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83"/>
  </p:notesMasterIdLst>
  <p:sldIdLst>
    <p:sldId id="7780" r:id="rId2"/>
    <p:sldId id="7781" r:id="rId3"/>
    <p:sldId id="7784" r:id="rId4"/>
    <p:sldId id="7717" r:id="rId5"/>
    <p:sldId id="7718" r:id="rId6"/>
    <p:sldId id="7434" r:id="rId7"/>
    <p:sldId id="7581" r:id="rId8"/>
    <p:sldId id="7433" r:id="rId9"/>
    <p:sldId id="7474" r:id="rId10"/>
    <p:sldId id="7475" r:id="rId11"/>
    <p:sldId id="7476" r:id="rId12"/>
    <p:sldId id="7477" r:id="rId13"/>
    <p:sldId id="7478" r:id="rId14"/>
    <p:sldId id="7479" r:id="rId15"/>
    <p:sldId id="7488" r:id="rId16"/>
    <p:sldId id="7485" r:id="rId17"/>
    <p:sldId id="7486" r:id="rId18"/>
    <p:sldId id="7487" r:id="rId19"/>
    <p:sldId id="7490" r:id="rId20"/>
    <p:sldId id="7483" r:id="rId21"/>
    <p:sldId id="7484" r:id="rId22"/>
    <p:sldId id="7489" r:id="rId23"/>
    <p:sldId id="7436" r:id="rId24"/>
    <p:sldId id="7582" r:id="rId25"/>
    <p:sldId id="7435" r:id="rId26"/>
    <p:sldId id="7558" r:id="rId27"/>
    <p:sldId id="7481" r:id="rId28"/>
    <p:sldId id="7482" r:id="rId29"/>
    <p:sldId id="7527" r:id="rId30"/>
    <p:sldId id="7555" r:id="rId31"/>
    <p:sldId id="7463" r:id="rId32"/>
    <p:sldId id="7560" r:id="rId33"/>
    <p:sldId id="7465" r:id="rId34"/>
    <p:sldId id="7470" r:id="rId35"/>
    <p:sldId id="7466" r:id="rId36"/>
    <p:sldId id="7556" r:id="rId37"/>
    <p:sldId id="7468" r:id="rId38"/>
    <p:sldId id="7469" r:id="rId39"/>
    <p:sldId id="7559" r:id="rId40"/>
    <p:sldId id="7471" r:id="rId41"/>
    <p:sldId id="7472" r:id="rId42"/>
    <p:sldId id="7473" r:id="rId43"/>
    <p:sldId id="7785" r:id="rId44"/>
    <p:sldId id="7786" r:id="rId45"/>
    <p:sldId id="7787" r:id="rId46"/>
    <p:sldId id="7788" r:id="rId47"/>
    <p:sldId id="7789" r:id="rId48"/>
    <p:sldId id="7790" r:id="rId49"/>
    <p:sldId id="7439" r:id="rId50"/>
    <p:sldId id="7583" r:id="rId51"/>
    <p:sldId id="7445" r:id="rId52"/>
    <p:sldId id="6484" r:id="rId53"/>
    <p:sldId id="7553" r:id="rId54"/>
    <p:sldId id="7495" r:id="rId55"/>
    <p:sldId id="7496" r:id="rId56"/>
    <p:sldId id="7494" r:id="rId57"/>
    <p:sldId id="7561" r:id="rId58"/>
    <p:sldId id="7566" r:id="rId59"/>
    <p:sldId id="7567" r:id="rId60"/>
    <p:sldId id="7497" r:id="rId61"/>
    <p:sldId id="7568" r:id="rId62"/>
    <p:sldId id="7499" r:id="rId63"/>
    <p:sldId id="7498" r:id="rId64"/>
    <p:sldId id="7500" r:id="rId65"/>
    <p:sldId id="7506" r:id="rId66"/>
    <p:sldId id="7502" r:id="rId67"/>
    <p:sldId id="7503" r:id="rId68"/>
    <p:sldId id="7504" r:id="rId69"/>
    <p:sldId id="7507" r:id="rId70"/>
    <p:sldId id="7508" r:id="rId71"/>
    <p:sldId id="7453" r:id="rId72"/>
    <p:sldId id="7454" r:id="rId73"/>
    <p:sldId id="7455" r:id="rId74"/>
    <p:sldId id="7549" r:id="rId75"/>
    <p:sldId id="7550" r:id="rId76"/>
    <p:sldId id="7554" r:id="rId77"/>
    <p:sldId id="7570" r:id="rId78"/>
    <p:sldId id="7571" r:id="rId79"/>
    <p:sldId id="7509" r:id="rId80"/>
    <p:sldId id="7510" r:id="rId81"/>
    <p:sldId id="7782"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751"/>
    <a:srgbClr val="E98C7F"/>
    <a:srgbClr val="418D8F"/>
    <a:srgbClr val="595959"/>
    <a:srgbClr val="F2A158"/>
    <a:srgbClr val="5FBDBB"/>
    <a:srgbClr val="459597"/>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0"/>
    <p:restoredTop sz="94915" autoAdjust="0"/>
  </p:normalViewPr>
  <p:slideViewPr>
    <p:cSldViewPr snapToGrid="0" snapToObjects="1">
      <p:cViewPr varScale="1">
        <p:scale>
          <a:sx n="107" d="100"/>
          <a:sy n="107" d="100"/>
        </p:scale>
        <p:origin x="50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ontents Slide 01">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256970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0353974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0C465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69842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977" r:id="rId6"/>
    <p:sldLayoutId id="2147483888" r:id="rId7"/>
    <p:sldLayoutId id="2147483898" r:id="rId8"/>
    <p:sldLayoutId id="2147483974" r:id="rId9"/>
    <p:sldLayoutId id="2147483842" r:id="rId10"/>
    <p:sldLayoutId id="2147483960" r:id="rId11"/>
    <p:sldLayoutId id="2147483962" r:id="rId12"/>
    <p:sldLayoutId id="2147483961" r:id="rId13"/>
    <p:sldLayoutId id="2147483968" r:id="rId14"/>
    <p:sldLayoutId id="2147483840" r:id="rId15"/>
    <p:sldLayoutId id="2147483880" r:id="rId16"/>
    <p:sldLayoutId id="2147483889" r:id="rId17"/>
    <p:sldLayoutId id="2147483861" r:id="rId18"/>
    <p:sldLayoutId id="2147483890" r:id="rId19"/>
    <p:sldLayoutId id="2147483899" r:id="rId20"/>
    <p:sldLayoutId id="2147483884" r:id="rId21"/>
    <p:sldLayoutId id="2147483937" r:id="rId22"/>
    <p:sldLayoutId id="2147483935" r:id="rId23"/>
    <p:sldLayoutId id="2147483938" r:id="rId24"/>
    <p:sldLayoutId id="2147483939" r:id="rId25"/>
    <p:sldLayoutId id="2147483936" r:id="rId26"/>
    <p:sldLayoutId id="2147483841" r:id="rId27"/>
    <p:sldLayoutId id="2147483916" r:id="rId28"/>
    <p:sldLayoutId id="2147483913" r:id="rId29"/>
    <p:sldLayoutId id="2147483917" r:id="rId30"/>
    <p:sldLayoutId id="2147483914" r:id="rId31"/>
    <p:sldLayoutId id="2147483918" r:id="rId32"/>
    <p:sldLayoutId id="2147483948" r:id="rId33"/>
    <p:sldLayoutId id="2147483949" r:id="rId34"/>
    <p:sldLayoutId id="2147483950" r:id="rId35"/>
    <p:sldLayoutId id="2147483951" r:id="rId36"/>
    <p:sldLayoutId id="2147483952" r:id="rId37"/>
    <p:sldLayoutId id="2147483953" r:id="rId38"/>
    <p:sldLayoutId id="2147483921" r:id="rId39"/>
    <p:sldLayoutId id="2147483922" r:id="rId40"/>
    <p:sldLayoutId id="2147483879" r:id="rId41"/>
    <p:sldLayoutId id="2147483919" r:id="rId42"/>
    <p:sldLayoutId id="2147483915" r:id="rId43"/>
    <p:sldLayoutId id="2147483920" r:id="rId44"/>
    <p:sldLayoutId id="2147483942" r:id="rId45"/>
    <p:sldLayoutId id="2147483943" r:id="rId46"/>
    <p:sldLayoutId id="2147483944" r:id="rId47"/>
    <p:sldLayoutId id="2147483945" r:id="rId48"/>
    <p:sldLayoutId id="2147483946" r:id="rId49"/>
    <p:sldLayoutId id="2147483947" r:id="rId50"/>
    <p:sldLayoutId id="2147483878" r:id="rId51"/>
    <p:sldLayoutId id="2147483891" r:id="rId52"/>
    <p:sldLayoutId id="2147483940" r:id="rId53"/>
    <p:sldLayoutId id="2147483941" r:id="rId54"/>
    <p:sldLayoutId id="2147483894" r:id="rId55"/>
    <p:sldLayoutId id="2147483893" r:id="rId56"/>
    <p:sldLayoutId id="2147483895" r:id="rId57"/>
    <p:sldLayoutId id="2147483896" r:id="rId58"/>
    <p:sldLayoutId id="2147483900" r:id="rId59"/>
    <p:sldLayoutId id="2147483901" r:id="rId60"/>
    <p:sldLayoutId id="2147483902" r:id="rId61"/>
    <p:sldLayoutId id="2147483903" r:id="rId62"/>
    <p:sldLayoutId id="2147483904" r:id="rId63"/>
    <p:sldLayoutId id="2147483853" r:id="rId64"/>
    <p:sldLayoutId id="2147483905" r:id="rId65"/>
    <p:sldLayoutId id="2147483934" r:id="rId66"/>
    <p:sldLayoutId id="2147483963" r:id="rId67"/>
    <p:sldLayoutId id="2147483976" r:id="rId68"/>
    <p:sldLayoutId id="2147483978" r:id="rId6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sba.gov/business-guide/plan-your-business/calculate-your-startup-costs/break-even-point#:~:text=%2A%20" TargetMode="Externa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2" Type="http://schemas.openxmlformats.org/officeDocument/2006/relationships/hyperlink" Target="https://www.smoobu.com/en/guides/glamping/start-glamping-business/#:~:text=Conducting%20a%20detailed%20analysis%20of,gaps%20and%20opportunities%20for%20differentiation" TargetMode="Externa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glampitect.com/blog/starting-a-glamping-business-uk#:~:text=The%20costs%20are%20generally%20pretty,commissioning%20a%20bespoke%20feasibility%20study" TargetMode="Externa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7.xml.rels><?xml version="1.0" encoding="UTF-8" standalone="yes"?>
<Relationships xmlns="http://schemas.openxmlformats.org/package/2006/relationships"><Relationship Id="rId2" Type="http://schemas.openxmlformats.org/officeDocument/2006/relationships/hyperlink" Target="https://www.sba.gov/business-guide/plan-your-business/calculate-your-startup-costs/break-even-point#:~:text=The%C2%A0break,the%20revenues%20for%20a%20product" TargetMode="External"/><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hyperlink" Target="https://hypedome.com/blog/starting-glamping-business/?srsltid=AfmBOooYlgOt4yVVAdowr3W4h-MlF633m9dhPWaopJUBytu8w5jGYPo6#:~:text=Occupancy%20,During%20Lifespan%20%C2%A310%2C100%20%C2%A372%2C800%20%C2%A3184%2C400" TargetMode="External"/><Relationship Id="rId1" Type="http://schemas.openxmlformats.org/officeDocument/2006/relationships/slideLayout" Target="../slideLayouts/slideLayout67.xml"/></Relationships>
</file>

<file path=ppt/slides/_rels/slide71.xml.rels><?xml version="1.0" encoding="UTF-8" standalone="yes"?>
<Relationships xmlns="http://schemas.openxmlformats.org/package/2006/relationships"><Relationship Id="rId2" Type="http://schemas.openxmlformats.org/officeDocument/2006/relationships/hyperlink" Target="https://prenohq.com/blog/how-to-calculate-occupancy-rates/#:~:text=Calculating%20occupancy%20rate%20is%20a,simple%20formula" TargetMode="Externa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hyperlink" Target="https://blog.axisrooms.com/break-even-occupancy-rate-for-hotels-everything/#:~:text=The%20breakeven%20occupancy%20rate%20is,to%20cover%20all%20operational%20costs" TargetMode="Externa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glampitect.com/blog/starting-a-glamping-business-uk#:~:text=much%20money%20your%20glamping%20business,make%20at%20various%20occupancy%20rates" TargetMode="External"/><Relationship Id="rId1" Type="http://schemas.openxmlformats.org/officeDocument/2006/relationships/slideLayout" Target="../slideLayouts/slideLayout69.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Garden Village Bled, Slovenia</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Module 8 </a:t>
            </a:r>
            <a:r>
              <a:rPr lang="en-GB" sz="4400" b="0" dirty="0"/>
              <a:t>(Part 3)</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Making It Viable – </a:t>
            </a:r>
            <a:r>
              <a:rPr lang="en-US" sz="3200" dirty="0"/>
              <a:t>Understanding Your Costs &amp; Setting Realistic Prices</a:t>
            </a:r>
            <a:r>
              <a:rPr lang="en-GB" sz="2800" i="1" dirty="0"/>
              <a:t>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6" name="Picture Placeholder 5">
            <a:extLst>
              <a:ext uri="{FF2B5EF4-FFF2-40B4-BE49-F238E27FC236}">
                <a16:creationId xmlns:a16="http://schemas.microsoft.com/office/drawing/2014/main" id="{2712D8D7-D5A9-F79D-9222-E1B27EBA7B15}"/>
              </a:ext>
            </a:extLst>
          </p:cNvPr>
          <p:cNvPicPr>
            <a:picLocks noGrp="1" noChangeAspect="1"/>
          </p:cNvPicPr>
          <p:nvPr>
            <p:ph type="pic" sz="quarter" idx="19"/>
          </p:nvPr>
        </p:nvPicPr>
        <p:blipFill>
          <a:blip r:embed="rId2"/>
          <a:srcRect l="474" r="474"/>
          <a:stretch>
            <a:fillRect/>
          </a:stretch>
        </p:blipFill>
        <p:spPr/>
      </p:pic>
    </p:spTree>
    <p:extLst>
      <p:ext uri="{BB962C8B-B14F-4D97-AF65-F5344CB8AC3E}">
        <p14:creationId xmlns:p14="http://schemas.microsoft.com/office/powerpoint/2010/main" val="2417413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F798-A108-3729-2752-6A6050202364}"/>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9B7C3B3F-BB6E-ADE0-0A83-8D3113FFCC80}"/>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2" name="Straight Connector 1">
            <a:extLst>
              <a:ext uri="{FF2B5EF4-FFF2-40B4-BE49-F238E27FC236}">
                <a16:creationId xmlns:a16="http://schemas.microsoft.com/office/drawing/2014/main" id="{063C3441-C464-90E0-16BF-E887BC53C8E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EF76DFB-D46F-49D7-0AF6-D44E05755F1E}"/>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“What costs do I have to pay even if I get zero guests?”</a:t>
            </a:r>
          </a:p>
        </p:txBody>
      </p:sp>
      <p:sp>
        <p:nvSpPr>
          <p:cNvPr id="21" name="Text Placeholder 5">
            <a:extLst>
              <a:ext uri="{FF2B5EF4-FFF2-40B4-BE49-F238E27FC236}">
                <a16:creationId xmlns:a16="http://schemas.microsoft.com/office/drawing/2014/main" id="{20BE3507-BB05-EE5A-40C9-016A0A423748}"/>
              </a:ext>
            </a:extLst>
          </p:cNvPr>
          <p:cNvSpPr txBox="1">
            <a:spLocks/>
          </p:cNvSpPr>
          <p:nvPr/>
        </p:nvSpPr>
        <p:spPr>
          <a:xfrm>
            <a:off x="1611085" y="283399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dirty="0"/>
              <a:t>These are annual costs that don’t change </a:t>
            </a:r>
            <a:r>
              <a:rPr lang="en-US" altLang="en-US" dirty="0"/>
              <a:t>even at zero occupancy. </a:t>
            </a:r>
            <a:r>
              <a:rPr lang="en-US" dirty="0"/>
              <a:t>Costs you pay every year </a:t>
            </a:r>
            <a:r>
              <a:rPr lang="en-US" b="1" dirty="0"/>
              <a:t>no matter how many bookings you get</a:t>
            </a:r>
            <a:r>
              <a:rPr lang="en-US" dirty="0"/>
              <a:t>. These are the baseline costs you need to cover before you can earn a profit. </a:t>
            </a:r>
          </a:p>
        </p:txBody>
      </p:sp>
      <p:sp>
        <p:nvSpPr>
          <p:cNvPr id="25" name="Flowchart: Alternate Process 24">
            <a:extLst>
              <a:ext uri="{FF2B5EF4-FFF2-40B4-BE49-F238E27FC236}">
                <a16:creationId xmlns:a16="http://schemas.microsoft.com/office/drawing/2014/main" id="{CDCFEAC8-FE55-11F4-9648-022424E2CEDD}"/>
              </a:ext>
            </a:extLst>
          </p:cNvPr>
          <p:cNvSpPr/>
          <p:nvPr/>
        </p:nvSpPr>
        <p:spPr>
          <a:xfrm>
            <a:off x="1460733" y="2754095"/>
            <a:ext cx="9964593" cy="131054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28B03F9-7143-CFC3-4CD9-F406110A8B17}"/>
              </a:ext>
            </a:extLst>
          </p:cNvPr>
          <p:cNvSpPr txBox="1">
            <a:spLocks/>
          </p:cNvSpPr>
          <p:nvPr/>
        </p:nvSpPr>
        <p:spPr>
          <a:xfrm>
            <a:off x="1583445" y="448910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b="1" dirty="0">
                <a:solidFill>
                  <a:srgbClr val="EC7C69"/>
                </a:solidFill>
              </a:rPr>
              <a:t>Examples: </a:t>
            </a:r>
            <a:r>
              <a:rPr lang="en-US" dirty="0"/>
              <a:t>include insurance, loan repayments, internet, marketing, </a:t>
            </a:r>
            <a:r>
              <a:rPr lang="en-US" dirty="0" err="1"/>
              <a:t>licences</a:t>
            </a:r>
            <a:r>
              <a:rPr lang="en-US" dirty="0"/>
              <a:t>, permits, website fees. </a:t>
            </a:r>
            <a:r>
              <a:rPr lang="en-US" altLang="en-US" dirty="0"/>
              <a:t>For a small glamping site, typical fixed costs include property lease or taxes, insurance, utility base fees, maintenance and upkeep, and marketing. If you have staff on a regular salary, include that as a fixed cost. Annual insurance and maintenance for a 4-pod site might be a few thousand euros each.</a:t>
            </a:r>
            <a:endParaRPr lang="en-IE" dirty="0">
              <a:solidFill>
                <a:srgbClr val="FFFFFF"/>
              </a:solidFill>
            </a:endParaRPr>
          </a:p>
          <a:p>
            <a:pPr marL="230400" lvl="0" indent="-230400"/>
            <a:endParaRPr lang="en-IE" dirty="0"/>
          </a:p>
        </p:txBody>
      </p:sp>
      <p:sp>
        <p:nvSpPr>
          <p:cNvPr id="26" name="Flowchart: Alternate Process 25">
            <a:extLst>
              <a:ext uri="{FF2B5EF4-FFF2-40B4-BE49-F238E27FC236}">
                <a16:creationId xmlns:a16="http://schemas.microsoft.com/office/drawing/2014/main" id="{3CCE6253-9CA9-23C8-31F6-AF7A83089831}"/>
              </a:ext>
            </a:extLst>
          </p:cNvPr>
          <p:cNvSpPr/>
          <p:nvPr/>
        </p:nvSpPr>
        <p:spPr>
          <a:xfrm>
            <a:off x="1448473" y="4304128"/>
            <a:ext cx="9964593" cy="235664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2CBB92AC-463A-73A9-D980-5CA4F35027B1}"/>
              </a:ext>
            </a:extLst>
          </p:cNvPr>
          <p:cNvCxnSpPr>
            <a:cxnSpLocks/>
            <a:stCxn id="24" idx="1"/>
            <a:endCxn id="25" idx="1"/>
          </p:cNvCxnSpPr>
          <p:nvPr/>
        </p:nvCxnSpPr>
        <p:spPr>
          <a:xfrm rot="10800000" flipH="1" flipV="1">
            <a:off x="817827" y="2127803"/>
            <a:ext cx="642905" cy="1281563"/>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E8E5FA5-5544-1A8D-C8F6-30FF9BFDD57D}"/>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A94DD4AC-E009-3035-1324-B52E60162761}"/>
              </a:ext>
            </a:extLst>
          </p:cNvPr>
          <p:cNvSpPr txBox="1">
            <a:spLocks/>
          </p:cNvSpPr>
          <p:nvPr/>
        </p:nvSpPr>
        <p:spPr>
          <a:xfrm>
            <a:off x="826825" y="207233"/>
            <a:ext cx="10956690"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459597"/>
                </a:solidFill>
              </a:rPr>
              <a:t>Know Your Fixed Costs</a:t>
            </a:r>
          </a:p>
          <a:p>
            <a:r>
              <a:rPr lang="en-IE" sz="2200" b="0" dirty="0"/>
              <a:t>These costs will be incurred no matter what, so your business needs to generate at least this amount in gross profit to avoid a loss.</a:t>
            </a:r>
          </a:p>
          <a:p>
            <a:endParaRPr lang="en-IE" sz="3200" dirty="0">
              <a:solidFill>
                <a:srgbClr val="459597"/>
              </a:solidFill>
            </a:endParaRPr>
          </a:p>
        </p:txBody>
      </p:sp>
    </p:spTree>
    <p:extLst>
      <p:ext uri="{BB962C8B-B14F-4D97-AF65-F5344CB8AC3E}">
        <p14:creationId xmlns:p14="http://schemas.microsoft.com/office/powerpoint/2010/main" val="170963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41D5F-1DF8-533D-5BF4-34DC6A4D4C80}"/>
            </a:ext>
          </a:extLst>
        </p:cNvPr>
        <p:cNvGrpSpPr/>
        <p:nvPr/>
      </p:nvGrpSpPr>
      <p:grpSpPr>
        <a:xfrm>
          <a:off x="0" y="0"/>
          <a:ext cx="0" cy="0"/>
          <a:chOff x="0" y="0"/>
          <a:chExt cx="0" cy="0"/>
        </a:xfrm>
      </p:grpSpPr>
      <p:pic>
        <p:nvPicPr>
          <p:cNvPr id="9" name="Picture Placeholder 8" descr="A room with a view of water and red couches&#10;&#10;AI-generated content may be incorrect.">
            <a:extLst>
              <a:ext uri="{FF2B5EF4-FFF2-40B4-BE49-F238E27FC236}">
                <a16:creationId xmlns:a16="http://schemas.microsoft.com/office/drawing/2014/main" id="{9FFEF397-83F6-8389-1BD9-65774B71AF73}"/>
              </a:ext>
            </a:extLst>
          </p:cNvPr>
          <p:cNvPicPr>
            <a:picLocks noGrp="1" noChangeAspect="1"/>
          </p:cNvPicPr>
          <p:nvPr>
            <p:ph type="pic" sz="quarter" idx="10"/>
          </p:nvPr>
        </p:nvPicPr>
        <p:blipFill>
          <a:blip r:embed="rId2"/>
          <a:srcRect t="7430" b="7430"/>
          <a:stretch>
            <a:fillRect/>
          </a:stretch>
        </p:blipFill>
        <p:spPr/>
      </p:pic>
      <p:sp>
        <p:nvSpPr>
          <p:cNvPr id="4" name="Text Placeholder 3">
            <a:extLst>
              <a:ext uri="{FF2B5EF4-FFF2-40B4-BE49-F238E27FC236}">
                <a16:creationId xmlns:a16="http://schemas.microsoft.com/office/drawing/2014/main" id="{0E6DC877-13DD-100C-4774-63A38D1E9BF1}"/>
              </a:ext>
            </a:extLst>
          </p:cNvPr>
          <p:cNvSpPr>
            <a:spLocks noGrp="1"/>
          </p:cNvSpPr>
          <p:nvPr>
            <p:ph type="body" sz="quarter" idx="21"/>
          </p:nvPr>
        </p:nvSpPr>
        <p:spPr>
          <a:xfrm>
            <a:off x="4217718" y="1336629"/>
            <a:ext cx="7582682" cy="4530541"/>
          </a:xfrm>
        </p:spPr>
        <p:txBody>
          <a:bodyPr/>
          <a:lstStyle/>
          <a:p>
            <a:pPr marL="342900" indent="-342900">
              <a:spcAft>
                <a:spcPts val="600"/>
              </a:spcAft>
              <a:buFont typeface="Wingdings" panose="05000000000000000000" pitchFamily="2" charset="2"/>
              <a:buChar char="Ø"/>
            </a:pPr>
            <a:r>
              <a:rPr lang="en-IE" dirty="0"/>
              <a:t>Now itemise </a:t>
            </a:r>
            <a:r>
              <a:rPr lang="en-IE" b="1" dirty="0"/>
              <a:t>variable costs</a:t>
            </a:r>
            <a:r>
              <a:rPr lang="en-IE" dirty="0"/>
              <a:t> – expenses that </a:t>
            </a:r>
            <a:r>
              <a:rPr lang="en-IE" b="1" dirty="0"/>
              <a:t>increase with each booking or guest</a:t>
            </a:r>
            <a:r>
              <a:rPr lang="en-IE" dirty="0"/>
              <a:t>. </a:t>
            </a:r>
          </a:p>
          <a:p>
            <a:pPr marL="342900" indent="-342900">
              <a:spcAft>
                <a:spcPts val="600"/>
              </a:spcAft>
              <a:buFont typeface="Wingdings" panose="05000000000000000000" pitchFamily="2" charset="2"/>
              <a:buChar char="Ø"/>
            </a:pPr>
            <a:r>
              <a:rPr lang="en-IE" dirty="0"/>
              <a:t>These costs </a:t>
            </a:r>
            <a:r>
              <a:rPr lang="en-IE" b="1" dirty="0"/>
              <a:t>depend on occupancy</a:t>
            </a:r>
            <a:r>
              <a:rPr lang="en-IE" dirty="0"/>
              <a:t>: the more nights booked, the higher these expenses. </a:t>
            </a:r>
          </a:p>
          <a:p>
            <a:pPr marL="342900" indent="-342900">
              <a:spcAft>
                <a:spcPts val="600"/>
              </a:spcAft>
              <a:buFont typeface="Wingdings" panose="05000000000000000000" pitchFamily="2" charset="2"/>
              <a:buChar char="Ø"/>
            </a:pPr>
            <a:endParaRPr lang="en-IE" sz="1000" dirty="0"/>
          </a:p>
          <a:p>
            <a:pPr>
              <a:spcAft>
                <a:spcPts val="600"/>
              </a:spcAft>
            </a:pPr>
            <a:r>
              <a:rPr lang="en-IE" b="1" dirty="0"/>
              <a:t>Typical </a:t>
            </a:r>
            <a:r>
              <a:rPr lang="en-IE" b="1" dirty="0">
                <a:solidFill>
                  <a:srgbClr val="E96751"/>
                </a:solidFill>
              </a:rPr>
              <a:t>variable costs </a:t>
            </a:r>
            <a:r>
              <a:rPr lang="en-IE" dirty="0"/>
              <a:t>for an accommodation business include: </a:t>
            </a:r>
          </a:p>
          <a:p>
            <a:pPr marL="342900" indent="-342900">
              <a:spcAft>
                <a:spcPts val="600"/>
              </a:spcAft>
              <a:buFont typeface="Arial" panose="020B0604020202020204" pitchFamily="34" charset="0"/>
              <a:buChar char="•"/>
            </a:pPr>
            <a:r>
              <a:rPr lang="en-IE" dirty="0"/>
              <a:t>housekeeping or cleaning fees (laundry, cleaning supplies, or paying a cleaner per turnover), </a:t>
            </a:r>
          </a:p>
          <a:p>
            <a:pPr marL="342900" indent="-342900">
              <a:spcAft>
                <a:spcPts val="600"/>
              </a:spcAft>
              <a:buFont typeface="Arial" panose="020B0604020202020204" pitchFamily="34" charset="0"/>
              <a:buChar char="•"/>
            </a:pPr>
            <a:r>
              <a:rPr lang="en-IE" dirty="0"/>
              <a:t>breakfast or food costs per guest (if included in the stay),</a:t>
            </a:r>
          </a:p>
          <a:p>
            <a:pPr marL="342900" indent="-342900">
              <a:spcAft>
                <a:spcPts val="600"/>
              </a:spcAft>
              <a:buFont typeface="Arial" panose="020B0604020202020204" pitchFamily="34" charset="0"/>
              <a:buChar char="•"/>
            </a:pPr>
            <a:r>
              <a:rPr lang="en-IE" dirty="0"/>
              <a:t> utilities that vary with usage (water, electricity usage by guests), </a:t>
            </a:r>
          </a:p>
          <a:p>
            <a:pPr marL="342900" indent="-342900">
              <a:spcAft>
                <a:spcPts val="600"/>
              </a:spcAft>
              <a:buFont typeface="Arial" panose="020B0604020202020204" pitchFamily="34" charset="0"/>
              <a:buChar char="•"/>
            </a:pPr>
            <a:r>
              <a:rPr lang="en-IE" dirty="0"/>
              <a:t>amenities (toiletries, welcome snacks), and </a:t>
            </a:r>
          </a:p>
          <a:p>
            <a:pPr marL="342900" indent="-342900">
              <a:spcAft>
                <a:spcPts val="600"/>
              </a:spcAft>
              <a:buFont typeface="Arial" panose="020B0604020202020204" pitchFamily="34" charset="0"/>
              <a:buChar char="•"/>
            </a:pPr>
            <a:r>
              <a:rPr lang="en-IE" dirty="0"/>
              <a:t>booking platform commissions or credit card fees (often charged per booking). </a:t>
            </a:r>
          </a:p>
          <a:p>
            <a:pPr>
              <a:spcAft>
                <a:spcPts val="600"/>
              </a:spcAft>
            </a:pPr>
            <a:endParaRPr lang="en-IE" dirty="0"/>
          </a:p>
        </p:txBody>
      </p:sp>
      <p:sp>
        <p:nvSpPr>
          <p:cNvPr id="5" name="Text Placeholder 4">
            <a:extLst>
              <a:ext uri="{FF2B5EF4-FFF2-40B4-BE49-F238E27FC236}">
                <a16:creationId xmlns:a16="http://schemas.microsoft.com/office/drawing/2014/main" id="{7D6F350A-5562-0385-1889-A487D0D8B198}"/>
              </a:ext>
            </a:extLst>
          </p:cNvPr>
          <p:cNvSpPr>
            <a:spLocks noGrp="1"/>
          </p:cNvSpPr>
          <p:nvPr>
            <p:ph type="body" sz="quarter" idx="23"/>
          </p:nvPr>
        </p:nvSpPr>
        <p:spPr>
          <a:xfrm>
            <a:off x="4217718" y="480196"/>
            <a:ext cx="7221426" cy="803654"/>
          </a:xfrm>
        </p:spPr>
        <p:txBody>
          <a:bodyPr/>
          <a:lstStyle/>
          <a:p>
            <a:r>
              <a:rPr lang="en-IE" sz="3200" dirty="0"/>
              <a:t>Calculate Your Variable Costs</a:t>
            </a:r>
          </a:p>
        </p:txBody>
      </p:sp>
      <p:sp>
        <p:nvSpPr>
          <p:cNvPr id="6" name="Text Placeholder 5">
            <a:extLst>
              <a:ext uri="{FF2B5EF4-FFF2-40B4-BE49-F238E27FC236}">
                <a16:creationId xmlns:a16="http://schemas.microsoft.com/office/drawing/2014/main" id="{FB0F3970-F56F-B253-B5E7-EBE6D5DCC592}"/>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4F8A2160-3D42-6E0C-B1A3-C755AB0813C3}"/>
              </a:ext>
            </a:extLst>
          </p:cNvPr>
          <p:cNvSpPr>
            <a:spLocks noGrp="1"/>
          </p:cNvSpPr>
          <p:nvPr>
            <p:ph type="body" sz="quarter" idx="18"/>
          </p:nvPr>
        </p:nvSpPr>
        <p:spPr>
          <a:xfrm>
            <a:off x="675021" y="3392026"/>
            <a:ext cx="2893974" cy="1049221"/>
          </a:xfrm>
        </p:spPr>
        <p:txBody>
          <a:bodyPr/>
          <a:lstStyle/>
          <a:p>
            <a:r>
              <a:rPr lang="en-IE" b="0" dirty="0"/>
              <a:t>Next Know Your Variable Costs</a:t>
            </a:r>
          </a:p>
        </p:txBody>
      </p:sp>
      <p:sp>
        <p:nvSpPr>
          <p:cNvPr id="10" name="Text Placeholder 7">
            <a:extLst>
              <a:ext uri="{FF2B5EF4-FFF2-40B4-BE49-F238E27FC236}">
                <a16:creationId xmlns:a16="http://schemas.microsoft.com/office/drawing/2014/main" id="{0C9EB4C7-7777-EFA7-329E-5EA3551EAF20}"/>
              </a:ext>
            </a:extLst>
          </p:cNvPr>
          <p:cNvSpPr>
            <a:spLocks noGrp="1"/>
          </p:cNvSpPr>
          <p:nvPr>
            <p:ph type="body" sz="quarter" idx="19"/>
          </p:nvPr>
        </p:nvSpPr>
        <p:spPr>
          <a:xfrm>
            <a:off x="391600" y="2128837"/>
            <a:ext cx="3222625" cy="385763"/>
          </a:xfrm>
        </p:spPr>
        <p:txBody>
          <a:bodyPr/>
          <a:lstStyle/>
          <a:p>
            <a:r>
              <a:rPr lang="en-US" sz="2800" b="0" dirty="0"/>
              <a:t>Know All Your Costs and Expenses</a:t>
            </a:r>
            <a:endParaRPr lang="en-IE" sz="2800" b="0" dirty="0"/>
          </a:p>
          <a:p>
            <a:endParaRPr lang="en-IE" sz="2800" dirty="0"/>
          </a:p>
        </p:txBody>
      </p:sp>
      <p:grpSp>
        <p:nvGrpSpPr>
          <p:cNvPr id="11" name="Group 10">
            <a:extLst>
              <a:ext uri="{FF2B5EF4-FFF2-40B4-BE49-F238E27FC236}">
                <a16:creationId xmlns:a16="http://schemas.microsoft.com/office/drawing/2014/main" id="{37AF6A46-8E68-EBD5-742E-D4EA6BC62B45}"/>
              </a:ext>
            </a:extLst>
          </p:cNvPr>
          <p:cNvGrpSpPr/>
          <p:nvPr/>
        </p:nvGrpSpPr>
        <p:grpSpPr>
          <a:xfrm>
            <a:off x="10976005" y="186976"/>
            <a:ext cx="1081945" cy="1011723"/>
            <a:chOff x="1016000" y="1137920"/>
            <a:chExt cx="1016000" cy="1016000"/>
          </a:xfrm>
        </p:grpSpPr>
        <p:sp>
          <p:nvSpPr>
            <p:cNvPr id="12" name="Oval 11">
              <a:extLst>
                <a:ext uri="{FF2B5EF4-FFF2-40B4-BE49-F238E27FC236}">
                  <a16:creationId xmlns:a16="http://schemas.microsoft.com/office/drawing/2014/main" id="{06F2DD50-F87F-7829-10F9-F4668394432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22F57327-0915-64C6-04B9-05C5D7F3C27C}"/>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11</a:t>
              </a:r>
            </a:p>
          </p:txBody>
        </p:sp>
      </p:grpSp>
    </p:spTree>
    <p:extLst>
      <p:ext uri="{BB962C8B-B14F-4D97-AF65-F5344CB8AC3E}">
        <p14:creationId xmlns:p14="http://schemas.microsoft.com/office/powerpoint/2010/main" val="3382853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1817A-E668-C983-4CD3-4FADD548163C}"/>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851FA9F-B6F1-856C-6DFC-3F5BCEE8BBE8}"/>
              </a:ext>
            </a:extLst>
          </p:cNvPr>
          <p:cNvSpPr/>
          <p:nvPr/>
        </p:nvSpPr>
        <p:spPr>
          <a:xfrm>
            <a:off x="4074473" y="1289654"/>
            <a:ext cx="7725927" cy="4429827"/>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Placeholder 8" descr="A room with a view of water and red couches&#10;&#10;AI-generated content may be incorrect.">
            <a:extLst>
              <a:ext uri="{FF2B5EF4-FFF2-40B4-BE49-F238E27FC236}">
                <a16:creationId xmlns:a16="http://schemas.microsoft.com/office/drawing/2014/main" id="{44FA4137-D953-1804-5BA7-C782E861E852}"/>
              </a:ext>
            </a:extLst>
          </p:cNvPr>
          <p:cNvPicPr>
            <a:picLocks noGrp="1" noChangeAspect="1"/>
          </p:cNvPicPr>
          <p:nvPr>
            <p:ph type="pic" sz="quarter" idx="10"/>
          </p:nvPr>
        </p:nvPicPr>
        <p:blipFill>
          <a:blip r:embed="rId2"/>
          <a:srcRect t="7430" b="7430"/>
          <a:stretch>
            <a:fillRect/>
          </a:stretch>
        </p:blipFill>
        <p:spPr/>
      </p:pic>
      <p:sp>
        <p:nvSpPr>
          <p:cNvPr id="4" name="Text Placeholder 3">
            <a:extLst>
              <a:ext uri="{FF2B5EF4-FFF2-40B4-BE49-F238E27FC236}">
                <a16:creationId xmlns:a16="http://schemas.microsoft.com/office/drawing/2014/main" id="{B8CBCD32-0D77-B6CE-38EB-54A5AD16CE2F}"/>
              </a:ext>
            </a:extLst>
          </p:cNvPr>
          <p:cNvSpPr>
            <a:spLocks noGrp="1"/>
          </p:cNvSpPr>
          <p:nvPr>
            <p:ph type="body" sz="quarter" idx="21"/>
          </p:nvPr>
        </p:nvSpPr>
        <p:spPr>
          <a:xfrm>
            <a:off x="4270737" y="1366873"/>
            <a:ext cx="7582682" cy="4530541"/>
          </a:xfrm>
        </p:spPr>
        <p:txBody>
          <a:bodyPr/>
          <a:lstStyle/>
          <a:p>
            <a:pPr>
              <a:spcAft>
                <a:spcPts val="600"/>
              </a:spcAft>
            </a:pPr>
            <a:r>
              <a:rPr lang="en-IE" sz="2600" b="1" i="1" dirty="0">
                <a:solidFill>
                  <a:schemeClr val="bg1"/>
                </a:solidFill>
              </a:rPr>
              <a:t>Example:</a:t>
            </a:r>
            <a:r>
              <a:rPr lang="en-IE" sz="2600" b="1" dirty="0">
                <a:solidFill>
                  <a:schemeClr val="bg1"/>
                </a:solidFill>
              </a:rPr>
              <a:t> </a:t>
            </a:r>
            <a:r>
              <a:rPr lang="en-IE" i="1" dirty="0">
                <a:solidFill>
                  <a:schemeClr val="bg1"/>
                </a:solidFill>
              </a:rPr>
              <a:t>You might estimate that each occupied night incurs </a:t>
            </a:r>
            <a:r>
              <a:rPr lang="en-US" i="1" dirty="0">
                <a:solidFill>
                  <a:schemeClr val="bg1"/>
                </a:solidFill>
              </a:rPr>
              <a:t>approximately €15 of variable costs (e.g., €5 for cleaning supplies, €3 for laundry, €2 for utilities, and €5 for the </a:t>
            </a:r>
            <a:r>
              <a:rPr lang="en-IE" i="1" dirty="0">
                <a:solidFill>
                  <a:schemeClr val="bg1"/>
                </a:solidFill>
              </a:rPr>
              <a:t>booking commission). </a:t>
            </a:r>
          </a:p>
          <a:p>
            <a:pPr marL="342900" indent="-342900">
              <a:spcAft>
                <a:spcPts val="600"/>
              </a:spcAft>
              <a:buFont typeface="Wingdings" panose="05000000000000000000" pitchFamily="2" charset="2"/>
              <a:buChar char="Ø"/>
            </a:pPr>
            <a:r>
              <a:rPr lang="en-IE" i="1" dirty="0">
                <a:solidFill>
                  <a:schemeClr val="bg1"/>
                </a:solidFill>
              </a:rPr>
              <a:t>If your forecast says 200 nights will be booked in a year, total variable costs 200 × €15 = </a:t>
            </a:r>
            <a:r>
              <a:rPr lang="en-IE" b="1" i="1" dirty="0">
                <a:solidFill>
                  <a:schemeClr val="bg1"/>
                </a:solidFill>
              </a:rPr>
              <a:t>€3,000</a:t>
            </a:r>
            <a:r>
              <a:rPr lang="en-IE" i="1" dirty="0">
                <a:solidFill>
                  <a:schemeClr val="bg1"/>
                </a:solidFill>
              </a:rPr>
              <a:t> for the year.</a:t>
            </a:r>
            <a:r>
              <a:rPr lang="en-IE" dirty="0">
                <a:solidFill>
                  <a:schemeClr val="bg1"/>
                </a:solidFill>
              </a:rPr>
              <a:t> </a:t>
            </a:r>
          </a:p>
          <a:p>
            <a:pPr marL="342900" indent="-342900">
              <a:spcAft>
                <a:spcPts val="600"/>
              </a:spcAft>
              <a:buFont typeface="Wingdings" panose="05000000000000000000" pitchFamily="2" charset="2"/>
              <a:buChar char="Ø"/>
            </a:pPr>
            <a:r>
              <a:rPr lang="en-IE" dirty="0">
                <a:solidFill>
                  <a:schemeClr val="bg1"/>
                </a:solidFill>
              </a:rPr>
              <a:t>Some variable costs are percentage-based (like OTA booking commissions, which may be 15% of the booking revenue); make sure to account for those as well. </a:t>
            </a:r>
          </a:p>
          <a:p>
            <a:pPr marL="342900" indent="-342900">
              <a:spcAft>
                <a:spcPts val="600"/>
              </a:spcAft>
              <a:buFont typeface="Wingdings" panose="05000000000000000000" pitchFamily="2" charset="2"/>
              <a:buChar char="Ø"/>
            </a:pPr>
            <a:r>
              <a:rPr lang="en-IE" dirty="0">
                <a:solidFill>
                  <a:schemeClr val="bg1"/>
                </a:solidFill>
              </a:rPr>
              <a:t>Listing these costs ensures you don’t underestimate the cost of serving each guest.</a:t>
            </a:r>
          </a:p>
          <a:p>
            <a:pPr>
              <a:spcAft>
                <a:spcPts val="600"/>
              </a:spcAft>
            </a:pPr>
            <a:endParaRPr lang="en-IE" dirty="0"/>
          </a:p>
        </p:txBody>
      </p:sp>
      <p:sp>
        <p:nvSpPr>
          <p:cNvPr id="5" name="Text Placeholder 4">
            <a:extLst>
              <a:ext uri="{FF2B5EF4-FFF2-40B4-BE49-F238E27FC236}">
                <a16:creationId xmlns:a16="http://schemas.microsoft.com/office/drawing/2014/main" id="{5D32FD0A-4812-220C-A3CD-EE15210B46F2}"/>
              </a:ext>
            </a:extLst>
          </p:cNvPr>
          <p:cNvSpPr>
            <a:spLocks noGrp="1"/>
          </p:cNvSpPr>
          <p:nvPr>
            <p:ph type="body" sz="quarter" idx="23"/>
          </p:nvPr>
        </p:nvSpPr>
        <p:spPr>
          <a:xfrm>
            <a:off x="4320241" y="486001"/>
            <a:ext cx="7221426" cy="803654"/>
          </a:xfrm>
        </p:spPr>
        <p:txBody>
          <a:bodyPr/>
          <a:lstStyle/>
          <a:p>
            <a:r>
              <a:rPr lang="en-IE" dirty="0"/>
              <a:t>Calculate Your Variable Expenses</a:t>
            </a:r>
          </a:p>
        </p:txBody>
      </p:sp>
      <p:sp>
        <p:nvSpPr>
          <p:cNvPr id="6" name="Text Placeholder 5">
            <a:extLst>
              <a:ext uri="{FF2B5EF4-FFF2-40B4-BE49-F238E27FC236}">
                <a16:creationId xmlns:a16="http://schemas.microsoft.com/office/drawing/2014/main" id="{37D4EA40-5DB7-3F7D-2BA8-78EC3CCA7485}"/>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ACBB2976-B8B2-860B-E827-3782EC32D523}"/>
              </a:ext>
            </a:extLst>
          </p:cNvPr>
          <p:cNvSpPr>
            <a:spLocks noGrp="1"/>
          </p:cNvSpPr>
          <p:nvPr>
            <p:ph type="body" sz="quarter" idx="18"/>
          </p:nvPr>
        </p:nvSpPr>
        <p:spPr>
          <a:xfrm>
            <a:off x="675021" y="3392026"/>
            <a:ext cx="2893974" cy="1049221"/>
          </a:xfrm>
        </p:spPr>
        <p:txBody>
          <a:bodyPr/>
          <a:lstStyle/>
          <a:p>
            <a:r>
              <a:rPr lang="en-IE" b="0" dirty="0"/>
              <a:t>Next Know Your Variable Costs</a:t>
            </a:r>
          </a:p>
        </p:txBody>
      </p:sp>
      <p:sp>
        <p:nvSpPr>
          <p:cNvPr id="8" name="Text Placeholder 7">
            <a:extLst>
              <a:ext uri="{FF2B5EF4-FFF2-40B4-BE49-F238E27FC236}">
                <a16:creationId xmlns:a16="http://schemas.microsoft.com/office/drawing/2014/main" id="{AAE6B1C2-7622-D3A1-E197-3D9BC9A16B94}"/>
              </a:ext>
            </a:extLst>
          </p:cNvPr>
          <p:cNvSpPr>
            <a:spLocks noGrp="1"/>
          </p:cNvSpPr>
          <p:nvPr>
            <p:ph type="body" sz="quarter" idx="19"/>
          </p:nvPr>
        </p:nvSpPr>
        <p:spPr>
          <a:xfrm>
            <a:off x="476190" y="2118213"/>
            <a:ext cx="3066296" cy="385564"/>
          </a:xfrm>
        </p:spPr>
        <p:txBody>
          <a:bodyPr/>
          <a:lstStyle/>
          <a:p>
            <a:r>
              <a:rPr lang="en-US" sz="2800" b="0" dirty="0"/>
              <a:t>Know All Your Costs and Expenses</a:t>
            </a:r>
            <a:endParaRPr lang="en-IE" sz="2800" b="0" dirty="0"/>
          </a:p>
          <a:p>
            <a:endParaRPr lang="en-IE" sz="2800" dirty="0"/>
          </a:p>
        </p:txBody>
      </p:sp>
    </p:spTree>
    <p:extLst>
      <p:ext uri="{BB962C8B-B14F-4D97-AF65-F5344CB8AC3E}">
        <p14:creationId xmlns:p14="http://schemas.microsoft.com/office/powerpoint/2010/main" val="3402374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984C2-074F-192F-2937-86226F4EBB2A}"/>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E164A105-3E74-5B61-0285-3EBBBFC019C7}"/>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F71CA6A-E942-26D3-C2A5-7E2D04A46C91}"/>
              </a:ext>
            </a:extLst>
          </p:cNvPr>
          <p:cNvSpPr>
            <a:spLocks noGrp="1"/>
          </p:cNvSpPr>
          <p:nvPr>
            <p:ph type="body" sz="quarter" idx="16"/>
          </p:nvPr>
        </p:nvSpPr>
        <p:spPr>
          <a:xfrm>
            <a:off x="826825" y="483480"/>
            <a:ext cx="10614687" cy="803654"/>
          </a:xfrm>
        </p:spPr>
        <p:txBody>
          <a:bodyPr/>
          <a:lstStyle/>
          <a:p>
            <a:r>
              <a:rPr lang="en-US" sz="3200" b="1" dirty="0">
                <a:solidFill>
                  <a:srgbClr val="459597"/>
                </a:solidFill>
              </a:rPr>
              <a:t>Estimate Your Variable Cost per Night (VC)</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066B3011-0040-7ED1-D17C-B44DB77C8904}"/>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9F6323E-73FF-DF43-4557-94062E2976A6}"/>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“How much does it cost me every time someone books a night?”</a:t>
            </a:r>
          </a:p>
        </p:txBody>
      </p:sp>
      <p:sp>
        <p:nvSpPr>
          <p:cNvPr id="21" name="Text Placeholder 5">
            <a:extLst>
              <a:ext uri="{FF2B5EF4-FFF2-40B4-BE49-F238E27FC236}">
                <a16:creationId xmlns:a16="http://schemas.microsoft.com/office/drawing/2014/main" id="{B29A8EE1-C6ED-956C-6383-FD9C06DB20E7}"/>
              </a:ext>
            </a:extLst>
          </p:cNvPr>
          <p:cNvSpPr txBox="1">
            <a:spLocks/>
          </p:cNvSpPr>
          <p:nvPr/>
        </p:nvSpPr>
        <p:spPr>
          <a:xfrm>
            <a:off x="1611085" y="283399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dirty="0">
                <a:solidFill>
                  <a:srgbClr val="595959"/>
                </a:solidFill>
              </a:rPr>
              <a:t>Costs involved each time a guest stays (e.g., cleaning, laundry, food, utilities). These factors affect the actual profit you make per night after deducting guest-related expenses. </a:t>
            </a:r>
            <a:r>
              <a:rPr lang="en-US" b="1" dirty="0">
                <a:solidFill>
                  <a:srgbClr val="595959"/>
                </a:solidFill>
              </a:rPr>
              <a:t>*Work out an average cost per night occupied based on these.</a:t>
            </a:r>
            <a:endParaRPr lang="en-US" dirty="0">
              <a:solidFill>
                <a:srgbClr val="595959"/>
              </a:solidFill>
            </a:endParaRPr>
          </a:p>
        </p:txBody>
      </p:sp>
      <p:sp>
        <p:nvSpPr>
          <p:cNvPr id="25" name="Flowchart: Alternate Process 24">
            <a:extLst>
              <a:ext uri="{FF2B5EF4-FFF2-40B4-BE49-F238E27FC236}">
                <a16:creationId xmlns:a16="http://schemas.microsoft.com/office/drawing/2014/main" id="{1343E5D5-C949-372A-637D-44D82CA502C2}"/>
              </a:ext>
            </a:extLst>
          </p:cNvPr>
          <p:cNvSpPr/>
          <p:nvPr/>
        </p:nvSpPr>
        <p:spPr>
          <a:xfrm>
            <a:off x="1460733" y="2754095"/>
            <a:ext cx="9964593" cy="1440920"/>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740555A-4175-16D5-312A-A48FA13D683D}"/>
              </a:ext>
            </a:extLst>
          </p:cNvPr>
          <p:cNvSpPr txBox="1">
            <a:spLocks/>
          </p:cNvSpPr>
          <p:nvPr/>
        </p:nvSpPr>
        <p:spPr>
          <a:xfrm>
            <a:off x="1583445" y="444846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b="1" dirty="0">
                <a:solidFill>
                  <a:srgbClr val="EC7C69"/>
                </a:solidFill>
              </a:rPr>
              <a:t>Examples: </a:t>
            </a:r>
            <a:r>
              <a:rPr lang="en-US" dirty="0"/>
              <a:t>include laundry, cleaning, breakfast/food supplies, washing bedding after each stay, guest consumables (such as toiletries and welcome basket items), and utilities that depend on usage (like extra firewood and hot tub heating). </a:t>
            </a:r>
          </a:p>
          <a:p>
            <a:pPr marL="0" indent="0"/>
            <a:r>
              <a:rPr lang="en-US" dirty="0"/>
              <a:t>If you pay cleaning </a:t>
            </a:r>
            <a:r>
              <a:rPr lang="en-US" dirty="0">
                <a:solidFill>
                  <a:srgbClr val="494949"/>
                </a:solidFill>
              </a:rPr>
              <a:t>staff €10 </a:t>
            </a:r>
            <a:r>
              <a:rPr lang="en-US" dirty="0"/>
              <a:t>per cabin turnover or pay</a:t>
            </a:r>
            <a:r>
              <a:rPr lang="en-US" dirty="0">
                <a:solidFill>
                  <a:srgbClr val="E96751"/>
                </a:solidFill>
              </a:rPr>
              <a:t> €8 </a:t>
            </a:r>
            <a:r>
              <a:rPr lang="en-US" dirty="0"/>
              <a:t>in booking platform commissions per booking, those are also variable.</a:t>
            </a:r>
            <a:endParaRPr lang="en-IE" dirty="0"/>
          </a:p>
        </p:txBody>
      </p:sp>
      <p:sp>
        <p:nvSpPr>
          <p:cNvPr id="26" name="Flowchart: Alternate Process 25">
            <a:extLst>
              <a:ext uri="{FF2B5EF4-FFF2-40B4-BE49-F238E27FC236}">
                <a16:creationId xmlns:a16="http://schemas.microsoft.com/office/drawing/2014/main" id="{66647293-82DB-9E24-30C9-667BB76463A9}"/>
              </a:ext>
            </a:extLst>
          </p:cNvPr>
          <p:cNvSpPr/>
          <p:nvPr/>
        </p:nvSpPr>
        <p:spPr>
          <a:xfrm>
            <a:off x="1448473" y="4304128"/>
            <a:ext cx="9964593" cy="235664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C3DA68FC-30FD-E0FD-CBC0-C725424B7E35}"/>
              </a:ext>
            </a:extLst>
          </p:cNvPr>
          <p:cNvCxnSpPr>
            <a:cxnSpLocks/>
            <a:stCxn id="24" idx="1"/>
            <a:endCxn id="25" idx="1"/>
          </p:cNvCxnSpPr>
          <p:nvPr/>
        </p:nvCxnSpPr>
        <p:spPr>
          <a:xfrm rot="10800000" flipH="1" flipV="1">
            <a:off x="817827" y="2127803"/>
            <a:ext cx="642905" cy="1346751"/>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869CAAA-A847-5BCD-828B-5DA732D2B8D5}"/>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04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0C7E9-E43A-1D50-7180-C423E03AC550}"/>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5C1AA4A-C59C-57C3-182D-DFA127005345}"/>
              </a:ext>
            </a:extLst>
          </p:cNvPr>
          <p:cNvSpPr/>
          <p:nvPr/>
        </p:nvSpPr>
        <p:spPr>
          <a:xfrm>
            <a:off x="584747" y="306005"/>
            <a:ext cx="10595240" cy="832631"/>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 Placeholder 5">
            <a:extLst>
              <a:ext uri="{FF2B5EF4-FFF2-40B4-BE49-F238E27FC236}">
                <a16:creationId xmlns:a16="http://schemas.microsoft.com/office/drawing/2014/main" id="{B2440C74-A33A-5C59-E7EE-56F169E9C482}"/>
              </a:ext>
            </a:extLst>
          </p:cNvPr>
          <p:cNvSpPr>
            <a:spLocks noGrp="1"/>
          </p:cNvSpPr>
          <p:nvPr>
            <p:ph type="body" sz="quarter" idx="18"/>
          </p:nvPr>
        </p:nvSpPr>
        <p:spPr>
          <a:xfrm>
            <a:off x="759508" y="559451"/>
            <a:ext cx="10614687" cy="693849"/>
          </a:xfrm>
        </p:spPr>
        <p:txBody>
          <a:bodyPr/>
          <a:lstStyle/>
          <a:p>
            <a:pPr algn="ctr">
              <a:spcAft>
                <a:spcPts val="600"/>
              </a:spcAft>
            </a:pPr>
            <a:r>
              <a:rPr lang="en-US" sz="2800" dirty="0">
                <a:solidFill>
                  <a:schemeClr val="bg1"/>
                </a:solidFill>
              </a:rPr>
              <a:t>Common Variable Costs per Night (example breakdown):</a:t>
            </a:r>
            <a:endParaRPr lang="en-US" sz="2800" i="1" dirty="0">
              <a:solidFill>
                <a:schemeClr val="bg1"/>
              </a:solidFill>
            </a:endParaRPr>
          </a:p>
        </p:txBody>
      </p:sp>
      <p:cxnSp>
        <p:nvCxnSpPr>
          <p:cNvPr id="33" name="Connector: Elbow 32">
            <a:extLst>
              <a:ext uri="{FF2B5EF4-FFF2-40B4-BE49-F238E27FC236}">
                <a16:creationId xmlns:a16="http://schemas.microsoft.com/office/drawing/2014/main" id="{729BE5D6-8979-6883-0312-8159A3E9BAB1}"/>
              </a:ext>
            </a:extLst>
          </p:cNvPr>
          <p:cNvCxnSpPr>
            <a:cxnSpLocks/>
            <a:stCxn id="24" idx="1"/>
          </p:cNvCxnSpPr>
          <p:nvPr/>
        </p:nvCxnSpPr>
        <p:spPr>
          <a:xfrm rot="10800000" flipH="1" flipV="1">
            <a:off x="584746" y="722321"/>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F7ED347E-C9A2-C921-BE82-80A23B73274A}"/>
              </a:ext>
            </a:extLst>
          </p:cNvPr>
          <p:cNvGraphicFramePr>
            <a:graphicFrameLocks noGrp="1"/>
          </p:cNvGraphicFramePr>
          <p:nvPr/>
        </p:nvGraphicFramePr>
        <p:xfrm>
          <a:off x="1215392" y="1253300"/>
          <a:ext cx="10515600" cy="3779520"/>
        </p:xfrm>
        <a:graphic>
          <a:graphicData uri="http://schemas.openxmlformats.org/drawingml/2006/table">
            <a:tbl>
              <a:tblPr/>
              <a:tblGrid>
                <a:gridCol w="5257800">
                  <a:extLst>
                    <a:ext uri="{9D8B030D-6E8A-4147-A177-3AD203B41FA5}">
                      <a16:colId xmlns:a16="http://schemas.microsoft.com/office/drawing/2014/main" val="1013463233"/>
                    </a:ext>
                  </a:extLst>
                </a:gridCol>
                <a:gridCol w="5257800">
                  <a:extLst>
                    <a:ext uri="{9D8B030D-6E8A-4147-A177-3AD203B41FA5}">
                      <a16:colId xmlns:a16="http://schemas.microsoft.com/office/drawing/2014/main" val="1745102297"/>
                    </a:ext>
                  </a:extLst>
                </a:gridCol>
              </a:tblGrid>
              <a:tr h="0">
                <a:tc>
                  <a:txBody>
                    <a:bodyPr/>
                    <a:lstStyle/>
                    <a:p>
                      <a:pPr>
                        <a:buNone/>
                      </a:pPr>
                      <a:r>
                        <a:rPr lang="en-IE" sz="2200" b="1" dirty="0">
                          <a:solidFill>
                            <a:schemeClr val="bg1"/>
                          </a:solidFill>
                        </a:rPr>
                        <a:t>Expense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Cost per Night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217719792"/>
                  </a:ext>
                </a:extLst>
              </a:tr>
              <a:tr h="0">
                <a:tc>
                  <a:txBody>
                    <a:bodyPr/>
                    <a:lstStyle/>
                    <a:p>
                      <a:pPr>
                        <a:buNone/>
                      </a:pPr>
                      <a:r>
                        <a:rPr lang="en-IE" sz="2200" dirty="0">
                          <a:solidFill>
                            <a:srgbClr val="494949"/>
                          </a:solidFill>
                        </a:rPr>
                        <a:t>Cleaning supplies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1574790"/>
                  </a:ext>
                </a:extLst>
              </a:tr>
              <a:tr h="0">
                <a:tc>
                  <a:txBody>
                    <a:bodyPr/>
                    <a:lstStyle/>
                    <a:p>
                      <a:pPr>
                        <a:buNone/>
                      </a:pPr>
                      <a:r>
                        <a:rPr lang="en-IE" sz="2200" dirty="0">
                          <a:solidFill>
                            <a:srgbClr val="494949"/>
                          </a:solidFill>
                        </a:rPr>
                        <a:t>Laundry (linen/towels)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2034816"/>
                  </a:ext>
                </a:extLst>
              </a:tr>
              <a:tr h="0">
                <a:tc>
                  <a:txBody>
                    <a:bodyPr/>
                    <a:lstStyle/>
                    <a:p>
                      <a:pPr>
                        <a:buNone/>
                      </a:pPr>
                      <a:r>
                        <a:rPr lang="en-IE" sz="2200" dirty="0">
                          <a:solidFill>
                            <a:srgbClr val="494949"/>
                          </a:solidFill>
                        </a:rPr>
                        <a:t>Toiletries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7320779"/>
                  </a:ext>
                </a:extLst>
              </a:tr>
              <a:tr h="0">
                <a:tc>
                  <a:txBody>
                    <a:bodyPr/>
                    <a:lstStyle/>
                    <a:p>
                      <a:pPr>
                        <a:buNone/>
                      </a:pPr>
                      <a:r>
                        <a:rPr lang="en-IE" sz="2200">
                          <a:solidFill>
                            <a:srgbClr val="494949"/>
                          </a:solidFill>
                        </a:rPr>
                        <a:t>Breakfast/snacks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1422371"/>
                  </a:ext>
                </a:extLst>
              </a:tr>
              <a:tr h="0">
                <a:tc>
                  <a:txBody>
                    <a:bodyPr/>
                    <a:lstStyle/>
                    <a:p>
                      <a:pPr>
                        <a:buNone/>
                      </a:pPr>
                      <a:r>
                        <a:rPr lang="en-IE" sz="2200" dirty="0">
                          <a:solidFill>
                            <a:srgbClr val="494949"/>
                          </a:solidFill>
                        </a:rPr>
                        <a:t>Utilities (per night share)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0531852"/>
                  </a:ext>
                </a:extLst>
              </a:tr>
              <a:tr h="0">
                <a:tc>
                  <a:txBody>
                    <a:bodyPr/>
                    <a:lstStyle/>
                    <a:p>
                      <a:pPr>
                        <a:buNone/>
                      </a:pPr>
                      <a:r>
                        <a:rPr lang="en-US" sz="2200" dirty="0">
                          <a:solidFill>
                            <a:srgbClr val="494949"/>
                          </a:solidFill>
                        </a:rPr>
                        <a:t>Booking platform fees (if % based on nightly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€5 (estimate)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351806"/>
                  </a:ext>
                </a:extLst>
              </a:tr>
              <a:tr h="0">
                <a:tc gridSpan="2">
                  <a:txBody>
                    <a:bodyPr/>
                    <a:lstStyle/>
                    <a:p>
                      <a:pPr>
                        <a:buNone/>
                      </a:pPr>
                      <a:r>
                        <a:rPr lang="en-US" sz="2400" b="1" dirty="0">
                          <a:solidFill>
                            <a:srgbClr val="494949"/>
                          </a:solidFill>
                        </a:rPr>
                        <a:t>Total Variable Cost per Night €30</a:t>
                      </a:r>
                      <a:endParaRPr lang="en-US" sz="2200" b="1"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6400580"/>
                  </a:ext>
                </a:extLst>
              </a:tr>
            </a:tbl>
          </a:graphicData>
        </a:graphic>
      </p:graphicFrame>
      <p:sp>
        <p:nvSpPr>
          <p:cNvPr id="11" name="Text Placeholder 5">
            <a:extLst>
              <a:ext uri="{FF2B5EF4-FFF2-40B4-BE49-F238E27FC236}">
                <a16:creationId xmlns:a16="http://schemas.microsoft.com/office/drawing/2014/main" id="{131A2D76-59A5-7AAF-A7C4-601D2EB23B78}"/>
              </a:ext>
            </a:extLst>
          </p:cNvPr>
          <p:cNvSpPr txBox="1">
            <a:spLocks/>
          </p:cNvSpPr>
          <p:nvPr/>
        </p:nvSpPr>
        <p:spPr>
          <a:xfrm>
            <a:off x="1350364" y="5209437"/>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b="1" dirty="0">
                <a:solidFill>
                  <a:srgbClr val="EC7C69"/>
                </a:solidFill>
              </a:rPr>
              <a:t>Tips for Calculating: </a:t>
            </a:r>
            <a:r>
              <a:rPr lang="en-US" sz="2200" b="1" dirty="0">
                <a:solidFill>
                  <a:srgbClr val="494949"/>
                </a:solidFill>
              </a:rPr>
              <a:t>Track a full month</a:t>
            </a:r>
            <a:r>
              <a:rPr lang="en-US" sz="2200" dirty="0">
                <a:solidFill>
                  <a:srgbClr val="494949"/>
                </a:solidFill>
              </a:rPr>
              <a:t> of bookings and the actual expenses for those stays. Divide total monthly guest-related expenses by the number of nights booked. Include any expenses that scale </a:t>
            </a:r>
            <a:r>
              <a:rPr lang="en-US" sz="2200" b="1" dirty="0">
                <a:solidFill>
                  <a:srgbClr val="494949"/>
                </a:solidFill>
              </a:rPr>
              <a:t>with each booking </a:t>
            </a:r>
            <a:r>
              <a:rPr lang="en-US" sz="2200" dirty="0">
                <a:solidFill>
                  <a:srgbClr val="494949"/>
                </a:solidFill>
              </a:rPr>
              <a:t>(excluding fixed monthly bills, such as insurance). </a:t>
            </a:r>
          </a:p>
        </p:txBody>
      </p:sp>
      <p:sp>
        <p:nvSpPr>
          <p:cNvPr id="12" name="Flowchart: Alternate Process 11">
            <a:extLst>
              <a:ext uri="{FF2B5EF4-FFF2-40B4-BE49-F238E27FC236}">
                <a16:creationId xmlns:a16="http://schemas.microsoft.com/office/drawing/2014/main" id="{178ABCA5-0440-0CE2-D0B2-721CD79AF9D1}"/>
              </a:ext>
            </a:extLst>
          </p:cNvPr>
          <p:cNvSpPr/>
          <p:nvPr/>
        </p:nvSpPr>
        <p:spPr>
          <a:xfrm>
            <a:off x="1215392" y="5175346"/>
            <a:ext cx="9964593" cy="149439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1738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F6796-3A0D-0D73-5BA6-104CE1DE10B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95281E7-CD4C-6950-38AF-BE036B76BB52}"/>
              </a:ext>
            </a:extLst>
          </p:cNvPr>
          <p:cNvSpPr>
            <a:spLocks noGrp="1"/>
          </p:cNvSpPr>
          <p:nvPr>
            <p:ph type="body" sz="quarter" idx="16"/>
          </p:nvPr>
        </p:nvSpPr>
        <p:spPr>
          <a:xfrm>
            <a:off x="591432" y="218309"/>
            <a:ext cx="10614687" cy="803654"/>
          </a:xfrm>
        </p:spPr>
        <p:txBody>
          <a:bodyPr/>
          <a:lstStyle/>
          <a:p>
            <a:pPr fontAlgn="base"/>
            <a:r>
              <a:rPr lang="en-IE" sz="3200" dirty="0"/>
              <a:t>Sample Annual Operating Cost or Variable Costs Breakdown</a:t>
            </a:r>
          </a:p>
          <a:p>
            <a:pPr fontAlgn="base"/>
            <a:r>
              <a:rPr lang="en-US" sz="2800" b="0" dirty="0">
                <a:solidFill>
                  <a:srgbClr val="E96751"/>
                </a:solidFill>
              </a:rPr>
              <a:t>Glamping 4 Pods (Open Year-Round)</a:t>
            </a:r>
            <a:endParaRPr lang="en-IE" sz="2800" b="0" dirty="0">
              <a:solidFill>
                <a:srgbClr val="E96751"/>
              </a:solidFill>
            </a:endParaRPr>
          </a:p>
          <a:p>
            <a:endParaRPr lang="en-IE" sz="2800" dirty="0"/>
          </a:p>
        </p:txBody>
      </p:sp>
      <p:graphicFrame>
        <p:nvGraphicFramePr>
          <p:cNvPr id="5" name="Table 4">
            <a:extLst>
              <a:ext uri="{FF2B5EF4-FFF2-40B4-BE49-F238E27FC236}">
                <a16:creationId xmlns:a16="http://schemas.microsoft.com/office/drawing/2014/main" id="{F7AB4201-EC4A-773D-33C8-F0C5DF41F8FF}"/>
              </a:ext>
            </a:extLst>
          </p:cNvPr>
          <p:cNvGraphicFramePr>
            <a:graphicFrameLocks noGrp="1"/>
          </p:cNvGraphicFramePr>
          <p:nvPr/>
        </p:nvGraphicFramePr>
        <p:xfrm>
          <a:off x="657410" y="1331778"/>
          <a:ext cx="11258366" cy="5181600"/>
        </p:xfrm>
        <a:graphic>
          <a:graphicData uri="http://schemas.openxmlformats.org/drawingml/2006/table">
            <a:tbl>
              <a:tblPr firstRow="1" bandRow="1">
                <a:tableStyleId>{5C22544A-7EE6-4342-B048-85BDC9FD1C3A}</a:tableStyleId>
              </a:tblPr>
              <a:tblGrid>
                <a:gridCol w="5781490">
                  <a:extLst>
                    <a:ext uri="{9D8B030D-6E8A-4147-A177-3AD203B41FA5}">
                      <a16:colId xmlns:a16="http://schemas.microsoft.com/office/drawing/2014/main" val="1315654808"/>
                    </a:ext>
                  </a:extLst>
                </a:gridCol>
                <a:gridCol w="2219325">
                  <a:extLst>
                    <a:ext uri="{9D8B030D-6E8A-4147-A177-3AD203B41FA5}">
                      <a16:colId xmlns:a16="http://schemas.microsoft.com/office/drawing/2014/main" val="2964838693"/>
                    </a:ext>
                  </a:extLst>
                </a:gridCol>
                <a:gridCol w="3257551">
                  <a:extLst>
                    <a:ext uri="{9D8B030D-6E8A-4147-A177-3AD203B41FA5}">
                      <a16:colId xmlns:a16="http://schemas.microsoft.com/office/drawing/2014/main" val="573140853"/>
                    </a:ext>
                  </a:extLst>
                </a:gridCol>
              </a:tblGrid>
              <a:tr h="370840">
                <a:tc>
                  <a:txBody>
                    <a:bodyPr/>
                    <a:lstStyle/>
                    <a:p>
                      <a:pPr>
                        <a:buNone/>
                      </a:pPr>
                      <a:r>
                        <a:rPr lang="en-IE" sz="2200" b="1" dirty="0"/>
                        <a:t>Operating Cost</a:t>
                      </a:r>
                      <a:endParaRPr lang="en-IE" sz="2200" dirty="0"/>
                    </a:p>
                  </a:txBody>
                  <a:tcPr anchor="ctr"/>
                </a:tc>
                <a:tc>
                  <a:txBody>
                    <a:bodyPr/>
                    <a:lstStyle/>
                    <a:p>
                      <a:pPr>
                        <a:buNone/>
                      </a:pPr>
                      <a:r>
                        <a:rPr lang="en-IE" sz="2200" b="1" dirty="0"/>
                        <a:t>Annual Total (€)</a:t>
                      </a:r>
                      <a:endParaRPr lang="en-IE" sz="2200" dirty="0"/>
                    </a:p>
                  </a:txBody>
                  <a:tcPr anchor="ctr"/>
                </a:tc>
                <a:tc>
                  <a:txBody>
                    <a:bodyPr/>
                    <a:lstStyle/>
                    <a:p>
                      <a:pPr>
                        <a:buNone/>
                      </a:pPr>
                      <a:r>
                        <a:rPr lang="en-IE" sz="2200" b="1" dirty="0"/>
                        <a:t>Type</a:t>
                      </a:r>
                      <a:endParaRPr lang="en-IE" sz="2200" dirty="0"/>
                    </a:p>
                  </a:txBody>
                  <a:tcPr anchor="ctr"/>
                </a:tc>
                <a:extLst>
                  <a:ext uri="{0D108BD9-81ED-4DB2-BD59-A6C34878D82A}">
                    <a16:rowId xmlns:a16="http://schemas.microsoft.com/office/drawing/2014/main" val="3641832468"/>
                  </a:ext>
                </a:extLst>
              </a:tr>
              <a:tr h="370840">
                <a:tc>
                  <a:txBody>
                    <a:bodyPr/>
                    <a:lstStyle/>
                    <a:p>
                      <a:pPr>
                        <a:buNone/>
                      </a:pPr>
                      <a:r>
                        <a:rPr lang="en-IE" sz="2200" dirty="0">
                          <a:solidFill>
                            <a:srgbClr val="494949"/>
                          </a:solidFill>
                        </a:rPr>
                        <a:t>Utilities (electricity, water, waste)</a:t>
                      </a:r>
                    </a:p>
                  </a:txBody>
                  <a:tcPr anchor="ctr"/>
                </a:tc>
                <a:tc>
                  <a:txBody>
                    <a:bodyPr/>
                    <a:lstStyle/>
                    <a:p>
                      <a:pPr>
                        <a:buNone/>
                      </a:pPr>
                      <a:r>
                        <a:rPr lang="en-IE" sz="2200" dirty="0">
                          <a:solidFill>
                            <a:srgbClr val="494949"/>
                          </a:solidFill>
                        </a:rPr>
                        <a:t>5,000</a:t>
                      </a:r>
                    </a:p>
                  </a:txBody>
                  <a:tcPr anchor="ctr"/>
                </a:tc>
                <a:tc>
                  <a:txBody>
                    <a:bodyPr/>
                    <a:lstStyle/>
                    <a:p>
                      <a:pPr>
                        <a:buNone/>
                      </a:pPr>
                      <a:r>
                        <a:rPr lang="en-US" sz="2200" dirty="0">
                          <a:solidFill>
                            <a:srgbClr val="494949"/>
                          </a:solidFill>
                        </a:rPr>
                        <a:t>Fixed (partial variable in high use)</a:t>
                      </a:r>
                    </a:p>
                  </a:txBody>
                  <a:tcPr anchor="ctr"/>
                </a:tc>
                <a:extLst>
                  <a:ext uri="{0D108BD9-81ED-4DB2-BD59-A6C34878D82A}">
                    <a16:rowId xmlns:a16="http://schemas.microsoft.com/office/drawing/2014/main" val="436756021"/>
                  </a:ext>
                </a:extLst>
              </a:tr>
              <a:tr h="370840">
                <a:tc>
                  <a:txBody>
                    <a:bodyPr/>
                    <a:lstStyle/>
                    <a:p>
                      <a:pPr>
                        <a:buNone/>
                      </a:pPr>
                      <a:r>
                        <a:rPr lang="en-IE" sz="2200" dirty="0">
                          <a:solidFill>
                            <a:srgbClr val="494949"/>
                          </a:solidFill>
                        </a:rPr>
                        <a:t>Insurance (liability, property)</a:t>
                      </a:r>
                    </a:p>
                  </a:txBody>
                  <a:tcPr anchor="ctr"/>
                </a:tc>
                <a:tc>
                  <a:txBody>
                    <a:bodyPr/>
                    <a:lstStyle/>
                    <a:p>
                      <a:pPr>
                        <a:buNone/>
                      </a:pPr>
                      <a:r>
                        <a:rPr lang="en-IE" sz="2200" dirty="0">
                          <a:solidFill>
                            <a:srgbClr val="494949"/>
                          </a:solidFill>
                        </a:rPr>
                        <a:t>1,200</a:t>
                      </a:r>
                    </a:p>
                  </a:txBody>
                  <a:tcPr anchor="ctr"/>
                </a:tc>
                <a:tc>
                  <a:txBody>
                    <a:bodyPr/>
                    <a:lstStyle/>
                    <a:p>
                      <a:pPr>
                        <a:buNone/>
                      </a:pPr>
                      <a:r>
                        <a:rPr lang="en-IE" sz="2200" dirty="0">
                          <a:solidFill>
                            <a:srgbClr val="494949"/>
                          </a:solidFill>
                        </a:rPr>
                        <a:t>Fixed</a:t>
                      </a:r>
                    </a:p>
                  </a:txBody>
                  <a:tcPr anchor="ctr"/>
                </a:tc>
                <a:extLst>
                  <a:ext uri="{0D108BD9-81ED-4DB2-BD59-A6C34878D82A}">
                    <a16:rowId xmlns:a16="http://schemas.microsoft.com/office/drawing/2014/main" val="3869759737"/>
                  </a:ext>
                </a:extLst>
              </a:tr>
              <a:tr h="370840">
                <a:tc>
                  <a:txBody>
                    <a:bodyPr/>
                    <a:lstStyle/>
                    <a:p>
                      <a:pPr>
                        <a:buNone/>
                      </a:pPr>
                      <a:r>
                        <a:rPr lang="en-IE" sz="2200" dirty="0">
                          <a:solidFill>
                            <a:srgbClr val="494949"/>
                          </a:solidFill>
                        </a:rPr>
                        <a:t>Marketing &amp; Online Listings</a:t>
                      </a:r>
                    </a:p>
                  </a:txBody>
                  <a:tcPr anchor="ctr"/>
                </a:tc>
                <a:tc>
                  <a:txBody>
                    <a:bodyPr/>
                    <a:lstStyle/>
                    <a:p>
                      <a:pPr>
                        <a:buNone/>
                      </a:pPr>
                      <a:r>
                        <a:rPr lang="en-IE" sz="2200" dirty="0">
                          <a:solidFill>
                            <a:srgbClr val="494949"/>
                          </a:solidFill>
                        </a:rPr>
                        <a:t>1,000</a:t>
                      </a:r>
                    </a:p>
                  </a:txBody>
                  <a:tcPr anchor="ctr"/>
                </a:tc>
                <a:tc>
                  <a:txBody>
                    <a:bodyPr/>
                    <a:lstStyle/>
                    <a:p>
                      <a:pPr>
                        <a:buNone/>
                      </a:pPr>
                      <a:r>
                        <a:rPr lang="en-IE" sz="2200" dirty="0">
                          <a:solidFill>
                            <a:srgbClr val="494949"/>
                          </a:solidFill>
                        </a:rPr>
                        <a:t>Fixed</a:t>
                      </a:r>
                    </a:p>
                  </a:txBody>
                  <a:tcPr anchor="ctr"/>
                </a:tc>
                <a:extLst>
                  <a:ext uri="{0D108BD9-81ED-4DB2-BD59-A6C34878D82A}">
                    <a16:rowId xmlns:a16="http://schemas.microsoft.com/office/drawing/2014/main" val="4262743140"/>
                  </a:ext>
                </a:extLst>
              </a:tr>
              <a:tr h="370840">
                <a:tc>
                  <a:txBody>
                    <a:bodyPr/>
                    <a:lstStyle/>
                    <a:p>
                      <a:pPr>
                        <a:buNone/>
                      </a:pPr>
                      <a:r>
                        <a:rPr lang="en-IE" sz="2200">
                          <a:solidFill>
                            <a:srgbClr val="494949"/>
                          </a:solidFill>
                        </a:rPr>
                        <a:t>Maintenance &amp; Repairs</a:t>
                      </a:r>
                    </a:p>
                  </a:txBody>
                  <a:tcPr anchor="ctr"/>
                </a:tc>
                <a:tc>
                  <a:txBody>
                    <a:bodyPr/>
                    <a:lstStyle/>
                    <a:p>
                      <a:pPr>
                        <a:buNone/>
                      </a:pPr>
                      <a:r>
                        <a:rPr lang="en-IE" sz="2200">
                          <a:solidFill>
                            <a:srgbClr val="494949"/>
                          </a:solidFill>
                        </a:rPr>
                        <a:t>2,000</a:t>
                      </a:r>
                    </a:p>
                  </a:txBody>
                  <a:tcPr anchor="ctr"/>
                </a:tc>
                <a:tc>
                  <a:txBody>
                    <a:bodyPr/>
                    <a:lstStyle/>
                    <a:p>
                      <a:pPr>
                        <a:buNone/>
                      </a:pPr>
                      <a:r>
                        <a:rPr lang="en-IE" sz="2200" dirty="0">
                          <a:solidFill>
                            <a:srgbClr val="494949"/>
                          </a:solidFill>
                        </a:rPr>
                        <a:t>Fixed (allowance)</a:t>
                      </a:r>
                    </a:p>
                  </a:txBody>
                  <a:tcPr anchor="ctr"/>
                </a:tc>
                <a:extLst>
                  <a:ext uri="{0D108BD9-81ED-4DB2-BD59-A6C34878D82A}">
                    <a16:rowId xmlns:a16="http://schemas.microsoft.com/office/drawing/2014/main" val="2119150372"/>
                  </a:ext>
                </a:extLst>
              </a:tr>
              <a:tr h="370840">
                <a:tc>
                  <a:txBody>
                    <a:bodyPr/>
                    <a:lstStyle/>
                    <a:p>
                      <a:pPr>
                        <a:buNone/>
                      </a:pPr>
                      <a:r>
                        <a:rPr lang="en-IE" sz="2200" dirty="0">
                          <a:solidFill>
                            <a:srgbClr val="494949"/>
                          </a:solidFill>
                        </a:rPr>
                        <a:t>Property Taxes/Lease</a:t>
                      </a:r>
                    </a:p>
                  </a:txBody>
                  <a:tcPr anchor="ctr"/>
                </a:tc>
                <a:tc>
                  <a:txBody>
                    <a:bodyPr/>
                    <a:lstStyle/>
                    <a:p>
                      <a:pPr>
                        <a:buNone/>
                      </a:pPr>
                      <a:r>
                        <a:rPr lang="en-IE" sz="2200">
                          <a:solidFill>
                            <a:srgbClr val="494949"/>
                          </a:solidFill>
                        </a:rPr>
                        <a:t>2,500</a:t>
                      </a:r>
                    </a:p>
                  </a:txBody>
                  <a:tcPr anchor="ctr"/>
                </a:tc>
                <a:tc>
                  <a:txBody>
                    <a:bodyPr/>
                    <a:lstStyle/>
                    <a:p>
                      <a:pPr>
                        <a:buNone/>
                      </a:pPr>
                      <a:r>
                        <a:rPr lang="en-IE" sz="2200" dirty="0">
                          <a:solidFill>
                            <a:srgbClr val="494949"/>
                          </a:solidFill>
                        </a:rPr>
                        <a:t>Fixed</a:t>
                      </a:r>
                    </a:p>
                  </a:txBody>
                  <a:tcPr anchor="ctr"/>
                </a:tc>
                <a:extLst>
                  <a:ext uri="{0D108BD9-81ED-4DB2-BD59-A6C34878D82A}">
                    <a16:rowId xmlns:a16="http://schemas.microsoft.com/office/drawing/2014/main" val="3826049894"/>
                  </a:ext>
                </a:extLst>
              </a:tr>
              <a:tr h="370840">
                <a:tc>
                  <a:txBody>
                    <a:bodyPr/>
                    <a:lstStyle/>
                    <a:p>
                      <a:pPr>
                        <a:buNone/>
                      </a:pPr>
                      <a:r>
                        <a:rPr lang="en-IE" sz="2200" dirty="0">
                          <a:solidFill>
                            <a:srgbClr val="494949"/>
                          </a:solidFill>
                        </a:rPr>
                        <a:t>Cleaning &amp; Laundry Supplies</a:t>
                      </a:r>
                    </a:p>
                  </a:txBody>
                  <a:tcPr anchor="ctr"/>
                </a:tc>
                <a:tc>
                  <a:txBody>
                    <a:bodyPr/>
                    <a:lstStyle/>
                    <a:p>
                      <a:pPr>
                        <a:buNone/>
                      </a:pPr>
                      <a:r>
                        <a:rPr lang="en-IE" sz="2200">
                          <a:solidFill>
                            <a:srgbClr val="494949"/>
                          </a:solidFill>
                        </a:rPr>
                        <a:t>8,400</a:t>
                      </a:r>
                    </a:p>
                  </a:txBody>
                  <a:tcPr anchor="ctr"/>
                </a:tc>
                <a:tc>
                  <a:txBody>
                    <a:bodyPr/>
                    <a:lstStyle/>
                    <a:p>
                      <a:pPr>
                        <a:buNone/>
                      </a:pPr>
                      <a:r>
                        <a:rPr lang="en-US" sz="2200" dirty="0">
                          <a:solidFill>
                            <a:srgbClr val="494949"/>
                          </a:solidFill>
                        </a:rPr>
                        <a:t>Variable </a:t>
                      </a:r>
                      <a:r>
                        <a:rPr lang="en-US" sz="2200" i="1" dirty="0">
                          <a:solidFill>
                            <a:srgbClr val="494949"/>
                          </a:solidFill>
                        </a:rPr>
                        <a:t>(€15 per occupied night)</a:t>
                      </a:r>
                      <a:endParaRPr lang="en-US" sz="2200" dirty="0">
                        <a:solidFill>
                          <a:srgbClr val="494949"/>
                        </a:solidFill>
                      </a:endParaRPr>
                    </a:p>
                  </a:txBody>
                  <a:tcPr anchor="ctr"/>
                </a:tc>
                <a:extLst>
                  <a:ext uri="{0D108BD9-81ED-4DB2-BD59-A6C34878D82A}">
                    <a16:rowId xmlns:a16="http://schemas.microsoft.com/office/drawing/2014/main" val="1324824433"/>
                  </a:ext>
                </a:extLst>
              </a:tr>
              <a:tr h="370840">
                <a:tc>
                  <a:txBody>
                    <a:bodyPr/>
                    <a:lstStyle/>
                    <a:p>
                      <a:pPr>
                        <a:buNone/>
                      </a:pPr>
                      <a:r>
                        <a:rPr lang="en-US" sz="2200" dirty="0">
                          <a:solidFill>
                            <a:srgbClr val="494949"/>
                          </a:solidFill>
                        </a:rPr>
                        <a:t>Guest Amenities (breakfast, firewood, etc.)</a:t>
                      </a:r>
                    </a:p>
                  </a:txBody>
                  <a:tcPr anchor="ctr"/>
                </a:tc>
                <a:tc>
                  <a:txBody>
                    <a:bodyPr/>
                    <a:lstStyle/>
                    <a:p>
                      <a:pPr>
                        <a:buNone/>
                      </a:pPr>
                      <a:r>
                        <a:rPr lang="en-IE" sz="2200" dirty="0">
                          <a:solidFill>
                            <a:srgbClr val="494949"/>
                          </a:solidFill>
                        </a:rPr>
                        <a:t>1,200</a:t>
                      </a:r>
                    </a:p>
                  </a:txBody>
                  <a:tcPr anchor="ctr"/>
                </a:tc>
                <a:tc>
                  <a:txBody>
                    <a:bodyPr/>
                    <a:lstStyle/>
                    <a:p>
                      <a:pPr>
                        <a:buNone/>
                      </a:pPr>
                      <a:r>
                        <a:rPr lang="en-IE" sz="2200" dirty="0">
                          <a:solidFill>
                            <a:srgbClr val="494949"/>
                          </a:solidFill>
                        </a:rPr>
                        <a:t>Variable </a:t>
                      </a:r>
                      <a:r>
                        <a:rPr lang="en-IE" sz="2200" i="1" dirty="0">
                          <a:solidFill>
                            <a:srgbClr val="494949"/>
                          </a:solidFill>
                        </a:rPr>
                        <a:t>(depends on usage)</a:t>
                      </a:r>
                      <a:endParaRPr lang="en-IE" sz="2200" dirty="0">
                        <a:solidFill>
                          <a:srgbClr val="494949"/>
                        </a:solidFill>
                      </a:endParaRPr>
                    </a:p>
                  </a:txBody>
                  <a:tcPr anchor="ctr"/>
                </a:tc>
                <a:extLst>
                  <a:ext uri="{0D108BD9-81ED-4DB2-BD59-A6C34878D82A}">
                    <a16:rowId xmlns:a16="http://schemas.microsoft.com/office/drawing/2014/main" val="269646318"/>
                  </a:ext>
                </a:extLst>
              </a:tr>
              <a:tr h="370840">
                <a:tc>
                  <a:txBody>
                    <a:bodyPr/>
                    <a:lstStyle/>
                    <a:p>
                      <a:pPr>
                        <a:buNone/>
                      </a:pPr>
                      <a:r>
                        <a:rPr lang="en-IE" sz="2200" b="1" dirty="0">
                          <a:solidFill>
                            <a:schemeClr val="bg1"/>
                          </a:solidFill>
                        </a:rPr>
                        <a:t>Total Operating Costs (Year)</a:t>
                      </a:r>
                      <a:endParaRPr lang="en-IE" sz="2200" dirty="0">
                        <a:solidFill>
                          <a:schemeClr val="bg1"/>
                        </a:solidFill>
                      </a:endParaRPr>
                    </a:p>
                  </a:txBody>
                  <a:tcPr anchor="ctr">
                    <a:solidFill>
                      <a:srgbClr val="E6533A"/>
                    </a:solidFill>
                  </a:tcPr>
                </a:tc>
                <a:tc>
                  <a:txBody>
                    <a:bodyPr/>
                    <a:lstStyle/>
                    <a:p>
                      <a:pPr>
                        <a:buNone/>
                      </a:pPr>
                      <a:r>
                        <a:rPr lang="en-IE" sz="2200" b="1" dirty="0">
                          <a:solidFill>
                            <a:schemeClr val="bg1"/>
                          </a:solidFill>
                        </a:rPr>
                        <a:t>€21,300</a:t>
                      </a:r>
                      <a:endParaRPr lang="en-IE" sz="2200" dirty="0">
                        <a:solidFill>
                          <a:schemeClr val="bg1"/>
                        </a:solidFill>
                      </a:endParaRPr>
                    </a:p>
                  </a:txBody>
                  <a:tcPr anchor="ctr">
                    <a:solidFill>
                      <a:srgbClr val="E6533A"/>
                    </a:solidFill>
                  </a:tcPr>
                </a:tc>
                <a:tc>
                  <a:txBody>
                    <a:bodyPr/>
                    <a:lstStyle/>
                    <a:p>
                      <a:pPr>
                        <a:buNone/>
                      </a:pPr>
                      <a:r>
                        <a:rPr lang="en-US" sz="2200" i="1" dirty="0">
                          <a:solidFill>
                            <a:schemeClr val="bg1"/>
                          </a:solidFill>
                        </a:rPr>
                        <a:t>(at 320 occupied nights/year)</a:t>
                      </a:r>
                      <a:endParaRPr lang="en-US" sz="2200" dirty="0">
                        <a:solidFill>
                          <a:schemeClr val="bg1"/>
                        </a:solidFill>
                      </a:endParaRPr>
                    </a:p>
                  </a:txBody>
                  <a:tcPr anchor="ctr">
                    <a:solidFill>
                      <a:srgbClr val="E6533A"/>
                    </a:solidFill>
                  </a:tcPr>
                </a:tc>
                <a:extLst>
                  <a:ext uri="{0D108BD9-81ED-4DB2-BD59-A6C34878D82A}">
                    <a16:rowId xmlns:a16="http://schemas.microsoft.com/office/drawing/2014/main" val="1900315993"/>
                  </a:ext>
                </a:extLst>
              </a:tr>
            </a:tbl>
          </a:graphicData>
        </a:graphic>
      </p:graphicFrame>
      <p:grpSp>
        <p:nvGrpSpPr>
          <p:cNvPr id="7" name="Group 6">
            <a:extLst>
              <a:ext uri="{FF2B5EF4-FFF2-40B4-BE49-F238E27FC236}">
                <a16:creationId xmlns:a16="http://schemas.microsoft.com/office/drawing/2014/main" id="{C57F3405-D1C1-F645-8991-773B03545907}"/>
              </a:ext>
            </a:extLst>
          </p:cNvPr>
          <p:cNvGrpSpPr/>
          <p:nvPr/>
        </p:nvGrpSpPr>
        <p:grpSpPr>
          <a:xfrm>
            <a:off x="10976005" y="186976"/>
            <a:ext cx="1081945" cy="1011723"/>
            <a:chOff x="1016000" y="1137920"/>
            <a:chExt cx="1016000" cy="1016000"/>
          </a:xfrm>
        </p:grpSpPr>
        <p:sp>
          <p:nvSpPr>
            <p:cNvPr id="8" name="Oval 7">
              <a:extLst>
                <a:ext uri="{FF2B5EF4-FFF2-40B4-BE49-F238E27FC236}">
                  <a16:creationId xmlns:a16="http://schemas.microsoft.com/office/drawing/2014/main" id="{72FDA11B-73CE-9514-61DB-17073CE86A42}"/>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47CAD91C-61B7-5D42-CE65-C18F9061E1EA}"/>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12</a:t>
              </a:r>
            </a:p>
          </p:txBody>
        </p:sp>
      </p:grpSp>
    </p:spTree>
    <p:extLst>
      <p:ext uri="{BB962C8B-B14F-4D97-AF65-F5344CB8AC3E}">
        <p14:creationId xmlns:p14="http://schemas.microsoft.com/office/powerpoint/2010/main" val="1602154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E4A2BF-64D4-8754-5797-7C26A7EB8EA0}"/>
              </a:ext>
            </a:extLst>
          </p:cNvPr>
          <p:cNvSpPr>
            <a:spLocks noGrp="1"/>
          </p:cNvSpPr>
          <p:nvPr>
            <p:ph type="body" sz="quarter" idx="16"/>
          </p:nvPr>
        </p:nvSpPr>
        <p:spPr>
          <a:xfrm>
            <a:off x="774802" y="293004"/>
            <a:ext cx="10614687" cy="803654"/>
          </a:xfrm>
        </p:spPr>
        <p:txBody>
          <a:bodyPr/>
          <a:lstStyle/>
          <a:p>
            <a:r>
              <a:rPr lang="en-IE" sz="3200" dirty="0">
                <a:solidFill>
                  <a:srgbClr val="E96751"/>
                </a:solidFill>
              </a:rPr>
              <a:t>Explanation of Table</a:t>
            </a:r>
          </a:p>
          <a:p>
            <a:r>
              <a:rPr lang="en-IE" sz="2400" b="0" i="1" dirty="0"/>
              <a:t>Sample Annual Operating Cost or Variable Costs Breakdown</a:t>
            </a:r>
          </a:p>
          <a:p>
            <a:endParaRPr lang="en-IE" sz="3200" dirty="0">
              <a:solidFill>
                <a:srgbClr val="E96751"/>
              </a:solidFill>
            </a:endParaRPr>
          </a:p>
        </p:txBody>
      </p:sp>
      <p:sp>
        <p:nvSpPr>
          <p:cNvPr id="5" name="Rectangle 1">
            <a:extLst>
              <a:ext uri="{FF2B5EF4-FFF2-40B4-BE49-F238E27FC236}">
                <a16:creationId xmlns:a16="http://schemas.microsoft.com/office/drawing/2014/main" id="{6D8B8CCC-89AE-2307-A3EA-03721F56F65C}"/>
              </a:ext>
            </a:extLst>
          </p:cNvPr>
          <p:cNvSpPr>
            <a:spLocks noGrp="1" noChangeArrowheads="1"/>
          </p:cNvSpPr>
          <p:nvPr>
            <p:ph type="body" sz="quarter" idx="18"/>
          </p:nvPr>
        </p:nvSpPr>
        <p:spPr bwMode="auto">
          <a:xfrm>
            <a:off x="907286" y="1696923"/>
            <a:ext cx="10712347" cy="500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Aft>
                <a:spcPts val="600"/>
              </a:spcAft>
              <a:buClrTx/>
              <a:buSzTx/>
              <a:buFont typeface="Arial" panose="020B0604020202020204" pitchFamily="34" charset="0"/>
              <a:buChar char="•"/>
              <a:tabLst/>
            </a:pPr>
            <a:r>
              <a:rPr kumimoji="0" lang="en-US" altLang="en-US" sz="2400" b="1" i="0" u="none" strike="noStrike" cap="none" normalizeH="0" baseline="0" dirty="0">
                <a:ln>
                  <a:noFill/>
                </a:ln>
                <a:effectLst/>
              </a:rPr>
              <a:t>Fixed Costs</a:t>
            </a:r>
            <a:r>
              <a:rPr kumimoji="0" lang="en-US" altLang="en-US" sz="2400" b="0" i="0" u="none" strike="noStrike" cap="none" normalizeH="0" baseline="0" dirty="0">
                <a:ln>
                  <a:noFill/>
                </a:ln>
                <a:effectLst/>
              </a:rPr>
              <a:t> stay the same regardless of how many nights are booked.</a:t>
            </a:r>
          </a:p>
          <a:p>
            <a:pPr marL="342900" marR="0" lvl="0" indent="-342900" algn="l" defTabSz="914400" rtl="0" eaLnBrk="0" fontAlgn="base" latinLnBrk="0" hangingPunct="0">
              <a:lnSpc>
                <a:spcPct val="100000"/>
              </a:lnSpc>
              <a:spcAft>
                <a:spcPts val="600"/>
              </a:spcAft>
              <a:buClrTx/>
              <a:buSzTx/>
              <a:buFont typeface="Arial" panose="020B0604020202020204" pitchFamily="34" charset="0"/>
              <a:buChar char="•"/>
              <a:tabLst/>
            </a:pPr>
            <a:r>
              <a:rPr kumimoji="0" lang="en-US" altLang="en-US" sz="2400" b="1" i="0" u="none" strike="noStrike" cap="none" normalizeH="0" baseline="0" dirty="0">
                <a:ln>
                  <a:noFill/>
                </a:ln>
                <a:effectLst/>
              </a:rPr>
              <a:t>Variable Costs</a:t>
            </a:r>
            <a:r>
              <a:rPr kumimoji="0" lang="en-US" altLang="en-US" sz="2400" b="0" i="0" u="none" strike="noStrike" cap="none" normalizeH="0" baseline="0" dirty="0">
                <a:ln>
                  <a:noFill/>
                </a:ln>
                <a:effectLst/>
              </a:rPr>
              <a:t> go up or down depending on occupancy (e.g. cleaning, amenities).</a:t>
            </a:r>
          </a:p>
          <a:p>
            <a:pPr marL="342900" marR="0" lvl="0" indent="-342900" algn="l" defTabSz="914400" rtl="0" eaLnBrk="0" fontAlgn="base" latinLnBrk="0" hangingPunct="0">
              <a:lnSpc>
                <a:spcPct val="100000"/>
              </a:lnSpc>
              <a:spcAft>
                <a:spcPts val="600"/>
              </a:spcAft>
              <a:buClrTx/>
              <a:buSzTx/>
              <a:buFont typeface="Arial" panose="020B0604020202020204" pitchFamily="34" charset="0"/>
              <a:buChar char="•"/>
              <a:tabLst/>
            </a:pPr>
            <a:r>
              <a:rPr kumimoji="0" lang="en-US" altLang="en-US" sz="2400" b="1" i="0" u="none" strike="noStrike" cap="none" normalizeH="0" baseline="0" dirty="0">
                <a:ln>
                  <a:noFill/>
                </a:ln>
                <a:effectLst/>
              </a:rPr>
              <a:t>Semi-variable</a:t>
            </a:r>
            <a:r>
              <a:rPr kumimoji="0" lang="en-US" altLang="en-US" sz="2400" b="0" i="0" u="none" strike="noStrike" cap="none" normalizeH="0" baseline="0" dirty="0">
                <a:ln>
                  <a:noFill/>
                </a:ln>
                <a:effectLst/>
              </a:rPr>
              <a:t> costs like maintenance may fluctuate with usage but are partly fixed.</a:t>
            </a:r>
          </a:p>
          <a:p>
            <a:pPr marR="0" lvl="0" algn="l" defTabSz="914400" rtl="0" eaLnBrk="0" fontAlgn="base" latinLnBrk="0" hangingPunct="0">
              <a:lnSpc>
                <a:spcPct val="100000"/>
              </a:lnSpc>
              <a:spcAft>
                <a:spcPts val="600"/>
              </a:spcAft>
              <a:buClrTx/>
              <a:buSzTx/>
              <a:tabLst/>
            </a:pPr>
            <a:endParaRPr kumimoji="0" lang="en-US" altLang="en-US" sz="1000" b="0" i="0" u="none" strike="noStrike" cap="none" normalizeH="0" baseline="0" dirty="0">
              <a:ln>
                <a:noFill/>
              </a:ln>
              <a:effectLst/>
            </a:endParaRPr>
          </a:p>
          <a:p>
            <a:pPr marL="0" marR="0" lvl="0" indent="0" algn="l" defTabSz="914400" rtl="0" eaLnBrk="0" fontAlgn="base" latinLnBrk="0" hangingPunct="0">
              <a:lnSpc>
                <a:spcPct val="100000"/>
              </a:lnSpc>
              <a:spcAft>
                <a:spcPts val="600"/>
              </a:spcAft>
              <a:buClrTx/>
              <a:buSzTx/>
              <a:tabLst/>
            </a:pPr>
            <a:r>
              <a:rPr kumimoji="0" lang="en-US" altLang="en-US" sz="2400" b="1" i="1" u="none" strike="noStrike" cap="none" normalizeH="0" baseline="0" dirty="0">
                <a:ln>
                  <a:noFill/>
                </a:ln>
                <a:solidFill>
                  <a:srgbClr val="E96751"/>
                </a:solidFill>
                <a:effectLst/>
              </a:rPr>
              <a:t>Utilities</a:t>
            </a:r>
            <a:r>
              <a:rPr kumimoji="0" lang="en-US" altLang="en-US" sz="2400" b="1" i="0" u="none" strike="noStrike" cap="none" normalizeH="0" baseline="0" dirty="0">
                <a:ln>
                  <a:noFill/>
                </a:ln>
                <a:effectLst/>
              </a:rPr>
              <a:t> </a:t>
            </a:r>
            <a:r>
              <a:rPr kumimoji="0" lang="en-US" altLang="en-US" sz="2400" b="0" i="0" u="none" strike="noStrike" cap="none" normalizeH="0" baseline="0" dirty="0">
                <a:ln>
                  <a:noFill/>
                </a:ln>
                <a:effectLst/>
              </a:rPr>
              <a:t>often behave as a </a:t>
            </a:r>
            <a:r>
              <a:rPr kumimoji="0" lang="en-US" altLang="en-US" sz="2400" b="1" i="0" u="none" strike="noStrike" cap="none" normalizeH="0" baseline="0" dirty="0">
                <a:ln>
                  <a:noFill/>
                </a:ln>
                <a:effectLst/>
              </a:rPr>
              <a:t>mixed cost</a:t>
            </a:r>
            <a:r>
              <a:rPr kumimoji="0" lang="en-US" altLang="en-US" sz="2400" b="0" i="0" u="none" strike="noStrike" cap="none" normalizeH="0" baseline="0" dirty="0">
                <a:ln>
                  <a:noFill/>
                </a:ln>
                <a:effectLst/>
              </a:rPr>
              <a:t>, part fixed, part usage-based.</a:t>
            </a:r>
          </a:p>
          <a:p>
            <a:pPr lvl="0" eaLnBrk="0" fontAlgn="base" hangingPunct="0">
              <a:spcAft>
                <a:spcPts val="600"/>
              </a:spcAft>
            </a:pPr>
            <a:r>
              <a:rPr lang="en-US" sz="2400" dirty="0"/>
              <a:t>If you want to calculate your </a:t>
            </a:r>
            <a:r>
              <a:rPr lang="en-US" sz="2400" b="1" dirty="0"/>
              <a:t>cost per occupied night</a:t>
            </a:r>
            <a:r>
              <a:rPr lang="en-US" sz="2400" dirty="0"/>
              <a:t>, divide €21,300 by your expected or actual number of nights booked per year (e.g. 400 nights → </a:t>
            </a:r>
            <a:r>
              <a:rPr lang="en-US" sz="2400" b="1" dirty="0"/>
              <a:t>€53.25 per night</a:t>
            </a:r>
            <a:r>
              <a:rPr lang="en-US" sz="2400" dirty="0"/>
              <a:t>).</a:t>
            </a:r>
          </a:p>
          <a:p>
            <a:pPr lvl="0" eaLnBrk="0" fontAlgn="base" hangingPunct="0">
              <a:spcAft>
                <a:spcPts val="600"/>
              </a:spcAft>
            </a:pPr>
            <a:endParaRPr lang="en-US" sz="1000" dirty="0"/>
          </a:p>
          <a:p>
            <a:pPr lvl="0" eaLnBrk="0" fontAlgn="base" hangingPunct="0">
              <a:spcAft>
                <a:spcPts val="600"/>
              </a:spcAft>
            </a:pPr>
            <a:r>
              <a:rPr lang="en-US" sz="2400" dirty="0"/>
              <a:t>To find how many nights the </a:t>
            </a:r>
            <a:r>
              <a:rPr lang="en-US" sz="2400" b="1" dirty="0"/>
              <a:t>€21,300</a:t>
            </a:r>
            <a:r>
              <a:rPr lang="en-US" sz="2400" dirty="0"/>
              <a:t> annual operating cost is based on, we need to isolate the </a:t>
            </a:r>
            <a:r>
              <a:rPr lang="en-US" sz="2400" b="1" dirty="0"/>
              <a:t>variable costs</a:t>
            </a:r>
            <a:r>
              <a:rPr lang="en-US" sz="2400" dirty="0"/>
              <a:t> and divide them by the </a:t>
            </a:r>
            <a:r>
              <a:rPr lang="en-US" sz="2400" b="1" dirty="0"/>
              <a:t>cost per night</a:t>
            </a:r>
            <a:r>
              <a:rPr lang="en-US" sz="2400" dirty="0"/>
              <a:t> for those variable items.</a:t>
            </a:r>
            <a:endParaRPr kumimoji="0" lang="en-US" altLang="en-US" sz="2400" b="0" i="0" u="none" strike="noStrike" cap="none" normalizeH="0" baseline="0" dirty="0">
              <a:ln>
                <a:noFill/>
              </a:ln>
              <a:effectLst/>
            </a:endParaRPr>
          </a:p>
        </p:txBody>
      </p:sp>
    </p:spTree>
    <p:extLst>
      <p:ext uri="{BB962C8B-B14F-4D97-AF65-F5344CB8AC3E}">
        <p14:creationId xmlns:p14="http://schemas.microsoft.com/office/powerpoint/2010/main" val="3791601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DACE5-8C2B-5151-53BE-4748320F3E3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4FF48A9-2C04-AC6B-4826-C78C45C39168}"/>
              </a:ext>
            </a:extLst>
          </p:cNvPr>
          <p:cNvSpPr>
            <a:spLocks noGrp="1"/>
          </p:cNvSpPr>
          <p:nvPr>
            <p:ph type="body" sz="quarter" idx="16"/>
          </p:nvPr>
        </p:nvSpPr>
        <p:spPr>
          <a:xfrm>
            <a:off x="788656" y="167498"/>
            <a:ext cx="10614687" cy="803654"/>
          </a:xfrm>
        </p:spPr>
        <p:txBody>
          <a:bodyPr/>
          <a:lstStyle/>
          <a:p>
            <a:r>
              <a:rPr lang="en-IE" sz="3200" dirty="0">
                <a:solidFill>
                  <a:srgbClr val="E96751"/>
                </a:solidFill>
              </a:rPr>
              <a:t>Explanation of Table</a:t>
            </a:r>
          </a:p>
          <a:p>
            <a:r>
              <a:rPr lang="en-IE" sz="2400" b="0" i="1" dirty="0"/>
              <a:t>Sample Annual Operating Cost or Variable Costs Breakdown</a:t>
            </a:r>
          </a:p>
          <a:p>
            <a:endParaRPr lang="en-IE" sz="3200" dirty="0">
              <a:solidFill>
                <a:srgbClr val="E96751"/>
              </a:solidFill>
            </a:endParaRPr>
          </a:p>
        </p:txBody>
      </p:sp>
      <p:sp>
        <p:nvSpPr>
          <p:cNvPr id="5" name="Rectangle 1">
            <a:extLst>
              <a:ext uri="{FF2B5EF4-FFF2-40B4-BE49-F238E27FC236}">
                <a16:creationId xmlns:a16="http://schemas.microsoft.com/office/drawing/2014/main" id="{5AE08F71-6504-D217-0BA6-A150DF86836B}"/>
              </a:ext>
            </a:extLst>
          </p:cNvPr>
          <p:cNvSpPr>
            <a:spLocks noGrp="1" noChangeArrowheads="1"/>
          </p:cNvSpPr>
          <p:nvPr>
            <p:ph type="body" sz="quarter" idx="18"/>
          </p:nvPr>
        </p:nvSpPr>
        <p:spPr bwMode="auto">
          <a:xfrm>
            <a:off x="802511" y="1254282"/>
            <a:ext cx="10712347"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spcAft>
                <a:spcPts val="600"/>
              </a:spcAft>
            </a:pPr>
            <a:r>
              <a:rPr lang="en-IE" b="1" dirty="0">
                <a:solidFill>
                  <a:srgbClr val="459597"/>
                </a:solidFill>
              </a:rPr>
              <a:t>1. Identify Variable Costs</a:t>
            </a:r>
          </a:p>
          <a:p>
            <a:pPr>
              <a:spcAft>
                <a:spcPts val="600"/>
              </a:spcAft>
            </a:pPr>
            <a:r>
              <a:rPr lang="en-IE" dirty="0"/>
              <a:t>Cleaning &amp; Laundry Supplies: €8,400</a:t>
            </a:r>
          </a:p>
          <a:p>
            <a:pPr>
              <a:spcAft>
                <a:spcPts val="600"/>
              </a:spcAft>
            </a:pPr>
            <a:r>
              <a:rPr lang="en-IE" dirty="0"/>
              <a:t>Guest Amenities: €1,200</a:t>
            </a:r>
            <a:br>
              <a:rPr lang="en-IE" dirty="0"/>
            </a:br>
            <a:r>
              <a:rPr lang="en-IE" b="1" dirty="0"/>
              <a:t>Total Variable Costs = €8,400 + €1,200 = €9,600</a:t>
            </a:r>
          </a:p>
          <a:p>
            <a:pPr>
              <a:spcAft>
                <a:spcPts val="600"/>
              </a:spcAft>
            </a:pPr>
            <a:endParaRPr lang="en-IE" sz="1000" b="1" dirty="0">
              <a:solidFill>
                <a:srgbClr val="459597"/>
              </a:solidFill>
            </a:endParaRPr>
          </a:p>
          <a:p>
            <a:pPr>
              <a:spcAft>
                <a:spcPts val="600"/>
              </a:spcAft>
            </a:pPr>
            <a:r>
              <a:rPr lang="en-IE" b="1" dirty="0">
                <a:solidFill>
                  <a:srgbClr val="459597"/>
                </a:solidFill>
              </a:rPr>
              <a:t>2. Assume Variable Cost per Night</a:t>
            </a:r>
          </a:p>
          <a:p>
            <a:pPr>
              <a:spcAft>
                <a:spcPts val="600"/>
              </a:spcAft>
            </a:pPr>
            <a:r>
              <a:rPr lang="en-IE" dirty="0"/>
              <a:t>You've used </a:t>
            </a:r>
            <a:r>
              <a:rPr lang="en-IE" b="1" dirty="0"/>
              <a:t>€30 per night</a:t>
            </a:r>
            <a:r>
              <a:rPr lang="en-IE" dirty="0"/>
              <a:t> previously (Cleaning + Amenities), which aligns well:</a:t>
            </a:r>
          </a:p>
          <a:p>
            <a:pPr>
              <a:spcAft>
                <a:spcPts val="600"/>
              </a:spcAft>
            </a:pPr>
            <a:r>
              <a:rPr lang="en-IE" dirty="0"/>
              <a:t>€30 × N nights = €9,600 </a:t>
            </a:r>
            <a:br>
              <a:rPr lang="en-IE" dirty="0"/>
            </a:br>
            <a:r>
              <a:rPr lang="en-IE" b="1" dirty="0">
                <a:solidFill>
                  <a:srgbClr val="E96751"/>
                </a:solidFill>
              </a:rPr>
              <a:t>So:</a:t>
            </a:r>
          </a:p>
          <a:p>
            <a:pPr>
              <a:spcAft>
                <a:spcPts val="600"/>
              </a:spcAft>
            </a:pPr>
            <a:r>
              <a:rPr lang="en-IE" b="1" dirty="0"/>
              <a:t>Nights = €9,600 ÷ €30 = 320 nights</a:t>
            </a:r>
          </a:p>
          <a:p>
            <a:pPr>
              <a:spcAft>
                <a:spcPts val="600"/>
              </a:spcAft>
            </a:pPr>
            <a:endParaRPr lang="en-IE" sz="1000" b="1" dirty="0"/>
          </a:p>
          <a:p>
            <a:pPr>
              <a:spcAft>
                <a:spcPts val="600"/>
              </a:spcAft>
            </a:pPr>
            <a:r>
              <a:rPr lang="en-US" b="1" dirty="0">
                <a:solidFill>
                  <a:srgbClr val="E96751"/>
                </a:solidFill>
              </a:rPr>
              <a:t>Conclusion:</a:t>
            </a:r>
          </a:p>
          <a:p>
            <a:pPr>
              <a:spcAft>
                <a:spcPts val="600"/>
              </a:spcAft>
            </a:pPr>
            <a:r>
              <a:rPr lang="en-US" dirty="0"/>
              <a:t>The total </a:t>
            </a:r>
            <a:r>
              <a:rPr lang="en-US" b="1" dirty="0"/>
              <a:t>€21,300</a:t>
            </a:r>
            <a:r>
              <a:rPr lang="en-US" dirty="0"/>
              <a:t> in operating costs is likely based on </a:t>
            </a:r>
            <a:r>
              <a:rPr lang="en-US" b="1" dirty="0"/>
              <a:t>320 occupied nights per year</a:t>
            </a:r>
            <a:r>
              <a:rPr lang="en-US" dirty="0"/>
              <a:t> — assuming each night costs </a:t>
            </a:r>
            <a:r>
              <a:rPr lang="en-US" b="1" dirty="0"/>
              <a:t>€30</a:t>
            </a:r>
            <a:r>
              <a:rPr lang="en-US" dirty="0"/>
              <a:t> in variable expenses.</a:t>
            </a:r>
            <a:endParaRPr kumimoji="0" lang="en-US" altLang="en-US" b="0" i="0" u="none" strike="noStrike" cap="none" normalizeH="0" baseline="0" dirty="0">
              <a:ln>
                <a:noFill/>
              </a:ln>
              <a:effectLst/>
            </a:endParaRPr>
          </a:p>
        </p:txBody>
      </p:sp>
    </p:spTree>
    <p:extLst>
      <p:ext uri="{BB962C8B-B14F-4D97-AF65-F5344CB8AC3E}">
        <p14:creationId xmlns:p14="http://schemas.microsoft.com/office/powerpoint/2010/main" val="2641884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741FF-0B1B-E01A-AB05-909F0C6928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F4E9724-F412-8990-A1D6-C9C5E1815F9C}"/>
              </a:ext>
            </a:extLst>
          </p:cNvPr>
          <p:cNvSpPr>
            <a:spLocks noGrp="1"/>
          </p:cNvSpPr>
          <p:nvPr>
            <p:ph type="body" sz="quarter" idx="18"/>
          </p:nvPr>
        </p:nvSpPr>
        <p:spPr>
          <a:xfrm>
            <a:off x="788655" y="1279971"/>
            <a:ext cx="10614687" cy="3499183"/>
          </a:xfrm>
        </p:spPr>
        <p:txBody>
          <a:bodyPr/>
          <a:lstStyle/>
          <a:p>
            <a:pPr>
              <a:spcAft>
                <a:spcPts val="1200"/>
              </a:spcAft>
            </a:pPr>
            <a:r>
              <a:rPr lang="en-US" b="1" dirty="0">
                <a:solidFill>
                  <a:schemeClr val="bg1"/>
                </a:solidFill>
                <a:highlight>
                  <a:srgbClr val="E96751"/>
                </a:highlight>
              </a:rPr>
              <a:t>Notice </a:t>
            </a:r>
            <a:r>
              <a:rPr lang="en-US" dirty="0"/>
              <a:t>that energy bills, cleaning, consumables, maintenance, marketing, and insurance are all accounted for – these are </a:t>
            </a:r>
            <a:r>
              <a:rPr lang="en-US" b="1" dirty="0"/>
              <a:t>common expense categories </a:t>
            </a:r>
            <a:r>
              <a:rPr lang="en-US" dirty="0"/>
              <a:t>for small glamping businesses. Beginners sometimes </a:t>
            </a:r>
            <a:r>
              <a:rPr lang="en-US" b="1" dirty="0"/>
              <a:t>underestimate the cost of maintenance </a:t>
            </a:r>
            <a:r>
              <a:rPr lang="en-US" dirty="0"/>
              <a:t>(e.g., repairing a deck or replacing linens) – be sure to set aside funds for this.</a:t>
            </a:r>
          </a:p>
          <a:p>
            <a:pPr>
              <a:spcAft>
                <a:spcPts val="1200"/>
              </a:spcAft>
            </a:pPr>
            <a:r>
              <a:rPr lang="en-US" b="1" dirty="0">
                <a:solidFill>
                  <a:schemeClr val="bg1"/>
                </a:solidFill>
                <a:highlight>
                  <a:srgbClr val="459597"/>
                </a:highlight>
              </a:rPr>
              <a:t>What about my salary? </a:t>
            </a:r>
            <a:r>
              <a:rPr lang="en-US" dirty="0"/>
              <a:t>If you plan to pay yourself a salary, include that in the </a:t>
            </a:r>
            <a:r>
              <a:rPr lang="en-US" b="1" dirty="0"/>
              <a:t>fixed costs</a:t>
            </a:r>
            <a:r>
              <a:rPr lang="en-US" dirty="0"/>
              <a:t>. Many owner-operators omit their own </a:t>
            </a:r>
            <a:r>
              <a:rPr lang="en-US" dirty="0" err="1"/>
              <a:t>labour</a:t>
            </a:r>
            <a:r>
              <a:rPr lang="en-US" dirty="0"/>
              <a:t> in early projections, but it’s important to at least note what a fair wage would be, so you understand the true cost of running the business.</a:t>
            </a:r>
          </a:p>
          <a:p>
            <a:pPr>
              <a:spcAft>
                <a:spcPts val="1200"/>
              </a:spcAft>
            </a:pPr>
            <a:r>
              <a:rPr lang="en-US" b="1" dirty="0">
                <a:solidFill>
                  <a:schemeClr val="bg1"/>
                </a:solidFill>
                <a:highlight>
                  <a:srgbClr val="FBA63B"/>
                </a:highlight>
              </a:rPr>
              <a:t>Cost Management Tip: </a:t>
            </a:r>
            <a:r>
              <a:rPr lang="en-US" dirty="0"/>
              <a:t>Track </a:t>
            </a:r>
            <a:r>
              <a:rPr lang="en-US" b="1" dirty="0"/>
              <a:t>fixed costs per month </a:t>
            </a:r>
            <a:r>
              <a:rPr lang="en-US" dirty="0"/>
              <a:t>(e.g. utilities, insurance, divided monthly) and </a:t>
            </a:r>
            <a:r>
              <a:rPr lang="en-US" b="1" dirty="0"/>
              <a:t>variable costs per occupied night</a:t>
            </a:r>
            <a:r>
              <a:rPr lang="en-US" dirty="0"/>
              <a:t>. </a:t>
            </a:r>
          </a:p>
          <a:p>
            <a:pPr>
              <a:spcAft>
                <a:spcPts val="1200"/>
              </a:spcAft>
            </a:pPr>
            <a:r>
              <a:rPr lang="en-US" dirty="0"/>
              <a:t>This helps in </a:t>
            </a:r>
            <a:r>
              <a:rPr lang="en-US" b="1" dirty="0"/>
              <a:t>pricing </a:t>
            </a:r>
            <a:r>
              <a:rPr lang="en-US" dirty="0"/>
              <a:t>(you’ll want your nightly rate to comfortably exceed your variable cost per night) and in understanding profit margins. </a:t>
            </a:r>
          </a:p>
          <a:p>
            <a:pPr>
              <a:spcAft>
                <a:spcPts val="1200"/>
              </a:spcAft>
            </a:pPr>
            <a:r>
              <a:rPr lang="en-US" dirty="0"/>
              <a:t>In a </a:t>
            </a:r>
            <a:r>
              <a:rPr lang="en-US" b="1" dirty="0"/>
              <a:t>spreadsheet, </a:t>
            </a:r>
            <a:r>
              <a:rPr lang="en-US" dirty="0"/>
              <a:t>you might use formulas like Total variable cost = Occupied nights * </a:t>
            </a:r>
            <a:r>
              <a:rPr lang="en-US" dirty="0" err="1"/>
              <a:t>cost_per_night</a:t>
            </a:r>
            <a:r>
              <a:rPr lang="en-US" dirty="0"/>
              <a:t> to automatically scale expenses with occupancy.</a:t>
            </a:r>
            <a:endParaRPr lang="en-IE" dirty="0"/>
          </a:p>
        </p:txBody>
      </p:sp>
      <p:sp>
        <p:nvSpPr>
          <p:cNvPr id="6" name="Text Placeholder 2">
            <a:extLst>
              <a:ext uri="{FF2B5EF4-FFF2-40B4-BE49-F238E27FC236}">
                <a16:creationId xmlns:a16="http://schemas.microsoft.com/office/drawing/2014/main" id="{F9AF41A7-3718-295E-5FE6-3FFDA8469AFD}"/>
              </a:ext>
            </a:extLst>
          </p:cNvPr>
          <p:cNvSpPr txBox="1">
            <a:spLocks/>
          </p:cNvSpPr>
          <p:nvPr/>
        </p:nvSpPr>
        <p:spPr>
          <a:xfrm>
            <a:off x="788656" y="167498"/>
            <a:ext cx="106146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2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solidFill>
                  <a:srgbClr val="E96751"/>
                </a:solidFill>
              </a:rPr>
              <a:t>Explanation of Table</a:t>
            </a:r>
          </a:p>
          <a:p>
            <a:r>
              <a:rPr lang="en-IE" sz="2400" b="0" i="1"/>
              <a:t>Sample Annual Operating Cost or Variable Costs Breakdown</a:t>
            </a:r>
          </a:p>
          <a:p>
            <a:endParaRPr lang="en-IE" dirty="0">
              <a:solidFill>
                <a:srgbClr val="E96751"/>
              </a:solidFill>
            </a:endParaRPr>
          </a:p>
        </p:txBody>
      </p:sp>
    </p:spTree>
    <p:extLst>
      <p:ext uri="{BB962C8B-B14F-4D97-AF65-F5344CB8AC3E}">
        <p14:creationId xmlns:p14="http://schemas.microsoft.com/office/powerpoint/2010/main" val="995308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4B341-14D3-6307-E9F9-F154C9229F2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606294-5FF4-2AD8-4EFA-1822A7A7C97D}"/>
              </a:ext>
            </a:extLst>
          </p:cNvPr>
          <p:cNvSpPr/>
          <p:nvPr/>
        </p:nvSpPr>
        <p:spPr>
          <a:xfrm>
            <a:off x="4178371" y="1852404"/>
            <a:ext cx="7817046" cy="1879566"/>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480EF4C5-FB7F-3CF5-0B8F-93FD22F03267}"/>
              </a:ext>
            </a:extLst>
          </p:cNvPr>
          <p:cNvSpPr>
            <a:spLocks noGrp="1"/>
          </p:cNvSpPr>
          <p:nvPr>
            <p:ph type="body" sz="quarter" idx="21"/>
          </p:nvPr>
        </p:nvSpPr>
        <p:spPr>
          <a:xfrm>
            <a:off x="4312380" y="990630"/>
            <a:ext cx="7582682" cy="4530541"/>
          </a:xfrm>
        </p:spPr>
        <p:txBody>
          <a:bodyPr/>
          <a:lstStyle/>
          <a:p>
            <a:pPr>
              <a:spcAft>
                <a:spcPts val="600"/>
              </a:spcAft>
            </a:pPr>
            <a:r>
              <a:rPr lang="en-IE" dirty="0"/>
              <a:t>Add your fixed and variable expenses to get </a:t>
            </a:r>
            <a:r>
              <a:rPr lang="en-IE" b="1" dirty="0"/>
              <a:t>total expected costs for the year</a:t>
            </a:r>
            <a:r>
              <a:rPr lang="en-IE" dirty="0"/>
              <a:t>. </a:t>
            </a:r>
          </a:p>
          <a:p>
            <a:pPr>
              <a:spcAft>
                <a:spcPts val="600"/>
              </a:spcAft>
            </a:pPr>
            <a:endParaRPr lang="en-IE" sz="1000" i="1" dirty="0"/>
          </a:p>
          <a:p>
            <a:pPr>
              <a:spcAft>
                <a:spcPts val="600"/>
              </a:spcAft>
            </a:pPr>
            <a:r>
              <a:rPr lang="en-IE" sz="2600" b="1" i="1" dirty="0">
                <a:solidFill>
                  <a:schemeClr val="bg1"/>
                </a:solidFill>
              </a:rPr>
              <a:t>Example:</a:t>
            </a:r>
            <a:r>
              <a:rPr lang="en-IE" sz="2600" b="1" dirty="0">
                <a:solidFill>
                  <a:schemeClr val="bg1"/>
                </a:solidFill>
              </a:rPr>
              <a:t> </a:t>
            </a:r>
            <a:r>
              <a:rPr lang="en-IE" i="1" dirty="0">
                <a:solidFill>
                  <a:schemeClr val="bg1"/>
                </a:solidFill>
              </a:rPr>
              <a:t>From previous calculations: </a:t>
            </a:r>
          </a:p>
          <a:p>
            <a:pPr>
              <a:spcAft>
                <a:spcPts val="600"/>
              </a:spcAft>
            </a:pPr>
            <a:r>
              <a:rPr lang="en-IE" i="1" dirty="0">
                <a:solidFill>
                  <a:schemeClr val="bg1"/>
                </a:solidFill>
              </a:rPr>
              <a:t>Fixed costs €16,600 + Variable costs €3,000 = </a:t>
            </a:r>
            <a:r>
              <a:rPr lang="en-IE" b="1" i="1" dirty="0">
                <a:solidFill>
                  <a:schemeClr val="bg1"/>
                </a:solidFill>
              </a:rPr>
              <a:t>€19,600</a:t>
            </a:r>
            <a:r>
              <a:rPr lang="en-IE" i="1" dirty="0">
                <a:solidFill>
                  <a:schemeClr val="bg1"/>
                </a:solidFill>
              </a:rPr>
              <a:t> total expenses.</a:t>
            </a:r>
            <a:r>
              <a:rPr lang="en-IE" dirty="0">
                <a:solidFill>
                  <a:schemeClr val="bg1"/>
                </a:solidFill>
              </a:rPr>
              <a:t> This number represents the money you’ll spend to run the business for the year at the forecasted occupancy level. </a:t>
            </a:r>
          </a:p>
          <a:p>
            <a:pPr>
              <a:spcAft>
                <a:spcPts val="600"/>
              </a:spcAft>
            </a:pPr>
            <a:endParaRPr lang="en-IE" sz="1000" dirty="0"/>
          </a:p>
          <a:p>
            <a:pPr marL="342900" indent="-342900">
              <a:spcAft>
                <a:spcPts val="600"/>
              </a:spcAft>
              <a:buFont typeface="Wingdings" panose="05000000000000000000" pitchFamily="2" charset="2"/>
              <a:buChar char="Ø"/>
            </a:pPr>
            <a:r>
              <a:rPr lang="en-IE" dirty="0"/>
              <a:t>It’s useful to break this down further into </a:t>
            </a:r>
            <a:r>
              <a:rPr lang="en-IE" b="1" dirty="0"/>
              <a:t>major categories </a:t>
            </a:r>
            <a:r>
              <a:rPr lang="en-IE" dirty="0"/>
              <a:t>if needed (for instance, “Operations”, “Marketing”, etc.), but the main point is to know </a:t>
            </a:r>
            <a:r>
              <a:rPr lang="en-IE" b="1" dirty="0"/>
              <a:t>how much it costs in total</a:t>
            </a:r>
            <a:r>
              <a:rPr lang="en-IE" dirty="0"/>
              <a:t> to operate for the year. </a:t>
            </a:r>
          </a:p>
          <a:p>
            <a:pPr marL="342900" indent="-342900">
              <a:spcAft>
                <a:spcPts val="600"/>
              </a:spcAft>
              <a:buFont typeface="Wingdings" panose="05000000000000000000" pitchFamily="2" charset="2"/>
              <a:buChar char="Ø"/>
            </a:pPr>
            <a:r>
              <a:rPr lang="en-IE" b="1" dirty="0"/>
              <a:t>Double-check if you missed anything: </a:t>
            </a:r>
            <a:r>
              <a:rPr lang="en-IE" dirty="0"/>
              <a:t>maintenance or repairs, occasional fees, or an owner’s salary if you intend to pay yourself. It’s easy to overlook some expenses so think through the year in detail.</a:t>
            </a:r>
          </a:p>
          <a:p>
            <a:pPr>
              <a:spcAft>
                <a:spcPts val="600"/>
              </a:spcAft>
            </a:pPr>
            <a:endParaRPr lang="en-IE" dirty="0"/>
          </a:p>
        </p:txBody>
      </p:sp>
      <p:sp>
        <p:nvSpPr>
          <p:cNvPr id="5" name="Text Placeholder 4">
            <a:extLst>
              <a:ext uri="{FF2B5EF4-FFF2-40B4-BE49-F238E27FC236}">
                <a16:creationId xmlns:a16="http://schemas.microsoft.com/office/drawing/2014/main" id="{DEB9FFE8-935B-729B-9FEA-E04968486F66}"/>
              </a:ext>
            </a:extLst>
          </p:cNvPr>
          <p:cNvSpPr>
            <a:spLocks noGrp="1"/>
          </p:cNvSpPr>
          <p:nvPr>
            <p:ph type="body" sz="quarter" idx="23"/>
          </p:nvPr>
        </p:nvSpPr>
        <p:spPr>
          <a:xfrm>
            <a:off x="4295553" y="350011"/>
            <a:ext cx="7221426" cy="803654"/>
          </a:xfrm>
        </p:spPr>
        <p:txBody>
          <a:bodyPr/>
          <a:lstStyle/>
          <a:p>
            <a:r>
              <a:rPr lang="en-IE" sz="3200" dirty="0"/>
              <a:t>Calculate Total Annual Costs</a:t>
            </a:r>
          </a:p>
        </p:txBody>
      </p:sp>
      <p:sp>
        <p:nvSpPr>
          <p:cNvPr id="6" name="Text Placeholder 5">
            <a:extLst>
              <a:ext uri="{FF2B5EF4-FFF2-40B4-BE49-F238E27FC236}">
                <a16:creationId xmlns:a16="http://schemas.microsoft.com/office/drawing/2014/main" id="{7CFD6274-0589-1347-130B-C46B74DA1C5F}"/>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ECF3647A-3A82-808E-DBC1-CCDD90E8D643}"/>
              </a:ext>
            </a:extLst>
          </p:cNvPr>
          <p:cNvSpPr>
            <a:spLocks noGrp="1"/>
          </p:cNvSpPr>
          <p:nvPr>
            <p:ph type="body" sz="quarter" idx="18"/>
          </p:nvPr>
        </p:nvSpPr>
        <p:spPr>
          <a:xfrm>
            <a:off x="675021" y="3392026"/>
            <a:ext cx="2893974" cy="1049221"/>
          </a:xfrm>
        </p:spPr>
        <p:txBody>
          <a:bodyPr/>
          <a:lstStyle/>
          <a:p>
            <a:r>
              <a:rPr lang="en-IE" b="0" dirty="0"/>
              <a:t>Calculate Your Total Annual Expenses</a:t>
            </a:r>
          </a:p>
        </p:txBody>
      </p:sp>
      <p:sp>
        <p:nvSpPr>
          <p:cNvPr id="8" name="Text Placeholder 7">
            <a:extLst>
              <a:ext uri="{FF2B5EF4-FFF2-40B4-BE49-F238E27FC236}">
                <a16:creationId xmlns:a16="http://schemas.microsoft.com/office/drawing/2014/main" id="{5FD26E08-9E76-BF68-EAF8-6C5E5BADE243}"/>
              </a:ext>
            </a:extLst>
          </p:cNvPr>
          <p:cNvSpPr>
            <a:spLocks noGrp="1"/>
          </p:cNvSpPr>
          <p:nvPr>
            <p:ph type="body" sz="quarter" idx="19"/>
          </p:nvPr>
        </p:nvSpPr>
        <p:spPr>
          <a:xfrm>
            <a:off x="503358" y="2109079"/>
            <a:ext cx="3199646" cy="385564"/>
          </a:xfrm>
        </p:spPr>
        <p:txBody>
          <a:bodyPr/>
          <a:lstStyle/>
          <a:p>
            <a:r>
              <a:rPr lang="en-US" sz="2800" b="0" dirty="0"/>
              <a:t>Know All Your Costs and Expenses</a:t>
            </a:r>
            <a:endParaRPr lang="en-IE" sz="2800" b="0" dirty="0"/>
          </a:p>
          <a:p>
            <a:endParaRPr lang="en-IE" sz="2800" dirty="0"/>
          </a:p>
        </p:txBody>
      </p:sp>
      <p:sp>
        <p:nvSpPr>
          <p:cNvPr id="11" name="TextBox 10">
            <a:extLst>
              <a:ext uri="{FF2B5EF4-FFF2-40B4-BE49-F238E27FC236}">
                <a16:creationId xmlns:a16="http://schemas.microsoft.com/office/drawing/2014/main" id="{786DDC82-3F7F-466C-0849-3F4809D5F453}"/>
              </a:ext>
            </a:extLst>
          </p:cNvPr>
          <p:cNvSpPr txBox="1"/>
          <p:nvPr/>
        </p:nvSpPr>
        <p:spPr>
          <a:xfrm>
            <a:off x="1247553" y="5838726"/>
            <a:ext cx="6096000" cy="369332"/>
          </a:xfrm>
          <a:prstGeom prst="rect">
            <a:avLst/>
          </a:prstGeom>
          <a:noFill/>
        </p:spPr>
        <p:txBody>
          <a:bodyPr wrap="square">
            <a:spAutoFit/>
          </a:bodyPr>
          <a:lstStyle/>
          <a:p>
            <a:pPr algn="l">
              <a:buNone/>
            </a:pPr>
            <a:r>
              <a:rPr lang="en-IE" i="0" dirty="0">
                <a:solidFill>
                  <a:srgbClr val="00B0F0"/>
                </a:solidFill>
                <a:effectLst/>
                <a:latin typeface="Source Sans Pro Web"/>
                <a:hlinkClick r:id="rId2">
                  <a:extLst>
                    <a:ext uri="{A12FA001-AC4F-418D-AE19-62706E023703}">
                      <ahyp:hlinkClr xmlns:ahyp="http://schemas.microsoft.com/office/drawing/2018/hyperlinkcolor" val="tx"/>
                    </a:ext>
                  </a:extLst>
                </a:hlinkClick>
              </a:rPr>
              <a:t>Break-even point</a:t>
            </a:r>
            <a:endParaRPr lang="en-IE" i="0" dirty="0">
              <a:solidFill>
                <a:srgbClr val="00B0F0"/>
              </a:solidFill>
              <a:effectLst/>
              <a:latin typeface="Source Sans Pro Web"/>
            </a:endParaRPr>
          </a:p>
        </p:txBody>
      </p:sp>
      <p:pic>
        <p:nvPicPr>
          <p:cNvPr id="15" name="Picture Placeholder 14" descr="A living room with a view of the ocean&#10;&#10;AI-generated content may be incorrect.">
            <a:extLst>
              <a:ext uri="{FF2B5EF4-FFF2-40B4-BE49-F238E27FC236}">
                <a16:creationId xmlns:a16="http://schemas.microsoft.com/office/drawing/2014/main" id="{0ED7E352-782A-F50C-A6CC-1C6FB4DD24CC}"/>
              </a:ext>
            </a:extLst>
          </p:cNvPr>
          <p:cNvPicPr>
            <a:picLocks noGrp="1" noChangeAspect="1"/>
          </p:cNvPicPr>
          <p:nvPr>
            <p:ph type="pic" sz="quarter" idx="10"/>
          </p:nvPr>
        </p:nvPicPr>
        <p:blipFill>
          <a:blip r:embed="rId3"/>
          <a:srcRect t="5319" b="5319"/>
          <a:stretch>
            <a:fillRect/>
          </a:stretch>
        </p:blipFill>
        <p:spPr/>
      </p:pic>
      <p:grpSp>
        <p:nvGrpSpPr>
          <p:cNvPr id="3" name="Group 2">
            <a:extLst>
              <a:ext uri="{FF2B5EF4-FFF2-40B4-BE49-F238E27FC236}">
                <a16:creationId xmlns:a16="http://schemas.microsoft.com/office/drawing/2014/main" id="{1D89527E-B303-2844-4A33-0BF3E2497790}"/>
              </a:ext>
            </a:extLst>
          </p:cNvPr>
          <p:cNvGrpSpPr/>
          <p:nvPr/>
        </p:nvGrpSpPr>
        <p:grpSpPr>
          <a:xfrm>
            <a:off x="10718455" y="63203"/>
            <a:ext cx="1081945" cy="1011723"/>
            <a:chOff x="1016000" y="1137920"/>
            <a:chExt cx="1016000" cy="1016000"/>
          </a:xfrm>
        </p:grpSpPr>
        <p:sp>
          <p:nvSpPr>
            <p:cNvPr id="9" name="Oval 8">
              <a:extLst>
                <a:ext uri="{FF2B5EF4-FFF2-40B4-BE49-F238E27FC236}">
                  <a16:creationId xmlns:a16="http://schemas.microsoft.com/office/drawing/2014/main" id="{EDDAA079-E0E3-21FC-9ACE-F7718F839FA4}"/>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B2D56830-8D44-ED1F-7235-BDC74ADFD2F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13</a:t>
              </a:r>
            </a:p>
          </p:txBody>
        </p:sp>
      </p:grpSp>
    </p:spTree>
    <p:extLst>
      <p:ext uri="{BB962C8B-B14F-4D97-AF65-F5344CB8AC3E}">
        <p14:creationId xmlns:p14="http://schemas.microsoft.com/office/powerpoint/2010/main" val="2613600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08762" y="896052"/>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Making it Viable </a:t>
            </a:r>
            <a:r>
              <a:rPr lang="en-US" sz="2400" dirty="0">
                <a:solidFill>
                  <a:srgbClr val="E96751"/>
                </a:solidFill>
              </a:rPr>
              <a:t>- Understanding Your Costs &amp; Setting Realistic Prices </a:t>
            </a:r>
            <a:endParaRPr lang="en-GB" sz="2400" dirty="0">
              <a:solidFill>
                <a:srgbClr val="E96751"/>
              </a:solidFill>
            </a:endParaRPr>
          </a:p>
          <a:p>
            <a:pPr marL="0" indent="0">
              <a:spcBef>
                <a:spcPts val="0"/>
              </a:spcBef>
              <a:spcAft>
                <a:spcPts val="600"/>
              </a:spcAft>
              <a:buNone/>
            </a:pPr>
            <a:endParaRPr lang="en-US" sz="2400" b="1" dirty="0">
              <a:solidFill>
                <a:srgbClr val="E96751"/>
              </a:solidFill>
            </a:endParaRP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476657" y="1271389"/>
            <a:ext cx="5259656" cy="4671588"/>
          </a:xfrm>
        </p:spPr>
        <p:txBody>
          <a:bodyPr/>
          <a:lstStyle/>
          <a:p>
            <a:pPr marL="0" indent="0"/>
            <a:r>
              <a:rPr lang="en-US" sz="2400" dirty="0"/>
              <a:t>Financial sustainability starts with knowing your numbers. These sections walk you through the essentials of cost and pricing: first, </a:t>
            </a:r>
          </a:p>
          <a:p>
            <a:pPr marL="0" indent="0"/>
            <a:endParaRPr lang="en-US" sz="2400" dirty="0"/>
          </a:p>
          <a:p>
            <a:pPr marL="0" indent="0"/>
            <a:r>
              <a:rPr lang="en-US" sz="2400" dirty="0"/>
              <a:t>by identifying all your fixed and variable expenses so you fully understand what it takes to keep your business running, even without guests. </a:t>
            </a:r>
          </a:p>
          <a:p>
            <a:pPr marL="0" indent="0"/>
            <a:endParaRPr lang="en-US" sz="2400" dirty="0"/>
          </a:p>
          <a:p>
            <a:pPr marL="0" indent="0"/>
            <a:r>
              <a:rPr lang="en-US" sz="2400" dirty="0"/>
              <a:t>Next, you’ll calculate your minimum nightly rate to ensure your prices are rooted in real costs. </a:t>
            </a:r>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654394" cy="720752"/>
          </a:xfrm>
        </p:spPr>
        <p:txBody>
          <a:bodyPr/>
          <a:lstStyle/>
          <a:p>
            <a:r>
              <a:rPr lang="en-US" dirty="0"/>
              <a:t>Module 8 (Part 3) Overview</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708762" y="4062383"/>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en-US" sz="2000" dirty="0">
                <a:solidFill>
                  <a:srgbClr val="494949"/>
                </a:solidFill>
              </a:rPr>
              <a:t>Identify and differentiate between </a:t>
            </a:r>
            <a:r>
              <a:rPr lang="en-US" sz="2000" b="1" dirty="0">
                <a:solidFill>
                  <a:srgbClr val="494949"/>
                </a:solidFill>
              </a:rPr>
              <a:t>fixed and variable costs </a:t>
            </a:r>
            <a:r>
              <a:rPr lang="en-US" sz="2000" dirty="0">
                <a:solidFill>
                  <a:srgbClr val="494949"/>
                </a:solidFill>
              </a:rPr>
              <a:t>in your business.</a:t>
            </a:r>
          </a:p>
          <a:p>
            <a:pPr marL="285750" indent="-285750">
              <a:spcAft>
                <a:spcPts val="1200"/>
              </a:spcAft>
              <a:buFont typeface="Arial" panose="020B0604020202020204" pitchFamily="34" charset="0"/>
              <a:buChar char="•"/>
            </a:pPr>
            <a:r>
              <a:rPr lang="en-US" sz="2000" dirty="0">
                <a:solidFill>
                  <a:srgbClr val="494949"/>
                </a:solidFill>
              </a:rPr>
              <a:t>Understand your </a:t>
            </a:r>
            <a:r>
              <a:rPr lang="en-US" sz="2000" b="1" dirty="0">
                <a:solidFill>
                  <a:srgbClr val="494949"/>
                </a:solidFill>
              </a:rPr>
              <a:t>total cost of operation </a:t>
            </a:r>
            <a:r>
              <a:rPr lang="en-US" sz="2000" dirty="0">
                <a:solidFill>
                  <a:srgbClr val="494949"/>
                </a:solidFill>
              </a:rPr>
              <a:t>and how these affect pricing decisions.</a:t>
            </a:r>
          </a:p>
          <a:p>
            <a:pPr marL="285750" indent="-285750">
              <a:spcAft>
                <a:spcPts val="1200"/>
              </a:spcAft>
              <a:buFont typeface="Arial" panose="020B0604020202020204" pitchFamily="34" charset="0"/>
              <a:buChar char="•"/>
            </a:pPr>
            <a:r>
              <a:rPr lang="en-US" sz="2000" dirty="0">
                <a:solidFill>
                  <a:srgbClr val="494949"/>
                </a:solidFill>
              </a:rPr>
              <a:t>Calculate your </a:t>
            </a:r>
            <a:r>
              <a:rPr lang="en-US" sz="2000" b="1" dirty="0">
                <a:solidFill>
                  <a:srgbClr val="494949"/>
                </a:solidFill>
              </a:rPr>
              <a:t>minimum nightly rate </a:t>
            </a:r>
            <a:r>
              <a:rPr lang="en-US" sz="2000" dirty="0">
                <a:solidFill>
                  <a:srgbClr val="494949"/>
                </a:solidFill>
              </a:rPr>
              <a:t>to ensure you're not losing money.</a:t>
            </a:r>
          </a:p>
          <a:p>
            <a:pPr marL="285750" indent="-285750">
              <a:spcAft>
                <a:spcPts val="1200"/>
              </a:spcAft>
              <a:buFont typeface="Arial" panose="020B0604020202020204" pitchFamily="34" charset="0"/>
              <a:buChar char="•"/>
            </a:pPr>
            <a:r>
              <a:rPr lang="en-US" sz="2000" dirty="0">
                <a:solidFill>
                  <a:srgbClr val="494949"/>
                </a:solidFill>
              </a:rPr>
              <a:t>Apply real cost data to determine a </a:t>
            </a:r>
            <a:r>
              <a:rPr lang="en-US" sz="2000" b="1" dirty="0">
                <a:solidFill>
                  <a:srgbClr val="494949"/>
                </a:solidFill>
              </a:rPr>
              <a:t>pricing strategy </a:t>
            </a:r>
            <a:r>
              <a:rPr lang="en-US" sz="2000" dirty="0">
                <a:solidFill>
                  <a:srgbClr val="494949"/>
                </a:solidFill>
              </a:rPr>
              <a:t>that is both sustainable and aligned with your business goals.</a:t>
            </a:r>
          </a:p>
        </p:txBody>
      </p:sp>
      <p:sp>
        <p:nvSpPr>
          <p:cNvPr id="2" name="TextBox 1">
            <a:extLst>
              <a:ext uri="{FF2B5EF4-FFF2-40B4-BE49-F238E27FC236}">
                <a16:creationId xmlns:a16="http://schemas.microsoft.com/office/drawing/2014/main" id="{9E9C96C2-CDD4-9A5C-F4AD-600DA16DB269}"/>
              </a:ext>
            </a:extLst>
          </p:cNvPr>
          <p:cNvSpPr txBox="1"/>
          <p:nvPr/>
        </p:nvSpPr>
        <p:spPr>
          <a:xfrm>
            <a:off x="6708762" y="249721"/>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2989565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73EC-108C-F8C3-79EA-728DF6559AF5}"/>
            </a:ext>
          </a:extLst>
        </p:cNvPr>
        <p:cNvGrpSpPr/>
        <p:nvPr/>
      </p:nvGrpSpPr>
      <p:grpSpPr>
        <a:xfrm>
          <a:off x="0" y="0"/>
          <a:ext cx="0" cy="0"/>
          <a:chOff x="0" y="0"/>
          <a:chExt cx="0" cy="0"/>
        </a:xfrm>
      </p:grpSpPr>
      <p:sp>
        <p:nvSpPr>
          <p:cNvPr id="9" name="Flowchart: Alternate Process 8">
            <a:extLst>
              <a:ext uri="{FF2B5EF4-FFF2-40B4-BE49-F238E27FC236}">
                <a16:creationId xmlns:a16="http://schemas.microsoft.com/office/drawing/2014/main" id="{9983DBA6-7AD1-5D1B-5A34-65462706E14D}"/>
              </a:ext>
            </a:extLst>
          </p:cNvPr>
          <p:cNvSpPr/>
          <p:nvPr/>
        </p:nvSpPr>
        <p:spPr>
          <a:xfrm>
            <a:off x="1518060" y="3964617"/>
            <a:ext cx="9964593" cy="948039"/>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5C5E894A-DA14-FADB-E513-741BF6837C7D}"/>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9964096F-559E-AF95-1B51-446F419A384A}"/>
              </a:ext>
            </a:extLst>
          </p:cNvPr>
          <p:cNvSpPr>
            <a:spLocks noGrp="1"/>
          </p:cNvSpPr>
          <p:nvPr>
            <p:ph type="body" sz="quarter" idx="16"/>
          </p:nvPr>
        </p:nvSpPr>
        <p:spPr>
          <a:xfrm>
            <a:off x="808104" y="573505"/>
            <a:ext cx="10614687" cy="803654"/>
          </a:xfrm>
        </p:spPr>
        <p:txBody>
          <a:bodyPr/>
          <a:lstStyle/>
          <a:p>
            <a:r>
              <a:rPr lang="en-US" sz="3200" b="1" dirty="0">
                <a:solidFill>
                  <a:srgbClr val="459597"/>
                </a:solidFill>
              </a:rPr>
              <a:t>Calculate Your Total Annual Costs (TAC)</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D1F3C011-B398-883D-27BC-3F5AFEFBDA6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C077539-09B3-669F-078F-5169D8DFD122}"/>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"How much does it really cost me to run this place for a year?"</a:t>
            </a:r>
          </a:p>
        </p:txBody>
      </p:sp>
      <p:sp>
        <p:nvSpPr>
          <p:cNvPr id="21" name="Text Placeholder 5">
            <a:extLst>
              <a:ext uri="{FF2B5EF4-FFF2-40B4-BE49-F238E27FC236}">
                <a16:creationId xmlns:a16="http://schemas.microsoft.com/office/drawing/2014/main" id="{2B314E29-5078-D23D-A627-7419635FE615}"/>
              </a:ext>
            </a:extLst>
          </p:cNvPr>
          <p:cNvSpPr txBox="1">
            <a:spLocks/>
          </p:cNvSpPr>
          <p:nvPr/>
        </p:nvSpPr>
        <p:spPr>
          <a:xfrm>
            <a:off x="1611085" y="283399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t>Total Annual Costs </a:t>
            </a:r>
            <a:r>
              <a:rPr lang="en-US" sz="2200" dirty="0"/>
              <a:t>are everything you spend in a year to run your business. This includes both Fixed Costs (unchanging): rent, insurance, and salaries, and Variable Costs (per booking): cleaning, laundry, and utilities.</a:t>
            </a:r>
          </a:p>
        </p:txBody>
      </p:sp>
      <p:sp>
        <p:nvSpPr>
          <p:cNvPr id="25" name="Flowchart: Alternate Process 24">
            <a:extLst>
              <a:ext uri="{FF2B5EF4-FFF2-40B4-BE49-F238E27FC236}">
                <a16:creationId xmlns:a16="http://schemas.microsoft.com/office/drawing/2014/main" id="{430F3230-F7CC-850B-D5CA-ADEAFEB5919F}"/>
              </a:ext>
            </a:extLst>
          </p:cNvPr>
          <p:cNvSpPr/>
          <p:nvPr/>
        </p:nvSpPr>
        <p:spPr>
          <a:xfrm>
            <a:off x="1460733" y="2754095"/>
            <a:ext cx="9964593" cy="106576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C5479C7B-F585-948D-2DE8-CA40CFD13EEA}"/>
              </a:ext>
            </a:extLst>
          </p:cNvPr>
          <p:cNvSpPr txBox="1">
            <a:spLocks/>
          </p:cNvSpPr>
          <p:nvPr/>
        </p:nvSpPr>
        <p:spPr>
          <a:xfrm>
            <a:off x="1693900" y="517707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rgbClr val="E96751"/>
                </a:solidFill>
              </a:rPr>
              <a:t>Example: </a:t>
            </a:r>
            <a:r>
              <a:rPr lang="en-US" sz="2200" i="1" dirty="0"/>
              <a:t>Fixed Costs = €14,000, Variable Cost per Night = €30, Nights Booked = 200</a:t>
            </a:r>
          </a:p>
          <a:p>
            <a:pPr marL="0" indent="0"/>
            <a:r>
              <a:rPr lang="en-US" sz="2200" b="1" dirty="0">
                <a:solidFill>
                  <a:srgbClr val="E96751"/>
                </a:solidFill>
              </a:rPr>
              <a:t>TAC = €14,000 + (€30 × 200) = €14,000 + €6,000 = €20,000  </a:t>
            </a:r>
          </a:p>
          <a:p>
            <a:pPr marL="0" indent="0"/>
            <a:r>
              <a:rPr lang="en-US" sz="2200" dirty="0"/>
              <a:t>"This means it costs €20,000 a year to run your business if you get 200 bookings."</a:t>
            </a:r>
            <a:endParaRPr lang="en-IE" sz="2200" dirty="0"/>
          </a:p>
        </p:txBody>
      </p:sp>
      <p:sp>
        <p:nvSpPr>
          <p:cNvPr id="26" name="Flowchart: Alternate Process 25">
            <a:extLst>
              <a:ext uri="{FF2B5EF4-FFF2-40B4-BE49-F238E27FC236}">
                <a16:creationId xmlns:a16="http://schemas.microsoft.com/office/drawing/2014/main" id="{34D33F8D-FF75-5C04-7613-5EBD458AF7DF}"/>
              </a:ext>
            </a:extLst>
          </p:cNvPr>
          <p:cNvSpPr/>
          <p:nvPr/>
        </p:nvSpPr>
        <p:spPr>
          <a:xfrm>
            <a:off x="1571292" y="5121495"/>
            <a:ext cx="9964593" cy="140866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589BDEEB-927B-7FD2-AEDA-AFA644E2F7E7}"/>
              </a:ext>
            </a:extLst>
          </p:cNvPr>
          <p:cNvCxnSpPr>
            <a:cxnSpLocks/>
            <a:stCxn id="24" idx="1"/>
            <a:endCxn id="25" idx="1"/>
          </p:cNvCxnSpPr>
          <p:nvPr/>
        </p:nvCxnSpPr>
        <p:spPr>
          <a:xfrm rot="10800000" flipH="1" flipV="1">
            <a:off x="817827" y="2127804"/>
            <a:ext cx="642905" cy="115917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A553069-54B2-18C0-5AD5-930B9502CD80}"/>
              </a:ext>
            </a:extLst>
          </p:cNvPr>
          <p:cNvCxnSpPr>
            <a:cxnSpLocks/>
          </p:cNvCxnSpPr>
          <p:nvPr/>
        </p:nvCxnSpPr>
        <p:spPr>
          <a:xfrm rot="16200000" flipH="1">
            <a:off x="120542" y="4039544"/>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CCA98AC7-44A9-1D98-4B9E-4175D4E74DF7}"/>
              </a:ext>
            </a:extLst>
          </p:cNvPr>
          <p:cNvSpPr txBox="1">
            <a:spLocks/>
          </p:cNvSpPr>
          <p:nvPr/>
        </p:nvSpPr>
        <p:spPr>
          <a:xfrm>
            <a:off x="1763485" y="406137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600" b="1" dirty="0">
                <a:solidFill>
                  <a:schemeClr val="bg1"/>
                </a:solidFill>
              </a:rPr>
              <a:t>Total Annual Costs (TAC) = </a:t>
            </a:r>
            <a:r>
              <a:rPr lang="en-US" sz="2600" dirty="0">
                <a:solidFill>
                  <a:schemeClr val="bg1"/>
                </a:solidFill>
              </a:rPr>
              <a:t>Fixed Costs + (Variable Cost per Night × Nights Booked) </a:t>
            </a:r>
          </a:p>
        </p:txBody>
      </p:sp>
    </p:spTree>
    <p:extLst>
      <p:ext uri="{BB962C8B-B14F-4D97-AF65-F5344CB8AC3E}">
        <p14:creationId xmlns:p14="http://schemas.microsoft.com/office/powerpoint/2010/main" val="1397643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573A8-B319-1187-CE77-F2C77E54BF9F}"/>
            </a:ext>
          </a:extLst>
        </p:cNvPr>
        <p:cNvGrpSpPr/>
        <p:nvPr/>
      </p:nvGrpSpPr>
      <p:grpSpPr>
        <a:xfrm>
          <a:off x="0" y="0"/>
          <a:ext cx="0" cy="0"/>
          <a:chOff x="0" y="0"/>
          <a:chExt cx="0" cy="0"/>
        </a:xfrm>
      </p:grpSpPr>
      <p:sp>
        <p:nvSpPr>
          <p:cNvPr id="9" name="Flowchart: Alternate Process 8">
            <a:extLst>
              <a:ext uri="{FF2B5EF4-FFF2-40B4-BE49-F238E27FC236}">
                <a16:creationId xmlns:a16="http://schemas.microsoft.com/office/drawing/2014/main" id="{C07B9129-DAD0-807F-B082-26A374355C3F}"/>
              </a:ext>
            </a:extLst>
          </p:cNvPr>
          <p:cNvSpPr/>
          <p:nvPr/>
        </p:nvSpPr>
        <p:spPr>
          <a:xfrm>
            <a:off x="1535908" y="4948518"/>
            <a:ext cx="9964593" cy="1482071"/>
          </a:xfrm>
          <a:prstGeom prst="flowChartAlternateProcess">
            <a:avLst/>
          </a:prstGeom>
          <a:solidFill>
            <a:srgbClr val="086D6E"/>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DD78BB99-BD12-3F0E-8BD8-234CC5FA6A50}"/>
              </a:ext>
            </a:extLst>
          </p:cNvPr>
          <p:cNvSpPr/>
          <p:nvPr/>
        </p:nvSpPr>
        <p:spPr>
          <a:xfrm>
            <a:off x="893003" y="149486"/>
            <a:ext cx="10595240" cy="681515"/>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 Placeholder 5">
            <a:extLst>
              <a:ext uri="{FF2B5EF4-FFF2-40B4-BE49-F238E27FC236}">
                <a16:creationId xmlns:a16="http://schemas.microsoft.com/office/drawing/2014/main" id="{41DF0B4E-6A63-126C-1CA8-A5E69AB7F9DA}"/>
              </a:ext>
            </a:extLst>
          </p:cNvPr>
          <p:cNvSpPr>
            <a:spLocks noGrp="1"/>
          </p:cNvSpPr>
          <p:nvPr>
            <p:ph type="body" sz="quarter" idx="18"/>
          </p:nvPr>
        </p:nvSpPr>
        <p:spPr>
          <a:xfrm>
            <a:off x="1067764" y="264357"/>
            <a:ext cx="10614687" cy="803653"/>
          </a:xfrm>
        </p:spPr>
        <p:txBody>
          <a:bodyPr/>
          <a:lstStyle/>
          <a:p>
            <a:pPr algn="ctr">
              <a:spcAft>
                <a:spcPts val="600"/>
              </a:spcAft>
            </a:pPr>
            <a:r>
              <a:rPr lang="en-US" sz="2800" i="1" dirty="0">
                <a:solidFill>
                  <a:schemeClr val="bg1"/>
                </a:solidFill>
              </a:rPr>
              <a:t>"How many nights do I expect to be booked this year?"</a:t>
            </a:r>
          </a:p>
        </p:txBody>
      </p:sp>
      <p:sp>
        <p:nvSpPr>
          <p:cNvPr id="21" name="Text Placeholder 5">
            <a:extLst>
              <a:ext uri="{FF2B5EF4-FFF2-40B4-BE49-F238E27FC236}">
                <a16:creationId xmlns:a16="http://schemas.microsoft.com/office/drawing/2014/main" id="{45B24E01-DED7-DF0D-0725-94766EDE0797}"/>
              </a:ext>
            </a:extLst>
          </p:cNvPr>
          <p:cNvSpPr txBox="1">
            <a:spLocks/>
          </p:cNvSpPr>
          <p:nvPr/>
        </p:nvSpPr>
        <p:spPr>
          <a:xfrm>
            <a:off x="1781333" y="105820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200" dirty="0">
                <a:solidFill>
                  <a:srgbClr val="494949"/>
                </a:solidFill>
              </a:rPr>
              <a:t>This helps you estimate your total variable costs and calculate your true </a:t>
            </a:r>
            <a:r>
              <a:rPr lang="en-US" sz="2200" b="1" dirty="0">
                <a:solidFill>
                  <a:srgbClr val="494949"/>
                </a:solidFill>
              </a:rPr>
              <a:t>Total Annual Cost</a:t>
            </a:r>
            <a:r>
              <a:rPr lang="en-US" sz="2200" dirty="0">
                <a:solidFill>
                  <a:srgbClr val="494949"/>
                </a:solidFill>
              </a:rPr>
              <a:t>. You can </a:t>
            </a:r>
            <a:r>
              <a:rPr lang="en-US" sz="2200" b="1" dirty="0">
                <a:solidFill>
                  <a:srgbClr val="494949"/>
                </a:solidFill>
              </a:rPr>
              <a:t>call this a “scenario planning formula”</a:t>
            </a:r>
            <a:r>
              <a:rPr lang="en-US" sz="2200" dirty="0">
                <a:solidFill>
                  <a:srgbClr val="494949"/>
                </a:solidFill>
              </a:rPr>
              <a:t> when you're using it to explore how </a:t>
            </a:r>
            <a:r>
              <a:rPr lang="en-US" sz="2200" b="1" dirty="0">
                <a:solidFill>
                  <a:srgbClr val="494949"/>
                </a:solidFill>
              </a:rPr>
              <a:t>different numbers of nights sold (occupancy levels)</a:t>
            </a:r>
            <a:r>
              <a:rPr lang="en-US" sz="2200" dirty="0">
                <a:solidFill>
                  <a:srgbClr val="494949"/>
                </a:solidFill>
              </a:rPr>
              <a:t> affect your </a:t>
            </a:r>
            <a:r>
              <a:rPr lang="en-US" sz="2200" b="1" dirty="0">
                <a:solidFill>
                  <a:srgbClr val="494949"/>
                </a:solidFill>
              </a:rPr>
              <a:t>Total Annual Costs (TAC)</a:t>
            </a:r>
            <a:r>
              <a:rPr lang="en-US" sz="2200" dirty="0">
                <a:solidFill>
                  <a:srgbClr val="494949"/>
                </a:solidFill>
              </a:rPr>
              <a:t> and </a:t>
            </a:r>
            <a:r>
              <a:rPr lang="en-US" sz="2200" b="1" dirty="0">
                <a:solidFill>
                  <a:srgbClr val="494949"/>
                </a:solidFill>
              </a:rPr>
              <a:t>profitability</a:t>
            </a:r>
            <a:r>
              <a:rPr lang="en-US" sz="2200" dirty="0">
                <a:solidFill>
                  <a:srgbClr val="494949"/>
                </a:solidFill>
              </a:rPr>
              <a:t>. </a:t>
            </a:r>
          </a:p>
          <a:p>
            <a:pPr marL="0" indent="0">
              <a:lnSpc>
                <a:spcPct val="100000"/>
              </a:lnSpc>
              <a:spcBef>
                <a:spcPts val="0"/>
              </a:spcBef>
              <a:spcAft>
                <a:spcPts val="600"/>
              </a:spcAft>
            </a:pPr>
            <a:r>
              <a:rPr lang="en-US" sz="2200" b="1" dirty="0">
                <a:solidFill>
                  <a:srgbClr val="E96751"/>
                </a:solidFill>
              </a:rPr>
              <a:t>Example: </a:t>
            </a:r>
            <a:r>
              <a:rPr lang="en-US" sz="2200" i="1" dirty="0">
                <a:solidFill>
                  <a:srgbClr val="494949"/>
                </a:solidFill>
              </a:rPr>
              <a:t>“What if I only get 150 bookings?”. “What if I increase my rates to €165?”. “What happens if cleaning costs rise?”</a:t>
            </a:r>
          </a:p>
          <a:p>
            <a:pPr marL="342900" indent="-342900">
              <a:lnSpc>
                <a:spcPct val="100000"/>
              </a:lnSpc>
              <a:spcBef>
                <a:spcPts val="0"/>
              </a:spcBef>
              <a:spcAft>
                <a:spcPts val="600"/>
              </a:spcAft>
              <a:buFont typeface="Arial" panose="020B0604020202020204" pitchFamily="34" charset="0"/>
              <a:buChar char="•"/>
            </a:pPr>
            <a:r>
              <a:rPr lang="en-US" sz="2200" b="1" dirty="0">
                <a:solidFill>
                  <a:srgbClr val="E96751"/>
                </a:solidFill>
              </a:rPr>
              <a:t>Fixed Costs (FC): </a:t>
            </a:r>
            <a:r>
              <a:rPr lang="en-US" sz="2200" dirty="0">
                <a:solidFill>
                  <a:srgbClr val="494949"/>
                </a:solidFill>
              </a:rPr>
              <a:t>Costs that stay the same regardless of how many nights are booked (e.g. insurance, rent, software)</a:t>
            </a:r>
          </a:p>
          <a:p>
            <a:pPr marL="342900" indent="-342900">
              <a:lnSpc>
                <a:spcPct val="100000"/>
              </a:lnSpc>
              <a:spcBef>
                <a:spcPts val="0"/>
              </a:spcBef>
              <a:spcAft>
                <a:spcPts val="600"/>
              </a:spcAft>
              <a:buFont typeface="Arial" panose="020B0604020202020204" pitchFamily="34" charset="0"/>
              <a:buChar char="•"/>
            </a:pPr>
            <a:r>
              <a:rPr lang="en-US" sz="2200" b="1" dirty="0">
                <a:solidFill>
                  <a:srgbClr val="E96751"/>
                </a:solidFill>
              </a:rPr>
              <a:t>Variable Costs (VC × N): </a:t>
            </a:r>
            <a:r>
              <a:rPr lang="en-US" sz="2200" dirty="0">
                <a:solidFill>
                  <a:srgbClr val="494949"/>
                </a:solidFill>
              </a:rPr>
              <a:t>Costs that change depending on how many nights are booked (e.g. cleaning, laundry, breakfast)</a:t>
            </a:r>
          </a:p>
          <a:p>
            <a:pPr marL="342900" indent="-342900">
              <a:lnSpc>
                <a:spcPct val="100000"/>
              </a:lnSpc>
              <a:spcBef>
                <a:spcPts val="0"/>
              </a:spcBef>
              <a:spcAft>
                <a:spcPts val="600"/>
              </a:spcAft>
              <a:buFont typeface="Arial" panose="020B0604020202020204" pitchFamily="34" charset="0"/>
              <a:buChar char="•"/>
            </a:pPr>
            <a:endParaRPr lang="en-US" sz="2200" dirty="0">
              <a:solidFill>
                <a:srgbClr val="494949"/>
              </a:solidFill>
            </a:endParaRPr>
          </a:p>
        </p:txBody>
      </p:sp>
      <p:sp>
        <p:nvSpPr>
          <p:cNvPr id="25" name="Flowchart: Alternate Process 24">
            <a:extLst>
              <a:ext uri="{FF2B5EF4-FFF2-40B4-BE49-F238E27FC236}">
                <a16:creationId xmlns:a16="http://schemas.microsoft.com/office/drawing/2014/main" id="{6E8066D0-6E57-F32D-4561-D54DC82BA60F}"/>
              </a:ext>
            </a:extLst>
          </p:cNvPr>
          <p:cNvSpPr/>
          <p:nvPr/>
        </p:nvSpPr>
        <p:spPr>
          <a:xfrm>
            <a:off x="1535908" y="1025330"/>
            <a:ext cx="9964593" cy="3824575"/>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dirty="0"/>
          </a:p>
        </p:txBody>
      </p:sp>
      <p:cxnSp>
        <p:nvCxnSpPr>
          <p:cNvPr id="33" name="Connector: Elbow 32">
            <a:extLst>
              <a:ext uri="{FF2B5EF4-FFF2-40B4-BE49-F238E27FC236}">
                <a16:creationId xmlns:a16="http://schemas.microsoft.com/office/drawing/2014/main" id="{7753A804-E34E-E97A-8BB6-2D45C79FE691}"/>
              </a:ext>
            </a:extLst>
          </p:cNvPr>
          <p:cNvCxnSpPr>
            <a:cxnSpLocks/>
            <a:stCxn id="24" idx="1"/>
            <a:endCxn id="25" idx="1"/>
          </p:cNvCxnSpPr>
          <p:nvPr/>
        </p:nvCxnSpPr>
        <p:spPr>
          <a:xfrm rot="10800000" flipH="1" flipV="1">
            <a:off x="893002" y="490244"/>
            <a:ext cx="642905" cy="2447374"/>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386467E3-D1FE-0930-8482-A5F6785757B7}"/>
              </a:ext>
            </a:extLst>
          </p:cNvPr>
          <p:cNvCxnSpPr>
            <a:cxnSpLocks/>
          </p:cNvCxnSpPr>
          <p:nvPr/>
        </p:nvCxnSpPr>
        <p:spPr>
          <a:xfrm rot="16200000" flipH="1">
            <a:off x="140437" y="3690183"/>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59DFD804-C70B-5C33-B01E-E559D3AD21BC}"/>
              </a:ext>
            </a:extLst>
          </p:cNvPr>
          <p:cNvSpPr txBox="1">
            <a:spLocks/>
          </p:cNvSpPr>
          <p:nvPr/>
        </p:nvSpPr>
        <p:spPr>
          <a:xfrm>
            <a:off x="1781333" y="513844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chemeClr val="bg1"/>
                </a:solidFill>
              </a:rPr>
              <a:t>Total Annual Cost </a:t>
            </a:r>
            <a:r>
              <a:rPr lang="en-US" dirty="0">
                <a:solidFill>
                  <a:schemeClr val="bg1"/>
                </a:solidFill>
              </a:rPr>
              <a:t>= Fixed Costs + (Variable Cost per Unit × Number of Units Sold/Used)</a:t>
            </a:r>
          </a:p>
          <a:p>
            <a:pPr marL="0" indent="0">
              <a:spcAft>
                <a:spcPts val="600"/>
              </a:spcAft>
            </a:pPr>
            <a:r>
              <a:rPr lang="en-US" dirty="0">
                <a:solidFill>
                  <a:schemeClr val="bg1"/>
                </a:solidFill>
              </a:rPr>
              <a:t>In this case, it’s: TAC = FC + (VC × N)where N = number of occupied nights</a:t>
            </a:r>
          </a:p>
        </p:txBody>
      </p:sp>
    </p:spTree>
    <p:extLst>
      <p:ext uri="{BB962C8B-B14F-4D97-AF65-F5344CB8AC3E}">
        <p14:creationId xmlns:p14="http://schemas.microsoft.com/office/powerpoint/2010/main" val="360816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C159FC2-969A-4DF0-3D3F-CFDA69EE760D}"/>
              </a:ext>
            </a:extLst>
          </p:cNvPr>
          <p:cNvSpPr>
            <a:spLocks noGrp="1"/>
          </p:cNvSpPr>
          <p:nvPr>
            <p:ph type="body" sz="quarter" idx="4294967295"/>
          </p:nvPr>
        </p:nvSpPr>
        <p:spPr>
          <a:xfrm>
            <a:off x="744501" y="3392026"/>
            <a:ext cx="2471591" cy="1049221"/>
          </a:xfrm>
          <a:prstGeom prst="rect">
            <a:avLst/>
          </a:prstGeom>
        </p:spPr>
        <p:txBody>
          <a:bodyPr/>
          <a:lstStyle/>
          <a:p>
            <a:pPr marL="0" indent="0" algn="ctr">
              <a:lnSpc>
                <a:spcPct val="100000"/>
              </a:lnSpc>
              <a:buNone/>
            </a:pPr>
            <a:r>
              <a:rPr lang="en-IE" dirty="0">
                <a:solidFill>
                  <a:schemeClr val="bg1"/>
                </a:solidFill>
              </a:rPr>
              <a:t>Create a Table of Your Annual Costs</a:t>
            </a:r>
          </a:p>
        </p:txBody>
      </p:sp>
      <p:sp>
        <p:nvSpPr>
          <p:cNvPr id="15" name="Text Placeholder 14">
            <a:extLst>
              <a:ext uri="{FF2B5EF4-FFF2-40B4-BE49-F238E27FC236}">
                <a16:creationId xmlns:a16="http://schemas.microsoft.com/office/drawing/2014/main" id="{2041E61C-2DBF-D70B-F2F9-0671CF0EC4B7}"/>
              </a:ext>
            </a:extLst>
          </p:cNvPr>
          <p:cNvSpPr>
            <a:spLocks noGrp="1"/>
          </p:cNvSpPr>
          <p:nvPr>
            <p:ph type="body" sz="quarter" idx="4294967295"/>
          </p:nvPr>
        </p:nvSpPr>
        <p:spPr>
          <a:xfrm>
            <a:off x="591537" y="2220503"/>
            <a:ext cx="2777521" cy="385564"/>
          </a:xfrm>
          <a:prstGeom prst="rect">
            <a:avLst/>
          </a:prstGeom>
        </p:spPr>
        <p:txBody>
          <a:bodyPr/>
          <a:lstStyle/>
          <a:p>
            <a:pPr marL="0" indent="0" algn="ctr">
              <a:buNone/>
            </a:pPr>
            <a:r>
              <a:rPr lang="en-IE" sz="4800" b="1" dirty="0">
                <a:solidFill>
                  <a:schemeClr val="bg1"/>
                </a:solidFill>
              </a:rPr>
              <a:t>Exercise</a:t>
            </a:r>
          </a:p>
        </p:txBody>
      </p:sp>
      <p:sp>
        <p:nvSpPr>
          <p:cNvPr id="16" name="Text Placeholder 15">
            <a:extLst>
              <a:ext uri="{FF2B5EF4-FFF2-40B4-BE49-F238E27FC236}">
                <a16:creationId xmlns:a16="http://schemas.microsoft.com/office/drawing/2014/main" id="{E7475DE4-9A41-A011-80AC-85733CA5332A}"/>
              </a:ext>
            </a:extLst>
          </p:cNvPr>
          <p:cNvSpPr>
            <a:spLocks noGrp="1"/>
          </p:cNvSpPr>
          <p:nvPr>
            <p:ph type="body" sz="quarter" idx="21"/>
          </p:nvPr>
        </p:nvSpPr>
        <p:spPr>
          <a:xfrm>
            <a:off x="4295553" y="502161"/>
            <a:ext cx="7221426" cy="4530541"/>
          </a:xfrm>
        </p:spPr>
        <p:txBody>
          <a:bodyPr/>
          <a:lstStyle/>
          <a:p>
            <a:r>
              <a:rPr lang="en-US" i="1" dirty="0"/>
              <a:t>Experts note that basic restocking and utilities alone can eat up 20% of revenue, so your price must comfortably cover these ongoing costs.</a:t>
            </a:r>
            <a:r>
              <a:rPr lang="en-US" dirty="0"/>
              <a:t> Consider making a simple table of annual costs:</a:t>
            </a:r>
            <a:endParaRPr lang="en-IE" dirty="0"/>
          </a:p>
        </p:txBody>
      </p:sp>
      <p:sp>
        <p:nvSpPr>
          <p:cNvPr id="18" name="Text Placeholder 17">
            <a:extLst>
              <a:ext uri="{FF2B5EF4-FFF2-40B4-BE49-F238E27FC236}">
                <a16:creationId xmlns:a16="http://schemas.microsoft.com/office/drawing/2014/main" id="{D484588D-E85F-0D17-8DC4-0AABFC0A7074}"/>
              </a:ext>
            </a:extLst>
          </p:cNvPr>
          <p:cNvSpPr>
            <a:spLocks noGrp="1"/>
          </p:cNvSpPr>
          <p:nvPr>
            <p:ph type="body" sz="quarter" idx="66"/>
          </p:nvPr>
        </p:nvSpPr>
        <p:spPr/>
        <p:txBody>
          <a:bodyPr/>
          <a:lstStyle/>
          <a:p>
            <a:endParaRPr lang="en-IE"/>
          </a:p>
        </p:txBody>
      </p:sp>
      <p:graphicFrame>
        <p:nvGraphicFramePr>
          <p:cNvPr id="31" name="Table 30">
            <a:extLst>
              <a:ext uri="{FF2B5EF4-FFF2-40B4-BE49-F238E27FC236}">
                <a16:creationId xmlns:a16="http://schemas.microsoft.com/office/drawing/2014/main" id="{C841F8AF-833B-27D6-3952-81334EAEAF2B}"/>
              </a:ext>
            </a:extLst>
          </p:cNvPr>
          <p:cNvGraphicFramePr>
            <a:graphicFrameLocks noGrp="1"/>
          </p:cNvGraphicFramePr>
          <p:nvPr/>
        </p:nvGraphicFramePr>
        <p:xfrm>
          <a:off x="4297300" y="2209756"/>
          <a:ext cx="7503100" cy="3413760"/>
        </p:xfrm>
        <a:graphic>
          <a:graphicData uri="http://schemas.openxmlformats.org/drawingml/2006/table">
            <a:tbl>
              <a:tblPr/>
              <a:tblGrid>
                <a:gridCol w="3751550">
                  <a:extLst>
                    <a:ext uri="{9D8B030D-6E8A-4147-A177-3AD203B41FA5}">
                      <a16:colId xmlns:a16="http://schemas.microsoft.com/office/drawing/2014/main" val="47813852"/>
                    </a:ext>
                  </a:extLst>
                </a:gridCol>
                <a:gridCol w="3751550">
                  <a:extLst>
                    <a:ext uri="{9D8B030D-6E8A-4147-A177-3AD203B41FA5}">
                      <a16:colId xmlns:a16="http://schemas.microsoft.com/office/drawing/2014/main" val="4051903735"/>
                    </a:ext>
                  </a:extLst>
                </a:gridCol>
              </a:tblGrid>
              <a:tr h="0">
                <a:tc>
                  <a:txBody>
                    <a:bodyPr/>
                    <a:lstStyle/>
                    <a:p>
                      <a:pPr>
                        <a:buNone/>
                      </a:pPr>
                      <a:r>
                        <a:rPr lang="en-IE" sz="2200" b="1" dirty="0">
                          <a:solidFill>
                            <a:schemeClr val="bg1"/>
                          </a:solidFill>
                        </a:rPr>
                        <a:t>Cost Category</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b="1" dirty="0">
                          <a:solidFill>
                            <a:schemeClr val="bg1"/>
                          </a:solidFill>
                        </a:rPr>
                        <a:t>Annual Cost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1430391674"/>
                  </a:ext>
                </a:extLst>
              </a:tr>
              <a:tr h="0">
                <a:tc>
                  <a:txBody>
                    <a:bodyPr/>
                    <a:lstStyle/>
                    <a:p>
                      <a:pPr>
                        <a:buNone/>
                      </a:pPr>
                      <a:r>
                        <a:rPr lang="en-IE" sz="2200" dirty="0">
                          <a:solidFill>
                            <a:srgbClr val="494949"/>
                          </a:solidFill>
                        </a:rPr>
                        <a:t>Property lease/mortgage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(e.g. €5,000)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3941197"/>
                  </a:ext>
                </a:extLst>
              </a:tr>
              <a:tr h="0">
                <a:tc>
                  <a:txBody>
                    <a:bodyPr/>
                    <a:lstStyle/>
                    <a:p>
                      <a:pPr>
                        <a:buNone/>
                      </a:pPr>
                      <a:r>
                        <a:rPr lang="en-IE" sz="2200" dirty="0">
                          <a:solidFill>
                            <a:srgbClr val="494949"/>
                          </a:solidFill>
                        </a:rPr>
                        <a:t>Utilities (electric, water)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(e.g. €2,000)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5708078"/>
                  </a:ext>
                </a:extLst>
              </a:tr>
              <a:tr h="0">
                <a:tc>
                  <a:txBody>
                    <a:bodyPr/>
                    <a:lstStyle/>
                    <a:p>
                      <a:pPr>
                        <a:buNone/>
                      </a:pPr>
                      <a:r>
                        <a:rPr lang="en-IE" sz="2200">
                          <a:solidFill>
                            <a:srgbClr val="494949"/>
                          </a:solidFill>
                        </a:rPr>
                        <a:t>Insurance &amp; permits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(e.g. €1,200)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8015288"/>
                  </a:ext>
                </a:extLst>
              </a:tr>
              <a:tr h="0">
                <a:tc>
                  <a:txBody>
                    <a:bodyPr/>
                    <a:lstStyle/>
                    <a:p>
                      <a:pPr>
                        <a:buNone/>
                      </a:pPr>
                      <a:r>
                        <a:rPr lang="en-IE" sz="2200">
                          <a:solidFill>
                            <a:srgbClr val="494949"/>
                          </a:solidFill>
                        </a:rPr>
                        <a:t>Cleaning &amp; laundry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(e.g. €3,000)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7457934"/>
                  </a:ext>
                </a:extLst>
              </a:tr>
              <a:tr h="0">
                <a:tc>
                  <a:txBody>
                    <a:bodyPr/>
                    <a:lstStyle/>
                    <a:p>
                      <a:pPr>
                        <a:buNone/>
                      </a:pPr>
                      <a:r>
                        <a:rPr lang="en-IE" sz="2200">
                          <a:solidFill>
                            <a:srgbClr val="494949"/>
                          </a:solidFill>
                        </a:rPr>
                        <a:t>Maintenance &amp; repairs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(e.g. €2,500)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9191635"/>
                  </a:ext>
                </a:extLst>
              </a:tr>
              <a:tr h="0">
                <a:tc>
                  <a:txBody>
                    <a:bodyPr/>
                    <a:lstStyle/>
                    <a:p>
                      <a:pPr>
                        <a:buNone/>
                      </a:pPr>
                      <a:r>
                        <a:rPr lang="en-IE" sz="2200">
                          <a:solidFill>
                            <a:srgbClr val="494949"/>
                          </a:solidFill>
                        </a:rPr>
                        <a:t>Marketing &amp; platform fees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(e.g. €1,500)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1930214"/>
                  </a:ext>
                </a:extLst>
              </a:tr>
              <a:tr h="0">
                <a:tc>
                  <a:txBody>
                    <a:bodyPr/>
                    <a:lstStyle/>
                    <a:p>
                      <a:pPr>
                        <a:buNone/>
                      </a:pPr>
                      <a:r>
                        <a:rPr lang="en-IE" sz="2200" b="1" dirty="0">
                          <a:solidFill>
                            <a:schemeClr val="bg1"/>
                          </a:solidFill>
                        </a:rPr>
                        <a:t>Total Annual Costs</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buNone/>
                      </a:pPr>
                      <a:r>
                        <a:rPr lang="en-IE" sz="2200" b="1" dirty="0">
                          <a:solidFill>
                            <a:schemeClr val="bg1"/>
                          </a:solidFill>
                        </a:rPr>
                        <a:t>€15,200</a:t>
                      </a:r>
                      <a:r>
                        <a:rPr lang="en-IE" sz="2200" dirty="0">
                          <a:solidFill>
                            <a:schemeClr val="bg1"/>
                          </a:solidFill>
                        </a:rPr>
                        <a:t> (example)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298297236"/>
                  </a:ext>
                </a:extLst>
              </a:tr>
            </a:tbl>
          </a:graphicData>
        </a:graphic>
      </p:graphicFrame>
      <p:pic>
        <p:nvPicPr>
          <p:cNvPr id="41" name="Picture 40">
            <a:extLst>
              <a:ext uri="{FF2B5EF4-FFF2-40B4-BE49-F238E27FC236}">
                <a16:creationId xmlns:a16="http://schemas.microsoft.com/office/drawing/2014/main" id="{75655B2D-BCC2-AE02-D57D-F813E7A2A0FE}"/>
              </a:ext>
            </a:extLst>
          </p:cNvPr>
          <p:cNvPicPr>
            <a:picLocks noChangeAspect="1"/>
          </p:cNvPicPr>
          <p:nvPr/>
        </p:nvPicPr>
        <p:blipFill>
          <a:blip r:embed="rId2"/>
          <a:stretch>
            <a:fillRect/>
          </a:stretch>
        </p:blipFill>
        <p:spPr>
          <a:xfrm>
            <a:off x="894100" y="114699"/>
            <a:ext cx="2321992" cy="1784215"/>
          </a:xfrm>
          <a:prstGeom prst="rect">
            <a:avLst/>
          </a:prstGeom>
        </p:spPr>
      </p:pic>
    </p:spTree>
    <p:extLst>
      <p:ext uri="{BB962C8B-B14F-4D97-AF65-F5344CB8AC3E}">
        <p14:creationId xmlns:p14="http://schemas.microsoft.com/office/powerpoint/2010/main" val="1565634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7FBA1-9898-9E90-E2C2-D7B5FD4AD918}"/>
            </a:ext>
          </a:extLst>
        </p:cNvPr>
        <p:cNvGrpSpPr/>
        <p:nvPr/>
      </p:nvGrpSpPr>
      <p:grpSpPr>
        <a:xfrm>
          <a:off x="0" y="0"/>
          <a:ext cx="0" cy="0"/>
          <a:chOff x="0" y="0"/>
          <a:chExt cx="0" cy="0"/>
        </a:xfrm>
      </p:grpSpPr>
      <p:pic>
        <p:nvPicPr>
          <p:cNvPr id="10" name="Picture Placeholder 9" descr="Hands writing on papers and calculator&#10;&#10;AI-generated content may be incorrect.">
            <a:extLst>
              <a:ext uri="{FF2B5EF4-FFF2-40B4-BE49-F238E27FC236}">
                <a16:creationId xmlns:a16="http://schemas.microsoft.com/office/drawing/2014/main" id="{A32B541E-0891-3264-BF56-404C4A1E493B}"/>
              </a:ext>
            </a:extLst>
          </p:cNvPr>
          <p:cNvPicPr>
            <a:picLocks noGrp="1" noChangeAspect="1"/>
          </p:cNvPicPr>
          <p:nvPr>
            <p:ph type="pic" sz="quarter" idx="22"/>
          </p:nvPr>
        </p:nvPicPr>
        <p:blipFill>
          <a:blip r:embed="rId2"/>
          <a:srcRect t="2981" b="2981"/>
          <a:stretch>
            <a:fillRect/>
          </a:stretch>
        </p:blipFill>
        <p:spPr/>
      </p:pic>
      <p:sp>
        <p:nvSpPr>
          <p:cNvPr id="8" name="Text Placeholder 7">
            <a:extLst>
              <a:ext uri="{FF2B5EF4-FFF2-40B4-BE49-F238E27FC236}">
                <a16:creationId xmlns:a16="http://schemas.microsoft.com/office/drawing/2014/main" id="{788B9B13-8488-36FA-1576-D3EB7B309A5B}"/>
              </a:ext>
            </a:extLst>
          </p:cNvPr>
          <p:cNvSpPr>
            <a:spLocks noGrp="1"/>
          </p:cNvSpPr>
          <p:nvPr>
            <p:ph type="body" sz="quarter" idx="23"/>
          </p:nvPr>
        </p:nvSpPr>
        <p:spPr>
          <a:xfrm>
            <a:off x="229231" y="4900396"/>
            <a:ext cx="11633236" cy="1248936"/>
          </a:xfrm>
        </p:spPr>
        <p:txBody>
          <a:bodyPr/>
          <a:lstStyle/>
          <a:p>
            <a:pPr algn="ctr"/>
            <a:r>
              <a:rPr lang="en-US" sz="2400" b="1" dirty="0">
                <a:solidFill>
                  <a:srgbClr val="595959"/>
                </a:solidFill>
              </a:rPr>
              <a:t>Know Your Costs Per Night </a:t>
            </a:r>
            <a:r>
              <a:rPr lang="en-US" sz="2400" dirty="0">
                <a:solidFill>
                  <a:srgbClr val="595959"/>
                </a:solidFill>
              </a:rPr>
              <a:t>(Figure out minimum charge)</a:t>
            </a:r>
          </a:p>
          <a:p>
            <a:pPr algn="ctr"/>
            <a:r>
              <a:rPr lang="en-US" sz="2400" dirty="0"/>
              <a:t>To calculate your minimum sustainable nightly rate and ensure pricing is rooted in real costs.</a:t>
            </a:r>
            <a:endParaRPr lang="en-US" sz="2400" dirty="0">
              <a:solidFill>
                <a:srgbClr val="595959"/>
              </a:solidFill>
            </a:endParaRPr>
          </a:p>
          <a:p>
            <a:pPr algn="ctr"/>
            <a:r>
              <a:rPr lang="en-US" sz="2400" i="1" dirty="0">
                <a:solidFill>
                  <a:srgbClr val="E96751"/>
                </a:solidFill>
              </a:rPr>
              <a:t>What does each night </a:t>
            </a:r>
            <a:r>
              <a:rPr lang="en-US" sz="2400" b="1" i="1" dirty="0">
                <a:solidFill>
                  <a:srgbClr val="E96751"/>
                </a:solidFill>
              </a:rPr>
              <a:t>cost you, whether it is sold or not</a:t>
            </a:r>
            <a:r>
              <a:rPr lang="en-US" sz="2400" i="1" dirty="0">
                <a:solidFill>
                  <a:srgbClr val="E96751"/>
                </a:solidFill>
              </a:rPr>
              <a:t>? </a:t>
            </a:r>
          </a:p>
          <a:p>
            <a:pPr algn="ctr"/>
            <a:r>
              <a:rPr lang="en-US" sz="2400" i="1" dirty="0">
                <a:solidFill>
                  <a:srgbClr val="E96751"/>
                </a:solidFill>
              </a:rPr>
              <a:t> What is the </a:t>
            </a:r>
            <a:r>
              <a:rPr lang="en-US" sz="2400" b="1" i="1" dirty="0">
                <a:solidFill>
                  <a:srgbClr val="E96751"/>
                </a:solidFill>
              </a:rPr>
              <a:t>minimum you should charge </a:t>
            </a:r>
            <a:r>
              <a:rPr lang="en-US" sz="2400" i="1" dirty="0">
                <a:solidFill>
                  <a:srgbClr val="E96751"/>
                </a:solidFill>
              </a:rPr>
              <a:t>to avoid losing money?</a:t>
            </a: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BB37DA7C-C311-4EB4-86DA-D5101ACE5DCA}"/>
              </a:ext>
            </a:extLst>
          </p:cNvPr>
          <p:cNvSpPr>
            <a:spLocks noGrp="1"/>
          </p:cNvSpPr>
          <p:nvPr>
            <p:ph type="body" sz="quarter" idx="18"/>
          </p:nvPr>
        </p:nvSpPr>
        <p:spPr/>
        <p:txBody>
          <a:bodyPr/>
          <a:lstStyle/>
          <a:p>
            <a:pPr algn="r"/>
            <a:r>
              <a:rPr lang="en-US" b="0" dirty="0"/>
              <a:t>Know Your Costs Per Night</a:t>
            </a:r>
            <a:endParaRPr lang="en-IE" b="0" dirty="0"/>
          </a:p>
        </p:txBody>
      </p:sp>
      <p:sp>
        <p:nvSpPr>
          <p:cNvPr id="6" name="Text Placeholder 5">
            <a:extLst>
              <a:ext uri="{FF2B5EF4-FFF2-40B4-BE49-F238E27FC236}">
                <a16:creationId xmlns:a16="http://schemas.microsoft.com/office/drawing/2014/main" id="{AD13AB17-A27B-CF12-F9B1-5DE820CE1CEE}"/>
              </a:ext>
            </a:extLst>
          </p:cNvPr>
          <p:cNvSpPr>
            <a:spLocks noGrp="1"/>
          </p:cNvSpPr>
          <p:nvPr>
            <p:ph type="body" sz="quarter" idx="19"/>
          </p:nvPr>
        </p:nvSpPr>
        <p:spPr/>
        <p:txBody>
          <a:bodyPr/>
          <a:lstStyle/>
          <a:p>
            <a:pPr algn="r"/>
            <a:r>
              <a:rPr lang="en-IE" sz="4000" dirty="0"/>
              <a:t>Section 5</a:t>
            </a:r>
          </a:p>
        </p:txBody>
      </p:sp>
    </p:spTree>
    <p:extLst>
      <p:ext uri="{BB962C8B-B14F-4D97-AF65-F5344CB8AC3E}">
        <p14:creationId xmlns:p14="http://schemas.microsoft.com/office/powerpoint/2010/main" val="1483617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092EE-EACB-D7AD-0277-BB9630F45BA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F9C2C40-B24C-C4A1-3F3B-44254958C6C4}"/>
              </a:ext>
            </a:extLst>
          </p:cNvPr>
          <p:cNvSpPr>
            <a:spLocks noGrp="1"/>
          </p:cNvSpPr>
          <p:nvPr>
            <p:ph type="body" sz="quarter" idx="16"/>
          </p:nvPr>
        </p:nvSpPr>
        <p:spPr>
          <a:xfrm>
            <a:off x="238125" y="130779"/>
            <a:ext cx="10984244" cy="803654"/>
          </a:xfrm>
        </p:spPr>
        <p:txBody>
          <a:bodyPr/>
          <a:lstStyle/>
          <a:p>
            <a:r>
              <a:rPr lang="en-US" sz="2800" dirty="0"/>
              <a:t>Financial Logic &amp; Planning for Accommodation Businesses Planning</a:t>
            </a:r>
            <a:endParaRPr lang="en-IE" sz="2800" dirty="0"/>
          </a:p>
        </p:txBody>
      </p:sp>
      <p:graphicFrame>
        <p:nvGraphicFramePr>
          <p:cNvPr id="9" name="Table 8">
            <a:extLst>
              <a:ext uri="{FF2B5EF4-FFF2-40B4-BE49-F238E27FC236}">
                <a16:creationId xmlns:a16="http://schemas.microsoft.com/office/drawing/2014/main" id="{2AE244AD-C210-9E55-E7E0-1890A8BDC5F7}"/>
              </a:ext>
            </a:extLst>
          </p:cNvPr>
          <p:cNvGraphicFramePr>
            <a:graphicFrameLocks noGrp="1"/>
          </p:cNvGraphicFramePr>
          <p:nvPr/>
        </p:nvGraphicFramePr>
        <p:xfrm>
          <a:off x="238125" y="698482"/>
          <a:ext cx="11620500" cy="5119407"/>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Section</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Section</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Why It Comes Here</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Revenue &amp; Capacity Foundation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dirty="0">
                          <a:solidFill>
                            <a:schemeClr val="bg1">
                              <a:lumMod val="50000"/>
                            </a:schemeClr>
                          </a:solidFill>
                        </a:rPr>
                        <a:t>You start by calculating what you earn or all your income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You must know what </a:t>
                      </a:r>
                      <a:r>
                        <a:rPr lang="en-US" sz="1900" b="1" dirty="0">
                          <a:solidFill>
                            <a:schemeClr val="bg1">
                              <a:lumMod val="50000"/>
                            </a:schemeClr>
                          </a:solidFill>
                        </a:rPr>
                        <a:t>you're earning </a:t>
                      </a:r>
                      <a:r>
                        <a:rPr lang="en-US" sz="1900" dirty="0">
                          <a:solidFill>
                            <a:schemeClr val="bg1">
                              <a:lumMod val="50000"/>
                            </a:schemeClr>
                          </a:solidFill>
                        </a:rPr>
                        <a:t>(primary and secondary income sources) and how many </a:t>
                      </a:r>
                      <a:r>
                        <a:rPr lang="en-US" sz="1900" b="1" dirty="0">
                          <a:solidFill>
                            <a:schemeClr val="bg1">
                              <a:lumMod val="50000"/>
                            </a:schemeClr>
                          </a:solidFill>
                        </a:rPr>
                        <a:t>nights you can sell.</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Cost Structure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chemeClr val="bg1">
                              <a:lumMod val="50000"/>
                            </a:schemeClr>
                          </a:solidFill>
                          <a:latin typeface="+mn-lt"/>
                          <a:ea typeface="+mn-ea"/>
                          <a:cs typeface="+mn-cs"/>
                        </a:rPr>
                        <a:t>Figure out what you spend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Without knowing your </a:t>
                      </a:r>
                      <a:r>
                        <a:rPr lang="en-US" sz="1900" b="1" dirty="0">
                          <a:solidFill>
                            <a:schemeClr val="bg1">
                              <a:lumMod val="50000"/>
                            </a:schemeClr>
                          </a:solidFill>
                        </a:rPr>
                        <a:t>fixed and variable costs, </a:t>
                      </a:r>
                      <a:r>
                        <a:rPr lang="en-US" sz="1900" dirty="0">
                          <a:solidFill>
                            <a:schemeClr val="bg1">
                              <a:lumMod val="50000"/>
                            </a:schemeClr>
                          </a:solidFill>
                        </a:rPr>
                        <a:t>you can't set prices or calculate profit.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kern="1200" dirty="0">
                          <a:solidFill>
                            <a:schemeClr val="bg1"/>
                          </a:solidFill>
                          <a:latin typeface="+mn-lt"/>
                          <a:ea typeface="+mn-ea"/>
                          <a:cs typeface="+mn-cs"/>
                        </a:rPr>
                        <a:t>Know Your Cost Per Night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1" i="1" kern="1200" dirty="0">
                          <a:solidFill>
                            <a:srgbClr val="E96751"/>
                          </a:solidFill>
                          <a:latin typeface="+mn-lt"/>
                          <a:ea typeface="+mn-ea"/>
                          <a:cs typeface="+mn-cs"/>
                        </a:rPr>
                        <a:t>Calculate what each night must cover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Helps establish your </a:t>
                      </a:r>
                      <a:r>
                        <a:rPr lang="en-US" sz="1900" b="1" dirty="0">
                          <a:solidFill>
                            <a:srgbClr val="595959"/>
                          </a:solidFill>
                        </a:rPr>
                        <a:t>minimum charge </a:t>
                      </a:r>
                      <a:r>
                        <a:rPr lang="en-US" sz="1900" dirty="0">
                          <a:solidFill>
                            <a:srgbClr val="595959"/>
                          </a:solidFill>
                        </a:rPr>
                        <a:t>to break even. You calculate the </a:t>
                      </a:r>
                      <a:r>
                        <a:rPr lang="en-US" sz="1900" b="1" dirty="0">
                          <a:solidFill>
                            <a:srgbClr val="595959"/>
                          </a:solidFill>
                        </a:rPr>
                        <a:t>cost per night </a:t>
                      </a:r>
                      <a:r>
                        <a:rPr lang="en-US" sz="1900" dirty="0">
                          <a:solidFill>
                            <a:srgbClr val="595959"/>
                          </a:solidFill>
                        </a:rPr>
                        <a:t>by dividing total costs by expected nights sold.</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Break-Even Analysis &amp; Occupancy &amp; Revenue Planning</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Determine your financial survival point &amp; forecast occupancy &amp; revenue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Tells you how to </a:t>
                      </a:r>
                      <a:r>
                        <a:rPr lang="en-US" sz="1900" b="1" dirty="0">
                          <a:solidFill>
                            <a:schemeClr val="bg1">
                              <a:lumMod val="50000"/>
                            </a:schemeClr>
                          </a:solidFill>
                        </a:rPr>
                        <a:t>stop losing money</a:t>
                      </a:r>
                      <a:r>
                        <a:rPr lang="en-US" sz="1900" dirty="0">
                          <a:solidFill>
                            <a:schemeClr val="bg1">
                              <a:lumMod val="50000"/>
                            </a:schemeClr>
                          </a:solidFill>
                        </a:rPr>
                        <a:t>. Once costs are known, calculate how many </a:t>
                      </a:r>
                      <a:r>
                        <a:rPr lang="en-US" sz="1900" b="1" dirty="0">
                          <a:solidFill>
                            <a:schemeClr val="bg1">
                              <a:lumMod val="50000"/>
                            </a:schemeClr>
                          </a:solidFill>
                        </a:rPr>
                        <a:t>bookings are needed to break even</a:t>
                      </a:r>
                      <a:r>
                        <a:rPr lang="en-US" sz="1900" dirty="0">
                          <a:solidFill>
                            <a:schemeClr val="bg1">
                              <a:lumMod val="50000"/>
                            </a:schemeClr>
                          </a:solidFill>
                        </a:rPr>
                        <a:t>. Ensure achievable pricing with </a:t>
                      </a:r>
                      <a:r>
                        <a:rPr lang="en-US" sz="1900" b="1" dirty="0">
                          <a:solidFill>
                            <a:schemeClr val="bg1">
                              <a:lumMod val="50000"/>
                            </a:schemeClr>
                          </a:solidFill>
                        </a:rPr>
                        <a:t>realistic bookings targets</a:t>
                      </a:r>
                      <a:r>
                        <a:rPr lang="en-US" sz="1900" dirty="0">
                          <a:solidFill>
                            <a:schemeClr val="bg1">
                              <a:lumMod val="50000"/>
                            </a:schemeClr>
                          </a:solidFill>
                        </a:rPr>
                        <a:t> and </a:t>
                      </a:r>
                      <a:r>
                        <a:rPr lang="en-US" sz="1900" b="1" dirty="0">
                          <a:solidFill>
                            <a:schemeClr val="bg1">
                              <a:lumMod val="50000"/>
                            </a:schemeClr>
                          </a:solidFill>
                        </a:rPr>
                        <a:t>occupancy rate % goals.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Profit &amp; Pricing Strategies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Then choose a pricing strategy aligned with your goals</a:t>
                      </a:r>
                    </a:p>
                    <a:p>
                      <a:pPr>
                        <a:buNone/>
                      </a:pPr>
                      <a:r>
                        <a:rPr lang="en-US" sz="1900" dirty="0">
                          <a:solidFill>
                            <a:schemeClr val="bg1">
                              <a:lumMod val="50000"/>
                            </a:schemeClr>
                          </a:solidFill>
                        </a:rPr>
                        <a:t>With all the above in place, you can confidently </a:t>
                      </a:r>
                      <a:r>
                        <a:rPr lang="en-US" sz="1900" b="1" dirty="0">
                          <a:solidFill>
                            <a:schemeClr val="bg1">
                              <a:lumMod val="50000"/>
                            </a:schemeClr>
                          </a:solidFill>
                        </a:rPr>
                        <a:t>set pricing </a:t>
                      </a:r>
                      <a:r>
                        <a:rPr lang="en-US" sz="1900" dirty="0">
                          <a:solidFill>
                            <a:schemeClr val="bg1">
                              <a:lumMod val="50000"/>
                            </a:schemeClr>
                          </a:solidFill>
                        </a:rPr>
                        <a:t>and set </a:t>
                      </a:r>
                      <a:r>
                        <a:rPr lang="en-US" sz="1900" b="1" dirty="0">
                          <a:solidFill>
                            <a:schemeClr val="bg1">
                              <a:lumMod val="50000"/>
                            </a:schemeClr>
                          </a:solidFill>
                        </a:rPr>
                        <a:t>profit targets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E861D28A-13D3-3D21-21ED-817BE6FE2D21}"/>
              </a:ext>
            </a:extLst>
          </p:cNvPr>
          <p:cNvSpPr/>
          <p:nvPr/>
        </p:nvSpPr>
        <p:spPr>
          <a:xfrm>
            <a:off x="0" y="3258708"/>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243441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41C5A-9457-0B02-378A-DF84A8B22345}"/>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CA774AAC-0742-F676-F7B0-4ADD08473A0E}"/>
              </a:ext>
            </a:extLst>
          </p:cNvPr>
          <p:cNvSpPr>
            <a:spLocks noGrp="1"/>
          </p:cNvSpPr>
          <p:nvPr>
            <p:ph type="body" sz="quarter" idx="28"/>
          </p:nvPr>
        </p:nvSpPr>
        <p:spPr>
          <a:xfrm>
            <a:off x="600550" y="1337990"/>
            <a:ext cx="5177408" cy="4671588"/>
          </a:xfrm>
        </p:spPr>
        <p:txBody>
          <a:bodyPr/>
          <a:lstStyle/>
          <a:p>
            <a:pPr marL="0" indent="0">
              <a:spcAft>
                <a:spcPts val="600"/>
              </a:spcAft>
            </a:pPr>
            <a:r>
              <a:rPr lang="en-US" b="1" i="1" dirty="0"/>
              <a:t>To determine the minimum amount you need to charge per night to cover your full operational costs, helping you avoid underpricing and unsustainable bookings.</a:t>
            </a:r>
          </a:p>
          <a:p>
            <a:pPr marL="0" indent="0">
              <a:spcAft>
                <a:spcPts val="600"/>
              </a:spcAft>
            </a:pPr>
            <a:r>
              <a:rPr lang="en-US" dirty="0"/>
              <a:t>To calculate your cost per night, you take your total annual costs (fixed + estimated variable) and divide by the expected number of nights sold. This gives you your minimum nightly cost—what it takes just to break even per guest night. This figure should guide your base pricing so that you’re never operating at a loss without </a:t>
            </a:r>
            <a:r>
              <a:rPr lang="en-US" dirty="0" err="1"/>
              <a:t>realising</a:t>
            </a:r>
            <a:r>
              <a:rPr lang="en-US" dirty="0"/>
              <a:t> it.</a:t>
            </a:r>
            <a:endParaRPr lang="en-IE" dirty="0"/>
          </a:p>
        </p:txBody>
      </p:sp>
      <p:sp>
        <p:nvSpPr>
          <p:cNvPr id="9" name="Text Placeholder 8">
            <a:extLst>
              <a:ext uri="{FF2B5EF4-FFF2-40B4-BE49-F238E27FC236}">
                <a16:creationId xmlns:a16="http://schemas.microsoft.com/office/drawing/2014/main" id="{06409772-FB27-1270-9136-3556B449B982}"/>
              </a:ext>
            </a:extLst>
          </p:cNvPr>
          <p:cNvSpPr>
            <a:spLocks noGrp="1"/>
          </p:cNvSpPr>
          <p:nvPr>
            <p:ph type="body" sz="quarter" idx="27"/>
          </p:nvPr>
        </p:nvSpPr>
        <p:spPr>
          <a:xfrm>
            <a:off x="295276" y="405222"/>
            <a:ext cx="5347198" cy="720752"/>
          </a:xfrm>
        </p:spPr>
        <p:txBody>
          <a:bodyPr/>
          <a:lstStyle/>
          <a:p>
            <a:pPr algn="ctr"/>
            <a:r>
              <a:rPr lang="en-US" sz="3200" dirty="0"/>
              <a:t>Know Your Cost Per Night</a:t>
            </a:r>
          </a:p>
        </p:txBody>
      </p:sp>
      <p:sp>
        <p:nvSpPr>
          <p:cNvPr id="30" name="Text Placeholder 1">
            <a:extLst>
              <a:ext uri="{FF2B5EF4-FFF2-40B4-BE49-F238E27FC236}">
                <a16:creationId xmlns:a16="http://schemas.microsoft.com/office/drawing/2014/main" id="{E5C57B75-96B8-92B3-AF72-53EC722960ED}"/>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14</a:t>
            </a:r>
          </a:p>
        </p:txBody>
      </p:sp>
      <p:sp>
        <p:nvSpPr>
          <p:cNvPr id="32" name="Text Placeholder 4">
            <a:extLst>
              <a:ext uri="{FF2B5EF4-FFF2-40B4-BE49-F238E27FC236}">
                <a16:creationId xmlns:a16="http://schemas.microsoft.com/office/drawing/2014/main" id="{F4D913CD-E54D-51BC-CCCC-395BEB5BD372}"/>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15</a:t>
            </a:r>
          </a:p>
        </p:txBody>
      </p:sp>
      <p:sp>
        <p:nvSpPr>
          <p:cNvPr id="34" name="Text Placeholder 6">
            <a:extLst>
              <a:ext uri="{FF2B5EF4-FFF2-40B4-BE49-F238E27FC236}">
                <a16:creationId xmlns:a16="http://schemas.microsoft.com/office/drawing/2014/main" id="{EFF9053C-B1BA-C9B3-31E1-A0757C36DC4D}"/>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16</a:t>
            </a:r>
          </a:p>
        </p:txBody>
      </p:sp>
      <p:cxnSp>
        <p:nvCxnSpPr>
          <p:cNvPr id="2" name="Straight Connector 1">
            <a:extLst>
              <a:ext uri="{FF2B5EF4-FFF2-40B4-BE49-F238E27FC236}">
                <a16:creationId xmlns:a16="http://schemas.microsoft.com/office/drawing/2014/main" id="{C677B480-1278-4051-E747-E432CD3E5E80}"/>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F0BD8CB-9425-B50C-771E-3C9CA7560BD2}"/>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E09A0BD-46CA-D945-F5E3-FC70C3A3523F}"/>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46A4D22C-EC8B-0F17-0B31-AEB955B7C166}"/>
              </a:ext>
            </a:extLst>
          </p:cNvPr>
          <p:cNvSpPr txBox="1">
            <a:spLocks/>
          </p:cNvSpPr>
          <p:nvPr/>
        </p:nvSpPr>
        <p:spPr>
          <a:xfrm>
            <a:off x="6782600" y="3298527"/>
            <a:ext cx="4931847"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Net Revenue per Night</a:t>
            </a:r>
          </a:p>
          <a:p>
            <a:r>
              <a:rPr lang="en-US" sz="1800" b="0" i="1" dirty="0"/>
              <a:t>What you earn from each booking after subtracting the costs of hosting a booking.</a:t>
            </a:r>
          </a:p>
          <a:p>
            <a:endParaRPr lang="en-IE" dirty="0"/>
          </a:p>
        </p:txBody>
      </p:sp>
      <p:sp>
        <p:nvSpPr>
          <p:cNvPr id="8" name="Text Placeholder 2">
            <a:extLst>
              <a:ext uri="{FF2B5EF4-FFF2-40B4-BE49-F238E27FC236}">
                <a16:creationId xmlns:a16="http://schemas.microsoft.com/office/drawing/2014/main" id="{68CB62E7-09C3-9BB3-4AC4-A367B29AA055}"/>
              </a:ext>
            </a:extLst>
          </p:cNvPr>
          <p:cNvSpPr txBox="1">
            <a:spLocks/>
          </p:cNvSpPr>
          <p:nvPr/>
        </p:nvSpPr>
        <p:spPr>
          <a:xfrm>
            <a:off x="6804803" y="2249309"/>
            <a:ext cx="5177408"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000" b="1" dirty="0">
                <a:solidFill>
                  <a:srgbClr val="595959"/>
                </a:solidFill>
              </a:rPr>
              <a:t>Set Average/Base or Minimum Price Per Night</a:t>
            </a:r>
            <a:endParaRPr lang="en-IE" sz="2000" dirty="0">
              <a:solidFill>
                <a:srgbClr val="595959"/>
              </a:solidFill>
            </a:endParaRPr>
          </a:p>
          <a:p>
            <a:pPr marL="0" indent="0">
              <a:spcBef>
                <a:spcPts val="0"/>
              </a:spcBef>
              <a:buFont typeface="Arial" panose="020B0604020202020204" pitchFamily="34" charset="0"/>
              <a:buNone/>
            </a:pPr>
            <a:r>
              <a:rPr lang="en-US" sz="1800" i="1" dirty="0">
                <a:solidFill>
                  <a:srgbClr val="595959"/>
                </a:solidFill>
              </a:rPr>
              <a:t>Cover your costs and meet your minimum pricing goals.</a:t>
            </a:r>
            <a:endParaRPr lang="en-IE" sz="2200" dirty="0">
              <a:solidFill>
                <a:srgbClr val="595959"/>
              </a:solidFill>
            </a:endParaRPr>
          </a:p>
        </p:txBody>
      </p:sp>
      <p:sp>
        <p:nvSpPr>
          <p:cNvPr id="11" name="Text Placeholder 11">
            <a:extLst>
              <a:ext uri="{FF2B5EF4-FFF2-40B4-BE49-F238E27FC236}">
                <a16:creationId xmlns:a16="http://schemas.microsoft.com/office/drawing/2014/main" id="{77D56B71-D49B-4A6B-F562-B8F30C433649}"/>
              </a:ext>
            </a:extLst>
          </p:cNvPr>
          <p:cNvSpPr txBox="1">
            <a:spLocks/>
          </p:cNvSpPr>
          <p:nvPr/>
        </p:nvSpPr>
        <p:spPr>
          <a:xfrm>
            <a:off x="6804803" y="1457977"/>
            <a:ext cx="4608000"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a:solidFill>
                  <a:srgbClr val="595959"/>
                </a:solidFill>
              </a:rPr>
              <a:t>Know Your Nightly Costs</a:t>
            </a:r>
          </a:p>
          <a:p>
            <a:pPr marL="0" indent="0">
              <a:spcBef>
                <a:spcPts val="0"/>
              </a:spcBef>
              <a:buFont typeface="Arial" panose="020B0604020202020204" pitchFamily="34" charset="0"/>
              <a:buNone/>
            </a:pPr>
            <a:r>
              <a:rPr lang="en-US" sz="1800" i="1" dirty="0">
                <a:solidFill>
                  <a:srgbClr val="595959"/>
                </a:solidFill>
              </a:rPr>
              <a:t>Divide annual costs by expected nights sold to get your minimum nightly cost.</a:t>
            </a:r>
          </a:p>
          <a:p>
            <a:pPr marL="0" indent="0">
              <a:spcBef>
                <a:spcPts val="0"/>
              </a:spcBef>
              <a:buFont typeface="Arial" panose="020B0604020202020204" pitchFamily="34" charset="0"/>
              <a:buNone/>
            </a:pPr>
            <a:endParaRPr lang="en-IE" sz="2200" b="1" dirty="0">
              <a:solidFill>
                <a:srgbClr val="595959"/>
              </a:solidFill>
            </a:endParaRPr>
          </a:p>
        </p:txBody>
      </p:sp>
    </p:spTree>
    <p:extLst>
      <p:ext uri="{BB962C8B-B14F-4D97-AF65-F5344CB8AC3E}">
        <p14:creationId xmlns:p14="http://schemas.microsoft.com/office/powerpoint/2010/main" val="2183020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DD3F7-5910-80B5-B9C8-11DBF2972B5C}"/>
            </a:ext>
          </a:extLst>
        </p:cNvPr>
        <p:cNvGrpSpPr/>
        <p:nvPr/>
      </p:nvGrpSpPr>
      <p:grpSpPr>
        <a:xfrm>
          <a:off x="0" y="0"/>
          <a:ext cx="0" cy="0"/>
          <a:chOff x="0" y="0"/>
          <a:chExt cx="0" cy="0"/>
        </a:xfrm>
      </p:grpSpPr>
      <p:sp>
        <p:nvSpPr>
          <p:cNvPr id="13" name="Text Placeholder 4">
            <a:extLst>
              <a:ext uri="{FF2B5EF4-FFF2-40B4-BE49-F238E27FC236}">
                <a16:creationId xmlns:a16="http://schemas.microsoft.com/office/drawing/2014/main" id="{D022CAFC-5132-01D9-5B0A-1BED01CF2096}"/>
              </a:ext>
            </a:extLst>
          </p:cNvPr>
          <p:cNvSpPr txBox="1">
            <a:spLocks/>
          </p:cNvSpPr>
          <p:nvPr/>
        </p:nvSpPr>
        <p:spPr>
          <a:xfrm>
            <a:off x="290008" y="1876698"/>
            <a:ext cx="2750717" cy="1049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000" dirty="0">
                <a:solidFill>
                  <a:schemeClr val="bg1"/>
                </a:solidFill>
              </a:rPr>
              <a:t>Important, so you can get your Cost Based Price</a:t>
            </a:r>
            <a:endParaRPr lang="en-US" sz="3000" dirty="0">
              <a:solidFill>
                <a:schemeClr val="bg1"/>
              </a:solidFill>
            </a:endParaRPr>
          </a:p>
        </p:txBody>
      </p:sp>
      <p:sp>
        <p:nvSpPr>
          <p:cNvPr id="14" name="Text Placeholder 5">
            <a:extLst>
              <a:ext uri="{FF2B5EF4-FFF2-40B4-BE49-F238E27FC236}">
                <a16:creationId xmlns:a16="http://schemas.microsoft.com/office/drawing/2014/main" id="{5F3E0DAB-957A-E279-CF02-E7C060920A99}"/>
              </a:ext>
            </a:extLst>
          </p:cNvPr>
          <p:cNvSpPr txBox="1">
            <a:spLocks/>
          </p:cNvSpPr>
          <p:nvPr/>
        </p:nvSpPr>
        <p:spPr>
          <a:xfrm>
            <a:off x="0" y="657812"/>
            <a:ext cx="3405693" cy="385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600" b="1" dirty="0">
                <a:solidFill>
                  <a:schemeClr val="bg1"/>
                </a:solidFill>
              </a:rPr>
              <a:t>Know Your Nightly Costs</a:t>
            </a:r>
            <a:endParaRPr lang="en-US" sz="3600" b="1" dirty="0">
              <a:solidFill>
                <a:schemeClr val="bg1"/>
              </a:solidFill>
            </a:endParaRPr>
          </a:p>
        </p:txBody>
      </p:sp>
      <p:sp>
        <p:nvSpPr>
          <p:cNvPr id="16" name="Text Placeholder 3">
            <a:extLst>
              <a:ext uri="{FF2B5EF4-FFF2-40B4-BE49-F238E27FC236}">
                <a16:creationId xmlns:a16="http://schemas.microsoft.com/office/drawing/2014/main" id="{679E914B-A930-D7B3-CCB6-765AF09F1381}"/>
              </a:ext>
            </a:extLst>
          </p:cNvPr>
          <p:cNvSpPr txBox="1">
            <a:spLocks/>
          </p:cNvSpPr>
          <p:nvPr/>
        </p:nvSpPr>
        <p:spPr>
          <a:xfrm>
            <a:off x="4333874" y="330887"/>
            <a:ext cx="7568118"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200" dirty="0">
                <a:solidFill>
                  <a:srgbClr val="595959"/>
                </a:solidFill>
              </a:rPr>
              <a:t>Your nightly cost is how much it actually costs you to host a guest </a:t>
            </a:r>
            <a:r>
              <a:rPr lang="en-US" sz="2200" b="1" dirty="0">
                <a:solidFill>
                  <a:srgbClr val="595959"/>
                </a:solidFill>
              </a:rPr>
              <a:t>for one night</a:t>
            </a:r>
            <a:r>
              <a:rPr lang="en-US" sz="2200" dirty="0">
                <a:solidFill>
                  <a:srgbClr val="595959"/>
                </a:solidFill>
              </a:rPr>
              <a:t>, including fixed annual expenses and variable costs like cleaning or breakfast. It's not what guests pay — it's what </a:t>
            </a:r>
            <a:r>
              <a:rPr lang="en-US" sz="2200" i="1" dirty="0">
                <a:solidFill>
                  <a:srgbClr val="595959"/>
                </a:solidFill>
              </a:rPr>
              <a:t>you</a:t>
            </a:r>
            <a:r>
              <a:rPr lang="en-US" sz="2200" dirty="0">
                <a:solidFill>
                  <a:srgbClr val="595959"/>
                </a:solidFill>
              </a:rPr>
              <a:t> pay to open your doors each night.</a:t>
            </a:r>
          </a:p>
          <a:p>
            <a:pPr marL="0" indent="0">
              <a:lnSpc>
                <a:spcPct val="100000"/>
              </a:lnSpc>
              <a:spcBef>
                <a:spcPts val="0"/>
              </a:spcBef>
              <a:spcAft>
                <a:spcPts val="600"/>
              </a:spcAft>
              <a:buNone/>
            </a:pPr>
            <a:r>
              <a:rPr lang="en-US" sz="2200" b="1" dirty="0">
                <a:solidFill>
                  <a:srgbClr val="E96751"/>
                </a:solidFill>
              </a:rPr>
              <a:t>Knowing your nightly cost helps you:</a:t>
            </a:r>
          </a:p>
          <a:p>
            <a:pPr>
              <a:lnSpc>
                <a:spcPct val="100000"/>
              </a:lnSpc>
              <a:spcBef>
                <a:spcPts val="0"/>
              </a:spcBef>
            </a:pPr>
            <a:r>
              <a:rPr lang="en-US" sz="2200" dirty="0">
                <a:solidFill>
                  <a:srgbClr val="595959"/>
                </a:solidFill>
              </a:rPr>
              <a:t>Set a price that covers your expenses</a:t>
            </a:r>
          </a:p>
          <a:p>
            <a:pPr>
              <a:lnSpc>
                <a:spcPct val="100000"/>
              </a:lnSpc>
              <a:spcBef>
                <a:spcPts val="0"/>
              </a:spcBef>
            </a:pPr>
            <a:r>
              <a:rPr lang="en-US" sz="2200" dirty="0">
                <a:solidFill>
                  <a:srgbClr val="595959"/>
                </a:solidFill>
              </a:rPr>
              <a:t>Avoid undercharging</a:t>
            </a:r>
          </a:p>
          <a:p>
            <a:pPr>
              <a:lnSpc>
                <a:spcPct val="100000"/>
              </a:lnSpc>
              <a:spcBef>
                <a:spcPts val="0"/>
              </a:spcBef>
            </a:pPr>
            <a:r>
              <a:rPr lang="en-US" sz="2200" dirty="0">
                <a:solidFill>
                  <a:srgbClr val="595959"/>
                </a:solidFill>
              </a:rPr>
              <a:t>Understand your break-even point</a:t>
            </a:r>
          </a:p>
          <a:p>
            <a:pPr>
              <a:lnSpc>
                <a:spcPct val="100000"/>
              </a:lnSpc>
              <a:spcBef>
                <a:spcPts val="0"/>
              </a:spcBef>
            </a:pPr>
            <a:r>
              <a:rPr lang="en-US" sz="2200" dirty="0">
                <a:solidFill>
                  <a:srgbClr val="595959"/>
                </a:solidFill>
              </a:rPr>
              <a:t>Build a profitable pricing strategy</a:t>
            </a:r>
          </a:p>
          <a:p>
            <a:pPr marL="0" indent="0">
              <a:lnSpc>
                <a:spcPct val="100000"/>
              </a:lnSpc>
              <a:spcBef>
                <a:spcPts val="0"/>
              </a:spcBef>
              <a:spcAft>
                <a:spcPts val="600"/>
              </a:spcAft>
              <a:buNone/>
            </a:pPr>
            <a:endParaRPr lang="en-US" sz="2200" b="1" dirty="0">
              <a:solidFill>
                <a:srgbClr val="595959"/>
              </a:solidFill>
            </a:endParaRPr>
          </a:p>
          <a:p>
            <a:pPr marL="0" indent="0">
              <a:lnSpc>
                <a:spcPct val="100000"/>
              </a:lnSpc>
              <a:spcBef>
                <a:spcPts val="0"/>
              </a:spcBef>
              <a:spcAft>
                <a:spcPts val="600"/>
              </a:spcAft>
              <a:buNone/>
            </a:pPr>
            <a:r>
              <a:rPr lang="en-US" sz="2200" b="1" dirty="0">
                <a:solidFill>
                  <a:srgbClr val="E96751"/>
                </a:solidFill>
              </a:rPr>
              <a:t>Without this, you’re guessing — and that can lead to losses or missed opportunities. </a:t>
            </a:r>
            <a:r>
              <a:rPr lang="en-US" sz="2200" dirty="0">
                <a:solidFill>
                  <a:srgbClr val="595959"/>
                </a:solidFill>
              </a:rPr>
              <a:t>The first and most important step is to calculate all of your costs for running your accommodation; they will form the basis of your cost-based price. </a:t>
            </a:r>
          </a:p>
          <a:p>
            <a:pPr>
              <a:lnSpc>
                <a:spcPct val="100000"/>
              </a:lnSpc>
              <a:spcBef>
                <a:spcPts val="0"/>
              </a:spcBef>
              <a:spcAft>
                <a:spcPts val="600"/>
              </a:spcAft>
            </a:pPr>
            <a:r>
              <a:rPr lang="en-US" sz="2200" b="1" dirty="0">
                <a:solidFill>
                  <a:srgbClr val="595959"/>
                </a:solidFill>
              </a:rPr>
              <a:t>Fixed costs </a:t>
            </a:r>
            <a:r>
              <a:rPr lang="en-US" sz="2200" dirty="0">
                <a:solidFill>
                  <a:srgbClr val="595959"/>
                </a:solidFill>
              </a:rPr>
              <a:t>(e.g., insurance, loan repayments, </a:t>
            </a:r>
            <a:r>
              <a:rPr lang="en-US" sz="2200" dirty="0" err="1">
                <a:solidFill>
                  <a:srgbClr val="595959"/>
                </a:solidFill>
              </a:rPr>
              <a:t>licences</a:t>
            </a:r>
            <a:r>
              <a:rPr lang="en-US" sz="2200" dirty="0">
                <a:solidFill>
                  <a:srgbClr val="595959"/>
                </a:solidFill>
              </a:rPr>
              <a:t>)</a:t>
            </a:r>
          </a:p>
          <a:p>
            <a:pPr>
              <a:lnSpc>
                <a:spcPct val="100000"/>
              </a:lnSpc>
              <a:spcBef>
                <a:spcPts val="0"/>
              </a:spcBef>
              <a:spcAft>
                <a:spcPts val="600"/>
              </a:spcAft>
            </a:pPr>
            <a:r>
              <a:rPr lang="en-US" sz="2200" b="1" dirty="0">
                <a:solidFill>
                  <a:srgbClr val="595959"/>
                </a:solidFill>
              </a:rPr>
              <a:t>Variable costs </a:t>
            </a:r>
            <a:r>
              <a:rPr lang="en-US" sz="2200" dirty="0">
                <a:solidFill>
                  <a:srgbClr val="595959"/>
                </a:solidFill>
              </a:rPr>
              <a:t>(e.g., cleaning, utilities per guest stay)</a:t>
            </a:r>
          </a:p>
          <a:p>
            <a:pPr marL="0" indent="0">
              <a:lnSpc>
                <a:spcPct val="100000"/>
              </a:lnSpc>
              <a:spcBef>
                <a:spcPts val="0"/>
              </a:spcBef>
              <a:spcAft>
                <a:spcPts val="600"/>
              </a:spcAft>
              <a:buNone/>
            </a:pPr>
            <a:r>
              <a:rPr lang="en-US" sz="2200" dirty="0">
                <a:solidFill>
                  <a:srgbClr val="595959"/>
                </a:solidFill>
              </a:rPr>
              <a:t>Then, estimate your </a:t>
            </a:r>
            <a:r>
              <a:rPr lang="en-US" sz="2200" b="1" dirty="0">
                <a:solidFill>
                  <a:srgbClr val="595959"/>
                </a:solidFill>
              </a:rPr>
              <a:t>average number of nights booked</a:t>
            </a:r>
            <a:r>
              <a:rPr lang="en-US" sz="2200" dirty="0">
                <a:solidFill>
                  <a:srgbClr val="595959"/>
                </a:solidFill>
              </a:rPr>
              <a:t> per year.</a:t>
            </a:r>
          </a:p>
          <a:p>
            <a:pPr marL="0" indent="0">
              <a:lnSpc>
                <a:spcPct val="100000"/>
              </a:lnSpc>
              <a:spcBef>
                <a:spcPts val="0"/>
              </a:spcBef>
              <a:spcAft>
                <a:spcPts val="600"/>
              </a:spcAft>
              <a:buNone/>
            </a:pPr>
            <a:endParaRPr lang="en-US" sz="2200" dirty="0">
              <a:solidFill>
                <a:srgbClr val="595959"/>
              </a:solidFill>
            </a:endParaRPr>
          </a:p>
          <a:p>
            <a:pPr>
              <a:lnSpc>
                <a:spcPct val="100000"/>
              </a:lnSpc>
              <a:spcBef>
                <a:spcPts val="0"/>
              </a:spcBef>
              <a:spcAft>
                <a:spcPts val="600"/>
              </a:spcAft>
            </a:pPr>
            <a:endParaRPr lang="en-US" sz="2200" dirty="0">
              <a:solidFill>
                <a:srgbClr val="595959"/>
              </a:solidFill>
            </a:endParaRPr>
          </a:p>
          <a:p>
            <a:pPr>
              <a:lnSpc>
                <a:spcPct val="100000"/>
              </a:lnSpc>
              <a:spcBef>
                <a:spcPts val="0"/>
              </a:spcBef>
              <a:spcAft>
                <a:spcPts val="600"/>
              </a:spcAft>
            </a:pPr>
            <a:endParaRPr lang="en-US" sz="2200" dirty="0">
              <a:solidFill>
                <a:srgbClr val="595959"/>
              </a:solidFill>
            </a:endParaRPr>
          </a:p>
        </p:txBody>
      </p:sp>
      <p:grpSp>
        <p:nvGrpSpPr>
          <p:cNvPr id="5" name="Group 4">
            <a:extLst>
              <a:ext uri="{FF2B5EF4-FFF2-40B4-BE49-F238E27FC236}">
                <a16:creationId xmlns:a16="http://schemas.microsoft.com/office/drawing/2014/main" id="{80256282-B19D-C720-E64F-DB0AEFDD8EE7}"/>
              </a:ext>
            </a:extLst>
          </p:cNvPr>
          <p:cNvGrpSpPr/>
          <p:nvPr/>
        </p:nvGrpSpPr>
        <p:grpSpPr>
          <a:xfrm>
            <a:off x="10435032" y="2187226"/>
            <a:ext cx="1081945" cy="1011723"/>
            <a:chOff x="1016000" y="1137920"/>
            <a:chExt cx="1016000" cy="1016000"/>
          </a:xfrm>
        </p:grpSpPr>
        <p:sp>
          <p:nvSpPr>
            <p:cNvPr id="6" name="Oval 5">
              <a:extLst>
                <a:ext uri="{FF2B5EF4-FFF2-40B4-BE49-F238E27FC236}">
                  <a16:creationId xmlns:a16="http://schemas.microsoft.com/office/drawing/2014/main" id="{FA04A15C-A87D-9287-EB99-0B7D2251C23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3D7A344E-6B26-A544-6AAE-A734E2A28173}"/>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14</a:t>
              </a:r>
            </a:p>
          </p:txBody>
        </p:sp>
      </p:grpSp>
    </p:spTree>
    <p:extLst>
      <p:ext uri="{BB962C8B-B14F-4D97-AF65-F5344CB8AC3E}">
        <p14:creationId xmlns:p14="http://schemas.microsoft.com/office/powerpoint/2010/main" val="2563871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6DEE6C-8C29-124C-2A0F-F48387A0ACCD}"/>
              </a:ext>
            </a:extLst>
          </p:cNvPr>
          <p:cNvSpPr>
            <a:spLocks noGrp="1"/>
          </p:cNvSpPr>
          <p:nvPr>
            <p:ph type="body" sz="quarter" idx="16"/>
          </p:nvPr>
        </p:nvSpPr>
        <p:spPr>
          <a:xfrm>
            <a:off x="788657" y="225022"/>
            <a:ext cx="10614687" cy="803654"/>
          </a:xfrm>
        </p:spPr>
        <p:txBody>
          <a:bodyPr/>
          <a:lstStyle/>
          <a:p>
            <a:r>
              <a:rPr lang="en-IE" dirty="0">
                <a:solidFill>
                  <a:srgbClr val="418D8F"/>
                </a:solidFill>
              </a:rPr>
              <a:t>Know Your Nightly Costs</a:t>
            </a:r>
            <a:endParaRPr lang="en-US" dirty="0">
              <a:solidFill>
                <a:srgbClr val="418D8F"/>
              </a:solidFill>
            </a:endParaRPr>
          </a:p>
          <a:p>
            <a:endParaRPr lang="en-IE" dirty="0">
              <a:solidFill>
                <a:srgbClr val="418D8F"/>
              </a:solidFill>
            </a:endParaRPr>
          </a:p>
        </p:txBody>
      </p:sp>
      <p:sp>
        <p:nvSpPr>
          <p:cNvPr id="10" name="Flowchart: Alternate Process 9">
            <a:extLst>
              <a:ext uri="{FF2B5EF4-FFF2-40B4-BE49-F238E27FC236}">
                <a16:creationId xmlns:a16="http://schemas.microsoft.com/office/drawing/2014/main" id="{322F6B06-E191-DF9D-48AD-C8DC8335E0FE}"/>
              </a:ext>
            </a:extLst>
          </p:cNvPr>
          <p:cNvSpPr/>
          <p:nvPr/>
        </p:nvSpPr>
        <p:spPr>
          <a:xfrm>
            <a:off x="709178" y="897063"/>
            <a:ext cx="10694165" cy="2238375"/>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5" name="Slide Number Placeholder 5">
            <a:extLst>
              <a:ext uri="{FF2B5EF4-FFF2-40B4-BE49-F238E27FC236}">
                <a16:creationId xmlns:a16="http://schemas.microsoft.com/office/drawing/2014/main" id="{F7BE5E7C-B781-6EB4-C36C-A28124C50A21}"/>
              </a:ext>
            </a:extLst>
          </p:cNvPr>
          <p:cNvSpPr txBox="1">
            <a:spLocks/>
          </p:cNvSpPr>
          <p:nvPr/>
        </p:nvSpPr>
        <p:spPr>
          <a:xfrm>
            <a:off x="10541517" y="2728621"/>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27</a:t>
            </a:fld>
            <a:endParaRPr lang="fr-CA" dirty="0"/>
          </a:p>
        </p:txBody>
      </p:sp>
      <p:sp>
        <p:nvSpPr>
          <p:cNvPr id="11" name="TextBox 10">
            <a:extLst>
              <a:ext uri="{FF2B5EF4-FFF2-40B4-BE49-F238E27FC236}">
                <a16:creationId xmlns:a16="http://schemas.microsoft.com/office/drawing/2014/main" id="{6EFA5AEC-9959-EF4E-BD80-071D3393FB4C}"/>
              </a:ext>
            </a:extLst>
          </p:cNvPr>
          <p:cNvSpPr txBox="1"/>
          <p:nvPr/>
        </p:nvSpPr>
        <p:spPr>
          <a:xfrm>
            <a:off x="1194954" y="1041228"/>
            <a:ext cx="9490308" cy="1877437"/>
          </a:xfrm>
          <a:prstGeom prst="rect">
            <a:avLst/>
          </a:prstGeom>
          <a:noFill/>
        </p:spPr>
        <p:txBody>
          <a:bodyPr wrap="square">
            <a:spAutoFit/>
          </a:bodyPr>
          <a:lstStyle/>
          <a:p>
            <a:r>
              <a:rPr lang="en-US" sz="2800" b="1" dirty="0">
                <a:solidFill>
                  <a:schemeClr val="bg1"/>
                </a:solidFill>
              </a:rPr>
              <a:t>How to Calculate:</a:t>
            </a:r>
          </a:p>
          <a:p>
            <a:r>
              <a:rPr lang="en-US" sz="2200" b="1" dirty="0">
                <a:solidFill>
                  <a:schemeClr val="bg1"/>
                </a:solidFill>
              </a:rPr>
              <a:t>Nightly Cost </a:t>
            </a:r>
            <a:r>
              <a:rPr lang="en-US" sz="2200" dirty="0">
                <a:solidFill>
                  <a:schemeClr val="bg1"/>
                </a:solidFill>
              </a:rPr>
              <a:t>= (Annual Fixed Costs ÷ Bookable Nights) + Variable Cost per Night</a:t>
            </a:r>
            <a:br>
              <a:rPr lang="en-US" sz="2200" b="1" dirty="0">
                <a:solidFill>
                  <a:schemeClr val="bg1"/>
                </a:solidFill>
              </a:rPr>
            </a:br>
            <a:r>
              <a:rPr lang="en-US" sz="2200" b="1" dirty="0">
                <a:solidFill>
                  <a:schemeClr val="bg1"/>
                </a:solidFill>
              </a:rPr>
              <a:t>Step 1:</a:t>
            </a:r>
            <a:r>
              <a:rPr lang="en-US" sz="2200" dirty="0">
                <a:solidFill>
                  <a:schemeClr val="bg1"/>
                </a:solidFill>
              </a:rPr>
              <a:t> Add your </a:t>
            </a:r>
            <a:r>
              <a:rPr lang="en-US" sz="2200" b="1" dirty="0">
                <a:solidFill>
                  <a:schemeClr val="bg1"/>
                </a:solidFill>
              </a:rPr>
              <a:t>fixed annual costs</a:t>
            </a:r>
            <a:r>
              <a:rPr lang="en-US" sz="2200" dirty="0">
                <a:solidFill>
                  <a:schemeClr val="bg1"/>
                </a:solidFill>
              </a:rPr>
              <a:t> (insurance, utilities, marketing)</a:t>
            </a:r>
            <a:br>
              <a:rPr lang="en-US" sz="2200" dirty="0">
                <a:solidFill>
                  <a:schemeClr val="bg1"/>
                </a:solidFill>
              </a:rPr>
            </a:br>
            <a:r>
              <a:rPr lang="en-US" sz="2200" b="1" dirty="0">
                <a:solidFill>
                  <a:schemeClr val="bg1"/>
                </a:solidFill>
              </a:rPr>
              <a:t>Step 2:</a:t>
            </a:r>
            <a:r>
              <a:rPr lang="en-US" sz="2200" dirty="0">
                <a:solidFill>
                  <a:schemeClr val="bg1"/>
                </a:solidFill>
              </a:rPr>
              <a:t> Estimate your </a:t>
            </a:r>
            <a:r>
              <a:rPr lang="en-US" sz="2200" b="1" dirty="0">
                <a:solidFill>
                  <a:schemeClr val="bg1"/>
                </a:solidFill>
              </a:rPr>
              <a:t>variable costs per night</a:t>
            </a:r>
            <a:r>
              <a:rPr lang="en-US" sz="2200" dirty="0">
                <a:solidFill>
                  <a:schemeClr val="bg1"/>
                </a:solidFill>
              </a:rPr>
              <a:t> (cleaning, breakfast)</a:t>
            </a:r>
            <a:br>
              <a:rPr lang="en-US" sz="2200" dirty="0">
                <a:solidFill>
                  <a:schemeClr val="bg1"/>
                </a:solidFill>
              </a:rPr>
            </a:br>
            <a:r>
              <a:rPr lang="en-US" sz="2200" b="1" dirty="0">
                <a:solidFill>
                  <a:schemeClr val="bg1"/>
                </a:solidFill>
              </a:rPr>
              <a:t>Step 3:</a:t>
            </a:r>
            <a:r>
              <a:rPr lang="en-US" sz="2200" dirty="0">
                <a:solidFill>
                  <a:schemeClr val="bg1"/>
                </a:solidFill>
              </a:rPr>
              <a:t> Estimate your </a:t>
            </a:r>
            <a:r>
              <a:rPr lang="en-US" sz="2200" b="1" dirty="0">
                <a:solidFill>
                  <a:schemeClr val="bg1"/>
                </a:solidFill>
              </a:rPr>
              <a:t>bookable nights per year</a:t>
            </a:r>
            <a:r>
              <a:rPr lang="en-US" sz="2200" dirty="0">
                <a:solidFill>
                  <a:schemeClr val="bg1"/>
                </a:solidFill>
              </a:rPr>
              <a:t> (e.g. 60% of 365 = 219)</a:t>
            </a:r>
          </a:p>
        </p:txBody>
      </p:sp>
      <p:sp>
        <p:nvSpPr>
          <p:cNvPr id="12" name="Flowchart: Alternate Process 11">
            <a:extLst>
              <a:ext uri="{FF2B5EF4-FFF2-40B4-BE49-F238E27FC236}">
                <a16:creationId xmlns:a16="http://schemas.microsoft.com/office/drawing/2014/main" id="{CFCF8DAC-453D-ED27-4B21-35B1C914FD6E}"/>
              </a:ext>
            </a:extLst>
          </p:cNvPr>
          <p:cNvSpPr/>
          <p:nvPr/>
        </p:nvSpPr>
        <p:spPr>
          <a:xfrm>
            <a:off x="662248" y="3386928"/>
            <a:ext cx="10595356" cy="2025747"/>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Slide Number Placeholder 5">
            <a:extLst>
              <a:ext uri="{FF2B5EF4-FFF2-40B4-BE49-F238E27FC236}">
                <a16:creationId xmlns:a16="http://schemas.microsoft.com/office/drawing/2014/main" id="{55BD881A-B6FE-CFC1-2A96-ABB203E3EA9D}"/>
              </a:ext>
            </a:extLst>
          </p:cNvPr>
          <p:cNvSpPr txBox="1">
            <a:spLocks/>
          </p:cNvSpPr>
          <p:nvPr/>
        </p:nvSpPr>
        <p:spPr>
          <a:xfrm>
            <a:off x="11100006" y="6666754"/>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27</a:t>
            </a:fld>
            <a:endParaRPr lang="fr-CA" dirty="0"/>
          </a:p>
        </p:txBody>
      </p:sp>
      <p:sp>
        <p:nvSpPr>
          <p:cNvPr id="14" name="TextBox 13">
            <a:extLst>
              <a:ext uri="{FF2B5EF4-FFF2-40B4-BE49-F238E27FC236}">
                <a16:creationId xmlns:a16="http://schemas.microsoft.com/office/drawing/2014/main" id="{EE658C9D-9EA2-09C9-232A-4D9D5168A379}"/>
              </a:ext>
            </a:extLst>
          </p:cNvPr>
          <p:cNvSpPr txBox="1"/>
          <p:nvPr/>
        </p:nvSpPr>
        <p:spPr>
          <a:xfrm>
            <a:off x="1069209" y="3361824"/>
            <a:ext cx="10188395" cy="1877437"/>
          </a:xfrm>
          <a:prstGeom prst="rect">
            <a:avLst/>
          </a:prstGeom>
          <a:noFill/>
        </p:spPr>
        <p:txBody>
          <a:bodyPr wrap="square">
            <a:spAutoFit/>
          </a:bodyPr>
          <a:lstStyle/>
          <a:p>
            <a:r>
              <a:rPr lang="en-US" sz="2800" b="1" dirty="0">
                <a:solidFill>
                  <a:schemeClr val="bg1"/>
                </a:solidFill>
              </a:rPr>
              <a:t>Example:</a:t>
            </a:r>
          </a:p>
          <a:p>
            <a:r>
              <a:rPr lang="en-US" sz="2200" b="1" dirty="0">
                <a:solidFill>
                  <a:schemeClr val="bg1"/>
                </a:solidFill>
              </a:rPr>
              <a:t>Nightly Cost </a:t>
            </a:r>
            <a:r>
              <a:rPr lang="en-US" sz="2200" dirty="0">
                <a:solidFill>
                  <a:schemeClr val="bg1"/>
                </a:solidFill>
              </a:rPr>
              <a:t>= (Annual Fixed Costs ÷ Bookable Nights) + Variable Cost per Night</a:t>
            </a:r>
            <a:br>
              <a:rPr lang="en-US" sz="2200" b="1" dirty="0">
                <a:solidFill>
                  <a:schemeClr val="bg1"/>
                </a:solidFill>
              </a:rPr>
            </a:br>
            <a:r>
              <a:rPr lang="en-US" sz="2200" dirty="0">
                <a:solidFill>
                  <a:schemeClr val="bg1"/>
                </a:solidFill>
              </a:rPr>
              <a:t>(Annual fixed costs €12,000 ÷ 200 Bookable Nights) + Variable Cost per Night </a:t>
            </a:r>
            <a:r>
              <a:rPr lang="en-IE" sz="2200" dirty="0">
                <a:solidFill>
                  <a:schemeClr val="bg1"/>
                </a:solidFill>
              </a:rPr>
              <a:t>€10</a:t>
            </a:r>
          </a:p>
          <a:p>
            <a:r>
              <a:rPr lang="en-IE" sz="2200" dirty="0">
                <a:solidFill>
                  <a:schemeClr val="bg1"/>
                </a:solidFill>
              </a:rPr>
              <a:t>= </a:t>
            </a:r>
            <a:r>
              <a:rPr lang="en-IE" sz="2200" b="1" dirty="0">
                <a:solidFill>
                  <a:schemeClr val="bg1"/>
                </a:solidFill>
              </a:rPr>
              <a:t>€70 per night</a:t>
            </a:r>
          </a:p>
          <a:p>
            <a:r>
              <a:rPr lang="en-US" sz="2200" dirty="0">
                <a:solidFill>
                  <a:schemeClr val="bg1"/>
                </a:solidFill>
              </a:rPr>
              <a:t>That’s your </a:t>
            </a:r>
            <a:r>
              <a:rPr lang="en-US" sz="2200" b="1" dirty="0">
                <a:solidFill>
                  <a:schemeClr val="bg1"/>
                </a:solidFill>
              </a:rPr>
              <a:t>nightly cost</a:t>
            </a:r>
            <a:r>
              <a:rPr lang="en-US" sz="2200" dirty="0">
                <a:solidFill>
                  <a:schemeClr val="bg1"/>
                </a:solidFill>
              </a:rPr>
              <a:t> — the minimum amount it costs you to host one guest night.</a:t>
            </a:r>
          </a:p>
        </p:txBody>
      </p:sp>
      <p:sp>
        <p:nvSpPr>
          <p:cNvPr id="17" name="TextBox 16">
            <a:extLst>
              <a:ext uri="{FF2B5EF4-FFF2-40B4-BE49-F238E27FC236}">
                <a16:creationId xmlns:a16="http://schemas.microsoft.com/office/drawing/2014/main" id="{722CE6A3-AB2A-0CB8-B53B-0C3AE8FF5664}"/>
              </a:ext>
            </a:extLst>
          </p:cNvPr>
          <p:cNvSpPr txBox="1"/>
          <p:nvPr/>
        </p:nvSpPr>
        <p:spPr>
          <a:xfrm>
            <a:off x="749195" y="5651091"/>
            <a:ext cx="10768447" cy="1015663"/>
          </a:xfrm>
          <a:prstGeom prst="rect">
            <a:avLst/>
          </a:prstGeom>
          <a:noFill/>
        </p:spPr>
        <p:txBody>
          <a:bodyPr wrap="square">
            <a:spAutoFit/>
          </a:bodyPr>
          <a:lstStyle/>
          <a:p>
            <a:pPr marL="0" indent="0">
              <a:lnSpc>
                <a:spcPct val="100000"/>
              </a:lnSpc>
              <a:spcBef>
                <a:spcPts val="0"/>
              </a:spcBef>
              <a:spcAft>
                <a:spcPts val="1200"/>
              </a:spcAft>
              <a:buNone/>
            </a:pPr>
            <a:r>
              <a:rPr lang="en-US" sz="2000" b="1" dirty="0">
                <a:solidFill>
                  <a:srgbClr val="EC7C69"/>
                </a:solidFill>
              </a:rPr>
              <a:t>Tip: </a:t>
            </a:r>
            <a:r>
              <a:rPr lang="en-US" sz="2000" dirty="0">
                <a:solidFill>
                  <a:srgbClr val="595959"/>
                </a:solidFill>
              </a:rPr>
              <a:t>The simplest way is to check your </a:t>
            </a:r>
            <a:r>
              <a:rPr lang="en-US" sz="2000" b="1" dirty="0">
                <a:solidFill>
                  <a:srgbClr val="595959"/>
                </a:solidFill>
              </a:rPr>
              <a:t>total outgoings </a:t>
            </a:r>
            <a:r>
              <a:rPr lang="en-US" sz="2000" dirty="0">
                <a:solidFill>
                  <a:srgbClr val="595959"/>
                </a:solidFill>
              </a:rPr>
              <a:t>over the last year using your accounting software, then </a:t>
            </a:r>
            <a:r>
              <a:rPr lang="en-US" sz="2000" b="1" dirty="0">
                <a:solidFill>
                  <a:srgbClr val="595959"/>
                </a:solidFill>
              </a:rPr>
              <a:t>divide that total by 365 to get a daily average cost</a:t>
            </a:r>
            <a:r>
              <a:rPr lang="en-US" sz="2000" dirty="0">
                <a:solidFill>
                  <a:srgbClr val="595959"/>
                </a:solidFill>
              </a:rPr>
              <a:t>. You can then further divide that figure across the average number of occupied rooms and services you offer.</a:t>
            </a:r>
          </a:p>
        </p:txBody>
      </p:sp>
    </p:spTree>
    <p:extLst>
      <p:ext uri="{BB962C8B-B14F-4D97-AF65-F5344CB8AC3E}">
        <p14:creationId xmlns:p14="http://schemas.microsoft.com/office/powerpoint/2010/main" val="4218496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8C0B5-D976-FFC7-556B-B9597742844A}"/>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EB4F13A-113F-EC92-EEA9-A1CAED0C02CF}"/>
              </a:ext>
            </a:extLst>
          </p:cNvPr>
          <p:cNvSpPr/>
          <p:nvPr/>
        </p:nvSpPr>
        <p:spPr>
          <a:xfrm>
            <a:off x="817825" y="1258962"/>
            <a:ext cx="10916972" cy="832631"/>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D34616C-929B-3C2E-4044-432292A080BB}"/>
              </a:ext>
            </a:extLst>
          </p:cNvPr>
          <p:cNvSpPr>
            <a:spLocks noGrp="1"/>
          </p:cNvSpPr>
          <p:nvPr>
            <p:ph type="body" sz="quarter" idx="16"/>
          </p:nvPr>
        </p:nvSpPr>
        <p:spPr>
          <a:xfrm>
            <a:off x="826825" y="247150"/>
            <a:ext cx="10614687" cy="803654"/>
          </a:xfrm>
        </p:spPr>
        <p:txBody>
          <a:bodyPr/>
          <a:lstStyle/>
          <a:p>
            <a:r>
              <a:rPr lang="en-US" sz="3200" b="1" dirty="0">
                <a:solidFill>
                  <a:srgbClr val="459597"/>
                </a:solidFill>
              </a:rPr>
              <a:t>Know Your Nightly Costs</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FC28601D-8EBD-07FE-B2FF-14F2AA27643E}"/>
              </a:ext>
            </a:extLst>
          </p:cNvPr>
          <p:cNvCxnSpPr>
            <a:cxnSpLocks/>
          </p:cNvCxnSpPr>
          <p:nvPr/>
        </p:nvCxnSpPr>
        <p:spPr>
          <a:xfrm>
            <a:off x="95247" y="81828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83802A5-52CA-ACD9-CC95-2A571BC48D14}"/>
              </a:ext>
            </a:extLst>
          </p:cNvPr>
          <p:cNvSpPr>
            <a:spLocks noGrp="1"/>
          </p:cNvSpPr>
          <p:nvPr>
            <p:ph type="body" sz="quarter" idx="18"/>
          </p:nvPr>
        </p:nvSpPr>
        <p:spPr>
          <a:xfrm>
            <a:off x="992586" y="1328353"/>
            <a:ext cx="10614687" cy="693849"/>
          </a:xfrm>
        </p:spPr>
        <p:txBody>
          <a:bodyPr anchor="ctr"/>
          <a:lstStyle/>
          <a:p>
            <a:pPr algn="ctr">
              <a:spcAft>
                <a:spcPts val="600"/>
              </a:spcAft>
            </a:pPr>
            <a:r>
              <a:rPr lang="en-US" sz="2600" i="1" dirty="0">
                <a:solidFill>
                  <a:schemeClr val="bg1"/>
                </a:solidFill>
              </a:rPr>
              <a:t>“What does it cost me to open each day, whether I get a customer or not?”</a:t>
            </a:r>
          </a:p>
        </p:txBody>
      </p:sp>
      <p:sp>
        <p:nvSpPr>
          <p:cNvPr id="21" name="Text Placeholder 5">
            <a:extLst>
              <a:ext uri="{FF2B5EF4-FFF2-40B4-BE49-F238E27FC236}">
                <a16:creationId xmlns:a16="http://schemas.microsoft.com/office/drawing/2014/main" id="{1B6963CE-0517-7529-F8DE-7D8B5A79D05F}"/>
              </a:ext>
            </a:extLst>
          </p:cNvPr>
          <p:cNvSpPr txBox="1">
            <a:spLocks/>
          </p:cNvSpPr>
          <p:nvPr/>
        </p:nvSpPr>
        <p:spPr>
          <a:xfrm>
            <a:off x="1611082" y="2360695"/>
            <a:ext cx="992369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dirty="0">
                <a:solidFill>
                  <a:srgbClr val="595959"/>
                </a:solidFill>
              </a:rPr>
              <a:t>Refers to the </a:t>
            </a:r>
            <a:r>
              <a:rPr lang="en-US" sz="2200" b="1" dirty="0">
                <a:solidFill>
                  <a:srgbClr val="595959"/>
                </a:solidFill>
              </a:rPr>
              <a:t>total cost</a:t>
            </a:r>
            <a:r>
              <a:rPr lang="en-US" sz="2200" dirty="0">
                <a:solidFill>
                  <a:srgbClr val="595959"/>
                </a:solidFill>
              </a:rPr>
              <a:t> of operating your accommodation or business for a single night, whether or not a guest books. This includes both </a:t>
            </a:r>
            <a:r>
              <a:rPr lang="en-US" sz="2200" b="1" dirty="0">
                <a:solidFill>
                  <a:srgbClr val="595959"/>
                </a:solidFill>
              </a:rPr>
              <a:t>fixed costs</a:t>
            </a:r>
            <a:r>
              <a:rPr lang="en-US" sz="2200" dirty="0">
                <a:solidFill>
                  <a:srgbClr val="595959"/>
                </a:solidFill>
              </a:rPr>
              <a:t> (which stay the same no matter how many guests you have, e.g., insurance) and variable costs (which increase with each booking, e.g., cleaning and electricity). Understanding daily/nightly costs is essential to setting prices to cover expenses and generate profit.</a:t>
            </a:r>
            <a:endParaRPr lang="en-IE" sz="2200" dirty="0">
              <a:solidFill>
                <a:srgbClr val="595959"/>
              </a:solidFill>
            </a:endParaRPr>
          </a:p>
        </p:txBody>
      </p:sp>
      <p:sp>
        <p:nvSpPr>
          <p:cNvPr id="25" name="Flowchart: Alternate Process 24">
            <a:extLst>
              <a:ext uri="{FF2B5EF4-FFF2-40B4-BE49-F238E27FC236}">
                <a16:creationId xmlns:a16="http://schemas.microsoft.com/office/drawing/2014/main" id="{A78970DB-FB27-6E62-3057-88063AD77CC9}"/>
              </a:ext>
            </a:extLst>
          </p:cNvPr>
          <p:cNvSpPr/>
          <p:nvPr/>
        </p:nvSpPr>
        <p:spPr>
          <a:xfrm>
            <a:off x="1460730" y="2240349"/>
            <a:ext cx="10274067" cy="171242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91D6AE4C-5A01-6C0D-6846-9F0971F1B0DE}"/>
              </a:ext>
            </a:extLst>
          </p:cNvPr>
          <p:cNvSpPr txBox="1">
            <a:spLocks/>
          </p:cNvSpPr>
          <p:nvPr/>
        </p:nvSpPr>
        <p:spPr>
          <a:xfrm>
            <a:off x="1583442" y="422536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altLang="en-US" b="1" dirty="0">
                <a:solidFill>
                  <a:srgbClr val="EC7C69"/>
                </a:solidFill>
              </a:rPr>
              <a:t>Example: </a:t>
            </a:r>
            <a:r>
              <a:rPr lang="en-US" sz="2200" dirty="0">
                <a:solidFill>
                  <a:srgbClr val="595959"/>
                </a:solidFill>
              </a:rPr>
              <a:t>Let’s say you run a glamping pod open 200 nights per year:</a:t>
            </a:r>
          </a:p>
          <a:p>
            <a:pPr marL="0" indent="0">
              <a:lnSpc>
                <a:spcPct val="100000"/>
              </a:lnSpc>
              <a:spcBef>
                <a:spcPts val="0"/>
              </a:spcBef>
              <a:spcAft>
                <a:spcPts val="600"/>
              </a:spcAft>
            </a:pPr>
            <a:r>
              <a:rPr lang="en-US" sz="2000" dirty="0">
                <a:solidFill>
                  <a:srgbClr val="595959"/>
                </a:solidFill>
              </a:rPr>
              <a:t>Fixed Costs </a:t>
            </a:r>
            <a:r>
              <a:rPr lang="en-IE" sz="2000" dirty="0">
                <a:solidFill>
                  <a:srgbClr val="595959"/>
                </a:solidFill>
              </a:rPr>
              <a:t>€10,000</a:t>
            </a:r>
          </a:p>
          <a:p>
            <a:pPr marL="0" indent="0">
              <a:lnSpc>
                <a:spcPct val="100000"/>
              </a:lnSpc>
              <a:spcBef>
                <a:spcPts val="0"/>
              </a:spcBef>
              <a:spcAft>
                <a:spcPts val="600"/>
              </a:spcAft>
            </a:pPr>
            <a:r>
              <a:rPr lang="en-IE" sz="2000" b="1" dirty="0">
                <a:solidFill>
                  <a:srgbClr val="595959"/>
                </a:solidFill>
              </a:rPr>
              <a:t>Cost per Night </a:t>
            </a:r>
            <a:r>
              <a:rPr lang="en-IE" sz="2000" dirty="0">
                <a:solidFill>
                  <a:srgbClr val="595959"/>
                </a:solidFill>
              </a:rPr>
              <a:t>(€/night) €50.00 (€10,000 ÷ 200 nights)</a:t>
            </a:r>
          </a:p>
          <a:p>
            <a:pPr marL="0" indent="0">
              <a:lnSpc>
                <a:spcPct val="100000"/>
              </a:lnSpc>
              <a:spcBef>
                <a:spcPts val="0"/>
              </a:spcBef>
              <a:spcAft>
                <a:spcPts val="600"/>
              </a:spcAft>
            </a:pPr>
            <a:r>
              <a:rPr lang="en-IE" sz="2000" dirty="0">
                <a:solidFill>
                  <a:srgbClr val="595959"/>
                </a:solidFill>
              </a:rPr>
              <a:t>Variable Costs €20 per booking </a:t>
            </a:r>
          </a:p>
          <a:p>
            <a:pPr marL="0" indent="0">
              <a:lnSpc>
                <a:spcPct val="100000"/>
              </a:lnSpc>
              <a:spcBef>
                <a:spcPts val="0"/>
              </a:spcBef>
              <a:spcAft>
                <a:spcPts val="600"/>
              </a:spcAft>
            </a:pPr>
            <a:r>
              <a:rPr lang="en-US" sz="2000" b="1" dirty="0">
                <a:solidFill>
                  <a:srgbClr val="595959"/>
                </a:solidFill>
              </a:rPr>
              <a:t>Total Cost to Open per Night </a:t>
            </a:r>
            <a:r>
              <a:rPr lang="en-US" sz="2000" dirty="0">
                <a:solidFill>
                  <a:srgbClr val="595959"/>
                </a:solidFill>
              </a:rPr>
              <a:t>(with 1 booking): €70 </a:t>
            </a:r>
          </a:p>
          <a:p>
            <a:pPr marL="0" indent="0">
              <a:lnSpc>
                <a:spcPct val="100000"/>
              </a:lnSpc>
              <a:spcBef>
                <a:spcPts val="0"/>
              </a:spcBef>
              <a:spcAft>
                <a:spcPts val="600"/>
              </a:spcAft>
            </a:pPr>
            <a:r>
              <a:rPr lang="en-US" sz="2000" dirty="0">
                <a:solidFill>
                  <a:srgbClr val="595959"/>
                </a:solidFill>
              </a:rPr>
              <a:t>So, if you charge €80 per night, your profit per night is only €10.</a:t>
            </a:r>
            <a:endParaRPr lang="en-US" sz="2200" dirty="0">
              <a:solidFill>
                <a:srgbClr val="595959"/>
              </a:solidFill>
            </a:endParaRPr>
          </a:p>
        </p:txBody>
      </p:sp>
      <p:sp>
        <p:nvSpPr>
          <p:cNvPr id="26" name="Flowchart: Alternate Process 25">
            <a:extLst>
              <a:ext uri="{FF2B5EF4-FFF2-40B4-BE49-F238E27FC236}">
                <a16:creationId xmlns:a16="http://schemas.microsoft.com/office/drawing/2014/main" id="{D7DA0EC4-2187-9771-8B64-1065BF17CCC9}"/>
              </a:ext>
            </a:extLst>
          </p:cNvPr>
          <p:cNvSpPr/>
          <p:nvPr/>
        </p:nvSpPr>
        <p:spPr>
          <a:xfrm>
            <a:off x="1448470" y="4067443"/>
            <a:ext cx="9964593" cy="270483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07E95BC4-7A42-0AED-2A1D-C53BCDB35DA3}"/>
              </a:ext>
            </a:extLst>
          </p:cNvPr>
          <p:cNvCxnSpPr>
            <a:cxnSpLocks/>
            <a:stCxn id="24" idx="1"/>
            <a:endCxn id="25" idx="1"/>
          </p:cNvCxnSpPr>
          <p:nvPr/>
        </p:nvCxnSpPr>
        <p:spPr>
          <a:xfrm rot="10800000" flipH="1" flipV="1">
            <a:off x="817824" y="1675278"/>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A4297AF-10F0-B908-449A-63FBCB477F98}"/>
              </a:ext>
            </a:extLst>
          </p:cNvPr>
          <p:cNvCxnSpPr>
            <a:cxnSpLocks/>
          </p:cNvCxnSpPr>
          <p:nvPr/>
        </p:nvCxnSpPr>
        <p:spPr>
          <a:xfrm rot="16200000" flipH="1">
            <a:off x="65258" y="3832083"/>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77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B422C-2E63-FA37-5365-EFFBC834B6F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93615F9-D3B8-C609-7086-141CD0F07246}"/>
              </a:ext>
            </a:extLst>
          </p:cNvPr>
          <p:cNvSpPr>
            <a:spLocks noGrp="1"/>
          </p:cNvSpPr>
          <p:nvPr>
            <p:ph type="body" sz="quarter" idx="23"/>
          </p:nvPr>
        </p:nvSpPr>
        <p:spPr>
          <a:xfrm>
            <a:off x="645782" y="4843246"/>
            <a:ext cx="10489390" cy="1248936"/>
          </a:xfrm>
        </p:spPr>
        <p:txBody>
          <a:bodyPr/>
          <a:lstStyle/>
          <a:p>
            <a:pPr algn="ctr">
              <a:spcAft>
                <a:spcPts val="600"/>
              </a:spcAft>
            </a:pPr>
            <a:r>
              <a:rPr lang="en-US" sz="2800" i="1" dirty="0">
                <a:solidFill>
                  <a:srgbClr val="E96751"/>
                </a:solidFill>
              </a:rPr>
              <a:t>What price do I need to </a:t>
            </a:r>
            <a:r>
              <a:rPr lang="en-US" sz="2800" b="1" i="1" dirty="0">
                <a:solidFill>
                  <a:srgbClr val="E96751"/>
                </a:solidFill>
              </a:rPr>
              <a:t>charge per night </a:t>
            </a:r>
            <a:r>
              <a:rPr lang="en-US" sz="2800" i="1" dirty="0">
                <a:solidFill>
                  <a:srgbClr val="E96751"/>
                </a:solidFill>
              </a:rPr>
              <a:t>to make this business work?</a:t>
            </a:r>
          </a:p>
          <a:p>
            <a:pPr algn="ctr">
              <a:spcAft>
                <a:spcPts val="600"/>
              </a:spcAft>
            </a:pPr>
            <a:r>
              <a:rPr lang="en-US" sz="2400" b="1" dirty="0">
                <a:solidFill>
                  <a:srgbClr val="595959"/>
                </a:solidFill>
              </a:rPr>
              <a:t>Objective:</a:t>
            </a:r>
            <a:r>
              <a:rPr lang="en-US" sz="2400" dirty="0">
                <a:solidFill>
                  <a:srgbClr val="595959"/>
                </a:solidFill>
              </a:rPr>
              <a:t> </a:t>
            </a:r>
            <a:r>
              <a:rPr lang="en-IE" sz="2400" dirty="0"/>
              <a:t>Determine a sustainable average nightly rate. </a:t>
            </a:r>
            <a:r>
              <a:rPr lang="en-US" sz="2400" dirty="0"/>
              <a:t>Find your </a:t>
            </a:r>
            <a:r>
              <a:rPr lang="en-US" sz="2400" b="1" dirty="0"/>
              <a:t>base nightly rate </a:t>
            </a:r>
            <a:r>
              <a:rPr lang="en-US" sz="2400" dirty="0"/>
              <a:t>or </a:t>
            </a:r>
            <a:r>
              <a:rPr lang="en-US" sz="2400" b="1" dirty="0"/>
              <a:t>minimum price </a:t>
            </a:r>
            <a:r>
              <a:rPr lang="en-US" sz="2400" dirty="0"/>
              <a:t>to cover all costs, reach your profit and meet your income goals.</a:t>
            </a:r>
            <a:endParaRPr lang="en-IE" sz="2400" dirty="0">
              <a:solidFill>
                <a:srgbClr val="E96751"/>
              </a:solidFill>
            </a:endParaRPr>
          </a:p>
        </p:txBody>
      </p:sp>
      <p:sp>
        <p:nvSpPr>
          <p:cNvPr id="5" name="Text Placeholder 4">
            <a:extLst>
              <a:ext uri="{FF2B5EF4-FFF2-40B4-BE49-F238E27FC236}">
                <a16:creationId xmlns:a16="http://schemas.microsoft.com/office/drawing/2014/main" id="{A24EBACB-247C-0CE8-4D28-81A677696649}"/>
              </a:ext>
            </a:extLst>
          </p:cNvPr>
          <p:cNvSpPr>
            <a:spLocks noGrp="1"/>
          </p:cNvSpPr>
          <p:nvPr>
            <p:ph type="body" sz="quarter" idx="18"/>
          </p:nvPr>
        </p:nvSpPr>
        <p:spPr>
          <a:xfrm>
            <a:off x="7783746" y="765818"/>
            <a:ext cx="4134298" cy="1049221"/>
          </a:xfrm>
        </p:spPr>
        <p:txBody>
          <a:bodyPr/>
          <a:lstStyle/>
          <a:p>
            <a:pPr algn="r"/>
            <a:r>
              <a:rPr lang="en-IE" sz="3200" dirty="0"/>
              <a:t>Step 1: </a:t>
            </a:r>
            <a:r>
              <a:rPr lang="en-IE" sz="3200" b="0" dirty="0"/>
              <a:t>Average/Base Price Per Night</a:t>
            </a:r>
          </a:p>
        </p:txBody>
      </p:sp>
      <p:pic>
        <p:nvPicPr>
          <p:cNvPr id="10" name="Picture Placeholder 9" descr="A bedroom with a bed and a window&#10;&#10;AI-generated content may be incorrect.">
            <a:extLst>
              <a:ext uri="{FF2B5EF4-FFF2-40B4-BE49-F238E27FC236}">
                <a16:creationId xmlns:a16="http://schemas.microsoft.com/office/drawing/2014/main" id="{A9D93CCE-B615-33C6-4214-A585C30B9C25}"/>
              </a:ext>
            </a:extLst>
          </p:cNvPr>
          <p:cNvPicPr>
            <a:picLocks noGrp="1" noChangeAspect="1"/>
          </p:cNvPicPr>
          <p:nvPr>
            <p:ph type="pic" sz="quarter" idx="22"/>
          </p:nvPr>
        </p:nvPicPr>
        <p:blipFill>
          <a:blip r:embed="rId2"/>
          <a:srcRect t="8640" b="8640"/>
          <a:stretch>
            <a:fillRect/>
          </a:stretch>
        </p:blipFill>
        <p:spPr/>
      </p:pic>
      <p:sp>
        <p:nvSpPr>
          <p:cNvPr id="9" name="TextBox 8">
            <a:extLst>
              <a:ext uri="{FF2B5EF4-FFF2-40B4-BE49-F238E27FC236}">
                <a16:creationId xmlns:a16="http://schemas.microsoft.com/office/drawing/2014/main" id="{2B4073BB-0DFD-2FA4-74FA-BDE78B09F4B3}"/>
              </a:ext>
            </a:extLst>
          </p:cNvPr>
          <p:cNvSpPr txBox="1"/>
          <p:nvPr/>
        </p:nvSpPr>
        <p:spPr>
          <a:xfrm>
            <a:off x="8097183" y="2063073"/>
            <a:ext cx="3820861" cy="830997"/>
          </a:xfrm>
          <a:prstGeom prst="rect">
            <a:avLst/>
          </a:prstGeom>
          <a:noFill/>
        </p:spPr>
        <p:txBody>
          <a:bodyPr wrap="square">
            <a:spAutoFit/>
          </a:bodyPr>
          <a:lstStyle/>
          <a:p>
            <a:pPr marL="0" indent="0" algn="r">
              <a:spcBef>
                <a:spcPts val="0"/>
              </a:spcBef>
              <a:buFont typeface="Arial" panose="020B0604020202020204" pitchFamily="34" charset="0"/>
              <a:buNone/>
            </a:pPr>
            <a:r>
              <a:rPr lang="en-US" sz="2400" i="1" dirty="0">
                <a:solidFill>
                  <a:schemeClr val="bg1"/>
                </a:solidFill>
              </a:rPr>
              <a:t>Cover your costs and meet your minimum pricing goals</a:t>
            </a:r>
            <a:endParaRPr lang="en-IE" sz="2400" dirty="0">
              <a:solidFill>
                <a:schemeClr val="bg1"/>
              </a:solidFill>
            </a:endParaRPr>
          </a:p>
        </p:txBody>
      </p:sp>
      <p:grpSp>
        <p:nvGrpSpPr>
          <p:cNvPr id="11" name="Group 10">
            <a:extLst>
              <a:ext uri="{FF2B5EF4-FFF2-40B4-BE49-F238E27FC236}">
                <a16:creationId xmlns:a16="http://schemas.microsoft.com/office/drawing/2014/main" id="{2F688899-C4E0-B309-7DFE-4CF1273D1170}"/>
              </a:ext>
            </a:extLst>
          </p:cNvPr>
          <p:cNvGrpSpPr/>
          <p:nvPr/>
        </p:nvGrpSpPr>
        <p:grpSpPr>
          <a:xfrm>
            <a:off x="10836099" y="2995215"/>
            <a:ext cx="1081945" cy="1011723"/>
            <a:chOff x="1016000" y="1137920"/>
            <a:chExt cx="1016000" cy="1016000"/>
          </a:xfrm>
        </p:grpSpPr>
        <p:sp>
          <p:nvSpPr>
            <p:cNvPr id="12" name="Oval 11">
              <a:extLst>
                <a:ext uri="{FF2B5EF4-FFF2-40B4-BE49-F238E27FC236}">
                  <a16:creationId xmlns:a16="http://schemas.microsoft.com/office/drawing/2014/main" id="{90C085FE-4168-15E9-2B3E-7FA17FE07568}"/>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4374772D-ADF7-4683-2CE4-DB8113707FC5}"/>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15</a:t>
              </a:r>
            </a:p>
          </p:txBody>
        </p:sp>
      </p:grpSp>
    </p:spTree>
    <p:extLst>
      <p:ext uri="{BB962C8B-B14F-4D97-AF65-F5344CB8AC3E}">
        <p14:creationId xmlns:p14="http://schemas.microsoft.com/office/powerpoint/2010/main" val="3207237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11" descr="A house on a cliff&#10;&#10;AI-generated content may be incorrect.">
            <a:extLst>
              <a:ext uri="{FF2B5EF4-FFF2-40B4-BE49-F238E27FC236}">
                <a16:creationId xmlns:a16="http://schemas.microsoft.com/office/drawing/2014/main" id="{7F26BC39-1C21-CBE2-509C-6D8FA061CAD4}"/>
              </a:ext>
            </a:extLst>
          </p:cNvPr>
          <p:cNvPicPr>
            <a:picLocks noGrp="1" noChangeAspect="1"/>
          </p:cNvPicPr>
          <p:nvPr>
            <p:ph type="pic" sz="quarter" idx="67"/>
          </p:nvPr>
        </p:nvPicPr>
        <p:blipFill>
          <a:blip r:embed="rId2"/>
          <a:srcRect b="15829"/>
          <a:stretch>
            <a:fillRect/>
          </a:stretch>
        </p:blipFill>
        <p:spPr>
          <a:xfrm>
            <a:off x="540029" y="0"/>
            <a:ext cx="2654458" cy="3351213"/>
          </a:xfrm>
        </p:spPr>
      </p:pic>
      <p:pic>
        <p:nvPicPr>
          <p:cNvPr id="29" name="Picture Placeholder 20">
            <a:extLst>
              <a:ext uri="{FF2B5EF4-FFF2-40B4-BE49-F238E27FC236}">
                <a16:creationId xmlns:a16="http://schemas.microsoft.com/office/drawing/2014/main" id="{92A27EE3-57C1-1683-1C53-AE8F12376B97}"/>
              </a:ext>
            </a:extLst>
          </p:cNvPr>
          <p:cNvPicPr>
            <a:picLocks noGrp="1" noChangeAspect="1"/>
          </p:cNvPicPr>
          <p:nvPr>
            <p:ph type="pic" sz="quarter" idx="69"/>
          </p:nvPr>
        </p:nvPicPr>
        <p:blipFill>
          <a:blip r:embed="rId3"/>
          <a:srcRect l="23693" r="23693" b="10261"/>
          <a:stretch>
            <a:fillRect/>
          </a:stretch>
        </p:blipFill>
        <p:spPr>
          <a:xfrm>
            <a:off x="3728231" y="3812555"/>
            <a:ext cx="2654458" cy="3007346"/>
          </a:xfrm>
        </p:spPr>
      </p:pic>
      <p:sp>
        <p:nvSpPr>
          <p:cNvPr id="30" name="Text Placeholder 7">
            <a:extLst>
              <a:ext uri="{FF2B5EF4-FFF2-40B4-BE49-F238E27FC236}">
                <a16:creationId xmlns:a16="http://schemas.microsoft.com/office/drawing/2014/main" id="{411DFD74-CAA5-CC3E-F60B-CE2420A28ECA}"/>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Photo Credit: A-Frame in </a:t>
            </a:r>
            <a:r>
              <a:rPr lang="en-GB" dirty="0" err="1"/>
              <a:t>Soča</a:t>
            </a:r>
            <a:r>
              <a:rPr lang="en-GB" dirty="0"/>
              <a:t>, Gorizia, Slovenia</a:t>
            </a:r>
          </a:p>
          <a:p>
            <a:endParaRPr lang="en-GB" dirty="0"/>
          </a:p>
        </p:txBody>
      </p:sp>
      <p:sp>
        <p:nvSpPr>
          <p:cNvPr id="33" name="Text Placeholder 32">
            <a:extLst>
              <a:ext uri="{FF2B5EF4-FFF2-40B4-BE49-F238E27FC236}">
                <a16:creationId xmlns:a16="http://schemas.microsoft.com/office/drawing/2014/main" id="{23232761-4582-A24E-F79A-CBAAE39DE920}"/>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Know Your Costs and Expenses</a:t>
            </a:r>
          </a:p>
          <a:p>
            <a:pPr lvl="0" algn="ctr">
              <a:lnSpc>
                <a:spcPct val="100000"/>
              </a:lnSpc>
              <a:spcAft>
                <a:spcPts val="600"/>
              </a:spcAft>
            </a:pPr>
            <a:endParaRPr lang="en-US" sz="2400" b="0" dirty="0">
              <a:solidFill>
                <a:schemeClr val="bg1"/>
              </a:solidFill>
            </a:endParaRPr>
          </a:p>
        </p:txBody>
      </p:sp>
      <p:cxnSp>
        <p:nvCxnSpPr>
          <p:cNvPr id="35" name="Straight Connector 34">
            <a:extLst>
              <a:ext uri="{FF2B5EF4-FFF2-40B4-BE49-F238E27FC236}">
                <a16:creationId xmlns:a16="http://schemas.microsoft.com/office/drawing/2014/main" id="{F083DA0E-AD30-012A-BD97-36D055708E5D}"/>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9D6683C0-38F7-6BCC-3EC4-5F8C27CE06F0}"/>
              </a:ext>
            </a:extLst>
          </p:cNvPr>
          <p:cNvSpPr txBox="1">
            <a:spLocks/>
          </p:cNvSpPr>
          <p:nvPr/>
        </p:nvSpPr>
        <p:spPr>
          <a:xfrm>
            <a:off x="3739878" y="186763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dirty="0">
                <a:solidFill>
                  <a:schemeClr val="bg1"/>
                </a:solidFill>
              </a:rPr>
              <a:t>Know Your Costs Per Night &amp; Set Realistic Prices</a:t>
            </a:r>
          </a:p>
          <a:p>
            <a:pPr algn="ctr">
              <a:lnSpc>
                <a:spcPct val="100000"/>
              </a:lnSpc>
              <a:spcAft>
                <a:spcPts val="600"/>
              </a:spcAft>
            </a:pPr>
            <a:endParaRPr lang="en-US" sz="2400" b="0" dirty="0">
              <a:solidFill>
                <a:schemeClr val="bg1"/>
              </a:solidFill>
            </a:endParaRPr>
          </a:p>
        </p:txBody>
      </p:sp>
      <p:cxnSp>
        <p:nvCxnSpPr>
          <p:cNvPr id="38" name="Straight Connector 37">
            <a:extLst>
              <a:ext uri="{FF2B5EF4-FFF2-40B4-BE49-F238E27FC236}">
                <a16:creationId xmlns:a16="http://schemas.microsoft.com/office/drawing/2014/main" id="{489FEBDF-4F90-0558-5A09-3208D2C45B9D}"/>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4D0C6731-C26A-5970-80DE-1060EF560FED}"/>
              </a:ext>
            </a:extLst>
          </p:cNvPr>
          <p:cNvSpPr txBox="1">
            <a:spLocks/>
          </p:cNvSpPr>
          <p:nvPr/>
        </p:nvSpPr>
        <p:spPr>
          <a:xfrm>
            <a:off x="6945485" y="425650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a:solidFill>
                  <a:schemeClr val="bg1"/>
                </a:solidFill>
              </a:rPr>
              <a:t>Find Your Break-even Point and Occupancy Rate</a:t>
            </a:r>
          </a:p>
          <a:p>
            <a:pPr algn="ctr">
              <a:lnSpc>
                <a:spcPct val="100000"/>
              </a:lnSpc>
              <a:spcAft>
                <a:spcPts val="600"/>
              </a:spcAft>
            </a:pPr>
            <a:r>
              <a:rPr lang="en-US" b="0" i="1">
                <a:solidFill>
                  <a:schemeClr val="bg1"/>
                </a:solidFill>
              </a:rPr>
              <a:t>(32 Slides)</a:t>
            </a:r>
          </a:p>
          <a:p>
            <a:pPr algn="ctr">
              <a:lnSpc>
                <a:spcPct val="100000"/>
              </a:lnSpc>
              <a:spcAft>
                <a:spcPts val="600"/>
              </a:spcAft>
            </a:pPr>
            <a:endParaRPr lang="en-US" sz="2400" b="0">
              <a:solidFill>
                <a:schemeClr val="bg1"/>
              </a:solidFill>
            </a:endParaRPr>
          </a:p>
        </p:txBody>
      </p:sp>
      <p:sp>
        <p:nvSpPr>
          <p:cNvPr id="41" name="Text Placeholder 32">
            <a:extLst>
              <a:ext uri="{FF2B5EF4-FFF2-40B4-BE49-F238E27FC236}">
                <a16:creationId xmlns:a16="http://schemas.microsoft.com/office/drawing/2014/main" id="{AC4661B0-CD26-384B-AD5A-0132DEB7DED6}"/>
              </a:ext>
            </a:extLst>
          </p:cNvPr>
          <p:cNvSpPr txBox="1">
            <a:spLocks/>
          </p:cNvSpPr>
          <p:nvPr/>
        </p:nvSpPr>
        <p:spPr>
          <a:xfrm>
            <a:off x="6958923"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06</a:t>
            </a:r>
            <a:endParaRPr lang="en-US" dirty="0"/>
          </a:p>
        </p:txBody>
      </p:sp>
      <p:cxnSp>
        <p:nvCxnSpPr>
          <p:cNvPr id="42" name="Straight Connector 41">
            <a:extLst>
              <a:ext uri="{FF2B5EF4-FFF2-40B4-BE49-F238E27FC236}">
                <a16:creationId xmlns:a16="http://schemas.microsoft.com/office/drawing/2014/main" id="{7F2EDDCD-AD07-8A69-0D6D-8008AAEE09D7}"/>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 Placeholder 32">
            <a:extLst>
              <a:ext uri="{FF2B5EF4-FFF2-40B4-BE49-F238E27FC236}">
                <a16:creationId xmlns:a16="http://schemas.microsoft.com/office/drawing/2014/main" id="{1923B3FA-19D0-DEEB-AFF7-EA5D6013C8B7}"/>
              </a:ext>
            </a:extLst>
          </p:cNvPr>
          <p:cNvSpPr txBox="1">
            <a:spLocks/>
          </p:cNvSpPr>
          <p:nvPr/>
        </p:nvSpPr>
        <p:spPr>
          <a:xfrm>
            <a:off x="1094465" y="3824243"/>
            <a:ext cx="197213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4</a:t>
            </a:r>
          </a:p>
        </p:txBody>
      </p:sp>
      <p:sp>
        <p:nvSpPr>
          <p:cNvPr id="46" name="Text Placeholder 32">
            <a:extLst>
              <a:ext uri="{FF2B5EF4-FFF2-40B4-BE49-F238E27FC236}">
                <a16:creationId xmlns:a16="http://schemas.microsoft.com/office/drawing/2014/main" id="{67AB48DF-8AC5-3E0C-3B05-F6F7EB5ADF56}"/>
              </a:ext>
            </a:extLst>
          </p:cNvPr>
          <p:cNvSpPr txBox="1">
            <a:spLocks/>
          </p:cNvSpPr>
          <p:nvPr/>
        </p:nvSpPr>
        <p:spPr>
          <a:xfrm>
            <a:off x="4187384" y="1456174"/>
            <a:ext cx="2215686"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5 </a:t>
            </a:r>
            <a:r>
              <a:rPr lang="en-US" b="0" dirty="0"/>
              <a:t>P24</a:t>
            </a:r>
            <a:r>
              <a:rPr lang="en-US" dirty="0"/>
              <a:t>  </a:t>
            </a:r>
          </a:p>
        </p:txBody>
      </p:sp>
      <p:sp>
        <p:nvSpPr>
          <p:cNvPr id="48" name="Text Placeholder 16">
            <a:extLst>
              <a:ext uri="{FF2B5EF4-FFF2-40B4-BE49-F238E27FC236}">
                <a16:creationId xmlns:a16="http://schemas.microsoft.com/office/drawing/2014/main" id="{19CEA225-8D14-EC2F-0171-7C434E17C39C}"/>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E96751"/>
                </a:solidFill>
              </a:rPr>
              <a:t>CONTENTS</a:t>
            </a:r>
          </a:p>
        </p:txBody>
      </p:sp>
      <p:sp>
        <p:nvSpPr>
          <p:cNvPr id="51" name="Freeform 28">
            <a:extLst>
              <a:ext uri="{FF2B5EF4-FFF2-40B4-BE49-F238E27FC236}">
                <a16:creationId xmlns:a16="http://schemas.microsoft.com/office/drawing/2014/main" id="{4453818F-4AE7-E66D-FD8D-E0D317FE34CD}"/>
              </a:ext>
            </a:extLst>
          </p:cNvPr>
          <p:cNvSpPr/>
          <p:nvPr/>
        </p:nvSpPr>
        <p:spPr>
          <a:xfrm>
            <a:off x="-15515" y="175448"/>
            <a:ext cx="11643661" cy="111542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2" name="Text Placeholder 16">
            <a:extLst>
              <a:ext uri="{FF2B5EF4-FFF2-40B4-BE49-F238E27FC236}">
                <a16:creationId xmlns:a16="http://schemas.microsoft.com/office/drawing/2014/main" id="{64674FA0-6D5C-2D88-B8C3-2AC1FC5AC08E}"/>
              </a:ext>
            </a:extLst>
          </p:cNvPr>
          <p:cNvSpPr txBox="1">
            <a:spLocks/>
          </p:cNvSpPr>
          <p:nvPr/>
        </p:nvSpPr>
        <p:spPr>
          <a:xfrm>
            <a:off x="448808" y="158322"/>
            <a:ext cx="10973347"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4000" b="1" dirty="0">
                <a:solidFill>
                  <a:schemeClr val="bg1"/>
                </a:solidFill>
              </a:rPr>
              <a:t>Module 8 </a:t>
            </a:r>
            <a:r>
              <a:rPr lang="en-US" dirty="0">
                <a:solidFill>
                  <a:schemeClr val="bg1"/>
                </a:solidFill>
              </a:rPr>
              <a:t>Laying the Financial Foundations for a Viable Accommodation Business</a:t>
            </a:r>
            <a:endParaRPr lang="en-GB" dirty="0">
              <a:solidFill>
                <a:schemeClr val="bg1"/>
              </a:solidFill>
            </a:endParaRPr>
          </a:p>
        </p:txBody>
      </p:sp>
    </p:spTree>
    <p:extLst>
      <p:ext uri="{BB962C8B-B14F-4D97-AF65-F5344CB8AC3E}">
        <p14:creationId xmlns:p14="http://schemas.microsoft.com/office/powerpoint/2010/main" val="1808086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1E792-D878-9188-711B-0B89F6196A1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A99A5DD-4CA7-3F2A-1A37-FBEAA1A40302}"/>
              </a:ext>
            </a:extLst>
          </p:cNvPr>
          <p:cNvSpPr>
            <a:spLocks noGrp="1"/>
          </p:cNvSpPr>
          <p:nvPr>
            <p:ph type="body" sz="quarter" idx="18"/>
          </p:nvPr>
        </p:nvSpPr>
        <p:spPr>
          <a:xfrm>
            <a:off x="457945" y="1962417"/>
            <a:ext cx="3056779" cy="1049221"/>
          </a:xfrm>
        </p:spPr>
        <p:txBody>
          <a:bodyPr/>
          <a:lstStyle/>
          <a:p>
            <a:r>
              <a:rPr lang="en-IE" b="0" dirty="0"/>
              <a:t>This is your Nightly Cost (plus profit)</a:t>
            </a:r>
          </a:p>
        </p:txBody>
      </p:sp>
      <p:sp>
        <p:nvSpPr>
          <p:cNvPr id="9" name="Text Placeholder 8">
            <a:extLst>
              <a:ext uri="{FF2B5EF4-FFF2-40B4-BE49-F238E27FC236}">
                <a16:creationId xmlns:a16="http://schemas.microsoft.com/office/drawing/2014/main" id="{2393A751-8C52-DF93-0FDE-7E2C77EFDB81}"/>
              </a:ext>
            </a:extLst>
          </p:cNvPr>
          <p:cNvSpPr>
            <a:spLocks noGrp="1"/>
          </p:cNvSpPr>
          <p:nvPr>
            <p:ph type="body" sz="quarter" idx="19"/>
          </p:nvPr>
        </p:nvSpPr>
        <p:spPr>
          <a:xfrm>
            <a:off x="0" y="782216"/>
            <a:ext cx="3886484" cy="385564"/>
          </a:xfrm>
        </p:spPr>
        <p:txBody>
          <a:bodyPr/>
          <a:lstStyle/>
          <a:p>
            <a:r>
              <a:rPr lang="en-IE" sz="3000" dirty="0"/>
              <a:t>Your Baseline/</a:t>
            </a:r>
          </a:p>
          <a:p>
            <a:r>
              <a:rPr lang="en-IE" sz="3000" dirty="0"/>
              <a:t>Average Price</a:t>
            </a:r>
          </a:p>
        </p:txBody>
      </p:sp>
      <p:sp>
        <p:nvSpPr>
          <p:cNvPr id="12" name="Text Placeholder 7">
            <a:extLst>
              <a:ext uri="{FF2B5EF4-FFF2-40B4-BE49-F238E27FC236}">
                <a16:creationId xmlns:a16="http://schemas.microsoft.com/office/drawing/2014/main" id="{433B1CAD-7126-7DB5-9EAF-2EDB87319B87}"/>
              </a:ext>
            </a:extLst>
          </p:cNvPr>
          <p:cNvSpPr>
            <a:spLocks noGrp="1"/>
          </p:cNvSpPr>
          <p:nvPr>
            <p:ph type="body" sz="quarter" idx="21"/>
          </p:nvPr>
        </p:nvSpPr>
        <p:spPr>
          <a:xfrm>
            <a:off x="4490938" y="1174338"/>
            <a:ext cx="7443887" cy="3743028"/>
          </a:xfrm>
        </p:spPr>
        <p:txBody>
          <a:bodyPr/>
          <a:lstStyle/>
          <a:p>
            <a:pPr>
              <a:spcAft>
                <a:spcPts val="600"/>
              </a:spcAft>
            </a:pPr>
            <a:r>
              <a:rPr lang="en-US" b="1" i="1" dirty="0">
                <a:solidFill>
                  <a:srgbClr val="418D8F"/>
                </a:solidFill>
              </a:rPr>
              <a:t>Helps you calculate a nightly price that strikes a balance between affordability and profitability.</a:t>
            </a:r>
          </a:p>
          <a:p>
            <a:pPr>
              <a:spcAft>
                <a:spcPts val="600"/>
              </a:spcAft>
            </a:pPr>
            <a:r>
              <a:rPr lang="en-US" dirty="0">
                <a:solidFill>
                  <a:srgbClr val="E96751"/>
                </a:solidFill>
              </a:rPr>
              <a:t>Your baseline price is the </a:t>
            </a:r>
            <a:r>
              <a:rPr lang="en-US" b="1" dirty="0">
                <a:solidFill>
                  <a:srgbClr val="E96751"/>
                </a:solidFill>
              </a:rPr>
              <a:t>minimum nightly rate </a:t>
            </a:r>
            <a:r>
              <a:rPr lang="en-US" dirty="0">
                <a:solidFill>
                  <a:srgbClr val="E96751"/>
                </a:solidFill>
              </a:rPr>
              <a:t>you must charge to </a:t>
            </a:r>
            <a:r>
              <a:rPr lang="en-US" b="1" dirty="0">
                <a:solidFill>
                  <a:srgbClr val="E96751"/>
                </a:solidFill>
              </a:rPr>
              <a:t>cover all your costs </a:t>
            </a:r>
            <a:r>
              <a:rPr lang="en-US" dirty="0">
                <a:solidFill>
                  <a:srgbClr val="E96751"/>
                </a:solidFill>
              </a:rPr>
              <a:t>and </a:t>
            </a:r>
            <a:r>
              <a:rPr lang="en-US" b="1" dirty="0">
                <a:solidFill>
                  <a:srgbClr val="E96751"/>
                </a:solidFill>
              </a:rPr>
              <a:t>make a profit.</a:t>
            </a:r>
          </a:p>
          <a:p>
            <a:pPr>
              <a:spcAft>
                <a:spcPts val="600"/>
              </a:spcAft>
            </a:pPr>
            <a:r>
              <a:rPr lang="en-US" dirty="0"/>
              <a:t>Your base rate reflects your financial goals while staying competitive in the local market. It's the figure that ensures your business can survive and thrive.</a:t>
            </a:r>
          </a:p>
          <a:p>
            <a:pPr>
              <a:spcAft>
                <a:spcPts val="600"/>
              </a:spcAft>
            </a:pPr>
            <a:r>
              <a:rPr lang="en-US" dirty="0">
                <a:solidFill>
                  <a:srgbClr val="595959"/>
                </a:solidFill>
              </a:rPr>
              <a:t>Your </a:t>
            </a:r>
            <a:r>
              <a:rPr lang="en-US" b="1" dirty="0">
                <a:solidFill>
                  <a:srgbClr val="595959"/>
                </a:solidFill>
              </a:rPr>
              <a:t>baseline price</a:t>
            </a:r>
            <a:r>
              <a:rPr lang="en-US" dirty="0">
                <a:solidFill>
                  <a:srgbClr val="595959"/>
                </a:solidFill>
              </a:rPr>
              <a:t> is the </a:t>
            </a:r>
            <a:r>
              <a:rPr lang="en-US" b="1" dirty="0">
                <a:solidFill>
                  <a:srgbClr val="595959"/>
                </a:solidFill>
              </a:rPr>
              <a:t>minimum average nightly rate</a:t>
            </a:r>
            <a:r>
              <a:rPr lang="en-US" dirty="0">
                <a:solidFill>
                  <a:srgbClr val="595959"/>
                </a:solidFill>
              </a:rPr>
              <a:t> you need to charge to cover </a:t>
            </a:r>
            <a:r>
              <a:rPr lang="en-US" b="1" dirty="0">
                <a:solidFill>
                  <a:srgbClr val="595959"/>
                </a:solidFill>
              </a:rPr>
              <a:t>all your costs</a:t>
            </a:r>
            <a:r>
              <a:rPr lang="en-US" dirty="0">
                <a:solidFill>
                  <a:srgbClr val="595959"/>
                </a:solidFill>
              </a:rPr>
              <a:t> and earn your </a:t>
            </a:r>
            <a:r>
              <a:rPr lang="en-US" b="1" dirty="0">
                <a:solidFill>
                  <a:srgbClr val="595959"/>
                </a:solidFill>
              </a:rPr>
              <a:t>target profit</a:t>
            </a:r>
            <a:r>
              <a:rPr lang="en-US" dirty="0">
                <a:solidFill>
                  <a:srgbClr val="595959"/>
                </a:solidFill>
              </a:rPr>
              <a:t>. </a:t>
            </a:r>
          </a:p>
          <a:p>
            <a:pPr>
              <a:spcAft>
                <a:spcPts val="600"/>
              </a:spcAft>
            </a:pPr>
            <a:r>
              <a:rPr lang="en-US" dirty="0"/>
              <a:t>It is the </a:t>
            </a:r>
            <a:r>
              <a:rPr lang="en-US" b="1" dirty="0"/>
              <a:t>foundation of your pricing strategy </a:t>
            </a:r>
            <a:r>
              <a:rPr lang="en-US" dirty="0"/>
              <a:t>and serves as a reference point for adjusting prices during peak and low seasons. A well-calculated average nightly rate supports a sustainable, long-term business model. </a:t>
            </a:r>
            <a:r>
              <a:rPr lang="en-US" dirty="0">
                <a:solidFill>
                  <a:srgbClr val="595959"/>
                </a:solidFill>
              </a:rPr>
              <a:t>Anything below it means you're losing money.</a:t>
            </a:r>
          </a:p>
          <a:p>
            <a:endParaRPr lang="en-US" sz="1000" dirty="0">
              <a:solidFill>
                <a:srgbClr val="595959"/>
              </a:solidFill>
            </a:endParaRPr>
          </a:p>
          <a:p>
            <a:endParaRPr lang="en-US" dirty="0">
              <a:solidFill>
                <a:srgbClr val="E96751"/>
              </a:solidFill>
            </a:endParaRPr>
          </a:p>
        </p:txBody>
      </p:sp>
      <p:sp>
        <p:nvSpPr>
          <p:cNvPr id="6" name="TextBox 5">
            <a:extLst>
              <a:ext uri="{FF2B5EF4-FFF2-40B4-BE49-F238E27FC236}">
                <a16:creationId xmlns:a16="http://schemas.microsoft.com/office/drawing/2014/main" id="{3155AEBF-AA6D-0403-C433-086B13B2CC8E}"/>
              </a:ext>
            </a:extLst>
          </p:cNvPr>
          <p:cNvSpPr txBox="1"/>
          <p:nvPr/>
        </p:nvSpPr>
        <p:spPr>
          <a:xfrm>
            <a:off x="4490938" y="213673"/>
            <a:ext cx="6129336" cy="954107"/>
          </a:xfrm>
          <a:prstGeom prst="rect">
            <a:avLst/>
          </a:prstGeom>
          <a:noFill/>
        </p:spPr>
        <p:txBody>
          <a:bodyPr wrap="square">
            <a:spAutoFit/>
          </a:bodyPr>
          <a:lstStyle/>
          <a:p>
            <a:pPr>
              <a:spcAft>
                <a:spcPts val="600"/>
              </a:spcAft>
            </a:pPr>
            <a:r>
              <a:rPr lang="en-US" sz="2800" b="1" dirty="0">
                <a:solidFill>
                  <a:srgbClr val="E96751"/>
                </a:solidFill>
              </a:rPr>
              <a:t>Setting Your Base/Average Price per Night is critical</a:t>
            </a:r>
            <a:endParaRPr lang="en-US" sz="2800" dirty="0">
              <a:solidFill>
                <a:srgbClr val="E96751"/>
              </a:solidFill>
            </a:endParaRPr>
          </a:p>
        </p:txBody>
      </p:sp>
    </p:spTree>
    <p:extLst>
      <p:ext uri="{BB962C8B-B14F-4D97-AF65-F5344CB8AC3E}">
        <p14:creationId xmlns:p14="http://schemas.microsoft.com/office/powerpoint/2010/main" val="3408966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98C9750-8F73-B927-9EFE-183D5CB6F492}"/>
              </a:ext>
            </a:extLst>
          </p:cNvPr>
          <p:cNvSpPr>
            <a:spLocks noGrp="1"/>
          </p:cNvSpPr>
          <p:nvPr>
            <p:ph type="body" sz="quarter" idx="18"/>
          </p:nvPr>
        </p:nvSpPr>
        <p:spPr>
          <a:xfrm>
            <a:off x="457945" y="1962417"/>
            <a:ext cx="3056779" cy="1049221"/>
          </a:xfrm>
        </p:spPr>
        <p:txBody>
          <a:bodyPr/>
          <a:lstStyle/>
          <a:p>
            <a:r>
              <a:rPr lang="en-IE" b="0" dirty="0"/>
              <a:t>The Foundation of Profitability</a:t>
            </a:r>
          </a:p>
        </p:txBody>
      </p:sp>
      <p:sp>
        <p:nvSpPr>
          <p:cNvPr id="9" name="Text Placeholder 8">
            <a:extLst>
              <a:ext uri="{FF2B5EF4-FFF2-40B4-BE49-F238E27FC236}">
                <a16:creationId xmlns:a16="http://schemas.microsoft.com/office/drawing/2014/main" id="{2AFEFDC1-2F11-8079-A40F-E403706C6FF3}"/>
              </a:ext>
            </a:extLst>
          </p:cNvPr>
          <p:cNvSpPr>
            <a:spLocks noGrp="1"/>
          </p:cNvSpPr>
          <p:nvPr>
            <p:ph type="body" sz="quarter" idx="19"/>
          </p:nvPr>
        </p:nvSpPr>
        <p:spPr>
          <a:xfrm>
            <a:off x="0" y="782216"/>
            <a:ext cx="3886484" cy="385564"/>
          </a:xfrm>
        </p:spPr>
        <p:txBody>
          <a:bodyPr/>
          <a:lstStyle/>
          <a:p>
            <a:r>
              <a:rPr lang="en-IE" sz="3000" dirty="0"/>
              <a:t>Your Baseline/</a:t>
            </a:r>
          </a:p>
          <a:p>
            <a:r>
              <a:rPr lang="en-IE" sz="3000" dirty="0"/>
              <a:t>Average Price</a:t>
            </a:r>
          </a:p>
        </p:txBody>
      </p:sp>
      <p:sp>
        <p:nvSpPr>
          <p:cNvPr id="12" name="Text Placeholder 7">
            <a:extLst>
              <a:ext uri="{FF2B5EF4-FFF2-40B4-BE49-F238E27FC236}">
                <a16:creationId xmlns:a16="http://schemas.microsoft.com/office/drawing/2014/main" id="{EAAE81AD-5AB7-3E82-0788-8EA994F8EFDC}"/>
              </a:ext>
            </a:extLst>
          </p:cNvPr>
          <p:cNvSpPr>
            <a:spLocks noGrp="1"/>
          </p:cNvSpPr>
          <p:nvPr>
            <p:ph type="body" sz="quarter" idx="21"/>
          </p:nvPr>
        </p:nvSpPr>
        <p:spPr>
          <a:xfrm>
            <a:off x="4490938" y="1766323"/>
            <a:ext cx="7443887" cy="3743028"/>
          </a:xfrm>
        </p:spPr>
        <p:txBody>
          <a:bodyPr/>
          <a:lstStyle/>
          <a:p>
            <a:pPr>
              <a:spcAft>
                <a:spcPts val="600"/>
              </a:spcAft>
            </a:pPr>
            <a:r>
              <a:rPr lang="en-US" sz="2400" b="1" dirty="0">
                <a:solidFill>
                  <a:srgbClr val="E96751"/>
                </a:solidFill>
              </a:rPr>
              <a:t>A well-calculated baseline rate:</a:t>
            </a:r>
          </a:p>
          <a:p>
            <a:pPr marL="342900" indent="-342900">
              <a:spcAft>
                <a:spcPts val="600"/>
              </a:spcAft>
              <a:buFont typeface="Wingdings" panose="05000000000000000000" pitchFamily="2" charset="2"/>
              <a:buChar char="Ø"/>
            </a:pPr>
            <a:r>
              <a:rPr lang="en-US" dirty="0"/>
              <a:t>Ensures you </a:t>
            </a:r>
            <a:r>
              <a:rPr lang="en-US" b="1" dirty="0"/>
              <a:t>cover all your costs</a:t>
            </a:r>
            <a:r>
              <a:rPr lang="en-US" dirty="0"/>
              <a:t> (fixed + variable). You will understand your </a:t>
            </a:r>
            <a:r>
              <a:rPr lang="en-US" b="1" dirty="0"/>
              <a:t>lowest acceptable rate </a:t>
            </a:r>
            <a:r>
              <a:rPr lang="en-US" dirty="0"/>
              <a:t>during quiet periods</a:t>
            </a:r>
          </a:p>
          <a:p>
            <a:pPr marL="342900" indent="-342900">
              <a:spcAft>
                <a:spcPts val="600"/>
              </a:spcAft>
              <a:buFont typeface="Wingdings" panose="05000000000000000000" pitchFamily="2" charset="2"/>
              <a:buChar char="Ø"/>
            </a:pPr>
            <a:r>
              <a:rPr lang="en-US" dirty="0"/>
              <a:t>Helps you </a:t>
            </a:r>
            <a:r>
              <a:rPr lang="en-US" b="1" dirty="0"/>
              <a:t>reach your profit target</a:t>
            </a:r>
          </a:p>
          <a:p>
            <a:pPr marL="342900" indent="-342900">
              <a:spcAft>
                <a:spcPts val="600"/>
              </a:spcAft>
              <a:buFont typeface="Wingdings" panose="05000000000000000000" pitchFamily="2" charset="2"/>
              <a:buChar char="Ø"/>
            </a:pPr>
            <a:r>
              <a:rPr lang="en-US" b="1" dirty="0"/>
              <a:t>Avoid underpricing </a:t>
            </a:r>
            <a:r>
              <a:rPr lang="en-US" dirty="0"/>
              <a:t>and running at a loss</a:t>
            </a:r>
          </a:p>
          <a:p>
            <a:pPr marL="342900" indent="-342900">
              <a:spcAft>
                <a:spcPts val="600"/>
              </a:spcAft>
              <a:buFont typeface="Wingdings" panose="05000000000000000000" pitchFamily="2" charset="2"/>
              <a:buChar char="Ø"/>
            </a:pPr>
            <a:r>
              <a:rPr lang="en-US" dirty="0"/>
              <a:t>Keeps your rate </a:t>
            </a:r>
            <a:r>
              <a:rPr lang="en-US" b="1" dirty="0"/>
              <a:t>competitive and realistic </a:t>
            </a:r>
            <a:r>
              <a:rPr lang="en-US" dirty="0"/>
              <a:t>so you remain attractive to your ideal guests</a:t>
            </a:r>
          </a:p>
          <a:p>
            <a:pPr marL="342900" indent="-342900">
              <a:spcAft>
                <a:spcPts val="600"/>
              </a:spcAft>
              <a:buFont typeface="Wingdings" panose="05000000000000000000" pitchFamily="2" charset="2"/>
              <a:buChar char="Ø"/>
            </a:pPr>
            <a:r>
              <a:rPr lang="en-US" dirty="0"/>
              <a:t>Set a </a:t>
            </a:r>
            <a:r>
              <a:rPr lang="en-US" b="1" dirty="0"/>
              <a:t>strong foundation </a:t>
            </a:r>
            <a:r>
              <a:rPr lang="en-US" dirty="0"/>
              <a:t>for seasonal or value-based pricing. You will know </a:t>
            </a:r>
            <a:r>
              <a:rPr lang="en-US" b="1" dirty="0"/>
              <a:t>how many nights you need to book</a:t>
            </a:r>
            <a:r>
              <a:rPr lang="en-US" dirty="0"/>
              <a:t> to break even and allow you pricing flexibility during peak and low seasons</a:t>
            </a:r>
          </a:p>
          <a:p>
            <a:pPr marL="342900" indent="-342900">
              <a:spcAft>
                <a:spcPts val="600"/>
              </a:spcAft>
              <a:buFont typeface="Wingdings" panose="05000000000000000000" pitchFamily="2" charset="2"/>
              <a:buChar char="Ø"/>
            </a:pPr>
            <a:r>
              <a:rPr lang="en-US" dirty="0"/>
              <a:t>Ensure your business is </a:t>
            </a:r>
            <a:r>
              <a:rPr lang="en-US" b="1" dirty="0"/>
              <a:t>viable and profitable </a:t>
            </a:r>
            <a:r>
              <a:rPr lang="en-US" dirty="0"/>
              <a:t>year-round</a:t>
            </a:r>
          </a:p>
          <a:p>
            <a:pPr>
              <a:spcAft>
                <a:spcPts val="600"/>
              </a:spcAft>
            </a:pPr>
            <a:endParaRPr lang="en-US" dirty="0">
              <a:solidFill>
                <a:srgbClr val="E96751"/>
              </a:solidFill>
            </a:endParaRPr>
          </a:p>
        </p:txBody>
      </p:sp>
      <p:sp>
        <p:nvSpPr>
          <p:cNvPr id="6" name="TextBox 5">
            <a:extLst>
              <a:ext uri="{FF2B5EF4-FFF2-40B4-BE49-F238E27FC236}">
                <a16:creationId xmlns:a16="http://schemas.microsoft.com/office/drawing/2014/main" id="{1672F249-634F-8866-0C50-E38BFDA9303B}"/>
              </a:ext>
            </a:extLst>
          </p:cNvPr>
          <p:cNvSpPr txBox="1"/>
          <p:nvPr/>
        </p:nvSpPr>
        <p:spPr>
          <a:xfrm>
            <a:off x="4490937" y="213673"/>
            <a:ext cx="7196237" cy="1384995"/>
          </a:xfrm>
          <a:prstGeom prst="rect">
            <a:avLst/>
          </a:prstGeom>
          <a:noFill/>
        </p:spPr>
        <p:txBody>
          <a:bodyPr wrap="square">
            <a:spAutoFit/>
          </a:bodyPr>
          <a:lstStyle/>
          <a:p>
            <a:pPr>
              <a:spcAft>
                <a:spcPts val="600"/>
              </a:spcAft>
            </a:pPr>
            <a:r>
              <a:rPr lang="en-US" sz="2800" dirty="0">
                <a:solidFill>
                  <a:srgbClr val="E96751"/>
                </a:solidFill>
              </a:rPr>
              <a:t>Your baseline price is not just a number — it's a </a:t>
            </a:r>
            <a:r>
              <a:rPr lang="en-US" sz="2800" b="1" dirty="0">
                <a:solidFill>
                  <a:srgbClr val="E96751"/>
                </a:solidFill>
              </a:rPr>
              <a:t>strategy anchor </a:t>
            </a:r>
            <a:r>
              <a:rPr lang="en-US" sz="2800" dirty="0">
                <a:solidFill>
                  <a:srgbClr val="E96751"/>
                </a:solidFill>
              </a:rPr>
              <a:t>that keeps your business sustainable and competitive.</a:t>
            </a:r>
          </a:p>
        </p:txBody>
      </p:sp>
    </p:spTree>
    <p:extLst>
      <p:ext uri="{BB962C8B-B14F-4D97-AF65-F5344CB8AC3E}">
        <p14:creationId xmlns:p14="http://schemas.microsoft.com/office/powerpoint/2010/main" val="1871800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51B0-DD74-B717-A256-AD00DEA705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1C6B029-51E8-9F37-F8D8-15CE4FDDCD67}"/>
              </a:ext>
            </a:extLst>
          </p:cNvPr>
          <p:cNvSpPr>
            <a:spLocks noGrp="1"/>
          </p:cNvSpPr>
          <p:nvPr>
            <p:ph type="body" sz="quarter" idx="18"/>
          </p:nvPr>
        </p:nvSpPr>
        <p:spPr>
          <a:xfrm>
            <a:off x="798381" y="1045579"/>
            <a:ext cx="10614687" cy="3849918"/>
          </a:xfrm>
        </p:spPr>
        <p:txBody>
          <a:bodyPr/>
          <a:lstStyle/>
          <a:p>
            <a:pPr marL="0" indent="0">
              <a:spcBef>
                <a:spcPts val="0"/>
              </a:spcBef>
              <a:spcAft>
                <a:spcPts val="600"/>
              </a:spcAft>
            </a:pPr>
            <a:r>
              <a:rPr lang="en-US" b="1" dirty="0">
                <a:solidFill>
                  <a:srgbClr val="E96751"/>
                </a:solidFill>
              </a:rPr>
              <a:t>Financial Planning</a:t>
            </a:r>
          </a:p>
          <a:p>
            <a:pPr marL="457200" indent="-457200">
              <a:spcBef>
                <a:spcPts val="0"/>
              </a:spcBef>
              <a:spcAft>
                <a:spcPts val="600"/>
              </a:spcAft>
              <a:buFont typeface="Arial" panose="020B0604020202020204" pitchFamily="34" charset="0"/>
              <a:buChar char="•"/>
            </a:pPr>
            <a:r>
              <a:rPr lang="en-US" sz="2200" dirty="0">
                <a:solidFill>
                  <a:srgbClr val="595959"/>
                </a:solidFill>
              </a:rPr>
              <a:t>It’s the foundation for setting your </a:t>
            </a:r>
            <a:r>
              <a:rPr lang="en-US" sz="2200" b="1" dirty="0">
                <a:solidFill>
                  <a:srgbClr val="595959"/>
                </a:solidFill>
              </a:rPr>
              <a:t>pricing strategy</a:t>
            </a:r>
            <a:r>
              <a:rPr lang="en-US" sz="2200" dirty="0">
                <a:solidFill>
                  <a:srgbClr val="595959"/>
                </a:solidFill>
              </a:rPr>
              <a:t>.</a:t>
            </a:r>
          </a:p>
          <a:p>
            <a:pPr marL="457200" indent="-457200">
              <a:spcBef>
                <a:spcPts val="0"/>
              </a:spcBef>
              <a:spcAft>
                <a:spcPts val="600"/>
              </a:spcAft>
              <a:buFont typeface="Arial" panose="020B0604020202020204" pitchFamily="34" charset="0"/>
              <a:buChar char="•"/>
            </a:pPr>
            <a:r>
              <a:rPr lang="en-US" sz="2200" dirty="0">
                <a:solidFill>
                  <a:srgbClr val="595959"/>
                </a:solidFill>
              </a:rPr>
              <a:t>Ensures your price per night will </a:t>
            </a:r>
            <a:r>
              <a:rPr lang="en-US" sz="2200" b="1" dirty="0">
                <a:solidFill>
                  <a:srgbClr val="595959"/>
                </a:solidFill>
              </a:rPr>
              <a:t>cover costs </a:t>
            </a:r>
            <a:r>
              <a:rPr lang="en-US" sz="2200" dirty="0">
                <a:solidFill>
                  <a:srgbClr val="595959"/>
                </a:solidFill>
              </a:rPr>
              <a:t>and meet </a:t>
            </a:r>
            <a:r>
              <a:rPr lang="en-US" sz="2200" b="1" dirty="0">
                <a:solidFill>
                  <a:srgbClr val="595959"/>
                </a:solidFill>
              </a:rPr>
              <a:t>income goals</a:t>
            </a:r>
            <a:r>
              <a:rPr lang="en-US" sz="2200" dirty="0">
                <a:solidFill>
                  <a:srgbClr val="595959"/>
                </a:solidFill>
              </a:rPr>
              <a:t>.</a:t>
            </a:r>
          </a:p>
          <a:p>
            <a:pPr marL="457200" indent="-457200">
              <a:spcBef>
                <a:spcPts val="0"/>
              </a:spcBef>
              <a:spcAft>
                <a:spcPts val="600"/>
              </a:spcAft>
              <a:buFont typeface="Arial" panose="020B0604020202020204" pitchFamily="34" charset="0"/>
              <a:buChar char="•"/>
            </a:pPr>
            <a:r>
              <a:rPr lang="en-US" sz="2200" dirty="0">
                <a:solidFill>
                  <a:srgbClr val="595959"/>
                </a:solidFill>
              </a:rPr>
              <a:t>Helps plan for seasonal adjustments and occupancy forecasting.</a:t>
            </a:r>
          </a:p>
          <a:p>
            <a:pPr marL="0" indent="0">
              <a:spcBef>
                <a:spcPts val="0"/>
              </a:spcBef>
              <a:spcAft>
                <a:spcPts val="600"/>
              </a:spcAft>
            </a:pPr>
            <a:r>
              <a:rPr lang="en-US" b="1" dirty="0">
                <a:solidFill>
                  <a:srgbClr val="E96751"/>
                </a:solidFill>
              </a:rPr>
              <a:t>Break-Even Analysis</a:t>
            </a:r>
          </a:p>
          <a:p>
            <a:pPr marL="0" indent="0">
              <a:spcBef>
                <a:spcPts val="0"/>
              </a:spcBef>
              <a:spcAft>
                <a:spcPts val="600"/>
              </a:spcAft>
            </a:pPr>
            <a:r>
              <a:rPr lang="en-US" sz="2200" dirty="0">
                <a:solidFill>
                  <a:srgbClr val="595959"/>
                </a:solidFill>
              </a:rPr>
              <a:t>Used alongside variable and fixed costs to calculate:</a:t>
            </a:r>
          </a:p>
          <a:p>
            <a:pPr marL="457200" indent="-457200">
              <a:spcBef>
                <a:spcPts val="0"/>
              </a:spcBef>
              <a:spcAft>
                <a:spcPts val="600"/>
              </a:spcAft>
              <a:buFont typeface="Arial" panose="020B0604020202020204" pitchFamily="34" charset="0"/>
              <a:buChar char="•"/>
            </a:pPr>
            <a:r>
              <a:rPr lang="en-US" sz="2200" dirty="0">
                <a:solidFill>
                  <a:srgbClr val="595959"/>
                </a:solidFill>
              </a:rPr>
              <a:t>Break-even nightly rate</a:t>
            </a:r>
          </a:p>
          <a:p>
            <a:pPr marL="457200" indent="-457200">
              <a:spcBef>
                <a:spcPts val="0"/>
              </a:spcBef>
              <a:spcAft>
                <a:spcPts val="600"/>
              </a:spcAft>
              <a:buFont typeface="Arial" panose="020B0604020202020204" pitchFamily="34" charset="0"/>
              <a:buChar char="•"/>
            </a:pPr>
            <a:r>
              <a:rPr lang="en-US" sz="2200" dirty="0">
                <a:solidFill>
                  <a:srgbClr val="595959"/>
                </a:solidFill>
              </a:rPr>
              <a:t>Minimum occupancy required</a:t>
            </a:r>
          </a:p>
          <a:p>
            <a:pPr marL="457200" indent="-457200">
              <a:spcBef>
                <a:spcPts val="0"/>
              </a:spcBef>
              <a:spcAft>
                <a:spcPts val="600"/>
              </a:spcAft>
              <a:buFont typeface="Arial" panose="020B0604020202020204" pitchFamily="34" charset="0"/>
              <a:buChar char="•"/>
            </a:pPr>
            <a:r>
              <a:rPr lang="en-US" sz="2200" dirty="0">
                <a:solidFill>
                  <a:srgbClr val="595959"/>
                </a:solidFill>
              </a:rPr>
              <a:t>Cash flow forecasts</a:t>
            </a:r>
          </a:p>
          <a:p>
            <a:pPr marL="0" indent="0">
              <a:spcBef>
                <a:spcPts val="0"/>
              </a:spcBef>
              <a:spcAft>
                <a:spcPts val="600"/>
              </a:spcAft>
            </a:pPr>
            <a:r>
              <a:rPr lang="en-US" sz="2200" dirty="0">
                <a:solidFill>
                  <a:srgbClr val="595959"/>
                </a:solidFill>
              </a:rPr>
              <a:t>Without knowing your average price, you can't accurately determine when your business becomes profitable.</a:t>
            </a:r>
          </a:p>
          <a:p>
            <a:pPr marL="0" indent="0">
              <a:spcBef>
                <a:spcPts val="0"/>
              </a:spcBef>
              <a:spcAft>
                <a:spcPts val="600"/>
              </a:spcAft>
            </a:pPr>
            <a:r>
              <a:rPr lang="en-US" b="1" dirty="0">
                <a:solidFill>
                  <a:srgbClr val="E96751"/>
                </a:solidFill>
              </a:rPr>
              <a:t>Profit Estimation</a:t>
            </a:r>
          </a:p>
          <a:p>
            <a:pPr marL="0" indent="0">
              <a:spcBef>
                <a:spcPts val="0"/>
              </a:spcBef>
              <a:spcAft>
                <a:spcPts val="600"/>
              </a:spcAft>
            </a:pPr>
            <a:r>
              <a:rPr lang="en-US" sz="2200" dirty="0">
                <a:solidFill>
                  <a:srgbClr val="595959"/>
                </a:solidFill>
              </a:rPr>
              <a:t>Enables you to compare </a:t>
            </a:r>
            <a:r>
              <a:rPr lang="en-US" sz="2200" b="1" dirty="0">
                <a:solidFill>
                  <a:srgbClr val="595959"/>
                </a:solidFill>
              </a:rPr>
              <a:t>expected earnings with actual costs</a:t>
            </a:r>
            <a:r>
              <a:rPr lang="en-US" sz="2200" dirty="0">
                <a:solidFill>
                  <a:srgbClr val="595959"/>
                </a:solidFill>
              </a:rPr>
              <a:t>. Set </a:t>
            </a:r>
            <a:r>
              <a:rPr lang="en-US" sz="2200" b="1" dirty="0">
                <a:solidFill>
                  <a:srgbClr val="595959"/>
                </a:solidFill>
              </a:rPr>
              <a:t>profit targets </a:t>
            </a:r>
            <a:r>
              <a:rPr lang="en-US" sz="2200" dirty="0">
                <a:solidFill>
                  <a:srgbClr val="595959"/>
                </a:solidFill>
              </a:rPr>
              <a:t>and calculate profit margin with the formula:</a:t>
            </a:r>
          </a:p>
          <a:p>
            <a:pPr marL="0" indent="0">
              <a:spcBef>
                <a:spcPts val="0"/>
              </a:spcBef>
              <a:spcAft>
                <a:spcPts val="600"/>
              </a:spcAft>
            </a:pPr>
            <a:r>
              <a:rPr lang="en-US" sz="2200" b="1" dirty="0">
                <a:solidFill>
                  <a:srgbClr val="E96751"/>
                </a:solidFill>
              </a:rPr>
              <a:t>Profit Margin (%) </a:t>
            </a:r>
            <a:r>
              <a:rPr lang="en-US" sz="2200" b="1" dirty="0">
                <a:solidFill>
                  <a:srgbClr val="595959"/>
                </a:solidFill>
              </a:rPr>
              <a:t>= (Net Revenue per Night ÷ Average Price per Night) × 100</a:t>
            </a:r>
            <a:endParaRPr lang="en-IE" sz="2200" b="1" dirty="0">
              <a:solidFill>
                <a:srgbClr val="595959"/>
              </a:solidFill>
            </a:endParaRPr>
          </a:p>
        </p:txBody>
      </p:sp>
      <p:sp>
        <p:nvSpPr>
          <p:cNvPr id="3" name="Text Placeholder 2">
            <a:extLst>
              <a:ext uri="{FF2B5EF4-FFF2-40B4-BE49-F238E27FC236}">
                <a16:creationId xmlns:a16="http://schemas.microsoft.com/office/drawing/2014/main" id="{15E265D2-797E-17DA-D794-BDC30809B284}"/>
              </a:ext>
            </a:extLst>
          </p:cNvPr>
          <p:cNvSpPr>
            <a:spLocks noGrp="1"/>
          </p:cNvSpPr>
          <p:nvPr>
            <p:ph type="body" sz="quarter" idx="16"/>
          </p:nvPr>
        </p:nvSpPr>
        <p:spPr>
          <a:xfrm>
            <a:off x="798381" y="359776"/>
            <a:ext cx="10614687" cy="803654"/>
          </a:xfrm>
        </p:spPr>
        <p:txBody>
          <a:bodyPr/>
          <a:lstStyle/>
          <a:p>
            <a:r>
              <a:rPr lang="en-US" dirty="0">
                <a:solidFill>
                  <a:srgbClr val="EC7C69"/>
                </a:solidFill>
              </a:rPr>
              <a:t>Average Baseline Price </a:t>
            </a:r>
            <a:r>
              <a:rPr lang="en-US" dirty="0">
                <a:solidFill>
                  <a:srgbClr val="418D8F"/>
                </a:solidFill>
              </a:rPr>
              <a:t>- Useful For</a:t>
            </a:r>
            <a:endParaRPr lang="en-IE" dirty="0">
              <a:solidFill>
                <a:srgbClr val="418D8F"/>
              </a:solidFill>
            </a:endParaRPr>
          </a:p>
        </p:txBody>
      </p:sp>
    </p:spTree>
    <p:extLst>
      <p:ext uri="{BB962C8B-B14F-4D97-AF65-F5344CB8AC3E}">
        <p14:creationId xmlns:p14="http://schemas.microsoft.com/office/powerpoint/2010/main" val="2517882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95455-9395-54A2-FD55-BDB74D096F44}"/>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AE48D60B-9ED5-DEB3-6D82-6F9A8D458919}"/>
              </a:ext>
            </a:extLst>
          </p:cNvPr>
          <p:cNvSpPr/>
          <p:nvPr/>
        </p:nvSpPr>
        <p:spPr>
          <a:xfrm>
            <a:off x="817828" y="1605887"/>
            <a:ext cx="10595240" cy="832631"/>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8FD71766-DCA5-93EF-6FAE-652AB0748682}"/>
              </a:ext>
            </a:extLst>
          </p:cNvPr>
          <p:cNvSpPr>
            <a:spLocks noGrp="1"/>
          </p:cNvSpPr>
          <p:nvPr>
            <p:ph type="body" sz="quarter" idx="16"/>
          </p:nvPr>
        </p:nvSpPr>
        <p:spPr>
          <a:xfrm>
            <a:off x="826825" y="256926"/>
            <a:ext cx="10614687" cy="803654"/>
          </a:xfrm>
        </p:spPr>
        <p:txBody>
          <a:bodyPr/>
          <a:lstStyle/>
          <a:p>
            <a:r>
              <a:rPr lang="en-US" sz="3200" dirty="0">
                <a:solidFill>
                  <a:srgbClr val="459597"/>
                </a:solidFill>
              </a:rPr>
              <a:t>Set Your Baseline/Average Price per Night</a:t>
            </a:r>
            <a:endParaRPr lang="en-IE" sz="3200" dirty="0">
              <a:solidFill>
                <a:srgbClr val="459597"/>
              </a:solidFill>
            </a:endParaRPr>
          </a:p>
        </p:txBody>
      </p:sp>
      <p:cxnSp>
        <p:nvCxnSpPr>
          <p:cNvPr id="2" name="Straight Connector 1">
            <a:extLst>
              <a:ext uri="{FF2B5EF4-FFF2-40B4-BE49-F238E27FC236}">
                <a16:creationId xmlns:a16="http://schemas.microsoft.com/office/drawing/2014/main" id="{2EDE566A-CF2C-D845-DB00-D4D55404276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0A044DB1-3422-BD18-FAB4-51DC3E03D5EE}"/>
              </a:ext>
            </a:extLst>
          </p:cNvPr>
          <p:cNvSpPr>
            <a:spLocks noGrp="1"/>
          </p:cNvSpPr>
          <p:nvPr>
            <p:ph type="body" sz="quarter" idx="18"/>
          </p:nvPr>
        </p:nvSpPr>
        <p:spPr>
          <a:xfrm>
            <a:off x="992589" y="1630860"/>
            <a:ext cx="10614687" cy="693849"/>
          </a:xfrm>
        </p:spPr>
        <p:txBody>
          <a:bodyPr/>
          <a:lstStyle/>
          <a:p>
            <a:pPr algn="ctr">
              <a:spcAft>
                <a:spcPts val="600"/>
              </a:spcAft>
            </a:pPr>
            <a:r>
              <a:rPr lang="en-US" sz="2600" i="1" dirty="0">
                <a:solidFill>
                  <a:schemeClr val="bg1"/>
                </a:solidFill>
              </a:rPr>
              <a:t>“What price do I need to charge per night to cover my costs, earn my target profit, and still attract bookings?”</a:t>
            </a:r>
          </a:p>
        </p:txBody>
      </p:sp>
      <p:sp>
        <p:nvSpPr>
          <p:cNvPr id="21" name="Text Placeholder 5">
            <a:extLst>
              <a:ext uri="{FF2B5EF4-FFF2-40B4-BE49-F238E27FC236}">
                <a16:creationId xmlns:a16="http://schemas.microsoft.com/office/drawing/2014/main" id="{B6F482AC-C8AE-EAA5-2ECB-8149F6101BC0}"/>
              </a:ext>
            </a:extLst>
          </p:cNvPr>
          <p:cNvSpPr txBox="1">
            <a:spLocks/>
          </p:cNvSpPr>
          <p:nvPr/>
        </p:nvSpPr>
        <p:spPr>
          <a:xfrm>
            <a:off x="1611085" y="263688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dirty="0">
                <a:solidFill>
                  <a:srgbClr val="595959"/>
                </a:solidFill>
              </a:rPr>
              <a:t>This is where you determine your </a:t>
            </a:r>
            <a:r>
              <a:rPr lang="en-US" sz="2000" b="1" dirty="0">
                <a:solidFill>
                  <a:srgbClr val="595959"/>
                </a:solidFill>
              </a:rPr>
              <a:t>final price per night</a:t>
            </a:r>
            <a:r>
              <a:rPr lang="en-US" sz="2000" dirty="0">
                <a:solidFill>
                  <a:srgbClr val="595959"/>
                </a:solidFill>
              </a:rPr>
              <a:t> based on your cost calculations, market research, and profit goals. </a:t>
            </a:r>
            <a:r>
              <a:rPr lang="en-US" sz="2200" dirty="0">
                <a:solidFill>
                  <a:srgbClr val="595959"/>
                </a:solidFill>
              </a:rPr>
              <a:t>It is your baseline price – what you need to charge on average to stay booked, run a viable business, break even, while still remaining attractive </a:t>
            </a:r>
            <a:r>
              <a:rPr lang="en-US" sz="2000" dirty="0">
                <a:solidFill>
                  <a:srgbClr val="595959"/>
                </a:solidFill>
              </a:rPr>
              <a:t>to potential guests and flexible to adjust for high or low seasons. It’s not about what you'd </a:t>
            </a:r>
            <a:r>
              <a:rPr lang="en-US" sz="2000" i="1" dirty="0">
                <a:solidFill>
                  <a:srgbClr val="E96751"/>
                </a:solidFill>
              </a:rPr>
              <a:t>like</a:t>
            </a:r>
            <a:r>
              <a:rPr lang="en-US" sz="2000" dirty="0">
                <a:solidFill>
                  <a:srgbClr val="E96751"/>
                </a:solidFill>
              </a:rPr>
              <a:t> to earn</a:t>
            </a:r>
            <a:r>
              <a:rPr lang="en-US" sz="2000" dirty="0">
                <a:solidFill>
                  <a:srgbClr val="595959"/>
                </a:solidFill>
              </a:rPr>
              <a:t> — it's what you </a:t>
            </a:r>
            <a:r>
              <a:rPr lang="en-US" sz="2000" i="1" dirty="0">
                <a:solidFill>
                  <a:srgbClr val="E96751"/>
                </a:solidFill>
              </a:rPr>
              <a:t>need</a:t>
            </a:r>
            <a:r>
              <a:rPr lang="en-US" sz="2000" dirty="0">
                <a:solidFill>
                  <a:srgbClr val="E96751"/>
                </a:solidFill>
              </a:rPr>
              <a:t> to charge </a:t>
            </a:r>
            <a:r>
              <a:rPr lang="en-US" sz="2000" dirty="0">
                <a:solidFill>
                  <a:srgbClr val="595959"/>
                </a:solidFill>
              </a:rPr>
              <a:t>to run a sustainable business.</a:t>
            </a:r>
          </a:p>
          <a:p>
            <a:pPr marL="0" indent="0">
              <a:spcAft>
                <a:spcPts val="1200"/>
              </a:spcAft>
            </a:pPr>
            <a:endParaRPr lang="en-IE" sz="2200" dirty="0">
              <a:solidFill>
                <a:srgbClr val="595959"/>
              </a:solidFill>
            </a:endParaRPr>
          </a:p>
        </p:txBody>
      </p:sp>
      <p:sp>
        <p:nvSpPr>
          <p:cNvPr id="25" name="Flowchart: Alternate Process 24">
            <a:extLst>
              <a:ext uri="{FF2B5EF4-FFF2-40B4-BE49-F238E27FC236}">
                <a16:creationId xmlns:a16="http://schemas.microsoft.com/office/drawing/2014/main" id="{690B51F4-761E-BB2E-A159-3783C5EFBDEC}"/>
              </a:ext>
            </a:extLst>
          </p:cNvPr>
          <p:cNvSpPr/>
          <p:nvPr/>
        </p:nvSpPr>
        <p:spPr>
          <a:xfrm>
            <a:off x="1460733" y="2587274"/>
            <a:ext cx="9964593" cy="171242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7F46DA1-4B40-597F-9825-C668BEAB0244}"/>
              </a:ext>
            </a:extLst>
          </p:cNvPr>
          <p:cNvSpPr txBox="1">
            <a:spLocks/>
          </p:cNvSpPr>
          <p:nvPr/>
        </p:nvSpPr>
        <p:spPr>
          <a:xfrm>
            <a:off x="1583445" y="444846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pPr>
            <a:r>
              <a:rPr lang="en-US" altLang="en-US" b="1" dirty="0">
                <a:solidFill>
                  <a:srgbClr val="EC7C69"/>
                </a:solidFill>
              </a:rPr>
              <a:t>Example Values </a:t>
            </a:r>
            <a:r>
              <a:rPr lang="en-US" altLang="en-US" sz="2000" i="1" dirty="0">
                <a:solidFill>
                  <a:srgbClr val="595959"/>
                </a:solidFill>
              </a:rPr>
              <a:t>(Calculation on next page)</a:t>
            </a:r>
          </a:p>
          <a:p>
            <a:pPr>
              <a:lnSpc>
                <a:spcPct val="100000"/>
              </a:lnSpc>
              <a:spcBef>
                <a:spcPts val="600"/>
              </a:spcBef>
            </a:pPr>
            <a:r>
              <a:rPr lang="en-US" sz="2000" dirty="0">
                <a:solidFill>
                  <a:srgbClr val="595959"/>
                </a:solidFill>
              </a:rPr>
              <a:t>Let’s say you run a small eco cabin rental. Here’s how you work out your baseline price:</a:t>
            </a:r>
          </a:p>
          <a:p>
            <a:pPr>
              <a:lnSpc>
                <a:spcPct val="100000"/>
              </a:lnSpc>
              <a:spcBef>
                <a:spcPts val="600"/>
              </a:spcBef>
            </a:pPr>
            <a:r>
              <a:rPr lang="en-US" sz="2000" b="1" dirty="0">
                <a:solidFill>
                  <a:srgbClr val="595959"/>
                </a:solidFill>
              </a:rPr>
              <a:t>Total Annual Costs</a:t>
            </a:r>
            <a:r>
              <a:rPr lang="en-US" sz="2000" dirty="0">
                <a:solidFill>
                  <a:srgbClr val="595959"/>
                </a:solidFill>
              </a:rPr>
              <a:t> (fixed + variable): €20,000</a:t>
            </a:r>
          </a:p>
          <a:p>
            <a:pPr>
              <a:lnSpc>
                <a:spcPct val="100000"/>
              </a:lnSpc>
              <a:spcBef>
                <a:spcPts val="600"/>
              </a:spcBef>
            </a:pPr>
            <a:r>
              <a:rPr lang="en-US" sz="2000" b="1" dirty="0">
                <a:solidFill>
                  <a:srgbClr val="595959"/>
                </a:solidFill>
              </a:rPr>
              <a:t>Estimated Bookable Nights</a:t>
            </a:r>
            <a:r>
              <a:rPr lang="en-US" sz="2000" dirty="0">
                <a:solidFill>
                  <a:srgbClr val="595959"/>
                </a:solidFill>
              </a:rPr>
              <a:t>: 200 nights</a:t>
            </a:r>
          </a:p>
          <a:p>
            <a:pPr>
              <a:lnSpc>
                <a:spcPct val="100000"/>
              </a:lnSpc>
              <a:spcBef>
                <a:spcPts val="600"/>
              </a:spcBef>
            </a:pPr>
            <a:r>
              <a:rPr lang="en-US" sz="2000" b="1" dirty="0">
                <a:solidFill>
                  <a:srgbClr val="595959"/>
                </a:solidFill>
              </a:rPr>
              <a:t>Variable Costs per Night</a:t>
            </a:r>
            <a:r>
              <a:rPr lang="en-US" sz="2000" dirty="0">
                <a:solidFill>
                  <a:srgbClr val="595959"/>
                </a:solidFill>
              </a:rPr>
              <a:t> (cleaning, breakfast): €30</a:t>
            </a:r>
          </a:p>
          <a:p>
            <a:pPr>
              <a:lnSpc>
                <a:spcPct val="100000"/>
              </a:lnSpc>
              <a:spcBef>
                <a:spcPts val="600"/>
              </a:spcBef>
            </a:pPr>
            <a:r>
              <a:rPr lang="en-US" sz="2000" b="1" dirty="0">
                <a:solidFill>
                  <a:srgbClr val="595959"/>
                </a:solidFill>
              </a:rPr>
              <a:t>Target Profit per Night</a:t>
            </a:r>
            <a:r>
              <a:rPr lang="en-US" sz="2000" dirty="0">
                <a:solidFill>
                  <a:srgbClr val="595959"/>
                </a:solidFill>
              </a:rPr>
              <a:t>: €25</a:t>
            </a:r>
          </a:p>
        </p:txBody>
      </p:sp>
      <p:sp>
        <p:nvSpPr>
          <p:cNvPr id="26" name="Flowchart: Alternate Process 25">
            <a:extLst>
              <a:ext uri="{FF2B5EF4-FFF2-40B4-BE49-F238E27FC236}">
                <a16:creationId xmlns:a16="http://schemas.microsoft.com/office/drawing/2014/main" id="{1127BA3D-F343-6C82-3F4F-8430BB30CE89}"/>
              </a:ext>
            </a:extLst>
          </p:cNvPr>
          <p:cNvSpPr/>
          <p:nvPr/>
        </p:nvSpPr>
        <p:spPr>
          <a:xfrm>
            <a:off x="1448473" y="4414368"/>
            <a:ext cx="9964593" cy="236743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5ADBA584-75B2-C5CA-45F7-6FE8D7C07B44}"/>
              </a:ext>
            </a:extLst>
          </p:cNvPr>
          <p:cNvCxnSpPr>
            <a:cxnSpLocks/>
            <a:stCxn id="24" idx="1"/>
            <a:endCxn id="25" idx="1"/>
          </p:cNvCxnSpPr>
          <p:nvPr/>
        </p:nvCxnSpPr>
        <p:spPr>
          <a:xfrm rot="10800000" flipH="1" flipV="1">
            <a:off x="817827" y="2022203"/>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1C7FBD1-18EB-87E6-191C-4934FBB62F3E}"/>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A114EC-F2A6-BE20-4BB7-375676CF4F38}"/>
              </a:ext>
            </a:extLst>
          </p:cNvPr>
          <p:cNvSpPr txBox="1"/>
          <p:nvPr/>
        </p:nvSpPr>
        <p:spPr>
          <a:xfrm>
            <a:off x="826824" y="746722"/>
            <a:ext cx="10780452" cy="769441"/>
          </a:xfrm>
          <a:prstGeom prst="rect">
            <a:avLst/>
          </a:prstGeom>
          <a:noFill/>
        </p:spPr>
        <p:txBody>
          <a:bodyPr wrap="square">
            <a:spAutoFit/>
          </a:bodyPr>
          <a:lstStyle/>
          <a:p>
            <a:pPr>
              <a:spcAft>
                <a:spcPts val="600"/>
              </a:spcAft>
            </a:pPr>
            <a:r>
              <a:rPr lang="en-US" sz="2200" b="1" dirty="0">
                <a:solidFill>
                  <a:srgbClr val="595959"/>
                </a:solidFill>
              </a:rPr>
              <a:t>Objective: </a:t>
            </a:r>
            <a:r>
              <a:rPr lang="en-US" sz="2200" dirty="0">
                <a:solidFill>
                  <a:srgbClr val="595959"/>
                </a:solidFill>
              </a:rPr>
              <a:t>Determine the minimum nightly rate you must charge to cover all your costs and earn a profit. This is your base price—a foundation for setting seasonal or promotional rates.</a:t>
            </a:r>
            <a:endParaRPr lang="en-US" sz="2200" b="1" dirty="0">
              <a:solidFill>
                <a:srgbClr val="595959"/>
              </a:solidFill>
            </a:endParaRPr>
          </a:p>
        </p:txBody>
      </p:sp>
    </p:spTree>
    <p:extLst>
      <p:ext uri="{BB962C8B-B14F-4D97-AF65-F5344CB8AC3E}">
        <p14:creationId xmlns:p14="http://schemas.microsoft.com/office/powerpoint/2010/main" val="1901461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D3A70-2BFF-7184-6B5D-988601AB91D8}"/>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78F9AEDD-9925-C0B0-9834-F1A0D52D2DF3}"/>
              </a:ext>
            </a:extLst>
          </p:cNvPr>
          <p:cNvSpPr/>
          <p:nvPr/>
        </p:nvSpPr>
        <p:spPr>
          <a:xfrm>
            <a:off x="817828" y="1087347"/>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9CDC99DF-6EB2-B06E-4C74-78FD8B62E52B}"/>
              </a:ext>
            </a:extLst>
          </p:cNvPr>
          <p:cNvSpPr>
            <a:spLocks noGrp="1"/>
          </p:cNvSpPr>
          <p:nvPr>
            <p:ph type="body" sz="quarter" idx="16"/>
          </p:nvPr>
        </p:nvSpPr>
        <p:spPr>
          <a:xfrm>
            <a:off x="798381" y="243063"/>
            <a:ext cx="10614687" cy="803654"/>
          </a:xfrm>
        </p:spPr>
        <p:txBody>
          <a:bodyPr/>
          <a:lstStyle/>
          <a:p>
            <a:r>
              <a:rPr lang="en-US" sz="3200" dirty="0">
                <a:solidFill>
                  <a:srgbClr val="EC7C69"/>
                </a:solidFill>
              </a:rPr>
              <a:t>Calculation</a:t>
            </a:r>
            <a:r>
              <a:rPr lang="en-US" sz="3200" b="1" dirty="0">
                <a:solidFill>
                  <a:srgbClr val="EC7C69"/>
                </a:solidFill>
              </a:rPr>
              <a:t>: </a:t>
            </a:r>
            <a:r>
              <a:rPr lang="en-US" sz="3200" b="1" dirty="0">
                <a:solidFill>
                  <a:srgbClr val="459597"/>
                </a:solidFill>
              </a:rPr>
              <a:t>Your Average Price per Night </a:t>
            </a:r>
            <a:r>
              <a:rPr lang="en-US" sz="3200" b="1" dirty="0">
                <a:solidFill>
                  <a:srgbClr val="E96751"/>
                </a:solidFill>
              </a:rPr>
              <a:t>+ Profit Margin</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C908C543-E6FD-2ABA-E6DE-AF48E9526CCD}"/>
              </a:ext>
            </a:extLst>
          </p:cNvPr>
          <p:cNvCxnSpPr>
            <a:cxnSpLocks/>
          </p:cNvCxnSpPr>
          <p:nvPr/>
        </p:nvCxnSpPr>
        <p:spPr>
          <a:xfrm>
            <a:off x="0" y="104671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ADD674D-C720-1B13-7AB2-8CB747AEED04}"/>
              </a:ext>
            </a:extLst>
          </p:cNvPr>
          <p:cNvSpPr>
            <a:spLocks noGrp="1"/>
          </p:cNvSpPr>
          <p:nvPr>
            <p:ph type="body" sz="quarter" idx="18"/>
          </p:nvPr>
        </p:nvSpPr>
        <p:spPr>
          <a:xfrm>
            <a:off x="839381" y="1192125"/>
            <a:ext cx="10614687" cy="803653"/>
          </a:xfrm>
        </p:spPr>
        <p:txBody>
          <a:bodyPr/>
          <a:lstStyle/>
          <a:p>
            <a:pPr algn="ctr">
              <a:spcAft>
                <a:spcPts val="1200"/>
              </a:spcAft>
            </a:pPr>
            <a:r>
              <a:rPr lang="en-US" b="1" dirty="0">
                <a:solidFill>
                  <a:schemeClr val="bg1"/>
                </a:solidFill>
              </a:rPr>
              <a:t>Target Average Price Per Night = </a:t>
            </a:r>
            <a:r>
              <a:rPr lang="en-US" dirty="0">
                <a:solidFill>
                  <a:schemeClr val="bg1"/>
                </a:solidFill>
              </a:rPr>
              <a:t>(Total Annual Costs ÷ Estimated Bookable Nights) + Variable Cost per Night + Profit Margin</a:t>
            </a:r>
          </a:p>
        </p:txBody>
      </p:sp>
      <p:cxnSp>
        <p:nvCxnSpPr>
          <p:cNvPr id="33" name="Connector: Elbow 32">
            <a:extLst>
              <a:ext uri="{FF2B5EF4-FFF2-40B4-BE49-F238E27FC236}">
                <a16:creationId xmlns:a16="http://schemas.microsoft.com/office/drawing/2014/main" id="{6A7F022E-7BF7-B30F-0FAE-0C4962B587D5}"/>
              </a:ext>
            </a:extLst>
          </p:cNvPr>
          <p:cNvCxnSpPr>
            <a:cxnSpLocks/>
            <a:stCxn id="24" idx="1"/>
          </p:cNvCxnSpPr>
          <p:nvPr/>
        </p:nvCxnSpPr>
        <p:spPr>
          <a:xfrm rot="10800000" flipH="1" flipV="1">
            <a:off x="817827" y="160926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2E964849-EE7E-330D-DC10-6070298C8046}"/>
              </a:ext>
            </a:extLst>
          </p:cNvPr>
          <p:cNvGraphicFramePr>
            <a:graphicFrameLocks noGrp="1"/>
          </p:cNvGraphicFramePr>
          <p:nvPr/>
        </p:nvGraphicFramePr>
        <p:xfrm>
          <a:off x="1528483" y="2394340"/>
          <a:ext cx="9606242" cy="2590800"/>
        </p:xfrm>
        <a:graphic>
          <a:graphicData uri="http://schemas.openxmlformats.org/drawingml/2006/table">
            <a:tbl>
              <a:tblPr/>
              <a:tblGrid>
                <a:gridCol w="4803121">
                  <a:extLst>
                    <a:ext uri="{9D8B030D-6E8A-4147-A177-3AD203B41FA5}">
                      <a16:colId xmlns:a16="http://schemas.microsoft.com/office/drawing/2014/main" val="80670903"/>
                    </a:ext>
                  </a:extLst>
                </a:gridCol>
                <a:gridCol w="4803121">
                  <a:extLst>
                    <a:ext uri="{9D8B030D-6E8A-4147-A177-3AD203B41FA5}">
                      <a16:colId xmlns:a16="http://schemas.microsoft.com/office/drawing/2014/main" val="188120773"/>
                    </a:ext>
                  </a:extLst>
                </a:gridCol>
              </a:tblGrid>
              <a:tr h="0">
                <a:tc>
                  <a:txBody>
                    <a:bodyPr/>
                    <a:lstStyle/>
                    <a:p>
                      <a:pPr>
                        <a:buNone/>
                      </a:pPr>
                      <a:r>
                        <a:rPr lang="en-IE" sz="2200" b="1" dirty="0">
                          <a:solidFill>
                            <a:schemeClr val="bg1"/>
                          </a:solidFill>
                        </a:rPr>
                        <a:t>Category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557152889"/>
                  </a:ext>
                </a:extLst>
              </a:tr>
              <a:tr h="0">
                <a:tc>
                  <a:txBody>
                    <a:bodyPr/>
                    <a:lstStyle/>
                    <a:p>
                      <a:pPr>
                        <a:buNone/>
                      </a:pPr>
                      <a:r>
                        <a:rPr lang="en-IE" sz="2200" dirty="0">
                          <a:solidFill>
                            <a:srgbClr val="494949"/>
                          </a:solidFill>
                        </a:rPr>
                        <a:t>Total Annual Costs (TAC)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€20,000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4919812"/>
                  </a:ext>
                </a:extLst>
              </a:tr>
              <a:tr h="0">
                <a:tc>
                  <a:txBody>
                    <a:bodyPr/>
                    <a:lstStyle/>
                    <a:p>
                      <a:pPr>
                        <a:buNone/>
                      </a:pPr>
                      <a:r>
                        <a:rPr lang="en-IE" sz="2200" dirty="0">
                          <a:solidFill>
                            <a:srgbClr val="494949"/>
                          </a:solidFill>
                        </a:rPr>
                        <a:t>Estimated Bookable Nights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200 nights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5308095"/>
                  </a:ext>
                </a:extLst>
              </a:tr>
              <a:tr h="0">
                <a:tc>
                  <a:txBody>
                    <a:bodyPr/>
                    <a:lstStyle/>
                    <a:p>
                      <a:pPr>
                        <a:buNone/>
                      </a:pPr>
                      <a:r>
                        <a:rPr lang="en-US" sz="2200" dirty="0">
                          <a:solidFill>
                            <a:srgbClr val="494949"/>
                          </a:solidFill>
                        </a:rPr>
                        <a:t>Variable Cost per Night (VC)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535878"/>
                  </a:ext>
                </a:extLst>
              </a:tr>
              <a:tr h="0">
                <a:tc>
                  <a:txBody>
                    <a:bodyPr/>
                    <a:lstStyle/>
                    <a:p>
                      <a:pPr>
                        <a:buNone/>
                      </a:pPr>
                      <a:r>
                        <a:rPr lang="en-IE" sz="2200" b="1" dirty="0">
                          <a:solidFill>
                            <a:srgbClr val="E96751"/>
                          </a:solidFill>
                        </a:rPr>
                        <a:t>Desired Profit per 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3719369"/>
                  </a:ext>
                </a:extLst>
              </a:tr>
              <a:tr h="0">
                <a:tc gridSpan="2">
                  <a:txBody>
                    <a:bodyPr/>
                    <a:lstStyle/>
                    <a:p>
                      <a:pPr>
                        <a:buNone/>
                      </a:pPr>
                      <a:r>
                        <a:rPr lang="en-US" sz="2400" b="1" dirty="0">
                          <a:solidFill>
                            <a:schemeClr val="bg1"/>
                          </a:solidFill>
                        </a:rPr>
                        <a:t>Average Price  Per Night </a:t>
                      </a:r>
                      <a:r>
                        <a:rPr lang="en-US" sz="2400" b="0" dirty="0">
                          <a:solidFill>
                            <a:schemeClr val="bg1"/>
                          </a:solidFill>
                        </a:rPr>
                        <a:t>= (€20,000 ÷ 200) + €30 + €25 = €155 per night</a:t>
                      </a:r>
                      <a:endParaRPr lang="en-IE" sz="22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1634247"/>
                  </a:ext>
                </a:extLst>
              </a:tr>
            </a:tbl>
          </a:graphicData>
        </a:graphic>
      </p:graphicFrame>
      <p:sp>
        <p:nvSpPr>
          <p:cNvPr id="7" name="TextBox 6">
            <a:extLst>
              <a:ext uri="{FF2B5EF4-FFF2-40B4-BE49-F238E27FC236}">
                <a16:creationId xmlns:a16="http://schemas.microsoft.com/office/drawing/2014/main" id="{8C8E0F72-4DB1-BB8F-BEF7-4DEB424B3A9B}"/>
              </a:ext>
            </a:extLst>
          </p:cNvPr>
          <p:cNvSpPr txBox="1"/>
          <p:nvPr/>
        </p:nvSpPr>
        <p:spPr>
          <a:xfrm>
            <a:off x="492777" y="4985140"/>
            <a:ext cx="11307894" cy="1785104"/>
          </a:xfrm>
          <a:prstGeom prst="rect">
            <a:avLst/>
          </a:prstGeom>
          <a:noFill/>
        </p:spPr>
        <p:txBody>
          <a:bodyPr wrap="square">
            <a:spAutoFit/>
          </a:bodyPr>
          <a:lstStyle/>
          <a:p>
            <a:r>
              <a:rPr lang="en-US" sz="2200" dirty="0">
                <a:solidFill>
                  <a:srgbClr val="595959"/>
                </a:solidFill>
              </a:rPr>
              <a:t>This </a:t>
            </a:r>
            <a:r>
              <a:rPr lang="en-US" sz="2200" b="1" dirty="0">
                <a:solidFill>
                  <a:srgbClr val="595959"/>
                </a:solidFill>
              </a:rPr>
              <a:t>€155</a:t>
            </a:r>
            <a:r>
              <a:rPr lang="en-US" sz="2200" dirty="0">
                <a:solidFill>
                  <a:srgbClr val="595959"/>
                </a:solidFill>
              </a:rPr>
              <a:t> is your </a:t>
            </a:r>
            <a:r>
              <a:rPr lang="en-US" sz="2200" b="1" dirty="0">
                <a:solidFill>
                  <a:srgbClr val="595959"/>
                </a:solidFill>
              </a:rPr>
              <a:t>baseline rate</a:t>
            </a:r>
            <a:r>
              <a:rPr lang="en-US" sz="2200" dirty="0">
                <a:solidFill>
                  <a:srgbClr val="595959"/>
                </a:solidFill>
              </a:rPr>
              <a:t> – you need to charge at least this amount, on average, to cover your fixed and variable costs and hit your profit target. You might still adjust your pricing seasonally (e.g., €175 in summer or €130 midweek in winter), but this is the </a:t>
            </a:r>
            <a:r>
              <a:rPr lang="en-US" sz="2200" b="1" dirty="0">
                <a:solidFill>
                  <a:srgbClr val="595959"/>
                </a:solidFill>
              </a:rPr>
              <a:t>minimum average</a:t>
            </a:r>
            <a:r>
              <a:rPr lang="en-US" sz="2200" dirty="0">
                <a:solidFill>
                  <a:srgbClr val="595959"/>
                </a:solidFill>
              </a:rPr>
              <a:t> to remain financially sustainable. *</a:t>
            </a:r>
            <a:r>
              <a:rPr lang="en-US" sz="2200" b="1" dirty="0">
                <a:solidFill>
                  <a:srgbClr val="E96751"/>
                </a:solidFill>
              </a:rPr>
              <a:t>Remember: </a:t>
            </a:r>
            <a:r>
              <a:rPr lang="en-US" sz="2200" dirty="0">
                <a:solidFill>
                  <a:srgbClr val="595959"/>
                </a:solidFill>
              </a:rPr>
              <a:t>Without this step, you </a:t>
            </a:r>
            <a:r>
              <a:rPr lang="en-US" sz="2200" b="1" dirty="0">
                <a:solidFill>
                  <a:srgbClr val="595959"/>
                </a:solidFill>
              </a:rPr>
              <a:t>risk undercharging </a:t>
            </a:r>
            <a:r>
              <a:rPr lang="en-US" sz="2200" dirty="0">
                <a:solidFill>
                  <a:srgbClr val="595959"/>
                </a:solidFill>
              </a:rPr>
              <a:t>(and losing money) or </a:t>
            </a:r>
            <a:r>
              <a:rPr lang="en-US" sz="2200" b="1" dirty="0">
                <a:solidFill>
                  <a:srgbClr val="595959"/>
                </a:solidFill>
              </a:rPr>
              <a:t>overcharging</a:t>
            </a:r>
            <a:r>
              <a:rPr lang="en-US" sz="2200" dirty="0">
                <a:solidFill>
                  <a:srgbClr val="595959"/>
                </a:solidFill>
              </a:rPr>
              <a:t> (and losing bookings) and </a:t>
            </a:r>
            <a:r>
              <a:rPr lang="en-US" sz="2200" b="1" dirty="0">
                <a:solidFill>
                  <a:srgbClr val="595959"/>
                </a:solidFill>
              </a:rPr>
              <a:t>not knowing your break-even point</a:t>
            </a:r>
          </a:p>
        </p:txBody>
      </p:sp>
    </p:spTree>
    <p:extLst>
      <p:ext uri="{BB962C8B-B14F-4D97-AF65-F5344CB8AC3E}">
        <p14:creationId xmlns:p14="http://schemas.microsoft.com/office/powerpoint/2010/main" val="195199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72414-C7B0-E3A1-995E-8B060397A669}"/>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5567A335-8AFF-BFBE-6BB9-DBDD06100EEA}"/>
              </a:ext>
            </a:extLst>
          </p:cNvPr>
          <p:cNvSpPr/>
          <p:nvPr/>
        </p:nvSpPr>
        <p:spPr>
          <a:xfrm>
            <a:off x="817828" y="1605887"/>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26E51601-6761-F8DC-2211-96FF28254186}"/>
              </a:ext>
            </a:extLst>
          </p:cNvPr>
          <p:cNvSpPr>
            <a:spLocks noGrp="1"/>
          </p:cNvSpPr>
          <p:nvPr>
            <p:ph type="body" sz="quarter" idx="16"/>
          </p:nvPr>
        </p:nvSpPr>
        <p:spPr>
          <a:xfrm>
            <a:off x="798381" y="562456"/>
            <a:ext cx="10614687" cy="803654"/>
          </a:xfrm>
        </p:spPr>
        <p:txBody>
          <a:bodyPr/>
          <a:lstStyle/>
          <a:p>
            <a:r>
              <a:rPr lang="en-US" sz="3200" b="1" dirty="0">
                <a:solidFill>
                  <a:srgbClr val="EC7C69"/>
                </a:solidFill>
              </a:rPr>
              <a:t>Formula Breakdown: </a:t>
            </a:r>
            <a:r>
              <a:rPr lang="en-US" sz="3200" b="1" dirty="0">
                <a:solidFill>
                  <a:srgbClr val="459597"/>
                </a:solidFill>
              </a:rPr>
              <a:t>Your Average/Baseline Price per Night</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83FE1122-1519-AC19-723F-F886F4953AE7}"/>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E4263A8-E5FA-00F3-1D64-1D1C41C2C587}"/>
              </a:ext>
            </a:extLst>
          </p:cNvPr>
          <p:cNvSpPr>
            <a:spLocks noGrp="1"/>
          </p:cNvSpPr>
          <p:nvPr>
            <p:ph type="body" sz="quarter" idx="18"/>
          </p:nvPr>
        </p:nvSpPr>
        <p:spPr>
          <a:xfrm>
            <a:off x="839381" y="1710665"/>
            <a:ext cx="10614687" cy="803653"/>
          </a:xfrm>
        </p:spPr>
        <p:txBody>
          <a:bodyPr/>
          <a:lstStyle/>
          <a:p>
            <a:pPr algn="ctr">
              <a:spcAft>
                <a:spcPts val="1200"/>
              </a:spcAft>
            </a:pPr>
            <a:r>
              <a:rPr lang="en-US" sz="2800" b="1" dirty="0">
                <a:solidFill>
                  <a:schemeClr val="bg1"/>
                </a:solidFill>
              </a:rPr>
              <a:t>Target Average Price Per Night = </a:t>
            </a:r>
            <a:r>
              <a:rPr lang="en-US" sz="2800" dirty="0">
                <a:solidFill>
                  <a:schemeClr val="bg1"/>
                </a:solidFill>
              </a:rPr>
              <a:t>(Total Annual Costs ÷ Estimated Bookable Nights) + Variable Cost per Night + Profit Margin</a:t>
            </a:r>
          </a:p>
        </p:txBody>
      </p:sp>
      <p:sp>
        <p:nvSpPr>
          <p:cNvPr id="21" name="Text Placeholder 5">
            <a:extLst>
              <a:ext uri="{FF2B5EF4-FFF2-40B4-BE49-F238E27FC236}">
                <a16:creationId xmlns:a16="http://schemas.microsoft.com/office/drawing/2014/main" id="{2E1BDB38-FB3E-375D-F6B4-21B62AC2121E}"/>
              </a:ext>
            </a:extLst>
          </p:cNvPr>
          <p:cNvSpPr txBox="1">
            <a:spLocks/>
          </p:cNvSpPr>
          <p:nvPr/>
        </p:nvSpPr>
        <p:spPr>
          <a:xfrm>
            <a:off x="1611085" y="298029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b="1" dirty="0">
                <a:solidFill>
                  <a:srgbClr val="595959"/>
                </a:solidFill>
              </a:rPr>
              <a:t>Total Annual Costs</a:t>
            </a:r>
            <a:r>
              <a:rPr lang="en-US" dirty="0">
                <a:solidFill>
                  <a:srgbClr val="595959"/>
                </a:solidFill>
              </a:rPr>
              <a:t> = Fixed Costs (e.g. insurance, internet, loan) + (Variable Costs × Nights Booked)</a:t>
            </a:r>
          </a:p>
          <a:p>
            <a:pPr marL="342900" indent="-342900">
              <a:buFont typeface="Arial" panose="020B0604020202020204" pitchFamily="34" charset="0"/>
              <a:buChar char="•"/>
            </a:pPr>
            <a:r>
              <a:rPr lang="en-US" b="1" dirty="0">
                <a:solidFill>
                  <a:srgbClr val="595959"/>
                </a:solidFill>
              </a:rPr>
              <a:t>Estimated Bookable Nights</a:t>
            </a:r>
            <a:r>
              <a:rPr lang="en-US" dirty="0">
                <a:solidFill>
                  <a:srgbClr val="595959"/>
                </a:solidFill>
              </a:rPr>
              <a:t> = Realistic number of nights you can rent (e.g. 60% of 365 = 219 nights)</a:t>
            </a:r>
          </a:p>
          <a:p>
            <a:pPr marL="342900" indent="-342900">
              <a:buFont typeface="Arial" panose="020B0604020202020204" pitchFamily="34" charset="0"/>
              <a:buChar char="•"/>
            </a:pPr>
            <a:r>
              <a:rPr lang="en-US" b="1" dirty="0">
                <a:solidFill>
                  <a:srgbClr val="595959"/>
                </a:solidFill>
              </a:rPr>
              <a:t>Variable Cost per Night</a:t>
            </a:r>
            <a:r>
              <a:rPr lang="en-US" dirty="0">
                <a:solidFill>
                  <a:srgbClr val="595959"/>
                </a:solidFill>
              </a:rPr>
              <a:t> = Cleaning, breakfast, laundry, toiletries, etc.</a:t>
            </a:r>
          </a:p>
          <a:p>
            <a:pPr marL="342900" indent="-342900">
              <a:buFont typeface="Arial" panose="020B0604020202020204" pitchFamily="34" charset="0"/>
              <a:buChar char="•"/>
            </a:pPr>
            <a:r>
              <a:rPr lang="en-US" b="1" dirty="0">
                <a:solidFill>
                  <a:srgbClr val="595959"/>
                </a:solidFill>
              </a:rPr>
              <a:t>Profit Margin</a:t>
            </a:r>
            <a:r>
              <a:rPr lang="en-US" dirty="0">
                <a:solidFill>
                  <a:srgbClr val="595959"/>
                </a:solidFill>
              </a:rPr>
              <a:t> = Your target earnings per night (€10–€30 is typical)</a:t>
            </a:r>
          </a:p>
        </p:txBody>
      </p:sp>
      <p:sp>
        <p:nvSpPr>
          <p:cNvPr id="25" name="Flowchart: Alternate Process 24">
            <a:extLst>
              <a:ext uri="{FF2B5EF4-FFF2-40B4-BE49-F238E27FC236}">
                <a16:creationId xmlns:a16="http://schemas.microsoft.com/office/drawing/2014/main" id="{48EE6F6F-EB49-D364-CF22-11BBD3ABF29E}"/>
              </a:ext>
            </a:extLst>
          </p:cNvPr>
          <p:cNvSpPr/>
          <p:nvPr/>
        </p:nvSpPr>
        <p:spPr>
          <a:xfrm>
            <a:off x="1460733" y="2754095"/>
            <a:ext cx="9964593" cy="334230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791D9FFE-D0E7-F5DD-D3BE-F2F5A9395518}"/>
              </a:ext>
            </a:extLst>
          </p:cNvPr>
          <p:cNvCxnSpPr>
            <a:cxnSpLocks/>
            <a:stCxn id="24" idx="1"/>
            <a:endCxn id="25" idx="1"/>
          </p:cNvCxnSpPr>
          <p:nvPr/>
        </p:nvCxnSpPr>
        <p:spPr>
          <a:xfrm rot="10800000" flipH="1" flipV="1">
            <a:off x="817827" y="212780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5BBC97D-1ED8-36AD-D9CC-477ECCF475CD}"/>
              </a:ext>
            </a:extLst>
          </p:cNvPr>
          <p:cNvSpPr txBox="1"/>
          <p:nvPr/>
        </p:nvSpPr>
        <p:spPr>
          <a:xfrm>
            <a:off x="424961" y="6312996"/>
            <a:ext cx="8575604" cy="369332"/>
          </a:xfrm>
          <a:prstGeom prst="rect">
            <a:avLst/>
          </a:prstGeom>
          <a:noFill/>
        </p:spPr>
        <p:txBody>
          <a:bodyPr wrap="square">
            <a:spAutoFit/>
          </a:bodyPr>
          <a:lstStyle/>
          <a:p>
            <a:pPr algn="l">
              <a:buNone/>
            </a:pPr>
            <a:r>
              <a:rPr lang="en-US" i="0" dirty="0">
                <a:solidFill>
                  <a:srgbClr val="00B0F0"/>
                </a:solidFill>
                <a:effectLst/>
                <a:hlinkClick r:id="rId2">
                  <a:extLst>
                    <a:ext uri="{A12FA001-AC4F-418D-AE19-62706E023703}">
                      <ahyp:hlinkClr xmlns:ahyp="http://schemas.microsoft.com/office/drawing/2018/hyperlinkcolor" val="tx"/>
                    </a:ext>
                  </a:extLst>
                </a:hlinkClick>
              </a:rPr>
              <a:t>The Complete Checklist for Launching Your Own Glamping Business</a:t>
            </a:r>
            <a:endParaRPr lang="en-US" i="0" dirty="0">
              <a:solidFill>
                <a:srgbClr val="00B0F0"/>
              </a:solidFill>
              <a:effectLst/>
            </a:endParaRPr>
          </a:p>
        </p:txBody>
      </p:sp>
    </p:spTree>
    <p:extLst>
      <p:ext uri="{BB962C8B-B14F-4D97-AF65-F5344CB8AC3E}">
        <p14:creationId xmlns:p14="http://schemas.microsoft.com/office/powerpoint/2010/main" val="3089922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B3AB2-B92D-1311-839B-50A9E8543C8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2F490DB-502A-45E6-593D-64703EFE9CA7}"/>
              </a:ext>
            </a:extLst>
          </p:cNvPr>
          <p:cNvSpPr>
            <a:spLocks noGrp="1"/>
          </p:cNvSpPr>
          <p:nvPr>
            <p:ph type="body" sz="quarter" idx="23"/>
          </p:nvPr>
        </p:nvSpPr>
        <p:spPr>
          <a:xfrm>
            <a:off x="788657" y="4800167"/>
            <a:ext cx="10614687" cy="1248936"/>
          </a:xfrm>
        </p:spPr>
        <p:txBody>
          <a:bodyPr/>
          <a:lstStyle/>
          <a:p>
            <a:pPr algn="ctr"/>
            <a:r>
              <a:rPr lang="en-US" sz="2800" i="1" dirty="0">
                <a:solidFill>
                  <a:srgbClr val="E96751"/>
                </a:solidFill>
              </a:rPr>
              <a:t>How much do I </a:t>
            </a:r>
            <a:r>
              <a:rPr lang="en-US" sz="2800" b="1" i="1" dirty="0">
                <a:solidFill>
                  <a:srgbClr val="E96751"/>
                </a:solidFill>
              </a:rPr>
              <a:t>actually earn per night after costs?</a:t>
            </a:r>
            <a:endParaRPr lang="en-US" sz="2800" b="1" dirty="0">
              <a:solidFill>
                <a:srgbClr val="E96751"/>
              </a:solidFill>
            </a:endParaRPr>
          </a:p>
          <a:p>
            <a:pPr algn="ctr"/>
            <a:r>
              <a:rPr lang="en-US" sz="2400" b="1" dirty="0"/>
              <a:t>Objective:</a:t>
            </a:r>
            <a:r>
              <a:rPr lang="en-US" sz="2400" dirty="0"/>
              <a:t> Understand your </a:t>
            </a:r>
            <a:r>
              <a:rPr lang="en-US" sz="2400" b="1" dirty="0"/>
              <a:t>net revenue per night</a:t>
            </a:r>
            <a:r>
              <a:rPr lang="en-US" sz="2400" dirty="0"/>
              <a:t> — the actual income you keep after subtracting variable costs from your nightly rate. This helps you assess profitability, make pricing decisions, and calculate breakeven points accurately.</a:t>
            </a:r>
          </a:p>
          <a:p>
            <a:pPr algn="ctr"/>
            <a:endParaRPr lang="en-IE" dirty="0"/>
          </a:p>
        </p:txBody>
      </p:sp>
      <p:sp>
        <p:nvSpPr>
          <p:cNvPr id="5" name="Text Placeholder 4">
            <a:extLst>
              <a:ext uri="{FF2B5EF4-FFF2-40B4-BE49-F238E27FC236}">
                <a16:creationId xmlns:a16="http://schemas.microsoft.com/office/drawing/2014/main" id="{EEB7312F-E50D-9BC4-61FD-B5EB1501CB73}"/>
              </a:ext>
            </a:extLst>
          </p:cNvPr>
          <p:cNvSpPr>
            <a:spLocks noGrp="1"/>
          </p:cNvSpPr>
          <p:nvPr>
            <p:ph type="body" sz="quarter" idx="18"/>
          </p:nvPr>
        </p:nvSpPr>
        <p:spPr>
          <a:xfrm>
            <a:off x="8439150" y="2058049"/>
            <a:ext cx="3520728" cy="1049221"/>
          </a:xfrm>
        </p:spPr>
        <p:txBody>
          <a:bodyPr/>
          <a:lstStyle/>
          <a:p>
            <a:pPr algn="r"/>
            <a:r>
              <a:rPr lang="en-IE" b="0" i="1" dirty="0"/>
              <a:t>What is Your True Income Per Booking?</a:t>
            </a:r>
          </a:p>
        </p:txBody>
      </p:sp>
      <p:sp>
        <p:nvSpPr>
          <p:cNvPr id="8" name="Text Placeholder 7">
            <a:extLst>
              <a:ext uri="{FF2B5EF4-FFF2-40B4-BE49-F238E27FC236}">
                <a16:creationId xmlns:a16="http://schemas.microsoft.com/office/drawing/2014/main" id="{8CAF570F-C6E4-93E3-60D4-CDF4C7198213}"/>
              </a:ext>
            </a:extLst>
          </p:cNvPr>
          <p:cNvSpPr>
            <a:spLocks noGrp="1"/>
          </p:cNvSpPr>
          <p:nvPr>
            <p:ph type="body" sz="quarter" idx="19"/>
          </p:nvPr>
        </p:nvSpPr>
        <p:spPr>
          <a:xfrm>
            <a:off x="8397316" y="808897"/>
            <a:ext cx="3520727" cy="385564"/>
          </a:xfrm>
        </p:spPr>
        <p:txBody>
          <a:bodyPr/>
          <a:lstStyle/>
          <a:p>
            <a:pPr algn="r"/>
            <a:r>
              <a:rPr lang="en-IE" dirty="0"/>
              <a:t>Step 2: </a:t>
            </a:r>
            <a:r>
              <a:rPr lang="en-IE" b="0" dirty="0"/>
              <a:t>Net Revenue Per Night</a:t>
            </a:r>
            <a:endParaRPr lang="en-IE" b="0" dirty="0">
              <a:solidFill>
                <a:srgbClr val="E96751"/>
              </a:solidFill>
            </a:endParaRPr>
          </a:p>
        </p:txBody>
      </p:sp>
      <p:pic>
        <p:nvPicPr>
          <p:cNvPr id="12" name="Picture Placeholder 11" descr="A hand using a calculator&#10;&#10;AI-generated content may be incorrect.">
            <a:extLst>
              <a:ext uri="{FF2B5EF4-FFF2-40B4-BE49-F238E27FC236}">
                <a16:creationId xmlns:a16="http://schemas.microsoft.com/office/drawing/2014/main" id="{3C8FD546-C9EC-423A-C27B-6907CCEF0AA4}"/>
              </a:ext>
            </a:extLst>
          </p:cNvPr>
          <p:cNvPicPr>
            <a:picLocks noGrp="1" noChangeAspect="1"/>
          </p:cNvPicPr>
          <p:nvPr>
            <p:ph type="pic" sz="quarter" idx="22"/>
          </p:nvPr>
        </p:nvPicPr>
        <p:blipFill>
          <a:blip r:embed="rId2"/>
          <a:srcRect t="34336" b="34336"/>
          <a:stretch>
            <a:fillRect/>
          </a:stretch>
        </p:blipFill>
        <p:spPr/>
      </p:pic>
      <p:grpSp>
        <p:nvGrpSpPr>
          <p:cNvPr id="13" name="Group 12">
            <a:extLst>
              <a:ext uri="{FF2B5EF4-FFF2-40B4-BE49-F238E27FC236}">
                <a16:creationId xmlns:a16="http://schemas.microsoft.com/office/drawing/2014/main" id="{218968C3-0978-B788-D1E4-63C38CEF0A9D}"/>
              </a:ext>
            </a:extLst>
          </p:cNvPr>
          <p:cNvGrpSpPr/>
          <p:nvPr/>
        </p:nvGrpSpPr>
        <p:grpSpPr>
          <a:xfrm>
            <a:off x="10836099" y="2995215"/>
            <a:ext cx="1081945" cy="1011723"/>
            <a:chOff x="1016000" y="1137920"/>
            <a:chExt cx="1016000" cy="1016000"/>
          </a:xfrm>
        </p:grpSpPr>
        <p:sp>
          <p:nvSpPr>
            <p:cNvPr id="14" name="Oval 13">
              <a:extLst>
                <a:ext uri="{FF2B5EF4-FFF2-40B4-BE49-F238E27FC236}">
                  <a16:creationId xmlns:a16="http://schemas.microsoft.com/office/drawing/2014/main" id="{8B0F52BF-F963-17E5-60FB-3B842FAC6407}"/>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BFE4C3A5-DE31-F171-EAB0-3DB01B47FEDC}"/>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16</a:t>
              </a:r>
            </a:p>
          </p:txBody>
        </p:sp>
      </p:grpSp>
    </p:spTree>
    <p:extLst>
      <p:ext uri="{BB962C8B-B14F-4D97-AF65-F5344CB8AC3E}">
        <p14:creationId xmlns:p14="http://schemas.microsoft.com/office/powerpoint/2010/main" val="2927523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C72AE-7A62-690B-AAC8-965C89B5CFB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7E6600E-576E-D1B8-6B13-95620AAD80E2}"/>
              </a:ext>
            </a:extLst>
          </p:cNvPr>
          <p:cNvSpPr>
            <a:spLocks noGrp="1"/>
          </p:cNvSpPr>
          <p:nvPr>
            <p:ph type="body" sz="quarter" idx="18"/>
          </p:nvPr>
        </p:nvSpPr>
        <p:spPr>
          <a:xfrm>
            <a:off x="310307" y="1962417"/>
            <a:ext cx="3238499" cy="1049221"/>
          </a:xfrm>
        </p:spPr>
        <p:txBody>
          <a:bodyPr/>
          <a:lstStyle/>
          <a:p>
            <a:r>
              <a:rPr lang="en-IE" b="0" dirty="0"/>
              <a:t>What is Your True Income Per Booking?</a:t>
            </a:r>
          </a:p>
        </p:txBody>
      </p:sp>
      <p:sp>
        <p:nvSpPr>
          <p:cNvPr id="9" name="Text Placeholder 8">
            <a:extLst>
              <a:ext uri="{FF2B5EF4-FFF2-40B4-BE49-F238E27FC236}">
                <a16:creationId xmlns:a16="http://schemas.microsoft.com/office/drawing/2014/main" id="{E85EDEEB-41E8-A13A-1614-274374476ABD}"/>
              </a:ext>
            </a:extLst>
          </p:cNvPr>
          <p:cNvSpPr>
            <a:spLocks noGrp="1"/>
          </p:cNvSpPr>
          <p:nvPr>
            <p:ph type="body" sz="quarter" idx="19"/>
          </p:nvPr>
        </p:nvSpPr>
        <p:spPr>
          <a:xfrm>
            <a:off x="457945" y="782216"/>
            <a:ext cx="2943225" cy="385564"/>
          </a:xfrm>
        </p:spPr>
        <p:txBody>
          <a:bodyPr/>
          <a:lstStyle/>
          <a:p>
            <a:r>
              <a:rPr lang="en-IE" sz="3000" dirty="0"/>
              <a:t>Net Revenue Per Night</a:t>
            </a:r>
          </a:p>
        </p:txBody>
      </p:sp>
      <p:sp>
        <p:nvSpPr>
          <p:cNvPr id="12" name="Text Placeholder 7">
            <a:extLst>
              <a:ext uri="{FF2B5EF4-FFF2-40B4-BE49-F238E27FC236}">
                <a16:creationId xmlns:a16="http://schemas.microsoft.com/office/drawing/2014/main" id="{7AE88DF9-4330-42AC-0309-A0820AF09DA4}"/>
              </a:ext>
            </a:extLst>
          </p:cNvPr>
          <p:cNvSpPr>
            <a:spLocks noGrp="1"/>
          </p:cNvSpPr>
          <p:nvPr>
            <p:ph type="body" sz="quarter" idx="21"/>
          </p:nvPr>
        </p:nvSpPr>
        <p:spPr>
          <a:xfrm>
            <a:off x="4400549" y="974998"/>
            <a:ext cx="6667400" cy="3743028"/>
          </a:xfrm>
        </p:spPr>
        <p:txBody>
          <a:bodyPr/>
          <a:lstStyle/>
          <a:p>
            <a:pPr>
              <a:spcAft>
                <a:spcPts val="600"/>
              </a:spcAft>
            </a:pPr>
            <a:r>
              <a:rPr lang="en-US" dirty="0">
                <a:solidFill>
                  <a:srgbClr val="595959"/>
                </a:solidFill>
              </a:rPr>
              <a:t>Net revenue per night is what you earn from each booking </a:t>
            </a:r>
            <a:r>
              <a:rPr lang="en-US" b="1" dirty="0">
                <a:solidFill>
                  <a:srgbClr val="595959"/>
                </a:solidFill>
              </a:rPr>
              <a:t>after subtracting the costs of hosting that booking or guest </a:t>
            </a:r>
            <a:r>
              <a:rPr lang="en-US" dirty="0">
                <a:solidFill>
                  <a:srgbClr val="595959"/>
                </a:solidFill>
              </a:rPr>
              <a:t>(like cleaning, breakfast, or supplies).</a:t>
            </a:r>
          </a:p>
          <a:p>
            <a:pPr>
              <a:spcAft>
                <a:spcPts val="600"/>
              </a:spcAft>
            </a:pPr>
            <a:r>
              <a:rPr lang="en-US" b="1" dirty="0">
                <a:solidFill>
                  <a:srgbClr val="595959"/>
                </a:solidFill>
              </a:rPr>
              <a:t>It is </a:t>
            </a:r>
            <a:r>
              <a:rPr lang="en-US" dirty="0">
                <a:solidFill>
                  <a:srgbClr val="595959"/>
                </a:solidFill>
              </a:rPr>
              <a:t>the amount of money you actually </a:t>
            </a:r>
            <a:r>
              <a:rPr lang="en-US" b="1" dirty="0">
                <a:solidFill>
                  <a:srgbClr val="595959"/>
                </a:solidFill>
              </a:rPr>
              <a:t>keep as income</a:t>
            </a:r>
            <a:r>
              <a:rPr lang="en-US" dirty="0">
                <a:solidFill>
                  <a:srgbClr val="595959"/>
                </a:solidFill>
              </a:rPr>
              <a:t> after covering the </a:t>
            </a:r>
            <a:r>
              <a:rPr lang="en-US" b="1" dirty="0">
                <a:solidFill>
                  <a:srgbClr val="595959"/>
                </a:solidFill>
              </a:rPr>
              <a:t>variable costs</a:t>
            </a:r>
            <a:r>
              <a:rPr lang="en-US" dirty="0">
                <a:solidFill>
                  <a:srgbClr val="595959"/>
                </a:solidFill>
              </a:rPr>
              <a:t> associated with hosting a guest for one night.</a:t>
            </a:r>
          </a:p>
          <a:p>
            <a:pPr>
              <a:spcAft>
                <a:spcPts val="600"/>
              </a:spcAft>
            </a:pPr>
            <a:r>
              <a:rPr lang="en-US" b="1" dirty="0">
                <a:solidFill>
                  <a:srgbClr val="EC7C69"/>
                </a:solidFill>
              </a:rPr>
              <a:t>It shows what each night of booking truly contributes toward:</a:t>
            </a:r>
          </a:p>
          <a:p>
            <a:pPr marL="342900" indent="-342900">
              <a:spcAft>
                <a:spcPts val="600"/>
              </a:spcAft>
              <a:buFont typeface="Arial" panose="020B0604020202020204" pitchFamily="34" charset="0"/>
              <a:buChar char="•"/>
            </a:pPr>
            <a:r>
              <a:rPr lang="en-US" dirty="0">
                <a:solidFill>
                  <a:srgbClr val="595959"/>
                </a:solidFill>
              </a:rPr>
              <a:t>Covering your </a:t>
            </a:r>
            <a:r>
              <a:rPr lang="en-US" b="1" dirty="0">
                <a:solidFill>
                  <a:srgbClr val="595959"/>
                </a:solidFill>
              </a:rPr>
              <a:t>fixed costs </a:t>
            </a:r>
            <a:r>
              <a:rPr lang="en-US" dirty="0">
                <a:solidFill>
                  <a:srgbClr val="595959"/>
                </a:solidFill>
              </a:rPr>
              <a:t>(like insurance, rent, marketing), and</a:t>
            </a:r>
          </a:p>
          <a:p>
            <a:pPr marL="342900" indent="-342900">
              <a:spcAft>
                <a:spcPts val="600"/>
              </a:spcAft>
              <a:buFont typeface="Arial" panose="020B0604020202020204" pitchFamily="34" charset="0"/>
              <a:buChar char="•"/>
            </a:pPr>
            <a:r>
              <a:rPr lang="en-US" dirty="0">
                <a:solidFill>
                  <a:srgbClr val="595959"/>
                </a:solidFill>
              </a:rPr>
              <a:t>Earning </a:t>
            </a:r>
            <a:r>
              <a:rPr lang="en-US" b="1" dirty="0">
                <a:solidFill>
                  <a:srgbClr val="595959"/>
                </a:solidFill>
              </a:rPr>
              <a:t>profit</a:t>
            </a:r>
          </a:p>
          <a:p>
            <a:pPr>
              <a:spcAft>
                <a:spcPts val="600"/>
              </a:spcAft>
            </a:pPr>
            <a:endParaRPr lang="en-US" dirty="0"/>
          </a:p>
          <a:p>
            <a:pPr>
              <a:spcAft>
                <a:spcPts val="600"/>
              </a:spcAft>
            </a:pPr>
            <a:endParaRPr lang="en-US" dirty="0">
              <a:solidFill>
                <a:srgbClr val="E96751"/>
              </a:solidFill>
            </a:endParaRPr>
          </a:p>
        </p:txBody>
      </p:sp>
    </p:spTree>
    <p:extLst>
      <p:ext uri="{BB962C8B-B14F-4D97-AF65-F5344CB8AC3E}">
        <p14:creationId xmlns:p14="http://schemas.microsoft.com/office/powerpoint/2010/main" val="3237516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73F2-B45B-73CF-D6F5-CDD480265CF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CC6EE2B-E1BE-C5DB-98E6-A9C2FE477BBC}"/>
              </a:ext>
            </a:extLst>
          </p:cNvPr>
          <p:cNvSpPr>
            <a:spLocks noGrp="1"/>
          </p:cNvSpPr>
          <p:nvPr>
            <p:ph type="body" sz="quarter" idx="18"/>
          </p:nvPr>
        </p:nvSpPr>
        <p:spPr>
          <a:xfrm>
            <a:off x="310307" y="1962417"/>
            <a:ext cx="3238499" cy="1049221"/>
          </a:xfrm>
        </p:spPr>
        <p:txBody>
          <a:bodyPr/>
          <a:lstStyle/>
          <a:p>
            <a:r>
              <a:rPr lang="en-IE" b="0" dirty="0"/>
              <a:t>What is Your True Income Per Booking?</a:t>
            </a:r>
          </a:p>
        </p:txBody>
      </p:sp>
      <p:sp>
        <p:nvSpPr>
          <p:cNvPr id="9" name="Text Placeholder 8">
            <a:extLst>
              <a:ext uri="{FF2B5EF4-FFF2-40B4-BE49-F238E27FC236}">
                <a16:creationId xmlns:a16="http://schemas.microsoft.com/office/drawing/2014/main" id="{B1F8033B-94AB-21A1-DF80-963B00941CEE}"/>
              </a:ext>
            </a:extLst>
          </p:cNvPr>
          <p:cNvSpPr>
            <a:spLocks noGrp="1"/>
          </p:cNvSpPr>
          <p:nvPr>
            <p:ph type="body" sz="quarter" idx="19"/>
          </p:nvPr>
        </p:nvSpPr>
        <p:spPr>
          <a:xfrm>
            <a:off x="457945" y="782216"/>
            <a:ext cx="2943225" cy="385564"/>
          </a:xfrm>
        </p:spPr>
        <p:txBody>
          <a:bodyPr/>
          <a:lstStyle/>
          <a:p>
            <a:r>
              <a:rPr lang="en-IE" sz="3000" dirty="0"/>
              <a:t>Net Revenue Per Night</a:t>
            </a:r>
          </a:p>
        </p:txBody>
      </p:sp>
      <p:sp>
        <p:nvSpPr>
          <p:cNvPr id="12" name="Text Placeholder 7">
            <a:extLst>
              <a:ext uri="{FF2B5EF4-FFF2-40B4-BE49-F238E27FC236}">
                <a16:creationId xmlns:a16="http://schemas.microsoft.com/office/drawing/2014/main" id="{B59C0791-9358-4192-B59A-7F3B3F115CF3}"/>
              </a:ext>
            </a:extLst>
          </p:cNvPr>
          <p:cNvSpPr>
            <a:spLocks noGrp="1"/>
          </p:cNvSpPr>
          <p:nvPr>
            <p:ph type="body" sz="quarter" idx="21"/>
          </p:nvPr>
        </p:nvSpPr>
        <p:spPr>
          <a:xfrm>
            <a:off x="4400549" y="237676"/>
            <a:ext cx="6781801" cy="3743028"/>
          </a:xfrm>
        </p:spPr>
        <p:txBody>
          <a:bodyPr/>
          <a:lstStyle/>
          <a:p>
            <a:pPr>
              <a:spcAft>
                <a:spcPts val="600"/>
              </a:spcAft>
            </a:pPr>
            <a:r>
              <a:rPr lang="en-US" dirty="0">
                <a:solidFill>
                  <a:srgbClr val="595959"/>
                </a:solidFill>
              </a:rPr>
              <a:t>It’s a key number to understand your real earnings — not just what guests pay, but what’s left after you deliver the service. Knowing your net revenue per night helps you:</a:t>
            </a:r>
          </a:p>
          <a:p>
            <a:pPr marL="342900" indent="-342900">
              <a:buFont typeface="Arial" panose="020B0604020202020204" pitchFamily="34" charset="0"/>
              <a:buChar char="•"/>
            </a:pPr>
            <a:r>
              <a:rPr lang="en-US" dirty="0">
                <a:solidFill>
                  <a:srgbClr val="595959"/>
                </a:solidFill>
              </a:rPr>
              <a:t>See how much each booking contributes toward your </a:t>
            </a:r>
            <a:r>
              <a:rPr lang="en-US" b="1" dirty="0">
                <a:solidFill>
                  <a:srgbClr val="595959"/>
                </a:solidFill>
              </a:rPr>
              <a:t>overall profit</a:t>
            </a:r>
          </a:p>
          <a:p>
            <a:pPr marL="342900" indent="-342900">
              <a:buFont typeface="Arial" panose="020B0604020202020204" pitchFamily="34" charset="0"/>
              <a:buChar char="•"/>
            </a:pPr>
            <a:r>
              <a:rPr lang="en-US" dirty="0">
                <a:solidFill>
                  <a:srgbClr val="595959"/>
                </a:solidFill>
              </a:rPr>
              <a:t>Do a </a:t>
            </a:r>
            <a:r>
              <a:rPr lang="en-US" b="1" dirty="0">
                <a:solidFill>
                  <a:srgbClr val="595959"/>
                </a:solidFill>
              </a:rPr>
              <a:t>break-even analysis </a:t>
            </a:r>
            <a:r>
              <a:rPr lang="en-US" dirty="0">
                <a:solidFill>
                  <a:srgbClr val="595959"/>
                </a:solidFill>
              </a:rPr>
              <a:t>(e.g., how many nights you need to sell to cover fixed costs)</a:t>
            </a:r>
          </a:p>
          <a:p>
            <a:pPr marL="342900" indent="-342900">
              <a:buFont typeface="Arial" panose="020B0604020202020204" pitchFamily="34" charset="0"/>
              <a:buChar char="•"/>
            </a:pPr>
            <a:r>
              <a:rPr lang="en-US" dirty="0">
                <a:solidFill>
                  <a:srgbClr val="595959"/>
                </a:solidFill>
              </a:rPr>
              <a:t>Identify if your </a:t>
            </a:r>
            <a:r>
              <a:rPr lang="en-US" b="1" dirty="0">
                <a:solidFill>
                  <a:srgbClr val="595959"/>
                </a:solidFill>
              </a:rPr>
              <a:t>prices are too low </a:t>
            </a:r>
            <a:r>
              <a:rPr lang="en-US" dirty="0">
                <a:solidFill>
                  <a:srgbClr val="595959"/>
                </a:solidFill>
              </a:rPr>
              <a:t>or your </a:t>
            </a:r>
            <a:r>
              <a:rPr lang="en-US" b="1" dirty="0">
                <a:solidFill>
                  <a:srgbClr val="595959"/>
                </a:solidFill>
              </a:rPr>
              <a:t>operating costs are too high</a:t>
            </a:r>
          </a:p>
          <a:p>
            <a:pPr>
              <a:spcAft>
                <a:spcPts val="600"/>
              </a:spcAft>
            </a:pPr>
            <a:endParaRPr lang="en-US" dirty="0"/>
          </a:p>
          <a:p>
            <a:pPr>
              <a:spcAft>
                <a:spcPts val="600"/>
              </a:spcAft>
            </a:pPr>
            <a:endParaRPr lang="en-US" dirty="0">
              <a:solidFill>
                <a:srgbClr val="E96751"/>
              </a:solidFill>
            </a:endParaRPr>
          </a:p>
        </p:txBody>
      </p:sp>
      <p:sp>
        <p:nvSpPr>
          <p:cNvPr id="5" name="Flowchart: Alternate Process 4">
            <a:extLst>
              <a:ext uri="{FF2B5EF4-FFF2-40B4-BE49-F238E27FC236}">
                <a16:creationId xmlns:a16="http://schemas.microsoft.com/office/drawing/2014/main" id="{24747AD0-BAEE-7D59-31DB-7548648EB767}"/>
              </a:ext>
            </a:extLst>
          </p:cNvPr>
          <p:cNvSpPr/>
          <p:nvPr/>
        </p:nvSpPr>
        <p:spPr>
          <a:xfrm>
            <a:off x="555777" y="3648075"/>
            <a:ext cx="10806347" cy="2972249"/>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Formula: </a:t>
            </a:r>
          </a:p>
          <a:p>
            <a:r>
              <a:rPr lang="en-US" sz="2200" b="1" dirty="0">
                <a:solidFill>
                  <a:schemeClr val="bg1"/>
                </a:solidFill>
              </a:rPr>
              <a:t>Net Revenue per Night = </a:t>
            </a:r>
            <a:r>
              <a:rPr lang="en-US" sz="2200" dirty="0">
                <a:solidFill>
                  <a:schemeClr val="bg1"/>
                </a:solidFill>
              </a:rPr>
              <a:t>Average Price per Night – Variable Costs per Night</a:t>
            </a:r>
          </a:p>
          <a:p>
            <a:r>
              <a:rPr lang="en-US" sz="2200" dirty="0"/>
              <a:t>Price charged per night €140 - Variable costs per night (cleaning, toiletries, breakfast) €15</a:t>
            </a:r>
          </a:p>
          <a:p>
            <a:r>
              <a:rPr lang="en-IE" sz="2200" dirty="0"/>
              <a:t>→ </a:t>
            </a:r>
            <a:r>
              <a:rPr lang="en-IE" sz="2200" b="1" dirty="0"/>
              <a:t>€140 – €15 = €125 </a:t>
            </a:r>
            <a:r>
              <a:rPr lang="en-IE" sz="2200" dirty="0"/>
              <a:t>(Y</a:t>
            </a:r>
            <a:r>
              <a:rPr lang="en-US" sz="2200" dirty="0"/>
              <a:t>our </a:t>
            </a:r>
            <a:r>
              <a:rPr lang="en-US" sz="2200" b="1" dirty="0"/>
              <a:t>net revenue per night is €125) </a:t>
            </a:r>
            <a:r>
              <a:rPr lang="en-US" sz="2200" dirty="0"/>
              <a:t>€125 is what goes towards paying fixed costs (insurance, loan, utilities) and leaving room for </a:t>
            </a:r>
            <a:r>
              <a:rPr lang="en-US" sz="2200" b="1" dirty="0"/>
              <a:t>profit</a:t>
            </a:r>
          </a:p>
          <a:p>
            <a:endParaRPr lang="en-US" sz="1000" dirty="0"/>
          </a:p>
          <a:p>
            <a:r>
              <a:rPr lang="en-US" sz="2200" b="1" dirty="0">
                <a:solidFill>
                  <a:schemeClr val="bg1"/>
                </a:solidFill>
              </a:rPr>
              <a:t>Tip: </a:t>
            </a:r>
            <a:r>
              <a:rPr lang="en-US" sz="2200" dirty="0">
                <a:solidFill>
                  <a:schemeClr val="bg1"/>
                </a:solidFill>
              </a:rPr>
              <a:t>Once you know your net revenue per night, you can calculate your breakeven point using this formula: Break-even Nights = Annual Fixed Costs ÷ Net Revenue per Night</a:t>
            </a:r>
          </a:p>
        </p:txBody>
      </p:sp>
    </p:spTree>
    <p:extLst>
      <p:ext uri="{BB962C8B-B14F-4D97-AF65-F5344CB8AC3E}">
        <p14:creationId xmlns:p14="http://schemas.microsoft.com/office/powerpoint/2010/main" val="974641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33104F-F2E6-9FC0-B40C-8A43C03607FA}"/>
              </a:ext>
            </a:extLst>
          </p:cNvPr>
          <p:cNvSpPr>
            <a:spLocks noGrp="1"/>
          </p:cNvSpPr>
          <p:nvPr>
            <p:ph type="body" sz="quarter" idx="18"/>
          </p:nvPr>
        </p:nvSpPr>
        <p:spPr>
          <a:xfrm>
            <a:off x="798381" y="753105"/>
            <a:ext cx="10614687" cy="3849918"/>
          </a:xfrm>
        </p:spPr>
        <p:txBody>
          <a:bodyPr/>
          <a:lstStyle/>
          <a:p>
            <a:pPr marL="0" indent="0"/>
            <a:r>
              <a:rPr lang="en-US" b="1" dirty="0">
                <a:solidFill>
                  <a:srgbClr val="E96751"/>
                </a:solidFill>
              </a:rPr>
              <a:t>Financial Planning</a:t>
            </a:r>
          </a:p>
          <a:p>
            <a:pPr marL="457200" indent="-457200">
              <a:buFont typeface="Arial" panose="020B0604020202020204" pitchFamily="34" charset="0"/>
              <a:buChar char="•"/>
            </a:pPr>
            <a:r>
              <a:rPr lang="en-US" dirty="0">
                <a:solidFill>
                  <a:srgbClr val="595959"/>
                </a:solidFill>
              </a:rPr>
              <a:t>Helps determine how much you </a:t>
            </a:r>
            <a:r>
              <a:rPr lang="en-US" b="1" i="1" dirty="0">
                <a:solidFill>
                  <a:srgbClr val="595959"/>
                </a:solidFill>
              </a:rPr>
              <a:t>actually earn</a:t>
            </a:r>
            <a:r>
              <a:rPr lang="en-US" b="1" dirty="0">
                <a:solidFill>
                  <a:srgbClr val="595959"/>
                </a:solidFill>
              </a:rPr>
              <a:t> </a:t>
            </a:r>
            <a:r>
              <a:rPr lang="en-US" dirty="0">
                <a:solidFill>
                  <a:srgbClr val="595959"/>
                </a:solidFill>
              </a:rPr>
              <a:t>per night after covering direct (variable) costs.</a:t>
            </a:r>
          </a:p>
          <a:p>
            <a:pPr marL="457200" indent="-457200">
              <a:buFont typeface="Arial" panose="020B0604020202020204" pitchFamily="34" charset="0"/>
              <a:buChar char="•"/>
            </a:pPr>
            <a:r>
              <a:rPr lang="en-US" dirty="0">
                <a:solidFill>
                  <a:srgbClr val="595959"/>
                </a:solidFill>
              </a:rPr>
              <a:t>Ensures pricing covers not just costs but also desired </a:t>
            </a:r>
            <a:r>
              <a:rPr lang="en-US" b="1" i="1" dirty="0">
                <a:solidFill>
                  <a:srgbClr val="595959"/>
                </a:solidFill>
              </a:rPr>
              <a:t>profit margins</a:t>
            </a:r>
            <a:r>
              <a:rPr lang="en-US" b="1" dirty="0">
                <a:solidFill>
                  <a:srgbClr val="595959"/>
                </a:solidFill>
              </a:rPr>
              <a:t>.</a:t>
            </a:r>
          </a:p>
          <a:p>
            <a:pPr marL="0" indent="0"/>
            <a:r>
              <a:rPr lang="en-US" b="1" dirty="0">
                <a:solidFill>
                  <a:srgbClr val="E96751"/>
                </a:solidFill>
              </a:rPr>
              <a:t>Break-Even Analysis</a:t>
            </a:r>
          </a:p>
          <a:p>
            <a:pPr marL="457200" indent="-457200">
              <a:buFont typeface="Arial" panose="020B0604020202020204" pitchFamily="34" charset="0"/>
              <a:buChar char="•"/>
            </a:pPr>
            <a:r>
              <a:rPr lang="en-US" dirty="0">
                <a:solidFill>
                  <a:srgbClr val="595959"/>
                </a:solidFill>
              </a:rPr>
              <a:t>Used to calculate how many nights you must book to </a:t>
            </a:r>
            <a:r>
              <a:rPr lang="en-US" b="1" i="1" dirty="0">
                <a:solidFill>
                  <a:srgbClr val="595959"/>
                </a:solidFill>
              </a:rPr>
              <a:t>cover total costs</a:t>
            </a:r>
            <a:r>
              <a:rPr lang="en-US" b="1" dirty="0">
                <a:solidFill>
                  <a:srgbClr val="595959"/>
                </a:solidFill>
              </a:rPr>
              <a:t> </a:t>
            </a:r>
            <a:r>
              <a:rPr lang="en-US" dirty="0">
                <a:solidFill>
                  <a:srgbClr val="595959"/>
                </a:solidFill>
              </a:rPr>
              <a:t>(fixed + variable).</a:t>
            </a:r>
          </a:p>
          <a:p>
            <a:pPr marL="457200" indent="-457200">
              <a:buFont typeface="Arial" panose="020B0604020202020204" pitchFamily="34" charset="0"/>
              <a:buChar char="•"/>
            </a:pPr>
            <a:r>
              <a:rPr lang="en-US" i="1" dirty="0">
                <a:solidFill>
                  <a:srgbClr val="595959"/>
                </a:solidFill>
              </a:rPr>
              <a:t>The formula: </a:t>
            </a:r>
            <a:r>
              <a:rPr lang="en-US" b="1" dirty="0">
                <a:solidFill>
                  <a:srgbClr val="E96751"/>
                </a:solidFill>
              </a:rPr>
              <a:t>Break-Even Nights </a:t>
            </a:r>
            <a:r>
              <a:rPr lang="en-US" dirty="0">
                <a:solidFill>
                  <a:srgbClr val="E96751"/>
                </a:solidFill>
              </a:rPr>
              <a:t>= Fixed Costs ÷ (Net Revenue per Night)</a:t>
            </a:r>
            <a:br>
              <a:rPr lang="en-US" dirty="0">
                <a:solidFill>
                  <a:srgbClr val="E96751"/>
                </a:solidFill>
              </a:rPr>
            </a:br>
            <a:r>
              <a:rPr lang="en-US" dirty="0">
                <a:solidFill>
                  <a:srgbClr val="595959"/>
                </a:solidFill>
              </a:rPr>
              <a:t>This wouldn't be accurate without knowing the net revenue.</a:t>
            </a:r>
          </a:p>
          <a:p>
            <a:pPr marL="0" indent="0"/>
            <a:r>
              <a:rPr lang="en-US" b="1" dirty="0">
                <a:solidFill>
                  <a:srgbClr val="E96751"/>
                </a:solidFill>
              </a:rPr>
              <a:t>Profit Estimation</a:t>
            </a:r>
          </a:p>
          <a:p>
            <a:pPr marL="457200" indent="-457200">
              <a:buFont typeface="Arial" panose="020B0604020202020204" pitchFamily="34" charset="0"/>
              <a:buChar char="•"/>
            </a:pPr>
            <a:r>
              <a:rPr lang="en-US" dirty="0">
                <a:solidFill>
                  <a:srgbClr val="595959"/>
                </a:solidFill>
              </a:rPr>
              <a:t>Knowing your </a:t>
            </a:r>
            <a:r>
              <a:rPr lang="en-US" b="1" dirty="0">
                <a:solidFill>
                  <a:srgbClr val="595959"/>
                </a:solidFill>
              </a:rPr>
              <a:t>Net Revenue per Night</a:t>
            </a:r>
            <a:r>
              <a:rPr lang="en-US" dirty="0">
                <a:solidFill>
                  <a:srgbClr val="595959"/>
                </a:solidFill>
              </a:rPr>
              <a:t> lets you:</a:t>
            </a:r>
          </a:p>
          <a:p>
            <a:pPr marL="914400" lvl="1" indent="-457200">
              <a:buFont typeface="+mj-lt"/>
              <a:buAutoNum type="arabicPeriod"/>
            </a:pPr>
            <a:r>
              <a:rPr lang="en-US" sz="2400" spc="0" dirty="0">
                <a:solidFill>
                  <a:srgbClr val="595959"/>
                </a:solidFill>
                <a:latin typeface="+mn-lt"/>
              </a:rPr>
              <a:t>Forecast monthly or yearly </a:t>
            </a:r>
            <a:r>
              <a:rPr lang="en-US" sz="2400" b="1" spc="0" dirty="0">
                <a:solidFill>
                  <a:srgbClr val="595959"/>
                </a:solidFill>
                <a:latin typeface="+mn-lt"/>
              </a:rPr>
              <a:t>profits</a:t>
            </a:r>
          </a:p>
          <a:p>
            <a:pPr marL="914400" lvl="1" indent="-457200">
              <a:buFont typeface="+mj-lt"/>
              <a:buAutoNum type="arabicPeriod"/>
            </a:pPr>
            <a:r>
              <a:rPr lang="en-US" sz="2400" b="1" spc="0" dirty="0">
                <a:solidFill>
                  <a:srgbClr val="595959"/>
                </a:solidFill>
                <a:latin typeface="+mn-lt"/>
              </a:rPr>
              <a:t>Compare performance </a:t>
            </a:r>
            <a:r>
              <a:rPr lang="en-US" sz="2400" spc="0" dirty="0">
                <a:solidFill>
                  <a:srgbClr val="595959"/>
                </a:solidFill>
                <a:latin typeface="+mn-lt"/>
              </a:rPr>
              <a:t>across seasons</a:t>
            </a:r>
          </a:p>
          <a:p>
            <a:pPr marL="914400" lvl="1" indent="-457200">
              <a:buFont typeface="+mj-lt"/>
              <a:buAutoNum type="arabicPeriod"/>
            </a:pPr>
            <a:r>
              <a:rPr lang="en-US" sz="2400" b="1" spc="0" dirty="0">
                <a:solidFill>
                  <a:srgbClr val="595959"/>
                </a:solidFill>
                <a:latin typeface="+mn-lt"/>
              </a:rPr>
              <a:t>Adjust pricing </a:t>
            </a:r>
            <a:r>
              <a:rPr lang="en-US" sz="2400" spc="0" dirty="0">
                <a:solidFill>
                  <a:srgbClr val="595959"/>
                </a:solidFill>
                <a:latin typeface="+mn-lt"/>
              </a:rPr>
              <a:t>or reduce costs to increase net earnings</a:t>
            </a:r>
          </a:p>
          <a:p>
            <a:pPr marL="457200" indent="-457200">
              <a:buFont typeface="+mj-lt"/>
              <a:buAutoNum type="arabicPeriod"/>
            </a:pPr>
            <a:endParaRPr lang="en-IE" dirty="0"/>
          </a:p>
        </p:txBody>
      </p:sp>
      <p:sp>
        <p:nvSpPr>
          <p:cNvPr id="3" name="Text Placeholder 2">
            <a:extLst>
              <a:ext uri="{FF2B5EF4-FFF2-40B4-BE49-F238E27FC236}">
                <a16:creationId xmlns:a16="http://schemas.microsoft.com/office/drawing/2014/main" id="{1F36AE0C-484E-87D1-CD53-9C9078890BEA}"/>
              </a:ext>
            </a:extLst>
          </p:cNvPr>
          <p:cNvSpPr>
            <a:spLocks noGrp="1"/>
          </p:cNvSpPr>
          <p:nvPr>
            <p:ph type="body" sz="quarter" idx="16"/>
          </p:nvPr>
        </p:nvSpPr>
        <p:spPr>
          <a:xfrm>
            <a:off x="798381" y="146675"/>
            <a:ext cx="10614687" cy="803654"/>
          </a:xfrm>
        </p:spPr>
        <p:txBody>
          <a:bodyPr/>
          <a:lstStyle/>
          <a:p>
            <a:r>
              <a:rPr lang="en-US" dirty="0">
                <a:solidFill>
                  <a:srgbClr val="EC7C69"/>
                </a:solidFill>
              </a:rPr>
              <a:t>Net Revenue Price </a:t>
            </a:r>
            <a:r>
              <a:rPr lang="en-US" dirty="0">
                <a:solidFill>
                  <a:srgbClr val="418D8F"/>
                </a:solidFill>
              </a:rPr>
              <a:t>- Useful For</a:t>
            </a:r>
            <a:endParaRPr lang="en-IE" dirty="0">
              <a:solidFill>
                <a:srgbClr val="418D8F"/>
              </a:solidFill>
            </a:endParaRPr>
          </a:p>
        </p:txBody>
      </p:sp>
    </p:spTree>
    <p:extLst>
      <p:ext uri="{BB962C8B-B14F-4D97-AF65-F5344CB8AC3E}">
        <p14:creationId xmlns:p14="http://schemas.microsoft.com/office/powerpoint/2010/main" val="1916955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B4277-9DC5-09F0-6E35-8B500D4D11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D61134-4D15-A23B-808D-D815B9387986}"/>
              </a:ext>
            </a:extLst>
          </p:cNvPr>
          <p:cNvSpPr>
            <a:spLocks noGrp="1"/>
          </p:cNvSpPr>
          <p:nvPr>
            <p:ph type="body" sz="quarter" idx="16"/>
          </p:nvPr>
        </p:nvSpPr>
        <p:spPr>
          <a:xfrm>
            <a:off x="559568" y="1356327"/>
            <a:ext cx="10323585" cy="3066422"/>
          </a:xfrm>
        </p:spPr>
        <p:txBody>
          <a:bodyPr>
            <a:noAutofit/>
          </a:bodyPr>
          <a:lstStyle/>
          <a:p>
            <a:pPr>
              <a:spcAft>
                <a:spcPts val="1200"/>
              </a:spcAft>
            </a:pPr>
            <a:r>
              <a:rPr lang="en-US" sz="2400" dirty="0">
                <a:solidFill>
                  <a:srgbClr val="595959"/>
                </a:solidFill>
              </a:rPr>
              <a:t>Knowing your numbers is essential to building a financially sustainable alternative accommodation business. </a:t>
            </a:r>
          </a:p>
          <a:p>
            <a:pPr>
              <a:spcAft>
                <a:spcPts val="1200"/>
              </a:spcAft>
            </a:pPr>
            <a:r>
              <a:rPr lang="en-US" sz="2400" dirty="0">
                <a:solidFill>
                  <a:srgbClr val="595959"/>
                </a:solidFill>
              </a:rPr>
              <a:t>These sections take you step-by-step through calculating what it costs to run your accommodation, even when no guests are present, and how to translate those costs into a minimum price per night. </a:t>
            </a:r>
          </a:p>
          <a:p>
            <a:pPr>
              <a:spcAft>
                <a:spcPts val="1200"/>
              </a:spcAft>
            </a:pPr>
            <a:r>
              <a:rPr lang="en-US" sz="2400" dirty="0">
                <a:solidFill>
                  <a:srgbClr val="595959"/>
                </a:solidFill>
              </a:rPr>
              <a:t>You’ll then use that data to calculate your break-even point—the number of nights and occupancy rate you need to reach just to cover your costs. </a:t>
            </a:r>
          </a:p>
          <a:p>
            <a:pPr>
              <a:spcAft>
                <a:spcPts val="1200"/>
              </a:spcAft>
            </a:pPr>
            <a:r>
              <a:rPr lang="en-US" sz="2400" dirty="0">
                <a:solidFill>
                  <a:srgbClr val="595959"/>
                </a:solidFill>
              </a:rPr>
              <a:t>This helps ensure your pricing isn’t just competitive, but also profitable. </a:t>
            </a:r>
          </a:p>
          <a:p>
            <a:pPr>
              <a:spcAft>
                <a:spcPts val="1200"/>
              </a:spcAft>
            </a:pPr>
            <a:r>
              <a:rPr lang="en-US" sz="2400" dirty="0">
                <a:solidFill>
                  <a:srgbClr val="595959"/>
                </a:solidFill>
              </a:rPr>
              <a:t>By understanding your full cost structure, minimum viable rate, and occupancy targets, you can make smarter, data-driven decisions for long-term success.</a:t>
            </a:r>
          </a:p>
          <a:p>
            <a:pPr marL="342900" indent="-342900">
              <a:spcAft>
                <a:spcPts val="1200"/>
              </a:spcAft>
              <a:buFont typeface="Wingdings" panose="05000000000000000000" pitchFamily="2" charset="2"/>
              <a:buChar char="v"/>
            </a:pPr>
            <a:endParaRPr lang="en-US" sz="2400" dirty="0">
              <a:solidFill>
                <a:srgbClr val="595959"/>
              </a:solidFill>
            </a:endParaRPr>
          </a:p>
        </p:txBody>
      </p:sp>
      <p:sp>
        <p:nvSpPr>
          <p:cNvPr id="7" name="Slide Number Placeholder 5">
            <a:extLst>
              <a:ext uri="{FF2B5EF4-FFF2-40B4-BE49-F238E27FC236}">
                <a16:creationId xmlns:a16="http://schemas.microsoft.com/office/drawing/2014/main" id="{C5B3B167-32B9-D096-80D8-9C73E0A1AAFD}"/>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4</a:t>
            </a:fld>
            <a:endParaRPr lang="fr-CA" dirty="0"/>
          </a:p>
        </p:txBody>
      </p:sp>
      <p:sp>
        <p:nvSpPr>
          <p:cNvPr id="4" name="Freeform 28">
            <a:extLst>
              <a:ext uri="{FF2B5EF4-FFF2-40B4-BE49-F238E27FC236}">
                <a16:creationId xmlns:a16="http://schemas.microsoft.com/office/drawing/2014/main" id="{66466477-4294-0065-0609-44763A29583B}"/>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2FFAB2F2-A636-5A06-BFB0-687A19F34092}"/>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Module 8 </a:t>
            </a:r>
            <a:r>
              <a:rPr lang="en-US" sz="3200" dirty="0"/>
              <a:t>Laying the Financial Foundations for a Viable Accommodation Business</a:t>
            </a:r>
          </a:p>
        </p:txBody>
      </p:sp>
    </p:spTree>
    <p:extLst>
      <p:ext uri="{BB962C8B-B14F-4D97-AF65-F5344CB8AC3E}">
        <p14:creationId xmlns:p14="http://schemas.microsoft.com/office/powerpoint/2010/main" val="2821290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56DB9-ED69-36CC-F7CA-C7F05C0FAAA6}"/>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E9B62B09-E0B6-12EE-680D-80D789FCA54D}"/>
              </a:ext>
            </a:extLst>
          </p:cNvPr>
          <p:cNvSpPr/>
          <p:nvPr/>
        </p:nvSpPr>
        <p:spPr>
          <a:xfrm>
            <a:off x="562002" y="1605887"/>
            <a:ext cx="11134698"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5541367E-73ED-788A-ECCB-99C988D6CC6C}"/>
              </a:ext>
            </a:extLst>
          </p:cNvPr>
          <p:cNvSpPr>
            <a:spLocks noGrp="1"/>
          </p:cNvSpPr>
          <p:nvPr>
            <p:ph type="body" sz="quarter" idx="16"/>
          </p:nvPr>
        </p:nvSpPr>
        <p:spPr/>
        <p:txBody>
          <a:bodyPr/>
          <a:lstStyle/>
          <a:p>
            <a:r>
              <a:rPr lang="en-US" sz="3200" b="1" dirty="0">
                <a:solidFill>
                  <a:srgbClr val="EC7C69"/>
                </a:solidFill>
              </a:rPr>
              <a:t>Formula &amp; Example: </a:t>
            </a:r>
            <a:r>
              <a:rPr lang="en-US" sz="3200" dirty="0">
                <a:solidFill>
                  <a:srgbClr val="459597"/>
                </a:solidFill>
              </a:rPr>
              <a:t>Your Net Revenue per Night</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7F6D4D91-3D1B-5548-CB0F-E04BAE73DC98}"/>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5494798-826F-3376-2206-B84DE95A433E}"/>
              </a:ext>
            </a:extLst>
          </p:cNvPr>
          <p:cNvSpPr>
            <a:spLocks noGrp="1"/>
          </p:cNvSpPr>
          <p:nvPr>
            <p:ph type="body" sz="quarter" idx="18"/>
          </p:nvPr>
        </p:nvSpPr>
        <p:spPr>
          <a:xfrm>
            <a:off x="638175" y="1710665"/>
            <a:ext cx="10815893" cy="803653"/>
          </a:xfrm>
        </p:spPr>
        <p:txBody>
          <a:bodyPr/>
          <a:lstStyle/>
          <a:p>
            <a:pPr algn="ctr">
              <a:spcAft>
                <a:spcPts val="1200"/>
              </a:spcAft>
            </a:pPr>
            <a:r>
              <a:rPr lang="en-US" sz="2800" b="1" dirty="0">
                <a:solidFill>
                  <a:schemeClr val="bg1"/>
                </a:solidFill>
              </a:rPr>
              <a:t>Net Revenue per Night = </a:t>
            </a:r>
            <a:r>
              <a:rPr lang="en-US" sz="2800" dirty="0">
                <a:solidFill>
                  <a:schemeClr val="bg1"/>
                </a:solidFill>
              </a:rPr>
              <a:t>Average Price per Night – Variable Costs (VC) per Night</a:t>
            </a:r>
          </a:p>
        </p:txBody>
      </p:sp>
      <p:cxnSp>
        <p:nvCxnSpPr>
          <p:cNvPr id="33" name="Connector: Elbow 32">
            <a:extLst>
              <a:ext uri="{FF2B5EF4-FFF2-40B4-BE49-F238E27FC236}">
                <a16:creationId xmlns:a16="http://schemas.microsoft.com/office/drawing/2014/main" id="{AFF9C8EF-9E55-4043-1123-5BC50F7DEB79}"/>
              </a:ext>
            </a:extLst>
          </p:cNvPr>
          <p:cNvCxnSpPr>
            <a:cxnSpLocks/>
          </p:cNvCxnSpPr>
          <p:nvPr/>
        </p:nvCxnSpPr>
        <p:spPr>
          <a:xfrm rot="10800000" flipH="1" flipV="1">
            <a:off x="562002" y="212780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580E14C2-CE3C-9493-AF59-34BA41805ECB}"/>
              </a:ext>
            </a:extLst>
          </p:cNvPr>
          <p:cNvSpPr txBox="1">
            <a:spLocks/>
          </p:cNvSpPr>
          <p:nvPr/>
        </p:nvSpPr>
        <p:spPr>
          <a:xfrm>
            <a:off x="1589377" y="287469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600" b="1" dirty="0">
                <a:solidFill>
                  <a:srgbClr val="E96751"/>
                </a:solidFill>
              </a:rPr>
              <a:t>Net Revenue per Night </a:t>
            </a:r>
            <a:r>
              <a:rPr lang="en-US" sz="2600" dirty="0">
                <a:solidFill>
                  <a:srgbClr val="E96751"/>
                </a:solidFill>
              </a:rPr>
              <a:t>= Price per Night − VC = €150 − €30 = €120</a:t>
            </a:r>
          </a:p>
          <a:p>
            <a:pPr marL="0" indent="0">
              <a:lnSpc>
                <a:spcPct val="100000"/>
              </a:lnSpc>
              <a:spcBef>
                <a:spcPts val="0"/>
              </a:spcBef>
            </a:pPr>
            <a:r>
              <a:rPr lang="en-US" b="1" dirty="0">
                <a:solidFill>
                  <a:srgbClr val="494949"/>
                </a:solidFill>
              </a:rPr>
              <a:t>Average/Baseline Price per Night </a:t>
            </a:r>
            <a:r>
              <a:rPr lang="en-US" dirty="0">
                <a:solidFill>
                  <a:srgbClr val="494949"/>
                </a:solidFill>
              </a:rPr>
              <a:t>= €150</a:t>
            </a:r>
          </a:p>
          <a:p>
            <a:pPr marL="0" indent="0">
              <a:lnSpc>
                <a:spcPct val="100000"/>
              </a:lnSpc>
              <a:spcBef>
                <a:spcPts val="0"/>
              </a:spcBef>
            </a:pPr>
            <a:r>
              <a:rPr lang="en-US" b="1" dirty="0">
                <a:solidFill>
                  <a:srgbClr val="494949"/>
                </a:solidFill>
              </a:rPr>
              <a:t>Variable Costs </a:t>
            </a:r>
            <a:r>
              <a:rPr lang="en-US" dirty="0">
                <a:solidFill>
                  <a:srgbClr val="494949"/>
                </a:solidFill>
              </a:rPr>
              <a:t>(cleaning, laundry, etc.) = €30</a:t>
            </a:r>
          </a:p>
          <a:p>
            <a:pPr marL="0" indent="0">
              <a:lnSpc>
                <a:spcPct val="100000"/>
              </a:lnSpc>
              <a:spcBef>
                <a:spcPts val="0"/>
              </a:spcBef>
            </a:pPr>
            <a:r>
              <a:rPr lang="en-US" b="1" dirty="0">
                <a:solidFill>
                  <a:srgbClr val="494949"/>
                </a:solidFill>
              </a:rPr>
              <a:t>Net Revenue: </a:t>
            </a:r>
            <a:r>
              <a:rPr lang="en-US" dirty="0">
                <a:solidFill>
                  <a:srgbClr val="494949"/>
                </a:solidFill>
              </a:rPr>
              <a:t>€150 − €30 = </a:t>
            </a:r>
            <a:r>
              <a:rPr lang="en-US" b="1" dirty="0">
                <a:solidFill>
                  <a:srgbClr val="494949"/>
                </a:solidFill>
              </a:rPr>
              <a:t>€120 per night</a:t>
            </a:r>
          </a:p>
          <a:p>
            <a:pPr marL="0" indent="0"/>
            <a:r>
              <a:rPr lang="en-US" sz="2200" i="1" dirty="0">
                <a:solidFill>
                  <a:srgbClr val="595959"/>
                </a:solidFill>
              </a:rPr>
              <a:t>This means you're </a:t>
            </a:r>
            <a:r>
              <a:rPr lang="en-US" sz="2200" b="1" i="1" dirty="0">
                <a:solidFill>
                  <a:srgbClr val="595959"/>
                </a:solidFill>
              </a:rPr>
              <a:t>keeping €120 from each booking </a:t>
            </a:r>
            <a:r>
              <a:rPr lang="en-US" sz="2200" i="1" dirty="0">
                <a:solidFill>
                  <a:srgbClr val="595959"/>
                </a:solidFill>
              </a:rPr>
              <a:t>after covering guest-related costs –it’s not just what the guest pays. It accounts for the costs directly tied to each booking (like cleaning, laundry, breakfast), helping you:</a:t>
            </a:r>
          </a:p>
          <a:p>
            <a:pPr marL="342900" indent="-342900">
              <a:lnSpc>
                <a:spcPct val="100000"/>
              </a:lnSpc>
              <a:spcBef>
                <a:spcPts val="0"/>
              </a:spcBef>
              <a:buFont typeface="Wingdings" panose="05000000000000000000" pitchFamily="2" charset="2"/>
              <a:buChar char="Ø"/>
            </a:pPr>
            <a:r>
              <a:rPr lang="en-US" sz="2200" dirty="0">
                <a:solidFill>
                  <a:srgbClr val="595959"/>
                </a:solidFill>
              </a:rPr>
              <a:t>Understand </a:t>
            </a:r>
            <a:r>
              <a:rPr lang="en-US" sz="2200" b="1" dirty="0">
                <a:solidFill>
                  <a:srgbClr val="595959"/>
                </a:solidFill>
              </a:rPr>
              <a:t>how many nights you need to break even</a:t>
            </a:r>
            <a:endParaRPr lang="en-US" sz="2200" dirty="0">
              <a:solidFill>
                <a:srgbClr val="595959"/>
              </a:solidFill>
            </a:endParaRPr>
          </a:p>
          <a:p>
            <a:pPr marL="342900" indent="-342900">
              <a:lnSpc>
                <a:spcPct val="100000"/>
              </a:lnSpc>
              <a:spcBef>
                <a:spcPts val="0"/>
              </a:spcBef>
              <a:buFont typeface="Wingdings" panose="05000000000000000000" pitchFamily="2" charset="2"/>
              <a:buChar char="Ø"/>
            </a:pPr>
            <a:r>
              <a:rPr lang="en-US" sz="2200" dirty="0">
                <a:solidFill>
                  <a:srgbClr val="595959"/>
                </a:solidFill>
              </a:rPr>
              <a:t>Assess your </a:t>
            </a:r>
            <a:r>
              <a:rPr lang="en-US" sz="2200" b="1" dirty="0">
                <a:solidFill>
                  <a:srgbClr val="595959"/>
                </a:solidFill>
              </a:rPr>
              <a:t>true profit margin</a:t>
            </a:r>
            <a:endParaRPr lang="en-US" sz="2200" dirty="0">
              <a:solidFill>
                <a:srgbClr val="595959"/>
              </a:solidFill>
            </a:endParaRPr>
          </a:p>
          <a:p>
            <a:pPr marL="342900" indent="-342900">
              <a:lnSpc>
                <a:spcPct val="100000"/>
              </a:lnSpc>
              <a:spcBef>
                <a:spcPts val="0"/>
              </a:spcBef>
              <a:buFont typeface="Wingdings" panose="05000000000000000000" pitchFamily="2" charset="2"/>
              <a:buChar char="Ø"/>
            </a:pPr>
            <a:r>
              <a:rPr lang="en-US" sz="2200" dirty="0">
                <a:solidFill>
                  <a:srgbClr val="595959"/>
                </a:solidFill>
              </a:rPr>
              <a:t>Make more </a:t>
            </a:r>
            <a:r>
              <a:rPr lang="en-US" sz="2200" b="1" dirty="0">
                <a:solidFill>
                  <a:srgbClr val="595959"/>
                </a:solidFill>
              </a:rPr>
              <a:t>informed pricing decisions</a:t>
            </a:r>
            <a:endParaRPr lang="en-US" sz="2200" dirty="0">
              <a:solidFill>
                <a:srgbClr val="595959"/>
              </a:solidFill>
            </a:endParaRPr>
          </a:p>
          <a:p>
            <a:pPr marL="0" indent="0">
              <a:lnSpc>
                <a:spcPct val="100000"/>
              </a:lnSpc>
              <a:spcBef>
                <a:spcPts val="0"/>
              </a:spcBef>
            </a:pPr>
            <a:endParaRPr lang="en-US" b="1" i="1" dirty="0">
              <a:solidFill>
                <a:srgbClr val="595959"/>
              </a:solidFill>
            </a:endParaRPr>
          </a:p>
          <a:p>
            <a:pPr marL="0" indent="0"/>
            <a:endParaRPr lang="en-IE" dirty="0"/>
          </a:p>
        </p:txBody>
      </p:sp>
      <p:sp>
        <p:nvSpPr>
          <p:cNvPr id="7" name="Flowchart: Alternate Process 6">
            <a:extLst>
              <a:ext uri="{FF2B5EF4-FFF2-40B4-BE49-F238E27FC236}">
                <a16:creationId xmlns:a16="http://schemas.microsoft.com/office/drawing/2014/main" id="{7A38B541-D3FD-F330-901C-B196FFFCBF4B}"/>
              </a:ext>
            </a:extLst>
          </p:cNvPr>
          <p:cNvSpPr/>
          <p:nvPr/>
        </p:nvSpPr>
        <p:spPr>
          <a:xfrm>
            <a:off x="1174460" y="2754500"/>
            <a:ext cx="10199713" cy="384349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9730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0F321-C8A5-E5CB-CD7E-CD2C37B1BCCB}"/>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FE4B49E-AA3A-C919-30CE-96B22B1D53CF}"/>
              </a:ext>
            </a:extLst>
          </p:cNvPr>
          <p:cNvSpPr/>
          <p:nvPr/>
        </p:nvSpPr>
        <p:spPr>
          <a:xfrm>
            <a:off x="830086" y="1394905"/>
            <a:ext cx="10595240" cy="832631"/>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EC0A697-02F2-1BB2-838F-E14B505A667B}"/>
              </a:ext>
            </a:extLst>
          </p:cNvPr>
          <p:cNvSpPr>
            <a:spLocks noGrp="1"/>
          </p:cNvSpPr>
          <p:nvPr>
            <p:ph type="body" sz="quarter" idx="16"/>
          </p:nvPr>
        </p:nvSpPr>
        <p:spPr>
          <a:xfrm>
            <a:off x="826825" y="533131"/>
            <a:ext cx="10614687" cy="803654"/>
          </a:xfrm>
        </p:spPr>
        <p:txBody>
          <a:bodyPr/>
          <a:lstStyle/>
          <a:p>
            <a:r>
              <a:rPr lang="en-US" sz="3200" b="1" dirty="0">
                <a:solidFill>
                  <a:srgbClr val="E96751"/>
                </a:solidFill>
              </a:rPr>
              <a:t>Apply a </a:t>
            </a:r>
            <a:r>
              <a:rPr lang="en-US" sz="3200" dirty="0">
                <a:solidFill>
                  <a:srgbClr val="E96751"/>
                </a:solidFill>
              </a:rPr>
              <a:t>True Profit Margin </a:t>
            </a:r>
            <a:r>
              <a:rPr lang="en-US" sz="3200" dirty="0">
                <a:solidFill>
                  <a:srgbClr val="418D8F"/>
                </a:solidFill>
              </a:rPr>
              <a:t>to Your Net Revenue Per Night</a:t>
            </a:r>
            <a:endParaRPr lang="en-GB" sz="3200" dirty="0">
              <a:solidFill>
                <a:srgbClr val="418D8F"/>
              </a:solidFill>
            </a:endParaRPr>
          </a:p>
        </p:txBody>
      </p:sp>
      <p:cxnSp>
        <p:nvCxnSpPr>
          <p:cNvPr id="2" name="Straight Connector 1">
            <a:extLst>
              <a:ext uri="{FF2B5EF4-FFF2-40B4-BE49-F238E27FC236}">
                <a16:creationId xmlns:a16="http://schemas.microsoft.com/office/drawing/2014/main" id="{373494D9-07A8-C970-9C65-FB0DEAECA51E}"/>
              </a:ext>
            </a:extLst>
          </p:cNvPr>
          <p:cNvCxnSpPr>
            <a:cxnSpLocks/>
          </p:cNvCxnSpPr>
          <p:nvPr/>
        </p:nvCxnSpPr>
        <p:spPr>
          <a:xfrm>
            <a:off x="12258" y="114892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4EAB2BE-8D54-1C0E-931A-D4282CC8350A}"/>
              </a:ext>
            </a:extLst>
          </p:cNvPr>
          <p:cNvSpPr>
            <a:spLocks noGrp="1"/>
          </p:cNvSpPr>
          <p:nvPr>
            <p:ph type="body" sz="quarter" idx="18"/>
          </p:nvPr>
        </p:nvSpPr>
        <p:spPr>
          <a:xfrm>
            <a:off x="1004847" y="1550733"/>
            <a:ext cx="10614687" cy="693849"/>
          </a:xfrm>
        </p:spPr>
        <p:txBody>
          <a:bodyPr/>
          <a:lstStyle/>
          <a:p>
            <a:pPr algn="ctr">
              <a:spcAft>
                <a:spcPts val="600"/>
              </a:spcAft>
            </a:pPr>
            <a:r>
              <a:rPr lang="en-US" sz="2800" i="1" dirty="0">
                <a:solidFill>
                  <a:schemeClr val="bg1"/>
                </a:solidFill>
              </a:rPr>
              <a:t>“After covering guest costs, how much do I actually earn per night?”</a:t>
            </a:r>
          </a:p>
        </p:txBody>
      </p:sp>
      <p:sp>
        <p:nvSpPr>
          <p:cNvPr id="21" name="Text Placeholder 5">
            <a:extLst>
              <a:ext uri="{FF2B5EF4-FFF2-40B4-BE49-F238E27FC236}">
                <a16:creationId xmlns:a16="http://schemas.microsoft.com/office/drawing/2014/main" id="{5F875B8B-5CE5-8BA6-8357-5EED2456B4C8}"/>
              </a:ext>
            </a:extLst>
          </p:cNvPr>
          <p:cNvSpPr txBox="1">
            <a:spLocks/>
          </p:cNvSpPr>
          <p:nvPr/>
        </p:nvSpPr>
        <p:spPr>
          <a:xfrm>
            <a:off x="1623343" y="242590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dirty="0"/>
              <a:t>Net revenue per night is the amount you actually </a:t>
            </a:r>
            <a:r>
              <a:rPr lang="en-US" sz="2200" b="1" dirty="0"/>
              <a:t>earn after subtracting your variable costs</a:t>
            </a:r>
            <a:r>
              <a:rPr lang="en-US" sz="2200" dirty="0"/>
              <a:t> (such as cleaning, laundry, breakfast, etc.). It reflects what you </a:t>
            </a:r>
            <a:r>
              <a:rPr lang="en-US" sz="2200" b="1" dirty="0"/>
              <a:t>truly keep per night</a:t>
            </a:r>
            <a:r>
              <a:rPr lang="en-US" sz="2200" dirty="0"/>
              <a:t>, not just what the guest pays. This helps you to calculate how many nights you need to break even. Helps you understand your true profit margin and make informed pricing decisions</a:t>
            </a:r>
            <a:endParaRPr lang="en-IE" sz="2200" dirty="0">
              <a:solidFill>
                <a:srgbClr val="459597"/>
              </a:solidFill>
            </a:endParaRPr>
          </a:p>
        </p:txBody>
      </p:sp>
      <p:sp>
        <p:nvSpPr>
          <p:cNvPr id="25" name="Flowchart: Alternate Process 24">
            <a:extLst>
              <a:ext uri="{FF2B5EF4-FFF2-40B4-BE49-F238E27FC236}">
                <a16:creationId xmlns:a16="http://schemas.microsoft.com/office/drawing/2014/main" id="{23781283-B6A0-BB6B-9341-7EA85867EAC8}"/>
              </a:ext>
            </a:extLst>
          </p:cNvPr>
          <p:cNvSpPr/>
          <p:nvPr/>
        </p:nvSpPr>
        <p:spPr>
          <a:xfrm>
            <a:off x="1472991" y="2376292"/>
            <a:ext cx="9964593" cy="171242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33ECB3B0-E390-54B1-0801-20D5AA143968}"/>
              </a:ext>
            </a:extLst>
          </p:cNvPr>
          <p:cNvSpPr txBox="1">
            <a:spLocks/>
          </p:cNvSpPr>
          <p:nvPr/>
        </p:nvSpPr>
        <p:spPr>
          <a:xfrm>
            <a:off x="1595703" y="423747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dirty="0">
                <a:solidFill>
                  <a:srgbClr val="494949"/>
                </a:solidFill>
              </a:rPr>
              <a:t>Your </a:t>
            </a:r>
            <a:r>
              <a:rPr lang="en-US" sz="2200" b="1" dirty="0">
                <a:solidFill>
                  <a:srgbClr val="494949"/>
                </a:solidFill>
              </a:rPr>
              <a:t>true profit margin</a:t>
            </a:r>
            <a:r>
              <a:rPr lang="en-US" sz="2200" dirty="0">
                <a:solidFill>
                  <a:srgbClr val="494949"/>
                </a:solidFill>
              </a:rPr>
              <a:t> is what you </a:t>
            </a:r>
            <a:r>
              <a:rPr lang="en-US" sz="2200" b="1" dirty="0">
                <a:solidFill>
                  <a:srgbClr val="494949"/>
                </a:solidFill>
              </a:rPr>
              <a:t>actually earn (net)</a:t>
            </a:r>
            <a:r>
              <a:rPr lang="en-US" sz="2200" dirty="0">
                <a:solidFill>
                  <a:srgbClr val="494949"/>
                </a:solidFill>
              </a:rPr>
              <a:t> from each booking </a:t>
            </a:r>
            <a:r>
              <a:rPr lang="en-US" sz="2200" b="1" dirty="0">
                <a:solidFill>
                  <a:srgbClr val="494949"/>
                </a:solidFill>
              </a:rPr>
              <a:t>after</a:t>
            </a:r>
            <a:r>
              <a:rPr lang="en-US" sz="2200" dirty="0">
                <a:solidFill>
                  <a:srgbClr val="494949"/>
                </a:solidFill>
              </a:rPr>
              <a:t> all your costs are deducted, not just what the guest pays.</a:t>
            </a:r>
          </a:p>
          <a:p>
            <a:pPr marL="0" indent="0">
              <a:spcAft>
                <a:spcPts val="600"/>
              </a:spcAft>
            </a:pPr>
            <a:r>
              <a:rPr lang="en-US" sz="2200" b="1" dirty="0">
                <a:solidFill>
                  <a:srgbClr val="E96751"/>
                </a:solidFill>
              </a:rPr>
              <a:t>True Profit Margin (%) </a:t>
            </a:r>
            <a:r>
              <a:rPr lang="en-US" sz="2200" dirty="0">
                <a:solidFill>
                  <a:srgbClr val="E96751"/>
                </a:solidFill>
              </a:rPr>
              <a:t>= (Net Revenue per Night ÷ Average Price per Night) × 100</a:t>
            </a:r>
          </a:p>
          <a:p>
            <a:r>
              <a:rPr lang="en-US" sz="2200" b="1" dirty="0">
                <a:solidFill>
                  <a:srgbClr val="E96751"/>
                </a:solidFill>
              </a:rPr>
              <a:t>Example: </a:t>
            </a:r>
            <a:r>
              <a:rPr lang="en-US" sz="2200" dirty="0">
                <a:solidFill>
                  <a:srgbClr val="595959"/>
                </a:solidFill>
              </a:rPr>
              <a:t>€120 ÷ €150 × 100 = </a:t>
            </a:r>
            <a:r>
              <a:rPr lang="en-US" sz="2200" b="1" dirty="0">
                <a:solidFill>
                  <a:srgbClr val="595959"/>
                </a:solidFill>
              </a:rPr>
              <a:t>80%</a:t>
            </a:r>
            <a:endParaRPr lang="en-US" sz="2200" dirty="0">
              <a:solidFill>
                <a:srgbClr val="595959"/>
              </a:solidFill>
            </a:endParaRPr>
          </a:p>
          <a:p>
            <a:r>
              <a:rPr lang="en-US" sz="2200" dirty="0">
                <a:solidFill>
                  <a:srgbClr val="595959"/>
                </a:solidFill>
              </a:rPr>
              <a:t>You're keeping </a:t>
            </a:r>
            <a:r>
              <a:rPr lang="en-US" sz="2200" b="1" dirty="0">
                <a:solidFill>
                  <a:srgbClr val="595959"/>
                </a:solidFill>
              </a:rPr>
              <a:t>80%</a:t>
            </a:r>
            <a:r>
              <a:rPr lang="en-US" sz="2200" dirty="0">
                <a:solidFill>
                  <a:srgbClr val="595959"/>
                </a:solidFill>
              </a:rPr>
              <a:t> of what the guest pays, </a:t>
            </a:r>
            <a:r>
              <a:rPr lang="en-US" sz="2200" b="1" dirty="0">
                <a:solidFill>
                  <a:srgbClr val="595959"/>
                </a:solidFill>
              </a:rPr>
              <a:t>after nightly expenses</a:t>
            </a:r>
            <a:r>
              <a:rPr lang="en-US" sz="2200" dirty="0">
                <a:solidFill>
                  <a:srgbClr val="595959"/>
                </a:solidFill>
              </a:rPr>
              <a:t> are deducted.</a:t>
            </a:r>
          </a:p>
          <a:p>
            <a:pPr marL="0" indent="0">
              <a:spcAft>
                <a:spcPts val="600"/>
              </a:spcAft>
            </a:pPr>
            <a:endParaRPr lang="en-US" sz="2200" dirty="0">
              <a:solidFill>
                <a:srgbClr val="E96751"/>
              </a:solidFill>
            </a:endParaRPr>
          </a:p>
        </p:txBody>
      </p:sp>
      <p:sp>
        <p:nvSpPr>
          <p:cNvPr id="26" name="Flowchart: Alternate Process 25">
            <a:extLst>
              <a:ext uri="{FF2B5EF4-FFF2-40B4-BE49-F238E27FC236}">
                <a16:creationId xmlns:a16="http://schemas.microsoft.com/office/drawing/2014/main" id="{8932F7C4-D01D-3EE0-A8FE-223DF72773B8}"/>
              </a:ext>
            </a:extLst>
          </p:cNvPr>
          <p:cNvSpPr/>
          <p:nvPr/>
        </p:nvSpPr>
        <p:spPr>
          <a:xfrm>
            <a:off x="1460731" y="4203386"/>
            <a:ext cx="9964593" cy="224640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209A2E8B-C9B7-533D-D4C5-1815C917FE1F}"/>
              </a:ext>
            </a:extLst>
          </p:cNvPr>
          <p:cNvCxnSpPr>
            <a:cxnSpLocks/>
            <a:stCxn id="24" idx="1"/>
            <a:endCxn id="25" idx="1"/>
          </p:cNvCxnSpPr>
          <p:nvPr/>
        </p:nvCxnSpPr>
        <p:spPr>
          <a:xfrm rot="10800000" flipH="1" flipV="1">
            <a:off x="830085" y="1811221"/>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8C7085A-15E6-226B-D7EA-DBF8D16F0F45}"/>
              </a:ext>
            </a:extLst>
          </p:cNvPr>
          <p:cNvCxnSpPr>
            <a:cxnSpLocks/>
          </p:cNvCxnSpPr>
          <p:nvPr/>
        </p:nvCxnSpPr>
        <p:spPr>
          <a:xfrm rot="16200000" flipH="1">
            <a:off x="77519" y="3968026"/>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645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F1060-C7E4-7067-1164-2C943C1DC513}"/>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ECD5CDEB-3016-BCF5-E043-43A064C66932}"/>
              </a:ext>
            </a:extLst>
          </p:cNvPr>
          <p:cNvSpPr/>
          <p:nvPr/>
        </p:nvSpPr>
        <p:spPr>
          <a:xfrm>
            <a:off x="817828" y="1605887"/>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7C1B5A61-F71E-0869-CD1B-C3C24D8705B7}"/>
              </a:ext>
            </a:extLst>
          </p:cNvPr>
          <p:cNvSpPr>
            <a:spLocks noGrp="1"/>
          </p:cNvSpPr>
          <p:nvPr>
            <p:ph type="body" sz="quarter" idx="16"/>
          </p:nvPr>
        </p:nvSpPr>
        <p:spPr/>
        <p:txBody>
          <a:bodyPr/>
          <a:lstStyle/>
          <a:p>
            <a:r>
              <a:rPr lang="en-US" sz="3200" b="1" dirty="0">
                <a:solidFill>
                  <a:srgbClr val="EC7C69"/>
                </a:solidFill>
              </a:rPr>
              <a:t>Why Average Price and Net Revenue Price Are Important</a:t>
            </a:r>
            <a:endParaRPr lang="en-GB" sz="3200" dirty="0"/>
          </a:p>
        </p:txBody>
      </p:sp>
      <p:cxnSp>
        <p:nvCxnSpPr>
          <p:cNvPr id="2" name="Straight Connector 1">
            <a:extLst>
              <a:ext uri="{FF2B5EF4-FFF2-40B4-BE49-F238E27FC236}">
                <a16:creationId xmlns:a16="http://schemas.microsoft.com/office/drawing/2014/main" id="{6F67FF9A-1EED-8B9A-5BF8-DF16FF29DB9F}"/>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2BA09240-AECF-D850-1AA6-62B23E5BD114}"/>
              </a:ext>
            </a:extLst>
          </p:cNvPr>
          <p:cNvSpPr>
            <a:spLocks noGrp="1"/>
          </p:cNvSpPr>
          <p:nvPr>
            <p:ph type="body" sz="quarter" idx="18"/>
          </p:nvPr>
        </p:nvSpPr>
        <p:spPr>
          <a:xfrm>
            <a:off x="839381" y="1710665"/>
            <a:ext cx="10614687" cy="803653"/>
          </a:xfrm>
        </p:spPr>
        <p:txBody>
          <a:bodyPr/>
          <a:lstStyle/>
          <a:p>
            <a:pPr algn="ctr">
              <a:spcAft>
                <a:spcPts val="1200"/>
              </a:spcAft>
            </a:pPr>
            <a:r>
              <a:rPr lang="en-US" sz="2800" b="1" dirty="0">
                <a:solidFill>
                  <a:schemeClr val="bg1"/>
                </a:solidFill>
              </a:rPr>
              <a:t>Net Revenue per Night = </a:t>
            </a:r>
            <a:r>
              <a:rPr lang="en-US" sz="2800" dirty="0">
                <a:solidFill>
                  <a:schemeClr val="bg1"/>
                </a:solidFill>
              </a:rPr>
              <a:t>Average Price per Night – Variable Costs per Night</a:t>
            </a:r>
          </a:p>
        </p:txBody>
      </p:sp>
      <p:cxnSp>
        <p:nvCxnSpPr>
          <p:cNvPr id="33" name="Connector: Elbow 32">
            <a:extLst>
              <a:ext uri="{FF2B5EF4-FFF2-40B4-BE49-F238E27FC236}">
                <a16:creationId xmlns:a16="http://schemas.microsoft.com/office/drawing/2014/main" id="{D3F02A9F-A6C9-3B66-5EF4-DD6CB3C642E5}"/>
              </a:ext>
            </a:extLst>
          </p:cNvPr>
          <p:cNvCxnSpPr>
            <a:cxnSpLocks/>
            <a:stCxn id="24" idx="1"/>
          </p:cNvCxnSpPr>
          <p:nvPr/>
        </p:nvCxnSpPr>
        <p:spPr>
          <a:xfrm rot="10800000" flipH="1" flipV="1">
            <a:off x="817827" y="212780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BA6F6514-BF36-46E4-7463-2EBDA95DC63A}"/>
              </a:ext>
            </a:extLst>
          </p:cNvPr>
          <p:cNvGraphicFramePr>
            <a:graphicFrameLocks noGrp="1"/>
          </p:cNvGraphicFramePr>
          <p:nvPr/>
        </p:nvGraphicFramePr>
        <p:xfrm>
          <a:off x="1438113" y="4317383"/>
          <a:ext cx="9659469" cy="1950720"/>
        </p:xfrm>
        <a:graphic>
          <a:graphicData uri="http://schemas.openxmlformats.org/drawingml/2006/table">
            <a:tbl>
              <a:tblPr/>
              <a:tblGrid>
                <a:gridCol w="3219823">
                  <a:extLst>
                    <a:ext uri="{9D8B030D-6E8A-4147-A177-3AD203B41FA5}">
                      <a16:colId xmlns:a16="http://schemas.microsoft.com/office/drawing/2014/main" val="1293441471"/>
                    </a:ext>
                  </a:extLst>
                </a:gridCol>
                <a:gridCol w="3219823">
                  <a:extLst>
                    <a:ext uri="{9D8B030D-6E8A-4147-A177-3AD203B41FA5}">
                      <a16:colId xmlns:a16="http://schemas.microsoft.com/office/drawing/2014/main" val="2144629364"/>
                    </a:ext>
                  </a:extLst>
                </a:gridCol>
                <a:gridCol w="3219823">
                  <a:extLst>
                    <a:ext uri="{9D8B030D-6E8A-4147-A177-3AD203B41FA5}">
                      <a16:colId xmlns:a16="http://schemas.microsoft.com/office/drawing/2014/main" val="3309385445"/>
                    </a:ext>
                  </a:extLst>
                </a:gridCol>
              </a:tblGrid>
              <a:tr h="0">
                <a:tc>
                  <a:txBody>
                    <a:bodyPr/>
                    <a:lstStyle/>
                    <a:p>
                      <a:pPr algn="ctr">
                        <a:buNone/>
                      </a:pPr>
                      <a:r>
                        <a:rPr lang="en-IE" sz="2200" b="1" dirty="0">
                          <a:solidFill>
                            <a:schemeClr val="bg1"/>
                          </a:solidFill>
                        </a:rPr>
                        <a:t>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buNone/>
                      </a:pPr>
                      <a:r>
                        <a:rPr lang="en-IE" sz="2200" b="1" dirty="0">
                          <a:solidFill>
                            <a:schemeClr val="bg1"/>
                          </a:solidFill>
                        </a:rPr>
                        <a:t>What it Tells You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buNone/>
                      </a:pPr>
                      <a:r>
                        <a:rPr lang="en-IE" sz="2200" b="1" dirty="0">
                          <a:solidFill>
                            <a:schemeClr val="bg1"/>
                          </a:solidFill>
                        </a:rPr>
                        <a:t>Used For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153463573"/>
                  </a:ext>
                </a:extLst>
              </a:tr>
              <a:tr h="0">
                <a:tc>
                  <a:txBody>
                    <a:bodyPr/>
                    <a:lstStyle/>
                    <a:p>
                      <a:pPr>
                        <a:buNone/>
                      </a:pPr>
                      <a:r>
                        <a:rPr lang="en-IE" sz="2200" b="1" dirty="0">
                          <a:solidFill>
                            <a:srgbClr val="494949"/>
                          </a:solidFill>
                        </a:rPr>
                        <a:t>Average Price per Night</a:t>
                      </a: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What the guest pays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Competitor research, pricing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539617"/>
                  </a:ext>
                </a:extLst>
              </a:tr>
              <a:tr h="0">
                <a:tc>
                  <a:txBody>
                    <a:bodyPr/>
                    <a:lstStyle/>
                    <a:p>
                      <a:pPr>
                        <a:buNone/>
                      </a:pPr>
                      <a:r>
                        <a:rPr lang="en-IE" sz="2200" b="1">
                          <a:solidFill>
                            <a:srgbClr val="494949"/>
                          </a:solidFill>
                        </a:rPr>
                        <a:t>Net Revenue per Night</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494949"/>
                          </a:solidFill>
                        </a:rPr>
                        <a:t>What you actually earn per booking (net)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Financial planning, break-even and profit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2885213"/>
                  </a:ext>
                </a:extLst>
              </a:tr>
            </a:tbl>
          </a:graphicData>
        </a:graphic>
      </p:graphicFrame>
      <p:sp>
        <p:nvSpPr>
          <p:cNvPr id="7" name="Flowchart: Alternate Process 6">
            <a:extLst>
              <a:ext uri="{FF2B5EF4-FFF2-40B4-BE49-F238E27FC236}">
                <a16:creationId xmlns:a16="http://schemas.microsoft.com/office/drawing/2014/main" id="{0361BD15-57A9-83D7-85AE-E2483AFA16C3}"/>
              </a:ext>
            </a:extLst>
          </p:cNvPr>
          <p:cNvSpPr/>
          <p:nvPr/>
        </p:nvSpPr>
        <p:spPr>
          <a:xfrm>
            <a:off x="817828" y="2754608"/>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b="1" dirty="0">
                <a:solidFill>
                  <a:schemeClr val="bg1"/>
                </a:solidFill>
              </a:rPr>
              <a:t>Average Price Per Night = </a:t>
            </a:r>
            <a:r>
              <a:rPr lang="en-US" sz="2800" dirty="0">
                <a:solidFill>
                  <a:schemeClr val="bg1"/>
                </a:solidFill>
              </a:rPr>
              <a:t>(Total Annual Costs ÷ Estimated Bookable Nights) + Variable Cost per Night + Profit Margin</a:t>
            </a:r>
          </a:p>
        </p:txBody>
      </p:sp>
    </p:spTree>
    <p:extLst>
      <p:ext uri="{BB962C8B-B14F-4D97-AF65-F5344CB8AC3E}">
        <p14:creationId xmlns:p14="http://schemas.microsoft.com/office/powerpoint/2010/main" val="2269041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D80BE-AE66-8AB3-5D4D-7FE569EA6AF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DA7916C-CD95-12F3-82F5-D26AE3172AD9}"/>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EFFCF2A4-48B8-A280-51D8-DFF1D6BB1758}"/>
              </a:ext>
            </a:extLst>
          </p:cNvPr>
          <p:cNvSpPr>
            <a:spLocks noGrp="1"/>
          </p:cNvSpPr>
          <p:nvPr>
            <p:ph type="body" sz="quarter" idx="65"/>
          </p:nvPr>
        </p:nvSpPr>
        <p:spPr/>
        <p:txBody>
          <a:bodyPr/>
          <a:lstStyle/>
          <a:p>
            <a:r>
              <a:rPr lang="en-US" dirty="0"/>
              <a:t>Camping ’t </a:t>
            </a:r>
            <a:r>
              <a:rPr lang="en-US" dirty="0" err="1"/>
              <a:t>Weergors</a:t>
            </a:r>
            <a:r>
              <a:rPr lang="en-US" dirty="0"/>
              <a:t> </a:t>
            </a:r>
            <a:endParaRPr lang="en-IE" dirty="0"/>
          </a:p>
        </p:txBody>
      </p:sp>
      <p:sp>
        <p:nvSpPr>
          <p:cNvPr id="8" name="Text Placeholder 2">
            <a:extLst>
              <a:ext uri="{FF2B5EF4-FFF2-40B4-BE49-F238E27FC236}">
                <a16:creationId xmlns:a16="http://schemas.microsoft.com/office/drawing/2014/main" id="{3CA1BFC0-BDC6-240D-43C2-07BF7208308B}"/>
              </a:ext>
            </a:extLst>
          </p:cNvPr>
          <p:cNvSpPr>
            <a:spLocks noGrp="1"/>
          </p:cNvSpPr>
          <p:nvPr>
            <p:ph type="body" sz="quarter" idx="15"/>
          </p:nvPr>
        </p:nvSpPr>
        <p:spPr>
          <a:xfrm>
            <a:off x="374360" y="2557127"/>
            <a:ext cx="5089964" cy="697353"/>
          </a:xfrm>
        </p:spPr>
        <p:txBody>
          <a:bodyPr/>
          <a:lstStyle/>
          <a:p>
            <a:r>
              <a:rPr lang="en-GB"/>
              <a:t>Module 8 </a:t>
            </a:r>
            <a:r>
              <a:rPr lang="en-GB" sz="4400" b="0"/>
              <a:t>(</a:t>
            </a:r>
            <a:r>
              <a:rPr lang="en-GB" sz="4400" b="0" dirty="0"/>
              <a:t>Part 4)</a:t>
            </a:r>
          </a:p>
        </p:txBody>
      </p:sp>
      <p:sp>
        <p:nvSpPr>
          <p:cNvPr id="12" name="Text Placeholder 3">
            <a:extLst>
              <a:ext uri="{FF2B5EF4-FFF2-40B4-BE49-F238E27FC236}">
                <a16:creationId xmlns:a16="http://schemas.microsoft.com/office/drawing/2014/main" id="{CF6FBCA0-42CE-E770-DCB3-1FC7C1A4BEAA}"/>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a:t>Making It Viable – </a:t>
            </a:r>
            <a:r>
              <a:rPr lang="en-US" sz="3200"/>
              <a:t>How Many Nights You Need to Sell to Cover Costs and Make a Profit.</a:t>
            </a:r>
            <a:endParaRPr lang="en-GB" sz="2800" i="1"/>
          </a:p>
          <a:p>
            <a:pPr>
              <a:spcBef>
                <a:spcPts val="0"/>
              </a:spcBef>
              <a:spcAft>
                <a:spcPts val="1200"/>
              </a:spcAft>
            </a:pPr>
            <a:endParaRPr lang="en-US" sz="2800">
              <a:solidFill>
                <a:srgbClr val="E96751"/>
              </a:solidFill>
            </a:endParaRPr>
          </a:p>
          <a:p>
            <a:pPr defTabSz="777514">
              <a:lnSpc>
                <a:spcPct val="100000"/>
              </a:lnSpc>
              <a:spcBef>
                <a:spcPts val="0"/>
              </a:spcBef>
              <a:spcAft>
                <a:spcPts val="1200"/>
              </a:spcAft>
              <a:defRPr/>
            </a:pPr>
            <a:endParaRPr lang="en-IE" sz="2800" i="1" dirty="0"/>
          </a:p>
        </p:txBody>
      </p:sp>
      <p:pic>
        <p:nvPicPr>
          <p:cNvPr id="11" name="Picture Placeholder 10">
            <a:extLst>
              <a:ext uri="{FF2B5EF4-FFF2-40B4-BE49-F238E27FC236}">
                <a16:creationId xmlns:a16="http://schemas.microsoft.com/office/drawing/2014/main" id="{542FF805-8C7E-2CC9-7EB1-3A83C8B8C67D}"/>
              </a:ext>
            </a:extLst>
          </p:cNvPr>
          <p:cNvPicPr>
            <a:picLocks noGrp="1" noChangeAspect="1"/>
          </p:cNvPicPr>
          <p:nvPr>
            <p:ph type="pic" sz="quarter" idx="19"/>
          </p:nvPr>
        </p:nvPicPr>
        <p:blipFill>
          <a:blip r:embed="rId2"/>
          <a:srcRect t="2515" b="2515"/>
          <a:stretch>
            <a:fillRect/>
          </a:stretch>
        </p:blipFill>
        <p:spPr/>
      </p:pic>
    </p:spTree>
    <p:extLst>
      <p:ext uri="{BB962C8B-B14F-4D97-AF65-F5344CB8AC3E}">
        <p14:creationId xmlns:p14="http://schemas.microsoft.com/office/powerpoint/2010/main" val="824080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790C4-0B58-8659-CC73-A25BBDF75107}"/>
            </a:ext>
          </a:extLst>
        </p:cNvPr>
        <p:cNvGrpSpPr/>
        <p:nvPr/>
      </p:nvGrpSpPr>
      <p:grpSpPr>
        <a:xfrm>
          <a:off x="0" y="0"/>
          <a:ext cx="0" cy="0"/>
          <a:chOff x="0" y="0"/>
          <a:chExt cx="0" cy="0"/>
        </a:xfrm>
      </p:grpSpPr>
      <p:sp>
        <p:nvSpPr>
          <p:cNvPr id="5" name="Text Placeholder 5">
            <a:extLst>
              <a:ext uri="{FF2B5EF4-FFF2-40B4-BE49-F238E27FC236}">
                <a16:creationId xmlns:a16="http://schemas.microsoft.com/office/drawing/2014/main" id="{05A5C8CB-CA8F-E99A-0C44-25DDC768AE7B}"/>
              </a:ext>
            </a:extLst>
          </p:cNvPr>
          <p:cNvSpPr txBox="1">
            <a:spLocks/>
          </p:cNvSpPr>
          <p:nvPr/>
        </p:nvSpPr>
        <p:spPr>
          <a:xfrm>
            <a:off x="6708762" y="896052"/>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Making it Viable </a:t>
            </a:r>
            <a:r>
              <a:rPr lang="en-US" sz="2400" dirty="0">
                <a:solidFill>
                  <a:srgbClr val="E96751"/>
                </a:solidFill>
              </a:rPr>
              <a:t>- How Many Nights You Need to Sell to Cover Costs and Make a Profit.</a:t>
            </a:r>
            <a:endParaRPr lang="en-GB" sz="2400" dirty="0">
              <a:solidFill>
                <a:srgbClr val="E96751"/>
              </a:solidFill>
            </a:endParaRPr>
          </a:p>
          <a:p>
            <a:pPr marL="0" indent="0">
              <a:spcBef>
                <a:spcPts val="0"/>
              </a:spcBef>
              <a:spcAft>
                <a:spcPts val="600"/>
              </a:spcAft>
              <a:buNone/>
            </a:pPr>
            <a:endParaRPr lang="en-US" sz="2400" b="1" dirty="0">
              <a:solidFill>
                <a:srgbClr val="E96751"/>
              </a:solidFill>
            </a:endParaRPr>
          </a:p>
        </p:txBody>
      </p:sp>
      <p:sp>
        <p:nvSpPr>
          <p:cNvPr id="6" name="Text Placeholder 8">
            <a:extLst>
              <a:ext uri="{FF2B5EF4-FFF2-40B4-BE49-F238E27FC236}">
                <a16:creationId xmlns:a16="http://schemas.microsoft.com/office/drawing/2014/main" id="{2D9E6405-7B25-D4FC-2AE5-90552A2FBDB7}"/>
              </a:ext>
            </a:extLst>
          </p:cNvPr>
          <p:cNvSpPr>
            <a:spLocks noGrp="1"/>
          </p:cNvSpPr>
          <p:nvPr>
            <p:ph type="body" sz="quarter" idx="28"/>
          </p:nvPr>
        </p:nvSpPr>
        <p:spPr>
          <a:xfrm>
            <a:off x="476657" y="1271389"/>
            <a:ext cx="5259656" cy="4671588"/>
          </a:xfrm>
        </p:spPr>
        <p:txBody>
          <a:bodyPr/>
          <a:lstStyle/>
          <a:p>
            <a:pPr marL="0" indent="0"/>
            <a:r>
              <a:rPr lang="en-US" sz="2300" dirty="0"/>
              <a:t>Financial sustainability starts with knowing your numbers. These sections walk you through the essentials of break even point and how to make decisions about cost structure and occupancy.</a:t>
            </a:r>
          </a:p>
          <a:p>
            <a:pPr marL="0" indent="0"/>
            <a:endParaRPr lang="en-US" sz="2300" dirty="0"/>
          </a:p>
          <a:p>
            <a:pPr marL="0" indent="0"/>
            <a:r>
              <a:rPr lang="en-US" sz="2300" dirty="0"/>
              <a:t>You will learn how to work out your break-even point—the nights and occupancy needed to cover expenses and move into profit. </a:t>
            </a:r>
          </a:p>
          <a:p>
            <a:pPr marL="0" indent="0"/>
            <a:endParaRPr lang="en-US" sz="2300" dirty="0"/>
          </a:p>
          <a:p>
            <a:pPr marL="0" indent="0"/>
            <a:r>
              <a:rPr lang="en-US" sz="2300" dirty="0"/>
              <a:t>Together, these steps give you the clarity and confidence to price strategically, avoid losses, and plan for long-term success.</a:t>
            </a:r>
          </a:p>
        </p:txBody>
      </p:sp>
      <p:sp>
        <p:nvSpPr>
          <p:cNvPr id="7" name="Text Placeholder 7">
            <a:extLst>
              <a:ext uri="{FF2B5EF4-FFF2-40B4-BE49-F238E27FC236}">
                <a16:creationId xmlns:a16="http://schemas.microsoft.com/office/drawing/2014/main" id="{10AEFF77-7A51-27D0-55CC-EB737F9801AE}"/>
              </a:ext>
            </a:extLst>
          </p:cNvPr>
          <p:cNvSpPr>
            <a:spLocks noGrp="1"/>
          </p:cNvSpPr>
          <p:nvPr>
            <p:ph type="body" sz="quarter" idx="27"/>
          </p:nvPr>
        </p:nvSpPr>
        <p:spPr>
          <a:xfrm>
            <a:off x="0" y="382100"/>
            <a:ext cx="5654394" cy="720752"/>
          </a:xfrm>
        </p:spPr>
        <p:txBody>
          <a:bodyPr/>
          <a:lstStyle/>
          <a:p>
            <a:r>
              <a:rPr lang="en-US" dirty="0"/>
              <a:t>Module 8 (Part 4) Overview</a:t>
            </a:r>
          </a:p>
        </p:txBody>
      </p:sp>
      <p:cxnSp>
        <p:nvCxnSpPr>
          <p:cNvPr id="8" name="Straight Connector 7">
            <a:extLst>
              <a:ext uri="{FF2B5EF4-FFF2-40B4-BE49-F238E27FC236}">
                <a16:creationId xmlns:a16="http://schemas.microsoft.com/office/drawing/2014/main" id="{F6C3E00E-5872-89D9-3ADA-EE634A5E5531}"/>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08699C2A-055A-AD32-4B02-A280608EED9B}"/>
              </a:ext>
            </a:extLst>
          </p:cNvPr>
          <p:cNvSpPr txBox="1">
            <a:spLocks/>
          </p:cNvSpPr>
          <p:nvPr/>
        </p:nvSpPr>
        <p:spPr>
          <a:xfrm>
            <a:off x="6708762" y="3329121"/>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en-US" sz="2200" dirty="0">
                <a:solidFill>
                  <a:srgbClr val="494949"/>
                </a:solidFill>
              </a:rPr>
              <a:t>Calculate your </a:t>
            </a:r>
            <a:r>
              <a:rPr lang="en-US" sz="2200" b="1" dirty="0">
                <a:solidFill>
                  <a:srgbClr val="494949"/>
                </a:solidFill>
              </a:rPr>
              <a:t>break-even point </a:t>
            </a:r>
            <a:r>
              <a:rPr lang="en-US" sz="2200" dirty="0">
                <a:solidFill>
                  <a:srgbClr val="494949"/>
                </a:solidFill>
              </a:rPr>
              <a:t>in both number of nights and occupancy rate.</a:t>
            </a:r>
          </a:p>
          <a:p>
            <a:pPr marL="285750" indent="-285750">
              <a:spcAft>
                <a:spcPts val="1200"/>
              </a:spcAft>
              <a:buFont typeface="Arial" panose="020B0604020202020204" pitchFamily="34" charset="0"/>
              <a:buChar char="•"/>
            </a:pPr>
            <a:r>
              <a:rPr lang="en-US" sz="2200" dirty="0">
                <a:solidFill>
                  <a:srgbClr val="494949"/>
                </a:solidFill>
              </a:rPr>
              <a:t>Make informed decisions based on cost </a:t>
            </a:r>
            <a:r>
              <a:rPr lang="en-US" sz="2200" b="1" dirty="0">
                <a:solidFill>
                  <a:srgbClr val="494949"/>
                </a:solidFill>
              </a:rPr>
              <a:t>structure and occupancy </a:t>
            </a:r>
            <a:r>
              <a:rPr lang="en-US" sz="2200" dirty="0">
                <a:solidFill>
                  <a:srgbClr val="494949"/>
                </a:solidFill>
              </a:rPr>
              <a:t>to increase profitability and financial confidence.</a:t>
            </a:r>
          </a:p>
        </p:txBody>
      </p:sp>
      <p:sp>
        <p:nvSpPr>
          <p:cNvPr id="2" name="TextBox 1">
            <a:extLst>
              <a:ext uri="{FF2B5EF4-FFF2-40B4-BE49-F238E27FC236}">
                <a16:creationId xmlns:a16="http://schemas.microsoft.com/office/drawing/2014/main" id="{ED323BE2-3B36-D7DC-7AA4-B35149609681}"/>
              </a:ext>
            </a:extLst>
          </p:cNvPr>
          <p:cNvSpPr txBox="1"/>
          <p:nvPr/>
        </p:nvSpPr>
        <p:spPr>
          <a:xfrm>
            <a:off x="6708762" y="249721"/>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3025349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59F03-E7A4-9587-B288-FAFFF11B83AF}"/>
            </a:ext>
          </a:extLst>
        </p:cNvPr>
        <p:cNvGrpSpPr/>
        <p:nvPr/>
      </p:nvGrpSpPr>
      <p:grpSpPr>
        <a:xfrm>
          <a:off x="0" y="0"/>
          <a:ext cx="0" cy="0"/>
          <a:chOff x="0" y="0"/>
          <a:chExt cx="0" cy="0"/>
        </a:xfrm>
      </p:grpSpPr>
      <p:pic>
        <p:nvPicPr>
          <p:cNvPr id="12" name="Picture Placeholder 11" descr="A house on a cliff&#10;&#10;AI-generated content may be incorrect.">
            <a:extLst>
              <a:ext uri="{FF2B5EF4-FFF2-40B4-BE49-F238E27FC236}">
                <a16:creationId xmlns:a16="http://schemas.microsoft.com/office/drawing/2014/main" id="{1884CEB2-744D-F79D-94D5-0DFD9CD74A0F}"/>
              </a:ext>
            </a:extLst>
          </p:cNvPr>
          <p:cNvPicPr>
            <a:picLocks noGrp="1" noChangeAspect="1"/>
          </p:cNvPicPr>
          <p:nvPr>
            <p:ph type="pic" sz="quarter" idx="67"/>
          </p:nvPr>
        </p:nvPicPr>
        <p:blipFill>
          <a:blip r:embed="rId2"/>
          <a:srcRect b="15829"/>
          <a:stretch>
            <a:fillRect/>
          </a:stretch>
        </p:blipFill>
        <p:spPr>
          <a:xfrm>
            <a:off x="540029" y="0"/>
            <a:ext cx="2654458" cy="3351213"/>
          </a:xfrm>
        </p:spPr>
      </p:pic>
      <p:pic>
        <p:nvPicPr>
          <p:cNvPr id="21" name="Picture Placeholder 20">
            <a:extLst>
              <a:ext uri="{FF2B5EF4-FFF2-40B4-BE49-F238E27FC236}">
                <a16:creationId xmlns:a16="http://schemas.microsoft.com/office/drawing/2014/main" id="{22CB062E-CA61-D965-F1B4-488E97CBE063}"/>
              </a:ext>
            </a:extLst>
          </p:cNvPr>
          <p:cNvPicPr>
            <a:picLocks noGrp="1" noChangeAspect="1"/>
          </p:cNvPicPr>
          <p:nvPr>
            <p:ph type="pic" sz="quarter" idx="69"/>
          </p:nvPr>
        </p:nvPicPr>
        <p:blipFill>
          <a:blip r:embed="rId3"/>
          <a:srcRect l="23693" r="23693" b="10261"/>
          <a:stretch>
            <a:fillRect/>
          </a:stretch>
        </p:blipFill>
        <p:spPr>
          <a:xfrm>
            <a:off x="3728231" y="3812555"/>
            <a:ext cx="2654458" cy="3007346"/>
          </a:xfrm>
        </p:spPr>
      </p:pic>
      <p:sp>
        <p:nvSpPr>
          <p:cNvPr id="8" name="Text Placeholder 7">
            <a:extLst>
              <a:ext uri="{FF2B5EF4-FFF2-40B4-BE49-F238E27FC236}">
                <a16:creationId xmlns:a16="http://schemas.microsoft.com/office/drawing/2014/main" id="{317BAF10-6AF5-8B95-F299-30D0204A07FA}"/>
              </a:ext>
            </a:extLst>
          </p:cNvPr>
          <p:cNvSpPr>
            <a:spLocks noGrp="1"/>
          </p:cNvSpPr>
          <p:nvPr>
            <p:ph type="body" sz="quarter" idx="70"/>
          </p:nvPr>
        </p:nvSpPr>
        <p:spPr/>
        <p:txBody>
          <a:bodyPr/>
          <a:lstStyle/>
          <a:p>
            <a:r>
              <a:rPr lang="en-GB"/>
              <a:t>Photo Credit: A-Frame in Soča, Gorizia, Slovenia</a:t>
            </a:r>
          </a:p>
          <a:p>
            <a:endParaRPr lang="en-GB"/>
          </a:p>
        </p:txBody>
      </p:sp>
      <p:pic>
        <p:nvPicPr>
          <p:cNvPr id="23" name="Picture Placeholder 22">
            <a:extLst>
              <a:ext uri="{FF2B5EF4-FFF2-40B4-BE49-F238E27FC236}">
                <a16:creationId xmlns:a16="http://schemas.microsoft.com/office/drawing/2014/main" id="{D018D0A4-7CE5-5B6D-6513-B424F7CBB0F4}"/>
              </a:ext>
            </a:extLst>
          </p:cNvPr>
          <p:cNvPicPr>
            <a:picLocks noGrp="1" noChangeAspect="1"/>
          </p:cNvPicPr>
          <p:nvPr>
            <p:ph type="pic" sz="quarter" idx="77"/>
          </p:nvPr>
        </p:nvPicPr>
        <p:blipFill rotWithShape="1">
          <a:blip r:embed="rId4"/>
          <a:srcRect l="10395" r="10395"/>
          <a:stretch/>
        </p:blipFill>
        <p:spPr>
          <a:xfrm>
            <a:off x="6926980" y="0"/>
            <a:ext cx="2654458" cy="3351213"/>
          </a:xfrm>
        </p:spPr>
      </p:pic>
      <p:sp>
        <p:nvSpPr>
          <p:cNvPr id="16" name="Text Placeholder 15">
            <a:extLst>
              <a:ext uri="{FF2B5EF4-FFF2-40B4-BE49-F238E27FC236}">
                <a16:creationId xmlns:a16="http://schemas.microsoft.com/office/drawing/2014/main" id="{3DE11C8C-F548-8F26-6C61-FF45B9EAB209}"/>
              </a:ext>
            </a:extLst>
          </p:cNvPr>
          <p:cNvSpPr>
            <a:spLocks noGrp="1"/>
          </p:cNvSpPr>
          <p:nvPr>
            <p:ph type="body" sz="quarter" idx="78"/>
          </p:nvPr>
        </p:nvSpPr>
        <p:spPr/>
        <p:txBody>
          <a:bodyPr/>
          <a:lstStyle/>
          <a:p>
            <a:r>
              <a:rPr lang="en-GB"/>
              <a:t>Photo Credit: Natur Air Suite, Italy</a:t>
            </a:r>
          </a:p>
          <a:p>
            <a:endParaRPr lang="en-GB" b="1"/>
          </a:p>
        </p:txBody>
      </p:sp>
      <p:sp>
        <p:nvSpPr>
          <p:cNvPr id="32" name="Text Placeholder 32">
            <a:extLst>
              <a:ext uri="{FF2B5EF4-FFF2-40B4-BE49-F238E27FC236}">
                <a16:creationId xmlns:a16="http://schemas.microsoft.com/office/drawing/2014/main" id="{60B58C45-39DC-5D28-D30C-EDFB3A11F68B}"/>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Know Your Costs and Expenses</a:t>
            </a:r>
          </a:p>
          <a:p>
            <a:pPr lvl="0" algn="ctr">
              <a:lnSpc>
                <a:spcPct val="100000"/>
              </a:lnSpc>
              <a:spcAft>
                <a:spcPts val="600"/>
              </a:spcAft>
            </a:pPr>
            <a:r>
              <a:rPr lang="en-US" b="0" i="1" dirty="0">
                <a:solidFill>
                  <a:schemeClr val="bg1"/>
                </a:solidFill>
              </a:rPr>
              <a:t>(16 Slides)</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3" name="Text Placeholder 32">
            <a:extLst>
              <a:ext uri="{FF2B5EF4-FFF2-40B4-BE49-F238E27FC236}">
                <a16:creationId xmlns:a16="http://schemas.microsoft.com/office/drawing/2014/main" id="{7908C426-5508-AE81-5BEB-D6A18AB6E558}"/>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cxnSp>
        <p:nvCxnSpPr>
          <p:cNvPr id="34" name="Straight Connector 33">
            <a:extLst>
              <a:ext uri="{FF2B5EF4-FFF2-40B4-BE49-F238E27FC236}">
                <a16:creationId xmlns:a16="http://schemas.microsoft.com/office/drawing/2014/main" id="{0761C30D-548B-2682-CE00-404D2953D524}"/>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C34BE2AA-7613-36BB-A25D-69B8FB0BABBA}"/>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Know Your Costs Per Night</a:t>
            </a:r>
          </a:p>
          <a:p>
            <a:pPr algn="ctr">
              <a:lnSpc>
                <a:spcPct val="100000"/>
              </a:lnSpc>
              <a:spcAft>
                <a:spcPts val="600"/>
              </a:spcAft>
            </a:pPr>
            <a:r>
              <a:rPr lang="en-US" b="0" i="1" dirty="0">
                <a:solidFill>
                  <a:schemeClr val="bg1"/>
                </a:solidFill>
              </a:rPr>
              <a:t>(16 Slides)</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37" name="Text Placeholder 32">
            <a:extLst>
              <a:ext uri="{FF2B5EF4-FFF2-40B4-BE49-F238E27FC236}">
                <a16:creationId xmlns:a16="http://schemas.microsoft.com/office/drawing/2014/main" id="{DF0539AC-8069-CC54-7342-348C6466A617}"/>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38" name="Straight Connector 37">
            <a:extLst>
              <a:ext uri="{FF2B5EF4-FFF2-40B4-BE49-F238E27FC236}">
                <a16:creationId xmlns:a16="http://schemas.microsoft.com/office/drawing/2014/main" id="{0321FDDE-1D7C-290C-66FF-08FAD0B5A91E}"/>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3">
            <a:extLst>
              <a:ext uri="{FF2B5EF4-FFF2-40B4-BE49-F238E27FC236}">
                <a16:creationId xmlns:a16="http://schemas.microsoft.com/office/drawing/2014/main" id="{30B4A565-246D-C35A-FFE9-6952A41FBD65}"/>
              </a:ext>
            </a:extLst>
          </p:cNvPr>
          <p:cNvSpPr/>
          <p:nvPr/>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0" name="Text Placeholder 32">
            <a:extLst>
              <a:ext uri="{FF2B5EF4-FFF2-40B4-BE49-F238E27FC236}">
                <a16:creationId xmlns:a16="http://schemas.microsoft.com/office/drawing/2014/main" id="{E0D52B33-795B-D76C-EADC-D23EED2DFF88}"/>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Find Your Break-even Point and Occupancy Rate</a:t>
            </a:r>
          </a:p>
          <a:p>
            <a:pPr algn="ctr">
              <a:lnSpc>
                <a:spcPct val="100000"/>
              </a:lnSpc>
              <a:spcAft>
                <a:spcPts val="600"/>
              </a:spcAft>
            </a:pPr>
            <a:r>
              <a:rPr lang="en-US" b="0" i="1" dirty="0">
                <a:solidFill>
                  <a:schemeClr val="bg1"/>
                </a:solidFill>
              </a:rPr>
              <a:t>(32 Slides)</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41" name="Text Placeholder 32">
            <a:extLst>
              <a:ext uri="{FF2B5EF4-FFF2-40B4-BE49-F238E27FC236}">
                <a16:creationId xmlns:a16="http://schemas.microsoft.com/office/drawing/2014/main" id="{2C4B4999-60CE-1D5B-3E3E-905843283FD6}"/>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42" name="Straight Connector 41">
            <a:extLst>
              <a:ext uri="{FF2B5EF4-FFF2-40B4-BE49-F238E27FC236}">
                <a16:creationId xmlns:a16="http://schemas.microsoft.com/office/drawing/2014/main" id="{FA4DFAB2-3672-53AB-50BD-A8C6AB8D1518}"/>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reeform 28">
            <a:extLst>
              <a:ext uri="{FF2B5EF4-FFF2-40B4-BE49-F238E27FC236}">
                <a16:creationId xmlns:a16="http://schemas.microsoft.com/office/drawing/2014/main" id="{7C7022E2-323E-15F6-E7AD-3A0A0BFAD7FE}"/>
              </a:ext>
            </a:extLst>
          </p:cNvPr>
          <p:cNvSpPr/>
          <p:nvPr/>
        </p:nvSpPr>
        <p:spPr>
          <a:xfrm>
            <a:off x="-25040" y="194538"/>
            <a:ext cx="8045633"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810C7637-89E6-D59E-15CB-ACF18BBE2530}"/>
              </a:ext>
            </a:extLst>
          </p:cNvPr>
          <p:cNvSpPr txBox="1">
            <a:spLocks/>
          </p:cNvSpPr>
          <p:nvPr/>
        </p:nvSpPr>
        <p:spPr>
          <a:xfrm>
            <a:off x="421667" y="127912"/>
            <a:ext cx="7531435"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b="1" dirty="0">
                <a:solidFill>
                  <a:schemeClr val="bg1"/>
                </a:solidFill>
              </a:rPr>
              <a:t>Part 2: </a:t>
            </a:r>
            <a:r>
              <a:rPr lang="en-US" b="1" dirty="0">
                <a:solidFill>
                  <a:schemeClr val="bg1"/>
                </a:solidFill>
              </a:rPr>
              <a:t>Sections 4 – 6 </a:t>
            </a:r>
            <a:r>
              <a:rPr lang="en-US" dirty="0">
                <a:solidFill>
                  <a:schemeClr val="bg1"/>
                </a:solidFill>
              </a:rPr>
              <a:t>Understanding Your Costs, Pricing, and Break-Even Point </a:t>
            </a:r>
          </a:p>
          <a:p>
            <a:pPr marL="0" indent="0">
              <a:lnSpc>
                <a:spcPct val="100000"/>
              </a:lnSpc>
              <a:spcBef>
                <a:spcPts val="0"/>
              </a:spcBef>
              <a:buNone/>
            </a:pPr>
            <a:endParaRPr lang="en-GB" dirty="0">
              <a:solidFill>
                <a:schemeClr val="bg1"/>
              </a:solidFill>
            </a:endParaRPr>
          </a:p>
        </p:txBody>
      </p:sp>
      <p:sp>
        <p:nvSpPr>
          <p:cNvPr id="15" name="Text Placeholder 32">
            <a:extLst>
              <a:ext uri="{FF2B5EF4-FFF2-40B4-BE49-F238E27FC236}">
                <a16:creationId xmlns:a16="http://schemas.microsoft.com/office/drawing/2014/main" id="{C591D0E7-4EEA-5EB3-19C5-9C5DA21A7DED}"/>
              </a:ext>
            </a:extLst>
          </p:cNvPr>
          <p:cNvSpPr txBox="1">
            <a:spLocks/>
          </p:cNvSpPr>
          <p:nvPr/>
        </p:nvSpPr>
        <p:spPr>
          <a:xfrm>
            <a:off x="1094465" y="3824243"/>
            <a:ext cx="197213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4 </a:t>
            </a:r>
            <a:r>
              <a:rPr lang="en-US" sz="2400" b="0" dirty="0"/>
              <a:t>P7</a:t>
            </a:r>
            <a:r>
              <a:rPr lang="en-US" dirty="0"/>
              <a:t> </a:t>
            </a:r>
          </a:p>
        </p:txBody>
      </p:sp>
      <p:sp>
        <p:nvSpPr>
          <p:cNvPr id="18" name="Text Placeholder 32">
            <a:extLst>
              <a:ext uri="{FF2B5EF4-FFF2-40B4-BE49-F238E27FC236}">
                <a16:creationId xmlns:a16="http://schemas.microsoft.com/office/drawing/2014/main" id="{A22009B4-1465-5258-7D67-CF6339481FE0}"/>
              </a:ext>
            </a:extLst>
          </p:cNvPr>
          <p:cNvSpPr txBox="1">
            <a:spLocks/>
          </p:cNvSpPr>
          <p:nvPr/>
        </p:nvSpPr>
        <p:spPr>
          <a:xfrm>
            <a:off x="4187384" y="1456174"/>
            <a:ext cx="2215686"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5 </a:t>
            </a:r>
            <a:r>
              <a:rPr lang="en-US" b="0" dirty="0"/>
              <a:t>P24</a:t>
            </a:r>
            <a:r>
              <a:rPr lang="en-US" dirty="0"/>
              <a:t>  </a:t>
            </a:r>
          </a:p>
        </p:txBody>
      </p:sp>
      <p:sp>
        <p:nvSpPr>
          <p:cNvPr id="20" name="Text Placeholder 32">
            <a:extLst>
              <a:ext uri="{FF2B5EF4-FFF2-40B4-BE49-F238E27FC236}">
                <a16:creationId xmlns:a16="http://schemas.microsoft.com/office/drawing/2014/main" id="{9E3F9D40-A83E-B5A4-22A6-9CF08CB7AD16}"/>
              </a:ext>
            </a:extLst>
          </p:cNvPr>
          <p:cNvSpPr txBox="1">
            <a:spLocks/>
          </p:cNvSpPr>
          <p:nvPr/>
        </p:nvSpPr>
        <p:spPr>
          <a:xfrm>
            <a:off x="7434122" y="3834123"/>
            <a:ext cx="2274653"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6 </a:t>
            </a:r>
            <a:r>
              <a:rPr lang="en-US" b="0" dirty="0"/>
              <a:t>P44</a:t>
            </a:r>
            <a:r>
              <a:rPr lang="en-US" dirty="0"/>
              <a:t> </a:t>
            </a:r>
          </a:p>
        </p:txBody>
      </p:sp>
      <p:sp>
        <p:nvSpPr>
          <p:cNvPr id="4" name="Text Placeholder 16">
            <a:extLst>
              <a:ext uri="{FF2B5EF4-FFF2-40B4-BE49-F238E27FC236}">
                <a16:creationId xmlns:a16="http://schemas.microsoft.com/office/drawing/2014/main" id="{16AC69B7-BAA1-B63E-9E56-AAB104BE19EF}"/>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Module 8</a:t>
            </a:r>
          </a:p>
          <a:p>
            <a:pPr marL="0" indent="0">
              <a:lnSpc>
                <a:spcPct val="100000"/>
              </a:lnSpc>
              <a:spcBef>
                <a:spcPts val="0"/>
              </a:spcBef>
              <a:buFont typeface="Arial" panose="020B0604020202020204" pitchFamily="34" charset="0"/>
              <a:buNone/>
            </a:pPr>
            <a:r>
              <a:rPr lang="en-GB" sz="6600" dirty="0">
                <a:solidFill>
                  <a:srgbClr val="E96751"/>
                </a:solidFill>
              </a:rPr>
              <a:t>CONTENTS</a:t>
            </a:r>
          </a:p>
        </p:txBody>
      </p:sp>
    </p:spTree>
    <p:extLst>
      <p:ext uri="{BB962C8B-B14F-4D97-AF65-F5344CB8AC3E}">
        <p14:creationId xmlns:p14="http://schemas.microsoft.com/office/powerpoint/2010/main" val="918263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2FE1D-4F36-2A6C-0CF0-FB01AFD9C454}"/>
            </a:ext>
          </a:extLst>
        </p:cNvPr>
        <p:cNvGrpSpPr/>
        <p:nvPr/>
      </p:nvGrpSpPr>
      <p:grpSpPr>
        <a:xfrm>
          <a:off x="0" y="0"/>
          <a:ext cx="0" cy="0"/>
          <a:chOff x="0" y="0"/>
          <a:chExt cx="0" cy="0"/>
        </a:xfrm>
      </p:grpSpPr>
      <p:pic>
        <p:nvPicPr>
          <p:cNvPr id="28" name="Picture Placeholder 11" descr="A house on a cliff&#10;&#10;AI-generated content may be incorrect.">
            <a:extLst>
              <a:ext uri="{FF2B5EF4-FFF2-40B4-BE49-F238E27FC236}">
                <a16:creationId xmlns:a16="http://schemas.microsoft.com/office/drawing/2014/main" id="{4D81C033-C557-5D0F-3772-BC8C0CB2F8BF}"/>
              </a:ext>
            </a:extLst>
          </p:cNvPr>
          <p:cNvPicPr>
            <a:picLocks noGrp="1" noChangeAspect="1"/>
          </p:cNvPicPr>
          <p:nvPr>
            <p:ph type="pic" sz="quarter" idx="67"/>
          </p:nvPr>
        </p:nvPicPr>
        <p:blipFill>
          <a:blip r:embed="rId2"/>
          <a:srcRect b="15829"/>
          <a:stretch>
            <a:fillRect/>
          </a:stretch>
        </p:blipFill>
        <p:spPr>
          <a:xfrm>
            <a:off x="540029" y="0"/>
            <a:ext cx="2654458" cy="3351213"/>
          </a:xfrm>
        </p:spPr>
      </p:pic>
      <p:pic>
        <p:nvPicPr>
          <p:cNvPr id="29" name="Picture Placeholder 20">
            <a:extLst>
              <a:ext uri="{FF2B5EF4-FFF2-40B4-BE49-F238E27FC236}">
                <a16:creationId xmlns:a16="http://schemas.microsoft.com/office/drawing/2014/main" id="{195BBC32-B4FD-65B3-AA38-8975ED0D8FF8}"/>
              </a:ext>
            </a:extLst>
          </p:cNvPr>
          <p:cNvPicPr>
            <a:picLocks noGrp="1" noChangeAspect="1"/>
          </p:cNvPicPr>
          <p:nvPr>
            <p:ph type="pic" sz="quarter" idx="69"/>
          </p:nvPr>
        </p:nvPicPr>
        <p:blipFill>
          <a:blip r:embed="rId3"/>
          <a:srcRect l="23693" r="23693" b="10261"/>
          <a:stretch>
            <a:fillRect/>
          </a:stretch>
        </p:blipFill>
        <p:spPr>
          <a:xfrm>
            <a:off x="3728231" y="3812555"/>
            <a:ext cx="2654458" cy="3007346"/>
          </a:xfrm>
        </p:spPr>
      </p:pic>
      <p:sp>
        <p:nvSpPr>
          <p:cNvPr id="30" name="Text Placeholder 7">
            <a:extLst>
              <a:ext uri="{FF2B5EF4-FFF2-40B4-BE49-F238E27FC236}">
                <a16:creationId xmlns:a16="http://schemas.microsoft.com/office/drawing/2014/main" id="{ED0DD28C-C8FF-9C93-0202-A1044F4BC012}"/>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Photo Credit: A-Frame in </a:t>
            </a:r>
            <a:r>
              <a:rPr lang="en-GB" dirty="0" err="1"/>
              <a:t>Soča</a:t>
            </a:r>
            <a:r>
              <a:rPr lang="en-GB" dirty="0"/>
              <a:t>, Gorizia, Slovenia</a:t>
            </a:r>
          </a:p>
          <a:p>
            <a:endParaRPr lang="en-GB" dirty="0"/>
          </a:p>
        </p:txBody>
      </p:sp>
      <p:pic>
        <p:nvPicPr>
          <p:cNvPr id="31" name="Picture Placeholder 22">
            <a:extLst>
              <a:ext uri="{FF2B5EF4-FFF2-40B4-BE49-F238E27FC236}">
                <a16:creationId xmlns:a16="http://schemas.microsoft.com/office/drawing/2014/main" id="{A828F8C3-F9A0-B7AA-FBBE-CABA2F41332D}"/>
              </a:ext>
            </a:extLst>
          </p:cNvPr>
          <p:cNvPicPr>
            <a:picLocks noChangeAspect="1"/>
          </p:cNvPicPr>
          <p:nvPr/>
        </p:nvPicPr>
        <p:blipFill rotWithShape="1">
          <a:blip r:embed="rId4"/>
          <a:srcRect l="10395" r="10395"/>
          <a:stretch/>
        </p:blipFill>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sp>
        <p:nvSpPr>
          <p:cNvPr id="32" name="Text Placeholder 15">
            <a:extLst>
              <a:ext uri="{FF2B5EF4-FFF2-40B4-BE49-F238E27FC236}">
                <a16:creationId xmlns:a16="http://schemas.microsoft.com/office/drawing/2014/main" id="{3C7F23A7-EC0D-30C1-FC4E-0BB763B787D0}"/>
              </a:ext>
            </a:extLst>
          </p:cNvPr>
          <p:cNvSpPr txBox="1">
            <a:spLocks/>
          </p:cNvSpPr>
          <p:nvPr/>
        </p:nvSpPr>
        <p:spPr>
          <a:xfrm rot="16200000">
            <a:off x="8105202" y="1271823"/>
            <a:ext cx="2953721" cy="4524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Photo Credit:</a:t>
            </a:r>
            <a:endParaRPr lang="en-GB" b="1" dirty="0"/>
          </a:p>
        </p:txBody>
      </p:sp>
      <p:sp>
        <p:nvSpPr>
          <p:cNvPr id="33" name="Text Placeholder 32">
            <a:extLst>
              <a:ext uri="{FF2B5EF4-FFF2-40B4-BE49-F238E27FC236}">
                <a16:creationId xmlns:a16="http://schemas.microsoft.com/office/drawing/2014/main" id="{2AE81909-7E22-484A-F6C5-258956DE3FEE}"/>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Know Your Costs and Expenses</a:t>
            </a:r>
          </a:p>
          <a:p>
            <a:pPr lvl="0" algn="ctr">
              <a:lnSpc>
                <a:spcPct val="100000"/>
              </a:lnSpc>
              <a:spcAft>
                <a:spcPts val="600"/>
              </a:spcAft>
            </a:pPr>
            <a:r>
              <a:rPr lang="en-US" b="0" i="1" dirty="0">
                <a:solidFill>
                  <a:schemeClr val="bg1"/>
                </a:solidFill>
              </a:rPr>
              <a:t>(16 Slides)</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cxnSp>
        <p:nvCxnSpPr>
          <p:cNvPr id="35" name="Straight Connector 34">
            <a:extLst>
              <a:ext uri="{FF2B5EF4-FFF2-40B4-BE49-F238E27FC236}">
                <a16:creationId xmlns:a16="http://schemas.microsoft.com/office/drawing/2014/main" id="{11ECE85C-CE36-4EB2-3C94-A96CAAC2704D}"/>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452768EE-432B-7909-0F0F-7BDF19EBD384}"/>
              </a:ext>
            </a:extLst>
          </p:cNvPr>
          <p:cNvSpPr txBox="1">
            <a:spLocks/>
          </p:cNvSpPr>
          <p:nvPr/>
        </p:nvSpPr>
        <p:spPr>
          <a:xfrm>
            <a:off x="3739878" y="186763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a:solidFill>
                  <a:schemeClr val="bg1"/>
                </a:solidFill>
              </a:rPr>
              <a:t>Know Your Costs Per Night</a:t>
            </a:r>
          </a:p>
          <a:p>
            <a:pPr algn="ctr">
              <a:lnSpc>
                <a:spcPct val="100000"/>
              </a:lnSpc>
              <a:spcAft>
                <a:spcPts val="600"/>
              </a:spcAft>
            </a:pPr>
            <a:r>
              <a:rPr lang="en-US" b="0" i="1">
                <a:solidFill>
                  <a:schemeClr val="bg1"/>
                </a:solidFill>
              </a:rPr>
              <a:t>(16 Slides)</a:t>
            </a:r>
          </a:p>
          <a:p>
            <a:pPr algn="ctr">
              <a:lnSpc>
                <a:spcPct val="100000"/>
              </a:lnSpc>
              <a:spcAft>
                <a:spcPts val="600"/>
              </a:spcAft>
            </a:pPr>
            <a:endParaRPr lang="en-US" sz="2400" b="0">
              <a:solidFill>
                <a:schemeClr val="bg1"/>
              </a:solidFill>
            </a:endParaRPr>
          </a:p>
        </p:txBody>
      </p:sp>
      <p:cxnSp>
        <p:nvCxnSpPr>
          <p:cNvPr id="38" name="Straight Connector 37">
            <a:extLst>
              <a:ext uri="{FF2B5EF4-FFF2-40B4-BE49-F238E27FC236}">
                <a16:creationId xmlns:a16="http://schemas.microsoft.com/office/drawing/2014/main" id="{7FB22552-9D28-AF7F-FFDB-DAA40CA30C0D}"/>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3">
            <a:extLst>
              <a:ext uri="{FF2B5EF4-FFF2-40B4-BE49-F238E27FC236}">
                <a16:creationId xmlns:a16="http://schemas.microsoft.com/office/drawing/2014/main" id="{8E134819-9CFC-EEED-E9D5-E52A6767E892}"/>
              </a:ext>
            </a:extLst>
          </p:cNvPr>
          <p:cNvSpPr/>
          <p:nvPr/>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r>
              <a:rPr lang="en-GB" sz="1600" dirty="0" err="1">
                <a:solidFill>
                  <a:schemeClr val="bg1"/>
                </a:solidFill>
              </a:rPr>
              <a:t>Natur</a:t>
            </a:r>
            <a:r>
              <a:rPr lang="en-GB" sz="1600" dirty="0">
                <a:solidFill>
                  <a:schemeClr val="bg1"/>
                </a:solidFill>
              </a:rPr>
              <a:t> Air Suite, Italy</a:t>
            </a:r>
          </a:p>
          <a:p>
            <a:endParaRPr sz="1600" dirty="0">
              <a:solidFill>
                <a:schemeClr val="bg1"/>
              </a:solidFill>
            </a:endParaRPr>
          </a:p>
        </p:txBody>
      </p:sp>
      <p:sp>
        <p:nvSpPr>
          <p:cNvPr id="40" name="Text Placeholder 32">
            <a:extLst>
              <a:ext uri="{FF2B5EF4-FFF2-40B4-BE49-F238E27FC236}">
                <a16:creationId xmlns:a16="http://schemas.microsoft.com/office/drawing/2014/main" id="{854631A8-9040-1B80-EFB3-41F550E5CFF5}"/>
              </a:ext>
            </a:extLst>
          </p:cNvPr>
          <p:cNvSpPr txBox="1">
            <a:spLocks/>
          </p:cNvSpPr>
          <p:nvPr/>
        </p:nvSpPr>
        <p:spPr>
          <a:xfrm>
            <a:off x="6945485" y="425650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a:solidFill>
                  <a:schemeClr val="bg1"/>
                </a:solidFill>
              </a:rPr>
              <a:t>Find Your Break-even Point and Occupancy Rate</a:t>
            </a:r>
          </a:p>
          <a:p>
            <a:pPr algn="ctr">
              <a:lnSpc>
                <a:spcPct val="100000"/>
              </a:lnSpc>
              <a:spcAft>
                <a:spcPts val="600"/>
              </a:spcAft>
            </a:pPr>
            <a:r>
              <a:rPr lang="en-US" b="0" i="1">
                <a:solidFill>
                  <a:schemeClr val="bg1"/>
                </a:solidFill>
              </a:rPr>
              <a:t>(32 Slides)</a:t>
            </a:r>
          </a:p>
          <a:p>
            <a:pPr algn="ctr">
              <a:lnSpc>
                <a:spcPct val="100000"/>
              </a:lnSpc>
              <a:spcAft>
                <a:spcPts val="600"/>
              </a:spcAft>
            </a:pPr>
            <a:endParaRPr lang="en-US" sz="2400" b="0">
              <a:solidFill>
                <a:schemeClr val="bg1"/>
              </a:solidFill>
            </a:endParaRPr>
          </a:p>
        </p:txBody>
      </p:sp>
      <p:sp>
        <p:nvSpPr>
          <p:cNvPr id="41" name="Text Placeholder 32">
            <a:extLst>
              <a:ext uri="{FF2B5EF4-FFF2-40B4-BE49-F238E27FC236}">
                <a16:creationId xmlns:a16="http://schemas.microsoft.com/office/drawing/2014/main" id="{6F296E41-994C-8445-F713-16A7C0A2DB12}"/>
              </a:ext>
            </a:extLst>
          </p:cNvPr>
          <p:cNvSpPr txBox="1">
            <a:spLocks/>
          </p:cNvSpPr>
          <p:nvPr/>
        </p:nvSpPr>
        <p:spPr>
          <a:xfrm>
            <a:off x="6958923"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06</a:t>
            </a:r>
            <a:endParaRPr lang="en-US" dirty="0"/>
          </a:p>
        </p:txBody>
      </p:sp>
      <p:cxnSp>
        <p:nvCxnSpPr>
          <p:cNvPr id="42" name="Straight Connector 41">
            <a:extLst>
              <a:ext uri="{FF2B5EF4-FFF2-40B4-BE49-F238E27FC236}">
                <a16:creationId xmlns:a16="http://schemas.microsoft.com/office/drawing/2014/main" id="{EB9FE9BA-077F-A803-0CD4-A0CDF95CCDF4}"/>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Freeform 28">
            <a:extLst>
              <a:ext uri="{FF2B5EF4-FFF2-40B4-BE49-F238E27FC236}">
                <a16:creationId xmlns:a16="http://schemas.microsoft.com/office/drawing/2014/main" id="{C3D0936D-8F33-92F8-5BC8-2B5DD650A569}"/>
              </a:ext>
            </a:extLst>
          </p:cNvPr>
          <p:cNvSpPr/>
          <p:nvPr/>
        </p:nvSpPr>
        <p:spPr>
          <a:xfrm>
            <a:off x="-25040" y="194538"/>
            <a:ext cx="8045633"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4" name="Text Placeholder 16">
            <a:extLst>
              <a:ext uri="{FF2B5EF4-FFF2-40B4-BE49-F238E27FC236}">
                <a16:creationId xmlns:a16="http://schemas.microsoft.com/office/drawing/2014/main" id="{B58FCF50-8FD0-7D91-4AEB-DA7068F6E6C7}"/>
              </a:ext>
            </a:extLst>
          </p:cNvPr>
          <p:cNvSpPr txBox="1">
            <a:spLocks/>
          </p:cNvSpPr>
          <p:nvPr/>
        </p:nvSpPr>
        <p:spPr>
          <a:xfrm>
            <a:off x="421667" y="127912"/>
            <a:ext cx="7531435"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b="1" dirty="0">
                <a:solidFill>
                  <a:schemeClr val="bg1"/>
                </a:solidFill>
              </a:rPr>
              <a:t>Part 2: </a:t>
            </a:r>
            <a:r>
              <a:rPr lang="en-US" b="1" dirty="0">
                <a:solidFill>
                  <a:schemeClr val="bg1"/>
                </a:solidFill>
              </a:rPr>
              <a:t>Sections 4 – 6 </a:t>
            </a:r>
            <a:r>
              <a:rPr lang="en-US" dirty="0">
                <a:solidFill>
                  <a:schemeClr val="bg1"/>
                </a:solidFill>
              </a:rPr>
              <a:t>Understanding Your Costs, Pricing, and Break-Even Point </a:t>
            </a:r>
          </a:p>
          <a:p>
            <a:pPr marL="0" indent="0">
              <a:lnSpc>
                <a:spcPct val="100000"/>
              </a:lnSpc>
              <a:spcBef>
                <a:spcPts val="0"/>
              </a:spcBef>
              <a:buNone/>
            </a:pPr>
            <a:endParaRPr lang="en-GB" dirty="0">
              <a:solidFill>
                <a:schemeClr val="bg1"/>
              </a:solidFill>
            </a:endParaRPr>
          </a:p>
        </p:txBody>
      </p:sp>
      <p:sp>
        <p:nvSpPr>
          <p:cNvPr id="45" name="Text Placeholder 32">
            <a:extLst>
              <a:ext uri="{FF2B5EF4-FFF2-40B4-BE49-F238E27FC236}">
                <a16:creationId xmlns:a16="http://schemas.microsoft.com/office/drawing/2014/main" id="{1F9FE76D-B9CC-C223-9C72-8FFA896E323E}"/>
              </a:ext>
            </a:extLst>
          </p:cNvPr>
          <p:cNvSpPr txBox="1">
            <a:spLocks/>
          </p:cNvSpPr>
          <p:nvPr/>
        </p:nvSpPr>
        <p:spPr>
          <a:xfrm>
            <a:off x="1094465" y="3824243"/>
            <a:ext cx="197213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4</a:t>
            </a:r>
          </a:p>
        </p:txBody>
      </p:sp>
      <p:sp>
        <p:nvSpPr>
          <p:cNvPr id="46" name="Text Placeholder 32">
            <a:extLst>
              <a:ext uri="{FF2B5EF4-FFF2-40B4-BE49-F238E27FC236}">
                <a16:creationId xmlns:a16="http://schemas.microsoft.com/office/drawing/2014/main" id="{58866A41-4B77-EFA3-8F61-A9D26CB47EED}"/>
              </a:ext>
            </a:extLst>
          </p:cNvPr>
          <p:cNvSpPr txBox="1">
            <a:spLocks/>
          </p:cNvSpPr>
          <p:nvPr/>
        </p:nvSpPr>
        <p:spPr>
          <a:xfrm>
            <a:off x="4187384" y="1456174"/>
            <a:ext cx="2215686"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5 </a:t>
            </a:r>
            <a:r>
              <a:rPr lang="en-US" b="0" dirty="0"/>
              <a:t>P24</a:t>
            </a:r>
            <a:r>
              <a:rPr lang="en-US" dirty="0"/>
              <a:t>  </a:t>
            </a:r>
          </a:p>
        </p:txBody>
      </p:sp>
      <p:sp>
        <p:nvSpPr>
          <p:cNvPr id="48" name="Text Placeholder 16">
            <a:extLst>
              <a:ext uri="{FF2B5EF4-FFF2-40B4-BE49-F238E27FC236}">
                <a16:creationId xmlns:a16="http://schemas.microsoft.com/office/drawing/2014/main" id="{00C10DB4-8296-0AEB-B637-ECA59A754117}"/>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E96751"/>
                </a:solidFill>
              </a:rPr>
              <a:t>CONTENTS</a:t>
            </a:r>
          </a:p>
        </p:txBody>
      </p:sp>
    </p:spTree>
    <p:extLst>
      <p:ext uri="{BB962C8B-B14F-4D97-AF65-F5344CB8AC3E}">
        <p14:creationId xmlns:p14="http://schemas.microsoft.com/office/powerpoint/2010/main" val="1904020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E2C6E-8418-5EA6-D1B9-4CEB18377B7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D05D6E-A5FD-B1C3-CBE7-0872ABB36FBD}"/>
              </a:ext>
            </a:extLst>
          </p:cNvPr>
          <p:cNvSpPr>
            <a:spLocks noGrp="1"/>
          </p:cNvSpPr>
          <p:nvPr>
            <p:ph type="body" sz="quarter" idx="16"/>
          </p:nvPr>
        </p:nvSpPr>
        <p:spPr>
          <a:xfrm>
            <a:off x="573015" y="1144469"/>
            <a:ext cx="10323585" cy="3066422"/>
          </a:xfrm>
        </p:spPr>
        <p:txBody>
          <a:bodyPr>
            <a:noAutofit/>
          </a:bodyPr>
          <a:lstStyle/>
          <a:p>
            <a:pPr>
              <a:spcAft>
                <a:spcPts val="1200"/>
              </a:spcAft>
            </a:pPr>
            <a:r>
              <a:rPr lang="en-US" sz="2200" dirty="0">
                <a:solidFill>
                  <a:srgbClr val="595959"/>
                </a:solidFill>
              </a:rPr>
              <a:t>Knowing your numbers is essential to building a financially sustainable alternative accommodation business. These sections take you step-by-step through calculating what it costs to run your accommodation, even when no guests are present, and how to translate those costs into a minimum price per night. You’ll then use that data to calculate your break-even point—the number of nights and occupancy rate you need to reach just to cover your costs. This helps ensure your pricing isn’t just competitive, but also profitable. By understanding your full cost structure, minimum viable rate, and occupancy targets, you can make smarter, data-driven decisions for long-term success.</a:t>
            </a:r>
          </a:p>
          <a:p>
            <a:r>
              <a:rPr lang="en-US" sz="2400" b="1" dirty="0">
                <a:solidFill>
                  <a:srgbClr val="E96751"/>
                </a:solidFill>
              </a:rPr>
              <a:t>Section 4: </a:t>
            </a:r>
            <a:r>
              <a:rPr lang="en-US" sz="2400" b="1" dirty="0">
                <a:solidFill>
                  <a:srgbClr val="459597"/>
                </a:solidFill>
              </a:rPr>
              <a:t>Know Your Costs and Expenses</a:t>
            </a:r>
          </a:p>
          <a:p>
            <a:pPr lvl="1">
              <a:lnSpc>
                <a:spcPct val="100000"/>
              </a:lnSpc>
              <a:spcBef>
                <a:spcPts val="0"/>
              </a:spcBef>
            </a:pPr>
            <a:r>
              <a:rPr lang="en-US" sz="2000" i="1" dirty="0">
                <a:solidFill>
                  <a:srgbClr val="E96751"/>
                </a:solidFill>
              </a:rPr>
              <a:t>What does it cost to </a:t>
            </a:r>
            <a:r>
              <a:rPr lang="en-US" sz="2000" b="1" i="1" dirty="0">
                <a:solidFill>
                  <a:srgbClr val="E96751"/>
                </a:solidFill>
              </a:rPr>
              <a:t>run your business</a:t>
            </a:r>
            <a:r>
              <a:rPr lang="en-US" sz="2000" i="1" dirty="0">
                <a:solidFill>
                  <a:srgbClr val="E96751"/>
                </a:solidFill>
              </a:rPr>
              <a:t>, even when no guests are present or even when it’s open and when it’s not?</a:t>
            </a:r>
          </a:p>
          <a:p>
            <a:r>
              <a:rPr lang="en-US" sz="2200" b="1" dirty="0">
                <a:solidFill>
                  <a:srgbClr val="595959"/>
                </a:solidFill>
              </a:rPr>
              <a:t>Objective: </a:t>
            </a:r>
            <a:r>
              <a:rPr lang="en-US" sz="2200" dirty="0">
                <a:solidFill>
                  <a:srgbClr val="595959"/>
                </a:solidFill>
              </a:rPr>
              <a:t>Fixed and Variable Cost &amp; Expenses Structure (What it costs to keep the doors open). To understand, identify, and </a:t>
            </a:r>
            <a:r>
              <a:rPr lang="en-US" sz="2200" dirty="0" err="1">
                <a:solidFill>
                  <a:srgbClr val="595959"/>
                </a:solidFill>
              </a:rPr>
              <a:t>categorise</a:t>
            </a:r>
            <a:r>
              <a:rPr lang="en-US" sz="2200" dirty="0">
                <a:solidFill>
                  <a:srgbClr val="595959"/>
                </a:solidFill>
              </a:rPr>
              <a:t> your full range of fixed and variable expenses. </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C80CF545-5CB5-90F0-B9FB-B913D1C6E5A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47</a:t>
            </a:fld>
            <a:endParaRPr lang="fr-CA" dirty="0"/>
          </a:p>
        </p:txBody>
      </p:sp>
      <p:sp>
        <p:nvSpPr>
          <p:cNvPr id="4" name="Freeform 28">
            <a:extLst>
              <a:ext uri="{FF2B5EF4-FFF2-40B4-BE49-F238E27FC236}">
                <a16:creationId xmlns:a16="http://schemas.microsoft.com/office/drawing/2014/main" id="{387F452C-4571-6D00-59BF-20D90E813611}"/>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71362352-87E0-B7AD-BAF3-D533647E0DC3}"/>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Section 4 – 6 </a:t>
            </a:r>
            <a:r>
              <a:rPr lang="en-US" sz="3000" dirty="0"/>
              <a:t>Understanding Your Costs, Pricing, and Break-Even Point</a:t>
            </a:r>
          </a:p>
        </p:txBody>
      </p:sp>
    </p:spTree>
    <p:extLst>
      <p:ext uri="{BB962C8B-B14F-4D97-AF65-F5344CB8AC3E}">
        <p14:creationId xmlns:p14="http://schemas.microsoft.com/office/powerpoint/2010/main" val="3498650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705A7-0D6F-AB7A-EE76-4AA8C898C88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CB9931F-5BCB-409D-CA58-CFE6C1902E3C}"/>
              </a:ext>
            </a:extLst>
          </p:cNvPr>
          <p:cNvSpPr>
            <a:spLocks noGrp="1"/>
          </p:cNvSpPr>
          <p:nvPr>
            <p:ph type="body" sz="quarter" idx="16"/>
          </p:nvPr>
        </p:nvSpPr>
        <p:spPr>
          <a:xfrm>
            <a:off x="573015" y="1601669"/>
            <a:ext cx="10323585" cy="3066422"/>
          </a:xfrm>
        </p:spPr>
        <p:txBody>
          <a:bodyPr>
            <a:noAutofit/>
          </a:bodyPr>
          <a:lstStyle/>
          <a:p>
            <a:r>
              <a:rPr lang="en-US" sz="2400" b="1" dirty="0">
                <a:solidFill>
                  <a:srgbClr val="E96751"/>
                </a:solidFill>
              </a:rPr>
              <a:t>Section 5: </a:t>
            </a:r>
            <a:r>
              <a:rPr lang="en-US" sz="2400" b="1" dirty="0">
                <a:solidFill>
                  <a:srgbClr val="459597"/>
                </a:solidFill>
              </a:rPr>
              <a:t>Know Your Costs Per Night</a:t>
            </a:r>
          </a:p>
          <a:p>
            <a:pPr marL="342900" indent="-342900">
              <a:buFont typeface="Arial" panose="020B0604020202020204" pitchFamily="34" charset="0"/>
              <a:buChar char="•"/>
            </a:pPr>
            <a:r>
              <a:rPr lang="en-US" sz="2000" i="1" dirty="0">
                <a:solidFill>
                  <a:srgbClr val="E96751"/>
                </a:solidFill>
              </a:rPr>
              <a:t>What is the </a:t>
            </a:r>
            <a:r>
              <a:rPr lang="en-US" sz="2000" b="1" i="1" dirty="0">
                <a:solidFill>
                  <a:srgbClr val="E96751"/>
                </a:solidFill>
              </a:rPr>
              <a:t>minimum you should charge </a:t>
            </a:r>
            <a:r>
              <a:rPr lang="en-US" sz="2000" i="1" dirty="0">
                <a:solidFill>
                  <a:srgbClr val="E96751"/>
                </a:solidFill>
              </a:rPr>
              <a:t>to avoid losing money?</a:t>
            </a:r>
          </a:p>
          <a:p>
            <a:r>
              <a:rPr lang="en-US" sz="2200" b="1" dirty="0">
                <a:solidFill>
                  <a:srgbClr val="595959"/>
                </a:solidFill>
              </a:rPr>
              <a:t>Objective: Know Your Costs Per Night </a:t>
            </a:r>
            <a:r>
              <a:rPr lang="en-US" sz="2200" dirty="0">
                <a:solidFill>
                  <a:srgbClr val="595959"/>
                </a:solidFill>
              </a:rPr>
              <a:t>(Figure out minimum charge)</a:t>
            </a:r>
          </a:p>
          <a:p>
            <a:r>
              <a:rPr lang="en-US" sz="2200" dirty="0">
                <a:solidFill>
                  <a:srgbClr val="595959"/>
                </a:solidFill>
              </a:rPr>
              <a:t>To calculate your minimum sustainable nightly rate and ensure pricing is rooted in real costs. </a:t>
            </a:r>
          </a:p>
          <a:p>
            <a:endParaRPr lang="en-US" sz="2200" dirty="0">
              <a:solidFill>
                <a:srgbClr val="595959"/>
              </a:solidFill>
            </a:endParaRPr>
          </a:p>
          <a:p>
            <a:r>
              <a:rPr lang="en-US" sz="2400" b="1" dirty="0">
                <a:solidFill>
                  <a:srgbClr val="E96751"/>
                </a:solidFill>
              </a:rPr>
              <a:t>Section 6: </a:t>
            </a:r>
            <a:r>
              <a:rPr lang="en-US" sz="2400" b="1" dirty="0">
                <a:solidFill>
                  <a:srgbClr val="459597"/>
                </a:solidFill>
              </a:rPr>
              <a:t>Find Your Break-even Point and Occupancy Rate</a:t>
            </a:r>
          </a:p>
          <a:p>
            <a:pPr marL="342900" indent="-342900">
              <a:buFont typeface="Arial" panose="020B0604020202020204" pitchFamily="34" charset="0"/>
              <a:buChar char="•"/>
            </a:pPr>
            <a:r>
              <a:rPr lang="en-US" sz="2000" i="1" dirty="0">
                <a:solidFill>
                  <a:srgbClr val="E96751"/>
                </a:solidFill>
              </a:rPr>
              <a:t>How many </a:t>
            </a:r>
            <a:r>
              <a:rPr lang="en-US" sz="2000" b="1" i="1" dirty="0">
                <a:solidFill>
                  <a:srgbClr val="E96751"/>
                </a:solidFill>
              </a:rPr>
              <a:t>nights do I need to sell </a:t>
            </a:r>
            <a:r>
              <a:rPr lang="en-US" sz="2000" i="1" dirty="0">
                <a:solidFill>
                  <a:srgbClr val="E96751"/>
                </a:solidFill>
              </a:rPr>
              <a:t>to </a:t>
            </a:r>
            <a:r>
              <a:rPr lang="en-US" sz="2000" b="1" i="1" dirty="0">
                <a:solidFill>
                  <a:srgbClr val="E96751"/>
                </a:solidFill>
              </a:rPr>
              <a:t>break even</a:t>
            </a:r>
            <a:r>
              <a:rPr lang="en-US" sz="2000" i="1" dirty="0">
                <a:solidFill>
                  <a:srgbClr val="E96751"/>
                </a:solidFill>
              </a:rPr>
              <a:t>, and how many to </a:t>
            </a:r>
            <a:r>
              <a:rPr lang="en-US" sz="2000" b="1" i="1" dirty="0">
                <a:solidFill>
                  <a:srgbClr val="E96751"/>
                </a:solidFill>
              </a:rPr>
              <a:t>cover my costs </a:t>
            </a:r>
            <a:r>
              <a:rPr lang="en-US" sz="2000" i="1" dirty="0">
                <a:solidFill>
                  <a:srgbClr val="E96751"/>
                </a:solidFill>
              </a:rPr>
              <a:t>and make a </a:t>
            </a:r>
            <a:r>
              <a:rPr lang="en-US" sz="2000" b="1" i="1" dirty="0">
                <a:solidFill>
                  <a:srgbClr val="E96751"/>
                </a:solidFill>
              </a:rPr>
              <a:t>profit</a:t>
            </a:r>
            <a:r>
              <a:rPr lang="en-US" sz="2000" i="1" dirty="0">
                <a:solidFill>
                  <a:srgbClr val="E96751"/>
                </a:solidFill>
              </a:rPr>
              <a:t>?</a:t>
            </a:r>
          </a:p>
          <a:p>
            <a:r>
              <a:rPr lang="en-US" sz="2200" b="1" dirty="0">
                <a:solidFill>
                  <a:srgbClr val="595959"/>
                </a:solidFill>
              </a:rPr>
              <a:t>Objective:</a:t>
            </a:r>
            <a:r>
              <a:rPr lang="en-US" sz="2200" dirty="0">
                <a:solidFill>
                  <a:srgbClr val="595959"/>
                </a:solidFill>
              </a:rPr>
              <a:t> Break-Even Analysis &amp; Occupancy Calculations</a:t>
            </a:r>
          </a:p>
          <a:p>
            <a:r>
              <a:rPr lang="en-US" sz="2200" dirty="0">
                <a:solidFill>
                  <a:srgbClr val="595959"/>
                </a:solidFill>
              </a:rPr>
              <a:t> (How to make sure you don’t lose money). To calculate your break-even point in both nights and occupancy rate, providing clarity and confidence in planning. </a:t>
            </a:r>
          </a:p>
          <a:p>
            <a:endParaRPr lang="en-US" sz="2400" dirty="0">
              <a:solidFill>
                <a:srgbClr val="595959"/>
              </a:solidFill>
            </a:endParaRP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1971C7F7-92ED-2585-0E8B-3CA0D12670DD}"/>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48</a:t>
            </a:fld>
            <a:endParaRPr lang="fr-CA" dirty="0"/>
          </a:p>
        </p:txBody>
      </p:sp>
      <p:sp>
        <p:nvSpPr>
          <p:cNvPr id="4" name="Freeform 28">
            <a:extLst>
              <a:ext uri="{FF2B5EF4-FFF2-40B4-BE49-F238E27FC236}">
                <a16:creationId xmlns:a16="http://schemas.microsoft.com/office/drawing/2014/main" id="{9F44271C-57B8-BCC0-D13B-71DB7AE78827}"/>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CD41FA03-F853-EA1F-574D-E4AB2D554478}"/>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Section 4 – 6 </a:t>
            </a:r>
            <a:r>
              <a:rPr lang="en-US" sz="3000" dirty="0"/>
              <a:t>Understanding Your Costs, Pricing, and Break-Even Point</a:t>
            </a:r>
          </a:p>
        </p:txBody>
      </p:sp>
    </p:spTree>
    <p:extLst>
      <p:ext uri="{BB962C8B-B14F-4D97-AF65-F5344CB8AC3E}">
        <p14:creationId xmlns:p14="http://schemas.microsoft.com/office/powerpoint/2010/main" val="3748666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8EE58-3B9E-75E7-DCCD-F806FDF8D92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ED4923C-92A4-0401-F5D1-2572DF646959}"/>
              </a:ext>
            </a:extLst>
          </p:cNvPr>
          <p:cNvSpPr>
            <a:spLocks noGrp="1"/>
          </p:cNvSpPr>
          <p:nvPr>
            <p:ph type="body" sz="quarter" idx="23"/>
          </p:nvPr>
        </p:nvSpPr>
        <p:spPr>
          <a:xfrm>
            <a:off x="352425" y="4487295"/>
            <a:ext cx="11154222" cy="1248936"/>
          </a:xfrm>
        </p:spPr>
        <p:txBody>
          <a:bodyPr/>
          <a:lstStyle/>
          <a:p>
            <a:pPr algn="ctr"/>
            <a:r>
              <a:rPr lang="en-US" sz="2400" b="1" dirty="0"/>
              <a:t>Break-Even Analysis &amp; Occupancy Calculations</a:t>
            </a:r>
          </a:p>
          <a:p>
            <a:pPr algn="ctr"/>
            <a:r>
              <a:rPr lang="en-US" sz="2400" b="1" dirty="0"/>
              <a:t> </a:t>
            </a:r>
            <a:r>
              <a:rPr lang="en-US" sz="2400" dirty="0"/>
              <a:t>(How to make sure you don’t lose money)</a:t>
            </a:r>
          </a:p>
          <a:p>
            <a:pPr algn="ctr"/>
            <a:r>
              <a:rPr lang="en-US" sz="2400" dirty="0"/>
              <a:t>To calculate your break-even point in both nights and occupancy rate, providing clarity and confidence in planning.</a:t>
            </a:r>
          </a:p>
          <a:p>
            <a:pPr algn="ctr"/>
            <a:r>
              <a:rPr lang="en-US" sz="2400" i="1" dirty="0">
                <a:solidFill>
                  <a:srgbClr val="E96751"/>
                </a:solidFill>
              </a:rPr>
              <a:t>How many </a:t>
            </a:r>
            <a:r>
              <a:rPr lang="en-US" sz="2400" b="1" i="1" dirty="0">
                <a:solidFill>
                  <a:srgbClr val="E96751"/>
                </a:solidFill>
              </a:rPr>
              <a:t>nights do I need to sell </a:t>
            </a:r>
            <a:r>
              <a:rPr lang="en-US" sz="2400" i="1" dirty="0">
                <a:solidFill>
                  <a:srgbClr val="E96751"/>
                </a:solidFill>
              </a:rPr>
              <a:t>to </a:t>
            </a:r>
            <a:r>
              <a:rPr lang="en-US" sz="2400" b="1" i="1" dirty="0">
                <a:solidFill>
                  <a:srgbClr val="E96751"/>
                </a:solidFill>
              </a:rPr>
              <a:t>break even</a:t>
            </a:r>
            <a:r>
              <a:rPr lang="en-US" sz="2400" i="1" dirty="0">
                <a:solidFill>
                  <a:srgbClr val="E96751"/>
                </a:solidFill>
              </a:rPr>
              <a:t>, and how many to </a:t>
            </a:r>
            <a:r>
              <a:rPr lang="en-US" sz="2400" b="1" i="1" dirty="0">
                <a:solidFill>
                  <a:srgbClr val="E96751"/>
                </a:solidFill>
              </a:rPr>
              <a:t>cover my costs </a:t>
            </a:r>
            <a:r>
              <a:rPr lang="en-US" sz="2400" i="1" dirty="0">
                <a:solidFill>
                  <a:srgbClr val="E96751"/>
                </a:solidFill>
              </a:rPr>
              <a:t>and make a </a:t>
            </a:r>
            <a:r>
              <a:rPr lang="en-US" sz="2400" b="1" i="1" dirty="0">
                <a:solidFill>
                  <a:srgbClr val="E96751"/>
                </a:solidFill>
              </a:rPr>
              <a:t>profit</a:t>
            </a:r>
            <a:r>
              <a:rPr lang="en-US" sz="2400" i="1" dirty="0">
                <a:solidFill>
                  <a:srgbClr val="E96751"/>
                </a:solidFill>
              </a:rPr>
              <a:t>?</a:t>
            </a:r>
          </a:p>
          <a:p>
            <a:pPr algn="ctr"/>
            <a:endParaRPr lang="en-US" sz="2400" i="1" dirty="0">
              <a:solidFill>
                <a:srgbClr val="E96751"/>
              </a:solidFill>
            </a:endParaRP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FD584EBA-63A0-6ECD-2100-EFBA742BCB01}"/>
              </a:ext>
            </a:extLst>
          </p:cNvPr>
          <p:cNvSpPr>
            <a:spLocks noGrp="1"/>
          </p:cNvSpPr>
          <p:nvPr>
            <p:ph type="body" sz="quarter" idx="18"/>
          </p:nvPr>
        </p:nvSpPr>
        <p:spPr>
          <a:xfrm>
            <a:off x="8029576" y="2005442"/>
            <a:ext cx="3842924" cy="1049221"/>
          </a:xfrm>
        </p:spPr>
        <p:txBody>
          <a:bodyPr/>
          <a:lstStyle/>
          <a:p>
            <a:pPr algn="r"/>
            <a:r>
              <a:rPr lang="en-US" b="0" dirty="0"/>
              <a:t>Find Your Break-even Point and Occupancy Rate</a:t>
            </a:r>
            <a:endParaRPr lang="en-IE" b="0" dirty="0"/>
          </a:p>
        </p:txBody>
      </p:sp>
      <p:sp>
        <p:nvSpPr>
          <p:cNvPr id="6" name="Text Placeholder 5">
            <a:extLst>
              <a:ext uri="{FF2B5EF4-FFF2-40B4-BE49-F238E27FC236}">
                <a16:creationId xmlns:a16="http://schemas.microsoft.com/office/drawing/2014/main" id="{28E81719-8693-3312-4BA3-0079326ACBB6}"/>
              </a:ext>
            </a:extLst>
          </p:cNvPr>
          <p:cNvSpPr>
            <a:spLocks noGrp="1"/>
          </p:cNvSpPr>
          <p:nvPr>
            <p:ph type="body" sz="quarter" idx="19"/>
          </p:nvPr>
        </p:nvSpPr>
        <p:spPr>
          <a:xfrm>
            <a:off x="9275432" y="1123130"/>
            <a:ext cx="2597067" cy="385564"/>
          </a:xfrm>
        </p:spPr>
        <p:txBody>
          <a:bodyPr/>
          <a:lstStyle/>
          <a:p>
            <a:pPr algn="r"/>
            <a:r>
              <a:rPr lang="en-IE" sz="4000" dirty="0"/>
              <a:t>Section 6</a:t>
            </a:r>
          </a:p>
        </p:txBody>
      </p:sp>
      <p:pic>
        <p:nvPicPr>
          <p:cNvPr id="7" name="Picture Placeholder 6" descr="A piggy bank and dart board&#10;&#10;AI-generated content may be incorrect.">
            <a:extLst>
              <a:ext uri="{FF2B5EF4-FFF2-40B4-BE49-F238E27FC236}">
                <a16:creationId xmlns:a16="http://schemas.microsoft.com/office/drawing/2014/main" id="{D121D110-6909-C216-C011-B3B842CDEF7C}"/>
              </a:ext>
            </a:extLst>
          </p:cNvPr>
          <p:cNvPicPr>
            <a:picLocks noGrp="1" noChangeAspect="1"/>
          </p:cNvPicPr>
          <p:nvPr>
            <p:ph type="pic" sz="quarter" idx="22"/>
          </p:nvPr>
        </p:nvPicPr>
        <p:blipFill>
          <a:blip r:embed="rId2"/>
          <a:srcRect t="8640" b="11006"/>
          <a:stretch>
            <a:fillRect/>
          </a:stretch>
        </p:blipFill>
        <p:spPr>
          <a:xfrm>
            <a:off x="0" y="148452"/>
            <a:ext cx="8097183" cy="4338843"/>
          </a:xfrm>
        </p:spPr>
      </p:pic>
    </p:spTree>
    <p:extLst>
      <p:ext uri="{BB962C8B-B14F-4D97-AF65-F5344CB8AC3E}">
        <p14:creationId xmlns:p14="http://schemas.microsoft.com/office/powerpoint/2010/main" val="1424589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6D2EE-5274-945B-A21E-59379A09D12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1F7934-BD23-E93E-A41B-8A55E20DFFED}"/>
              </a:ext>
            </a:extLst>
          </p:cNvPr>
          <p:cNvSpPr>
            <a:spLocks noGrp="1"/>
          </p:cNvSpPr>
          <p:nvPr>
            <p:ph type="body" sz="quarter" idx="16"/>
          </p:nvPr>
        </p:nvSpPr>
        <p:spPr>
          <a:xfrm>
            <a:off x="573015" y="1601669"/>
            <a:ext cx="10323585" cy="3066422"/>
          </a:xfrm>
        </p:spPr>
        <p:txBody>
          <a:bodyPr>
            <a:noAutofit/>
          </a:bodyPr>
          <a:lstStyle/>
          <a:p>
            <a:r>
              <a:rPr lang="en-US" sz="2800" b="1" dirty="0">
                <a:solidFill>
                  <a:srgbClr val="E96751"/>
                </a:solidFill>
              </a:rPr>
              <a:t>Section 4: </a:t>
            </a:r>
            <a:r>
              <a:rPr lang="en-US" sz="2800" b="1" dirty="0">
                <a:solidFill>
                  <a:srgbClr val="459597"/>
                </a:solidFill>
              </a:rPr>
              <a:t>Know Your Costs and Expenses</a:t>
            </a:r>
          </a:p>
          <a:p>
            <a:pPr lvl="1">
              <a:lnSpc>
                <a:spcPct val="100000"/>
              </a:lnSpc>
              <a:spcBef>
                <a:spcPts val="0"/>
              </a:spcBef>
            </a:pPr>
            <a:r>
              <a:rPr lang="en-US" sz="2000" i="1" dirty="0">
                <a:solidFill>
                  <a:srgbClr val="E96751"/>
                </a:solidFill>
              </a:rPr>
              <a:t>What does it cost to </a:t>
            </a:r>
            <a:r>
              <a:rPr lang="en-US" sz="2000" b="1" i="1" dirty="0">
                <a:solidFill>
                  <a:srgbClr val="E96751"/>
                </a:solidFill>
              </a:rPr>
              <a:t>run your business</a:t>
            </a:r>
            <a:r>
              <a:rPr lang="en-US" sz="2000" i="1" dirty="0">
                <a:solidFill>
                  <a:srgbClr val="E96751"/>
                </a:solidFill>
              </a:rPr>
              <a:t>, even when no guests are present or even when it’s open and when it’s not?</a:t>
            </a:r>
          </a:p>
          <a:p>
            <a:r>
              <a:rPr lang="en-US" sz="2200" b="1" dirty="0">
                <a:solidFill>
                  <a:srgbClr val="595959"/>
                </a:solidFill>
              </a:rPr>
              <a:t>Objective: </a:t>
            </a:r>
            <a:r>
              <a:rPr lang="en-US" sz="2200" dirty="0">
                <a:solidFill>
                  <a:srgbClr val="595959"/>
                </a:solidFill>
              </a:rPr>
              <a:t>Fixed and Variable Cost &amp; Expenses Structure (What it costs to keep the doors open). To understand, identify, and </a:t>
            </a:r>
            <a:r>
              <a:rPr lang="en-US" sz="2200" dirty="0" err="1">
                <a:solidFill>
                  <a:srgbClr val="595959"/>
                </a:solidFill>
              </a:rPr>
              <a:t>categorise</a:t>
            </a:r>
            <a:r>
              <a:rPr lang="en-US" sz="2200" dirty="0">
                <a:solidFill>
                  <a:srgbClr val="595959"/>
                </a:solidFill>
              </a:rPr>
              <a:t> your full range of fixed and variable expenses. </a:t>
            </a:r>
          </a:p>
          <a:p>
            <a:endParaRPr lang="en-US" sz="2400" b="1" dirty="0">
              <a:solidFill>
                <a:srgbClr val="E96751"/>
              </a:solidFill>
            </a:endParaRPr>
          </a:p>
          <a:p>
            <a:r>
              <a:rPr lang="en-US" sz="2800" b="1" dirty="0">
                <a:solidFill>
                  <a:srgbClr val="E96751"/>
                </a:solidFill>
              </a:rPr>
              <a:t>Section 5: </a:t>
            </a:r>
            <a:r>
              <a:rPr lang="en-US" sz="2800" b="1" dirty="0">
                <a:solidFill>
                  <a:srgbClr val="459597"/>
                </a:solidFill>
              </a:rPr>
              <a:t>Know Your Costs Per Night</a:t>
            </a:r>
          </a:p>
          <a:p>
            <a:pPr marL="342900" indent="-342900">
              <a:buFont typeface="Arial" panose="020B0604020202020204" pitchFamily="34" charset="0"/>
              <a:buChar char="•"/>
            </a:pPr>
            <a:r>
              <a:rPr lang="en-US" sz="2000" i="1" dirty="0">
                <a:solidFill>
                  <a:srgbClr val="E96751"/>
                </a:solidFill>
              </a:rPr>
              <a:t>What is the </a:t>
            </a:r>
            <a:r>
              <a:rPr lang="en-US" sz="2000" b="1" i="1" dirty="0">
                <a:solidFill>
                  <a:srgbClr val="E96751"/>
                </a:solidFill>
              </a:rPr>
              <a:t>minimum you should charge </a:t>
            </a:r>
            <a:r>
              <a:rPr lang="en-US" sz="2000" i="1" dirty="0">
                <a:solidFill>
                  <a:srgbClr val="E96751"/>
                </a:solidFill>
              </a:rPr>
              <a:t>to avoid losing money?</a:t>
            </a:r>
          </a:p>
          <a:p>
            <a:r>
              <a:rPr lang="en-US" sz="2200" b="1" dirty="0">
                <a:solidFill>
                  <a:srgbClr val="595959"/>
                </a:solidFill>
              </a:rPr>
              <a:t>Objective: Know Your Costs Per Night </a:t>
            </a:r>
            <a:r>
              <a:rPr lang="en-US" sz="2200" dirty="0">
                <a:solidFill>
                  <a:srgbClr val="595959"/>
                </a:solidFill>
              </a:rPr>
              <a:t>(Figure out minimum charge)</a:t>
            </a:r>
          </a:p>
          <a:p>
            <a:r>
              <a:rPr lang="en-US" sz="2200" dirty="0">
                <a:solidFill>
                  <a:srgbClr val="595959"/>
                </a:solidFill>
              </a:rPr>
              <a:t>To calculate your minimum sustainable nightly rate and ensure pricing is rooted in real costs. </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95C2C33B-D9EF-BD8B-C32A-1A700D6A07E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5</a:t>
            </a:fld>
            <a:endParaRPr lang="fr-CA" dirty="0"/>
          </a:p>
        </p:txBody>
      </p:sp>
      <p:sp>
        <p:nvSpPr>
          <p:cNvPr id="4" name="Freeform 28">
            <a:extLst>
              <a:ext uri="{FF2B5EF4-FFF2-40B4-BE49-F238E27FC236}">
                <a16:creationId xmlns:a16="http://schemas.microsoft.com/office/drawing/2014/main" id="{11498ED0-5572-0C80-056D-2B779D2F8D2E}"/>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0711FBD9-0070-1AB0-8A5A-FDB00514E8A8}"/>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Module 8 </a:t>
            </a:r>
            <a:r>
              <a:rPr lang="en-US" sz="3200" dirty="0"/>
              <a:t>Laying the Financial Foundations for a Viable Accommodation Business</a:t>
            </a:r>
          </a:p>
        </p:txBody>
      </p:sp>
    </p:spTree>
    <p:extLst>
      <p:ext uri="{BB962C8B-B14F-4D97-AF65-F5344CB8AC3E}">
        <p14:creationId xmlns:p14="http://schemas.microsoft.com/office/powerpoint/2010/main" val="588969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01885-B75B-CFD6-2B81-A5CEA24BCF9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87EDE68-E86F-F4DB-B19F-38DB853A83F1}"/>
              </a:ext>
            </a:extLst>
          </p:cNvPr>
          <p:cNvSpPr>
            <a:spLocks noGrp="1"/>
          </p:cNvSpPr>
          <p:nvPr>
            <p:ph type="body" sz="quarter" idx="16"/>
          </p:nvPr>
        </p:nvSpPr>
        <p:spPr>
          <a:xfrm>
            <a:off x="238125" y="130779"/>
            <a:ext cx="10984244" cy="803654"/>
          </a:xfrm>
        </p:spPr>
        <p:txBody>
          <a:bodyPr/>
          <a:lstStyle/>
          <a:p>
            <a:r>
              <a:rPr lang="en-US" sz="2800" dirty="0"/>
              <a:t>Financial Logic &amp; Planning for Accommodation Businesses Planning</a:t>
            </a:r>
            <a:endParaRPr lang="en-IE" sz="2800" dirty="0"/>
          </a:p>
        </p:txBody>
      </p:sp>
      <p:graphicFrame>
        <p:nvGraphicFramePr>
          <p:cNvPr id="9" name="Table 8">
            <a:extLst>
              <a:ext uri="{FF2B5EF4-FFF2-40B4-BE49-F238E27FC236}">
                <a16:creationId xmlns:a16="http://schemas.microsoft.com/office/drawing/2014/main" id="{18DB91EC-8EF7-183F-7081-061D2625DCD7}"/>
              </a:ext>
            </a:extLst>
          </p:cNvPr>
          <p:cNvGraphicFramePr>
            <a:graphicFrameLocks noGrp="1"/>
          </p:cNvGraphicFramePr>
          <p:nvPr/>
        </p:nvGraphicFramePr>
        <p:xfrm>
          <a:off x="238125" y="698482"/>
          <a:ext cx="11620500" cy="5119407"/>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Section</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Section</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Why It Comes Here</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Revenue &amp; Capacity Foundation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dirty="0">
                          <a:solidFill>
                            <a:schemeClr val="bg1">
                              <a:lumMod val="50000"/>
                            </a:schemeClr>
                          </a:solidFill>
                        </a:rPr>
                        <a:t>You start by calculating what you earn or all your income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You must know what </a:t>
                      </a:r>
                      <a:r>
                        <a:rPr lang="en-US" sz="1900" b="1" dirty="0">
                          <a:solidFill>
                            <a:schemeClr val="bg1">
                              <a:lumMod val="50000"/>
                            </a:schemeClr>
                          </a:solidFill>
                        </a:rPr>
                        <a:t>you're earning </a:t>
                      </a:r>
                      <a:r>
                        <a:rPr lang="en-US" sz="1900" dirty="0">
                          <a:solidFill>
                            <a:schemeClr val="bg1">
                              <a:lumMod val="50000"/>
                            </a:schemeClr>
                          </a:solidFill>
                        </a:rPr>
                        <a:t>(primary and secondary income sources) and how many </a:t>
                      </a:r>
                      <a:r>
                        <a:rPr lang="en-US" sz="1900" b="1" dirty="0">
                          <a:solidFill>
                            <a:schemeClr val="bg1">
                              <a:lumMod val="50000"/>
                            </a:schemeClr>
                          </a:solidFill>
                        </a:rPr>
                        <a:t>nights you can sell.</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Cost Structure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chemeClr val="bg1">
                              <a:lumMod val="50000"/>
                            </a:schemeClr>
                          </a:solidFill>
                          <a:latin typeface="+mn-lt"/>
                          <a:ea typeface="+mn-ea"/>
                          <a:cs typeface="+mn-cs"/>
                        </a:rPr>
                        <a:t>Figure out what you spend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Without knowing your </a:t>
                      </a:r>
                      <a:r>
                        <a:rPr lang="en-US" sz="1900" b="1" dirty="0">
                          <a:solidFill>
                            <a:schemeClr val="bg1">
                              <a:lumMod val="50000"/>
                            </a:schemeClr>
                          </a:solidFill>
                        </a:rPr>
                        <a:t>fixed and variable costs, </a:t>
                      </a:r>
                      <a:r>
                        <a:rPr lang="en-US" sz="1900" dirty="0">
                          <a:solidFill>
                            <a:schemeClr val="bg1">
                              <a:lumMod val="50000"/>
                            </a:schemeClr>
                          </a:solidFill>
                        </a:rPr>
                        <a:t>you can't set prices or calculate profit.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0" kern="1200" dirty="0">
                          <a:solidFill>
                            <a:schemeClr val="bg1">
                              <a:lumMod val="85000"/>
                            </a:schemeClr>
                          </a:solidFill>
                          <a:latin typeface="+mn-lt"/>
                          <a:ea typeface="+mn-ea"/>
                          <a:cs typeface="+mn-cs"/>
                        </a:rPr>
                        <a:t>Know Your Cost Per Night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1" i="1" kern="1200" dirty="0">
                          <a:solidFill>
                            <a:schemeClr val="bg1">
                              <a:lumMod val="50000"/>
                            </a:schemeClr>
                          </a:solidFill>
                          <a:latin typeface="+mn-lt"/>
                          <a:ea typeface="+mn-ea"/>
                          <a:cs typeface="+mn-cs"/>
                        </a:rPr>
                        <a:t>Calculate what each night must cover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Helps establish your </a:t>
                      </a:r>
                      <a:r>
                        <a:rPr lang="en-US" sz="1900" b="1" dirty="0">
                          <a:solidFill>
                            <a:schemeClr val="bg1">
                              <a:lumMod val="50000"/>
                            </a:schemeClr>
                          </a:solidFill>
                        </a:rPr>
                        <a:t>minimum charge </a:t>
                      </a:r>
                      <a:r>
                        <a:rPr lang="en-US" sz="1900" dirty="0">
                          <a:solidFill>
                            <a:schemeClr val="bg1">
                              <a:lumMod val="50000"/>
                            </a:schemeClr>
                          </a:solidFill>
                        </a:rPr>
                        <a:t>to break even. You calculate the </a:t>
                      </a:r>
                      <a:r>
                        <a:rPr lang="en-US" sz="1900" b="1" dirty="0">
                          <a:solidFill>
                            <a:schemeClr val="bg1">
                              <a:lumMod val="50000"/>
                            </a:schemeClr>
                          </a:solidFill>
                        </a:rPr>
                        <a:t>cost per night </a:t>
                      </a:r>
                      <a:r>
                        <a:rPr lang="en-US" sz="1900" dirty="0">
                          <a:solidFill>
                            <a:schemeClr val="bg1">
                              <a:lumMod val="50000"/>
                            </a:schemeClr>
                          </a:solidFill>
                        </a:rPr>
                        <a:t>by dividing total costs by expected nights sold.</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solidFill>
                            <a:schemeClr val="bg1">
                              <a:lumMod val="50000"/>
                            </a:schemeClr>
                          </a:solidFill>
                        </a:rPr>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Break-Even Analysis &amp; Occupancy &amp; Revenue Planning</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Determine your financial survival point &amp; forecast occupancy &amp; revenue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Tells you how to </a:t>
                      </a:r>
                      <a:r>
                        <a:rPr lang="en-US" sz="1900" b="1" dirty="0">
                          <a:solidFill>
                            <a:srgbClr val="595959"/>
                          </a:solidFill>
                        </a:rPr>
                        <a:t>stop losing money</a:t>
                      </a:r>
                      <a:r>
                        <a:rPr lang="en-US" sz="1900" dirty="0">
                          <a:solidFill>
                            <a:srgbClr val="595959"/>
                          </a:solidFill>
                        </a:rPr>
                        <a:t>. Once costs are known, calculate how many </a:t>
                      </a:r>
                      <a:r>
                        <a:rPr lang="en-US" sz="1900" b="1" dirty="0">
                          <a:solidFill>
                            <a:srgbClr val="595959"/>
                          </a:solidFill>
                        </a:rPr>
                        <a:t>bookings are needed to break even</a:t>
                      </a:r>
                      <a:r>
                        <a:rPr lang="en-US" sz="1900" dirty="0">
                          <a:solidFill>
                            <a:srgbClr val="595959"/>
                          </a:solidFill>
                        </a:rPr>
                        <a:t>. Ensure achievable pricing with </a:t>
                      </a:r>
                      <a:r>
                        <a:rPr lang="en-US" sz="1900" b="1" dirty="0">
                          <a:solidFill>
                            <a:srgbClr val="595959"/>
                          </a:solidFill>
                        </a:rPr>
                        <a:t>realistic bookings targets</a:t>
                      </a:r>
                      <a:r>
                        <a:rPr lang="en-US" sz="1900" dirty="0">
                          <a:solidFill>
                            <a:srgbClr val="595959"/>
                          </a:solidFill>
                        </a:rPr>
                        <a:t> and </a:t>
                      </a:r>
                      <a:r>
                        <a:rPr lang="en-US" sz="1900" b="1" dirty="0">
                          <a:solidFill>
                            <a:srgbClr val="595959"/>
                          </a:solidFill>
                        </a:rPr>
                        <a:t>occupancy rate % goals.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Profit &amp; Pricing Strategies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Then choose a pricing strategy aligned with your goals</a:t>
                      </a:r>
                    </a:p>
                    <a:p>
                      <a:pPr>
                        <a:buNone/>
                      </a:pPr>
                      <a:r>
                        <a:rPr lang="en-US" sz="1900" dirty="0">
                          <a:solidFill>
                            <a:schemeClr val="bg1">
                              <a:lumMod val="50000"/>
                            </a:schemeClr>
                          </a:solidFill>
                        </a:rPr>
                        <a:t>With all the above in place, you can confidently </a:t>
                      </a:r>
                      <a:r>
                        <a:rPr lang="en-US" sz="1900" b="1" dirty="0">
                          <a:solidFill>
                            <a:schemeClr val="bg1">
                              <a:lumMod val="50000"/>
                            </a:schemeClr>
                          </a:solidFill>
                        </a:rPr>
                        <a:t>set pricing </a:t>
                      </a:r>
                      <a:r>
                        <a:rPr lang="en-US" sz="1900" dirty="0">
                          <a:solidFill>
                            <a:schemeClr val="bg1">
                              <a:lumMod val="50000"/>
                            </a:schemeClr>
                          </a:solidFill>
                        </a:rPr>
                        <a:t>and set </a:t>
                      </a:r>
                      <a:r>
                        <a:rPr lang="en-US" sz="1900" b="1" dirty="0">
                          <a:solidFill>
                            <a:schemeClr val="bg1">
                              <a:lumMod val="50000"/>
                            </a:schemeClr>
                          </a:solidFill>
                        </a:rPr>
                        <a:t>profit targets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BD372D30-D2E0-9E96-BD80-6DE7C04FD006}"/>
              </a:ext>
            </a:extLst>
          </p:cNvPr>
          <p:cNvSpPr/>
          <p:nvPr/>
        </p:nvSpPr>
        <p:spPr>
          <a:xfrm>
            <a:off x="0" y="4377895"/>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204672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7D969-8E9B-BB91-F2EC-D5292A670C4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BFC7836-FE35-0C95-0992-DE3BECF22426}"/>
              </a:ext>
            </a:extLst>
          </p:cNvPr>
          <p:cNvSpPr>
            <a:spLocks noGrp="1"/>
          </p:cNvSpPr>
          <p:nvPr>
            <p:ph type="body" sz="quarter" idx="28"/>
          </p:nvPr>
        </p:nvSpPr>
        <p:spPr>
          <a:xfrm>
            <a:off x="466725" y="1307877"/>
            <a:ext cx="5261248" cy="4671588"/>
          </a:xfrm>
        </p:spPr>
        <p:txBody>
          <a:bodyPr/>
          <a:lstStyle/>
          <a:p>
            <a:pPr marL="0" indent="0">
              <a:spcAft>
                <a:spcPts val="600"/>
              </a:spcAft>
            </a:pPr>
            <a:r>
              <a:rPr lang="en-IE" sz="2000" b="1" i="1" dirty="0"/>
              <a:t>Know how many nights you need to sell to cover your costs. Determine </a:t>
            </a:r>
            <a:r>
              <a:rPr lang="en-US" sz="2000" b="1" i="1" dirty="0"/>
              <a:t>how many nights you need to sell per year to cover your operating costs—and start making a profit.</a:t>
            </a:r>
          </a:p>
          <a:p>
            <a:pPr marL="0" indent="0">
              <a:spcAft>
                <a:spcPts val="600"/>
              </a:spcAft>
            </a:pPr>
            <a:r>
              <a:rPr lang="en-US" dirty="0"/>
              <a:t>Knowing your break-even point means understanding how many nights you need to book before your business stops incurring a loss and starts generating a profit. This is a crucial step in assessing whether your accommodation model is </a:t>
            </a:r>
            <a:r>
              <a:rPr lang="en-US" b="1" dirty="0"/>
              <a:t>financially viable</a:t>
            </a:r>
            <a:r>
              <a:rPr lang="en-US" dirty="0"/>
              <a:t>. Breakeven calculations can be approached in different ways depending on whether you're starting from scratch or already have annual cost data. </a:t>
            </a:r>
            <a:r>
              <a:rPr lang="en-US" b="1" dirty="0"/>
              <a:t>Occupancy rate </a:t>
            </a:r>
            <a:r>
              <a:rPr lang="en-US" dirty="0"/>
              <a:t>calculations help turn these nights into realistic sales goals.</a:t>
            </a:r>
          </a:p>
          <a:p>
            <a:pPr marL="0" indent="0">
              <a:spcAft>
                <a:spcPts val="600"/>
              </a:spcAft>
            </a:pPr>
            <a:endParaRPr lang="en-IE" dirty="0"/>
          </a:p>
        </p:txBody>
      </p:sp>
      <p:sp>
        <p:nvSpPr>
          <p:cNvPr id="13" name="Text Placeholder 12">
            <a:extLst>
              <a:ext uri="{FF2B5EF4-FFF2-40B4-BE49-F238E27FC236}">
                <a16:creationId xmlns:a16="http://schemas.microsoft.com/office/drawing/2014/main" id="{59BC9547-235D-E8EC-946E-5F5993555346}"/>
              </a:ext>
            </a:extLst>
          </p:cNvPr>
          <p:cNvSpPr>
            <a:spLocks noGrp="1"/>
          </p:cNvSpPr>
          <p:nvPr>
            <p:ph type="body" sz="quarter" idx="27"/>
          </p:nvPr>
        </p:nvSpPr>
        <p:spPr>
          <a:xfrm>
            <a:off x="304801" y="383586"/>
            <a:ext cx="5586364" cy="720752"/>
          </a:xfrm>
        </p:spPr>
        <p:txBody>
          <a:bodyPr/>
          <a:lstStyle/>
          <a:p>
            <a:pPr algn="ctr"/>
            <a:r>
              <a:rPr lang="en-US" sz="2800" dirty="0"/>
              <a:t>Find Your Break-even Point and Occupancy Rate</a:t>
            </a:r>
            <a:endParaRPr lang="en-IE" sz="2800" dirty="0"/>
          </a:p>
        </p:txBody>
      </p:sp>
      <p:sp>
        <p:nvSpPr>
          <p:cNvPr id="52" name="Text Placeholder 1">
            <a:extLst>
              <a:ext uri="{FF2B5EF4-FFF2-40B4-BE49-F238E27FC236}">
                <a16:creationId xmlns:a16="http://schemas.microsoft.com/office/drawing/2014/main" id="{F04D8912-E43F-C999-E8CE-C4EE559B5D19}"/>
              </a:ext>
            </a:extLst>
          </p:cNvPr>
          <p:cNvSpPr txBox="1">
            <a:spLocks/>
          </p:cNvSpPr>
          <p:nvPr/>
        </p:nvSpPr>
        <p:spPr>
          <a:xfrm>
            <a:off x="5846190" y="1102193"/>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200" dirty="0">
                <a:solidFill>
                  <a:schemeClr val="bg1"/>
                </a:solidFill>
              </a:rPr>
              <a:t>17</a:t>
            </a:r>
          </a:p>
        </p:txBody>
      </p:sp>
      <p:sp>
        <p:nvSpPr>
          <p:cNvPr id="54" name="Text Placeholder 4">
            <a:extLst>
              <a:ext uri="{FF2B5EF4-FFF2-40B4-BE49-F238E27FC236}">
                <a16:creationId xmlns:a16="http://schemas.microsoft.com/office/drawing/2014/main" id="{E17E9529-FEE9-20BF-53C2-E8BFE18B89C2}"/>
              </a:ext>
            </a:extLst>
          </p:cNvPr>
          <p:cNvSpPr txBox="1">
            <a:spLocks/>
          </p:cNvSpPr>
          <p:nvPr/>
        </p:nvSpPr>
        <p:spPr>
          <a:xfrm>
            <a:off x="5846191" y="2104422"/>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200" dirty="0">
                <a:solidFill>
                  <a:schemeClr val="bg1"/>
                </a:solidFill>
              </a:rPr>
              <a:t>18</a:t>
            </a:r>
          </a:p>
        </p:txBody>
      </p:sp>
      <p:sp>
        <p:nvSpPr>
          <p:cNvPr id="55" name="Text Placeholder 5">
            <a:extLst>
              <a:ext uri="{FF2B5EF4-FFF2-40B4-BE49-F238E27FC236}">
                <a16:creationId xmlns:a16="http://schemas.microsoft.com/office/drawing/2014/main" id="{3046DC8D-1508-8E8C-C349-F8A84461C264}"/>
              </a:ext>
            </a:extLst>
          </p:cNvPr>
          <p:cNvSpPr txBox="1">
            <a:spLocks/>
          </p:cNvSpPr>
          <p:nvPr/>
        </p:nvSpPr>
        <p:spPr>
          <a:xfrm>
            <a:off x="6783025" y="3161259"/>
            <a:ext cx="5408975"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IE" sz="2200" i="1" dirty="0">
              <a:solidFill>
                <a:srgbClr val="595959"/>
              </a:solidFill>
            </a:endParaRPr>
          </a:p>
        </p:txBody>
      </p:sp>
      <p:sp>
        <p:nvSpPr>
          <p:cNvPr id="56" name="Text Placeholder 6">
            <a:extLst>
              <a:ext uri="{FF2B5EF4-FFF2-40B4-BE49-F238E27FC236}">
                <a16:creationId xmlns:a16="http://schemas.microsoft.com/office/drawing/2014/main" id="{3DAB32A9-0C0D-05D1-3610-30275B4DC7E1}"/>
              </a:ext>
            </a:extLst>
          </p:cNvPr>
          <p:cNvSpPr txBox="1">
            <a:spLocks/>
          </p:cNvSpPr>
          <p:nvPr/>
        </p:nvSpPr>
        <p:spPr>
          <a:xfrm>
            <a:off x="5846192" y="3368783"/>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200" dirty="0">
                <a:solidFill>
                  <a:schemeClr val="bg1"/>
                </a:solidFill>
              </a:rPr>
              <a:t>19</a:t>
            </a:r>
          </a:p>
        </p:txBody>
      </p:sp>
      <p:sp>
        <p:nvSpPr>
          <p:cNvPr id="58" name="Text Placeholder 8">
            <a:extLst>
              <a:ext uri="{FF2B5EF4-FFF2-40B4-BE49-F238E27FC236}">
                <a16:creationId xmlns:a16="http://schemas.microsoft.com/office/drawing/2014/main" id="{F526621C-1194-5258-9F97-C919A6A0A2B6}"/>
              </a:ext>
            </a:extLst>
          </p:cNvPr>
          <p:cNvSpPr txBox="1">
            <a:spLocks/>
          </p:cNvSpPr>
          <p:nvPr/>
        </p:nvSpPr>
        <p:spPr>
          <a:xfrm>
            <a:off x="5846189" y="4587046"/>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200" dirty="0">
                <a:solidFill>
                  <a:schemeClr val="bg1"/>
                </a:solidFill>
              </a:rPr>
              <a:t>20</a:t>
            </a:r>
          </a:p>
        </p:txBody>
      </p:sp>
      <p:sp>
        <p:nvSpPr>
          <p:cNvPr id="63" name="Text Placeholder 11">
            <a:extLst>
              <a:ext uri="{FF2B5EF4-FFF2-40B4-BE49-F238E27FC236}">
                <a16:creationId xmlns:a16="http://schemas.microsoft.com/office/drawing/2014/main" id="{BC135767-0C09-B55A-1F58-B14FD7BE6A81}"/>
              </a:ext>
            </a:extLst>
          </p:cNvPr>
          <p:cNvSpPr txBox="1">
            <a:spLocks/>
          </p:cNvSpPr>
          <p:nvPr/>
        </p:nvSpPr>
        <p:spPr>
          <a:xfrm>
            <a:off x="6783025" y="5654603"/>
            <a:ext cx="5151800"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2200" b="1" dirty="0">
                <a:solidFill>
                  <a:srgbClr val="595959"/>
                </a:solidFill>
              </a:rPr>
              <a:t>Occupancy Rate </a:t>
            </a:r>
            <a:r>
              <a:rPr lang="en-IE" sz="2200" b="1" dirty="0">
                <a:solidFill>
                  <a:srgbClr val="E96751"/>
                </a:solidFill>
              </a:rPr>
              <a:t>– For Break Even Nights</a:t>
            </a:r>
          </a:p>
          <a:p>
            <a:pPr marL="0" indent="0">
              <a:lnSpc>
                <a:spcPct val="100000"/>
              </a:lnSpc>
              <a:spcBef>
                <a:spcPts val="0"/>
              </a:spcBef>
              <a:buNone/>
            </a:pPr>
            <a:r>
              <a:rPr lang="en-US" sz="1800" i="1" dirty="0">
                <a:solidFill>
                  <a:srgbClr val="595959"/>
                </a:solidFill>
              </a:rPr>
              <a:t>Convert breakeven nights into a % of your nights sold. </a:t>
            </a:r>
          </a:p>
          <a:p>
            <a:pPr marL="0" indent="0">
              <a:lnSpc>
                <a:spcPct val="100000"/>
              </a:lnSpc>
              <a:spcBef>
                <a:spcPts val="0"/>
              </a:spcBef>
              <a:buNone/>
            </a:pPr>
            <a:endParaRPr lang="en-IE" sz="2200" b="1" dirty="0">
              <a:solidFill>
                <a:srgbClr val="E96751"/>
              </a:solidFill>
            </a:endParaRPr>
          </a:p>
        </p:txBody>
      </p:sp>
      <p:sp>
        <p:nvSpPr>
          <p:cNvPr id="64" name="Text Placeholder 11">
            <a:extLst>
              <a:ext uri="{FF2B5EF4-FFF2-40B4-BE49-F238E27FC236}">
                <a16:creationId xmlns:a16="http://schemas.microsoft.com/office/drawing/2014/main" id="{21E54434-5140-D5F4-7369-0917B7CB4604}"/>
              </a:ext>
            </a:extLst>
          </p:cNvPr>
          <p:cNvSpPr txBox="1">
            <a:spLocks/>
          </p:cNvSpPr>
          <p:nvPr/>
        </p:nvSpPr>
        <p:spPr>
          <a:xfrm>
            <a:off x="6732783" y="1203397"/>
            <a:ext cx="494225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Occupancy Rate </a:t>
            </a:r>
            <a:r>
              <a:rPr lang="en-US" dirty="0">
                <a:solidFill>
                  <a:srgbClr val="E96751"/>
                </a:solidFill>
              </a:rPr>
              <a:t>– Available No. of Nights</a:t>
            </a:r>
          </a:p>
          <a:p>
            <a:r>
              <a:rPr lang="en-US" sz="1800" b="0" i="1" dirty="0"/>
              <a:t>Use available nights per year to measure realistic operational potential.</a:t>
            </a:r>
          </a:p>
          <a:p>
            <a:endParaRPr lang="en-IE" sz="1800" b="0" i="1" dirty="0"/>
          </a:p>
        </p:txBody>
      </p:sp>
      <p:cxnSp>
        <p:nvCxnSpPr>
          <p:cNvPr id="73" name="Straight Connector 72">
            <a:extLst>
              <a:ext uri="{FF2B5EF4-FFF2-40B4-BE49-F238E27FC236}">
                <a16:creationId xmlns:a16="http://schemas.microsoft.com/office/drawing/2014/main" id="{ED4C2EC2-32A6-A490-02CB-31444AD06111}"/>
              </a:ext>
            </a:extLst>
          </p:cNvPr>
          <p:cNvCxnSpPr>
            <a:cxnSpLocks/>
          </p:cNvCxnSpPr>
          <p:nvPr/>
        </p:nvCxnSpPr>
        <p:spPr>
          <a:xfrm flipH="1">
            <a:off x="5703056" y="1882247"/>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6DF0F31-7F6C-83D6-0067-B54BF0A510E2}"/>
              </a:ext>
            </a:extLst>
          </p:cNvPr>
          <p:cNvCxnSpPr>
            <a:cxnSpLocks/>
          </p:cNvCxnSpPr>
          <p:nvPr/>
        </p:nvCxnSpPr>
        <p:spPr>
          <a:xfrm flipH="1">
            <a:off x="6002764" y="5433047"/>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4" name="Text Placeholder 6">
            <a:extLst>
              <a:ext uri="{FF2B5EF4-FFF2-40B4-BE49-F238E27FC236}">
                <a16:creationId xmlns:a16="http://schemas.microsoft.com/office/drawing/2014/main" id="{25F6D4F4-4AEB-7289-57E1-5957F7FBAED6}"/>
              </a:ext>
            </a:extLst>
          </p:cNvPr>
          <p:cNvSpPr txBox="1">
            <a:spLocks/>
          </p:cNvSpPr>
          <p:nvPr/>
        </p:nvSpPr>
        <p:spPr>
          <a:xfrm>
            <a:off x="5891165" y="5570254"/>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21</a:t>
            </a:r>
          </a:p>
        </p:txBody>
      </p:sp>
      <p:cxnSp>
        <p:nvCxnSpPr>
          <p:cNvPr id="2" name="Straight Connector 1">
            <a:extLst>
              <a:ext uri="{FF2B5EF4-FFF2-40B4-BE49-F238E27FC236}">
                <a16:creationId xmlns:a16="http://schemas.microsoft.com/office/drawing/2014/main" id="{095D09AE-F9F1-68EC-D83F-67869CD9235E}"/>
              </a:ext>
            </a:extLst>
          </p:cNvPr>
          <p:cNvCxnSpPr>
            <a:cxnSpLocks/>
          </p:cNvCxnSpPr>
          <p:nvPr/>
        </p:nvCxnSpPr>
        <p:spPr>
          <a:xfrm flipH="1">
            <a:off x="5880380" y="632975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7BBF8E22-7F0F-1A20-0153-A26F40C763B1}"/>
              </a:ext>
            </a:extLst>
          </p:cNvPr>
          <p:cNvSpPr txBox="1">
            <a:spLocks/>
          </p:cNvSpPr>
          <p:nvPr/>
        </p:nvSpPr>
        <p:spPr>
          <a:xfrm>
            <a:off x="6706163" y="3686073"/>
            <a:ext cx="5078217"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Actual Occupancy </a:t>
            </a:r>
            <a:r>
              <a:rPr lang="en-IE" sz="2000" b="0" dirty="0"/>
              <a:t>(Nights Booked)</a:t>
            </a:r>
          </a:p>
          <a:p>
            <a:r>
              <a:rPr lang="en-US" sz="1800" b="0" i="1" dirty="0"/>
              <a:t>Estimate how many of your available nights you’ll realistically book.</a:t>
            </a:r>
          </a:p>
          <a:p>
            <a:endParaRPr lang="en-US" sz="1800" b="0" i="1" dirty="0"/>
          </a:p>
          <a:p>
            <a:r>
              <a:rPr lang="en-IE" dirty="0"/>
              <a:t>Calculate Break Even Nights</a:t>
            </a:r>
          </a:p>
          <a:p>
            <a:r>
              <a:rPr lang="en-US" sz="2000" dirty="0"/>
              <a:t>1. </a:t>
            </a:r>
            <a:r>
              <a:rPr lang="en-US" sz="2000" dirty="0">
                <a:solidFill>
                  <a:srgbClr val="E96751"/>
                </a:solidFill>
              </a:rPr>
              <a:t>Break Even Nights </a:t>
            </a:r>
            <a:r>
              <a:rPr lang="en-US" sz="2000" b="0" i="1" dirty="0">
                <a:solidFill>
                  <a:srgbClr val="E96751"/>
                </a:solidFill>
              </a:rPr>
              <a:t>(New Business)</a:t>
            </a:r>
          </a:p>
          <a:p>
            <a:r>
              <a:rPr lang="en-US" sz="2000" b="0" i="1" dirty="0"/>
              <a:t>Estimate the nights needed to cover fixed costs. </a:t>
            </a:r>
          </a:p>
          <a:p>
            <a:endParaRPr lang="en-US" sz="2000" b="0" i="1" dirty="0"/>
          </a:p>
          <a:p>
            <a:r>
              <a:rPr lang="en-US" sz="2000" dirty="0"/>
              <a:t>2. </a:t>
            </a:r>
            <a:r>
              <a:rPr lang="en-US" sz="2000" dirty="0">
                <a:solidFill>
                  <a:srgbClr val="E96751"/>
                </a:solidFill>
              </a:rPr>
              <a:t>Break Even Nights </a:t>
            </a:r>
            <a:r>
              <a:rPr lang="en-US" sz="2000" b="0" i="1" dirty="0">
                <a:solidFill>
                  <a:srgbClr val="E96751"/>
                </a:solidFill>
              </a:rPr>
              <a:t>(Known Annual Costs) </a:t>
            </a:r>
          </a:p>
          <a:p>
            <a:r>
              <a:rPr lang="en-US" sz="2000" b="0" i="1" dirty="0"/>
              <a:t>Use annual total costs to calculate breakeven nights. </a:t>
            </a:r>
          </a:p>
          <a:p>
            <a:pPr marL="342900" indent="-342900">
              <a:buFont typeface="+mj-lt"/>
              <a:buAutoNum type="arabicPeriod"/>
            </a:pPr>
            <a:endParaRPr lang="en-US" sz="2400" i="1" dirty="0"/>
          </a:p>
          <a:p>
            <a:endParaRPr lang="en-IE" dirty="0"/>
          </a:p>
        </p:txBody>
      </p:sp>
      <p:cxnSp>
        <p:nvCxnSpPr>
          <p:cNvPr id="3" name="Straight Connector 2">
            <a:extLst>
              <a:ext uri="{FF2B5EF4-FFF2-40B4-BE49-F238E27FC236}">
                <a16:creationId xmlns:a16="http://schemas.microsoft.com/office/drawing/2014/main" id="{B9E7B4FA-67EC-A836-ADE0-D28EE7BA1377}"/>
              </a:ext>
            </a:extLst>
          </p:cNvPr>
          <p:cNvCxnSpPr>
            <a:cxnSpLocks/>
          </p:cNvCxnSpPr>
          <p:nvPr/>
        </p:nvCxnSpPr>
        <p:spPr>
          <a:xfrm flipH="1">
            <a:off x="5891165" y="310051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454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948DB-8DC8-50F2-CAD7-3BC8845C7B11}"/>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409D41F5-E4E5-DF65-5E97-3CD53FAF3B34}"/>
              </a:ext>
            </a:extLst>
          </p:cNvPr>
          <p:cNvGrpSpPr/>
          <p:nvPr/>
        </p:nvGrpSpPr>
        <p:grpSpPr>
          <a:xfrm>
            <a:off x="798380" y="1295400"/>
            <a:ext cx="10545895" cy="5191126"/>
            <a:chOff x="798381" y="1738841"/>
            <a:chExt cx="8128000" cy="5418666"/>
          </a:xfrm>
          <a:solidFill>
            <a:srgbClr val="418D8F"/>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A7982158-6297-EC2A-4E65-F70FD04733FC}"/>
                </a:ext>
              </a:extLst>
            </p:cNvPr>
            <p:cNvSpPr/>
            <p:nvPr/>
          </p:nvSpPr>
          <p:spPr>
            <a:xfrm>
              <a:off x="798381" y="1738841"/>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Step 1: </a:t>
              </a:r>
              <a:r>
                <a:rPr lang="en-US" sz="2200" dirty="0"/>
                <a:t>Occupancy Rate – Available No. of Nights </a:t>
              </a:r>
            </a:p>
            <a:p>
              <a:r>
                <a:rPr lang="en-US" sz="2000" b="1" i="1" dirty="0"/>
                <a:t>Use available nights per year to measure realistic operational potential.</a:t>
              </a:r>
              <a:br>
                <a:rPr lang="en-US" sz="2000" dirty="0"/>
              </a:br>
              <a:r>
                <a:rPr lang="en-US" sz="2000" dirty="0"/>
                <a:t>Before you can calculate bookings or breakeven, you must know how many nights your property is available to sell (e.g., 365 full years, or 300 if you close in winter).</a:t>
              </a:r>
            </a:p>
          </p:txBody>
        </p:sp>
        <p:sp>
          <p:nvSpPr>
            <p:cNvPr id="10" name="Freeform: Shape 9">
              <a:extLst>
                <a:ext uri="{FF2B5EF4-FFF2-40B4-BE49-F238E27FC236}">
                  <a16:creationId xmlns:a16="http://schemas.microsoft.com/office/drawing/2014/main" id="{10F22097-4B7A-18D5-1161-98E8B03B9CB0}"/>
                </a:ext>
              </a:extLst>
            </p:cNvPr>
            <p:cNvSpPr/>
            <p:nvPr/>
          </p:nvSpPr>
          <p:spPr>
            <a:xfrm>
              <a:off x="798381" y="3601507"/>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Step 2: </a:t>
              </a:r>
              <a:r>
                <a:rPr lang="en-US" sz="2000" dirty="0"/>
                <a:t>Calculate Estimated Occupancy</a:t>
              </a:r>
            </a:p>
            <a:p>
              <a:r>
                <a:rPr lang="en-US" sz="2000" b="1" i="1" dirty="0"/>
                <a:t>Estimate how many of those nights you’ll realistically book. </a:t>
              </a:r>
            </a:p>
            <a:p>
              <a:r>
                <a:rPr lang="en-US" sz="2000" dirty="0"/>
                <a:t>Use this to project expected revenue. This is your forecasted or target occupancy rate, based on market trends, past data, or seasonal patterns (e.g. 50–70%)</a:t>
              </a:r>
              <a:r>
                <a:rPr lang="en-US" sz="2000" kern="1200" dirty="0"/>
                <a:t>.</a:t>
              </a:r>
              <a:endParaRPr lang="en-GB" sz="2000" b="1" kern="1200" dirty="0"/>
            </a:p>
          </p:txBody>
        </p:sp>
        <p:sp>
          <p:nvSpPr>
            <p:cNvPr id="12" name="Freeform: Shape 11">
              <a:extLst>
                <a:ext uri="{FF2B5EF4-FFF2-40B4-BE49-F238E27FC236}">
                  <a16:creationId xmlns:a16="http://schemas.microsoft.com/office/drawing/2014/main" id="{8C661C66-F9A7-191F-E49F-CBC7C5DBC59D}"/>
                </a:ext>
              </a:extLst>
            </p:cNvPr>
            <p:cNvSpPr/>
            <p:nvPr/>
          </p:nvSpPr>
          <p:spPr>
            <a:xfrm>
              <a:off x="798381" y="5464174"/>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Step 3: </a:t>
              </a:r>
              <a:r>
                <a:rPr lang="en-US" sz="2000" b="1" dirty="0"/>
                <a:t>Break Even Nights </a:t>
              </a:r>
              <a:r>
                <a:rPr lang="en-US" sz="2000" i="1" dirty="0"/>
                <a:t>(New Business)</a:t>
              </a:r>
            </a:p>
            <a:p>
              <a:r>
                <a:rPr lang="en-US" sz="2000" b="1" i="1" dirty="0"/>
                <a:t>Estimate the nights needed to cover fixed costs.</a:t>
              </a:r>
              <a:br>
                <a:rPr lang="en-US" sz="2000" dirty="0"/>
              </a:br>
              <a:r>
                <a:rPr lang="en-US" sz="2000" dirty="0"/>
                <a:t>Use if you’re just starting out and don’t yet have complete annual data. Formula:</a:t>
              </a:r>
              <a:br>
                <a:rPr lang="en-US" sz="2000" dirty="0"/>
              </a:br>
              <a:r>
                <a:rPr lang="en-US" sz="2000" b="1" dirty="0"/>
                <a:t>Fixed Costs ÷ (Price – Variable Cost per Night)</a:t>
              </a:r>
              <a:r>
                <a:rPr lang="en-US" sz="2000" dirty="0"/>
                <a:t> = Breakeven nights.</a:t>
              </a:r>
            </a:p>
          </p:txBody>
        </p:sp>
      </p:grpSp>
      <p:sp>
        <p:nvSpPr>
          <p:cNvPr id="4" name="Text Placeholder 3">
            <a:extLst>
              <a:ext uri="{FF2B5EF4-FFF2-40B4-BE49-F238E27FC236}">
                <a16:creationId xmlns:a16="http://schemas.microsoft.com/office/drawing/2014/main" id="{96C77143-A39F-A4E4-5FC3-118312EC296C}"/>
              </a:ext>
            </a:extLst>
          </p:cNvPr>
          <p:cNvSpPr>
            <a:spLocks noGrp="1"/>
          </p:cNvSpPr>
          <p:nvPr>
            <p:ph type="body" sz="quarter" idx="16"/>
          </p:nvPr>
        </p:nvSpPr>
        <p:spPr>
          <a:xfrm>
            <a:off x="805787" y="420202"/>
            <a:ext cx="10614687" cy="803654"/>
          </a:xfrm>
        </p:spPr>
        <p:txBody>
          <a:bodyPr/>
          <a:lstStyle/>
          <a:p>
            <a:r>
              <a:rPr lang="en-IE" sz="3200" dirty="0">
                <a:solidFill>
                  <a:srgbClr val="E96751"/>
                </a:solidFill>
              </a:rPr>
              <a:t>Break-Even &amp; Occupancy Calculations</a:t>
            </a:r>
            <a:endParaRPr lang="en-US" sz="3200" dirty="0">
              <a:solidFill>
                <a:srgbClr val="E96751"/>
              </a:solidFill>
            </a:endParaRPr>
          </a:p>
        </p:txBody>
      </p:sp>
      <p:cxnSp>
        <p:nvCxnSpPr>
          <p:cNvPr id="2" name="Straight Connector 1">
            <a:extLst>
              <a:ext uri="{FF2B5EF4-FFF2-40B4-BE49-F238E27FC236}">
                <a16:creationId xmlns:a16="http://schemas.microsoft.com/office/drawing/2014/main" id="{6291F548-8B70-E4D9-295E-C00B399B5E71}"/>
              </a:ext>
            </a:extLst>
          </p:cNvPr>
          <p:cNvCxnSpPr>
            <a:cxnSpLocks/>
          </p:cNvCxnSpPr>
          <p:nvPr/>
        </p:nvCxnSpPr>
        <p:spPr>
          <a:xfrm>
            <a:off x="0" y="10985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7AC92214-2F9B-FAEA-CEF9-73B1648D934C}"/>
              </a:ext>
            </a:extLst>
          </p:cNvPr>
          <p:cNvSpPr/>
          <p:nvPr/>
        </p:nvSpPr>
        <p:spPr>
          <a:xfrm>
            <a:off x="847725" y="1400175"/>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FAA8C5B1-F747-AFEB-25E9-70B438C238D7}"/>
              </a:ext>
            </a:extLst>
          </p:cNvPr>
          <p:cNvSpPr txBox="1"/>
          <p:nvPr/>
        </p:nvSpPr>
        <p:spPr>
          <a:xfrm>
            <a:off x="981074" y="1535193"/>
            <a:ext cx="1438275" cy="1107996"/>
          </a:xfrm>
          <a:prstGeom prst="rect">
            <a:avLst/>
          </a:prstGeom>
          <a:noFill/>
        </p:spPr>
        <p:txBody>
          <a:bodyPr wrap="square">
            <a:spAutoFit/>
          </a:bodyPr>
          <a:lstStyle/>
          <a:p>
            <a:pPr algn="ctr"/>
            <a:r>
              <a:rPr lang="en-US" sz="2200" b="1" dirty="0">
                <a:solidFill>
                  <a:schemeClr val="bg1"/>
                </a:solidFill>
              </a:rPr>
              <a:t>Calculate Your Capacity </a:t>
            </a:r>
            <a:endParaRPr lang="en-IE" sz="2200" dirty="0">
              <a:solidFill>
                <a:schemeClr val="bg1"/>
              </a:solidFill>
            </a:endParaRPr>
          </a:p>
        </p:txBody>
      </p:sp>
      <p:sp>
        <p:nvSpPr>
          <p:cNvPr id="19" name="Flowchart: Alternate Process 18">
            <a:extLst>
              <a:ext uri="{FF2B5EF4-FFF2-40B4-BE49-F238E27FC236}">
                <a16:creationId xmlns:a16="http://schemas.microsoft.com/office/drawing/2014/main" id="{0C206C01-39DE-1BE9-376C-35FDB523A490}"/>
              </a:ext>
            </a:extLst>
          </p:cNvPr>
          <p:cNvSpPr/>
          <p:nvPr/>
        </p:nvSpPr>
        <p:spPr>
          <a:xfrm>
            <a:off x="847725" y="3219449"/>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Flowchart: Alternate Process 19">
            <a:extLst>
              <a:ext uri="{FF2B5EF4-FFF2-40B4-BE49-F238E27FC236}">
                <a16:creationId xmlns:a16="http://schemas.microsoft.com/office/drawing/2014/main" id="{8C89D4D3-8599-11D0-F49B-5332CC01E486}"/>
              </a:ext>
            </a:extLst>
          </p:cNvPr>
          <p:cNvSpPr/>
          <p:nvPr/>
        </p:nvSpPr>
        <p:spPr>
          <a:xfrm>
            <a:off x="847725" y="5003899"/>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a:extLst>
              <a:ext uri="{FF2B5EF4-FFF2-40B4-BE49-F238E27FC236}">
                <a16:creationId xmlns:a16="http://schemas.microsoft.com/office/drawing/2014/main" id="{0EA5D521-276A-73DC-A6E8-5ED0E4DD9D68}"/>
              </a:ext>
            </a:extLst>
          </p:cNvPr>
          <p:cNvSpPr txBox="1"/>
          <p:nvPr/>
        </p:nvSpPr>
        <p:spPr>
          <a:xfrm>
            <a:off x="988216" y="3336963"/>
            <a:ext cx="1319212" cy="1107996"/>
          </a:xfrm>
          <a:prstGeom prst="rect">
            <a:avLst/>
          </a:prstGeom>
          <a:noFill/>
        </p:spPr>
        <p:txBody>
          <a:bodyPr wrap="square">
            <a:spAutoFit/>
          </a:bodyPr>
          <a:lstStyle/>
          <a:p>
            <a:pPr algn="ctr"/>
            <a:r>
              <a:rPr lang="en-US" sz="2200" b="1" dirty="0">
                <a:solidFill>
                  <a:schemeClr val="bg1"/>
                </a:solidFill>
              </a:rPr>
              <a:t>Calculate Projected Sales</a:t>
            </a:r>
            <a:endParaRPr lang="en-IE" sz="2200" b="1" dirty="0">
              <a:solidFill>
                <a:schemeClr val="bg1"/>
              </a:solidFill>
            </a:endParaRPr>
          </a:p>
        </p:txBody>
      </p:sp>
      <p:sp>
        <p:nvSpPr>
          <p:cNvPr id="23" name="TextBox 22">
            <a:extLst>
              <a:ext uri="{FF2B5EF4-FFF2-40B4-BE49-F238E27FC236}">
                <a16:creationId xmlns:a16="http://schemas.microsoft.com/office/drawing/2014/main" id="{A1EF5EAF-FF08-4CB2-2269-FD7168CC8C93}"/>
              </a:ext>
            </a:extLst>
          </p:cNvPr>
          <p:cNvSpPr txBox="1"/>
          <p:nvPr/>
        </p:nvSpPr>
        <p:spPr>
          <a:xfrm>
            <a:off x="988216" y="5121413"/>
            <a:ext cx="1319212" cy="1107996"/>
          </a:xfrm>
          <a:prstGeom prst="rect">
            <a:avLst/>
          </a:prstGeom>
          <a:noFill/>
        </p:spPr>
        <p:txBody>
          <a:bodyPr wrap="square">
            <a:spAutoFit/>
          </a:bodyPr>
          <a:lstStyle/>
          <a:p>
            <a:pPr algn="ctr"/>
            <a:r>
              <a:rPr lang="en-US" sz="2200" b="1" dirty="0">
                <a:solidFill>
                  <a:schemeClr val="bg1"/>
                </a:solidFill>
              </a:rPr>
              <a:t>Calculate Nights to Survive</a:t>
            </a:r>
            <a:endParaRPr lang="en-IE" sz="2200" b="1" dirty="0">
              <a:solidFill>
                <a:schemeClr val="bg1"/>
              </a:solidFill>
            </a:endParaRPr>
          </a:p>
        </p:txBody>
      </p:sp>
    </p:spTree>
    <p:extLst>
      <p:ext uri="{BB962C8B-B14F-4D97-AF65-F5344CB8AC3E}">
        <p14:creationId xmlns:p14="http://schemas.microsoft.com/office/powerpoint/2010/main" val="2376409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3ECAB-BBEB-F0DE-A599-062ADFBB2464}"/>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21B253D0-497E-17C7-A842-45C7EBEDE6DA}"/>
              </a:ext>
            </a:extLst>
          </p:cNvPr>
          <p:cNvGrpSpPr/>
          <p:nvPr/>
        </p:nvGrpSpPr>
        <p:grpSpPr>
          <a:xfrm>
            <a:off x="798380" y="1295399"/>
            <a:ext cx="10784020" cy="3724275"/>
            <a:chOff x="798381" y="1738841"/>
            <a:chExt cx="8128000" cy="3555999"/>
          </a:xfrm>
          <a:solidFill>
            <a:srgbClr val="418D8F"/>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19D2F82A-5E5D-3939-201B-C63E02FC3477}"/>
                </a:ext>
              </a:extLst>
            </p:cNvPr>
            <p:cNvSpPr/>
            <p:nvPr/>
          </p:nvSpPr>
          <p:spPr>
            <a:xfrm>
              <a:off x="798381" y="1738841"/>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Step 4: </a:t>
              </a:r>
              <a:r>
                <a:rPr lang="en-US" sz="2000" b="1" dirty="0"/>
                <a:t>Break Even Nights </a:t>
              </a:r>
              <a:r>
                <a:rPr lang="en-US" sz="2000" i="1" dirty="0"/>
                <a:t>(Known Annual Costs)</a:t>
              </a:r>
            </a:p>
            <a:p>
              <a:r>
                <a:rPr lang="en-US" sz="2000" b="1" i="1" dirty="0"/>
                <a:t>Use annual total costs to calculate breakeven nights.</a:t>
              </a:r>
              <a:br>
                <a:rPr lang="en-US" sz="2000" dirty="0"/>
              </a:br>
              <a:r>
                <a:rPr lang="en-US" sz="2000" dirty="0"/>
                <a:t>If your business is already operational and you know your total costs (fixed and variable), this provides a more accurate breakeven point.</a:t>
              </a:r>
              <a:br>
                <a:rPr lang="en-US" sz="2000" dirty="0"/>
              </a:br>
              <a:r>
                <a:rPr lang="en-US" sz="2000" b="1" dirty="0"/>
                <a:t>Total Annual Costs ÷ Net Revenue per Night</a:t>
              </a:r>
              <a:r>
                <a:rPr lang="en-US" sz="2000" dirty="0"/>
                <a:t> = Breakeven nights.</a:t>
              </a:r>
            </a:p>
          </p:txBody>
        </p:sp>
        <p:sp>
          <p:nvSpPr>
            <p:cNvPr id="10" name="Freeform: Shape 9">
              <a:extLst>
                <a:ext uri="{FF2B5EF4-FFF2-40B4-BE49-F238E27FC236}">
                  <a16:creationId xmlns:a16="http://schemas.microsoft.com/office/drawing/2014/main" id="{41581B68-5F32-E2F3-5535-5491C0AF28DC}"/>
                </a:ext>
              </a:extLst>
            </p:cNvPr>
            <p:cNvSpPr/>
            <p:nvPr/>
          </p:nvSpPr>
          <p:spPr>
            <a:xfrm>
              <a:off x="798381" y="3601507"/>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Step 5: </a:t>
              </a:r>
              <a:r>
                <a:rPr lang="en-US" sz="2000" b="1" dirty="0"/>
                <a:t>Occupancy Rate – For Break Even Nights</a:t>
              </a:r>
            </a:p>
            <a:p>
              <a:r>
                <a:rPr lang="en-US" sz="2000" b="1" i="1" dirty="0"/>
                <a:t>Convert breakeven nights into a % of your nights sold.</a:t>
              </a:r>
              <a:br>
                <a:rPr lang="en-US" sz="2000" dirty="0"/>
              </a:br>
              <a:r>
                <a:rPr lang="en-US" sz="2000" dirty="0"/>
                <a:t>This is a calculated occupancy rate. Formula:</a:t>
              </a:r>
              <a:br>
                <a:rPr lang="en-US" sz="2000" dirty="0"/>
              </a:br>
              <a:r>
                <a:rPr lang="en-US" sz="2000" b="1" dirty="0"/>
                <a:t>(Break-Even Nights ÷ Available Nights) × 100 = Occupancy Rate Needed to Break Even</a:t>
              </a:r>
              <a:endParaRPr lang="en-US" sz="2000" dirty="0"/>
            </a:p>
          </p:txBody>
        </p:sp>
      </p:grpSp>
      <p:sp>
        <p:nvSpPr>
          <p:cNvPr id="4" name="Text Placeholder 3">
            <a:extLst>
              <a:ext uri="{FF2B5EF4-FFF2-40B4-BE49-F238E27FC236}">
                <a16:creationId xmlns:a16="http://schemas.microsoft.com/office/drawing/2014/main" id="{BDA8FBFD-B023-44B6-F9D4-D607AA64DDBF}"/>
              </a:ext>
            </a:extLst>
          </p:cNvPr>
          <p:cNvSpPr>
            <a:spLocks noGrp="1"/>
          </p:cNvSpPr>
          <p:nvPr>
            <p:ph type="body" sz="quarter" idx="16"/>
          </p:nvPr>
        </p:nvSpPr>
        <p:spPr>
          <a:xfrm>
            <a:off x="805787" y="420202"/>
            <a:ext cx="10614687" cy="803654"/>
          </a:xfrm>
        </p:spPr>
        <p:txBody>
          <a:bodyPr/>
          <a:lstStyle/>
          <a:p>
            <a:r>
              <a:rPr lang="en-IE" sz="3200" dirty="0">
                <a:solidFill>
                  <a:srgbClr val="E96751"/>
                </a:solidFill>
              </a:rPr>
              <a:t>Break-Even &amp; Occupancy Calculations</a:t>
            </a:r>
            <a:endParaRPr lang="en-US" sz="3200" dirty="0">
              <a:solidFill>
                <a:srgbClr val="E96751"/>
              </a:solidFill>
            </a:endParaRPr>
          </a:p>
        </p:txBody>
      </p:sp>
      <p:cxnSp>
        <p:nvCxnSpPr>
          <p:cNvPr id="2" name="Straight Connector 1">
            <a:extLst>
              <a:ext uri="{FF2B5EF4-FFF2-40B4-BE49-F238E27FC236}">
                <a16:creationId xmlns:a16="http://schemas.microsoft.com/office/drawing/2014/main" id="{F8BF3CF8-C021-36D4-A3F7-6D8CEE5268D5}"/>
              </a:ext>
            </a:extLst>
          </p:cNvPr>
          <p:cNvCxnSpPr>
            <a:cxnSpLocks/>
          </p:cNvCxnSpPr>
          <p:nvPr/>
        </p:nvCxnSpPr>
        <p:spPr>
          <a:xfrm>
            <a:off x="0" y="10985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A2DC115E-F65F-7AE1-91E4-6F591940E33C}"/>
              </a:ext>
            </a:extLst>
          </p:cNvPr>
          <p:cNvSpPr/>
          <p:nvPr/>
        </p:nvSpPr>
        <p:spPr>
          <a:xfrm>
            <a:off x="847725" y="1400175"/>
            <a:ext cx="1704975" cy="1468233"/>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F7BFF7A9-55D1-CAF7-7D27-9F1ABB2AF918}"/>
              </a:ext>
            </a:extLst>
          </p:cNvPr>
          <p:cNvSpPr txBox="1"/>
          <p:nvPr/>
        </p:nvSpPr>
        <p:spPr>
          <a:xfrm>
            <a:off x="914398" y="1580293"/>
            <a:ext cx="1571624" cy="1107996"/>
          </a:xfrm>
          <a:prstGeom prst="rect">
            <a:avLst/>
          </a:prstGeom>
          <a:noFill/>
        </p:spPr>
        <p:txBody>
          <a:bodyPr wrap="square">
            <a:spAutoFit/>
          </a:bodyPr>
          <a:lstStyle/>
          <a:p>
            <a:pPr algn="ctr"/>
            <a:r>
              <a:rPr lang="en-US" sz="2200" b="1" dirty="0">
                <a:solidFill>
                  <a:schemeClr val="bg1"/>
                </a:solidFill>
              </a:rPr>
              <a:t>Turn Nights into a % Target</a:t>
            </a:r>
            <a:endParaRPr lang="en-IE" sz="2200" dirty="0">
              <a:solidFill>
                <a:schemeClr val="bg1"/>
              </a:solidFill>
            </a:endParaRPr>
          </a:p>
        </p:txBody>
      </p:sp>
      <p:sp>
        <p:nvSpPr>
          <p:cNvPr id="19" name="Flowchart: Alternate Process 18">
            <a:extLst>
              <a:ext uri="{FF2B5EF4-FFF2-40B4-BE49-F238E27FC236}">
                <a16:creationId xmlns:a16="http://schemas.microsoft.com/office/drawing/2014/main" id="{17DFA737-20DA-4836-5C7F-097547830E14}"/>
              </a:ext>
            </a:extLst>
          </p:cNvPr>
          <p:cNvSpPr/>
          <p:nvPr/>
        </p:nvSpPr>
        <p:spPr>
          <a:xfrm>
            <a:off x="847724" y="3429000"/>
            <a:ext cx="1704975" cy="1468233"/>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a:extLst>
              <a:ext uri="{FF2B5EF4-FFF2-40B4-BE49-F238E27FC236}">
                <a16:creationId xmlns:a16="http://schemas.microsoft.com/office/drawing/2014/main" id="{BFEAC3E8-5EE6-AB5B-D872-359369E1C310}"/>
              </a:ext>
            </a:extLst>
          </p:cNvPr>
          <p:cNvSpPr txBox="1"/>
          <p:nvPr/>
        </p:nvSpPr>
        <p:spPr>
          <a:xfrm>
            <a:off x="970359" y="3508413"/>
            <a:ext cx="1459703" cy="1107996"/>
          </a:xfrm>
          <a:prstGeom prst="rect">
            <a:avLst/>
          </a:prstGeom>
          <a:noFill/>
        </p:spPr>
        <p:txBody>
          <a:bodyPr wrap="square">
            <a:spAutoFit/>
          </a:bodyPr>
          <a:lstStyle/>
          <a:p>
            <a:pPr algn="ctr"/>
            <a:r>
              <a:rPr lang="en-US" sz="2200" b="1" dirty="0">
                <a:solidFill>
                  <a:schemeClr val="bg1"/>
                </a:solidFill>
              </a:rPr>
              <a:t>Required Breakeven Occupancy</a:t>
            </a:r>
            <a:endParaRPr lang="en-IE" sz="2200" b="1" dirty="0">
              <a:solidFill>
                <a:schemeClr val="bg1"/>
              </a:solidFill>
            </a:endParaRPr>
          </a:p>
        </p:txBody>
      </p:sp>
    </p:spTree>
    <p:extLst>
      <p:ext uri="{BB962C8B-B14F-4D97-AF65-F5344CB8AC3E}">
        <p14:creationId xmlns:p14="http://schemas.microsoft.com/office/powerpoint/2010/main" val="4071561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A2CE0-EE97-9538-3B30-51FD197FDE9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180BD80-54A0-4BC1-94DE-F8D6C7B0633B}"/>
              </a:ext>
            </a:extLst>
          </p:cNvPr>
          <p:cNvSpPr>
            <a:spLocks noGrp="1"/>
          </p:cNvSpPr>
          <p:nvPr>
            <p:ph type="body" sz="quarter" idx="16"/>
          </p:nvPr>
        </p:nvSpPr>
        <p:spPr>
          <a:xfrm>
            <a:off x="352931" y="2314711"/>
            <a:ext cx="6010480" cy="3066422"/>
          </a:xfrm>
        </p:spPr>
        <p:txBody>
          <a:bodyPr>
            <a:noAutofit/>
          </a:bodyPr>
          <a:lstStyle/>
          <a:p>
            <a:r>
              <a:rPr lang="en-US" sz="2200" b="1" i="0" dirty="0"/>
              <a:t>Plain Terms:</a:t>
            </a:r>
            <a:r>
              <a:rPr lang="en-US" sz="2200" i="0" dirty="0"/>
              <a:t> “Break even” means you’re </a:t>
            </a:r>
            <a:r>
              <a:rPr lang="en-US" sz="2200" b="1" i="0" dirty="0"/>
              <a:t>not making or losing money</a:t>
            </a:r>
            <a:r>
              <a:rPr lang="en-US" sz="2200" i="0" dirty="0"/>
              <a:t>. </a:t>
            </a:r>
          </a:p>
          <a:p>
            <a:r>
              <a:rPr lang="en-US" sz="2200" i="0" dirty="0"/>
              <a:t>It tells you the minimum business you need. For a small glampsite, breaking even might require only a relatively low occupancy (because operating costs can be low). However, don’t get complacent – a low break-even point is good, but your ultimate goal is a healthy profit above that. Use the break-even as a safety threshold when planning. (</a:t>
            </a:r>
            <a:r>
              <a:rPr lang="en-US" sz="2200" i="0" dirty="0">
                <a:hlinkClick r:id="rId2">
                  <a:extLst>
                    <a:ext uri="{A12FA001-AC4F-418D-AE19-62706E023703}">
                      <ahyp:hlinkClr xmlns:ahyp="http://schemas.microsoft.com/office/drawing/2018/hyperlinkcolor" val="tx"/>
                    </a:ext>
                  </a:extLst>
                </a:hlinkClick>
              </a:rPr>
              <a:t>Glampitect</a:t>
            </a:r>
            <a:r>
              <a:rPr lang="en-US" sz="2200" i="0" dirty="0"/>
              <a:t>)</a:t>
            </a:r>
            <a:endParaRPr lang="en-IE" sz="2200" i="0" dirty="0"/>
          </a:p>
        </p:txBody>
      </p:sp>
      <p:sp>
        <p:nvSpPr>
          <p:cNvPr id="2" name="Text Placeholder 1">
            <a:extLst>
              <a:ext uri="{FF2B5EF4-FFF2-40B4-BE49-F238E27FC236}">
                <a16:creationId xmlns:a16="http://schemas.microsoft.com/office/drawing/2014/main" id="{3FA1F58C-E741-5BC6-02EB-56EF726B404D}"/>
              </a:ext>
            </a:extLst>
          </p:cNvPr>
          <p:cNvSpPr>
            <a:spLocks noGrp="1"/>
          </p:cNvSpPr>
          <p:nvPr>
            <p:ph type="body" sz="quarter" idx="17"/>
          </p:nvPr>
        </p:nvSpPr>
        <p:spPr>
          <a:xfrm>
            <a:off x="1514981" y="1090506"/>
            <a:ext cx="5653422" cy="582221"/>
          </a:xfrm>
        </p:spPr>
        <p:txBody>
          <a:bodyPr/>
          <a:lstStyle/>
          <a:p>
            <a:r>
              <a:rPr lang="en-IE" sz="4400" dirty="0"/>
              <a:t>Break Even Analysis</a:t>
            </a:r>
          </a:p>
        </p:txBody>
      </p:sp>
      <p:pic>
        <p:nvPicPr>
          <p:cNvPr id="10" name="Picture Placeholder 9" descr="A piggy bank and dart board&#10;&#10;AI-generated content may be incorrect.">
            <a:extLst>
              <a:ext uri="{FF2B5EF4-FFF2-40B4-BE49-F238E27FC236}">
                <a16:creationId xmlns:a16="http://schemas.microsoft.com/office/drawing/2014/main" id="{FBA57AFA-C640-B14D-ECD1-76A6F5F28C44}"/>
              </a:ext>
            </a:extLst>
          </p:cNvPr>
          <p:cNvPicPr>
            <a:picLocks noGrp="1" noChangeAspect="1"/>
          </p:cNvPicPr>
          <p:nvPr>
            <p:ph type="pic" sz="quarter" idx="19"/>
          </p:nvPr>
        </p:nvPicPr>
        <p:blipFill>
          <a:blip r:embed="rId3"/>
          <a:srcRect l="1842" r="1842"/>
          <a:stretch>
            <a:fillRect/>
          </a:stretch>
        </p:blipFill>
        <p:spPr>
          <a:xfrm>
            <a:off x="6362700" y="1730375"/>
            <a:ext cx="5832475" cy="4037013"/>
          </a:xfrm>
        </p:spPr>
      </p:pic>
    </p:spTree>
    <p:extLst>
      <p:ext uri="{BB962C8B-B14F-4D97-AF65-F5344CB8AC3E}">
        <p14:creationId xmlns:p14="http://schemas.microsoft.com/office/powerpoint/2010/main" val="10885509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7121E-7748-0097-D507-5EF0C29D1EE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D426C35-D73C-6249-A1A3-A0EA303EBAE2}"/>
              </a:ext>
            </a:extLst>
          </p:cNvPr>
          <p:cNvSpPr>
            <a:spLocks noGrp="1"/>
          </p:cNvSpPr>
          <p:nvPr>
            <p:ph type="body" sz="quarter" idx="16"/>
          </p:nvPr>
        </p:nvSpPr>
        <p:spPr>
          <a:xfrm>
            <a:off x="4637376" y="186544"/>
            <a:ext cx="7221426" cy="803654"/>
          </a:xfrm>
        </p:spPr>
        <p:txBody>
          <a:bodyPr/>
          <a:lstStyle/>
          <a:p>
            <a:r>
              <a:rPr lang="en-IE" dirty="0"/>
              <a:t>Breakeven &amp; Profitability Analysis </a:t>
            </a:r>
          </a:p>
          <a:p>
            <a:r>
              <a:rPr lang="en-IE" sz="2400" b="0" dirty="0"/>
              <a:t>(Finding Your Break-Even Point and Beyond)</a:t>
            </a:r>
          </a:p>
        </p:txBody>
      </p:sp>
      <p:sp>
        <p:nvSpPr>
          <p:cNvPr id="7" name="Text Placeholder 6">
            <a:extLst>
              <a:ext uri="{FF2B5EF4-FFF2-40B4-BE49-F238E27FC236}">
                <a16:creationId xmlns:a16="http://schemas.microsoft.com/office/drawing/2014/main" id="{9CCC53D5-790B-1592-0719-0451E07618DA}"/>
              </a:ext>
            </a:extLst>
          </p:cNvPr>
          <p:cNvSpPr>
            <a:spLocks noGrp="1"/>
          </p:cNvSpPr>
          <p:nvPr>
            <p:ph type="body" sz="quarter" idx="21"/>
          </p:nvPr>
        </p:nvSpPr>
        <p:spPr>
          <a:xfrm>
            <a:off x="4727093" y="1314970"/>
            <a:ext cx="6925929" cy="4530541"/>
          </a:xfrm>
        </p:spPr>
        <p:txBody>
          <a:bodyPr/>
          <a:lstStyle/>
          <a:p>
            <a:pPr>
              <a:spcAft>
                <a:spcPts val="600"/>
              </a:spcAft>
            </a:pPr>
            <a:r>
              <a:rPr lang="en-IE" b="1" dirty="0">
                <a:solidFill>
                  <a:srgbClr val="595959"/>
                </a:solidFill>
              </a:rPr>
              <a:t>Guiding Question:</a:t>
            </a:r>
            <a:r>
              <a:rPr lang="en-IE" dirty="0">
                <a:solidFill>
                  <a:srgbClr val="595959"/>
                </a:solidFill>
              </a:rPr>
              <a:t> </a:t>
            </a:r>
            <a:r>
              <a:rPr lang="en-IE" i="1" dirty="0">
                <a:solidFill>
                  <a:srgbClr val="E96751"/>
                </a:solidFill>
              </a:rPr>
              <a:t>“What is my business’s break-even point (in nights or occupancy), and how many bookings or what rate do I need to achieve my profit goals?”</a:t>
            </a:r>
          </a:p>
          <a:p>
            <a:pPr>
              <a:spcAft>
                <a:spcPts val="600"/>
              </a:spcAft>
            </a:pPr>
            <a:endParaRPr lang="en-IE" sz="1000" dirty="0">
              <a:solidFill>
                <a:srgbClr val="E96751"/>
              </a:solidFill>
            </a:endParaRPr>
          </a:p>
          <a:p>
            <a:pPr marL="342900" indent="-342900">
              <a:spcAft>
                <a:spcPts val="600"/>
              </a:spcAft>
              <a:buFont typeface="Wingdings" panose="05000000000000000000" pitchFamily="2" charset="2"/>
              <a:buChar char="Ø"/>
            </a:pPr>
            <a:r>
              <a:rPr lang="en-IE" dirty="0"/>
              <a:t>In real-world terms, a first-time business owner should know “the magic number” of bookings or occupancy needed to survive, and what it takes actually to make a good return. </a:t>
            </a:r>
          </a:p>
          <a:p>
            <a:pPr marL="342900" indent="-342900">
              <a:spcAft>
                <a:spcPts val="600"/>
              </a:spcAft>
              <a:buFont typeface="Wingdings" panose="05000000000000000000" pitchFamily="2" charset="2"/>
              <a:buChar char="Ø"/>
            </a:pPr>
            <a:r>
              <a:rPr lang="en-IE" dirty="0"/>
              <a:t>The objective of this section is to arm you with those numbers and scenarios so you can </a:t>
            </a:r>
            <a:r>
              <a:rPr lang="en-IE" b="1" dirty="0"/>
              <a:t>plan realistically and set achievable targets</a:t>
            </a:r>
            <a:r>
              <a:rPr lang="en-IE" dirty="0"/>
              <a:t> (or adjust your plan if the targets seem out of reach). </a:t>
            </a:r>
          </a:p>
          <a:p>
            <a:pPr marL="342900" indent="-342900">
              <a:spcAft>
                <a:spcPts val="600"/>
              </a:spcAft>
              <a:buFont typeface="Wingdings" panose="05000000000000000000" pitchFamily="2" charset="2"/>
              <a:buChar char="Ø"/>
            </a:pPr>
            <a:r>
              <a:rPr lang="en-IE" dirty="0"/>
              <a:t>It’s a bit of number-crunching, but it brings peace of mind by clarifying the threshold between loss and profit.</a:t>
            </a:r>
          </a:p>
          <a:p>
            <a:pPr marL="342900" indent="-342900">
              <a:spcAft>
                <a:spcPts val="600"/>
              </a:spcAft>
              <a:buFont typeface="Wingdings" panose="05000000000000000000" pitchFamily="2" charset="2"/>
              <a:buChar char="Ø"/>
            </a:pPr>
            <a:endParaRPr lang="en-IE" dirty="0"/>
          </a:p>
        </p:txBody>
      </p:sp>
      <p:sp>
        <p:nvSpPr>
          <p:cNvPr id="5" name="Text Placeholder 4">
            <a:extLst>
              <a:ext uri="{FF2B5EF4-FFF2-40B4-BE49-F238E27FC236}">
                <a16:creationId xmlns:a16="http://schemas.microsoft.com/office/drawing/2014/main" id="{56397E23-2459-B12C-F9BD-E6888202AD20}"/>
              </a:ext>
            </a:extLst>
          </p:cNvPr>
          <p:cNvSpPr>
            <a:spLocks noGrp="1"/>
          </p:cNvSpPr>
          <p:nvPr>
            <p:ph type="body" sz="quarter" idx="18"/>
          </p:nvPr>
        </p:nvSpPr>
        <p:spPr/>
        <p:txBody>
          <a:bodyPr/>
          <a:lstStyle/>
          <a:p>
            <a:r>
              <a:rPr lang="en-IE" dirty="0"/>
              <a:t>Introduction</a:t>
            </a:r>
          </a:p>
        </p:txBody>
      </p:sp>
      <p:sp>
        <p:nvSpPr>
          <p:cNvPr id="2" name="Text Placeholder 5">
            <a:extLst>
              <a:ext uri="{FF2B5EF4-FFF2-40B4-BE49-F238E27FC236}">
                <a16:creationId xmlns:a16="http://schemas.microsoft.com/office/drawing/2014/main" id="{08B0F6EA-7561-11E7-7E59-DB8C328F6E09}"/>
              </a:ext>
            </a:extLst>
          </p:cNvPr>
          <p:cNvSpPr txBox="1">
            <a:spLocks/>
          </p:cNvSpPr>
          <p:nvPr/>
        </p:nvSpPr>
        <p:spPr>
          <a:xfrm>
            <a:off x="333198" y="701326"/>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Finding Your Breakeven Point</a:t>
            </a:r>
          </a:p>
          <a:p>
            <a:endParaRPr lang="en-IE" dirty="0"/>
          </a:p>
        </p:txBody>
      </p:sp>
    </p:spTree>
    <p:extLst>
      <p:ext uri="{BB962C8B-B14F-4D97-AF65-F5344CB8AC3E}">
        <p14:creationId xmlns:p14="http://schemas.microsoft.com/office/powerpoint/2010/main" val="3745074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769038-048F-8AF3-E724-EA7B0B7F5FFB}"/>
              </a:ext>
            </a:extLst>
          </p:cNvPr>
          <p:cNvSpPr>
            <a:spLocks noGrp="1"/>
          </p:cNvSpPr>
          <p:nvPr>
            <p:ph type="body" sz="quarter" idx="16"/>
          </p:nvPr>
        </p:nvSpPr>
        <p:spPr>
          <a:xfrm>
            <a:off x="4552728" y="283236"/>
            <a:ext cx="7221426" cy="803654"/>
          </a:xfrm>
        </p:spPr>
        <p:txBody>
          <a:bodyPr/>
          <a:lstStyle/>
          <a:p>
            <a:r>
              <a:rPr lang="en-IE" dirty="0"/>
              <a:t>Breakeven &amp; Profitability Analysis </a:t>
            </a:r>
          </a:p>
          <a:p>
            <a:r>
              <a:rPr lang="en-IE" sz="2400" b="0" dirty="0"/>
              <a:t>(Finding Your Break-Even Point and Beyond)</a:t>
            </a:r>
          </a:p>
        </p:txBody>
      </p:sp>
      <p:sp>
        <p:nvSpPr>
          <p:cNvPr id="7" name="Text Placeholder 6">
            <a:extLst>
              <a:ext uri="{FF2B5EF4-FFF2-40B4-BE49-F238E27FC236}">
                <a16:creationId xmlns:a16="http://schemas.microsoft.com/office/drawing/2014/main" id="{7E013BC7-115B-4D4B-6A24-04456B038AEB}"/>
              </a:ext>
            </a:extLst>
          </p:cNvPr>
          <p:cNvSpPr>
            <a:spLocks noGrp="1"/>
          </p:cNvSpPr>
          <p:nvPr>
            <p:ph type="body" sz="quarter" idx="21"/>
          </p:nvPr>
        </p:nvSpPr>
        <p:spPr>
          <a:xfrm>
            <a:off x="4552727" y="1364877"/>
            <a:ext cx="6886798" cy="4530541"/>
          </a:xfrm>
        </p:spPr>
        <p:txBody>
          <a:bodyPr/>
          <a:lstStyle/>
          <a:p>
            <a:pPr>
              <a:spcAft>
                <a:spcPts val="600"/>
              </a:spcAft>
            </a:pPr>
            <a:r>
              <a:rPr lang="en-IE" dirty="0">
                <a:solidFill>
                  <a:srgbClr val="595959"/>
                </a:solidFill>
              </a:rPr>
              <a:t>This section zooms in on two critical concepts: </a:t>
            </a:r>
            <a:r>
              <a:rPr lang="en-IE" b="1" dirty="0">
                <a:solidFill>
                  <a:srgbClr val="595959"/>
                </a:solidFill>
              </a:rPr>
              <a:t>Breakeven Point</a:t>
            </a:r>
            <a:r>
              <a:rPr lang="en-IE" dirty="0">
                <a:solidFill>
                  <a:srgbClr val="595959"/>
                </a:solidFill>
              </a:rPr>
              <a:t> and </a:t>
            </a:r>
            <a:r>
              <a:rPr lang="en-IE" b="1" dirty="0">
                <a:solidFill>
                  <a:srgbClr val="595959"/>
                </a:solidFill>
              </a:rPr>
              <a:t>Profitability</a:t>
            </a:r>
            <a:r>
              <a:rPr lang="en-IE" dirty="0">
                <a:solidFill>
                  <a:srgbClr val="595959"/>
                </a:solidFill>
              </a:rPr>
              <a:t> Targets. </a:t>
            </a:r>
          </a:p>
          <a:p>
            <a:pPr marL="342900" indent="-342900">
              <a:spcAft>
                <a:spcPts val="600"/>
              </a:spcAft>
              <a:buFont typeface="Wingdings" panose="05000000000000000000" pitchFamily="2" charset="2"/>
              <a:buChar char="Ø"/>
            </a:pPr>
            <a:r>
              <a:rPr lang="en-IE" sz="2400" dirty="0"/>
              <a:t>The </a:t>
            </a:r>
            <a:r>
              <a:rPr lang="en-IE" sz="2400" b="1" dirty="0">
                <a:solidFill>
                  <a:srgbClr val="E96751"/>
                </a:solidFill>
              </a:rPr>
              <a:t>breakeven point</a:t>
            </a:r>
            <a:r>
              <a:rPr lang="en-IE" sz="2400" dirty="0">
                <a:solidFill>
                  <a:srgbClr val="E96751"/>
                </a:solidFill>
              </a:rPr>
              <a:t> </a:t>
            </a:r>
            <a:r>
              <a:rPr lang="en-IE" sz="2400" dirty="0">
                <a:solidFill>
                  <a:srgbClr val="595959"/>
                </a:solidFill>
              </a:rPr>
              <a:t>is when your total revenue equals your total costs – in other words, the business is </a:t>
            </a:r>
            <a:r>
              <a:rPr lang="en-IE" sz="2400" b="1" dirty="0">
                <a:solidFill>
                  <a:srgbClr val="595959"/>
                </a:solidFill>
              </a:rPr>
              <a:t>not losing money, but not making a profit </a:t>
            </a:r>
            <a:r>
              <a:rPr lang="en-IE" sz="2400" dirty="0">
                <a:solidFill>
                  <a:srgbClr val="595959"/>
                </a:solidFill>
              </a:rPr>
              <a:t>either. It’s a key milestone: reaching breakeven means your business can sustain itself. </a:t>
            </a:r>
          </a:p>
          <a:p>
            <a:pPr marL="342900" indent="-342900">
              <a:spcAft>
                <a:spcPts val="600"/>
              </a:spcAft>
              <a:buFont typeface="Wingdings" panose="05000000000000000000" pitchFamily="2" charset="2"/>
              <a:buChar char="Ø"/>
            </a:pPr>
            <a:r>
              <a:rPr lang="en-IE" sz="2400" b="1" dirty="0">
                <a:solidFill>
                  <a:srgbClr val="E96751"/>
                </a:solidFill>
              </a:rPr>
              <a:t>Profitability analysis </a:t>
            </a:r>
            <a:r>
              <a:rPr lang="en-IE" sz="2400" dirty="0">
                <a:solidFill>
                  <a:srgbClr val="595959"/>
                </a:solidFill>
              </a:rPr>
              <a:t>goes a step further to determine how you can go from breakeven to hitting a </a:t>
            </a:r>
            <a:r>
              <a:rPr lang="en-IE" sz="2400" b="1" dirty="0">
                <a:solidFill>
                  <a:srgbClr val="595959"/>
                </a:solidFill>
              </a:rPr>
              <a:t>desired profit. </a:t>
            </a:r>
            <a:r>
              <a:rPr lang="en-IE" sz="2400" dirty="0">
                <a:solidFill>
                  <a:srgbClr val="595959"/>
                </a:solidFill>
              </a:rPr>
              <a:t>The purpose here is to calculate </a:t>
            </a:r>
            <a:r>
              <a:rPr lang="en-US" sz="2400" b="1" dirty="0">
                <a:solidFill>
                  <a:srgbClr val="595959"/>
                </a:solidFill>
              </a:rPr>
              <a:t>the number of nights </a:t>
            </a:r>
            <a:r>
              <a:rPr lang="en-US" sz="2400" dirty="0">
                <a:solidFill>
                  <a:srgbClr val="595959"/>
                </a:solidFill>
              </a:rPr>
              <a:t>you need to </a:t>
            </a:r>
            <a:r>
              <a:rPr lang="en-US" sz="2400" b="1" dirty="0">
                <a:solidFill>
                  <a:srgbClr val="595959"/>
                </a:solidFill>
              </a:rPr>
              <a:t>book to break even (cover all costs) </a:t>
            </a:r>
            <a:r>
              <a:rPr lang="en-US" sz="2400" dirty="0">
                <a:solidFill>
                  <a:srgbClr val="595959"/>
                </a:solidFill>
              </a:rPr>
              <a:t>and to examine how </a:t>
            </a:r>
            <a:r>
              <a:rPr lang="en-US" sz="2400" b="1" dirty="0">
                <a:solidFill>
                  <a:srgbClr val="595959"/>
                </a:solidFill>
              </a:rPr>
              <a:t>different pricing and occupancy scenarios impact</a:t>
            </a:r>
            <a:r>
              <a:rPr lang="en-IE" sz="2400" dirty="0">
                <a:solidFill>
                  <a:srgbClr val="595959"/>
                </a:solidFill>
              </a:rPr>
              <a:t> that and your profit goals. </a:t>
            </a:r>
          </a:p>
          <a:p>
            <a:pPr marL="342900" indent="-342900">
              <a:spcAft>
                <a:spcPts val="600"/>
              </a:spcAft>
              <a:buFont typeface="Wingdings" panose="05000000000000000000" pitchFamily="2" charset="2"/>
              <a:buChar char="Ø"/>
            </a:pPr>
            <a:endParaRPr lang="en-IE" dirty="0"/>
          </a:p>
        </p:txBody>
      </p:sp>
      <p:sp>
        <p:nvSpPr>
          <p:cNvPr id="5" name="Text Placeholder 4">
            <a:extLst>
              <a:ext uri="{FF2B5EF4-FFF2-40B4-BE49-F238E27FC236}">
                <a16:creationId xmlns:a16="http://schemas.microsoft.com/office/drawing/2014/main" id="{63627735-8AAF-535F-4BC1-B469927E59E1}"/>
              </a:ext>
            </a:extLst>
          </p:cNvPr>
          <p:cNvSpPr>
            <a:spLocks noGrp="1"/>
          </p:cNvSpPr>
          <p:nvPr>
            <p:ph type="body" sz="quarter" idx="18"/>
          </p:nvPr>
        </p:nvSpPr>
        <p:spPr/>
        <p:txBody>
          <a:bodyPr/>
          <a:lstStyle/>
          <a:p>
            <a:r>
              <a:rPr lang="en-IE" b="0" dirty="0"/>
              <a:t>Break Even Nights</a:t>
            </a:r>
          </a:p>
        </p:txBody>
      </p:sp>
      <p:sp>
        <p:nvSpPr>
          <p:cNvPr id="6" name="Text Placeholder 5">
            <a:extLst>
              <a:ext uri="{FF2B5EF4-FFF2-40B4-BE49-F238E27FC236}">
                <a16:creationId xmlns:a16="http://schemas.microsoft.com/office/drawing/2014/main" id="{29C0FF0A-A725-BC4E-7A30-AB66FB3CC464}"/>
              </a:ext>
            </a:extLst>
          </p:cNvPr>
          <p:cNvSpPr>
            <a:spLocks noGrp="1"/>
          </p:cNvSpPr>
          <p:nvPr>
            <p:ph type="body" sz="quarter" idx="19"/>
          </p:nvPr>
        </p:nvSpPr>
        <p:spPr>
          <a:xfrm>
            <a:off x="333198" y="701326"/>
            <a:ext cx="3092298" cy="385564"/>
          </a:xfrm>
        </p:spPr>
        <p:txBody>
          <a:bodyPr/>
          <a:lstStyle/>
          <a:p>
            <a:r>
              <a:rPr lang="en-IE" dirty="0"/>
              <a:t>Finding Your Breakeven Point</a:t>
            </a:r>
          </a:p>
          <a:p>
            <a:endParaRPr lang="en-IE" dirty="0"/>
          </a:p>
        </p:txBody>
      </p:sp>
    </p:spTree>
    <p:extLst>
      <p:ext uri="{BB962C8B-B14F-4D97-AF65-F5344CB8AC3E}">
        <p14:creationId xmlns:p14="http://schemas.microsoft.com/office/powerpoint/2010/main" val="813955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EDFA3-A862-AB2E-DCEB-298004BE541A}"/>
            </a:ext>
          </a:extLst>
        </p:cNvPr>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8C1643F6-069C-8FC4-6333-C2B348E80E99}"/>
              </a:ext>
            </a:extLst>
          </p:cNvPr>
          <p:cNvSpPr/>
          <p:nvPr/>
        </p:nvSpPr>
        <p:spPr>
          <a:xfrm>
            <a:off x="1318680" y="2204626"/>
            <a:ext cx="10146542" cy="883552"/>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9FEAF3D2-C8E9-4D55-A642-B16A84F7CFB6}"/>
              </a:ext>
            </a:extLst>
          </p:cNvPr>
          <p:cNvSpPr/>
          <p:nvPr/>
        </p:nvSpPr>
        <p:spPr>
          <a:xfrm>
            <a:off x="817828" y="937375"/>
            <a:ext cx="10595240" cy="113684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DF413E09-2C35-83B2-C532-34AE092FC521}"/>
              </a:ext>
            </a:extLst>
          </p:cNvPr>
          <p:cNvSpPr>
            <a:spLocks noGrp="1"/>
          </p:cNvSpPr>
          <p:nvPr>
            <p:ph type="body" sz="quarter" idx="16"/>
          </p:nvPr>
        </p:nvSpPr>
        <p:spPr>
          <a:xfrm>
            <a:off x="992588" y="230550"/>
            <a:ext cx="10614687" cy="803654"/>
          </a:xfrm>
        </p:spPr>
        <p:txBody>
          <a:bodyPr/>
          <a:lstStyle/>
          <a:p>
            <a:r>
              <a:rPr lang="en-US" sz="3200" dirty="0">
                <a:solidFill>
                  <a:srgbClr val="459597"/>
                </a:solidFill>
              </a:rPr>
              <a:t>Available Number of Nights </a:t>
            </a:r>
          </a:p>
        </p:txBody>
      </p:sp>
      <p:cxnSp>
        <p:nvCxnSpPr>
          <p:cNvPr id="2" name="Straight Connector 1">
            <a:extLst>
              <a:ext uri="{FF2B5EF4-FFF2-40B4-BE49-F238E27FC236}">
                <a16:creationId xmlns:a16="http://schemas.microsoft.com/office/drawing/2014/main" id="{30C3F659-9964-7F42-7302-5612EBD8F84D}"/>
              </a:ext>
            </a:extLst>
          </p:cNvPr>
          <p:cNvCxnSpPr>
            <a:cxnSpLocks/>
          </p:cNvCxnSpPr>
          <p:nvPr/>
        </p:nvCxnSpPr>
        <p:spPr>
          <a:xfrm>
            <a:off x="50480" y="81439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E2B0F6B-BF20-B122-D73E-5E1A206C0EBC}"/>
              </a:ext>
            </a:extLst>
          </p:cNvPr>
          <p:cNvSpPr>
            <a:spLocks noGrp="1"/>
          </p:cNvSpPr>
          <p:nvPr>
            <p:ph type="body" sz="quarter" idx="18"/>
          </p:nvPr>
        </p:nvSpPr>
        <p:spPr>
          <a:xfrm>
            <a:off x="1358576" y="994254"/>
            <a:ext cx="9954728" cy="803653"/>
          </a:xfrm>
        </p:spPr>
        <p:txBody>
          <a:bodyPr/>
          <a:lstStyle/>
          <a:p>
            <a:pPr marL="0" indent="0">
              <a:spcAft>
                <a:spcPts val="600"/>
              </a:spcAft>
            </a:pPr>
            <a:r>
              <a:rPr lang="en-US" b="1" dirty="0">
                <a:solidFill>
                  <a:srgbClr val="E96751"/>
                </a:solidFill>
              </a:rPr>
              <a:t>Taken from Section 3. </a:t>
            </a:r>
            <a:r>
              <a:rPr lang="en-US" sz="2200" dirty="0">
                <a:solidFill>
                  <a:srgbClr val="595959"/>
                </a:solidFill>
              </a:rPr>
              <a:t>Determine your a</a:t>
            </a:r>
            <a:r>
              <a:rPr lang="en-IE" sz="2200" dirty="0" err="1">
                <a:solidFill>
                  <a:srgbClr val="595959"/>
                </a:solidFill>
              </a:rPr>
              <a:t>vailable</a:t>
            </a:r>
            <a:r>
              <a:rPr lang="en-IE" sz="2200" dirty="0">
                <a:solidFill>
                  <a:srgbClr val="595959"/>
                </a:solidFill>
              </a:rPr>
              <a:t> Nights per Year. Assume you operate all year, 365 nights. </a:t>
            </a:r>
            <a:r>
              <a:rPr lang="en-US" sz="2200" dirty="0">
                <a:solidFill>
                  <a:srgbClr val="595959"/>
                </a:solidFill>
              </a:rPr>
              <a:t>(You can adjust this if you're open seasonally, e.g., 300 nights, 250, etc.)</a:t>
            </a:r>
            <a:endParaRPr lang="en-US" sz="2200" i="1" dirty="0">
              <a:solidFill>
                <a:srgbClr val="595959"/>
              </a:solidFill>
            </a:endParaRPr>
          </a:p>
        </p:txBody>
      </p:sp>
      <p:sp>
        <p:nvSpPr>
          <p:cNvPr id="21" name="Text Placeholder 5">
            <a:extLst>
              <a:ext uri="{FF2B5EF4-FFF2-40B4-BE49-F238E27FC236}">
                <a16:creationId xmlns:a16="http://schemas.microsoft.com/office/drawing/2014/main" id="{A66A3942-DCD2-8A7C-0226-AD5984C50620}"/>
              </a:ext>
            </a:extLst>
          </p:cNvPr>
          <p:cNvSpPr txBox="1">
            <a:spLocks/>
          </p:cNvSpPr>
          <p:nvPr/>
        </p:nvSpPr>
        <p:spPr>
          <a:xfrm>
            <a:off x="1469032" y="2284525"/>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Available Nights </a:t>
            </a:r>
            <a:r>
              <a:rPr lang="en-US" dirty="0">
                <a:solidFill>
                  <a:schemeClr val="bg1"/>
                </a:solidFill>
              </a:rPr>
              <a:t>= Total Nights in a Year – Owner Blocked Nights – Maintenance Days – Seasonal Closures</a:t>
            </a:r>
          </a:p>
        </p:txBody>
      </p:sp>
      <p:sp>
        <p:nvSpPr>
          <p:cNvPr id="26" name="Flowchart: Alternate Process 25">
            <a:extLst>
              <a:ext uri="{FF2B5EF4-FFF2-40B4-BE49-F238E27FC236}">
                <a16:creationId xmlns:a16="http://schemas.microsoft.com/office/drawing/2014/main" id="{160BC8EA-48E5-EC94-AFFA-E3C4ACA7DD74}"/>
              </a:ext>
            </a:extLst>
          </p:cNvPr>
          <p:cNvSpPr/>
          <p:nvPr/>
        </p:nvSpPr>
        <p:spPr>
          <a:xfrm>
            <a:off x="1358576" y="3260796"/>
            <a:ext cx="9964593" cy="351147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B3F623AC-535D-5D75-A9B4-DD5A3407206B}"/>
              </a:ext>
            </a:extLst>
          </p:cNvPr>
          <p:cNvCxnSpPr>
            <a:cxnSpLocks/>
            <a:stCxn id="24" idx="1"/>
            <a:endCxn id="25" idx="1"/>
          </p:cNvCxnSpPr>
          <p:nvPr/>
        </p:nvCxnSpPr>
        <p:spPr>
          <a:xfrm rot="10800000" flipH="1" flipV="1">
            <a:off x="817828" y="1505798"/>
            <a:ext cx="500852" cy="1140603"/>
          </a:xfrm>
          <a:prstGeom prst="bentConnector3">
            <a:avLst>
              <a:gd name="adj1" fmla="val -4564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63504AA-514F-7714-9654-0050D4386F76}"/>
              </a:ext>
            </a:extLst>
          </p:cNvPr>
          <p:cNvCxnSpPr>
            <a:cxnSpLocks/>
          </p:cNvCxnSpPr>
          <p:nvPr/>
        </p:nvCxnSpPr>
        <p:spPr>
          <a:xfrm rot="16200000" flipH="1">
            <a:off x="-356708" y="3592452"/>
            <a:ext cx="2613798" cy="721698"/>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E4038EFD-4108-7816-7550-CE4986C79391}"/>
              </a:ext>
            </a:extLst>
          </p:cNvPr>
          <p:cNvSpPr txBox="1">
            <a:spLocks/>
          </p:cNvSpPr>
          <p:nvPr/>
        </p:nvSpPr>
        <p:spPr>
          <a:xfrm>
            <a:off x="1453649" y="3342235"/>
            <a:ext cx="9817366"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200" dirty="0">
                <a:solidFill>
                  <a:srgbClr val="595959"/>
                </a:solidFill>
              </a:rPr>
              <a:t>This number is essential for calculating realistic occupancy rates. It helps you project maximum revenue and understand operational limits. You'll use this figure in break-even analysis and revenue planning.</a:t>
            </a:r>
          </a:p>
          <a:p>
            <a:pPr marL="0" indent="0">
              <a:lnSpc>
                <a:spcPct val="100000"/>
              </a:lnSpc>
              <a:spcBef>
                <a:spcPts val="0"/>
              </a:spcBef>
              <a:spcAft>
                <a:spcPts val="600"/>
              </a:spcAft>
            </a:pPr>
            <a:r>
              <a:rPr lang="en-US" sz="2200" b="1" dirty="0">
                <a:solidFill>
                  <a:srgbClr val="494949"/>
                </a:solidFill>
              </a:rPr>
              <a:t> </a:t>
            </a:r>
            <a:endParaRPr lang="en-US" sz="2200" dirty="0">
              <a:solidFill>
                <a:srgbClr val="494949"/>
              </a:solidFill>
            </a:endParaRPr>
          </a:p>
        </p:txBody>
      </p:sp>
      <p:graphicFrame>
        <p:nvGraphicFramePr>
          <p:cNvPr id="8" name="Table 7">
            <a:extLst>
              <a:ext uri="{FF2B5EF4-FFF2-40B4-BE49-F238E27FC236}">
                <a16:creationId xmlns:a16="http://schemas.microsoft.com/office/drawing/2014/main" id="{066FBBF9-5F78-6E2C-CFE9-F42E4A2E3DFE}"/>
              </a:ext>
            </a:extLst>
          </p:cNvPr>
          <p:cNvGraphicFramePr>
            <a:graphicFrameLocks noGrp="1"/>
          </p:cNvGraphicFramePr>
          <p:nvPr/>
        </p:nvGraphicFramePr>
        <p:xfrm>
          <a:off x="1554757" y="4506507"/>
          <a:ext cx="8608418" cy="2103120"/>
        </p:xfrm>
        <a:graphic>
          <a:graphicData uri="http://schemas.openxmlformats.org/drawingml/2006/table">
            <a:tbl>
              <a:tblPr/>
              <a:tblGrid>
                <a:gridCol w="4304209">
                  <a:extLst>
                    <a:ext uri="{9D8B030D-6E8A-4147-A177-3AD203B41FA5}">
                      <a16:colId xmlns:a16="http://schemas.microsoft.com/office/drawing/2014/main" val="3346008039"/>
                    </a:ext>
                  </a:extLst>
                </a:gridCol>
                <a:gridCol w="4304209">
                  <a:extLst>
                    <a:ext uri="{9D8B030D-6E8A-4147-A177-3AD203B41FA5}">
                      <a16:colId xmlns:a16="http://schemas.microsoft.com/office/drawing/2014/main" val="3983309515"/>
                    </a:ext>
                  </a:extLst>
                </a:gridCol>
              </a:tblGrid>
              <a:tr h="0">
                <a:tc>
                  <a:txBody>
                    <a:bodyPr/>
                    <a:lstStyle/>
                    <a:p>
                      <a:pPr>
                        <a:buNone/>
                      </a:pPr>
                      <a:r>
                        <a:rPr lang="en-US" b="1" dirty="0">
                          <a:solidFill>
                            <a:schemeClr val="bg1"/>
                          </a:solidFill>
                        </a:rPr>
                        <a:t>Total Nights in a Year</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dirty="0">
                          <a:solidFill>
                            <a:schemeClr val="bg1"/>
                          </a:solidFill>
                        </a:rPr>
                        <a:t>365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78331555"/>
                  </a:ext>
                </a:extLst>
              </a:tr>
              <a:tr h="0">
                <a:tc>
                  <a:txBody>
                    <a:bodyPr/>
                    <a:lstStyle/>
                    <a:p>
                      <a:pPr>
                        <a:buNone/>
                      </a:pPr>
                      <a:r>
                        <a:rPr lang="en-US" dirty="0">
                          <a:solidFill>
                            <a:srgbClr val="595959"/>
                          </a:solidFill>
                        </a:rPr>
                        <a:t>Owner Use (e.g. holidays, personal stays)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140182"/>
                  </a:ext>
                </a:extLst>
              </a:tr>
              <a:tr h="0">
                <a:tc>
                  <a:txBody>
                    <a:bodyPr/>
                    <a:lstStyle/>
                    <a:p>
                      <a:pPr>
                        <a:buNone/>
                      </a:pPr>
                      <a:r>
                        <a:rPr lang="en-US" dirty="0">
                          <a:solidFill>
                            <a:srgbClr val="595959"/>
                          </a:solidFill>
                        </a:rPr>
                        <a:t>Scheduled Maintenance Days (e.g. deep clean, repairs)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069515"/>
                  </a:ext>
                </a:extLst>
              </a:tr>
              <a:tr h="0">
                <a:tc>
                  <a:txBody>
                    <a:bodyPr/>
                    <a:lstStyle/>
                    <a:p>
                      <a:pPr>
                        <a:buNone/>
                      </a:pPr>
                      <a:r>
                        <a:rPr lang="en-US">
                          <a:solidFill>
                            <a:srgbClr val="595959"/>
                          </a:solidFill>
                        </a:rPr>
                        <a:t>Off-Season Closures (e.g. closed Jan–Feb)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5051693"/>
                  </a:ext>
                </a:extLst>
              </a:tr>
              <a:tr h="0">
                <a:tc>
                  <a:txBody>
                    <a:bodyPr/>
                    <a:lstStyle/>
                    <a:p>
                      <a:pPr>
                        <a:buNone/>
                      </a:pPr>
                      <a:r>
                        <a:rPr lang="en-IE" b="1" dirty="0">
                          <a:solidFill>
                            <a:schemeClr val="bg1"/>
                          </a:solidFill>
                        </a:rPr>
                        <a:t>Available Nights</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a:txBody>
                    <a:bodyPr/>
                    <a:lstStyle/>
                    <a:p>
                      <a:pPr>
                        <a:buNone/>
                      </a:pPr>
                      <a:r>
                        <a:rPr lang="en-US" dirty="0">
                          <a:solidFill>
                            <a:schemeClr val="bg1"/>
                          </a:solidFill>
                        </a:rPr>
                        <a:t>365 – 30 – 10 – 45 = </a:t>
                      </a:r>
                      <a:r>
                        <a:rPr lang="en-US" b="1" dirty="0">
                          <a:solidFill>
                            <a:schemeClr val="bg1"/>
                          </a:solidFill>
                        </a:rPr>
                        <a:t>280 nights</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extLst>
                  <a:ext uri="{0D108BD9-81ED-4DB2-BD59-A6C34878D82A}">
                    <a16:rowId xmlns:a16="http://schemas.microsoft.com/office/drawing/2014/main" val="2240283204"/>
                  </a:ext>
                </a:extLst>
              </a:tr>
            </a:tbl>
          </a:graphicData>
        </a:graphic>
      </p:graphicFrame>
      <p:grpSp>
        <p:nvGrpSpPr>
          <p:cNvPr id="11" name="Group 10">
            <a:extLst>
              <a:ext uri="{FF2B5EF4-FFF2-40B4-BE49-F238E27FC236}">
                <a16:creationId xmlns:a16="http://schemas.microsoft.com/office/drawing/2014/main" id="{DE04D0BB-4F47-831C-AA38-E2652541D512}"/>
              </a:ext>
            </a:extLst>
          </p:cNvPr>
          <p:cNvGrpSpPr/>
          <p:nvPr/>
        </p:nvGrpSpPr>
        <p:grpSpPr>
          <a:xfrm>
            <a:off x="10976005" y="186976"/>
            <a:ext cx="1081945" cy="1011723"/>
            <a:chOff x="1016000" y="1137920"/>
            <a:chExt cx="1016000" cy="1016000"/>
          </a:xfrm>
        </p:grpSpPr>
        <p:sp>
          <p:nvSpPr>
            <p:cNvPr id="12" name="Oval 11">
              <a:extLst>
                <a:ext uri="{FF2B5EF4-FFF2-40B4-BE49-F238E27FC236}">
                  <a16:creationId xmlns:a16="http://schemas.microsoft.com/office/drawing/2014/main" id="{05278187-95CF-4BB4-8954-1DAD181C8AE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98998746-99C2-D13F-444E-B85F358D59D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17</a:t>
              </a:r>
            </a:p>
          </p:txBody>
        </p:sp>
      </p:grpSp>
    </p:spTree>
    <p:extLst>
      <p:ext uri="{BB962C8B-B14F-4D97-AF65-F5344CB8AC3E}">
        <p14:creationId xmlns:p14="http://schemas.microsoft.com/office/powerpoint/2010/main" val="13134523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0B802-E6E1-040D-A9B3-C7909091A5F8}"/>
            </a:ext>
          </a:extLst>
        </p:cNvPr>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F917646B-1ED7-289C-0D7B-2323DB188BA3}"/>
              </a:ext>
            </a:extLst>
          </p:cNvPr>
          <p:cNvSpPr/>
          <p:nvPr/>
        </p:nvSpPr>
        <p:spPr>
          <a:xfrm>
            <a:off x="1318680" y="2421796"/>
            <a:ext cx="10146542" cy="883552"/>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C7C2EC8F-2FB0-6CBB-C1D7-E97DE399F07C}"/>
              </a:ext>
            </a:extLst>
          </p:cNvPr>
          <p:cNvSpPr/>
          <p:nvPr/>
        </p:nvSpPr>
        <p:spPr>
          <a:xfrm>
            <a:off x="817828" y="1233827"/>
            <a:ext cx="10595240" cy="1071223"/>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37D1D478-9209-C788-BD22-F99B16858DCD}"/>
              </a:ext>
            </a:extLst>
          </p:cNvPr>
          <p:cNvSpPr>
            <a:spLocks noGrp="1"/>
          </p:cNvSpPr>
          <p:nvPr>
            <p:ph type="body" sz="quarter" idx="16"/>
          </p:nvPr>
        </p:nvSpPr>
        <p:spPr>
          <a:xfrm>
            <a:off x="608740" y="147691"/>
            <a:ext cx="11013415" cy="803654"/>
          </a:xfrm>
        </p:spPr>
        <p:txBody>
          <a:bodyPr/>
          <a:lstStyle/>
          <a:p>
            <a:pPr algn="ctr">
              <a:spcBef>
                <a:spcPts val="0"/>
              </a:spcBef>
            </a:pPr>
            <a:r>
              <a:rPr lang="en-US" sz="3000" dirty="0">
                <a:solidFill>
                  <a:srgbClr val="E96751"/>
                </a:solidFill>
              </a:rPr>
              <a:t>Estimate Actual Occupancy</a:t>
            </a:r>
          </a:p>
          <a:p>
            <a:pPr algn="ctr">
              <a:spcBef>
                <a:spcPts val="0"/>
              </a:spcBef>
            </a:pPr>
            <a:r>
              <a:rPr lang="en-US" sz="2400" b="0" dirty="0">
                <a:solidFill>
                  <a:srgbClr val="E96751"/>
                </a:solidFill>
              </a:rPr>
              <a:t>Estimate how many of your available nights you’ll realistically book</a:t>
            </a:r>
          </a:p>
        </p:txBody>
      </p:sp>
      <p:cxnSp>
        <p:nvCxnSpPr>
          <p:cNvPr id="2" name="Straight Connector 1">
            <a:extLst>
              <a:ext uri="{FF2B5EF4-FFF2-40B4-BE49-F238E27FC236}">
                <a16:creationId xmlns:a16="http://schemas.microsoft.com/office/drawing/2014/main" id="{3CF4D872-0405-E160-BAD8-D02C68367977}"/>
              </a:ext>
            </a:extLst>
          </p:cNvPr>
          <p:cNvCxnSpPr>
            <a:cxnSpLocks/>
          </p:cNvCxnSpPr>
          <p:nvPr/>
        </p:nvCxnSpPr>
        <p:spPr>
          <a:xfrm>
            <a:off x="50480" y="111085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573F841-1A5B-74BA-9D2A-0ED989FF7559}"/>
              </a:ext>
            </a:extLst>
          </p:cNvPr>
          <p:cNvSpPr>
            <a:spLocks noGrp="1"/>
          </p:cNvSpPr>
          <p:nvPr>
            <p:ph type="body" sz="quarter" idx="18"/>
          </p:nvPr>
        </p:nvSpPr>
        <p:spPr>
          <a:xfrm>
            <a:off x="1360142" y="1363368"/>
            <a:ext cx="9954728" cy="803653"/>
          </a:xfrm>
        </p:spPr>
        <p:txBody>
          <a:bodyPr/>
          <a:lstStyle/>
          <a:p>
            <a:pPr marL="0" indent="0">
              <a:spcAft>
                <a:spcPts val="600"/>
              </a:spcAft>
            </a:pPr>
            <a:r>
              <a:rPr lang="en-US" dirty="0">
                <a:solidFill>
                  <a:srgbClr val="595959"/>
                </a:solidFill>
              </a:rPr>
              <a:t>This is about </a:t>
            </a:r>
            <a:r>
              <a:rPr lang="en-US" b="1" dirty="0">
                <a:solidFill>
                  <a:srgbClr val="595959"/>
                </a:solidFill>
              </a:rPr>
              <a:t>forecasting your actual occupancy</a:t>
            </a:r>
            <a:r>
              <a:rPr lang="en-US" dirty="0">
                <a:solidFill>
                  <a:srgbClr val="595959"/>
                </a:solidFill>
              </a:rPr>
              <a:t> based on market trends, local demand, and your property’s appeal. It helps you project income.</a:t>
            </a:r>
            <a:endParaRPr lang="en-US" i="1" dirty="0">
              <a:solidFill>
                <a:srgbClr val="595959"/>
              </a:solidFill>
            </a:endParaRPr>
          </a:p>
        </p:txBody>
      </p:sp>
      <p:sp>
        <p:nvSpPr>
          <p:cNvPr id="21" name="Text Placeholder 5">
            <a:extLst>
              <a:ext uri="{FF2B5EF4-FFF2-40B4-BE49-F238E27FC236}">
                <a16:creationId xmlns:a16="http://schemas.microsoft.com/office/drawing/2014/main" id="{1D681D67-C11D-C3EF-5017-3D65F59B0395}"/>
              </a:ext>
            </a:extLst>
          </p:cNvPr>
          <p:cNvSpPr txBox="1">
            <a:spLocks/>
          </p:cNvSpPr>
          <p:nvPr/>
        </p:nvSpPr>
        <p:spPr>
          <a:xfrm>
            <a:off x="1469032" y="2501695"/>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Involves research and further analysis into market trends: </a:t>
            </a:r>
            <a:r>
              <a:rPr lang="en-US" sz="2200" dirty="0">
                <a:solidFill>
                  <a:schemeClr val="bg1"/>
                </a:solidFill>
              </a:rPr>
              <a:t>Check similar listings on Airbnb, Booking.com, or tourism reports. Typical ranges:</a:t>
            </a:r>
          </a:p>
        </p:txBody>
      </p:sp>
      <p:sp>
        <p:nvSpPr>
          <p:cNvPr id="26" name="Flowchart: Alternate Process 25">
            <a:extLst>
              <a:ext uri="{FF2B5EF4-FFF2-40B4-BE49-F238E27FC236}">
                <a16:creationId xmlns:a16="http://schemas.microsoft.com/office/drawing/2014/main" id="{03564E1B-FE7D-7168-A6BC-26017B0FDDCF}"/>
              </a:ext>
            </a:extLst>
          </p:cNvPr>
          <p:cNvSpPr/>
          <p:nvPr/>
        </p:nvSpPr>
        <p:spPr>
          <a:xfrm>
            <a:off x="1358576" y="3477966"/>
            <a:ext cx="9964593" cy="3232343"/>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CDD9E451-A0D9-FCF3-34F7-9437DD4BFAFD}"/>
              </a:ext>
            </a:extLst>
          </p:cNvPr>
          <p:cNvCxnSpPr>
            <a:cxnSpLocks/>
            <a:stCxn id="24" idx="1"/>
            <a:endCxn id="25" idx="1"/>
          </p:cNvCxnSpPr>
          <p:nvPr/>
        </p:nvCxnSpPr>
        <p:spPr>
          <a:xfrm rot="10800000" flipH="1" flipV="1">
            <a:off x="817828" y="1769438"/>
            <a:ext cx="500852" cy="1094133"/>
          </a:xfrm>
          <a:prstGeom prst="bentConnector3">
            <a:avLst>
              <a:gd name="adj1" fmla="val -4564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1F7E5B5-B422-9998-4DFD-8A2B6578ABA0}"/>
              </a:ext>
            </a:extLst>
          </p:cNvPr>
          <p:cNvCxnSpPr>
            <a:cxnSpLocks/>
          </p:cNvCxnSpPr>
          <p:nvPr/>
        </p:nvCxnSpPr>
        <p:spPr>
          <a:xfrm rot="16200000" flipH="1">
            <a:off x="-361326" y="3786711"/>
            <a:ext cx="2613798" cy="721698"/>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17601D9C-0E0B-A1E7-D4A8-37CFA6B7FD48}"/>
              </a:ext>
            </a:extLst>
          </p:cNvPr>
          <p:cNvSpPr txBox="1">
            <a:spLocks/>
          </p:cNvSpPr>
          <p:nvPr/>
        </p:nvSpPr>
        <p:spPr>
          <a:xfrm>
            <a:off x="1453649" y="3559405"/>
            <a:ext cx="9817366"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spcAft>
                <a:spcPts val="600"/>
              </a:spcAft>
              <a:buFont typeface="+mj-lt"/>
              <a:buAutoNum type="arabicPeriod"/>
            </a:pPr>
            <a:r>
              <a:rPr lang="en-US" sz="2200" dirty="0">
                <a:solidFill>
                  <a:srgbClr val="595959"/>
                </a:solidFill>
              </a:rPr>
              <a:t>Rural tourist predictions based on DMO figures: 20–40%</a:t>
            </a:r>
          </a:p>
          <a:p>
            <a:pPr marL="457200" indent="-457200">
              <a:lnSpc>
                <a:spcPct val="100000"/>
              </a:lnSpc>
              <a:spcBef>
                <a:spcPts val="0"/>
              </a:spcBef>
              <a:spcAft>
                <a:spcPts val="600"/>
              </a:spcAft>
              <a:buFont typeface="+mj-lt"/>
              <a:buAutoNum type="arabicPeriod"/>
            </a:pPr>
            <a:r>
              <a:rPr lang="en-US" sz="2200" dirty="0">
                <a:solidFill>
                  <a:srgbClr val="595959"/>
                </a:solidFill>
              </a:rPr>
              <a:t>Popular tourist areas: 50–80%. Nearby glamping sites average 45% occupancy </a:t>
            </a:r>
          </a:p>
          <a:p>
            <a:pPr marL="457200" indent="-457200">
              <a:lnSpc>
                <a:spcPct val="100000"/>
              </a:lnSpc>
              <a:spcBef>
                <a:spcPts val="0"/>
              </a:spcBef>
              <a:spcAft>
                <a:spcPts val="600"/>
              </a:spcAft>
              <a:buFont typeface="+mj-lt"/>
              <a:buAutoNum type="arabicPeriod"/>
            </a:pPr>
            <a:r>
              <a:rPr lang="en-US" sz="2200" b="1" dirty="0">
                <a:solidFill>
                  <a:srgbClr val="595959"/>
                </a:solidFill>
              </a:rPr>
              <a:t>Consider Seasonality: </a:t>
            </a:r>
            <a:r>
              <a:rPr lang="en-US" sz="2200" dirty="0">
                <a:solidFill>
                  <a:srgbClr val="595959"/>
                </a:solidFill>
              </a:rPr>
              <a:t>Break the year into high, mid, and low seasons. Estimate bookings per season based on demand. | High season (Jul–Aug): 70% | Mid (May–Jun, Sep): 50% | Low (rest): 20% </a:t>
            </a:r>
          </a:p>
          <a:p>
            <a:pPr marL="457200" indent="-457200">
              <a:lnSpc>
                <a:spcPct val="100000"/>
              </a:lnSpc>
              <a:spcBef>
                <a:spcPts val="0"/>
              </a:spcBef>
              <a:spcAft>
                <a:spcPts val="600"/>
              </a:spcAft>
              <a:buFont typeface="+mj-lt"/>
              <a:buAutoNum type="arabicPeriod"/>
            </a:pPr>
            <a:r>
              <a:rPr lang="en-US" sz="2200" b="1" dirty="0">
                <a:solidFill>
                  <a:srgbClr val="595959"/>
                </a:solidFill>
              </a:rPr>
              <a:t>Factors in Your Offer &amp; Location.</a:t>
            </a:r>
            <a:r>
              <a:rPr lang="en-US" sz="2200" dirty="0">
                <a:solidFill>
                  <a:srgbClr val="595959"/>
                </a:solidFill>
              </a:rPr>
              <a:t> If your stay has unique features (e.g., a hot tub, a sea view), you can expect above-average bookings. </a:t>
            </a:r>
            <a:r>
              <a:rPr lang="en-US" sz="2200" i="1" dirty="0">
                <a:solidFill>
                  <a:srgbClr val="595959"/>
                </a:solidFill>
              </a:rPr>
              <a:t>Unique hot tub &amp; views may boost your occupancy to 55% annually</a:t>
            </a:r>
            <a:r>
              <a:rPr lang="en-US" sz="2200" b="1" i="1" dirty="0">
                <a:solidFill>
                  <a:srgbClr val="595959"/>
                </a:solidFill>
              </a:rPr>
              <a:t> </a:t>
            </a:r>
            <a:endParaRPr lang="en-US" sz="2200" i="1" dirty="0">
              <a:solidFill>
                <a:srgbClr val="595959"/>
              </a:solidFill>
            </a:endParaRPr>
          </a:p>
        </p:txBody>
      </p:sp>
      <p:grpSp>
        <p:nvGrpSpPr>
          <p:cNvPr id="5" name="Group 4">
            <a:extLst>
              <a:ext uri="{FF2B5EF4-FFF2-40B4-BE49-F238E27FC236}">
                <a16:creationId xmlns:a16="http://schemas.microsoft.com/office/drawing/2014/main" id="{5FA93D86-CD00-92DD-A26B-26B5998B01B7}"/>
              </a:ext>
            </a:extLst>
          </p:cNvPr>
          <p:cNvGrpSpPr/>
          <p:nvPr/>
        </p:nvGrpSpPr>
        <p:grpSpPr>
          <a:xfrm>
            <a:off x="10976005" y="186976"/>
            <a:ext cx="1081945" cy="1011723"/>
            <a:chOff x="1016000" y="1137920"/>
            <a:chExt cx="1016000" cy="1016000"/>
          </a:xfrm>
        </p:grpSpPr>
        <p:sp>
          <p:nvSpPr>
            <p:cNvPr id="7" name="Oval 6">
              <a:extLst>
                <a:ext uri="{FF2B5EF4-FFF2-40B4-BE49-F238E27FC236}">
                  <a16:creationId xmlns:a16="http://schemas.microsoft.com/office/drawing/2014/main" id="{6FE6E624-42D6-1DDF-711E-0F96D3CD9EE8}"/>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22B330C5-3563-0E7F-6466-5C94DAAA8E83}"/>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18</a:t>
              </a:r>
            </a:p>
          </p:txBody>
        </p:sp>
      </p:grpSp>
    </p:spTree>
    <p:extLst>
      <p:ext uri="{BB962C8B-B14F-4D97-AF65-F5344CB8AC3E}">
        <p14:creationId xmlns:p14="http://schemas.microsoft.com/office/powerpoint/2010/main" val="14986890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57D81-85A2-DC5C-E421-728B9A71FFF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5CD66DA-5173-9902-52FE-27067222E3E1}"/>
              </a:ext>
            </a:extLst>
          </p:cNvPr>
          <p:cNvSpPr>
            <a:spLocks noGrp="1"/>
          </p:cNvSpPr>
          <p:nvPr>
            <p:ph type="body" sz="quarter" idx="16"/>
          </p:nvPr>
        </p:nvSpPr>
        <p:spPr>
          <a:xfrm>
            <a:off x="608740" y="147691"/>
            <a:ext cx="11013415" cy="803654"/>
          </a:xfrm>
        </p:spPr>
        <p:txBody>
          <a:bodyPr/>
          <a:lstStyle/>
          <a:p>
            <a:pPr algn="ctr">
              <a:spcBef>
                <a:spcPts val="0"/>
              </a:spcBef>
            </a:pPr>
            <a:r>
              <a:rPr lang="en-US" sz="3000" dirty="0">
                <a:solidFill>
                  <a:srgbClr val="E96751"/>
                </a:solidFill>
              </a:rPr>
              <a:t>Estimate Actual Occupancy:</a:t>
            </a:r>
          </a:p>
          <a:p>
            <a:pPr algn="ctr">
              <a:spcBef>
                <a:spcPts val="0"/>
              </a:spcBef>
            </a:pPr>
            <a:r>
              <a:rPr lang="en-US" sz="2400" b="0" dirty="0">
                <a:solidFill>
                  <a:srgbClr val="E96751"/>
                </a:solidFill>
              </a:rPr>
              <a:t>Estimate how many of your available nights you’ll realistically book</a:t>
            </a:r>
          </a:p>
        </p:txBody>
      </p:sp>
      <p:cxnSp>
        <p:nvCxnSpPr>
          <p:cNvPr id="2" name="Straight Connector 1">
            <a:extLst>
              <a:ext uri="{FF2B5EF4-FFF2-40B4-BE49-F238E27FC236}">
                <a16:creationId xmlns:a16="http://schemas.microsoft.com/office/drawing/2014/main" id="{AE224EFE-1BE6-C874-B472-678ACA30F8D7}"/>
              </a:ext>
            </a:extLst>
          </p:cNvPr>
          <p:cNvCxnSpPr>
            <a:cxnSpLocks/>
          </p:cNvCxnSpPr>
          <p:nvPr/>
        </p:nvCxnSpPr>
        <p:spPr>
          <a:xfrm>
            <a:off x="50480" y="111085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DF368BB8-442E-2C42-63EA-28D81525E4A6}"/>
              </a:ext>
            </a:extLst>
          </p:cNvPr>
          <p:cNvSpPr txBox="1">
            <a:spLocks/>
          </p:cNvSpPr>
          <p:nvPr/>
        </p:nvSpPr>
        <p:spPr>
          <a:xfrm>
            <a:off x="1469032" y="2715990"/>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Involves research and further analysis into market trends: </a:t>
            </a:r>
            <a:r>
              <a:rPr lang="en-US" sz="2200" dirty="0">
                <a:solidFill>
                  <a:schemeClr val="bg1"/>
                </a:solidFill>
              </a:rPr>
              <a:t>Check similar listings on Airbnb, Booking.com, or tourism reports. Typical ranges:</a:t>
            </a:r>
          </a:p>
        </p:txBody>
      </p:sp>
      <p:sp>
        <p:nvSpPr>
          <p:cNvPr id="26" name="Flowchart: Alternate Process 25">
            <a:extLst>
              <a:ext uri="{FF2B5EF4-FFF2-40B4-BE49-F238E27FC236}">
                <a16:creationId xmlns:a16="http://schemas.microsoft.com/office/drawing/2014/main" id="{352FAF89-412F-DC4F-F3B7-18F8534AF2AD}"/>
              </a:ext>
            </a:extLst>
          </p:cNvPr>
          <p:cNvSpPr/>
          <p:nvPr/>
        </p:nvSpPr>
        <p:spPr>
          <a:xfrm>
            <a:off x="1469032" y="1720586"/>
            <a:ext cx="9964593" cy="325146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 Placeholder 5">
            <a:extLst>
              <a:ext uri="{FF2B5EF4-FFF2-40B4-BE49-F238E27FC236}">
                <a16:creationId xmlns:a16="http://schemas.microsoft.com/office/drawing/2014/main" id="{C8EA28B5-AC6C-A91F-8A80-25ACC7F3D885}"/>
              </a:ext>
            </a:extLst>
          </p:cNvPr>
          <p:cNvSpPr txBox="1">
            <a:spLocks/>
          </p:cNvSpPr>
          <p:nvPr/>
        </p:nvSpPr>
        <p:spPr>
          <a:xfrm>
            <a:off x="1564105" y="1802025"/>
            <a:ext cx="9817366"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800" b="1" dirty="0">
                <a:solidFill>
                  <a:srgbClr val="E96751"/>
                </a:solidFill>
              </a:rPr>
              <a:t>Example: </a:t>
            </a:r>
          </a:p>
          <a:p>
            <a:pPr marL="0" indent="0">
              <a:lnSpc>
                <a:spcPct val="100000"/>
              </a:lnSpc>
              <a:spcBef>
                <a:spcPts val="0"/>
              </a:spcBef>
              <a:spcAft>
                <a:spcPts val="600"/>
              </a:spcAft>
            </a:pPr>
            <a:r>
              <a:rPr lang="en-US" dirty="0">
                <a:solidFill>
                  <a:srgbClr val="595959"/>
                </a:solidFill>
              </a:rPr>
              <a:t>You have </a:t>
            </a:r>
            <a:r>
              <a:rPr lang="en-US" b="1" dirty="0">
                <a:solidFill>
                  <a:srgbClr val="595959"/>
                </a:solidFill>
              </a:rPr>
              <a:t>280 available nights </a:t>
            </a:r>
            <a:r>
              <a:rPr lang="en-US" dirty="0">
                <a:solidFill>
                  <a:srgbClr val="595959"/>
                </a:solidFill>
              </a:rPr>
              <a:t>after blocking off dates for personal use and maintenance. </a:t>
            </a:r>
          </a:p>
          <a:p>
            <a:pPr marL="0" indent="0">
              <a:lnSpc>
                <a:spcPct val="100000"/>
              </a:lnSpc>
              <a:spcBef>
                <a:spcPts val="0"/>
              </a:spcBef>
              <a:spcAft>
                <a:spcPts val="600"/>
              </a:spcAft>
            </a:pPr>
            <a:r>
              <a:rPr lang="en-US" dirty="0">
                <a:solidFill>
                  <a:srgbClr val="595959"/>
                </a:solidFill>
              </a:rPr>
              <a:t>But based on your research, you think you'll only get bookings for 60% of them:</a:t>
            </a:r>
          </a:p>
          <a:p>
            <a:pPr marL="0" indent="0">
              <a:lnSpc>
                <a:spcPct val="100000"/>
              </a:lnSpc>
              <a:spcBef>
                <a:spcPts val="0"/>
              </a:spcBef>
              <a:spcAft>
                <a:spcPts val="600"/>
              </a:spcAft>
            </a:pPr>
            <a:r>
              <a:rPr lang="en-US" dirty="0">
                <a:solidFill>
                  <a:srgbClr val="595959"/>
                </a:solidFill>
              </a:rPr>
              <a:t>280 × 60% = </a:t>
            </a:r>
            <a:r>
              <a:rPr lang="en-US" b="1" dirty="0">
                <a:solidFill>
                  <a:srgbClr val="595959"/>
                </a:solidFill>
              </a:rPr>
              <a:t>168 booked nights per year </a:t>
            </a:r>
            <a:r>
              <a:rPr lang="en-US" dirty="0">
                <a:solidFill>
                  <a:srgbClr val="595959"/>
                </a:solidFill>
              </a:rPr>
              <a:t>← Your revenue estimate is based on this.</a:t>
            </a:r>
          </a:p>
          <a:p>
            <a:pPr marL="0" indent="0">
              <a:lnSpc>
                <a:spcPct val="100000"/>
              </a:lnSpc>
              <a:spcBef>
                <a:spcPts val="0"/>
              </a:spcBef>
              <a:spcAft>
                <a:spcPts val="600"/>
              </a:spcAft>
            </a:pPr>
            <a:r>
              <a:rPr lang="en-US" sz="2200" b="1" dirty="0">
                <a:solidFill>
                  <a:srgbClr val="494949"/>
                </a:solidFill>
              </a:rPr>
              <a:t> </a:t>
            </a:r>
            <a:endParaRPr lang="en-US" sz="2200" dirty="0">
              <a:solidFill>
                <a:srgbClr val="494949"/>
              </a:solidFill>
            </a:endParaRPr>
          </a:p>
        </p:txBody>
      </p:sp>
    </p:spTree>
    <p:extLst>
      <p:ext uri="{BB962C8B-B14F-4D97-AF65-F5344CB8AC3E}">
        <p14:creationId xmlns:p14="http://schemas.microsoft.com/office/powerpoint/2010/main" val="230593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0E102-AED9-DBB0-07DE-841D79587D98}"/>
            </a:ext>
          </a:extLst>
        </p:cNvPr>
        <p:cNvGrpSpPr/>
        <p:nvPr/>
      </p:nvGrpSpPr>
      <p:grpSpPr>
        <a:xfrm>
          <a:off x="0" y="0"/>
          <a:ext cx="0" cy="0"/>
          <a:chOff x="0" y="0"/>
          <a:chExt cx="0" cy="0"/>
        </a:xfrm>
      </p:grpSpPr>
      <p:pic>
        <p:nvPicPr>
          <p:cNvPr id="12" name="Picture Placeholder 11" descr="A stack of paper money&#10;&#10;AI-generated content may be incorrect.">
            <a:extLst>
              <a:ext uri="{FF2B5EF4-FFF2-40B4-BE49-F238E27FC236}">
                <a16:creationId xmlns:a16="http://schemas.microsoft.com/office/drawing/2014/main" id="{838D6826-DCF5-FEC2-8FD3-5023B425DE6A}"/>
              </a:ext>
            </a:extLst>
          </p:cNvPr>
          <p:cNvPicPr>
            <a:picLocks noGrp="1" noChangeAspect="1"/>
          </p:cNvPicPr>
          <p:nvPr>
            <p:ph type="pic" sz="quarter" idx="22"/>
          </p:nvPr>
        </p:nvPicPr>
        <p:blipFill>
          <a:blip r:embed="rId2"/>
          <a:srcRect t="6907" b="6907"/>
          <a:stretch>
            <a:fillRect/>
          </a:stretch>
        </p:blipFill>
        <p:spPr/>
      </p:pic>
      <p:sp>
        <p:nvSpPr>
          <p:cNvPr id="8" name="Text Placeholder 7">
            <a:extLst>
              <a:ext uri="{FF2B5EF4-FFF2-40B4-BE49-F238E27FC236}">
                <a16:creationId xmlns:a16="http://schemas.microsoft.com/office/drawing/2014/main" id="{000413A8-0DA5-FF20-42C9-6DE8035BB863}"/>
              </a:ext>
            </a:extLst>
          </p:cNvPr>
          <p:cNvSpPr>
            <a:spLocks noGrp="1"/>
          </p:cNvSpPr>
          <p:nvPr>
            <p:ph type="body" sz="quarter" idx="23"/>
          </p:nvPr>
        </p:nvSpPr>
        <p:spPr>
          <a:xfrm>
            <a:off x="267778" y="4919446"/>
            <a:ext cx="11554652" cy="1248936"/>
          </a:xfrm>
        </p:spPr>
        <p:txBody>
          <a:bodyPr/>
          <a:lstStyle/>
          <a:p>
            <a:pPr algn="ctr"/>
            <a:r>
              <a:rPr lang="en-US" sz="2400" b="1" dirty="0"/>
              <a:t>Fixed and Variable Cost &amp; Expenses Structure </a:t>
            </a:r>
            <a:r>
              <a:rPr lang="en-US" sz="2400" dirty="0"/>
              <a:t>(What it costs to keep the doors open)</a:t>
            </a:r>
          </a:p>
          <a:p>
            <a:pPr algn="ctr"/>
            <a:r>
              <a:rPr lang="en-US" sz="2400" dirty="0">
                <a:solidFill>
                  <a:srgbClr val="595959"/>
                </a:solidFill>
              </a:rPr>
              <a:t>To understand, identify, and </a:t>
            </a:r>
            <a:r>
              <a:rPr lang="en-US" sz="2400" dirty="0" err="1">
                <a:solidFill>
                  <a:srgbClr val="595959"/>
                </a:solidFill>
              </a:rPr>
              <a:t>categorise</a:t>
            </a:r>
            <a:r>
              <a:rPr lang="en-US" sz="2400" dirty="0">
                <a:solidFill>
                  <a:srgbClr val="595959"/>
                </a:solidFill>
              </a:rPr>
              <a:t> your full range of fixed and variable expenses.</a:t>
            </a:r>
          </a:p>
          <a:p>
            <a:pPr algn="ctr"/>
            <a:r>
              <a:rPr lang="en-US" sz="2400" i="1" dirty="0">
                <a:solidFill>
                  <a:srgbClr val="E96751"/>
                </a:solidFill>
              </a:rPr>
              <a:t>What does it cost to </a:t>
            </a:r>
            <a:r>
              <a:rPr lang="en-US" sz="2400" b="1" i="1" dirty="0">
                <a:solidFill>
                  <a:srgbClr val="E96751"/>
                </a:solidFill>
              </a:rPr>
              <a:t>run your business</a:t>
            </a:r>
            <a:r>
              <a:rPr lang="en-US" sz="2400" i="1" dirty="0">
                <a:solidFill>
                  <a:srgbClr val="E96751"/>
                </a:solidFill>
              </a:rPr>
              <a:t>, even when no guests are present or even when it’s open and when it’s not?</a:t>
            </a:r>
          </a:p>
          <a:p>
            <a:endParaRPr lang="en-US" sz="2400" i="1" dirty="0">
              <a:solidFill>
                <a:srgbClr val="E96751"/>
              </a:solidFill>
            </a:endParaRPr>
          </a:p>
          <a:p>
            <a:pPr algn="ctr"/>
            <a:endParaRPr lang="en-IE" sz="2400" dirty="0">
              <a:solidFill>
                <a:srgbClr val="E96751"/>
              </a:solidFill>
            </a:endParaRPr>
          </a:p>
        </p:txBody>
      </p:sp>
      <p:sp>
        <p:nvSpPr>
          <p:cNvPr id="7" name="Text Placeholder 6">
            <a:extLst>
              <a:ext uri="{FF2B5EF4-FFF2-40B4-BE49-F238E27FC236}">
                <a16:creationId xmlns:a16="http://schemas.microsoft.com/office/drawing/2014/main" id="{E6AD3ECB-96F1-7B8A-EEAA-9A50926E9AD3}"/>
              </a:ext>
            </a:extLst>
          </p:cNvPr>
          <p:cNvSpPr>
            <a:spLocks noGrp="1"/>
          </p:cNvSpPr>
          <p:nvPr>
            <p:ph type="body" sz="quarter" idx="66"/>
          </p:nvPr>
        </p:nvSpPr>
        <p:spPr/>
        <p:txBody>
          <a:bodyPr/>
          <a:lstStyle/>
          <a:p>
            <a:endParaRPr lang="en-IE"/>
          </a:p>
        </p:txBody>
      </p:sp>
      <p:sp>
        <p:nvSpPr>
          <p:cNvPr id="5" name="Text Placeholder 4">
            <a:extLst>
              <a:ext uri="{FF2B5EF4-FFF2-40B4-BE49-F238E27FC236}">
                <a16:creationId xmlns:a16="http://schemas.microsoft.com/office/drawing/2014/main" id="{A599EB2D-707F-C424-0458-6F049F5253A8}"/>
              </a:ext>
            </a:extLst>
          </p:cNvPr>
          <p:cNvSpPr>
            <a:spLocks noGrp="1"/>
          </p:cNvSpPr>
          <p:nvPr>
            <p:ph type="body" sz="quarter" idx="18"/>
          </p:nvPr>
        </p:nvSpPr>
        <p:spPr/>
        <p:txBody>
          <a:bodyPr/>
          <a:lstStyle/>
          <a:p>
            <a:pPr algn="r"/>
            <a:r>
              <a:rPr lang="en-US" b="0" dirty="0"/>
              <a:t>Know Your Costs and Expenses</a:t>
            </a:r>
            <a:endParaRPr lang="en-IE" b="0" dirty="0"/>
          </a:p>
        </p:txBody>
      </p:sp>
      <p:sp>
        <p:nvSpPr>
          <p:cNvPr id="6" name="Text Placeholder 5">
            <a:extLst>
              <a:ext uri="{FF2B5EF4-FFF2-40B4-BE49-F238E27FC236}">
                <a16:creationId xmlns:a16="http://schemas.microsoft.com/office/drawing/2014/main" id="{2D73A002-0305-DFC1-CE75-9FD24DD0A368}"/>
              </a:ext>
            </a:extLst>
          </p:cNvPr>
          <p:cNvSpPr>
            <a:spLocks noGrp="1"/>
          </p:cNvSpPr>
          <p:nvPr>
            <p:ph type="body" sz="quarter" idx="19"/>
          </p:nvPr>
        </p:nvSpPr>
        <p:spPr/>
        <p:txBody>
          <a:bodyPr/>
          <a:lstStyle/>
          <a:p>
            <a:pPr algn="r"/>
            <a:r>
              <a:rPr lang="en-IE" sz="4000" dirty="0"/>
              <a:t>Section 4</a:t>
            </a:r>
          </a:p>
        </p:txBody>
      </p:sp>
    </p:spTree>
    <p:extLst>
      <p:ext uri="{BB962C8B-B14F-4D97-AF65-F5344CB8AC3E}">
        <p14:creationId xmlns:p14="http://schemas.microsoft.com/office/powerpoint/2010/main" val="1904906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28A66FA1-220F-3739-60FC-4030C911BD1C}"/>
              </a:ext>
            </a:extLst>
          </p:cNvPr>
          <p:cNvSpPr/>
          <p:nvPr/>
        </p:nvSpPr>
        <p:spPr>
          <a:xfrm>
            <a:off x="4075224" y="3138324"/>
            <a:ext cx="7441755" cy="153394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11">
            <a:extLst>
              <a:ext uri="{FF2B5EF4-FFF2-40B4-BE49-F238E27FC236}">
                <a16:creationId xmlns:a16="http://schemas.microsoft.com/office/drawing/2014/main" id="{1D2E1EFE-986E-42A5-8CD2-B1B1D5343DE4}"/>
              </a:ext>
            </a:extLst>
          </p:cNvPr>
          <p:cNvSpPr>
            <a:spLocks noGrp="1"/>
          </p:cNvSpPr>
          <p:nvPr>
            <p:ph type="body" sz="quarter" idx="4294967295"/>
          </p:nvPr>
        </p:nvSpPr>
        <p:spPr>
          <a:xfrm>
            <a:off x="544933" y="695598"/>
            <a:ext cx="2634166" cy="1049221"/>
          </a:xfrm>
          <a:prstGeom prst="rect">
            <a:avLst/>
          </a:prstGeom>
        </p:spPr>
        <p:txBody>
          <a:bodyPr/>
          <a:lstStyle/>
          <a:p>
            <a:pPr marL="0" indent="0" algn="ctr">
              <a:lnSpc>
                <a:spcPct val="100000"/>
              </a:lnSpc>
              <a:buNone/>
            </a:pPr>
            <a:r>
              <a:rPr lang="en-IE" b="1" dirty="0">
                <a:solidFill>
                  <a:schemeClr val="bg1"/>
                </a:solidFill>
              </a:rPr>
              <a:t>Find Your Break Even Point</a:t>
            </a:r>
          </a:p>
        </p:txBody>
      </p:sp>
      <p:sp>
        <p:nvSpPr>
          <p:cNvPr id="11" name="Text Placeholder 10">
            <a:extLst>
              <a:ext uri="{FF2B5EF4-FFF2-40B4-BE49-F238E27FC236}">
                <a16:creationId xmlns:a16="http://schemas.microsoft.com/office/drawing/2014/main" id="{9412E770-F3EB-49F3-8F9A-908A59A6C3BE}"/>
              </a:ext>
            </a:extLst>
          </p:cNvPr>
          <p:cNvSpPr>
            <a:spLocks noGrp="1"/>
          </p:cNvSpPr>
          <p:nvPr>
            <p:ph type="body" sz="quarter" idx="16"/>
          </p:nvPr>
        </p:nvSpPr>
        <p:spPr/>
        <p:txBody>
          <a:bodyPr/>
          <a:lstStyle/>
          <a:p>
            <a:r>
              <a:rPr lang="en-US" dirty="0"/>
              <a:t>Breakeven Point Analysis</a:t>
            </a:r>
            <a:endParaRPr lang="en-US" sz="2800" b="0" dirty="0"/>
          </a:p>
          <a:p>
            <a:endParaRPr lang="en-IE" dirty="0"/>
          </a:p>
        </p:txBody>
      </p:sp>
      <p:sp>
        <p:nvSpPr>
          <p:cNvPr id="14" name="Text Placeholder 13">
            <a:extLst>
              <a:ext uri="{FF2B5EF4-FFF2-40B4-BE49-F238E27FC236}">
                <a16:creationId xmlns:a16="http://schemas.microsoft.com/office/drawing/2014/main" id="{AD71C5E8-DA12-3116-1ADA-6A47F819203B}"/>
              </a:ext>
            </a:extLst>
          </p:cNvPr>
          <p:cNvSpPr>
            <a:spLocks noGrp="1"/>
          </p:cNvSpPr>
          <p:nvPr>
            <p:ph type="body" sz="quarter" idx="21"/>
          </p:nvPr>
        </p:nvSpPr>
        <p:spPr>
          <a:xfrm>
            <a:off x="4295553" y="813048"/>
            <a:ext cx="6915372" cy="2265271"/>
          </a:xfrm>
        </p:spPr>
        <p:txBody>
          <a:bodyPr/>
          <a:lstStyle/>
          <a:p>
            <a:pPr>
              <a:spcAft>
                <a:spcPts val="1200"/>
              </a:spcAft>
            </a:pPr>
            <a:r>
              <a:rPr lang="en-US" dirty="0">
                <a:solidFill>
                  <a:srgbClr val="595959"/>
                </a:solidFill>
              </a:rPr>
              <a:t>The </a:t>
            </a:r>
            <a:r>
              <a:rPr lang="en-US" b="1" dirty="0">
                <a:solidFill>
                  <a:srgbClr val="595959"/>
                </a:solidFill>
              </a:rPr>
              <a:t>break-even point</a:t>
            </a:r>
            <a:r>
              <a:rPr lang="en-US" dirty="0">
                <a:solidFill>
                  <a:srgbClr val="595959"/>
                </a:solidFill>
              </a:rPr>
              <a:t> is a fundamental financial concept: it’s when your total revenue equals your total costs (resulting in neither profit nor loss). </a:t>
            </a:r>
          </a:p>
          <a:p>
            <a:pPr>
              <a:spcAft>
                <a:spcPts val="1200"/>
              </a:spcAft>
            </a:pPr>
            <a:r>
              <a:rPr lang="en-US" b="1" dirty="0">
                <a:solidFill>
                  <a:srgbClr val="E96751"/>
                </a:solidFill>
              </a:rPr>
              <a:t>Example: </a:t>
            </a:r>
            <a:r>
              <a:rPr lang="en-US" dirty="0">
                <a:solidFill>
                  <a:srgbClr val="595959"/>
                </a:solidFill>
              </a:rPr>
              <a:t>For a glamping business, a useful break-even metric is the occupancy level or number of nights you must rent out to cover your expenses.</a:t>
            </a:r>
          </a:p>
          <a:p>
            <a:pPr>
              <a:spcAft>
                <a:spcPts val="1200"/>
              </a:spcAft>
            </a:pPr>
            <a:endParaRPr lang="en-US" dirty="0">
              <a:solidFill>
                <a:srgbClr val="E96751"/>
              </a:solidFill>
            </a:endParaRPr>
          </a:p>
          <a:p>
            <a:pPr>
              <a:spcAft>
                <a:spcPts val="1200"/>
              </a:spcAft>
            </a:pPr>
            <a:endParaRPr lang="en-US" dirty="0"/>
          </a:p>
          <a:p>
            <a:pPr>
              <a:spcAft>
                <a:spcPts val="600"/>
              </a:spcAft>
            </a:pPr>
            <a:endParaRPr lang="en-IE" dirty="0"/>
          </a:p>
        </p:txBody>
      </p:sp>
      <p:sp>
        <p:nvSpPr>
          <p:cNvPr id="16" name="Text Placeholder 11">
            <a:extLst>
              <a:ext uri="{FF2B5EF4-FFF2-40B4-BE49-F238E27FC236}">
                <a16:creationId xmlns:a16="http://schemas.microsoft.com/office/drawing/2014/main" id="{92EF165C-DE6B-7544-2B4D-71AFB25C4A7D}"/>
              </a:ext>
            </a:extLst>
          </p:cNvPr>
          <p:cNvSpPr txBox="1">
            <a:spLocks/>
          </p:cNvSpPr>
          <p:nvPr/>
        </p:nvSpPr>
        <p:spPr>
          <a:xfrm>
            <a:off x="544933" y="1945683"/>
            <a:ext cx="2634166"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IE" dirty="0"/>
              <a:t>How to Calculate Your Break Even</a:t>
            </a:r>
          </a:p>
        </p:txBody>
      </p:sp>
      <p:sp>
        <p:nvSpPr>
          <p:cNvPr id="4" name="TextBox 3">
            <a:extLst>
              <a:ext uri="{FF2B5EF4-FFF2-40B4-BE49-F238E27FC236}">
                <a16:creationId xmlns:a16="http://schemas.microsoft.com/office/drawing/2014/main" id="{98463EB9-5DE2-8BEB-24B9-7A0221E69CA9}"/>
              </a:ext>
            </a:extLst>
          </p:cNvPr>
          <p:cNvSpPr txBox="1"/>
          <p:nvPr/>
        </p:nvSpPr>
        <p:spPr>
          <a:xfrm>
            <a:off x="4295553" y="3225717"/>
            <a:ext cx="6834410" cy="1446550"/>
          </a:xfrm>
          <a:prstGeom prst="rect">
            <a:avLst/>
          </a:prstGeom>
          <a:noFill/>
        </p:spPr>
        <p:txBody>
          <a:bodyPr wrap="square">
            <a:spAutoFit/>
          </a:bodyPr>
          <a:lstStyle/>
          <a:p>
            <a:r>
              <a:rPr lang="en-US" sz="2200" b="1" dirty="0">
                <a:solidFill>
                  <a:schemeClr val="bg1"/>
                </a:solidFill>
              </a:rPr>
              <a:t>(Option A) Calculate Break Even Nights </a:t>
            </a:r>
          </a:p>
          <a:p>
            <a:r>
              <a:rPr lang="en-US" sz="2200" i="1" dirty="0">
                <a:solidFill>
                  <a:schemeClr val="bg1"/>
                </a:solidFill>
              </a:rPr>
              <a:t>(New Business) The Classic Break-even Question.</a:t>
            </a:r>
          </a:p>
          <a:p>
            <a:r>
              <a:rPr lang="en-US" sz="2200" i="1" dirty="0">
                <a:solidFill>
                  <a:schemeClr val="bg1"/>
                </a:solidFill>
              </a:rPr>
              <a:t>“How many nights do I need to book just to cover my fixed costs?”</a:t>
            </a:r>
          </a:p>
        </p:txBody>
      </p:sp>
      <p:sp>
        <p:nvSpPr>
          <p:cNvPr id="7" name="Flowchart: Alternate Process 6">
            <a:extLst>
              <a:ext uri="{FF2B5EF4-FFF2-40B4-BE49-F238E27FC236}">
                <a16:creationId xmlns:a16="http://schemas.microsoft.com/office/drawing/2014/main" id="{9C8FCDC9-8079-5002-0627-9A98E754B6BE}"/>
              </a:ext>
            </a:extLst>
          </p:cNvPr>
          <p:cNvSpPr/>
          <p:nvPr/>
        </p:nvSpPr>
        <p:spPr>
          <a:xfrm>
            <a:off x="4075222" y="4832668"/>
            <a:ext cx="7441755" cy="1838787"/>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Box 5">
            <a:extLst>
              <a:ext uri="{FF2B5EF4-FFF2-40B4-BE49-F238E27FC236}">
                <a16:creationId xmlns:a16="http://schemas.microsoft.com/office/drawing/2014/main" id="{4F7052E8-0356-9D6B-4728-4B832D80D005}"/>
              </a:ext>
            </a:extLst>
          </p:cNvPr>
          <p:cNvSpPr txBox="1"/>
          <p:nvPr/>
        </p:nvSpPr>
        <p:spPr>
          <a:xfrm>
            <a:off x="4295552" y="4936482"/>
            <a:ext cx="7441755" cy="1600438"/>
          </a:xfrm>
          <a:prstGeom prst="rect">
            <a:avLst/>
          </a:prstGeom>
          <a:noFill/>
        </p:spPr>
        <p:txBody>
          <a:bodyPr wrap="square">
            <a:spAutoFit/>
          </a:bodyPr>
          <a:lstStyle/>
          <a:p>
            <a:r>
              <a:rPr lang="en-US" sz="2200" b="1" dirty="0">
                <a:solidFill>
                  <a:schemeClr val="bg1"/>
                </a:solidFill>
              </a:rPr>
              <a:t>(Option B) Calculate Break Even Nights </a:t>
            </a:r>
          </a:p>
          <a:p>
            <a:r>
              <a:rPr lang="en-US" sz="2200" i="1" dirty="0">
                <a:solidFill>
                  <a:schemeClr val="bg1"/>
                </a:solidFill>
              </a:rPr>
              <a:t>(If you know your total annual costs already)</a:t>
            </a:r>
          </a:p>
          <a:p>
            <a:endParaRPr lang="en-GB" sz="1000" dirty="0">
              <a:solidFill>
                <a:schemeClr val="bg1"/>
              </a:solidFill>
            </a:endParaRPr>
          </a:p>
          <a:p>
            <a:pPr>
              <a:spcAft>
                <a:spcPts val="1200"/>
              </a:spcAft>
            </a:pPr>
            <a:r>
              <a:rPr lang="en-US" sz="2200" i="1" dirty="0">
                <a:solidFill>
                  <a:schemeClr val="bg1"/>
                </a:solidFill>
              </a:rPr>
              <a:t>“Based on what I expect to spend all year, how many nights must I book to break even?”</a:t>
            </a:r>
          </a:p>
        </p:txBody>
      </p:sp>
    </p:spTree>
    <p:extLst>
      <p:ext uri="{BB962C8B-B14F-4D97-AF65-F5344CB8AC3E}">
        <p14:creationId xmlns:p14="http://schemas.microsoft.com/office/powerpoint/2010/main" val="2823485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9A8A17-8503-A7C5-64C2-0CAB3B2156AC}"/>
              </a:ext>
            </a:extLst>
          </p:cNvPr>
          <p:cNvSpPr>
            <a:spLocks noGrp="1"/>
          </p:cNvSpPr>
          <p:nvPr>
            <p:ph type="body" sz="quarter" idx="16"/>
          </p:nvPr>
        </p:nvSpPr>
        <p:spPr/>
        <p:txBody>
          <a:bodyPr/>
          <a:lstStyle/>
          <a:p>
            <a:r>
              <a:rPr lang="en-US" dirty="0">
                <a:solidFill>
                  <a:srgbClr val="EC7C69"/>
                </a:solidFill>
              </a:rPr>
              <a:t>(Option A) </a:t>
            </a:r>
            <a:r>
              <a:rPr lang="en-US" dirty="0"/>
              <a:t>Calculate Break Even Nights </a:t>
            </a:r>
          </a:p>
          <a:p>
            <a:r>
              <a:rPr lang="en-US" b="0" i="1" dirty="0"/>
              <a:t>For a Business Starting from scratch! </a:t>
            </a:r>
            <a:endParaRPr lang="en-GB" b="0" i="1" dirty="0"/>
          </a:p>
          <a:p>
            <a:endParaRPr lang="en-IE" dirty="0"/>
          </a:p>
        </p:txBody>
      </p:sp>
      <p:sp>
        <p:nvSpPr>
          <p:cNvPr id="3" name="Text Placeholder 2">
            <a:extLst>
              <a:ext uri="{FF2B5EF4-FFF2-40B4-BE49-F238E27FC236}">
                <a16:creationId xmlns:a16="http://schemas.microsoft.com/office/drawing/2014/main" id="{6E6EFD6C-AA61-F5E7-6BDF-BBEA8D234B79}"/>
              </a:ext>
            </a:extLst>
          </p:cNvPr>
          <p:cNvSpPr>
            <a:spLocks noGrp="1"/>
          </p:cNvSpPr>
          <p:nvPr>
            <p:ph type="body" sz="quarter" idx="21"/>
          </p:nvPr>
        </p:nvSpPr>
        <p:spPr>
          <a:xfrm>
            <a:off x="4431596" y="1371559"/>
            <a:ext cx="7221426" cy="4530541"/>
          </a:xfrm>
        </p:spPr>
        <p:txBody>
          <a:bodyPr/>
          <a:lstStyle/>
          <a:p>
            <a:r>
              <a:rPr lang="en-US" sz="2400" b="1" dirty="0">
                <a:solidFill>
                  <a:srgbClr val="595959"/>
                </a:solidFill>
              </a:rPr>
              <a:t>Option A</a:t>
            </a:r>
            <a:r>
              <a:rPr lang="en-US" sz="2400" dirty="0">
                <a:solidFill>
                  <a:srgbClr val="595959"/>
                </a:solidFill>
              </a:rPr>
              <a:t> is about </a:t>
            </a:r>
            <a:r>
              <a:rPr lang="en-US" sz="2400" b="1" dirty="0">
                <a:solidFill>
                  <a:srgbClr val="595959"/>
                </a:solidFill>
              </a:rPr>
              <a:t>how many nights you must book</a:t>
            </a:r>
            <a:r>
              <a:rPr lang="en-US" sz="2400" dirty="0">
                <a:solidFill>
                  <a:srgbClr val="595959"/>
                </a:solidFill>
              </a:rPr>
              <a:t> to cover costs — the focus is </a:t>
            </a:r>
            <a:r>
              <a:rPr lang="en-US" sz="2400" b="1" dirty="0">
                <a:solidFill>
                  <a:srgbClr val="595959"/>
                </a:solidFill>
              </a:rPr>
              <a:t>"nights needed to survive.“</a:t>
            </a:r>
          </a:p>
          <a:p>
            <a:endParaRPr lang="en-US" sz="2400" b="1" dirty="0">
              <a:solidFill>
                <a:srgbClr val="595959"/>
              </a:solidFill>
            </a:endParaRPr>
          </a:p>
          <a:p>
            <a:r>
              <a:rPr lang="en-US" sz="2400" b="1" dirty="0">
                <a:solidFill>
                  <a:srgbClr val="E96751"/>
                </a:solidFill>
              </a:rPr>
              <a:t>Break-Even Nights = </a:t>
            </a:r>
            <a:r>
              <a:rPr lang="en-US" sz="2400" dirty="0">
                <a:solidFill>
                  <a:srgbClr val="E96751"/>
                </a:solidFill>
              </a:rPr>
              <a:t>Fixed Costs ÷ </a:t>
            </a:r>
            <a:r>
              <a:rPr lang="en-IE" sz="2400" dirty="0">
                <a:solidFill>
                  <a:srgbClr val="E96751"/>
                </a:solidFill>
              </a:rPr>
              <a:t>Profit per Occupied Night </a:t>
            </a:r>
            <a:r>
              <a:rPr lang="en-US" sz="2400" i="1" dirty="0">
                <a:solidFill>
                  <a:srgbClr val="595959"/>
                </a:solidFill>
              </a:rPr>
              <a:t>(Price per Night – Variable Cost per Night) </a:t>
            </a:r>
          </a:p>
          <a:p>
            <a:endParaRPr lang="en-US" sz="2400" i="1" dirty="0">
              <a:solidFill>
                <a:srgbClr val="E96751"/>
              </a:solidFill>
            </a:endParaRPr>
          </a:p>
          <a:p>
            <a:r>
              <a:rPr lang="en-US" sz="2400" dirty="0">
                <a:solidFill>
                  <a:srgbClr val="595959"/>
                </a:solidFill>
              </a:rPr>
              <a:t>This tells you how many nights you need to sell and what percentage occupancy you must achieve to cover your costs.</a:t>
            </a:r>
          </a:p>
          <a:p>
            <a:endParaRPr lang="en-US" sz="2400" dirty="0">
              <a:solidFill>
                <a:srgbClr val="595959"/>
              </a:solidFill>
            </a:endParaRPr>
          </a:p>
          <a:p>
            <a:r>
              <a:rPr lang="en-US" sz="2400" dirty="0">
                <a:solidFill>
                  <a:srgbClr val="595959"/>
                </a:solidFill>
              </a:rPr>
              <a:t>The next slide explains the breakdown of the formula.</a:t>
            </a:r>
            <a:endParaRPr lang="en-IE" sz="2400" dirty="0">
              <a:solidFill>
                <a:srgbClr val="595959"/>
              </a:solidFill>
            </a:endParaRPr>
          </a:p>
          <a:p>
            <a:endParaRPr lang="en-IE" dirty="0">
              <a:solidFill>
                <a:srgbClr val="595959"/>
              </a:solidFill>
            </a:endParaRPr>
          </a:p>
        </p:txBody>
      </p:sp>
      <p:sp>
        <p:nvSpPr>
          <p:cNvPr id="5" name="Text Placeholder 4">
            <a:extLst>
              <a:ext uri="{FF2B5EF4-FFF2-40B4-BE49-F238E27FC236}">
                <a16:creationId xmlns:a16="http://schemas.microsoft.com/office/drawing/2014/main" id="{D220DC08-348A-B339-4F28-5FDEA31299A7}"/>
              </a:ext>
            </a:extLst>
          </p:cNvPr>
          <p:cNvSpPr>
            <a:spLocks noGrp="1"/>
          </p:cNvSpPr>
          <p:nvPr>
            <p:ph type="body" sz="quarter" idx="18"/>
          </p:nvPr>
        </p:nvSpPr>
        <p:spPr/>
        <p:txBody>
          <a:bodyPr/>
          <a:lstStyle/>
          <a:p>
            <a:r>
              <a:rPr lang="en-IE" b="0" dirty="0"/>
              <a:t>Nights You Must Book to Survive!</a:t>
            </a:r>
          </a:p>
        </p:txBody>
      </p:sp>
      <p:sp>
        <p:nvSpPr>
          <p:cNvPr id="6" name="Text Placeholder 5">
            <a:extLst>
              <a:ext uri="{FF2B5EF4-FFF2-40B4-BE49-F238E27FC236}">
                <a16:creationId xmlns:a16="http://schemas.microsoft.com/office/drawing/2014/main" id="{D7C92C38-BBC9-CF13-23F9-78BBCB3CAB81}"/>
              </a:ext>
            </a:extLst>
          </p:cNvPr>
          <p:cNvSpPr>
            <a:spLocks noGrp="1"/>
          </p:cNvSpPr>
          <p:nvPr>
            <p:ph type="body" sz="quarter" idx="19"/>
          </p:nvPr>
        </p:nvSpPr>
        <p:spPr/>
        <p:txBody>
          <a:bodyPr/>
          <a:lstStyle/>
          <a:p>
            <a:r>
              <a:rPr lang="en-IE" dirty="0"/>
              <a:t>Option A </a:t>
            </a:r>
          </a:p>
        </p:txBody>
      </p:sp>
    </p:spTree>
    <p:extLst>
      <p:ext uri="{BB962C8B-B14F-4D97-AF65-F5344CB8AC3E}">
        <p14:creationId xmlns:p14="http://schemas.microsoft.com/office/powerpoint/2010/main" val="36808876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CBD53-9CD5-F6DB-C919-0CFE079058B1}"/>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0B42767C-43A7-27FC-61DE-27551B16613B}"/>
              </a:ext>
            </a:extLst>
          </p:cNvPr>
          <p:cNvSpPr/>
          <p:nvPr/>
        </p:nvSpPr>
        <p:spPr>
          <a:xfrm>
            <a:off x="817828" y="1605887"/>
            <a:ext cx="10595240" cy="80365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E04847E-FC15-0027-B4C7-0E7FA1324066}"/>
              </a:ext>
            </a:extLst>
          </p:cNvPr>
          <p:cNvSpPr>
            <a:spLocks noGrp="1"/>
          </p:cNvSpPr>
          <p:nvPr>
            <p:ph type="body" sz="quarter" idx="16"/>
          </p:nvPr>
        </p:nvSpPr>
        <p:spPr>
          <a:xfrm>
            <a:off x="992588" y="321398"/>
            <a:ext cx="10614687" cy="803654"/>
          </a:xfrm>
        </p:spPr>
        <p:txBody>
          <a:bodyPr/>
          <a:lstStyle/>
          <a:p>
            <a:r>
              <a:rPr lang="en-US" sz="3200" dirty="0">
                <a:solidFill>
                  <a:srgbClr val="EC7C69"/>
                </a:solidFill>
              </a:rPr>
              <a:t>(Option A) </a:t>
            </a:r>
            <a:r>
              <a:rPr lang="en-US" sz="3200" dirty="0">
                <a:solidFill>
                  <a:srgbClr val="459597"/>
                </a:solidFill>
              </a:rPr>
              <a:t>Calculate Break Even Nights </a:t>
            </a:r>
          </a:p>
          <a:p>
            <a:r>
              <a:rPr lang="en-US" sz="3200" b="0" i="1" dirty="0">
                <a:solidFill>
                  <a:srgbClr val="459597"/>
                </a:solidFill>
              </a:rPr>
              <a:t>For a Business Starting from scratch! </a:t>
            </a:r>
            <a:endParaRPr lang="en-GB" sz="3200" b="0" i="1" dirty="0">
              <a:solidFill>
                <a:srgbClr val="459597"/>
              </a:solidFill>
            </a:endParaRPr>
          </a:p>
        </p:txBody>
      </p:sp>
      <p:cxnSp>
        <p:nvCxnSpPr>
          <p:cNvPr id="2" name="Straight Connector 1">
            <a:extLst>
              <a:ext uri="{FF2B5EF4-FFF2-40B4-BE49-F238E27FC236}">
                <a16:creationId xmlns:a16="http://schemas.microsoft.com/office/drawing/2014/main" id="{02716DB4-8932-35BB-B30D-1A7E1A3CB84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23D0C80-7FD5-D3D3-A3F8-06F585982909}"/>
              </a:ext>
            </a:extLst>
          </p:cNvPr>
          <p:cNvSpPr>
            <a:spLocks noGrp="1"/>
          </p:cNvSpPr>
          <p:nvPr>
            <p:ph type="body" sz="quarter" idx="18"/>
          </p:nvPr>
        </p:nvSpPr>
        <p:spPr>
          <a:xfrm>
            <a:off x="992589" y="1744276"/>
            <a:ext cx="10614687" cy="803653"/>
          </a:xfrm>
        </p:spPr>
        <p:txBody>
          <a:bodyPr/>
          <a:lstStyle/>
          <a:p>
            <a:pPr algn="ctr">
              <a:spcAft>
                <a:spcPts val="600"/>
              </a:spcAft>
            </a:pPr>
            <a:r>
              <a:rPr lang="en-US" sz="2800" i="1" dirty="0">
                <a:solidFill>
                  <a:schemeClr val="bg1"/>
                </a:solidFill>
              </a:rPr>
              <a:t>“How many nights do I need to book just to cover my fixed costs?”</a:t>
            </a:r>
          </a:p>
        </p:txBody>
      </p:sp>
      <p:sp>
        <p:nvSpPr>
          <p:cNvPr id="21" name="Text Placeholder 5">
            <a:extLst>
              <a:ext uri="{FF2B5EF4-FFF2-40B4-BE49-F238E27FC236}">
                <a16:creationId xmlns:a16="http://schemas.microsoft.com/office/drawing/2014/main" id="{0E7504EA-F3A5-CB76-D2E8-F98318563034}"/>
              </a:ext>
            </a:extLst>
          </p:cNvPr>
          <p:cNvSpPr txBox="1">
            <a:spLocks/>
          </p:cNvSpPr>
          <p:nvPr/>
        </p:nvSpPr>
        <p:spPr>
          <a:xfrm>
            <a:off x="1635493" y="2625347"/>
            <a:ext cx="10146544"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pPr>
            <a:r>
              <a:rPr lang="en-US" sz="2200" dirty="0">
                <a:solidFill>
                  <a:srgbClr val="595959"/>
                </a:solidFill>
              </a:rPr>
              <a:t>Use this if you're just starting out and want to know the minimum number of </a:t>
            </a:r>
            <a:r>
              <a:rPr lang="en-US" sz="2200" b="1" dirty="0">
                <a:solidFill>
                  <a:srgbClr val="595959"/>
                </a:solidFill>
              </a:rPr>
              <a:t>nights needed to break even. </a:t>
            </a:r>
            <a:r>
              <a:rPr lang="en-US" sz="2200" dirty="0">
                <a:solidFill>
                  <a:srgbClr val="595959"/>
                </a:solidFill>
              </a:rPr>
              <a:t>We use your </a:t>
            </a:r>
            <a:r>
              <a:rPr lang="en-US" sz="2200" b="1" dirty="0">
                <a:solidFill>
                  <a:srgbClr val="595959"/>
                </a:solidFill>
              </a:rPr>
              <a:t>fixed costs </a:t>
            </a:r>
            <a:r>
              <a:rPr lang="en-US" sz="2200" dirty="0">
                <a:solidFill>
                  <a:srgbClr val="595959"/>
                </a:solidFill>
              </a:rPr>
              <a:t>to find the break-even. In other words, what is your minimum bookings target to avoid a loss? </a:t>
            </a:r>
            <a:r>
              <a:rPr lang="en-IE" sz="2200" dirty="0">
                <a:solidFill>
                  <a:srgbClr val="595959"/>
                </a:solidFill>
              </a:rPr>
              <a:t>Take your total </a:t>
            </a:r>
            <a:r>
              <a:rPr lang="en-IE" sz="2200" b="1" dirty="0">
                <a:solidFill>
                  <a:srgbClr val="595959"/>
                </a:solidFill>
              </a:rPr>
              <a:t>annual fixed costs</a:t>
            </a:r>
            <a:r>
              <a:rPr lang="en-IE" sz="2200" dirty="0">
                <a:solidFill>
                  <a:srgbClr val="595959"/>
                </a:solidFill>
              </a:rPr>
              <a:t> (from the income statement) and divide by your average nightly rate. This provides a rough estimate of the number of booked nights required to cover those fixed expenses. </a:t>
            </a:r>
            <a:r>
              <a:rPr lang="en-IE" sz="2200" b="1" dirty="0">
                <a:solidFill>
                  <a:srgbClr val="E96751"/>
                </a:solidFill>
              </a:rPr>
              <a:t>Note: </a:t>
            </a:r>
            <a:r>
              <a:rPr lang="en-IE" sz="2200" dirty="0">
                <a:solidFill>
                  <a:srgbClr val="595959"/>
                </a:solidFill>
              </a:rPr>
              <a:t>We assume each night’s revenue contributes fully to fixed costs after paying any per-night variable costs – effectively using the </a:t>
            </a:r>
            <a:r>
              <a:rPr lang="en-IE" sz="2200" b="1" dirty="0">
                <a:solidFill>
                  <a:srgbClr val="595959"/>
                </a:solidFill>
              </a:rPr>
              <a:t>contribution margin</a:t>
            </a:r>
            <a:r>
              <a:rPr lang="en-IE" sz="2200" dirty="0">
                <a:solidFill>
                  <a:srgbClr val="595959"/>
                </a:solidFill>
              </a:rPr>
              <a:t> approach in a simple way.) </a:t>
            </a:r>
            <a:endParaRPr lang="en-US" sz="2200" dirty="0">
              <a:solidFill>
                <a:srgbClr val="595959"/>
              </a:solidFill>
            </a:endParaRPr>
          </a:p>
          <a:p>
            <a:pPr marL="0" indent="0">
              <a:spcBef>
                <a:spcPts val="0"/>
              </a:spcBef>
              <a:spcAft>
                <a:spcPts val="600"/>
              </a:spcAft>
            </a:pPr>
            <a:endParaRPr lang="en-US" sz="2200" dirty="0"/>
          </a:p>
        </p:txBody>
      </p:sp>
      <p:sp>
        <p:nvSpPr>
          <p:cNvPr id="25" name="Flowchart: Alternate Process 24">
            <a:extLst>
              <a:ext uri="{FF2B5EF4-FFF2-40B4-BE49-F238E27FC236}">
                <a16:creationId xmlns:a16="http://schemas.microsoft.com/office/drawing/2014/main" id="{E8702C8F-1CF2-1913-2846-907F1AA9B10C}"/>
              </a:ext>
            </a:extLst>
          </p:cNvPr>
          <p:cNvSpPr/>
          <p:nvPr/>
        </p:nvSpPr>
        <p:spPr>
          <a:xfrm>
            <a:off x="1460733" y="2507012"/>
            <a:ext cx="10235967" cy="278573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Alternate Process 25">
            <a:extLst>
              <a:ext uri="{FF2B5EF4-FFF2-40B4-BE49-F238E27FC236}">
                <a16:creationId xmlns:a16="http://schemas.microsoft.com/office/drawing/2014/main" id="{0A5BB6F1-A7F3-65C0-15D8-A54980E36B4C}"/>
              </a:ext>
            </a:extLst>
          </p:cNvPr>
          <p:cNvSpPr/>
          <p:nvPr/>
        </p:nvSpPr>
        <p:spPr>
          <a:xfrm>
            <a:off x="1498052" y="5633287"/>
            <a:ext cx="9964593" cy="1064193"/>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F77784A4-2F51-1483-BC25-0974A7B492DF}"/>
              </a:ext>
            </a:extLst>
          </p:cNvPr>
          <p:cNvCxnSpPr>
            <a:cxnSpLocks/>
            <a:stCxn id="24" idx="1"/>
            <a:endCxn id="25" idx="1"/>
          </p:cNvCxnSpPr>
          <p:nvPr/>
        </p:nvCxnSpPr>
        <p:spPr>
          <a:xfrm rot="10800000" flipH="1" flipV="1">
            <a:off x="817827" y="2007714"/>
            <a:ext cx="642905" cy="1892164"/>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986C168-1CF4-481E-B292-20C792544F4B}"/>
              </a:ext>
            </a:extLst>
          </p:cNvPr>
          <p:cNvCxnSpPr>
            <a:cxnSpLocks/>
          </p:cNvCxnSpPr>
          <p:nvPr/>
        </p:nvCxnSpPr>
        <p:spPr>
          <a:xfrm rot="16200000" flipH="1">
            <a:off x="65261" y="4652442"/>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C7FE685-DB16-AFEA-8B11-2E1FD3FC734E}"/>
              </a:ext>
            </a:extLst>
          </p:cNvPr>
          <p:cNvGrpSpPr/>
          <p:nvPr/>
        </p:nvGrpSpPr>
        <p:grpSpPr>
          <a:xfrm>
            <a:off x="235762" y="138361"/>
            <a:ext cx="720000" cy="861774"/>
            <a:chOff x="1016000" y="1024973"/>
            <a:chExt cx="1016000" cy="1216059"/>
          </a:xfrm>
        </p:grpSpPr>
        <p:sp>
          <p:nvSpPr>
            <p:cNvPr id="5" name="Oval 4">
              <a:extLst>
                <a:ext uri="{FF2B5EF4-FFF2-40B4-BE49-F238E27FC236}">
                  <a16:creationId xmlns:a16="http://schemas.microsoft.com/office/drawing/2014/main" id="{3BF0E4DE-1A60-4FF8-1E43-8C61EE419461}"/>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C334751F-A8DA-E85D-D37F-E62FC05D8ED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A</a:t>
              </a:r>
            </a:p>
          </p:txBody>
        </p:sp>
      </p:grpSp>
      <p:sp>
        <p:nvSpPr>
          <p:cNvPr id="23" name="Text Placeholder 5">
            <a:extLst>
              <a:ext uri="{FF2B5EF4-FFF2-40B4-BE49-F238E27FC236}">
                <a16:creationId xmlns:a16="http://schemas.microsoft.com/office/drawing/2014/main" id="{C2DBB0D6-E6F4-7345-3210-D530D4E3FD16}"/>
              </a:ext>
            </a:extLst>
          </p:cNvPr>
          <p:cNvSpPr txBox="1">
            <a:spLocks/>
          </p:cNvSpPr>
          <p:nvPr/>
        </p:nvSpPr>
        <p:spPr>
          <a:xfrm>
            <a:off x="1611085" y="571193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pPr>
            <a:r>
              <a:rPr lang="en-US" sz="2800" b="1" dirty="0">
                <a:solidFill>
                  <a:schemeClr val="bg1"/>
                </a:solidFill>
              </a:rPr>
              <a:t>Break-even Nights FC = </a:t>
            </a:r>
            <a:r>
              <a:rPr lang="en-US" sz="2800" dirty="0">
                <a:solidFill>
                  <a:schemeClr val="bg1"/>
                </a:solidFill>
              </a:rPr>
              <a:t>Fixed Costs (FC) ÷ Net Revenue per Night (Price per Night – Variable Cost (VC) per night.</a:t>
            </a:r>
          </a:p>
        </p:txBody>
      </p:sp>
      <p:grpSp>
        <p:nvGrpSpPr>
          <p:cNvPr id="8" name="Group 7">
            <a:extLst>
              <a:ext uri="{FF2B5EF4-FFF2-40B4-BE49-F238E27FC236}">
                <a16:creationId xmlns:a16="http://schemas.microsoft.com/office/drawing/2014/main" id="{09582CD4-1BC3-9CBF-6791-719449046A13}"/>
              </a:ext>
            </a:extLst>
          </p:cNvPr>
          <p:cNvGrpSpPr/>
          <p:nvPr/>
        </p:nvGrpSpPr>
        <p:grpSpPr>
          <a:xfrm>
            <a:off x="10920313" y="237675"/>
            <a:ext cx="1081945" cy="1011723"/>
            <a:chOff x="1016000" y="1137920"/>
            <a:chExt cx="1016000" cy="1016000"/>
          </a:xfrm>
        </p:grpSpPr>
        <p:sp>
          <p:nvSpPr>
            <p:cNvPr id="9" name="Oval 8">
              <a:extLst>
                <a:ext uri="{FF2B5EF4-FFF2-40B4-BE49-F238E27FC236}">
                  <a16:creationId xmlns:a16="http://schemas.microsoft.com/office/drawing/2014/main" id="{50BD5A8E-E935-C39C-0A41-295E07141664}"/>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FE749DFA-D8AF-5249-CAEE-6D9366FDFB91}"/>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19</a:t>
              </a:r>
            </a:p>
          </p:txBody>
        </p:sp>
      </p:grpSp>
    </p:spTree>
    <p:extLst>
      <p:ext uri="{BB962C8B-B14F-4D97-AF65-F5344CB8AC3E}">
        <p14:creationId xmlns:p14="http://schemas.microsoft.com/office/powerpoint/2010/main" val="19341114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9A8-D14E-7708-96FA-A91F767679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0B3F647-E095-169C-0691-C5C7CBA24C3B}"/>
              </a:ext>
            </a:extLst>
          </p:cNvPr>
          <p:cNvSpPr>
            <a:spLocks noGrp="1"/>
          </p:cNvSpPr>
          <p:nvPr>
            <p:ph type="body" sz="quarter" idx="16"/>
          </p:nvPr>
        </p:nvSpPr>
        <p:spPr>
          <a:xfrm>
            <a:off x="471098" y="422200"/>
            <a:ext cx="11241418" cy="803654"/>
          </a:xfrm>
        </p:spPr>
        <p:txBody>
          <a:bodyPr/>
          <a:lstStyle/>
          <a:p>
            <a:r>
              <a:rPr lang="en-US" dirty="0"/>
              <a:t>Calculate Break-even Nights to Cover Costs</a:t>
            </a:r>
          </a:p>
        </p:txBody>
      </p:sp>
      <p:sp>
        <p:nvSpPr>
          <p:cNvPr id="11" name="Rectangle 10">
            <a:extLst>
              <a:ext uri="{FF2B5EF4-FFF2-40B4-BE49-F238E27FC236}">
                <a16:creationId xmlns:a16="http://schemas.microsoft.com/office/drawing/2014/main" id="{D0270691-48B3-516C-4957-07666469C257}"/>
              </a:ext>
            </a:extLst>
          </p:cNvPr>
          <p:cNvSpPr/>
          <p:nvPr/>
        </p:nvSpPr>
        <p:spPr>
          <a:xfrm>
            <a:off x="409579" y="1360955"/>
            <a:ext cx="11549926"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84EDF284-7387-3D0C-6D85-C7064DFD80C0}"/>
              </a:ext>
            </a:extLst>
          </p:cNvPr>
          <p:cNvSpPr/>
          <p:nvPr/>
        </p:nvSpPr>
        <p:spPr>
          <a:xfrm>
            <a:off x="409579" y="136095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9348D88E-838E-C2CA-E103-1C4E5A54A340}"/>
              </a:ext>
            </a:extLst>
          </p:cNvPr>
          <p:cNvSpPr/>
          <p:nvPr/>
        </p:nvSpPr>
        <p:spPr>
          <a:xfrm>
            <a:off x="409579" y="2566324"/>
            <a:ext cx="11549926" cy="1027567"/>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FF7E174-4025-B0C3-1EB2-C54533DD9ACB}"/>
              </a:ext>
            </a:extLst>
          </p:cNvPr>
          <p:cNvSpPr/>
          <p:nvPr/>
        </p:nvSpPr>
        <p:spPr>
          <a:xfrm>
            <a:off x="409579" y="256632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FD41EB8-4501-D988-0762-D3B7A2D519DD}"/>
              </a:ext>
            </a:extLst>
          </p:cNvPr>
          <p:cNvSpPr txBox="1"/>
          <p:nvPr/>
        </p:nvSpPr>
        <p:spPr>
          <a:xfrm>
            <a:off x="532619" y="1526861"/>
            <a:ext cx="3008476" cy="461665"/>
          </a:xfrm>
          <a:prstGeom prst="rect">
            <a:avLst/>
          </a:prstGeom>
          <a:noFill/>
        </p:spPr>
        <p:txBody>
          <a:bodyPr wrap="square" rtlCol="0">
            <a:spAutoFit/>
          </a:bodyPr>
          <a:lstStyle/>
          <a:p>
            <a:pPr algn="ctr"/>
            <a:r>
              <a:rPr lang="en-GB" sz="2400" b="1" dirty="0">
                <a:solidFill>
                  <a:schemeClr val="bg1"/>
                </a:solidFill>
              </a:rPr>
              <a:t>Annual Fixed Costs</a:t>
            </a:r>
          </a:p>
        </p:txBody>
      </p:sp>
      <p:sp>
        <p:nvSpPr>
          <p:cNvPr id="20" name="TextBox 19">
            <a:extLst>
              <a:ext uri="{FF2B5EF4-FFF2-40B4-BE49-F238E27FC236}">
                <a16:creationId xmlns:a16="http://schemas.microsoft.com/office/drawing/2014/main" id="{33D810BD-8124-1618-1372-6CB6833B25F4}"/>
              </a:ext>
            </a:extLst>
          </p:cNvPr>
          <p:cNvSpPr txBox="1"/>
          <p:nvPr/>
        </p:nvSpPr>
        <p:spPr>
          <a:xfrm>
            <a:off x="596074" y="2586334"/>
            <a:ext cx="2936206" cy="830997"/>
          </a:xfrm>
          <a:prstGeom prst="rect">
            <a:avLst/>
          </a:prstGeom>
          <a:noFill/>
        </p:spPr>
        <p:txBody>
          <a:bodyPr wrap="square" rtlCol="0">
            <a:spAutoFit/>
          </a:bodyPr>
          <a:lstStyle/>
          <a:p>
            <a:pPr algn="ctr"/>
            <a:r>
              <a:rPr lang="en-GB" sz="2400" b="1" dirty="0">
                <a:solidFill>
                  <a:schemeClr val="bg1"/>
                </a:solidFill>
              </a:rPr>
              <a:t>Profit Per Occupied Night</a:t>
            </a:r>
          </a:p>
        </p:txBody>
      </p:sp>
      <p:sp>
        <p:nvSpPr>
          <p:cNvPr id="23" name="TextBox 22">
            <a:extLst>
              <a:ext uri="{FF2B5EF4-FFF2-40B4-BE49-F238E27FC236}">
                <a16:creationId xmlns:a16="http://schemas.microsoft.com/office/drawing/2014/main" id="{B96E06E6-2A97-6C8E-9F2D-159DE945F4C3}"/>
              </a:ext>
            </a:extLst>
          </p:cNvPr>
          <p:cNvSpPr txBox="1"/>
          <p:nvPr/>
        </p:nvSpPr>
        <p:spPr>
          <a:xfrm>
            <a:off x="3631750" y="1348195"/>
            <a:ext cx="8303991" cy="1138773"/>
          </a:xfrm>
          <a:prstGeom prst="rect">
            <a:avLst/>
          </a:prstGeom>
          <a:noFill/>
        </p:spPr>
        <p:txBody>
          <a:bodyPr wrap="square" rtlCol="0">
            <a:spAutoFit/>
          </a:bodyPr>
          <a:lstStyle/>
          <a:p>
            <a:r>
              <a:rPr lang="en-US" sz="2200" b="1" dirty="0">
                <a:solidFill>
                  <a:srgbClr val="494949"/>
                </a:solidFill>
              </a:rPr>
              <a:t>Calculate Annual Fixed Costs </a:t>
            </a:r>
            <a:r>
              <a:rPr lang="en-IE" sz="2200" dirty="0">
                <a:solidFill>
                  <a:srgbClr val="494949"/>
                </a:solidFill>
              </a:rPr>
              <a:t>(e.g., insurance, loan payments, internet). </a:t>
            </a:r>
            <a:r>
              <a:rPr lang="en-US" sz="2200" i="1" dirty="0">
                <a:solidFill>
                  <a:srgbClr val="595959"/>
                </a:solidFill>
              </a:rPr>
              <a:t>These are the non-negotiable expenses you pay no matter how many bookings you get.</a:t>
            </a:r>
            <a:r>
              <a:rPr lang="en-IE" sz="2400" dirty="0"/>
              <a:t> </a:t>
            </a:r>
            <a:r>
              <a:rPr lang="en-IE" sz="2200" dirty="0">
                <a:solidFill>
                  <a:srgbClr val="E96751"/>
                </a:solidFill>
              </a:rPr>
              <a:t>€14,000/year</a:t>
            </a:r>
            <a:endParaRPr lang="en-GB" sz="2200" i="1" dirty="0">
              <a:solidFill>
                <a:srgbClr val="E96751"/>
              </a:solidFill>
            </a:endParaRPr>
          </a:p>
        </p:txBody>
      </p:sp>
      <p:sp>
        <p:nvSpPr>
          <p:cNvPr id="27" name="TextBox 26">
            <a:extLst>
              <a:ext uri="{FF2B5EF4-FFF2-40B4-BE49-F238E27FC236}">
                <a16:creationId xmlns:a16="http://schemas.microsoft.com/office/drawing/2014/main" id="{37602381-CC0A-7A12-23F0-CEFE0CECCE3F}"/>
              </a:ext>
            </a:extLst>
          </p:cNvPr>
          <p:cNvSpPr txBox="1"/>
          <p:nvPr/>
        </p:nvSpPr>
        <p:spPr>
          <a:xfrm>
            <a:off x="3681651" y="2500291"/>
            <a:ext cx="8251012" cy="1107996"/>
          </a:xfrm>
          <a:prstGeom prst="rect">
            <a:avLst/>
          </a:prstGeom>
          <a:noFill/>
        </p:spPr>
        <p:txBody>
          <a:bodyPr wrap="square" rtlCol="0">
            <a:spAutoFit/>
          </a:bodyPr>
          <a:lstStyle/>
          <a:p>
            <a:r>
              <a:rPr lang="en-US" sz="2200" b="1" dirty="0">
                <a:solidFill>
                  <a:srgbClr val="494949"/>
                </a:solidFill>
              </a:rPr>
              <a:t>Your Nightly Rate </a:t>
            </a:r>
            <a:r>
              <a:rPr lang="en-US" sz="2200" dirty="0">
                <a:solidFill>
                  <a:srgbClr val="494949"/>
                </a:solidFill>
              </a:rPr>
              <a:t>– Variable Costs (e.g. cleaning, welcome packs, utilities per guest)</a:t>
            </a:r>
            <a:r>
              <a:rPr lang="en-US" sz="2200" b="1" dirty="0">
                <a:solidFill>
                  <a:srgbClr val="494949"/>
                </a:solidFill>
              </a:rPr>
              <a:t> </a:t>
            </a:r>
            <a:r>
              <a:rPr lang="en-US" sz="2200" i="1" dirty="0">
                <a:solidFill>
                  <a:srgbClr val="595959"/>
                </a:solidFill>
              </a:rPr>
              <a:t>If you charge €150/night and it costs you €30 to host a guest, your profit per night is </a:t>
            </a:r>
            <a:r>
              <a:rPr lang="en-US" sz="2200" i="1" dirty="0">
                <a:solidFill>
                  <a:srgbClr val="E96751"/>
                </a:solidFill>
              </a:rPr>
              <a:t>€120. </a:t>
            </a:r>
            <a:r>
              <a:rPr lang="en-US" sz="2200" i="1" dirty="0">
                <a:solidFill>
                  <a:srgbClr val="595959"/>
                </a:solidFill>
              </a:rPr>
              <a:t>This pays for your fixed costs.</a:t>
            </a:r>
            <a:endParaRPr lang="en-GB" sz="2200" i="1" dirty="0">
              <a:solidFill>
                <a:srgbClr val="595959"/>
              </a:solidFill>
            </a:endParaRPr>
          </a:p>
        </p:txBody>
      </p:sp>
      <p:sp>
        <p:nvSpPr>
          <p:cNvPr id="29" name="Rectangle 28">
            <a:extLst>
              <a:ext uri="{FF2B5EF4-FFF2-40B4-BE49-F238E27FC236}">
                <a16:creationId xmlns:a16="http://schemas.microsoft.com/office/drawing/2014/main" id="{306894F0-1190-8AE0-2AC9-DF3A67F068B2}"/>
              </a:ext>
            </a:extLst>
          </p:cNvPr>
          <p:cNvSpPr/>
          <p:nvPr/>
        </p:nvSpPr>
        <p:spPr>
          <a:xfrm>
            <a:off x="399054" y="3754830"/>
            <a:ext cx="11560451"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D47ADE69-8E09-1478-F103-8BB64B7CFF85}"/>
              </a:ext>
            </a:extLst>
          </p:cNvPr>
          <p:cNvSpPr/>
          <p:nvPr/>
        </p:nvSpPr>
        <p:spPr>
          <a:xfrm>
            <a:off x="399054" y="3754829"/>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3" name="TextBox 32">
            <a:extLst>
              <a:ext uri="{FF2B5EF4-FFF2-40B4-BE49-F238E27FC236}">
                <a16:creationId xmlns:a16="http://schemas.microsoft.com/office/drawing/2014/main" id="{8FEE07CE-8A2E-AE68-1C60-3A009AF3AB23}"/>
              </a:ext>
            </a:extLst>
          </p:cNvPr>
          <p:cNvSpPr txBox="1"/>
          <p:nvPr/>
        </p:nvSpPr>
        <p:spPr>
          <a:xfrm>
            <a:off x="522094" y="3781329"/>
            <a:ext cx="3008476" cy="830997"/>
          </a:xfrm>
          <a:prstGeom prst="rect">
            <a:avLst/>
          </a:prstGeom>
          <a:noFill/>
        </p:spPr>
        <p:txBody>
          <a:bodyPr wrap="square" rtlCol="0">
            <a:spAutoFit/>
          </a:bodyPr>
          <a:lstStyle/>
          <a:p>
            <a:pPr algn="ctr"/>
            <a:r>
              <a:rPr lang="en-GB" sz="2400" b="1" dirty="0">
                <a:solidFill>
                  <a:schemeClr val="bg1"/>
                </a:solidFill>
              </a:rPr>
              <a:t>Break-even </a:t>
            </a:r>
          </a:p>
          <a:p>
            <a:pPr algn="ctr"/>
            <a:r>
              <a:rPr lang="en-GB" sz="2400" b="1" dirty="0">
                <a:solidFill>
                  <a:schemeClr val="bg1"/>
                </a:solidFill>
              </a:rPr>
              <a:t>nights per year</a:t>
            </a:r>
          </a:p>
        </p:txBody>
      </p:sp>
      <p:sp>
        <p:nvSpPr>
          <p:cNvPr id="35" name="TextBox 34">
            <a:extLst>
              <a:ext uri="{FF2B5EF4-FFF2-40B4-BE49-F238E27FC236}">
                <a16:creationId xmlns:a16="http://schemas.microsoft.com/office/drawing/2014/main" id="{8654BDE5-BC9E-6698-E3A3-345AB1B433EA}"/>
              </a:ext>
            </a:extLst>
          </p:cNvPr>
          <p:cNvSpPr txBox="1"/>
          <p:nvPr/>
        </p:nvSpPr>
        <p:spPr>
          <a:xfrm>
            <a:off x="3631750" y="3764965"/>
            <a:ext cx="8327755" cy="1077218"/>
          </a:xfrm>
          <a:prstGeom prst="rect">
            <a:avLst/>
          </a:prstGeom>
          <a:noFill/>
        </p:spPr>
        <p:txBody>
          <a:bodyPr wrap="square" rtlCol="0">
            <a:spAutoFit/>
          </a:bodyPr>
          <a:lstStyle/>
          <a:p>
            <a:r>
              <a:rPr lang="en-US" sz="2000" b="1" dirty="0">
                <a:solidFill>
                  <a:srgbClr val="494949"/>
                </a:solidFill>
              </a:rPr>
              <a:t>Break-even nights per year </a:t>
            </a:r>
            <a:r>
              <a:rPr lang="en-US" sz="2200" i="1" dirty="0">
                <a:solidFill>
                  <a:srgbClr val="595959"/>
                </a:solidFill>
              </a:rPr>
              <a:t>The number of booked nights needed to cover fixed costs</a:t>
            </a:r>
            <a:r>
              <a:rPr lang="en-US" sz="2200" i="1" dirty="0">
                <a:solidFill>
                  <a:srgbClr val="E96751"/>
                </a:solidFill>
              </a:rPr>
              <a:t> </a:t>
            </a:r>
            <a:r>
              <a:rPr lang="en-US" sz="2000" i="1" dirty="0">
                <a:solidFill>
                  <a:srgbClr val="595959"/>
                </a:solidFill>
              </a:rPr>
              <a:t>€14,000 fixed costs ÷ €120 profit per night = </a:t>
            </a:r>
            <a:r>
              <a:rPr lang="en-US" sz="2000" b="1" i="1" dirty="0">
                <a:solidFill>
                  <a:srgbClr val="E96751"/>
                </a:solidFill>
              </a:rPr>
              <a:t>117 nights</a:t>
            </a:r>
            <a:br>
              <a:rPr lang="en-US" sz="2000" i="1" dirty="0">
                <a:solidFill>
                  <a:srgbClr val="595959"/>
                </a:solidFill>
              </a:rPr>
            </a:br>
            <a:r>
              <a:rPr lang="en-US" sz="2000" i="1" dirty="0">
                <a:solidFill>
                  <a:srgbClr val="595959"/>
                </a:solidFill>
              </a:rPr>
              <a:t>You need to book 117 nights just to break even.</a:t>
            </a:r>
            <a:endParaRPr lang="en-GB" sz="2000" b="1" i="1" dirty="0">
              <a:solidFill>
                <a:srgbClr val="595959"/>
              </a:solidFill>
            </a:endParaRPr>
          </a:p>
        </p:txBody>
      </p:sp>
      <p:grpSp>
        <p:nvGrpSpPr>
          <p:cNvPr id="2" name="Group 1">
            <a:extLst>
              <a:ext uri="{FF2B5EF4-FFF2-40B4-BE49-F238E27FC236}">
                <a16:creationId xmlns:a16="http://schemas.microsoft.com/office/drawing/2014/main" id="{FF5D2F97-644D-9439-68FF-084B73E6F2FC}"/>
              </a:ext>
            </a:extLst>
          </p:cNvPr>
          <p:cNvGrpSpPr/>
          <p:nvPr/>
        </p:nvGrpSpPr>
        <p:grpSpPr>
          <a:xfrm>
            <a:off x="155730" y="1400046"/>
            <a:ext cx="630739" cy="707886"/>
            <a:chOff x="1015996" y="1040208"/>
            <a:chExt cx="1016004" cy="1223667"/>
          </a:xfrm>
        </p:grpSpPr>
        <p:sp>
          <p:nvSpPr>
            <p:cNvPr id="3" name="Oval 2">
              <a:extLst>
                <a:ext uri="{FF2B5EF4-FFF2-40B4-BE49-F238E27FC236}">
                  <a16:creationId xmlns:a16="http://schemas.microsoft.com/office/drawing/2014/main" id="{E3DBC5B5-F95F-59C5-EEBD-04687096EFD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469CBF25-461D-CD8A-7612-7658C1839B19}"/>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1</a:t>
              </a:r>
            </a:p>
          </p:txBody>
        </p:sp>
      </p:grpSp>
      <p:grpSp>
        <p:nvGrpSpPr>
          <p:cNvPr id="5" name="Group 4">
            <a:extLst>
              <a:ext uri="{FF2B5EF4-FFF2-40B4-BE49-F238E27FC236}">
                <a16:creationId xmlns:a16="http://schemas.microsoft.com/office/drawing/2014/main" id="{E92F6E10-D119-9C4E-AAB6-8EF1F0F0682F}"/>
              </a:ext>
            </a:extLst>
          </p:cNvPr>
          <p:cNvGrpSpPr/>
          <p:nvPr/>
        </p:nvGrpSpPr>
        <p:grpSpPr>
          <a:xfrm>
            <a:off x="110837" y="2588584"/>
            <a:ext cx="630739" cy="707886"/>
            <a:chOff x="1015996" y="1040208"/>
            <a:chExt cx="1016004" cy="1223667"/>
          </a:xfrm>
        </p:grpSpPr>
        <p:sp>
          <p:nvSpPr>
            <p:cNvPr id="6" name="Oval 5">
              <a:extLst>
                <a:ext uri="{FF2B5EF4-FFF2-40B4-BE49-F238E27FC236}">
                  <a16:creationId xmlns:a16="http://schemas.microsoft.com/office/drawing/2014/main" id="{298B7FB2-279F-E680-4C98-0D5A0E1D7821}"/>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4CCF9619-0488-A090-BDFA-A47822624487}"/>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2</a:t>
              </a:r>
            </a:p>
          </p:txBody>
        </p:sp>
      </p:grpSp>
      <p:grpSp>
        <p:nvGrpSpPr>
          <p:cNvPr id="9" name="Group 8">
            <a:extLst>
              <a:ext uri="{FF2B5EF4-FFF2-40B4-BE49-F238E27FC236}">
                <a16:creationId xmlns:a16="http://schemas.microsoft.com/office/drawing/2014/main" id="{4974AAE6-B7EF-8F13-10CF-C8B12B72ABBE}"/>
              </a:ext>
            </a:extLst>
          </p:cNvPr>
          <p:cNvGrpSpPr/>
          <p:nvPr/>
        </p:nvGrpSpPr>
        <p:grpSpPr>
          <a:xfrm>
            <a:off x="92989" y="3820031"/>
            <a:ext cx="630739" cy="707886"/>
            <a:chOff x="1015996" y="1040208"/>
            <a:chExt cx="1016004" cy="1223667"/>
          </a:xfrm>
        </p:grpSpPr>
        <p:sp>
          <p:nvSpPr>
            <p:cNvPr id="15" name="Oval 14">
              <a:extLst>
                <a:ext uri="{FF2B5EF4-FFF2-40B4-BE49-F238E27FC236}">
                  <a16:creationId xmlns:a16="http://schemas.microsoft.com/office/drawing/2014/main" id="{5CF2F952-426F-668A-A4C3-9ABCC036ED5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98A0FFB7-8E4D-C1FC-5ECD-DCB25FB59A90}"/>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3</a:t>
              </a:r>
            </a:p>
          </p:txBody>
        </p:sp>
      </p:grpSp>
      <p:sp>
        <p:nvSpPr>
          <p:cNvPr id="24" name="TextBox 23">
            <a:extLst>
              <a:ext uri="{FF2B5EF4-FFF2-40B4-BE49-F238E27FC236}">
                <a16:creationId xmlns:a16="http://schemas.microsoft.com/office/drawing/2014/main" id="{AF0348A4-C6C0-52ED-DC3A-6370974DAFA5}"/>
              </a:ext>
            </a:extLst>
          </p:cNvPr>
          <p:cNvSpPr txBox="1"/>
          <p:nvPr/>
        </p:nvSpPr>
        <p:spPr>
          <a:xfrm>
            <a:off x="399054" y="6078259"/>
            <a:ext cx="9411696" cy="461665"/>
          </a:xfrm>
          <a:prstGeom prst="rect">
            <a:avLst/>
          </a:prstGeom>
          <a:noFill/>
        </p:spPr>
        <p:txBody>
          <a:bodyPr wrap="square">
            <a:spAutoFit/>
          </a:bodyPr>
          <a:lstStyle/>
          <a:p>
            <a:r>
              <a:rPr lang="en-US" sz="2400" dirty="0">
                <a:solidFill>
                  <a:srgbClr val="595959"/>
                </a:solidFill>
              </a:rPr>
              <a:t>€14,000 fixed costs ÷ €120 profit per night = </a:t>
            </a:r>
            <a:r>
              <a:rPr lang="en-US" sz="2400" b="1" dirty="0">
                <a:solidFill>
                  <a:srgbClr val="595959"/>
                </a:solidFill>
              </a:rPr>
              <a:t>117 nights</a:t>
            </a:r>
            <a:endParaRPr lang="en-IE" sz="2400" dirty="0">
              <a:solidFill>
                <a:srgbClr val="595959"/>
              </a:solidFill>
            </a:endParaRPr>
          </a:p>
        </p:txBody>
      </p:sp>
      <p:sp>
        <p:nvSpPr>
          <p:cNvPr id="26" name="TextBox 25">
            <a:extLst>
              <a:ext uri="{FF2B5EF4-FFF2-40B4-BE49-F238E27FC236}">
                <a16:creationId xmlns:a16="http://schemas.microsoft.com/office/drawing/2014/main" id="{5EDCCBA5-7FC7-E833-C514-8E30272BE8A6}"/>
              </a:ext>
            </a:extLst>
          </p:cNvPr>
          <p:cNvSpPr txBox="1"/>
          <p:nvPr/>
        </p:nvSpPr>
        <p:spPr>
          <a:xfrm>
            <a:off x="357429" y="5199495"/>
            <a:ext cx="11272595" cy="769441"/>
          </a:xfrm>
          <a:prstGeom prst="rect">
            <a:avLst/>
          </a:prstGeom>
          <a:noFill/>
        </p:spPr>
        <p:txBody>
          <a:bodyPr wrap="square">
            <a:spAutoFit/>
          </a:bodyPr>
          <a:lstStyle/>
          <a:p>
            <a:r>
              <a:rPr lang="en-US" sz="2400" b="1" dirty="0">
                <a:solidFill>
                  <a:srgbClr val="E96751"/>
                </a:solidFill>
              </a:rPr>
              <a:t>Break-Even Nights = </a:t>
            </a:r>
            <a:r>
              <a:rPr lang="en-US" sz="2400" dirty="0">
                <a:solidFill>
                  <a:srgbClr val="E96751"/>
                </a:solidFill>
              </a:rPr>
              <a:t>Fixed Costs ÷ </a:t>
            </a:r>
            <a:r>
              <a:rPr lang="en-IE" sz="2400" dirty="0">
                <a:solidFill>
                  <a:srgbClr val="E96751"/>
                </a:solidFill>
              </a:rPr>
              <a:t>Profit per Occupied Night </a:t>
            </a:r>
            <a:r>
              <a:rPr lang="en-US" sz="2000" i="1" dirty="0">
                <a:solidFill>
                  <a:srgbClr val="595959"/>
                </a:solidFill>
              </a:rPr>
              <a:t>(Price per Night – Variable Cost per Night) </a:t>
            </a:r>
          </a:p>
        </p:txBody>
      </p:sp>
    </p:spTree>
    <p:extLst>
      <p:ext uri="{BB962C8B-B14F-4D97-AF65-F5344CB8AC3E}">
        <p14:creationId xmlns:p14="http://schemas.microsoft.com/office/powerpoint/2010/main" val="28277096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FC99C-37F4-64BE-9573-227D78CAD994}"/>
              </a:ext>
            </a:extLst>
          </p:cNvPr>
          <p:cNvSpPr>
            <a:spLocks noGrp="1"/>
          </p:cNvSpPr>
          <p:nvPr>
            <p:ph type="body" sz="quarter" idx="18"/>
          </p:nvPr>
        </p:nvSpPr>
        <p:spPr>
          <a:xfrm>
            <a:off x="874580" y="1610711"/>
            <a:ext cx="10614687" cy="3849918"/>
          </a:xfrm>
        </p:spPr>
        <p:txBody>
          <a:bodyPr/>
          <a:lstStyle/>
          <a:p>
            <a:pPr marL="0" indent="0"/>
            <a:r>
              <a:rPr lang="en-IE" sz="2600" b="1" i="1" dirty="0">
                <a:solidFill>
                  <a:srgbClr val="595959"/>
                </a:solidFill>
              </a:rPr>
              <a:t>Suppose your annual fixed costs are €20,000, and your average room rate is €100. </a:t>
            </a:r>
          </a:p>
          <a:p>
            <a:pPr marL="0" indent="0"/>
            <a:endParaRPr lang="en-IE" sz="2800" b="1" i="1" dirty="0">
              <a:solidFill>
                <a:srgbClr val="459597"/>
              </a:solidFill>
            </a:endParaRPr>
          </a:p>
          <a:p>
            <a:pPr marL="0" indent="0"/>
            <a:r>
              <a:rPr lang="en-IE" sz="2800" b="1" i="1" dirty="0">
                <a:solidFill>
                  <a:srgbClr val="459597"/>
                </a:solidFill>
              </a:rPr>
              <a:t>Break-Even Nights </a:t>
            </a:r>
            <a:r>
              <a:rPr lang="en-IE" sz="2800" i="1" dirty="0">
                <a:solidFill>
                  <a:srgbClr val="459597"/>
                </a:solidFill>
              </a:rPr>
              <a:t>= €20,000 / €100 = 200 nights.</a:t>
            </a:r>
            <a:r>
              <a:rPr lang="en-IE" sz="2800" dirty="0">
                <a:solidFill>
                  <a:srgbClr val="459597"/>
                </a:solidFill>
              </a:rPr>
              <a:t> </a:t>
            </a:r>
          </a:p>
          <a:p>
            <a:pPr marL="342900" indent="-342900">
              <a:buFont typeface="Wingdings" panose="05000000000000000000" pitchFamily="2" charset="2"/>
              <a:buChar char="Ø"/>
            </a:pPr>
            <a:r>
              <a:rPr lang="en-IE" dirty="0">
                <a:solidFill>
                  <a:srgbClr val="595959"/>
                </a:solidFill>
              </a:rPr>
              <a:t>That means you’d need </a:t>
            </a:r>
            <a:r>
              <a:rPr lang="en-IE" b="1" dirty="0">
                <a:solidFill>
                  <a:srgbClr val="595959"/>
                </a:solidFill>
              </a:rPr>
              <a:t>200 paid nights over the year </a:t>
            </a:r>
            <a:r>
              <a:rPr lang="en-IE" dirty="0">
                <a:solidFill>
                  <a:srgbClr val="595959"/>
                </a:solidFill>
              </a:rPr>
              <a:t>to generate €20,000 in revenue, which would roughly cover your </a:t>
            </a:r>
            <a:r>
              <a:rPr lang="en-IE" b="1" dirty="0">
                <a:solidFill>
                  <a:srgbClr val="595959"/>
                </a:solidFill>
              </a:rPr>
              <a:t>€20k of fixed costs</a:t>
            </a:r>
            <a:r>
              <a:rPr lang="en-IE" dirty="0">
                <a:solidFill>
                  <a:srgbClr val="595959"/>
                </a:solidFill>
              </a:rPr>
              <a:t>. </a:t>
            </a:r>
          </a:p>
          <a:p>
            <a:pPr marL="342900" indent="-342900">
              <a:buFont typeface="Wingdings" panose="05000000000000000000" pitchFamily="2" charset="2"/>
              <a:buChar char="Ø"/>
            </a:pPr>
            <a:r>
              <a:rPr lang="en-IE" dirty="0">
                <a:solidFill>
                  <a:srgbClr val="595959"/>
                </a:solidFill>
              </a:rPr>
              <a:t>At 200 nights, you’re not really profiting – you’re </a:t>
            </a:r>
            <a:r>
              <a:rPr lang="en-IE" b="1" dirty="0">
                <a:solidFill>
                  <a:srgbClr val="595959"/>
                </a:solidFill>
              </a:rPr>
              <a:t>just paying all the bills</a:t>
            </a:r>
            <a:r>
              <a:rPr lang="en-IE" dirty="0">
                <a:solidFill>
                  <a:srgbClr val="595959"/>
                </a:solidFill>
              </a:rPr>
              <a:t>. </a:t>
            </a:r>
          </a:p>
          <a:p>
            <a:pPr marL="342900" indent="-342900">
              <a:buFont typeface="Wingdings" panose="05000000000000000000" pitchFamily="2" charset="2"/>
              <a:buChar char="Ø"/>
            </a:pPr>
            <a:r>
              <a:rPr lang="en-IE" dirty="0">
                <a:solidFill>
                  <a:srgbClr val="595959"/>
                </a:solidFill>
              </a:rPr>
              <a:t>Any booking </a:t>
            </a:r>
            <a:r>
              <a:rPr lang="en-IE" b="1" dirty="0">
                <a:solidFill>
                  <a:srgbClr val="595959"/>
                </a:solidFill>
              </a:rPr>
              <a:t>beyond 200 nights </a:t>
            </a:r>
            <a:r>
              <a:rPr lang="en-IE" dirty="0">
                <a:solidFill>
                  <a:srgbClr val="595959"/>
                </a:solidFill>
              </a:rPr>
              <a:t>in this scenario would start </a:t>
            </a:r>
            <a:r>
              <a:rPr lang="en-IE" b="1" dirty="0">
                <a:solidFill>
                  <a:srgbClr val="595959"/>
                </a:solidFill>
              </a:rPr>
              <a:t>generating profit</a:t>
            </a:r>
            <a:r>
              <a:rPr lang="en-IE" dirty="0">
                <a:solidFill>
                  <a:srgbClr val="595959"/>
                </a:solidFill>
              </a:rPr>
              <a:t>. </a:t>
            </a:r>
          </a:p>
          <a:p>
            <a:pPr marL="0" indent="0"/>
            <a:endParaRPr lang="en-IE" dirty="0">
              <a:solidFill>
                <a:srgbClr val="595959"/>
              </a:solidFill>
            </a:endParaRPr>
          </a:p>
          <a:p>
            <a:pPr marL="0" indent="0"/>
            <a:r>
              <a:rPr lang="en-IE" dirty="0">
                <a:solidFill>
                  <a:srgbClr val="595959"/>
                </a:solidFill>
              </a:rPr>
              <a:t>This approach is handy if you’re still figuring out costs and plan to set a price – it directly tells you “I must sell X nights at this price to not lose money.”</a:t>
            </a:r>
          </a:p>
          <a:p>
            <a:pPr marL="342900" indent="-342900">
              <a:buFont typeface="Wingdings" panose="05000000000000000000" pitchFamily="2" charset="2"/>
              <a:buChar char="Ø"/>
            </a:pPr>
            <a:endParaRPr lang="en-IE" dirty="0">
              <a:solidFill>
                <a:srgbClr val="595959"/>
              </a:solidFill>
            </a:endParaRPr>
          </a:p>
        </p:txBody>
      </p:sp>
      <p:sp>
        <p:nvSpPr>
          <p:cNvPr id="3" name="Text Placeholder 2">
            <a:extLst>
              <a:ext uri="{FF2B5EF4-FFF2-40B4-BE49-F238E27FC236}">
                <a16:creationId xmlns:a16="http://schemas.microsoft.com/office/drawing/2014/main" id="{ACB272DF-E365-1980-E89B-FD122191E178}"/>
              </a:ext>
            </a:extLst>
          </p:cNvPr>
          <p:cNvSpPr>
            <a:spLocks noGrp="1"/>
          </p:cNvSpPr>
          <p:nvPr>
            <p:ph type="body" sz="quarter" idx="16"/>
          </p:nvPr>
        </p:nvSpPr>
        <p:spPr/>
        <p:txBody>
          <a:bodyPr/>
          <a:lstStyle/>
          <a:p>
            <a:r>
              <a:rPr lang="en-US" dirty="0">
                <a:solidFill>
                  <a:srgbClr val="EC7C69"/>
                </a:solidFill>
              </a:rPr>
              <a:t>Example: (Option A) </a:t>
            </a:r>
            <a:r>
              <a:rPr lang="en-US" dirty="0">
                <a:solidFill>
                  <a:srgbClr val="459597"/>
                </a:solidFill>
              </a:rPr>
              <a:t>Calculate Break Even Nights </a:t>
            </a:r>
          </a:p>
        </p:txBody>
      </p:sp>
    </p:spTree>
    <p:extLst>
      <p:ext uri="{BB962C8B-B14F-4D97-AF65-F5344CB8AC3E}">
        <p14:creationId xmlns:p14="http://schemas.microsoft.com/office/powerpoint/2010/main" val="3349563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14AFA-4DD4-88E9-4256-DAA5F7D8FC4F}"/>
            </a:ext>
          </a:extLst>
        </p:cNvPr>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83EFE158-4405-62B3-F83C-ADBC49F738FC}"/>
              </a:ext>
            </a:extLst>
          </p:cNvPr>
          <p:cNvSpPr/>
          <p:nvPr/>
        </p:nvSpPr>
        <p:spPr>
          <a:xfrm>
            <a:off x="4075221" y="200026"/>
            <a:ext cx="7802453" cy="6471430"/>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11">
            <a:extLst>
              <a:ext uri="{FF2B5EF4-FFF2-40B4-BE49-F238E27FC236}">
                <a16:creationId xmlns:a16="http://schemas.microsoft.com/office/drawing/2014/main" id="{F56390FB-D089-655B-A02D-E1AD834D7B12}"/>
              </a:ext>
            </a:extLst>
          </p:cNvPr>
          <p:cNvSpPr>
            <a:spLocks noGrp="1"/>
          </p:cNvSpPr>
          <p:nvPr>
            <p:ph type="body" sz="quarter" idx="4294967295"/>
          </p:nvPr>
        </p:nvSpPr>
        <p:spPr>
          <a:xfrm>
            <a:off x="430632" y="822846"/>
            <a:ext cx="2979317" cy="1049221"/>
          </a:xfrm>
          <a:prstGeom prst="rect">
            <a:avLst/>
          </a:prstGeom>
        </p:spPr>
        <p:txBody>
          <a:bodyPr/>
          <a:lstStyle/>
          <a:p>
            <a:pPr marL="0" indent="0" algn="ctr">
              <a:lnSpc>
                <a:spcPct val="100000"/>
              </a:lnSpc>
              <a:buNone/>
            </a:pPr>
            <a:r>
              <a:rPr lang="en-IE" sz="4400" b="1" dirty="0">
                <a:solidFill>
                  <a:schemeClr val="bg1"/>
                </a:solidFill>
              </a:rPr>
              <a:t>Case Study </a:t>
            </a:r>
          </a:p>
        </p:txBody>
      </p:sp>
      <p:sp>
        <p:nvSpPr>
          <p:cNvPr id="14" name="Text Placeholder 13">
            <a:extLst>
              <a:ext uri="{FF2B5EF4-FFF2-40B4-BE49-F238E27FC236}">
                <a16:creationId xmlns:a16="http://schemas.microsoft.com/office/drawing/2014/main" id="{48E750CE-9EE2-65DC-B06F-C874036A65A5}"/>
              </a:ext>
            </a:extLst>
          </p:cNvPr>
          <p:cNvSpPr>
            <a:spLocks noGrp="1"/>
          </p:cNvSpPr>
          <p:nvPr>
            <p:ph type="body" sz="quarter" idx="21"/>
          </p:nvPr>
        </p:nvSpPr>
        <p:spPr>
          <a:xfrm>
            <a:off x="4539942" y="288437"/>
            <a:ext cx="7221426" cy="4530541"/>
          </a:xfrm>
        </p:spPr>
        <p:txBody>
          <a:bodyPr/>
          <a:lstStyle/>
          <a:p>
            <a:pPr>
              <a:spcAft>
                <a:spcPts val="600"/>
              </a:spcAft>
            </a:pPr>
            <a:r>
              <a:rPr lang="en-US" sz="2400" b="1" dirty="0">
                <a:solidFill>
                  <a:schemeClr val="bg1"/>
                </a:solidFill>
              </a:rPr>
              <a:t>Break-Even Nights </a:t>
            </a:r>
            <a:r>
              <a:rPr lang="en-US" sz="2400" dirty="0">
                <a:solidFill>
                  <a:schemeClr val="bg1"/>
                </a:solidFill>
              </a:rPr>
              <a:t>= Fixed Costs ÷ (Price per Night – Variable Cost per Night)</a:t>
            </a:r>
          </a:p>
          <a:p>
            <a:pPr>
              <a:spcAft>
                <a:spcPts val="600"/>
              </a:spcAft>
            </a:pPr>
            <a:r>
              <a:rPr lang="en-US" dirty="0">
                <a:solidFill>
                  <a:schemeClr val="bg1"/>
                </a:solidFill>
              </a:rPr>
              <a:t>Suppose your </a:t>
            </a:r>
            <a:r>
              <a:rPr lang="en-US" b="1" dirty="0">
                <a:solidFill>
                  <a:schemeClr val="bg1"/>
                </a:solidFill>
              </a:rPr>
              <a:t>fixed costs </a:t>
            </a:r>
            <a:r>
              <a:rPr lang="en-US" dirty="0">
                <a:solidFill>
                  <a:schemeClr val="bg1"/>
                </a:solidFill>
              </a:rPr>
              <a:t>(insurance, maintenance, etc., plus an allowance for your salary) are </a:t>
            </a:r>
            <a:r>
              <a:rPr lang="en-US" b="1" dirty="0">
                <a:solidFill>
                  <a:schemeClr val="bg1"/>
                </a:solidFill>
              </a:rPr>
              <a:t>€30,000 per year</a:t>
            </a:r>
            <a:r>
              <a:rPr lang="en-US" dirty="0">
                <a:solidFill>
                  <a:schemeClr val="bg1"/>
                </a:solidFill>
              </a:rPr>
              <a:t>. </a:t>
            </a:r>
          </a:p>
          <a:p>
            <a:pPr marL="342900" indent="-342900">
              <a:spcAft>
                <a:spcPts val="600"/>
              </a:spcAft>
              <a:buFont typeface="Wingdings" panose="05000000000000000000" pitchFamily="2" charset="2"/>
              <a:buChar char="Ø"/>
            </a:pPr>
            <a:r>
              <a:rPr lang="en-US" dirty="0">
                <a:solidFill>
                  <a:schemeClr val="bg1"/>
                </a:solidFill>
              </a:rPr>
              <a:t>Your </a:t>
            </a:r>
            <a:r>
              <a:rPr lang="en-US" b="1" dirty="0">
                <a:solidFill>
                  <a:schemeClr val="bg1"/>
                </a:solidFill>
              </a:rPr>
              <a:t>average nightly rate is €100,</a:t>
            </a:r>
            <a:r>
              <a:rPr lang="en-US" dirty="0">
                <a:solidFill>
                  <a:schemeClr val="bg1"/>
                </a:solidFill>
              </a:rPr>
              <a:t> and </a:t>
            </a:r>
            <a:r>
              <a:rPr lang="en-US" b="1" dirty="0">
                <a:solidFill>
                  <a:schemeClr val="bg1"/>
                </a:solidFill>
              </a:rPr>
              <a:t>variable costs </a:t>
            </a:r>
            <a:r>
              <a:rPr lang="en-US" dirty="0">
                <a:solidFill>
                  <a:schemeClr val="bg1"/>
                </a:solidFill>
              </a:rPr>
              <a:t>(cleaning, utilities, etc.) are about </a:t>
            </a:r>
            <a:r>
              <a:rPr lang="en-US" b="1" dirty="0">
                <a:solidFill>
                  <a:schemeClr val="bg1"/>
                </a:solidFill>
              </a:rPr>
              <a:t>€20</a:t>
            </a:r>
            <a:r>
              <a:rPr lang="en-US" dirty="0">
                <a:solidFill>
                  <a:schemeClr val="bg1"/>
                </a:solidFill>
              </a:rPr>
              <a:t> per night occupied. Then the profit per night is €80.</a:t>
            </a:r>
          </a:p>
          <a:p>
            <a:pPr marL="342900" indent="-342900">
              <a:spcAft>
                <a:spcPts val="600"/>
              </a:spcAft>
              <a:buFont typeface="Wingdings" panose="05000000000000000000" pitchFamily="2" charset="2"/>
              <a:buChar char="Ø"/>
            </a:pPr>
            <a:r>
              <a:rPr lang="en-US" dirty="0">
                <a:solidFill>
                  <a:schemeClr val="bg1"/>
                </a:solidFill>
              </a:rPr>
              <a:t>If you have 4 units, the total available nights = 4 × 365 = 1,460 nights. 375 nights is about 26% occupancy annually.</a:t>
            </a:r>
          </a:p>
          <a:p>
            <a:pPr>
              <a:spcAft>
                <a:spcPts val="600"/>
              </a:spcAft>
            </a:pPr>
            <a:r>
              <a:rPr lang="en-US" sz="2000" b="1" dirty="0">
                <a:solidFill>
                  <a:schemeClr val="bg1"/>
                </a:solidFill>
              </a:rPr>
              <a:t>Break-Even Nights </a:t>
            </a:r>
            <a:r>
              <a:rPr lang="en-US" sz="2000" dirty="0">
                <a:solidFill>
                  <a:schemeClr val="bg1"/>
                </a:solidFill>
              </a:rPr>
              <a:t>= 30,000 ÷ 80 = 375 nights per year.</a:t>
            </a:r>
          </a:p>
          <a:p>
            <a:pPr marL="342900" indent="-342900">
              <a:spcAft>
                <a:spcPts val="600"/>
              </a:spcAft>
              <a:buFont typeface="Wingdings" panose="05000000000000000000" pitchFamily="2" charset="2"/>
              <a:buChar char="Ø"/>
            </a:pPr>
            <a:r>
              <a:rPr lang="en-US" dirty="0">
                <a:solidFill>
                  <a:schemeClr val="bg1"/>
                </a:solidFill>
              </a:rPr>
              <a:t>This means you’d need roughly </a:t>
            </a:r>
            <a:r>
              <a:rPr lang="en-US" b="1" dirty="0">
                <a:solidFill>
                  <a:schemeClr val="bg1"/>
                </a:solidFill>
              </a:rPr>
              <a:t>26% yearly occupancy </a:t>
            </a:r>
            <a:r>
              <a:rPr lang="en-US" dirty="0">
                <a:solidFill>
                  <a:schemeClr val="bg1"/>
                </a:solidFill>
              </a:rPr>
              <a:t>(e.g. about </a:t>
            </a:r>
            <a:r>
              <a:rPr lang="en-US" b="1" dirty="0">
                <a:solidFill>
                  <a:schemeClr val="bg1"/>
                </a:solidFill>
              </a:rPr>
              <a:t>96 nights booked </a:t>
            </a:r>
            <a:r>
              <a:rPr lang="en-US" dirty="0">
                <a:solidFill>
                  <a:schemeClr val="bg1"/>
                </a:solidFill>
              </a:rPr>
              <a:t>per pod throughout the year) to cover </a:t>
            </a:r>
            <a:r>
              <a:rPr lang="en-US" b="1" dirty="0">
                <a:solidFill>
                  <a:schemeClr val="bg1"/>
                </a:solidFill>
              </a:rPr>
              <a:t>€30k in fixed costs</a:t>
            </a:r>
            <a:r>
              <a:rPr lang="en-US" dirty="0">
                <a:solidFill>
                  <a:schemeClr val="bg1"/>
                </a:solidFill>
              </a:rPr>
              <a:t>. </a:t>
            </a:r>
          </a:p>
          <a:p>
            <a:pPr>
              <a:spcAft>
                <a:spcPts val="600"/>
              </a:spcAft>
            </a:pPr>
            <a:r>
              <a:rPr lang="en-US" dirty="0">
                <a:solidFill>
                  <a:schemeClr val="bg1"/>
                </a:solidFill>
              </a:rPr>
              <a:t>Any occupancy above that, at those rates, </a:t>
            </a:r>
            <a:r>
              <a:rPr lang="en-US" b="1" dirty="0">
                <a:solidFill>
                  <a:schemeClr val="bg1"/>
                </a:solidFill>
              </a:rPr>
              <a:t>would produce a profit. </a:t>
            </a:r>
            <a:r>
              <a:rPr lang="en-US" dirty="0">
                <a:solidFill>
                  <a:schemeClr val="bg1"/>
                </a:solidFill>
              </a:rPr>
              <a:t>If you operate only 9 months a year, the break-even % of open days would be higher (because you have fewer available nights to achieve the same 375 nights).</a:t>
            </a:r>
          </a:p>
          <a:p>
            <a:pPr>
              <a:spcAft>
                <a:spcPts val="600"/>
              </a:spcAft>
            </a:pPr>
            <a:endParaRPr lang="en-US" dirty="0"/>
          </a:p>
          <a:p>
            <a:pPr>
              <a:spcAft>
                <a:spcPts val="600"/>
              </a:spcAft>
            </a:pPr>
            <a:endParaRPr lang="en-IE" dirty="0"/>
          </a:p>
        </p:txBody>
      </p:sp>
      <p:sp>
        <p:nvSpPr>
          <p:cNvPr id="16" name="Text Placeholder 11">
            <a:extLst>
              <a:ext uri="{FF2B5EF4-FFF2-40B4-BE49-F238E27FC236}">
                <a16:creationId xmlns:a16="http://schemas.microsoft.com/office/drawing/2014/main" id="{691553DF-F27E-A2C5-B27D-85855F79F605}"/>
              </a:ext>
            </a:extLst>
          </p:cNvPr>
          <p:cNvSpPr txBox="1">
            <a:spLocks/>
          </p:cNvSpPr>
          <p:nvPr/>
        </p:nvSpPr>
        <p:spPr>
          <a:xfrm>
            <a:off x="514351" y="2000796"/>
            <a:ext cx="300037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b="1" dirty="0"/>
              <a:t>Option A: </a:t>
            </a:r>
            <a:r>
              <a:rPr lang="en-US" dirty="0"/>
              <a:t>Example Using 4 Units</a:t>
            </a:r>
            <a:endParaRPr lang="en-US" sz="2400" dirty="0"/>
          </a:p>
        </p:txBody>
      </p:sp>
    </p:spTree>
    <p:extLst>
      <p:ext uri="{BB962C8B-B14F-4D97-AF65-F5344CB8AC3E}">
        <p14:creationId xmlns:p14="http://schemas.microsoft.com/office/powerpoint/2010/main" val="35105862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8045E-334E-DDBF-01F3-AAD5D7F687E3}"/>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8187E154-42CE-1C87-EB02-A25891259D04}"/>
              </a:ext>
            </a:extLst>
          </p:cNvPr>
          <p:cNvSpPr/>
          <p:nvPr/>
        </p:nvSpPr>
        <p:spPr>
          <a:xfrm>
            <a:off x="485775" y="1605885"/>
            <a:ext cx="10927293" cy="179109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79C92742-1D06-D556-632C-30807183F2FB}"/>
              </a:ext>
            </a:extLst>
          </p:cNvPr>
          <p:cNvSpPr>
            <a:spLocks noGrp="1"/>
          </p:cNvSpPr>
          <p:nvPr>
            <p:ph type="body" sz="quarter" idx="16"/>
          </p:nvPr>
        </p:nvSpPr>
        <p:spPr>
          <a:xfrm>
            <a:off x="992588" y="321398"/>
            <a:ext cx="10614687" cy="803654"/>
          </a:xfrm>
        </p:spPr>
        <p:txBody>
          <a:bodyPr/>
          <a:lstStyle/>
          <a:p>
            <a:r>
              <a:rPr lang="en-US" sz="3200" dirty="0">
                <a:solidFill>
                  <a:srgbClr val="EC7C69"/>
                </a:solidFill>
              </a:rPr>
              <a:t>(Option B) </a:t>
            </a:r>
            <a:r>
              <a:rPr lang="en-US" sz="3200" dirty="0">
                <a:solidFill>
                  <a:srgbClr val="459597"/>
                </a:solidFill>
              </a:rPr>
              <a:t>Calculate Break Even Nights </a:t>
            </a:r>
          </a:p>
          <a:p>
            <a:r>
              <a:rPr lang="en-US" sz="3200" b="0" i="1" dirty="0">
                <a:solidFill>
                  <a:srgbClr val="459597"/>
                </a:solidFill>
              </a:rPr>
              <a:t>If you know your total annual costs already</a:t>
            </a:r>
            <a:endParaRPr lang="en-GB" sz="3200" b="0" i="1" dirty="0">
              <a:solidFill>
                <a:srgbClr val="459597"/>
              </a:solidFill>
            </a:endParaRPr>
          </a:p>
        </p:txBody>
      </p:sp>
      <p:cxnSp>
        <p:nvCxnSpPr>
          <p:cNvPr id="2" name="Straight Connector 1">
            <a:extLst>
              <a:ext uri="{FF2B5EF4-FFF2-40B4-BE49-F238E27FC236}">
                <a16:creationId xmlns:a16="http://schemas.microsoft.com/office/drawing/2014/main" id="{3C9ED8AE-3200-290B-34C3-A9BA86836F84}"/>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3A4ADB3-3D79-A608-745F-9E01CBF6C38D}"/>
              </a:ext>
            </a:extLst>
          </p:cNvPr>
          <p:cNvSpPr>
            <a:spLocks noGrp="1"/>
          </p:cNvSpPr>
          <p:nvPr>
            <p:ph type="body" sz="quarter" idx="18"/>
          </p:nvPr>
        </p:nvSpPr>
        <p:spPr>
          <a:xfrm>
            <a:off x="1360142" y="1735428"/>
            <a:ext cx="9137529" cy="803653"/>
          </a:xfrm>
        </p:spPr>
        <p:txBody>
          <a:bodyPr/>
          <a:lstStyle/>
          <a:p>
            <a:pPr marL="0" indent="0" algn="ctr">
              <a:spcAft>
                <a:spcPts val="600"/>
              </a:spcAft>
            </a:pPr>
            <a:r>
              <a:rPr lang="en-US" i="1" dirty="0">
                <a:solidFill>
                  <a:schemeClr val="bg1"/>
                </a:solidFill>
              </a:rPr>
              <a:t>“Based on what I </a:t>
            </a:r>
            <a:r>
              <a:rPr lang="en-US" b="1" i="1" dirty="0">
                <a:solidFill>
                  <a:schemeClr val="bg1"/>
                </a:solidFill>
              </a:rPr>
              <a:t>expect to spend all year</a:t>
            </a:r>
            <a:r>
              <a:rPr lang="en-US" i="1" dirty="0">
                <a:solidFill>
                  <a:schemeClr val="bg1"/>
                </a:solidFill>
              </a:rPr>
              <a:t>, how many nights must I book to break even? </a:t>
            </a:r>
          </a:p>
          <a:p>
            <a:pPr marL="0" indent="0" algn="ctr">
              <a:spcAft>
                <a:spcPts val="600"/>
              </a:spcAft>
            </a:pPr>
            <a:r>
              <a:rPr lang="en-IE" i="1" dirty="0">
                <a:solidFill>
                  <a:schemeClr val="bg1"/>
                </a:solidFill>
              </a:rPr>
              <a:t>In other words if everything </a:t>
            </a:r>
            <a:r>
              <a:rPr lang="en-IE" b="1" i="1" dirty="0">
                <a:solidFill>
                  <a:schemeClr val="bg1"/>
                </a:solidFill>
              </a:rPr>
              <a:t>goes as planned cost-wise</a:t>
            </a:r>
            <a:r>
              <a:rPr lang="en-IE" i="1" dirty="0">
                <a:solidFill>
                  <a:schemeClr val="bg1"/>
                </a:solidFill>
              </a:rPr>
              <a:t>, how many nights do I need to cover all those costs? </a:t>
            </a:r>
            <a:r>
              <a:rPr lang="en-US" i="1" dirty="0">
                <a:solidFill>
                  <a:schemeClr val="bg1"/>
                </a:solidFill>
              </a:rPr>
              <a:t>”</a:t>
            </a:r>
          </a:p>
        </p:txBody>
      </p:sp>
      <p:sp>
        <p:nvSpPr>
          <p:cNvPr id="26" name="Flowchart: Alternate Process 25">
            <a:extLst>
              <a:ext uri="{FF2B5EF4-FFF2-40B4-BE49-F238E27FC236}">
                <a16:creationId xmlns:a16="http://schemas.microsoft.com/office/drawing/2014/main" id="{FA7964E4-FEFC-5243-8688-24974D65B305}"/>
              </a:ext>
            </a:extLst>
          </p:cNvPr>
          <p:cNvSpPr/>
          <p:nvPr/>
        </p:nvSpPr>
        <p:spPr>
          <a:xfrm>
            <a:off x="1317634" y="3475255"/>
            <a:ext cx="9964593" cy="3009794"/>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6" name="Connector: Elbow 35">
            <a:extLst>
              <a:ext uri="{FF2B5EF4-FFF2-40B4-BE49-F238E27FC236}">
                <a16:creationId xmlns:a16="http://schemas.microsoft.com/office/drawing/2014/main" id="{987611ED-A0CA-82AC-70AB-3ACE06CB75AF}"/>
              </a:ext>
            </a:extLst>
          </p:cNvPr>
          <p:cNvCxnSpPr>
            <a:cxnSpLocks/>
          </p:cNvCxnSpPr>
          <p:nvPr/>
        </p:nvCxnSpPr>
        <p:spPr>
          <a:xfrm rot="16200000" flipH="1">
            <a:off x="-239460" y="4078217"/>
            <a:ext cx="2298466" cy="694056"/>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66E971D0-8A0D-39D4-49A2-320577A6FDFA}"/>
              </a:ext>
            </a:extLst>
          </p:cNvPr>
          <p:cNvSpPr txBox="1">
            <a:spLocks/>
          </p:cNvSpPr>
          <p:nvPr/>
        </p:nvSpPr>
        <p:spPr>
          <a:xfrm>
            <a:off x="1693900" y="376337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pPr>
            <a:r>
              <a:rPr lang="en-US" sz="2800" b="1" dirty="0">
                <a:solidFill>
                  <a:schemeClr val="bg1"/>
                </a:solidFill>
              </a:rPr>
              <a:t>Total Annual Costs (TAC) </a:t>
            </a:r>
            <a:r>
              <a:rPr lang="en-US" sz="2800" dirty="0">
                <a:solidFill>
                  <a:schemeClr val="bg1"/>
                </a:solidFill>
              </a:rPr>
              <a:t>= Fixed Costs (FC) +(Variable Costs (VC) × Estimated Occupied Nights)</a:t>
            </a:r>
          </a:p>
          <a:p>
            <a:pPr marL="0" indent="0" algn="ctr">
              <a:spcAft>
                <a:spcPts val="1200"/>
              </a:spcAft>
            </a:pPr>
            <a:r>
              <a:rPr lang="en-US" dirty="0">
                <a:solidFill>
                  <a:schemeClr val="bg1"/>
                </a:solidFill>
              </a:rPr>
              <a:t>Use this formula if you already have a realistic number of nights you expect to book (e.g. 200 nights a year).</a:t>
            </a:r>
          </a:p>
          <a:p>
            <a:pPr marL="0" indent="0" algn="ctr">
              <a:spcAft>
                <a:spcPts val="1200"/>
              </a:spcAft>
            </a:pPr>
            <a:r>
              <a:rPr lang="en-US" sz="2200" i="1" dirty="0">
                <a:solidFill>
                  <a:schemeClr val="bg1"/>
                </a:solidFill>
              </a:rPr>
              <a:t>*Use this if you already expect a certain occupancy (e.g., 200 nights).</a:t>
            </a:r>
          </a:p>
        </p:txBody>
      </p:sp>
      <p:grpSp>
        <p:nvGrpSpPr>
          <p:cNvPr id="3" name="Group 2">
            <a:extLst>
              <a:ext uri="{FF2B5EF4-FFF2-40B4-BE49-F238E27FC236}">
                <a16:creationId xmlns:a16="http://schemas.microsoft.com/office/drawing/2014/main" id="{E9B19B17-B77A-6664-B8AD-2D2D2832A4D1}"/>
              </a:ext>
            </a:extLst>
          </p:cNvPr>
          <p:cNvGrpSpPr/>
          <p:nvPr/>
        </p:nvGrpSpPr>
        <p:grpSpPr>
          <a:xfrm>
            <a:off x="235762" y="138361"/>
            <a:ext cx="720000" cy="861774"/>
            <a:chOff x="1016000" y="1024973"/>
            <a:chExt cx="1016000" cy="1216059"/>
          </a:xfrm>
        </p:grpSpPr>
        <p:sp>
          <p:nvSpPr>
            <p:cNvPr id="5" name="Oval 4">
              <a:extLst>
                <a:ext uri="{FF2B5EF4-FFF2-40B4-BE49-F238E27FC236}">
                  <a16:creationId xmlns:a16="http://schemas.microsoft.com/office/drawing/2014/main" id="{B2DB0706-5698-3D4C-F929-7F03F1780784}"/>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04BFBFDD-49F7-3AF2-BB94-A1B41777504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B</a:t>
              </a:r>
            </a:p>
          </p:txBody>
        </p:sp>
      </p:grpSp>
      <p:grpSp>
        <p:nvGrpSpPr>
          <p:cNvPr id="8" name="Group 7">
            <a:extLst>
              <a:ext uri="{FF2B5EF4-FFF2-40B4-BE49-F238E27FC236}">
                <a16:creationId xmlns:a16="http://schemas.microsoft.com/office/drawing/2014/main" id="{0051B0FB-18E6-6A8D-29BB-D45E3E7282C7}"/>
              </a:ext>
            </a:extLst>
          </p:cNvPr>
          <p:cNvGrpSpPr/>
          <p:nvPr/>
        </p:nvGrpSpPr>
        <p:grpSpPr>
          <a:xfrm>
            <a:off x="10920313" y="237675"/>
            <a:ext cx="1081945" cy="1011723"/>
            <a:chOff x="1016000" y="1137920"/>
            <a:chExt cx="1016000" cy="1016000"/>
          </a:xfrm>
        </p:grpSpPr>
        <p:sp>
          <p:nvSpPr>
            <p:cNvPr id="9" name="Oval 8">
              <a:extLst>
                <a:ext uri="{FF2B5EF4-FFF2-40B4-BE49-F238E27FC236}">
                  <a16:creationId xmlns:a16="http://schemas.microsoft.com/office/drawing/2014/main" id="{1176655C-2AE4-60E5-DE82-9CA788FCC308}"/>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7D8BBA18-E62B-725E-1C96-A572AE04D12A}"/>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20</a:t>
              </a:r>
            </a:p>
          </p:txBody>
        </p:sp>
      </p:grpSp>
    </p:spTree>
    <p:extLst>
      <p:ext uri="{BB962C8B-B14F-4D97-AF65-F5344CB8AC3E}">
        <p14:creationId xmlns:p14="http://schemas.microsoft.com/office/powerpoint/2010/main" val="8212288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95CF1-7B05-8999-0BAE-F3165376AD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A3BD1F-1AEF-2625-DA1F-FCD590B519D6}"/>
              </a:ext>
            </a:extLst>
          </p:cNvPr>
          <p:cNvSpPr>
            <a:spLocks noGrp="1"/>
          </p:cNvSpPr>
          <p:nvPr>
            <p:ph type="body" sz="quarter" idx="18"/>
          </p:nvPr>
        </p:nvSpPr>
        <p:spPr>
          <a:xfrm>
            <a:off x="550730" y="938579"/>
            <a:ext cx="10936420" cy="3849918"/>
          </a:xfrm>
        </p:spPr>
        <p:txBody>
          <a:bodyPr/>
          <a:lstStyle/>
          <a:p>
            <a:pPr marL="0" indent="0">
              <a:spcBef>
                <a:spcPts val="0"/>
              </a:spcBef>
              <a:spcAft>
                <a:spcPts val="600"/>
              </a:spcAft>
            </a:pPr>
            <a:r>
              <a:rPr lang="en-IE" sz="2200" dirty="0">
                <a:solidFill>
                  <a:srgbClr val="595959"/>
                </a:solidFill>
              </a:rPr>
              <a:t>If you have a projection of </a:t>
            </a:r>
            <a:r>
              <a:rPr lang="en-IE" sz="2200" b="1" dirty="0">
                <a:solidFill>
                  <a:srgbClr val="595959"/>
                </a:solidFill>
              </a:rPr>
              <a:t>total annual costs</a:t>
            </a:r>
            <a:r>
              <a:rPr lang="en-IE" sz="2200" dirty="0">
                <a:solidFill>
                  <a:srgbClr val="595959"/>
                </a:solidFill>
              </a:rPr>
              <a:t> (fixed + variable) – for instance, from your income statement – you can divide that by your average rate to get break-even nights. </a:t>
            </a:r>
          </a:p>
          <a:p>
            <a:pPr marL="0" indent="0">
              <a:spcBef>
                <a:spcPts val="0"/>
              </a:spcBef>
              <a:spcAft>
                <a:spcPts val="600"/>
              </a:spcAft>
            </a:pPr>
            <a:r>
              <a:rPr lang="en-IE" sz="2200" dirty="0">
                <a:solidFill>
                  <a:srgbClr val="595959"/>
                </a:solidFill>
              </a:rPr>
              <a:t>Essentially, this method asks: </a:t>
            </a:r>
            <a:r>
              <a:rPr lang="en-IE" sz="2200" i="1" dirty="0">
                <a:solidFill>
                  <a:srgbClr val="E96751"/>
                </a:solidFill>
              </a:rPr>
              <a:t>if everything goes as planned cost-wise, how many nights do I need to cover all those costs? </a:t>
            </a:r>
          </a:p>
          <a:p>
            <a:pPr marL="0" indent="0">
              <a:spcBef>
                <a:spcPts val="0"/>
              </a:spcBef>
              <a:spcAft>
                <a:spcPts val="600"/>
              </a:spcAft>
            </a:pPr>
            <a:r>
              <a:rPr lang="en-IE" sz="2800" b="1" i="1" dirty="0">
                <a:solidFill>
                  <a:srgbClr val="E96751"/>
                </a:solidFill>
              </a:rPr>
              <a:t>Example: </a:t>
            </a:r>
            <a:r>
              <a:rPr lang="en-IE" b="1" i="1" dirty="0">
                <a:solidFill>
                  <a:srgbClr val="595959"/>
                </a:solidFill>
              </a:rPr>
              <a:t>Say your total annual expenses came to €19,600, and your average nightly rate is €100. </a:t>
            </a:r>
          </a:p>
          <a:p>
            <a:pPr marL="0" indent="0">
              <a:spcBef>
                <a:spcPts val="0"/>
              </a:spcBef>
              <a:spcAft>
                <a:spcPts val="600"/>
              </a:spcAft>
            </a:pPr>
            <a:r>
              <a:rPr lang="en-IE" sz="2800" b="1" i="1" dirty="0">
                <a:solidFill>
                  <a:srgbClr val="459597"/>
                </a:solidFill>
              </a:rPr>
              <a:t>Break-Even Nights </a:t>
            </a:r>
            <a:r>
              <a:rPr lang="en-IE" sz="2800" i="1" dirty="0">
                <a:solidFill>
                  <a:srgbClr val="459597"/>
                </a:solidFill>
              </a:rPr>
              <a:t>= €19,600 / €100 = 196 nights.</a:t>
            </a:r>
            <a:r>
              <a:rPr lang="en-IE" sz="2800" dirty="0">
                <a:solidFill>
                  <a:srgbClr val="459597"/>
                </a:solidFill>
              </a:rPr>
              <a:t> </a:t>
            </a:r>
          </a:p>
          <a:p>
            <a:pPr marL="342900" indent="-342900">
              <a:spcBef>
                <a:spcPts val="0"/>
              </a:spcBef>
              <a:spcAft>
                <a:spcPts val="600"/>
              </a:spcAft>
              <a:buFont typeface="Wingdings" panose="05000000000000000000" pitchFamily="2" charset="2"/>
              <a:buChar char="Ø"/>
            </a:pPr>
            <a:r>
              <a:rPr lang="en-IE" sz="2200" dirty="0">
                <a:solidFill>
                  <a:srgbClr val="595959"/>
                </a:solidFill>
              </a:rPr>
              <a:t>This is similar to </a:t>
            </a:r>
            <a:r>
              <a:rPr lang="en-IE" sz="2200" b="1" dirty="0">
                <a:solidFill>
                  <a:srgbClr val="595959"/>
                </a:solidFill>
              </a:rPr>
              <a:t>Option A </a:t>
            </a:r>
            <a:r>
              <a:rPr lang="en-IE" sz="2200" dirty="0">
                <a:solidFill>
                  <a:srgbClr val="595959"/>
                </a:solidFill>
              </a:rPr>
              <a:t>in result (as it should be, since total costs include fixed + variable, and variable costs per night mean the required nights might be slightly higher than Option A’s number if variable costs are significant). </a:t>
            </a:r>
          </a:p>
          <a:p>
            <a:pPr marL="342900" indent="-342900">
              <a:spcBef>
                <a:spcPts val="0"/>
              </a:spcBef>
              <a:spcAft>
                <a:spcPts val="600"/>
              </a:spcAft>
              <a:buFont typeface="Wingdings" panose="05000000000000000000" pitchFamily="2" charset="2"/>
              <a:buChar char="Ø"/>
            </a:pPr>
            <a:r>
              <a:rPr lang="en-IE" sz="2200" dirty="0">
                <a:solidFill>
                  <a:srgbClr val="595959"/>
                </a:solidFill>
              </a:rPr>
              <a:t>If your average rate is a bit different (e.g., maybe averaging €110 because of a mix of seasons), use that. </a:t>
            </a:r>
          </a:p>
          <a:p>
            <a:pPr marL="342900" indent="-342900">
              <a:spcBef>
                <a:spcPts val="0"/>
              </a:spcBef>
              <a:spcAft>
                <a:spcPts val="600"/>
              </a:spcAft>
              <a:buFont typeface="Wingdings" panose="05000000000000000000" pitchFamily="2" charset="2"/>
              <a:buChar char="Ø"/>
            </a:pPr>
            <a:r>
              <a:rPr lang="en-IE" sz="2200" dirty="0">
                <a:solidFill>
                  <a:srgbClr val="595959"/>
                </a:solidFill>
              </a:rPr>
              <a:t>The outcome tells you the </a:t>
            </a:r>
            <a:r>
              <a:rPr lang="en-IE" sz="2200" b="1" dirty="0">
                <a:solidFill>
                  <a:srgbClr val="E96751"/>
                </a:solidFill>
              </a:rPr>
              <a:t>sales volume </a:t>
            </a:r>
            <a:r>
              <a:rPr lang="en-IE" sz="2200" dirty="0">
                <a:solidFill>
                  <a:srgbClr val="595959"/>
                </a:solidFill>
              </a:rPr>
              <a:t>(in nights booked) needed such that revenue equals costs – </a:t>
            </a:r>
            <a:r>
              <a:rPr lang="en-IE" sz="2200" b="1" dirty="0">
                <a:solidFill>
                  <a:srgbClr val="595959"/>
                </a:solidFill>
              </a:rPr>
              <a:t>the point of no loss, no profit</a:t>
            </a:r>
            <a:r>
              <a:rPr lang="en-IE" sz="2200" b="1" u="sng" dirty="0">
                <a:solidFill>
                  <a:srgbClr val="595959"/>
                </a:solidFill>
                <a:hlinkClick r:id="rId2">
                  <a:extLst>
                    <a:ext uri="{A12FA001-AC4F-418D-AE19-62706E023703}">
                      <ahyp:hlinkClr xmlns:ahyp="http://schemas.microsoft.com/office/drawing/2018/hyperlinkcolor" val="tx"/>
                    </a:ext>
                  </a:extLst>
                </a:hlinkClick>
              </a:rPr>
              <a:t>s</a:t>
            </a:r>
            <a:r>
              <a:rPr lang="en-IE" sz="2200" b="1" dirty="0">
                <a:solidFill>
                  <a:srgbClr val="595959"/>
                </a:solidFill>
              </a:rPr>
              <a:t>. </a:t>
            </a:r>
          </a:p>
          <a:p>
            <a:pPr marL="342900" indent="-342900">
              <a:spcBef>
                <a:spcPts val="0"/>
              </a:spcBef>
              <a:spcAft>
                <a:spcPts val="600"/>
              </a:spcAft>
              <a:buFont typeface="Wingdings" panose="05000000000000000000" pitchFamily="2" charset="2"/>
              <a:buChar char="Ø"/>
            </a:pPr>
            <a:r>
              <a:rPr lang="en-IE" sz="2200" dirty="0">
                <a:solidFill>
                  <a:srgbClr val="595959"/>
                </a:solidFill>
              </a:rPr>
              <a:t>Both Option A and Option B give you a benchmark number of nights; Option B is just more precise if you have detailed cost estimates. For a quick estimate, Option A is often enough.</a:t>
            </a:r>
          </a:p>
          <a:p>
            <a:pPr marL="0" indent="0">
              <a:spcBef>
                <a:spcPts val="0"/>
              </a:spcBef>
              <a:spcAft>
                <a:spcPts val="600"/>
              </a:spcAft>
            </a:pPr>
            <a:endParaRPr lang="en-IE" dirty="0">
              <a:solidFill>
                <a:srgbClr val="595959"/>
              </a:solidFill>
            </a:endParaRPr>
          </a:p>
        </p:txBody>
      </p:sp>
      <p:sp>
        <p:nvSpPr>
          <p:cNvPr id="3" name="Text Placeholder 2">
            <a:extLst>
              <a:ext uri="{FF2B5EF4-FFF2-40B4-BE49-F238E27FC236}">
                <a16:creationId xmlns:a16="http://schemas.microsoft.com/office/drawing/2014/main" id="{8E6AF130-6835-7D07-036D-F94ABEBAD124}"/>
              </a:ext>
            </a:extLst>
          </p:cNvPr>
          <p:cNvSpPr>
            <a:spLocks noGrp="1"/>
          </p:cNvSpPr>
          <p:nvPr>
            <p:ph type="body" sz="quarter" idx="16"/>
          </p:nvPr>
        </p:nvSpPr>
        <p:spPr>
          <a:xfrm>
            <a:off x="417381" y="275828"/>
            <a:ext cx="11650794" cy="803654"/>
          </a:xfrm>
        </p:spPr>
        <p:txBody>
          <a:bodyPr/>
          <a:lstStyle/>
          <a:p>
            <a:r>
              <a:rPr lang="en-US" sz="3200" dirty="0">
                <a:solidFill>
                  <a:srgbClr val="EC7C69"/>
                </a:solidFill>
              </a:rPr>
              <a:t>Example: (Option B) </a:t>
            </a:r>
            <a:r>
              <a:rPr lang="en-US" sz="3200" dirty="0">
                <a:solidFill>
                  <a:srgbClr val="459597"/>
                </a:solidFill>
              </a:rPr>
              <a:t>Calculate Break-Even Nights </a:t>
            </a:r>
            <a:r>
              <a:rPr lang="en-US" sz="3200" b="0" dirty="0">
                <a:solidFill>
                  <a:srgbClr val="459597"/>
                </a:solidFill>
              </a:rPr>
              <a:t>(Using Total Costs)</a:t>
            </a:r>
          </a:p>
        </p:txBody>
      </p:sp>
    </p:spTree>
    <p:extLst>
      <p:ext uri="{BB962C8B-B14F-4D97-AF65-F5344CB8AC3E}">
        <p14:creationId xmlns:p14="http://schemas.microsoft.com/office/powerpoint/2010/main" val="2249523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1F4BE-A67D-1646-A635-FDAF9CC6CF26}"/>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EB712F1-CE31-5363-66A5-4E48F4A58622}"/>
              </a:ext>
            </a:extLst>
          </p:cNvPr>
          <p:cNvCxnSpPr>
            <a:cxnSpLocks/>
          </p:cNvCxnSpPr>
          <p:nvPr/>
        </p:nvCxnSpPr>
        <p:spPr>
          <a:xfrm>
            <a:off x="71718" y="109459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25" name="Flowchart: Alternate Process 24">
            <a:extLst>
              <a:ext uri="{FF2B5EF4-FFF2-40B4-BE49-F238E27FC236}">
                <a16:creationId xmlns:a16="http://schemas.microsoft.com/office/drawing/2014/main" id="{A8C7D6D1-37A3-DAE1-DE67-00898A0BE93B}"/>
              </a:ext>
            </a:extLst>
          </p:cNvPr>
          <p:cNvSpPr/>
          <p:nvPr/>
        </p:nvSpPr>
        <p:spPr>
          <a:xfrm>
            <a:off x="1308773" y="2975988"/>
            <a:ext cx="9964593" cy="1043835"/>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26" name="Flowchart: Alternate Process 25">
            <a:extLst>
              <a:ext uri="{FF2B5EF4-FFF2-40B4-BE49-F238E27FC236}">
                <a16:creationId xmlns:a16="http://schemas.microsoft.com/office/drawing/2014/main" id="{7B6749AE-49EA-E365-8899-A960CFEA027A}"/>
              </a:ext>
            </a:extLst>
          </p:cNvPr>
          <p:cNvSpPr/>
          <p:nvPr/>
        </p:nvSpPr>
        <p:spPr>
          <a:xfrm>
            <a:off x="1459928" y="4223415"/>
            <a:ext cx="9964593" cy="214803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3B7A32D7-60D6-9187-1103-6C490A3569AC}"/>
              </a:ext>
            </a:extLst>
          </p:cNvPr>
          <p:cNvCxnSpPr>
            <a:cxnSpLocks/>
            <a:stCxn id="25" idx="1"/>
          </p:cNvCxnSpPr>
          <p:nvPr/>
        </p:nvCxnSpPr>
        <p:spPr>
          <a:xfrm rot="10800000" flipH="1" flipV="1">
            <a:off x="1308773" y="3497906"/>
            <a:ext cx="92614" cy="1647656"/>
          </a:xfrm>
          <a:prstGeom prst="bentConnector4">
            <a:avLst>
              <a:gd name="adj1" fmla="val -246831"/>
              <a:gd name="adj2" fmla="val 65838"/>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249ABCC5-17FA-5B00-4BA3-9717041944A3}"/>
              </a:ext>
            </a:extLst>
          </p:cNvPr>
          <p:cNvSpPr txBox="1">
            <a:spLocks/>
          </p:cNvSpPr>
          <p:nvPr/>
        </p:nvSpPr>
        <p:spPr>
          <a:xfrm>
            <a:off x="1646813" y="4204856"/>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b="1" dirty="0">
                <a:solidFill>
                  <a:srgbClr val="E96751"/>
                </a:solidFill>
              </a:rPr>
              <a:t>Example:</a:t>
            </a:r>
          </a:p>
          <a:p>
            <a:pPr>
              <a:lnSpc>
                <a:spcPct val="100000"/>
              </a:lnSpc>
              <a:spcBef>
                <a:spcPts val="0"/>
              </a:spcBef>
            </a:pPr>
            <a:r>
              <a:rPr lang="en-IE" sz="2200" dirty="0">
                <a:solidFill>
                  <a:srgbClr val="494949"/>
                </a:solidFill>
              </a:rPr>
              <a:t>Total Annual Costs (TAC) = €20,000</a:t>
            </a:r>
          </a:p>
          <a:p>
            <a:pPr>
              <a:lnSpc>
                <a:spcPct val="100000"/>
              </a:lnSpc>
              <a:spcBef>
                <a:spcPts val="0"/>
              </a:spcBef>
            </a:pPr>
            <a:r>
              <a:rPr lang="en-IE" sz="2200" dirty="0">
                <a:solidFill>
                  <a:srgbClr val="494949"/>
                </a:solidFill>
              </a:rPr>
              <a:t>Fixed Costs = €14,000</a:t>
            </a:r>
          </a:p>
          <a:p>
            <a:pPr>
              <a:lnSpc>
                <a:spcPct val="100000"/>
              </a:lnSpc>
              <a:spcBef>
                <a:spcPts val="0"/>
              </a:spcBef>
            </a:pPr>
            <a:r>
              <a:rPr lang="en-IE" sz="2200" dirty="0">
                <a:solidFill>
                  <a:srgbClr val="494949"/>
                </a:solidFill>
              </a:rPr>
              <a:t>Variable Cost per Night = €30</a:t>
            </a:r>
          </a:p>
          <a:p>
            <a:pPr>
              <a:lnSpc>
                <a:spcPct val="100000"/>
              </a:lnSpc>
              <a:spcBef>
                <a:spcPts val="0"/>
              </a:spcBef>
            </a:pPr>
            <a:r>
              <a:rPr lang="en-IE" sz="2200" dirty="0">
                <a:solidFill>
                  <a:srgbClr val="494949"/>
                </a:solidFill>
              </a:rPr>
              <a:t>Estimated Nights = 200</a:t>
            </a:r>
          </a:p>
          <a:p>
            <a:pPr>
              <a:lnSpc>
                <a:spcPct val="100000"/>
              </a:lnSpc>
              <a:spcBef>
                <a:spcPts val="0"/>
              </a:spcBef>
            </a:pPr>
            <a:r>
              <a:rPr lang="en-IE" sz="2200" dirty="0">
                <a:solidFill>
                  <a:srgbClr val="494949"/>
                </a:solidFill>
              </a:rPr>
              <a:t>Average Price per Night = €150</a:t>
            </a:r>
          </a:p>
          <a:p>
            <a:pPr marL="0" indent="0">
              <a:lnSpc>
                <a:spcPct val="100000"/>
              </a:lnSpc>
              <a:spcBef>
                <a:spcPts val="0"/>
              </a:spcBef>
              <a:spcAft>
                <a:spcPts val="1200"/>
              </a:spcAft>
            </a:pPr>
            <a:endParaRPr lang="en-US" sz="2200" b="1" dirty="0">
              <a:solidFill>
                <a:srgbClr val="494949"/>
              </a:solidFill>
            </a:endParaRPr>
          </a:p>
        </p:txBody>
      </p:sp>
      <p:sp>
        <p:nvSpPr>
          <p:cNvPr id="21" name="Text Placeholder 5">
            <a:extLst>
              <a:ext uri="{FF2B5EF4-FFF2-40B4-BE49-F238E27FC236}">
                <a16:creationId xmlns:a16="http://schemas.microsoft.com/office/drawing/2014/main" id="{03171D8B-FAF9-CDCC-AF25-8878C5E6478D}"/>
              </a:ext>
            </a:extLst>
          </p:cNvPr>
          <p:cNvSpPr txBox="1">
            <a:spLocks/>
          </p:cNvSpPr>
          <p:nvPr/>
        </p:nvSpPr>
        <p:spPr>
          <a:xfrm>
            <a:off x="1524101" y="3096078"/>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Break-even Nights = </a:t>
            </a:r>
            <a:r>
              <a:rPr lang="en-US" dirty="0">
                <a:solidFill>
                  <a:schemeClr val="bg1"/>
                </a:solidFill>
              </a:rPr>
              <a:t>Total Annual Costs ÷ (Average Price per Night − Variable Cost per Night)</a:t>
            </a:r>
          </a:p>
          <a:p>
            <a:pPr marL="0" indent="0">
              <a:spcAft>
                <a:spcPts val="600"/>
              </a:spcAft>
            </a:pPr>
            <a:endParaRPr lang="en-US" dirty="0"/>
          </a:p>
        </p:txBody>
      </p:sp>
      <p:sp>
        <p:nvSpPr>
          <p:cNvPr id="12" name="TextBox 11">
            <a:extLst>
              <a:ext uri="{FF2B5EF4-FFF2-40B4-BE49-F238E27FC236}">
                <a16:creationId xmlns:a16="http://schemas.microsoft.com/office/drawing/2014/main" id="{9A7C9EAD-B193-8DD9-1257-01745EEE829D}"/>
              </a:ext>
            </a:extLst>
          </p:cNvPr>
          <p:cNvSpPr txBox="1"/>
          <p:nvPr/>
        </p:nvSpPr>
        <p:spPr>
          <a:xfrm>
            <a:off x="5851324" y="4807430"/>
            <a:ext cx="5665010" cy="1107996"/>
          </a:xfrm>
          <a:prstGeom prst="rect">
            <a:avLst/>
          </a:prstGeom>
          <a:noFill/>
        </p:spPr>
        <p:txBody>
          <a:bodyPr wrap="square">
            <a:spAutoFit/>
          </a:bodyPr>
          <a:lstStyle/>
          <a:p>
            <a:pPr>
              <a:lnSpc>
                <a:spcPct val="100000"/>
              </a:lnSpc>
              <a:spcBef>
                <a:spcPts val="0"/>
              </a:spcBef>
            </a:pPr>
            <a:r>
              <a:rPr lang="en-IE" sz="2200" b="1" dirty="0">
                <a:solidFill>
                  <a:srgbClr val="494949"/>
                </a:solidFill>
              </a:rPr>
              <a:t>TAC = </a:t>
            </a:r>
            <a:r>
              <a:rPr lang="en-IE" sz="2200" dirty="0">
                <a:solidFill>
                  <a:srgbClr val="494949"/>
                </a:solidFill>
              </a:rPr>
              <a:t>€14,000 + (€30 × 200) = €20,000</a:t>
            </a:r>
          </a:p>
          <a:p>
            <a:pPr>
              <a:lnSpc>
                <a:spcPct val="100000"/>
              </a:lnSpc>
              <a:spcBef>
                <a:spcPts val="0"/>
              </a:spcBef>
            </a:pPr>
            <a:r>
              <a:rPr lang="en-IE" sz="2200" b="1" dirty="0">
                <a:solidFill>
                  <a:srgbClr val="494949"/>
                </a:solidFill>
              </a:rPr>
              <a:t>Net Revenue per Night </a:t>
            </a:r>
            <a:r>
              <a:rPr lang="en-IE" sz="2200" dirty="0">
                <a:solidFill>
                  <a:srgbClr val="494949"/>
                </a:solidFill>
              </a:rPr>
              <a:t>= €150 − €30 = €120</a:t>
            </a:r>
          </a:p>
          <a:p>
            <a:pPr>
              <a:lnSpc>
                <a:spcPct val="100000"/>
              </a:lnSpc>
              <a:spcBef>
                <a:spcPts val="0"/>
              </a:spcBef>
            </a:pPr>
            <a:r>
              <a:rPr lang="en-IE" sz="2200" b="1" dirty="0">
                <a:solidFill>
                  <a:srgbClr val="494949"/>
                </a:solidFill>
              </a:rPr>
              <a:t>Break-even Nights </a:t>
            </a:r>
            <a:r>
              <a:rPr lang="en-IE" sz="2200" dirty="0">
                <a:solidFill>
                  <a:srgbClr val="494949"/>
                </a:solidFill>
              </a:rPr>
              <a:t>= €11,000 ÷ €90 = </a:t>
            </a:r>
            <a:r>
              <a:rPr lang="en-IE" sz="2200" b="1" dirty="0">
                <a:solidFill>
                  <a:srgbClr val="494949"/>
                </a:solidFill>
              </a:rPr>
              <a:t>167 nights</a:t>
            </a:r>
            <a:endParaRPr lang="en-IE" sz="2200" dirty="0">
              <a:solidFill>
                <a:srgbClr val="494949"/>
              </a:solidFill>
            </a:endParaRPr>
          </a:p>
        </p:txBody>
      </p:sp>
      <p:sp>
        <p:nvSpPr>
          <p:cNvPr id="19" name="Arrow: Right 18">
            <a:extLst>
              <a:ext uri="{FF2B5EF4-FFF2-40B4-BE49-F238E27FC236}">
                <a16:creationId xmlns:a16="http://schemas.microsoft.com/office/drawing/2014/main" id="{91B74EA7-D730-444E-0774-009CE536668C}"/>
              </a:ext>
            </a:extLst>
          </p:cNvPr>
          <p:cNvSpPr/>
          <p:nvPr/>
        </p:nvSpPr>
        <p:spPr>
          <a:xfrm>
            <a:off x="5331376" y="5960611"/>
            <a:ext cx="627529" cy="342547"/>
          </a:xfrm>
          <a:prstGeom prst="rightArrow">
            <a:avLst/>
          </a:prstGeom>
          <a:solidFill>
            <a:srgbClr val="EC7C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 Placeholder 2">
            <a:extLst>
              <a:ext uri="{FF2B5EF4-FFF2-40B4-BE49-F238E27FC236}">
                <a16:creationId xmlns:a16="http://schemas.microsoft.com/office/drawing/2014/main" id="{733C144E-0C51-3C71-6887-B9888734875C}"/>
              </a:ext>
            </a:extLst>
          </p:cNvPr>
          <p:cNvSpPr txBox="1">
            <a:spLocks/>
          </p:cNvSpPr>
          <p:nvPr/>
        </p:nvSpPr>
        <p:spPr>
          <a:xfrm>
            <a:off x="417381" y="275828"/>
            <a:ext cx="11650794"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solidFill>
                  <a:srgbClr val="EC7C69"/>
                </a:solidFill>
              </a:rPr>
              <a:t>Example: (Option B) </a:t>
            </a:r>
            <a:r>
              <a:rPr lang="en-US" sz="3200">
                <a:solidFill>
                  <a:srgbClr val="459597"/>
                </a:solidFill>
              </a:rPr>
              <a:t>Calculate Break-Even Nights </a:t>
            </a:r>
            <a:r>
              <a:rPr lang="en-US" sz="3200" b="0">
                <a:solidFill>
                  <a:srgbClr val="459597"/>
                </a:solidFill>
              </a:rPr>
              <a:t>(Using Total Costs)</a:t>
            </a:r>
            <a:endParaRPr lang="en-US" sz="3200" b="0" dirty="0">
              <a:solidFill>
                <a:srgbClr val="459597"/>
              </a:solidFill>
            </a:endParaRPr>
          </a:p>
        </p:txBody>
      </p:sp>
      <p:sp>
        <p:nvSpPr>
          <p:cNvPr id="14" name="TextBox 13">
            <a:extLst>
              <a:ext uri="{FF2B5EF4-FFF2-40B4-BE49-F238E27FC236}">
                <a16:creationId xmlns:a16="http://schemas.microsoft.com/office/drawing/2014/main" id="{40CBED22-AFCA-1B05-BC38-ACFFC2DE00F4}"/>
              </a:ext>
            </a:extLst>
          </p:cNvPr>
          <p:cNvSpPr txBox="1"/>
          <p:nvPr/>
        </p:nvSpPr>
        <p:spPr>
          <a:xfrm>
            <a:off x="510856" y="1136435"/>
            <a:ext cx="10913665" cy="1525418"/>
          </a:xfrm>
          <a:prstGeom prst="rect">
            <a:avLst/>
          </a:prstGeom>
          <a:noFill/>
        </p:spPr>
        <p:txBody>
          <a:bodyPr wrap="square">
            <a:spAutoFit/>
          </a:bodyPr>
          <a:lstStyle/>
          <a:p>
            <a:pPr>
              <a:lnSpc>
                <a:spcPct val="107000"/>
              </a:lnSpc>
              <a:spcAft>
                <a:spcPts val="800"/>
              </a:spcAft>
              <a:buNone/>
            </a:pPr>
            <a:r>
              <a:rPr lang="en-IE" sz="2200" i="1" kern="100" dirty="0">
                <a:solidFill>
                  <a:srgbClr val="595959"/>
                </a:solidFill>
                <a:effectLst/>
                <a:ea typeface="Aptos" panose="020B0004020202020204" pitchFamily="34" charset="0"/>
                <a:cs typeface="Times New Roman" panose="02020603050405020304" pitchFamily="18" charset="0"/>
              </a:rPr>
              <a:t>(</a:t>
            </a:r>
            <a:r>
              <a:rPr lang="en-IE" sz="2200" b="1" i="1" kern="100" dirty="0">
                <a:solidFill>
                  <a:srgbClr val="E96751"/>
                </a:solidFill>
                <a:effectLst/>
                <a:ea typeface="Aptos" panose="020B0004020202020204" pitchFamily="34" charset="0"/>
                <a:cs typeface="Times New Roman" panose="02020603050405020304" pitchFamily="18" charset="0"/>
              </a:rPr>
              <a:t>Side note: </a:t>
            </a:r>
            <a:r>
              <a:rPr lang="en-IE" sz="2200" i="1" kern="100" dirty="0">
                <a:solidFill>
                  <a:srgbClr val="595959"/>
                </a:solidFill>
                <a:effectLst/>
                <a:ea typeface="Aptos" panose="020B0004020202020204" pitchFamily="34" charset="0"/>
                <a:cs typeface="Times New Roman" panose="02020603050405020304" pitchFamily="18" charset="0"/>
              </a:rPr>
              <a:t>The break-even formula in unit terms is essentially Fixed Costs ÷ (Price – Variable Cost per unit). By using average price and considering variable costs, you’re doing a simplified version of this. For small accommodations, variable costs per night are usually relatively low, so many owners approximate break-even in terms of nights by just using fixed costs and price.)</a:t>
            </a:r>
            <a:endParaRPr lang="en-IE" sz="2200" kern="100" dirty="0">
              <a:solidFill>
                <a:srgbClr val="595959"/>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108728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07C83-47E2-3BF7-896B-E50549B8F78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6AB6B29-4AA1-A97E-D670-405AD643ECB0}"/>
              </a:ext>
            </a:extLst>
          </p:cNvPr>
          <p:cNvSpPr>
            <a:spLocks noGrp="1"/>
          </p:cNvSpPr>
          <p:nvPr>
            <p:ph type="body" sz="quarter" idx="16"/>
          </p:nvPr>
        </p:nvSpPr>
        <p:spPr>
          <a:xfrm>
            <a:off x="788657" y="275241"/>
            <a:ext cx="10614687" cy="803654"/>
          </a:xfrm>
        </p:spPr>
        <p:txBody>
          <a:bodyPr/>
          <a:lstStyle/>
          <a:p>
            <a:r>
              <a:rPr lang="en-US" sz="3200" dirty="0">
                <a:solidFill>
                  <a:srgbClr val="E96751"/>
                </a:solidFill>
              </a:rPr>
              <a:t>Using The Break-even To Guide Decisions</a:t>
            </a:r>
            <a:endParaRPr lang="en-IE" sz="3200" dirty="0"/>
          </a:p>
        </p:txBody>
      </p:sp>
      <p:cxnSp>
        <p:nvCxnSpPr>
          <p:cNvPr id="10" name="Straight Connector 9">
            <a:extLst>
              <a:ext uri="{FF2B5EF4-FFF2-40B4-BE49-F238E27FC236}">
                <a16:creationId xmlns:a16="http://schemas.microsoft.com/office/drawing/2014/main" id="{6D6EF8B6-6A29-08D9-8425-643706FA9C76}"/>
              </a:ext>
            </a:extLst>
          </p:cNvPr>
          <p:cNvCxnSpPr>
            <a:cxnSpLocks/>
          </p:cNvCxnSpPr>
          <p:nvPr/>
        </p:nvCxnSpPr>
        <p:spPr>
          <a:xfrm>
            <a:off x="0" y="1078895"/>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58B6647-9ACD-B1A2-1A6B-76B8A0FE18C3}"/>
              </a:ext>
            </a:extLst>
          </p:cNvPr>
          <p:cNvSpPr/>
          <p:nvPr/>
        </p:nvSpPr>
        <p:spPr>
          <a:xfrm>
            <a:off x="798379" y="1437288"/>
            <a:ext cx="11012621"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3BA18AA6-54A1-9F21-FCB5-31888B161386}"/>
              </a:ext>
            </a:extLst>
          </p:cNvPr>
          <p:cNvSpPr/>
          <p:nvPr/>
        </p:nvSpPr>
        <p:spPr>
          <a:xfrm>
            <a:off x="798379" y="1280611"/>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9" name="TextBox 18">
            <a:extLst>
              <a:ext uri="{FF2B5EF4-FFF2-40B4-BE49-F238E27FC236}">
                <a16:creationId xmlns:a16="http://schemas.microsoft.com/office/drawing/2014/main" id="{149BC61F-FE68-32D9-B3DE-B4993856C0D1}"/>
              </a:ext>
            </a:extLst>
          </p:cNvPr>
          <p:cNvSpPr txBox="1"/>
          <p:nvPr/>
        </p:nvSpPr>
        <p:spPr>
          <a:xfrm>
            <a:off x="921419" y="1307111"/>
            <a:ext cx="3008476" cy="830997"/>
          </a:xfrm>
          <a:prstGeom prst="rect">
            <a:avLst/>
          </a:prstGeom>
          <a:noFill/>
        </p:spPr>
        <p:txBody>
          <a:bodyPr wrap="square" rtlCol="0">
            <a:spAutoFit/>
          </a:bodyPr>
          <a:lstStyle/>
          <a:p>
            <a:pPr algn="ctr"/>
            <a:r>
              <a:rPr lang="en-GB" sz="2400" b="1" dirty="0">
                <a:solidFill>
                  <a:schemeClr val="bg1"/>
                </a:solidFill>
              </a:rPr>
              <a:t>If you are below break-even point</a:t>
            </a:r>
          </a:p>
        </p:txBody>
      </p:sp>
      <p:sp>
        <p:nvSpPr>
          <p:cNvPr id="23" name="TextBox 22">
            <a:extLst>
              <a:ext uri="{FF2B5EF4-FFF2-40B4-BE49-F238E27FC236}">
                <a16:creationId xmlns:a16="http://schemas.microsoft.com/office/drawing/2014/main" id="{0A725696-06D5-95BC-8E92-E0BE8B0D4C0A}"/>
              </a:ext>
            </a:extLst>
          </p:cNvPr>
          <p:cNvSpPr txBox="1"/>
          <p:nvPr/>
        </p:nvSpPr>
        <p:spPr>
          <a:xfrm>
            <a:off x="4020550" y="1443643"/>
            <a:ext cx="7373071" cy="830997"/>
          </a:xfrm>
          <a:prstGeom prst="rect">
            <a:avLst/>
          </a:prstGeom>
          <a:noFill/>
        </p:spPr>
        <p:txBody>
          <a:bodyPr wrap="square" rtlCol="0">
            <a:spAutoFit/>
          </a:bodyPr>
          <a:lstStyle/>
          <a:p>
            <a:r>
              <a:rPr lang="en-US" sz="2400" dirty="0">
                <a:solidFill>
                  <a:srgbClr val="494949"/>
                </a:solidFill>
              </a:rPr>
              <a:t>You either need to </a:t>
            </a:r>
            <a:r>
              <a:rPr lang="en-US" sz="2400" b="1" dirty="0">
                <a:solidFill>
                  <a:srgbClr val="494949"/>
                </a:solidFill>
              </a:rPr>
              <a:t>increase revenue</a:t>
            </a:r>
            <a:r>
              <a:rPr lang="en-US" sz="2400" dirty="0">
                <a:solidFill>
                  <a:srgbClr val="494949"/>
                </a:solidFill>
              </a:rPr>
              <a:t> (higher rates or more nights) or </a:t>
            </a:r>
            <a:r>
              <a:rPr lang="en-US" sz="2400" b="1" dirty="0">
                <a:solidFill>
                  <a:srgbClr val="494949"/>
                </a:solidFill>
              </a:rPr>
              <a:t>reduce costs</a:t>
            </a:r>
            <a:r>
              <a:rPr lang="en-US" sz="2400" dirty="0">
                <a:solidFill>
                  <a:srgbClr val="494949"/>
                </a:solidFill>
              </a:rPr>
              <a:t>.</a:t>
            </a:r>
            <a:endParaRPr lang="en-GB" sz="2400" dirty="0">
              <a:solidFill>
                <a:srgbClr val="494949"/>
              </a:solidFill>
            </a:endParaRPr>
          </a:p>
        </p:txBody>
      </p:sp>
      <p:sp>
        <p:nvSpPr>
          <p:cNvPr id="5" name="Rectangle 4">
            <a:extLst>
              <a:ext uri="{FF2B5EF4-FFF2-40B4-BE49-F238E27FC236}">
                <a16:creationId xmlns:a16="http://schemas.microsoft.com/office/drawing/2014/main" id="{9A308270-6BD1-CDBD-789E-0A7EB2645549}"/>
              </a:ext>
            </a:extLst>
          </p:cNvPr>
          <p:cNvSpPr/>
          <p:nvPr/>
        </p:nvSpPr>
        <p:spPr>
          <a:xfrm>
            <a:off x="802923" y="2520785"/>
            <a:ext cx="11012621" cy="3413850"/>
          </a:xfrm>
          <a:prstGeom prst="rect">
            <a:avLst/>
          </a:prstGeom>
          <a:ln>
            <a:solidFill>
              <a:srgbClr val="E9675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2B142DDE-066E-CA9D-3A2A-47AF0AF9097E}"/>
              </a:ext>
            </a:extLst>
          </p:cNvPr>
          <p:cNvSpPr/>
          <p:nvPr/>
        </p:nvSpPr>
        <p:spPr>
          <a:xfrm>
            <a:off x="765856" y="2640633"/>
            <a:ext cx="2765565" cy="16806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2" name="TextBox 1">
            <a:extLst>
              <a:ext uri="{FF2B5EF4-FFF2-40B4-BE49-F238E27FC236}">
                <a16:creationId xmlns:a16="http://schemas.microsoft.com/office/drawing/2014/main" id="{3FBA6390-F666-E542-1266-AB3E457C9D69}"/>
              </a:ext>
            </a:extLst>
          </p:cNvPr>
          <p:cNvSpPr txBox="1"/>
          <p:nvPr/>
        </p:nvSpPr>
        <p:spPr>
          <a:xfrm>
            <a:off x="979090" y="2879118"/>
            <a:ext cx="2339096" cy="1200329"/>
          </a:xfrm>
          <a:prstGeom prst="rect">
            <a:avLst/>
          </a:prstGeom>
          <a:noFill/>
        </p:spPr>
        <p:txBody>
          <a:bodyPr wrap="square" rtlCol="0">
            <a:spAutoFit/>
          </a:bodyPr>
          <a:lstStyle/>
          <a:p>
            <a:pPr lvl="0"/>
            <a:r>
              <a:rPr lang="en-US" altLang="en-US" sz="2400" b="1" dirty="0">
                <a:solidFill>
                  <a:schemeClr val="bg1"/>
                </a:solidFill>
              </a:rPr>
              <a:t>If you fear 26% occupancy might not be reached</a:t>
            </a:r>
            <a:endParaRPr lang="en-GB" sz="2400" b="1" dirty="0">
              <a:solidFill>
                <a:schemeClr val="bg1"/>
              </a:solidFill>
            </a:endParaRPr>
          </a:p>
        </p:txBody>
      </p:sp>
      <p:sp>
        <p:nvSpPr>
          <p:cNvPr id="17" name="TextBox 16">
            <a:extLst>
              <a:ext uri="{FF2B5EF4-FFF2-40B4-BE49-F238E27FC236}">
                <a16:creationId xmlns:a16="http://schemas.microsoft.com/office/drawing/2014/main" id="{AB30C36F-F253-DC52-1E2B-E4BA8CCF6389}"/>
              </a:ext>
            </a:extLst>
          </p:cNvPr>
          <p:cNvSpPr txBox="1"/>
          <p:nvPr/>
        </p:nvSpPr>
        <p:spPr>
          <a:xfrm>
            <a:off x="3803378" y="2526193"/>
            <a:ext cx="8012166" cy="3293209"/>
          </a:xfrm>
          <a:prstGeom prst="rect">
            <a:avLst/>
          </a:prstGeom>
          <a:noFill/>
        </p:spPr>
        <p:txBody>
          <a:bodyPr wrap="square" rtlCol="0">
            <a:spAutoFit/>
          </a:bodyPr>
          <a:lstStyle/>
          <a:p>
            <a:pPr>
              <a:spcAft>
                <a:spcPts val="600"/>
              </a:spcAft>
            </a:pPr>
            <a:r>
              <a:rPr lang="en-US" sz="2200" b="1" dirty="0">
                <a:solidFill>
                  <a:srgbClr val="494949"/>
                </a:solidFill>
              </a:rPr>
              <a:t>Continuing the Case Study Example, if you fear that 26% occupancy might not be reached, you can see how to improve the picture. </a:t>
            </a:r>
          </a:p>
          <a:p>
            <a:pPr>
              <a:spcAft>
                <a:spcPts val="600"/>
              </a:spcAft>
            </a:pPr>
            <a:r>
              <a:rPr lang="en-US" sz="2200" b="1" dirty="0">
                <a:solidFill>
                  <a:srgbClr val="E96751"/>
                </a:solidFill>
              </a:rPr>
              <a:t>For example, </a:t>
            </a:r>
            <a:r>
              <a:rPr lang="en-US" sz="2200" b="1" dirty="0">
                <a:solidFill>
                  <a:srgbClr val="494949"/>
                </a:solidFill>
              </a:rPr>
              <a:t>reducing fixed costs </a:t>
            </a:r>
            <a:r>
              <a:rPr lang="en-US" sz="2200" dirty="0">
                <a:solidFill>
                  <a:srgbClr val="494949"/>
                </a:solidFill>
              </a:rPr>
              <a:t>by €5,000 would lower the break-even point, while increasing the average price by €10 would raise the profit per night and reduce the number of break-even nights needed. </a:t>
            </a:r>
          </a:p>
          <a:p>
            <a:pPr>
              <a:spcAft>
                <a:spcPts val="600"/>
              </a:spcAft>
            </a:pPr>
            <a:r>
              <a:rPr lang="en-US" sz="2200" b="1" dirty="0">
                <a:solidFill>
                  <a:srgbClr val="459597"/>
                </a:solidFill>
              </a:rPr>
              <a:t>Tip: </a:t>
            </a:r>
            <a:r>
              <a:rPr lang="en-US" sz="2200" dirty="0">
                <a:solidFill>
                  <a:srgbClr val="494949"/>
                </a:solidFill>
              </a:rPr>
              <a:t>Use a spreadsheet to experiment with these numbers (e.g., a formula for break-even occupancy) to determine which levers (cost or price) have the most </a:t>
            </a:r>
            <a:r>
              <a:rPr lang="en-US" sz="2200" dirty="0" err="1">
                <a:solidFill>
                  <a:srgbClr val="494949"/>
                </a:solidFill>
              </a:rPr>
              <a:t>most</a:t>
            </a:r>
            <a:r>
              <a:rPr lang="en-US" sz="2200" dirty="0">
                <a:solidFill>
                  <a:srgbClr val="494949"/>
                </a:solidFill>
              </a:rPr>
              <a:t> tremendous impact.</a:t>
            </a:r>
          </a:p>
        </p:txBody>
      </p:sp>
    </p:spTree>
    <p:extLst>
      <p:ext uri="{BB962C8B-B14F-4D97-AF65-F5344CB8AC3E}">
        <p14:creationId xmlns:p14="http://schemas.microsoft.com/office/powerpoint/2010/main" val="2439366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4598A-6705-3F19-9E13-90D2AC531E0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A6EC796-7E11-62E6-B2F7-AD2538906C9B}"/>
              </a:ext>
            </a:extLst>
          </p:cNvPr>
          <p:cNvSpPr>
            <a:spLocks noGrp="1"/>
          </p:cNvSpPr>
          <p:nvPr>
            <p:ph type="body" sz="quarter" idx="16"/>
          </p:nvPr>
        </p:nvSpPr>
        <p:spPr>
          <a:xfrm>
            <a:off x="238125" y="130779"/>
            <a:ext cx="10984244" cy="803654"/>
          </a:xfrm>
        </p:spPr>
        <p:txBody>
          <a:bodyPr/>
          <a:lstStyle/>
          <a:p>
            <a:r>
              <a:rPr lang="en-US" sz="2800" dirty="0"/>
              <a:t>Financial Logic &amp; Planning for Accommodation Businesses Planning</a:t>
            </a:r>
            <a:endParaRPr lang="en-IE" sz="2800" dirty="0"/>
          </a:p>
        </p:txBody>
      </p:sp>
      <p:graphicFrame>
        <p:nvGraphicFramePr>
          <p:cNvPr id="9" name="Table 8">
            <a:extLst>
              <a:ext uri="{FF2B5EF4-FFF2-40B4-BE49-F238E27FC236}">
                <a16:creationId xmlns:a16="http://schemas.microsoft.com/office/drawing/2014/main" id="{FAE15CD6-A63C-1D2D-062A-9279715A8041}"/>
              </a:ext>
            </a:extLst>
          </p:cNvPr>
          <p:cNvGraphicFramePr>
            <a:graphicFrameLocks noGrp="1"/>
          </p:cNvGraphicFramePr>
          <p:nvPr/>
        </p:nvGraphicFramePr>
        <p:xfrm>
          <a:off x="238125" y="698482"/>
          <a:ext cx="11620500" cy="5119407"/>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Section</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Section</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Why It Comes Here</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Revenue &amp; Capacity Foundation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dirty="0">
                          <a:solidFill>
                            <a:schemeClr val="bg1">
                              <a:lumMod val="50000"/>
                            </a:schemeClr>
                          </a:solidFill>
                        </a:rPr>
                        <a:t>You start with calculating what you earn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You must know what </a:t>
                      </a:r>
                      <a:r>
                        <a:rPr lang="en-US" sz="1900" b="1" dirty="0">
                          <a:solidFill>
                            <a:schemeClr val="bg1">
                              <a:lumMod val="50000"/>
                            </a:schemeClr>
                          </a:solidFill>
                        </a:rPr>
                        <a:t>you're earning </a:t>
                      </a:r>
                      <a:r>
                        <a:rPr lang="en-US" sz="1900" dirty="0">
                          <a:solidFill>
                            <a:schemeClr val="bg1">
                              <a:lumMod val="50000"/>
                            </a:schemeClr>
                          </a:solidFill>
                        </a:rPr>
                        <a:t>(primary and secondary income sources) and how many </a:t>
                      </a:r>
                      <a:r>
                        <a:rPr lang="en-US" sz="1900" b="1" dirty="0">
                          <a:solidFill>
                            <a:schemeClr val="bg1">
                              <a:lumMod val="50000"/>
                            </a:schemeClr>
                          </a:solidFill>
                        </a:rPr>
                        <a:t>nights you can sell.</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Cost Structure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kern="1200" dirty="0">
                          <a:solidFill>
                            <a:srgbClr val="E96751"/>
                          </a:solidFill>
                          <a:latin typeface="+mn-lt"/>
                          <a:ea typeface="+mn-ea"/>
                          <a:cs typeface="+mn-cs"/>
                        </a:rPr>
                        <a:t>Figure out what you spend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Without knowing your </a:t>
                      </a:r>
                      <a:r>
                        <a:rPr lang="en-US" sz="1900" b="1" dirty="0">
                          <a:solidFill>
                            <a:srgbClr val="595959"/>
                          </a:solidFill>
                        </a:rPr>
                        <a:t>fixed and variable costs, </a:t>
                      </a:r>
                      <a:r>
                        <a:rPr lang="en-US" sz="1900" dirty="0">
                          <a:solidFill>
                            <a:srgbClr val="595959"/>
                          </a:solidFill>
                        </a:rPr>
                        <a:t>you can't set prices or calculate profit.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0" dirty="0">
                          <a:solidFill>
                            <a:schemeClr val="bg1">
                              <a:lumMod val="85000"/>
                            </a:schemeClr>
                          </a:solidFill>
                        </a:rPr>
                        <a:t>Know Your Cost Per Night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Calculate what each night must cover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Helps establish your </a:t>
                      </a:r>
                      <a:r>
                        <a:rPr lang="en-US" sz="1900" b="1" dirty="0">
                          <a:solidFill>
                            <a:schemeClr val="bg1">
                              <a:lumMod val="50000"/>
                            </a:schemeClr>
                          </a:solidFill>
                        </a:rPr>
                        <a:t>minimum charge </a:t>
                      </a:r>
                      <a:r>
                        <a:rPr lang="en-US" sz="1900" dirty="0">
                          <a:solidFill>
                            <a:schemeClr val="bg1">
                              <a:lumMod val="50000"/>
                            </a:schemeClr>
                          </a:solidFill>
                        </a:rPr>
                        <a:t>to break even. You calculate the </a:t>
                      </a:r>
                      <a:r>
                        <a:rPr lang="en-US" sz="1900" b="1" dirty="0">
                          <a:solidFill>
                            <a:schemeClr val="bg1">
                              <a:lumMod val="50000"/>
                            </a:schemeClr>
                          </a:solidFill>
                        </a:rPr>
                        <a:t>cost per night </a:t>
                      </a:r>
                      <a:r>
                        <a:rPr lang="en-US" sz="1900" dirty="0">
                          <a:solidFill>
                            <a:schemeClr val="bg1">
                              <a:lumMod val="50000"/>
                            </a:schemeClr>
                          </a:solidFill>
                        </a:rPr>
                        <a:t>by dividing total costs by expected nights sold.</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Break-Even Analysis &amp; Occupancy &amp; Revenue Planning</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Determine your financial survival point &amp; forecast occupancy &amp; revenue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Tells you how to </a:t>
                      </a:r>
                      <a:r>
                        <a:rPr lang="en-US" sz="1900" b="1" dirty="0">
                          <a:solidFill>
                            <a:schemeClr val="bg1">
                              <a:lumMod val="50000"/>
                            </a:schemeClr>
                          </a:solidFill>
                        </a:rPr>
                        <a:t>stop losing money</a:t>
                      </a:r>
                      <a:r>
                        <a:rPr lang="en-US" sz="1900" dirty="0">
                          <a:solidFill>
                            <a:schemeClr val="bg1">
                              <a:lumMod val="50000"/>
                            </a:schemeClr>
                          </a:solidFill>
                        </a:rPr>
                        <a:t>. Once costs are known, calculate how many </a:t>
                      </a:r>
                      <a:r>
                        <a:rPr lang="en-US" sz="1900" b="1" dirty="0">
                          <a:solidFill>
                            <a:schemeClr val="bg1">
                              <a:lumMod val="50000"/>
                            </a:schemeClr>
                          </a:solidFill>
                        </a:rPr>
                        <a:t>bookings are needed to break even</a:t>
                      </a:r>
                      <a:r>
                        <a:rPr lang="en-US" sz="1900" dirty="0">
                          <a:solidFill>
                            <a:schemeClr val="bg1">
                              <a:lumMod val="50000"/>
                            </a:schemeClr>
                          </a:solidFill>
                        </a:rPr>
                        <a:t>. Ensure achievable pricing with </a:t>
                      </a:r>
                      <a:r>
                        <a:rPr lang="en-US" sz="1900" b="1" dirty="0">
                          <a:solidFill>
                            <a:schemeClr val="bg1">
                              <a:lumMod val="50000"/>
                            </a:schemeClr>
                          </a:solidFill>
                        </a:rPr>
                        <a:t>realistic bookings targets</a:t>
                      </a:r>
                      <a:r>
                        <a:rPr lang="en-US" sz="1900" dirty="0">
                          <a:solidFill>
                            <a:schemeClr val="bg1">
                              <a:lumMod val="50000"/>
                            </a:schemeClr>
                          </a:solidFill>
                        </a:rPr>
                        <a:t> and </a:t>
                      </a:r>
                      <a:r>
                        <a:rPr lang="en-US" sz="1900" b="1" dirty="0">
                          <a:solidFill>
                            <a:schemeClr val="bg1">
                              <a:lumMod val="50000"/>
                            </a:schemeClr>
                          </a:solidFill>
                        </a:rPr>
                        <a:t>occupancy rate % goals.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Profit &amp; Pricing Strategies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Then choose a pricing strategy aligned with your goals</a:t>
                      </a:r>
                    </a:p>
                    <a:p>
                      <a:pPr>
                        <a:buNone/>
                      </a:pPr>
                      <a:r>
                        <a:rPr lang="en-US" sz="1900" dirty="0">
                          <a:solidFill>
                            <a:schemeClr val="bg1">
                              <a:lumMod val="50000"/>
                            </a:schemeClr>
                          </a:solidFill>
                        </a:rPr>
                        <a:t>With all the above in place, you can confidently </a:t>
                      </a:r>
                      <a:r>
                        <a:rPr lang="en-US" sz="1900" b="1" dirty="0">
                          <a:solidFill>
                            <a:schemeClr val="bg1">
                              <a:lumMod val="50000"/>
                            </a:schemeClr>
                          </a:solidFill>
                        </a:rPr>
                        <a:t>set pricing </a:t>
                      </a:r>
                      <a:r>
                        <a:rPr lang="en-US" sz="1900" dirty="0">
                          <a:solidFill>
                            <a:schemeClr val="bg1">
                              <a:lumMod val="50000"/>
                            </a:schemeClr>
                          </a:solidFill>
                        </a:rPr>
                        <a:t>and set </a:t>
                      </a:r>
                      <a:r>
                        <a:rPr lang="en-US" sz="1900" b="1" dirty="0">
                          <a:solidFill>
                            <a:schemeClr val="bg1">
                              <a:lumMod val="50000"/>
                            </a:schemeClr>
                          </a:solidFill>
                        </a:rPr>
                        <a:t>profit targets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98A3AB56-A87F-7D9A-A2C0-D5789EFCE65B}"/>
              </a:ext>
            </a:extLst>
          </p:cNvPr>
          <p:cNvSpPr/>
          <p:nvPr/>
        </p:nvSpPr>
        <p:spPr>
          <a:xfrm>
            <a:off x="0" y="2295525"/>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0878784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A1298-00EF-7312-4C5D-B4F0F3C2AFE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669E0C1-CF22-7526-6065-4A603B5E4015}"/>
              </a:ext>
            </a:extLst>
          </p:cNvPr>
          <p:cNvSpPr/>
          <p:nvPr/>
        </p:nvSpPr>
        <p:spPr>
          <a:xfrm>
            <a:off x="722179" y="275931"/>
            <a:ext cx="11012621" cy="5822385"/>
          </a:xfrm>
          <a:prstGeom prst="rect">
            <a:avLst/>
          </a:prstGeom>
          <a:ln>
            <a:solidFill>
              <a:srgbClr val="E9675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A65C11FE-F245-D84B-59C8-ECFD24845D57}"/>
              </a:ext>
            </a:extLst>
          </p:cNvPr>
          <p:cNvSpPr/>
          <p:nvPr/>
        </p:nvSpPr>
        <p:spPr>
          <a:xfrm>
            <a:off x="685112" y="395779"/>
            <a:ext cx="2765565" cy="16806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TextBox 12">
            <a:extLst>
              <a:ext uri="{FF2B5EF4-FFF2-40B4-BE49-F238E27FC236}">
                <a16:creationId xmlns:a16="http://schemas.microsoft.com/office/drawing/2014/main" id="{C6BA5194-A504-1E06-3080-967C7C759883}"/>
              </a:ext>
            </a:extLst>
          </p:cNvPr>
          <p:cNvSpPr txBox="1"/>
          <p:nvPr/>
        </p:nvSpPr>
        <p:spPr>
          <a:xfrm>
            <a:off x="898346" y="719206"/>
            <a:ext cx="2339096" cy="830997"/>
          </a:xfrm>
          <a:prstGeom prst="rect">
            <a:avLst/>
          </a:prstGeom>
          <a:noFill/>
        </p:spPr>
        <p:txBody>
          <a:bodyPr wrap="square" rtlCol="0">
            <a:spAutoFit/>
          </a:bodyPr>
          <a:lstStyle/>
          <a:p>
            <a:pPr lvl="0" algn="ctr"/>
            <a:r>
              <a:rPr lang="en-US" altLang="en-US" sz="2400" b="1" dirty="0">
                <a:solidFill>
                  <a:schemeClr val="bg1"/>
                </a:solidFill>
              </a:rPr>
              <a:t>Return on Investment (ROI)</a:t>
            </a:r>
            <a:endParaRPr lang="en-GB" sz="2400" b="1" dirty="0">
              <a:solidFill>
                <a:schemeClr val="bg1"/>
              </a:solidFill>
            </a:endParaRPr>
          </a:p>
        </p:txBody>
      </p:sp>
      <p:sp>
        <p:nvSpPr>
          <p:cNvPr id="17" name="TextBox 16">
            <a:extLst>
              <a:ext uri="{FF2B5EF4-FFF2-40B4-BE49-F238E27FC236}">
                <a16:creationId xmlns:a16="http://schemas.microsoft.com/office/drawing/2014/main" id="{B4A60999-70F3-A3FA-EBEA-20BAB13A6445}"/>
              </a:ext>
            </a:extLst>
          </p:cNvPr>
          <p:cNvSpPr txBox="1"/>
          <p:nvPr/>
        </p:nvSpPr>
        <p:spPr>
          <a:xfrm>
            <a:off x="3722634" y="281339"/>
            <a:ext cx="8012166" cy="5893921"/>
          </a:xfrm>
          <a:prstGeom prst="rect">
            <a:avLst/>
          </a:prstGeom>
          <a:noFill/>
        </p:spPr>
        <p:txBody>
          <a:bodyPr wrap="square" rtlCol="0">
            <a:spAutoFit/>
          </a:bodyPr>
          <a:lstStyle/>
          <a:p>
            <a:pPr>
              <a:spcAft>
                <a:spcPts val="600"/>
              </a:spcAft>
            </a:pPr>
            <a:r>
              <a:rPr lang="en-US" sz="2200" b="1" dirty="0">
                <a:solidFill>
                  <a:srgbClr val="EC7C69"/>
                </a:solidFill>
              </a:rPr>
              <a:t>Remember</a:t>
            </a:r>
            <a:r>
              <a:rPr lang="en-US" sz="2200" b="1" dirty="0">
                <a:solidFill>
                  <a:srgbClr val="459597"/>
                </a:solidFill>
              </a:rPr>
              <a:t> </a:t>
            </a:r>
            <a:r>
              <a:rPr lang="en-US" sz="2200" dirty="0">
                <a:solidFill>
                  <a:srgbClr val="494949"/>
                </a:solidFill>
              </a:rPr>
              <a:t>that break-even doesn’t account for repaying your initial investment or loans – it’s purely on an operational basis, year-by-year. </a:t>
            </a:r>
          </a:p>
          <a:p>
            <a:pPr>
              <a:spcAft>
                <a:spcPts val="600"/>
              </a:spcAft>
            </a:pPr>
            <a:r>
              <a:rPr lang="en-US" sz="2200" b="1" dirty="0">
                <a:solidFill>
                  <a:srgbClr val="494949"/>
                </a:solidFill>
              </a:rPr>
              <a:t>To recoup your startup costs </a:t>
            </a:r>
            <a:r>
              <a:rPr lang="en-US" sz="2200" dirty="0">
                <a:solidFill>
                  <a:srgbClr val="494949"/>
                </a:solidFill>
              </a:rPr>
              <a:t>(such as the €256k from earlier), you’d want to generate profits over time or have sufficient cash flow to service any debt used to finance the setup. </a:t>
            </a:r>
          </a:p>
          <a:p>
            <a:pPr>
              <a:spcAft>
                <a:spcPts val="600"/>
              </a:spcAft>
            </a:pPr>
            <a:r>
              <a:rPr lang="en-US" sz="2200" dirty="0">
                <a:solidFill>
                  <a:srgbClr val="494949"/>
                </a:solidFill>
              </a:rPr>
              <a:t>One measure of </a:t>
            </a:r>
            <a:r>
              <a:rPr lang="en-US" sz="2200" b="1" dirty="0">
                <a:solidFill>
                  <a:srgbClr val="494949"/>
                </a:solidFill>
              </a:rPr>
              <a:t>return is ROI (Return on Investment), </a:t>
            </a:r>
            <a:r>
              <a:rPr lang="en-US" sz="2200" dirty="0">
                <a:solidFill>
                  <a:srgbClr val="494949"/>
                </a:solidFill>
              </a:rPr>
              <a:t>which calculates profit relative to the initial investment. </a:t>
            </a:r>
          </a:p>
          <a:p>
            <a:pPr>
              <a:spcAft>
                <a:spcPts val="600"/>
              </a:spcAft>
            </a:pPr>
            <a:r>
              <a:rPr lang="en-US" sz="2200" b="1" dirty="0">
                <a:solidFill>
                  <a:srgbClr val="E96751"/>
                </a:solidFill>
              </a:rPr>
              <a:t>For example</a:t>
            </a:r>
            <a:r>
              <a:rPr lang="en-US" sz="2200" dirty="0">
                <a:solidFill>
                  <a:srgbClr val="494949"/>
                </a:solidFill>
              </a:rPr>
              <a:t>, if you invested €100k and made €10k profit in Year 1, that’s a 10% ROI for that year. </a:t>
            </a:r>
          </a:p>
          <a:p>
            <a:pPr>
              <a:spcAft>
                <a:spcPts val="600"/>
              </a:spcAft>
            </a:pPr>
            <a:r>
              <a:rPr lang="en-US" sz="2200" b="1" dirty="0">
                <a:solidFill>
                  <a:srgbClr val="494949"/>
                </a:solidFill>
              </a:rPr>
              <a:t>High-end glamping </a:t>
            </a:r>
            <a:r>
              <a:rPr lang="en-US" sz="2200" dirty="0">
                <a:solidFill>
                  <a:srgbClr val="494949"/>
                </a:solidFill>
              </a:rPr>
              <a:t>can sometimes achieve fast ROI – one analysis showed even a relatively costly safari lodge tent could </a:t>
            </a:r>
            <a:r>
              <a:rPr lang="en-US" sz="2200" i="1" dirty="0">
                <a:solidFill>
                  <a:srgbClr val="494949"/>
                </a:solidFill>
              </a:rPr>
              <a:t>pay for itself in a few seasons</a:t>
            </a:r>
            <a:r>
              <a:rPr lang="en-US" sz="2200" dirty="0">
                <a:solidFill>
                  <a:srgbClr val="494949"/>
                </a:solidFill>
              </a:rPr>
              <a:t> if occupancy and rates are strong, while simpler structures can recoup investment in the first year.</a:t>
            </a:r>
          </a:p>
          <a:p>
            <a:pPr>
              <a:spcAft>
                <a:spcPts val="600"/>
              </a:spcAft>
            </a:pPr>
            <a:r>
              <a:rPr lang="en-US" sz="2200" dirty="0">
                <a:solidFill>
                  <a:srgbClr val="494949"/>
                </a:solidFill>
              </a:rPr>
              <a:t>But as a beginner, focus first on breaking even and steadily improving from there.</a:t>
            </a:r>
          </a:p>
        </p:txBody>
      </p:sp>
      <p:sp>
        <p:nvSpPr>
          <p:cNvPr id="3" name="TextBox 2">
            <a:extLst>
              <a:ext uri="{FF2B5EF4-FFF2-40B4-BE49-F238E27FC236}">
                <a16:creationId xmlns:a16="http://schemas.microsoft.com/office/drawing/2014/main" id="{627A1743-C9C8-F166-8B23-C321B80DD32F}"/>
              </a:ext>
            </a:extLst>
          </p:cNvPr>
          <p:cNvSpPr txBox="1"/>
          <p:nvPr/>
        </p:nvSpPr>
        <p:spPr>
          <a:xfrm>
            <a:off x="593177" y="6277555"/>
            <a:ext cx="6096000" cy="369332"/>
          </a:xfrm>
          <a:prstGeom prst="rect">
            <a:avLst/>
          </a:prstGeom>
          <a:noFill/>
        </p:spPr>
        <p:txBody>
          <a:bodyPr wrap="square">
            <a:spAutoFit/>
          </a:bodyPr>
          <a:lstStyle/>
          <a:p>
            <a:pPr>
              <a:buNone/>
            </a:pPr>
            <a:r>
              <a:rPr lang="en-US" i="0" dirty="0">
                <a:solidFill>
                  <a:srgbClr val="00B0F0"/>
                </a:solidFill>
                <a:effectLst/>
                <a:hlinkClick r:id="rId2">
                  <a:extLst>
                    <a:ext uri="{A12FA001-AC4F-418D-AE19-62706E023703}">
                      <ahyp:hlinkClr xmlns:ahyp="http://schemas.microsoft.com/office/drawing/2018/hyperlinkcolor" val="tx"/>
                    </a:ext>
                  </a:extLst>
                </a:hlinkClick>
              </a:rPr>
              <a:t>Starting a Glamping Business: The Ultimate Guide</a:t>
            </a:r>
            <a:endParaRPr lang="en-US" i="0" dirty="0">
              <a:solidFill>
                <a:srgbClr val="00B0F0"/>
              </a:solidFill>
              <a:effectLst/>
            </a:endParaRPr>
          </a:p>
        </p:txBody>
      </p:sp>
    </p:spTree>
    <p:extLst>
      <p:ext uri="{BB962C8B-B14F-4D97-AF65-F5344CB8AC3E}">
        <p14:creationId xmlns:p14="http://schemas.microsoft.com/office/powerpoint/2010/main" val="41548591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B61D6-A35F-4D8E-4AE8-7EA389AE453F}"/>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B110B2B-0FBD-2958-F984-38ECA4BD53A9}"/>
              </a:ext>
            </a:extLst>
          </p:cNvPr>
          <p:cNvSpPr/>
          <p:nvPr/>
        </p:nvSpPr>
        <p:spPr>
          <a:xfrm>
            <a:off x="4041756" y="3314700"/>
            <a:ext cx="7817046" cy="3286126"/>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8E033332-EC82-0DD6-14BA-B60A4B6D107D}"/>
              </a:ext>
            </a:extLst>
          </p:cNvPr>
          <p:cNvSpPr>
            <a:spLocks noGrp="1"/>
          </p:cNvSpPr>
          <p:nvPr>
            <p:ph type="body" sz="quarter" idx="16"/>
          </p:nvPr>
        </p:nvSpPr>
        <p:spPr>
          <a:xfrm>
            <a:off x="4443301" y="186544"/>
            <a:ext cx="7221426" cy="803654"/>
          </a:xfrm>
        </p:spPr>
        <p:txBody>
          <a:bodyPr/>
          <a:lstStyle/>
          <a:p>
            <a:r>
              <a:rPr lang="en-IE" dirty="0"/>
              <a:t>Calculate the Occupancy Rate</a:t>
            </a:r>
            <a:endParaRPr lang="en-IE" sz="2400" b="0" i="1" dirty="0">
              <a:solidFill>
                <a:srgbClr val="E96751"/>
              </a:solidFill>
            </a:endParaRPr>
          </a:p>
        </p:txBody>
      </p:sp>
      <p:sp>
        <p:nvSpPr>
          <p:cNvPr id="7" name="Text Placeholder 6">
            <a:extLst>
              <a:ext uri="{FF2B5EF4-FFF2-40B4-BE49-F238E27FC236}">
                <a16:creationId xmlns:a16="http://schemas.microsoft.com/office/drawing/2014/main" id="{66147393-0BF8-34B5-E396-26A2EFED047C}"/>
              </a:ext>
            </a:extLst>
          </p:cNvPr>
          <p:cNvSpPr>
            <a:spLocks noGrp="1"/>
          </p:cNvSpPr>
          <p:nvPr>
            <p:ph type="body" sz="quarter" idx="21"/>
          </p:nvPr>
        </p:nvSpPr>
        <p:spPr>
          <a:xfrm>
            <a:off x="4443301" y="696052"/>
            <a:ext cx="7301024" cy="4530541"/>
          </a:xfrm>
        </p:spPr>
        <p:txBody>
          <a:bodyPr/>
          <a:lstStyle/>
          <a:p>
            <a:pPr>
              <a:spcAft>
                <a:spcPts val="600"/>
              </a:spcAft>
            </a:pPr>
            <a:r>
              <a:rPr lang="en-IE" dirty="0"/>
              <a:t>With break-even nights (from Option A or B) and your available nights, you can find the </a:t>
            </a:r>
            <a:r>
              <a:rPr lang="en-IE" b="1" dirty="0"/>
              <a:t>occupancy rate required to break even</a:t>
            </a:r>
            <a:r>
              <a:rPr lang="en-IE" dirty="0"/>
              <a:t>. </a:t>
            </a:r>
            <a:r>
              <a:rPr lang="en-US" dirty="0"/>
              <a:t>The occupancy rate is simply the percentage of available nights that are</a:t>
            </a:r>
            <a:r>
              <a:rPr lang="en-IE" dirty="0"/>
              <a:t> booked (occupied). </a:t>
            </a:r>
          </a:p>
          <a:p>
            <a:pPr>
              <a:spcAft>
                <a:spcPts val="600"/>
              </a:spcAft>
            </a:pPr>
            <a:r>
              <a:rPr lang="en-IE" b="1" dirty="0">
                <a:solidFill>
                  <a:srgbClr val="E96751"/>
                </a:solidFill>
              </a:rPr>
              <a:t>Formula: </a:t>
            </a:r>
            <a:r>
              <a:rPr lang="en-IE" b="1" dirty="0">
                <a:solidFill>
                  <a:srgbClr val="595959"/>
                </a:solidFill>
              </a:rPr>
              <a:t>Occupancy Rate = (Booked Nights ÷ Available Nights) × 100%</a:t>
            </a:r>
            <a:r>
              <a:rPr lang="en-IE" dirty="0">
                <a:solidFill>
                  <a:srgbClr val="595959"/>
                </a:solidFill>
              </a:rPr>
              <a:t>. In this case, use your break-even nights as the “booked nights” needed. </a:t>
            </a:r>
          </a:p>
          <a:p>
            <a:pPr>
              <a:spcAft>
                <a:spcPts val="600"/>
              </a:spcAft>
            </a:pPr>
            <a:endParaRPr lang="en-IE" sz="1000" b="1" i="1" dirty="0">
              <a:solidFill>
                <a:schemeClr val="bg1"/>
              </a:solidFill>
            </a:endParaRPr>
          </a:p>
          <a:p>
            <a:pPr>
              <a:spcAft>
                <a:spcPts val="600"/>
              </a:spcAft>
            </a:pPr>
            <a:r>
              <a:rPr lang="en-IE" sz="2600" b="1" i="1" dirty="0">
                <a:solidFill>
                  <a:schemeClr val="bg1"/>
                </a:solidFill>
              </a:rPr>
              <a:t>Example:</a:t>
            </a:r>
            <a:r>
              <a:rPr lang="en-IE" sz="2600" b="1" dirty="0">
                <a:solidFill>
                  <a:schemeClr val="bg1"/>
                </a:solidFill>
              </a:rPr>
              <a:t> </a:t>
            </a:r>
            <a:r>
              <a:rPr lang="en-IE" i="1" dirty="0">
                <a:solidFill>
                  <a:schemeClr val="bg1"/>
                </a:solidFill>
              </a:rPr>
              <a:t>Continuing Option B’s example: break-even 196 nights. If you have 365 nights available, the required occupancy is 196/365 = </a:t>
            </a:r>
            <a:r>
              <a:rPr lang="en-IE" b="1" i="1" dirty="0">
                <a:solidFill>
                  <a:schemeClr val="bg1"/>
                </a:solidFill>
              </a:rPr>
              <a:t>54%</a:t>
            </a:r>
            <a:r>
              <a:rPr lang="en-IE" i="1" dirty="0">
                <a:solidFill>
                  <a:schemeClr val="bg1"/>
                </a:solidFill>
              </a:rPr>
              <a:t>. </a:t>
            </a:r>
          </a:p>
          <a:p>
            <a:pPr>
              <a:spcAft>
                <a:spcPts val="600"/>
              </a:spcAft>
            </a:pPr>
            <a:r>
              <a:rPr lang="en-IE" i="1" dirty="0">
                <a:solidFill>
                  <a:schemeClr val="bg1"/>
                </a:solidFill>
              </a:rPr>
              <a:t>If you </a:t>
            </a:r>
            <a:r>
              <a:rPr lang="en-US" i="1" dirty="0">
                <a:solidFill>
                  <a:schemeClr val="bg1"/>
                </a:solidFill>
              </a:rPr>
              <a:t>had only 320 nights available (due to closures), then 196/320 = 61% occupancy is </a:t>
            </a:r>
            <a:r>
              <a:rPr lang="en-IE" i="1" dirty="0">
                <a:solidFill>
                  <a:schemeClr val="bg1"/>
                </a:solidFill>
              </a:rPr>
              <a:t>needed.</a:t>
            </a:r>
            <a:r>
              <a:rPr lang="en-IE" dirty="0">
                <a:solidFill>
                  <a:schemeClr val="bg1"/>
                </a:solidFill>
              </a:rPr>
              <a:t> </a:t>
            </a:r>
          </a:p>
          <a:p>
            <a:pPr>
              <a:spcAft>
                <a:spcPts val="600"/>
              </a:spcAft>
            </a:pPr>
            <a:r>
              <a:rPr lang="en-IE" dirty="0">
                <a:solidFill>
                  <a:schemeClr val="bg1"/>
                </a:solidFill>
              </a:rPr>
              <a:t>This number tells you how intensive your booking rate must be. A required </a:t>
            </a:r>
            <a:r>
              <a:rPr lang="en-IE" b="1" dirty="0">
                <a:solidFill>
                  <a:schemeClr val="bg1"/>
                </a:solidFill>
              </a:rPr>
              <a:t>60% occupancy </a:t>
            </a:r>
            <a:r>
              <a:rPr lang="en-IE" dirty="0">
                <a:solidFill>
                  <a:schemeClr val="bg1"/>
                </a:solidFill>
              </a:rPr>
              <a:t>to break even means you need to fill a little over </a:t>
            </a:r>
            <a:r>
              <a:rPr lang="en-IE" b="1" dirty="0">
                <a:solidFill>
                  <a:schemeClr val="bg1"/>
                </a:solidFill>
              </a:rPr>
              <a:t>half of all available nights on average. </a:t>
            </a:r>
          </a:p>
        </p:txBody>
      </p:sp>
      <p:sp>
        <p:nvSpPr>
          <p:cNvPr id="5" name="Text Placeholder 4">
            <a:extLst>
              <a:ext uri="{FF2B5EF4-FFF2-40B4-BE49-F238E27FC236}">
                <a16:creationId xmlns:a16="http://schemas.microsoft.com/office/drawing/2014/main" id="{54ACCBCD-421F-6D60-1609-545FF24FBD15}"/>
              </a:ext>
            </a:extLst>
          </p:cNvPr>
          <p:cNvSpPr>
            <a:spLocks noGrp="1"/>
          </p:cNvSpPr>
          <p:nvPr>
            <p:ph type="body" sz="quarter" idx="18"/>
          </p:nvPr>
        </p:nvSpPr>
        <p:spPr>
          <a:xfrm>
            <a:off x="98083" y="1904414"/>
            <a:ext cx="3562527" cy="1049221"/>
          </a:xfrm>
        </p:spPr>
        <p:txBody>
          <a:bodyPr/>
          <a:lstStyle/>
          <a:p>
            <a:r>
              <a:rPr lang="en-US" b="0" dirty="0"/>
              <a:t>Calculate the Occupancy Rate Needed to Break Even</a:t>
            </a:r>
            <a:endParaRPr lang="en-IE" b="0" dirty="0"/>
          </a:p>
        </p:txBody>
      </p:sp>
      <p:sp>
        <p:nvSpPr>
          <p:cNvPr id="2" name="Text Placeholder 5">
            <a:extLst>
              <a:ext uri="{FF2B5EF4-FFF2-40B4-BE49-F238E27FC236}">
                <a16:creationId xmlns:a16="http://schemas.microsoft.com/office/drawing/2014/main" id="{A8BEC3CA-3BC9-937B-7AC3-B58D2E342399}"/>
              </a:ext>
            </a:extLst>
          </p:cNvPr>
          <p:cNvSpPr txBox="1">
            <a:spLocks/>
          </p:cNvSpPr>
          <p:nvPr/>
        </p:nvSpPr>
        <p:spPr>
          <a:xfrm>
            <a:off x="333198" y="962663"/>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Occupancy Rate</a:t>
            </a:r>
          </a:p>
          <a:p>
            <a:endParaRPr lang="en-IE" dirty="0"/>
          </a:p>
        </p:txBody>
      </p:sp>
      <p:sp>
        <p:nvSpPr>
          <p:cNvPr id="6" name="TextBox 5">
            <a:extLst>
              <a:ext uri="{FF2B5EF4-FFF2-40B4-BE49-F238E27FC236}">
                <a16:creationId xmlns:a16="http://schemas.microsoft.com/office/drawing/2014/main" id="{64777F72-5BB8-B644-1569-98FA631DBA9B}"/>
              </a:ext>
            </a:extLst>
          </p:cNvPr>
          <p:cNvSpPr txBox="1"/>
          <p:nvPr/>
        </p:nvSpPr>
        <p:spPr>
          <a:xfrm>
            <a:off x="333198" y="4058721"/>
            <a:ext cx="6096000" cy="369332"/>
          </a:xfrm>
          <a:prstGeom prst="rect">
            <a:avLst/>
          </a:prstGeom>
          <a:noFill/>
        </p:spPr>
        <p:txBody>
          <a:bodyPr wrap="square">
            <a:spAutoFit/>
          </a:bodyPr>
          <a:lstStyle/>
          <a:p>
            <a:pPr algn="l">
              <a:spcBef>
                <a:spcPts val="2250"/>
              </a:spcBef>
              <a:spcAft>
                <a:spcPts val="1500"/>
              </a:spcAft>
              <a:buNone/>
            </a:pPr>
            <a:r>
              <a:rPr lang="en-IE" b="0" i="0" dirty="0">
                <a:solidFill>
                  <a:srgbClr val="00B0F0"/>
                </a:solidFill>
                <a:effectLst/>
                <a:latin typeface="Riposte"/>
                <a:hlinkClick r:id="rId2">
                  <a:extLst>
                    <a:ext uri="{A12FA001-AC4F-418D-AE19-62706E023703}">
                      <ahyp:hlinkClr xmlns:ahyp="http://schemas.microsoft.com/office/drawing/2018/hyperlinkcolor" val="tx"/>
                    </a:ext>
                  </a:extLst>
                </a:hlinkClick>
              </a:rPr>
              <a:t>Occupancy Rate Formula</a:t>
            </a:r>
            <a:endParaRPr lang="en-IE" b="0" i="0" dirty="0">
              <a:solidFill>
                <a:srgbClr val="00B0F0"/>
              </a:solidFill>
              <a:effectLst/>
              <a:latin typeface="Riposte"/>
            </a:endParaRPr>
          </a:p>
        </p:txBody>
      </p:sp>
      <p:grpSp>
        <p:nvGrpSpPr>
          <p:cNvPr id="3" name="Group 2">
            <a:extLst>
              <a:ext uri="{FF2B5EF4-FFF2-40B4-BE49-F238E27FC236}">
                <a16:creationId xmlns:a16="http://schemas.microsoft.com/office/drawing/2014/main" id="{4008CE71-1066-C897-2C04-9D48BC5AE678}"/>
              </a:ext>
            </a:extLst>
          </p:cNvPr>
          <p:cNvGrpSpPr/>
          <p:nvPr/>
        </p:nvGrpSpPr>
        <p:grpSpPr>
          <a:xfrm>
            <a:off x="10920313" y="156057"/>
            <a:ext cx="1081945" cy="1011723"/>
            <a:chOff x="1016000" y="1137920"/>
            <a:chExt cx="1016000" cy="1016000"/>
          </a:xfrm>
        </p:grpSpPr>
        <p:sp>
          <p:nvSpPr>
            <p:cNvPr id="8" name="Oval 7">
              <a:extLst>
                <a:ext uri="{FF2B5EF4-FFF2-40B4-BE49-F238E27FC236}">
                  <a16:creationId xmlns:a16="http://schemas.microsoft.com/office/drawing/2014/main" id="{7CE72531-F84D-31C1-D661-2D9BC45DEEAA}"/>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5E1D6F7B-4EB9-AE01-ACC3-93185942313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21</a:t>
              </a:r>
            </a:p>
          </p:txBody>
        </p:sp>
      </p:grpSp>
    </p:spTree>
    <p:extLst>
      <p:ext uri="{BB962C8B-B14F-4D97-AF65-F5344CB8AC3E}">
        <p14:creationId xmlns:p14="http://schemas.microsoft.com/office/powerpoint/2010/main" val="4195012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83E5D-0D79-A9A3-ED92-69EA04E2AB7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F43494F-AA0C-FA4B-9A15-5A78009A508E}"/>
              </a:ext>
            </a:extLst>
          </p:cNvPr>
          <p:cNvSpPr>
            <a:spLocks noGrp="1"/>
          </p:cNvSpPr>
          <p:nvPr>
            <p:ph type="body" sz="quarter" idx="16"/>
          </p:nvPr>
        </p:nvSpPr>
        <p:spPr>
          <a:xfrm>
            <a:off x="4443301" y="186544"/>
            <a:ext cx="7221426" cy="803654"/>
          </a:xfrm>
        </p:spPr>
        <p:txBody>
          <a:bodyPr/>
          <a:lstStyle/>
          <a:p>
            <a:r>
              <a:rPr lang="en-IE" dirty="0"/>
              <a:t>Calculate the Occupancy Rate</a:t>
            </a:r>
            <a:endParaRPr lang="en-IE" sz="2400" b="0" i="1" dirty="0">
              <a:solidFill>
                <a:srgbClr val="E96751"/>
              </a:solidFill>
            </a:endParaRPr>
          </a:p>
        </p:txBody>
      </p:sp>
      <p:sp>
        <p:nvSpPr>
          <p:cNvPr id="7" name="Text Placeholder 6">
            <a:extLst>
              <a:ext uri="{FF2B5EF4-FFF2-40B4-BE49-F238E27FC236}">
                <a16:creationId xmlns:a16="http://schemas.microsoft.com/office/drawing/2014/main" id="{16C80025-D4B6-8371-FD9D-D24C838D7747}"/>
              </a:ext>
            </a:extLst>
          </p:cNvPr>
          <p:cNvSpPr>
            <a:spLocks noGrp="1"/>
          </p:cNvSpPr>
          <p:nvPr>
            <p:ph type="body" sz="quarter" idx="21"/>
          </p:nvPr>
        </p:nvSpPr>
        <p:spPr>
          <a:xfrm>
            <a:off x="4443301" y="886865"/>
            <a:ext cx="7348649" cy="4530541"/>
          </a:xfrm>
        </p:spPr>
        <p:txBody>
          <a:bodyPr/>
          <a:lstStyle/>
          <a:p>
            <a:pPr>
              <a:spcAft>
                <a:spcPts val="600"/>
              </a:spcAft>
            </a:pPr>
            <a:r>
              <a:rPr lang="en-IE" b="1" dirty="0"/>
              <a:t>Industry context:</a:t>
            </a:r>
            <a:r>
              <a:rPr lang="en-IE" dirty="0"/>
              <a:t> A 50-60% occupancy </a:t>
            </a:r>
            <a:r>
              <a:rPr lang="en-US" dirty="0"/>
              <a:t>rate might be very achievable in a popular area, whereas a rate of 80% or higher</a:t>
            </a:r>
            <a:r>
              <a:rPr lang="en-IE" dirty="0"/>
              <a:t> could be a red flag. </a:t>
            </a:r>
          </a:p>
          <a:p>
            <a:pPr marL="342900" indent="-342900">
              <a:spcAft>
                <a:spcPts val="600"/>
              </a:spcAft>
              <a:buFont typeface="Wingdings" panose="05000000000000000000" pitchFamily="2" charset="2"/>
              <a:buChar char="Ø"/>
            </a:pPr>
            <a:r>
              <a:rPr lang="en-IE" b="1" i="1" dirty="0">
                <a:solidFill>
                  <a:srgbClr val="E96751"/>
                </a:solidFill>
              </a:rPr>
              <a:t>For instance, </a:t>
            </a:r>
            <a:r>
              <a:rPr lang="en-IE" i="1" dirty="0"/>
              <a:t>if your calculations showed you need 80% year-round occupancy to break even, that’s quite high for a new business – it might prompt you to reduce costs or raise prices to lower that break-even occupancy requirement.</a:t>
            </a:r>
            <a:r>
              <a:rPr lang="en-IE" dirty="0"/>
              <a:t> </a:t>
            </a:r>
          </a:p>
          <a:p>
            <a:pPr marL="342900" indent="-342900">
              <a:spcAft>
                <a:spcPts val="600"/>
              </a:spcAft>
              <a:buFont typeface="Wingdings" panose="05000000000000000000" pitchFamily="2" charset="2"/>
              <a:buChar char="Ø"/>
            </a:pPr>
            <a:r>
              <a:rPr lang="en-IE" dirty="0"/>
              <a:t>Essentially, the </a:t>
            </a:r>
            <a:r>
              <a:rPr lang="en-IE" b="1" dirty="0"/>
              <a:t>breakeven occupancy</a:t>
            </a:r>
            <a:r>
              <a:rPr lang="en-IE" dirty="0"/>
              <a:t> is the lowest occupancy rate at which you cover all costs. </a:t>
            </a:r>
          </a:p>
          <a:p>
            <a:pPr marL="342900" indent="-342900">
              <a:spcAft>
                <a:spcPts val="600"/>
              </a:spcAft>
              <a:buFont typeface="Wingdings" panose="05000000000000000000" pitchFamily="2" charset="2"/>
              <a:buChar char="Ø"/>
            </a:pPr>
            <a:r>
              <a:rPr lang="en-IE" dirty="0"/>
              <a:t>Knowing this percentage helps you gauge if your business plan is realistic: compare it to typical occupancy rates for </a:t>
            </a:r>
            <a:r>
              <a:rPr lang="en-IE" b="1" dirty="0"/>
              <a:t>similar businesses </a:t>
            </a:r>
            <a:r>
              <a:rPr lang="en-IE" dirty="0"/>
              <a:t>or to your </a:t>
            </a:r>
            <a:r>
              <a:rPr lang="en-IE" b="1" dirty="0"/>
              <a:t>own seasonal projections</a:t>
            </a:r>
            <a:r>
              <a:rPr lang="en-IE" dirty="0"/>
              <a:t>. </a:t>
            </a:r>
          </a:p>
          <a:p>
            <a:pPr marL="342900" indent="-342900">
              <a:spcAft>
                <a:spcPts val="600"/>
              </a:spcAft>
              <a:buFont typeface="Wingdings" panose="05000000000000000000" pitchFamily="2" charset="2"/>
              <a:buChar char="Ø"/>
            </a:pPr>
            <a:r>
              <a:rPr lang="en-IE" dirty="0"/>
              <a:t>If your expected occupancy (from Revenue Sources assumptions) is lower than what the breakeven demands, you have more work to do on your plan.</a:t>
            </a:r>
          </a:p>
          <a:p>
            <a:pPr>
              <a:spcAft>
                <a:spcPts val="600"/>
              </a:spcAft>
            </a:pPr>
            <a:endParaRPr lang="en-IE" dirty="0"/>
          </a:p>
        </p:txBody>
      </p:sp>
      <p:sp>
        <p:nvSpPr>
          <p:cNvPr id="5" name="Text Placeholder 4">
            <a:extLst>
              <a:ext uri="{FF2B5EF4-FFF2-40B4-BE49-F238E27FC236}">
                <a16:creationId xmlns:a16="http://schemas.microsoft.com/office/drawing/2014/main" id="{EFF833F0-14EA-AFE6-D7E4-A40425ABE0A6}"/>
              </a:ext>
            </a:extLst>
          </p:cNvPr>
          <p:cNvSpPr>
            <a:spLocks noGrp="1"/>
          </p:cNvSpPr>
          <p:nvPr>
            <p:ph type="body" sz="quarter" idx="18"/>
          </p:nvPr>
        </p:nvSpPr>
        <p:spPr>
          <a:xfrm>
            <a:off x="98083" y="1904414"/>
            <a:ext cx="3562527" cy="1049221"/>
          </a:xfrm>
        </p:spPr>
        <p:txBody>
          <a:bodyPr/>
          <a:lstStyle/>
          <a:p>
            <a:r>
              <a:rPr lang="en-US" b="0" dirty="0"/>
              <a:t>Industry Context</a:t>
            </a:r>
            <a:endParaRPr lang="en-IE" b="0" dirty="0"/>
          </a:p>
        </p:txBody>
      </p:sp>
      <p:sp>
        <p:nvSpPr>
          <p:cNvPr id="2" name="Text Placeholder 5">
            <a:extLst>
              <a:ext uri="{FF2B5EF4-FFF2-40B4-BE49-F238E27FC236}">
                <a16:creationId xmlns:a16="http://schemas.microsoft.com/office/drawing/2014/main" id="{9D0A8833-B4C7-9834-4076-7FDFEA49F955}"/>
              </a:ext>
            </a:extLst>
          </p:cNvPr>
          <p:cNvSpPr txBox="1">
            <a:spLocks/>
          </p:cNvSpPr>
          <p:nvPr/>
        </p:nvSpPr>
        <p:spPr>
          <a:xfrm>
            <a:off x="333198" y="962663"/>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Occupancy Rate</a:t>
            </a:r>
          </a:p>
          <a:p>
            <a:endParaRPr lang="en-IE" dirty="0"/>
          </a:p>
        </p:txBody>
      </p:sp>
      <p:sp>
        <p:nvSpPr>
          <p:cNvPr id="6" name="TextBox 5">
            <a:extLst>
              <a:ext uri="{FF2B5EF4-FFF2-40B4-BE49-F238E27FC236}">
                <a16:creationId xmlns:a16="http://schemas.microsoft.com/office/drawing/2014/main" id="{2D56F630-B5AA-AC30-B136-19002F3D099C}"/>
              </a:ext>
            </a:extLst>
          </p:cNvPr>
          <p:cNvSpPr txBox="1"/>
          <p:nvPr/>
        </p:nvSpPr>
        <p:spPr>
          <a:xfrm>
            <a:off x="333198" y="4058721"/>
            <a:ext cx="3753027" cy="646331"/>
          </a:xfrm>
          <a:prstGeom prst="rect">
            <a:avLst/>
          </a:prstGeom>
          <a:noFill/>
        </p:spPr>
        <p:txBody>
          <a:bodyPr wrap="square">
            <a:spAutoFit/>
          </a:bodyPr>
          <a:lstStyle/>
          <a:p>
            <a:r>
              <a:rPr lang="en-US" dirty="0">
                <a:solidFill>
                  <a:srgbClr val="00B0F0"/>
                </a:solidFill>
                <a:hlinkClick r:id="rId2">
                  <a:extLst>
                    <a:ext uri="{A12FA001-AC4F-418D-AE19-62706E023703}">
                      <ahyp:hlinkClr xmlns:ahyp="http://schemas.microsoft.com/office/drawing/2018/hyperlinkcolor" val="tx"/>
                    </a:ext>
                  </a:extLst>
                </a:hlinkClick>
              </a:rPr>
              <a:t>What is the Break Even </a:t>
            </a:r>
          </a:p>
          <a:p>
            <a:r>
              <a:rPr lang="en-US" dirty="0">
                <a:solidFill>
                  <a:srgbClr val="00B0F0"/>
                </a:solidFill>
                <a:hlinkClick r:id="rId2">
                  <a:extLst>
                    <a:ext uri="{A12FA001-AC4F-418D-AE19-62706E023703}">
                      <ahyp:hlinkClr xmlns:ahyp="http://schemas.microsoft.com/office/drawing/2018/hyperlinkcolor" val="tx"/>
                    </a:ext>
                  </a:extLst>
                </a:hlinkClick>
              </a:rPr>
              <a:t>Occupancy Rate for Hotels?</a:t>
            </a:r>
            <a:endParaRPr lang="en-US" dirty="0">
              <a:solidFill>
                <a:srgbClr val="00B0F0"/>
              </a:solidFill>
            </a:endParaRPr>
          </a:p>
        </p:txBody>
      </p:sp>
    </p:spTree>
    <p:extLst>
      <p:ext uri="{BB962C8B-B14F-4D97-AF65-F5344CB8AC3E}">
        <p14:creationId xmlns:p14="http://schemas.microsoft.com/office/powerpoint/2010/main" val="2474622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F759D-FFB5-7339-AA0F-AD6019CE580B}"/>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3C50FFDF-16D9-31DD-4C7B-1D3B6060CFA1}"/>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41D3AAF1-B9F5-0CA8-9786-C31B373A0731}"/>
              </a:ext>
            </a:extLst>
          </p:cNvPr>
          <p:cNvSpPr>
            <a:spLocks noGrp="1"/>
          </p:cNvSpPr>
          <p:nvPr>
            <p:ph type="body" sz="quarter" idx="16"/>
          </p:nvPr>
        </p:nvSpPr>
        <p:spPr>
          <a:xfrm>
            <a:off x="992588" y="676708"/>
            <a:ext cx="10614687" cy="803654"/>
          </a:xfrm>
        </p:spPr>
        <p:txBody>
          <a:bodyPr/>
          <a:lstStyle/>
          <a:p>
            <a:r>
              <a:rPr lang="en-US" sz="3200" dirty="0">
                <a:solidFill>
                  <a:srgbClr val="459597"/>
                </a:solidFill>
              </a:rPr>
              <a:t>Calculate Occupancy Rate </a:t>
            </a:r>
            <a:r>
              <a:rPr lang="en-US" sz="3200" b="0" dirty="0">
                <a:solidFill>
                  <a:srgbClr val="E96751"/>
                </a:solidFill>
              </a:rPr>
              <a:t>(to Break Even)</a:t>
            </a:r>
          </a:p>
        </p:txBody>
      </p:sp>
      <p:cxnSp>
        <p:nvCxnSpPr>
          <p:cNvPr id="2" name="Straight Connector 1">
            <a:extLst>
              <a:ext uri="{FF2B5EF4-FFF2-40B4-BE49-F238E27FC236}">
                <a16:creationId xmlns:a16="http://schemas.microsoft.com/office/drawing/2014/main" id="{094EC04F-0DD4-7069-75EC-73BCB5A6969B}"/>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4E33314-01D3-21FC-42D5-C65A44F22125}"/>
              </a:ext>
            </a:extLst>
          </p:cNvPr>
          <p:cNvSpPr>
            <a:spLocks noGrp="1"/>
          </p:cNvSpPr>
          <p:nvPr>
            <p:ph type="body" sz="quarter" idx="18"/>
          </p:nvPr>
        </p:nvSpPr>
        <p:spPr>
          <a:xfrm>
            <a:off x="1360142" y="1735428"/>
            <a:ext cx="9137529" cy="803653"/>
          </a:xfrm>
        </p:spPr>
        <p:txBody>
          <a:bodyPr/>
          <a:lstStyle/>
          <a:p>
            <a:pPr marL="0" indent="0" algn="ctr">
              <a:spcAft>
                <a:spcPts val="600"/>
              </a:spcAft>
            </a:pPr>
            <a:r>
              <a:rPr lang="en-US" sz="2800" i="1" dirty="0">
                <a:solidFill>
                  <a:schemeClr val="bg1"/>
                </a:solidFill>
              </a:rPr>
              <a:t>“What percentage of the year do I need to be booked to break even?”</a:t>
            </a:r>
          </a:p>
        </p:txBody>
      </p:sp>
      <p:sp>
        <p:nvSpPr>
          <p:cNvPr id="21" name="Text Placeholder 5">
            <a:extLst>
              <a:ext uri="{FF2B5EF4-FFF2-40B4-BE49-F238E27FC236}">
                <a16:creationId xmlns:a16="http://schemas.microsoft.com/office/drawing/2014/main" id="{D78F726B-3273-A9A3-799A-620103892004}"/>
              </a:ext>
            </a:extLst>
          </p:cNvPr>
          <p:cNvSpPr txBox="1">
            <a:spLocks/>
          </p:cNvSpPr>
          <p:nvPr/>
        </p:nvSpPr>
        <p:spPr>
          <a:xfrm>
            <a:off x="1611085" y="2833993"/>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dirty="0">
                <a:solidFill>
                  <a:srgbClr val="494949"/>
                </a:solidFill>
              </a:rPr>
              <a:t>This shows whether your break-even target is realistic based on market conditions. In Ireland, average glamping occupancy is 40–50%, with well-run sites reaching 60–70%.</a:t>
            </a:r>
          </a:p>
          <a:p>
            <a:pPr marL="0" indent="0">
              <a:spcAft>
                <a:spcPts val="600"/>
              </a:spcAft>
            </a:pPr>
            <a:endParaRPr lang="en-US" dirty="0"/>
          </a:p>
        </p:txBody>
      </p:sp>
      <p:sp>
        <p:nvSpPr>
          <p:cNvPr id="25" name="Flowchart: Alternate Process 24">
            <a:extLst>
              <a:ext uri="{FF2B5EF4-FFF2-40B4-BE49-F238E27FC236}">
                <a16:creationId xmlns:a16="http://schemas.microsoft.com/office/drawing/2014/main" id="{21CB7088-4199-E965-1548-F6F4953AD0F7}"/>
              </a:ext>
            </a:extLst>
          </p:cNvPr>
          <p:cNvSpPr/>
          <p:nvPr/>
        </p:nvSpPr>
        <p:spPr>
          <a:xfrm>
            <a:off x="1460733" y="2754094"/>
            <a:ext cx="9964593" cy="119627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Alternate Process 25">
            <a:extLst>
              <a:ext uri="{FF2B5EF4-FFF2-40B4-BE49-F238E27FC236}">
                <a16:creationId xmlns:a16="http://schemas.microsoft.com/office/drawing/2014/main" id="{702CE955-2443-9CBE-F117-288BDC82B7F6}"/>
              </a:ext>
            </a:extLst>
          </p:cNvPr>
          <p:cNvSpPr/>
          <p:nvPr/>
        </p:nvSpPr>
        <p:spPr>
          <a:xfrm>
            <a:off x="1488372" y="4061012"/>
            <a:ext cx="9964593" cy="253701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834C5592-20DB-8375-9D34-2567E992F859}"/>
              </a:ext>
            </a:extLst>
          </p:cNvPr>
          <p:cNvCxnSpPr>
            <a:cxnSpLocks/>
            <a:stCxn id="24" idx="1"/>
            <a:endCxn id="25" idx="1"/>
          </p:cNvCxnSpPr>
          <p:nvPr/>
        </p:nvCxnSpPr>
        <p:spPr>
          <a:xfrm rot="10800000" flipH="1" flipV="1">
            <a:off x="817827" y="2127803"/>
            <a:ext cx="642905" cy="1224429"/>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56D1D22-BE53-DDCD-677E-6CCDB3247F6C}"/>
              </a:ext>
            </a:extLst>
          </p:cNvPr>
          <p:cNvCxnSpPr>
            <a:cxnSpLocks/>
          </p:cNvCxnSpPr>
          <p:nvPr/>
        </p:nvCxnSpPr>
        <p:spPr>
          <a:xfrm rot="16200000" flipH="1">
            <a:off x="-35531" y="4140972"/>
            <a:ext cx="2298466" cy="694056"/>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CEAE5FBD-312D-6AA8-8490-32F27822C70D}"/>
              </a:ext>
            </a:extLst>
          </p:cNvPr>
          <p:cNvSpPr txBox="1">
            <a:spLocks/>
          </p:cNvSpPr>
          <p:nvPr/>
        </p:nvSpPr>
        <p:spPr>
          <a:xfrm>
            <a:off x="1611084" y="437373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sz="2600" b="1" dirty="0">
                <a:solidFill>
                  <a:srgbClr val="E96751"/>
                </a:solidFill>
              </a:rPr>
              <a:t>First, Identify Your Key Values </a:t>
            </a:r>
            <a:r>
              <a:rPr lang="en-US" sz="2200" dirty="0">
                <a:solidFill>
                  <a:srgbClr val="494949"/>
                </a:solidFill>
              </a:rPr>
              <a:t>(see previous calculations)</a:t>
            </a:r>
          </a:p>
          <a:p>
            <a:pPr marL="0" indent="0" algn="ctr">
              <a:lnSpc>
                <a:spcPct val="100000"/>
              </a:lnSpc>
              <a:spcBef>
                <a:spcPts val="0"/>
              </a:spcBef>
              <a:spcAft>
                <a:spcPts val="600"/>
              </a:spcAft>
            </a:pPr>
            <a:r>
              <a:rPr lang="en-US" sz="2200" b="1" dirty="0">
                <a:solidFill>
                  <a:srgbClr val="494949"/>
                </a:solidFill>
              </a:rPr>
              <a:t>Fixed Costs (FC) </a:t>
            </a:r>
            <a:r>
              <a:rPr lang="en-US" sz="2200" dirty="0">
                <a:solidFill>
                  <a:srgbClr val="494949"/>
                </a:solidFill>
              </a:rPr>
              <a:t>= €14,000 → costs that stay the same regardless of bookings.</a:t>
            </a:r>
          </a:p>
          <a:p>
            <a:pPr marL="0" indent="0" algn="ctr">
              <a:lnSpc>
                <a:spcPct val="100000"/>
              </a:lnSpc>
              <a:spcBef>
                <a:spcPts val="0"/>
              </a:spcBef>
              <a:spcAft>
                <a:spcPts val="600"/>
              </a:spcAft>
            </a:pPr>
            <a:r>
              <a:rPr lang="en-US" sz="2200" b="1" dirty="0">
                <a:solidFill>
                  <a:srgbClr val="494949"/>
                </a:solidFill>
              </a:rPr>
              <a:t>Variable Cost per Night (VC) </a:t>
            </a:r>
            <a:r>
              <a:rPr lang="en-US" sz="2200" dirty="0">
                <a:solidFill>
                  <a:srgbClr val="494949"/>
                </a:solidFill>
              </a:rPr>
              <a:t>= €30 → costs that increase per booking.</a:t>
            </a:r>
          </a:p>
          <a:p>
            <a:pPr marL="0" indent="0" algn="ctr">
              <a:lnSpc>
                <a:spcPct val="100000"/>
              </a:lnSpc>
              <a:spcBef>
                <a:spcPts val="0"/>
              </a:spcBef>
              <a:spcAft>
                <a:spcPts val="600"/>
              </a:spcAft>
            </a:pPr>
            <a:r>
              <a:rPr lang="en-US" sz="2200" b="1" dirty="0">
                <a:solidFill>
                  <a:srgbClr val="494949"/>
                </a:solidFill>
              </a:rPr>
              <a:t>Price per Night </a:t>
            </a:r>
            <a:r>
              <a:rPr lang="en-US" sz="2200" dirty="0">
                <a:solidFill>
                  <a:srgbClr val="494949"/>
                </a:solidFill>
              </a:rPr>
              <a:t>= €150 → what you plan to charge</a:t>
            </a:r>
            <a:r>
              <a:rPr lang="en-US" sz="2200" b="1" dirty="0">
                <a:solidFill>
                  <a:schemeClr val="bg1"/>
                </a:solidFill>
              </a:rPr>
              <a:t>.</a:t>
            </a:r>
          </a:p>
          <a:p>
            <a:pPr marL="0" indent="0" algn="ctr">
              <a:lnSpc>
                <a:spcPct val="100000"/>
              </a:lnSpc>
              <a:spcBef>
                <a:spcPts val="0"/>
              </a:spcBef>
              <a:spcAft>
                <a:spcPts val="600"/>
              </a:spcAft>
            </a:pPr>
            <a:r>
              <a:rPr lang="en-US" sz="2200" b="1" dirty="0">
                <a:solidFill>
                  <a:srgbClr val="595959"/>
                </a:solidFill>
              </a:rPr>
              <a:t>Available Nights in the Year</a:t>
            </a:r>
            <a:r>
              <a:rPr lang="en-US" sz="2200" dirty="0">
                <a:solidFill>
                  <a:srgbClr val="595959"/>
                </a:solidFill>
              </a:rPr>
              <a:t> (you choose—let’s say </a:t>
            </a:r>
            <a:r>
              <a:rPr lang="en-US" sz="2200" b="1" dirty="0">
                <a:solidFill>
                  <a:srgbClr val="595959"/>
                </a:solidFill>
              </a:rPr>
              <a:t>365</a:t>
            </a:r>
            <a:r>
              <a:rPr lang="en-US" sz="2200" dirty="0">
                <a:solidFill>
                  <a:srgbClr val="595959"/>
                </a:solidFill>
              </a:rPr>
              <a:t> for this example)</a:t>
            </a:r>
          </a:p>
        </p:txBody>
      </p:sp>
      <p:grpSp>
        <p:nvGrpSpPr>
          <p:cNvPr id="3" name="Group 2">
            <a:extLst>
              <a:ext uri="{FF2B5EF4-FFF2-40B4-BE49-F238E27FC236}">
                <a16:creationId xmlns:a16="http://schemas.microsoft.com/office/drawing/2014/main" id="{63E170B6-B628-57CE-1A74-CDF3384CACDA}"/>
              </a:ext>
            </a:extLst>
          </p:cNvPr>
          <p:cNvGrpSpPr/>
          <p:nvPr/>
        </p:nvGrpSpPr>
        <p:grpSpPr>
          <a:xfrm>
            <a:off x="1638936" y="4045419"/>
            <a:ext cx="834975" cy="861774"/>
            <a:chOff x="1015996" y="1040208"/>
            <a:chExt cx="1016004" cy="1197834"/>
          </a:xfrm>
        </p:grpSpPr>
        <p:sp>
          <p:nvSpPr>
            <p:cNvPr id="5" name="Oval 4">
              <a:extLst>
                <a:ext uri="{FF2B5EF4-FFF2-40B4-BE49-F238E27FC236}">
                  <a16:creationId xmlns:a16="http://schemas.microsoft.com/office/drawing/2014/main" id="{DB5D0349-B2A5-239E-6B84-1BEBAA3490E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B42CC155-9611-967E-E1C0-0578052568D3}"/>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7424533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4F1FA-32B4-997C-A7E6-3AD194307B45}"/>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B43FC6BF-4FE6-8FFF-D61B-1417D3510D69}"/>
              </a:ext>
            </a:extLst>
          </p:cNvPr>
          <p:cNvSpPr/>
          <p:nvPr/>
        </p:nvSpPr>
        <p:spPr>
          <a:xfrm>
            <a:off x="817828" y="1605886"/>
            <a:ext cx="10595240" cy="222416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076777B4-7B73-9DB5-CEF6-4FA87D6F3687}"/>
              </a:ext>
            </a:extLst>
          </p:cNvPr>
          <p:cNvSpPr>
            <a:spLocks noGrp="1"/>
          </p:cNvSpPr>
          <p:nvPr>
            <p:ph type="body" sz="quarter" idx="16"/>
          </p:nvPr>
        </p:nvSpPr>
        <p:spPr>
          <a:xfrm>
            <a:off x="992588" y="676708"/>
            <a:ext cx="10614687" cy="803654"/>
          </a:xfrm>
        </p:spPr>
        <p:txBody>
          <a:bodyPr/>
          <a:lstStyle/>
          <a:p>
            <a:r>
              <a:rPr lang="en-US" sz="3200" dirty="0">
                <a:solidFill>
                  <a:srgbClr val="459597"/>
                </a:solidFill>
              </a:rPr>
              <a:t>Calculate Occupancy Rate </a:t>
            </a:r>
            <a:r>
              <a:rPr lang="en-US" sz="3200" b="0" dirty="0">
                <a:solidFill>
                  <a:srgbClr val="E96751"/>
                </a:solidFill>
              </a:rPr>
              <a:t>(to Break Even)</a:t>
            </a:r>
          </a:p>
        </p:txBody>
      </p:sp>
      <p:cxnSp>
        <p:nvCxnSpPr>
          <p:cNvPr id="2" name="Straight Connector 1">
            <a:extLst>
              <a:ext uri="{FF2B5EF4-FFF2-40B4-BE49-F238E27FC236}">
                <a16:creationId xmlns:a16="http://schemas.microsoft.com/office/drawing/2014/main" id="{4C275110-CED8-B213-9335-3F16E41E88F3}"/>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7599B74-CA87-7D83-1C86-529DE1E91002}"/>
              </a:ext>
            </a:extLst>
          </p:cNvPr>
          <p:cNvSpPr>
            <a:spLocks noGrp="1"/>
          </p:cNvSpPr>
          <p:nvPr>
            <p:ph type="body" sz="quarter" idx="18"/>
          </p:nvPr>
        </p:nvSpPr>
        <p:spPr>
          <a:xfrm>
            <a:off x="2040779" y="1736069"/>
            <a:ext cx="9137529" cy="803653"/>
          </a:xfrm>
        </p:spPr>
        <p:txBody>
          <a:bodyPr/>
          <a:lstStyle/>
          <a:p>
            <a:pPr marL="0" indent="0" algn="ctr">
              <a:lnSpc>
                <a:spcPct val="100000"/>
              </a:lnSpc>
              <a:spcBef>
                <a:spcPts val="0"/>
              </a:spcBef>
            </a:pPr>
            <a:r>
              <a:rPr lang="en-US" sz="2600" b="1" dirty="0">
                <a:solidFill>
                  <a:srgbClr val="E96751"/>
                </a:solidFill>
              </a:rPr>
              <a:t>Calculate Net Revenue per Night</a:t>
            </a:r>
          </a:p>
          <a:p>
            <a:pPr marL="0" indent="0">
              <a:lnSpc>
                <a:spcPct val="100000"/>
              </a:lnSpc>
              <a:spcBef>
                <a:spcPts val="0"/>
              </a:spcBef>
            </a:pPr>
            <a:r>
              <a:rPr lang="en-US" dirty="0">
                <a:solidFill>
                  <a:srgbClr val="595959"/>
                </a:solidFill>
              </a:rPr>
              <a:t>This is the amount left over after variable costs are deducted from the price you charge.</a:t>
            </a:r>
          </a:p>
          <a:p>
            <a:pPr marL="0" indent="0">
              <a:lnSpc>
                <a:spcPct val="100000"/>
              </a:lnSpc>
              <a:spcBef>
                <a:spcPts val="0"/>
              </a:spcBef>
            </a:pPr>
            <a:r>
              <a:rPr lang="en-US" b="1" dirty="0">
                <a:solidFill>
                  <a:srgbClr val="595959"/>
                </a:solidFill>
              </a:rPr>
              <a:t>Net Revenue per Night</a:t>
            </a:r>
            <a:r>
              <a:rPr lang="en-US" dirty="0">
                <a:solidFill>
                  <a:srgbClr val="595959"/>
                </a:solidFill>
              </a:rPr>
              <a:t> = Price – VC</a:t>
            </a:r>
            <a:br>
              <a:rPr lang="en-US" dirty="0">
                <a:solidFill>
                  <a:srgbClr val="595959"/>
                </a:solidFill>
              </a:rPr>
            </a:br>
            <a:r>
              <a:rPr lang="en-US" dirty="0">
                <a:solidFill>
                  <a:srgbClr val="595959"/>
                </a:solidFill>
              </a:rPr>
              <a:t>= €150 – €30 = </a:t>
            </a:r>
            <a:r>
              <a:rPr lang="en-US" b="1" dirty="0">
                <a:solidFill>
                  <a:srgbClr val="595959"/>
                </a:solidFill>
              </a:rPr>
              <a:t>€120</a:t>
            </a:r>
            <a:endParaRPr lang="en-US" dirty="0">
              <a:solidFill>
                <a:srgbClr val="595959"/>
              </a:solidFill>
            </a:endParaRPr>
          </a:p>
          <a:p>
            <a:pPr marL="0" indent="0" algn="ctr">
              <a:lnSpc>
                <a:spcPct val="100000"/>
              </a:lnSpc>
              <a:spcBef>
                <a:spcPts val="0"/>
              </a:spcBef>
            </a:pPr>
            <a:endParaRPr lang="en-US" b="1" dirty="0">
              <a:solidFill>
                <a:srgbClr val="E96751"/>
              </a:solidFill>
            </a:endParaRPr>
          </a:p>
        </p:txBody>
      </p:sp>
      <p:sp>
        <p:nvSpPr>
          <p:cNvPr id="26" name="Flowchart: Alternate Process 25">
            <a:extLst>
              <a:ext uri="{FF2B5EF4-FFF2-40B4-BE49-F238E27FC236}">
                <a16:creationId xmlns:a16="http://schemas.microsoft.com/office/drawing/2014/main" id="{BDF073B6-4181-6A23-3326-72437A74F2C8}"/>
              </a:ext>
            </a:extLst>
          </p:cNvPr>
          <p:cNvSpPr/>
          <p:nvPr/>
        </p:nvSpPr>
        <p:spPr>
          <a:xfrm>
            <a:off x="1496692" y="3997588"/>
            <a:ext cx="9964593" cy="253701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F4AEC315-633B-B9F0-2590-C77A76C469F0}"/>
              </a:ext>
            </a:extLst>
          </p:cNvPr>
          <p:cNvCxnSpPr>
            <a:cxnSpLocks/>
            <a:stCxn id="24" idx="1"/>
          </p:cNvCxnSpPr>
          <p:nvPr/>
        </p:nvCxnSpPr>
        <p:spPr>
          <a:xfrm rot="10800000" flipH="1" flipV="1">
            <a:off x="817827" y="2717966"/>
            <a:ext cx="627263" cy="1861285"/>
          </a:xfrm>
          <a:prstGeom prst="bentConnector3">
            <a:avLst>
              <a:gd name="adj1" fmla="val -36444"/>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40DBD79F-52A1-A7AB-F1B0-A3E6F8C93A02}"/>
              </a:ext>
            </a:extLst>
          </p:cNvPr>
          <p:cNvSpPr txBox="1">
            <a:spLocks/>
          </p:cNvSpPr>
          <p:nvPr/>
        </p:nvSpPr>
        <p:spPr>
          <a:xfrm>
            <a:off x="1793719" y="417742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sz="2600" b="1" dirty="0">
                <a:solidFill>
                  <a:srgbClr val="E96751"/>
                </a:solidFill>
              </a:rPr>
              <a:t>Calculate Break-Even Nights</a:t>
            </a:r>
            <a:endParaRPr lang="en-US" sz="2600" b="1" dirty="0">
              <a:solidFill>
                <a:srgbClr val="494949"/>
              </a:solidFill>
            </a:endParaRPr>
          </a:p>
          <a:p>
            <a:pPr marL="0" indent="0" algn="ctr">
              <a:lnSpc>
                <a:spcPct val="100000"/>
              </a:lnSpc>
              <a:spcBef>
                <a:spcPts val="0"/>
              </a:spcBef>
              <a:spcAft>
                <a:spcPts val="600"/>
              </a:spcAft>
            </a:pPr>
            <a:r>
              <a:rPr lang="en-US" b="1" dirty="0">
                <a:solidFill>
                  <a:srgbClr val="595959"/>
                </a:solidFill>
              </a:rPr>
              <a:t>Break-Even Nights</a:t>
            </a:r>
            <a:r>
              <a:rPr lang="en-US" dirty="0">
                <a:solidFill>
                  <a:srgbClr val="595959"/>
                </a:solidFill>
              </a:rPr>
              <a:t> = </a:t>
            </a:r>
            <a:r>
              <a:rPr lang="en-US" b="1" dirty="0">
                <a:solidFill>
                  <a:srgbClr val="595959"/>
                </a:solidFill>
              </a:rPr>
              <a:t>Fixed Costs ÷ Net Revenue per Night</a:t>
            </a:r>
            <a:br>
              <a:rPr lang="en-US" dirty="0">
                <a:solidFill>
                  <a:srgbClr val="595959"/>
                </a:solidFill>
              </a:rPr>
            </a:br>
            <a:r>
              <a:rPr lang="en-US" dirty="0">
                <a:solidFill>
                  <a:srgbClr val="595959"/>
                </a:solidFill>
              </a:rPr>
              <a:t>= €14,000 ÷ €120 = </a:t>
            </a:r>
            <a:r>
              <a:rPr lang="en-US" b="1" dirty="0">
                <a:solidFill>
                  <a:srgbClr val="595959"/>
                </a:solidFill>
              </a:rPr>
              <a:t>116.67 nights</a:t>
            </a:r>
            <a:endParaRPr lang="en-US" dirty="0">
              <a:solidFill>
                <a:srgbClr val="595959"/>
              </a:solidFill>
            </a:endParaRPr>
          </a:p>
          <a:p>
            <a:r>
              <a:rPr lang="en-US" dirty="0">
                <a:solidFill>
                  <a:srgbClr val="595959"/>
                </a:solidFill>
              </a:rPr>
              <a:t>So, you need to book at least </a:t>
            </a:r>
            <a:r>
              <a:rPr lang="en-US" b="1" dirty="0">
                <a:solidFill>
                  <a:srgbClr val="595959"/>
                </a:solidFill>
              </a:rPr>
              <a:t>117 nights</a:t>
            </a:r>
            <a:r>
              <a:rPr lang="en-US" dirty="0">
                <a:solidFill>
                  <a:srgbClr val="595959"/>
                </a:solidFill>
              </a:rPr>
              <a:t> in the year to break even.</a:t>
            </a:r>
          </a:p>
        </p:txBody>
      </p:sp>
      <p:grpSp>
        <p:nvGrpSpPr>
          <p:cNvPr id="3" name="Group 2">
            <a:extLst>
              <a:ext uri="{FF2B5EF4-FFF2-40B4-BE49-F238E27FC236}">
                <a16:creationId xmlns:a16="http://schemas.microsoft.com/office/drawing/2014/main" id="{92A9D3F7-D3BC-B4D3-0A57-5F7CEEA0942B}"/>
              </a:ext>
            </a:extLst>
          </p:cNvPr>
          <p:cNvGrpSpPr/>
          <p:nvPr/>
        </p:nvGrpSpPr>
        <p:grpSpPr>
          <a:xfrm>
            <a:off x="1623297" y="3987574"/>
            <a:ext cx="834975" cy="861774"/>
            <a:chOff x="1015996" y="1040208"/>
            <a:chExt cx="1016004" cy="1197834"/>
          </a:xfrm>
        </p:grpSpPr>
        <p:sp>
          <p:nvSpPr>
            <p:cNvPr id="5" name="Oval 4">
              <a:extLst>
                <a:ext uri="{FF2B5EF4-FFF2-40B4-BE49-F238E27FC236}">
                  <a16:creationId xmlns:a16="http://schemas.microsoft.com/office/drawing/2014/main" id="{2613F9C5-A50B-0F56-7674-B2F0098D3BBD}"/>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80ACC876-D512-77C3-18E7-B0A8F663664C}"/>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grpSp>
        <p:nvGrpSpPr>
          <p:cNvPr id="11" name="Group 10">
            <a:extLst>
              <a:ext uri="{FF2B5EF4-FFF2-40B4-BE49-F238E27FC236}">
                <a16:creationId xmlns:a16="http://schemas.microsoft.com/office/drawing/2014/main" id="{97C64CBA-01C0-F630-8357-B7E41120DFEA}"/>
              </a:ext>
            </a:extLst>
          </p:cNvPr>
          <p:cNvGrpSpPr/>
          <p:nvPr/>
        </p:nvGrpSpPr>
        <p:grpSpPr>
          <a:xfrm>
            <a:off x="1168071" y="1656130"/>
            <a:ext cx="834975" cy="861774"/>
            <a:chOff x="1015996" y="1040208"/>
            <a:chExt cx="1016004" cy="1197834"/>
          </a:xfrm>
        </p:grpSpPr>
        <p:sp>
          <p:nvSpPr>
            <p:cNvPr id="12" name="Oval 11">
              <a:extLst>
                <a:ext uri="{FF2B5EF4-FFF2-40B4-BE49-F238E27FC236}">
                  <a16:creationId xmlns:a16="http://schemas.microsoft.com/office/drawing/2014/main" id="{28EB4C7A-04CD-DC9A-186A-6E357659C82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CEF4D348-CA27-D799-F8D7-1F466C41BBB0}"/>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2695515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57069-2F93-A88F-3197-002DE0638870}"/>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2874CD22-01A0-51E5-16F8-544E5AAC3103}"/>
              </a:ext>
            </a:extLst>
          </p:cNvPr>
          <p:cNvSpPr/>
          <p:nvPr/>
        </p:nvSpPr>
        <p:spPr>
          <a:xfrm>
            <a:off x="817828" y="1605887"/>
            <a:ext cx="10595240" cy="182311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EC9596C4-FC4C-0150-791E-8E17B800B090}"/>
              </a:ext>
            </a:extLst>
          </p:cNvPr>
          <p:cNvSpPr>
            <a:spLocks noGrp="1"/>
          </p:cNvSpPr>
          <p:nvPr>
            <p:ph type="body" sz="quarter" idx="16"/>
          </p:nvPr>
        </p:nvSpPr>
        <p:spPr>
          <a:xfrm>
            <a:off x="846598" y="222162"/>
            <a:ext cx="10614687" cy="803654"/>
          </a:xfrm>
        </p:spPr>
        <p:txBody>
          <a:bodyPr/>
          <a:lstStyle/>
          <a:p>
            <a:r>
              <a:rPr lang="en-US" sz="3200" dirty="0">
                <a:solidFill>
                  <a:srgbClr val="459597"/>
                </a:solidFill>
              </a:rPr>
              <a:t>Calculate Occupancy Rate </a:t>
            </a:r>
            <a:r>
              <a:rPr lang="en-US" sz="3200" b="0" dirty="0">
                <a:solidFill>
                  <a:srgbClr val="E96751"/>
                </a:solidFill>
              </a:rPr>
              <a:t>(to Break Even)</a:t>
            </a:r>
          </a:p>
        </p:txBody>
      </p:sp>
      <p:cxnSp>
        <p:nvCxnSpPr>
          <p:cNvPr id="2" name="Straight Connector 1">
            <a:extLst>
              <a:ext uri="{FF2B5EF4-FFF2-40B4-BE49-F238E27FC236}">
                <a16:creationId xmlns:a16="http://schemas.microsoft.com/office/drawing/2014/main" id="{3004C254-C644-0B81-1DBB-A02D920F09B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7D5F6CB-895F-5F67-70F3-E615A857FF7C}"/>
              </a:ext>
            </a:extLst>
          </p:cNvPr>
          <p:cNvSpPr>
            <a:spLocks noGrp="1"/>
          </p:cNvSpPr>
          <p:nvPr>
            <p:ph type="body" sz="quarter" idx="18"/>
          </p:nvPr>
        </p:nvSpPr>
        <p:spPr>
          <a:xfrm>
            <a:off x="1913690" y="1837311"/>
            <a:ext cx="9137529" cy="803653"/>
          </a:xfrm>
        </p:spPr>
        <p:txBody>
          <a:bodyPr/>
          <a:lstStyle/>
          <a:p>
            <a:pPr marL="0" indent="0" algn="ctr">
              <a:lnSpc>
                <a:spcPct val="100000"/>
              </a:lnSpc>
              <a:spcBef>
                <a:spcPts val="0"/>
              </a:spcBef>
            </a:pPr>
            <a:r>
              <a:rPr lang="en-US" sz="2600" b="1" dirty="0">
                <a:solidFill>
                  <a:srgbClr val="E96751"/>
                </a:solidFill>
              </a:rPr>
              <a:t>Calculate Occupancy Rate Needed to Break Even</a:t>
            </a:r>
          </a:p>
          <a:p>
            <a:pPr>
              <a:lnSpc>
                <a:spcPct val="100000"/>
              </a:lnSpc>
              <a:spcBef>
                <a:spcPts val="0"/>
              </a:spcBef>
            </a:pPr>
            <a:r>
              <a:rPr lang="en-US" dirty="0">
                <a:solidFill>
                  <a:srgbClr val="595959"/>
                </a:solidFill>
              </a:rPr>
              <a:t>Now, apply the </a:t>
            </a:r>
            <a:r>
              <a:rPr lang="en-US" b="1" dirty="0">
                <a:solidFill>
                  <a:srgbClr val="595959"/>
                </a:solidFill>
              </a:rPr>
              <a:t>occupancy rate formula</a:t>
            </a:r>
            <a:endParaRPr lang="en-US" dirty="0">
              <a:solidFill>
                <a:srgbClr val="595959"/>
              </a:solidFill>
            </a:endParaRPr>
          </a:p>
          <a:p>
            <a:pPr>
              <a:lnSpc>
                <a:spcPct val="100000"/>
              </a:lnSpc>
              <a:spcBef>
                <a:spcPts val="0"/>
              </a:spcBef>
            </a:pPr>
            <a:r>
              <a:rPr lang="en-US" b="1" dirty="0">
                <a:solidFill>
                  <a:srgbClr val="595959"/>
                </a:solidFill>
              </a:rPr>
              <a:t>Occupancy Rate (%)</a:t>
            </a:r>
            <a:r>
              <a:rPr lang="en-US" dirty="0">
                <a:solidFill>
                  <a:srgbClr val="595959"/>
                </a:solidFill>
              </a:rPr>
              <a:t> = </a:t>
            </a:r>
            <a:r>
              <a:rPr lang="en-US" b="1" dirty="0">
                <a:solidFill>
                  <a:srgbClr val="595959"/>
                </a:solidFill>
              </a:rPr>
              <a:t>(Break-Even Nights ÷ Available Nights) × 100</a:t>
            </a:r>
            <a:endParaRPr lang="en-US" dirty="0">
              <a:solidFill>
                <a:srgbClr val="595959"/>
              </a:solidFill>
            </a:endParaRPr>
          </a:p>
          <a:p>
            <a:pPr>
              <a:lnSpc>
                <a:spcPct val="100000"/>
              </a:lnSpc>
              <a:spcBef>
                <a:spcPts val="0"/>
              </a:spcBef>
            </a:pPr>
            <a:r>
              <a:rPr lang="en-US" dirty="0">
                <a:solidFill>
                  <a:srgbClr val="595959"/>
                </a:solidFill>
              </a:rPr>
              <a:t>= (117 ÷ 365) × 100 = </a:t>
            </a:r>
            <a:r>
              <a:rPr lang="en-US" b="1" dirty="0">
                <a:solidFill>
                  <a:srgbClr val="595959"/>
                </a:solidFill>
              </a:rPr>
              <a:t>32.05%</a:t>
            </a:r>
            <a:endParaRPr lang="en-US" dirty="0">
              <a:solidFill>
                <a:srgbClr val="595959"/>
              </a:solidFill>
            </a:endParaRPr>
          </a:p>
          <a:p>
            <a:pPr marL="0" indent="0" algn="ctr">
              <a:lnSpc>
                <a:spcPct val="100000"/>
              </a:lnSpc>
              <a:spcBef>
                <a:spcPts val="0"/>
              </a:spcBef>
            </a:pPr>
            <a:endParaRPr lang="en-US" b="1" dirty="0">
              <a:solidFill>
                <a:srgbClr val="E96751"/>
              </a:solidFill>
            </a:endParaRPr>
          </a:p>
        </p:txBody>
      </p:sp>
      <p:cxnSp>
        <p:nvCxnSpPr>
          <p:cNvPr id="33" name="Connector: Elbow 32">
            <a:extLst>
              <a:ext uri="{FF2B5EF4-FFF2-40B4-BE49-F238E27FC236}">
                <a16:creationId xmlns:a16="http://schemas.microsoft.com/office/drawing/2014/main" id="{17629D5F-6B56-F641-3DBC-2C6816C1EC49}"/>
              </a:ext>
            </a:extLst>
          </p:cNvPr>
          <p:cNvCxnSpPr>
            <a:cxnSpLocks/>
          </p:cNvCxnSpPr>
          <p:nvPr/>
        </p:nvCxnSpPr>
        <p:spPr>
          <a:xfrm rot="16200000" flipH="1">
            <a:off x="261317" y="3063123"/>
            <a:ext cx="2061806" cy="970447"/>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BDBF0186-35FF-DCA2-BEE1-ABA7E3ABFB3E}"/>
              </a:ext>
            </a:extLst>
          </p:cNvPr>
          <p:cNvSpPr txBox="1">
            <a:spLocks/>
          </p:cNvSpPr>
          <p:nvPr/>
        </p:nvSpPr>
        <p:spPr>
          <a:xfrm>
            <a:off x="1866899" y="3602299"/>
            <a:ext cx="699135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b="1" dirty="0">
                <a:solidFill>
                  <a:srgbClr val="E96751"/>
                </a:solidFill>
              </a:rPr>
              <a:t>Final Output</a:t>
            </a:r>
            <a:endParaRPr lang="en-US" sz="2200" b="1" dirty="0">
              <a:solidFill>
                <a:srgbClr val="494949"/>
              </a:solidFill>
            </a:endParaRPr>
          </a:p>
        </p:txBody>
      </p:sp>
      <p:grpSp>
        <p:nvGrpSpPr>
          <p:cNvPr id="11" name="Group 10">
            <a:extLst>
              <a:ext uri="{FF2B5EF4-FFF2-40B4-BE49-F238E27FC236}">
                <a16:creationId xmlns:a16="http://schemas.microsoft.com/office/drawing/2014/main" id="{B3BC2761-EA9F-7243-578C-B8279F6CFA83}"/>
              </a:ext>
            </a:extLst>
          </p:cNvPr>
          <p:cNvGrpSpPr/>
          <p:nvPr/>
        </p:nvGrpSpPr>
        <p:grpSpPr>
          <a:xfrm>
            <a:off x="1168071" y="1656130"/>
            <a:ext cx="834975" cy="861774"/>
            <a:chOff x="1015996" y="1040208"/>
            <a:chExt cx="1016004" cy="1197834"/>
          </a:xfrm>
        </p:grpSpPr>
        <p:sp>
          <p:nvSpPr>
            <p:cNvPr id="12" name="Oval 11">
              <a:extLst>
                <a:ext uri="{FF2B5EF4-FFF2-40B4-BE49-F238E27FC236}">
                  <a16:creationId xmlns:a16="http://schemas.microsoft.com/office/drawing/2014/main" id="{F251C610-F998-D631-EDDD-57ADB468011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23CCB637-0DA3-18BE-E4BC-1F7AFD5C879F}"/>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graphicFrame>
        <p:nvGraphicFramePr>
          <p:cNvPr id="15" name="Table 14">
            <a:extLst>
              <a:ext uri="{FF2B5EF4-FFF2-40B4-BE49-F238E27FC236}">
                <a16:creationId xmlns:a16="http://schemas.microsoft.com/office/drawing/2014/main" id="{2ADAB7FC-0FAB-C237-EAFC-63B5E3348AF8}"/>
              </a:ext>
            </a:extLst>
          </p:cNvPr>
          <p:cNvGraphicFramePr>
            <a:graphicFrameLocks noGrp="1"/>
          </p:cNvGraphicFramePr>
          <p:nvPr/>
        </p:nvGraphicFramePr>
        <p:xfrm>
          <a:off x="1866900" y="4151306"/>
          <a:ext cx="6991350" cy="2560320"/>
        </p:xfrm>
        <a:graphic>
          <a:graphicData uri="http://schemas.openxmlformats.org/drawingml/2006/table">
            <a:tbl>
              <a:tblPr/>
              <a:tblGrid>
                <a:gridCol w="3495675">
                  <a:extLst>
                    <a:ext uri="{9D8B030D-6E8A-4147-A177-3AD203B41FA5}">
                      <a16:colId xmlns:a16="http://schemas.microsoft.com/office/drawing/2014/main" val="295854455"/>
                    </a:ext>
                  </a:extLst>
                </a:gridCol>
                <a:gridCol w="3495675">
                  <a:extLst>
                    <a:ext uri="{9D8B030D-6E8A-4147-A177-3AD203B41FA5}">
                      <a16:colId xmlns:a16="http://schemas.microsoft.com/office/drawing/2014/main" val="804308065"/>
                    </a:ext>
                  </a:extLst>
                </a:gridCol>
              </a:tblGrid>
              <a:tr h="0">
                <a:tc>
                  <a:txBody>
                    <a:bodyPr/>
                    <a:lstStyle/>
                    <a:p>
                      <a:pPr>
                        <a:buNone/>
                      </a:pPr>
                      <a:r>
                        <a:rPr lang="en-IE" b="1" dirty="0">
                          <a:solidFill>
                            <a:schemeClr val="bg1"/>
                          </a:solidFill>
                        </a:rPr>
                        <a:t>Metric</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b="1" dirty="0">
                          <a:solidFill>
                            <a:schemeClr val="bg1"/>
                          </a:solidFill>
                        </a:rPr>
                        <a:t>Result</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188038531"/>
                  </a:ext>
                </a:extLst>
              </a:tr>
              <a:tr h="0">
                <a:tc>
                  <a:txBody>
                    <a:bodyPr/>
                    <a:lstStyle/>
                    <a:p>
                      <a:pPr>
                        <a:buNone/>
                      </a:pPr>
                      <a:r>
                        <a:rPr lang="en-IE" dirty="0">
                          <a:solidFill>
                            <a:srgbClr val="595959"/>
                          </a:solidFill>
                        </a:rPr>
                        <a:t>Fixed Costs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a:solidFill>
                            <a:srgbClr val="595959"/>
                          </a:solidFill>
                        </a:rPr>
                        <a:t>€14,000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9363003"/>
                  </a:ext>
                </a:extLst>
              </a:tr>
              <a:tr h="0">
                <a:tc>
                  <a:txBody>
                    <a:bodyPr/>
                    <a:lstStyle/>
                    <a:p>
                      <a:pPr>
                        <a:buNone/>
                      </a:pPr>
                      <a:r>
                        <a:rPr lang="en-IE" dirty="0">
                          <a:solidFill>
                            <a:srgbClr val="595959"/>
                          </a:solidFill>
                        </a:rPr>
                        <a:t>Variable Cost per 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1880113"/>
                  </a:ext>
                </a:extLst>
              </a:tr>
              <a:tr h="0">
                <a:tc>
                  <a:txBody>
                    <a:bodyPr/>
                    <a:lstStyle/>
                    <a:p>
                      <a:pPr>
                        <a:buNone/>
                      </a:pPr>
                      <a:r>
                        <a:rPr lang="en-IE">
                          <a:solidFill>
                            <a:srgbClr val="595959"/>
                          </a:solidFill>
                        </a:rPr>
                        <a:t>Price per 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6122702"/>
                  </a:ext>
                </a:extLst>
              </a:tr>
              <a:tr h="0">
                <a:tc>
                  <a:txBody>
                    <a:bodyPr/>
                    <a:lstStyle/>
                    <a:p>
                      <a:pPr>
                        <a:buNone/>
                      </a:pPr>
                      <a:r>
                        <a:rPr lang="en-IE">
                          <a:solidFill>
                            <a:srgbClr val="595959"/>
                          </a:solidFill>
                        </a:rPr>
                        <a:t>Net Revenue per 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a:solidFill>
                            <a:srgbClr val="59595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3693410"/>
                  </a:ext>
                </a:extLst>
              </a:tr>
              <a:tr h="0">
                <a:tc>
                  <a:txBody>
                    <a:bodyPr/>
                    <a:lstStyle/>
                    <a:p>
                      <a:pPr>
                        <a:buNone/>
                      </a:pPr>
                      <a:r>
                        <a:rPr lang="en-IE">
                          <a:solidFill>
                            <a:srgbClr val="595959"/>
                          </a:solidFill>
                        </a:rPr>
                        <a:t>Break-Even Nights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117 nights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2366616"/>
                  </a:ext>
                </a:extLst>
              </a:tr>
              <a:tr h="0">
                <a:tc>
                  <a:txBody>
                    <a:bodyPr/>
                    <a:lstStyle/>
                    <a:p>
                      <a:pPr>
                        <a:buNone/>
                      </a:pPr>
                      <a:r>
                        <a:rPr lang="en-US" dirty="0">
                          <a:solidFill>
                            <a:schemeClr val="bg1"/>
                          </a:solidFill>
                        </a:rPr>
                        <a:t>Occupancy Rate to Break Even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b="1" dirty="0">
                          <a:solidFill>
                            <a:schemeClr val="bg1"/>
                          </a:solidFill>
                        </a:rPr>
                        <a:t>32%</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993779844"/>
                  </a:ext>
                </a:extLst>
              </a:tr>
            </a:tbl>
          </a:graphicData>
        </a:graphic>
      </p:graphicFrame>
      <p:sp>
        <p:nvSpPr>
          <p:cNvPr id="25" name="Flowchart: Alternate Process 24">
            <a:extLst>
              <a:ext uri="{FF2B5EF4-FFF2-40B4-BE49-F238E27FC236}">
                <a16:creationId xmlns:a16="http://schemas.microsoft.com/office/drawing/2014/main" id="{CA736DFC-D742-A646-50F3-74148712E51B}"/>
              </a:ext>
            </a:extLst>
          </p:cNvPr>
          <p:cNvSpPr/>
          <p:nvPr/>
        </p:nvSpPr>
        <p:spPr>
          <a:xfrm>
            <a:off x="817828" y="851801"/>
            <a:ext cx="10146542" cy="681269"/>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5">
            <a:extLst>
              <a:ext uri="{FF2B5EF4-FFF2-40B4-BE49-F238E27FC236}">
                <a16:creationId xmlns:a16="http://schemas.microsoft.com/office/drawing/2014/main" id="{E0918F07-749A-674C-026A-4E8C9EEBEA95}"/>
              </a:ext>
            </a:extLst>
          </p:cNvPr>
          <p:cNvSpPr txBox="1">
            <a:spLocks/>
          </p:cNvSpPr>
          <p:nvPr/>
        </p:nvSpPr>
        <p:spPr>
          <a:xfrm>
            <a:off x="968180" y="913409"/>
            <a:ext cx="9996190" cy="61966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Occupancy Rate % </a:t>
            </a:r>
            <a:r>
              <a:rPr lang="en-US" dirty="0">
                <a:solidFill>
                  <a:schemeClr val="bg1"/>
                </a:solidFill>
              </a:rPr>
              <a:t>= Break-even Nights ÷ Available Nights Per Year x 100</a:t>
            </a:r>
          </a:p>
        </p:txBody>
      </p:sp>
    </p:spTree>
    <p:extLst>
      <p:ext uri="{BB962C8B-B14F-4D97-AF65-F5344CB8AC3E}">
        <p14:creationId xmlns:p14="http://schemas.microsoft.com/office/powerpoint/2010/main" val="33017421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E20E9-5DE5-D60F-A5FE-81F058D006E7}"/>
              </a:ext>
            </a:extLst>
          </p:cNvPr>
          <p:cNvSpPr>
            <a:spLocks noGrp="1"/>
          </p:cNvSpPr>
          <p:nvPr>
            <p:ph type="body" sz="quarter" idx="16"/>
          </p:nvPr>
        </p:nvSpPr>
        <p:spPr>
          <a:xfrm>
            <a:off x="238125" y="123428"/>
            <a:ext cx="11639551" cy="803654"/>
          </a:xfrm>
        </p:spPr>
        <p:txBody>
          <a:bodyPr/>
          <a:lstStyle/>
          <a:p>
            <a:r>
              <a:rPr lang="en-US" sz="2400" dirty="0">
                <a:solidFill>
                  <a:srgbClr val="E96751"/>
                </a:solidFill>
              </a:rPr>
              <a:t>Break-Even &amp; Occupancy Rate: </a:t>
            </a:r>
            <a:r>
              <a:rPr lang="en-US" sz="2400" dirty="0">
                <a:solidFill>
                  <a:srgbClr val="459597"/>
                </a:solidFill>
              </a:rPr>
              <a:t>Put it altogether in 5 Steps </a:t>
            </a:r>
            <a:r>
              <a:rPr lang="en-US" sz="2400" b="0" dirty="0">
                <a:solidFill>
                  <a:srgbClr val="E96751"/>
                </a:solidFill>
              </a:rPr>
              <a:t>(*Calculate with Formula)</a:t>
            </a:r>
            <a:endParaRPr lang="en-IE" sz="2400" b="0" dirty="0">
              <a:solidFill>
                <a:srgbClr val="E96751"/>
              </a:solidFill>
            </a:endParaRPr>
          </a:p>
        </p:txBody>
      </p:sp>
      <p:graphicFrame>
        <p:nvGraphicFramePr>
          <p:cNvPr id="4" name="Table 3">
            <a:extLst>
              <a:ext uri="{FF2B5EF4-FFF2-40B4-BE49-F238E27FC236}">
                <a16:creationId xmlns:a16="http://schemas.microsoft.com/office/drawing/2014/main" id="{FE1FE4CA-CBB9-A317-8CD7-A1A00441A148}"/>
              </a:ext>
            </a:extLst>
          </p:cNvPr>
          <p:cNvGraphicFramePr>
            <a:graphicFrameLocks noGrp="1"/>
          </p:cNvGraphicFramePr>
          <p:nvPr/>
        </p:nvGraphicFramePr>
        <p:xfrm>
          <a:off x="276224" y="525255"/>
          <a:ext cx="11639551" cy="6227391"/>
        </p:xfrm>
        <a:graphic>
          <a:graphicData uri="http://schemas.openxmlformats.org/drawingml/2006/table">
            <a:tbl>
              <a:tblPr/>
              <a:tblGrid>
                <a:gridCol w="3028951">
                  <a:extLst>
                    <a:ext uri="{9D8B030D-6E8A-4147-A177-3AD203B41FA5}">
                      <a16:colId xmlns:a16="http://schemas.microsoft.com/office/drawing/2014/main" val="1799899527"/>
                    </a:ext>
                  </a:extLst>
                </a:gridCol>
                <a:gridCol w="2790824">
                  <a:extLst>
                    <a:ext uri="{9D8B030D-6E8A-4147-A177-3AD203B41FA5}">
                      <a16:colId xmlns:a16="http://schemas.microsoft.com/office/drawing/2014/main" val="1477842464"/>
                    </a:ext>
                  </a:extLst>
                </a:gridCol>
                <a:gridCol w="2909888">
                  <a:extLst>
                    <a:ext uri="{9D8B030D-6E8A-4147-A177-3AD203B41FA5}">
                      <a16:colId xmlns:a16="http://schemas.microsoft.com/office/drawing/2014/main" val="2934983392"/>
                    </a:ext>
                  </a:extLst>
                </a:gridCol>
                <a:gridCol w="2909888">
                  <a:extLst>
                    <a:ext uri="{9D8B030D-6E8A-4147-A177-3AD203B41FA5}">
                      <a16:colId xmlns:a16="http://schemas.microsoft.com/office/drawing/2014/main" val="1017014073"/>
                    </a:ext>
                  </a:extLst>
                </a:gridCol>
              </a:tblGrid>
              <a:tr h="193393">
                <a:tc>
                  <a:txBody>
                    <a:bodyPr/>
                    <a:lstStyle/>
                    <a:p>
                      <a:pPr>
                        <a:buNone/>
                      </a:pPr>
                      <a:r>
                        <a:rPr lang="en-IE" sz="1800" b="1" dirty="0">
                          <a:solidFill>
                            <a:schemeClr val="bg1"/>
                          </a:solidFill>
                        </a:rPr>
                        <a:t>Step</a:t>
                      </a:r>
                      <a:endParaRPr lang="en-IE"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Title</a:t>
                      </a:r>
                      <a:endParaRPr lang="en-IE"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What You Do</a:t>
                      </a:r>
                      <a:endParaRPr lang="en-IE"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Why It Matters</a:t>
                      </a:r>
                      <a:endParaRPr lang="en-IE"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828722764"/>
                  </a:ext>
                </a:extLst>
              </a:tr>
              <a:tr h="628527">
                <a:tc>
                  <a:txBody>
                    <a:bodyPr/>
                    <a:lstStyle/>
                    <a:p>
                      <a:pPr marL="342900" indent="-342900" algn="l">
                        <a:buFont typeface="+mj-lt"/>
                        <a:buAutoNum type="arabicPeriod"/>
                      </a:pPr>
                      <a:r>
                        <a:rPr lang="en-IE" sz="1800" b="1" dirty="0">
                          <a:solidFill>
                            <a:srgbClr val="595959"/>
                          </a:solidFill>
                        </a:rPr>
                        <a:t>Available Nights</a:t>
                      </a: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b="0" dirty="0">
                          <a:solidFill>
                            <a:srgbClr val="595959"/>
                          </a:solidFill>
                        </a:rPr>
                        <a:t>*Occupancy Rate – Available No. of Nights</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a:solidFill>
                            <a:srgbClr val="595959"/>
                          </a:solidFill>
                        </a:rPr>
                        <a:t>Count how many nights per year your property can realistically operate (e.g. 365 or 300).</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Defines your </a:t>
                      </a:r>
                      <a:r>
                        <a:rPr lang="en-US" sz="1800" b="1" dirty="0">
                          <a:solidFill>
                            <a:srgbClr val="595959"/>
                          </a:solidFill>
                        </a:rPr>
                        <a:t>operational capacity</a:t>
                      </a:r>
                      <a:r>
                        <a:rPr lang="en-US" sz="1800" dirty="0">
                          <a:solidFill>
                            <a:srgbClr val="595959"/>
                          </a:solidFill>
                        </a:rPr>
                        <a:t> and is essential for calculating realistic performance goals.</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1477919"/>
                  </a:ext>
                </a:extLst>
              </a:tr>
              <a:tr h="628527">
                <a:tc>
                  <a:txBody>
                    <a:bodyPr/>
                    <a:lstStyle/>
                    <a:p>
                      <a:pPr marL="342900" indent="-342900" algn="l">
                        <a:buFont typeface="+mj-lt"/>
                        <a:buAutoNum type="arabicPeriod" startAt="2"/>
                      </a:pPr>
                      <a:r>
                        <a:rPr lang="en-US" sz="1800" b="1" kern="1200" dirty="0">
                          <a:solidFill>
                            <a:srgbClr val="595959"/>
                          </a:solidFill>
                          <a:latin typeface="+mn-lt"/>
                          <a:ea typeface="+mn-ea"/>
                          <a:cs typeface="+mn-cs"/>
                        </a:rPr>
                        <a:t>Estimate Booked Nights </a:t>
                      </a:r>
                      <a:r>
                        <a:rPr lang="en-US" sz="1800" b="0" i="1" kern="1200" dirty="0">
                          <a:solidFill>
                            <a:srgbClr val="595959"/>
                          </a:solidFill>
                          <a:latin typeface="+mn-lt"/>
                          <a:ea typeface="+mn-ea"/>
                          <a:cs typeface="+mn-cs"/>
                        </a:rPr>
                        <a:t>(Occupancy Rate)</a:t>
                      </a:r>
                      <a:endParaRPr lang="en-IE" sz="1800" b="0" i="1" kern="1200" dirty="0">
                        <a:solidFill>
                          <a:srgbClr val="595959"/>
                        </a:solidFill>
                        <a:latin typeface="+mn-lt"/>
                        <a:ea typeface="+mn-ea"/>
                        <a:cs typeface="+mn-cs"/>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0" dirty="0">
                          <a:solidFill>
                            <a:srgbClr val="595959"/>
                          </a:solidFill>
                        </a:rPr>
                        <a:t>*Calculate Occupancy Rate</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Estimate the percentage of those nights you expect to book (e.g. 60–70%).</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a:solidFill>
                            <a:srgbClr val="595959"/>
                          </a:solidFill>
                        </a:rPr>
                        <a:t>Helps you </a:t>
                      </a:r>
                      <a:r>
                        <a:rPr lang="en-US" sz="1800" b="1">
                          <a:solidFill>
                            <a:srgbClr val="595959"/>
                          </a:solidFill>
                        </a:rPr>
                        <a:t>forecast revenue</a:t>
                      </a:r>
                      <a:r>
                        <a:rPr lang="en-US" sz="1800">
                          <a:solidFill>
                            <a:srgbClr val="595959"/>
                          </a:solidFill>
                        </a:rPr>
                        <a:t> and understand market performance potential.</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5290558"/>
                  </a:ext>
                </a:extLst>
              </a:tr>
              <a:tr h="483482">
                <a:tc>
                  <a:txBody>
                    <a:bodyPr/>
                    <a:lstStyle/>
                    <a:p>
                      <a:pPr marL="342900" indent="-342900" algn="l">
                        <a:buFont typeface="+mj-lt"/>
                        <a:buAutoNum type="arabicPeriod" startAt="3"/>
                      </a:pPr>
                      <a:r>
                        <a:rPr lang="en-US" sz="1800" b="1" kern="1200" dirty="0">
                          <a:solidFill>
                            <a:srgbClr val="E96751"/>
                          </a:solidFill>
                          <a:latin typeface="+mn-lt"/>
                          <a:ea typeface="+mn-ea"/>
                          <a:cs typeface="+mn-cs"/>
                        </a:rPr>
                        <a:t>Option A </a:t>
                      </a:r>
                      <a:r>
                        <a:rPr lang="en-US" sz="1800" b="1" kern="1200" dirty="0">
                          <a:solidFill>
                            <a:srgbClr val="595959"/>
                          </a:solidFill>
                          <a:latin typeface="+mn-lt"/>
                          <a:ea typeface="+mn-ea"/>
                          <a:cs typeface="+mn-cs"/>
                        </a:rPr>
                        <a:t>Breakeven Nights </a:t>
                      </a:r>
                      <a:r>
                        <a:rPr lang="en-US" sz="1800" b="0" i="1" kern="1200" dirty="0">
                          <a:solidFill>
                            <a:srgbClr val="595959"/>
                          </a:solidFill>
                          <a:latin typeface="+mn-lt"/>
                          <a:ea typeface="+mn-ea"/>
                          <a:cs typeface="+mn-cs"/>
                        </a:rPr>
                        <a:t>(Fixed Costs only)</a:t>
                      </a:r>
                      <a:endParaRPr lang="en-IE" sz="1800" b="0" i="1" kern="1200" dirty="0">
                        <a:solidFill>
                          <a:srgbClr val="595959"/>
                        </a:solidFill>
                        <a:latin typeface="+mn-lt"/>
                        <a:ea typeface="+mn-ea"/>
                        <a:cs typeface="+mn-cs"/>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0" dirty="0">
                          <a:solidFill>
                            <a:srgbClr val="595959"/>
                          </a:solidFill>
                        </a:rPr>
                        <a:t>*Break-Even Nights </a:t>
                      </a:r>
                      <a:r>
                        <a:rPr lang="en-IE" sz="1800" b="0" i="1" dirty="0">
                          <a:solidFill>
                            <a:srgbClr val="595959"/>
                          </a:solidFill>
                        </a:rPr>
                        <a:t>(New Business - </a:t>
                      </a:r>
                      <a:r>
                        <a:rPr lang="en-US" sz="1800" b="0" i="1" kern="1200" dirty="0">
                          <a:solidFill>
                            <a:srgbClr val="595959"/>
                          </a:solidFill>
                          <a:latin typeface="+mn-lt"/>
                          <a:ea typeface="+mn-ea"/>
                          <a:cs typeface="+mn-cs"/>
                        </a:rPr>
                        <a:t>Fixed Costs only)</a:t>
                      </a:r>
                      <a:endParaRPr lang="en-IE" sz="1800" b="0" i="1"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Use fixed costs and estimated profit per night.</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3740728"/>
                  </a:ext>
                </a:extLst>
              </a:tr>
              <a:tr h="628527">
                <a:tc>
                  <a:txBody>
                    <a:bodyPr/>
                    <a:lstStyle/>
                    <a:p>
                      <a:pPr algn="ctr">
                        <a:buNone/>
                      </a:pPr>
                      <a:r>
                        <a:rPr lang="en-US" sz="1800" b="0" dirty="0">
                          <a:solidFill>
                            <a:schemeClr val="bg1"/>
                          </a:solidFill>
                        </a:rPr>
                        <a:t>Fixed Costs ÷ (Price – VC) = Nights. </a:t>
                      </a:r>
                      <a:r>
                        <a:rPr lang="en-US" sz="1800" b="0" i="1" dirty="0">
                          <a:solidFill>
                            <a:schemeClr val="bg1"/>
                          </a:solidFill>
                        </a:rPr>
                        <a:t>(For New Business)</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gridSpan="3">
                  <a:txBody>
                    <a:bodyPr/>
                    <a:lstStyle/>
                    <a:p>
                      <a:pPr>
                        <a:buNone/>
                      </a:pPr>
                      <a:r>
                        <a:rPr lang="en-US" sz="1800" i="1" dirty="0">
                          <a:solidFill>
                            <a:schemeClr val="bg1"/>
                          </a:solidFill>
                        </a:rPr>
                        <a:t>Calculates how many booked nights you need to sell to cover </a:t>
                      </a:r>
                      <a:r>
                        <a:rPr lang="en-US" sz="1800" b="1" i="1" dirty="0">
                          <a:solidFill>
                            <a:schemeClr val="bg1"/>
                          </a:solidFill>
                        </a:rPr>
                        <a:t>fixed costs</a:t>
                      </a:r>
                      <a:r>
                        <a:rPr lang="en-US" sz="1800" i="1" dirty="0">
                          <a:solidFill>
                            <a:schemeClr val="bg1"/>
                          </a:solidFill>
                        </a:rPr>
                        <a:t> alone. Ignoring variable costs per night (because you subtract them from the price) </a:t>
                      </a:r>
                      <a:r>
                        <a:rPr lang="en-US" sz="1800" b="0" i="1" dirty="0">
                          <a:solidFill>
                            <a:schemeClr val="bg1"/>
                          </a:solidFill>
                        </a:rPr>
                        <a:t>(For New Business)</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6629925"/>
                  </a:ext>
                </a:extLst>
              </a:tr>
              <a:tr h="338437">
                <a:tc>
                  <a:txBody>
                    <a:bodyPr/>
                    <a:lstStyle/>
                    <a:p>
                      <a:pPr marL="342900" indent="-342900" algn="l">
                        <a:buFont typeface="+mj-lt"/>
                        <a:buAutoNum type="arabicPeriod" startAt="4"/>
                      </a:pPr>
                      <a:r>
                        <a:rPr lang="en-US" sz="1800" b="1" kern="1200" dirty="0">
                          <a:solidFill>
                            <a:srgbClr val="E96751"/>
                          </a:solidFill>
                          <a:latin typeface="+mn-lt"/>
                          <a:ea typeface="+mn-ea"/>
                          <a:cs typeface="+mn-cs"/>
                        </a:rPr>
                        <a:t>Option B </a:t>
                      </a:r>
                      <a:r>
                        <a:rPr lang="en-US" b="1" dirty="0">
                          <a:solidFill>
                            <a:srgbClr val="595959"/>
                          </a:solidFill>
                        </a:rPr>
                        <a:t>Breakeven Nights </a:t>
                      </a:r>
                      <a:r>
                        <a:rPr lang="en-US" i="1" dirty="0">
                          <a:solidFill>
                            <a:srgbClr val="595959"/>
                          </a:solidFill>
                        </a:rPr>
                        <a:t>(All Known Annual Costs)</a:t>
                      </a:r>
                      <a:endParaRPr lang="en-IE" sz="1800" i="1"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0" dirty="0">
                          <a:solidFill>
                            <a:srgbClr val="595959"/>
                          </a:solidFill>
                        </a:rPr>
                        <a:t>*</a:t>
                      </a:r>
                      <a:r>
                        <a:rPr lang="en-US" sz="1800" b="0" dirty="0">
                          <a:solidFill>
                            <a:srgbClr val="595959"/>
                          </a:solidFill>
                        </a:rPr>
                        <a:t>Break-Even Nights </a:t>
                      </a:r>
                      <a:r>
                        <a:rPr lang="en-US" sz="1800" b="0" i="1" dirty="0">
                          <a:solidFill>
                            <a:srgbClr val="595959"/>
                          </a:solidFill>
                        </a:rPr>
                        <a:t>(All Known Annual Costs)</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Use </a:t>
                      </a:r>
                      <a:r>
                        <a:rPr lang="en-IE" sz="1800" b="1" dirty="0">
                          <a:solidFill>
                            <a:srgbClr val="595959"/>
                          </a:solidFill>
                        </a:rPr>
                        <a:t>full </a:t>
                      </a:r>
                      <a:r>
                        <a:rPr lang="en-IE" sz="1800" dirty="0">
                          <a:solidFill>
                            <a:srgbClr val="595959"/>
                          </a:solidFill>
                        </a:rPr>
                        <a:t>annual costs.</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0872574"/>
                  </a:ext>
                </a:extLst>
              </a:tr>
              <a:tr h="628527">
                <a:tc>
                  <a:txBody>
                    <a:bodyPr/>
                    <a:lstStyle/>
                    <a:p>
                      <a:pPr algn="ctr">
                        <a:buNone/>
                      </a:pPr>
                      <a:r>
                        <a:rPr lang="en-US" sz="1800" b="0" dirty="0">
                          <a:solidFill>
                            <a:schemeClr val="bg1"/>
                          </a:solidFill>
                        </a:rPr>
                        <a:t>Total Costs ÷ Net Revenue per Night = Nights. </a:t>
                      </a:r>
                      <a:r>
                        <a:rPr lang="en-US" b="0" i="1" dirty="0">
                          <a:solidFill>
                            <a:schemeClr val="bg1"/>
                          </a:solidFill>
                        </a:rPr>
                        <a:t>(Known Annual Costs)</a:t>
                      </a:r>
                      <a:endParaRPr lang="en-US" sz="1800" b="0" i="1"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gridSpan="3">
                  <a:txBody>
                    <a:bodyPr/>
                    <a:lstStyle/>
                    <a:p>
                      <a:pPr>
                        <a:buNone/>
                      </a:pPr>
                      <a:r>
                        <a:rPr lang="en-US" dirty="0">
                          <a:solidFill>
                            <a:schemeClr val="bg1"/>
                          </a:solidFill>
                        </a:rPr>
                        <a:t>This tells you how many nights you need to sell to cover your </a:t>
                      </a:r>
                      <a:r>
                        <a:rPr lang="en-US" b="1" dirty="0">
                          <a:solidFill>
                            <a:schemeClr val="bg1"/>
                          </a:solidFill>
                        </a:rPr>
                        <a:t>entire cost base</a:t>
                      </a:r>
                      <a:r>
                        <a:rPr lang="en-US" dirty="0">
                          <a:solidFill>
                            <a:schemeClr val="bg1"/>
                          </a:solidFill>
                        </a:rPr>
                        <a:t> — both </a:t>
                      </a:r>
                      <a:r>
                        <a:rPr lang="en-US" b="1" dirty="0">
                          <a:solidFill>
                            <a:schemeClr val="bg1"/>
                          </a:solidFill>
                        </a:rPr>
                        <a:t>fixed and variable</a:t>
                      </a:r>
                      <a:r>
                        <a:rPr lang="en-US" dirty="0">
                          <a:solidFill>
                            <a:schemeClr val="bg1"/>
                          </a:solidFill>
                        </a:rPr>
                        <a:t>. </a:t>
                      </a:r>
                      <a:r>
                        <a:rPr lang="en-US" sz="1800" dirty="0">
                          <a:solidFill>
                            <a:schemeClr val="bg1"/>
                          </a:solidFill>
                        </a:rPr>
                        <a:t>Gives operating businesses a more accurate </a:t>
                      </a:r>
                      <a:r>
                        <a:rPr lang="en-US" sz="1800" b="1" dirty="0">
                          <a:solidFill>
                            <a:schemeClr val="bg1"/>
                          </a:solidFill>
                        </a:rPr>
                        <a:t>break-even booking target</a:t>
                      </a:r>
                      <a:r>
                        <a:rPr lang="en-US" sz="1800" dirty="0">
                          <a:solidFill>
                            <a:schemeClr val="bg1"/>
                          </a:solidFill>
                        </a:rPr>
                        <a:t>.</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2150738"/>
                  </a:ext>
                </a:extLst>
              </a:tr>
              <a:tr h="338437">
                <a:tc>
                  <a:txBody>
                    <a:bodyPr/>
                    <a:lstStyle/>
                    <a:p>
                      <a:pPr marL="342900" indent="-342900" algn="l">
                        <a:buFont typeface="+mj-lt"/>
                        <a:buAutoNum type="arabicPeriod" startAt="5"/>
                      </a:pPr>
                      <a:r>
                        <a:rPr lang="en-US" b="1" dirty="0">
                          <a:solidFill>
                            <a:srgbClr val="595959"/>
                          </a:solidFill>
                        </a:rPr>
                        <a:t>Occupancy Rate to Break Even</a:t>
                      </a:r>
                      <a:endParaRPr lang="en-IE" sz="1800" b="1"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0" dirty="0">
                          <a:solidFill>
                            <a:srgbClr val="595959"/>
                          </a:solidFill>
                        </a:rPr>
                        <a:t>*</a:t>
                      </a:r>
                      <a:r>
                        <a:rPr lang="en-US" sz="1800" b="0" dirty="0">
                          <a:solidFill>
                            <a:srgbClr val="595959"/>
                          </a:solidFill>
                        </a:rPr>
                        <a:t>Occupancy Rate – For Break Even Nights</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Calculate:</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3928816"/>
                  </a:ext>
                </a:extLst>
              </a:tr>
              <a:tr h="483482">
                <a:tc>
                  <a:txBody>
                    <a:bodyPr/>
                    <a:lstStyle/>
                    <a:p>
                      <a:pPr algn="ctr">
                        <a:buNone/>
                      </a:pPr>
                      <a:r>
                        <a:rPr lang="en-US" sz="1800" b="0" dirty="0">
                          <a:solidFill>
                            <a:schemeClr val="bg1"/>
                          </a:solidFill>
                        </a:rPr>
                        <a:t>(Break-Even Nights ÷ Available Nights) × 100 = %</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gridSpan="3">
                  <a:txBody>
                    <a:bodyPr/>
                    <a:lstStyle/>
                    <a:p>
                      <a:pPr>
                        <a:buNone/>
                      </a:pPr>
                      <a:r>
                        <a:rPr lang="en-US" dirty="0">
                          <a:solidFill>
                            <a:schemeClr val="bg1"/>
                          </a:solidFill>
                        </a:rPr>
                        <a:t>This converts your </a:t>
                      </a:r>
                      <a:r>
                        <a:rPr lang="en-US" b="1" dirty="0">
                          <a:solidFill>
                            <a:schemeClr val="bg1"/>
                          </a:solidFill>
                        </a:rPr>
                        <a:t>break-even nights</a:t>
                      </a:r>
                      <a:r>
                        <a:rPr lang="en-US" dirty="0">
                          <a:solidFill>
                            <a:schemeClr val="bg1"/>
                          </a:solidFill>
                        </a:rPr>
                        <a:t> into an </a:t>
                      </a:r>
                      <a:r>
                        <a:rPr lang="en-US" b="1" dirty="0">
                          <a:solidFill>
                            <a:schemeClr val="bg1"/>
                          </a:solidFill>
                        </a:rPr>
                        <a:t>occupancy rate</a:t>
                      </a:r>
                      <a:r>
                        <a:rPr lang="en-US" dirty="0">
                          <a:solidFill>
                            <a:schemeClr val="bg1"/>
                          </a:solidFill>
                        </a:rPr>
                        <a:t>. </a:t>
                      </a:r>
                      <a:r>
                        <a:rPr lang="en-US" sz="1800" dirty="0">
                          <a:solidFill>
                            <a:schemeClr val="bg1"/>
                          </a:solidFill>
                        </a:rPr>
                        <a:t>Tells you the </a:t>
                      </a:r>
                      <a:r>
                        <a:rPr lang="en-US" sz="1800" b="1" dirty="0">
                          <a:solidFill>
                            <a:schemeClr val="bg1"/>
                          </a:solidFill>
                        </a:rPr>
                        <a:t>minimum occupancy % rate</a:t>
                      </a:r>
                      <a:r>
                        <a:rPr lang="en-US" sz="1800" dirty="0">
                          <a:solidFill>
                            <a:schemeClr val="bg1"/>
                          </a:solidFill>
                        </a:rPr>
                        <a:t> </a:t>
                      </a:r>
                      <a:r>
                        <a:rPr lang="en-US" dirty="0">
                          <a:solidFill>
                            <a:schemeClr val="bg1"/>
                          </a:solidFill>
                        </a:rPr>
                        <a:t>of your total available nights must be booked to break even.</a:t>
                      </a:r>
                      <a:endParaRPr lang="en-US"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580536"/>
                  </a:ext>
                </a:extLst>
              </a:tr>
            </a:tbl>
          </a:graphicData>
        </a:graphic>
      </p:graphicFrame>
    </p:spTree>
    <p:extLst>
      <p:ext uri="{BB962C8B-B14F-4D97-AF65-F5344CB8AC3E}">
        <p14:creationId xmlns:p14="http://schemas.microsoft.com/office/powerpoint/2010/main" val="30731798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D453F-2C92-65F5-928A-55464B17373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B8065CC-FA49-C1C3-7752-AA61129EE033}"/>
              </a:ext>
            </a:extLst>
          </p:cNvPr>
          <p:cNvSpPr>
            <a:spLocks noGrp="1"/>
          </p:cNvSpPr>
          <p:nvPr>
            <p:ph type="body" sz="quarter" idx="16"/>
          </p:nvPr>
        </p:nvSpPr>
        <p:spPr>
          <a:xfrm>
            <a:off x="471098" y="318047"/>
            <a:ext cx="11241418" cy="803654"/>
          </a:xfrm>
        </p:spPr>
        <p:txBody>
          <a:bodyPr/>
          <a:lstStyle/>
          <a:p>
            <a:r>
              <a:rPr lang="en-US" dirty="0"/>
              <a:t>In Summary: </a:t>
            </a:r>
            <a:r>
              <a:rPr lang="en-US" dirty="0">
                <a:solidFill>
                  <a:srgbClr val="E96751"/>
                </a:solidFill>
              </a:rPr>
              <a:t>Break-Even Nights From Costs to Occupancy Rate</a:t>
            </a:r>
          </a:p>
        </p:txBody>
      </p:sp>
      <p:sp>
        <p:nvSpPr>
          <p:cNvPr id="11" name="Rectangle 10">
            <a:extLst>
              <a:ext uri="{FF2B5EF4-FFF2-40B4-BE49-F238E27FC236}">
                <a16:creationId xmlns:a16="http://schemas.microsoft.com/office/drawing/2014/main" id="{4BE242D1-0844-D292-4F48-A5AF9D4D96E2}"/>
              </a:ext>
            </a:extLst>
          </p:cNvPr>
          <p:cNvSpPr/>
          <p:nvPr/>
        </p:nvSpPr>
        <p:spPr>
          <a:xfrm>
            <a:off x="409579" y="1360955"/>
            <a:ext cx="11549926" cy="108503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F4918782-C938-B541-249F-90E3915AB9EB}"/>
              </a:ext>
            </a:extLst>
          </p:cNvPr>
          <p:cNvSpPr/>
          <p:nvPr/>
        </p:nvSpPr>
        <p:spPr>
          <a:xfrm>
            <a:off x="409579" y="136095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5321C4A5-17C0-46F7-1E6A-2148D17381C2}"/>
              </a:ext>
            </a:extLst>
          </p:cNvPr>
          <p:cNvSpPr/>
          <p:nvPr/>
        </p:nvSpPr>
        <p:spPr>
          <a:xfrm>
            <a:off x="409579" y="2566324"/>
            <a:ext cx="11549926" cy="135144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B5E15019-DFCA-00B9-384B-3714CC56F5B8}"/>
              </a:ext>
            </a:extLst>
          </p:cNvPr>
          <p:cNvSpPr/>
          <p:nvPr/>
        </p:nvSpPr>
        <p:spPr>
          <a:xfrm>
            <a:off x="409579" y="256632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736A62ED-BDEC-591B-57EB-104A62BDE2D6}"/>
              </a:ext>
            </a:extLst>
          </p:cNvPr>
          <p:cNvSpPr txBox="1"/>
          <p:nvPr/>
        </p:nvSpPr>
        <p:spPr>
          <a:xfrm>
            <a:off x="532619" y="1526861"/>
            <a:ext cx="3008476" cy="461665"/>
          </a:xfrm>
          <a:prstGeom prst="rect">
            <a:avLst/>
          </a:prstGeom>
          <a:noFill/>
        </p:spPr>
        <p:txBody>
          <a:bodyPr wrap="square" rtlCol="0">
            <a:spAutoFit/>
          </a:bodyPr>
          <a:lstStyle/>
          <a:p>
            <a:pPr algn="ctr"/>
            <a:r>
              <a:rPr lang="en-GB" sz="2400" b="1" dirty="0">
                <a:solidFill>
                  <a:schemeClr val="bg1"/>
                </a:solidFill>
              </a:rPr>
              <a:t>Annual Fixed Costs</a:t>
            </a:r>
          </a:p>
        </p:txBody>
      </p:sp>
      <p:sp>
        <p:nvSpPr>
          <p:cNvPr id="20" name="TextBox 19">
            <a:extLst>
              <a:ext uri="{FF2B5EF4-FFF2-40B4-BE49-F238E27FC236}">
                <a16:creationId xmlns:a16="http://schemas.microsoft.com/office/drawing/2014/main" id="{607F35B6-DF6D-96A2-F628-B938E329D507}"/>
              </a:ext>
            </a:extLst>
          </p:cNvPr>
          <p:cNvSpPr txBox="1"/>
          <p:nvPr/>
        </p:nvSpPr>
        <p:spPr>
          <a:xfrm>
            <a:off x="596074" y="2586334"/>
            <a:ext cx="2936206" cy="830997"/>
          </a:xfrm>
          <a:prstGeom prst="rect">
            <a:avLst/>
          </a:prstGeom>
          <a:noFill/>
        </p:spPr>
        <p:txBody>
          <a:bodyPr wrap="square" rtlCol="0">
            <a:spAutoFit/>
          </a:bodyPr>
          <a:lstStyle/>
          <a:p>
            <a:pPr algn="ctr"/>
            <a:r>
              <a:rPr lang="en-GB" sz="2400" b="1" dirty="0">
                <a:solidFill>
                  <a:schemeClr val="bg1"/>
                </a:solidFill>
              </a:rPr>
              <a:t>Profit Per Occupied Night</a:t>
            </a:r>
          </a:p>
        </p:txBody>
      </p:sp>
      <p:sp>
        <p:nvSpPr>
          <p:cNvPr id="23" name="TextBox 22">
            <a:extLst>
              <a:ext uri="{FF2B5EF4-FFF2-40B4-BE49-F238E27FC236}">
                <a16:creationId xmlns:a16="http://schemas.microsoft.com/office/drawing/2014/main" id="{809F4593-5B7A-5D5B-C563-487BEB134C10}"/>
              </a:ext>
            </a:extLst>
          </p:cNvPr>
          <p:cNvSpPr txBox="1"/>
          <p:nvPr/>
        </p:nvSpPr>
        <p:spPr>
          <a:xfrm>
            <a:off x="3631750" y="1348195"/>
            <a:ext cx="8303991" cy="1138773"/>
          </a:xfrm>
          <a:prstGeom prst="rect">
            <a:avLst/>
          </a:prstGeom>
          <a:noFill/>
        </p:spPr>
        <p:txBody>
          <a:bodyPr wrap="square" rtlCol="0">
            <a:spAutoFit/>
          </a:bodyPr>
          <a:lstStyle/>
          <a:p>
            <a:r>
              <a:rPr lang="en-US" sz="2200" b="1" dirty="0">
                <a:solidFill>
                  <a:srgbClr val="494949"/>
                </a:solidFill>
              </a:rPr>
              <a:t>Calculate Annual Fixed Costs </a:t>
            </a:r>
            <a:r>
              <a:rPr lang="en-IE" sz="2200" dirty="0">
                <a:solidFill>
                  <a:srgbClr val="494949"/>
                </a:solidFill>
              </a:rPr>
              <a:t>(e.g., insurance, loan payments, internet). </a:t>
            </a:r>
            <a:r>
              <a:rPr lang="en-US" sz="2200" i="1" dirty="0">
                <a:solidFill>
                  <a:srgbClr val="595959"/>
                </a:solidFill>
              </a:rPr>
              <a:t>These are the non-negotiable expenses you pay no matter how many bookings you get.</a:t>
            </a:r>
            <a:r>
              <a:rPr lang="en-IE" sz="2400" dirty="0"/>
              <a:t> </a:t>
            </a:r>
            <a:r>
              <a:rPr lang="en-IE" sz="2200" b="1" i="1" dirty="0">
                <a:solidFill>
                  <a:srgbClr val="E96751"/>
                </a:solidFill>
              </a:rPr>
              <a:t>Total Annual Fixed Costs </a:t>
            </a:r>
            <a:r>
              <a:rPr lang="en-IE" sz="2200" b="1" dirty="0">
                <a:solidFill>
                  <a:srgbClr val="E96751"/>
                </a:solidFill>
              </a:rPr>
              <a:t>€14,000/year</a:t>
            </a:r>
            <a:endParaRPr lang="en-GB" sz="2200" b="1" i="1" dirty="0">
              <a:solidFill>
                <a:srgbClr val="E96751"/>
              </a:solidFill>
            </a:endParaRPr>
          </a:p>
        </p:txBody>
      </p:sp>
      <p:sp>
        <p:nvSpPr>
          <p:cNvPr id="27" name="TextBox 26">
            <a:extLst>
              <a:ext uri="{FF2B5EF4-FFF2-40B4-BE49-F238E27FC236}">
                <a16:creationId xmlns:a16="http://schemas.microsoft.com/office/drawing/2014/main" id="{AA375D35-FB3A-A5BD-560A-1205AE507F97}"/>
              </a:ext>
            </a:extLst>
          </p:cNvPr>
          <p:cNvSpPr txBox="1"/>
          <p:nvPr/>
        </p:nvSpPr>
        <p:spPr>
          <a:xfrm>
            <a:off x="3681651" y="2500291"/>
            <a:ext cx="8251012" cy="1446550"/>
          </a:xfrm>
          <a:prstGeom prst="rect">
            <a:avLst/>
          </a:prstGeom>
          <a:noFill/>
        </p:spPr>
        <p:txBody>
          <a:bodyPr wrap="square" rtlCol="0">
            <a:spAutoFit/>
          </a:bodyPr>
          <a:lstStyle/>
          <a:p>
            <a:r>
              <a:rPr lang="en-US" sz="2200" i="1" dirty="0">
                <a:solidFill>
                  <a:srgbClr val="E96751"/>
                </a:solidFill>
              </a:rPr>
              <a:t>(Average nightly rate – Variable cost per night). </a:t>
            </a:r>
          </a:p>
          <a:p>
            <a:r>
              <a:rPr lang="en-US" sz="2200" b="1" dirty="0">
                <a:solidFill>
                  <a:srgbClr val="494949"/>
                </a:solidFill>
              </a:rPr>
              <a:t>Your Nightly Rate </a:t>
            </a:r>
            <a:r>
              <a:rPr lang="en-US" sz="2200" dirty="0">
                <a:solidFill>
                  <a:srgbClr val="494949"/>
                </a:solidFill>
              </a:rPr>
              <a:t>– Variable Costs (e.g. cleaning, welcome packs, utilities per guest)</a:t>
            </a:r>
            <a:r>
              <a:rPr lang="en-US" sz="2200" b="1" dirty="0">
                <a:solidFill>
                  <a:srgbClr val="494949"/>
                </a:solidFill>
              </a:rPr>
              <a:t> </a:t>
            </a:r>
            <a:r>
              <a:rPr lang="en-US" sz="2200" i="1" dirty="0">
                <a:solidFill>
                  <a:srgbClr val="595959"/>
                </a:solidFill>
              </a:rPr>
              <a:t>If you charge €150/night and it costs you €30 to host a guest, your </a:t>
            </a:r>
            <a:r>
              <a:rPr lang="en-US" sz="2200" b="1" i="1" dirty="0">
                <a:solidFill>
                  <a:srgbClr val="E96751"/>
                </a:solidFill>
              </a:rPr>
              <a:t>profit per night is €120</a:t>
            </a:r>
            <a:r>
              <a:rPr lang="en-US" sz="2200" i="1" dirty="0">
                <a:solidFill>
                  <a:srgbClr val="E96751"/>
                </a:solidFill>
              </a:rPr>
              <a:t>. </a:t>
            </a:r>
            <a:r>
              <a:rPr lang="en-US" sz="2200" i="1" dirty="0">
                <a:solidFill>
                  <a:srgbClr val="595959"/>
                </a:solidFill>
              </a:rPr>
              <a:t>This pays for your fixed costs.</a:t>
            </a:r>
            <a:endParaRPr lang="en-GB" sz="2200" i="1" dirty="0">
              <a:solidFill>
                <a:srgbClr val="595959"/>
              </a:solidFill>
            </a:endParaRPr>
          </a:p>
        </p:txBody>
      </p:sp>
      <p:sp>
        <p:nvSpPr>
          <p:cNvPr id="29" name="Rectangle 28">
            <a:extLst>
              <a:ext uri="{FF2B5EF4-FFF2-40B4-BE49-F238E27FC236}">
                <a16:creationId xmlns:a16="http://schemas.microsoft.com/office/drawing/2014/main" id="{C506B24D-2D81-ED26-77E5-9499222058CF}"/>
              </a:ext>
            </a:extLst>
          </p:cNvPr>
          <p:cNvSpPr/>
          <p:nvPr/>
        </p:nvSpPr>
        <p:spPr>
          <a:xfrm>
            <a:off x="409579" y="4074448"/>
            <a:ext cx="11560451" cy="138226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2395F835-C352-BEFA-5D5F-935CD89E8FAB}"/>
              </a:ext>
            </a:extLst>
          </p:cNvPr>
          <p:cNvSpPr/>
          <p:nvPr/>
        </p:nvSpPr>
        <p:spPr>
          <a:xfrm>
            <a:off x="409579" y="4074447"/>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3" name="TextBox 32">
            <a:extLst>
              <a:ext uri="{FF2B5EF4-FFF2-40B4-BE49-F238E27FC236}">
                <a16:creationId xmlns:a16="http://schemas.microsoft.com/office/drawing/2014/main" id="{4D51C053-36A5-F2B9-2D45-E8C4D8F18F23}"/>
              </a:ext>
            </a:extLst>
          </p:cNvPr>
          <p:cNvSpPr txBox="1"/>
          <p:nvPr/>
        </p:nvSpPr>
        <p:spPr>
          <a:xfrm>
            <a:off x="532619" y="4100947"/>
            <a:ext cx="3008476" cy="830997"/>
          </a:xfrm>
          <a:prstGeom prst="rect">
            <a:avLst/>
          </a:prstGeom>
          <a:noFill/>
        </p:spPr>
        <p:txBody>
          <a:bodyPr wrap="square" rtlCol="0">
            <a:spAutoFit/>
          </a:bodyPr>
          <a:lstStyle/>
          <a:p>
            <a:pPr algn="ctr"/>
            <a:r>
              <a:rPr lang="en-GB" sz="2400" b="1" dirty="0">
                <a:solidFill>
                  <a:schemeClr val="bg1"/>
                </a:solidFill>
              </a:rPr>
              <a:t>Break-even </a:t>
            </a:r>
          </a:p>
          <a:p>
            <a:pPr algn="ctr"/>
            <a:r>
              <a:rPr lang="en-GB" sz="2400" b="1" dirty="0">
                <a:solidFill>
                  <a:schemeClr val="bg1"/>
                </a:solidFill>
              </a:rPr>
              <a:t>nights per year</a:t>
            </a:r>
          </a:p>
        </p:txBody>
      </p:sp>
      <p:sp>
        <p:nvSpPr>
          <p:cNvPr id="35" name="TextBox 34">
            <a:extLst>
              <a:ext uri="{FF2B5EF4-FFF2-40B4-BE49-F238E27FC236}">
                <a16:creationId xmlns:a16="http://schemas.microsoft.com/office/drawing/2014/main" id="{FAA5045D-7C56-031A-6559-BC09E74517FA}"/>
              </a:ext>
            </a:extLst>
          </p:cNvPr>
          <p:cNvSpPr txBox="1"/>
          <p:nvPr/>
        </p:nvSpPr>
        <p:spPr>
          <a:xfrm>
            <a:off x="3642275" y="4084583"/>
            <a:ext cx="8327755" cy="1384995"/>
          </a:xfrm>
          <a:prstGeom prst="rect">
            <a:avLst/>
          </a:prstGeom>
          <a:noFill/>
        </p:spPr>
        <p:txBody>
          <a:bodyPr wrap="square" rtlCol="0">
            <a:spAutoFit/>
          </a:bodyPr>
          <a:lstStyle/>
          <a:p>
            <a:r>
              <a:rPr lang="en-US" sz="2000" b="1" dirty="0">
                <a:solidFill>
                  <a:srgbClr val="494949"/>
                </a:solidFill>
              </a:rPr>
              <a:t>Break-even nights per year </a:t>
            </a:r>
            <a:r>
              <a:rPr lang="en-US" sz="2200" i="1" dirty="0">
                <a:solidFill>
                  <a:srgbClr val="E96751"/>
                </a:solidFill>
              </a:rPr>
              <a:t>(Fixed Costs ÷ Profit per occupied night) </a:t>
            </a:r>
            <a:r>
              <a:rPr lang="en-US" sz="2200" i="1" dirty="0">
                <a:solidFill>
                  <a:srgbClr val="595959"/>
                </a:solidFill>
              </a:rPr>
              <a:t>The number of booked nights needed to cover fixed costs</a:t>
            </a:r>
            <a:r>
              <a:rPr lang="en-US" sz="2200" i="1" dirty="0">
                <a:solidFill>
                  <a:srgbClr val="E96751"/>
                </a:solidFill>
              </a:rPr>
              <a:t> </a:t>
            </a:r>
            <a:r>
              <a:rPr lang="en-US" sz="2000" i="1" dirty="0">
                <a:solidFill>
                  <a:srgbClr val="595959"/>
                </a:solidFill>
              </a:rPr>
              <a:t>€14,000 fixed costs ÷ €120 profit per night = </a:t>
            </a:r>
            <a:r>
              <a:rPr lang="en-US" sz="2000" b="1" i="1" dirty="0">
                <a:solidFill>
                  <a:srgbClr val="E96751"/>
                </a:solidFill>
              </a:rPr>
              <a:t>117 break even nights</a:t>
            </a:r>
            <a:br>
              <a:rPr lang="en-US" sz="2000" i="1" dirty="0">
                <a:solidFill>
                  <a:srgbClr val="595959"/>
                </a:solidFill>
              </a:rPr>
            </a:br>
            <a:r>
              <a:rPr lang="en-US" sz="2000" i="1" dirty="0">
                <a:solidFill>
                  <a:srgbClr val="595959"/>
                </a:solidFill>
              </a:rPr>
              <a:t>You need to book 117 nights just to break even.</a:t>
            </a:r>
            <a:endParaRPr lang="en-GB" sz="2000" b="1" i="1" dirty="0">
              <a:solidFill>
                <a:srgbClr val="595959"/>
              </a:solidFill>
            </a:endParaRPr>
          </a:p>
        </p:txBody>
      </p:sp>
      <p:grpSp>
        <p:nvGrpSpPr>
          <p:cNvPr id="2" name="Group 1">
            <a:extLst>
              <a:ext uri="{FF2B5EF4-FFF2-40B4-BE49-F238E27FC236}">
                <a16:creationId xmlns:a16="http://schemas.microsoft.com/office/drawing/2014/main" id="{F87D7FDF-416F-7482-3922-4C36EA64E96C}"/>
              </a:ext>
            </a:extLst>
          </p:cNvPr>
          <p:cNvGrpSpPr/>
          <p:nvPr/>
        </p:nvGrpSpPr>
        <p:grpSpPr>
          <a:xfrm>
            <a:off x="155730" y="1400046"/>
            <a:ext cx="630739" cy="707886"/>
            <a:chOff x="1015996" y="1040208"/>
            <a:chExt cx="1016004" cy="1223667"/>
          </a:xfrm>
        </p:grpSpPr>
        <p:sp>
          <p:nvSpPr>
            <p:cNvPr id="3" name="Oval 2">
              <a:extLst>
                <a:ext uri="{FF2B5EF4-FFF2-40B4-BE49-F238E27FC236}">
                  <a16:creationId xmlns:a16="http://schemas.microsoft.com/office/drawing/2014/main" id="{90ABB174-9F60-9CF8-5A94-5BDB8E61D4A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F42B10DA-CCB2-5792-FDCC-D7CFF2E26157}"/>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1</a:t>
              </a:r>
            </a:p>
          </p:txBody>
        </p:sp>
      </p:grpSp>
      <p:grpSp>
        <p:nvGrpSpPr>
          <p:cNvPr id="5" name="Group 4">
            <a:extLst>
              <a:ext uri="{FF2B5EF4-FFF2-40B4-BE49-F238E27FC236}">
                <a16:creationId xmlns:a16="http://schemas.microsoft.com/office/drawing/2014/main" id="{E3E498D3-4B93-8A31-6741-BFC8F2EE7FD6}"/>
              </a:ext>
            </a:extLst>
          </p:cNvPr>
          <p:cNvGrpSpPr/>
          <p:nvPr/>
        </p:nvGrpSpPr>
        <p:grpSpPr>
          <a:xfrm>
            <a:off x="110837" y="2588584"/>
            <a:ext cx="630739" cy="707886"/>
            <a:chOff x="1015996" y="1040208"/>
            <a:chExt cx="1016004" cy="1223667"/>
          </a:xfrm>
        </p:grpSpPr>
        <p:sp>
          <p:nvSpPr>
            <p:cNvPr id="6" name="Oval 5">
              <a:extLst>
                <a:ext uri="{FF2B5EF4-FFF2-40B4-BE49-F238E27FC236}">
                  <a16:creationId xmlns:a16="http://schemas.microsoft.com/office/drawing/2014/main" id="{7D5F4BB3-36D1-37F9-849E-9767CAE8EA4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01A5414A-4A83-7138-A3F6-901A2A62D838}"/>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2</a:t>
              </a:r>
            </a:p>
          </p:txBody>
        </p:sp>
      </p:grpSp>
      <p:grpSp>
        <p:nvGrpSpPr>
          <p:cNvPr id="9" name="Group 8">
            <a:extLst>
              <a:ext uri="{FF2B5EF4-FFF2-40B4-BE49-F238E27FC236}">
                <a16:creationId xmlns:a16="http://schemas.microsoft.com/office/drawing/2014/main" id="{5DEFA2BE-AA3C-C8DA-1652-CAE9B4DF5093}"/>
              </a:ext>
            </a:extLst>
          </p:cNvPr>
          <p:cNvGrpSpPr/>
          <p:nvPr/>
        </p:nvGrpSpPr>
        <p:grpSpPr>
          <a:xfrm>
            <a:off x="103514" y="4139649"/>
            <a:ext cx="630739" cy="707886"/>
            <a:chOff x="1015996" y="1040208"/>
            <a:chExt cx="1016004" cy="1223667"/>
          </a:xfrm>
        </p:grpSpPr>
        <p:sp>
          <p:nvSpPr>
            <p:cNvPr id="15" name="Oval 14">
              <a:extLst>
                <a:ext uri="{FF2B5EF4-FFF2-40B4-BE49-F238E27FC236}">
                  <a16:creationId xmlns:a16="http://schemas.microsoft.com/office/drawing/2014/main" id="{CC434512-C9E6-4D6B-E7A3-69136EE3A7B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45AC2B25-1CB7-6D6E-D7D1-03A85CA19DB5}"/>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3</a:t>
              </a:r>
            </a:p>
          </p:txBody>
        </p:sp>
      </p:grpSp>
      <p:sp>
        <p:nvSpPr>
          <p:cNvPr id="31" name="Rectangle 30">
            <a:extLst>
              <a:ext uri="{FF2B5EF4-FFF2-40B4-BE49-F238E27FC236}">
                <a16:creationId xmlns:a16="http://schemas.microsoft.com/office/drawing/2014/main" id="{D81D5961-55B8-3763-90F4-1163FE675B90}"/>
              </a:ext>
            </a:extLst>
          </p:cNvPr>
          <p:cNvSpPr/>
          <p:nvPr/>
        </p:nvSpPr>
        <p:spPr>
          <a:xfrm>
            <a:off x="409579" y="5574351"/>
            <a:ext cx="11536687" cy="104644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F766C376-F7D2-D9C7-566D-8F09047DD5AE}"/>
              </a:ext>
            </a:extLst>
          </p:cNvPr>
          <p:cNvSpPr/>
          <p:nvPr/>
        </p:nvSpPr>
        <p:spPr>
          <a:xfrm>
            <a:off x="409579" y="5574351"/>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4" name="TextBox 33">
            <a:extLst>
              <a:ext uri="{FF2B5EF4-FFF2-40B4-BE49-F238E27FC236}">
                <a16:creationId xmlns:a16="http://schemas.microsoft.com/office/drawing/2014/main" id="{7D44E910-0699-89EF-3288-00B97C18B463}"/>
              </a:ext>
            </a:extLst>
          </p:cNvPr>
          <p:cNvSpPr txBox="1"/>
          <p:nvPr/>
        </p:nvSpPr>
        <p:spPr>
          <a:xfrm>
            <a:off x="532619" y="5623253"/>
            <a:ext cx="2936206" cy="830997"/>
          </a:xfrm>
          <a:prstGeom prst="rect">
            <a:avLst/>
          </a:prstGeom>
          <a:noFill/>
        </p:spPr>
        <p:txBody>
          <a:bodyPr wrap="square" rtlCol="0">
            <a:spAutoFit/>
          </a:bodyPr>
          <a:lstStyle/>
          <a:p>
            <a:pPr algn="ctr"/>
            <a:r>
              <a:rPr lang="en-GB" sz="2400" b="1" dirty="0">
                <a:solidFill>
                  <a:schemeClr val="bg1"/>
                </a:solidFill>
              </a:rPr>
              <a:t>Calculate the Occupancy Rate</a:t>
            </a:r>
          </a:p>
        </p:txBody>
      </p:sp>
      <p:sp>
        <p:nvSpPr>
          <p:cNvPr id="36" name="TextBox 35">
            <a:extLst>
              <a:ext uri="{FF2B5EF4-FFF2-40B4-BE49-F238E27FC236}">
                <a16:creationId xmlns:a16="http://schemas.microsoft.com/office/drawing/2014/main" id="{6FF2CDCC-993F-E64C-4FE5-60663EB9DCC7}"/>
              </a:ext>
            </a:extLst>
          </p:cNvPr>
          <p:cNvSpPr txBox="1"/>
          <p:nvPr/>
        </p:nvSpPr>
        <p:spPr>
          <a:xfrm>
            <a:off x="3631749" y="5597207"/>
            <a:ext cx="8311439" cy="1015663"/>
          </a:xfrm>
          <a:prstGeom prst="rect">
            <a:avLst/>
          </a:prstGeom>
          <a:noFill/>
        </p:spPr>
        <p:txBody>
          <a:bodyPr wrap="square" rtlCol="0">
            <a:spAutoFit/>
          </a:bodyPr>
          <a:lstStyle/>
          <a:p>
            <a:r>
              <a:rPr lang="en-US" sz="2000" b="1" dirty="0">
                <a:solidFill>
                  <a:srgbClr val="494949"/>
                </a:solidFill>
              </a:rPr>
              <a:t>Calculate profit per occupied night </a:t>
            </a:r>
            <a:r>
              <a:rPr lang="en-US" sz="2000" i="1" dirty="0">
                <a:solidFill>
                  <a:srgbClr val="E96751"/>
                </a:solidFill>
              </a:rPr>
              <a:t>(Break-even nights ÷ Total available nights in a year × 100) </a:t>
            </a:r>
            <a:r>
              <a:rPr lang="en-US" sz="2000" i="1" dirty="0">
                <a:solidFill>
                  <a:srgbClr val="595959"/>
                </a:solidFill>
              </a:rPr>
              <a:t>117 break-even nights ÷ 365 available nights = </a:t>
            </a:r>
            <a:r>
              <a:rPr lang="en-US" sz="2000" b="1" i="1" dirty="0">
                <a:solidFill>
                  <a:srgbClr val="E96751"/>
                </a:solidFill>
              </a:rPr>
              <a:t>32% occupancy </a:t>
            </a:r>
            <a:r>
              <a:rPr lang="en-US" sz="2000" i="1" dirty="0">
                <a:solidFill>
                  <a:srgbClr val="595959"/>
                </a:solidFill>
              </a:rPr>
              <a:t>rate You need to book about one in every three nights to break even.</a:t>
            </a:r>
            <a:endParaRPr lang="en-GB" sz="2000" i="1" dirty="0">
              <a:solidFill>
                <a:srgbClr val="595959"/>
              </a:solidFill>
            </a:endParaRPr>
          </a:p>
        </p:txBody>
      </p:sp>
      <p:grpSp>
        <p:nvGrpSpPr>
          <p:cNvPr id="17" name="Group 16">
            <a:extLst>
              <a:ext uri="{FF2B5EF4-FFF2-40B4-BE49-F238E27FC236}">
                <a16:creationId xmlns:a16="http://schemas.microsoft.com/office/drawing/2014/main" id="{1B90AE4B-6120-9A23-B60B-941B73F5324A}"/>
              </a:ext>
            </a:extLst>
          </p:cNvPr>
          <p:cNvGrpSpPr/>
          <p:nvPr/>
        </p:nvGrpSpPr>
        <p:grpSpPr>
          <a:xfrm>
            <a:off x="74109" y="5641230"/>
            <a:ext cx="630739" cy="707886"/>
            <a:chOff x="1015996" y="1040208"/>
            <a:chExt cx="1016004" cy="1223667"/>
          </a:xfrm>
        </p:grpSpPr>
        <p:sp>
          <p:nvSpPr>
            <p:cNvPr id="18" name="Oval 17">
              <a:extLst>
                <a:ext uri="{FF2B5EF4-FFF2-40B4-BE49-F238E27FC236}">
                  <a16:creationId xmlns:a16="http://schemas.microsoft.com/office/drawing/2014/main" id="{F20EC1B9-EEA2-E9F0-6271-100E0AB0155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TextBox 20">
              <a:extLst>
                <a:ext uri="{FF2B5EF4-FFF2-40B4-BE49-F238E27FC236}">
                  <a16:creationId xmlns:a16="http://schemas.microsoft.com/office/drawing/2014/main" id="{39068E30-CFCB-7A53-2B07-AE2551A41E9A}"/>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4</a:t>
              </a:r>
            </a:p>
          </p:txBody>
        </p:sp>
      </p:grpSp>
    </p:spTree>
    <p:extLst>
      <p:ext uri="{BB962C8B-B14F-4D97-AF65-F5344CB8AC3E}">
        <p14:creationId xmlns:p14="http://schemas.microsoft.com/office/powerpoint/2010/main" val="1510286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95C0-67FA-AE2C-A7F5-1AB9EB65C7C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41C1BC5-9C58-1CD5-5516-784600E83DDC}"/>
              </a:ext>
            </a:extLst>
          </p:cNvPr>
          <p:cNvSpPr>
            <a:spLocks noGrp="1"/>
          </p:cNvSpPr>
          <p:nvPr>
            <p:ph type="body" sz="quarter" idx="16"/>
          </p:nvPr>
        </p:nvSpPr>
        <p:spPr>
          <a:xfrm>
            <a:off x="2419350" y="424202"/>
            <a:ext cx="11241418" cy="803654"/>
          </a:xfrm>
        </p:spPr>
        <p:txBody>
          <a:bodyPr/>
          <a:lstStyle/>
          <a:p>
            <a:r>
              <a:rPr lang="en-US" dirty="0"/>
              <a:t>Exercise: </a:t>
            </a:r>
            <a:r>
              <a:rPr lang="en-US" sz="2800" dirty="0">
                <a:solidFill>
                  <a:srgbClr val="E96751"/>
                </a:solidFill>
              </a:rPr>
              <a:t>Complete</a:t>
            </a:r>
            <a:r>
              <a:rPr lang="en-US" sz="2800" dirty="0"/>
              <a:t> </a:t>
            </a:r>
            <a:r>
              <a:rPr lang="en-US" sz="2800" dirty="0">
                <a:solidFill>
                  <a:srgbClr val="E96751"/>
                </a:solidFill>
              </a:rPr>
              <a:t>Break-Even Nights, Costs &amp; Occupancy Rate</a:t>
            </a:r>
          </a:p>
        </p:txBody>
      </p:sp>
      <p:sp>
        <p:nvSpPr>
          <p:cNvPr id="11" name="Rectangle 10">
            <a:extLst>
              <a:ext uri="{FF2B5EF4-FFF2-40B4-BE49-F238E27FC236}">
                <a16:creationId xmlns:a16="http://schemas.microsoft.com/office/drawing/2014/main" id="{BA5BC281-F807-D0D8-A95F-34EF6C7451F8}"/>
              </a:ext>
            </a:extLst>
          </p:cNvPr>
          <p:cNvSpPr/>
          <p:nvPr/>
        </p:nvSpPr>
        <p:spPr>
          <a:xfrm>
            <a:off x="409579" y="1360955"/>
            <a:ext cx="11549926" cy="108503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DA2718C8-006A-C67C-CA4A-6A053C76EE89}"/>
              </a:ext>
            </a:extLst>
          </p:cNvPr>
          <p:cNvSpPr/>
          <p:nvPr/>
        </p:nvSpPr>
        <p:spPr>
          <a:xfrm>
            <a:off x="409579" y="136095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12FAB085-FA2C-2406-9788-FDAB66658C25}"/>
              </a:ext>
            </a:extLst>
          </p:cNvPr>
          <p:cNvSpPr/>
          <p:nvPr/>
        </p:nvSpPr>
        <p:spPr>
          <a:xfrm>
            <a:off x="409579" y="2566324"/>
            <a:ext cx="11549926" cy="135144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4D3E8B8-F6E0-E53A-CD0E-AB2F518A3924}"/>
              </a:ext>
            </a:extLst>
          </p:cNvPr>
          <p:cNvSpPr/>
          <p:nvPr/>
        </p:nvSpPr>
        <p:spPr>
          <a:xfrm>
            <a:off x="409579" y="256632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16BCB34-4729-B62F-AA02-DD5B035040C5}"/>
              </a:ext>
            </a:extLst>
          </p:cNvPr>
          <p:cNvSpPr txBox="1"/>
          <p:nvPr/>
        </p:nvSpPr>
        <p:spPr>
          <a:xfrm>
            <a:off x="532619" y="1526861"/>
            <a:ext cx="3008476" cy="461665"/>
          </a:xfrm>
          <a:prstGeom prst="rect">
            <a:avLst/>
          </a:prstGeom>
          <a:noFill/>
        </p:spPr>
        <p:txBody>
          <a:bodyPr wrap="square" rtlCol="0">
            <a:spAutoFit/>
          </a:bodyPr>
          <a:lstStyle/>
          <a:p>
            <a:pPr algn="ctr"/>
            <a:r>
              <a:rPr lang="en-GB" sz="2400" b="1" dirty="0">
                <a:solidFill>
                  <a:schemeClr val="bg1"/>
                </a:solidFill>
              </a:rPr>
              <a:t>Annual Fixed Costs</a:t>
            </a:r>
          </a:p>
        </p:txBody>
      </p:sp>
      <p:sp>
        <p:nvSpPr>
          <p:cNvPr id="20" name="TextBox 19">
            <a:extLst>
              <a:ext uri="{FF2B5EF4-FFF2-40B4-BE49-F238E27FC236}">
                <a16:creationId xmlns:a16="http://schemas.microsoft.com/office/drawing/2014/main" id="{C54A5CC3-5096-845D-F174-BDD01CECB9FE}"/>
              </a:ext>
            </a:extLst>
          </p:cNvPr>
          <p:cNvSpPr txBox="1"/>
          <p:nvPr/>
        </p:nvSpPr>
        <p:spPr>
          <a:xfrm>
            <a:off x="596074" y="2586334"/>
            <a:ext cx="2936206" cy="830997"/>
          </a:xfrm>
          <a:prstGeom prst="rect">
            <a:avLst/>
          </a:prstGeom>
          <a:noFill/>
        </p:spPr>
        <p:txBody>
          <a:bodyPr wrap="square" rtlCol="0">
            <a:spAutoFit/>
          </a:bodyPr>
          <a:lstStyle/>
          <a:p>
            <a:pPr algn="ctr"/>
            <a:r>
              <a:rPr lang="en-GB" sz="2400" b="1" dirty="0">
                <a:solidFill>
                  <a:schemeClr val="bg1"/>
                </a:solidFill>
              </a:rPr>
              <a:t>Profit Per Occupied Night</a:t>
            </a:r>
          </a:p>
        </p:txBody>
      </p:sp>
      <p:sp>
        <p:nvSpPr>
          <p:cNvPr id="23" name="TextBox 22">
            <a:extLst>
              <a:ext uri="{FF2B5EF4-FFF2-40B4-BE49-F238E27FC236}">
                <a16:creationId xmlns:a16="http://schemas.microsoft.com/office/drawing/2014/main" id="{08E5DBB3-72B5-870C-974F-0F158C0AA4C7}"/>
              </a:ext>
            </a:extLst>
          </p:cNvPr>
          <p:cNvSpPr txBox="1"/>
          <p:nvPr/>
        </p:nvSpPr>
        <p:spPr>
          <a:xfrm>
            <a:off x="3631750" y="1348195"/>
            <a:ext cx="8303991" cy="1061829"/>
          </a:xfrm>
          <a:prstGeom prst="rect">
            <a:avLst/>
          </a:prstGeom>
          <a:noFill/>
        </p:spPr>
        <p:txBody>
          <a:bodyPr wrap="square" rtlCol="0">
            <a:spAutoFit/>
          </a:bodyPr>
          <a:lstStyle/>
          <a:p>
            <a:r>
              <a:rPr lang="en-US" sz="2100" b="1" dirty="0">
                <a:solidFill>
                  <a:srgbClr val="494949"/>
                </a:solidFill>
              </a:rPr>
              <a:t>Calculate Annual Fixed Costs </a:t>
            </a:r>
            <a:r>
              <a:rPr lang="en-IE" sz="2100" dirty="0">
                <a:solidFill>
                  <a:srgbClr val="494949"/>
                </a:solidFill>
              </a:rPr>
              <a:t>(e.g., insurance, loan payments, internet). </a:t>
            </a:r>
            <a:r>
              <a:rPr lang="en-US" sz="2100" i="1" dirty="0">
                <a:solidFill>
                  <a:srgbClr val="595959"/>
                </a:solidFill>
              </a:rPr>
              <a:t>These are the non-negotiable expenses you pay no matter how many bookings you get.</a:t>
            </a:r>
            <a:r>
              <a:rPr lang="en-IE" sz="2100" dirty="0"/>
              <a:t> </a:t>
            </a:r>
            <a:r>
              <a:rPr lang="en-IE" sz="2100" b="1" i="1" dirty="0">
                <a:solidFill>
                  <a:srgbClr val="E96751"/>
                </a:solidFill>
              </a:rPr>
              <a:t>Total Annual Fixed Costs </a:t>
            </a:r>
            <a:r>
              <a:rPr lang="en-IE" sz="2100" b="1" dirty="0">
                <a:solidFill>
                  <a:srgbClr val="E96751"/>
                </a:solidFill>
              </a:rPr>
              <a:t>€ </a:t>
            </a:r>
            <a:r>
              <a:rPr lang="en-IE" sz="2100" dirty="0">
                <a:solidFill>
                  <a:srgbClr val="E96751"/>
                </a:solidFill>
                <a:highlight>
                  <a:srgbClr val="FFFF00"/>
                </a:highlight>
              </a:rPr>
              <a:t>[insert figure]</a:t>
            </a:r>
            <a:r>
              <a:rPr lang="en-IE" sz="2100" dirty="0">
                <a:solidFill>
                  <a:srgbClr val="E96751"/>
                </a:solidFill>
              </a:rPr>
              <a:t>/</a:t>
            </a:r>
            <a:r>
              <a:rPr lang="en-IE" sz="2100" b="1" dirty="0">
                <a:solidFill>
                  <a:srgbClr val="E96751"/>
                </a:solidFill>
              </a:rPr>
              <a:t>year</a:t>
            </a:r>
            <a:endParaRPr lang="en-GB" sz="2100" b="1" i="1" dirty="0">
              <a:solidFill>
                <a:srgbClr val="E96751"/>
              </a:solidFill>
            </a:endParaRPr>
          </a:p>
        </p:txBody>
      </p:sp>
      <p:sp>
        <p:nvSpPr>
          <p:cNvPr id="27" name="TextBox 26">
            <a:extLst>
              <a:ext uri="{FF2B5EF4-FFF2-40B4-BE49-F238E27FC236}">
                <a16:creationId xmlns:a16="http://schemas.microsoft.com/office/drawing/2014/main" id="{7FD09720-4E5E-1360-4F97-F78763E8DB8F}"/>
              </a:ext>
            </a:extLst>
          </p:cNvPr>
          <p:cNvSpPr txBox="1"/>
          <p:nvPr/>
        </p:nvSpPr>
        <p:spPr>
          <a:xfrm>
            <a:off x="3681651" y="2500291"/>
            <a:ext cx="8251012" cy="1323439"/>
          </a:xfrm>
          <a:prstGeom prst="rect">
            <a:avLst/>
          </a:prstGeom>
          <a:noFill/>
        </p:spPr>
        <p:txBody>
          <a:bodyPr wrap="square" rtlCol="0">
            <a:spAutoFit/>
          </a:bodyPr>
          <a:lstStyle/>
          <a:p>
            <a:r>
              <a:rPr lang="en-US" sz="2000" i="1" dirty="0">
                <a:solidFill>
                  <a:srgbClr val="E96751"/>
                </a:solidFill>
              </a:rPr>
              <a:t>(Average nightly rate – Variable cost per night). </a:t>
            </a:r>
          </a:p>
          <a:p>
            <a:r>
              <a:rPr lang="en-US" sz="2000" b="1" dirty="0">
                <a:solidFill>
                  <a:srgbClr val="494949"/>
                </a:solidFill>
              </a:rPr>
              <a:t>Your Nightly Rate </a:t>
            </a:r>
            <a:r>
              <a:rPr lang="en-US" sz="2000" dirty="0">
                <a:solidFill>
                  <a:srgbClr val="494949"/>
                </a:solidFill>
              </a:rPr>
              <a:t>– Variable Costs (e.g. cleaning, welcome packs, utilities per guest)</a:t>
            </a:r>
            <a:r>
              <a:rPr lang="en-US" sz="2000" b="1" dirty="0">
                <a:solidFill>
                  <a:srgbClr val="494949"/>
                </a:solidFill>
              </a:rPr>
              <a:t> </a:t>
            </a:r>
            <a:r>
              <a:rPr lang="en-US" sz="2000" i="1" dirty="0">
                <a:solidFill>
                  <a:srgbClr val="595959"/>
                </a:solidFill>
              </a:rPr>
              <a:t>€</a:t>
            </a:r>
            <a:r>
              <a:rPr lang="en-IE" sz="2000" dirty="0">
                <a:solidFill>
                  <a:srgbClr val="E96751"/>
                </a:solidFill>
                <a:highlight>
                  <a:srgbClr val="FFFF00"/>
                </a:highlight>
              </a:rPr>
              <a:t> [insert figure] </a:t>
            </a:r>
            <a:r>
              <a:rPr lang="en-US" sz="2000" i="1" dirty="0">
                <a:solidFill>
                  <a:srgbClr val="595959"/>
                </a:solidFill>
              </a:rPr>
              <a:t>/night and it costs you €</a:t>
            </a:r>
            <a:r>
              <a:rPr lang="en-IE" sz="2000" dirty="0">
                <a:solidFill>
                  <a:srgbClr val="E96751"/>
                </a:solidFill>
                <a:highlight>
                  <a:srgbClr val="FFFF00"/>
                </a:highlight>
              </a:rPr>
              <a:t> [insert figure]</a:t>
            </a:r>
            <a:r>
              <a:rPr lang="en-US" sz="2000" i="1" dirty="0">
                <a:solidFill>
                  <a:srgbClr val="595959"/>
                </a:solidFill>
              </a:rPr>
              <a:t> to host a guest, your </a:t>
            </a:r>
            <a:r>
              <a:rPr lang="en-US" sz="2000" b="1" i="1" dirty="0">
                <a:solidFill>
                  <a:srgbClr val="E96751"/>
                </a:solidFill>
              </a:rPr>
              <a:t>profit per night is €</a:t>
            </a:r>
            <a:r>
              <a:rPr lang="en-IE" sz="2000" dirty="0">
                <a:solidFill>
                  <a:srgbClr val="E96751"/>
                </a:solidFill>
                <a:highlight>
                  <a:srgbClr val="FFFF00"/>
                </a:highlight>
              </a:rPr>
              <a:t> [insert figure]</a:t>
            </a:r>
            <a:r>
              <a:rPr lang="en-US" sz="2000" i="1" dirty="0">
                <a:solidFill>
                  <a:srgbClr val="E96751"/>
                </a:solidFill>
              </a:rPr>
              <a:t>. </a:t>
            </a:r>
            <a:r>
              <a:rPr lang="en-US" sz="2000" i="1" dirty="0">
                <a:solidFill>
                  <a:srgbClr val="595959"/>
                </a:solidFill>
              </a:rPr>
              <a:t>This pays for your fixed costs.</a:t>
            </a:r>
            <a:endParaRPr lang="en-GB" sz="2000" i="1" dirty="0">
              <a:solidFill>
                <a:srgbClr val="595959"/>
              </a:solidFill>
            </a:endParaRPr>
          </a:p>
        </p:txBody>
      </p:sp>
      <p:sp>
        <p:nvSpPr>
          <p:cNvPr id="29" name="Rectangle 28">
            <a:extLst>
              <a:ext uri="{FF2B5EF4-FFF2-40B4-BE49-F238E27FC236}">
                <a16:creationId xmlns:a16="http://schemas.microsoft.com/office/drawing/2014/main" id="{9BCF4EB0-F4B3-F647-85E1-B26960C42C4B}"/>
              </a:ext>
            </a:extLst>
          </p:cNvPr>
          <p:cNvSpPr/>
          <p:nvPr/>
        </p:nvSpPr>
        <p:spPr>
          <a:xfrm>
            <a:off x="409579" y="4074448"/>
            <a:ext cx="11560451" cy="138226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3617665B-F693-5C3A-967B-ECABBCA984E3}"/>
              </a:ext>
            </a:extLst>
          </p:cNvPr>
          <p:cNvSpPr/>
          <p:nvPr/>
        </p:nvSpPr>
        <p:spPr>
          <a:xfrm>
            <a:off x="409579" y="4074447"/>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3" name="TextBox 32">
            <a:extLst>
              <a:ext uri="{FF2B5EF4-FFF2-40B4-BE49-F238E27FC236}">
                <a16:creationId xmlns:a16="http://schemas.microsoft.com/office/drawing/2014/main" id="{AB1E76DB-21A7-7138-0987-9F7B8DA0F3AA}"/>
              </a:ext>
            </a:extLst>
          </p:cNvPr>
          <p:cNvSpPr txBox="1"/>
          <p:nvPr/>
        </p:nvSpPr>
        <p:spPr>
          <a:xfrm>
            <a:off x="532619" y="4100947"/>
            <a:ext cx="3008476" cy="830997"/>
          </a:xfrm>
          <a:prstGeom prst="rect">
            <a:avLst/>
          </a:prstGeom>
          <a:noFill/>
        </p:spPr>
        <p:txBody>
          <a:bodyPr wrap="square" rtlCol="0">
            <a:spAutoFit/>
          </a:bodyPr>
          <a:lstStyle/>
          <a:p>
            <a:pPr algn="ctr"/>
            <a:r>
              <a:rPr lang="en-GB" sz="2400" b="1" dirty="0">
                <a:solidFill>
                  <a:schemeClr val="bg1"/>
                </a:solidFill>
              </a:rPr>
              <a:t>Break-even </a:t>
            </a:r>
          </a:p>
          <a:p>
            <a:pPr algn="ctr"/>
            <a:r>
              <a:rPr lang="en-GB" sz="2400" b="1" dirty="0">
                <a:solidFill>
                  <a:schemeClr val="bg1"/>
                </a:solidFill>
              </a:rPr>
              <a:t>nights per year</a:t>
            </a:r>
          </a:p>
        </p:txBody>
      </p:sp>
      <p:sp>
        <p:nvSpPr>
          <p:cNvPr id="35" name="TextBox 34">
            <a:extLst>
              <a:ext uri="{FF2B5EF4-FFF2-40B4-BE49-F238E27FC236}">
                <a16:creationId xmlns:a16="http://schemas.microsoft.com/office/drawing/2014/main" id="{ADA98A19-B352-D9F3-F00C-90850D9ABAFA}"/>
              </a:ext>
            </a:extLst>
          </p:cNvPr>
          <p:cNvSpPr txBox="1"/>
          <p:nvPr/>
        </p:nvSpPr>
        <p:spPr>
          <a:xfrm>
            <a:off x="3642275" y="4084583"/>
            <a:ext cx="8327755" cy="1323439"/>
          </a:xfrm>
          <a:prstGeom prst="rect">
            <a:avLst/>
          </a:prstGeom>
          <a:noFill/>
        </p:spPr>
        <p:txBody>
          <a:bodyPr wrap="square" rtlCol="0">
            <a:spAutoFit/>
          </a:bodyPr>
          <a:lstStyle/>
          <a:p>
            <a:r>
              <a:rPr lang="en-US" sz="2000" b="1" dirty="0">
                <a:solidFill>
                  <a:srgbClr val="494949"/>
                </a:solidFill>
              </a:rPr>
              <a:t>Break-even nights per year </a:t>
            </a:r>
            <a:r>
              <a:rPr lang="en-US" sz="2000" i="1" dirty="0">
                <a:solidFill>
                  <a:srgbClr val="E96751"/>
                </a:solidFill>
              </a:rPr>
              <a:t>(Fixed Costs ÷ Profit per occupied night) </a:t>
            </a:r>
            <a:r>
              <a:rPr lang="en-US" sz="2000" i="1" dirty="0">
                <a:solidFill>
                  <a:srgbClr val="595959"/>
                </a:solidFill>
              </a:rPr>
              <a:t>The number of booked nights needed to cover fixed costs</a:t>
            </a:r>
            <a:r>
              <a:rPr lang="en-US" sz="2000" i="1" dirty="0">
                <a:solidFill>
                  <a:srgbClr val="E96751"/>
                </a:solidFill>
              </a:rPr>
              <a:t> </a:t>
            </a:r>
            <a:r>
              <a:rPr lang="en-US" sz="2000" i="1" dirty="0">
                <a:solidFill>
                  <a:srgbClr val="595959"/>
                </a:solidFill>
              </a:rPr>
              <a:t>€</a:t>
            </a:r>
            <a:r>
              <a:rPr lang="en-IE" sz="2000" dirty="0">
                <a:solidFill>
                  <a:srgbClr val="E96751"/>
                </a:solidFill>
                <a:highlight>
                  <a:srgbClr val="FFFF00"/>
                </a:highlight>
              </a:rPr>
              <a:t> [insert figure]</a:t>
            </a:r>
            <a:r>
              <a:rPr lang="en-US" sz="2000" i="1" dirty="0">
                <a:solidFill>
                  <a:srgbClr val="595959"/>
                </a:solidFill>
              </a:rPr>
              <a:t> fixed costs ÷ €</a:t>
            </a:r>
            <a:r>
              <a:rPr lang="en-IE" sz="2000" dirty="0">
                <a:solidFill>
                  <a:srgbClr val="E96751"/>
                </a:solidFill>
                <a:highlight>
                  <a:srgbClr val="FFFF00"/>
                </a:highlight>
              </a:rPr>
              <a:t> [insert figure]</a:t>
            </a:r>
            <a:r>
              <a:rPr lang="en-US" sz="2000" i="1" dirty="0">
                <a:solidFill>
                  <a:srgbClr val="595959"/>
                </a:solidFill>
              </a:rPr>
              <a:t> profit per night = </a:t>
            </a:r>
            <a:r>
              <a:rPr lang="en-IE" sz="2000" dirty="0">
                <a:solidFill>
                  <a:srgbClr val="E96751"/>
                </a:solidFill>
                <a:highlight>
                  <a:srgbClr val="FFFF00"/>
                </a:highlight>
              </a:rPr>
              <a:t>[insert figure]</a:t>
            </a:r>
            <a:r>
              <a:rPr lang="en-US" sz="2000" b="1" i="1" dirty="0">
                <a:solidFill>
                  <a:srgbClr val="E96751"/>
                </a:solidFill>
              </a:rPr>
              <a:t> break even nights</a:t>
            </a:r>
            <a:br>
              <a:rPr lang="en-US" sz="2000" i="1" dirty="0">
                <a:solidFill>
                  <a:srgbClr val="595959"/>
                </a:solidFill>
              </a:rPr>
            </a:br>
            <a:r>
              <a:rPr lang="en-US" sz="2000" i="1" dirty="0">
                <a:solidFill>
                  <a:srgbClr val="595959"/>
                </a:solidFill>
              </a:rPr>
              <a:t>You need to book </a:t>
            </a:r>
            <a:r>
              <a:rPr lang="en-IE" sz="2000" dirty="0">
                <a:solidFill>
                  <a:srgbClr val="E96751"/>
                </a:solidFill>
                <a:highlight>
                  <a:srgbClr val="FFFF00"/>
                </a:highlight>
              </a:rPr>
              <a:t>[insert figure] </a:t>
            </a:r>
            <a:r>
              <a:rPr lang="en-US" sz="2000" i="1" dirty="0">
                <a:solidFill>
                  <a:srgbClr val="595959"/>
                </a:solidFill>
              </a:rPr>
              <a:t>nights just to break even.</a:t>
            </a:r>
            <a:endParaRPr lang="en-GB" sz="2000" b="1" i="1" dirty="0">
              <a:solidFill>
                <a:srgbClr val="595959"/>
              </a:solidFill>
            </a:endParaRPr>
          </a:p>
        </p:txBody>
      </p:sp>
      <p:grpSp>
        <p:nvGrpSpPr>
          <p:cNvPr id="2" name="Group 1">
            <a:extLst>
              <a:ext uri="{FF2B5EF4-FFF2-40B4-BE49-F238E27FC236}">
                <a16:creationId xmlns:a16="http://schemas.microsoft.com/office/drawing/2014/main" id="{72D11DD5-A622-24F7-DECC-5976C3F1DB26}"/>
              </a:ext>
            </a:extLst>
          </p:cNvPr>
          <p:cNvGrpSpPr/>
          <p:nvPr/>
        </p:nvGrpSpPr>
        <p:grpSpPr>
          <a:xfrm>
            <a:off x="155730" y="1400046"/>
            <a:ext cx="630739" cy="707886"/>
            <a:chOff x="1015996" y="1040208"/>
            <a:chExt cx="1016004" cy="1223667"/>
          </a:xfrm>
        </p:grpSpPr>
        <p:sp>
          <p:nvSpPr>
            <p:cNvPr id="3" name="Oval 2">
              <a:extLst>
                <a:ext uri="{FF2B5EF4-FFF2-40B4-BE49-F238E27FC236}">
                  <a16:creationId xmlns:a16="http://schemas.microsoft.com/office/drawing/2014/main" id="{CEB66DD3-F973-6233-C857-0CA15A2C835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260828BD-01C6-8752-DF08-A775A9F958C0}"/>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1</a:t>
              </a:r>
            </a:p>
          </p:txBody>
        </p:sp>
      </p:grpSp>
      <p:grpSp>
        <p:nvGrpSpPr>
          <p:cNvPr id="5" name="Group 4">
            <a:extLst>
              <a:ext uri="{FF2B5EF4-FFF2-40B4-BE49-F238E27FC236}">
                <a16:creationId xmlns:a16="http://schemas.microsoft.com/office/drawing/2014/main" id="{253659E4-F9EC-1C6E-51BB-E68A09337A66}"/>
              </a:ext>
            </a:extLst>
          </p:cNvPr>
          <p:cNvGrpSpPr/>
          <p:nvPr/>
        </p:nvGrpSpPr>
        <p:grpSpPr>
          <a:xfrm>
            <a:off x="110837" y="2588584"/>
            <a:ext cx="630739" cy="707886"/>
            <a:chOff x="1015996" y="1040208"/>
            <a:chExt cx="1016004" cy="1223667"/>
          </a:xfrm>
        </p:grpSpPr>
        <p:sp>
          <p:nvSpPr>
            <p:cNvPr id="6" name="Oval 5">
              <a:extLst>
                <a:ext uri="{FF2B5EF4-FFF2-40B4-BE49-F238E27FC236}">
                  <a16:creationId xmlns:a16="http://schemas.microsoft.com/office/drawing/2014/main" id="{D70A446A-D29F-ED58-6D27-A51F1EF619B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C81C427D-2461-5951-AFEA-84B659EEFB26}"/>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2</a:t>
              </a:r>
            </a:p>
          </p:txBody>
        </p:sp>
      </p:grpSp>
      <p:grpSp>
        <p:nvGrpSpPr>
          <p:cNvPr id="9" name="Group 8">
            <a:extLst>
              <a:ext uri="{FF2B5EF4-FFF2-40B4-BE49-F238E27FC236}">
                <a16:creationId xmlns:a16="http://schemas.microsoft.com/office/drawing/2014/main" id="{F4BDA340-C765-03C7-5C06-90CA62111D2D}"/>
              </a:ext>
            </a:extLst>
          </p:cNvPr>
          <p:cNvGrpSpPr/>
          <p:nvPr/>
        </p:nvGrpSpPr>
        <p:grpSpPr>
          <a:xfrm>
            <a:off x="103514" y="4139649"/>
            <a:ext cx="630739" cy="707886"/>
            <a:chOff x="1015996" y="1040208"/>
            <a:chExt cx="1016004" cy="1223667"/>
          </a:xfrm>
        </p:grpSpPr>
        <p:sp>
          <p:nvSpPr>
            <p:cNvPr id="15" name="Oval 14">
              <a:extLst>
                <a:ext uri="{FF2B5EF4-FFF2-40B4-BE49-F238E27FC236}">
                  <a16:creationId xmlns:a16="http://schemas.microsoft.com/office/drawing/2014/main" id="{7C750DB5-0B9F-60B1-A105-96E73A8A734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9E61826B-9D58-9B2E-28AC-E8795DD8A663}"/>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3</a:t>
              </a:r>
            </a:p>
          </p:txBody>
        </p:sp>
      </p:grpSp>
      <p:sp>
        <p:nvSpPr>
          <p:cNvPr id="31" name="Rectangle 30">
            <a:extLst>
              <a:ext uri="{FF2B5EF4-FFF2-40B4-BE49-F238E27FC236}">
                <a16:creationId xmlns:a16="http://schemas.microsoft.com/office/drawing/2014/main" id="{C6121E22-9452-CC5A-6907-7474A6F9EDA0}"/>
              </a:ext>
            </a:extLst>
          </p:cNvPr>
          <p:cNvSpPr/>
          <p:nvPr/>
        </p:nvSpPr>
        <p:spPr>
          <a:xfrm>
            <a:off x="409579" y="5574351"/>
            <a:ext cx="11536687" cy="104644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E6D3B666-1725-F566-7B26-6C9E51E45002}"/>
              </a:ext>
            </a:extLst>
          </p:cNvPr>
          <p:cNvSpPr/>
          <p:nvPr/>
        </p:nvSpPr>
        <p:spPr>
          <a:xfrm>
            <a:off x="409579" y="5574351"/>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4" name="TextBox 33">
            <a:extLst>
              <a:ext uri="{FF2B5EF4-FFF2-40B4-BE49-F238E27FC236}">
                <a16:creationId xmlns:a16="http://schemas.microsoft.com/office/drawing/2014/main" id="{FC42F252-AB40-B4E2-2D59-07C7899C9746}"/>
              </a:ext>
            </a:extLst>
          </p:cNvPr>
          <p:cNvSpPr txBox="1"/>
          <p:nvPr/>
        </p:nvSpPr>
        <p:spPr>
          <a:xfrm>
            <a:off x="532619" y="5623253"/>
            <a:ext cx="2936206" cy="830997"/>
          </a:xfrm>
          <a:prstGeom prst="rect">
            <a:avLst/>
          </a:prstGeom>
          <a:noFill/>
        </p:spPr>
        <p:txBody>
          <a:bodyPr wrap="square" rtlCol="0">
            <a:spAutoFit/>
          </a:bodyPr>
          <a:lstStyle/>
          <a:p>
            <a:pPr algn="ctr"/>
            <a:r>
              <a:rPr lang="en-GB" sz="2400" b="1" dirty="0">
                <a:solidFill>
                  <a:schemeClr val="bg1"/>
                </a:solidFill>
              </a:rPr>
              <a:t>Calculate the Occupancy Rate</a:t>
            </a:r>
          </a:p>
        </p:txBody>
      </p:sp>
      <p:sp>
        <p:nvSpPr>
          <p:cNvPr id="36" name="TextBox 35">
            <a:extLst>
              <a:ext uri="{FF2B5EF4-FFF2-40B4-BE49-F238E27FC236}">
                <a16:creationId xmlns:a16="http://schemas.microsoft.com/office/drawing/2014/main" id="{76662A6A-3DB4-2472-998F-7000F76480CD}"/>
              </a:ext>
            </a:extLst>
          </p:cNvPr>
          <p:cNvSpPr txBox="1"/>
          <p:nvPr/>
        </p:nvSpPr>
        <p:spPr>
          <a:xfrm>
            <a:off x="3631749" y="5597207"/>
            <a:ext cx="8311439" cy="1015663"/>
          </a:xfrm>
          <a:prstGeom prst="rect">
            <a:avLst/>
          </a:prstGeom>
          <a:noFill/>
        </p:spPr>
        <p:txBody>
          <a:bodyPr wrap="square" rtlCol="0">
            <a:spAutoFit/>
          </a:bodyPr>
          <a:lstStyle/>
          <a:p>
            <a:r>
              <a:rPr lang="en-US" sz="2000" b="1" dirty="0">
                <a:solidFill>
                  <a:srgbClr val="494949"/>
                </a:solidFill>
              </a:rPr>
              <a:t>Calculate profit per occupied night </a:t>
            </a:r>
            <a:r>
              <a:rPr lang="en-US" sz="2000" i="1" dirty="0">
                <a:solidFill>
                  <a:srgbClr val="E96751"/>
                </a:solidFill>
              </a:rPr>
              <a:t>(Break-even nights ÷ Total available nights in a year × 100) </a:t>
            </a:r>
            <a:r>
              <a:rPr lang="en-IE" sz="2000" dirty="0">
                <a:solidFill>
                  <a:srgbClr val="E96751"/>
                </a:solidFill>
                <a:highlight>
                  <a:srgbClr val="FFFF00"/>
                </a:highlight>
              </a:rPr>
              <a:t>[insert figure]</a:t>
            </a:r>
            <a:r>
              <a:rPr lang="en-US" sz="2000" i="1" dirty="0">
                <a:solidFill>
                  <a:srgbClr val="595959"/>
                </a:solidFill>
              </a:rPr>
              <a:t> break-even nights ÷ 365 available nights = </a:t>
            </a:r>
            <a:r>
              <a:rPr lang="en-IE" sz="2000" dirty="0">
                <a:solidFill>
                  <a:srgbClr val="E96751"/>
                </a:solidFill>
                <a:highlight>
                  <a:srgbClr val="FFFF00"/>
                </a:highlight>
              </a:rPr>
              <a:t>[insert figure] </a:t>
            </a:r>
            <a:r>
              <a:rPr lang="en-US" sz="2000" b="1" i="1" dirty="0">
                <a:solidFill>
                  <a:srgbClr val="E96751"/>
                </a:solidFill>
              </a:rPr>
              <a:t>% occupancy </a:t>
            </a:r>
            <a:r>
              <a:rPr lang="en-US" sz="2000" i="1" dirty="0">
                <a:solidFill>
                  <a:srgbClr val="595959"/>
                </a:solidFill>
              </a:rPr>
              <a:t>rate.</a:t>
            </a:r>
            <a:endParaRPr lang="en-GB" sz="2000" i="1" dirty="0">
              <a:solidFill>
                <a:srgbClr val="595959"/>
              </a:solidFill>
            </a:endParaRPr>
          </a:p>
        </p:txBody>
      </p:sp>
      <p:grpSp>
        <p:nvGrpSpPr>
          <p:cNvPr id="17" name="Group 16">
            <a:extLst>
              <a:ext uri="{FF2B5EF4-FFF2-40B4-BE49-F238E27FC236}">
                <a16:creationId xmlns:a16="http://schemas.microsoft.com/office/drawing/2014/main" id="{7BEED0C2-5A20-CAB2-6156-8D5C0C659B88}"/>
              </a:ext>
            </a:extLst>
          </p:cNvPr>
          <p:cNvGrpSpPr/>
          <p:nvPr/>
        </p:nvGrpSpPr>
        <p:grpSpPr>
          <a:xfrm>
            <a:off x="74109" y="5641230"/>
            <a:ext cx="630739" cy="707886"/>
            <a:chOff x="1015996" y="1040208"/>
            <a:chExt cx="1016004" cy="1223667"/>
          </a:xfrm>
        </p:grpSpPr>
        <p:sp>
          <p:nvSpPr>
            <p:cNvPr id="18" name="Oval 17">
              <a:extLst>
                <a:ext uri="{FF2B5EF4-FFF2-40B4-BE49-F238E27FC236}">
                  <a16:creationId xmlns:a16="http://schemas.microsoft.com/office/drawing/2014/main" id="{AD2FA5C5-909E-B13A-C85A-C59338E91C1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TextBox 20">
              <a:extLst>
                <a:ext uri="{FF2B5EF4-FFF2-40B4-BE49-F238E27FC236}">
                  <a16:creationId xmlns:a16="http://schemas.microsoft.com/office/drawing/2014/main" id="{69DE0404-3E06-11C6-82EC-86DB6A76A2DB}"/>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4</a:t>
              </a:r>
            </a:p>
          </p:txBody>
        </p:sp>
      </p:grpSp>
      <p:pic>
        <p:nvPicPr>
          <p:cNvPr id="10" name="Picture 9">
            <a:extLst>
              <a:ext uri="{FF2B5EF4-FFF2-40B4-BE49-F238E27FC236}">
                <a16:creationId xmlns:a16="http://schemas.microsoft.com/office/drawing/2014/main" id="{95D245DC-D45C-D097-E38C-5C64BD2AAEA2}"/>
              </a:ext>
            </a:extLst>
          </p:cNvPr>
          <p:cNvPicPr>
            <a:picLocks noChangeAspect="1"/>
          </p:cNvPicPr>
          <p:nvPr/>
        </p:nvPicPr>
        <p:blipFill>
          <a:blip r:embed="rId2"/>
          <a:stretch>
            <a:fillRect/>
          </a:stretch>
        </p:blipFill>
        <p:spPr>
          <a:xfrm>
            <a:off x="998875" y="256072"/>
            <a:ext cx="1420475" cy="1091491"/>
          </a:xfrm>
          <a:prstGeom prst="rect">
            <a:avLst/>
          </a:prstGeom>
        </p:spPr>
      </p:pic>
    </p:spTree>
    <p:extLst>
      <p:ext uri="{BB962C8B-B14F-4D97-AF65-F5344CB8AC3E}">
        <p14:creationId xmlns:p14="http://schemas.microsoft.com/office/powerpoint/2010/main" val="3791313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65278-C743-4249-9435-83D7C940D28B}"/>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59A54F6F-8F69-07FF-0554-9F582D75224E}"/>
              </a:ext>
            </a:extLst>
          </p:cNvPr>
          <p:cNvSpPr>
            <a:spLocks noGrp="1"/>
          </p:cNvSpPr>
          <p:nvPr>
            <p:ph type="body" sz="quarter" idx="4294967295"/>
          </p:nvPr>
        </p:nvSpPr>
        <p:spPr>
          <a:xfrm>
            <a:off x="675021" y="3392026"/>
            <a:ext cx="2659850" cy="1049221"/>
          </a:xfrm>
          <a:prstGeom prst="rect">
            <a:avLst/>
          </a:prstGeom>
        </p:spPr>
        <p:txBody>
          <a:bodyPr/>
          <a:lstStyle/>
          <a:p>
            <a:pPr marL="0" indent="0" algn="ctr">
              <a:lnSpc>
                <a:spcPct val="100000"/>
              </a:lnSpc>
              <a:buNone/>
            </a:pPr>
            <a:r>
              <a:rPr lang="en-US" dirty="0">
                <a:solidFill>
                  <a:schemeClr val="bg1"/>
                </a:solidFill>
              </a:rPr>
              <a:t>Calculating Your Break-Even Nightly Rate</a:t>
            </a:r>
            <a:endParaRPr lang="en-IE" dirty="0">
              <a:solidFill>
                <a:schemeClr val="bg1"/>
              </a:solidFill>
            </a:endParaRPr>
          </a:p>
        </p:txBody>
      </p:sp>
      <p:sp>
        <p:nvSpPr>
          <p:cNvPr id="2" name="Picture Placeholder 1">
            <a:extLst>
              <a:ext uri="{FF2B5EF4-FFF2-40B4-BE49-F238E27FC236}">
                <a16:creationId xmlns:a16="http://schemas.microsoft.com/office/drawing/2014/main" id="{0AB1F187-56ED-1753-7EAE-9B88399D216D}"/>
              </a:ext>
            </a:extLst>
          </p:cNvPr>
          <p:cNvSpPr>
            <a:spLocks noGrp="1"/>
          </p:cNvSpPr>
          <p:nvPr>
            <p:ph type="pic" sz="quarter" idx="10"/>
          </p:nvPr>
        </p:nvSpPr>
        <p:spPr/>
        <p:txBody>
          <a:bodyPr/>
          <a:lstStyle/>
          <a:p>
            <a:endParaRPr lang="en-IE"/>
          </a:p>
        </p:txBody>
      </p:sp>
      <p:sp>
        <p:nvSpPr>
          <p:cNvPr id="16" name="Text Placeholder 15">
            <a:extLst>
              <a:ext uri="{FF2B5EF4-FFF2-40B4-BE49-F238E27FC236}">
                <a16:creationId xmlns:a16="http://schemas.microsoft.com/office/drawing/2014/main" id="{35323B18-08AC-D024-774D-F532B540AA99}"/>
              </a:ext>
            </a:extLst>
          </p:cNvPr>
          <p:cNvSpPr>
            <a:spLocks noGrp="1"/>
          </p:cNvSpPr>
          <p:nvPr>
            <p:ph type="body" sz="quarter" idx="21"/>
          </p:nvPr>
        </p:nvSpPr>
        <p:spPr>
          <a:xfrm>
            <a:off x="4295553" y="863931"/>
            <a:ext cx="7221426" cy="4530541"/>
          </a:xfrm>
        </p:spPr>
        <p:txBody>
          <a:bodyPr/>
          <a:lstStyle/>
          <a:p>
            <a:r>
              <a:rPr lang="en-US" dirty="0"/>
              <a:t>From your </a:t>
            </a:r>
            <a:r>
              <a:rPr lang="en-US" b="1" dirty="0"/>
              <a:t>total annual costs</a:t>
            </a:r>
            <a:r>
              <a:rPr lang="en-US" dirty="0"/>
              <a:t>, you can calculate the </a:t>
            </a:r>
            <a:r>
              <a:rPr lang="en-US" b="1" dirty="0"/>
              <a:t>minimum nightly rate</a:t>
            </a:r>
            <a:r>
              <a:rPr lang="en-US" dirty="0"/>
              <a:t> you must charge to avoid operating at a loss.</a:t>
            </a:r>
          </a:p>
          <a:p>
            <a:endParaRPr lang="en-US" dirty="0"/>
          </a:p>
          <a:p>
            <a:r>
              <a:rPr lang="en-US" b="1" dirty="0">
                <a:solidFill>
                  <a:srgbClr val="E96751"/>
                </a:solidFill>
              </a:rPr>
              <a:t>For example</a:t>
            </a:r>
            <a:r>
              <a:rPr lang="en-US" dirty="0"/>
              <a:t>, if your </a:t>
            </a:r>
            <a:r>
              <a:rPr lang="en-US" b="1" dirty="0"/>
              <a:t>annual costs are €15,200 </a:t>
            </a:r>
            <a:r>
              <a:rPr lang="en-US" dirty="0"/>
              <a:t>per year and you estimate </a:t>
            </a:r>
            <a:r>
              <a:rPr lang="en-US" b="1" dirty="0"/>
              <a:t>180 booked nights</a:t>
            </a:r>
            <a:r>
              <a:rPr lang="en-US" dirty="0"/>
              <a:t> a year (roughly 50% occupancy), then your break-even price per night is:</a:t>
            </a:r>
          </a:p>
          <a:p>
            <a:r>
              <a:rPr lang="en-US" dirty="0"/>
              <a:t>€15,200 ÷ 180 = €84.44 → €85/night</a:t>
            </a:r>
          </a:p>
          <a:p>
            <a:endParaRPr lang="en-US" dirty="0"/>
          </a:p>
          <a:p>
            <a:r>
              <a:rPr lang="en-US" dirty="0"/>
              <a:t>This simple calculation ensures that your baseline rate covers all operating expenses.</a:t>
            </a:r>
          </a:p>
          <a:p>
            <a:endParaRPr lang="en-US" dirty="0"/>
          </a:p>
          <a:p>
            <a:r>
              <a:rPr lang="en-US" b="1" dirty="0">
                <a:solidFill>
                  <a:srgbClr val="459597"/>
                </a:solidFill>
              </a:rPr>
              <a:t>Note: </a:t>
            </a:r>
            <a:r>
              <a:rPr lang="en-US" dirty="0"/>
              <a:t>Actual occupancy varies seasonally, so it’s wise to add a safety margin or use a range of occupancy scenarios.</a:t>
            </a:r>
            <a:endParaRPr lang="en-IE" dirty="0"/>
          </a:p>
        </p:txBody>
      </p:sp>
      <p:sp>
        <p:nvSpPr>
          <p:cNvPr id="5" name="Text Placeholder 4">
            <a:extLst>
              <a:ext uri="{FF2B5EF4-FFF2-40B4-BE49-F238E27FC236}">
                <a16:creationId xmlns:a16="http://schemas.microsoft.com/office/drawing/2014/main" id="{CA27A859-EAA3-1D97-6944-B50AB1EE237E}"/>
              </a:ext>
            </a:extLst>
          </p:cNvPr>
          <p:cNvSpPr>
            <a:spLocks noGrp="1"/>
          </p:cNvSpPr>
          <p:nvPr>
            <p:ph type="body" sz="quarter" idx="66"/>
          </p:nvPr>
        </p:nvSpPr>
        <p:spPr/>
        <p:txBody>
          <a:bodyPr/>
          <a:lstStyle/>
          <a:p>
            <a:endParaRPr lang="en-IE"/>
          </a:p>
        </p:txBody>
      </p:sp>
      <p:pic>
        <p:nvPicPr>
          <p:cNvPr id="41" name="Picture 40">
            <a:extLst>
              <a:ext uri="{FF2B5EF4-FFF2-40B4-BE49-F238E27FC236}">
                <a16:creationId xmlns:a16="http://schemas.microsoft.com/office/drawing/2014/main" id="{DE55AB96-1D21-4879-736A-8946B5C4C6F5}"/>
              </a:ext>
            </a:extLst>
          </p:cNvPr>
          <p:cNvPicPr>
            <a:picLocks noChangeAspect="1"/>
          </p:cNvPicPr>
          <p:nvPr/>
        </p:nvPicPr>
        <p:blipFill>
          <a:blip r:embed="rId2"/>
          <a:stretch>
            <a:fillRect/>
          </a:stretch>
        </p:blipFill>
        <p:spPr>
          <a:xfrm>
            <a:off x="894100" y="114699"/>
            <a:ext cx="2321992" cy="1784215"/>
          </a:xfrm>
          <a:prstGeom prst="rect">
            <a:avLst/>
          </a:prstGeom>
        </p:spPr>
      </p:pic>
      <p:sp>
        <p:nvSpPr>
          <p:cNvPr id="9" name="Text Placeholder 14">
            <a:extLst>
              <a:ext uri="{FF2B5EF4-FFF2-40B4-BE49-F238E27FC236}">
                <a16:creationId xmlns:a16="http://schemas.microsoft.com/office/drawing/2014/main" id="{A9142A70-EDE6-EBBA-ED14-D8F832669788}"/>
              </a:ext>
            </a:extLst>
          </p:cNvPr>
          <p:cNvSpPr>
            <a:spLocks noGrp="1"/>
          </p:cNvSpPr>
          <p:nvPr>
            <p:ph type="body" sz="quarter" idx="4294967295"/>
          </p:nvPr>
        </p:nvSpPr>
        <p:spPr>
          <a:xfrm>
            <a:off x="675021" y="2352332"/>
            <a:ext cx="2659850" cy="385564"/>
          </a:xfrm>
          <a:prstGeom prst="rect">
            <a:avLst/>
          </a:prstGeom>
        </p:spPr>
        <p:txBody>
          <a:bodyPr/>
          <a:lstStyle/>
          <a:p>
            <a:pPr marL="0" indent="0" algn="ctr">
              <a:buNone/>
            </a:pPr>
            <a:r>
              <a:rPr lang="en-IE" sz="4800" b="1" dirty="0">
                <a:solidFill>
                  <a:schemeClr val="bg1"/>
                </a:solidFill>
              </a:rPr>
              <a:t>Exercise</a:t>
            </a:r>
          </a:p>
        </p:txBody>
      </p:sp>
    </p:spTree>
    <p:extLst>
      <p:ext uri="{BB962C8B-B14F-4D97-AF65-F5344CB8AC3E}">
        <p14:creationId xmlns:p14="http://schemas.microsoft.com/office/powerpoint/2010/main" val="3788844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EDFFF-4163-CFE5-ADE1-86165AE88629}"/>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4921ED8A-712E-0775-6EA2-8587127B5BD0}"/>
              </a:ext>
            </a:extLst>
          </p:cNvPr>
          <p:cNvSpPr>
            <a:spLocks noGrp="1"/>
          </p:cNvSpPr>
          <p:nvPr>
            <p:ph type="body" sz="quarter" idx="28"/>
          </p:nvPr>
        </p:nvSpPr>
        <p:spPr>
          <a:xfrm>
            <a:off x="600550" y="1176930"/>
            <a:ext cx="5177408" cy="4671588"/>
          </a:xfrm>
        </p:spPr>
        <p:txBody>
          <a:bodyPr/>
          <a:lstStyle/>
          <a:p>
            <a:pPr marL="0" indent="0"/>
            <a:r>
              <a:rPr lang="en-US" b="1" i="1" dirty="0"/>
              <a:t>To clearly define and separate fixed and variable costs so that you can create accurate pricing, budgeting, and profit projections that reflect your real-world expenses.</a:t>
            </a:r>
          </a:p>
          <a:p>
            <a:pPr marL="0" indent="0"/>
            <a:r>
              <a:rPr lang="en-US" dirty="0"/>
              <a:t>Understanding your costs is critical before setting prices or projecting profit. Costs are divided into </a:t>
            </a:r>
            <a:r>
              <a:rPr lang="en-US" b="1" dirty="0"/>
              <a:t>fixed costs</a:t>
            </a:r>
            <a:r>
              <a:rPr lang="en-US" dirty="0"/>
              <a:t> (like insurance, loan repayments, or broadband—things you pay no matter how many guests you have) and </a:t>
            </a:r>
            <a:r>
              <a:rPr lang="en-US" b="1" dirty="0"/>
              <a:t>variable costs</a:t>
            </a:r>
            <a:r>
              <a:rPr lang="en-US" dirty="0"/>
              <a:t> (like laundry, breakfast, and cleaning—costs that change depending on occupancy). Accurately identifying these will ensure your business is priced to survive and scale.</a:t>
            </a:r>
            <a:endParaRPr lang="en-IE" sz="2200" dirty="0"/>
          </a:p>
        </p:txBody>
      </p:sp>
      <p:sp>
        <p:nvSpPr>
          <p:cNvPr id="9" name="Text Placeholder 8">
            <a:extLst>
              <a:ext uri="{FF2B5EF4-FFF2-40B4-BE49-F238E27FC236}">
                <a16:creationId xmlns:a16="http://schemas.microsoft.com/office/drawing/2014/main" id="{2E5ED144-AF5F-54D1-E1A8-0F1D1DB77800}"/>
              </a:ext>
            </a:extLst>
          </p:cNvPr>
          <p:cNvSpPr>
            <a:spLocks noGrp="1"/>
          </p:cNvSpPr>
          <p:nvPr>
            <p:ph type="body" sz="quarter" idx="27"/>
          </p:nvPr>
        </p:nvSpPr>
        <p:spPr>
          <a:xfrm>
            <a:off x="295276" y="405222"/>
            <a:ext cx="5347198" cy="720752"/>
          </a:xfrm>
        </p:spPr>
        <p:txBody>
          <a:bodyPr/>
          <a:lstStyle/>
          <a:p>
            <a:pPr algn="r"/>
            <a:r>
              <a:rPr lang="en-US" sz="3200" dirty="0"/>
              <a:t>Know Your Costs and Expenses</a:t>
            </a:r>
            <a:endParaRPr lang="en-IE" sz="3200" dirty="0"/>
          </a:p>
        </p:txBody>
      </p:sp>
      <p:sp>
        <p:nvSpPr>
          <p:cNvPr id="30" name="Text Placeholder 1">
            <a:extLst>
              <a:ext uri="{FF2B5EF4-FFF2-40B4-BE49-F238E27FC236}">
                <a16:creationId xmlns:a16="http://schemas.microsoft.com/office/drawing/2014/main" id="{AEAA6975-BE6D-5880-5600-555A86CD5445}"/>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10</a:t>
            </a:r>
          </a:p>
        </p:txBody>
      </p:sp>
      <p:sp>
        <p:nvSpPr>
          <p:cNvPr id="32" name="Text Placeholder 4">
            <a:extLst>
              <a:ext uri="{FF2B5EF4-FFF2-40B4-BE49-F238E27FC236}">
                <a16:creationId xmlns:a16="http://schemas.microsoft.com/office/drawing/2014/main" id="{02686CA0-0731-7C9E-5D2D-CC238D0D398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11</a:t>
            </a:r>
          </a:p>
        </p:txBody>
      </p:sp>
      <p:sp>
        <p:nvSpPr>
          <p:cNvPr id="34" name="Text Placeholder 6">
            <a:extLst>
              <a:ext uri="{FF2B5EF4-FFF2-40B4-BE49-F238E27FC236}">
                <a16:creationId xmlns:a16="http://schemas.microsoft.com/office/drawing/2014/main" id="{50972326-D3A1-1E92-7105-A352D0F39971}"/>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12</a:t>
            </a:r>
          </a:p>
        </p:txBody>
      </p:sp>
      <p:sp>
        <p:nvSpPr>
          <p:cNvPr id="36" name="Text Placeholder 8">
            <a:extLst>
              <a:ext uri="{FF2B5EF4-FFF2-40B4-BE49-F238E27FC236}">
                <a16:creationId xmlns:a16="http://schemas.microsoft.com/office/drawing/2014/main" id="{8D7FBDD4-FE67-1C44-E79C-48319802DC1E}"/>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13</a:t>
            </a:r>
          </a:p>
        </p:txBody>
      </p:sp>
      <p:cxnSp>
        <p:nvCxnSpPr>
          <p:cNvPr id="2" name="Straight Connector 1">
            <a:extLst>
              <a:ext uri="{FF2B5EF4-FFF2-40B4-BE49-F238E27FC236}">
                <a16:creationId xmlns:a16="http://schemas.microsoft.com/office/drawing/2014/main" id="{7C6F9591-6728-EA84-E778-81324AB6BC25}"/>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E2EA1FA-D475-EC4B-A5AF-19D85C081C76}"/>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23D204C-29A7-B939-7EED-607A7C6A665C}"/>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796243-26A7-F1F6-7D8D-583A7FB5E1A3}"/>
              </a:ext>
            </a:extLst>
          </p:cNvPr>
          <p:cNvCxnSpPr>
            <a:cxnSpLocks/>
          </p:cNvCxnSpPr>
          <p:nvPr/>
        </p:nvCxnSpPr>
        <p:spPr>
          <a:xfrm flipH="1">
            <a:off x="5810446" y="49034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201496DB-DF0A-FA20-8F83-131A2D2E8039}"/>
              </a:ext>
            </a:extLst>
          </p:cNvPr>
          <p:cNvSpPr txBox="1">
            <a:spLocks/>
          </p:cNvSpPr>
          <p:nvPr/>
        </p:nvSpPr>
        <p:spPr>
          <a:xfrm>
            <a:off x="6750111" y="1432354"/>
            <a:ext cx="493184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a:solidFill>
                  <a:srgbClr val="595959"/>
                </a:solidFill>
              </a:rPr>
              <a:t>Know Your Fixed Costs (FC) </a:t>
            </a:r>
            <a:r>
              <a:rPr lang="en-IE" sz="2200" dirty="0">
                <a:solidFill>
                  <a:srgbClr val="595959"/>
                </a:solidFill>
              </a:rPr>
              <a:t>(Overheads)</a:t>
            </a:r>
          </a:p>
          <a:p>
            <a:pPr marL="0" indent="0">
              <a:spcBef>
                <a:spcPts val="0"/>
              </a:spcBef>
              <a:buFont typeface="Arial" panose="020B0604020202020204" pitchFamily="34" charset="0"/>
              <a:buNone/>
            </a:pPr>
            <a:r>
              <a:rPr lang="en-US" sz="1800" i="1" dirty="0">
                <a:solidFill>
                  <a:srgbClr val="595959"/>
                </a:solidFill>
              </a:rPr>
              <a:t>Identify regular, recurring expenses such as rent, salaries, insurance, and utilities.</a:t>
            </a:r>
          </a:p>
          <a:p>
            <a:pPr marL="0" indent="0">
              <a:spcBef>
                <a:spcPts val="0"/>
              </a:spcBef>
              <a:buFont typeface="Arial" panose="020B0604020202020204" pitchFamily="34" charset="0"/>
              <a:buNone/>
            </a:pPr>
            <a:endParaRPr lang="en-IE" sz="2200" dirty="0">
              <a:solidFill>
                <a:srgbClr val="595959"/>
              </a:solidFill>
            </a:endParaRPr>
          </a:p>
        </p:txBody>
      </p:sp>
      <p:sp>
        <p:nvSpPr>
          <p:cNvPr id="10" name="Text Placeholder 5">
            <a:extLst>
              <a:ext uri="{FF2B5EF4-FFF2-40B4-BE49-F238E27FC236}">
                <a16:creationId xmlns:a16="http://schemas.microsoft.com/office/drawing/2014/main" id="{3A3EB3E7-7FFC-ACFF-5B17-987202FF8C20}"/>
              </a:ext>
            </a:extLst>
          </p:cNvPr>
          <p:cNvSpPr txBox="1">
            <a:spLocks/>
          </p:cNvSpPr>
          <p:nvPr/>
        </p:nvSpPr>
        <p:spPr>
          <a:xfrm>
            <a:off x="6782600" y="2360447"/>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a:solidFill>
                  <a:srgbClr val="595959"/>
                </a:solidFill>
              </a:rPr>
              <a:t>Estimate Your Variable Cost per Night (VC)</a:t>
            </a:r>
          </a:p>
          <a:p>
            <a:pPr marL="0" indent="0">
              <a:spcBef>
                <a:spcPts val="0"/>
              </a:spcBef>
              <a:buFont typeface="Arial" panose="020B0604020202020204" pitchFamily="34" charset="0"/>
              <a:buNone/>
            </a:pPr>
            <a:r>
              <a:rPr lang="en-US" sz="1800" i="1" dirty="0">
                <a:solidFill>
                  <a:srgbClr val="595959"/>
                </a:solidFill>
              </a:rPr>
              <a:t>Calculate costs that change depending on bookings, like laundry, cleaning, or breakfast.</a:t>
            </a:r>
          </a:p>
          <a:p>
            <a:pPr marL="0" indent="0">
              <a:spcBef>
                <a:spcPts val="0"/>
              </a:spcBef>
              <a:buFont typeface="Arial" panose="020B0604020202020204" pitchFamily="34" charset="0"/>
              <a:buNone/>
            </a:pPr>
            <a:endParaRPr lang="en-IE" sz="2200" b="1" dirty="0">
              <a:solidFill>
                <a:srgbClr val="595959"/>
              </a:solidFill>
            </a:endParaRPr>
          </a:p>
        </p:txBody>
      </p:sp>
      <p:sp>
        <p:nvSpPr>
          <p:cNvPr id="6" name="Text Placeholder 7">
            <a:extLst>
              <a:ext uri="{FF2B5EF4-FFF2-40B4-BE49-F238E27FC236}">
                <a16:creationId xmlns:a16="http://schemas.microsoft.com/office/drawing/2014/main" id="{C1A6D860-7B79-12C7-B62D-67B71C9D0DAA}"/>
              </a:ext>
            </a:extLst>
          </p:cNvPr>
          <p:cNvSpPr txBox="1">
            <a:spLocks/>
          </p:cNvSpPr>
          <p:nvPr/>
        </p:nvSpPr>
        <p:spPr>
          <a:xfrm>
            <a:off x="6782600" y="3298229"/>
            <a:ext cx="4966284"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100" b="1" dirty="0">
                <a:solidFill>
                  <a:srgbClr val="595959"/>
                </a:solidFill>
              </a:rPr>
              <a:t>Sample Annual Operating Costs or Variable Costs Breakdown</a:t>
            </a:r>
          </a:p>
          <a:p>
            <a:pPr marL="0" indent="0">
              <a:spcBef>
                <a:spcPts val="0"/>
              </a:spcBef>
              <a:buFont typeface="Arial" panose="020B0604020202020204" pitchFamily="34" charset="0"/>
              <a:buNone/>
            </a:pPr>
            <a:r>
              <a:rPr lang="en-US" sz="1800" i="1" dirty="0">
                <a:solidFill>
                  <a:srgbClr val="595959"/>
                </a:solidFill>
              </a:rPr>
              <a:t>A list to compare and </a:t>
            </a:r>
            <a:r>
              <a:rPr lang="en-US" sz="1800" i="1" dirty="0" err="1">
                <a:solidFill>
                  <a:srgbClr val="595959"/>
                </a:solidFill>
              </a:rPr>
              <a:t>categorise</a:t>
            </a:r>
            <a:r>
              <a:rPr lang="en-US" sz="1800" i="1" dirty="0">
                <a:solidFill>
                  <a:srgbClr val="595959"/>
                </a:solidFill>
              </a:rPr>
              <a:t> your own costs.</a:t>
            </a:r>
          </a:p>
          <a:p>
            <a:pPr marL="0" indent="0">
              <a:spcBef>
                <a:spcPts val="0"/>
              </a:spcBef>
              <a:buFont typeface="Arial" panose="020B0604020202020204" pitchFamily="34" charset="0"/>
              <a:buNone/>
            </a:pPr>
            <a:endParaRPr lang="en-IE" sz="2200" b="1" dirty="0">
              <a:solidFill>
                <a:srgbClr val="595959"/>
              </a:solidFill>
            </a:endParaRPr>
          </a:p>
        </p:txBody>
      </p:sp>
      <p:sp>
        <p:nvSpPr>
          <p:cNvPr id="37" name="Text Placeholder 9">
            <a:extLst>
              <a:ext uri="{FF2B5EF4-FFF2-40B4-BE49-F238E27FC236}">
                <a16:creationId xmlns:a16="http://schemas.microsoft.com/office/drawing/2014/main" id="{3B35D16A-6573-37B9-F621-16FAD597F489}"/>
              </a:ext>
            </a:extLst>
          </p:cNvPr>
          <p:cNvSpPr txBox="1">
            <a:spLocks/>
          </p:cNvSpPr>
          <p:nvPr/>
        </p:nvSpPr>
        <p:spPr>
          <a:xfrm>
            <a:off x="6800097" y="4213909"/>
            <a:ext cx="488186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a:solidFill>
                  <a:srgbClr val="595959"/>
                </a:solidFill>
              </a:rPr>
              <a:t>Calculate Your Total Annual Costs (TAC)</a:t>
            </a:r>
          </a:p>
          <a:p>
            <a:pPr marL="0" indent="0">
              <a:spcBef>
                <a:spcPts val="0"/>
              </a:spcBef>
              <a:buFont typeface="Arial" panose="020B0604020202020204" pitchFamily="34" charset="0"/>
              <a:buNone/>
            </a:pPr>
            <a:r>
              <a:rPr lang="en-US" sz="1800" i="1">
                <a:solidFill>
                  <a:srgbClr val="595959"/>
                </a:solidFill>
              </a:rPr>
              <a:t>Add fixed and variable costs for a full picture of what your business costs yearly.</a:t>
            </a:r>
          </a:p>
          <a:p>
            <a:pPr marL="0" indent="0">
              <a:spcBef>
                <a:spcPts val="0"/>
              </a:spcBef>
              <a:buFont typeface="Arial" panose="020B0604020202020204" pitchFamily="34" charset="0"/>
              <a:buNone/>
            </a:pPr>
            <a:endParaRPr lang="en-IE" sz="2200" b="1" dirty="0">
              <a:solidFill>
                <a:srgbClr val="595959"/>
              </a:solidFill>
            </a:endParaRPr>
          </a:p>
        </p:txBody>
      </p:sp>
    </p:spTree>
    <p:extLst>
      <p:ext uri="{BB962C8B-B14F-4D97-AF65-F5344CB8AC3E}">
        <p14:creationId xmlns:p14="http://schemas.microsoft.com/office/powerpoint/2010/main" val="31960636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hlinkClick r:id="rId2"/>
            <a:extLst>
              <a:ext uri="{FF2B5EF4-FFF2-40B4-BE49-F238E27FC236}">
                <a16:creationId xmlns:a16="http://schemas.microsoft.com/office/drawing/2014/main" id="{D929107F-BFED-3951-6DF2-EB1DF910F693}"/>
              </a:ext>
            </a:extLst>
          </p:cNvPr>
          <p:cNvPicPr>
            <a:picLocks noGrp="1" noChangeAspect="1"/>
          </p:cNvPicPr>
          <p:nvPr>
            <p:ph type="pic" sz="quarter" idx="20"/>
          </p:nvPr>
        </p:nvPicPr>
        <p:blipFill>
          <a:blip r:embed="rId3"/>
          <a:srcRect t="877" b="877"/>
          <a:stretch/>
        </p:blipFill>
        <p:spPr/>
      </p:pic>
      <p:sp>
        <p:nvSpPr>
          <p:cNvPr id="5" name="Text Placeholder 4">
            <a:extLst>
              <a:ext uri="{FF2B5EF4-FFF2-40B4-BE49-F238E27FC236}">
                <a16:creationId xmlns:a16="http://schemas.microsoft.com/office/drawing/2014/main" id="{F2E326D2-6BEE-F1C5-8DC7-44D38175F6AF}"/>
              </a:ext>
            </a:extLst>
          </p:cNvPr>
          <p:cNvSpPr>
            <a:spLocks noGrp="1"/>
          </p:cNvSpPr>
          <p:nvPr>
            <p:ph type="body" sz="quarter" idx="18"/>
          </p:nvPr>
        </p:nvSpPr>
        <p:spPr>
          <a:xfrm>
            <a:off x="422377" y="1663366"/>
            <a:ext cx="5345443" cy="3499183"/>
          </a:xfrm>
        </p:spPr>
        <p:txBody>
          <a:bodyPr/>
          <a:lstStyle/>
          <a:p>
            <a:pPr>
              <a:spcAft>
                <a:spcPts val="600"/>
              </a:spcAft>
            </a:pPr>
            <a:r>
              <a:rPr lang="en-US" dirty="0">
                <a:solidFill>
                  <a:srgbClr val="494949"/>
                </a:solidFill>
              </a:rPr>
              <a:t>For 5 glamping pods at €140/night, the revenue at various occupancy levels is:</a:t>
            </a:r>
          </a:p>
          <a:p>
            <a:pPr>
              <a:spcAft>
                <a:spcPts val="600"/>
              </a:spcAft>
            </a:pPr>
            <a:r>
              <a:rPr lang="en-US" b="1" dirty="0">
                <a:solidFill>
                  <a:srgbClr val="494949"/>
                </a:solidFill>
              </a:rPr>
              <a:t>€127,750/year at 50% occupancy, €153,300 at 60%, and €178,850 at 70%</a:t>
            </a:r>
          </a:p>
          <a:p>
            <a:pPr>
              <a:spcAft>
                <a:spcPts val="600"/>
              </a:spcAft>
            </a:pPr>
            <a:r>
              <a:rPr lang="en-US" dirty="0">
                <a:solidFill>
                  <a:srgbClr val="494949"/>
                </a:solidFill>
              </a:rPr>
              <a:t>After estimating such revenue, you’d subtract your operating costs to see the profit. </a:t>
            </a:r>
          </a:p>
          <a:p>
            <a:pPr>
              <a:spcAft>
                <a:spcPts val="600"/>
              </a:spcAft>
            </a:pPr>
            <a:r>
              <a:rPr lang="en-US" dirty="0">
                <a:solidFill>
                  <a:srgbClr val="494949"/>
                </a:solidFill>
              </a:rPr>
              <a:t>They note typical </a:t>
            </a:r>
            <a:r>
              <a:rPr lang="en-US" b="1" dirty="0">
                <a:solidFill>
                  <a:srgbClr val="494949"/>
                </a:solidFill>
              </a:rPr>
              <a:t>operating costs</a:t>
            </a:r>
            <a:r>
              <a:rPr lang="en-US" dirty="0">
                <a:solidFill>
                  <a:srgbClr val="494949"/>
                </a:solidFill>
              </a:rPr>
              <a:t> for small sites include energy, cleaning, consumables (toiletries, firewood, etc.), maintenance, marketing, and insurance, and these are </a:t>
            </a:r>
            <a:r>
              <a:rPr lang="en-US" i="1" dirty="0">
                <a:solidFill>
                  <a:srgbClr val="494949"/>
                </a:solidFill>
              </a:rPr>
              <a:t>“generally pretty low”</a:t>
            </a:r>
            <a:r>
              <a:rPr lang="en-US" dirty="0">
                <a:solidFill>
                  <a:srgbClr val="494949"/>
                </a:solidFill>
              </a:rPr>
              <a:t> relative to revenue for glamping, meaning good profit margins if managed well. </a:t>
            </a:r>
          </a:p>
          <a:p>
            <a:endParaRPr lang="en-IE" dirty="0">
              <a:solidFill>
                <a:srgbClr val="494949"/>
              </a:solidFill>
            </a:endParaRPr>
          </a:p>
        </p:txBody>
      </p:sp>
      <p:sp>
        <p:nvSpPr>
          <p:cNvPr id="4" name="Text Placeholder 3">
            <a:extLst>
              <a:ext uri="{FF2B5EF4-FFF2-40B4-BE49-F238E27FC236}">
                <a16:creationId xmlns:a16="http://schemas.microsoft.com/office/drawing/2014/main" id="{7B0917CA-DA55-2B43-AC60-B873530DE019}"/>
              </a:ext>
            </a:extLst>
          </p:cNvPr>
          <p:cNvSpPr>
            <a:spLocks noGrp="1"/>
          </p:cNvSpPr>
          <p:nvPr>
            <p:ph type="body" sz="quarter" idx="16"/>
          </p:nvPr>
        </p:nvSpPr>
        <p:spPr>
          <a:xfrm>
            <a:off x="422377" y="348077"/>
            <a:ext cx="5854598" cy="803654"/>
          </a:xfrm>
        </p:spPr>
        <p:txBody>
          <a:bodyPr/>
          <a:lstStyle/>
          <a:p>
            <a:r>
              <a:rPr lang="en-IE" sz="4000" dirty="0">
                <a:solidFill>
                  <a:srgbClr val="E96751"/>
                </a:solidFill>
              </a:rPr>
              <a:t>Case Study:</a:t>
            </a:r>
            <a:r>
              <a:rPr lang="en-US" sz="4000" i="1" dirty="0">
                <a:solidFill>
                  <a:srgbClr val="E96751"/>
                </a:solidFill>
              </a:rPr>
              <a:t> </a:t>
            </a:r>
            <a:r>
              <a:rPr lang="en-US" sz="4000" i="1" dirty="0">
                <a:solidFill>
                  <a:srgbClr val="494949"/>
                </a:solidFill>
              </a:rPr>
              <a:t>Glampitect</a:t>
            </a:r>
            <a:endParaRPr lang="en-IE" sz="4000" dirty="0">
              <a:solidFill>
                <a:srgbClr val="494949"/>
              </a:solidFill>
            </a:endParaRPr>
          </a:p>
          <a:p>
            <a:endParaRPr lang="en-IE" sz="4000" dirty="0"/>
          </a:p>
        </p:txBody>
      </p:sp>
      <p:sp>
        <p:nvSpPr>
          <p:cNvPr id="7" name="Text Placeholder 6">
            <a:extLst>
              <a:ext uri="{FF2B5EF4-FFF2-40B4-BE49-F238E27FC236}">
                <a16:creationId xmlns:a16="http://schemas.microsoft.com/office/drawing/2014/main" id="{B8293D06-6BF0-6D4C-66E8-C55EDAC38D5A}"/>
              </a:ext>
            </a:extLst>
          </p:cNvPr>
          <p:cNvSpPr>
            <a:spLocks noGrp="1"/>
          </p:cNvSpPr>
          <p:nvPr>
            <p:ph type="body" sz="quarter" idx="21"/>
          </p:nvPr>
        </p:nvSpPr>
        <p:spPr>
          <a:xfrm>
            <a:off x="422377" y="1083721"/>
            <a:ext cx="5574043" cy="803654"/>
          </a:xfrm>
        </p:spPr>
        <p:txBody>
          <a:bodyPr/>
          <a:lstStyle/>
          <a:p>
            <a:r>
              <a:rPr lang="en-US" i="1" dirty="0">
                <a:solidFill>
                  <a:srgbClr val="E96751"/>
                </a:solidFill>
              </a:rPr>
              <a:t>Break-Even Calculation </a:t>
            </a:r>
            <a:r>
              <a:rPr lang="en-US" b="0" i="1" dirty="0">
                <a:solidFill>
                  <a:srgbClr val="E96751"/>
                </a:solidFill>
              </a:rPr>
              <a:t>(5 Glamping Pods)</a:t>
            </a:r>
            <a:endParaRPr lang="en-IE" b="0" i="1" dirty="0">
              <a:solidFill>
                <a:srgbClr val="E96751"/>
              </a:solidFill>
            </a:endParaRPr>
          </a:p>
          <a:p>
            <a:endParaRPr lang="en-IE" dirty="0"/>
          </a:p>
        </p:txBody>
      </p:sp>
    </p:spTree>
    <p:extLst>
      <p:ext uri="{BB962C8B-B14F-4D97-AF65-F5344CB8AC3E}">
        <p14:creationId xmlns:p14="http://schemas.microsoft.com/office/powerpoint/2010/main" val="5105354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8 (Part 3)</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r>
              <a:rPr lang="en-US" sz="2400" dirty="0">
                <a:solidFill>
                  <a:srgbClr val="494949"/>
                </a:solidFill>
              </a:rPr>
              <a:t>Understanding Your Costs, Pricing, and Break-Even Point</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8 (Part 4)</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522020"/>
          </a:xfrm>
          <a:prstGeom prst="rect">
            <a:avLst/>
          </a:prstGeom>
          <a:noFill/>
        </p:spPr>
        <p:txBody>
          <a:bodyPr wrap="square" rtlCol="0">
            <a:spAutoFit/>
          </a:bodyPr>
          <a:lstStyle/>
          <a:p>
            <a:pPr algn="ctr"/>
            <a:r>
              <a:rPr lang="en-US" sz="2400" dirty="0">
                <a:solidFill>
                  <a:srgbClr val="494949"/>
                </a:solidFill>
              </a:rPr>
              <a:t>Boosting Revenue Through Add-Ons and Financial Oversight</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037457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A13DD-4EEF-C950-BBFF-286C912470C4}"/>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AD36D729-D495-1817-375E-1E12FDF73A9B}"/>
              </a:ext>
            </a:extLst>
          </p:cNvPr>
          <p:cNvSpPr/>
          <p:nvPr/>
        </p:nvSpPr>
        <p:spPr>
          <a:xfrm>
            <a:off x="4050854" y="4739755"/>
            <a:ext cx="7817046" cy="1815734"/>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Placeholder 11" descr="A small wooden building in a grassy field&#10;&#10;AI-generated content may be incorrect.">
            <a:extLst>
              <a:ext uri="{FF2B5EF4-FFF2-40B4-BE49-F238E27FC236}">
                <a16:creationId xmlns:a16="http://schemas.microsoft.com/office/drawing/2014/main" id="{D4C449FA-3689-3084-1F3F-CF5C654F952E}"/>
              </a:ext>
            </a:extLst>
          </p:cNvPr>
          <p:cNvPicPr>
            <a:picLocks noGrp="1" noChangeAspect="1"/>
          </p:cNvPicPr>
          <p:nvPr>
            <p:ph type="pic" sz="quarter" idx="10"/>
          </p:nvPr>
        </p:nvPicPr>
        <p:blipFill>
          <a:blip r:embed="rId2"/>
          <a:srcRect t="7279" b="7279"/>
          <a:stretch>
            <a:fillRect/>
          </a:stretch>
        </p:blipFill>
        <p:spPr/>
      </p:pic>
      <p:sp>
        <p:nvSpPr>
          <p:cNvPr id="4" name="Text Placeholder 3">
            <a:extLst>
              <a:ext uri="{FF2B5EF4-FFF2-40B4-BE49-F238E27FC236}">
                <a16:creationId xmlns:a16="http://schemas.microsoft.com/office/drawing/2014/main" id="{55061025-E850-10BA-957D-FFD6319AF5F7}"/>
              </a:ext>
            </a:extLst>
          </p:cNvPr>
          <p:cNvSpPr>
            <a:spLocks noGrp="1"/>
          </p:cNvSpPr>
          <p:nvPr>
            <p:ph type="body" sz="quarter" idx="21"/>
          </p:nvPr>
        </p:nvSpPr>
        <p:spPr>
          <a:xfrm>
            <a:off x="4114924" y="1117081"/>
            <a:ext cx="7886576" cy="4530541"/>
          </a:xfrm>
        </p:spPr>
        <p:txBody>
          <a:bodyPr/>
          <a:lstStyle/>
          <a:p>
            <a:pPr marL="342900" indent="-342900">
              <a:spcAft>
                <a:spcPts val="600"/>
              </a:spcAft>
              <a:buFont typeface="Wingdings" panose="05000000000000000000" pitchFamily="2" charset="2"/>
              <a:buChar char="Ø"/>
            </a:pPr>
            <a:r>
              <a:rPr lang="en-IE" dirty="0">
                <a:solidFill>
                  <a:srgbClr val="595959"/>
                </a:solidFill>
              </a:rPr>
              <a:t>Next, list all </a:t>
            </a:r>
            <a:r>
              <a:rPr lang="en-IE" b="1" dirty="0">
                <a:solidFill>
                  <a:srgbClr val="595959"/>
                </a:solidFill>
              </a:rPr>
              <a:t>fixed costs</a:t>
            </a:r>
            <a:r>
              <a:rPr lang="en-IE" dirty="0">
                <a:solidFill>
                  <a:srgbClr val="595959"/>
                </a:solidFill>
              </a:rPr>
              <a:t> – expenses that generally </a:t>
            </a:r>
            <a:r>
              <a:rPr lang="en-IE" b="1" dirty="0">
                <a:solidFill>
                  <a:srgbClr val="595959"/>
                </a:solidFill>
              </a:rPr>
              <a:t>stay the same regardless of how many guests you have</a:t>
            </a:r>
            <a:r>
              <a:rPr lang="en-IE" dirty="0">
                <a:solidFill>
                  <a:srgbClr val="595959"/>
                </a:solidFill>
              </a:rPr>
              <a:t>. These are often monthly or annual overheads. </a:t>
            </a:r>
          </a:p>
          <a:p>
            <a:pPr marL="342900" indent="-342900">
              <a:spcAft>
                <a:spcPts val="600"/>
              </a:spcAft>
              <a:buFont typeface="Wingdings" panose="05000000000000000000" pitchFamily="2" charset="2"/>
              <a:buChar char="Ø"/>
            </a:pPr>
            <a:r>
              <a:rPr lang="en-IE" b="1" dirty="0">
                <a:solidFill>
                  <a:srgbClr val="E96751"/>
                </a:solidFill>
              </a:rPr>
              <a:t>Common fixed expenses </a:t>
            </a:r>
            <a:r>
              <a:rPr lang="en-IE" b="1" dirty="0">
                <a:solidFill>
                  <a:srgbClr val="595959"/>
                </a:solidFill>
              </a:rPr>
              <a:t>in accommodation businesses include: </a:t>
            </a:r>
            <a:r>
              <a:rPr lang="en-IE" dirty="0">
                <a:solidFill>
                  <a:srgbClr val="595959"/>
                </a:solidFill>
              </a:rPr>
              <a:t>rent or mortgage, property taxes, insurance, salaries or regular wages (if you have staff on payroll), and utilities that don’t vary much (like internet, security, etc.). </a:t>
            </a:r>
          </a:p>
          <a:p>
            <a:pPr marL="342900" indent="-342900">
              <a:spcAft>
                <a:spcPts val="600"/>
              </a:spcAft>
              <a:buFont typeface="Wingdings" panose="05000000000000000000" pitchFamily="2" charset="2"/>
              <a:buChar char="Ø"/>
            </a:pPr>
            <a:r>
              <a:rPr lang="en-IE" dirty="0">
                <a:solidFill>
                  <a:srgbClr val="595959"/>
                </a:solidFill>
              </a:rPr>
              <a:t>Don’t forget </a:t>
            </a:r>
            <a:r>
              <a:rPr lang="en-IE" b="1" dirty="0">
                <a:solidFill>
                  <a:srgbClr val="595959"/>
                </a:solidFill>
              </a:rPr>
              <a:t>licenses or subscriptions</a:t>
            </a:r>
            <a:r>
              <a:rPr lang="en-IE" dirty="0">
                <a:solidFill>
                  <a:srgbClr val="595959"/>
                </a:solidFill>
              </a:rPr>
              <a:t>, and possibly a portion of </a:t>
            </a:r>
            <a:r>
              <a:rPr lang="en-IE" b="1" dirty="0">
                <a:solidFill>
                  <a:srgbClr val="595959"/>
                </a:solidFill>
              </a:rPr>
              <a:t>utilities</a:t>
            </a:r>
            <a:r>
              <a:rPr lang="en-IE" dirty="0">
                <a:solidFill>
                  <a:srgbClr val="595959"/>
                </a:solidFill>
              </a:rPr>
              <a:t> that are baseline (e.g.</a:t>
            </a:r>
            <a:r>
              <a:rPr lang="en-US" dirty="0">
                <a:solidFill>
                  <a:srgbClr val="595959"/>
                </a:solidFill>
              </a:rPr>
              <a:t>, heating to prevent pipes from freezing, even if there are </a:t>
            </a:r>
            <a:r>
              <a:rPr lang="en-IE" dirty="0">
                <a:solidFill>
                  <a:srgbClr val="595959"/>
                </a:solidFill>
              </a:rPr>
              <a:t>no guests). </a:t>
            </a:r>
          </a:p>
          <a:p>
            <a:pPr>
              <a:spcAft>
                <a:spcPts val="600"/>
              </a:spcAft>
            </a:pPr>
            <a:endParaRPr lang="en-IE" sz="800" b="1" i="1" dirty="0">
              <a:solidFill>
                <a:schemeClr val="bg1"/>
              </a:solidFill>
            </a:endParaRPr>
          </a:p>
          <a:p>
            <a:pPr>
              <a:spcAft>
                <a:spcPts val="600"/>
              </a:spcAft>
            </a:pPr>
            <a:r>
              <a:rPr lang="en-IE" sz="2600" b="1" i="1" dirty="0">
                <a:solidFill>
                  <a:schemeClr val="bg1"/>
                </a:solidFill>
              </a:rPr>
              <a:t>Example:</a:t>
            </a:r>
            <a:r>
              <a:rPr lang="en-IE" sz="2600" b="1" dirty="0">
                <a:solidFill>
                  <a:schemeClr val="bg1"/>
                </a:solidFill>
              </a:rPr>
              <a:t> </a:t>
            </a:r>
            <a:r>
              <a:rPr lang="en-IE" i="1" dirty="0">
                <a:solidFill>
                  <a:schemeClr val="bg1"/>
                </a:solidFill>
              </a:rPr>
              <a:t>Your fixed expenses might look like: Mortgage €12,000/year, Insurance €1,200/year, Property Tax €800, Utilities (base) €1,000, Marketing €1,000, and Website/Software €600 – summing up to </a:t>
            </a:r>
            <a:r>
              <a:rPr lang="en-IE" b="1" i="1" dirty="0">
                <a:solidFill>
                  <a:schemeClr val="bg1"/>
                </a:solidFill>
              </a:rPr>
              <a:t>€16,600</a:t>
            </a:r>
            <a:r>
              <a:rPr lang="en-IE" i="1" dirty="0">
                <a:solidFill>
                  <a:schemeClr val="bg1"/>
                </a:solidFill>
              </a:rPr>
              <a:t> in fixed costs for the year.</a:t>
            </a:r>
            <a:r>
              <a:rPr lang="en-IE" dirty="0">
                <a:solidFill>
                  <a:schemeClr val="bg1"/>
                </a:solidFill>
              </a:rPr>
              <a:t> </a:t>
            </a:r>
          </a:p>
          <a:p>
            <a:pPr>
              <a:spcAft>
                <a:spcPts val="600"/>
              </a:spcAft>
            </a:pPr>
            <a:endParaRPr lang="en-IE" sz="1000" dirty="0">
              <a:solidFill>
                <a:schemeClr val="bg1"/>
              </a:solidFill>
            </a:endParaRPr>
          </a:p>
          <a:p>
            <a:pPr>
              <a:spcAft>
                <a:spcPts val="600"/>
              </a:spcAft>
            </a:pPr>
            <a:endParaRPr lang="en-IE" dirty="0"/>
          </a:p>
        </p:txBody>
      </p:sp>
      <p:sp>
        <p:nvSpPr>
          <p:cNvPr id="5" name="Text Placeholder 4">
            <a:extLst>
              <a:ext uri="{FF2B5EF4-FFF2-40B4-BE49-F238E27FC236}">
                <a16:creationId xmlns:a16="http://schemas.microsoft.com/office/drawing/2014/main" id="{42DC91FF-CC24-3532-9463-39B863D60154}"/>
              </a:ext>
            </a:extLst>
          </p:cNvPr>
          <p:cNvSpPr>
            <a:spLocks noGrp="1"/>
          </p:cNvSpPr>
          <p:nvPr>
            <p:ph type="body" sz="quarter" idx="23"/>
          </p:nvPr>
        </p:nvSpPr>
        <p:spPr>
          <a:xfrm>
            <a:off x="4295551" y="435854"/>
            <a:ext cx="7221426" cy="803654"/>
          </a:xfrm>
        </p:spPr>
        <p:txBody>
          <a:bodyPr/>
          <a:lstStyle/>
          <a:p>
            <a:r>
              <a:rPr lang="en-IE" sz="3200" dirty="0"/>
              <a:t>Calculate All Your Fixed Costs</a:t>
            </a:r>
          </a:p>
        </p:txBody>
      </p:sp>
      <p:sp>
        <p:nvSpPr>
          <p:cNvPr id="6" name="Text Placeholder 5">
            <a:extLst>
              <a:ext uri="{FF2B5EF4-FFF2-40B4-BE49-F238E27FC236}">
                <a16:creationId xmlns:a16="http://schemas.microsoft.com/office/drawing/2014/main" id="{7EEDE94E-87AB-63F5-B7D5-F6C05ACE7109}"/>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CDBDBDB7-6D50-0BDE-789C-BC8225E9E492}"/>
              </a:ext>
            </a:extLst>
          </p:cNvPr>
          <p:cNvSpPr>
            <a:spLocks noGrp="1"/>
          </p:cNvSpPr>
          <p:nvPr>
            <p:ph type="body" sz="quarter" idx="18"/>
          </p:nvPr>
        </p:nvSpPr>
        <p:spPr>
          <a:xfrm>
            <a:off x="656194" y="3392026"/>
            <a:ext cx="2893974" cy="1049221"/>
          </a:xfrm>
        </p:spPr>
        <p:txBody>
          <a:bodyPr/>
          <a:lstStyle/>
          <a:p>
            <a:r>
              <a:rPr lang="en-IE" sz="3200" b="0" dirty="0"/>
              <a:t>Start with Your Fixed Costs</a:t>
            </a:r>
          </a:p>
        </p:txBody>
      </p:sp>
      <p:sp>
        <p:nvSpPr>
          <p:cNvPr id="8" name="Text Placeholder 7">
            <a:extLst>
              <a:ext uri="{FF2B5EF4-FFF2-40B4-BE49-F238E27FC236}">
                <a16:creationId xmlns:a16="http://schemas.microsoft.com/office/drawing/2014/main" id="{7EE09BBC-EA98-DD93-FD56-253A130F09C2}"/>
              </a:ext>
            </a:extLst>
          </p:cNvPr>
          <p:cNvSpPr>
            <a:spLocks noGrp="1"/>
          </p:cNvSpPr>
          <p:nvPr>
            <p:ph type="body" sz="quarter" idx="19"/>
          </p:nvPr>
        </p:nvSpPr>
        <p:spPr>
          <a:xfrm>
            <a:off x="372062" y="2170073"/>
            <a:ext cx="3423162" cy="385564"/>
          </a:xfrm>
        </p:spPr>
        <p:txBody>
          <a:bodyPr/>
          <a:lstStyle/>
          <a:p>
            <a:r>
              <a:rPr lang="en-US" sz="2800" b="0" dirty="0"/>
              <a:t>Know All Your Costs and Expenses</a:t>
            </a:r>
            <a:endParaRPr lang="en-IE" sz="2800" b="0" dirty="0"/>
          </a:p>
          <a:p>
            <a:endParaRPr lang="en-IE" sz="2800" dirty="0"/>
          </a:p>
        </p:txBody>
      </p:sp>
      <p:grpSp>
        <p:nvGrpSpPr>
          <p:cNvPr id="2" name="Group 1">
            <a:extLst>
              <a:ext uri="{FF2B5EF4-FFF2-40B4-BE49-F238E27FC236}">
                <a16:creationId xmlns:a16="http://schemas.microsoft.com/office/drawing/2014/main" id="{E9A13CA1-F42E-7337-BB47-D1D7C19F00CE}"/>
              </a:ext>
            </a:extLst>
          </p:cNvPr>
          <p:cNvGrpSpPr/>
          <p:nvPr/>
        </p:nvGrpSpPr>
        <p:grpSpPr>
          <a:xfrm>
            <a:off x="10976005" y="186976"/>
            <a:ext cx="1081945" cy="1011723"/>
            <a:chOff x="1016000" y="1137920"/>
            <a:chExt cx="1016000" cy="1016000"/>
          </a:xfrm>
        </p:grpSpPr>
        <p:sp>
          <p:nvSpPr>
            <p:cNvPr id="3" name="Oval 2">
              <a:extLst>
                <a:ext uri="{FF2B5EF4-FFF2-40B4-BE49-F238E27FC236}">
                  <a16:creationId xmlns:a16="http://schemas.microsoft.com/office/drawing/2014/main" id="{BF9A322F-573B-347F-BAC5-23BD1FA24B0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BF4592B7-10C1-A131-79CF-350C44583F0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10</a:t>
              </a:r>
            </a:p>
          </p:txBody>
        </p:sp>
      </p:grpSp>
    </p:spTree>
    <p:extLst>
      <p:ext uri="{BB962C8B-B14F-4D97-AF65-F5344CB8AC3E}">
        <p14:creationId xmlns:p14="http://schemas.microsoft.com/office/powerpoint/2010/main" val="281360804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12951</TotalTime>
  <Words>11486</Words>
  <Application>Microsoft Office PowerPoint</Application>
  <PresentationFormat>Widescreen</PresentationFormat>
  <Paragraphs>889</Paragraphs>
  <Slides>81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Aptos</vt:lpstr>
      <vt:lpstr>Arial</vt:lpstr>
      <vt:lpstr>Calibri</vt:lpstr>
      <vt:lpstr>Montserrat</vt:lpstr>
      <vt:lpstr>Montserrat Light</vt:lpstr>
      <vt:lpstr>Riposte</vt:lpstr>
      <vt:lpstr>Source Sans Pro Web</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499</cp:revision>
  <dcterms:created xsi:type="dcterms:W3CDTF">2020-10-14T13:32:04Z</dcterms:created>
  <dcterms:modified xsi:type="dcterms:W3CDTF">2026-01-09T19:57:42Z</dcterms:modified>
</cp:coreProperties>
</file>