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83"/>
  </p:notesMasterIdLst>
  <p:sldIdLst>
    <p:sldId id="7780" r:id="rId2"/>
    <p:sldId id="7781" r:id="rId3"/>
    <p:sldId id="7784" r:id="rId4"/>
    <p:sldId id="7717" r:id="rId5"/>
    <p:sldId id="7718" r:id="rId6"/>
    <p:sldId id="7434" r:id="rId7"/>
    <p:sldId id="7581" r:id="rId8"/>
    <p:sldId id="7433" r:id="rId9"/>
    <p:sldId id="7474" r:id="rId10"/>
    <p:sldId id="7475" r:id="rId11"/>
    <p:sldId id="7476" r:id="rId12"/>
    <p:sldId id="7477" r:id="rId13"/>
    <p:sldId id="7478" r:id="rId14"/>
    <p:sldId id="7479" r:id="rId15"/>
    <p:sldId id="7488" r:id="rId16"/>
    <p:sldId id="7485" r:id="rId17"/>
    <p:sldId id="7486" r:id="rId18"/>
    <p:sldId id="7487" r:id="rId19"/>
    <p:sldId id="7490" r:id="rId20"/>
    <p:sldId id="7483" r:id="rId21"/>
    <p:sldId id="7484" r:id="rId22"/>
    <p:sldId id="7489" r:id="rId23"/>
    <p:sldId id="7436" r:id="rId24"/>
    <p:sldId id="7582" r:id="rId25"/>
    <p:sldId id="7435" r:id="rId26"/>
    <p:sldId id="7558" r:id="rId27"/>
    <p:sldId id="7481" r:id="rId28"/>
    <p:sldId id="7482" r:id="rId29"/>
    <p:sldId id="7527" r:id="rId30"/>
    <p:sldId id="7555" r:id="rId31"/>
    <p:sldId id="7463" r:id="rId32"/>
    <p:sldId id="7560" r:id="rId33"/>
    <p:sldId id="7465" r:id="rId34"/>
    <p:sldId id="7470" r:id="rId35"/>
    <p:sldId id="7466" r:id="rId36"/>
    <p:sldId id="7556" r:id="rId37"/>
    <p:sldId id="7468" r:id="rId38"/>
    <p:sldId id="7469" r:id="rId39"/>
    <p:sldId id="7559" r:id="rId40"/>
    <p:sldId id="7471" r:id="rId41"/>
    <p:sldId id="7472" r:id="rId42"/>
    <p:sldId id="7473" r:id="rId43"/>
    <p:sldId id="7785" r:id="rId44"/>
    <p:sldId id="7786" r:id="rId45"/>
    <p:sldId id="7787" r:id="rId46"/>
    <p:sldId id="7788" r:id="rId47"/>
    <p:sldId id="7789" r:id="rId48"/>
    <p:sldId id="7790" r:id="rId49"/>
    <p:sldId id="7439" r:id="rId50"/>
    <p:sldId id="7583" r:id="rId51"/>
    <p:sldId id="7445" r:id="rId52"/>
    <p:sldId id="6484" r:id="rId53"/>
    <p:sldId id="7553" r:id="rId54"/>
    <p:sldId id="7495" r:id="rId55"/>
    <p:sldId id="7496" r:id="rId56"/>
    <p:sldId id="7494" r:id="rId57"/>
    <p:sldId id="7561" r:id="rId58"/>
    <p:sldId id="7566" r:id="rId59"/>
    <p:sldId id="7567" r:id="rId60"/>
    <p:sldId id="7497" r:id="rId61"/>
    <p:sldId id="7568" r:id="rId62"/>
    <p:sldId id="7499" r:id="rId63"/>
    <p:sldId id="7498" r:id="rId64"/>
    <p:sldId id="7500" r:id="rId65"/>
    <p:sldId id="7506" r:id="rId66"/>
    <p:sldId id="7502" r:id="rId67"/>
    <p:sldId id="7503" r:id="rId68"/>
    <p:sldId id="7504" r:id="rId69"/>
    <p:sldId id="7507" r:id="rId70"/>
    <p:sldId id="7508" r:id="rId71"/>
    <p:sldId id="7453" r:id="rId72"/>
    <p:sldId id="7454" r:id="rId73"/>
    <p:sldId id="7455" r:id="rId74"/>
    <p:sldId id="7549" r:id="rId75"/>
    <p:sldId id="7550" r:id="rId76"/>
    <p:sldId id="7554" r:id="rId77"/>
    <p:sldId id="7570" r:id="rId78"/>
    <p:sldId id="7571" r:id="rId79"/>
    <p:sldId id="7509" r:id="rId80"/>
    <p:sldId id="7510" r:id="rId81"/>
    <p:sldId id="7782" r:id="rId8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6751"/>
    <a:srgbClr val="E98C7F"/>
    <a:srgbClr val="418D8F"/>
    <a:srgbClr val="595959"/>
    <a:srgbClr val="F2A158"/>
    <a:srgbClr val="5FBDBB"/>
    <a:srgbClr val="459597"/>
    <a:srgbClr val="A3D4D5"/>
    <a:srgbClr val="E5E5E3"/>
    <a:srgbClr val="086D6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890"/>
    <p:restoredTop sz="94915" autoAdjust="0"/>
  </p:normalViewPr>
  <p:slideViewPr>
    <p:cSldViewPr snapToGrid="0" snapToObjects="1">
      <p:cViewPr varScale="1">
        <p:scale>
          <a:sx n="107" d="100"/>
          <a:sy n="107" d="100"/>
        </p:scale>
        <p:origin x="504" y="10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presProps" Target="pres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tableStyles" Target="tableStyles.xml"/><Relationship Id="rId61" Type="http://schemas.openxmlformats.org/officeDocument/2006/relationships/slide" Target="slides/slide60.xml"/><Relationship Id="rId82" Type="http://schemas.openxmlformats.org/officeDocument/2006/relationships/slide" Target="slides/slide8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1/9/2026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3" Type="http://schemas.openxmlformats.org/officeDocument/2006/relationships/hyperlink" Target="https://creativecommons.org/licenses/by-sa/4.0/?ref=chooser-v1" TargetMode="External"/><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Epic Stays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113547" y="748833"/>
            <a:ext cx="6549337" cy="576020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84585" y="2252978"/>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19881" y="2252978"/>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91164" y="3167965"/>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26460" y="3167965"/>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12867" y="4082953"/>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48163" y="4082953"/>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91164" y="499794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26460" y="4997940"/>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2" name="Straight Connector 21">
            <a:extLst>
              <a:ext uri="{FF2B5EF4-FFF2-40B4-BE49-F238E27FC236}">
                <a16:creationId xmlns:a16="http://schemas.microsoft.com/office/drawing/2014/main" id="{9DF01F14-643E-584E-8815-2D66531C2F34}"/>
              </a:ext>
            </a:extLst>
          </p:cNvPr>
          <p:cNvCxnSpPr>
            <a:cxnSpLocks/>
          </p:cNvCxnSpPr>
          <p:nvPr userDrawn="1"/>
        </p:nvCxnSpPr>
        <p:spPr>
          <a:xfrm flipH="1">
            <a:off x="5658046" y="485197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E19368A-FBF5-B546-8EFA-9C513A76B4D0}"/>
              </a:ext>
            </a:extLst>
          </p:cNvPr>
          <p:cNvCxnSpPr>
            <a:cxnSpLocks/>
          </p:cNvCxnSpPr>
          <p:nvPr userDrawn="1"/>
        </p:nvCxnSpPr>
        <p:spPr>
          <a:xfrm flipH="1">
            <a:off x="5658046" y="3962672"/>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ED4C171-C3A2-E24D-913F-69190F67BB96}"/>
              </a:ext>
            </a:extLst>
          </p:cNvPr>
          <p:cNvCxnSpPr>
            <a:cxnSpLocks/>
          </p:cNvCxnSpPr>
          <p:nvPr userDrawn="1"/>
        </p:nvCxnSpPr>
        <p:spPr>
          <a:xfrm flipH="1">
            <a:off x="5658046" y="3081881"/>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1B2BC-7D76-4B4D-B897-64B7D14505D7}"/>
              </a:ext>
            </a:extLst>
          </p:cNvPr>
          <p:cNvCxnSpPr>
            <a:cxnSpLocks/>
          </p:cNvCxnSpPr>
          <p:nvPr userDrawn="1"/>
        </p:nvCxnSpPr>
        <p:spPr>
          <a:xfrm flipH="1">
            <a:off x="5658046" y="2103078"/>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4765027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1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0" y="748832"/>
            <a:ext cx="6662885" cy="6109168"/>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18549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2A15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88345843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4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0" y="748832"/>
            <a:ext cx="6662885" cy="6109168"/>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18549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9675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
            <a:extLst>
              <a:ext uri="{FF2B5EF4-FFF2-40B4-BE49-F238E27FC236}">
                <a16:creationId xmlns:a16="http://schemas.microsoft.com/office/drawing/2014/main" id="{6200EA46-74C4-E89B-2CA3-0088C46B4E86}"/>
              </a:ext>
            </a:extLst>
          </p:cNvPr>
          <p:cNvSpPr>
            <a:spLocks noGrp="1"/>
          </p:cNvSpPr>
          <p:nvPr>
            <p:ph type="body" sz="quarter" idx="4294967295"/>
          </p:nvPr>
        </p:nvSpPr>
        <p:spPr>
          <a:xfrm>
            <a:off x="5862882" y="1337990"/>
            <a:ext cx="700387" cy="689518"/>
          </a:xfrm>
          <a:prstGeom prst="rect">
            <a:avLst/>
          </a:prstGeom>
        </p:spPr>
        <p:txBody>
          <a:bodyPr anchor="ctr"/>
          <a:lstStyle/>
          <a:p>
            <a:pPr marL="0" indent="0" algn="ctr">
              <a:buNone/>
            </a:pPr>
            <a:r>
              <a:rPr lang="en-IE" sz="3200" dirty="0">
                <a:solidFill>
                  <a:schemeClr val="bg1"/>
                </a:solidFill>
              </a:rPr>
              <a:t>01</a:t>
            </a:r>
          </a:p>
        </p:txBody>
      </p:sp>
      <p:sp>
        <p:nvSpPr>
          <p:cNvPr id="6" name="Text Placeholder 2">
            <a:extLst>
              <a:ext uri="{FF2B5EF4-FFF2-40B4-BE49-F238E27FC236}">
                <a16:creationId xmlns:a16="http://schemas.microsoft.com/office/drawing/2014/main" id="{2F1C6307-FD72-0D20-16E5-D13ED5D003F7}"/>
              </a:ext>
            </a:extLst>
          </p:cNvPr>
          <p:cNvSpPr>
            <a:spLocks noGrp="1"/>
          </p:cNvSpPr>
          <p:nvPr>
            <p:ph type="body" sz="quarter" idx="4294967295"/>
          </p:nvPr>
        </p:nvSpPr>
        <p:spPr>
          <a:xfrm>
            <a:off x="6698177" y="1337990"/>
            <a:ext cx="4931847" cy="689519"/>
          </a:xfrm>
          <a:prstGeom prst="rect">
            <a:avLst/>
          </a:prstGeom>
        </p:spPr>
        <p:txBody>
          <a:bodyPr anchor="ctr"/>
          <a:lstStyle/>
          <a:p>
            <a:pPr marL="0" indent="0">
              <a:buNone/>
            </a:pPr>
            <a:r>
              <a:rPr lang="en-IE" sz="2200" b="1" dirty="0">
                <a:solidFill>
                  <a:srgbClr val="595959"/>
                </a:solidFill>
              </a:rPr>
              <a:t>Know Your Fixed Costs (FC) </a:t>
            </a:r>
            <a:r>
              <a:rPr lang="en-IE" sz="2200" dirty="0">
                <a:solidFill>
                  <a:srgbClr val="595959"/>
                </a:solidFill>
              </a:rPr>
              <a:t>(Overheads)</a:t>
            </a:r>
          </a:p>
        </p:txBody>
      </p:sp>
      <p:sp>
        <p:nvSpPr>
          <p:cNvPr id="7" name="Text Placeholder 4">
            <a:extLst>
              <a:ext uri="{FF2B5EF4-FFF2-40B4-BE49-F238E27FC236}">
                <a16:creationId xmlns:a16="http://schemas.microsoft.com/office/drawing/2014/main" id="{B065A9F7-7187-10E4-8591-C62FD4D79840}"/>
              </a:ext>
            </a:extLst>
          </p:cNvPr>
          <p:cNvSpPr>
            <a:spLocks noGrp="1"/>
          </p:cNvSpPr>
          <p:nvPr>
            <p:ph type="body" sz="quarter" idx="4294967295"/>
          </p:nvPr>
        </p:nvSpPr>
        <p:spPr>
          <a:xfrm>
            <a:off x="5884585" y="2252978"/>
            <a:ext cx="700387" cy="689518"/>
          </a:xfrm>
          <a:prstGeom prst="rect">
            <a:avLst/>
          </a:prstGeom>
        </p:spPr>
        <p:txBody>
          <a:bodyPr anchor="ctr"/>
          <a:lstStyle/>
          <a:p>
            <a:pPr marL="0" indent="0" algn="ctr">
              <a:buNone/>
            </a:pPr>
            <a:r>
              <a:rPr lang="en-IE" sz="3200" dirty="0">
                <a:solidFill>
                  <a:schemeClr val="bg1"/>
                </a:solidFill>
              </a:rPr>
              <a:t>02</a:t>
            </a:r>
          </a:p>
        </p:txBody>
      </p:sp>
      <p:sp>
        <p:nvSpPr>
          <p:cNvPr id="8" name="Text Placeholder 5">
            <a:extLst>
              <a:ext uri="{FF2B5EF4-FFF2-40B4-BE49-F238E27FC236}">
                <a16:creationId xmlns:a16="http://schemas.microsoft.com/office/drawing/2014/main" id="{2B0F16D1-5167-DDEC-4A3B-CF84CA3A3A21}"/>
              </a:ext>
            </a:extLst>
          </p:cNvPr>
          <p:cNvSpPr>
            <a:spLocks noGrp="1"/>
          </p:cNvSpPr>
          <p:nvPr>
            <p:ph type="body" sz="quarter" idx="4294967295"/>
          </p:nvPr>
        </p:nvSpPr>
        <p:spPr>
          <a:xfrm>
            <a:off x="6719880" y="2252978"/>
            <a:ext cx="5110169" cy="689519"/>
          </a:xfrm>
          <a:prstGeom prst="rect">
            <a:avLst/>
          </a:prstGeom>
        </p:spPr>
        <p:txBody>
          <a:bodyPr anchor="ctr"/>
          <a:lstStyle/>
          <a:p>
            <a:pPr marL="0" indent="0">
              <a:buNone/>
            </a:pPr>
            <a:r>
              <a:rPr lang="en-IE" sz="2200" b="1" dirty="0">
                <a:solidFill>
                  <a:srgbClr val="595959"/>
                </a:solidFill>
              </a:rPr>
              <a:t>Estimate Your Variable Cost per Night (VC)</a:t>
            </a:r>
          </a:p>
        </p:txBody>
      </p:sp>
      <p:sp>
        <p:nvSpPr>
          <p:cNvPr id="9" name="Text Placeholder 6">
            <a:extLst>
              <a:ext uri="{FF2B5EF4-FFF2-40B4-BE49-F238E27FC236}">
                <a16:creationId xmlns:a16="http://schemas.microsoft.com/office/drawing/2014/main" id="{CDEF22CD-9342-0C00-833B-6EF4F294083E}"/>
              </a:ext>
            </a:extLst>
          </p:cNvPr>
          <p:cNvSpPr>
            <a:spLocks noGrp="1"/>
          </p:cNvSpPr>
          <p:nvPr>
            <p:ph type="body" sz="quarter" idx="4294967295"/>
          </p:nvPr>
        </p:nvSpPr>
        <p:spPr>
          <a:xfrm>
            <a:off x="5891164" y="3167965"/>
            <a:ext cx="700387" cy="689518"/>
          </a:xfrm>
          <a:prstGeom prst="rect">
            <a:avLst/>
          </a:prstGeom>
        </p:spPr>
        <p:txBody>
          <a:bodyPr/>
          <a:lstStyle/>
          <a:p>
            <a:pPr marL="0" indent="0" algn="ctr">
              <a:buNone/>
            </a:pPr>
            <a:r>
              <a:rPr lang="en-IE" sz="3200" dirty="0">
                <a:solidFill>
                  <a:schemeClr val="bg1"/>
                </a:solidFill>
              </a:rPr>
              <a:t>03</a:t>
            </a:r>
          </a:p>
        </p:txBody>
      </p:sp>
      <p:sp>
        <p:nvSpPr>
          <p:cNvPr id="10" name="Text Placeholder 7">
            <a:extLst>
              <a:ext uri="{FF2B5EF4-FFF2-40B4-BE49-F238E27FC236}">
                <a16:creationId xmlns:a16="http://schemas.microsoft.com/office/drawing/2014/main" id="{F5E7F6CC-8FB7-2274-91DA-994ED56E4D9E}"/>
              </a:ext>
            </a:extLst>
          </p:cNvPr>
          <p:cNvSpPr>
            <a:spLocks noGrp="1"/>
          </p:cNvSpPr>
          <p:nvPr>
            <p:ph type="body" sz="quarter" idx="4294967295"/>
          </p:nvPr>
        </p:nvSpPr>
        <p:spPr>
          <a:xfrm>
            <a:off x="6726460" y="3167965"/>
            <a:ext cx="4608000" cy="689519"/>
          </a:xfrm>
          <a:prstGeom prst="rect">
            <a:avLst/>
          </a:prstGeom>
        </p:spPr>
        <p:txBody>
          <a:bodyPr anchor="ctr"/>
          <a:lstStyle/>
          <a:p>
            <a:pPr marL="0" indent="0">
              <a:buNone/>
            </a:pPr>
            <a:r>
              <a:rPr lang="en-IE" sz="2200" b="1" dirty="0">
                <a:solidFill>
                  <a:srgbClr val="595959"/>
                </a:solidFill>
              </a:rPr>
              <a:t>Sample Annual Operating Cost or Variable Costs Breakdown</a:t>
            </a:r>
          </a:p>
        </p:txBody>
      </p:sp>
      <p:sp>
        <p:nvSpPr>
          <p:cNvPr id="11" name="Text Placeholder 8">
            <a:extLst>
              <a:ext uri="{FF2B5EF4-FFF2-40B4-BE49-F238E27FC236}">
                <a16:creationId xmlns:a16="http://schemas.microsoft.com/office/drawing/2014/main" id="{AB848293-8408-F5D3-E417-618902E30EC8}"/>
              </a:ext>
            </a:extLst>
          </p:cNvPr>
          <p:cNvSpPr>
            <a:spLocks noGrp="1"/>
          </p:cNvSpPr>
          <p:nvPr>
            <p:ph type="body" sz="quarter" idx="4294967295"/>
          </p:nvPr>
        </p:nvSpPr>
        <p:spPr>
          <a:xfrm>
            <a:off x="5912867" y="4082953"/>
            <a:ext cx="700387" cy="689518"/>
          </a:xfrm>
          <a:prstGeom prst="rect">
            <a:avLst/>
          </a:prstGeom>
        </p:spPr>
        <p:txBody>
          <a:bodyPr/>
          <a:lstStyle/>
          <a:p>
            <a:pPr marL="0" indent="0" algn="ctr">
              <a:buNone/>
            </a:pPr>
            <a:r>
              <a:rPr lang="en-IE" sz="3200" dirty="0">
                <a:solidFill>
                  <a:schemeClr val="bg1"/>
                </a:solidFill>
              </a:rPr>
              <a:t>04</a:t>
            </a:r>
          </a:p>
        </p:txBody>
      </p:sp>
      <p:sp>
        <p:nvSpPr>
          <p:cNvPr id="12" name="Text Placeholder 9">
            <a:extLst>
              <a:ext uri="{FF2B5EF4-FFF2-40B4-BE49-F238E27FC236}">
                <a16:creationId xmlns:a16="http://schemas.microsoft.com/office/drawing/2014/main" id="{E11AAA58-E7FF-1DF2-FC1A-639B5194DE75}"/>
              </a:ext>
            </a:extLst>
          </p:cNvPr>
          <p:cNvSpPr>
            <a:spLocks noGrp="1"/>
          </p:cNvSpPr>
          <p:nvPr>
            <p:ph type="body" sz="quarter" idx="4294967295"/>
          </p:nvPr>
        </p:nvSpPr>
        <p:spPr>
          <a:xfrm>
            <a:off x="6748162" y="4082953"/>
            <a:ext cx="4881861" cy="689519"/>
          </a:xfrm>
          <a:prstGeom prst="rect">
            <a:avLst/>
          </a:prstGeom>
        </p:spPr>
        <p:txBody>
          <a:bodyPr anchor="ctr"/>
          <a:lstStyle/>
          <a:p>
            <a:pPr marL="0" indent="0">
              <a:buNone/>
            </a:pPr>
            <a:r>
              <a:rPr lang="en-IE" sz="2200" b="1" dirty="0">
                <a:solidFill>
                  <a:srgbClr val="595959"/>
                </a:solidFill>
              </a:rPr>
              <a:t>Calculate Your Total Annual Costs (TAC)</a:t>
            </a:r>
          </a:p>
        </p:txBody>
      </p:sp>
      <p:sp>
        <p:nvSpPr>
          <p:cNvPr id="13" name="Text Placeholder 10">
            <a:extLst>
              <a:ext uri="{FF2B5EF4-FFF2-40B4-BE49-F238E27FC236}">
                <a16:creationId xmlns:a16="http://schemas.microsoft.com/office/drawing/2014/main" id="{D5F0FD89-BAF6-3E4C-3AC2-B1AA634EBC6D}"/>
              </a:ext>
            </a:extLst>
          </p:cNvPr>
          <p:cNvSpPr>
            <a:spLocks noGrp="1"/>
          </p:cNvSpPr>
          <p:nvPr>
            <p:ph type="body" sz="quarter" idx="4294967295"/>
          </p:nvPr>
        </p:nvSpPr>
        <p:spPr>
          <a:xfrm>
            <a:off x="5891164" y="4997940"/>
            <a:ext cx="700387" cy="689518"/>
          </a:xfrm>
          <a:prstGeom prst="rect">
            <a:avLst/>
          </a:prstGeom>
        </p:spPr>
        <p:txBody>
          <a:bodyPr/>
          <a:lstStyle/>
          <a:p>
            <a:pPr marL="0" indent="0" algn="ctr">
              <a:buNone/>
            </a:pPr>
            <a:r>
              <a:rPr lang="en-IE" sz="3200" dirty="0">
                <a:solidFill>
                  <a:schemeClr val="bg1"/>
                </a:solidFill>
              </a:rPr>
              <a:t>05</a:t>
            </a:r>
          </a:p>
        </p:txBody>
      </p:sp>
      <p:sp>
        <p:nvSpPr>
          <p:cNvPr id="14" name="Text Placeholder 11">
            <a:extLst>
              <a:ext uri="{FF2B5EF4-FFF2-40B4-BE49-F238E27FC236}">
                <a16:creationId xmlns:a16="http://schemas.microsoft.com/office/drawing/2014/main" id="{B24F0308-F2E3-0230-32E6-5526BE5FD034}"/>
              </a:ext>
            </a:extLst>
          </p:cNvPr>
          <p:cNvSpPr>
            <a:spLocks noGrp="1"/>
          </p:cNvSpPr>
          <p:nvPr>
            <p:ph type="body" sz="quarter" idx="4294967295"/>
          </p:nvPr>
        </p:nvSpPr>
        <p:spPr>
          <a:xfrm>
            <a:off x="6726460" y="4997940"/>
            <a:ext cx="4608000" cy="689519"/>
          </a:xfrm>
          <a:prstGeom prst="rect">
            <a:avLst/>
          </a:prstGeom>
        </p:spPr>
        <p:txBody>
          <a:bodyPr anchor="ctr"/>
          <a:lstStyle/>
          <a:p>
            <a:pPr marL="0" indent="0">
              <a:buNone/>
            </a:pPr>
            <a:r>
              <a:rPr lang="en-IE" sz="2200" b="1" dirty="0">
                <a:solidFill>
                  <a:srgbClr val="595959"/>
                </a:solidFill>
              </a:rPr>
              <a:t>Know Your Nightly Costs</a:t>
            </a:r>
          </a:p>
        </p:txBody>
      </p:sp>
      <p:sp>
        <p:nvSpPr>
          <p:cNvPr id="15" name="Text Placeholder 11">
            <a:extLst>
              <a:ext uri="{FF2B5EF4-FFF2-40B4-BE49-F238E27FC236}">
                <a16:creationId xmlns:a16="http://schemas.microsoft.com/office/drawing/2014/main" id="{F1446A26-4F72-BA31-7639-C202D269E15A}"/>
              </a:ext>
            </a:extLst>
          </p:cNvPr>
          <p:cNvSpPr txBox="1">
            <a:spLocks/>
          </p:cNvSpPr>
          <p:nvPr userDrawn="1"/>
        </p:nvSpPr>
        <p:spPr>
          <a:xfrm>
            <a:off x="6748162" y="5839859"/>
            <a:ext cx="4608000" cy="689519"/>
          </a:xfrm>
          <a:prstGeom prst="rect">
            <a:avLst/>
          </a:prstGeom>
        </p:spPr>
        <p:txBody>
          <a:bodyPr anchor="ctr">
            <a:no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lang="en-US" sz="2200" b="1" kern="1200" baseline="0" dirty="0">
                <a:solidFill>
                  <a:srgbClr val="595959"/>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t>Calculate Your Net Revenue per Night</a:t>
            </a:r>
          </a:p>
        </p:txBody>
      </p:sp>
      <p:cxnSp>
        <p:nvCxnSpPr>
          <p:cNvPr id="16" name="Straight Connector 15">
            <a:extLst>
              <a:ext uri="{FF2B5EF4-FFF2-40B4-BE49-F238E27FC236}">
                <a16:creationId xmlns:a16="http://schemas.microsoft.com/office/drawing/2014/main" id="{306F1988-3020-D849-93C2-E2AE7F483C4A}"/>
              </a:ext>
            </a:extLst>
          </p:cNvPr>
          <p:cNvCxnSpPr>
            <a:cxnSpLocks/>
          </p:cNvCxnSpPr>
          <p:nvPr userDrawn="1"/>
        </p:nvCxnSpPr>
        <p:spPr>
          <a:xfrm flipH="1">
            <a:off x="5891164" y="581659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7" name="Text Placeholder 10">
            <a:extLst>
              <a:ext uri="{FF2B5EF4-FFF2-40B4-BE49-F238E27FC236}">
                <a16:creationId xmlns:a16="http://schemas.microsoft.com/office/drawing/2014/main" id="{B7FC63AC-297A-DB5E-5E1A-5D8C46B76ED1}"/>
              </a:ext>
            </a:extLst>
          </p:cNvPr>
          <p:cNvSpPr txBox="1">
            <a:spLocks/>
          </p:cNvSpPr>
          <p:nvPr userDrawn="1"/>
        </p:nvSpPr>
        <p:spPr>
          <a:xfrm>
            <a:off x="5884584" y="5919767"/>
            <a:ext cx="700387" cy="689518"/>
          </a:xfrm>
          <a:prstGeom prst="rect">
            <a:avLst/>
          </a:prstGeom>
          <a:noFill/>
        </p:spPr>
        <p:txBody>
          <a:bodyPr anchor="ctr">
            <a:noAutofit/>
          </a:bodyPr>
          <a:lstStyle>
            <a:lvl1pPr marL="0" indent="0" algn="ctr" defTabSz="914400" rtl="0" eaLnBrk="1" latinLnBrk="0" hangingPunct="1">
              <a:lnSpc>
                <a:spcPct val="100000"/>
              </a:lnSpc>
              <a:spcBef>
                <a:spcPts val="0"/>
              </a:spcBef>
              <a:buFont typeface="Arial" panose="020B0604020202020204" pitchFamily="34" charset="0"/>
              <a:buNone/>
              <a:defRPr sz="3200" b="0" kern="1200" baseline="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t>06</a:t>
            </a:r>
          </a:p>
        </p:txBody>
      </p:sp>
      <p:cxnSp>
        <p:nvCxnSpPr>
          <p:cNvPr id="18" name="Straight Connector 17">
            <a:extLst>
              <a:ext uri="{FF2B5EF4-FFF2-40B4-BE49-F238E27FC236}">
                <a16:creationId xmlns:a16="http://schemas.microsoft.com/office/drawing/2014/main" id="{4D6AEF0C-C180-950A-FB90-F465D232A5F0}"/>
              </a:ext>
            </a:extLst>
          </p:cNvPr>
          <p:cNvCxnSpPr>
            <a:cxnSpLocks/>
          </p:cNvCxnSpPr>
          <p:nvPr userDrawn="1"/>
        </p:nvCxnSpPr>
        <p:spPr>
          <a:xfrm flipH="1">
            <a:off x="5862882" y="2111365"/>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FC53D7F5-094C-55D4-EF99-BEEA9A20FAE7}"/>
              </a:ext>
            </a:extLst>
          </p:cNvPr>
          <p:cNvCxnSpPr>
            <a:cxnSpLocks/>
          </p:cNvCxnSpPr>
          <p:nvPr userDrawn="1"/>
        </p:nvCxnSpPr>
        <p:spPr>
          <a:xfrm flipH="1">
            <a:off x="5862882" y="3063865"/>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7B98400E-E620-B70D-609F-9C231D2ABDC9}"/>
              </a:ext>
            </a:extLst>
          </p:cNvPr>
          <p:cNvCxnSpPr>
            <a:cxnSpLocks/>
          </p:cNvCxnSpPr>
          <p:nvPr userDrawn="1"/>
        </p:nvCxnSpPr>
        <p:spPr>
          <a:xfrm flipH="1">
            <a:off x="5862882" y="398779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BB359037-26A8-5143-8968-82892FE33FDB}"/>
              </a:ext>
            </a:extLst>
          </p:cNvPr>
          <p:cNvCxnSpPr>
            <a:cxnSpLocks/>
          </p:cNvCxnSpPr>
          <p:nvPr userDrawn="1"/>
        </p:nvCxnSpPr>
        <p:spPr>
          <a:xfrm flipH="1">
            <a:off x="5862882" y="490219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812782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0" y="748832"/>
            <a:ext cx="6662885" cy="6109168"/>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18549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9675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200" b="1"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Main Body Text</a:t>
            </a:r>
          </a:p>
          <a:p>
            <a:pPr marL="0" lvl="0" indent="0" algn="l" defTabSz="914400" rtl="0" eaLnBrk="1" latinLnBrk="0" hangingPunct="1">
              <a:lnSpc>
                <a:spcPct val="100000"/>
              </a:lnSpc>
              <a:spcBef>
                <a:spcPts val="0"/>
              </a:spcBef>
              <a:buFont typeface="Arial" panose="020B0604020202020204" pitchFamily="34" charset="0"/>
              <a:buNone/>
            </a:pPr>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330949615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5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0" y="748832"/>
            <a:ext cx="6662885" cy="6109168"/>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E96751"/>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18549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459597"/>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200" b="1"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Main Body Text</a:t>
            </a:r>
          </a:p>
          <a:p>
            <a:pPr marL="0" lvl="0" indent="0" algn="l" defTabSz="914400" rtl="0" eaLnBrk="1" latinLnBrk="0" hangingPunct="1">
              <a:lnSpc>
                <a:spcPct val="100000"/>
              </a:lnSpc>
              <a:spcBef>
                <a:spcPts val="0"/>
              </a:spcBef>
              <a:buFont typeface="Arial" panose="020B0604020202020204" pitchFamily="34" charset="0"/>
              <a:buNone/>
            </a:pPr>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1594293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DDCA6A74-0F05-4A37-278E-DFD3C0622D66}"/>
              </a:ext>
            </a:extLst>
          </p:cNvPr>
          <p:cNvSpPr/>
          <p:nvPr userDrawn="1"/>
        </p:nvSpPr>
        <p:spPr>
          <a:xfrm>
            <a:off x="8854879" y="6461000"/>
            <a:ext cx="2496629" cy="397000"/>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3D984B40-C966-3344-5C21-5B1E55326303}"/>
              </a:ext>
            </a:extLst>
          </p:cNvPr>
          <p:cNvSpPr/>
          <p:nvPr userDrawn="1"/>
        </p:nvSpPr>
        <p:spPr>
          <a:xfrm>
            <a:off x="441705" y="-1"/>
            <a:ext cx="6007983" cy="618172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6" name="Freeform 5">
            <a:extLst>
              <a:ext uri="{FF2B5EF4-FFF2-40B4-BE49-F238E27FC236}">
                <a16:creationId xmlns:a16="http://schemas.microsoft.com/office/drawing/2014/main" id="{5339985B-2849-EA23-A37C-964C34A0E1CE}"/>
              </a:ext>
            </a:extLst>
          </p:cNvPr>
          <p:cNvSpPr>
            <a:spLocks noGrp="1"/>
          </p:cNvSpPr>
          <p:nvPr>
            <p:ph type="pic" sz="quarter" idx="41"/>
          </p:nvPr>
        </p:nvSpPr>
        <p:spPr>
          <a:xfrm>
            <a:off x="5343525" y="2295524"/>
            <a:ext cx="6007983" cy="4562475"/>
          </a:xfrm>
          <a:custGeom>
            <a:avLst/>
            <a:gdLst>
              <a:gd name="connsiteX0" fmla="*/ 4162678 w 7122409"/>
              <a:gd name="connsiteY0" fmla="*/ 4747371 h 5199830"/>
              <a:gd name="connsiteX1" fmla="*/ 4162678 w 7122409"/>
              <a:gd name="connsiteY1" fmla="*/ 5199791 h 5199830"/>
              <a:gd name="connsiteX2" fmla="*/ 7122374 w 7122409"/>
              <a:gd name="connsiteY2" fmla="*/ 5199791 h 5199830"/>
              <a:gd name="connsiteX3" fmla="*/ 7122374 w 7122409"/>
              <a:gd name="connsiteY3" fmla="*/ 4747371 h 5199830"/>
              <a:gd name="connsiteX4" fmla="*/ 3561205 w 7122409"/>
              <a:gd name="connsiteY4" fmla="*/ 0 h 5199830"/>
              <a:gd name="connsiteX5" fmla="*/ 7122409 w 7122409"/>
              <a:gd name="connsiteY5" fmla="*/ 3560379 h 5199830"/>
              <a:gd name="connsiteX6" fmla="*/ 7114976 w 7122409"/>
              <a:gd name="connsiteY6" fmla="*/ 3761070 h 5199830"/>
              <a:gd name="connsiteX7" fmla="*/ 7122409 w 7122409"/>
              <a:gd name="connsiteY7" fmla="*/ 3761070 h 5199830"/>
              <a:gd name="connsiteX8" fmla="*/ 7122409 w 7122409"/>
              <a:gd name="connsiteY8" fmla="*/ 5199830 h 5199830"/>
              <a:gd name="connsiteX9" fmla="*/ 0 w 7122409"/>
              <a:gd name="connsiteY9" fmla="*/ 5199830 h 5199830"/>
              <a:gd name="connsiteX10" fmla="*/ 0 w 7122409"/>
              <a:gd name="connsiteY10" fmla="*/ 3761070 h 5199830"/>
              <a:gd name="connsiteX11" fmla="*/ 7431 w 7122409"/>
              <a:gd name="connsiteY11" fmla="*/ 3761070 h 5199830"/>
              <a:gd name="connsiteX12" fmla="*/ 0 w 7122409"/>
              <a:gd name="connsiteY12" fmla="*/ 3560380 h 5199830"/>
              <a:gd name="connsiteX13" fmla="*/ 3561205 w 7122409"/>
              <a:gd name="connsiteY13"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22409" h="5199830">
                <a:moveTo>
                  <a:pt x="4162678" y="4747371"/>
                </a:moveTo>
                <a:lnTo>
                  <a:pt x="4162678" y="5199791"/>
                </a:lnTo>
                <a:lnTo>
                  <a:pt x="7122374" y="5199791"/>
                </a:lnTo>
                <a:lnTo>
                  <a:pt x="7122374" y="4747371"/>
                </a:lnTo>
                <a:close/>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3" name="Slide Number Placeholder 5">
            <a:extLst>
              <a:ext uri="{FF2B5EF4-FFF2-40B4-BE49-F238E27FC236}">
                <a16:creationId xmlns:a16="http://schemas.microsoft.com/office/drawing/2014/main" id="{60112ED1-CEA1-671E-97F9-8DD1377E2D7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622F69F4-FE50-DCDE-7B3C-45C87E383DF5}"/>
              </a:ext>
            </a:extLst>
          </p:cNvPr>
          <p:cNvSpPr>
            <a:spLocks noGrp="1"/>
          </p:cNvSpPr>
          <p:nvPr>
            <p:ph type="body" sz="quarter" idx="65" hasCustomPrompt="1"/>
          </p:nvPr>
        </p:nvSpPr>
        <p:spPr>
          <a:xfrm>
            <a:off x="8859949" y="6461000"/>
            <a:ext cx="2491559" cy="396999"/>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493237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0CD57FA-B3ED-4372-0D79-54D3FCF6B4E5}"/>
              </a:ext>
            </a:extLst>
          </p:cNvPr>
          <p:cNvSpPr/>
          <p:nvPr userDrawn="1"/>
        </p:nvSpPr>
        <p:spPr>
          <a:xfrm>
            <a:off x="9232269" y="600909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Freeform 6">
            <a:extLst>
              <a:ext uri="{FF2B5EF4-FFF2-40B4-BE49-F238E27FC236}">
                <a16:creationId xmlns:a16="http://schemas.microsoft.com/office/drawing/2014/main" id="{903C83E3-1DC4-31AF-AF62-B0BEC7B5CFF7}"/>
              </a:ext>
            </a:extLst>
          </p:cNvPr>
          <p:cNvSpPr/>
          <p:nvPr userDrawn="1"/>
        </p:nvSpPr>
        <p:spPr>
          <a:xfrm rot="16200000">
            <a:off x="973329" y="-521495"/>
            <a:ext cx="5254245" cy="7200902"/>
          </a:xfrm>
          <a:custGeom>
            <a:avLst/>
            <a:gdLst>
              <a:gd name="connsiteX0" fmla="*/ 5254245 w 5254245"/>
              <a:gd name="connsiteY0" fmla="*/ 0 h 7200902"/>
              <a:gd name="connsiteX1" fmla="*/ 5254245 w 5254245"/>
              <a:gd name="connsiteY1" fmla="*/ 1528764 h 7200902"/>
              <a:gd name="connsiteX2" fmla="*/ 5254245 w 5254245"/>
              <a:gd name="connsiteY2" fmla="*/ 2897574 h 7200902"/>
              <a:gd name="connsiteX3" fmla="*/ 5254245 w 5254245"/>
              <a:gd name="connsiteY3" fmla="*/ 3045624 h 7200902"/>
              <a:gd name="connsiteX4" fmla="*/ 5254245 w 5254245"/>
              <a:gd name="connsiteY4" fmla="*/ 4426338 h 7200902"/>
              <a:gd name="connsiteX5" fmla="*/ 5248763 w 5254245"/>
              <a:gd name="connsiteY5" fmla="*/ 4426338 h 7200902"/>
              <a:gd name="connsiteX6" fmla="*/ 5254245 w 5254245"/>
              <a:gd name="connsiteY6" fmla="*/ 4574389 h 7200902"/>
              <a:gd name="connsiteX7" fmla="*/ 2627122 w 5254245"/>
              <a:gd name="connsiteY7" fmla="*/ 7200902 h 7200902"/>
              <a:gd name="connsiteX8" fmla="*/ 0 w 5254245"/>
              <a:gd name="connsiteY8" fmla="*/ 4574389 h 7200902"/>
              <a:gd name="connsiteX9" fmla="*/ 5483 w 5254245"/>
              <a:gd name="connsiteY9" fmla="*/ 4426338 h 7200902"/>
              <a:gd name="connsiteX10" fmla="*/ 0 w 5254245"/>
              <a:gd name="connsiteY10" fmla="*/ 4426338 h 7200902"/>
              <a:gd name="connsiteX11" fmla="*/ 0 w 5254245"/>
              <a:gd name="connsiteY11" fmla="*/ 3045624 h 7200902"/>
              <a:gd name="connsiteX12" fmla="*/ 0 w 5254245"/>
              <a:gd name="connsiteY12" fmla="*/ 2897573 h 7200902"/>
              <a:gd name="connsiteX13" fmla="*/ 0 w 5254245"/>
              <a:gd name="connsiteY13" fmla="*/ 1528764 h 7200902"/>
              <a:gd name="connsiteX14" fmla="*/ 0 w 5254245"/>
              <a:gd name="connsiteY14" fmla="*/ 0 h 720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54245" h="7200902">
                <a:moveTo>
                  <a:pt x="5254245" y="0"/>
                </a:moveTo>
                <a:lnTo>
                  <a:pt x="5254245" y="1528764"/>
                </a:lnTo>
                <a:lnTo>
                  <a:pt x="5254245" y="2897574"/>
                </a:lnTo>
                <a:lnTo>
                  <a:pt x="5254245" y="3045624"/>
                </a:lnTo>
                <a:lnTo>
                  <a:pt x="5254245" y="4426338"/>
                </a:lnTo>
                <a:lnTo>
                  <a:pt x="5248763" y="4426338"/>
                </a:lnTo>
                <a:cubicBezTo>
                  <a:pt x="5254245" y="4475688"/>
                  <a:pt x="5254245" y="4525040"/>
                  <a:pt x="5254245" y="4574389"/>
                </a:cubicBezTo>
                <a:cubicBezTo>
                  <a:pt x="5254245" y="6027472"/>
                  <a:pt x="4080543" y="7200902"/>
                  <a:pt x="2627122" y="7200902"/>
                </a:cubicBezTo>
                <a:cubicBezTo>
                  <a:pt x="1173705" y="7200902"/>
                  <a:pt x="0" y="6021985"/>
                  <a:pt x="0" y="4574389"/>
                </a:cubicBezTo>
                <a:cubicBezTo>
                  <a:pt x="0" y="4525040"/>
                  <a:pt x="0" y="4470204"/>
                  <a:pt x="5483" y="4426338"/>
                </a:cubicBezTo>
                <a:lnTo>
                  <a:pt x="0" y="4426338"/>
                </a:lnTo>
                <a:lnTo>
                  <a:pt x="0" y="3045624"/>
                </a:lnTo>
                <a:lnTo>
                  <a:pt x="0" y="2897573"/>
                </a:lnTo>
                <a:lnTo>
                  <a:pt x="0" y="1528764"/>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10" name="Freeform 9">
            <a:extLst>
              <a:ext uri="{FF2B5EF4-FFF2-40B4-BE49-F238E27FC236}">
                <a16:creationId xmlns:a16="http://schemas.microsoft.com/office/drawing/2014/main" id="{A263F50D-15C6-1DC5-D2E6-86D7C375F099}"/>
              </a:ext>
            </a:extLst>
          </p:cNvPr>
          <p:cNvSpPr>
            <a:spLocks noGrp="1"/>
          </p:cNvSpPr>
          <p:nvPr>
            <p:ph type="pic" sz="quarter" idx="19"/>
          </p:nvPr>
        </p:nvSpPr>
        <p:spPr>
          <a:xfrm>
            <a:off x="5631688" y="1678929"/>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5900026 w 6560312"/>
              <a:gd name="connsiteY5" fmla="*/ 0 h 4556399"/>
              <a:gd name="connsiteX6" fmla="*/ 6560312 w 6560312"/>
              <a:gd name="connsiteY6" fmla="*/ 0 h 4556399"/>
              <a:gd name="connsiteX7" fmla="*/ 6560312 w 6560312"/>
              <a:gd name="connsiteY7" fmla="*/ 4556399 h 4556399"/>
              <a:gd name="connsiteX8" fmla="*/ 6560277 w 6560312"/>
              <a:gd name="connsiteY8" fmla="*/ 4556399 h 4556399"/>
              <a:gd name="connsiteX9" fmla="*/ 6560277 w 6560312"/>
              <a:gd name="connsiteY9" fmla="*/ 4330169 h 4556399"/>
              <a:gd name="connsiteX10" fmla="*/ 3600581 w 6560312"/>
              <a:gd name="connsiteY10" fmla="*/ 4330169 h 4556399"/>
              <a:gd name="connsiteX11" fmla="*/ 3600581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5900026" y="0"/>
                </a:lnTo>
                <a:lnTo>
                  <a:pt x="6560312" y="0"/>
                </a:lnTo>
                <a:lnTo>
                  <a:pt x="6560312" y="4556399"/>
                </a:lnTo>
                <a:lnTo>
                  <a:pt x="6560277" y="4556399"/>
                </a:lnTo>
                <a:lnTo>
                  <a:pt x="6560277" y="4330169"/>
                </a:lnTo>
                <a:lnTo>
                  <a:pt x="3600581" y="4330169"/>
                </a:lnTo>
                <a:lnTo>
                  <a:pt x="3600581"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9" name="Text Placeholder 23">
            <a:extLst>
              <a:ext uri="{FF2B5EF4-FFF2-40B4-BE49-F238E27FC236}">
                <a16:creationId xmlns:a16="http://schemas.microsoft.com/office/drawing/2014/main" id="{CD1AABD4-D352-B498-D38C-114265E448CB}"/>
              </a:ext>
            </a:extLst>
          </p:cNvPr>
          <p:cNvSpPr>
            <a:spLocks noGrp="1"/>
          </p:cNvSpPr>
          <p:nvPr>
            <p:ph type="body" sz="quarter" idx="65" hasCustomPrompt="1"/>
          </p:nvPr>
        </p:nvSpPr>
        <p:spPr>
          <a:xfrm>
            <a:off x="9238279" y="600909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82694917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4F9F12E3-9E6B-1207-AA65-41EE5B4D3570}"/>
              </a:ext>
            </a:extLst>
          </p:cNvPr>
          <p:cNvSpPr/>
          <p:nvPr userDrawn="1"/>
        </p:nvSpPr>
        <p:spPr>
          <a:xfrm>
            <a:off x="-1" y="641250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 name="Freeform 2">
            <a:extLst>
              <a:ext uri="{FF2B5EF4-FFF2-40B4-BE49-F238E27FC236}">
                <a16:creationId xmlns:a16="http://schemas.microsoft.com/office/drawing/2014/main" id="{5ABBE625-B4FC-E0F5-9631-227F03A092F2}"/>
              </a:ext>
            </a:extLst>
          </p:cNvPr>
          <p:cNvSpPr/>
          <p:nvPr userDrawn="1"/>
        </p:nvSpPr>
        <p:spPr>
          <a:xfrm rot="16200000">
            <a:off x="8074538" y="-314471"/>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59597"/>
          </a:solidFill>
          <a:ln w="15768" cap="flat">
            <a:noFill/>
            <a:prstDash val="solid"/>
            <a:miter/>
          </a:ln>
        </p:spPr>
        <p:txBody>
          <a:bodyPr wrap="square" rtlCol="0" anchor="ctr">
            <a:noAutofit/>
          </a:bodyPr>
          <a:lstStyle/>
          <a:p>
            <a:endParaRPr lang="en-US" dirty="0"/>
          </a:p>
        </p:txBody>
      </p:sp>
      <p:sp>
        <p:nvSpPr>
          <p:cNvPr id="11" name="Freeform 10">
            <a:extLst>
              <a:ext uri="{FF2B5EF4-FFF2-40B4-BE49-F238E27FC236}">
                <a16:creationId xmlns:a16="http://schemas.microsoft.com/office/drawing/2014/main" id="{0B5D6D88-2D5A-06E0-02B3-1A9F231FB937}"/>
              </a:ext>
            </a:extLst>
          </p:cNvPr>
          <p:cNvSpPr>
            <a:spLocks noGrp="1"/>
          </p:cNvSpPr>
          <p:nvPr>
            <p:ph type="pic" sz="quarter" idx="40"/>
          </p:nvPr>
        </p:nvSpPr>
        <p:spPr>
          <a:xfrm>
            <a:off x="-2" y="738183"/>
            <a:ext cx="8902587" cy="5921497"/>
          </a:xfrm>
          <a:custGeom>
            <a:avLst/>
            <a:gdLst>
              <a:gd name="connsiteX0" fmla="*/ 0 w 8902587"/>
              <a:gd name="connsiteY0" fmla="*/ 0 h 5921497"/>
              <a:gd name="connsiteX1" fmla="*/ 1 w 8902587"/>
              <a:gd name="connsiteY1" fmla="*/ 0 h 5921497"/>
              <a:gd name="connsiteX2" fmla="*/ 265045 w 8902587"/>
              <a:gd name="connsiteY2" fmla="*/ 0 h 5921497"/>
              <a:gd name="connsiteX3" fmla="*/ 3108312 w 8902587"/>
              <a:gd name="connsiteY3" fmla="*/ 0 h 5921497"/>
              <a:gd name="connsiteX4" fmla="*/ 3108312 w 8902587"/>
              <a:gd name="connsiteY4" fmla="*/ 6178 h 5921497"/>
              <a:gd name="connsiteX5" fmla="*/ 3212362 w 8902587"/>
              <a:gd name="connsiteY5" fmla="*/ 772 h 5921497"/>
              <a:gd name="connsiteX6" fmla="*/ 3289433 w 8902587"/>
              <a:gd name="connsiteY6" fmla="*/ 200 h 5921497"/>
              <a:gd name="connsiteX7" fmla="*/ 3289414 w 8902587"/>
              <a:gd name="connsiteY7" fmla="*/ 0 h 5921497"/>
              <a:gd name="connsiteX8" fmla="*/ 3316414 w 8902587"/>
              <a:gd name="connsiteY8" fmla="*/ 0 h 5921497"/>
              <a:gd name="connsiteX9" fmla="*/ 5781601 w 8902587"/>
              <a:gd name="connsiteY9" fmla="*/ 0 h 5921497"/>
              <a:gd name="connsiteX10" fmla="*/ 5781601 w 8902587"/>
              <a:gd name="connsiteY10" fmla="*/ 6178 h 5921497"/>
              <a:gd name="connsiteX11" fmla="*/ 5948453 w 8902587"/>
              <a:gd name="connsiteY11" fmla="*/ 0 h 5921497"/>
              <a:gd name="connsiteX12" fmla="*/ 7360642 w 8902587"/>
              <a:gd name="connsiteY12" fmla="*/ 356780 h 5921497"/>
              <a:gd name="connsiteX13" fmla="*/ 7560039 w 8902587"/>
              <a:gd name="connsiteY13" fmla="*/ 477806 h 5921497"/>
              <a:gd name="connsiteX14" fmla="*/ 7540195 w 8902587"/>
              <a:gd name="connsiteY14" fmla="*/ 504311 h 5921497"/>
              <a:gd name="connsiteX15" fmla="*/ 7257884 w 8902587"/>
              <a:gd name="connsiteY15" fmla="*/ 1427814 h 5921497"/>
              <a:gd name="connsiteX16" fmla="*/ 8739034 w 8902587"/>
              <a:gd name="connsiteY16" fmla="*/ 3069818 h 5921497"/>
              <a:gd name="connsiteX17" fmla="*/ 8902587 w 8902587"/>
              <a:gd name="connsiteY17" fmla="*/ 3078048 h 5921497"/>
              <a:gd name="connsiteX18" fmla="*/ 8893195 w 8902587"/>
              <a:gd name="connsiteY18" fmla="*/ 3263933 h 5921497"/>
              <a:gd name="connsiteX19" fmla="*/ 5948453 w 8902587"/>
              <a:gd name="connsiteY19" fmla="*/ 5921497 h 5921497"/>
              <a:gd name="connsiteX20" fmla="*/ 5781601 w 8902587"/>
              <a:gd name="connsiteY20" fmla="*/ 5915319 h 5921497"/>
              <a:gd name="connsiteX21" fmla="*/ 5781601 w 8902587"/>
              <a:gd name="connsiteY21" fmla="*/ 5921497 h 5921497"/>
              <a:gd name="connsiteX22" fmla="*/ 3316414 w 8902587"/>
              <a:gd name="connsiteY22" fmla="*/ 5921497 h 5921497"/>
              <a:gd name="connsiteX23" fmla="*/ 3303482 w 8902587"/>
              <a:gd name="connsiteY23" fmla="*/ 5921497 h 5921497"/>
              <a:gd name="connsiteX24" fmla="*/ 3303482 w 8902587"/>
              <a:gd name="connsiteY24" fmla="*/ 5921404 h 5921497"/>
              <a:gd name="connsiteX25" fmla="*/ 3209472 w 8902587"/>
              <a:gd name="connsiteY25" fmla="*/ 5920725 h 5921497"/>
              <a:gd name="connsiteX26" fmla="*/ 3108312 w 8902587"/>
              <a:gd name="connsiteY26" fmla="*/ 5915319 h 5921497"/>
              <a:gd name="connsiteX27" fmla="*/ 3108312 w 8902587"/>
              <a:gd name="connsiteY27" fmla="*/ 5921497 h 5921497"/>
              <a:gd name="connsiteX28" fmla="*/ 2959697 w 8902587"/>
              <a:gd name="connsiteY28" fmla="*/ 5921497 h 5921497"/>
              <a:gd name="connsiteX29" fmla="*/ 2959697 w 8902587"/>
              <a:gd name="connsiteY29" fmla="*/ 5674318 h 5921497"/>
              <a:gd name="connsiteX30" fmla="*/ 265045 w 8902587"/>
              <a:gd name="connsiteY30" fmla="*/ 5674318 h 5921497"/>
              <a:gd name="connsiteX31" fmla="*/ 17546 w 8902587"/>
              <a:gd name="connsiteY31" fmla="*/ 5674318 h 5921497"/>
              <a:gd name="connsiteX32" fmla="*/ 0 w 8902587"/>
              <a:gd name="connsiteY32" fmla="*/ 5674318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902587" h="5921497">
                <a:moveTo>
                  <a:pt x="0" y="0"/>
                </a:moveTo>
                <a:lnTo>
                  <a:pt x="1" y="0"/>
                </a:lnTo>
                <a:lnTo>
                  <a:pt x="265045" y="0"/>
                </a:lnTo>
                <a:lnTo>
                  <a:pt x="3108312" y="0"/>
                </a:lnTo>
                <a:lnTo>
                  <a:pt x="3108312" y="6178"/>
                </a:lnTo>
                <a:cubicBezTo>
                  <a:pt x="3142994" y="3089"/>
                  <a:pt x="3177678" y="1545"/>
                  <a:pt x="3212362" y="772"/>
                </a:cubicBezTo>
                <a:lnTo>
                  <a:pt x="3289433" y="200"/>
                </a:lnTo>
                <a:lnTo>
                  <a:pt x="3289414" y="0"/>
                </a:lnTo>
                <a:lnTo>
                  <a:pt x="3316414" y="0"/>
                </a:lnTo>
                <a:lnTo>
                  <a:pt x="5781601" y="0"/>
                </a:lnTo>
                <a:lnTo>
                  <a:pt x="5781601" y="6178"/>
                </a:lnTo>
                <a:cubicBezTo>
                  <a:pt x="5837215" y="0"/>
                  <a:pt x="5892836" y="0"/>
                  <a:pt x="5948453" y="0"/>
                </a:cubicBezTo>
                <a:cubicBezTo>
                  <a:pt x="6460207" y="0"/>
                  <a:pt x="6941183" y="129176"/>
                  <a:pt x="7360642" y="356780"/>
                </a:cubicBezTo>
                <a:lnTo>
                  <a:pt x="7560039" y="477806"/>
                </a:lnTo>
                <a:lnTo>
                  <a:pt x="7540195" y="504311"/>
                </a:lnTo>
                <a:cubicBezTo>
                  <a:pt x="7362040" y="767687"/>
                  <a:pt x="7257884" y="1085395"/>
                  <a:pt x="7257884" y="1427814"/>
                </a:cubicBezTo>
                <a:cubicBezTo>
                  <a:pt x="7257884" y="2283865"/>
                  <a:pt x="7905828" y="2985462"/>
                  <a:pt x="8739034" y="3069818"/>
                </a:cubicBezTo>
                <a:lnTo>
                  <a:pt x="8902587" y="3078048"/>
                </a:lnTo>
                <a:lnTo>
                  <a:pt x="8893195" y="3263933"/>
                </a:lnTo>
                <a:cubicBezTo>
                  <a:pt x="8741253" y="4758918"/>
                  <a:pt x="7477918" y="5921497"/>
                  <a:pt x="5948453" y="5921497"/>
                </a:cubicBezTo>
                <a:cubicBezTo>
                  <a:pt x="5892836" y="5921497"/>
                  <a:pt x="5831037" y="5921497"/>
                  <a:pt x="5781601" y="5915319"/>
                </a:cubicBezTo>
                <a:lnTo>
                  <a:pt x="5781601" y="5921497"/>
                </a:lnTo>
                <a:lnTo>
                  <a:pt x="3316414" y="5921497"/>
                </a:lnTo>
                <a:lnTo>
                  <a:pt x="3303482" y="5921497"/>
                </a:lnTo>
                <a:lnTo>
                  <a:pt x="3303482" y="5921404"/>
                </a:lnTo>
                <a:lnTo>
                  <a:pt x="3209472" y="5920725"/>
                </a:lnTo>
                <a:cubicBezTo>
                  <a:pt x="3173825" y="5919953"/>
                  <a:pt x="3139141" y="5918408"/>
                  <a:pt x="3108312" y="5915319"/>
                </a:cubicBezTo>
                <a:lnTo>
                  <a:pt x="3108312" y="5921497"/>
                </a:lnTo>
                <a:lnTo>
                  <a:pt x="2959697" y="5921497"/>
                </a:lnTo>
                <a:lnTo>
                  <a:pt x="2959697" y="5674318"/>
                </a:lnTo>
                <a:lnTo>
                  <a:pt x="265045" y="5674318"/>
                </a:lnTo>
                <a:lnTo>
                  <a:pt x="17546" y="5674318"/>
                </a:lnTo>
                <a:lnTo>
                  <a:pt x="0" y="567431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403571" y="836950"/>
            <a:ext cx="4802284" cy="254702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2" name="Slide Number Placeholder 5">
            <a:extLst>
              <a:ext uri="{FF2B5EF4-FFF2-40B4-BE49-F238E27FC236}">
                <a16:creationId xmlns:a16="http://schemas.microsoft.com/office/drawing/2014/main" id="{F969E2E6-9085-C80B-BE9D-CB2BBB65F1BE}"/>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D692CCB7-11ED-56C3-F2C7-67D936204E5D}"/>
              </a:ext>
            </a:extLst>
          </p:cNvPr>
          <p:cNvSpPr>
            <a:spLocks noGrp="1"/>
          </p:cNvSpPr>
          <p:nvPr>
            <p:ph type="body" sz="quarter" idx="65" hasCustomPrompt="1"/>
          </p:nvPr>
        </p:nvSpPr>
        <p:spPr>
          <a:xfrm>
            <a:off x="6009" y="641250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982100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Freeform 10">
            <a:extLst>
              <a:ext uri="{FF2B5EF4-FFF2-40B4-BE49-F238E27FC236}">
                <a16:creationId xmlns:a16="http://schemas.microsoft.com/office/drawing/2014/main" id="{034A05A5-BCEB-42FD-D487-EF7058319242}"/>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20412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88279C37-A1BE-B924-9BAE-BEFBBDCCD758}"/>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846619" y="-274858"/>
            <a:ext cx="5495664"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02</a:t>
            </a:r>
          </a:p>
        </p:txBody>
      </p:sp>
      <p:sp>
        <p:nvSpPr>
          <p:cNvPr id="11" name="Freeform 10">
            <a:extLst>
              <a:ext uri="{FF2B5EF4-FFF2-40B4-BE49-F238E27FC236}">
                <a16:creationId xmlns:a16="http://schemas.microsoft.com/office/drawing/2014/main" id="{6630A75D-6D8B-3A21-6A9F-016DCE41F7F0}"/>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2E7B18D9-B18D-C990-3B81-03007F9555DD}"/>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663490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424669" y="270322"/>
            <a:ext cx="11582847" cy="830997"/>
          </a:xfrm>
          <a:prstGeom prst="rect">
            <a:avLst/>
          </a:prstGeom>
        </p:spPr>
        <p:txBody>
          <a:bodyPr wrap="square">
            <a:spAutoFit/>
          </a:bodyPr>
          <a:lstStyle/>
          <a:p>
            <a:pPr marL="0" lvl="0" indent="0" algn="ctr" rtl="0">
              <a:spcBef>
                <a:spcPts val="0"/>
              </a:spcBef>
              <a:spcAft>
                <a:spcPts val="0"/>
              </a:spcAft>
              <a:buClr>
                <a:schemeClr val="dk1"/>
              </a:buClr>
              <a:buSzPts val="1100"/>
              <a:buFont typeface="Arial"/>
              <a:buNone/>
            </a:pPr>
            <a:r>
              <a:rPr lang="en-IE" sz="2400" b="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Icons</a:t>
            </a:r>
            <a:r>
              <a:rPr lang="en-IE" sz="2400" b="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which can be used within this template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without losing quality.</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Change line colour, width and style.</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p>
        </p:txBody>
      </p: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0A4A28A2-B6E8-DD2B-66F2-37A6CA09FDFF}"/>
              </a:ext>
            </a:extLst>
          </p:cNvPr>
          <p:cNvCxnSpPr/>
          <p:nvPr userDrawn="1"/>
        </p:nvCxnSpPr>
        <p:spPr>
          <a:xfrm flipH="1">
            <a:off x="12033" y="1329353"/>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686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03</a:t>
            </a:r>
          </a:p>
        </p:txBody>
      </p:sp>
      <p:sp>
        <p:nvSpPr>
          <p:cNvPr id="11" name="Freeform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3142161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88657" y="2396438"/>
            <a:ext cx="10614687"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88657" y="761603"/>
            <a:ext cx="10614687"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74803" y="1579021"/>
            <a:ext cx="10614687"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54669415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Text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E967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2812274" y="-2081754"/>
            <a:ext cx="5761056" cy="10595238"/>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9632553" cy="3849918"/>
          </a:xfrm>
          <a:prstGeom prst="rect">
            <a:avLst/>
          </a:prstGeom>
        </p:spPr>
        <p:txBody>
          <a:bodyPr/>
          <a:lstStyle>
            <a:lvl1pPr algn="l">
              <a:buNone/>
              <a:defRPr sz="24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9632553" cy="803654"/>
          </a:xfrm>
          <a:prstGeom prst="rect">
            <a:avLst/>
          </a:prstGeom>
        </p:spPr>
        <p:txBody>
          <a:bodyPr>
            <a:noAutofit/>
          </a:bodyPr>
          <a:lstStyle>
            <a:lvl1pPr marL="0" indent="0" algn="l">
              <a:buNone/>
              <a:defRPr lang="en-US" sz="3200" b="1" i="0" kern="1200" dirty="0">
                <a:solidFill>
                  <a:srgbClr val="459597"/>
                </a:solidFill>
                <a:latin typeface="+mn-lt"/>
                <a:ea typeface="+mn-ea"/>
                <a:cs typeface="+mn-cs"/>
              </a:defRPr>
            </a:lvl1pPr>
          </a:lstStyle>
          <a:p>
            <a:pPr lvl="0"/>
            <a:r>
              <a:rPr lang="en-US" dirty="0"/>
              <a:t>Heading</a:t>
            </a:r>
          </a:p>
        </p:txBody>
      </p:sp>
      <p:cxnSp>
        <p:nvCxnSpPr>
          <p:cNvPr id="8" name="Straight Connector 7">
            <a:extLst>
              <a:ext uri="{FF2B5EF4-FFF2-40B4-BE49-F238E27FC236}">
                <a16:creationId xmlns:a16="http://schemas.microsoft.com/office/drawing/2014/main" id="{8C40175A-66E9-2731-0F4C-6D99C0AD1720}"/>
              </a:ext>
            </a:extLst>
          </p:cNvPr>
          <p:cNvCxnSpPr>
            <a:cxnSpLocks/>
          </p:cNvCxnSpPr>
          <p:nvPr userDrawn="1"/>
        </p:nvCxnSpPr>
        <p:spPr>
          <a:xfrm>
            <a:off x="0" y="6453673"/>
            <a:ext cx="7532422"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4173071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59597"/>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200" b="1" i="0">
                <a:solidFill>
                  <a:srgbClr val="E96751"/>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6032743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200" b="1" i="0">
                <a:solidFill>
                  <a:srgbClr val="595959"/>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7991703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E9675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200" b="1" i="0">
                <a:solidFill>
                  <a:srgbClr val="459597"/>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9946372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Text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47B5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DB7BAD61-4E14-C4CF-3177-2B4D3D15BB00}"/>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6794912" y="-1995672"/>
            <a:ext cx="8391017" cy="8391017"/>
          </a:xfrm>
          <a:prstGeom prst="rect">
            <a:avLst/>
          </a:prstGeom>
        </p:spPr>
      </p:pic>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2812274" y="-2081754"/>
            <a:ext cx="5761056" cy="10595238"/>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9632553" cy="3849918"/>
          </a:xfrm>
          <a:prstGeom prst="rect">
            <a:avLst/>
          </a:prstGeom>
        </p:spPr>
        <p:txBody>
          <a:bodyPr/>
          <a:lstStyle>
            <a:lvl1pPr algn="l">
              <a:buNone/>
              <a:defRPr sz="24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9632553"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grpSp>
        <p:nvGrpSpPr>
          <p:cNvPr id="7" name="Group 6">
            <a:extLst>
              <a:ext uri="{FF2B5EF4-FFF2-40B4-BE49-F238E27FC236}">
                <a16:creationId xmlns:a16="http://schemas.microsoft.com/office/drawing/2014/main" id="{E04ACA9F-EDC5-194A-9CC4-EEA1D3B4FDEE}"/>
              </a:ext>
            </a:extLst>
          </p:cNvPr>
          <p:cNvGrpSpPr/>
          <p:nvPr userDrawn="1"/>
        </p:nvGrpSpPr>
        <p:grpSpPr>
          <a:xfrm>
            <a:off x="0" y="6213053"/>
            <a:ext cx="12116938" cy="1289893"/>
            <a:chOff x="3911600" y="5376592"/>
            <a:chExt cx="7103963" cy="756243"/>
          </a:xfrm>
        </p:grpSpPr>
        <p:cxnSp>
          <p:nvCxnSpPr>
            <p:cNvPr id="8" name="Straight Connector 7">
              <a:extLst>
                <a:ext uri="{FF2B5EF4-FFF2-40B4-BE49-F238E27FC236}">
                  <a16:creationId xmlns:a16="http://schemas.microsoft.com/office/drawing/2014/main" id="{8C40175A-66E9-2731-0F4C-6D99C0AD1720}"/>
                </a:ext>
              </a:extLst>
            </p:cNvPr>
            <p:cNvCxnSpPr>
              <a:cxnSpLocks/>
            </p:cNvCxnSpPr>
            <p:nvPr userDrawn="1"/>
          </p:nvCxnSpPr>
          <p:spPr>
            <a:xfrm>
              <a:off x="3911600" y="5517665"/>
              <a:ext cx="4416136"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8A18F33D-08C9-7714-EB15-2B6C2313D6E1}"/>
                </a:ext>
              </a:extLst>
            </p:cNvPr>
            <p:cNvPicPr>
              <a:picLocks noChangeAspect="1"/>
            </p:cNvPicPr>
            <p:nvPr userDrawn="1"/>
          </p:nvPicPr>
          <p:blipFill rotWithShape="1">
            <a:blip r:embed="rId3" cstate="screen">
              <a:lum bright="70000" contrast="-70000"/>
              <a:extLst>
                <a:ext uri="{28A0092B-C50C-407E-A947-70E740481C1C}">
                  <a14:useLocalDpi xmlns:a14="http://schemas.microsoft.com/office/drawing/2010/main"/>
                </a:ext>
              </a:extLst>
            </a:blip>
            <a:srcRect l="31981" t="58177"/>
            <a:stretch/>
          </p:blipFill>
          <p:spPr>
            <a:xfrm>
              <a:off x="8693985" y="5419095"/>
              <a:ext cx="2321578" cy="713740"/>
            </a:xfrm>
            <a:prstGeom prst="rect">
              <a:avLst/>
            </a:prstGeom>
          </p:spPr>
        </p:pic>
        <p:pic>
          <p:nvPicPr>
            <p:cNvPr id="11" name="Picture 10">
              <a:extLst>
                <a:ext uri="{FF2B5EF4-FFF2-40B4-BE49-F238E27FC236}">
                  <a16:creationId xmlns:a16="http://schemas.microsoft.com/office/drawing/2014/main" id="{07FDFEE6-4E8D-9425-4732-5DD60BCC90C4}"/>
                </a:ext>
              </a:extLst>
            </p:cNvPr>
            <p:cNvPicPr>
              <a:picLocks noChangeAspect="1"/>
            </p:cNvPicPr>
            <p:nvPr userDrawn="1"/>
          </p:nvPicPr>
          <p:blipFill rotWithShape="1">
            <a:blip r:embed="rId4" cstate="screen">
              <a:lum bright="70000" contrast="-70000"/>
              <a:extLst>
                <a:ext uri="{28A0092B-C50C-407E-A947-70E740481C1C}">
                  <a14:useLocalDpi xmlns:a14="http://schemas.microsoft.com/office/drawing/2010/main"/>
                </a:ext>
              </a:extLst>
            </a:blip>
            <a:srcRect l="6446" t="27942" r="69084" b="22936"/>
            <a:stretch/>
          </p:blipFill>
          <p:spPr>
            <a:xfrm>
              <a:off x="8388482" y="5376592"/>
              <a:ext cx="281099" cy="282147"/>
            </a:xfrm>
            <a:prstGeom prst="rect">
              <a:avLst/>
            </a:prstGeom>
          </p:spPr>
        </p:pic>
      </p:grpSp>
    </p:spTree>
    <p:extLst>
      <p:ext uri="{BB962C8B-B14F-4D97-AF65-F5344CB8AC3E}">
        <p14:creationId xmlns:p14="http://schemas.microsoft.com/office/powerpoint/2010/main" val="407171659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920945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3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9" name="Text Placeholder 32">
            <a:extLst>
              <a:ext uri="{FF2B5EF4-FFF2-40B4-BE49-F238E27FC236}">
                <a16:creationId xmlns:a16="http://schemas.microsoft.com/office/drawing/2014/main" id="{CE034E5D-2F22-518D-1FE6-E7FFC2D29B76}"/>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0" name="Text Placeholder 32">
            <a:extLst>
              <a:ext uri="{FF2B5EF4-FFF2-40B4-BE49-F238E27FC236}">
                <a16:creationId xmlns:a16="http://schemas.microsoft.com/office/drawing/2014/main" id="{A923E284-E1A5-D57D-478A-302A8C5D7F82}"/>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219836556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9820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5" name="Text Placeholder 23">
            <a:extLst>
              <a:ext uri="{FF2B5EF4-FFF2-40B4-BE49-F238E27FC236}">
                <a16:creationId xmlns:a16="http://schemas.microsoft.com/office/drawing/2014/main" id="{6AC1F27E-82CF-5BE2-A178-1E4AA923202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0D5C5FE3-9CD9-E4D0-7B4E-1E10616C7D01}"/>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GB"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0" name="Text Placeholder 23">
            <a:extLst>
              <a:ext uri="{FF2B5EF4-FFF2-40B4-BE49-F238E27FC236}">
                <a16:creationId xmlns:a16="http://schemas.microsoft.com/office/drawing/2014/main" id="{6F236DD9-04CC-0BB2-9D74-5CAFA31071EA}"/>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1" name="Text Placeholder 32">
            <a:extLst>
              <a:ext uri="{FF2B5EF4-FFF2-40B4-BE49-F238E27FC236}">
                <a16:creationId xmlns:a16="http://schemas.microsoft.com/office/drawing/2014/main" id="{91ACED44-EF9B-F62B-33CF-4DB972F9344B}"/>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2" name="Text Placeholder 32">
            <a:extLst>
              <a:ext uri="{FF2B5EF4-FFF2-40B4-BE49-F238E27FC236}">
                <a16:creationId xmlns:a16="http://schemas.microsoft.com/office/drawing/2014/main" id="{807E7199-FD8A-EAE3-D4B8-06DFB05CCDFC}"/>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2329099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28A51C95-9D83-623E-DEE4-83954D3B5AE2}"/>
              </a:ext>
            </a:extLst>
          </p:cNvPr>
          <p:cNvSpPr/>
          <p:nvPr userDrawn="1"/>
        </p:nvSpPr>
        <p:spPr>
          <a:xfrm flipH="1">
            <a:off x="7210213" y="516552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5" name="Freeform 24">
            <a:extLst>
              <a:ext uri="{FF2B5EF4-FFF2-40B4-BE49-F238E27FC236}">
                <a16:creationId xmlns:a16="http://schemas.microsoft.com/office/drawing/2014/main" id="{FB9E3E15-2522-D9C7-47C3-415B63464703}"/>
              </a:ext>
            </a:extLst>
          </p:cNvPr>
          <p:cNvSpPr/>
          <p:nvPr userDrawn="1"/>
        </p:nvSpPr>
        <p:spPr>
          <a:xfrm>
            <a:off x="-39761" y="240524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object 3">
            <a:extLst>
              <a:ext uri="{FF2B5EF4-FFF2-40B4-BE49-F238E27FC236}">
                <a16:creationId xmlns:a16="http://schemas.microsoft.com/office/drawing/2014/main" id="{4EB31FB1-367A-D7AC-046D-9AAC71D3B7CA}"/>
              </a:ext>
            </a:extLst>
          </p:cNvPr>
          <p:cNvSpPr/>
          <p:nvPr userDrawn="1"/>
        </p:nvSpPr>
        <p:spPr>
          <a:xfrm>
            <a:off x="9232269" y="107690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0" name="Freeform 29">
            <a:extLst>
              <a:ext uri="{FF2B5EF4-FFF2-40B4-BE49-F238E27FC236}">
                <a16:creationId xmlns:a16="http://schemas.microsoft.com/office/drawing/2014/main" id="{E7A73EEE-7365-180F-BE9D-B8FD2CAD094B}"/>
              </a:ext>
            </a:extLst>
          </p:cNvPr>
          <p:cNvSpPr>
            <a:spLocks noGrp="1"/>
          </p:cNvSpPr>
          <p:nvPr>
            <p:ph type="pic" sz="quarter" idx="19"/>
          </p:nvPr>
        </p:nvSpPr>
        <p:spPr>
          <a:xfrm>
            <a:off x="5957002" y="1303139"/>
            <a:ext cx="6234998" cy="4198861"/>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txBody>
          <a:bodyPr wrap="square">
            <a:noAutofit/>
          </a:bodyPr>
          <a:lstStyle>
            <a:lvl1pPr marL="0" indent="0" algn="ctr">
              <a:buNone/>
              <a:defRPr>
                <a:solidFill>
                  <a:schemeClr val="bg1">
                    <a:lumMod val="95000"/>
                  </a:schemeClr>
                </a:solidFill>
              </a:defRPr>
            </a:lvl1pPr>
          </a:lstStyle>
          <a:p>
            <a:endParaRPr lang="en-US" dirty="0"/>
          </a:p>
        </p:txBody>
      </p:sp>
      <p:sp>
        <p:nvSpPr>
          <p:cNvPr id="27" name="Text Placeholder 23">
            <a:extLst>
              <a:ext uri="{FF2B5EF4-FFF2-40B4-BE49-F238E27FC236}">
                <a16:creationId xmlns:a16="http://schemas.microsoft.com/office/drawing/2014/main" id="{74D6682C-F555-E900-9A32-F2E1975ABE2D}"/>
              </a:ext>
            </a:extLst>
          </p:cNvPr>
          <p:cNvSpPr>
            <a:spLocks noGrp="1"/>
          </p:cNvSpPr>
          <p:nvPr>
            <p:ph type="body" sz="quarter" idx="15" hasCustomPrompt="1"/>
          </p:nvPr>
        </p:nvSpPr>
        <p:spPr>
          <a:xfrm>
            <a:off x="553654" y="418556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Epic Stays</a:t>
            </a:r>
          </a:p>
        </p:txBody>
      </p:sp>
      <p:sp>
        <p:nvSpPr>
          <p:cNvPr id="28" name="Text Placeholder 23">
            <a:extLst>
              <a:ext uri="{FF2B5EF4-FFF2-40B4-BE49-F238E27FC236}">
                <a16:creationId xmlns:a16="http://schemas.microsoft.com/office/drawing/2014/main" id="{A30E17E1-7F76-F9B6-EF94-0CA7B47A4BEC}"/>
              </a:ext>
            </a:extLst>
          </p:cNvPr>
          <p:cNvSpPr>
            <a:spLocks noGrp="1"/>
          </p:cNvSpPr>
          <p:nvPr>
            <p:ph type="body" sz="quarter" idx="16" hasCustomPrompt="1"/>
          </p:nvPr>
        </p:nvSpPr>
        <p:spPr>
          <a:xfrm>
            <a:off x="553654" y="356283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Your guide to</a:t>
            </a: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32049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dirty="0" err="1"/>
              <a:t>www.epicstays.eu</a:t>
            </a:r>
            <a:endParaRPr lang="en-US" dirty="0"/>
          </a:p>
        </p:txBody>
      </p:sp>
      <p:pic>
        <p:nvPicPr>
          <p:cNvPr id="2" name="Picture 1">
            <a:extLst>
              <a:ext uri="{FF2B5EF4-FFF2-40B4-BE49-F238E27FC236}">
                <a16:creationId xmlns:a16="http://schemas.microsoft.com/office/drawing/2014/main" id="{552D84C8-F650-72DA-C963-282BFA2B990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12" name="Picture 11" descr="Co-funded by the European Union logo in png for web usage">
            <a:extLst>
              <a:ext uri="{FF2B5EF4-FFF2-40B4-BE49-F238E27FC236}">
                <a16:creationId xmlns:a16="http://schemas.microsoft.com/office/drawing/2014/main" id="{F38FA00A-5536-10FA-7E69-F7497EB7BDB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14" name="Rectangle 13">
            <a:extLst>
              <a:ext uri="{FF2B5EF4-FFF2-40B4-BE49-F238E27FC236}">
                <a16:creationId xmlns:a16="http://schemas.microsoft.com/office/drawing/2014/main" id="{BC0EB9F1-D05A-E4B2-7B1D-EA4A4D249737}"/>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5" name="Group 14">
            <a:extLst>
              <a:ext uri="{FF2B5EF4-FFF2-40B4-BE49-F238E27FC236}">
                <a16:creationId xmlns:a16="http://schemas.microsoft.com/office/drawing/2014/main" id="{E74111D7-91B3-9D15-09A8-B071A5C3D6AB}"/>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11058133-DBC5-ACCD-E759-4C543DC4BECF}"/>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A323537A-72A2-78E1-E9E4-2D49E776E4A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
        <p:nvSpPr>
          <p:cNvPr id="19" name="Text Placeholder 23">
            <a:extLst>
              <a:ext uri="{FF2B5EF4-FFF2-40B4-BE49-F238E27FC236}">
                <a16:creationId xmlns:a16="http://schemas.microsoft.com/office/drawing/2014/main" id="{29538861-2B30-B1F1-C558-F20C42AC0A91}"/>
              </a:ext>
            </a:extLst>
          </p:cNvPr>
          <p:cNvSpPr>
            <a:spLocks noGrp="1"/>
          </p:cNvSpPr>
          <p:nvPr>
            <p:ph type="body" sz="quarter" idx="65" hasCustomPrompt="1"/>
          </p:nvPr>
        </p:nvSpPr>
        <p:spPr>
          <a:xfrm>
            <a:off x="9238279" y="10769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2086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4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5" name="Text Placeholder 23">
            <a:extLst>
              <a:ext uri="{FF2B5EF4-FFF2-40B4-BE49-F238E27FC236}">
                <a16:creationId xmlns:a16="http://schemas.microsoft.com/office/drawing/2014/main" id="{6AC1F27E-82CF-5BE2-A178-1E4AA923202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0D5C5FE3-9CD9-E4D0-7B4E-1E10616C7D01}"/>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GB"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0" name="Text Placeholder 23">
            <a:extLst>
              <a:ext uri="{FF2B5EF4-FFF2-40B4-BE49-F238E27FC236}">
                <a16:creationId xmlns:a16="http://schemas.microsoft.com/office/drawing/2014/main" id="{6F236DD9-04CC-0BB2-9D74-5CAFA31071EA}"/>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1" name="Text Placeholder 32">
            <a:extLst>
              <a:ext uri="{FF2B5EF4-FFF2-40B4-BE49-F238E27FC236}">
                <a16:creationId xmlns:a16="http://schemas.microsoft.com/office/drawing/2014/main" id="{AA91E554-6058-E464-2B1F-763CCA3A9442}"/>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2" name="Text Placeholder 32">
            <a:extLst>
              <a:ext uri="{FF2B5EF4-FFF2-40B4-BE49-F238E27FC236}">
                <a16:creationId xmlns:a16="http://schemas.microsoft.com/office/drawing/2014/main" id="{9D54461D-1B4B-199A-BE05-0A22C342D0AF}"/>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402644361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9675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3" name="Text Placeholder 23">
            <a:extLst>
              <a:ext uri="{FF2B5EF4-FFF2-40B4-BE49-F238E27FC236}">
                <a16:creationId xmlns:a16="http://schemas.microsoft.com/office/drawing/2014/main" id="{E0FCE278-5DAD-705A-F531-4D8EBF0AEC3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7" name="Text Placeholder 17">
            <a:extLst>
              <a:ext uri="{FF2B5EF4-FFF2-40B4-BE49-F238E27FC236}">
                <a16:creationId xmlns:a16="http://schemas.microsoft.com/office/drawing/2014/main" id="{D4FC09EA-89C5-C227-5564-CB1055CF3BAF}"/>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8" name="Text Placeholder 23">
            <a:extLst>
              <a:ext uri="{FF2B5EF4-FFF2-40B4-BE49-F238E27FC236}">
                <a16:creationId xmlns:a16="http://schemas.microsoft.com/office/drawing/2014/main" id="{7A0C526B-D3F9-C6BA-F2EF-DC26E5389433}"/>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5" name="Text Placeholder 32">
            <a:extLst>
              <a:ext uri="{FF2B5EF4-FFF2-40B4-BE49-F238E27FC236}">
                <a16:creationId xmlns:a16="http://schemas.microsoft.com/office/drawing/2014/main" id="{BC72A8D7-FC3E-AFF7-3782-7C6166D1973A}"/>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9" name="Text Placeholder 32">
            <a:extLst>
              <a:ext uri="{FF2B5EF4-FFF2-40B4-BE49-F238E27FC236}">
                <a16:creationId xmlns:a16="http://schemas.microsoft.com/office/drawing/2014/main" id="{EB2FBDFB-0DC7-0156-1352-2CD6AF40D395}"/>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01670074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5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3" name="Text Placeholder 23">
            <a:extLst>
              <a:ext uri="{FF2B5EF4-FFF2-40B4-BE49-F238E27FC236}">
                <a16:creationId xmlns:a16="http://schemas.microsoft.com/office/drawing/2014/main" id="{E0FCE278-5DAD-705A-F531-4D8EBF0AEC3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7" name="Text Placeholder 17">
            <a:extLst>
              <a:ext uri="{FF2B5EF4-FFF2-40B4-BE49-F238E27FC236}">
                <a16:creationId xmlns:a16="http://schemas.microsoft.com/office/drawing/2014/main" id="{D4FC09EA-89C5-C227-5564-CB1055CF3BAF}"/>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8" name="Text Placeholder 23">
            <a:extLst>
              <a:ext uri="{FF2B5EF4-FFF2-40B4-BE49-F238E27FC236}">
                <a16:creationId xmlns:a16="http://schemas.microsoft.com/office/drawing/2014/main" id="{7A0C526B-D3F9-C6BA-F2EF-DC26E5389433}"/>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4" name="Straight Connector 3">
            <a:extLst>
              <a:ext uri="{FF2B5EF4-FFF2-40B4-BE49-F238E27FC236}">
                <a16:creationId xmlns:a16="http://schemas.microsoft.com/office/drawing/2014/main" id="{4EE73B5A-FD2C-3417-B647-C05ECFABBCF6}"/>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514D809-F6FD-B9BC-8AFE-6C6396AD0E78}"/>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9" name="Text Placeholder 32">
            <a:extLst>
              <a:ext uri="{FF2B5EF4-FFF2-40B4-BE49-F238E27FC236}">
                <a16:creationId xmlns:a16="http://schemas.microsoft.com/office/drawing/2014/main" id="{B4EB3B5E-76EB-9DE2-F212-2907909FDEC7}"/>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28555890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6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086D6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94680683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7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0" name="Text Placeholder 32">
            <a:extLst>
              <a:ext uri="{FF2B5EF4-FFF2-40B4-BE49-F238E27FC236}">
                <a16:creationId xmlns:a16="http://schemas.microsoft.com/office/drawing/2014/main" id="{A923E284-E1A5-D57D-478A-302A8C5D7F82}"/>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82251889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8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9820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5" name="Text Placeholder 23">
            <a:extLst>
              <a:ext uri="{FF2B5EF4-FFF2-40B4-BE49-F238E27FC236}">
                <a16:creationId xmlns:a16="http://schemas.microsoft.com/office/drawing/2014/main" id="{6AC1F27E-82CF-5BE2-A178-1E4AA923202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0D5C5FE3-9CD9-E4D0-7B4E-1E10616C7D01}"/>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GB"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0" name="Text Placeholder 23">
            <a:extLst>
              <a:ext uri="{FF2B5EF4-FFF2-40B4-BE49-F238E27FC236}">
                <a16:creationId xmlns:a16="http://schemas.microsoft.com/office/drawing/2014/main" id="{6F236DD9-04CC-0BB2-9D74-5CAFA31071EA}"/>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2" name="Text Placeholder 32">
            <a:extLst>
              <a:ext uri="{FF2B5EF4-FFF2-40B4-BE49-F238E27FC236}">
                <a16:creationId xmlns:a16="http://schemas.microsoft.com/office/drawing/2014/main" id="{807E7199-FD8A-EAE3-D4B8-06DFB05CCDFC}"/>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93996909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9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5" name="Text Placeholder 23">
            <a:extLst>
              <a:ext uri="{FF2B5EF4-FFF2-40B4-BE49-F238E27FC236}">
                <a16:creationId xmlns:a16="http://schemas.microsoft.com/office/drawing/2014/main" id="{6AC1F27E-82CF-5BE2-A178-1E4AA923202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0D5C5FE3-9CD9-E4D0-7B4E-1E10616C7D01}"/>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GB"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0" name="Text Placeholder 23">
            <a:extLst>
              <a:ext uri="{FF2B5EF4-FFF2-40B4-BE49-F238E27FC236}">
                <a16:creationId xmlns:a16="http://schemas.microsoft.com/office/drawing/2014/main" id="{6F236DD9-04CC-0BB2-9D74-5CAFA31071EA}"/>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2" name="Text Placeholder 32">
            <a:extLst>
              <a:ext uri="{FF2B5EF4-FFF2-40B4-BE49-F238E27FC236}">
                <a16:creationId xmlns:a16="http://schemas.microsoft.com/office/drawing/2014/main" id="{9D54461D-1B4B-199A-BE05-0A22C342D0AF}"/>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26945329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0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9675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3" name="Text Placeholder 23">
            <a:extLst>
              <a:ext uri="{FF2B5EF4-FFF2-40B4-BE49-F238E27FC236}">
                <a16:creationId xmlns:a16="http://schemas.microsoft.com/office/drawing/2014/main" id="{E0FCE278-5DAD-705A-F531-4D8EBF0AEC3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7" name="Text Placeholder 17">
            <a:extLst>
              <a:ext uri="{FF2B5EF4-FFF2-40B4-BE49-F238E27FC236}">
                <a16:creationId xmlns:a16="http://schemas.microsoft.com/office/drawing/2014/main" id="{D4FC09EA-89C5-C227-5564-CB1055CF3BAF}"/>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8" name="Text Placeholder 23">
            <a:extLst>
              <a:ext uri="{FF2B5EF4-FFF2-40B4-BE49-F238E27FC236}">
                <a16:creationId xmlns:a16="http://schemas.microsoft.com/office/drawing/2014/main" id="{7A0C526B-D3F9-C6BA-F2EF-DC26E5389433}"/>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9" name="Text Placeholder 32">
            <a:extLst>
              <a:ext uri="{FF2B5EF4-FFF2-40B4-BE49-F238E27FC236}">
                <a16:creationId xmlns:a16="http://schemas.microsoft.com/office/drawing/2014/main" id="{EB2FBDFB-0DC7-0156-1352-2CD6AF40D395}"/>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77652443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3" name="Text Placeholder 23">
            <a:extLst>
              <a:ext uri="{FF2B5EF4-FFF2-40B4-BE49-F238E27FC236}">
                <a16:creationId xmlns:a16="http://schemas.microsoft.com/office/drawing/2014/main" id="{E0FCE278-5DAD-705A-F531-4D8EBF0AEC3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7" name="Text Placeholder 17">
            <a:extLst>
              <a:ext uri="{FF2B5EF4-FFF2-40B4-BE49-F238E27FC236}">
                <a16:creationId xmlns:a16="http://schemas.microsoft.com/office/drawing/2014/main" id="{D4FC09EA-89C5-C227-5564-CB1055CF3BAF}"/>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8" name="Text Placeholder 23">
            <a:extLst>
              <a:ext uri="{FF2B5EF4-FFF2-40B4-BE49-F238E27FC236}">
                <a16:creationId xmlns:a16="http://schemas.microsoft.com/office/drawing/2014/main" id="{7A0C526B-D3F9-C6BA-F2EF-DC26E5389433}"/>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9" name="Text Placeholder 32">
            <a:extLst>
              <a:ext uri="{FF2B5EF4-FFF2-40B4-BE49-F238E27FC236}">
                <a16:creationId xmlns:a16="http://schemas.microsoft.com/office/drawing/2014/main" id="{B4EB3B5E-76EB-9DE2-F212-2907909FDEC7}"/>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37011966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6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32">
            <a:extLst>
              <a:ext uri="{FF2B5EF4-FFF2-40B4-BE49-F238E27FC236}">
                <a16:creationId xmlns:a16="http://schemas.microsoft.com/office/drawing/2014/main" id="{13BC18F3-8E82-66E1-D638-208A91F576E6}"/>
              </a:ext>
            </a:extLst>
          </p:cNvPr>
          <p:cNvSpPr>
            <a:spLocks noGrp="1"/>
          </p:cNvSpPr>
          <p:nvPr>
            <p:ph type="body" sz="quarter" idx="19" hasCustomPrompt="1"/>
          </p:nvPr>
        </p:nvSpPr>
        <p:spPr>
          <a:xfrm>
            <a:off x="624948" y="10274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4390870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s Slide 01">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7263AFD7-3BAB-8E0E-41DF-51372F40E69A}"/>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Freeform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object 3">
            <a:extLst>
              <a:ext uri="{FF2B5EF4-FFF2-40B4-BE49-F238E27FC236}">
                <a16:creationId xmlns:a16="http://schemas.microsoft.com/office/drawing/2014/main" id="{188025B6-A722-4EA8-AE0E-2CF7CA414D65}"/>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5" name="Text Placeholder 32">
            <a:extLst>
              <a:ext uri="{FF2B5EF4-FFF2-40B4-BE49-F238E27FC236}">
                <a16:creationId xmlns:a16="http://schemas.microsoft.com/office/drawing/2014/main" id="{9198FEE8-44BD-0E36-3CE0-94BE53BC2BDA}"/>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46" name="Text Placeholder 32">
            <a:extLst>
              <a:ext uri="{FF2B5EF4-FFF2-40B4-BE49-F238E27FC236}">
                <a16:creationId xmlns:a16="http://schemas.microsoft.com/office/drawing/2014/main" id="{4AE00B4D-D121-2B75-3B44-FDE3DFE8E00D}"/>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cxnSp>
        <p:nvCxnSpPr>
          <p:cNvPr id="55" name="Straight Connector 54">
            <a:extLst>
              <a:ext uri="{FF2B5EF4-FFF2-40B4-BE49-F238E27FC236}">
                <a16:creationId xmlns:a16="http://schemas.microsoft.com/office/drawing/2014/main" id="{05A7438C-23BE-5C91-3161-445555F79406}"/>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Freeform 55">
            <a:extLst>
              <a:ext uri="{FF2B5EF4-FFF2-40B4-BE49-F238E27FC236}">
                <a16:creationId xmlns:a16="http://schemas.microsoft.com/office/drawing/2014/main" id="{BDA15F7A-A7A8-9191-1E86-0531DAF210A5}"/>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57" name="Text Placeholder 23">
            <a:extLst>
              <a:ext uri="{FF2B5EF4-FFF2-40B4-BE49-F238E27FC236}">
                <a16:creationId xmlns:a16="http://schemas.microsoft.com/office/drawing/2014/main" id="{03FEF671-AD38-449A-7146-320D75633A36}"/>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73" name="Text Placeholder 32">
            <a:extLst>
              <a:ext uri="{FF2B5EF4-FFF2-40B4-BE49-F238E27FC236}">
                <a16:creationId xmlns:a16="http://schemas.microsoft.com/office/drawing/2014/main" id="{445291E5-E8FB-06B9-3A8F-F924A72BC11E}"/>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2" name="Text Placeholder 32">
            <a:extLst>
              <a:ext uri="{FF2B5EF4-FFF2-40B4-BE49-F238E27FC236}">
                <a16:creationId xmlns:a16="http://schemas.microsoft.com/office/drawing/2014/main" id="{C410C645-D626-87F4-8CC0-65D6BDAE2D8F}"/>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 name="Text Placeholder 32">
            <a:extLst>
              <a:ext uri="{FF2B5EF4-FFF2-40B4-BE49-F238E27FC236}">
                <a16:creationId xmlns:a16="http://schemas.microsoft.com/office/drawing/2014/main" id="{E2F9FBC8-7F91-9E71-4445-B5EDFDF68FFD}"/>
              </a:ext>
            </a:extLst>
          </p:cNvPr>
          <p:cNvSpPr>
            <a:spLocks noGrp="1"/>
          </p:cNvSpPr>
          <p:nvPr>
            <p:ph type="body" sz="quarter" idx="82" hasCustomPrompt="1"/>
          </p:nvPr>
        </p:nvSpPr>
        <p:spPr>
          <a:xfrm>
            <a:off x="4484440" y="1440781"/>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5" name="Text Placeholder 32">
            <a:extLst>
              <a:ext uri="{FF2B5EF4-FFF2-40B4-BE49-F238E27FC236}">
                <a16:creationId xmlns:a16="http://schemas.microsoft.com/office/drawing/2014/main" id="{BCF2FF0C-8872-6C2B-C3FE-B9905DE086FE}"/>
              </a:ext>
            </a:extLst>
          </p:cNvPr>
          <p:cNvSpPr>
            <a:spLocks noGrp="1"/>
          </p:cNvSpPr>
          <p:nvPr>
            <p:ph type="body" sz="quarter" idx="83" hasCustomPrompt="1"/>
          </p:nvPr>
        </p:nvSpPr>
        <p:spPr>
          <a:xfrm>
            <a:off x="7657348" y="3834123"/>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1930813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7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3" name="Straight Connector 2">
            <a:extLst>
              <a:ext uri="{FF2B5EF4-FFF2-40B4-BE49-F238E27FC236}">
                <a16:creationId xmlns:a16="http://schemas.microsoft.com/office/drawing/2014/main" id="{7831E8FF-838B-D4AF-9119-7CF9F37A0E39}"/>
              </a:ext>
            </a:extLst>
          </p:cNvPr>
          <p:cNvCxnSpPr>
            <a:cxnSpLocks/>
          </p:cNvCxnSpPr>
          <p:nvPr userDrawn="1"/>
        </p:nvCxnSpPr>
        <p:spPr>
          <a:xfrm>
            <a:off x="419734" y="1752340"/>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5DF195E8-3909-B219-C8AC-7DFA3424CBEB}"/>
              </a:ext>
            </a:extLst>
          </p:cNvPr>
          <p:cNvSpPr>
            <a:spLocks noGrp="1"/>
          </p:cNvSpPr>
          <p:nvPr>
            <p:ph type="body" sz="quarter" idx="18" hasCustomPrompt="1"/>
          </p:nvPr>
        </p:nvSpPr>
        <p:spPr>
          <a:xfrm>
            <a:off x="538978" y="1914232"/>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80CECE0C-94B8-ECFB-C3FA-89869471B092}"/>
              </a:ext>
            </a:extLst>
          </p:cNvPr>
          <p:cNvSpPr>
            <a:spLocks noGrp="1"/>
          </p:cNvSpPr>
          <p:nvPr>
            <p:ph type="body" sz="quarter" idx="19" hasCustomPrompt="1"/>
          </p:nvPr>
        </p:nvSpPr>
        <p:spPr>
          <a:xfrm>
            <a:off x="555777" y="979313"/>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83670029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9820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3" name="Straight Connector 2">
            <a:extLst>
              <a:ext uri="{FF2B5EF4-FFF2-40B4-BE49-F238E27FC236}">
                <a16:creationId xmlns:a16="http://schemas.microsoft.com/office/drawing/2014/main" id="{8A804B14-0F25-F485-9CBA-70606443874A}"/>
              </a:ext>
            </a:extLst>
          </p:cNvPr>
          <p:cNvCxnSpPr>
            <a:cxnSpLocks/>
          </p:cNvCxnSpPr>
          <p:nvPr userDrawn="1"/>
        </p:nvCxnSpPr>
        <p:spPr>
          <a:xfrm>
            <a:off x="419734" y="1763225"/>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7D3E6BF5-36DA-5969-53A3-51D436933E0D}"/>
              </a:ext>
            </a:extLst>
          </p:cNvPr>
          <p:cNvSpPr>
            <a:spLocks noGrp="1"/>
          </p:cNvSpPr>
          <p:nvPr>
            <p:ph type="body" sz="quarter" idx="18" hasCustomPrompt="1"/>
          </p:nvPr>
        </p:nvSpPr>
        <p:spPr>
          <a:xfrm>
            <a:off x="538978" y="1925117"/>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F54DAFC3-753D-E3D3-2ABA-F871E82E2AAC}"/>
              </a:ext>
            </a:extLst>
          </p:cNvPr>
          <p:cNvSpPr>
            <a:spLocks noGrp="1"/>
          </p:cNvSpPr>
          <p:nvPr>
            <p:ph type="body" sz="quarter" idx="19" hasCustomPrompt="1"/>
          </p:nvPr>
        </p:nvSpPr>
        <p:spPr>
          <a:xfrm>
            <a:off x="555777" y="9901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4191051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4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12" name="Straight Connector 11">
            <a:extLst>
              <a:ext uri="{FF2B5EF4-FFF2-40B4-BE49-F238E27FC236}">
                <a16:creationId xmlns:a16="http://schemas.microsoft.com/office/drawing/2014/main" id="{6453ADA4-BA1C-6F5B-407B-1B1CC3AAE28E}"/>
              </a:ext>
            </a:extLst>
          </p:cNvPr>
          <p:cNvCxnSpPr>
            <a:cxnSpLocks/>
          </p:cNvCxnSpPr>
          <p:nvPr userDrawn="1"/>
        </p:nvCxnSpPr>
        <p:spPr>
          <a:xfrm>
            <a:off x="436533" y="1816273"/>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Text Placeholder 32">
            <a:extLst>
              <a:ext uri="{FF2B5EF4-FFF2-40B4-BE49-F238E27FC236}">
                <a16:creationId xmlns:a16="http://schemas.microsoft.com/office/drawing/2014/main" id="{533AC6A7-A23A-DFC7-44D9-145AEC0679AB}"/>
              </a:ext>
            </a:extLst>
          </p:cNvPr>
          <p:cNvSpPr>
            <a:spLocks noGrp="1"/>
          </p:cNvSpPr>
          <p:nvPr>
            <p:ph type="body" sz="quarter" idx="18" hasCustomPrompt="1"/>
          </p:nvPr>
        </p:nvSpPr>
        <p:spPr>
          <a:xfrm>
            <a:off x="555777" y="1978165"/>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4" name="Text Placeholder 32">
            <a:extLst>
              <a:ext uri="{FF2B5EF4-FFF2-40B4-BE49-F238E27FC236}">
                <a16:creationId xmlns:a16="http://schemas.microsoft.com/office/drawing/2014/main" id="{1C857183-8E3D-6F43-F57A-6743535F4900}"/>
              </a:ext>
            </a:extLst>
          </p:cNvPr>
          <p:cNvSpPr>
            <a:spLocks noGrp="1"/>
          </p:cNvSpPr>
          <p:nvPr>
            <p:ph type="body" sz="quarter" idx="19" hasCustomPrompt="1"/>
          </p:nvPr>
        </p:nvSpPr>
        <p:spPr>
          <a:xfrm>
            <a:off x="572576" y="1043246"/>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08589343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1EDF7E4E-4931-ABC6-4901-49B088C7E1E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5BBEB204-16CE-AC6C-0ED5-8F0FE20F6E9E}"/>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62418F4F-944E-AE7C-AF19-5EEDA9F02F72}"/>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3" name="Straight Connector 2">
            <a:extLst>
              <a:ext uri="{FF2B5EF4-FFF2-40B4-BE49-F238E27FC236}">
                <a16:creationId xmlns:a16="http://schemas.microsoft.com/office/drawing/2014/main" id="{BF4AA246-95E6-5113-9F77-1F9F4FF1B656}"/>
              </a:ext>
            </a:extLst>
          </p:cNvPr>
          <p:cNvCxnSpPr>
            <a:cxnSpLocks/>
          </p:cNvCxnSpPr>
          <p:nvPr userDrawn="1"/>
        </p:nvCxnSpPr>
        <p:spPr>
          <a:xfrm>
            <a:off x="453394" y="1862973"/>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253B1A3A-0C7F-2C59-2ACE-2EEDD26481D6}"/>
              </a:ext>
            </a:extLst>
          </p:cNvPr>
          <p:cNvSpPr>
            <a:spLocks noGrp="1"/>
          </p:cNvSpPr>
          <p:nvPr>
            <p:ph type="body" sz="quarter" idx="18" hasCustomPrompt="1"/>
          </p:nvPr>
        </p:nvSpPr>
        <p:spPr>
          <a:xfrm>
            <a:off x="572638" y="2024865"/>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5D908126-48D8-31E4-5826-81319EDFF890}"/>
              </a:ext>
            </a:extLst>
          </p:cNvPr>
          <p:cNvSpPr>
            <a:spLocks noGrp="1"/>
          </p:cNvSpPr>
          <p:nvPr>
            <p:ph type="body" sz="quarter" idx="19" hasCustomPrompt="1"/>
          </p:nvPr>
        </p:nvSpPr>
        <p:spPr>
          <a:xfrm>
            <a:off x="589437" y="1089946"/>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56223382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5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3" name="Straight Connector 2">
            <a:extLst>
              <a:ext uri="{FF2B5EF4-FFF2-40B4-BE49-F238E27FC236}">
                <a16:creationId xmlns:a16="http://schemas.microsoft.com/office/drawing/2014/main" id="{5EE622EB-9F00-BCBF-1F38-90FC82B5979A}"/>
              </a:ext>
            </a:extLst>
          </p:cNvPr>
          <p:cNvCxnSpPr>
            <a:cxnSpLocks/>
          </p:cNvCxnSpPr>
          <p:nvPr userDrawn="1"/>
        </p:nvCxnSpPr>
        <p:spPr>
          <a:xfrm>
            <a:off x="454288" y="1800525"/>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67FA695-5499-8881-FFC4-F9FBF91C1E57}"/>
              </a:ext>
            </a:extLst>
          </p:cNvPr>
          <p:cNvSpPr>
            <a:spLocks noGrp="1"/>
          </p:cNvSpPr>
          <p:nvPr>
            <p:ph type="body" sz="quarter" idx="18" hasCustomPrompt="1"/>
          </p:nvPr>
        </p:nvSpPr>
        <p:spPr>
          <a:xfrm>
            <a:off x="573532" y="1962417"/>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5A23F809-6178-058C-37C3-CE5D92628C23}"/>
              </a:ext>
            </a:extLst>
          </p:cNvPr>
          <p:cNvSpPr>
            <a:spLocks noGrp="1"/>
          </p:cNvSpPr>
          <p:nvPr>
            <p:ph type="body" sz="quarter" idx="19" hasCustomPrompt="1"/>
          </p:nvPr>
        </p:nvSpPr>
        <p:spPr>
          <a:xfrm>
            <a:off x="590331" y="10274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82897490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8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32">
            <a:extLst>
              <a:ext uri="{FF2B5EF4-FFF2-40B4-BE49-F238E27FC236}">
                <a16:creationId xmlns:a16="http://schemas.microsoft.com/office/drawing/2014/main" id="{13BC18F3-8E82-66E1-D638-208A91F576E6}"/>
              </a:ext>
            </a:extLst>
          </p:cNvPr>
          <p:cNvSpPr>
            <a:spLocks noGrp="1"/>
          </p:cNvSpPr>
          <p:nvPr>
            <p:ph type="body" sz="quarter" idx="19" hasCustomPrompt="1"/>
          </p:nvPr>
        </p:nvSpPr>
        <p:spPr>
          <a:xfrm>
            <a:off x="624948" y="10274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96057531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9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8" name="Text Placeholder 32">
            <a:extLst>
              <a:ext uri="{FF2B5EF4-FFF2-40B4-BE49-F238E27FC236}">
                <a16:creationId xmlns:a16="http://schemas.microsoft.com/office/drawing/2014/main" id="{80CECE0C-94B8-ECFB-C3FA-89869471B092}"/>
              </a:ext>
            </a:extLst>
          </p:cNvPr>
          <p:cNvSpPr>
            <a:spLocks noGrp="1"/>
          </p:cNvSpPr>
          <p:nvPr>
            <p:ph type="body" sz="quarter" idx="19" hasCustomPrompt="1"/>
          </p:nvPr>
        </p:nvSpPr>
        <p:spPr>
          <a:xfrm>
            <a:off x="555777" y="979313"/>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7231942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0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9820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8" name="Text Placeholder 32">
            <a:extLst>
              <a:ext uri="{FF2B5EF4-FFF2-40B4-BE49-F238E27FC236}">
                <a16:creationId xmlns:a16="http://schemas.microsoft.com/office/drawing/2014/main" id="{F54DAFC3-753D-E3D3-2ABA-F871E82E2AAC}"/>
              </a:ext>
            </a:extLst>
          </p:cNvPr>
          <p:cNvSpPr>
            <a:spLocks noGrp="1"/>
          </p:cNvSpPr>
          <p:nvPr>
            <p:ph type="body" sz="quarter" idx="19" hasCustomPrompt="1"/>
          </p:nvPr>
        </p:nvSpPr>
        <p:spPr>
          <a:xfrm>
            <a:off x="555777" y="9901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08495660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32">
            <a:extLst>
              <a:ext uri="{FF2B5EF4-FFF2-40B4-BE49-F238E27FC236}">
                <a16:creationId xmlns:a16="http://schemas.microsoft.com/office/drawing/2014/main" id="{1C857183-8E3D-6F43-F57A-6743535F4900}"/>
              </a:ext>
            </a:extLst>
          </p:cNvPr>
          <p:cNvSpPr>
            <a:spLocks noGrp="1"/>
          </p:cNvSpPr>
          <p:nvPr>
            <p:ph type="body" sz="quarter" idx="19" hasCustomPrompt="1"/>
          </p:nvPr>
        </p:nvSpPr>
        <p:spPr>
          <a:xfrm>
            <a:off x="572576" y="1043246"/>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401412297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2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1EDF7E4E-4931-ABC6-4901-49B088C7E1E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5BBEB204-16CE-AC6C-0ED5-8F0FE20F6E9E}"/>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62418F4F-944E-AE7C-AF19-5EEDA9F02F72}"/>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8" name="Text Placeholder 32">
            <a:extLst>
              <a:ext uri="{FF2B5EF4-FFF2-40B4-BE49-F238E27FC236}">
                <a16:creationId xmlns:a16="http://schemas.microsoft.com/office/drawing/2014/main" id="{5D908126-48D8-31E4-5826-81319EDFF890}"/>
              </a:ext>
            </a:extLst>
          </p:cNvPr>
          <p:cNvSpPr>
            <a:spLocks noGrp="1"/>
          </p:cNvSpPr>
          <p:nvPr>
            <p:ph type="body" sz="quarter" idx="19" hasCustomPrompt="1"/>
          </p:nvPr>
        </p:nvSpPr>
        <p:spPr>
          <a:xfrm>
            <a:off x="589437" y="1089946"/>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1493958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_Contents Slide 01">
    <p:spTree>
      <p:nvGrpSpPr>
        <p:cNvPr id="1" name=""/>
        <p:cNvGrpSpPr/>
        <p:nvPr/>
      </p:nvGrpSpPr>
      <p:grpSpPr>
        <a:xfrm>
          <a:off x="0" y="0"/>
          <a:ext cx="0" cy="0"/>
          <a:chOff x="0" y="0"/>
          <a:chExt cx="0" cy="0"/>
        </a:xfrm>
      </p:grpSpPr>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Freeform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ext Placeholder 32">
            <a:extLst>
              <a:ext uri="{FF2B5EF4-FFF2-40B4-BE49-F238E27FC236}">
                <a16:creationId xmlns:a16="http://schemas.microsoft.com/office/drawing/2014/main" id="{C410C645-D626-87F4-8CC0-65D6BDAE2D8F}"/>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 name="Text Placeholder 32">
            <a:extLst>
              <a:ext uri="{FF2B5EF4-FFF2-40B4-BE49-F238E27FC236}">
                <a16:creationId xmlns:a16="http://schemas.microsoft.com/office/drawing/2014/main" id="{E2F9FBC8-7F91-9E71-4445-B5EDFDF68FFD}"/>
              </a:ext>
            </a:extLst>
          </p:cNvPr>
          <p:cNvSpPr>
            <a:spLocks noGrp="1"/>
          </p:cNvSpPr>
          <p:nvPr>
            <p:ph type="body" sz="quarter" idx="82" hasCustomPrompt="1"/>
          </p:nvPr>
        </p:nvSpPr>
        <p:spPr>
          <a:xfrm>
            <a:off x="4484440" y="1440781"/>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395720891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3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8" name="Text Placeholder 32">
            <a:extLst>
              <a:ext uri="{FF2B5EF4-FFF2-40B4-BE49-F238E27FC236}">
                <a16:creationId xmlns:a16="http://schemas.microsoft.com/office/drawing/2014/main" id="{5A23F809-6178-058C-37C3-CE5D92628C23}"/>
              </a:ext>
            </a:extLst>
          </p:cNvPr>
          <p:cNvSpPr>
            <a:spLocks noGrp="1"/>
          </p:cNvSpPr>
          <p:nvPr>
            <p:ph type="body" sz="quarter" idx="19" hasCustomPrompt="1"/>
          </p:nvPr>
        </p:nvSpPr>
        <p:spPr>
          <a:xfrm>
            <a:off x="590331" y="10274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17728882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96751"/>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7089" y="257177"/>
            <a:ext cx="7575621" cy="4331221"/>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3" name="Straight Connector 2">
            <a:extLst>
              <a:ext uri="{FF2B5EF4-FFF2-40B4-BE49-F238E27FC236}">
                <a16:creationId xmlns:a16="http://schemas.microsoft.com/office/drawing/2014/main" id="{51F2F768-42B4-86F7-F6E9-EFF4F8B791AB}"/>
              </a:ext>
            </a:extLst>
          </p:cNvPr>
          <p:cNvCxnSpPr>
            <a:cxnSpLocks/>
          </p:cNvCxnSpPr>
          <p:nvPr userDrawn="1"/>
        </p:nvCxnSpPr>
        <p:spPr>
          <a:xfrm>
            <a:off x="359846" y="4854747"/>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8CACE4E7-0635-8E7C-E157-23722F38E903}"/>
              </a:ext>
            </a:extLst>
          </p:cNvPr>
          <p:cNvSpPr>
            <a:spLocks noGrp="1"/>
          </p:cNvSpPr>
          <p:nvPr>
            <p:ph type="body" sz="quarter" idx="18" hasCustomPrompt="1"/>
          </p:nvPr>
        </p:nvSpPr>
        <p:spPr>
          <a:xfrm>
            <a:off x="479090" y="5016639"/>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9" name="Text Placeholder 32">
            <a:extLst>
              <a:ext uri="{FF2B5EF4-FFF2-40B4-BE49-F238E27FC236}">
                <a16:creationId xmlns:a16="http://schemas.microsoft.com/office/drawing/2014/main" id="{C1E75131-B817-89D0-4D67-0C343AA22FFF}"/>
              </a:ext>
            </a:extLst>
          </p:cNvPr>
          <p:cNvSpPr>
            <a:spLocks noGrp="1"/>
          </p:cNvSpPr>
          <p:nvPr>
            <p:ph type="body" sz="quarter" idx="19" hasCustomPrompt="1"/>
          </p:nvPr>
        </p:nvSpPr>
        <p:spPr>
          <a:xfrm>
            <a:off x="495889" y="4081720"/>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480602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262734" y="124887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4466563"/>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788657" y="5062321"/>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1247629" y="125797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17" name="Straight Connector 16">
            <a:extLst>
              <a:ext uri="{FF2B5EF4-FFF2-40B4-BE49-F238E27FC236}">
                <a16:creationId xmlns:a16="http://schemas.microsoft.com/office/drawing/2014/main" id="{6D3C23C9-AB97-3A0B-EEFD-89FEFA5B86CE}"/>
              </a:ext>
            </a:extLst>
          </p:cNvPr>
          <p:cNvCxnSpPr>
            <a:cxnSpLocks/>
          </p:cNvCxnSpPr>
          <p:nvPr userDrawn="1"/>
        </p:nvCxnSpPr>
        <p:spPr>
          <a:xfrm>
            <a:off x="8773537" y="1896157"/>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Text Placeholder 32">
            <a:extLst>
              <a:ext uri="{FF2B5EF4-FFF2-40B4-BE49-F238E27FC236}">
                <a16:creationId xmlns:a16="http://schemas.microsoft.com/office/drawing/2014/main" id="{47539578-6F17-C090-F05F-02DD35E230C1}"/>
              </a:ext>
            </a:extLst>
          </p:cNvPr>
          <p:cNvSpPr>
            <a:spLocks noGrp="1"/>
          </p:cNvSpPr>
          <p:nvPr>
            <p:ph type="body" sz="quarter" idx="18" hasCustomPrompt="1"/>
          </p:nvPr>
        </p:nvSpPr>
        <p:spPr>
          <a:xfrm>
            <a:off x="8892781" y="2058049"/>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9" name="Text Placeholder 32">
            <a:extLst>
              <a:ext uri="{FF2B5EF4-FFF2-40B4-BE49-F238E27FC236}">
                <a16:creationId xmlns:a16="http://schemas.microsoft.com/office/drawing/2014/main" id="{7EF53169-D93C-A218-5EE7-DCAF912D98D2}"/>
              </a:ext>
            </a:extLst>
          </p:cNvPr>
          <p:cNvSpPr>
            <a:spLocks noGrp="1"/>
          </p:cNvSpPr>
          <p:nvPr>
            <p:ph type="body" sz="quarter" idx="19" hasCustomPrompt="1"/>
          </p:nvPr>
        </p:nvSpPr>
        <p:spPr>
          <a:xfrm>
            <a:off x="8909580" y="1123130"/>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0104879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2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262734" y="124887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96751"/>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4466563"/>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788657" y="5062321"/>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1247629" y="125797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17" name="Straight Connector 16">
            <a:extLst>
              <a:ext uri="{FF2B5EF4-FFF2-40B4-BE49-F238E27FC236}">
                <a16:creationId xmlns:a16="http://schemas.microsoft.com/office/drawing/2014/main" id="{6D3C23C9-AB97-3A0B-EEFD-89FEFA5B86CE}"/>
              </a:ext>
            </a:extLst>
          </p:cNvPr>
          <p:cNvCxnSpPr>
            <a:cxnSpLocks/>
          </p:cNvCxnSpPr>
          <p:nvPr userDrawn="1"/>
        </p:nvCxnSpPr>
        <p:spPr>
          <a:xfrm>
            <a:off x="8773537" y="1896157"/>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Text Placeholder 32">
            <a:extLst>
              <a:ext uri="{FF2B5EF4-FFF2-40B4-BE49-F238E27FC236}">
                <a16:creationId xmlns:a16="http://schemas.microsoft.com/office/drawing/2014/main" id="{47539578-6F17-C090-F05F-02DD35E230C1}"/>
              </a:ext>
            </a:extLst>
          </p:cNvPr>
          <p:cNvSpPr>
            <a:spLocks noGrp="1"/>
          </p:cNvSpPr>
          <p:nvPr>
            <p:ph type="body" sz="quarter" idx="18" hasCustomPrompt="1"/>
          </p:nvPr>
        </p:nvSpPr>
        <p:spPr>
          <a:xfrm>
            <a:off x="8892781" y="2058049"/>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9" name="Text Placeholder 32">
            <a:extLst>
              <a:ext uri="{FF2B5EF4-FFF2-40B4-BE49-F238E27FC236}">
                <a16:creationId xmlns:a16="http://schemas.microsoft.com/office/drawing/2014/main" id="{7EF53169-D93C-A218-5EE7-DCAF912D98D2}"/>
              </a:ext>
            </a:extLst>
          </p:cNvPr>
          <p:cNvSpPr>
            <a:spLocks noGrp="1"/>
          </p:cNvSpPr>
          <p:nvPr>
            <p:ph type="body" sz="quarter" idx="19" hasCustomPrompt="1"/>
          </p:nvPr>
        </p:nvSpPr>
        <p:spPr>
          <a:xfrm>
            <a:off x="8909580" y="1123130"/>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44508413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3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262734" y="124887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FBA63B"/>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4466563"/>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788657" y="5062321"/>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1247629" y="125797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17" name="Straight Connector 16">
            <a:extLst>
              <a:ext uri="{FF2B5EF4-FFF2-40B4-BE49-F238E27FC236}">
                <a16:creationId xmlns:a16="http://schemas.microsoft.com/office/drawing/2014/main" id="{6D3C23C9-AB97-3A0B-EEFD-89FEFA5B86CE}"/>
              </a:ext>
            </a:extLst>
          </p:cNvPr>
          <p:cNvCxnSpPr>
            <a:cxnSpLocks/>
          </p:cNvCxnSpPr>
          <p:nvPr userDrawn="1"/>
        </p:nvCxnSpPr>
        <p:spPr>
          <a:xfrm>
            <a:off x="8773537" y="1896157"/>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Text Placeholder 32">
            <a:extLst>
              <a:ext uri="{FF2B5EF4-FFF2-40B4-BE49-F238E27FC236}">
                <a16:creationId xmlns:a16="http://schemas.microsoft.com/office/drawing/2014/main" id="{47539578-6F17-C090-F05F-02DD35E230C1}"/>
              </a:ext>
            </a:extLst>
          </p:cNvPr>
          <p:cNvSpPr>
            <a:spLocks noGrp="1"/>
          </p:cNvSpPr>
          <p:nvPr>
            <p:ph type="body" sz="quarter" idx="18" hasCustomPrompt="1"/>
          </p:nvPr>
        </p:nvSpPr>
        <p:spPr>
          <a:xfrm>
            <a:off x="8892781" y="2058049"/>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9" name="Text Placeholder 32">
            <a:extLst>
              <a:ext uri="{FF2B5EF4-FFF2-40B4-BE49-F238E27FC236}">
                <a16:creationId xmlns:a16="http://schemas.microsoft.com/office/drawing/2014/main" id="{7EF53169-D93C-A218-5EE7-DCAF912D98D2}"/>
              </a:ext>
            </a:extLst>
          </p:cNvPr>
          <p:cNvSpPr>
            <a:spLocks noGrp="1"/>
          </p:cNvSpPr>
          <p:nvPr>
            <p:ph type="body" sz="quarter" idx="19" hasCustomPrompt="1"/>
          </p:nvPr>
        </p:nvSpPr>
        <p:spPr>
          <a:xfrm>
            <a:off x="8909580" y="1123130"/>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842963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591011" y="1421161"/>
            <a:ext cx="5591242" cy="4065240"/>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7609973" y="1917699"/>
            <a:ext cx="3620593" cy="2549377"/>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400073" y="1879941"/>
            <a:ext cx="5096572" cy="451198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418201" y="158725"/>
            <a:ext cx="5096572"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415573" y="1019333"/>
            <a:ext cx="5096572"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2" name="object 3">
            <a:extLst>
              <a:ext uri="{FF2B5EF4-FFF2-40B4-BE49-F238E27FC236}">
                <a16:creationId xmlns:a16="http://schemas.microsoft.com/office/drawing/2014/main" id="{0B98BB15-36D8-AB9F-8C0D-5FC77D734CF5}"/>
              </a:ext>
            </a:extLst>
          </p:cNvPr>
          <p:cNvSpPr/>
          <p:nvPr userDrawn="1"/>
        </p:nvSpPr>
        <p:spPr>
          <a:xfrm rot="16200000">
            <a:off x="4352895" y="1253636"/>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3" name="Text Placeholder 23">
            <a:extLst>
              <a:ext uri="{FF2B5EF4-FFF2-40B4-BE49-F238E27FC236}">
                <a16:creationId xmlns:a16="http://schemas.microsoft.com/office/drawing/2014/main" id="{84BC1840-9AB3-1DF5-D29D-1574E457F723}"/>
              </a:ext>
            </a:extLst>
          </p:cNvPr>
          <p:cNvSpPr>
            <a:spLocks noGrp="1"/>
          </p:cNvSpPr>
          <p:nvPr>
            <p:ph type="body" sz="quarter" idx="65" hasCustomPrompt="1"/>
          </p:nvPr>
        </p:nvSpPr>
        <p:spPr>
          <a:xfrm rot="16200000">
            <a:off x="4358905" y="1253637"/>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57531829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5433680D-BD5D-B256-25AF-7651ACEBE90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1" name="object 3">
            <a:extLst>
              <a:ext uri="{FF2B5EF4-FFF2-40B4-BE49-F238E27FC236}">
                <a16:creationId xmlns:a16="http://schemas.microsoft.com/office/drawing/2014/main" id="{129A9620-C0F4-CBC3-4970-ACD6FCC8D090}"/>
              </a:ext>
            </a:extLst>
          </p:cNvPr>
          <p:cNvSpPr/>
          <p:nvPr userDrawn="1"/>
        </p:nvSpPr>
        <p:spPr>
          <a:xfrm rot="16200000">
            <a:off x="9615266" y="515190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2" name="Text Placeholder 23">
            <a:extLst>
              <a:ext uri="{FF2B5EF4-FFF2-40B4-BE49-F238E27FC236}">
                <a16:creationId xmlns:a16="http://schemas.microsoft.com/office/drawing/2014/main" id="{8370C565-93FA-ECE8-6FE8-6914FFDDAF3C}"/>
              </a:ext>
            </a:extLst>
          </p:cNvPr>
          <p:cNvSpPr>
            <a:spLocks noGrp="1"/>
          </p:cNvSpPr>
          <p:nvPr>
            <p:ph type="body" sz="quarter" idx="65" hasCustomPrompt="1"/>
          </p:nvPr>
        </p:nvSpPr>
        <p:spPr>
          <a:xfrm rot="16200000">
            <a:off x="9621276" y="5151904"/>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Text Placeholder 17">
            <a:extLst>
              <a:ext uri="{FF2B5EF4-FFF2-40B4-BE49-F238E27FC236}">
                <a16:creationId xmlns:a16="http://schemas.microsoft.com/office/drawing/2014/main" id="{1DA36682-58B5-7FC5-2870-DCEF84343C73}"/>
              </a:ext>
            </a:extLst>
          </p:cNvPr>
          <p:cNvSpPr>
            <a:spLocks noGrp="1"/>
          </p:cNvSpPr>
          <p:nvPr>
            <p:ph type="body" sz="quarter" idx="18" hasCustomPrompt="1"/>
          </p:nvPr>
        </p:nvSpPr>
        <p:spPr>
          <a:xfrm>
            <a:off x="400073" y="1879941"/>
            <a:ext cx="5096572" cy="451198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BBFF1E66-2C08-3FE8-ADE0-8FD6BAE84BF0}"/>
              </a:ext>
            </a:extLst>
          </p:cNvPr>
          <p:cNvSpPr>
            <a:spLocks noGrp="1"/>
          </p:cNvSpPr>
          <p:nvPr>
            <p:ph type="body" sz="quarter" idx="16" hasCustomPrompt="1"/>
          </p:nvPr>
        </p:nvSpPr>
        <p:spPr>
          <a:xfrm>
            <a:off x="418201" y="158725"/>
            <a:ext cx="5096572"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7" name="Text Placeholder 23">
            <a:extLst>
              <a:ext uri="{FF2B5EF4-FFF2-40B4-BE49-F238E27FC236}">
                <a16:creationId xmlns:a16="http://schemas.microsoft.com/office/drawing/2014/main" id="{8F7BC564-26FB-D046-F824-E7EFA2A40B46}"/>
              </a:ext>
            </a:extLst>
          </p:cNvPr>
          <p:cNvSpPr>
            <a:spLocks noGrp="1"/>
          </p:cNvSpPr>
          <p:nvPr>
            <p:ph type="body" sz="quarter" idx="19" hasCustomPrompt="1"/>
          </p:nvPr>
        </p:nvSpPr>
        <p:spPr>
          <a:xfrm>
            <a:off x="415573" y="1019333"/>
            <a:ext cx="5096572"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6712427" y="1152263"/>
            <a:ext cx="4681192" cy="5705737"/>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7014500" y="1628440"/>
            <a:ext cx="4037037" cy="5208132"/>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13" name="Rectangle 12">
            <a:extLst>
              <a:ext uri="{FF2B5EF4-FFF2-40B4-BE49-F238E27FC236}">
                <a16:creationId xmlns:a16="http://schemas.microsoft.com/office/drawing/2014/main" id="{E2DB7294-B9CD-879A-B0F9-5677C4FAFA56}"/>
              </a:ext>
            </a:extLst>
          </p:cNvPr>
          <p:cNvSpPr/>
          <p:nvPr userDrawn="1"/>
        </p:nvSpPr>
        <p:spPr bwMode="auto">
          <a:xfrm>
            <a:off x="7776252" y="5580127"/>
            <a:ext cx="2513532" cy="532029"/>
          </a:xfrm>
          <a:prstGeom prst="rect">
            <a:avLst/>
          </a:prstGeom>
          <a:solidFill>
            <a:srgbClr val="459597"/>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dirty="0"/>
          </a:p>
        </p:txBody>
      </p:sp>
      <p:sp>
        <p:nvSpPr>
          <p:cNvPr id="14" name="Text Placeholder 32">
            <a:extLst>
              <a:ext uri="{FF2B5EF4-FFF2-40B4-BE49-F238E27FC236}">
                <a16:creationId xmlns:a16="http://schemas.microsoft.com/office/drawing/2014/main" id="{6AED7295-C155-5022-FAF2-2B5D7C639585}"/>
              </a:ext>
            </a:extLst>
          </p:cNvPr>
          <p:cNvSpPr>
            <a:spLocks noGrp="1"/>
          </p:cNvSpPr>
          <p:nvPr>
            <p:ph type="body" sz="quarter" idx="19" hasCustomPrompt="1"/>
          </p:nvPr>
        </p:nvSpPr>
        <p:spPr>
          <a:xfrm>
            <a:off x="6578929" y="5627224"/>
            <a:ext cx="4744987" cy="437834"/>
          </a:xfrm>
          <a:prstGeom prst="rect">
            <a:avLst/>
          </a:prstGeom>
        </p:spPr>
        <p:txBody>
          <a:bodyPr anchor="t">
            <a:noAutofit/>
          </a:bodyPr>
          <a:lstStyle>
            <a:lvl1pPr marL="0" indent="0" algn="ctr">
              <a:lnSpc>
                <a:spcPct val="100000"/>
              </a:lnSpc>
              <a:spcBef>
                <a:spcPts val="0"/>
              </a:spcBef>
              <a:buNone/>
              <a:defRPr sz="20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LEARN MORE</a:t>
            </a:r>
            <a:endParaRPr lang="en-US" dirty="0"/>
          </a:p>
        </p:txBody>
      </p:sp>
      <p:sp>
        <p:nvSpPr>
          <p:cNvPr id="4" name="Slide Number Placeholder 5">
            <a:extLst>
              <a:ext uri="{FF2B5EF4-FFF2-40B4-BE49-F238E27FC236}">
                <a16:creationId xmlns:a16="http://schemas.microsoft.com/office/drawing/2014/main" id="{A22AB95E-FC8F-3340-8544-E4709B0FF23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object 3">
            <a:extLst>
              <a:ext uri="{FF2B5EF4-FFF2-40B4-BE49-F238E27FC236}">
                <a16:creationId xmlns:a16="http://schemas.microsoft.com/office/drawing/2014/main" id="{C23683E5-52E0-E6FC-A532-E215FE3999D7}"/>
              </a:ext>
            </a:extLst>
          </p:cNvPr>
          <p:cNvSpPr/>
          <p:nvPr userDrawn="1"/>
        </p:nvSpPr>
        <p:spPr>
          <a:xfrm rot="16200000">
            <a:off x="9810703" y="5151905"/>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9" name="Text Placeholder 23">
            <a:extLst>
              <a:ext uri="{FF2B5EF4-FFF2-40B4-BE49-F238E27FC236}">
                <a16:creationId xmlns:a16="http://schemas.microsoft.com/office/drawing/2014/main" id="{81994B4F-E349-840E-C5E7-5C7F8BFC9289}"/>
              </a:ext>
            </a:extLst>
          </p:cNvPr>
          <p:cNvSpPr>
            <a:spLocks noGrp="1"/>
          </p:cNvSpPr>
          <p:nvPr>
            <p:ph type="body" sz="quarter" idx="65" hasCustomPrompt="1"/>
          </p:nvPr>
        </p:nvSpPr>
        <p:spPr>
          <a:xfrm rot="16200000">
            <a:off x="9816713" y="5151906"/>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Text Placeholder 17">
            <a:extLst>
              <a:ext uri="{FF2B5EF4-FFF2-40B4-BE49-F238E27FC236}">
                <a16:creationId xmlns:a16="http://schemas.microsoft.com/office/drawing/2014/main" id="{A5CAEB53-E187-012B-10F6-9C7DE6C78546}"/>
              </a:ext>
            </a:extLst>
          </p:cNvPr>
          <p:cNvSpPr>
            <a:spLocks noGrp="1"/>
          </p:cNvSpPr>
          <p:nvPr>
            <p:ph type="body" sz="quarter" idx="18" hasCustomPrompt="1"/>
          </p:nvPr>
        </p:nvSpPr>
        <p:spPr>
          <a:xfrm>
            <a:off x="400073" y="1879941"/>
            <a:ext cx="5096572" cy="451198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7D763500-DF0E-A240-5BDA-6F83D71C9E36}"/>
              </a:ext>
            </a:extLst>
          </p:cNvPr>
          <p:cNvSpPr>
            <a:spLocks noGrp="1"/>
          </p:cNvSpPr>
          <p:nvPr>
            <p:ph type="body" sz="quarter" idx="16" hasCustomPrompt="1"/>
          </p:nvPr>
        </p:nvSpPr>
        <p:spPr>
          <a:xfrm>
            <a:off x="418201" y="158725"/>
            <a:ext cx="5096572"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23">
            <a:extLst>
              <a:ext uri="{FF2B5EF4-FFF2-40B4-BE49-F238E27FC236}">
                <a16:creationId xmlns:a16="http://schemas.microsoft.com/office/drawing/2014/main" id="{0D16D9A9-79A3-F3C2-E39C-27ADB007B7B8}"/>
              </a:ext>
            </a:extLst>
          </p:cNvPr>
          <p:cNvSpPr>
            <a:spLocks noGrp="1"/>
          </p:cNvSpPr>
          <p:nvPr>
            <p:ph type="body" sz="quarter" idx="66" hasCustomPrompt="1"/>
          </p:nvPr>
        </p:nvSpPr>
        <p:spPr>
          <a:xfrm>
            <a:off x="415573" y="1019333"/>
            <a:ext cx="5096572"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dirty="0"/>
          </a:p>
          <a:p>
            <a:r>
              <a:rPr lang="en-US" dirty="0"/>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8" name="object 3">
            <a:extLst>
              <a:ext uri="{FF2B5EF4-FFF2-40B4-BE49-F238E27FC236}">
                <a16:creationId xmlns:a16="http://schemas.microsoft.com/office/drawing/2014/main" id="{88E51A10-9D05-671E-22DA-73FCF79621F0}"/>
              </a:ext>
            </a:extLst>
          </p:cNvPr>
          <p:cNvSpPr/>
          <p:nvPr userDrawn="1"/>
        </p:nvSpPr>
        <p:spPr>
          <a:xfrm>
            <a:off x="7143400" y="3429000"/>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9" name="Text Placeholder 23">
            <a:extLst>
              <a:ext uri="{FF2B5EF4-FFF2-40B4-BE49-F238E27FC236}">
                <a16:creationId xmlns:a16="http://schemas.microsoft.com/office/drawing/2014/main" id="{78396991-DAEB-1E68-0DF8-1741CFE1C02F}"/>
              </a:ext>
            </a:extLst>
          </p:cNvPr>
          <p:cNvSpPr>
            <a:spLocks noGrp="1"/>
          </p:cNvSpPr>
          <p:nvPr>
            <p:ph type="body" sz="quarter" idx="65" hasCustomPrompt="1"/>
          </p:nvPr>
        </p:nvSpPr>
        <p:spPr>
          <a:xfrm>
            <a:off x="7149410" y="342900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Text Placeholder 17">
            <a:extLst>
              <a:ext uri="{FF2B5EF4-FFF2-40B4-BE49-F238E27FC236}">
                <a16:creationId xmlns:a16="http://schemas.microsoft.com/office/drawing/2014/main" id="{68D24620-A17A-B82E-82B8-0F8BA087E3A9}"/>
              </a:ext>
            </a:extLst>
          </p:cNvPr>
          <p:cNvSpPr>
            <a:spLocks noGrp="1"/>
          </p:cNvSpPr>
          <p:nvPr>
            <p:ph type="body" sz="quarter" idx="18" hasCustomPrompt="1"/>
          </p:nvPr>
        </p:nvSpPr>
        <p:spPr>
          <a:xfrm>
            <a:off x="400073" y="1879941"/>
            <a:ext cx="5096572" cy="451198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0E4478DE-BE81-7099-4DD2-007CB3211CCD}"/>
              </a:ext>
            </a:extLst>
          </p:cNvPr>
          <p:cNvSpPr>
            <a:spLocks noGrp="1"/>
          </p:cNvSpPr>
          <p:nvPr>
            <p:ph type="body" sz="quarter" idx="16" hasCustomPrompt="1"/>
          </p:nvPr>
        </p:nvSpPr>
        <p:spPr>
          <a:xfrm>
            <a:off x="418201" y="158725"/>
            <a:ext cx="5096572"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85E5EBCE-86C4-0B27-3707-79B96FFE0B26}"/>
              </a:ext>
            </a:extLst>
          </p:cNvPr>
          <p:cNvSpPr>
            <a:spLocks noGrp="1"/>
          </p:cNvSpPr>
          <p:nvPr>
            <p:ph type="body" sz="quarter" idx="19" hasCustomPrompt="1"/>
          </p:nvPr>
        </p:nvSpPr>
        <p:spPr>
          <a:xfrm>
            <a:off x="415573" y="1019333"/>
            <a:ext cx="5096572"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13878130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Freeform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9526596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2_Contents Slide 01">
    <p:spTree>
      <p:nvGrpSpPr>
        <p:cNvPr id="1" name=""/>
        <p:cNvGrpSpPr/>
        <p:nvPr/>
      </p:nvGrpSpPr>
      <p:grpSpPr>
        <a:xfrm>
          <a:off x="0" y="0"/>
          <a:ext cx="0" cy="0"/>
          <a:chOff x="0" y="0"/>
          <a:chExt cx="0" cy="0"/>
        </a:xfrm>
      </p:grpSpPr>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Text Placeholder 32">
            <a:extLst>
              <a:ext uri="{FF2B5EF4-FFF2-40B4-BE49-F238E27FC236}">
                <a16:creationId xmlns:a16="http://schemas.microsoft.com/office/drawing/2014/main" id="{C410C645-D626-87F4-8CC0-65D6BDAE2D8F}"/>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125697078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8622468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683285E7-580D-481F-9E69-9B07D7743482}"/>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61FF9C18-7E4C-4444-EA26-AE03FF1A4F65}"/>
              </a:ext>
            </a:extLst>
          </p:cNvPr>
          <p:cNvSpPr>
            <a:spLocks noGrp="1"/>
          </p:cNvSpPr>
          <p:nvPr>
            <p:ph type="pic" sz="quarter" idx="75"/>
          </p:nvPr>
        </p:nvSpPr>
        <p:spPr>
          <a:xfrm>
            <a:off x="-1" y="3526971"/>
            <a:ext cx="11526983" cy="3342069"/>
          </a:xfrm>
          <a:custGeom>
            <a:avLst/>
            <a:gdLst>
              <a:gd name="connsiteX0" fmla="*/ 0 w 11526983"/>
              <a:gd name="connsiteY0" fmla="*/ 0 h 3342069"/>
              <a:gd name="connsiteX1" fmla="*/ 11526983 w 11526983"/>
              <a:gd name="connsiteY1" fmla="*/ 0 h 3342069"/>
              <a:gd name="connsiteX2" fmla="*/ 11526983 w 11526983"/>
              <a:gd name="connsiteY2" fmla="*/ 382001 h 3342069"/>
              <a:gd name="connsiteX3" fmla="*/ 11287547 w 11526983"/>
              <a:gd name="connsiteY3" fmla="*/ 382001 h 3342069"/>
              <a:gd name="connsiteX4" fmla="*/ 11287547 w 11526983"/>
              <a:gd name="connsiteY4" fmla="*/ 3341697 h 3342069"/>
              <a:gd name="connsiteX5" fmla="*/ 11526983 w 11526983"/>
              <a:gd name="connsiteY5" fmla="*/ 3341697 h 3342069"/>
              <a:gd name="connsiteX6" fmla="*/ 11526983 w 11526983"/>
              <a:gd name="connsiteY6" fmla="*/ 3342069 h 3342069"/>
              <a:gd name="connsiteX7" fmla="*/ 0 w 11526983"/>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26983" h="3342069">
                <a:moveTo>
                  <a:pt x="0" y="0"/>
                </a:moveTo>
                <a:lnTo>
                  <a:pt x="11526983" y="0"/>
                </a:lnTo>
                <a:lnTo>
                  <a:pt x="11526983" y="382001"/>
                </a:lnTo>
                <a:lnTo>
                  <a:pt x="11287547" y="382001"/>
                </a:lnTo>
                <a:lnTo>
                  <a:pt x="11287547" y="3341697"/>
                </a:lnTo>
                <a:lnTo>
                  <a:pt x="11526983" y="3341697"/>
                </a:lnTo>
                <a:lnTo>
                  <a:pt x="11526983" y="3342069"/>
                </a:lnTo>
                <a:lnTo>
                  <a:pt x="0" y="3342069"/>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05021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0" name="Freeform 9">
            <a:extLst>
              <a:ext uri="{FF2B5EF4-FFF2-40B4-BE49-F238E27FC236}">
                <a16:creationId xmlns:a16="http://schemas.microsoft.com/office/drawing/2014/main" id="{38B3A626-8AAD-5C07-63EB-ECD7DE8E9F87}"/>
              </a:ext>
            </a:extLst>
          </p:cNvPr>
          <p:cNvSpPr>
            <a:spLocks noGrp="1"/>
          </p:cNvSpPr>
          <p:nvPr>
            <p:ph type="pic" sz="quarter" idx="76"/>
          </p:nvPr>
        </p:nvSpPr>
        <p:spPr>
          <a:xfrm>
            <a:off x="5832763" y="2344365"/>
            <a:ext cx="5694219" cy="2178997"/>
          </a:xfrm>
          <a:custGeom>
            <a:avLst/>
            <a:gdLst>
              <a:gd name="connsiteX0" fmla="*/ 0 w 5694219"/>
              <a:gd name="connsiteY0" fmla="*/ 0 h 2178997"/>
              <a:gd name="connsiteX1" fmla="*/ 5694219 w 5694219"/>
              <a:gd name="connsiteY1" fmla="*/ 0 h 2178997"/>
              <a:gd name="connsiteX2" fmla="*/ 5694219 w 5694219"/>
              <a:gd name="connsiteY2" fmla="*/ 1564607 h 2178997"/>
              <a:gd name="connsiteX3" fmla="*/ 5454783 w 5694219"/>
              <a:gd name="connsiteY3" fmla="*/ 1564607 h 2178997"/>
              <a:gd name="connsiteX4" fmla="*/ 5454783 w 5694219"/>
              <a:gd name="connsiteY4" fmla="*/ 2178997 h 2178997"/>
              <a:gd name="connsiteX5" fmla="*/ 0 w 5694219"/>
              <a:gd name="connsiteY5" fmla="*/ 2178997 h 2178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4219" h="2178997">
                <a:moveTo>
                  <a:pt x="0" y="0"/>
                </a:moveTo>
                <a:lnTo>
                  <a:pt x="5694219" y="0"/>
                </a:lnTo>
                <a:lnTo>
                  <a:pt x="5694219" y="1564607"/>
                </a:lnTo>
                <a:lnTo>
                  <a:pt x="5454783" y="1564607"/>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6" name="Freeform 5">
            <a:extLst>
              <a:ext uri="{FF2B5EF4-FFF2-40B4-BE49-F238E27FC236}">
                <a16:creationId xmlns:a16="http://schemas.microsoft.com/office/drawing/2014/main" id="{EF504E28-163C-C046-DD0F-13F27627BBD4}"/>
              </a:ext>
            </a:extLst>
          </p:cNvPr>
          <p:cNvSpPr>
            <a:spLocks noGrp="1"/>
          </p:cNvSpPr>
          <p:nvPr>
            <p:ph type="pic" sz="quarter" idx="77"/>
          </p:nvPr>
        </p:nvSpPr>
        <p:spPr>
          <a:xfrm>
            <a:off x="5832763" y="4688732"/>
            <a:ext cx="5454783" cy="2178997"/>
          </a:xfrm>
          <a:custGeom>
            <a:avLst/>
            <a:gdLst>
              <a:gd name="connsiteX0" fmla="*/ 0 w 5454783"/>
              <a:gd name="connsiteY0" fmla="*/ 0 h 2178997"/>
              <a:gd name="connsiteX1" fmla="*/ 5454783 w 5454783"/>
              <a:gd name="connsiteY1" fmla="*/ 0 h 2178997"/>
              <a:gd name="connsiteX2" fmla="*/ 5454783 w 5454783"/>
              <a:gd name="connsiteY2" fmla="*/ 2178997 h 2178997"/>
              <a:gd name="connsiteX3" fmla="*/ 0 w 5454783"/>
              <a:gd name="connsiteY3" fmla="*/ 2178997 h 2178997"/>
            </a:gdLst>
            <a:ahLst/>
            <a:cxnLst>
              <a:cxn ang="0">
                <a:pos x="connsiteX0" y="connsiteY0"/>
              </a:cxn>
              <a:cxn ang="0">
                <a:pos x="connsiteX1" y="connsiteY1"/>
              </a:cxn>
              <a:cxn ang="0">
                <a:pos x="connsiteX2" y="connsiteY2"/>
              </a:cxn>
              <a:cxn ang="0">
                <a:pos x="connsiteX3" y="connsiteY3"/>
              </a:cxn>
            </a:cxnLst>
            <a:rect l="l" t="t" r="r" b="b"/>
            <a:pathLst>
              <a:path w="5454783" h="2178997">
                <a:moveTo>
                  <a:pt x="0" y="0"/>
                </a:moveTo>
                <a:lnTo>
                  <a:pt x="5454783" y="0"/>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2178997"/>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9006956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2"/>
            <a:ext cx="179948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Freeform 1">
            <a:extLst>
              <a:ext uri="{FF2B5EF4-FFF2-40B4-BE49-F238E27FC236}">
                <a16:creationId xmlns:a16="http://schemas.microsoft.com/office/drawing/2014/main" id="{3F88BD6C-5286-2FDF-1DA8-EB249E636D56}"/>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6" name="Picture Placeholder 12">
            <a:extLst>
              <a:ext uri="{FF2B5EF4-FFF2-40B4-BE49-F238E27FC236}">
                <a16:creationId xmlns:a16="http://schemas.microsoft.com/office/drawing/2014/main" id="{8C624E47-695B-5CA8-0DFF-70206D787EAF}"/>
              </a:ext>
            </a:extLst>
          </p:cNvPr>
          <p:cNvSpPr>
            <a:spLocks noGrp="1"/>
          </p:cNvSpPr>
          <p:nvPr>
            <p:ph type="pic" sz="quarter" idx="77"/>
          </p:nvPr>
        </p:nvSpPr>
        <p:spPr>
          <a:xfrm>
            <a:off x="7777018" y="-2"/>
            <a:ext cx="1799489" cy="3342069"/>
          </a:xfrm>
          <a:prstGeom prst="rect">
            <a:avLst/>
          </a:prstGeom>
          <a:solidFill>
            <a:schemeClr val="bg1">
              <a:lumMod val="95000"/>
            </a:schemeClr>
          </a:solidFill>
        </p:spPr>
        <p:txBody>
          <a:bodyPr/>
          <a:lstStyle/>
          <a:p>
            <a:endParaRPr lang="en-GB"/>
          </a:p>
        </p:txBody>
      </p:sp>
      <p:sp>
        <p:nvSpPr>
          <p:cNvPr id="17" name="Picture Placeholder 12">
            <a:extLst>
              <a:ext uri="{FF2B5EF4-FFF2-40B4-BE49-F238E27FC236}">
                <a16:creationId xmlns:a16="http://schemas.microsoft.com/office/drawing/2014/main" id="{9747594A-A68A-1C5A-3E82-B49221D19424}"/>
              </a:ext>
            </a:extLst>
          </p:cNvPr>
          <p:cNvSpPr>
            <a:spLocks noGrp="1"/>
          </p:cNvSpPr>
          <p:nvPr>
            <p:ph type="pic" sz="quarter" idx="78"/>
          </p:nvPr>
        </p:nvSpPr>
        <p:spPr>
          <a:xfrm>
            <a:off x="9721272" y="-2"/>
            <a:ext cx="1799489" cy="3342069"/>
          </a:xfrm>
          <a:prstGeom prst="rect">
            <a:avLst/>
          </a:prstGeom>
          <a:solidFill>
            <a:schemeClr val="bg1">
              <a:lumMod val="95000"/>
            </a:schemeClr>
          </a:solidFill>
        </p:spPr>
        <p:txBody>
          <a:bodyPr/>
          <a:lstStyle/>
          <a:p>
            <a:endParaRPr lang="en-GB"/>
          </a:p>
        </p:txBody>
      </p:sp>
    </p:spTree>
    <p:extLst>
      <p:ext uri="{BB962C8B-B14F-4D97-AF65-F5344CB8AC3E}">
        <p14:creationId xmlns:p14="http://schemas.microsoft.com/office/powerpoint/2010/main" val="196971789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follow our journey</a:t>
            </a:r>
          </a:p>
        </p:txBody>
      </p:sp>
      <p:sp>
        <p:nvSpPr>
          <p:cNvPr id="2" name="Freeform 1">
            <a:extLst>
              <a:ext uri="{FF2B5EF4-FFF2-40B4-BE49-F238E27FC236}">
                <a16:creationId xmlns:a16="http://schemas.microsoft.com/office/drawing/2014/main" id="{85DB1E34-A754-6299-9916-AB30C9F37056}"/>
              </a:ext>
            </a:extLst>
          </p:cNvPr>
          <p:cNvSpPr/>
          <p:nvPr userDrawn="1"/>
        </p:nvSpPr>
        <p:spPr>
          <a:xfrm>
            <a:off x="-36951" y="4542735"/>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www.epicstays.eu</a:t>
            </a:r>
            <a:endParaRPr lang="en-US" dirty="0"/>
          </a:p>
        </p:txBody>
      </p:sp>
      <p:pic>
        <p:nvPicPr>
          <p:cNvPr id="3" name="Picture 2">
            <a:extLst>
              <a:ext uri="{FF2B5EF4-FFF2-40B4-BE49-F238E27FC236}">
                <a16:creationId xmlns:a16="http://schemas.microsoft.com/office/drawing/2014/main" id="{CE0EE440-4826-E654-F6AE-1B53749CDE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4" name="Picture 3" descr="Co-funded by the European Union logo in png for web usage">
            <a:extLst>
              <a:ext uri="{FF2B5EF4-FFF2-40B4-BE49-F238E27FC236}">
                <a16:creationId xmlns:a16="http://schemas.microsoft.com/office/drawing/2014/main" id="{8BBBDFE7-FA04-3AB8-62A8-D970A1906FF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5" name="Rectangle 4">
            <a:extLst>
              <a:ext uri="{FF2B5EF4-FFF2-40B4-BE49-F238E27FC236}">
                <a16:creationId xmlns:a16="http://schemas.microsoft.com/office/drawing/2014/main" id="{2F14D5EC-CFE7-019F-EE05-B294D3238EE0}"/>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837936D7-4553-E9CC-FC55-D1B5E5D4647D}"/>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34C90407-84FA-28AB-9FD2-61204671CEBA}"/>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F8E08C42-E0A7-8749-9117-84638ABB9F9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09706829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1_Divider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2735145" y="-2744893"/>
            <a:ext cx="6702216" cy="12192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chemeClr val="bg1"/>
          </a:solidFill>
          <a:ln w="57150">
            <a:solidFill>
              <a:srgbClr val="E9675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389473181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1_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6157247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1_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600" b="1" i="0">
                <a:solidFill>
                  <a:srgbClr val="0C4659"/>
                </a:solidFill>
                <a:latin typeface="+mn-lt"/>
              </a:defRPr>
            </a:lvl1pPr>
          </a:lstStyle>
          <a:p>
            <a:pPr lvl="0"/>
            <a:r>
              <a:rPr lang="en-US"/>
              <a:t>Heading</a:t>
            </a:r>
          </a:p>
        </p:txBody>
      </p:sp>
    </p:spTree>
    <p:extLst>
      <p:ext uri="{BB962C8B-B14F-4D97-AF65-F5344CB8AC3E}">
        <p14:creationId xmlns:p14="http://schemas.microsoft.com/office/powerpoint/2010/main" val="123749811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userDrawn="1">
  <p:cSld name="1_Final Slide">
    <p:spTree>
      <p:nvGrpSpPr>
        <p:cNvPr id="1" name=""/>
        <p:cNvGrpSpPr/>
        <p:nvPr/>
      </p:nvGrpSpPr>
      <p:grpSpPr>
        <a:xfrm>
          <a:off x="0" y="0"/>
          <a:ext cx="0" cy="0"/>
          <a:chOff x="0" y="0"/>
          <a:chExt cx="0" cy="0"/>
        </a:xfrm>
      </p:grpSpPr>
      <p:sp>
        <p:nvSpPr>
          <p:cNvPr id="2" name="Text Placeholder 23">
            <a:extLst>
              <a:ext uri="{FF2B5EF4-FFF2-40B4-BE49-F238E27FC236}">
                <a16:creationId xmlns:a16="http://schemas.microsoft.com/office/drawing/2014/main" id="{22CEC74C-0CE3-4794-AF68-3DB0D2FBEFED}"/>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a:t>follow our journey</a:t>
            </a:r>
          </a:p>
        </p:txBody>
      </p:sp>
      <p:grpSp>
        <p:nvGrpSpPr>
          <p:cNvPr id="3" name="Group 2">
            <a:extLst>
              <a:ext uri="{FF2B5EF4-FFF2-40B4-BE49-F238E27FC236}">
                <a16:creationId xmlns:a16="http://schemas.microsoft.com/office/drawing/2014/main" id="{B12E813A-4B5A-A037-1771-89408093719C}"/>
              </a:ext>
            </a:extLst>
          </p:cNvPr>
          <p:cNvGrpSpPr/>
          <p:nvPr userDrawn="1"/>
        </p:nvGrpSpPr>
        <p:grpSpPr>
          <a:xfrm>
            <a:off x="441852" y="5691396"/>
            <a:ext cx="6969049" cy="851642"/>
            <a:chOff x="441852" y="5691396"/>
            <a:chExt cx="6969049" cy="851642"/>
          </a:xfrm>
        </p:grpSpPr>
        <p:pic>
          <p:nvPicPr>
            <p:cNvPr id="7" name="Picture 6" descr="Co-funded by the European Union logo in png for web usage">
              <a:extLst>
                <a:ext uri="{FF2B5EF4-FFF2-40B4-BE49-F238E27FC236}">
                  <a16:creationId xmlns:a16="http://schemas.microsoft.com/office/drawing/2014/main" id="{8A08515E-B498-AE59-22EA-DEEEFE5B924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9" name="Rectangle 8">
              <a:extLst>
                <a:ext uri="{FF2B5EF4-FFF2-40B4-BE49-F238E27FC236}">
                  <a16:creationId xmlns:a16="http://schemas.microsoft.com/office/drawing/2014/main" id="{ED1CCC7D-32DF-7678-8C87-6870AF26CB26}"/>
                </a:ext>
              </a:extLst>
            </p:cNvPr>
            <p:cNvSpPr/>
            <p:nvPr userDrawn="1"/>
          </p:nvSpPr>
          <p:spPr>
            <a:xfrm>
              <a:off x="3179504" y="6104456"/>
              <a:ext cx="4231397"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0" name="Group 9">
              <a:extLst>
                <a:ext uri="{FF2B5EF4-FFF2-40B4-BE49-F238E27FC236}">
                  <a16:creationId xmlns:a16="http://schemas.microsoft.com/office/drawing/2014/main" id="{CDF43C96-7197-7DB6-1E39-FC03EF8248FB}"/>
                </a:ext>
              </a:extLst>
            </p:cNvPr>
            <p:cNvGrpSpPr/>
            <p:nvPr userDrawn="1"/>
          </p:nvGrpSpPr>
          <p:grpSpPr>
            <a:xfrm>
              <a:off x="441852" y="5691396"/>
              <a:ext cx="1307461" cy="742180"/>
              <a:chOff x="340586" y="8789227"/>
              <a:chExt cx="1307461" cy="742180"/>
            </a:xfrm>
          </p:grpSpPr>
          <p:sp>
            <p:nvSpPr>
              <p:cNvPr id="11" name="Rectangle 10">
                <a:extLst>
                  <a:ext uri="{FF2B5EF4-FFF2-40B4-BE49-F238E27FC236}">
                    <a16:creationId xmlns:a16="http://schemas.microsoft.com/office/drawing/2014/main" id="{3E9351C3-A73F-CFD6-99E3-94889B433A22}"/>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3">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12" name="Picture 11">
                <a:extLst>
                  <a:ext uri="{FF2B5EF4-FFF2-40B4-BE49-F238E27FC236}">
                    <a16:creationId xmlns:a16="http://schemas.microsoft.com/office/drawing/2014/main" id="{942A3A25-535E-38CC-3670-10A1377D8B8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spTree>
    <p:extLst>
      <p:ext uri="{BB962C8B-B14F-4D97-AF65-F5344CB8AC3E}">
        <p14:creationId xmlns:p14="http://schemas.microsoft.com/office/powerpoint/2010/main" val="103539749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userDrawn="1">
  <p:cSld name="1_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dirty="0"/>
          </a:p>
          <a:p>
            <a:r>
              <a:rPr lang="en-US" dirty="0"/>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FA3A7B1A-82F0-193D-CCDC-5C96249A34BD}"/>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0C465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1A8E9F8-516B-15D5-81F8-F961C5CA1B45}"/>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D721C18E-EFB9-9B0B-67DA-A6787F1111A6}"/>
              </a:ext>
            </a:extLst>
          </p:cNvPr>
          <p:cNvSpPr>
            <a:spLocks noGrp="1"/>
          </p:cNvSpPr>
          <p:nvPr>
            <p:ph type="body" sz="quarter" idx="21"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86984200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Contents Slide 02">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4AFAF"/>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2A158"/>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98C7F"/>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ct val="10000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Freeform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Freeform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Freeform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33" name="Text Placeholder 32">
            <a:extLst>
              <a:ext uri="{FF2B5EF4-FFF2-40B4-BE49-F238E27FC236}">
                <a16:creationId xmlns:a16="http://schemas.microsoft.com/office/drawing/2014/main" id="{3C11B4ED-A92B-BA8F-06BE-CD555BA7F5AD}"/>
              </a:ext>
            </a:extLst>
          </p:cNvPr>
          <p:cNvSpPr>
            <a:spLocks noGrp="1"/>
          </p:cNvSpPr>
          <p:nvPr>
            <p:ph type="body" sz="quarter" idx="82" hasCustomPrompt="1"/>
          </p:nvPr>
        </p:nvSpPr>
        <p:spPr>
          <a:xfrm>
            <a:off x="4484440" y="1440781"/>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4" name="Text Placeholder 32">
            <a:extLst>
              <a:ext uri="{FF2B5EF4-FFF2-40B4-BE49-F238E27FC236}">
                <a16:creationId xmlns:a16="http://schemas.microsoft.com/office/drawing/2014/main" id="{7518EE5D-465B-892D-1A73-BEFF868D1D3A}"/>
              </a:ext>
            </a:extLst>
          </p:cNvPr>
          <p:cNvSpPr>
            <a:spLocks noGrp="1"/>
          </p:cNvSpPr>
          <p:nvPr>
            <p:ph type="body" sz="quarter" idx="83" hasCustomPrompt="1"/>
          </p:nvPr>
        </p:nvSpPr>
        <p:spPr>
          <a:xfrm>
            <a:off x="7657348" y="3834123"/>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24095207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Contents Slide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5FBDB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09</a:t>
            </a:r>
            <a:endParaRPr lang="en-US" dirty="0"/>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3" name="Text Placeholder 32">
            <a:extLst>
              <a:ext uri="{FF2B5EF4-FFF2-40B4-BE49-F238E27FC236}">
                <a16:creationId xmlns:a16="http://schemas.microsoft.com/office/drawing/2014/main" id="{4C6F0FF8-B0FD-E621-1B9E-812ED3D6A82C}"/>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4" name="Text Placeholder 32">
            <a:extLst>
              <a:ext uri="{FF2B5EF4-FFF2-40B4-BE49-F238E27FC236}">
                <a16:creationId xmlns:a16="http://schemas.microsoft.com/office/drawing/2014/main" id="{B64FE667-667C-D282-E1E2-53165BD83344}"/>
              </a:ext>
            </a:extLst>
          </p:cNvPr>
          <p:cNvSpPr>
            <a:spLocks noGrp="1"/>
          </p:cNvSpPr>
          <p:nvPr>
            <p:ph type="body" sz="quarter" idx="82" hasCustomPrompt="1"/>
          </p:nvPr>
        </p:nvSpPr>
        <p:spPr>
          <a:xfrm>
            <a:off x="4484440" y="1440781"/>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5" name="Text Placeholder 32">
            <a:extLst>
              <a:ext uri="{FF2B5EF4-FFF2-40B4-BE49-F238E27FC236}">
                <a16:creationId xmlns:a16="http://schemas.microsoft.com/office/drawing/2014/main" id="{73A3C5CD-D2ED-6E67-A76D-547D392AC911}"/>
              </a:ext>
            </a:extLst>
          </p:cNvPr>
          <p:cNvSpPr>
            <a:spLocks noGrp="1"/>
          </p:cNvSpPr>
          <p:nvPr>
            <p:ph type="body" sz="quarter" idx="83" hasCustomPrompt="1"/>
          </p:nvPr>
        </p:nvSpPr>
        <p:spPr>
          <a:xfrm>
            <a:off x="7657348" y="3834123"/>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21406638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6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113547" y="748833"/>
            <a:ext cx="6549337" cy="576020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84585" y="2252978"/>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19881" y="2252978"/>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91164" y="3167965"/>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26460" y="3167965"/>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12867" y="4082953"/>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48163" y="4082953"/>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91164" y="499794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26460" y="4997940"/>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2" name="Straight Connector 21">
            <a:extLst>
              <a:ext uri="{FF2B5EF4-FFF2-40B4-BE49-F238E27FC236}">
                <a16:creationId xmlns:a16="http://schemas.microsoft.com/office/drawing/2014/main" id="{9DF01F14-643E-584E-8815-2D66531C2F34}"/>
              </a:ext>
            </a:extLst>
          </p:cNvPr>
          <p:cNvCxnSpPr>
            <a:cxnSpLocks/>
          </p:cNvCxnSpPr>
          <p:nvPr userDrawn="1"/>
        </p:nvCxnSpPr>
        <p:spPr>
          <a:xfrm flipH="1">
            <a:off x="5658046" y="485197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E19368A-FBF5-B546-8EFA-9C513A76B4D0}"/>
              </a:ext>
            </a:extLst>
          </p:cNvPr>
          <p:cNvCxnSpPr>
            <a:cxnSpLocks/>
          </p:cNvCxnSpPr>
          <p:nvPr userDrawn="1"/>
        </p:nvCxnSpPr>
        <p:spPr>
          <a:xfrm flipH="1">
            <a:off x="5658046" y="3962672"/>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ED4C171-C3A2-E24D-913F-69190F67BB96}"/>
              </a:ext>
            </a:extLst>
          </p:cNvPr>
          <p:cNvCxnSpPr>
            <a:cxnSpLocks/>
          </p:cNvCxnSpPr>
          <p:nvPr userDrawn="1"/>
        </p:nvCxnSpPr>
        <p:spPr>
          <a:xfrm flipH="1">
            <a:off x="5658046" y="3081881"/>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1B2BC-7D76-4B4D-B897-64B7D14505D7}"/>
              </a:ext>
            </a:extLst>
          </p:cNvPr>
          <p:cNvCxnSpPr>
            <a:cxnSpLocks/>
          </p:cNvCxnSpPr>
          <p:nvPr userDrawn="1"/>
        </p:nvCxnSpPr>
        <p:spPr>
          <a:xfrm flipH="1">
            <a:off x="5658046" y="2103078"/>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13292643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9FDCA16B-9827-9A66-FECE-DFC1AFFDE0BE}"/>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9F52FBD6-8606-40F6-2E96-013C15645002}"/>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Rectangle 4">
            <a:extLst>
              <a:ext uri="{FF2B5EF4-FFF2-40B4-BE49-F238E27FC236}">
                <a16:creationId xmlns:a16="http://schemas.microsoft.com/office/drawing/2014/main" id="{FC10B21F-5F4D-48B2-BCDC-B559A07215EF}"/>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97" r:id="rId2"/>
    <p:sldLayoutId id="2147483829" r:id="rId3"/>
    <p:sldLayoutId id="2147483881" r:id="rId4"/>
    <p:sldLayoutId id="2147483970" r:id="rId5"/>
    <p:sldLayoutId id="2147483977" r:id="rId6"/>
    <p:sldLayoutId id="2147483888" r:id="rId7"/>
    <p:sldLayoutId id="2147483898" r:id="rId8"/>
    <p:sldLayoutId id="2147483974" r:id="rId9"/>
    <p:sldLayoutId id="2147483842" r:id="rId10"/>
    <p:sldLayoutId id="2147483960" r:id="rId11"/>
    <p:sldLayoutId id="2147483962" r:id="rId12"/>
    <p:sldLayoutId id="2147483961" r:id="rId13"/>
    <p:sldLayoutId id="2147483968" r:id="rId14"/>
    <p:sldLayoutId id="2147483840" r:id="rId15"/>
    <p:sldLayoutId id="2147483880" r:id="rId16"/>
    <p:sldLayoutId id="2147483889" r:id="rId17"/>
    <p:sldLayoutId id="2147483861" r:id="rId18"/>
    <p:sldLayoutId id="2147483890" r:id="rId19"/>
    <p:sldLayoutId id="2147483899" r:id="rId20"/>
    <p:sldLayoutId id="2147483884" r:id="rId21"/>
    <p:sldLayoutId id="2147483937" r:id="rId22"/>
    <p:sldLayoutId id="2147483935" r:id="rId23"/>
    <p:sldLayoutId id="2147483938" r:id="rId24"/>
    <p:sldLayoutId id="2147483939" r:id="rId25"/>
    <p:sldLayoutId id="2147483936" r:id="rId26"/>
    <p:sldLayoutId id="2147483841" r:id="rId27"/>
    <p:sldLayoutId id="2147483916" r:id="rId28"/>
    <p:sldLayoutId id="2147483913" r:id="rId29"/>
    <p:sldLayoutId id="2147483917" r:id="rId30"/>
    <p:sldLayoutId id="2147483914" r:id="rId31"/>
    <p:sldLayoutId id="2147483918" r:id="rId32"/>
    <p:sldLayoutId id="2147483948" r:id="rId33"/>
    <p:sldLayoutId id="2147483949" r:id="rId34"/>
    <p:sldLayoutId id="2147483950" r:id="rId35"/>
    <p:sldLayoutId id="2147483951" r:id="rId36"/>
    <p:sldLayoutId id="2147483952" r:id="rId37"/>
    <p:sldLayoutId id="2147483953" r:id="rId38"/>
    <p:sldLayoutId id="2147483921" r:id="rId39"/>
    <p:sldLayoutId id="2147483922" r:id="rId40"/>
    <p:sldLayoutId id="2147483879" r:id="rId41"/>
    <p:sldLayoutId id="2147483919" r:id="rId42"/>
    <p:sldLayoutId id="2147483915" r:id="rId43"/>
    <p:sldLayoutId id="2147483920" r:id="rId44"/>
    <p:sldLayoutId id="2147483942" r:id="rId45"/>
    <p:sldLayoutId id="2147483943" r:id="rId46"/>
    <p:sldLayoutId id="2147483944" r:id="rId47"/>
    <p:sldLayoutId id="2147483945" r:id="rId48"/>
    <p:sldLayoutId id="2147483946" r:id="rId49"/>
    <p:sldLayoutId id="2147483947" r:id="rId50"/>
    <p:sldLayoutId id="2147483878" r:id="rId51"/>
    <p:sldLayoutId id="2147483891" r:id="rId52"/>
    <p:sldLayoutId id="2147483940" r:id="rId53"/>
    <p:sldLayoutId id="2147483941" r:id="rId54"/>
    <p:sldLayoutId id="2147483894" r:id="rId55"/>
    <p:sldLayoutId id="2147483893" r:id="rId56"/>
    <p:sldLayoutId id="2147483895" r:id="rId57"/>
    <p:sldLayoutId id="2147483896" r:id="rId58"/>
    <p:sldLayoutId id="2147483900" r:id="rId59"/>
    <p:sldLayoutId id="2147483901" r:id="rId60"/>
    <p:sldLayoutId id="2147483902" r:id="rId61"/>
    <p:sldLayoutId id="2147483903" r:id="rId62"/>
    <p:sldLayoutId id="2147483904" r:id="rId63"/>
    <p:sldLayoutId id="2147483853" r:id="rId64"/>
    <p:sldLayoutId id="2147483905" r:id="rId65"/>
    <p:sldLayoutId id="2147483934" r:id="rId66"/>
    <p:sldLayoutId id="2147483963" r:id="rId67"/>
    <p:sldLayoutId id="2147483976" r:id="rId68"/>
    <p:sldLayoutId id="2147483978" r:id="rId6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11.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8.xml"/></Relationships>
</file>

<file path=ppt/slides/_rels/slide12.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9.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hyperlink" Target="https://www.sba.gov/business-guide/plan-your-business/calculate-your-startup-costs/break-even-point#:~:text=%2A%20" TargetMode="External"/><Relationship Id="rId1" Type="http://schemas.openxmlformats.org/officeDocument/2006/relationships/slideLayout" Target="../slideLayouts/slideLayout2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2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8.xml"/></Relationships>
</file>

<file path=ppt/slides/_rels/slide23.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5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29.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54.xml"/></Relationships>
</file>

<file path=ppt/slides/_rels/slide3.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35.xml.rels><?xml version="1.0" encoding="UTF-8" standalone="yes"?>
<Relationships xmlns="http://schemas.openxmlformats.org/package/2006/relationships"><Relationship Id="rId2" Type="http://schemas.openxmlformats.org/officeDocument/2006/relationships/hyperlink" Target="https://www.smoobu.com/en/guides/glamping/start-glamping-business/#:~:text=Conducting%20a%20detailed%20analysis%20of,gaps%20and%20opportunities%20for%20differentiation" TargetMode="External"/><Relationship Id="rId1" Type="http://schemas.openxmlformats.org/officeDocument/2006/relationships/slideLayout" Target="../slideLayouts/slideLayout67.xml"/></Relationships>
</file>

<file path=ppt/slides/_rels/slide36.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5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4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5.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4.xml"/><Relationship Id="rId4" Type="http://schemas.openxmlformats.org/officeDocument/2006/relationships/image" Target="../media/image23.jpg"/></Relationships>
</file>

<file path=ppt/slides/_rels/slide46.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5.xml"/><Relationship Id="rId4" Type="http://schemas.openxmlformats.org/officeDocument/2006/relationships/image" Target="../media/image23.jp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49.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5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54.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hyperlink" Target="https://www.glampitect.com/blog/starting-a-glamping-business-uk#:~:text=The%20costs%20are%20generally%20pretty,commissioning%20a%20bespoke%20feasibility%20study" TargetMode="External"/><Relationship Id="rId1" Type="http://schemas.openxmlformats.org/officeDocument/2006/relationships/slideLayout" Target="../slideLayouts/slideLayout19.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6.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5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67.xml.rels><?xml version="1.0" encoding="UTF-8" standalone="yes"?>
<Relationships xmlns="http://schemas.openxmlformats.org/package/2006/relationships"><Relationship Id="rId2" Type="http://schemas.openxmlformats.org/officeDocument/2006/relationships/hyperlink" Target="https://www.sba.gov/business-guide/plan-your-business/calculate-your-startup-costs/break-even-point#:~:text=The%C2%A0break,the%20revenues%20for%20a%20product" TargetMode="External"/><Relationship Id="rId1" Type="http://schemas.openxmlformats.org/officeDocument/2006/relationships/slideLayout" Target="../slideLayouts/slideLayout6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70.xml.rels><?xml version="1.0" encoding="UTF-8" standalone="yes"?>
<Relationships xmlns="http://schemas.openxmlformats.org/package/2006/relationships"><Relationship Id="rId2" Type="http://schemas.openxmlformats.org/officeDocument/2006/relationships/hyperlink" Target="https://hypedome.com/blog/starting-glamping-business/?srsltid=AfmBOooYlgOt4yVVAdowr3W4h-MlF633m9dhPWaopJUBytu8w5jGYPo6#:~:text=Occupancy%20,During%20Lifespan%20%C2%A310%2C100%20%C2%A372%2C800%20%C2%A3184%2C400" TargetMode="External"/><Relationship Id="rId1" Type="http://schemas.openxmlformats.org/officeDocument/2006/relationships/slideLayout" Target="../slideLayouts/slideLayout67.xml"/></Relationships>
</file>

<file path=ppt/slides/_rels/slide71.xml.rels><?xml version="1.0" encoding="UTF-8" standalone="yes"?>
<Relationships xmlns="http://schemas.openxmlformats.org/package/2006/relationships"><Relationship Id="rId2" Type="http://schemas.openxmlformats.org/officeDocument/2006/relationships/hyperlink" Target="https://prenohq.com/blog/how-to-calculate-occupancy-rates/#:~:text=Calculating%20occupancy%20rate%20is%20a,simple%20formula" TargetMode="External"/><Relationship Id="rId1" Type="http://schemas.openxmlformats.org/officeDocument/2006/relationships/slideLayout" Target="../slideLayouts/slideLayout40.xml"/></Relationships>
</file>

<file path=ppt/slides/_rels/slide72.xml.rels><?xml version="1.0" encoding="UTF-8" standalone="yes"?>
<Relationships xmlns="http://schemas.openxmlformats.org/package/2006/relationships"><Relationship Id="rId2" Type="http://schemas.openxmlformats.org/officeDocument/2006/relationships/hyperlink" Target="https://blog.axisrooms.com/break-even-occupancy-rate-for-hotels-everything/#:~:text=The%20breakeven%20occupancy%20rate%20is,to%20cover%20all%20operational%20costs" TargetMode="External"/><Relationship Id="rId1" Type="http://schemas.openxmlformats.org/officeDocument/2006/relationships/slideLayout" Target="../slideLayouts/slideLayout40.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7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1.xml"/></Relationships>
</file>

<file path=ppt/slides/_rels/slide7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hyperlink" Target="https://www.glampitect.com/blog/starting-a-glamping-business-uk#:~:text=much%20money%20your%20glamping%20business,make%20at%20various%20occupancy%20rates" TargetMode="External"/><Relationship Id="rId1" Type="http://schemas.openxmlformats.org/officeDocument/2006/relationships/slideLayout" Target="../slideLayouts/slideLayout69.xml"/></Relationships>
</file>

<file path=ppt/slides/_rels/slide8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8.xml"/></Relationships>
</file>

<file path=ppt/slides/_rels/slide9.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90E914B3-5D75-DE4D-6C74-C8D1B4CF77D4}"/>
              </a:ext>
            </a:extLst>
          </p:cNvPr>
          <p:cNvSpPr>
            <a:spLocks noGrp="1"/>
          </p:cNvSpPr>
          <p:nvPr>
            <p:ph type="body" sz="quarter" idx="17"/>
          </p:nvPr>
        </p:nvSpPr>
        <p:spPr/>
        <p:txBody>
          <a:bodyPr/>
          <a:lstStyle/>
          <a:p>
            <a:endParaRPr lang="en-IE"/>
          </a:p>
        </p:txBody>
      </p:sp>
      <p:sp>
        <p:nvSpPr>
          <p:cNvPr id="9" name="Text Placeholder 8">
            <a:extLst>
              <a:ext uri="{FF2B5EF4-FFF2-40B4-BE49-F238E27FC236}">
                <a16:creationId xmlns:a16="http://schemas.microsoft.com/office/drawing/2014/main" id="{F8829EAC-8B33-858C-8A48-886A65C6C81F}"/>
              </a:ext>
            </a:extLst>
          </p:cNvPr>
          <p:cNvSpPr>
            <a:spLocks noGrp="1"/>
          </p:cNvSpPr>
          <p:nvPr>
            <p:ph type="body" sz="quarter" idx="65"/>
          </p:nvPr>
        </p:nvSpPr>
        <p:spPr/>
        <p:txBody>
          <a:bodyPr/>
          <a:lstStyle/>
          <a:p>
            <a:r>
              <a:rPr lang="en-US" dirty="0"/>
              <a:t>Garden Village Bled, Slovenia</a:t>
            </a:r>
            <a:endParaRPr lang="en-IE" dirty="0"/>
          </a:p>
        </p:txBody>
      </p:sp>
      <p:sp>
        <p:nvSpPr>
          <p:cNvPr id="8" name="Text Placeholder 2">
            <a:extLst>
              <a:ext uri="{FF2B5EF4-FFF2-40B4-BE49-F238E27FC236}">
                <a16:creationId xmlns:a16="http://schemas.microsoft.com/office/drawing/2014/main" id="{753DA0CF-B352-B521-2ED3-96028AFE64DB}"/>
              </a:ext>
            </a:extLst>
          </p:cNvPr>
          <p:cNvSpPr>
            <a:spLocks noGrp="1"/>
          </p:cNvSpPr>
          <p:nvPr>
            <p:ph type="body" sz="quarter" idx="15"/>
          </p:nvPr>
        </p:nvSpPr>
        <p:spPr>
          <a:xfrm>
            <a:off x="374360" y="2557127"/>
            <a:ext cx="5089964" cy="697353"/>
          </a:xfrm>
        </p:spPr>
        <p:txBody>
          <a:bodyPr/>
          <a:lstStyle/>
          <a:p>
            <a:r>
              <a:rPr lang="en-GB" dirty="0"/>
              <a:t>Module 8 </a:t>
            </a:r>
            <a:r>
              <a:rPr lang="en-GB" sz="4400" b="0" dirty="0"/>
              <a:t>(Part 3)</a:t>
            </a:r>
          </a:p>
        </p:txBody>
      </p:sp>
      <p:sp>
        <p:nvSpPr>
          <p:cNvPr id="12" name="Text Placeholder 3">
            <a:extLst>
              <a:ext uri="{FF2B5EF4-FFF2-40B4-BE49-F238E27FC236}">
                <a16:creationId xmlns:a16="http://schemas.microsoft.com/office/drawing/2014/main" id="{55F7CF88-0018-0D30-A326-5B237F651C9F}"/>
              </a:ext>
            </a:extLst>
          </p:cNvPr>
          <p:cNvSpPr>
            <a:spLocks noGrp="1"/>
          </p:cNvSpPr>
          <p:nvPr>
            <p:ph type="body" sz="quarter" idx="16"/>
          </p:nvPr>
        </p:nvSpPr>
        <p:spPr>
          <a:xfrm>
            <a:off x="374360" y="3289874"/>
            <a:ext cx="5089964" cy="697353"/>
          </a:xfrm>
        </p:spPr>
        <p:txBody>
          <a:bodyPr>
            <a:noAutofit/>
          </a:bodyPr>
          <a:lstStyle/>
          <a:p>
            <a:pPr defTabSz="777514">
              <a:lnSpc>
                <a:spcPct val="100000"/>
              </a:lnSpc>
              <a:spcBef>
                <a:spcPts val="0"/>
              </a:spcBef>
              <a:spcAft>
                <a:spcPts val="1200"/>
              </a:spcAft>
              <a:defRPr/>
            </a:pPr>
            <a:r>
              <a:rPr lang="en-US" sz="3200" b="1" dirty="0"/>
              <a:t>Making It Viable – </a:t>
            </a:r>
            <a:r>
              <a:rPr lang="en-US" sz="3200" dirty="0"/>
              <a:t>Understanding Your Costs &amp; Setting Realistic Prices</a:t>
            </a:r>
            <a:r>
              <a:rPr lang="en-GB" sz="2800" i="1" dirty="0"/>
              <a:t> </a:t>
            </a:r>
          </a:p>
          <a:p>
            <a:pPr>
              <a:spcBef>
                <a:spcPts val="0"/>
              </a:spcBef>
              <a:spcAft>
                <a:spcPts val="1200"/>
              </a:spcAft>
            </a:pPr>
            <a:endParaRPr lang="en-US" sz="2800" dirty="0">
              <a:solidFill>
                <a:srgbClr val="E96751"/>
              </a:solidFill>
            </a:endParaRPr>
          </a:p>
          <a:p>
            <a:pPr defTabSz="777514">
              <a:lnSpc>
                <a:spcPct val="100000"/>
              </a:lnSpc>
              <a:spcBef>
                <a:spcPts val="0"/>
              </a:spcBef>
              <a:spcAft>
                <a:spcPts val="1200"/>
              </a:spcAft>
              <a:defRPr/>
            </a:pPr>
            <a:endParaRPr lang="en-IE" sz="2800" i="1" dirty="0"/>
          </a:p>
        </p:txBody>
      </p:sp>
      <p:pic>
        <p:nvPicPr>
          <p:cNvPr id="6" name="Picture Placeholder 5">
            <a:extLst>
              <a:ext uri="{FF2B5EF4-FFF2-40B4-BE49-F238E27FC236}">
                <a16:creationId xmlns:a16="http://schemas.microsoft.com/office/drawing/2014/main" id="{2712D8D7-D5A9-F79D-9222-E1B27EBA7B15}"/>
              </a:ext>
            </a:extLst>
          </p:cNvPr>
          <p:cNvPicPr>
            <a:picLocks noGrp="1" noChangeAspect="1"/>
          </p:cNvPicPr>
          <p:nvPr>
            <p:ph type="pic" sz="quarter" idx="19"/>
          </p:nvPr>
        </p:nvPicPr>
        <p:blipFill>
          <a:blip r:embed="rId2"/>
          <a:srcRect l="474" r="474"/>
          <a:stretch>
            <a:fillRect/>
          </a:stretch>
        </p:blipFill>
        <p:spPr/>
      </p:pic>
    </p:spTree>
    <p:extLst>
      <p:ext uri="{BB962C8B-B14F-4D97-AF65-F5344CB8AC3E}">
        <p14:creationId xmlns:p14="http://schemas.microsoft.com/office/powerpoint/2010/main" val="24174135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09F798-A108-3729-2752-6A6050202364}"/>
            </a:ext>
          </a:extLst>
        </p:cNvPr>
        <p:cNvGrpSpPr/>
        <p:nvPr/>
      </p:nvGrpSpPr>
      <p:grpSpPr>
        <a:xfrm>
          <a:off x="0" y="0"/>
          <a:ext cx="0" cy="0"/>
          <a:chOff x="0" y="0"/>
          <a:chExt cx="0" cy="0"/>
        </a:xfrm>
      </p:grpSpPr>
      <p:sp>
        <p:nvSpPr>
          <p:cNvPr id="24" name="Flowchart: Alternate Process 23">
            <a:extLst>
              <a:ext uri="{FF2B5EF4-FFF2-40B4-BE49-F238E27FC236}">
                <a16:creationId xmlns:a16="http://schemas.microsoft.com/office/drawing/2014/main" id="{9B7C3B3F-BB6E-ADE0-0A83-8D3113FFCC80}"/>
              </a:ext>
            </a:extLst>
          </p:cNvPr>
          <p:cNvSpPr/>
          <p:nvPr/>
        </p:nvSpPr>
        <p:spPr>
          <a:xfrm>
            <a:off x="817828" y="1605887"/>
            <a:ext cx="10595240" cy="1043834"/>
          </a:xfrm>
          <a:prstGeom prst="flowChartAlternateProcess">
            <a:avLst/>
          </a:prstGeom>
          <a:solidFill>
            <a:srgbClr val="EC7C69"/>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cxnSp>
        <p:nvCxnSpPr>
          <p:cNvPr id="2" name="Straight Connector 1">
            <a:extLst>
              <a:ext uri="{FF2B5EF4-FFF2-40B4-BE49-F238E27FC236}">
                <a16:creationId xmlns:a16="http://schemas.microsoft.com/office/drawing/2014/main" id="{063C3441-C464-90E0-16BF-E887BC53C8ED}"/>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5EF76DFB-D46F-49D7-0AF6-D44E05755F1E}"/>
              </a:ext>
            </a:extLst>
          </p:cNvPr>
          <p:cNvSpPr>
            <a:spLocks noGrp="1"/>
          </p:cNvSpPr>
          <p:nvPr>
            <p:ph type="body" sz="quarter" idx="18"/>
          </p:nvPr>
        </p:nvSpPr>
        <p:spPr>
          <a:xfrm>
            <a:off x="992589" y="1859333"/>
            <a:ext cx="10614687" cy="803653"/>
          </a:xfrm>
        </p:spPr>
        <p:txBody>
          <a:bodyPr/>
          <a:lstStyle/>
          <a:p>
            <a:pPr algn="ctr">
              <a:spcAft>
                <a:spcPts val="600"/>
              </a:spcAft>
            </a:pPr>
            <a:r>
              <a:rPr lang="en-US" sz="2800" i="1" dirty="0">
                <a:solidFill>
                  <a:schemeClr val="bg1"/>
                </a:solidFill>
              </a:rPr>
              <a:t>“What costs do I have to pay even if I get zero guests?”</a:t>
            </a:r>
          </a:p>
        </p:txBody>
      </p:sp>
      <p:sp>
        <p:nvSpPr>
          <p:cNvPr id="21" name="Text Placeholder 5">
            <a:extLst>
              <a:ext uri="{FF2B5EF4-FFF2-40B4-BE49-F238E27FC236}">
                <a16:creationId xmlns:a16="http://schemas.microsoft.com/office/drawing/2014/main" id="{20BE3507-BB05-EE5A-40C9-016A0A423748}"/>
              </a:ext>
            </a:extLst>
          </p:cNvPr>
          <p:cNvSpPr txBox="1">
            <a:spLocks/>
          </p:cNvSpPr>
          <p:nvPr/>
        </p:nvSpPr>
        <p:spPr>
          <a:xfrm>
            <a:off x="1611085" y="2833993"/>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dirty="0"/>
              <a:t>These are annual costs that don’t change </a:t>
            </a:r>
            <a:r>
              <a:rPr lang="en-US" altLang="en-US" dirty="0"/>
              <a:t>even at zero occupancy. </a:t>
            </a:r>
            <a:r>
              <a:rPr lang="en-US" dirty="0"/>
              <a:t>Costs you pay every year </a:t>
            </a:r>
            <a:r>
              <a:rPr lang="en-US" b="1" dirty="0"/>
              <a:t>no matter how many bookings you get</a:t>
            </a:r>
            <a:r>
              <a:rPr lang="en-US" dirty="0"/>
              <a:t>. These are the baseline costs you need to cover before you can earn a profit. </a:t>
            </a:r>
          </a:p>
        </p:txBody>
      </p:sp>
      <p:sp>
        <p:nvSpPr>
          <p:cNvPr id="25" name="Flowchart: Alternate Process 24">
            <a:extLst>
              <a:ext uri="{FF2B5EF4-FFF2-40B4-BE49-F238E27FC236}">
                <a16:creationId xmlns:a16="http://schemas.microsoft.com/office/drawing/2014/main" id="{CDCFEAC8-FE55-11F4-9648-022424E2CEDD}"/>
              </a:ext>
            </a:extLst>
          </p:cNvPr>
          <p:cNvSpPr/>
          <p:nvPr/>
        </p:nvSpPr>
        <p:spPr>
          <a:xfrm>
            <a:off x="1460733" y="2754095"/>
            <a:ext cx="9964593" cy="1310544"/>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5">
            <a:extLst>
              <a:ext uri="{FF2B5EF4-FFF2-40B4-BE49-F238E27FC236}">
                <a16:creationId xmlns:a16="http://schemas.microsoft.com/office/drawing/2014/main" id="{B28B03F9-7143-CFC3-4CD9-F406110A8B17}"/>
              </a:ext>
            </a:extLst>
          </p:cNvPr>
          <p:cNvSpPr txBox="1">
            <a:spLocks/>
          </p:cNvSpPr>
          <p:nvPr/>
        </p:nvSpPr>
        <p:spPr>
          <a:xfrm>
            <a:off x="1583445" y="4489108"/>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altLang="en-US" b="1" dirty="0">
                <a:solidFill>
                  <a:srgbClr val="EC7C69"/>
                </a:solidFill>
              </a:rPr>
              <a:t>Examples: </a:t>
            </a:r>
            <a:r>
              <a:rPr lang="en-US" dirty="0"/>
              <a:t>include insurance, loan repayments, internet, marketing, </a:t>
            </a:r>
            <a:r>
              <a:rPr lang="en-US" dirty="0" err="1"/>
              <a:t>licences</a:t>
            </a:r>
            <a:r>
              <a:rPr lang="en-US" dirty="0"/>
              <a:t>, permits, website fees. </a:t>
            </a:r>
            <a:r>
              <a:rPr lang="en-US" altLang="en-US" dirty="0"/>
              <a:t>For a small glamping site, typical fixed costs include property lease or taxes, insurance, utility base fees, maintenance and upkeep, and marketing. If you have staff on a regular salary, include that as a fixed cost. Annual insurance and maintenance for a 4-pod site might be a few thousand euros each.</a:t>
            </a:r>
            <a:endParaRPr lang="en-IE" dirty="0">
              <a:solidFill>
                <a:srgbClr val="FFFFFF"/>
              </a:solidFill>
            </a:endParaRPr>
          </a:p>
          <a:p>
            <a:pPr marL="230400" lvl="0" indent="-230400"/>
            <a:endParaRPr lang="en-IE" dirty="0"/>
          </a:p>
        </p:txBody>
      </p:sp>
      <p:sp>
        <p:nvSpPr>
          <p:cNvPr id="26" name="Flowchart: Alternate Process 25">
            <a:extLst>
              <a:ext uri="{FF2B5EF4-FFF2-40B4-BE49-F238E27FC236}">
                <a16:creationId xmlns:a16="http://schemas.microsoft.com/office/drawing/2014/main" id="{3CCE6253-9CA9-23C8-31F6-AF7A83089831}"/>
              </a:ext>
            </a:extLst>
          </p:cNvPr>
          <p:cNvSpPr/>
          <p:nvPr/>
        </p:nvSpPr>
        <p:spPr>
          <a:xfrm>
            <a:off x="1448473" y="4304128"/>
            <a:ext cx="9964593" cy="2356647"/>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3" name="Connector: Elbow 32">
            <a:extLst>
              <a:ext uri="{FF2B5EF4-FFF2-40B4-BE49-F238E27FC236}">
                <a16:creationId xmlns:a16="http://schemas.microsoft.com/office/drawing/2014/main" id="{2CBB92AC-463A-73A9-D980-5CA4F35027B1}"/>
              </a:ext>
            </a:extLst>
          </p:cNvPr>
          <p:cNvCxnSpPr>
            <a:cxnSpLocks/>
            <a:stCxn id="24" idx="1"/>
            <a:endCxn id="25" idx="1"/>
          </p:cNvCxnSpPr>
          <p:nvPr/>
        </p:nvCxnSpPr>
        <p:spPr>
          <a:xfrm rot="10800000" flipH="1" flipV="1">
            <a:off x="817827" y="2127803"/>
            <a:ext cx="642905" cy="1281563"/>
          </a:xfrm>
          <a:prstGeom prst="bentConnector3">
            <a:avLst>
              <a:gd name="adj1" fmla="val -35557"/>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onnector: Elbow 35">
            <a:extLst>
              <a:ext uri="{FF2B5EF4-FFF2-40B4-BE49-F238E27FC236}">
                <a16:creationId xmlns:a16="http://schemas.microsoft.com/office/drawing/2014/main" id="{AE8E5FA5-5544-1A8D-C8F6-30FF9BFDD57D}"/>
              </a:ext>
            </a:extLst>
          </p:cNvPr>
          <p:cNvCxnSpPr>
            <a:cxnSpLocks/>
          </p:cNvCxnSpPr>
          <p:nvPr/>
        </p:nvCxnSpPr>
        <p:spPr>
          <a:xfrm rot="16200000" flipH="1">
            <a:off x="65261" y="4179008"/>
            <a:ext cx="2148034" cy="642905"/>
          </a:xfrm>
          <a:prstGeom prst="bentConnector3">
            <a:avLst>
              <a:gd name="adj1" fmla="val 50000"/>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sp>
        <p:nvSpPr>
          <p:cNvPr id="10" name="Text Placeholder 2">
            <a:extLst>
              <a:ext uri="{FF2B5EF4-FFF2-40B4-BE49-F238E27FC236}">
                <a16:creationId xmlns:a16="http://schemas.microsoft.com/office/drawing/2014/main" id="{A94DD4AC-E009-3035-1324-B52E60162761}"/>
              </a:ext>
            </a:extLst>
          </p:cNvPr>
          <p:cNvSpPr txBox="1">
            <a:spLocks/>
          </p:cNvSpPr>
          <p:nvPr/>
        </p:nvSpPr>
        <p:spPr>
          <a:xfrm>
            <a:off x="826825" y="207233"/>
            <a:ext cx="10956690" cy="803654"/>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solidFill>
                  <a:srgbClr val="459597"/>
                </a:solidFill>
              </a:rPr>
              <a:t>Know Your Fixed Costs</a:t>
            </a:r>
          </a:p>
          <a:p>
            <a:r>
              <a:rPr lang="en-IE" sz="2200" b="0" dirty="0"/>
              <a:t>These costs will be incurred no matter what, so your business needs to generate at least this amount in gross profit to avoid a loss.</a:t>
            </a:r>
          </a:p>
          <a:p>
            <a:endParaRPr lang="en-IE" sz="3200" dirty="0">
              <a:solidFill>
                <a:srgbClr val="459597"/>
              </a:solidFill>
            </a:endParaRPr>
          </a:p>
        </p:txBody>
      </p:sp>
    </p:spTree>
    <p:extLst>
      <p:ext uri="{BB962C8B-B14F-4D97-AF65-F5344CB8AC3E}">
        <p14:creationId xmlns:p14="http://schemas.microsoft.com/office/powerpoint/2010/main" val="1709630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341D5F-1DF8-533D-5BF4-34DC6A4D4C80}"/>
            </a:ext>
          </a:extLst>
        </p:cNvPr>
        <p:cNvGrpSpPr/>
        <p:nvPr/>
      </p:nvGrpSpPr>
      <p:grpSpPr>
        <a:xfrm>
          <a:off x="0" y="0"/>
          <a:ext cx="0" cy="0"/>
          <a:chOff x="0" y="0"/>
          <a:chExt cx="0" cy="0"/>
        </a:xfrm>
      </p:grpSpPr>
      <p:pic>
        <p:nvPicPr>
          <p:cNvPr id="9" name="Picture Placeholder 8" descr="A room with a view of water and red couches&#10;&#10;AI-generated content may be incorrect.">
            <a:extLst>
              <a:ext uri="{FF2B5EF4-FFF2-40B4-BE49-F238E27FC236}">
                <a16:creationId xmlns:a16="http://schemas.microsoft.com/office/drawing/2014/main" id="{9FFEF397-83F6-8389-1BD9-65774B71AF73}"/>
              </a:ext>
            </a:extLst>
          </p:cNvPr>
          <p:cNvPicPr>
            <a:picLocks noGrp="1" noChangeAspect="1"/>
          </p:cNvPicPr>
          <p:nvPr>
            <p:ph type="pic" sz="quarter" idx="10"/>
          </p:nvPr>
        </p:nvPicPr>
        <p:blipFill>
          <a:blip r:embed="rId2"/>
          <a:srcRect t="7430" b="7430"/>
          <a:stretch>
            <a:fillRect/>
          </a:stretch>
        </p:blipFill>
        <p:spPr/>
      </p:pic>
      <p:sp>
        <p:nvSpPr>
          <p:cNvPr id="4" name="Text Placeholder 3">
            <a:extLst>
              <a:ext uri="{FF2B5EF4-FFF2-40B4-BE49-F238E27FC236}">
                <a16:creationId xmlns:a16="http://schemas.microsoft.com/office/drawing/2014/main" id="{0E6DC877-13DD-100C-4774-63A38D1E9BF1}"/>
              </a:ext>
            </a:extLst>
          </p:cNvPr>
          <p:cNvSpPr>
            <a:spLocks noGrp="1"/>
          </p:cNvSpPr>
          <p:nvPr>
            <p:ph type="body" sz="quarter" idx="21"/>
          </p:nvPr>
        </p:nvSpPr>
        <p:spPr>
          <a:xfrm>
            <a:off x="4217718" y="1336629"/>
            <a:ext cx="7582682" cy="4530541"/>
          </a:xfrm>
        </p:spPr>
        <p:txBody>
          <a:bodyPr/>
          <a:lstStyle/>
          <a:p>
            <a:pPr marL="342900" indent="-342900">
              <a:spcAft>
                <a:spcPts val="600"/>
              </a:spcAft>
              <a:buFont typeface="Wingdings" panose="05000000000000000000" pitchFamily="2" charset="2"/>
              <a:buChar char="Ø"/>
            </a:pPr>
            <a:r>
              <a:rPr lang="en-IE" dirty="0"/>
              <a:t>Now itemise </a:t>
            </a:r>
            <a:r>
              <a:rPr lang="en-IE" b="1" dirty="0"/>
              <a:t>variable costs</a:t>
            </a:r>
            <a:r>
              <a:rPr lang="en-IE" dirty="0"/>
              <a:t> – expenses that </a:t>
            </a:r>
            <a:r>
              <a:rPr lang="en-IE" b="1" dirty="0"/>
              <a:t>increase with each booking or guest</a:t>
            </a:r>
            <a:r>
              <a:rPr lang="en-IE" dirty="0"/>
              <a:t>. </a:t>
            </a:r>
          </a:p>
          <a:p>
            <a:pPr marL="342900" indent="-342900">
              <a:spcAft>
                <a:spcPts val="600"/>
              </a:spcAft>
              <a:buFont typeface="Wingdings" panose="05000000000000000000" pitchFamily="2" charset="2"/>
              <a:buChar char="Ø"/>
            </a:pPr>
            <a:r>
              <a:rPr lang="en-IE" dirty="0"/>
              <a:t>These costs </a:t>
            </a:r>
            <a:r>
              <a:rPr lang="en-IE" b="1" dirty="0"/>
              <a:t>depend on occupancy</a:t>
            </a:r>
            <a:r>
              <a:rPr lang="en-IE" dirty="0"/>
              <a:t>: the more nights booked, the higher these expenses. </a:t>
            </a:r>
          </a:p>
          <a:p>
            <a:pPr marL="342900" indent="-342900">
              <a:spcAft>
                <a:spcPts val="600"/>
              </a:spcAft>
              <a:buFont typeface="Wingdings" panose="05000000000000000000" pitchFamily="2" charset="2"/>
              <a:buChar char="Ø"/>
            </a:pPr>
            <a:endParaRPr lang="en-IE" sz="1000" dirty="0"/>
          </a:p>
          <a:p>
            <a:pPr>
              <a:spcAft>
                <a:spcPts val="600"/>
              </a:spcAft>
            </a:pPr>
            <a:r>
              <a:rPr lang="en-IE" b="1" dirty="0"/>
              <a:t>Typical </a:t>
            </a:r>
            <a:r>
              <a:rPr lang="en-IE" b="1" dirty="0">
                <a:solidFill>
                  <a:srgbClr val="E96751"/>
                </a:solidFill>
              </a:rPr>
              <a:t>variable costs </a:t>
            </a:r>
            <a:r>
              <a:rPr lang="en-IE" dirty="0"/>
              <a:t>for an accommodation business include: </a:t>
            </a:r>
          </a:p>
          <a:p>
            <a:pPr marL="342900" indent="-342900">
              <a:spcAft>
                <a:spcPts val="600"/>
              </a:spcAft>
              <a:buFont typeface="Arial" panose="020B0604020202020204" pitchFamily="34" charset="0"/>
              <a:buChar char="•"/>
            </a:pPr>
            <a:r>
              <a:rPr lang="en-IE" dirty="0"/>
              <a:t>housekeeping or cleaning fees (laundry, cleaning supplies, or paying a cleaner per turnover), </a:t>
            </a:r>
          </a:p>
          <a:p>
            <a:pPr marL="342900" indent="-342900">
              <a:spcAft>
                <a:spcPts val="600"/>
              </a:spcAft>
              <a:buFont typeface="Arial" panose="020B0604020202020204" pitchFamily="34" charset="0"/>
              <a:buChar char="•"/>
            </a:pPr>
            <a:r>
              <a:rPr lang="en-IE" dirty="0"/>
              <a:t>breakfast or food costs per guest (if included in the stay),</a:t>
            </a:r>
          </a:p>
          <a:p>
            <a:pPr marL="342900" indent="-342900">
              <a:spcAft>
                <a:spcPts val="600"/>
              </a:spcAft>
              <a:buFont typeface="Arial" panose="020B0604020202020204" pitchFamily="34" charset="0"/>
              <a:buChar char="•"/>
            </a:pPr>
            <a:r>
              <a:rPr lang="en-IE" dirty="0"/>
              <a:t> utilities that vary with usage (water, electricity usage by guests), </a:t>
            </a:r>
          </a:p>
          <a:p>
            <a:pPr marL="342900" indent="-342900">
              <a:spcAft>
                <a:spcPts val="600"/>
              </a:spcAft>
              <a:buFont typeface="Arial" panose="020B0604020202020204" pitchFamily="34" charset="0"/>
              <a:buChar char="•"/>
            </a:pPr>
            <a:r>
              <a:rPr lang="en-IE" dirty="0"/>
              <a:t>amenities (toiletries, welcome snacks), and </a:t>
            </a:r>
          </a:p>
          <a:p>
            <a:pPr marL="342900" indent="-342900">
              <a:spcAft>
                <a:spcPts val="600"/>
              </a:spcAft>
              <a:buFont typeface="Arial" panose="020B0604020202020204" pitchFamily="34" charset="0"/>
              <a:buChar char="•"/>
            </a:pPr>
            <a:r>
              <a:rPr lang="en-IE" dirty="0"/>
              <a:t>booking platform commissions or credit card fees (often charged per booking). </a:t>
            </a:r>
          </a:p>
          <a:p>
            <a:pPr>
              <a:spcAft>
                <a:spcPts val="600"/>
              </a:spcAft>
            </a:pPr>
            <a:endParaRPr lang="en-IE" dirty="0"/>
          </a:p>
        </p:txBody>
      </p:sp>
      <p:sp>
        <p:nvSpPr>
          <p:cNvPr id="5" name="Text Placeholder 4">
            <a:extLst>
              <a:ext uri="{FF2B5EF4-FFF2-40B4-BE49-F238E27FC236}">
                <a16:creationId xmlns:a16="http://schemas.microsoft.com/office/drawing/2014/main" id="{7D6F350A-5562-0385-1889-A487D0D8B198}"/>
              </a:ext>
            </a:extLst>
          </p:cNvPr>
          <p:cNvSpPr>
            <a:spLocks noGrp="1"/>
          </p:cNvSpPr>
          <p:nvPr>
            <p:ph type="body" sz="quarter" idx="23"/>
          </p:nvPr>
        </p:nvSpPr>
        <p:spPr>
          <a:xfrm>
            <a:off x="4217718" y="480196"/>
            <a:ext cx="7221426" cy="803654"/>
          </a:xfrm>
        </p:spPr>
        <p:txBody>
          <a:bodyPr/>
          <a:lstStyle/>
          <a:p>
            <a:r>
              <a:rPr lang="en-IE" sz="3200" dirty="0"/>
              <a:t>Calculate Your Variable Costs</a:t>
            </a:r>
          </a:p>
        </p:txBody>
      </p:sp>
      <p:sp>
        <p:nvSpPr>
          <p:cNvPr id="6" name="Text Placeholder 5">
            <a:extLst>
              <a:ext uri="{FF2B5EF4-FFF2-40B4-BE49-F238E27FC236}">
                <a16:creationId xmlns:a16="http://schemas.microsoft.com/office/drawing/2014/main" id="{FB0F3970-F56F-B253-B5E7-EBE6D5DCC592}"/>
              </a:ext>
            </a:extLst>
          </p:cNvPr>
          <p:cNvSpPr>
            <a:spLocks noGrp="1"/>
          </p:cNvSpPr>
          <p:nvPr>
            <p:ph type="body" sz="quarter" idx="66"/>
          </p:nvPr>
        </p:nvSpPr>
        <p:spPr/>
        <p:txBody>
          <a:bodyPr/>
          <a:lstStyle/>
          <a:p>
            <a:endParaRPr lang="en-IE"/>
          </a:p>
        </p:txBody>
      </p:sp>
      <p:sp>
        <p:nvSpPr>
          <p:cNvPr id="7" name="Text Placeholder 6">
            <a:extLst>
              <a:ext uri="{FF2B5EF4-FFF2-40B4-BE49-F238E27FC236}">
                <a16:creationId xmlns:a16="http://schemas.microsoft.com/office/drawing/2014/main" id="{4F8A2160-3D42-6E0C-B1A3-C755AB0813C3}"/>
              </a:ext>
            </a:extLst>
          </p:cNvPr>
          <p:cNvSpPr>
            <a:spLocks noGrp="1"/>
          </p:cNvSpPr>
          <p:nvPr>
            <p:ph type="body" sz="quarter" idx="18"/>
          </p:nvPr>
        </p:nvSpPr>
        <p:spPr>
          <a:xfrm>
            <a:off x="675021" y="3392026"/>
            <a:ext cx="2893974" cy="1049221"/>
          </a:xfrm>
        </p:spPr>
        <p:txBody>
          <a:bodyPr/>
          <a:lstStyle/>
          <a:p>
            <a:r>
              <a:rPr lang="en-IE" b="0" dirty="0"/>
              <a:t>Next Know Your Variable Costs</a:t>
            </a:r>
          </a:p>
        </p:txBody>
      </p:sp>
      <p:sp>
        <p:nvSpPr>
          <p:cNvPr id="10" name="Text Placeholder 7">
            <a:extLst>
              <a:ext uri="{FF2B5EF4-FFF2-40B4-BE49-F238E27FC236}">
                <a16:creationId xmlns:a16="http://schemas.microsoft.com/office/drawing/2014/main" id="{0C9EB4C7-7777-EFA7-329E-5EA3551EAF20}"/>
              </a:ext>
            </a:extLst>
          </p:cNvPr>
          <p:cNvSpPr>
            <a:spLocks noGrp="1"/>
          </p:cNvSpPr>
          <p:nvPr>
            <p:ph type="body" sz="quarter" idx="19"/>
          </p:nvPr>
        </p:nvSpPr>
        <p:spPr>
          <a:xfrm>
            <a:off x="391600" y="2128837"/>
            <a:ext cx="3222625" cy="385763"/>
          </a:xfrm>
        </p:spPr>
        <p:txBody>
          <a:bodyPr/>
          <a:lstStyle/>
          <a:p>
            <a:r>
              <a:rPr lang="en-US" sz="2800" b="0" dirty="0"/>
              <a:t>Know All Your Costs and Expenses</a:t>
            </a:r>
            <a:endParaRPr lang="en-IE" sz="2800" b="0" dirty="0"/>
          </a:p>
          <a:p>
            <a:endParaRPr lang="en-IE" sz="2800" dirty="0"/>
          </a:p>
        </p:txBody>
      </p:sp>
      <p:grpSp>
        <p:nvGrpSpPr>
          <p:cNvPr id="11" name="Group 10">
            <a:extLst>
              <a:ext uri="{FF2B5EF4-FFF2-40B4-BE49-F238E27FC236}">
                <a16:creationId xmlns:a16="http://schemas.microsoft.com/office/drawing/2014/main" id="{37AF6A46-8E68-EBD5-742E-D4EA6BC62B45}"/>
              </a:ext>
            </a:extLst>
          </p:cNvPr>
          <p:cNvGrpSpPr/>
          <p:nvPr/>
        </p:nvGrpSpPr>
        <p:grpSpPr>
          <a:xfrm>
            <a:off x="10976005" y="186976"/>
            <a:ext cx="1081945" cy="1011723"/>
            <a:chOff x="1016000" y="1137920"/>
            <a:chExt cx="1016000" cy="1016000"/>
          </a:xfrm>
        </p:grpSpPr>
        <p:sp>
          <p:nvSpPr>
            <p:cNvPr id="12" name="Oval 11">
              <a:extLst>
                <a:ext uri="{FF2B5EF4-FFF2-40B4-BE49-F238E27FC236}">
                  <a16:creationId xmlns:a16="http://schemas.microsoft.com/office/drawing/2014/main" id="{06F2DD50-F87F-7829-10F9-F4668394432D}"/>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3" name="TextBox 12">
              <a:extLst>
                <a:ext uri="{FF2B5EF4-FFF2-40B4-BE49-F238E27FC236}">
                  <a16:creationId xmlns:a16="http://schemas.microsoft.com/office/drawing/2014/main" id="{22F57327-0915-64C6-04B9-05C5D7F3C27C}"/>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11</a:t>
              </a:r>
            </a:p>
          </p:txBody>
        </p:sp>
      </p:grpSp>
    </p:spTree>
    <p:extLst>
      <p:ext uri="{BB962C8B-B14F-4D97-AF65-F5344CB8AC3E}">
        <p14:creationId xmlns:p14="http://schemas.microsoft.com/office/powerpoint/2010/main" val="33828532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51817A-E668-C983-4CD3-4FADD548163C}"/>
            </a:ext>
          </a:extLst>
        </p:cNvPr>
        <p:cNvGrpSpPr/>
        <p:nvPr/>
      </p:nvGrpSpPr>
      <p:grpSpPr>
        <a:xfrm>
          <a:off x="0" y="0"/>
          <a:ext cx="0" cy="0"/>
          <a:chOff x="0" y="0"/>
          <a:chExt cx="0" cy="0"/>
        </a:xfrm>
      </p:grpSpPr>
      <p:sp>
        <p:nvSpPr>
          <p:cNvPr id="10" name="Rectangle: Rounded Corners 9">
            <a:extLst>
              <a:ext uri="{FF2B5EF4-FFF2-40B4-BE49-F238E27FC236}">
                <a16:creationId xmlns:a16="http://schemas.microsoft.com/office/drawing/2014/main" id="{C851FA9F-B6F1-856C-6DFC-3F5BCEE8BBE8}"/>
              </a:ext>
            </a:extLst>
          </p:cNvPr>
          <p:cNvSpPr/>
          <p:nvPr/>
        </p:nvSpPr>
        <p:spPr>
          <a:xfrm>
            <a:off x="4074473" y="1289654"/>
            <a:ext cx="7725927" cy="4429827"/>
          </a:xfrm>
          <a:prstGeom prst="roundRect">
            <a:avLst/>
          </a:prstGeom>
          <a:solidFill>
            <a:srgbClr val="418D8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9" name="Picture Placeholder 8" descr="A room with a view of water and red couches&#10;&#10;AI-generated content may be incorrect.">
            <a:extLst>
              <a:ext uri="{FF2B5EF4-FFF2-40B4-BE49-F238E27FC236}">
                <a16:creationId xmlns:a16="http://schemas.microsoft.com/office/drawing/2014/main" id="{44FA4137-D953-1804-5BA7-C782E861E852}"/>
              </a:ext>
            </a:extLst>
          </p:cNvPr>
          <p:cNvPicPr>
            <a:picLocks noGrp="1" noChangeAspect="1"/>
          </p:cNvPicPr>
          <p:nvPr>
            <p:ph type="pic" sz="quarter" idx="10"/>
          </p:nvPr>
        </p:nvPicPr>
        <p:blipFill>
          <a:blip r:embed="rId2"/>
          <a:srcRect t="7430" b="7430"/>
          <a:stretch>
            <a:fillRect/>
          </a:stretch>
        </p:blipFill>
        <p:spPr/>
      </p:pic>
      <p:sp>
        <p:nvSpPr>
          <p:cNvPr id="4" name="Text Placeholder 3">
            <a:extLst>
              <a:ext uri="{FF2B5EF4-FFF2-40B4-BE49-F238E27FC236}">
                <a16:creationId xmlns:a16="http://schemas.microsoft.com/office/drawing/2014/main" id="{B8CBCD32-0D77-B6CE-38EB-54A5AD16CE2F}"/>
              </a:ext>
            </a:extLst>
          </p:cNvPr>
          <p:cNvSpPr>
            <a:spLocks noGrp="1"/>
          </p:cNvSpPr>
          <p:nvPr>
            <p:ph type="body" sz="quarter" idx="21"/>
          </p:nvPr>
        </p:nvSpPr>
        <p:spPr>
          <a:xfrm>
            <a:off x="4270737" y="1366873"/>
            <a:ext cx="7582682" cy="4530541"/>
          </a:xfrm>
        </p:spPr>
        <p:txBody>
          <a:bodyPr/>
          <a:lstStyle/>
          <a:p>
            <a:pPr>
              <a:spcAft>
                <a:spcPts val="600"/>
              </a:spcAft>
            </a:pPr>
            <a:r>
              <a:rPr lang="en-IE" sz="2600" b="1" i="1" dirty="0">
                <a:solidFill>
                  <a:schemeClr val="bg1"/>
                </a:solidFill>
              </a:rPr>
              <a:t>Example:</a:t>
            </a:r>
            <a:r>
              <a:rPr lang="en-IE" sz="2600" b="1" dirty="0">
                <a:solidFill>
                  <a:schemeClr val="bg1"/>
                </a:solidFill>
              </a:rPr>
              <a:t> </a:t>
            </a:r>
            <a:r>
              <a:rPr lang="en-IE" i="1" dirty="0">
                <a:solidFill>
                  <a:schemeClr val="bg1"/>
                </a:solidFill>
              </a:rPr>
              <a:t>You might estimate that each occupied night incurs </a:t>
            </a:r>
            <a:r>
              <a:rPr lang="en-US" i="1" dirty="0">
                <a:solidFill>
                  <a:schemeClr val="bg1"/>
                </a:solidFill>
              </a:rPr>
              <a:t>approximately €15 of variable costs (e.g., €5 for cleaning supplies, €3 for laundry, €2 for utilities, and €5 for the </a:t>
            </a:r>
            <a:r>
              <a:rPr lang="en-IE" i="1" dirty="0">
                <a:solidFill>
                  <a:schemeClr val="bg1"/>
                </a:solidFill>
              </a:rPr>
              <a:t>booking commission). </a:t>
            </a:r>
          </a:p>
          <a:p>
            <a:pPr marL="342900" indent="-342900">
              <a:spcAft>
                <a:spcPts val="600"/>
              </a:spcAft>
              <a:buFont typeface="Wingdings" panose="05000000000000000000" pitchFamily="2" charset="2"/>
              <a:buChar char="Ø"/>
            </a:pPr>
            <a:r>
              <a:rPr lang="en-IE" i="1" dirty="0">
                <a:solidFill>
                  <a:schemeClr val="bg1"/>
                </a:solidFill>
              </a:rPr>
              <a:t>If your forecast says 200 nights will be booked in a year, total variable costs 200 × €15 = </a:t>
            </a:r>
            <a:r>
              <a:rPr lang="en-IE" b="1" i="1" dirty="0">
                <a:solidFill>
                  <a:schemeClr val="bg1"/>
                </a:solidFill>
              </a:rPr>
              <a:t>€3,000</a:t>
            </a:r>
            <a:r>
              <a:rPr lang="en-IE" i="1" dirty="0">
                <a:solidFill>
                  <a:schemeClr val="bg1"/>
                </a:solidFill>
              </a:rPr>
              <a:t> for the year.</a:t>
            </a:r>
            <a:r>
              <a:rPr lang="en-IE" dirty="0">
                <a:solidFill>
                  <a:schemeClr val="bg1"/>
                </a:solidFill>
              </a:rPr>
              <a:t> </a:t>
            </a:r>
          </a:p>
          <a:p>
            <a:pPr marL="342900" indent="-342900">
              <a:spcAft>
                <a:spcPts val="600"/>
              </a:spcAft>
              <a:buFont typeface="Wingdings" panose="05000000000000000000" pitchFamily="2" charset="2"/>
              <a:buChar char="Ø"/>
            </a:pPr>
            <a:r>
              <a:rPr lang="en-IE" dirty="0">
                <a:solidFill>
                  <a:schemeClr val="bg1"/>
                </a:solidFill>
              </a:rPr>
              <a:t>Some variable costs are percentage-based (like OTA booking commissions, which may be 15% of the booking revenue); make sure to account for those as well. </a:t>
            </a:r>
          </a:p>
          <a:p>
            <a:pPr marL="342900" indent="-342900">
              <a:spcAft>
                <a:spcPts val="600"/>
              </a:spcAft>
              <a:buFont typeface="Wingdings" panose="05000000000000000000" pitchFamily="2" charset="2"/>
              <a:buChar char="Ø"/>
            </a:pPr>
            <a:r>
              <a:rPr lang="en-IE" dirty="0">
                <a:solidFill>
                  <a:schemeClr val="bg1"/>
                </a:solidFill>
              </a:rPr>
              <a:t>Listing these costs ensures you don’t underestimate the cost of serving each guest.</a:t>
            </a:r>
          </a:p>
          <a:p>
            <a:pPr>
              <a:spcAft>
                <a:spcPts val="600"/>
              </a:spcAft>
            </a:pPr>
            <a:endParaRPr lang="en-IE" dirty="0"/>
          </a:p>
        </p:txBody>
      </p:sp>
      <p:sp>
        <p:nvSpPr>
          <p:cNvPr id="5" name="Text Placeholder 4">
            <a:extLst>
              <a:ext uri="{FF2B5EF4-FFF2-40B4-BE49-F238E27FC236}">
                <a16:creationId xmlns:a16="http://schemas.microsoft.com/office/drawing/2014/main" id="{5D32FD0A-4812-220C-A3CD-EE15210B46F2}"/>
              </a:ext>
            </a:extLst>
          </p:cNvPr>
          <p:cNvSpPr>
            <a:spLocks noGrp="1"/>
          </p:cNvSpPr>
          <p:nvPr>
            <p:ph type="body" sz="quarter" idx="23"/>
          </p:nvPr>
        </p:nvSpPr>
        <p:spPr>
          <a:xfrm>
            <a:off x="4320241" y="486001"/>
            <a:ext cx="7221426" cy="803654"/>
          </a:xfrm>
        </p:spPr>
        <p:txBody>
          <a:bodyPr/>
          <a:lstStyle/>
          <a:p>
            <a:r>
              <a:rPr lang="en-IE" dirty="0"/>
              <a:t>Calculate Your Variable Expenses</a:t>
            </a:r>
          </a:p>
        </p:txBody>
      </p:sp>
      <p:sp>
        <p:nvSpPr>
          <p:cNvPr id="6" name="Text Placeholder 5">
            <a:extLst>
              <a:ext uri="{FF2B5EF4-FFF2-40B4-BE49-F238E27FC236}">
                <a16:creationId xmlns:a16="http://schemas.microsoft.com/office/drawing/2014/main" id="{37D4EA40-5DB7-3F7D-2BA8-78EC3CCA7485}"/>
              </a:ext>
            </a:extLst>
          </p:cNvPr>
          <p:cNvSpPr>
            <a:spLocks noGrp="1"/>
          </p:cNvSpPr>
          <p:nvPr>
            <p:ph type="body" sz="quarter" idx="66"/>
          </p:nvPr>
        </p:nvSpPr>
        <p:spPr/>
        <p:txBody>
          <a:bodyPr/>
          <a:lstStyle/>
          <a:p>
            <a:endParaRPr lang="en-IE"/>
          </a:p>
        </p:txBody>
      </p:sp>
      <p:sp>
        <p:nvSpPr>
          <p:cNvPr id="7" name="Text Placeholder 6">
            <a:extLst>
              <a:ext uri="{FF2B5EF4-FFF2-40B4-BE49-F238E27FC236}">
                <a16:creationId xmlns:a16="http://schemas.microsoft.com/office/drawing/2014/main" id="{ACBB2976-B8B2-860B-E827-3782EC32D523}"/>
              </a:ext>
            </a:extLst>
          </p:cNvPr>
          <p:cNvSpPr>
            <a:spLocks noGrp="1"/>
          </p:cNvSpPr>
          <p:nvPr>
            <p:ph type="body" sz="quarter" idx="18"/>
          </p:nvPr>
        </p:nvSpPr>
        <p:spPr>
          <a:xfrm>
            <a:off x="675021" y="3392026"/>
            <a:ext cx="2893974" cy="1049221"/>
          </a:xfrm>
        </p:spPr>
        <p:txBody>
          <a:bodyPr/>
          <a:lstStyle/>
          <a:p>
            <a:r>
              <a:rPr lang="en-IE" b="0" dirty="0"/>
              <a:t>Next Know Your Variable Costs</a:t>
            </a:r>
          </a:p>
        </p:txBody>
      </p:sp>
      <p:sp>
        <p:nvSpPr>
          <p:cNvPr id="8" name="Text Placeholder 7">
            <a:extLst>
              <a:ext uri="{FF2B5EF4-FFF2-40B4-BE49-F238E27FC236}">
                <a16:creationId xmlns:a16="http://schemas.microsoft.com/office/drawing/2014/main" id="{AAE6B1C2-7622-D3A1-E197-3D9BC9A16B94}"/>
              </a:ext>
            </a:extLst>
          </p:cNvPr>
          <p:cNvSpPr>
            <a:spLocks noGrp="1"/>
          </p:cNvSpPr>
          <p:nvPr>
            <p:ph type="body" sz="quarter" idx="19"/>
          </p:nvPr>
        </p:nvSpPr>
        <p:spPr>
          <a:xfrm>
            <a:off x="476190" y="2118213"/>
            <a:ext cx="3066296" cy="385564"/>
          </a:xfrm>
        </p:spPr>
        <p:txBody>
          <a:bodyPr/>
          <a:lstStyle/>
          <a:p>
            <a:r>
              <a:rPr lang="en-US" sz="2800" b="0" dirty="0"/>
              <a:t>Know All Your Costs and Expenses</a:t>
            </a:r>
            <a:endParaRPr lang="en-IE" sz="2800" b="0" dirty="0"/>
          </a:p>
          <a:p>
            <a:endParaRPr lang="en-IE" sz="2800" dirty="0"/>
          </a:p>
        </p:txBody>
      </p:sp>
    </p:spTree>
    <p:extLst>
      <p:ext uri="{BB962C8B-B14F-4D97-AF65-F5344CB8AC3E}">
        <p14:creationId xmlns:p14="http://schemas.microsoft.com/office/powerpoint/2010/main" val="34023744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1984C2-074F-192F-2937-86226F4EBB2A}"/>
            </a:ext>
          </a:extLst>
        </p:cNvPr>
        <p:cNvGrpSpPr/>
        <p:nvPr/>
      </p:nvGrpSpPr>
      <p:grpSpPr>
        <a:xfrm>
          <a:off x="0" y="0"/>
          <a:ext cx="0" cy="0"/>
          <a:chOff x="0" y="0"/>
          <a:chExt cx="0" cy="0"/>
        </a:xfrm>
      </p:grpSpPr>
      <p:sp>
        <p:nvSpPr>
          <p:cNvPr id="24" name="Flowchart: Alternate Process 23">
            <a:extLst>
              <a:ext uri="{FF2B5EF4-FFF2-40B4-BE49-F238E27FC236}">
                <a16:creationId xmlns:a16="http://schemas.microsoft.com/office/drawing/2014/main" id="{E164A105-3E74-5B61-0285-3EBBBFC019C7}"/>
              </a:ext>
            </a:extLst>
          </p:cNvPr>
          <p:cNvSpPr/>
          <p:nvPr/>
        </p:nvSpPr>
        <p:spPr>
          <a:xfrm>
            <a:off x="817828" y="1605887"/>
            <a:ext cx="10595240" cy="1043834"/>
          </a:xfrm>
          <a:prstGeom prst="flowChartAlternateProcess">
            <a:avLst/>
          </a:prstGeom>
          <a:solidFill>
            <a:srgbClr val="EC7C69"/>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4" name="Text Placeholder 3">
            <a:extLst>
              <a:ext uri="{FF2B5EF4-FFF2-40B4-BE49-F238E27FC236}">
                <a16:creationId xmlns:a16="http://schemas.microsoft.com/office/drawing/2014/main" id="{1F71CA6A-E942-26D3-C2A5-7E2D04A46C91}"/>
              </a:ext>
            </a:extLst>
          </p:cNvPr>
          <p:cNvSpPr>
            <a:spLocks noGrp="1"/>
          </p:cNvSpPr>
          <p:nvPr>
            <p:ph type="body" sz="quarter" idx="16"/>
          </p:nvPr>
        </p:nvSpPr>
        <p:spPr>
          <a:xfrm>
            <a:off x="826825" y="483480"/>
            <a:ext cx="10614687" cy="803654"/>
          </a:xfrm>
        </p:spPr>
        <p:txBody>
          <a:bodyPr/>
          <a:lstStyle/>
          <a:p>
            <a:r>
              <a:rPr lang="en-US" sz="3200" b="1" dirty="0">
                <a:solidFill>
                  <a:srgbClr val="459597"/>
                </a:solidFill>
              </a:rPr>
              <a:t>Estimate Your Variable Cost per Night (VC)</a:t>
            </a:r>
            <a:endParaRPr lang="en-GB" sz="3200" dirty="0">
              <a:solidFill>
                <a:srgbClr val="459597"/>
              </a:solidFill>
            </a:endParaRPr>
          </a:p>
        </p:txBody>
      </p:sp>
      <p:cxnSp>
        <p:nvCxnSpPr>
          <p:cNvPr id="2" name="Straight Connector 1">
            <a:extLst>
              <a:ext uri="{FF2B5EF4-FFF2-40B4-BE49-F238E27FC236}">
                <a16:creationId xmlns:a16="http://schemas.microsoft.com/office/drawing/2014/main" id="{066B3011-0040-7ED1-D17C-B44DB77C8904}"/>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19F6323E-73FF-DF43-4557-94062E2976A6}"/>
              </a:ext>
            </a:extLst>
          </p:cNvPr>
          <p:cNvSpPr>
            <a:spLocks noGrp="1"/>
          </p:cNvSpPr>
          <p:nvPr>
            <p:ph type="body" sz="quarter" idx="18"/>
          </p:nvPr>
        </p:nvSpPr>
        <p:spPr>
          <a:xfrm>
            <a:off x="992589" y="1859333"/>
            <a:ext cx="10614687" cy="803653"/>
          </a:xfrm>
        </p:spPr>
        <p:txBody>
          <a:bodyPr/>
          <a:lstStyle/>
          <a:p>
            <a:pPr algn="ctr">
              <a:spcAft>
                <a:spcPts val="600"/>
              </a:spcAft>
            </a:pPr>
            <a:r>
              <a:rPr lang="en-US" sz="2800" i="1" dirty="0">
                <a:solidFill>
                  <a:schemeClr val="bg1"/>
                </a:solidFill>
              </a:rPr>
              <a:t>“How much does it cost me every time someone books a night?”</a:t>
            </a:r>
          </a:p>
        </p:txBody>
      </p:sp>
      <p:sp>
        <p:nvSpPr>
          <p:cNvPr id="21" name="Text Placeholder 5">
            <a:extLst>
              <a:ext uri="{FF2B5EF4-FFF2-40B4-BE49-F238E27FC236}">
                <a16:creationId xmlns:a16="http://schemas.microsoft.com/office/drawing/2014/main" id="{B29A8EE1-C6ED-956C-6383-FD9C06DB20E7}"/>
              </a:ext>
            </a:extLst>
          </p:cNvPr>
          <p:cNvSpPr txBox="1">
            <a:spLocks/>
          </p:cNvSpPr>
          <p:nvPr/>
        </p:nvSpPr>
        <p:spPr>
          <a:xfrm>
            <a:off x="1611085" y="2833993"/>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dirty="0">
                <a:solidFill>
                  <a:srgbClr val="595959"/>
                </a:solidFill>
              </a:rPr>
              <a:t>Costs involved each time a guest stays (e.g., cleaning, laundry, food, utilities). These factors affect the actual profit you make per night after deducting guest-related expenses. </a:t>
            </a:r>
            <a:r>
              <a:rPr lang="en-US" b="1" dirty="0">
                <a:solidFill>
                  <a:srgbClr val="595959"/>
                </a:solidFill>
              </a:rPr>
              <a:t>*Work out an average cost per night occupied based on these.</a:t>
            </a:r>
            <a:endParaRPr lang="en-US" dirty="0">
              <a:solidFill>
                <a:srgbClr val="595959"/>
              </a:solidFill>
            </a:endParaRPr>
          </a:p>
        </p:txBody>
      </p:sp>
      <p:sp>
        <p:nvSpPr>
          <p:cNvPr id="25" name="Flowchart: Alternate Process 24">
            <a:extLst>
              <a:ext uri="{FF2B5EF4-FFF2-40B4-BE49-F238E27FC236}">
                <a16:creationId xmlns:a16="http://schemas.microsoft.com/office/drawing/2014/main" id="{1343E5D5-C949-372A-637D-44D82CA502C2}"/>
              </a:ext>
            </a:extLst>
          </p:cNvPr>
          <p:cNvSpPr/>
          <p:nvPr/>
        </p:nvSpPr>
        <p:spPr>
          <a:xfrm>
            <a:off x="1460733" y="2754095"/>
            <a:ext cx="9964593" cy="1440920"/>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5">
            <a:extLst>
              <a:ext uri="{FF2B5EF4-FFF2-40B4-BE49-F238E27FC236}">
                <a16:creationId xmlns:a16="http://schemas.microsoft.com/office/drawing/2014/main" id="{B740555A-4175-16D5-312A-A48FA13D683D}"/>
              </a:ext>
            </a:extLst>
          </p:cNvPr>
          <p:cNvSpPr txBox="1">
            <a:spLocks/>
          </p:cNvSpPr>
          <p:nvPr/>
        </p:nvSpPr>
        <p:spPr>
          <a:xfrm>
            <a:off x="1583445" y="4448460"/>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altLang="en-US" b="1" dirty="0">
                <a:solidFill>
                  <a:srgbClr val="EC7C69"/>
                </a:solidFill>
              </a:rPr>
              <a:t>Examples: </a:t>
            </a:r>
            <a:r>
              <a:rPr lang="en-US" dirty="0"/>
              <a:t>include laundry, cleaning, breakfast/food supplies, washing bedding after each stay, guest consumables (such as toiletries and welcome basket items), and utilities that depend on usage (like extra firewood and hot tub heating). </a:t>
            </a:r>
          </a:p>
          <a:p>
            <a:pPr marL="0" indent="0"/>
            <a:r>
              <a:rPr lang="en-US" dirty="0"/>
              <a:t>If you pay cleaning </a:t>
            </a:r>
            <a:r>
              <a:rPr lang="en-US" dirty="0">
                <a:solidFill>
                  <a:srgbClr val="494949"/>
                </a:solidFill>
              </a:rPr>
              <a:t>staff €10 </a:t>
            </a:r>
            <a:r>
              <a:rPr lang="en-US" dirty="0"/>
              <a:t>per cabin turnover or pay</a:t>
            </a:r>
            <a:r>
              <a:rPr lang="en-US" dirty="0">
                <a:solidFill>
                  <a:srgbClr val="E96751"/>
                </a:solidFill>
              </a:rPr>
              <a:t> €8 </a:t>
            </a:r>
            <a:r>
              <a:rPr lang="en-US" dirty="0"/>
              <a:t>in booking platform commissions per booking, those are also variable.</a:t>
            </a:r>
            <a:endParaRPr lang="en-IE" dirty="0"/>
          </a:p>
        </p:txBody>
      </p:sp>
      <p:sp>
        <p:nvSpPr>
          <p:cNvPr id="26" name="Flowchart: Alternate Process 25">
            <a:extLst>
              <a:ext uri="{FF2B5EF4-FFF2-40B4-BE49-F238E27FC236}">
                <a16:creationId xmlns:a16="http://schemas.microsoft.com/office/drawing/2014/main" id="{66647293-82DB-9E24-30C9-667BB76463A9}"/>
              </a:ext>
            </a:extLst>
          </p:cNvPr>
          <p:cNvSpPr/>
          <p:nvPr/>
        </p:nvSpPr>
        <p:spPr>
          <a:xfrm>
            <a:off x="1448473" y="4304128"/>
            <a:ext cx="9964593" cy="2356647"/>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3" name="Connector: Elbow 32">
            <a:extLst>
              <a:ext uri="{FF2B5EF4-FFF2-40B4-BE49-F238E27FC236}">
                <a16:creationId xmlns:a16="http://schemas.microsoft.com/office/drawing/2014/main" id="{C3DA68FC-30FD-E0FD-CBC0-C725424B7E35}"/>
              </a:ext>
            </a:extLst>
          </p:cNvPr>
          <p:cNvCxnSpPr>
            <a:cxnSpLocks/>
            <a:stCxn id="24" idx="1"/>
            <a:endCxn id="25" idx="1"/>
          </p:cNvCxnSpPr>
          <p:nvPr/>
        </p:nvCxnSpPr>
        <p:spPr>
          <a:xfrm rot="10800000" flipH="1" flipV="1">
            <a:off x="817827" y="2127803"/>
            <a:ext cx="642905" cy="1346751"/>
          </a:xfrm>
          <a:prstGeom prst="bentConnector3">
            <a:avLst>
              <a:gd name="adj1" fmla="val -35557"/>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onnector: Elbow 35">
            <a:extLst>
              <a:ext uri="{FF2B5EF4-FFF2-40B4-BE49-F238E27FC236}">
                <a16:creationId xmlns:a16="http://schemas.microsoft.com/office/drawing/2014/main" id="{2869CAAA-A847-5BCD-828B-5DA732D2B8D5}"/>
              </a:ext>
            </a:extLst>
          </p:cNvPr>
          <p:cNvCxnSpPr>
            <a:cxnSpLocks/>
          </p:cNvCxnSpPr>
          <p:nvPr/>
        </p:nvCxnSpPr>
        <p:spPr>
          <a:xfrm rot="16200000" flipH="1">
            <a:off x="65261" y="4179008"/>
            <a:ext cx="2148034" cy="642905"/>
          </a:xfrm>
          <a:prstGeom prst="bentConnector3">
            <a:avLst>
              <a:gd name="adj1" fmla="val 50000"/>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46043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C0C7E9-E43A-1D50-7180-C423E03AC550}"/>
            </a:ext>
          </a:extLst>
        </p:cNvPr>
        <p:cNvGrpSpPr/>
        <p:nvPr/>
      </p:nvGrpSpPr>
      <p:grpSpPr>
        <a:xfrm>
          <a:off x="0" y="0"/>
          <a:ext cx="0" cy="0"/>
          <a:chOff x="0" y="0"/>
          <a:chExt cx="0" cy="0"/>
        </a:xfrm>
      </p:grpSpPr>
      <p:sp>
        <p:nvSpPr>
          <p:cNvPr id="24" name="Flowchart: Alternate Process 23">
            <a:extLst>
              <a:ext uri="{FF2B5EF4-FFF2-40B4-BE49-F238E27FC236}">
                <a16:creationId xmlns:a16="http://schemas.microsoft.com/office/drawing/2014/main" id="{F5C1AA4A-C59C-57C3-182D-DFA127005345}"/>
              </a:ext>
            </a:extLst>
          </p:cNvPr>
          <p:cNvSpPr/>
          <p:nvPr/>
        </p:nvSpPr>
        <p:spPr>
          <a:xfrm>
            <a:off x="584747" y="306005"/>
            <a:ext cx="10595240" cy="832631"/>
          </a:xfrm>
          <a:prstGeom prst="flowChartAlternateProcess">
            <a:avLst/>
          </a:prstGeom>
          <a:solidFill>
            <a:srgbClr val="418D8F"/>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6" name="Text Placeholder 5">
            <a:extLst>
              <a:ext uri="{FF2B5EF4-FFF2-40B4-BE49-F238E27FC236}">
                <a16:creationId xmlns:a16="http://schemas.microsoft.com/office/drawing/2014/main" id="{B2440C74-A33A-5C59-E7EE-56F169E9C482}"/>
              </a:ext>
            </a:extLst>
          </p:cNvPr>
          <p:cNvSpPr>
            <a:spLocks noGrp="1"/>
          </p:cNvSpPr>
          <p:nvPr>
            <p:ph type="body" sz="quarter" idx="18"/>
          </p:nvPr>
        </p:nvSpPr>
        <p:spPr>
          <a:xfrm>
            <a:off x="759508" y="559451"/>
            <a:ext cx="10614687" cy="693849"/>
          </a:xfrm>
        </p:spPr>
        <p:txBody>
          <a:bodyPr/>
          <a:lstStyle/>
          <a:p>
            <a:pPr algn="ctr">
              <a:spcAft>
                <a:spcPts val="600"/>
              </a:spcAft>
            </a:pPr>
            <a:r>
              <a:rPr lang="en-US" sz="2800" dirty="0">
                <a:solidFill>
                  <a:schemeClr val="bg1"/>
                </a:solidFill>
              </a:rPr>
              <a:t>Common Variable Costs per Night (example breakdown):</a:t>
            </a:r>
            <a:endParaRPr lang="en-US" sz="2800" i="1" dirty="0">
              <a:solidFill>
                <a:schemeClr val="bg1"/>
              </a:solidFill>
            </a:endParaRPr>
          </a:p>
        </p:txBody>
      </p:sp>
      <p:cxnSp>
        <p:nvCxnSpPr>
          <p:cNvPr id="33" name="Connector: Elbow 32">
            <a:extLst>
              <a:ext uri="{FF2B5EF4-FFF2-40B4-BE49-F238E27FC236}">
                <a16:creationId xmlns:a16="http://schemas.microsoft.com/office/drawing/2014/main" id="{729BE5D6-8979-6883-0312-8159A3E9BAB1}"/>
              </a:ext>
            </a:extLst>
          </p:cNvPr>
          <p:cNvCxnSpPr>
            <a:cxnSpLocks/>
            <a:stCxn id="24" idx="1"/>
          </p:cNvCxnSpPr>
          <p:nvPr/>
        </p:nvCxnSpPr>
        <p:spPr>
          <a:xfrm rot="10800000" flipH="1" flipV="1">
            <a:off x="584746" y="722321"/>
            <a:ext cx="642905" cy="1421286"/>
          </a:xfrm>
          <a:prstGeom prst="bentConnector3">
            <a:avLst>
              <a:gd name="adj1" fmla="val -35557"/>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graphicFrame>
        <p:nvGraphicFramePr>
          <p:cNvPr id="8" name="Table 7">
            <a:extLst>
              <a:ext uri="{FF2B5EF4-FFF2-40B4-BE49-F238E27FC236}">
                <a16:creationId xmlns:a16="http://schemas.microsoft.com/office/drawing/2014/main" id="{F7ED347E-C9A2-C921-BE82-80A23B73274A}"/>
              </a:ext>
            </a:extLst>
          </p:cNvPr>
          <p:cNvGraphicFramePr>
            <a:graphicFrameLocks noGrp="1"/>
          </p:cNvGraphicFramePr>
          <p:nvPr/>
        </p:nvGraphicFramePr>
        <p:xfrm>
          <a:off x="1215392" y="1253300"/>
          <a:ext cx="10515600" cy="3779520"/>
        </p:xfrm>
        <a:graphic>
          <a:graphicData uri="http://schemas.openxmlformats.org/drawingml/2006/table">
            <a:tbl>
              <a:tblPr/>
              <a:tblGrid>
                <a:gridCol w="5257800">
                  <a:extLst>
                    <a:ext uri="{9D8B030D-6E8A-4147-A177-3AD203B41FA5}">
                      <a16:colId xmlns:a16="http://schemas.microsoft.com/office/drawing/2014/main" val="1013463233"/>
                    </a:ext>
                  </a:extLst>
                </a:gridCol>
                <a:gridCol w="5257800">
                  <a:extLst>
                    <a:ext uri="{9D8B030D-6E8A-4147-A177-3AD203B41FA5}">
                      <a16:colId xmlns:a16="http://schemas.microsoft.com/office/drawing/2014/main" val="1745102297"/>
                    </a:ext>
                  </a:extLst>
                </a:gridCol>
              </a:tblGrid>
              <a:tr h="0">
                <a:tc>
                  <a:txBody>
                    <a:bodyPr/>
                    <a:lstStyle/>
                    <a:p>
                      <a:pPr>
                        <a:buNone/>
                      </a:pPr>
                      <a:r>
                        <a:rPr lang="en-IE" sz="2200" b="1" dirty="0">
                          <a:solidFill>
                            <a:schemeClr val="bg1"/>
                          </a:solidFill>
                        </a:rPr>
                        <a:t>Expense Type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200" b="1" dirty="0">
                          <a:solidFill>
                            <a:schemeClr val="bg1"/>
                          </a:solidFill>
                        </a:rPr>
                        <a:t>Cost per Night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4217719792"/>
                  </a:ext>
                </a:extLst>
              </a:tr>
              <a:tr h="0">
                <a:tc>
                  <a:txBody>
                    <a:bodyPr/>
                    <a:lstStyle/>
                    <a:p>
                      <a:pPr>
                        <a:buNone/>
                      </a:pPr>
                      <a:r>
                        <a:rPr lang="en-IE" sz="2200" dirty="0">
                          <a:solidFill>
                            <a:srgbClr val="494949"/>
                          </a:solidFill>
                        </a:rPr>
                        <a:t>Cleaning supplies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200">
                          <a:solidFill>
                            <a:srgbClr val="494949"/>
                          </a:solidFill>
                        </a:rPr>
                        <a:t>€5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11574790"/>
                  </a:ext>
                </a:extLst>
              </a:tr>
              <a:tr h="0">
                <a:tc>
                  <a:txBody>
                    <a:bodyPr/>
                    <a:lstStyle/>
                    <a:p>
                      <a:pPr>
                        <a:buNone/>
                      </a:pPr>
                      <a:r>
                        <a:rPr lang="en-IE" sz="2200" dirty="0">
                          <a:solidFill>
                            <a:srgbClr val="494949"/>
                          </a:solidFill>
                        </a:rPr>
                        <a:t>Laundry (linen/towels)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200">
                          <a:solidFill>
                            <a:srgbClr val="494949"/>
                          </a:solidFill>
                        </a:rPr>
                        <a:t>€7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42034816"/>
                  </a:ext>
                </a:extLst>
              </a:tr>
              <a:tr h="0">
                <a:tc>
                  <a:txBody>
                    <a:bodyPr/>
                    <a:lstStyle/>
                    <a:p>
                      <a:pPr>
                        <a:buNone/>
                      </a:pPr>
                      <a:r>
                        <a:rPr lang="en-IE" sz="2200" dirty="0">
                          <a:solidFill>
                            <a:srgbClr val="494949"/>
                          </a:solidFill>
                        </a:rPr>
                        <a:t>Toiletries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200">
                          <a:solidFill>
                            <a:srgbClr val="494949"/>
                          </a:solidFill>
                        </a:rPr>
                        <a:t>€3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67320779"/>
                  </a:ext>
                </a:extLst>
              </a:tr>
              <a:tr h="0">
                <a:tc>
                  <a:txBody>
                    <a:bodyPr/>
                    <a:lstStyle/>
                    <a:p>
                      <a:pPr>
                        <a:buNone/>
                      </a:pPr>
                      <a:r>
                        <a:rPr lang="en-IE" sz="2200">
                          <a:solidFill>
                            <a:srgbClr val="494949"/>
                          </a:solidFill>
                        </a:rPr>
                        <a:t>Breakfast/snacks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200" dirty="0">
                          <a:solidFill>
                            <a:srgbClr val="494949"/>
                          </a:solidFill>
                        </a:rPr>
                        <a:t>€6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91422371"/>
                  </a:ext>
                </a:extLst>
              </a:tr>
              <a:tr h="0">
                <a:tc>
                  <a:txBody>
                    <a:bodyPr/>
                    <a:lstStyle/>
                    <a:p>
                      <a:pPr>
                        <a:buNone/>
                      </a:pPr>
                      <a:r>
                        <a:rPr lang="en-IE" sz="2200" dirty="0">
                          <a:solidFill>
                            <a:srgbClr val="494949"/>
                          </a:solidFill>
                        </a:rPr>
                        <a:t>Utilities (per night share)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200">
                          <a:solidFill>
                            <a:srgbClr val="494949"/>
                          </a:solidFill>
                        </a:rPr>
                        <a:t>€4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70531852"/>
                  </a:ext>
                </a:extLst>
              </a:tr>
              <a:tr h="0">
                <a:tc>
                  <a:txBody>
                    <a:bodyPr/>
                    <a:lstStyle/>
                    <a:p>
                      <a:pPr>
                        <a:buNone/>
                      </a:pPr>
                      <a:r>
                        <a:rPr lang="en-US" sz="2200" dirty="0">
                          <a:solidFill>
                            <a:srgbClr val="494949"/>
                          </a:solidFill>
                        </a:rPr>
                        <a:t>Booking platform fees (if % based on nightly rate)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200" dirty="0">
                          <a:solidFill>
                            <a:srgbClr val="494949"/>
                          </a:solidFill>
                        </a:rPr>
                        <a:t>€5 (estimate)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61351806"/>
                  </a:ext>
                </a:extLst>
              </a:tr>
              <a:tr h="0">
                <a:tc gridSpan="2">
                  <a:txBody>
                    <a:bodyPr/>
                    <a:lstStyle/>
                    <a:p>
                      <a:pPr>
                        <a:buNone/>
                      </a:pPr>
                      <a:r>
                        <a:rPr lang="en-US" sz="2400" b="1" dirty="0">
                          <a:solidFill>
                            <a:srgbClr val="494949"/>
                          </a:solidFill>
                        </a:rPr>
                        <a:t>Total Variable Cost per Night €30</a:t>
                      </a:r>
                      <a:endParaRPr lang="en-US" sz="2200" b="1" dirty="0">
                        <a:solidFill>
                          <a:srgbClr val="49494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buNone/>
                      </a:pPr>
                      <a:endParaRPr lang="en-IE" sz="2200" dirty="0">
                        <a:solidFill>
                          <a:srgbClr val="49494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66400580"/>
                  </a:ext>
                </a:extLst>
              </a:tr>
            </a:tbl>
          </a:graphicData>
        </a:graphic>
      </p:graphicFrame>
      <p:sp>
        <p:nvSpPr>
          <p:cNvPr id="11" name="Text Placeholder 5">
            <a:extLst>
              <a:ext uri="{FF2B5EF4-FFF2-40B4-BE49-F238E27FC236}">
                <a16:creationId xmlns:a16="http://schemas.microsoft.com/office/drawing/2014/main" id="{131A2D76-59A5-7AAF-A7C4-601D2EB23B78}"/>
              </a:ext>
            </a:extLst>
          </p:cNvPr>
          <p:cNvSpPr txBox="1">
            <a:spLocks/>
          </p:cNvSpPr>
          <p:nvPr/>
        </p:nvSpPr>
        <p:spPr>
          <a:xfrm>
            <a:off x="1350364" y="5209437"/>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altLang="en-US" b="1" dirty="0">
                <a:solidFill>
                  <a:srgbClr val="EC7C69"/>
                </a:solidFill>
              </a:rPr>
              <a:t>Tips for Calculating: </a:t>
            </a:r>
            <a:r>
              <a:rPr lang="en-US" sz="2200" b="1" dirty="0">
                <a:solidFill>
                  <a:srgbClr val="494949"/>
                </a:solidFill>
              </a:rPr>
              <a:t>Track a full month</a:t>
            </a:r>
            <a:r>
              <a:rPr lang="en-US" sz="2200" dirty="0">
                <a:solidFill>
                  <a:srgbClr val="494949"/>
                </a:solidFill>
              </a:rPr>
              <a:t> of bookings and the actual expenses for those stays. Divide total monthly guest-related expenses by the number of nights booked. Include any expenses that scale </a:t>
            </a:r>
            <a:r>
              <a:rPr lang="en-US" sz="2200" b="1" dirty="0">
                <a:solidFill>
                  <a:srgbClr val="494949"/>
                </a:solidFill>
              </a:rPr>
              <a:t>with each booking </a:t>
            </a:r>
            <a:r>
              <a:rPr lang="en-US" sz="2200" dirty="0">
                <a:solidFill>
                  <a:srgbClr val="494949"/>
                </a:solidFill>
              </a:rPr>
              <a:t>(excluding fixed monthly bills, such as insurance). </a:t>
            </a:r>
          </a:p>
        </p:txBody>
      </p:sp>
      <p:sp>
        <p:nvSpPr>
          <p:cNvPr id="12" name="Flowchart: Alternate Process 11">
            <a:extLst>
              <a:ext uri="{FF2B5EF4-FFF2-40B4-BE49-F238E27FC236}">
                <a16:creationId xmlns:a16="http://schemas.microsoft.com/office/drawing/2014/main" id="{178ABCA5-0440-0CE2-D0B2-721CD79AF9D1}"/>
              </a:ext>
            </a:extLst>
          </p:cNvPr>
          <p:cNvSpPr/>
          <p:nvPr/>
        </p:nvSpPr>
        <p:spPr>
          <a:xfrm>
            <a:off x="1215392" y="5175346"/>
            <a:ext cx="9964593" cy="1494396"/>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8217386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EF6796-3A0D-0D73-5BA6-104CE1DE10B7}"/>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295281E7-CD4C-6950-38AF-BE036B76BB52}"/>
              </a:ext>
            </a:extLst>
          </p:cNvPr>
          <p:cNvSpPr>
            <a:spLocks noGrp="1"/>
          </p:cNvSpPr>
          <p:nvPr>
            <p:ph type="body" sz="quarter" idx="16"/>
          </p:nvPr>
        </p:nvSpPr>
        <p:spPr>
          <a:xfrm>
            <a:off x="591432" y="218309"/>
            <a:ext cx="10614687" cy="803654"/>
          </a:xfrm>
        </p:spPr>
        <p:txBody>
          <a:bodyPr/>
          <a:lstStyle/>
          <a:p>
            <a:pPr fontAlgn="base"/>
            <a:r>
              <a:rPr lang="en-IE" sz="3200" dirty="0"/>
              <a:t>Sample Annual Operating Cost or Variable Costs Breakdown</a:t>
            </a:r>
          </a:p>
          <a:p>
            <a:pPr fontAlgn="base"/>
            <a:r>
              <a:rPr lang="en-US" sz="2800" b="0" dirty="0">
                <a:solidFill>
                  <a:srgbClr val="E96751"/>
                </a:solidFill>
              </a:rPr>
              <a:t>Glamping 4 Pods (Open Year-Round)</a:t>
            </a:r>
            <a:endParaRPr lang="en-IE" sz="2800" b="0" dirty="0">
              <a:solidFill>
                <a:srgbClr val="E96751"/>
              </a:solidFill>
            </a:endParaRPr>
          </a:p>
          <a:p>
            <a:endParaRPr lang="en-IE" sz="2800" dirty="0"/>
          </a:p>
        </p:txBody>
      </p:sp>
      <p:graphicFrame>
        <p:nvGraphicFramePr>
          <p:cNvPr id="5" name="Table 4">
            <a:extLst>
              <a:ext uri="{FF2B5EF4-FFF2-40B4-BE49-F238E27FC236}">
                <a16:creationId xmlns:a16="http://schemas.microsoft.com/office/drawing/2014/main" id="{F7AB4201-EC4A-773D-33C8-F0C5DF41F8FF}"/>
              </a:ext>
            </a:extLst>
          </p:cNvPr>
          <p:cNvGraphicFramePr>
            <a:graphicFrameLocks noGrp="1"/>
          </p:cNvGraphicFramePr>
          <p:nvPr/>
        </p:nvGraphicFramePr>
        <p:xfrm>
          <a:off x="657410" y="1331778"/>
          <a:ext cx="11258366" cy="5181600"/>
        </p:xfrm>
        <a:graphic>
          <a:graphicData uri="http://schemas.openxmlformats.org/drawingml/2006/table">
            <a:tbl>
              <a:tblPr firstRow="1" bandRow="1">
                <a:tableStyleId>{5C22544A-7EE6-4342-B048-85BDC9FD1C3A}</a:tableStyleId>
              </a:tblPr>
              <a:tblGrid>
                <a:gridCol w="5781490">
                  <a:extLst>
                    <a:ext uri="{9D8B030D-6E8A-4147-A177-3AD203B41FA5}">
                      <a16:colId xmlns:a16="http://schemas.microsoft.com/office/drawing/2014/main" val="1315654808"/>
                    </a:ext>
                  </a:extLst>
                </a:gridCol>
                <a:gridCol w="2219325">
                  <a:extLst>
                    <a:ext uri="{9D8B030D-6E8A-4147-A177-3AD203B41FA5}">
                      <a16:colId xmlns:a16="http://schemas.microsoft.com/office/drawing/2014/main" val="2964838693"/>
                    </a:ext>
                  </a:extLst>
                </a:gridCol>
                <a:gridCol w="3257551">
                  <a:extLst>
                    <a:ext uri="{9D8B030D-6E8A-4147-A177-3AD203B41FA5}">
                      <a16:colId xmlns:a16="http://schemas.microsoft.com/office/drawing/2014/main" val="573140853"/>
                    </a:ext>
                  </a:extLst>
                </a:gridCol>
              </a:tblGrid>
              <a:tr h="370840">
                <a:tc>
                  <a:txBody>
                    <a:bodyPr/>
                    <a:lstStyle/>
                    <a:p>
                      <a:pPr>
                        <a:buNone/>
                      </a:pPr>
                      <a:r>
                        <a:rPr lang="en-IE" sz="2200" b="1" dirty="0"/>
                        <a:t>Operating Cost</a:t>
                      </a:r>
                      <a:endParaRPr lang="en-IE" sz="2200" dirty="0"/>
                    </a:p>
                  </a:txBody>
                  <a:tcPr anchor="ctr"/>
                </a:tc>
                <a:tc>
                  <a:txBody>
                    <a:bodyPr/>
                    <a:lstStyle/>
                    <a:p>
                      <a:pPr>
                        <a:buNone/>
                      </a:pPr>
                      <a:r>
                        <a:rPr lang="en-IE" sz="2200" b="1" dirty="0"/>
                        <a:t>Annual Total (€)</a:t>
                      </a:r>
                      <a:endParaRPr lang="en-IE" sz="2200" dirty="0"/>
                    </a:p>
                  </a:txBody>
                  <a:tcPr anchor="ctr"/>
                </a:tc>
                <a:tc>
                  <a:txBody>
                    <a:bodyPr/>
                    <a:lstStyle/>
                    <a:p>
                      <a:pPr>
                        <a:buNone/>
                      </a:pPr>
                      <a:r>
                        <a:rPr lang="en-IE" sz="2200" b="1" dirty="0"/>
                        <a:t>Type</a:t>
                      </a:r>
                      <a:endParaRPr lang="en-IE" sz="2200" dirty="0"/>
                    </a:p>
                  </a:txBody>
                  <a:tcPr anchor="ctr"/>
                </a:tc>
                <a:extLst>
                  <a:ext uri="{0D108BD9-81ED-4DB2-BD59-A6C34878D82A}">
                    <a16:rowId xmlns:a16="http://schemas.microsoft.com/office/drawing/2014/main" val="3641832468"/>
                  </a:ext>
                </a:extLst>
              </a:tr>
              <a:tr h="370840">
                <a:tc>
                  <a:txBody>
                    <a:bodyPr/>
                    <a:lstStyle/>
                    <a:p>
                      <a:pPr>
                        <a:buNone/>
                      </a:pPr>
                      <a:r>
                        <a:rPr lang="en-IE" sz="2200" dirty="0">
                          <a:solidFill>
                            <a:srgbClr val="494949"/>
                          </a:solidFill>
                        </a:rPr>
                        <a:t>Utilities (electricity, water, waste)</a:t>
                      </a:r>
                    </a:p>
                  </a:txBody>
                  <a:tcPr anchor="ctr"/>
                </a:tc>
                <a:tc>
                  <a:txBody>
                    <a:bodyPr/>
                    <a:lstStyle/>
                    <a:p>
                      <a:pPr>
                        <a:buNone/>
                      </a:pPr>
                      <a:r>
                        <a:rPr lang="en-IE" sz="2200" dirty="0">
                          <a:solidFill>
                            <a:srgbClr val="494949"/>
                          </a:solidFill>
                        </a:rPr>
                        <a:t>5,000</a:t>
                      </a:r>
                    </a:p>
                  </a:txBody>
                  <a:tcPr anchor="ctr"/>
                </a:tc>
                <a:tc>
                  <a:txBody>
                    <a:bodyPr/>
                    <a:lstStyle/>
                    <a:p>
                      <a:pPr>
                        <a:buNone/>
                      </a:pPr>
                      <a:r>
                        <a:rPr lang="en-US" sz="2200" dirty="0">
                          <a:solidFill>
                            <a:srgbClr val="494949"/>
                          </a:solidFill>
                        </a:rPr>
                        <a:t>Fixed (partial variable in high use)</a:t>
                      </a:r>
                    </a:p>
                  </a:txBody>
                  <a:tcPr anchor="ctr"/>
                </a:tc>
                <a:extLst>
                  <a:ext uri="{0D108BD9-81ED-4DB2-BD59-A6C34878D82A}">
                    <a16:rowId xmlns:a16="http://schemas.microsoft.com/office/drawing/2014/main" val="436756021"/>
                  </a:ext>
                </a:extLst>
              </a:tr>
              <a:tr h="370840">
                <a:tc>
                  <a:txBody>
                    <a:bodyPr/>
                    <a:lstStyle/>
                    <a:p>
                      <a:pPr>
                        <a:buNone/>
                      </a:pPr>
                      <a:r>
                        <a:rPr lang="en-IE" sz="2200" dirty="0">
                          <a:solidFill>
                            <a:srgbClr val="494949"/>
                          </a:solidFill>
                        </a:rPr>
                        <a:t>Insurance (liability, property)</a:t>
                      </a:r>
                    </a:p>
                  </a:txBody>
                  <a:tcPr anchor="ctr"/>
                </a:tc>
                <a:tc>
                  <a:txBody>
                    <a:bodyPr/>
                    <a:lstStyle/>
                    <a:p>
                      <a:pPr>
                        <a:buNone/>
                      </a:pPr>
                      <a:r>
                        <a:rPr lang="en-IE" sz="2200" dirty="0">
                          <a:solidFill>
                            <a:srgbClr val="494949"/>
                          </a:solidFill>
                        </a:rPr>
                        <a:t>1,200</a:t>
                      </a:r>
                    </a:p>
                  </a:txBody>
                  <a:tcPr anchor="ctr"/>
                </a:tc>
                <a:tc>
                  <a:txBody>
                    <a:bodyPr/>
                    <a:lstStyle/>
                    <a:p>
                      <a:pPr>
                        <a:buNone/>
                      </a:pPr>
                      <a:r>
                        <a:rPr lang="en-IE" sz="2200" dirty="0">
                          <a:solidFill>
                            <a:srgbClr val="494949"/>
                          </a:solidFill>
                        </a:rPr>
                        <a:t>Fixed</a:t>
                      </a:r>
                    </a:p>
                  </a:txBody>
                  <a:tcPr anchor="ctr"/>
                </a:tc>
                <a:extLst>
                  <a:ext uri="{0D108BD9-81ED-4DB2-BD59-A6C34878D82A}">
                    <a16:rowId xmlns:a16="http://schemas.microsoft.com/office/drawing/2014/main" val="3869759737"/>
                  </a:ext>
                </a:extLst>
              </a:tr>
              <a:tr h="370840">
                <a:tc>
                  <a:txBody>
                    <a:bodyPr/>
                    <a:lstStyle/>
                    <a:p>
                      <a:pPr>
                        <a:buNone/>
                      </a:pPr>
                      <a:r>
                        <a:rPr lang="en-IE" sz="2200" dirty="0">
                          <a:solidFill>
                            <a:srgbClr val="494949"/>
                          </a:solidFill>
                        </a:rPr>
                        <a:t>Marketing &amp; Online Listings</a:t>
                      </a:r>
                    </a:p>
                  </a:txBody>
                  <a:tcPr anchor="ctr"/>
                </a:tc>
                <a:tc>
                  <a:txBody>
                    <a:bodyPr/>
                    <a:lstStyle/>
                    <a:p>
                      <a:pPr>
                        <a:buNone/>
                      </a:pPr>
                      <a:r>
                        <a:rPr lang="en-IE" sz="2200" dirty="0">
                          <a:solidFill>
                            <a:srgbClr val="494949"/>
                          </a:solidFill>
                        </a:rPr>
                        <a:t>1,000</a:t>
                      </a:r>
                    </a:p>
                  </a:txBody>
                  <a:tcPr anchor="ctr"/>
                </a:tc>
                <a:tc>
                  <a:txBody>
                    <a:bodyPr/>
                    <a:lstStyle/>
                    <a:p>
                      <a:pPr>
                        <a:buNone/>
                      </a:pPr>
                      <a:r>
                        <a:rPr lang="en-IE" sz="2200" dirty="0">
                          <a:solidFill>
                            <a:srgbClr val="494949"/>
                          </a:solidFill>
                        </a:rPr>
                        <a:t>Fixed</a:t>
                      </a:r>
                    </a:p>
                  </a:txBody>
                  <a:tcPr anchor="ctr"/>
                </a:tc>
                <a:extLst>
                  <a:ext uri="{0D108BD9-81ED-4DB2-BD59-A6C34878D82A}">
                    <a16:rowId xmlns:a16="http://schemas.microsoft.com/office/drawing/2014/main" val="4262743140"/>
                  </a:ext>
                </a:extLst>
              </a:tr>
              <a:tr h="370840">
                <a:tc>
                  <a:txBody>
                    <a:bodyPr/>
                    <a:lstStyle/>
                    <a:p>
                      <a:pPr>
                        <a:buNone/>
                      </a:pPr>
                      <a:r>
                        <a:rPr lang="en-IE" sz="2200">
                          <a:solidFill>
                            <a:srgbClr val="494949"/>
                          </a:solidFill>
                        </a:rPr>
                        <a:t>Maintenance &amp; Repairs</a:t>
                      </a:r>
                    </a:p>
                  </a:txBody>
                  <a:tcPr anchor="ctr"/>
                </a:tc>
                <a:tc>
                  <a:txBody>
                    <a:bodyPr/>
                    <a:lstStyle/>
                    <a:p>
                      <a:pPr>
                        <a:buNone/>
                      </a:pPr>
                      <a:r>
                        <a:rPr lang="en-IE" sz="2200">
                          <a:solidFill>
                            <a:srgbClr val="494949"/>
                          </a:solidFill>
                        </a:rPr>
                        <a:t>2,000</a:t>
                      </a:r>
                    </a:p>
                  </a:txBody>
                  <a:tcPr anchor="ctr"/>
                </a:tc>
                <a:tc>
                  <a:txBody>
                    <a:bodyPr/>
                    <a:lstStyle/>
                    <a:p>
                      <a:pPr>
                        <a:buNone/>
                      </a:pPr>
                      <a:r>
                        <a:rPr lang="en-IE" sz="2200" dirty="0">
                          <a:solidFill>
                            <a:srgbClr val="494949"/>
                          </a:solidFill>
                        </a:rPr>
                        <a:t>Fixed (allowance)</a:t>
                      </a:r>
                    </a:p>
                  </a:txBody>
                  <a:tcPr anchor="ctr"/>
                </a:tc>
                <a:extLst>
                  <a:ext uri="{0D108BD9-81ED-4DB2-BD59-A6C34878D82A}">
                    <a16:rowId xmlns:a16="http://schemas.microsoft.com/office/drawing/2014/main" val="2119150372"/>
                  </a:ext>
                </a:extLst>
              </a:tr>
              <a:tr h="370840">
                <a:tc>
                  <a:txBody>
                    <a:bodyPr/>
                    <a:lstStyle/>
                    <a:p>
                      <a:pPr>
                        <a:buNone/>
                      </a:pPr>
                      <a:r>
                        <a:rPr lang="en-IE" sz="2200" dirty="0">
                          <a:solidFill>
                            <a:srgbClr val="494949"/>
                          </a:solidFill>
                        </a:rPr>
                        <a:t>Property Taxes/Lease</a:t>
                      </a:r>
                    </a:p>
                  </a:txBody>
                  <a:tcPr anchor="ctr"/>
                </a:tc>
                <a:tc>
                  <a:txBody>
                    <a:bodyPr/>
                    <a:lstStyle/>
                    <a:p>
                      <a:pPr>
                        <a:buNone/>
                      </a:pPr>
                      <a:r>
                        <a:rPr lang="en-IE" sz="2200">
                          <a:solidFill>
                            <a:srgbClr val="494949"/>
                          </a:solidFill>
                        </a:rPr>
                        <a:t>2,500</a:t>
                      </a:r>
                    </a:p>
                  </a:txBody>
                  <a:tcPr anchor="ctr"/>
                </a:tc>
                <a:tc>
                  <a:txBody>
                    <a:bodyPr/>
                    <a:lstStyle/>
                    <a:p>
                      <a:pPr>
                        <a:buNone/>
                      </a:pPr>
                      <a:r>
                        <a:rPr lang="en-IE" sz="2200" dirty="0">
                          <a:solidFill>
                            <a:srgbClr val="494949"/>
                          </a:solidFill>
                        </a:rPr>
                        <a:t>Fixed</a:t>
                      </a:r>
                    </a:p>
                  </a:txBody>
                  <a:tcPr anchor="ctr"/>
                </a:tc>
                <a:extLst>
                  <a:ext uri="{0D108BD9-81ED-4DB2-BD59-A6C34878D82A}">
                    <a16:rowId xmlns:a16="http://schemas.microsoft.com/office/drawing/2014/main" val="3826049894"/>
                  </a:ext>
                </a:extLst>
              </a:tr>
              <a:tr h="370840">
                <a:tc>
                  <a:txBody>
                    <a:bodyPr/>
                    <a:lstStyle/>
                    <a:p>
                      <a:pPr>
                        <a:buNone/>
                      </a:pPr>
                      <a:r>
                        <a:rPr lang="en-IE" sz="2200" dirty="0">
                          <a:solidFill>
                            <a:srgbClr val="494949"/>
                          </a:solidFill>
                        </a:rPr>
                        <a:t>Cleaning &amp; Laundry Supplies</a:t>
                      </a:r>
                    </a:p>
                  </a:txBody>
                  <a:tcPr anchor="ctr"/>
                </a:tc>
                <a:tc>
                  <a:txBody>
                    <a:bodyPr/>
                    <a:lstStyle/>
                    <a:p>
                      <a:pPr>
                        <a:buNone/>
                      </a:pPr>
                      <a:r>
                        <a:rPr lang="en-IE" sz="2200">
                          <a:solidFill>
                            <a:srgbClr val="494949"/>
                          </a:solidFill>
                        </a:rPr>
                        <a:t>8,400</a:t>
                      </a:r>
                    </a:p>
                  </a:txBody>
                  <a:tcPr anchor="ctr"/>
                </a:tc>
                <a:tc>
                  <a:txBody>
                    <a:bodyPr/>
                    <a:lstStyle/>
                    <a:p>
                      <a:pPr>
                        <a:buNone/>
                      </a:pPr>
                      <a:r>
                        <a:rPr lang="en-US" sz="2200" dirty="0">
                          <a:solidFill>
                            <a:srgbClr val="494949"/>
                          </a:solidFill>
                        </a:rPr>
                        <a:t>Variable </a:t>
                      </a:r>
                      <a:r>
                        <a:rPr lang="en-US" sz="2200" i="1" dirty="0">
                          <a:solidFill>
                            <a:srgbClr val="494949"/>
                          </a:solidFill>
                        </a:rPr>
                        <a:t>(€15 per occupied night)</a:t>
                      </a:r>
                      <a:endParaRPr lang="en-US" sz="2200" dirty="0">
                        <a:solidFill>
                          <a:srgbClr val="494949"/>
                        </a:solidFill>
                      </a:endParaRPr>
                    </a:p>
                  </a:txBody>
                  <a:tcPr anchor="ctr"/>
                </a:tc>
                <a:extLst>
                  <a:ext uri="{0D108BD9-81ED-4DB2-BD59-A6C34878D82A}">
                    <a16:rowId xmlns:a16="http://schemas.microsoft.com/office/drawing/2014/main" val="1324824433"/>
                  </a:ext>
                </a:extLst>
              </a:tr>
              <a:tr h="370840">
                <a:tc>
                  <a:txBody>
                    <a:bodyPr/>
                    <a:lstStyle/>
                    <a:p>
                      <a:pPr>
                        <a:buNone/>
                      </a:pPr>
                      <a:r>
                        <a:rPr lang="en-US" sz="2200" dirty="0">
                          <a:solidFill>
                            <a:srgbClr val="494949"/>
                          </a:solidFill>
                        </a:rPr>
                        <a:t>Guest Amenities (breakfast, firewood, etc.)</a:t>
                      </a:r>
                    </a:p>
                  </a:txBody>
                  <a:tcPr anchor="ctr"/>
                </a:tc>
                <a:tc>
                  <a:txBody>
                    <a:bodyPr/>
                    <a:lstStyle/>
                    <a:p>
                      <a:pPr>
                        <a:buNone/>
                      </a:pPr>
                      <a:r>
                        <a:rPr lang="en-IE" sz="2200" dirty="0">
                          <a:solidFill>
                            <a:srgbClr val="494949"/>
                          </a:solidFill>
                        </a:rPr>
                        <a:t>1,200</a:t>
                      </a:r>
                    </a:p>
                  </a:txBody>
                  <a:tcPr anchor="ctr"/>
                </a:tc>
                <a:tc>
                  <a:txBody>
                    <a:bodyPr/>
                    <a:lstStyle/>
                    <a:p>
                      <a:pPr>
                        <a:buNone/>
                      </a:pPr>
                      <a:r>
                        <a:rPr lang="en-IE" sz="2200" dirty="0">
                          <a:solidFill>
                            <a:srgbClr val="494949"/>
                          </a:solidFill>
                        </a:rPr>
                        <a:t>Variable </a:t>
                      </a:r>
                      <a:r>
                        <a:rPr lang="en-IE" sz="2200" i="1" dirty="0">
                          <a:solidFill>
                            <a:srgbClr val="494949"/>
                          </a:solidFill>
                        </a:rPr>
                        <a:t>(depends on usage)</a:t>
                      </a:r>
                      <a:endParaRPr lang="en-IE" sz="2200" dirty="0">
                        <a:solidFill>
                          <a:srgbClr val="494949"/>
                        </a:solidFill>
                      </a:endParaRPr>
                    </a:p>
                  </a:txBody>
                  <a:tcPr anchor="ctr"/>
                </a:tc>
                <a:extLst>
                  <a:ext uri="{0D108BD9-81ED-4DB2-BD59-A6C34878D82A}">
                    <a16:rowId xmlns:a16="http://schemas.microsoft.com/office/drawing/2014/main" val="269646318"/>
                  </a:ext>
                </a:extLst>
              </a:tr>
              <a:tr h="370840">
                <a:tc>
                  <a:txBody>
                    <a:bodyPr/>
                    <a:lstStyle/>
                    <a:p>
                      <a:pPr>
                        <a:buNone/>
                      </a:pPr>
                      <a:r>
                        <a:rPr lang="en-IE" sz="2200" b="1" dirty="0">
                          <a:solidFill>
                            <a:schemeClr val="bg1"/>
                          </a:solidFill>
                        </a:rPr>
                        <a:t>Total Operating Costs (Year)</a:t>
                      </a:r>
                      <a:endParaRPr lang="en-IE" sz="2200" dirty="0">
                        <a:solidFill>
                          <a:schemeClr val="bg1"/>
                        </a:solidFill>
                      </a:endParaRPr>
                    </a:p>
                  </a:txBody>
                  <a:tcPr anchor="ctr">
                    <a:solidFill>
                      <a:srgbClr val="E6533A"/>
                    </a:solidFill>
                  </a:tcPr>
                </a:tc>
                <a:tc>
                  <a:txBody>
                    <a:bodyPr/>
                    <a:lstStyle/>
                    <a:p>
                      <a:pPr>
                        <a:buNone/>
                      </a:pPr>
                      <a:r>
                        <a:rPr lang="en-IE" sz="2200" b="1" dirty="0">
                          <a:solidFill>
                            <a:schemeClr val="bg1"/>
                          </a:solidFill>
                        </a:rPr>
                        <a:t>€21,300</a:t>
                      </a:r>
                      <a:endParaRPr lang="en-IE" sz="2200" dirty="0">
                        <a:solidFill>
                          <a:schemeClr val="bg1"/>
                        </a:solidFill>
                      </a:endParaRPr>
                    </a:p>
                  </a:txBody>
                  <a:tcPr anchor="ctr">
                    <a:solidFill>
                      <a:srgbClr val="E6533A"/>
                    </a:solidFill>
                  </a:tcPr>
                </a:tc>
                <a:tc>
                  <a:txBody>
                    <a:bodyPr/>
                    <a:lstStyle/>
                    <a:p>
                      <a:pPr>
                        <a:buNone/>
                      </a:pPr>
                      <a:r>
                        <a:rPr lang="en-US" sz="2200" i="1" dirty="0">
                          <a:solidFill>
                            <a:schemeClr val="bg1"/>
                          </a:solidFill>
                        </a:rPr>
                        <a:t>(at 320 occupied nights/year)</a:t>
                      </a:r>
                      <a:endParaRPr lang="en-US" sz="2200" dirty="0">
                        <a:solidFill>
                          <a:schemeClr val="bg1"/>
                        </a:solidFill>
                      </a:endParaRPr>
                    </a:p>
                  </a:txBody>
                  <a:tcPr anchor="ctr">
                    <a:solidFill>
                      <a:srgbClr val="E6533A"/>
                    </a:solidFill>
                  </a:tcPr>
                </a:tc>
                <a:extLst>
                  <a:ext uri="{0D108BD9-81ED-4DB2-BD59-A6C34878D82A}">
                    <a16:rowId xmlns:a16="http://schemas.microsoft.com/office/drawing/2014/main" val="1900315993"/>
                  </a:ext>
                </a:extLst>
              </a:tr>
            </a:tbl>
          </a:graphicData>
        </a:graphic>
      </p:graphicFrame>
      <p:grpSp>
        <p:nvGrpSpPr>
          <p:cNvPr id="7" name="Group 6">
            <a:extLst>
              <a:ext uri="{FF2B5EF4-FFF2-40B4-BE49-F238E27FC236}">
                <a16:creationId xmlns:a16="http://schemas.microsoft.com/office/drawing/2014/main" id="{C57F3405-D1C1-F645-8991-773B03545907}"/>
              </a:ext>
            </a:extLst>
          </p:cNvPr>
          <p:cNvGrpSpPr/>
          <p:nvPr/>
        </p:nvGrpSpPr>
        <p:grpSpPr>
          <a:xfrm>
            <a:off x="10976005" y="186976"/>
            <a:ext cx="1081945" cy="1011723"/>
            <a:chOff x="1016000" y="1137920"/>
            <a:chExt cx="1016000" cy="1016000"/>
          </a:xfrm>
        </p:grpSpPr>
        <p:sp>
          <p:nvSpPr>
            <p:cNvPr id="8" name="Oval 7">
              <a:extLst>
                <a:ext uri="{FF2B5EF4-FFF2-40B4-BE49-F238E27FC236}">
                  <a16:creationId xmlns:a16="http://schemas.microsoft.com/office/drawing/2014/main" id="{72FDA11B-73CE-9514-61DB-17073CE86A42}"/>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9" name="TextBox 8">
              <a:extLst>
                <a:ext uri="{FF2B5EF4-FFF2-40B4-BE49-F238E27FC236}">
                  <a16:creationId xmlns:a16="http://schemas.microsoft.com/office/drawing/2014/main" id="{47CAD91C-61B7-5D42-CE65-C18F9061E1EA}"/>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12</a:t>
              </a:r>
            </a:p>
          </p:txBody>
        </p:sp>
      </p:grpSp>
    </p:spTree>
    <p:extLst>
      <p:ext uri="{BB962C8B-B14F-4D97-AF65-F5344CB8AC3E}">
        <p14:creationId xmlns:p14="http://schemas.microsoft.com/office/powerpoint/2010/main" val="16021548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1E4A2BF-64D4-8754-5797-7C26A7EB8EA0}"/>
              </a:ext>
            </a:extLst>
          </p:cNvPr>
          <p:cNvSpPr>
            <a:spLocks noGrp="1"/>
          </p:cNvSpPr>
          <p:nvPr>
            <p:ph type="body" sz="quarter" idx="16"/>
          </p:nvPr>
        </p:nvSpPr>
        <p:spPr>
          <a:xfrm>
            <a:off x="774802" y="293004"/>
            <a:ext cx="10614687" cy="803654"/>
          </a:xfrm>
        </p:spPr>
        <p:txBody>
          <a:bodyPr/>
          <a:lstStyle/>
          <a:p>
            <a:r>
              <a:rPr lang="en-IE" sz="3200" dirty="0">
                <a:solidFill>
                  <a:srgbClr val="E96751"/>
                </a:solidFill>
              </a:rPr>
              <a:t>Explanation of Table</a:t>
            </a:r>
          </a:p>
          <a:p>
            <a:r>
              <a:rPr lang="en-IE" sz="2400" b="0" i="1" dirty="0"/>
              <a:t>Sample Annual Operating Cost or Variable Costs Breakdown</a:t>
            </a:r>
          </a:p>
          <a:p>
            <a:endParaRPr lang="en-IE" sz="3200" dirty="0">
              <a:solidFill>
                <a:srgbClr val="E96751"/>
              </a:solidFill>
            </a:endParaRPr>
          </a:p>
        </p:txBody>
      </p:sp>
      <p:sp>
        <p:nvSpPr>
          <p:cNvPr id="5" name="Rectangle 1">
            <a:extLst>
              <a:ext uri="{FF2B5EF4-FFF2-40B4-BE49-F238E27FC236}">
                <a16:creationId xmlns:a16="http://schemas.microsoft.com/office/drawing/2014/main" id="{6D8B8CCC-89AE-2307-A3EA-03721F56F65C}"/>
              </a:ext>
            </a:extLst>
          </p:cNvPr>
          <p:cNvSpPr>
            <a:spLocks noGrp="1" noChangeArrowheads="1"/>
          </p:cNvSpPr>
          <p:nvPr>
            <p:ph type="body" sz="quarter" idx="18"/>
          </p:nvPr>
        </p:nvSpPr>
        <p:spPr bwMode="auto">
          <a:xfrm>
            <a:off x="907286" y="1696923"/>
            <a:ext cx="10712347" cy="50013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342900" marR="0" lvl="0" indent="-342900" algn="l" defTabSz="914400" rtl="0" eaLnBrk="0" fontAlgn="base" latinLnBrk="0" hangingPunct="0">
              <a:lnSpc>
                <a:spcPct val="100000"/>
              </a:lnSpc>
              <a:spcAft>
                <a:spcPts val="600"/>
              </a:spcAft>
              <a:buClrTx/>
              <a:buSzTx/>
              <a:buFont typeface="Arial" panose="020B0604020202020204" pitchFamily="34" charset="0"/>
              <a:buChar char="•"/>
              <a:tabLst/>
            </a:pPr>
            <a:r>
              <a:rPr kumimoji="0" lang="en-US" altLang="en-US" sz="2400" b="1" i="0" u="none" strike="noStrike" cap="none" normalizeH="0" baseline="0" dirty="0">
                <a:ln>
                  <a:noFill/>
                </a:ln>
                <a:effectLst/>
              </a:rPr>
              <a:t>Fixed Costs</a:t>
            </a:r>
            <a:r>
              <a:rPr kumimoji="0" lang="en-US" altLang="en-US" sz="2400" b="0" i="0" u="none" strike="noStrike" cap="none" normalizeH="0" baseline="0" dirty="0">
                <a:ln>
                  <a:noFill/>
                </a:ln>
                <a:effectLst/>
              </a:rPr>
              <a:t> stay the same regardless of how many nights are booked.</a:t>
            </a:r>
          </a:p>
          <a:p>
            <a:pPr marL="342900" marR="0" lvl="0" indent="-342900" algn="l" defTabSz="914400" rtl="0" eaLnBrk="0" fontAlgn="base" latinLnBrk="0" hangingPunct="0">
              <a:lnSpc>
                <a:spcPct val="100000"/>
              </a:lnSpc>
              <a:spcAft>
                <a:spcPts val="600"/>
              </a:spcAft>
              <a:buClrTx/>
              <a:buSzTx/>
              <a:buFont typeface="Arial" panose="020B0604020202020204" pitchFamily="34" charset="0"/>
              <a:buChar char="•"/>
              <a:tabLst/>
            </a:pPr>
            <a:r>
              <a:rPr kumimoji="0" lang="en-US" altLang="en-US" sz="2400" b="1" i="0" u="none" strike="noStrike" cap="none" normalizeH="0" baseline="0" dirty="0">
                <a:ln>
                  <a:noFill/>
                </a:ln>
                <a:effectLst/>
              </a:rPr>
              <a:t>Variable Costs</a:t>
            </a:r>
            <a:r>
              <a:rPr kumimoji="0" lang="en-US" altLang="en-US" sz="2400" b="0" i="0" u="none" strike="noStrike" cap="none" normalizeH="0" baseline="0" dirty="0">
                <a:ln>
                  <a:noFill/>
                </a:ln>
                <a:effectLst/>
              </a:rPr>
              <a:t> go up or down depending on occupancy (e.g. cleaning, amenities).</a:t>
            </a:r>
          </a:p>
          <a:p>
            <a:pPr marL="342900" marR="0" lvl="0" indent="-342900" algn="l" defTabSz="914400" rtl="0" eaLnBrk="0" fontAlgn="base" latinLnBrk="0" hangingPunct="0">
              <a:lnSpc>
                <a:spcPct val="100000"/>
              </a:lnSpc>
              <a:spcAft>
                <a:spcPts val="600"/>
              </a:spcAft>
              <a:buClrTx/>
              <a:buSzTx/>
              <a:buFont typeface="Arial" panose="020B0604020202020204" pitchFamily="34" charset="0"/>
              <a:buChar char="•"/>
              <a:tabLst/>
            </a:pPr>
            <a:r>
              <a:rPr kumimoji="0" lang="en-US" altLang="en-US" sz="2400" b="1" i="0" u="none" strike="noStrike" cap="none" normalizeH="0" baseline="0" dirty="0">
                <a:ln>
                  <a:noFill/>
                </a:ln>
                <a:effectLst/>
              </a:rPr>
              <a:t>Semi-variable</a:t>
            </a:r>
            <a:r>
              <a:rPr kumimoji="0" lang="en-US" altLang="en-US" sz="2400" b="0" i="0" u="none" strike="noStrike" cap="none" normalizeH="0" baseline="0" dirty="0">
                <a:ln>
                  <a:noFill/>
                </a:ln>
                <a:effectLst/>
              </a:rPr>
              <a:t> costs like maintenance may fluctuate with usage but are partly fixed.</a:t>
            </a:r>
          </a:p>
          <a:p>
            <a:pPr marR="0" lvl="0" algn="l" defTabSz="914400" rtl="0" eaLnBrk="0" fontAlgn="base" latinLnBrk="0" hangingPunct="0">
              <a:lnSpc>
                <a:spcPct val="100000"/>
              </a:lnSpc>
              <a:spcAft>
                <a:spcPts val="600"/>
              </a:spcAft>
              <a:buClrTx/>
              <a:buSzTx/>
              <a:tabLst/>
            </a:pPr>
            <a:endParaRPr kumimoji="0" lang="en-US" altLang="en-US" sz="1000" b="0" i="0" u="none" strike="noStrike" cap="none" normalizeH="0" baseline="0" dirty="0">
              <a:ln>
                <a:noFill/>
              </a:ln>
              <a:effectLst/>
            </a:endParaRPr>
          </a:p>
          <a:p>
            <a:pPr marL="0" marR="0" lvl="0" indent="0" algn="l" defTabSz="914400" rtl="0" eaLnBrk="0" fontAlgn="base" latinLnBrk="0" hangingPunct="0">
              <a:lnSpc>
                <a:spcPct val="100000"/>
              </a:lnSpc>
              <a:spcAft>
                <a:spcPts val="600"/>
              </a:spcAft>
              <a:buClrTx/>
              <a:buSzTx/>
              <a:tabLst/>
            </a:pPr>
            <a:r>
              <a:rPr kumimoji="0" lang="en-US" altLang="en-US" sz="2400" b="1" i="1" u="none" strike="noStrike" cap="none" normalizeH="0" baseline="0" dirty="0">
                <a:ln>
                  <a:noFill/>
                </a:ln>
                <a:solidFill>
                  <a:srgbClr val="E96751"/>
                </a:solidFill>
                <a:effectLst/>
              </a:rPr>
              <a:t>Utilities</a:t>
            </a:r>
            <a:r>
              <a:rPr kumimoji="0" lang="en-US" altLang="en-US" sz="2400" b="1" i="0" u="none" strike="noStrike" cap="none" normalizeH="0" baseline="0" dirty="0">
                <a:ln>
                  <a:noFill/>
                </a:ln>
                <a:effectLst/>
              </a:rPr>
              <a:t> </a:t>
            </a:r>
            <a:r>
              <a:rPr kumimoji="0" lang="en-US" altLang="en-US" sz="2400" b="0" i="0" u="none" strike="noStrike" cap="none" normalizeH="0" baseline="0" dirty="0">
                <a:ln>
                  <a:noFill/>
                </a:ln>
                <a:effectLst/>
              </a:rPr>
              <a:t>often behave as a </a:t>
            </a:r>
            <a:r>
              <a:rPr kumimoji="0" lang="en-US" altLang="en-US" sz="2400" b="1" i="0" u="none" strike="noStrike" cap="none" normalizeH="0" baseline="0" dirty="0">
                <a:ln>
                  <a:noFill/>
                </a:ln>
                <a:effectLst/>
              </a:rPr>
              <a:t>mixed cost</a:t>
            </a:r>
            <a:r>
              <a:rPr kumimoji="0" lang="en-US" altLang="en-US" sz="2400" b="0" i="0" u="none" strike="noStrike" cap="none" normalizeH="0" baseline="0" dirty="0">
                <a:ln>
                  <a:noFill/>
                </a:ln>
                <a:effectLst/>
              </a:rPr>
              <a:t>, part fixed, part usage-based.</a:t>
            </a:r>
          </a:p>
          <a:p>
            <a:pPr lvl="0" eaLnBrk="0" fontAlgn="base" hangingPunct="0">
              <a:spcAft>
                <a:spcPts val="600"/>
              </a:spcAft>
            </a:pPr>
            <a:r>
              <a:rPr lang="en-US" sz="2400" dirty="0"/>
              <a:t>If you want to calculate your </a:t>
            </a:r>
            <a:r>
              <a:rPr lang="en-US" sz="2400" b="1" dirty="0"/>
              <a:t>cost per occupied night</a:t>
            </a:r>
            <a:r>
              <a:rPr lang="en-US" sz="2400" dirty="0"/>
              <a:t>, divide €21,300 by your expected or actual number of nights booked per year (e.g. 400 nights → </a:t>
            </a:r>
            <a:r>
              <a:rPr lang="en-US" sz="2400" b="1" dirty="0"/>
              <a:t>€53.25 per night</a:t>
            </a:r>
            <a:r>
              <a:rPr lang="en-US" sz="2400" dirty="0"/>
              <a:t>).</a:t>
            </a:r>
          </a:p>
          <a:p>
            <a:pPr lvl="0" eaLnBrk="0" fontAlgn="base" hangingPunct="0">
              <a:spcAft>
                <a:spcPts val="600"/>
              </a:spcAft>
            </a:pPr>
            <a:endParaRPr lang="en-US" sz="1000" dirty="0"/>
          </a:p>
          <a:p>
            <a:pPr lvl="0" eaLnBrk="0" fontAlgn="base" hangingPunct="0">
              <a:spcAft>
                <a:spcPts val="600"/>
              </a:spcAft>
            </a:pPr>
            <a:r>
              <a:rPr lang="en-US" sz="2400" dirty="0"/>
              <a:t>To find how many nights the </a:t>
            </a:r>
            <a:r>
              <a:rPr lang="en-US" sz="2400" b="1" dirty="0"/>
              <a:t>€21,300</a:t>
            </a:r>
            <a:r>
              <a:rPr lang="en-US" sz="2400" dirty="0"/>
              <a:t> annual operating cost is based on, we need to isolate the </a:t>
            </a:r>
            <a:r>
              <a:rPr lang="en-US" sz="2400" b="1" dirty="0"/>
              <a:t>variable costs</a:t>
            </a:r>
            <a:r>
              <a:rPr lang="en-US" sz="2400" dirty="0"/>
              <a:t> and divide them by the </a:t>
            </a:r>
            <a:r>
              <a:rPr lang="en-US" sz="2400" b="1" dirty="0"/>
              <a:t>cost per night</a:t>
            </a:r>
            <a:r>
              <a:rPr lang="en-US" sz="2400" dirty="0"/>
              <a:t> for those variable items.</a:t>
            </a:r>
            <a:endParaRPr kumimoji="0" lang="en-US" altLang="en-US" sz="2400" b="0" i="0" u="none" strike="noStrike" cap="none" normalizeH="0" baseline="0" dirty="0">
              <a:ln>
                <a:noFill/>
              </a:ln>
              <a:effectLst/>
            </a:endParaRPr>
          </a:p>
        </p:txBody>
      </p:sp>
    </p:spTree>
    <p:extLst>
      <p:ext uri="{BB962C8B-B14F-4D97-AF65-F5344CB8AC3E}">
        <p14:creationId xmlns:p14="http://schemas.microsoft.com/office/powerpoint/2010/main" val="37916014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5DACE5-8C2B-5151-53BE-4748320F3E34}"/>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D4FF48A9-2C04-AC6B-4826-C78C45C39168}"/>
              </a:ext>
            </a:extLst>
          </p:cNvPr>
          <p:cNvSpPr>
            <a:spLocks noGrp="1"/>
          </p:cNvSpPr>
          <p:nvPr>
            <p:ph type="body" sz="quarter" idx="16"/>
          </p:nvPr>
        </p:nvSpPr>
        <p:spPr>
          <a:xfrm>
            <a:off x="788656" y="167498"/>
            <a:ext cx="10614687" cy="803654"/>
          </a:xfrm>
        </p:spPr>
        <p:txBody>
          <a:bodyPr/>
          <a:lstStyle/>
          <a:p>
            <a:r>
              <a:rPr lang="en-IE" sz="3200" dirty="0">
                <a:solidFill>
                  <a:srgbClr val="E96751"/>
                </a:solidFill>
              </a:rPr>
              <a:t>Explanation of Table</a:t>
            </a:r>
          </a:p>
          <a:p>
            <a:r>
              <a:rPr lang="en-IE" sz="2400" b="0" i="1" dirty="0"/>
              <a:t>Sample Annual Operating Cost or Variable Costs Breakdown</a:t>
            </a:r>
          </a:p>
          <a:p>
            <a:endParaRPr lang="en-IE" sz="3200" dirty="0">
              <a:solidFill>
                <a:srgbClr val="E96751"/>
              </a:solidFill>
            </a:endParaRPr>
          </a:p>
        </p:txBody>
      </p:sp>
      <p:sp>
        <p:nvSpPr>
          <p:cNvPr id="5" name="Rectangle 1">
            <a:extLst>
              <a:ext uri="{FF2B5EF4-FFF2-40B4-BE49-F238E27FC236}">
                <a16:creationId xmlns:a16="http://schemas.microsoft.com/office/drawing/2014/main" id="{5AE08F71-6504-D217-0BA6-A150DF86836B}"/>
              </a:ext>
            </a:extLst>
          </p:cNvPr>
          <p:cNvSpPr>
            <a:spLocks noGrp="1" noChangeArrowheads="1"/>
          </p:cNvSpPr>
          <p:nvPr>
            <p:ph type="body" sz="quarter" idx="18"/>
          </p:nvPr>
        </p:nvSpPr>
        <p:spPr bwMode="auto">
          <a:xfrm>
            <a:off x="802511" y="1254282"/>
            <a:ext cx="10712347" cy="52322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spcAft>
                <a:spcPts val="600"/>
              </a:spcAft>
            </a:pPr>
            <a:r>
              <a:rPr lang="en-IE" b="1" dirty="0">
                <a:solidFill>
                  <a:srgbClr val="459597"/>
                </a:solidFill>
              </a:rPr>
              <a:t>1. Identify Variable Costs</a:t>
            </a:r>
          </a:p>
          <a:p>
            <a:pPr>
              <a:spcAft>
                <a:spcPts val="600"/>
              </a:spcAft>
            </a:pPr>
            <a:r>
              <a:rPr lang="en-IE" dirty="0"/>
              <a:t>Cleaning &amp; Laundry Supplies: €8,400</a:t>
            </a:r>
          </a:p>
          <a:p>
            <a:pPr>
              <a:spcAft>
                <a:spcPts val="600"/>
              </a:spcAft>
            </a:pPr>
            <a:r>
              <a:rPr lang="en-IE" dirty="0"/>
              <a:t>Guest Amenities: €1,200</a:t>
            </a:r>
            <a:br>
              <a:rPr lang="en-IE" dirty="0"/>
            </a:br>
            <a:r>
              <a:rPr lang="en-IE" b="1" dirty="0"/>
              <a:t>Total Variable Costs = €8,400 + €1,200 = €9,600</a:t>
            </a:r>
          </a:p>
          <a:p>
            <a:pPr>
              <a:spcAft>
                <a:spcPts val="600"/>
              </a:spcAft>
            </a:pPr>
            <a:endParaRPr lang="en-IE" sz="1000" b="1" dirty="0">
              <a:solidFill>
                <a:srgbClr val="459597"/>
              </a:solidFill>
            </a:endParaRPr>
          </a:p>
          <a:p>
            <a:pPr>
              <a:spcAft>
                <a:spcPts val="600"/>
              </a:spcAft>
            </a:pPr>
            <a:r>
              <a:rPr lang="en-IE" b="1" dirty="0">
                <a:solidFill>
                  <a:srgbClr val="459597"/>
                </a:solidFill>
              </a:rPr>
              <a:t>2. Assume Variable Cost per Night</a:t>
            </a:r>
          </a:p>
          <a:p>
            <a:pPr>
              <a:spcAft>
                <a:spcPts val="600"/>
              </a:spcAft>
            </a:pPr>
            <a:r>
              <a:rPr lang="en-IE" dirty="0"/>
              <a:t>You've used </a:t>
            </a:r>
            <a:r>
              <a:rPr lang="en-IE" b="1" dirty="0"/>
              <a:t>€30 per night</a:t>
            </a:r>
            <a:r>
              <a:rPr lang="en-IE" dirty="0"/>
              <a:t> previously (Cleaning + Amenities), which aligns well:</a:t>
            </a:r>
          </a:p>
          <a:p>
            <a:pPr>
              <a:spcAft>
                <a:spcPts val="600"/>
              </a:spcAft>
            </a:pPr>
            <a:r>
              <a:rPr lang="en-IE" dirty="0"/>
              <a:t>€30 × N nights = €9,600 </a:t>
            </a:r>
            <a:br>
              <a:rPr lang="en-IE" dirty="0"/>
            </a:br>
            <a:r>
              <a:rPr lang="en-IE" b="1" dirty="0">
                <a:solidFill>
                  <a:srgbClr val="E96751"/>
                </a:solidFill>
              </a:rPr>
              <a:t>So:</a:t>
            </a:r>
          </a:p>
          <a:p>
            <a:pPr>
              <a:spcAft>
                <a:spcPts val="600"/>
              </a:spcAft>
            </a:pPr>
            <a:r>
              <a:rPr lang="en-IE" b="1" dirty="0"/>
              <a:t>Nights = €9,600 ÷ €30 = 320 nights</a:t>
            </a:r>
          </a:p>
          <a:p>
            <a:pPr>
              <a:spcAft>
                <a:spcPts val="600"/>
              </a:spcAft>
            </a:pPr>
            <a:endParaRPr lang="en-IE" sz="1000" b="1" dirty="0"/>
          </a:p>
          <a:p>
            <a:pPr>
              <a:spcAft>
                <a:spcPts val="600"/>
              </a:spcAft>
            </a:pPr>
            <a:r>
              <a:rPr lang="en-US" b="1" dirty="0">
                <a:solidFill>
                  <a:srgbClr val="E96751"/>
                </a:solidFill>
              </a:rPr>
              <a:t>Conclusion:</a:t>
            </a:r>
          </a:p>
          <a:p>
            <a:pPr>
              <a:spcAft>
                <a:spcPts val="600"/>
              </a:spcAft>
            </a:pPr>
            <a:r>
              <a:rPr lang="en-US" dirty="0"/>
              <a:t>The total </a:t>
            </a:r>
            <a:r>
              <a:rPr lang="en-US" b="1" dirty="0"/>
              <a:t>€21,300</a:t>
            </a:r>
            <a:r>
              <a:rPr lang="en-US" dirty="0"/>
              <a:t> in operating costs is likely based on </a:t>
            </a:r>
            <a:r>
              <a:rPr lang="en-US" b="1" dirty="0"/>
              <a:t>320 occupied nights per year</a:t>
            </a:r>
            <a:r>
              <a:rPr lang="en-US" dirty="0"/>
              <a:t> — assuming each night costs </a:t>
            </a:r>
            <a:r>
              <a:rPr lang="en-US" b="1" dirty="0"/>
              <a:t>€30</a:t>
            </a:r>
            <a:r>
              <a:rPr lang="en-US" dirty="0"/>
              <a:t> in variable expenses.</a:t>
            </a:r>
            <a:endParaRPr kumimoji="0" lang="en-US" altLang="en-US" b="0" i="0" u="none" strike="noStrike" cap="none" normalizeH="0" baseline="0" dirty="0">
              <a:ln>
                <a:noFill/>
              </a:ln>
              <a:effectLst/>
            </a:endParaRPr>
          </a:p>
        </p:txBody>
      </p:sp>
    </p:spTree>
    <p:extLst>
      <p:ext uri="{BB962C8B-B14F-4D97-AF65-F5344CB8AC3E}">
        <p14:creationId xmlns:p14="http://schemas.microsoft.com/office/powerpoint/2010/main" val="26418843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5741FF-0B1B-E01A-AB05-909F0C69288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FF4E9724-F412-8990-A1D6-C9C5E1815F9C}"/>
              </a:ext>
            </a:extLst>
          </p:cNvPr>
          <p:cNvSpPr>
            <a:spLocks noGrp="1"/>
          </p:cNvSpPr>
          <p:nvPr>
            <p:ph type="body" sz="quarter" idx="18"/>
          </p:nvPr>
        </p:nvSpPr>
        <p:spPr>
          <a:xfrm>
            <a:off x="788655" y="1279971"/>
            <a:ext cx="10614687" cy="3499183"/>
          </a:xfrm>
        </p:spPr>
        <p:txBody>
          <a:bodyPr/>
          <a:lstStyle/>
          <a:p>
            <a:pPr>
              <a:spcAft>
                <a:spcPts val="1200"/>
              </a:spcAft>
            </a:pPr>
            <a:r>
              <a:rPr lang="en-US" b="1" dirty="0">
                <a:solidFill>
                  <a:schemeClr val="bg1"/>
                </a:solidFill>
                <a:highlight>
                  <a:srgbClr val="E96751"/>
                </a:highlight>
              </a:rPr>
              <a:t>Notice </a:t>
            </a:r>
            <a:r>
              <a:rPr lang="en-US" dirty="0"/>
              <a:t>that energy bills, cleaning, consumables, maintenance, marketing, and insurance are all accounted for – these are </a:t>
            </a:r>
            <a:r>
              <a:rPr lang="en-US" b="1" dirty="0"/>
              <a:t>common expense categories </a:t>
            </a:r>
            <a:r>
              <a:rPr lang="en-US" dirty="0"/>
              <a:t>for small glamping businesses. Beginners sometimes </a:t>
            </a:r>
            <a:r>
              <a:rPr lang="en-US" b="1" dirty="0"/>
              <a:t>underestimate the cost of maintenance </a:t>
            </a:r>
            <a:r>
              <a:rPr lang="en-US" dirty="0"/>
              <a:t>(e.g., repairing a deck or replacing linens) – be sure to set aside funds for this.</a:t>
            </a:r>
          </a:p>
          <a:p>
            <a:pPr>
              <a:spcAft>
                <a:spcPts val="1200"/>
              </a:spcAft>
            </a:pPr>
            <a:r>
              <a:rPr lang="en-US" b="1" dirty="0">
                <a:solidFill>
                  <a:schemeClr val="bg1"/>
                </a:solidFill>
                <a:highlight>
                  <a:srgbClr val="459597"/>
                </a:highlight>
              </a:rPr>
              <a:t>What about my salary? </a:t>
            </a:r>
            <a:r>
              <a:rPr lang="en-US" dirty="0"/>
              <a:t>If you plan to pay yourself a salary, include that in the </a:t>
            </a:r>
            <a:r>
              <a:rPr lang="en-US" b="1" dirty="0"/>
              <a:t>fixed costs</a:t>
            </a:r>
            <a:r>
              <a:rPr lang="en-US" dirty="0"/>
              <a:t>. Many owner-operators omit their own </a:t>
            </a:r>
            <a:r>
              <a:rPr lang="en-US" dirty="0" err="1"/>
              <a:t>labour</a:t>
            </a:r>
            <a:r>
              <a:rPr lang="en-US" dirty="0"/>
              <a:t> in early projections, but it’s important to at least note what a fair wage would be, so you understand the true cost of running the business.</a:t>
            </a:r>
          </a:p>
          <a:p>
            <a:pPr>
              <a:spcAft>
                <a:spcPts val="1200"/>
              </a:spcAft>
            </a:pPr>
            <a:r>
              <a:rPr lang="en-US" b="1" dirty="0">
                <a:solidFill>
                  <a:schemeClr val="bg1"/>
                </a:solidFill>
                <a:highlight>
                  <a:srgbClr val="FBA63B"/>
                </a:highlight>
              </a:rPr>
              <a:t>Cost Management Tip: </a:t>
            </a:r>
            <a:r>
              <a:rPr lang="en-US" dirty="0"/>
              <a:t>Track </a:t>
            </a:r>
            <a:r>
              <a:rPr lang="en-US" b="1" dirty="0"/>
              <a:t>fixed costs per month </a:t>
            </a:r>
            <a:r>
              <a:rPr lang="en-US" dirty="0"/>
              <a:t>(e.g. utilities, insurance, divided monthly) and </a:t>
            </a:r>
            <a:r>
              <a:rPr lang="en-US" b="1" dirty="0"/>
              <a:t>variable costs per occupied night</a:t>
            </a:r>
            <a:r>
              <a:rPr lang="en-US" dirty="0"/>
              <a:t>. </a:t>
            </a:r>
          </a:p>
          <a:p>
            <a:pPr>
              <a:spcAft>
                <a:spcPts val="1200"/>
              </a:spcAft>
            </a:pPr>
            <a:r>
              <a:rPr lang="en-US" dirty="0"/>
              <a:t>This helps in </a:t>
            </a:r>
            <a:r>
              <a:rPr lang="en-US" b="1" dirty="0"/>
              <a:t>pricing </a:t>
            </a:r>
            <a:r>
              <a:rPr lang="en-US" dirty="0"/>
              <a:t>(you’ll want your nightly rate to comfortably exceed your variable cost per night) and in understanding profit margins. </a:t>
            </a:r>
          </a:p>
          <a:p>
            <a:pPr>
              <a:spcAft>
                <a:spcPts val="1200"/>
              </a:spcAft>
            </a:pPr>
            <a:r>
              <a:rPr lang="en-US" dirty="0"/>
              <a:t>In a </a:t>
            </a:r>
            <a:r>
              <a:rPr lang="en-US" b="1" dirty="0"/>
              <a:t>spreadsheet, </a:t>
            </a:r>
            <a:r>
              <a:rPr lang="en-US" dirty="0"/>
              <a:t>you might use formulas like Total variable cost = Occupied nights * </a:t>
            </a:r>
            <a:r>
              <a:rPr lang="en-US" dirty="0" err="1"/>
              <a:t>cost_per_night</a:t>
            </a:r>
            <a:r>
              <a:rPr lang="en-US" dirty="0"/>
              <a:t> to automatically scale expenses with occupancy.</a:t>
            </a:r>
            <a:endParaRPr lang="en-IE" dirty="0"/>
          </a:p>
        </p:txBody>
      </p:sp>
      <p:sp>
        <p:nvSpPr>
          <p:cNvPr id="6" name="Text Placeholder 2">
            <a:extLst>
              <a:ext uri="{FF2B5EF4-FFF2-40B4-BE49-F238E27FC236}">
                <a16:creationId xmlns:a16="http://schemas.microsoft.com/office/drawing/2014/main" id="{F9AF41A7-3718-295E-5FE6-3FFDA8469AFD}"/>
              </a:ext>
            </a:extLst>
          </p:cNvPr>
          <p:cNvSpPr txBox="1">
            <a:spLocks/>
          </p:cNvSpPr>
          <p:nvPr/>
        </p:nvSpPr>
        <p:spPr>
          <a:xfrm>
            <a:off x="788656" y="167498"/>
            <a:ext cx="10614687"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2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a:solidFill>
                  <a:srgbClr val="E96751"/>
                </a:solidFill>
              </a:rPr>
              <a:t>Explanation of Table</a:t>
            </a:r>
          </a:p>
          <a:p>
            <a:r>
              <a:rPr lang="en-IE" sz="2400" b="0" i="1"/>
              <a:t>Sample Annual Operating Cost or Variable Costs Breakdown</a:t>
            </a:r>
          </a:p>
          <a:p>
            <a:endParaRPr lang="en-IE" dirty="0">
              <a:solidFill>
                <a:srgbClr val="E96751"/>
              </a:solidFill>
            </a:endParaRPr>
          </a:p>
        </p:txBody>
      </p:sp>
    </p:spTree>
    <p:extLst>
      <p:ext uri="{BB962C8B-B14F-4D97-AF65-F5344CB8AC3E}">
        <p14:creationId xmlns:p14="http://schemas.microsoft.com/office/powerpoint/2010/main" val="9953084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D4B341-14D3-6307-E9F9-F154C9229F27}"/>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87606294-5FF4-2AD8-4EFA-1822A7A7C97D}"/>
              </a:ext>
            </a:extLst>
          </p:cNvPr>
          <p:cNvSpPr/>
          <p:nvPr/>
        </p:nvSpPr>
        <p:spPr>
          <a:xfrm>
            <a:off x="4178371" y="1852404"/>
            <a:ext cx="7817046" cy="1879566"/>
          </a:xfrm>
          <a:prstGeom prst="roundRect">
            <a:avLst/>
          </a:prstGeom>
          <a:solidFill>
            <a:srgbClr val="418D8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4" name="Text Placeholder 3">
            <a:extLst>
              <a:ext uri="{FF2B5EF4-FFF2-40B4-BE49-F238E27FC236}">
                <a16:creationId xmlns:a16="http://schemas.microsoft.com/office/drawing/2014/main" id="{480EF4C5-FB7F-3CF5-0B8F-93FD22F03267}"/>
              </a:ext>
            </a:extLst>
          </p:cNvPr>
          <p:cNvSpPr>
            <a:spLocks noGrp="1"/>
          </p:cNvSpPr>
          <p:nvPr>
            <p:ph type="body" sz="quarter" idx="21"/>
          </p:nvPr>
        </p:nvSpPr>
        <p:spPr>
          <a:xfrm>
            <a:off x="4312380" y="990630"/>
            <a:ext cx="7582682" cy="4530541"/>
          </a:xfrm>
        </p:spPr>
        <p:txBody>
          <a:bodyPr/>
          <a:lstStyle/>
          <a:p>
            <a:pPr>
              <a:spcAft>
                <a:spcPts val="600"/>
              </a:spcAft>
            </a:pPr>
            <a:r>
              <a:rPr lang="en-IE" dirty="0"/>
              <a:t>Add your fixed and variable expenses to get </a:t>
            </a:r>
            <a:r>
              <a:rPr lang="en-IE" b="1" dirty="0"/>
              <a:t>total expected costs for the year</a:t>
            </a:r>
            <a:r>
              <a:rPr lang="en-IE" dirty="0"/>
              <a:t>. </a:t>
            </a:r>
          </a:p>
          <a:p>
            <a:pPr>
              <a:spcAft>
                <a:spcPts val="600"/>
              </a:spcAft>
            </a:pPr>
            <a:endParaRPr lang="en-IE" sz="1000" i="1" dirty="0"/>
          </a:p>
          <a:p>
            <a:pPr>
              <a:spcAft>
                <a:spcPts val="600"/>
              </a:spcAft>
            </a:pPr>
            <a:r>
              <a:rPr lang="en-IE" sz="2600" b="1" i="1" dirty="0">
                <a:solidFill>
                  <a:schemeClr val="bg1"/>
                </a:solidFill>
              </a:rPr>
              <a:t>Example:</a:t>
            </a:r>
            <a:r>
              <a:rPr lang="en-IE" sz="2600" b="1" dirty="0">
                <a:solidFill>
                  <a:schemeClr val="bg1"/>
                </a:solidFill>
              </a:rPr>
              <a:t> </a:t>
            </a:r>
            <a:r>
              <a:rPr lang="en-IE" i="1" dirty="0">
                <a:solidFill>
                  <a:schemeClr val="bg1"/>
                </a:solidFill>
              </a:rPr>
              <a:t>From previous calculations: </a:t>
            </a:r>
          </a:p>
          <a:p>
            <a:pPr>
              <a:spcAft>
                <a:spcPts val="600"/>
              </a:spcAft>
            </a:pPr>
            <a:r>
              <a:rPr lang="en-IE" i="1" dirty="0">
                <a:solidFill>
                  <a:schemeClr val="bg1"/>
                </a:solidFill>
              </a:rPr>
              <a:t>Fixed costs €16,600 + Variable costs €3,000 = </a:t>
            </a:r>
            <a:r>
              <a:rPr lang="en-IE" b="1" i="1" dirty="0">
                <a:solidFill>
                  <a:schemeClr val="bg1"/>
                </a:solidFill>
              </a:rPr>
              <a:t>€19,600</a:t>
            </a:r>
            <a:r>
              <a:rPr lang="en-IE" i="1" dirty="0">
                <a:solidFill>
                  <a:schemeClr val="bg1"/>
                </a:solidFill>
              </a:rPr>
              <a:t> total expenses.</a:t>
            </a:r>
            <a:r>
              <a:rPr lang="en-IE" dirty="0">
                <a:solidFill>
                  <a:schemeClr val="bg1"/>
                </a:solidFill>
              </a:rPr>
              <a:t> This number represents the money you’ll spend to run the business for the year at the forecasted occupancy level. </a:t>
            </a:r>
          </a:p>
          <a:p>
            <a:pPr>
              <a:spcAft>
                <a:spcPts val="600"/>
              </a:spcAft>
            </a:pPr>
            <a:endParaRPr lang="en-IE" sz="1000" dirty="0"/>
          </a:p>
          <a:p>
            <a:pPr marL="342900" indent="-342900">
              <a:spcAft>
                <a:spcPts val="600"/>
              </a:spcAft>
              <a:buFont typeface="Wingdings" panose="05000000000000000000" pitchFamily="2" charset="2"/>
              <a:buChar char="Ø"/>
            </a:pPr>
            <a:r>
              <a:rPr lang="en-IE" dirty="0"/>
              <a:t>It’s useful to break this down further into </a:t>
            </a:r>
            <a:r>
              <a:rPr lang="en-IE" b="1" dirty="0"/>
              <a:t>major categories </a:t>
            </a:r>
            <a:r>
              <a:rPr lang="en-IE" dirty="0"/>
              <a:t>if needed (for instance, “Operations”, “Marketing”, etc.), but the main point is to know </a:t>
            </a:r>
            <a:r>
              <a:rPr lang="en-IE" b="1" dirty="0"/>
              <a:t>how much it costs in total</a:t>
            </a:r>
            <a:r>
              <a:rPr lang="en-IE" dirty="0"/>
              <a:t> to operate for the year. </a:t>
            </a:r>
          </a:p>
          <a:p>
            <a:pPr marL="342900" indent="-342900">
              <a:spcAft>
                <a:spcPts val="600"/>
              </a:spcAft>
              <a:buFont typeface="Wingdings" panose="05000000000000000000" pitchFamily="2" charset="2"/>
              <a:buChar char="Ø"/>
            </a:pPr>
            <a:r>
              <a:rPr lang="en-IE" b="1" dirty="0"/>
              <a:t>Double-check if you missed anything: </a:t>
            </a:r>
            <a:r>
              <a:rPr lang="en-IE" dirty="0"/>
              <a:t>maintenance or repairs, occasional fees, or an owner’s salary if you intend to pay yourself. It’s easy to overlook some expenses so think through the year in detail.</a:t>
            </a:r>
          </a:p>
          <a:p>
            <a:pPr>
              <a:spcAft>
                <a:spcPts val="600"/>
              </a:spcAft>
            </a:pPr>
            <a:endParaRPr lang="en-IE" dirty="0"/>
          </a:p>
        </p:txBody>
      </p:sp>
      <p:sp>
        <p:nvSpPr>
          <p:cNvPr id="5" name="Text Placeholder 4">
            <a:extLst>
              <a:ext uri="{FF2B5EF4-FFF2-40B4-BE49-F238E27FC236}">
                <a16:creationId xmlns:a16="http://schemas.microsoft.com/office/drawing/2014/main" id="{DEB9FFE8-935B-729B-9FEA-E04968486F66}"/>
              </a:ext>
            </a:extLst>
          </p:cNvPr>
          <p:cNvSpPr>
            <a:spLocks noGrp="1"/>
          </p:cNvSpPr>
          <p:nvPr>
            <p:ph type="body" sz="quarter" idx="23"/>
          </p:nvPr>
        </p:nvSpPr>
        <p:spPr>
          <a:xfrm>
            <a:off x="4295553" y="350011"/>
            <a:ext cx="7221426" cy="803654"/>
          </a:xfrm>
        </p:spPr>
        <p:txBody>
          <a:bodyPr/>
          <a:lstStyle/>
          <a:p>
            <a:r>
              <a:rPr lang="en-IE" sz="3200" dirty="0"/>
              <a:t>Calculate Total Annual Costs</a:t>
            </a:r>
          </a:p>
        </p:txBody>
      </p:sp>
      <p:sp>
        <p:nvSpPr>
          <p:cNvPr id="6" name="Text Placeholder 5">
            <a:extLst>
              <a:ext uri="{FF2B5EF4-FFF2-40B4-BE49-F238E27FC236}">
                <a16:creationId xmlns:a16="http://schemas.microsoft.com/office/drawing/2014/main" id="{7CFD6274-0589-1347-130B-C46B74DA1C5F}"/>
              </a:ext>
            </a:extLst>
          </p:cNvPr>
          <p:cNvSpPr>
            <a:spLocks noGrp="1"/>
          </p:cNvSpPr>
          <p:nvPr>
            <p:ph type="body" sz="quarter" idx="66"/>
          </p:nvPr>
        </p:nvSpPr>
        <p:spPr/>
        <p:txBody>
          <a:bodyPr/>
          <a:lstStyle/>
          <a:p>
            <a:endParaRPr lang="en-IE"/>
          </a:p>
        </p:txBody>
      </p:sp>
      <p:sp>
        <p:nvSpPr>
          <p:cNvPr id="7" name="Text Placeholder 6">
            <a:extLst>
              <a:ext uri="{FF2B5EF4-FFF2-40B4-BE49-F238E27FC236}">
                <a16:creationId xmlns:a16="http://schemas.microsoft.com/office/drawing/2014/main" id="{ECF3647A-3A82-808E-DBC1-CCDD90E8D643}"/>
              </a:ext>
            </a:extLst>
          </p:cNvPr>
          <p:cNvSpPr>
            <a:spLocks noGrp="1"/>
          </p:cNvSpPr>
          <p:nvPr>
            <p:ph type="body" sz="quarter" idx="18"/>
          </p:nvPr>
        </p:nvSpPr>
        <p:spPr>
          <a:xfrm>
            <a:off x="675021" y="3392026"/>
            <a:ext cx="2893974" cy="1049221"/>
          </a:xfrm>
        </p:spPr>
        <p:txBody>
          <a:bodyPr/>
          <a:lstStyle/>
          <a:p>
            <a:r>
              <a:rPr lang="en-IE" b="0" dirty="0"/>
              <a:t>Calculate Your Total Annual Expenses</a:t>
            </a:r>
          </a:p>
        </p:txBody>
      </p:sp>
      <p:sp>
        <p:nvSpPr>
          <p:cNvPr id="8" name="Text Placeholder 7">
            <a:extLst>
              <a:ext uri="{FF2B5EF4-FFF2-40B4-BE49-F238E27FC236}">
                <a16:creationId xmlns:a16="http://schemas.microsoft.com/office/drawing/2014/main" id="{5FD26E08-9E76-BF68-EAF8-6C5E5BADE243}"/>
              </a:ext>
            </a:extLst>
          </p:cNvPr>
          <p:cNvSpPr>
            <a:spLocks noGrp="1"/>
          </p:cNvSpPr>
          <p:nvPr>
            <p:ph type="body" sz="quarter" idx="19"/>
          </p:nvPr>
        </p:nvSpPr>
        <p:spPr>
          <a:xfrm>
            <a:off x="503358" y="2109079"/>
            <a:ext cx="3199646" cy="385564"/>
          </a:xfrm>
        </p:spPr>
        <p:txBody>
          <a:bodyPr/>
          <a:lstStyle/>
          <a:p>
            <a:r>
              <a:rPr lang="en-US" sz="2800" b="0" dirty="0"/>
              <a:t>Know All Your Costs and Expenses</a:t>
            </a:r>
            <a:endParaRPr lang="en-IE" sz="2800" b="0" dirty="0"/>
          </a:p>
          <a:p>
            <a:endParaRPr lang="en-IE" sz="2800" dirty="0"/>
          </a:p>
        </p:txBody>
      </p:sp>
      <p:sp>
        <p:nvSpPr>
          <p:cNvPr id="11" name="TextBox 10">
            <a:extLst>
              <a:ext uri="{FF2B5EF4-FFF2-40B4-BE49-F238E27FC236}">
                <a16:creationId xmlns:a16="http://schemas.microsoft.com/office/drawing/2014/main" id="{786DDC82-3F7F-466C-0849-3F4809D5F453}"/>
              </a:ext>
            </a:extLst>
          </p:cNvPr>
          <p:cNvSpPr txBox="1"/>
          <p:nvPr/>
        </p:nvSpPr>
        <p:spPr>
          <a:xfrm>
            <a:off x="1247553" y="5838726"/>
            <a:ext cx="6096000" cy="369332"/>
          </a:xfrm>
          <a:prstGeom prst="rect">
            <a:avLst/>
          </a:prstGeom>
          <a:noFill/>
        </p:spPr>
        <p:txBody>
          <a:bodyPr wrap="square">
            <a:spAutoFit/>
          </a:bodyPr>
          <a:lstStyle/>
          <a:p>
            <a:pPr algn="l">
              <a:buNone/>
            </a:pPr>
            <a:r>
              <a:rPr lang="en-IE" i="0" dirty="0">
                <a:solidFill>
                  <a:srgbClr val="00B0F0"/>
                </a:solidFill>
                <a:effectLst/>
                <a:latin typeface="Source Sans Pro Web"/>
                <a:hlinkClick r:id="rId2">
                  <a:extLst>
                    <a:ext uri="{A12FA001-AC4F-418D-AE19-62706E023703}">
                      <ahyp:hlinkClr xmlns:ahyp="http://schemas.microsoft.com/office/drawing/2018/hyperlinkcolor" val="tx"/>
                    </a:ext>
                  </a:extLst>
                </a:hlinkClick>
              </a:rPr>
              <a:t>Break-even point</a:t>
            </a:r>
            <a:endParaRPr lang="en-IE" i="0" dirty="0">
              <a:solidFill>
                <a:srgbClr val="00B0F0"/>
              </a:solidFill>
              <a:effectLst/>
              <a:latin typeface="Source Sans Pro Web"/>
            </a:endParaRPr>
          </a:p>
        </p:txBody>
      </p:sp>
      <p:pic>
        <p:nvPicPr>
          <p:cNvPr id="15" name="Picture Placeholder 14" descr="A living room with a view of the ocean&#10;&#10;AI-generated content may be incorrect.">
            <a:extLst>
              <a:ext uri="{FF2B5EF4-FFF2-40B4-BE49-F238E27FC236}">
                <a16:creationId xmlns:a16="http://schemas.microsoft.com/office/drawing/2014/main" id="{0ED7E352-782A-F50C-A6CC-1C6FB4DD24CC}"/>
              </a:ext>
            </a:extLst>
          </p:cNvPr>
          <p:cNvPicPr>
            <a:picLocks noGrp="1" noChangeAspect="1"/>
          </p:cNvPicPr>
          <p:nvPr>
            <p:ph type="pic" sz="quarter" idx="10"/>
          </p:nvPr>
        </p:nvPicPr>
        <p:blipFill>
          <a:blip r:embed="rId3"/>
          <a:srcRect t="5319" b="5319"/>
          <a:stretch>
            <a:fillRect/>
          </a:stretch>
        </p:blipFill>
        <p:spPr/>
      </p:pic>
      <p:grpSp>
        <p:nvGrpSpPr>
          <p:cNvPr id="3" name="Group 2">
            <a:extLst>
              <a:ext uri="{FF2B5EF4-FFF2-40B4-BE49-F238E27FC236}">
                <a16:creationId xmlns:a16="http://schemas.microsoft.com/office/drawing/2014/main" id="{1D89527E-B303-2844-4A33-0BF3E2497790}"/>
              </a:ext>
            </a:extLst>
          </p:cNvPr>
          <p:cNvGrpSpPr/>
          <p:nvPr/>
        </p:nvGrpSpPr>
        <p:grpSpPr>
          <a:xfrm>
            <a:off x="10718455" y="63203"/>
            <a:ext cx="1081945" cy="1011723"/>
            <a:chOff x="1016000" y="1137920"/>
            <a:chExt cx="1016000" cy="1016000"/>
          </a:xfrm>
        </p:grpSpPr>
        <p:sp>
          <p:nvSpPr>
            <p:cNvPr id="9" name="Oval 8">
              <a:extLst>
                <a:ext uri="{FF2B5EF4-FFF2-40B4-BE49-F238E27FC236}">
                  <a16:creationId xmlns:a16="http://schemas.microsoft.com/office/drawing/2014/main" id="{EDDAA079-E0E3-21FC-9ACE-F7718F839FA4}"/>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0" name="TextBox 9">
              <a:extLst>
                <a:ext uri="{FF2B5EF4-FFF2-40B4-BE49-F238E27FC236}">
                  <a16:creationId xmlns:a16="http://schemas.microsoft.com/office/drawing/2014/main" id="{B2D56830-8D44-ED1F-7235-BDC74ADFD2F2}"/>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13</a:t>
              </a:r>
            </a:p>
          </p:txBody>
        </p:sp>
      </p:grpSp>
    </p:spTree>
    <p:extLst>
      <p:ext uri="{BB962C8B-B14F-4D97-AF65-F5344CB8AC3E}">
        <p14:creationId xmlns:p14="http://schemas.microsoft.com/office/powerpoint/2010/main" val="26136004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5">
            <a:extLst>
              <a:ext uri="{FF2B5EF4-FFF2-40B4-BE49-F238E27FC236}">
                <a16:creationId xmlns:a16="http://schemas.microsoft.com/office/drawing/2014/main" id="{136A9AEC-EA74-F034-4401-62623FD721BA}"/>
              </a:ext>
            </a:extLst>
          </p:cNvPr>
          <p:cNvSpPr txBox="1">
            <a:spLocks/>
          </p:cNvSpPr>
          <p:nvPr/>
        </p:nvSpPr>
        <p:spPr>
          <a:xfrm>
            <a:off x="6708762" y="896052"/>
            <a:ext cx="4913853" cy="68951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buNone/>
            </a:pPr>
            <a:r>
              <a:rPr lang="en-US" sz="2400" b="1" dirty="0">
                <a:solidFill>
                  <a:srgbClr val="E96751"/>
                </a:solidFill>
              </a:rPr>
              <a:t>Making it Viable </a:t>
            </a:r>
            <a:r>
              <a:rPr lang="en-US" sz="2400" dirty="0">
                <a:solidFill>
                  <a:srgbClr val="E96751"/>
                </a:solidFill>
              </a:rPr>
              <a:t>- Understanding Your Costs &amp; Setting Realistic Prices </a:t>
            </a:r>
            <a:endParaRPr lang="en-GB" sz="2400" dirty="0">
              <a:solidFill>
                <a:srgbClr val="E96751"/>
              </a:solidFill>
            </a:endParaRPr>
          </a:p>
          <a:p>
            <a:pPr marL="0" indent="0">
              <a:spcBef>
                <a:spcPts val="0"/>
              </a:spcBef>
              <a:spcAft>
                <a:spcPts val="600"/>
              </a:spcAft>
              <a:buNone/>
            </a:pPr>
            <a:endParaRPr lang="en-US" sz="2400" b="1" dirty="0">
              <a:solidFill>
                <a:srgbClr val="E96751"/>
              </a:solidFill>
            </a:endParaRPr>
          </a:p>
        </p:txBody>
      </p:sp>
      <p:sp>
        <p:nvSpPr>
          <p:cNvPr id="6" name="Text Placeholder 8">
            <a:extLst>
              <a:ext uri="{FF2B5EF4-FFF2-40B4-BE49-F238E27FC236}">
                <a16:creationId xmlns:a16="http://schemas.microsoft.com/office/drawing/2014/main" id="{FDB041E2-E3B8-FEB5-AE3E-14EB9A06C523}"/>
              </a:ext>
            </a:extLst>
          </p:cNvPr>
          <p:cNvSpPr>
            <a:spLocks noGrp="1"/>
          </p:cNvSpPr>
          <p:nvPr>
            <p:ph type="body" sz="quarter" idx="28"/>
          </p:nvPr>
        </p:nvSpPr>
        <p:spPr>
          <a:xfrm>
            <a:off x="476657" y="1271389"/>
            <a:ext cx="5259656" cy="4671588"/>
          </a:xfrm>
        </p:spPr>
        <p:txBody>
          <a:bodyPr/>
          <a:lstStyle/>
          <a:p>
            <a:pPr marL="0" indent="0"/>
            <a:r>
              <a:rPr lang="en-US" sz="2400" dirty="0"/>
              <a:t>Financial sustainability starts with knowing your numbers. These sections walk you through the essentials of cost and pricing: first, </a:t>
            </a:r>
          </a:p>
          <a:p>
            <a:pPr marL="0" indent="0"/>
            <a:endParaRPr lang="en-US" sz="2400" dirty="0"/>
          </a:p>
          <a:p>
            <a:pPr marL="0" indent="0"/>
            <a:r>
              <a:rPr lang="en-US" sz="2400" dirty="0"/>
              <a:t>by identifying all your fixed and variable expenses so you fully understand what it takes to keep your business running, even without guests. </a:t>
            </a:r>
          </a:p>
          <a:p>
            <a:pPr marL="0" indent="0"/>
            <a:endParaRPr lang="en-US" sz="2400" dirty="0"/>
          </a:p>
          <a:p>
            <a:pPr marL="0" indent="0"/>
            <a:r>
              <a:rPr lang="en-US" sz="2400" dirty="0"/>
              <a:t>Next, you’ll calculate your minimum nightly rate to ensure your prices are rooted in real costs. </a:t>
            </a:r>
          </a:p>
        </p:txBody>
      </p:sp>
      <p:sp>
        <p:nvSpPr>
          <p:cNvPr id="7" name="Text Placeholder 7">
            <a:extLst>
              <a:ext uri="{FF2B5EF4-FFF2-40B4-BE49-F238E27FC236}">
                <a16:creationId xmlns:a16="http://schemas.microsoft.com/office/drawing/2014/main" id="{CD992344-49E1-D46A-8BA6-AC164203BD01}"/>
              </a:ext>
            </a:extLst>
          </p:cNvPr>
          <p:cNvSpPr>
            <a:spLocks noGrp="1"/>
          </p:cNvSpPr>
          <p:nvPr>
            <p:ph type="body" sz="quarter" idx="27"/>
          </p:nvPr>
        </p:nvSpPr>
        <p:spPr>
          <a:xfrm>
            <a:off x="0" y="382100"/>
            <a:ext cx="5654394" cy="720752"/>
          </a:xfrm>
        </p:spPr>
        <p:txBody>
          <a:bodyPr/>
          <a:lstStyle/>
          <a:p>
            <a:r>
              <a:rPr lang="en-US" dirty="0"/>
              <a:t>Module 8 (Part 3) Overview</a:t>
            </a:r>
          </a:p>
        </p:txBody>
      </p:sp>
      <p:cxnSp>
        <p:nvCxnSpPr>
          <p:cNvPr id="8" name="Straight Connector 7">
            <a:extLst>
              <a:ext uri="{FF2B5EF4-FFF2-40B4-BE49-F238E27FC236}">
                <a16:creationId xmlns:a16="http://schemas.microsoft.com/office/drawing/2014/main" id="{CD585566-964F-CB02-8D61-CD8D8D8E1A4C}"/>
              </a:ext>
            </a:extLst>
          </p:cNvPr>
          <p:cNvCxnSpPr>
            <a:cxnSpLocks/>
          </p:cNvCxnSpPr>
          <p:nvPr/>
        </p:nvCxnSpPr>
        <p:spPr>
          <a:xfrm flipH="1">
            <a:off x="5736313" y="2094303"/>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9" name="Text Placeholder 10">
            <a:extLst>
              <a:ext uri="{FF2B5EF4-FFF2-40B4-BE49-F238E27FC236}">
                <a16:creationId xmlns:a16="http://schemas.microsoft.com/office/drawing/2014/main" id="{28AB90AF-8BD8-4D75-C445-DEFDC4A733DE}"/>
              </a:ext>
            </a:extLst>
          </p:cNvPr>
          <p:cNvSpPr txBox="1">
            <a:spLocks/>
          </p:cNvSpPr>
          <p:nvPr/>
        </p:nvSpPr>
        <p:spPr>
          <a:xfrm>
            <a:off x="6708762" y="4062383"/>
            <a:ext cx="4988883" cy="689519"/>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400" kern="1200" baseline="0">
                <a:solidFill>
                  <a:srgbClr val="459597"/>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spcAft>
                <a:spcPts val="1200"/>
              </a:spcAft>
              <a:buFont typeface="Arial" panose="020B0604020202020204" pitchFamily="34" charset="0"/>
              <a:buChar char="•"/>
            </a:pPr>
            <a:r>
              <a:rPr lang="en-US" sz="2000" dirty="0">
                <a:solidFill>
                  <a:srgbClr val="494949"/>
                </a:solidFill>
              </a:rPr>
              <a:t>Identify and differentiate between </a:t>
            </a:r>
            <a:r>
              <a:rPr lang="en-US" sz="2000" b="1" dirty="0">
                <a:solidFill>
                  <a:srgbClr val="494949"/>
                </a:solidFill>
              </a:rPr>
              <a:t>fixed and variable costs </a:t>
            </a:r>
            <a:r>
              <a:rPr lang="en-US" sz="2000" dirty="0">
                <a:solidFill>
                  <a:srgbClr val="494949"/>
                </a:solidFill>
              </a:rPr>
              <a:t>in your business.</a:t>
            </a:r>
          </a:p>
          <a:p>
            <a:pPr marL="285750" indent="-285750">
              <a:spcAft>
                <a:spcPts val="1200"/>
              </a:spcAft>
              <a:buFont typeface="Arial" panose="020B0604020202020204" pitchFamily="34" charset="0"/>
              <a:buChar char="•"/>
            </a:pPr>
            <a:r>
              <a:rPr lang="en-US" sz="2000" dirty="0">
                <a:solidFill>
                  <a:srgbClr val="494949"/>
                </a:solidFill>
              </a:rPr>
              <a:t>Understand your </a:t>
            </a:r>
            <a:r>
              <a:rPr lang="en-US" sz="2000" b="1" dirty="0">
                <a:solidFill>
                  <a:srgbClr val="494949"/>
                </a:solidFill>
              </a:rPr>
              <a:t>total cost of operation </a:t>
            </a:r>
            <a:r>
              <a:rPr lang="en-US" sz="2000" dirty="0">
                <a:solidFill>
                  <a:srgbClr val="494949"/>
                </a:solidFill>
              </a:rPr>
              <a:t>and how these affect pricing decisions.</a:t>
            </a:r>
          </a:p>
          <a:p>
            <a:pPr marL="285750" indent="-285750">
              <a:spcAft>
                <a:spcPts val="1200"/>
              </a:spcAft>
              <a:buFont typeface="Arial" panose="020B0604020202020204" pitchFamily="34" charset="0"/>
              <a:buChar char="•"/>
            </a:pPr>
            <a:r>
              <a:rPr lang="en-US" sz="2000" dirty="0">
                <a:solidFill>
                  <a:srgbClr val="494949"/>
                </a:solidFill>
              </a:rPr>
              <a:t>Calculate your </a:t>
            </a:r>
            <a:r>
              <a:rPr lang="en-US" sz="2000" b="1" dirty="0">
                <a:solidFill>
                  <a:srgbClr val="494949"/>
                </a:solidFill>
              </a:rPr>
              <a:t>minimum nightly rate </a:t>
            </a:r>
            <a:r>
              <a:rPr lang="en-US" sz="2000" dirty="0">
                <a:solidFill>
                  <a:srgbClr val="494949"/>
                </a:solidFill>
              </a:rPr>
              <a:t>to ensure you're not losing money.</a:t>
            </a:r>
          </a:p>
          <a:p>
            <a:pPr marL="285750" indent="-285750">
              <a:spcAft>
                <a:spcPts val="1200"/>
              </a:spcAft>
              <a:buFont typeface="Arial" panose="020B0604020202020204" pitchFamily="34" charset="0"/>
              <a:buChar char="•"/>
            </a:pPr>
            <a:r>
              <a:rPr lang="en-US" sz="2000" dirty="0">
                <a:solidFill>
                  <a:srgbClr val="494949"/>
                </a:solidFill>
              </a:rPr>
              <a:t>Apply real cost data to determine a </a:t>
            </a:r>
            <a:r>
              <a:rPr lang="en-US" sz="2000" b="1" dirty="0">
                <a:solidFill>
                  <a:srgbClr val="494949"/>
                </a:solidFill>
              </a:rPr>
              <a:t>pricing strategy </a:t>
            </a:r>
            <a:r>
              <a:rPr lang="en-US" sz="2000" dirty="0">
                <a:solidFill>
                  <a:srgbClr val="494949"/>
                </a:solidFill>
              </a:rPr>
              <a:t>that is both sustainable and aligned with your business goals.</a:t>
            </a:r>
          </a:p>
        </p:txBody>
      </p:sp>
      <p:sp>
        <p:nvSpPr>
          <p:cNvPr id="2" name="TextBox 1">
            <a:extLst>
              <a:ext uri="{FF2B5EF4-FFF2-40B4-BE49-F238E27FC236}">
                <a16:creationId xmlns:a16="http://schemas.microsoft.com/office/drawing/2014/main" id="{9E9C96C2-CDD4-9A5C-F4AD-600DA16DB269}"/>
              </a:ext>
            </a:extLst>
          </p:cNvPr>
          <p:cNvSpPr txBox="1"/>
          <p:nvPr/>
        </p:nvSpPr>
        <p:spPr>
          <a:xfrm>
            <a:off x="6708762" y="249721"/>
            <a:ext cx="4335238" cy="646331"/>
          </a:xfrm>
          <a:prstGeom prst="rect">
            <a:avLst/>
          </a:prstGeom>
          <a:noFill/>
        </p:spPr>
        <p:txBody>
          <a:bodyPr wrap="square" rtlCol="0">
            <a:spAutoFit/>
          </a:bodyPr>
          <a:lstStyle/>
          <a:p>
            <a:r>
              <a:rPr lang="en-IE" sz="3600" b="1" dirty="0">
                <a:solidFill>
                  <a:srgbClr val="459597"/>
                </a:solidFill>
              </a:rPr>
              <a:t>Learning Outcomes</a:t>
            </a:r>
          </a:p>
        </p:txBody>
      </p:sp>
    </p:spTree>
    <p:extLst>
      <p:ext uri="{BB962C8B-B14F-4D97-AF65-F5344CB8AC3E}">
        <p14:creationId xmlns:p14="http://schemas.microsoft.com/office/powerpoint/2010/main" val="29895654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AC73EC-108C-F8C3-79EA-728DF6559AF5}"/>
            </a:ext>
          </a:extLst>
        </p:cNvPr>
        <p:cNvGrpSpPr/>
        <p:nvPr/>
      </p:nvGrpSpPr>
      <p:grpSpPr>
        <a:xfrm>
          <a:off x="0" y="0"/>
          <a:ext cx="0" cy="0"/>
          <a:chOff x="0" y="0"/>
          <a:chExt cx="0" cy="0"/>
        </a:xfrm>
      </p:grpSpPr>
      <p:sp>
        <p:nvSpPr>
          <p:cNvPr id="9" name="Flowchart: Alternate Process 8">
            <a:extLst>
              <a:ext uri="{FF2B5EF4-FFF2-40B4-BE49-F238E27FC236}">
                <a16:creationId xmlns:a16="http://schemas.microsoft.com/office/drawing/2014/main" id="{9983DBA6-7AD1-5D1B-5A34-65462706E14D}"/>
              </a:ext>
            </a:extLst>
          </p:cNvPr>
          <p:cNvSpPr/>
          <p:nvPr/>
        </p:nvSpPr>
        <p:spPr>
          <a:xfrm>
            <a:off x="1518060" y="3964617"/>
            <a:ext cx="9964593" cy="948039"/>
          </a:xfrm>
          <a:prstGeom prst="flowChartAlternateProcess">
            <a:avLst/>
          </a:prstGeom>
          <a:solidFill>
            <a:srgbClr val="418D8F"/>
          </a:solid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Flowchart: Alternate Process 23">
            <a:extLst>
              <a:ext uri="{FF2B5EF4-FFF2-40B4-BE49-F238E27FC236}">
                <a16:creationId xmlns:a16="http://schemas.microsoft.com/office/drawing/2014/main" id="{5C5E894A-DA14-FADB-E513-741BF6837C7D}"/>
              </a:ext>
            </a:extLst>
          </p:cNvPr>
          <p:cNvSpPr/>
          <p:nvPr/>
        </p:nvSpPr>
        <p:spPr>
          <a:xfrm>
            <a:off x="817828" y="1605887"/>
            <a:ext cx="10595240" cy="1043834"/>
          </a:xfrm>
          <a:prstGeom prst="flowChartAlternateProcess">
            <a:avLst/>
          </a:prstGeom>
          <a:solidFill>
            <a:srgbClr val="EC7C69"/>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4" name="Text Placeholder 3">
            <a:extLst>
              <a:ext uri="{FF2B5EF4-FFF2-40B4-BE49-F238E27FC236}">
                <a16:creationId xmlns:a16="http://schemas.microsoft.com/office/drawing/2014/main" id="{9964096F-559E-AF95-1B51-446F419A384A}"/>
              </a:ext>
            </a:extLst>
          </p:cNvPr>
          <p:cNvSpPr>
            <a:spLocks noGrp="1"/>
          </p:cNvSpPr>
          <p:nvPr>
            <p:ph type="body" sz="quarter" idx="16"/>
          </p:nvPr>
        </p:nvSpPr>
        <p:spPr>
          <a:xfrm>
            <a:off x="808104" y="573505"/>
            <a:ext cx="10614687" cy="803654"/>
          </a:xfrm>
        </p:spPr>
        <p:txBody>
          <a:bodyPr/>
          <a:lstStyle/>
          <a:p>
            <a:r>
              <a:rPr lang="en-US" sz="3200" b="1" dirty="0">
                <a:solidFill>
                  <a:srgbClr val="459597"/>
                </a:solidFill>
              </a:rPr>
              <a:t>Calculate Your Total Annual Costs (TAC)</a:t>
            </a:r>
            <a:endParaRPr lang="en-GB" sz="3200" dirty="0">
              <a:solidFill>
                <a:srgbClr val="459597"/>
              </a:solidFill>
            </a:endParaRPr>
          </a:p>
        </p:txBody>
      </p:sp>
      <p:cxnSp>
        <p:nvCxnSpPr>
          <p:cNvPr id="2" name="Straight Connector 1">
            <a:extLst>
              <a:ext uri="{FF2B5EF4-FFF2-40B4-BE49-F238E27FC236}">
                <a16:creationId xmlns:a16="http://schemas.microsoft.com/office/drawing/2014/main" id="{D1F3C011-B398-883D-27BC-3F5AFEFBDA60}"/>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5C077539-09B3-669F-078F-5169D8DFD122}"/>
              </a:ext>
            </a:extLst>
          </p:cNvPr>
          <p:cNvSpPr>
            <a:spLocks noGrp="1"/>
          </p:cNvSpPr>
          <p:nvPr>
            <p:ph type="body" sz="quarter" idx="18"/>
          </p:nvPr>
        </p:nvSpPr>
        <p:spPr>
          <a:xfrm>
            <a:off x="992589" y="1859333"/>
            <a:ext cx="10614687" cy="803653"/>
          </a:xfrm>
        </p:spPr>
        <p:txBody>
          <a:bodyPr/>
          <a:lstStyle/>
          <a:p>
            <a:pPr algn="ctr">
              <a:spcAft>
                <a:spcPts val="600"/>
              </a:spcAft>
            </a:pPr>
            <a:r>
              <a:rPr lang="en-US" sz="2800" i="1" dirty="0">
                <a:solidFill>
                  <a:schemeClr val="bg1"/>
                </a:solidFill>
              </a:rPr>
              <a:t>"How much does it really cost me to run this place for a year?"</a:t>
            </a:r>
          </a:p>
        </p:txBody>
      </p:sp>
      <p:sp>
        <p:nvSpPr>
          <p:cNvPr id="21" name="Text Placeholder 5">
            <a:extLst>
              <a:ext uri="{FF2B5EF4-FFF2-40B4-BE49-F238E27FC236}">
                <a16:creationId xmlns:a16="http://schemas.microsoft.com/office/drawing/2014/main" id="{2B314E29-5078-D23D-A627-7419635FE615}"/>
              </a:ext>
            </a:extLst>
          </p:cNvPr>
          <p:cNvSpPr txBox="1">
            <a:spLocks/>
          </p:cNvSpPr>
          <p:nvPr/>
        </p:nvSpPr>
        <p:spPr>
          <a:xfrm>
            <a:off x="1611085" y="2833993"/>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200" b="1" dirty="0"/>
              <a:t>Total Annual Costs </a:t>
            </a:r>
            <a:r>
              <a:rPr lang="en-US" sz="2200" dirty="0"/>
              <a:t>are everything you spend in a year to run your business. This includes both Fixed Costs (unchanging): rent, insurance, and salaries, and Variable Costs (per booking): cleaning, laundry, and utilities.</a:t>
            </a:r>
          </a:p>
        </p:txBody>
      </p:sp>
      <p:sp>
        <p:nvSpPr>
          <p:cNvPr id="25" name="Flowchart: Alternate Process 24">
            <a:extLst>
              <a:ext uri="{FF2B5EF4-FFF2-40B4-BE49-F238E27FC236}">
                <a16:creationId xmlns:a16="http://schemas.microsoft.com/office/drawing/2014/main" id="{430F3230-F7CC-850B-D5CA-ADEAFEB5919F}"/>
              </a:ext>
            </a:extLst>
          </p:cNvPr>
          <p:cNvSpPr/>
          <p:nvPr/>
        </p:nvSpPr>
        <p:spPr>
          <a:xfrm>
            <a:off x="1460733" y="2754095"/>
            <a:ext cx="9964593" cy="1065769"/>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5">
            <a:extLst>
              <a:ext uri="{FF2B5EF4-FFF2-40B4-BE49-F238E27FC236}">
                <a16:creationId xmlns:a16="http://schemas.microsoft.com/office/drawing/2014/main" id="{C5479C7B-F585-948D-2DE8-CA40CFD13EEA}"/>
              </a:ext>
            </a:extLst>
          </p:cNvPr>
          <p:cNvSpPr txBox="1">
            <a:spLocks/>
          </p:cNvSpPr>
          <p:nvPr/>
        </p:nvSpPr>
        <p:spPr>
          <a:xfrm>
            <a:off x="1693900" y="5177071"/>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b="1" dirty="0">
                <a:solidFill>
                  <a:srgbClr val="E96751"/>
                </a:solidFill>
              </a:rPr>
              <a:t>Example: </a:t>
            </a:r>
            <a:r>
              <a:rPr lang="en-US" sz="2200" i="1" dirty="0"/>
              <a:t>Fixed Costs = €14,000, Variable Cost per Night = €30, Nights Booked = 200</a:t>
            </a:r>
          </a:p>
          <a:p>
            <a:pPr marL="0" indent="0"/>
            <a:r>
              <a:rPr lang="en-US" sz="2200" b="1" dirty="0">
                <a:solidFill>
                  <a:srgbClr val="E96751"/>
                </a:solidFill>
              </a:rPr>
              <a:t>TAC = €14,000 + (€30 × 200) = €14,000 + €6,000 = €20,000  </a:t>
            </a:r>
          </a:p>
          <a:p>
            <a:pPr marL="0" indent="0"/>
            <a:r>
              <a:rPr lang="en-US" sz="2200" dirty="0"/>
              <a:t>"This means it costs €20,000 a year to run your business if you get 200 bookings."</a:t>
            </a:r>
            <a:endParaRPr lang="en-IE" sz="2200" dirty="0"/>
          </a:p>
        </p:txBody>
      </p:sp>
      <p:sp>
        <p:nvSpPr>
          <p:cNvPr id="26" name="Flowchart: Alternate Process 25">
            <a:extLst>
              <a:ext uri="{FF2B5EF4-FFF2-40B4-BE49-F238E27FC236}">
                <a16:creationId xmlns:a16="http://schemas.microsoft.com/office/drawing/2014/main" id="{34D33F8D-FF75-5C04-7613-5EBD458AF7DF}"/>
              </a:ext>
            </a:extLst>
          </p:cNvPr>
          <p:cNvSpPr/>
          <p:nvPr/>
        </p:nvSpPr>
        <p:spPr>
          <a:xfrm>
            <a:off x="1571292" y="5121495"/>
            <a:ext cx="9964593" cy="1408662"/>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3" name="Connector: Elbow 32">
            <a:extLst>
              <a:ext uri="{FF2B5EF4-FFF2-40B4-BE49-F238E27FC236}">
                <a16:creationId xmlns:a16="http://schemas.microsoft.com/office/drawing/2014/main" id="{589BDEEB-927B-7FD2-AEDA-AFA644E2F7E7}"/>
              </a:ext>
            </a:extLst>
          </p:cNvPr>
          <p:cNvCxnSpPr>
            <a:cxnSpLocks/>
            <a:stCxn id="24" idx="1"/>
            <a:endCxn id="25" idx="1"/>
          </p:cNvCxnSpPr>
          <p:nvPr/>
        </p:nvCxnSpPr>
        <p:spPr>
          <a:xfrm rot="10800000" flipH="1" flipV="1">
            <a:off x="817827" y="2127804"/>
            <a:ext cx="642905" cy="1159176"/>
          </a:xfrm>
          <a:prstGeom prst="bentConnector3">
            <a:avLst>
              <a:gd name="adj1" fmla="val -35557"/>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onnector: Elbow 35">
            <a:extLst>
              <a:ext uri="{FF2B5EF4-FFF2-40B4-BE49-F238E27FC236}">
                <a16:creationId xmlns:a16="http://schemas.microsoft.com/office/drawing/2014/main" id="{DA553069-54B2-18C0-5AD5-930B9502CD80}"/>
              </a:ext>
            </a:extLst>
          </p:cNvPr>
          <p:cNvCxnSpPr>
            <a:cxnSpLocks/>
          </p:cNvCxnSpPr>
          <p:nvPr/>
        </p:nvCxnSpPr>
        <p:spPr>
          <a:xfrm rot="16200000" flipH="1">
            <a:off x="120542" y="4039544"/>
            <a:ext cx="2148034" cy="642905"/>
          </a:xfrm>
          <a:prstGeom prst="bentConnector3">
            <a:avLst>
              <a:gd name="adj1" fmla="val 50000"/>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sp>
        <p:nvSpPr>
          <p:cNvPr id="8" name="Text Placeholder 5">
            <a:extLst>
              <a:ext uri="{FF2B5EF4-FFF2-40B4-BE49-F238E27FC236}">
                <a16:creationId xmlns:a16="http://schemas.microsoft.com/office/drawing/2014/main" id="{CCA98AC7-44A9-1D98-4B9E-4175D4E74DF7}"/>
              </a:ext>
            </a:extLst>
          </p:cNvPr>
          <p:cNvSpPr txBox="1">
            <a:spLocks/>
          </p:cNvSpPr>
          <p:nvPr/>
        </p:nvSpPr>
        <p:spPr>
          <a:xfrm>
            <a:off x="1763485" y="4061371"/>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600" b="1" dirty="0">
                <a:solidFill>
                  <a:schemeClr val="bg1"/>
                </a:solidFill>
              </a:rPr>
              <a:t>Total Annual Costs (TAC) = </a:t>
            </a:r>
            <a:r>
              <a:rPr lang="en-US" sz="2600" dirty="0">
                <a:solidFill>
                  <a:schemeClr val="bg1"/>
                </a:solidFill>
              </a:rPr>
              <a:t>Fixed Costs + (Variable Cost per Night × Nights Booked) </a:t>
            </a:r>
          </a:p>
        </p:txBody>
      </p:sp>
    </p:spTree>
    <p:extLst>
      <p:ext uri="{BB962C8B-B14F-4D97-AF65-F5344CB8AC3E}">
        <p14:creationId xmlns:p14="http://schemas.microsoft.com/office/powerpoint/2010/main" val="13976430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6573A8-B319-1187-CE77-F2C77E54BF9F}"/>
            </a:ext>
          </a:extLst>
        </p:cNvPr>
        <p:cNvGrpSpPr/>
        <p:nvPr/>
      </p:nvGrpSpPr>
      <p:grpSpPr>
        <a:xfrm>
          <a:off x="0" y="0"/>
          <a:ext cx="0" cy="0"/>
          <a:chOff x="0" y="0"/>
          <a:chExt cx="0" cy="0"/>
        </a:xfrm>
      </p:grpSpPr>
      <p:sp>
        <p:nvSpPr>
          <p:cNvPr id="9" name="Flowchart: Alternate Process 8">
            <a:extLst>
              <a:ext uri="{FF2B5EF4-FFF2-40B4-BE49-F238E27FC236}">
                <a16:creationId xmlns:a16="http://schemas.microsoft.com/office/drawing/2014/main" id="{C07B9129-DAD0-807F-B082-26A374355C3F}"/>
              </a:ext>
            </a:extLst>
          </p:cNvPr>
          <p:cNvSpPr/>
          <p:nvPr/>
        </p:nvSpPr>
        <p:spPr>
          <a:xfrm>
            <a:off x="1535908" y="4948518"/>
            <a:ext cx="9964593" cy="1482071"/>
          </a:xfrm>
          <a:prstGeom prst="flowChartAlternateProcess">
            <a:avLst/>
          </a:prstGeom>
          <a:solidFill>
            <a:srgbClr val="086D6E"/>
          </a:solid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Flowchart: Alternate Process 23">
            <a:extLst>
              <a:ext uri="{FF2B5EF4-FFF2-40B4-BE49-F238E27FC236}">
                <a16:creationId xmlns:a16="http://schemas.microsoft.com/office/drawing/2014/main" id="{DD78BB99-BD12-3F0E-8BD8-234CC5FA6A50}"/>
              </a:ext>
            </a:extLst>
          </p:cNvPr>
          <p:cNvSpPr/>
          <p:nvPr/>
        </p:nvSpPr>
        <p:spPr>
          <a:xfrm>
            <a:off x="893003" y="149486"/>
            <a:ext cx="10595240" cy="681515"/>
          </a:xfrm>
          <a:prstGeom prst="flowChartAlternateProcess">
            <a:avLst/>
          </a:prstGeom>
          <a:solidFill>
            <a:srgbClr val="EC7C69"/>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6" name="Text Placeholder 5">
            <a:extLst>
              <a:ext uri="{FF2B5EF4-FFF2-40B4-BE49-F238E27FC236}">
                <a16:creationId xmlns:a16="http://schemas.microsoft.com/office/drawing/2014/main" id="{41DF0B4E-6A63-126C-1CA8-A5E69AB7F9DA}"/>
              </a:ext>
            </a:extLst>
          </p:cNvPr>
          <p:cNvSpPr>
            <a:spLocks noGrp="1"/>
          </p:cNvSpPr>
          <p:nvPr>
            <p:ph type="body" sz="quarter" idx="18"/>
          </p:nvPr>
        </p:nvSpPr>
        <p:spPr>
          <a:xfrm>
            <a:off x="1067764" y="264357"/>
            <a:ext cx="10614687" cy="803653"/>
          </a:xfrm>
        </p:spPr>
        <p:txBody>
          <a:bodyPr/>
          <a:lstStyle/>
          <a:p>
            <a:pPr algn="ctr">
              <a:spcAft>
                <a:spcPts val="600"/>
              </a:spcAft>
            </a:pPr>
            <a:r>
              <a:rPr lang="en-US" sz="2800" i="1" dirty="0">
                <a:solidFill>
                  <a:schemeClr val="bg1"/>
                </a:solidFill>
              </a:rPr>
              <a:t>"How many nights do I expect to be booked this year?"</a:t>
            </a:r>
          </a:p>
        </p:txBody>
      </p:sp>
      <p:sp>
        <p:nvSpPr>
          <p:cNvPr id="21" name="Text Placeholder 5">
            <a:extLst>
              <a:ext uri="{FF2B5EF4-FFF2-40B4-BE49-F238E27FC236}">
                <a16:creationId xmlns:a16="http://schemas.microsoft.com/office/drawing/2014/main" id="{45B24E01-DED7-DF0D-0725-94766EDE0797}"/>
              </a:ext>
            </a:extLst>
          </p:cNvPr>
          <p:cNvSpPr txBox="1">
            <a:spLocks/>
          </p:cNvSpPr>
          <p:nvPr/>
        </p:nvSpPr>
        <p:spPr>
          <a:xfrm>
            <a:off x="1781333" y="1058204"/>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600"/>
              </a:spcAft>
            </a:pPr>
            <a:r>
              <a:rPr lang="en-US" sz="2200" dirty="0">
                <a:solidFill>
                  <a:srgbClr val="494949"/>
                </a:solidFill>
              </a:rPr>
              <a:t>This helps you estimate your total variable costs and calculate your true </a:t>
            </a:r>
            <a:r>
              <a:rPr lang="en-US" sz="2200" b="1" dirty="0">
                <a:solidFill>
                  <a:srgbClr val="494949"/>
                </a:solidFill>
              </a:rPr>
              <a:t>Total Annual Cost</a:t>
            </a:r>
            <a:r>
              <a:rPr lang="en-US" sz="2200" dirty="0">
                <a:solidFill>
                  <a:srgbClr val="494949"/>
                </a:solidFill>
              </a:rPr>
              <a:t>. You can </a:t>
            </a:r>
            <a:r>
              <a:rPr lang="en-US" sz="2200" b="1" dirty="0">
                <a:solidFill>
                  <a:srgbClr val="494949"/>
                </a:solidFill>
              </a:rPr>
              <a:t>call this a “scenario planning formula”</a:t>
            </a:r>
            <a:r>
              <a:rPr lang="en-US" sz="2200" dirty="0">
                <a:solidFill>
                  <a:srgbClr val="494949"/>
                </a:solidFill>
              </a:rPr>
              <a:t> when you're using it to explore how </a:t>
            </a:r>
            <a:r>
              <a:rPr lang="en-US" sz="2200" b="1" dirty="0">
                <a:solidFill>
                  <a:srgbClr val="494949"/>
                </a:solidFill>
              </a:rPr>
              <a:t>different numbers of nights sold (occupancy levels)</a:t>
            </a:r>
            <a:r>
              <a:rPr lang="en-US" sz="2200" dirty="0">
                <a:solidFill>
                  <a:srgbClr val="494949"/>
                </a:solidFill>
              </a:rPr>
              <a:t> affect your </a:t>
            </a:r>
            <a:r>
              <a:rPr lang="en-US" sz="2200" b="1" dirty="0">
                <a:solidFill>
                  <a:srgbClr val="494949"/>
                </a:solidFill>
              </a:rPr>
              <a:t>Total Annual Costs (TAC)</a:t>
            </a:r>
            <a:r>
              <a:rPr lang="en-US" sz="2200" dirty="0">
                <a:solidFill>
                  <a:srgbClr val="494949"/>
                </a:solidFill>
              </a:rPr>
              <a:t> and </a:t>
            </a:r>
            <a:r>
              <a:rPr lang="en-US" sz="2200" b="1" dirty="0">
                <a:solidFill>
                  <a:srgbClr val="494949"/>
                </a:solidFill>
              </a:rPr>
              <a:t>profitability</a:t>
            </a:r>
            <a:r>
              <a:rPr lang="en-US" sz="2200" dirty="0">
                <a:solidFill>
                  <a:srgbClr val="494949"/>
                </a:solidFill>
              </a:rPr>
              <a:t>. </a:t>
            </a:r>
          </a:p>
          <a:p>
            <a:pPr marL="0" indent="0">
              <a:lnSpc>
                <a:spcPct val="100000"/>
              </a:lnSpc>
              <a:spcBef>
                <a:spcPts val="0"/>
              </a:spcBef>
              <a:spcAft>
                <a:spcPts val="600"/>
              </a:spcAft>
            </a:pPr>
            <a:r>
              <a:rPr lang="en-US" sz="2200" b="1" dirty="0">
                <a:solidFill>
                  <a:srgbClr val="E96751"/>
                </a:solidFill>
              </a:rPr>
              <a:t>Example: </a:t>
            </a:r>
            <a:r>
              <a:rPr lang="en-US" sz="2200" i="1" dirty="0">
                <a:solidFill>
                  <a:srgbClr val="494949"/>
                </a:solidFill>
              </a:rPr>
              <a:t>“What if I only get 150 bookings?”. “What if I increase my rates to €165?”. “What happens if cleaning costs rise?”</a:t>
            </a:r>
          </a:p>
          <a:p>
            <a:pPr marL="342900" indent="-342900">
              <a:lnSpc>
                <a:spcPct val="100000"/>
              </a:lnSpc>
              <a:spcBef>
                <a:spcPts val="0"/>
              </a:spcBef>
              <a:spcAft>
                <a:spcPts val="600"/>
              </a:spcAft>
              <a:buFont typeface="Arial" panose="020B0604020202020204" pitchFamily="34" charset="0"/>
              <a:buChar char="•"/>
            </a:pPr>
            <a:r>
              <a:rPr lang="en-US" sz="2200" b="1" dirty="0">
                <a:solidFill>
                  <a:srgbClr val="E96751"/>
                </a:solidFill>
              </a:rPr>
              <a:t>Fixed Costs (FC): </a:t>
            </a:r>
            <a:r>
              <a:rPr lang="en-US" sz="2200" dirty="0">
                <a:solidFill>
                  <a:srgbClr val="494949"/>
                </a:solidFill>
              </a:rPr>
              <a:t>Costs that stay the same regardless of how many nights are booked (e.g. insurance, rent, software)</a:t>
            </a:r>
          </a:p>
          <a:p>
            <a:pPr marL="342900" indent="-342900">
              <a:lnSpc>
                <a:spcPct val="100000"/>
              </a:lnSpc>
              <a:spcBef>
                <a:spcPts val="0"/>
              </a:spcBef>
              <a:spcAft>
                <a:spcPts val="600"/>
              </a:spcAft>
              <a:buFont typeface="Arial" panose="020B0604020202020204" pitchFamily="34" charset="0"/>
              <a:buChar char="•"/>
            </a:pPr>
            <a:r>
              <a:rPr lang="en-US" sz="2200" b="1" dirty="0">
                <a:solidFill>
                  <a:srgbClr val="E96751"/>
                </a:solidFill>
              </a:rPr>
              <a:t>Variable Costs (VC × N): </a:t>
            </a:r>
            <a:r>
              <a:rPr lang="en-US" sz="2200" dirty="0">
                <a:solidFill>
                  <a:srgbClr val="494949"/>
                </a:solidFill>
              </a:rPr>
              <a:t>Costs that change depending on how many nights are booked (e.g. cleaning, laundry, breakfast)</a:t>
            </a:r>
          </a:p>
          <a:p>
            <a:pPr marL="342900" indent="-342900">
              <a:lnSpc>
                <a:spcPct val="100000"/>
              </a:lnSpc>
              <a:spcBef>
                <a:spcPts val="0"/>
              </a:spcBef>
              <a:spcAft>
                <a:spcPts val="600"/>
              </a:spcAft>
              <a:buFont typeface="Arial" panose="020B0604020202020204" pitchFamily="34" charset="0"/>
              <a:buChar char="•"/>
            </a:pPr>
            <a:endParaRPr lang="en-US" sz="2200" dirty="0">
              <a:solidFill>
                <a:srgbClr val="494949"/>
              </a:solidFill>
            </a:endParaRPr>
          </a:p>
        </p:txBody>
      </p:sp>
      <p:sp>
        <p:nvSpPr>
          <p:cNvPr id="25" name="Flowchart: Alternate Process 24">
            <a:extLst>
              <a:ext uri="{FF2B5EF4-FFF2-40B4-BE49-F238E27FC236}">
                <a16:creationId xmlns:a16="http://schemas.microsoft.com/office/drawing/2014/main" id="{6E8066D0-6E57-F32D-4561-D54DC82BA60F}"/>
              </a:ext>
            </a:extLst>
          </p:cNvPr>
          <p:cNvSpPr/>
          <p:nvPr/>
        </p:nvSpPr>
        <p:spPr>
          <a:xfrm>
            <a:off x="1535908" y="1025330"/>
            <a:ext cx="9964593" cy="3824575"/>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Aft>
                <a:spcPts val="600"/>
              </a:spcAft>
            </a:pPr>
            <a:endParaRPr lang="en-GB" dirty="0"/>
          </a:p>
        </p:txBody>
      </p:sp>
      <p:cxnSp>
        <p:nvCxnSpPr>
          <p:cNvPr id="33" name="Connector: Elbow 32">
            <a:extLst>
              <a:ext uri="{FF2B5EF4-FFF2-40B4-BE49-F238E27FC236}">
                <a16:creationId xmlns:a16="http://schemas.microsoft.com/office/drawing/2014/main" id="{7753A804-E34E-E97A-8BB6-2D45C79FE691}"/>
              </a:ext>
            </a:extLst>
          </p:cNvPr>
          <p:cNvCxnSpPr>
            <a:cxnSpLocks/>
            <a:stCxn id="24" idx="1"/>
            <a:endCxn id="25" idx="1"/>
          </p:cNvCxnSpPr>
          <p:nvPr/>
        </p:nvCxnSpPr>
        <p:spPr>
          <a:xfrm rot="10800000" flipH="1" flipV="1">
            <a:off x="893002" y="490244"/>
            <a:ext cx="642905" cy="2447374"/>
          </a:xfrm>
          <a:prstGeom prst="bentConnector3">
            <a:avLst>
              <a:gd name="adj1" fmla="val -35557"/>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onnector: Elbow 35">
            <a:extLst>
              <a:ext uri="{FF2B5EF4-FFF2-40B4-BE49-F238E27FC236}">
                <a16:creationId xmlns:a16="http://schemas.microsoft.com/office/drawing/2014/main" id="{386467E3-D1FE-0930-8482-A5F6785757B7}"/>
              </a:ext>
            </a:extLst>
          </p:cNvPr>
          <p:cNvCxnSpPr>
            <a:cxnSpLocks/>
          </p:cNvCxnSpPr>
          <p:nvPr/>
        </p:nvCxnSpPr>
        <p:spPr>
          <a:xfrm rot="16200000" flipH="1">
            <a:off x="140437" y="3690183"/>
            <a:ext cx="2148034" cy="642905"/>
          </a:xfrm>
          <a:prstGeom prst="bentConnector3">
            <a:avLst>
              <a:gd name="adj1" fmla="val 50000"/>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sp>
        <p:nvSpPr>
          <p:cNvPr id="8" name="Text Placeholder 5">
            <a:extLst>
              <a:ext uri="{FF2B5EF4-FFF2-40B4-BE49-F238E27FC236}">
                <a16:creationId xmlns:a16="http://schemas.microsoft.com/office/drawing/2014/main" id="{59DFD804-C70B-5C33-B01E-E559D3AD21BC}"/>
              </a:ext>
            </a:extLst>
          </p:cNvPr>
          <p:cNvSpPr txBox="1">
            <a:spLocks/>
          </p:cNvSpPr>
          <p:nvPr/>
        </p:nvSpPr>
        <p:spPr>
          <a:xfrm>
            <a:off x="1781333" y="5138449"/>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b="1" dirty="0">
                <a:solidFill>
                  <a:schemeClr val="bg1"/>
                </a:solidFill>
              </a:rPr>
              <a:t>Total Annual Cost </a:t>
            </a:r>
            <a:r>
              <a:rPr lang="en-US" dirty="0">
                <a:solidFill>
                  <a:schemeClr val="bg1"/>
                </a:solidFill>
              </a:rPr>
              <a:t>= Fixed Costs + (Variable Cost per Unit × Number of Units Sold/Used)</a:t>
            </a:r>
          </a:p>
          <a:p>
            <a:pPr marL="0" indent="0">
              <a:spcAft>
                <a:spcPts val="600"/>
              </a:spcAft>
            </a:pPr>
            <a:r>
              <a:rPr lang="en-US" dirty="0">
                <a:solidFill>
                  <a:schemeClr val="bg1"/>
                </a:solidFill>
              </a:rPr>
              <a:t>In this case, it’s: TAC = FC + (VC × N)where N = number of occupied nights</a:t>
            </a:r>
          </a:p>
        </p:txBody>
      </p:sp>
    </p:spTree>
    <p:extLst>
      <p:ext uri="{BB962C8B-B14F-4D97-AF65-F5344CB8AC3E}">
        <p14:creationId xmlns:p14="http://schemas.microsoft.com/office/powerpoint/2010/main" val="3608168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0C159FC2-969A-4DF0-3D3F-CFDA69EE760D}"/>
              </a:ext>
            </a:extLst>
          </p:cNvPr>
          <p:cNvSpPr>
            <a:spLocks noGrp="1"/>
          </p:cNvSpPr>
          <p:nvPr>
            <p:ph type="body" sz="quarter" idx="4294967295"/>
          </p:nvPr>
        </p:nvSpPr>
        <p:spPr>
          <a:xfrm>
            <a:off x="744501" y="3392026"/>
            <a:ext cx="2471591" cy="1049221"/>
          </a:xfrm>
          <a:prstGeom prst="rect">
            <a:avLst/>
          </a:prstGeom>
        </p:spPr>
        <p:txBody>
          <a:bodyPr/>
          <a:lstStyle/>
          <a:p>
            <a:pPr marL="0" indent="0" algn="ctr">
              <a:lnSpc>
                <a:spcPct val="100000"/>
              </a:lnSpc>
              <a:buNone/>
            </a:pPr>
            <a:r>
              <a:rPr lang="en-IE" dirty="0">
                <a:solidFill>
                  <a:schemeClr val="bg1"/>
                </a:solidFill>
              </a:rPr>
              <a:t>Create a Table of Your Annual Costs</a:t>
            </a:r>
          </a:p>
        </p:txBody>
      </p:sp>
      <p:sp>
        <p:nvSpPr>
          <p:cNvPr id="15" name="Text Placeholder 14">
            <a:extLst>
              <a:ext uri="{FF2B5EF4-FFF2-40B4-BE49-F238E27FC236}">
                <a16:creationId xmlns:a16="http://schemas.microsoft.com/office/drawing/2014/main" id="{2041E61C-2DBF-D70B-F2F9-0671CF0EC4B7}"/>
              </a:ext>
            </a:extLst>
          </p:cNvPr>
          <p:cNvSpPr>
            <a:spLocks noGrp="1"/>
          </p:cNvSpPr>
          <p:nvPr>
            <p:ph type="body" sz="quarter" idx="4294967295"/>
          </p:nvPr>
        </p:nvSpPr>
        <p:spPr>
          <a:xfrm>
            <a:off x="591537" y="2220503"/>
            <a:ext cx="2777521" cy="385564"/>
          </a:xfrm>
          <a:prstGeom prst="rect">
            <a:avLst/>
          </a:prstGeom>
        </p:spPr>
        <p:txBody>
          <a:bodyPr/>
          <a:lstStyle/>
          <a:p>
            <a:pPr marL="0" indent="0" algn="ctr">
              <a:buNone/>
            </a:pPr>
            <a:r>
              <a:rPr lang="en-IE" sz="4800" b="1" dirty="0">
                <a:solidFill>
                  <a:schemeClr val="bg1"/>
                </a:solidFill>
              </a:rPr>
              <a:t>Exercise</a:t>
            </a:r>
          </a:p>
        </p:txBody>
      </p:sp>
      <p:sp>
        <p:nvSpPr>
          <p:cNvPr id="16" name="Text Placeholder 15">
            <a:extLst>
              <a:ext uri="{FF2B5EF4-FFF2-40B4-BE49-F238E27FC236}">
                <a16:creationId xmlns:a16="http://schemas.microsoft.com/office/drawing/2014/main" id="{E7475DE4-9A41-A011-80AC-85733CA5332A}"/>
              </a:ext>
            </a:extLst>
          </p:cNvPr>
          <p:cNvSpPr>
            <a:spLocks noGrp="1"/>
          </p:cNvSpPr>
          <p:nvPr>
            <p:ph type="body" sz="quarter" idx="21"/>
          </p:nvPr>
        </p:nvSpPr>
        <p:spPr>
          <a:xfrm>
            <a:off x="4295553" y="502161"/>
            <a:ext cx="7221426" cy="4530541"/>
          </a:xfrm>
        </p:spPr>
        <p:txBody>
          <a:bodyPr/>
          <a:lstStyle/>
          <a:p>
            <a:r>
              <a:rPr lang="en-US" i="1" dirty="0"/>
              <a:t>Experts note that basic restocking and utilities alone can eat up 20% of revenue, so your price must comfortably cover these ongoing costs.</a:t>
            </a:r>
            <a:r>
              <a:rPr lang="en-US" dirty="0"/>
              <a:t> Consider making a simple table of annual costs:</a:t>
            </a:r>
            <a:endParaRPr lang="en-IE" dirty="0"/>
          </a:p>
        </p:txBody>
      </p:sp>
      <p:sp>
        <p:nvSpPr>
          <p:cNvPr id="18" name="Text Placeholder 17">
            <a:extLst>
              <a:ext uri="{FF2B5EF4-FFF2-40B4-BE49-F238E27FC236}">
                <a16:creationId xmlns:a16="http://schemas.microsoft.com/office/drawing/2014/main" id="{D484588D-E85F-0D17-8DC4-0AABFC0A7074}"/>
              </a:ext>
            </a:extLst>
          </p:cNvPr>
          <p:cNvSpPr>
            <a:spLocks noGrp="1"/>
          </p:cNvSpPr>
          <p:nvPr>
            <p:ph type="body" sz="quarter" idx="66"/>
          </p:nvPr>
        </p:nvSpPr>
        <p:spPr/>
        <p:txBody>
          <a:bodyPr/>
          <a:lstStyle/>
          <a:p>
            <a:endParaRPr lang="en-IE"/>
          </a:p>
        </p:txBody>
      </p:sp>
      <p:graphicFrame>
        <p:nvGraphicFramePr>
          <p:cNvPr id="31" name="Table 30">
            <a:extLst>
              <a:ext uri="{FF2B5EF4-FFF2-40B4-BE49-F238E27FC236}">
                <a16:creationId xmlns:a16="http://schemas.microsoft.com/office/drawing/2014/main" id="{C841F8AF-833B-27D6-3952-81334EAEAF2B}"/>
              </a:ext>
            </a:extLst>
          </p:cNvPr>
          <p:cNvGraphicFramePr>
            <a:graphicFrameLocks noGrp="1"/>
          </p:cNvGraphicFramePr>
          <p:nvPr/>
        </p:nvGraphicFramePr>
        <p:xfrm>
          <a:off x="4297300" y="2209756"/>
          <a:ext cx="7503100" cy="3413760"/>
        </p:xfrm>
        <a:graphic>
          <a:graphicData uri="http://schemas.openxmlformats.org/drawingml/2006/table">
            <a:tbl>
              <a:tblPr/>
              <a:tblGrid>
                <a:gridCol w="3751550">
                  <a:extLst>
                    <a:ext uri="{9D8B030D-6E8A-4147-A177-3AD203B41FA5}">
                      <a16:colId xmlns:a16="http://schemas.microsoft.com/office/drawing/2014/main" val="47813852"/>
                    </a:ext>
                  </a:extLst>
                </a:gridCol>
                <a:gridCol w="3751550">
                  <a:extLst>
                    <a:ext uri="{9D8B030D-6E8A-4147-A177-3AD203B41FA5}">
                      <a16:colId xmlns:a16="http://schemas.microsoft.com/office/drawing/2014/main" val="4051903735"/>
                    </a:ext>
                  </a:extLst>
                </a:gridCol>
              </a:tblGrid>
              <a:tr h="0">
                <a:tc>
                  <a:txBody>
                    <a:bodyPr/>
                    <a:lstStyle/>
                    <a:p>
                      <a:pPr>
                        <a:buNone/>
                      </a:pPr>
                      <a:r>
                        <a:rPr lang="en-IE" sz="2200" b="1" dirty="0">
                          <a:solidFill>
                            <a:schemeClr val="bg1"/>
                          </a:solidFill>
                        </a:rPr>
                        <a:t>Cost Category</a:t>
                      </a:r>
                      <a:endParaRPr lang="en-IE" sz="22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IE" sz="2200" b="1" dirty="0">
                          <a:solidFill>
                            <a:schemeClr val="bg1"/>
                          </a:solidFill>
                        </a:rPr>
                        <a:t>Annual Cost (€)</a:t>
                      </a:r>
                      <a:endParaRPr lang="en-IE" sz="22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extLst>
                  <a:ext uri="{0D108BD9-81ED-4DB2-BD59-A6C34878D82A}">
                    <a16:rowId xmlns:a16="http://schemas.microsoft.com/office/drawing/2014/main" val="1430391674"/>
                  </a:ext>
                </a:extLst>
              </a:tr>
              <a:tr h="0">
                <a:tc>
                  <a:txBody>
                    <a:bodyPr/>
                    <a:lstStyle/>
                    <a:p>
                      <a:pPr>
                        <a:buNone/>
                      </a:pPr>
                      <a:r>
                        <a:rPr lang="en-IE" sz="2200" dirty="0">
                          <a:solidFill>
                            <a:srgbClr val="494949"/>
                          </a:solidFill>
                        </a:rPr>
                        <a:t>Property lease/mortgage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200">
                          <a:solidFill>
                            <a:srgbClr val="494949"/>
                          </a:solidFill>
                        </a:rPr>
                        <a:t>(e.g. €5,000)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13941197"/>
                  </a:ext>
                </a:extLst>
              </a:tr>
              <a:tr h="0">
                <a:tc>
                  <a:txBody>
                    <a:bodyPr/>
                    <a:lstStyle/>
                    <a:p>
                      <a:pPr>
                        <a:buNone/>
                      </a:pPr>
                      <a:r>
                        <a:rPr lang="en-IE" sz="2200" dirty="0">
                          <a:solidFill>
                            <a:srgbClr val="494949"/>
                          </a:solidFill>
                        </a:rPr>
                        <a:t>Utilities (electric, water)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200" dirty="0">
                          <a:solidFill>
                            <a:srgbClr val="494949"/>
                          </a:solidFill>
                        </a:rPr>
                        <a:t>(e.g. €2,000)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85708078"/>
                  </a:ext>
                </a:extLst>
              </a:tr>
              <a:tr h="0">
                <a:tc>
                  <a:txBody>
                    <a:bodyPr/>
                    <a:lstStyle/>
                    <a:p>
                      <a:pPr>
                        <a:buNone/>
                      </a:pPr>
                      <a:r>
                        <a:rPr lang="en-IE" sz="2200">
                          <a:solidFill>
                            <a:srgbClr val="494949"/>
                          </a:solidFill>
                        </a:rPr>
                        <a:t>Insurance &amp; permits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200" dirty="0">
                          <a:solidFill>
                            <a:srgbClr val="494949"/>
                          </a:solidFill>
                        </a:rPr>
                        <a:t>(e.g. €1,200)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78015288"/>
                  </a:ext>
                </a:extLst>
              </a:tr>
              <a:tr h="0">
                <a:tc>
                  <a:txBody>
                    <a:bodyPr/>
                    <a:lstStyle/>
                    <a:p>
                      <a:pPr>
                        <a:buNone/>
                      </a:pPr>
                      <a:r>
                        <a:rPr lang="en-IE" sz="2200">
                          <a:solidFill>
                            <a:srgbClr val="494949"/>
                          </a:solidFill>
                        </a:rPr>
                        <a:t>Cleaning &amp; laundry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200" dirty="0">
                          <a:solidFill>
                            <a:srgbClr val="494949"/>
                          </a:solidFill>
                        </a:rPr>
                        <a:t>(e.g. €3,000)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67457934"/>
                  </a:ext>
                </a:extLst>
              </a:tr>
              <a:tr h="0">
                <a:tc>
                  <a:txBody>
                    <a:bodyPr/>
                    <a:lstStyle/>
                    <a:p>
                      <a:pPr>
                        <a:buNone/>
                      </a:pPr>
                      <a:r>
                        <a:rPr lang="en-IE" sz="2200">
                          <a:solidFill>
                            <a:srgbClr val="494949"/>
                          </a:solidFill>
                        </a:rPr>
                        <a:t>Maintenance &amp; repairs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200" dirty="0">
                          <a:solidFill>
                            <a:srgbClr val="494949"/>
                          </a:solidFill>
                        </a:rPr>
                        <a:t>(e.g. €2,500)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19191635"/>
                  </a:ext>
                </a:extLst>
              </a:tr>
              <a:tr h="0">
                <a:tc>
                  <a:txBody>
                    <a:bodyPr/>
                    <a:lstStyle/>
                    <a:p>
                      <a:pPr>
                        <a:buNone/>
                      </a:pPr>
                      <a:r>
                        <a:rPr lang="en-IE" sz="2200">
                          <a:solidFill>
                            <a:srgbClr val="494949"/>
                          </a:solidFill>
                        </a:rPr>
                        <a:t>Marketing &amp; platform fees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200" dirty="0">
                          <a:solidFill>
                            <a:srgbClr val="494949"/>
                          </a:solidFill>
                        </a:rPr>
                        <a:t>(e.g. €1,500)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31930214"/>
                  </a:ext>
                </a:extLst>
              </a:tr>
              <a:tr h="0">
                <a:tc>
                  <a:txBody>
                    <a:bodyPr/>
                    <a:lstStyle/>
                    <a:p>
                      <a:pPr>
                        <a:buNone/>
                      </a:pPr>
                      <a:r>
                        <a:rPr lang="en-IE" sz="2200" b="1" dirty="0">
                          <a:solidFill>
                            <a:schemeClr val="bg1"/>
                          </a:solidFill>
                        </a:rPr>
                        <a:t>Total Annual Costs</a:t>
                      </a:r>
                      <a:endParaRPr lang="en-IE" sz="22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pPr>
                        <a:buNone/>
                      </a:pPr>
                      <a:r>
                        <a:rPr lang="en-IE" sz="2200" b="1" dirty="0">
                          <a:solidFill>
                            <a:schemeClr val="bg1"/>
                          </a:solidFill>
                        </a:rPr>
                        <a:t>€15,200</a:t>
                      </a:r>
                      <a:r>
                        <a:rPr lang="en-IE" sz="2200" dirty="0">
                          <a:solidFill>
                            <a:schemeClr val="bg1"/>
                          </a:solidFill>
                        </a:rPr>
                        <a:t> (example)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3298297236"/>
                  </a:ext>
                </a:extLst>
              </a:tr>
            </a:tbl>
          </a:graphicData>
        </a:graphic>
      </p:graphicFrame>
      <p:pic>
        <p:nvPicPr>
          <p:cNvPr id="41" name="Picture 40">
            <a:extLst>
              <a:ext uri="{FF2B5EF4-FFF2-40B4-BE49-F238E27FC236}">
                <a16:creationId xmlns:a16="http://schemas.microsoft.com/office/drawing/2014/main" id="{75655B2D-BCC2-AE02-D57D-F813E7A2A0FE}"/>
              </a:ext>
            </a:extLst>
          </p:cNvPr>
          <p:cNvPicPr>
            <a:picLocks noChangeAspect="1"/>
          </p:cNvPicPr>
          <p:nvPr/>
        </p:nvPicPr>
        <p:blipFill>
          <a:blip r:embed="rId2"/>
          <a:stretch>
            <a:fillRect/>
          </a:stretch>
        </p:blipFill>
        <p:spPr>
          <a:xfrm>
            <a:off x="894100" y="114699"/>
            <a:ext cx="2321992" cy="1784215"/>
          </a:xfrm>
          <a:prstGeom prst="rect">
            <a:avLst/>
          </a:prstGeom>
        </p:spPr>
      </p:pic>
    </p:spTree>
    <p:extLst>
      <p:ext uri="{BB962C8B-B14F-4D97-AF65-F5344CB8AC3E}">
        <p14:creationId xmlns:p14="http://schemas.microsoft.com/office/powerpoint/2010/main" val="15656340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C7FBA1-9898-9E90-E2C2-D7B5FD4AD918}"/>
            </a:ext>
          </a:extLst>
        </p:cNvPr>
        <p:cNvGrpSpPr/>
        <p:nvPr/>
      </p:nvGrpSpPr>
      <p:grpSpPr>
        <a:xfrm>
          <a:off x="0" y="0"/>
          <a:ext cx="0" cy="0"/>
          <a:chOff x="0" y="0"/>
          <a:chExt cx="0" cy="0"/>
        </a:xfrm>
      </p:grpSpPr>
      <p:pic>
        <p:nvPicPr>
          <p:cNvPr id="10" name="Picture Placeholder 9" descr="Hands writing on papers and calculator&#10;&#10;AI-generated content may be incorrect.">
            <a:extLst>
              <a:ext uri="{FF2B5EF4-FFF2-40B4-BE49-F238E27FC236}">
                <a16:creationId xmlns:a16="http://schemas.microsoft.com/office/drawing/2014/main" id="{A32B541E-0891-3264-BF56-404C4A1E493B}"/>
              </a:ext>
            </a:extLst>
          </p:cNvPr>
          <p:cNvPicPr>
            <a:picLocks noGrp="1" noChangeAspect="1"/>
          </p:cNvPicPr>
          <p:nvPr>
            <p:ph type="pic" sz="quarter" idx="22"/>
          </p:nvPr>
        </p:nvPicPr>
        <p:blipFill>
          <a:blip r:embed="rId2"/>
          <a:srcRect t="2981" b="2981"/>
          <a:stretch>
            <a:fillRect/>
          </a:stretch>
        </p:blipFill>
        <p:spPr/>
      </p:pic>
      <p:sp>
        <p:nvSpPr>
          <p:cNvPr id="8" name="Text Placeholder 7">
            <a:extLst>
              <a:ext uri="{FF2B5EF4-FFF2-40B4-BE49-F238E27FC236}">
                <a16:creationId xmlns:a16="http://schemas.microsoft.com/office/drawing/2014/main" id="{788B9B13-8488-36FA-1576-D3EB7B309A5B}"/>
              </a:ext>
            </a:extLst>
          </p:cNvPr>
          <p:cNvSpPr>
            <a:spLocks noGrp="1"/>
          </p:cNvSpPr>
          <p:nvPr>
            <p:ph type="body" sz="quarter" idx="23"/>
          </p:nvPr>
        </p:nvSpPr>
        <p:spPr>
          <a:xfrm>
            <a:off x="229231" y="4900396"/>
            <a:ext cx="11633236" cy="1248936"/>
          </a:xfrm>
        </p:spPr>
        <p:txBody>
          <a:bodyPr/>
          <a:lstStyle/>
          <a:p>
            <a:pPr algn="ctr"/>
            <a:r>
              <a:rPr lang="en-US" sz="2400" b="1" dirty="0">
                <a:solidFill>
                  <a:srgbClr val="595959"/>
                </a:solidFill>
              </a:rPr>
              <a:t>Know Your Costs Per Night </a:t>
            </a:r>
            <a:r>
              <a:rPr lang="en-US" sz="2400" dirty="0">
                <a:solidFill>
                  <a:srgbClr val="595959"/>
                </a:solidFill>
              </a:rPr>
              <a:t>(Figure out minimum charge)</a:t>
            </a:r>
          </a:p>
          <a:p>
            <a:pPr algn="ctr"/>
            <a:r>
              <a:rPr lang="en-US" sz="2400" dirty="0"/>
              <a:t>To calculate your minimum sustainable nightly rate and ensure pricing is rooted in real costs.</a:t>
            </a:r>
            <a:endParaRPr lang="en-US" sz="2400" dirty="0">
              <a:solidFill>
                <a:srgbClr val="595959"/>
              </a:solidFill>
            </a:endParaRPr>
          </a:p>
          <a:p>
            <a:pPr algn="ctr"/>
            <a:r>
              <a:rPr lang="en-US" sz="2400" i="1" dirty="0">
                <a:solidFill>
                  <a:srgbClr val="E96751"/>
                </a:solidFill>
              </a:rPr>
              <a:t>What does each night </a:t>
            </a:r>
            <a:r>
              <a:rPr lang="en-US" sz="2400" b="1" i="1" dirty="0">
                <a:solidFill>
                  <a:srgbClr val="E96751"/>
                </a:solidFill>
              </a:rPr>
              <a:t>cost you, whether it is sold or not</a:t>
            </a:r>
            <a:r>
              <a:rPr lang="en-US" sz="2400" i="1" dirty="0">
                <a:solidFill>
                  <a:srgbClr val="E96751"/>
                </a:solidFill>
              </a:rPr>
              <a:t>? </a:t>
            </a:r>
          </a:p>
          <a:p>
            <a:pPr algn="ctr"/>
            <a:r>
              <a:rPr lang="en-US" sz="2400" i="1" dirty="0">
                <a:solidFill>
                  <a:srgbClr val="E96751"/>
                </a:solidFill>
              </a:rPr>
              <a:t> What is the </a:t>
            </a:r>
            <a:r>
              <a:rPr lang="en-US" sz="2400" b="1" i="1" dirty="0">
                <a:solidFill>
                  <a:srgbClr val="E96751"/>
                </a:solidFill>
              </a:rPr>
              <a:t>minimum you should charge </a:t>
            </a:r>
            <a:r>
              <a:rPr lang="en-US" sz="2400" i="1" dirty="0">
                <a:solidFill>
                  <a:srgbClr val="E96751"/>
                </a:solidFill>
              </a:rPr>
              <a:t>to avoid losing money?</a:t>
            </a:r>
          </a:p>
          <a:p>
            <a:endParaRPr lang="en-US" sz="2400" i="1" dirty="0">
              <a:solidFill>
                <a:srgbClr val="E96751"/>
              </a:solidFill>
            </a:endParaRPr>
          </a:p>
          <a:p>
            <a:pPr algn="ctr"/>
            <a:endParaRPr lang="en-IE" sz="2400" dirty="0">
              <a:solidFill>
                <a:srgbClr val="E96751"/>
              </a:solidFill>
            </a:endParaRPr>
          </a:p>
        </p:txBody>
      </p:sp>
      <p:sp>
        <p:nvSpPr>
          <p:cNvPr id="5" name="Text Placeholder 4">
            <a:extLst>
              <a:ext uri="{FF2B5EF4-FFF2-40B4-BE49-F238E27FC236}">
                <a16:creationId xmlns:a16="http://schemas.microsoft.com/office/drawing/2014/main" id="{BB37DA7C-C311-4EB4-86DA-D5101ACE5DCA}"/>
              </a:ext>
            </a:extLst>
          </p:cNvPr>
          <p:cNvSpPr>
            <a:spLocks noGrp="1"/>
          </p:cNvSpPr>
          <p:nvPr>
            <p:ph type="body" sz="quarter" idx="18"/>
          </p:nvPr>
        </p:nvSpPr>
        <p:spPr/>
        <p:txBody>
          <a:bodyPr/>
          <a:lstStyle/>
          <a:p>
            <a:pPr algn="r"/>
            <a:r>
              <a:rPr lang="en-US" b="0" dirty="0"/>
              <a:t>Know Your Costs Per Night</a:t>
            </a:r>
            <a:endParaRPr lang="en-IE" b="0" dirty="0"/>
          </a:p>
        </p:txBody>
      </p:sp>
      <p:sp>
        <p:nvSpPr>
          <p:cNvPr id="6" name="Text Placeholder 5">
            <a:extLst>
              <a:ext uri="{FF2B5EF4-FFF2-40B4-BE49-F238E27FC236}">
                <a16:creationId xmlns:a16="http://schemas.microsoft.com/office/drawing/2014/main" id="{AD13AB17-A27B-CF12-F9B1-5DE820CE1CEE}"/>
              </a:ext>
            </a:extLst>
          </p:cNvPr>
          <p:cNvSpPr>
            <a:spLocks noGrp="1"/>
          </p:cNvSpPr>
          <p:nvPr>
            <p:ph type="body" sz="quarter" idx="19"/>
          </p:nvPr>
        </p:nvSpPr>
        <p:spPr/>
        <p:txBody>
          <a:bodyPr/>
          <a:lstStyle/>
          <a:p>
            <a:pPr algn="r"/>
            <a:r>
              <a:rPr lang="en-IE" sz="4000" dirty="0"/>
              <a:t>Section 5</a:t>
            </a:r>
          </a:p>
        </p:txBody>
      </p:sp>
    </p:spTree>
    <p:extLst>
      <p:ext uri="{BB962C8B-B14F-4D97-AF65-F5344CB8AC3E}">
        <p14:creationId xmlns:p14="http://schemas.microsoft.com/office/powerpoint/2010/main" val="14836172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7092EE-EACB-D7AD-0277-BB9630F45BAF}"/>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DF9C2C40-B24C-C4A1-3F3B-44254958C6C4}"/>
              </a:ext>
            </a:extLst>
          </p:cNvPr>
          <p:cNvSpPr>
            <a:spLocks noGrp="1"/>
          </p:cNvSpPr>
          <p:nvPr>
            <p:ph type="body" sz="quarter" idx="16"/>
          </p:nvPr>
        </p:nvSpPr>
        <p:spPr>
          <a:xfrm>
            <a:off x="238125" y="130779"/>
            <a:ext cx="10984244" cy="803654"/>
          </a:xfrm>
        </p:spPr>
        <p:txBody>
          <a:bodyPr/>
          <a:lstStyle/>
          <a:p>
            <a:r>
              <a:rPr lang="en-US" sz="2800" dirty="0"/>
              <a:t>Financial Logic &amp; Planning for Accommodation Businesses Planning</a:t>
            </a:r>
            <a:endParaRPr lang="en-IE" sz="2800" dirty="0"/>
          </a:p>
        </p:txBody>
      </p:sp>
      <p:graphicFrame>
        <p:nvGraphicFramePr>
          <p:cNvPr id="9" name="Table 8">
            <a:extLst>
              <a:ext uri="{FF2B5EF4-FFF2-40B4-BE49-F238E27FC236}">
                <a16:creationId xmlns:a16="http://schemas.microsoft.com/office/drawing/2014/main" id="{2AE244AD-C210-9E55-E7E0-1890A8BDC5F7}"/>
              </a:ext>
            </a:extLst>
          </p:cNvPr>
          <p:cNvGraphicFramePr>
            <a:graphicFrameLocks noGrp="1"/>
          </p:cNvGraphicFramePr>
          <p:nvPr/>
        </p:nvGraphicFramePr>
        <p:xfrm>
          <a:off x="238125" y="698482"/>
          <a:ext cx="11620500" cy="5119407"/>
        </p:xfrm>
        <a:graphic>
          <a:graphicData uri="http://schemas.openxmlformats.org/drawingml/2006/table">
            <a:tbl>
              <a:tblPr/>
              <a:tblGrid>
                <a:gridCol w="990600">
                  <a:extLst>
                    <a:ext uri="{9D8B030D-6E8A-4147-A177-3AD203B41FA5}">
                      <a16:colId xmlns:a16="http://schemas.microsoft.com/office/drawing/2014/main" val="2849927846"/>
                    </a:ext>
                  </a:extLst>
                </a:gridCol>
                <a:gridCol w="2371725">
                  <a:extLst>
                    <a:ext uri="{9D8B030D-6E8A-4147-A177-3AD203B41FA5}">
                      <a16:colId xmlns:a16="http://schemas.microsoft.com/office/drawing/2014/main" val="1201256124"/>
                    </a:ext>
                  </a:extLst>
                </a:gridCol>
                <a:gridCol w="8258175">
                  <a:extLst>
                    <a:ext uri="{9D8B030D-6E8A-4147-A177-3AD203B41FA5}">
                      <a16:colId xmlns:a16="http://schemas.microsoft.com/office/drawing/2014/main" val="4165496528"/>
                    </a:ext>
                  </a:extLst>
                </a:gridCol>
              </a:tblGrid>
              <a:tr h="271959">
                <a:tc>
                  <a:txBody>
                    <a:bodyPr/>
                    <a:lstStyle/>
                    <a:p>
                      <a:pPr>
                        <a:buNone/>
                      </a:pPr>
                      <a:r>
                        <a:rPr lang="en-IE" sz="2000" b="1" dirty="0">
                          <a:solidFill>
                            <a:schemeClr val="bg1"/>
                          </a:solidFill>
                        </a:rPr>
                        <a:t>Section</a:t>
                      </a:r>
                      <a:endParaRPr lang="en-IE" sz="2000" dirty="0">
                        <a:solidFill>
                          <a:schemeClr val="bg1"/>
                        </a:solidFill>
                      </a:endParaRP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200" b="1" dirty="0">
                          <a:solidFill>
                            <a:schemeClr val="bg1"/>
                          </a:solidFill>
                        </a:rPr>
                        <a:t>Section</a:t>
                      </a:r>
                      <a:endParaRPr lang="en-IE" sz="2200" dirty="0">
                        <a:solidFill>
                          <a:schemeClr val="bg1"/>
                        </a:solidFill>
                      </a:endParaRP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200" b="1" dirty="0">
                          <a:solidFill>
                            <a:schemeClr val="bg1"/>
                          </a:solidFill>
                        </a:rPr>
                        <a:t>Why It Comes Here</a:t>
                      </a:r>
                      <a:endParaRPr lang="en-IE" sz="2200" dirty="0">
                        <a:solidFill>
                          <a:schemeClr val="bg1"/>
                        </a:solidFill>
                      </a:endParaRP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737105866"/>
                  </a:ext>
                </a:extLst>
              </a:tr>
              <a:tr h="679897">
                <a:tc>
                  <a:txBody>
                    <a:bodyPr/>
                    <a:lstStyle/>
                    <a:p>
                      <a:pPr algn="ctr">
                        <a:buNone/>
                      </a:pPr>
                      <a:r>
                        <a:rPr lang="en-IE" sz="2000" b="1" dirty="0"/>
                        <a:t>3</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b="0" kern="1200" dirty="0">
                          <a:solidFill>
                            <a:schemeClr val="bg1">
                              <a:lumMod val="85000"/>
                            </a:schemeClr>
                          </a:solidFill>
                          <a:latin typeface="+mn-lt"/>
                          <a:ea typeface="+mn-ea"/>
                          <a:cs typeface="+mn-cs"/>
                        </a:rPr>
                        <a:t>Revenue &amp; Capacity Foundation</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1900" b="1" i="1" dirty="0">
                          <a:solidFill>
                            <a:schemeClr val="bg1">
                              <a:lumMod val="50000"/>
                            </a:schemeClr>
                          </a:solidFill>
                        </a:rPr>
                        <a:t>You start by calculating what you earn or all your income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900" dirty="0">
                          <a:solidFill>
                            <a:schemeClr val="bg1">
                              <a:lumMod val="50000"/>
                            </a:schemeClr>
                          </a:solidFill>
                        </a:rPr>
                        <a:t>You must know what </a:t>
                      </a:r>
                      <a:r>
                        <a:rPr lang="en-US" sz="1900" b="1" dirty="0">
                          <a:solidFill>
                            <a:schemeClr val="bg1">
                              <a:lumMod val="50000"/>
                            </a:schemeClr>
                          </a:solidFill>
                        </a:rPr>
                        <a:t>you're earning </a:t>
                      </a:r>
                      <a:r>
                        <a:rPr lang="en-US" sz="1900" dirty="0">
                          <a:solidFill>
                            <a:schemeClr val="bg1">
                              <a:lumMod val="50000"/>
                            </a:schemeClr>
                          </a:solidFill>
                        </a:rPr>
                        <a:t>(primary and secondary income sources) and how many </a:t>
                      </a:r>
                      <a:r>
                        <a:rPr lang="en-US" sz="1900" b="1" dirty="0">
                          <a:solidFill>
                            <a:schemeClr val="bg1">
                              <a:lumMod val="50000"/>
                            </a:schemeClr>
                          </a:solidFill>
                        </a:rPr>
                        <a:t>nights you can sell.</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68511184"/>
                  </a:ext>
                </a:extLst>
              </a:tr>
              <a:tr h="679897">
                <a:tc>
                  <a:txBody>
                    <a:bodyPr/>
                    <a:lstStyle/>
                    <a:p>
                      <a:pPr algn="ctr">
                        <a:buNone/>
                      </a:pPr>
                      <a:r>
                        <a:rPr lang="en-IE" sz="2000" b="1" dirty="0">
                          <a:solidFill>
                            <a:schemeClr val="bg1">
                              <a:lumMod val="50000"/>
                            </a:schemeClr>
                          </a:solidFill>
                        </a:rPr>
                        <a:t>4</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b="0" dirty="0">
                          <a:solidFill>
                            <a:schemeClr val="bg1">
                              <a:lumMod val="85000"/>
                            </a:schemeClr>
                          </a:solidFill>
                        </a:rPr>
                        <a:t>Cost Structure</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1900" b="0" i="1" kern="1200" dirty="0">
                          <a:solidFill>
                            <a:schemeClr val="bg1">
                              <a:lumMod val="50000"/>
                            </a:schemeClr>
                          </a:solidFill>
                          <a:latin typeface="+mn-lt"/>
                          <a:ea typeface="+mn-ea"/>
                          <a:cs typeface="+mn-cs"/>
                        </a:rPr>
                        <a:t>Figure out what you spend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900" dirty="0">
                          <a:solidFill>
                            <a:schemeClr val="bg1">
                              <a:lumMod val="50000"/>
                            </a:schemeClr>
                          </a:solidFill>
                        </a:rPr>
                        <a:t>Without knowing your </a:t>
                      </a:r>
                      <a:r>
                        <a:rPr lang="en-US" sz="1900" b="1" dirty="0">
                          <a:solidFill>
                            <a:schemeClr val="bg1">
                              <a:lumMod val="50000"/>
                            </a:schemeClr>
                          </a:solidFill>
                        </a:rPr>
                        <a:t>fixed and variable costs, </a:t>
                      </a:r>
                      <a:r>
                        <a:rPr lang="en-US" sz="1900" dirty="0">
                          <a:solidFill>
                            <a:schemeClr val="bg1">
                              <a:lumMod val="50000"/>
                            </a:schemeClr>
                          </a:solidFill>
                        </a:rPr>
                        <a:t>you can't set prices or calculate profit. </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25548506"/>
                  </a:ext>
                </a:extLst>
              </a:tr>
              <a:tr h="679897">
                <a:tc>
                  <a:txBody>
                    <a:bodyPr/>
                    <a:lstStyle/>
                    <a:p>
                      <a:pPr algn="ctr">
                        <a:buNone/>
                      </a:pPr>
                      <a:r>
                        <a:rPr lang="en-IE" sz="2000" b="1" dirty="0">
                          <a:solidFill>
                            <a:schemeClr val="bg1">
                              <a:lumMod val="50000"/>
                            </a:schemeClr>
                          </a:solidFill>
                        </a:rPr>
                        <a:t>5</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2000" b="1" kern="1200" dirty="0">
                          <a:solidFill>
                            <a:schemeClr val="bg1"/>
                          </a:solidFill>
                          <a:latin typeface="+mn-lt"/>
                          <a:ea typeface="+mn-ea"/>
                          <a:cs typeface="+mn-cs"/>
                        </a:rPr>
                        <a:t>Know Your Cost Per Night</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marL="0" algn="l" defTabSz="914400" rtl="0" eaLnBrk="1" latinLnBrk="0" hangingPunct="1">
                        <a:buNone/>
                      </a:pPr>
                      <a:r>
                        <a:rPr lang="en-US" sz="1900" b="1" i="1" kern="1200" dirty="0">
                          <a:solidFill>
                            <a:srgbClr val="E96751"/>
                          </a:solidFill>
                          <a:latin typeface="+mn-lt"/>
                          <a:ea typeface="+mn-ea"/>
                          <a:cs typeface="+mn-cs"/>
                        </a:rPr>
                        <a:t>Calculate what each night must cover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900" dirty="0">
                          <a:solidFill>
                            <a:srgbClr val="595959"/>
                          </a:solidFill>
                        </a:rPr>
                        <a:t>Helps establish your </a:t>
                      </a:r>
                      <a:r>
                        <a:rPr lang="en-US" sz="1900" b="1" dirty="0">
                          <a:solidFill>
                            <a:srgbClr val="595959"/>
                          </a:solidFill>
                        </a:rPr>
                        <a:t>minimum charge </a:t>
                      </a:r>
                      <a:r>
                        <a:rPr lang="en-US" sz="1900" dirty="0">
                          <a:solidFill>
                            <a:srgbClr val="595959"/>
                          </a:solidFill>
                        </a:rPr>
                        <a:t>to break even. You calculate the </a:t>
                      </a:r>
                      <a:r>
                        <a:rPr lang="en-US" sz="1900" b="1" dirty="0">
                          <a:solidFill>
                            <a:srgbClr val="595959"/>
                          </a:solidFill>
                        </a:rPr>
                        <a:t>cost per night </a:t>
                      </a:r>
                      <a:r>
                        <a:rPr lang="en-US" sz="1900" dirty="0">
                          <a:solidFill>
                            <a:srgbClr val="595959"/>
                          </a:solidFill>
                        </a:rPr>
                        <a:t>by dividing total costs by expected nights sold.</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73859256"/>
                  </a:ext>
                </a:extLst>
              </a:tr>
              <a:tr h="679897">
                <a:tc>
                  <a:txBody>
                    <a:bodyPr/>
                    <a:lstStyle/>
                    <a:p>
                      <a:pPr algn="ctr">
                        <a:buNone/>
                      </a:pPr>
                      <a:r>
                        <a:rPr lang="en-IE" sz="2000" b="1" dirty="0"/>
                        <a:t>6</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b="0" kern="1200" dirty="0">
                          <a:solidFill>
                            <a:schemeClr val="bg1">
                              <a:lumMod val="85000"/>
                            </a:schemeClr>
                          </a:solidFill>
                          <a:latin typeface="+mn-lt"/>
                          <a:ea typeface="+mn-ea"/>
                          <a:cs typeface="+mn-cs"/>
                        </a:rPr>
                        <a:t>Break-Even Analysis &amp; Occupancy &amp; Revenue Planning</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marL="0" algn="l" defTabSz="914400" rtl="0" eaLnBrk="1" latinLnBrk="0" hangingPunct="1">
                        <a:buNone/>
                      </a:pPr>
                      <a:r>
                        <a:rPr lang="en-US" sz="1900" b="0" i="1" kern="1200" dirty="0">
                          <a:solidFill>
                            <a:schemeClr val="bg1">
                              <a:lumMod val="50000"/>
                            </a:schemeClr>
                          </a:solidFill>
                          <a:latin typeface="+mn-lt"/>
                          <a:ea typeface="+mn-ea"/>
                          <a:cs typeface="+mn-cs"/>
                        </a:rPr>
                        <a:t>Determine your financial survival point &amp; forecast occupancy &amp; revenue potential</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900" dirty="0">
                          <a:solidFill>
                            <a:schemeClr val="bg1">
                              <a:lumMod val="50000"/>
                            </a:schemeClr>
                          </a:solidFill>
                        </a:rPr>
                        <a:t>Tells you how to </a:t>
                      </a:r>
                      <a:r>
                        <a:rPr lang="en-US" sz="1900" b="1" dirty="0">
                          <a:solidFill>
                            <a:schemeClr val="bg1">
                              <a:lumMod val="50000"/>
                            </a:schemeClr>
                          </a:solidFill>
                        </a:rPr>
                        <a:t>stop losing money</a:t>
                      </a:r>
                      <a:r>
                        <a:rPr lang="en-US" sz="1900" dirty="0">
                          <a:solidFill>
                            <a:schemeClr val="bg1">
                              <a:lumMod val="50000"/>
                            </a:schemeClr>
                          </a:solidFill>
                        </a:rPr>
                        <a:t>. Once costs are known, calculate how many </a:t>
                      </a:r>
                      <a:r>
                        <a:rPr lang="en-US" sz="1900" b="1" dirty="0">
                          <a:solidFill>
                            <a:schemeClr val="bg1">
                              <a:lumMod val="50000"/>
                            </a:schemeClr>
                          </a:solidFill>
                        </a:rPr>
                        <a:t>bookings are needed to break even</a:t>
                      </a:r>
                      <a:r>
                        <a:rPr lang="en-US" sz="1900" dirty="0">
                          <a:solidFill>
                            <a:schemeClr val="bg1">
                              <a:lumMod val="50000"/>
                            </a:schemeClr>
                          </a:solidFill>
                        </a:rPr>
                        <a:t>. Ensure achievable pricing with </a:t>
                      </a:r>
                      <a:r>
                        <a:rPr lang="en-US" sz="1900" b="1" dirty="0">
                          <a:solidFill>
                            <a:schemeClr val="bg1">
                              <a:lumMod val="50000"/>
                            </a:schemeClr>
                          </a:solidFill>
                        </a:rPr>
                        <a:t>realistic bookings targets</a:t>
                      </a:r>
                      <a:r>
                        <a:rPr lang="en-US" sz="1900" dirty="0">
                          <a:solidFill>
                            <a:schemeClr val="bg1">
                              <a:lumMod val="50000"/>
                            </a:schemeClr>
                          </a:solidFill>
                        </a:rPr>
                        <a:t> and </a:t>
                      </a:r>
                      <a:r>
                        <a:rPr lang="en-US" sz="1900" b="1" dirty="0">
                          <a:solidFill>
                            <a:schemeClr val="bg1">
                              <a:lumMod val="50000"/>
                            </a:schemeClr>
                          </a:solidFill>
                        </a:rPr>
                        <a:t>occupancy rate % goals.</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1471939"/>
                  </a:ext>
                </a:extLst>
              </a:tr>
              <a:tr h="679897">
                <a:tc>
                  <a:txBody>
                    <a:bodyPr/>
                    <a:lstStyle/>
                    <a:p>
                      <a:pPr algn="ctr">
                        <a:buNone/>
                      </a:pPr>
                      <a:r>
                        <a:rPr lang="en-IE" sz="2000" b="1" dirty="0">
                          <a:solidFill>
                            <a:schemeClr val="bg1">
                              <a:lumMod val="50000"/>
                            </a:schemeClr>
                          </a:solidFill>
                        </a:rPr>
                        <a:t>7</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b="0" dirty="0">
                          <a:solidFill>
                            <a:schemeClr val="bg1">
                              <a:lumMod val="85000"/>
                            </a:schemeClr>
                          </a:solidFill>
                        </a:rPr>
                        <a:t>Profit &amp; Pricing Strategies</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marL="0" algn="l" defTabSz="914400" rtl="0" eaLnBrk="1" latinLnBrk="0" hangingPunct="1">
                        <a:buNone/>
                      </a:pPr>
                      <a:r>
                        <a:rPr lang="en-US" sz="1900" b="0" i="1" kern="1200" dirty="0">
                          <a:solidFill>
                            <a:schemeClr val="bg1">
                              <a:lumMod val="50000"/>
                            </a:schemeClr>
                          </a:solidFill>
                          <a:latin typeface="+mn-lt"/>
                          <a:ea typeface="+mn-ea"/>
                          <a:cs typeface="+mn-cs"/>
                        </a:rPr>
                        <a:t>Then choose a pricing strategy aligned with your goals</a:t>
                      </a:r>
                    </a:p>
                    <a:p>
                      <a:pPr>
                        <a:buNone/>
                      </a:pPr>
                      <a:r>
                        <a:rPr lang="en-US" sz="1900" dirty="0">
                          <a:solidFill>
                            <a:schemeClr val="bg1">
                              <a:lumMod val="50000"/>
                            </a:schemeClr>
                          </a:solidFill>
                        </a:rPr>
                        <a:t>With all the above in place, you can confidently </a:t>
                      </a:r>
                      <a:r>
                        <a:rPr lang="en-US" sz="1900" b="1" dirty="0">
                          <a:solidFill>
                            <a:schemeClr val="bg1">
                              <a:lumMod val="50000"/>
                            </a:schemeClr>
                          </a:solidFill>
                        </a:rPr>
                        <a:t>set pricing </a:t>
                      </a:r>
                      <a:r>
                        <a:rPr lang="en-US" sz="1900" dirty="0">
                          <a:solidFill>
                            <a:schemeClr val="bg1">
                              <a:lumMod val="50000"/>
                            </a:schemeClr>
                          </a:solidFill>
                        </a:rPr>
                        <a:t>and set </a:t>
                      </a:r>
                      <a:r>
                        <a:rPr lang="en-US" sz="1900" b="1" dirty="0">
                          <a:solidFill>
                            <a:schemeClr val="bg1">
                              <a:lumMod val="50000"/>
                            </a:schemeClr>
                          </a:solidFill>
                        </a:rPr>
                        <a:t>profit targets</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70225255"/>
                  </a:ext>
                </a:extLst>
              </a:tr>
            </a:tbl>
          </a:graphicData>
        </a:graphic>
      </p:graphicFrame>
      <p:sp>
        <p:nvSpPr>
          <p:cNvPr id="2" name="Arrow: Right 1">
            <a:extLst>
              <a:ext uri="{FF2B5EF4-FFF2-40B4-BE49-F238E27FC236}">
                <a16:creationId xmlns:a16="http://schemas.microsoft.com/office/drawing/2014/main" id="{E861D28A-13D3-3D21-21ED-817BE6FE2D21}"/>
              </a:ext>
            </a:extLst>
          </p:cNvPr>
          <p:cNvSpPr/>
          <p:nvPr/>
        </p:nvSpPr>
        <p:spPr>
          <a:xfrm>
            <a:off x="0" y="3258708"/>
            <a:ext cx="609600" cy="390525"/>
          </a:xfrm>
          <a:prstGeom prst="rightArrow">
            <a:avLst/>
          </a:prstGeom>
          <a:solidFill>
            <a:srgbClr val="E9675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22434416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A41C5A-9457-0B02-378A-DF84A8B22345}"/>
            </a:ext>
          </a:extLst>
        </p:cNvPr>
        <p:cNvGrpSpPr/>
        <p:nvPr/>
      </p:nvGrpSpPr>
      <p:grpSpPr>
        <a:xfrm>
          <a:off x="0" y="0"/>
          <a:ext cx="0" cy="0"/>
          <a:chOff x="0" y="0"/>
          <a:chExt cx="0" cy="0"/>
        </a:xfrm>
      </p:grpSpPr>
      <p:sp>
        <p:nvSpPr>
          <p:cNvPr id="21" name="Text Placeholder 20">
            <a:extLst>
              <a:ext uri="{FF2B5EF4-FFF2-40B4-BE49-F238E27FC236}">
                <a16:creationId xmlns:a16="http://schemas.microsoft.com/office/drawing/2014/main" id="{CA774AAC-0742-F676-F7B0-4ADD08473A0E}"/>
              </a:ext>
            </a:extLst>
          </p:cNvPr>
          <p:cNvSpPr>
            <a:spLocks noGrp="1"/>
          </p:cNvSpPr>
          <p:nvPr>
            <p:ph type="body" sz="quarter" idx="28"/>
          </p:nvPr>
        </p:nvSpPr>
        <p:spPr>
          <a:xfrm>
            <a:off x="600550" y="1337990"/>
            <a:ext cx="5177408" cy="4671588"/>
          </a:xfrm>
        </p:spPr>
        <p:txBody>
          <a:bodyPr/>
          <a:lstStyle/>
          <a:p>
            <a:pPr marL="0" indent="0">
              <a:spcAft>
                <a:spcPts val="600"/>
              </a:spcAft>
            </a:pPr>
            <a:r>
              <a:rPr lang="en-US" b="1" i="1" dirty="0"/>
              <a:t>To determine the minimum amount you need to charge per night to cover your full operational costs, helping you avoid underpricing and unsustainable bookings.</a:t>
            </a:r>
          </a:p>
          <a:p>
            <a:pPr marL="0" indent="0">
              <a:spcAft>
                <a:spcPts val="600"/>
              </a:spcAft>
            </a:pPr>
            <a:r>
              <a:rPr lang="en-US" dirty="0"/>
              <a:t>To calculate your cost per night, you take your total annual costs (fixed + estimated variable) and divide by the expected number of nights sold. This gives you your minimum nightly cost—what it takes just to break even per guest night. This figure should guide your base pricing so that you’re never operating at a loss without </a:t>
            </a:r>
            <a:r>
              <a:rPr lang="en-US" dirty="0" err="1"/>
              <a:t>realising</a:t>
            </a:r>
            <a:r>
              <a:rPr lang="en-US" dirty="0"/>
              <a:t> it.</a:t>
            </a:r>
            <a:endParaRPr lang="en-IE" dirty="0"/>
          </a:p>
        </p:txBody>
      </p:sp>
      <p:sp>
        <p:nvSpPr>
          <p:cNvPr id="9" name="Text Placeholder 8">
            <a:extLst>
              <a:ext uri="{FF2B5EF4-FFF2-40B4-BE49-F238E27FC236}">
                <a16:creationId xmlns:a16="http://schemas.microsoft.com/office/drawing/2014/main" id="{06409772-FB27-1270-9136-3556B449B982}"/>
              </a:ext>
            </a:extLst>
          </p:cNvPr>
          <p:cNvSpPr>
            <a:spLocks noGrp="1"/>
          </p:cNvSpPr>
          <p:nvPr>
            <p:ph type="body" sz="quarter" idx="27"/>
          </p:nvPr>
        </p:nvSpPr>
        <p:spPr>
          <a:xfrm>
            <a:off x="295276" y="405222"/>
            <a:ext cx="5347198" cy="720752"/>
          </a:xfrm>
        </p:spPr>
        <p:txBody>
          <a:bodyPr/>
          <a:lstStyle/>
          <a:p>
            <a:pPr algn="ctr"/>
            <a:r>
              <a:rPr lang="en-US" sz="3200" dirty="0"/>
              <a:t>Know Your Cost Per Night</a:t>
            </a:r>
          </a:p>
        </p:txBody>
      </p:sp>
      <p:sp>
        <p:nvSpPr>
          <p:cNvPr id="30" name="Text Placeholder 1">
            <a:extLst>
              <a:ext uri="{FF2B5EF4-FFF2-40B4-BE49-F238E27FC236}">
                <a16:creationId xmlns:a16="http://schemas.microsoft.com/office/drawing/2014/main" id="{E5C57B75-96B8-92B3-AF72-53EC722960ED}"/>
              </a:ext>
            </a:extLst>
          </p:cNvPr>
          <p:cNvSpPr>
            <a:spLocks noGrp="1"/>
          </p:cNvSpPr>
          <p:nvPr>
            <p:ph type="body" sz="quarter" idx="4294967295"/>
          </p:nvPr>
        </p:nvSpPr>
        <p:spPr>
          <a:xfrm>
            <a:off x="5862882" y="1337990"/>
            <a:ext cx="700387" cy="689518"/>
          </a:xfrm>
          <a:prstGeom prst="rect">
            <a:avLst/>
          </a:prstGeom>
        </p:spPr>
        <p:txBody>
          <a:bodyPr anchor="ctr"/>
          <a:lstStyle/>
          <a:p>
            <a:pPr marL="0" indent="0" algn="ctr">
              <a:buNone/>
            </a:pPr>
            <a:r>
              <a:rPr lang="en-IE" sz="3200" dirty="0">
                <a:solidFill>
                  <a:schemeClr val="bg1"/>
                </a:solidFill>
              </a:rPr>
              <a:t>14</a:t>
            </a:r>
          </a:p>
        </p:txBody>
      </p:sp>
      <p:sp>
        <p:nvSpPr>
          <p:cNvPr id="32" name="Text Placeholder 4">
            <a:extLst>
              <a:ext uri="{FF2B5EF4-FFF2-40B4-BE49-F238E27FC236}">
                <a16:creationId xmlns:a16="http://schemas.microsoft.com/office/drawing/2014/main" id="{F4D913CD-E54D-51BC-CCCC-395BEB5BD372}"/>
              </a:ext>
            </a:extLst>
          </p:cNvPr>
          <p:cNvSpPr>
            <a:spLocks noGrp="1"/>
          </p:cNvSpPr>
          <p:nvPr>
            <p:ph type="body" sz="quarter" idx="4294967295"/>
          </p:nvPr>
        </p:nvSpPr>
        <p:spPr>
          <a:xfrm>
            <a:off x="5884585" y="2252978"/>
            <a:ext cx="700387" cy="689518"/>
          </a:xfrm>
          <a:prstGeom prst="rect">
            <a:avLst/>
          </a:prstGeom>
        </p:spPr>
        <p:txBody>
          <a:bodyPr anchor="ctr"/>
          <a:lstStyle/>
          <a:p>
            <a:pPr marL="0" indent="0" algn="ctr">
              <a:buNone/>
            </a:pPr>
            <a:r>
              <a:rPr lang="en-IE" sz="3200" dirty="0">
                <a:solidFill>
                  <a:schemeClr val="bg1"/>
                </a:solidFill>
              </a:rPr>
              <a:t>15</a:t>
            </a:r>
          </a:p>
        </p:txBody>
      </p:sp>
      <p:sp>
        <p:nvSpPr>
          <p:cNvPr id="34" name="Text Placeholder 6">
            <a:extLst>
              <a:ext uri="{FF2B5EF4-FFF2-40B4-BE49-F238E27FC236}">
                <a16:creationId xmlns:a16="http://schemas.microsoft.com/office/drawing/2014/main" id="{EFF9053C-B1BA-C9B3-31E1-A0757C36DC4D}"/>
              </a:ext>
            </a:extLst>
          </p:cNvPr>
          <p:cNvSpPr>
            <a:spLocks noGrp="1"/>
          </p:cNvSpPr>
          <p:nvPr>
            <p:ph type="body" sz="quarter" idx="4294967295"/>
          </p:nvPr>
        </p:nvSpPr>
        <p:spPr>
          <a:xfrm>
            <a:off x="5891164" y="3167965"/>
            <a:ext cx="700387" cy="689518"/>
          </a:xfrm>
          <a:prstGeom prst="rect">
            <a:avLst/>
          </a:prstGeom>
        </p:spPr>
        <p:txBody>
          <a:bodyPr/>
          <a:lstStyle/>
          <a:p>
            <a:pPr marL="0" indent="0" algn="ctr">
              <a:buNone/>
            </a:pPr>
            <a:r>
              <a:rPr lang="en-IE" sz="3200" dirty="0">
                <a:solidFill>
                  <a:schemeClr val="bg1"/>
                </a:solidFill>
              </a:rPr>
              <a:t>16</a:t>
            </a:r>
          </a:p>
        </p:txBody>
      </p:sp>
      <p:cxnSp>
        <p:nvCxnSpPr>
          <p:cNvPr id="2" name="Straight Connector 1">
            <a:extLst>
              <a:ext uri="{FF2B5EF4-FFF2-40B4-BE49-F238E27FC236}">
                <a16:creationId xmlns:a16="http://schemas.microsoft.com/office/drawing/2014/main" id="{C677B480-1278-4051-E747-E432CD3E5E80}"/>
              </a:ext>
            </a:extLst>
          </p:cNvPr>
          <p:cNvCxnSpPr>
            <a:cxnSpLocks/>
          </p:cNvCxnSpPr>
          <p:nvPr/>
        </p:nvCxnSpPr>
        <p:spPr>
          <a:xfrm flipH="1">
            <a:off x="5658046" y="2103078"/>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6F0BD8CB-9425-B50C-771E-3C9CA7560BD2}"/>
              </a:ext>
            </a:extLst>
          </p:cNvPr>
          <p:cNvCxnSpPr>
            <a:cxnSpLocks/>
          </p:cNvCxnSpPr>
          <p:nvPr/>
        </p:nvCxnSpPr>
        <p:spPr>
          <a:xfrm flipH="1">
            <a:off x="5726023" y="3036528"/>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9E09A0BD-46CA-D945-F5E3-FC70C3A3523F}"/>
              </a:ext>
            </a:extLst>
          </p:cNvPr>
          <p:cNvCxnSpPr>
            <a:cxnSpLocks/>
          </p:cNvCxnSpPr>
          <p:nvPr/>
        </p:nvCxnSpPr>
        <p:spPr>
          <a:xfrm flipH="1">
            <a:off x="5777958" y="3969978"/>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Text Placeholder 2">
            <a:extLst>
              <a:ext uri="{FF2B5EF4-FFF2-40B4-BE49-F238E27FC236}">
                <a16:creationId xmlns:a16="http://schemas.microsoft.com/office/drawing/2014/main" id="{46A4D22C-EC8B-0F17-0B31-AEB955B7C166}"/>
              </a:ext>
            </a:extLst>
          </p:cNvPr>
          <p:cNvSpPr txBox="1">
            <a:spLocks/>
          </p:cNvSpPr>
          <p:nvPr/>
        </p:nvSpPr>
        <p:spPr>
          <a:xfrm>
            <a:off x="6782600" y="3298527"/>
            <a:ext cx="4931847" cy="689519"/>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200" b="1" kern="1200" baseline="0">
                <a:solidFill>
                  <a:srgbClr val="595959"/>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t>Net Revenue per Night</a:t>
            </a:r>
          </a:p>
          <a:p>
            <a:r>
              <a:rPr lang="en-US" sz="1800" b="0" i="1" dirty="0"/>
              <a:t>What you earn from each booking after subtracting the costs of hosting a booking.</a:t>
            </a:r>
          </a:p>
          <a:p>
            <a:endParaRPr lang="en-IE" dirty="0"/>
          </a:p>
        </p:txBody>
      </p:sp>
      <p:sp>
        <p:nvSpPr>
          <p:cNvPr id="8" name="Text Placeholder 2">
            <a:extLst>
              <a:ext uri="{FF2B5EF4-FFF2-40B4-BE49-F238E27FC236}">
                <a16:creationId xmlns:a16="http://schemas.microsoft.com/office/drawing/2014/main" id="{68CB62E7-09C3-9BB3-4AC4-A367B29AA055}"/>
              </a:ext>
            </a:extLst>
          </p:cNvPr>
          <p:cNvSpPr txBox="1">
            <a:spLocks/>
          </p:cNvSpPr>
          <p:nvPr/>
        </p:nvSpPr>
        <p:spPr>
          <a:xfrm>
            <a:off x="6804803" y="2249309"/>
            <a:ext cx="5177408" cy="68951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r>
              <a:rPr lang="en-IE" sz="2000" b="1" dirty="0">
                <a:solidFill>
                  <a:srgbClr val="595959"/>
                </a:solidFill>
              </a:rPr>
              <a:t>Set Average/Base or Minimum Price Per Night</a:t>
            </a:r>
            <a:endParaRPr lang="en-IE" sz="2000" dirty="0">
              <a:solidFill>
                <a:srgbClr val="595959"/>
              </a:solidFill>
            </a:endParaRPr>
          </a:p>
          <a:p>
            <a:pPr marL="0" indent="0">
              <a:spcBef>
                <a:spcPts val="0"/>
              </a:spcBef>
              <a:buFont typeface="Arial" panose="020B0604020202020204" pitchFamily="34" charset="0"/>
              <a:buNone/>
            </a:pPr>
            <a:r>
              <a:rPr lang="en-US" sz="1800" i="1" dirty="0">
                <a:solidFill>
                  <a:srgbClr val="595959"/>
                </a:solidFill>
              </a:rPr>
              <a:t>Cover your costs and meet your minimum pricing goals.</a:t>
            </a:r>
            <a:endParaRPr lang="en-IE" sz="2200" dirty="0">
              <a:solidFill>
                <a:srgbClr val="595959"/>
              </a:solidFill>
            </a:endParaRPr>
          </a:p>
        </p:txBody>
      </p:sp>
      <p:sp>
        <p:nvSpPr>
          <p:cNvPr id="11" name="Text Placeholder 11">
            <a:extLst>
              <a:ext uri="{FF2B5EF4-FFF2-40B4-BE49-F238E27FC236}">
                <a16:creationId xmlns:a16="http://schemas.microsoft.com/office/drawing/2014/main" id="{77D56B71-D49B-4A6B-F562-B8F30C433649}"/>
              </a:ext>
            </a:extLst>
          </p:cNvPr>
          <p:cNvSpPr txBox="1">
            <a:spLocks/>
          </p:cNvSpPr>
          <p:nvPr/>
        </p:nvSpPr>
        <p:spPr>
          <a:xfrm>
            <a:off x="6804803" y="1457977"/>
            <a:ext cx="4608000" cy="68951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r>
              <a:rPr lang="en-IE" sz="2200" b="1" dirty="0">
                <a:solidFill>
                  <a:srgbClr val="595959"/>
                </a:solidFill>
              </a:rPr>
              <a:t>Know Your Nightly Costs</a:t>
            </a:r>
          </a:p>
          <a:p>
            <a:pPr marL="0" indent="0">
              <a:spcBef>
                <a:spcPts val="0"/>
              </a:spcBef>
              <a:buFont typeface="Arial" panose="020B0604020202020204" pitchFamily="34" charset="0"/>
              <a:buNone/>
            </a:pPr>
            <a:r>
              <a:rPr lang="en-US" sz="1800" i="1" dirty="0">
                <a:solidFill>
                  <a:srgbClr val="595959"/>
                </a:solidFill>
              </a:rPr>
              <a:t>Divide annual costs by expected nights sold to get your minimum nightly cost.</a:t>
            </a:r>
          </a:p>
          <a:p>
            <a:pPr marL="0" indent="0">
              <a:spcBef>
                <a:spcPts val="0"/>
              </a:spcBef>
              <a:buFont typeface="Arial" panose="020B0604020202020204" pitchFamily="34" charset="0"/>
              <a:buNone/>
            </a:pPr>
            <a:endParaRPr lang="en-IE" sz="2200" b="1" dirty="0">
              <a:solidFill>
                <a:srgbClr val="595959"/>
              </a:solidFill>
            </a:endParaRPr>
          </a:p>
        </p:txBody>
      </p:sp>
    </p:spTree>
    <p:extLst>
      <p:ext uri="{BB962C8B-B14F-4D97-AF65-F5344CB8AC3E}">
        <p14:creationId xmlns:p14="http://schemas.microsoft.com/office/powerpoint/2010/main" val="21830202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1DD3F7-5910-80B5-B9C8-11DBF2972B5C}"/>
            </a:ext>
          </a:extLst>
        </p:cNvPr>
        <p:cNvGrpSpPr/>
        <p:nvPr/>
      </p:nvGrpSpPr>
      <p:grpSpPr>
        <a:xfrm>
          <a:off x="0" y="0"/>
          <a:ext cx="0" cy="0"/>
          <a:chOff x="0" y="0"/>
          <a:chExt cx="0" cy="0"/>
        </a:xfrm>
      </p:grpSpPr>
      <p:sp>
        <p:nvSpPr>
          <p:cNvPr id="13" name="Text Placeholder 4">
            <a:extLst>
              <a:ext uri="{FF2B5EF4-FFF2-40B4-BE49-F238E27FC236}">
                <a16:creationId xmlns:a16="http://schemas.microsoft.com/office/drawing/2014/main" id="{D022CAFC-5132-01D9-5B0A-1BED01CF2096}"/>
              </a:ext>
            </a:extLst>
          </p:cNvPr>
          <p:cNvSpPr txBox="1">
            <a:spLocks/>
          </p:cNvSpPr>
          <p:nvPr/>
        </p:nvSpPr>
        <p:spPr>
          <a:xfrm>
            <a:off x="290008" y="1876698"/>
            <a:ext cx="2750717" cy="1049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Font typeface="Arial" panose="020B0604020202020204" pitchFamily="34" charset="0"/>
              <a:buNone/>
            </a:pPr>
            <a:r>
              <a:rPr lang="en-IE" sz="3000" dirty="0">
                <a:solidFill>
                  <a:schemeClr val="bg1"/>
                </a:solidFill>
              </a:rPr>
              <a:t>Important, so you can get your Cost Based Price</a:t>
            </a:r>
            <a:endParaRPr lang="en-US" sz="3000" dirty="0">
              <a:solidFill>
                <a:schemeClr val="bg1"/>
              </a:solidFill>
            </a:endParaRPr>
          </a:p>
        </p:txBody>
      </p:sp>
      <p:sp>
        <p:nvSpPr>
          <p:cNvPr id="14" name="Text Placeholder 5">
            <a:extLst>
              <a:ext uri="{FF2B5EF4-FFF2-40B4-BE49-F238E27FC236}">
                <a16:creationId xmlns:a16="http://schemas.microsoft.com/office/drawing/2014/main" id="{5F3E0DAB-957A-E279-CF02-E7C060920A99}"/>
              </a:ext>
            </a:extLst>
          </p:cNvPr>
          <p:cNvSpPr txBox="1">
            <a:spLocks/>
          </p:cNvSpPr>
          <p:nvPr/>
        </p:nvSpPr>
        <p:spPr>
          <a:xfrm>
            <a:off x="0" y="657812"/>
            <a:ext cx="3405693" cy="38556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IE" sz="3600" b="1" dirty="0">
                <a:solidFill>
                  <a:schemeClr val="bg1"/>
                </a:solidFill>
              </a:rPr>
              <a:t>Know Your Nightly Costs</a:t>
            </a:r>
            <a:endParaRPr lang="en-US" sz="3600" b="1" dirty="0">
              <a:solidFill>
                <a:schemeClr val="bg1"/>
              </a:solidFill>
            </a:endParaRPr>
          </a:p>
        </p:txBody>
      </p:sp>
      <p:sp>
        <p:nvSpPr>
          <p:cNvPr id="16" name="Text Placeholder 3">
            <a:extLst>
              <a:ext uri="{FF2B5EF4-FFF2-40B4-BE49-F238E27FC236}">
                <a16:creationId xmlns:a16="http://schemas.microsoft.com/office/drawing/2014/main" id="{679E914B-A930-D7B3-CCB6-765AF09F1381}"/>
              </a:ext>
            </a:extLst>
          </p:cNvPr>
          <p:cNvSpPr txBox="1">
            <a:spLocks/>
          </p:cNvSpPr>
          <p:nvPr/>
        </p:nvSpPr>
        <p:spPr>
          <a:xfrm>
            <a:off x="4333874" y="330887"/>
            <a:ext cx="7568118" cy="3499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600"/>
              </a:spcAft>
              <a:buNone/>
            </a:pPr>
            <a:r>
              <a:rPr lang="en-US" sz="2200" dirty="0">
                <a:solidFill>
                  <a:srgbClr val="595959"/>
                </a:solidFill>
              </a:rPr>
              <a:t>Your nightly cost is how much it actually costs you to host a guest </a:t>
            </a:r>
            <a:r>
              <a:rPr lang="en-US" sz="2200" b="1" dirty="0">
                <a:solidFill>
                  <a:srgbClr val="595959"/>
                </a:solidFill>
              </a:rPr>
              <a:t>for one night</a:t>
            </a:r>
            <a:r>
              <a:rPr lang="en-US" sz="2200" dirty="0">
                <a:solidFill>
                  <a:srgbClr val="595959"/>
                </a:solidFill>
              </a:rPr>
              <a:t>, including fixed annual expenses and variable costs like cleaning or breakfast. It's not what guests pay — it's what </a:t>
            </a:r>
            <a:r>
              <a:rPr lang="en-US" sz="2200" i="1" dirty="0">
                <a:solidFill>
                  <a:srgbClr val="595959"/>
                </a:solidFill>
              </a:rPr>
              <a:t>you</a:t>
            </a:r>
            <a:r>
              <a:rPr lang="en-US" sz="2200" dirty="0">
                <a:solidFill>
                  <a:srgbClr val="595959"/>
                </a:solidFill>
              </a:rPr>
              <a:t> pay to open your doors each night.</a:t>
            </a:r>
          </a:p>
          <a:p>
            <a:pPr marL="0" indent="0">
              <a:lnSpc>
                <a:spcPct val="100000"/>
              </a:lnSpc>
              <a:spcBef>
                <a:spcPts val="0"/>
              </a:spcBef>
              <a:spcAft>
                <a:spcPts val="600"/>
              </a:spcAft>
              <a:buNone/>
            </a:pPr>
            <a:r>
              <a:rPr lang="en-US" sz="2200" b="1" dirty="0">
                <a:solidFill>
                  <a:srgbClr val="E96751"/>
                </a:solidFill>
              </a:rPr>
              <a:t>Knowing your nightly cost helps you:</a:t>
            </a:r>
          </a:p>
          <a:p>
            <a:pPr>
              <a:lnSpc>
                <a:spcPct val="100000"/>
              </a:lnSpc>
              <a:spcBef>
                <a:spcPts val="0"/>
              </a:spcBef>
            </a:pPr>
            <a:r>
              <a:rPr lang="en-US" sz="2200" dirty="0">
                <a:solidFill>
                  <a:srgbClr val="595959"/>
                </a:solidFill>
              </a:rPr>
              <a:t>Set a price that covers your expenses</a:t>
            </a:r>
          </a:p>
          <a:p>
            <a:pPr>
              <a:lnSpc>
                <a:spcPct val="100000"/>
              </a:lnSpc>
              <a:spcBef>
                <a:spcPts val="0"/>
              </a:spcBef>
            </a:pPr>
            <a:r>
              <a:rPr lang="en-US" sz="2200" dirty="0">
                <a:solidFill>
                  <a:srgbClr val="595959"/>
                </a:solidFill>
              </a:rPr>
              <a:t>Avoid undercharging</a:t>
            </a:r>
          </a:p>
          <a:p>
            <a:pPr>
              <a:lnSpc>
                <a:spcPct val="100000"/>
              </a:lnSpc>
              <a:spcBef>
                <a:spcPts val="0"/>
              </a:spcBef>
            </a:pPr>
            <a:r>
              <a:rPr lang="en-US" sz="2200" dirty="0">
                <a:solidFill>
                  <a:srgbClr val="595959"/>
                </a:solidFill>
              </a:rPr>
              <a:t>Understand your break-even point</a:t>
            </a:r>
          </a:p>
          <a:p>
            <a:pPr>
              <a:lnSpc>
                <a:spcPct val="100000"/>
              </a:lnSpc>
              <a:spcBef>
                <a:spcPts val="0"/>
              </a:spcBef>
            </a:pPr>
            <a:r>
              <a:rPr lang="en-US" sz="2200" dirty="0">
                <a:solidFill>
                  <a:srgbClr val="595959"/>
                </a:solidFill>
              </a:rPr>
              <a:t>Build a profitable pricing strategy</a:t>
            </a:r>
          </a:p>
          <a:p>
            <a:pPr marL="0" indent="0">
              <a:lnSpc>
                <a:spcPct val="100000"/>
              </a:lnSpc>
              <a:spcBef>
                <a:spcPts val="0"/>
              </a:spcBef>
              <a:spcAft>
                <a:spcPts val="600"/>
              </a:spcAft>
              <a:buNone/>
            </a:pPr>
            <a:endParaRPr lang="en-US" sz="2200" b="1" dirty="0">
              <a:solidFill>
                <a:srgbClr val="595959"/>
              </a:solidFill>
            </a:endParaRPr>
          </a:p>
          <a:p>
            <a:pPr marL="0" indent="0">
              <a:lnSpc>
                <a:spcPct val="100000"/>
              </a:lnSpc>
              <a:spcBef>
                <a:spcPts val="0"/>
              </a:spcBef>
              <a:spcAft>
                <a:spcPts val="600"/>
              </a:spcAft>
              <a:buNone/>
            </a:pPr>
            <a:r>
              <a:rPr lang="en-US" sz="2200" b="1" dirty="0">
                <a:solidFill>
                  <a:srgbClr val="E96751"/>
                </a:solidFill>
              </a:rPr>
              <a:t>Without this, you’re guessing — and that can lead to losses or missed opportunities. </a:t>
            </a:r>
            <a:r>
              <a:rPr lang="en-US" sz="2200" dirty="0">
                <a:solidFill>
                  <a:srgbClr val="595959"/>
                </a:solidFill>
              </a:rPr>
              <a:t>The first and most important step is to calculate all of your costs for running your accommodation; they will form the basis of your cost-based price. </a:t>
            </a:r>
          </a:p>
          <a:p>
            <a:pPr>
              <a:lnSpc>
                <a:spcPct val="100000"/>
              </a:lnSpc>
              <a:spcBef>
                <a:spcPts val="0"/>
              </a:spcBef>
              <a:spcAft>
                <a:spcPts val="600"/>
              </a:spcAft>
            </a:pPr>
            <a:r>
              <a:rPr lang="en-US" sz="2200" b="1" dirty="0">
                <a:solidFill>
                  <a:srgbClr val="595959"/>
                </a:solidFill>
              </a:rPr>
              <a:t>Fixed costs </a:t>
            </a:r>
            <a:r>
              <a:rPr lang="en-US" sz="2200" dirty="0">
                <a:solidFill>
                  <a:srgbClr val="595959"/>
                </a:solidFill>
              </a:rPr>
              <a:t>(e.g., insurance, loan repayments, </a:t>
            </a:r>
            <a:r>
              <a:rPr lang="en-US" sz="2200" dirty="0" err="1">
                <a:solidFill>
                  <a:srgbClr val="595959"/>
                </a:solidFill>
              </a:rPr>
              <a:t>licences</a:t>
            </a:r>
            <a:r>
              <a:rPr lang="en-US" sz="2200" dirty="0">
                <a:solidFill>
                  <a:srgbClr val="595959"/>
                </a:solidFill>
              </a:rPr>
              <a:t>)</a:t>
            </a:r>
          </a:p>
          <a:p>
            <a:pPr>
              <a:lnSpc>
                <a:spcPct val="100000"/>
              </a:lnSpc>
              <a:spcBef>
                <a:spcPts val="0"/>
              </a:spcBef>
              <a:spcAft>
                <a:spcPts val="600"/>
              </a:spcAft>
            </a:pPr>
            <a:r>
              <a:rPr lang="en-US" sz="2200" b="1" dirty="0">
                <a:solidFill>
                  <a:srgbClr val="595959"/>
                </a:solidFill>
              </a:rPr>
              <a:t>Variable costs </a:t>
            </a:r>
            <a:r>
              <a:rPr lang="en-US" sz="2200" dirty="0">
                <a:solidFill>
                  <a:srgbClr val="595959"/>
                </a:solidFill>
              </a:rPr>
              <a:t>(e.g., cleaning, utilities per guest stay)</a:t>
            </a:r>
          </a:p>
          <a:p>
            <a:pPr marL="0" indent="0">
              <a:lnSpc>
                <a:spcPct val="100000"/>
              </a:lnSpc>
              <a:spcBef>
                <a:spcPts val="0"/>
              </a:spcBef>
              <a:spcAft>
                <a:spcPts val="600"/>
              </a:spcAft>
              <a:buNone/>
            </a:pPr>
            <a:r>
              <a:rPr lang="en-US" sz="2200" dirty="0">
                <a:solidFill>
                  <a:srgbClr val="595959"/>
                </a:solidFill>
              </a:rPr>
              <a:t>Then, estimate your </a:t>
            </a:r>
            <a:r>
              <a:rPr lang="en-US" sz="2200" b="1" dirty="0">
                <a:solidFill>
                  <a:srgbClr val="595959"/>
                </a:solidFill>
              </a:rPr>
              <a:t>average number of nights booked</a:t>
            </a:r>
            <a:r>
              <a:rPr lang="en-US" sz="2200" dirty="0">
                <a:solidFill>
                  <a:srgbClr val="595959"/>
                </a:solidFill>
              </a:rPr>
              <a:t> per year.</a:t>
            </a:r>
          </a:p>
          <a:p>
            <a:pPr marL="0" indent="0">
              <a:lnSpc>
                <a:spcPct val="100000"/>
              </a:lnSpc>
              <a:spcBef>
                <a:spcPts val="0"/>
              </a:spcBef>
              <a:spcAft>
                <a:spcPts val="600"/>
              </a:spcAft>
              <a:buNone/>
            </a:pPr>
            <a:endParaRPr lang="en-US" sz="2200" dirty="0">
              <a:solidFill>
                <a:srgbClr val="595959"/>
              </a:solidFill>
            </a:endParaRPr>
          </a:p>
          <a:p>
            <a:pPr>
              <a:lnSpc>
                <a:spcPct val="100000"/>
              </a:lnSpc>
              <a:spcBef>
                <a:spcPts val="0"/>
              </a:spcBef>
              <a:spcAft>
                <a:spcPts val="600"/>
              </a:spcAft>
            </a:pPr>
            <a:endParaRPr lang="en-US" sz="2200" dirty="0">
              <a:solidFill>
                <a:srgbClr val="595959"/>
              </a:solidFill>
            </a:endParaRPr>
          </a:p>
          <a:p>
            <a:pPr>
              <a:lnSpc>
                <a:spcPct val="100000"/>
              </a:lnSpc>
              <a:spcBef>
                <a:spcPts val="0"/>
              </a:spcBef>
              <a:spcAft>
                <a:spcPts val="600"/>
              </a:spcAft>
            </a:pPr>
            <a:endParaRPr lang="en-US" sz="2200" dirty="0">
              <a:solidFill>
                <a:srgbClr val="595959"/>
              </a:solidFill>
            </a:endParaRPr>
          </a:p>
        </p:txBody>
      </p:sp>
      <p:grpSp>
        <p:nvGrpSpPr>
          <p:cNvPr id="5" name="Group 4">
            <a:extLst>
              <a:ext uri="{FF2B5EF4-FFF2-40B4-BE49-F238E27FC236}">
                <a16:creationId xmlns:a16="http://schemas.microsoft.com/office/drawing/2014/main" id="{80256282-B19D-C720-E64F-DB0AEFDD8EE7}"/>
              </a:ext>
            </a:extLst>
          </p:cNvPr>
          <p:cNvGrpSpPr/>
          <p:nvPr/>
        </p:nvGrpSpPr>
        <p:grpSpPr>
          <a:xfrm>
            <a:off x="10435032" y="2187226"/>
            <a:ext cx="1081945" cy="1011723"/>
            <a:chOff x="1016000" y="1137920"/>
            <a:chExt cx="1016000" cy="1016000"/>
          </a:xfrm>
        </p:grpSpPr>
        <p:sp>
          <p:nvSpPr>
            <p:cNvPr id="6" name="Oval 5">
              <a:extLst>
                <a:ext uri="{FF2B5EF4-FFF2-40B4-BE49-F238E27FC236}">
                  <a16:creationId xmlns:a16="http://schemas.microsoft.com/office/drawing/2014/main" id="{FA04A15C-A87D-9287-EB99-0B7D2251C236}"/>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7" name="TextBox 6">
              <a:extLst>
                <a:ext uri="{FF2B5EF4-FFF2-40B4-BE49-F238E27FC236}">
                  <a16:creationId xmlns:a16="http://schemas.microsoft.com/office/drawing/2014/main" id="{3D7A344E-6B26-A544-6AAE-A734E2A28173}"/>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14</a:t>
              </a:r>
            </a:p>
          </p:txBody>
        </p:sp>
      </p:grpSp>
    </p:spTree>
    <p:extLst>
      <p:ext uri="{BB962C8B-B14F-4D97-AF65-F5344CB8AC3E}">
        <p14:creationId xmlns:p14="http://schemas.microsoft.com/office/powerpoint/2010/main" val="256387127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E6DEE6C-8C29-124C-2A0F-F48387A0ACCD}"/>
              </a:ext>
            </a:extLst>
          </p:cNvPr>
          <p:cNvSpPr>
            <a:spLocks noGrp="1"/>
          </p:cNvSpPr>
          <p:nvPr>
            <p:ph type="body" sz="quarter" idx="16"/>
          </p:nvPr>
        </p:nvSpPr>
        <p:spPr>
          <a:xfrm>
            <a:off x="788657" y="225022"/>
            <a:ext cx="10614687" cy="803654"/>
          </a:xfrm>
        </p:spPr>
        <p:txBody>
          <a:bodyPr/>
          <a:lstStyle/>
          <a:p>
            <a:r>
              <a:rPr lang="en-IE" dirty="0">
                <a:solidFill>
                  <a:srgbClr val="418D8F"/>
                </a:solidFill>
              </a:rPr>
              <a:t>Know Your Nightly Costs</a:t>
            </a:r>
            <a:endParaRPr lang="en-US" dirty="0">
              <a:solidFill>
                <a:srgbClr val="418D8F"/>
              </a:solidFill>
            </a:endParaRPr>
          </a:p>
          <a:p>
            <a:endParaRPr lang="en-IE" dirty="0">
              <a:solidFill>
                <a:srgbClr val="418D8F"/>
              </a:solidFill>
            </a:endParaRPr>
          </a:p>
        </p:txBody>
      </p:sp>
      <p:sp>
        <p:nvSpPr>
          <p:cNvPr id="10" name="Flowchart: Alternate Process 9">
            <a:extLst>
              <a:ext uri="{FF2B5EF4-FFF2-40B4-BE49-F238E27FC236}">
                <a16:creationId xmlns:a16="http://schemas.microsoft.com/office/drawing/2014/main" id="{322F6B06-E191-DF9D-48AD-C8DC8335E0FE}"/>
              </a:ext>
            </a:extLst>
          </p:cNvPr>
          <p:cNvSpPr/>
          <p:nvPr/>
        </p:nvSpPr>
        <p:spPr>
          <a:xfrm>
            <a:off x="709178" y="897063"/>
            <a:ext cx="10694165" cy="2238375"/>
          </a:xfrm>
          <a:prstGeom prst="flowChartAlternateProcess">
            <a:avLst/>
          </a:prstGeom>
          <a:solidFill>
            <a:srgbClr val="459597"/>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5" name="Slide Number Placeholder 5">
            <a:extLst>
              <a:ext uri="{FF2B5EF4-FFF2-40B4-BE49-F238E27FC236}">
                <a16:creationId xmlns:a16="http://schemas.microsoft.com/office/drawing/2014/main" id="{F7BE5E7C-B781-6EB4-C36C-A28124C50A21}"/>
              </a:ext>
            </a:extLst>
          </p:cNvPr>
          <p:cNvSpPr txBox="1">
            <a:spLocks/>
          </p:cNvSpPr>
          <p:nvPr/>
        </p:nvSpPr>
        <p:spPr>
          <a:xfrm>
            <a:off x="10541517" y="2728621"/>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pPr/>
              <a:t>27</a:t>
            </a:fld>
            <a:endParaRPr lang="fr-CA" dirty="0"/>
          </a:p>
        </p:txBody>
      </p:sp>
      <p:sp>
        <p:nvSpPr>
          <p:cNvPr id="11" name="TextBox 10">
            <a:extLst>
              <a:ext uri="{FF2B5EF4-FFF2-40B4-BE49-F238E27FC236}">
                <a16:creationId xmlns:a16="http://schemas.microsoft.com/office/drawing/2014/main" id="{6EFA5AEC-9959-EF4E-BD80-071D3393FB4C}"/>
              </a:ext>
            </a:extLst>
          </p:cNvPr>
          <p:cNvSpPr txBox="1"/>
          <p:nvPr/>
        </p:nvSpPr>
        <p:spPr>
          <a:xfrm>
            <a:off x="1194954" y="1041228"/>
            <a:ext cx="9490308" cy="1877437"/>
          </a:xfrm>
          <a:prstGeom prst="rect">
            <a:avLst/>
          </a:prstGeom>
          <a:noFill/>
        </p:spPr>
        <p:txBody>
          <a:bodyPr wrap="square">
            <a:spAutoFit/>
          </a:bodyPr>
          <a:lstStyle/>
          <a:p>
            <a:r>
              <a:rPr lang="en-US" sz="2800" b="1" dirty="0">
                <a:solidFill>
                  <a:schemeClr val="bg1"/>
                </a:solidFill>
              </a:rPr>
              <a:t>How to Calculate:</a:t>
            </a:r>
          </a:p>
          <a:p>
            <a:r>
              <a:rPr lang="en-US" sz="2200" b="1" dirty="0">
                <a:solidFill>
                  <a:schemeClr val="bg1"/>
                </a:solidFill>
              </a:rPr>
              <a:t>Nightly Cost </a:t>
            </a:r>
            <a:r>
              <a:rPr lang="en-US" sz="2200" dirty="0">
                <a:solidFill>
                  <a:schemeClr val="bg1"/>
                </a:solidFill>
              </a:rPr>
              <a:t>= (Annual Fixed Costs ÷ Bookable Nights) + Variable Cost per Night</a:t>
            </a:r>
            <a:br>
              <a:rPr lang="en-US" sz="2200" b="1" dirty="0">
                <a:solidFill>
                  <a:schemeClr val="bg1"/>
                </a:solidFill>
              </a:rPr>
            </a:br>
            <a:r>
              <a:rPr lang="en-US" sz="2200" b="1" dirty="0">
                <a:solidFill>
                  <a:schemeClr val="bg1"/>
                </a:solidFill>
              </a:rPr>
              <a:t>Step 1:</a:t>
            </a:r>
            <a:r>
              <a:rPr lang="en-US" sz="2200" dirty="0">
                <a:solidFill>
                  <a:schemeClr val="bg1"/>
                </a:solidFill>
              </a:rPr>
              <a:t> Add your </a:t>
            </a:r>
            <a:r>
              <a:rPr lang="en-US" sz="2200" b="1" dirty="0">
                <a:solidFill>
                  <a:schemeClr val="bg1"/>
                </a:solidFill>
              </a:rPr>
              <a:t>fixed annual costs</a:t>
            </a:r>
            <a:r>
              <a:rPr lang="en-US" sz="2200" dirty="0">
                <a:solidFill>
                  <a:schemeClr val="bg1"/>
                </a:solidFill>
              </a:rPr>
              <a:t> (insurance, utilities, marketing)</a:t>
            </a:r>
            <a:br>
              <a:rPr lang="en-US" sz="2200" dirty="0">
                <a:solidFill>
                  <a:schemeClr val="bg1"/>
                </a:solidFill>
              </a:rPr>
            </a:br>
            <a:r>
              <a:rPr lang="en-US" sz="2200" b="1" dirty="0">
                <a:solidFill>
                  <a:schemeClr val="bg1"/>
                </a:solidFill>
              </a:rPr>
              <a:t>Step 2:</a:t>
            </a:r>
            <a:r>
              <a:rPr lang="en-US" sz="2200" dirty="0">
                <a:solidFill>
                  <a:schemeClr val="bg1"/>
                </a:solidFill>
              </a:rPr>
              <a:t> Estimate your </a:t>
            </a:r>
            <a:r>
              <a:rPr lang="en-US" sz="2200" b="1" dirty="0">
                <a:solidFill>
                  <a:schemeClr val="bg1"/>
                </a:solidFill>
              </a:rPr>
              <a:t>variable costs per night</a:t>
            </a:r>
            <a:r>
              <a:rPr lang="en-US" sz="2200" dirty="0">
                <a:solidFill>
                  <a:schemeClr val="bg1"/>
                </a:solidFill>
              </a:rPr>
              <a:t> (cleaning, breakfast)</a:t>
            </a:r>
            <a:br>
              <a:rPr lang="en-US" sz="2200" dirty="0">
                <a:solidFill>
                  <a:schemeClr val="bg1"/>
                </a:solidFill>
              </a:rPr>
            </a:br>
            <a:r>
              <a:rPr lang="en-US" sz="2200" b="1" dirty="0">
                <a:solidFill>
                  <a:schemeClr val="bg1"/>
                </a:solidFill>
              </a:rPr>
              <a:t>Step 3:</a:t>
            </a:r>
            <a:r>
              <a:rPr lang="en-US" sz="2200" dirty="0">
                <a:solidFill>
                  <a:schemeClr val="bg1"/>
                </a:solidFill>
              </a:rPr>
              <a:t> Estimate your </a:t>
            </a:r>
            <a:r>
              <a:rPr lang="en-US" sz="2200" b="1" dirty="0">
                <a:solidFill>
                  <a:schemeClr val="bg1"/>
                </a:solidFill>
              </a:rPr>
              <a:t>bookable nights per year</a:t>
            </a:r>
            <a:r>
              <a:rPr lang="en-US" sz="2200" dirty="0">
                <a:solidFill>
                  <a:schemeClr val="bg1"/>
                </a:solidFill>
              </a:rPr>
              <a:t> (e.g. 60% of 365 = 219)</a:t>
            </a:r>
          </a:p>
        </p:txBody>
      </p:sp>
      <p:sp>
        <p:nvSpPr>
          <p:cNvPr id="12" name="Flowchart: Alternate Process 11">
            <a:extLst>
              <a:ext uri="{FF2B5EF4-FFF2-40B4-BE49-F238E27FC236}">
                <a16:creationId xmlns:a16="http://schemas.microsoft.com/office/drawing/2014/main" id="{CFCF8DAC-453D-ED27-4B21-35B1C914FD6E}"/>
              </a:ext>
            </a:extLst>
          </p:cNvPr>
          <p:cNvSpPr/>
          <p:nvPr/>
        </p:nvSpPr>
        <p:spPr>
          <a:xfrm>
            <a:off x="662248" y="3386928"/>
            <a:ext cx="10595356" cy="2025747"/>
          </a:xfrm>
          <a:prstGeom prst="flowChartAlternateProcess">
            <a:avLst/>
          </a:prstGeom>
          <a:solidFill>
            <a:srgbClr val="EC7C69"/>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3" name="Slide Number Placeholder 5">
            <a:extLst>
              <a:ext uri="{FF2B5EF4-FFF2-40B4-BE49-F238E27FC236}">
                <a16:creationId xmlns:a16="http://schemas.microsoft.com/office/drawing/2014/main" id="{55BD881A-B6FE-CFC1-2A96-ABB203E3EA9D}"/>
              </a:ext>
            </a:extLst>
          </p:cNvPr>
          <p:cNvSpPr txBox="1">
            <a:spLocks/>
          </p:cNvSpPr>
          <p:nvPr/>
        </p:nvSpPr>
        <p:spPr>
          <a:xfrm>
            <a:off x="11100006" y="6666754"/>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pPr/>
              <a:t>27</a:t>
            </a:fld>
            <a:endParaRPr lang="fr-CA" dirty="0"/>
          </a:p>
        </p:txBody>
      </p:sp>
      <p:sp>
        <p:nvSpPr>
          <p:cNvPr id="14" name="TextBox 13">
            <a:extLst>
              <a:ext uri="{FF2B5EF4-FFF2-40B4-BE49-F238E27FC236}">
                <a16:creationId xmlns:a16="http://schemas.microsoft.com/office/drawing/2014/main" id="{EE658C9D-9EA2-09C9-232A-4D9D5168A379}"/>
              </a:ext>
            </a:extLst>
          </p:cNvPr>
          <p:cNvSpPr txBox="1"/>
          <p:nvPr/>
        </p:nvSpPr>
        <p:spPr>
          <a:xfrm>
            <a:off x="1069209" y="3361824"/>
            <a:ext cx="10188395" cy="1877437"/>
          </a:xfrm>
          <a:prstGeom prst="rect">
            <a:avLst/>
          </a:prstGeom>
          <a:noFill/>
        </p:spPr>
        <p:txBody>
          <a:bodyPr wrap="square">
            <a:spAutoFit/>
          </a:bodyPr>
          <a:lstStyle/>
          <a:p>
            <a:r>
              <a:rPr lang="en-US" sz="2800" b="1" dirty="0">
                <a:solidFill>
                  <a:schemeClr val="bg1"/>
                </a:solidFill>
              </a:rPr>
              <a:t>Example:</a:t>
            </a:r>
          </a:p>
          <a:p>
            <a:r>
              <a:rPr lang="en-US" sz="2200" b="1" dirty="0">
                <a:solidFill>
                  <a:schemeClr val="bg1"/>
                </a:solidFill>
              </a:rPr>
              <a:t>Nightly Cost </a:t>
            </a:r>
            <a:r>
              <a:rPr lang="en-US" sz="2200" dirty="0">
                <a:solidFill>
                  <a:schemeClr val="bg1"/>
                </a:solidFill>
              </a:rPr>
              <a:t>= (Annual Fixed Costs ÷ Bookable Nights) + Variable Cost per Night</a:t>
            </a:r>
            <a:br>
              <a:rPr lang="en-US" sz="2200" b="1" dirty="0">
                <a:solidFill>
                  <a:schemeClr val="bg1"/>
                </a:solidFill>
              </a:rPr>
            </a:br>
            <a:r>
              <a:rPr lang="en-US" sz="2200" dirty="0">
                <a:solidFill>
                  <a:schemeClr val="bg1"/>
                </a:solidFill>
              </a:rPr>
              <a:t>(Annual fixed costs €12,000 ÷ 200 Bookable Nights) + Variable Cost per Night </a:t>
            </a:r>
            <a:r>
              <a:rPr lang="en-IE" sz="2200" dirty="0">
                <a:solidFill>
                  <a:schemeClr val="bg1"/>
                </a:solidFill>
              </a:rPr>
              <a:t>€10</a:t>
            </a:r>
          </a:p>
          <a:p>
            <a:r>
              <a:rPr lang="en-IE" sz="2200" dirty="0">
                <a:solidFill>
                  <a:schemeClr val="bg1"/>
                </a:solidFill>
              </a:rPr>
              <a:t>= </a:t>
            </a:r>
            <a:r>
              <a:rPr lang="en-IE" sz="2200" b="1" dirty="0">
                <a:solidFill>
                  <a:schemeClr val="bg1"/>
                </a:solidFill>
              </a:rPr>
              <a:t>€70 per night</a:t>
            </a:r>
          </a:p>
          <a:p>
            <a:r>
              <a:rPr lang="en-US" sz="2200" dirty="0">
                <a:solidFill>
                  <a:schemeClr val="bg1"/>
                </a:solidFill>
              </a:rPr>
              <a:t>That’s your </a:t>
            </a:r>
            <a:r>
              <a:rPr lang="en-US" sz="2200" b="1" dirty="0">
                <a:solidFill>
                  <a:schemeClr val="bg1"/>
                </a:solidFill>
              </a:rPr>
              <a:t>nightly cost</a:t>
            </a:r>
            <a:r>
              <a:rPr lang="en-US" sz="2200" dirty="0">
                <a:solidFill>
                  <a:schemeClr val="bg1"/>
                </a:solidFill>
              </a:rPr>
              <a:t> — the minimum amount it costs you to host one guest night.</a:t>
            </a:r>
          </a:p>
        </p:txBody>
      </p:sp>
      <p:sp>
        <p:nvSpPr>
          <p:cNvPr id="17" name="TextBox 16">
            <a:extLst>
              <a:ext uri="{FF2B5EF4-FFF2-40B4-BE49-F238E27FC236}">
                <a16:creationId xmlns:a16="http://schemas.microsoft.com/office/drawing/2014/main" id="{722CE6A3-AB2A-0CB8-B53B-0C3AE8FF5664}"/>
              </a:ext>
            </a:extLst>
          </p:cNvPr>
          <p:cNvSpPr txBox="1"/>
          <p:nvPr/>
        </p:nvSpPr>
        <p:spPr>
          <a:xfrm>
            <a:off x="749195" y="5651091"/>
            <a:ext cx="10768447" cy="1015663"/>
          </a:xfrm>
          <a:prstGeom prst="rect">
            <a:avLst/>
          </a:prstGeom>
          <a:noFill/>
        </p:spPr>
        <p:txBody>
          <a:bodyPr wrap="square">
            <a:spAutoFit/>
          </a:bodyPr>
          <a:lstStyle/>
          <a:p>
            <a:pPr marL="0" indent="0">
              <a:lnSpc>
                <a:spcPct val="100000"/>
              </a:lnSpc>
              <a:spcBef>
                <a:spcPts val="0"/>
              </a:spcBef>
              <a:spcAft>
                <a:spcPts val="1200"/>
              </a:spcAft>
              <a:buNone/>
            </a:pPr>
            <a:r>
              <a:rPr lang="en-US" sz="2000" b="1" dirty="0">
                <a:solidFill>
                  <a:srgbClr val="EC7C69"/>
                </a:solidFill>
              </a:rPr>
              <a:t>Tip: </a:t>
            </a:r>
            <a:r>
              <a:rPr lang="en-US" sz="2000" dirty="0">
                <a:solidFill>
                  <a:srgbClr val="595959"/>
                </a:solidFill>
              </a:rPr>
              <a:t>The simplest way is to check your </a:t>
            </a:r>
            <a:r>
              <a:rPr lang="en-US" sz="2000" b="1" dirty="0">
                <a:solidFill>
                  <a:srgbClr val="595959"/>
                </a:solidFill>
              </a:rPr>
              <a:t>total outgoings </a:t>
            </a:r>
            <a:r>
              <a:rPr lang="en-US" sz="2000" dirty="0">
                <a:solidFill>
                  <a:srgbClr val="595959"/>
                </a:solidFill>
              </a:rPr>
              <a:t>over the last year using your accounting software, then </a:t>
            </a:r>
            <a:r>
              <a:rPr lang="en-US" sz="2000" b="1" dirty="0">
                <a:solidFill>
                  <a:srgbClr val="595959"/>
                </a:solidFill>
              </a:rPr>
              <a:t>divide that total by 365 to get a daily average cost</a:t>
            </a:r>
            <a:r>
              <a:rPr lang="en-US" sz="2000" dirty="0">
                <a:solidFill>
                  <a:srgbClr val="595959"/>
                </a:solidFill>
              </a:rPr>
              <a:t>. You can then further divide that figure across the average number of occupied rooms and services you offer.</a:t>
            </a:r>
          </a:p>
        </p:txBody>
      </p:sp>
    </p:spTree>
    <p:extLst>
      <p:ext uri="{BB962C8B-B14F-4D97-AF65-F5344CB8AC3E}">
        <p14:creationId xmlns:p14="http://schemas.microsoft.com/office/powerpoint/2010/main" val="42184967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B8C0B5-D976-FFC7-556B-B9597742844A}"/>
            </a:ext>
          </a:extLst>
        </p:cNvPr>
        <p:cNvGrpSpPr/>
        <p:nvPr/>
      </p:nvGrpSpPr>
      <p:grpSpPr>
        <a:xfrm>
          <a:off x="0" y="0"/>
          <a:ext cx="0" cy="0"/>
          <a:chOff x="0" y="0"/>
          <a:chExt cx="0" cy="0"/>
        </a:xfrm>
      </p:grpSpPr>
      <p:sp>
        <p:nvSpPr>
          <p:cNvPr id="24" name="Flowchart: Alternate Process 23">
            <a:extLst>
              <a:ext uri="{FF2B5EF4-FFF2-40B4-BE49-F238E27FC236}">
                <a16:creationId xmlns:a16="http://schemas.microsoft.com/office/drawing/2014/main" id="{FEB4F13A-113F-EC92-EEA9-A1CAED0C02CF}"/>
              </a:ext>
            </a:extLst>
          </p:cNvPr>
          <p:cNvSpPr/>
          <p:nvPr/>
        </p:nvSpPr>
        <p:spPr>
          <a:xfrm>
            <a:off x="817825" y="1258962"/>
            <a:ext cx="10916972" cy="832631"/>
          </a:xfrm>
          <a:prstGeom prst="flowChartAlternateProcess">
            <a:avLst/>
          </a:prstGeom>
          <a:solidFill>
            <a:srgbClr val="EC7C69"/>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4" name="Text Placeholder 3">
            <a:extLst>
              <a:ext uri="{FF2B5EF4-FFF2-40B4-BE49-F238E27FC236}">
                <a16:creationId xmlns:a16="http://schemas.microsoft.com/office/drawing/2014/main" id="{1D34616C-929B-3C2E-4044-432292A080BB}"/>
              </a:ext>
            </a:extLst>
          </p:cNvPr>
          <p:cNvSpPr>
            <a:spLocks noGrp="1"/>
          </p:cNvSpPr>
          <p:nvPr>
            <p:ph type="body" sz="quarter" idx="16"/>
          </p:nvPr>
        </p:nvSpPr>
        <p:spPr>
          <a:xfrm>
            <a:off x="826825" y="247150"/>
            <a:ext cx="10614687" cy="803654"/>
          </a:xfrm>
        </p:spPr>
        <p:txBody>
          <a:bodyPr/>
          <a:lstStyle/>
          <a:p>
            <a:r>
              <a:rPr lang="en-US" sz="3200" b="1" dirty="0">
                <a:solidFill>
                  <a:srgbClr val="459597"/>
                </a:solidFill>
              </a:rPr>
              <a:t>Know Your Nightly Costs</a:t>
            </a:r>
            <a:endParaRPr lang="en-GB" sz="3200" dirty="0">
              <a:solidFill>
                <a:srgbClr val="459597"/>
              </a:solidFill>
            </a:endParaRPr>
          </a:p>
        </p:txBody>
      </p:sp>
      <p:cxnSp>
        <p:nvCxnSpPr>
          <p:cNvPr id="2" name="Straight Connector 1">
            <a:extLst>
              <a:ext uri="{FF2B5EF4-FFF2-40B4-BE49-F238E27FC236}">
                <a16:creationId xmlns:a16="http://schemas.microsoft.com/office/drawing/2014/main" id="{FC28601D-8EBD-07FE-B2FF-14F2AA27643E}"/>
              </a:ext>
            </a:extLst>
          </p:cNvPr>
          <p:cNvCxnSpPr>
            <a:cxnSpLocks/>
          </p:cNvCxnSpPr>
          <p:nvPr/>
        </p:nvCxnSpPr>
        <p:spPr>
          <a:xfrm>
            <a:off x="95247" y="818282"/>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183802A5-52CA-ACD9-CC95-2A571BC48D14}"/>
              </a:ext>
            </a:extLst>
          </p:cNvPr>
          <p:cNvSpPr>
            <a:spLocks noGrp="1"/>
          </p:cNvSpPr>
          <p:nvPr>
            <p:ph type="body" sz="quarter" idx="18"/>
          </p:nvPr>
        </p:nvSpPr>
        <p:spPr>
          <a:xfrm>
            <a:off x="992586" y="1328353"/>
            <a:ext cx="10614687" cy="693849"/>
          </a:xfrm>
        </p:spPr>
        <p:txBody>
          <a:bodyPr anchor="ctr"/>
          <a:lstStyle/>
          <a:p>
            <a:pPr algn="ctr">
              <a:spcAft>
                <a:spcPts val="600"/>
              </a:spcAft>
            </a:pPr>
            <a:r>
              <a:rPr lang="en-US" sz="2600" i="1" dirty="0">
                <a:solidFill>
                  <a:schemeClr val="bg1"/>
                </a:solidFill>
              </a:rPr>
              <a:t>“What does it cost me to open each day, whether I get a customer or not?”</a:t>
            </a:r>
          </a:p>
        </p:txBody>
      </p:sp>
      <p:sp>
        <p:nvSpPr>
          <p:cNvPr id="21" name="Text Placeholder 5">
            <a:extLst>
              <a:ext uri="{FF2B5EF4-FFF2-40B4-BE49-F238E27FC236}">
                <a16:creationId xmlns:a16="http://schemas.microsoft.com/office/drawing/2014/main" id="{1B6963CE-0517-7529-F8DE-7D8B5A79D05F}"/>
              </a:ext>
            </a:extLst>
          </p:cNvPr>
          <p:cNvSpPr txBox="1">
            <a:spLocks/>
          </p:cNvSpPr>
          <p:nvPr/>
        </p:nvSpPr>
        <p:spPr>
          <a:xfrm>
            <a:off x="1611082" y="2360695"/>
            <a:ext cx="9923690"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200"/>
              </a:spcAft>
            </a:pPr>
            <a:r>
              <a:rPr lang="en-US" sz="2200" dirty="0">
                <a:solidFill>
                  <a:srgbClr val="595959"/>
                </a:solidFill>
              </a:rPr>
              <a:t>Refers to the </a:t>
            </a:r>
            <a:r>
              <a:rPr lang="en-US" sz="2200" b="1" dirty="0">
                <a:solidFill>
                  <a:srgbClr val="595959"/>
                </a:solidFill>
              </a:rPr>
              <a:t>total cost</a:t>
            </a:r>
            <a:r>
              <a:rPr lang="en-US" sz="2200" dirty="0">
                <a:solidFill>
                  <a:srgbClr val="595959"/>
                </a:solidFill>
              </a:rPr>
              <a:t> of operating your accommodation or business for a single night, whether or not a guest books. This includes both </a:t>
            </a:r>
            <a:r>
              <a:rPr lang="en-US" sz="2200" b="1" dirty="0">
                <a:solidFill>
                  <a:srgbClr val="595959"/>
                </a:solidFill>
              </a:rPr>
              <a:t>fixed costs</a:t>
            </a:r>
            <a:r>
              <a:rPr lang="en-US" sz="2200" dirty="0">
                <a:solidFill>
                  <a:srgbClr val="595959"/>
                </a:solidFill>
              </a:rPr>
              <a:t> (which stay the same no matter how many guests you have, e.g., insurance) and variable costs (which increase with each booking, e.g., cleaning and electricity). Understanding daily/nightly costs is essential to setting prices to cover expenses and generate profit.</a:t>
            </a:r>
            <a:endParaRPr lang="en-IE" sz="2200" dirty="0">
              <a:solidFill>
                <a:srgbClr val="595959"/>
              </a:solidFill>
            </a:endParaRPr>
          </a:p>
        </p:txBody>
      </p:sp>
      <p:sp>
        <p:nvSpPr>
          <p:cNvPr id="25" name="Flowchart: Alternate Process 24">
            <a:extLst>
              <a:ext uri="{FF2B5EF4-FFF2-40B4-BE49-F238E27FC236}">
                <a16:creationId xmlns:a16="http://schemas.microsoft.com/office/drawing/2014/main" id="{A78970DB-FB27-6E62-3057-88063AD77CC9}"/>
              </a:ext>
            </a:extLst>
          </p:cNvPr>
          <p:cNvSpPr/>
          <p:nvPr/>
        </p:nvSpPr>
        <p:spPr>
          <a:xfrm>
            <a:off x="1460730" y="2240349"/>
            <a:ext cx="10274067" cy="1712429"/>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5">
            <a:extLst>
              <a:ext uri="{FF2B5EF4-FFF2-40B4-BE49-F238E27FC236}">
                <a16:creationId xmlns:a16="http://schemas.microsoft.com/office/drawing/2014/main" id="{91D6AE4C-5A01-6C0D-6846-9F0971F1B0DE}"/>
              </a:ext>
            </a:extLst>
          </p:cNvPr>
          <p:cNvSpPr txBox="1">
            <a:spLocks/>
          </p:cNvSpPr>
          <p:nvPr/>
        </p:nvSpPr>
        <p:spPr>
          <a:xfrm>
            <a:off x="1583442" y="4225360"/>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600"/>
              </a:spcAft>
            </a:pPr>
            <a:r>
              <a:rPr lang="en-US" altLang="en-US" b="1" dirty="0">
                <a:solidFill>
                  <a:srgbClr val="EC7C69"/>
                </a:solidFill>
              </a:rPr>
              <a:t>Example: </a:t>
            </a:r>
            <a:r>
              <a:rPr lang="en-US" sz="2200" dirty="0">
                <a:solidFill>
                  <a:srgbClr val="595959"/>
                </a:solidFill>
              </a:rPr>
              <a:t>Let’s say you run a glamping pod open 200 nights per year:</a:t>
            </a:r>
          </a:p>
          <a:p>
            <a:pPr marL="0" indent="0">
              <a:lnSpc>
                <a:spcPct val="100000"/>
              </a:lnSpc>
              <a:spcBef>
                <a:spcPts val="0"/>
              </a:spcBef>
              <a:spcAft>
                <a:spcPts val="600"/>
              </a:spcAft>
            </a:pPr>
            <a:r>
              <a:rPr lang="en-US" sz="2000" dirty="0">
                <a:solidFill>
                  <a:srgbClr val="595959"/>
                </a:solidFill>
              </a:rPr>
              <a:t>Fixed Costs </a:t>
            </a:r>
            <a:r>
              <a:rPr lang="en-IE" sz="2000" dirty="0">
                <a:solidFill>
                  <a:srgbClr val="595959"/>
                </a:solidFill>
              </a:rPr>
              <a:t>€10,000</a:t>
            </a:r>
          </a:p>
          <a:p>
            <a:pPr marL="0" indent="0">
              <a:lnSpc>
                <a:spcPct val="100000"/>
              </a:lnSpc>
              <a:spcBef>
                <a:spcPts val="0"/>
              </a:spcBef>
              <a:spcAft>
                <a:spcPts val="600"/>
              </a:spcAft>
            </a:pPr>
            <a:r>
              <a:rPr lang="en-IE" sz="2000" b="1" dirty="0">
                <a:solidFill>
                  <a:srgbClr val="595959"/>
                </a:solidFill>
              </a:rPr>
              <a:t>Cost per Night </a:t>
            </a:r>
            <a:r>
              <a:rPr lang="en-IE" sz="2000" dirty="0">
                <a:solidFill>
                  <a:srgbClr val="595959"/>
                </a:solidFill>
              </a:rPr>
              <a:t>(€/night) €50.00 (€10,000 ÷ 200 nights)</a:t>
            </a:r>
          </a:p>
          <a:p>
            <a:pPr marL="0" indent="0">
              <a:lnSpc>
                <a:spcPct val="100000"/>
              </a:lnSpc>
              <a:spcBef>
                <a:spcPts val="0"/>
              </a:spcBef>
              <a:spcAft>
                <a:spcPts val="600"/>
              </a:spcAft>
            </a:pPr>
            <a:r>
              <a:rPr lang="en-IE" sz="2000" dirty="0">
                <a:solidFill>
                  <a:srgbClr val="595959"/>
                </a:solidFill>
              </a:rPr>
              <a:t>Variable Costs €20 per booking </a:t>
            </a:r>
          </a:p>
          <a:p>
            <a:pPr marL="0" indent="0">
              <a:lnSpc>
                <a:spcPct val="100000"/>
              </a:lnSpc>
              <a:spcBef>
                <a:spcPts val="0"/>
              </a:spcBef>
              <a:spcAft>
                <a:spcPts val="600"/>
              </a:spcAft>
            </a:pPr>
            <a:r>
              <a:rPr lang="en-US" sz="2000" b="1" dirty="0">
                <a:solidFill>
                  <a:srgbClr val="595959"/>
                </a:solidFill>
              </a:rPr>
              <a:t>Total Cost to Open per Night </a:t>
            </a:r>
            <a:r>
              <a:rPr lang="en-US" sz="2000" dirty="0">
                <a:solidFill>
                  <a:srgbClr val="595959"/>
                </a:solidFill>
              </a:rPr>
              <a:t>(with 1 booking): €70 </a:t>
            </a:r>
          </a:p>
          <a:p>
            <a:pPr marL="0" indent="0">
              <a:lnSpc>
                <a:spcPct val="100000"/>
              </a:lnSpc>
              <a:spcBef>
                <a:spcPts val="0"/>
              </a:spcBef>
              <a:spcAft>
                <a:spcPts val="600"/>
              </a:spcAft>
            </a:pPr>
            <a:r>
              <a:rPr lang="en-US" sz="2000" dirty="0">
                <a:solidFill>
                  <a:srgbClr val="595959"/>
                </a:solidFill>
              </a:rPr>
              <a:t>So, if you charge €80 per night, your profit per night is only €10.</a:t>
            </a:r>
            <a:endParaRPr lang="en-US" sz="2200" dirty="0">
              <a:solidFill>
                <a:srgbClr val="595959"/>
              </a:solidFill>
            </a:endParaRPr>
          </a:p>
        </p:txBody>
      </p:sp>
      <p:sp>
        <p:nvSpPr>
          <p:cNvPr id="26" name="Flowchart: Alternate Process 25">
            <a:extLst>
              <a:ext uri="{FF2B5EF4-FFF2-40B4-BE49-F238E27FC236}">
                <a16:creationId xmlns:a16="http://schemas.microsoft.com/office/drawing/2014/main" id="{D7DA0EC4-2187-9771-8B64-1065BF17CCC9}"/>
              </a:ext>
            </a:extLst>
          </p:cNvPr>
          <p:cNvSpPr/>
          <p:nvPr/>
        </p:nvSpPr>
        <p:spPr>
          <a:xfrm>
            <a:off x="1448470" y="4067443"/>
            <a:ext cx="9964593" cy="2704832"/>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3" name="Connector: Elbow 32">
            <a:extLst>
              <a:ext uri="{FF2B5EF4-FFF2-40B4-BE49-F238E27FC236}">
                <a16:creationId xmlns:a16="http://schemas.microsoft.com/office/drawing/2014/main" id="{07E95BC4-7A42-0AED-2A1D-C53BCDB35DA3}"/>
              </a:ext>
            </a:extLst>
          </p:cNvPr>
          <p:cNvCxnSpPr>
            <a:cxnSpLocks/>
            <a:stCxn id="24" idx="1"/>
            <a:endCxn id="25" idx="1"/>
          </p:cNvCxnSpPr>
          <p:nvPr/>
        </p:nvCxnSpPr>
        <p:spPr>
          <a:xfrm rot="10800000" flipH="1" flipV="1">
            <a:off x="817824" y="1675278"/>
            <a:ext cx="642905" cy="1421286"/>
          </a:xfrm>
          <a:prstGeom prst="bentConnector3">
            <a:avLst>
              <a:gd name="adj1" fmla="val -35557"/>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onnector: Elbow 35">
            <a:extLst>
              <a:ext uri="{FF2B5EF4-FFF2-40B4-BE49-F238E27FC236}">
                <a16:creationId xmlns:a16="http://schemas.microsoft.com/office/drawing/2014/main" id="{5A4297AF-10F0-B908-449A-63FBCB477F98}"/>
              </a:ext>
            </a:extLst>
          </p:cNvPr>
          <p:cNvCxnSpPr>
            <a:cxnSpLocks/>
          </p:cNvCxnSpPr>
          <p:nvPr/>
        </p:nvCxnSpPr>
        <p:spPr>
          <a:xfrm rot="16200000" flipH="1">
            <a:off x="65258" y="3832083"/>
            <a:ext cx="2148034" cy="642905"/>
          </a:xfrm>
          <a:prstGeom prst="bentConnector3">
            <a:avLst>
              <a:gd name="adj1" fmla="val 50000"/>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337788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EB422C-2E63-FA37-5365-EFFBC834B6FC}"/>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C93615F9-D3B8-C609-7086-141CD0F07246}"/>
              </a:ext>
            </a:extLst>
          </p:cNvPr>
          <p:cNvSpPr>
            <a:spLocks noGrp="1"/>
          </p:cNvSpPr>
          <p:nvPr>
            <p:ph type="body" sz="quarter" idx="23"/>
          </p:nvPr>
        </p:nvSpPr>
        <p:spPr>
          <a:xfrm>
            <a:off x="645782" y="4843246"/>
            <a:ext cx="10489390" cy="1248936"/>
          </a:xfrm>
        </p:spPr>
        <p:txBody>
          <a:bodyPr/>
          <a:lstStyle/>
          <a:p>
            <a:pPr algn="ctr">
              <a:spcAft>
                <a:spcPts val="600"/>
              </a:spcAft>
            </a:pPr>
            <a:r>
              <a:rPr lang="en-US" sz="2800" i="1" dirty="0">
                <a:solidFill>
                  <a:srgbClr val="E96751"/>
                </a:solidFill>
              </a:rPr>
              <a:t>What price do I need to </a:t>
            </a:r>
            <a:r>
              <a:rPr lang="en-US" sz="2800" b="1" i="1" dirty="0">
                <a:solidFill>
                  <a:srgbClr val="E96751"/>
                </a:solidFill>
              </a:rPr>
              <a:t>charge per night </a:t>
            </a:r>
            <a:r>
              <a:rPr lang="en-US" sz="2800" i="1" dirty="0">
                <a:solidFill>
                  <a:srgbClr val="E96751"/>
                </a:solidFill>
              </a:rPr>
              <a:t>to make this business work?</a:t>
            </a:r>
          </a:p>
          <a:p>
            <a:pPr algn="ctr">
              <a:spcAft>
                <a:spcPts val="600"/>
              </a:spcAft>
            </a:pPr>
            <a:r>
              <a:rPr lang="en-US" sz="2400" b="1" dirty="0">
                <a:solidFill>
                  <a:srgbClr val="595959"/>
                </a:solidFill>
              </a:rPr>
              <a:t>Objective:</a:t>
            </a:r>
            <a:r>
              <a:rPr lang="en-US" sz="2400" dirty="0">
                <a:solidFill>
                  <a:srgbClr val="595959"/>
                </a:solidFill>
              </a:rPr>
              <a:t> </a:t>
            </a:r>
            <a:r>
              <a:rPr lang="en-IE" sz="2400" dirty="0"/>
              <a:t>Determine a sustainable average nightly rate. </a:t>
            </a:r>
            <a:r>
              <a:rPr lang="en-US" sz="2400" dirty="0"/>
              <a:t>Find your </a:t>
            </a:r>
            <a:r>
              <a:rPr lang="en-US" sz="2400" b="1" dirty="0"/>
              <a:t>base nightly rate </a:t>
            </a:r>
            <a:r>
              <a:rPr lang="en-US" sz="2400" dirty="0"/>
              <a:t>or </a:t>
            </a:r>
            <a:r>
              <a:rPr lang="en-US" sz="2400" b="1" dirty="0"/>
              <a:t>minimum price </a:t>
            </a:r>
            <a:r>
              <a:rPr lang="en-US" sz="2400" dirty="0"/>
              <a:t>to cover all costs, reach your profit and meet your income goals.</a:t>
            </a:r>
            <a:endParaRPr lang="en-IE" sz="2400" dirty="0">
              <a:solidFill>
                <a:srgbClr val="E96751"/>
              </a:solidFill>
            </a:endParaRPr>
          </a:p>
        </p:txBody>
      </p:sp>
      <p:sp>
        <p:nvSpPr>
          <p:cNvPr id="5" name="Text Placeholder 4">
            <a:extLst>
              <a:ext uri="{FF2B5EF4-FFF2-40B4-BE49-F238E27FC236}">
                <a16:creationId xmlns:a16="http://schemas.microsoft.com/office/drawing/2014/main" id="{A24EBACB-247C-0CE8-4D28-81A677696649}"/>
              </a:ext>
            </a:extLst>
          </p:cNvPr>
          <p:cNvSpPr>
            <a:spLocks noGrp="1"/>
          </p:cNvSpPr>
          <p:nvPr>
            <p:ph type="body" sz="quarter" idx="18"/>
          </p:nvPr>
        </p:nvSpPr>
        <p:spPr>
          <a:xfrm>
            <a:off x="7783746" y="765818"/>
            <a:ext cx="4134298" cy="1049221"/>
          </a:xfrm>
        </p:spPr>
        <p:txBody>
          <a:bodyPr/>
          <a:lstStyle/>
          <a:p>
            <a:pPr algn="r"/>
            <a:r>
              <a:rPr lang="en-IE" sz="3200" dirty="0"/>
              <a:t>Step 1: </a:t>
            </a:r>
            <a:r>
              <a:rPr lang="en-IE" sz="3200" b="0" dirty="0"/>
              <a:t>Average/Base Price Per Night</a:t>
            </a:r>
          </a:p>
        </p:txBody>
      </p:sp>
      <p:pic>
        <p:nvPicPr>
          <p:cNvPr id="10" name="Picture Placeholder 9" descr="A bedroom with a bed and a window&#10;&#10;AI-generated content may be incorrect.">
            <a:extLst>
              <a:ext uri="{FF2B5EF4-FFF2-40B4-BE49-F238E27FC236}">
                <a16:creationId xmlns:a16="http://schemas.microsoft.com/office/drawing/2014/main" id="{A9D93CCE-B615-33C6-4214-A585C30B9C25}"/>
              </a:ext>
            </a:extLst>
          </p:cNvPr>
          <p:cNvPicPr>
            <a:picLocks noGrp="1" noChangeAspect="1"/>
          </p:cNvPicPr>
          <p:nvPr>
            <p:ph type="pic" sz="quarter" idx="22"/>
          </p:nvPr>
        </p:nvPicPr>
        <p:blipFill>
          <a:blip r:embed="rId2"/>
          <a:srcRect t="8640" b="8640"/>
          <a:stretch>
            <a:fillRect/>
          </a:stretch>
        </p:blipFill>
        <p:spPr/>
      </p:pic>
      <p:sp>
        <p:nvSpPr>
          <p:cNvPr id="9" name="TextBox 8">
            <a:extLst>
              <a:ext uri="{FF2B5EF4-FFF2-40B4-BE49-F238E27FC236}">
                <a16:creationId xmlns:a16="http://schemas.microsoft.com/office/drawing/2014/main" id="{2B4073BB-0DFD-2FA4-74FA-BDE78B09F4B3}"/>
              </a:ext>
            </a:extLst>
          </p:cNvPr>
          <p:cNvSpPr txBox="1"/>
          <p:nvPr/>
        </p:nvSpPr>
        <p:spPr>
          <a:xfrm>
            <a:off x="8097183" y="2063073"/>
            <a:ext cx="3820861" cy="830997"/>
          </a:xfrm>
          <a:prstGeom prst="rect">
            <a:avLst/>
          </a:prstGeom>
          <a:noFill/>
        </p:spPr>
        <p:txBody>
          <a:bodyPr wrap="square">
            <a:spAutoFit/>
          </a:bodyPr>
          <a:lstStyle/>
          <a:p>
            <a:pPr marL="0" indent="0" algn="r">
              <a:spcBef>
                <a:spcPts val="0"/>
              </a:spcBef>
              <a:buFont typeface="Arial" panose="020B0604020202020204" pitchFamily="34" charset="0"/>
              <a:buNone/>
            </a:pPr>
            <a:r>
              <a:rPr lang="en-US" sz="2400" i="1" dirty="0">
                <a:solidFill>
                  <a:schemeClr val="bg1"/>
                </a:solidFill>
              </a:rPr>
              <a:t>Cover your costs and meet your minimum pricing goals</a:t>
            </a:r>
            <a:endParaRPr lang="en-IE" sz="2400" dirty="0">
              <a:solidFill>
                <a:schemeClr val="bg1"/>
              </a:solidFill>
            </a:endParaRPr>
          </a:p>
        </p:txBody>
      </p:sp>
      <p:grpSp>
        <p:nvGrpSpPr>
          <p:cNvPr id="11" name="Group 10">
            <a:extLst>
              <a:ext uri="{FF2B5EF4-FFF2-40B4-BE49-F238E27FC236}">
                <a16:creationId xmlns:a16="http://schemas.microsoft.com/office/drawing/2014/main" id="{2F688899-C4E0-B309-7DFE-4CF1273D1170}"/>
              </a:ext>
            </a:extLst>
          </p:cNvPr>
          <p:cNvGrpSpPr/>
          <p:nvPr/>
        </p:nvGrpSpPr>
        <p:grpSpPr>
          <a:xfrm>
            <a:off x="10836099" y="2995215"/>
            <a:ext cx="1081945" cy="1011723"/>
            <a:chOff x="1016000" y="1137920"/>
            <a:chExt cx="1016000" cy="1016000"/>
          </a:xfrm>
        </p:grpSpPr>
        <p:sp>
          <p:nvSpPr>
            <p:cNvPr id="12" name="Oval 11">
              <a:extLst>
                <a:ext uri="{FF2B5EF4-FFF2-40B4-BE49-F238E27FC236}">
                  <a16:creationId xmlns:a16="http://schemas.microsoft.com/office/drawing/2014/main" id="{90C085FE-4168-15E9-2B3E-7FA17FE07568}"/>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3" name="TextBox 12">
              <a:extLst>
                <a:ext uri="{FF2B5EF4-FFF2-40B4-BE49-F238E27FC236}">
                  <a16:creationId xmlns:a16="http://schemas.microsoft.com/office/drawing/2014/main" id="{4374772D-ADF7-4683-2CE4-DB8113707FC5}"/>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15</a:t>
              </a:r>
            </a:p>
          </p:txBody>
        </p:sp>
      </p:grpSp>
    </p:spTree>
    <p:extLst>
      <p:ext uri="{BB962C8B-B14F-4D97-AF65-F5344CB8AC3E}">
        <p14:creationId xmlns:p14="http://schemas.microsoft.com/office/powerpoint/2010/main" val="32072374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Picture Placeholder 11" descr="A house on a cliff&#10;&#10;AI-generated content may be incorrect.">
            <a:extLst>
              <a:ext uri="{FF2B5EF4-FFF2-40B4-BE49-F238E27FC236}">
                <a16:creationId xmlns:a16="http://schemas.microsoft.com/office/drawing/2014/main" id="{7F26BC39-1C21-CBE2-509C-6D8FA061CAD4}"/>
              </a:ext>
            </a:extLst>
          </p:cNvPr>
          <p:cNvPicPr>
            <a:picLocks noGrp="1" noChangeAspect="1"/>
          </p:cNvPicPr>
          <p:nvPr>
            <p:ph type="pic" sz="quarter" idx="67"/>
          </p:nvPr>
        </p:nvPicPr>
        <p:blipFill>
          <a:blip r:embed="rId2"/>
          <a:srcRect b="15829"/>
          <a:stretch>
            <a:fillRect/>
          </a:stretch>
        </p:blipFill>
        <p:spPr>
          <a:xfrm>
            <a:off x="540029" y="0"/>
            <a:ext cx="2654458" cy="3351213"/>
          </a:xfrm>
        </p:spPr>
      </p:pic>
      <p:pic>
        <p:nvPicPr>
          <p:cNvPr id="29" name="Picture Placeholder 20">
            <a:extLst>
              <a:ext uri="{FF2B5EF4-FFF2-40B4-BE49-F238E27FC236}">
                <a16:creationId xmlns:a16="http://schemas.microsoft.com/office/drawing/2014/main" id="{92A27EE3-57C1-1683-1C53-AE8F12376B97}"/>
              </a:ext>
            </a:extLst>
          </p:cNvPr>
          <p:cNvPicPr>
            <a:picLocks noGrp="1" noChangeAspect="1"/>
          </p:cNvPicPr>
          <p:nvPr>
            <p:ph type="pic" sz="quarter" idx="69"/>
          </p:nvPr>
        </p:nvPicPr>
        <p:blipFill>
          <a:blip r:embed="rId3"/>
          <a:srcRect l="23693" r="23693" b="10261"/>
          <a:stretch>
            <a:fillRect/>
          </a:stretch>
        </p:blipFill>
        <p:spPr>
          <a:xfrm>
            <a:off x="3728231" y="3812555"/>
            <a:ext cx="2654458" cy="3007346"/>
          </a:xfrm>
        </p:spPr>
      </p:pic>
      <p:sp>
        <p:nvSpPr>
          <p:cNvPr id="30" name="Text Placeholder 7">
            <a:extLst>
              <a:ext uri="{FF2B5EF4-FFF2-40B4-BE49-F238E27FC236}">
                <a16:creationId xmlns:a16="http://schemas.microsoft.com/office/drawing/2014/main" id="{411DFD74-CAA5-CC3E-F60B-CE2420A28ECA}"/>
              </a:ext>
            </a:extLst>
          </p:cNvPr>
          <p:cNvSpPr txBox="1">
            <a:spLocks/>
          </p:cNvSpPr>
          <p:nvPr/>
        </p:nvSpPr>
        <p:spPr>
          <a:xfrm rot="16200000">
            <a:off x="4906453" y="4778610"/>
            <a:ext cx="2953721" cy="452458"/>
          </a:xfrm>
          <a:prstGeom prst="rect">
            <a:avLst/>
          </a:prstGeom>
        </p:spPr>
        <p:txBody>
          <a:bodyPr anchor="ctr">
            <a:no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Photo Credit: A-Frame in </a:t>
            </a:r>
            <a:r>
              <a:rPr lang="en-GB" dirty="0" err="1"/>
              <a:t>Soča</a:t>
            </a:r>
            <a:r>
              <a:rPr lang="en-GB" dirty="0"/>
              <a:t>, Gorizia, Slovenia</a:t>
            </a:r>
          </a:p>
          <a:p>
            <a:endParaRPr lang="en-GB" dirty="0"/>
          </a:p>
        </p:txBody>
      </p:sp>
      <p:sp>
        <p:nvSpPr>
          <p:cNvPr id="33" name="Text Placeholder 32">
            <a:extLst>
              <a:ext uri="{FF2B5EF4-FFF2-40B4-BE49-F238E27FC236}">
                <a16:creationId xmlns:a16="http://schemas.microsoft.com/office/drawing/2014/main" id="{23232761-4582-A24E-F79A-CBAAE39DE920}"/>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lgn="ctr">
              <a:lnSpc>
                <a:spcPct val="100000"/>
              </a:lnSpc>
              <a:spcAft>
                <a:spcPts val="600"/>
              </a:spcAft>
            </a:pPr>
            <a:r>
              <a:rPr lang="en-US" sz="2400" b="0" dirty="0">
                <a:solidFill>
                  <a:schemeClr val="bg1"/>
                </a:solidFill>
              </a:rPr>
              <a:t>Know Your Costs and Expenses</a:t>
            </a:r>
          </a:p>
          <a:p>
            <a:pPr lvl="0" algn="ctr">
              <a:lnSpc>
                <a:spcPct val="100000"/>
              </a:lnSpc>
              <a:spcAft>
                <a:spcPts val="600"/>
              </a:spcAft>
            </a:pPr>
            <a:endParaRPr lang="en-US" sz="2400" b="0" dirty="0">
              <a:solidFill>
                <a:schemeClr val="bg1"/>
              </a:solidFill>
            </a:endParaRPr>
          </a:p>
        </p:txBody>
      </p:sp>
      <p:cxnSp>
        <p:nvCxnSpPr>
          <p:cNvPr id="35" name="Straight Connector 34">
            <a:extLst>
              <a:ext uri="{FF2B5EF4-FFF2-40B4-BE49-F238E27FC236}">
                <a16:creationId xmlns:a16="http://schemas.microsoft.com/office/drawing/2014/main" id="{F083DA0E-AD30-012A-BD97-36D055708E5D}"/>
              </a:ext>
            </a:extLst>
          </p:cNvPr>
          <p:cNvCxnSpPr>
            <a:cxnSpLocks/>
          </p:cNvCxnSpPr>
          <p:nvPr/>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6" name="Text Placeholder 32">
            <a:extLst>
              <a:ext uri="{FF2B5EF4-FFF2-40B4-BE49-F238E27FC236}">
                <a16:creationId xmlns:a16="http://schemas.microsoft.com/office/drawing/2014/main" id="{9D6683C0-38F7-6BCC-3EC4-5F8C27CE06F0}"/>
              </a:ext>
            </a:extLst>
          </p:cNvPr>
          <p:cNvSpPr txBox="1">
            <a:spLocks/>
          </p:cNvSpPr>
          <p:nvPr/>
        </p:nvSpPr>
        <p:spPr>
          <a:xfrm>
            <a:off x="3739878" y="1867633"/>
            <a:ext cx="2636194" cy="1399756"/>
          </a:xfrm>
          <a:prstGeom prst="rect">
            <a:avLst/>
          </a:prstGeom>
        </p:spPr>
        <p:txBody>
          <a:bodyPr anchor="t">
            <a:noAutofit/>
          </a:bodyPr>
          <a:lstStyle>
            <a:lvl1pPr marL="0" indent="0" algn="l" defTabSz="914400" rtl="0" eaLnBrk="1" latinLnBrk="0" hangingPunct="1">
              <a:lnSpc>
                <a:spcPts val="1220"/>
              </a:lnSpc>
              <a:spcBef>
                <a:spcPts val="0"/>
              </a:spcBef>
              <a:buFont typeface="Arial" panose="020B0604020202020204" pitchFamily="34" charset="0"/>
              <a:buNone/>
              <a:defRPr lang="en-US" sz="2000" b="1" kern="1200" dirty="0">
                <a:solidFill>
                  <a:schemeClr val="bg1">
                    <a:lumMod val="95000"/>
                  </a:schemeClr>
                </a:solidFill>
                <a:latin typeface="+mn-lt"/>
                <a:ea typeface="+mn-ea"/>
                <a:cs typeface="+mn-cs"/>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Aft>
                <a:spcPts val="600"/>
              </a:spcAft>
            </a:pPr>
            <a:r>
              <a:rPr lang="en-US" sz="2400" b="0" dirty="0">
                <a:solidFill>
                  <a:schemeClr val="bg1"/>
                </a:solidFill>
              </a:rPr>
              <a:t>Know Your Costs Per Night &amp; Set Realistic Prices</a:t>
            </a:r>
          </a:p>
          <a:p>
            <a:pPr algn="ctr">
              <a:lnSpc>
                <a:spcPct val="100000"/>
              </a:lnSpc>
              <a:spcAft>
                <a:spcPts val="600"/>
              </a:spcAft>
            </a:pPr>
            <a:endParaRPr lang="en-US" sz="2400" b="0" dirty="0">
              <a:solidFill>
                <a:schemeClr val="bg1"/>
              </a:solidFill>
            </a:endParaRPr>
          </a:p>
        </p:txBody>
      </p:sp>
      <p:cxnSp>
        <p:nvCxnSpPr>
          <p:cNvPr id="38" name="Straight Connector 37">
            <a:extLst>
              <a:ext uri="{FF2B5EF4-FFF2-40B4-BE49-F238E27FC236}">
                <a16:creationId xmlns:a16="http://schemas.microsoft.com/office/drawing/2014/main" id="{489FEBDF-4F90-0558-5A09-3208D2C45B9D}"/>
              </a:ext>
            </a:extLst>
          </p:cNvPr>
          <p:cNvCxnSpPr>
            <a:cxnSpLocks/>
          </p:cNvCxnSpPr>
          <p:nvPr/>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0" name="Text Placeholder 32">
            <a:extLst>
              <a:ext uri="{FF2B5EF4-FFF2-40B4-BE49-F238E27FC236}">
                <a16:creationId xmlns:a16="http://schemas.microsoft.com/office/drawing/2014/main" id="{4D0C6731-C26A-5970-80DE-1060EF560FED}"/>
              </a:ext>
            </a:extLst>
          </p:cNvPr>
          <p:cNvSpPr txBox="1">
            <a:spLocks/>
          </p:cNvSpPr>
          <p:nvPr/>
        </p:nvSpPr>
        <p:spPr>
          <a:xfrm>
            <a:off x="6945485" y="4256503"/>
            <a:ext cx="2636194" cy="1399756"/>
          </a:xfrm>
          <a:prstGeom prst="rect">
            <a:avLst/>
          </a:prstGeom>
        </p:spPr>
        <p:txBody>
          <a:bodyPr anchor="t">
            <a:noAutofit/>
          </a:bodyPr>
          <a:lstStyle>
            <a:lvl1pPr marL="0" indent="0" algn="l" defTabSz="914400" rtl="0" eaLnBrk="1" latinLnBrk="0" hangingPunct="1">
              <a:lnSpc>
                <a:spcPts val="1220"/>
              </a:lnSpc>
              <a:spcBef>
                <a:spcPts val="0"/>
              </a:spcBef>
              <a:buFont typeface="Arial" panose="020B0604020202020204" pitchFamily="34" charset="0"/>
              <a:buNone/>
              <a:defRPr lang="en-US" sz="2000" b="1" kern="1200" dirty="0">
                <a:solidFill>
                  <a:schemeClr val="bg1">
                    <a:lumMod val="95000"/>
                  </a:schemeClr>
                </a:solidFill>
                <a:latin typeface="+mn-lt"/>
                <a:ea typeface="+mn-ea"/>
                <a:cs typeface="+mn-cs"/>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Aft>
                <a:spcPts val="600"/>
              </a:spcAft>
            </a:pPr>
            <a:r>
              <a:rPr lang="en-US" sz="2400" b="0">
                <a:solidFill>
                  <a:schemeClr val="bg1"/>
                </a:solidFill>
              </a:rPr>
              <a:t>Find Your Break-even Point and Occupancy Rate</a:t>
            </a:r>
          </a:p>
          <a:p>
            <a:pPr algn="ctr">
              <a:lnSpc>
                <a:spcPct val="100000"/>
              </a:lnSpc>
              <a:spcAft>
                <a:spcPts val="600"/>
              </a:spcAft>
            </a:pPr>
            <a:r>
              <a:rPr lang="en-US" b="0" i="1">
                <a:solidFill>
                  <a:schemeClr val="bg1"/>
                </a:solidFill>
              </a:rPr>
              <a:t>(32 Slides)</a:t>
            </a:r>
          </a:p>
          <a:p>
            <a:pPr algn="ctr">
              <a:lnSpc>
                <a:spcPct val="100000"/>
              </a:lnSpc>
              <a:spcAft>
                <a:spcPts val="600"/>
              </a:spcAft>
            </a:pPr>
            <a:endParaRPr lang="en-US" sz="2400" b="0">
              <a:solidFill>
                <a:schemeClr val="bg1"/>
              </a:solidFill>
            </a:endParaRPr>
          </a:p>
        </p:txBody>
      </p:sp>
      <p:sp>
        <p:nvSpPr>
          <p:cNvPr id="41" name="Text Placeholder 32">
            <a:extLst>
              <a:ext uri="{FF2B5EF4-FFF2-40B4-BE49-F238E27FC236}">
                <a16:creationId xmlns:a16="http://schemas.microsoft.com/office/drawing/2014/main" id="{AC4661B0-CD26-384B-AD5A-0132DEB7DED6}"/>
              </a:ext>
            </a:extLst>
          </p:cNvPr>
          <p:cNvSpPr txBox="1">
            <a:spLocks/>
          </p:cNvSpPr>
          <p:nvPr/>
        </p:nvSpPr>
        <p:spPr>
          <a:xfrm>
            <a:off x="6958923" y="3687815"/>
            <a:ext cx="647999" cy="385564"/>
          </a:xfrm>
          <a:prstGeom prst="rect">
            <a:avLst/>
          </a:prstGeom>
        </p:spPr>
        <p:txBody>
          <a:bodyPr anchor="t">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06</a:t>
            </a:r>
            <a:endParaRPr lang="en-US" dirty="0"/>
          </a:p>
        </p:txBody>
      </p:sp>
      <p:cxnSp>
        <p:nvCxnSpPr>
          <p:cNvPr id="42" name="Straight Connector 41">
            <a:extLst>
              <a:ext uri="{FF2B5EF4-FFF2-40B4-BE49-F238E27FC236}">
                <a16:creationId xmlns:a16="http://schemas.microsoft.com/office/drawing/2014/main" id="{7F2EDDCD-AD07-8A69-0D6D-8008AAEE09D7}"/>
              </a:ext>
            </a:extLst>
          </p:cNvPr>
          <p:cNvCxnSpPr>
            <a:cxnSpLocks/>
          </p:cNvCxnSpPr>
          <p:nvPr/>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5" name="Text Placeholder 32">
            <a:extLst>
              <a:ext uri="{FF2B5EF4-FFF2-40B4-BE49-F238E27FC236}">
                <a16:creationId xmlns:a16="http://schemas.microsoft.com/office/drawing/2014/main" id="{1923B3FA-19D0-DEEB-AFF7-EA5D6013C8B7}"/>
              </a:ext>
            </a:extLst>
          </p:cNvPr>
          <p:cNvSpPr txBox="1">
            <a:spLocks/>
          </p:cNvSpPr>
          <p:nvPr/>
        </p:nvSpPr>
        <p:spPr>
          <a:xfrm>
            <a:off x="1094465" y="3824243"/>
            <a:ext cx="1972137" cy="243728"/>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8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en-US" dirty="0"/>
              <a:t>Section 4</a:t>
            </a:r>
          </a:p>
        </p:txBody>
      </p:sp>
      <p:sp>
        <p:nvSpPr>
          <p:cNvPr id="46" name="Text Placeholder 32">
            <a:extLst>
              <a:ext uri="{FF2B5EF4-FFF2-40B4-BE49-F238E27FC236}">
                <a16:creationId xmlns:a16="http://schemas.microsoft.com/office/drawing/2014/main" id="{67AB48DF-8AC5-3E0C-3B05-F6F7EB5ADF56}"/>
              </a:ext>
            </a:extLst>
          </p:cNvPr>
          <p:cNvSpPr txBox="1">
            <a:spLocks/>
          </p:cNvSpPr>
          <p:nvPr/>
        </p:nvSpPr>
        <p:spPr>
          <a:xfrm>
            <a:off x="4187384" y="1456174"/>
            <a:ext cx="2215686" cy="243728"/>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8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en-US" dirty="0"/>
              <a:t>Section 5 </a:t>
            </a:r>
            <a:r>
              <a:rPr lang="en-US" b="0" dirty="0"/>
              <a:t>P24</a:t>
            </a:r>
            <a:r>
              <a:rPr lang="en-US" dirty="0"/>
              <a:t>  </a:t>
            </a:r>
          </a:p>
        </p:txBody>
      </p:sp>
      <p:sp>
        <p:nvSpPr>
          <p:cNvPr id="48" name="Text Placeholder 16">
            <a:extLst>
              <a:ext uri="{FF2B5EF4-FFF2-40B4-BE49-F238E27FC236}">
                <a16:creationId xmlns:a16="http://schemas.microsoft.com/office/drawing/2014/main" id="{19CEA225-8D14-EC2F-0171-7C434E17C39C}"/>
              </a:ext>
            </a:extLst>
          </p:cNvPr>
          <p:cNvSpPr txBox="1">
            <a:spLocks/>
          </p:cNvSpPr>
          <p:nvPr/>
        </p:nvSpPr>
        <p:spPr>
          <a:xfrm rot="16200000">
            <a:off x="7283513" y="2785767"/>
            <a:ext cx="6351996" cy="82284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n-GB" sz="6600" dirty="0">
                <a:solidFill>
                  <a:srgbClr val="E96751"/>
                </a:solidFill>
              </a:rPr>
              <a:t>CONTENTS</a:t>
            </a:r>
          </a:p>
        </p:txBody>
      </p:sp>
      <p:sp>
        <p:nvSpPr>
          <p:cNvPr id="51" name="Freeform 28">
            <a:extLst>
              <a:ext uri="{FF2B5EF4-FFF2-40B4-BE49-F238E27FC236}">
                <a16:creationId xmlns:a16="http://schemas.microsoft.com/office/drawing/2014/main" id="{4453818F-4AE7-E66D-FD8D-E0D317FE34CD}"/>
              </a:ext>
            </a:extLst>
          </p:cNvPr>
          <p:cNvSpPr/>
          <p:nvPr/>
        </p:nvSpPr>
        <p:spPr>
          <a:xfrm>
            <a:off x="-15515" y="175448"/>
            <a:ext cx="11643661" cy="1115424"/>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2" name="Text Placeholder 16">
            <a:extLst>
              <a:ext uri="{FF2B5EF4-FFF2-40B4-BE49-F238E27FC236}">
                <a16:creationId xmlns:a16="http://schemas.microsoft.com/office/drawing/2014/main" id="{64674FA0-6D5C-2D88-B8C3-2AC1FC5AC08E}"/>
              </a:ext>
            </a:extLst>
          </p:cNvPr>
          <p:cNvSpPr txBox="1">
            <a:spLocks/>
          </p:cNvSpPr>
          <p:nvPr/>
        </p:nvSpPr>
        <p:spPr>
          <a:xfrm>
            <a:off x="448808" y="158322"/>
            <a:ext cx="10973347" cy="874342"/>
          </a:xfrm>
          <a:prstGeom prst="rect">
            <a:avLst/>
          </a:prstGeom>
          <a:no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n-IE" sz="4000" b="1" dirty="0">
                <a:solidFill>
                  <a:schemeClr val="bg1"/>
                </a:solidFill>
              </a:rPr>
              <a:t>Module 8 </a:t>
            </a:r>
            <a:r>
              <a:rPr lang="en-US" dirty="0">
                <a:solidFill>
                  <a:schemeClr val="bg1"/>
                </a:solidFill>
              </a:rPr>
              <a:t>Laying the Financial Foundations for a Viable Accommodation Business</a:t>
            </a:r>
            <a:endParaRPr lang="en-GB" dirty="0">
              <a:solidFill>
                <a:schemeClr val="bg1"/>
              </a:solidFill>
            </a:endParaRPr>
          </a:p>
        </p:txBody>
      </p:sp>
    </p:spTree>
    <p:extLst>
      <p:ext uri="{BB962C8B-B14F-4D97-AF65-F5344CB8AC3E}">
        <p14:creationId xmlns:p14="http://schemas.microsoft.com/office/powerpoint/2010/main" val="180808680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71E792-D878-9188-711B-0B89F6196A1B}"/>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EA99A5DD-4CA7-3F2A-1A37-FBEAA1A40302}"/>
              </a:ext>
            </a:extLst>
          </p:cNvPr>
          <p:cNvSpPr>
            <a:spLocks noGrp="1"/>
          </p:cNvSpPr>
          <p:nvPr>
            <p:ph type="body" sz="quarter" idx="18"/>
          </p:nvPr>
        </p:nvSpPr>
        <p:spPr>
          <a:xfrm>
            <a:off x="457945" y="1962417"/>
            <a:ext cx="3056779" cy="1049221"/>
          </a:xfrm>
        </p:spPr>
        <p:txBody>
          <a:bodyPr/>
          <a:lstStyle/>
          <a:p>
            <a:r>
              <a:rPr lang="en-IE" b="0" dirty="0"/>
              <a:t>This is your Nightly Cost (plus profit)</a:t>
            </a:r>
          </a:p>
        </p:txBody>
      </p:sp>
      <p:sp>
        <p:nvSpPr>
          <p:cNvPr id="9" name="Text Placeholder 8">
            <a:extLst>
              <a:ext uri="{FF2B5EF4-FFF2-40B4-BE49-F238E27FC236}">
                <a16:creationId xmlns:a16="http://schemas.microsoft.com/office/drawing/2014/main" id="{2393A751-8C52-DF93-0FDE-7E2C77EFDB81}"/>
              </a:ext>
            </a:extLst>
          </p:cNvPr>
          <p:cNvSpPr>
            <a:spLocks noGrp="1"/>
          </p:cNvSpPr>
          <p:nvPr>
            <p:ph type="body" sz="quarter" idx="19"/>
          </p:nvPr>
        </p:nvSpPr>
        <p:spPr>
          <a:xfrm>
            <a:off x="0" y="782216"/>
            <a:ext cx="3886484" cy="385564"/>
          </a:xfrm>
        </p:spPr>
        <p:txBody>
          <a:bodyPr/>
          <a:lstStyle/>
          <a:p>
            <a:r>
              <a:rPr lang="en-IE" sz="3000" dirty="0"/>
              <a:t>Your Baseline/</a:t>
            </a:r>
          </a:p>
          <a:p>
            <a:r>
              <a:rPr lang="en-IE" sz="3000" dirty="0"/>
              <a:t>Average Price</a:t>
            </a:r>
          </a:p>
        </p:txBody>
      </p:sp>
      <p:sp>
        <p:nvSpPr>
          <p:cNvPr id="12" name="Text Placeholder 7">
            <a:extLst>
              <a:ext uri="{FF2B5EF4-FFF2-40B4-BE49-F238E27FC236}">
                <a16:creationId xmlns:a16="http://schemas.microsoft.com/office/drawing/2014/main" id="{433B1CAD-7126-7DB5-9EAF-2EDB87319B87}"/>
              </a:ext>
            </a:extLst>
          </p:cNvPr>
          <p:cNvSpPr>
            <a:spLocks noGrp="1"/>
          </p:cNvSpPr>
          <p:nvPr>
            <p:ph type="body" sz="quarter" idx="21"/>
          </p:nvPr>
        </p:nvSpPr>
        <p:spPr>
          <a:xfrm>
            <a:off x="4490938" y="1174338"/>
            <a:ext cx="7443887" cy="3743028"/>
          </a:xfrm>
        </p:spPr>
        <p:txBody>
          <a:bodyPr/>
          <a:lstStyle/>
          <a:p>
            <a:pPr>
              <a:spcAft>
                <a:spcPts val="600"/>
              </a:spcAft>
            </a:pPr>
            <a:r>
              <a:rPr lang="en-US" b="1" i="1" dirty="0">
                <a:solidFill>
                  <a:srgbClr val="418D8F"/>
                </a:solidFill>
              </a:rPr>
              <a:t>Helps you calculate a nightly price that strikes a balance between affordability and profitability.</a:t>
            </a:r>
          </a:p>
          <a:p>
            <a:pPr>
              <a:spcAft>
                <a:spcPts val="600"/>
              </a:spcAft>
            </a:pPr>
            <a:r>
              <a:rPr lang="en-US" dirty="0">
                <a:solidFill>
                  <a:srgbClr val="E96751"/>
                </a:solidFill>
              </a:rPr>
              <a:t>Your baseline price is the </a:t>
            </a:r>
            <a:r>
              <a:rPr lang="en-US" b="1" dirty="0">
                <a:solidFill>
                  <a:srgbClr val="E96751"/>
                </a:solidFill>
              </a:rPr>
              <a:t>minimum nightly rate </a:t>
            </a:r>
            <a:r>
              <a:rPr lang="en-US" dirty="0">
                <a:solidFill>
                  <a:srgbClr val="E96751"/>
                </a:solidFill>
              </a:rPr>
              <a:t>you must charge to </a:t>
            </a:r>
            <a:r>
              <a:rPr lang="en-US" b="1" dirty="0">
                <a:solidFill>
                  <a:srgbClr val="E96751"/>
                </a:solidFill>
              </a:rPr>
              <a:t>cover all your costs </a:t>
            </a:r>
            <a:r>
              <a:rPr lang="en-US" dirty="0">
                <a:solidFill>
                  <a:srgbClr val="E96751"/>
                </a:solidFill>
              </a:rPr>
              <a:t>and </a:t>
            </a:r>
            <a:r>
              <a:rPr lang="en-US" b="1" dirty="0">
                <a:solidFill>
                  <a:srgbClr val="E96751"/>
                </a:solidFill>
              </a:rPr>
              <a:t>make a profit.</a:t>
            </a:r>
          </a:p>
          <a:p>
            <a:pPr>
              <a:spcAft>
                <a:spcPts val="600"/>
              </a:spcAft>
            </a:pPr>
            <a:r>
              <a:rPr lang="en-US" dirty="0"/>
              <a:t>Your base rate reflects your financial goals while staying competitive in the local market. It's the figure that ensures your business can survive and thrive.</a:t>
            </a:r>
          </a:p>
          <a:p>
            <a:pPr>
              <a:spcAft>
                <a:spcPts val="600"/>
              </a:spcAft>
            </a:pPr>
            <a:r>
              <a:rPr lang="en-US" dirty="0">
                <a:solidFill>
                  <a:srgbClr val="595959"/>
                </a:solidFill>
              </a:rPr>
              <a:t>Your </a:t>
            </a:r>
            <a:r>
              <a:rPr lang="en-US" b="1" dirty="0">
                <a:solidFill>
                  <a:srgbClr val="595959"/>
                </a:solidFill>
              </a:rPr>
              <a:t>baseline price</a:t>
            </a:r>
            <a:r>
              <a:rPr lang="en-US" dirty="0">
                <a:solidFill>
                  <a:srgbClr val="595959"/>
                </a:solidFill>
              </a:rPr>
              <a:t> is the </a:t>
            </a:r>
            <a:r>
              <a:rPr lang="en-US" b="1" dirty="0">
                <a:solidFill>
                  <a:srgbClr val="595959"/>
                </a:solidFill>
              </a:rPr>
              <a:t>minimum average nightly rate</a:t>
            </a:r>
            <a:r>
              <a:rPr lang="en-US" dirty="0">
                <a:solidFill>
                  <a:srgbClr val="595959"/>
                </a:solidFill>
              </a:rPr>
              <a:t> you need to charge to cover </a:t>
            </a:r>
            <a:r>
              <a:rPr lang="en-US" b="1" dirty="0">
                <a:solidFill>
                  <a:srgbClr val="595959"/>
                </a:solidFill>
              </a:rPr>
              <a:t>all your costs</a:t>
            </a:r>
            <a:r>
              <a:rPr lang="en-US" dirty="0">
                <a:solidFill>
                  <a:srgbClr val="595959"/>
                </a:solidFill>
              </a:rPr>
              <a:t> and earn your </a:t>
            </a:r>
            <a:r>
              <a:rPr lang="en-US" b="1" dirty="0">
                <a:solidFill>
                  <a:srgbClr val="595959"/>
                </a:solidFill>
              </a:rPr>
              <a:t>target profit</a:t>
            </a:r>
            <a:r>
              <a:rPr lang="en-US" dirty="0">
                <a:solidFill>
                  <a:srgbClr val="595959"/>
                </a:solidFill>
              </a:rPr>
              <a:t>. </a:t>
            </a:r>
          </a:p>
          <a:p>
            <a:pPr>
              <a:spcAft>
                <a:spcPts val="600"/>
              </a:spcAft>
            </a:pPr>
            <a:r>
              <a:rPr lang="en-US" dirty="0"/>
              <a:t>It is the </a:t>
            </a:r>
            <a:r>
              <a:rPr lang="en-US" b="1" dirty="0"/>
              <a:t>foundation of your pricing strategy </a:t>
            </a:r>
            <a:r>
              <a:rPr lang="en-US" dirty="0"/>
              <a:t>and serves as a reference point for adjusting prices during peak and low seasons. A well-calculated average nightly rate supports a sustainable, long-term business model. </a:t>
            </a:r>
            <a:r>
              <a:rPr lang="en-US" dirty="0">
                <a:solidFill>
                  <a:srgbClr val="595959"/>
                </a:solidFill>
              </a:rPr>
              <a:t>Anything below it means you're losing money.</a:t>
            </a:r>
          </a:p>
          <a:p>
            <a:endParaRPr lang="en-US" sz="1000" dirty="0">
              <a:solidFill>
                <a:srgbClr val="595959"/>
              </a:solidFill>
            </a:endParaRPr>
          </a:p>
          <a:p>
            <a:endParaRPr lang="en-US" dirty="0">
              <a:solidFill>
                <a:srgbClr val="E96751"/>
              </a:solidFill>
            </a:endParaRPr>
          </a:p>
        </p:txBody>
      </p:sp>
      <p:sp>
        <p:nvSpPr>
          <p:cNvPr id="6" name="TextBox 5">
            <a:extLst>
              <a:ext uri="{FF2B5EF4-FFF2-40B4-BE49-F238E27FC236}">
                <a16:creationId xmlns:a16="http://schemas.microsoft.com/office/drawing/2014/main" id="{3155AEBF-AA6D-0403-C433-086B13B2CC8E}"/>
              </a:ext>
            </a:extLst>
          </p:cNvPr>
          <p:cNvSpPr txBox="1"/>
          <p:nvPr/>
        </p:nvSpPr>
        <p:spPr>
          <a:xfrm>
            <a:off x="4490938" y="213673"/>
            <a:ext cx="6129336" cy="954107"/>
          </a:xfrm>
          <a:prstGeom prst="rect">
            <a:avLst/>
          </a:prstGeom>
          <a:noFill/>
        </p:spPr>
        <p:txBody>
          <a:bodyPr wrap="square">
            <a:spAutoFit/>
          </a:bodyPr>
          <a:lstStyle/>
          <a:p>
            <a:pPr>
              <a:spcAft>
                <a:spcPts val="600"/>
              </a:spcAft>
            </a:pPr>
            <a:r>
              <a:rPr lang="en-US" sz="2800" b="1" dirty="0">
                <a:solidFill>
                  <a:srgbClr val="E96751"/>
                </a:solidFill>
              </a:rPr>
              <a:t>Setting Your Base/Average Price per Night is critical</a:t>
            </a:r>
            <a:endParaRPr lang="en-US" sz="2800" dirty="0">
              <a:solidFill>
                <a:srgbClr val="E96751"/>
              </a:solidFill>
            </a:endParaRPr>
          </a:p>
        </p:txBody>
      </p:sp>
    </p:spTree>
    <p:extLst>
      <p:ext uri="{BB962C8B-B14F-4D97-AF65-F5344CB8AC3E}">
        <p14:creationId xmlns:p14="http://schemas.microsoft.com/office/powerpoint/2010/main" val="340896608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E98C9750-8F73-B927-9EFE-183D5CB6F492}"/>
              </a:ext>
            </a:extLst>
          </p:cNvPr>
          <p:cNvSpPr>
            <a:spLocks noGrp="1"/>
          </p:cNvSpPr>
          <p:nvPr>
            <p:ph type="body" sz="quarter" idx="18"/>
          </p:nvPr>
        </p:nvSpPr>
        <p:spPr>
          <a:xfrm>
            <a:off x="457945" y="1962417"/>
            <a:ext cx="3056779" cy="1049221"/>
          </a:xfrm>
        </p:spPr>
        <p:txBody>
          <a:bodyPr/>
          <a:lstStyle/>
          <a:p>
            <a:r>
              <a:rPr lang="en-IE" b="0" dirty="0"/>
              <a:t>The Foundation of Profitability</a:t>
            </a:r>
          </a:p>
        </p:txBody>
      </p:sp>
      <p:sp>
        <p:nvSpPr>
          <p:cNvPr id="9" name="Text Placeholder 8">
            <a:extLst>
              <a:ext uri="{FF2B5EF4-FFF2-40B4-BE49-F238E27FC236}">
                <a16:creationId xmlns:a16="http://schemas.microsoft.com/office/drawing/2014/main" id="{2AFEFDC1-2F11-8079-A40F-E403706C6FF3}"/>
              </a:ext>
            </a:extLst>
          </p:cNvPr>
          <p:cNvSpPr>
            <a:spLocks noGrp="1"/>
          </p:cNvSpPr>
          <p:nvPr>
            <p:ph type="body" sz="quarter" idx="19"/>
          </p:nvPr>
        </p:nvSpPr>
        <p:spPr>
          <a:xfrm>
            <a:off x="0" y="782216"/>
            <a:ext cx="3886484" cy="385564"/>
          </a:xfrm>
        </p:spPr>
        <p:txBody>
          <a:bodyPr/>
          <a:lstStyle/>
          <a:p>
            <a:r>
              <a:rPr lang="en-IE" sz="3000" dirty="0"/>
              <a:t>Your Baseline/</a:t>
            </a:r>
          </a:p>
          <a:p>
            <a:r>
              <a:rPr lang="en-IE" sz="3000" dirty="0"/>
              <a:t>Average Price</a:t>
            </a:r>
          </a:p>
        </p:txBody>
      </p:sp>
      <p:sp>
        <p:nvSpPr>
          <p:cNvPr id="12" name="Text Placeholder 7">
            <a:extLst>
              <a:ext uri="{FF2B5EF4-FFF2-40B4-BE49-F238E27FC236}">
                <a16:creationId xmlns:a16="http://schemas.microsoft.com/office/drawing/2014/main" id="{EAAE81AD-5AB7-3E82-0788-8EA994F8EFDC}"/>
              </a:ext>
            </a:extLst>
          </p:cNvPr>
          <p:cNvSpPr>
            <a:spLocks noGrp="1"/>
          </p:cNvSpPr>
          <p:nvPr>
            <p:ph type="body" sz="quarter" idx="21"/>
          </p:nvPr>
        </p:nvSpPr>
        <p:spPr>
          <a:xfrm>
            <a:off x="4490938" y="1766323"/>
            <a:ext cx="7443887" cy="3743028"/>
          </a:xfrm>
        </p:spPr>
        <p:txBody>
          <a:bodyPr/>
          <a:lstStyle/>
          <a:p>
            <a:pPr>
              <a:spcAft>
                <a:spcPts val="600"/>
              </a:spcAft>
            </a:pPr>
            <a:r>
              <a:rPr lang="en-US" sz="2400" b="1" dirty="0">
                <a:solidFill>
                  <a:srgbClr val="E96751"/>
                </a:solidFill>
              </a:rPr>
              <a:t>A well-calculated baseline rate:</a:t>
            </a:r>
          </a:p>
          <a:p>
            <a:pPr marL="342900" indent="-342900">
              <a:spcAft>
                <a:spcPts val="600"/>
              </a:spcAft>
              <a:buFont typeface="Wingdings" panose="05000000000000000000" pitchFamily="2" charset="2"/>
              <a:buChar char="Ø"/>
            </a:pPr>
            <a:r>
              <a:rPr lang="en-US" dirty="0"/>
              <a:t>Ensures you </a:t>
            </a:r>
            <a:r>
              <a:rPr lang="en-US" b="1" dirty="0"/>
              <a:t>cover all your costs</a:t>
            </a:r>
            <a:r>
              <a:rPr lang="en-US" dirty="0"/>
              <a:t> (fixed + variable). You will understand your </a:t>
            </a:r>
            <a:r>
              <a:rPr lang="en-US" b="1" dirty="0"/>
              <a:t>lowest acceptable rate </a:t>
            </a:r>
            <a:r>
              <a:rPr lang="en-US" dirty="0"/>
              <a:t>during quiet periods</a:t>
            </a:r>
          </a:p>
          <a:p>
            <a:pPr marL="342900" indent="-342900">
              <a:spcAft>
                <a:spcPts val="600"/>
              </a:spcAft>
              <a:buFont typeface="Wingdings" panose="05000000000000000000" pitchFamily="2" charset="2"/>
              <a:buChar char="Ø"/>
            </a:pPr>
            <a:r>
              <a:rPr lang="en-US" dirty="0"/>
              <a:t>Helps you </a:t>
            </a:r>
            <a:r>
              <a:rPr lang="en-US" b="1" dirty="0"/>
              <a:t>reach your profit target</a:t>
            </a:r>
          </a:p>
          <a:p>
            <a:pPr marL="342900" indent="-342900">
              <a:spcAft>
                <a:spcPts val="600"/>
              </a:spcAft>
              <a:buFont typeface="Wingdings" panose="05000000000000000000" pitchFamily="2" charset="2"/>
              <a:buChar char="Ø"/>
            </a:pPr>
            <a:r>
              <a:rPr lang="en-US" b="1" dirty="0"/>
              <a:t>Avoid underpricing </a:t>
            </a:r>
            <a:r>
              <a:rPr lang="en-US" dirty="0"/>
              <a:t>and running at a loss</a:t>
            </a:r>
          </a:p>
          <a:p>
            <a:pPr marL="342900" indent="-342900">
              <a:spcAft>
                <a:spcPts val="600"/>
              </a:spcAft>
              <a:buFont typeface="Wingdings" panose="05000000000000000000" pitchFamily="2" charset="2"/>
              <a:buChar char="Ø"/>
            </a:pPr>
            <a:r>
              <a:rPr lang="en-US" dirty="0"/>
              <a:t>Keeps your rate </a:t>
            </a:r>
            <a:r>
              <a:rPr lang="en-US" b="1" dirty="0"/>
              <a:t>competitive and realistic </a:t>
            </a:r>
            <a:r>
              <a:rPr lang="en-US" dirty="0"/>
              <a:t>so you remain attractive to your ideal guests</a:t>
            </a:r>
          </a:p>
          <a:p>
            <a:pPr marL="342900" indent="-342900">
              <a:spcAft>
                <a:spcPts val="600"/>
              </a:spcAft>
              <a:buFont typeface="Wingdings" panose="05000000000000000000" pitchFamily="2" charset="2"/>
              <a:buChar char="Ø"/>
            </a:pPr>
            <a:r>
              <a:rPr lang="en-US" dirty="0"/>
              <a:t>Set a </a:t>
            </a:r>
            <a:r>
              <a:rPr lang="en-US" b="1" dirty="0"/>
              <a:t>strong foundation </a:t>
            </a:r>
            <a:r>
              <a:rPr lang="en-US" dirty="0"/>
              <a:t>for seasonal or value-based pricing. You will know </a:t>
            </a:r>
            <a:r>
              <a:rPr lang="en-US" b="1" dirty="0"/>
              <a:t>how many nights you need to book</a:t>
            </a:r>
            <a:r>
              <a:rPr lang="en-US" dirty="0"/>
              <a:t> to break even and allow you pricing flexibility during peak and low seasons</a:t>
            </a:r>
          </a:p>
          <a:p>
            <a:pPr marL="342900" indent="-342900">
              <a:spcAft>
                <a:spcPts val="600"/>
              </a:spcAft>
              <a:buFont typeface="Wingdings" panose="05000000000000000000" pitchFamily="2" charset="2"/>
              <a:buChar char="Ø"/>
            </a:pPr>
            <a:r>
              <a:rPr lang="en-US" dirty="0"/>
              <a:t>Ensure your business is </a:t>
            </a:r>
            <a:r>
              <a:rPr lang="en-US" b="1" dirty="0"/>
              <a:t>viable and profitable </a:t>
            </a:r>
            <a:r>
              <a:rPr lang="en-US" dirty="0"/>
              <a:t>year-round</a:t>
            </a:r>
          </a:p>
          <a:p>
            <a:pPr>
              <a:spcAft>
                <a:spcPts val="600"/>
              </a:spcAft>
            </a:pPr>
            <a:endParaRPr lang="en-US" dirty="0">
              <a:solidFill>
                <a:srgbClr val="E96751"/>
              </a:solidFill>
            </a:endParaRPr>
          </a:p>
        </p:txBody>
      </p:sp>
      <p:sp>
        <p:nvSpPr>
          <p:cNvPr id="6" name="TextBox 5">
            <a:extLst>
              <a:ext uri="{FF2B5EF4-FFF2-40B4-BE49-F238E27FC236}">
                <a16:creationId xmlns:a16="http://schemas.microsoft.com/office/drawing/2014/main" id="{1672F249-634F-8866-0C50-E38BFDA9303B}"/>
              </a:ext>
            </a:extLst>
          </p:cNvPr>
          <p:cNvSpPr txBox="1"/>
          <p:nvPr/>
        </p:nvSpPr>
        <p:spPr>
          <a:xfrm>
            <a:off x="4490937" y="213673"/>
            <a:ext cx="7196237" cy="1384995"/>
          </a:xfrm>
          <a:prstGeom prst="rect">
            <a:avLst/>
          </a:prstGeom>
          <a:noFill/>
        </p:spPr>
        <p:txBody>
          <a:bodyPr wrap="square">
            <a:spAutoFit/>
          </a:bodyPr>
          <a:lstStyle/>
          <a:p>
            <a:pPr>
              <a:spcAft>
                <a:spcPts val="600"/>
              </a:spcAft>
            </a:pPr>
            <a:r>
              <a:rPr lang="en-US" sz="2800" dirty="0">
                <a:solidFill>
                  <a:srgbClr val="E96751"/>
                </a:solidFill>
              </a:rPr>
              <a:t>Your baseline price is not just a number — it's a </a:t>
            </a:r>
            <a:r>
              <a:rPr lang="en-US" sz="2800" b="1" dirty="0">
                <a:solidFill>
                  <a:srgbClr val="E96751"/>
                </a:solidFill>
              </a:rPr>
              <a:t>strategy anchor </a:t>
            </a:r>
            <a:r>
              <a:rPr lang="en-US" sz="2800" dirty="0">
                <a:solidFill>
                  <a:srgbClr val="E96751"/>
                </a:solidFill>
              </a:rPr>
              <a:t>that keeps your business sustainable and competitive.</a:t>
            </a:r>
          </a:p>
        </p:txBody>
      </p:sp>
    </p:spTree>
    <p:extLst>
      <p:ext uri="{BB962C8B-B14F-4D97-AF65-F5344CB8AC3E}">
        <p14:creationId xmlns:p14="http://schemas.microsoft.com/office/powerpoint/2010/main" val="187180094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8351B0-DD74-B717-A256-AD00DEA7058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A1C6B029-51E8-9F37-F8D8-15CE4FDDCD67}"/>
              </a:ext>
            </a:extLst>
          </p:cNvPr>
          <p:cNvSpPr>
            <a:spLocks noGrp="1"/>
          </p:cNvSpPr>
          <p:nvPr>
            <p:ph type="body" sz="quarter" idx="18"/>
          </p:nvPr>
        </p:nvSpPr>
        <p:spPr>
          <a:xfrm>
            <a:off x="798381" y="1045579"/>
            <a:ext cx="10614687" cy="3849918"/>
          </a:xfrm>
        </p:spPr>
        <p:txBody>
          <a:bodyPr/>
          <a:lstStyle/>
          <a:p>
            <a:pPr marL="0" indent="0">
              <a:spcBef>
                <a:spcPts val="0"/>
              </a:spcBef>
              <a:spcAft>
                <a:spcPts val="600"/>
              </a:spcAft>
            </a:pPr>
            <a:r>
              <a:rPr lang="en-US" b="1" dirty="0">
                <a:solidFill>
                  <a:srgbClr val="E96751"/>
                </a:solidFill>
              </a:rPr>
              <a:t>Financial Planning</a:t>
            </a:r>
          </a:p>
          <a:p>
            <a:pPr marL="457200" indent="-457200">
              <a:spcBef>
                <a:spcPts val="0"/>
              </a:spcBef>
              <a:spcAft>
                <a:spcPts val="600"/>
              </a:spcAft>
              <a:buFont typeface="Arial" panose="020B0604020202020204" pitchFamily="34" charset="0"/>
              <a:buChar char="•"/>
            </a:pPr>
            <a:r>
              <a:rPr lang="en-US" sz="2200" dirty="0">
                <a:solidFill>
                  <a:srgbClr val="595959"/>
                </a:solidFill>
              </a:rPr>
              <a:t>It’s the foundation for setting your </a:t>
            </a:r>
            <a:r>
              <a:rPr lang="en-US" sz="2200" b="1" dirty="0">
                <a:solidFill>
                  <a:srgbClr val="595959"/>
                </a:solidFill>
              </a:rPr>
              <a:t>pricing strategy</a:t>
            </a:r>
            <a:r>
              <a:rPr lang="en-US" sz="2200" dirty="0">
                <a:solidFill>
                  <a:srgbClr val="595959"/>
                </a:solidFill>
              </a:rPr>
              <a:t>.</a:t>
            </a:r>
          </a:p>
          <a:p>
            <a:pPr marL="457200" indent="-457200">
              <a:spcBef>
                <a:spcPts val="0"/>
              </a:spcBef>
              <a:spcAft>
                <a:spcPts val="600"/>
              </a:spcAft>
              <a:buFont typeface="Arial" panose="020B0604020202020204" pitchFamily="34" charset="0"/>
              <a:buChar char="•"/>
            </a:pPr>
            <a:r>
              <a:rPr lang="en-US" sz="2200" dirty="0">
                <a:solidFill>
                  <a:srgbClr val="595959"/>
                </a:solidFill>
              </a:rPr>
              <a:t>Ensures your price per night will </a:t>
            </a:r>
            <a:r>
              <a:rPr lang="en-US" sz="2200" b="1" dirty="0">
                <a:solidFill>
                  <a:srgbClr val="595959"/>
                </a:solidFill>
              </a:rPr>
              <a:t>cover costs </a:t>
            </a:r>
            <a:r>
              <a:rPr lang="en-US" sz="2200" dirty="0">
                <a:solidFill>
                  <a:srgbClr val="595959"/>
                </a:solidFill>
              </a:rPr>
              <a:t>and meet </a:t>
            </a:r>
            <a:r>
              <a:rPr lang="en-US" sz="2200" b="1" dirty="0">
                <a:solidFill>
                  <a:srgbClr val="595959"/>
                </a:solidFill>
              </a:rPr>
              <a:t>income goals</a:t>
            </a:r>
            <a:r>
              <a:rPr lang="en-US" sz="2200" dirty="0">
                <a:solidFill>
                  <a:srgbClr val="595959"/>
                </a:solidFill>
              </a:rPr>
              <a:t>.</a:t>
            </a:r>
          </a:p>
          <a:p>
            <a:pPr marL="457200" indent="-457200">
              <a:spcBef>
                <a:spcPts val="0"/>
              </a:spcBef>
              <a:spcAft>
                <a:spcPts val="600"/>
              </a:spcAft>
              <a:buFont typeface="Arial" panose="020B0604020202020204" pitchFamily="34" charset="0"/>
              <a:buChar char="•"/>
            </a:pPr>
            <a:r>
              <a:rPr lang="en-US" sz="2200" dirty="0">
                <a:solidFill>
                  <a:srgbClr val="595959"/>
                </a:solidFill>
              </a:rPr>
              <a:t>Helps plan for seasonal adjustments and occupancy forecasting.</a:t>
            </a:r>
          </a:p>
          <a:p>
            <a:pPr marL="0" indent="0">
              <a:spcBef>
                <a:spcPts val="0"/>
              </a:spcBef>
              <a:spcAft>
                <a:spcPts val="600"/>
              </a:spcAft>
            </a:pPr>
            <a:r>
              <a:rPr lang="en-US" b="1" dirty="0">
                <a:solidFill>
                  <a:srgbClr val="E96751"/>
                </a:solidFill>
              </a:rPr>
              <a:t>Break-Even Analysis</a:t>
            </a:r>
          </a:p>
          <a:p>
            <a:pPr marL="0" indent="0">
              <a:spcBef>
                <a:spcPts val="0"/>
              </a:spcBef>
              <a:spcAft>
                <a:spcPts val="600"/>
              </a:spcAft>
            </a:pPr>
            <a:r>
              <a:rPr lang="en-US" sz="2200" dirty="0">
                <a:solidFill>
                  <a:srgbClr val="595959"/>
                </a:solidFill>
              </a:rPr>
              <a:t>Used alongside variable and fixed costs to calculate:</a:t>
            </a:r>
          </a:p>
          <a:p>
            <a:pPr marL="457200" indent="-457200">
              <a:spcBef>
                <a:spcPts val="0"/>
              </a:spcBef>
              <a:spcAft>
                <a:spcPts val="600"/>
              </a:spcAft>
              <a:buFont typeface="Arial" panose="020B0604020202020204" pitchFamily="34" charset="0"/>
              <a:buChar char="•"/>
            </a:pPr>
            <a:r>
              <a:rPr lang="en-US" sz="2200" dirty="0">
                <a:solidFill>
                  <a:srgbClr val="595959"/>
                </a:solidFill>
              </a:rPr>
              <a:t>Break-even nightly rate</a:t>
            </a:r>
          </a:p>
          <a:p>
            <a:pPr marL="457200" indent="-457200">
              <a:spcBef>
                <a:spcPts val="0"/>
              </a:spcBef>
              <a:spcAft>
                <a:spcPts val="600"/>
              </a:spcAft>
              <a:buFont typeface="Arial" panose="020B0604020202020204" pitchFamily="34" charset="0"/>
              <a:buChar char="•"/>
            </a:pPr>
            <a:r>
              <a:rPr lang="en-US" sz="2200" dirty="0">
                <a:solidFill>
                  <a:srgbClr val="595959"/>
                </a:solidFill>
              </a:rPr>
              <a:t>Minimum occupancy required</a:t>
            </a:r>
          </a:p>
          <a:p>
            <a:pPr marL="457200" indent="-457200">
              <a:spcBef>
                <a:spcPts val="0"/>
              </a:spcBef>
              <a:spcAft>
                <a:spcPts val="600"/>
              </a:spcAft>
              <a:buFont typeface="Arial" panose="020B0604020202020204" pitchFamily="34" charset="0"/>
              <a:buChar char="•"/>
            </a:pPr>
            <a:r>
              <a:rPr lang="en-US" sz="2200" dirty="0">
                <a:solidFill>
                  <a:srgbClr val="595959"/>
                </a:solidFill>
              </a:rPr>
              <a:t>Cash flow forecasts</a:t>
            </a:r>
          </a:p>
          <a:p>
            <a:pPr marL="0" indent="0">
              <a:spcBef>
                <a:spcPts val="0"/>
              </a:spcBef>
              <a:spcAft>
                <a:spcPts val="600"/>
              </a:spcAft>
            </a:pPr>
            <a:r>
              <a:rPr lang="en-US" sz="2200" dirty="0">
                <a:solidFill>
                  <a:srgbClr val="595959"/>
                </a:solidFill>
              </a:rPr>
              <a:t>Without knowing your average price, you can't accurately determine when your business becomes profitable.</a:t>
            </a:r>
          </a:p>
          <a:p>
            <a:pPr marL="0" indent="0">
              <a:spcBef>
                <a:spcPts val="0"/>
              </a:spcBef>
              <a:spcAft>
                <a:spcPts val="600"/>
              </a:spcAft>
            </a:pPr>
            <a:r>
              <a:rPr lang="en-US" b="1" dirty="0">
                <a:solidFill>
                  <a:srgbClr val="E96751"/>
                </a:solidFill>
              </a:rPr>
              <a:t>Profit Estimation</a:t>
            </a:r>
          </a:p>
          <a:p>
            <a:pPr marL="0" indent="0">
              <a:spcBef>
                <a:spcPts val="0"/>
              </a:spcBef>
              <a:spcAft>
                <a:spcPts val="600"/>
              </a:spcAft>
            </a:pPr>
            <a:r>
              <a:rPr lang="en-US" sz="2200" dirty="0">
                <a:solidFill>
                  <a:srgbClr val="595959"/>
                </a:solidFill>
              </a:rPr>
              <a:t>Enables you to compare </a:t>
            </a:r>
            <a:r>
              <a:rPr lang="en-US" sz="2200" b="1" dirty="0">
                <a:solidFill>
                  <a:srgbClr val="595959"/>
                </a:solidFill>
              </a:rPr>
              <a:t>expected earnings with actual costs</a:t>
            </a:r>
            <a:r>
              <a:rPr lang="en-US" sz="2200" dirty="0">
                <a:solidFill>
                  <a:srgbClr val="595959"/>
                </a:solidFill>
              </a:rPr>
              <a:t>. Set </a:t>
            </a:r>
            <a:r>
              <a:rPr lang="en-US" sz="2200" b="1" dirty="0">
                <a:solidFill>
                  <a:srgbClr val="595959"/>
                </a:solidFill>
              </a:rPr>
              <a:t>profit targets </a:t>
            </a:r>
            <a:r>
              <a:rPr lang="en-US" sz="2200" dirty="0">
                <a:solidFill>
                  <a:srgbClr val="595959"/>
                </a:solidFill>
              </a:rPr>
              <a:t>and calculate profit margin with the formula:</a:t>
            </a:r>
          </a:p>
          <a:p>
            <a:pPr marL="0" indent="0">
              <a:spcBef>
                <a:spcPts val="0"/>
              </a:spcBef>
              <a:spcAft>
                <a:spcPts val="600"/>
              </a:spcAft>
            </a:pPr>
            <a:r>
              <a:rPr lang="en-US" sz="2200" b="1" dirty="0">
                <a:solidFill>
                  <a:srgbClr val="E96751"/>
                </a:solidFill>
              </a:rPr>
              <a:t>Profit Margin (%) </a:t>
            </a:r>
            <a:r>
              <a:rPr lang="en-US" sz="2200" b="1" dirty="0">
                <a:solidFill>
                  <a:srgbClr val="595959"/>
                </a:solidFill>
              </a:rPr>
              <a:t>= (Net Revenue per Night ÷ Average Price per Night) × 100</a:t>
            </a:r>
            <a:endParaRPr lang="en-IE" sz="2200" b="1" dirty="0">
              <a:solidFill>
                <a:srgbClr val="595959"/>
              </a:solidFill>
            </a:endParaRPr>
          </a:p>
        </p:txBody>
      </p:sp>
      <p:sp>
        <p:nvSpPr>
          <p:cNvPr id="3" name="Text Placeholder 2">
            <a:extLst>
              <a:ext uri="{FF2B5EF4-FFF2-40B4-BE49-F238E27FC236}">
                <a16:creationId xmlns:a16="http://schemas.microsoft.com/office/drawing/2014/main" id="{15E265D2-797E-17DA-D794-BDC30809B284}"/>
              </a:ext>
            </a:extLst>
          </p:cNvPr>
          <p:cNvSpPr>
            <a:spLocks noGrp="1"/>
          </p:cNvSpPr>
          <p:nvPr>
            <p:ph type="body" sz="quarter" idx="16"/>
          </p:nvPr>
        </p:nvSpPr>
        <p:spPr>
          <a:xfrm>
            <a:off x="798381" y="359776"/>
            <a:ext cx="10614687" cy="803654"/>
          </a:xfrm>
        </p:spPr>
        <p:txBody>
          <a:bodyPr/>
          <a:lstStyle/>
          <a:p>
            <a:r>
              <a:rPr lang="en-US" dirty="0">
                <a:solidFill>
                  <a:srgbClr val="EC7C69"/>
                </a:solidFill>
              </a:rPr>
              <a:t>Average Baseline Price </a:t>
            </a:r>
            <a:r>
              <a:rPr lang="en-US" dirty="0">
                <a:solidFill>
                  <a:srgbClr val="418D8F"/>
                </a:solidFill>
              </a:rPr>
              <a:t>- Useful For</a:t>
            </a:r>
            <a:endParaRPr lang="en-IE" dirty="0">
              <a:solidFill>
                <a:srgbClr val="418D8F"/>
              </a:solidFill>
            </a:endParaRPr>
          </a:p>
        </p:txBody>
      </p:sp>
    </p:spTree>
    <p:extLst>
      <p:ext uri="{BB962C8B-B14F-4D97-AF65-F5344CB8AC3E}">
        <p14:creationId xmlns:p14="http://schemas.microsoft.com/office/powerpoint/2010/main" val="251788284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995455-9395-54A2-FD55-BDB74D096F44}"/>
            </a:ext>
          </a:extLst>
        </p:cNvPr>
        <p:cNvGrpSpPr/>
        <p:nvPr/>
      </p:nvGrpSpPr>
      <p:grpSpPr>
        <a:xfrm>
          <a:off x="0" y="0"/>
          <a:ext cx="0" cy="0"/>
          <a:chOff x="0" y="0"/>
          <a:chExt cx="0" cy="0"/>
        </a:xfrm>
      </p:grpSpPr>
      <p:sp>
        <p:nvSpPr>
          <p:cNvPr id="24" name="Flowchart: Alternate Process 23">
            <a:extLst>
              <a:ext uri="{FF2B5EF4-FFF2-40B4-BE49-F238E27FC236}">
                <a16:creationId xmlns:a16="http://schemas.microsoft.com/office/drawing/2014/main" id="{AE48D60B-9ED5-DEB3-6D82-6F9A8D458919}"/>
              </a:ext>
            </a:extLst>
          </p:cNvPr>
          <p:cNvSpPr/>
          <p:nvPr/>
        </p:nvSpPr>
        <p:spPr>
          <a:xfrm>
            <a:off x="817828" y="1605887"/>
            <a:ext cx="10595240" cy="832631"/>
          </a:xfrm>
          <a:prstGeom prst="flowChartAlternateProcess">
            <a:avLst/>
          </a:prstGeom>
          <a:solidFill>
            <a:srgbClr val="EC7C69"/>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4" name="Text Placeholder 3">
            <a:extLst>
              <a:ext uri="{FF2B5EF4-FFF2-40B4-BE49-F238E27FC236}">
                <a16:creationId xmlns:a16="http://schemas.microsoft.com/office/drawing/2014/main" id="{8FD71766-DCA5-93EF-6FAE-652AB0748682}"/>
              </a:ext>
            </a:extLst>
          </p:cNvPr>
          <p:cNvSpPr>
            <a:spLocks noGrp="1"/>
          </p:cNvSpPr>
          <p:nvPr>
            <p:ph type="body" sz="quarter" idx="16"/>
          </p:nvPr>
        </p:nvSpPr>
        <p:spPr>
          <a:xfrm>
            <a:off x="826825" y="256926"/>
            <a:ext cx="10614687" cy="803654"/>
          </a:xfrm>
        </p:spPr>
        <p:txBody>
          <a:bodyPr/>
          <a:lstStyle/>
          <a:p>
            <a:r>
              <a:rPr lang="en-US" sz="3200" dirty="0">
                <a:solidFill>
                  <a:srgbClr val="459597"/>
                </a:solidFill>
              </a:rPr>
              <a:t>Set Your Baseline/Average Price per Night</a:t>
            </a:r>
            <a:endParaRPr lang="en-IE" sz="3200" dirty="0">
              <a:solidFill>
                <a:srgbClr val="459597"/>
              </a:solidFill>
            </a:endParaRPr>
          </a:p>
        </p:txBody>
      </p:sp>
      <p:cxnSp>
        <p:nvCxnSpPr>
          <p:cNvPr id="2" name="Straight Connector 1">
            <a:extLst>
              <a:ext uri="{FF2B5EF4-FFF2-40B4-BE49-F238E27FC236}">
                <a16:creationId xmlns:a16="http://schemas.microsoft.com/office/drawing/2014/main" id="{2EDE566A-CF2C-D845-DB00-D4D55404276D}"/>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0A044DB1-3422-BD18-FAB4-51DC3E03D5EE}"/>
              </a:ext>
            </a:extLst>
          </p:cNvPr>
          <p:cNvSpPr>
            <a:spLocks noGrp="1"/>
          </p:cNvSpPr>
          <p:nvPr>
            <p:ph type="body" sz="quarter" idx="18"/>
          </p:nvPr>
        </p:nvSpPr>
        <p:spPr>
          <a:xfrm>
            <a:off x="992589" y="1630860"/>
            <a:ext cx="10614687" cy="693849"/>
          </a:xfrm>
        </p:spPr>
        <p:txBody>
          <a:bodyPr/>
          <a:lstStyle/>
          <a:p>
            <a:pPr algn="ctr">
              <a:spcAft>
                <a:spcPts val="600"/>
              </a:spcAft>
            </a:pPr>
            <a:r>
              <a:rPr lang="en-US" sz="2600" i="1" dirty="0">
                <a:solidFill>
                  <a:schemeClr val="bg1"/>
                </a:solidFill>
              </a:rPr>
              <a:t>“What price do I need to charge per night to cover my costs, earn my target profit, and still attract bookings?”</a:t>
            </a:r>
          </a:p>
        </p:txBody>
      </p:sp>
      <p:sp>
        <p:nvSpPr>
          <p:cNvPr id="21" name="Text Placeholder 5">
            <a:extLst>
              <a:ext uri="{FF2B5EF4-FFF2-40B4-BE49-F238E27FC236}">
                <a16:creationId xmlns:a16="http://schemas.microsoft.com/office/drawing/2014/main" id="{B6F482AC-C8AE-EAA5-2ECB-8149F6101BC0}"/>
              </a:ext>
            </a:extLst>
          </p:cNvPr>
          <p:cNvSpPr txBox="1">
            <a:spLocks/>
          </p:cNvSpPr>
          <p:nvPr/>
        </p:nvSpPr>
        <p:spPr>
          <a:xfrm>
            <a:off x="1611085" y="2636885"/>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000" dirty="0">
                <a:solidFill>
                  <a:srgbClr val="595959"/>
                </a:solidFill>
              </a:rPr>
              <a:t>This is where you determine your </a:t>
            </a:r>
            <a:r>
              <a:rPr lang="en-US" sz="2000" b="1" dirty="0">
                <a:solidFill>
                  <a:srgbClr val="595959"/>
                </a:solidFill>
              </a:rPr>
              <a:t>final price per night</a:t>
            </a:r>
            <a:r>
              <a:rPr lang="en-US" sz="2000" dirty="0">
                <a:solidFill>
                  <a:srgbClr val="595959"/>
                </a:solidFill>
              </a:rPr>
              <a:t> based on your cost calculations, market research, and profit goals. </a:t>
            </a:r>
            <a:r>
              <a:rPr lang="en-US" sz="2200" dirty="0">
                <a:solidFill>
                  <a:srgbClr val="595959"/>
                </a:solidFill>
              </a:rPr>
              <a:t>It is your baseline price – what you need to charge on average to stay booked, run a viable business, break even, while still remaining attractive </a:t>
            </a:r>
            <a:r>
              <a:rPr lang="en-US" sz="2000" dirty="0">
                <a:solidFill>
                  <a:srgbClr val="595959"/>
                </a:solidFill>
              </a:rPr>
              <a:t>to potential guests and flexible to adjust for high or low seasons. It’s not about what you'd </a:t>
            </a:r>
            <a:r>
              <a:rPr lang="en-US" sz="2000" i="1" dirty="0">
                <a:solidFill>
                  <a:srgbClr val="E96751"/>
                </a:solidFill>
              </a:rPr>
              <a:t>like</a:t>
            </a:r>
            <a:r>
              <a:rPr lang="en-US" sz="2000" dirty="0">
                <a:solidFill>
                  <a:srgbClr val="E96751"/>
                </a:solidFill>
              </a:rPr>
              <a:t> to earn</a:t>
            </a:r>
            <a:r>
              <a:rPr lang="en-US" sz="2000" dirty="0">
                <a:solidFill>
                  <a:srgbClr val="595959"/>
                </a:solidFill>
              </a:rPr>
              <a:t> — it's what you </a:t>
            </a:r>
            <a:r>
              <a:rPr lang="en-US" sz="2000" i="1" dirty="0">
                <a:solidFill>
                  <a:srgbClr val="E96751"/>
                </a:solidFill>
              </a:rPr>
              <a:t>need</a:t>
            </a:r>
            <a:r>
              <a:rPr lang="en-US" sz="2000" dirty="0">
                <a:solidFill>
                  <a:srgbClr val="E96751"/>
                </a:solidFill>
              </a:rPr>
              <a:t> to charge </a:t>
            </a:r>
            <a:r>
              <a:rPr lang="en-US" sz="2000" dirty="0">
                <a:solidFill>
                  <a:srgbClr val="595959"/>
                </a:solidFill>
              </a:rPr>
              <a:t>to run a sustainable business.</a:t>
            </a:r>
          </a:p>
          <a:p>
            <a:pPr marL="0" indent="0">
              <a:spcAft>
                <a:spcPts val="1200"/>
              </a:spcAft>
            </a:pPr>
            <a:endParaRPr lang="en-IE" sz="2200" dirty="0">
              <a:solidFill>
                <a:srgbClr val="595959"/>
              </a:solidFill>
            </a:endParaRPr>
          </a:p>
        </p:txBody>
      </p:sp>
      <p:sp>
        <p:nvSpPr>
          <p:cNvPr id="25" name="Flowchart: Alternate Process 24">
            <a:extLst>
              <a:ext uri="{FF2B5EF4-FFF2-40B4-BE49-F238E27FC236}">
                <a16:creationId xmlns:a16="http://schemas.microsoft.com/office/drawing/2014/main" id="{690B51F4-761E-BB2E-A159-3783C5EFBDEC}"/>
              </a:ext>
            </a:extLst>
          </p:cNvPr>
          <p:cNvSpPr/>
          <p:nvPr/>
        </p:nvSpPr>
        <p:spPr>
          <a:xfrm>
            <a:off x="1460733" y="2587274"/>
            <a:ext cx="9964593" cy="1712429"/>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5">
            <a:extLst>
              <a:ext uri="{FF2B5EF4-FFF2-40B4-BE49-F238E27FC236}">
                <a16:creationId xmlns:a16="http://schemas.microsoft.com/office/drawing/2014/main" id="{B7F46DA1-4B40-597F-9825-C668BEAB0244}"/>
              </a:ext>
            </a:extLst>
          </p:cNvPr>
          <p:cNvSpPr txBox="1">
            <a:spLocks/>
          </p:cNvSpPr>
          <p:nvPr/>
        </p:nvSpPr>
        <p:spPr>
          <a:xfrm>
            <a:off x="1583445" y="4448460"/>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600"/>
              </a:spcBef>
            </a:pPr>
            <a:r>
              <a:rPr lang="en-US" altLang="en-US" b="1" dirty="0">
                <a:solidFill>
                  <a:srgbClr val="EC7C69"/>
                </a:solidFill>
              </a:rPr>
              <a:t>Example Values </a:t>
            </a:r>
            <a:r>
              <a:rPr lang="en-US" altLang="en-US" sz="2000" i="1" dirty="0">
                <a:solidFill>
                  <a:srgbClr val="595959"/>
                </a:solidFill>
              </a:rPr>
              <a:t>(Calculation on next page)</a:t>
            </a:r>
          </a:p>
          <a:p>
            <a:pPr>
              <a:lnSpc>
                <a:spcPct val="100000"/>
              </a:lnSpc>
              <a:spcBef>
                <a:spcPts val="600"/>
              </a:spcBef>
            </a:pPr>
            <a:r>
              <a:rPr lang="en-US" sz="2000" dirty="0">
                <a:solidFill>
                  <a:srgbClr val="595959"/>
                </a:solidFill>
              </a:rPr>
              <a:t>Let’s say you run a small eco cabin rental. Here’s how you work out your baseline price:</a:t>
            </a:r>
          </a:p>
          <a:p>
            <a:pPr>
              <a:lnSpc>
                <a:spcPct val="100000"/>
              </a:lnSpc>
              <a:spcBef>
                <a:spcPts val="600"/>
              </a:spcBef>
            </a:pPr>
            <a:r>
              <a:rPr lang="en-US" sz="2000" b="1" dirty="0">
                <a:solidFill>
                  <a:srgbClr val="595959"/>
                </a:solidFill>
              </a:rPr>
              <a:t>Total Annual Costs</a:t>
            </a:r>
            <a:r>
              <a:rPr lang="en-US" sz="2000" dirty="0">
                <a:solidFill>
                  <a:srgbClr val="595959"/>
                </a:solidFill>
              </a:rPr>
              <a:t> (fixed + variable): €20,000</a:t>
            </a:r>
          </a:p>
          <a:p>
            <a:pPr>
              <a:lnSpc>
                <a:spcPct val="100000"/>
              </a:lnSpc>
              <a:spcBef>
                <a:spcPts val="600"/>
              </a:spcBef>
            </a:pPr>
            <a:r>
              <a:rPr lang="en-US" sz="2000" b="1" dirty="0">
                <a:solidFill>
                  <a:srgbClr val="595959"/>
                </a:solidFill>
              </a:rPr>
              <a:t>Estimated Bookable Nights</a:t>
            </a:r>
            <a:r>
              <a:rPr lang="en-US" sz="2000" dirty="0">
                <a:solidFill>
                  <a:srgbClr val="595959"/>
                </a:solidFill>
              </a:rPr>
              <a:t>: 200 nights</a:t>
            </a:r>
          </a:p>
          <a:p>
            <a:pPr>
              <a:lnSpc>
                <a:spcPct val="100000"/>
              </a:lnSpc>
              <a:spcBef>
                <a:spcPts val="600"/>
              </a:spcBef>
            </a:pPr>
            <a:r>
              <a:rPr lang="en-US" sz="2000" b="1" dirty="0">
                <a:solidFill>
                  <a:srgbClr val="595959"/>
                </a:solidFill>
              </a:rPr>
              <a:t>Variable Costs per Night</a:t>
            </a:r>
            <a:r>
              <a:rPr lang="en-US" sz="2000" dirty="0">
                <a:solidFill>
                  <a:srgbClr val="595959"/>
                </a:solidFill>
              </a:rPr>
              <a:t> (cleaning, breakfast): €30</a:t>
            </a:r>
          </a:p>
          <a:p>
            <a:pPr>
              <a:lnSpc>
                <a:spcPct val="100000"/>
              </a:lnSpc>
              <a:spcBef>
                <a:spcPts val="600"/>
              </a:spcBef>
            </a:pPr>
            <a:r>
              <a:rPr lang="en-US" sz="2000" b="1" dirty="0">
                <a:solidFill>
                  <a:srgbClr val="595959"/>
                </a:solidFill>
              </a:rPr>
              <a:t>Target Profit per Night</a:t>
            </a:r>
            <a:r>
              <a:rPr lang="en-US" sz="2000" dirty="0">
                <a:solidFill>
                  <a:srgbClr val="595959"/>
                </a:solidFill>
              </a:rPr>
              <a:t>: €25</a:t>
            </a:r>
          </a:p>
        </p:txBody>
      </p:sp>
      <p:sp>
        <p:nvSpPr>
          <p:cNvPr id="26" name="Flowchart: Alternate Process 25">
            <a:extLst>
              <a:ext uri="{FF2B5EF4-FFF2-40B4-BE49-F238E27FC236}">
                <a16:creationId xmlns:a16="http://schemas.microsoft.com/office/drawing/2014/main" id="{1127BA3D-F343-6C82-3F4F-8430BB30CE89}"/>
              </a:ext>
            </a:extLst>
          </p:cNvPr>
          <p:cNvSpPr/>
          <p:nvPr/>
        </p:nvSpPr>
        <p:spPr>
          <a:xfrm>
            <a:off x="1448473" y="4414368"/>
            <a:ext cx="9964593" cy="2367432"/>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3" name="Connector: Elbow 32">
            <a:extLst>
              <a:ext uri="{FF2B5EF4-FFF2-40B4-BE49-F238E27FC236}">
                <a16:creationId xmlns:a16="http://schemas.microsoft.com/office/drawing/2014/main" id="{5ADBA584-75B2-C5CA-45F7-6FE8D7C07B44}"/>
              </a:ext>
            </a:extLst>
          </p:cNvPr>
          <p:cNvCxnSpPr>
            <a:cxnSpLocks/>
            <a:stCxn id="24" idx="1"/>
            <a:endCxn id="25" idx="1"/>
          </p:cNvCxnSpPr>
          <p:nvPr/>
        </p:nvCxnSpPr>
        <p:spPr>
          <a:xfrm rot="10800000" flipH="1" flipV="1">
            <a:off x="817827" y="2022203"/>
            <a:ext cx="642905" cy="1421286"/>
          </a:xfrm>
          <a:prstGeom prst="bentConnector3">
            <a:avLst>
              <a:gd name="adj1" fmla="val -35557"/>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onnector: Elbow 35">
            <a:extLst>
              <a:ext uri="{FF2B5EF4-FFF2-40B4-BE49-F238E27FC236}">
                <a16:creationId xmlns:a16="http://schemas.microsoft.com/office/drawing/2014/main" id="{F1C7FBD1-18EB-87E6-191C-4934FBB62F3E}"/>
              </a:ext>
            </a:extLst>
          </p:cNvPr>
          <p:cNvCxnSpPr>
            <a:cxnSpLocks/>
          </p:cNvCxnSpPr>
          <p:nvPr/>
        </p:nvCxnSpPr>
        <p:spPr>
          <a:xfrm rot="16200000" flipH="1">
            <a:off x="65261" y="4179008"/>
            <a:ext cx="2148034" cy="642905"/>
          </a:xfrm>
          <a:prstGeom prst="bentConnector3">
            <a:avLst>
              <a:gd name="adj1" fmla="val 50000"/>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98A114EC-F2A6-BE20-4BB7-375676CF4F38}"/>
              </a:ext>
            </a:extLst>
          </p:cNvPr>
          <p:cNvSpPr txBox="1"/>
          <p:nvPr/>
        </p:nvSpPr>
        <p:spPr>
          <a:xfrm>
            <a:off x="826824" y="746722"/>
            <a:ext cx="10780452" cy="769441"/>
          </a:xfrm>
          <a:prstGeom prst="rect">
            <a:avLst/>
          </a:prstGeom>
          <a:noFill/>
        </p:spPr>
        <p:txBody>
          <a:bodyPr wrap="square">
            <a:spAutoFit/>
          </a:bodyPr>
          <a:lstStyle/>
          <a:p>
            <a:pPr>
              <a:spcAft>
                <a:spcPts val="600"/>
              </a:spcAft>
            </a:pPr>
            <a:r>
              <a:rPr lang="en-US" sz="2200" b="1" dirty="0">
                <a:solidFill>
                  <a:srgbClr val="595959"/>
                </a:solidFill>
              </a:rPr>
              <a:t>Objective: </a:t>
            </a:r>
            <a:r>
              <a:rPr lang="en-US" sz="2200" dirty="0">
                <a:solidFill>
                  <a:srgbClr val="595959"/>
                </a:solidFill>
              </a:rPr>
              <a:t>Determine the minimum nightly rate you must charge to cover all your costs and earn a profit. This is your base price—a foundation for setting seasonal or promotional rates.</a:t>
            </a:r>
            <a:endParaRPr lang="en-US" sz="2200" b="1" dirty="0">
              <a:solidFill>
                <a:srgbClr val="595959"/>
              </a:solidFill>
            </a:endParaRPr>
          </a:p>
        </p:txBody>
      </p:sp>
    </p:spTree>
    <p:extLst>
      <p:ext uri="{BB962C8B-B14F-4D97-AF65-F5344CB8AC3E}">
        <p14:creationId xmlns:p14="http://schemas.microsoft.com/office/powerpoint/2010/main" val="190146144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5D3A70-2BFF-7184-6B5D-988601AB91D8}"/>
            </a:ext>
          </a:extLst>
        </p:cNvPr>
        <p:cNvGrpSpPr/>
        <p:nvPr/>
      </p:nvGrpSpPr>
      <p:grpSpPr>
        <a:xfrm>
          <a:off x="0" y="0"/>
          <a:ext cx="0" cy="0"/>
          <a:chOff x="0" y="0"/>
          <a:chExt cx="0" cy="0"/>
        </a:xfrm>
      </p:grpSpPr>
      <p:sp>
        <p:nvSpPr>
          <p:cNvPr id="24" name="Flowchart: Alternate Process 23">
            <a:extLst>
              <a:ext uri="{FF2B5EF4-FFF2-40B4-BE49-F238E27FC236}">
                <a16:creationId xmlns:a16="http://schemas.microsoft.com/office/drawing/2014/main" id="{78F9AEDD-9925-C0B0-9834-F1A0D52D2DF3}"/>
              </a:ext>
            </a:extLst>
          </p:cNvPr>
          <p:cNvSpPr/>
          <p:nvPr/>
        </p:nvSpPr>
        <p:spPr>
          <a:xfrm>
            <a:off x="817828" y="1087347"/>
            <a:ext cx="10595240" cy="1043834"/>
          </a:xfrm>
          <a:prstGeom prst="flowChartAlternateProcess">
            <a:avLst/>
          </a:prstGeom>
          <a:solidFill>
            <a:srgbClr val="418D8F"/>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4" name="Text Placeholder 3">
            <a:extLst>
              <a:ext uri="{FF2B5EF4-FFF2-40B4-BE49-F238E27FC236}">
                <a16:creationId xmlns:a16="http://schemas.microsoft.com/office/drawing/2014/main" id="{9CDC99DF-6EB2-B06E-4C74-78FD8B62E52B}"/>
              </a:ext>
            </a:extLst>
          </p:cNvPr>
          <p:cNvSpPr>
            <a:spLocks noGrp="1"/>
          </p:cNvSpPr>
          <p:nvPr>
            <p:ph type="body" sz="quarter" idx="16"/>
          </p:nvPr>
        </p:nvSpPr>
        <p:spPr>
          <a:xfrm>
            <a:off x="798381" y="243063"/>
            <a:ext cx="10614687" cy="803654"/>
          </a:xfrm>
        </p:spPr>
        <p:txBody>
          <a:bodyPr/>
          <a:lstStyle/>
          <a:p>
            <a:r>
              <a:rPr lang="en-US" sz="3200" dirty="0">
                <a:solidFill>
                  <a:srgbClr val="EC7C69"/>
                </a:solidFill>
              </a:rPr>
              <a:t>Calculation</a:t>
            </a:r>
            <a:r>
              <a:rPr lang="en-US" sz="3200" b="1" dirty="0">
                <a:solidFill>
                  <a:srgbClr val="EC7C69"/>
                </a:solidFill>
              </a:rPr>
              <a:t>: </a:t>
            </a:r>
            <a:r>
              <a:rPr lang="en-US" sz="3200" b="1" dirty="0">
                <a:solidFill>
                  <a:srgbClr val="459597"/>
                </a:solidFill>
              </a:rPr>
              <a:t>Your Average Price per Night </a:t>
            </a:r>
            <a:r>
              <a:rPr lang="en-US" sz="3200" b="1" dirty="0">
                <a:solidFill>
                  <a:srgbClr val="E96751"/>
                </a:solidFill>
              </a:rPr>
              <a:t>+ Profit Margin</a:t>
            </a:r>
            <a:endParaRPr lang="en-GB" sz="3200" dirty="0">
              <a:solidFill>
                <a:srgbClr val="E96751"/>
              </a:solidFill>
            </a:endParaRPr>
          </a:p>
        </p:txBody>
      </p:sp>
      <p:cxnSp>
        <p:nvCxnSpPr>
          <p:cNvPr id="2" name="Straight Connector 1">
            <a:extLst>
              <a:ext uri="{FF2B5EF4-FFF2-40B4-BE49-F238E27FC236}">
                <a16:creationId xmlns:a16="http://schemas.microsoft.com/office/drawing/2014/main" id="{C908C543-E6FD-2ABA-E6DE-AF48E9526CCD}"/>
              </a:ext>
            </a:extLst>
          </p:cNvPr>
          <p:cNvCxnSpPr>
            <a:cxnSpLocks/>
          </p:cNvCxnSpPr>
          <p:nvPr/>
        </p:nvCxnSpPr>
        <p:spPr>
          <a:xfrm>
            <a:off x="0" y="104671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CADD674D-C720-1B13-7AB2-8CB747AEED04}"/>
              </a:ext>
            </a:extLst>
          </p:cNvPr>
          <p:cNvSpPr>
            <a:spLocks noGrp="1"/>
          </p:cNvSpPr>
          <p:nvPr>
            <p:ph type="body" sz="quarter" idx="18"/>
          </p:nvPr>
        </p:nvSpPr>
        <p:spPr>
          <a:xfrm>
            <a:off x="839381" y="1192125"/>
            <a:ext cx="10614687" cy="803653"/>
          </a:xfrm>
        </p:spPr>
        <p:txBody>
          <a:bodyPr/>
          <a:lstStyle/>
          <a:p>
            <a:pPr algn="ctr">
              <a:spcAft>
                <a:spcPts val="1200"/>
              </a:spcAft>
            </a:pPr>
            <a:r>
              <a:rPr lang="en-US" b="1" dirty="0">
                <a:solidFill>
                  <a:schemeClr val="bg1"/>
                </a:solidFill>
              </a:rPr>
              <a:t>Target Average Price Per Night = </a:t>
            </a:r>
            <a:r>
              <a:rPr lang="en-US" dirty="0">
                <a:solidFill>
                  <a:schemeClr val="bg1"/>
                </a:solidFill>
              </a:rPr>
              <a:t>(Total Annual Costs ÷ Estimated Bookable Nights) + Variable Cost per Night + Profit Margin</a:t>
            </a:r>
          </a:p>
        </p:txBody>
      </p:sp>
      <p:cxnSp>
        <p:nvCxnSpPr>
          <p:cNvPr id="33" name="Connector: Elbow 32">
            <a:extLst>
              <a:ext uri="{FF2B5EF4-FFF2-40B4-BE49-F238E27FC236}">
                <a16:creationId xmlns:a16="http://schemas.microsoft.com/office/drawing/2014/main" id="{6A7F022E-7BF7-B30F-0FAE-0C4962B587D5}"/>
              </a:ext>
            </a:extLst>
          </p:cNvPr>
          <p:cNvCxnSpPr>
            <a:cxnSpLocks/>
            <a:stCxn id="24" idx="1"/>
          </p:cNvCxnSpPr>
          <p:nvPr/>
        </p:nvCxnSpPr>
        <p:spPr>
          <a:xfrm rot="10800000" flipH="1" flipV="1">
            <a:off x="817827" y="1609264"/>
            <a:ext cx="642905" cy="2297442"/>
          </a:xfrm>
          <a:prstGeom prst="bentConnector3">
            <a:avLst>
              <a:gd name="adj1" fmla="val -35557"/>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graphicFrame>
        <p:nvGraphicFramePr>
          <p:cNvPr id="3" name="Table 2">
            <a:extLst>
              <a:ext uri="{FF2B5EF4-FFF2-40B4-BE49-F238E27FC236}">
                <a16:creationId xmlns:a16="http://schemas.microsoft.com/office/drawing/2014/main" id="{2E964849-EE7E-330D-DC10-6070298C8046}"/>
              </a:ext>
            </a:extLst>
          </p:cNvPr>
          <p:cNvGraphicFramePr>
            <a:graphicFrameLocks noGrp="1"/>
          </p:cNvGraphicFramePr>
          <p:nvPr/>
        </p:nvGraphicFramePr>
        <p:xfrm>
          <a:off x="1528483" y="2394340"/>
          <a:ext cx="9606242" cy="2590800"/>
        </p:xfrm>
        <a:graphic>
          <a:graphicData uri="http://schemas.openxmlformats.org/drawingml/2006/table">
            <a:tbl>
              <a:tblPr/>
              <a:tblGrid>
                <a:gridCol w="4803121">
                  <a:extLst>
                    <a:ext uri="{9D8B030D-6E8A-4147-A177-3AD203B41FA5}">
                      <a16:colId xmlns:a16="http://schemas.microsoft.com/office/drawing/2014/main" val="80670903"/>
                    </a:ext>
                  </a:extLst>
                </a:gridCol>
                <a:gridCol w="4803121">
                  <a:extLst>
                    <a:ext uri="{9D8B030D-6E8A-4147-A177-3AD203B41FA5}">
                      <a16:colId xmlns:a16="http://schemas.microsoft.com/office/drawing/2014/main" val="188120773"/>
                    </a:ext>
                  </a:extLst>
                </a:gridCol>
              </a:tblGrid>
              <a:tr h="0">
                <a:tc>
                  <a:txBody>
                    <a:bodyPr/>
                    <a:lstStyle/>
                    <a:p>
                      <a:pPr>
                        <a:buNone/>
                      </a:pPr>
                      <a:r>
                        <a:rPr lang="en-IE" sz="2200" b="1" dirty="0">
                          <a:solidFill>
                            <a:schemeClr val="bg1"/>
                          </a:solidFill>
                        </a:rPr>
                        <a:t>Category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200" b="1" dirty="0">
                          <a:solidFill>
                            <a:schemeClr val="bg1"/>
                          </a:solidFill>
                        </a:rPr>
                        <a:t>Value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2557152889"/>
                  </a:ext>
                </a:extLst>
              </a:tr>
              <a:tr h="0">
                <a:tc>
                  <a:txBody>
                    <a:bodyPr/>
                    <a:lstStyle/>
                    <a:p>
                      <a:pPr>
                        <a:buNone/>
                      </a:pPr>
                      <a:r>
                        <a:rPr lang="en-IE" sz="2200" dirty="0">
                          <a:solidFill>
                            <a:srgbClr val="494949"/>
                          </a:solidFill>
                        </a:rPr>
                        <a:t>Total Annual Costs (TAC)</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200" dirty="0">
                          <a:solidFill>
                            <a:srgbClr val="494949"/>
                          </a:solidFill>
                        </a:rPr>
                        <a:t>€20,000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54919812"/>
                  </a:ext>
                </a:extLst>
              </a:tr>
              <a:tr h="0">
                <a:tc>
                  <a:txBody>
                    <a:bodyPr/>
                    <a:lstStyle/>
                    <a:p>
                      <a:pPr>
                        <a:buNone/>
                      </a:pPr>
                      <a:r>
                        <a:rPr lang="en-IE" sz="2200" dirty="0">
                          <a:solidFill>
                            <a:srgbClr val="494949"/>
                          </a:solidFill>
                        </a:rPr>
                        <a:t>Estimated Bookable Nights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200" dirty="0">
                          <a:solidFill>
                            <a:srgbClr val="494949"/>
                          </a:solidFill>
                        </a:rPr>
                        <a:t>200 nights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55308095"/>
                  </a:ext>
                </a:extLst>
              </a:tr>
              <a:tr h="0">
                <a:tc>
                  <a:txBody>
                    <a:bodyPr/>
                    <a:lstStyle/>
                    <a:p>
                      <a:pPr>
                        <a:buNone/>
                      </a:pPr>
                      <a:r>
                        <a:rPr lang="en-US" sz="2200" dirty="0">
                          <a:solidFill>
                            <a:srgbClr val="494949"/>
                          </a:solidFill>
                        </a:rPr>
                        <a:t>Variable Cost per Night (VC)</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200" dirty="0">
                          <a:solidFill>
                            <a:srgbClr val="494949"/>
                          </a:solidFill>
                        </a:rPr>
                        <a:t>€30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7535878"/>
                  </a:ext>
                </a:extLst>
              </a:tr>
              <a:tr h="0">
                <a:tc>
                  <a:txBody>
                    <a:bodyPr/>
                    <a:lstStyle/>
                    <a:p>
                      <a:pPr>
                        <a:buNone/>
                      </a:pPr>
                      <a:r>
                        <a:rPr lang="en-IE" sz="2200" b="1" dirty="0">
                          <a:solidFill>
                            <a:srgbClr val="E96751"/>
                          </a:solidFill>
                        </a:rPr>
                        <a:t>Desired Profit per Night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200" dirty="0">
                          <a:solidFill>
                            <a:srgbClr val="494949"/>
                          </a:solidFill>
                        </a:rPr>
                        <a:t>€25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53719369"/>
                  </a:ext>
                </a:extLst>
              </a:tr>
              <a:tr h="0">
                <a:tc gridSpan="2">
                  <a:txBody>
                    <a:bodyPr/>
                    <a:lstStyle/>
                    <a:p>
                      <a:pPr>
                        <a:buNone/>
                      </a:pPr>
                      <a:r>
                        <a:rPr lang="en-US" sz="2400" b="1" dirty="0">
                          <a:solidFill>
                            <a:schemeClr val="bg1"/>
                          </a:solidFill>
                        </a:rPr>
                        <a:t>Average Price  Per Night </a:t>
                      </a:r>
                      <a:r>
                        <a:rPr lang="en-US" sz="2400" b="0" dirty="0">
                          <a:solidFill>
                            <a:schemeClr val="bg1"/>
                          </a:solidFill>
                        </a:rPr>
                        <a:t>= (€20,000 ÷ 200) + €30 + €25 = €155 per night</a:t>
                      </a:r>
                      <a:endParaRPr lang="en-IE" sz="2200" b="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18D8F"/>
                    </a:solidFill>
                  </a:tcPr>
                </a:tc>
                <a:tc hMerge="1">
                  <a:txBody>
                    <a:bodyPr/>
                    <a:lstStyle/>
                    <a:p>
                      <a:pPr>
                        <a:buNone/>
                      </a:pPr>
                      <a:endParaRPr lang="en-IE" sz="2200" dirty="0">
                        <a:solidFill>
                          <a:srgbClr val="49494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11634247"/>
                  </a:ext>
                </a:extLst>
              </a:tr>
            </a:tbl>
          </a:graphicData>
        </a:graphic>
      </p:graphicFrame>
      <p:sp>
        <p:nvSpPr>
          <p:cNvPr id="7" name="TextBox 6">
            <a:extLst>
              <a:ext uri="{FF2B5EF4-FFF2-40B4-BE49-F238E27FC236}">
                <a16:creationId xmlns:a16="http://schemas.microsoft.com/office/drawing/2014/main" id="{8C8E0F72-4DB1-BB8F-BEF7-4DEB424B3A9B}"/>
              </a:ext>
            </a:extLst>
          </p:cNvPr>
          <p:cNvSpPr txBox="1"/>
          <p:nvPr/>
        </p:nvSpPr>
        <p:spPr>
          <a:xfrm>
            <a:off x="492777" y="4985140"/>
            <a:ext cx="11307894" cy="1785104"/>
          </a:xfrm>
          <a:prstGeom prst="rect">
            <a:avLst/>
          </a:prstGeom>
          <a:noFill/>
        </p:spPr>
        <p:txBody>
          <a:bodyPr wrap="square">
            <a:spAutoFit/>
          </a:bodyPr>
          <a:lstStyle/>
          <a:p>
            <a:r>
              <a:rPr lang="en-US" sz="2200" dirty="0">
                <a:solidFill>
                  <a:srgbClr val="595959"/>
                </a:solidFill>
              </a:rPr>
              <a:t>This </a:t>
            </a:r>
            <a:r>
              <a:rPr lang="en-US" sz="2200" b="1" dirty="0">
                <a:solidFill>
                  <a:srgbClr val="595959"/>
                </a:solidFill>
              </a:rPr>
              <a:t>€155</a:t>
            </a:r>
            <a:r>
              <a:rPr lang="en-US" sz="2200" dirty="0">
                <a:solidFill>
                  <a:srgbClr val="595959"/>
                </a:solidFill>
              </a:rPr>
              <a:t> is your </a:t>
            </a:r>
            <a:r>
              <a:rPr lang="en-US" sz="2200" b="1" dirty="0">
                <a:solidFill>
                  <a:srgbClr val="595959"/>
                </a:solidFill>
              </a:rPr>
              <a:t>baseline rate</a:t>
            </a:r>
            <a:r>
              <a:rPr lang="en-US" sz="2200" dirty="0">
                <a:solidFill>
                  <a:srgbClr val="595959"/>
                </a:solidFill>
              </a:rPr>
              <a:t> – you need to charge at least this amount, on average, to cover your fixed and variable costs and hit your profit target. You might still adjust your pricing seasonally (e.g., €175 in summer or €130 midweek in winter), but this is the </a:t>
            </a:r>
            <a:r>
              <a:rPr lang="en-US" sz="2200" b="1" dirty="0">
                <a:solidFill>
                  <a:srgbClr val="595959"/>
                </a:solidFill>
              </a:rPr>
              <a:t>minimum average</a:t>
            </a:r>
            <a:r>
              <a:rPr lang="en-US" sz="2200" dirty="0">
                <a:solidFill>
                  <a:srgbClr val="595959"/>
                </a:solidFill>
              </a:rPr>
              <a:t> to remain financially sustainable. *</a:t>
            </a:r>
            <a:r>
              <a:rPr lang="en-US" sz="2200" b="1" dirty="0">
                <a:solidFill>
                  <a:srgbClr val="E96751"/>
                </a:solidFill>
              </a:rPr>
              <a:t>Remember: </a:t>
            </a:r>
            <a:r>
              <a:rPr lang="en-US" sz="2200" dirty="0">
                <a:solidFill>
                  <a:srgbClr val="595959"/>
                </a:solidFill>
              </a:rPr>
              <a:t>Without this step, you </a:t>
            </a:r>
            <a:r>
              <a:rPr lang="en-US" sz="2200" b="1" dirty="0">
                <a:solidFill>
                  <a:srgbClr val="595959"/>
                </a:solidFill>
              </a:rPr>
              <a:t>risk undercharging </a:t>
            </a:r>
            <a:r>
              <a:rPr lang="en-US" sz="2200" dirty="0">
                <a:solidFill>
                  <a:srgbClr val="595959"/>
                </a:solidFill>
              </a:rPr>
              <a:t>(and losing money) or </a:t>
            </a:r>
            <a:r>
              <a:rPr lang="en-US" sz="2200" b="1" dirty="0">
                <a:solidFill>
                  <a:srgbClr val="595959"/>
                </a:solidFill>
              </a:rPr>
              <a:t>overcharging</a:t>
            </a:r>
            <a:r>
              <a:rPr lang="en-US" sz="2200" dirty="0">
                <a:solidFill>
                  <a:srgbClr val="595959"/>
                </a:solidFill>
              </a:rPr>
              <a:t> (and losing bookings) and </a:t>
            </a:r>
            <a:r>
              <a:rPr lang="en-US" sz="2200" b="1" dirty="0">
                <a:solidFill>
                  <a:srgbClr val="595959"/>
                </a:solidFill>
              </a:rPr>
              <a:t>not knowing your break-even point</a:t>
            </a:r>
          </a:p>
        </p:txBody>
      </p:sp>
    </p:spTree>
    <p:extLst>
      <p:ext uri="{BB962C8B-B14F-4D97-AF65-F5344CB8AC3E}">
        <p14:creationId xmlns:p14="http://schemas.microsoft.com/office/powerpoint/2010/main" val="19519977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C72414-C7B0-E3A1-995E-8B060397A669}"/>
            </a:ext>
          </a:extLst>
        </p:cNvPr>
        <p:cNvGrpSpPr/>
        <p:nvPr/>
      </p:nvGrpSpPr>
      <p:grpSpPr>
        <a:xfrm>
          <a:off x="0" y="0"/>
          <a:ext cx="0" cy="0"/>
          <a:chOff x="0" y="0"/>
          <a:chExt cx="0" cy="0"/>
        </a:xfrm>
      </p:grpSpPr>
      <p:sp>
        <p:nvSpPr>
          <p:cNvPr id="24" name="Flowchart: Alternate Process 23">
            <a:extLst>
              <a:ext uri="{FF2B5EF4-FFF2-40B4-BE49-F238E27FC236}">
                <a16:creationId xmlns:a16="http://schemas.microsoft.com/office/drawing/2014/main" id="{5567A335-8AFF-BFBE-6BB9-DBDD06100EEA}"/>
              </a:ext>
            </a:extLst>
          </p:cNvPr>
          <p:cNvSpPr/>
          <p:nvPr/>
        </p:nvSpPr>
        <p:spPr>
          <a:xfrm>
            <a:off x="817828" y="1605887"/>
            <a:ext cx="10595240" cy="1043834"/>
          </a:xfrm>
          <a:prstGeom prst="flowChartAlternateProcess">
            <a:avLst/>
          </a:prstGeom>
          <a:solidFill>
            <a:srgbClr val="418D8F"/>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4" name="Text Placeholder 3">
            <a:extLst>
              <a:ext uri="{FF2B5EF4-FFF2-40B4-BE49-F238E27FC236}">
                <a16:creationId xmlns:a16="http://schemas.microsoft.com/office/drawing/2014/main" id="{26E51601-6761-F8DC-2211-96FF28254186}"/>
              </a:ext>
            </a:extLst>
          </p:cNvPr>
          <p:cNvSpPr>
            <a:spLocks noGrp="1"/>
          </p:cNvSpPr>
          <p:nvPr>
            <p:ph type="body" sz="quarter" idx="16"/>
          </p:nvPr>
        </p:nvSpPr>
        <p:spPr>
          <a:xfrm>
            <a:off x="798381" y="562456"/>
            <a:ext cx="10614687" cy="803654"/>
          </a:xfrm>
        </p:spPr>
        <p:txBody>
          <a:bodyPr/>
          <a:lstStyle/>
          <a:p>
            <a:r>
              <a:rPr lang="en-US" sz="3200" b="1" dirty="0">
                <a:solidFill>
                  <a:srgbClr val="EC7C69"/>
                </a:solidFill>
              </a:rPr>
              <a:t>Formula Breakdown: </a:t>
            </a:r>
            <a:r>
              <a:rPr lang="en-US" sz="3200" b="1" dirty="0">
                <a:solidFill>
                  <a:srgbClr val="459597"/>
                </a:solidFill>
              </a:rPr>
              <a:t>Your Average/Baseline Price per Night</a:t>
            </a:r>
            <a:endParaRPr lang="en-GB" sz="3200" dirty="0">
              <a:solidFill>
                <a:srgbClr val="459597"/>
              </a:solidFill>
            </a:endParaRPr>
          </a:p>
        </p:txBody>
      </p:sp>
      <p:cxnSp>
        <p:nvCxnSpPr>
          <p:cNvPr id="2" name="Straight Connector 1">
            <a:extLst>
              <a:ext uri="{FF2B5EF4-FFF2-40B4-BE49-F238E27FC236}">
                <a16:creationId xmlns:a16="http://schemas.microsoft.com/office/drawing/2014/main" id="{83FE1122-1519-AC19-723F-F886F4953AE7}"/>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AE4263A8-E5FA-00F3-1D64-1D1C41C2C587}"/>
              </a:ext>
            </a:extLst>
          </p:cNvPr>
          <p:cNvSpPr>
            <a:spLocks noGrp="1"/>
          </p:cNvSpPr>
          <p:nvPr>
            <p:ph type="body" sz="quarter" idx="18"/>
          </p:nvPr>
        </p:nvSpPr>
        <p:spPr>
          <a:xfrm>
            <a:off x="839381" y="1710665"/>
            <a:ext cx="10614687" cy="803653"/>
          </a:xfrm>
        </p:spPr>
        <p:txBody>
          <a:bodyPr/>
          <a:lstStyle/>
          <a:p>
            <a:pPr algn="ctr">
              <a:spcAft>
                <a:spcPts val="1200"/>
              </a:spcAft>
            </a:pPr>
            <a:r>
              <a:rPr lang="en-US" sz="2800" b="1" dirty="0">
                <a:solidFill>
                  <a:schemeClr val="bg1"/>
                </a:solidFill>
              </a:rPr>
              <a:t>Target Average Price Per Night = </a:t>
            </a:r>
            <a:r>
              <a:rPr lang="en-US" sz="2800" dirty="0">
                <a:solidFill>
                  <a:schemeClr val="bg1"/>
                </a:solidFill>
              </a:rPr>
              <a:t>(Total Annual Costs ÷ Estimated Bookable Nights) + Variable Cost per Night + Profit Margin</a:t>
            </a:r>
          </a:p>
        </p:txBody>
      </p:sp>
      <p:sp>
        <p:nvSpPr>
          <p:cNvPr id="21" name="Text Placeholder 5">
            <a:extLst>
              <a:ext uri="{FF2B5EF4-FFF2-40B4-BE49-F238E27FC236}">
                <a16:creationId xmlns:a16="http://schemas.microsoft.com/office/drawing/2014/main" id="{2E1BDB38-FB3E-375D-F6B4-21B62AC2121E}"/>
              </a:ext>
            </a:extLst>
          </p:cNvPr>
          <p:cNvSpPr txBox="1">
            <a:spLocks/>
          </p:cNvSpPr>
          <p:nvPr/>
        </p:nvSpPr>
        <p:spPr>
          <a:xfrm>
            <a:off x="1611085" y="2980294"/>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Arial" panose="020B0604020202020204" pitchFamily="34" charset="0"/>
              <a:buChar char="•"/>
            </a:pPr>
            <a:r>
              <a:rPr lang="en-US" b="1" dirty="0">
                <a:solidFill>
                  <a:srgbClr val="595959"/>
                </a:solidFill>
              </a:rPr>
              <a:t>Total Annual Costs</a:t>
            </a:r>
            <a:r>
              <a:rPr lang="en-US" dirty="0">
                <a:solidFill>
                  <a:srgbClr val="595959"/>
                </a:solidFill>
              </a:rPr>
              <a:t> = Fixed Costs (e.g. insurance, internet, loan) + (Variable Costs × Nights Booked)</a:t>
            </a:r>
          </a:p>
          <a:p>
            <a:pPr marL="342900" indent="-342900">
              <a:buFont typeface="Arial" panose="020B0604020202020204" pitchFamily="34" charset="0"/>
              <a:buChar char="•"/>
            </a:pPr>
            <a:r>
              <a:rPr lang="en-US" b="1" dirty="0">
                <a:solidFill>
                  <a:srgbClr val="595959"/>
                </a:solidFill>
              </a:rPr>
              <a:t>Estimated Bookable Nights</a:t>
            </a:r>
            <a:r>
              <a:rPr lang="en-US" dirty="0">
                <a:solidFill>
                  <a:srgbClr val="595959"/>
                </a:solidFill>
              </a:rPr>
              <a:t> = Realistic number of nights you can rent (e.g. 60% of 365 = 219 nights)</a:t>
            </a:r>
          </a:p>
          <a:p>
            <a:pPr marL="342900" indent="-342900">
              <a:buFont typeface="Arial" panose="020B0604020202020204" pitchFamily="34" charset="0"/>
              <a:buChar char="•"/>
            </a:pPr>
            <a:r>
              <a:rPr lang="en-US" b="1" dirty="0">
                <a:solidFill>
                  <a:srgbClr val="595959"/>
                </a:solidFill>
              </a:rPr>
              <a:t>Variable Cost per Night</a:t>
            </a:r>
            <a:r>
              <a:rPr lang="en-US" dirty="0">
                <a:solidFill>
                  <a:srgbClr val="595959"/>
                </a:solidFill>
              </a:rPr>
              <a:t> = Cleaning, breakfast, laundry, toiletries, etc.</a:t>
            </a:r>
          </a:p>
          <a:p>
            <a:pPr marL="342900" indent="-342900">
              <a:buFont typeface="Arial" panose="020B0604020202020204" pitchFamily="34" charset="0"/>
              <a:buChar char="•"/>
            </a:pPr>
            <a:r>
              <a:rPr lang="en-US" b="1" dirty="0">
                <a:solidFill>
                  <a:srgbClr val="595959"/>
                </a:solidFill>
              </a:rPr>
              <a:t>Profit Margin</a:t>
            </a:r>
            <a:r>
              <a:rPr lang="en-US" dirty="0">
                <a:solidFill>
                  <a:srgbClr val="595959"/>
                </a:solidFill>
              </a:rPr>
              <a:t> = Your target earnings per night (€10–€30 is typical)</a:t>
            </a:r>
          </a:p>
        </p:txBody>
      </p:sp>
      <p:sp>
        <p:nvSpPr>
          <p:cNvPr id="25" name="Flowchart: Alternate Process 24">
            <a:extLst>
              <a:ext uri="{FF2B5EF4-FFF2-40B4-BE49-F238E27FC236}">
                <a16:creationId xmlns:a16="http://schemas.microsoft.com/office/drawing/2014/main" id="{48EE6F6F-EB49-D364-CF22-11BBD3ABF29E}"/>
              </a:ext>
            </a:extLst>
          </p:cNvPr>
          <p:cNvSpPr/>
          <p:nvPr/>
        </p:nvSpPr>
        <p:spPr>
          <a:xfrm>
            <a:off x="1460733" y="2754095"/>
            <a:ext cx="9964593" cy="3342302"/>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3" name="Connector: Elbow 32">
            <a:extLst>
              <a:ext uri="{FF2B5EF4-FFF2-40B4-BE49-F238E27FC236}">
                <a16:creationId xmlns:a16="http://schemas.microsoft.com/office/drawing/2014/main" id="{791D9FFE-D0E7-F5DD-D3BE-F2F5A9395518}"/>
              </a:ext>
            </a:extLst>
          </p:cNvPr>
          <p:cNvCxnSpPr>
            <a:cxnSpLocks/>
            <a:stCxn id="24" idx="1"/>
            <a:endCxn id="25" idx="1"/>
          </p:cNvCxnSpPr>
          <p:nvPr/>
        </p:nvCxnSpPr>
        <p:spPr>
          <a:xfrm rot="10800000" flipH="1" flipV="1">
            <a:off x="817827" y="2127804"/>
            <a:ext cx="642905" cy="2297442"/>
          </a:xfrm>
          <a:prstGeom prst="bentConnector3">
            <a:avLst>
              <a:gd name="adj1" fmla="val -35557"/>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45BBC97D-1ED8-36AD-D9CC-477ECCF475CD}"/>
              </a:ext>
            </a:extLst>
          </p:cNvPr>
          <p:cNvSpPr txBox="1"/>
          <p:nvPr/>
        </p:nvSpPr>
        <p:spPr>
          <a:xfrm>
            <a:off x="424961" y="6312996"/>
            <a:ext cx="8575604" cy="369332"/>
          </a:xfrm>
          <a:prstGeom prst="rect">
            <a:avLst/>
          </a:prstGeom>
          <a:noFill/>
        </p:spPr>
        <p:txBody>
          <a:bodyPr wrap="square">
            <a:spAutoFit/>
          </a:bodyPr>
          <a:lstStyle/>
          <a:p>
            <a:pPr algn="l">
              <a:buNone/>
            </a:pPr>
            <a:r>
              <a:rPr lang="en-US" i="0" dirty="0">
                <a:solidFill>
                  <a:srgbClr val="00B0F0"/>
                </a:solidFill>
                <a:effectLst/>
                <a:hlinkClick r:id="rId2">
                  <a:extLst>
                    <a:ext uri="{A12FA001-AC4F-418D-AE19-62706E023703}">
                      <ahyp:hlinkClr xmlns:ahyp="http://schemas.microsoft.com/office/drawing/2018/hyperlinkcolor" val="tx"/>
                    </a:ext>
                  </a:extLst>
                </a:hlinkClick>
              </a:rPr>
              <a:t>The Complete Checklist for Launching Your Own Glamping Business</a:t>
            </a:r>
            <a:endParaRPr lang="en-US" i="0" dirty="0">
              <a:solidFill>
                <a:srgbClr val="00B0F0"/>
              </a:solidFill>
              <a:effectLst/>
            </a:endParaRPr>
          </a:p>
        </p:txBody>
      </p:sp>
    </p:spTree>
    <p:extLst>
      <p:ext uri="{BB962C8B-B14F-4D97-AF65-F5344CB8AC3E}">
        <p14:creationId xmlns:p14="http://schemas.microsoft.com/office/powerpoint/2010/main" val="308992284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8B3AB2-B92D-1311-839B-50A9E8543C83}"/>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E2F490DB-502A-45E6-593D-64703EFE9CA7}"/>
              </a:ext>
            </a:extLst>
          </p:cNvPr>
          <p:cNvSpPr>
            <a:spLocks noGrp="1"/>
          </p:cNvSpPr>
          <p:nvPr>
            <p:ph type="body" sz="quarter" idx="23"/>
          </p:nvPr>
        </p:nvSpPr>
        <p:spPr>
          <a:xfrm>
            <a:off x="788657" y="4800167"/>
            <a:ext cx="10614687" cy="1248936"/>
          </a:xfrm>
        </p:spPr>
        <p:txBody>
          <a:bodyPr/>
          <a:lstStyle/>
          <a:p>
            <a:pPr algn="ctr"/>
            <a:r>
              <a:rPr lang="en-US" sz="2800" i="1" dirty="0">
                <a:solidFill>
                  <a:srgbClr val="E96751"/>
                </a:solidFill>
              </a:rPr>
              <a:t>How much do I </a:t>
            </a:r>
            <a:r>
              <a:rPr lang="en-US" sz="2800" b="1" i="1" dirty="0">
                <a:solidFill>
                  <a:srgbClr val="E96751"/>
                </a:solidFill>
              </a:rPr>
              <a:t>actually earn per night after costs?</a:t>
            </a:r>
            <a:endParaRPr lang="en-US" sz="2800" b="1" dirty="0">
              <a:solidFill>
                <a:srgbClr val="E96751"/>
              </a:solidFill>
            </a:endParaRPr>
          </a:p>
          <a:p>
            <a:pPr algn="ctr"/>
            <a:r>
              <a:rPr lang="en-US" sz="2400" b="1" dirty="0"/>
              <a:t>Objective:</a:t>
            </a:r>
            <a:r>
              <a:rPr lang="en-US" sz="2400" dirty="0"/>
              <a:t> Understand your </a:t>
            </a:r>
            <a:r>
              <a:rPr lang="en-US" sz="2400" b="1" dirty="0"/>
              <a:t>net revenue per night</a:t>
            </a:r>
            <a:r>
              <a:rPr lang="en-US" sz="2400" dirty="0"/>
              <a:t> — the actual income you keep after subtracting variable costs from your nightly rate. This helps you assess profitability, make pricing decisions, and calculate breakeven points accurately.</a:t>
            </a:r>
          </a:p>
          <a:p>
            <a:pPr algn="ctr"/>
            <a:endParaRPr lang="en-IE" dirty="0"/>
          </a:p>
        </p:txBody>
      </p:sp>
      <p:sp>
        <p:nvSpPr>
          <p:cNvPr id="5" name="Text Placeholder 4">
            <a:extLst>
              <a:ext uri="{FF2B5EF4-FFF2-40B4-BE49-F238E27FC236}">
                <a16:creationId xmlns:a16="http://schemas.microsoft.com/office/drawing/2014/main" id="{EEB7312F-E50D-9BC4-61FD-B5EB1501CB73}"/>
              </a:ext>
            </a:extLst>
          </p:cNvPr>
          <p:cNvSpPr>
            <a:spLocks noGrp="1"/>
          </p:cNvSpPr>
          <p:nvPr>
            <p:ph type="body" sz="quarter" idx="18"/>
          </p:nvPr>
        </p:nvSpPr>
        <p:spPr>
          <a:xfrm>
            <a:off x="8439150" y="2058049"/>
            <a:ext cx="3520728" cy="1049221"/>
          </a:xfrm>
        </p:spPr>
        <p:txBody>
          <a:bodyPr/>
          <a:lstStyle/>
          <a:p>
            <a:pPr algn="r"/>
            <a:r>
              <a:rPr lang="en-IE" b="0" i="1" dirty="0"/>
              <a:t>What is Your True Income Per Booking?</a:t>
            </a:r>
          </a:p>
        </p:txBody>
      </p:sp>
      <p:sp>
        <p:nvSpPr>
          <p:cNvPr id="8" name="Text Placeholder 7">
            <a:extLst>
              <a:ext uri="{FF2B5EF4-FFF2-40B4-BE49-F238E27FC236}">
                <a16:creationId xmlns:a16="http://schemas.microsoft.com/office/drawing/2014/main" id="{8CAF570F-C6E4-93E3-60D4-CDF4C7198213}"/>
              </a:ext>
            </a:extLst>
          </p:cNvPr>
          <p:cNvSpPr>
            <a:spLocks noGrp="1"/>
          </p:cNvSpPr>
          <p:nvPr>
            <p:ph type="body" sz="quarter" idx="19"/>
          </p:nvPr>
        </p:nvSpPr>
        <p:spPr>
          <a:xfrm>
            <a:off x="8397316" y="808897"/>
            <a:ext cx="3520727" cy="385564"/>
          </a:xfrm>
        </p:spPr>
        <p:txBody>
          <a:bodyPr/>
          <a:lstStyle/>
          <a:p>
            <a:pPr algn="r"/>
            <a:r>
              <a:rPr lang="en-IE" dirty="0"/>
              <a:t>Step 2: </a:t>
            </a:r>
            <a:r>
              <a:rPr lang="en-IE" b="0" dirty="0"/>
              <a:t>Net Revenue Per Night</a:t>
            </a:r>
            <a:endParaRPr lang="en-IE" b="0" dirty="0">
              <a:solidFill>
                <a:srgbClr val="E96751"/>
              </a:solidFill>
            </a:endParaRPr>
          </a:p>
        </p:txBody>
      </p:sp>
      <p:pic>
        <p:nvPicPr>
          <p:cNvPr id="12" name="Picture Placeholder 11" descr="A hand using a calculator&#10;&#10;AI-generated content may be incorrect.">
            <a:extLst>
              <a:ext uri="{FF2B5EF4-FFF2-40B4-BE49-F238E27FC236}">
                <a16:creationId xmlns:a16="http://schemas.microsoft.com/office/drawing/2014/main" id="{3C8FD546-C9EC-423A-C27B-6907CCEF0AA4}"/>
              </a:ext>
            </a:extLst>
          </p:cNvPr>
          <p:cNvPicPr>
            <a:picLocks noGrp="1" noChangeAspect="1"/>
          </p:cNvPicPr>
          <p:nvPr>
            <p:ph type="pic" sz="quarter" idx="22"/>
          </p:nvPr>
        </p:nvPicPr>
        <p:blipFill>
          <a:blip r:embed="rId2"/>
          <a:srcRect t="34336" b="34336"/>
          <a:stretch>
            <a:fillRect/>
          </a:stretch>
        </p:blipFill>
        <p:spPr/>
      </p:pic>
      <p:grpSp>
        <p:nvGrpSpPr>
          <p:cNvPr id="13" name="Group 12">
            <a:extLst>
              <a:ext uri="{FF2B5EF4-FFF2-40B4-BE49-F238E27FC236}">
                <a16:creationId xmlns:a16="http://schemas.microsoft.com/office/drawing/2014/main" id="{218968C3-0978-B788-D1E4-63C38CEF0A9D}"/>
              </a:ext>
            </a:extLst>
          </p:cNvPr>
          <p:cNvGrpSpPr/>
          <p:nvPr/>
        </p:nvGrpSpPr>
        <p:grpSpPr>
          <a:xfrm>
            <a:off x="10836099" y="2995215"/>
            <a:ext cx="1081945" cy="1011723"/>
            <a:chOff x="1016000" y="1137920"/>
            <a:chExt cx="1016000" cy="1016000"/>
          </a:xfrm>
        </p:grpSpPr>
        <p:sp>
          <p:nvSpPr>
            <p:cNvPr id="14" name="Oval 13">
              <a:extLst>
                <a:ext uri="{FF2B5EF4-FFF2-40B4-BE49-F238E27FC236}">
                  <a16:creationId xmlns:a16="http://schemas.microsoft.com/office/drawing/2014/main" id="{8B0F52BF-F963-17E5-60FB-3B842FAC6407}"/>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5" name="TextBox 14">
              <a:extLst>
                <a:ext uri="{FF2B5EF4-FFF2-40B4-BE49-F238E27FC236}">
                  <a16:creationId xmlns:a16="http://schemas.microsoft.com/office/drawing/2014/main" id="{BFE4C3A5-DE31-F171-EAB0-3DB01B47FEDC}"/>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16</a:t>
              </a:r>
            </a:p>
          </p:txBody>
        </p:sp>
      </p:grpSp>
    </p:spTree>
    <p:extLst>
      <p:ext uri="{BB962C8B-B14F-4D97-AF65-F5344CB8AC3E}">
        <p14:creationId xmlns:p14="http://schemas.microsoft.com/office/powerpoint/2010/main" val="292752373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7C72AE-7A62-690B-AAC8-965C89B5CFBF}"/>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67E6600E-576E-D1B8-6B13-95620AAD80E2}"/>
              </a:ext>
            </a:extLst>
          </p:cNvPr>
          <p:cNvSpPr>
            <a:spLocks noGrp="1"/>
          </p:cNvSpPr>
          <p:nvPr>
            <p:ph type="body" sz="quarter" idx="18"/>
          </p:nvPr>
        </p:nvSpPr>
        <p:spPr>
          <a:xfrm>
            <a:off x="310307" y="1962417"/>
            <a:ext cx="3238499" cy="1049221"/>
          </a:xfrm>
        </p:spPr>
        <p:txBody>
          <a:bodyPr/>
          <a:lstStyle/>
          <a:p>
            <a:r>
              <a:rPr lang="en-IE" b="0" dirty="0"/>
              <a:t>What is Your True Income Per Booking?</a:t>
            </a:r>
          </a:p>
        </p:txBody>
      </p:sp>
      <p:sp>
        <p:nvSpPr>
          <p:cNvPr id="9" name="Text Placeholder 8">
            <a:extLst>
              <a:ext uri="{FF2B5EF4-FFF2-40B4-BE49-F238E27FC236}">
                <a16:creationId xmlns:a16="http://schemas.microsoft.com/office/drawing/2014/main" id="{E85EDEEB-41E8-A13A-1614-274374476ABD}"/>
              </a:ext>
            </a:extLst>
          </p:cNvPr>
          <p:cNvSpPr>
            <a:spLocks noGrp="1"/>
          </p:cNvSpPr>
          <p:nvPr>
            <p:ph type="body" sz="quarter" idx="19"/>
          </p:nvPr>
        </p:nvSpPr>
        <p:spPr>
          <a:xfrm>
            <a:off x="457945" y="782216"/>
            <a:ext cx="2943225" cy="385564"/>
          </a:xfrm>
        </p:spPr>
        <p:txBody>
          <a:bodyPr/>
          <a:lstStyle/>
          <a:p>
            <a:r>
              <a:rPr lang="en-IE" sz="3000" dirty="0"/>
              <a:t>Net Revenue Per Night</a:t>
            </a:r>
          </a:p>
        </p:txBody>
      </p:sp>
      <p:sp>
        <p:nvSpPr>
          <p:cNvPr id="12" name="Text Placeholder 7">
            <a:extLst>
              <a:ext uri="{FF2B5EF4-FFF2-40B4-BE49-F238E27FC236}">
                <a16:creationId xmlns:a16="http://schemas.microsoft.com/office/drawing/2014/main" id="{7AE88DF9-4330-42AC-0309-A0820AF09DA4}"/>
              </a:ext>
            </a:extLst>
          </p:cNvPr>
          <p:cNvSpPr>
            <a:spLocks noGrp="1"/>
          </p:cNvSpPr>
          <p:nvPr>
            <p:ph type="body" sz="quarter" idx="21"/>
          </p:nvPr>
        </p:nvSpPr>
        <p:spPr>
          <a:xfrm>
            <a:off x="4400549" y="974998"/>
            <a:ext cx="6667400" cy="3743028"/>
          </a:xfrm>
        </p:spPr>
        <p:txBody>
          <a:bodyPr/>
          <a:lstStyle/>
          <a:p>
            <a:pPr>
              <a:spcAft>
                <a:spcPts val="600"/>
              </a:spcAft>
            </a:pPr>
            <a:r>
              <a:rPr lang="en-US" dirty="0">
                <a:solidFill>
                  <a:srgbClr val="595959"/>
                </a:solidFill>
              </a:rPr>
              <a:t>Net revenue per night is what you earn from each booking </a:t>
            </a:r>
            <a:r>
              <a:rPr lang="en-US" b="1" dirty="0">
                <a:solidFill>
                  <a:srgbClr val="595959"/>
                </a:solidFill>
              </a:rPr>
              <a:t>after subtracting the costs of hosting that booking or guest </a:t>
            </a:r>
            <a:r>
              <a:rPr lang="en-US" dirty="0">
                <a:solidFill>
                  <a:srgbClr val="595959"/>
                </a:solidFill>
              </a:rPr>
              <a:t>(like cleaning, breakfast, or supplies).</a:t>
            </a:r>
          </a:p>
          <a:p>
            <a:pPr>
              <a:spcAft>
                <a:spcPts val="600"/>
              </a:spcAft>
            </a:pPr>
            <a:r>
              <a:rPr lang="en-US" b="1" dirty="0">
                <a:solidFill>
                  <a:srgbClr val="595959"/>
                </a:solidFill>
              </a:rPr>
              <a:t>It is </a:t>
            </a:r>
            <a:r>
              <a:rPr lang="en-US" dirty="0">
                <a:solidFill>
                  <a:srgbClr val="595959"/>
                </a:solidFill>
              </a:rPr>
              <a:t>the amount of money you actually </a:t>
            </a:r>
            <a:r>
              <a:rPr lang="en-US" b="1" dirty="0">
                <a:solidFill>
                  <a:srgbClr val="595959"/>
                </a:solidFill>
              </a:rPr>
              <a:t>keep as income</a:t>
            </a:r>
            <a:r>
              <a:rPr lang="en-US" dirty="0">
                <a:solidFill>
                  <a:srgbClr val="595959"/>
                </a:solidFill>
              </a:rPr>
              <a:t> after covering the </a:t>
            </a:r>
            <a:r>
              <a:rPr lang="en-US" b="1" dirty="0">
                <a:solidFill>
                  <a:srgbClr val="595959"/>
                </a:solidFill>
              </a:rPr>
              <a:t>variable costs</a:t>
            </a:r>
            <a:r>
              <a:rPr lang="en-US" dirty="0">
                <a:solidFill>
                  <a:srgbClr val="595959"/>
                </a:solidFill>
              </a:rPr>
              <a:t> associated with hosting a guest for one night.</a:t>
            </a:r>
          </a:p>
          <a:p>
            <a:pPr>
              <a:spcAft>
                <a:spcPts val="600"/>
              </a:spcAft>
            </a:pPr>
            <a:r>
              <a:rPr lang="en-US" b="1" dirty="0">
                <a:solidFill>
                  <a:srgbClr val="EC7C69"/>
                </a:solidFill>
              </a:rPr>
              <a:t>It shows what each night of booking truly contributes toward:</a:t>
            </a:r>
          </a:p>
          <a:p>
            <a:pPr marL="342900" indent="-342900">
              <a:spcAft>
                <a:spcPts val="600"/>
              </a:spcAft>
              <a:buFont typeface="Arial" panose="020B0604020202020204" pitchFamily="34" charset="0"/>
              <a:buChar char="•"/>
            </a:pPr>
            <a:r>
              <a:rPr lang="en-US" dirty="0">
                <a:solidFill>
                  <a:srgbClr val="595959"/>
                </a:solidFill>
              </a:rPr>
              <a:t>Covering your </a:t>
            </a:r>
            <a:r>
              <a:rPr lang="en-US" b="1" dirty="0">
                <a:solidFill>
                  <a:srgbClr val="595959"/>
                </a:solidFill>
              </a:rPr>
              <a:t>fixed costs </a:t>
            </a:r>
            <a:r>
              <a:rPr lang="en-US" dirty="0">
                <a:solidFill>
                  <a:srgbClr val="595959"/>
                </a:solidFill>
              </a:rPr>
              <a:t>(like insurance, rent, marketing), and</a:t>
            </a:r>
          </a:p>
          <a:p>
            <a:pPr marL="342900" indent="-342900">
              <a:spcAft>
                <a:spcPts val="600"/>
              </a:spcAft>
              <a:buFont typeface="Arial" panose="020B0604020202020204" pitchFamily="34" charset="0"/>
              <a:buChar char="•"/>
            </a:pPr>
            <a:r>
              <a:rPr lang="en-US" dirty="0">
                <a:solidFill>
                  <a:srgbClr val="595959"/>
                </a:solidFill>
              </a:rPr>
              <a:t>Earning </a:t>
            </a:r>
            <a:r>
              <a:rPr lang="en-US" b="1" dirty="0">
                <a:solidFill>
                  <a:srgbClr val="595959"/>
                </a:solidFill>
              </a:rPr>
              <a:t>profit</a:t>
            </a:r>
          </a:p>
          <a:p>
            <a:pPr>
              <a:spcAft>
                <a:spcPts val="600"/>
              </a:spcAft>
            </a:pPr>
            <a:endParaRPr lang="en-US" dirty="0"/>
          </a:p>
          <a:p>
            <a:pPr>
              <a:spcAft>
                <a:spcPts val="600"/>
              </a:spcAft>
            </a:pPr>
            <a:endParaRPr lang="en-US" dirty="0">
              <a:solidFill>
                <a:srgbClr val="E96751"/>
              </a:solidFill>
            </a:endParaRPr>
          </a:p>
        </p:txBody>
      </p:sp>
    </p:spTree>
    <p:extLst>
      <p:ext uri="{BB962C8B-B14F-4D97-AF65-F5344CB8AC3E}">
        <p14:creationId xmlns:p14="http://schemas.microsoft.com/office/powerpoint/2010/main" val="323751699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5173F2-B45B-73CF-D6F5-CDD480265CF6}"/>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7CC6EE2B-E1BE-C5DB-98E6-A9C2FE477BBC}"/>
              </a:ext>
            </a:extLst>
          </p:cNvPr>
          <p:cNvSpPr>
            <a:spLocks noGrp="1"/>
          </p:cNvSpPr>
          <p:nvPr>
            <p:ph type="body" sz="quarter" idx="18"/>
          </p:nvPr>
        </p:nvSpPr>
        <p:spPr>
          <a:xfrm>
            <a:off x="310307" y="1962417"/>
            <a:ext cx="3238499" cy="1049221"/>
          </a:xfrm>
        </p:spPr>
        <p:txBody>
          <a:bodyPr/>
          <a:lstStyle/>
          <a:p>
            <a:r>
              <a:rPr lang="en-IE" b="0" dirty="0"/>
              <a:t>What is Your True Income Per Booking?</a:t>
            </a:r>
          </a:p>
        </p:txBody>
      </p:sp>
      <p:sp>
        <p:nvSpPr>
          <p:cNvPr id="9" name="Text Placeholder 8">
            <a:extLst>
              <a:ext uri="{FF2B5EF4-FFF2-40B4-BE49-F238E27FC236}">
                <a16:creationId xmlns:a16="http://schemas.microsoft.com/office/drawing/2014/main" id="{B1F8033B-94AB-21A1-DF80-963B00941CEE}"/>
              </a:ext>
            </a:extLst>
          </p:cNvPr>
          <p:cNvSpPr>
            <a:spLocks noGrp="1"/>
          </p:cNvSpPr>
          <p:nvPr>
            <p:ph type="body" sz="quarter" idx="19"/>
          </p:nvPr>
        </p:nvSpPr>
        <p:spPr>
          <a:xfrm>
            <a:off x="457945" y="782216"/>
            <a:ext cx="2943225" cy="385564"/>
          </a:xfrm>
        </p:spPr>
        <p:txBody>
          <a:bodyPr/>
          <a:lstStyle/>
          <a:p>
            <a:r>
              <a:rPr lang="en-IE" sz="3000" dirty="0"/>
              <a:t>Net Revenue Per Night</a:t>
            </a:r>
          </a:p>
        </p:txBody>
      </p:sp>
      <p:sp>
        <p:nvSpPr>
          <p:cNvPr id="12" name="Text Placeholder 7">
            <a:extLst>
              <a:ext uri="{FF2B5EF4-FFF2-40B4-BE49-F238E27FC236}">
                <a16:creationId xmlns:a16="http://schemas.microsoft.com/office/drawing/2014/main" id="{B59C0791-9358-4192-B59A-7F3B3F115CF3}"/>
              </a:ext>
            </a:extLst>
          </p:cNvPr>
          <p:cNvSpPr>
            <a:spLocks noGrp="1"/>
          </p:cNvSpPr>
          <p:nvPr>
            <p:ph type="body" sz="quarter" idx="21"/>
          </p:nvPr>
        </p:nvSpPr>
        <p:spPr>
          <a:xfrm>
            <a:off x="4400549" y="237676"/>
            <a:ext cx="6781801" cy="3743028"/>
          </a:xfrm>
        </p:spPr>
        <p:txBody>
          <a:bodyPr/>
          <a:lstStyle/>
          <a:p>
            <a:pPr>
              <a:spcAft>
                <a:spcPts val="600"/>
              </a:spcAft>
            </a:pPr>
            <a:r>
              <a:rPr lang="en-US" dirty="0">
                <a:solidFill>
                  <a:srgbClr val="595959"/>
                </a:solidFill>
              </a:rPr>
              <a:t>It’s a key number to understand your real earnings — not just what guests pay, but what’s left after you deliver the service. Knowing your net revenue per night helps you:</a:t>
            </a:r>
          </a:p>
          <a:p>
            <a:pPr marL="342900" indent="-342900">
              <a:buFont typeface="Arial" panose="020B0604020202020204" pitchFamily="34" charset="0"/>
              <a:buChar char="•"/>
            </a:pPr>
            <a:r>
              <a:rPr lang="en-US" dirty="0">
                <a:solidFill>
                  <a:srgbClr val="595959"/>
                </a:solidFill>
              </a:rPr>
              <a:t>See how much each booking contributes toward your </a:t>
            </a:r>
            <a:r>
              <a:rPr lang="en-US" b="1" dirty="0">
                <a:solidFill>
                  <a:srgbClr val="595959"/>
                </a:solidFill>
              </a:rPr>
              <a:t>overall profit</a:t>
            </a:r>
          </a:p>
          <a:p>
            <a:pPr marL="342900" indent="-342900">
              <a:buFont typeface="Arial" panose="020B0604020202020204" pitchFamily="34" charset="0"/>
              <a:buChar char="•"/>
            </a:pPr>
            <a:r>
              <a:rPr lang="en-US" dirty="0">
                <a:solidFill>
                  <a:srgbClr val="595959"/>
                </a:solidFill>
              </a:rPr>
              <a:t>Do a </a:t>
            </a:r>
            <a:r>
              <a:rPr lang="en-US" b="1" dirty="0">
                <a:solidFill>
                  <a:srgbClr val="595959"/>
                </a:solidFill>
              </a:rPr>
              <a:t>break-even analysis </a:t>
            </a:r>
            <a:r>
              <a:rPr lang="en-US" dirty="0">
                <a:solidFill>
                  <a:srgbClr val="595959"/>
                </a:solidFill>
              </a:rPr>
              <a:t>(e.g., how many nights you need to sell to cover fixed costs)</a:t>
            </a:r>
          </a:p>
          <a:p>
            <a:pPr marL="342900" indent="-342900">
              <a:buFont typeface="Arial" panose="020B0604020202020204" pitchFamily="34" charset="0"/>
              <a:buChar char="•"/>
            </a:pPr>
            <a:r>
              <a:rPr lang="en-US" dirty="0">
                <a:solidFill>
                  <a:srgbClr val="595959"/>
                </a:solidFill>
              </a:rPr>
              <a:t>Identify if your </a:t>
            </a:r>
            <a:r>
              <a:rPr lang="en-US" b="1" dirty="0">
                <a:solidFill>
                  <a:srgbClr val="595959"/>
                </a:solidFill>
              </a:rPr>
              <a:t>prices are too low </a:t>
            </a:r>
            <a:r>
              <a:rPr lang="en-US" dirty="0">
                <a:solidFill>
                  <a:srgbClr val="595959"/>
                </a:solidFill>
              </a:rPr>
              <a:t>or your </a:t>
            </a:r>
            <a:r>
              <a:rPr lang="en-US" b="1" dirty="0">
                <a:solidFill>
                  <a:srgbClr val="595959"/>
                </a:solidFill>
              </a:rPr>
              <a:t>operating costs are too high</a:t>
            </a:r>
          </a:p>
          <a:p>
            <a:pPr>
              <a:spcAft>
                <a:spcPts val="600"/>
              </a:spcAft>
            </a:pPr>
            <a:endParaRPr lang="en-US" dirty="0"/>
          </a:p>
          <a:p>
            <a:pPr>
              <a:spcAft>
                <a:spcPts val="600"/>
              </a:spcAft>
            </a:pPr>
            <a:endParaRPr lang="en-US" dirty="0">
              <a:solidFill>
                <a:srgbClr val="E96751"/>
              </a:solidFill>
            </a:endParaRPr>
          </a:p>
        </p:txBody>
      </p:sp>
      <p:sp>
        <p:nvSpPr>
          <p:cNvPr id="5" name="Flowchart: Alternate Process 4">
            <a:extLst>
              <a:ext uri="{FF2B5EF4-FFF2-40B4-BE49-F238E27FC236}">
                <a16:creationId xmlns:a16="http://schemas.microsoft.com/office/drawing/2014/main" id="{24747AD0-BAEE-7D59-31DB-7548648EB767}"/>
              </a:ext>
            </a:extLst>
          </p:cNvPr>
          <p:cNvSpPr/>
          <p:nvPr/>
        </p:nvSpPr>
        <p:spPr>
          <a:xfrm>
            <a:off x="555777" y="3648075"/>
            <a:ext cx="10806347" cy="2972249"/>
          </a:xfrm>
          <a:prstGeom prst="flowChartAlternateProcess">
            <a:avLst/>
          </a:prstGeom>
          <a:solidFill>
            <a:srgbClr val="459597"/>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800" b="1" dirty="0">
                <a:solidFill>
                  <a:schemeClr val="bg1"/>
                </a:solidFill>
              </a:rPr>
              <a:t>Formula: </a:t>
            </a:r>
          </a:p>
          <a:p>
            <a:r>
              <a:rPr lang="en-US" sz="2200" b="1" dirty="0">
                <a:solidFill>
                  <a:schemeClr val="bg1"/>
                </a:solidFill>
              </a:rPr>
              <a:t>Net Revenue per Night = </a:t>
            </a:r>
            <a:r>
              <a:rPr lang="en-US" sz="2200" dirty="0">
                <a:solidFill>
                  <a:schemeClr val="bg1"/>
                </a:solidFill>
              </a:rPr>
              <a:t>Average Price per Night – Variable Costs per Night</a:t>
            </a:r>
          </a:p>
          <a:p>
            <a:r>
              <a:rPr lang="en-US" sz="2200" dirty="0"/>
              <a:t>Price charged per night €140 - Variable costs per night (cleaning, toiletries, breakfast) €15</a:t>
            </a:r>
          </a:p>
          <a:p>
            <a:r>
              <a:rPr lang="en-IE" sz="2200" dirty="0"/>
              <a:t>→ </a:t>
            </a:r>
            <a:r>
              <a:rPr lang="en-IE" sz="2200" b="1" dirty="0"/>
              <a:t>€140 – €15 = €125 </a:t>
            </a:r>
            <a:r>
              <a:rPr lang="en-IE" sz="2200" dirty="0"/>
              <a:t>(Y</a:t>
            </a:r>
            <a:r>
              <a:rPr lang="en-US" sz="2200" dirty="0"/>
              <a:t>our </a:t>
            </a:r>
            <a:r>
              <a:rPr lang="en-US" sz="2200" b="1" dirty="0"/>
              <a:t>net revenue per night is €125) </a:t>
            </a:r>
            <a:r>
              <a:rPr lang="en-US" sz="2200" dirty="0"/>
              <a:t>€125 is what goes towards paying fixed costs (insurance, loan, utilities) and leaving room for </a:t>
            </a:r>
            <a:r>
              <a:rPr lang="en-US" sz="2200" b="1" dirty="0"/>
              <a:t>profit</a:t>
            </a:r>
          </a:p>
          <a:p>
            <a:endParaRPr lang="en-US" sz="1000" dirty="0"/>
          </a:p>
          <a:p>
            <a:r>
              <a:rPr lang="en-US" sz="2200" b="1" dirty="0">
                <a:solidFill>
                  <a:schemeClr val="bg1"/>
                </a:solidFill>
              </a:rPr>
              <a:t>Tip: </a:t>
            </a:r>
            <a:r>
              <a:rPr lang="en-US" sz="2200" dirty="0">
                <a:solidFill>
                  <a:schemeClr val="bg1"/>
                </a:solidFill>
              </a:rPr>
              <a:t>Once you know your net revenue per night, you can calculate your breakeven point using this formula: Break-even Nights = Annual Fixed Costs ÷ Net Revenue per Night</a:t>
            </a:r>
          </a:p>
        </p:txBody>
      </p:sp>
    </p:spTree>
    <p:extLst>
      <p:ext uri="{BB962C8B-B14F-4D97-AF65-F5344CB8AC3E}">
        <p14:creationId xmlns:p14="http://schemas.microsoft.com/office/powerpoint/2010/main" val="97464173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533104F-F2E6-9FC0-B40C-8A43C03607FA}"/>
              </a:ext>
            </a:extLst>
          </p:cNvPr>
          <p:cNvSpPr>
            <a:spLocks noGrp="1"/>
          </p:cNvSpPr>
          <p:nvPr>
            <p:ph type="body" sz="quarter" idx="18"/>
          </p:nvPr>
        </p:nvSpPr>
        <p:spPr>
          <a:xfrm>
            <a:off x="798381" y="753105"/>
            <a:ext cx="10614687" cy="3849918"/>
          </a:xfrm>
        </p:spPr>
        <p:txBody>
          <a:bodyPr/>
          <a:lstStyle/>
          <a:p>
            <a:pPr marL="0" indent="0"/>
            <a:r>
              <a:rPr lang="en-US" b="1" dirty="0">
                <a:solidFill>
                  <a:srgbClr val="E96751"/>
                </a:solidFill>
              </a:rPr>
              <a:t>Financial Planning</a:t>
            </a:r>
          </a:p>
          <a:p>
            <a:pPr marL="457200" indent="-457200">
              <a:buFont typeface="Arial" panose="020B0604020202020204" pitchFamily="34" charset="0"/>
              <a:buChar char="•"/>
            </a:pPr>
            <a:r>
              <a:rPr lang="en-US" dirty="0">
                <a:solidFill>
                  <a:srgbClr val="595959"/>
                </a:solidFill>
              </a:rPr>
              <a:t>Helps determine how much you </a:t>
            </a:r>
            <a:r>
              <a:rPr lang="en-US" b="1" i="1" dirty="0">
                <a:solidFill>
                  <a:srgbClr val="595959"/>
                </a:solidFill>
              </a:rPr>
              <a:t>actually earn</a:t>
            </a:r>
            <a:r>
              <a:rPr lang="en-US" b="1" dirty="0">
                <a:solidFill>
                  <a:srgbClr val="595959"/>
                </a:solidFill>
              </a:rPr>
              <a:t> </a:t>
            </a:r>
            <a:r>
              <a:rPr lang="en-US" dirty="0">
                <a:solidFill>
                  <a:srgbClr val="595959"/>
                </a:solidFill>
              </a:rPr>
              <a:t>per night after covering direct (variable) costs.</a:t>
            </a:r>
          </a:p>
          <a:p>
            <a:pPr marL="457200" indent="-457200">
              <a:buFont typeface="Arial" panose="020B0604020202020204" pitchFamily="34" charset="0"/>
              <a:buChar char="•"/>
            </a:pPr>
            <a:r>
              <a:rPr lang="en-US" dirty="0">
                <a:solidFill>
                  <a:srgbClr val="595959"/>
                </a:solidFill>
              </a:rPr>
              <a:t>Ensures pricing covers not just costs but also desired </a:t>
            </a:r>
            <a:r>
              <a:rPr lang="en-US" b="1" i="1" dirty="0">
                <a:solidFill>
                  <a:srgbClr val="595959"/>
                </a:solidFill>
              </a:rPr>
              <a:t>profit margins</a:t>
            </a:r>
            <a:r>
              <a:rPr lang="en-US" b="1" dirty="0">
                <a:solidFill>
                  <a:srgbClr val="595959"/>
                </a:solidFill>
              </a:rPr>
              <a:t>.</a:t>
            </a:r>
          </a:p>
          <a:p>
            <a:pPr marL="0" indent="0"/>
            <a:r>
              <a:rPr lang="en-US" b="1" dirty="0">
                <a:solidFill>
                  <a:srgbClr val="E96751"/>
                </a:solidFill>
              </a:rPr>
              <a:t>Break-Even Analysis</a:t>
            </a:r>
          </a:p>
          <a:p>
            <a:pPr marL="457200" indent="-457200">
              <a:buFont typeface="Arial" panose="020B0604020202020204" pitchFamily="34" charset="0"/>
              <a:buChar char="•"/>
            </a:pPr>
            <a:r>
              <a:rPr lang="en-US" dirty="0">
                <a:solidFill>
                  <a:srgbClr val="595959"/>
                </a:solidFill>
              </a:rPr>
              <a:t>Used to calculate how many nights you must book to </a:t>
            </a:r>
            <a:r>
              <a:rPr lang="en-US" b="1" i="1" dirty="0">
                <a:solidFill>
                  <a:srgbClr val="595959"/>
                </a:solidFill>
              </a:rPr>
              <a:t>cover total costs</a:t>
            </a:r>
            <a:r>
              <a:rPr lang="en-US" b="1" dirty="0">
                <a:solidFill>
                  <a:srgbClr val="595959"/>
                </a:solidFill>
              </a:rPr>
              <a:t> </a:t>
            </a:r>
            <a:r>
              <a:rPr lang="en-US" dirty="0">
                <a:solidFill>
                  <a:srgbClr val="595959"/>
                </a:solidFill>
              </a:rPr>
              <a:t>(fixed + variable).</a:t>
            </a:r>
          </a:p>
          <a:p>
            <a:pPr marL="457200" indent="-457200">
              <a:buFont typeface="Arial" panose="020B0604020202020204" pitchFamily="34" charset="0"/>
              <a:buChar char="•"/>
            </a:pPr>
            <a:r>
              <a:rPr lang="en-US" i="1" dirty="0">
                <a:solidFill>
                  <a:srgbClr val="595959"/>
                </a:solidFill>
              </a:rPr>
              <a:t>The formula: </a:t>
            </a:r>
            <a:r>
              <a:rPr lang="en-US" b="1" dirty="0">
                <a:solidFill>
                  <a:srgbClr val="E96751"/>
                </a:solidFill>
              </a:rPr>
              <a:t>Break-Even Nights </a:t>
            </a:r>
            <a:r>
              <a:rPr lang="en-US" dirty="0">
                <a:solidFill>
                  <a:srgbClr val="E96751"/>
                </a:solidFill>
              </a:rPr>
              <a:t>= Fixed Costs ÷ (Net Revenue per Night)</a:t>
            </a:r>
            <a:br>
              <a:rPr lang="en-US" dirty="0">
                <a:solidFill>
                  <a:srgbClr val="E96751"/>
                </a:solidFill>
              </a:rPr>
            </a:br>
            <a:r>
              <a:rPr lang="en-US" dirty="0">
                <a:solidFill>
                  <a:srgbClr val="595959"/>
                </a:solidFill>
              </a:rPr>
              <a:t>This wouldn't be accurate without knowing the net revenue.</a:t>
            </a:r>
          </a:p>
          <a:p>
            <a:pPr marL="0" indent="0"/>
            <a:r>
              <a:rPr lang="en-US" b="1" dirty="0">
                <a:solidFill>
                  <a:srgbClr val="E96751"/>
                </a:solidFill>
              </a:rPr>
              <a:t>Profit Estimation</a:t>
            </a:r>
          </a:p>
          <a:p>
            <a:pPr marL="457200" indent="-457200">
              <a:buFont typeface="Arial" panose="020B0604020202020204" pitchFamily="34" charset="0"/>
              <a:buChar char="•"/>
            </a:pPr>
            <a:r>
              <a:rPr lang="en-US" dirty="0">
                <a:solidFill>
                  <a:srgbClr val="595959"/>
                </a:solidFill>
              </a:rPr>
              <a:t>Knowing your </a:t>
            </a:r>
            <a:r>
              <a:rPr lang="en-US" b="1" dirty="0">
                <a:solidFill>
                  <a:srgbClr val="595959"/>
                </a:solidFill>
              </a:rPr>
              <a:t>Net Revenue per Night</a:t>
            </a:r>
            <a:r>
              <a:rPr lang="en-US" dirty="0">
                <a:solidFill>
                  <a:srgbClr val="595959"/>
                </a:solidFill>
              </a:rPr>
              <a:t> lets you:</a:t>
            </a:r>
          </a:p>
          <a:p>
            <a:pPr marL="914400" lvl="1" indent="-457200">
              <a:buFont typeface="+mj-lt"/>
              <a:buAutoNum type="arabicPeriod"/>
            </a:pPr>
            <a:r>
              <a:rPr lang="en-US" sz="2400" spc="0" dirty="0">
                <a:solidFill>
                  <a:srgbClr val="595959"/>
                </a:solidFill>
                <a:latin typeface="+mn-lt"/>
              </a:rPr>
              <a:t>Forecast monthly or yearly </a:t>
            </a:r>
            <a:r>
              <a:rPr lang="en-US" sz="2400" b="1" spc="0" dirty="0">
                <a:solidFill>
                  <a:srgbClr val="595959"/>
                </a:solidFill>
                <a:latin typeface="+mn-lt"/>
              </a:rPr>
              <a:t>profits</a:t>
            </a:r>
          </a:p>
          <a:p>
            <a:pPr marL="914400" lvl="1" indent="-457200">
              <a:buFont typeface="+mj-lt"/>
              <a:buAutoNum type="arabicPeriod"/>
            </a:pPr>
            <a:r>
              <a:rPr lang="en-US" sz="2400" b="1" spc="0" dirty="0">
                <a:solidFill>
                  <a:srgbClr val="595959"/>
                </a:solidFill>
                <a:latin typeface="+mn-lt"/>
              </a:rPr>
              <a:t>Compare performance </a:t>
            </a:r>
            <a:r>
              <a:rPr lang="en-US" sz="2400" spc="0" dirty="0">
                <a:solidFill>
                  <a:srgbClr val="595959"/>
                </a:solidFill>
                <a:latin typeface="+mn-lt"/>
              </a:rPr>
              <a:t>across seasons</a:t>
            </a:r>
          </a:p>
          <a:p>
            <a:pPr marL="914400" lvl="1" indent="-457200">
              <a:buFont typeface="+mj-lt"/>
              <a:buAutoNum type="arabicPeriod"/>
            </a:pPr>
            <a:r>
              <a:rPr lang="en-US" sz="2400" b="1" spc="0" dirty="0">
                <a:solidFill>
                  <a:srgbClr val="595959"/>
                </a:solidFill>
                <a:latin typeface="+mn-lt"/>
              </a:rPr>
              <a:t>Adjust pricing </a:t>
            </a:r>
            <a:r>
              <a:rPr lang="en-US" sz="2400" spc="0" dirty="0">
                <a:solidFill>
                  <a:srgbClr val="595959"/>
                </a:solidFill>
                <a:latin typeface="+mn-lt"/>
              </a:rPr>
              <a:t>or reduce costs to increase net earnings</a:t>
            </a:r>
          </a:p>
          <a:p>
            <a:pPr marL="457200" indent="-457200">
              <a:buFont typeface="+mj-lt"/>
              <a:buAutoNum type="arabicPeriod"/>
            </a:pPr>
            <a:endParaRPr lang="en-IE" dirty="0"/>
          </a:p>
        </p:txBody>
      </p:sp>
      <p:sp>
        <p:nvSpPr>
          <p:cNvPr id="3" name="Text Placeholder 2">
            <a:extLst>
              <a:ext uri="{FF2B5EF4-FFF2-40B4-BE49-F238E27FC236}">
                <a16:creationId xmlns:a16="http://schemas.microsoft.com/office/drawing/2014/main" id="{1F36AE0C-484E-87D1-CD53-9C9078890BEA}"/>
              </a:ext>
            </a:extLst>
          </p:cNvPr>
          <p:cNvSpPr>
            <a:spLocks noGrp="1"/>
          </p:cNvSpPr>
          <p:nvPr>
            <p:ph type="body" sz="quarter" idx="16"/>
          </p:nvPr>
        </p:nvSpPr>
        <p:spPr>
          <a:xfrm>
            <a:off x="798381" y="146675"/>
            <a:ext cx="10614687" cy="803654"/>
          </a:xfrm>
        </p:spPr>
        <p:txBody>
          <a:bodyPr/>
          <a:lstStyle/>
          <a:p>
            <a:r>
              <a:rPr lang="en-US" dirty="0">
                <a:solidFill>
                  <a:srgbClr val="EC7C69"/>
                </a:solidFill>
              </a:rPr>
              <a:t>Net Revenue Price </a:t>
            </a:r>
            <a:r>
              <a:rPr lang="en-US" dirty="0">
                <a:solidFill>
                  <a:srgbClr val="418D8F"/>
                </a:solidFill>
              </a:rPr>
              <a:t>- Useful For</a:t>
            </a:r>
            <a:endParaRPr lang="en-IE" dirty="0">
              <a:solidFill>
                <a:srgbClr val="418D8F"/>
              </a:solidFill>
            </a:endParaRPr>
          </a:p>
        </p:txBody>
      </p:sp>
    </p:spTree>
    <p:extLst>
      <p:ext uri="{BB962C8B-B14F-4D97-AF65-F5344CB8AC3E}">
        <p14:creationId xmlns:p14="http://schemas.microsoft.com/office/powerpoint/2010/main" val="19169550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DB4277-9DC5-09F0-6E35-8B500D4D11F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BD61134-4D15-A23B-808D-D815B9387986}"/>
              </a:ext>
            </a:extLst>
          </p:cNvPr>
          <p:cNvSpPr>
            <a:spLocks noGrp="1"/>
          </p:cNvSpPr>
          <p:nvPr>
            <p:ph type="body" sz="quarter" idx="16"/>
          </p:nvPr>
        </p:nvSpPr>
        <p:spPr>
          <a:xfrm>
            <a:off x="559568" y="1356327"/>
            <a:ext cx="10323585" cy="3066422"/>
          </a:xfrm>
        </p:spPr>
        <p:txBody>
          <a:bodyPr>
            <a:noAutofit/>
          </a:bodyPr>
          <a:lstStyle/>
          <a:p>
            <a:pPr>
              <a:spcAft>
                <a:spcPts val="1200"/>
              </a:spcAft>
            </a:pPr>
            <a:r>
              <a:rPr lang="en-US" sz="2400" dirty="0">
                <a:solidFill>
                  <a:srgbClr val="595959"/>
                </a:solidFill>
              </a:rPr>
              <a:t>Knowing your numbers is essential to building a financially sustainable alternative accommodation business. </a:t>
            </a:r>
          </a:p>
          <a:p>
            <a:pPr>
              <a:spcAft>
                <a:spcPts val="1200"/>
              </a:spcAft>
            </a:pPr>
            <a:r>
              <a:rPr lang="en-US" sz="2400" dirty="0">
                <a:solidFill>
                  <a:srgbClr val="595959"/>
                </a:solidFill>
              </a:rPr>
              <a:t>These sections take you step-by-step through calculating what it costs to run your accommodation, even when no guests are present, and how to translate those costs into a minimum price per night. </a:t>
            </a:r>
          </a:p>
          <a:p>
            <a:pPr>
              <a:spcAft>
                <a:spcPts val="1200"/>
              </a:spcAft>
            </a:pPr>
            <a:r>
              <a:rPr lang="en-US" sz="2400" dirty="0">
                <a:solidFill>
                  <a:srgbClr val="595959"/>
                </a:solidFill>
              </a:rPr>
              <a:t>You’ll then use that data to calculate your break-even point—the number of nights and occupancy rate you need to reach just to cover your costs. </a:t>
            </a:r>
          </a:p>
          <a:p>
            <a:pPr>
              <a:spcAft>
                <a:spcPts val="1200"/>
              </a:spcAft>
            </a:pPr>
            <a:r>
              <a:rPr lang="en-US" sz="2400" dirty="0">
                <a:solidFill>
                  <a:srgbClr val="595959"/>
                </a:solidFill>
              </a:rPr>
              <a:t>This helps ensure your pricing isn’t just competitive, but also profitable. </a:t>
            </a:r>
          </a:p>
          <a:p>
            <a:pPr>
              <a:spcAft>
                <a:spcPts val="1200"/>
              </a:spcAft>
            </a:pPr>
            <a:r>
              <a:rPr lang="en-US" sz="2400" dirty="0">
                <a:solidFill>
                  <a:srgbClr val="595959"/>
                </a:solidFill>
              </a:rPr>
              <a:t>By understanding your full cost structure, minimum viable rate, and occupancy targets, you can make smarter, data-driven decisions for long-term success.</a:t>
            </a:r>
          </a:p>
          <a:p>
            <a:pPr marL="342900" indent="-342900">
              <a:spcAft>
                <a:spcPts val="1200"/>
              </a:spcAft>
              <a:buFont typeface="Wingdings" panose="05000000000000000000" pitchFamily="2" charset="2"/>
              <a:buChar char="v"/>
            </a:pPr>
            <a:endParaRPr lang="en-US" sz="2400" dirty="0">
              <a:solidFill>
                <a:srgbClr val="595959"/>
              </a:solidFill>
            </a:endParaRPr>
          </a:p>
        </p:txBody>
      </p:sp>
      <p:sp>
        <p:nvSpPr>
          <p:cNvPr id="7" name="Slide Number Placeholder 5">
            <a:extLst>
              <a:ext uri="{FF2B5EF4-FFF2-40B4-BE49-F238E27FC236}">
                <a16:creationId xmlns:a16="http://schemas.microsoft.com/office/drawing/2014/main" id="{C5B3B167-32B9-D096-80D8-9C73E0A1AAFD}"/>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4</a:t>
            </a:fld>
            <a:endParaRPr lang="fr-CA" dirty="0"/>
          </a:p>
        </p:txBody>
      </p:sp>
      <p:sp>
        <p:nvSpPr>
          <p:cNvPr id="4" name="Freeform 28">
            <a:extLst>
              <a:ext uri="{FF2B5EF4-FFF2-40B4-BE49-F238E27FC236}">
                <a16:creationId xmlns:a16="http://schemas.microsoft.com/office/drawing/2014/main" id="{66466477-4294-0065-0609-44763A29583B}"/>
              </a:ext>
            </a:extLst>
          </p:cNvPr>
          <p:cNvSpPr/>
          <p:nvPr/>
        </p:nvSpPr>
        <p:spPr>
          <a:xfrm>
            <a:off x="-15515" y="0"/>
            <a:ext cx="11093089" cy="114446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C7C69"/>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 name="Text Placeholder 23">
            <a:extLst>
              <a:ext uri="{FF2B5EF4-FFF2-40B4-BE49-F238E27FC236}">
                <a16:creationId xmlns:a16="http://schemas.microsoft.com/office/drawing/2014/main" id="{2FFAB2F2-A636-5A06-BFB0-687A19F34092}"/>
              </a:ext>
            </a:extLst>
          </p:cNvPr>
          <p:cNvSpPr txBox="1">
            <a:spLocks/>
          </p:cNvSpPr>
          <p:nvPr/>
        </p:nvSpPr>
        <p:spPr>
          <a:xfrm>
            <a:off x="573015" y="211858"/>
            <a:ext cx="968540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US" b="1" dirty="0"/>
              <a:t>Module 8 </a:t>
            </a:r>
            <a:r>
              <a:rPr lang="en-US" sz="3200" dirty="0"/>
              <a:t>Laying the Financial Foundations for a Viable Accommodation Business</a:t>
            </a:r>
          </a:p>
        </p:txBody>
      </p:sp>
    </p:spTree>
    <p:extLst>
      <p:ext uri="{BB962C8B-B14F-4D97-AF65-F5344CB8AC3E}">
        <p14:creationId xmlns:p14="http://schemas.microsoft.com/office/powerpoint/2010/main" val="282129044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C56DB9-ED69-36CC-F7CA-C7F05C0FAAA6}"/>
            </a:ext>
          </a:extLst>
        </p:cNvPr>
        <p:cNvGrpSpPr/>
        <p:nvPr/>
      </p:nvGrpSpPr>
      <p:grpSpPr>
        <a:xfrm>
          <a:off x="0" y="0"/>
          <a:ext cx="0" cy="0"/>
          <a:chOff x="0" y="0"/>
          <a:chExt cx="0" cy="0"/>
        </a:xfrm>
      </p:grpSpPr>
      <p:sp>
        <p:nvSpPr>
          <p:cNvPr id="24" name="Flowchart: Alternate Process 23">
            <a:extLst>
              <a:ext uri="{FF2B5EF4-FFF2-40B4-BE49-F238E27FC236}">
                <a16:creationId xmlns:a16="http://schemas.microsoft.com/office/drawing/2014/main" id="{E9B62B09-E0B6-12EE-680D-80D789FCA54D}"/>
              </a:ext>
            </a:extLst>
          </p:cNvPr>
          <p:cNvSpPr/>
          <p:nvPr/>
        </p:nvSpPr>
        <p:spPr>
          <a:xfrm>
            <a:off x="562002" y="1605887"/>
            <a:ext cx="11134698" cy="1043834"/>
          </a:xfrm>
          <a:prstGeom prst="flowChartAlternateProcess">
            <a:avLst/>
          </a:prstGeom>
          <a:solidFill>
            <a:srgbClr val="418D8F"/>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4" name="Text Placeholder 3">
            <a:extLst>
              <a:ext uri="{FF2B5EF4-FFF2-40B4-BE49-F238E27FC236}">
                <a16:creationId xmlns:a16="http://schemas.microsoft.com/office/drawing/2014/main" id="{5541367E-73ED-788A-ECCB-99C988D6CC6C}"/>
              </a:ext>
            </a:extLst>
          </p:cNvPr>
          <p:cNvSpPr>
            <a:spLocks noGrp="1"/>
          </p:cNvSpPr>
          <p:nvPr>
            <p:ph type="body" sz="quarter" idx="16"/>
          </p:nvPr>
        </p:nvSpPr>
        <p:spPr/>
        <p:txBody>
          <a:bodyPr/>
          <a:lstStyle/>
          <a:p>
            <a:r>
              <a:rPr lang="en-US" sz="3200" b="1" dirty="0">
                <a:solidFill>
                  <a:srgbClr val="EC7C69"/>
                </a:solidFill>
              </a:rPr>
              <a:t>Formula &amp; Example: </a:t>
            </a:r>
            <a:r>
              <a:rPr lang="en-US" sz="3200" dirty="0">
                <a:solidFill>
                  <a:srgbClr val="459597"/>
                </a:solidFill>
              </a:rPr>
              <a:t>Your Net Revenue per Night</a:t>
            </a:r>
            <a:endParaRPr lang="en-GB" sz="3200" dirty="0">
              <a:solidFill>
                <a:srgbClr val="459597"/>
              </a:solidFill>
            </a:endParaRPr>
          </a:p>
        </p:txBody>
      </p:sp>
      <p:cxnSp>
        <p:nvCxnSpPr>
          <p:cNvPr id="2" name="Straight Connector 1">
            <a:extLst>
              <a:ext uri="{FF2B5EF4-FFF2-40B4-BE49-F238E27FC236}">
                <a16:creationId xmlns:a16="http://schemas.microsoft.com/office/drawing/2014/main" id="{7F6D4D91-3D1B-5548-CB0F-E04BAE73DC98}"/>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95494798-826F-3376-2206-B84DE95A433E}"/>
              </a:ext>
            </a:extLst>
          </p:cNvPr>
          <p:cNvSpPr>
            <a:spLocks noGrp="1"/>
          </p:cNvSpPr>
          <p:nvPr>
            <p:ph type="body" sz="quarter" idx="18"/>
          </p:nvPr>
        </p:nvSpPr>
        <p:spPr>
          <a:xfrm>
            <a:off x="638175" y="1710665"/>
            <a:ext cx="10815893" cy="803653"/>
          </a:xfrm>
        </p:spPr>
        <p:txBody>
          <a:bodyPr/>
          <a:lstStyle/>
          <a:p>
            <a:pPr algn="ctr">
              <a:spcAft>
                <a:spcPts val="1200"/>
              </a:spcAft>
            </a:pPr>
            <a:r>
              <a:rPr lang="en-US" sz="2800" b="1" dirty="0">
                <a:solidFill>
                  <a:schemeClr val="bg1"/>
                </a:solidFill>
              </a:rPr>
              <a:t>Net Revenue per Night = </a:t>
            </a:r>
            <a:r>
              <a:rPr lang="en-US" sz="2800" dirty="0">
                <a:solidFill>
                  <a:schemeClr val="bg1"/>
                </a:solidFill>
              </a:rPr>
              <a:t>Average Price per Night – Variable Costs (VC) per Night</a:t>
            </a:r>
          </a:p>
        </p:txBody>
      </p:sp>
      <p:cxnSp>
        <p:nvCxnSpPr>
          <p:cNvPr id="33" name="Connector: Elbow 32">
            <a:extLst>
              <a:ext uri="{FF2B5EF4-FFF2-40B4-BE49-F238E27FC236}">
                <a16:creationId xmlns:a16="http://schemas.microsoft.com/office/drawing/2014/main" id="{AFF9C8EF-9E55-4043-1123-5BC50F7DEB79}"/>
              </a:ext>
            </a:extLst>
          </p:cNvPr>
          <p:cNvCxnSpPr>
            <a:cxnSpLocks/>
          </p:cNvCxnSpPr>
          <p:nvPr/>
        </p:nvCxnSpPr>
        <p:spPr>
          <a:xfrm rot="10800000" flipH="1" flipV="1">
            <a:off x="562002" y="2127804"/>
            <a:ext cx="642905" cy="2297442"/>
          </a:xfrm>
          <a:prstGeom prst="bentConnector3">
            <a:avLst>
              <a:gd name="adj1" fmla="val -35557"/>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sp>
        <p:nvSpPr>
          <p:cNvPr id="5" name="Text Placeholder 5">
            <a:extLst>
              <a:ext uri="{FF2B5EF4-FFF2-40B4-BE49-F238E27FC236}">
                <a16:creationId xmlns:a16="http://schemas.microsoft.com/office/drawing/2014/main" id="{580E14C2-CE3C-9493-AF59-34BA41805ECB}"/>
              </a:ext>
            </a:extLst>
          </p:cNvPr>
          <p:cNvSpPr txBox="1">
            <a:spLocks/>
          </p:cNvSpPr>
          <p:nvPr/>
        </p:nvSpPr>
        <p:spPr>
          <a:xfrm>
            <a:off x="1589377" y="2874698"/>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600" b="1" dirty="0">
                <a:solidFill>
                  <a:srgbClr val="E96751"/>
                </a:solidFill>
              </a:rPr>
              <a:t>Net Revenue per Night </a:t>
            </a:r>
            <a:r>
              <a:rPr lang="en-US" sz="2600" dirty="0">
                <a:solidFill>
                  <a:srgbClr val="E96751"/>
                </a:solidFill>
              </a:rPr>
              <a:t>= Price per Night − VC = €150 − €30 = €120</a:t>
            </a:r>
          </a:p>
          <a:p>
            <a:pPr marL="0" indent="0">
              <a:lnSpc>
                <a:spcPct val="100000"/>
              </a:lnSpc>
              <a:spcBef>
                <a:spcPts val="0"/>
              </a:spcBef>
            </a:pPr>
            <a:r>
              <a:rPr lang="en-US" b="1" dirty="0">
                <a:solidFill>
                  <a:srgbClr val="494949"/>
                </a:solidFill>
              </a:rPr>
              <a:t>Average/Baseline Price per Night </a:t>
            </a:r>
            <a:r>
              <a:rPr lang="en-US" dirty="0">
                <a:solidFill>
                  <a:srgbClr val="494949"/>
                </a:solidFill>
              </a:rPr>
              <a:t>= €150</a:t>
            </a:r>
          </a:p>
          <a:p>
            <a:pPr marL="0" indent="0">
              <a:lnSpc>
                <a:spcPct val="100000"/>
              </a:lnSpc>
              <a:spcBef>
                <a:spcPts val="0"/>
              </a:spcBef>
            </a:pPr>
            <a:r>
              <a:rPr lang="en-US" b="1" dirty="0">
                <a:solidFill>
                  <a:srgbClr val="494949"/>
                </a:solidFill>
              </a:rPr>
              <a:t>Variable Costs </a:t>
            </a:r>
            <a:r>
              <a:rPr lang="en-US" dirty="0">
                <a:solidFill>
                  <a:srgbClr val="494949"/>
                </a:solidFill>
              </a:rPr>
              <a:t>(cleaning, laundry, etc.) = €30</a:t>
            </a:r>
          </a:p>
          <a:p>
            <a:pPr marL="0" indent="0">
              <a:lnSpc>
                <a:spcPct val="100000"/>
              </a:lnSpc>
              <a:spcBef>
                <a:spcPts val="0"/>
              </a:spcBef>
            </a:pPr>
            <a:r>
              <a:rPr lang="en-US" b="1" dirty="0">
                <a:solidFill>
                  <a:srgbClr val="494949"/>
                </a:solidFill>
              </a:rPr>
              <a:t>Net Revenue: </a:t>
            </a:r>
            <a:r>
              <a:rPr lang="en-US" dirty="0">
                <a:solidFill>
                  <a:srgbClr val="494949"/>
                </a:solidFill>
              </a:rPr>
              <a:t>€150 − €30 = </a:t>
            </a:r>
            <a:r>
              <a:rPr lang="en-US" b="1" dirty="0">
                <a:solidFill>
                  <a:srgbClr val="494949"/>
                </a:solidFill>
              </a:rPr>
              <a:t>€120 per night</a:t>
            </a:r>
          </a:p>
          <a:p>
            <a:pPr marL="0" indent="0"/>
            <a:r>
              <a:rPr lang="en-US" sz="2200" i="1" dirty="0">
                <a:solidFill>
                  <a:srgbClr val="595959"/>
                </a:solidFill>
              </a:rPr>
              <a:t>This means you're </a:t>
            </a:r>
            <a:r>
              <a:rPr lang="en-US" sz="2200" b="1" i="1" dirty="0">
                <a:solidFill>
                  <a:srgbClr val="595959"/>
                </a:solidFill>
              </a:rPr>
              <a:t>keeping €120 from each booking </a:t>
            </a:r>
            <a:r>
              <a:rPr lang="en-US" sz="2200" i="1" dirty="0">
                <a:solidFill>
                  <a:srgbClr val="595959"/>
                </a:solidFill>
              </a:rPr>
              <a:t>after covering guest-related costs –it’s not just what the guest pays. It accounts for the costs directly tied to each booking (like cleaning, laundry, breakfast), helping you:</a:t>
            </a:r>
          </a:p>
          <a:p>
            <a:pPr marL="342900" indent="-342900">
              <a:lnSpc>
                <a:spcPct val="100000"/>
              </a:lnSpc>
              <a:spcBef>
                <a:spcPts val="0"/>
              </a:spcBef>
              <a:buFont typeface="Wingdings" panose="05000000000000000000" pitchFamily="2" charset="2"/>
              <a:buChar char="Ø"/>
            </a:pPr>
            <a:r>
              <a:rPr lang="en-US" sz="2200" dirty="0">
                <a:solidFill>
                  <a:srgbClr val="595959"/>
                </a:solidFill>
              </a:rPr>
              <a:t>Understand </a:t>
            </a:r>
            <a:r>
              <a:rPr lang="en-US" sz="2200" b="1" dirty="0">
                <a:solidFill>
                  <a:srgbClr val="595959"/>
                </a:solidFill>
              </a:rPr>
              <a:t>how many nights you need to break even</a:t>
            </a:r>
            <a:endParaRPr lang="en-US" sz="2200" dirty="0">
              <a:solidFill>
                <a:srgbClr val="595959"/>
              </a:solidFill>
            </a:endParaRPr>
          </a:p>
          <a:p>
            <a:pPr marL="342900" indent="-342900">
              <a:lnSpc>
                <a:spcPct val="100000"/>
              </a:lnSpc>
              <a:spcBef>
                <a:spcPts val="0"/>
              </a:spcBef>
              <a:buFont typeface="Wingdings" panose="05000000000000000000" pitchFamily="2" charset="2"/>
              <a:buChar char="Ø"/>
            </a:pPr>
            <a:r>
              <a:rPr lang="en-US" sz="2200" dirty="0">
                <a:solidFill>
                  <a:srgbClr val="595959"/>
                </a:solidFill>
              </a:rPr>
              <a:t>Assess your </a:t>
            </a:r>
            <a:r>
              <a:rPr lang="en-US" sz="2200" b="1" dirty="0">
                <a:solidFill>
                  <a:srgbClr val="595959"/>
                </a:solidFill>
              </a:rPr>
              <a:t>true profit margin</a:t>
            </a:r>
            <a:endParaRPr lang="en-US" sz="2200" dirty="0">
              <a:solidFill>
                <a:srgbClr val="595959"/>
              </a:solidFill>
            </a:endParaRPr>
          </a:p>
          <a:p>
            <a:pPr marL="342900" indent="-342900">
              <a:lnSpc>
                <a:spcPct val="100000"/>
              </a:lnSpc>
              <a:spcBef>
                <a:spcPts val="0"/>
              </a:spcBef>
              <a:buFont typeface="Wingdings" panose="05000000000000000000" pitchFamily="2" charset="2"/>
              <a:buChar char="Ø"/>
            </a:pPr>
            <a:r>
              <a:rPr lang="en-US" sz="2200" dirty="0">
                <a:solidFill>
                  <a:srgbClr val="595959"/>
                </a:solidFill>
              </a:rPr>
              <a:t>Make more </a:t>
            </a:r>
            <a:r>
              <a:rPr lang="en-US" sz="2200" b="1" dirty="0">
                <a:solidFill>
                  <a:srgbClr val="595959"/>
                </a:solidFill>
              </a:rPr>
              <a:t>informed pricing decisions</a:t>
            </a:r>
            <a:endParaRPr lang="en-US" sz="2200" dirty="0">
              <a:solidFill>
                <a:srgbClr val="595959"/>
              </a:solidFill>
            </a:endParaRPr>
          </a:p>
          <a:p>
            <a:pPr marL="0" indent="0">
              <a:lnSpc>
                <a:spcPct val="100000"/>
              </a:lnSpc>
              <a:spcBef>
                <a:spcPts val="0"/>
              </a:spcBef>
            </a:pPr>
            <a:endParaRPr lang="en-US" b="1" i="1" dirty="0">
              <a:solidFill>
                <a:srgbClr val="595959"/>
              </a:solidFill>
            </a:endParaRPr>
          </a:p>
          <a:p>
            <a:pPr marL="0" indent="0"/>
            <a:endParaRPr lang="en-IE" dirty="0"/>
          </a:p>
        </p:txBody>
      </p:sp>
      <p:sp>
        <p:nvSpPr>
          <p:cNvPr id="7" name="Flowchart: Alternate Process 6">
            <a:extLst>
              <a:ext uri="{FF2B5EF4-FFF2-40B4-BE49-F238E27FC236}">
                <a16:creationId xmlns:a16="http://schemas.microsoft.com/office/drawing/2014/main" id="{7A38B541-D3FD-F330-901C-B196FFFCBF4B}"/>
              </a:ext>
            </a:extLst>
          </p:cNvPr>
          <p:cNvSpPr/>
          <p:nvPr/>
        </p:nvSpPr>
        <p:spPr>
          <a:xfrm>
            <a:off x="1174460" y="2754500"/>
            <a:ext cx="10199713" cy="3843496"/>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11973025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70F321-C8A5-E5CB-CD7E-CD2C37B1BCCB}"/>
            </a:ext>
          </a:extLst>
        </p:cNvPr>
        <p:cNvGrpSpPr/>
        <p:nvPr/>
      </p:nvGrpSpPr>
      <p:grpSpPr>
        <a:xfrm>
          <a:off x="0" y="0"/>
          <a:ext cx="0" cy="0"/>
          <a:chOff x="0" y="0"/>
          <a:chExt cx="0" cy="0"/>
        </a:xfrm>
      </p:grpSpPr>
      <p:sp>
        <p:nvSpPr>
          <p:cNvPr id="24" name="Flowchart: Alternate Process 23">
            <a:extLst>
              <a:ext uri="{FF2B5EF4-FFF2-40B4-BE49-F238E27FC236}">
                <a16:creationId xmlns:a16="http://schemas.microsoft.com/office/drawing/2014/main" id="{FFE4B49E-AA3A-C919-30CE-96B22B1D53CF}"/>
              </a:ext>
            </a:extLst>
          </p:cNvPr>
          <p:cNvSpPr/>
          <p:nvPr/>
        </p:nvSpPr>
        <p:spPr>
          <a:xfrm>
            <a:off x="830086" y="1394905"/>
            <a:ext cx="10595240" cy="832631"/>
          </a:xfrm>
          <a:prstGeom prst="flowChartAlternateProcess">
            <a:avLst/>
          </a:prstGeom>
          <a:solidFill>
            <a:srgbClr val="EC7C69"/>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4" name="Text Placeholder 3">
            <a:extLst>
              <a:ext uri="{FF2B5EF4-FFF2-40B4-BE49-F238E27FC236}">
                <a16:creationId xmlns:a16="http://schemas.microsoft.com/office/drawing/2014/main" id="{1EC0A697-02F2-1BB2-838F-E14B505A667B}"/>
              </a:ext>
            </a:extLst>
          </p:cNvPr>
          <p:cNvSpPr>
            <a:spLocks noGrp="1"/>
          </p:cNvSpPr>
          <p:nvPr>
            <p:ph type="body" sz="quarter" idx="16"/>
          </p:nvPr>
        </p:nvSpPr>
        <p:spPr>
          <a:xfrm>
            <a:off x="826825" y="533131"/>
            <a:ext cx="10614687" cy="803654"/>
          </a:xfrm>
        </p:spPr>
        <p:txBody>
          <a:bodyPr/>
          <a:lstStyle/>
          <a:p>
            <a:r>
              <a:rPr lang="en-US" sz="3200" b="1" dirty="0">
                <a:solidFill>
                  <a:srgbClr val="E96751"/>
                </a:solidFill>
              </a:rPr>
              <a:t>Apply a </a:t>
            </a:r>
            <a:r>
              <a:rPr lang="en-US" sz="3200" dirty="0">
                <a:solidFill>
                  <a:srgbClr val="E96751"/>
                </a:solidFill>
              </a:rPr>
              <a:t>True Profit Margin </a:t>
            </a:r>
            <a:r>
              <a:rPr lang="en-US" sz="3200" dirty="0">
                <a:solidFill>
                  <a:srgbClr val="418D8F"/>
                </a:solidFill>
              </a:rPr>
              <a:t>to Your Net Revenue Per Night</a:t>
            </a:r>
            <a:endParaRPr lang="en-GB" sz="3200" dirty="0">
              <a:solidFill>
                <a:srgbClr val="418D8F"/>
              </a:solidFill>
            </a:endParaRPr>
          </a:p>
        </p:txBody>
      </p:sp>
      <p:cxnSp>
        <p:nvCxnSpPr>
          <p:cNvPr id="2" name="Straight Connector 1">
            <a:extLst>
              <a:ext uri="{FF2B5EF4-FFF2-40B4-BE49-F238E27FC236}">
                <a16:creationId xmlns:a16="http://schemas.microsoft.com/office/drawing/2014/main" id="{373494D9-07A8-C970-9C65-FB0DEAECA51E}"/>
              </a:ext>
            </a:extLst>
          </p:cNvPr>
          <p:cNvCxnSpPr>
            <a:cxnSpLocks/>
          </p:cNvCxnSpPr>
          <p:nvPr/>
        </p:nvCxnSpPr>
        <p:spPr>
          <a:xfrm>
            <a:off x="12258" y="1148921"/>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B4EAB2BE-8D54-1C0E-931A-D4282CC8350A}"/>
              </a:ext>
            </a:extLst>
          </p:cNvPr>
          <p:cNvSpPr>
            <a:spLocks noGrp="1"/>
          </p:cNvSpPr>
          <p:nvPr>
            <p:ph type="body" sz="quarter" idx="18"/>
          </p:nvPr>
        </p:nvSpPr>
        <p:spPr>
          <a:xfrm>
            <a:off x="1004847" y="1550733"/>
            <a:ext cx="10614687" cy="693849"/>
          </a:xfrm>
        </p:spPr>
        <p:txBody>
          <a:bodyPr/>
          <a:lstStyle/>
          <a:p>
            <a:pPr algn="ctr">
              <a:spcAft>
                <a:spcPts val="600"/>
              </a:spcAft>
            </a:pPr>
            <a:r>
              <a:rPr lang="en-US" sz="2800" i="1" dirty="0">
                <a:solidFill>
                  <a:schemeClr val="bg1"/>
                </a:solidFill>
              </a:rPr>
              <a:t>“After covering guest costs, how much do I actually earn per night?”</a:t>
            </a:r>
          </a:p>
        </p:txBody>
      </p:sp>
      <p:sp>
        <p:nvSpPr>
          <p:cNvPr id="21" name="Text Placeholder 5">
            <a:extLst>
              <a:ext uri="{FF2B5EF4-FFF2-40B4-BE49-F238E27FC236}">
                <a16:creationId xmlns:a16="http://schemas.microsoft.com/office/drawing/2014/main" id="{5F875B8B-5CE5-8BA6-8357-5EED2456B4C8}"/>
              </a:ext>
            </a:extLst>
          </p:cNvPr>
          <p:cNvSpPr txBox="1">
            <a:spLocks/>
          </p:cNvSpPr>
          <p:nvPr/>
        </p:nvSpPr>
        <p:spPr>
          <a:xfrm>
            <a:off x="1623343" y="2425903"/>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200"/>
              </a:spcAft>
            </a:pPr>
            <a:r>
              <a:rPr lang="en-US" sz="2200" dirty="0"/>
              <a:t>Net revenue per night is the amount you actually </a:t>
            </a:r>
            <a:r>
              <a:rPr lang="en-US" sz="2200" b="1" dirty="0"/>
              <a:t>earn after subtracting your variable costs</a:t>
            </a:r>
            <a:r>
              <a:rPr lang="en-US" sz="2200" dirty="0"/>
              <a:t> (such as cleaning, laundry, breakfast, etc.). It reflects what you </a:t>
            </a:r>
            <a:r>
              <a:rPr lang="en-US" sz="2200" b="1" dirty="0"/>
              <a:t>truly keep per night</a:t>
            </a:r>
            <a:r>
              <a:rPr lang="en-US" sz="2200" dirty="0"/>
              <a:t>, not just what the guest pays. This helps you to calculate how many nights you need to break even. Helps you understand your true profit margin and make informed pricing decisions</a:t>
            </a:r>
            <a:endParaRPr lang="en-IE" sz="2200" dirty="0">
              <a:solidFill>
                <a:srgbClr val="459597"/>
              </a:solidFill>
            </a:endParaRPr>
          </a:p>
        </p:txBody>
      </p:sp>
      <p:sp>
        <p:nvSpPr>
          <p:cNvPr id="25" name="Flowchart: Alternate Process 24">
            <a:extLst>
              <a:ext uri="{FF2B5EF4-FFF2-40B4-BE49-F238E27FC236}">
                <a16:creationId xmlns:a16="http://schemas.microsoft.com/office/drawing/2014/main" id="{23781283-B6A0-BB6B-9341-7EA85867EAC8}"/>
              </a:ext>
            </a:extLst>
          </p:cNvPr>
          <p:cNvSpPr/>
          <p:nvPr/>
        </p:nvSpPr>
        <p:spPr>
          <a:xfrm>
            <a:off x="1472991" y="2376292"/>
            <a:ext cx="9964593" cy="1712429"/>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5">
            <a:extLst>
              <a:ext uri="{FF2B5EF4-FFF2-40B4-BE49-F238E27FC236}">
                <a16:creationId xmlns:a16="http://schemas.microsoft.com/office/drawing/2014/main" id="{33ECB3B0-E390-54B1-0801-20D5AA143968}"/>
              </a:ext>
            </a:extLst>
          </p:cNvPr>
          <p:cNvSpPr txBox="1">
            <a:spLocks/>
          </p:cNvSpPr>
          <p:nvPr/>
        </p:nvSpPr>
        <p:spPr>
          <a:xfrm>
            <a:off x="1595703" y="4237478"/>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200" dirty="0">
                <a:solidFill>
                  <a:srgbClr val="494949"/>
                </a:solidFill>
              </a:rPr>
              <a:t>Your </a:t>
            </a:r>
            <a:r>
              <a:rPr lang="en-US" sz="2200" b="1" dirty="0">
                <a:solidFill>
                  <a:srgbClr val="494949"/>
                </a:solidFill>
              </a:rPr>
              <a:t>true profit margin</a:t>
            </a:r>
            <a:r>
              <a:rPr lang="en-US" sz="2200" dirty="0">
                <a:solidFill>
                  <a:srgbClr val="494949"/>
                </a:solidFill>
              </a:rPr>
              <a:t> is what you </a:t>
            </a:r>
            <a:r>
              <a:rPr lang="en-US" sz="2200" b="1" dirty="0">
                <a:solidFill>
                  <a:srgbClr val="494949"/>
                </a:solidFill>
              </a:rPr>
              <a:t>actually earn (net)</a:t>
            </a:r>
            <a:r>
              <a:rPr lang="en-US" sz="2200" dirty="0">
                <a:solidFill>
                  <a:srgbClr val="494949"/>
                </a:solidFill>
              </a:rPr>
              <a:t> from each booking </a:t>
            </a:r>
            <a:r>
              <a:rPr lang="en-US" sz="2200" b="1" dirty="0">
                <a:solidFill>
                  <a:srgbClr val="494949"/>
                </a:solidFill>
              </a:rPr>
              <a:t>after</a:t>
            </a:r>
            <a:r>
              <a:rPr lang="en-US" sz="2200" dirty="0">
                <a:solidFill>
                  <a:srgbClr val="494949"/>
                </a:solidFill>
              </a:rPr>
              <a:t> all your costs are deducted, not just what the guest pays.</a:t>
            </a:r>
          </a:p>
          <a:p>
            <a:pPr marL="0" indent="0">
              <a:spcAft>
                <a:spcPts val="600"/>
              </a:spcAft>
            </a:pPr>
            <a:r>
              <a:rPr lang="en-US" sz="2200" b="1" dirty="0">
                <a:solidFill>
                  <a:srgbClr val="E96751"/>
                </a:solidFill>
              </a:rPr>
              <a:t>True Profit Margin (%) </a:t>
            </a:r>
            <a:r>
              <a:rPr lang="en-US" sz="2200" dirty="0">
                <a:solidFill>
                  <a:srgbClr val="E96751"/>
                </a:solidFill>
              </a:rPr>
              <a:t>= (Net Revenue per Night ÷ Average Price per Night) × 100</a:t>
            </a:r>
          </a:p>
          <a:p>
            <a:r>
              <a:rPr lang="en-US" sz="2200" b="1" dirty="0">
                <a:solidFill>
                  <a:srgbClr val="E96751"/>
                </a:solidFill>
              </a:rPr>
              <a:t>Example: </a:t>
            </a:r>
            <a:r>
              <a:rPr lang="en-US" sz="2200" dirty="0">
                <a:solidFill>
                  <a:srgbClr val="595959"/>
                </a:solidFill>
              </a:rPr>
              <a:t>€120 ÷ €150 × 100 = </a:t>
            </a:r>
            <a:r>
              <a:rPr lang="en-US" sz="2200" b="1" dirty="0">
                <a:solidFill>
                  <a:srgbClr val="595959"/>
                </a:solidFill>
              </a:rPr>
              <a:t>80%</a:t>
            </a:r>
            <a:endParaRPr lang="en-US" sz="2200" dirty="0">
              <a:solidFill>
                <a:srgbClr val="595959"/>
              </a:solidFill>
            </a:endParaRPr>
          </a:p>
          <a:p>
            <a:r>
              <a:rPr lang="en-US" sz="2200" dirty="0">
                <a:solidFill>
                  <a:srgbClr val="595959"/>
                </a:solidFill>
              </a:rPr>
              <a:t>You're keeping </a:t>
            </a:r>
            <a:r>
              <a:rPr lang="en-US" sz="2200" b="1" dirty="0">
                <a:solidFill>
                  <a:srgbClr val="595959"/>
                </a:solidFill>
              </a:rPr>
              <a:t>80%</a:t>
            </a:r>
            <a:r>
              <a:rPr lang="en-US" sz="2200" dirty="0">
                <a:solidFill>
                  <a:srgbClr val="595959"/>
                </a:solidFill>
              </a:rPr>
              <a:t> of what the guest pays, </a:t>
            </a:r>
            <a:r>
              <a:rPr lang="en-US" sz="2200" b="1" dirty="0">
                <a:solidFill>
                  <a:srgbClr val="595959"/>
                </a:solidFill>
              </a:rPr>
              <a:t>after nightly expenses</a:t>
            </a:r>
            <a:r>
              <a:rPr lang="en-US" sz="2200" dirty="0">
                <a:solidFill>
                  <a:srgbClr val="595959"/>
                </a:solidFill>
              </a:rPr>
              <a:t> are deducted.</a:t>
            </a:r>
          </a:p>
          <a:p>
            <a:pPr marL="0" indent="0">
              <a:spcAft>
                <a:spcPts val="600"/>
              </a:spcAft>
            </a:pPr>
            <a:endParaRPr lang="en-US" sz="2200" dirty="0">
              <a:solidFill>
                <a:srgbClr val="E96751"/>
              </a:solidFill>
            </a:endParaRPr>
          </a:p>
        </p:txBody>
      </p:sp>
      <p:sp>
        <p:nvSpPr>
          <p:cNvPr id="26" name="Flowchart: Alternate Process 25">
            <a:extLst>
              <a:ext uri="{FF2B5EF4-FFF2-40B4-BE49-F238E27FC236}">
                <a16:creationId xmlns:a16="http://schemas.microsoft.com/office/drawing/2014/main" id="{8932F7C4-D01D-3EE0-A8FE-223DF72773B8}"/>
              </a:ext>
            </a:extLst>
          </p:cNvPr>
          <p:cNvSpPr/>
          <p:nvPr/>
        </p:nvSpPr>
        <p:spPr>
          <a:xfrm>
            <a:off x="1460731" y="4203386"/>
            <a:ext cx="9964593" cy="2246407"/>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3" name="Connector: Elbow 32">
            <a:extLst>
              <a:ext uri="{FF2B5EF4-FFF2-40B4-BE49-F238E27FC236}">
                <a16:creationId xmlns:a16="http://schemas.microsoft.com/office/drawing/2014/main" id="{209A2E8B-C9B7-533D-D4C5-1815C917FE1F}"/>
              </a:ext>
            </a:extLst>
          </p:cNvPr>
          <p:cNvCxnSpPr>
            <a:cxnSpLocks/>
            <a:stCxn id="24" idx="1"/>
            <a:endCxn id="25" idx="1"/>
          </p:cNvCxnSpPr>
          <p:nvPr/>
        </p:nvCxnSpPr>
        <p:spPr>
          <a:xfrm rot="10800000" flipH="1" flipV="1">
            <a:off x="830085" y="1811221"/>
            <a:ext cx="642905" cy="1421286"/>
          </a:xfrm>
          <a:prstGeom prst="bentConnector3">
            <a:avLst>
              <a:gd name="adj1" fmla="val -35557"/>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onnector: Elbow 35">
            <a:extLst>
              <a:ext uri="{FF2B5EF4-FFF2-40B4-BE49-F238E27FC236}">
                <a16:creationId xmlns:a16="http://schemas.microsoft.com/office/drawing/2014/main" id="{28C7085A-15E6-226B-D7EA-DBF8D16F0F45}"/>
              </a:ext>
            </a:extLst>
          </p:cNvPr>
          <p:cNvCxnSpPr>
            <a:cxnSpLocks/>
          </p:cNvCxnSpPr>
          <p:nvPr/>
        </p:nvCxnSpPr>
        <p:spPr>
          <a:xfrm rot="16200000" flipH="1">
            <a:off x="77519" y="3968026"/>
            <a:ext cx="2148034" cy="642905"/>
          </a:xfrm>
          <a:prstGeom prst="bentConnector3">
            <a:avLst>
              <a:gd name="adj1" fmla="val 50000"/>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2764503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1F1060-C7E4-7067-1164-2C943C1DC513}"/>
            </a:ext>
          </a:extLst>
        </p:cNvPr>
        <p:cNvGrpSpPr/>
        <p:nvPr/>
      </p:nvGrpSpPr>
      <p:grpSpPr>
        <a:xfrm>
          <a:off x="0" y="0"/>
          <a:ext cx="0" cy="0"/>
          <a:chOff x="0" y="0"/>
          <a:chExt cx="0" cy="0"/>
        </a:xfrm>
      </p:grpSpPr>
      <p:sp>
        <p:nvSpPr>
          <p:cNvPr id="24" name="Flowchart: Alternate Process 23">
            <a:extLst>
              <a:ext uri="{FF2B5EF4-FFF2-40B4-BE49-F238E27FC236}">
                <a16:creationId xmlns:a16="http://schemas.microsoft.com/office/drawing/2014/main" id="{ECD5CDEB-3016-BCF5-E043-43A064C66932}"/>
              </a:ext>
            </a:extLst>
          </p:cNvPr>
          <p:cNvSpPr/>
          <p:nvPr/>
        </p:nvSpPr>
        <p:spPr>
          <a:xfrm>
            <a:off x="817828" y="1605887"/>
            <a:ext cx="10595240" cy="1043834"/>
          </a:xfrm>
          <a:prstGeom prst="flowChartAlternateProcess">
            <a:avLst/>
          </a:prstGeom>
          <a:solidFill>
            <a:srgbClr val="418D8F"/>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4" name="Text Placeholder 3">
            <a:extLst>
              <a:ext uri="{FF2B5EF4-FFF2-40B4-BE49-F238E27FC236}">
                <a16:creationId xmlns:a16="http://schemas.microsoft.com/office/drawing/2014/main" id="{7C1B5A61-F71E-0869-CD1B-C3C24D8705B7}"/>
              </a:ext>
            </a:extLst>
          </p:cNvPr>
          <p:cNvSpPr>
            <a:spLocks noGrp="1"/>
          </p:cNvSpPr>
          <p:nvPr>
            <p:ph type="body" sz="quarter" idx="16"/>
          </p:nvPr>
        </p:nvSpPr>
        <p:spPr/>
        <p:txBody>
          <a:bodyPr/>
          <a:lstStyle/>
          <a:p>
            <a:r>
              <a:rPr lang="en-US" sz="3200" b="1" dirty="0">
                <a:solidFill>
                  <a:srgbClr val="EC7C69"/>
                </a:solidFill>
              </a:rPr>
              <a:t>Why Average Price and Net Revenue Price Are Important</a:t>
            </a:r>
            <a:endParaRPr lang="en-GB" sz="3200" dirty="0"/>
          </a:p>
        </p:txBody>
      </p:sp>
      <p:cxnSp>
        <p:nvCxnSpPr>
          <p:cNvPr id="2" name="Straight Connector 1">
            <a:extLst>
              <a:ext uri="{FF2B5EF4-FFF2-40B4-BE49-F238E27FC236}">
                <a16:creationId xmlns:a16="http://schemas.microsoft.com/office/drawing/2014/main" id="{6F67FF9A-1EED-8B9A-5BF8-DF16FF29DB9F}"/>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2BA09240-AECF-D850-1AA6-62B23E5BD114}"/>
              </a:ext>
            </a:extLst>
          </p:cNvPr>
          <p:cNvSpPr>
            <a:spLocks noGrp="1"/>
          </p:cNvSpPr>
          <p:nvPr>
            <p:ph type="body" sz="quarter" idx="18"/>
          </p:nvPr>
        </p:nvSpPr>
        <p:spPr>
          <a:xfrm>
            <a:off x="839381" y="1710665"/>
            <a:ext cx="10614687" cy="803653"/>
          </a:xfrm>
        </p:spPr>
        <p:txBody>
          <a:bodyPr/>
          <a:lstStyle/>
          <a:p>
            <a:pPr algn="ctr">
              <a:spcAft>
                <a:spcPts val="1200"/>
              </a:spcAft>
            </a:pPr>
            <a:r>
              <a:rPr lang="en-US" sz="2800" b="1" dirty="0">
                <a:solidFill>
                  <a:schemeClr val="bg1"/>
                </a:solidFill>
              </a:rPr>
              <a:t>Net Revenue per Night = </a:t>
            </a:r>
            <a:r>
              <a:rPr lang="en-US" sz="2800" dirty="0">
                <a:solidFill>
                  <a:schemeClr val="bg1"/>
                </a:solidFill>
              </a:rPr>
              <a:t>Average Price per Night – Variable Costs per Night</a:t>
            </a:r>
          </a:p>
        </p:txBody>
      </p:sp>
      <p:cxnSp>
        <p:nvCxnSpPr>
          <p:cNvPr id="33" name="Connector: Elbow 32">
            <a:extLst>
              <a:ext uri="{FF2B5EF4-FFF2-40B4-BE49-F238E27FC236}">
                <a16:creationId xmlns:a16="http://schemas.microsoft.com/office/drawing/2014/main" id="{D3F02A9F-A6C9-3B66-5EF4-DD6CB3C642E5}"/>
              </a:ext>
            </a:extLst>
          </p:cNvPr>
          <p:cNvCxnSpPr>
            <a:cxnSpLocks/>
            <a:stCxn id="24" idx="1"/>
          </p:cNvCxnSpPr>
          <p:nvPr/>
        </p:nvCxnSpPr>
        <p:spPr>
          <a:xfrm rot="10800000" flipH="1" flipV="1">
            <a:off x="817827" y="2127804"/>
            <a:ext cx="642905" cy="2297442"/>
          </a:xfrm>
          <a:prstGeom prst="bentConnector3">
            <a:avLst>
              <a:gd name="adj1" fmla="val -35557"/>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graphicFrame>
        <p:nvGraphicFramePr>
          <p:cNvPr id="5" name="Table 4">
            <a:extLst>
              <a:ext uri="{FF2B5EF4-FFF2-40B4-BE49-F238E27FC236}">
                <a16:creationId xmlns:a16="http://schemas.microsoft.com/office/drawing/2014/main" id="{BA6F6514-BF36-46E4-7463-2EBDA95DC63A}"/>
              </a:ext>
            </a:extLst>
          </p:cNvPr>
          <p:cNvGraphicFramePr>
            <a:graphicFrameLocks noGrp="1"/>
          </p:cNvGraphicFramePr>
          <p:nvPr/>
        </p:nvGraphicFramePr>
        <p:xfrm>
          <a:off x="1438113" y="4317383"/>
          <a:ext cx="9659469" cy="1950720"/>
        </p:xfrm>
        <a:graphic>
          <a:graphicData uri="http://schemas.openxmlformats.org/drawingml/2006/table">
            <a:tbl>
              <a:tblPr/>
              <a:tblGrid>
                <a:gridCol w="3219823">
                  <a:extLst>
                    <a:ext uri="{9D8B030D-6E8A-4147-A177-3AD203B41FA5}">
                      <a16:colId xmlns:a16="http://schemas.microsoft.com/office/drawing/2014/main" val="1293441471"/>
                    </a:ext>
                  </a:extLst>
                </a:gridCol>
                <a:gridCol w="3219823">
                  <a:extLst>
                    <a:ext uri="{9D8B030D-6E8A-4147-A177-3AD203B41FA5}">
                      <a16:colId xmlns:a16="http://schemas.microsoft.com/office/drawing/2014/main" val="2144629364"/>
                    </a:ext>
                  </a:extLst>
                </a:gridCol>
                <a:gridCol w="3219823">
                  <a:extLst>
                    <a:ext uri="{9D8B030D-6E8A-4147-A177-3AD203B41FA5}">
                      <a16:colId xmlns:a16="http://schemas.microsoft.com/office/drawing/2014/main" val="3309385445"/>
                    </a:ext>
                  </a:extLst>
                </a:gridCol>
              </a:tblGrid>
              <a:tr h="0">
                <a:tc>
                  <a:txBody>
                    <a:bodyPr/>
                    <a:lstStyle/>
                    <a:p>
                      <a:pPr algn="ctr">
                        <a:buNone/>
                      </a:pPr>
                      <a:r>
                        <a:rPr lang="en-IE" sz="2200" b="1" dirty="0">
                          <a:solidFill>
                            <a:schemeClr val="bg1"/>
                          </a:solidFill>
                        </a:rPr>
                        <a:t>Term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lgn="ctr">
                        <a:buNone/>
                      </a:pPr>
                      <a:r>
                        <a:rPr lang="en-IE" sz="2200" b="1" dirty="0">
                          <a:solidFill>
                            <a:schemeClr val="bg1"/>
                          </a:solidFill>
                        </a:rPr>
                        <a:t>What it Tells You</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lgn="ctr">
                        <a:buNone/>
                      </a:pPr>
                      <a:r>
                        <a:rPr lang="en-IE" sz="2200" b="1" dirty="0">
                          <a:solidFill>
                            <a:schemeClr val="bg1"/>
                          </a:solidFill>
                        </a:rPr>
                        <a:t>Used For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3153463573"/>
                  </a:ext>
                </a:extLst>
              </a:tr>
              <a:tr h="0">
                <a:tc>
                  <a:txBody>
                    <a:bodyPr/>
                    <a:lstStyle/>
                    <a:p>
                      <a:pPr>
                        <a:buNone/>
                      </a:pPr>
                      <a:r>
                        <a:rPr lang="en-IE" sz="2200" b="1" dirty="0">
                          <a:solidFill>
                            <a:srgbClr val="494949"/>
                          </a:solidFill>
                        </a:rPr>
                        <a:t>Average Price per Night</a:t>
                      </a:r>
                      <a:endParaRPr lang="en-IE" sz="2200" dirty="0">
                        <a:solidFill>
                          <a:srgbClr val="49494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200" dirty="0">
                          <a:solidFill>
                            <a:srgbClr val="494949"/>
                          </a:solidFill>
                        </a:rPr>
                        <a:t>What the guest pays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200">
                          <a:solidFill>
                            <a:srgbClr val="494949"/>
                          </a:solidFill>
                        </a:rPr>
                        <a:t>Competitor research, pricing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9539617"/>
                  </a:ext>
                </a:extLst>
              </a:tr>
              <a:tr h="0">
                <a:tc>
                  <a:txBody>
                    <a:bodyPr/>
                    <a:lstStyle/>
                    <a:p>
                      <a:pPr>
                        <a:buNone/>
                      </a:pPr>
                      <a:r>
                        <a:rPr lang="en-IE" sz="2200" b="1">
                          <a:solidFill>
                            <a:srgbClr val="494949"/>
                          </a:solidFill>
                        </a:rPr>
                        <a:t>Net Revenue per Night</a:t>
                      </a:r>
                      <a:endParaRPr lang="en-IE" sz="2200">
                        <a:solidFill>
                          <a:srgbClr val="49494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2200" dirty="0">
                          <a:solidFill>
                            <a:srgbClr val="494949"/>
                          </a:solidFill>
                        </a:rPr>
                        <a:t>What you actually earn per booking (net)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200" dirty="0">
                          <a:solidFill>
                            <a:srgbClr val="494949"/>
                          </a:solidFill>
                        </a:rPr>
                        <a:t>Financial planning, break-even and profit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02885213"/>
                  </a:ext>
                </a:extLst>
              </a:tr>
            </a:tbl>
          </a:graphicData>
        </a:graphic>
      </p:graphicFrame>
      <p:sp>
        <p:nvSpPr>
          <p:cNvPr id="7" name="Flowchart: Alternate Process 6">
            <a:extLst>
              <a:ext uri="{FF2B5EF4-FFF2-40B4-BE49-F238E27FC236}">
                <a16:creationId xmlns:a16="http://schemas.microsoft.com/office/drawing/2014/main" id="{0361BD15-57A9-83D7-85AE-E2483AFA16C3}"/>
              </a:ext>
            </a:extLst>
          </p:cNvPr>
          <p:cNvSpPr/>
          <p:nvPr/>
        </p:nvSpPr>
        <p:spPr>
          <a:xfrm>
            <a:off x="817828" y="2754608"/>
            <a:ext cx="10595240" cy="1043834"/>
          </a:xfrm>
          <a:prstGeom prst="flowChartAlternateProcess">
            <a:avLst/>
          </a:prstGeom>
          <a:solidFill>
            <a:srgbClr val="418D8F"/>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Aft>
                <a:spcPts val="1200"/>
              </a:spcAft>
            </a:pPr>
            <a:r>
              <a:rPr lang="en-US" sz="2800" b="1" dirty="0">
                <a:solidFill>
                  <a:schemeClr val="bg1"/>
                </a:solidFill>
              </a:rPr>
              <a:t>Average Price Per Night = </a:t>
            </a:r>
            <a:r>
              <a:rPr lang="en-US" sz="2800" dirty="0">
                <a:solidFill>
                  <a:schemeClr val="bg1"/>
                </a:solidFill>
              </a:rPr>
              <a:t>(Total Annual Costs ÷ Estimated Bookable Nights) + Variable Cost per Night + Profit Margin</a:t>
            </a:r>
          </a:p>
        </p:txBody>
      </p:sp>
    </p:spTree>
    <p:extLst>
      <p:ext uri="{BB962C8B-B14F-4D97-AF65-F5344CB8AC3E}">
        <p14:creationId xmlns:p14="http://schemas.microsoft.com/office/powerpoint/2010/main" val="226904112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CD80BE-AE66-8AB3-5D4D-7FE569EA6AFC}"/>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4DA7916C-CD95-12F3-82F5-D26AE3172AD9}"/>
              </a:ext>
            </a:extLst>
          </p:cNvPr>
          <p:cNvSpPr>
            <a:spLocks noGrp="1"/>
          </p:cNvSpPr>
          <p:nvPr>
            <p:ph type="body" sz="quarter" idx="17"/>
          </p:nvPr>
        </p:nvSpPr>
        <p:spPr/>
        <p:txBody>
          <a:bodyPr/>
          <a:lstStyle/>
          <a:p>
            <a:endParaRPr lang="en-IE"/>
          </a:p>
        </p:txBody>
      </p:sp>
      <p:sp>
        <p:nvSpPr>
          <p:cNvPr id="9" name="Text Placeholder 8">
            <a:extLst>
              <a:ext uri="{FF2B5EF4-FFF2-40B4-BE49-F238E27FC236}">
                <a16:creationId xmlns:a16="http://schemas.microsoft.com/office/drawing/2014/main" id="{EFFCF2A4-48B8-A280-51D8-DFF1D6BB1758}"/>
              </a:ext>
            </a:extLst>
          </p:cNvPr>
          <p:cNvSpPr>
            <a:spLocks noGrp="1"/>
          </p:cNvSpPr>
          <p:nvPr>
            <p:ph type="body" sz="quarter" idx="65"/>
          </p:nvPr>
        </p:nvSpPr>
        <p:spPr/>
        <p:txBody>
          <a:bodyPr/>
          <a:lstStyle/>
          <a:p>
            <a:r>
              <a:rPr lang="en-US" dirty="0"/>
              <a:t>Camping ’t </a:t>
            </a:r>
            <a:r>
              <a:rPr lang="en-US" dirty="0" err="1"/>
              <a:t>Weergors</a:t>
            </a:r>
            <a:r>
              <a:rPr lang="en-US" dirty="0"/>
              <a:t> </a:t>
            </a:r>
            <a:endParaRPr lang="en-IE" dirty="0"/>
          </a:p>
        </p:txBody>
      </p:sp>
      <p:sp>
        <p:nvSpPr>
          <p:cNvPr id="8" name="Text Placeholder 2">
            <a:extLst>
              <a:ext uri="{FF2B5EF4-FFF2-40B4-BE49-F238E27FC236}">
                <a16:creationId xmlns:a16="http://schemas.microsoft.com/office/drawing/2014/main" id="{3CA1BFC0-BDC6-240D-43C2-07BF7208308B}"/>
              </a:ext>
            </a:extLst>
          </p:cNvPr>
          <p:cNvSpPr>
            <a:spLocks noGrp="1"/>
          </p:cNvSpPr>
          <p:nvPr>
            <p:ph type="body" sz="quarter" idx="15"/>
          </p:nvPr>
        </p:nvSpPr>
        <p:spPr>
          <a:xfrm>
            <a:off x="374360" y="2557127"/>
            <a:ext cx="5089964" cy="697353"/>
          </a:xfrm>
        </p:spPr>
        <p:txBody>
          <a:bodyPr/>
          <a:lstStyle/>
          <a:p>
            <a:r>
              <a:rPr lang="en-GB"/>
              <a:t>Module 8 </a:t>
            </a:r>
            <a:r>
              <a:rPr lang="en-GB" sz="4400" b="0"/>
              <a:t>(</a:t>
            </a:r>
            <a:r>
              <a:rPr lang="en-GB" sz="4400" b="0" dirty="0"/>
              <a:t>Part 4)</a:t>
            </a:r>
          </a:p>
        </p:txBody>
      </p:sp>
      <p:sp>
        <p:nvSpPr>
          <p:cNvPr id="12" name="Text Placeholder 3">
            <a:extLst>
              <a:ext uri="{FF2B5EF4-FFF2-40B4-BE49-F238E27FC236}">
                <a16:creationId xmlns:a16="http://schemas.microsoft.com/office/drawing/2014/main" id="{CF6FBCA0-42CE-E770-DCB3-1FC7C1A4BEAA}"/>
              </a:ext>
            </a:extLst>
          </p:cNvPr>
          <p:cNvSpPr>
            <a:spLocks noGrp="1"/>
          </p:cNvSpPr>
          <p:nvPr>
            <p:ph type="body" sz="quarter" idx="16"/>
          </p:nvPr>
        </p:nvSpPr>
        <p:spPr>
          <a:xfrm>
            <a:off x="374360" y="3289874"/>
            <a:ext cx="5089964" cy="697353"/>
          </a:xfrm>
        </p:spPr>
        <p:txBody>
          <a:bodyPr>
            <a:noAutofit/>
          </a:bodyPr>
          <a:lstStyle/>
          <a:p>
            <a:pPr defTabSz="777514">
              <a:lnSpc>
                <a:spcPct val="100000"/>
              </a:lnSpc>
              <a:spcBef>
                <a:spcPts val="0"/>
              </a:spcBef>
              <a:spcAft>
                <a:spcPts val="1200"/>
              </a:spcAft>
              <a:defRPr/>
            </a:pPr>
            <a:r>
              <a:rPr lang="en-US" sz="3200" b="1"/>
              <a:t>Making It Viable – </a:t>
            </a:r>
            <a:r>
              <a:rPr lang="en-US" sz="3200"/>
              <a:t>How Many Nights You Need to Sell to Cover Costs and Make a Profit.</a:t>
            </a:r>
            <a:endParaRPr lang="en-GB" sz="2800" i="1"/>
          </a:p>
          <a:p>
            <a:pPr>
              <a:spcBef>
                <a:spcPts val="0"/>
              </a:spcBef>
              <a:spcAft>
                <a:spcPts val="1200"/>
              </a:spcAft>
            </a:pPr>
            <a:endParaRPr lang="en-US" sz="2800">
              <a:solidFill>
                <a:srgbClr val="E96751"/>
              </a:solidFill>
            </a:endParaRPr>
          </a:p>
          <a:p>
            <a:pPr defTabSz="777514">
              <a:lnSpc>
                <a:spcPct val="100000"/>
              </a:lnSpc>
              <a:spcBef>
                <a:spcPts val="0"/>
              </a:spcBef>
              <a:spcAft>
                <a:spcPts val="1200"/>
              </a:spcAft>
              <a:defRPr/>
            </a:pPr>
            <a:endParaRPr lang="en-IE" sz="2800" i="1" dirty="0"/>
          </a:p>
        </p:txBody>
      </p:sp>
      <p:pic>
        <p:nvPicPr>
          <p:cNvPr id="11" name="Picture Placeholder 10">
            <a:extLst>
              <a:ext uri="{FF2B5EF4-FFF2-40B4-BE49-F238E27FC236}">
                <a16:creationId xmlns:a16="http://schemas.microsoft.com/office/drawing/2014/main" id="{542FF805-8C7E-2CC9-7EB1-3A83C8B8C67D}"/>
              </a:ext>
            </a:extLst>
          </p:cNvPr>
          <p:cNvPicPr>
            <a:picLocks noGrp="1" noChangeAspect="1"/>
          </p:cNvPicPr>
          <p:nvPr>
            <p:ph type="pic" sz="quarter" idx="19"/>
          </p:nvPr>
        </p:nvPicPr>
        <p:blipFill>
          <a:blip r:embed="rId2"/>
          <a:srcRect t="2515" b="2515"/>
          <a:stretch>
            <a:fillRect/>
          </a:stretch>
        </p:blipFill>
        <p:spPr/>
      </p:pic>
    </p:spTree>
    <p:extLst>
      <p:ext uri="{BB962C8B-B14F-4D97-AF65-F5344CB8AC3E}">
        <p14:creationId xmlns:p14="http://schemas.microsoft.com/office/powerpoint/2010/main" val="82408072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7790C4-0B58-8659-CC73-A25BBDF75107}"/>
            </a:ext>
          </a:extLst>
        </p:cNvPr>
        <p:cNvGrpSpPr/>
        <p:nvPr/>
      </p:nvGrpSpPr>
      <p:grpSpPr>
        <a:xfrm>
          <a:off x="0" y="0"/>
          <a:ext cx="0" cy="0"/>
          <a:chOff x="0" y="0"/>
          <a:chExt cx="0" cy="0"/>
        </a:xfrm>
      </p:grpSpPr>
      <p:sp>
        <p:nvSpPr>
          <p:cNvPr id="5" name="Text Placeholder 5">
            <a:extLst>
              <a:ext uri="{FF2B5EF4-FFF2-40B4-BE49-F238E27FC236}">
                <a16:creationId xmlns:a16="http://schemas.microsoft.com/office/drawing/2014/main" id="{05A5C8CB-CA8F-E99A-0C44-25DDC768AE7B}"/>
              </a:ext>
            </a:extLst>
          </p:cNvPr>
          <p:cNvSpPr txBox="1">
            <a:spLocks/>
          </p:cNvSpPr>
          <p:nvPr/>
        </p:nvSpPr>
        <p:spPr>
          <a:xfrm>
            <a:off x="6708762" y="896052"/>
            <a:ext cx="4913853" cy="68951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buNone/>
            </a:pPr>
            <a:r>
              <a:rPr lang="en-US" sz="2400" b="1" dirty="0">
                <a:solidFill>
                  <a:srgbClr val="E96751"/>
                </a:solidFill>
              </a:rPr>
              <a:t>Making it Viable </a:t>
            </a:r>
            <a:r>
              <a:rPr lang="en-US" sz="2400" dirty="0">
                <a:solidFill>
                  <a:srgbClr val="E96751"/>
                </a:solidFill>
              </a:rPr>
              <a:t>- How Many Nights You Need to Sell to Cover Costs and Make a Profit.</a:t>
            </a:r>
            <a:endParaRPr lang="en-GB" sz="2400" dirty="0">
              <a:solidFill>
                <a:srgbClr val="E96751"/>
              </a:solidFill>
            </a:endParaRPr>
          </a:p>
          <a:p>
            <a:pPr marL="0" indent="0">
              <a:spcBef>
                <a:spcPts val="0"/>
              </a:spcBef>
              <a:spcAft>
                <a:spcPts val="600"/>
              </a:spcAft>
              <a:buNone/>
            </a:pPr>
            <a:endParaRPr lang="en-US" sz="2400" b="1" dirty="0">
              <a:solidFill>
                <a:srgbClr val="E96751"/>
              </a:solidFill>
            </a:endParaRPr>
          </a:p>
        </p:txBody>
      </p:sp>
      <p:sp>
        <p:nvSpPr>
          <p:cNvPr id="6" name="Text Placeholder 8">
            <a:extLst>
              <a:ext uri="{FF2B5EF4-FFF2-40B4-BE49-F238E27FC236}">
                <a16:creationId xmlns:a16="http://schemas.microsoft.com/office/drawing/2014/main" id="{2D9E6405-7B25-D4FC-2AE5-90552A2FBDB7}"/>
              </a:ext>
            </a:extLst>
          </p:cNvPr>
          <p:cNvSpPr>
            <a:spLocks noGrp="1"/>
          </p:cNvSpPr>
          <p:nvPr>
            <p:ph type="body" sz="quarter" idx="28"/>
          </p:nvPr>
        </p:nvSpPr>
        <p:spPr>
          <a:xfrm>
            <a:off x="476657" y="1271389"/>
            <a:ext cx="5259656" cy="4671588"/>
          </a:xfrm>
        </p:spPr>
        <p:txBody>
          <a:bodyPr/>
          <a:lstStyle/>
          <a:p>
            <a:pPr marL="0" indent="0"/>
            <a:r>
              <a:rPr lang="en-US" sz="2300" dirty="0"/>
              <a:t>Financial sustainability starts with knowing your numbers. These sections walk you through the essentials of break even point and how to make decisions about cost structure and occupancy.</a:t>
            </a:r>
          </a:p>
          <a:p>
            <a:pPr marL="0" indent="0"/>
            <a:endParaRPr lang="en-US" sz="2300" dirty="0"/>
          </a:p>
          <a:p>
            <a:pPr marL="0" indent="0"/>
            <a:r>
              <a:rPr lang="en-US" sz="2300" dirty="0"/>
              <a:t>You will learn how to work out your break-even point—the nights and occupancy needed to cover expenses and move into profit. </a:t>
            </a:r>
          </a:p>
          <a:p>
            <a:pPr marL="0" indent="0"/>
            <a:endParaRPr lang="en-US" sz="2300" dirty="0"/>
          </a:p>
          <a:p>
            <a:pPr marL="0" indent="0"/>
            <a:r>
              <a:rPr lang="en-US" sz="2300" dirty="0"/>
              <a:t>Together, these steps give you the clarity and confidence to price strategically, avoid losses, and plan for long-term success.</a:t>
            </a:r>
          </a:p>
        </p:txBody>
      </p:sp>
      <p:sp>
        <p:nvSpPr>
          <p:cNvPr id="7" name="Text Placeholder 7">
            <a:extLst>
              <a:ext uri="{FF2B5EF4-FFF2-40B4-BE49-F238E27FC236}">
                <a16:creationId xmlns:a16="http://schemas.microsoft.com/office/drawing/2014/main" id="{10AEFF77-7A51-27D0-55CC-EB737F9801AE}"/>
              </a:ext>
            </a:extLst>
          </p:cNvPr>
          <p:cNvSpPr>
            <a:spLocks noGrp="1"/>
          </p:cNvSpPr>
          <p:nvPr>
            <p:ph type="body" sz="quarter" idx="27"/>
          </p:nvPr>
        </p:nvSpPr>
        <p:spPr>
          <a:xfrm>
            <a:off x="0" y="382100"/>
            <a:ext cx="5654394" cy="720752"/>
          </a:xfrm>
        </p:spPr>
        <p:txBody>
          <a:bodyPr/>
          <a:lstStyle/>
          <a:p>
            <a:r>
              <a:rPr lang="en-US" dirty="0"/>
              <a:t>Module 8 (Part 4) Overview</a:t>
            </a:r>
          </a:p>
        </p:txBody>
      </p:sp>
      <p:cxnSp>
        <p:nvCxnSpPr>
          <p:cNvPr id="8" name="Straight Connector 7">
            <a:extLst>
              <a:ext uri="{FF2B5EF4-FFF2-40B4-BE49-F238E27FC236}">
                <a16:creationId xmlns:a16="http://schemas.microsoft.com/office/drawing/2014/main" id="{F6C3E00E-5872-89D9-3ADA-EE634A5E5531}"/>
              </a:ext>
            </a:extLst>
          </p:cNvPr>
          <p:cNvCxnSpPr>
            <a:cxnSpLocks/>
          </p:cNvCxnSpPr>
          <p:nvPr/>
        </p:nvCxnSpPr>
        <p:spPr>
          <a:xfrm flipH="1">
            <a:off x="5736313" y="2094303"/>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9" name="Text Placeholder 10">
            <a:extLst>
              <a:ext uri="{FF2B5EF4-FFF2-40B4-BE49-F238E27FC236}">
                <a16:creationId xmlns:a16="http://schemas.microsoft.com/office/drawing/2014/main" id="{08699C2A-055A-AD32-4B02-A280608EED9B}"/>
              </a:ext>
            </a:extLst>
          </p:cNvPr>
          <p:cNvSpPr txBox="1">
            <a:spLocks/>
          </p:cNvSpPr>
          <p:nvPr/>
        </p:nvSpPr>
        <p:spPr>
          <a:xfrm>
            <a:off x="6708762" y="3329121"/>
            <a:ext cx="4988883" cy="689519"/>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400" kern="1200" baseline="0">
                <a:solidFill>
                  <a:srgbClr val="459597"/>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spcAft>
                <a:spcPts val="1200"/>
              </a:spcAft>
              <a:buFont typeface="Arial" panose="020B0604020202020204" pitchFamily="34" charset="0"/>
              <a:buChar char="•"/>
            </a:pPr>
            <a:r>
              <a:rPr lang="en-US" sz="2200" dirty="0">
                <a:solidFill>
                  <a:srgbClr val="494949"/>
                </a:solidFill>
              </a:rPr>
              <a:t>Calculate your </a:t>
            </a:r>
            <a:r>
              <a:rPr lang="en-US" sz="2200" b="1" dirty="0">
                <a:solidFill>
                  <a:srgbClr val="494949"/>
                </a:solidFill>
              </a:rPr>
              <a:t>break-even point </a:t>
            </a:r>
            <a:r>
              <a:rPr lang="en-US" sz="2200" dirty="0">
                <a:solidFill>
                  <a:srgbClr val="494949"/>
                </a:solidFill>
              </a:rPr>
              <a:t>in both number of nights and occupancy rate.</a:t>
            </a:r>
          </a:p>
          <a:p>
            <a:pPr marL="285750" indent="-285750">
              <a:spcAft>
                <a:spcPts val="1200"/>
              </a:spcAft>
              <a:buFont typeface="Arial" panose="020B0604020202020204" pitchFamily="34" charset="0"/>
              <a:buChar char="•"/>
            </a:pPr>
            <a:r>
              <a:rPr lang="en-US" sz="2200" dirty="0">
                <a:solidFill>
                  <a:srgbClr val="494949"/>
                </a:solidFill>
              </a:rPr>
              <a:t>Make informed decisions based on cost </a:t>
            </a:r>
            <a:r>
              <a:rPr lang="en-US" sz="2200" b="1" dirty="0">
                <a:solidFill>
                  <a:srgbClr val="494949"/>
                </a:solidFill>
              </a:rPr>
              <a:t>structure and occupancy </a:t>
            </a:r>
            <a:r>
              <a:rPr lang="en-US" sz="2200" dirty="0">
                <a:solidFill>
                  <a:srgbClr val="494949"/>
                </a:solidFill>
              </a:rPr>
              <a:t>to increase profitability and financial confidence.</a:t>
            </a:r>
          </a:p>
        </p:txBody>
      </p:sp>
      <p:sp>
        <p:nvSpPr>
          <p:cNvPr id="2" name="TextBox 1">
            <a:extLst>
              <a:ext uri="{FF2B5EF4-FFF2-40B4-BE49-F238E27FC236}">
                <a16:creationId xmlns:a16="http://schemas.microsoft.com/office/drawing/2014/main" id="{ED323BE2-3B36-D7DC-7AA4-B35149609681}"/>
              </a:ext>
            </a:extLst>
          </p:cNvPr>
          <p:cNvSpPr txBox="1"/>
          <p:nvPr/>
        </p:nvSpPr>
        <p:spPr>
          <a:xfrm>
            <a:off x="6708762" y="249721"/>
            <a:ext cx="4335238" cy="646331"/>
          </a:xfrm>
          <a:prstGeom prst="rect">
            <a:avLst/>
          </a:prstGeom>
          <a:noFill/>
        </p:spPr>
        <p:txBody>
          <a:bodyPr wrap="square" rtlCol="0">
            <a:spAutoFit/>
          </a:bodyPr>
          <a:lstStyle/>
          <a:p>
            <a:r>
              <a:rPr lang="en-IE" sz="3600" b="1" dirty="0">
                <a:solidFill>
                  <a:srgbClr val="459597"/>
                </a:solidFill>
              </a:rPr>
              <a:t>Learning Outcomes</a:t>
            </a:r>
          </a:p>
        </p:txBody>
      </p:sp>
    </p:spTree>
    <p:extLst>
      <p:ext uri="{BB962C8B-B14F-4D97-AF65-F5344CB8AC3E}">
        <p14:creationId xmlns:p14="http://schemas.microsoft.com/office/powerpoint/2010/main" val="302534913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F59F03-E7A4-9587-B288-FAFFF11B83AF}"/>
            </a:ext>
          </a:extLst>
        </p:cNvPr>
        <p:cNvGrpSpPr/>
        <p:nvPr/>
      </p:nvGrpSpPr>
      <p:grpSpPr>
        <a:xfrm>
          <a:off x="0" y="0"/>
          <a:ext cx="0" cy="0"/>
          <a:chOff x="0" y="0"/>
          <a:chExt cx="0" cy="0"/>
        </a:xfrm>
      </p:grpSpPr>
      <p:pic>
        <p:nvPicPr>
          <p:cNvPr id="12" name="Picture Placeholder 11" descr="A house on a cliff&#10;&#10;AI-generated content may be incorrect.">
            <a:extLst>
              <a:ext uri="{FF2B5EF4-FFF2-40B4-BE49-F238E27FC236}">
                <a16:creationId xmlns:a16="http://schemas.microsoft.com/office/drawing/2014/main" id="{1884CEB2-744D-F79D-94D5-0DFD9CD74A0F}"/>
              </a:ext>
            </a:extLst>
          </p:cNvPr>
          <p:cNvPicPr>
            <a:picLocks noGrp="1" noChangeAspect="1"/>
          </p:cNvPicPr>
          <p:nvPr>
            <p:ph type="pic" sz="quarter" idx="67"/>
          </p:nvPr>
        </p:nvPicPr>
        <p:blipFill>
          <a:blip r:embed="rId2"/>
          <a:srcRect b="15829"/>
          <a:stretch>
            <a:fillRect/>
          </a:stretch>
        </p:blipFill>
        <p:spPr>
          <a:xfrm>
            <a:off x="540029" y="0"/>
            <a:ext cx="2654458" cy="3351213"/>
          </a:xfrm>
        </p:spPr>
      </p:pic>
      <p:pic>
        <p:nvPicPr>
          <p:cNvPr id="21" name="Picture Placeholder 20">
            <a:extLst>
              <a:ext uri="{FF2B5EF4-FFF2-40B4-BE49-F238E27FC236}">
                <a16:creationId xmlns:a16="http://schemas.microsoft.com/office/drawing/2014/main" id="{22CB062E-CA61-D965-F1B4-488E97CBE063}"/>
              </a:ext>
            </a:extLst>
          </p:cNvPr>
          <p:cNvPicPr>
            <a:picLocks noGrp="1" noChangeAspect="1"/>
          </p:cNvPicPr>
          <p:nvPr>
            <p:ph type="pic" sz="quarter" idx="69"/>
          </p:nvPr>
        </p:nvPicPr>
        <p:blipFill>
          <a:blip r:embed="rId3"/>
          <a:srcRect l="23693" r="23693" b="10261"/>
          <a:stretch>
            <a:fillRect/>
          </a:stretch>
        </p:blipFill>
        <p:spPr>
          <a:xfrm>
            <a:off x="3728231" y="3812555"/>
            <a:ext cx="2654458" cy="3007346"/>
          </a:xfrm>
        </p:spPr>
      </p:pic>
      <p:sp>
        <p:nvSpPr>
          <p:cNvPr id="8" name="Text Placeholder 7">
            <a:extLst>
              <a:ext uri="{FF2B5EF4-FFF2-40B4-BE49-F238E27FC236}">
                <a16:creationId xmlns:a16="http://schemas.microsoft.com/office/drawing/2014/main" id="{317BAF10-6AF5-8B95-F299-30D0204A07FA}"/>
              </a:ext>
            </a:extLst>
          </p:cNvPr>
          <p:cNvSpPr>
            <a:spLocks noGrp="1"/>
          </p:cNvSpPr>
          <p:nvPr>
            <p:ph type="body" sz="quarter" idx="70"/>
          </p:nvPr>
        </p:nvSpPr>
        <p:spPr/>
        <p:txBody>
          <a:bodyPr/>
          <a:lstStyle/>
          <a:p>
            <a:r>
              <a:rPr lang="en-GB"/>
              <a:t>Photo Credit: A-Frame in Soča, Gorizia, Slovenia</a:t>
            </a:r>
          </a:p>
          <a:p>
            <a:endParaRPr lang="en-GB"/>
          </a:p>
        </p:txBody>
      </p:sp>
      <p:pic>
        <p:nvPicPr>
          <p:cNvPr id="23" name="Picture Placeholder 22">
            <a:extLst>
              <a:ext uri="{FF2B5EF4-FFF2-40B4-BE49-F238E27FC236}">
                <a16:creationId xmlns:a16="http://schemas.microsoft.com/office/drawing/2014/main" id="{D018D0A4-7CE5-5B6D-6513-B424F7CBB0F4}"/>
              </a:ext>
            </a:extLst>
          </p:cNvPr>
          <p:cNvPicPr>
            <a:picLocks noGrp="1" noChangeAspect="1"/>
          </p:cNvPicPr>
          <p:nvPr>
            <p:ph type="pic" sz="quarter" idx="77"/>
          </p:nvPr>
        </p:nvPicPr>
        <p:blipFill rotWithShape="1">
          <a:blip r:embed="rId4"/>
          <a:srcRect l="10395" r="10395"/>
          <a:stretch/>
        </p:blipFill>
        <p:spPr>
          <a:xfrm>
            <a:off x="6926980" y="0"/>
            <a:ext cx="2654458" cy="3351213"/>
          </a:xfrm>
        </p:spPr>
      </p:pic>
      <p:sp>
        <p:nvSpPr>
          <p:cNvPr id="16" name="Text Placeholder 15">
            <a:extLst>
              <a:ext uri="{FF2B5EF4-FFF2-40B4-BE49-F238E27FC236}">
                <a16:creationId xmlns:a16="http://schemas.microsoft.com/office/drawing/2014/main" id="{3DE11C8C-F548-8F26-6C61-FF45B9EAB209}"/>
              </a:ext>
            </a:extLst>
          </p:cNvPr>
          <p:cNvSpPr>
            <a:spLocks noGrp="1"/>
          </p:cNvSpPr>
          <p:nvPr>
            <p:ph type="body" sz="quarter" idx="78"/>
          </p:nvPr>
        </p:nvSpPr>
        <p:spPr/>
        <p:txBody>
          <a:bodyPr/>
          <a:lstStyle/>
          <a:p>
            <a:r>
              <a:rPr lang="en-GB"/>
              <a:t>Photo Credit: Natur Air Suite, Italy</a:t>
            </a:r>
          </a:p>
          <a:p>
            <a:endParaRPr lang="en-GB" b="1"/>
          </a:p>
        </p:txBody>
      </p:sp>
      <p:sp>
        <p:nvSpPr>
          <p:cNvPr id="32" name="Text Placeholder 32">
            <a:extLst>
              <a:ext uri="{FF2B5EF4-FFF2-40B4-BE49-F238E27FC236}">
                <a16:creationId xmlns:a16="http://schemas.microsoft.com/office/drawing/2014/main" id="{60B58C45-39DC-5D28-D30C-EDFB3A11F68B}"/>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lgn="ctr">
              <a:lnSpc>
                <a:spcPct val="100000"/>
              </a:lnSpc>
              <a:spcAft>
                <a:spcPts val="600"/>
              </a:spcAft>
            </a:pPr>
            <a:r>
              <a:rPr lang="en-US" sz="2400" b="0" dirty="0">
                <a:solidFill>
                  <a:schemeClr val="bg1"/>
                </a:solidFill>
              </a:rPr>
              <a:t>Know Your Costs and Expenses</a:t>
            </a:r>
          </a:p>
          <a:p>
            <a:pPr lvl="0" algn="ctr">
              <a:lnSpc>
                <a:spcPct val="100000"/>
              </a:lnSpc>
              <a:spcAft>
                <a:spcPts val="600"/>
              </a:spcAft>
            </a:pPr>
            <a:r>
              <a:rPr lang="en-US" b="0" i="1" dirty="0">
                <a:solidFill>
                  <a:schemeClr val="bg1"/>
                </a:solidFill>
              </a:rPr>
              <a:t>(16 Slides)</a:t>
            </a:r>
            <a:endParaRPr lang="en-IE" b="0" i="1" dirty="0">
              <a:solidFill>
                <a:schemeClr val="bg1"/>
              </a:solidFill>
            </a:endParaRPr>
          </a:p>
          <a:p>
            <a:pPr lvl="0" algn="ctr">
              <a:lnSpc>
                <a:spcPct val="100000"/>
              </a:lnSpc>
              <a:spcAft>
                <a:spcPts val="600"/>
              </a:spcAft>
            </a:pPr>
            <a:endParaRPr lang="en-US" sz="2400" b="0" dirty="0">
              <a:solidFill>
                <a:schemeClr val="bg1"/>
              </a:solidFill>
            </a:endParaRPr>
          </a:p>
        </p:txBody>
      </p:sp>
      <p:sp>
        <p:nvSpPr>
          <p:cNvPr id="33" name="Text Placeholder 32">
            <a:extLst>
              <a:ext uri="{FF2B5EF4-FFF2-40B4-BE49-F238E27FC236}">
                <a16:creationId xmlns:a16="http://schemas.microsoft.com/office/drawing/2014/main" id="{7908C426-5508-AE81-5BEB-D6A18AB6E558}"/>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cxnSp>
        <p:nvCxnSpPr>
          <p:cNvPr id="34" name="Straight Connector 33">
            <a:extLst>
              <a:ext uri="{FF2B5EF4-FFF2-40B4-BE49-F238E27FC236}">
                <a16:creationId xmlns:a16="http://schemas.microsoft.com/office/drawing/2014/main" id="{0761C30D-548B-2682-CE00-404D2953D524}"/>
              </a:ext>
            </a:extLst>
          </p:cNvPr>
          <p:cNvCxnSpPr>
            <a:cxnSpLocks/>
          </p:cNvCxnSpPr>
          <p:nvPr/>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6" name="Text Placeholder 32">
            <a:extLst>
              <a:ext uri="{FF2B5EF4-FFF2-40B4-BE49-F238E27FC236}">
                <a16:creationId xmlns:a16="http://schemas.microsoft.com/office/drawing/2014/main" id="{C34BE2AA-7613-36BB-A25D-69B8FB0BABBA}"/>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algn="ctr">
              <a:lnSpc>
                <a:spcPct val="100000"/>
              </a:lnSpc>
              <a:spcAft>
                <a:spcPts val="600"/>
              </a:spcAft>
            </a:pPr>
            <a:r>
              <a:rPr lang="en-US" sz="2400" b="0" dirty="0">
                <a:solidFill>
                  <a:schemeClr val="bg1"/>
                </a:solidFill>
              </a:rPr>
              <a:t>Know Your Costs Per Night</a:t>
            </a:r>
          </a:p>
          <a:p>
            <a:pPr algn="ctr">
              <a:lnSpc>
                <a:spcPct val="100000"/>
              </a:lnSpc>
              <a:spcAft>
                <a:spcPts val="600"/>
              </a:spcAft>
            </a:pPr>
            <a:r>
              <a:rPr lang="en-US" b="0" i="1" dirty="0">
                <a:solidFill>
                  <a:schemeClr val="bg1"/>
                </a:solidFill>
              </a:rPr>
              <a:t>(16 Slides)</a:t>
            </a:r>
            <a:endParaRPr lang="en-IE" b="0" i="1" dirty="0">
              <a:solidFill>
                <a:schemeClr val="bg1"/>
              </a:solidFill>
            </a:endParaRPr>
          </a:p>
          <a:p>
            <a:pPr algn="ctr">
              <a:lnSpc>
                <a:spcPct val="100000"/>
              </a:lnSpc>
              <a:spcAft>
                <a:spcPts val="600"/>
              </a:spcAft>
            </a:pPr>
            <a:endParaRPr lang="en-US" sz="2400" b="0" dirty="0">
              <a:solidFill>
                <a:schemeClr val="bg1"/>
              </a:solidFill>
            </a:endParaRPr>
          </a:p>
        </p:txBody>
      </p:sp>
      <p:sp>
        <p:nvSpPr>
          <p:cNvPr id="37" name="Text Placeholder 32">
            <a:extLst>
              <a:ext uri="{FF2B5EF4-FFF2-40B4-BE49-F238E27FC236}">
                <a16:creationId xmlns:a16="http://schemas.microsoft.com/office/drawing/2014/main" id="{DF0539AC-8069-CC54-7342-348C6466A617}"/>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cxnSp>
        <p:nvCxnSpPr>
          <p:cNvPr id="38" name="Straight Connector 37">
            <a:extLst>
              <a:ext uri="{FF2B5EF4-FFF2-40B4-BE49-F238E27FC236}">
                <a16:creationId xmlns:a16="http://schemas.microsoft.com/office/drawing/2014/main" id="{0321FDDE-1D7C-290C-66FF-08FAD0B5A91E}"/>
              </a:ext>
            </a:extLst>
          </p:cNvPr>
          <p:cNvCxnSpPr>
            <a:cxnSpLocks/>
          </p:cNvCxnSpPr>
          <p:nvPr/>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9" name="object 3">
            <a:extLst>
              <a:ext uri="{FF2B5EF4-FFF2-40B4-BE49-F238E27FC236}">
                <a16:creationId xmlns:a16="http://schemas.microsoft.com/office/drawing/2014/main" id="{30B4A565-246D-C35A-FFE9-6952A41FBD65}"/>
              </a:ext>
            </a:extLst>
          </p:cNvPr>
          <p:cNvSpPr/>
          <p:nvPr/>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0" name="Text Placeholder 32">
            <a:extLst>
              <a:ext uri="{FF2B5EF4-FFF2-40B4-BE49-F238E27FC236}">
                <a16:creationId xmlns:a16="http://schemas.microsoft.com/office/drawing/2014/main" id="{E0D52B33-795B-D76C-EADC-D23EED2DFF88}"/>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algn="ctr">
              <a:lnSpc>
                <a:spcPct val="100000"/>
              </a:lnSpc>
              <a:spcAft>
                <a:spcPts val="600"/>
              </a:spcAft>
            </a:pPr>
            <a:r>
              <a:rPr lang="en-US" sz="2400" b="0" dirty="0">
                <a:solidFill>
                  <a:schemeClr val="bg1"/>
                </a:solidFill>
              </a:rPr>
              <a:t>Find Your Break-even Point and Occupancy Rate</a:t>
            </a:r>
          </a:p>
          <a:p>
            <a:pPr algn="ctr">
              <a:lnSpc>
                <a:spcPct val="100000"/>
              </a:lnSpc>
              <a:spcAft>
                <a:spcPts val="600"/>
              </a:spcAft>
            </a:pPr>
            <a:r>
              <a:rPr lang="en-US" b="0" i="1" dirty="0">
                <a:solidFill>
                  <a:schemeClr val="bg1"/>
                </a:solidFill>
              </a:rPr>
              <a:t>(32 Slides)</a:t>
            </a:r>
            <a:endParaRPr lang="en-IE" b="0" i="1" dirty="0">
              <a:solidFill>
                <a:schemeClr val="bg1"/>
              </a:solidFill>
            </a:endParaRPr>
          </a:p>
          <a:p>
            <a:pPr algn="ctr">
              <a:lnSpc>
                <a:spcPct val="100000"/>
              </a:lnSpc>
              <a:spcAft>
                <a:spcPts val="600"/>
              </a:spcAft>
            </a:pPr>
            <a:endParaRPr lang="en-US" sz="2400" b="0" dirty="0">
              <a:solidFill>
                <a:schemeClr val="bg1"/>
              </a:solidFill>
            </a:endParaRPr>
          </a:p>
        </p:txBody>
      </p:sp>
      <p:sp>
        <p:nvSpPr>
          <p:cNvPr id="41" name="Text Placeholder 32">
            <a:extLst>
              <a:ext uri="{FF2B5EF4-FFF2-40B4-BE49-F238E27FC236}">
                <a16:creationId xmlns:a16="http://schemas.microsoft.com/office/drawing/2014/main" id="{2C4B4999-60CE-1D5B-3E3E-905843283FD6}"/>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cxnSp>
        <p:nvCxnSpPr>
          <p:cNvPr id="42" name="Straight Connector 41">
            <a:extLst>
              <a:ext uri="{FF2B5EF4-FFF2-40B4-BE49-F238E27FC236}">
                <a16:creationId xmlns:a16="http://schemas.microsoft.com/office/drawing/2014/main" id="{FA4DFAB2-3672-53AB-50BD-A8C6AB8D1518}"/>
              </a:ext>
            </a:extLst>
          </p:cNvPr>
          <p:cNvCxnSpPr>
            <a:cxnSpLocks/>
          </p:cNvCxnSpPr>
          <p:nvPr/>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 name="Freeform 28">
            <a:extLst>
              <a:ext uri="{FF2B5EF4-FFF2-40B4-BE49-F238E27FC236}">
                <a16:creationId xmlns:a16="http://schemas.microsoft.com/office/drawing/2014/main" id="{7C7022E2-323E-15F6-E7AD-3A0A0BFAD7FE}"/>
              </a:ext>
            </a:extLst>
          </p:cNvPr>
          <p:cNvSpPr/>
          <p:nvPr/>
        </p:nvSpPr>
        <p:spPr>
          <a:xfrm>
            <a:off x="-25040" y="194538"/>
            <a:ext cx="8045633" cy="1136492"/>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C7C69"/>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Text Placeholder 16">
            <a:extLst>
              <a:ext uri="{FF2B5EF4-FFF2-40B4-BE49-F238E27FC236}">
                <a16:creationId xmlns:a16="http://schemas.microsoft.com/office/drawing/2014/main" id="{810C7637-89E6-D59E-15CB-ACF18BBE2530}"/>
              </a:ext>
            </a:extLst>
          </p:cNvPr>
          <p:cNvSpPr txBox="1">
            <a:spLocks/>
          </p:cNvSpPr>
          <p:nvPr/>
        </p:nvSpPr>
        <p:spPr>
          <a:xfrm>
            <a:off x="421667" y="127912"/>
            <a:ext cx="7531435" cy="874342"/>
          </a:xfrm>
          <a:prstGeom prst="rect">
            <a:avLst/>
          </a:prstGeom>
          <a:no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n-GB" sz="4000" b="1" dirty="0">
                <a:solidFill>
                  <a:schemeClr val="bg1"/>
                </a:solidFill>
              </a:rPr>
              <a:t>Part 2: </a:t>
            </a:r>
            <a:r>
              <a:rPr lang="en-US" b="1" dirty="0">
                <a:solidFill>
                  <a:schemeClr val="bg1"/>
                </a:solidFill>
              </a:rPr>
              <a:t>Sections 4 – 6 </a:t>
            </a:r>
            <a:r>
              <a:rPr lang="en-US" dirty="0">
                <a:solidFill>
                  <a:schemeClr val="bg1"/>
                </a:solidFill>
              </a:rPr>
              <a:t>Understanding Your Costs, Pricing, and Break-Even Point </a:t>
            </a:r>
          </a:p>
          <a:p>
            <a:pPr marL="0" indent="0">
              <a:lnSpc>
                <a:spcPct val="100000"/>
              </a:lnSpc>
              <a:spcBef>
                <a:spcPts val="0"/>
              </a:spcBef>
              <a:buNone/>
            </a:pPr>
            <a:endParaRPr lang="en-GB" dirty="0">
              <a:solidFill>
                <a:schemeClr val="bg1"/>
              </a:solidFill>
            </a:endParaRPr>
          </a:p>
        </p:txBody>
      </p:sp>
      <p:sp>
        <p:nvSpPr>
          <p:cNvPr id="15" name="Text Placeholder 32">
            <a:extLst>
              <a:ext uri="{FF2B5EF4-FFF2-40B4-BE49-F238E27FC236}">
                <a16:creationId xmlns:a16="http://schemas.microsoft.com/office/drawing/2014/main" id="{C591D0E7-4EEA-5EB3-19C5-9C5DA21A7DED}"/>
              </a:ext>
            </a:extLst>
          </p:cNvPr>
          <p:cNvSpPr txBox="1">
            <a:spLocks/>
          </p:cNvSpPr>
          <p:nvPr/>
        </p:nvSpPr>
        <p:spPr>
          <a:xfrm>
            <a:off x="1094465" y="3824243"/>
            <a:ext cx="1972137" cy="243728"/>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8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en-US" dirty="0"/>
              <a:t>Section 4 </a:t>
            </a:r>
            <a:r>
              <a:rPr lang="en-US" sz="2400" b="0" dirty="0"/>
              <a:t>P7</a:t>
            </a:r>
            <a:r>
              <a:rPr lang="en-US" dirty="0"/>
              <a:t> </a:t>
            </a:r>
          </a:p>
        </p:txBody>
      </p:sp>
      <p:sp>
        <p:nvSpPr>
          <p:cNvPr id="18" name="Text Placeholder 32">
            <a:extLst>
              <a:ext uri="{FF2B5EF4-FFF2-40B4-BE49-F238E27FC236}">
                <a16:creationId xmlns:a16="http://schemas.microsoft.com/office/drawing/2014/main" id="{A22009B4-1465-5258-7D67-CF6339481FE0}"/>
              </a:ext>
            </a:extLst>
          </p:cNvPr>
          <p:cNvSpPr txBox="1">
            <a:spLocks/>
          </p:cNvSpPr>
          <p:nvPr/>
        </p:nvSpPr>
        <p:spPr>
          <a:xfrm>
            <a:off x="4187384" y="1456174"/>
            <a:ext cx="2215686" cy="243728"/>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8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en-US" dirty="0"/>
              <a:t>Section 5 </a:t>
            </a:r>
            <a:r>
              <a:rPr lang="en-US" b="0" dirty="0"/>
              <a:t>P24</a:t>
            </a:r>
            <a:r>
              <a:rPr lang="en-US" dirty="0"/>
              <a:t>  </a:t>
            </a:r>
          </a:p>
        </p:txBody>
      </p:sp>
      <p:sp>
        <p:nvSpPr>
          <p:cNvPr id="20" name="Text Placeholder 32">
            <a:extLst>
              <a:ext uri="{FF2B5EF4-FFF2-40B4-BE49-F238E27FC236}">
                <a16:creationId xmlns:a16="http://schemas.microsoft.com/office/drawing/2014/main" id="{9E3F9D40-A83E-B5A4-22A6-9CF08CB7AD16}"/>
              </a:ext>
            </a:extLst>
          </p:cNvPr>
          <p:cNvSpPr txBox="1">
            <a:spLocks/>
          </p:cNvSpPr>
          <p:nvPr/>
        </p:nvSpPr>
        <p:spPr>
          <a:xfrm>
            <a:off x="7434122" y="3834123"/>
            <a:ext cx="2274653" cy="243728"/>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8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en-US" dirty="0"/>
              <a:t>Section 6 </a:t>
            </a:r>
            <a:r>
              <a:rPr lang="en-US" b="0" dirty="0"/>
              <a:t>P44</a:t>
            </a:r>
            <a:r>
              <a:rPr lang="en-US" dirty="0"/>
              <a:t> </a:t>
            </a:r>
          </a:p>
        </p:txBody>
      </p:sp>
      <p:sp>
        <p:nvSpPr>
          <p:cNvPr id="4" name="Text Placeholder 16">
            <a:extLst>
              <a:ext uri="{FF2B5EF4-FFF2-40B4-BE49-F238E27FC236}">
                <a16:creationId xmlns:a16="http://schemas.microsoft.com/office/drawing/2014/main" id="{16AC69B7-BAA1-B63E-9E56-AAB104BE19EF}"/>
              </a:ext>
            </a:extLst>
          </p:cNvPr>
          <p:cNvSpPr txBox="1">
            <a:spLocks/>
          </p:cNvSpPr>
          <p:nvPr/>
        </p:nvSpPr>
        <p:spPr>
          <a:xfrm rot="16200000">
            <a:off x="7283513" y="2785767"/>
            <a:ext cx="6351996" cy="82284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n-GB" sz="6600" dirty="0">
                <a:solidFill>
                  <a:srgbClr val="459597"/>
                </a:solidFill>
              </a:rPr>
              <a:t>Module 8</a:t>
            </a:r>
          </a:p>
          <a:p>
            <a:pPr marL="0" indent="0">
              <a:lnSpc>
                <a:spcPct val="100000"/>
              </a:lnSpc>
              <a:spcBef>
                <a:spcPts val="0"/>
              </a:spcBef>
              <a:buFont typeface="Arial" panose="020B0604020202020204" pitchFamily="34" charset="0"/>
              <a:buNone/>
            </a:pPr>
            <a:r>
              <a:rPr lang="en-GB" sz="6600" dirty="0">
                <a:solidFill>
                  <a:srgbClr val="E96751"/>
                </a:solidFill>
              </a:rPr>
              <a:t>CONTENTS</a:t>
            </a:r>
          </a:p>
        </p:txBody>
      </p:sp>
    </p:spTree>
    <p:extLst>
      <p:ext uri="{BB962C8B-B14F-4D97-AF65-F5344CB8AC3E}">
        <p14:creationId xmlns:p14="http://schemas.microsoft.com/office/powerpoint/2010/main" val="91826378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C2FE1D-4F36-2A6C-0CF0-FB01AFD9C454}"/>
            </a:ext>
          </a:extLst>
        </p:cNvPr>
        <p:cNvGrpSpPr/>
        <p:nvPr/>
      </p:nvGrpSpPr>
      <p:grpSpPr>
        <a:xfrm>
          <a:off x="0" y="0"/>
          <a:ext cx="0" cy="0"/>
          <a:chOff x="0" y="0"/>
          <a:chExt cx="0" cy="0"/>
        </a:xfrm>
      </p:grpSpPr>
      <p:pic>
        <p:nvPicPr>
          <p:cNvPr id="28" name="Picture Placeholder 11" descr="A house on a cliff&#10;&#10;AI-generated content may be incorrect.">
            <a:extLst>
              <a:ext uri="{FF2B5EF4-FFF2-40B4-BE49-F238E27FC236}">
                <a16:creationId xmlns:a16="http://schemas.microsoft.com/office/drawing/2014/main" id="{4D81C033-C557-5D0F-3772-BC8C0CB2F8BF}"/>
              </a:ext>
            </a:extLst>
          </p:cNvPr>
          <p:cNvPicPr>
            <a:picLocks noGrp="1" noChangeAspect="1"/>
          </p:cNvPicPr>
          <p:nvPr>
            <p:ph type="pic" sz="quarter" idx="67"/>
          </p:nvPr>
        </p:nvPicPr>
        <p:blipFill>
          <a:blip r:embed="rId2"/>
          <a:srcRect b="15829"/>
          <a:stretch>
            <a:fillRect/>
          </a:stretch>
        </p:blipFill>
        <p:spPr>
          <a:xfrm>
            <a:off x="540029" y="0"/>
            <a:ext cx="2654458" cy="3351213"/>
          </a:xfrm>
        </p:spPr>
      </p:pic>
      <p:pic>
        <p:nvPicPr>
          <p:cNvPr id="29" name="Picture Placeholder 20">
            <a:extLst>
              <a:ext uri="{FF2B5EF4-FFF2-40B4-BE49-F238E27FC236}">
                <a16:creationId xmlns:a16="http://schemas.microsoft.com/office/drawing/2014/main" id="{195BBC32-B4FD-65B3-AA38-8975ED0D8FF8}"/>
              </a:ext>
            </a:extLst>
          </p:cNvPr>
          <p:cNvPicPr>
            <a:picLocks noGrp="1" noChangeAspect="1"/>
          </p:cNvPicPr>
          <p:nvPr>
            <p:ph type="pic" sz="quarter" idx="69"/>
          </p:nvPr>
        </p:nvPicPr>
        <p:blipFill>
          <a:blip r:embed="rId3"/>
          <a:srcRect l="23693" r="23693" b="10261"/>
          <a:stretch>
            <a:fillRect/>
          </a:stretch>
        </p:blipFill>
        <p:spPr>
          <a:xfrm>
            <a:off x="3728231" y="3812555"/>
            <a:ext cx="2654458" cy="3007346"/>
          </a:xfrm>
        </p:spPr>
      </p:pic>
      <p:sp>
        <p:nvSpPr>
          <p:cNvPr id="30" name="Text Placeholder 7">
            <a:extLst>
              <a:ext uri="{FF2B5EF4-FFF2-40B4-BE49-F238E27FC236}">
                <a16:creationId xmlns:a16="http://schemas.microsoft.com/office/drawing/2014/main" id="{ED0DD28C-C8FF-9C93-0202-A1044F4BC012}"/>
              </a:ext>
            </a:extLst>
          </p:cNvPr>
          <p:cNvSpPr txBox="1">
            <a:spLocks/>
          </p:cNvSpPr>
          <p:nvPr/>
        </p:nvSpPr>
        <p:spPr>
          <a:xfrm rot="16200000">
            <a:off x="4906453" y="4778610"/>
            <a:ext cx="2953721" cy="452458"/>
          </a:xfrm>
          <a:prstGeom prst="rect">
            <a:avLst/>
          </a:prstGeom>
        </p:spPr>
        <p:txBody>
          <a:bodyPr anchor="ctr">
            <a:no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Photo Credit: A-Frame in </a:t>
            </a:r>
            <a:r>
              <a:rPr lang="en-GB" dirty="0" err="1"/>
              <a:t>Soča</a:t>
            </a:r>
            <a:r>
              <a:rPr lang="en-GB" dirty="0"/>
              <a:t>, Gorizia, Slovenia</a:t>
            </a:r>
          </a:p>
          <a:p>
            <a:endParaRPr lang="en-GB" dirty="0"/>
          </a:p>
        </p:txBody>
      </p:sp>
      <p:pic>
        <p:nvPicPr>
          <p:cNvPr id="31" name="Picture Placeholder 22">
            <a:extLst>
              <a:ext uri="{FF2B5EF4-FFF2-40B4-BE49-F238E27FC236}">
                <a16:creationId xmlns:a16="http://schemas.microsoft.com/office/drawing/2014/main" id="{A828F8C3-F9A0-B7AA-FBBE-CABA2F41332D}"/>
              </a:ext>
            </a:extLst>
          </p:cNvPr>
          <p:cNvPicPr>
            <a:picLocks noChangeAspect="1"/>
          </p:cNvPicPr>
          <p:nvPr/>
        </p:nvPicPr>
        <p:blipFill rotWithShape="1">
          <a:blip r:embed="rId4"/>
          <a:srcRect l="10395" r="10395"/>
          <a:stretch/>
        </p:blipFill>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p:spPr>
      </p:pic>
      <p:sp>
        <p:nvSpPr>
          <p:cNvPr id="32" name="Text Placeholder 15">
            <a:extLst>
              <a:ext uri="{FF2B5EF4-FFF2-40B4-BE49-F238E27FC236}">
                <a16:creationId xmlns:a16="http://schemas.microsoft.com/office/drawing/2014/main" id="{3C7F23A7-EC0D-30C1-FC4E-0BB763B787D0}"/>
              </a:ext>
            </a:extLst>
          </p:cNvPr>
          <p:cNvSpPr txBox="1">
            <a:spLocks/>
          </p:cNvSpPr>
          <p:nvPr/>
        </p:nvSpPr>
        <p:spPr>
          <a:xfrm rot="16200000">
            <a:off x="8105202" y="1271823"/>
            <a:ext cx="2953721" cy="45245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Photo Credit:</a:t>
            </a:r>
            <a:endParaRPr lang="en-GB" b="1" dirty="0"/>
          </a:p>
        </p:txBody>
      </p:sp>
      <p:sp>
        <p:nvSpPr>
          <p:cNvPr id="33" name="Text Placeholder 32">
            <a:extLst>
              <a:ext uri="{FF2B5EF4-FFF2-40B4-BE49-F238E27FC236}">
                <a16:creationId xmlns:a16="http://schemas.microsoft.com/office/drawing/2014/main" id="{2AE81909-7E22-484A-F6C5-258956DE3FEE}"/>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lgn="ctr">
              <a:lnSpc>
                <a:spcPct val="100000"/>
              </a:lnSpc>
              <a:spcAft>
                <a:spcPts val="600"/>
              </a:spcAft>
            </a:pPr>
            <a:r>
              <a:rPr lang="en-US" sz="2400" b="0" dirty="0">
                <a:solidFill>
                  <a:schemeClr val="bg1"/>
                </a:solidFill>
              </a:rPr>
              <a:t>Know Your Costs and Expenses</a:t>
            </a:r>
          </a:p>
          <a:p>
            <a:pPr lvl="0" algn="ctr">
              <a:lnSpc>
                <a:spcPct val="100000"/>
              </a:lnSpc>
              <a:spcAft>
                <a:spcPts val="600"/>
              </a:spcAft>
            </a:pPr>
            <a:r>
              <a:rPr lang="en-US" b="0" i="1" dirty="0">
                <a:solidFill>
                  <a:schemeClr val="bg1"/>
                </a:solidFill>
              </a:rPr>
              <a:t>(16 Slides)</a:t>
            </a:r>
            <a:endParaRPr lang="en-IE" b="0" i="1" dirty="0">
              <a:solidFill>
                <a:schemeClr val="bg1"/>
              </a:solidFill>
            </a:endParaRPr>
          </a:p>
          <a:p>
            <a:pPr lvl="0" algn="ctr">
              <a:lnSpc>
                <a:spcPct val="100000"/>
              </a:lnSpc>
              <a:spcAft>
                <a:spcPts val="600"/>
              </a:spcAft>
            </a:pPr>
            <a:endParaRPr lang="en-US" sz="2400" b="0" dirty="0">
              <a:solidFill>
                <a:schemeClr val="bg1"/>
              </a:solidFill>
            </a:endParaRPr>
          </a:p>
        </p:txBody>
      </p:sp>
      <p:cxnSp>
        <p:nvCxnSpPr>
          <p:cNvPr id="35" name="Straight Connector 34">
            <a:extLst>
              <a:ext uri="{FF2B5EF4-FFF2-40B4-BE49-F238E27FC236}">
                <a16:creationId xmlns:a16="http://schemas.microsoft.com/office/drawing/2014/main" id="{11ECE85C-CE36-4EB2-3C94-A96CAAC2704D}"/>
              </a:ext>
            </a:extLst>
          </p:cNvPr>
          <p:cNvCxnSpPr>
            <a:cxnSpLocks/>
          </p:cNvCxnSpPr>
          <p:nvPr/>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6" name="Text Placeholder 32">
            <a:extLst>
              <a:ext uri="{FF2B5EF4-FFF2-40B4-BE49-F238E27FC236}">
                <a16:creationId xmlns:a16="http://schemas.microsoft.com/office/drawing/2014/main" id="{452768EE-432B-7909-0F0F-7BDF19EBD384}"/>
              </a:ext>
            </a:extLst>
          </p:cNvPr>
          <p:cNvSpPr txBox="1">
            <a:spLocks/>
          </p:cNvSpPr>
          <p:nvPr/>
        </p:nvSpPr>
        <p:spPr>
          <a:xfrm>
            <a:off x="3739878" y="1867633"/>
            <a:ext cx="2636194" cy="1399756"/>
          </a:xfrm>
          <a:prstGeom prst="rect">
            <a:avLst/>
          </a:prstGeom>
        </p:spPr>
        <p:txBody>
          <a:bodyPr anchor="t">
            <a:noAutofit/>
          </a:bodyPr>
          <a:lstStyle>
            <a:lvl1pPr marL="0" indent="0" algn="l" defTabSz="914400" rtl="0" eaLnBrk="1" latinLnBrk="0" hangingPunct="1">
              <a:lnSpc>
                <a:spcPts val="1220"/>
              </a:lnSpc>
              <a:spcBef>
                <a:spcPts val="0"/>
              </a:spcBef>
              <a:buFont typeface="Arial" panose="020B0604020202020204" pitchFamily="34" charset="0"/>
              <a:buNone/>
              <a:defRPr lang="en-US" sz="2000" b="1" kern="1200" dirty="0">
                <a:solidFill>
                  <a:schemeClr val="bg1">
                    <a:lumMod val="95000"/>
                  </a:schemeClr>
                </a:solidFill>
                <a:latin typeface="+mn-lt"/>
                <a:ea typeface="+mn-ea"/>
                <a:cs typeface="+mn-cs"/>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Aft>
                <a:spcPts val="600"/>
              </a:spcAft>
            </a:pPr>
            <a:r>
              <a:rPr lang="en-US" sz="2400" b="0">
                <a:solidFill>
                  <a:schemeClr val="bg1"/>
                </a:solidFill>
              </a:rPr>
              <a:t>Know Your Costs Per Night</a:t>
            </a:r>
          </a:p>
          <a:p>
            <a:pPr algn="ctr">
              <a:lnSpc>
                <a:spcPct val="100000"/>
              </a:lnSpc>
              <a:spcAft>
                <a:spcPts val="600"/>
              </a:spcAft>
            </a:pPr>
            <a:r>
              <a:rPr lang="en-US" b="0" i="1">
                <a:solidFill>
                  <a:schemeClr val="bg1"/>
                </a:solidFill>
              </a:rPr>
              <a:t>(16 Slides)</a:t>
            </a:r>
          </a:p>
          <a:p>
            <a:pPr algn="ctr">
              <a:lnSpc>
                <a:spcPct val="100000"/>
              </a:lnSpc>
              <a:spcAft>
                <a:spcPts val="600"/>
              </a:spcAft>
            </a:pPr>
            <a:endParaRPr lang="en-US" sz="2400" b="0">
              <a:solidFill>
                <a:schemeClr val="bg1"/>
              </a:solidFill>
            </a:endParaRPr>
          </a:p>
        </p:txBody>
      </p:sp>
      <p:cxnSp>
        <p:nvCxnSpPr>
          <p:cNvPr id="38" name="Straight Connector 37">
            <a:extLst>
              <a:ext uri="{FF2B5EF4-FFF2-40B4-BE49-F238E27FC236}">
                <a16:creationId xmlns:a16="http://schemas.microsoft.com/office/drawing/2014/main" id="{7FB22552-9D28-AF7F-FFDB-DAA40CA30C0D}"/>
              </a:ext>
            </a:extLst>
          </p:cNvPr>
          <p:cNvCxnSpPr>
            <a:cxnSpLocks/>
          </p:cNvCxnSpPr>
          <p:nvPr/>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9" name="object 3">
            <a:extLst>
              <a:ext uri="{FF2B5EF4-FFF2-40B4-BE49-F238E27FC236}">
                <a16:creationId xmlns:a16="http://schemas.microsoft.com/office/drawing/2014/main" id="{8E134819-9CFC-EEED-E9D5-E52A6767E892}"/>
              </a:ext>
            </a:extLst>
          </p:cNvPr>
          <p:cNvSpPr/>
          <p:nvPr/>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r>
              <a:rPr lang="en-GB" sz="1600" dirty="0" err="1">
                <a:solidFill>
                  <a:schemeClr val="bg1"/>
                </a:solidFill>
              </a:rPr>
              <a:t>Natur</a:t>
            </a:r>
            <a:r>
              <a:rPr lang="en-GB" sz="1600" dirty="0">
                <a:solidFill>
                  <a:schemeClr val="bg1"/>
                </a:solidFill>
              </a:rPr>
              <a:t> Air Suite, Italy</a:t>
            </a:r>
          </a:p>
          <a:p>
            <a:endParaRPr sz="1600" dirty="0">
              <a:solidFill>
                <a:schemeClr val="bg1"/>
              </a:solidFill>
            </a:endParaRPr>
          </a:p>
        </p:txBody>
      </p:sp>
      <p:sp>
        <p:nvSpPr>
          <p:cNvPr id="40" name="Text Placeholder 32">
            <a:extLst>
              <a:ext uri="{FF2B5EF4-FFF2-40B4-BE49-F238E27FC236}">
                <a16:creationId xmlns:a16="http://schemas.microsoft.com/office/drawing/2014/main" id="{854631A8-9040-1B80-EFB3-41F550E5CFF5}"/>
              </a:ext>
            </a:extLst>
          </p:cNvPr>
          <p:cNvSpPr txBox="1">
            <a:spLocks/>
          </p:cNvSpPr>
          <p:nvPr/>
        </p:nvSpPr>
        <p:spPr>
          <a:xfrm>
            <a:off x="6945485" y="4256503"/>
            <a:ext cx="2636194" cy="1399756"/>
          </a:xfrm>
          <a:prstGeom prst="rect">
            <a:avLst/>
          </a:prstGeom>
        </p:spPr>
        <p:txBody>
          <a:bodyPr anchor="t">
            <a:noAutofit/>
          </a:bodyPr>
          <a:lstStyle>
            <a:lvl1pPr marL="0" indent="0" algn="l" defTabSz="914400" rtl="0" eaLnBrk="1" latinLnBrk="0" hangingPunct="1">
              <a:lnSpc>
                <a:spcPts val="1220"/>
              </a:lnSpc>
              <a:spcBef>
                <a:spcPts val="0"/>
              </a:spcBef>
              <a:buFont typeface="Arial" panose="020B0604020202020204" pitchFamily="34" charset="0"/>
              <a:buNone/>
              <a:defRPr lang="en-US" sz="2000" b="1" kern="1200" dirty="0">
                <a:solidFill>
                  <a:schemeClr val="bg1">
                    <a:lumMod val="95000"/>
                  </a:schemeClr>
                </a:solidFill>
                <a:latin typeface="+mn-lt"/>
                <a:ea typeface="+mn-ea"/>
                <a:cs typeface="+mn-cs"/>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Aft>
                <a:spcPts val="600"/>
              </a:spcAft>
            </a:pPr>
            <a:r>
              <a:rPr lang="en-US" sz="2400" b="0">
                <a:solidFill>
                  <a:schemeClr val="bg1"/>
                </a:solidFill>
              </a:rPr>
              <a:t>Find Your Break-even Point and Occupancy Rate</a:t>
            </a:r>
          </a:p>
          <a:p>
            <a:pPr algn="ctr">
              <a:lnSpc>
                <a:spcPct val="100000"/>
              </a:lnSpc>
              <a:spcAft>
                <a:spcPts val="600"/>
              </a:spcAft>
            </a:pPr>
            <a:r>
              <a:rPr lang="en-US" b="0" i="1">
                <a:solidFill>
                  <a:schemeClr val="bg1"/>
                </a:solidFill>
              </a:rPr>
              <a:t>(32 Slides)</a:t>
            </a:r>
          </a:p>
          <a:p>
            <a:pPr algn="ctr">
              <a:lnSpc>
                <a:spcPct val="100000"/>
              </a:lnSpc>
              <a:spcAft>
                <a:spcPts val="600"/>
              </a:spcAft>
            </a:pPr>
            <a:endParaRPr lang="en-US" sz="2400" b="0">
              <a:solidFill>
                <a:schemeClr val="bg1"/>
              </a:solidFill>
            </a:endParaRPr>
          </a:p>
        </p:txBody>
      </p:sp>
      <p:sp>
        <p:nvSpPr>
          <p:cNvPr id="41" name="Text Placeholder 32">
            <a:extLst>
              <a:ext uri="{FF2B5EF4-FFF2-40B4-BE49-F238E27FC236}">
                <a16:creationId xmlns:a16="http://schemas.microsoft.com/office/drawing/2014/main" id="{6F296E41-994C-8445-F713-16A7C0A2DB12}"/>
              </a:ext>
            </a:extLst>
          </p:cNvPr>
          <p:cNvSpPr txBox="1">
            <a:spLocks/>
          </p:cNvSpPr>
          <p:nvPr/>
        </p:nvSpPr>
        <p:spPr>
          <a:xfrm>
            <a:off x="6958923" y="3687815"/>
            <a:ext cx="647999" cy="385564"/>
          </a:xfrm>
          <a:prstGeom prst="rect">
            <a:avLst/>
          </a:prstGeom>
        </p:spPr>
        <p:txBody>
          <a:bodyPr anchor="t">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06</a:t>
            </a:r>
            <a:endParaRPr lang="en-US" dirty="0"/>
          </a:p>
        </p:txBody>
      </p:sp>
      <p:cxnSp>
        <p:nvCxnSpPr>
          <p:cNvPr id="42" name="Straight Connector 41">
            <a:extLst>
              <a:ext uri="{FF2B5EF4-FFF2-40B4-BE49-F238E27FC236}">
                <a16:creationId xmlns:a16="http://schemas.microsoft.com/office/drawing/2014/main" id="{EB9FE9BA-077F-A803-0CD4-A0CDF95CCDF4}"/>
              </a:ext>
            </a:extLst>
          </p:cNvPr>
          <p:cNvCxnSpPr>
            <a:cxnSpLocks/>
          </p:cNvCxnSpPr>
          <p:nvPr/>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Freeform 28">
            <a:extLst>
              <a:ext uri="{FF2B5EF4-FFF2-40B4-BE49-F238E27FC236}">
                <a16:creationId xmlns:a16="http://schemas.microsoft.com/office/drawing/2014/main" id="{C3D0936D-8F33-92F8-5BC8-2B5DD650A569}"/>
              </a:ext>
            </a:extLst>
          </p:cNvPr>
          <p:cNvSpPr/>
          <p:nvPr/>
        </p:nvSpPr>
        <p:spPr>
          <a:xfrm>
            <a:off x="-25040" y="194538"/>
            <a:ext cx="8045633" cy="1136492"/>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C7C69"/>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44" name="Text Placeholder 16">
            <a:extLst>
              <a:ext uri="{FF2B5EF4-FFF2-40B4-BE49-F238E27FC236}">
                <a16:creationId xmlns:a16="http://schemas.microsoft.com/office/drawing/2014/main" id="{B58FCF50-8FD0-7D91-4AEB-DA7068F6E6C7}"/>
              </a:ext>
            </a:extLst>
          </p:cNvPr>
          <p:cNvSpPr txBox="1">
            <a:spLocks/>
          </p:cNvSpPr>
          <p:nvPr/>
        </p:nvSpPr>
        <p:spPr>
          <a:xfrm>
            <a:off x="421667" y="127912"/>
            <a:ext cx="7531435" cy="874342"/>
          </a:xfrm>
          <a:prstGeom prst="rect">
            <a:avLst/>
          </a:prstGeom>
          <a:no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n-GB" sz="4000" b="1" dirty="0">
                <a:solidFill>
                  <a:schemeClr val="bg1"/>
                </a:solidFill>
              </a:rPr>
              <a:t>Part 2: </a:t>
            </a:r>
            <a:r>
              <a:rPr lang="en-US" b="1" dirty="0">
                <a:solidFill>
                  <a:schemeClr val="bg1"/>
                </a:solidFill>
              </a:rPr>
              <a:t>Sections 4 – 6 </a:t>
            </a:r>
            <a:r>
              <a:rPr lang="en-US" dirty="0">
                <a:solidFill>
                  <a:schemeClr val="bg1"/>
                </a:solidFill>
              </a:rPr>
              <a:t>Understanding Your Costs, Pricing, and Break-Even Point </a:t>
            </a:r>
          </a:p>
          <a:p>
            <a:pPr marL="0" indent="0">
              <a:lnSpc>
                <a:spcPct val="100000"/>
              </a:lnSpc>
              <a:spcBef>
                <a:spcPts val="0"/>
              </a:spcBef>
              <a:buNone/>
            </a:pPr>
            <a:endParaRPr lang="en-GB" dirty="0">
              <a:solidFill>
                <a:schemeClr val="bg1"/>
              </a:solidFill>
            </a:endParaRPr>
          </a:p>
        </p:txBody>
      </p:sp>
      <p:sp>
        <p:nvSpPr>
          <p:cNvPr id="45" name="Text Placeholder 32">
            <a:extLst>
              <a:ext uri="{FF2B5EF4-FFF2-40B4-BE49-F238E27FC236}">
                <a16:creationId xmlns:a16="http://schemas.microsoft.com/office/drawing/2014/main" id="{1F9FE76D-B9CC-C223-9C72-8FFA896E323E}"/>
              </a:ext>
            </a:extLst>
          </p:cNvPr>
          <p:cNvSpPr txBox="1">
            <a:spLocks/>
          </p:cNvSpPr>
          <p:nvPr/>
        </p:nvSpPr>
        <p:spPr>
          <a:xfrm>
            <a:off x="1094465" y="3824243"/>
            <a:ext cx="1972137" cy="243728"/>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8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en-US" dirty="0"/>
              <a:t>Section 4</a:t>
            </a:r>
          </a:p>
        </p:txBody>
      </p:sp>
      <p:sp>
        <p:nvSpPr>
          <p:cNvPr id="46" name="Text Placeholder 32">
            <a:extLst>
              <a:ext uri="{FF2B5EF4-FFF2-40B4-BE49-F238E27FC236}">
                <a16:creationId xmlns:a16="http://schemas.microsoft.com/office/drawing/2014/main" id="{58866A41-4B77-EFA3-8F61-A9D26CB47EED}"/>
              </a:ext>
            </a:extLst>
          </p:cNvPr>
          <p:cNvSpPr txBox="1">
            <a:spLocks/>
          </p:cNvSpPr>
          <p:nvPr/>
        </p:nvSpPr>
        <p:spPr>
          <a:xfrm>
            <a:off x="4187384" y="1456174"/>
            <a:ext cx="2215686" cy="243728"/>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8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en-US" dirty="0"/>
              <a:t>Section 5 </a:t>
            </a:r>
            <a:r>
              <a:rPr lang="en-US" b="0" dirty="0"/>
              <a:t>P24</a:t>
            </a:r>
            <a:r>
              <a:rPr lang="en-US" dirty="0"/>
              <a:t>  </a:t>
            </a:r>
          </a:p>
        </p:txBody>
      </p:sp>
      <p:sp>
        <p:nvSpPr>
          <p:cNvPr id="48" name="Text Placeholder 16">
            <a:extLst>
              <a:ext uri="{FF2B5EF4-FFF2-40B4-BE49-F238E27FC236}">
                <a16:creationId xmlns:a16="http://schemas.microsoft.com/office/drawing/2014/main" id="{00C10DB4-8296-0AEB-B637-ECA59A754117}"/>
              </a:ext>
            </a:extLst>
          </p:cNvPr>
          <p:cNvSpPr txBox="1">
            <a:spLocks/>
          </p:cNvSpPr>
          <p:nvPr/>
        </p:nvSpPr>
        <p:spPr>
          <a:xfrm rot="16200000">
            <a:off x="7283513" y="2785767"/>
            <a:ext cx="6351996" cy="82284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n-GB" sz="6600" dirty="0">
                <a:solidFill>
                  <a:srgbClr val="E96751"/>
                </a:solidFill>
              </a:rPr>
              <a:t>CONTENTS</a:t>
            </a:r>
          </a:p>
        </p:txBody>
      </p:sp>
    </p:spTree>
    <p:extLst>
      <p:ext uri="{BB962C8B-B14F-4D97-AF65-F5344CB8AC3E}">
        <p14:creationId xmlns:p14="http://schemas.microsoft.com/office/powerpoint/2010/main" val="190402013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5E2C6E-8418-5EA6-D1B9-4CEB18377B7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6D05D6E-A5FD-B1C3-CBE7-0872ABB36FBD}"/>
              </a:ext>
            </a:extLst>
          </p:cNvPr>
          <p:cNvSpPr>
            <a:spLocks noGrp="1"/>
          </p:cNvSpPr>
          <p:nvPr>
            <p:ph type="body" sz="quarter" idx="16"/>
          </p:nvPr>
        </p:nvSpPr>
        <p:spPr>
          <a:xfrm>
            <a:off x="573015" y="1144469"/>
            <a:ext cx="10323585" cy="3066422"/>
          </a:xfrm>
        </p:spPr>
        <p:txBody>
          <a:bodyPr>
            <a:noAutofit/>
          </a:bodyPr>
          <a:lstStyle/>
          <a:p>
            <a:pPr>
              <a:spcAft>
                <a:spcPts val="1200"/>
              </a:spcAft>
            </a:pPr>
            <a:r>
              <a:rPr lang="en-US" sz="2200" dirty="0">
                <a:solidFill>
                  <a:srgbClr val="595959"/>
                </a:solidFill>
              </a:rPr>
              <a:t>Knowing your numbers is essential to building a financially sustainable alternative accommodation business. These sections take you step-by-step through calculating what it costs to run your accommodation, even when no guests are present, and how to translate those costs into a minimum price per night. You’ll then use that data to calculate your break-even point—the number of nights and occupancy rate you need to reach just to cover your costs. This helps ensure your pricing isn’t just competitive, but also profitable. By understanding your full cost structure, minimum viable rate, and occupancy targets, you can make smarter, data-driven decisions for long-term success.</a:t>
            </a:r>
          </a:p>
          <a:p>
            <a:r>
              <a:rPr lang="en-US" sz="2400" b="1" dirty="0">
                <a:solidFill>
                  <a:srgbClr val="E96751"/>
                </a:solidFill>
              </a:rPr>
              <a:t>Section 4: </a:t>
            </a:r>
            <a:r>
              <a:rPr lang="en-US" sz="2400" b="1" dirty="0">
                <a:solidFill>
                  <a:srgbClr val="459597"/>
                </a:solidFill>
              </a:rPr>
              <a:t>Know Your Costs and Expenses</a:t>
            </a:r>
          </a:p>
          <a:p>
            <a:pPr lvl="1">
              <a:lnSpc>
                <a:spcPct val="100000"/>
              </a:lnSpc>
              <a:spcBef>
                <a:spcPts val="0"/>
              </a:spcBef>
            </a:pPr>
            <a:r>
              <a:rPr lang="en-US" sz="2000" i="1" dirty="0">
                <a:solidFill>
                  <a:srgbClr val="E96751"/>
                </a:solidFill>
              </a:rPr>
              <a:t>What does it cost to </a:t>
            </a:r>
            <a:r>
              <a:rPr lang="en-US" sz="2000" b="1" i="1" dirty="0">
                <a:solidFill>
                  <a:srgbClr val="E96751"/>
                </a:solidFill>
              </a:rPr>
              <a:t>run your business</a:t>
            </a:r>
            <a:r>
              <a:rPr lang="en-US" sz="2000" i="1" dirty="0">
                <a:solidFill>
                  <a:srgbClr val="E96751"/>
                </a:solidFill>
              </a:rPr>
              <a:t>, even when no guests are present or even when it’s open and when it’s not?</a:t>
            </a:r>
          </a:p>
          <a:p>
            <a:r>
              <a:rPr lang="en-US" sz="2200" b="1" dirty="0">
                <a:solidFill>
                  <a:srgbClr val="595959"/>
                </a:solidFill>
              </a:rPr>
              <a:t>Objective: </a:t>
            </a:r>
            <a:r>
              <a:rPr lang="en-US" sz="2200" dirty="0">
                <a:solidFill>
                  <a:srgbClr val="595959"/>
                </a:solidFill>
              </a:rPr>
              <a:t>Fixed and Variable Cost &amp; Expenses Structure (What it costs to keep the doors open). To understand, identify, and </a:t>
            </a:r>
            <a:r>
              <a:rPr lang="en-US" sz="2200" dirty="0" err="1">
                <a:solidFill>
                  <a:srgbClr val="595959"/>
                </a:solidFill>
              </a:rPr>
              <a:t>categorise</a:t>
            </a:r>
            <a:r>
              <a:rPr lang="en-US" sz="2200" dirty="0">
                <a:solidFill>
                  <a:srgbClr val="595959"/>
                </a:solidFill>
              </a:rPr>
              <a:t> your full range of fixed and variable expenses. </a:t>
            </a:r>
          </a:p>
          <a:p>
            <a:pPr marL="342900" indent="-342900">
              <a:spcAft>
                <a:spcPts val="1200"/>
              </a:spcAft>
              <a:buFont typeface="Wingdings" panose="05000000000000000000" pitchFamily="2" charset="2"/>
              <a:buChar char="v"/>
            </a:pPr>
            <a:endParaRPr lang="en-US" sz="2200" dirty="0">
              <a:solidFill>
                <a:srgbClr val="595959"/>
              </a:solidFill>
            </a:endParaRPr>
          </a:p>
        </p:txBody>
      </p:sp>
      <p:sp>
        <p:nvSpPr>
          <p:cNvPr id="7" name="Slide Number Placeholder 5">
            <a:extLst>
              <a:ext uri="{FF2B5EF4-FFF2-40B4-BE49-F238E27FC236}">
                <a16:creationId xmlns:a16="http://schemas.microsoft.com/office/drawing/2014/main" id="{C80CF545-5CB5-90F0-B9FB-B913D1C6E5A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47</a:t>
            </a:fld>
            <a:endParaRPr lang="fr-CA" dirty="0"/>
          </a:p>
        </p:txBody>
      </p:sp>
      <p:sp>
        <p:nvSpPr>
          <p:cNvPr id="4" name="Freeform 28">
            <a:extLst>
              <a:ext uri="{FF2B5EF4-FFF2-40B4-BE49-F238E27FC236}">
                <a16:creationId xmlns:a16="http://schemas.microsoft.com/office/drawing/2014/main" id="{387F452C-4571-6D00-59BF-20D90E813611}"/>
              </a:ext>
            </a:extLst>
          </p:cNvPr>
          <p:cNvSpPr/>
          <p:nvPr/>
        </p:nvSpPr>
        <p:spPr>
          <a:xfrm>
            <a:off x="-15515" y="0"/>
            <a:ext cx="11093089" cy="114446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C7C69"/>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 name="Text Placeholder 23">
            <a:extLst>
              <a:ext uri="{FF2B5EF4-FFF2-40B4-BE49-F238E27FC236}">
                <a16:creationId xmlns:a16="http://schemas.microsoft.com/office/drawing/2014/main" id="{71362352-87E0-B7AD-BAF3-D533647E0DC3}"/>
              </a:ext>
            </a:extLst>
          </p:cNvPr>
          <p:cNvSpPr txBox="1">
            <a:spLocks/>
          </p:cNvSpPr>
          <p:nvPr/>
        </p:nvSpPr>
        <p:spPr>
          <a:xfrm>
            <a:off x="573015" y="211858"/>
            <a:ext cx="968540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US" b="1" dirty="0"/>
              <a:t>Section 4 – 6 </a:t>
            </a:r>
            <a:r>
              <a:rPr lang="en-US" sz="3000" dirty="0"/>
              <a:t>Understanding Your Costs, Pricing, and Break-Even Point</a:t>
            </a:r>
          </a:p>
        </p:txBody>
      </p:sp>
    </p:spTree>
    <p:extLst>
      <p:ext uri="{BB962C8B-B14F-4D97-AF65-F5344CB8AC3E}">
        <p14:creationId xmlns:p14="http://schemas.microsoft.com/office/powerpoint/2010/main" val="349865036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D705A7-0D6F-AB7A-EE76-4AA8C898C88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1CB9931F-5BCB-409D-CA58-CFE6C1902E3C}"/>
              </a:ext>
            </a:extLst>
          </p:cNvPr>
          <p:cNvSpPr>
            <a:spLocks noGrp="1"/>
          </p:cNvSpPr>
          <p:nvPr>
            <p:ph type="body" sz="quarter" idx="16"/>
          </p:nvPr>
        </p:nvSpPr>
        <p:spPr>
          <a:xfrm>
            <a:off x="573015" y="1601669"/>
            <a:ext cx="10323585" cy="3066422"/>
          </a:xfrm>
        </p:spPr>
        <p:txBody>
          <a:bodyPr>
            <a:noAutofit/>
          </a:bodyPr>
          <a:lstStyle/>
          <a:p>
            <a:r>
              <a:rPr lang="en-US" sz="2400" b="1" dirty="0">
                <a:solidFill>
                  <a:srgbClr val="E96751"/>
                </a:solidFill>
              </a:rPr>
              <a:t>Section 5: </a:t>
            </a:r>
            <a:r>
              <a:rPr lang="en-US" sz="2400" b="1" dirty="0">
                <a:solidFill>
                  <a:srgbClr val="459597"/>
                </a:solidFill>
              </a:rPr>
              <a:t>Know Your Costs Per Night</a:t>
            </a:r>
          </a:p>
          <a:p>
            <a:pPr marL="342900" indent="-342900">
              <a:buFont typeface="Arial" panose="020B0604020202020204" pitchFamily="34" charset="0"/>
              <a:buChar char="•"/>
            </a:pPr>
            <a:r>
              <a:rPr lang="en-US" sz="2000" i="1" dirty="0">
                <a:solidFill>
                  <a:srgbClr val="E96751"/>
                </a:solidFill>
              </a:rPr>
              <a:t>What is the </a:t>
            </a:r>
            <a:r>
              <a:rPr lang="en-US" sz="2000" b="1" i="1" dirty="0">
                <a:solidFill>
                  <a:srgbClr val="E96751"/>
                </a:solidFill>
              </a:rPr>
              <a:t>minimum you should charge </a:t>
            </a:r>
            <a:r>
              <a:rPr lang="en-US" sz="2000" i="1" dirty="0">
                <a:solidFill>
                  <a:srgbClr val="E96751"/>
                </a:solidFill>
              </a:rPr>
              <a:t>to avoid losing money?</a:t>
            </a:r>
          </a:p>
          <a:p>
            <a:r>
              <a:rPr lang="en-US" sz="2200" b="1" dirty="0">
                <a:solidFill>
                  <a:srgbClr val="595959"/>
                </a:solidFill>
              </a:rPr>
              <a:t>Objective: Know Your Costs Per Night </a:t>
            </a:r>
            <a:r>
              <a:rPr lang="en-US" sz="2200" dirty="0">
                <a:solidFill>
                  <a:srgbClr val="595959"/>
                </a:solidFill>
              </a:rPr>
              <a:t>(Figure out minimum charge)</a:t>
            </a:r>
          </a:p>
          <a:p>
            <a:r>
              <a:rPr lang="en-US" sz="2200" dirty="0">
                <a:solidFill>
                  <a:srgbClr val="595959"/>
                </a:solidFill>
              </a:rPr>
              <a:t>To calculate your minimum sustainable nightly rate and ensure pricing is rooted in real costs. </a:t>
            </a:r>
          </a:p>
          <a:p>
            <a:endParaRPr lang="en-US" sz="2200" dirty="0">
              <a:solidFill>
                <a:srgbClr val="595959"/>
              </a:solidFill>
            </a:endParaRPr>
          </a:p>
          <a:p>
            <a:r>
              <a:rPr lang="en-US" sz="2400" b="1" dirty="0">
                <a:solidFill>
                  <a:srgbClr val="E96751"/>
                </a:solidFill>
              </a:rPr>
              <a:t>Section 6: </a:t>
            </a:r>
            <a:r>
              <a:rPr lang="en-US" sz="2400" b="1" dirty="0">
                <a:solidFill>
                  <a:srgbClr val="459597"/>
                </a:solidFill>
              </a:rPr>
              <a:t>Find Your Break-even Point and Occupancy Rate</a:t>
            </a:r>
          </a:p>
          <a:p>
            <a:pPr marL="342900" indent="-342900">
              <a:buFont typeface="Arial" panose="020B0604020202020204" pitchFamily="34" charset="0"/>
              <a:buChar char="•"/>
            </a:pPr>
            <a:r>
              <a:rPr lang="en-US" sz="2000" i="1" dirty="0">
                <a:solidFill>
                  <a:srgbClr val="E96751"/>
                </a:solidFill>
              </a:rPr>
              <a:t>How many </a:t>
            </a:r>
            <a:r>
              <a:rPr lang="en-US" sz="2000" b="1" i="1" dirty="0">
                <a:solidFill>
                  <a:srgbClr val="E96751"/>
                </a:solidFill>
              </a:rPr>
              <a:t>nights do I need to sell </a:t>
            </a:r>
            <a:r>
              <a:rPr lang="en-US" sz="2000" i="1" dirty="0">
                <a:solidFill>
                  <a:srgbClr val="E96751"/>
                </a:solidFill>
              </a:rPr>
              <a:t>to </a:t>
            </a:r>
            <a:r>
              <a:rPr lang="en-US" sz="2000" b="1" i="1" dirty="0">
                <a:solidFill>
                  <a:srgbClr val="E96751"/>
                </a:solidFill>
              </a:rPr>
              <a:t>break even</a:t>
            </a:r>
            <a:r>
              <a:rPr lang="en-US" sz="2000" i="1" dirty="0">
                <a:solidFill>
                  <a:srgbClr val="E96751"/>
                </a:solidFill>
              </a:rPr>
              <a:t>, and how many to </a:t>
            </a:r>
            <a:r>
              <a:rPr lang="en-US" sz="2000" b="1" i="1" dirty="0">
                <a:solidFill>
                  <a:srgbClr val="E96751"/>
                </a:solidFill>
              </a:rPr>
              <a:t>cover my costs </a:t>
            </a:r>
            <a:r>
              <a:rPr lang="en-US" sz="2000" i="1" dirty="0">
                <a:solidFill>
                  <a:srgbClr val="E96751"/>
                </a:solidFill>
              </a:rPr>
              <a:t>and make a </a:t>
            </a:r>
            <a:r>
              <a:rPr lang="en-US" sz="2000" b="1" i="1" dirty="0">
                <a:solidFill>
                  <a:srgbClr val="E96751"/>
                </a:solidFill>
              </a:rPr>
              <a:t>profit</a:t>
            </a:r>
            <a:r>
              <a:rPr lang="en-US" sz="2000" i="1" dirty="0">
                <a:solidFill>
                  <a:srgbClr val="E96751"/>
                </a:solidFill>
              </a:rPr>
              <a:t>?</a:t>
            </a:r>
          </a:p>
          <a:p>
            <a:r>
              <a:rPr lang="en-US" sz="2200" b="1" dirty="0">
                <a:solidFill>
                  <a:srgbClr val="595959"/>
                </a:solidFill>
              </a:rPr>
              <a:t>Objective:</a:t>
            </a:r>
            <a:r>
              <a:rPr lang="en-US" sz="2200" dirty="0">
                <a:solidFill>
                  <a:srgbClr val="595959"/>
                </a:solidFill>
              </a:rPr>
              <a:t> Break-Even Analysis &amp; Occupancy Calculations</a:t>
            </a:r>
          </a:p>
          <a:p>
            <a:r>
              <a:rPr lang="en-US" sz="2200" dirty="0">
                <a:solidFill>
                  <a:srgbClr val="595959"/>
                </a:solidFill>
              </a:rPr>
              <a:t> (How to make sure you don’t lose money). To calculate your break-even point in both nights and occupancy rate, providing clarity and confidence in planning. </a:t>
            </a:r>
          </a:p>
          <a:p>
            <a:endParaRPr lang="en-US" sz="2400" dirty="0">
              <a:solidFill>
                <a:srgbClr val="595959"/>
              </a:solidFill>
            </a:endParaRPr>
          </a:p>
          <a:p>
            <a:pPr marL="342900" indent="-342900">
              <a:spcAft>
                <a:spcPts val="1200"/>
              </a:spcAft>
              <a:buFont typeface="Wingdings" panose="05000000000000000000" pitchFamily="2" charset="2"/>
              <a:buChar char="v"/>
            </a:pPr>
            <a:endParaRPr lang="en-US" sz="2200" dirty="0">
              <a:solidFill>
                <a:srgbClr val="595959"/>
              </a:solidFill>
            </a:endParaRPr>
          </a:p>
        </p:txBody>
      </p:sp>
      <p:sp>
        <p:nvSpPr>
          <p:cNvPr id="7" name="Slide Number Placeholder 5">
            <a:extLst>
              <a:ext uri="{FF2B5EF4-FFF2-40B4-BE49-F238E27FC236}">
                <a16:creationId xmlns:a16="http://schemas.microsoft.com/office/drawing/2014/main" id="{1971C7F7-92ED-2585-0E8B-3CA0D12670DD}"/>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48</a:t>
            </a:fld>
            <a:endParaRPr lang="fr-CA" dirty="0"/>
          </a:p>
        </p:txBody>
      </p:sp>
      <p:sp>
        <p:nvSpPr>
          <p:cNvPr id="4" name="Freeform 28">
            <a:extLst>
              <a:ext uri="{FF2B5EF4-FFF2-40B4-BE49-F238E27FC236}">
                <a16:creationId xmlns:a16="http://schemas.microsoft.com/office/drawing/2014/main" id="{9F44271C-57B8-BCC0-D13B-71DB7AE78827}"/>
              </a:ext>
            </a:extLst>
          </p:cNvPr>
          <p:cNvSpPr/>
          <p:nvPr/>
        </p:nvSpPr>
        <p:spPr>
          <a:xfrm>
            <a:off x="-15515" y="0"/>
            <a:ext cx="11093089" cy="114446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C7C69"/>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 name="Text Placeholder 23">
            <a:extLst>
              <a:ext uri="{FF2B5EF4-FFF2-40B4-BE49-F238E27FC236}">
                <a16:creationId xmlns:a16="http://schemas.microsoft.com/office/drawing/2014/main" id="{CD41FA03-F853-EA1F-574D-E4AB2D554478}"/>
              </a:ext>
            </a:extLst>
          </p:cNvPr>
          <p:cNvSpPr txBox="1">
            <a:spLocks/>
          </p:cNvSpPr>
          <p:nvPr/>
        </p:nvSpPr>
        <p:spPr>
          <a:xfrm>
            <a:off x="573015" y="211858"/>
            <a:ext cx="968540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US" b="1" dirty="0"/>
              <a:t>Section 4 – 6 </a:t>
            </a:r>
            <a:r>
              <a:rPr lang="en-US" sz="3000" dirty="0"/>
              <a:t>Understanding Your Costs, Pricing, and Break-Even Point</a:t>
            </a:r>
          </a:p>
        </p:txBody>
      </p:sp>
    </p:spTree>
    <p:extLst>
      <p:ext uri="{BB962C8B-B14F-4D97-AF65-F5344CB8AC3E}">
        <p14:creationId xmlns:p14="http://schemas.microsoft.com/office/powerpoint/2010/main" val="374866648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C8EE58-3B9E-75E7-DCCD-F806FDF8D926}"/>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4ED4923C-92A4-0401-F5D1-2572DF646959}"/>
              </a:ext>
            </a:extLst>
          </p:cNvPr>
          <p:cNvSpPr>
            <a:spLocks noGrp="1"/>
          </p:cNvSpPr>
          <p:nvPr>
            <p:ph type="body" sz="quarter" idx="23"/>
          </p:nvPr>
        </p:nvSpPr>
        <p:spPr>
          <a:xfrm>
            <a:off x="352425" y="4487295"/>
            <a:ext cx="11154222" cy="1248936"/>
          </a:xfrm>
        </p:spPr>
        <p:txBody>
          <a:bodyPr/>
          <a:lstStyle/>
          <a:p>
            <a:pPr algn="ctr"/>
            <a:r>
              <a:rPr lang="en-US" sz="2400" b="1" dirty="0"/>
              <a:t>Break-Even Analysis &amp; Occupancy Calculations</a:t>
            </a:r>
          </a:p>
          <a:p>
            <a:pPr algn="ctr"/>
            <a:r>
              <a:rPr lang="en-US" sz="2400" b="1" dirty="0"/>
              <a:t> </a:t>
            </a:r>
            <a:r>
              <a:rPr lang="en-US" sz="2400" dirty="0"/>
              <a:t>(How to make sure you don’t lose money)</a:t>
            </a:r>
          </a:p>
          <a:p>
            <a:pPr algn="ctr"/>
            <a:r>
              <a:rPr lang="en-US" sz="2400" dirty="0"/>
              <a:t>To calculate your break-even point in both nights and occupancy rate, providing clarity and confidence in planning.</a:t>
            </a:r>
          </a:p>
          <a:p>
            <a:pPr algn="ctr"/>
            <a:r>
              <a:rPr lang="en-US" sz="2400" i="1" dirty="0">
                <a:solidFill>
                  <a:srgbClr val="E96751"/>
                </a:solidFill>
              </a:rPr>
              <a:t>How many </a:t>
            </a:r>
            <a:r>
              <a:rPr lang="en-US" sz="2400" b="1" i="1" dirty="0">
                <a:solidFill>
                  <a:srgbClr val="E96751"/>
                </a:solidFill>
              </a:rPr>
              <a:t>nights do I need to sell </a:t>
            </a:r>
            <a:r>
              <a:rPr lang="en-US" sz="2400" i="1" dirty="0">
                <a:solidFill>
                  <a:srgbClr val="E96751"/>
                </a:solidFill>
              </a:rPr>
              <a:t>to </a:t>
            </a:r>
            <a:r>
              <a:rPr lang="en-US" sz="2400" b="1" i="1" dirty="0">
                <a:solidFill>
                  <a:srgbClr val="E96751"/>
                </a:solidFill>
              </a:rPr>
              <a:t>break even</a:t>
            </a:r>
            <a:r>
              <a:rPr lang="en-US" sz="2400" i="1" dirty="0">
                <a:solidFill>
                  <a:srgbClr val="E96751"/>
                </a:solidFill>
              </a:rPr>
              <a:t>, and how many to </a:t>
            </a:r>
            <a:r>
              <a:rPr lang="en-US" sz="2400" b="1" i="1" dirty="0">
                <a:solidFill>
                  <a:srgbClr val="E96751"/>
                </a:solidFill>
              </a:rPr>
              <a:t>cover my costs </a:t>
            </a:r>
            <a:r>
              <a:rPr lang="en-US" sz="2400" i="1" dirty="0">
                <a:solidFill>
                  <a:srgbClr val="E96751"/>
                </a:solidFill>
              </a:rPr>
              <a:t>and make a </a:t>
            </a:r>
            <a:r>
              <a:rPr lang="en-US" sz="2400" b="1" i="1" dirty="0">
                <a:solidFill>
                  <a:srgbClr val="E96751"/>
                </a:solidFill>
              </a:rPr>
              <a:t>profit</a:t>
            </a:r>
            <a:r>
              <a:rPr lang="en-US" sz="2400" i="1" dirty="0">
                <a:solidFill>
                  <a:srgbClr val="E96751"/>
                </a:solidFill>
              </a:rPr>
              <a:t>?</a:t>
            </a:r>
          </a:p>
          <a:p>
            <a:pPr algn="ctr"/>
            <a:endParaRPr lang="en-US" sz="2400" i="1" dirty="0">
              <a:solidFill>
                <a:srgbClr val="E96751"/>
              </a:solidFill>
            </a:endParaRPr>
          </a:p>
          <a:p>
            <a:endParaRPr lang="en-US" sz="2400" i="1" dirty="0">
              <a:solidFill>
                <a:srgbClr val="E96751"/>
              </a:solidFill>
            </a:endParaRPr>
          </a:p>
          <a:p>
            <a:pPr algn="ctr"/>
            <a:endParaRPr lang="en-IE" sz="2400" dirty="0">
              <a:solidFill>
                <a:srgbClr val="E96751"/>
              </a:solidFill>
            </a:endParaRPr>
          </a:p>
        </p:txBody>
      </p:sp>
      <p:sp>
        <p:nvSpPr>
          <p:cNvPr id="5" name="Text Placeholder 4">
            <a:extLst>
              <a:ext uri="{FF2B5EF4-FFF2-40B4-BE49-F238E27FC236}">
                <a16:creationId xmlns:a16="http://schemas.microsoft.com/office/drawing/2014/main" id="{FD584EBA-63A0-6ECD-2100-EFBA742BCB01}"/>
              </a:ext>
            </a:extLst>
          </p:cNvPr>
          <p:cNvSpPr>
            <a:spLocks noGrp="1"/>
          </p:cNvSpPr>
          <p:nvPr>
            <p:ph type="body" sz="quarter" idx="18"/>
          </p:nvPr>
        </p:nvSpPr>
        <p:spPr>
          <a:xfrm>
            <a:off x="8029576" y="2005442"/>
            <a:ext cx="3842924" cy="1049221"/>
          </a:xfrm>
        </p:spPr>
        <p:txBody>
          <a:bodyPr/>
          <a:lstStyle/>
          <a:p>
            <a:pPr algn="r"/>
            <a:r>
              <a:rPr lang="en-US" b="0" dirty="0"/>
              <a:t>Find Your Break-even Point and Occupancy Rate</a:t>
            </a:r>
            <a:endParaRPr lang="en-IE" b="0" dirty="0"/>
          </a:p>
        </p:txBody>
      </p:sp>
      <p:sp>
        <p:nvSpPr>
          <p:cNvPr id="6" name="Text Placeholder 5">
            <a:extLst>
              <a:ext uri="{FF2B5EF4-FFF2-40B4-BE49-F238E27FC236}">
                <a16:creationId xmlns:a16="http://schemas.microsoft.com/office/drawing/2014/main" id="{28E81719-8693-3312-4BA3-0079326ACBB6}"/>
              </a:ext>
            </a:extLst>
          </p:cNvPr>
          <p:cNvSpPr>
            <a:spLocks noGrp="1"/>
          </p:cNvSpPr>
          <p:nvPr>
            <p:ph type="body" sz="quarter" idx="19"/>
          </p:nvPr>
        </p:nvSpPr>
        <p:spPr>
          <a:xfrm>
            <a:off x="9275432" y="1123130"/>
            <a:ext cx="2597067" cy="385564"/>
          </a:xfrm>
        </p:spPr>
        <p:txBody>
          <a:bodyPr/>
          <a:lstStyle/>
          <a:p>
            <a:pPr algn="r"/>
            <a:r>
              <a:rPr lang="en-IE" sz="4000" dirty="0"/>
              <a:t>Section 6</a:t>
            </a:r>
          </a:p>
        </p:txBody>
      </p:sp>
      <p:pic>
        <p:nvPicPr>
          <p:cNvPr id="7" name="Picture Placeholder 6" descr="A piggy bank and dart board&#10;&#10;AI-generated content may be incorrect.">
            <a:extLst>
              <a:ext uri="{FF2B5EF4-FFF2-40B4-BE49-F238E27FC236}">
                <a16:creationId xmlns:a16="http://schemas.microsoft.com/office/drawing/2014/main" id="{D121D110-6909-C216-C011-B3B842CDEF7C}"/>
              </a:ext>
            </a:extLst>
          </p:cNvPr>
          <p:cNvPicPr>
            <a:picLocks noGrp="1" noChangeAspect="1"/>
          </p:cNvPicPr>
          <p:nvPr>
            <p:ph type="pic" sz="quarter" idx="22"/>
          </p:nvPr>
        </p:nvPicPr>
        <p:blipFill>
          <a:blip r:embed="rId2"/>
          <a:srcRect t="8640" b="11006"/>
          <a:stretch>
            <a:fillRect/>
          </a:stretch>
        </p:blipFill>
        <p:spPr>
          <a:xfrm>
            <a:off x="0" y="148452"/>
            <a:ext cx="8097183" cy="4338843"/>
          </a:xfrm>
        </p:spPr>
      </p:pic>
    </p:spTree>
    <p:extLst>
      <p:ext uri="{BB962C8B-B14F-4D97-AF65-F5344CB8AC3E}">
        <p14:creationId xmlns:p14="http://schemas.microsoft.com/office/powerpoint/2010/main" val="14245899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96D2EE-5274-945B-A21E-59379A09D12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91F7934-BD23-E93E-A41B-8A55E20DFFED}"/>
              </a:ext>
            </a:extLst>
          </p:cNvPr>
          <p:cNvSpPr>
            <a:spLocks noGrp="1"/>
          </p:cNvSpPr>
          <p:nvPr>
            <p:ph type="body" sz="quarter" idx="16"/>
          </p:nvPr>
        </p:nvSpPr>
        <p:spPr>
          <a:xfrm>
            <a:off x="573015" y="1601669"/>
            <a:ext cx="10323585" cy="3066422"/>
          </a:xfrm>
        </p:spPr>
        <p:txBody>
          <a:bodyPr>
            <a:noAutofit/>
          </a:bodyPr>
          <a:lstStyle/>
          <a:p>
            <a:r>
              <a:rPr lang="en-US" sz="2800" b="1" dirty="0">
                <a:solidFill>
                  <a:srgbClr val="E96751"/>
                </a:solidFill>
              </a:rPr>
              <a:t>Section 4: </a:t>
            </a:r>
            <a:r>
              <a:rPr lang="en-US" sz="2800" b="1" dirty="0">
                <a:solidFill>
                  <a:srgbClr val="459597"/>
                </a:solidFill>
              </a:rPr>
              <a:t>Know Your Costs and Expenses</a:t>
            </a:r>
          </a:p>
          <a:p>
            <a:pPr lvl="1">
              <a:lnSpc>
                <a:spcPct val="100000"/>
              </a:lnSpc>
              <a:spcBef>
                <a:spcPts val="0"/>
              </a:spcBef>
            </a:pPr>
            <a:r>
              <a:rPr lang="en-US" sz="2000" i="1" dirty="0">
                <a:solidFill>
                  <a:srgbClr val="E96751"/>
                </a:solidFill>
              </a:rPr>
              <a:t>What does it cost to </a:t>
            </a:r>
            <a:r>
              <a:rPr lang="en-US" sz="2000" b="1" i="1" dirty="0">
                <a:solidFill>
                  <a:srgbClr val="E96751"/>
                </a:solidFill>
              </a:rPr>
              <a:t>run your business</a:t>
            </a:r>
            <a:r>
              <a:rPr lang="en-US" sz="2000" i="1" dirty="0">
                <a:solidFill>
                  <a:srgbClr val="E96751"/>
                </a:solidFill>
              </a:rPr>
              <a:t>, even when no guests are present or even when it’s open and when it’s not?</a:t>
            </a:r>
          </a:p>
          <a:p>
            <a:r>
              <a:rPr lang="en-US" sz="2200" b="1" dirty="0">
                <a:solidFill>
                  <a:srgbClr val="595959"/>
                </a:solidFill>
              </a:rPr>
              <a:t>Objective: </a:t>
            </a:r>
            <a:r>
              <a:rPr lang="en-US" sz="2200" dirty="0">
                <a:solidFill>
                  <a:srgbClr val="595959"/>
                </a:solidFill>
              </a:rPr>
              <a:t>Fixed and Variable Cost &amp; Expenses Structure (What it costs to keep the doors open). To understand, identify, and </a:t>
            </a:r>
            <a:r>
              <a:rPr lang="en-US" sz="2200" dirty="0" err="1">
                <a:solidFill>
                  <a:srgbClr val="595959"/>
                </a:solidFill>
              </a:rPr>
              <a:t>categorise</a:t>
            </a:r>
            <a:r>
              <a:rPr lang="en-US" sz="2200" dirty="0">
                <a:solidFill>
                  <a:srgbClr val="595959"/>
                </a:solidFill>
              </a:rPr>
              <a:t> your full range of fixed and variable expenses. </a:t>
            </a:r>
          </a:p>
          <a:p>
            <a:endParaRPr lang="en-US" sz="2400" b="1" dirty="0">
              <a:solidFill>
                <a:srgbClr val="E96751"/>
              </a:solidFill>
            </a:endParaRPr>
          </a:p>
          <a:p>
            <a:r>
              <a:rPr lang="en-US" sz="2800" b="1" dirty="0">
                <a:solidFill>
                  <a:srgbClr val="E96751"/>
                </a:solidFill>
              </a:rPr>
              <a:t>Section 5: </a:t>
            </a:r>
            <a:r>
              <a:rPr lang="en-US" sz="2800" b="1" dirty="0">
                <a:solidFill>
                  <a:srgbClr val="459597"/>
                </a:solidFill>
              </a:rPr>
              <a:t>Know Your Costs Per Night</a:t>
            </a:r>
          </a:p>
          <a:p>
            <a:pPr marL="342900" indent="-342900">
              <a:buFont typeface="Arial" panose="020B0604020202020204" pitchFamily="34" charset="0"/>
              <a:buChar char="•"/>
            </a:pPr>
            <a:r>
              <a:rPr lang="en-US" sz="2000" i="1" dirty="0">
                <a:solidFill>
                  <a:srgbClr val="E96751"/>
                </a:solidFill>
              </a:rPr>
              <a:t>What is the </a:t>
            </a:r>
            <a:r>
              <a:rPr lang="en-US" sz="2000" b="1" i="1" dirty="0">
                <a:solidFill>
                  <a:srgbClr val="E96751"/>
                </a:solidFill>
              </a:rPr>
              <a:t>minimum you should charge </a:t>
            </a:r>
            <a:r>
              <a:rPr lang="en-US" sz="2000" i="1" dirty="0">
                <a:solidFill>
                  <a:srgbClr val="E96751"/>
                </a:solidFill>
              </a:rPr>
              <a:t>to avoid losing money?</a:t>
            </a:r>
          </a:p>
          <a:p>
            <a:r>
              <a:rPr lang="en-US" sz="2200" b="1" dirty="0">
                <a:solidFill>
                  <a:srgbClr val="595959"/>
                </a:solidFill>
              </a:rPr>
              <a:t>Objective: Know Your Costs Per Night </a:t>
            </a:r>
            <a:r>
              <a:rPr lang="en-US" sz="2200" dirty="0">
                <a:solidFill>
                  <a:srgbClr val="595959"/>
                </a:solidFill>
              </a:rPr>
              <a:t>(Figure out minimum charge)</a:t>
            </a:r>
          </a:p>
          <a:p>
            <a:r>
              <a:rPr lang="en-US" sz="2200" dirty="0">
                <a:solidFill>
                  <a:srgbClr val="595959"/>
                </a:solidFill>
              </a:rPr>
              <a:t>To calculate your minimum sustainable nightly rate and ensure pricing is rooted in real costs. </a:t>
            </a:r>
          </a:p>
          <a:p>
            <a:pPr marL="342900" indent="-342900">
              <a:spcAft>
                <a:spcPts val="1200"/>
              </a:spcAft>
              <a:buFont typeface="Wingdings" panose="05000000000000000000" pitchFamily="2" charset="2"/>
              <a:buChar char="v"/>
            </a:pPr>
            <a:endParaRPr lang="en-US" sz="2200" dirty="0">
              <a:solidFill>
                <a:srgbClr val="595959"/>
              </a:solidFill>
            </a:endParaRPr>
          </a:p>
        </p:txBody>
      </p:sp>
      <p:sp>
        <p:nvSpPr>
          <p:cNvPr id="7" name="Slide Number Placeholder 5">
            <a:extLst>
              <a:ext uri="{FF2B5EF4-FFF2-40B4-BE49-F238E27FC236}">
                <a16:creationId xmlns:a16="http://schemas.microsoft.com/office/drawing/2014/main" id="{95C2C33B-D9EF-BD8B-C32A-1A700D6A07E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5</a:t>
            </a:fld>
            <a:endParaRPr lang="fr-CA" dirty="0"/>
          </a:p>
        </p:txBody>
      </p:sp>
      <p:sp>
        <p:nvSpPr>
          <p:cNvPr id="4" name="Freeform 28">
            <a:extLst>
              <a:ext uri="{FF2B5EF4-FFF2-40B4-BE49-F238E27FC236}">
                <a16:creationId xmlns:a16="http://schemas.microsoft.com/office/drawing/2014/main" id="{11498ED0-5572-0C80-056D-2B779D2F8D2E}"/>
              </a:ext>
            </a:extLst>
          </p:cNvPr>
          <p:cNvSpPr/>
          <p:nvPr/>
        </p:nvSpPr>
        <p:spPr>
          <a:xfrm>
            <a:off x="-15515" y="0"/>
            <a:ext cx="11093089" cy="114446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C7C69"/>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Text Placeholder 23">
            <a:extLst>
              <a:ext uri="{FF2B5EF4-FFF2-40B4-BE49-F238E27FC236}">
                <a16:creationId xmlns:a16="http://schemas.microsoft.com/office/drawing/2014/main" id="{0711FBD9-0070-1AB0-8A5A-FDB00514E8A8}"/>
              </a:ext>
            </a:extLst>
          </p:cNvPr>
          <p:cNvSpPr txBox="1">
            <a:spLocks/>
          </p:cNvSpPr>
          <p:nvPr/>
        </p:nvSpPr>
        <p:spPr>
          <a:xfrm>
            <a:off x="573015" y="211858"/>
            <a:ext cx="968540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US" b="1" dirty="0"/>
              <a:t>Module 8 </a:t>
            </a:r>
            <a:r>
              <a:rPr lang="en-US" sz="3200" dirty="0"/>
              <a:t>Laying the Financial Foundations for a Viable Accommodation Business</a:t>
            </a:r>
          </a:p>
        </p:txBody>
      </p:sp>
    </p:spTree>
    <p:extLst>
      <p:ext uri="{BB962C8B-B14F-4D97-AF65-F5344CB8AC3E}">
        <p14:creationId xmlns:p14="http://schemas.microsoft.com/office/powerpoint/2010/main" val="58896957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D01885-B75B-CFD6-2B81-A5CEA24BCF9F}"/>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987EDE68-E86F-F4DB-B19F-38DB853A83F1}"/>
              </a:ext>
            </a:extLst>
          </p:cNvPr>
          <p:cNvSpPr>
            <a:spLocks noGrp="1"/>
          </p:cNvSpPr>
          <p:nvPr>
            <p:ph type="body" sz="quarter" idx="16"/>
          </p:nvPr>
        </p:nvSpPr>
        <p:spPr>
          <a:xfrm>
            <a:off x="238125" y="130779"/>
            <a:ext cx="10984244" cy="803654"/>
          </a:xfrm>
        </p:spPr>
        <p:txBody>
          <a:bodyPr/>
          <a:lstStyle/>
          <a:p>
            <a:r>
              <a:rPr lang="en-US" sz="2800" dirty="0"/>
              <a:t>Financial Logic &amp; Planning for Accommodation Businesses Planning</a:t>
            </a:r>
            <a:endParaRPr lang="en-IE" sz="2800" dirty="0"/>
          </a:p>
        </p:txBody>
      </p:sp>
      <p:graphicFrame>
        <p:nvGraphicFramePr>
          <p:cNvPr id="9" name="Table 8">
            <a:extLst>
              <a:ext uri="{FF2B5EF4-FFF2-40B4-BE49-F238E27FC236}">
                <a16:creationId xmlns:a16="http://schemas.microsoft.com/office/drawing/2014/main" id="{18DB91EC-8EF7-183F-7081-061D2625DCD7}"/>
              </a:ext>
            </a:extLst>
          </p:cNvPr>
          <p:cNvGraphicFramePr>
            <a:graphicFrameLocks noGrp="1"/>
          </p:cNvGraphicFramePr>
          <p:nvPr/>
        </p:nvGraphicFramePr>
        <p:xfrm>
          <a:off x="238125" y="698482"/>
          <a:ext cx="11620500" cy="5119407"/>
        </p:xfrm>
        <a:graphic>
          <a:graphicData uri="http://schemas.openxmlformats.org/drawingml/2006/table">
            <a:tbl>
              <a:tblPr/>
              <a:tblGrid>
                <a:gridCol w="990600">
                  <a:extLst>
                    <a:ext uri="{9D8B030D-6E8A-4147-A177-3AD203B41FA5}">
                      <a16:colId xmlns:a16="http://schemas.microsoft.com/office/drawing/2014/main" val="2849927846"/>
                    </a:ext>
                  </a:extLst>
                </a:gridCol>
                <a:gridCol w="2371725">
                  <a:extLst>
                    <a:ext uri="{9D8B030D-6E8A-4147-A177-3AD203B41FA5}">
                      <a16:colId xmlns:a16="http://schemas.microsoft.com/office/drawing/2014/main" val="1201256124"/>
                    </a:ext>
                  </a:extLst>
                </a:gridCol>
                <a:gridCol w="8258175">
                  <a:extLst>
                    <a:ext uri="{9D8B030D-6E8A-4147-A177-3AD203B41FA5}">
                      <a16:colId xmlns:a16="http://schemas.microsoft.com/office/drawing/2014/main" val="4165496528"/>
                    </a:ext>
                  </a:extLst>
                </a:gridCol>
              </a:tblGrid>
              <a:tr h="271959">
                <a:tc>
                  <a:txBody>
                    <a:bodyPr/>
                    <a:lstStyle/>
                    <a:p>
                      <a:pPr>
                        <a:buNone/>
                      </a:pPr>
                      <a:r>
                        <a:rPr lang="en-IE" sz="2000" b="1" dirty="0">
                          <a:solidFill>
                            <a:schemeClr val="bg1"/>
                          </a:solidFill>
                        </a:rPr>
                        <a:t>Section</a:t>
                      </a:r>
                      <a:endParaRPr lang="en-IE" sz="2000" dirty="0">
                        <a:solidFill>
                          <a:schemeClr val="bg1"/>
                        </a:solidFill>
                      </a:endParaRP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200" b="1" dirty="0">
                          <a:solidFill>
                            <a:schemeClr val="bg1"/>
                          </a:solidFill>
                        </a:rPr>
                        <a:t>Section</a:t>
                      </a:r>
                      <a:endParaRPr lang="en-IE" sz="2200" dirty="0">
                        <a:solidFill>
                          <a:schemeClr val="bg1"/>
                        </a:solidFill>
                      </a:endParaRP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200" b="1" dirty="0">
                          <a:solidFill>
                            <a:schemeClr val="bg1"/>
                          </a:solidFill>
                        </a:rPr>
                        <a:t>Why It Comes Here</a:t>
                      </a:r>
                      <a:endParaRPr lang="en-IE" sz="2200" dirty="0">
                        <a:solidFill>
                          <a:schemeClr val="bg1"/>
                        </a:solidFill>
                      </a:endParaRP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737105866"/>
                  </a:ext>
                </a:extLst>
              </a:tr>
              <a:tr h="679897">
                <a:tc>
                  <a:txBody>
                    <a:bodyPr/>
                    <a:lstStyle/>
                    <a:p>
                      <a:pPr algn="ctr">
                        <a:buNone/>
                      </a:pPr>
                      <a:r>
                        <a:rPr lang="en-IE" sz="2000" b="1" dirty="0"/>
                        <a:t>3</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b="0" kern="1200" dirty="0">
                          <a:solidFill>
                            <a:schemeClr val="bg1">
                              <a:lumMod val="85000"/>
                            </a:schemeClr>
                          </a:solidFill>
                          <a:latin typeface="+mn-lt"/>
                          <a:ea typeface="+mn-ea"/>
                          <a:cs typeface="+mn-cs"/>
                        </a:rPr>
                        <a:t>Revenue &amp; Capacity Foundation</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1900" b="1" i="1" dirty="0">
                          <a:solidFill>
                            <a:schemeClr val="bg1">
                              <a:lumMod val="50000"/>
                            </a:schemeClr>
                          </a:solidFill>
                        </a:rPr>
                        <a:t>You start by calculating what you earn or all your income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900" dirty="0">
                          <a:solidFill>
                            <a:schemeClr val="bg1">
                              <a:lumMod val="50000"/>
                            </a:schemeClr>
                          </a:solidFill>
                        </a:rPr>
                        <a:t>You must know what </a:t>
                      </a:r>
                      <a:r>
                        <a:rPr lang="en-US" sz="1900" b="1" dirty="0">
                          <a:solidFill>
                            <a:schemeClr val="bg1">
                              <a:lumMod val="50000"/>
                            </a:schemeClr>
                          </a:solidFill>
                        </a:rPr>
                        <a:t>you're earning </a:t>
                      </a:r>
                      <a:r>
                        <a:rPr lang="en-US" sz="1900" dirty="0">
                          <a:solidFill>
                            <a:schemeClr val="bg1">
                              <a:lumMod val="50000"/>
                            </a:schemeClr>
                          </a:solidFill>
                        </a:rPr>
                        <a:t>(primary and secondary income sources) and how many </a:t>
                      </a:r>
                      <a:r>
                        <a:rPr lang="en-US" sz="1900" b="1" dirty="0">
                          <a:solidFill>
                            <a:schemeClr val="bg1">
                              <a:lumMod val="50000"/>
                            </a:schemeClr>
                          </a:solidFill>
                        </a:rPr>
                        <a:t>nights you can sell.</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68511184"/>
                  </a:ext>
                </a:extLst>
              </a:tr>
              <a:tr h="679897">
                <a:tc>
                  <a:txBody>
                    <a:bodyPr/>
                    <a:lstStyle/>
                    <a:p>
                      <a:pPr algn="ctr">
                        <a:buNone/>
                      </a:pPr>
                      <a:r>
                        <a:rPr lang="en-IE" sz="2000" b="1" dirty="0">
                          <a:solidFill>
                            <a:schemeClr val="bg1">
                              <a:lumMod val="50000"/>
                            </a:schemeClr>
                          </a:solidFill>
                        </a:rPr>
                        <a:t>4</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b="0" dirty="0">
                          <a:solidFill>
                            <a:schemeClr val="bg1">
                              <a:lumMod val="85000"/>
                            </a:schemeClr>
                          </a:solidFill>
                        </a:rPr>
                        <a:t>Cost Structure</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1900" b="0" i="1" kern="1200" dirty="0">
                          <a:solidFill>
                            <a:schemeClr val="bg1">
                              <a:lumMod val="50000"/>
                            </a:schemeClr>
                          </a:solidFill>
                          <a:latin typeface="+mn-lt"/>
                          <a:ea typeface="+mn-ea"/>
                          <a:cs typeface="+mn-cs"/>
                        </a:rPr>
                        <a:t>Figure out what you spend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900" dirty="0">
                          <a:solidFill>
                            <a:schemeClr val="bg1">
                              <a:lumMod val="50000"/>
                            </a:schemeClr>
                          </a:solidFill>
                        </a:rPr>
                        <a:t>Without knowing your </a:t>
                      </a:r>
                      <a:r>
                        <a:rPr lang="en-US" sz="1900" b="1" dirty="0">
                          <a:solidFill>
                            <a:schemeClr val="bg1">
                              <a:lumMod val="50000"/>
                            </a:schemeClr>
                          </a:solidFill>
                        </a:rPr>
                        <a:t>fixed and variable costs, </a:t>
                      </a:r>
                      <a:r>
                        <a:rPr lang="en-US" sz="1900" dirty="0">
                          <a:solidFill>
                            <a:schemeClr val="bg1">
                              <a:lumMod val="50000"/>
                            </a:schemeClr>
                          </a:solidFill>
                        </a:rPr>
                        <a:t>you can't set prices or calculate profit. </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25548506"/>
                  </a:ext>
                </a:extLst>
              </a:tr>
              <a:tr h="679897">
                <a:tc>
                  <a:txBody>
                    <a:bodyPr/>
                    <a:lstStyle/>
                    <a:p>
                      <a:pPr algn="ctr">
                        <a:buNone/>
                      </a:pPr>
                      <a:r>
                        <a:rPr lang="en-IE" sz="2000" b="1" dirty="0">
                          <a:solidFill>
                            <a:schemeClr val="bg1">
                              <a:lumMod val="50000"/>
                            </a:schemeClr>
                          </a:solidFill>
                        </a:rPr>
                        <a:t>5</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2000" b="0" kern="1200" dirty="0">
                          <a:solidFill>
                            <a:schemeClr val="bg1">
                              <a:lumMod val="85000"/>
                            </a:schemeClr>
                          </a:solidFill>
                          <a:latin typeface="+mn-lt"/>
                          <a:ea typeface="+mn-ea"/>
                          <a:cs typeface="+mn-cs"/>
                        </a:rPr>
                        <a:t>Know Your Cost Per Night</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marL="0" algn="l" defTabSz="914400" rtl="0" eaLnBrk="1" latinLnBrk="0" hangingPunct="1">
                        <a:buNone/>
                      </a:pPr>
                      <a:r>
                        <a:rPr lang="en-US" sz="1900" b="1" i="1" kern="1200" dirty="0">
                          <a:solidFill>
                            <a:schemeClr val="bg1">
                              <a:lumMod val="50000"/>
                            </a:schemeClr>
                          </a:solidFill>
                          <a:latin typeface="+mn-lt"/>
                          <a:ea typeface="+mn-ea"/>
                          <a:cs typeface="+mn-cs"/>
                        </a:rPr>
                        <a:t>Calculate what each night must cover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900" dirty="0">
                          <a:solidFill>
                            <a:schemeClr val="bg1">
                              <a:lumMod val="50000"/>
                            </a:schemeClr>
                          </a:solidFill>
                        </a:rPr>
                        <a:t>Helps establish your </a:t>
                      </a:r>
                      <a:r>
                        <a:rPr lang="en-US" sz="1900" b="1" dirty="0">
                          <a:solidFill>
                            <a:schemeClr val="bg1">
                              <a:lumMod val="50000"/>
                            </a:schemeClr>
                          </a:solidFill>
                        </a:rPr>
                        <a:t>minimum charge </a:t>
                      </a:r>
                      <a:r>
                        <a:rPr lang="en-US" sz="1900" dirty="0">
                          <a:solidFill>
                            <a:schemeClr val="bg1">
                              <a:lumMod val="50000"/>
                            </a:schemeClr>
                          </a:solidFill>
                        </a:rPr>
                        <a:t>to break even. You calculate the </a:t>
                      </a:r>
                      <a:r>
                        <a:rPr lang="en-US" sz="1900" b="1" dirty="0">
                          <a:solidFill>
                            <a:schemeClr val="bg1">
                              <a:lumMod val="50000"/>
                            </a:schemeClr>
                          </a:solidFill>
                        </a:rPr>
                        <a:t>cost per night </a:t>
                      </a:r>
                      <a:r>
                        <a:rPr lang="en-US" sz="1900" dirty="0">
                          <a:solidFill>
                            <a:schemeClr val="bg1">
                              <a:lumMod val="50000"/>
                            </a:schemeClr>
                          </a:solidFill>
                        </a:rPr>
                        <a:t>by dividing total costs by expected nights sold.</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73859256"/>
                  </a:ext>
                </a:extLst>
              </a:tr>
              <a:tr h="679897">
                <a:tc>
                  <a:txBody>
                    <a:bodyPr/>
                    <a:lstStyle/>
                    <a:p>
                      <a:pPr algn="ctr">
                        <a:buNone/>
                      </a:pPr>
                      <a:r>
                        <a:rPr lang="en-IE" sz="2000" b="1" dirty="0">
                          <a:solidFill>
                            <a:schemeClr val="bg1">
                              <a:lumMod val="50000"/>
                            </a:schemeClr>
                          </a:solidFill>
                        </a:rPr>
                        <a:t>6</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b="1" dirty="0">
                          <a:solidFill>
                            <a:schemeClr val="bg1"/>
                          </a:solidFill>
                        </a:rPr>
                        <a:t>Break-Even Analysis &amp; Occupancy &amp; Revenue Planning</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marL="0" algn="l" defTabSz="914400" rtl="0" eaLnBrk="1" latinLnBrk="0" hangingPunct="1">
                        <a:buNone/>
                      </a:pPr>
                      <a:r>
                        <a:rPr lang="en-US" sz="1900" b="0" i="1" kern="1200" dirty="0">
                          <a:solidFill>
                            <a:srgbClr val="E96751"/>
                          </a:solidFill>
                          <a:latin typeface="+mn-lt"/>
                          <a:ea typeface="+mn-ea"/>
                          <a:cs typeface="+mn-cs"/>
                        </a:rPr>
                        <a:t>Determine your financial survival point &amp; forecast occupancy &amp; revenue potential</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900" dirty="0">
                          <a:solidFill>
                            <a:srgbClr val="595959"/>
                          </a:solidFill>
                        </a:rPr>
                        <a:t>Tells you how to </a:t>
                      </a:r>
                      <a:r>
                        <a:rPr lang="en-US" sz="1900" b="1" dirty="0">
                          <a:solidFill>
                            <a:srgbClr val="595959"/>
                          </a:solidFill>
                        </a:rPr>
                        <a:t>stop losing money</a:t>
                      </a:r>
                      <a:r>
                        <a:rPr lang="en-US" sz="1900" dirty="0">
                          <a:solidFill>
                            <a:srgbClr val="595959"/>
                          </a:solidFill>
                        </a:rPr>
                        <a:t>. Once costs are known, calculate how many </a:t>
                      </a:r>
                      <a:r>
                        <a:rPr lang="en-US" sz="1900" b="1" dirty="0">
                          <a:solidFill>
                            <a:srgbClr val="595959"/>
                          </a:solidFill>
                        </a:rPr>
                        <a:t>bookings are needed to break even</a:t>
                      </a:r>
                      <a:r>
                        <a:rPr lang="en-US" sz="1900" dirty="0">
                          <a:solidFill>
                            <a:srgbClr val="595959"/>
                          </a:solidFill>
                        </a:rPr>
                        <a:t>. Ensure achievable pricing with </a:t>
                      </a:r>
                      <a:r>
                        <a:rPr lang="en-US" sz="1900" b="1" dirty="0">
                          <a:solidFill>
                            <a:srgbClr val="595959"/>
                          </a:solidFill>
                        </a:rPr>
                        <a:t>realistic bookings targets</a:t>
                      </a:r>
                      <a:r>
                        <a:rPr lang="en-US" sz="1900" dirty="0">
                          <a:solidFill>
                            <a:srgbClr val="595959"/>
                          </a:solidFill>
                        </a:rPr>
                        <a:t> and </a:t>
                      </a:r>
                      <a:r>
                        <a:rPr lang="en-US" sz="1900" b="1" dirty="0">
                          <a:solidFill>
                            <a:srgbClr val="595959"/>
                          </a:solidFill>
                        </a:rPr>
                        <a:t>occupancy rate % goals.</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1471939"/>
                  </a:ext>
                </a:extLst>
              </a:tr>
              <a:tr h="679897">
                <a:tc>
                  <a:txBody>
                    <a:bodyPr/>
                    <a:lstStyle/>
                    <a:p>
                      <a:pPr algn="ctr">
                        <a:buNone/>
                      </a:pPr>
                      <a:r>
                        <a:rPr lang="en-IE" sz="2000" b="1" dirty="0">
                          <a:solidFill>
                            <a:schemeClr val="bg1">
                              <a:lumMod val="50000"/>
                            </a:schemeClr>
                          </a:solidFill>
                        </a:rPr>
                        <a:t>7</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b="0" dirty="0">
                          <a:solidFill>
                            <a:schemeClr val="bg1">
                              <a:lumMod val="85000"/>
                            </a:schemeClr>
                          </a:solidFill>
                        </a:rPr>
                        <a:t>Profit &amp; Pricing Strategies</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marL="0" algn="l" defTabSz="914400" rtl="0" eaLnBrk="1" latinLnBrk="0" hangingPunct="1">
                        <a:buNone/>
                      </a:pPr>
                      <a:r>
                        <a:rPr lang="en-US" sz="1900" b="0" i="1" kern="1200" dirty="0">
                          <a:solidFill>
                            <a:schemeClr val="bg1">
                              <a:lumMod val="50000"/>
                            </a:schemeClr>
                          </a:solidFill>
                          <a:latin typeface="+mn-lt"/>
                          <a:ea typeface="+mn-ea"/>
                          <a:cs typeface="+mn-cs"/>
                        </a:rPr>
                        <a:t>Then choose a pricing strategy aligned with your goals</a:t>
                      </a:r>
                    </a:p>
                    <a:p>
                      <a:pPr>
                        <a:buNone/>
                      </a:pPr>
                      <a:r>
                        <a:rPr lang="en-US" sz="1900" dirty="0">
                          <a:solidFill>
                            <a:schemeClr val="bg1">
                              <a:lumMod val="50000"/>
                            </a:schemeClr>
                          </a:solidFill>
                        </a:rPr>
                        <a:t>With all the above in place, you can confidently </a:t>
                      </a:r>
                      <a:r>
                        <a:rPr lang="en-US" sz="1900" b="1" dirty="0">
                          <a:solidFill>
                            <a:schemeClr val="bg1">
                              <a:lumMod val="50000"/>
                            </a:schemeClr>
                          </a:solidFill>
                        </a:rPr>
                        <a:t>set pricing </a:t>
                      </a:r>
                      <a:r>
                        <a:rPr lang="en-US" sz="1900" dirty="0">
                          <a:solidFill>
                            <a:schemeClr val="bg1">
                              <a:lumMod val="50000"/>
                            </a:schemeClr>
                          </a:solidFill>
                        </a:rPr>
                        <a:t>and set </a:t>
                      </a:r>
                      <a:r>
                        <a:rPr lang="en-US" sz="1900" b="1" dirty="0">
                          <a:solidFill>
                            <a:schemeClr val="bg1">
                              <a:lumMod val="50000"/>
                            </a:schemeClr>
                          </a:solidFill>
                        </a:rPr>
                        <a:t>profit targets</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70225255"/>
                  </a:ext>
                </a:extLst>
              </a:tr>
            </a:tbl>
          </a:graphicData>
        </a:graphic>
      </p:graphicFrame>
      <p:sp>
        <p:nvSpPr>
          <p:cNvPr id="2" name="Arrow: Right 1">
            <a:extLst>
              <a:ext uri="{FF2B5EF4-FFF2-40B4-BE49-F238E27FC236}">
                <a16:creationId xmlns:a16="http://schemas.microsoft.com/office/drawing/2014/main" id="{BD372D30-D2E0-9E96-BD80-6DE7C04FD006}"/>
              </a:ext>
            </a:extLst>
          </p:cNvPr>
          <p:cNvSpPr/>
          <p:nvPr/>
        </p:nvSpPr>
        <p:spPr>
          <a:xfrm>
            <a:off x="0" y="4377895"/>
            <a:ext cx="609600" cy="390525"/>
          </a:xfrm>
          <a:prstGeom prst="rightArrow">
            <a:avLst/>
          </a:prstGeom>
          <a:solidFill>
            <a:srgbClr val="E9675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420467214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97D969-8E9B-BB91-F2EC-D5292A670C4A}"/>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BFC7836-FE35-0C95-0992-DE3BECF22426}"/>
              </a:ext>
            </a:extLst>
          </p:cNvPr>
          <p:cNvSpPr>
            <a:spLocks noGrp="1"/>
          </p:cNvSpPr>
          <p:nvPr>
            <p:ph type="body" sz="quarter" idx="28"/>
          </p:nvPr>
        </p:nvSpPr>
        <p:spPr>
          <a:xfrm>
            <a:off x="466725" y="1307877"/>
            <a:ext cx="5261248" cy="4671588"/>
          </a:xfrm>
        </p:spPr>
        <p:txBody>
          <a:bodyPr/>
          <a:lstStyle/>
          <a:p>
            <a:pPr marL="0" indent="0">
              <a:spcAft>
                <a:spcPts val="600"/>
              </a:spcAft>
            </a:pPr>
            <a:r>
              <a:rPr lang="en-IE" sz="2000" b="1" i="1" dirty="0"/>
              <a:t>Know how many nights you need to sell to cover your costs. Determine </a:t>
            </a:r>
            <a:r>
              <a:rPr lang="en-US" sz="2000" b="1" i="1" dirty="0"/>
              <a:t>how many nights you need to sell per year to cover your operating costs—and start making a profit.</a:t>
            </a:r>
          </a:p>
          <a:p>
            <a:pPr marL="0" indent="0">
              <a:spcAft>
                <a:spcPts val="600"/>
              </a:spcAft>
            </a:pPr>
            <a:r>
              <a:rPr lang="en-US" dirty="0"/>
              <a:t>Knowing your break-even point means understanding how many nights you need to book before your business stops incurring a loss and starts generating a profit. This is a crucial step in assessing whether your accommodation model is </a:t>
            </a:r>
            <a:r>
              <a:rPr lang="en-US" b="1" dirty="0"/>
              <a:t>financially viable</a:t>
            </a:r>
            <a:r>
              <a:rPr lang="en-US" dirty="0"/>
              <a:t>. Breakeven calculations can be approached in different ways depending on whether you're starting from scratch or already have annual cost data. </a:t>
            </a:r>
            <a:r>
              <a:rPr lang="en-US" b="1" dirty="0"/>
              <a:t>Occupancy rate </a:t>
            </a:r>
            <a:r>
              <a:rPr lang="en-US" dirty="0"/>
              <a:t>calculations help turn these nights into realistic sales goals.</a:t>
            </a:r>
          </a:p>
          <a:p>
            <a:pPr marL="0" indent="0">
              <a:spcAft>
                <a:spcPts val="600"/>
              </a:spcAft>
            </a:pPr>
            <a:endParaRPr lang="en-IE" dirty="0"/>
          </a:p>
        </p:txBody>
      </p:sp>
      <p:sp>
        <p:nvSpPr>
          <p:cNvPr id="13" name="Text Placeholder 12">
            <a:extLst>
              <a:ext uri="{FF2B5EF4-FFF2-40B4-BE49-F238E27FC236}">
                <a16:creationId xmlns:a16="http://schemas.microsoft.com/office/drawing/2014/main" id="{59BC9547-235D-E8EC-946E-5F5993555346}"/>
              </a:ext>
            </a:extLst>
          </p:cNvPr>
          <p:cNvSpPr>
            <a:spLocks noGrp="1"/>
          </p:cNvSpPr>
          <p:nvPr>
            <p:ph type="body" sz="quarter" idx="27"/>
          </p:nvPr>
        </p:nvSpPr>
        <p:spPr>
          <a:xfrm>
            <a:off x="304801" y="383586"/>
            <a:ext cx="5586364" cy="720752"/>
          </a:xfrm>
        </p:spPr>
        <p:txBody>
          <a:bodyPr/>
          <a:lstStyle/>
          <a:p>
            <a:pPr algn="ctr"/>
            <a:r>
              <a:rPr lang="en-US" sz="2800" dirty="0"/>
              <a:t>Find Your Break-even Point and Occupancy Rate</a:t>
            </a:r>
            <a:endParaRPr lang="en-IE" sz="2800" dirty="0"/>
          </a:p>
        </p:txBody>
      </p:sp>
      <p:sp>
        <p:nvSpPr>
          <p:cNvPr id="52" name="Text Placeholder 1">
            <a:extLst>
              <a:ext uri="{FF2B5EF4-FFF2-40B4-BE49-F238E27FC236}">
                <a16:creationId xmlns:a16="http://schemas.microsoft.com/office/drawing/2014/main" id="{F04D8912-E43F-C999-E8CE-C4EE559B5D19}"/>
              </a:ext>
            </a:extLst>
          </p:cNvPr>
          <p:cNvSpPr txBox="1">
            <a:spLocks/>
          </p:cNvSpPr>
          <p:nvPr/>
        </p:nvSpPr>
        <p:spPr>
          <a:xfrm>
            <a:off x="5846190" y="1102193"/>
            <a:ext cx="700387" cy="689518"/>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Font typeface="Arial" panose="020B0604020202020204" pitchFamily="34" charset="0"/>
              <a:buNone/>
            </a:pPr>
            <a:r>
              <a:rPr lang="en-IE" sz="3200" dirty="0">
                <a:solidFill>
                  <a:schemeClr val="bg1"/>
                </a:solidFill>
              </a:rPr>
              <a:t>17</a:t>
            </a:r>
          </a:p>
        </p:txBody>
      </p:sp>
      <p:sp>
        <p:nvSpPr>
          <p:cNvPr id="54" name="Text Placeholder 4">
            <a:extLst>
              <a:ext uri="{FF2B5EF4-FFF2-40B4-BE49-F238E27FC236}">
                <a16:creationId xmlns:a16="http://schemas.microsoft.com/office/drawing/2014/main" id="{E17E9529-FEE9-20BF-53C2-E8BFE18B89C2}"/>
              </a:ext>
            </a:extLst>
          </p:cNvPr>
          <p:cNvSpPr txBox="1">
            <a:spLocks/>
          </p:cNvSpPr>
          <p:nvPr/>
        </p:nvSpPr>
        <p:spPr>
          <a:xfrm>
            <a:off x="5846191" y="2104422"/>
            <a:ext cx="700387" cy="689518"/>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Font typeface="Arial" panose="020B0604020202020204" pitchFamily="34" charset="0"/>
              <a:buNone/>
            </a:pPr>
            <a:r>
              <a:rPr lang="en-IE" sz="3200" dirty="0">
                <a:solidFill>
                  <a:schemeClr val="bg1"/>
                </a:solidFill>
              </a:rPr>
              <a:t>18</a:t>
            </a:r>
          </a:p>
        </p:txBody>
      </p:sp>
      <p:sp>
        <p:nvSpPr>
          <p:cNvPr id="55" name="Text Placeholder 5">
            <a:extLst>
              <a:ext uri="{FF2B5EF4-FFF2-40B4-BE49-F238E27FC236}">
                <a16:creationId xmlns:a16="http://schemas.microsoft.com/office/drawing/2014/main" id="{3046DC8D-1508-8E8C-C349-F8A84461C264}"/>
              </a:ext>
            </a:extLst>
          </p:cNvPr>
          <p:cNvSpPr txBox="1">
            <a:spLocks/>
          </p:cNvSpPr>
          <p:nvPr/>
        </p:nvSpPr>
        <p:spPr>
          <a:xfrm>
            <a:off x="6783025" y="3161259"/>
            <a:ext cx="5408975" cy="68951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endParaRPr lang="en-IE" sz="2200" i="1" dirty="0">
              <a:solidFill>
                <a:srgbClr val="595959"/>
              </a:solidFill>
            </a:endParaRPr>
          </a:p>
        </p:txBody>
      </p:sp>
      <p:sp>
        <p:nvSpPr>
          <p:cNvPr id="56" name="Text Placeholder 6">
            <a:extLst>
              <a:ext uri="{FF2B5EF4-FFF2-40B4-BE49-F238E27FC236}">
                <a16:creationId xmlns:a16="http://schemas.microsoft.com/office/drawing/2014/main" id="{3DAB32A9-0C0D-05D1-3610-30275B4DC7E1}"/>
              </a:ext>
            </a:extLst>
          </p:cNvPr>
          <p:cNvSpPr txBox="1">
            <a:spLocks/>
          </p:cNvSpPr>
          <p:nvPr/>
        </p:nvSpPr>
        <p:spPr>
          <a:xfrm>
            <a:off x="5846192" y="3368783"/>
            <a:ext cx="700387" cy="6895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Font typeface="Arial" panose="020B0604020202020204" pitchFamily="34" charset="0"/>
              <a:buNone/>
            </a:pPr>
            <a:r>
              <a:rPr lang="en-IE" sz="3200" dirty="0">
                <a:solidFill>
                  <a:schemeClr val="bg1"/>
                </a:solidFill>
              </a:rPr>
              <a:t>19</a:t>
            </a:r>
          </a:p>
        </p:txBody>
      </p:sp>
      <p:sp>
        <p:nvSpPr>
          <p:cNvPr id="58" name="Text Placeholder 8">
            <a:extLst>
              <a:ext uri="{FF2B5EF4-FFF2-40B4-BE49-F238E27FC236}">
                <a16:creationId xmlns:a16="http://schemas.microsoft.com/office/drawing/2014/main" id="{F526621C-1194-5258-9F97-C919A6A0A2B6}"/>
              </a:ext>
            </a:extLst>
          </p:cNvPr>
          <p:cNvSpPr txBox="1">
            <a:spLocks/>
          </p:cNvSpPr>
          <p:nvPr/>
        </p:nvSpPr>
        <p:spPr>
          <a:xfrm>
            <a:off x="5846189" y="4587046"/>
            <a:ext cx="700387" cy="6895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Font typeface="Arial" panose="020B0604020202020204" pitchFamily="34" charset="0"/>
              <a:buNone/>
            </a:pPr>
            <a:r>
              <a:rPr lang="en-IE" sz="3200" dirty="0">
                <a:solidFill>
                  <a:schemeClr val="bg1"/>
                </a:solidFill>
              </a:rPr>
              <a:t>20</a:t>
            </a:r>
          </a:p>
        </p:txBody>
      </p:sp>
      <p:sp>
        <p:nvSpPr>
          <p:cNvPr id="63" name="Text Placeholder 11">
            <a:extLst>
              <a:ext uri="{FF2B5EF4-FFF2-40B4-BE49-F238E27FC236}">
                <a16:creationId xmlns:a16="http://schemas.microsoft.com/office/drawing/2014/main" id="{BC135767-0C09-B55A-1F58-B14FD7BE6A81}"/>
              </a:ext>
            </a:extLst>
          </p:cNvPr>
          <p:cNvSpPr txBox="1">
            <a:spLocks/>
          </p:cNvSpPr>
          <p:nvPr/>
        </p:nvSpPr>
        <p:spPr>
          <a:xfrm>
            <a:off x="6783025" y="5654603"/>
            <a:ext cx="5151800" cy="68951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n-IE" sz="2200" b="1" dirty="0">
                <a:solidFill>
                  <a:srgbClr val="595959"/>
                </a:solidFill>
              </a:rPr>
              <a:t>Occupancy Rate </a:t>
            </a:r>
            <a:r>
              <a:rPr lang="en-IE" sz="2200" b="1" dirty="0">
                <a:solidFill>
                  <a:srgbClr val="E96751"/>
                </a:solidFill>
              </a:rPr>
              <a:t>– For Break Even Nights</a:t>
            </a:r>
          </a:p>
          <a:p>
            <a:pPr marL="0" indent="0">
              <a:lnSpc>
                <a:spcPct val="100000"/>
              </a:lnSpc>
              <a:spcBef>
                <a:spcPts val="0"/>
              </a:spcBef>
              <a:buNone/>
            </a:pPr>
            <a:r>
              <a:rPr lang="en-US" sz="1800" i="1" dirty="0">
                <a:solidFill>
                  <a:srgbClr val="595959"/>
                </a:solidFill>
              </a:rPr>
              <a:t>Convert breakeven nights into a % of your nights sold. </a:t>
            </a:r>
          </a:p>
          <a:p>
            <a:pPr marL="0" indent="0">
              <a:lnSpc>
                <a:spcPct val="100000"/>
              </a:lnSpc>
              <a:spcBef>
                <a:spcPts val="0"/>
              </a:spcBef>
              <a:buNone/>
            </a:pPr>
            <a:endParaRPr lang="en-IE" sz="2200" b="1" dirty="0">
              <a:solidFill>
                <a:srgbClr val="E96751"/>
              </a:solidFill>
            </a:endParaRPr>
          </a:p>
        </p:txBody>
      </p:sp>
      <p:sp>
        <p:nvSpPr>
          <p:cNvPr id="64" name="Text Placeholder 11">
            <a:extLst>
              <a:ext uri="{FF2B5EF4-FFF2-40B4-BE49-F238E27FC236}">
                <a16:creationId xmlns:a16="http://schemas.microsoft.com/office/drawing/2014/main" id="{21E54434-5140-D5F4-7369-0917B7CB4604}"/>
              </a:ext>
            </a:extLst>
          </p:cNvPr>
          <p:cNvSpPr txBox="1">
            <a:spLocks/>
          </p:cNvSpPr>
          <p:nvPr/>
        </p:nvSpPr>
        <p:spPr>
          <a:xfrm>
            <a:off x="6732783" y="1203397"/>
            <a:ext cx="4942250" cy="689519"/>
          </a:xfrm>
          <a:prstGeom prst="rect">
            <a:avLst/>
          </a:prstGeom>
        </p:spPr>
        <p:txBody>
          <a:bodyPr anchor="ctr">
            <a:no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lang="en-US" sz="2200" b="1" kern="1200" baseline="0" dirty="0">
                <a:solidFill>
                  <a:srgbClr val="595959"/>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Occupancy Rate </a:t>
            </a:r>
            <a:r>
              <a:rPr lang="en-US" dirty="0">
                <a:solidFill>
                  <a:srgbClr val="E96751"/>
                </a:solidFill>
              </a:rPr>
              <a:t>– Available No. of Nights</a:t>
            </a:r>
          </a:p>
          <a:p>
            <a:r>
              <a:rPr lang="en-US" sz="1800" b="0" i="1" dirty="0"/>
              <a:t>Use available nights per year to measure realistic operational potential.</a:t>
            </a:r>
          </a:p>
          <a:p>
            <a:endParaRPr lang="en-IE" sz="1800" b="0" i="1" dirty="0"/>
          </a:p>
        </p:txBody>
      </p:sp>
      <p:cxnSp>
        <p:nvCxnSpPr>
          <p:cNvPr id="73" name="Straight Connector 72">
            <a:extLst>
              <a:ext uri="{FF2B5EF4-FFF2-40B4-BE49-F238E27FC236}">
                <a16:creationId xmlns:a16="http://schemas.microsoft.com/office/drawing/2014/main" id="{ED4C2EC2-32A6-A490-02CB-31444AD06111}"/>
              </a:ext>
            </a:extLst>
          </p:cNvPr>
          <p:cNvCxnSpPr>
            <a:cxnSpLocks/>
          </p:cNvCxnSpPr>
          <p:nvPr/>
        </p:nvCxnSpPr>
        <p:spPr>
          <a:xfrm flipH="1">
            <a:off x="5703056" y="1882247"/>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06DF0F31-7F6C-83D6-0067-B54BF0A510E2}"/>
              </a:ext>
            </a:extLst>
          </p:cNvPr>
          <p:cNvCxnSpPr>
            <a:cxnSpLocks/>
          </p:cNvCxnSpPr>
          <p:nvPr/>
        </p:nvCxnSpPr>
        <p:spPr>
          <a:xfrm flipH="1">
            <a:off x="6002764" y="5433047"/>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34" name="Text Placeholder 6">
            <a:extLst>
              <a:ext uri="{FF2B5EF4-FFF2-40B4-BE49-F238E27FC236}">
                <a16:creationId xmlns:a16="http://schemas.microsoft.com/office/drawing/2014/main" id="{25F6D4F4-4AEB-7289-57E1-5957F7FBAED6}"/>
              </a:ext>
            </a:extLst>
          </p:cNvPr>
          <p:cNvSpPr txBox="1">
            <a:spLocks/>
          </p:cNvSpPr>
          <p:nvPr/>
        </p:nvSpPr>
        <p:spPr>
          <a:xfrm>
            <a:off x="5891165" y="5570254"/>
            <a:ext cx="700387" cy="6895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IE" sz="3200" dirty="0">
                <a:solidFill>
                  <a:schemeClr val="bg1"/>
                </a:solidFill>
              </a:rPr>
              <a:t>21</a:t>
            </a:r>
          </a:p>
        </p:txBody>
      </p:sp>
      <p:cxnSp>
        <p:nvCxnSpPr>
          <p:cNvPr id="2" name="Straight Connector 1">
            <a:extLst>
              <a:ext uri="{FF2B5EF4-FFF2-40B4-BE49-F238E27FC236}">
                <a16:creationId xmlns:a16="http://schemas.microsoft.com/office/drawing/2014/main" id="{095D09AE-F9F1-68EC-D83F-67869CD9235E}"/>
              </a:ext>
            </a:extLst>
          </p:cNvPr>
          <p:cNvCxnSpPr>
            <a:cxnSpLocks/>
          </p:cNvCxnSpPr>
          <p:nvPr/>
        </p:nvCxnSpPr>
        <p:spPr>
          <a:xfrm flipH="1">
            <a:off x="5880380" y="6329753"/>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Text Placeholder 2">
            <a:extLst>
              <a:ext uri="{FF2B5EF4-FFF2-40B4-BE49-F238E27FC236}">
                <a16:creationId xmlns:a16="http://schemas.microsoft.com/office/drawing/2014/main" id="{7BBF8E22-7F0F-1A20-0153-A26F40C763B1}"/>
              </a:ext>
            </a:extLst>
          </p:cNvPr>
          <p:cNvSpPr txBox="1">
            <a:spLocks/>
          </p:cNvSpPr>
          <p:nvPr/>
        </p:nvSpPr>
        <p:spPr>
          <a:xfrm>
            <a:off x="6706163" y="3686073"/>
            <a:ext cx="5078217" cy="689519"/>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200" b="1" kern="1200" baseline="0">
                <a:solidFill>
                  <a:srgbClr val="595959"/>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t>Calculate Actual Occupancy </a:t>
            </a:r>
            <a:r>
              <a:rPr lang="en-IE" sz="2000" b="0" dirty="0"/>
              <a:t>(Nights Booked)</a:t>
            </a:r>
          </a:p>
          <a:p>
            <a:r>
              <a:rPr lang="en-US" sz="1800" b="0" i="1" dirty="0"/>
              <a:t>Estimate how many of your available nights you’ll realistically book.</a:t>
            </a:r>
          </a:p>
          <a:p>
            <a:endParaRPr lang="en-US" sz="1800" b="0" i="1" dirty="0"/>
          </a:p>
          <a:p>
            <a:r>
              <a:rPr lang="en-IE" dirty="0"/>
              <a:t>Calculate Break Even Nights</a:t>
            </a:r>
          </a:p>
          <a:p>
            <a:r>
              <a:rPr lang="en-US" sz="2000" dirty="0"/>
              <a:t>1. </a:t>
            </a:r>
            <a:r>
              <a:rPr lang="en-US" sz="2000" dirty="0">
                <a:solidFill>
                  <a:srgbClr val="E96751"/>
                </a:solidFill>
              </a:rPr>
              <a:t>Break Even Nights </a:t>
            </a:r>
            <a:r>
              <a:rPr lang="en-US" sz="2000" b="0" i="1" dirty="0">
                <a:solidFill>
                  <a:srgbClr val="E96751"/>
                </a:solidFill>
              </a:rPr>
              <a:t>(New Business)</a:t>
            </a:r>
          </a:p>
          <a:p>
            <a:r>
              <a:rPr lang="en-US" sz="2000" b="0" i="1" dirty="0"/>
              <a:t>Estimate the nights needed to cover fixed costs. </a:t>
            </a:r>
          </a:p>
          <a:p>
            <a:endParaRPr lang="en-US" sz="2000" b="0" i="1" dirty="0"/>
          </a:p>
          <a:p>
            <a:r>
              <a:rPr lang="en-US" sz="2000" dirty="0"/>
              <a:t>2. </a:t>
            </a:r>
            <a:r>
              <a:rPr lang="en-US" sz="2000" dirty="0">
                <a:solidFill>
                  <a:srgbClr val="E96751"/>
                </a:solidFill>
              </a:rPr>
              <a:t>Break Even Nights </a:t>
            </a:r>
            <a:r>
              <a:rPr lang="en-US" sz="2000" b="0" i="1" dirty="0">
                <a:solidFill>
                  <a:srgbClr val="E96751"/>
                </a:solidFill>
              </a:rPr>
              <a:t>(Known Annual Costs) </a:t>
            </a:r>
          </a:p>
          <a:p>
            <a:r>
              <a:rPr lang="en-US" sz="2000" b="0" i="1" dirty="0"/>
              <a:t>Use annual total costs to calculate breakeven nights. </a:t>
            </a:r>
          </a:p>
          <a:p>
            <a:pPr marL="342900" indent="-342900">
              <a:buFont typeface="+mj-lt"/>
              <a:buAutoNum type="arabicPeriod"/>
            </a:pPr>
            <a:endParaRPr lang="en-US" sz="2400" i="1" dirty="0"/>
          </a:p>
          <a:p>
            <a:endParaRPr lang="en-IE" dirty="0"/>
          </a:p>
        </p:txBody>
      </p:sp>
      <p:cxnSp>
        <p:nvCxnSpPr>
          <p:cNvPr id="3" name="Straight Connector 2">
            <a:extLst>
              <a:ext uri="{FF2B5EF4-FFF2-40B4-BE49-F238E27FC236}">
                <a16:creationId xmlns:a16="http://schemas.microsoft.com/office/drawing/2014/main" id="{B9E7B4FA-67EC-A836-ADE0-D28EE7BA1377}"/>
              </a:ext>
            </a:extLst>
          </p:cNvPr>
          <p:cNvCxnSpPr>
            <a:cxnSpLocks/>
          </p:cNvCxnSpPr>
          <p:nvPr/>
        </p:nvCxnSpPr>
        <p:spPr>
          <a:xfrm flipH="1">
            <a:off x="5891165" y="310051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6045447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B948DB-8DC8-50F2-CAD7-3BC8845C7B11}"/>
            </a:ext>
          </a:extLst>
        </p:cNvPr>
        <p:cNvGrpSpPr/>
        <p:nvPr/>
      </p:nvGrpSpPr>
      <p:grpSpPr>
        <a:xfrm>
          <a:off x="0" y="0"/>
          <a:ext cx="0" cy="0"/>
          <a:chOff x="0" y="0"/>
          <a:chExt cx="0" cy="0"/>
        </a:xfrm>
      </p:grpSpPr>
      <p:grpSp>
        <p:nvGrpSpPr>
          <p:cNvPr id="14" name="Group 13">
            <a:extLst>
              <a:ext uri="{FF2B5EF4-FFF2-40B4-BE49-F238E27FC236}">
                <a16:creationId xmlns:a16="http://schemas.microsoft.com/office/drawing/2014/main" id="{409D41F5-E4E5-DF65-5E97-3CD53FAF3B34}"/>
              </a:ext>
            </a:extLst>
          </p:cNvPr>
          <p:cNvGrpSpPr/>
          <p:nvPr/>
        </p:nvGrpSpPr>
        <p:grpSpPr>
          <a:xfrm>
            <a:off x="798380" y="1295400"/>
            <a:ext cx="10545895" cy="5191126"/>
            <a:chOff x="798381" y="1738841"/>
            <a:chExt cx="8128000" cy="5418666"/>
          </a:xfrm>
          <a:solidFill>
            <a:srgbClr val="418D8F"/>
          </a:solidFill>
          <a:scene3d>
            <a:camera prst="orthographicFront">
              <a:rot lat="0" lon="0" rev="0"/>
            </a:camera>
            <a:lightRig rig="soft" dir="t">
              <a:rot lat="0" lon="0" rev="0"/>
            </a:lightRig>
          </a:scene3d>
        </p:grpSpPr>
        <p:sp>
          <p:nvSpPr>
            <p:cNvPr id="8" name="Freeform: Shape 7">
              <a:extLst>
                <a:ext uri="{FF2B5EF4-FFF2-40B4-BE49-F238E27FC236}">
                  <a16:creationId xmlns:a16="http://schemas.microsoft.com/office/drawing/2014/main" id="{A7982158-6297-EC2A-4E65-F70FD04733FC}"/>
                </a:ext>
              </a:extLst>
            </p:cNvPr>
            <p:cNvSpPr/>
            <p:nvPr/>
          </p:nvSpPr>
          <p:spPr>
            <a:xfrm>
              <a:off x="798381" y="1738841"/>
              <a:ext cx="8128000" cy="1693333"/>
            </a:xfrm>
            <a:custGeom>
              <a:avLst/>
              <a:gdLst>
                <a:gd name="connsiteX0" fmla="*/ 0 w 8128000"/>
                <a:gd name="connsiteY0" fmla="*/ 169333 h 1693333"/>
                <a:gd name="connsiteX1" fmla="*/ 169333 w 8128000"/>
                <a:gd name="connsiteY1" fmla="*/ 0 h 1693333"/>
                <a:gd name="connsiteX2" fmla="*/ 7958667 w 8128000"/>
                <a:gd name="connsiteY2" fmla="*/ 0 h 1693333"/>
                <a:gd name="connsiteX3" fmla="*/ 8128000 w 8128000"/>
                <a:gd name="connsiteY3" fmla="*/ 169333 h 1693333"/>
                <a:gd name="connsiteX4" fmla="*/ 8128000 w 8128000"/>
                <a:gd name="connsiteY4" fmla="*/ 1524000 h 1693333"/>
                <a:gd name="connsiteX5" fmla="*/ 7958667 w 8128000"/>
                <a:gd name="connsiteY5" fmla="*/ 1693333 h 1693333"/>
                <a:gd name="connsiteX6" fmla="*/ 169333 w 8128000"/>
                <a:gd name="connsiteY6" fmla="*/ 1693333 h 1693333"/>
                <a:gd name="connsiteX7" fmla="*/ 0 w 8128000"/>
                <a:gd name="connsiteY7" fmla="*/ 1524000 h 1693333"/>
                <a:gd name="connsiteX8" fmla="*/ 0 w 8128000"/>
                <a:gd name="connsiteY8" fmla="*/ 169333 h 1693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28000" h="1693333">
                  <a:moveTo>
                    <a:pt x="0" y="169333"/>
                  </a:moveTo>
                  <a:cubicBezTo>
                    <a:pt x="0" y="75813"/>
                    <a:pt x="75813" y="0"/>
                    <a:pt x="169333" y="0"/>
                  </a:cubicBezTo>
                  <a:lnTo>
                    <a:pt x="7958667" y="0"/>
                  </a:lnTo>
                  <a:cubicBezTo>
                    <a:pt x="8052187" y="0"/>
                    <a:pt x="8128000" y="75813"/>
                    <a:pt x="8128000" y="169333"/>
                  </a:cubicBezTo>
                  <a:lnTo>
                    <a:pt x="8128000" y="1524000"/>
                  </a:lnTo>
                  <a:cubicBezTo>
                    <a:pt x="8128000" y="1617520"/>
                    <a:pt x="8052187" y="1693333"/>
                    <a:pt x="7958667" y="1693333"/>
                  </a:cubicBezTo>
                  <a:lnTo>
                    <a:pt x="169333" y="1693333"/>
                  </a:lnTo>
                  <a:cubicBezTo>
                    <a:pt x="75813" y="1693333"/>
                    <a:pt x="0" y="1617520"/>
                    <a:pt x="0" y="1524000"/>
                  </a:cubicBezTo>
                  <a:lnTo>
                    <a:pt x="0" y="169333"/>
                  </a:lnTo>
                  <a:close/>
                </a:path>
              </a:pathLst>
            </a:custGeom>
            <a:grp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86373" tIns="91440" rIns="91441" bIns="91440" numCol="1" spcCol="1270" anchor="ctr" anchorCtr="0">
              <a:noAutofit/>
            </a:bodyPr>
            <a:lstStyle/>
            <a:p>
              <a:r>
                <a:rPr lang="en-US" sz="2400" b="1" dirty="0"/>
                <a:t>Step 1: </a:t>
              </a:r>
              <a:r>
                <a:rPr lang="en-US" sz="2200" dirty="0"/>
                <a:t>Occupancy Rate – Available No. of Nights </a:t>
              </a:r>
            </a:p>
            <a:p>
              <a:r>
                <a:rPr lang="en-US" sz="2000" b="1" i="1" dirty="0"/>
                <a:t>Use available nights per year to measure realistic operational potential.</a:t>
              </a:r>
              <a:br>
                <a:rPr lang="en-US" sz="2000" dirty="0"/>
              </a:br>
              <a:r>
                <a:rPr lang="en-US" sz="2000" dirty="0"/>
                <a:t>Before you can calculate bookings or breakeven, you must know how many nights your property is available to sell (e.g., 365 full years, or 300 if you close in winter).</a:t>
              </a:r>
            </a:p>
          </p:txBody>
        </p:sp>
        <p:sp>
          <p:nvSpPr>
            <p:cNvPr id="10" name="Freeform: Shape 9">
              <a:extLst>
                <a:ext uri="{FF2B5EF4-FFF2-40B4-BE49-F238E27FC236}">
                  <a16:creationId xmlns:a16="http://schemas.microsoft.com/office/drawing/2014/main" id="{10F22097-4B7A-18D5-1161-98E8B03B9CB0}"/>
                </a:ext>
              </a:extLst>
            </p:cNvPr>
            <p:cNvSpPr/>
            <p:nvPr/>
          </p:nvSpPr>
          <p:spPr>
            <a:xfrm>
              <a:off x="798381" y="3601507"/>
              <a:ext cx="8128000" cy="1693333"/>
            </a:xfrm>
            <a:custGeom>
              <a:avLst/>
              <a:gdLst>
                <a:gd name="connsiteX0" fmla="*/ 0 w 8128000"/>
                <a:gd name="connsiteY0" fmla="*/ 169333 h 1693333"/>
                <a:gd name="connsiteX1" fmla="*/ 169333 w 8128000"/>
                <a:gd name="connsiteY1" fmla="*/ 0 h 1693333"/>
                <a:gd name="connsiteX2" fmla="*/ 7958667 w 8128000"/>
                <a:gd name="connsiteY2" fmla="*/ 0 h 1693333"/>
                <a:gd name="connsiteX3" fmla="*/ 8128000 w 8128000"/>
                <a:gd name="connsiteY3" fmla="*/ 169333 h 1693333"/>
                <a:gd name="connsiteX4" fmla="*/ 8128000 w 8128000"/>
                <a:gd name="connsiteY4" fmla="*/ 1524000 h 1693333"/>
                <a:gd name="connsiteX5" fmla="*/ 7958667 w 8128000"/>
                <a:gd name="connsiteY5" fmla="*/ 1693333 h 1693333"/>
                <a:gd name="connsiteX6" fmla="*/ 169333 w 8128000"/>
                <a:gd name="connsiteY6" fmla="*/ 1693333 h 1693333"/>
                <a:gd name="connsiteX7" fmla="*/ 0 w 8128000"/>
                <a:gd name="connsiteY7" fmla="*/ 1524000 h 1693333"/>
                <a:gd name="connsiteX8" fmla="*/ 0 w 8128000"/>
                <a:gd name="connsiteY8" fmla="*/ 169333 h 1693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28000" h="1693333">
                  <a:moveTo>
                    <a:pt x="0" y="169333"/>
                  </a:moveTo>
                  <a:cubicBezTo>
                    <a:pt x="0" y="75813"/>
                    <a:pt x="75813" y="0"/>
                    <a:pt x="169333" y="0"/>
                  </a:cubicBezTo>
                  <a:lnTo>
                    <a:pt x="7958667" y="0"/>
                  </a:lnTo>
                  <a:cubicBezTo>
                    <a:pt x="8052187" y="0"/>
                    <a:pt x="8128000" y="75813"/>
                    <a:pt x="8128000" y="169333"/>
                  </a:cubicBezTo>
                  <a:lnTo>
                    <a:pt x="8128000" y="1524000"/>
                  </a:lnTo>
                  <a:cubicBezTo>
                    <a:pt x="8128000" y="1617520"/>
                    <a:pt x="8052187" y="1693333"/>
                    <a:pt x="7958667" y="1693333"/>
                  </a:cubicBezTo>
                  <a:lnTo>
                    <a:pt x="169333" y="1693333"/>
                  </a:lnTo>
                  <a:cubicBezTo>
                    <a:pt x="75813" y="1693333"/>
                    <a:pt x="0" y="1617520"/>
                    <a:pt x="0" y="1524000"/>
                  </a:cubicBezTo>
                  <a:lnTo>
                    <a:pt x="0" y="169333"/>
                  </a:lnTo>
                  <a:close/>
                </a:path>
              </a:pathLst>
            </a:custGeom>
            <a:grp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86373" tIns="91440" rIns="91441" bIns="91440" numCol="1" spcCol="1270" anchor="ctr" anchorCtr="0">
              <a:noAutofit/>
            </a:bodyPr>
            <a:lstStyle/>
            <a:p>
              <a:r>
                <a:rPr lang="en-US" sz="2400" b="1" dirty="0"/>
                <a:t>Step 2: </a:t>
              </a:r>
              <a:r>
                <a:rPr lang="en-US" sz="2000" dirty="0"/>
                <a:t>Calculate Estimated Occupancy</a:t>
              </a:r>
            </a:p>
            <a:p>
              <a:r>
                <a:rPr lang="en-US" sz="2000" b="1" i="1" dirty="0"/>
                <a:t>Estimate how many of those nights you’ll realistically book. </a:t>
              </a:r>
            </a:p>
            <a:p>
              <a:r>
                <a:rPr lang="en-US" sz="2000" dirty="0"/>
                <a:t>Use this to project expected revenue. This is your forecasted or target occupancy rate, based on market trends, past data, or seasonal patterns (e.g. 50–70%)</a:t>
              </a:r>
              <a:r>
                <a:rPr lang="en-US" sz="2000" kern="1200" dirty="0"/>
                <a:t>.</a:t>
              </a:r>
              <a:endParaRPr lang="en-GB" sz="2000" b="1" kern="1200" dirty="0"/>
            </a:p>
          </p:txBody>
        </p:sp>
        <p:sp>
          <p:nvSpPr>
            <p:cNvPr id="12" name="Freeform: Shape 11">
              <a:extLst>
                <a:ext uri="{FF2B5EF4-FFF2-40B4-BE49-F238E27FC236}">
                  <a16:creationId xmlns:a16="http://schemas.microsoft.com/office/drawing/2014/main" id="{8C661C66-F9A7-191F-E49F-CBC7C5DBC59D}"/>
                </a:ext>
              </a:extLst>
            </p:cNvPr>
            <p:cNvSpPr/>
            <p:nvPr/>
          </p:nvSpPr>
          <p:spPr>
            <a:xfrm>
              <a:off x="798381" y="5464174"/>
              <a:ext cx="8128000" cy="1693333"/>
            </a:xfrm>
            <a:custGeom>
              <a:avLst/>
              <a:gdLst>
                <a:gd name="connsiteX0" fmla="*/ 0 w 8128000"/>
                <a:gd name="connsiteY0" fmla="*/ 169333 h 1693333"/>
                <a:gd name="connsiteX1" fmla="*/ 169333 w 8128000"/>
                <a:gd name="connsiteY1" fmla="*/ 0 h 1693333"/>
                <a:gd name="connsiteX2" fmla="*/ 7958667 w 8128000"/>
                <a:gd name="connsiteY2" fmla="*/ 0 h 1693333"/>
                <a:gd name="connsiteX3" fmla="*/ 8128000 w 8128000"/>
                <a:gd name="connsiteY3" fmla="*/ 169333 h 1693333"/>
                <a:gd name="connsiteX4" fmla="*/ 8128000 w 8128000"/>
                <a:gd name="connsiteY4" fmla="*/ 1524000 h 1693333"/>
                <a:gd name="connsiteX5" fmla="*/ 7958667 w 8128000"/>
                <a:gd name="connsiteY5" fmla="*/ 1693333 h 1693333"/>
                <a:gd name="connsiteX6" fmla="*/ 169333 w 8128000"/>
                <a:gd name="connsiteY6" fmla="*/ 1693333 h 1693333"/>
                <a:gd name="connsiteX7" fmla="*/ 0 w 8128000"/>
                <a:gd name="connsiteY7" fmla="*/ 1524000 h 1693333"/>
                <a:gd name="connsiteX8" fmla="*/ 0 w 8128000"/>
                <a:gd name="connsiteY8" fmla="*/ 169333 h 1693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28000" h="1693333">
                  <a:moveTo>
                    <a:pt x="0" y="169333"/>
                  </a:moveTo>
                  <a:cubicBezTo>
                    <a:pt x="0" y="75813"/>
                    <a:pt x="75813" y="0"/>
                    <a:pt x="169333" y="0"/>
                  </a:cubicBezTo>
                  <a:lnTo>
                    <a:pt x="7958667" y="0"/>
                  </a:lnTo>
                  <a:cubicBezTo>
                    <a:pt x="8052187" y="0"/>
                    <a:pt x="8128000" y="75813"/>
                    <a:pt x="8128000" y="169333"/>
                  </a:cubicBezTo>
                  <a:lnTo>
                    <a:pt x="8128000" y="1524000"/>
                  </a:lnTo>
                  <a:cubicBezTo>
                    <a:pt x="8128000" y="1617520"/>
                    <a:pt x="8052187" y="1693333"/>
                    <a:pt x="7958667" y="1693333"/>
                  </a:cubicBezTo>
                  <a:lnTo>
                    <a:pt x="169333" y="1693333"/>
                  </a:lnTo>
                  <a:cubicBezTo>
                    <a:pt x="75813" y="1693333"/>
                    <a:pt x="0" y="1617520"/>
                    <a:pt x="0" y="1524000"/>
                  </a:cubicBezTo>
                  <a:lnTo>
                    <a:pt x="0" y="169333"/>
                  </a:lnTo>
                  <a:close/>
                </a:path>
              </a:pathLst>
            </a:custGeom>
            <a:grp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86373" tIns="91440" rIns="91441" bIns="91440" numCol="1" spcCol="1270" anchor="ctr" anchorCtr="0">
              <a:noAutofit/>
            </a:bodyPr>
            <a:lstStyle/>
            <a:p>
              <a:r>
                <a:rPr lang="en-US" sz="2400" b="1" dirty="0"/>
                <a:t>Step 3: </a:t>
              </a:r>
              <a:r>
                <a:rPr lang="en-US" sz="2000" b="1" dirty="0"/>
                <a:t>Break Even Nights </a:t>
              </a:r>
              <a:r>
                <a:rPr lang="en-US" sz="2000" i="1" dirty="0"/>
                <a:t>(New Business)</a:t>
              </a:r>
            </a:p>
            <a:p>
              <a:r>
                <a:rPr lang="en-US" sz="2000" b="1" i="1" dirty="0"/>
                <a:t>Estimate the nights needed to cover fixed costs.</a:t>
              </a:r>
              <a:br>
                <a:rPr lang="en-US" sz="2000" dirty="0"/>
              </a:br>
              <a:r>
                <a:rPr lang="en-US" sz="2000" dirty="0"/>
                <a:t>Use if you’re just starting out and don’t yet have complete annual data. Formula:</a:t>
              </a:r>
              <a:br>
                <a:rPr lang="en-US" sz="2000" dirty="0"/>
              </a:br>
              <a:r>
                <a:rPr lang="en-US" sz="2000" b="1" dirty="0"/>
                <a:t>Fixed Costs ÷ (Price – Variable Cost per Night)</a:t>
              </a:r>
              <a:r>
                <a:rPr lang="en-US" sz="2000" dirty="0"/>
                <a:t> = Breakeven nights.</a:t>
              </a:r>
            </a:p>
          </p:txBody>
        </p:sp>
      </p:grpSp>
      <p:sp>
        <p:nvSpPr>
          <p:cNvPr id="4" name="Text Placeholder 3">
            <a:extLst>
              <a:ext uri="{FF2B5EF4-FFF2-40B4-BE49-F238E27FC236}">
                <a16:creationId xmlns:a16="http://schemas.microsoft.com/office/drawing/2014/main" id="{96C77143-A39F-A4E4-5FC3-118312EC296C}"/>
              </a:ext>
            </a:extLst>
          </p:cNvPr>
          <p:cNvSpPr>
            <a:spLocks noGrp="1"/>
          </p:cNvSpPr>
          <p:nvPr>
            <p:ph type="body" sz="quarter" idx="16"/>
          </p:nvPr>
        </p:nvSpPr>
        <p:spPr>
          <a:xfrm>
            <a:off x="805787" y="420202"/>
            <a:ext cx="10614687" cy="803654"/>
          </a:xfrm>
        </p:spPr>
        <p:txBody>
          <a:bodyPr/>
          <a:lstStyle/>
          <a:p>
            <a:r>
              <a:rPr lang="en-IE" sz="3200" dirty="0">
                <a:solidFill>
                  <a:srgbClr val="E96751"/>
                </a:solidFill>
              </a:rPr>
              <a:t>Break-Even &amp; Occupancy Calculations</a:t>
            </a:r>
            <a:endParaRPr lang="en-US" sz="3200" dirty="0">
              <a:solidFill>
                <a:srgbClr val="E96751"/>
              </a:solidFill>
            </a:endParaRPr>
          </a:p>
        </p:txBody>
      </p:sp>
      <p:cxnSp>
        <p:nvCxnSpPr>
          <p:cNvPr id="2" name="Straight Connector 1">
            <a:extLst>
              <a:ext uri="{FF2B5EF4-FFF2-40B4-BE49-F238E27FC236}">
                <a16:creationId xmlns:a16="http://schemas.microsoft.com/office/drawing/2014/main" id="{6291F548-8B70-E4D9-295E-C00B399B5E71}"/>
              </a:ext>
            </a:extLst>
          </p:cNvPr>
          <p:cNvCxnSpPr>
            <a:cxnSpLocks/>
          </p:cNvCxnSpPr>
          <p:nvPr/>
        </p:nvCxnSpPr>
        <p:spPr>
          <a:xfrm>
            <a:off x="0" y="1098532"/>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7" name="Flowchart: Alternate Process 16">
            <a:extLst>
              <a:ext uri="{FF2B5EF4-FFF2-40B4-BE49-F238E27FC236}">
                <a16:creationId xmlns:a16="http://schemas.microsoft.com/office/drawing/2014/main" id="{7AC92214-2F9B-FAEA-CEF9-73B1648D934C}"/>
              </a:ext>
            </a:extLst>
          </p:cNvPr>
          <p:cNvSpPr/>
          <p:nvPr/>
        </p:nvSpPr>
        <p:spPr>
          <a:xfrm>
            <a:off x="847725" y="1400175"/>
            <a:ext cx="1704975" cy="1343025"/>
          </a:xfrm>
          <a:prstGeom prst="flowChartAlternateProcess">
            <a:avLst/>
          </a:prstGeom>
          <a:solidFill>
            <a:srgbClr val="FBA63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8" name="TextBox 17">
            <a:extLst>
              <a:ext uri="{FF2B5EF4-FFF2-40B4-BE49-F238E27FC236}">
                <a16:creationId xmlns:a16="http://schemas.microsoft.com/office/drawing/2014/main" id="{FAA8C5B1-F747-AFEB-25E9-70B438C238D7}"/>
              </a:ext>
            </a:extLst>
          </p:cNvPr>
          <p:cNvSpPr txBox="1"/>
          <p:nvPr/>
        </p:nvSpPr>
        <p:spPr>
          <a:xfrm>
            <a:off x="981074" y="1535193"/>
            <a:ext cx="1438275" cy="1107996"/>
          </a:xfrm>
          <a:prstGeom prst="rect">
            <a:avLst/>
          </a:prstGeom>
          <a:noFill/>
        </p:spPr>
        <p:txBody>
          <a:bodyPr wrap="square">
            <a:spAutoFit/>
          </a:bodyPr>
          <a:lstStyle/>
          <a:p>
            <a:pPr algn="ctr"/>
            <a:r>
              <a:rPr lang="en-US" sz="2200" b="1" dirty="0">
                <a:solidFill>
                  <a:schemeClr val="bg1"/>
                </a:solidFill>
              </a:rPr>
              <a:t>Calculate Your Capacity </a:t>
            </a:r>
            <a:endParaRPr lang="en-IE" sz="2200" dirty="0">
              <a:solidFill>
                <a:schemeClr val="bg1"/>
              </a:solidFill>
            </a:endParaRPr>
          </a:p>
        </p:txBody>
      </p:sp>
      <p:sp>
        <p:nvSpPr>
          <p:cNvPr id="19" name="Flowchart: Alternate Process 18">
            <a:extLst>
              <a:ext uri="{FF2B5EF4-FFF2-40B4-BE49-F238E27FC236}">
                <a16:creationId xmlns:a16="http://schemas.microsoft.com/office/drawing/2014/main" id="{0C206C01-39DE-1BE9-376C-35FDB523A490}"/>
              </a:ext>
            </a:extLst>
          </p:cNvPr>
          <p:cNvSpPr/>
          <p:nvPr/>
        </p:nvSpPr>
        <p:spPr>
          <a:xfrm>
            <a:off x="847725" y="3219449"/>
            <a:ext cx="1704975" cy="1343025"/>
          </a:xfrm>
          <a:prstGeom prst="flowChartAlternateProcess">
            <a:avLst/>
          </a:prstGeom>
          <a:solidFill>
            <a:srgbClr val="FBA63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0" name="Flowchart: Alternate Process 19">
            <a:extLst>
              <a:ext uri="{FF2B5EF4-FFF2-40B4-BE49-F238E27FC236}">
                <a16:creationId xmlns:a16="http://schemas.microsoft.com/office/drawing/2014/main" id="{8C89D4D3-8599-11D0-F49B-5332CC01E486}"/>
              </a:ext>
            </a:extLst>
          </p:cNvPr>
          <p:cNvSpPr/>
          <p:nvPr/>
        </p:nvSpPr>
        <p:spPr>
          <a:xfrm>
            <a:off x="847725" y="5003899"/>
            <a:ext cx="1704975" cy="1343025"/>
          </a:xfrm>
          <a:prstGeom prst="flowChartAlternateProcess">
            <a:avLst/>
          </a:prstGeom>
          <a:solidFill>
            <a:srgbClr val="FBA63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2" name="TextBox 21">
            <a:extLst>
              <a:ext uri="{FF2B5EF4-FFF2-40B4-BE49-F238E27FC236}">
                <a16:creationId xmlns:a16="http://schemas.microsoft.com/office/drawing/2014/main" id="{0EA5D521-276A-73DC-A6E8-5ED0E4DD9D68}"/>
              </a:ext>
            </a:extLst>
          </p:cNvPr>
          <p:cNvSpPr txBox="1"/>
          <p:nvPr/>
        </p:nvSpPr>
        <p:spPr>
          <a:xfrm>
            <a:off x="988216" y="3336963"/>
            <a:ext cx="1319212" cy="1107996"/>
          </a:xfrm>
          <a:prstGeom prst="rect">
            <a:avLst/>
          </a:prstGeom>
          <a:noFill/>
        </p:spPr>
        <p:txBody>
          <a:bodyPr wrap="square">
            <a:spAutoFit/>
          </a:bodyPr>
          <a:lstStyle/>
          <a:p>
            <a:pPr algn="ctr"/>
            <a:r>
              <a:rPr lang="en-US" sz="2200" b="1" dirty="0">
                <a:solidFill>
                  <a:schemeClr val="bg1"/>
                </a:solidFill>
              </a:rPr>
              <a:t>Calculate Projected Sales</a:t>
            </a:r>
            <a:endParaRPr lang="en-IE" sz="2200" b="1" dirty="0">
              <a:solidFill>
                <a:schemeClr val="bg1"/>
              </a:solidFill>
            </a:endParaRPr>
          </a:p>
        </p:txBody>
      </p:sp>
      <p:sp>
        <p:nvSpPr>
          <p:cNvPr id="23" name="TextBox 22">
            <a:extLst>
              <a:ext uri="{FF2B5EF4-FFF2-40B4-BE49-F238E27FC236}">
                <a16:creationId xmlns:a16="http://schemas.microsoft.com/office/drawing/2014/main" id="{A1EF5EAF-FF08-4CB2-2269-FD7168CC8C93}"/>
              </a:ext>
            </a:extLst>
          </p:cNvPr>
          <p:cNvSpPr txBox="1"/>
          <p:nvPr/>
        </p:nvSpPr>
        <p:spPr>
          <a:xfrm>
            <a:off x="988216" y="5121413"/>
            <a:ext cx="1319212" cy="1107996"/>
          </a:xfrm>
          <a:prstGeom prst="rect">
            <a:avLst/>
          </a:prstGeom>
          <a:noFill/>
        </p:spPr>
        <p:txBody>
          <a:bodyPr wrap="square">
            <a:spAutoFit/>
          </a:bodyPr>
          <a:lstStyle/>
          <a:p>
            <a:pPr algn="ctr"/>
            <a:r>
              <a:rPr lang="en-US" sz="2200" b="1" dirty="0">
                <a:solidFill>
                  <a:schemeClr val="bg1"/>
                </a:solidFill>
              </a:rPr>
              <a:t>Calculate Nights to Survive</a:t>
            </a:r>
            <a:endParaRPr lang="en-IE" sz="2200" b="1" dirty="0">
              <a:solidFill>
                <a:schemeClr val="bg1"/>
              </a:solidFill>
            </a:endParaRPr>
          </a:p>
        </p:txBody>
      </p:sp>
    </p:spTree>
    <p:extLst>
      <p:ext uri="{BB962C8B-B14F-4D97-AF65-F5344CB8AC3E}">
        <p14:creationId xmlns:p14="http://schemas.microsoft.com/office/powerpoint/2010/main" val="237640953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83ECAB-BBEB-F0DE-A599-062ADFBB2464}"/>
            </a:ext>
          </a:extLst>
        </p:cNvPr>
        <p:cNvGrpSpPr/>
        <p:nvPr/>
      </p:nvGrpSpPr>
      <p:grpSpPr>
        <a:xfrm>
          <a:off x="0" y="0"/>
          <a:ext cx="0" cy="0"/>
          <a:chOff x="0" y="0"/>
          <a:chExt cx="0" cy="0"/>
        </a:xfrm>
      </p:grpSpPr>
      <p:grpSp>
        <p:nvGrpSpPr>
          <p:cNvPr id="14" name="Group 13">
            <a:extLst>
              <a:ext uri="{FF2B5EF4-FFF2-40B4-BE49-F238E27FC236}">
                <a16:creationId xmlns:a16="http://schemas.microsoft.com/office/drawing/2014/main" id="{21B253D0-497E-17C7-A842-45C7EBEDE6DA}"/>
              </a:ext>
            </a:extLst>
          </p:cNvPr>
          <p:cNvGrpSpPr/>
          <p:nvPr/>
        </p:nvGrpSpPr>
        <p:grpSpPr>
          <a:xfrm>
            <a:off x="798380" y="1295399"/>
            <a:ext cx="10784020" cy="3724275"/>
            <a:chOff x="798381" y="1738841"/>
            <a:chExt cx="8128000" cy="3555999"/>
          </a:xfrm>
          <a:solidFill>
            <a:srgbClr val="418D8F"/>
          </a:solidFill>
          <a:scene3d>
            <a:camera prst="orthographicFront">
              <a:rot lat="0" lon="0" rev="0"/>
            </a:camera>
            <a:lightRig rig="soft" dir="t">
              <a:rot lat="0" lon="0" rev="0"/>
            </a:lightRig>
          </a:scene3d>
        </p:grpSpPr>
        <p:sp>
          <p:nvSpPr>
            <p:cNvPr id="8" name="Freeform: Shape 7">
              <a:extLst>
                <a:ext uri="{FF2B5EF4-FFF2-40B4-BE49-F238E27FC236}">
                  <a16:creationId xmlns:a16="http://schemas.microsoft.com/office/drawing/2014/main" id="{19D2F82A-5E5D-3939-201B-C63E02FC3477}"/>
                </a:ext>
              </a:extLst>
            </p:cNvPr>
            <p:cNvSpPr/>
            <p:nvPr/>
          </p:nvSpPr>
          <p:spPr>
            <a:xfrm>
              <a:off x="798381" y="1738841"/>
              <a:ext cx="8128000" cy="1693333"/>
            </a:xfrm>
            <a:custGeom>
              <a:avLst/>
              <a:gdLst>
                <a:gd name="connsiteX0" fmla="*/ 0 w 8128000"/>
                <a:gd name="connsiteY0" fmla="*/ 169333 h 1693333"/>
                <a:gd name="connsiteX1" fmla="*/ 169333 w 8128000"/>
                <a:gd name="connsiteY1" fmla="*/ 0 h 1693333"/>
                <a:gd name="connsiteX2" fmla="*/ 7958667 w 8128000"/>
                <a:gd name="connsiteY2" fmla="*/ 0 h 1693333"/>
                <a:gd name="connsiteX3" fmla="*/ 8128000 w 8128000"/>
                <a:gd name="connsiteY3" fmla="*/ 169333 h 1693333"/>
                <a:gd name="connsiteX4" fmla="*/ 8128000 w 8128000"/>
                <a:gd name="connsiteY4" fmla="*/ 1524000 h 1693333"/>
                <a:gd name="connsiteX5" fmla="*/ 7958667 w 8128000"/>
                <a:gd name="connsiteY5" fmla="*/ 1693333 h 1693333"/>
                <a:gd name="connsiteX6" fmla="*/ 169333 w 8128000"/>
                <a:gd name="connsiteY6" fmla="*/ 1693333 h 1693333"/>
                <a:gd name="connsiteX7" fmla="*/ 0 w 8128000"/>
                <a:gd name="connsiteY7" fmla="*/ 1524000 h 1693333"/>
                <a:gd name="connsiteX8" fmla="*/ 0 w 8128000"/>
                <a:gd name="connsiteY8" fmla="*/ 169333 h 1693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28000" h="1693333">
                  <a:moveTo>
                    <a:pt x="0" y="169333"/>
                  </a:moveTo>
                  <a:cubicBezTo>
                    <a:pt x="0" y="75813"/>
                    <a:pt x="75813" y="0"/>
                    <a:pt x="169333" y="0"/>
                  </a:cubicBezTo>
                  <a:lnTo>
                    <a:pt x="7958667" y="0"/>
                  </a:lnTo>
                  <a:cubicBezTo>
                    <a:pt x="8052187" y="0"/>
                    <a:pt x="8128000" y="75813"/>
                    <a:pt x="8128000" y="169333"/>
                  </a:cubicBezTo>
                  <a:lnTo>
                    <a:pt x="8128000" y="1524000"/>
                  </a:lnTo>
                  <a:cubicBezTo>
                    <a:pt x="8128000" y="1617520"/>
                    <a:pt x="8052187" y="1693333"/>
                    <a:pt x="7958667" y="1693333"/>
                  </a:cubicBezTo>
                  <a:lnTo>
                    <a:pt x="169333" y="1693333"/>
                  </a:lnTo>
                  <a:cubicBezTo>
                    <a:pt x="75813" y="1693333"/>
                    <a:pt x="0" y="1617520"/>
                    <a:pt x="0" y="1524000"/>
                  </a:cubicBezTo>
                  <a:lnTo>
                    <a:pt x="0" y="169333"/>
                  </a:lnTo>
                  <a:close/>
                </a:path>
              </a:pathLst>
            </a:custGeom>
            <a:grp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86373" tIns="91440" rIns="91441" bIns="91440" numCol="1" spcCol="1270" anchor="ctr" anchorCtr="0">
              <a:noAutofit/>
            </a:bodyPr>
            <a:lstStyle/>
            <a:p>
              <a:r>
                <a:rPr lang="en-US" sz="2400" b="1" dirty="0"/>
                <a:t>Step 4: </a:t>
              </a:r>
              <a:r>
                <a:rPr lang="en-US" sz="2000" b="1" dirty="0"/>
                <a:t>Break Even Nights </a:t>
              </a:r>
              <a:r>
                <a:rPr lang="en-US" sz="2000" i="1" dirty="0"/>
                <a:t>(Known Annual Costs)</a:t>
              </a:r>
            </a:p>
            <a:p>
              <a:r>
                <a:rPr lang="en-US" sz="2000" b="1" i="1" dirty="0"/>
                <a:t>Use annual total costs to calculate breakeven nights.</a:t>
              </a:r>
              <a:br>
                <a:rPr lang="en-US" sz="2000" dirty="0"/>
              </a:br>
              <a:r>
                <a:rPr lang="en-US" sz="2000" dirty="0"/>
                <a:t>If your business is already operational and you know your total costs (fixed and variable), this provides a more accurate breakeven point.</a:t>
              </a:r>
              <a:br>
                <a:rPr lang="en-US" sz="2000" dirty="0"/>
              </a:br>
              <a:r>
                <a:rPr lang="en-US" sz="2000" b="1" dirty="0"/>
                <a:t>Total Annual Costs ÷ Net Revenue per Night</a:t>
              </a:r>
              <a:r>
                <a:rPr lang="en-US" sz="2000" dirty="0"/>
                <a:t> = Breakeven nights.</a:t>
              </a:r>
            </a:p>
          </p:txBody>
        </p:sp>
        <p:sp>
          <p:nvSpPr>
            <p:cNvPr id="10" name="Freeform: Shape 9">
              <a:extLst>
                <a:ext uri="{FF2B5EF4-FFF2-40B4-BE49-F238E27FC236}">
                  <a16:creationId xmlns:a16="http://schemas.microsoft.com/office/drawing/2014/main" id="{41581B68-5F32-E2F3-5535-5491C0AF28DC}"/>
                </a:ext>
              </a:extLst>
            </p:cNvPr>
            <p:cNvSpPr/>
            <p:nvPr/>
          </p:nvSpPr>
          <p:spPr>
            <a:xfrm>
              <a:off x="798381" y="3601507"/>
              <a:ext cx="8128000" cy="1693333"/>
            </a:xfrm>
            <a:custGeom>
              <a:avLst/>
              <a:gdLst>
                <a:gd name="connsiteX0" fmla="*/ 0 w 8128000"/>
                <a:gd name="connsiteY0" fmla="*/ 169333 h 1693333"/>
                <a:gd name="connsiteX1" fmla="*/ 169333 w 8128000"/>
                <a:gd name="connsiteY1" fmla="*/ 0 h 1693333"/>
                <a:gd name="connsiteX2" fmla="*/ 7958667 w 8128000"/>
                <a:gd name="connsiteY2" fmla="*/ 0 h 1693333"/>
                <a:gd name="connsiteX3" fmla="*/ 8128000 w 8128000"/>
                <a:gd name="connsiteY3" fmla="*/ 169333 h 1693333"/>
                <a:gd name="connsiteX4" fmla="*/ 8128000 w 8128000"/>
                <a:gd name="connsiteY4" fmla="*/ 1524000 h 1693333"/>
                <a:gd name="connsiteX5" fmla="*/ 7958667 w 8128000"/>
                <a:gd name="connsiteY5" fmla="*/ 1693333 h 1693333"/>
                <a:gd name="connsiteX6" fmla="*/ 169333 w 8128000"/>
                <a:gd name="connsiteY6" fmla="*/ 1693333 h 1693333"/>
                <a:gd name="connsiteX7" fmla="*/ 0 w 8128000"/>
                <a:gd name="connsiteY7" fmla="*/ 1524000 h 1693333"/>
                <a:gd name="connsiteX8" fmla="*/ 0 w 8128000"/>
                <a:gd name="connsiteY8" fmla="*/ 169333 h 1693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28000" h="1693333">
                  <a:moveTo>
                    <a:pt x="0" y="169333"/>
                  </a:moveTo>
                  <a:cubicBezTo>
                    <a:pt x="0" y="75813"/>
                    <a:pt x="75813" y="0"/>
                    <a:pt x="169333" y="0"/>
                  </a:cubicBezTo>
                  <a:lnTo>
                    <a:pt x="7958667" y="0"/>
                  </a:lnTo>
                  <a:cubicBezTo>
                    <a:pt x="8052187" y="0"/>
                    <a:pt x="8128000" y="75813"/>
                    <a:pt x="8128000" y="169333"/>
                  </a:cubicBezTo>
                  <a:lnTo>
                    <a:pt x="8128000" y="1524000"/>
                  </a:lnTo>
                  <a:cubicBezTo>
                    <a:pt x="8128000" y="1617520"/>
                    <a:pt x="8052187" y="1693333"/>
                    <a:pt x="7958667" y="1693333"/>
                  </a:cubicBezTo>
                  <a:lnTo>
                    <a:pt x="169333" y="1693333"/>
                  </a:lnTo>
                  <a:cubicBezTo>
                    <a:pt x="75813" y="1693333"/>
                    <a:pt x="0" y="1617520"/>
                    <a:pt x="0" y="1524000"/>
                  </a:cubicBezTo>
                  <a:lnTo>
                    <a:pt x="0" y="169333"/>
                  </a:lnTo>
                  <a:close/>
                </a:path>
              </a:pathLst>
            </a:custGeom>
            <a:grp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86373" tIns="91440" rIns="91441" bIns="91440" numCol="1" spcCol="1270" anchor="ctr" anchorCtr="0">
              <a:noAutofit/>
            </a:bodyPr>
            <a:lstStyle/>
            <a:p>
              <a:r>
                <a:rPr lang="en-US" sz="2400" b="1" dirty="0"/>
                <a:t>Step 5: </a:t>
              </a:r>
              <a:r>
                <a:rPr lang="en-US" sz="2000" b="1" dirty="0"/>
                <a:t>Occupancy Rate – For Break Even Nights</a:t>
              </a:r>
            </a:p>
            <a:p>
              <a:r>
                <a:rPr lang="en-US" sz="2000" b="1" i="1" dirty="0"/>
                <a:t>Convert breakeven nights into a % of your nights sold.</a:t>
              </a:r>
              <a:br>
                <a:rPr lang="en-US" sz="2000" dirty="0"/>
              </a:br>
              <a:r>
                <a:rPr lang="en-US" sz="2000" dirty="0"/>
                <a:t>This is a calculated occupancy rate. Formula:</a:t>
              </a:r>
              <a:br>
                <a:rPr lang="en-US" sz="2000" dirty="0"/>
              </a:br>
              <a:r>
                <a:rPr lang="en-US" sz="2000" b="1" dirty="0"/>
                <a:t>(Break-Even Nights ÷ Available Nights) × 100 = Occupancy Rate Needed to Break Even</a:t>
              </a:r>
              <a:endParaRPr lang="en-US" sz="2000" dirty="0"/>
            </a:p>
          </p:txBody>
        </p:sp>
      </p:grpSp>
      <p:sp>
        <p:nvSpPr>
          <p:cNvPr id="4" name="Text Placeholder 3">
            <a:extLst>
              <a:ext uri="{FF2B5EF4-FFF2-40B4-BE49-F238E27FC236}">
                <a16:creationId xmlns:a16="http://schemas.microsoft.com/office/drawing/2014/main" id="{BDA8FBFD-B023-44B6-F9D4-D607AA64DDBF}"/>
              </a:ext>
            </a:extLst>
          </p:cNvPr>
          <p:cNvSpPr>
            <a:spLocks noGrp="1"/>
          </p:cNvSpPr>
          <p:nvPr>
            <p:ph type="body" sz="quarter" idx="16"/>
          </p:nvPr>
        </p:nvSpPr>
        <p:spPr>
          <a:xfrm>
            <a:off x="805787" y="420202"/>
            <a:ext cx="10614687" cy="803654"/>
          </a:xfrm>
        </p:spPr>
        <p:txBody>
          <a:bodyPr/>
          <a:lstStyle/>
          <a:p>
            <a:r>
              <a:rPr lang="en-IE" sz="3200" dirty="0">
                <a:solidFill>
                  <a:srgbClr val="E96751"/>
                </a:solidFill>
              </a:rPr>
              <a:t>Break-Even &amp; Occupancy Calculations</a:t>
            </a:r>
            <a:endParaRPr lang="en-US" sz="3200" dirty="0">
              <a:solidFill>
                <a:srgbClr val="E96751"/>
              </a:solidFill>
            </a:endParaRPr>
          </a:p>
        </p:txBody>
      </p:sp>
      <p:cxnSp>
        <p:nvCxnSpPr>
          <p:cNvPr id="2" name="Straight Connector 1">
            <a:extLst>
              <a:ext uri="{FF2B5EF4-FFF2-40B4-BE49-F238E27FC236}">
                <a16:creationId xmlns:a16="http://schemas.microsoft.com/office/drawing/2014/main" id="{F8BF3CF8-C021-36D4-A3F7-6D8CEE5268D5}"/>
              </a:ext>
            </a:extLst>
          </p:cNvPr>
          <p:cNvCxnSpPr>
            <a:cxnSpLocks/>
          </p:cNvCxnSpPr>
          <p:nvPr/>
        </p:nvCxnSpPr>
        <p:spPr>
          <a:xfrm>
            <a:off x="0" y="1098532"/>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7" name="Flowchart: Alternate Process 16">
            <a:extLst>
              <a:ext uri="{FF2B5EF4-FFF2-40B4-BE49-F238E27FC236}">
                <a16:creationId xmlns:a16="http://schemas.microsoft.com/office/drawing/2014/main" id="{A2DC115E-F65F-7AE1-91E4-6F591940E33C}"/>
              </a:ext>
            </a:extLst>
          </p:cNvPr>
          <p:cNvSpPr/>
          <p:nvPr/>
        </p:nvSpPr>
        <p:spPr>
          <a:xfrm>
            <a:off x="847725" y="1400175"/>
            <a:ext cx="1704975" cy="1468233"/>
          </a:xfrm>
          <a:prstGeom prst="flowChartAlternateProcess">
            <a:avLst/>
          </a:prstGeom>
          <a:solidFill>
            <a:srgbClr val="FBA63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8" name="TextBox 17">
            <a:extLst>
              <a:ext uri="{FF2B5EF4-FFF2-40B4-BE49-F238E27FC236}">
                <a16:creationId xmlns:a16="http://schemas.microsoft.com/office/drawing/2014/main" id="{F7BFF7A9-55D1-CAF7-7D27-9F1ABB2AF918}"/>
              </a:ext>
            </a:extLst>
          </p:cNvPr>
          <p:cNvSpPr txBox="1"/>
          <p:nvPr/>
        </p:nvSpPr>
        <p:spPr>
          <a:xfrm>
            <a:off x="914398" y="1580293"/>
            <a:ext cx="1571624" cy="1107996"/>
          </a:xfrm>
          <a:prstGeom prst="rect">
            <a:avLst/>
          </a:prstGeom>
          <a:noFill/>
        </p:spPr>
        <p:txBody>
          <a:bodyPr wrap="square">
            <a:spAutoFit/>
          </a:bodyPr>
          <a:lstStyle/>
          <a:p>
            <a:pPr algn="ctr"/>
            <a:r>
              <a:rPr lang="en-US" sz="2200" b="1" dirty="0">
                <a:solidFill>
                  <a:schemeClr val="bg1"/>
                </a:solidFill>
              </a:rPr>
              <a:t>Turn Nights into a % Target</a:t>
            </a:r>
            <a:endParaRPr lang="en-IE" sz="2200" dirty="0">
              <a:solidFill>
                <a:schemeClr val="bg1"/>
              </a:solidFill>
            </a:endParaRPr>
          </a:p>
        </p:txBody>
      </p:sp>
      <p:sp>
        <p:nvSpPr>
          <p:cNvPr id="19" name="Flowchart: Alternate Process 18">
            <a:extLst>
              <a:ext uri="{FF2B5EF4-FFF2-40B4-BE49-F238E27FC236}">
                <a16:creationId xmlns:a16="http://schemas.microsoft.com/office/drawing/2014/main" id="{17DFA737-20DA-4836-5C7F-097547830E14}"/>
              </a:ext>
            </a:extLst>
          </p:cNvPr>
          <p:cNvSpPr/>
          <p:nvPr/>
        </p:nvSpPr>
        <p:spPr>
          <a:xfrm>
            <a:off x="847724" y="3429000"/>
            <a:ext cx="1704975" cy="1468233"/>
          </a:xfrm>
          <a:prstGeom prst="flowChartAlternateProcess">
            <a:avLst/>
          </a:prstGeom>
          <a:solidFill>
            <a:srgbClr val="FBA63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2" name="TextBox 21">
            <a:extLst>
              <a:ext uri="{FF2B5EF4-FFF2-40B4-BE49-F238E27FC236}">
                <a16:creationId xmlns:a16="http://schemas.microsoft.com/office/drawing/2014/main" id="{BFEAC3E8-5EE6-AB5B-D872-359369E1C310}"/>
              </a:ext>
            </a:extLst>
          </p:cNvPr>
          <p:cNvSpPr txBox="1"/>
          <p:nvPr/>
        </p:nvSpPr>
        <p:spPr>
          <a:xfrm>
            <a:off x="970359" y="3508413"/>
            <a:ext cx="1459703" cy="1107996"/>
          </a:xfrm>
          <a:prstGeom prst="rect">
            <a:avLst/>
          </a:prstGeom>
          <a:noFill/>
        </p:spPr>
        <p:txBody>
          <a:bodyPr wrap="square">
            <a:spAutoFit/>
          </a:bodyPr>
          <a:lstStyle/>
          <a:p>
            <a:pPr algn="ctr"/>
            <a:r>
              <a:rPr lang="en-US" sz="2200" b="1" dirty="0">
                <a:solidFill>
                  <a:schemeClr val="bg1"/>
                </a:solidFill>
              </a:rPr>
              <a:t>Required Breakeven Occupancy</a:t>
            </a:r>
            <a:endParaRPr lang="en-IE" sz="2200" b="1" dirty="0">
              <a:solidFill>
                <a:schemeClr val="bg1"/>
              </a:solidFill>
            </a:endParaRPr>
          </a:p>
        </p:txBody>
      </p:sp>
    </p:spTree>
    <p:extLst>
      <p:ext uri="{BB962C8B-B14F-4D97-AF65-F5344CB8AC3E}">
        <p14:creationId xmlns:p14="http://schemas.microsoft.com/office/powerpoint/2010/main" val="407156125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5A2CE0-EE97-9538-3B30-51FD197FDE95}"/>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3180BD80-54A0-4BC1-94DE-F8D6C7B0633B}"/>
              </a:ext>
            </a:extLst>
          </p:cNvPr>
          <p:cNvSpPr>
            <a:spLocks noGrp="1"/>
          </p:cNvSpPr>
          <p:nvPr>
            <p:ph type="body" sz="quarter" idx="16"/>
          </p:nvPr>
        </p:nvSpPr>
        <p:spPr>
          <a:xfrm>
            <a:off x="352931" y="2314711"/>
            <a:ext cx="6010480" cy="3066422"/>
          </a:xfrm>
        </p:spPr>
        <p:txBody>
          <a:bodyPr>
            <a:noAutofit/>
          </a:bodyPr>
          <a:lstStyle/>
          <a:p>
            <a:r>
              <a:rPr lang="en-US" sz="2200" b="1" i="0" dirty="0"/>
              <a:t>Plain Terms:</a:t>
            </a:r>
            <a:r>
              <a:rPr lang="en-US" sz="2200" i="0" dirty="0"/>
              <a:t> “Break even” means you’re </a:t>
            </a:r>
            <a:r>
              <a:rPr lang="en-US" sz="2200" b="1" i="0" dirty="0"/>
              <a:t>not making or losing money</a:t>
            </a:r>
            <a:r>
              <a:rPr lang="en-US" sz="2200" i="0" dirty="0"/>
              <a:t>. </a:t>
            </a:r>
          </a:p>
          <a:p>
            <a:r>
              <a:rPr lang="en-US" sz="2200" i="0" dirty="0"/>
              <a:t>It tells you the minimum business you need. For a small glampsite, breaking even might require only a relatively low occupancy (because operating costs can be low). However, don’t get complacent – a low break-even point is good, but your ultimate goal is a healthy profit above that. Use the break-even as a safety threshold when planning. (</a:t>
            </a:r>
            <a:r>
              <a:rPr lang="en-US" sz="2200" i="0" dirty="0">
                <a:hlinkClick r:id="rId2">
                  <a:extLst>
                    <a:ext uri="{A12FA001-AC4F-418D-AE19-62706E023703}">
                      <ahyp:hlinkClr xmlns:ahyp="http://schemas.microsoft.com/office/drawing/2018/hyperlinkcolor" val="tx"/>
                    </a:ext>
                  </a:extLst>
                </a:hlinkClick>
              </a:rPr>
              <a:t>Glampitect</a:t>
            </a:r>
            <a:r>
              <a:rPr lang="en-US" sz="2200" i="0" dirty="0"/>
              <a:t>)</a:t>
            </a:r>
            <a:endParaRPr lang="en-IE" sz="2200" i="0" dirty="0"/>
          </a:p>
        </p:txBody>
      </p:sp>
      <p:sp>
        <p:nvSpPr>
          <p:cNvPr id="2" name="Text Placeholder 1">
            <a:extLst>
              <a:ext uri="{FF2B5EF4-FFF2-40B4-BE49-F238E27FC236}">
                <a16:creationId xmlns:a16="http://schemas.microsoft.com/office/drawing/2014/main" id="{3FA1F58C-E741-5BC6-02EB-56EF726B404D}"/>
              </a:ext>
            </a:extLst>
          </p:cNvPr>
          <p:cNvSpPr>
            <a:spLocks noGrp="1"/>
          </p:cNvSpPr>
          <p:nvPr>
            <p:ph type="body" sz="quarter" idx="17"/>
          </p:nvPr>
        </p:nvSpPr>
        <p:spPr>
          <a:xfrm>
            <a:off x="1514981" y="1090506"/>
            <a:ext cx="5653422" cy="582221"/>
          </a:xfrm>
        </p:spPr>
        <p:txBody>
          <a:bodyPr/>
          <a:lstStyle/>
          <a:p>
            <a:r>
              <a:rPr lang="en-IE" sz="4400" dirty="0"/>
              <a:t>Break Even Analysis</a:t>
            </a:r>
          </a:p>
        </p:txBody>
      </p:sp>
      <p:pic>
        <p:nvPicPr>
          <p:cNvPr id="10" name="Picture Placeholder 9" descr="A piggy bank and dart board&#10;&#10;AI-generated content may be incorrect.">
            <a:extLst>
              <a:ext uri="{FF2B5EF4-FFF2-40B4-BE49-F238E27FC236}">
                <a16:creationId xmlns:a16="http://schemas.microsoft.com/office/drawing/2014/main" id="{FBA57AFA-C640-B14D-ECD1-76A6F5F28C44}"/>
              </a:ext>
            </a:extLst>
          </p:cNvPr>
          <p:cNvPicPr>
            <a:picLocks noGrp="1" noChangeAspect="1"/>
          </p:cNvPicPr>
          <p:nvPr>
            <p:ph type="pic" sz="quarter" idx="19"/>
          </p:nvPr>
        </p:nvPicPr>
        <p:blipFill>
          <a:blip r:embed="rId3"/>
          <a:srcRect l="1842" r="1842"/>
          <a:stretch>
            <a:fillRect/>
          </a:stretch>
        </p:blipFill>
        <p:spPr>
          <a:xfrm>
            <a:off x="6362700" y="1730375"/>
            <a:ext cx="5832475" cy="4037013"/>
          </a:xfrm>
        </p:spPr>
      </p:pic>
    </p:spTree>
    <p:extLst>
      <p:ext uri="{BB962C8B-B14F-4D97-AF65-F5344CB8AC3E}">
        <p14:creationId xmlns:p14="http://schemas.microsoft.com/office/powerpoint/2010/main" val="108855090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07121E-7748-0097-D507-5EF0C29D1EE1}"/>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AD426C35-D73C-6249-A1A3-A0EA303EBAE2}"/>
              </a:ext>
            </a:extLst>
          </p:cNvPr>
          <p:cNvSpPr>
            <a:spLocks noGrp="1"/>
          </p:cNvSpPr>
          <p:nvPr>
            <p:ph type="body" sz="quarter" idx="16"/>
          </p:nvPr>
        </p:nvSpPr>
        <p:spPr>
          <a:xfrm>
            <a:off x="4637376" y="186544"/>
            <a:ext cx="7221426" cy="803654"/>
          </a:xfrm>
        </p:spPr>
        <p:txBody>
          <a:bodyPr/>
          <a:lstStyle/>
          <a:p>
            <a:r>
              <a:rPr lang="en-IE" dirty="0"/>
              <a:t>Breakeven &amp; Profitability Analysis </a:t>
            </a:r>
          </a:p>
          <a:p>
            <a:r>
              <a:rPr lang="en-IE" sz="2400" b="0" dirty="0"/>
              <a:t>(Finding Your Break-Even Point and Beyond)</a:t>
            </a:r>
          </a:p>
        </p:txBody>
      </p:sp>
      <p:sp>
        <p:nvSpPr>
          <p:cNvPr id="7" name="Text Placeholder 6">
            <a:extLst>
              <a:ext uri="{FF2B5EF4-FFF2-40B4-BE49-F238E27FC236}">
                <a16:creationId xmlns:a16="http://schemas.microsoft.com/office/drawing/2014/main" id="{9CCC53D5-790B-1592-0719-0451E07618DA}"/>
              </a:ext>
            </a:extLst>
          </p:cNvPr>
          <p:cNvSpPr>
            <a:spLocks noGrp="1"/>
          </p:cNvSpPr>
          <p:nvPr>
            <p:ph type="body" sz="quarter" idx="21"/>
          </p:nvPr>
        </p:nvSpPr>
        <p:spPr>
          <a:xfrm>
            <a:off x="4727093" y="1314970"/>
            <a:ext cx="6925929" cy="4530541"/>
          </a:xfrm>
        </p:spPr>
        <p:txBody>
          <a:bodyPr/>
          <a:lstStyle/>
          <a:p>
            <a:pPr>
              <a:spcAft>
                <a:spcPts val="600"/>
              </a:spcAft>
            </a:pPr>
            <a:r>
              <a:rPr lang="en-IE" b="1" dirty="0">
                <a:solidFill>
                  <a:srgbClr val="595959"/>
                </a:solidFill>
              </a:rPr>
              <a:t>Guiding Question:</a:t>
            </a:r>
            <a:r>
              <a:rPr lang="en-IE" dirty="0">
                <a:solidFill>
                  <a:srgbClr val="595959"/>
                </a:solidFill>
              </a:rPr>
              <a:t> </a:t>
            </a:r>
            <a:r>
              <a:rPr lang="en-IE" i="1" dirty="0">
                <a:solidFill>
                  <a:srgbClr val="E96751"/>
                </a:solidFill>
              </a:rPr>
              <a:t>“What is my business’s break-even point (in nights or occupancy), and how many bookings or what rate do I need to achieve my profit goals?”</a:t>
            </a:r>
          </a:p>
          <a:p>
            <a:pPr>
              <a:spcAft>
                <a:spcPts val="600"/>
              </a:spcAft>
            </a:pPr>
            <a:endParaRPr lang="en-IE" sz="1000" dirty="0">
              <a:solidFill>
                <a:srgbClr val="E96751"/>
              </a:solidFill>
            </a:endParaRPr>
          </a:p>
          <a:p>
            <a:pPr marL="342900" indent="-342900">
              <a:spcAft>
                <a:spcPts val="600"/>
              </a:spcAft>
              <a:buFont typeface="Wingdings" panose="05000000000000000000" pitchFamily="2" charset="2"/>
              <a:buChar char="Ø"/>
            </a:pPr>
            <a:r>
              <a:rPr lang="en-IE" dirty="0"/>
              <a:t>In real-world terms, a first-time business owner should know “the magic number” of bookings or occupancy needed to survive, and what it takes actually to make a good return. </a:t>
            </a:r>
          </a:p>
          <a:p>
            <a:pPr marL="342900" indent="-342900">
              <a:spcAft>
                <a:spcPts val="600"/>
              </a:spcAft>
              <a:buFont typeface="Wingdings" panose="05000000000000000000" pitchFamily="2" charset="2"/>
              <a:buChar char="Ø"/>
            </a:pPr>
            <a:r>
              <a:rPr lang="en-IE" dirty="0"/>
              <a:t>The objective of this section is to arm you with those numbers and scenarios so you can </a:t>
            </a:r>
            <a:r>
              <a:rPr lang="en-IE" b="1" dirty="0"/>
              <a:t>plan realistically and set achievable targets</a:t>
            </a:r>
            <a:r>
              <a:rPr lang="en-IE" dirty="0"/>
              <a:t> (or adjust your plan if the targets seem out of reach). </a:t>
            </a:r>
          </a:p>
          <a:p>
            <a:pPr marL="342900" indent="-342900">
              <a:spcAft>
                <a:spcPts val="600"/>
              </a:spcAft>
              <a:buFont typeface="Wingdings" panose="05000000000000000000" pitchFamily="2" charset="2"/>
              <a:buChar char="Ø"/>
            </a:pPr>
            <a:r>
              <a:rPr lang="en-IE" dirty="0"/>
              <a:t>It’s a bit of number-crunching, but it brings peace of mind by clarifying the threshold between loss and profit.</a:t>
            </a:r>
          </a:p>
          <a:p>
            <a:pPr marL="342900" indent="-342900">
              <a:spcAft>
                <a:spcPts val="600"/>
              </a:spcAft>
              <a:buFont typeface="Wingdings" panose="05000000000000000000" pitchFamily="2" charset="2"/>
              <a:buChar char="Ø"/>
            </a:pPr>
            <a:endParaRPr lang="en-IE" dirty="0"/>
          </a:p>
        </p:txBody>
      </p:sp>
      <p:sp>
        <p:nvSpPr>
          <p:cNvPr id="5" name="Text Placeholder 4">
            <a:extLst>
              <a:ext uri="{FF2B5EF4-FFF2-40B4-BE49-F238E27FC236}">
                <a16:creationId xmlns:a16="http://schemas.microsoft.com/office/drawing/2014/main" id="{56397E23-2459-B12C-F9BD-E6888202AD20}"/>
              </a:ext>
            </a:extLst>
          </p:cNvPr>
          <p:cNvSpPr>
            <a:spLocks noGrp="1"/>
          </p:cNvSpPr>
          <p:nvPr>
            <p:ph type="body" sz="quarter" idx="18"/>
          </p:nvPr>
        </p:nvSpPr>
        <p:spPr/>
        <p:txBody>
          <a:bodyPr/>
          <a:lstStyle/>
          <a:p>
            <a:r>
              <a:rPr lang="en-IE" dirty="0"/>
              <a:t>Introduction</a:t>
            </a:r>
          </a:p>
        </p:txBody>
      </p:sp>
      <p:sp>
        <p:nvSpPr>
          <p:cNvPr id="2" name="Text Placeholder 5">
            <a:extLst>
              <a:ext uri="{FF2B5EF4-FFF2-40B4-BE49-F238E27FC236}">
                <a16:creationId xmlns:a16="http://schemas.microsoft.com/office/drawing/2014/main" id="{08B0F6EA-7561-11E7-7E59-DB8C328F6E09}"/>
              </a:ext>
            </a:extLst>
          </p:cNvPr>
          <p:cNvSpPr txBox="1">
            <a:spLocks/>
          </p:cNvSpPr>
          <p:nvPr/>
        </p:nvSpPr>
        <p:spPr>
          <a:xfrm>
            <a:off x="333198" y="701326"/>
            <a:ext cx="3092298" cy="385564"/>
          </a:xfrm>
          <a:prstGeom prst="rect">
            <a:avLst/>
          </a:prstGeom>
        </p:spPr>
        <p:txBody>
          <a:bodyPr anchor="t">
            <a:noAutofit/>
          </a:bodyPr>
          <a:lstStyle>
            <a:lvl1pPr marL="0" indent="0" algn="ctr" defTabSz="914400" rtl="0" eaLnBrk="1" latinLnBrk="0" hangingPunct="1">
              <a:lnSpc>
                <a:spcPct val="100000"/>
              </a:lnSpc>
              <a:spcBef>
                <a:spcPts val="0"/>
              </a:spcBef>
              <a:buFont typeface="Arial" panose="020B0604020202020204" pitchFamily="34" charset="0"/>
              <a:buNone/>
              <a:defRPr sz="32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t>Finding Your Breakeven Point</a:t>
            </a:r>
          </a:p>
          <a:p>
            <a:endParaRPr lang="en-IE" dirty="0"/>
          </a:p>
        </p:txBody>
      </p:sp>
    </p:spTree>
    <p:extLst>
      <p:ext uri="{BB962C8B-B14F-4D97-AF65-F5344CB8AC3E}">
        <p14:creationId xmlns:p14="http://schemas.microsoft.com/office/powerpoint/2010/main" val="374507478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F769038-048F-8AF3-E724-EA7B0B7F5FFB}"/>
              </a:ext>
            </a:extLst>
          </p:cNvPr>
          <p:cNvSpPr>
            <a:spLocks noGrp="1"/>
          </p:cNvSpPr>
          <p:nvPr>
            <p:ph type="body" sz="quarter" idx="16"/>
          </p:nvPr>
        </p:nvSpPr>
        <p:spPr>
          <a:xfrm>
            <a:off x="4552728" y="283236"/>
            <a:ext cx="7221426" cy="803654"/>
          </a:xfrm>
        </p:spPr>
        <p:txBody>
          <a:bodyPr/>
          <a:lstStyle/>
          <a:p>
            <a:r>
              <a:rPr lang="en-IE" dirty="0"/>
              <a:t>Breakeven &amp; Profitability Analysis </a:t>
            </a:r>
          </a:p>
          <a:p>
            <a:r>
              <a:rPr lang="en-IE" sz="2400" b="0" dirty="0"/>
              <a:t>(Finding Your Break-Even Point and Beyond)</a:t>
            </a:r>
          </a:p>
        </p:txBody>
      </p:sp>
      <p:sp>
        <p:nvSpPr>
          <p:cNvPr id="7" name="Text Placeholder 6">
            <a:extLst>
              <a:ext uri="{FF2B5EF4-FFF2-40B4-BE49-F238E27FC236}">
                <a16:creationId xmlns:a16="http://schemas.microsoft.com/office/drawing/2014/main" id="{7E013BC7-115B-4D4B-6A24-04456B038AEB}"/>
              </a:ext>
            </a:extLst>
          </p:cNvPr>
          <p:cNvSpPr>
            <a:spLocks noGrp="1"/>
          </p:cNvSpPr>
          <p:nvPr>
            <p:ph type="body" sz="quarter" idx="21"/>
          </p:nvPr>
        </p:nvSpPr>
        <p:spPr>
          <a:xfrm>
            <a:off x="4552727" y="1364877"/>
            <a:ext cx="6886798" cy="4530541"/>
          </a:xfrm>
        </p:spPr>
        <p:txBody>
          <a:bodyPr/>
          <a:lstStyle/>
          <a:p>
            <a:pPr>
              <a:spcAft>
                <a:spcPts val="600"/>
              </a:spcAft>
            </a:pPr>
            <a:r>
              <a:rPr lang="en-IE" dirty="0">
                <a:solidFill>
                  <a:srgbClr val="595959"/>
                </a:solidFill>
              </a:rPr>
              <a:t>This section zooms in on two critical concepts: </a:t>
            </a:r>
            <a:r>
              <a:rPr lang="en-IE" b="1" dirty="0">
                <a:solidFill>
                  <a:srgbClr val="595959"/>
                </a:solidFill>
              </a:rPr>
              <a:t>Breakeven Point</a:t>
            </a:r>
            <a:r>
              <a:rPr lang="en-IE" dirty="0">
                <a:solidFill>
                  <a:srgbClr val="595959"/>
                </a:solidFill>
              </a:rPr>
              <a:t> and </a:t>
            </a:r>
            <a:r>
              <a:rPr lang="en-IE" b="1" dirty="0">
                <a:solidFill>
                  <a:srgbClr val="595959"/>
                </a:solidFill>
              </a:rPr>
              <a:t>Profitability</a:t>
            </a:r>
            <a:r>
              <a:rPr lang="en-IE" dirty="0">
                <a:solidFill>
                  <a:srgbClr val="595959"/>
                </a:solidFill>
              </a:rPr>
              <a:t> Targets. </a:t>
            </a:r>
          </a:p>
          <a:p>
            <a:pPr marL="342900" indent="-342900">
              <a:spcAft>
                <a:spcPts val="600"/>
              </a:spcAft>
              <a:buFont typeface="Wingdings" panose="05000000000000000000" pitchFamily="2" charset="2"/>
              <a:buChar char="Ø"/>
            </a:pPr>
            <a:r>
              <a:rPr lang="en-IE" sz="2400" dirty="0"/>
              <a:t>The </a:t>
            </a:r>
            <a:r>
              <a:rPr lang="en-IE" sz="2400" b="1" dirty="0">
                <a:solidFill>
                  <a:srgbClr val="E96751"/>
                </a:solidFill>
              </a:rPr>
              <a:t>breakeven point</a:t>
            </a:r>
            <a:r>
              <a:rPr lang="en-IE" sz="2400" dirty="0">
                <a:solidFill>
                  <a:srgbClr val="E96751"/>
                </a:solidFill>
              </a:rPr>
              <a:t> </a:t>
            </a:r>
            <a:r>
              <a:rPr lang="en-IE" sz="2400" dirty="0">
                <a:solidFill>
                  <a:srgbClr val="595959"/>
                </a:solidFill>
              </a:rPr>
              <a:t>is when your total revenue equals your total costs – in other words, the business is </a:t>
            </a:r>
            <a:r>
              <a:rPr lang="en-IE" sz="2400" b="1" dirty="0">
                <a:solidFill>
                  <a:srgbClr val="595959"/>
                </a:solidFill>
              </a:rPr>
              <a:t>not losing money, but not making a profit </a:t>
            </a:r>
            <a:r>
              <a:rPr lang="en-IE" sz="2400" dirty="0">
                <a:solidFill>
                  <a:srgbClr val="595959"/>
                </a:solidFill>
              </a:rPr>
              <a:t>either. It’s a key milestone: reaching breakeven means your business can sustain itself. </a:t>
            </a:r>
          </a:p>
          <a:p>
            <a:pPr marL="342900" indent="-342900">
              <a:spcAft>
                <a:spcPts val="600"/>
              </a:spcAft>
              <a:buFont typeface="Wingdings" panose="05000000000000000000" pitchFamily="2" charset="2"/>
              <a:buChar char="Ø"/>
            </a:pPr>
            <a:r>
              <a:rPr lang="en-IE" sz="2400" b="1" dirty="0">
                <a:solidFill>
                  <a:srgbClr val="E96751"/>
                </a:solidFill>
              </a:rPr>
              <a:t>Profitability analysis </a:t>
            </a:r>
            <a:r>
              <a:rPr lang="en-IE" sz="2400" dirty="0">
                <a:solidFill>
                  <a:srgbClr val="595959"/>
                </a:solidFill>
              </a:rPr>
              <a:t>goes a step further to determine how you can go from breakeven to hitting a </a:t>
            </a:r>
            <a:r>
              <a:rPr lang="en-IE" sz="2400" b="1" dirty="0">
                <a:solidFill>
                  <a:srgbClr val="595959"/>
                </a:solidFill>
              </a:rPr>
              <a:t>desired profit. </a:t>
            </a:r>
            <a:r>
              <a:rPr lang="en-IE" sz="2400" dirty="0">
                <a:solidFill>
                  <a:srgbClr val="595959"/>
                </a:solidFill>
              </a:rPr>
              <a:t>The purpose here is to calculate </a:t>
            </a:r>
            <a:r>
              <a:rPr lang="en-US" sz="2400" b="1" dirty="0">
                <a:solidFill>
                  <a:srgbClr val="595959"/>
                </a:solidFill>
              </a:rPr>
              <a:t>the number of nights </a:t>
            </a:r>
            <a:r>
              <a:rPr lang="en-US" sz="2400" dirty="0">
                <a:solidFill>
                  <a:srgbClr val="595959"/>
                </a:solidFill>
              </a:rPr>
              <a:t>you need to </a:t>
            </a:r>
            <a:r>
              <a:rPr lang="en-US" sz="2400" b="1" dirty="0">
                <a:solidFill>
                  <a:srgbClr val="595959"/>
                </a:solidFill>
              </a:rPr>
              <a:t>book to break even (cover all costs) </a:t>
            </a:r>
            <a:r>
              <a:rPr lang="en-US" sz="2400" dirty="0">
                <a:solidFill>
                  <a:srgbClr val="595959"/>
                </a:solidFill>
              </a:rPr>
              <a:t>and to examine how </a:t>
            </a:r>
            <a:r>
              <a:rPr lang="en-US" sz="2400" b="1" dirty="0">
                <a:solidFill>
                  <a:srgbClr val="595959"/>
                </a:solidFill>
              </a:rPr>
              <a:t>different pricing and occupancy scenarios impact</a:t>
            </a:r>
            <a:r>
              <a:rPr lang="en-IE" sz="2400" dirty="0">
                <a:solidFill>
                  <a:srgbClr val="595959"/>
                </a:solidFill>
              </a:rPr>
              <a:t> that and your profit goals. </a:t>
            </a:r>
          </a:p>
          <a:p>
            <a:pPr marL="342900" indent="-342900">
              <a:spcAft>
                <a:spcPts val="600"/>
              </a:spcAft>
              <a:buFont typeface="Wingdings" panose="05000000000000000000" pitchFamily="2" charset="2"/>
              <a:buChar char="Ø"/>
            </a:pPr>
            <a:endParaRPr lang="en-IE" dirty="0"/>
          </a:p>
        </p:txBody>
      </p:sp>
      <p:sp>
        <p:nvSpPr>
          <p:cNvPr id="5" name="Text Placeholder 4">
            <a:extLst>
              <a:ext uri="{FF2B5EF4-FFF2-40B4-BE49-F238E27FC236}">
                <a16:creationId xmlns:a16="http://schemas.microsoft.com/office/drawing/2014/main" id="{63627735-8AAF-535F-4BC1-B469927E59E1}"/>
              </a:ext>
            </a:extLst>
          </p:cNvPr>
          <p:cNvSpPr>
            <a:spLocks noGrp="1"/>
          </p:cNvSpPr>
          <p:nvPr>
            <p:ph type="body" sz="quarter" idx="18"/>
          </p:nvPr>
        </p:nvSpPr>
        <p:spPr/>
        <p:txBody>
          <a:bodyPr/>
          <a:lstStyle/>
          <a:p>
            <a:r>
              <a:rPr lang="en-IE" b="0" dirty="0"/>
              <a:t>Break Even Nights</a:t>
            </a:r>
          </a:p>
        </p:txBody>
      </p:sp>
      <p:sp>
        <p:nvSpPr>
          <p:cNvPr id="6" name="Text Placeholder 5">
            <a:extLst>
              <a:ext uri="{FF2B5EF4-FFF2-40B4-BE49-F238E27FC236}">
                <a16:creationId xmlns:a16="http://schemas.microsoft.com/office/drawing/2014/main" id="{29C0FF0A-A725-BC4E-7A30-AB66FB3CC464}"/>
              </a:ext>
            </a:extLst>
          </p:cNvPr>
          <p:cNvSpPr>
            <a:spLocks noGrp="1"/>
          </p:cNvSpPr>
          <p:nvPr>
            <p:ph type="body" sz="quarter" idx="19"/>
          </p:nvPr>
        </p:nvSpPr>
        <p:spPr>
          <a:xfrm>
            <a:off x="333198" y="701326"/>
            <a:ext cx="3092298" cy="385564"/>
          </a:xfrm>
        </p:spPr>
        <p:txBody>
          <a:bodyPr/>
          <a:lstStyle/>
          <a:p>
            <a:r>
              <a:rPr lang="en-IE" dirty="0"/>
              <a:t>Finding Your Breakeven Point</a:t>
            </a:r>
          </a:p>
          <a:p>
            <a:endParaRPr lang="en-IE" dirty="0"/>
          </a:p>
        </p:txBody>
      </p:sp>
    </p:spTree>
    <p:extLst>
      <p:ext uri="{BB962C8B-B14F-4D97-AF65-F5344CB8AC3E}">
        <p14:creationId xmlns:p14="http://schemas.microsoft.com/office/powerpoint/2010/main" val="81395567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0EDFA3-A862-AB2E-DCEB-298004BE541A}"/>
            </a:ext>
          </a:extLst>
        </p:cNvPr>
        <p:cNvGrpSpPr/>
        <p:nvPr/>
      </p:nvGrpSpPr>
      <p:grpSpPr>
        <a:xfrm>
          <a:off x="0" y="0"/>
          <a:ext cx="0" cy="0"/>
          <a:chOff x="0" y="0"/>
          <a:chExt cx="0" cy="0"/>
        </a:xfrm>
      </p:grpSpPr>
      <p:sp>
        <p:nvSpPr>
          <p:cNvPr id="25" name="Flowchart: Alternate Process 24">
            <a:extLst>
              <a:ext uri="{FF2B5EF4-FFF2-40B4-BE49-F238E27FC236}">
                <a16:creationId xmlns:a16="http://schemas.microsoft.com/office/drawing/2014/main" id="{8C1643F6-069C-8FC4-6333-C2B348E80E99}"/>
              </a:ext>
            </a:extLst>
          </p:cNvPr>
          <p:cNvSpPr/>
          <p:nvPr/>
        </p:nvSpPr>
        <p:spPr>
          <a:xfrm>
            <a:off x="1318680" y="2204626"/>
            <a:ext cx="10146542" cy="883552"/>
          </a:xfrm>
          <a:prstGeom prst="flowChartAlternateProcess">
            <a:avLst/>
          </a:prstGeom>
          <a:solidFill>
            <a:srgbClr val="418D8F"/>
          </a:solid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Flowchart: Alternate Process 23">
            <a:extLst>
              <a:ext uri="{FF2B5EF4-FFF2-40B4-BE49-F238E27FC236}">
                <a16:creationId xmlns:a16="http://schemas.microsoft.com/office/drawing/2014/main" id="{9FEAF3D2-C8E9-4D55-A642-B16A84F7CFB6}"/>
              </a:ext>
            </a:extLst>
          </p:cNvPr>
          <p:cNvSpPr/>
          <p:nvPr/>
        </p:nvSpPr>
        <p:spPr>
          <a:xfrm>
            <a:off x="817828" y="937375"/>
            <a:ext cx="10595240" cy="1136848"/>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4" name="Text Placeholder 3">
            <a:extLst>
              <a:ext uri="{FF2B5EF4-FFF2-40B4-BE49-F238E27FC236}">
                <a16:creationId xmlns:a16="http://schemas.microsoft.com/office/drawing/2014/main" id="{DF413E09-2C35-83B2-C532-34AE092FC521}"/>
              </a:ext>
            </a:extLst>
          </p:cNvPr>
          <p:cNvSpPr>
            <a:spLocks noGrp="1"/>
          </p:cNvSpPr>
          <p:nvPr>
            <p:ph type="body" sz="quarter" idx="16"/>
          </p:nvPr>
        </p:nvSpPr>
        <p:spPr>
          <a:xfrm>
            <a:off x="992588" y="230550"/>
            <a:ext cx="10614687" cy="803654"/>
          </a:xfrm>
        </p:spPr>
        <p:txBody>
          <a:bodyPr/>
          <a:lstStyle/>
          <a:p>
            <a:r>
              <a:rPr lang="en-US" sz="3200" dirty="0">
                <a:solidFill>
                  <a:srgbClr val="459597"/>
                </a:solidFill>
              </a:rPr>
              <a:t>Available Number of Nights </a:t>
            </a:r>
          </a:p>
        </p:txBody>
      </p:sp>
      <p:cxnSp>
        <p:nvCxnSpPr>
          <p:cNvPr id="2" name="Straight Connector 1">
            <a:extLst>
              <a:ext uri="{FF2B5EF4-FFF2-40B4-BE49-F238E27FC236}">
                <a16:creationId xmlns:a16="http://schemas.microsoft.com/office/drawing/2014/main" id="{30C3F659-9964-7F42-7302-5612EBD8F84D}"/>
              </a:ext>
            </a:extLst>
          </p:cNvPr>
          <p:cNvCxnSpPr>
            <a:cxnSpLocks/>
          </p:cNvCxnSpPr>
          <p:nvPr/>
        </p:nvCxnSpPr>
        <p:spPr>
          <a:xfrm>
            <a:off x="50480" y="814399"/>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4E2B0F6B-BF20-B122-D73E-5E1A206C0EBC}"/>
              </a:ext>
            </a:extLst>
          </p:cNvPr>
          <p:cNvSpPr>
            <a:spLocks noGrp="1"/>
          </p:cNvSpPr>
          <p:nvPr>
            <p:ph type="body" sz="quarter" idx="18"/>
          </p:nvPr>
        </p:nvSpPr>
        <p:spPr>
          <a:xfrm>
            <a:off x="1358576" y="994254"/>
            <a:ext cx="9954728" cy="803653"/>
          </a:xfrm>
        </p:spPr>
        <p:txBody>
          <a:bodyPr/>
          <a:lstStyle/>
          <a:p>
            <a:pPr marL="0" indent="0">
              <a:spcAft>
                <a:spcPts val="600"/>
              </a:spcAft>
            </a:pPr>
            <a:r>
              <a:rPr lang="en-US" b="1" dirty="0">
                <a:solidFill>
                  <a:srgbClr val="E96751"/>
                </a:solidFill>
              </a:rPr>
              <a:t>Taken from Section 3. </a:t>
            </a:r>
            <a:r>
              <a:rPr lang="en-US" sz="2200" dirty="0">
                <a:solidFill>
                  <a:srgbClr val="595959"/>
                </a:solidFill>
              </a:rPr>
              <a:t>Determine your a</a:t>
            </a:r>
            <a:r>
              <a:rPr lang="en-IE" sz="2200" dirty="0" err="1">
                <a:solidFill>
                  <a:srgbClr val="595959"/>
                </a:solidFill>
              </a:rPr>
              <a:t>vailable</a:t>
            </a:r>
            <a:r>
              <a:rPr lang="en-IE" sz="2200" dirty="0">
                <a:solidFill>
                  <a:srgbClr val="595959"/>
                </a:solidFill>
              </a:rPr>
              <a:t> Nights per Year. Assume you operate all year, 365 nights. </a:t>
            </a:r>
            <a:r>
              <a:rPr lang="en-US" sz="2200" dirty="0">
                <a:solidFill>
                  <a:srgbClr val="595959"/>
                </a:solidFill>
              </a:rPr>
              <a:t>(You can adjust this if you're open seasonally, e.g., 300 nights, 250, etc.)</a:t>
            </a:r>
            <a:endParaRPr lang="en-US" sz="2200" i="1" dirty="0">
              <a:solidFill>
                <a:srgbClr val="595959"/>
              </a:solidFill>
            </a:endParaRPr>
          </a:p>
        </p:txBody>
      </p:sp>
      <p:sp>
        <p:nvSpPr>
          <p:cNvPr id="21" name="Text Placeholder 5">
            <a:extLst>
              <a:ext uri="{FF2B5EF4-FFF2-40B4-BE49-F238E27FC236}">
                <a16:creationId xmlns:a16="http://schemas.microsoft.com/office/drawing/2014/main" id="{A66A3942-DCD2-8A7C-0226-AD5984C50620}"/>
              </a:ext>
            </a:extLst>
          </p:cNvPr>
          <p:cNvSpPr txBox="1">
            <a:spLocks/>
          </p:cNvSpPr>
          <p:nvPr/>
        </p:nvSpPr>
        <p:spPr>
          <a:xfrm>
            <a:off x="1469032" y="2284525"/>
            <a:ext cx="9996190" cy="803653"/>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200"/>
              </a:spcAft>
            </a:pPr>
            <a:r>
              <a:rPr lang="en-US" b="1" dirty="0">
                <a:solidFill>
                  <a:schemeClr val="bg1"/>
                </a:solidFill>
              </a:rPr>
              <a:t>Available Nights </a:t>
            </a:r>
            <a:r>
              <a:rPr lang="en-US" dirty="0">
                <a:solidFill>
                  <a:schemeClr val="bg1"/>
                </a:solidFill>
              </a:rPr>
              <a:t>= Total Nights in a Year – Owner Blocked Nights – Maintenance Days – Seasonal Closures</a:t>
            </a:r>
          </a:p>
        </p:txBody>
      </p:sp>
      <p:sp>
        <p:nvSpPr>
          <p:cNvPr id="26" name="Flowchart: Alternate Process 25">
            <a:extLst>
              <a:ext uri="{FF2B5EF4-FFF2-40B4-BE49-F238E27FC236}">
                <a16:creationId xmlns:a16="http://schemas.microsoft.com/office/drawing/2014/main" id="{160BC8EA-48E5-EC94-AFFA-E3C4ACA7DD74}"/>
              </a:ext>
            </a:extLst>
          </p:cNvPr>
          <p:cNvSpPr/>
          <p:nvPr/>
        </p:nvSpPr>
        <p:spPr>
          <a:xfrm>
            <a:off x="1358576" y="3260796"/>
            <a:ext cx="9964593" cy="3511479"/>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cxnSp>
        <p:nvCxnSpPr>
          <p:cNvPr id="33" name="Connector: Elbow 32">
            <a:extLst>
              <a:ext uri="{FF2B5EF4-FFF2-40B4-BE49-F238E27FC236}">
                <a16:creationId xmlns:a16="http://schemas.microsoft.com/office/drawing/2014/main" id="{B3F623AC-535D-5D75-A9B4-DD5A3407206B}"/>
              </a:ext>
            </a:extLst>
          </p:cNvPr>
          <p:cNvCxnSpPr>
            <a:cxnSpLocks/>
            <a:stCxn id="24" idx="1"/>
            <a:endCxn id="25" idx="1"/>
          </p:cNvCxnSpPr>
          <p:nvPr/>
        </p:nvCxnSpPr>
        <p:spPr>
          <a:xfrm rot="10800000" flipH="1" flipV="1">
            <a:off x="817828" y="1505798"/>
            <a:ext cx="500852" cy="1140603"/>
          </a:xfrm>
          <a:prstGeom prst="bentConnector3">
            <a:avLst>
              <a:gd name="adj1" fmla="val -45642"/>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onnector: Elbow 35">
            <a:extLst>
              <a:ext uri="{FF2B5EF4-FFF2-40B4-BE49-F238E27FC236}">
                <a16:creationId xmlns:a16="http://schemas.microsoft.com/office/drawing/2014/main" id="{563504AA-514F-7714-9654-0050D4386F76}"/>
              </a:ext>
            </a:extLst>
          </p:cNvPr>
          <p:cNvCxnSpPr>
            <a:cxnSpLocks/>
          </p:cNvCxnSpPr>
          <p:nvPr/>
        </p:nvCxnSpPr>
        <p:spPr>
          <a:xfrm rot="16200000" flipH="1">
            <a:off x="-356708" y="3592452"/>
            <a:ext cx="2613798" cy="721698"/>
          </a:xfrm>
          <a:prstGeom prst="bentConnector3">
            <a:avLst>
              <a:gd name="adj1" fmla="val 50000"/>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sp>
        <p:nvSpPr>
          <p:cNvPr id="23" name="Text Placeholder 5">
            <a:extLst>
              <a:ext uri="{FF2B5EF4-FFF2-40B4-BE49-F238E27FC236}">
                <a16:creationId xmlns:a16="http://schemas.microsoft.com/office/drawing/2014/main" id="{E4038EFD-4108-7816-7550-CE4986C79391}"/>
              </a:ext>
            </a:extLst>
          </p:cNvPr>
          <p:cNvSpPr txBox="1">
            <a:spLocks/>
          </p:cNvSpPr>
          <p:nvPr/>
        </p:nvSpPr>
        <p:spPr>
          <a:xfrm>
            <a:off x="1453649" y="3342235"/>
            <a:ext cx="9817366" cy="803653"/>
          </a:xfrm>
          <a:prstGeom prst="rect">
            <a:avLst/>
          </a:prstGeom>
          <a:noFill/>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600"/>
              </a:spcAft>
            </a:pPr>
            <a:r>
              <a:rPr lang="en-US" sz="2200" dirty="0">
                <a:solidFill>
                  <a:srgbClr val="595959"/>
                </a:solidFill>
              </a:rPr>
              <a:t>This number is essential for calculating realistic occupancy rates. It helps you project maximum revenue and understand operational limits. You'll use this figure in break-even analysis and revenue planning.</a:t>
            </a:r>
          </a:p>
          <a:p>
            <a:pPr marL="0" indent="0">
              <a:lnSpc>
                <a:spcPct val="100000"/>
              </a:lnSpc>
              <a:spcBef>
                <a:spcPts val="0"/>
              </a:spcBef>
              <a:spcAft>
                <a:spcPts val="600"/>
              </a:spcAft>
            </a:pPr>
            <a:r>
              <a:rPr lang="en-US" sz="2200" b="1" dirty="0">
                <a:solidFill>
                  <a:srgbClr val="494949"/>
                </a:solidFill>
              </a:rPr>
              <a:t> </a:t>
            </a:r>
            <a:endParaRPr lang="en-US" sz="2200" dirty="0">
              <a:solidFill>
                <a:srgbClr val="494949"/>
              </a:solidFill>
            </a:endParaRPr>
          </a:p>
        </p:txBody>
      </p:sp>
      <p:graphicFrame>
        <p:nvGraphicFramePr>
          <p:cNvPr id="8" name="Table 7">
            <a:extLst>
              <a:ext uri="{FF2B5EF4-FFF2-40B4-BE49-F238E27FC236}">
                <a16:creationId xmlns:a16="http://schemas.microsoft.com/office/drawing/2014/main" id="{066FBBF9-5F78-6E2C-CFE9-F42E4A2E3DFE}"/>
              </a:ext>
            </a:extLst>
          </p:cNvPr>
          <p:cNvGraphicFramePr>
            <a:graphicFrameLocks noGrp="1"/>
          </p:cNvGraphicFramePr>
          <p:nvPr/>
        </p:nvGraphicFramePr>
        <p:xfrm>
          <a:off x="1554757" y="4506507"/>
          <a:ext cx="8608418" cy="2103120"/>
        </p:xfrm>
        <a:graphic>
          <a:graphicData uri="http://schemas.openxmlformats.org/drawingml/2006/table">
            <a:tbl>
              <a:tblPr/>
              <a:tblGrid>
                <a:gridCol w="4304209">
                  <a:extLst>
                    <a:ext uri="{9D8B030D-6E8A-4147-A177-3AD203B41FA5}">
                      <a16:colId xmlns:a16="http://schemas.microsoft.com/office/drawing/2014/main" val="3346008039"/>
                    </a:ext>
                  </a:extLst>
                </a:gridCol>
                <a:gridCol w="4304209">
                  <a:extLst>
                    <a:ext uri="{9D8B030D-6E8A-4147-A177-3AD203B41FA5}">
                      <a16:colId xmlns:a16="http://schemas.microsoft.com/office/drawing/2014/main" val="3983309515"/>
                    </a:ext>
                  </a:extLst>
                </a:gridCol>
              </a:tblGrid>
              <a:tr h="0">
                <a:tc>
                  <a:txBody>
                    <a:bodyPr/>
                    <a:lstStyle/>
                    <a:p>
                      <a:pPr>
                        <a:buNone/>
                      </a:pPr>
                      <a:r>
                        <a:rPr lang="en-US" b="1" dirty="0">
                          <a:solidFill>
                            <a:schemeClr val="bg1"/>
                          </a:solidFill>
                        </a:rPr>
                        <a:t>Total Nights in a Year</a:t>
                      </a:r>
                      <a:endParaRPr lang="en-US"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dirty="0">
                          <a:solidFill>
                            <a:schemeClr val="bg1"/>
                          </a:solidFill>
                        </a:rPr>
                        <a:t>365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1378331555"/>
                  </a:ext>
                </a:extLst>
              </a:tr>
              <a:tr h="0">
                <a:tc>
                  <a:txBody>
                    <a:bodyPr/>
                    <a:lstStyle/>
                    <a:p>
                      <a:pPr>
                        <a:buNone/>
                      </a:pPr>
                      <a:r>
                        <a:rPr lang="en-US" dirty="0">
                          <a:solidFill>
                            <a:srgbClr val="595959"/>
                          </a:solidFill>
                        </a:rPr>
                        <a:t>Owner Use (e.g. holidays, personal stays)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a:solidFill>
                            <a:srgbClr val="595959"/>
                          </a:solidFill>
                        </a:rPr>
                        <a:t>30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7140182"/>
                  </a:ext>
                </a:extLst>
              </a:tr>
              <a:tr h="0">
                <a:tc>
                  <a:txBody>
                    <a:bodyPr/>
                    <a:lstStyle/>
                    <a:p>
                      <a:pPr>
                        <a:buNone/>
                      </a:pPr>
                      <a:r>
                        <a:rPr lang="en-US" dirty="0">
                          <a:solidFill>
                            <a:srgbClr val="595959"/>
                          </a:solidFill>
                        </a:rPr>
                        <a:t>Scheduled Maintenance Days (e.g. deep clean, repairs)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dirty="0">
                          <a:solidFill>
                            <a:srgbClr val="595959"/>
                          </a:solidFill>
                        </a:rPr>
                        <a:t>10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29069515"/>
                  </a:ext>
                </a:extLst>
              </a:tr>
              <a:tr h="0">
                <a:tc>
                  <a:txBody>
                    <a:bodyPr/>
                    <a:lstStyle/>
                    <a:p>
                      <a:pPr>
                        <a:buNone/>
                      </a:pPr>
                      <a:r>
                        <a:rPr lang="en-US">
                          <a:solidFill>
                            <a:srgbClr val="595959"/>
                          </a:solidFill>
                        </a:rPr>
                        <a:t>Off-Season Closures (e.g. closed Jan–Feb)</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dirty="0">
                          <a:solidFill>
                            <a:srgbClr val="595959"/>
                          </a:solidFill>
                        </a:rPr>
                        <a:t>45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15051693"/>
                  </a:ext>
                </a:extLst>
              </a:tr>
              <a:tr h="0">
                <a:tc>
                  <a:txBody>
                    <a:bodyPr/>
                    <a:lstStyle/>
                    <a:p>
                      <a:pPr>
                        <a:buNone/>
                      </a:pPr>
                      <a:r>
                        <a:rPr lang="en-IE" b="1" dirty="0">
                          <a:solidFill>
                            <a:schemeClr val="bg1"/>
                          </a:solidFill>
                        </a:rPr>
                        <a:t>Available Nights</a:t>
                      </a:r>
                      <a:endParaRPr lang="en-IE"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18D8F"/>
                    </a:solidFill>
                  </a:tcPr>
                </a:tc>
                <a:tc>
                  <a:txBody>
                    <a:bodyPr/>
                    <a:lstStyle/>
                    <a:p>
                      <a:pPr>
                        <a:buNone/>
                      </a:pPr>
                      <a:r>
                        <a:rPr lang="en-US" dirty="0">
                          <a:solidFill>
                            <a:schemeClr val="bg1"/>
                          </a:solidFill>
                        </a:rPr>
                        <a:t>365 – 30 – 10 – 45 = </a:t>
                      </a:r>
                      <a:r>
                        <a:rPr lang="en-US" b="1" dirty="0">
                          <a:solidFill>
                            <a:schemeClr val="bg1"/>
                          </a:solidFill>
                        </a:rPr>
                        <a:t>280 nights</a:t>
                      </a:r>
                      <a:endParaRPr lang="en-US"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18D8F"/>
                    </a:solidFill>
                  </a:tcPr>
                </a:tc>
                <a:extLst>
                  <a:ext uri="{0D108BD9-81ED-4DB2-BD59-A6C34878D82A}">
                    <a16:rowId xmlns:a16="http://schemas.microsoft.com/office/drawing/2014/main" val="2240283204"/>
                  </a:ext>
                </a:extLst>
              </a:tr>
            </a:tbl>
          </a:graphicData>
        </a:graphic>
      </p:graphicFrame>
      <p:grpSp>
        <p:nvGrpSpPr>
          <p:cNvPr id="11" name="Group 10">
            <a:extLst>
              <a:ext uri="{FF2B5EF4-FFF2-40B4-BE49-F238E27FC236}">
                <a16:creationId xmlns:a16="http://schemas.microsoft.com/office/drawing/2014/main" id="{DE04D0BB-4F47-831C-AA38-E2652541D512}"/>
              </a:ext>
            </a:extLst>
          </p:cNvPr>
          <p:cNvGrpSpPr/>
          <p:nvPr/>
        </p:nvGrpSpPr>
        <p:grpSpPr>
          <a:xfrm>
            <a:off x="10976005" y="186976"/>
            <a:ext cx="1081945" cy="1011723"/>
            <a:chOff x="1016000" y="1137920"/>
            <a:chExt cx="1016000" cy="1016000"/>
          </a:xfrm>
        </p:grpSpPr>
        <p:sp>
          <p:nvSpPr>
            <p:cNvPr id="12" name="Oval 11">
              <a:extLst>
                <a:ext uri="{FF2B5EF4-FFF2-40B4-BE49-F238E27FC236}">
                  <a16:creationId xmlns:a16="http://schemas.microsoft.com/office/drawing/2014/main" id="{05278187-95CF-4BB4-8954-1DAD181C8AED}"/>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3" name="TextBox 12">
              <a:extLst>
                <a:ext uri="{FF2B5EF4-FFF2-40B4-BE49-F238E27FC236}">
                  <a16:creationId xmlns:a16="http://schemas.microsoft.com/office/drawing/2014/main" id="{98998746-99C2-D13F-444E-B85F358D59D8}"/>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17</a:t>
              </a:r>
            </a:p>
          </p:txBody>
        </p:sp>
      </p:grpSp>
    </p:spTree>
    <p:extLst>
      <p:ext uri="{BB962C8B-B14F-4D97-AF65-F5344CB8AC3E}">
        <p14:creationId xmlns:p14="http://schemas.microsoft.com/office/powerpoint/2010/main" val="131345231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10B802-E6E1-040D-A9B3-C7909091A5F8}"/>
            </a:ext>
          </a:extLst>
        </p:cNvPr>
        <p:cNvGrpSpPr/>
        <p:nvPr/>
      </p:nvGrpSpPr>
      <p:grpSpPr>
        <a:xfrm>
          <a:off x="0" y="0"/>
          <a:ext cx="0" cy="0"/>
          <a:chOff x="0" y="0"/>
          <a:chExt cx="0" cy="0"/>
        </a:xfrm>
      </p:grpSpPr>
      <p:sp>
        <p:nvSpPr>
          <p:cNvPr id="25" name="Flowchart: Alternate Process 24">
            <a:extLst>
              <a:ext uri="{FF2B5EF4-FFF2-40B4-BE49-F238E27FC236}">
                <a16:creationId xmlns:a16="http://schemas.microsoft.com/office/drawing/2014/main" id="{F917646B-1ED7-289C-0D7B-2323DB188BA3}"/>
              </a:ext>
            </a:extLst>
          </p:cNvPr>
          <p:cNvSpPr/>
          <p:nvPr/>
        </p:nvSpPr>
        <p:spPr>
          <a:xfrm>
            <a:off x="1318680" y="2421796"/>
            <a:ext cx="10146542" cy="883552"/>
          </a:xfrm>
          <a:prstGeom prst="flowChartAlternateProcess">
            <a:avLst/>
          </a:prstGeom>
          <a:solidFill>
            <a:srgbClr val="418D8F"/>
          </a:solid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Flowchart: Alternate Process 23">
            <a:extLst>
              <a:ext uri="{FF2B5EF4-FFF2-40B4-BE49-F238E27FC236}">
                <a16:creationId xmlns:a16="http://schemas.microsoft.com/office/drawing/2014/main" id="{C7C2EC8F-2FB0-6CBB-C1D7-E97DE399F07C}"/>
              </a:ext>
            </a:extLst>
          </p:cNvPr>
          <p:cNvSpPr/>
          <p:nvPr/>
        </p:nvSpPr>
        <p:spPr>
          <a:xfrm>
            <a:off x="817828" y="1233827"/>
            <a:ext cx="10595240" cy="1071223"/>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4" name="Text Placeholder 3">
            <a:extLst>
              <a:ext uri="{FF2B5EF4-FFF2-40B4-BE49-F238E27FC236}">
                <a16:creationId xmlns:a16="http://schemas.microsoft.com/office/drawing/2014/main" id="{37D1D478-9209-C788-BD22-F99B16858DCD}"/>
              </a:ext>
            </a:extLst>
          </p:cNvPr>
          <p:cNvSpPr>
            <a:spLocks noGrp="1"/>
          </p:cNvSpPr>
          <p:nvPr>
            <p:ph type="body" sz="quarter" idx="16"/>
          </p:nvPr>
        </p:nvSpPr>
        <p:spPr>
          <a:xfrm>
            <a:off x="608740" y="147691"/>
            <a:ext cx="11013415" cy="803654"/>
          </a:xfrm>
        </p:spPr>
        <p:txBody>
          <a:bodyPr/>
          <a:lstStyle/>
          <a:p>
            <a:pPr algn="ctr">
              <a:spcBef>
                <a:spcPts val="0"/>
              </a:spcBef>
            </a:pPr>
            <a:r>
              <a:rPr lang="en-US" sz="3000" dirty="0">
                <a:solidFill>
                  <a:srgbClr val="E96751"/>
                </a:solidFill>
              </a:rPr>
              <a:t>Estimate Actual Occupancy</a:t>
            </a:r>
          </a:p>
          <a:p>
            <a:pPr algn="ctr">
              <a:spcBef>
                <a:spcPts val="0"/>
              </a:spcBef>
            </a:pPr>
            <a:r>
              <a:rPr lang="en-US" sz="2400" b="0" dirty="0">
                <a:solidFill>
                  <a:srgbClr val="E96751"/>
                </a:solidFill>
              </a:rPr>
              <a:t>Estimate how many of your available nights you’ll realistically book</a:t>
            </a:r>
          </a:p>
        </p:txBody>
      </p:sp>
      <p:cxnSp>
        <p:nvCxnSpPr>
          <p:cNvPr id="2" name="Straight Connector 1">
            <a:extLst>
              <a:ext uri="{FF2B5EF4-FFF2-40B4-BE49-F238E27FC236}">
                <a16:creationId xmlns:a16="http://schemas.microsoft.com/office/drawing/2014/main" id="{3CF4D872-0405-E160-BAD8-D02C68367977}"/>
              </a:ext>
            </a:extLst>
          </p:cNvPr>
          <p:cNvCxnSpPr>
            <a:cxnSpLocks/>
          </p:cNvCxnSpPr>
          <p:nvPr/>
        </p:nvCxnSpPr>
        <p:spPr>
          <a:xfrm>
            <a:off x="50480" y="1110851"/>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F573F841-1A5B-74BA-9D2A-0ED989FF7559}"/>
              </a:ext>
            </a:extLst>
          </p:cNvPr>
          <p:cNvSpPr>
            <a:spLocks noGrp="1"/>
          </p:cNvSpPr>
          <p:nvPr>
            <p:ph type="body" sz="quarter" idx="18"/>
          </p:nvPr>
        </p:nvSpPr>
        <p:spPr>
          <a:xfrm>
            <a:off x="1360142" y="1363368"/>
            <a:ext cx="9954728" cy="803653"/>
          </a:xfrm>
        </p:spPr>
        <p:txBody>
          <a:bodyPr/>
          <a:lstStyle/>
          <a:p>
            <a:pPr marL="0" indent="0">
              <a:spcAft>
                <a:spcPts val="600"/>
              </a:spcAft>
            </a:pPr>
            <a:r>
              <a:rPr lang="en-US" dirty="0">
                <a:solidFill>
                  <a:srgbClr val="595959"/>
                </a:solidFill>
              </a:rPr>
              <a:t>This is about </a:t>
            </a:r>
            <a:r>
              <a:rPr lang="en-US" b="1" dirty="0">
                <a:solidFill>
                  <a:srgbClr val="595959"/>
                </a:solidFill>
              </a:rPr>
              <a:t>forecasting your actual occupancy</a:t>
            </a:r>
            <a:r>
              <a:rPr lang="en-US" dirty="0">
                <a:solidFill>
                  <a:srgbClr val="595959"/>
                </a:solidFill>
              </a:rPr>
              <a:t> based on market trends, local demand, and your property’s appeal. It helps you project income.</a:t>
            </a:r>
            <a:endParaRPr lang="en-US" i="1" dirty="0">
              <a:solidFill>
                <a:srgbClr val="595959"/>
              </a:solidFill>
            </a:endParaRPr>
          </a:p>
        </p:txBody>
      </p:sp>
      <p:sp>
        <p:nvSpPr>
          <p:cNvPr id="21" name="Text Placeholder 5">
            <a:extLst>
              <a:ext uri="{FF2B5EF4-FFF2-40B4-BE49-F238E27FC236}">
                <a16:creationId xmlns:a16="http://schemas.microsoft.com/office/drawing/2014/main" id="{1D681D67-C11D-C3EF-5017-3D65F59B0395}"/>
              </a:ext>
            </a:extLst>
          </p:cNvPr>
          <p:cNvSpPr txBox="1">
            <a:spLocks/>
          </p:cNvSpPr>
          <p:nvPr/>
        </p:nvSpPr>
        <p:spPr>
          <a:xfrm>
            <a:off x="1469032" y="2501695"/>
            <a:ext cx="9996190" cy="803653"/>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pPr>
            <a:r>
              <a:rPr lang="en-US" sz="2200" b="1" dirty="0">
                <a:solidFill>
                  <a:schemeClr val="bg1"/>
                </a:solidFill>
              </a:rPr>
              <a:t>Involves research and further analysis into market trends: </a:t>
            </a:r>
            <a:r>
              <a:rPr lang="en-US" sz="2200" dirty="0">
                <a:solidFill>
                  <a:schemeClr val="bg1"/>
                </a:solidFill>
              </a:rPr>
              <a:t>Check similar listings on Airbnb, Booking.com, or tourism reports. Typical ranges:</a:t>
            </a:r>
          </a:p>
        </p:txBody>
      </p:sp>
      <p:sp>
        <p:nvSpPr>
          <p:cNvPr id="26" name="Flowchart: Alternate Process 25">
            <a:extLst>
              <a:ext uri="{FF2B5EF4-FFF2-40B4-BE49-F238E27FC236}">
                <a16:creationId xmlns:a16="http://schemas.microsoft.com/office/drawing/2014/main" id="{03564E1B-FE7D-7168-A6BC-26017B0FDDCF}"/>
              </a:ext>
            </a:extLst>
          </p:cNvPr>
          <p:cNvSpPr/>
          <p:nvPr/>
        </p:nvSpPr>
        <p:spPr>
          <a:xfrm>
            <a:off x="1358576" y="3477966"/>
            <a:ext cx="9964593" cy="3232343"/>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cxnSp>
        <p:nvCxnSpPr>
          <p:cNvPr id="33" name="Connector: Elbow 32">
            <a:extLst>
              <a:ext uri="{FF2B5EF4-FFF2-40B4-BE49-F238E27FC236}">
                <a16:creationId xmlns:a16="http://schemas.microsoft.com/office/drawing/2014/main" id="{CDD9E451-A0D9-FCF3-34F7-9437DD4BFAFD}"/>
              </a:ext>
            </a:extLst>
          </p:cNvPr>
          <p:cNvCxnSpPr>
            <a:cxnSpLocks/>
            <a:stCxn id="24" idx="1"/>
            <a:endCxn id="25" idx="1"/>
          </p:cNvCxnSpPr>
          <p:nvPr/>
        </p:nvCxnSpPr>
        <p:spPr>
          <a:xfrm rot="10800000" flipH="1" flipV="1">
            <a:off x="817828" y="1769438"/>
            <a:ext cx="500852" cy="1094133"/>
          </a:xfrm>
          <a:prstGeom prst="bentConnector3">
            <a:avLst>
              <a:gd name="adj1" fmla="val -45642"/>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onnector: Elbow 35">
            <a:extLst>
              <a:ext uri="{FF2B5EF4-FFF2-40B4-BE49-F238E27FC236}">
                <a16:creationId xmlns:a16="http://schemas.microsoft.com/office/drawing/2014/main" id="{41F7E5B5-B422-9998-4DFD-8A2B6578ABA0}"/>
              </a:ext>
            </a:extLst>
          </p:cNvPr>
          <p:cNvCxnSpPr>
            <a:cxnSpLocks/>
          </p:cNvCxnSpPr>
          <p:nvPr/>
        </p:nvCxnSpPr>
        <p:spPr>
          <a:xfrm rot="16200000" flipH="1">
            <a:off x="-361326" y="3786711"/>
            <a:ext cx="2613798" cy="721698"/>
          </a:xfrm>
          <a:prstGeom prst="bentConnector3">
            <a:avLst>
              <a:gd name="adj1" fmla="val 50000"/>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sp>
        <p:nvSpPr>
          <p:cNvPr id="23" name="Text Placeholder 5">
            <a:extLst>
              <a:ext uri="{FF2B5EF4-FFF2-40B4-BE49-F238E27FC236}">
                <a16:creationId xmlns:a16="http://schemas.microsoft.com/office/drawing/2014/main" id="{17601D9C-0E0B-A1E7-D4A8-37CFA6B7FD48}"/>
              </a:ext>
            </a:extLst>
          </p:cNvPr>
          <p:cNvSpPr txBox="1">
            <a:spLocks/>
          </p:cNvSpPr>
          <p:nvPr/>
        </p:nvSpPr>
        <p:spPr>
          <a:xfrm>
            <a:off x="1453649" y="3559405"/>
            <a:ext cx="9817366" cy="803653"/>
          </a:xfrm>
          <a:prstGeom prst="rect">
            <a:avLst/>
          </a:prstGeom>
          <a:noFill/>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nSpc>
                <a:spcPct val="100000"/>
              </a:lnSpc>
              <a:spcBef>
                <a:spcPts val="0"/>
              </a:spcBef>
              <a:spcAft>
                <a:spcPts val="600"/>
              </a:spcAft>
              <a:buFont typeface="+mj-lt"/>
              <a:buAutoNum type="arabicPeriod"/>
            </a:pPr>
            <a:r>
              <a:rPr lang="en-US" sz="2200" dirty="0">
                <a:solidFill>
                  <a:srgbClr val="595959"/>
                </a:solidFill>
              </a:rPr>
              <a:t>Rural tourist predictions based on DMO figures: 20–40%</a:t>
            </a:r>
          </a:p>
          <a:p>
            <a:pPr marL="457200" indent="-457200">
              <a:lnSpc>
                <a:spcPct val="100000"/>
              </a:lnSpc>
              <a:spcBef>
                <a:spcPts val="0"/>
              </a:spcBef>
              <a:spcAft>
                <a:spcPts val="600"/>
              </a:spcAft>
              <a:buFont typeface="+mj-lt"/>
              <a:buAutoNum type="arabicPeriod"/>
            </a:pPr>
            <a:r>
              <a:rPr lang="en-US" sz="2200" dirty="0">
                <a:solidFill>
                  <a:srgbClr val="595959"/>
                </a:solidFill>
              </a:rPr>
              <a:t>Popular tourist areas: 50–80%. Nearby glamping sites average 45% occupancy </a:t>
            </a:r>
          </a:p>
          <a:p>
            <a:pPr marL="457200" indent="-457200">
              <a:lnSpc>
                <a:spcPct val="100000"/>
              </a:lnSpc>
              <a:spcBef>
                <a:spcPts val="0"/>
              </a:spcBef>
              <a:spcAft>
                <a:spcPts val="600"/>
              </a:spcAft>
              <a:buFont typeface="+mj-lt"/>
              <a:buAutoNum type="arabicPeriod"/>
            </a:pPr>
            <a:r>
              <a:rPr lang="en-US" sz="2200" b="1" dirty="0">
                <a:solidFill>
                  <a:srgbClr val="595959"/>
                </a:solidFill>
              </a:rPr>
              <a:t>Consider Seasonality: </a:t>
            </a:r>
            <a:r>
              <a:rPr lang="en-US" sz="2200" dirty="0">
                <a:solidFill>
                  <a:srgbClr val="595959"/>
                </a:solidFill>
              </a:rPr>
              <a:t>Break the year into high, mid, and low seasons. Estimate bookings per season based on demand. | High season (Jul–Aug): 70% | Mid (May–Jun, Sep): 50% | Low (rest): 20% </a:t>
            </a:r>
          </a:p>
          <a:p>
            <a:pPr marL="457200" indent="-457200">
              <a:lnSpc>
                <a:spcPct val="100000"/>
              </a:lnSpc>
              <a:spcBef>
                <a:spcPts val="0"/>
              </a:spcBef>
              <a:spcAft>
                <a:spcPts val="600"/>
              </a:spcAft>
              <a:buFont typeface="+mj-lt"/>
              <a:buAutoNum type="arabicPeriod"/>
            </a:pPr>
            <a:r>
              <a:rPr lang="en-US" sz="2200" b="1" dirty="0">
                <a:solidFill>
                  <a:srgbClr val="595959"/>
                </a:solidFill>
              </a:rPr>
              <a:t>Factors in Your Offer &amp; Location.</a:t>
            </a:r>
            <a:r>
              <a:rPr lang="en-US" sz="2200" dirty="0">
                <a:solidFill>
                  <a:srgbClr val="595959"/>
                </a:solidFill>
              </a:rPr>
              <a:t> If your stay has unique features (e.g., a hot tub, a sea view), you can expect above-average bookings. </a:t>
            </a:r>
            <a:r>
              <a:rPr lang="en-US" sz="2200" i="1" dirty="0">
                <a:solidFill>
                  <a:srgbClr val="595959"/>
                </a:solidFill>
              </a:rPr>
              <a:t>Unique hot tub &amp; views may boost your occupancy to 55% annually</a:t>
            </a:r>
            <a:r>
              <a:rPr lang="en-US" sz="2200" b="1" i="1" dirty="0">
                <a:solidFill>
                  <a:srgbClr val="595959"/>
                </a:solidFill>
              </a:rPr>
              <a:t> </a:t>
            </a:r>
            <a:endParaRPr lang="en-US" sz="2200" i="1" dirty="0">
              <a:solidFill>
                <a:srgbClr val="595959"/>
              </a:solidFill>
            </a:endParaRPr>
          </a:p>
        </p:txBody>
      </p:sp>
      <p:grpSp>
        <p:nvGrpSpPr>
          <p:cNvPr id="5" name="Group 4">
            <a:extLst>
              <a:ext uri="{FF2B5EF4-FFF2-40B4-BE49-F238E27FC236}">
                <a16:creationId xmlns:a16="http://schemas.microsoft.com/office/drawing/2014/main" id="{5FA93D86-CD00-92DD-A26B-26B5998B01B7}"/>
              </a:ext>
            </a:extLst>
          </p:cNvPr>
          <p:cNvGrpSpPr/>
          <p:nvPr/>
        </p:nvGrpSpPr>
        <p:grpSpPr>
          <a:xfrm>
            <a:off x="10976005" y="186976"/>
            <a:ext cx="1081945" cy="1011723"/>
            <a:chOff x="1016000" y="1137920"/>
            <a:chExt cx="1016000" cy="1016000"/>
          </a:xfrm>
        </p:grpSpPr>
        <p:sp>
          <p:nvSpPr>
            <p:cNvPr id="7" name="Oval 6">
              <a:extLst>
                <a:ext uri="{FF2B5EF4-FFF2-40B4-BE49-F238E27FC236}">
                  <a16:creationId xmlns:a16="http://schemas.microsoft.com/office/drawing/2014/main" id="{6FE6E624-42D6-1DDF-711E-0F96D3CD9EE8}"/>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8" name="TextBox 7">
              <a:extLst>
                <a:ext uri="{FF2B5EF4-FFF2-40B4-BE49-F238E27FC236}">
                  <a16:creationId xmlns:a16="http://schemas.microsoft.com/office/drawing/2014/main" id="{22B330C5-3563-0E7F-6466-5C94DAAA8E83}"/>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18</a:t>
              </a:r>
            </a:p>
          </p:txBody>
        </p:sp>
      </p:grpSp>
    </p:spTree>
    <p:extLst>
      <p:ext uri="{BB962C8B-B14F-4D97-AF65-F5344CB8AC3E}">
        <p14:creationId xmlns:p14="http://schemas.microsoft.com/office/powerpoint/2010/main" val="149868904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057D81-85A2-DC5C-E421-728B9A71FFF3}"/>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15CD66DA-5173-9902-52FE-27067222E3E1}"/>
              </a:ext>
            </a:extLst>
          </p:cNvPr>
          <p:cNvSpPr>
            <a:spLocks noGrp="1"/>
          </p:cNvSpPr>
          <p:nvPr>
            <p:ph type="body" sz="quarter" idx="16"/>
          </p:nvPr>
        </p:nvSpPr>
        <p:spPr>
          <a:xfrm>
            <a:off x="608740" y="147691"/>
            <a:ext cx="11013415" cy="803654"/>
          </a:xfrm>
        </p:spPr>
        <p:txBody>
          <a:bodyPr/>
          <a:lstStyle/>
          <a:p>
            <a:pPr algn="ctr">
              <a:spcBef>
                <a:spcPts val="0"/>
              </a:spcBef>
            </a:pPr>
            <a:r>
              <a:rPr lang="en-US" sz="3000" dirty="0">
                <a:solidFill>
                  <a:srgbClr val="E96751"/>
                </a:solidFill>
              </a:rPr>
              <a:t>Estimate Actual Occupancy:</a:t>
            </a:r>
          </a:p>
          <a:p>
            <a:pPr algn="ctr">
              <a:spcBef>
                <a:spcPts val="0"/>
              </a:spcBef>
            </a:pPr>
            <a:r>
              <a:rPr lang="en-US" sz="2400" b="0" dirty="0">
                <a:solidFill>
                  <a:srgbClr val="E96751"/>
                </a:solidFill>
              </a:rPr>
              <a:t>Estimate how many of your available nights you’ll realistically book</a:t>
            </a:r>
          </a:p>
        </p:txBody>
      </p:sp>
      <p:cxnSp>
        <p:nvCxnSpPr>
          <p:cNvPr id="2" name="Straight Connector 1">
            <a:extLst>
              <a:ext uri="{FF2B5EF4-FFF2-40B4-BE49-F238E27FC236}">
                <a16:creationId xmlns:a16="http://schemas.microsoft.com/office/drawing/2014/main" id="{AE224EFE-1BE6-C874-B472-678ACA30F8D7}"/>
              </a:ext>
            </a:extLst>
          </p:cNvPr>
          <p:cNvCxnSpPr>
            <a:cxnSpLocks/>
          </p:cNvCxnSpPr>
          <p:nvPr/>
        </p:nvCxnSpPr>
        <p:spPr>
          <a:xfrm>
            <a:off x="50480" y="1110851"/>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21" name="Text Placeholder 5">
            <a:extLst>
              <a:ext uri="{FF2B5EF4-FFF2-40B4-BE49-F238E27FC236}">
                <a16:creationId xmlns:a16="http://schemas.microsoft.com/office/drawing/2014/main" id="{DF368BB8-442E-2C42-63EA-28D81525E4A6}"/>
              </a:ext>
            </a:extLst>
          </p:cNvPr>
          <p:cNvSpPr txBox="1">
            <a:spLocks/>
          </p:cNvSpPr>
          <p:nvPr/>
        </p:nvSpPr>
        <p:spPr>
          <a:xfrm>
            <a:off x="1469032" y="2715990"/>
            <a:ext cx="9996190" cy="803653"/>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pPr>
            <a:r>
              <a:rPr lang="en-US" sz="2200" b="1" dirty="0">
                <a:solidFill>
                  <a:schemeClr val="bg1"/>
                </a:solidFill>
              </a:rPr>
              <a:t>Involves research and further analysis into market trends: </a:t>
            </a:r>
            <a:r>
              <a:rPr lang="en-US" sz="2200" dirty="0">
                <a:solidFill>
                  <a:schemeClr val="bg1"/>
                </a:solidFill>
              </a:rPr>
              <a:t>Check similar listings on Airbnb, Booking.com, or tourism reports. Typical ranges:</a:t>
            </a:r>
          </a:p>
        </p:txBody>
      </p:sp>
      <p:sp>
        <p:nvSpPr>
          <p:cNvPr id="26" name="Flowchart: Alternate Process 25">
            <a:extLst>
              <a:ext uri="{FF2B5EF4-FFF2-40B4-BE49-F238E27FC236}">
                <a16:creationId xmlns:a16="http://schemas.microsoft.com/office/drawing/2014/main" id="{352FAF89-412F-DC4F-F3B7-18F8534AF2AD}"/>
              </a:ext>
            </a:extLst>
          </p:cNvPr>
          <p:cNvSpPr/>
          <p:nvPr/>
        </p:nvSpPr>
        <p:spPr>
          <a:xfrm>
            <a:off x="1469032" y="1720586"/>
            <a:ext cx="9964593" cy="3251462"/>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23" name="Text Placeholder 5">
            <a:extLst>
              <a:ext uri="{FF2B5EF4-FFF2-40B4-BE49-F238E27FC236}">
                <a16:creationId xmlns:a16="http://schemas.microsoft.com/office/drawing/2014/main" id="{C8EA28B5-AC6C-A91F-8A80-25ACC7F3D885}"/>
              </a:ext>
            </a:extLst>
          </p:cNvPr>
          <p:cNvSpPr txBox="1">
            <a:spLocks/>
          </p:cNvSpPr>
          <p:nvPr/>
        </p:nvSpPr>
        <p:spPr>
          <a:xfrm>
            <a:off x="1564105" y="1802025"/>
            <a:ext cx="9817366" cy="803653"/>
          </a:xfrm>
          <a:prstGeom prst="rect">
            <a:avLst/>
          </a:prstGeom>
          <a:noFill/>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600"/>
              </a:spcAft>
            </a:pPr>
            <a:r>
              <a:rPr lang="en-US" sz="2800" b="1" dirty="0">
                <a:solidFill>
                  <a:srgbClr val="E96751"/>
                </a:solidFill>
              </a:rPr>
              <a:t>Example: </a:t>
            </a:r>
          </a:p>
          <a:p>
            <a:pPr marL="0" indent="0">
              <a:lnSpc>
                <a:spcPct val="100000"/>
              </a:lnSpc>
              <a:spcBef>
                <a:spcPts val="0"/>
              </a:spcBef>
              <a:spcAft>
                <a:spcPts val="600"/>
              </a:spcAft>
            </a:pPr>
            <a:r>
              <a:rPr lang="en-US" dirty="0">
                <a:solidFill>
                  <a:srgbClr val="595959"/>
                </a:solidFill>
              </a:rPr>
              <a:t>You have </a:t>
            </a:r>
            <a:r>
              <a:rPr lang="en-US" b="1" dirty="0">
                <a:solidFill>
                  <a:srgbClr val="595959"/>
                </a:solidFill>
              </a:rPr>
              <a:t>280 available nights </a:t>
            </a:r>
            <a:r>
              <a:rPr lang="en-US" dirty="0">
                <a:solidFill>
                  <a:srgbClr val="595959"/>
                </a:solidFill>
              </a:rPr>
              <a:t>after blocking off dates for personal use and maintenance. </a:t>
            </a:r>
          </a:p>
          <a:p>
            <a:pPr marL="0" indent="0">
              <a:lnSpc>
                <a:spcPct val="100000"/>
              </a:lnSpc>
              <a:spcBef>
                <a:spcPts val="0"/>
              </a:spcBef>
              <a:spcAft>
                <a:spcPts val="600"/>
              </a:spcAft>
            </a:pPr>
            <a:r>
              <a:rPr lang="en-US" dirty="0">
                <a:solidFill>
                  <a:srgbClr val="595959"/>
                </a:solidFill>
              </a:rPr>
              <a:t>But based on your research, you think you'll only get bookings for 60% of them:</a:t>
            </a:r>
          </a:p>
          <a:p>
            <a:pPr marL="0" indent="0">
              <a:lnSpc>
                <a:spcPct val="100000"/>
              </a:lnSpc>
              <a:spcBef>
                <a:spcPts val="0"/>
              </a:spcBef>
              <a:spcAft>
                <a:spcPts val="600"/>
              </a:spcAft>
            </a:pPr>
            <a:r>
              <a:rPr lang="en-US" dirty="0">
                <a:solidFill>
                  <a:srgbClr val="595959"/>
                </a:solidFill>
              </a:rPr>
              <a:t>280 × 60% = </a:t>
            </a:r>
            <a:r>
              <a:rPr lang="en-US" b="1" dirty="0">
                <a:solidFill>
                  <a:srgbClr val="595959"/>
                </a:solidFill>
              </a:rPr>
              <a:t>168 booked nights per year </a:t>
            </a:r>
            <a:r>
              <a:rPr lang="en-US" dirty="0">
                <a:solidFill>
                  <a:srgbClr val="595959"/>
                </a:solidFill>
              </a:rPr>
              <a:t>← Your revenue estimate is based on this.</a:t>
            </a:r>
          </a:p>
          <a:p>
            <a:pPr marL="0" indent="0">
              <a:lnSpc>
                <a:spcPct val="100000"/>
              </a:lnSpc>
              <a:spcBef>
                <a:spcPts val="0"/>
              </a:spcBef>
              <a:spcAft>
                <a:spcPts val="600"/>
              </a:spcAft>
            </a:pPr>
            <a:r>
              <a:rPr lang="en-US" sz="2200" b="1" dirty="0">
                <a:solidFill>
                  <a:srgbClr val="494949"/>
                </a:solidFill>
              </a:rPr>
              <a:t> </a:t>
            </a:r>
            <a:endParaRPr lang="en-US" sz="2200" dirty="0">
              <a:solidFill>
                <a:srgbClr val="494949"/>
              </a:solidFill>
            </a:endParaRPr>
          </a:p>
        </p:txBody>
      </p:sp>
    </p:spTree>
    <p:extLst>
      <p:ext uri="{BB962C8B-B14F-4D97-AF65-F5344CB8AC3E}">
        <p14:creationId xmlns:p14="http://schemas.microsoft.com/office/powerpoint/2010/main" val="23059316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A0E102-AED9-DBB0-07DE-841D79587D98}"/>
            </a:ext>
          </a:extLst>
        </p:cNvPr>
        <p:cNvGrpSpPr/>
        <p:nvPr/>
      </p:nvGrpSpPr>
      <p:grpSpPr>
        <a:xfrm>
          <a:off x="0" y="0"/>
          <a:ext cx="0" cy="0"/>
          <a:chOff x="0" y="0"/>
          <a:chExt cx="0" cy="0"/>
        </a:xfrm>
      </p:grpSpPr>
      <p:pic>
        <p:nvPicPr>
          <p:cNvPr id="12" name="Picture Placeholder 11" descr="A stack of paper money&#10;&#10;AI-generated content may be incorrect.">
            <a:extLst>
              <a:ext uri="{FF2B5EF4-FFF2-40B4-BE49-F238E27FC236}">
                <a16:creationId xmlns:a16="http://schemas.microsoft.com/office/drawing/2014/main" id="{838D6826-DCF5-FEC2-8FD3-5023B425DE6A}"/>
              </a:ext>
            </a:extLst>
          </p:cNvPr>
          <p:cNvPicPr>
            <a:picLocks noGrp="1" noChangeAspect="1"/>
          </p:cNvPicPr>
          <p:nvPr>
            <p:ph type="pic" sz="quarter" idx="22"/>
          </p:nvPr>
        </p:nvPicPr>
        <p:blipFill>
          <a:blip r:embed="rId2"/>
          <a:srcRect t="6907" b="6907"/>
          <a:stretch>
            <a:fillRect/>
          </a:stretch>
        </p:blipFill>
        <p:spPr/>
      </p:pic>
      <p:sp>
        <p:nvSpPr>
          <p:cNvPr id="8" name="Text Placeholder 7">
            <a:extLst>
              <a:ext uri="{FF2B5EF4-FFF2-40B4-BE49-F238E27FC236}">
                <a16:creationId xmlns:a16="http://schemas.microsoft.com/office/drawing/2014/main" id="{000413A8-0DA5-FF20-42C9-6DE8035BB863}"/>
              </a:ext>
            </a:extLst>
          </p:cNvPr>
          <p:cNvSpPr>
            <a:spLocks noGrp="1"/>
          </p:cNvSpPr>
          <p:nvPr>
            <p:ph type="body" sz="quarter" idx="23"/>
          </p:nvPr>
        </p:nvSpPr>
        <p:spPr>
          <a:xfrm>
            <a:off x="267778" y="4919446"/>
            <a:ext cx="11554652" cy="1248936"/>
          </a:xfrm>
        </p:spPr>
        <p:txBody>
          <a:bodyPr/>
          <a:lstStyle/>
          <a:p>
            <a:pPr algn="ctr"/>
            <a:r>
              <a:rPr lang="en-US" sz="2400" b="1" dirty="0"/>
              <a:t>Fixed and Variable Cost &amp; Expenses Structure </a:t>
            </a:r>
            <a:r>
              <a:rPr lang="en-US" sz="2400" dirty="0"/>
              <a:t>(What it costs to keep the doors open)</a:t>
            </a:r>
          </a:p>
          <a:p>
            <a:pPr algn="ctr"/>
            <a:r>
              <a:rPr lang="en-US" sz="2400" dirty="0">
                <a:solidFill>
                  <a:srgbClr val="595959"/>
                </a:solidFill>
              </a:rPr>
              <a:t>To understand, identify, and </a:t>
            </a:r>
            <a:r>
              <a:rPr lang="en-US" sz="2400" dirty="0" err="1">
                <a:solidFill>
                  <a:srgbClr val="595959"/>
                </a:solidFill>
              </a:rPr>
              <a:t>categorise</a:t>
            </a:r>
            <a:r>
              <a:rPr lang="en-US" sz="2400" dirty="0">
                <a:solidFill>
                  <a:srgbClr val="595959"/>
                </a:solidFill>
              </a:rPr>
              <a:t> your full range of fixed and variable expenses.</a:t>
            </a:r>
          </a:p>
          <a:p>
            <a:pPr algn="ctr"/>
            <a:r>
              <a:rPr lang="en-US" sz="2400" i="1" dirty="0">
                <a:solidFill>
                  <a:srgbClr val="E96751"/>
                </a:solidFill>
              </a:rPr>
              <a:t>What does it cost to </a:t>
            </a:r>
            <a:r>
              <a:rPr lang="en-US" sz="2400" b="1" i="1" dirty="0">
                <a:solidFill>
                  <a:srgbClr val="E96751"/>
                </a:solidFill>
              </a:rPr>
              <a:t>run your business</a:t>
            </a:r>
            <a:r>
              <a:rPr lang="en-US" sz="2400" i="1" dirty="0">
                <a:solidFill>
                  <a:srgbClr val="E96751"/>
                </a:solidFill>
              </a:rPr>
              <a:t>, even when no guests are present or even when it’s open and when it’s not?</a:t>
            </a:r>
          </a:p>
          <a:p>
            <a:endParaRPr lang="en-US" sz="2400" i="1" dirty="0">
              <a:solidFill>
                <a:srgbClr val="E96751"/>
              </a:solidFill>
            </a:endParaRPr>
          </a:p>
          <a:p>
            <a:pPr algn="ctr"/>
            <a:endParaRPr lang="en-IE" sz="2400" dirty="0">
              <a:solidFill>
                <a:srgbClr val="E96751"/>
              </a:solidFill>
            </a:endParaRPr>
          </a:p>
        </p:txBody>
      </p:sp>
      <p:sp>
        <p:nvSpPr>
          <p:cNvPr id="7" name="Text Placeholder 6">
            <a:extLst>
              <a:ext uri="{FF2B5EF4-FFF2-40B4-BE49-F238E27FC236}">
                <a16:creationId xmlns:a16="http://schemas.microsoft.com/office/drawing/2014/main" id="{E6AD3ECB-96F1-7B8A-EEAA-9A50926E9AD3}"/>
              </a:ext>
            </a:extLst>
          </p:cNvPr>
          <p:cNvSpPr>
            <a:spLocks noGrp="1"/>
          </p:cNvSpPr>
          <p:nvPr>
            <p:ph type="body" sz="quarter" idx="66"/>
          </p:nvPr>
        </p:nvSpPr>
        <p:spPr/>
        <p:txBody>
          <a:bodyPr/>
          <a:lstStyle/>
          <a:p>
            <a:endParaRPr lang="en-IE"/>
          </a:p>
        </p:txBody>
      </p:sp>
      <p:sp>
        <p:nvSpPr>
          <p:cNvPr id="5" name="Text Placeholder 4">
            <a:extLst>
              <a:ext uri="{FF2B5EF4-FFF2-40B4-BE49-F238E27FC236}">
                <a16:creationId xmlns:a16="http://schemas.microsoft.com/office/drawing/2014/main" id="{A599EB2D-707F-C424-0458-6F049F5253A8}"/>
              </a:ext>
            </a:extLst>
          </p:cNvPr>
          <p:cNvSpPr>
            <a:spLocks noGrp="1"/>
          </p:cNvSpPr>
          <p:nvPr>
            <p:ph type="body" sz="quarter" idx="18"/>
          </p:nvPr>
        </p:nvSpPr>
        <p:spPr/>
        <p:txBody>
          <a:bodyPr/>
          <a:lstStyle/>
          <a:p>
            <a:pPr algn="r"/>
            <a:r>
              <a:rPr lang="en-US" b="0" dirty="0"/>
              <a:t>Know Your Costs and Expenses</a:t>
            </a:r>
            <a:endParaRPr lang="en-IE" b="0" dirty="0"/>
          </a:p>
        </p:txBody>
      </p:sp>
      <p:sp>
        <p:nvSpPr>
          <p:cNvPr id="6" name="Text Placeholder 5">
            <a:extLst>
              <a:ext uri="{FF2B5EF4-FFF2-40B4-BE49-F238E27FC236}">
                <a16:creationId xmlns:a16="http://schemas.microsoft.com/office/drawing/2014/main" id="{2D73A002-0305-DFC1-CE75-9FD24DD0A368}"/>
              </a:ext>
            </a:extLst>
          </p:cNvPr>
          <p:cNvSpPr>
            <a:spLocks noGrp="1"/>
          </p:cNvSpPr>
          <p:nvPr>
            <p:ph type="body" sz="quarter" idx="19"/>
          </p:nvPr>
        </p:nvSpPr>
        <p:spPr/>
        <p:txBody>
          <a:bodyPr/>
          <a:lstStyle/>
          <a:p>
            <a:pPr algn="r"/>
            <a:r>
              <a:rPr lang="en-IE" sz="4000" dirty="0"/>
              <a:t>Section 4</a:t>
            </a:r>
          </a:p>
        </p:txBody>
      </p:sp>
    </p:spTree>
    <p:extLst>
      <p:ext uri="{BB962C8B-B14F-4D97-AF65-F5344CB8AC3E}">
        <p14:creationId xmlns:p14="http://schemas.microsoft.com/office/powerpoint/2010/main" val="190490648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Alternate Process 1">
            <a:extLst>
              <a:ext uri="{FF2B5EF4-FFF2-40B4-BE49-F238E27FC236}">
                <a16:creationId xmlns:a16="http://schemas.microsoft.com/office/drawing/2014/main" id="{28A66FA1-220F-3739-60FC-4030C911BD1C}"/>
              </a:ext>
            </a:extLst>
          </p:cNvPr>
          <p:cNvSpPr/>
          <p:nvPr/>
        </p:nvSpPr>
        <p:spPr>
          <a:xfrm>
            <a:off x="4075224" y="3138324"/>
            <a:ext cx="7441755" cy="1533943"/>
          </a:xfrm>
          <a:prstGeom prst="flowChartAlternateProcess">
            <a:avLst/>
          </a:prstGeom>
          <a:solidFill>
            <a:srgbClr val="EC7C69"/>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2" name="Text Placeholder 11">
            <a:extLst>
              <a:ext uri="{FF2B5EF4-FFF2-40B4-BE49-F238E27FC236}">
                <a16:creationId xmlns:a16="http://schemas.microsoft.com/office/drawing/2014/main" id="{1D2E1EFE-986E-42A5-8CD2-B1B1D5343DE4}"/>
              </a:ext>
            </a:extLst>
          </p:cNvPr>
          <p:cNvSpPr>
            <a:spLocks noGrp="1"/>
          </p:cNvSpPr>
          <p:nvPr>
            <p:ph type="body" sz="quarter" idx="4294967295"/>
          </p:nvPr>
        </p:nvSpPr>
        <p:spPr>
          <a:xfrm>
            <a:off x="544933" y="695598"/>
            <a:ext cx="2634166" cy="1049221"/>
          </a:xfrm>
          <a:prstGeom prst="rect">
            <a:avLst/>
          </a:prstGeom>
        </p:spPr>
        <p:txBody>
          <a:bodyPr/>
          <a:lstStyle/>
          <a:p>
            <a:pPr marL="0" indent="0" algn="ctr">
              <a:lnSpc>
                <a:spcPct val="100000"/>
              </a:lnSpc>
              <a:buNone/>
            </a:pPr>
            <a:r>
              <a:rPr lang="en-IE" b="1" dirty="0">
                <a:solidFill>
                  <a:schemeClr val="bg1"/>
                </a:solidFill>
              </a:rPr>
              <a:t>Find Your Break Even Point</a:t>
            </a:r>
          </a:p>
        </p:txBody>
      </p:sp>
      <p:sp>
        <p:nvSpPr>
          <p:cNvPr id="11" name="Text Placeholder 10">
            <a:extLst>
              <a:ext uri="{FF2B5EF4-FFF2-40B4-BE49-F238E27FC236}">
                <a16:creationId xmlns:a16="http://schemas.microsoft.com/office/drawing/2014/main" id="{9412E770-F3EB-49F3-8F9A-908A59A6C3BE}"/>
              </a:ext>
            </a:extLst>
          </p:cNvPr>
          <p:cNvSpPr>
            <a:spLocks noGrp="1"/>
          </p:cNvSpPr>
          <p:nvPr>
            <p:ph type="body" sz="quarter" idx="16"/>
          </p:nvPr>
        </p:nvSpPr>
        <p:spPr/>
        <p:txBody>
          <a:bodyPr/>
          <a:lstStyle/>
          <a:p>
            <a:r>
              <a:rPr lang="en-US" dirty="0"/>
              <a:t>Breakeven Point Analysis</a:t>
            </a:r>
            <a:endParaRPr lang="en-US" sz="2800" b="0" dirty="0"/>
          </a:p>
          <a:p>
            <a:endParaRPr lang="en-IE" dirty="0"/>
          </a:p>
        </p:txBody>
      </p:sp>
      <p:sp>
        <p:nvSpPr>
          <p:cNvPr id="14" name="Text Placeholder 13">
            <a:extLst>
              <a:ext uri="{FF2B5EF4-FFF2-40B4-BE49-F238E27FC236}">
                <a16:creationId xmlns:a16="http://schemas.microsoft.com/office/drawing/2014/main" id="{AD71C5E8-DA12-3116-1ADA-6A47F819203B}"/>
              </a:ext>
            </a:extLst>
          </p:cNvPr>
          <p:cNvSpPr>
            <a:spLocks noGrp="1"/>
          </p:cNvSpPr>
          <p:nvPr>
            <p:ph type="body" sz="quarter" idx="21"/>
          </p:nvPr>
        </p:nvSpPr>
        <p:spPr>
          <a:xfrm>
            <a:off x="4295553" y="813048"/>
            <a:ext cx="6915372" cy="2265271"/>
          </a:xfrm>
        </p:spPr>
        <p:txBody>
          <a:bodyPr/>
          <a:lstStyle/>
          <a:p>
            <a:pPr>
              <a:spcAft>
                <a:spcPts val="1200"/>
              </a:spcAft>
            </a:pPr>
            <a:r>
              <a:rPr lang="en-US" dirty="0">
                <a:solidFill>
                  <a:srgbClr val="595959"/>
                </a:solidFill>
              </a:rPr>
              <a:t>The </a:t>
            </a:r>
            <a:r>
              <a:rPr lang="en-US" b="1" dirty="0">
                <a:solidFill>
                  <a:srgbClr val="595959"/>
                </a:solidFill>
              </a:rPr>
              <a:t>break-even point</a:t>
            </a:r>
            <a:r>
              <a:rPr lang="en-US" dirty="0">
                <a:solidFill>
                  <a:srgbClr val="595959"/>
                </a:solidFill>
              </a:rPr>
              <a:t> is a fundamental financial concept: it’s when your total revenue equals your total costs (resulting in neither profit nor loss). </a:t>
            </a:r>
          </a:p>
          <a:p>
            <a:pPr>
              <a:spcAft>
                <a:spcPts val="1200"/>
              </a:spcAft>
            </a:pPr>
            <a:r>
              <a:rPr lang="en-US" b="1" dirty="0">
                <a:solidFill>
                  <a:srgbClr val="E96751"/>
                </a:solidFill>
              </a:rPr>
              <a:t>Example: </a:t>
            </a:r>
            <a:r>
              <a:rPr lang="en-US" dirty="0">
                <a:solidFill>
                  <a:srgbClr val="595959"/>
                </a:solidFill>
              </a:rPr>
              <a:t>For a glamping business, a useful break-even metric is the occupancy level or number of nights you must rent out to cover your expenses.</a:t>
            </a:r>
          </a:p>
          <a:p>
            <a:pPr>
              <a:spcAft>
                <a:spcPts val="1200"/>
              </a:spcAft>
            </a:pPr>
            <a:endParaRPr lang="en-US" dirty="0">
              <a:solidFill>
                <a:srgbClr val="E96751"/>
              </a:solidFill>
            </a:endParaRPr>
          </a:p>
          <a:p>
            <a:pPr>
              <a:spcAft>
                <a:spcPts val="1200"/>
              </a:spcAft>
            </a:pPr>
            <a:endParaRPr lang="en-US" dirty="0"/>
          </a:p>
          <a:p>
            <a:pPr>
              <a:spcAft>
                <a:spcPts val="600"/>
              </a:spcAft>
            </a:pPr>
            <a:endParaRPr lang="en-IE" dirty="0"/>
          </a:p>
        </p:txBody>
      </p:sp>
      <p:sp>
        <p:nvSpPr>
          <p:cNvPr id="16" name="Text Placeholder 11">
            <a:extLst>
              <a:ext uri="{FF2B5EF4-FFF2-40B4-BE49-F238E27FC236}">
                <a16:creationId xmlns:a16="http://schemas.microsoft.com/office/drawing/2014/main" id="{92EF165C-DE6B-7544-2B4D-71AFB25C4A7D}"/>
              </a:ext>
            </a:extLst>
          </p:cNvPr>
          <p:cNvSpPr txBox="1">
            <a:spLocks/>
          </p:cNvSpPr>
          <p:nvPr/>
        </p:nvSpPr>
        <p:spPr>
          <a:xfrm>
            <a:off x="544933" y="1945683"/>
            <a:ext cx="2634166" cy="1049221"/>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pPr>
            <a:r>
              <a:rPr lang="en-IE" dirty="0"/>
              <a:t>How to Calculate Your Break Even</a:t>
            </a:r>
          </a:p>
        </p:txBody>
      </p:sp>
      <p:sp>
        <p:nvSpPr>
          <p:cNvPr id="4" name="TextBox 3">
            <a:extLst>
              <a:ext uri="{FF2B5EF4-FFF2-40B4-BE49-F238E27FC236}">
                <a16:creationId xmlns:a16="http://schemas.microsoft.com/office/drawing/2014/main" id="{98463EB9-5DE2-8BEB-24B9-7A0221E69CA9}"/>
              </a:ext>
            </a:extLst>
          </p:cNvPr>
          <p:cNvSpPr txBox="1"/>
          <p:nvPr/>
        </p:nvSpPr>
        <p:spPr>
          <a:xfrm>
            <a:off x="4295553" y="3225717"/>
            <a:ext cx="6834410" cy="1446550"/>
          </a:xfrm>
          <a:prstGeom prst="rect">
            <a:avLst/>
          </a:prstGeom>
          <a:noFill/>
        </p:spPr>
        <p:txBody>
          <a:bodyPr wrap="square">
            <a:spAutoFit/>
          </a:bodyPr>
          <a:lstStyle/>
          <a:p>
            <a:r>
              <a:rPr lang="en-US" sz="2200" b="1" dirty="0">
                <a:solidFill>
                  <a:schemeClr val="bg1"/>
                </a:solidFill>
              </a:rPr>
              <a:t>(Option A) Calculate Break Even Nights </a:t>
            </a:r>
          </a:p>
          <a:p>
            <a:r>
              <a:rPr lang="en-US" sz="2200" i="1" dirty="0">
                <a:solidFill>
                  <a:schemeClr val="bg1"/>
                </a:solidFill>
              </a:rPr>
              <a:t>(New Business) The Classic Break-even Question.</a:t>
            </a:r>
          </a:p>
          <a:p>
            <a:r>
              <a:rPr lang="en-US" sz="2200" i="1" dirty="0">
                <a:solidFill>
                  <a:schemeClr val="bg1"/>
                </a:solidFill>
              </a:rPr>
              <a:t>“How many nights do I need to book just to cover my fixed costs?”</a:t>
            </a:r>
          </a:p>
        </p:txBody>
      </p:sp>
      <p:sp>
        <p:nvSpPr>
          <p:cNvPr id="7" name="Flowchart: Alternate Process 6">
            <a:extLst>
              <a:ext uri="{FF2B5EF4-FFF2-40B4-BE49-F238E27FC236}">
                <a16:creationId xmlns:a16="http://schemas.microsoft.com/office/drawing/2014/main" id="{9C8FCDC9-8079-5002-0627-9A98E754B6BE}"/>
              </a:ext>
            </a:extLst>
          </p:cNvPr>
          <p:cNvSpPr/>
          <p:nvPr/>
        </p:nvSpPr>
        <p:spPr>
          <a:xfrm>
            <a:off x="4075222" y="4832668"/>
            <a:ext cx="7441755" cy="1838787"/>
          </a:xfrm>
          <a:prstGeom prst="flowChartAlternateProcess">
            <a:avLst/>
          </a:prstGeom>
          <a:solidFill>
            <a:srgbClr val="418D8F"/>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6" name="TextBox 5">
            <a:extLst>
              <a:ext uri="{FF2B5EF4-FFF2-40B4-BE49-F238E27FC236}">
                <a16:creationId xmlns:a16="http://schemas.microsoft.com/office/drawing/2014/main" id="{4F7052E8-0356-9D6B-4728-4B832D80D005}"/>
              </a:ext>
            </a:extLst>
          </p:cNvPr>
          <p:cNvSpPr txBox="1"/>
          <p:nvPr/>
        </p:nvSpPr>
        <p:spPr>
          <a:xfrm>
            <a:off x="4295552" y="4936482"/>
            <a:ext cx="7441755" cy="1600438"/>
          </a:xfrm>
          <a:prstGeom prst="rect">
            <a:avLst/>
          </a:prstGeom>
          <a:noFill/>
        </p:spPr>
        <p:txBody>
          <a:bodyPr wrap="square">
            <a:spAutoFit/>
          </a:bodyPr>
          <a:lstStyle/>
          <a:p>
            <a:r>
              <a:rPr lang="en-US" sz="2200" b="1" dirty="0">
                <a:solidFill>
                  <a:schemeClr val="bg1"/>
                </a:solidFill>
              </a:rPr>
              <a:t>(Option B) Calculate Break Even Nights </a:t>
            </a:r>
          </a:p>
          <a:p>
            <a:r>
              <a:rPr lang="en-US" sz="2200" i="1" dirty="0">
                <a:solidFill>
                  <a:schemeClr val="bg1"/>
                </a:solidFill>
              </a:rPr>
              <a:t>(If you know your total annual costs already)</a:t>
            </a:r>
          </a:p>
          <a:p>
            <a:endParaRPr lang="en-GB" sz="1000" dirty="0">
              <a:solidFill>
                <a:schemeClr val="bg1"/>
              </a:solidFill>
            </a:endParaRPr>
          </a:p>
          <a:p>
            <a:pPr>
              <a:spcAft>
                <a:spcPts val="1200"/>
              </a:spcAft>
            </a:pPr>
            <a:r>
              <a:rPr lang="en-US" sz="2200" i="1" dirty="0">
                <a:solidFill>
                  <a:schemeClr val="bg1"/>
                </a:solidFill>
              </a:rPr>
              <a:t>“Based on what I expect to spend all year, how many nights must I book to break even?”</a:t>
            </a:r>
          </a:p>
        </p:txBody>
      </p:sp>
    </p:spTree>
    <p:extLst>
      <p:ext uri="{BB962C8B-B14F-4D97-AF65-F5344CB8AC3E}">
        <p14:creationId xmlns:p14="http://schemas.microsoft.com/office/powerpoint/2010/main" val="28234851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A9A8A17-8503-A7C5-64C2-0CAB3B2156AC}"/>
              </a:ext>
            </a:extLst>
          </p:cNvPr>
          <p:cNvSpPr>
            <a:spLocks noGrp="1"/>
          </p:cNvSpPr>
          <p:nvPr>
            <p:ph type="body" sz="quarter" idx="16"/>
          </p:nvPr>
        </p:nvSpPr>
        <p:spPr/>
        <p:txBody>
          <a:bodyPr/>
          <a:lstStyle/>
          <a:p>
            <a:r>
              <a:rPr lang="en-US" dirty="0">
                <a:solidFill>
                  <a:srgbClr val="EC7C69"/>
                </a:solidFill>
              </a:rPr>
              <a:t>(Option A) </a:t>
            </a:r>
            <a:r>
              <a:rPr lang="en-US" dirty="0"/>
              <a:t>Calculate Break Even Nights </a:t>
            </a:r>
          </a:p>
          <a:p>
            <a:r>
              <a:rPr lang="en-US" b="0" i="1" dirty="0"/>
              <a:t>For a Business Starting from scratch! </a:t>
            </a:r>
            <a:endParaRPr lang="en-GB" b="0" i="1" dirty="0"/>
          </a:p>
          <a:p>
            <a:endParaRPr lang="en-IE" dirty="0"/>
          </a:p>
        </p:txBody>
      </p:sp>
      <p:sp>
        <p:nvSpPr>
          <p:cNvPr id="3" name="Text Placeholder 2">
            <a:extLst>
              <a:ext uri="{FF2B5EF4-FFF2-40B4-BE49-F238E27FC236}">
                <a16:creationId xmlns:a16="http://schemas.microsoft.com/office/drawing/2014/main" id="{6E6EFD6C-AA61-F5E7-6BDF-BBEA8D234B79}"/>
              </a:ext>
            </a:extLst>
          </p:cNvPr>
          <p:cNvSpPr>
            <a:spLocks noGrp="1"/>
          </p:cNvSpPr>
          <p:nvPr>
            <p:ph type="body" sz="quarter" idx="21"/>
          </p:nvPr>
        </p:nvSpPr>
        <p:spPr>
          <a:xfrm>
            <a:off x="4431596" y="1371559"/>
            <a:ext cx="7221426" cy="4530541"/>
          </a:xfrm>
        </p:spPr>
        <p:txBody>
          <a:bodyPr/>
          <a:lstStyle/>
          <a:p>
            <a:r>
              <a:rPr lang="en-US" sz="2400" b="1" dirty="0">
                <a:solidFill>
                  <a:srgbClr val="595959"/>
                </a:solidFill>
              </a:rPr>
              <a:t>Option A</a:t>
            </a:r>
            <a:r>
              <a:rPr lang="en-US" sz="2400" dirty="0">
                <a:solidFill>
                  <a:srgbClr val="595959"/>
                </a:solidFill>
              </a:rPr>
              <a:t> is about </a:t>
            </a:r>
            <a:r>
              <a:rPr lang="en-US" sz="2400" b="1" dirty="0">
                <a:solidFill>
                  <a:srgbClr val="595959"/>
                </a:solidFill>
              </a:rPr>
              <a:t>how many nights you must book</a:t>
            </a:r>
            <a:r>
              <a:rPr lang="en-US" sz="2400" dirty="0">
                <a:solidFill>
                  <a:srgbClr val="595959"/>
                </a:solidFill>
              </a:rPr>
              <a:t> to cover costs — the focus is </a:t>
            </a:r>
            <a:r>
              <a:rPr lang="en-US" sz="2400" b="1" dirty="0">
                <a:solidFill>
                  <a:srgbClr val="595959"/>
                </a:solidFill>
              </a:rPr>
              <a:t>"nights needed to survive.“</a:t>
            </a:r>
          </a:p>
          <a:p>
            <a:endParaRPr lang="en-US" sz="2400" b="1" dirty="0">
              <a:solidFill>
                <a:srgbClr val="595959"/>
              </a:solidFill>
            </a:endParaRPr>
          </a:p>
          <a:p>
            <a:r>
              <a:rPr lang="en-US" sz="2400" b="1" dirty="0">
                <a:solidFill>
                  <a:srgbClr val="E96751"/>
                </a:solidFill>
              </a:rPr>
              <a:t>Break-Even Nights = </a:t>
            </a:r>
            <a:r>
              <a:rPr lang="en-US" sz="2400" dirty="0">
                <a:solidFill>
                  <a:srgbClr val="E96751"/>
                </a:solidFill>
              </a:rPr>
              <a:t>Fixed Costs ÷ </a:t>
            </a:r>
            <a:r>
              <a:rPr lang="en-IE" sz="2400" dirty="0">
                <a:solidFill>
                  <a:srgbClr val="E96751"/>
                </a:solidFill>
              </a:rPr>
              <a:t>Profit per Occupied Night </a:t>
            </a:r>
            <a:r>
              <a:rPr lang="en-US" sz="2400" i="1" dirty="0">
                <a:solidFill>
                  <a:srgbClr val="595959"/>
                </a:solidFill>
              </a:rPr>
              <a:t>(Price per Night – Variable Cost per Night) </a:t>
            </a:r>
          </a:p>
          <a:p>
            <a:endParaRPr lang="en-US" sz="2400" i="1" dirty="0">
              <a:solidFill>
                <a:srgbClr val="E96751"/>
              </a:solidFill>
            </a:endParaRPr>
          </a:p>
          <a:p>
            <a:r>
              <a:rPr lang="en-US" sz="2400" dirty="0">
                <a:solidFill>
                  <a:srgbClr val="595959"/>
                </a:solidFill>
              </a:rPr>
              <a:t>This tells you how many nights you need to sell and what percentage occupancy you must achieve to cover your costs.</a:t>
            </a:r>
          </a:p>
          <a:p>
            <a:endParaRPr lang="en-US" sz="2400" dirty="0">
              <a:solidFill>
                <a:srgbClr val="595959"/>
              </a:solidFill>
            </a:endParaRPr>
          </a:p>
          <a:p>
            <a:r>
              <a:rPr lang="en-US" sz="2400" dirty="0">
                <a:solidFill>
                  <a:srgbClr val="595959"/>
                </a:solidFill>
              </a:rPr>
              <a:t>The next slide explains the breakdown of the formula.</a:t>
            </a:r>
            <a:endParaRPr lang="en-IE" sz="2400" dirty="0">
              <a:solidFill>
                <a:srgbClr val="595959"/>
              </a:solidFill>
            </a:endParaRPr>
          </a:p>
          <a:p>
            <a:endParaRPr lang="en-IE" dirty="0">
              <a:solidFill>
                <a:srgbClr val="595959"/>
              </a:solidFill>
            </a:endParaRPr>
          </a:p>
        </p:txBody>
      </p:sp>
      <p:sp>
        <p:nvSpPr>
          <p:cNvPr id="5" name="Text Placeholder 4">
            <a:extLst>
              <a:ext uri="{FF2B5EF4-FFF2-40B4-BE49-F238E27FC236}">
                <a16:creationId xmlns:a16="http://schemas.microsoft.com/office/drawing/2014/main" id="{D220DC08-348A-B339-4F28-5FDEA31299A7}"/>
              </a:ext>
            </a:extLst>
          </p:cNvPr>
          <p:cNvSpPr>
            <a:spLocks noGrp="1"/>
          </p:cNvSpPr>
          <p:nvPr>
            <p:ph type="body" sz="quarter" idx="18"/>
          </p:nvPr>
        </p:nvSpPr>
        <p:spPr/>
        <p:txBody>
          <a:bodyPr/>
          <a:lstStyle/>
          <a:p>
            <a:r>
              <a:rPr lang="en-IE" b="0" dirty="0"/>
              <a:t>Nights You Must Book to Survive!</a:t>
            </a:r>
          </a:p>
        </p:txBody>
      </p:sp>
      <p:sp>
        <p:nvSpPr>
          <p:cNvPr id="6" name="Text Placeholder 5">
            <a:extLst>
              <a:ext uri="{FF2B5EF4-FFF2-40B4-BE49-F238E27FC236}">
                <a16:creationId xmlns:a16="http://schemas.microsoft.com/office/drawing/2014/main" id="{D7C92C38-BBC9-CF13-23F9-78BBCB3CAB81}"/>
              </a:ext>
            </a:extLst>
          </p:cNvPr>
          <p:cNvSpPr>
            <a:spLocks noGrp="1"/>
          </p:cNvSpPr>
          <p:nvPr>
            <p:ph type="body" sz="quarter" idx="19"/>
          </p:nvPr>
        </p:nvSpPr>
        <p:spPr/>
        <p:txBody>
          <a:bodyPr/>
          <a:lstStyle/>
          <a:p>
            <a:r>
              <a:rPr lang="en-IE" dirty="0"/>
              <a:t>Option A </a:t>
            </a:r>
          </a:p>
        </p:txBody>
      </p:sp>
    </p:spTree>
    <p:extLst>
      <p:ext uri="{BB962C8B-B14F-4D97-AF65-F5344CB8AC3E}">
        <p14:creationId xmlns:p14="http://schemas.microsoft.com/office/powerpoint/2010/main" val="368088761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DCBD53-9CD5-F6DB-C919-0CFE079058B1}"/>
            </a:ext>
          </a:extLst>
        </p:cNvPr>
        <p:cNvGrpSpPr/>
        <p:nvPr/>
      </p:nvGrpSpPr>
      <p:grpSpPr>
        <a:xfrm>
          <a:off x="0" y="0"/>
          <a:ext cx="0" cy="0"/>
          <a:chOff x="0" y="0"/>
          <a:chExt cx="0" cy="0"/>
        </a:xfrm>
      </p:grpSpPr>
      <p:sp>
        <p:nvSpPr>
          <p:cNvPr id="24" name="Flowchart: Alternate Process 23">
            <a:extLst>
              <a:ext uri="{FF2B5EF4-FFF2-40B4-BE49-F238E27FC236}">
                <a16:creationId xmlns:a16="http://schemas.microsoft.com/office/drawing/2014/main" id="{0B42767C-43A7-27FC-61DE-27551B16613B}"/>
              </a:ext>
            </a:extLst>
          </p:cNvPr>
          <p:cNvSpPr/>
          <p:nvPr/>
        </p:nvSpPr>
        <p:spPr>
          <a:xfrm>
            <a:off x="817828" y="1605887"/>
            <a:ext cx="10595240" cy="803653"/>
          </a:xfrm>
          <a:prstGeom prst="flowChartAlternateProcess">
            <a:avLst/>
          </a:prstGeom>
          <a:solidFill>
            <a:srgbClr val="EC7C69"/>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4" name="Text Placeholder 3">
            <a:extLst>
              <a:ext uri="{FF2B5EF4-FFF2-40B4-BE49-F238E27FC236}">
                <a16:creationId xmlns:a16="http://schemas.microsoft.com/office/drawing/2014/main" id="{1E04847E-FC15-0027-B4C7-0E7FA1324066}"/>
              </a:ext>
            </a:extLst>
          </p:cNvPr>
          <p:cNvSpPr>
            <a:spLocks noGrp="1"/>
          </p:cNvSpPr>
          <p:nvPr>
            <p:ph type="body" sz="quarter" idx="16"/>
          </p:nvPr>
        </p:nvSpPr>
        <p:spPr>
          <a:xfrm>
            <a:off x="992588" y="321398"/>
            <a:ext cx="10614687" cy="803654"/>
          </a:xfrm>
        </p:spPr>
        <p:txBody>
          <a:bodyPr/>
          <a:lstStyle/>
          <a:p>
            <a:r>
              <a:rPr lang="en-US" sz="3200" dirty="0">
                <a:solidFill>
                  <a:srgbClr val="EC7C69"/>
                </a:solidFill>
              </a:rPr>
              <a:t>(Option A) </a:t>
            </a:r>
            <a:r>
              <a:rPr lang="en-US" sz="3200" dirty="0">
                <a:solidFill>
                  <a:srgbClr val="459597"/>
                </a:solidFill>
              </a:rPr>
              <a:t>Calculate Break Even Nights </a:t>
            </a:r>
          </a:p>
          <a:p>
            <a:r>
              <a:rPr lang="en-US" sz="3200" b="0" i="1" dirty="0">
                <a:solidFill>
                  <a:srgbClr val="459597"/>
                </a:solidFill>
              </a:rPr>
              <a:t>For a Business Starting from scratch! </a:t>
            </a:r>
            <a:endParaRPr lang="en-GB" sz="3200" b="0" i="1" dirty="0">
              <a:solidFill>
                <a:srgbClr val="459597"/>
              </a:solidFill>
            </a:endParaRPr>
          </a:p>
        </p:txBody>
      </p:sp>
      <p:cxnSp>
        <p:nvCxnSpPr>
          <p:cNvPr id="2" name="Straight Connector 1">
            <a:extLst>
              <a:ext uri="{FF2B5EF4-FFF2-40B4-BE49-F238E27FC236}">
                <a16:creationId xmlns:a16="http://schemas.microsoft.com/office/drawing/2014/main" id="{02716DB4-8932-35BB-B30D-1A7E1A3CB845}"/>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423D0C80-7FD5-D3D3-A3F8-06F585982909}"/>
              </a:ext>
            </a:extLst>
          </p:cNvPr>
          <p:cNvSpPr>
            <a:spLocks noGrp="1"/>
          </p:cNvSpPr>
          <p:nvPr>
            <p:ph type="body" sz="quarter" idx="18"/>
          </p:nvPr>
        </p:nvSpPr>
        <p:spPr>
          <a:xfrm>
            <a:off x="992589" y="1744276"/>
            <a:ext cx="10614687" cy="803653"/>
          </a:xfrm>
        </p:spPr>
        <p:txBody>
          <a:bodyPr/>
          <a:lstStyle/>
          <a:p>
            <a:pPr algn="ctr">
              <a:spcAft>
                <a:spcPts val="600"/>
              </a:spcAft>
            </a:pPr>
            <a:r>
              <a:rPr lang="en-US" sz="2800" i="1" dirty="0">
                <a:solidFill>
                  <a:schemeClr val="bg1"/>
                </a:solidFill>
              </a:rPr>
              <a:t>“How many nights do I need to book just to cover my fixed costs?”</a:t>
            </a:r>
          </a:p>
        </p:txBody>
      </p:sp>
      <p:sp>
        <p:nvSpPr>
          <p:cNvPr id="21" name="Text Placeholder 5">
            <a:extLst>
              <a:ext uri="{FF2B5EF4-FFF2-40B4-BE49-F238E27FC236}">
                <a16:creationId xmlns:a16="http://schemas.microsoft.com/office/drawing/2014/main" id="{0E7504EA-F3A5-CB76-D2E8-F98318563034}"/>
              </a:ext>
            </a:extLst>
          </p:cNvPr>
          <p:cNvSpPr txBox="1">
            <a:spLocks/>
          </p:cNvSpPr>
          <p:nvPr/>
        </p:nvSpPr>
        <p:spPr>
          <a:xfrm>
            <a:off x="1635493" y="2625347"/>
            <a:ext cx="10146544"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pPr>
            <a:r>
              <a:rPr lang="en-US" sz="2200" dirty="0">
                <a:solidFill>
                  <a:srgbClr val="595959"/>
                </a:solidFill>
              </a:rPr>
              <a:t>Use this if you're just starting out and want to know the minimum number of </a:t>
            </a:r>
            <a:r>
              <a:rPr lang="en-US" sz="2200" b="1" dirty="0">
                <a:solidFill>
                  <a:srgbClr val="595959"/>
                </a:solidFill>
              </a:rPr>
              <a:t>nights needed to break even. </a:t>
            </a:r>
            <a:r>
              <a:rPr lang="en-US" sz="2200" dirty="0">
                <a:solidFill>
                  <a:srgbClr val="595959"/>
                </a:solidFill>
              </a:rPr>
              <a:t>We use your </a:t>
            </a:r>
            <a:r>
              <a:rPr lang="en-US" sz="2200" b="1" dirty="0">
                <a:solidFill>
                  <a:srgbClr val="595959"/>
                </a:solidFill>
              </a:rPr>
              <a:t>fixed costs </a:t>
            </a:r>
            <a:r>
              <a:rPr lang="en-US" sz="2200" dirty="0">
                <a:solidFill>
                  <a:srgbClr val="595959"/>
                </a:solidFill>
              </a:rPr>
              <a:t>to find the break-even. In other words, what is your minimum bookings target to avoid a loss? </a:t>
            </a:r>
            <a:r>
              <a:rPr lang="en-IE" sz="2200" dirty="0">
                <a:solidFill>
                  <a:srgbClr val="595959"/>
                </a:solidFill>
              </a:rPr>
              <a:t>Take your total </a:t>
            </a:r>
            <a:r>
              <a:rPr lang="en-IE" sz="2200" b="1" dirty="0">
                <a:solidFill>
                  <a:srgbClr val="595959"/>
                </a:solidFill>
              </a:rPr>
              <a:t>annual fixed costs</a:t>
            </a:r>
            <a:r>
              <a:rPr lang="en-IE" sz="2200" dirty="0">
                <a:solidFill>
                  <a:srgbClr val="595959"/>
                </a:solidFill>
              </a:rPr>
              <a:t> (from the income statement) and divide by your average nightly rate. This provides a rough estimate of the number of booked nights required to cover those fixed expenses. </a:t>
            </a:r>
            <a:r>
              <a:rPr lang="en-IE" sz="2200" b="1" dirty="0">
                <a:solidFill>
                  <a:srgbClr val="E96751"/>
                </a:solidFill>
              </a:rPr>
              <a:t>Note: </a:t>
            </a:r>
            <a:r>
              <a:rPr lang="en-IE" sz="2200" dirty="0">
                <a:solidFill>
                  <a:srgbClr val="595959"/>
                </a:solidFill>
              </a:rPr>
              <a:t>We assume each night’s revenue contributes fully to fixed costs after paying any per-night variable costs – effectively using the </a:t>
            </a:r>
            <a:r>
              <a:rPr lang="en-IE" sz="2200" b="1" dirty="0">
                <a:solidFill>
                  <a:srgbClr val="595959"/>
                </a:solidFill>
              </a:rPr>
              <a:t>contribution margin</a:t>
            </a:r>
            <a:r>
              <a:rPr lang="en-IE" sz="2200" dirty="0">
                <a:solidFill>
                  <a:srgbClr val="595959"/>
                </a:solidFill>
              </a:rPr>
              <a:t> approach in a simple way.) </a:t>
            </a:r>
            <a:endParaRPr lang="en-US" sz="2200" dirty="0">
              <a:solidFill>
                <a:srgbClr val="595959"/>
              </a:solidFill>
            </a:endParaRPr>
          </a:p>
          <a:p>
            <a:pPr marL="0" indent="0">
              <a:spcBef>
                <a:spcPts val="0"/>
              </a:spcBef>
              <a:spcAft>
                <a:spcPts val="600"/>
              </a:spcAft>
            </a:pPr>
            <a:endParaRPr lang="en-US" sz="2200" dirty="0"/>
          </a:p>
        </p:txBody>
      </p:sp>
      <p:sp>
        <p:nvSpPr>
          <p:cNvPr id="25" name="Flowchart: Alternate Process 24">
            <a:extLst>
              <a:ext uri="{FF2B5EF4-FFF2-40B4-BE49-F238E27FC236}">
                <a16:creationId xmlns:a16="http://schemas.microsoft.com/office/drawing/2014/main" id="{E8702C8F-1CF2-1913-2846-907F1AA9B10C}"/>
              </a:ext>
            </a:extLst>
          </p:cNvPr>
          <p:cNvSpPr/>
          <p:nvPr/>
        </p:nvSpPr>
        <p:spPr>
          <a:xfrm>
            <a:off x="1460733" y="2507012"/>
            <a:ext cx="10235967" cy="2785731"/>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Flowchart: Alternate Process 25">
            <a:extLst>
              <a:ext uri="{FF2B5EF4-FFF2-40B4-BE49-F238E27FC236}">
                <a16:creationId xmlns:a16="http://schemas.microsoft.com/office/drawing/2014/main" id="{0A5BB6F1-A7F3-65C0-15D8-A54980E36B4C}"/>
              </a:ext>
            </a:extLst>
          </p:cNvPr>
          <p:cNvSpPr/>
          <p:nvPr/>
        </p:nvSpPr>
        <p:spPr>
          <a:xfrm>
            <a:off x="1498052" y="5633287"/>
            <a:ext cx="9964593" cy="1064193"/>
          </a:xfrm>
          <a:prstGeom prst="flowChartAlternateProcess">
            <a:avLst/>
          </a:prstGeom>
          <a:solidFill>
            <a:srgbClr val="418D8F"/>
          </a:solid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cxnSp>
        <p:nvCxnSpPr>
          <p:cNvPr id="33" name="Connector: Elbow 32">
            <a:extLst>
              <a:ext uri="{FF2B5EF4-FFF2-40B4-BE49-F238E27FC236}">
                <a16:creationId xmlns:a16="http://schemas.microsoft.com/office/drawing/2014/main" id="{F77784A4-2F51-1483-BC25-0974A7B492DF}"/>
              </a:ext>
            </a:extLst>
          </p:cNvPr>
          <p:cNvCxnSpPr>
            <a:cxnSpLocks/>
            <a:stCxn id="24" idx="1"/>
            <a:endCxn id="25" idx="1"/>
          </p:cNvCxnSpPr>
          <p:nvPr/>
        </p:nvCxnSpPr>
        <p:spPr>
          <a:xfrm rot="10800000" flipH="1" flipV="1">
            <a:off x="817827" y="2007714"/>
            <a:ext cx="642905" cy="1892164"/>
          </a:xfrm>
          <a:prstGeom prst="bentConnector3">
            <a:avLst>
              <a:gd name="adj1" fmla="val -35557"/>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onnector: Elbow 35">
            <a:extLst>
              <a:ext uri="{FF2B5EF4-FFF2-40B4-BE49-F238E27FC236}">
                <a16:creationId xmlns:a16="http://schemas.microsoft.com/office/drawing/2014/main" id="{D986C168-1CF4-481E-B292-20C792544F4B}"/>
              </a:ext>
            </a:extLst>
          </p:cNvPr>
          <p:cNvCxnSpPr>
            <a:cxnSpLocks/>
          </p:cNvCxnSpPr>
          <p:nvPr/>
        </p:nvCxnSpPr>
        <p:spPr>
          <a:xfrm rot="16200000" flipH="1">
            <a:off x="65261" y="4652442"/>
            <a:ext cx="2148034" cy="642905"/>
          </a:xfrm>
          <a:prstGeom prst="bentConnector3">
            <a:avLst>
              <a:gd name="adj1" fmla="val 50000"/>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grpSp>
        <p:nvGrpSpPr>
          <p:cNvPr id="3" name="Group 2">
            <a:extLst>
              <a:ext uri="{FF2B5EF4-FFF2-40B4-BE49-F238E27FC236}">
                <a16:creationId xmlns:a16="http://schemas.microsoft.com/office/drawing/2014/main" id="{2C7FE685-DB16-AFEA-8B11-2E1FD3FC734E}"/>
              </a:ext>
            </a:extLst>
          </p:cNvPr>
          <p:cNvGrpSpPr/>
          <p:nvPr/>
        </p:nvGrpSpPr>
        <p:grpSpPr>
          <a:xfrm>
            <a:off x="235762" y="138361"/>
            <a:ext cx="720000" cy="861774"/>
            <a:chOff x="1016000" y="1024973"/>
            <a:chExt cx="1016000" cy="1216059"/>
          </a:xfrm>
        </p:grpSpPr>
        <p:sp>
          <p:nvSpPr>
            <p:cNvPr id="5" name="Oval 4">
              <a:extLst>
                <a:ext uri="{FF2B5EF4-FFF2-40B4-BE49-F238E27FC236}">
                  <a16:creationId xmlns:a16="http://schemas.microsoft.com/office/drawing/2014/main" id="{3BF0E4DE-1A60-4FF8-1E43-8C61EE419461}"/>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7" name="TextBox 6">
              <a:extLst>
                <a:ext uri="{FF2B5EF4-FFF2-40B4-BE49-F238E27FC236}">
                  <a16:creationId xmlns:a16="http://schemas.microsoft.com/office/drawing/2014/main" id="{C334751F-A8DA-E85D-D37F-E62FC05D8ED3}"/>
                </a:ext>
              </a:extLst>
            </p:cNvPr>
            <p:cNvSpPr txBox="1"/>
            <p:nvPr/>
          </p:nvSpPr>
          <p:spPr>
            <a:xfrm>
              <a:off x="1028700" y="1024973"/>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A</a:t>
              </a:r>
            </a:p>
          </p:txBody>
        </p:sp>
      </p:grpSp>
      <p:sp>
        <p:nvSpPr>
          <p:cNvPr id="23" name="Text Placeholder 5">
            <a:extLst>
              <a:ext uri="{FF2B5EF4-FFF2-40B4-BE49-F238E27FC236}">
                <a16:creationId xmlns:a16="http://schemas.microsoft.com/office/drawing/2014/main" id="{C2DBB0D6-E6F4-7345-3210-D530D4E3FD16}"/>
              </a:ext>
            </a:extLst>
          </p:cNvPr>
          <p:cNvSpPr txBox="1">
            <a:spLocks/>
          </p:cNvSpPr>
          <p:nvPr/>
        </p:nvSpPr>
        <p:spPr>
          <a:xfrm>
            <a:off x="1611085" y="5711939"/>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Aft>
                <a:spcPts val="1200"/>
              </a:spcAft>
            </a:pPr>
            <a:r>
              <a:rPr lang="en-US" sz="2800" b="1" dirty="0">
                <a:solidFill>
                  <a:schemeClr val="bg1"/>
                </a:solidFill>
              </a:rPr>
              <a:t>Break-even Nights FC = </a:t>
            </a:r>
            <a:r>
              <a:rPr lang="en-US" sz="2800" dirty="0">
                <a:solidFill>
                  <a:schemeClr val="bg1"/>
                </a:solidFill>
              </a:rPr>
              <a:t>Fixed Costs (FC) ÷ Net Revenue per Night (Price per Night – Variable Cost (VC) per night.</a:t>
            </a:r>
          </a:p>
        </p:txBody>
      </p:sp>
      <p:grpSp>
        <p:nvGrpSpPr>
          <p:cNvPr id="8" name="Group 7">
            <a:extLst>
              <a:ext uri="{FF2B5EF4-FFF2-40B4-BE49-F238E27FC236}">
                <a16:creationId xmlns:a16="http://schemas.microsoft.com/office/drawing/2014/main" id="{09582CD4-1BC3-9CBF-6791-719449046A13}"/>
              </a:ext>
            </a:extLst>
          </p:cNvPr>
          <p:cNvGrpSpPr/>
          <p:nvPr/>
        </p:nvGrpSpPr>
        <p:grpSpPr>
          <a:xfrm>
            <a:off x="10920313" y="237675"/>
            <a:ext cx="1081945" cy="1011723"/>
            <a:chOff x="1016000" y="1137920"/>
            <a:chExt cx="1016000" cy="1016000"/>
          </a:xfrm>
        </p:grpSpPr>
        <p:sp>
          <p:nvSpPr>
            <p:cNvPr id="9" name="Oval 8">
              <a:extLst>
                <a:ext uri="{FF2B5EF4-FFF2-40B4-BE49-F238E27FC236}">
                  <a16:creationId xmlns:a16="http://schemas.microsoft.com/office/drawing/2014/main" id="{50BD5A8E-E935-C39C-0A41-295E07141664}"/>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0" name="TextBox 9">
              <a:extLst>
                <a:ext uri="{FF2B5EF4-FFF2-40B4-BE49-F238E27FC236}">
                  <a16:creationId xmlns:a16="http://schemas.microsoft.com/office/drawing/2014/main" id="{FE749DFA-D8AF-5249-CAEE-6D9366FDFB91}"/>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19</a:t>
              </a:r>
            </a:p>
          </p:txBody>
        </p:sp>
      </p:grpSp>
    </p:spTree>
    <p:extLst>
      <p:ext uri="{BB962C8B-B14F-4D97-AF65-F5344CB8AC3E}">
        <p14:creationId xmlns:p14="http://schemas.microsoft.com/office/powerpoint/2010/main" val="193411147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0719A8-D14E-7708-96FA-A91F767679DF}"/>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D0B3F647-E095-169C-0691-C5C7CBA24C3B}"/>
              </a:ext>
            </a:extLst>
          </p:cNvPr>
          <p:cNvSpPr>
            <a:spLocks noGrp="1"/>
          </p:cNvSpPr>
          <p:nvPr>
            <p:ph type="body" sz="quarter" idx="16"/>
          </p:nvPr>
        </p:nvSpPr>
        <p:spPr>
          <a:xfrm>
            <a:off x="471098" y="422200"/>
            <a:ext cx="11241418" cy="803654"/>
          </a:xfrm>
        </p:spPr>
        <p:txBody>
          <a:bodyPr/>
          <a:lstStyle/>
          <a:p>
            <a:r>
              <a:rPr lang="en-US" dirty="0"/>
              <a:t>Calculate Break-even Nights to Cover Costs</a:t>
            </a:r>
          </a:p>
        </p:txBody>
      </p:sp>
      <p:sp>
        <p:nvSpPr>
          <p:cNvPr id="11" name="Rectangle 10">
            <a:extLst>
              <a:ext uri="{FF2B5EF4-FFF2-40B4-BE49-F238E27FC236}">
                <a16:creationId xmlns:a16="http://schemas.microsoft.com/office/drawing/2014/main" id="{D0270691-48B3-516C-4957-07666469C257}"/>
              </a:ext>
            </a:extLst>
          </p:cNvPr>
          <p:cNvSpPr/>
          <p:nvPr/>
        </p:nvSpPr>
        <p:spPr>
          <a:xfrm>
            <a:off x="409579" y="1360955"/>
            <a:ext cx="11549926" cy="1027566"/>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2" name="Freeform: Shape 11">
            <a:extLst>
              <a:ext uri="{FF2B5EF4-FFF2-40B4-BE49-F238E27FC236}">
                <a16:creationId xmlns:a16="http://schemas.microsoft.com/office/drawing/2014/main" id="{84EDF284-7387-3D0C-6D85-C7064DFD80C0}"/>
              </a:ext>
            </a:extLst>
          </p:cNvPr>
          <p:cNvSpPr/>
          <p:nvPr/>
        </p:nvSpPr>
        <p:spPr>
          <a:xfrm>
            <a:off x="409579" y="1360954"/>
            <a:ext cx="3222171" cy="870888"/>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dirty="0"/>
          </a:p>
        </p:txBody>
      </p:sp>
      <p:sp>
        <p:nvSpPr>
          <p:cNvPr id="13" name="Rectangle 12">
            <a:extLst>
              <a:ext uri="{FF2B5EF4-FFF2-40B4-BE49-F238E27FC236}">
                <a16:creationId xmlns:a16="http://schemas.microsoft.com/office/drawing/2014/main" id="{9348D88E-838E-C2CA-E103-1C4E5A54A340}"/>
              </a:ext>
            </a:extLst>
          </p:cNvPr>
          <p:cNvSpPr/>
          <p:nvPr/>
        </p:nvSpPr>
        <p:spPr>
          <a:xfrm>
            <a:off x="409579" y="2566324"/>
            <a:ext cx="11549926" cy="1027567"/>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4" name="Freeform: Shape 13">
            <a:extLst>
              <a:ext uri="{FF2B5EF4-FFF2-40B4-BE49-F238E27FC236}">
                <a16:creationId xmlns:a16="http://schemas.microsoft.com/office/drawing/2014/main" id="{1FF7E174-4025-B0C3-1EB2-C54533DD9ACB}"/>
              </a:ext>
            </a:extLst>
          </p:cNvPr>
          <p:cNvSpPr/>
          <p:nvPr/>
        </p:nvSpPr>
        <p:spPr>
          <a:xfrm>
            <a:off x="409579" y="2566324"/>
            <a:ext cx="3222171" cy="825593"/>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a:p>
        </p:txBody>
      </p:sp>
      <p:sp>
        <p:nvSpPr>
          <p:cNvPr id="19" name="TextBox 18">
            <a:extLst>
              <a:ext uri="{FF2B5EF4-FFF2-40B4-BE49-F238E27FC236}">
                <a16:creationId xmlns:a16="http://schemas.microsoft.com/office/drawing/2014/main" id="{8FD41EB8-4501-D988-0762-D3B7A2D519DD}"/>
              </a:ext>
            </a:extLst>
          </p:cNvPr>
          <p:cNvSpPr txBox="1"/>
          <p:nvPr/>
        </p:nvSpPr>
        <p:spPr>
          <a:xfrm>
            <a:off x="532619" y="1526861"/>
            <a:ext cx="3008476" cy="461665"/>
          </a:xfrm>
          <a:prstGeom prst="rect">
            <a:avLst/>
          </a:prstGeom>
          <a:noFill/>
        </p:spPr>
        <p:txBody>
          <a:bodyPr wrap="square" rtlCol="0">
            <a:spAutoFit/>
          </a:bodyPr>
          <a:lstStyle/>
          <a:p>
            <a:pPr algn="ctr"/>
            <a:r>
              <a:rPr lang="en-GB" sz="2400" b="1" dirty="0">
                <a:solidFill>
                  <a:schemeClr val="bg1"/>
                </a:solidFill>
              </a:rPr>
              <a:t>Annual Fixed Costs</a:t>
            </a:r>
          </a:p>
        </p:txBody>
      </p:sp>
      <p:sp>
        <p:nvSpPr>
          <p:cNvPr id="20" name="TextBox 19">
            <a:extLst>
              <a:ext uri="{FF2B5EF4-FFF2-40B4-BE49-F238E27FC236}">
                <a16:creationId xmlns:a16="http://schemas.microsoft.com/office/drawing/2014/main" id="{33D810BD-8124-1618-1372-6CB6833B25F4}"/>
              </a:ext>
            </a:extLst>
          </p:cNvPr>
          <p:cNvSpPr txBox="1"/>
          <p:nvPr/>
        </p:nvSpPr>
        <p:spPr>
          <a:xfrm>
            <a:off x="596074" y="2586334"/>
            <a:ext cx="2936206" cy="830997"/>
          </a:xfrm>
          <a:prstGeom prst="rect">
            <a:avLst/>
          </a:prstGeom>
          <a:noFill/>
        </p:spPr>
        <p:txBody>
          <a:bodyPr wrap="square" rtlCol="0">
            <a:spAutoFit/>
          </a:bodyPr>
          <a:lstStyle/>
          <a:p>
            <a:pPr algn="ctr"/>
            <a:r>
              <a:rPr lang="en-GB" sz="2400" b="1" dirty="0">
                <a:solidFill>
                  <a:schemeClr val="bg1"/>
                </a:solidFill>
              </a:rPr>
              <a:t>Profit Per Occupied Night</a:t>
            </a:r>
          </a:p>
        </p:txBody>
      </p:sp>
      <p:sp>
        <p:nvSpPr>
          <p:cNvPr id="23" name="TextBox 22">
            <a:extLst>
              <a:ext uri="{FF2B5EF4-FFF2-40B4-BE49-F238E27FC236}">
                <a16:creationId xmlns:a16="http://schemas.microsoft.com/office/drawing/2014/main" id="{B96E06E6-2A97-6C8E-9F2D-159DE945F4C3}"/>
              </a:ext>
            </a:extLst>
          </p:cNvPr>
          <p:cNvSpPr txBox="1"/>
          <p:nvPr/>
        </p:nvSpPr>
        <p:spPr>
          <a:xfrm>
            <a:off x="3631750" y="1348195"/>
            <a:ext cx="8303991" cy="1138773"/>
          </a:xfrm>
          <a:prstGeom prst="rect">
            <a:avLst/>
          </a:prstGeom>
          <a:noFill/>
        </p:spPr>
        <p:txBody>
          <a:bodyPr wrap="square" rtlCol="0">
            <a:spAutoFit/>
          </a:bodyPr>
          <a:lstStyle/>
          <a:p>
            <a:r>
              <a:rPr lang="en-US" sz="2200" b="1" dirty="0">
                <a:solidFill>
                  <a:srgbClr val="494949"/>
                </a:solidFill>
              </a:rPr>
              <a:t>Calculate Annual Fixed Costs </a:t>
            </a:r>
            <a:r>
              <a:rPr lang="en-IE" sz="2200" dirty="0">
                <a:solidFill>
                  <a:srgbClr val="494949"/>
                </a:solidFill>
              </a:rPr>
              <a:t>(e.g., insurance, loan payments, internet). </a:t>
            </a:r>
            <a:r>
              <a:rPr lang="en-US" sz="2200" i="1" dirty="0">
                <a:solidFill>
                  <a:srgbClr val="595959"/>
                </a:solidFill>
              </a:rPr>
              <a:t>These are the non-negotiable expenses you pay no matter how many bookings you get.</a:t>
            </a:r>
            <a:r>
              <a:rPr lang="en-IE" sz="2400" dirty="0"/>
              <a:t> </a:t>
            </a:r>
            <a:r>
              <a:rPr lang="en-IE" sz="2200" dirty="0">
                <a:solidFill>
                  <a:srgbClr val="E96751"/>
                </a:solidFill>
              </a:rPr>
              <a:t>€14,000/year</a:t>
            </a:r>
            <a:endParaRPr lang="en-GB" sz="2200" i="1" dirty="0">
              <a:solidFill>
                <a:srgbClr val="E96751"/>
              </a:solidFill>
            </a:endParaRPr>
          </a:p>
        </p:txBody>
      </p:sp>
      <p:sp>
        <p:nvSpPr>
          <p:cNvPr id="27" name="TextBox 26">
            <a:extLst>
              <a:ext uri="{FF2B5EF4-FFF2-40B4-BE49-F238E27FC236}">
                <a16:creationId xmlns:a16="http://schemas.microsoft.com/office/drawing/2014/main" id="{37602381-CC0A-7A12-23F0-CEFE0CECCE3F}"/>
              </a:ext>
            </a:extLst>
          </p:cNvPr>
          <p:cNvSpPr txBox="1"/>
          <p:nvPr/>
        </p:nvSpPr>
        <p:spPr>
          <a:xfrm>
            <a:off x="3681651" y="2500291"/>
            <a:ext cx="8251012" cy="1107996"/>
          </a:xfrm>
          <a:prstGeom prst="rect">
            <a:avLst/>
          </a:prstGeom>
          <a:noFill/>
        </p:spPr>
        <p:txBody>
          <a:bodyPr wrap="square" rtlCol="0">
            <a:spAutoFit/>
          </a:bodyPr>
          <a:lstStyle/>
          <a:p>
            <a:r>
              <a:rPr lang="en-US" sz="2200" b="1" dirty="0">
                <a:solidFill>
                  <a:srgbClr val="494949"/>
                </a:solidFill>
              </a:rPr>
              <a:t>Your Nightly Rate </a:t>
            </a:r>
            <a:r>
              <a:rPr lang="en-US" sz="2200" dirty="0">
                <a:solidFill>
                  <a:srgbClr val="494949"/>
                </a:solidFill>
              </a:rPr>
              <a:t>– Variable Costs (e.g. cleaning, welcome packs, utilities per guest)</a:t>
            </a:r>
            <a:r>
              <a:rPr lang="en-US" sz="2200" b="1" dirty="0">
                <a:solidFill>
                  <a:srgbClr val="494949"/>
                </a:solidFill>
              </a:rPr>
              <a:t> </a:t>
            </a:r>
            <a:r>
              <a:rPr lang="en-US" sz="2200" i="1" dirty="0">
                <a:solidFill>
                  <a:srgbClr val="595959"/>
                </a:solidFill>
              </a:rPr>
              <a:t>If you charge €150/night and it costs you €30 to host a guest, your profit per night is </a:t>
            </a:r>
            <a:r>
              <a:rPr lang="en-US" sz="2200" i="1" dirty="0">
                <a:solidFill>
                  <a:srgbClr val="E96751"/>
                </a:solidFill>
              </a:rPr>
              <a:t>€120. </a:t>
            </a:r>
            <a:r>
              <a:rPr lang="en-US" sz="2200" i="1" dirty="0">
                <a:solidFill>
                  <a:srgbClr val="595959"/>
                </a:solidFill>
              </a:rPr>
              <a:t>This pays for your fixed costs.</a:t>
            </a:r>
            <a:endParaRPr lang="en-GB" sz="2200" i="1" dirty="0">
              <a:solidFill>
                <a:srgbClr val="595959"/>
              </a:solidFill>
            </a:endParaRPr>
          </a:p>
        </p:txBody>
      </p:sp>
      <p:sp>
        <p:nvSpPr>
          <p:cNvPr id="29" name="Rectangle 28">
            <a:extLst>
              <a:ext uri="{FF2B5EF4-FFF2-40B4-BE49-F238E27FC236}">
                <a16:creationId xmlns:a16="http://schemas.microsoft.com/office/drawing/2014/main" id="{306894F0-1190-8AE0-2AC9-DF3A67F068B2}"/>
              </a:ext>
            </a:extLst>
          </p:cNvPr>
          <p:cNvSpPr/>
          <p:nvPr/>
        </p:nvSpPr>
        <p:spPr>
          <a:xfrm>
            <a:off x="399054" y="3754830"/>
            <a:ext cx="11560451" cy="1027566"/>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30" name="Freeform: Shape 29">
            <a:extLst>
              <a:ext uri="{FF2B5EF4-FFF2-40B4-BE49-F238E27FC236}">
                <a16:creationId xmlns:a16="http://schemas.microsoft.com/office/drawing/2014/main" id="{D47ADE69-8E09-1478-F103-8BB64B7CFF85}"/>
              </a:ext>
            </a:extLst>
          </p:cNvPr>
          <p:cNvSpPr/>
          <p:nvPr/>
        </p:nvSpPr>
        <p:spPr>
          <a:xfrm>
            <a:off x="399054" y="3754829"/>
            <a:ext cx="3222171" cy="870888"/>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dirty="0"/>
          </a:p>
        </p:txBody>
      </p:sp>
      <p:sp>
        <p:nvSpPr>
          <p:cNvPr id="33" name="TextBox 32">
            <a:extLst>
              <a:ext uri="{FF2B5EF4-FFF2-40B4-BE49-F238E27FC236}">
                <a16:creationId xmlns:a16="http://schemas.microsoft.com/office/drawing/2014/main" id="{8FEE07CE-8A2E-AE68-1C60-3A009AF3AB23}"/>
              </a:ext>
            </a:extLst>
          </p:cNvPr>
          <p:cNvSpPr txBox="1"/>
          <p:nvPr/>
        </p:nvSpPr>
        <p:spPr>
          <a:xfrm>
            <a:off x="522094" y="3781329"/>
            <a:ext cx="3008476" cy="830997"/>
          </a:xfrm>
          <a:prstGeom prst="rect">
            <a:avLst/>
          </a:prstGeom>
          <a:noFill/>
        </p:spPr>
        <p:txBody>
          <a:bodyPr wrap="square" rtlCol="0">
            <a:spAutoFit/>
          </a:bodyPr>
          <a:lstStyle/>
          <a:p>
            <a:pPr algn="ctr"/>
            <a:r>
              <a:rPr lang="en-GB" sz="2400" b="1" dirty="0">
                <a:solidFill>
                  <a:schemeClr val="bg1"/>
                </a:solidFill>
              </a:rPr>
              <a:t>Break-even </a:t>
            </a:r>
          </a:p>
          <a:p>
            <a:pPr algn="ctr"/>
            <a:r>
              <a:rPr lang="en-GB" sz="2400" b="1" dirty="0">
                <a:solidFill>
                  <a:schemeClr val="bg1"/>
                </a:solidFill>
              </a:rPr>
              <a:t>nights per year</a:t>
            </a:r>
          </a:p>
        </p:txBody>
      </p:sp>
      <p:sp>
        <p:nvSpPr>
          <p:cNvPr id="35" name="TextBox 34">
            <a:extLst>
              <a:ext uri="{FF2B5EF4-FFF2-40B4-BE49-F238E27FC236}">
                <a16:creationId xmlns:a16="http://schemas.microsoft.com/office/drawing/2014/main" id="{8654BDE5-BC9E-6698-E3A3-345AB1B433EA}"/>
              </a:ext>
            </a:extLst>
          </p:cNvPr>
          <p:cNvSpPr txBox="1"/>
          <p:nvPr/>
        </p:nvSpPr>
        <p:spPr>
          <a:xfrm>
            <a:off x="3631750" y="3764965"/>
            <a:ext cx="8327755" cy="1077218"/>
          </a:xfrm>
          <a:prstGeom prst="rect">
            <a:avLst/>
          </a:prstGeom>
          <a:noFill/>
        </p:spPr>
        <p:txBody>
          <a:bodyPr wrap="square" rtlCol="0">
            <a:spAutoFit/>
          </a:bodyPr>
          <a:lstStyle/>
          <a:p>
            <a:r>
              <a:rPr lang="en-US" sz="2000" b="1" dirty="0">
                <a:solidFill>
                  <a:srgbClr val="494949"/>
                </a:solidFill>
              </a:rPr>
              <a:t>Break-even nights per year </a:t>
            </a:r>
            <a:r>
              <a:rPr lang="en-US" sz="2200" i="1" dirty="0">
                <a:solidFill>
                  <a:srgbClr val="595959"/>
                </a:solidFill>
              </a:rPr>
              <a:t>The number of booked nights needed to cover fixed costs</a:t>
            </a:r>
            <a:r>
              <a:rPr lang="en-US" sz="2200" i="1" dirty="0">
                <a:solidFill>
                  <a:srgbClr val="E96751"/>
                </a:solidFill>
              </a:rPr>
              <a:t> </a:t>
            </a:r>
            <a:r>
              <a:rPr lang="en-US" sz="2000" i="1" dirty="0">
                <a:solidFill>
                  <a:srgbClr val="595959"/>
                </a:solidFill>
              </a:rPr>
              <a:t>€14,000 fixed costs ÷ €120 profit per night = </a:t>
            </a:r>
            <a:r>
              <a:rPr lang="en-US" sz="2000" b="1" i="1" dirty="0">
                <a:solidFill>
                  <a:srgbClr val="E96751"/>
                </a:solidFill>
              </a:rPr>
              <a:t>117 nights</a:t>
            </a:r>
            <a:br>
              <a:rPr lang="en-US" sz="2000" i="1" dirty="0">
                <a:solidFill>
                  <a:srgbClr val="595959"/>
                </a:solidFill>
              </a:rPr>
            </a:br>
            <a:r>
              <a:rPr lang="en-US" sz="2000" i="1" dirty="0">
                <a:solidFill>
                  <a:srgbClr val="595959"/>
                </a:solidFill>
              </a:rPr>
              <a:t>You need to book 117 nights just to break even.</a:t>
            </a:r>
            <a:endParaRPr lang="en-GB" sz="2000" b="1" i="1" dirty="0">
              <a:solidFill>
                <a:srgbClr val="595959"/>
              </a:solidFill>
            </a:endParaRPr>
          </a:p>
        </p:txBody>
      </p:sp>
      <p:grpSp>
        <p:nvGrpSpPr>
          <p:cNvPr id="2" name="Group 1">
            <a:extLst>
              <a:ext uri="{FF2B5EF4-FFF2-40B4-BE49-F238E27FC236}">
                <a16:creationId xmlns:a16="http://schemas.microsoft.com/office/drawing/2014/main" id="{FF5D2F97-644D-9439-68FF-084B73E6F2FC}"/>
              </a:ext>
            </a:extLst>
          </p:cNvPr>
          <p:cNvGrpSpPr/>
          <p:nvPr/>
        </p:nvGrpSpPr>
        <p:grpSpPr>
          <a:xfrm>
            <a:off x="155730" y="1400046"/>
            <a:ext cx="630739" cy="707886"/>
            <a:chOff x="1015996" y="1040208"/>
            <a:chExt cx="1016004" cy="1223667"/>
          </a:xfrm>
        </p:grpSpPr>
        <p:sp>
          <p:nvSpPr>
            <p:cNvPr id="3" name="Oval 2">
              <a:extLst>
                <a:ext uri="{FF2B5EF4-FFF2-40B4-BE49-F238E27FC236}">
                  <a16:creationId xmlns:a16="http://schemas.microsoft.com/office/drawing/2014/main" id="{E3DBC5B5-F95F-59C5-EEBD-04687096EFD5}"/>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 name="TextBox 3">
              <a:extLst>
                <a:ext uri="{FF2B5EF4-FFF2-40B4-BE49-F238E27FC236}">
                  <a16:creationId xmlns:a16="http://schemas.microsoft.com/office/drawing/2014/main" id="{469CBF25-461D-CD8A-7612-7658C1839B19}"/>
                </a:ext>
              </a:extLst>
            </p:cNvPr>
            <p:cNvSpPr txBox="1"/>
            <p:nvPr/>
          </p:nvSpPr>
          <p:spPr>
            <a:xfrm>
              <a:off x="1015996" y="1040208"/>
              <a:ext cx="1015999" cy="122366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4000" b="1" dirty="0">
                  <a:solidFill>
                    <a:schemeClr val="bg1"/>
                  </a:solidFill>
                </a:rPr>
                <a:t>1</a:t>
              </a:r>
            </a:p>
          </p:txBody>
        </p:sp>
      </p:grpSp>
      <p:grpSp>
        <p:nvGrpSpPr>
          <p:cNvPr id="5" name="Group 4">
            <a:extLst>
              <a:ext uri="{FF2B5EF4-FFF2-40B4-BE49-F238E27FC236}">
                <a16:creationId xmlns:a16="http://schemas.microsoft.com/office/drawing/2014/main" id="{E92F6E10-D119-9C4E-AAB6-8EF1F0F0682F}"/>
              </a:ext>
            </a:extLst>
          </p:cNvPr>
          <p:cNvGrpSpPr/>
          <p:nvPr/>
        </p:nvGrpSpPr>
        <p:grpSpPr>
          <a:xfrm>
            <a:off x="110837" y="2588584"/>
            <a:ext cx="630739" cy="707886"/>
            <a:chOff x="1015996" y="1040208"/>
            <a:chExt cx="1016004" cy="1223667"/>
          </a:xfrm>
        </p:grpSpPr>
        <p:sp>
          <p:nvSpPr>
            <p:cNvPr id="6" name="Oval 5">
              <a:extLst>
                <a:ext uri="{FF2B5EF4-FFF2-40B4-BE49-F238E27FC236}">
                  <a16:creationId xmlns:a16="http://schemas.microsoft.com/office/drawing/2014/main" id="{298B7FB2-279F-E680-4C98-0D5A0E1D7821}"/>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8" name="TextBox 7">
              <a:extLst>
                <a:ext uri="{FF2B5EF4-FFF2-40B4-BE49-F238E27FC236}">
                  <a16:creationId xmlns:a16="http://schemas.microsoft.com/office/drawing/2014/main" id="{4CCF9619-0488-A090-BDFA-A47822624487}"/>
                </a:ext>
              </a:extLst>
            </p:cNvPr>
            <p:cNvSpPr txBox="1"/>
            <p:nvPr/>
          </p:nvSpPr>
          <p:spPr>
            <a:xfrm>
              <a:off x="1015996" y="1040208"/>
              <a:ext cx="1015999" cy="122366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4000" b="1" dirty="0">
                  <a:solidFill>
                    <a:schemeClr val="bg1"/>
                  </a:solidFill>
                </a:rPr>
                <a:t>2</a:t>
              </a:r>
            </a:p>
          </p:txBody>
        </p:sp>
      </p:grpSp>
      <p:grpSp>
        <p:nvGrpSpPr>
          <p:cNvPr id="9" name="Group 8">
            <a:extLst>
              <a:ext uri="{FF2B5EF4-FFF2-40B4-BE49-F238E27FC236}">
                <a16:creationId xmlns:a16="http://schemas.microsoft.com/office/drawing/2014/main" id="{4974AAE6-B7EF-8F13-10CF-C8B12B72ABBE}"/>
              </a:ext>
            </a:extLst>
          </p:cNvPr>
          <p:cNvGrpSpPr/>
          <p:nvPr/>
        </p:nvGrpSpPr>
        <p:grpSpPr>
          <a:xfrm>
            <a:off x="92989" y="3820031"/>
            <a:ext cx="630739" cy="707886"/>
            <a:chOff x="1015996" y="1040208"/>
            <a:chExt cx="1016004" cy="1223667"/>
          </a:xfrm>
        </p:grpSpPr>
        <p:sp>
          <p:nvSpPr>
            <p:cNvPr id="15" name="Oval 14">
              <a:extLst>
                <a:ext uri="{FF2B5EF4-FFF2-40B4-BE49-F238E27FC236}">
                  <a16:creationId xmlns:a16="http://schemas.microsoft.com/office/drawing/2014/main" id="{5CF2F952-426F-668A-A4C3-9ABCC036ED5C}"/>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6" name="TextBox 15">
              <a:extLst>
                <a:ext uri="{FF2B5EF4-FFF2-40B4-BE49-F238E27FC236}">
                  <a16:creationId xmlns:a16="http://schemas.microsoft.com/office/drawing/2014/main" id="{98A0FFB7-8E4D-C1FC-5ECD-DCB25FB59A90}"/>
                </a:ext>
              </a:extLst>
            </p:cNvPr>
            <p:cNvSpPr txBox="1"/>
            <p:nvPr/>
          </p:nvSpPr>
          <p:spPr>
            <a:xfrm>
              <a:off x="1015996" y="1040208"/>
              <a:ext cx="1015999" cy="122366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4000" b="1" dirty="0">
                  <a:solidFill>
                    <a:schemeClr val="bg1"/>
                  </a:solidFill>
                </a:rPr>
                <a:t>3</a:t>
              </a:r>
            </a:p>
          </p:txBody>
        </p:sp>
      </p:grpSp>
      <p:sp>
        <p:nvSpPr>
          <p:cNvPr id="24" name="TextBox 23">
            <a:extLst>
              <a:ext uri="{FF2B5EF4-FFF2-40B4-BE49-F238E27FC236}">
                <a16:creationId xmlns:a16="http://schemas.microsoft.com/office/drawing/2014/main" id="{AF0348A4-C6C0-52ED-DC3A-6370974DAFA5}"/>
              </a:ext>
            </a:extLst>
          </p:cNvPr>
          <p:cNvSpPr txBox="1"/>
          <p:nvPr/>
        </p:nvSpPr>
        <p:spPr>
          <a:xfrm>
            <a:off x="399054" y="6078259"/>
            <a:ext cx="9411696" cy="461665"/>
          </a:xfrm>
          <a:prstGeom prst="rect">
            <a:avLst/>
          </a:prstGeom>
          <a:noFill/>
        </p:spPr>
        <p:txBody>
          <a:bodyPr wrap="square">
            <a:spAutoFit/>
          </a:bodyPr>
          <a:lstStyle/>
          <a:p>
            <a:r>
              <a:rPr lang="en-US" sz="2400" dirty="0">
                <a:solidFill>
                  <a:srgbClr val="595959"/>
                </a:solidFill>
              </a:rPr>
              <a:t>€14,000 fixed costs ÷ €120 profit per night = </a:t>
            </a:r>
            <a:r>
              <a:rPr lang="en-US" sz="2400" b="1" dirty="0">
                <a:solidFill>
                  <a:srgbClr val="595959"/>
                </a:solidFill>
              </a:rPr>
              <a:t>117 nights</a:t>
            </a:r>
            <a:endParaRPr lang="en-IE" sz="2400" dirty="0">
              <a:solidFill>
                <a:srgbClr val="595959"/>
              </a:solidFill>
            </a:endParaRPr>
          </a:p>
        </p:txBody>
      </p:sp>
      <p:sp>
        <p:nvSpPr>
          <p:cNvPr id="26" name="TextBox 25">
            <a:extLst>
              <a:ext uri="{FF2B5EF4-FFF2-40B4-BE49-F238E27FC236}">
                <a16:creationId xmlns:a16="http://schemas.microsoft.com/office/drawing/2014/main" id="{5EDCCBA5-7FC7-E833-C514-8E30272BE8A6}"/>
              </a:ext>
            </a:extLst>
          </p:cNvPr>
          <p:cNvSpPr txBox="1"/>
          <p:nvPr/>
        </p:nvSpPr>
        <p:spPr>
          <a:xfrm>
            <a:off x="357429" y="5199495"/>
            <a:ext cx="11272595" cy="769441"/>
          </a:xfrm>
          <a:prstGeom prst="rect">
            <a:avLst/>
          </a:prstGeom>
          <a:noFill/>
        </p:spPr>
        <p:txBody>
          <a:bodyPr wrap="square">
            <a:spAutoFit/>
          </a:bodyPr>
          <a:lstStyle/>
          <a:p>
            <a:r>
              <a:rPr lang="en-US" sz="2400" b="1" dirty="0">
                <a:solidFill>
                  <a:srgbClr val="E96751"/>
                </a:solidFill>
              </a:rPr>
              <a:t>Break-Even Nights = </a:t>
            </a:r>
            <a:r>
              <a:rPr lang="en-US" sz="2400" dirty="0">
                <a:solidFill>
                  <a:srgbClr val="E96751"/>
                </a:solidFill>
              </a:rPr>
              <a:t>Fixed Costs ÷ </a:t>
            </a:r>
            <a:r>
              <a:rPr lang="en-IE" sz="2400" dirty="0">
                <a:solidFill>
                  <a:srgbClr val="E96751"/>
                </a:solidFill>
              </a:rPr>
              <a:t>Profit per Occupied Night </a:t>
            </a:r>
            <a:r>
              <a:rPr lang="en-US" sz="2000" i="1" dirty="0">
                <a:solidFill>
                  <a:srgbClr val="595959"/>
                </a:solidFill>
              </a:rPr>
              <a:t>(Price per Night – Variable Cost per Night) </a:t>
            </a:r>
          </a:p>
        </p:txBody>
      </p:sp>
    </p:spTree>
    <p:extLst>
      <p:ext uri="{BB962C8B-B14F-4D97-AF65-F5344CB8AC3E}">
        <p14:creationId xmlns:p14="http://schemas.microsoft.com/office/powerpoint/2010/main" val="282770963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63FC99C-37F4-64BE-9573-227D78CAD994}"/>
              </a:ext>
            </a:extLst>
          </p:cNvPr>
          <p:cNvSpPr>
            <a:spLocks noGrp="1"/>
          </p:cNvSpPr>
          <p:nvPr>
            <p:ph type="body" sz="quarter" idx="18"/>
          </p:nvPr>
        </p:nvSpPr>
        <p:spPr>
          <a:xfrm>
            <a:off x="874580" y="1610711"/>
            <a:ext cx="10614687" cy="3849918"/>
          </a:xfrm>
        </p:spPr>
        <p:txBody>
          <a:bodyPr/>
          <a:lstStyle/>
          <a:p>
            <a:pPr marL="0" indent="0"/>
            <a:r>
              <a:rPr lang="en-IE" sz="2600" b="1" i="1" dirty="0">
                <a:solidFill>
                  <a:srgbClr val="595959"/>
                </a:solidFill>
              </a:rPr>
              <a:t>Suppose your annual fixed costs are €20,000, and your average room rate is €100. </a:t>
            </a:r>
          </a:p>
          <a:p>
            <a:pPr marL="0" indent="0"/>
            <a:endParaRPr lang="en-IE" sz="2800" b="1" i="1" dirty="0">
              <a:solidFill>
                <a:srgbClr val="459597"/>
              </a:solidFill>
            </a:endParaRPr>
          </a:p>
          <a:p>
            <a:pPr marL="0" indent="0"/>
            <a:r>
              <a:rPr lang="en-IE" sz="2800" b="1" i="1" dirty="0">
                <a:solidFill>
                  <a:srgbClr val="459597"/>
                </a:solidFill>
              </a:rPr>
              <a:t>Break-Even Nights </a:t>
            </a:r>
            <a:r>
              <a:rPr lang="en-IE" sz="2800" i="1" dirty="0">
                <a:solidFill>
                  <a:srgbClr val="459597"/>
                </a:solidFill>
              </a:rPr>
              <a:t>= €20,000 / €100 = 200 nights.</a:t>
            </a:r>
            <a:r>
              <a:rPr lang="en-IE" sz="2800" dirty="0">
                <a:solidFill>
                  <a:srgbClr val="459597"/>
                </a:solidFill>
              </a:rPr>
              <a:t> </a:t>
            </a:r>
          </a:p>
          <a:p>
            <a:pPr marL="342900" indent="-342900">
              <a:buFont typeface="Wingdings" panose="05000000000000000000" pitchFamily="2" charset="2"/>
              <a:buChar char="Ø"/>
            </a:pPr>
            <a:r>
              <a:rPr lang="en-IE" dirty="0">
                <a:solidFill>
                  <a:srgbClr val="595959"/>
                </a:solidFill>
              </a:rPr>
              <a:t>That means you’d need </a:t>
            </a:r>
            <a:r>
              <a:rPr lang="en-IE" b="1" dirty="0">
                <a:solidFill>
                  <a:srgbClr val="595959"/>
                </a:solidFill>
              </a:rPr>
              <a:t>200 paid nights over the year </a:t>
            </a:r>
            <a:r>
              <a:rPr lang="en-IE" dirty="0">
                <a:solidFill>
                  <a:srgbClr val="595959"/>
                </a:solidFill>
              </a:rPr>
              <a:t>to generate €20,000 in revenue, which would roughly cover your </a:t>
            </a:r>
            <a:r>
              <a:rPr lang="en-IE" b="1" dirty="0">
                <a:solidFill>
                  <a:srgbClr val="595959"/>
                </a:solidFill>
              </a:rPr>
              <a:t>€20k of fixed costs</a:t>
            </a:r>
            <a:r>
              <a:rPr lang="en-IE" dirty="0">
                <a:solidFill>
                  <a:srgbClr val="595959"/>
                </a:solidFill>
              </a:rPr>
              <a:t>. </a:t>
            </a:r>
          </a:p>
          <a:p>
            <a:pPr marL="342900" indent="-342900">
              <a:buFont typeface="Wingdings" panose="05000000000000000000" pitchFamily="2" charset="2"/>
              <a:buChar char="Ø"/>
            </a:pPr>
            <a:r>
              <a:rPr lang="en-IE" dirty="0">
                <a:solidFill>
                  <a:srgbClr val="595959"/>
                </a:solidFill>
              </a:rPr>
              <a:t>At 200 nights, you’re not really profiting – you’re </a:t>
            </a:r>
            <a:r>
              <a:rPr lang="en-IE" b="1" dirty="0">
                <a:solidFill>
                  <a:srgbClr val="595959"/>
                </a:solidFill>
              </a:rPr>
              <a:t>just paying all the bills</a:t>
            </a:r>
            <a:r>
              <a:rPr lang="en-IE" dirty="0">
                <a:solidFill>
                  <a:srgbClr val="595959"/>
                </a:solidFill>
              </a:rPr>
              <a:t>. </a:t>
            </a:r>
          </a:p>
          <a:p>
            <a:pPr marL="342900" indent="-342900">
              <a:buFont typeface="Wingdings" panose="05000000000000000000" pitchFamily="2" charset="2"/>
              <a:buChar char="Ø"/>
            </a:pPr>
            <a:r>
              <a:rPr lang="en-IE" dirty="0">
                <a:solidFill>
                  <a:srgbClr val="595959"/>
                </a:solidFill>
              </a:rPr>
              <a:t>Any booking </a:t>
            </a:r>
            <a:r>
              <a:rPr lang="en-IE" b="1" dirty="0">
                <a:solidFill>
                  <a:srgbClr val="595959"/>
                </a:solidFill>
              </a:rPr>
              <a:t>beyond 200 nights </a:t>
            </a:r>
            <a:r>
              <a:rPr lang="en-IE" dirty="0">
                <a:solidFill>
                  <a:srgbClr val="595959"/>
                </a:solidFill>
              </a:rPr>
              <a:t>in this scenario would start </a:t>
            </a:r>
            <a:r>
              <a:rPr lang="en-IE" b="1" dirty="0">
                <a:solidFill>
                  <a:srgbClr val="595959"/>
                </a:solidFill>
              </a:rPr>
              <a:t>generating profit</a:t>
            </a:r>
            <a:r>
              <a:rPr lang="en-IE" dirty="0">
                <a:solidFill>
                  <a:srgbClr val="595959"/>
                </a:solidFill>
              </a:rPr>
              <a:t>. </a:t>
            </a:r>
          </a:p>
          <a:p>
            <a:pPr marL="0" indent="0"/>
            <a:endParaRPr lang="en-IE" dirty="0">
              <a:solidFill>
                <a:srgbClr val="595959"/>
              </a:solidFill>
            </a:endParaRPr>
          </a:p>
          <a:p>
            <a:pPr marL="0" indent="0"/>
            <a:r>
              <a:rPr lang="en-IE" dirty="0">
                <a:solidFill>
                  <a:srgbClr val="595959"/>
                </a:solidFill>
              </a:rPr>
              <a:t>This approach is handy if you’re still figuring out costs and plan to set a price – it directly tells you “I must sell X nights at this price to not lose money.”</a:t>
            </a:r>
          </a:p>
          <a:p>
            <a:pPr marL="342900" indent="-342900">
              <a:buFont typeface="Wingdings" panose="05000000000000000000" pitchFamily="2" charset="2"/>
              <a:buChar char="Ø"/>
            </a:pPr>
            <a:endParaRPr lang="en-IE" dirty="0">
              <a:solidFill>
                <a:srgbClr val="595959"/>
              </a:solidFill>
            </a:endParaRPr>
          </a:p>
        </p:txBody>
      </p:sp>
      <p:sp>
        <p:nvSpPr>
          <p:cNvPr id="3" name="Text Placeholder 2">
            <a:extLst>
              <a:ext uri="{FF2B5EF4-FFF2-40B4-BE49-F238E27FC236}">
                <a16:creationId xmlns:a16="http://schemas.microsoft.com/office/drawing/2014/main" id="{ACB272DF-E365-1980-E89B-FD122191E178}"/>
              </a:ext>
            </a:extLst>
          </p:cNvPr>
          <p:cNvSpPr>
            <a:spLocks noGrp="1"/>
          </p:cNvSpPr>
          <p:nvPr>
            <p:ph type="body" sz="quarter" idx="16"/>
          </p:nvPr>
        </p:nvSpPr>
        <p:spPr/>
        <p:txBody>
          <a:bodyPr/>
          <a:lstStyle/>
          <a:p>
            <a:r>
              <a:rPr lang="en-US" dirty="0">
                <a:solidFill>
                  <a:srgbClr val="EC7C69"/>
                </a:solidFill>
              </a:rPr>
              <a:t>Example: (Option A) </a:t>
            </a:r>
            <a:r>
              <a:rPr lang="en-US" dirty="0">
                <a:solidFill>
                  <a:srgbClr val="459597"/>
                </a:solidFill>
              </a:rPr>
              <a:t>Calculate Break Even Nights </a:t>
            </a:r>
          </a:p>
        </p:txBody>
      </p:sp>
    </p:spTree>
    <p:extLst>
      <p:ext uri="{BB962C8B-B14F-4D97-AF65-F5344CB8AC3E}">
        <p14:creationId xmlns:p14="http://schemas.microsoft.com/office/powerpoint/2010/main" val="334956342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F14AFA-4DD4-88E9-4256-DAA5F7D8FC4F}"/>
            </a:ext>
          </a:extLst>
        </p:cNvPr>
        <p:cNvGrpSpPr/>
        <p:nvPr/>
      </p:nvGrpSpPr>
      <p:grpSpPr>
        <a:xfrm>
          <a:off x="0" y="0"/>
          <a:ext cx="0" cy="0"/>
          <a:chOff x="0" y="0"/>
          <a:chExt cx="0" cy="0"/>
        </a:xfrm>
      </p:grpSpPr>
      <p:sp>
        <p:nvSpPr>
          <p:cNvPr id="2" name="Flowchart: Alternate Process 1">
            <a:extLst>
              <a:ext uri="{FF2B5EF4-FFF2-40B4-BE49-F238E27FC236}">
                <a16:creationId xmlns:a16="http://schemas.microsoft.com/office/drawing/2014/main" id="{83EFE158-4405-62B3-F83C-ADBC49F738FC}"/>
              </a:ext>
            </a:extLst>
          </p:cNvPr>
          <p:cNvSpPr/>
          <p:nvPr/>
        </p:nvSpPr>
        <p:spPr>
          <a:xfrm>
            <a:off x="4075221" y="200026"/>
            <a:ext cx="7802453" cy="6471430"/>
          </a:xfrm>
          <a:prstGeom prst="flowChartAlternateProcess">
            <a:avLst/>
          </a:prstGeom>
          <a:solidFill>
            <a:srgbClr val="418D8F"/>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2" name="Text Placeholder 11">
            <a:extLst>
              <a:ext uri="{FF2B5EF4-FFF2-40B4-BE49-F238E27FC236}">
                <a16:creationId xmlns:a16="http://schemas.microsoft.com/office/drawing/2014/main" id="{F56390FB-D089-655B-A02D-E1AD834D7B12}"/>
              </a:ext>
            </a:extLst>
          </p:cNvPr>
          <p:cNvSpPr>
            <a:spLocks noGrp="1"/>
          </p:cNvSpPr>
          <p:nvPr>
            <p:ph type="body" sz="quarter" idx="4294967295"/>
          </p:nvPr>
        </p:nvSpPr>
        <p:spPr>
          <a:xfrm>
            <a:off x="430632" y="822846"/>
            <a:ext cx="2979317" cy="1049221"/>
          </a:xfrm>
          <a:prstGeom prst="rect">
            <a:avLst/>
          </a:prstGeom>
        </p:spPr>
        <p:txBody>
          <a:bodyPr/>
          <a:lstStyle/>
          <a:p>
            <a:pPr marL="0" indent="0" algn="ctr">
              <a:lnSpc>
                <a:spcPct val="100000"/>
              </a:lnSpc>
              <a:buNone/>
            </a:pPr>
            <a:r>
              <a:rPr lang="en-IE" sz="4400" b="1" dirty="0">
                <a:solidFill>
                  <a:schemeClr val="bg1"/>
                </a:solidFill>
              </a:rPr>
              <a:t>Case Study </a:t>
            </a:r>
          </a:p>
        </p:txBody>
      </p:sp>
      <p:sp>
        <p:nvSpPr>
          <p:cNvPr id="14" name="Text Placeholder 13">
            <a:extLst>
              <a:ext uri="{FF2B5EF4-FFF2-40B4-BE49-F238E27FC236}">
                <a16:creationId xmlns:a16="http://schemas.microsoft.com/office/drawing/2014/main" id="{48E750CE-9EE2-65DC-B06F-C874036A65A5}"/>
              </a:ext>
            </a:extLst>
          </p:cNvPr>
          <p:cNvSpPr>
            <a:spLocks noGrp="1"/>
          </p:cNvSpPr>
          <p:nvPr>
            <p:ph type="body" sz="quarter" idx="21"/>
          </p:nvPr>
        </p:nvSpPr>
        <p:spPr>
          <a:xfrm>
            <a:off x="4539942" y="288437"/>
            <a:ext cx="7221426" cy="4530541"/>
          </a:xfrm>
        </p:spPr>
        <p:txBody>
          <a:bodyPr/>
          <a:lstStyle/>
          <a:p>
            <a:pPr>
              <a:spcAft>
                <a:spcPts val="600"/>
              </a:spcAft>
            </a:pPr>
            <a:r>
              <a:rPr lang="en-US" sz="2400" b="1" dirty="0">
                <a:solidFill>
                  <a:schemeClr val="bg1"/>
                </a:solidFill>
              </a:rPr>
              <a:t>Break-Even Nights </a:t>
            </a:r>
            <a:r>
              <a:rPr lang="en-US" sz="2400" dirty="0">
                <a:solidFill>
                  <a:schemeClr val="bg1"/>
                </a:solidFill>
              </a:rPr>
              <a:t>= Fixed Costs ÷ (Price per Night – Variable Cost per Night)</a:t>
            </a:r>
          </a:p>
          <a:p>
            <a:pPr>
              <a:spcAft>
                <a:spcPts val="600"/>
              </a:spcAft>
            </a:pPr>
            <a:r>
              <a:rPr lang="en-US" dirty="0">
                <a:solidFill>
                  <a:schemeClr val="bg1"/>
                </a:solidFill>
              </a:rPr>
              <a:t>Suppose your </a:t>
            </a:r>
            <a:r>
              <a:rPr lang="en-US" b="1" dirty="0">
                <a:solidFill>
                  <a:schemeClr val="bg1"/>
                </a:solidFill>
              </a:rPr>
              <a:t>fixed costs </a:t>
            </a:r>
            <a:r>
              <a:rPr lang="en-US" dirty="0">
                <a:solidFill>
                  <a:schemeClr val="bg1"/>
                </a:solidFill>
              </a:rPr>
              <a:t>(insurance, maintenance, etc., plus an allowance for your salary) are </a:t>
            </a:r>
            <a:r>
              <a:rPr lang="en-US" b="1" dirty="0">
                <a:solidFill>
                  <a:schemeClr val="bg1"/>
                </a:solidFill>
              </a:rPr>
              <a:t>€30,000 per year</a:t>
            </a:r>
            <a:r>
              <a:rPr lang="en-US" dirty="0">
                <a:solidFill>
                  <a:schemeClr val="bg1"/>
                </a:solidFill>
              </a:rPr>
              <a:t>. </a:t>
            </a:r>
          </a:p>
          <a:p>
            <a:pPr marL="342900" indent="-342900">
              <a:spcAft>
                <a:spcPts val="600"/>
              </a:spcAft>
              <a:buFont typeface="Wingdings" panose="05000000000000000000" pitchFamily="2" charset="2"/>
              <a:buChar char="Ø"/>
            </a:pPr>
            <a:r>
              <a:rPr lang="en-US" dirty="0">
                <a:solidFill>
                  <a:schemeClr val="bg1"/>
                </a:solidFill>
              </a:rPr>
              <a:t>Your </a:t>
            </a:r>
            <a:r>
              <a:rPr lang="en-US" b="1" dirty="0">
                <a:solidFill>
                  <a:schemeClr val="bg1"/>
                </a:solidFill>
              </a:rPr>
              <a:t>average nightly rate is €100,</a:t>
            </a:r>
            <a:r>
              <a:rPr lang="en-US" dirty="0">
                <a:solidFill>
                  <a:schemeClr val="bg1"/>
                </a:solidFill>
              </a:rPr>
              <a:t> and </a:t>
            </a:r>
            <a:r>
              <a:rPr lang="en-US" b="1" dirty="0">
                <a:solidFill>
                  <a:schemeClr val="bg1"/>
                </a:solidFill>
              </a:rPr>
              <a:t>variable costs </a:t>
            </a:r>
            <a:r>
              <a:rPr lang="en-US" dirty="0">
                <a:solidFill>
                  <a:schemeClr val="bg1"/>
                </a:solidFill>
              </a:rPr>
              <a:t>(cleaning, utilities, etc.) are about </a:t>
            </a:r>
            <a:r>
              <a:rPr lang="en-US" b="1" dirty="0">
                <a:solidFill>
                  <a:schemeClr val="bg1"/>
                </a:solidFill>
              </a:rPr>
              <a:t>€20</a:t>
            </a:r>
            <a:r>
              <a:rPr lang="en-US" dirty="0">
                <a:solidFill>
                  <a:schemeClr val="bg1"/>
                </a:solidFill>
              </a:rPr>
              <a:t> per night occupied. Then the profit per night is €80.</a:t>
            </a:r>
          </a:p>
          <a:p>
            <a:pPr marL="342900" indent="-342900">
              <a:spcAft>
                <a:spcPts val="600"/>
              </a:spcAft>
              <a:buFont typeface="Wingdings" panose="05000000000000000000" pitchFamily="2" charset="2"/>
              <a:buChar char="Ø"/>
            </a:pPr>
            <a:r>
              <a:rPr lang="en-US" dirty="0">
                <a:solidFill>
                  <a:schemeClr val="bg1"/>
                </a:solidFill>
              </a:rPr>
              <a:t>If you have 4 units, the total available nights = 4 × 365 = 1,460 nights. 375 nights is about 26% occupancy annually.</a:t>
            </a:r>
          </a:p>
          <a:p>
            <a:pPr>
              <a:spcAft>
                <a:spcPts val="600"/>
              </a:spcAft>
            </a:pPr>
            <a:r>
              <a:rPr lang="en-US" sz="2000" b="1" dirty="0">
                <a:solidFill>
                  <a:schemeClr val="bg1"/>
                </a:solidFill>
              </a:rPr>
              <a:t>Break-Even Nights </a:t>
            </a:r>
            <a:r>
              <a:rPr lang="en-US" sz="2000" dirty="0">
                <a:solidFill>
                  <a:schemeClr val="bg1"/>
                </a:solidFill>
              </a:rPr>
              <a:t>= 30,000 ÷ 80 = 375 nights per year.</a:t>
            </a:r>
          </a:p>
          <a:p>
            <a:pPr marL="342900" indent="-342900">
              <a:spcAft>
                <a:spcPts val="600"/>
              </a:spcAft>
              <a:buFont typeface="Wingdings" panose="05000000000000000000" pitchFamily="2" charset="2"/>
              <a:buChar char="Ø"/>
            </a:pPr>
            <a:r>
              <a:rPr lang="en-US" dirty="0">
                <a:solidFill>
                  <a:schemeClr val="bg1"/>
                </a:solidFill>
              </a:rPr>
              <a:t>This means you’d need roughly </a:t>
            </a:r>
            <a:r>
              <a:rPr lang="en-US" b="1" dirty="0">
                <a:solidFill>
                  <a:schemeClr val="bg1"/>
                </a:solidFill>
              </a:rPr>
              <a:t>26% yearly occupancy </a:t>
            </a:r>
            <a:r>
              <a:rPr lang="en-US" dirty="0">
                <a:solidFill>
                  <a:schemeClr val="bg1"/>
                </a:solidFill>
              </a:rPr>
              <a:t>(e.g. about </a:t>
            </a:r>
            <a:r>
              <a:rPr lang="en-US" b="1" dirty="0">
                <a:solidFill>
                  <a:schemeClr val="bg1"/>
                </a:solidFill>
              </a:rPr>
              <a:t>96 nights booked </a:t>
            </a:r>
            <a:r>
              <a:rPr lang="en-US" dirty="0">
                <a:solidFill>
                  <a:schemeClr val="bg1"/>
                </a:solidFill>
              </a:rPr>
              <a:t>per pod throughout the year) to cover </a:t>
            </a:r>
            <a:r>
              <a:rPr lang="en-US" b="1" dirty="0">
                <a:solidFill>
                  <a:schemeClr val="bg1"/>
                </a:solidFill>
              </a:rPr>
              <a:t>€30k in fixed costs</a:t>
            </a:r>
            <a:r>
              <a:rPr lang="en-US" dirty="0">
                <a:solidFill>
                  <a:schemeClr val="bg1"/>
                </a:solidFill>
              </a:rPr>
              <a:t>. </a:t>
            </a:r>
          </a:p>
          <a:p>
            <a:pPr>
              <a:spcAft>
                <a:spcPts val="600"/>
              </a:spcAft>
            </a:pPr>
            <a:r>
              <a:rPr lang="en-US" dirty="0">
                <a:solidFill>
                  <a:schemeClr val="bg1"/>
                </a:solidFill>
              </a:rPr>
              <a:t>Any occupancy above that, at those rates, </a:t>
            </a:r>
            <a:r>
              <a:rPr lang="en-US" b="1" dirty="0">
                <a:solidFill>
                  <a:schemeClr val="bg1"/>
                </a:solidFill>
              </a:rPr>
              <a:t>would produce a profit. </a:t>
            </a:r>
            <a:r>
              <a:rPr lang="en-US" dirty="0">
                <a:solidFill>
                  <a:schemeClr val="bg1"/>
                </a:solidFill>
              </a:rPr>
              <a:t>If you operate only 9 months a year, the break-even % of open days would be higher (because you have fewer available nights to achieve the same 375 nights).</a:t>
            </a:r>
          </a:p>
          <a:p>
            <a:pPr>
              <a:spcAft>
                <a:spcPts val="600"/>
              </a:spcAft>
            </a:pPr>
            <a:endParaRPr lang="en-US" dirty="0"/>
          </a:p>
          <a:p>
            <a:pPr>
              <a:spcAft>
                <a:spcPts val="600"/>
              </a:spcAft>
            </a:pPr>
            <a:endParaRPr lang="en-IE" dirty="0"/>
          </a:p>
        </p:txBody>
      </p:sp>
      <p:sp>
        <p:nvSpPr>
          <p:cNvPr id="16" name="Text Placeholder 11">
            <a:extLst>
              <a:ext uri="{FF2B5EF4-FFF2-40B4-BE49-F238E27FC236}">
                <a16:creationId xmlns:a16="http://schemas.microsoft.com/office/drawing/2014/main" id="{691553DF-F27E-A2C5-B27D-85855F79F605}"/>
              </a:ext>
            </a:extLst>
          </p:cNvPr>
          <p:cNvSpPr txBox="1">
            <a:spLocks/>
          </p:cNvSpPr>
          <p:nvPr/>
        </p:nvSpPr>
        <p:spPr>
          <a:xfrm>
            <a:off x="514351" y="2000796"/>
            <a:ext cx="3000374" cy="1049221"/>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pPr>
            <a:r>
              <a:rPr lang="en-US" b="1" dirty="0"/>
              <a:t>Option A: </a:t>
            </a:r>
            <a:r>
              <a:rPr lang="en-US" dirty="0"/>
              <a:t>Example Using 4 Units</a:t>
            </a:r>
            <a:endParaRPr lang="en-US" sz="2400" dirty="0"/>
          </a:p>
        </p:txBody>
      </p:sp>
    </p:spTree>
    <p:extLst>
      <p:ext uri="{BB962C8B-B14F-4D97-AF65-F5344CB8AC3E}">
        <p14:creationId xmlns:p14="http://schemas.microsoft.com/office/powerpoint/2010/main" val="351058628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58045E-334E-DDBF-01F3-AAD5D7F687E3}"/>
            </a:ext>
          </a:extLst>
        </p:cNvPr>
        <p:cNvGrpSpPr/>
        <p:nvPr/>
      </p:nvGrpSpPr>
      <p:grpSpPr>
        <a:xfrm>
          <a:off x="0" y="0"/>
          <a:ext cx="0" cy="0"/>
          <a:chOff x="0" y="0"/>
          <a:chExt cx="0" cy="0"/>
        </a:xfrm>
      </p:grpSpPr>
      <p:sp>
        <p:nvSpPr>
          <p:cNvPr id="24" name="Flowchart: Alternate Process 23">
            <a:extLst>
              <a:ext uri="{FF2B5EF4-FFF2-40B4-BE49-F238E27FC236}">
                <a16:creationId xmlns:a16="http://schemas.microsoft.com/office/drawing/2014/main" id="{8187E154-42CE-1C87-EB02-A25891259D04}"/>
              </a:ext>
            </a:extLst>
          </p:cNvPr>
          <p:cNvSpPr/>
          <p:nvPr/>
        </p:nvSpPr>
        <p:spPr>
          <a:xfrm>
            <a:off x="485775" y="1605885"/>
            <a:ext cx="10927293" cy="1791093"/>
          </a:xfrm>
          <a:prstGeom prst="flowChartAlternateProcess">
            <a:avLst/>
          </a:prstGeom>
          <a:solidFill>
            <a:srgbClr val="EC7C69"/>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4" name="Text Placeholder 3">
            <a:extLst>
              <a:ext uri="{FF2B5EF4-FFF2-40B4-BE49-F238E27FC236}">
                <a16:creationId xmlns:a16="http://schemas.microsoft.com/office/drawing/2014/main" id="{79C92742-1D06-D556-632C-30807183F2FB}"/>
              </a:ext>
            </a:extLst>
          </p:cNvPr>
          <p:cNvSpPr>
            <a:spLocks noGrp="1"/>
          </p:cNvSpPr>
          <p:nvPr>
            <p:ph type="body" sz="quarter" idx="16"/>
          </p:nvPr>
        </p:nvSpPr>
        <p:spPr>
          <a:xfrm>
            <a:off x="992588" y="321398"/>
            <a:ext cx="10614687" cy="803654"/>
          </a:xfrm>
        </p:spPr>
        <p:txBody>
          <a:bodyPr/>
          <a:lstStyle/>
          <a:p>
            <a:r>
              <a:rPr lang="en-US" sz="3200" dirty="0">
                <a:solidFill>
                  <a:srgbClr val="EC7C69"/>
                </a:solidFill>
              </a:rPr>
              <a:t>(Option B) </a:t>
            </a:r>
            <a:r>
              <a:rPr lang="en-US" sz="3200" dirty="0">
                <a:solidFill>
                  <a:srgbClr val="459597"/>
                </a:solidFill>
              </a:rPr>
              <a:t>Calculate Break Even Nights </a:t>
            </a:r>
          </a:p>
          <a:p>
            <a:r>
              <a:rPr lang="en-US" sz="3200" b="0" i="1" dirty="0">
                <a:solidFill>
                  <a:srgbClr val="459597"/>
                </a:solidFill>
              </a:rPr>
              <a:t>If you know your total annual costs already</a:t>
            </a:r>
            <a:endParaRPr lang="en-GB" sz="3200" b="0" i="1" dirty="0">
              <a:solidFill>
                <a:srgbClr val="459597"/>
              </a:solidFill>
            </a:endParaRPr>
          </a:p>
        </p:txBody>
      </p:sp>
      <p:cxnSp>
        <p:nvCxnSpPr>
          <p:cNvPr id="2" name="Straight Connector 1">
            <a:extLst>
              <a:ext uri="{FF2B5EF4-FFF2-40B4-BE49-F238E27FC236}">
                <a16:creationId xmlns:a16="http://schemas.microsoft.com/office/drawing/2014/main" id="{3C9ED8AE-3200-290B-34C3-A9BA86836F84}"/>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93A4ADB3-3D79-A608-745F-9E01CBF6C38D}"/>
              </a:ext>
            </a:extLst>
          </p:cNvPr>
          <p:cNvSpPr>
            <a:spLocks noGrp="1"/>
          </p:cNvSpPr>
          <p:nvPr>
            <p:ph type="body" sz="quarter" idx="18"/>
          </p:nvPr>
        </p:nvSpPr>
        <p:spPr>
          <a:xfrm>
            <a:off x="1360142" y="1735428"/>
            <a:ext cx="9137529" cy="803653"/>
          </a:xfrm>
        </p:spPr>
        <p:txBody>
          <a:bodyPr/>
          <a:lstStyle/>
          <a:p>
            <a:pPr marL="0" indent="0" algn="ctr">
              <a:spcAft>
                <a:spcPts val="600"/>
              </a:spcAft>
            </a:pPr>
            <a:r>
              <a:rPr lang="en-US" i="1" dirty="0">
                <a:solidFill>
                  <a:schemeClr val="bg1"/>
                </a:solidFill>
              </a:rPr>
              <a:t>“Based on what I </a:t>
            </a:r>
            <a:r>
              <a:rPr lang="en-US" b="1" i="1" dirty="0">
                <a:solidFill>
                  <a:schemeClr val="bg1"/>
                </a:solidFill>
              </a:rPr>
              <a:t>expect to spend all year</a:t>
            </a:r>
            <a:r>
              <a:rPr lang="en-US" i="1" dirty="0">
                <a:solidFill>
                  <a:schemeClr val="bg1"/>
                </a:solidFill>
              </a:rPr>
              <a:t>, how many nights must I book to break even? </a:t>
            </a:r>
          </a:p>
          <a:p>
            <a:pPr marL="0" indent="0" algn="ctr">
              <a:spcAft>
                <a:spcPts val="600"/>
              </a:spcAft>
            </a:pPr>
            <a:r>
              <a:rPr lang="en-IE" i="1" dirty="0">
                <a:solidFill>
                  <a:schemeClr val="bg1"/>
                </a:solidFill>
              </a:rPr>
              <a:t>In other words if everything </a:t>
            </a:r>
            <a:r>
              <a:rPr lang="en-IE" b="1" i="1" dirty="0">
                <a:solidFill>
                  <a:schemeClr val="bg1"/>
                </a:solidFill>
              </a:rPr>
              <a:t>goes as planned cost-wise</a:t>
            </a:r>
            <a:r>
              <a:rPr lang="en-IE" i="1" dirty="0">
                <a:solidFill>
                  <a:schemeClr val="bg1"/>
                </a:solidFill>
              </a:rPr>
              <a:t>, how many nights do I need to cover all those costs? </a:t>
            </a:r>
            <a:r>
              <a:rPr lang="en-US" i="1" dirty="0">
                <a:solidFill>
                  <a:schemeClr val="bg1"/>
                </a:solidFill>
              </a:rPr>
              <a:t>”</a:t>
            </a:r>
          </a:p>
        </p:txBody>
      </p:sp>
      <p:sp>
        <p:nvSpPr>
          <p:cNvPr id="26" name="Flowchart: Alternate Process 25">
            <a:extLst>
              <a:ext uri="{FF2B5EF4-FFF2-40B4-BE49-F238E27FC236}">
                <a16:creationId xmlns:a16="http://schemas.microsoft.com/office/drawing/2014/main" id="{FA7964E4-FEFC-5243-8688-24974D65B305}"/>
              </a:ext>
            </a:extLst>
          </p:cNvPr>
          <p:cNvSpPr/>
          <p:nvPr/>
        </p:nvSpPr>
        <p:spPr>
          <a:xfrm>
            <a:off x="1317634" y="3475255"/>
            <a:ext cx="9964593" cy="3009794"/>
          </a:xfrm>
          <a:prstGeom prst="flowChartAlternateProcess">
            <a:avLst/>
          </a:prstGeom>
          <a:solidFill>
            <a:srgbClr val="418D8F"/>
          </a:solid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cxnSp>
        <p:nvCxnSpPr>
          <p:cNvPr id="36" name="Connector: Elbow 35">
            <a:extLst>
              <a:ext uri="{FF2B5EF4-FFF2-40B4-BE49-F238E27FC236}">
                <a16:creationId xmlns:a16="http://schemas.microsoft.com/office/drawing/2014/main" id="{987611ED-A0CA-82AC-70AB-3ACE06CB75AF}"/>
              </a:ext>
            </a:extLst>
          </p:cNvPr>
          <p:cNvCxnSpPr>
            <a:cxnSpLocks/>
          </p:cNvCxnSpPr>
          <p:nvPr/>
        </p:nvCxnSpPr>
        <p:spPr>
          <a:xfrm rot="16200000" flipH="1">
            <a:off x="-239460" y="4078217"/>
            <a:ext cx="2298466" cy="694056"/>
          </a:xfrm>
          <a:prstGeom prst="bentConnector3">
            <a:avLst>
              <a:gd name="adj1" fmla="val 50000"/>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sp>
        <p:nvSpPr>
          <p:cNvPr id="23" name="Text Placeholder 5">
            <a:extLst>
              <a:ext uri="{FF2B5EF4-FFF2-40B4-BE49-F238E27FC236}">
                <a16:creationId xmlns:a16="http://schemas.microsoft.com/office/drawing/2014/main" id="{66E971D0-8A0D-39D4-49A2-320577A6FDFA}"/>
              </a:ext>
            </a:extLst>
          </p:cNvPr>
          <p:cNvSpPr txBox="1">
            <a:spLocks/>
          </p:cNvSpPr>
          <p:nvPr/>
        </p:nvSpPr>
        <p:spPr>
          <a:xfrm>
            <a:off x="1693900" y="3763374"/>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Aft>
                <a:spcPts val="1200"/>
              </a:spcAft>
            </a:pPr>
            <a:r>
              <a:rPr lang="en-US" sz="2800" b="1" dirty="0">
                <a:solidFill>
                  <a:schemeClr val="bg1"/>
                </a:solidFill>
              </a:rPr>
              <a:t>Total Annual Costs (TAC) </a:t>
            </a:r>
            <a:r>
              <a:rPr lang="en-US" sz="2800" dirty="0">
                <a:solidFill>
                  <a:schemeClr val="bg1"/>
                </a:solidFill>
              </a:rPr>
              <a:t>= Fixed Costs (FC) +(Variable Costs (VC) × Estimated Occupied Nights)</a:t>
            </a:r>
          </a:p>
          <a:p>
            <a:pPr marL="0" indent="0" algn="ctr">
              <a:spcAft>
                <a:spcPts val="1200"/>
              </a:spcAft>
            </a:pPr>
            <a:r>
              <a:rPr lang="en-US" dirty="0">
                <a:solidFill>
                  <a:schemeClr val="bg1"/>
                </a:solidFill>
              </a:rPr>
              <a:t>Use this formula if you already have a realistic number of nights you expect to book (e.g. 200 nights a year).</a:t>
            </a:r>
          </a:p>
          <a:p>
            <a:pPr marL="0" indent="0" algn="ctr">
              <a:spcAft>
                <a:spcPts val="1200"/>
              </a:spcAft>
            </a:pPr>
            <a:r>
              <a:rPr lang="en-US" sz="2200" i="1" dirty="0">
                <a:solidFill>
                  <a:schemeClr val="bg1"/>
                </a:solidFill>
              </a:rPr>
              <a:t>*Use this if you already expect a certain occupancy (e.g., 200 nights).</a:t>
            </a:r>
          </a:p>
        </p:txBody>
      </p:sp>
      <p:grpSp>
        <p:nvGrpSpPr>
          <p:cNvPr id="3" name="Group 2">
            <a:extLst>
              <a:ext uri="{FF2B5EF4-FFF2-40B4-BE49-F238E27FC236}">
                <a16:creationId xmlns:a16="http://schemas.microsoft.com/office/drawing/2014/main" id="{E9B19B17-B77A-6664-B8AD-2D2D2832A4D1}"/>
              </a:ext>
            </a:extLst>
          </p:cNvPr>
          <p:cNvGrpSpPr/>
          <p:nvPr/>
        </p:nvGrpSpPr>
        <p:grpSpPr>
          <a:xfrm>
            <a:off x="235762" y="138361"/>
            <a:ext cx="720000" cy="861774"/>
            <a:chOff x="1016000" y="1024973"/>
            <a:chExt cx="1016000" cy="1216059"/>
          </a:xfrm>
        </p:grpSpPr>
        <p:sp>
          <p:nvSpPr>
            <p:cNvPr id="5" name="Oval 4">
              <a:extLst>
                <a:ext uri="{FF2B5EF4-FFF2-40B4-BE49-F238E27FC236}">
                  <a16:creationId xmlns:a16="http://schemas.microsoft.com/office/drawing/2014/main" id="{B2DB0706-5698-3D4C-F929-7F03F1780784}"/>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7" name="TextBox 6">
              <a:extLst>
                <a:ext uri="{FF2B5EF4-FFF2-40B4-BE49-F238E27FC236}">
                  <a16:creationId xmlns:a16="http://schemas.microsoft.com/office/drawing/2014/main" id="{04BFBFDD-49F7-3AF2-BB94-A1B417775043}"/>
                </a:ext>
              </a:extLst>
            </p:cNvPr>
            <p:cNvSpPr txBox="1"/>
            <p:nvPr/>
          </p:nvSpPr>
          <p:spPr>
            <a:xfrm>
              <a:off x="1028700" y="1024973"/>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B</a:t>
              </a:r>
            </a:p>
          </p:txBody>
        </p:sp>
      </p:grpSp>
      <p:grpSp>
        <p:nvGrpSpPr>
          <p:cNvPr id="8" name="Group 7">
            <a:extLst>
              <a:ext uri="{FF2B5EF4-FFF2-40B4-BE49-F238E27FC236}">
                <a16:creationId xmlns:a16="http://schemas.microsoft.com/office/drawing/2014/main" id="{0051B0FB-18E6-6A8D-29BB-D45E3E7282C7}"/>
              </a:ext>
            </a:extLst>
          </p:cNvPr>
          <p:cNvGrpSpPr/>
          <p:nvPr/>
        </p:nvGrpSpPr>
        <p:grpSpPr>
          <a:xfrm>
            <a:off x="10920313" y="237675"/>
            <a:ext cx="1081945" cy="1011723"/>
            <a:chOff x="1016000" y="1137920"/>
            <a:chExt cx="1016000" cy="1016000"/>
          </a:xfrm>
        </p:grpSpPr>
        <p:sp>
          <p:nvSpPr>
            <p:cNvPr id="9" name="Oval 8">
              <a:extLst>
                <a:ext uri="{FF2B5EF4-FFF2-40B4-BE49-F238E27FC236}">
                  <a16:creationId xmlns:a16="http://schemas.microsoft.com/office/drawing/2014/main" id="{1176655C-2AE4-60E5-DE82-9CA788FCC308}"/>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0" name="TextBox 9">
              <a:extLst>
                <a:ext uri="{FF2B5EF4-FFF2-40B4-BE49-F238E27FC236}">
                  <a16:creationId xmlns:a16="http://schemas.microsoft.com/office/drawing/2014/main" id="{7D8BBA18-E62B-725E-1C96-A572AE04D12A}"/>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20</a:t>
              </a:r>
            </a:p>
          </p:txBody>
        </p:sp>
      </p:grpSp>
    </p:spTree>
    <p:extLst>
      <p:ext uri="{BB962C8B-B14F-4D97-AF65-F5344CB8AC3E}">
        <p14:creationId xmlns:p14="http://schemas.microsoft.com/office/powerpoint/2010/main" val="82122880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095CF1-7B05-8999-0BAE-F3165376AD4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7A3BD1F-1AEF-2625-DA1F-FCD590B519D6}"/>
              </a:ext>
            </a:extLst>
          </p:cNvPr>
          <p:cNvSpPr>
            <a:spLocks noGrp="1"/>
          </p:cNvSpPr>
          <p:nvPr>
            <p:ph type="body" sz="quarter" idx="18"/>
          </p:nvPr>
        </p:nvSpPr>
        <p:spPr>
          <a:xfrm>
            <a:off x="550730" y="938579"/>
            <a:ext cx="10936420" cy="3849918"/>
          </a:xfrm>
        </p:spPr>
        <p:txBody>
          <a:bodyPr/>
          <a:lstStyle/>
          <a:p>
            <a:pPr marL="0" indent="0">
              <a:spcBef>
                <a:spcPts val="0"/>
              </a:spcBef>
              <a:spcAft>
                <a:spcPts val="600"/>
              </a:spcAft>
            </a:pPr>
            <a:r>
              <a:rPr lang="en-IE" sz="2200" dirty="0">
                <a:solidFill>
                  <a:srgbClr val="595959"/>
                </a:solidFill>
              </a:rPr>
              <a:t>If you have a projection of </a:t>
            </a:r>
            <a:r>
              <a:rPr lang="en-IE" sz="2200" b="1" dirty="0">
                <a:solidFill>
                  <a:srgbClr val="595959"/>
                </a:solidFill>
              </a:rPr>
              <a:t>total annual costs</a:t>
            </a:r>
            <a:r>
              <a:rPr lang="en-IE" sz="2200" dirty="0">
                <a:solidFill>
                  <a:srgbClr val="595959"/>
                </a:solidFill>
              </a:rPr>
              <a:t> (fixed + variable) – for instance, from your income statement – you can divide that by your average rate to get break-even nights. </a:t>
            </a:r>
          </a:p>
          <a:p>
            <a:pPr marL="0" indent="0">
              <a:spcBef>
                <a:spcPts val="0"/>
              </a:spcBef>
              <a:spcAft>
                <a:spcPts val="600"/>
              </a:spcAft>
            </a:pPr>
            <a:r>
              <a:rPr lang="en-IE" sz="2200" dirty="0">
                <a:solidFill>
                  <a:srgbClr val="595959"/>
                </a:solidFill>
              </a:rPr>
              <a:t>Essentially, this method asks: </a:t>
            </a:r>
            <a:r>
              <a:rPr lang="en-IE" sz="2200" i="1" dirty="0">
                <a:solidFill>
                  <a:srgbClr val="E96751"/>
                </a:solidFill>
              </a:rPr>
              <a:t>if everything goes as planned cost-wise, how many nights do I need to cover all those costs? </a:t>
            </a:r>
          </a:p>
          <a:p>
            <a:pPr marL="0" indent="0">
              <a:spcBef>
                <a:spcPts val="0"/>
              </a:spcBef>
              <a:spcAft>
                <a:spcPts val="600"/>
              </a:spcAft>
            </a:pPr>
            <a:r>
              <a:rPr lang="en-IE" sz="2800" b="1" i="1" dirty="0">
                <a:solidFill>
                  <a:srgbClr val="E96751"/>
                </a:solidFill>
              </a:rPr>
              <a:t>Example: </a:t>
            </a:r>
            <a:r>
              <a:rPr lang="en-IE" b="1" i="1" dirty="0">
                <a:solidFill>
                  <a:srgbClr val="595959"/>
                </a:solidFill>
              </a:rPr>
              <a:t>Say your total annual expenses came to €19,600, and your average nightly rate is €100. </a:t>
            </a:r>
          </a:p>
          <a:p>
            <a:pPr marL="0" indent="0">
              <a:spcBef>
                <a:spcPts val="0"/>
              </a:spcBef>
              <a:spcAft>
                <a:spcPts val="600"/>
              </a:spcAft>
            </a:pPr>
            <a:r>
              <a:rPr lang="en-IE" sz="2800" b="1" i="1" dirty="0">
                <a:solidFill>
                  <a:srgbClr val="459597"/>
                </a:solidFill>
              </a:rPr>
              <a:t>Break-Even Nights </a:t>
            </a:r>
            <a:r>
              <a:rPr lang="en-IE" sz="2800" i="1" dirty="0">
                <a:solidFill>
                  <a:srgbClr val="459597"/>
                </a:solidFill>
              </a:rPr>
              <a:t>= €19,600 / €100 = 196 nights.</a:t>
            </a:r>
            <a:r>
              <a:rPr lang="en-IE" sz="2800" dirty="0">
                <a:solidFill>
                  <a:srgbClr val="459597"/>
                </a:solidFill>
              </a:rPr>
              <a:t> </a:t>
            </a:r>
          </a:p>
          <a:p>
            <a:pPr marL="342900" indent="-342900">
              <a:spcBef>
                <a:spcPts val="0"/>
              </a:spcBef>
              <a:spcAft>
                <a:spcPts val="600"/>
              </a:spcAft>
              <a:buFont typeface="Wingdings" panose="05000000000000000000" pitchFamily="2" charset="2"/>
              <a:buChar char="Ø"/>
            </a:pPr>
            <a:r>
              <a:rPr lang="en-IE" sz="2200" dirty="0">
                <a:solidFill>
                  <a:srgbClr val="595959"/>
                </a:solidFill>
              </a:rPr>
              <a:t>This is similar to </a:t>
            </a:r>
            <a:r>
              <a:rPr lang="en-IE" sz="2200" b="1" dirty="0">
                <a:solidFill>
                  <a:srgbClr val="595959"/>
                </a:solidFill>
              </a:rPr>
              <a:t>Option A </a:t>
            </a:r>
            <a:r>
              <a:rPr lang="en-IE" sz="2200" dirty="0">
                <a:solidFill>
                  <a:srgbClr val="595959"/>
                </a:solidFill>
              </a:rPr>
              <a:t>in result (as it should be, since total costs include fixed + variable, and variable costs per night mean the required nights might be slightly higher than Option A’s number if variable costs are significant). </a:t>
            </a:r>
          </a:p>
          <a:p>
            <a:pPr marL="342900" indent="-342900">
              <a:spcBef>
                <a:spcPts val="0"/>
              </a:spcBef>
              <a:spcAft>
                <a:spcPts val="600"/>
              </a:spcAft>
              <a:buFont typeface="Wingdings" panose="05000000000000000000" pitchFamily="2" charset="2"/>
              <a:buChar char="Ø"/>
            </a:pPr>
            <a:r>
              <a:rPr lang="en-IE" sz="2200" dirty="0">
                <a:solidFill>
                  <a:srgbClr val="595959"/>
                </a:solidFill>
              </a:rPr>
              <a:t>If your average rate is a bit different (e.g., maybe averaging €110 because of a mix of seasons), use that. </a:t>
            </a:r>
          </a:p>
          <a:p>
            <a:pPr marL="342900" indent="-342900">
              <a:spcBef>
                <a:spcPts val="0"/>
              </a:spcBef>
              <a:spcAft>
                <a:spcPts val="600"/>
              </a:spcAft>
              <a:buFont typeface="Wingdings" panose="05000000000000000000" pitchFamily="2" charset="2"/>
              <a:buChar char="Ø"/>
            </a:pPr>
            <a:r>
              <a:rPr lang="en-IE" sz="2200" dirty="0">
                <a:solidFill>
                  <a:srgbClr val="595959"/>
                </a:solidFill>
              </a:rPr>
              <a:t>The outcome tells you the </a:t>
            </a:r>
            <a:r>
              <a:rPr lang="en-IE" sz="2200" b="1" dirty="0">
                <a:solidFill>
                  <a:srgbClr val="E96751"/>
                </a:solidFill>
              </a:rPr>
              <a:t>sales volume </a:t>
            </a:r>
            <a:r>
              <a:rPr lang="en-IE" sz="2200" dirty="0">
                <a:solidFill>
                  <a:srgbClr val="595959"/>
                </a:solidFill>
              </a:rPr>
              <a:t>(in nights booked) needed such that revenue equals costs – </a:t>
            </a:r>
            <a:r>
              <a:rPr lang="en-IE" sz="2200" b="1" dirty="0">
                <a:solidFill>
                  <a:srgbClr val="595959"/>
                </a:solidFill>
              </a:rPr>
              <a:t>the point of no loss, no profit</a:t>
            </a:r>
            <a:r>
              <a:rPr lang="en-IE" sz="2200" b="1" u="sng" dirty="0">
                <a:solidFill>
                  <a:srgbClr val="595959"/>
                </a:solidFill>
                <a:hlinkClick r:id="rId2">
                  <a:extLst>
                    <a:ext uri="{A12FA001-AC4F-418D-AE19-62706E023703}">
                      <ahyp:hlinkClr xmlns:ahyp="http://schemas.microsoft.com/office/drawing/2018/hyperlinkcolor" val="tx"/>
                    </a:ext>
                  </a:extLst>
                </a:hlinkClick>
              </a:rPr>
              <a:t>s</a:t>
            </a:r>
            <a:r>
              <a:rPr lang="en-IE" sz="2200" b="1" dirty="0">
                <a:solidFill>
                  <a:srgbClr val="595959"/>
                </a:solidFill>
              </a:rPr>
              <a:t>. </a:t>
            </a:r>
          </a:p>
          <a:p>
            <a:pPr marL="342900" indent="-342900">
              <a:spcBef>
                <a:spcPts val="0"/>
              </a:spcBef>
              <a:spcAft>
                <a:spcPts val="600"/>
              </a:spcAft>
              <a:buFont typeface="Wingdings" panose="05000000000000000000" pitchFamily="2" charset="2"/>
              <a:buChar char="Ø"/>
            </a:pPr>
            <a:r>
              <a:rPr lang="en-IE" sz="2200" dirty="0">
                <a:solidFill>
                  <a:srgbClr val="595959"/>
                </a:solidFill>
              </a:rPr>
              <a:t>Both Option A and Option B give you a benchmark number of nights; Option B is just more precise if you have detailed cost estimates. For a quick estimate, Option A is often enough.</a:t>
            </a:r>
          </a:p>
          <a:p>
            <a:pPr marL="0" indent="0">
              <a:spcBef>
                <a:spcPts val="0"/>
              </a:spcBef>
              <a:spcAft>
                <a:spcPts val="600"/>
              </a:spcAft>
            </a:pPr>
            <a:endParaRPr lang="en-IE" dirty="0">
              <a:solidFill>
                <a:srgbClr val="595959"/>
              </a:solidFill>
            </a:endParaRPr>
          </a:p>
        </p:txBody>
      </p:sp>
      <p:sp>
        <p:nvSpPr>
          <p:cNvPr id="3" name="Text Placeholder 2">
            <a:extLst>
              <a:ext uri="{FF2B5EF4-FFF2-40B4-BE49-F238E27FC236}">
                <a16:creationId xmlns:a16="http://schemas.microsoft.com/office/drawing/2014/main" id="{8E6AF130-6835-7D07-036D-F94ABEBAD124}"/>
              </a:ext>
            </a:extLst>
          </p:cNvPr>
          <p:cNvSpPr>
            <a:spLocks noGrp="1"/>
          </p:cNvSpPr>
          <p:nvPr>
            <p:ph type="body" sz="quarter" idx="16"/>
          </p:nvPr>
        </p:nvSpPr>
        <p:spPr>
          <a:xfrm>
            <a:off x="417381" y="275828"/>
            <a:ext cx="11650794" cy="803654"/>
          </a:xfrm>
        </p:spPr>
        <p:txBody>
          <a:bodyPr/>
          <a:lstStyle/>
          <a:p>
            <a:r>
              <a:rPr lang="en-US" sz="3200" dirty="0">
                <a:solidFill>
                  <a:srgbClr val="EC7C69"/>
                </a:solidFill>
              </a:rPr>
              <a:t>Example: (Option B) </a:t>
            </a:r>
            <a:r>
              <a:rPr lang="en-US" sz="3200" dirty="0">
                <a:solidFill>
                  <a:srgbClr val="459597"/>
                </a:solidFill>
              </a:rPr>
              <a:t>Calculate Break-Even Nights </a:t>
            </a:r>
            <a:r>
              <a:rPr lang="en-US" sz="3200" b="0" dirty="0">
                <a:solidFill>
                  <a:srgbClr val="459597"/>
                </a:solidFill>
              </a:rPr>
              <a:t>(Using Total Costs)</a:t>
            </a:r>
          </a:p>
        </p:txBody>
      </p:sp>
    </p:spTree>
    <p:extLst>
      <p:ext uri="{BB962C8B-B14F-4D97-AF65-F5344CB8AC3E}">
        <p14:creationId xmlns:p14="http://schemas.microsoft.com/office/powerpoint/2010/main" val="224952329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81F4BE-A67D-1646-A635-FDAF9CC6CF26}"/>
            </a:ext>
          </a:extLst>
        </p:cNvPr>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BEB712F1-CE31-5363-66A5-4E48F4A58622}"/>
              </a:ext>
            </a:extLst>
          </p:cNvPr>
          <p:cNvCxnSpPr>
            <a:cxnSpLocks/>
          </p:cNvCxnSpPr>
          <p:nvPr/>
        </p:nvCxnSpPr>
        <p:spPr>
          <a:xfrm>
            <a:off x="71718" y="1094591"/>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25" name="Flowchart: Alternate Process 24">
            <a:extLst>
              <a:ext uri="{FF2B5EF4-FFF2-40B4-BE49-F238E27FC236}">
                <a16:creationId xmlns:a16="http://schemas.microsoft.com/office/drawing/2014/main" id="{A8C7D6D1-37A3-DAE1-DE67-00898A0BE93B}"/>
              </a:ext>
            </a:extLst>
          </p:cNvPr>
          <p:cNvSpPr/>
          <p:nvPr/>
        </p:nvSpPr>
        <p:spPr>
          <a:xfrm>
            <a:off x="1308773" y="2975988"/>
            <a:ext cx="9964593" cy="1043835"/>
          </a:xfrm>
          <a:prstGeom prst="flowChartAlternateProcess">
            <a:avLst/>
          </a:prstGeom>
          <a:solidFill>
            <a:srgbClr val="418D8F"/>
          </a:solid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200" dirty="0"/>
          </a:p>
        </p:txBody>
      </p:sp>
      <p:sp>
        <p:nvSpPr>
          <p:cNvPr id="26" name="Flowchart: Alternate Process 25">
            <a:extLst>
              <a:ext uri="{FF2B5EF4-FFF2-40B4-BE49-F238E27FC236}">
                <a16:creationId xmlns:a16="http://schemas.microsoft.com/office/drawing/2014/main" id="{7B6749AE-49EA-E365-8899-A960CFEA027A}"/>
              </a:ext>
            </a:extLst>
          </p:cNvPr>
          <p:cNvSpPr/>
          <p:nvPr/>
        </p:nvSpPr>
        <p:spPr>
          <a:xfrm>
            <a:off x="1459928" y="4223415"/>
            <a:ext cx="9964593" cy="2148034"/>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cxnSp>
        <p:nvCxnSpPr>
          <p:cNvPr id="33" name="Connector: Elbow 32">
            <a:extLst>
              <a:ext uri="{FF2B5EF4-FFF2-40B4-BE49-F238E27FC236}">
                <a16:creationId xmlns:a16="http://schemas.microsoft.com/office/drawing/2014/main" id="{3B7A32D7-60D6-9187-1103-6C490A3569AC}"/>
              </a:ext>
            </a:extLst>
          </p:cNvPr>
          <p:cNvCxnSpPr>
            <a:cxnSpLocks/>
            <a:stCxn id="25" idx="1"/>
          </p:cNvCxnSpPr>
          <p:nvPr/>
        </p:nvCxnSpPr>
        <p:spPr>
          <a:xfrm rot="10800000" flipH="1" flipV="1">
            <a:off x="1308773" y="3497906"/>
            <a:ext cx="92614" cy="1647656"/>
          </a:xfrm>
          <a:prstGeom prst="bentConnector4">
            <a:avLst>
              <a:gd name="adj1" fmla="val -246831"/>
              <a:gd name="adj2" fmla="val 65838"/>
            </a:avLst>
          </a:prstGeom>
          <a:ln w="28575">
            <a:solidFill>
              <a:srgbClr val="E96751"/>
            </a:solidFill>
            <a:tailEnd type="triangle"/>
          </a:ln>
        </p:spPr>
        <p:style>
          <a:lnRef idx="1">
            <a:schemeClr val="accent1"/>
          </a:lnRef>
          <a:fillRef idx="0">
            <a:schemeClr val="accent1"/>
          </a:fillRef>
          <a:effectRef idx="0">
            <a:schemeClr val="accent1"/>
          </a:effectRef>
          <a:fontRef idx="minor">
            <a:schemeClr val="tx1"/>
          </a:fontRef>
        </p:style>
      </p:cxnSp>
      <p:sp>
        <p:nvSpPr>
          <p:cNvPr id="23" name="Text Placeholder 5">
            <a:extLst>
              <a:ext uri="{FF2B5EF4-FFF2-40B4-BE49-F238E27FC236}">
                <a16:creationId xmlns:a16="http://schemas.microsoft.com/office/drawing/2014/main" id="{249ABCC5-17FA-5B00-4BA3-9717041944A3}"/>
              </a:ext>
            </a:extLst>
          </p:cNvPr>
          <p:cNvSpPr txBox="1">
            <a:spLocks/>
          </p:cNvSpPr>
          <p:nvPr/>
        </p:nvSpPr>
        <p:spPr>
          <a:xfrm>
            <a:off x="1646813" y="4204856"/>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IE" b="1" dirty="0">
                <a:solidFill>
                  <a:srgbClr val="E96751"/>
                </a:solidFill>
              </a:rPr>
              <a:t>Example:</a:t>
            </a:r>
          </a:p>
          <a:p>
            <a:pPr>
              <a:lnSpc>
                <a:spcPct val="100000"/>
              </a:lnSpc>
              <a:spcBef>
                <a:spcPts val="0"/>
              </a:spcBef>
            </a:pPr>
            <a:r>
              <a:rPr lang="en-IE" sz="2200" dirty="0">
                <a:solidFill>
                  <a:srgbClr val="494949"/>
                </a:solidFill>
              </a:rPr>
              <a:t>Total Annual Costs (TAC) = €20,000</a:t>
            </a:r>
          </a:p>
          <a:p>
            <a:pPr>
              <a:lnSpc>
                <a:spcPct val="100000"/>
              </a:lnSpc>
              <a:spcBef>
                <a:spcPts val="0"/>
              </a:spcBef>
            </a:pPr>
            <a:r>
              <a:rPr lang="en-IE" sz="2200" dirty="0">
                <a:solidFill>
                  <a:srgbClr val="494949"/>
                </a:solidFill>
              </a:rPr>
              <a:t>Fixed Costs = €14,000</a:t>
            </a:r>
          </a:p>
          <a:p>
            <a:pPr>
              <a:lnSpc>
                <a:spcPct val="100000"/>
              </a:lnSpc>
              <a:spcBef>
                <a:spcPts val="0"/>
              </a:spcBef>
            </a:pPr>
            <a:r>
              <a:rPr lang="en-IE" sz="2200" dirty="0">
                <a:solidFill>
                  <a:srgbClr val="494949"/>
                </a:solidFill>
              </a:rPr>
              <a:t>Variable Cost per Night = €30</a:t>
            </a:r>
          </a:p>
          <a:p>
            <a:pPr>
              <a:lnSpc>
                <a:spcPct val="100000"/>
              </a:lnSpc>
              <a:spcBef>
                <a:spcPts val="0"/>
              </a:spcBef>
            </a:pPr>
            <a:r>
              <a:rPr lang="en-IE" sz="2200" dirty="0">
                <a:solidFill>
                  <a:srgbClr val="494949"/>
                </a:solidFill>
              </a:rPr>
              <a:t>Estimated Nights = 200</a:t>
            </a:r>
          </a:p>
          <a:p>
            <a:pPr>
              <a:lnSpc>
                <a:spcPct val="100000"/>
              </a:lnSpc>
              <a:spcBef>
                <a:spcPts val="0"/>
              </a:spcBef>
            </a:pPr>
            <a:r>
              <a:rPr lang="en-IE" sz="2200" dirty="0">
                <a:solidFill>
                  <a:srgbClr val="494949"/>
                </a:solidFill>
              </a:rPr>
              <a:t>Average Price per Night = €150</a:t>
            </a:r>
          </a:p>
          <a:p>
            <a:pPr marL="0" indent="0">
              <a:lnSpc>
                <a:spcPct val="100000"/>
              </a:lnSpc>
              <a:spcBef>
                <a:spcPts val="0"/>
              </a:spcBef>
              <a:spcAft>
                <a:spcPts val="1200"/>
              </a:spcAft>
            </a:pPr>
            <a:endParaRPr lang="en-US" sz="2200" b="1" dirty="0">
              <a:solidFill>
                <a:srgbClr val="494949"/>
              </a:solidFill>
            </a:endParaRPr>
          </a:p>
        </p:txBody>
      </p:sp>
      <p:sp>
        <p:nvSpPr>
          <p:cNvPr id="21" name="Text Placeholder 5">
            <a:extLst>
              <a:ext uri="{FF2B5EF4-FFF2-40B4-BE49-F238E27FC236}">
                <a16:creationId xmlns:a16="http://schemas.microsoft.com/office/drawing/2014/main" id="{03171D8B-FAF9-CDCC-AF25-8878C5E6478D}"/>
              </a:ext>
            </a:extLst>
          </p:cNvPr>
          <p:cNvSpPr txBox="1">
            <a:spLocks/>
          </p:cNvSpPr>
          <p:nvPr/>
        </p:nvSpPr>
        <p:spPr>
          <a:xfrm>
            <a:off x="1524101" y="3096078"/>
            <a:ext cx="9841880"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200"/>
              </a:spcAft>
            </a:pPr>
            <a:r>
              <a:rPr lang="en-US" b="1" dirty="0">
                <a:solidFill>
                  <a:schemeClr val="bg1"/>
                </a:solidFill>
              </a:rPr>
              <a:t>Break-even Nights = </a:t>
            </a:r>
            <a:r>
              <a:rPr lang="en-US" dirty="0">
                <a:solidFill>
                  <a:schemeClr val="bg1"/>
                </a:solidFill>
              </a:rPr>
              <a:t>Total Annual Costs ÷ (Average Price per Night − Variable Cost per Night)</a:t>
            </a:r>
          </a:p>
          <a:p>
            <a:pPr marL="0" indent="0">
              <a:spcAft>
                <a:spcPts val="600"/>
              </a:spcAft>
            </a:pPr>
            <a:endParaRPr lang="en-US" dirty="0"/>
          </a:p>
        </p:txBody>
      </p:sp>
      <p:sp>
        <p:nvSpPr>
          <p:cNvPr id="12" name="TextBox 11">
            <a:extLst>
              <a:ext uri="{FF2B5EF4-FFF2-40B4-BE49-F238E27FC236}">
                <a16:creationId xmlns:a16="http://schemas.microsoft.com/office/drawing/2014/main" id="{9A7C9EAD-B193-8DD9-1257-01745EEE829D}"/>
              </a:ext>
            </a:extLst>
          </p:cNvPr>
          <p:cNvSpPr txBox="1"/>
          <p:nvPr/>
        </p:nvSpPr>
        <p:spPr>
          <a:xfrm>
            <a:off x="5851324" y="4807430"/>
            <a:ext cx="5665010" cy="1107996"/>
          </a:xfrm>
          <a:prstGeom prst="rect">
            <a:avLst/>
          </a:prstGeom>
          <a:noFill/>
        </p:spPr>
        <p:txBody>
          <a:bodyPr wrap="square">
            <a:spAutoFit/>
          </a:bodyPr>
          <a:lstStyle/>
          <a:p>
            <a:pPr>
              <a:lnSpc>
                <a:spcPct val="100000"/>
              </a:lnSpc>
              <a:spcBef>
                <a:spcPts val="0"/>
              </a:spcBef>
            </a:pPr>
            <a:r>
              <a:rPr lang="en-IE" sz="2200" b="1" dirty="0">
                <a:solidFill>
                  <a:srgbClr val="494949"/>
                </a:solidFill>
              </a:rPr>
              <a:t>TAC = </a:t>
            </a:r>
            <a:r>
              <a:rPr lang="en-IE" sz="2200" dirty="0">
                <a:solidFill>
                  <a:srgbClr val="494949"/>
                </a:solidFill>
              </a:rPr>
              <a:t>€14,000 + (€30 × 200) = €20,000</a:t>
            </a:r>
          </a:p>
          <a:p>
            <a:pPr>
              <a:lnSpc>
                <a:spcPct val="100000"/>
              </a:lnSpc>
              <a:spcBef>
                <a:spcPts val="0"/>
              </a:spcBef>
            </a:pPr>
            <a:r>
              <a:rPr lang="en-IE" sz="2200" b="1" dirty="0">
                <a:solidFill>
                  <a:srgbClr val="494949"/>
                </a:solidFill>
              </a:rPr>
              <a:t>Net Revenue per Night </a:t>
            </a:r>
            <a:r>
              <a:rPr lang="en-IE" sz="2200" dirty="0">
                <a:solidFill>
                  <a:srgbClr val="494949"/>
                </a:solidFill>
              </a:rPr>
              <a:t>= €150 − €30 = €120</a:t>
            </a:r>
          </a:p>
          <a:p>
            <a:pPr>
              <a:lnSpc>
                <a:spcPct val="100000"/>
              </a:lnSpc>
              <a:spcBef>
                <a:spcPts val="0"/>
              </a:spcBef>
            </a:pPr>
            <a:r>
              <a:rPr lang="en-IE" sz="2200" b="1" dirty="0">
                <a:solidFill>
                  <a:srgbClr val="494949"/>
                </a:solidFill>
              </a:rPr>
              <a:t>Break-even Nights </a:t>
            </a:r>
            <a:r>
              <a:rPr lang="en-IE" sz="2200" dirty="0">
                <a:solidFill>
                  <a:srgbClr val="494949"/>
                </a:solidFill>
              </a:rPr>
              <a:t>= €11,000 ÷ €90 = </a:t>
            </a:r>
            <a:r>
              <a:rPr lang="en-IE" sz="2200" b="1" dirty="0">
                <a:solidFill>
                  <a:srgbClr val="494949"/>
                </a:solidFill>
              </a:rPr>
              <a:t>167 nights</a:t>
            </a:r>
            <a:endParaRPr lang="en-IE" sz="2200" dirty="0">
              <a:solidFill>
                <a:srgbClr val="494949"/>
              </a:solidFill>
            </a:endParaRPr>
          </a:p>
        </p:txBody>
      </p:sp>
      <p:sp>
        <p:nvSpPr>
          <p:cNvPr id="19" name="Arrow: Right 18">
            <a:extLst>
              <a:ext uri="{FF2B5EF4-FFF2-40B4-BE49-F238E27FC236}">
                <a16:creationId xmlns:a16="http://schemas.microsoft.com/office/drawing/2014/main" id="{91B74EA7-D730-444E-0774-009CE536668C}"/>
              </a:ext>
            </a:extLst>
          </p:cNvPr>
          <p:cNvSpPr/>
          <p:nvPr/>
        </p:nvSpPr>
        <p:spPr>
          <a:xfrm>
            <a:off x="5331376" y="5960611"/>
            <a:ext cx="627529" cy="342547"/>
          </a:xfrm>
          <a:prstGeom prst="rightArrow">
            <a:avLst/>
          </a:prstGeom>
          <a:solidFill>
            <a:srgbClr val="EC7C6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9" name="Text Placeholder 2">
            <a:extLst>
              <a:ext uri="{FF2B5EF4-FFF2-40B4-BE49-F238E27FC236}">
                <a16:creationId xmlns:a16="http://schemas.microsoft.com/office/drawing/2014/main" id="{733C144E-0C51-3C71-6887-B9888734875C}"/>
              </a:ext>
            </a:extLst>
          </p:cNvPr>
          <p:cNvSpPr txBox="1">
            <a:spLocks/>
          </p:cNvSpPr>
          <p:nvPr/>
        </p:nvSpPr>
        <p:spPr>
          <a:xfrm>
            <a:off x="417381" y="275828"/>
            <a:ext cx="11650794" cy="803654"/>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a:solidFill>
                  <a:srgbClr val="EC7C69"/>
                </a:solidFill>
              </a:rPr>
              <a:t>Example: (Option B) </a:t>
            </a:r>
            <a:r>
              <a:rPr lang="en-US" sz="3200">
                <a:solidFill>
                  <a:srgbClr val="459597"/>
                </a:solidFill>
              </a:rPr>
              <a:t>Calculate Break-Even Nights </a:t>
            </a:r>
            <a:r>
              <a:rPr lang="en-US" sz="3200" b="0">
                <a:solidFill>
                  <a:srgbClr val="459597"/>
                </a:solidFill>
              </a:rPr>
              <a:t>(Using Total Costs)</a:t>
            </a:r>
            <a:endParaRPr lang="en-US" sz="3200" b="0" dirty="0">
              <a:solidFill>
                <a:srgbClr val="459597"/>
              </a:solidFill>
            </a:endParaRPr>
          </a:p>
        </p:txBody>
      </p:sp>
      <p:sp>
        <p:nvSpPr>
          <p:cNvPr id="14" name="TextBox 13">
            <a:extLst>
              <a:ext uri="{FF2B5EF4-FFF2-40B4-BE49-F238E27FC236}">
                <a16:creationId xmlns:a16="http://schemas.microsoft.com/office/drawing/2014/main" id="{40CBED22-AFCA-1B05-BC38-ACFFC2DE00F4}"/>
              </a:ext>
            </a:extLst>
          </p:cNvPr>
          <p:cNvSpPr txBox="1"/>
          <p:nvPr/>
        </p:nvSpPr>
        <p:spPr>
          <a:xfrm>
            <a:off x="510856" y="1136435"/>
            <a:ext cx="10913665" cy="1525418"/>
          </a:xfrm>
          <a:prstGeom prst="rect">
            <a:avLst/>
          </a:prstGeom>
          <a:noFill/>
        </p:spPr>
        <p:txBody>
          <a:bodyPr wrap="square">
            <a:spAutoFit/>
          </a:bodyPr>
          <a:lstStyle/>
          <a:p>
            <a:pPr>
              <a:lnSpc>
                <a:spcPct val="107000"/>
              </a:lnSpc>
              <a:spcAft>
                <a:spcPts val="800"/>
              </a:spcAft>
              <a:buNone/>
            </a:pPr>
            <a:r>
              <a:rPr lang="en-IE" sz="2200" i="1" kern="100" dirty="0">
                <a:solidFill>
                  <a:srgbClr val="595959"/>
                </a:solidFill>
                <a:effectLst/>
                <a:ea typeface="Aptos" panose="020B0004020202020204" pitchFamily="34" charset="0"/>
                <a:cs typeface="Times New Roman" panose="02020603050405020304" pitchFamily="18" charset="0"/>
              </a:rPr>
              <a:t>(</a:t>
            </a:r>
            <a:r>
              <a:rPr lang="en-IE" sz="2200" b="1" i="1" kern="100" dirty="0">
                <a:solidFill>
                  <a:srgbClr val="E96751"/>
                </a:solidFill>
                <a:effectLst/>
                <a:ea typeface="Aptos" panose="020B0004020202020204" pitchFamily="34" charset="0"/>
                <a:cs typeface="Times New Roman" panose="02020603050405020304" pitchFamily="18" charset="0"/>
              </a:rPr>
              <a:t>Side note: </a:t>
            </a:r>
            <a:r>
              <a:rPr lang="en-IE" sz="2200" i="1" kern="100" dirty="0">
                <a:solidFill>
                  <a:srgbClr val="595959"/>
                </a:solidFill>
                <a:effectLst/>
                <a:ea typeface="Aptos" panose="020B0004020202020204" pitchFamily="34" charset="0"/>
                <a:cs typeface="Times New Roman" panose="02020603050405020304" pitchFamily="18" charset="0"/>
              </a:rPr>
              <a:t>The break-even formula in unit terms is essentially Fixed Costs ÷ (Price – Variable Cost per unit). By using average price and considering variable costs, you’re doing a simplified version of this. For small accommodations, variable costs per night are usually relatively low, so many owners approximate break-even in terms of nights by just using fixed costs and price.)</a:t>
            </a:r>
            <a:endParaRPr lang="en-IE" sz="2200" kern="100" dirty="0">
              <a:solidFill>
                <a:srgbClr val="595959"/>
              </a:solidFill>
              <a:effectLst/>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91087285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207C83-47E2-3BF7-896B-E50549B8F787}"/>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E6AB6B29-4AA1-A97E-D670-405AD643ECB0}"/>
              </a:ext>
            </a:extLst>
          </p:cNvPr>
          <p:cNvSpPr>
            <a:spLocks noGrp="1"/>
          </p:cNvSpPr>
          <p:nvPr>
            <p:ph type="body" sz="quarter" idx="16"/>
          </p:nvPr>
        </p:nvSpPr>
        <p:spPr>
          <a:xfrm>
            <a:off x="788657" y="275241"/>
            <a:ext cx="10614687" cy="803654"/>
          </a:xfrm>
        </p:spPr>
        <p:txBody>
          <a:bodyPr/>
          <a:lstStyle/>
          <a:p>
            <a:r>
              <a:rPr lang="en-US" sz="3200" dirty="0">
                <a:solidFill>
                  <a:srgbClr val="E96751"/>
                </a:solidFill>
              </a:rPr>
              <a:t>Using The Break-even To Guide Decisions</a:t>
            </a:r>
            <a:endParaRPr lang="en-IE" sz="3200" dirty="0"/>
          </a:p>
        </p:txBody>
      </p:sp>
      <p:cxnSp>
        <p:nvCxnSpPr>
          <p:cNvPr id="10" name="Straight Connector 9">
            <a:extLst>
              <a:ext uri="{FF2B5EF4-FFF2-40B4-BE49-F238E27FC236}">
                <a16:creationId xmlns:a16="http://schemas.microsoft.com/office/drawing/2014/main" id="{6D6EF8B6-6A29-08D9-8425-643706FA9C76}"/>
              </a:ext>
            </a:extLst>
          </p:cNvPr>
          <p:cNvCxnSpPr>
            <a:cxnSpLocks/>
          </p:cNvCxnSpPr>
          <p:nvPr/>
        </p:nvCxnSpPr>
        <p:spPr>
          <a:xfrm>
            <a:off x="0" y="1078895"/>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258B6647-9ACD-B1A2-1A6B-76B8A0FE18C3}"/>
              </a:ext>
            </a:extLst>
          </p:cNvPr>
          <p:cNvSpPr/>
          <p:nvPr/>
        </p:nvSpPr>
        <p:spPr>
          <a:xfrm>
            <a:off x="798379" y="1437288"/>
            <a:ext cx="11012621" cy="870889"/>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2" name="Freeform: Shape 11">
            <a:extLst>
              <a:ext uri="{FF2B5EF4-FFF2-40B4-BE49-F238E27FC236}">
                <a16:creationId xmlns:a16="http://schemas.microsoft.com/office/drawing/2014/main" id="{3BA18AA6-54A1-9F21-FCB5-31888B161386}"/>
              </a:ext>
            </a:extLst>
          </p:cNvPr>
          <p:cNvSpPr/>
          <p:nvPr/>
        </p:nvSpPr>
        <p:spPr>
          <a:xfrm>
            <a:off x="798379" y="1280611"/>
            <a:ext cx="3222171" cy="870888"/>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dirty="0"/>
          </a:p>
        </p:txBody>
      </p:sp>
      <p:sp>
        <p:nvSpPr>
          <p:cNvPr id="19" name="TextBox 18">
            <a:extLst>
              <a:ext uri="{FF2B5EF4-FFF2-40B4-BE49-F238E27FC236}">
                <a16:creationId xmlns:a16="http://schemas.microsoft.com/office/drawing/2014/main" id="{149BC61F-FE68-32D9-B3DE-B4993856C0D1}"/>
              </a:ext>
            </a:extLst>
          </p:cNvPr>
          <p:cNvSpPr txBox="1"/>
          <p:nvPr/>
        </p:nvSpPr>
        <p:spPr>
          <a:xfrm>
            <a:off x="921419" y="1307111"/>
            <a:ext cx="3008476" cy="830997"/>
          </a:xfrm>
          <a:prstGeom prst="rect">
            <a:avLst/>
          </a:prstGeom>
          <a:noFill/>
        </p:spPr>
        <p:txBody>
          <a:bodyPr wrap="square" rtlCol="0">
            <a:spAutoFit/>
          </a:bodyPr>
          <a:lstStyle/>
          <a:p>
            <a:pPr algn="ctr"/>
            <a:r>
              <a:rPr lang="en-GB" sz="2400" b="1" dirty="0">
                <a:solidFill>
                  <a:schemeClr val="bg1"/>
                </a:solidFill>
              </a:rPr>
              <a:t>If you are below break-even point</a:t>
            </a:r>
          </a:p>
        </p:txBody>
      </p:sp>
      <p:sp>
        <p:nvSpPr>
          <p:cNvPr id="23" name="TextBox 22">
            <a:extLst>
              <a:ext uri="{FF2B5EF4-FFF2-40B4-BE49-F238E27FC236}">
                <a16:creationId xmlns:a16="http://schemas.microsoft.com/office/drawing/2014/main" id="{0A725696-06D5-95BC-8E92-E0BE8B0D4C0A}"/>
              </a:ext>
            </a:extLst>
          </p:cNvPr>
          <p:cNvSpPr txBox="1"/>
          <p:nvPr/>
        </p:nvSpPr>
        <p:spPr>
          <a:xfrm>
            <a:off x="4020550" y="1443643"/>
            <a:ext cx="7373071" cy="830997"/>
          </a:xfrm>
          <a:prstGeom prst="rect">
            <a:avLst/>
          </a:prstGeom>
          <a:noFill/>
        </p:spPr>
        <p:txBody>
          <a:bodyPr wrap="square" rtlCol="0">
            <a:spAutoFit/>
          </a:bodyPr>
          <a:lstStyle/>
          <a:p>
            <a:r>
              <a:rPr lang="en-US" sz="2400" dirty="0">
                <a:solidFill>
                  <a:srgbClr val="494949"/>
                </a:solidFill>
              </a:rPr>
              <a:t>You either need to </a:t>
            </a:r>
            <a:r>
              <a:rPr lang="en-US" sz="2400" b="1" dirty="0">
                <a:solidFill>
                  <a:srgbClr val="494949"/>
                </a:solidFill>
              </a:rPr>
              <a:t>increase revenue</a:t>
            </a:r>
            <a:r>
              <a:rPr lang="en-US" sz="2400" dirty="0">
                <a:solidFill>
                  <a:srgbClr val="494949"/>
                </a:solidFill>
              </a:rPr>
              <a:t> (higher rates or more nights) or </a:t>
            </a:r>
            <a:r>
              <a:rPr lang="en-US" sz="2400" b="1" dirty="0">
                <a:solidFill>
                  <a:srgbClr val="494949"/>
                </a:solidFill>
              </a:rPr>
              <a:t>reduce costs</a:t>
            </a:r>
            <a:r>
              <a:rPr lang="en-US" sz="2400" dirty="0">
                <a:solidFill>
                  <a:srgbClr val="494949"/>
                </a:solidFill>
              </a:rPr>
              <a:t>.</a:t>
            </a:r>
            <a:endParaRPr lang="en-GB" sz="2400" dirty="0">
              <a:solidFill>
                <a:srgbClr val="494949"/>
              </a:solidFill>
            </a:endParaRPr>
          </a:p>
        </p:txBody>
      </p:sp>
      <p:sp>
        <p:nvSpPr>
          <p:cNvPr id="5" name="Rectangle 4">
            <a:extLst>
              <a:ext uri="{FF2B5EF4-FFF2-40B4-BE49-F238E27FC236}">
                <a16:creationId xmlns:a16="http://schemas.microsoft.com/office/drawing/2014/main" id="{9A308270-6BD1-CDBD-789E-0A7EB2645549}"/>
              </a:ext>
            </a:extLst>
          </p:cNvPr>
          <p:cNvSpPr/>
          <p:nvPr/>
        </p:nvSpPr>
        <p:spPr>
          <a:xfrm>
            <a:off x="802923" y="2520785"/>
            <a:ext cx="11012621" cy="3413850"/>
          </a:xfrm>
          <a:prstGeom prst="rect">
            <a:avLst/>
          </a:prstGeom>
          <a:ln>
            <a:solidFill>
              <a:srgbClr val="E96751"/>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6" name="Freeform: Shape 5">
            <a:extLst>
              <a:ext uri="{FF2B5EF4-FFF2-40B4-BE49-F238E27FC236}">
                <a16:creationId xmlns:a16="http://schemas.microsoft.com/office/drawing/2014/main" id="{2B142DDE-066E-CA9D-3A2A-47AF0AF9097E}"/>
              </a:ext>
            </a:extLst>
          </p:cNvPr>
          <p:cNvSpPr/>
          <p:nvPr/>
        </p:nvSpPr>
        <p:spPr>
          <a:xfrm>
            <a:off x="765856" y="2640633"/>
            <a:ext cx="2765565" cy="1680671"/>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dirty="0"/>
          </a:p>
        </p:txBody>
      </p:sp>
      <p:sp>
        <p:nvSpPr>
          <p:cNvPr id="2" name="TextBox 1">
            <a:extLst>
              <a:ext uri="{FF2B5EF4-FFF2-40B4-BE49-F238E27FC236}">
                <a16:creationId xmlns:a16="http://schemas.microsoft.com/office/drawing/2014/main" id="{3FBA6390-F666-E542-1266-AB3E457C9D69}"/>
              </a:ext>
            </a:extLst>
          </p:cNvPr>
          <p:cNvSpPr txBox="1"/>
          <p:nvPr/>
        </p:nvSpPr>
        <p:spPr>
          <a:xfrm>
            <a:off x="979090" y="2879118"/>
            <a:ext cx="2339096" cy="1200329"/>
          </a:xfrm>
          <a:prstGeom prst="rect">
            <a:avLst/>
          </a:prstGeom>
          <a:noFill/>
        </p:spPr>
        <p:txBody>
          <a:bodyPr wrap="square" rtlCol="0">
            <a:spAutoFit/>
          </a:bodyPr>
          <a:lstStyle/>
          <a:p>
            <a:pPr lvl="0"/>
            <a:r>
              <a:rPr lang="en-US" altLang="en-US" sz="2400" b="1" dirty="0">
                <a:solidFill>
                  <a:schemeClr val="bg1"/>
                </a:solidFill>
              </a:rPr>
              <a:t>If you fear 26% occupancy might not be reached</a:t>
            </a:r>
            <a:endParaRPr lang="en-GB" sz="2400" b="1" dirty="0">
              <a:solidFill>
                <a:schemeClr val="bg1"/>
              </a:solidFill>
            </a:endParaRPr>
          </a:p>
        </p:txBody>
      </p:sp>
      <p:sp>
        <p:nvSpPr>
          <p:cNvPr id="17" name="TextBox 16">
            <a:extLst>
              <a:ext uri="{FF2B5EF4-FFF2-40B4-BE49-F238E27FC236}">
                <a16:creationId xmlns:a16="http://schemas.microsoft.com/office/drawing/2014/main" id="{AB30C36F-F253-DC52-1E2B-E4BA8CCF6389}"/>
              </a:ext>
            </a:extLst>
          </p:cNvPr>
          <p:cNvSpPr txBox="1"/>
          <p:nvPr/>
        </p:nvSpPr>
        <p:spPr>
          <a:xfrm>
            <a:off x="3803378" y="2526193"/>
            <a:ext cx="8012166" cy="3293209"/>
          </a:xfrm>
          <a:prstGeom prst="rect">
            <a:avLst/>
          </a:prstGeom>
          <a:noFill/>
        </p:spPr>
        <p:txBody>
          <a:bodyPr wrap="square" rtlCol="0">
            <a:spAutoFit/>
          </a:bodyPr>
          <a:lstStyle/>
          <a:p>
            <a:pPr>
              <a:spcAft>
                <a:spcPts val="600"/>
              </a:spcAft>
            </a:pPr>
            <a:r>
              <a:rPr lang="en-US" sz="2200" b="1" dirty="0">
                <a:solidFill>
                  <a:srgbClr val="494949"/>
                </a:solidFill>
              </a:rPr>
              <a:t>Continuing the Case Study Example, if you fear that 26% occupancy might not be reached, you can see how to improve the picture. </a:t>
            </a:r>
          </a:p>
          <a:p>
            <a:pPr>
              <a:spcAft>
                <a:spcPts val="600"/>
              </a:spcAft>
            </a:pPr>
            <a:r>
              <a:rPr lang="en-US" sz="2200" b="1" dirty="0">
                <a:solidFill>
                  <a:srgbClr val="E96751"/>
                </a:solidFill>
              </a:rPr>
              <a:t>For example, </a:t>
            </a:r>
            <a:r>
              <a:rPr lang="en-US" sz="2200" b="1" dirty="0">
                <a:solidFill>
                  <a:srgbClr val="494949"/>
                </a:solidFill>
              </a:rPr>
              <a:t>reducing fixed costs </a:t>
            </a:r>
            <a:r>
              <a:rPr lang="en-US" sz="2200" dirty="0">
                <a:solidFill>
                  <a:srgbClr val="494949"/>
                </a:solidFill>
              </a:rPr>
              <a:t>by €5,000 would lower the break-even point, while increasing the average price by €10 would raise the profit per night and reduce the number of break-even nights needed. </a:t>
            </a:r>
          </a:p>
          <a:p>
            <a:pPr>
              <a:spcAft>
                <a:spcPts val="600"/>
              </a:spcAft>
            </a:pPr>
            <a:r>
              <a:rPr lang="en-US" sz="2200" b="1" dirty="0">
                <a:solidFill>
                  <a:srgbClr val="459597"/>
                </a:solidFill>
              </a:rPr>
              <a:t>Tip: </a:t>
            </a:r>
            <a:r>
              <a:rPr lang="en-US" sz="2200" dirty="0">
                <a:solidFill>
                  <a:srgbClr val="494949"/>
                </a:solidFill>
              </a:rPr>
              <a:t>Use a spreadsheet to experiment with these numbers (e.g., a formula for break-even occupancy) to determine which levers (cost or price) have the most </a:t>
            </a:r>
            <a:r>
              <a:rPr lang="en-US" sz="2200" dirty="0" err="1">
                <a:solidFill>
                  <a:srgbClr val="494949"/>
                </a:solidFill>
              </a:rPr>
              <a:t>most</a:t>
            </a:r>
            <a:r>
              <a:rPr lang="en-US" sz="2200" dirty="0">
                <a:solidFill>
                  <a:srgbClr val="494949"/>
                </a:solidFill>
              </a:rPr>
              <a:t> tremendous impact.</a:t>
            </a:r>
          </a:p>
        </p:txBody>
      </p:sp>
    </p:spTree>
    <p:extLst>
      <p:ext uri="{BB962C8B-B14F-4D97-AF65-F5344CB8AC3E}">
        <p14:creationId xmlns:p14="http://schemas.microsoft.com/office/powerpoint/2010/main" val="24393664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74598A-6705-3F19-9E13-90D2AC531E0F}"/>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DA6EC796-7E11-62E6-B2F7-AD2538906C9B}"/>
              </a:ext>
            </a:extLst>
          </p:cNvPr>
          <p:cNvSpPr>
            <a:spLocks noGrp="1"/>
          </p:cNvSpPr>
          <p:nvPr>
            <p:ph type="body" sz="quarter" idx="16"/>
          </p:nvPr>
        </p:nvSpPr>
        <p:spPr>
          <a:xfrm>
            <a:off x="238125" y="130779"/>
            <a:ext cx="10984244" cy="803654"/>
          </a:xfrm>
        </p:spPr>
        <p:txBody>
          <a:bodyPr/>
          <a:lstStyle/>
          <a:p>
            <a:r>
              <a:rPr lang="en-US" sz="2800" dirty="0"/>
              <a:t>Financial Logic &amp; Planning for Accommodation Businesses Planning</a:t>
            </a:r>
            <a:endParaRPr lang="en-IE" sz="2800" dirty="0"/>
          </a:p>
        </p:txBody>
      </p:sp>
      <p:graphicFrame>
        <p:nvGraphicFramePr>
          <p:cNvPr id="9" name="Table 8">
            <a:extLst>
              <a:ext uri="{FF2B5EF4-FFF2-40B4-BE49-F238E27FC236}">
                <a16:creationId xmlns:a16="http://schemas.microsoft.com/office/drawing/2014/main" id="{FAE15CD6-A63C-1D2D-062A-9279715A8041}"/>
              </a:ext>
            </a:extLst>
          </p:cNvPr>
          <p:cNvGraphicFramePr>
            <a:graphicFrameLocks noGrp="1"/>
          </p:cNvGraphicFramePr>
          <p:nvPr/>
        </p:nvGraphicFramePr>
        <p:xfrm>
          <a:off x="238125" y="698482"/>
          <a:ext cx="11620500" cy="5119407"/>
        </p:xfrm>
        <a:graphic>
          <a:graphicData uri="http://schemas.openxmlformats.org/drawingml/2006/table">
            <a:tbl>
              <a:tblPr/>
              <a:tblGrid>
                <a:gridCol w="990600">
                  <a:extLst>
                    <a:ext uri="{9D8B030D-6E8A-4147-A177-3AD203B41FA5}">
                      <a16:colId xmlns:a16="http://schemas.microsoft.com/office/drawing/2014/main" val="2849927846"/>
                    </a:ext>
                  </a:extLst>
                </a:gridCol>
                <a:gridCol w="2371725">
                  <a:extLst>
                    <a:ext uri="{9D8B030D-6E8A-4147-A177-3AD203B41FA5}">
                      <a16:colId xmlns:a16="http://schemas.microsoft.com/office/drawing/2014/main" val="1201256124"/>
                    </a:ext>
                  </a:extLst>
                </a:gridCol>
                <a:gridCol w="8258175">
                  <a:extLst>
                    <a:ext uri="{9D8B030D-6E8A-4147-A177-3AD203B41FA5}">
                      <a16:colId xmlns:a16="http://schemas.microsoft.com/office/drawing/2014/main" val="4165496528"/>
                    </a:ext>
                  </a:extLst>
                </a:gridCol>
              </a:tblGrid>
              <a:tr h="271959">
                <a:tc>
                  <a:txBody>
                    <a:bodyPr/>
                    <a:lstStyle/>
                    <a:p>
                      <a:pPr>
                        <a:buNone/>
                      </a:pPr>
                      <a:r>
                        <a:rPr lang="en-IE" sz="2000" b="1" dirty="0">
                          <a:solidFill>
                            <a:schemeClr val="bg1"/>
                          </a:solidFill>
                        </a:rPr>
                        <a:t>Section</a:t>
                      </a:r>
                      <a:endParaRPr lang="en-IE" sz="2000" dirty="0">
                        <a:solidFill>
                          <a:schemeClr val="bg1"/>
                        </a:solidFill>
                      </a:endParaRP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200" b="1" dirty="0">
                          <a:solidFill>
                            <a:schemeClr val="bg1"/>
                          </a:solidFill>
                        </a:rPr>
                        <a:t>Section</a:t>
                      </a:r>
                      <a:endParaRPr lang="en-IE" sz="2200" dirty="0">
                        <a:solidFill>
                          <a:schemeClr val="bg1"/>
                        </a:solidFill>
                      </a:endParaRP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200" b="1" dirty="0">
                          <a:solidFill>
                            <a:schemeClr val="bg1"/>
                          </a:solidFill>
                        </a:rPr>
                        <a:t>Why It Comes Here</a:t>
                      </a:r>
                      <a:endParaRPr lang="en-IE" sz="2200" dirty="0">
                        <a:solidFill>
                          <a:schemeClr val="bg1"/>
                        </a:solidFill>
                      </a:endParaRP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737105866"/>
                  </a:ext>
                </a:extLst>
              </a:tr>
              <a:tr h="679897">
                <a:tc>
                  <a:txBody>
                    <a:bodyPr/>
                    <a:lstStyle/>
                    <a:p>
                      <a:pPr algn="ctr">
                        <a:buNone/>
                      </a:pPr>
                      <a:r>
                        <a:rPr lang="en-IE" sz="2000" b="1" dirty="0"/>
                        <a:t>3</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b="0" kern="1200" dirty="0">
                          <a:solidFill>
                            <a:schemeClr val="bg1">
                              <a:lumMod val="85000"/>
                            </a:schemeClr>
                          </a:solidFill>
                          <a:latin typeface="+mn-lt"/>
                          <a:ea typeface="+mn-ea"/>
                          <a:cs typeface="+mn-cs"/>
                        </a:rPr>
                        <a:t>Revenue &amp; Capacity Foundation</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1900" b="0" i="1" dirty="0">
                          <a:solidFill>
                            <a:schemeClr val="bg1">
                              <a:lumMod val="50000"/>
                            </a:schemeClr>
                          </a:solidFill>
                        </a:rPr>
                        <a:t>You start with calculating what you earn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900" dirty="0">
                          <a:solidFill>
                            <a:schemeClr val="bg1">
                              <a:lumMod val="50000"/>
                            </a:schemeClr>
                          </a:solidFill>
                        </a:rPr>
                        <a:t>You must know what </a:t>
                      </a:r>
                      <a:r>
                        <a:rPr lang="en-US" sz="1900" b="1" dirty="0">
                          <a:solidFill>
                            <a:schemeClr val="bg1">
                              <a:lumMod val="50000"/>
                            </a:schemeClr>
                          </a:solidFill>
                        </a:rPr>
                        <a:t>you're earning </a:t>
                      </a:r>
                      <a:r>
                        <a:rPr lang="en-US" sz="1900" dirty="0">
                          <a:solidFill>
                            <a:schemeClr val="bg1">
                              <a:lumMod val="50000"/>
                            </a:schemeClr>
                          </a:solidFill>
                        </a:rPr>
                        <a:t>(primary and secondary income sources) and how many </a:t>
                      </a:r>
                      <a:r>
                        <a:rPr lang="en-US" sz="1900" b="1" dirty="0">
                          <a:solidFill>
                            <a:schemeClr val="bg1">
                              <a:lumMod val="50000"/>
                            </a:schemeClr>
                          </a:solidFill>
                        </a:rPr>
                        <a:t>nights you can sell.</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68511184"/>
                  </a:ext>
                </a:extLst>
              </a:tr>
              <a:tr h="679897">
                <a:tc>
                  <a:txBody>
                    <a:bodyPr/>
                    <a:lstStyle/>
                    <a:p>
                      <a:pPr algn="ctr">
                        <a:buNone/>
                      </a:pPr>
                      <a:r>
                        <a:rPr lang="en-IE" sz="2000" b="1" dirty="0">
                          <a:solidFill>
                            <a:schemeClr val="bg1">
                              <a:lumMod val="50000"/>
                            </a:schemeClr>
                          </a:solidFill>
                        </a:rPr>
                        <a:t>4</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b="1" dirty="0">
                          <a:solidFill>
                            <a:schemeClr val="bg1"/>
                          </a:solidFill>
                        </a:rPr>
                        <a:t>Cost Structure</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1900" b="1" i="1" kern="1200" dirty="0">
                          <a:solidFill>
                            <a:srgbClr val="E96751"/>
                          </a:solidFill>
                          <a:latin typeface="+mn-lt"/>
                          <a:ea typeface="+mn-ea"/>
                          <a:cs typeface="+mn-cs"/>
                        </a:rPr>
                        <a:t>Figure out what you spend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900" dirty="0">
                          <a:solidFill>
                            <a:srgbClr val="595959"/>
                          </a:solidFill>
                        </a:rPr>
                        <a:t>Without knowing your </a:t>
                      </a:r>
                      <a:r>
                        <a:rPr lang="en-US" sz="1900" b="1" dirty="0">
                          <a:solidFill>
                            <a:srgbClr val="595959"/>
                          </a:solidFill>
                        </a:rPr>
                        <a:t>fixed and variable costs, </a:t>
                      </a:r>
                      <a:r>
                        <a:rPr lang="en-US" sz="1900" dirty="0">
                          <a:solidFill>
                            <a:srgbClr val="595959"/>
                          </a:solidFill>
                        </a:rPr>
                        <a:t>you can't set prices or calculate profit. </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25548506"/>
                  </a:ext>
                </a:extLst>
              </a:tr>
              <a:tr h="679897">
                <a:tc>
                  <a:txBody>
                    <a:bodyPr/>
                    <a:lstStyle/>
                    <a:p>
                      <a:pPr algn="ctr">
                        <a:buNone/>
                      </a:pPr>
                      <a:r>
                        <a:rPr lang="en-IE" sz="2000" b="1" dirty="0">
                          <a:solidFill>
                            <a:schemeClr val="bg1">
                              <a:lumMod val="50000"/>
                            </a:schemeClr>
                          </a:solidFill>
                        </a:rPr>
                        <a:t>5</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2000" b="0" dirty="0">
                          <a:solidFill>
                            <a:schemeClr val="bg1">
                              <a:lumMod val="85000"/>
                            </a:schemeClr>
                          </a:solidFill>
                        </a:rPr>
                        <a:t>Know Your Cost Per Night</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marL="0" algn="l" defTabSz="914400" rtl="0" eaLnBrk="1" latinLnBrk="0" hangingPunct="1">
                        <a:buNone/>
                      </a:pPr>
                      <a:r>
                        <a:rPr lang="en-US" sz="1900" b="0" i="1" kern="1200" dirty="0">
                          <a:solidFill>
                            <a:schemeClr val="bg1">
                              <a:lumMod val="50000"/>
                            </a:schemeClr>
                          </a:solidFill>
                          <a:latin typeface="+mn-lt"/>
                          <a:ea typeface="+mn-ea"/>
                          <a:cs typeface="+mn-cs"/>
                        </a:rPr>
                        <a:t>Calculate what each night must cover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900" dirty="0">
                          <a:solidFill>
                            <a:schemeClr val="bg1">
                              <a:lumMod val="50000"/>
                            </a:schemeClr>
                          </a:solidFill>
                        </a:rPr>
                        <a:t>Helps establish your </a:t>
                      </a:r>
                      <a:r>
                        <a:rPr lang="en-US" sz="1900" b="1" dirty="0">
                          <a:solidFill>
                            <a:schemeClr val="bg1">
                              <a:lumMod val="50000"/>
                            </a:schemeClr>
                          </a:solidFill>
                        </a:rPr>
                        <a:t>minimum charge </a:t>
                      </a:r>
                      <a:r>
                        <a:rPr lang="en-US" sz="1900" dirty="0">
                          <a:solidFill>
                            <a:schemeClr val="bg1">
                              <a:lumMod val="50000"/>
                            </a:schemeClr>
                          </a:solidFill>
                        </a:rPr>
                        <a:t>to break even. You calculate the </a:t>
                      </a:r>
                      <a:r>
                        <a:rPr lang="en-US" sz="1900" b="1" dirty="0">
                          <a:solidFill>
                            <a:schemeClr val="bg1">
                              <a:lumMod val="50000"/>
                            </a:schemeClr>
                          </a:solidFill>
                        </a:rPr>
                        <a:t>cost per night </a:t>
                      </a:r>
                      <a:r>
                        <a:rPr lang="en-US" sz="1900" dirty="0">
                          <a:solidFill>
                            <a:schemeClr val="bg1">
                              <a:lumMod val="50000"/>
                            </a:schemeClr>
                          </a:solidFill>
                        </a:rPr>
                        <a:t>by dividing total costs by expected nights sold.</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73859256"/>
                  </a:ext>
                </a:extLst>
              </a:tr>
              <a:tr h="679897">
                <a:tc>
                  <a:txBody>
                    <a:bodyPr/>
                    <a:lstStyle/>
                    <a:p>
                      <a:pPr algn="ctr">
                        <a:buNone/>
                      </a:pPr>
                      <a:r>
                        <a:rPr lang="en-IE" sz="2000" b="1" dirty="0"/>
                        <a:t>6</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b="0" kern="1200" dirty="0">
                          <a:solidFill>
                            <a:schemeClr val="bg1">
                              <a:lumMod val="85000"/>
                            </a:schemeClr>
                          </a:solidFill>
                          <a:latin typeface="+mn-lt"/>
                          <a:ea typeface="+mn-ea"/>
                          <a:cs typeface="+mn-cs"/>
                        </a:rPr>
                        <a:t>Break-Even Analysis &amp; Occupancy &amp; Revenue Planning</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marL="0" algn="l" defTabSz="914400" rtl="0" eaLnBrk="1" latinLnBrk="0" hangingPunct="1">
                        <a:buNone/>
                      </a:pPr>
                      <a:r>
                        <a:rPr lang="en-US" sz="1900" b="0" i="1" kern="1200" dirty="0">
                          <a:solidFill>
                            <a:schemeClr val="bg1">
                              <a:lumMod val="50000"/>
                            </a:schemeClr>
                          </a:solidFill>
                          <a:latin typeface="+mn-lt"/>
                          <a:ea typeface="+mn-ea"/>
                          <a:cs typeface="+mn-cs"/>
                        </a:rPr>
                        <a:t>Determine your financial survival point &amp; forecast occupancy &amp; revenue potential</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900" dirty="0">
                          <a:solidFill>
                            <a:schemeClr val="bg1">
                              <a:lumMod val="50000"/>
                            </a:schemeClr>
                          </a:solidFill>
                        </a:rPr>
                        <a:t>Tells you how to </a:t>
                      </a:r>
                      <a:r>
                        <a:rPr lang="en-US" sz="1900" b="1" dirty="0">
                          <a:solidFill>
                            <a:schemeClr val="bg1">
                              <a:lumMod val="50000"/>
                            </a:schemeClr>
                          </a:solidFill>
                        </a:rPr>
                        <a:t>stop losing money</a:t>
                      </a:r>
                      <a:r>
                        <a:rPr lang="en-US" sz="1900" dirty="0">
                          <a:solidFill>
                            <a:schemeClr val="bg1">
                              <a:lumMod val="50000"/>
                            </a:schemeClr>
                          </a:solidFill>
                        </a:rPr>
                        <a:t>. Once costs are known, calculate how many </a:t>
                      </a:r>
                      <a:r>
                        <a:rPr lang="en-US" sz="1900" b="1" dirty="0">
                          <a:solidFill>
                            <a:schemeClr val="bg1">
                              <a:lumMod val="50000"/>
                            </a:schemeClr>
                          </a:solidFill>
                        </a:rPr>
                        <a:t>bookings are needed to break even</a:t>
                      </a:r>
                      <a:r>
                        <a:rPr lang="en-US" sz="1900" dirty="0">
                          <a:solidFill>
                            <a:schemeClr val="bg1">
                              <a:lumMod val="50000"/>
                            </a:schemeClr>
                          </a:solidFill>
                        </a:rPr>
                        <a:t>. Ensure achievable pricing with </a:t>
                      </a:r>
                      <a:r>
                        <a:rPr lang="en-US" sz="1900" b="1" dirty="0">
                          <a:solidFill>
                            <a:schemeClr val="bg1">
                              <a:lumMod val="50000"/>
                            </a:schemeClr>
                          </a:solidFill>
                        </a:rPr>
                        <a:t>realistic bookings targets</a:t>
                      </a:r>
                      <a:r>
                        <a:rPr lang="en-US" sz="1900" dirty="0">
                          <a:solidFill>
                            <a:schemeClr val="bg1">
                              <a:lumMod val="50000"/>
                            </a:schemeClr>
                          </a:solidFill>
                        </a:rPr>
                        <a:t> and </a:t>
                      </a:r>
                      <a:r>
                        <a:rPr lang="en-US" sz="1900" b="1" dirty="0">
                          <a:solidFill>
                            <a:schemeClr val="bg1">
                              <a:lumMod val="50000"/>
                            </a:schemeClr>
                          </a:solidFill>
                        </a:rPr>
                        <a:t>occupancy rate % goals.</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1471939"/>
                  </a:ext>
                </a:extLst>
              </a:tr>
              <a:tr h="679897">
                <a:tc>
                  <a:txBody>
                    <a:bodyPr/>
                    <a:lstStyle/>
                    <a:p>
                      <a:pPr algn="ctr">
                        <a:buNone/>
                      </a:pPr>
                      <a:r>
                        <a:rPr lang="en-IE" sz="2000" b="1" dirty="0">
                          <a:solidFill>
                            <a:schemeClr val="bg1">
                              <a:lumMod val="50000"/>
                            </a:schemeClr>
                          </a:solidFill>
                        </a:rPr>
                        <a:t>7</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b="0" dirty="0">
                          <a:solidFill>
                            <a:schemeClr val="bg1">
                              <a:lumMod val="85000"/>
                            </a:schemeClr>
                          </a:solidFill>
                        </a:rPr>
                        <a:t>Profit &amp; Pricing Strategies</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marL="0" algn="l" defTabSz="914400" rtl="0" eaLnBrk="1" latinLnBrk="0" hangingPunct="1">
                        <a:buNone/>
                      </a:pPr>
                      <a:r>
                        <a:rPr lang="en-US" sz="1900" b="0" i="1" kern="1200" dirty="0">
                          <a:solidFill>
                            <a:schemeClr val="bg1">
                              <a:lumMod val="50000"/>
                            </a:schemeClr>
                          </a:solidFill>
                          <a:latin typeface="+mn-lt"/>
                          <a:ea typeface="+mn-ea"/>
                          <a:cs typeface="+mn-cs"/>
                        </a:rPr>
                        <a:t>Then choose a pricing strategy aligned with your goals</a:t>
                      </a:r>
                    </a:p>
                    <a:p>
                      <a:pPr>
                        <a:buNone/>
                      </a:pPr>
                      <a:r>
                        <a:rPr lang="en-US" sz="1900" dirty="0">
                          <a:solidFill>
                            <a:schemeClr val="bg1">
                              <a:lumMod val="50000"/>
                            </a:schemeClr>
                          </a:solidFill>
                        </a:rPr>
                        <a:t>With all the above in place, you can confidently </a:t>
                      </a:r>
                      <a:r>
                        <a:rPr lang="en-US" sz="1900" b="1" dirty="0">
                          <a:solidFill>
                            <a:schemeClr val="bg1">
                              <a:lumMod val="50000"/>
                            </a:schemeClr>
                          </a:solidFill>
                        </a:rPr>
                        <a:t>set pricing </a:t>
                      </a:r>
                      <a:r>
                        <a:rPr lang="en-US" sz="1900" dirty="0">
                          <a:solidFill>
                            <a:schemeClr val="bg1">
                              <a:lumMod val="50000"/>
                            </a:schemeClr>
                          </a:solidFill>
                        </a:rPr>
                        <a:t>and set </a:t>
                      </a:r>
                      <a:r>
                        <a:rPr lang="en-US" sz="1900" b="1" dirty="0">
                          <a:solidFill>
                            <a:schemeClr val="bg1">
                              <a:lumMod val="50000"/>
                            </a:schemeClr>
                          </a:solidFill>
                        </a:rPr>
                        <a:t>profit targets</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70225255"/>
                  </a:ext>
                </a:extLst>
              </a:tr>
            </a:tbl>
          </a:graphicData>
        </a:graphic>
      </p:graphicFrame>
      <p:sp>
        <p:nvSpPr>
          <p:cNvPr id="2" name="Arrow: Right 1">
            <a:extLst>
              <a:ext uri="{FF2B5EF4-FFF2-40B4-BE49-F238E27FC236}">
                <a16:creationId xmlns:a16="http://schemas.microsoft.com/office/drawing/2014/main" id="{98A3AB56-A87F-7D9A-A2C0-D5789EFCE65B}"/>
              </a:ext>
            </a:extLst>
          </p:cNvPr>
          <p:cNvSpPr/>
          <p:nvPr/>
        </p:nvSpPr>
        <p:spPr>
          <a:xfrm>
            <a:off x="0" y="2295525"/>
            <a:ext cx="609600" cy="390525"/>
          </a:xfrm>
          <a:prstGeom prst="rightArrow">
            <a:avLst/>
          </a:prstGeom>
          <a:solidFill>
            <a:srgbClr val="E9675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308787844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1A1298-00EF-7312-4C5D-B4F0F3C2AFED}"/>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F669E0C1-CF22-7526-6065-4A603B5E4015}"/>
              </a:ext>
            </a:extLst>
          </p:cNvPr>
          <p:cNvSpPr/>
          <p:nvPr/>
        </p:nvSpPr>
        <p:spPr>
          <a:xfrm>
            <a:off x="722179" y="275931"/>
            <a:ext cx="11012621" cy="5822385"/>
          </a:xfrm>
          <a:prstGeom prst="rect">
            <a:avLst/>
          </a:prstGeom>
          <a:ln>
            <a:solidFill>
              <a:srgbClr val="E96751"/>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6" name="Freeform: Shape 5">
            <a:extLst>
              <a:ext uri="{FF2B5EF4-FFF2-40B4-BE49-F238E27FC236}">
                <a16:creationId xmlns:a16="http://schemas.microsoft.com/office/drawing/2014/main" id="{A65C11FE-F245-D84B-59C8-ECFD24845D57}"/>
              </a:ext>
            </a:extLst>
          </p:cNvPr>
          <p:cNvSpPr/>
          <p:nvPr/>
        </p:nvSpPr>
        <p:spPr>
          <a:xfrm>
            <a:off x="685112" y="395779"/>
            <a:ext cx="2765565" cy="1680671"/>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dirty="0"/>
          </a:p>
        </p:txBody>
      </p:sp>
      <p:sp>
        <p:nvSpPr>
          <p:cNvPr id="13" name="TextBox 12">
            <a:extLst>
              <a:ext uri="{FF2B5EF4-FFF2-40B4-BE49-F238E27FC236}">
                <a16:creationId xmlns:a16="http://schemas.microsoft.com/office/drawing/2014/main" id="{C6BA5194-A504-1E06-3080-967C7C759883}"/>
              </a:ext>
            </a:extLst>
          </p:cNvPr>
          <p:cNvSpPr txBox="1"/>
          <p:nvPr/>
        </p:nvSpPr>
        <p:spPr>
          <a:xfrm>
            <a:off x="898346" y="719206"/>
            <a:ext cx="2339096" cy="830997"/>
          </a:xfrm>
          <a:prstGeom prst="rect">
            <a:avLst/>
          </a:prstGeom>
          <a:noFill/>
        </p:spPr>
        <p:txBody>
          <a:bodyPr wrap="square" rtlCol="0">
            <a:spAutoFit/>
          </a:bodyPr>
          <a:lstStyle/>
          <a:p>
            <a:pPr lvl="0" algn="ctr"/>
            <a:r>
              <a:rPr lang="en-US" altLang="en-US" sz="2400" b="1" dirty="0">
                <a:solidFill>
                  <a:schemeClr val="bg1"/>
                </a:solidFill>
              </a:rPr>
              <a:t>Return on Investment (ROI)</a:t>
            </a:r>
            <a:endParaRPr lang="en-GB" sz="2400" b="1" dirty="0">
              <a:solidFill>
                <a:schemeClr val="bg1"/>
              </a:solidFill>
            </a:endParaRPr>
          </a:p>
        </p:txBody>
      </p:sp>
      <p:sp>
        <p:nvSpPr>
          <p:cNvPr id="17" name="TextBox 16">
            <a:extLst>
              <a:ext uri="{FF2B5EF4-FFF2-40B4-BE49-F238E27FC236}">
                <a16:creationId xmlns:a16="http://schemas.microsoft.com/office/drawing/2014/main" id="{B4A60999-70F3-A3FA-EBEA-20BAB13A6445}"/>
              </a:ext>
            </a:extLst>
          </p:cNvPr>
          <p:cNvSpPr txBox="1"/>
          <p:nvPr/>
        </p:nvSpPr>
        <p:spPr>
          <a:xfrm>
            <a:off x="3722634" y="281339"/>
            <a:ext cx="8012166" cy="5893921"/>
          </a:xfrm>
          <a:prstGeom prst="rect">
            <a:avLst/>
          </a:prstGeom>
          <a:noFill/>
        </p:spPr>
        <p:txBody>
          <a:bodyPr wrap="square" rtlCol="0">
            <a:spAutoFit/>
          </a:bodyPr>
          <a:lstStyle/>
          <a:p>
            <a:pPr>
              <a:spcAft>
                <a:spcPts val="600"/>
              </a:spcAft>
            </a:pPr>
            <a:r>
              <a:rPr lang="en-US" sz="2200" b="1" dirty="0">
                <a:solidFill>
                  <a:srgbClr val="EC7C69"/>
                </a:solidFill>
              </a:rPr>
              <a:t>Remember</a:t>
            </a:r>
            <a:r>
              <a:rPr lang="en-US" sz="2200" b="1" dirty="0">
                <a:solidFill>
                  <a:srgbClr val="459597"/>
                </a:solidFill>
              </a:rPr>
              <a:t> </a:t>
            </a:r>
            <a:r>
              <a:rPr lang="en-US" sz="2200" dirty="0">
                <a:solidFill>
                  <a:srgbClr val="494949"/>
                </a:solidFill>
              </a:rPr>
              <a:t>that break-even doesn’t account for repaying your initial investment or loans – it’s purely on an operational basis, year-by-year. </a:t>
            </a:r>
          </a:p>
          <a:p>
            <a:pPr>
              <a:spcAft>
                <a:spcPts val="600"/>
              </a:spcAft>
            </a:pPr>
            <a:r>
              <a:rPr lang="en-US" sz="2200" b="1" dirty="0">
                <a:solidFill>
                  <a:srgbClr val="494949"/>
                </a:solidFill>
              </a:rPr>
              <a:t>To recoup your startup costs </a:t>
            </a:r>
            <a:r>
              <a:rPr lang="en-US" sz="2200" dirty="0">
                <a:solidFill>
                  <a:srgbClr val="494949"/>
                </a:solidFill>
              </a:rPr>
              <a:t>(such as the €256k from earlier), you’d want to generate profits over time or have sufficient cash flow to service any debt used to finance the setup. </a:t>
            </a:r>
          </a:p>
          <a:p>
            <a:pPr>
              <a:spcAft>
                <a:spcPts val="600"/>
              </a:spcAft>
            </a:pPr>
            <a:r>
              <a:rPr lang="en-US" sz="2200" dirty="0">
                <a:solidFill>
                  <a:srgbClr val="494949"/>
                </a:solidFill>
              </a:rPr>
              <a:t>One measure of </a:t>
            </a:r>
            <a:r>
              <a:rPr lang="en-US" sz="2200" b="1" dirty="0">
                <a:solidFill>
                  <a:srgbClr val="494949"/>
                </a:solidFill>
              </a:rPr>
              <a:t>return is ROI (Return on Investment), </a:t>
            </a:r>
            <a:r>
              <a:rPr lang="en-US" sz="2200" dirty="0">
                <a:solidFill>
                  <a:srgbClr val="494949"/>
                </a:solidFill>
              </a:rPr>
              <a:t>which calculates profit relative to the initial investment. </a:t>
            </a:r>
          </a:p>
          <a:p>
            <a:pPr>
              <a:spcAft>
                <a:spcPts val="600"/>
              </a:spcAft>
            </a:pPr>
            <a:r>
              <a:rPr lang="en-US" sz="2200" b="1" dirty="0">
                <a:solidFill>
                  <a:srgbClr val="E96751"/>
                </a:solidFill>
              </a:rPr>
              <a:t>For example</a:t>
            </a:r>
            <a:r>
              <a:rPr lang="en-US" sz="2200" dirty="0">
                <a:solidFill>
                  <a:srgbClr val="494949"/>
                </a:solidFill>
              </a:rPr>
              <a:t>, if you invested €100k and made €10k profit in Year 1, that’s a 10% ROI for that year. </a:t>
            </a:r>
          </a:p>
          <a:p>
            <a:pPr>
              <a:spcAft>
                <a:spcPts val="600"/>
              </a:spcAft>
            </a:pPr>
            <a:r>
              <a:rPr lang="en-US" sz="2200" b="1" dirty="0">
                <a:solidFill>
                  <a:srgbClr val="494949"/>
                </a:solidFill>
              </a:rPr>
              <a:t>High-end glamping </a:t>
            </a:r>
            <a:r>
              <a:rPr lang="en-US" sz="2200" dirty="0">
                <a:solidFill>
                  <a:srgbClr val="494949"/>
                </a:solidFill>
              </a:rPr>
              <a:t>can sometimes achieve fast ROI – one analysis showed even a relatively costly safari lodge tent could </a:t>
            </a:r>
            <a:r>
              <a:rPr lang="en-US" sz="2200" i="1" dirty="0">
                <a:solidFill>
                  <a:srgbClr val="494949"/>
                </a:solidFill>
              </a:rPr>
              <a:t>pay for itself in a few seasons</a:t>
            </a:r>
            <a:r>
              <a:rPr lang="en-US" sz="2200" dirty="0">
                <a:solidFill>
                  <a:srgbClr val="494949"/>
                </a:solidFill>
              </a:rPr>
              <a:t> if occupancy and rates are strong, while simpler structures can recoup investment in the first year.</a:t>
            </a:r>
          </a:p>
          <a:p>
            <a:pPr>
              <a:spcAft>
                <a:spcPts val="600"/>
              </a:spcAft>
            </a:pPr>
            <a:r>
              <a:rPr lang="en-US" sz="2200" dirty="0">
                <a:solidFill>
                  <a:srgbClr val="494949"/>
                </a:solidFill>
              </a:rPr>
              <a:t>But as a beginner, focus first on breaking even and steadily improving from there.</a:t>
            </a:r>
          </a:p>
        </p:txBody>
      </p:sp>
      <p:sp>
        <p:nvSpPr>
          <p:cNvPr id="3" name="TextBox 2">
            <a:extLst>
              <a:ext uri="{FF2B5EF4-FFF2-40B4-BE49-F238E27FC236}">
                <a16:creationId xmlns:a16="http://schemas.microsoft.com/office/drawing/2014/main" id="{627A1743-C9C8-F166-8B23-C321B80DD32F}"/>
              </a:ext>
            </a:extLst>
          </p:cNvPr>
          <p:cNvSpPr txBox="1"/>
          <p:nvPr/>
        </p:nvSpPr>
        <p:spPr>
          <a:xfrm>
            <a:off x="593177" y="6277555"/>
            <a:ext cx="6096000" cy="369332"/>
          </a:xfrm>
          <a:prstGeom prst="rect">
            <a:avLst/>
          </a:prstGeom>
          <a:noFill/>
        </p:spPr>
        <p:txBody>
          <a:bodyPr wrap="square">
            <a:spAutoFit/>
          </a:bodyPr>
          <a:lstStyle/>
          <a:p>
            <a:pPr>
              <a:buNone/>
            </a:pPr>
            <a:r>
              <a:rPr lang="en-US" i="0" dirty="0">
                <a:solidFill>
                  <a:srgbClr val="00B0F0"/>
                </a:solidFill>
                <a:effectLst/>
                <a:hlinkClick r:id="rId2">
                  <a:extLst>
                    <a:ext uri="{A12FA001-AC4F-418D-AE19-62706E023703}">
                      <ahyp:hlinkClr xmlns:ahyp="http://schemas.microsoft.com/office/drawing/2018/hyperlinkcolor" val="tx"/>
                    </a:ext>
                  </a:extLst>
                </a:hlinkClick>
              </a:rPr>
              <a:t>Starting a Glamping Business: The Ultimate Guide</a:t>
            </a:r>
            <a:endParaRPr lang="en-US" i="0" dirty="0">
              <a:solidFill>
                <a:srgbClr val="00B0F0"/>
              </a:solidFill>
              <a:effectLst/>
            </a:endParaRPr>
          </a:p>
        </p:txBody>
      </p:sp>
    </p:spTree>
    <p:extLst>
      <p:ext uri="{BB962C8B-B14F-4D97-AF65-F5344CB8AC3E}">
        <p14:creationId xmlns:p14="http://schemas.microsoft.com/office/powerpoint/2010/main" val="415485911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CB61D6-A35F-4D8E-4AE8-7EA389AE453F}"/>
            </a:ext>
          </a:extLst>
        </p:cNvPr>
        <p:cNvGrpSpPr/>
        <p:nvPr/>
      </p:nvGrpSpPr>
      <p:grpSpPr>
        <a:xfrm>
          <a:off x="0" y="0"/>
          <a:ext cx="0" cy="0"/>
          <a:chOff x="0" y="0"/>
          <a:chExt cx="0" cy="0"/>
        </a:xfrm>
      </p:grpSpPr>
      <p:sp>
        <p:nvSpPr>
          <p:cNvPr id="9" name="Rectangle: Rounded Corners 8">
            <a:extLst>
              <a:ext uri="{FF2B5EF4-FFF2-40B4-BE49-F238E27FC236}">
                <a16:creationId xmlns:a16="http://schemas.microsoft.com/office/drawing/2014/main" id="{7B110B2B-0FBD-2958-F984-38ECA4BD53A9}"/>
              </a:ext>
            </a:extLst>
          </p:cNvPr>
          <p:cNvSpPr/>
          <p:nvPr/>
        </p:nvSpPr>
        <p:spPr>
          <a:xfrm>
            <a:off x="4041756" y="3314700"/>
            <a:ext cx="7817046" cy="3286126"/>
          </a:xfrm>
          <a:prstGeom prst="roundRect">
            <a:avLst/>
          </a:prstGeom>
          <a:solidFill>
            <a:srgbClr val="418D8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4" name="Text Placeholder 3">
            <a:extLst>
              <a:ext uri="{FF2B5EF4-FFF2-40B4-BE49-F238E27FC236}">
                <a16:creationId xmlns:a16="http://schemas.microsoft.com/office/drawing/2014/main" id="{8E033332-EC82-0DD6-14BA-B60A4B6D107D}"/>
              </a:ext>
            </a:extLst>
          </p:cNvPr>
          <p:cNvSpPr>
            <a:spLocks noGrp="1"/>
          </p:cNvSpPr>
          <p:nvPr>
            <p:ph type="body" sz="quarter" idx="16"/>
          </p:nvPr>
        </p:nvSpPr>
        <p:spPr>
          <a:xfrm>
            <a:off x="4443301" y="186544"/>
            <a:ext cx="7221426" cy="803654"/>
          </a:xfrm>
        </p:spPr>
        <p:txBody>
          <a:bodyPr/>
          <a:lstStyle/>
          <a:p>
            <a:r>
              <a:rPr lang="en-IE" dirty="0"/>
              <a:t>Calculate the Occupancy Rate</a:t>
            </a:r>
            <a:endParaRPr lang="en-IE" sz="2400" b="0" i="1" dirty="0">
              <a:solidFill>
                <a:srgbClr val="E96751"/>
              </a:solidFill>
            </a:endParaRPr>
          </a:p>
        </p:txBody>
      </p:sp>
      <p:sp>
        <p:nvSpPr>
          <p:cNvPr id="7" name="Text Placeholder 6">
            <a:extLst>
              <a:ext uri="{FF2B5EF4-FFF2-40B4-BE49-F238E27FC236}">
                <a16:creationId xmlns:a16="http://schemas.microsoft.com/office/drawing/2014/main" id="{66147393-0BF8-34B5-E396-26A2EFED047C}"/>
              </a:ext>
            </a:extLst>
          </p:cNvPr>
          <p:cNvSpPr>
            <a:spLocks noGrp="1"/>
          </p:cNvSpPr>
          <p:nvPr>
            <p:ph type="body" sz="quarter" idx="21"/>
          </p:nvPr>
        </p:nvSpPr>
        <p:spPr>
          <a:xfrm>
            <a:off x="4443301" y="696052"/>
            <a:ext cx="7301024" cy="4530541"/>
          </a:xfrm>
        </p:spPr>
        <p:txBody>
          <a:bodyPr/>
          <a:lstStyle/>
          <a:p>
            <a:pPr>
              <a:spcAft>
                <a:spcPts val="600"/>
              </a:spcAft>
            </a:pPr>
            <a:r>
              <a:rPr lang="en-IE" dirty="0"/>
              <a:t>With break-even nights (from Option A or B) and your available nights, you can find the </a:t>
            </a:r>
            <a:r>
              <a:rPr lang="en-IE" b="1" dirty="0"/>
              <a:t>occupancy rate required to break even</a:t>
            </a:r>
            <a:r>
              <a:rPr lang="en-IE" dirty="0"/>
              <a:t>. </a:t>
            </a:r>
            <a:r>
              <a:rPr lang="en-US" dirty="0"/>
              <a:t>The occupancy rate is simply the percentage of available nights that are</a:t>
            </a:r>
            <a:r>
              <a:rPr lang="en-IE" dirty="0"/>
              <a:t> booked (occupied). </a:t>
            </a:r>
          </a:p>
          <a:p>
            <a:pPr>
              <a:spcAft>
                <a:spcPts val="600"/>
              </a:spcAft>
            </a:pPr>
            <a:r>
              <a:rPr lang="en-IE" b="1" dirty="0">
                <a:solidFill>
                  <a:srgbClr val="E96751"/>
                </a:solidFill>
              </a:rPr>
              <a:t>Formula: </a:t>
            </a:r>
            <a:r>
              <a:rPr lang="en-IE" b="1" dirty="0">
                <a:solidFill>
                  <a:srgbClr val="595959"/>
                </a:solidFill>
              </a:rPr>
              <a:t>Occupancy Rate = (Booked Nights ÷ Available Nights) × 100%</a:t>
            </a:r>
            <a:r>
              <a:rPr lang="en-IE" dirty="0">
                <a:solidFill>
                  <a:srgbClr val="595959"/>
                </a:solidFill>
              </a:rPr>
              <a:t>. In this case, use your break-even nights as the “booked nights” needed. </a:t>
            </a:r>
          </a:p>
          <a:p>
            <a:pPr>
              <a:spcAft>
                <a:spcPts val="600"/>
              </a:spcAft>
            </a:pPr>
            <a:endParaRPr lang="en-IE" sz="1000" b="1" i="1" dirty="0">
              <a:solidFill>
                <a:schemeClr val="bg1"/>
              </a:solidFill>
            </a:endParaRPr>
          </a:p>
          <a:p>
            <a:pPr>
              <a:spcAft>
                <a:spcPts val="600"/>
              </a:spcAft>
            </a:pPr>
            <a:r>
              <a:rPr lang="en-IE" sz="2600" b="1" i="1" dirty="0">
                <a:solidFill>
                  <a:schemeClr val="bg1"/>
                </a:solidFill>
              </a:rPr>
              <a:t>Example:</a:t>
            </a:r>
            <a:r>
              <a:rPr lang="en-IE" sz="2600" b="1" dirty="0">
                <a:solidFill>
                  <a:schemeClr val="bg1"/>
                </a:solidFill>
              </a:rPr>
              <a:t> </a:t>
            </a:r>
            <a:r>
              <a:rPr lang="en-IE" i="1" dirty="0">
                <a:solidFill>
                  <a:schemeClr val="bg1"/>
                </a:solidFill>
              </a:rPr>
              <a:t>Continuing Option B’s example: break-even 196 nights. If you have 365 nights available, the required occupancy is 196/365 = </a:t>
            </a:r>
            <a:r>
              <a:rPr lang="en-IE" b="1" i="1" dirty="0">
                <a:solidFill>
                  <a:schemeClr val="bg1"/>
                </a:solidFill>
              </a:rPr>
              <a:t>54%</a:t>
            </a:r>
            <a:r>
              <a:rPr lang="en-IE" i="1" dirty="0">
                <a:solidFill>
                  <a:schemeClr val="bg1"/>
                </a:solidFill>
              </a:rPr>
              <a:t>. </a:t>
            </a:r>
          </a:p>
          <a:p>
            <a:pPr>
              <a:spcAft>
                <a:spcPts val="600"/>
              </a:spcAft>
            </a:pPr>
            <a:r>
              <a:rPr lang="en-IE" i="1" dirty="0">
                <a:solidFill>
                  <a:schemeClr val="bg1"/>
                </a:solidFill>
              </a:rPr>
              <a:t>If you </a:t>
            </a:r>
            <a:r>
              <a:rPr lang="en-US" i="1" dirty="0">
                <a:solidFill>
                  <a:schemeClr val="bg1"/>
                </a:solidFill>
              </a:rPr>
              <a:t>had only 320 nights available (due to closures), then 196/320 = 61% occupancy is </a:t>
            </a:r>
            <a:r>
              <a:rPr lang="en-IE" i="1" dirty="0">
                <a:solidFill>
                  <a:schemeClr val="bg1"/>
                </a:solidFill>
              </a:rPr>
              <a:t>needed.</a:t>
            </a:r>
            <a:r>
              <a:rPr lang="en-IE" dirty="0">
                <a:solidFill>
                  <a:schemeClr val="bg1"/>
                </a:solidFill>
              </a:rPr>
              <a:t> </a:t>
            </a:r>
          </a:p>
          <a:p>
            <a:pPr>
              <a:spcAft>
                <a:spcPts val="600"/>
              </a:spcAft>
            </a:pPr>
            <a:r>
              <a:rPr lang="en-IE" dirty="0">
                <a:solidFill>
                  <a:schemeClr val="bg1"/>
                </a:solidFill>
              </a:rPr>
              <a:t>This number tells you how intensive your booking rate must be. A required </a:t>
            </a:r>
            <a:r>
              <a:rPr lang="en-IE" b="1" dirty="0">
                <a:solidFill>
                  <a:schemeClr val="bg1"/>
                </a:solidFill>
              </a:rPr>
              <a:t>60% occupancy </a:t>
            </a:r>
            <a:r>
              <a:rPr lang="en-IE" dirty="0">
                <a:solidFill>
                  <a:schemeClr val="bg1"/>
                </a:solidFill>
              </a:rPr>
              <a:t>to break even means you need to fill a little over </a:t>
            </a:r>
            <a:r>
              <a:rPr lang="en-IE" b="1" dirty="0">
                <a:solidFill>
                  <a:schemeClr val="bg1"/>
                </a:solidFill>
              </a:rPr>
              <a:t>half of all available nights on average. </a:t>
            </a:r>
          </a:p>
        </p:txBody>
      </p:sp>
      <p:sp>
        <p:nvSpPr>
          <p:cNvPr id="5" name="Text Placeholder 4">
            <a:extLst>
              <a:ext uri="{FF2B5EF4-FFF2-40B4-BE49-F238E27FC236}">
                <a16:creationId xmlns:a16="http://schemas.microsoft.com/office/drawing/2014/main" id="{54ACCBCD-421F-6D60-1609-545FF24FBD15}"/>
              </a:ext>
            </a:extLst>
          </p:cNvPr>
          <p:cNvSpPr>
            <a:spLocks noGrp="1"/>
          </p:cNvSpPr>
          <p:nvPr>
            <p:ph type="body" sz="quarter" idx="18"/>
          </p:nvPr>
        </p:nvSpPr>
        <p:spPr>
          <a:xfrm>
            <a:off x="98083" y="1904414"/>
            <a:ext cx="3562527" cy="1049221"/>
          </a:xfrm>
        </p:spPr>
        <p:txBody>
          <a:bodyPr/>
          <a:lstStyle/>
          <a:p>
            <a:r>
              <a:rPr lang="en-US" b="0" dirty="0"/>
              <a:t>Calculate the Occupancy Rate Needed to Break Even</a:t>
            </a:r>
            <a:endParaRPr lang="en-IE" b="0" dirty="0"/>
          </a:p>
        </p:txBody>
      </p:sp>
      <p:sp>
        <p:nvSpPr>
          <p:cNvPr id="2" name="Text Placeholder 5">
            <a:extLst>
              <a:ext uri="{FF2B5EF4-FFF2-40B4-BE49-F238E27FC236}">
                <a16:creationId xmlns:a16="http://schemas.microsoft.com/office/drawing/2014/main" id="{A8BEC3CA-3BC9-937B-7AC3-B58D2E342399}"/>
              </a:ext>
            </a:extLst>
          </p:cNvPr>
          <p:cNvSpPr txBox="1">
            <a:spLocks/>
          </p:cNvSpPr>
          <p:nvPr/>
        </p:nvSpPr>
        <p:spPr>
          <a:xfrm>
            <a:off x="333198" y="962663"/>
            <a:ext cx="3092298" cy="385564"/>
          </a:xfrm>
          <a:prstGeom prst="rect">
            <a:avLst/>
          </a:prstGeom>
        </p:spPr>
        <p:txBody>
          <a:bodyPr anchor="t">
            <a:noAutofit/>
          </a:bodyPr>
          <a:lstStyle>
            <a:lvl1pPr marL="0" indent="0" algn="ctr" defTabSz="914400" rtl="0" eaLnBrk="1" latinLnBrk="0" hangingPunct="1">
              <a:lnSpc>
                <a:spcPct val="100000"/>
              </a:lnSpc>
              <a:spcBef>
                <a:spcPts val="0"/>
              </a:spcBef>
              <a:buFont typeface="Arial" panose="020B0604020202020204" pitchFamily="34" charset="0"/>
              <a:buNone/>
              <a:defRPr sz="32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t>Occupancy Rate</a:t>
            </a:r>
          </a:p>
          <a:p>
            <a:endParaRPr lang="en-IE" dirty="0"/>
          </a:p>
        </p:txBody>
      </p:sp>
      <p:sp>
        <p:nvSpPr>
          <p:cNvPr id="6" name="TextBox 5">
            <a:extLst>
              <a:ext uri="{FF2B5EF4-FFF2-40B4-BE49-F238E27FC236}">
                <a16:creationId xmlns:a16="http://schemas.microsoft.com/office/drawing/2014/main" id="{64777F72-5BB8-B644-1569-98FA631DBA9B}"/>
              </a:ext>
            </a:extLst>
          </p:cNvPr>
          <p:cNvSpPr txBox="1"/>
          <p:nvPr/>
        </p:nvSpPr>
        <p:spPr>
          <a:xfrm>
            <a:off x="333198" y="4058721"/>
            <a:ext cx="6096000" cy="369332"/>
          </a:xfrm>
          <a:prstGeom prst="rect">
            <a:avLst/>
          </a:prstGeom>
          <a:noFill/>
        </p:spPr>
        <p:txBody>
          <a:bodyPr wrap="square">
            <a:spAutoFit/>
          </a:bodyPr>
          <a:lstStyle/>
          <a:p>
            <a:pPr algn="l">
              <a:spcBef>
                <a:spcPts val="2250"/>
              </a:spcBef>
              <a:spcAft>
                <a:spcPts val="1500"/>
              </a:spcAft>
              <a:buNone/>
            </a:pPr>
            <a:r>
              <a:rPr lang="en-IE" b="0" i="0" dirty="0">
                <a:solidFill>
                  <a:srgbClr val="00B0F0"/>
                </a:solidFill>
                <a:effectLst/>
                <a:latin typeface="Riposte"/>
                <a:hlinkClick r:id="rId2">
                  <a:extLst>
                    <a:ext uri="{A12FA001-AC4F-418D-AE19-62706E023703}">
                      <ahyp:hlinkClr xmlns:ahyp="http://schemas.microsoft.com/office/drawing/2018/hyperlinkcolor" val="tx"/>
                    </a:ext>
                  </a:extLst>
                </a:hlinkClick>
              </a:rPr>
              <a:t>Occupancy Rate Formula</a:t>
            </a:r>
            <a:endParaRPr lang="en-IE" b="0" i="0" dirty="0">
              <a:solidFill>
                <a:srgbClr val="00B0F0"/>
              </a:solidFill>
              <a:effectLst/>
              <a:latin typeface="Riposte"/>
            </a:endParaRPr>
          </a:p>
        </p:txBody>
      </p:sp>
      <p:grpSp>
        <p:nvGrpSpPr>
          <p:cNvPr id="3" name="Group 2">
            <a:extLst>
              <a:ext uri="{FF2B5EF4-FFF2-40B4-BE49-F238E27FC236}">
                <a16:creationId xmlns:a16="http://schemas.microsoft.com/office/drawing/2014/main" id="{4008CE71-1066-C897-2C04-9D48BC5AE678}"/>
              </a:ext>
            </a:extLst>
          </p:cNvPr>
          <p:cNvGrpSpPr/>
          <p:nvPr/>
        </p:nvGrpSpPr>
        <p:grpSpPr>
          <a:xfrm>
            <a:off x="10920313" y="156057"/>
            <a:ext cx="1081945" cy="1011723"/>
            <a:chOff x="1016000" y="1137920"/>
            <a:chExt cx="1016000" cy="1016000"/>
          </a:xfrm>
        </p:grpSpPr>
        <p:sp>
          <p:nvSpPr>
            <p:cNvPr id="8" name="Oval 7">
              <a:extLst>
                <a:ext uri="{FF2B5EF4-FFF2-40B4-BE49-F238E27FC236}">
                  <a16:creationId xmlns:a16="http://schemas.microsoft.com/office/drawing/2014/main" id="{7CE72531-F84D-31C1-D661-2D9BC45DEEAA}"/>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0" name="TextBox 9">
              <a:extLst>
                <a:ext uri="{FF2B5EF4-FFF2-40B4-BE49-F238E27FC236}">
                  <a16:creationId xmlns:a16="http://schemas.microsoft.com/office/drawing/2014/main" id="{5E1D6F7B-4EB9-AE01-ACC3-931859423138}"/>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21</a:t>
              </a:r>
            </a:p>
          </p:txBody>
        </p:sp>
      </p:grpSp>
    </p:spTree>
    <p:extLst>
      <p:ext uri="{BB962C8B-B14F-4D97-AF65-F5344CB8AC3E}">
        <p14:creationId xmlns:p14="http://schemas.microsoft.com/office/powerpoint/2010/main" val="41950124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A83E5D-0D79-A9A3-ED92-69EA04E2AB73}"/>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EF43494F-AA0C-FA4B-9A15-5A78009A508E}"/>
              </a:ext>
            </a:extLst>
          </p:cNvPr>
          <p:cNvSpPr>
            <a:spLocks noGrp="1"/>
          </p:cNvSpPr>
          <p:nvPr>
            <p:ph type="body" sz="quarter" idx="16"/>
          </p:nvPr>
        </p:nvSpPr>
        <p:spPr>
          <a:xfrm>
            <a:off x="4443301" y="186544"/>
            <a:ext cx="7221426" cy="803654"/>
          </a:xfrm>
        </p:spPr>
        <p:txBody>
          <a:bodyPr/>
          <a:lstStyle/>
          <a:p>
            <a:r>
              <a:rPr lang="en-IE" dirty="0"/>
              <a:t>Calculate the Occupancy Rate</a:t>
            </a:r>
            <a:endParaRPr lang="en-IE" sz="2400" b="0" i="1" dirty="0">
              <a:solidFill>
                <a:srgbClr val="E96751"/>
              </a:solidFill>
            </a:endParaRPr>
          </a:p>
        </p:txBody>
      </p:sp>
      <p:sp>
        <p:nvSpPr>
          <p:cNvPr id="7" name="Text Placeholder 6">
            <a:extLst>
              <a:ext uri="{FF2B5EF4-FFF2-40B4-BE49-F238E27FC236}">
                <a16:creationId xmlns:a16="http://schemas.microsoft.com/office/drawing/2014/main" id="{16C80025-D4B6-8371-FD9D-D24C838D7747}"/>
              </a:ext>
            </a:extLst>
          </p:cNvPr>
          <p:cNvSpPr>
            <a:spLocks noGrp="1"/>
          </p:cNvSpPr>
          <p:nvPr>
            <p:ph type="body" sz="quarter" idx="21"/>
          </p:nvPr>
        </p:nvSpPr>
        <p:spPr>
          <a:xfrm>
            <a:off x="4443301" y="886865"/>
            <a:ext cx="7348649" cy="4530541"/>
          </a:xfrm>
        </p:spPr>
        <p:txBody>
          <a:bodyPr/>
          <a:lstStyle/>
          <a:p>
            <a:pPr>
              <a:spcAft>
                <a:spcPts val="600"/>
              </a:spcAft>
            </a:pPr>
            <a:r>
              <a:rPr lang="en-IE" b="1" dirty="0"/>
              <a:t>Industry context:</a:t>
            </a:r>
            <a:r>
              <a:rPr lang="en-IE" dirty="0"/>
              <a:t> A 50-60% occupancy </a:t>
            </a:r>
            <a:r>
              <a:rPr lang="en-US" dirty="0"/>
              <a:t>rate might be very achievable in a popular area, whereas a rate of 80% or higher</a:t>
            </a:r>
            <a:r>
              <a:rPr lang="en-IE" dirty="0"/>
              <a:t> could be a red flag. </a:t>
            </a:r>
          </a:p>
          <a:p>
            <a:pPr marL="342900" indent="-342900">
              <a:spcAft>
                <a:spcPts val="600"/>
              </a:spcAft>
              <a:buFont typeface="Wingdings" panose="05000000000000000000" pitchFamily="2" charset="2"/>
              <a:buChar char="Ø"/>
            </a:pPr>
            <a:r>
              <a:rPr lang="en-IE" b="1" i="1" dirty="0">
                <a:solidFill>
                  <a:srgbClr val="E96751"/>
                </a:solidFill>
              </a:rPr>
              <a:t>For instance, </a:t>
            </a:r>
            <a:r>
              <a:rPr lang="en-IE" i="1" dirty="0"/>
              <a:t>if your calculations showed you need 80% year-round occupancy to break even, that’s quite high for a new business – it might prompt you to reduce costs or raise prices to lower that break-even occupancy requirement.</a:t>
            </a:r>
            <a:r>
              <a:rPr lang="en-IE" dirty="0"/>
              <a:t> </a:t>
            </a:r>
          </a:p>
          <a:p>
            <a:pPr marL="342900" indent="-342900">
              <a:spcAft>
                <a:spcPts val="600"/>
              </a:spcAft>
              <a:buFont typeface="Wingdings" panose="05000000000000000000" pitchFamily="2" charset="2"/>
              <a:buChar char="Ø"/>
            </a:pPr>
            <a:r>
              <a:rPr lang="en-IE" dirty="0"/>
              <a:t>Essentially, the </a:t>
            </a:r>
            <a:r>
              <a:rPr lang="en-IE" b="1" dirty="0"/>
              <a:t>breakeven occupancy</a:t>
            </a:r>
            <a:r>
              <a:rPr lang="en-IE" dirty="0"/>
              <a:t> is the lowest occupancy rate at which you cover all costs. </a:t>
            </a:r>
          </a:p>
          <a:p>
            <a:pPr marL="342900" indent="-342900">
              <a:spcAft>
                <a:spcPts val="600"/>
              </a:spcAft>
              <a:buFont typeface="Wingdings" panose="05000000000000000000" pitchFamily="2" charset="2"/>
              <a:buChar char="Ø"/>
            </a:pPr>
            <a:r>
              <a:rPr lang="en-IE" dirty="0"/>
              <a:t>Knowing this percentage helps you gauge if your business plan is realistic: compare it to typical occupancy rates for </a:t>
            </a:r>
            <a:r>
              <a:rPr lang="en-IE" b="1" dirty="0"/>
              <a:t>similar businesses </a:t>
            </a:r>
            <a:r>
              <a:rPr lang="en-IE" dirty="0"/>
              <a:t>or to your </a:t>
            </a:r>
            <a:r>
              <a:rPr lang="en-IE" b="1" dirty="0"/>
              <a:t>own seasonal projections</a:t>
            </a:r>
            <a:r>
              <a:rPr lang="en-IE" dirty="0"/>
              <a:t>. </a:t>
            </a:r>
          </a:p>
          <a:p>
            <a:pPr marL="342900" indent="-342900">
              <a:spcAft>
                <a:spcPts val="600"/>
              </a:spcAft>
              <a:buFont typeface="Wingdings" panose="05000000000000000000" pitchFamily="2" charset="2"/>
              <a:buChar char="Ø"/>
            </a:pPr>
            <a:r>
              <a:rPr lang="en-IE" dirty="0"/>
              <a:t>If your expected occupancy (from Revenue Sources assumptions) is lower than what the breakeven demands, you have more work to do on your plan.</a:t>
            </a:r>
          </a:p>
          <a:p>
            <a:pPr>
              <a:spcAft>
                <a:spcPts val="600"/>
              </a:spcAft>
            </a:pPr>
            <a:endParaRPr lang="en-IE" dirty="0"/>
          </a:p>
        </p:txBody>
      </p:sp>
      <p:sp>
        <p:nvSpPr>
          <p:cNvPr id="5" name="Text Placeholder 4">
            <a:extLst>
              <a:ext uri="{FF2B5EF4-FFF2-40B4-BE49-F238E27FC236}">
                <a16:creationId xmlns:a16="http://schemas.microsoft.com/office/drawing/2014/main" id="{EFF833F0-14EA-AFE6-D7E4-A40425ABE0A6}"/>
              </a:ext>
            </a:extLst>
          </p:cNvPr>
          <p:cNvSpPr>
            <a:spLocks noGrp="1"/>
          </p:cNvSpPr>
          <p:nvPr>
            <p:ph type="body" sz="quarter" idx="18"/>
          </p:nvPr>
        </p:nvSpPr>
        <p:spPr>
          <a:xfrm>
            <a:off x="98083" y="1904414"/>
            <a:ext cx="3562527" cy="1049221"/>
          </a:xfrm>
        </p:spPr>
        <p:txBody>
          <a:bodyPr/>
          <a:lstStyle/>
          <a:p>
            <a:r>
              <a:rPr lang="en-US" b="0" dirty="0"/>
              <a:t>Industry Context</a:t>
            </a:r>
            <a:endParaRPr lang="en-IE" b="0" dirty="0"/>
          </a:p>
        </p:txBody>
      </p:sp>
      <p:sp>
        <p:nvSpPr>
          <p:cNvPr id="2" name="Text Placeholder 5">
            <a:extLst>
              <a:ext uri="{FF2B5EF4-FFF2-40B4-BE49-F238E27FC236}">
                <a16:creationId xmlns:a16="http://schemas.microsoft.com/office/drawing/2014/main" id="{9D0A8833-B4C7-9834-4076-7FDFEA49F955}"/>
              </a:ext>
            </a:extLst>
          </p:cNvPr>
          <p:cNvSpPr txBox="1">
            <a:spLocks/>
          </p:cNvSpPr>
          <p:nvPr/>
        </p:nvSpPr>
        <p:spPr>
          <a:xfrm>
            <a:off x="333198" y="962663"/>
            <a:ext cx="3092298" cy="385564"/>
          </a:xfrm>
          <a:prstGeom prst="rect">
            <a:avLst/>
          </a:prstGeom>
        </p:spPr>
        <p:txBody>
          <a:bodyPr anchor="t">
            <a:noAutofit/>
          </a:bodyPr>
          <a:lstStyle>
            <a:lvl1pPr marL="0" indent="0" algn="ctr" defTabSz="914400" rtl="0" eaLnBrk="1" latinLnBrk="0" hangingPunct="1">
              <a:lnSpc>
                <a:spcPct val="100000"/>
              </a:lnSpc>
              <a:spcBef>
                <a:spcPts val="0"/>
              </a:spcBef>
              <a:buFont typeface="Arial" panose="020B0604020202020204" pitchFamily="34" charset="0"/>
              <a:buNone/>
              <a:defRPr sz="32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t>Occupancy Rate</a:t>
            </a:r>
          </a:p>
          <a:p>
            <a:endParaRPr lang="en-IE" dirty="0"/>
          </a:p>
        </p:txBody>
      </p:sp>
      <p:sp>
        <p:nvSpPr>
          <p:cNvPr id="6" name="TextBox 5">
            <a:extLst>
              <a:ext uri="{FF2B5EF4-FFF2-40B4-BE49-F238E27FC236}">
                <a16:creationId xmlns:a16="http://schemas.microsoft.com/office/drawing/2014/main" id="{2D56F630-B5AA-AC30-B136-19002F3D099C}"/>
              </a:ext>
            </a:extLst>
          </p:cNvPr>
          <p:cNvSpPr txBox="1"/>
          <p:nvPr/>
        </p:nvSpPr>
        <p:spPr>
          <a:xfrm>
            <a:off x="333198" y="4058721"/>
            <a:ext cx="3753027" cy="646331"/>
          </a:xfrm>
          <a:prstGeom prst="rect">
            <a:avLst/>
          </a:prstGeom>
          <a:noFill/>
        </p:spPr>
        <p:txBody>
          <a:bodyPr wrap="square">
            <a:spAutoFit/>
          </a:bodyPr>
          <a:lstStyle/>
          <a:p>
            <a:r>
              <a:rPr lang="en-US" dirty="0">
                <a:solidFill>
                  <a:srgbClr val="00B0F0"/>
                </a:solidFill>
                <a:hlinkClick r:id="rId2">
                  <a:extLst>
                    <a:ext uri="{A12FA001-AC4F-418D-AE19-62706E023703}">
                      <ahyp:hlinkClr xmlns:ahyp="http://schemas.microsoft.com/office/drawing/2018/hyperlinkcolor" val="tx"/>
                    </a:ext>
                  </a:extLst>
                </a:hlinkClick>
              </a:rPr>
              <a:t>What is the Break Even </a:t>
            </a:r>
          </a:p>
          <a:p>
            <a:r>
              <a:rPr lang="en-US" dirty="0">
                <a:solidFill>
                  <a:srgbClr val="00B0F0"/>
                </a:solidFill>
                <a:hlinkClick r:id="rId2">
                  <a:extLst>
                    <a:ext uri="{A12FA001-AC4F-418D-AE19-62706E023703}">
                      <ahyp:hlinkClr xmlns:ahyp="http://schemas.microsoft.com/office/drawing/2018/hyperlinkcolor" val="tx"/>
                    </a:ext>
                  </a:extLst>
                </a:hlinkClick>
              </a:rPr>
              <a:t>Occupancy Rate for Hotels?</a:t>
            </a:r>
            <a:endParaRPr lang="en-US" dirty="0">
              <a:solidFill>
                <a:srgbClr val="00B0F0"/>
              </a:solidFill>
            </a:endParaRPr>
          </a:p>
        </p:txBody>
      </p:sp>
    </p:spTree>
    <p:extLst>
      <p:ext uri="{BB962C8B-B14F-4D97-AF65-F5344CB8AC3E}">
        <p14:creationId xmlns:p14="http://schemas.microsoft.com/office/powerpoint/2010/main" val="247462293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5F759D-FFB5-7339-AA0F-AD6019CE580B}"/>
            </a:ext>
          </a:extLst>
        </p:cNvPr>
        <p:cNvGrpSpPr/>
        <p:nvPr/>
      </p:nvGrpSpPr>
      <p:grpSpPr>
        <a:xfrm>
          <a:off x="0" y="0"/>
          <a:ext cx="0" cy="0"/>
          <a:chOff x="0" y="0"/>
          <a:chExt cx="0" cy="0"/>
        </a:xfrm>
      </p:grpSpPr>
      <p:sp>
        <p:nvSpPr>
          <p:cNvPr id="24" name="Flowchart: Alternate Process 23">
            <a:extLst>
              <a:ext uri="{FF2B5EF4-FFF2-40B4-BE49-F238E27FC236}">
                <a16:creationId xmlns:a16="http://schemas.microsoft.com/office/drawing/2014/main" id="{3C50FFDF-16D9-31DD-4C7B-1D3B6060CFA1}"/>
              </a:ext>
            </a:extLst>
          </p:cNvPr>
          <p:cNvSpPr/>
          <p:nvPr/>
        </p:nvSpPr>
        <p:spPr>
          <a:xfrm>
            <a:off x="817828" y="1605887"/>
            <a:ext cx="10595240" cy="1043834"/>
          </a:xfrm>
          <a:prstGeom prst="flowChartAlternateProcess">
            <a:avLst/>
          </a:prstGeom>
          <a:solidFill>
            <a:srgbClr val="EC7C69"/>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4" name="Text Placeholder 3">
            <a:extLst>
              <a:ext uri="{FF2B5EF4-FFF2-40B4-BE49-F238E27FC236}">
                <a16:creationId xmlns:a16="http://schemas.microsoft.com/office/drawing/2014/main" id="{41D3AAF1-B9F5-0CA8-9786-C31B373A0731}"/>
              </a:ext>
            </a:extLst>
          </p:cNvPr>
          <p:cNvSpPr>
            <a:spLocks noGrp="1"/>
          </p:cNvSpPr>
          <p:nvPr>
            <p:ph type="body" sz="quarter" idx="16"/>
          </p:nvPr>
        </p:nvSpPr>
        <p:spPr>
          <a:xfrm>
            <a:off x="992588" y="676708"/>
            <a:ext cx="10614687" cy="803654"/>
          </a:xfrm>
        </p:spPr>
        <p:txBody>
          <a:bodyPr/>
          <a:lstStyle/>
          <a:p>
            <a:r>
              <a:rPr lang="en-US" sz="3200" dirty="0">
                <a:solidFill>
                  <a:srgbClr val="459597"/>
                </a:solidFill>
              </a:rPr>
              <a:t>Calculate Occupancy Rate </a:t>
            </a:r>
            <a:r>
              <a:rPr lang="en-US" sz="3200" b="0" dirty="0">
                <a:solidFill>
                  <a:srgbClr val="E96751"/>
                </a:solidFill>
              </a:rPr>
              <a:t>(to Break Even)</a:t>
            </a:r>
          </a:p>
        </p:txBody>
      </p:sp>
      <p:cxnSp>
        <p:nvCxnSpPr>
          <p:cNvPr id="2" name="Straight Connector 1">
            <a:extLst>
              <a:ext uri="{FF2B5EF4-FFF2-40B4-BE49-F238E27FC236}">
                <a16:creationId xmlns:a16="http://schemas.microsoft.com/office/drawing/2014/main" id="{094EC04F-0DD4-7069-75EC-73BCB5A6969B}"/>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F4E33314-01D3-21FC-42D5-C65A44F22125}"/>
              </a:ext>
            </a:extLst>
          </p:cNvPr>
          <p:cNvSpPr>
            <a:spLocks noGrp="1"/>
          </p:cNvSpPr>
          <p:nvPr>
            <p:ph type="body" sz="quarter" idx="18"/>
          </p:nvPr>
        </p:nvSpPr>
        <p:spPr>
          <a:xfrm>
            <a:off x="1360142" y="1735428"/>
            <a:ext cx="9137529" cy="803653"/>
          </a:xfrm>
        </p:spPr>
        <p:txBody>
          <a:bodyPr/>
          <a:lstStyle/>
          <a:p>
            <a:pPr marL="0" indent="0" algn="ctr">
              <a:spcAft>
                <a:spcPts val="600"/>
              </a:spcAft>
            </a:pPr>
            <a:r>
              <a:rPr lang="en-US" sz="2800" i="1" dirty="0">
                <a:solidFill>
                  <a:schemeClr val="bg1"/>
                </a:solidFill>
              </a:rPr>
              <a:t>“What percentage of the year do I need to be booked to break even?”</a:t>
            </a:r>
          </a:p>
        </p:txBody>
      </p:sp>
      <p:sp>
        <p:nvSpPr>
          <p:cNvPr id="21" name="Text Placeholder 5">
            <a:extLst>
              <a:ext uri="{FF2B5EF4-FFF2-40B4-BE49-F238E27FC236}">
                <a16:creationId xmlns:a16="http://schemas.microsoft.com/office/drawing/2014/main" id="{D78F726B-3273-A9A3-799A-620103892004}"/>
              </a:ext>
            </a:extLst>
          </p:cNvPr>
          <p:cNvSpPr txBox="1">
            <a:spLocks/>
          </p:cNvSpPr>
          <p:nvPr/>
        </p:nvSpPr>
        <p:spPr>
          <a:xfrm>
            <a:off x="1611085" y="2833993"/>
            <a:ext cx="9841880"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200"/>
              </a:spcAft>
            </a:pPr>
            <a:r>
              <a:rPr lang="en-US" dirty="0">
                <a:solidFill>
                  <a:srgbClr val="494949"/>
                </a:solidFill>
              </a:rPr>
              <a:t>This shows whether your break-even target is realistic based on market conditions. In Ireland, average glamping occupancy is 40–50%, with well-run sites reaching 60–70%.</a:t>
            </a:r>
          </a:p>
          <a:p>
            <a:pPr marL="0" indent="0">
              <a:spcAft>
                <a:spcPts val="600"/>
              </a:spcAft>
            </a:pPr>
            <a:endParaRPr lang="en-US" dirty="0"/>
          </a:p>
        </p:txBody>
      </p:sp>
      <p:sp>
        <p:nvSpPr>
          <p:cNvPr id="25" name="Flowchart: Alternate Process 24">
            <a:extLst>
              <a:ext uri="{FF2B5EF4-FFF2-40B4-BE49-F238E27FC236}">
                <a16:creationId xmlns:a16="http://schemas.microsoft.com/office/drawing/2014/main" id="{21CB7088-4199-E965-1548-F6F4953AD0F7}"/>
              </a:ext>
            </a:extLst>
          </p:cNvPr>
          <p:cNvSpPr/>
          <p:nvPr/>
        </p:nvSpPr>
        <p:spPr>
          <a:xfrm>
            <a:off x="1460733" y="2754094"/>
            <a:ext cx="9964593" cy="1196278"/>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Flowchart: Alternate Process 25">
            <a:extLst>
              <a:ext uri="{FF2B5EF4-FFF2-40B4-BE49-F238E27FC236}">
                <a16:creationId xmlns:a16="http://schemas.microsoft.com/office/drawing/2014/main" id="{702CE955-2443-9CBE-F117-288BDC82B7F6}"/>
              </a:ext>
            </a:extLst>
          </p:cNvPr>
          <p:cNvSpPr/>
          <p:nvPr/>
        </p:nvSpPr>
        <p:spPr>
          <a:xfrm>
            <a:off x="1488372" y="4061012"/>
            <a:ext cx="9964593" cy="2537012"/>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cxnSp>
        <p:nvCxnSpPr>
          <p:cNvPr id="33" name="Connector: Elbow 32">
            <a:extLst>
              <a:ext uri="{FF2B5EF4-FFF2-40B4-BE49-F238E27FC236}">
                <a16:creationId xmlns:a16="http://schemas.microsoft.com/office/drawing/2014/main" id="{834C5592-20DB-8375-9D34-2567E992F859}"/>
              </a:ext>
            </a:extLst>
          </p:cNvPr>
          <p:cNvCxnSpPr>
            <a:cxnSpLocks/>
            <a:stCxn id="24" idx="1"/>
            <a:endCxn id="25" idx="1"/>
          </p:cNvCxnSpPr>
          <p:nvPr/>
        </p:nvCxnSpPr>
        <p:spPr>
          <a:xfrm rot="10800000" flipH="1" flipV="1">
            <a:off x="817827" y="2127803"/>
            <a:ext cx="642905" cy="1224429"/>
          </a:xfrm>
          <a:prstGeom prst="bentConnector3">
            <a:avLst>
              <a:gd name="adj1" fmla="val -35557"/>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onnector: Elbow 35">
            <a:extLst>
              <a:ext uri="{FF2B5EF4-FFF2-40B4-BE49-F238E27FC236}">
                <a16:creationId xmlns:a16="http://schemas.microsoft.com/office/drawing/2014/main" id="{256D1D22-BE53-DDCD-677E-6CCDB3247F6C}"/>
              </a:ext>
            </a:extLst>
          </p:cNvPr>
          <p:cNvCxnSpPr>
            <a:cxnSpLocks/>
          </p:cNvCxnSpPr>
          <p:nvPr/>
        </p:nvCxnSpPr>
        <p:spPr>
          <a:xfrm rot="16200000" flipH="1">
            <a:off x="-35531" y="4140972"/>
            <a:ext cx="2298466" cy="694056"/>
          </a:xfrm>
          <a:prstGeom prst="bentConnector3">
            <a:avLst>
              <a:gd name="adj1" fmla="val 50000"/>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sp>
        <p:nvSpPr>
          <p:cNvPr id="23" name="Text Placeholder 5">
            <a:extLst>
              <a:ext uri="{FF2B5EF4-FFF2-40B4-BE49-F238E27FC236}">
                <a16:creationId xmlns:a16="http://schemas.microsoft.com/office/drawing/2014/main" id="{CEAE5FBD-312D-6AA8-8490-32F27822C70D}"/>
              </a:ext>
            </a:extLst>
          </p:cNvPr>
          <p:cNvSpPr txBox="1">
            <a:spLocks/>
          </p:cNvSpPr>
          <p:nvPr/>
        </p:nvSpPr>
        <p:spPr>
          <a:xfrm>
            <a:off x="1611084" y="4373738"/>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600"/>
              </a:spcAft>
            </a:pPr>
            <a:r>
              <a:rPr lang="en-US" sz="2600" b="1" dirty="0">
                <a:solidFill>
                  <a:srgbClr val="E96751"/>
                </a:solidFill>
              </a:rPr>
              <a:t>First, Identify Your Key Values </a:t>
            </a:r>
            <a:r>
              <a:rPr lang="en-US" sz="2200" dirty="0">
                <a:solidFill>
                  <a:srgbClr val="494949"/>
                </a:solidFill>
              </a:rPr>
              <a:t>(see previous calculations)</a:t>
            </a:r>
          </a:p>
          <a:p>
            <a:pPr marL="0" indent="0" algn="ctr">
              <a:lnSpc>
                <a:spcPct val="100000"/>
              </a:lnSpc>
              <a:spcBef>
                <a:spcPts val="0"/>
              </a:spcBef>
              <a:spcAft>
                <a:spcPts val="600"/>
              </a:spcAft>
            </a:pPr>
            <a:r>
              <a:rPr lang="en-US" sz="2200" b="1" dirty="0">
                <a:solidFill>
                  <a:srgbClr val="494949"/>
                </a:solidFill>
              </a:rPr>
              <a:t>Fixed Costs (FC) </a:t>
            </a:r>
            <a:r>
              <a:rPr lang="en-US" sz="2200" dirty="0">
                <a:solidFill>
                  <a:srgbClr val="494949"/>
                </a:solidFill>
              </a:rPr>
              <a:t>= €14,000 → costs that stay the same regardless of bookings.</a:t>
            </a:r>
          </a:p>
          <a:p>
            <a:pPr marL="0" indent="0" algn="ctr">
              <a:lnSpc>
                <a:spcPct val="100000"/>
              </a:lnSpc>
              <a:spcBef>
                <a:spcPts val="0"/>
              </a:spcBef>
              <a:spcAft>
                <a:spcPts val="600"/>
              </a:spcAft>
            </a:pPr>
            <a:r>
              <a:rPr lang="en-US" sz="2200" b="1" dirty="0">
                <a:solidFill>
                  <a:srgbClr val="494949"/>
                </a:solidFill>
              </a:rPr>
              <a:t>Variable Cost per Night (VC) </a:t>
            </a:r>
            <a:r>
              <a:rPr lang="en-US" sz="2200" dirty="0">
                <a:solidFill>
                  <a:srgbClr val="494949"/>
                </a:solidFill>
              </a:rPr>
              <a:t>= €30 → costs that increase per booking.</a:t>
            </a:r>
          </a:p>
          <a:p>
            <a:pPr marL="0" indent="0" algn="ctr">
              <a:lnSpc>
                <a:spcPct val="100000"/>
              </a:lnSpc>
              <a:spcBef>
                <a:spcPts val="0"/>
              </a:spcBef>
              <a:spcAft>
                <a:spcPts val="600"/>
              </a:spcAft>
            </a:pPr>
            <a:r>
              <a:rPr lang="en-US" sz="2200" b="1" dirty="0">
                <a:solidFill>
                  <a:srgbClr val="494949"/>
                </a:solidFill>
              </a:rPr>
              <a:t>Price per Night </a:t>
            </a:r>
            <a:r>
              <a:rPr lang="en-US" sz="2200" dirty="0">
                <a:solidFill>
                  <a:srgbClr val="494949"/>
                </a:solidFill>
              </a:rPr>
              <a:t>= €150 → what you plan to charge</a:t>
            </a:r>
            <a:r>
              <a:rPr lang="en-US" sz="2200" b="1" dirty="0">
                <a:solidFill>
                  <a:schemeClr val="bg1"/>
                </a:solidFill>
              </a:rPr>
              <a:t>.</a:t>
            </a:r>
          </a:p>
          <a:p>
            <a:pPr marL="0" indent="0" algn="ctr">
              <a:lnSpc>
                <a:spcPct val="100000"/>
              </a:lnSpc>
              <a:spcBef>
                <a:spcPts val="0"/>
              </a:spcBef>
              <a:spcAft>
                <a:spcPts val="600"/>
              </a:spcAft>
            </a:pPr>
            <a:r>
              <a:rPr lang="en-US" sz="2200" b="1" dirty="0">
                <a:solidFill>
                  <a:srgbClr val="595959"/>
                </a:solidFill>
              </a:rPr>
              <a:t>Available Nights in the Year</a:t>
            </a:r>
            <a:r>
              <a:rPr lang="en-US" sz="2200" dirty="0">
                <a:solidFill>
                  <a:srgbClr val="595959"/>
                </a:solidFill>
              </a:rPr>
              <a:t> (you choose—let’s say </a:t>
            </a:r>
            <a:r>
              <a:rPr lang="en-US" sz="2200" b="1" dirty="0">
                <a:solidFill>
                  <a:srgbClr val="595959"/>
                </a:solidFill>
              </a:rPr>
              <a:t>365</a:t>
            </a:r>
            <a:r>
              <a:rPr lang="en-US" sz="2200" dirty="0">
                <a:solidFill>
                  <a:srgbClr val="595959"/>
                </a:solidFill>
              </a:rPr>
              <a:t> for this example)</a:t>
            </a:r>
          </a:p>
        </p:txBody>
      </p:sp>
      <p:grpSp>
        <p:nvGrpSpPr>
          <p:cNvPr id="3" name="Group 2">
            <a:extLst>
              <a:ext uri="{FF2B5EF4-FFF2-40B4-BE49-F238E27FC236}">
                <a16:creationId xmlns:a16="http://schemas.microsoft.com/office/drawing/2014/main" id="{63E170B6-B628-57CE-1A74-CDF3384CACDA}"/>
              </a:ext>
            </a:extLst>
          </p:cNvPr>
          <p:cNvGrpSpPr/>
          <p:nvPr/>
        </p:nvGrpSpPr>
        <p:grpSpPr>
          <a:xfrm>
            <a:off x="1638936" y="4045419"/>
            <a:ext cx="834975" cy="861774"/>
            <a:chOff x="1015996" y="1040208"/>
            <a:chExt cx="1016004" cy="1197834"/>
          </a:xfrm>
        </p:grpSpPr>
        <p:sp>
          <p:nvSpPr>
            <p:cNvPr id="5" name="Oval 4">
              <a:extLst>
                <a:ext uri="{FF2B5EF4-FFF2-40B4-BE49-F238E27FC236}">
                  <a16:creationId xmlns:a16="http://schemas.microsoft.com/office/drawing/2014/main" id="{DB5D0349-B2A5-239E-6B84-1BEBAA3490EF}"/>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7" name="TextBox 6">
              <a:extLst>
                <a:ext uri="{FF2B5EF4-FFF2-40B4-BE49-F238E27FC236}">
                  <a16:creationId xmlns:a16="http://schemas.microsoft.com/office/drawing/2014/main" id="{B42CC155-9611-967E-E1C0-0578052568D3}"/>
                </a:ext>
              </a:extLst>
            </p:cNvPr>
            <p:cNvSpPr txBox="1"/>
            <p:nvPr/>
          </p:nvSpPr>
          <p:spPr>
            <a:xfrm>
              <a:off x="1015996" y="1040208"/>
              <a:ext cx="1015999" cy="1197834"/>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a:t>
              </a:r>
            </a:p>
          </p:txBody>
        </p:sp>
      </p:grpSp>
    </p:spTree>
    <p:extLst>
      <p:ext uri="{BB962C8B-B14F-4D97-AF65-F5344CB8AC3E}">
        <p14:creationId xmlns:p14="http://schemas.microsoft.com/office/powerpoint/2010/main" val="74245331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04F1FA-32B4-997C-A7E6-3AD194307B45}"/>
            </a:ext>
          </a:extLst>
        </p:cNvPr>
        <p:cNvGrpSpPr/>
        <p:nvPr/>
      </p:nvGrpSpPr>
      <p:grpSpPr>
        <a:xfrm>
          <a:off x="0" y="0"/>
          <a:ext cx="0" cy="0"/>
          <a:chOff x="0" y="0"/>
          <a:chExt cx="0" cy="0"/>
        </a:xfrm>
      </p:grpSpPr>
      <p:sp>
        <p:nvSpPr>
          <p:cNvPr id="24" name="Flowchart: Alternate Process 23">
            <a:extLst>
              <a:ext uri="{FF2B5EF4-FFF2-40B4-BE49-F238E27FC236}">
                <a16:creationId xmlns:a16="http://schemas.microsoft.com/office/drawing/2014/main" id="{B43FC6BF-4FE6-8FFF-D61B-1417D3510D69}"/>
              </a:ext>
            </a:extLst>
          </p:cNvPr>
          <p:cNvSpPr/>
          <p:nvPr/>
        </p:nvSpPr>
        <p:spPr>
          <a:xfrm>
            <a:off x="817828" y="1605886"/>
            <a:ext cx="10595240" cy="2224161"/>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4" name="Text Placeholder 3">
            <a:extLst>
              <a:ext uri="{FF2B5EF4-FFF2-40B4-BE49-F238E27FC236}">
                <a16:creationId xmlns:a16="http://schemas.microsoft.com/office/drawing/2014/main" id="{076777B4-7B73-9DB5-CEF6-4FA87D6F3687}"/>
              </a:ext>
            </a:extLst>
          </p:cNvPr>
          <p:cNvSpPr>
            <a:spLocks noGrp="1"/>
          </p:cNvSpPr>
          <p:nvPr>
            <p:ph type="body" sz="quarter" idx="16"/>
          </p:nvPr>
        </p:nvSpPr>
        <p:spPr>
          <a:xfrm>
            <a:off x="992588" y="676708"/>
            <a:ext cx="10614687" cy="803654"/>
          </a:xfrm>
        </p:spPr>
        <p:txBody>
          <a:bodyPr/>
          <a:lstStyle/>
          <a:p>
            <a:r>
              <a:rPr lang="en-US" sz="3200" dirty="0">
                <a:solidFill>
                  <a:srgbClr val="459597"/>
                </a:solidFill>
              </a:rPr>
              <a:t>Calculate Occupancy Rate </a:t>
            </a:r>
            <a:r>
              <a:rPr lang="en-US" sz="3200" b="0" dirty="0">
                <a:solidFill>
                  <a:srgbClr val="E96751"/>
                </a:solidFill>
              </a:rPr>
              <a:t>(to Break Even)</a:t>
            </a:r>
          </a:p>
        </p:txBody>
      </p:sp>
      <p:cxnSp>
        <p:nvCxnSpPr>
          <p:cNvPr id="2" name="Straight Connector 1">
            <a:extLst>
              <a:ext uri="{FF2B5EF4-FFF2-40B4-BE49-F238E27FC236}">
                <a16:creationId xmlns:a16="http://schemas.microsoft.com/office/drawing/2014/main" id="{4C275110-CED8-B213-9335-3F16E41E88F3}"/>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87599B74-CA87-7D83-1C86-529DE1E91002}"/>
              </a:ext>
            </a:extLst>
          </p:cNvPr>
          <p:cNvSpPr>
            <a:spLocks noGrp="1"/>
          </p:cNvSpPr>
          <p:nvPr>
            <p:ph type="body" sz="quarter" idx="18"/>
          </p:nvPr>
        </p:nvSpPr>
        <p:spPr>
          <a:xfrm>
            <a:off x="2040779" y="1736069"/>
            <a:ext cx="9137529" cy="803653"/>
          </a:xfrm>
        </p:spPr>
        <p:txBody>
          <a:bodyPr/>
          <a:lstStyle/>
          <a:p>
            <a:pPr marL="0" indent="0" algn="ctr">
              <a:lnSpc>
                <a:spcPct val="100000"/>
              </a:lnSpc>
              <a:spcBef>
                <a:spcPts val="0"/>
              </a:spcBef>
            </a:pPr>
            <a:r>
              <a:rPr lang="en-US" sz="2600" b="1" dirty="0">
                <a:solidFill>
                  <a:srgbClr val="E96751"/>
                </a:solidFill>
              </a:rPr>
              <a:t>Calculate Net Revenue per Night</a:t>
            </a:r>
          </a:p>
          <a:p>
            <a:pPr marL="0" indent="0">
              <a:lnSpc>
                <a:spcPct val="100000"/>
              </a:lnSpc>
              <a:spcBef>
                <a:spcPts val="0"/>
              </a:spcBef>
            </a:pPr>
            <a:r>
              <a:rPr lang="en-US" dirty="0">
                <a:solidFill>
                  <a:srgbClr val="595959"/>
                </a:solidFill>
              </a:rPr>
              <a:t>This is the amount left over after variable costs are deducted from the price you charge.</a:t>
            </a:r>
          </a:p>
          <a:p>
            <a:pPr marL="0" indent="0">
              <a:lnSpc>
                <a:spcPct val="100000"/>
              </a:lnSpc>
              <a:spcBef>
                <a:spcPts val="0"/>
              </a:spcBef>
            </a:pPr>
            <a:r>
              <a:rPr lang="en-US" b="1" dirty="0">
                <a:solidFill>
                  <a:srgbClr val="595959"/>
                </a:solidFill>
              </a:rPr>
              <a:t>Net Revenue per Night</a:t>
            </a:r>
            <a:r>
              <a:rPr lang="en-US" dirty="0">
                <a:solidFill>
                  <a:srgbClr val="595959"/>
                </a:solidFill>
              </a:rPr>
              <a:t> = Price – VC</a:t>
            </a:r>
            <a:br>
              <a:rPr lang="en-US" dirty="0">
                <a:solidFill>
                  <a:srgbClr val="595959"/>
                </a:solidFill>
              </a:rPr>
            </a:br>
            <a:r>
              <a:rPr lang="en-US" dirty="0">
                <a:solidFill>
                  <a:srgbClr val="595959"/>
                </a:solidFill>
              </a:rPr>
              <a:t>= €150 – €30 = </a:t>
            </a:r>
            <a:r>
              <a:rPr lang="en-US" b="1" dirty="0">
                <a:solidFill>
                  <a:srgbClr val="595959"/>
                </a:solidFill>
              </a:rPr>
              <a:t>€120</a:t>
            </a:r>
            <a:endParaRPr lang="en-US" dirty="0">
              <a:solidFill>
                <a:srgbClr val="595959"/>
              </a:solidFill>
            </a:endParaRPr>
          </a:p>
          <a:p>
            <a:pPr marL="0" indent="0" algn="ctr">
              <a:lnSpc>
                <a:spcPct val="100000"/>
              </a:lnSpc>
              <a:spcBef>
                <a:spcPts val="0"/>
              </a:spcBef>
            </a:pPr>
            <a:endParaRPr lang="en-US" b="1" dirty="0">
              <a:solidFill>
                <a:srgbClr val="E96751"/>
              </a:solidFill>
            </a:endParaRPr>
          </a:p>
        </p:txBody>
      </p:sp>
      <p:sp>
        <p:nvSpPr>
          <p:cNvPr id="26" name="Flowchart: Alternate Process 25">
            <a:extLst>
              <a:ext uri="{FF2B5EF4-FFF2-40B4-BE49-F238E27FC236}">
                <a16:creationId xmlns:a16="http://schemas.microsoft.com/office/drawing/2014/main" id="{BDF073B6-4181-6A23-3326-72437A74F2C8}"/>
              </a:ext>
            </a:extLst>
          </p:cNvPr>
          <p:cNvSpPr/>
          <p:nvPr/>
        </p:nvSpPr>
        <p:spPr>
          <a:xfrm>
            <a:off x="1496692" y="3997588"/>
            <a:ext cx="9964593" cy="2537012"/>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cxnSp>
        <p:nvCxnSpPr>
          <p:cNvPr id="33" name="Connector: Elbow 32">
            <a:extLst>
              <a:ext uri="{FF2B5EF4-FFF2-40B4-BE49-F238E27FC236}">
                <a16:creationId xmlns:a16="http://schemas.microsoft.com/office/drawing/2014/main" id="{F4AEC315-633B-B9F0-2590-C77A76C469F0}"/>
              </a:ext>
            </a:extLst>
          </p:cNvPr>
          <p:cNvCxnSpPr>
            <a:cxnSpLocks/>
            <a:stCxn id="24" idx="1"/>
          </p:cNvCxnSpPr>
          <p:nvPr/>
        </p:nvCxnSpPr>
        <p:spPr>
          <a:xfrm rot="10800000" flipH="1" flipV="1">
            <a:off x="817827" y="2717966"/>
            <a:ext cx="627263" cy="1861285"/>
          </a:xfrm>
          <a:prstGeom prst="bentConnector3">
            <a:avLst>
              <a:gd name="adj1" fmla="val -36444"/>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sp>
        <p:nvSpPr>
          <p:cNvPr id="23" name="Text Placeholder 5">
            <a:extLst>
              <a:ext uri="{FF2B5EF4-FFF2-40B4-BE49-F238E27FC236}">
                <a16:creationId xmlns:a16="http://schemas.microsoft.com/office/drawing/2014/main" id="{40DBD79F-52A1-A7AB-F1B0-A3E6F8C93A02}"/>
              </a:ext>
            </a:extLst>
          </p:cNvPr>
          <p:cNvSpPr txBox="1">
            <a:spLocks/>
          </p:cNvSpPr>
          <p:nvPr/>
        </p:nvSpPr>
        <p:spPr>
          <a:xfrm>
            <a:off x="1793719" y="4177424"/>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600"/>
              </a:spcAft>
            </a:pPr>
            <a:r>
              <a:rPr lang="en-US" sz="2600" b="1" dirty="0">
                <a:solidFill>
                  <a:srgbClr val="E96751"/>
                </a:solidFill>
              </a:rPr>
              <a:t>Calculate Break-Even Nights</a:t>
            </a:r>
            <a:endParaRPr lang="en-US" sz="2600" b="1" dirty="0">
              <a:solidFill>
                <a:srgbClr val="494949"/>
              </a:solidFill>
            </a:endParaRPr>
          </a:p>
          <a:p>
            <a:pPr marL="0" indent="0" algn="ctr">
              <a:lnSpc>
                <a:spcPct val="100000"/>
              </a:lnSpc>
              <a:spcBef>
                <a:spcPts val="0"/>
              </a:spcBef>
              <a:spcAft>
                <a:spcPts val="600"/>
              </a:spcAft>
            </a:pPr>
            <a:r>
              <a:rPr lang="en-US" b="1" dirty="0">
                <a:solidFill>
                  <a:srgbClr val="595959"/>
                </a:solidFill>
              </a:rPr>
              <a:t>Break-Even Nights</a:t>
            </a:r>
            <a:r>
              <a:rPr lang="en-US" dirty="0">
                <a:solidFill>
                  <a:srgbClr val="595959"/>
                </a:solidFill>
              </a:rPr>
              <a:t> = </a:t>
            </a:r>
            <a:r>
              <a:rPr lang="en-US" b="1" dirty="0">
                <a:solidFill>
                  <a:srgbClr val="595959"/>
                </a:solidFill>
              </a:rPr>
              <a:t>Fixed Costs ÷ Net Revenue per Night</a:t>
            </a:r>
            <a:br>
              <a:rPr lang="en-US" dirty="0">
                <a:solidFill>
                  <a:srgbClr val="595959"/>
                </a:solidFill>
              </a:rPr>
            </a:br>
            <a:r>
              <a:rPr lang="en-US" dirty="0">
                <a:solidFill>
                  <a:srgbClr val="595959"/>
                </a:solidFill>
              </a:rPr>
              <a:t>= €14,000 ÷ €120 = </a:t>
            </a:r>
            <a:r>
              <a:rPr lang="en-US" b="1" dirty="0">
                <a:solidFill>
                  <a:srgbClr val="595959"/>
                </a:solidFill>
              </a:rPr>
              <a:t>116.67 nights</a:t>
            </a:r>
            <a:endParaRPr lang="en-US" dirty="0">
              <a:solidFill>
                <a:srgbClr val="595959"/>
              </a:solidFill>
            </a:endParaRPr>
          </a:p>
          <a:p>
            <a:r>
              <a:rPr lang="en-US" dirty="0">
                <a:solidFill>
                  <a:srgbClr val="595959"/>
                </a:solidFill>
              </a:rPr>
              <a:t>So, you need to book at least </a:t>
            </a:r>
            <a:r>
              <a:rPr lang="en-US" b="1" dirty="0">
                <a:solidFill>
                  <a:srgbClr val="595959"/>
                </a:solidFill>
              </a:rPr>
              <a:t>117 nights</a:t>
            </a:r>
            <a:r>
              <a:rPr lang="en-US" dirty="0">
                <a:solidFill>
                  <a:srgbClr val="595959"/>
                </a:solidFill>
              </a:rPr>
              <a:t> in the year to break even.</a:t>
            </a:r>
          </a:p>
        </p:txBody>
      </p:sp>
      <p:grpSp>
        <p:nvGrpSpPr>
          <p:cNvPr id="3" name="Group 2">
            <a:extLst>
              <a:ext uri="{FF2B5EF4-FFF2-40B4-BE49-F238E27FC236}">
                <a16:creationId xmlns:a16="http://schemas.microsoft.com/office/drawing/2014/main" id="{92A9D3F7-D3BC-B4D3-0A57-5F7CEEA0942B}"/>
              </a:ext>
            </a:extLst>
          </p:cNvPr>
          <p:cNvGrpSpPr/>
          <p:nvPr/>
        </p:nvGrpSpPr>
        <p:grpSpPr>
          <a:xfrm>
            <a:off x="1623297" y="3987574"/>
            <a:ext cx="834975" cy="861774"/>
            <a:chOff x="1015996" y="1040208"/>
            <a:chExt cx="1016004" cy="1197834"/>
          </a:xfrm>
        </p:grpSpPr>
        <p:sp>
          <p:nvSpPr>
            <p:cNvPr id="5" name="Oval 4">
              <a:extLst>
                <a:ext uri="{FF2B5EF4-FFF2-40B4-BE49-F238E27FC236}">
                  <a16:creationId xmlns:a16="http://schemas.microsoft.com/office/drawing/2014/main" id="{2613F9C5-A50B-0F56-7674-B2F0098D3BBD}"/>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7" name="TextBox 6">
              <a:extLst>
                <a:ext uri="{FF2B5EF4-FFF2-40B4-BE49-F238E27FC236}">
                  <a16:creationId xmlns:a16="http://schemas.microsoft.com/office/drawing/2014/main" id="{80ACC876-D512-77C3-18E7-B0A8F663664C}"/>
                </a:ext>
              </a:extLst>
            </p:cNvPr>
            <p:cNvSpPr txBox="1"/>
            <p:nvPr/>
          </p:nvSpPr>
          <p:spPr>
            <a:xfrm>
              <a:off x="1015996" y="1040208"/>
              <a:ext cx="1015999" cy="1197834"/>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3</a:t>
              </a:r>
            </a:p>
          </p:txBody>
        </p:sp>
      </p:grpSp>
      <p:grpSp>
        <p:nvGrpSpPr>
          <p:cNvPr id="11" name="Group 10">
            <a:extLst>
              <a:ext uri="{FF2B5EF4-FFF2-40B4-BE49-F238E27FC236}">
                <a16:creationId xmlns:a16="http://schemas.microsoft.com/office/drawing/2014/main" id="{97C64CBA-01C0-F630-8357-B7E41120DFEA}"/>
              </a:ext>
            </a:extLst>
          </p:cNvPr>
          <p:cNvGrpSpPr/>
          <p:nvPr/>
        </p:nvGrpSpPr>
        <p:grpSpPr>
          <a:xfrm>
            <a:off x="1168071" y="1656130"/>
            <a:ext cx="834975" cy="861774"/>
            <a:chOff x="1015996" y="1040208"/>
            <a:chExt cx="1016004" cy="1197834"/>
          </a:xfrm>
        </p:grpSpPr>
        <p:sp>
          <p:nvSpPr>
            <p:cNvPr id="12" name="Oval 11">
              <a:extLst>
                <a:ext uri="{FF2B5EF4-FFF2-40B4-BE49-F238E27FC236}">
                  <a16:creationId xmlns:a16="http://schemas.microsoft.com/office/drawing/2014/main" id="{28EB4C7A-04CD-DC9A-186A-6E357659C82F}"/>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3" name="TextBox 12">
              <a:extLst>
                <a:ext uri="{FF2B5EF4-FFF2-40B4-BE49-F238E27FC236}">
                  <a16:creationId xmlns:a16="http://schemas.microsoft.com/office/drawing/2014/main" id="{CEF4D348-CA27-D799-F8D7-1F466C41BBB0}"/>
                </a:ext>
              </a:extLst>
            </p:cNvPr>
            <p:cNvSpPr txBox="1"/>
            <p:nvPr/>
          </p:nvSpPr>
          <p:spPr>
            <a:xfrm>
              <a:off x="1015996" y="1040208"/>
              <a:ext cx="1015999" cy="1197834"/>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2</a:t>
              </a:r>
            </a:p>
          </p:txBody>
        </p:sp>
      </p:grpSp>
    </p:spTree>
    <p:extLst>
      <p:ext uri="{BB962C8B-B14F-4D97-AF65-F5344CB8AC3E}">
        <p14:creationId xmlns:p14="http://schemas.microsoft.com/office/powerpoint/2010/main" val="269551524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057069-2F93-A88F-3197-002DE0638870}"/>
            </a:ext>
          </a:extLst>
        </p:cNvPr>
        <p:cNvGrpSpPr/>
        <p:nvPr/>
      </p:nvGrpSpPr>
      <p:grpSpPr>
        <a:xfrm>
          <a:off x="0" y="0"/>
          <a:ext cx="0" cy="0"/>
          <a:chOff x="0" y="0"/>
          <a:chExt cx="0" cy="0"/>
        </a:xfrm>
      </p:grpSpPr>
      <p:sp>
        <p:nvSpPr>
          <p:cNvPr id="24" name="Flowchart: Alternate Process 23">
            <a:extLst>
              <a:ext uri="{FF2B5EF4-FFF2-40B4-BE49-F238E27FC236}">
                <a16:creationId xmlns:a16="http://schemas.microsoft.com/office/drawing/2014/main" id="{2874CD22-01A0-51E5-16F8-544E5AAC3103}"/>
              </a:ext>
            </a:extLst>
          </p:cNvPr>
          <p:cNvSpPr/>
          <p:nvPr/>
        </p:nvSpPr>
        <p:spPr>
          <a:xfrm>
            <a:off x="817828" y="1605887"/>
            <a:ext cx="10595240" cy="1823114"/>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4" name="Text Placeholder 3">
            <a:extLst>
              <a:ext uri="{FF2B5EF4-FFF2-40B4-BE49-F238E27FC236}">
                <a16:creationId xmlns:a16="http://schemas.microsoft.com/office/drawing/2014/main" id="{EC9596C4-FC4C-0150-791E-8E17B800B090}"/>
              </a:ext>
            </a:extLst>
          </p:cNvPr>
          <p:cNvSpPr>
            <a:spLocks noGrp="1"/>
          </p:cNvSpPr>
          <p:nvPr>
            <p:ph type="body" sz="quarter" idx="16"/>
          </p:nvPr>
        </p:nvSpPr>
        <p:spPr>
          <a:xfrm>
            <a:off x="846598" y="222162"/>
            <a:ext cx="10614687" cy="803654"/>
          </a:xfrm>
        </p:spPr>
        <p:txBody>
          <a:bodyPr/>
          <a:lstStyle/>
          <a:p>
            <a:r>
              <a:rPr lang="en-US" sz="3200" dirty="0">
                <a:solidFill>
                  <a:srgbClr val="459597"/>
                </a:solidFill>
              </a:rPr>
              <a:t>Calculate Occupancy Rate </a:t>
            </a:r>
            <a:r>
              <a:rPr lang="en-US" sz="3200" b="0" dirty="0">
                <a:solidFill>
                  <a:srgbClr val="E96751"/>
                </a:solidFill>
              </a:rPr>
              <a:t>(to Break Even)</a:t>
            </a:r>
          </a:p>
        </p:txBody>
      </p:sp>
      <p:cxnSp>
        <p:nvCxnSpPr>
          <p:cNvPr id="2" name="Straight Connector 1">
            <a:extLst>
              <a:ext uri="{FF2B5EF4-FFF2-40B4-BE49-F238E27FC236}">
                <a16:creationId xmlns:a16="http://schemas.microsoft.com/office/drawing/2014/main" id="{3004C254-C644-0B81-1DBB-A02D920F09BD}"/>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57D5F6CB-895F-5F67-70F3-E615A857FF7C}"/>
              </a:ext>
            </a:extLst>
          </p:cNvPr>
          <p:cNvSpPr>
            <a:spLocks noGrp="1"/>
          </p:cNvSpPr>
          <p:nvPr>
            <p:ph type="body" sz="quarter" idx="18"/>
          </p:nvPr>
        </p:nvSpPr>
        <p:spPr>
          <a:xfrm>
            <a:off x="1913690" y="1837311"/>
            <a:ext cx="9137529" cy="803653"/>
          </a:xfrm>
        </p:spPr>
        <p:txBody>
          <a:bodyPr/>
          <a:lstStyle/>
          <a:p>
            <a:pPr marL="0" indent="0" algn="ctr">
              <a:lnSpc>
                <a:spcPct val="100000"/>
              </a:lnSpc>
              <a:spcBef>
                <a:spcPts val="0"/>
              </a:spcBef>
            </a:pPr>
            <a:r>
              <a:rPr lang="en-US" sz="2600" b="1" dirty="0">
                <a:solidFill>
                  <a:srgbClr val="E96751"/>
                </a:solidFill>
              </a:rPr>
              <a:t>Calculate Occupancy Rate Needed to Break Even</a:t>
            </a:r>
          </a:p>
          <a:p>
            <a:pPr>
              <a:lnSpc>
                <a:spcPct val="100000"/>
              </a:lnSpc>
              <a:spcBef>
                <a:spcPts val="0"/>
              </a:spcBef>
            </a:pPr>
            <a:r>
              <a:rPr lang="en-US" dirty="0">
                <a:solidFill>
                  <a:srgbClr val="595959"/>
                </a:solidFill>
              </a:rPr>
              <a:t>Now, apply the </a:t>
            </a:r>
            <a:r>
              <a:rPr lang="en-US" b="1" dirty="0">
                <a:solidFill>
                  <a:srgbClr val="595959"/>
                </a:solidFill>
              </a:rPr>
              <a:t>occupancy rate formula</a:t>
            </a:r>
            <a:endParaRPr lang="en-US" dirty="0">
              <a:solidFill>
                <a:srgbClr val="595959"/>
              </a:solidFill>
            </a:endParaRPr>
          </a:p>
          <a:p>
            <a:pPr>
              <a:lnSpc>
                <a:spcPct val="100000"/>
              </a:lnSpc>
              <a:spcBef>
                <a:spcPts val="0"/>
              </a:spcBef>
            </a:pPr>
            <a:r>
              <a:rPr lang="en-US" b="1" dirty="0">
                <a:solidFill>
                  <a:srgbClr val="595959"/>
                </a:solidFill>
              </a:rPr>
              <a:t>Occupancy Rate (%)</a:t>
            </a:r>
            <a:r>
              <a:rPr lang="en-US" dirty="0">
                <a:solidFill>
                  <a:srgbClr val="595959"/>
                </a:solidFill>
              </a:rPr>
              <a:t> = </a:t>
            </a:r>
            <a:r>
              <a:rPr lang="en-US" b="1" dirty="0">
                <a:solidFill>
                  <a:srgbClr val="595959"/>
                </a:solidFill>
              </a:rPr>
              <a:t>(Break-Even Nights ÷ Available Nights) × 100</a:t>
            </a:r>
            <a:endParaRPr lang="en-US" dirty="0">
              <a:solidFill>
                <a:srgbClr val="595959"/>
              </a:solidFill>
            </a:endParaRPr>
          </a:p>
          <a:p>
            <a:pPr>
              <a:lnSpc>
                <a:spcPct val="100000"/>
              </a:lnSpc>
              <a:spcBef>
                <a:spcPts val="0"/>
              </a:spcBef>
            </a:pPr>
            <a:r>
              <a:rPr lang="en-US" dirty="0">
                <a:solidFill>
                  <a:srgbClr val="595959"/>
                </a:solidFill>
              </a:rPr>
              <a:t>= (117 ÷ 365) × 100 = </a:t>
            </a:r>
            <a:r>
              <a:rPr lang="en-US" b="1" dirty="0">
                <a:solidFill>
                  <a:srgbClr val="595959"/>
                </a:solidFill>
              </a:rPr>
              <a:t>32.05%</a:t>
            </a:r>
            <a:endParaRPr lang="en-US" dirty="0">
              <a:solidFill>
                <a:srgbClr val="595959"/>
              </a:solidFill>
            </a:endParaRPr>
          </a:p>
          <a:p>
            <a:pPr marL="0" indent="0" algn="ctr">
              <a:lnSpc>
                <a:spcPct val="100000"/>
              </a:lnSpc>
              <a:spcBef>
                <a:spcPts val="0"/>
              </a:spcBef>
            </a:pPr>
            <a:endParaRPr lang="en-US" b="1" dirty="0">
              <a:solidFill>
                <a:srgbClr val="E96751"/>
              </a:solidFill>
            </a:endParaRPr>
          </a:p>
        </p:txBody>
      </p:sp>
      <p:cxnSp>
        <p:nvCxnSpPr>
          <p:cNvPr id="33" name="Connector: Elbow 32">
            <a:extLst>
              <a:ext uri="{FF2B5EF4-FFF2-40B4-BE49-F238E27FC236}">
                <a16:creationId xmlns:a16="http://schemas.microsoft.com/office/drawing/2014/main" id="{17629D5F-6B56-F641-3DBC-2C6816C1EC49}"/>
              </a:ext>
            </a:extLst>
          </p:cNvPr>
          <p:cNvCxnSpPr>
            <a:cxnSpLocks/>
          </p:cNvCxnSpPr>
          <p:nvPr/>
        </p:nvCxnSpPr>
        <p:spPr>
          <a:xfrm rot="16200000" flipH="1">
            <a:off x="261317" y="3063123"/>
            <a:ext cx="2061806" cy="970447"/>
          </a:xfrm>
          <a:prstGeom prst="bentConnector3">
            <a:avLst>
              <a:gd name="adj1" fmla="val 50000"/>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sp>
        <p:nvSpPr>
          <p:cNvPr id="23" name="Text Placeholder 5">
            <a:extLst>
              <a:ext uri="{FF2B5EF4-FFF2-40B4-BE49-F238E27FC236}">
                <a16:creationId xmlns:a16="http://schemas.microsoft.com/office/drawing/2014/main" id="{BDBF0186-35FF-DCA2-BEE1-ABA7E3ABFB3E}"/>
              </a:ext>
            </a:extLst>
          </p:cNvPr>
          <p:cNvSpPr txBox="1">
            <a:spLocks/>
          </p:cNvSpPr>
          <p:nvPr/>
        </p:nvSpPr>
        <p:spPr>
          <a:xfrm>
            <a:off x="1866899" y="3602299"/>
            <a:ext cx="6991350"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600"/>
              </a:spcAft>
            </a:pPr>
            <a:r>
              <a:rPr lang="en-US" b="1" dirty="0">
                <a:solidFill>
                  <a:srgbClr val="E96751"/>
                </a:solidFill>
              </a:rPr>
              <a:t>Final Output</a:t>
            </a:r>
            <a:endParaRPr lang="en-US" sz="2200" b="1" dirty="0">
              <a:solidFill>
                <a:srgbClr val="494949"/>
              </a:solidFill>
            </a:endParaRPr>
          </a:p>
        </p:txBody>
      </p:sp>
      <p:grpSp>
        <p:nvGrpSpPr>
          <p:cNvPr id="11" name="Group 10">
            <a:extLst>
              <a:ext uri="{FF2B5EF4-FFF2-40B4-BE49-F238E27FC236}">
                <a16:creationId xmlns:a16="http://schemas.microsoft.com/office/drawing/2014/main" id="{B3BC2761-EA9F-7243-578C-B8279F6CFA83}"/>
              </a:ext>
            </a:extLst>
          </p:cNvPr>
          <p:cNvGrpSpPr/>
          <p:nvPr/>
        </p:nvGrpSpPr>
        <p:grpSpPr>
          <a:xfrm>
            <a:off x="1168071" y="1656130"/>
            <a:ext cx="834975" cy="861774"/>
            <a:chOff x="1015996" y="1040208"/>
            <a:chExt cx="1016004" cy="1197834"/>
          </a:xfrm>
        </p:grpSpPr>
        <p:sp>
          <p:nvSpPr>
            <p:cNvPr id="12" name="Oval 11">
              <a:extLst>
                <a:ext uri="{FF2B5EF4-FFF2-40B4-BE49-F238E27FC236}">
                  <a16:creationId xmlns:a16="http://schemas.microsoft.com/office/drawing/2014/main" id="{F251C610-F998-D631-EDDD-57ADB4680110}"/>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3" name="TextBox 12">
              <a:extLst>
                <a:ext uri="{FF2B5EF4-FFF2-40B4-BE49-F238E27FC236}">
                  <a16:creationId xmlns:a16="http://schemas.microsoft.com/office/drawing/2014/main" id="{23CCB637-0DA3-18BE-E4BC-1F7AFD5C879F}"/>
                </a:ext>
              </a:extLst>
            </p:cNvPr>
            <p:cNvSpPr txBox="1"/>
            <p:nvPr/>
          </p:nvSpPr>
          <p:spPr>
            <a:xfrm>
              <a:off x="1015996" y="1040208"/>
              <a:ext cx="1015999" cy="1197834"/>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4</a:t>
              </a:r>
            </a:p>
          </p:txBody>
        </p:sp>
      </p:grpSp>
      <p:graphicFrame>
        <p:nvGraphicFramePr>
          <p:cNvPr id="15" name="Table 14">
            <a:extLst>
              <a:ext uri="{FF2B5EF4-FFF2-40B4-BE49-F238E27FC236}">
                <a16:creationId xmlns:a16="http://schemas.microsoft.com/office/drawing/2014/main" id="{2ADAB7FC-0FAB-C237-EAFC-63B5E3348AF8}"/>
              </a:ext>
            </a:extLst>
          </p:cNvPr>
          <p:cNvGraphicFramePr>
            <a:graphicFrameLocks noGrp="1"/>
          </p:cNvGraphicFramePr>
          <p:nvPr/>
        </p:nvGraphicFramePr>
        <p:xfrm>
          <a:off x="1866900" y="4151306"/>
          <a:ext cx="6991350" cy="2560320"/>
        </p:xfrm>
        <a:graphic>
          <a:graphicData uri="http://schemas.openxmlformats.org/drawingml/2006/table">
            <a:tbl>
              <a:tblPr/>
              <a:tblGrid>
                <a:gridCol w="3495675">
                  <a:extLst>
                    <a:ext uri="{9D8B030D-6E8A-4147-A177-3AD203B41FA5}">
                      <a16:colId xmlns:a16="http://schemas.microsoft.com/office/drawing/2014/main" val="295854455"/>
                    </a:ext>
                  </a:extLst>
                </a:gridCol>
                <a:gridCol w="3495675">
                  <a:extLst>
                    <a:ext uri="{9D8B030D-6E8A-4147-A177-3AD203B41FA5}">
                      <a16:colId xmlns:a16="http://schemas.microsoft.com/office/drawing/2014/main" val="804308065"/>
                    </a:ext>
                  </a:extLst>
                </a:gridCol>
              </a:tblGrid>
              <a:tr h="0">
                <a:tc>
                  <a:txBody>
                    <a:bodyPr/>
                    <a:lstStyle/>
                    <a:p>
                      <a:pPr>
                        <a:buNone/>
                      </a:pPr>
                      <a:r>
                        <a:rPr lang="en-IE" b="1" dirty="0">
                          <a:solidFill>
                            <a:schemeClr val="bg1"/>
                          </a:solidFill>
                        </a:rPr>
                        <a:t>Metric</a:t>
                      </a:r>
                      <a:endParaRPr lang="en-IE"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b="1" dirty="0">
                          <a:solidFill>
                            <a:schemeClr val="bg1"/>
                          </a:solidFill>
                        </a:rPr>
                        <a:t>Result</a:t>
                      </a:r>
                      <a:endParaRPr lang="en-IE"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1188038531"/>
                  </a:ext>
                </a:extLst>
              </a:tr>
              <a:tr h="0">
                <a:tc>
                  <a:txBody>
                    <a:bodyPr/>
                    <a:lstStyle/>
                    <a:p>
                      <a:pPr>
                        <a:buNone/>
                      </a:pPr>
                      <a:r>
                        <a:rPr lang="en-IE" dirty="0">
                          <a:solidFill>
                            <a:srgbClr val="595959"/>
                          </a:solidFill>
                        </a:rPr>
                        <a:t>Fixed Costs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a:solidFill>
                            <a:srgbClr val="595959"/>
                          </a:solidFill>
                        </a:rPr>
                        <a:t>€14,000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49363003"/>
                  </a:ext>
                </a:extLst>
              </a:tr>
              <a:tr h="0">
                <a:tc>
                  <a:txBody>
                    <a:bodyPr/>
                    <a:lstStyle/>
                    <a:p>
                      <a:pPr>
                        <a:buNone/>
                      </a:pPr>
                      <a:r>
                        <a:rPr lang="en-IE" dirty="0">
                          <a:solidFill>
                            <a:srgbClr val="595959"/>
                          </a:solidFill>
                        </a:rPr>
                        <a:t>Variable Cost per Night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dirty="0">
                          <a:solidFill>
                            <a:srgbClr val="595959"/>
                          </a:solidFill>
                        </a:rPr>
                        <a:t>€30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21880113"/>
                  </a:ext>
                </a:extLst>
              </a:tr>
              <a:tr h="0">
                <a:tc>
                  <a:txBody>
                    <a:bodyPr/>
                    <a:lstStyle/>
                    <a:p>
                      <a:pPr>
                        <a:buNone/>
                      </a:pPr>
                      <a:r>
                        <a:rPr lang="en-IE">
                          <a:solidFill>
                            <a:srgbClr val="595959"/>
                          </a:solidFill>
                        </a:rPr>
                        <a:t>Price per Night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dirty="0">
                          <a:solidFill>
                            <a:srgbClr val="595959"/>
                          </a:solidFill>
                        </a:rPr>
                        <a:t>€150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06122702"/>
                  </a:ext>
                </a:extLst>
              </a:tr>
              <a:tr h="0">
                <a:tc>
                  <a:txBody>
                    <a:bodyPr/>
                    <a:lstStyle/>
                    <a:p>
                      <a:pPr>
                        <a:buNone/>
                      </a:pPr>
                      <a:r>
                        <a:rPr lang="en-IE">
                          <a:solidFill>
                            <a:srgbClr val="595959"/>
                          </a:solidFill>
                        </a:rPr>
                        <a:t>Net Revenue per Night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a:solidFill>
                            <a:srgbClr val="595959"/>
                          </a:solidFill>
                        </a:rPr>
                        <a:t>€120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93693410"/>
                  </a:ext>
                </a:extLst>
              </a:tr>
              <a:tr h="0">
                <a:tc>
                  <a:txBody>
                    <a:bodyPr/>
                    <a:lstStyle/>
                    <a:p>
                      <a:pPr>
                        <a:buNone/>
                      </a:pPr>
                      <a:r>
                        <a:rPr lang="en-IE">
                          <a:solidFill>
                            <a:srgbClr val="595959"/>
                          </a:solidFill>
                        </a:rPr>
                        <a:t>Break-Even Nights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dirty="0">
                          <a:solidFill>
                            <a:srgbClr val="595959"/>
                          </a:solidFill>
                        </a:rPr>
                        <a:t>117 nights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42366616"/>
                  </a:ext>
                </a:extLst>
              </a:tr>
              <a:tr h="0">
                <a:tc>
                  <a:txBody>
                    <a:bodyPr/>
                    <a:lstStyle/>
                    <a:p>
                      <a:pPr>
                        <a:buNone/>
                      </a:pPr>
                      <a:r>
                        <a:rPr lang="en-US" dirty="0">
                          <a:solidFill>
                            <a:schemeClr val="bg1"/>
                          </a:solidFill>
                        </a:rPr>
                        <a:t>Occupancy Rate to Break Even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IE" b="1" dirty="0">
                          <a:solidFill>
                            <a:schemeClr val="bg1"/>
                          </a:solidFill>
                        </a:rPr>
                        <a:t>32%</a:t>
                      </a:r>
                      <a:endParaRPr lang="en-IE"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extLst>
                  <a:ext uri="{0D108BD9-81ED-4DB2-BD59-A6C34878D82A}">
                    <a16:rowId xmlns:a16="http://schemas.microsoft.com/office/drawing/2014/main" val="993779844"/>
                  </a:ext>
                </a:extLst>
              </a:tr>
            </a:tbl>
          </a:graphicData>
        </a:graphic>
      </p:graphicFrame>
      <p:sp>
        <p:nvSpPr>
          <p:cNvPr id="25" name="Flowchart: Alternate Process 24">
            <a:extLst>
              <a:ext uri="{FF2B5EF4-FFF2-40B4-BE49-F238E27FC236}">
                <a16:creationId xmlns:a16="http://schemas.microsoft.com/office/drawing/2014/main" id="{CA736DFC-D742-A646-50F3-74148712E51B}"/>
              </a:ext>
            </a:extLst>
          </p:cNvPr>
          <p:cNvSpPr/>
          <p:nvPr/>
        </p:nvSpPr>
        <p:spPr>
          <a:xfrm>
            <a:off x="817828" y="851801"/>
            <a:ext cx="10146542" cy="681269"/>
          </a:xfrm>
          <a:prstGeom prst="flowChartAlternateProcess">
            <a:avLst/>
          </a:prstGeom>
          <a:solidFill>
            <a:srgbClr val="418D8F"/>
          </a:solid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 Placeholder 5">
            <a:extLst>
              <a:ext uri="{FF2B5EF4-FFF2-40B4-BE49-F238E27FC236}">
                <a16:creationId xmlns:a16="http://schemas.microsoft.com/office/drawing/2014/main" id="{E0918F07-749A-674C-026A-4E8C9EEBEA95}"/>
              </a:ext>
            </a:extLst>
          </p:cNvPr>
          <p:cNvSpPr txBox="1">
            <a:spLocks/>
          </p:cNvSpPr>
          <p:nvPr/>
        </p:nvSpPr>
        <p:spPr>
          <a:xfrm>
            <a:off x="968180" y="913409"/>
            <a:ext cx="9996190" cy="619662"/>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200"/>
              </a:spcAft>
            </a:pPr>
            <a:r>
              <a:rPr lang="en-US" b="1" dirty="0">
                <a:solidFill>
                  <a:schemeClr val="bg1"/>
                </a:solidFill>
              </a:rPr>
              <a:t>Occupancy Rate % </a:t>
            </a:r>
            <a:r>
              <a:rPr lang="en-US" dirty="0">
                <a:solidFill>
                  <a:schemeClr val="bg1"/>
                </a:solidFill>
              </a:rPr>
              <a:t>= Break-even Nights ÷ Available Nights Per Year x 100</a:t>
            </a:r>
          </a:p>
        </p:txBody>
      </p:sp>
    </p:spTree>
    <p:extLst>
      <p:ext uri="{BB962C8B-B14F-4D97-AF65-F5344CB8AC3E}">
        <p14:creationId xmlns:p14="http://schemas.microsoft.com/office/powerpoint/2010/main" val="330174219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D9E20E9-5DE5-D60F-A5FE-81F058D006E7}"/>
              </a:ext>
            </a:extLst>
          </p:cNvPr>
          <p:cNvSpPr>
            <a:spLocks noGrp="1"/>
          </p:cNvSpPr>
          <p:nvPr>
            <p:ph type="body" sz="quarter" idx="16"/>
          </p:nvPr>
        </p:nvSpPr>
        <p:spPr>
          <a:xfrm>
            <a:off x="238125" y="123428"/>
            <a:ext cx="11639551" cy="803654"/>
          </a:xfrm>
        </p:spPr>
        <p:txBody>
          <a:bodyPr/>
          <a:lstStyle/>
          <a:p>
            <a:r>
              <a:rPr lang="en-US" sz="2400" dirty="0">
                <a:solidFill>
                  <a:srgbClr val="E96751"/>
                </a:solidFill>
              </a:rPr>
              <a:t>Break-Even &amp; Occupancy Rate: </a:t>
            </a:r>
            <a:r>
              <a:rPr lang="en-US" sz="2400" dirty="0">
                <a:solidFill>
                  <a:srgbClr val="459597"/>
                </a:solidFill>
              </a:rPr>
              <a:t>Put it altogether in 5 Steps </a:t>
            </a:r>
            <a:r>
              <a:rPr lang="en-US" sz="2400" b="0" dirty="0">
                <a:solidFill>
                  <a:srgbClr val="E96751"/>
                </a:solidFill>
              </a:rPr>
              <a:t>(*Calculate with Formula)</a:t>
            </a:r>
            <a:endParaRPr lang="en-IE" sz="2400" b="0" dirty="0">
              <a:solidFill>
                <a:srgbClr val="E96751"/>
              </a:solidFill>
            </a:endParaRPr>
          </a:p>
        </p:txBody>
      </p:sp>
      <p:graphicFrame>
        <p:nvGraphicFramePr>
          <p:cNvPr id="4" name="Table 3">
            <a:extLst>
              <a:ext uri="{FF2B5EF4-FFF2-40B4-BE49-F238E27FC236}">
                <a16:creationId xmlns:a16="http://schemas.microsoft.com/office/drawing/2014/main" id="{FE1FE4CA-CBB9-A317-8CD7-A1A00441A148}"/>
              </a:ext>
            </a:extLst>
          </p:cNvPr>
          <p:cNvGraphicFramePr>
            <a:graphicFrameLocks noGrp="1"/>
          </p:cNvGraphicFramePr>
          <p:nvPr/>
        </p:nvGraphicFramePr>
        <p:xfrm>
          <a:off x="276224" y="525255"/>
          <a:ext cx="11639551" cy="6227391"/>
        </p:xfrm>
        <a:graphic>
          <a:graphicData uri="http://schemas.openxmlformats.org/drawingml/2006/table">
            <a:tbl>
              <a:tblPr/>
              <a:tblGrid>
                <a:gridCol w="3028951">
                  <a:extLst>
                    <a:ext uri="{9D8B030D-6E8A-4147-A177-3AD203B41FA5}">
                      <a16:colId xmlns:a16="http://schemas.microsoft.com/office/drawing/2014/main" val="1799899527"/>
                    </a:ext>
                  </a:extLst>
                </a:gridCol>
                <a:gridCol w="2790824">
                  <a:extLst>
                    <a:ext uri="{9D8B030D-6E8A-4147-A177-3AD203B41FA5}">
                      <a16:colId xmlns:a16="http://schemas.microsoft.com/office/drawing/2014/main" val="1477842464"/>
                    </a:ext>
                  </a:extLst>
                </a:gridCol>
                <a:gridCol w="2909888">
                  <a:extLst>
                    <a:ext uri="{9D8B030D-6E8A-4147-A177-3AD203B41FA5}">
                      <a16:colId xmlns:a16="http://schemas.microsoft.com/office/drawing/2014/main" val="2934983392"/>
                    </a:ext>
                  </a:extLst>
                </a:gridCol>
                <a:gridCol w="2909888">
                  <a:extLst>
                    <a:ext uri="{9D8B030D-6E8A-4147-A177-3AD203B41FA5}">
                      <a16:colId xmlns:a16="http://schemas.microsoft.com/office/drawing/2014/main" val="1017014073"/>
                    </a:ext>
                  </a:extLst>
                </a:gridCol>
              </a:tblGrid>
              <a:tr h="193393">
                <a:tc>
                  <a:txBody>
                    <a:bodyPr/>
                    <a:lstStyle/>
                    <a:p>
                      <a:pPr>
                        <a:buNone/>
                      </a:pPr>
                      <a:r>
                        <a:rPr lang="en-IE" sz="1800" b="1" dirty="0">
                          <a:solidFill>
                            <a:schemeClr val="bg1"/>
                          </a:solidFill>
                        </a:rPr>
                        <a:t>Step</a:t>
                      </a:r>
                      <a:endParaRPr lang="en-IE" sz="1800" dirty="0">
                        <a:solidFill>
                          <a:schemeClr val="bg1"/>
                        </a:solidFill>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800" b="1" dirty="0">
                          <a:solidFill>
                            <a:schemeClr val="bg1"/>
                          </a:solidFill>
                        </a:rPr>
                        <a:t>Title</a:t>
                      </a:r>
                      <a:endParaRPr lang="en-IE" sz="1800" dirty="0">
                        <a:solidFill>
                          <a:schemeClr val="bg1"/>
                        </a:solidFill>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800" b="1" dirty="0">
                          <a:solidFill>
                            <a:schemeClr val="bg1"/>
                          </a:solidFill>
                        </a:rPr>
                        <a:t>What You Do</a:t>
                      </a:r>
                      <a:endParaRPr lang="en-IE" sz="1800" dirty="0">
                        <a:solidFill>
                          <a:schemeClr val="bg1"/>
                        </a:solidFill>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800" b="1" dirty="0">
                          <a:solidFill>
                            <a:schemeClr val="bg1"/>
                          </a:solidFill>
                        </a:rPr>
                        <a:t>Why It Matters</a:t>
                      </a:r>
                      <a:endParaRPr lang="en-IE" sz="1800" dirty="0">
                        <a:solidFill>
                          <a:schemeClr val="bg1"/>
                        </a:solidFill>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828722764"/>
                  </a:ext>
                </a:extLst>
              </a:tr>
              <a:tr h="628527">
                <a:tc>
                  <a:txBody>
                    <a:bodyPr/>
                    <a:lstStyle/>
                    <a:p>
                      <a:pPr marL="342900" indent="-342900" algn="l">
                        <a:buFont typeface="+mj-lt"/>
                        <a:buAutoNum type="arabicPeriod"/>
                      </a:pPr>
                      <a:r>
                        <a:rPr lang="en-IE" sz="1800" b="1" dirty="0">
                          <a:solidFill>
                            <a:srgbClr val="595959"/>
                          </a:solidFill>
                        </a:rPr>
                        <a:t>Available Nights</a:t>
                      </a:r>
                      <a:endParaRPr lang="en-IE" sz="1800" dirty="0">
                        <a:solidFill>
                          <a:srgbClr val="595959"/>
                        </a:solidFill>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800" b="0" dirty="0">
                          <a:solidFill>
                            <a:srgbClr val="595959"/>
                          </a:solidFill>
                        </a:rPr>
                        <a:t>*Occupancy Rate – Available No. of Nights</a:t>
                      </a: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800">
                          <a:solidFill>
                            <a:srgbClr val="595959"/>
                          </a:solidFill>
                        </a:rPr>
                        <a:t>Count how many nights per year your property can realistically operate (e.g. 365 or 300).</a:t>
                      </a: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800" dirty="0">
                          <a:solidFill>
                            <a:srgbClr val="595959"/>
                          </a:solidFill>
                        </a:rPr>
                        <a:t>Defines your </a:t>
                      </a:r>
                      <a:r>
                        <a:rPr lang="en-US" sz="1800" b="1" dirty="0">
                          <a:solidFill>
                            <a:srgbClr val="595959"/>
                          </a:solidFill>
                        </a:rPr>
                        <a:t>operational capacity</a:t>
                      </a:r>
                      <a:r>
                        <a:rPr lang="en-US" sz="1800" dirty="0">
                          <a:solidFill>
                            <a:srgbClr val="595959"/>
                          </a:solidFill>
                        </a:rPr>
                        <a:t> and is essential for calculating realistic performance goals.</a:t>
                      </a: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91477919"/>
                  </a:ext>
                </a:extLst>
              </a:tr>
              <a:tr h="628527">
                <a:tc>
                  <a:txBody>
                    <a:bodyPr/>
                    <a:lstStyle/>
                    <a:p>
                      <a:pPr marL="342900" indent="-342900" algn="l">
                        <a:buFont typeface="+mj-lt"/>
                        <a:buAutoNum type="arabicPeriod" startAt="2"/>
                      </a:pPr>
                      <a:r>
                        <a:rPr lang="en-US" sz="1800" b="1" kern="1200" dirty="0">
                          <a:solidFill>
                            <a:srgbClr val="595959"/>
                          </a:solidFill>
                          <a:latin typeface="+mn-lt"/>
                          <a:ea typeface="+mn-ea"/>
                          <a:cs typeface="+mn-cs"/>
                        </a:rPr>
                        <a:t>Estimate Booked Nights </a:t>
                      </a:r>
                      <a:r>
                        <a:rPr lang="en-US" sz="1800" b="0" i="1" kern="1200" dirty="0">
                          <a:solidFill>
                            <a:srgbClr val="595959"/>
                          </a:solidFill>
                          <a:latin typeface="+mn-lt"/>
                          <a:ea typeface="+mn-ea"/>
                          <a:cs typeface="+mn-cs"/>
                        </a:rPr>
                        <a:t>(Occupancy Rate)</a:t>
                      </a:r>
                      <a:endParaRPr lang="en-IE" sz="1800" b="0" i="1" kern="1200" dirty="0">
                        <a:solidFill>
                          <a:srgbClr val="595959"/>
                        </a:solidFill>
                        <a:latin typeface="+mn-lt"/>
                        <a:ea typeface="+mn-ea"/>
                        <a:cs typeface="+mn-cs"/>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b="0" dirty="0">
                          <a:solidFill>
                            <a:srgbClr val="595959"/>
                          </a:solidFill>
                        </a:rPr>
                        <a:t>*Calculate Occupancy Rate</a:t>
                      </a: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800" dirty="0">
                          <a:solidFill>
                            <a:srgbClr val="595959"/>
                          </a:solidFill>
                        </a:rPr>
                        <a:t>Estimate the percentage of those nights you expect to book (e.g. 60–70%).</a:t>
                      </a: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800">
                          <a:solidFill>
                            <a:srgbClr val="595959"/>
                          </a:solidFill>
                        </a:rPr>
                        <a:t>Helps you </a:t>
                      </a:r>
                      <a:r>
                        <a:rPr lang="en-US" sz="1800" b="1">
                          <a:solidFill>
                            <a:srgbClr val="595959"/>
                          </a:solidFill>
                        </a:rPr>
                        <a:t>forecast revenue</a:t>
                      </a:r>
                      <a:r>
                        <a:rPr lang="en-US" sz="1800">
                          <a:solidFill>
                            <a:srgbClr val="595959"/>
                          </a:solidFill>
                        </a:rPr>
                        <a:t> and understand market performance potential.</a:t>
                      </a: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35290558"/>
                  </a:ext>
                </a:extLst>
              </a:tr>
              <a:tr h="483482">
                <a:tc>
                  <a:txBody>
                    <a:bodyPr/>
                    <a:lstStyle/>
                    <a:p>
                      <a:pPr marL="342900" indent="-342900" algn="l">
                        <a:buFont typeface="+mj-lt"/>
                        <a:buAutoNum type="arabicPeriod" startAt="3"/>
                      </a:pPr>
                      <a:r>
                        <a:rPr lang="en-US" sz="1800" b="1" kern="1200" dirty="0">
                          <a:solidFill>
                            <a:srgbClr val="E96751"/>
                          </a:solidFill>
                          <a:latin typeface="+mn-lt"/>
                          <a:ea typeface="+mn-ea"/>
                          <a:cs typeface="+mn-cs"/>
                        </a:rPr>
                        <a:t>Option A </a:t>
                      </a:r>
                      <a:r>
                        <a:rPr lang="en-US" sz="1800" b="1" kern="1200" dirty="0">
                          <a:solidFill>
                            <a:srgbClr val="595959"/>
                          </a:solidFill>
                          <a:latin typeface="+mn-lt"/>
                          <a:ea typeface="+mn-ea"/>
                          <a:cs typeface="+mn-cs"/>
                        </a:rPr>
                        <a:t>Breakeven Nights </a:t>
                      </a:r>
                      <a:r>
                        <a:rPr lang="en-US" sz="1800" b="0" i="1" kern="1200" dirty="0">
                          <a:solidFill>
                            <a:srgbClr val="595959"/>
                          </a:solidFill>
                          <a:latin typeface="+mn-lt"/>
                          <a:ea typeface="+mn-ea"/>
                          <a:cs typeface="+mn-cs"/>
                        </a:rPr>
                        <a:t>(Fixed Costs only)</a:t>
                      </a:r>
                      <a:endParaRPr lang="en-IE" sz="1800" b="0" i="1" kern="1200" dirty="0">
                        <a:solidFill>
                          <a:srgbClr val="595959"/>
                        </a:solidFill>
                        <a:latin typeface="+mn-lt"/>
                        <a:ea typeface="+mn-ea"/>
                        <a:cs typeface="+mn-cs"/>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b="0" dirty="0">
                          <a:solidFill>
                            <a:srgbClr val="595959"/>
                          </a:solidFill>
                        </a:rPr>
                        <a:t>*Break-Even Nights </a:t>
                      </a:r>
                      <a:r>
                        <a:rPr lang="en-IE" sz="1800" b="0" i="1" dirty="0">
                          <a:solidFill>
                            <a:srgbClr val="595959"/>
                          </a:solidFill>
                        </a:rPr>
                        <a:t>(New Business - </a:t>
                      </a:r>
                      <a:r>
                        <a:rPr lang="en-US" sz="1800" b="0" i="1" kern="1200" dirty="0">
                          <a:solidFill>
                            <a:srgbClr val="595959"/>
                          </a:solidFill>
                          <a:latin typeface="+mn-lt"/>
                          <a:ea typeface="+mn-ea"/>
                          <a:cs typeface="+mn-cs"/>
                        </a:rPr>
                        <a:t>Fixed Costs only)</a:t>
                      </a:r>
                      <a:endParaRPr lang="en-IE" sz="1800" b="0" i="1" dirty="0">
                        <a:solidFill>
                          <a:srgbClr val="595959"/>
                        </a:solidFill>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800" dirty="0">
                          <a:solidFill>
                            <a:srgbClr val="595959"/>
                          </a:solidFill>
                        </a:rPr>
                        <a:t>Use fixed costs and estimated profit per night.</a:t>
                      </a: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endParaRPr lang="en-IE" sz="1800">
                        <a:solidFill>
                          <a:srgbClr val="595959"/>
                        </a:solidFill>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83740728"/>
                  </a:ext>
                </a:extLst>
              </a:tr>
              <a:tr h="628527">
                <a:tc>
                  <a:txBody>
                    <a:bodyPr/>
                    <a:lstStyle/>
                    <a:p>
                      <a:pPr algn="ctr">
                        <a:buNone/>
                      </a:pPr>
                      <a:r>
                        <a:rPr lang="en-US" sz="1800" b="0" dirty="0">
                          <a:solidFill>
                            <a:schemeClr val="bg1"/>
                          </a:solidFill>
                        </a:rPr>
                        <a:t>Fixed Costs ÷ (Price – VC) = Nights. </a:t>
                      </a:r>
                      <a:r>
                        <a:rPr lang="en-US" sz="1800" b="0" i="1" dirty="0">
                          <a:solidFill>
                            <a:schemeClr val="bg1"/>
                          </a:solidFill>
                        </a:rPr>
                        <a:t>(For New Business)</a:t>
                      </a: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18D8F"/>
                    </a:solidFill>
                  </a:tcPr>
                </a:tc>
                <a:tc gridSpan="3">
                  <a:txBody>
                    <a:bodyPr/>
                    <a:lstStyle/>
                    <a:p>
                      <a:pPr>
                        <a:buNone/>
                      </a:pPr>
                      <a:r>
                        <a:rPr lang="en-US" sz="1800" i="1" dirty="0">
                          <a:solidFill>
                            <a:schemeClr val="bg1"/>
                          </a:solidFill>
                        </a:rPr>
                        <a:t>Calculates how many booked nights you need to sell to cover </a:t>
                      </a:r>
                      <a:r>
                        <a:rPr lang="en-US" sz="1800" b="1" i="1" dirty="0">
                          <a:solidFill>
                            <a:schemeClr val="bg1"/>
                          </a:solidFill>
                        </a:rPr>
                        <a:t>fixed costs</a:t>
                      </a:r>
                      <a:r>
                        <a:rPr lang="en-US" sz="1800" i="1" dirty="0">
                          <a:solidFill>
                            <a:schemeClr val="bg1"/>
                          </a:solidFill>
                        </a:rPr>
                        <a:t> alone. Ignoring variable costs per night (because you subtract them from the price) </a:t>
                      </a:r>
                      <a:r>
                        <a:rPr lang="en-US" sz="1800" b="0" i="1" dirty="0">
                          <a:solidFill>
                            <a:schemeClr val="bg1"/>
                          </a:solidFill>
                        </a:rPr>
                        <a:t>(For New Business)</a:t>
                      </a: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18D8F"/>
                    </a:solidFill>
                  </a:tcPr>
                </a:tc>
                <a:tc hMerge="1">
                  <a:txBody>
                    <a:bodyPr/>
                    <a:lstStyle/>
                    <a:p>
                      <a:pPr>
                        <a:buNone/>
                      </a:pPr>
                      <a:endParaRPr lang="en-IE" sz="1800" dirty="0">
                        <a:solidFill>
                          <a:srgbClr val="595959"/>
                        </a:solidFill>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buNone/>
                      </a:pPr>
                      <a:endParaRPr lang="en-IE" sz="1800" dirty="0">
                        <a:solidFill>
                          <a:srgbClr val="595959"/>
                        </a:solidFill>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86629925"/>
                  </a:ext>
                </a:extLst>
              </a:tr>
              <a:tr h="338437">
                <a:tc>
                  <a:txBody>
                    <a:bodyPr/>
                    <a:lstStyle/>
                    <a:p>
                      <a:pPr marL="342900" indent="-342900" algn="l">
                        <a:buFont typeface="+mj-lt"/>
                        <a:buAutoNum type="arabicPeriod" startAt="4"/>
                      </a:pPr>
                      <a:r>
                        <a:rPr lang="en-US" sz="1800" b="1" kern="1200" dirty="0">
                          <a:solidFill>
                            <a:srgbClr val="E96751"/>
                          </a:solidFill>
                          <a:latin typeface="+mn-lt"/>
                          <a:ea typeface="+mn-ea"/>
                          <a:cs typeface="+mn-cs"/>
                        </a:rPr>
                        <a:t>Option B </a:t>
                      </a:r>
                      <a:r>
                        <a:rPr lang="en-US" b="1" dirty="0">
                          <a:solidFill>
                            <a:srgbClr val="595959"/>
                          </a:solidFill>
                        </a:rPr>
                        <a:t>Breakeven Nights </a:t>
                      </a:r>
                      <a:r>
                        <a:rPr lang="en-US" i="1" dirty="0">
                          <a:solidFill>
                            <a:srgbClr val="595959"/>
                          </a:solidFill>
                        </a:rPr>
                        <a:t>(All Known Annual Costs)</a:t>
                      </a:r>
                      <a:endParaRPr lang="en-IE" sz="1800" i="1" dirty="0">
                        <a:solidFill>
                          <a:srgbClr val="595959"/>
                        </a:solidFill>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b="0" dirty="0">
                          <a:solidFill>
                            <a:srgbClr val="595959"/>
                          </a:solidFill>
                        </a:rPr>
                        <a:t>*</a:t>
                      </a:r>
                      <a:r>
                        <a:rPr lang="en-US" sz="1800" b="0" dirty="0">
                          <a:solidFill>
                            <a:srgbClr val="595959"/>
                          </a:solidFill>
                        </a:rPr>
                        <a:t>Break-Even Nights </a:t>
                      </a:r>
                      <a:r>
                        <a:rPr lang="en-US" sz="1800" b="0" i="1" dirty="0">
                          <a:solidFill>
                            <a:srgbClr val="595959"/>
                          </a:solidFill>
                        </a:rPr>
                        <a:t>(All Known Annual Costs)</a:t>
                      </a: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rPr>
                        <a:t>Use </a:t>
                      </a:r>
                      <a:r>
                        <a:rPr lang="en-IE" sz="1800" b="1" dirty="0">
                          <a:solidFill>
                            <a:srgbClr val="595959"/>
                          </a:solidFill>
                        </a:rPr>
                        <a:t>full </a:t>
                      </a:r>
                      <a:r>
                        <a:rPr lang="en-IE" sz="1800" dirty="0">
                          <a:solidFill>
                            <a:srgbClr val="595959"/>
                          </a:solidFill>
                        </a:rPr>
                        <a:t>annual costs.</a:t>
                      </a: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endParaRPr lang="en-IE" sz="1800">
                        <a:solidFill>
                          <a:srgbClr val="595959"/>
                        </a:solidFill>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00872574"/>
                  </a:ext>
                </a:extLst>
              </a:tr>
              <a:tr h="628527">
                <a:tc>
                  <a:txBody>
                    <a:bodyPr/>
                    <a:lstStyle/>
                    <a:p>
                      <a:pPr algn="ctr">
                        <a:buNone/>
                      </a:pPr>
                      <a:r>
                        <a:rPr lang="en-US" sz="1800" b="0" dirty="0">
                          <a:solidFill>
                            <a:schemeClr val="bg1"/>
                          </a:solidFill>
                        </a:rPr>
                        <a:t>Total Costs ÷ Net Revenue per Night = Nights. </a:t>
                      </a:r>
                      <a:r>
                        <a:rPr lang="en-US" b="0" i="1" dirty="0">
                          <a:solidFill>
                            <a:schemeClr val="bg1"/>
                          </a:solidFill>
                        </a:rPr>
                        <a:t>(Known Annual Costs)</a:t>
                      </a:r>
                      <a:endParaRPr lang="en-US" sz="1800" b="0" i="1" dirty="0">
                        <a:solidFill>
                          <a:schemeClr val="bg1"/>
                        </a:solidFill>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18D8F"/>
                    </a:solidFill>
                  </a:tcPr>
                </a:tc>
                <a:tc gridSpan="3">
                  <a:txBody>
                    <a:bodyPr/>
                    <a:lstStyle/>
                    <a:p>
                      <a:pPr>
                        <a:buNone/>
                      </a:pPr>
                      <a:r>
                        <a:rPr lang="en-US" dirty="0">
                          <a:solidFill>
                            <a:schemeClr val="bg1"/>
                          </a:solidFill>
                        </a:rPr>
                        <a:t>This tells you how many nights you need to sell to cover your </a:t>
                      </a:r>
                      <a:r>
                        <a:rPr lang="en-US" b="1" dirty="0">
                          <a:solidFill>
                            <a:schemeClr val="bg1"/>
                          </a:solidFill>
                        </a:rPr>
                        <a:t>entire cost base</a:t>
                      </a:r>
                      <a:r>
                        <a:rPr lang="en-US" dirty="0">
                          <a:solidFill>
                            <a:schemeClr val="bg1"/>
                          </a:solidFill>
                        </a:rPr>
                        <a:t> — both </a:t>
                      </a:r>
                      <a:r>
                        <a:rPr lang="en-US" b="1" dirty="0">
                          <a:solidFill>
                            <a:schemeClr val="bg1"/>
                          </a:solidFill>
                        </a:rPr>
                        <a:t>fixed and variable</a:t>
                      </a:r>
                      <a:r>
                        <a:rPr lang="en-US" dirty="0">
                          <a:solidFill>
                            <a:schemeClr val="bg1"/>
                          </a:solidFill>
                        </a:rPr>
                        <a:t>. </a:t>
                      </a:r>
                      <a:r>
                        <a:rPr lang="en-US" sz="1800" dirty="0">
                          <a:solidFill>
                            <a:schemeClr val="bg1"/>
                          </a:solidFill>
                        </a:rPr>
                        <a:t>Gives operating businesses a more accurate </a:t>
                      </a:r>
                      <a:r>
                        <a:rPr lang="en-US" sz="1800" b="1" dirty="0">
                          <a:solidFill>
                            <a:schemeClr val="bg1"/>
                          </a:solidFill>
                        </a:rPr>
                        <a:t>break-even booking target</a:t>
                      </a:r>
                      <a:r>
                        <a:rPr lang="en-US" sz="1800" dirty="0">
                          <a:solidFill>
                            <a:schemeClr val="bg1"/>
                          </a:solidFill>
                        </a:rPr>
                        <a:t>.</a:t>
                      </a: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18D8F"/>
                    </a:solidFill>
                  </a:tcPr>
                </a:tc>
                <a:tc hMerge="1">
                  <a:txBody>
                    <a:bodyPr/>
                    <a:lstStyle/>
                    <a:p>
                      <a:pPr>
                        <a:buNone/>
                      </a:pPr>
                      <a:endParaRPr lang="en-IE" sz="1800" dirty="0">
                        <a:solidFill>
                          <a:srgbClr val="595959"/>
                        </a:solidFill>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buNone/>
                      </a:pPr>
                      <a:endParaRPr lang="en-IE" sz="1800" dirty="0">
                        <a:solidFill>
                          <a:srgbClr val="595959"/>
                        </a:solidFill>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32150738"/>
                  </a:ext>
                </a:extLst>
              </a:tr>
              <a:tr h="338437">
                <a:tc>
                  <a:txBody>
                    <a:bodyPr/>
                    <a:lstStyle/>
                    <a:p>
                      <a:pPr marL="342900" indent="-342900" algn="l">
                        <a:buFont typeface="+mj-lt"/>
                        <a:buAutoNum type="arabicPeriod" startAt="5"/>
                      </a:pPr>
                      <a:r>
                        <a:rPr lang="en-US" b="1" dirty="0">
                          <a:solidFill>
                            <a:srgbClr val="595959"/>
                          </a:solidFill>
                        </a:rPr>
                        <a:t>Occupancy Rate to Break Even</a:t>
                      </a:r>
                      <a:endParaRPr lang="en-IE" sz="1800" b="1" dirty="0">
                        <a:solidFill>
                          <a:srgbClr val="595959"/>
                        </a:solidFill>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b="0" dirty="0">
                          <a:solidFill>
                            <a:srgbClr val="595959"/>
                          </a:solidFill>
                        </a:rPr>
                        <a:t>*</a:t>
                      </a:r>
                      <a:r>
                        <a:rPr lang="en-US" sz="1800" b="0" dirty="0">
                          <a:solidFill>
                            <a:srgbClr val="595959"/>
                          </a:solidFill>
                        </a:rPr>
                        <a:t>Occupancy Rate – For Break Even Nights</a:t>
                      </a: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Calculate:</a:t>
                      </a: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endParaRPr lang="en-IE" sz="1800">
                        <a:solidFill>
                          <a:srgbClr val="595959"/>
                        </a:solidFill>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13928816"/>
                  </a:ext>
                </a:extLst>
              </a:tr>
              <a:tr h="483482">
                <a:tc>
                  <a:txBody>
                    <a:bodyPr/>
                    <a:lstStyle/>
                    <a:p>
                      <a:pPr algn="ctr">
                        <a:buNone/>
                      </a:pPr>
                      <a:r>
                        <a:rPr lang="en-US" sz="1800" b="0" dirty="0">
                          <a:solidFill>
                            <a:schemeClr val="bg1"/>
                          </a:solidFill>
                        </a:rPr>
                        <a:t>(Break-Even Nights ÷ Available Nights) × 100 = %</a:t>
                      </a: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18D8F"/>
                    </a:solidFill>
                  </a:tcPr>
                </a:tc>
                <a:tc gridSpan="3">
                  <a:txBody>
                    <a:bodyPr/>
                    <a:lstStyle/>
                    <a:p>
                      <a:pPr>
                        <a:buNone/>
                      </a:pPr>
                      <a:r>
                        <a:rPr lang="en-US" dirty="0">
                          <a:solidFill>
                            <a:schemeClr val="bg1"/>
                          </a:solidFill>
                        </a:rPr>
                        <a:t>This converts your </a:t>
                      </a:r>
                      <a:r>
                        <a:rPr lang="en-US" b="1" dirty="0">
                          <a:solidFill>
                            <a:schemeClr val="bg1"/>
                          </a:solidFill>
                        </a:rPr>
                        <a:t>break-even nights</a:t>
                      </a:r>
                      <a:r>
                        <a:rPr lang="en-US" dirty="0">
                          <a:solidFill>
                            <a:schemeClr val="bg1"/>
                          </a:solidFill>
                        </a:rPr>
                        <a:t> into an </a:t>
                      </a:r>
                      <a:r>
                        <a:rPr lang="en-US" b="1" dirty="0">
                          <a:solidFill>
                            <a:schemeClr val="bg1"/>
                          </a:solidFill>
                        </a:rPr>
                        <a:t>occupancy rate</a:t>
                      </a:r>
                      <a:r>
                        <a:rPr lang="en-US" dirty="0">
                          <a:solidFill>
                            <a:schemeClr val="bg1"/>
                          </a:solidFill>
                        </a:rPr>
                        <a:t>. </a:t>
                      </a:r>
                      <a:r>
                        <a:rPr lang="en-US" sz="1800" dirty="0">
                          <a:solidFill>
                            <a:schemeClr val="bg1"/>
                          </a:solidFill>
                        </a:rPr>
                        <a:t>Tells you the </a:t>
                      </a:r>
                      <a:r>
                        <a:rPr lang="en-US" sz="1800" b="1" dirty="0">
                          <a:solidFill>
                            <a:schemeClr val="bg1"/>
                          </a:solidFill>
                        </a:rPr>
                        <a:t>minimum occupancy % rate</a:t>
                      </a:r>
                      <a:r>
                        <a:rPr lang="en-US" sz="1800" dirty="0">
                          <a:solidFill>
                            <a:schemeClr val="bg1"/>
                          </a:solidFill>
                        </a:rPr>
                        <a:t> </a:t>
                      </a:r>
                      <a:r>
                        <a:rPr lang="en-US" dirty="0">
                          <a:solidFill>
                            <a:schemeClr val="bg1"/>
                          </a:solidFill>
                        </a:rPr>
                        <a:t>of your total available nights must be booked to break even.</a:t>
                      </a:r>
                      <a:endParaRPr lang="en-US" sz="1800" dirty="0">
                        <a:solidFill>
                          <a:schemeClr val="bg1"/>
                        </a:solidFill>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18D8F"/>
                    </a:solidFill>
                  </a:tcPr>
                </a:tc>
                <a:tc hMerge="1">
                  <a:txBody>
                    <a:bodyPr/>
                    <a:lstStyle/>
                    <a:p>
                      <a:pPr>
                        <a:buNone/>
                      </a:pPr>
                      <a:endParaRPr lang="en-IE" sz="1800" dirty="0">
                        <a:solidFill>
                          <a:srgbClr val="595959"/>
                        </a:solidFill>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buNone/>
                      </a:pPr>
                      <a:endParaRPr lang="en-IE" sz="1800" dirty="0">
                        <a:solidFill>
                          <a:srgbClr val="595959"/>
                        </a:solidFill>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04580536"/>
                  </a:ext>
                </a:extLst>
              </a:tr>
            </a:tbl>
          </a:graphicData>
        </a:graphic>
      </p:graphicFrame>
    </p:spTree>
    <p:extLst>
      <p:ext uri="{BB962C8B-B14F-4D97-AF65-F5344CB8AC3E}">
        <p14:creationId xmlns:p14="http://schemas.microsoft.com/office/powerpoint/2010/main" val="307317987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CD453F-2C92-65F5-928A-55464B173735}"/>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2B8065CC-FA49-C1C3-7752-AA61129EE033}"/>
              </a:ext>
            </a:extLst>
          </p:cNvPr>
          <p:cNvSpPr>
            <a:spLocks noGrp="1"/>
          </p:cNvSpPr>
          <p:nvPr>
            <p:ph type="body" sz="quarter" idx="16"/>
          </p:nvPr>
        </p:nvSpPr>
        <p:spPr>
          <a:xfrm>
            <a:off x="471098" y="318047"/>
            <a:ext cx="11241418" cy="803654"/>
          </a:xfrm>
        </p:spPr>
        <p:txBody>
          <a:bodyPr/>
          <a:lstStyle/>
          <a:p>
            <a:r>
              <a:rPr lang="en-US" dirty="0"/>
              <a:t>In Summary: </a:t>
            </a:r>
            <a:r>
              <a:rPr lang="en-US" dirty="0">
                <a:solidFill>
                  <a:srgbClr val="E96751"/>
                </a:solidFill>
              </a:rPr>
              <a:t>Break-Even Nights From Costs to Occupancy Rate</a:t>
            </a:r>
          </a:p>
        </p:txBody>
      </p:sp>
      <p:sp>
        <p:nvSpPr>
          <p:cNvPr id="11" name="Rectangle 10">
            <a:extLst>
              <a:ext uri="{FF2B5EF4-FFF2-40B4-BE49-F238E27FC236}">
                <a16:creationId xmlns:a16="http://schemas.microsoft.com/office/drawing/2014/main" id="{4BE242D1-0844-D292-4F48-A5AF9D4D96E2}"/>
              </a:ext>
            </a:extLst>
          </p:cNvPr>
          <p:cNvSpPr/>
          <p:nvPr/>
        </p:nvSpPr>
        <p:spPr>
          <a:xfrm>
            <a:off x="409579" y="1360955"/>
            <a:ext cx="11549926" cy="1085030"/>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2" name="Freeform: Shape 11">
            <a:extLst>
              <a:ext uri="{FF2B5EF4-FFF2-40B4-BE49-F238E27FC236}">
                <a16:creationId xmlns:a16="http://schemas.microsoft.com/office/drawing/2014/main" id="{F4918782-C938-B541-249F-90E3915AB9EB}"/>
              </a:ext>
            </a:extLst>
          </p:cNvPr>
          <p:cNvSpPr/>
          <p:nvPr/>
        </p:nvSpPr>
        <p:spPr>
          <a:xfrm>
            <a:off x="409579" y="1360954"/>
            <a:ext cx="3222171" cy="870888"/>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dirty="0"/>
          </a:p>
        </p:txBody>
      </p:sp>
      <p:sp>
        <p:nvSpPr>
          <p:cNvPr id="13" name="Rectangle 12">
            <a:extLst>
              <a:ext uri="{FF2B5EF4-FFF2-40B4-BE49-F238E27FC236}">
                <a16:creationId xmlns:a16="http://schemas.microsoft.com/office/drawing/2014/main" id="{5321C4A5-17C0-46F7-1E6A-2148D17381C2}"/>
              </a:ext>
            </a:extLst>
          </p:cNvPr>
          <p:cNvSpPr/>
          <p:nvPr/>
        </p:nvSpPr>
        <p:spPr>
          <a:xfrm>
            <a:off x="409579" y="2566324"/>
            <a:ext cx="11549926" cy="1351444"/>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4" name="Freeform: Shape 13">
            <a:extLst>
              <a:ext uri="{FF2B5EF4-FFF2-40B4-BE49-F238E27FC236}">
                <a16:creationId xmlns:a16="http://schemas.microsoft.com/office/drawing/2014/main" id="{B5E15019-DFCA-00B9-384B-3714CC56F5B8}"/>
              </a:ext>
            </a:extLst>
          </p:cNvPr>
          <p:cNvSpPr/>
          <p:nvPr/>
        </p:nvSpPr>
        <p:spPr>
          <a:xfrm>
            <a:off x="409579" y="2566324"/>
            <a:ext cx="3222171" cy="825593"/>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a:p>
        </p:txBody>
      </p:sp>
      <p:sp>
        <p:nvSpPr>
          <p:cNvPr id="19" name="TextBox 18">
            <a:extLst>
              <a:ext uri="{FF2B5EF4-FFF2-40B4-BE49-F238E27FC236}">
                <a16:creationId xmlns:a16="http://schemas.microsoft.com/office/drawing/2014/main" id="{736A62ED-BDEC-591B-57EB-104A62BDE2D6}"/>
              </a:ext>
            </a:extLst>
          </p:cNvPr>
          <p:cNvSpPr txBox="1"/>
          <p:nvPr/>
        </p:nvSpPr>
        <p:spPr>
          <a:xfrm>
            <a:off x="532619" y="1526861"/>
            <a:ext cx="3008476" cy="461665"/>
          </a:xfrm>
          <a:prstGeom prst="rect">
            <a:avLst/>
          </a:prstGeom>
          <a:noFill/>
        </p:spPr>
        <p:txBody>
          <a:bodyPr wrap="square" rtlCol="0">
            <a:spAutoFit/>
          </a:bodyPr>
          <a:lstStyle/>
          <a:p>
            <a:pPr algn="ctr"/>
            <a:r>
              <a:rPr lang="en-GB" sz="2400" b="1" dirty="0">
                <a:solidFill>
                  <a:schemeClr val="bg1"/>
                </a:solidFill>
              </a:rPr>
              <a:t>Annual Fixed Costs</a:t>
            </a:r>
          </a:p>
        </p:txBody>
      </p:sp>
      <p:sp>
        <p:nvSpPr>
          <p:cNvPr id="20" name="TextBox 19">
            <a:extLst>
              <a:ext uri="{FF2B5EF4-FFF2-40B4-BE49-F238E27FC236}">
                <a16:creationId xmlns:a16="http://schemas.microsoft.com/office/drawing/2014/main" id="{607F35B6-DF6D-96A2-F628-B938E329D507}"/>
              </a:ext>
            </a:extLst>
          </p:cNvPr>
          <p:cNvSpPr txBox="1"/>
          <p:nvPr/>
        </p:nvSpPr>
        <p:spPr>
          <a:xfrm>
            <a:off x="596074" y="2586334"/>
            <a:ext cx="2936206" cy="830997"/>
          </a:xfrm>
          <a:prstGeom prst="rect">
            <a:avLst/>
          </a:prstGeom>
          <a:noFill/>
        </p:spPr>
        <p:txBody>
          <a:bodyPr wrap="square" rtlCol="0">
            <a:spAutoFit/>
          </a:bodyPr>
          <a:lstStyle/>
          <a:p>
            <a:pPr algn="ctr"/>
            <a:r>
              <a:rPr lang="en-GB" sz="2400" b="1" dirty="0">
                <a:solidFill>
                  <a:schemeClr val="bg1"/>
                </a:solidFill>
              </a:rPr>
              <a:t>Profit Per Occupied Night</a:t>
            </a:r>
          </a:p>
        </p:txBody>
      </p:sp>
      <p:sp>
        <p:nvSpPr>
          <p:cNvPr id="23" name="TextBox 22">
            <a:extLst>
              <a:ext uri="{FF2B5EF4-FFF2-40B4-BE49-F238E27FC236}">
                <a16:creationId xmlns:a16="http://schemas.microsoft.com/office/drawing/2014/main" id="{809F4593-5B7A-5D5B-C563-487BEB134C10}"/>
              </a:ext>
            </a:extLst>
          </p:cNvPr>
          <p:cNvSpPr txBox="1"/>
          <p:nvPr/>
        </p:nvSpPr>
        <p:spPr>
          <a:xfrm>
            <a:off x="3631750" y="1348195"/>
            <a:ext cx="8303991" cy="1138773"/>
          </a:xfrm>
          <a:prstGeom prst="rect">
            <a:avLst/>
          </a:prstGeom>
          <a:noFill/>
        </p:spPr>
        <p:txBody>
          <a:bodyPr wrap="square" rtlCol="0">
            <a:spAutoFit/>
          </a:bodyPr>
          <a:lstStyle/>
          <a:p>
            <a:r>
              <a:rPr lang="en-US" sz="2200" b="1" dirty="0">
                <a:solidFill>
                  <a:srgbClr val="494949"/>
                </a:solidFill>
              </a:rPr>
              <a:t>Calculate Annual Fixed Costs </a:t>
            </a:r>
            <a:r>
              <a:rPr lang="en-IE" sz="2200" dirty="0">
                <a:solidFill>
                  <a:srgbClr val="494949"/>
                </a:solidFill>
              </a:rPr>
              <a:t>(e.g., insurance, loan payments, internet). </a:t>
            </a:r>
            <a:r>
              <a:rPr lang="en-US" sz="2200" i="1" dirty="0">
                <a:solidFill>
                  <a:srgbClr val="595959"/>
                </a:solidFill>
              </a:rPr>
              <a:t>These are the non-negotiable expenses you pay no matter how many bookings you get.</a:t>
            </a:r>
            <a:r>
              <a:rPr lang="en-IE" sz="2400" dirty="0"/>
              <a:t> </a:t>
            </a:r>
            <a:r>
              <a:rPr lang="en-IE" sz="2200" b="1" i="1" dirty="0">
                <a:solidFill>
                  <a:srgbClr val="E96751"/>
                </a:solidFill>
              </a:rPr>
              <a:t>Total Annual Fixed Costs </a:t>
            </a:r>
            <a:r>
              <a:rPr lang="en-IE" sz="2200" b="1" dirty="0">
                <a:solidFill>
                  <a:srgbClr val="E96751"/>
                </a:solidFill>
              </a:rPr>
              <a:t>€14,000/year</a:t>
            </a:r>
            <a:endParaRPr lang="en-GB" sz="2200" b="1" i="1" dirty="0">
              <a:solidFill>
                <a:srgbClr val="E96751"/>
              </a:solidFill>
            </a:endParaRPr>
          </a:p>
        </p:txBody>
      </p:sp>
      <p:sp>
        <p:nvSpPr>
          <p:cNvPr id="27" name="TextBox 26">
            <a:extLst>
              <a:ext uri="{FF2B5EF4-FFF2-40B4-BE49-F238E27FC236}">
                <a16:creationId xmlns:a16="http://schemas.microsoft.com/office/drawing/2014/main" id="{AA375D35-FB3A-A5BD-560A-1205AE507F97}"/>
              </a:ext>
            </a:extLst>
          </p:cNvPr>
          <p:cNvSpPr txBox="1"/>
          <p:nvPr/>
        </p:nvSpPr>
        <p:spPr>
          <a:xfrm>
            <a:off x="3681651" y="2500291"/>
            <a:ext cx="8251012" cy="1446550"/>
          </a:xfrm>
          <a:prstGeom prst="rect">
            <a:avLst/>
          </a:prstGeom>
          <a:noFill/>
        </p:spPr>
        <p:txBody>
          <a:bodyPr wrap="square" rtlCol="0">
            <a:spAutoFit/>
          </a:bodyPr>
          <a:lstStyle/>
          <a:p>
            <a:r>
              <a:rPr lang="en-US" sz="2200" i="1" dirty="0">
                <a:solidFill>
                  <a:srgbClr val="E96751"/>
                </a:solidFill>
              </a:rPr>
              <a:t>(Average nightly rate – Variable cost per night). </a:t>
            </a:r>
          </a:p>
          <a:p>
            <a:r>
              <a:rPr lang="en-US" sz="2200" b="1" dirty="0">
                <a:solidFill>
                  <a:srgbClr val="494949"/>
                </a:solidFill>
              </a:rPr>
              <a:t>Your Nightly Rate </a:t>
            </a:r>
            <a:r>
              <a:rPr lang="en-US" sz="2200" dirty="0">
                <a:solidFill>
                  <a:srgbClr val="494949"/>
                </a:solidFill>
              </a:rPr>
              <a:t>– Variable Costs (e.g. cleaning, welcome packs, utilities per guest)</a:t>
            </a:r>
            <a:r>
              <a:rPr lang="en-US" sz="2200" b="1" dirty="0">
                <a:solidFill>
                  <a:srgbClr val="494949"/>
                </a:solidFill>
              </a:rPr>
              <a:t> </a:t>
            </a:r>
            <a:r>
              <a:rPr lang="en-US" sz="2200" i="1" dirty="0">
                <a:solidFill>
                  <a:srgbClr val="595959"/>
                </a:solidFill>
              </a:rPr>
              <a:t>If you charge €150/night and it costs you €30 to host a guest, your </a:t>
            </a:r>
            <a:r>
              <a:rPr lang="en-US" sz="2200" b="1" i="1" dirty="0">
                <a:solidFill>
                  <a:srgbClr val="E96751"/>
                </a:solidFill>
              </a:rPr>
              <a:t>profit per night is €120</a:t>
            </a:r>
            <a:r>
              <a:rPr lang="en-US" sz="2200" i="1" dirty="0">
                <a:solidFill>
                  <a:srgbClr val="E96751"/>
                </a:solidFill>
              </a:rPr>
              <a:t>. </a:t>
            </a:r>
            <a:r>
              <a:rPr lang="en-US" sz="2200" i="1" dirty="0">
                <a:solidFill>
                  <a:srgbClr val="595959"/>
                </a:solidFill>
              </a:rPr>
              <a:t>This pays for your fixed costs.</a:t>
            </a:r>
            <a:endParaRPr lang="en-GB" sz="2200" i="1" dirty="0">
              <a:solidFill>
                <a:srgbClr val="595959"/>
              </a:solidFill>
            </a:endParaRPr>
          </a:p>
        </p:txBody>
      </p:sp>
      <p:sp>
        <p:nvSpPr>
          <p:cNvPr id="29" name="Rectangle 28">
            <a:extLst>
              <a:ext uri="{FF2B5EF4-FFF2-40B4-BE49-F238E27FC236}">
                <a16:creationId xmlns:a16="http://schemas.microsoft.com/office/drawing/2014/main" id="{C506B24D-2D81-ED26-77E5-9499222058CF}"/>
              </a:ext>
            </a:extLst>
          </p:cNvPr>
          <p:cNvSpPr/>
          <p:nvPr/>
        </p:nvSpPr>
        <p:spPr>
          <a:xfrm>
            <a:off x="409579" y="4074448"/>
            <a:ext cx="11560451" cy="1382264"/>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30" name="Freeform: Shape 29">
            <a:extLst>
              <a:ext uri="{FF2B5EF4-FFF2-40B4-BE49-F238E27FC236}">
                <a16:creationId xmlns:a16="http://schemas.microsoft.com/office/drawing/2014/main" id="{2395F835-C352-BEFA-5D5F-935CD89E8FAB}"/>
              </a:ext>
            </a:extLst>
          </p:cNvPr>
          <p:cNvSpPr/>
          <p:nvPr/>
        </p:nvSpPr>
        <p:spPr>
          <a:xfrm>
            <a:off x="409579" y="4074447"/>
            <a:ext cx="3222171" cy="870888"/>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dirty="0"/>
          </a:p>
        </p:txBody>
      </p:sp>
      <p:sp>
        <p:nvSpPr>
          <p:cNvPr id="33" name="TextBox 32">
            <a:extLst>
              <a:ext uri="{FF2B5EF4-FFF2-40B4-BE49-F238E27FC236}">
                <a16:creationId xmlns:a16="http://schemas.microsoft.com/office/drawing/2014/main" id="{4D51C053-36A5-F2B9-2D45-E8C4D8F18F23}"/>
              </a:ext>
            </a:extLst>
          </p:cNvPr>
          <p:cNvSpPr txBox="1"/>
          <p:nvPr/>
        </p:nvSpPr>
        <p:spPr>
          <a:xfrm>
            <a:off x="532619" y="4100947"/>
            <a:ext cx="3008476" cy="830997"/>
          </a:xfrm>
          <a:prstGeom prst="rect">
            <a:avLst/>
          </a:prstGeom>
          <a:noFill/>
        </p:spPr>
        <p:txBody>
          <a:bodyPr wrap="square" rtlCol="0">
            <a:spAutoFit/>
          </a:bodyPr>
          <a:lstStyle/>
          <a:p>
            <a:pPr algn="ctr"/>
            <a:r>
              <a:rPr lang="en-GB" sz="2400" b="1" dirty="0">
                <a:solidFill>
                  <a:schemeClr val="bg1"/>
                </a:solidFill>
              </a:rPr>
              <a:t>Break-even </a:t>
            </a:r>
          </a:p>
          <a:p>
            <a:pPr algn="ctr"/>
            <a:r>
              <a:rPr lang="en-GB" sz="2400" b="1" dirty="0">
                <a:solidFill>
                  <a:schemeClr val="bg1"/>
                </a:solidFill>
              </a:rPr>
              <a:t>nights per year</a:t>
            </a:r>
          </a:p>
        </p:txBody>
      </p:sp>
      <p:sp>
        <p:nvSpPr>
          <p:cNvPr id="35" name="TextBox 34">
            <a:extLst>
              <a:ext uri="{FF2B5EF4-FFF2-40B4-BE49-F238E27FC236}">
                <a16:creationId xmlns:a16="http://schemas.microsoft.com/office/drawing/2014/main" id="{FAA5045D-7C56-031A-6559-BC09E74517FA}"/>
              </a:ext>
            </a:extLst>
          </p:cNvPr>
          <p:cNvSpPr txBox="1"/>
          <p:nvPr/>
        </p:nvSpPr>
        <p:spPr>
          <a:xfrm>
            <a:off x="3642275" y="4084583"/>
            <a:ext cx="8327755" cy="1384995"/>
          </a:xfrm>
          <a:prstGeom prst="rect">
            <a:avLst/>
          </a:prstGeom>
          <a:noFill/>
        </p:spPr>
        <p:txBody>
          <a:bodyPr wrap="square" rtlCol="0">
            <a:spAutoFit/>
          </a:bodyPr>
          <a:lstStyle/>
          <a:p>
            <a:r>
              <a:rPr lang="en-US" sz="2000" b="1" dirty="0">
                <a:solidFill>
                  <a:srgbClr val="494949"/>
                </a:solidFill>
              </a:rPr>
              <a:t>Break-even nights per year </a:t>
            </a:r>
            <a:r>
              <a:rPr lang="en-US" sz="2200" i="1" dirty="0">
                <a:solidFill>
                  <a:srgbClr val="E96751"/>
                </a:solidFill>
              </a:rPr>
              <a:t>(Fixed Costs ÷ Profit per occupied night) </a:t>
            </a:r>
            <a:r>
              <a:rPr lang="en-US" sz="2200" i="1" dirty="0">
                <a:solidFill>
                  <a:srgbClr val="595959"/>
                </a:solidFill>
              </a:rPr>
              <a:t>The number of booked nights needed to cover fixed costs</a:t>
            </a:r>
            <a:r>
              <a:rPr lang="en-US" sz="2200" i="1" dirty="0">
                <a:solidFill>
                  <a:srgbClr val="E96751"/>
                </a:solidFill>
              </a:rPr>
              <a:t> </a:t>
            </a:r>
            <a:r>
              <a:rPr lang="en-US" sz="2000" i="1" dirty="0">
                <a:solidFill>
                  <a:srgbClr val="595959"/>
                </a:solidFill>
              </a:rPr>
              <a:t>€14,000 fixed costs ÷ €120 profit per night = </a:t>
            </a:r>
            <a:r>
              <a:rPr lang="en-US" sz="2000" b="1" i="1" dirty="0">
                <a:solidFill>
                  <a:srgbClr val="E96751"/>
                </a:solidFill>
              </a:rPr>
              <a:t>117 break even nights</a:t>
            </a:r>
            <a:br>
              <a:rPr lang="en-US" sz="2000" i="1" dirty="0">
                <a:solidFill>
                  <a:srgbClr val="595959"/>
                </a:solidFill>
              </a:rPr>
            </a:br>
            <a:r>
              <a:rPr lang="en-US" sz="2000" i="1" dirty="0">
                <a:solidFill>
                  <a:srgbClr val="595959"/>
                </a:solidFill>
              </a:rPr>
              <a:t>You need to book 117 nights just to break even.</a:t>
            </a:r>
            <a:endParaRPr lang="en-GB" sz="2000" b="1" i="1" dirty="0">
              <a:solidFill>
                <a:srgbClr val="595959"/>
              </a:solidFill>
            </a:endParaRPr>
          </a:p>
        </p:txBody>
      </p:sp>
      <p:grpSp>
        <p:nvGrpSpPr>
          <p:cNvPr id="2" name="Group 1">
            <a:extLst>
              <a:ext uri="{FF2B5EF4-FFF2-40B4-BE49-F238E27FC236}">
                <a16:creationId xmlns:a16="http://schemas.microsoft.com/office/drawing/2014/main" id="{F87D7FDF-416F-7482-3922-4C36EA64E96C}"/>
              </a:ext>
            </a:extLst>
          </p:cNvPr>
          <p:cNvGrpSpPr/>
          <p:nvPr/>
        </p:nvGrpSpPr>
        <p:grpSpPr>
          <a:xfrm>
            <a:off x="155730" y="1400046"/>
            <a:ext cx="630739" cy="707886"/>
            <a:chOff x="1015996" y="1040208"/>
            <a:chExt cx="1016004" cy="1223667"/>
          </a:xfrm>
        </p:grpSpPr>
        <p:sp>
          <p:nvSpPr>
            <p:cNvPr id="3" name="Oval 2">
              <a:extLst>
                <a:ext uri="{FF2B5EF4-FFF2-40B4-BE49-F238E27FC236}">
                  <a16:creationId xmlns:a16="http://schemas.microsoft.com/office/drawing/2014/main" id="{90ABB174-9F60-9CF8-5A94-5BDB8E61D4A7}"/>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 name="TextBox 3">
              <a:extLst>
                <a:ext uri="{FF2B5EF4-FFF2-40B4-BE49-F238E27FC236}">
                  <a16:creationId xmlns:a16="http://schemas.microsoft.com/office/drawing/2014/main" id="{F42B10DA-CCB2-5792-FDCC-D7CFF2E26157}"/>
                </a:ext>
              </a:extLst>
            </p:cNvPr>
            <p:cNvSpPr txBox="1"/>
            <p:nvPr/>
          </p:nvSpPr>
          <p:spPr>
            <a:xfrm>
              <a:off x="1015996" y="1040208"/>
              <a:ext cx="1015999" cy="122366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4000" b="1" dirty="0">
                  <a:solidFill>
                    <a:schemeClr val="bg1"/>
                  </a:solidFill>
                </a:rPr>
                <a:t>1</a:t>
              </a:r>
            </a:p>
          </p:txBody>
        </p:sp>
      </p:grpSp>
      <p:grpSp>
        <p:nvGrpSpPr>
          <p:cNvPr id="5" name="Group 4">
            <a:extLst>
              <a:ext uri="{FF2B5EF4-FFF2-40B4-BE49-F238E27FC236}">
                <a16:creationId xmlns:a16="http://schemas.microsoft.com/office/drawing/2014/main" id="{E3E498D3-4B93-8A31-6741-BFC8F2EE7FD6}"/>
              </a:ext>
            </a:extLst>
          </p:cNvPr>
          <p:cNvGrpSpPr/>
          <p:nvPr/>
        </p:nvGrpSpPr>
        <p:grpSpPr>
          <a:xfrm>
            <a:off x="110837" y="2588584"/>
            <a:ext cx="630739" cy="707886"/>
            <a:chOff x="1015996" y="1040208"/>
            <a:chExt cx="1016004" cy="1223667"/>
          </a:xfrm>
        </p:grpSpPr>
        <p:sp>
          <p:nvSpPr>
            <p:cNvPr id="6" name="Oval 5">
              <a:extLst>
                <a:ext uri="{FF2B5EF4-FFF2-40B4-BE49-F238E27FC236}">
                  <a16:creationId xmlns:a16="http://schemas.microsoft.com/office/drawing/2014/main" id="{7D5F4BB3-36D1-37F9-849E-9767CAE8EA49}"/>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8" name="TextBox 7">
              <a:extLst>
                <a:ext uri="{FF2B5EF4-FFF2-40B4-BE49-F238E27FC236}">
                  <a16:creationId xmlns:a16="http://schemas.microsoft.com/office/drawing/2014/main" id="{01A5414A-4A83-7138-A3F6-901A2A62D838}"/>
                </a:ext>
              </a:extLst>
            </p:cNvPr>
            <p:cNvSpPr txBox="1"/>
            <p:nvPr/>
          </p:nvSpPr>
          <p:spPr>
            <a:xfrm>
              <a:off x="1015996" y="1040208"/>
              <a:ext cx="1015999" cy="122366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4000" b="1" dirty="0">
                  <a:solidFill>
                    <a:schemeClr val="bg1"/>
                  </a:solidFill>
                </a:rPr>
                <a:t>2</a:t>
              </a:r>
            </a:p>
          </p:txBody>
        </p:sp>
      </p:grpSp>
      <p:grpSp>
        <p:nvGrpSpPr>
          <p:cNvPr id="9" name="Group 8">
            <a:extLst>
              <a:ext uri="{FF2B5EF4-FFF2-40B4-BE49-F238E27FC236}">
                <a16:creationId xmlns:a16="http://schemas.microsoft.com/office/drawing/2014/main" id="{5DEFA2BE-AA3C-C8DA-1652-CAE9B4DF5093}"/>
              </a:ext>
            </a:extLst>
          </p:cNvPr>
          <p:cNvGrpSpPr/>
          <p:nvPr/>
        </p:nvGrpSpPr>
        <p:grpSpPr>
          <a:xfrm>
            <a:off x="103514" y="4139649"/>
            <a:ext cx="630739" cy="707886"/>
            <a:chOff x="1015996" y="1040208"/>
            <a:chExt cx="1016004" cy="1223667"/>
          </a:xfrm>
        </p:grpSpPr>
        <p:sp>
          <p:nvSpPr>
            <p:cNvPr id="15" name="Oval 14">
              <a:extLst>
                <a:ext uri="{FF2B5EF4-FFF2-40B4-BE49-F238E27FC236}">
                  <a16:creationId xmlns:a16="http://schemas.microsoft.com/office/drawing/2014/main" id="{CC434512-C9E6-4D6B-E7A3-69136EE3A7BA}"/>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6" name="TextBox 15">
              <a:extLst>
                <a:ext uri="{FF2B5EF4-FFF2-40B4-BE49-F238E27FC236}">
                  <a16:creationId xmlns:a16="http://schemas.microsoft.com/office/drawing/2014/main" id="{45AC2B25-1CB7-6D6E-D7D1-03A85CA19DB5}"/>
                </a:ext>
              </a:extLst>
            </p:cNvPr>
            <p:cNvSpPr txBox="1"/>
            <p:nvPr/>
          </p:nvSpPr>
          <p:spPr>
            <a:xfrm>
              <a:off x="1015996" y="1040208"/>
              <a:ext cx="1015999" cy="122366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4000" b="1" dirty="0">
                  <a:solidFill>
                    <a:schemeClr val="bg1"/>
                  </a:solidFill>
                </a:rPr>
                <a:t>3</a:t>
              </a:r>
            </a:p>
          </p:txBody>
        </p:sp>
      </p:grpSp>
      <p:sp>
        <p:nvSpPr>
          <p:cNvPr id="31" name="Rectangle 30">
            <a:extLst>
              <a:ext uri="{FF2B5EF4-FFF2-40B4-BE49-F238E27FC236}">
                <a16:creationId xmlns:a16="http://schemas.microsoft.com/office/drawing/2014/main" id="{D81D5961-55B8-3763-90F4-1163FE675B90}"/>
              </a:ext>
            </a:extLst>
          </p:cNvPr>
          <p:cNvSpPr/>
          <p:nvPr/>
        </p:nvSpPr>
        <p:spPr>
          <a:xfrm>
            <a:off x="409579" y="5574351"/>
            <a:ext cx="11536687" cy="1046440"/>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32" name="Freeform: Shape 31">
            <a:extLst>
              <a:ext uri="{FF2B5EF4-FFF2-40B4-BE49-F238E27FC236}">
                <a16:creationId xmlns:a16="http://schemas.microsoft.com/office/drawing/2014/main" id="{F766C376-F7D2-D9C7-566D-8F09047DD5AE}"/>
              </a:ext>
            </a:extLst>
          </p:cNvPr>
          <p:cNvSpPr/>
          <p:nvPr/>
        </p:nvSpPr>
        <p:spPr>
          <a:xfrm>
            <a:off x="409579" y="5574351"/>
            <a:ext cx="3222171" cy="825593"/>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a:p>
        </p:txBody>
      </p:sp>
      <p:sp>
        <p:nvSpPr>
          <p:cNvPr id="34" name="TextBox 33">
            <a:extLst>
              <a:ext uri="{FF2B5EF4-FFF2-40B4-BE49-F238E27FC236}">
                <a16:creationId xmlns:a16="http://schemas.microsoft.com/office/drawing/2014/main" id="{7D44E910-0699-89EF-3288-00B97C18B463}"/>
              </a:ext>
            </a:extLst>
          </p:cNvPr>
          <p:cNvSpPr txBox="1"/>
          <p:nvPr/>
        </p:nvSpPr>
        <p:spPr>
          <a:xfrm>
            <a:off x="532619" y="5623253"/>
            <a:ext cx="2936206" cy="830997"/>
          </a:xfrm>
          <a:prstGeom prst="rect">
            <a:avLst/>
          </a:prstGeom>
          <a:noFill/>
        </p:spPr>
        <p:txBody>
          <a:bodyPr wrap="square" rtlCol="0">
            <a:spAutoFit/>
          </a:bodyPr>
          <a:lstStyle/>
          <a:p>
            <a:pPr algn="ctr"/>
            <a:r>
              <a:rPr lang="en-GB" sz="2400" b="1" dirty="0">
                <a:solidFill>
                  <a:schemeClr val="bg1"/>
                </a:solidFill>
              </a:rPr>
              <a:t>Calculate the Occupancy Rate</a:t>
            </a:r>
          </a:p>
        </p:txBody>
      </p:sp>
      <p:sp>
        <p:nvSpPr>
          <p:cNvPr id="36" name="TextBox 35">
            <a:extLst>
              <a:ext uri="{FF2B5EF4-FFF2-40B4-BE49-F238E27FC236}">
                <a16:creationId xmlns:a16="http://schemas.microsoft.com/office/drawing/2014/main" id="{6FF2CDCC-993F-E64C-4FE5-60663EB9DCC7}"/>
              </a:ext>
            </a:extLst>
          </p:cNvPr>
          <p:cNvSpPr txBox="1"/>
          <p:nvPr/>
        </p:nvSpPr>
        <p:spPr>
          <a:xfrm>
            <a:off x="3631749" y="5597207"/>
            <a:ext cx="8311439" cy="1015663"/>
          </a:xfrm>
          <a:prstGeom prst="rect">
            <a:avLst/>
          </a:prstGeom>
          <a:noFill/>
        </p:spPr>
        <p:txBody>
          <a:bodyPr wrap="square" rtlCol="0">
            <a:spAutoFit/>
          </a:bodyPr>
          <a:lstStyle/>
          <a:p>
            <a:r>
              <a:rPr lang="en-US" sz="2000" b="1" dirty="0">
                <a:solidFill>
                  <a:srgbClr val="494949"/>
                </a:solidFill>
              </a:rPr>
              <a:t>Calculate profit per occupied night </a:t>
            </a:r>
            <a:r>
              <a:rPr lang="en-US" sz="2000" i="1" dirty="0">
                <a:solidFill>
                  <a:srgbClr val="E96751"/>
                </a:solidFill>
              </a:rPr>
              <a:t>(Break-even nights ÷ Total available nights in a year × 100) </a:t>
            </a:r>
            <a:r>
              <a:rPr lang="en-US" sz="2000" i="1" dirty="0">
                <a:solidFill>
                  <a:srgbClr val="595959"/>
                </a:solidFill>
              </a:rPr>
              <a:t>117 break-even nights ÷ 365 available nights = </a:t>
            </a:r>
            <a:r>
              <a:rPr lang="en-US" sz="2000" b="1" i="1" dirty="0">
                <a:solidFill>
                  <a:srgbClr val="E96751"/>
                </a:solidFill>
              </a:rPr>
              <a:t>32% occupancy </a:t>
            </a:r>
            <a:r>
              <a:rPr lang="en-US" sz="2000" i="1" dirty="0">
                <a:solidFill>
                  <a:srgbClr val="595959"/>
                </a:solidFill>
              </a:rPr>
              <a:t>rate You need to book about one in every three nights to break even.</a:t>
            </a:r>
            <a:endParaRPr lang="en-GB" sz="2000" i="1" dirty="0">
              <a:solidFill>
                <a:srgbClr val="595959"/>
              </a:solidFill>
            </a:endParaRPr>
          </a:p>
        </p:txBody>
      </p:sp>
      <p:grpSp>
        <p:nvGrpSpPr>
          <p:cNvPr id="17" name="Group 16">
            <a:extLst>
              <a:ext uri="{FF2B5EF4-FFF2-40B4-BE49-F238E27FC236}">
                <a16:creationId xmlns:a16="http://schemas.microsoft.com/office/drawing/2014/main" id="{1B90AE4B-6120-9A23-B60B-941B73F5324A}"/>
              </a:ext>
            </a:extLst>
          </p:cNvPr>
          <p:cNvGrpSpPr/>
          <p:nvPr/>
        </p:nvGrpSpPr>
        <p:grpSpPr>
          <a:xfrm>
            <a:off x="74109" y="5641230"/>
            <a:ext cx="630739" cy="707886"/>
            <a:chOff x="1015996" y="1040208"/>
            <a:chExt cx="1016004" cy="1223667"/>
          </a:xfrm>
        </p:grpSpPr>
        <p:sp>
          <p:nvSpPr>
            <p:cNvPr id="18" name="Oval 17">
              <a:extLst>
                <a:ext uri="{FF2B5EF4-FFF2-40B4-BE49-F238E27FC236}">
                  <a16:creationId xmlns:a16="http://schemas.microsoft.com/office/drawing/2014/main" id="{F20EC1B9-EEA2-E9F0-6271-100E0AB0155A}"/>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1" name="TextBox 20">
              <a:extLst>
                <a:ext uri="{FF2B5EF4-FFF2-40B4-BE49-F238E27FC236}">
                  <a16:creationId xmlns:a16="http://schemas.microsoft.com/office/drawing/2014/main" id="{39068E30-CFCB-7A53-2B07-AE2551A41E9A}"/>
                </a:ext>
              </a:extLst>
            </p:cNvPr>
            <p:cNvSpPr txBox="1"/>
            <p:nvPr/>
          </p:nvSpPr>
          <p:spPr>
            <a:xfrm>
              <a:off x="1015996" y="1040208"/>
              <a:ext cx="1015999" cy="122366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4000" b="1" dirty="0">
                  <a:solidFill>
                    <a:schemeClr val="bg1"/>
                  </a:solidFill>
                </a:rPr>
                <a:t>4</a:t>
              </a:r>
            </a:p>
          </p:txBody>
        </p:sp>
      </p:grpSp>
    </p:spTree>
    <p:extLst>
      <p:ext uri="{BB962C8B-B14F-4D97-AF65-F5344CB8AC3E}">
        <p14:creationId xmlns:p14="http://schemas.microsoft.com/office/powerpoint/2010/main" val="15102863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6C95C0-67FA-AE2C-A7F5-1AB9EB65C7CD}"/>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941C1BC5-9C58-1CD5-5516-784600E83DDC}"/>
              </a:ext>
            </a:extLst>
          </p:cNvPr>
          <p:cNvSpPr>
            <a:spLocks noGrp="1"/>
          </p:cNvSpPr>
          <p:nvPr>
            <p:ph type="body" sz="quarter" idx="16"/>
          </p:nvPr>
        </p:nvSpPr>
        <p:spPr>
          <a:xfrm>
            <a:off x="2419350" y="424202"/>
            <a:ext cx="11241418" cy="803654"/>
          </a:xfrm>
        </p:spPr>
        <p:txBody>
          <a:bodyPr/>
          <a:lstStyle/>
          <a:p>
            <a:r>
              <a:rPr lang="en-US" dirty="0"/>
              <a:t>Exercise: </a:t>
            </a:r>
            <a:r>
              <a:rPr lang="en-US" sz="2800" dirty="0">
                <a:solidFill>
                  <a:srgbClr val="E96751"/>
                </a:solidFill>
              </a:rPr>
              <a:t>Complete</a:t>
            </a:r>
            <a:r>
              <a:rPr lang="en-US" sz="2800" dirty="0"/>
              <a:t> </a:t>
            </a:r>
            <a:r>
              <a:rPr lang="en-US" sz="2800" dirty="0">
                <a:solidFill>
                  <a:srgbClr val="E96751"/>
                </a:solidFill>
              </a:rPr>
              <a:t>Break-Even Nights, Costs &amp; Occupancy Rate</a:t>
            </a:r>
          </a:p>
        </p:txBody>
      </p:sp>
      <p:sp>
        <p:nvSpPr>
          <p:cNvPr id="11" name="Rectangle 10">
            <a:extLst>
              <a:ext uri="{FF2B5EF4-FFF2-40B4-BE49-F238E27FC236}">
                <a16:creationId xmlns:a16="http://schemas.microsoft.com/office/drawing/2014/main" id="{BA5BC281-F807-D0D8-A95F-34EF6C7451F8}"/>
              </a:ext>
            </a:extLst>
          </p:cNvPr>
          <p:cNvSpPr/>
          <p:nvPr/>
        </p:nvSpPr>
        <p:spPr>
          <a:xfrm>
            <a:off x="409579" y="1360955"/>
            <a:ext cx="11549926" cy="1085030"/>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2" name="Freeform: Shape 11">
            <a:extLst>
              <a:ext uri="{FF2B5EF4-FFF2-40B4-BE49-F238E27FC236}">
                <a16:creationId xmlns:a16="http://schemas.microsoft.com/office/drawing/2014/main" id="{DA2718C8-006A-C67C-CA4A-6A053C76EE89}"/>
              </a:ext>
            </a:extLst>
          </p:cNvPr>
          <p:cNvSpPr/>
          <p:nvPr/>
        </p:nvSpPr>
        <p:spPr>
          <a:xfrm>
            <a:off x="409579" y="1360954"/>
            <a:ext cx="3222171" cy="870888"/>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dirty="0"/>
          </a:p>
        </p:txBody>
      </p:sp>
      <p:sp>
        <p:nvSpPr>
          <p:cNvPr id="13" name="Rectangle 12">
            <a:extLst>
              <a:ext uri="{FF2B5EF4-FFF2-40B4-BE49-F238E27FC236}">
                <a16:creationId xmlns:a16="http://schemas.microsoft.com/office/drawing/2014/main" id="{12FAB085-FA2C-2406-9788-FDAB66658C25}"/>
              </a:ext>
            </a:extLst>
          </p:cNvPr>
          <p:cNvSpPr/>
          <p:nvPr/>
        </p:nvSpPr>
        <p:spPr>
          <a:xfrm>
            <a:off x="409579" y="2566324"/>
            <a:ext cx="11549926" cy="1351444"/>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4" name="Freeform: Shape 13">
            <a:extLst>
              <a:ext uri="{FF2B5EF4-FFF2-40B4-BE49-F238E27FC236}">
                <a16:creationId xmlns:a16="http://schemas.microsoft.com/office/drawing/2014/main" id="{14D3E8B8-F6E0-E53A-CD0E-AB2F518A3924}"/>
              </a:ext>
            </a:extLst>
          </p:cNvPr>
          <p:cNvSpPr/>
          <p:nvPr/>
        </p:nvSpPr>
        <p:spPr>
          <a:xfrm>
            <a:off x="409579" y="2566324"/>
            <a:ext cx="3222171" cy="825593"/>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a:p>
        </p:txBody>
      </p:sp>
      <p:sp>
        <p:nvSpPr>
          <p:cNvPr id="19" name="TextBox 18">
            <a:extLst>
              <a:ext uri="{FF2B5EF4-FFF2-40B4-BE49-F238E27FC236}">
                <a16:creationId xmlns:a16="http://schemas.microsoft.com/office/drawing/2014/main" id="{816BCB34-4729-B62F-AA02-DD5B035040C5}"/>
              </a:ext>
            </a:extLst>
          </p:cNvPr>
          <p:cNvSpPr txBox="1"/>
          <p:nvPr/>
        </p:nvSpPr>
        <p:spPr>
          <a:xfrm>
            <a:off x="532619" y="1526861"/>
            <a:ext cx="3008476" cy="461665"/>
          </a:xfrm>
          <a:prstGeom prst="rect">
            <a:avLst/>
          </a:prstGeom>
          <a:noFill/>
        </p:spPr>
        <p:txBody>
          <a:bodyPr wrap="square" rtlCol="0">
            <a:spAutoFit/>
          </a:bodyPr>
          <a:lstStyle/>
          <a:p>
            <a:pPr algn="ctr"/>
            <a:r>
              <a:rPr lang="en-GB" sz="2400" b="1" dirty="0">
                <a:solidFill>
                  <a:schemeClr val="bg1"/>
                </a:solidFill>
              </a:rPr>
              <a:t>Annual Fixed Costs</a:t>
            </a:r>
          </a:p>
        </p:txBody>
      </p:sp>
      <p:sp>
        <p:nvSpPr>
          <p:cNvPr id="20" name="TextBox 19">
            <a:extLst>
              <a:ext uri="{FF2B5EF4-FFF2-40B4-BE49-F238E27FC236}">
                <a16:creationId xmlns:a16="http://schemas.microsoft.com/office/drawing/2014/main" id="{C54A5CC3-5096-845D-F174-BDD01CECB9FE}"/>
              </a:ext>
            </a:extLst>
          </p:cNvPr>
          <p:cNvSpPr txBox="1"/>
          <p:nvPr/>
        </p:nvSpPr>
        <p:spPr>
          <a:xfrm>
            <a:off x="596074" y="2586334"/>
            <a:ext cx="2936206" cy="830997"/>
          </a:xfrm>
          <a:prstGeom prst="rect">
            <a:avLst/>
          </a:prstGeom>
          <a:noFill/>
        </p:spPr>
        <p:txBody>
          <a:bodyPr wrap="square" rtlCol="0">
            <a:spAutoFit/>
          </a:bodyPr>
          <a:lstStyle/>
          <a:p>
            <a:pPr algn="ctr"/>
            <a:r>
              <a:rPr lang="en-GB" sz="2400" b="1" dirty="0">
                <a:solidFill>
                  <a:schemeClr val="bg1"/>
                </a:solidFill>
              </a:rPr>
              <a:t>Profit Per Occupied Night</a:t>
            </a:r>
          </a:p>
        </p:txBody>
      </p:sp>
      <p:sp>
        <p:nvSpPr>
          <p:cNvPr id="23" name="TextBox 22">
            <a:extLst>
              <a:ext uri="{FF2B5EF4-FFF2-40B4-BE49-F238E27FC236}">
                <a16:creationId xmlns:a16="http://schemas.microsoft.com/office/drawing/2014/main" id="{08E5DBB3-72B5-870C-974F-0F158C0AA4C7}"/>
              </a:ext>
            </a:extLst>
          </p:cNvPr>
          <p:cNvSpPr txBox="1"/>
          <p:nvPr/>
        </p:nvSpPr>
        <p:spPr>
          <a:xfrm>
            <a:off x="3631750" y="1348195"/>
            <a:ext cx="8303991" cy="1061829"/>
          </a:xfrm>
          <a:prstGeom prst="rect">
            <a:avLst/>
          </a:prstGeom>
          <a:noFill/>
        </p:spPr>
        <p:txBody>
          <a:bodyPr wrap="square" rtlCol="0">
            <a:spAutoFit/>
          </a:bodyPr>
          <a:lstStyle/>
          <a:p>
            <a:r>
              <a:rPr lang="en-US" sz="2100" b="1" dirty="0">
                <a:solidFill>
                  <a:srgbClr val="494949"/>
                </a:solidFill>
              </a:rPr>
              <a:t>Calculate Annual Fixed Costs </a:t>
            </a:r>
            <a:r>
              <a:rPr lang="en-IE" sz="2100" dirty="0">
                <a:solidFill>
                  <a:srgbClr val="494949"/>
                </a:solidFill>
              </a:rPr>
              <a:t>(e.g., insurance, loan payments, internet). </a:t>
            </a:r>
            <a:r>
              <a:rPr lang="en-US" sz="2100" i="1" dirty="0">
                <a:solidFill>
                  <a:srgbClr val="595959"/>
                </a:solidFill>
              </a:rPr>
              <a:t>These are the non-negotiable expenses you pay no matter how many bookings you get.</a:t>
            </a:r>
            <a:r>
              <a:rPr lang="en-IE" sz="2100" dirty="0"/>
              <a:t> </a:t>
            </a:r>
            <a:r>
              <a:rPr lang="en-IE" sz="2100" b="1" i="1" dirty="0">
                <a:solidFill>
                  <a:srgbClr val="E96751"/>
                </a:solidFill>
              </a:rPr>
              <a:t>Total Annual Fixed Costs </a:t>
            </a:r>
            <a:r>
              <a:rPr lang="en-IE" sz="2100" b="1" dirty="0">
                <a:solidFill>
                  <a:srgbClr val="E96751"/>
                </a:solidFill>
              </a:rPr>
              <a:t>€ </a:t>
            </a:r>
            <a:r>
              <a:rPr lang="en-IE" sz="2100" dirty="0">
                <a:solidFill>
                  <a:srgbClr val="E96751"/>
                </a:solidFill>
                <a:highlight>
                  <a:srgbClr val="FFFF00"/>
                </a:highlight>
              </a:rPr>
              <a:t>[insert figure]</a:t>
            </a:r>
            <a:r>
              <a:rPr lang="en-IE" sz="2100" dirty="0">
                <a:solidFill>
                  <a:srgbClr val="E96751"/>
                </a:solidFill>
              </a:rPr>
              <a:t>/</a:t>
            </a:r>
            <a:r>
              <a:rPr lang="en-IE" sz="2100" b="1" dirty="0">
                <a:solidFill>
                  <a:srgbClr val="E96751"/>
                </a:solidFill>
              </a:rPr>
              <a:t>year</a:t>
            </a:r>
            <a:endParaRPr lang="en-GB" sz="2100" b="1" i="1" dirty="0">
              <a:solidFill>
                <a:srgbClr val="E96751"/>
              </a:solidFill>
            </a:endParaRPr>
          </a:p>
        </p:txBody>
      </p:sp>
      <p:sp>
        <p:nvSpPr>
          <p:cNvPr id="27" name="TextBox 26">
            <a:extLst>
              <a:ext uri="{FF2B5EF4-FFF2-40B4-BE49-F238E27FC236}">
                <a16:creationId xmlns:a16="http://schemas.microsoft.com/office/drawing/2014/main" id="{7FD09720-4E5E-1360-4F97-F78763E8DB8F}"/>
              </a:ext>
            </a:extLst>
          </p:cNvPr>
          <p:cNvSpPr txBox="1"/>
          <p:nvPr/>
        </p:nvSpPr>
        <p:spPr>
          <a:xfrm>
            <a:off x="3681651" y="2500291"/>
            <a:ext cx="8251012" cy="1323439"/>
          </a:xfrm>
          <a:prstGeom prst="rect">
            <a:avLst/>
          </a:prstGeom>
          <a:noFill/>
        </p:spPr>
        <p:txBody>
          <a:bodyPr wrap="square" rtlCol="0">
            <a:spAutoFit/>
          </a:bodyPr>
          <a:lstStyle/>
          <a:p>
            <a:r>
              <a:rPr lang="en-US" sz="2000" i="1" dirty="0">
                <a:solidFill>
                  <a:srgbClr val="E96751"/>
                </a:solidFill>
              </a:rPr>
              <a:t>(Average nightly rate – Variable cost per night). </a:t>
            </a:r>
          </a:p>
          <a:p>
            <a:r>
              <a:rPr lang="en-US" sz="2000" b="1" dirty="0">
                <a:solidFill>
                  <a:srgbClr val="494949"/>
                </a:solidFill>
              </a:rPr>
              <a:t>Your Nightly Rate </a:t>
            </a:r>
            <a:r>
              <a:rPr lang="en-US" sz="2000" dirty="0">
                <a:solidFill>
                  <a:srgbClr val="494949"/>
                </a:solidFill>
              </a:rPr>
              <a:t>– Variable Costs (e.g. cleaning, welcome packs, utilities per guest)</a:t>
            </a:r>
            <a:r>
              <a:rPr lang="en-US" sz="2000" b="1" dirty="0">
                <a:solidFill>
                  <a:srgbClr val="494949"/>
                </a:solidFill>
              </a:rPr>
              <a:t> </a:t>
            </a:r>
            <a:r>
              <a:rPr lang="en-US" sz="2000" i="1" dirty="0">
                <a:solidFill>
                  <a:srgbClr val="595959"/>
                </a:solidFill>
              </a:rPr>
              <a:t>€</a:t>
            </a:r>
            <a:r>
              <a:rPr lang="en-IE" sz="2000" dirty="0">
                <a:solidFill>
                  <a:srgbClr val="E96751"/>
                </a:solidFill>
                <a:highlight>
                  <a:srgbClr val="FFFF00"/>
                </a:highlight>
              </a:rPr>
              <a:t> [insert figure] </a:t>
            </a:r>
            <a:r>
              <a:rPr lang="en-US" sz="2000" i="1" dirty="0">
                <a:solidFill>
                  <a:srgbClr val="595959"/>
                </a:solidFill>
              </a:rPr>
              <a:t>/night and it costs you €</a:t>
            </a:r>
            <a:r>
              <a:rPr lang="en-IE" sz="2000" dirty="0">
                <a:solidFill>
                  <a:srgbClr val="E96751"/>
                </a:solidFill>
                <a:highlight>
                  <a:srgbClr val="FFFF00"/>
                </a:highlight>
              </a:rPr>
              <a:t> [insert figure]</a:t>
            </a:r>
            <a:r>
              <a:rPr lang="en-US" sz="2000" i="1" dirty="0">
                <a:solidFill>
                  <a:srgbClr val="595959"/>
                </a:solidFill>
              </a:rPr>
              <a:t> to host a guest, your </a:t>
            </a:r>
            <a:r>
              <a:rPr lang="en-US" sz="2000" b="1" i="1" dirty="0">
                <a:solidFill>
                  <a:srgbClr val="E96751"/>
                </a:solidFill>
              </a:rPr>
              <a:t>profit per night is €</a:t>
            </a:r>
            <a:r>
              <a:rPr lang="en-IE" sz="2000" dirty="0">
                <a:solidFill>
                  <a:srgbClr val="E96751"/>
                </a:solidFill>
                <a:highlight>
                  <a:srgbClr val="FFFF00"/>
                </a:highlight>
              </a:rPr>
              <a:t> [insert figure]</a:t>
            </a:r>
            <a:r>
              <a:rPr lang="en-US" sz="2000" i="1" dirty="0">
                <a:solidFill>
                  <a:srgbClr val="E96751"/>
                </a:solidFill>
              </a:rPr>
              <a:t>. </a:t>
            </a:r>
            <a:r>
              <a:rPr lang="en-US" sz="2000" i="1" dirty="0">
                <a:solidFill>
                  <a:srgbClr val="595959"/>
                </a:solidFill>
              </a:rPr>
              <a:t>This pays for your fixed costs.</a:t>
            </a:r>
            <a:endParaRPr lang="en-GB" sz="2000" i="1" dirty="0">
              <a:solidFill>
                <a:srgbClr val="595959"/>
              </a:solidFill>
            </a:endParaRPr>
          </a:p>
        </p:txBody>
      </p:sp>
      <p:sp>
        <p:nvSpPr>
          <p:cNvPr id="29" name="Rectangle 28">
            <a:extLst>
              <a:ext uri="{FF2B5EF4-FFF2-40B4-BE49-F238E27FC236}">
                <a16:creationId xmlns:a16="http://schemas.microsoft.com/office/drawing/2014/main" id="{9BCF4EB0-F4B3-F647-85E1-B26960C42C4B}"/>
              </a:ext>
            </a:extLst>
          </p:cNvPr>
          <p:cNvSpPr/>
          <p:nvPr/>
        </p:nvSpPr>
        <p:spPr>
          <a:xfrm>
            <a:off x="409579" y="4074448"/>
            <a:ext cx="11560451" cy="1382264"/>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30" name="Freeform: Shape 29">
            <a:extLst>
              <a:ext uri="{FF2B5EF4-FFF2-40B4-BE49-F238E27FC236}">
                <a16:creationId xmlns:a16="http://schemas.microsoft.com/office/drawing/2014/main" id="{3617665B-F693-5C3A-967B-ECABBCA984E3}"/>
              </a:ext>
            </a:extLst>
          </p:cNvPr>
          <p:cNvSpPr/>
          <p:nvPr/>
        </p:nvSpPr>
        <p:spPr>
          <a:xfrm>
            <a:off x="409579" y="4074447"/>
            <a:ext cx="3222171" cy="870888"/>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dirty="0"/>
          </a:p>
        </p:txBody>
      </p:sp>
      <p:sp>
        <p:nvSpPr>
          <p:cNvPr id="33" name="TextBox 32">
            <a:extLst>
              <a:ext uri="{FF2B5EF4-FFF2-40B4-BE49-F238E27FC236}">
                <a16:creationId xmlns:a16="http://schemas.microsoft.com/office/drawing/2014/main" id="{AB1E76DB-21A7-7138-0987-9F7B8DA0F3AA}"/>
              </a:ext>
            </a:extLst>
          </p:cNvPr>
          <p:cNvSpPr txBox="1"/>
          <p:nvPr/>
        </p:nvSpPr>
        <p:spPr>
          <a:xfrm>
            <a:off x="532619" y="4100947"/>
            <a:ext cx="3008476" cy="830997"/>
          </a:xfrm>
          <a:prstGeom prst="rect">
            <a:avLst/>
          </a:prstGeom>
          <a:noFill/>
        </p:spPr>
        <p:txBody>
          <a:bodyPr wrap="square" rtlCol="0">
            <a:spAutoFit/>
          </a:bodyPr>
          <a:lstStyle/>
          <a:p>
            <a:pPr algn="ctr"/>
            <a:r>
              <a:rPr lang="en-GB" sz="2400" b="1" dirty="0">
                <a:solidFill>
                  <a:schemeClr val="bg1"/>
                </a:solidFill>
              </a:rPr>
              <a:t>Break-even </a:t>
            </a:r>
          </a:p>
          <a:p>
            <a:pPr algn="ctr"/>
            <a:r>
              <a:rPr lang="en-GB" sz="2400" b="1" dirty="0">
                <a:solidFill>
                  <a:schemeClr val="bg1"/>
                </a:solidFill>
              </a:rPr>
              <a:t>nights per year</a:t>
            </a:r>
          </a:p>
        </p:txBody>
      </p:sp>
      <p:sp>
        <p:nvSpPr>
          <p:cNvPr id="35" name="TextBox 34">
            <a:extLst>
              <a:ext uri="{FF2B5EF4-FFF2-40B4-BE49-F238E27FC236}">
                <a16:creationId xmlns:a16="http://schemas.microsoft.com/office/drawing/2014/main" id="{ADA98A19-B352-D9F3-F00C-90850D9ABAFA}"/>
              </a:ext>
            </a:extLst>
          </p:cNvPr>
          <p:cNvSpPr txBox="1"/>
          <p:nvPr/>
        </p:nvSpPr>
        <p:spPr>
          <a:xfrm>
            <a:off x="3642275" y="4084583"/>
            <a:ext cx="8327755" cy="1323439"/>
          </a:xfrm>
          <a:prstGeom prst="rect">
            <a:avLst/>
          </a:prstGeom>
          <a:noFill/>
        </p:spPr>
        <p:txBody>
          <a:bodyPr wrap="square" rtlCol="0">
            <a:spAutoFit/>
          </a:bodyPr>
          <a:lstStyle/>
          <a:p>
            <a:r>
              <a:rPr lang="en-US" sz="2000" b="1" dirty="0">
                <a:solidFill>
                  <a:srgbClr val="494949"/>
                </a:solidFill>
              </a:rPr>
              <a:t>Break-even nights per year </a:t>
            </a:r>
            <a:r>
              <a:rPr lang="en-US" sz="2000" i="1" dirty="0">
                <a:solidFill>
                  <a:srgbClr val="E96751"/>
                </a:solidFill>
              </a:rPr>
              <a:t>(Fixed Costs ÷ Profit per occupied night) </a:t>
            </a:r>
            <a:r>
              <a:rPr lang="en-US" sz="2000" i="1" dirty="0">
                <a:solidFill>
                  <a:srgbClr val="595959"/>
                </a:solidFill>
              </a:rPr>
              <a:t>The number of booked nights needed to cover fixed costs</a:t>
            </a:r>
            <a:r>
              <a:rPr lang="en-US" sz="2000" i="1" dirty="0">
                <a:solidFill>
                  <a:srgbClr val="E96751"/>
                </a:solidFill>
              </a:rPr>
              <a:t> </a:t>
            </a:r>
            <a:r>
              <a:rPr lang="en-US" sz="2000" i="1" dirty="0">
                <a:solidFill>
                  <a:srgbClr val="595959"/>
                </a:solidFill>
              </a:rPr>
              <a:t>€</a:t>
            </a:r>
            <a:r>
              <a:rPr lang="en-IE" sz="2000" dirty="0">
                <a:solidFill>
                  <a:srgbClr val="E96751"/>
                </a:solidFill>
                <a:highlight>
                  <a:srgbClr val="FFFF00"/>
                </a:highlight>
              </a:rPr>
              <a:t> [insert figure]</a:t>
            </a:r>
            <a:r>
              <a:rPr lang="en-US" sz="2000" i="1" dirty="0">
                <a:solidFill>
                  <a:srgbClr val="595959"/>
                </a:solidFill>
              </a:rPr>
              <a:t> fixed costs ÷ €</a:t>
            </a:r>
            <a:r>
              <a:rPr lang="en-IE" sz="2000" dirty="0">
                <a:solidFill>
                  <a:srgbClr val="E96751"/>
                </a:solidFill>
                <a:highlight>
                  <a:srgbClr val="FFFF00"/>
                </a:highlight>
              </a:rPr>
              <a:t> [insert figure]</a:t>
            </a:r>
            <a:r>
              <a:rPr lang="en-US" sz="2000" i="1" dirty="0">
                <a:solidFill>
                  <a:srgbClr val="595959"/>
                </a:solidFill>
              </a:rPr>
              <a:t> profit per night = </a:t>
            </a:r>
            <a:r>
              <a:rPr lang="en-IE" sz="2000" dirty="0">
                <a:solidFill>
                  <a:srgbClr val="E96751"/>
                </a:solidFill>
                <a:highlight>
                  <a:srgbClr val="FFFF00"/>
                </a:highlight>
              </a:rPr>
              <a:t>[insert figure]</a:t>
            </a:r>
            <a:r>
              <a:rPr lang="en-US" sz="2000" b="1" i="1" dirty="0">
                <a:solidFill>
                  <a:srgbClr val="E96751"/>
                </a:solidFill>
              </a:rPr>
              <a:t> break even nights</a:t>
            </a:r>
            <a:br>
              <a:rPr lang="en-US" sz="2000" i="1" dirty="0">
                <a:solidFill>
                  <a:srgbClr val="595959"/>
                </a:solidFill>
              </a:rPr>
            </a:br>
            <a:r>
              <a:rPr lang="en-US" sz="2000" i="1" dirty="0">
                <a:solidFill>
                  <a:srgbClr val="595959"/>
                </a:solidFill>
              </a:rPr>
              <a:t>You need to book </a:t>
            </a:r>
            <a:r>
              <a:rPr lang="en-IE" sz="2000" dirty="0">
                <a:solidFill>
                  <a:srgbClr val="E96751"/>
                </a:solidFill>
                <a:highlight>
                  <a:srgbClr val="FFFF00"/>
                </a:highlight>
              </a:rPr>
              <a:t>[insert figure] </a:t>
            </a:r>
            <a:r>
              <a:rPr lang="en-US" sz="2000" i="1" dirty="0">
                <a:solidFill>
                  <a:srgbClr val="595959"/>
                </a:solidFill>
              </a:rPr>
              <a:t>nights just to break even.</a:t>
            </a:r>
            <a:endParaRPr lang="en-GB" sz="2000" b="1" i="1" dirty="0">
              <a:solidFill>
                <a:srgbClr val="595959"/>
              </a:solidFill>
            </a:endParaRPr>
          </a:p>
        </p:txBody>
      </p:sp>
      <p:grpSp>
        <p:nvGrpSpPr>
          <p:cNvPr id="2" name="Group 1">
            <a:extLst>
              <a:ext uri="{FF2B5EF4-FFF2-40B4-BE49-F238E27FC236}">
                <a16:creationId xmlns:a16="http://schemas.microsoft.com/office/drawing/2014/main" id="{72D11DD5-A622-24F7-DECC-5976C3F1DB26}"/>
              </a:ext>
            </a:extLst>
          </p:cNvPr>
          <p:cNvGrpSpPr/>
          <p:nvPr/>
        </p:nvGrpSpPr>
        <p:grpSpPr>
          <a:xfrm>
            <a:off x="155730" y="1400046"/>
            <a:ext cx="630739" cy="707886"/>
            <a:chOff x="1015996" y="1040208"/>
            <a:chExt cx="1016004" cy="1223667"/>
          </a:xfrm>
        </p:grpSpPr>
        <p:sp>
          <p:nvSpPr>
            <p:cNvPr id="3" name="Oval 2">
              <a:extLst>
                <a:ext uri="{FF2B5EF4-FFF2-40B4-BE49-F238E27FC236}">
                  <a16:creationId xmlns:a16="http://schemas.microsoft.com/office/drawing/2014/main" id="{CEB66DD3-F973-6233-C857-0CA15A2C8356}"/>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 name="TextBox 3">
              <a:extLst>
                <a:ext uri="{FF2B5EF4-FFF2-40B4-BE49-F238E27FC236}">
                  <a16:creationId xmlns:a16="http://schemas.microsoft.com/office/drawing/2014/main" id="{260828BD-01C6-8752-DF08-A775A9F958C0}"/>
                </a:ext>
              </a:extLst>
            </p:cNvPr>
            <p:cNvSpPr txBox="1"/>
            <p:nvPr/>
          </p:nvSpPr>
          <p:spPr>
            <a:xfrm>
              <a:off x="1015996" y="1040208"/>
              <a:ext cx="1015999" cy="122366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4000" b="1" dirty="0">
                  <a:solidFill>
                    <a:schemeClr val="bg1"/>
                  </a:solidFill>
                </a:rPr>
                <a:t>1</a:t>
              </a:r>
            </a:p>
          </p:txBody>
        </p:sp>
      </p:grpSp>
      <p:grpSp>
        <p:nvGrpSpPr>
          <p:cNvPr id="5" name="Group 4">
            <a:extLst>
              <a:ext uri="{FF2B5EF4-FFF2-40B4-BE49-F238E27FC236}">
                <a16:creationId xmlns:a16="http://schemas.microsoft.com/office/drawing/2014/main" id="{253659E4-F9EC-1C6E-51BB-E68A09337A66}"/>
              </a:ext>
            </a:extLst>
          </p:cNvPr>
          <p:cNvGrpSpPr/>
          <p:nvPr/>
        </p:nvGrpSpPr>
        <p:grpSpPr>
          <a:xfrm>
            <a:off x="110837" y="2588584"/>
            <a:ext cx="630739" cy="707886"/>
            <a:chOff x="1015996" y="1040208"/>
            <a:chExt cx="1016004" cy="1223667"/>
          </a:xfrm>
        </p:grpSpPr>
        <p:sp>
          <p:nvSpPr>
            <p:cNvPr id="6" name="Oval 5">
              <a:extLst>
                <a:ext uri="{FF2B5EF4-FFF2-40B4-BE49-F238E27FC236}">
                  <a16:creationId xmlns:a16="http://schemas.microsoft.com/office/drawing/2014/main" id="{D70A446A-D29F-ED58-6D27-A51F1EF619BB}"/>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8" name="TextBox 7">
              <a:extLst>
                <a:ext uri="{FF2B5EF4-FFF2-40B4-BE49-F238E27FC236}">
                  <a16:creationId xmlns:a16="http://schemas.microsoft.com/office/drawing/2014/main" id="{C81C427D-2461-5951-AFEA-84B659EEFB26}"/>
                </a:ext>
              </a:extLst>
            </p:cNvPr>
            <p:cNvSpPr txBox="1"/>
            <p:nvPr/>
          </p:nvSpPr>
          <p:spPr>
            <a:xfrm>
              <a:off x="1015996" y="1040208"/>
              <a:ext cx="1015999" cy="122366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4000" b="1" dirty="0">
                  <a:solidFill>
                    <a:schemeClr val="bg1"/>
                  </a:solidFill>
                </a:rPr>
                <a:t>2</a:t>
              </a:r>
            </a:p>
          </p:txBody>
        </p:sp>
      </p:grpSp>
      <p:grpSp>
        <p:nvGrpSpPr>
          <p:cNvPr id="9" name="Group 8">
            <a:extLst>
              <a:ext uri="{FF2B5EF4-FFF2-40B4-BE49-F238E27FC236}">
                <a16:creationId xmlns:a16="http://schemas.microsoft.com/office/drawing/2014/main" id="{F4BDA340-C765-03C7-5C06-90CA62111D2D}"/>
              </a:ext>
            </a:extLst>
          </p:cNvPr>
          <p:cNvGrpSpPr/>
          <p:nvPr/>
        </p:nvGrpSpPr>
        <p:grpSpPr>
          <a:xfrm>
            <a:off x="103514" y="4139649"/>
            <a:ext cx="630739" cy="707886"/>
            <a:chOff x="1015996" y="1040208"/>
            <a:chExt cx="1016004" cy="1223667"/>
          </a:xfrm>
        </p:grpSpPr>
        <p:sp>
          <p:nvSpPr>
            <p:cNvPr id="15" name="Oval 14">
              <a:extLst>
                <a:ext uri="{FF2B5EF4-FFF2-40B4-BE49-F238E27FC236}">
                  <a16:creationId xmlns:a16="http://schemas.microsoft.com/office/drawing/2014/main" id="{7C750DB5-0B9F-60B1-A105-96E73A8A7346}"/>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6" name="TextBox 15">
              <a:extLst>
                <a:ext uri="{FF2B5EF4-FFF2-40B4-BE49-F238E27FC236}">
                  <a16:creationId xmlns:a16="http://schemas.microsoft.com/office/drawing/2014/main" id="{9E61826B-9D58-9B2E-28AC-E8795DD8A663}"/>
                </a:ext>
              </a:extLst>
            </p:cNvPr>
            <p:cNvSpPr txBox="1"/>
            <p:nvPr/>
          </p:nvSpPr>
          <p:spPr>
            <a:xfrm>
              <a:off x="1015996" y="1040208"/>
              <a:ext cx="1015999" cy="122366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4000" b="1" dirty="0">
                  <a:solidFill>
                    <a:schemeClr val="bg1"/>
                  </a:solidFill>
                </a:rPr>
                <a:t>3</a:t>
              </a:r>
            </a:p>
          </p:txBody>
        </p:sp>
      </p:grpSp>
      <p:sp>
        <p:nvSpPr>
          <p:cNvPr id="31" name="Rectangle 30">
            <a:extLst>
              <a:ext uri="{FF2B5EF4-FFF2-40B4-BE49-F238E27FC236}">
                <a16:creationId xmlns:a16="http://schemas.microsoft.com/office/drawing/2014/main" id="{C6121E22-9452-CC5A-6907-7474A6F9EDA0}"/>
              </a:ext>
            </a:extLst>
          </p:cNvPr>
          <p:cNvSpPr/>
          <p:nvPr/>
        </p:nvSpPr>
        <p:spPr>
          <a:xfrm>
            <a:off x="409579" y="5574351"/>
            <a:ext cx="11536687" cy="1046440"/>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32" name="Freeform: Shape 31">
            <a:extLst>
              <a:ext uri="{FF2B5EF4-FFF2-40B4-BE49-F238E27FC236}">
                <a16:creationId xmlns:a16="http://schemas.microsoft.com/office/drawing/2014/main" id="{E6D3B666-1725-F566-7B26-6C9E51E45002}"/>
              </a:ext>
            </a:extLst>
          </p:cNvPr>
          <p:cNvSpPr/>
          <p:nvPr/>
        </p:nvSpPr>
        <p:spPr>
          <a:xfrm>
            <a:off x="409579" y="5574351"/>
            <a:ext cx="3222171" cy="825593"/>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a:p>
        </p:txBody>
      </p:sp>
      <p:sp>
        <p:nvSpPr>
          <p:cNvPr id="34" name="TextBox 33">
            <a:extLst>
              <a:ext uri="{FF2B5EF4-FFF2-40B4-BE49-F238E27FC236}">
                <a16:creationId xmlns:a16="http://schemas.microsoft.com/office/drawing/2014/main" id="{FC42F252-AB40-B4E2-2D59-07C7899C9746}"/>
              </a:ext>
            </a:extLst>
          </p:cNvPr>
          <p:cNvSpPr txBox="1"/>
          <p:nvPr/>
        </p:nvSpPr>
        <p:spPr>
          <a:xfrm>
            <a:off x="532619" y="5623253"/>
            <a:ext cx="2936206" cy="830997"/>
          </a:xfrm>
          <a:prstGeom prst="rect">
            <a:avLst/>
          </a:prstGeom>
          <a:noFill/>
        </p:spPr>
        <p:txBody>
          <a:bodyPr wrap="square" rtlCol="0">
            <a:spAutoFit/>
          </a:bodyPr>
          <a:lstStyle/>
          <a:p>
            <a:pPr algn="ctr"/>
            <a:r>
              <a:rPr lang="en-GB" sz="2400" b="1" dirty="0">
                <a:solidFill>
                  <a:schemeClr val="bg1"/>
                </a:solidFill>
              </a:rPr>
              <a:t>Calculate the Occupancy Rate</a:t>
            </a:r>
          </a:p>
        </p:txBody>
      </p:sp>
      <p:sp>
        <p:nvSpPr>
          <p:cNvPr id="36" name="TextBox 35">
            <a:extLst>
              <a:ext uri="{FF2B5EF4-FFF2-40B4-BE49-F238E27FC236}">
                <a16:creationId xmlns:a16="http://schemas.microsoft.com/office/drawing/2014/main" id="{76662A6A-3DB4-2472-998F-7000F76480CD}"/>
              </a:ext>
            </a:extLst>
          </p:cNvPr>
          <p:cNvSpPr txBox="1"/>
          <p:nvPr/>
        </p:nvSpPr>
        <p:spPr>
          <a:xfrm>
            <a:off x="3631749" y="5597207"/>
            <a:ext cx="8311439" cy="1015663"/>
          </a:xfrm>
          <a:prstGeom prst="rect">
            <a:avLst/>
          </a:prstGeom>
          <a:noFill/>
        </p:spPr>
        <p:txBody>
          <a:bodyPr wrap="square" rtlCol="0">
            <a:spAutoFit/>
          </a:bodyPr>
          <a:lstStyle/>
          <a:p>
            <a:r>
              <a:rPr lang="en-US" sz="2000" b="1" dirty="0">
                <a:solidFill>
                  <a:srgbClr val="494949"/>
                </a:solidFill>
              </a:rPr>
              <a:t>Calculate profit per occupied night </a:t>
            </a:r>
            <a:r>
              <a:rPr lang="en-US" sz="2000" i="1" dirty="0">
                <a:solidFill>
                  <a:srgbClr val="E96751"/>
                </a:solidFill>
              </a:rPr>
              <a:t>(Break-even nights ÷ Total available nights in a year × 100) </a:t>
            </a:r>
            <a:r>
              <a:rPr lang="en-IE" sz="2000" dirty="0">
                <a:solidFill>
                  <a:srgbClr val="E96751"/>
                </a:solidFill>
                <a:highlight>
                  <a:srgbClr val="FFFF00"/>
                </a:highlight>
              </a:rPr>
              <a:t>[insert figure]</a:t>
            </a:r>
            <a:r>
              <a:rPr lang="en-US" sz="2000" i="1" dirty="0">
                <a:solidFill>
                  <a:srgbClr val="595959"/>
                </a:solidFill>
              </a:rPr>
              <a:t> break-even nights ÷ 365 available nights = </a:t>
            </a:r>
            <a:r>
              <a:rPr lang="en-IE" sz="2000" dirty="0">
                <a:solidFill>
                  <a:srgbClr val="E96751"/>
                </a:solidFill>
                <a:highlight>
                  <a:srgbClr val="FFFF00"/>
                </a:highlight>
              </a:rPr>
              <a:t>[insert figure] </a:t>
            </a:r>
            <a:r>
              <a:rPr lang="en-US" sz="2000" b="1" i="1" dirty="0">
                <a:solidFill>
                  <a:srgbClr val="E96751"/>
                </a:solidFill>
              </a:rPr>
              <a:t>% occupancy </a:t>
            </a:r>
            <a:r>
              <a:rPr lang="en-US" sz="2000" i="1" dirty="0">
                <a:solidFill>
                  <a:srgbClr val="595959"/>
                </a:solidFill>
              </a:rPr>
              <a:t>rate.</a:t>
            </a:r>
            <a:endParaRPr lang="en-GB" sz="2000" i="1" dirty="0">
              <a:solidFill>
                <a:srgbClr val="595959"/>
              </a:solidFill>
            </a:endParaRPr>
          </a:p>
        </p:txBody>
      </p:sp>
      <p:grpSp>
        <p:nvGrpSpPr>
          <p:cNvPr id="17" name="Group 16">
            <a:extLst>
              <a:ext uri="{FF2B5EF4-FFF2-40B4-BE49-F238E27FC236}">
                <a16:creationId xmlns:a16="http://schemas.microsoft.com/office/drawing/2014/main" id="{7BEED0C2-5A20-CAB2-6156-8D5C0C659B88}"/>
              </a:ext>
            </a:extLst>
          </p:cNvPr>
          <p:cNvGrpSpPr/>
          <p:nvPr/>
        </p:nvGrpSpPr>
        <p:grpSpPr>
          <a:xfrm>
            <a:off x="74109" y="5641230"/>
            <a:ext cx="630739" cy="707886"/>
            <a:chOff x="1015996" y="1040208"/>
            <a:chExt cx="1016004" cy="1223667"/>
          </a:xfrm>
        </p:grpSpPr>
        <p:sp>
          <p:nvSpPr>
            <p:cNvPr id="18" name="Oval 17">
              <a:extLst>
                <a:ext uri="{FF2B5EF4-FFF2-40B4-BE49-F238E27FC236}">
                  <a16:creationId xmlns:a16="http://schemas.microsoft.com/office/drawing/2014/main" id="{AD2FA5C5-909E-B13A-C85A-C59338E91C17}"/>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1" name="TextBox 20">
              <a:extLst>
                <a:ext uri="{FF2B5EF4-FFF2-40B4-BE49-F238E27FC236}">
                  <a16:creationId xmlns:a16="http://schemas.microsoft.com/office/drawing/2014/main" id="{69DE0404-3E06-11C6-82EC-86DB6A76A2DB}"/>
                </a:ext>
              </a:extLst>
            </p:cNvPr>
            <p:cNvSpPr txBox="1"/>
            <p:nvPr/>
          </p:nvSpPr>
          <p:spPr>
            <a:xfrm>
              <a:off x="1015996" y="1040208"/>
              <a:ext cx="1015999" cy="122366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4000" b="1" dirty="0">
                  <a:solidFill>
                    <a:schemeClr val="bg1"/>
                  </a:solidFill>
                </a:rPr>
                <a:t>4</a:t>
              </a:r>
            </a:p>
          </p:txBody>
        </p:sp>
      </p:grpSp>
      <p:pic>
        <p:nvPicPr>
          <p:cNvPr id="10" name="Picture 9">
            <a:extLst>
              <a:ext uri="{FF2B5EF4-FFF2-40B4-BE49-F238E27FC236}">
                <a16:creationId xmlns:a16="http://schemas.microsoft.com/office/drawing/2014/main" id="{95D245DC-D45C-D097-E38C-5C64BD2AAEA2}"/>
              </a:ext>
            </a:extLst>
          </p:cNvPr>
          <p:cNvPicPr>
            <a:picLocks noChangeAspect="1"/>
          </p:cNvPicPr>
          <p:nvPr/>
        </p:nvPicPr>
        <p:blipFill>
          <a:blip r:embed="rId2"/>
          <a:stretch>
            <a:fillRect/>
          </a:stretch>
        </p:blipFill>
        <p:spPr>
          <a:xfrm>
            <a:off x="998875" y="256072"/>
            <a:ext cx="1420475" cy="1091491"/>
          </a:xfrm>
          <a:prstGeom prst="rect">
            <a:avLst/>
          </a:prstGeom>
        </p:spPr>
      </p:pic>
    </p:spTree>
    <p:extLst>
      <p:ext uri="{BB962C8B-B14F-4D97-AF65-F5344CB8AC3E}">
        <p14:creationId xmlns:p14="http://schemas.microsoft.com/office/powerpoint/2010/main" val="379131341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965278-C743-4249-9435-83D7C940D28B}"/>
            </a:ext>
          </a:extLst>
        </p:cNvPr>
        <p:cNvGrpSpPr/>
        <p:nvPr/>
      </p:nvGrpSpPr>
      <p:grpSpPr>
        <a:xfrm>
          <a:off x="0" y="0"/>
          <a:ext cx="0" cy="0"/>
          <a:chOff x="0" y="0"/>
          <a:chExt cx="0" cy="0"/>
        </a:xfrm>
      </p:grpSpPr>
      <p:sp>
        <p:nvSpPr>
          <p:cNvPr id="14" name="Text Placeholder 13">
            <a:extLst>
              <a:ext uri="{FF2B5EF4-FFF2-40B4-BE49-F238E27FC236}">
                <a16:creationId xmlns:a16="http://schemas.microsoft.com/office/drawing/2014/main" id="{59A54F6F-8F69-07FF-0554-9F582D75224E}"/>
              </a:ext>
            </a:extLst>
          </p:cNvPr>
          <p:cNvSpPr>
            <a:spLocks noGrp="1"/>
          </p:cNvSpPr>
          <p:nvPr>
            <p:ph type="body" sz="quarter" idx="4294967295"/>
          </p:nvPr>
        </p:nvSpPr>
        <p:spPr>
          <a:xfrm>
            <a:off x="675021" y="3392026"/>
            <a:ext cx="2659850" cy="1049221"/>
          </a:xfrm>
          <a:prstGeom prst="rect">
            <a:avLst/>
          </a:prstGeom>
        </p:spPr>
        <p:txBody>
          <a:bodyPr/>
          <a:lstStyle/>
          <a:p>
            <a:pPr marL="0" indent="0" algn="ctr">
              <a:lnSpc>
                <a:spcPct val="100000"/>
              </a:lnSpc>
              <a:buNone/>
            </a:pPr>
            <a:r>
              <a:rPr lang="en-US" dirty="0">
                <a:solidFill>
                  <a:schemeClr val="bg1"/>
                </a:solidFill>
              </a:rPr>
              <a:t>Calculating Your Break-Even Nightly Rate</a:t>
            </a:r>
            <a:endParaRPr lang="en-IE" dirty="0">
              <a:solidFill>
                <a:schemeClr val="bg1"/>
              </a:solidFill>
            </a:endParaRPr>
          </a:p>
        </p:txBody>
      </p:sp>
      <p:sp>
        <p:nvSpPr>
          <p:cNvPr id="2" name="Picture Placeholder 1">
            <a:extLst>
              <a:ext uri="{FF2B5EF4-FFF2-40B4-BE49-F238E27FC236}">
                <a16:creationId xmlns:a16="http://schemas.microsoft.com/office/drawing/2014/main" id="{0AB1F187-56ED-1753-7EAE-9B88399D216D}"/>
              </a:ext>
            </a:extLst>
          </p:cNvPr>
          <p:cNvSpPr>
            <a:spLocks noGrp="1"/>
          </p:cNvSpPr>
          <p:nvPr>
            <p:ph type="pic" sz="quarter" idx="10"/>
          </p:nvPr>
        </p:nvSpPr>
        <p:spPr/>
        <p:txBody>
          <a:bodyPr/>
          <a:lstStyle/>
          <a:p>
            <a:endParaRPr lang="en-IE"/>
          </a:p>
        </p:txBody>
      </p:sp>
      <p:sp>
        <p:nvSpPr>
          <p:cNvPr id="16" name="Text Placeholder 15">
            <a:extLst>
              <a:ext uri="{FF2B5EF4-FFF2-40B4-BE49-F238E27FC236}">
                <a16:creationId xmlns:a16="http://schemas.microsoft.com/office/drawing/2014/main" id="{35323B18-08AC-D024-774D-F532B540AA99}"/>
              </a:ext>
            </a:extLst>
          </p:cNvPr>
          <p:cNvSpPr>
            <a:spLocks noGrp="1"/>
          </p:cNvSpPr>
          <p:nvPr>
            <p:ph type="body" sz="quarter" idx="21"/>
          </p:nvPr>
        </p:nvSpPr>
        <p:spPr>
          <a:xfrm>
            <a:off x="4295553" y="863931"/>
            <a:ext cx="7221426" cy="4530541"/>
          </a:xfrm>
        </p:spPr>
        <p:txBody>
          <a:bodyPr/>
          <a:lstStyle/>
          <a:p>
            <a:r>
              <a:rPr lang="en-US" dirty="0"/>
              <a:t>From your </a:t>
            </a:r>
            <a:r>
              <a:rPr lang="en-US" b="1" dirty="0"/>
              <a:t>total annual costs</a:t>
            </a:r>
            <a:r>
              <a:rPr lang="en-US" dirty="0"/>
              <a:t>, you can calculate the </a:t>
            </a:r>
            <a:r>
              <a:rPr lang="en-US" b="1" dirty="0"/>
              <a:t>minimum nightly rate</a:t>
            </a:r>
            <a:r>
              <a:rPr lang="en-US" dirty="0"/>
              <a:t> you must charge to avoid operating at a loss.</a:t>
            </a:r>
          </a:p>
          <a:p>
            <a:endParaRPr lang="en-US" dirty="0"/>
          </a:p>
          <a:p>
            <a:r>
              <a:rPr lang="en-US" b="1" dirty="0">
                <a:solidFill>
                  <a:srgbClr val="E96751"/>
                </a:solidFill>
              </a:rPr>
              <a:t>For example</a:t>
            </a:r>
            <a:r>
              <a:rPr lang="en-US" dirty="0"/>
              <a:t>, if your </a:t>
            </a:r>
            <a:r>
              <a:rPr lang="en-US" b="1" dirty="0"/>
              <a:t>annual costs are €15,200 </a:t>
            </a:r>
            <a:r>
              <a:rPr lang="en-US" dirty="0"/>
              <a:t>per year and you estimate </a:t>
            </a:r>
            <a:r>
              <a:rPr lang="en-US" b="1" dirty="0"/>
              <a:t>180 booked nights</a:t>
            </a:r>
            <a:r>
              <a:rPr lang="en-US" dirty="0"/>
              <a:t> a year (roughly 50% occupancy), then your break-even price per night is:</a:t>
            </a:r>
          </a:p>
          <a:p>
            <a:r>
              <a:rPr lang="en-US" dirty="0"/>
              <a:t>€15,200 ÷ 180 = €84.44 → €85/night</a:t>
            </a:r>
          </a:p>
          <a:p>
            <a:endParaRPr lang="en-US" dirty="0"/>
          </a:p>
          <a:p>
            <a:r>
              <a:rPr lang="en-US" dirty="0"/>
              <a:t>This simple calculation ensures that your baseline rate covers all operating expenses.</a:t>
            </a:r>
          </a:p>
          <a:p>
            <a:endParaRPr lang="en-US" dirty="0"/>
          </a:p>
          <a:p>
            <a:r>
              <a:rPr lang="en-US" b="1" dirty="0">
                <a:solidFill>
                  <a:srgbClr val="459597"/>
                </a:solidFill>
              </a:rPr>
              <a:t>Note: </a:t>
            </a:r>
            <a:r>
              <a:rPr lang="en-US" dirty="0"/>
              <a:t>Actual occupancy varies seasonally, so it’s wise to add a safety margin or use a range of occupancy scenarios.</a:t>
            </a:r>
            <a:endParaRPr lang="en-IE" dirty="0"/>
          </a:p>
        </p:txBody>
      </p:sp>
      <p:sp>
        <p:nvSpPr>
          <p:cNvPr id="5" name="Text Placeholder 4">
            <a:extLst>
              <a:ext uri="{FF2B5EF4-FFF2-40B4-BE49-F238E27FC236}">
                <a16:creationId xmlns:a16="http://schemas.microsoft.com/office/drawing/2014/main" id="{CA27A859-EAA3-1D97-6944-B50AB1EE237E}"/>
              </a:ext>
            </a:extLst>
          </p:cNvPr>
          <p:cNvSpPr>
            <a:spLocks noGrp="1"/>
          </p:cNvSpPr>
          <p:nvPr>
            <p:ph type="body" sz="quarter" idx="66"/>
          </p:nvPr>
        </p:nvSpPr>
        <p:spPr/>
        <p:txBody>
          <a:bodyPr/>
          <a:lstStyle/>
          <a:p>
            <a:endParaRPr lang="en-IE"/>
          </a:p>
        </p:txBody>
      </p:sp>
      <p:pic>
        <p:nvPicPr>
          <p:cNvPr id="41" name="Picture 40">
            <a:extLst>
              <a:ext uri="{FF2B5EF4-FFF2-40B4-BE49-F238E27FC236}">
                <a16:creationId xmlns:a16="http://schemas.microsoft.com/office/drawing/2014/main" id="{DE55AB96-1D21-4879-736A-8946B5C4C6F5}"/>
              </a:ext>
            </a:extLst>
          </p:cNvPr>
          <p:cNvPicPr>
            <a:picLocks noChangeAspect="1"/>
          </p:cNvPicPr>
          <p:nvPr/>
        </p:nvPicPr>
        <p:blipFill>
          <a:blip r:embed="rId2"/>
          <a:stretch>
            <a:fillRect/>
          </a:stretch>
        </p:blipFill>
        <p:spPr>
          <a:xfrm>
            <a:off x="894100" y="114699"/>
            <a:ext cx="2321992" cy="1784215"/>
          </a:xfrm>
          <a:prstGeom prst="rect">
            <a:avLst/>
          </a:prstGeom>
        </p:spPr>
      </p:pic>
      <p:sp>
        <p:nvSpPr>
          <p:cNvPr id="9" name="Text Placeholder 14">
            <a:extLst>
              <a:ext uri="{FF2B5EF4-FFF2-40B4-BE49-F238E27FC236}">
                <a16:creationId xmlns:a16="http://schemas.microsoft.com/office/drawing/2014/main" id="{A9142A70-EDE6-EBBA-ED14-D8F832669788}"/>
              </a:ext>
            </a:extLst>
          </p:cNvPr>
          <p:cNvSpPr>
            <a:spLocks noGrp="1"/>
          </p:cNvSpPr>
          <p:nvPr>
            <p:ph type="body" sz="quarter" idx="4294967295"/>
          </p:nvPr>
        </p:nvSpPr>
        <p:spPr>
          <a:xfrm>
            <a:off x="675021" y="2352332"/>
            <a:ext cx="2659850" cy="385564"/>
          </a:xfrm>
          <a:prstGeom prst="rect">
            <a:avLst/>
          </a:prstGeom>
        </p:spPr>
        <p:txBody>
          <a:bodyPr/>
          <a:lstStyle/>
          <a:p>
            <a:pPr marL="0" indent="0" algn="ctr">
              <a:buNone/>
            </a:pPr>
            <a:r>
              <a:rPr lang="en-IE" sz="4800" b="1" dirty="0">
                <a:solidFill>
                  <a:schemeClr val="bg1"/>
                </a:solidFill>
              </a:rPr>
              <a:t>Exercise</a:t>
            </a:r>
          </a:p>
        </p:txBody>
      </p:sp>
    </p:spTree>
    <p:extLst>
      <p:ext uri="{BB962C8B-B14F-4D97-AF65-F5344CB8AC3E}">
        <p14:creationId xmlns:p14="http://schemas.microsoft.com/office/powerpoint/2010/main" val="37888444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8EDFFF-4163-CFE5-ADE1-86165AE88629}"/>
            </a:ext>
          </a:extLst>
        </p:cNvPr>
        <p:cNvGrpSpPr/>
        <p:nvPr/>
      </p:nvGrpSpPr>
      <p:grpSpPr>
        <a:xfrm>
          <a:off x="0" y="0"/>
          <a:ext cx="0" cy="0"/>
          <a:chOff x="0" y="0"/>
          <a:chExt cx="0" cy="0"/>
        </a:xfrm>
      </p:grpSpPr>
      <p:sp>
        <p:nvSpPr>
          <p:cNvPr id="21" name="Text Placeholder 20">
            <a:extLst>
              <a:ext uri="{FF2B5EF4-FFF2-40B4-BE49-F238E27FC236}">
                <a16:creationId xmlns:a16="http://schemas.microsoft.com/office/drawing/2014/main" id="{4921ED8A-712E-0775-6EA2-8587127B5BD0}"/>
              </a:ext>
            </a:extLst>
          </p:cNvPr>
          <p:cNvSpPr>
            <a:spLocks noGrp="1"/>
          </p:cNvSpPr>
          <p:nvPr>
            <p:ph type="body" sz="quarter" idx="28"/>
          </p:nvPr>
        </p:nvSpPr>
        <p:spPr>
          <a:xfrm>
            <a:off x="600550" y="1176930"/>
            <a:ext cx="5177408" cy="4671588"/>
          </a:xfrm>
        </p:spPr>
        <p:txBody>
          <a:bodyPr/>
          <a:lstStyle/>
          <a:p>
            <a:pPr marL="0" indent="0"/>
            <a:r>
              <a:rPr lang="en-US" b="1" i="1" dirty="0"/>
              <a:t>To clearly define and separate fixed and variable costs so that you can create accurate pricing, budgeting, and profit projections that reflect your real-world expenses.</a:t>
            </a:r>
          </a:p>
          <a:p>
            <a:pPr marL="0" indent="0"/>
            <a:r>
              <a:rPr lang="en-US" dirty="0"/>
              <a:t>Understanding your costs is critical before setting prices or projecting profit. Costs are divided into </a:t>
            </a:r>
            <a:r>
              <a:rPr lang="en-US" b="1" dirty="0"/>
              <a:t>fixed costs</a:t>
            </a:r>
            <a:r>
              <a:rPr lang="en-US" dirty="0"/>
              <a:t> (like insurance, loan repayments, or broadband—things you pay no matter how many guests you have) and </a:t>
            </a:r>
            <a:r>
              <a:rPr lang="en-US" b="1" dirty="0"/>
              <a:t>variable costs</a:t>
            </a:r>
            <a:r>
              <a:rPr lang="en-US" dirty="0"/>
              <a:t> (like laundry, breakfast, and cleaning—costs that change depending on occupancy). Accurately identifying these will ensure your business is priced to survive and scale.</a:t>
            </a:r>
            <a:endParaRPr lang="en-IE" sz="2200" dirty="0"/>
          </a:p>
        </p:txBody>
      </p:sp>
      <p:sp>
        <p:nvSpPr>
          <p:cNvPr id="9" name="Text Placeholder 8">
            <a:extLst>
              <a:ext uri="{FF2B5EF4-FFF2-40B4-BE49-F238E27FC236}">
                <a16:creationId xmlns:a16="http://schemas.microsoft.com/office/drawing/2014/main" id="{2E5ED144-AF5F-54D1-E1A8-0F1D1DB77800}"/>
              </a:ext>
            </a:extLst>
          </p:cNvPr>
          <p:cNvSpPr>
            <a:spLocks noGrp="1"/>
          </p:cNvSpPr>
          <p:nvPr>
            <p:ph type="body" sz="quarter" idx="27"/>
          </p:nvPr>
        </p:nvSpPr>
        <p:spPr>
          <a:xfrm>
            <a:off x="295276" y="405222"/>
            <a:ext cx="5347198" cy="720752"/>
          </a:xfrm>
        </p:spPr>
        <p:txBody>
          <a:bodyPr/>
          <a:lstStyle/>
          <a:p>
            <a:pPr algn="r"/>
            <a:r>
              <a:rPr lang="en-US" sz="3200" dirty="0"/>
              <a:t>Know Your Costs and Expenses</a:t>
            </a:r>
            <a:endParaRPr lang="en-IE" sz="3200" dirty="0"/>
          </a:p>
        </p:txBody>
      </p:sp>
      <p:sp>
        <p:nvSpPr>
          <p:cNvPr id="30" name="Text Placeholder 1">
            <a:extLst>
              <a:ext uri="{FF2B5EF4-FFF2-40B4-BE49-F238E27FC236}">
                <a16:creationId xmlns:a16="http://schemas.microsoft.com/office/drawing/2014/main" id="{AEAA6975-BE6D-5880-5600-555A86CD5445}"/>
              </a:ext>
            </a:extLst>
          </p:cNvPr>
          <p:cNvSpPr>
            <a:spLocks noGrp="1"/>
          </p:cNvSpPr>
          <p:nvPr>
            <p:ph type="body" sz="quarter" idx="4294967295"/>
          </p:nvPr>
        </p:nvSpPr>
        <p:spPr>
          <a:xfrm>
            <a:off x="5862882" y="1337990"/>
            <a:ext cx="700387" cy="689518"/>
          </a:xfrm>
          <a:prstGeom prst="rect">
            <a:avLst/>
          </a:prstGeom>
        </p:spPr>
        <p:txBody>
          <a:bodyPr anchor="ctr"/>
          <a:lstStyle/>
          <a:p>
            <a:pPr marL="0" indent="0" algn="ctr">
              <a:buNone/>
            </a:pPr>
            <a:r>
              <a:rPr lang="en-IE" sz="3200" dirty="0">
                <a:solidFill>
                  <a:schemeClr val="bg1"/>
                </a:solidFill>
              </a:rPr>
              <a:t>10</a:t>
            </a:r>
          </a:p>
        </p:txBody>
      </p:sp>
      <p:sp>
        <p:nvSpPr>
          <p:cNvPr id="32" name="Text Placeholder 4">
            <a:extLst>
              <a:ext uri="{FF2B5EF4-FFF2-40B4-BE49-F238E27FC236}">
                <a16:creationId xmlns:a16="http://schemas.microsoft.com/office/drawing/2014/main" id="{02686CA0-0731-7C9E-5D2D-CC238D0D3980}"/>
              </a:ext>
            </a:extLst>
          </p:cNvPr>
          <p:cNvSpPr>
            <a:spLocks noGrp="1"/>
          </p:cNvSpPr>
          <p:nvPr>
            <p:ph type="body" sz="quarter" idx="4294967295"/>
          </p:nvPr>
        </p:nvSpPr>
        <p:spPr>
          <a:xfrm>
            <a:off x="5884585" y="2252978"/>
            <a:ext cx="700387" cy="689518"/>
          </a:xfrm>
          <a:prstGeom prst="rect">
            <a:avLst/>
          </a:prstGeom>
        </p:spPr>
        <p:txBody>
          <a:bodyPr anchor="ctr"/>
          <a:lstStyle/>
          <a:p>
            <a:pPr marL="0" indent="0" algn="ctr">
              <a:buNone/>
            </a:pPr>
            <a:r>
              <a:rPr lang="en-IE" sz="3200" dirty="0">
                <a:solidFill>
                  <a:schemeClr val="bg1"/>
                </a:solidFill>
              </a:rPr>
              <a:t>11</a:t>
            </a:r>
          </a:p>
        </p:txBody>
      </p:sp>
      <p:sp>
        <p:nvSpPr>
          <p:cNvPr id="34" name="Text Placeholder 6">
            <a:extLst>
              <a:ext uri="{FF2B5EF4-FFF2-40B4-BE49-F238E27FC236}">
                <a16:creationId xmlns:a16="http://schemas.microsoft.com/office/drawing/2014/main" id="{50972326-D3A1-1E92-7105-A352D0F39971}"/>
              </a:ext>
            </a:extLst>
          </p:cNvPr>
          <p:cNvSpPr>
            <a:spLocks noGrp="1"/>
          </p:cNvSpPr>
          <p:nvPr>
            <p:ph type="body" sz="quarter" idx="4294967295"/>
          </p:nvPr>
        </p:nvSpPr>
        <p:spPr>
          <a:xfrm>
            <a:off x="5891164" y="3167965"/>
            <a:ext cx="700387" cy="689518"/>
          </a:xfrm>
          <a:prstGeom prst="rect">
            <a:avLst/>
          </a:prstGeom>
        </p:spPr>
        <p:txBody>
          <a:bodyPr/>
          <a:lstStyle/>
          <a:p>
            <a:pPr marL="0" indent="0" algn="ctr">
              <a:buNone/>
            </a:pPr>
            <a:r>
              <a:rPr lang="en-IE" sz="3200" dirty="0">
                <a:solidFill>
                  <a:schemeClr val="bg1"/>
                </a:solidFill>
              </a:rPr>
              <a:t>12</a:t>
            </a:r>
          </a:p>
        </p:txBody>
      </p:sp>
      <p:sp>
        <p:nvSpPr>
          <p:cNvPr id="36" name="Text Placeholder 8">
            <a:extLst>
              <a:ext uri="{FF2B5EF4-FFF2-40B4-BE49-F238E27FC236}">
                <a16:creationId xmlns:a16="http://schemas.microsoft.com/office/drawing/2014/main" id="{8D7FBDD4-FE67-1C44-E79C-48319802DC1E}"/>
              </a:ext>
            </a:extLst>
          </p:cNvPr>
          <p:cNvSpPr>
            <a:spLocks noGrp="1"/>
          </p:cNvSpPr>
          <p:nvPr>
            <p:ph type="body" sz="quarter" idx="4294967295"/>
          </p:nvPr>
        </p:nvSpPr>
        <p:spPr>
          <a:xfrm>
            <a:off x="5912867" y="4082953"/>
            <a:ext cx="700387" cy="689518"/>
          </a:xfrm>
          <a:prstGeom prst="rect">
            <a:avLst/>
          </a:prstGeom>
        </p:spPr>
        <p:txBody>
          <a:bodyPr/>
          <a:lstStyle/>
          <a:p>
            <a:pPr marL="0" indent="0" algn="ctr">
              <a:buNone/>
            </a:pPr>
            <a:r>
              <a:rPr lang="en-IE" sz="3200" dirty="0">
                <a:solidFill>
                  <a:schemeClr val="bg1"/>
                </a:solidFill>
              </a:rPr>
              <a:t>13</a:t>
            </a:r>
          </a:p>
        </p:txBody>
      </p:sp>
      <p:cxnSp>
        <p:nvCxnSpPr>
          <p:cNvPr id="2" name="Straight Connector 1">
            <a:extLst>
              <a:ext uri="{FF2B5EF4-FFF2-40B4-BE49-F238E27FC236}">
                <a16:creationId xmlns:a16="http://schemas.microsoft.com/office/drawing/2014/main" id="{7C6F9591-6728-EA84-E778-81324AB6BC25}"/>
              </a:ext>
            </a:extLst>
          </p:cNvPr>
          <p:cNvCxnSpPr>
            <a:cxnSpLocks/>
          </p:cNvCxnSpPr>
          <p:nvPr/>
        </p:nvCxnSpPr>
        <p:spPr>
          <a:xfrm flipH="1">
            <a:off x="5658046" y="2103078"/>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EE2EA1FA-D475-EC4B-A5AF-19D85C081C76}"/>
              </a:ext>
            </a:extLst>
          </p:cNvPr>
          <p:cNvCxnSpPr>
            <a:cxnSpLocks/>
          </p:cNvCxnSpPr>
          <p:nvPr/>
        </p:nvCxnSpPr>
        <p:spPr>
          <a:xfrm flipH="1">
            <a:off x="5726023" y="3036528"/>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923D204C-29A7-B939-7EED-607A7C6A665C}"/>
              </a:ext>
            </a:extLst>
          </p:cNvPr>
          <p:cNvCxnSpPr>
            <a:cxnSpLocks/>
          </p:cNvCxnSpPr>
          <p:nvPr/>
        </p:nvCxnSpPr>
        <p:spPr>
          <a:xfrm flipH="1">
            <a:off x="5777958" y="3969978"/>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DF796243-26A7-F1F6-7D8D-583A7FB5E1A3}"/>
              </a:ext>
            </a:extLst>
          </p:cNvPr>
          <p:cNvCxnSpPr>
            <a:cxnSpLocks/>
          </p:cNvCxnSpPr>
          <p:nvPr/>
        </p:nvCxnSpPr>
        <p:spPr>
          <a:xfrm flipH="1">
            <a:off x="5810446" y="4903428"/>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8" name="Text Placeholder 2">
            <a:extLst>
              <a:ext uri="{FF2B5EF4-FFF2-40B4-BE49-F238E27FC236}">
                <a16:creationId xmlns:a16="http://schemas.microsoft.com/office/drawing/2014/main" id="{201496DB-DF0A-FA20-8F83-131A2D2E8039}"/>
              </a:ext>
            </a:extLst>
          </p:cNvPr>
          <p:cNvSpPr txBox="1">
            <a:spLocks/>
          </p:cNvSpPr>
          <p:nvPr/>
        </p:nvSpPr>
        <p:spPr>
          <a:xfrm>
            <a:off x="6750111" y="1432354"/>
            <a:ext cx="4931847" cy="68951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r>
              <a:rPr lang="en-IE" sz="2200" b="1" dirty="0">
                <a:solidFill>
                  <a:srgbClr val="595959"/>
                </a:solidFill>
              </a:rPr>
              <a:t>Know Your Fixed Costs (FC) </a:t>
            </a:r>
            <a:r>
              <a:rPr lang="en-IE" sz="2200" dirty="0">
                <a:solidFill>
                  <a:srgbClr val="595959"/>
                </a:solidFill>
              </a:rPr>
              <a:t>(Overheads)</a:t>
            </a:r>
          </a:p>
          <a:p>
            <a:pPr marL="0" indent="0">
              <a:spcBef>
                <a:spcPts val="0"/>
              </a:spcBef>
              <a:buFont typeface="Arial" panose="020B0604020202020204" pitchFamily="34" charset="0"/>
              <a:buNone/>
            </a:pPr>
            <a:r>
              <a:rPr lang="en-US" sz="1800" i="1" dirty="0">
                <a:solidFill>
                  <a:srgbClr val="595959"/>
                </a:solidFill>
              </a:rPr>
              <a:t>Identify regular, recurring expenses such as rent, salaries, insurance, and utilities.</a:t>
            </a:r>
          </a:p>
          <a:p>
            <a:pPr marL="0" indent="0">
              <a:spcBef>
                <a:spcPts val="0"/>
              </a:spcBef>
              <a:buFont typeface="Arial" panose="020B0604020202020204" pitchFamily="34" charset="0"/>
              <a:buNone/>
            </a:pPr>
            <a:endParaRPr lang="en-IE" sz="2200" dirty="0">
              <a:solidFill>
                <a:srgbClr val="595959"/>
              </a:solidFill>
            </a:endParaRPr>
          </a:p>
        </p:txBody>
      </p:sp>
      <p:sp>
        <p:nvSpPr>
          <p:cNvPr id="10" name="Text Placeholder 5">
            <a:extLst>
              <a:ext uri="{FF2B5EF4-FFF2-40B4-BE49-F238E27FC236}">
                <a16:creationId xmlns:a16="http://schemas.microsoft.com/office/drawing/2014/main" id="{3A3EB3E7-7FFC-ACFF-5B17-987202FF8C20}"/>
              </a:ext>
            </a:extLst>
          </p:cNvPr>
          <p:cNvSpPr txBox="1">
            <a:spLocks/>
          </p:cNvSpPr>
          <p:nvPr/>
        </p:nvSpPr>
        <p:spPr>
          <a:xfrm>
            <a:off x="6782600" y="2360447"/>
            <a:ext cx="5110169" cy="68951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r>
              <a:rPr lang="en-IE" sz="2200" b="1" dirty="0">
                <a:solidFill>
                  <a:srgbClr val="595959"/>
                </a:solidFill>
              </a:rPr>
              <a:t>Estimate Your Variable Cost per Night (VC)</a:t>
            </a:r>
          </a:p>
          <a:p>
            <a:pPr marL="0" indent="0">
              <a:spcBef>
                <a:spcPts val="0"/>
              </a:spcBef>
              <a:buFont typeface="Arial" panose="020B0604020202020204" pitchFamily="34" charset="0"/>
              <a:buNone/>
            </a:pPr>
            <a:r>
              <a:rPr lang="en-US" sz="1800" i="1" dirty="0">
                <a:solidFill>
                  <a:srgbClr val="595959"/>
                </a:solidFill>
              </a:rPr>
              <a:t>Calculate costs that change depending on bookings, like laundry, cleaning, or breakfast.</a:t>
            </a:r>
          </a:p>
          <a:p>
            <a:pPr marL="0" indent="0">
              <a:spcBef>
                <a:spcPts val="0"/>
              </a:spcBef>
              <a:buFont typeface="Arial" panose="020B0604020202020204" pitchFamily="34" charset="0"/>
              <a:buNone/>
            </a:pPr>
            <a:endParaRPr lang="en-IE" sz="2200" b="1" dirty="0">
              <a:solidFill>
                <a:srgbClr val="595959"/>
              </a:solidFill>
            </a:endParaRPr>
          </a:p>
        </p:txBody>
      </p:sp>
      <p:sp>
        <p:nvSpPr>
          <p:cNvPr id="6" name="Text Placeholder 7">
            <a:extLst>
              <a:ext uri="{FF2B5EF4-FFF2-40B4-BE49-F238E27FC236}">
                <a16:creationId xmlns:a16="http://schemas.microsoft.com/office/drawing/2014/main" id="{C1A6D860-7B79-12C7-B62D-67B71C9D0DAA}"/>
              </a:ext>
            </a:extLst>
          </p:cNvPr>
          <p:cNvSpPr txBox="1">
            <a:spLocks/>
          </p:cNvSpPr>
          <p:nvPr/>
        </p:nvSpPr>
        <p:spPr>
          <a:xfrm>
            <a:off x="6782600" y="3298229"/>
            <a:ext cx="4966284" cy="68951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r>
              <a:rPr lang="en-IE" sz="2100" b="1" dirty="0">
                <a:solidFill>
                  <a:srgbClr val="595959"/>
                </a:solidFill>
              </a:rPr>
              <a:t>Sample Annual Operating Costs or Variable Costs Breakdown</a:t>
            </a:r>
          </a:p>
          <a:p>
            <a:pPr marL="0" indent="0">
              <a:spcBef>
                <a:spcPts val="0"/>
              </a:spcBef>
              <a:buFont typeface="Arial" panose="020B0604020202020204" pitchFamily="34" charset="0"/>
              <a:buNone/>
            </a:pPr>
            <a:r>
              <a:rPr lang="en-US" sz="1800" i="1" dirty="0">
                <a:solidFill>
                  <a:srgbClr val="595959"/>
                </a:solidFill>
              </a:rPr>
              <a:t>A list to compare and </a:t>
            </a:r>
            <a:r>
              <a:rPr lang="en-US" sz="1800" i="1" dirty="0" err="1">
                <a:solidFill>
                  <a:srgbClr val="595959"/>
                </a:solidFill>
              </a:rPr>
              <a:t>categorise</a:t>
            </a:r>
            <a:r>
              <a:rPr lang="en-US" sz="1800" i="1" dirty="0">
                <a:solidFill>
                  <a:srgbClr val="595959"/>
                </a:solidFill>
              </a:rPr>
              <a:t> your own costs.</a:t>
            </a:r>
          </a:p>
          <a:p>
            <a:pPr marL="0" indent="0">
              <a:spcBef>
                <a:spcPts val="0"/>
              </a:spcBef>
              <a:buFont typeface="Arial" panose="020B0604020202020204" pitchFamily="34" charset="0"/>
              <a:buNone/>
            </a:pPr>
            <a:endParaRPr lang="en-IE" sz="2200" b="1" dirty="0">
              <a:solidFill>
                <a:srgbClr val="595959"/>
              </a:solidFill>
            </a:endParaRPr>
          </a:p>
        </p:txBody>
      </p:sp>
      <p:sp>
        <p:nvSpPr>
          <p:cNvPr id="37" name="Text Placeholder 9">
            <a:extLst>
              <a:ext uri="{FF2B5EF4-FFF2-40B4-BE49-F238E27FC236}">
                <a16:creationId xmlns:a16="http://schemas.microsoft.com/office/drawing/2014/main" id="{3B35D16A-6573-37B9-F621-16FAD597F489}"/>
              </a:ext>
            </a:extLst>
          </p:cNvPr>
          <p:cNvSpPr txBox="1">
            <a:spLocks/>
          </p:cNvSpPr>
          <p:nvPr/>
        </p:nvSpPr>
        <p:spPr>
          <a:xfrm>
            <a:off x="6800097" y="4213909"/>
            <a:ext cx="4881861" cy="68951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r>
              <a:rPr lang="en-IE" sz="2200" b="1">
                <a:solidFill>
                  <a:srgbClr val="595959"/>
                </a:solidFill>
              </a:rPr>
              <a:t>Calculate Your Total Annual Costs (TAC)</a:t>
            </a:r>
          </a:p>
          <a:p>
            <a:pPr marL="0" indent="0">
              <a:spcBef>
                <a:spcPts val="0"/>
              </a:spcBef>
              <a:buFont typeface="Arial" panose="020B0604020202020204" pitchFamily="34" charset="0"/>
              <a:buNone/>
            </a:pPr>
            <a:r>
              <a:rPr lang="en-US" sz="1800" i="1">
                <a:solidFill>
                  <a:srgbClr val="595959"/>
                </a:solidFill>
              </a:rPr>
              <a:t>Add fixed and variable costs for a full picture of what your business costs yearly.</a:t>
            </a:r>
          </a:p>
          <a:p>
            <a:pPr marL="0" indent="0">
              <a:spcBef>
                <a:spcPts val="0"/>
              </a:spcBef>
              <a:buFont typeface="Arial" panose="020B0604020202020204" pitchFamily="34" charset="0"/>
              <a:buNone/>
            </a:pPr>
            <a:endParaRPr lang="en-IE" sz="2200" b="1" dirty="0">
              <a:solidFill>
                <a:srgbClr val="595959"/>
              </a:solidFill>
            </a:endParaRPr>
          </a:p>
        </p:txBody>
      </p:sp>
    </p:spTree>
    <p:extLst>
      <p:ext uri="{BB962C8B-B14F-4D97-AF65-F5344CB8AC3E}">
        <p14:creationId xmlns:p14="http://schemas.microsoft.com/office/powerpoint/2010/main" val="319606368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hlinkClick r:id="rId2"/>
            <a:extLst>
              <a:ext uri="{FF2B5EF4-FFF2-40B4-BE49-F238E27FC236}">
                <a16:creationId xmlns:a16="http://schemas.microsoft.com/office/drawing/2014/main" id="{D929107F-BFED-3951-6DF2-EB1DF910F693}"/>
              </a:ext>
            </a:extLst>
          </p:cNvPr>
          <p:cNvPicPr>
            <a:picLocks noGrp="1" noChangeAspect="1"/>
          </p:cNvPicPr>
          <p:nvPr>
            <p:ph type="pic" sz="quarter" idx="20"/>
          </p:nvPr>
        </p:nvPicPr>
        <p:blipFill>
          <a:blip r:embed="rId3"/>
          <a:srcRect t="877" b="877"/>
          <a:stretch/>
        </p:blipFill>
        <p:spPr/>
      </p:pic>
      <p:sp>
        <p:nvSpPr>
          <p:cNvPr id="5" name="Text Placeholder 4">
            <a:extLst>
              <a:ext uri="{FF2B5EF4-FFF2-40B4-BE49-F238E27FC236}">
                <a16:creationId xmlns:a16="http://schemas.microsoft.com/office/drawing/2014/main" id="{F2E326D2-6BEE-F1C5-8DC7-44D38175F6AF}"/>
              </a:ext>
            </a:extLst>
          </p:cNvPr>
          <p:cNvSpPr>
            <a:spLocks noGrp="1"/>
          </p:cNvSpPr>
          <p:nvPr>
            <p:ph type="body" sz="quarter" idx="18"/>
          </p:nvPr>
        </p:nvSpPr>
        <p:spPr>
          <a:xfrm>
            <a:off x="422377" y="1663366"/>
            <a:ext cx="5345443" cy="3499183"/>
          </a:xfrm>
        </p:spPr>
        <p:txBody>
          <a:bodyPr/>
          <a:lstStyle/>
          <a:p>
            <a:pPr>
              <a:spcAft>
                <a:spcPts val="600"/>
              </a:spcAft>
            </a:pPr>
            <a:r>
              <a:rPr lang="en-US" dirty="0">
                <a:solidFill>
                  <a:srgbClr val="494949"/>
                </a:solidFill>
              </a:rPr>
              <a:t>For 5 glamping pods at €140/night, the revenue at various occupancy levels is:</a:t>
            </a:r>
          </a:p>
          <a:p>
            <a:pPr>
              <a:spcAft>
                <a:spcPts val="600"/>
              </a:spcAft>
            </a:pPr>
            <a:r>
              <a:rPr lang="en-US" b="1" dirty="0">
                <a:solidFill>
                  <a:srgbClr val="494949"/>
                </a:solidFill>
              </a:rPr>
              <a:t>€127,750/year at 50% occupancy, €153,300 at 60%, and €178,850 at 70%</a:t>
            </a:r>
          </a:p>
          <a:p>
            <a:pPr>
              <a:spcAft>
                <a:spcPts val="600"/>
              </a:spcAft>
            </a:pPr>
            <a:r>
              <a:rPr lang="en-US" dirty="0">
                <a:solidFill>
                  <a:srgbClr val="494949"/>
                </a:solidFill>
              </a:rPr>
              <a:t>After estimating such revenue, you’d subtract your operating costs to see the profit. </a:t>
            </a:r>
          </a:p>
          <a:p>
            <a:pPr>
              <a:spcAft>
                <a:spcPts val="600"/>
              </a:spcAft>
            </a:pPr>
            <a:r>
              <a:rPr lang="en-US" dirty="0">
                <a:solidFill>
                  <a:srgbClr val="494949"/>
                </a:solidFill>
              </a:rPr>
              <a:t>They note typical </a:t>
            </a:r>
            <a:r>
              <a:rPr lang="en-US" b="1" dirty="0">
                <a:solidFill>
                  <a:srgbClr val="494949"/>
                </a:solidFill>
              </a:rPr>
              <a:t>operating costs</a:t>
            </a:r>
            <a:r>
              <a:rPr lang="en-US" dirty="0">
                <a:solidFill>
                  <a:srgbClr val="494949"/>
                </a:solidFill>
              </a:rPr>
              <a:t> for small sites include energy, cleaning, consumables (toiletries, firewood, etc.), maintenance, marketing, and insurance, and these are </a:t>
            </a:r>
            <a:r>
              <a:rPr lang="en-US" i="1" dirty="0">
                <a:solidFill>
                  <a:srgbClr val="494949"/>
                </a:solidFill>
              </a:rPr>
              <a:t>“generally pretty low”</a:t>
            </a:r>
            <a:r>
              <a:rPr lang="en-US" dirty="0">
                <a:solidFill>
                  <a:srgbClr val="494949"/>
                </a:solidFill>
              </a:rPr>
              <a:t> relative to revenue for glamping, meaning good profit margins if managed well. </a:t>
            </a:r>
          </a:p>
          <a:p>
            <a:endParaRPr lang="en-IE" dirty="0">
              <a:solidFill>
                <a:srgbClr val="494949"/>
              </a:solidFill>
            </a:endParaRPr>
          </a:p>
        </p:txBody>
      </p:sp>
      <p:sp>
        <p:nvSpPr>
          <p:cNvPr id="4" name="Text Placeholder 3">
            <a:extLst>
              <a:ext uri="{FF2B5EF4-FFF2-40B4-BE49-F238E27FC236}">
                <a16:creationId xmlns:a16="http://schemas.microsoft.com/office/drawing/2014/main" id="{7B0917CA-DA55-2B43-AC60-B873530DE019}"/>
              </a:ext>
            </a:extLst>
          </p:cNvPr>
          <p:cNvSpPr>
            <a:spLocks noGrp="1"/>
          </p:cNvSpPr>
          <p:nvPr>
            <p:ph type="body" sz="quarter" idx="16"/>
          </p:nvPr>
        </p:nvSpPr>
        <p:spPr>
          <a:xfrm>
            <a:off x="422377" y="348077"/>
            <a:ext cx="5854598" cy="803654"/>
          </a:xfrm>
        </p:spPr>
        <p:txBody>
          <a:bodyPr/>
          <a:lstStyle/>
          <a:p>
            <a:r>
              <a:rPr lang="en-IE" sz="4000" dirty="0">
                <a:solidFill>
                  <a:srgbClr val="E96751"/>
                </a:solidFill>
              </a:rPr>
              <a:t>Case Study:</a:t>
            </a:r>
            <a:r>
              <a:rPr lang="en-US" sz="4000" i="1" dirty="0">
                <a:solidFill>
                  <a:srgbClr val="E96751"/>
                </a:solidFill>
              </a:rPr>
              <a:t> </a:t>
            </a:r>
            <a:r>
              <a:rPr lang="en-US" sz="4000" i="1" dirty="0">
                <a:solidFill>
                  <a:srgbClr val="494949"/>
                </a:solidFill>
              </a:rPr>
              <a:t>Glampitect</a:t>
            </a:r>
            <a:endParaRPr lang="en-IE" sz="4000" dirty="0">
              <a:solidFill>
                <a:srgbClr val="494949"/>
              </a:solidFill>
            </a:endParaRPr>
          </a:p>
          <a:p>
            <a:endParaRPr lang="en-IE" sz="4000" dirty="0"/>
          </a:p>
        </p:txBody>
      </p:sp>
      <p:sp>
        <p:nvSpPr>
          <p:cNvPr id="7" name="Text Placeholder 6">
            <a:extLst>
              <a:ext uri="{FF2B5EF4-FFF2-40B4-BE49-F238E27FC236}">
                <a16:creationId xmlns:a16="http://schemas.microsoft.com/office/drawing/2014/main" id="{B8293D06-6BF0-6D4C-66E8-C55EDAC38D5A}"/>
              </a:ext>
            </a:extLst>
          </p:cNvPr>
          <p:cNvSpPr>
            <a:spLocks noGrp="1"/>
          </p:cNvSpPr>
          <p:nvPr>
            <p:ph type="body" sz="quarter" idx="21"/>
          </p:nvPr>
        </p:nvSpPr>
        <p:spPr>
          <a:xfrm>
            <a:off x="422377" y="1083721"/>
            <a:ext cx="5574043" cy="803654"/>
          </a:xfrm>
        </p:spPr>
        <p:txBody>
          <a:bodyPr/>
          <a:lstStyle/>
          <a:p>
            <a:r>
              <a:rPr lang="en-US" i="1" dirty="0">
                <a:solidFill>
                  <a:srgbClr val="E96751"/>
                </a:solidFill>
              </a:rPr>
              <a:t>Break-Even Calculation </a:t>
            </a:r>
            <a:r>
              <a:rPr lang="en-US" b="0" i="1" dirty="0">
                <a:solidFill>
                  <a:srgbClr val="E96751"/>
                </a:solidFill>
              </a:rPr>
              <a:t>(5 Glamping Pods)</a:t>
            </a:r>
            <a:endParaRPr lang="en-IE" b="0" i="1" dirty="0">
              <a:solidFill>
                <a:srgbClr val="E96751"/>
              </a:solidFill>
            </a:endParaRPr>
          </a:p>
          <a:p>
            <a:endParaRPr lang="en-IE" dirty="0"/>
          </a:p>
        </p:txBody>
      </p:sp>
    </p:spTree>
    <p:extLst>
      <p:ext uri="{BB962C8B-B14F-4D97-AF65-F5344CB8AC3E}">
        <p14:creationId xmlns:p14="http://schemas.microsoft.com/office/powerpoint/2010/main" val="51053546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B5E5A-0BF8-CD88-C1F4-C22788E45664}"/>
            </a:ext>
          </a:extLst>
        </p:cNvPr>
        <p:cNvGrpSpPr/>
        <p:nvPr/>
      </p:nvGrpSpPr>
      <p:grpSpPr>
        <a:xfrm>
          <a:off x="0" y="0"/>
          <a:ext cx="0" cy="0"/>
          <a:chOff x="0" y="0"/>
          <a:chExt cx="0" cy="0"/>
        </a:xfrm>
      </p:grpSpPr>
      <p:sp>
        <p:nvSpPr>
          <p:cNvPr id="43" name="Graphic 40">
            <a:extLst>
              <a:ext uri="{FF2B5EF4-FFF2-40B4-BE49-F238E27FC236}">
                <a16:creationId xmlns:a16="http://schemas.microsoft.com/office/drawing/2014/main" id="{E711FED7-9C4E-6BE2-CDF4-E0F678482A0A}"/>
              </a:ext>
            </a:extLst>
          </p:cNvPr>
          <p:cNvSpPr/>
          <p:nvPr/>
        </p:nvSpPr>
        <p:spPr>
          <a:xfrm>
            <a:off x="16042" y="721893"/>
            <a:ext cx="12268594" cy="5414213"/>
          </a:xfrm>
          <a:custGeom>
            <a:avLst/>
            <a:gdLst>
              <a:gd name="connsiteX0" fmla="*/ 0 w 4543781"/>
              <a:gd name="connsiteY0" fmla="*/ 88 h 1951443"/>
              <a:gd name="connsiteX1" fmla="*/ 2372737 w 4543781"/>
              <a:gd name="connsiteY1" fmla="*/ 1037576 h 1951443"/>
              <a:gd name="connsiteX2" fmla="*/ 4543782 w 4543781"/>
              <a:gd name="connsiteY2" fmla="*/ 1951440 h 1951443"/>
            </a:gdLst>
            <a:ahLst/>
            <a:cxnLst>
              <a:cxn ang="0">
                <a:pos x="connsiteX0" y="connsiteY0"/>
              </a:cxn>
              <a:cxn ang="0">
                <a:pos x="connsiteX1" y="connsiteY1"/>
              </a:cxn>
              <a:cxn ang="0">
                <a:pos x="connsiteX2" y="connsiteY2"/>
              </a:cxn>
            </a:cxnLst>
            <a:rect l="l" t="t" r="r" b="b"/>
            <a:pathLst>
              <a:path w="4543781" h="1951443">
                <a:moveTo>
                  <a:pt x="0" y="88"/>
                </a:moveTo>
                <a:cubicBezTo>
                  <a:pt x="0" y="88"/>
                  <a:pt x="1472733" y="-30342"/>
                  <a:pt x="2372737" y="1037576"/>
                </a:cubicBezTo>
                <a:cubicBezTo>
                  <a:pt x="3150964" y="1959999"/>
                  <a:pt x="4543782" y="1951440"/>
                  <a:pt x="4543782" y="1951440"/>
                </a:cubicBezTo>
              </a:path>
            </a:pathLst>
          </a:custGeom>
          <a:noFill/>
          <a:ln w="28575" cap="flat">
            <a:solidFill>
              <a:srgbClr val="414141"/>
            </a:solidFill>
            <a:prstDash val="sysDot"/>
            <a:miter/>
          </a:ln>
        </p:spPr>
        <p:txBody>
          <a:bodyPr rtlCol="0" anchor="ctr"/>
          <a:lstStyle/>
          <a:p>
            <a:endParaRPr lang="en-US"/>
          </a:p>
        </p:txBody>
      </p:sp>
      <p:sp>
        <p:nvSpPr>
          <p:cNvPr id="14" name="Text Placeholder 5">
            <a:extLst>
              <a:ext uri="{FF2B5EF4-FFF2-40B4-BE49-F238E27FC236}">
                <a16:creationId xmlns:a16="http://schemas.microsoft.com/office/drawing/2014/main" id="{D038243F-8340-B1BF-D76B-D388040AA801}"/>
              </a:ext>
            </a:extLst>
          </p:cNvPr>
          <p:cNvSpPr txBox="1">
            <a:spLocks/>
          </p:cNvSpPr>
          <p:nvPr/>
        </p:nvSpPr>
        <p:spPr>
          <a:xfrm>
            <a:off x="710231" y="2955896"/>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459597"/>
                </a:solidFill>
              </a:rPr>
              <a:t>You have Completed…             Module 8 (Part 3)</a:t>
            </a:r>
          </a:p>
          <a:p>
            <a:pPr algn="ctr">
              <a:lnSpc>
                <a:spcPts val="3340"/>
              </a:lnSpc>
              <a:spcBef>
                <a:spcPts val="0"/>
              </a:spcBef>
            </a:pP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0" name="TextBox 19">
            <a:extLst>
              <a:ext uri="{FF2B5EF4-FFF2-40B4-BE49-F238E27FC236}">
                <a16:creationId xmlns:a16="http://schemas.microsoft.com/office/drawing/2014/main" id="{87309097-978B-53F0-9645-81ED56C71056}"/>
              </a:ext>
            </a:extLst>
          </p:cNvPr>
          <p:cNvSpPr txBox="1"/>
          <p:nvPr/>
        </p:nvSpPr>
        <p:spPr>
          <a:xfrm>
            <a:off x="575238" y="4059291"/>
            <a:ext cx="4734298" cy="1473288"/>
          </a:xfrm>
          <a:prstGeom prst="rect">
            <a:avLst/>
          </a:prstGeom>
          <a:noFill/>
        </p:spPr>
        <p:txBody>
          <a:bodyPr wrap="square" rtlCol="0">
            <a:spAutoFit/>
          </a:bodyPr>
          <a:lstStyle/>
          <a:p>
            <a:r>
              <a:rPr lang="en-US" sz="2400" dirty="0">
                <a:solidFill>
                  <a:srgbClr val="494949"/>
                </a:solidFill>
              </a:rPr>
              <a:t>Understanding Your Costs, Pricing, and Break-Even Point</a:t>
            </a:r>
          </a:p>
          <a:p>
            <a:pPr algn="ctr">
              <a:lnSpc>
                <a:spcPts val="2520"/>
              </a:lnSpc>
            </a:pPr>
            <a:endParaRPr lang="en-IE" sz="2400" dirty="0">
              <a:solidFill>
                <a:srgbClr val="414141"/>
              </a:solidFill>
            </a:endParaRPr>
          </a:p>
          <a:p>
            <a:pPr algn="ctr">
              <a:lnSpc>
                <a:spcPts val="2520"/>
              </a:lnSpc>
            </a:pPr>
            <a:endParaRPr lang="en-US" sz="2400" dirty="0">
              <a:solidFill>
                <a:srgbClr val="414141"/>
              </a:solidFill>
            </a:endParaRPr>
          </a:p>
        </p:txBody>
      </p:sp>
      <p:sp>
        <p:nvSpPr>
          <p:cNvPr id="26" name="Text Placeholder 5">
            <a:extLst>
              <a:ext uri="{FF2B5EF4-FFF2-40B4-BE49-F238E27FC236}">
                <a16:creationId xmlns:a16="http://schemas.microsoft.com/office/drawing/2014/main" id="{A1005ED4-238A-B33B-A286-926319A58636}"/>
              </a:ext>
            </a:extLst>
          </p:cNvPr>
          <p:cNvSpPr txBox="1">
            <a:spLocks/>
          </p:cNvSpPr>
          <p:nvPr/>
        </p:nvSpPr>
        <p:spPr>
          <a:xfrm>
            <a:off x="7283687" y="1600142"/>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EC7C69"/>
                </a:solidFill>
              </a:rPr>
              <a:t>Module 8 (Part 4)</a:t>
            </a: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8" name="TextBox 27">
            <a:extLst>
              <a:ext uri="{FF2B5EF4-FFF2-40B4-BE49-F238E27FC236}">
                <a16:creationId xmlns:a16="http://schemas.microsoft.com/office/drawing/2014/main" id="{BC0C9CAF-DB77-BE4A-DBA8-2F1848E3CD04}"/>
              </a:ext>
            </a:extLst>
          </p:cNvPr>
          <p:cNvSpPr txBox="1"/>
          <p:nvPr/>
        </p:nvSpPr>
        <p:spPr>
          <a:xfrm>
            <a:off x="7915838" y="2232022"/>
            <a:ext cx="3868711" cy="1522020"/>
          </a:xfrm>
          <a:prstGeom prst="rect">
            <a:avLst/>
          </a:prstGeom>
          <a:noFill/>
        </p:spPr>
        <p:txBody>
          <a:bodyPr wrap="square" rtlCol="0">
            <a:spAutoFit/>
          </a:bodyPr>
          <a:lstStyle/>
          <a:p>
            <a:pPr algn="ctr"/>
            <a:r>
              <a:rPr lang="en-US" sz="2400" dirty="0">
                <a:solidFill>
                  <a:srgbClr val="494949"/>
                </a:solidFill>
              </a:rPr>
              <a:t>Boosting Revenue Through Add-Ons and Financial Oversight</a:t>
            </a:r>
          </a:p>
          <a:p>
            <a:pPr algn="ctr">
              <a:lnSpc>
                <a:spcPts val="2520"/>
              </a:lnSpc>
            </a:pPr>
            <a:endParaRPr lang="en-IE" sz="2400" dirty="0">
              <a:solidFill>
                <a:srgbClr val="414141"/>
              </a:solidFill>
            </a:endParaRPr>
          </a:p>
        </p:txBody>
      </p:sp>
      <p:sp>
        <p:nvSpPr>
          <p:cNvPr id="44" name="Rectangle 43">
            <a:extLst>
              <a:ext uri="{FF2B5EF4-FFF2-40B4-BE49-F238E27FC236}">
                <a16:creationId xmlns:a16="http://schemas.microsoft.com/office/drawing/2014/main" id="{62267A3D-EDB5-BD06-9CF9-1D19EBA56DEC}"/>
              </a:ext>
            </a:extLst>
          </p:cNvPr>
          <p:cNvSpPr/>
          <p:nvPr/>
        </p:nvSpPr>
        <p:spPr>
          <a:xfrm>
            <a:off x="580181" y="721893"/>
            <a:ext cx="2294740" cy="8554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 name="Picture 45">
            <a:extLst>
              <a:ext uri="{FF2B5EF4-FFF2-40B4-BE49-F238E27FC236}">
                <a16:creationId xmlns:a16="http://schemas.microsoft.com/office/drawing/2014/main" id="{4469A987-1C5B-26DE-4D7E-D65CA9B5833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0181" y="239683"/>
            <a:ext cx="2399469" cy="1486850"/>
          </a:xfrm>
          <a:prstGeom prst="rect">
            <a:avLst/>
          </a:prstGeom>
        </p:spPr>
      </p:pic>
      <p:sp>
        <p:nvSpPr>
          <p:cNvPr id="52" name="Rectangle 51">
            <a:extLst>
              <a:ext uri="{FF2B5EF4-FFF2-40B4-BE49-F238E27FC236}">
                <a16:creationId xmlns:a16="http://schemas.microsoft.com/office/drawing/2014/main" id="{1F88CC3C-726F-AA02-C54A-82AD5C8B6922}"/>
              </a:ext>
            </a:extLst>
          </p:cNvPr>
          <p:cNvSpPr/>
          <p:nvPr/>
        </p:nvSpPr>
        <p:spPr>
          <a:xfrm>
            <a:off x="9897260" y="4406313"/>
            <a:ext cx="1017144" cy="5110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Speech Bubble: Oval 68">
            <a:extLst>
              <a:ext uri="{FF2B5EF4-FFF2-40B4-BE49-F238E27FC236}">
                <a16:creationId xmlns:a16="http://schemas.microsoft.com/office/drawing/2014/main" id="{815229D8-BFB3-FBF1-9BE3-9F87F161FC43}"/>
              </a:ext>
            </a:extLst>
          </p:cNvPr>
          <p:cNvSpPr/>
          <p:nvPr/>
        </p:nvSpPr>
        <p:spPr>
          <a:xfrm rot="10800000">
            <a:off x="9820706" y="4927701"/>
            <a:ext cx="1791111" cy="1174411"/>
          </a:xfrm>
          <a:prstGeom prst="wedgeEllipseCallout">
            <a:avLst>
              <a:gd name="adj1" fmla="val 22868"/>
              <a:gd name="adj2" fmla="val 84925"/>
            </a:avLst>
          </a:prstGeom>
          <a:solidFill>
            <a:srgbClr val="EC7C69"/>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54" name="TextBox 53">
            <a:extLst>
              <a:ext uri="{FF2B5EF4-FFF2-40B4-BE49-F238E27FC236}">
                <a16:creationId xmlns:a16="http://schemas.microsoft.com/office/drawing/2014/main" id="{4065BC51-B524-FC95-B65C-14FE7E10D2B1}"/>
              </a:ext>
            </a:extLst>
          </p:cNvPr>
          <p:cNvSpPr txBox="1"/>
          <p:nvPr/>
        </p:nvSpPr>
        <p:spPr>
          <a:xfrm>
            <a:off x="9820707" y="5200624"/>
            <a:ext cx="1791110" cy="541174"/>
          </a:xfrm>
          <a:prstGeom prst="rect">
            <a:avLst/>
          </a:prstGeom>
          <a:noFill/>
        </p:spPr>
        <p:txBody>
          <a:bodyPr wrap="square">
            <a:spAutoFit/>
          </a:bodyPr>
          <a:lstStyle/>
          <a:p>
            <a:pPr algn="ctr">
              <a:lnSpc>
                <a:spcPts val="3540"/>
              </a:lnSpc>
            </a:pPr>
            <a:r>
              <a:rPr lang="en-US" sz="3200" b="1" dirty="0">
                <a:solidFill>
                  <a:schemeClr val="bg1"/>
                </a:solidFill>
              </a:rPr>
              <a:t>Next is…</a:t>
            </a:r>
            <a:endParaRPr lang="en-US" sz="3200" dirty="0">
              <a:solidFill>
                <a:schemeClr val="bg1"/>
              </a:solidFill>
            </a:endParaRPr>
          </a:p>
        </p:txBody>
      </p:sp>
      <p:sp>
        <p:nvSpPr>
          <p:cNvPr id="55" name="Speech Bubble: Oval 68">
            <a:extLst>
              <a:ext uri="{FF2B5EF4-FFF2-40B4-BE49-F238E27FC236}">
                <a16:creationId xmlns:a16="http://schemas.microsoft.com/office/drawing/2014/main" id="{C473A849-D6A5-323D-5A50-5EA0F6AAD989}"/>
              </a:ext>
            </a:extLst>
          </p:cNvPr>
          <p:cNvSpPr/>
          <p:nvPr/>
        </p:nvSpPr>
        <p:spPr>
          <a:xfrm rot="10800000">
            <a:off x="9739818" y="4884005"/>
            <a:ext cx="1791111" cy="1174411"/>
          </a:xfrm>
          <a:prstGeom prst="wedgeEllipseCallout">
            <a:avLst>
              <a:gd name="adj1" fmla="val 22868"/>
              <a:gd name="adj2" fmla="val 84925"/>
            </a:avLst>
          </a:prstGeom>
          <a:noFill/>
          <a:ln w="19050">
            <a:solidFill>
              <a:srgbClr val="4141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2" name="Rectangle 1">
            <a:extLst>
              <a:ext uri="{FF2B5EF4-FFF2-40B4-BE49-F238E27FC236}">
                <a16:creationId xmlns:a16="http://schemas.microsoft.com/office/drawing/2014/main" id="{28BDFC36-69D6-EDC6-B3AF-598D88D4BFE4}"/>
              </a:ext>
            </a:extLst>
          </p:cNvPr>
          <p:cNvSpPr/>
          <p:nvPr/>
        </p:nvSpPr>
        <p:spPr>
          <a:xfrm>
            <a:off x="3515528" y="948923"/>
            <a:ext cx="2206687" cy="18332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Graphic 108">
            <a:extLst>
              <a:ext uri="{FF2B5EF4-FFF2-40B4-BE49-F238E27FC236}">
                <a16:creationId xmlns:a16="http://schemas.microsoft.com/office/drawing/2014/main" id="{7EEAD760-F05A-1FF1-747E-261E41A32A28}"/>
              </a:ext>
            </a:extLst>
          </p:cNvPr>
          <p:cNvSpPr/>
          <p:nvPr/>
        </p:nvSpPr>
        <p:spPr>
          <a:xfrm>
            <a:off x="3669179" y="948569"/>
            <a:ext cx="2115393" cy="1486850"/>
          </a:xfrm>
          <a:custGeom>
            <a:avLst/>
            <a:gdLst>
              <a:gd name="connsiteX0" fmla="*/ 1307194 w 1557773"/>
              <a:gd name="connsiteY0" fmla="*/ 813434 h 1094915"/>
              <a:gd name="connsiteX1" fmla="*/ 1148313 w 1557773"/>
              <a:gd name="connsiteY1" fmla="*/ 900921 h 1094915"/>
              <a:gd name="connsiteX2" fmla="*/ 918080 w 1557773"/>
              <a:gd name="connsiteY2" fmla="*/ 1090161 h 1094915"/>
              <a:gd name="connsiteX3" fmla="*/ 910469 w 1557773"/>
              <a:gd name="connsiteY3" fmla="*/ 1094915 h 1094915"/>
              <a:gd name="connsiteX4" fmla="*/ 891441 w 1557773"/>
              <a:gd name="connsiteY4" fmla="*/ 1048319 h 1094915"/>
              <a:gd name="connsiteX5" fmla="*/ 810574 w 1557773"/>
              <a:gd name="connsiteY5" fmla="*/ 980801 h 1094915"/>
              <a:gd name="connsiteX6" fmla="*/ 670722 w 1557773"/>
              <a:gd name="connsiteY6" fmla="*/ 963684 h 1094915"/>
              <a:gd name="connsiteX7" fmla="*/ 449050 w 1557773"/>
              <a:gd name="connsiteY7" fmla="*/ 955126 h 1094915"/>
              <a:gd name="connsiteX8" fmla="*/ 485203 w 1557773"/>
              <a:gd name="connsiteY8" fmla="*/ 899019 h 1094915"/>
              <a:gd name="connsiteX9" fmla="*/ 499474 w 1557773"/>
              <a:gd name="connsiteY9" fmla="*/ 874295 h 1094915"/>
              <a:gd name="connsiteX10" fmla="*/ 500425 w 1557773"/>
              <a:gd name="connsiteY10" fmla="*/ 870491 h 1094915"/>
              <a:gd name="connsiteX11" fmla="*/ 500425 w 1557773"/>
              <a:gd name="connsiteY11" fmla="*/ 870491 h 1094915"/>
              <a:gd name="connsiteX12" fmla="*/ 500425 w 1557773"/>
              <a:gd name="connsiteY12" fmla="*/ 867638 h 1094915"/>
              <a:gd name="connsiteX13" fmla="*/ 500425 w 1557773"/>
              <a:gd name="connsiteY13" fmla="*/ 867638 h 1094915"/>
              <a:gd name="connsiteX14" fmla="*/ 500425 w 1557773"/>
              <a:gd name="connsiteY14" fmla="*/ 863834 h 1094915"/>
              <a:gd name="connsiteX15" fmla="*/ 500425 w 1557773"/>
              <a:gd name="connsiteY15" fmla="*/ 863834 h 1094915"/>
              <a:gd name="connsiteX16" fmla="*/ 500425 w 1557773"/>
              <a:gd name="connsiteY16" fmla="*/ 860031 h 1094915"/>
              <a:gd name="connsiteX17" fmla="*/ 500425 w 1557773"/>
              <a:gd name="connsiteY17" fmla="*/ 860031 h 1094915"/>
              <a:gd name="connsiteX18" fmla="*/ 500425 w 1557773"/>
              <a:gd name="connsiteY18" fmla="*/ 856227 h 1094915"/>
              <a:gd name="connsiteX19" fmla="*/ 500425 w 1557773"/>
              <a:gd name="connsiteY19" fmla="*/ 856227 h 1094915"/>
              <a:gd name="connsiteX20" fmla="*/ 500425 w 1557773"/>
              <a:gd name="connsiteY20" fmla="*/ 852423 h 1094915"/>
              <a:gd name="connsiteX21" fmla="*/ 500425 w 1557773"/>
              <a:gd name="connsiteY21" fmla="*/ 852423 h 1094915"/>
              <a:gd name="connsiteX22" fmla="*/ 500425 w 1557773"/>
              <a:gd name="connsiteY22" fmla="*/ 848619 h 1094915"/>
              <a:gd name="connsiteX23" fmla="*/ 499474 w 1557773"/>
              <a:gd name="connsiteY23" fmla="*/ 844815 h 1094915"/>
              <a:gd name="connsiteX24" fmla="*/ 483300 w 1557773"/>
              <a:gd name="connsiteY24" fmla="*/ 823894 h 1094915"/>
              <a:gd name="connsiteX25" fmla="*/ 419558 w 1557773"/>
              <a:gd name="connsiteY25" fmla="*/ 821992 h 1094915"/>
              <a:gd name="connsiteX26" fmla="*/ 405287 w 1557773"/>
              <a:gd name="connsiteY26" fmla="*/ 836257 h 1094915"/>
              <a:gd name="connsiteX27" fmla="*/ 405287 w 1557773"/>
              <a:gd name="connsiteY27" fmla="*/ 837208 h 1094915"/>
              <a:gd name="connsiteX28" fmla="*/ 405287 w 1557773"/>
              <a:gd name="connsiteY28" fmla="*/ 837208 h 1094915"/>
              <a:gd name="connsiteX29" fmla="*/ 405287 w 1557773"/>
              <a:gd name="connsiteY29" fmla="*/ 838159 h 1094915"/>
              <a:gd name="connsiteX30" fmla="*/ 405287 w 1557773"/>
              <a:gd name="connsiteY30" fmla="*/ 838159 h 1094915"/>
              <a:gd name="connsiteX31" fmla="*/ 401482 w 1557773"/>
              <a:gd name="connsiteY31" fmla="*/ 842913 h 1094915"/>
              <a:gd name="connsiteX32" fmla="*/ 401482 w 1557773"/>
              <a:gd name="connsiteY32" fmla="*/ 842913 h 1094915"/>
              <a:gd name="connsiteX33" fmla="*/ 400530 w 1557773"/>
              <a:gd name="connsiteY33" fmla="*/ 844815 h 1094915"/>
              <a:gd name="connsiteX34" fmla="*/ 400530 w 1557773"/>
              <a:gd name="connsiteY34" fmla="*/ 844815 h 1094915"/>
              <a:gd name="connsiteX35" fmla="*/ 396725 w 1557773"/>
              <a:gd name="connsiteY35" fmla="*/ 850521 h 1094915"/>
              <a:gd name="connsiteX36" fmla="*/ 396725 w 1557773"/>
              <a:gd name="connsiteY36" fmla="*/ 850521 h 1094915"/>
              <a:gd name="connsiteX37" fmla="*/ 395773 w 1557773"/>
              <a:gd name="connsiteY37" fmla="*/ 852423 h 1094915"/>
              <a:gd name="connsiteX38" fmla="*/ 395773 w 1557773"/>
              <a:gd name="connsiteY38" fmla="*/ 852423 h 1094915"/>
              <a:gd name="connsiteX39" fmla="*/ 382454 w 1557773"/>
              <a:gd name="connsiteY39" fmla="*/ 875246 h 1094915"/>
              <a:gd name="connsiteX40" fmla="*/ 381503 w 1557773"/>
              <a:gd name="connsiteY40" fmla="*/ 877148 h 1094915"/>
              <a:gd name="connsiteX41" fmla="*/ 381503 w 1557773"/>
              <a:gd name="connsiteY41" fmla="*/ 877148 h 1094915"/>
              <a:gd name="connsiteX42" fmla="*/ 379600 w 1557773"/>
              <a:gd name="connsiteY42" fmla="*/ 880951 h 1094915"/>
              <a:gd name="connsiteX43" fmla="*/ 379600 w 1557773"/>
              <a:gd name="connsiteY43" fmla="*/ 880951 h 1094915"/>
              <a:gd name="connsiteX44" fmla="*/ 379600 w 1557773"/>
              <a:gd name="connsiteY44" fmla="*/ 881902 h 1094915"/>
              <a:gd name="connsiteX45" fmla="*/ 379600 w 1557773"/>
              <a:gd name="connsiteY45" fmla="*/ 881902 h 1094915"/>
              <a:gd name="connsiteX46" fmla="*/ 379600 w 1557773"/>
              <a:gd name="connsiteY46" fmla="*/ 882853 h 1094915"/>
              <a:gd name="connsiteX47" fmla="*/ 379600 w 1557773"/>
              <a:gd name="connsiteY47" fmla="*/ 883804 h 1094915"/>
              <a:gd name="connsiteX48" fmla="*/ 379600 w 1557773"/>
              <a:gd name="connsiteY48" fmla="*/ 883804 h 1094915"/>
              <a:gd name="connsiteX49" fmla="*/ 379600 w 1557773"/>
              <a:gd name="connsiteY49" fmla="*/ 883804 h 1094915"/>
              <a:gd name="connsiteX50" fmla="*/ 379600 w 1557773"/>
              <a:gd name="connsiteY50" fmla="*/ 883804 h 1094915"/>
              <a:gd name="connsiteX51" fmla="*/ 379600 w 1557773"/>
              <a:gd name="connsiteY51" fmla="*/ 883804 h 1094915"/>
              <a:gd name="connsiteX52" fmla="*/ 273045 w 1557773"/>
              <a:gd name="connsiteY52" fmla="*/ 903774 h 1094915"/>
              <a:gd name="connsiteX53" fmla="*/ 193130 w 1557773"/>
              <a:gd name="connsiteY53" fmla="*/ 859080 h 1094915"/>
              <a:gd name="connsiteX54" fmla="*/ 40909 w 1557773"/>
              <a:gd name="connsiteY54" fmla="*/ 704074 h 1094915"/>
              <a:gd name="connsiteX55" fmla="*/ 0 w 1557773"/>
              <a:gd name="connsiteY55" fmla="*/ 571892 h 1094915"/>
              <a:gd name="connsiteX56" fmla="*/ 0 w 1557773"/>
              <a:gd name="connsiteY56" fmla="*/ 561432 h 1094915"/>
              <a:gd name="connsiteX57" fmla="*/ 0 w 1557773"/>
              <a:gd name="connsiteY57" fmla="*/ 557628 h 1094915"/>
              <a:gd name="connsiteX58" fmla="*/ 0 w 1557773"/>
              <a:gd name="connsiteY58" fmla="*/ 550971 h 1094915"/>
              <a:gd name="connsiteX59" fmla="*/ 0 w 1557773"/>
              <a:gd name="connsiteY59" fmla="*/ 537658 h 1094915"/>
              <a:gd name="connsiteX60" fmla="*/ 132242 w 1557773"/>
              <a:gd name="connsiteY60" fmla="*/ 241912 h 1094915"/>
              <a:gd name="connsiteX61" fmla="*/ 274948 w 1557773"/>
              <a:gd name="connsiteY61" fmla="*/ 124945 h 1094915"/>
              <a:gd name="connsiteX62" fmla="*/ 414801 w 1557773"/>
              <a:gd name="connsiteY62" fmla="*/ 64084 h 1094915"/>
              <a:gd name="connsiteX63" fmla="*/ 1080766 w 1557773"/>
              <a:gd name="connsiteY63" fmla="*/ 12733 h 1094915"/>
              <a:gd name="connsiteX64" fmla="*/ 1289117 w 1557773"/>
              <a:gd name="connsiteY64" fmla="*/ 79299 h 1094915"/>
              <a:gd name="connsiteX65" fmla="*/ 1395672 w 1557773"/>
              <a:gd name="connsiteY65" fmla="*/ 152523 h 1094915"/>
              <a:gd name="connsiteX66" fmla="*/ 1397574 w 1557773"/>
              <a:gd name="connsiteY66" fmla="*/ 154425 h 1094915"/>
              <a:gd name="connsiteX67" fmla="*/ 1398526 w 1557773"/>
              <a:gd name="connsiteY67" fmla="*/ 154425 h 1094915"/>
              <a:gd name="connsiteX68" fmla="*/ 1400428 w 1557773"/>
              <a:gd name="connsiteY68" fmla="*/ 156327 h 1094915"/>
              <a:gd name="connsiteX69" fmla="*/ 1401380 w 1557773"/>
              <a:gd name="connsiteY69" fmla="*/ 156327 h 1094915"/>
              <a:gd name="connsiteX70" fmla="*/ 1403283 w 1557773"/>
              <a:gd name="connsiteY70" fmla="*/ 158228 h 1094915"/>
              <a:gd name="connsiteX71" fmla="*/ 1404234 w 1557773"/>
              <a:gd name="connsiteY71" fmla="*/ 159179 h 1094915"/>
              <a:gd name="connsiteX72" fmla="*/ 1406137 w 1557773"/>
              <a:gd name="connsiteY72" fmla="*/ 161081 h 1094915"/>
              <a:gd name="connsiteX73" fmla="*/ 1407088 w 1557773"/>
              <a:gd name="connsiteY73" fmla="*/ 162032 h 1094915"/>
              <a:gd name="connsiteX74" fmla="*/ 1408991 w 1557773"/>
              <a:gd name="connsiteY74" fmla="*/ 163934 h 1094915"/>
              <a:gd name="connsiteX75" fmla="*/ 1409942 w 1557773"/>
              <a:gd name="connsiteY75" fmla="*/ 164885 h 1094915"/>
              <a:gd name="connsiteX76" fmla="*/ 1411845 w 1557773"/>
              <a:gd name="connsiteY76" fmla="*/ 166787 h 1094915"/>
              <a:gd name="connsiteX77" fmla="*/ 1412797 w 1557773"/>
              <a:gd name="connsiteY77" fmla="*/ 167738 h 1094915"/>
              <a:gd name="connsiteX78" fmla="*/ 1414699 w 1557773"/>
              <a:gd name="connsiteY78" fmla="*/ 169640 h 1094915"/>
              <a:gd name="connsiteX79" fmla="*/ 1415651 w 1557773"/>
              <a:gd name="connsiteY79" fmla="*/ 170591 h 1094915"/>
              <a:gd name="connsiteX80" fmla="*/ 1417553 w 1557773"/>
              <a:gd name="connsiteY80" fmla="*/ 172493 h 1094915"/>
              <a:gd name="connsiteX81" fmla="*/ 1418505 w 1557773"/>
              <a:gd name="connsiteY81" fmla="*/ 173444 h 1094915"/>
              <a:gd name="connsiteX82" fmla="*/ 1420407 w 1557773"/>
              <a:gd name="connsiteY82" fmla="*/ 175346 h 1094915"/>
              <a:gd name="connsiteX83" fmla="*/ 1421359 w 1557773"/>
              <a:gd name="connsiteY83" fmla="*/ 176296 h 1094915"/>
              <a:gd name="connsiteX84" fmla="*/ 1423262 w 1557773"/>
              <a:gd name="connsiteY84" fmla="*/ 178199 h 1094915"/>
              <a:gd name="connsiteX85" fmla="*/ 1424213 w 1557773"/>
              <a:gd name="connsiteY85" fmla="*/ 179149 h 1094915"/>
              <a:gd name="connsiteX86" fmla="*/ 1426116 w 1557773"/>
              <a:gd name="connsiteY86" fmla="*/ 181051 h 1094915"/>
              <a:gd name="connsiteX87" fmla="*/ 1427067 w 1557773"/>
              <a:gd name="connsiteY87" fmla="*/ 182002 h 1094915"/>
              <a:gd name="connsiteX88" fmla="*/ 1428970 w 1557773"/>
              <a:gd name="connsiteY88" fmla="*/ 183904 h 1094915"/>
              <a:gd name="connsiteX89" fmla="*/ 1429921 w 1557773"/>
              <a:gd name="connsiteY89" fmla="*/ 184855 h 1094915"/>
              <a:gd name="connsiteX90" fmla="*/ 1431824 w 1557773"/>
              <a:gd name="connsiteY90" fmla="*/ 186757 h 1094915"/>
              <a:gd name="connsiteX91" fmla="*/ 1432776 w 1557773"/>
              <a:gd name="connsiteY91" fmla="*/ 187708 h 1094915"/>
              <a:gd name="connsiteX92" fmla="*/ 1434678 w 1557773"/>
              <a:gd name="connsiteY92" fmla="*/ 189610 h 1094915"/>
              <a:gd name="connsiteX93" fmla="*/ 1434678 w 1557773"/>
              <a:gd name="connsiteY93" fmla="*/ 189610 h 1094915"/>
              <a:gd name="connsiteX94" fmla="*/ 1438484 w 1557773"/>
              <a:gd name="connsiteY94" fmla="*/ 192463 h 1094915"/>
              <a:gd name="connsiteX95" fmla="*/ 1439435 w 1557773"/>
              <a:gd name="connsiteY95" fmla="*/ 192463 h 1094915"/>
              <a:gd name="connsiteX96" fmla="*/ 1440386 w 1557773"/>
              <a:gd name="connsiteY96" fmla="*/ 193414 h 1094915"/>
              <a:gd name="connsiteX97" fmla="*/ 1441338 w 1557773"/>
              <a:gd name="connsiteY97" fmla="*/ 194365 h 1094915"/>
              <a:gd name="connsiteX98" fmla="*/ 1442289 w 1557773"/>
              <a:gd name="connsiteY98" fmla="*/ 195316 h 1094915"/>
              <a:gd name="connsiteX99" fmla="*/ 1443240 w 1557773"/>
              <a:gd name="connsiteY99" fmla="*/ 196267 h 1094915"/>
              <a:gd name="connsiteX100" fmla="*/ 1444192 w 1557773"/>
              <a:gd name="connsiteY100" fmla="*/ 197218 h 1094915"/>
              <a:gd name="connsiteX101" fmla="*/ 1445143 w 1557773"/>
              <a:gd name="connsiteY101" fmla="*/ 198168 h 1094915"/>
              <a:gd name="connsiteX102" fmla="*/ 1446095 w 1557773"/>
              <a:gd name="connsiteY102" fmla="*/ 199119 h 1094915"/>
              <a:gd name="connsiteX103" fmla="*/ 1447046 w 1557773"/>
              <a:gd name="connsiteY103" fmla="*/ 200070 h 1094915"/>
              <a:gd name="connsiteX104" fmla="*/ 1447997 w 1557773"/>
              <a:gd name="connsiteY104" fmla="*/ 201021 h 1094915"/>
              <a:gd name="connsiteX105" fmla="*/ 1448949 w 1557773"/>
              <a:gd name="connsiteY105" fmla="*/ 201972 h 1094915"/>
              <a:gd name="connsiteX106" fmla="*/ 1449900 w 1557773"/>
              <a:gd name="connsiteY106" fmla="*/ 202923 h 1094915"/>
              <a:gd name="connsiteX107" fmla="*/ 1450852 w 1557773"/>
              <a:gd name="connsiteY107" fmla="*/ 203874 h 1094915"/>
              <a:gd name="connsiteX108" fmla="*/ 1450852 w 1557773"/>
              <a:gd name="connsiteY108" fmla="*/ 203874 h 1094915"/>
              <a:gd name="connsiteX109" fmla="*/ 1451803 w 1557773"/>
              <a:gd name="connsiteY109" fmla="*/ 204825 h 1094915"/>
              <a:gd name="connsiteX110" fmla="*/ 1451803 w 1557773"/>
              <a:gd name="connsiteY110" fmla="*/ 204825 h 1094915"/>
              <a:gd name="connsiteX111" fmla="*/ 1451803 w 1557773"/>
              <a:gd name="connsiteY111" fmla="*/ 205776 h 1094915"/>
              <a:gd name="connsiteX112" fmla="*/ 1451803 w 1557773"/>
              <a:gd name="connsiteY112" fmla="*/ 205776 h 1094915"/>
              <a:gd name="connsiteX113" fmla="*/ 1451803 w 1557773"/>
              <a:gd name="connsiteY113" fmla="*/ 206727 h 1094915"/>
              <a:gd name="connsiteX114" fmla="*/ 1451803 w 1557773"/>
              <a:gd name="connsiteY114" fmla="*/ 206727 h 1094915"/>
              <a:gd name="connsiteX115" fmla="*/ 1451803 w 1557773"/>
              <a:gd name="connsiteY115" fmla="*/ 206727 h 1094915"/>
              <a:gd name="connsiteX116" fmla="*/ 1451803 w 1557773"/>
              <a:gd name="connsiteY116" fmla="*/ 206727 h 1094915"/>
              <a:gd name="connsiteX117" fmla="*/ 1451803 w 1557773"/>
              <a:gd name="connsiteY117" fmla="*/ 206727 h 1094915"/>
              <a:gd name="connsiteX118" fmla="*/ 1451803 w 1557773"/>
              <a:gd name="connsiteY118" fmla="*/ 206727 h 1094915"/>
              <a:gd name="connsiteX119" fmla="*/ 1451803 w 1557773"/>
              <a:gd name="connsiteY119" fmla="*/ 206727 h 1094915"/>
              <a:gd name="connsiteX120" fmla="*/ 1451803 w 1557773"/>
              <a:gd name="connsiteY120" fmla="*/ 206727 h 1094915"/>
              <a:gd name="connsiteX121" fmla="*/ 1451803 w 1557773"/>
              <a:gd name="connsiteY121" fmla="*/ 206727 h 1094915"/>
              <a:gd name="connsiteX122" fmla="*/ 1451803 w 1557773"/>
              <a:gd name="connsiteY122" fmla="*/ 206727 h 1094915"/>
              <a:gd name="connsiteX123" fmla="*/ 1451803 w 1557773"/>
              <a:gd name="connsiteY123" fmla="*/ 206727 h 1094915"/>
              <a:gd name="connsiteX124" fmla="*/ 1451803 w 1557773"/>
              <a:gd name="connsiteY124" fmla="*/ 206727 h 1094915"/>
              <a:gd name="connsiteX125" fmla="*/ 1451803 w 1557773"/>
              <a:gd name="connsiteY125" fmla="*/ 207678 h 1094915"/>
              <a:gd name="connsiteX126" fmla="*/ 1543135 w 1557773"/>
              <a:gd name="connsiteY126" fmla="*/ 382653 h 1094915"/>
              <a:gd name="connsiteX127" fmla="*/ 1524108 w 1557773"/>
              <a:gd name="connsiteY127" fmla="*/ 602323 h 1094915"/>
              <a:gd name="connsiteX128" fmla="*/ 1513643 w 1557773"/>
              <a:gd name="connsiteY128" fmla="*/ 622293 h 1094915"/>
              <a:gd name="connsiteX129" fmla="*/ 1472733 w 1557773"/>
              <a:gd name="connsiteY129" fmla="*/ 629900 h 1094915"/>
              <a:gd name="connsiteX130" fmla="*/ 1389012 w 1557773"/>
              <a:gd name="connsiteY130" fmla="*/ 663184 h 1094915"/>
              <a:gd name="connsiteX131" fmla="*/ 1395672 w 1557773"/>
              <a:gd name="connsiteY131" fmla="*/ 690761 h 1094915"/>
              <a:gd name="connsiteX132" fmla="*/ 1409942 w 1557773"/>
              <a:gd name="connsiteY132" fmla="*/ 720241 h 1094915"/>
              <a:gd name="connsiteX133" fmla="*/ 1299583 w 1557773"/>
              <a:gd name="connsiteY133" fmla="*/ 791562 h 1094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1557773" h="1094915">
                <a:moveTo>
                  <a:pt x="1307194" y="813434"/>
                </a:moveTo>
                <a:cubicBezTo>
                  <a:pt x="1252965" y="841011"/>
                  <a:pt x="1199688" y="868589"/>
                  <a:pt x="1148313" y="900921"/>
                </a:cubicBezTo>
                <a:cubicBezTo>
                  <a:pt x="1063641" y="954175"/>
                  <a:pt x="978968" y="1009330"/>
                  <a:pt x="918080" y="1090161"/>
                </a:cubicBezTo>
                <a:cubicBezTo>
                  <a:pt x="917128" y="1092063"/>
                  <a:pt x="913323" y="1093013"/>
                  <a:pt x="910469" y="1094915"/>
                </a:cubicBezTo>
                <a:cubicBezTo>
                  <a:pt x="903809" y="1078749"/>
                  <a:pt x="898101" y="1062583"/>
                  <a:pt x="891441" y="1048319"/>
                </a:cubicBezTo>
                <a:cubicBezTo>
                  <a:pt x="875268" y="1014085"/>
                  <a:pt x="847678" y="992213"/>
                  <a:pt x="810574" y="980801"/>
                </a:cubicBezTo>
                <a:cubicBezTo>
                  <a:pt x="764908" y="966537"/>
                  <a:pt x="718290" y="960831"/>
                  <a:pt x="670722" y="963684"/>
                </a:cubicBezTo>
                <a:cubicBezTo>
                  <a:pt x="597465" y="967488"/>
                  <a:pt x="525161" y="959880"/>
                  <a:pt x="449050" y="955126"/>
                </a:cubicBezTo>
                <a:cubicBezTo>
                  <a:pt x="459516" y="933254"/>
                  <a:pt x="471883" y="916137"/>
                  <a:pt x="485203" y="899019"/>
                </a:cubicBezTo>
                <a:cubicBezTo>
                  <a:pt x="490911" y="891412"/>
                  <a:pt x="496619" y="883804"/>
                  <a:pt x="499474" y="874295"/>
                </a:cubicBezTo>
                <a:cubicBezTo>
                  <a:pt x="499474" y="873344"/>
                  <a:pt x="499474" y="871442"/>
                  <a:pt x="500425" y="870491"/>
                </a:cubicBezTo>
                <a:cubicBezTo>
                  <a:pt x="500425" y="870491"/>
                  <a:pt x="500425" y="870491"/>
                  <a:pt x="500425" y="870491"/>
                </a:cubicBezTo>
                <a:cubicBezTo>
                  <a:pt x="500425" y="870491"/>
                  <a:pt x="500425" y="868589"/>
                  <a:pt x="500425" y="867638"/>
                </a:cubicBezTo>
                <a:lnTo>
                  <a:pt x="500425" y="867638"/>
                </a:lnTo>
                <a:cubicBezTo>
                  <a:pt x="500425" y="865736"/>
                  <a:pt x="500425" y="864785"/>
                  <a:pt x="500425" y="863834"/>
                </a:cubicBezTo>
                <a:lnTo>
                  <a:pt x="500425" y="863834"/>
                </a:lnTo>
                <a:lnTo>
                  <a:pt x="500425" y="860031"/>
                </a:lnTo>
                <a:lnTo>
                  <a:pt x="500425" y="860031"/>
                </a:lnTo>
                <a:cubicBezTo>
                  <a:pt x="500425" y="858129"/>
                  <a:pt x="500425" y="857178"/>
                  <a:pt x="500425" y="856227"/>
                </a:cubicBezTo>
                <a:lnTo>
                  <a:pt x="500425" y="856227"/>
                </a:lnTo>
                <a:cubicBezTo>
                  <a:pt x="500425" y="854325"/>
                  <a:pt x="500425" y="853374"/>
                  <a:pt x="500425" y="852423"/>
                </a:cubicBezTo>
                <a:lnTo>
                  <a:pt x="500425" y="852423"/>
                </a:lnTo>
                <a:cubicBezTo>
                  <a:pt x="500425" y="851472"/>
                  <a:pt x="500425" y="849570"/>
                  <a:pt x="500425" y="848619"/>
                </a:cubicBezTo>
                <a:cubicBezTo>
                  <a:pt x="500425" y="847668"/>
                  <a:pt x="500425" y="846717"/>
                  <a:pt x="499474" y="844815"/>
                </a:cubicBezTo>
                <a:cubicBezTo>
                  <a:pt x="495668" y="837208"/>
                  <a:pt x="489960" y="829600"/>
                  <a:pt x="483300" y="823894"/>
                </a:cubicBezTo>
                <a:cubicBezTo>
                  <a:pt x="464272" y="809630"/>
                  <a:pt x="439537" y="810581"/>
                  <a:pt x="419558" y="821992"/>
                </a:cubicBezTo>
                <a:cubicBezTo>
                  <a:pt x="414801" y="824845"/>
                  <a:pt x="410044" y="829600"/>
                  <a:pt x="405287" y="836257"/>
                </a:cubicBezTo>
                <a:cubicBezTo>
                  <a:pt x="405287" y="836257"/>
                  <a:pt x="405287" y="836257"/>
                  <a:pt x="405287" y="837208"/>
                </a:cubicBezTo>
                <a:cubicBezTo>
                  <a:pt x="405287" y="837208"/>
                  <a:pt x="405287" y="837208"/>
                  <a:pt x="405287" y="837208"/>
                </a:cubicBezTo>
                <a:cubicBezTo>
                  <a:pt x="405287" y="837208"/>
                  <a:pt x="405287" y="837208"/>
                  <a:pt x="405287" y="838159"/>
                </a:cubicBezTo>
                <a:cubicBezTo>
                  <a:pt x="405287" y="838159"/>
                  <a:pt x="405287" y="838159"/>
                  <a:pt x="405287" y="838159"/>
                </a:cubicBezTo>
                <a:cubicBezTo>
                  <a:pt x="404336" y="840060"/>
                  <a:pt x="403384" y="841962"/>
                  <a:pt x="401482" y="842913"/>
                </a:cubicBezTo>
                <a:cubicBezTo>
                  <a:pt x="401482" y="842913"/>
                  <a:pt x="401482" y="842913"/>
                  <a:pt x="401482" y="842913"/>
                </a:cubicBezTo>
                <a:cubicBezTo>
                  <a:pt x="401482" y="842913"/>
                  <a:pt x="401482" y="843864"/>
                  <a:pt x="400530" y="844815"/>
                </a:cubicBezTo>
                <a:cubicBezTo>
                  <a:pt x="400530" y="844815"/>
                  <a:pt x="400530" y="844815"/>
                  <a:pt x="400530" y="844815"/>
                </a:cubicBezTo>
                <a:cubicBezTo>
                  <a:pt x="399579" y="846717"/>
                  <a:pt x="397676" y="848619"/>
                  <a:pt x="396725" y="850521"/>
                </a:cubicBezTo>
                <a:lnTo>
                  <a:pt x="396725" y="850521"/>
                </a:lnTo>
                <a:cubicBezTo>
                  <a:pt x="396725" y="850521"/>
                  <a:pt x="396725" y="852423"/>
                  <a:pt x="395773" y="852423"/>
                </a:cubicBezTo>
                <a:cubicBezTo>
                  <a:pt x="395773" y="852423"/>
                  <a:pt x="395773" y="852423"/>
                  <a:pt x="395773" y="852423"/>
                </a:cubicBezTo>
                <a:cubicBezTo>
                  <a:pt x="391016" y="860981"/>
                  <a:pt x="386259" y="868589"/>
                  <a:pt x="382454" y="875246"/>
                </a:cubicBezTo>
                <a:cubicBezTo>
                  <a:pt x="382454" y="875246"/>
                  <a:pt x="382454" y="876197"/>
                  <a:pt x="381503" y="877148"/>
                </a:cubicBezTo>
                <a:cubicBezTo>
                  <a:pt x="381503" y="877148"/>
                  <a:pt x="381503" y="877148"/>
                  <a:pt x="381503" y="877148"/>
                </a:cubicBezTo>
                <a:cubicBezTo>
                  <a:pt x="381503" y="878099"/>
                  <a:pt x="379600" y="880000"/>
                  <a:pt x="379600" y="880951"/>
                </a:cubicBezTo>
                <a:cubicBezTo>
                  <a:pt x="379600" y="880951"/>
                  <a:pt x="379600" y="880951"/>
                  <a:pt x="379600" y="880951"/>
                </a:cubicBezTo>
                <a:cubicBezTo>
                  <a:pt x="379600" y="880951"/>
                  <a:pt x="379600" y="880951"/>
                  <a:pt x="379600" y="881902"/>
                </a:cubicBezTo>
                <a:cubicBezTo>
                  <a:pt x="379600" y="881902"/>
                  <a:pt x="379600" y="881902"/>
                  <a:pt x="379600" y="881902"/>
                </a:cubicBezTo>
                <a:cubicBezTo>
                  <a:pt x="379600" y="881902"/>
                  <a:pt x="379600" y="881902"/>
                  <a:pt x="379600" y="882853"/>
                </a:cubicBezTo>
                <a:cubicBezTo>
                  <a:pt x="379600" y="882853"/>
                  <a:pt x="379600" y="882853"/>
                  <a:pt x="379600" y="883804"/>
                </a:cubicBezTo>
                <a:lnTo>
                  <a:pt x="379600" y="883804"/>
                </a:lnTo>
                <a:cubicBezTo>
                  <a:pt x="379600" y="883804"/>
                  <a:pt x="379600" y="883804"/>
                  <a:pt x="379600" y="883804"/>
                </a:cubicBezTo>
                <a:lnTo>
                  <a:pt x="379600" y="883804"/>
                </a:lnTo>
                <a:cubicBezTo>
                  <a:pt x="379600" y="883804"/>
                  <a:pt x="379600" y="883804"/>
                  <a:pt x="379600" y="883804"/>
                </a:cubicBezTo>
                <a:cubicBezTo>
                  <a:pt x="349156" y="913284"/>
                  <a:pt x="313003" y="918989"/>
                  <a:pt x="273045" y="903774"/>
                </a:cubicBezTo>
                <a:cubicBezTo>
                  <a:pt x="243553" y="893314"/>
                  <a:pt x="218817" y="875246"/>
                  <a:pt x="193130" y="859080"/>
                </a:cubicBezTo>
                <a:cubicBezTo>
                  <a:pt x="129387" y="819140"/>
                  <a:pt x="82770" y="763984"/>
                  <a:pt x="40909" y="704074"/>
                </a:cubicBezTo>
                <a:cubicBezTo>
                  <a:pt x="13319" y="665086"/>
                  <a:pt x="2854" y="618489"/>
                  <a:pt x="0" y="571892"/>
                </a:cubicBezTo>
                <a:cubicBezTo>
                  <a:pt x="0" y="568089"/>
                  <a:pt x="0" y="565236"/>
                  <a:pt x="0" y="561432"/>
                </a:cubicBezTo>
                <a:cubicBezTo>
                  <a:pt x="0" y="560481"/>
                  <a:pt x="0" y="558579"/>
                  <a:pt x="0" y="557628"/>
                </a:cubicBezTo>
                <a:cubicBezTo>
                  <a:pt x="0" y="555726"/>
                  <a:pt x="0" y="553824"/>
                  <a:pt x="0" y="550971"/>
                </a:cubicBezTo>
                <a:lnTo>
                  <a:pt x="0" y="537658"/>
                </a:lnTo>
                <a:cubicBezTo>
                  <a:pt x="951" y="422593"/>
                  <a:pt x="50423" y="326547"/>
                  <a:pt x="132242" y="241912"/>
                </a:cubicBezTo>
                <a:cubicBezTo>
                  <a:pt x="175054" y="197218"/>
                  <a:pt x="221671" y="156327"/>
                  <a:pt x="274948" y="124945"/>
                </a:cubicBezTo>
                <a:cubicBezTo>
                  <a:pt x="318712" y="99270"/>
                  <a:pt x="365329" y="79299"/>
                  <a:pt x="414801" y="64084"/>
                </a:cubicBezTo>
                <a:cubicBezTo>
                  <a:pt x="715436" y="-30060"/>
                  <a:pt x="1036051" y="5125"/>
                  <a:pt x="1080766" y="12733"/>
                </a:cubicBezTo>
                <a:cubicBezTo>
                  <a:pt x="1154022" y="24144"/>
                  <a:pt x="1222521" y="47918"/>
                  <a:pt x="1289117" y="79299"/>
                </a:cubicBezTo>
                <a:cubicBezTo>
                  <a:pt x="1309096" y="88809"/>
                  <a:pt x="1354762" y="120190"/>
                  <a:pt x="1395672" y="152523"/>
                </a:cubicBezTo>
                <a:cubicBezTo>
                  <a:pt x="1395672" y="152523"/>
                  <a:pt x="1397574" y="153474"/>
                  <a:pt x="1397574" y="154425"/>
                </a:cubicBezTo>
                <a:cubicBezTo>
                  <a:pt x="1397574" y="154425"/>
                  <a:pt x="1397574" y="154425"/>
                  <a:pt x="1398526" y="154425"/>
                </a:cubicBezTo>
                <a:cubicBezTo>
                  <a:pt x="1398526" y="154425"/>
                  <a:pt x="1400428" y="155376"/>
                  <a:pt x="1400428" y="156327"/>
                </a:cubicBezTo>
                <a:cubicBezTo>
                  <a:pt x="1400428" y="156327"/>
                  <a:pt x="1400428" y="156327"/>
                  <a:pt x="1401380" y="156327"/>
                </a:cubicBezTo>
                <a:cubicBezTo>
                  <a:pt x="1401380" y="156327"/>
                  <a:pt x="1402331" y="157277"/>
                  <a:pt x="1403283" y="158228"/>
                </a:cubicBezTo>
                <a:cubicBezTo>
                  <a:pt x="1403283" y="158228"/>
                  <a:pt x="1403283" y="158228"/>
                  <a:pt x="1404234" y="159179"/>
                </a:cubicBezTo>
                <a:cubicBezTo>
                  <a:pt x="1404234" y="159179"/>
                  <a:pt x="1405185" y="160130"/>
                  <a:pt x="1406137" y="161081"/>
                </a:cubicBezTo>
                <a:cubicBezTo>
                  <a:pt x="1406137" y="161081"/>
                  <a:pt x="1406137" y="161081"/>
                  <a:pt x="1407088" y="162032"/>
                </a:cubicBezTo>
                <a:cubicBezTo>
                  <a:pt x="1407088" y="162032"/>
                  <a:pt x="1408040" y="162983"/>
                  <a:pt x="1408991" y="163934"/>
                </a:cubicBezTo>
                <a:cubicBezTo>
                  <a:pt x="1408991" y="163934"/>
                  <a:pt x="1408991" y="163934"/>
                  <a:pt x="1409942" y="164885"/>
                </a:cubicBezTo>
                <a:cubicBezTo>
                  <a:pt x="1409942" y="164885"/>
                  <a:pt x="1410894" y="165836"/>
                  <a:pt x="1411845" y="166787"/>
                </a:cubicBezTo>
                <a:cubicBezTo>
                  <a:pt x="1411845" y="166787"/>
                  <a:pt x="1411845" y="166787"/>
                  <a:pt x="1412797" y="167738"/>
                </a:cubicBezTo>
                <a:cubicBezTo>
                  <a:pt x="1412797" y="167738"/>
                  <a:pt x="1413748" y="168689"/>
                  <a:pt x="1414699" y="169640"/>
                </a:cubicBezTo>
                <a:cubicBezTo>
                  <a:pt x="1414699" y="169640"/>
                  <a:pt x="1414699" y="169640"/>
                  <a:pt x="1415651" y="170591"/>
                </a:cubicBezTo>
                <a:cubicBezTo>
                  <a:pt x="1415651" y="170591"/>
                  <a:pt x="1416602" y="171542"/>
                  <a:pt x="1417553" y="172493"/>
                </a:cubicBezTo>
                <a:cubicBezTo>
                  <a:pt x="1417553" y="172493"/>
                  <a:pt x="1417553" y="172493"/>
                  <a:pt x="1418505" y="173444"/>
                </a:cubicBezTo>
                <a:cubicBezTo>
                  <a:pt x="1418505" y="173444"/>
                  <a:pt x="1419456" y="174395"/>
                  <a:pt x="1420407" y="175346"/>
                </a:cubicBezTo>
                <a:cubicBezTo>
                  <a:pt x="1420407" y="175346"/>
                  <a:pt x="1420407" y="175346"/>
                  <a:pt x="1421359" y="176296"/>
                </a:cubicBezTo>
                <a:cubicBezTo>
                  <a:pt x="1421359" y="176296"/>
                  <a:pt x="1422310" y="177247"/>
                  <a:pt x="1423262" y="178199"/>
                </a:cubicBezTo>
                <a:cubicBezTo>
                  <a:pt x="1423262" y="178199"/>
                  <a:pt x="1423262" y="178199"/>
                  <a:pt x="1424213" y="179149"/>
                </a:cubicBezTo>
                <a:cubicBezTo>
                  <a:pt x="1424213" y="179149"/>
                  <a:pt x="1425164" y="180100"/>
                  <a:pt x="1426116" y="181051"/>
                </a:cubicBezTo>
                <a:cubicBezTo>
                  <a:pt x="1426116" y="181051"/>
                  <a:pt x="1426116" y="181051"/>
                  <a:pt x="1427067" y="182002"/>
                </a:cubicBezTo>
                <a:cubicBezTo>
                  <a:pt x="1427067" y="182002"/>
                  <a:pt x="1428019" y="182953"/>
                  <a:pt x="1428970" y="183904"/>
                </a:cubicBezTo>
                <a:cubicBezTo>
                  <a:pt x="1428970" y="183904"/>
                  <a:pt x="1428970" y="183904"/>
                  <a:pt x="1429921" y="184855"/>
                </a:cubicBezTo>
                <a:cubicBezTo>
                  <a:pt x="1429921" y="184855"/>
                  <a:pt x="1430873" y="184855"/>
                  <a:pt x="1431824" y="186757"/>
                </a:cubicBezTo>
                <a:cubicBezTo>
                  <a:pt x="1431824" y="186757"/>
                  <a:pt x="1431824" y="186757"/>
                  <a:pt x="1432776" y="187708"/>
                </a:cubicBezTo>
                <a:cubicBezTo>
                  <a:pt x="1432776" y="187708"/>
                  <a:pt x="1433727" y="187708"/>
                  <a:pt x="1434678" y="189610"/>
                </a:cubicBezTo>
                <a:cubicBezTo>
                  <a:pt x="1434678" y="189610"/>
                  <a:pt x="1434678" y="189610"/>
                  <a:pt x="1434678" y="189610"/>
                </a:cubicBezTo>
                <a:cubicBezTo>
                  <a:pt x="1435630" y="190561"/>
                  <a:pt x="1436581" y="191512"/>
                  <a:pt x="1438484" y="192463"/>
                </a:cubicBezTo>
                <a:cubicBezTo>
                  <a:pt x="1438484" y="192463"/>
                  <a:pt x="1438484" y="192463"/>
                  <a:pt x="1439435" y="192463"/>
                </a:cubicBezTo>
                <a:cubicBezTo>
                  <a:pt x="1439435" y="192463"/>
                  <a:pt x="1439435" y="192463"/>
                  <a:pt x="1440386" y="193414"/>
                </a:cubicBezTo>
                <a:cubicBezTo>
                  <a:pt x="1440386" y="193414"/>
                  <a:pt x="1440386" y="193414"/>
                  <a:pt x="1441338" y="194365"/>
                </a:cubicBezTo>
                <a:cubicBezTo>
                  <a:pt x="1441338" y="194365"/>
                  <a:pt x="1441338" y="194365"/>
                  <a:pt x="1442289" y="195316"/>
                </a:cubicBezTo>
                <a:cubicBezTo>
                  <a:pt x="1442289" y="195316"/>
                  <a:pt x="1442289" y="195316"/>
                  <a:pt x="1443240" y="196267"/>
                </a:cubicBezTo>
                <a:cubicBezTo>
                  <a:pt x="1443240" y="196267"/>
                  <a:pt x="1443240" y="196267"/>
                  <a:pt x="1444192" y="197218"/>
                </a:cubicBezTo>
                <a:cubicBezTo>
                  <a:pt x="1444192" y="197218"/>
                  <a:pt x="1444192" y="197218"/>
                  <a:pt x="1445143" y="198168"/>
                </a:cubicBezTo>
                <a:cubicBezTo>
                  <a:pt x="1445143" y="198168"/>
                  <a:pt x="1445143" y="198168"/>
                  <a:pt x="1446095" y="199119"/>
                </a:cubicBezTo>
                <a:cubicBezTo>
                  <a:pt x="1446095" y="199119"/>
                  <a:pt x="1446095" y="199119"/>
                  <a:pt x="1447046" y="200070"/>
                </a:cubicBezTo>
                <a:cubicBezTo>
                  <a:pt x="1447046" y="200070"/>
                  <a:pt x="1447046" y="200070"/>
                  <a:pt x="1447997" y="201021"/>
                </a:cubicBezTo>
                <a:cubicBezTo>
                  <a:pt x="1447997" y="201021"/>
                  <a:pt x="1447997" y="201021"/>
                  <a:pt x="1448949" y="201972"/>
                </a:cubicBezTo>
                <a:cubicBezTo>
                  <a:pt x="1448949" y="201972"/>
                  <a:pt x="1448949" y="201972"/>
                  <a:pt x="1449900" y="202923"/>
                </a:cubicBezTo>
                <a:cubicBezTo>
                  <a:pt x="1449900" y="202923"/>
                  <a:pt x="1449900" y="202923"/>
                  <a:pt x="1450852" y="203874"/>
                </a:cubicBezTo>
                <a:cubicBezTo>
                  <a:pt x="1450852" y="203874"/>
                  <a:pt x="1450852" y="203874"/>
                  <a:pt x="1450852" y="203874"/>
                </a:cubicBezTo>
                <a:cubicBezTo>
                  <a:pt x="1450852" y="203874"/>
                  <a:pt x="1450852" y="203874"/>
                  <a:pt x="1451803" y="204825"/>
                </a:cubicBezTo>
                <a:cubicBezTo>
                  <a:pt x="1451803" y="204825"/>
                  <a:pt x="1451803" y="204825"/>
                  <a:pt x="1451803" y="204825"/>
                </a:cubicBezTo>
                <a:cubicBezTo>
                  <a:pt x="1451803" y="204825"/>
                  <a:pt x="1451803" y="204825"/>
                  <a:pt x="1451803" y="205776"/>
                </a:cubicBezTo>
                <a:cubicBezTo>
                  <a:pt x="1451803" y="205776"/>
                  <a:pt x="1451803" y="205776"/>
                  <a:pt x="1451803" y="205776"/>
                </a:cubicBezTo>
                <a:cubicBezTo>
                  <a:pt x="1451803" y="205776"/>
                  <a:pt x="1451803" y="205776"/>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7678"/>
                </a:cubicBezTo>
                <a:cubicBezTo>
                  <a:pt x="1487955" y="262833"/>
                  <a:pt x="1520302" y="319890"/>
                  <a:pt x="1543135" y="382653"/>
                </a:cubicBezTo>
                <a:cubicBezTo>
                  <a:pt x="1570725" y="459680"/>
                  <a:pt x="1556455" y="531952"/>
                  <a:pt x="1524108" y="602323"/>
                </a:cubicBezTo>
                <a:cubicBezTo>
                  <a:pt x="1521254" y="608979"/>
                  <a:pt x="1517448" y="615636"/>
                  <a:pt x="1513643" y="622293"/>
                </a:cubicBezTo>
                <a:cubicBezTo>
                  <a:pt x="1499372" y="644165"/>
                  <a:pt x="1495566" y="645115"/>
                  <a:pt x="1472733" y="629900"/>
                </a:cubicBezTo>
                <a:cubicBezTo>
                  <a:pt x="1435630" y="604225"/>
                  <a:pt x="1391866" y="629900"/>
                  <a:pt x="1389012" y="663184"/>
                </a:cubicBezTo>
                <a:cubicBezTo>
                  <a:pt x="1388061" y="672693"/>
                  <a:pt x="1389964" y="682203"/>
                  <a:pt x="1395672" y="690761"/>
                </a:cubicBezTo>
                <a:cubicBezTo>
                  <a:pt x="1409942" y="715486"/>
                  <a:pt x="1406137" y="722143"/>
                  <a:pt x="1409942" y="720241"/>
                </a:cubicBezTo>
                <a:cubicBezTo>
                  <a:pt x="1384255" y="736407"/>
                  <a:pt x="1327173" y="778249"/>
                  <a:pt x="1299583" y="791562"/>
                </a:cubicBezTo>
                <a:close/>
              </a:path>
            </a:pathLst>
          </a:custGeom>
          <a:solidFill>
            <a:srgbClr val="459597"/>
          </a:solidFill>
          <a:ln w="9508" cap="flat">
            <a:noFill/>
            <a:prstDash val="solid"/>
            <a:miter/>
          </a:ln>
        </p:spPr>
        <p:txBody>
          <a:bodyPr rtlCol="0" anchor="ctr"/>
          <a:lstStyle/>
          <a:p>
            <a:endParaRPr lang="en-US"/>
          </a:p>
        </p:txBody>
      </p:sp>
      <p:grpSp>
        <p:nvGrpSpPr>
          <p:cNvPr id="4" name="Graphic 4">
            <a:extLst>
              <a:ext uri="{FF2B5EF4-FFF2-40B4-BE49-F238E27FC236}">
                <a16:creationId xmlns:a16="http://schemas.microsoft.com/office/drawing/2014/main" id="{33070F2A-4730-4A26-4CAC-4A4040EECC79}"/>
              </a:ext>
            </a:extLst>
          </p:cNvPr>
          <p:cNvGrpSpPr/>
          <p:nvPr/>
        </p:nvGrpSpPr>
        <p:grpSpPr>
          <a:xfrm>
            <a:off x="3655229" y="881980"/>
            <a:ext cx="2248602" cy="1927534"/>
            <a:chOff x="8109460" y="2812987"/>
            <a:chExt cx="1567138" cy="1383387"/>
          </a:xfrm>
          <a:solidFill>
            <a:srgbClr val="414141"/>
          </a:solidFill>
        </p:grpSpPr>
        <p:sp>
          <p:nvSpPr>
            <p:cNvPr id="5" name="Freeform 73">
              <a:extLst>
                <a:ext uri="{FF2B5EF4-FFF2-40B4-BE49-F238E27FC236}">
                  <a16:creationId xmlns:a16="http://schemas.microsoft.com/office/drawing/2014/main" id="{53120323-E1B9-FAE2-087F-35B2D66C3333}"/>
                </a:ext>
              </a:extLst>
            </p:cNvPr>
            <p:cNvSpPr/>
            <p:nvPr/>
          </p:nvSpPr>
          <p:spPr>
            <a:xfrm>
              <a:off x="8109460" y="2812987"/>
              <a:ext cx="1539677" cy="1383387"/>
            </a:xfrm>
            <a:custGeom>
              <a:avLst/>
              <a:gdLst>
                <a:gd name="connsiteX0" fmla="*/ 1538338 w 1539677"/>
                <a:gd name="connsiteY0" fmla="*/ 784898 h 1383387"/>
                <a:gd name="connsiteX1" fmla="*/ 1501476 w 1539677"/>
                <a:gd name="connsiteY1" fmla="*/ 725962 h 1383387"/>
                <a:gd name="connsiteX2" fmla="*/ 1495904 w 1539677"/>
                <a:gd name="connsiteY2" fmla="*/ 691672 h 1383387"/>
                <a:gd name="connsiteX3" fmla="*/ 1474687 w 1539677"/>
                <a:gd name="connsiteY3" fmla="*/ 625235 h 1383387"/>
                <a:gd name="connsiteX4" fmla="*/ 1483688 w 1539677"/>
                <a:gd name="connsiteY4" fmla="*/ 580015 h 1383387"/>
                <a:gd name="connsiteX5" fmla="*/ 1499547 w 1539677"/>
                <a:gd name="connsiteY5" fmla="*/ 438569 h 1383387"/>
                <a:gd name="connsiteX6" fmla="*/ 1416394 w 1539677"/>
                <a:gd name="connsiteY6" fmla="*/ 244188 h 1383387"/>
                <a:gd name="connsiteX7" fmla="*/ 1063850 w 1539677"/>
                <a:gd name="connsiteY7" fmla="*/ 15731 h 1383387"/>
                <a:gd name="connsiteX8" fmla="*/ 594077 w 1539677"/>
                <a:gd name="connsiteY8" fmla="*/ 12944 h 1383387"/>
                <a:gd name="connsiteX9" fmla="*/ 148093 w 1539677"/>
                <a:gd name="connsiteY9" fmla="*/ 215255 h 1383387"/>
                <a:gd name="connsiteX10" fmla="*/ 9647 w 1539677"/>
                <a:gd name="connsiteY10" fmla="*/ 444356 h 1383387"/>
                <a:gd name="connsiteX11" fmla="*/ 3 w 1539677"/>
                <a:gd name="connsiteY11" fmla="*/ 543154 h 1383387"/>
                <a:gd name="connsiteX12" fmla="*/ 41580 w 1539677"/>
                <a:gd name="connsiteY12" fmla="*/ 705174 h 1383387"/>
                <a:gd name="connsiteX13" fmla="*/ 41151 w 1539677"/>
                <a:gd name="connsiteY13" fmla="*/ 728748 h 1383387"/>
                <a:gd name="connsiteX14" fmla="*/ 40937 w 1539677"/>
                <a:gd name="connsiteY14" fmla="*/ 878553 h 1383387"/>
                <a:gd name="connsiteX15" fmla="*/ 139306 w 1539677"/>
                <a:gd name="connsiteY15" fmla="*/ 895698 h 1383387"/>
                <a:gd name="connsiteX16" fmla="*/ 171024 w 1539677"/>
                <a:gd name="connsiteY16" fmla="*/ 988066 h 1383387"/>
                <a:gd name="connsiteX17" fmla="*/ 290182 w 1539677"/>
                <a:gd name="connsiteY17" fmla="*/ 1157587 h 1383387"/>
                <a:gd name="connsiteX18" fmla="*/ 295969 w 1539677"/>
                <a:gd name="connsiteY18" fmla="*/ 1222096 h 1383387"/>
                <a:gd name="connsiteX19" fmla="*/ 282681 w 1539677"/>
                <a:gd name="connsiteY19" fmla="*/ 1251456 h 1383387"/>
                <a:gd name="connsiteX20" fmla="*/ 253320 w 1539677"/>
                <a:gd name="connsiteY20" fmla="*/ 1316822 h 1383387"/>
                <a:gd name="connsiteX21" fmla="*/ 271966 w 1539677"/>
                <a:gd name="connsiteY21" fmla="*/ 1366971 h 1383387"/>
                <a:gd name="connsiteX22" fmla="*/ 349118 w 1539677"/>
                <a:gd name="connsiteY22" fmla="*/ 1353041 h 1383387"/>
                <a:gd name="connsiteX23" fmla="*/ 400553 w 1539677"/>
                <a:gd name="connsiteY23" fmla="*/ 1248242 h 1383387"/>
                <a:gd name="connsiteX24" fmla="*/ 406768 w 1539677"/>
                <a:gd name="connsiteY24" fmla="*/ 1161445 h 1383387"/>
                <a:gd name="connsiteX25" fmla="*/ 395624 w 1539677"/>
                <a:gd name="connsiteY25" fmla="*/ 1138085 h 1383387"/>
                <a:gd name="connsiteX26" fmla="*/ 443844 w 1539677"/>
                <a:gd name="connsiteY26" fmla="*/ 1220381 h 1383387"/>
                <a:gd name="connsiteX27" fmla="*/ 445130 w 1539677"/>
                <a:gd name="connsiteY27" fmla="*/ 1239026 h 1383387"/>
                <a:gd name="connsiteX28" fmla="*/ 444701 w 1539677"/>
                <a:gd name="connsiteY28" fmla="*/ 1333324 h 1383387"/>
                <a:gd name="connsiteX29" fmla="*/ 503209 w 1539677"/>
                <a:gd name="connsiteY29" fmla="*/ 1382830 h 1383387"/>
                <a:gd name="connsiteX30" fmla="*/ 543500 w 1539677"/>
                <a:gd name="connsiteY30" fmla="*/ 1346611 h 1383387"/>
                <a:gd name="connsiteX31" fmla="*/ 537927 w 1539677"/>
                <a:gd name="connsiteY31" fmla="*/ 1220167 h 1383387"/>
                <a:gd name="connsiteX32" fmla="*/ 505566 w 1539677"/>
                <a:gd name="connsiteY32" fmla="*/ 1120940 h 1383387"/>
                <a:gd name="connsiteX33" fmla="*/ 427128 w 1539677"/>
                <a:gd name="connsiteY33" fmla="*/ 1015070 h 1383387"/>
                <a:gd name="connsiteX34" fmla="*/ 390909 w 1539677"/>
                <a:gd name="connsiteY34" fmla="*/ 971564 h 1383387"/>
                <a:gd name="connsiteX35" fmla="*/ 481992 w 1539677"/>
                <a:gd name="connsiteY35" fmla="*/ 948633 h 1383387"/>
                <a:gd name="connsiteX36" fmla="*/ 495279 w 1539677"/>
                <a:gd name="connsiteY36" fmla="*/ 950133 h 1383387"/>
                <a:gd name="connsiteX37" fmla="*/ 613365 w 1539677"/>
                <a:gd name="connsiteY37" fmla="*/ 954419 h 1383387"/>
                <a:gd name="connsiteX38" fmla="*/ 770242 w 1539677"/>
                <a:gd name="connsiteY38" fmla="*/ 968564 h 1383387"/>
                <a:gd name="connsiteX39" fmla="*/ 856396 w 1539677"/>
                <a:gd name="connsiteY39" fmla="*/ 1074220 h 1383387"/>
                <a:gd name="connsiteX40" fmla="*/ 857681 w 1539677"/>
                <a:gd name="connsiteY40" fmla="*/ 1131870 h 1383387"/>
                <a:gd name="connsiteX41" fmla="*/ 871826 w 1539677"/>
                <a:gd name="connsiteY41" fmla="*/ 1120083 h 1383387"/>
                <a:gd name="connsiteX42" fmla="*/ 937835 w 1539677"/>
                <a:gd name="connsiteY42" fmla="*/ 1020427 h 1383387"/>
                <a:gd name="connsiteX43" fmla="*/ 1126430 w 1539677"/>
                <a:gd name="connsiteY43" fmla="*/ 877695 h 1383387"/>
                <a:gd name="connsiteX44" fmla="*/ 1303880 w 1539677"/>
                <a:gd name="connsiteY44" fmla="*/ 775683 h 1383387"/>
                <a:gd name="connsiteX45" fmla="*/ 1342457 w 1539677"/>
                <a:gd name="connsiteY45" fmla="*/ 746536 h 1383387"/>
                <a:gd name="connsiteX46" fmla="*/ 1354029 w 1539677"/>
                <a:gd name="connsiteY46" fmla="*/ 742036 h 1383387"/>
                <a:gd name="connsiteX47" fmla="*/ 1358959 w 1539677"/>
                <a:gd name="connsiteY47" fmla="*/ 755751 h 1383387"/>
                <a:gd name="connsiteX48" fmla="*/ 1339885 w 1539677"/>
                <a:gd name="connsiteY48" fmla="*/ 788970 h 1383387"/>
                <a:gd name="connsiteX49" fmla="*/ 1240444 w 1539677"/>
                <a:gd name="connsiteY49" fmla="*/ 909628 h 1383387"/>
                <a:gd name="connsiteX50" fmla="*/ 1155790 w 1539677"/>
                <a:gd name="connsiteY50" fmla="*/ 1003497 h 1383387"/>
                <a:gd name="connsiteX51" fmla="*/ 1109070 w 1539677"/>
                <a:gd name="connsiteY51" fmla="*/ 1126512 h 1383387"/>
                <a:gd name="connsiteX52" fmla="*/ 1108856 w 1539677"/>
                <a:gd name="connsiteY52" fmla="*/ 1164231 h 1383387"/>
                <a:gd name="connsiteX53" fmla="*/ 1087425 w 1539677"/>
                <a:gd name="connsiteY53" fmla="*/ 1231740 h 1383387"/>
                <a:gd name="connsiteX54" fmla="*/ 1032989 w 1539677"/>
                <a:gd name="connsiteY54" fmla="*/ 1311892 h 1383387"/>
                <a:gd name="connsiteX55" fmla="*/ 1029774 w 1539677"/>
                <a:gd name="connsiteY55" fmla="*/ 1355184 h 1383387"/>
                <a:gd name="connsiteX56" fmla="*/ 1107141 w 1539677"/>
                <a:gd name="connsiteY56" fmla="*/ 1363327 h 1383387"/>
                <a:gd name="connsiteX57" fmla="*/ 1186009 w 1539677"/>
                <a:gd name="connsiteY57" fmla="*/ 1255314 h 1383387"/>
                <a:gd name="connsiteX58" fmla="*/ 1202082 w 1539677"/>
                <a:gd name="connsiteY58" fmla="*/ 1182448 h 1383387"/>
                <a:gd name="connsiteX59" fmla="*/ 1209797 w 1539677"/>
                <a:gd name="connsiteY59" fmla="*/ 1140228 h 1383387"/>
                <a:gd name="connsiteX60" fmla="*/ 1220084 w 1539677"/>
                <a:gd name="connsiteY60" fmla="*/ 1130370 h 1383387"/>
                <a:gd name="connsiteX61" fmla="*/ 1233800 w 1539677"/>
                <a:gd name="connsiteY61" fmla="*/ 1153944 h 1383387"/>
                <a:gd name="connsiteX62" fmla="*/ 1237444 w 1539677"/>
                <a:gd name="connsiteY62" fmla="*/ 1253171 h 1383387"/>
                <a:gd name="connsiteX63" fmla="*/ 1204654 w 1539677"/>
                <a:gd name="connsiteY63" fmla="*/ 1333538 h 1383387"/>
                <a:gd name="connsiteX64" fmla="*/ 1220084 w 1539677"/>
                <a:gd name="connsiteY64" fmla="*/ 1373615 h 1383387"/>
                <a:gd name="connsiteX65" fmla="*/ 1271734 w 1539677"/>
                <a:gd name="connsiteY65" fmla="*/ 1374043 h 1383387"/>
                <a:gd name="connsiteX66" fmla="*/ 1323597 w 1539677"/>
                <a:gd name="connsiteY66" fmla="*/ 1250385 h 1383387"/>
                <a:gd name="connsiteX67" fmla="*/ 1316953 w 1539677"/>
                <a:gd name="connsiteY67" fmla="*/ 1148801 h 1383387"/>
                <a:gd name="connsiteX68" fmla="*/ 1326597 w 1539677"/>
                <a:gd name="connsiteY68" fmla="*/ 1091794 h 1383387"/>
                <a:gd name="connsiteX69" fmla="*/ 1405464 w 1539677"/>
                <a:gd name="connsiteY69" fmla="*/ 929559 h 1383387"/>
                <a:gd name="connsiteX70" fmla="*/ 1413180 w 1539677"/>
                <a:gd name="connsiteY70" fmla="*/ 913700 h 1383387"/>
                <a:gd name="connsiteX71" fmla="*/ 1538338 w 1539677"/>
                <a:gd name="connsiteY71" fmla="*/ 784898 h 1383387"/>
                <a:gd name="connsiteX72" fmla="*/ 1482402 w 1539677"/>
                <a:gd name="connsiteY72" fmla="*/ 716104 h 1383387"/>
                <a:gd name="connsiteX73" fmla="*/ 1450470 w 1539677"/>
                <a:gd name="connsiteY73" fmla="*/ 717390 h 1383387"/>
                <a:gd name="connsiteX74" fmla="*/ 1443398 w 1539677"/>
                <a:gd name="connsiteY74" fmla="*/ 699173 h 1383387"/>
                <a:gd name="connsiteX75" fmla="*/ 1442541 w 1539677"/>
                <a:gd name="connsiteY75" fmla="*/ 696601 h 1383387"/>
                <a:gd name="connsiteX76" fmla="*/ 1458399 w 1539677"/>
                <a:gd name="connsiteY76" fmla="*/ 634451 h 1383387"/>
                <a:gd name="connsiteX77" fmla="*/ 1482402 w 1539677"/>
                <a:gd name="connsiteY77" fmla="*/ 716104 h 1383387"/>
                <a:gd name="connsiteX78" fmla="*/ 153665 w 1539677"/>
                <a:gd name="connsiteY78" fmla="*/ 842763 h 1383387"/>
                <a:gd name="connsiteX79" fmla="*/ 139949 w 1539677"/>
                <a:gd name="connsiteY79" fmla="*/ 873623 h 1383387"/>
                <a:gd name="connsiteX80" fmla="*/ 98158 w 1539677"/>
                <a:gd name="connsiteY80" fmla="*/ 884125 h 1383387"/>
                <a:gd name="connsiteX81" fmla="*/ 27435 w 1539677"/>
                <a:gd name="connsiteY81" fmla="*/ 790899 h 1383387"/>
                <a:gd name="connsiteX82" fmla="*/ 45437 w 1539677"/>
                <a:gd name="connsiteY82" fmla="*/ 745036 h 1383387"/>
                <a:gd name="connsiteX83" fmla="*/ 68583 w 1539677"/>
                <a:gd name="connsiteY83" fmla="*/ 742893 h 1383387"/>
                <a:gd name="connsiteX84" fmla="*/ 97730 w 1539677"/>
                <a:gd name="connsiteY84" fmla="*/ 777826 h 1383387"/>
                <a:gd name="connsiteX85" fmla="*/ 141235 w 1539677"/>
                <a:gd name="connsiteY85" fmla="*/ 824546 h 1383387"/>
                <a:gd name="connsiteX86" fmla="*/ 153665 w 1539677"/>
                <a:gd name="connsiteY86" fmla="*/ 842763 h 1383387"/>
                <a:gd name="connsiteX87" fmla="*/ 333473 w 1539677"/>
                <a:gd name="connsiteY87" fmla="*/ 969850 h 1383387"/>
                <a:gd name="connsiteX88" fmla="*/ 281395 w 1539677"/>
                <a:gd name="connsiteY88" fmla="*/ 982708 h 1383387"/>
                <a:gd name="connsiteX89" fmla="*/ 273894 w 1539677"/>
                <a:gd name="connsiteY89" fmla="*/ 989138 h 1383387"/>
                <a:gd name="connsiteX90" fmla="*/ 281395 w 1539677"/>
                <a:gd name="connsiteY90" fmla="*/ 998782 h 1383387"/>
                <a:gd name="connsiteX91" fmla="*/ 297040 w 1539677"/>
                <a:gd name="connsiteY91" fmla="*/ 997068 h 1383387"/>
                <a:gd name="connsiteX92" fmla="*/ 349118 w 1539677"/>
                <a:gd name="connsiteY92" fmla="*/ 984209 h 1383387"/>
                <a:gd name="connsiteX93" fmla="*/ 390480 w 1539677"/>
                <a:gd name="connsiteY93" fmla="*/ 998782 h 1383387"/>
                <a:gd name="connsiteX94" fmla="*/ 453488 w 1539677"/>
                <a:gd name="connsiteY94" fmla="*/ 1079363 h 1383387"/>
                <a:gd name="connsiteX95" fmla="*/ 485421 w 1539677"/>
                <a:gd name="connsiteY95" fmla="*/ 1122440 h 1383387"/>
                <a:gd name="connsiteX96" fmla="*/ 525926 w 1539677"/>
                <a:gd name="connsiteY96" fmla="*/ 1277174 h 1383387"/>
                <a:gd name="connsiteX97" fmla="*/ 526355 w 1539677"/>
                <a:gd name="connsiteY97" fmla="*/ 1339110 h 1383387"/>
                <a:gd name="connsiteX98" fmla="*/ 495279 w 1539677"/>
                <a:gd name="connsiteY98" fmla="*/ 1366757 h 1383387"/>
                <a:gd name="connsiteX99" fmla="*/ 462275 w 1539677"/>
                <a:gd name="connsiteY99" fmla="*/ 1339325 h 1383387"/>
                <a:gd name="connsiteX100" fmla="*/ 463775 w 1539677"/>
                <a:gd name="connsiteY100" fmla="*/ 1258529 h 1383387"/>
                <a:gd name="connsiteX101" fmla="*/ 438700 w 1539677"/>
                <a:gd name="connsiteY101" fmla="*/ 1167231 h 1383387"/>
                <a:gd name="connsiteX102" fmla="*/ 416412 w 1539677"/>
                <a:gd name="connsiteY102" fmla="*/ 1130584 h 1383387"/>
                <a:gd name="connsiteX103" fmla="*/ 392838 w 1539677"/>
                <a:gd name="connsiteY103" fmla="*/ 1108939 h 1383387"/>
                <a:gd name="connsiteX104" fmla="*/ 375050 w 1539677"/>
                <a:gd name="connsiteY104" fmla="*/ 1109153 h 1383387"/>
                <a:gd name="connsiteX105" fmla="*/ 371192 w 1539677"/>
                <a:gd name="connsiteY105" fmla="*/ 1126084 h 1383387"/>
                <a:gd name="connsiteX106" fmla="*/ 380194 w 1539677"/>
                <a:gd name="connsiteY106" fmla="*/ 1148586 h 1383387"/>
                <a:gd name="connsiteX107" fmla="*/ 380622 w 1539677"/>
                <a:gd name="connsiteY107" fmla="*/ 1253385 h 1383387"/>
                <a:gd name="connsiteX108" fmla="*/ 343331 w 1539677"/>
                <a:gd name="connsiteY108" fmla="*/ 1324751 h 1383387"/>
                <a:gd name="connsiteX109" fmla="*/ 322543 w 1539677"/>
                <a:gd name="connsiteY109" fmla="*/ 1349183 h 1383387"/>
                <a:gd name="connsiteX110" fmla="*/ 277324 w 1539677"/>
                <a:gd name="connsiteY110" fmla="*/ 1344897 h 1383387"/>
                <a:gd name="connsiteX111" fmla="*/ 307541 w 1539677"/>
                <a:gd name="connsiteY111" fmla="*/ 1243527 h 1383387"/>
                <a:gd name="connsiteX112" fmla="*/ 303898 w 1539677"/>
                <a:gd name="connsiteY112" fmla="*/ 1146015 h 1383387"/>
                <a:gd name="connsiteX113" fmla="*/ 216887 w 1539677"/>
                <a:gd name="connsiteY113" fmla="*/ 1026214 h 1383387"/>
                <a:gd name="connsiteX114" fmla="*/ 171239 w 1539677"/>
                <a:gd name="connsiteY114" fmla="*/ 953133 h 1383387"/>
                <a:gd name="connsiteX115" fmla="*/ 162666 w 1539677"/>
                <a:gd name="connsiteY115" fmla="*/ 893554 h 1383387"/>
                <a:gd name="connsiteX116" fmla="*/ 175525 w 1539677"/>
                <a:gd name="connsiteY116" fmla="*/ 850478 h 1383387"/>
                <a:gd name="connsiteX117" fmla="*/ 222031 w 1539677"/>
                <a:gd name="connsiteY117" fmla="*/ 879410 h 1383387"/>
                <a:gd name="connsiteX118" fmla="*/ 223316 w 1539677"/>
                <a:gd name="connsiteY118" fmla="*/ 891411 h 1383387"/>
                <a:gd name="connsiteX119" fmla="*/ 229746 w 1539677"/>
                <a:gd name="connsiteY119" fmla="*/ 905127 h 1383387"/>
                <a:gd name="connsiteX120" fmla="*/ 331544 w 1539677"/>
                <a:gd name="connsiteY120" fmla="*/ 908128 h 1383387"/>
                <a:gd name="connsiteX121" fmla="*/ 396267 w 1539677"/>
                <a:gd name="connsiteY121" fmla="*/ 864408 h 1383387"/>
                <a:gd name="connsiteX122" fmla="*/ 426485 w 1539677"/>
                <a:gd name="connsiteY122" fmla="*/ 819617 h 1383387"/>
                <a:gd name="connsiteX123" fmla="*/ 465489 w 1539677"/>
                <a:gd name="connsiteY123" fmla="*/ 812973 h 1383387"/>
                <a:gd name="connsiteX124" fmla="*/ 476634 w 1539677"/>
                <a:gd name="connsiteY124" fmla="*/ 847906 h 1383387"/>
                <a:gd name="connsiteX125" fmla="*/ 333473 w 1539677"/>
                <a:gd name="connsiteY125" fmla="*/ 969850 h 1383387"/>
                <a:gd name="connsiteX126" fmla="*/ 1243873 w 1539677"/>
                <a:gd name="connsiteY126" fmla="*/ 791328 h 1383387"/>
                <a:gd name="connsiteX127" fmla="*/ 1096211 w 1539677"/>
                <a:gd name="connsiteY127" fmla="*/ 874909 h 1383387"/>
                <a:gd name="connsiteX128" fmla="*/ 882113 w 1539677"/>
                <a:gd name="connsiteY128" fmla="*/ 1057075 h 1383387"/>
                <a:gd name="connsiteX129" fmla="*/ 875041 w 1539677"/>
                <a:gd name="connsiteY129" fmla="*/ 1061361 h 1383387"/>
                <a:gd name="connsiteX130" fmla="*/ 857039 w 1539677"/>
                <a:gd name="connsiteY130" fmla="*/ 1016356 h 1383387"/>
                <a:gd name="connsiteX131" fmla="*/ 782243 w 1539677"/>
                <a:gd name="connsiteY131" fmla="*/ 951205 h 1383387"/>
                <a:gd name="connsiteX132" fmla="*/ 652370 w 1539677"/>
                <a:gd name="connsiteY132" fmla="*/ 935131 h 1383387"/>
                <a:gd name="connsiteX133" fmla="*/ 446201 w 1539677"/>
                <a:gd name="connsiteY133" fmla="*/ 927201 h 1383387"/>
                <a:gd name="connsiteX134" fmla="*/ 479849 w 1539677"/>
                <a:gd name="connsiteY134" fmla="*/ 873409 h 1383387"/>
                <a:gd name="connsiteX135" fmla="*/ 492922 w 1539677"/>
                <a:gd name="connsiteY135" fmla="*/ 850049 h 1383387"/>
                <a:gd name="connsiteX136" fmla="*/ 493993 w 1539677"/>
                <a:gd name="connsiteY136" fmla="*/ 846406 h 1383387"/>
                <a:gd name="connsiteX137" fmla="*/ 494208 w 1539677"/>
                <a:gd name="connsiteY137" fmla="*/ 845548 h 1383387"/>
                <a:gd name="connsiteX138" fmla="*/ 494636 w 1539677"/>
                <a:gd name="connsiteY138" fmla="*/ 842763 h 1383387"/>
                <a:gd name="connsiteX139" fmla="*/ 494636 w 1539677"/>
                <a:gd name="connsiteY139" fmla="*/ 841905 h 1383387"/>
                <a:gd name="connsiteX140" fmla="*/ 494851 w 1539677"/>
                <a:gd name="connsiteY140" fmla="*/ 839119 h 1383387"/>
                <a:gd name="connsiteX141" fmla="*/ 494851 w 1539677"/>
                <a:gd name="connsiteY141" fmla="*/ 838262 h 1383387"/>
                <a:gd name="connsiteX142" fmla="*/ 494851 w 1539677"/>
                <a:gd name="connsiteY142" fmla="*/ 835262 h 1383387"/>
                <a:gd name="connsiteX143" fmla="*/ 494851 w 1539677"/>
                <a:gd name="connsiteY143" fmla="*/ 834619 h 1383387"/>
                <a:gd name="connsiteX144" fmla="*/ 494636 w 1539677"/>
                <a:gd name="connsiteY144" fmla="*/ 831618 h 1383387"/>
                <a:gd name="connsiteX145" fmla="*/ 494636 w 1539677"/>
                <a:gd name="connsiteY145" fmla="*/ 831190 h 1383387"/>
                <a:gd name="connsiteX146" fmla="*/ 493993 w 1539677"/>
                <a:gd name="connsiteY146" fmla="*/ 827975 h 1383387"/>
                <a:gd name="connsiteX147" fmla="*/ 493993 w 1539677"/>
                <a:gd name="connsiteY147" fmla="*/ 827761 h 1383387"/>
                <a:gd name="connsiteX148" fmla="*/ 493136 w 1539677"/>
                <a:gd name="connsiteY148" fmla="*/ 824546 h 1383387"/>
                <a:gd name="connsiteX149" fmla="*/ 493136 w 1539677"/>
                <a:gd name="connsiteY149" fmla="*/ 824546 h 1383387"/>
                <a:gd name="connsiteX150" fmla="*/ 492065 w 1539677"/>
                <a:gd name="connsiteY150" fmla="*/ 821331 h 1383387"/>
                <a:gd name="connsiteX151" fmla="*/ 476634 w 1539677"/>
                <a:gd name="connsiteY151" fmla="*/ 801400 h 1383387"/>
                <a:gd name="connsiteX152" fmla="*/ 417698 w 1539677"/>
                <a:gd name="connsiteY152" fmla="*/ 799257 h 1383387"/>
                <a:gd name="connsiteX153" fmla="*/ 404196 w 1539677"/>
                <a:gd name="connsiteY153" fmla="*/ 812759 h 1383387"/>
                <a:gd name="connsiteX154" fmla="*/ 403339 w 1539677"/>
                <a:gd name="connsiteY154" fmla="*/ 814045 h 1383387"/>
                <a:gd name="connsiteX155" fmla="*/ 402696 w 1539677"/>
                <a:gd name="connsiteY155" fmla="*/ 814902 h 1383387"/>
                <a:gd name="connsiteX156" fmla="*/ 401839 w 1539677"/>
                <a:gd name="connsiteY156" fmla="*/ 816188 h 1383387"/>
                <a:gd name="connsiteX157" fmla="*/ 401410 w 1539677"/>
                <a:gd name="connsiteY157" fmla="*/ 816831 h 1383387"/>
                <a:gd name="connsiteX158" fmla="*/ 398196 w 1539677"/>
                <a:gd name="connsiteY158" fmla="*/ 821760 h 1383387"/>
                <a:gd name="connsiteX159" fmla="*/ 397767 w 1539677"/>
                <a:gd name="connsiteY159" fmla="*/ 822403 h 1383387"/>
                <a:gd name="connsiteX160" fmla="*/ 396695 w 1539677"/>
                <a:gd name="connsiteY160" fmla="*/ 824117 h 1383387"/>
                <a:gd name="connsiteX161" fmla="*/ 396267 w 1539677"/>
                <a:gd name="connsiteY161" fmla="*/ 824760 h 1383387"/>
                <a:gd name="connsiteX162" fmla="*/ 392838 w 1539677"/>
                <a:gd name="connsiteY162" fmla="*/ 830332 h 1383387"/>
                <a:gd name="connsiteX163" fmla="*/ 392623 w 1539677"/>
                <a:gd name="connsiteY163" fmla="*/ 830547 h 1383387"/>
                <a:gd name="connsiteX164" fmla="*/ 391552 w 1539677"/>
                <a:gd name="connsiteY164" fmla="*/ 832475 h 1383387"/>
                <a:gd name="connsiteX165" fmla="*/ 391338 w 1539677"/>
                <a:gd name="connsiteY165" fmla="*/ 832690 h 1383387"/>
                <a:gd name="connsiteX166" fmla="*/ 379336 w 1539677"/>
                <a:gd name="connsiteY166" fmla="*/ 854550 h 1383387"/>
                <a:gd name="connsiteX167" fmla="*/ 379336 w 1539677"/>
                <a:gd name="connsiteY167" fmla="*/ 854550 h 1383387"/>
                <a:gd name="connsiteX168" fmla="*/ 378264 w 1539677"/>
                <a:gd name="connsiteY168" fmla="*/ 856478 h 1383387"/>
                <a:gd name="connsiteX169" fmla="*/ 378050 w 1539677"/>
                <a:gd name="connsiteY169" fmla="*/ 856693 h 1383387"/>
                <a:gd name="connsiteX170" fmla="*/ 375907 w 1539677"/>
                <a:gd name="connsiteY170" fmla="*/ 860336 h 1383387"/>
                <a:gd name="connsiteX171" fmla="*/ 375693 w 1539677"/>
                <a:gd name="connsiteY171" fmla="*/ 860765 h 1383387"/>
                <a:gd name="connsiteX172" fmla="*/ 375050 w 1539677"/>
                <a:gd name="connsiteY172" fmla="*/ 861836 h 1383387"/>
                <a:gd name="connsiteX173" fmla="*/ 374836 w 1539677"/>
                <a:gd name="connsiteY173" fmla="*/ 862265 h 1383387"/>
                <a:gd name="connsiteX174" fmla="*/ 373978 w 1539677"/>
                <a:gd name="connsiteY174" fmla="*/ 863551 h 1383387"/>
                <a:gd name="connsiteX175" fmla="*/ 373978 w 1539677"/>
                <a:gd name="connsiteY175" fmla="*/ 863551 h 1383387"/>
                <a:gd name="connsiteX176" fmla="*/ 373335 w 1539677"/>
                <a:gd name="connsiteY176" fmla="*/ 864622 h 1383387"/>
                <a:gd name="connsiteX177" fmla="*/ 373121 w 1539677"/>
                <a:gd name="connsiteY177" fmla="*/ 864837 h 1383387"/>
                <a:gd name="connsiteX178" fmla="*/ 372693 w 1539677"/>
                <a:gd name="connsiteY178" fmla="*/ 865480 h 1383387"/>
                <a:gd name="connsiteX179" fmla="*/ 372478 w 1539677"/>
                <a:gd name="connsiteY179" fmla="*/ 865694 h 1383387"/>
                <a:gd name="connsiteX180" fmla="*/ 371835 w 1539677"/>
                <a:gd name="connsiteY180" fmla="*/ 866337 h 1383387"/>
                <a:gd name="connsiteX181" fmla="*/ 272823 w 1539677"/>
                <a:gd name="connsiteY181" fmla="*/ 885625 h 1383387"/>
                <a:gd name="connsiteX182" fmla="*/ 198242 w 1539677"/>
                <a:gd name="connsiteY182" fmla="*/ 842977 h 1383387"/>
                <a:gd name="connsiteX183" fmla="*/ 56367 w 1539677"/>
                <a:gd name="connsiteY183" fmla="*/ 694244 h 1383387"/>
                <a:gd name="connsiteX184" fmla="*/ 18005 w 1539677"/>
                <a:gd name="connsiteY184" fmla="*/ 566942 h 1383387"/>
                <a:gd name="connsiteX185" fmla="*/ 17362 w 1539677"/>
                <a:gd name="connsiteY185" fmla="*/ 556870 h 1383387"/>
                <a:gd name="connsiteX186" fmla="*/ 17148 w 1539677"/>
                <a:gd name="connsiteY186" fmla="*/ 553012 h 1383387"/>
                <a:gd name="connsiteX187" fmla="*/ 16934 w 1539677"/>
                <a:gd name="connsiteY187" fmla="*/ 547011 h 1383387"/>
                <a:gd name="connsiteX188" fmla="*/ 16934 w 1539677"/>
                <a:gd name="connsiteY188" fmla="*/ 542296 h 1383387"/>
                <a:gd name="connsiteX189" fmla="*/ 16934 w 1539677"/>
                <a:gd name="connsiteY189" fmla="*/ 534153 h 1383387"/>
                <a:gd name="connsiteX190" fmla="*/ 139734 w 1539677"/>
                <a:gd name="connsiteY190" fmla="*/ 249760 h 1383387"/>
                <a:gd name="connsiteX191" fmla="*/ 272823 w 1539677"/>
                <a:gd name="connsiteY191" fmla="*/ 137246 h 1383387"/>
                <a:gd name="connsiteX192" fmla="*/ 402696 w 1539677"/>
                <a:gd name="connsiteY192" fmla="*/ 78524 h 1383387"/>
                <a:gd name="connsiteX193" fmla="*/ 1021845 w 1539677"/>
                <a:gd name="connsiteY193" fmla="*/ 28804 h 1383387"/>
                <a:gd name="connsiteX194" fmla="*/ 1215369 w 1539677"/>
                <a:gd name="connsiteY194" fmla="*/ 92454 h 1383387"/>
                <a:gd name="connsiteX195" fmla="*/ 1314167 w 1539677"/>
                <a:gd name="connsiteY195" fmla="*/ 162749 h 1383387"/>
                <a:gd name="connsiteX196" fmla="*/ 1314167 w 1539677"/>
                <a:gd name="connsiteY196" fmla="*/ 162749 h 1383387"/>
                <a:gd name="connsiteX197" fmla="*/ 1316310 w 1539677"/>
                <a:gd name="connsiteY197" fmla="*/ 164463 h 1383387"/>
                <a:gd name="connsiteX198" fmla="*/ 1317382 w 1539677"/>
                <a:gd name="connsiteY198" fmla="*/ 165320 h 1383387"/>
                <a:gd name="connsiteX199" fmla="*/ 1319525 w 1539677"/>
                <a:gd name="connsiteY199" fmla="*/ 167035 h 1383387"/>
                <a:gd name="connsiteX200" fmla="*/ 1320596 w 1539677"/>
                <a:gd name="connsiteY200" fmla="*/ 167892 h 1383387"/>
                <a:gd name="connsiteX201" fmla="*/ 1322526 w 1539677"/>
                <a:gd name="connsiteY201" fmla="*/ 169607 h 1383387"/>
                <a:gd name="connsiteX202" fmla="*/ 1323811 w 1539677"/>
                <a:gd name="connsiteY202" fmla="*/ 170678 h 1383387"/>
                <a:gd name="connsiteX203" fmla="*/ 1325740 w 1539677"/>
                <a:gd name="connsiteY203" fmla="*/ 172179 h 1383387"/>
                <a:gd name="connsiteX204" fmla="*/ 1327026 w 1539677"/>
                <a:gd name="connsiteY204" fmla="*/ 173250 h 1383387"/>
                <a:gd name="connsiteX205" fmla="*/ 1328955 w 1539677"/>
                <a:gd name="connsiteY205" fmla="*/ 174750 h 1383387"/>
                <a:gd name="connsiteX206" fmla="*/ 1330240 w 1539677"/>
                <a:gd name="connsiteY206" fmla="*/ 175822 h 1383387"/>
                <a:gd name="connsiteX207" fmla="*/ 1332170 w 1539677"/>
                <a:gd name="connsiteY207" fmla="*/ 177322 h 1383387"/>
                <a:gd name="connsiteX208" fmla="*/ 1333455 w 1539677"/>
                <a:gd name="connsiteY208" fmla="*/ 178394 h 1383387"/>
                <a:gd name="connsiteX209" fmla="*/ 1335170 w 1539677"/>
                <a:gd name="connsiteY209" fmla="*/ 179894 h 1383387"/>
                <a:gd name="connsiteX210" fmla="*/ 1336456 w 1539677"/>
                <a:gd name="connsiteY210" fmla="*/ 180965 h 1383387"/>
                <a:gd name="connsiteX211" fmla="*/ 1338170 w 1539677"/>
                <a:gd name="connsiteY211" fmla="*/ 182465 h 1383387"/>
                <a:gd name="connsiteX212" fmla="*/ 1339456 w 1539677"/>
                <a:gd name="connsiteY212" fmla="*/ 183537 h 1383387"/>
                <a:gd name="connsiteX213" fmla="*/ 1341171 w 1539677"/>
                <a:gd name="connsiteY213" fmla="*/ 185037 h 1383387"/>
                <a:gd name="connsiteX214" fmla="*/ 1342457 w 1539677"/>
                <a:gd name="connsiteY214" fmla="*/ 186109 h 1383387"/>
                <a:gd name="connsiteX215" fmla="*/ 1344171 w 1539677"/>
                <a:gd name="connsiteY215" fmla="*/ 187609 h 1383387"/>
                <a:gd name="connsiteX216" fmla="*/ 1345457 w 1539677"/>
                <a:gd name="connsiteY216" fmla="*/ 188681 h 1383387"/>
                <a:gd name="connsiteX217" fmla="*/ 1347171 w 1539677"/>
                <a:gd name="connsiteY217" fmla="*/ 190181 h 1383387"/>
                <a:gd name="connsiteX218" fmla="*/ 1348243 w 1539677"/>
                <a:gd name="connsiteY218" fmla="*/ 191253 h 1383387"/>
                <a:gd name="connsiteX219" fmla="*/ 1349958 w 1539677"/>
                <a:gd name="connsiteY219" fmla="*/ 192753 h 1383387"/>
                <a:gd name="connsiteX220" fmla="*/ 1351029 w 1539677"/>
                <a:gd name="connsiteY220" fmla="*/ 193824 h 1383387"/>
                <a:gd name="connsiteX221" fmla="*/ 1352529 w 1539677"/>
                <a:gd name="connsiteY221" fmla="*/ 195324 h 1383387"/>
                <a:gd name="connsiteX222" fmla="*/ 1353601 w 1539677"/>
                <a:gd name="connsiteY222" fmla="*/ 196396 h 1383387"/>
                <a:gd name="connsiteX223" fmla="*/ 1355101 w 1539677"/>
                <a:gd name="connsiteY223" fmla="*/ 197896 h 1383387"/>
                <a:gd name="connsiteX224" fmla="*/ 1355958 w 1539677"/>
                <a:gd name="connsiteY224" fmla="*/ 198753 h 1383387"/>
                <a:gd name="connsiteX225" fmla="*/ 1359173 w 1539677"/>
                <a:gd name="connsiteY225" fmla="*/ 201539 h 1383387"/>
                <a:gd name="connsiteX226" fmla="*/ 1360244 w 1539677"/>
                <a:gd name="connsiteY226" fmla="*/ 202397 h 1383387"/>
                <a:gd name="connsiteX227" fmla="*/ 1361530 w 1539677"/>
                <a:gd name="connsiteY227" fmla="*/ 203682 h 1383387"/>
                <a:gd name="connsiteX228" fmla="*/ 1362602 w 1539677"/>
                <a:gd name="connsiteY228" fmla="*/ 204754 h 1383387"/>
                <a:gd name="connsiteX229" fmla="*/ 1363888 w 1539677"/>
                <a:gd name="connsiteY229" fmla="*/ 206040 h 1383387"/>
                <a:gd name="connsiteX230" fmla="*/ 1364959 w 1539677"/>
                <a:gd name="connsiteY230" fmla="*/ 207111 h 1383387"/>
                <a:gd name="connsiteX231" fmla="*/ 1366031 w 1539677"/>
                <a:gd name="connsiteY231" fmla="*/ 208183 h 1383387"/>
                <a:gd name="connsiteX232" fmla="*/ 1367103 w 1539677"/>
                <a:gd name="connsiteY232" fmla="*/ 209255 h 1383387"/>
                <a:gd name="connsiteX233" fmla="*/ 1368174 w 1539677"/>
                <a:gd name="connsiteY233" fmla="*/ 210326 h 1383387"/>
                <a:gd name="connsiteX234" fmla="*/ 1369246 w 1539677"/>
                <a:gd name="connsiteY234" fmla="*/ 211398 h 1383387"/>
                <a:gd name="connsiteX235" fmla="*/ 1370317 w 1539677"/>
                <a:gd name="connsiteY235" fmla="*/ 212469 h 1383387"/>
                <a:gd name="connsiteX236" fmla="*/ 1371389 w 1539677"/>
                <a:gd name="connsiteY236" fmla="*/ 213541 h 1383387"/>
                <a:gd name="connsiteX237" fmla="*/ 1372460 w 1539677"/>
                <a:gd name="connsiteY237" fmla="*/ 214612 h 1383387"/>
                <a:gd name="connsiteX238" fmla="*/ 1373532 w 1539677"/>
                <a:gd name="connsiteY238" fmla="*/ 215684 h 1383387"/>
                <a:gd name="connsiteX239" fmla="*/ 1374389 w 1539677"/>
                <a:gd name="connsiteY239" fmla="*/ 216541 h 1383387"/>
                <a:gd name="connsiteX240" fmla="*/ 1375461 w 1539677"/>
                <a:gd name="connsiteY240" fmla="*/ 217613 h 1383387"/>
                <a:gd name="connsiteX241" fmla="*/ 1376318 w 1539677"/>
                <a:gd name="connsiteY241" fmla="*/ 218470 h 1383387"/>
                <a:gd name="connsiteX242" fmla="*/ 1377175 w 1539677"/>
                <a:gd name="connsiteY242" fmla="*/ 219542 h 1383387"/>
                <a:gd name="connsiteX243" fmla="*/ 1378032 w 1539677"/>
                <a:gd name="connsiteY243" fmla="*/ 220399 h 1383387"/>
                <a:gd name="connsiteX244" fmla="*/ 1378890 w 1539677"/>
                <a:gd name="connsiteY244" fmla="*/ 221471 h 1383387"/>
                <a:gd name="connsiteX245" fmla="*/ 1379532 w 1539677"/>
                <a:gd name="connsiteY245" fmla="*/ 222328 h 1383387"/>
                <a:gd name="connsiteX246" fmla="*/ 1380390 w 1539677"/>
                <a:gd name="connsiteY246" fmla="*/ 223185 h 1383387"/>
                <a:gd name="connsiteX247" fmla="*/ 1381033 w 1539677"/>
                <a:gd name="connsiteY247" fmla="*/ 224042 h 1383387"/>
                <a:gd name="connsiteX248" fmla="*/ 1381890 w 1539677"/>
                <a:gd name="connsiteY248" fmla="*/ 224899 h 1383387"/>
                <a:gd name="connsiteX249" fmla="*/ 1382533 w 1539677"/>
                <a:gd name="connsiteY249" fmla="*/ 225543 h 1383387"/>
                <a:gd name="connsiteX250" fmla="*/ 1383176 w 1539677"/>
                <a:gd name="connsiteY250" fmla="*/ 226400 h 1383387"/>
                <a:gd name="connsiteX251" fmla="*/ 1383819 w 1539677"/>
                <a:gd name="connsiteY251" fmla="*/ 227043 h 1383387"/>
                <a:gd name="connsiteX252" fmla="*/ 1384462 w 1539677"/>
                <a:gd name="connsiteY252" fmla="*/ 227900 h 1383387"/>
                <a:gd name="connsiteX253" fmla="*/ 1384890 w 1539677"/>
                <a:gd name="connsiteY253" fmla="*/ 228543 h 1383387"/>
                <a:gd name="connsiteX254" fmla="*/ 1385533 w 1539677"/>
                <a:gd name="connsiteY254" fmla="*/ 229400 h 1383387"/>
                <a:gd name="connsiteX255" fmla="*/ 1385962 w 1539677"/>
                <a:gd name="connsiteY255" fmla="*/ 229829 h 1383387"/>
                <a:gd name="connsiteX256" fmla="*/ 1386819 w 1539677"/>
                <a:gd name="connsiteY256" fmla="*/ 231115 h 1383387"/>
                <a:gd name="connsiteX257" fmla="*/ 1471473 w 1539677"/>
                <a:gd name="connsiteY257" fmla="*/ 399136 h 1383387"/>
                <a:gd name="connsiteX258" fmla="*/ 1453685 w 1539677"/>
                <a:gd name="connsiteY258" fmla="*/ 610233 h 1383387"/>
                <a:gd name="connsiteX259" fmla="*/ 1443612 w 1539677"/>
                <a:gd name="connsiteY259" fmla="*/ 629307 h 1383387"/>
                <a:gd name="connsiteX260" fmla="*/ 1405679 w 1539677"/>
                <a:gd name="connsiteY260" fmla="*/ 636379 h 1383387"/>
                <a:gd name="connsiteX261" fmla="*/ 1327455 w 1539677"/>
                <a:gd name="connsiteY261" fmla="*/ 667883 h 1383387"/>
                <a:gd name="connsiteX262" fmla="*/ 1333241 w 1539677"/>
                <a:gd name="connsiteY262" fmla="*/ 694458 h 1383387"/>
                <a:gd name="connsiteX263" fmla="*/ 1346100 w 1539677"/>
                <a:gd name="connsiteY263" fmla="*/ 722748 h 1383387"/>
                <a:gd name="connsiteX264" fmla="*/ 1243873 w 1539677"/>
                <a:gd name="connsiteY264" fmla="*/ 791328 h 1383387"/>
                <a:gd name="connsiteX265" fmla="*/ 1390677 w 1539677"/>
                <a:gd name="connsiteY265" fmla="*/ 892269 h 1383387"/>
                <a:gd name="connsiteX266" fmla="*/ 1394534 w 1539677"/>
                <a:gd name="connsiteY266" fmla="*/ 917772 h 1383387"/>
                <a:gd name="connsiteX267" fmla="*/ 1312881 w 1539677"/>
                <a:gd name="connsiteY267" fmla="*/ 1081506 h 1383387"/>
                <a:gd name="connsiteX268" fmla="*/ 1299380 w 1539677"/>
                <a:gd name="connsiteY268" fmla="*/ 1156730 h 1383387"/>
                <a:gd name="connsiteX269" fmla="*/ 1306452 w 1539677"/>
                <a:gd name="connsiteY269" fmla="*/ 1226382 h 1383387"/>
                <a:gd name="connsiteX270" fmla="*/ 1298094 w 1539677"/>
                <a:gd name="connsiteY270" fmla="*/ 1293676 h 1383387"/>
                <a:gd name="connsiteX271" fmla="*/ 1259946 w 1539677"/>
                <a:gd name="connsiteY271" fmla="*/ 1360970 h 1383387"/>
                <a:gd name="connsiteX272" fmla="*/ 1228228 w 1539677"/>
                <a:gd name="connsiteY272" fmla="*/ 1358613 h 1383387"/>
                <a:gd name="connsiteX273" fmla="*/ 1250516 w 1539677"/>
                <a:gd name="connsiteY273" fmla="*/ 1268387 h 1383387"/>
                <a:gd name="connsiteX274" fmla="*/ 1241301 w 1539677"/>
                <a:gd name="connsiteY274" fmla="*/ 1125226 h 1383387"/>
                <a:gd name="connsiteX275" fmla="*/ 1201010 w 1539677"/>
                <a:gd name="connsiteY275" fmla="*/ 1123297 h 1383387"/>
                <a:gd name="connsiteX276" fmla="*/ 1189009 w 1539677"/>
                <a:gd name="connsiteY276" fmla="*/ 1160588 h 1383387"/>
                <a:gd name="connsiteX277" fmla="*/ 1181722 w 1539677"/>
                <a:gd name="connsiteY277" fmla="*/ 1219310 h 1383387"/>
                <a:gd name="connsiteX278" fmla="*/ 1122143 w 1539677"/>
                <a:gd name="connsiteY278" fmla="*/ 1320251 h 1383387"/>
                <a:gd name="connsiteX279" fmla="*/ 1104355 w 1539677"/>
                <a:gd name="connsiteY279" fmla="*/ 1343397 h 1383387"/>
                <a:gd name="connsiteX280" fmla="*/ 1077138 w 1539677"/>
                <a:gd name="connsiteY280" fmla="*/ 1359041 h 1383387"/>
                <a:gd name="connsiteX281" fmla="*/ 1049277 w 1539677"/>
                <a:gd name="connsiteY281" fmla="*/ 1325823 h 1383387"/>
                <a:gd name="connsiteX282" fmla="*/ 1070494 w 1539677"/>
                <a:gd name="connsiteY282" fmla="*/ 1288533 h 1383387"/>
                <a:gd name="connsiteX283" fmla="*/ 1111213 w 1539677"/>
                <a:gd name="connsiteY283" fmla="*/ 1231954 h 1383387"/>
                <a:gd name="connsiteX284" fmla="*/ 1126430 w 1539677"/>
                <a:gd name="connsiteY284" fmla="*/ 1186734 h 1383387"/>
                <a:gd name="connsiteX285" fmla="*/ 1127287 w 1539677"/>
                <a:gd name="connsiteY285" fmla="*/ 1141085 h 1383387"/>
                <a:gd name="connsiteX286" fmla="*/ 1178936 w 1539677"/>
                <a:gd name="connsiteY286" fmla="*/ 1004140 h 1383387"/>
                <a:gd name="connsiteX287" fmla="*/ 1247945 w 1539677"/>
                <a:gd name="connsiteY287" fmla="*/ 928702 h 1383387"/>
                <a:gd name="connsiteX288" fmla="*/ 1356387 w 1539677"/>
                <a:gd name="connsiteY288" fmla="*/ 795185 h 1383387"/>
                <a:gd name="connsiteX289" fmla="*/ 1375461 w 1539677"/>
                <a:gd name="connsiteY289" fmla="*/ 756823 h 1383387"/>
                <a:gd name="connsiteX290" fmla="*/ 1373103 w 1539677"/>
                <a:gd name="connsiteY290" fmla="*/ 741821 h 1383387"/>
                <a:gd name="connsiteX291" fmla="*/ 1357030 w 1539677"/>
                <a:gd name="connsiteY291" fmla="*/ 707746 h 1383387"/>
                <a:gd name="connsiteX292" fmla="*/ 1347171 w 1539677"/>
                <a:gd name="connsiteY292" fmla="*/ 675384 h 1383387"/>
                <a:gd name="connsiteX293" fmla="*/ 1364959 w 1539677"/>
                <a:gd name="connsiteY293" fmla="*/ 647095 h 1383387"/>
                <a:gd name="connsiteX294" fmla="*/ 1397106 w 1539677"/>
                <a:gd name="connsiteY294" fmla="*/ 652024 h 1383387"/>
                <a:gd name="connsiteX295" fmla="*/ 1412751 w 1539677"/>
                <a:gd name="connsiteY295" fmla="*/ 672170 h 1383387"/>
                <a:gd name="connsiteX296" fmla="*/ 1441254 w 1539677"/>
                <a:gd name="connsiteY296" fmla="*/ 772468 h 1383387"/>
                <a:gd name="connsiteX297" fmla="*/ 1431396 w 1539677"/>
                <a:gd name="connsiteY297" fmla="*/ 808044 h 1383387"/>
                <a:gd name="connsiteX298" fmla="*/ 1389391 w 1539677"/>
                <a:gd name="connsiteY298" fmla="*/ 870623 h 1383387"/>
                <a:gd name="connsiteX299" fmla="*/ 1390677 w 1539677"/>
                <a:gd name="connsiteY299" fmla="*/ 892269 h 1383387"/>
                <a:gd name="connsiteX300" fmla="*/ 1522050 w 1539677"/>
                <a:gd name="connsiteY300" fmla="*/ 813187 h 1383387"/>
                <a:gd name="connsiteX301" fmla="*/ 1433968 w 1539677"/>
                <a:gd name="connsiteY301" fmla="*/ 893126 h 1383387"/>
                <a:gd name="connsiteX302" fmla="*/ 1418109 w 1539677"/>
                <a:gd name="connsiteY302" fmla="*/ 892269 h 1383387"/>
                <a:gd name="connsiteX303" fmla="*/ 1411037 w 1539677"/>
                <a:gd name="connsiteY303" fmla="*/ 871266 h 1383387"/>
                <a:gd name="connsiteX304" fmla="*/ 1439540 w 1539677"/>
                <a:gd name="connsiteY304" fmla="*/ 829046 h 1383387"/>
                <a:gd name="connsiteX305" fmla="*/ 1455613 w 1539677"/>
                <a:gd name="connsiteY305" fmla="*/ 737321 h 1383387"/>
                <a:gd name="connsiteX306" fmla="*/ 1481117 w 1539677"/>
                <a:gd name="connsiteY306" fmla="*/ 737321 h 1383387"/>
                <a:gd name="connsiteX307" fmla="*/ 1522050 w 1539677"/>
                <a:gd name="connsiteY307" fmla="*/ 813187 h 1383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Lst>
              <a:rect l="l" t="t" r="r" b="b"/>
              <a:pathLst>
                <a:path w="1539677" h="1383387">
                  <a:moveTo>
                    <a:pt x="1538338" y="784898"/>
                  </a:moveTo>
                  <a:cubicBezTo>
                    <a:pt x="1536838" y="771182"/>
                    <a:pt x="1531909" y="751680"/>
                    <a:pt x="1501476" y="725962"/>
                  </a:cubicBezTo>
                  <a:cubicBezTo>
                    <a:pt x="1501476" y="725962"/>
                    <a:pt x="1501262" y="712246"/>
                    <a:pt x="1495904" y="691672"/>
                  </a:cubicBezTo>
                  <a:cubicBezTo>
                    <a:pt x="1492261" y="677742"/>
                    <a:pt x="1482617" y="637237"/>
                    <a:pt x="1474687" y="625235"/>
                  </a:cubicBezTo>
                  <a:cubicBezTo>
                    <a:pt x="1470401" y="618163"/>
                    <a:pt x="1470401" y="603590"/>
                    <a:pt x="1483688" y="580015"/>
                  </a:cubicBezTo>
                  <a:cubicBezTo>
                    <a:pt x="1508763" y="535224"/>
                    <a:pt x="1509406" y="486789"/>
                    <a:pt x="1499547" y="438569"/>
                  </a:cubicBezTo>
                  <a:cubicBezTo>
                    <a:pt x="1485403" y="368275"/>
                    <a:pt x="1456256" y="303552"/>
                    <a:pt x="1416394" y="244188"/>
                  </a:cubicBezTo>
                  <a:cubicBezTo>
                    <a:pt x="1401393" y="221899"/>
                    <a:pt x="1316310" y="79381"/>
                    <a:pt x="1063850" y="15731"/>
                  </a:cubicBezTo>
                  <a:cubicBezTo>
                    <a:pt x="1008986" y="5443"/>
                    <a:pt x="821248" y="-12344"/>
                    <a:pt x="594077" y="12944"/>
                  </a:cubicBezTo>
                  <a:cubicBezTo>
                    <a:pt x="312685" y="51092"/>
                    <a:pt x="188598" y="175393"/>
                    <a:pt x="148093" y="215255"/>
                  </a:cubicBezTo>
                  <a:cubicBezTo>
                    <a:pt x="85085" y="277192"/>
                    <a:pt x="32150" y="358631"/>
                    <a:pt x="9647" y="444356"/>
                  </a:cubicBezTo>
                  <a:cubicBezTo>
                    <a:pt x="1074" y="476931"/>
                    <a:pt x="3" y="509721"/>
                    <a:pt x="3" y="543154"/>
                  </a:cubicBezTo>
                  <a:cubicBezTo>
                    <a:pt x="-211" y="601018"/>
                    <a:pt x="11790" y="655453"/>
                    <a:pt x="41580" y="705174"/>
                  </a:cubicBezTo>
                  <a:cubicBezTo>
                    <a:pt x="46723" y="713961"/>
                    <a:pt x="48652" y="719961"/>
                    <a:pt x="41151" y="728748"/>
                  </a:cubicBezTo>
                  <a:cubicBezTo>
                    <a:pt x="-11784" y="781898"/>
                    <a:pt x="8790" y="854121"/>
                    <a:pt x="40937" y="878553"/>
                  </a:cubicBezTo>
                  <a:cubicBezTo>
                    <a:pt x="68369" y="899341"/>
                    <a:pt x="101373" y="910914"/>
                    <a:pt x="139306" y="895698"/>
                  </a:cubicBezTo>
                  <a:cubicBezTo>
                    <a:pt x="144450" y="943704"/>
                    <a:pt x="143592" y="944346"/>
                    <a:pt x="171024" y="988066"/>
                  </a:cubicBezTo>
                  <a:cubicBezTo>
                    <a:pt x="197599" y="1030500"/>
                    <a:pt x="280324" y="1141514"/>
                    <a:pt x="290182" y="1157587"/>
                  </a:cubicBezTo>
                  <a:cubicBezTo>
                    <a:pt x="302398" y="1177733"/>
                    <a:pt x="305827" y="1199593"/>
                    <a:pt x="295969" y="1222096"/>
                  </a:cubicBezTo>
                  <a:cubicBezTo>
                    <a:pt x="291682" y="1231954"/>
                    <a:pt x="286968" y="1241598"/>
                    <a:pt x="282681" y="1251456"/>
                  </a:cubicBezTo>
                  <a:cubicBezTo>
                    <a:pt x="272180" y="1275245"/>
                    <a:pt x="262536" y="1292604"/>
                    <a:pt x="253320" y="1316822"/>
                  </a:cubicBezTo>
                  <a:cubicBezTo>
                    <a:pt x="245605" y="1336967"/>
                    <a:pt x="253749" y="1355826"/>
                    <a:pt x="271966" y="1366971"/>
                  </a:cubicBezTo>
                  <a:cubicBezTo>
                    <a:pt x="301755" y="1385187"/>
                    <a:pt x="324472" y="1377258"/>
                    <a:pt x="349118" y="1353041"/>
                  </a:cubicBezTo>
                  <a:cubicBezTo>
                    <a:pt x="356619" y="1345540"/>
                    <a:pt x="385551" y="1278460"/>
                    <a:pt x="400553" y="1248242"/>
                  </a:cubicBezTo>
                  <a:cubicBezTo>
                    <a:pt x="413412" y="1222524"/>
                    <a:pt x="418127" y="1186520"/>
                    <a:pt x="406768" y="1161445"/>
                  </a:cubicBezTo>
                  <a:cubicBezTo>
                    <a:pt x="403125" y="1153301"/>
                    <a:pt x="397124" y="1153301"/>
                    <a:pt x="395624" y="1138085"/>
                  </a:cubicBezTo>
                  <a:cubicBezTo>
                    <a:pt x="416198" y="1168732"/>
                    <a:pt x="433343" y="1188877"/>
                    <a:pt x="443844" y="1220381"/>
                  </a:cubicBezTo>
                  <a:cubicBezTo>
                    <a:pt x="445773" y="1226167"/>
                    <a:pt x="445130" y="1232811"/>
                    <a:pt x="445130" y="1239026"/>
                  </a:cubicBezTo>
                  <a:cubicBezTo>
                    <a:pt x="445130" y="1270530"/>
                    <a:pt x="445130" y="1302034"/>
                    <a:pt x="444701" y="1333324"/>
                  </a:cubicBezTo>
                  <a:cubicBezTo>
                    <a:pt x="444273" y="1366328"/>
                    <a:pt x="471062" y="1387116"/>
                    <a:pt x="503209" y="1382830"/>
                  </a:cubicBezTo>
                  <a:cubicBezTo>
                    <a:pt x="524854" y="1380044"/>
                    <a:pt x="543500" y="1362470"/>
                    <a:pt x="543500" y="1346611"/>
                  </a:cubicBezTo>
                  <a:cubicBezTo>
                    <a:pt x="543714" y="1304391"/>
                    <a:pt x="546286" y="1261958"/>
                    <a:pt x="537927" y="1220167"/>
                  </a:cubicBezTo>
                  <a:cubicBezTo>
                    <a:pt x="531069" y="1185877"/>
                    <a:pt x="524854" y="1150944"/>
                    <a:pt x="505566" y="1120940"/>
                  </a:cubicBezTo>
                  <a:cubicBezTo>
                    <a:pt x="481563" y="1084078"/>
                    <a:pt x="456060" y="1048288"/>
                    <a:pt x="427128" y="1015070"/>
                  </a:cubicBezTo>
                  <a:cubicBezTo>
                    <a:pt x="414484" y="1000496"/>
                    <a:pt x="402482" y="985495"/>
                    <a:pt x="390909" y="971564"/>
                  </a:cubicBezTo>
                  <a:cubicBezTo>
                    <a:pt x="418555" y="946275"/>
                    <a:pt x="449202" y="943275"/>
                    <a:pt x="481992" y="948633"/>
                  </a:cubicBezTo>
                  <a:cubicBezTo>
                    <a:pt x="486492" y="949276"/>
                    <a:pt x="490993" y="950133"/>
                    <a:pt x="495279" y="950133"/>
                  </a:cubicBezTo>
                  <a:cubicBezTo>
                    <a:pt x="534713" y="950562"/>
                    <a:pt x="573932" y="955277"/>
                    <a:pt x="613365" y="954419"/>
                  </a:cubicBezTo>
                  <a:cubicBezTo>
                    <a:pt x="666086" y="953348"/>
                    <a:pt x="718807" y="951847"/>
                    <a:pt x="770242" y="968564"/>
                  </a:cubicBezTo>
                  <a:cubicBezTo>
                    <a:pt x="818891" y="984423"/>
                    <a:pt x="851252" y="1023214"/>
                    <a:pt x="856396" y="1074220"/>
                  </a:cubicBezTo>
                  <a:cubicBezTo>
                    <a:pt x="858324" y="1093508"/>
                    <a:pt x="855324" y="1112796"/>
                    <a:pt x="857681" y="1131870"/>
                  </a:cubicBezTo>
                  <a:cubicBezTo>
                    <a:pt x="868183" y="1132727"/>
                    <a:pt x="869898" y="1125869"/>
                    <a:pt x="871826" y="1120083"/>
                  </a:cubicBezTo>
                  <a:cubicBezTo>
                    <a:pt x="884899" y="1080864"/>
                    <a:pt x="909759" y="1049360"/>
                    <a:pt x="937835" y="1020427"/>
                  </a:cubicBezTo>
                  <a:cubicBezTo>
                    <a:pt x="993556" y="963420"/>
                    <a:pt x="1060636" y="921415"/>
                    <a:pt x="1126430" y="877695"/>
                  </a:cubicBezTo>
                  <a:cubicBezTo>
                    <a:pt x="1183222" y="839762"/>
                    <a:pt x="1247088" y="813616"/>
                    <a:pt x="1303880" y="775683"/>
                  </a:cubicBezTo>
                  <a:cubicBezTo>
                    <a:pt x="1317382" y="766682"/>
                    <a:pt x="1329598" y="756180"/>
                    <a:pt x="1342457" y="746536"/>
                  </a:cubicBezTo>
                  <a:cubicBezTo>
                    <a:pt x="1345028" y="744607"/>
                    <a:pt x="1349958" y="739464"/>
                    <a:pt x="1354029" y="742036"/>
                  </a:cubicBezTo>
                  <a:cubicBezTo>
                    <a:pt x="1358530" y="744822"/>
                    <a:pt x="1359816" y="751680"/>
                    <a:pt x="1358959" y="755751"/>
                  </a:cubicBezTo>
                  <a:cubicBezTo>
                    <a:pt x="1356601" y="768396"/>
                    <a:pt x="1347171" y="778897"/>
                    <a:pt x="1339885" y="788970"/>
                  </a:cubicBezTo>
                  <a:cubicBezTo>
                    <a:pt x="1309667" y="831618"/>
                    <a:pt x="1275591" y="870837"/>
                    <a:pt x="1240444" y="909628"/>
                  </a:cubicBezTo>
                  <a:cubicBezTo>
                    <a:pt x="1212155" y="940917"/>
                    <a:pt x="1181936" y="970493"/>
                    <a:pt x="1155790" y="1003497"/>
                  </a:cubicBezTo>
                  <a:cubicBezTo>
                    <a:pt x="1127073" y="1039930"/>
                    <a:pt x="1108427" y="1079149"/>
                    <a:pt x="1109070" y="1126512"/>
                  </a:cubicBezTo>
                  <a:cubicBezTo>
                    <a:pt x="1109285" y="1139157"/>
                    <a:pt x="1108213" y="1151801"/>
                    <a:pt x="1108856" y="1164231"/>
                  </a:cubicBezTo>
                  <a:cubicBezTo>
                    <a:pt x="1110142" y="1189520"/>
                    <a:pt x="1103498" y="1211809"/>
                    <a:pt x="1087425" y="1231740"/>
                  </a:cubicBezTo>
                  <a:cubicBezTo>
                    <a:pt x="1067065" y="1257028"/>
                    <a:pt x="1049920" y="1284246"/>
                    <a:pt x="1032989" y="1311892"/>
                  </a:cubicBezTo>
                  <a:cubicBezTo>
                    <a:pt x="1024631" y="1325608"/>
                    <a:pt x="1021416" y="1339753"/>
                    <a:pt x="1029774" y="1355184"/>
                  </a:cubicBezTo>
                  <a:cubicBezTo>
                    <a:pt x="1045205" y="1383687"/>
                    <a:pt x="1082281" y="1389259"/>
                    <a:pt x="1107141" y="1363327"/>
                  </a:cubicBezTo>
                  <a:cubicBezTo>
                    <a:pt x="1138002" y="1330966"/>
                    <a:pt x="1162434" y="1293247"/>
                    <a:pt x="1186009" y="1255314"/>
                  </a:cubicBezTo>
                  <a:cubicBezTo>
                    <a:pt x="1199724" y="1233240"/>
                    <a:pt x="1198653" y="1207094"/>
                    <a:pt x="1202082" y="1182448"/>
                  </a:cubicBezTo>
                  <a:cubicBezTo>
                    <a:pt x="1204011" y="1168303"/>
                    <a:pt x="1204439" y="1153730"/>
                    <a:pt x="1209797" y="1140228"/>
                  </a:cubicBezTo>
                  <a:cubicBezTo>
                    <a:pt x="1212155" y="1134013"/>
                    <a:pt x="1212369" y="1129727"/>
                    <a:pt x="1220084" y="1130370"/>
                  </a:cubicBezTo>
                  <a:cubicBezTo>
                    <a:pt x="1229085" y="1130798"/>
                    <a:pt x="1233800" y="1147515"/>
                    <a:pt x="1233800" y="1153944"/>
                  </a:cubicBezTo>
                  <a:cubicBezTo>
                    <a:pt x="1235086" y="1194235"/>
                    <a:pt x="1240658" y="1238812"/>
                    <a:pt x="1237444" y="1253171"/>
                  </a:cubicBezTo>
                  <a:cubicBezTo>
                    <a:pt x="1230585" y="1277388"/>
                    <a:pt x="1211297" y="1309321"/>
                    <a:pt x="1204654" y="1333538"/>
                  </a:cubicBezTo>
                  <a:cubicBezTo>
                    <a:pt x="1199939" y="1350469"/>
                    <a:pt x="1205939" y="1363756"/>
                    <a:pt x="1220084" y="1373615"/>
                  </a:cubicBezTo>
                  <a:cubicBezTo>
                    <a:pt x="1234014" y="1383473"/>
                    <a:pt x="1252659" y="1383473"/>
                    <a:pt x="1271734" y="1374043"/>
                  </a:cubicBezTo>
                  <a:cubicBezTo>
                    <a:pt x="1289093" y="1364828"/>
                    <a:pt x="1319954" y="1307606"/>
                    <a:pt x="1323597" y="1250385"/>
                  </a:cubicBezTo>
                  <a:cubicBezTo>
                    <a:pt x="1322740" y="1217166"/>
                    <a:pt x="1320596" y="1181805"/>
                    <a:pt x="1316953" y="1148801"/>
                  </a:cubicBezTo>
                  <a:cubicBezTo>
                    <a:pt x="1314810" y="1128227"/>
                    <a:pt x="1316953" y="1109796"/>
                    <a:pt x="1326597" y="1091794"/>
                  </a:cubicBezTo>
                  <a:cubicBezTo>
                    <a:pt x="1354886" y="1038644"/>
                    <a:pt x="1381033" y="984423"/>
                    <a:pt x="1405464" y="929559"/>
                  </a:cubicBezTo>
                  <a:cubicBezTo>
                    <a:pt x="1411465" y="916057"/>
                    <a:pt x="1413180" y="913700"/>
                    <a:pt x="1413180" y="913700"/>
                  </a:cubicBezTo>
                  <a:cubicBezTo>
                    <a:pt x="1531909" y="914986"/>
                    <a:pt x="1544767" y="845763"/>
                    <a:pt x="1538338" y="784898"/>
                  </a:cubicBezTo>
                  <a:close/>
                  <a:moveTo>
                    <a:pt x="1482402" y="716104"/>
                  </a:moveTo>
                  <a:cubicBezTo>
                    <a:pt x="1470830" y="713103"/>
                    <a:pt x="1454542" y="716318"/>
                    <a:pt x="1450470" y="717390"/>
                  </a:cubicBezTo>
                  <a:cubicBezTo>
                    <a:pt x="1450470" y="717390"/>
                    <a:pt x="1449398" y="713961"/>
                    <a:pt x="1443398" y="699173"/>
                  </a:cubicBezTo>
                  <a:cubicBezTo>
                    <a:pt x="1442969" y="698316"/>
                    <a:pt x="1442755" y="697459"/>
                    <a:pt x="1442541" y="696601"/>
                  </a:cubicBezTo>
                  <a:cubicBezTo>
                    <a:pt x="1430967" y="665097"/>
                    <a:pt x="1430967" y="659311"/>
                    <a:pt x="1458399" y="634451"/>
                  </a:cubicBezTo>
                  <a:cubicBezTo>
                    <a:pt x="1473616" y="654810"/>
                    <a:pt x="1477474" y="692958"/>
                    <a:pt x="1482402" y="716104"/>
                  </a:cubicBezTo>
                  <a:close/>
                  <a:moveTo>
                    <a:pt x="153665" y="842763"/>
                  </a:moveTo>
                  <a:cubicBezTo>
                    <a:pt x="150236" y="853478"/>
                    <a:pt x="151308" y="866337"/>
                    <a:pt x="139949" y="873623"/>
                  </a:cubicBezTo>
                  <a:cubicBezTo>
                    <a:pt x="132448" y="878553"/>
                    <a:pt x="106945" y="885196"/>
                    <a:pt x="98158" y="884125"/>
                  </a:cubicBezTo>
                  <a:cubicBezTo>
                    <a:pt x="54438" y="884339"/>
                    <a:pt x="22934" y="836547"/>
                    <a:pt x="27435" y="790899"/>
                  </a:cubicBezTo>
                  <a:cubicBezTo>
                    <a:pt x="28935" y="774825"/>
                    <a:pt x="37079" y="759395"/>
                    <a:pt x="45437" y="745036"/>
                  </a:cubicBezTo>
                  <a:cubicBezTo>
                    <a:pt x="50581" y="736463"/>
                    <a:pt x="62582" y="736463"/>
                    <a:pt x="68583" y="742893"/>
                  </a:cubicBezTo>
                  <a:cubicBezTo>
                    <a:pt x="78870" y="754037"/>
                    <a:pt x="89371" y="765396"/>
                    <a:pt x="97730" y="777826"/>
                  </a:cubicBezTo>
                  <a:cubicBezTo>
                    <a:pt x="109731" y="796042"/>
                    <a:pt x="125804" y="809973"/>
                    <a:pt x="141235" y="824546"/>
                  </a:cubicBezTo>
                  <a:cubicBezTo>
                    <a:pt x="147021" y="829689"/>
                    <a:pt x="157094" y="832261"/>
                    <a:pt x="153665" y="842763"/>
                  </a:cubicBezTo>
                  <a:close/>
                  <a:moveTo>
                    <a:pt x="333473" y="969850"/>
                  </a:moveTo>
                  <a:cubicBezTo>
                    <a:pt x="315685" y="971993"/>
                    <a:pt x="299612" y="982066"/>
                    <a:pt x="281395" y="982708"/>
                  </a:cubicBezTo>
                  <a:cubicBezTo>
                    <a:pt x="277966" y="982708"/>
                    <a:pt x="274109" y="984852"/>
                    <a:pt x="273894" y="989138"/>
                  </a:cubicBezTo>
                  <a:cubicBezTo>
                    <a:pt x="273466" y="994496"/>
                    <a:pt x="277109" y="996853"/>
                    <a:pt x="281395" y="998782"/>
                  </a:cubicBezTo>
                  <a:cubicBezTo>
                    <a:pt x="286968" y="1001354"/>
                    <a:pt x="291896" y="997710"/>
                    <a:pt x="297040" y="997068"/>
                  </a:cubicBezTo>
                  <a:cubicBezTo>
                    <a:pt x="314828" y="994710"/>
                    <a:pt x="332402" y="989567"/>
                    <a:pt x="349118" y="984209"/>
                  </a:cubicBezTo>
                  <a:cubicBezTo>
                    <a:pt x="369263" y="977565"/>
                    <a:pt x="379979" y="985709"/>
                    <a:pt x="390480" y="998782"/>
                  </a:cubicBezTo>
                  <a:cubicBezTo>
                    <a:pt x="411911" y="1025357"/>
                    <a:pt x="432914" y="1052146"/>
                    <a:pt x="453488" y="1079363"/>
                  </a:cubicBezTo>
                  <a:cubicBezTo>
                    <a:pt x="464204" y="1093722"/>
                    <a:pt x="475991" y="1107010"/>
                    <a:pt x="485421" y="1122440"/>
                  </a:cubicBezTo>
                  <a:cubicBezTo>
                    <a:pt x="514567" y="1170232"/>
                    <a:pt x="521425" y="1223382"/>
                    <a:pt x="525926" y="1277174"/>
                  </a:cubicBezTo>
                  <a:cubicBezTo>
                    <a:pt x="527640" y="1297748"/>
                    <a:pt x="526569" y="1318536"/>
                    <a:pt x="526355" y="1339110"/>
                  </a:cubicBezTo>
                  <a:cubicBezTo>
                    <a:pt x="526140" y="1354326"/>
                    <a:pt x="513924" y="1366971"/>
                    <a:pt x="495279" y="1366757"/>
                  </a:cubicBezTo>
                  <a:cubicBezTo>
                    <a:pt x="477063" y="1366542"/>
                    <a:pt x="462275" y="1357113"/>
                    <a:pt x="462275" y="1339325"/>
                  </a:cubicBezTo>
                  <a:cubicBezTo>
                    <a:pt x="462061" y="1312321"/>
                    <a:pt x="460989" y="1285318"/>
                    <a:pt x="463775" y="1258529"/>
                  </a:cubicBezTo>
                  <a:cubicBezTo>
                    <a:pt x="467204" y="1224239"/>
                    <a:pt x="456703" y="1195092"/>
                    <a:pt x="438700" y="1167231"/>
                  </a:cubicBezTo>
                  <a:cubicBezTo>
                    <a:pt x="430985" y="1155230"/>
                    <a:pt x="424770" y="1142157"/>
                    <a:pt x="416412" y="1130584"/>
                  </a:cubicBezTo>
                  <a:cubicBezTo>
                    <a:pt x="410197" y="1122012"/>
                    <a:pt x="403125" y="1113439"/>
                    <a:pt x="392838" y="1108939"/>
                  </a:cubicBezTo>
                  <a:cubicBezTo>
                    <a:pt x="386837" y="1106367"/>
                    <a:pt x="381051" y="1104652"/>
                    <a:pt x="375050" y="1109153"/>
                  </a:cubicBezTo>
                  <a:cubicBezTo>
                    <a:pt x="369049" y="1113653"/>
                    <a:pt x="369049" y="1119868"/>
                    <a:pt x="371192" y="1126084"/>
                  </a:cubicBezTo>
                  <a:cubicBezTo>
                    <a:pt x="373764" y="1133799"/>
                    <a:pt x="375693" y="1142157"/>
                    <a:pt x="380194" y="1148586"/>
                  </a:cubicBezTo>
                  <a:cubicBezTo>
                    <a:pt x="404196" y="1183734"/>
                    <a:pt x="395624" y="1218881"/>
                    <a:pt x="380622" y="1253385"/>
                  </a:cubicBezTo>
                  <a:cubicBezTo>
                    <a:pt x="369906" y="1278031"/>
                    <a:pt x="356190" y="1301177"/>
                    <a:pt x="343331" y="1324751"/>
                  </a:cubicBezTo>
                  <a:cubicBezTo>
                    <a:pt x="338188" y="1334181"/>
                    <a:pt x="331330" y="1342753"/>
                    <a:pt x="322543" y="1349183"/>
                  </a:cubicBezTo>
                  <a:cubicBezTo>
                    <a:pt x="307327" y="1360327"/>
                    <a:pt x="289968" y="1358184"/>
                    <a:pt x="277324" y="1344897"/>
                  </a:cubicBezTo>
                  <a:cubicBezTo>
                    <a:pt x="255035" y="1333967"/>
                    <a:pt x="289968" y="1267744"/>
                    <a:pt x="307541" y="1243527"/>
                  </a:cubicBezTo>
                  <a:cubicBezTo>
                    <a:pt x="328115" y="1200879"/>
                    <a:pt x="325115" y="1177304"/>
                    <a:pt x="303898" y="1146015"/>
                  </a:cubicBezTo>
                  <a:cubicBezTo>
                    <a:pt x="276252" y="1105295"/>
                    <a:pt x="246248" y="1066076"/>
                    <a:pt x="216887" y="1026214"/>
                  </a:cubicBezTo>
                  <a:cubicBezTo>
                    <a:pt x="199742" y="1003068"/>
                    <a:pt x="186455" y="977565"/>
                    <a:pt x="171239" y="953133"/>
                  </a:cubicBezTo>
                  <a:cubicBezTo>
                    <a:pt x="159666" y="934488"/>
                    <a:pt x="156879" y="914128"/>
                    <a:pt x="162666" y="893554"/>
                  </a:cubicBezTo>
                  <a:cubicBezTo>
                    <a:pt x="166524" y="879838"/>
                    <a:pt x="163523" y="864408"/>
                    <a:pt x="175525" y="850478"/>
                  </a:cubicBezTo>
                  <a:cubicBezTo>
                    <a:pt x="191813" y="860765"/>
                    <a:pt x="207029" y="870194"/>
                    <a:pt x="222031" y="879410"/>
                  </a:cubicBezTo>
                  <a:cubicBezTo>
                    <a:pt x="227817" y="882839"/>
                    <a:pt x="229103" y="885625"/>
                    <a:pt x="223316" y="891411"/>
                  </a:cubicBezTo>
                  <a:cubicBezTo>
                    <a:pt x="214958" y="899984"/>
                    <a:pt x="221388" y="903842"/>
                    <a:pt x="229746" y="905127"/>
                  </a:cubicBezTo>
                  <a:cubicBezTo>
                    <a:pt x="263607" y="910914"/>
                    <a:pt x="297469" y="912843"/>
                    <a:pt x="331544" y="908128"/>
                  </a:cubicBezTo>
                  <a:cubicBezTo>
                    <a:pt x="360476" y="904056"/>
                    <a:pt x="380836" y="887982"/>
                    <a:pt x="396267" y="864408"/>
                  </a:cubicBezTo>
                  <a:cubicBezTo>
                    <a:pt x="407625" y="846834"/>
                    <a:pt x="411483" y="833761"/>
                    <a:pt x="426485" y="819617"/>
                  </a:cubicBezTo>
                  <a:cubicBezTo>
                    <a:pt x="436343" y="810187"/>
                    <a:pt x="453488" y="804829"/>
                    <a:pt x="465489" y="812973"/>
                  </a:cubicBezTo>
                  <a:cubicBezTo>
                    <a:pt x="477920" y="821760"/>
                    <a:pt x="482206" y="837619"/>
                    <a:pt x="476634" y="847906"/>
                  </a:cubicBezTo>
                  <a:cubicBezTo>
                    <a:pt x="444058" y="906413"/>
                    <a:pt x="408268" y="961063"/>
                    <a:pt x="333473" y="969850"/>
                  </a:cubicBezTo>
                  <a:close/>
                  <a:moveTo>
                    <a:pt x="1243873" y="791328"/>
                  </a:moveTo>
                  <a:cubicBezTo>
                    <a:pt x="1193723" y="817474"/>
                    <a:pt x="1143575" y="844048"/>
                    <a:pt x="1096211" y="874909"/>
                  </a:cubicBezTo>
                  <a:cubicBezTo>
                    <a:pt x="1017130" y="926344"/>
                    <a:pt x="938692" y="978851"/>
                    <a:pt x="882113" y="1057075"/>
                  </a:cubicBezTo>
                  <a:cubicBezTo>
                    <a:pt x="880827" y="1059004"/>
                    <a:pt x="877827" y="1059861"/>
                    <a:pt x="875041" y="1061361"/>
                  </a:cubicBezTo>
                  <a:cubicBezTo>
                    <a:pt x="868826" y="1045931"/>
                    <a:pt x="863682" y="1030714"/>
                    <a:pt x="857039" y="1016356"/>
                  </a:cubicBezTo>
                  <a:cubicBezTo>
                    <a:pt x="841822" y="983780"/>
                    <a:pt x="816748" y="962778"/>
                    <a:pt x="782243" y="951205"/>
                  </a:cubicBezTo>
                  <a:cubicBezTo>
                    <a:pt x="739809" y="937060"/>
                    <a:pt x="696733" y="932345"/>
                    <a:pt x="652370" y="935131"/>
                  </a:cubicBezTo>
                  <a:cubicBezTo>
                    <a:pt x="584219" y="939203"/>
                    <a:pt x="516710" y="931273"/>
                    <a:pt x="446201" y="927201"/>
                  </a:cubicBezTo>
                  <a:cubicBezTo>
                    <a:pt x="455845" y="905985"/>
                    <a:pt x="467847" y="889482"/>
                    <a:pt x="479849" y="873409"/>
                  </a:cubicBezTo>
                  <a:cubicBezTo>
                    <a:pt x="485421" y="866122"/>
                    <a:pt x="490350" y="858836"/>
                    <a:pt x="492922" y="850049"/>
                  </a:cubicBezTo>
                  <a:cubicBezTo>
                    <a:pt x="493350" y="848763"/>
                    <a:pt x="493565" y="847477"/>
                    <a:pt x="493993" y="846406"/>
                  </a:cubicBezTo>
                  <a:cubicBezTo>
                    <a:pt x="493993" y="846191"/>
                    <a:pt x="493993" y="845763"/>
                    <a:pt x="494208" y="845548"/>
                  </a:cubicBezTo>
                  <a:cubicBezTo>
                    <a:pt x="494422" y="844691"/>
                    <a:pt x="494636" y="843620"/>
                    <a:pt x="494636" y="842763"/>
                  </a:cubicBezTo>
                  <a:cubicBezTo>
                    <a:pt x="494636" y="842548"/>
                    <a:pt x="494636" y="842119"/>
                    <a:pt x="494636" y="841905"/>
                  </a:cubicBezTo>
                  <a:cubicBezTo>
                    <a:pt x="494636" y="841048"/>
                    <a:pt x="494851" y="839976"/>
                    <a:pt x="494851" y="839119"/>
                  </a:cubicBezTo>
                  <a:cubicBezTo>
                    <a:pt x="494851" y="838905"/>
                    <a:pt x="494851" y="838691"/>
                    <a:pt x="494851" y="838262"/>
                  </a:cubicBezTo>
                  <a:cubicBezTo>
                    <a:pt x="494851" y="837190"/>
                    <a:pt x="494851" y="836333"/>
                    <a:pt x="494851" y="835262"/>
                  </a:cubicBezTo>
                  <a:cubicBezTo>
                    <a:pt x="494851" y="835047"/>
                    <a:pt x="494851" y="834833"/>
                    <a:pt x="494851" y="834619"/>
                  </a:cubicBezTo>
                  <a:cubicBezTo>
                    <a:pt x="494851" y="833547"/>
                    <a:pt x="494636" y="832475"/>
                    <a:pt x="494636" y="831618"/>
                  </a:cubicBezTo>
                  <a:cubicBezTo>
                    <a:pt x="494636" y="831404"/>
                    <a:pt x="494636" y="831404"/>
                    <a:pt x="494636" y="831190"/>
                  </a:cubicBezTo>
                  <a:cubicBezTo>
                    <a:pt x="494422" y="830118"/>
                    <a:pt x="494208" y="829046"/>
                    <a:pt x="493993" y="827975"/>
                  </a:cubicBezTo>
                  <a:cubicBezTo>
                    <a:pt x="493993" y="827975"/>
                    <a:pt x="493993" y="827761"/>
                    <a:pt x="493993" y="827761"/>
                  </a:cubicBezTo>
                  <a:cubicBezTo>
                    <a:pt x="493779" y="826689"/>
                    <a:pt x="493350" y="825618"/>
                    <a:pt x="493136" y="824546"/>
                  </a:cubicBezTo>
                  <a:cubicBezTo>
                    <a:pt x="493136" y="824546"/>
                    <a:pt x="493136" y="824546"/>
                    <a:pt x="493136" y="824546"/>
                  </a:cubicBezTo>
                  <a:cubicBezTo>
                    <a:pt x="492708" y="823474"/>
                    <a:pt x="492493" y="822403"/>
                    <a:pt x="492065" y="821331"/>
                  </a:cubicBezTo>
                  <a:cubicBezTo>
                    <a:pt x="488850" y="813616"/>
                    <a:pt x="483492" y="806544"/>
                    <a:pt x="476634" y="801400"/>
                  </a:cubicBezTo>
                  <a:cubicBezTo>
                    <a:pt x="458632" y="787684"/>
                    <a:pt x="436343" y="788756"/>
                    <a:pt x="417698" y="799257"/>
                  </a:cubicBezTo>
                  <a:cubicBezTo>
                    <a:pt x="413412" y="801614"/>
                    <a:pt x="408697" y="806544"/>
                    <a:pt x="404196" y="812759"/>
                  </a:cubicBezTo>
                  <a:cubicBezTo>
                    <a:pt x="403982" y="813187"/>
                    <a:pt x="403553" y="813616"/>
                    <a:pt x="403339" y="814045"/>
                  </a:cubicBezTo>
                  <a:cubicBezTo>
                    <a:pt x="403125" y="814259"/>
                    <a:pt x="402910" y="814473"/>
                    <a:pt x="402696" y="814902"/>
                  </a:cubicBezTo>
                  <a:cubicBezTo>
                    <a:pt x="402482" y="815330"/>
                    <a:pt x="402053" y="815759"/>
                    <a:pt x="401839" y="816188"/>
                  </a:cubicBezTo>
                  <a:cubicBezTo>
                    <a:pt x="401625" y="816402"/>
                    <a:pt x="401410" y="816616"/>
                    <a:pt x="401410" y="816831"/>
                  </a:cubicBezTo>
                  <a:cubicBezTo>
                    <a:pt x="400339" y="818331"/>
                    <a:pt x="399267" y="820045"/>
                    <a:pt x="398196" y="821760"/>
                  </a:cubicBezTo>
                  <a:cubicBezTo>
                    <a:pt x="397981" y="821974"/>
                    <a:pt x="397981" y="822188"/>
                    <a:pt x="397767" y="822403"/>
                  </a:cubicBezTo>
                  <a:cubicBezTo>
                    <a:pt x="397339" y="822831"/>
                    <a:pt x="397124" y="823474"/>
                    <a:pt x="396695" y="824117"/>
                  </a:cubicBezTo>
                  <a:cubicBezTo>
                    <a:pt x="396481" y="824331"/>
                    <a:pt x="396481" y="824546"/>
                    <a:pt x="396267" y="824760"/>
                  </a:cubicBezTo>
                  <a:cubicBezTo>
                    <a:pt x="395195" y="826689"/>
                    <a:pt x="393909" y="828403"/>
                    <a:pt x="392838" y="830332"/>
                  </a:cubicBezTo>
                  <a:cubicBezTo>
                    <a:pt x="392838" y="830332"/>
                    <a:pt x="392623" y="830547"/>
                    <a:pt x="392623" y="830547"/>
                  </a:cubicBezTo>
                  <a:cubicBezTo>
                    <a:pt x="392195" y="831190"/>
                    <a:pt x="391981" y="831832"/>
                    <a:pt x="391552" y="832475"/>
                  </a:cubicBezTo>
                  <a:cubicBezTo>
                    <a:pt x="391552" y="832475"/>
                    <a:pt x="391552" y="832690"/>
                    <a:pt x="391338" y="832690"/>
                  </a:cubicBezTo>
                  <a:cubicBezTo>
                    <a:pt x="386837" y="840619"/>
                    <a:pt x="382765" y="848335"/>
                    <a:pt x="379336" y="854550"/>
                  </a:cubicBezTo>
                  <a:cubicBezTo>
                    <a:pt x="379336" y="854550"/>
                    <a:pt x="379336" y="854550"/>
                    <a:pt x="379336" y="854550"/>
                  </a:cubicBezTo>
                  <a:cubicBezTo>
                    <a:pt x="378907" y="855192"/>
                    <a:pt x="378693" y="855836"/>
                    <a:pt x="378264" y="856478"/>
                  </a:cubicBezTo>
                  <a:cubicBezTo>
                    <a:pt x="378264" y="856478"/>
                    <a:pt x="378264" y="856693"/>
                    <a:pt x="378050" y="856693"/>
                  </a:cubicBezTo>
                  <a:cubicBezTo>
                    <a:pt x="377407" y="857979"/>
                    <a:pt x="376550" y="859264"/>
                    <a:pt x="375907" y="860336"/>
                  </a:cubicBezTo>
                  <a:cubicBezTo>
                    <a:pt x="375907" y="860550"/>
                    <a:pt x="375693" y="860550"/>
                    <a:pt x="375693" y="860765"/>
                  </a:cubicBezTo>
                  <a:cubicBezTo>
                    <a:pt x="375478" y="861193"/>
                    <a:pt x="375264" y="861622"/>
                    <a:pt x="375050" y="861836"/>
                  </a:cubicBezTo>
                  <a:cubicBezTo>
                    <a:pt x="375050" y="862051"/>
                    <a:pt x="374836" y="862051"/>
                    <a:pt x="374836" y="862265"/>
                  </a:cubicBezTo>
                  <a:cubicBezTo>
                    <a:pt x="374621" y="862693"/>
                    <a:pt x="374193" y="863122"/>
                    <a:pt x="373978" y="863551"/>
                  </a:cubicBezTo>
                  <a:cubicBezTo>
                    <a:pt x="373978" y="863551"/>
                    <a:pt x="373978" y="863551"/>
                    <a:pt x="373978" y="863551"/>
                  </a:cubicBezTo>
                  <a:cubicBezTo>
                    <a:pt x="373764" y="863979"/>
                    <a:pt x="373550" y="864194"/>
                    <a:pt x="373335" y="864622"/>
                  </a:cubicBezTo>
                  <a:cubicBezTo>
                    <a:pt x="373335" y="864622"/>
                    <a:pt x="373121" y="864837"/>
                    <a:pt x="373121" y="864837"/>
                  </a:cubicBezTo>
                  <a:cubicBezTo>
                    <a:pt x="372907" y="865051"/>
                    <a:pt x="372693" y="865265"/>
                    <a:pt x="372693" y="865480"/>
                  </a:cubicBezTo>
                  <a:cubicBezTo>
                    <a:pt x="372693" y="865480"/>
                    <a:pt x="372478" y="865694"/>
                    <a:pt x="372478" y="865694"/>
                  </a:cubicBezTo>
                  <a:cubicBezTo>
                    <a:pt x="372264" y="865908"/>
                    <a:pt x="372050" y="866122"/>
                    <a:pt x="371835" y="866337"/>
                  </a:cubicBezTo>
                  <a:cubicBezTo>
                    <a:pt x="343331" y="894626"/>
                    <a:pt x="309899" y="899770"/>
                    <a:pt x="272823" y="885625"/>
                  </a:cubicBezTo>
                  <a:cubicBezTo>
                    <a:pt x="245605" y="875338"/>
                    <a:pt x="222459" y="858193"/>
                    <a:pt x="198242" y="842977"/>
                  </a:cubicBezTo>
                  <a:cubicBezTo>
                    <a:pt x="138663" y="805043"/>
                    <a:pt x="95158" y="751465"/>
                    <a:pt x="56367" y="694244"/>
                  </a:cubicBezTo>
                  <a:cubicBezTo>
                    <a:pt x="30864" y="656525"/>
                    <a:pt x="21220" y="612377"/>
                    <a:pt x="18005" y="566942"/>
                  </a:cubicBezTo>
                  <a:cubicBezTo>
                    <a:pt x="17791" y="563513"/>
                    <a:pt x="17576" y="560299"/>
                    <a:pt x="17362" y="556870"/>
                  </a:cubicBezTo>
                  <a:cubicBezTo>
                    <a:pt x="17362" y="555584"/>
                    <a:pt x="17362" y="554298"/>
                    <a:pt x="17148" y="553012"/>
                  </a:cubicBezTo>
                  <a:cubicBezTo>
                    <a:pt x="17148" y="551083"/>
                    <a:pt x="16934" y="548940"/>
                    <a:pt x="16934" y="547011"/>
                  </a:cubicBezTo>
                  <a:cubicBezTo>
                    <a:pt x="16934" y="545511"/>
                    <a:pt x="16934" y="543797"/>
                    <a:pt x="16934" y="542296"/>
                  </a:cubicBezTo>
                  <a:cubicBezTo>
                    <a:pt x="16934" y="539510"/>
                    <a:pt x="16934" y="536938"/>
                    <a:pt x="16934" y="534153"/>
                  </a:cubicBezTo>
                  <a:cubicBezTo>
                    <a:pt x="18005" y="423996"/>
                    <a:pt x="63868" y="330984"/>
                    <a:pt x="139734" y="249760"/>
                  </a:cubicBezTo>
                  <a:cubicBezTo>
                    <a:pt x="179597" y="207111"/>
                    <a:pt x="222674" y="167464"/>
                    <a:pt x="272823" y="137246"/>
                  </a:cubicBezTo>
                  <a:cubicBezTo>
                    <a:pt x="313542" y="112814"/>
                    <a:pt x="357048" y="93097"/>
                    <a:pt x="402696" y="78524"/>
                  </a:cubicBezTo>
                  <a:cubicBezTo>
                    <a:pt x="681945" y="-12130"/>
                    <a:pt x="980911" y="22160"/>
                    <a:pt x="1021845" y="28804"/>
                  </a:cubicBezTo>
                  <a:cubicBezTo>
                    <a:pt x="1089996" y="39519"/>
                    <a:pt x="1153862" y="62236"/>
                    <a:pt x="1215369" y="92454"/>
                  </a:cubicBezTo>
                  <a:cubicBezTo>
                    <a:pt x="1234229" y="101670"/>
                    <a:pt x="1276234" y="132102"/>
                    <a:pt x="1314167" y="162749"/>
                  </a:cubicBezTo>
                  <a:cubicBezTo>
                    <a:pt x="1314167" y="162749"/>
                    <a:pt x="1314167" y="162749"/>
                    <a:pt x="1314167" y="162749"/>
                  </a:cubicBezTo>
                  <a:cubicBezTo>
                    <a:pt x="1314810" y="163392"/>
                    <a:pt x="1315668" y="164035"/>
                    <a:pt x="1316310" y="164463"/>
                  </a:cubicBezTo>
                  <a:cubicBezTo>
                    <a:pt x="1316739" y="164678"/>
                    <a:pt x="1316953" y="165106"/>
                    <a:pt x="1317382" y="165320"/>
                  </a:cubicBezTo>
                  <a:cubicBezTo>
                    <a:pt x="1318025" y="165964"/>
                    <a:pt x="1318882" y="166392"/>
                    <a:pt x="1319525" y="167035"/>
                  </a:cubicBezTo>
                  <a:cubicBezTo>
                    <a:pt x="1319954" y="167249"/>
                    <a:pt x="1320168" y="167678"/>
                    <a:pt x="1320596" y="167892"/>
                  </a:cubicBezTo>
                  <a:cubicBezTo>
                    <a:pt x="1321239" y="168535"/>
                    <a:pt x="1321882" y="168964"/>
                    <a:pt x="1322526" y="169607"/>
                  </a:cubicBezTo>
                  <a:cubicBezTo>
                    <a:pt x="1322954" y="170036"/>
                    <a:pt x="1323383" y="170250"/>
                    <a:pt x="1323811" y="170678"/>
                  </a:cubicBezTo>
                  <a:cubicBezTo>
                    <a:pt x="1324454" y="171107"/>
                    <a:pt x="1325097" y="171750"/>
                    <a:pt x="1325740" y="172179"/>
                  </a:cubicBezTo>
                  <a:cubicBezTo>
                    <a:pt x="1326169" y="172607"/>
                    <a:pt x="1326597" y="172821"/>
                    <a:pt x="1327026" y="173250"/>
                  </a:cubicBezTo>
                  <a:cubicBezTo>
                    <a:pt x="1327669" y="173679"/>
                    <a:pt x="1328312" y="174322"/>
                    <a:pt x="1328955" y="174750"/>
                  </a:cubicBezTo>
                  <a:cubicBezTo>
                    <a:pt x="1329383" y="175179"/>
                    <a:pt x="1329812" y="175393"/>
                    <a:pt x="1330240" y="175822"/>
                  </a:cubicBezTo>
                  <a:cubicBezTo>
                    <a:pt x="1330883" y="176251"/>
                    <a:pt x="1331527" y="176893"/>
                    <a:pt x="1332170" y="177322"/>
                  </a:cubicBezTo>
                  <a:cubicBezTo>
                    <a:pt x="1332598" y="177751"/>
                    <a:pt x="1333027" y="177965"/>
                    <a:pt x="1333455" y="178394"/>
                  </a:cubicBezTo>
                  <a:cubicBezTo>
                    <a:pt x="1334098" y="178822"/>
                    <a:pt x="1334741" y="179465"/>
                    <a:pt x="1335170" y="179894"/>
                  </a:cubicBezTo>
                  <a:cubicBezTo>
                    <a:pt x="1335598" y="180322"/>
                    <a:pt x="1336027" y="180537"/>
                    <a:pt x="1336456" y="180965"/>
                  </a:cubicBezTo>
                  <a:cubicBezTo>
                    <a:pt x="1337099" y="181394"/>
                    <a:pt x="1337741" y="182037"/>
                    <a:pt x="1338170" y="182465"/>
                  </a:cubicBezTo>
                  <a:cubicBezTo>
                    <a:pt x="1338599" y="182894"/>
                    <a:pt x="1339027" y="183109"/>
                    <a:pt x="1339456" y="183537"/>
                  </a:cubicBezTo>
                  <a:cubicBezTo>
                    <a:pt x="1340099" y="183966"/>
                    <a:pt x="1340528" y="184609"/>
                    <a:pt x="1341171" y="185037"/>
                  </a:cubicBezTo>
                  <a:cubicBezTo>
                    <a:pt x="1341599" y="185466"/>
                    <a:pt x="1342028" y="185680"/>
                    <a:pt x="1342457" y="186109"/>
                  </a:cubicBezTo>
                  <a:cubicBezTo>
                    <a:pt x="1343099" y="186537"/>
                    <a:pt x="1343528" y="187181"/>
                    <a:pt x="1344171" y="187609"/>
                  </a:cubicBezTo>
                  <a:cubicBezTo>
                    <a:pt x="1344600" y="188038"/>
                    <a:pt x="1345028" y="188252"/>
                    <a:pt x="1345457" y="188681"/>
                  </a:cubicBezTo>
                  <a:cubicBezTo>
                    <a:pt x="1346100" y="189109"/>
                    <a:pt x="1346528" y="189752"/>
                    <a:pt x="1347171" y="190181"/>
                  </a:cubicBezTo>
                  <a:cubicBezTo>
                    <a:pt x="1347600" y="190609"/>
                    <a:pt x="1348028" y="190824"/>
                    <a:pt x="1348243" y="191253"/>
                  </a:cubicBezTo>
                  <a:cubicBezTo>
                    <a:pt x="1348886" y="191681"/>
                    <a:pt x="1349315" y="192324"/>
                    <a:pt x="1349958" y="192753"/>
                  </a:cubicBezTo>
                  <a:cubicBezTo>
                    <a:pt x="1350386" y="193181"/>
                    <a:pt x="1350815" y="193396"/>
                    <a:pt x="1351029" y="193824"/>
                  </a:cubicBezTo>
                  <a:cubicBezTo>
                    <a:pt x="1351458" y="194253"/>
                    <a:pt x="1352101" y="194681"/>
                    <a:pt x="1352529" y="195324"/>
                  </a:cubicBezTo>
                  <a:cubicBezTo>
                    <a:pt x="1352958" y="195753"/>
                    <a:pt x="1353172" y="195967"/>
                    <a:pt x="1353601" y="196396"/>
                  </a:cubicBezTo>
                  <a:cubicBezTo>
                    <a:pt x="1354029" y="196825"/>
                    <a:pt x="1354672" y="197253"/>
                    <a:pt x="1355101" y="197896"/>
                  </a:cubicBezTo>
                  <a:cubicBezTo>
                    <a:pt x="1355315" y="198110"/>
                    <a:pt x="1355744" y="198539"/>
                    <a:pt x="1355958" y="198753"/>
                  </a:cubicBezTo>
                  <a:cubicBezTo>
                    <a:pt x="1357030" y="199825"/>
                    <a:pt x="1358101" y="200682"/>
                    <a:pt x="1359173" y="201539"/>
                  </a:cubicBezTo>
                  <a:cubicBezTo>
                    <a:pt x="1359602" y="201754"/>
                    <a:pt x="1359816" y="202182"/>
                    <a:pt x="1360244" y="202397"/>
                  </a:cubicBezTo>
                  <a:cubicBezTo>
                    <a:pt x="1360673" y="202825"/>
                    <a:pt x="1361102" y="203254"/>
                    <a:pt x="1361530" y="203682"/>
                  </a:cubicBezTo>
                  <a:cubicBezTo>
                    <a:pt x="1361959" y="204111"/>
                    <a:pt x="1362173" y="204326"/>
                    <a:pt x="1362602" y="204754"/>
                  </a:cubicBezTo>
                  <a:cubicBezTo>
                    <a:pt x="1363030" y="205183"/>
                    <a:pt x="1363459" y="205611"/>
                    <a:pt x="1363888" y="206040"/>
                  </a:cubicBezTo>
                  <a:cubicBezTo>
                    <a:pt x="1364316" y="206469"/>
                    <a:pt x="1364530" y="206683"/>
                    <a:pt x="1364959" y="207111"/>
                  </a:cubicBezTo>
                  <a:cubicBezTo>
                    <a:pt x="1365388" y="207540"/>
                    <a:pt x="1365817" y="207754"/>
                    <a:pt x="1366031" y="208183"/>
                  </a:cubicBezTo>
                  <a:cubicBezTo>
                    <a:pt x="1366460" y="208612"/>
                    <a:pt x="1366888" y="208826"/>
                    <a:pt x="1367103" y="209255"/>
                  </a:cubicBezTo>
                  <a:cubicBezTo>
                    <a:pt x="1367531" y="209683"/>
                    <a:pt x="1367745" y="209898"/>
                    <a:pt x="1368174" y="210326"/>
                  </a:cubicBezTo>
                  <a:cubicBezTo>
                    <a:pt x="1368603" y="210755"/>
                    <a:pt x="1368817" y="210969"/>
                    <a:pt x="1369246" y="211398"/>
                  </a:cubicBezTo>
                  <a:cubicBezTo>
                    <a:pt x="1369674" y="211826"/>
                    <a:pt x="1369888" y="212041"/>
                    <a:pt x="1370317" y="212469"/>
                  </a:cubicBezTo>
                  <a:cubicBezTo>
                    <a:pt x="1370746" y="212898"/>
                    <a:pt x="1370960" y="213112"/>
                    <a:pt x="1371389" y="213541"/>
                  </a:cubicBezTo>
                  <a:cubicBezTo>
                    <a:pt x="1371817" y="213970"/>
                    <a:pt x="1372031" y="214184"/>
                    <a:pt x="1372460" y="214612"/>
                  </a:cubicBezTo>
                  <a:cubicBezTo>
                    <a:pt x="1372889" y="215041"/>
                    <a:pt x="1373103" y="215255"/>
                    <a:pt x="1373532" y="215684"/>
                  </a:cubicBezTo>
                  <a:cubicBezTo>
                    <a:pt x="1373746" y="215898"/>
                    <a:pt x="1374175" y="216327"/>
                    <a:pt x="1374389" y="216541"/>
                  </a:cubicBezTo>
                  <a:cubicBezTo>
                    <a:pt x="1374818" y="216970"/>
                    <a:pt x="1375032" y="217184"/>
                    <a:pt x="1375461" y="217613"/>
                  </a:cubicBezTo>
                  <a:cubicBezTo>
                    <a:pt x="1375675" y="217827"/>
                    <a:pt x="1376104" y="218256"/>
                    <a:pt x="1376318" y="218470"/>
                  </a:cubicBezTo>
                  <a:cubicBezTo>
                    <a:pt x="1376532" y="218899"/>
                    <a:pt x="1376961" y="219113"/>
                    <a:pt x="1377175" y="219542"/>
                  </a:cubicBezTo>
                  <a:cubicBezTo>
                    <a:pt x="1377389" y="219756"/>
                    <a:pt x="1377818" y="220185"/>
                    <a:pt x="1378032" y="220399"/>
                  </a:cubicBezTo>
                  <a:cubicBezTo>
                    <a:pt x="1378247" y="220827"/>
                    <a:pt x="1378675" y="221042"/>
                    <a:pt x="1378890" y="221471"/>
                  </a:cubicBezTo>
                  <a:cubicBezTo>
                    <a:pt x="1379104" y="221685"/>
                    <a:pt x="1379318" y="222113"/>
                    <a:pt x="1379532" y="222328"/>
                  </a:cubicBezTo>
                  <a:cubicBezTo>
                    <a:pt x="1379747" y="222542"/>
                    <a:pt x="1380175" y="222971"/>
                    <a:pt x="1380390" y="223185"/>
                  </a:cubicBezTo>
                  <a:cubicBezTo>
                    <a:pt x="1380604" y="223399"/>
                    <a:pt x="1380818" y="223614"/>
                    <a:pt x="1381033" y="224042"/>
                  </a:cubicBezTo>
                  <a:cubicBezTo>
                    <a:pt x="1381247" y="224256"/>
                    <a:pt x="1381461" y="224685"/>
                    <a:pt x="1381890" y="224899"/>
                  </a:cubicBezTo>
                  <a:cubicBezTo>
                    <a:pt x="1382104" y="225114"/>
                    <a:pt x="1382318" y="225328"/>
                    <a:pt x="1382533" y="225543"/>
                  </a:cubicBezTo>
                  <a:cubicBezTo>
                    <a:pt x="1382747" y="225757"/>
                    <a:pt x="1382962" y="226185"/>
                    <a:pt x="1383176" y="226400"/>
                  </a:cubicBezTo>
                  <a:cubicBezTo>
                    <a:pt x="1383390" y="226614"/>
                    <a:pt x="1383605" y="226828"/>
                    <a:pt x="1383819" y="227043"/>
                  </a:cubicBezTo>
                  <a:cubicBezTo>
                    <a:pt x="1384033" y="227257"/>
                    <a:pt x="1384248" y="227686"/>
                    <a:pt x="1384462" y="227900"/>
                  </a:cubicBezTo>
                  <a:cubicBezTo>
                    <a:pt x="1384676" y="228114"/>
                    <a:pt x="1384676" y="228328"/>
                    <a:pt x="1384890" y="228543"/>
                  </a:cubicBezTo>
                  <a:cubicBezTo>
                    <a:pt x="1385105" y="228757"/>
                    <a:pt x="1385319" y="229186"/>
                    <a:pt x="1385533" y="229400"/>
                  </a:cubicBezTo>
                  <a:cubicBezTo>
                    <a:pt x="1385748" y="229614"/>
                    <a:pt x="1385748" y="229829"/>
                    <a:pt x="1385962" y="229829"/>
                  </a:cubicBezTo>
                  <a:cubicBezTo>
                    <a:pt x="1386176" y="230257"/>
                    <a:pt x="1386605" y="230686"/>
                    <a:pt x="1386819" y="231115"/>
                  </a:cubicBezTo>
                  <a:cubicBezTo>
                    <a:pt x="1420681" y="284050"/>
                    <a:pt x="1450470" y="338914"/>
                    <a:pt x="1471473" y="399136"/>
                  </a:cubicBezTo>
                  <a:cubicBezTo>
                    <a:pt x="1497404" y="473288"/>
                    <a:pt x="1483903" y="542082"/>
                    <a:pt x="1453685" y="610233"/>
                  </a:cubicBezTo>
                  <a:cubicBezTo>
                    <a:pt x="1450684" y="616877"/>
                    <a:pt x="1447255" y="623092"/>
                    <a:pt x="1443612" y="629307"/>
                  </a:cubicBezTo>
                  <a:cubicBezTo>
                    <a:pt x="1430539" y="650738"/>
                    <a:pt x="1426467" y="651381"/>
                    <a:pt x="1405679" y="636379"/>
                  </a:cubicBezTo>
                  <a:cubicBezTo>
                    <a:pt x="1371174" y="611519"/>
                    <a:pt x="1330455" y="637023"/>
                    <a:pt x="1327455" y="667883"/>
                  </a:cubicBezTo>
                  <a:cubicBezTo>
                    <a:pt x="1326169" y="676885"/>
                    <a:pt x="1328740" y="686314"/>
                    <a:pt x="1333241" y="694458"/>
                  </a:cubicBezTo>
                  <a:cubicBezTo>
                    <a:pt x="1346100" y="717818"/>
                    <a:pt x="1343314" y="724676"/>
                    <a:pt x="1346100" y="722748"/>
                  </a:cubicBezTo>
                  <a:cubicBezTo>
                    <a:pt x="1322311" y="738178"/>
                    <a:pt x="1269376" y="778254"/>
                    <a:pt x="1243873" y="791328"/>
                  </a:cubicBezTo>
                  <a:close/>
                  <a:moveTo>
                    <a:pt x="1390677" y="892269"/>
                  </a:moveTo>
                  <a:cubicBezTo>
                    <a:pt x="1402035" y="899770"/>
                    <a:pt x="1399463" y="907913"/>
                    <a:pt x="1394534" y="917772"/>
                  </a:cubicBezTo>
                  <a:cubicBezTo>
                    <a:pt x="1367317" y="972422"/>
                    <a:pt x="1341385" y="1027714"/>
                    <a:pt x="1312881" y="1081506"/>
                  </a:cubicBezTo>
                  <a:cubicBezTo>
                    <a:pt x="1300023" y="1105938"/>
                    <a:pt x="1296165" y="1130156"/>
                    <a:pt x="1299380" y="1156730"/>
                  </a:cubicBezTo>
                  <a:cubicBezTo>
                    <a:pt x="1302380" y="1179876"/>
                    <a:pt x="1304737" y="1203022"/>
                    <a:pt x="1306452" y="1226382"/>
                  </a:cubicBezTo>
                  <a:cubicBezTo>
                    <a:pt x="1308167" y="1250385"/>
                    <a:pt x="1307952" y="1272245"/>
                    <a:pt x="1298094" y="1293676"/>
                  </a:cubicBezTo>
                  <a:cubicBezTo>
                    <a:pt x="1289736" y="1311892"/>
                    <a:pt x="1273019" y="1357327"/>
                    <a:pt x="1259946" y="1360970"/>
                  </a:cubicBezTo>
                  <a:cubicBezTo>
                    <a:pt x="1248588" y="1364828"/>
                    <a:pt x="1237229" y="1366542"/>
                    <a:pt x="1228228" y="1358613"/>
                  </a:cubicBezTo>
                  <a:cubicBezTo>
                    <a:pt x="1206582" y="1334181"/>
                    <a:pt x="1247302" y="1277602"/>
                    <a:pt x="1250516" y="1268387"/>
                  </a:cubicBezTo>
                  <a:cubicBezTo>
                    <a:pt x="1260589" y="1242670"/>
                    <a:pt x="1246659" y="1135085"/>
                    <a:pt x="1241301" y="1125226"/>
                  </a:cubicBezTo>
                  <a:cubicBezTo>
                    <a:pt x="1231657" y="1107438"/>
                    <a:pt x="1210868" y="1105510"/>
                    <a:pt x="1201010" y="1123297"/>
                  </a:cubicBezTo>
                  <a:cubicBezTo>
                    <a:pt x="1193295" y="1137013"/>
                    <a:pt x="1190080" y="1143657"/>
                    <a:pt x="1189009" y="1160588"/>
                  </a:cubicBezTo>
                  <a:cubicBezTo>
                    <a:pt x="1187723" y="1180305"/>
                    <a:pt x="1185366" y="1199807"/>
                    <a:pt x="1181722" y="1219310"/>
                  </a:cubicBezTo>
                  <a:cubicBezTo>
                    <a:pt x="1174007" y="1259815"/>
                    <a:pt x="1144432" y="1288104"/>
                    <a:pt x="1122143" y="1320251"/>
                  </a:cubicBezTo>
                  <a:cubicBezTo>
                    <a:pt x="1116786" y="1327966"/>
                    <a:pt x="1110570" y="1335896"/>
                    <a:pt x="1104355" y="1343397"/>
                  </a:cubicBezTo>
                  <a:cubicBezTo>
                    <a:pt x="1097069" y="1352183"/>
                    <a:pt x="1088282" y="1357541"/>
                    <a:pt x="1077138" y="1359041"/>
                  </a:cubicBezTo>
                  <a:cubicBezTo>
                    <a:pt x="1053135" y="1362470"/>
                    <a:pt x="1040276" y="1347897"/>
                    <a:pt x="1049277" y="1325823"/>
                  </a:cubicBezTo>
                  <a:cubicBezTo>
                    <a:pt x="1054635" y="1312750"/>
                    <a:pt x="1062136" y="1300105"/>
                    <a:pt x="1070494" y="1288533"/>
                  </a:cubicBezTo>
                  <a:cubicBezTo>
                    <a:pt x="1084210" y="1269673"/>
                    <a:pt x="1095997" y="1249742"/>
                    <a:pt x="1111213" y="1231954"/>
                  </a:cubicBezTo>
                  <a:cubicBezTo>
                    <a:pt x="1121715" y="1219738"/>
                    <a:pt x="1125787" y="1203450"/>
                    <a:pt x="1126430" y="1186734"/>
                  </a:cubicBezTo>
                  <a:cubicBezTo>
                    <a:pt x="1127073" y="1171518"/>
                    <a:pt x="1128573" y="1156087"/>
                    <a:pt x="1127287" y="1141085"/>
                  </a:cubicBezTo>
                  <a:cubicBezTo>
                    <a:pt x="1122786" y="1086864"/>
                    <a:pt x="1144860" y="1043145"/>
                    <a:pt x="1178936" y="1004140"/>
                  </a:cubicBezTo>
                  <a:cubicBezTo>
                    <a:pt x="1201439" y="978422"/>
                    <a:pt x="1225227" y="954205"/>
                    <a:pt x="1247945" y="928702"/>
                  </a:cubicBezTo>
                  <a:cubicBezTo>
                    <a:pt x="1286092" y="885839"/>
                    <a:pt x="1325526" y="844048"/>
                    <a:pt x="1356387" y="795185"/>
                  </a:cubicBezTo>
                  <a:cubicBezTo>
                    <a:pt x="1363888" y="783184"/>
                    <a:pt x="1369031" y="769682"/>
                    <a:pt x="1375461" y="756823"/>
                  </a:cubicBezTo>
                  <a:cubicBezTo>
                    <a:pt x="1378247" y="751037"/>
                    <a:pt x="1375461" y="746536"/>
                    <a:pt x="1373103" y="741821"/>
                  </a:cubicBezTo>
                  <a:cubicBezTo>
                    <a:pt x="1367531" y="730677"/>
                    <a:pt x="1362387" y="719104"/>
                    <a:pt x="1357030" y="707746"/>
                  </a:cubicBezTo>
                  <a:cubicBezTo>
                    <a:pt x="1352743" y="698744"/>
                    <a:pt x="1347385" y="685243"/>
                    <a:pt x="1347171" y="675384"/>
                  </a:cubicBezTo>
                  <a:cubicBezTo>
                    <a:pt x="1346957" y="662311"/>
                    <a:pt x="1352958" y="653310"/>
                    <a:pt x="1364959" y="647095"/>
                  </a:cubicBezTo>
                  <a:cubicBezTo>
                    <a:pt x="1376104" y="641309"/>
                    <a:pt x="1387462" y="644738"/>
                    <a:pt x="1397106" y="652024"/>
                  </a:cubicBezTo>
                  <a:cubicBezTo>
                    <a:pt x="1403750" y="656953"/>
                    <a:pt x="1409322" y="664883"/>
                    <a:pt x="1412751" y="672170"/>
                  </a:cubicBezTo>
                  <a:cubicBezTo>
                    <a:pt x="1427539" y="704102"/>
                    <a:pt x="1436754" y="737749"/>
                    <a:pt x="1441254" y="772468"/>
                  </a:cubicBezTo>
                  <a:cubicBezTo>
                    <a:pt x="1443612" y="785970"/>
                    <a:pt x="1438254" y="797542"/>
                    <a:pt x="1431396" y="808044"/>
                  </a:cubicBezTo>
                  <a:cubicBezTo>
                    <a:pt x="1417895" y="829261"/>
                    <a:pt x="1404393" y="850692"/>
                    <a:pt x="1389391" y="870623"/>
                  </a:cubicBezTo>
                  <a:cubicBezTo>
                    <a:pt x="1382318" y="879410"/>
                    <a:pt x="1381033" y="886054"/>
                    <a:pt x="1390677" y="892269"/>
                  </a:cubicBezTo>
                  <a:close/>
                  <a:moveTo>
                    <a:pt x="1522050" y="813187"/>
                  </a:moveTo>
                  <a:cubicBezTo>
                    <a:pt x="1520979" y="863979"/>
                    <a:pt x="1484117" y="889482"/>
                    <a:pt x="1433968" y="893126"/>
                  </a:cubicBezTo>
                  <a:cubicBezTo>
                    <a:pt x="1428610" y="893554"/>
                    <a:pt x="1423252" y="893340"/>
                    <a:pt x="1418109" y="892269"/>
                  </a:cubicBezTo>
                  <a:cubicBezTo>
                    <a:pt x="1407607" y="890340"/>
                    <a:pt x="1404393" y="880696"/>
                    <a:pt x="1411037" y="871266"/>
                  </a:cubicBezTo>
                  <a:cubicBezTo>
                    <a:pt x="1420681" y="857336"/>
                    <a:pt x="1430110" y="843191"/>
                    <a:pt x="1439540" y="829046"/>
                  </a:cubicBezTo>
                  <a:cubicBezTo>
                    <a:pt x="1455828" y="805472"/>
                    <a:pt x="1468472" y="781040"/>
                    <a:pt x="1455613" y="737321"/>
                  </a:cubicBezTo>
                  <a:cubicBezTo>
                    <a:pt x="1455613" y="737321"/>
                    <a:pt x="1465686" y="730677"/>
                    <a:pt x="1481117" y="737321"/>
                  </a:cubicBezTo>
                  <a:cubicBezTo>
                    <a:pt x="1516050" y="752322"/>
                    <a:pt x="1524622" y="775468"/>
                    <a:pt x="1522050" y="813187"/>
                  </a:cubicBezTo>
                  <a:close/>
                </a:path>
              </a:pathLst>
            </a:custGeom>
            <a:grpFill/>
            <a:ln w="2143" cap="flat">
              <a:noFill/>
              <a:prstDash val="solid"/>
              <a:miter/>
            </a:ln>
          </p:spPr>
          <p:txBody>
            <a:bodyPr rtlCol="0" anchor="ctr"/>
            <a:lstStyle/>
            <a:p>
              <a:endParaRPr lang="en-US"/>
            </a:p>
          </p:txBody>
        </p:sp>
        <p:sp>
          <p:nvSpPr>
            <p:cNvPr id="6" name="Freeform 74">
              <a:extLst>
                <a:ext uri="{FF2B5EF4-FFF2-40B4-BE49-F238E27FC236}">
                  <a16:creationId xmlns:a16="http://schemas.microsoft.com/office/drawing/2014/main" id="{26F20A4B-7E5E-0082-3529-7BB8026398E4}"/>
                </a:ext>
              </a:extLst>
            </p:cNvPr>
            <p:cNvSpPr/>
            <p:nvPr/>
          </p:nvSpPr>
          <p:spPr>
            <a:xfrm>
              <a:off x="8228398" y="2999487"/>
              <a:ext cx="95941" cy="232130"/>
            </a:xfrm>
            <a:custGeom>
              <a:avLst/>
              <a:gdLst>
                <a:gd name="connsiteX0" fmla="*/ 85092 w 95941"/>
                <a:gd name="connsiteY0" fmla="*/ 22533 h 232130"/>
                <a:gd name="connsiteX1" fmla="*/ 93022 w 95941"/>
                <a:gd name="connsiteY1" fmla="*/ 3459 h 232130"/>
                <a:gd name="connsiteX2" fmla="*/ 72020 w 95941"/>
                <a:gd name="connsiteY2" fmla="*/ 12032 h 232130"/>
                <a:gd name="connsiteX3" fmla="*/ 30871 w 95941"/>
                <a:gd name="connsiteY3" fmla="*/ 71611 h 232130"/>
                <a:gd name="connsiteX4" fmla="*/ 10 w 95941"/>
                <a:gd name="connsiteY4" fmla="*/ 176195 h 232130"/>
                <a:gd name="connsiteX5" fmla="*/ 17584 w 95941"/>
                <a:gd name="connsiteY5" fmla="*/ 232131 h 232130"/>
                <a:gd name="connsiteX6" fmla="*/ 19084 w 95941"/>
                <a:gd name="connsiteY6" fmla="*/ 205984 h 232130"/>
                <a:gd name="connsiteX7" fmla="*/ 24013 w 95941"/>
                <a:gd name="connsiteY7" fmla="*/ 129046 h 232130"/>
                <a:gd name="connsiteX8" fmla="*/ 85092 w 95941"/>
                <a:gd name="connsiteY8" fmla="*/ 22533 h 232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941" h="232130">
                  <a:moveTo>
                    <a:pt x="85092" y="22533"/>
                  </a:moveTo>
                  <a:cubicBezTo>
                    <a:pt x="89593" y="16961"/>
                    <a:pt x="101380" y="11817"/>
                    <a:pt x="93022" y="3459"/>
                  </a:cubicBezTo>
                  <a:cubicBezTo>
                    <a:pt x="83378" y="-5970"/>
                    <a:pt x="77806" y="6245"/>
                    <a:pt x="72020" y="12032"/>
                  </a:cubicBezTo>
                  <a:cubicBezTo>
                    <a:pt x="54660" y="29391"/>
                    <a:pt x="42658" y="50822"/>
                    <a:pt x="30871" y="71611"/>
                  </a:cubicBezTo>
                  <a:cubicBezTo>
                    <a:pt x="12441" y="103543"/>
                    <a:pt x="-418" y="138262"/>
                    <a:pt x="10" y="176195"/>
                  </a:cubicBezTo>
                  <a:cubicBezTo>
                    <a:pt x="225" y="195912"/>
                    <a:pt x="4725" y="214343"/>
                    <a:pt x="17584" y="232131"/>
                  </a:cubicBezTo>
                  <a:cubicBezTo>
                    <a:pt x="23585" y="221415"/>
                    <a:pt x="20585" y="213700"/>
                    <a:pt x="19084" y="205984"/>
                  </a:cubicBezTo>
                  <a:cubicBezTo>
                    <a:pt x="13941" y="179838"/>
                    <a:pt x="16084" y="154335"/>
                    <a:pt x="24013" y="129046"/>
                  </a:cubicBezTo>
                  <a:cubicBezTo>
                    <a:pt x="36872" y="89184"/>
                    <a:pt x="59161" y="54894"/>
                    <a:pt x="85092" y="22533"/>
                  </a:cubicBezTo>
                  <a:close/>
                </a:path>
              </a:pathLst>
            </a:custGeom>
            <a:grpFill/>
            <a:ln w="2143" cap="flat">
              <a:noFill/>
              <a:prstDash val="solid"/>
              <a:miter/>
            </a:ln>
          </p:spPr>
          <p:txBody>
            <a:bodyPr rtlCol="0" anchor="ctr"/>
            <a:lstStyle/>
            <a:p>
              <a:endParaRPr lang="en-US"/>
            </a:p>
          </p:txBody>
        </p:sp>
        <p:sp>
          <p:nvSpPr>
            <p:cNvPr id="7" name="Freeform 75">
              <a:extLst>
                <a:ext uri="{FF2B5EF4-FFF2-40B4-BE49-F238E27FC236}">
                  <a16:creationId xmlns:a16="http://schemas.microsoft.com/office/drawing/2014/main" id="{E5A963D0-3732-A99B-8079-E7D17CC099B6}"/>
                </a:ext>
              </a:extLst>
            </p:cNvPr>
            <p:cNvSpPr/>
            <p:nvPr/>
          </p:nvSpPr>
          <p:spPr>
            <a:xfrm>
              <a:off x="8396566" y="3697235"/>
              <a:ext cx="87731" cy="103260"/>
            </a:xfrm>
            <a:custGeom>
              <a:avLst/>
              <a:gdLst>
                <a:gd name="connsiteX0" fmla="*/ 87731 w 87731"/>
                <a:gd name="connsiteY0" fmla="*/ 103168 h 103260"/>
                <a:gd name="connsiteX1" fmla="*/ 20652 w 87731"/>
                <a:gd name="connsiteY1" fmla="*/ 9299 h 103260"/>
                <a:gd name="connsiteX2" fmla="*/ 6507 w 87731"/>
                <a:gd name="connsiteY2" fmla="*/ 512 h 103260"/>
                <a:gd name="connsiteX3" fmla="*/ 1149 w 87731"/>
                <a:gd name="connsiteY3" fmla="*/ 16157 h 103260"/>
                <a:gd name="connsiteX4" fmla="*/ 40369 w 87731"/>
                <a:gd name="connsiteY4" fmla="*/ 82166 h 103260"/>
                <a:gd name="connsiteX5" fmla="*/ 87731 w 87731"/>
                <a:gd name="connsiteY5" fmla="*/ 103168 h 103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731" h="103260">
                  <a:moveTo>
                    <a:pt x="87731" y="103168"/>
                  </a:moveTo>
                  <a:cubicBezTo>
                    <a:pt x="56014" y="78094"/>
                    <a:pt x="30725" y="49161"/>
                    <a:pt x="20652" y="9299"/>
                  </a:cubicBezTo>
                  <a:cubicBezTo>
                    <a:pt x="18937" y="2227"/>
                    <a:pt x="13365" y="-1416"/>
                    <a:pt x="6507" y="512"/>
                  </a:cubicBezTo>
                  <a:cubicBezTo>
                    <a:pt x="-1422" y="2870"/>
                    <a:pt x="-565" y="9942"/>
                    <a:pt x="1149" y="16157"/>
                  </a:cubicBezTo>
                  <a:cubicBezTo>
                    <a:pt x="8650" y="41446"/>
                    <a:pt x="23009" y="62877"/>
                    <a:pt x="40369" y="82166"/>
                  </a:cubicBezTo>
                  <a:cubicBezTo>
                    <a:pt x="52584" y="95882"/>
                    <a:pt x="67586" y="104240"/>
                    <a:pt x="87731" y="103168"/>
                  </a:cubicBezTo>
                  <a:close/>
                </a:path>
              </a:pathLst>
            </a:custGeom>
            <a:grpFill/>
            <a:ln w="2143" cap="flat">
              <a:noFill/>
              <a:prstDash val="solid"/>
              <a:miter/>
            </a:ln>
          </p:spPr>
          <p:txBody>
            <a:bodyPr rtlCol="0" anchor="ctr"/>
            <a:lstStyle/>
            <a:p>
              <a:endParaRPr lang="en-US"/>
            </a:p>
          </p:txBody>
        </p:sp>
        <p:sp>
          <p:nvSpPr>
            <p:cNvPr id="8" name="Freeform 77">
              <a:extLst>
                <a:ext uri="{FF2B5EF4-FFF2-40B4-BE49-F238E27FC236}">
                  <a16:creationId xmlns:a16="http://schemas.microsoft.com/office/drawing/2014/main" id="{A0C251D4-D157-62E2-0BEB-4F3C0E851A31}"/>
                </a:ext>
              </a:extLst>
            </p:cNvPr>
            <p:cNvSpPr/>
            <p:nvPr/>
          </p:nvSpPr>
          <p:spPr>
            <a:xfrm>
              <a:off x="9643943" y="3909418"/>
              <a:ext cx="32655" cy="98868"/>
            </a:xfrm>
            <a:custGeom>
              <a:avLst/>
              <a:gdLst>
                <a:gd name="connsiteX0" fmla="*/ 13073 w 32655"/>
                <a:gd name="connsiteY0" fmla="*/ 1142 h 98868"/>
                <a:gd name="connsiteX1" fmla="*/ 9859 w 32655"/>
                <a:gd name="connsiteY1" fmla="*/ 12715 h 98868"/>
                <a:gd name="connsiteX2" fmla="*/ 10716 w 32655"/>
                <a:gd name="connsiteY2" fmla="*/ 65221 h 98868"/>
                <a:gd name="connsiteX3" fmla="*/ 0 w 32655"/>
                <a:gd name="connsiteY3" fmla="*/ 94582 h 98868"/>
                <a:gd name="connsiteX4" fmla="*/ 5143 w 32655"/>
                <a:gd name="connsiteY4" fmla="*/ 98868 h 98868"/>
                <a:gd name="connsiteX5" fmla="*/ 30861 w 32655"/>
                <a:gd name="connsiteY5" fmla="*/ 56649 h 98868"/>
                <a:gd name="connsiteX6" fmla="*/ 22717 w 32655"/>
                <a:gd name="connsiteY6" fmla="*/ 2642 h 98868"/>
                <a:gd name="connsiteX7" fmla="*/ 13073 w 32655"/>
                <a:gd name="connsiteY7" fmla="*/ 1142 h 9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55" h="98868">
                  <a:moveTo>
                    <a:pt x="13073" y="1142"/>
                  </a:moveTo>
                  <a:cubicBezTo>
                    <a:pt x="8358" y="3714"/>
                    <a:pt x="8358" y="8428"/>
                    <a:pt x="9859" y="12715"/>
                  </a:cubicBezTo>
                  <a:cubicBezTo>
                    <a:pt x="16288" y="30074"/>
                    <a:pt x="16073" y="47862"/>
                    <a:pt x="10716" y="65221"/>
                  </a:cubicBezTo>
                  <a:cubicBezTo>
                    <a:pt x="7715" y="75294"/>
                    <a:pt x="3643" y="84938"/>
                    <a:pt x="0" y="94582"/>
                  </a:cubicBezTo>
                  <a:cubicBezTo>
                    <a:pt x="1715" y="96082"/>
                    <a:pt x="3429" y="97368"/>
                    <a:pt x="5143" y="98868"/>
                  </a:cubicBezTo>
                  <a:cubicBezTo>
                    <a:pt x="20788" y="89867"/>
                    <a:pt x="27861" y="74222"/>
                    <a:pt x="30861" y="56649"/>
                  </a:cubicBezTo>
                  <a:cubicBezTo>
                    <a:pt x="34075" y="37789"/>
                    <a:pt x="33861" y="19358"/>
                    <a:pt x="22717" y="2642"/>
                  </a:cubicBezTo>
                  <a:cubicBezTo>
                    <a:pt x="20574" y="-573"/>
                    <a:pt x="16288" y="-573"/>
                    <a:pt x="13073" y="1142"/>
                  </a:cubicBezTo>
                  <a:close/>
                </a:path>
              </a:pathLst>
            </a:custGeom>
            <a:grpFill/>
            <a:ln w="2143" cap="flat">
              <a:noFill/>
              <a:prstDash val="solid"/>
              <a:miter/>
            </a:ln>
          </p:spPr>
          <p:txBody>
            <a:bodyPr rtlCol="0" anchor="ctr"/>
            <a:lstStyle/>
            <a:p>
              <a:endParaRPr lang="en-US"/>
            </a:p>
          </p:txBody>
        </p:sp>
        <p:sp>
          <p:nvSpPr>
            <p:cNvPr id="9" name="Freeform 78">
              <a:extLst>
                <a:ext uri="{FF2B5EF4-FFF2-40B4-BE49-F238E27FC236}">
                  <a16:creationId xmlns:a16="http://schemas.microsoft.com/office/drawing/2014/main" id="{E03CD9CE-C8E1-3380-F9E2-5598629CDAC9}"/>
                </a:ext>
              </a:extLst>
            </p:cNvPr>
            <p:cNvSpPr/>
            <p:nvPr/>
          </p:nvSpPr>
          <p:spPr>
            <a:xfrm>
              <a:off x="9599580" y="4092725"/>
              <a:ext cx="643" cy="643"/>
            </a:xfrm>
            <a:custGeom>
              <a:avLst/>
              <a:gdLst>
                <a:gd name="connsiteX0" fmla="*/ 0 w 643"/>
                <a:gd name="connsiteY0" fmla="*/ 643 h 643"/>
                <a:gd name="connsiteX1" fmla="*/ 643 w 643"/>
                <a:gd name="connsiteY1" fmla="*/ 643 h 643"/>
                <a:gd name="connsiteX2" fmla="*/ 643 w 643"/>
                <a:gd name="connsiteY2" fmla="*/ 0 h 643"/>
                <a:gd name="connsiteX3" fmla="*/ 0 w 643"/>
                <a:gd name="connsiteY3" fmla="*/ 643 h 643"/>
              </a:gdLst>
              <a:ahLst/>
              <a:cxnLst>
                <a:cxn ang="0">
                  <a:pos x="connsiteX0" y="connsiteY0"/>
                </a:cxn>
                <a:cxn ang="0">
                  <a:pos x="connsiteX1" y="connsiteY1"/>
                </a:cxn>
                <a:cxn ang="0">
                  <a:pos x="connsiteX2" y="connsiteY2"/>
                </a:cxn>
                <a:cxn ang="0">
                  <a:pos x="connsiteX3" y="connsiteY3"/>
                </a:cxn>
              </a:cxnLst>
              <a:rect l="l" t="t" r="r" b="b"/>
              <a:pathLst>
                <a:path w="643" h="643">
                  <a:moveTo>
                    <a:pt x="0" y="643"/>
                  </a:moveTo>
                  <a:cubicBezTo>
                    <a:pt x="214" y="643"/>
                    <a:pt x="429" y="643"/>
                    <a:pt x="643" y="643"/>
                  </a:cubicBezTo>
                  <a:cubicBezTo>
                    <a:pt x="643" y="429"/>
                    <a:pt x="643" y="215"/>
                    <a:pt x="643" y="0"/>
                  </a:cubicBezTo>
                  <a:cubicBezTo>
                    <a:pt x="643" y="0"/>
                    <a:pt x="0" y="643"/>
                    <a:pt x="0" y="643"/>
                  </a:cubicBezTo>
                  <a:close/>
                </a:path>
              </a:pathLst>
            </a:custGeom>
            <a:grpFill/>
            <a:ln w="2143" cap="flat">
              <a:noFill/>
              <a:prstDash val="solid"/>
              <a:miter/>
            </a:ln>
          </p:spPr>
          <p:txBody>
            <a:bodyPr rtlCol="0" anchor="ctr"/>
            <a:lstStyle/>
            <a:p>
              <a:endParaRPr lang="en-US"/>
            </a:p>
          </p:txBody>
        </p:sp>
        <p:sp>
          <p:nvSpPr>
            <p:cNvPr id="10" name="Freeform 79">
              <a:extLst>
                <a:ext uri="{FF2B5EF4-FFF2-40B4-BE49-F238E27FC236}">
                  <a16:creationId xmlns:a16="http://schemas.microsoft.com/office/drawing/2014/main" id="{69EA661A-75F6-9776-1265-AC52979D81ED}"/>
                </a:ext>
              </a:extLst>
            </p:cNvPr>
            <p:cNvSpPr/>
            <p:nvPr/>
          </p:nvSpPr>
          <p:spPr>
            <a:xfrm>
              <a:off x="9600437" y="4093368"/>
              <a:ext cx="68821" cy="18862"/>
            </a:xfrm>
            <a:custGeom>
              <a:avLst/>
              <a:gdLst>
                <a:gd name="connsiteX0" fmla="*/ 60222 w 68821"/>
                <a:gd name="connsiteY0" fmla="*/ 1715 h 18862"/>
                <a:gd name="connsiteX1" fmla="*/ 0 w 68821"/>
                <a:gd name="connsiteY1" fmla="*/ 0 h 18862"/>
                <a:gd name="connsiteX2" fmla="*/ 10930 w 68821"/>
                <a:gd name="connsiteY2" fmla="*/ 18860 h 18862"/>
                <a:gd name="connsiteX3" fmla="*/ 61079 w 68821"/>
                <a:gd name="connsiteY3" fmla="*/ 15216 h 18862"/>
                <a:gd name="connsiteX4" fmla="*/ 68795 w 68821"/>
                <a:gd name="connsiteY4" fmla="*/ 9216 h 18862"/>
                <a:gd name="connsiteX5" fmla="*/ 60222 w 68821"/>
                <a:gd name="connsiteY5" fmla="*/ 1715 h 18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821" h="18862">
                  <a:moveTo>
                    <a:pt x="60222" y="1715"/>
                  </a:moveTo>
                  <a:cubicBezTo>
                    <a:pt x="40076" y="857"/>
                    <a:pt x="19931" y="643"/>
                    <a:pt x="0" y="0"/>
                  </a:cubicBezTo>
                  <a:cubicBezTo>
                    <a:pt x="643" y="8144"/>
                    <a:pt x="-2786" y="19074"/>
                    <a:pt x="10930" y="18860"/>
                  </a:cubicBezTo>
                  <a:cubicBezTo>
                    <a:pt x="27647" y="18431"/>
                    <a:pt x="44363" y="16716"/>
                    <a:pt x="61079" y="15216"/>
                  </a:cubicBezTo>
                  <a:cubicBezTo>
                    <a:pt x="64722" y="15002"/>
                    <a:pt x="68580" y="13073"/>
                    <a:pt x="68795" y="9216"/>
                  </a:cubicBezTo>
                  <a:cubicBezTo>
                    <a:pt x="69223" y="3643"/>
                    <a:pt x="64508" y="1929"/>
                    <a:pt x="60222" y="1715"/>
                  </a:cubicBezTo>
                  <a:close/>
                </a:path>
              </a:pathLst>
            </a:custGeom>
            <a:grpFill/>
            <a:ln w="2143" cap="flat">
              <a:noFill/>
              <a:prstDash val="solid"/>
              <a:miter/>
            </a:ln>
          </p:spPr>
          <p:txBody>
            <a:bodyPr rtlCol="0" anchor="ctr"/>
            <a:lstStyle/>
            <a:p>
              <a:endParaRPr lang="en-US"/>
            </a:p>
          </p:txBody>
        </p:sp>
        <p:sp>
          <p:nvSpPr>
            <p:cNvPr id="11" name="Freeform 81">
              <a:extLst>
                <a:ext uri="{FF2B5EF4-FFF2-40B4-BE49-F238E27FC236}">
                  <a16:creationId xmlns:a16="http://schemas.microsoft.com/office/drawing/2014/main" id="{178E88FB-7BF2-0CAF-9F38-C96CC9E03592}"/>
                </a:ext>
              </a:extLst>
            </p:cNvPr>
            <p:cNvSpPr/>
            <p:nvPr/>
          </p:nvSpPr>
          <p:spPr>
            <a:xfrm>
              <a:off x="8862316" y="4093348"/>
              <a:ext cx="48035" cy="17360"/>
            </a:xfrm>
            <a:custGeom>
              <a:avLst/>
              <a:gdLst>
                <a:gd name="connsiteX0" fmla="*/ 8602 w 48035"/>
                <a:gd name="connsiteY0" fmla="*/ 664 h 17360"/>
                <a:gd name="connsiteX1" fmla="*/ 30 w 48035"/>
                <a:gd name="connsiteY1" fmla="*/ 8807 h 17360"/>
                <a:gd name="connsiteX2" fmla="*/ 11388 w 48035"/>
                <a:gd name="connsiteY2" fmla="*/ 17166 h 17360"/>
                <a:gd name="connsiteX3" fmla="*/ 48035 w 48035"/>
                <a:gd name="connsiteY3" fmla="*/ 5379 h 17360"/>
                <a:gd name="connsiteX4" fmla="*/ 8602 w 48035"/>
                <a:gd name="connsiteY4" fmla="*/ 664 h 17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35" h="17360">
                  <a:moveTo>
                    <a:pt x="8602" y="664"/>
                  </a:moveTo>
                  <a:cubicBezTo>
                    <a:pt x="3887" y="664"/>
                    <a:pt x="-399" y="3664"/>
                    <a:pt x="30" y="8807"/>
                  </a:cubicBezTo>
                  <a:cubicBezTo>
                    <a:pt x="673" y="14808"/>
                    <a:pt x="5387" y="18237"/>
                    <a:pt x="11388" y="17166"/>
                  </a:cubicBezTo>
                  <a:cubicBezTo>
                    <a:pt x="22318" y="15023"/>
                    <a:pt x="34320" y="15880"/>
                    <a:pt x="48035" y="5379"/>
                  </a:cubicBezTo>
                  <a:cubicBezTo>
                    <a:pt x="32605" y="-2337"/>
                    <a:pt x="20389" y="449"/>
                    <a:pt x="8602" y="664"/>
                  </a:cubicBezTo>
                  <a:close/>
                </a:path>
              </a:pathLst>
            </a:custGeom>
            <a:grpFill/>
            <a:ln w="2143" cap="flat">
              <a:noFill/>
              <a:prstDash val="solid"/>
              <a:miter/>
            </a:ln>
          </p:spPr>
          <p:txBody>
            <a:bodyPr rtlCol="0" anchor="ctr"/>
            <a:lstStyle/>
            <a:p>
              <a:endParaRPr lang="en-US"/>
            </a:p>
          </p:txBody>
        </p:sp>
      </p:grpSp>
      <p:sp>
        <p:nvSpPr>
          <p:cNvPr id="12" name="TextBox 11">
            <a:extLst>
              <a:ext uri="{FF2B5EF4-FFF2-40B4-BE49-F238E27FC236}">
                <a16:creationId xmlns:a16="http://schemas.microsoft.com/office/drawing/2014/main" id="{A258AFCB-3ABF-C161-3419-10F437108D7D}"/>
              </a:ext>
            </a:extLst>
          </p:cNvPr>
          <p:cNvSpPr txBox="1"/>
          <p:nvPr/>
        </p:nvSpPr>
        <p:spPr>
          <a:xfrm>
            <a:off x="4058040" y="1106750"/>
            <a:ext cx="1414184" cy="941283"/>
          </a:xfrm>
          <a:prstGeom prst="rect">
            <a:avLst/>
          </a:prstGeom>
          <a:noFill/>
        </p:spPr>
        <p:txBody>
          <a:bodyPr wrap="square">
            <a:spAutoFit/>
          </a:bodyPr>
          <a:lstStyle/>
          <a:p>
            <a:pPr algn="ctr">
              <a:lnSpc>
                <a:spcPts val="3340"/>
              </a:lnSpc>
            </a:pPr>
            <a:r>
              <a:rPr lang="en-US" sz="3200" b="1" dirty="0">
                <a:solidFill>
                  <a:schemeClr val="bg1"/>
                </a:solidFill>
              </a:rPr>
              <a:t>Well Done </a:t>
            </a:r>
            <a:endParaRPr lang="en-US" sz="3200" dirty="0">
              <a:solidFill>
                <a:schemeClr val="bg1"/>
              </a:solidFill>
            </a:endParaRPr>
          </a:p>
        </p:txBody>
      </p:sp>
      <p:sp>
        <p:nvSpPr>
          <p:cNvPr id="16" name="Rectangle 15">
            <a:extLst>
              <a:ext uri="{FF2B5EF4-FFF2-40B4-BE49-F238E27FC236}">
                <a16:creationId xmlns:a16="http://schemas.microsoft.com/office/drawing/2014/main" id="{DC89755C-2C9E-7FDD-B00D-249A30F47679}"/>
              </a:ext>
            </a:extLst>
          </p:cNvPr>
          <p:cNvSpPr/>
          <p:nvPr/>
        </p:nvSpPr>
        <p:spPr>
          <a:xfrm>
            <a:off x="7079783" y="4168857"/>
            <a:ext cx="1847011" cy="14162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85137A3C-E01D-6AB8-0A2F-B907428988BD}"/>
              </a:ext>
            </a:extLst>
          </p:cNvPr>
          <p:cNvGrpSpPr/>
          <p:nvPr/>
        </p:nvGrpSpPr>
        <p:grpSpPr>
          <a:xfrm>
            <a:off x="6514149" y="3600310"/>
            <a:ext cx="2584100" cy="1848198"/>
            <a:chOff x="6514149" y="3600310"/>
            <a:chExt cx="2584100" cy="1848198"/>
          </a:xfrm>
        </p:grpSpPr>
        <p:sp>
          <p:nvSpPr>
            <p:cNvPr id="18" name="Graphic 125">
              <a:extLst>
                <a:ext uri="{FF2B5EF4-FFF2-40B4-BE49-F238E27FC236}">
                  <a16:creationId xmlns:a16="http://schemas.microsoft.com/office/drawing/2014/main" id="{5E5B613E-CA8E-164D-6B28-0F760E3305A6}"/>
                </a:ext>
              </a:extLst>
            </p:cNvPr>
            <p:cNvSpPr/>
            <p:nvPr/>
          </p:nvSpPr>
          <p:spPr>
            <a:xfrm>
              <a:off x="7320238" y="3704966"/>
              <a:ext cx="1778011" cy="1222735"/>
            </a:xfrm>
            <a:custGeom>
              <a:avLst/>
              <a:gdLst>
                <a:gd name="connsiteX0" fmla="*/ 1046400 w 1054187"/>
                <a:gd name="connsiteY0" fmla="*/ 159536 h 819883"/>
                <a:gd name="connsiteX1" fmla="*/ 936991 w 1054187"/>
                <a:gd name="connsiteY1" fmla="*/ 394421 h 819883"/>
                <a:gd name="connsiteX2" fmla="*/ 911304 w 1054187"/>
                <a:gd name="connsiteY2" fmla="*/ 390617 h 819883"/>
                <a:gd name="connsiteX3" fmla="*/ 897985 w 1054187"/>
                <a:gd name="connsiteY3" fmla="*/ 342118 h 819883"/>
                <a:gd name="connsiteX4" fmla="*/ 827583 w 1054187"/>
                <a:gd name="connsiteY4" fmla="*/ 371598 h 819883"/>
                <a:gd name="connsiteX5" fmla="*/ 801896 w 1054187"/>
                <a:gd name="connsiteY5" fmla="*/ 379205 h 819883"/>
                <a:gd name="connsiteX6" fmla="*/ 698195 w 1054187"/>
                <a:gd name="connsiteY6" fmla="*/ 441017 h 819883"/>
                <a:gd name="connsiteX7" fmla="*/ 682973 w 1054187"/>
                <a:gd name="connsiteY7" fmla="*/ 426753 h 819883"/>
                <a:gd name="connsiteX8" fmla="*/ 682022 w 1054187"/>
                <a:gd name="connsiteY8" fmla="*/ 423900 h 819883"/>
                <a:gd name="connsiteX9" fmla="*/ 672508 w 1054187"/>
                <a:gd name="connsiteY9" fmla="*/ 408685 h 819883"/>
                <a:gd name="connsiteX10" fmla="*/ 655383 w 1054187"/>
                <a:gd name="connsiteY10" fmla="*/ 403930 h 819883"/>
                <a:gd name="connsiteX11" fmla="*/ 635404 w 1054187"/>
                <a:gd name="connsiteY11" fmla="*/ 425802 h 819883"/>
                <a:gd name="connsiteX12" fmla="*/ 633502 w 1054187"/>
                <a:gd name="connsiteY12" fmla="*/ 429606 h 819883"/>
                <a:gd name="connsiteX13" fmla="*/ 633502 w 1054187"/>
                <a:gd name="connsiteY13" fmla="*/ 429606 h 819883"/>
                <a:gd name="connsiteX14" fmla="*/ 632550 w 1054187"/>
                <a:gd name="connsiteY14" fmla="*/ 433410 h 819883"/>
                <a:gd name="connsiteX15" fmla="*/ 632550 w 1054187"/>
                <a:gd name="connsiteY15" fmla="*/ 434360 h 819883"/>
                <a:gd name="connsiteX16" fmla="*/ 632550 w 1054187"/>
                <a:gd name="connsiteY16" fmla="*/ 437213 h 819883"/>
                <a:gd name="connsiteX17" fmla="*/ 632550 w 1054187"/>
                <a:gd name="connsiteY17" fmla="*/ 438164 h 819883"/>
                <a:gd name="connsiteX18" fmla="*/ 632550 w 1054187"/>
                <a:gd name="connsiteY18" fmla="*/ 442919 h 819883"/>
                <a:gd name="connsiteX19" fmla="*/ 632550 w 1054187"/>
                <a:gd name="connsiteY19" fmla="*/ 454331 h 819883"/>
                <a:gd name="connsiteX20" fmla="*/ 625891 w 1054187"/>
                <a:gd name="connsiteY20" fmla="*/ 484761 h 819883"/>
                <a:gd name="connsiteX21" fmla="*/ 592592 w 1054187"/>
                <a:gd name="connsiteY21" fmla="*/ 490467 h 819883"/>
                <a:gd name="connsiteX22" fmla="*/ 547878 w 1054187"/>
                <a:gd name="connsiteY22" fmla="*/ 515191 h 819883"/>
                <a:gd name="connsiteX23" fmla="*/ 531704 w 1054187"/>
                <a:gd name="connsiteY23" fmla="*/ 538965 h 819883"/>
                <a:gd name="connsiteX24" fmla="*/ 512677 w 1054187"/>
                <a:gd name="connsiteY24" fmla="*/ 550377 h 819883"/>
                <a:gd name="connsiteX25" fmla="*/ 488892 w 1054187"/>
                <a:gd name="connsiteY25" fmla="*/ 540867 h 819883"/>
                <a:gd name="connsiteX26" fmla="*/ 397560 w 1054187"/>
                <a:gd name="connsiteY26" fmla="*/ 545622 h 819883"/>
                <a:gd name="connsiteX27" fmla="*/ 361407 w 1054187"/>
                <a:gd name="connsiteY27" fmla="*/ 629306 h 819883"/>
                <a:gd name="connsiteX28" fmla="*/ 346186 w 1054187"/>
                <a:gd name="connsiteY28" fmla="*/ 654981 h 819883"/>
                <a:gd name="connsiteX29" fmla="*/ 291005 w 1054187"/>
                <a:gd name="connsiteY29" fmla="*/ 691117 h 819883"/>
                <a:gd name="connsiteX30" fmla="*/ 273881 w 1054187"/>
                <a:gd name="connsiteY30" fmla="*/ 673049 h 819883"/>
                <a:gd name="connsiteX31" fmla="*/ 219652 w 1054187"/>
                <a:gd name="connsiteY31" fmla="*/ 720597 h 819883"/>
                <a:gd name="connsiteX32" fmla="*/ 207284 w 1054187"/>
                <a:gd name="connsiteY32" fmla="*/ 747224 h 819883"/>
                <a:gd name="connsiteX33" fmla="*/ 132125 w 1054187"/>
                <a:gd name="connsiteY33" fmla="*/ 791918 h 819883"/>
                <a:gd name="connsiteX34" fmla="*/ 101681 w 1054187"/>
                <a:gd name="connsiteY34" fmla="*/ 811888 h 819883"/>
                <a:gd name="connsiteX35" fmla="*/ 49355 w 1054187"/>
                <a:gd name="connsiteY35" fmla="*/ 788114 h 819883"/>
                <a:gd name="connsiteX36" fmla="*/ 17960 w 1054187"/>
                <a:gd name="connsiteY36" fmla="*/ 676853 h 819883"/>
                <a:gd name="connsiteX37" fmla="*/ 17009 w 1054187"/>
                <a:gd name="connsiteY37" fmla="*/ 674000 h 819883"/>
                <a:gd name="connsiteX38" fmla="*/ 17009 w 1054187"/>
                <a:gd name="connsiteY38" fmla="*/ 674000 h 819883"/>
                <a:gd name="connsiteX39" fmla="*/ 17009 w 1054187"/>
                <a:gd name="connsiteY39" fmla="*/ 671147 h 819883"/>
                <a:gd name="connsiteX40" fmla="*/ 17009 w 1054187"/>
                <a:gd name="connsiteY40" fmla="*/ 671147 h 819883"/>
                <a:gd name="connsiteX41" fmla="*/ 17009 w 1054187"/>
                <a:gd name="connsiteY41" fmla="*/ 668295 h 819883"/>
                <a:gd name="connsiteX42" fmla="*/ 17009 w 1054187"/>
                <a:gd name="connsiteY42" fmla="*/ 668295 h 819883"/>
                <a:gd name="connsiteX43" fmla="*/ 17009 w 1054187"/>
                <a:gd name="connsiteY43" fmla="*/ 666393 h 819883"/>
                <a:gd name="connsiteX44" fmla="*/ 17009 w 1054187"/>
                <a:gd name="connsiteY44" fmla="*/ 666393 h 819883"/>
                <a:gd name="connsiteX45" fmla="*/ 16057 w 1054187"/>
                <a:gd name="connsiteY45" fmla="*/ 661638 h 819883"/>
                <a:gd name="connsiteX46" fmla="*/ 16057 w 1054187"/>
                <a:gd name="connsiteY46" fmla="*/ 661638 h 819883"/>
                <a:gd name="connsiteX47" fmla="*/ 16057 w 1054187"/>
                <a:gd name="connsiteY47" fmla="*/ 659736 h 819883"/>
                <a:gd name="connsiteX48" fmla="*/ 16057 w 1054187"/>
                <a:gd name="connsiteY48" fmla="*/ 659736 h 819883"/>
                <a:gd name="connsiteX49" fmla="*/ 16057 w 1054187"/>
                <a:gd name="connsiteY49" fmla="*/ 656883 h 819883"/>
                <a:gd name="connsiteX50" fmla="*/ 16057 w 1054187"/>
                <a:gd name="connsiteY50" fmla="*/ 656883 h 819883"/>
                <a:gd name="connsiteX51" fmla="*/ 16057 w 1054187"/>
                <a:gd name="connsiteY51" fmla="*/ 654981 h 819883"/>
                <a:gd name="connsiteX52" fmla="*/ 16057 w 1054187"/>
                <a:gd name="connsiteY52" fmla="*/ 654981 h 819883"/>
                <a:gd name="connsiteX53" fmla="*/ 16057 w 1054187"/>
                <a:gd name="connsiteY53" fmla="*/ 650227 h 819883"/>
                <a:gd name="connsiteX54" fmla="*/ 16057 w 1054187"/>
                <a:gd name="connsiteY54" fmla="*/ 650227 h 819883"/>
                <a:gd name="connsiteX55" fmla="*/ 16057 w 1054187"/>
                <a:gd name="connsiteY55" fmla="*/ 647374 h 819883"/>
                <a:gd name="connsiteX56" fmla="*/ 16057 w 1054187"/>
                <a:gd name="connsiteY56" fmla="*/ 645472 h 819883"/>
                <a:gd name="connsiteX57" fmla="*/ 16057 w 1054187"/>
                <a:gd name="connsiteY57" fmla="*/ 645472 h 819883"/>
                <a:gd name="connsiteX58" fmla="*/ 16057 w 1054187"/>
                <a:gd name="connsiteY58" fmla="*/ 643570 h 819883"/>
                <a:gd name="connsiteX59" fmla="*/ 16057 w 1054187"/>
                <a:gd name="connsiteY59" fmla="*/ 643570 h 819883"/>
                <a:gd name="connsiteX60" fmla="*/ 17009 w 1054187"/>
                <a:gd name="connsiteY60" fmla="*/ 616943 h 819883"/>
                <a:gd name="connsiteX61" fmla="*/ 26522 w 1054187"/>
                <a:gd name="connsiteY61" fmla="*/ 555131 h 819883"/>
                <a:gd name="connsiteX62" fmla="*/ 12252 w 1054187"/>
                <a:gd name="connsiteY62" fmla="*/ 511388 h 819883"/>
                <a:gd name="connsiteX63" fmla="*/ 11300 w 1054187"/>
                <a:gd name="connsiteY63" fmla="*/ 458134 h 819883"/>
                <a:gd name="connsiteX64" fmla="*/ 39842 w 1054187"/>
                <a:gd name="connsiteY64" fmla="*/ 440066 h 819883"/>
                <a:gd name="connsiteX65" fmla="*/ 211090 w 1054187"/>
                <a:gd name="connsiteY65" fmla="*/ 367794 h 819883"/>
                <a:gd name="connsiteX66" fmla="*/ 657286 w 1054187"/>
                <a:gd name="connsiteY66" fmla="*/ 174751 h 819883"/>
                <a:gd name="connsiteX67" fmla="*/ 764792 w 1054187"/>
                <a:gd name="connsiteY67" fmla="*/ 134811 h 819883"/>
                <a:gd name="connsiteX68" fmla="*/ 818069 w 1054187"/>
                <a:gd name="connsiteY68" fmla="*/ 118645 h 819883"/>
                <a:gd name="connsiteX69" fmla="*/ 829486 w 1054187"/>
                <a:gd name="connsiteY69" fmla="*/ 89165 h 819883"/>
                <a:gd name="connsiteX70" fmla="*/ 816166 w 1054187"/>
                <a:gd name="connsiteY70" fmla="*/ 28304 h 819883"/>
                <a:gd name="connsiteX71" fmla="*/ 831388 w 1054187"/>
                <a:gd name="connsiteY71" fmla="*/ 727 h 819883"/>
                <a:gd name="connsiteX72" fmla="*/ 942699 w 1054187"/>
                <a:gd name="connsiteY72" fmla="*/ 42569 h 819883"/>
                <a:gd name="connsiteX73" fmla="*/ 942699 w 1054187"/>
                <a:gd name="connsiteY73" fmla="*/ 42569 h 819883"/>
                <a:gd name="connsiteX74" fmla="*/ 945554 w 1054187"/>
                <a:gd name="connsiteY74" fmla="*/ 43520 h 819883"/>
                <a:gd name="connsiteX75" fmla="*/ 945554 w 1054187"/>
                <a:gd name="connsiteY75" fmla="*/ 43520 h 819883"/>
                <a:gd name="connsiteX76" fmla="*/ 948408 w 1054187"/>
                <a:gd name="connsiteY76" fmla="*/ 44470 h 819883"/>
                <a:gd name="connsiteX77" fmla="*/ 948408 w 1054187"/>
                <a:gd name="connsiteY77" fmla="*/ 44470 h 819883"/>
                <a:gd name="connsiteX78" fmla="*/ 951262 w 1054187"/>
                <a:gd name="connsiteY78" fmla="*/ 45421 h 819883"/>
                <a:gd name="connsiteX79" fmla="*/ 951262 w 1054187"/>
                <a:gd name="connsiteY79" fmla="*/ 45421 h 819883"/>
                <a:gd name="connsiteX80" fmla="*/ 954116 w 1054187"/>
                <a:gd name="connsiteY80" fmla="*/ 46372 h 819883"/>
                <a:gd name="connsiteX81" fmla="*/ 954116 w 1054187"/>
                <a:gd name="connsiteY81" fmla="*/ 46372 h 819883"/>
                <a:gd name="connsiteX82" fmla="*/ 956970 w 1054187"/>
                <a:gd name="connsiteY82" fmla="*/ 47323 h 819883"/>
                <a:gd name="connsiteX83" fmla="*/ 956970 w 1054187"/>
                <a:gd name="connsiteY83" fmla="*/ 47323 h 819883"/>
                <a:gd name="connsiteX84" fmla="*/ 980755 w 1054187"/>
                <a:gd name="connsiteY84" fmla="*/ 56833 h 819883"/>
                <a:gd name="connsiteX85" fmla="*/ 983609 w 1054187"/>
                <a:gd name="connsiteY85" fmla="*/ 57784 h 819883"/>
                <a:gd name="connsiteX86" fmla="*/ 983609 w 1054187"/>
                <a:gd name="connsiteY86" fmla="*/ 57784 h 819883"/>
                <a:gd name="connsiteX87" fmla="*/ 986463 w 1054187"/>
                <a:gd name="connsiteY87" fmla="*/ 58735 h 819883"/>
                <a:gd name="connsiteX88" fmla="*/ 986463 w 1054187"/>
                <a:gd name="connsiteY88" fmla="*/ 58735 h 819883"/>
                <a:gd name="connsiteX89" fmla="*/ 989317 w 1054187"/>
                <a:gd name="connsiteY89" fmla="*/ 59686 h 819883"/>
                <a:gd name="connsiteX90" fmla="*/ 989317 w 1054187"/>
                <a:gd name="connsiteY90" fmla="*/ 59686 h 819883"/>
                <a:gd name="connsiteX91" fmla="*/ 992171 w 1054187"/>
                <a:gd name="connsiteY91" fmla="*/ 60637 h 819883"/>
                <a:gd name="connsiteX92" fmla="*/ 992171 w 1054187"/>
                <a:gd name="connsiteY92" fmla="*/ 60637 h 819883"/>
                <a:gd name="connsiteX93" fmla="*/ 995025 w 1054187"/>
                <a:gd name="connsiteY93" fmla="*/ 61588 h 819883"/>
                <a:gd name="connsiteX94" fmla="*/ 995025 w 1054187"/>
                <a:gd name="connsiteY94" fmla="*/ 61588 h 819883"/>
                <a:gd name="connsiteX95" fmla="*/ 1005490 w 1054187"/>
                <a:gd name="connsiteY95" fmla="*/ 66342 h 819883"/>
                <a:gd name="connsiteX96" fmla="*/ 1005490 w 1054187"/>
                <a:gd name="connsiteY96" fmla="*/ 66342 h 819883"/>
                <a:gd name="connsiteX97" fmla="*/ 1007393 w 1054187"/>
                <a:gd name="connsiteY97" fmla="*/ 66342 h 819883"/>
                <a:gd name="connsiteX98" fmla="*/ 1007393 w 1054187"/>
                <a:gd name="connsiteY98" fmla="*/ 66342 h 819883"/>
                <a:gd name="connsiteX99" fmla="*/ 1009296 w 1054187"/>
                <a:gd name="connsiteY99" fmla="*/ 66342 h 819883"/>
                <a:gd name="connsiteX100" fmla="*/ 1009296 w 1054187"/>
                <a:gd name="connsiteY100" fmla="*/ 66342 h 819883"/>
                <a:gd name="connsiteX101" fmla="*/ 1011199 w 1054187"/>
                <a:gd name="connsiteY101" fmla="*/ 66342 h 819883"/>
                <a:gd name="connsiteX102" fmla="*/ 1011199 w 1054187"/>
                <a:gd name="connsiteY102" fmla="*/ 66342 h 819883"/>
                <a:gd name="connsiteX103" fmla="*/ 1012150 w 1054187"/>
                <a:gd name="connsiteY103" fmla="*/ 66342 h 819883"/>
                <a:gd name="connsiteX104" fmla="*/ 1012150 w 1054187"/>
                <a:gd name="connsiteY104" fmla="*/ 66342 h 819883"/>
                <a:gd name="connsiteX105" fmla="*/ 1013101 w 1054187"/>
                <a:gd name="connsiteY105" fmla="*/ 66342 h 819883"/>
                <a:gd name="connsiteX106" fmla="*/ 1014053 w 1054187"/>
                <a:gd name="connsiteY106" fmla="*/ 66342 h 819883"/>
                <a:gd name="connsiteX107" fmla="*/ 1015004 w 1054187"/>
                <a:gd name="connsiteY107" fmla="*/ 66342 h 819883"/>
                <a:gd name="connsiteX108" fmla="*/ 1015956 w 1054187"/>
                <a:gd name="connsiteY108" fmla="*/ 66342 h 819883"/>
                <a:gd name="connsiteX109" fmla="*/ 1015956 w 1054187"/>
                <a:gd name="connsiteY109" fmla="*/ 66342 h 819883"/>
                <a:gd name="connsiteX110" fmla="*/ 1016907 w 1054187"/>
                <a:gd name="connsiteY110" fmla="*/ 66342 h 819883"/>
                <a:gd name="connsiteX111" fmla="*/ 1016907 w 1054187"/>
                <a:gd name="connsiteY111" fmla="*/ 66342 h 819883"/>
                <a:gd name="connsiteX112" fmla="*/ 1017858 w 1054187"/>
                <a:gd name="connsiteY112" fmla="*/ 66342 h 819883"/>
                <a:gd name="connsiteX113" fmla="*/ 1017858 w 1054187"/>
                <a:gd name="connsiteY113" fmla="*/ 66342 h 819883"/>
                <a:gd name="connsiteX114" fmla="*/ 1018810 w 1054187"/>
                <a:gd name="connsiteY114" fmla="*/ 66342 h 819883"/>
                <a:gd name="connsiteX115" fmla="*/ 1018810 w 1054187"/>
                <a:gd name="connsiteY115" fmla="*/ 66342 h 819883"/>
                <a:gd name="connsiteX116" fmla="*/ 1020713 w 1054187"/>
                <a:gd name="connsiteY116" fmla="*/ 66342 h 819883"/>
                <a:gd name="connsiteX117" fmla="*/ 1041643 w 1054187"/>
                <a:gd name="connsiteY117" fmla="*/ 147173 h 819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1054187" h="819883">
                  <a:moveTo>
                    <a:pt x="1046400" y="159536"/>
                  </a:moveTo>
                  <a:cubicBezTo>
                    <a:pt x="1010247" y="228955"/>
                    <a:pt x="940797" y="387764"/>
                    <a:pt x="936991" y="394421"/>
                  </a:cubicBezTo>
                  <a:cubicBezTo>
                    <a:pt x="924623" y="414391"/>
                    <a:pt x="920818" y="413440"/>
                    <a:pt x="911304" y="390617"/>
                  </a:cubicBezTo>
                  <a:cubicBezTo>
                    <a:pt x="906547" y="379205"/>
                    <a:pt x="899887" y="354481"/>
                    <a:pt x="897985" y="342118"/>
                  </a:cubicBezTo>
                  <a:cubicBezTo>
                    <a:pt x="897033" y="334511"/>
                    <a:pt x="858978" y="373500"/>
                    <a:pt x="827583" y="371598"/>
                  </a:cubicBezTo>
                  <a:cubicBezTo>
                    <a:pt x="824729" y="371598"/>
                    <a:pt x="802847" y="376353"/>
                    <a:pt x="801896" y="379205"/>
                  </a:cubicBezTo>
                  <a:cubicBezTo>
                    <a:pt x="786674" y="407734"/>
                    <a:pt x="709612" y="434360"/>
                    <a:pt x="698195" y="441017"/>
                  </a:cubicBezTo>
                  <a:cubicBezTo>
                    <a:pt x="688682" y="445772"/>
                    <a:pt x="688682" y="441017"/>
                    <a:pt x="682973" y="426753"/>
                  </a:cubicBezTo>
                  <a:cubicBezTo>
                    <a:pt x="682973" y="426753"/>
                    <a:pt x="682973" y="424851"/>
                    <a:pt x="682022" y="423900"/>
                  </a:cubicBezTo>
                  <a:cubicBezTo>
                    <a:pt x="679168" y="418194"/>
                    <a:pt x="676314" y="412489"/>
                    <a:pt x="672508" y="408685"/>
                  </a:cubicBezTo>
                  <a:cubicBezTo>
                    <a:pt x="667751" y="403930"/>
                    <a:pt x="662994" y="402028"/>
                    <a:pt x="655383" y="403930"/>
                  </a:cubicBezTo>
                  <a:cubicBezTo>
                    <a:pt x="647772" y="405832"/>
                    <a:pt x="640161" y="414391"/>
                    <a:pt x="635404" y="425802"/>
                  </a:cubicBezTo>
                  <a:cubicBezTo>
                    <a:pt x="635404" y="426753"/>
                    <a:pt x="634453" y="428655"/>
                    <a:pt x="633502" y="429606"/>
                  </a:cubicBezTo>
                  <a:cubicBezTo>
                    <a:pt x="633502" y="429606"/>
                    <a:pt x="633502" y="429606"/>
                    <a:pt x="633502" y="429606"/>
                  </a:cubicBezTo>
                  <a:cubicBezTo>
                    <a:pt x="633502" y="430557"/>
                    <a:pt x="633502" y="431508"/>
                    <a:pt x="632550" y="433410"/>
                  </a:cubicBezTo>
                  <a:cubicBezTo>
                    <a:pt x="632550" y="433410"/>
                    <a:pt x="632550" y="433410"/>
                    <a:pt x="632550" y="434360"/>
                  </a:cubicBezTo>
                  <a:cubicBezTo>
                    <a:pt x="632550" y="435311"/>
                    <a:pt x="632550" y="436263"/>
                    <a:pt x="632550" y="437213"/>
                  </a:cubicBezTo>
                  <a:cubicBezTo>
                    <a:pt x="632550" y="437213"/>
                    <a:pt x="632550" y="437213"/>
                    <a:pt x="632550" y="438164"/>
                  </a:cubicBezTo>
                  <a:cubicBezTo>
                    <a:pt x="632550" y="440066"/>
                    <a:pt x="632550" y="441017"/>
                    <a:pt x="632550" y="442919"/>
                  </a:cubicBezTo>
                  <a:cubicBezTo>
                    <a:pt x="632550" y="446723"/>
                    <a:pt x="632550" y="450527"/>
                    <a:pt x="632550" y="454331"/>
                  </a:cubicBezTo>
                  <a:cubicBezTo>
                    <a:pt x="630648" y="464791"/>
                    <a:pt x="637307" y="479055"/>
                    <a:pt x="625891" y="484761"/>
                  </a:cubicBezTo>
                  <a:cubicBezTo>
                    <a:pt x="614474" y="490467"/>
                    <a:pt x="605912" y="499025"/>
                    <a:pt x="592592" y="490467"/>
                  </a:cubicBezTo>
                  <a:cubicBezTo>
                    <a:pt x="570711" y="477153"/>
                    <a:pt x="555489" y="484761"/>
                    <a:pt x="547878" y="515191"/>
                  </a:cubicBezTo>
                  <a:cubicBezTo>
                    <a:pt x="545024" y="527554"/>
                    <a:pt x="541218" y="535161"/>
                    <a:pt x="531704" y="538965"/>
                  </a:cubicBezTo>
                  <a:cubicBezTo>
                    <a:pt x="525045" y="541818"/>
                    <a:pt x="518385" y="546573"/>
                    <a:pt x="512677" y="550377"/>
                  </a:cubicBezTo>
                  <a:cubicBezTo>
                    <a:pt x="504114" y="555131"/>
                    <a:pt x="496503" y="547524"/>
                    <a:pt x="488892" y="540867"/>
                  </a:cubicBezTo>
                  <a:cubicBezTo>
                    <a:pt x="457497" y="514240"/>
                    <a:pt x="427053" y="522799"/>
                    <a:pt x="397560" y="545622"/>
                  </a:cubicBezTo>
                  <a:cubicBezTo>
                    <a:pt x="376629" y="562739"/>
                    <a:pt x="363310" y="595071"/>
                    <a:pt x="361407" y="629306"/>
                  </a:cubicBezTo>
                  <a:cubicBezTo>
                    <a:pt x="361407" y="643570"/>
                    <a:pt x="357602" y="645472"/>
                    <a:pt x="346186" y="654981"/>
                  </a:cubicBezTo>
                  <a:cubicBezTo>
                    <a:pt x="329061" y="665442"/>
                    <a:pt x="306228" y="684461"/>
                    <a:pt x="291005" y="691117"/>
                  </a:cubicBezTo>
                  <a:cubicBezTo>
                    <a:pt x="281492" y="694921"/>
                    <a:pt x="284346" y="679706"/>
                    <a:pt x="273881" y="673049"/>
                  </a:cubicBezTo>
                  <a:cubicBezTo>
                    <a:pt x="250096" y="657834"/>
                    <a:pt x="220604" y="684461"/>
                    <a:pt x="219652" y="720597"/>
                  </a:cubicBezTo>
                  <a:cubicBezTo>
                    <a:pt x="219652" y="733910"/>
                    <a:pt x="215847" y="740567"/>
                    <a:pt x="207284" y="747224"/>
                  </a:cubicBezTo>
                  <a:cubicBezTo>
                    <a:pt x="183500" y="767193"/>
                    <a:pt x="155910" y="773850"/>
                    <a:pt x="132125" y="791918"/>
                  </a:cubicBezTo>
                  <a:cubicBezTo>
                    <a:pt x="122612" y="799526"/>
                    <a:pt x="112146" y="804280"/>
                    <a:pt x="101681" y="811888"/>
                  </a:cubicBezTo>
                  <a:cubicBezTo>
                    <a:pt x="79800" y="828054"/>
                    <a:pt x="60772" y="819496"/>
                    <a:pt x="49355" y="788114"/>
                  </a:cubicBezTo>
                  <a:cubicBezTo>
                    <a:pt x="36036" y="752929"/>
                    <a:pt x="31279" y="712989"/>
                    <a:pt x="17960" y="676853"/>
                  </a:cubicBezTo>
                  <a:cubicBezTo>
                    <a:pt x="17960" y="675902"/>
                    <a:pt x="17960" y="674951"/>
                    <a:pt x="17009" y="674000"/>
                  </a:cubicBezTo>
                  <a:cubicBezTo>
                    <a:pt x="17009" y="674000"/>
                    <a:pt x="17009" y="674000"/>
                    <a:pt x="17009" y="674000"/>
                  </a:cubicBezTo>
                  <a:cubicBezTo>
                    <a:pt x="17009" y="674000"/>
                    <a:pt x="17009" y="672098"/>
                    <a:pt x="17009" y="671147"/>
                  </a:cubicBezTo>
                  <a:cubicBezTo>
                    <a:pt x="17009" y="671147"/>
                    <a:pt x="17009" y="671147"/>
                    <a:pt x="17009" y="671147"/>
                  </a:cubicBezTo>
                  <a:cubicBezTo>
                    <a:pt x="17009" y="671147"/>
                    <a:pt x="17009" y="669246"/>
                    <a:pt x="17009" y="668295"/>
                  </a:cubicBezTo>
                  <a:cubicBezTo>
                    <a:pt x="17009" y="668295"/>
                    <a:pt x="17009" y="668295"/>
                    <a:pt x="17009" y="668295"/>
                  </a:cubicBezTo>
                  <a:cubicBezTo>
                    <a:pt x="17009" y="668295"/>
                    <a:pt x="17009" y="666393"/>
                    <a:pt x="17009" y="666393"/>
                  </a:cubicBezTo>
                  <a:cubicBezTo>
                    <a:pt x="17009" y="666393"/>
                    <a:pt x="17009" y="666393"/>
                    <a:pt x="17009" y="666393"/>
                  </a:cubicBezTo>
                  <a:cubicBezTo>
                    <a:pt x="17009" y="664491"/>
                    <a:pt x="17009" y="662589"/>
                    <a:pt x="16057" y="661638"/>
                  </a:cubicBezTo>
                  <a:cubicBezTo>
                    <a:pt x="16057" y="661638"/>
                    <a:pt x="16057" y="661638"/>
                    <a:pt x="16057" y="661638"/>
                  </a:cubicBezTo>
                  <a:cubicBezTo>
                    <a:pt x="16057" y="661638"/>
                    <a:pt x="16057" y="660687"/>
                    <a:pt x="16057" y="659736"/>
                  </a:cubicBezTo>
                  <a:lnTo>
                    <a:pt x="16057" y="659736"/>
                  </a:lnTo>
                  <a:cubicBezTo>
                    <a:pt x="16057" y="659736"/>
                    <a:pt x="16057" y="657834"/>
                    <a:pt x="16057" y="656883"/>
                  </a:cubicBezTo>
                  <a:lnTo>
                    <a:pt x="16057" y="656883"/>
                  </a:lnTo>
                  <a:cubicBezTo>
                    <a:pt x="16057" y="656883"/>
                    <a:pt x="16057" y="654981"/>
                    <a:pt x="16057" y="654981"/>
                  </a:cubicBezTo>
                  <a:lnTo>
                    <a:pt x="16057" y="654981"/>
                  </a:lnTo>
                  <a:cubicBezTo>
                    <a:pt x="16057" y="653079"/>
                    <a:pt x="16057" y="652128"/>
                    <a:pt x="16057" y="650227"/>
                  </a:cubicBezTo>
                  <a:lnTo>
                    <a:pt x="16057" y="650227"/>
                  </a:lnTo>
                  <a:cubicBezTo>
                    <a:pt x="16057" y="649276"/>
                    <a:pt x="16057" y="648325"/>
                    <a:pt x="16057" y="647374"/>
                  </a:cubicBezTo>
                  <a:lnTo>
                    <a:pt x="16057" y="645472"/>
                  </a:lnTo>
                  <a:lnTo>
                    <a:pt x="16057" y="645472"/>
                  </a:lnTo>
                  <a:lnTo>
                    <a:pt x="16057" y="643570"/>
                  </a:lnTo>
                  <a:lnTo>
                    <a:pt x="16057" y="643570"/>
                  </a:lnTo>
                  <a:cubicBezTo>
                    <a:pt x="16057" y="636913"/>
                    <a:pt x="16057" y="628355"/>
                    <a:pt x="17009" y="616943"/>
                  </a:cubicBezTo>
                  <a:cubicBezTo>
                    <a:pt x="19863" y="598875"/>
                    <a:pt x="23668" y="568445"/>
                    <a:pt x="26522" y="555131"/>
                  </a:cubicBezTo>
                  <a:cubicBezTo>
                    <a:pt x="30328" y="535161"/>
                    <a:pt x="24620" y="521848"/>
                    <a:pt x="12252" y="511388"/>
                  </a:cubicBezTo>
                  <a:cubicBezTo>
                    <a:pt x="-3922" y="497123"/>
                    <a:pt x="-3922" y="475251"/>
                    <a:pt x="11300" y="458134"/>
                  </a:cubicBezTo>
                  <a:cubicBezTo>
                    <a:pt x="19863" y="448625"/>
                    <a:pt x="30328" y="444821"/>
                    <a:pt x="39842" y="440066"/>
                  </a:cubicBezTo>
                  <a:cubicBezTo>
                    <a:pt x="96924" y="417243"/>
                    <a:pt x="153056" y="388715"/>
                    <a:pt x="211090" y="367794"/>
                  </a:cubicBezTo>
                  <a:cubicBezTo>
                    <a:pt x="245339" y="355432"/>
                    <a:pt x="643967" y="179506"/>
                    <a:pt x="657286" y="174751"/>
                  </a:cubicBezTo>
                  <a:cubicBezTo>
                    <a:pt x="693439" y="162389"/>
                    <a:pt x="728639" y="145271"/>
                    <a:pt x="764792" y="134811"/>
                  </a:cubicBezTo>
                  <a:cubicBezTo>
                    <a:pt x="782868" y="130056"/>
                    <a:pt x="799993" y="123399"/>
                    <a:pt x="818069" y="118645"/>
                  </a:cubicBezTo>
                  <a:cubicBezTo>
                    <a:pt x="832340" y="114841"/>
                    <a:pt x="834242" y="107233"/>
                    <a:pt x="829486" y="89165"/>
                  </a:cubicBezTo>
                  <a:cubicBezTo>
                    <a:pt x="823777" y="69195"/>
                    <a:pt x="819972" y="49225"/>
                    <a:pt x="816166" y="28304"/>
                  </a:cubicBezTo>
                  <a:cubicBezTo>
                    <a:pt x="813312" y="8334"/>
                    <a:pt x="817118" y="-3077"/>
                    <a:pt x="831388" y="727"/>
                  </a:cubicBezTo>
                  <a:cubicBezTo>
                    <a:pt x="849465" y="5482"/>
                    <a:pt x="897033" y="24501"/>
                    <a:pt x="942699" y="42569"/>
                  </a:cubicBezTo>
                  <a:lnTo>
                    <a:pt x="942699" y="42569"/>
                  </a:lnTo>
                  <a:cubicBezTo>
                    <a:pt x="942699" y="42569"/>
                    <a:pt x="944602" y="42569"/>
                    <a:pt x="945554" y="43520"/>
                  </a:cubicBezTo>
                  <a:cubicBezTo>
                    <a:pt x="945554" y="43520"/>
                    <a:pt x="945554" y="43520"/>
                    <a:pt x="945554" y="43520"/>
                  </a:cubicBezTo>
                  <a:cubicBezTo>
                    <a:pt x="945554" y="43520"/>
                    <a:pt x="947456" y="43520"/>
                    <a:pt x="948408" y="44470"/>
                  </a:cubicBezTo>
                  <a:cubicBezTo>
                    <a:pt x="948408" y="44470"/>
                    <a:pt x="948408" y="44470"/>
                    <a:pt x="948408" y="44470"/>
                  </a:cubicBezTo>
                  <a:cubicBezTo>
                    <a:pt x="949359" y="44470"/>
                    <a:pt x="950311" y="44470"/>
                    <a:pt x="951262" y="45421"/>
                  </a:cubicBezTo>
                  <a:cubicBezTo>
                    <a:pt x="951262" y="45421"/>
                    <a:pt x="951262" y="45421"/>
                    <a:pt x="951262" y="45421"/>
                  </a:cubicBezTo>
                  <a:cubicBezTo>
                    <a:pt x="952213" y="45421"/>
                    <a:pt x="953165" y="45421"/>
                    <a:pt x="954116" y="46372"/>
                  </a:cubicBezTo>
                  <a:cubicBezTo>
                    <a:pt x="954116" y="46372"/>
                    <a:pt x="954116" y="46372"/>
                    <a:pt x="954116" y="46372"/>
                  </a:cubicBezTo>
                  <a:cubicBezTo>
                    <a:pt x="955068" y="46372"/>
                    <a:pt x="956019" y="46372"/>
                    <a:pt x="956970" y="47323"/>
                  </a:cubicBezTo>
                  <a:cubicBezTo>
                    <a:pt x="956970" y="47323"/>
                    <a:pt x="956970" y="47323"/>
                    <a:pt x="956970" y="47323"/>
                  </a:cubicBezTo>
                  <a:cubicBezTo>
                    <a:pt x="965532" y="51127"/>
                    <a:pt x="973144" y="53980"/>
                    <a:pt x="980755" y="56833"/>
                  </a:cubicBezTo>
                  <a:cubicBezTo>
                    <a:pt x="980755" y="56833"/>
                    <a:pt x="982657" y="56833"/>
                    <a:pt x="983609" y="57784"/>
                  </a:cubicBezTo>
                  <a:cubicBezTo>
                    <a:pt x="983609" y="57784"/>
                    <a:pt x="983609" y="57784"/>
                    <a:pt x="983609" y="57784"/>
                  </a:cubicBezTo>
                  <a:cubicBezTo>
                    <a:pt x="983609" y="57784"/>
                    <a:pt x="985511" y="57784"/>
                    <a:pt x="986463" y="58735"/>
                  </a:cubicBezTo>
                  <a:cubicBezTo>
                    <a:pt x="986463" y="58735"/>
                    <a:pt x="986463" y="58735"/>
                    <a:pt x="986463" y="58735"/>
                  </a:cubicBezTo>
                  <a:cubicBezTo>
                    <a:pt x="986463" y="58735"/>
                    <a:pt x="988366" y="58735"/>
                    <a:pt x="989317" y="59686"/>
                  </a:cubicBezTo>
                  <a:cubicBezTo>
                    <a:pt x="989317" y="59686"/>
                    <a:pt x="989317" y="59686"/>
                    <a:pt x="989317" y="59686"/>
                  </a:cubicBezTo>
                  <a:cubicBezTo>
                    <a:pt x="989317" y="59686"/>
                    <a:pt x="991220" y="59686"/>
                    <a:pt x="992171" y="60637"/>
                  </a:cubicBezTo>
                  <a:cubicBezTo>
                    <a:pt x="992171" y="60637"/>
                    <a:pt x="992171" y="60637"/>
                    <a:pt x="992171" y="60637"/>
                  </a:cubicBezTo>
                  <a:cubicBezTo>
                    <a:pt x="992171" y="60637"/>
                    <a:pt x="994074" y="60637"/>
                    <a:pt x="995025" y="61588"/>
                  </a:cubicBezTo>
                  <a:cubicBezTo>
                    <a:pt x="995025" y="61588"/>
                    <a:pt x="995025" y="61588"/>
                    <a:pt x="995025" y="61588"/>
                  </a:cubicBezTo>
                  <a:cubicBezTo>
                    <a:pt x="998831" y="63489"/>
                    <a:pt x="1001685" y="64441"/>
                    <a:pt x="1005490" y="66342"/>
                  </a:cubicBezTo>
                  <a:cubicBezTo>
                    <a:pt x="1005490" y="66342"/>
                    <a:pt x="1005490" y="66342"/>
                    <a:pt x="1005490" y="66342"/>
                  </a:cubicBezTo>
                  <a:cubicBezTo>
                    <a:pt x="1005490" y="66342"/>
                    <a:pt x="1006442" y="66342"/>
                    <a:pt x="1007393" y="66342"/>
                  </a:cubicBezTo>
                  <a:cubicBezTo>
                    <a:pt x="1007393" y="66342"/>
                    <a:pt x="1007393" y="66342"/>
                    <a:pt x="1007393" y="66342"/>
                  </a:cubicBezTo>
                  <a:cubicBezTo>
                    <a:pt x="1007393" y="66342"/>
                    <a:pt x="1008345" y="66342"/>
                    <a:pt x="1009296" y="66342"/>
                  </a:cubicBezTo>
                  <a:cubicBezTo>
                    <a:pt x="1009296" y="66342"/>
                    <a:pt x="1009296" y="66342"/>
                    <a:pt x="1009296" y="66342"/>
                  </a:cubicBezTo>
                  <a:cubicBezTo>
                    <a:pt x="1009296" y="66342"/>
                    <a:pt x="1009296" y="66342"/>
                    <a:pt x="1011199" y="66342"/>
                  </a:cubicBezTo>
                  <a:cubicBezTo>
                    <a:pt x="1011199" y="66342"/>
                    <a:pt x="1011199" y="66342"/>
                    <a:pt x="1011199" y="66342"/>
                  </a:cubicBezTo>
                  <a:cubicBezTo>
                    <a:pt x="1011199" y="66342"/>
                    <a:pt x="1011199" y="66342"/>
                    <a:pt x="1012150" y="66342"/>
                  </a:cubicBezTo>
                  <a:cubicBezTo>
                    <a:pt x="1012150" y="66342"/>
                    <a:pt x="1012150" y="66342"/>
                    <a:pt x="1012150" y="66342"/>
                  </a:cubicBezTo>
                  <a:cubicBezTo>
                    <a:pt x="1012150" y="66342"/>
                    <a:pt x="1012150" y="66342"/>
                    <a:pt x="1013101" y="66342"/>
                  </a:cubicBezTo>
                  <a:cubicBezTo>
                    <a:pt x="1013101" y="66342"/>
                    <a:pt x="1013101" y="66342"/>
                    <a:pt x="1014053" y="66342"/>
                  </a:cubicBezTo>
                  <a:cubicBezTo>
                    <a:pt x="1014053" y="66342"/>
                    <a:pt x="1014053" y="66342"/>
                    <a:pt x="1015004" y="66342"/>
                  </a:cubicBezTo>
                  <a:cubicBezTo>
                    <a:pt x="1015004" y="66342"/>
                    <a:pt x="1015004" y="66342"/>
                    <a:pt x="1015956" y="66342"/>
                  </a:cubicBezTo>
                  <a:cubicBezTo>
                    <a:pt x="1015956" y="66342"/>
                    <a:pt x="1015956" y="66342"/>
                    <a:pt x="1015956" y="66342"/>
                  </a:cubicBezTo>
                  <a:cubicBezTo>
                    <a:pt x="1015956" y="66342"/>
                    <a:pt x="1015956" y="66342"/>
                    <a:pt x="1016907" y="66342"/>
                  </a:cubicBezTo>
                  <a:cubicBezTo>
                    <a:pt x="1016907" y="66342"/>
                    <a:pt x="1016907" y="66342"/>
                    <a:pt x="1016907" y="66342"/>
                  </a:cubicBezTo>
                  <a:cubicBezTo>
                    <a:pt x="1016907" y="66342"/>
                    <a:pt x="1016907" y="66342"/>
                    <a:pt x="1017858" y="66342"/>
                  </a:cubicBezTo>
                  <a:cubicBezTo>
                    <a:pt x="1017858" y="66342"/>
                    <a:pt x="1017858" y="66342"/>
                    <a:pt x="1017858" y="66342"/>
                  </a:cubicBezTo>
                  <a:cubicBezTo>
                    <a:pt x="1017858" y="66342"/>
                    <a:pt x="1017858" y="66342"/>
                    <a:pt x="1018810" y="66342"/>
                  </a:cubicBezTo>
                  <a:cubicBezTo>
                    <a:pt x="1018810" y="66342"/>
                    <a:pt x="1018810" y="66342"/>
                    <a:pt x="1018810" y="66342"/>
                  </a:cubicBezTo>
                  <a:cubicBezTo>
                    <a:pt x="1018810" y="66342"/>
                    <a:pt x="1019761" y="66342"/>
                    <a:pt x="1020713" y="66342"/>
                  </a:cubicBezTo>
                  <a:cubicBezTo>
                    <a:pt x="1048303" y="78705"/>
                    <a:pt x="1068282" y="97724"/>
                    <a:pt x="1041643" y="147173"/>
                  </a:cubicBezTo>
                  <a:close/>
                </a:path>
              </a:pathLst>
            </a:custGeom>
            <a:solidFill>
              <a:srgbClr val="EC7C69"/>
            </a:solidFill>
            <a:ln w="9508" cap="flat">
              <a:noFill/>
              <a:prstDash val="solid"/>
              <a:miter/>
            </a:ln>
          </p:spPr>
          <p:txBody>
            <a:bodyPr rtlCol="0" anchor="ctr"/>
            <a:lstStyle/>
            <a:p>
              <a:endParaRPr lang="en-US"/>
            </a:p>
          </p:txBody>
        </p:sp>
        <p:grpSp>
          <p:nvGrpSpPr>
            <p:cNvPr id="19" name="Graphic 4">
              <a:extLst>
                <a:ext uri="{FF2B5EF4-FFF2-40B4-BE49-F238E27FC236}">
                  <a16:creationId xmlns:a16="http://schemas.microsoft.com/office/drawing/2014/main" id="{7AF3413D-DED8-2F04-B3CE-63CBA7F01A16}"/>
                </a:ext>
              </a:extLst>
            </p:cNvPr>
            <p:cNvGrpSpPr/>
            <p:nvPr/>
          </p:nvGrpSpPr>
          <p:grpSpPr>
            <a:xfrm>
              <a:off x="6514149" y="3600310"/>
              <a:ext cx="2540597" cy="1848198"/>
              <a:chOff x="7451356" y="3368393"/>
              <a:chExt cx="2245760" cy="1336865"/>
            </a:xfrm>
            <a:solidFill>
              <a:srgbClr val="414141"/>
            </a:solidFill>
          </p:grpSpPr>
          <p:sp>
            <p:nvSpPr>
              <p:cNvPr id="21" name="Freeform 1023">
                <a:extLst>
                  <a:ext uri="{FF2B5EF4-FFF2-40B4-BE49-F238E27FC236}">
                    <a16:creationId xmlns:a16="http://schemas.microsoft.com/office/drawing/2014/main" id="{304D77C5-BA6B-6881-851D-35876E0C2645}"/>
                  </a:ext>
                </a:extLst>
              </p:cNvPr>
              <p:cNvSpPr/>
              <p:nvPr/>
            </p:nvSpPr>
            <p:spPr>
              <a:xfrm>
                <a:off x="8281896" y="4112092"/>
                <a:ext cx="541" cy="1985"/>
              </a:xfrm>
              <a:custGeom>
                <a:avLst/>
                <a:gdLst>
                  <a:gd name="connsiteX0" fmla="*/ 542 w 541"/>
                  <a:gd name="connsiteY0" fmla="*/ 1985 h 1985"/>
                  <a:gd name="connsiteX1" fmla="*/ 0 w 541"/>
                  <a:gd name="connsiteY1" fmla="*/ 0 h 1985"/>
                  <a:gd name="connsiteX2" fmla="*/ 542 w 541"/>
                  <a:gd name="connsiteY2" fmla="*/ 1985 h 1985"/>
                </a:gdLst>
                <a:ahLst/>
                <a:cxnLst>
                  <a:cxn ang="0">
                    <a:pos x="connsiteX0" y="connsiteY0"/>
                  </a:cxn>
                  <a:cxn ang="0">
                    <a:pos x="connsiteX1" y="connsiteY1"/>
                  </a:cxn>
                  <a:cxn ang="0">
                    <a:pos x="connsiteX2" y="connsiteY2"/>
                  </a:cxn>
                </a:cxnLst>
                <a:rect l="l" t="t" r="r" b="b"/>
                <a:pathLst>
                  <a:path w="541" h="1985">
                    <a:moveTo>
                      <a:pt x="542" y="1985"/>
                    </a:moveTo>
                    <a:cubicBezTo>
                      <a:pt x="361" y="1263"/>
                      <a:pt x="181" y="722"/>
                      <a:pt x="0" y="0"/>
                    </a:cubicBezTo>
                    <a:cubicBezTo>
                      <a:pt x="0" y="542"/>
                      <a:pt x="181" y="1263"/>
                      <a:pt x="542" y="1985"/>
                    </a:cubicBezTo>
                    <a:close/>
                  </a:path>
                </a:pathLst>
              </a:custGeom>
              <a:grpFill/>
              <a:ln w="1804" cap="flat">
                <a:solidFill>
                  <a:srgbClr val="414141"/>
                </a:solidFill>
                <a:prstDash val="solid"/>
                <a:miter/>
              </a:ln>
            </p:spPr>
            <p:txBody>
              <a:bodyPr rtlCol="0" anchor="ctr"/>
              <a:lstStyle/>
              <a:p>
                <a:endParaRPr lang="en-US"/>
              </a:p>
            </p:txBody>
          </p:sp>
          <p:sp>
            <p:nvSpPr>
              <p:cNvPr id="22" name="Freeform 1024">
                <a:extLst>
                  <a:ext uri="{FF2B5EF4-FFF2-40B4-BE49-F238E27FC236}">
                    <a16:creationId xmlns:a16="http://schemas.microsoft.com/office/drawing/2014/main" id="{E23D2CA1-CB7F-31D8-1951-5F7746B5BE35}"/>
                  </a:ext>
                </a:extLst>
              </p:cNvPr>
              <p:cNvSpPr/>
              <p:nvPr/>
            </p:nvSpPr>
            <p:spPr>
              <a:xfrm>
                <a:off x="9179031" y="3884696"/>
                <a:ext cx="1443" cy="2526"/>
              </a:xfrm>
              <a:custGeom>
                <a:avLst/>
                <a:gdLst>
                  <a:gd name="connsiteX0" fmla="*/ 1444 w 1443"/>
                  <a:gd name="connsiteY0" fmla="*/ 2526 h 2526"/>
                  <a:gd name="connsiteX1" fmla="*/ 0 w 1443"/>
                  <a:gd name="connsiteY1" fmla="*/ 0 h 2526"/>
                  <a:gd name="connsiteX2" fmla="*/ 1444 w 1443"/>
                  <a:gd name="connsiteY2" fmla="*/ 2526 h 2526"/>
                </a:gdLst>
                <a:ahLst/>
                <a:cxnLst>
                  <a:cxn ang="0">
                    <a:pos x="connsiteX0" y="connsiteY0"/>
                  </a:cxn>
                  <a:cxn ang="0">
                    <a:pos x="connsiteX1" y="connsiteY1"/>
                  </a:cxn>
                  <a:cxn ang="0">
                    <a:pos x="connsiteX2" y="connsiteY2"/>
                  </a:cxn>
                </a:cxnLst>
                <a:rect l="l" t="t" r="r" b="b"/>
                <a:pathLst>
                  <a:path w="1443" h="2526">
                    <a:moveTo>
                      <a:pt x="1444" y="2526"/>
                    </a:moveTo>
                    <a:cubicBezTo>
                      <a:pt x="902" y="1624"/>
                      <a:pt x="542" y="902"/>
                      <a:pt x="0" y="0"/>
                    </a:cubicBezTo>
                    <a:cubicBezTo>
                      <a:pt x="542" y="902"/>
                      <a:pt x="902" y="1624"/>
                      <a:pt x="1444" y="2526"/>
                    </a:cubicBezTo>
                    <a:close/>
                  </a:path>
                </a:pathLst>
              </a:custGeom>
              <a:grpFill/>
              <a:ln w="1804" cap="flat">
                <a:solidFill>
                  <a:srgbClr val="414141"/>
                </a:solidFill>
                <a:prstDash val="solid"/>
                <a:miter/>
              </a:ln>
            </p:spPr>
            <p:txBody>
              <a:bodyPr rtlCol="0" anchor="ctr"/>
              <a:lstStyle/>
              <a:p>
                <a:endParaRPr lang="en-US"/>
              </a:p>
            </p:txBody>
          </p:sp>
          <p:sp>
            <p:nvSpPr>
              <p:cNvPr id="23" name="Freeform 1025">
                <a:extLst>
                  <a:ext uri="{FF2B5EF4-FFF2-40B4-BE49-F238E27FC236}">
                    <a16:creationId xmlns:a16="http://schemas.microsoft.com/office/drawing/2014/main" id="{43F7220C-9D49-75BA-196C-11C0918373DA}"/>
                  </a:ext>
                </a:extLst>
              </p:cNvPr>
              <p:cNvSpPr/>
              <p:nvPr/>
            </p:nvSpPr>
            <p:spPr>
              <a:xfrm>
                <a:off x="9114782" y="3894261"/>
                <a:ext cx="360" cy="1082"/>
              </a:xfrm>
              <a:custGeom>
                <a:avLst/>
                <a:gdLst>
                  <a:gd name="connsiteX0" fmla="*/ 361 w 360"/>
                  <a:gd name="connsiteY0" fmla="*/ 0 h 1082"/>
                  <a:gd name="connsiteX1" fmla="*/ 0 w 360"/>
                  <a:gd name="connsiteY1" fmla="*/ 1083 h 1082"/>
                  <a:gd name="connsiteX2" fmla="*/ 361 w 360"/>
                  <a:gd name="connsiteY2" fmla="*/ 0 h 1082"/>
                </a:gdLst>
                <a:ahLst/>
                <a:cxnLst>
                  <a:cxn ang="0">
                    <a:pos x="connsiteX0" y="connsiteY0"/>
                  </a:cxn>
                  <a:cxn ang="0">
                    <a:pos x="connsiteX1" y="connsiteY1"/>
                  </a:cxn>
                  <a:cxn ang="0">
                    <a:pos x="connsiteX2" y="connsiteY2"/>
                  </a:cxn>
                </a:cxnLst>
                <a:rect l="l" t="t" r="r" b="b"/>
                <a:pathLst>
                  <a:path w="360" h="1082">
                    <a:moveTo>
                      <a:pt x="361" y="0"/>
                    </a:moveTo>
                    <a:cubicBezTo>
                      <a:pt x="181" y="361"/>
                      <a:pt x="181" y="722"/>
                      <a:pt x="0" y="1083"/>
                    </a:cubicBezTo>
                    <a:cubicBezTo>
                      <a:pt x="181" y="72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4" name="Freeform 1026">
                <a:extLst>
                  <a:ext uri="{FF2B5EF4-FFF2-40B4-BE49-F238E27FC236}">
                    <a16:creationId xmlns:a16="http://schemas.microsoft.com/office/drawing/2014/main" id="{9871CC11-1B65-055C-AC98-2DA96C0206DB}"/>
                  </a:ext>
                </a:extLst>
              </p:cNvPr>
              <p:cNvSpPr/>
              <p:nvPr/>
            </p:nvSpPr>
            <p:spPr>
              <a:xfrm>
                <a:off x="8280091" y="4100542"/>
                <a:ext cx="180" cy="1984"/>
              </a:xfrm>
              <a:custGeom>
                <a:avLst/>
                <a:gdLst>
                  <a:gd name="connsiteX0" fmla="*/ 181 w 180"/>
                  <a:gd name="connsiteY0" fmla="*/ 1985 h 1984"/>
                  <a:gd name="connsiteX1" fmla="*/ 0 w 180"/>
                  <a:gd name="connsiteY1" fmla="*/ 0 h 1984"/>
                  <a:gd name="connsiteX2" fmla="*/ 181 w 180"/>
                  <a:gd name="connsiteY2" fmla="*/ 1985 h 1984"/>
                </a:gdLst>
                <a:ahLst/>
                <a:cxnLst>
                  <a:cxn ang="0">
                    <a:pos x="connsiteX0" y="connsiteY0"/>
                  </a:cxn>
                  <a:cxn ang="0">
                    <a:pos x="connsiteX1" y="connsiteY1"/>
                  </a:cxn>
                  <a:cxn ang="0">
                    <a:pos x="connsiteX2" y="connsiteY2"/>
                  </a:cxn>
                </a:cxnLst>
                <a:rect l="l" t="t" r="r" b="b"/>
                <a:pathLst>
                  <a:path w="180" h="1984">
                    <a:moveTo>
                      <a:pt x="181" y="1985"/>
                    </a:moveTo>
                    <a:cubicBezTo>
                      <a:pt x="181" y="1263"/>
                      <a:pt x="181" y="722"/>
                      <a:pt x="0" y="0"/>
                    </a:cubicBezTo>
                    <a:cubicBezTo>
                      <a:pt x="181" y="722"/>
                      <a:pt x="181" y="1443"/>
                      <a:pt x="181" y="1985"/>
                    </a:cubicBezTo>
                    <a:close/>
                  </a:path>
                </a:pathLst>
              </a:custGeom>
              <a:grpFill/>
              <a:ln w="1804" cap="flat">
                <a:solidFill>
                  <a:srgbClr val="414141"/>
                </a:solidFill>
                <a:prstDash val="solid"/>
                <a:miter/>
              </a:ln>
            </p:spPr>
            <p:txBody>
              <a:bodyPr rtlCol="0" anchor="ctr"/>
              <a:lstStyle/>
              <a:p>
                <a:endParaRPr lang="en-US"/>
              </a:p>
            </p:txBody>
          </p:sp>
          <p:sp>
            <p:nvSpPr>
              <p:cNvPr id="25" name="Freeform 1027">
                <a:extLst>
                  <a:ext uri="{FF2B5EF4-FFF2-40B4-BE49-F238E27FC236}">
                    <a16:creationId xmlns:a16="http://schemas.microsoft.com/office/drawing/2014/main" id="{28CCDE34-337A-60BB-747C-E32528476F07}"/>
                  </a:ext>
                </a:extLst>
              </p:cNvPr>
              <p:cNvSpPr/>
              <p:nvPr/>
            </p:nvSpPr>
            <p:spPr>
              <a:xfrm>
                <a:off x="9113519" y="3898412"/>
                <a:ext cx="360" cy="1263"/>
              </a:xfrm>
              <a:custGeom>
                <a:avLst/>
                <a:gdLst>
                  <a:gd name="connsiteX0" fmla="*/ 361 w 360"/>
                  <a:gd name="connsiteY0" fmla="*/ 0 h 1263"/>
                  <a:gd name="connsiteX1" fmla="*/ 0 w 360"/>
                  <a:gd name="connsiteY1" fmla="*/ 1263 h 1263"/>
                  <a:gd name="connsiteX2" fmla="*/ 361 w 360"/>
                  <a:gd name="connsiteY2" fmla="*/ 0 h 1263"/>
                </a:gdLst>
                <a:ahLst/>
                <a:cxnLst>
                  <a:cxn ang="0">
                    <a:pos x="connsiteX0" y="connsiteY0"/>
                  </a:cxn>
                  <a:cxn ang="0">
                    <a:pos x="connsiteX1" y="connsiteY1"/>
                  </a:cxn>
                  <a:cxn ang="0">
                    <a:pos x="connsiteX2" y="connsiteY2"/>
                  </a:cxn>
                </a:cxnLst>
                <a:rect l="l" t="t" r="r" b="b"/>
                <a:pathLst>
                  <a:path w="360" h="1263">
                    <a:moveTo>
                      <a:pt x="361" y="0"/>
                    </a:moveTo>
                    <a:cubicBezTo>
                      <a:pt x="181" y="361"/>
                      <a:pt x="181" y="722"/>
                      <a:pt x="0" y="1263"/>
                    </a:cubicBezTo>
                    <a:cubicBezTo>
                      <a:pt x="0" y="90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7" name="Freeform 1028">
                <a:extLst>
                  <a:ext uri="{FF2B5EF4-FFF2-40B4-BE49-F238E27FC236}">
                    <a16:creationId xmlns:a16="http://schemas.microsoft.com/office/drawing/2014/main" id="{D83B3931-B14C-8BD8-4B31-C6790A51F5F7}"/>
                  </a:ext>
                </a:extLst>
              </p:cNvPr>
              <p:cNvSpPr/>
              <p:nvPr/>
            </p:nvSpPr>
            <p:spPr>
              <a:xfrm>
                <a:off x="8280091" y="4098376"/>
                <a:ext cx="1804" cy="2166"/>
              </a:xfrm>
              <a:custGeom>
                <a:avLst/>
                <a:gdLst>
                  <a:gd name="connsiteX0" fmla="*/ 0 w 1804"/>
                  <a:gd name="connsiteY0" fmla="*/ 2166 h 2166"/>
                  <a:gd name="connsiteX1" fmla="*/ 0 w 1804"/>
                  <a:gd name="connsiteY1" fmla="*/ 0 h 2166"/>
                  <a:gd name="connsiteX2" fmla="*/ 0 w 1804"/>
                  <a:gd name="connsiteY2" fmla="*/ 2166 h 2166"/>
                </a:gdLst>
                <a:ahLst/>
                <a:cxnLst>
                  <a:cxn ang="0">
                    <a:pos x="connsiteX0" y="connsiteY0"/>
                  </a:cxn>
                  <a:cxn ang="0">
                    <a:pos x="connsiteX1" y="connsiteY1"/>
                  </a:cxn>
                  <a:cxn ang="0">
                    <a:pos x="connsiteX2" y="connsiteY2"/>
                  </a:cxn>
                </a:cxnLst>
                <a:rect l="l" t="t" r="r" b="b"/>
                <a:pathLst>
                  <a:path w="1804" h="2166">
                    <a:moveTo>
                      <a:pt x="0" y="2166"/>
                    </a:moveTo>
                    <a:cubicBezTo>
                      <a:pt x="0" y="1444"/>
                      <a:pt x="0" y="722"/>
                      <a:pt x="0" y="0"/>
                    </a:cubicBezTo>
                    <a:cubicBezTo>
                      <a:pt x="0" y="722"/>
                      <a:pt x="0" y="1444"/>
                      <a:pt x="0" y="2166"/>
                    </a:cubicBezTo>
                    <a:close/>
                  </a:path>
                </a:pathLst>
              </a:custGeom>
              <a:grpFill/>
              <a:ln w="1804" cap="flat">
                <a:solidFill>
                  <a:srgbClr val="414141"/>
                </a:solidFill>
                <a:prstDash val="solid"/>
                <a:miter/>
              </a:ln>
            </p:spPr>
            <p:txBody>
              <a:bodyPr rtlCol="0" anchor="ctr"/>
              <a:lstStyle/>
              <a:p>
                <a:endParaRPr lang="en-US"/>
              </a:p>
            </p:txBody>
          </p:sp>
          <p:sp>
            <p:nvSpPr>
              <p:cNvPr id="29" name="Freeform 1029">
                <a:extLst>
                  <a:ext uri="{FF2B5EF4-FFF2-40B4-BE49-F238E27FC236}">
                    <a16:creationId xmlns:a16="http://schemas.microsoft.com/office/drawing/2014/main" id="{FC3ECFD7-BA9A-C261-8ABE-B2CDF15A63D8}"/>
                  </a:ext>
                </a:extLst>
              </p:cNvPr>
              <p:cNvSpPr/>
              <p:nvPr/>
            </p:nvSpPr>
            <p:spPr>
              <a:xfrm>
                <a:off x="9538715" y="3521041"/>
                <a:ext cx="31221" cy="9384"/>
              </a:xfrm>
              <a:custGeom>
                <a:avLst/>
                <a:gdLst>
                  <a:gd name="connsiteX0" fmla="*/ 0 w 31221"/>
                  <a:gd name="connsiteY0" fmla="*/ 0 h 9384"/>
                  <a:gd name="connsiteX1" fmla="*/ 31222 w 31221"/>
                  <a:gd name="connsiteY1" fmla="*/ 9385 h 9384"/>
                  <a:gd name="connsiteX2" fmla="*/ 0 w 31221"/>
                  <a:gd name="connsiteY2" fmla="*/ 0 h 9384"/>
                </a:gdLst>
                <a:ahLst/>
                <a:cxnLst>
                  <a:cxn ang="0">
                    <a:pos x="connsiteX0" y="connsiteY0"/>
                  </a:cxn>
                  <a:cxn ang="0">
                    <a:pos x="connsiteX1" y="connsiteY1"/>
                  </a:cxn>
                  <a:cxn ang="0">
                    <a:pos x="connsiteX2" y="connsiteY2"/>
                  </a:cxn>
                </a:cxnLst>
                <a:rect l="l" t="t" r="r" b="b"/>
                <a:pathLst>
                  <a:path w="31221" h="9384">
                    <a:moveTo>
                      <a:pt x="0" y="0"/>
                    </a:moveTo>
                    <a:cubicBezTo>
                      <a:pt x="10828" y="3249"/>
                      <a:pt x="21296" y="6317"/>
                      <a:pt x="31222" y="9385"/>
                    </a:cubicBezTo>
                    <a:cubicBezTo>
                      <a:pt x="21296" y="6317"/>
                      <a:pt x="10828" y="3249"/>
                      <a:pt x="0" y="0"/>
                    </a:cubicBezTo>
                    <a:close/>
                  </a:path>
                </a:pathLst>
              </a:custGeom>
              <a:grpFill/>
              <a:ln w="1804" cap="flat">
                <a:solidFill>
                  <a:srgbClr val="414141"/>
                </a:solidFill>
                <a:prstDash val="solid"/>
                <a:miter/>
              </a:ln>
            </p:spPr>
            <p:txBody>
              <a:bodyPr rtlCol="0" anchor="ctr"/>
              <a:lstStyle/>
              <a:p>
                <a:endParaRPr lang="en-US"/>
              </a:p>
            </p:txBody>
          </p:sp>
          <p:sp>
            <p:nvSpPr>
              <p:cNvPr id="30" name="Freeform 1030">
                <a:extLst>
                  <a:ext uri="{FF2B5EF4-FFF2-40B4-BE49-F238E27FC236}">
                    <a16:creationId xmlns:a16="http://schemas.microsoft.com/office/drawing/2014/main" id="{D12BBB2A-EF37-6D04-34D2-7EF6B5EBEFF4}"/>
                  </a:ext>
                </a:extLst>
              </p:cNvPr>
              <p:cNvSpPr/>
              <p:nvPr/>
            </p:nvSpPr>
            <p:spPr>
              <a:xfrm>
                <a:off x="8284423" y="4119853"/>
                <a:ext cx="902" cy="2165"/>
              </a:xfrm>
              <a:custGeom>
                <a:avLst/>
                <a:gdLst>
                  <a:gd name="connsiteX0" fmla="*/ 902 w 902"/>
                  <a:gd name="connsiteY0" fmla="*/ 2166 h 2165"/>
                  <a:gd name="connsiteX1" fmla="*/ 0 w 902"/>
                  <a:gd name="connsiteY1" fmla="*/ 0 h 2165"/>
                  <a:gd name="connsiteX2" fmla="*/ 902 w 902"/>
                  <a:gd name="connsiteY2" fmla="*/ 2166 h 2165"/>
                </a:gdLst>
                <a:ahLst/>
                <a:cxnLst>
                  <a:cxn ang="0">
                    <a:pos x="connsiteX0" y="connsiteY0"/>
                  </a:cxn>
                  <a:cxn ang="0">
                    <a:pos x="connsiteX1" y="connsiteY1"/>
                  </a:cxn>
                  <a:cxn ang="0">
                    <a:pos x="connsiteX2" y="connsiteY2"/>
                  </a:cxn>
                </a:cxnLst>
                <a:rect l="l" t="t" r="r" b="b"/>
                <a:pathLst>
                  <a:path w="902" h="2165">
                    <a:moveTo>
                      <a:pt x="902" y="2166"/>
                    </a:moveTo>
                    <a:cubicBezTo>
                      <a:pt x="541" y="1444"/>
                      <a:pt x="361" y="722"/>
                      <a:pt x="0" y="0"/>
                    </a:cubicBezTo>
                    <a:cubicBezTo>
                      <a:pt x="180" y="722"/>
                      <a:pt x="541" y="1444"/>
                      <a:pt x="902" y="2166"/>
                    </a:cubicBezTo>
                    <a:close/>
                  </a:path>
                </a:pathLst>
              </a:custGeom>
              <a:grpFill/>
              <a:ln w="1804" cap="flat">
                <a:solidFill>
                  <a:srgbClr val="414141"/>
                </a:solidFill>
                <a:prstDash val="solid"/>
                <a:miter/>
              </a:ln>
            </p:spPr>
            <p:txBody>
              <a:bodyPr rtlCol="0" anchor="ctr"/>
              <a:lstStyle/>
              <a:p>
                <a:endParaRPr lang="en-US"/>
              </a:p>
            </p:txBody>
          </p:sp>
          <p:sp>
            <p:nvSpPr>
              <p:cNvPr id="31" name="Freeform 1031">
                <a:extLst>
                  <a:ext uri="{FF2B5EF4-FFF2-40B4-BE49-F238E27FC236}">
                    <a16:creationId xmlns:a16="http://schemas.microsoft.com/office/drawing/2014/main" id="{99BEC1A4-7CB4-CA3F-2BF2-CACC1E098E6C}"/>
                  </a:ext>
                </a:extLst>
              </p:cNvPr>
              <p:cNvSpPr/>
              <p:nvPr/>
            </p:nvSpPr>
            <p:spPr>
              <a:xfrm>
                <a:off x="8280091" y="4096211"/>
                <a:ext cx="1804" cy="1985"/>
              </a:xfrm>
              <a:custGeom>
                <a:avLst/>
                <a:gdLst>
                  <a:gd name="connsiteX0" fmla="*/ 0 w 1804"/>
                  <a:gd name="connsiteY0" fmla="*/ 1985 h 1985"/>
                  <a:gd name="connsiteX1" fmla="*/ 0 w 1804"/>
                  <a:gd name="connsiteY1" fmla="*/ 0 h 1985"/>
                  <a:gd name="connsiteX2" fmla="*/ 0 w 1804"/>
                  <a:gd name="connsiteY2" fmla="*/ 1985 h 1985"/>
                </a:gdLst>
                <a:ahLst/>
                <a:cxnLst>
                  <a:cxn ang="0">
                    <a:pos x="connsiteX0" y="connsiteY0"/>
                  </a:cxn>
                  <a:cxn ang="0">
                    <a:pos x="connsiteX1" y="connsiteY1"/>
                  </a:cxn>
                  <a:cxn ang="0">
                    <a:pos x="connsiteX2" y="connsiteY2"/>
                  </a:cxn>
                </a:cxnLst>
                <a:rect l="l" t="t" r="r" b="b"/>
                <a:pathLst>
                  <a:path w="1804" h="1985">
                    <a:moveTo>
                      <a:pt x="0" y="1985"/>
                    </a:moveTo>
                    <a:cubicBezTo>
                      <a:pt x="0" y="1263"/>
                      <a:pt x="0" y="722"/>
                      <a:pt x="0" y="0"/>
                    </a:cubicBezTo>
                    <a:cubicBezTo>
                      <a:pt x="0" y="722"/>
                      <a:pt x="0" y="1444"/>
                      <a:pt x="0" y="1985"/>
                    </a:cubicBezTo>
                    <a:close/>
                  </a:path>
                </a:pathLst>
              </a:custGeom>
              <a:grpFill/>
              <a:ln w="1804" cap="flat">
                <a:solidFill>
                  <a:srgbClr val="414141"/>
                </a:solidFill>
                <a:prstDash val="solid"/>
                <a:miter/>
              </a:ln>
            </p:spPr>
            <p:txBody>
              <a:bodyPr rtlCol="0" anchor="ctr"/>
              <a:lstStyle/>
              <a:p>
                <a:endParaRPr lang="en-US"/>
              </a:p>
            </p:txBody>
          </p:sp>
          <p:sp>
            <p:nvSpPr>
              <p:cNvPr id="32" name="Freeform 1032">
                <a:extLst>
                  <a:ext uri="{FF2B5EF4-FFF2-40B4-BE49-F238E27FC236}">
                    <a16:creationId xmlns:a16="http://schemas.microsoft.com/office/drawing/2014/main" id="{020E2AC9-7E90-A587-867F-1D7029A4C5BF}"/>
                  </a:ext>
                </a:extLst>
              </p:cNvPr>
              <p:cNvSpPr/>
              <p:nvPr/>
            </p:nvSpPr>
            <p:spPr>
              <a:xfrm>
                <a:off x="8282618" y="4114439"/>
                <a:ext cx="1624" cy="4872"/>
              </a:xfrm>
              <a:custGeom>
                <a:avLst/>
                <a:gdLst>
                  <a:gd name="connsiteX0" fmla="*/ 1624 w 1624"/>
                  <a:gd name="connsiteY0" fmla="*/ 4873 h 4872"/>
                  <a:gd name="connsiteX1" fmla="*/ 0 w 1624"/>
                  <a:gd name="connsiteY1" fmla="*/ 0 h 4872"/>
                  <a:gd name="connsiteX2" fmla="*/ 1624 w 1624"/>
                  <a:gd name="connsiteY2" fmla="*/ 4873 h 4872"/>
                </a:gdLst>
                <a:ahLst/>
                <a:cxnLst>
                  <a:cxn ang="0">
                    <a:pos x="connsiteX0" y="connsiteY0"/>
                  </a:cxn>
                  <a:cxn ang="0">
                    <a:pos x="connsiteX1" y="connsiteY1"/>
                  </a:cxn>
                  <a:cxn ang="0">
                    <a:pos x="connsiteX2" y="connsiteY2"/>
                  </a:cxn>
                </a:cxnLst>
                <a:rect l="l" t="t" r="r" b="b"/>
                <a:pathLst>
                  <a:path w="1624" h="4872">
                    <a:moveTo>
                      <a:pt x="1624" y="4873"/>
                    </a:moveTo>
                    <a:cubicBezTo>
                      <a:pt x="902" y="3249"/>
                      <a:pt x="361" y="1624"/>
                      <a:pt x="0" y="0"/>
                    </a:cubicBezTo>
                    <a:cubicBezTo>
                      <a:pt x="361" y="1624"/>
                      <a:pt x="902" y="3068"/>
                      <a:pt x="1624" y="4873"/>
                    </a:cubicBezTo>
                    <a:close/>
                  </a:path>
                </a:pathLst>
              </a:custGeom>
              <a:grpFill/>
              <a:ln w="1804" cap="flat">
                <a:solidFill>
                  <a:srgbClr val="414141"/>
                </a:solidFill>
                <a:prstDash val="solid"/>
                <a:miter/>
              </a:ln>
            </p:spPr>
            <p:txBody>
              <a:bodyPr rtlCol="0" anchor="ctr"/>
              <a:lstStyle/>
              <a:p>
                <a:endParaRPr lang="en-US"/>
              </a:p>
            </p:txBody>
          </p:sp>
          <p:sp>
            <p:nvSpPr>
              <p:cNvPr id="33" name="Freeform 1033">
                <a:extLst>
                  <a:ext uri="{FF2B5EF4-FFF2-40B4-BE49-F238E27FC236}">
                    <a16:creationId xmlns:a16="http://schemas.microsoft.com/office/drawing/2014/main" id="{7C52FA5A-F824-497F-9233-8D031BBE6D48}"/>
                  </a:ext>
                </a:extLst>
              </p:cNvPr>
              <p:cNvSpPr/>
              <p:nvPr/>
            </p:nvSpPr>
            <p:spPr>
              <a:xfrm>
                <a:off x="8285506" y="4122560"/>
                <a:ext cx="1263" cy="2707"/>
              </a:xfrm>
              <a:custGeom>
                <a:avLst/>
                <a:gdLst>
                  <a:gd name="connsiteX0" fmla="*/ 1263 w 1263"/>
                  <a:gd name="connsiteY0" fmla="*/ 2707 h 2707"/>
                  <a:gd name="connsiteX1" fmla="*/ 0 w 1263"/>
                  <a:gd name="connsiteY1" fmla="*/ 0 h 2707"/>
                  <a:gd name="connsiteX2" fmla="*/ 1263 w 1263"/>
                  <a:gd name="connsiteY2" fmla="*/ 2707 h 2707"/>
                </a:gdLst>
                <a:ahLst/>
                <a:cxnLst>
                  <a:cxn ang="0">
                    <a:pos x="connsiteX0" y="connsiteY0"/>
                  </a:cxn>
                  <a:cxn ang="0">
                    <a:pos x="connsiteX1" y="connsiteY1"/>
                  </a:cxn>
                  <a:cxn ang="0">
                    <a:pos x="connsiteX2" y="connsiteY2"/>
                  </a:cxn>
                </a:cxnLst>
                <a:rect l="l" t="t" r="r" b="b"/>
                <a:pathLst>
                  <a:path w="1263" h="2707">
                    <a:moveTo>
                      <a:pt x="1263" y="2707"/>
                    </a:moveTo>
                    <a:cubicBezTo>
                      <a:pt x="902" y="1805"/>
                      <a:pt x="361" y="902"/>
                      <a:pt x="0" y="0"/>
                    </a:cubicBezTo>
                    <a:cubicBezTo>
                      <a:pt x="361" y="902"/>
                      <a:pt x="722" y="1805"/>
                      <a:pt x="1263" y="2707"/>
                    </a:cubicBezTo>
                    <a:close/>
                  </a:path>
                </a:pathLst>
              </a:custGeom>
              <a:grpFill/>
              <a:ln w="1804" cap="flat">
                <a:solidFill>
                  <a:srgbClr val="414141"/>
                </a:solidFill>
                <a:prstDash val="solid"/>
                <a:miter/>
              </a:ln>
            </p:spPr>
            <p:txBody>
              <a:bodyPr rtlCol="0" anchor="ctr"/>
              <a:lstStyle/>
              <a:p>
                <a:endParaRPr lang="en-US"/>
              </a:p>
            </p:txBody>
          </p:sp>
          <p:sp>
            <p:nvSpPr>
              <p:cNvPr id="34" name="Freeform 1034">
                <a:extLst>
                  <a:ext uri="{FF2B5EF4-FFF2-40B4-BE49-F238E27FC236}">
                    <a16:creationId xmlns:a16="http://schemas.microsoft.com/office/drawing/2014/main" id="{92E1247F-2B0A-4FBE-4797-99AD89EB30F7}"/>
                  </a:ext>
                </a:extLst>
              </p:cNvPr>
              <p:cNvSpPr/>
              <p:nvPr/>
            </p:nvSpPr>
            <p:spPr>
              <a:xfrm>
                <a:off x="8286949" y="4125989"/>
                <a:ext cx="1083" cy="2346"/>
              </a:xfrm>
              <a:custGeom>
                <a:avLst/>
                <a:gdLst>
                  <a:gd name="connsiteX0" fmla="*/ 1083 w 1083"/>
                  <a:gd name="connsiteY0" fmla="*/ 2346 h 2346"/>
                  <a:gd name="connsiteX1" fmla="*/ 0 w 1083"/>
                  <a:gd name="connsiteY1" fmla="*/ 0 h 2346"/>
                  <a:gd name="connsiteX2" fmla="*/ 1083 w 1083"/>
                  <a:gd name="connsiteY2" fmla="*/ 2346 h 2346"/>
                </a:gdLst>
                <a:ahLst/>
                <a:cxnLst>
                  <a:cxn ang="0">
                    <a:pos x="connsiteX0" y="connsiteY0"/>
                  </a:cxn>
                  <a:cxn ang="0">
                    <a:pos x="connsiteX1" y="connsiteY1"/>
                  </a:cxn>
                  <a:cxn ang="0">
                    <a:pos x="connsiteX2" y="connsiteY2"/>
                  </a:cxn>
                </a:cxnLst>
                <a:rect l="l" t="t" r="r" b="b"/>
                <a:pathLst>
                  <a:path w="1083" h="2346">
                    <a:moveTo>
                      <a:pt x="1083" y="2346"/>
                    </a:moveTo>
                    <a:cubicBezTo>
                      <a:pt x="722" y="1444"/>
                      <a:pt x="361" y="722"/>
                      <a:pt x="0" y="0"/>
                    </a:cubicBezTo>
                    <a:cubicBezTo>
                      <a:pt x="361" y="722"/>
                      <a:pt x="722" y="1444"/>
                      <a:pt x="1083" y="2346"/>
                    </a:cubicBezTo>
                    <a:close/>
                  </a:path>
                </a:pathLst>
              </a:custGeom>
              <a:grpFill/>
              <a:ln w="1804" cap="flat">
                <a:solidFill>
                  <a:srgbClr val="414141"/>
                </a:solidFill>
                <a:prstDash val="solid"/>
                <a:miter/>
              </a:ln>
            </p:spPr>
            <p:txBody>
              <a:bodyPr rtlCol="0" anchor="ctr"/>
              <a:lstStyle/>
              <a:p>
                <a:endParaRPr lang="en-US"/>
              </a:p>
            </p:txBody>
          </p:sp>
          <p:sp>
            <p:nvSpPr>
              <p:cNvPr id="35" name="Freeform 1035">
                <a:extLst>
                  <a:ext uri="{FF2B5EF4-FFF2-40B4-BE49-F238E27FC236}">
                    <a16:creationId xmlns:a16="http://schemas.microsoft.com/office/drawing/2014/main" id="{34030BAB-722E-AA97-D3CF-DB5BAA9593FB}"/>
                  </a:ext>
                </a:extLst>
              </p:cNvPr>
              <p:cNvSpPr/>
              <p:nvPr/>
            </p:nvSpPr>
            <p:spPr>
              <a:xfrm>
                <a:off x="8288393" y="4129237"/>
                <a:ext cx="1624" cy="3067"/>
              </a:xfrm>
              <a:custGeom>
                <a:avLst/>
                <a:gdLst>
                  <a:gd name="connsiteX0" fmla="*/ 1624 w 1624"/>
                  <a:gd name="connsiteY0" fmla="*/ 3068 h 3067"/>
                  <a:gd name="connsiteX1" fmla="*/ 0 w 1624"/>
                  <a:gd name="connsiteY1" fmla="*/ 0 h 3067"/>
                  <a:gd name="connsiteX2" fmla="*/ 1624 w 1624"/>
                  <a:gd name="connsiteY2" fmla="*/ 3068 h 3067"/>
                </a:gdLst>
                <a:ahLst/>
                <a:cxnLst>
                  <a:cxn ang="0">
                    <a:pos x="connsiteX0" y="connsiteY0"/>
                  </a:cxn>
                  <a:cxn ang="0">
                    <a:pos x="connsiteX1" y="connsiteY1"/>
                  </a:cxn>
                  <a:cxn ang="0">
                    <a:pos x="connsiteX2" y="connsiteY2"/>
                  </a:cxn>
                </a:cxnLst>
                <a:rect l="l" t="t" r="r" b="b"/>
                <a:pathLst>
                  <a:path w="1624" h="3067">
                    <a:moveTo>
                      <a:pt x="1624" y="3068"/>
                    </a:moveTo>
                    <a:cubicBezTo>
                      <a:pt x="1083" y="1985"/>
                      <a:pt x="542" y="902"/>
                      <a:pt x="0" y="0"/>
                    </a:cubicBezTo>
                    <a:cubicBezTo>
                      <a:pt x="542" y="902"/>
                      <a:pt x="1083" y="1985"/>
                      <a:pt x="1624" y="3068"/>
                    </a:cubicBezTo>
                    <a:close/>
                  </a:path>
                </a:pathLst>
              </a:custGeom>
              <a:grpFill/>
              <a:ln w="1804" cap="flat">
                <a:solidFill>
                  <a:srgbClr val="414141"/>
                </a:solidFill>
                <a:prstDash val="solid"/>
                <a:miter/>
              </a:ln>
            </p:spPr>
            <p:txBody>
              <a:bodyPr rtlCol="0" anchor="ctr"/>
              <a:lstStyle/>
              <a:p>
                <a:endParaRPr lang="en-US"/>
              </a:p>
            </p:txBody>
          </p:sp>
          <p:sp>
            <p:nvSpPr>
              <p:cNvPr id="36" name="Freeform 1036">
                <a:extLst>
                  <a:ext uri="{FF2B5EF4-FFF2-40B4-BE49-F238E27FC236}">
                    <a16:creationId xmlns:a16="http://schemas.microsoft.com/office/drawing/2014/main" id="{443A9A16-63EB-000D-6A9F-8EEA348125CC}"/>
                  </a:ext>
                </a:extLst>
              </p:cNvPr>
              <p:cNvSpPr/>
              <p:nvPr/>
            </p:nvSpPr>
            <p:spPr>
              <a:xfrm>
                <a:off x="9116587" y="3890290"/>
                <a:ext cx="180" cy="541"/>
              </a:xfrm>
              <a:custGeom>
                <a:avLst/>
                <a:gdLst>
                  <a:gd name="connsiteX0" fmla="*/ 181 w 180"/>
                  <a:gd name="connsiteY0" fmla="*/ 0 h 541"/>
                  <a:gd name="connsiteX1" fmla="*/ 0 w 180"/>
                  <a:gd name="connsiteY1" fmla="*/ 541 h 541"/>
                  <a:gd name="connsiteX2" fmla="*/ 181 w 180"/>
                  <a:gd name="connsiteY2" fmla="*/ 0 h 541"/>
                </a:gdLst>
                <a:ahLst/>
                <a:cxnLst>
                  <a:cxn ang="0">
                    <a:pos x="connsiteX0" y="connsiteY0"/>
                  </a:cxn>
                  <a:cxn ang="0">
                    <a:pos x="connsiteX1" y="connsiteY1"/>
                  </a:cxn>
                  <a:cxn ang="0">
                    <a:pos x="connsiteX2" y="connsiteY2"/>
                  </a:cxn>
                </a:cxnLst>
                <a:rect l="l" t="t" r="r" b="b"/>
                <a:pathLst>
                  <a:path w="180" h="541">
                    <a:moveTo>
                      <a:pt x="181" y="0"/>
                    </a:moveTo>
                    <a:cubicBezTo>
                      <a:pt x="181" y="180"/>
                      <a:pt x="0" y="361"/>
                      <a:pt x="0" y="541"/>
                    </a:cubicBezTo>
                    <a:cubicBezTo>
                      <a:pt x="0" y="361"/>
                      <a:pt x="181" y="180"/>
                      <a:pt x="181" y="0"/>
                    </a:cubicBezTo>
                    <a:close/>
                  </a:path>
                </a:pathLst>
              </a:custGeom>
              <a:grpFill/>
              <a:ln w="1804" cap="flat">
                <a:solidFill>
                  <a:srgbClr val="414141"/>
                </a:solidFill>
                <a:prstDash val="solid"/>
                <a:miter/>
              </a:ln>
            </p:spPr>
            <p:txBody>
              <a:bodyPr rtlCol="0" anchor="ctr"/>
              <a:lstStyle/>
              <a:p>
                <a:endParaRPr lang="en-US"/>
              </a:p>
            </p:txBody>
          </p:sp>
          <p:sp>
            <p:nvSpPr>
              <p:cNvPr id="37" name="Freeform 1037">
                <a:extLst>
                  <a:ext uri="{FF2B5EF4-FFF2-40B4-BE49-F238E27FC236}">
                    <a16:creationId xmlns:a16="http://schemas.microsoft.com/office/drawing/2014/main" id="{A946DCBB-FF8D-B4B5-0FB6-151711BD4EDE}"/>
                  </a:ext>
                </a:extLst>
              </p:cNvPr>
              <p:cNvSpPr/>
              <p:nvPr/>
            </p:nvSpPr>
            <p:spPr>
              <a:xfrm>
                <a:off x="9608919" y="3542337"/>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0"/>
                      <a:pt x="1443" y="541"/>
                      <a:pt x="2346" y="722"/>
                    </a:cubicBezTo>
                    <a:cubicBezTo>
                      <a:pt x="1624" y="361"/>
                      <a:pt x="902" y="180"/>
                      <a:pt x="0" y="0"/>
                    </a:cubicBezTo>
                    <a:close/>
                  </a:path>
                </a:pathLst>
              </a:custGeom>
              <a:grpFill/>
              <a:ln w="1804" cap="flat">
                <a:solidFill>
                  <a:srgbClr val="414141"/>
                </a:solidFill>
                <a:prstDash val="solid"/>
                <a:miter/>
              </a:ln>
            </p:spPr>
            <p:txBody>
              <a:bodyPr rtlCol="0" anchor="ctr"/>
              <a:lstStyle/>
              <a:p>
                <a:endParaRPr lang="en-US"/>
              </a:p>
            </p:txBody>
          </p:sp>
          <p:sp>
            <p:nvSpPr>
              <p:cNvPr id="38" name="Freeform 1038">
                <a:extLst>
                  <a:ext uri="{FF2B5EF4-FFF2-40B4-BE49-F238E27FC236}">
                    <a16:creationId xmlns:a16="http://schemas.microsoft.com/office/drawing/2014/main" id="{BA2CD874-F4A9-ADC4-8F95-93F8F94359C8}"/>
                  </a:ext>
                </a:extLst>
              </p:cNvPr>
              <p:cNvSpPr/>
              <p:nvPr/>
            </p:nvSpPr>
            <p:spPr>
              <a:xfrm>
                <a:off x="9590872" y="3536742"/>
                <a:ext cx="13535" cy="4150"/>
              </a:xfrm>
              <a:custGeom>
                <a:avLst/>
                <a:gdLst>
                  <a:gd name="connsiteX0" fmla="*/ 0 w 13535"/>
                  <a:gd name="connsiteY0" fmla="*/ 0 h 4150"/>
                  <a:gd name="connsiteX1" fmla="*/ 13536 w 13535"/>
                  <a:gd name="connsiteY1" fmla="*/ 4151 h 4150"/>
                  <a:gd name="connsiteX2" fmla="*/ 0 w 13535"/>
                  <a:gd name="connsiteY2" fmla="*/ 0 h 4150"/>
                </a:gdLst>
                <a:ahLst/>
                <a:cxnLst>
                  <a:cxn ang="0">
                    <a:pos x="connsiteX0" y="connsiteY0"/>
                  </a:cxn>
                  <a:cxn ang="0">
                    <a:pos x="connsiteX1" y="connsiteY1"/>
                  </a:cxn>
                  <a:cxn ang="0">
                    <a:pos x="connsiteX2" y="connsiteY2"/>
                  </a:cxn>
                </a:cxnLst>
                <a:rect l="l" t="t" r="r" b="b"/>
                <a:pathLst>
                  <a:path w="13535" h="4150">
                    <a:moveTo>
                      <a:pt x="0" y="0"/>
                    </a:moveTo>
                    <a:cubicBezTo>
                      <a:pt x="4692" y="1444"/>
                      <a:pt x="9204" y="2888"/>
                      <a:pt x="13536" y="4151"/>
                    </a:cubicBezTo>
                    <a:cubicBezTo>
                      <a:pt x="9385" y="2888"/>
                      <a:pt x="4873" y="1444"/>
                      <a:pt x="0" y="0"/>
                    </a:cubicBezTo>
                    <a:close/>
                  </a:path>
                </a:pathLst>
              </a:custGeom>
              <a:grpFill/>
              <a:ln w="1804" cap="flat">
                <a:solidFill>
                  <a:srgbClr val="414141"/>
                </a:solidFill>
                <a:prstDash val="solid"/>
                <a:miter/>
              </a:ln>
            </p:spPr>
            <p:txBody>
              <a:bodyPr rtlCol="0" anchor="ctr"/>
              <a:lstStyle/>
              <a:p>
                <a:endParaRPr lang="en-US"/>
              </a:p>
            </p:txBody>
          </p:sp>
          <p:sp>
            <p:nvSpPr>
              <p:cNvPr id="39" name="Freeform 1039">
                <a:extLst>
                  <a:ext uri="{FF2B5EF4-FFF2-40B4-BE49-F238E27FC236}">
                    <a16:creationId xmlns:a16="http://schemas.microsoft.com/office/drawing/2014/main" id="{782B9EB2-D607-67E2-EF4B-98B410AA141E}"/>
                  </a:ext>
                </a:extLst>
              </p:cNvPr>
              <p:cNvSpPr/>
              <p:nvPr/>
            </p:nvSpPr>
            <p:spPr>
              <a:xfrm>
                <a:off x="9534023" y="3519597"/>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3" y="361"/>
                      <a:pt x="2888" y="902"/>
                      <a:pt x="4331" y="1263"/>
                    </a:cubicBezTo>
                    <a:cubicBezTo>
                      <a:pt x="2888" y="902"/>
                      <a:pt x="1443" y="542"/>
                      <a:pt x="0" y="0"/>
                    </a:cubicBezTo>
                    <a:close/>
                  </a:path>
                </a:pathLst>
              </a:custGeom>
              <a:grpFill/>
              <a:ln w="1804" cap="flat">
                <a:solidFill>
                  <a:srgbClr val="414141"/>
                </a:solidFill>
                <a:prstDash val="solid"/>
                <a:miter/>
              </a:ln>
            </p:spPr>
            <p:txBody>
              <a:bodyPr rtlCol="0" anchor="ctr"/>
              <a:lstStyle/>
              <a:p>
                <a:endParaRPr lang="en-US"/>
              </a:p>
            </p:txBody>
          </p:sp>
          <p:sp>
            <p:nvSpPr>
              <p:cNvPr id="40" name="Freeform 1040">
                <a:extLst>
                  <a:ext uri="{FF2B5EF4-FFF2-40B4-BE49-F238E27FC236}">
                    <a16:creationId xmlns:a16="http://schemas.microsoft.com/office/drawing/2014/main" id="{69B23C0C-D2F5-9B12-832D-03723F190696}"/>
                  </a:ext>
                </a:extLst>
              </p:cNvPr>
              <p:cNvSpPr/>
              <p:nvPr/>
            </p:nvSpPr>
            <p:spPr>
              <a:xfrm>
                <a:off x="9605490" y="3541254"/>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1"/>
                      <a:pt x="1624" y="542"/>
                      <a:pt x="2346" y="722"/>
                    </a:cubicBezTo>
                    <a:cubicBezTo>
                      <a:pt x="1443" y="361"/>
                      <a:pt x="722" y="181"/>
                      <a:pt x="0" y="0"/>
                    </a:cubicBezTo>
                    <a:close/>
                  </a:path>
                </a:pathLst>
              </a:custGeom>
              <a:grpFill/>
              <a:ln w="1804" cap="flat">
                <a:solidFill>
                  <a:srgbClr val="414141"/>
                </a:solidFill>
                <a:prstDash val="solid"/>
                <a:miter/>
              </a:ln>
            </p:spPr>
            <p:txBody>
              <a:bodyPr rtlCol="0" anchor="ctr"/>
              <a:lstStyle/>
              <a:p>
                <a:endParaRPr lang="en-US"/>
              </a:p>
            </p:txBody>
          </p:sp>
          <p:sp>
            <p:nvSpPr>
              <p:cNvPr id="41" name="Freeform 1041">
                <a:extLst>
                  <a:ext uri="{FF2B5EF4-FFF2-40B4-BE49-F238E27FC236}">
                    <a16:creationId xmlns:a16="http://schemas.microsoft.com/office/drawing/2014/main" id="{24FEEDBA-E81F-4E5E-5BC2-249648284D49}"/>
                  </a:ext>
                </a:extLst>
              </p:cNvPr>
              <p:cNvSpPr/>
              <p:nvPr/>
            </p:nvSpPr>
            <p:spPr>
              <a:xfrm>
                <a:off x="9529330" y="3518154"/>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4" y="361"/>
                      <a:pt x="2888" y="902"/>
                      <a:pt x="4331" y="1263"/>
                    </a:cubicBezTo>
                    <a:cubicBezTo>
                      <a:pt x="2888" y="902"/>
                      <a:pt x="1444" y="541"/>
                      <a:pt x="0" y="0"/>
                    </a:cubicBezTo>
                    <a:close/>
                  </a:path>
                </a:pathLst>
              </a:custGeom>
              <a:grpFill/>
              <a:ln w="1804" cap="flat">
                <a:solidFill>
                  <a:srgbClr val="414141"/>
                </a:solidFill>
                <a:prstDash val="solid"/>
                <a:miter/>
              </a:ln>
            </p:spPr>
            <p:txBody>
              <a:bodyPr rtlCol="0" anchor="ctr"/>
              <a:lstStyle/>
              <a:p>
                <a:endParaRPr lang="en-US"/>
              </a:p>
            </p:txBody>
          </p:sp>
          <p:sp>
            <p:nvSpPr>
              <p:cNvPr id="42" name="Freeform 1042">
                <a:extLst>
                  <a:ext uri="{FF2B5EF4-FFF2-40B4-BE49-F238E27FC236}">
                    <a16:creationId xmlns:a16="http://schemas.microsoft.com/office/drawing/2014/main" id="{424B8828-3B60-E82B-3D1E-F3AEDC8D5165}"/>
                  </a:ext>
                </a:extLst>
              </p:cNvPr>
              <p:cNvSpPr/>
              <p:nvPr/>
            </p:nvSpPr>
            <p:spPr>
              <a:xfrm>
                <a:off x="9515073" y="3514003"/>
                <a:ext cx="3970" cy="1082"/>
              </a:xfrm>
              <a:custGeom>
                <a:avLst/>
                <a:gdLst>
                  <a:gd name="connsiteX0" fmla="*/ 0 w 3970"/>
                  <a:gd name="connsiteY0" fmla="*/ 0 h 1082"/>
                  <a:gd name="connsiteX1" fmla="*/ 3971 w 3970"/>
                  <a:gd name="connsiteY1" fmla="*/ 1083 h 1082"/>
                  <a:gd name="connsiteX2" fmla="*/ 0 w 3970"/>
                  <a:gd name="connsiteY2" fmla="*/ 0 h 1082"/>
                </a:gdLst>
                <a:ahLst/>
                <a:cxnLst>
                  <a:cxn ang="0">
                    <a:pos x="connsiteX0" y="connsiteY0"/>
                  </a:cxn>
                  <a:cxn ang="0">
                    <a:pos x="connsiteX1" y="connsiteY1"/>
                  </a:cxn>
                  <a:cxn ang="0">
                    <a:pos x="connsiteX2" y="connsiteY2"/>
                  </a:cxn>
                </a:cxnLst>
                <a:rect l="l" t="t" r="r" b="b"/>
                <a:pathLst>
                  <a:path w="3970" h="1082">
                    <a:moveTo>
                      <a:pt x="0" y="0"/>
                    </a:moveTo>
                    <a:cubicBezTo>
                      <a:pt x="1264" y="361"/>
                      <a:pt x="2707" y="722"/>
                      <a:pt x="3971" y="108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45" name="Freeform 1043">
                <a:extLst>
                  <a:ext uri="{FF2B5EF4-FFF2-40B4-BE49-F238E27FC236}">
                    <a16:creationId xmlns:a16="http://schemas.microsoft.com/office/drawing/2014/main" id="{9DC88A29-08F8-D830-1F35-285D4B5F03B7}"/>
                  </a:ext>
                </a:extLst>
              </p:cNvPr>
              <p:cNvSpPr/>
              <p:nvPr/>
            </p:nvSpPr>
            <p:spPr>
              <a:xfrm>
                <a:off x="9612529" y="3543420"/>
                <a:ext cx="1985" cy="541"/>
              </a:xfrm>
              <a:custGeom>
                <a:avLst/>
                <a:gdLst>
                  <a:gd name="connsiteX0" fmla="*/ 0 w 1985"/>
                  <a:gd name="connsiteY0" fmla="*/ 0 h 541"/>
                  <a:gd name="connsiteX1" fmla="*/ 1985 w 1985"/>
                  <a:gd name="connsiteY1" fmla="*/ 541 h 541"/>
                  <a:gd name="connsiteX2" fmla="*/ 0 w 1985"/>
                  <a:gd name="connsiteY2" fmla="*/ 0 h 541"/>
                </a:gdLst>
                <a:ahLst/>
                <a:cxnLst>
                  <a:cxn ang="0">
                    <a:pos x="connsiteX0" y="connsiteY0"/>
                  </a:cxn>
                  <a:cxn ang="0">
                    <a:pos x="connsiteX1" y="connsiteY1"/>
                  </a:cxn>
                  <a:cxn ang="0">
                    <a:pos x="connsiteX2" y="connsiteY2"/>
                  </a:cxn>
                </a:cxnLst>
                <a:rect l="l" t="t" r="r" b="b"/>
                <a:pathLst>
                  <a:path w="1985" h="541">
                    <a:moveTo>
                      <a:pt x="0" y="0"/>
                    </a:moveTo>
                    <a:cubicBezTo>
                      <a:pt x="722" y="180"/>
                      <a:pt x="1264" y="361"/>
                      <a:pt x="1985" y="541"/>
                    </a:cubicBezTo>
                    <a:cubicBezTo>
                      <a:pt x="1264"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48" name="Freeform 1044">
                <a:extLst>
                  <a:ext uri="{FF2B5EF4-FFF2-40B4-BE49-F238E27FC236}">
                    <a16:creationId xmlns:a16="http://schemas.microsoft.com/office/drawing/2014/main" id="{FCC21B9C-FBE0-F00B-ED9F-35C6C30ADD34}"/>
                  </a:ext>
                </a:extLst>
              </p:cNvPr>
              <p:cNvSpPr/>
              <p:nvPr/>
            </p:nvSpPr>
            <p:spPr>
              <a:xfrm>
                <a:off x="9519765" y="3515446"/>
                <a:ext cx="3969" cy="1263"/>
              </a:xfrm>
              <a:custGeom>
                <a:avLst/>
                <a:gdLst>
                  <a:gd name="connsiteX0" fmla="*/ 0 w 3969"/>
                  <a:gd name="connsiteY0" fmla="*/ 0 h 1263"/>
                  <a:gd name="connsiteX1" fmla="*/ 3970 w 3969"/>
                  <a:gd name="connsiteY1" fmla="*/ 1263 h 1263"/>
                  <a:gd name="connsiteX2" fmla="*/ 0 w 3969"/>
                  <a:gd name="connsiteY2" fmla="*/ 0 h 1263"/>
                </a:gdLst>
                <a:ahLst/>
                <a:cxnLst>
                  <a:cxn ang="0">
                    <a:pos x="connsiteX0" y="connsiteY0"/>
                  </a:cxn>
                  <a:cxn ang="0">
                    <a:pos x="connsiteX1" y="connsiteY1"/>
                  </a:cxn>
                  <a:cxn ang="0">
                    <a:pos x="connsiteX2" y="connsiteY2"/>
                  </a:cxn>
                </a:cxnLst>
                <a:rect l="l" t="t" r="r" b="b"/>
                <a:pathLst>
                  <a:path w="3969" h="1263">
                    <a:moveTo>
                      <a:pt x="0" y="0"/>
                    </a:moveTo>
                    <a:cubicBezTo>
                      <a:pt x="1263" y="361"/>
                      <a:pt x="2707" y="722"/>
                      <a:pt x="3970" y="1263"/>
                    </a:cubicBezTo>
                    <a:cubicBezTo>
                      <a:pt x="2707" y="722"/>
                      <a:pt x="1443" y="361"/>
                      <a:pt x="0" y="0"/>
                    </a:cubicBezTo>
                    <a:close/>
                  </a:path>
                </a:pathLst>
              </a:custGeom>
              <a:grpFill/>
              <a:ln w="1804" cap="flat">
                <a:solidFill>
                  <a:srgbClr val="414141"/>
                </a:solidFill>
                <a:prstDash val="solid"/>
                <a:miter/>
              </a:ln>
            </p:spPr>
            <p:txBody>
              <a:bodyPr rtlCol="0" anchor="ctr"/>
              <a:lstStyle/>
              <a:p>
                <a:endParaRPr lang="en-US"/>
              </a:p>
            </p:txBody>
          </p:sp>
          <p:sp>
            <p:nvSpPr>
              <p:cNvPr id="49" name="Freeform 1045">
                <a:extLst>
                  <a:ext uri="{FF2B5EF4-FFF2-40B4-BE49-F238E27FC236}">
                    <a16:creationId xmlns:a16="http://schemas.microsoft.com/office/drawing/2014/main" id="{7CE2E849-B249-1E30-D832-96513D7764F9}"/>
                  </a:ext>
                </a:extLst>
              </p:cNvPr>
              <p:cNvSpPr/>
              <p:nvPr/>
            </p:nvSpPr>
            <p:spPr>
              <a:xfrm>
                <a:off x="9524818" y="3516890"/>
                <a:ext cx="4151" cy="1263"/>
              </a:xfrm>
              <a:custGeom>
                <a:avLst/>
                <a:gdLst>
                  <a:gd name="connsiteX0" fmla="*/ 0 w 4151"/>
                  <a:gd name="connsiteY0" fmla="*/ 0 h 1263"/>
                  <a:gd name="connsiteX1" fmla="*/ 4151 w 4151"/>
                  <a:gd name="connsiteY1" fmla="*/ 1263 h 1263"/>
                  <a:gd name="connsiteX2" fmla="*/ 0 w 4151"/>
                  <a:gd name="connsiteY2" fmla="*/ 0 h 1263"/>
                </a:gdLst>
                <a:ahLst/>
                <a:cxnLst>
                  <a:cxn ang="0">
                    <a:pos x="connsiteX0" y="connsiteY0"/>
                  </a:cxn>
                  <a:cxn ang="0">
                    <a:pos x="connsiteX1" y="connsiteY1"/>
                  </a:cxn>
                  <a:cxn ang="0">
                    <a:pos x="connsiteX2" y="connsiteY2"/>
                  </a:cxn>
                </a:cxnLst>
                <a:rect l="l" t="t" r="r" b="b"/>
                <a:pathLst>
                  <a:path w="4151" h="1263">
                    <a:moveTo>
                      <a:pt x="0" y="0"/>
                    </a:moveTo>
                    <a:cubicBezTo>
                      <a:pt x="1444" y="361"/>
                      <a:pt x="2707" y="902"/>
                      <a:pt x="4151" y="126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0" name="Freeform 1046">
                <a:extLst>
                  <a:ext uri="{FF2B5EF4-FFF2-40B4-BE49-F238E27FC236}">
                    <a16:creationId xmlns:a16="http://schemas.microsoft.com/office/drawing/2014/main" id="{72BF6F1A-3D09-C274-964A-82FE77B96C53}"/>
                  </a:ext>
                </a:extLst>
              </p:cNvPr>
              <p:cNvSpPr/>
              <p:nvPr/>
            </p:nvSpPr>
            <p:spPr>
              <a:xfrm>
                <a:off x="9574449" y="3531689"/>
                <a:ext cx="3609" cy="1082"/>
              </a:xfrm>
              <a:custGeom>
                <a:avLst/>
                <a:gdLst>
                  <a:gd name="connsiteX0" fmla="*/ 0 w 3609"/>
                  <a:gd name="connsiteY0" fmla="*/ 0 h 1082"/>
                  <a:gd name="connsiteX1" fmla="*/ 3609 w 3609"/>
                  <a:gd name="connsiteY1" fmla="*/ 1083 h 1082"/>
                  <a:gd name="connsiteX2" fmla="*/ 0 w 3609"/>
                  <a:gd name="connsiteY2" fmla="*/ 0 h 1082"/>
                </a:gdLst>
                <a:ahLst/>
                <a:cxnLst>
                  <a:cxn ang="0">
                    <a:pos x="connsiteX0" y="connsiteY0"/>
                  </a:cxn>
                  <a:cxn ang="0">
                    <a:pos x="connsiteX1" y="connsiteY1"/>
                  </a:cxn>
                  <a:cxn ang="0">
                    <a:pos x="connsiteX2" y="connsiteY2"/>
                  </a:cxn>
                </a:cxnLst>
                <a:rect l="l" t="t" r="r" b="b"/>
                <a:pathLst>
                  <a:path w="3609" h="1082">
                    <a:moveTo>
                      <a:pt x="0" y="0"/>
                    </a:moveTo>
                    <a:cubicBezTo>
                      <a:pt x="1264" y="361"/>
                      <a:pt x="2526" y="722"/>
                      <a:pt x="3609" y="1083"/>
                    </a:cubicBezTo>
                    <a:cubicBezTo>
                      <a:pt x="2526" y="902"/>
                      <a:pt x="1264" y="541"/>
                      <a:pt x="0" y="0"/>
                    </a:cubicBezTo>
                    <a:close/>
                  </a:path>
                </a:pathLst>
              </a:custGeom>
              <a:grpFill/>
              <a:ln w="1804" cap="flat">
                <a:solidFill>
                  <a:srgbClr val="414141"/>
                </a:solidFill>
                <a:prstDash val="solid"/>
                <a:miter/>
              </a:ln>
            </p:spPr>
            <p:txBody>
              <a:bodyPr rtlCol="0" anchor="ctr"/>
              <a:lstStyle/>
              <a:p>
                <a:endParaRPr lang="en-US"/>
              </a:p>
            </p:txBody>
          </p:sp>
          <p:sp>
            <p:nvSpPr>
              <p:cNvPr id="51" name="Freeform 1047">
                <a:extLst>
                  <a:ext uri="{FF2B5EF4-FFF2-40B4-BE49-F238E27FC236}">
                    <a16:creationId xmlns:a16="http://schemas.microsoft.com/office/drawing/2014/main" id="{4666588A-0C64-78C0-02D3-AAE7BEC8CC2D}"/>
                  </a:ext>
                </a:extLst>
              </p:cNvPr>
              <p:cNvSpPr/>
              <p:nvPr/>
            </p:nvSpPr>
            <p:spPr>
              <a:xfrm>
                <a:off x="9582931" y="3534396"/>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346" y="722"/>
                      <a:pt x="3429" y="1083"/>
                    </a:cubicBezTo>
                    <a:cubicBezTo>
                      <a:pt x="2346" y="722"/>
                      <a:pt x="1263" y="361"/>
                      <a:pt x="0" y="0"/>
                    </a:cubicBezTo>
                    <a:close/>
                  </a:path>
                </a:pathLst>
              </a:custGeom>
              <a:grpFill/>
              <a:ln w="1804" cap="flat">
                <a:solidFill>
                  <a:srgbClr val="414141"/>
                </a:solidFill>
                <a:prstDash val="solid"/>
                <a:miter/>
              </a:ln>
            </p:spPr>
            <p:txBody>
              <a:bodyPr rtlCol="0" anchor="ctr"/>
              <a:lstStyle/>
              <a:p>
                <a:endParaRPr lang="en-US"/>
              </a:p>
            </p:txBody>
          </p:sp>
          <p:sp>
            <p:nvSpPr>
              <p:cNvPr id="56" name="Freeform 1048">
                <a:extLst>
                  <a:ext uri="{FF2B5EF4-FFF2-40B4-BE49-F238E27FC236}">
                    <a16:creationId xmlns:a16="http://schemas.microsoft.com/office/drawing/2014/main" id="{7EA22310-DD69-FC6E-5898-47573194BE6B}"/>
                  </a:ext>
                </a:extLst>
              </p:cNvPr>
              <p:cNvSpPr/>
              <p:nvPr/>
            </p:nvSpPr>
            <p:spPr>
              <a:xfrm>
                <a:off x="9570117" y="3530426"/>
                <a:ext cx="3790" cy="1083"/>
              </a:xfrm>
              <a:custGeom>
                <a:avLst/>
                <a:gdLst>
                  <a:gd name="connsiteX0" fmla="*/ 0 w 3790"/>
                  <a:gd name="connsiteY0" fmla="*/ 0 h 1083"/>
                  <a:gd name="connsiteX1" fmla="*/ 3790 w 3790"/>
                  <a:gd name="connsiteY1" fmla="*/ 1083 h 1083"/>
                  <a:gd name="connsiteX2" fmla="*/ 0 w 3790"/>
                  <a:gd name="connsiteY2" fmla="*/ 0 h 1083"/>
                </a:gdLst>
                <a:ahLst/>
                <a:cxnLst>
                  <a:cxn ang="0">
                    <a:pos x="connsiteX0" y="connsiteY0"/>
                  </a:cxn>
                  <a:cxn ang="0">
                    <a:pos x="connsiteX1" y="connsiteY1"/>
                  </a:cxn>
                  <a:cxn ang="0">
                    <a:pos x="connsiteX2" y="connsiteY2"/>
                  </a:cxn>
                </a:cxnLst>
                <a:rect l="l" t="t" r="r" b="b"/>
                <a:pathLst>
                  <a:path w="3790" h="1083">
                    <a:moveTo>
                      <a:pt x="0" y="0"/>
                    </a:moveTo>
                    <a:cubicBezTo>
                      <a:pt x="1264" y="361"/>
                      <a:pt x="2526" y="722"/>
                      <a:pt x="3790" y="1083"/>
                    </a:cubicBezTo>
                    <a:cubicBezTo>
                      <a:pt x="2526"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7" name="Freeform 1049">
                <a:extLst>
                  <a:ext uri="{FF2B5EF4-FFF2-40B4-BE49-F238E27FC236}">
                    <a16:creationId xmlns:a16="http://schemas.microsoft.com/office/drawing/2014/main" id="{DDEBADF7-AA2B-6BBA-7E60-ABD3964D6D58}"/>
                  </a:ext>
                </a:extLst>
              </p:cNvPr>
              <p:cNvSpPr/>
              <p:nvPr/>
            </p:nvSpPr>
            <p:spPr>
              <a:xfrm>
                <a:off x="9587082" y="3535659"/>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166" y="722"/>
                      <a:pt x="3429" y="1083"/>
                    </a:cubicBezTo>
                    <a:cubicBezTo>
                      <a:pt x="2347" y="542"/>
                      <a:pt x="1083" y="361"/>
                      <a:pt x="0" y="0"/>
                    </a:cubicBezTo>
                    <a:close/>
                  </a:path>
                </a:pathLst>
              </a:custGeom>
              <a:grpFill/>
              <a:ln w="1804" cap="flat">
                <a:solidFill>
                  <a:srgbClr val="414141"/>
                </a:solidFill>
                <a:prstDash val="solid"/>
                <a:miter/>
              </a:ln>
            </p:spPr>
            <p:txBody>
              <a:bodyPr rtlCol="0" anchor="ctr"/>
              <a:lstStyle/>
              <a:p>
                <a:endParaRPr lang="en-US"/>
              </a:p>
            </p:txBody>
          </p:sp>
          <p:sp>
            <p:nvSpPr>
              <p:cNvPr id="58" name="Freeform 1050">
                <a:extLst>
                  <a:ext uri="{FF2B5EF4-FFF2-40B4-BE49-F238E27FC236}">
                    <a16:creationId xmlns:a16="http://schemas.microsoft.com/office/drawing/2014/main" id="{33FA6279-4F2D-3926-67CF-EAFF51EA5593}"/>
                  </a:ext>
                </a:extLst>
              </p:cNvPr>
              <p:cNvSpPr/>
              <p:nvPr/>
            </p:nvSpPr>
            <p:spPr>
              <a:xfrm>
                <a:off x="9619026" y="3545405"/>
                <a:ext cx="1624" cy="541"/>
              </a:xfrm>
              <a:custGeom>
                <a:avLst/>
                <a:gdLst>
                  <a:gd name="connsiteX0" fmla="*/ 0 w 1624"/>
                  <a:gd name="connsiteY0" fmla="*/ 0 h 541"/>
                  <a:gd name="connsiteX1" fmla="*/ 1624 w 1624"/>
                  <a:gd name="connsiteY1" fmla="*/ 542 h 541"/>
                  <a:gd name="connsiteX2" fmla="*/ 0 w 1624"/>
                  <a:gd name="connsiteY2" fmla="*/ 0 h 541"/>
                </a:gdLst>
                <a:ahLst/>
                <a:cxnLst>
                  <a:cxn ang="0">
                    <a:pos x="connsiteX0" y="connsiteY0"/>
                  </a:cxn>
                  <a:cxn ang="0">
                    <a:pos x="connsiteX1" y="connsiteY1"/>
                  </a:cxn>
                  <a:cxn ang="0">
                    <a:pos x="connsiteX2" y="connsiteY2"/>
                  </a:cxn>
                </a:cxnLst>
                <a:rect l="l" t="t" r="r" b="b"/>
                <a:pathLst>
                  <a:path w="1624" h="541">
                    <a:moveTo>
                      <a:pt x="0" y="0"/>
                    </a:moveTo>
                    <a:cubicBezTo>
                      <a:pt x="541" y="180"/>
                      <a:pt x="1083" y="361"/>
                      <a:pt x="1624" y="542"/>
                    </a:cubicBezTo>
                    <a:cubicBezTo>
                      <a:pt x="1083"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59" name="Freeform 1051">
                <a:extLst>
                  <a:ext uri="{FF2B5EF4-FFF2-40B4-BE49-F238E27FC236}">
                    <a16:creationId xmlns:a16="http://schemas.microsoft.com/office/drawing/2014/main" id="{9F974627-1342-DADB-2B03-CB575948CA8E}"/>
                  </a:ext>
                </a:extLst>
              </p:cNvPr>
              <p:cNvSpPr/>
              <p:nvPr/>
            </p:nvSpPr>
            <p:spPr>
              <a:xfrm>
                <a:off x="9578780" y="3533133"/>
                <a:ext cx="3609" cy="1083"/>
              </a:xfrm>
              <a:custGeom>
                <a:avLst/>
                <a:gdLst>
                  <a:gd name="connsiteX0" fmla="*/ 0 w 3609"/>
                  <a:gd name="connsiteY0" fmla="*/ 0 h 1083"/>
                  <a:gd name="connsiteX1" fmla="*/ 3609 w 3609"/>
                  <a:gd name="connsiteY1" fmla="*/ 1083 h 1083"/>
                  <a:gd name="connsiteX2" fmla="*/ 0 w 3609"/>
                  <a:gd name="connsiteY2" fmla="*/ 0 h 1083"/>
                </a:gdLst>
                <a:ahLst/>
                <a:cxnLst>
                  <a:cxn ang="0">
                    <a:pos x="connsiteX0" y="connsiteY0"/>
                  </a:cxn>
                  <a:cxn ang="0">
                    <a:pos x="connsiteX1" y="connsiteY1"/>
                  </a:cxn>
                  <a:cxn ang="0">
                    <a:pos x="connsiteX2" y="connsiteY2"/>
                  </a:cxn>
                </a:cxnLst>
                <a:rect l="l" t="t" r="r" b="b"/>
                <a:pathLst>
                  <a:path w="3609" h="1083">
                    <a:moveTo>
                      <a:pt x="0" y="0"/>
                    </a:moveTo>
                    <a:cubicBezTo>
                      <a:pt x="1264" y="361"/>
                      <a:pt x="2347" y="722"/>
                      <a:pt x="3609" y="1083"/>
                    </a:cubicBezTo>
                    <a:cubicBezTo>
                      <a:pt x="2347" y="722"/>
                      <a:pt x="1083" y="361"/>
                      <a:pt x="0" y="0"/>
                    </a:cubicBezTo>
                    <a:close/>
                  </a:path>
                </a:pathLst>
              </a:custGeom>
              <a:grpFill/>
              <a:ln w="1804" cap="flat">
                <a:solidFill>
                  <a:srgbClr val="414141"/>
                </a:solidFill>
                <a:prstDash val="solid"/>
                <a:miter/>
              </a:ln>
            </p:spPr>
            <p:txBody>
              <a:bodyPr rtlCol="0" anchor="ctr"/>
              <a:lstStyle/>
              <a:p>
                <a:endParaRPr lang="en-US"/>
              </a:p>
            </p:txBody>
          </p:sp>
          <p:sp>
            <p:nvSpPr>
              <p:cNvPr id="60" name="Freeform 1052">
                <a:extLst>
                  <a:ext uri="{FF2B5EF4-FFF2-40B4-BE49-F238E27FC236}">
                    <a16:creationId xmlns:a16="http://schemas.microsoft.com/office/drawing/2014/main" id="{9700D1F7-9602-4D2A-3305-98212FDC5195}"/>
                  </a:ext>
                </a:extLst>
              </p:cNvPr>
              <p:cNvSpPr/>
              <p:nvPr/>
            </p:nvSpPr>
            <p:spPr>
              <a:xfrm>
                <a:off x="8280814" y="4107400"/>
                <a:ext cx="360" cy="1804"/>
              </a:xfrm>
              <a:custGeom>
                <a:avLst/>
                <a:gdLst>
                  <a:gd name="connsiteX0" fmla="*/ 361 w 360"/>
                  <a:gd name="connsiteY0" fmla="*/ 1805 h 1804"/>
                  <a:gd name="connsiteX1" fmla="*/ 0 w 360"/>
                  <a:gd name="connsiteY1" fmla="*/ 0 h 1804"/>
                  <a:gd name="connsiteX2" fmla="*/ 361 w 360"/>
                  <a:gd name="connsiteY2" fmla="*/ 1805 h 1804"/>
                </a:gdLst>
                <a:ahLst/>
                <a:cxnLst>
                  <a:cxn ang="0">
                    <a:pos x="connsiteX0" y="connsiteY0"/>
                  </a:cxn>
                  <a:cxn ang="0">
                    <a:pos x="connsiteX1" y="connsiteY1"/>
                  </a:cxn>
                  <a:cxn ang="0">
                    <a:pos x="connsiteX2" y="connsiteY2"/>
                  </a:cxn>
                </a:cxnLst>
                <a:rect l="l" t="t" r="r" b="b"/>
                <a:pathLst>
                  <a:path w="360" h="1804">
                    <a:moveTo>
                      <a:pt x="361" y="1805"/>
                    </a:moveTo>
                    <a:cubicBezTo>
                      <a:pt x="180" y="1264"/>
                      <a:pt x="180" y="542"/>
                      <a:pt x="0" y="0"/>
                    </a:cubicBezTo>
                    <a:cubicBezTo>
                      <a:pt x="180" y="722"/>
                      <a:pt x="180" y="1264"/>
                      <a:pt x="361" y="1805"/>
                    </a:cubicBezTo>
                    <a:close/>
                  </a:path>
                </a:pathLst>
              </a:custGeom>
              <a:grpFill/>
              <a:ln w="1804" cap="flat">
                <a:solidFill>
                  <a:srgbClr val="414141"/>
                </a:solidFill>
                <a:prstDash val="solid"/>
                <a:miter/>
              </a:ln>
            </p:spPr>
            <p:txBody>
              <a:bodyPr rtlCol="0" anchor="ctr"/>
              <a:lstStyle/>
              <a:p>
                <a:endParaRPr lang="en-US"/>
              </a:p>
            </p:txBody>
          </p:sp>
          <p:sp>
            <p:nvSpPr>
              <p:cNvPr id="61" name="Freeform 1053">
                <a:extLst>
                  <a:ext uri="{FF2B5EF4-FFF2-40B4-BE49-F238E27FC236}">
                    <a16:creationId xmlns:a16="http://schemas.microsoft.com/office/drawing/2014/main" id="{1C93775C-9DD6-6E7B-C0C7-CC9249570EA0}"/>
                  </a:ext>
                </a:extLst>
              </p:cNvPr>
              <p:cNvSpPr/>
              <p:nvPr/>
            </p:nvSpPr>
            <p:spPr>
              <a:xfrm>
                <a:off x="9615777" y="3544503"/>
                <a:ext cx="1804" cy="541"/>
              </a:xfrm>
              <a:custGeom>
                <a:avLst/>
                <a:gdLst>
                  <a:gd name="connsiteX0" fmla="*/ 0 w 1804"/>
                  <a:gd name="connsiteY0" fmla="*/ 0 h 541"/>
                  <a:gd name="connsiteX1" fmla="*/ 1805 w 1804"/>
                  <a:gd name="connsiteY1" fmla="*/ 542 h 541"/>
                  <a:gd name="connsiteX2" fmla="*/ 0 w 1804"/>
                  <a:gd name="connsiteY2" fmla="*/ 0 h 541"/>
                </a:gdLst>
                <a:ahLst/>
                <a:cxnLst>
                  <a:cxn ang="0">
                    <a:pos x="connsiteX0" y="connsiteY0"/>
                  </a:cxn>
                  <a:cxn ang="0">
                    <a:pos x="connsiteX1" y="connsiteY1"/>
                  </a:cxn>
                  <a:cxn ang="0">
                    <a:pos x="connsiteX2" y="connsiteY2"/>
                  </a:cxn>
                </a:cxnLst>
                <a:rect l="l" t="t" r="r" b="b"/>
                <a:pathLst>
                  <a:path w="1804" h="541">
                    <a:moveTo>
                      <a:pt x="0" y="0"/>
                    </a:moveTo>
                    <a:cubicBezTo>
                      <a:pt x="542" y="180"/>
                      <a:pt x="1264" y="361"/>
                      <a:pt x="1805" y="542"/>
                    </a:cubicBezTo>
                    <a:cubicBezTo>
                      <a:pt x="1264" y="361"/>
                      <a:pt x="723" y="180"/>
                      <a:pt x="0" y="0"/>
                    </a:cubicBezTo>
                    <a:close/>
                  </a:path>
                </a:pathLst>
              </a:custGeom>
              <a:grpFill/>
              <a:ln w="1804" cap="flat">
                <a:solidFill>
                  <a:srgbClr val="414141"/>
                </a:solidFill>
                <a:prstDash val="solid"/>
                <a:miter/>
              </a:ln>
            </p:spPr>
            <p:txBody>
              <a:bodyPr rtlCol="0" anchor="ctr"/>
              <a:lstStyle/>
              <a:p>
                <a:endParaRPr lang="en-US"/>
              </a:p>
            </p:txBody>
          </p:sp>
          <p:sp>
            <p:nvSpPr>
              <p:cNvPr id="62" name="Freeform 1054">
                <a:extLst>
                  <a:ext uri="{FF2B5EF4-FFF2-40B4-BE49-F238E27FC236}">
                    <a16:creationId xmlns:a16="http://schemas.microsoft.com/office/drawing/2014/main" id="{92CA3341-934B-55EF-5EAE-796B6203A588}"/>
                  </a:ext>
                </a:extLst>
              </p:cNvPr>
              <p:cNvSpPr/>
              <p:nvPr/>
            </p:nvSpPr>
            <p:spPr>
              <a:xfrm>
                <a:off x="8280272" y="4102888"/>
                <a:ext cx="541" cy="4150"/>
              </a:xfrm>
              <a:custGeom>
                <a:avLst/>
                <a:gdLst>
                  <a:gd name="connsiteX0" fmla="*/ 542 w 541"/>
                  <a:gd name="connsiteY0" fmla="*/ 4151 h 4150"/>
                  <a:gd name="connsiteX1" fmla="*/ 0 w 541"/>
                  <a:gd name="connsiteY1" fmla="*/ 0 h 4150"/>
                  <a:gd name="connsiteX2" fmla="*/ 542 w 541"/>
                  <a:gd name="connsiteY2" fmla="*/ 4151 h 4150"/>
                </a:gdLst>
                <a:ahLst/>
                <a:cxnLst>
                  <a:cxn ang="0">
                    <a:pos x="connsiteX0" y="connsiteY0"/>
                  </a:cxn>
                  <a:cxn ang="0">
                    <a:pos x="connsiteX1" y="connsiteY1"/>
                  </a:cxn>
                  <a:cxn ang="0">
                    <a:pos x="connsiteX2" y="connsiteY2"/>
                  </a:cxn>
                </a:cxnLst>
                <a:rect l="l" t="t" r="r" b="b"/>
                <a:pathLst>
                  <a:path w="541" h="4150">
                    <a:moveTo>
                      <a:pt x="542" y="4151"/>
                    </a:moveTo>
                    <a:cubicBezTo>
                      <a:pt x="361" y="2707"/>
                      <a:pt x="180" y="1444"/>
                      <a:pt x="0" y="0"/>
                    </a:cubicBezTo>
                    <a:cubicBezTo>
                      <a:pt x="180" y="1444"/>
                      <a:pt x="361" y="2888"/>
                      <a:pt x="542" y="4151"/>
                    </a:cubicBezTo>
                    <a:close/>
                  </a:path>
                </a:pathLst>
              </a:custGeom>
              <a:grpFill/>
              <a:ln w="1804" cap="flat">
                <a:solidFill>
                  <a:srgbClr val="414141"/>
                </a:solidFill>
                <a:prstDash val="solid"/>
                <a:miter/>
              </a:ln>
            </p:spPr>
            <p:txBody>
              <a:bodyPr rtlCol="0" anchor="ctr"/>
              <a:lstStyle/>
              <a:p>
                <a:endParaRPr lang="en-US"/>
              </a:p>
            </p:txBody>
          </p:sp>
          <p:sp>
            <p:nvSpPr>
              <p:cNvPr id="63" name="Freeform 1056">
                <a:extLst>
                  <a:ext uri="{FF2B5EF4-FFF2-40B4-BE49-F238E27FC236}">
                    <a16:creationId xmlns:a16="http://schemas.microsoft.com/office/drawing/2014/main" id="{117C080E-6853-2B50-6937-AE6251EC56D5}"/>
                  </a:ext>
                </a:extLst>
              </p:cNvPr>
              <p:cNvSpPr/>
              <p:nvPr/>
            </p:nvSpPr>
            <p:spPr>
              <a:xfrm>
                <a:off x="9633102" y="3549917"/>
                <a:ext cx="902" cy="360"/>
              </a:xfrm>
              <a:custGeom>
                <a:avLst/>
                <a:gdLst>
                  <a:gd name="connsiteX0" fmla="*/ 0 w 902"/>
                  <a:gd name="connsiteY0" fmla="*/ 0 h 360"/>
                  <a:gd name="connsiteX1" fmla="*/ 902 w 902"/>
                  <a:gd name="connsiteY1" fmla="*/ 361 h 360"/>
                  <a:gd name="connsiteX2" fmla="*/ 0 w 902"/>
                  <a:gd name="connsiteY2" fmla="*/ 0 h 360"/>
                </a:gdLst>
                <a:ahLst/>
                <a:cxnLst>
                  <a:cxn ang="0">
                    <a:pos x="connsiteX0" y="connsiteY0"/>
                  </a:cxn>
                  <a:cxn ang="0">
                    <a:pos x="connsiteX1" y="connsiteY1"/>
                  </a:cxn>
                  <a:cxn ang="0">
                    <a:pos x="connsiteX2" y="connsiteY2"/>
                  </a:cxn>
                </a:cxnLst>
                <a:rect l="l" t="t" r="r" b="b"/>
                <a:pathLst>
                  <a:path w="902" h="360">
                    <a:moveTo>
                      <a:pt x="0" y="0"/>
                    </a:moveTo>
                    <a:cubicBezTo>
                      <a:pt x="361" y="180"/>
                      <a:pt x="542" y="180"/>
                      <a:pt x="902" y="361"/>
                    </a:cubicBezTo>
                    <a:cubicBezTo>
                      <a:pt x="54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4" name="Freeform 1057">
                <a:extLst>
                  <a:ext uri="{FF2B5EF4-FFF2-40B4-BE49-F238E27FC236}">
                    <a16:creationId xmlns:a16="http://schemas.microsoft.com/office/drawing/2014/main" id="{BC5DFCA3-5774-1CE9-814E-2D223EECA486}"/>
                  </a:ext>
                </a:extLst>
              </p:cNvPr>
              <p:cNvSpPr/>
              <p:nvPr/>
            </p:nvSpPr>
            <p:spPr>
              <a:xfrm>
                <a:off x="9630576" y="3549015"/>
                <a:ext cx="1083" cy="360"/>
              </a:xfrm>
              <a:custGeom>
                <a:avLst/>
                <a:gdLst>
                  <a:gd name="connsiteX0" fmla="*/ 0 w 1083"/>
                  <a:gd name="connsiteY0" fmla="*/ 0 h 360"/>
                  <a:gd name="connsiteX1" fmla="*/ 1083 w 1083"/>
                  <a:gd name="connsiteY1" fmla="*/ 361 h 360"/>
                  <a:gd name="connsiteX2" fmla="*/ 0 w 1083"/>
                  <a:gd name="connsiteY2" fmla="*/ 0 h 360"/>
                </a:gdLst>
                <a:ahLst/>
                <a:cxnLst>
                  <a:cxn ang="0">
                    <a:pos x="connsiteX0" y="connsiteY0"/>
                  </a:cxn>
                  <a:cxn ang="0">
                    <a:pos x="connsiteX1" y="connsiteY1"/>
                  </a:cxn>
                  <a:cxn ang="0">
                    <a:pos x="connsiteX2" y="connsiteY2"/>
                  </a:cxn>
                </a:cxnLst>
                <a:rect l="l" t="t" r="r" b="b"/>
                <a:pathLst>
                  <a:path w="1083" h="360">
                    <a:moveTo>
                      <a:pt x="0" y="0"/>
                    </a:moveTo>
                    <a:cubicBezTo>
                      <a:pt x="361" y="180"/>
                      <a:pt x="722" y="180"/>
                      <a:pt x="1083" y="361"/>
                    </a:cubicBezTo>
                    <a:cubicBezTo>
                      <a:pt x="722" y="361"/>
                      <a:pt x="361" y="180"/>
                      <a:pt x="0" y="0"/>
                    </a:cubicBezTo>
                    <a:close/>
                  </a:path>
                </a:pathLst>
              </a:custGeom>
              <a:grpFill/>
              <a:ln w="1804" cap="flat">
                <a:solidFill>
                  <a:srgbClr val="414141"/>
                </a:solidFill>
                <a:prstDash val="solid"/>
                <a:miter/>
              </a:ln>
            </p:spPr>
            <p:txBody>
              <a:bodyPr rtlCol="0" anchor="ctr"/>
              <a:lstStyle/>
              <a:p>
                <a:endParaRPr lang="en-US"/>
              </a:p>
            </p:txBody>
          </p:sp>
          <p:sp>
            <p:nvSpPr>
              <p:cNvPr id="65" name="Freeform 1058">
                <a:extLst>
                  <a:ext uri="{FF2B5EF4-FFF2-40B4-BE49-F238E27FC236}">
                    <a16:creationId xmlns:a16="http://schemas.microsoft.com/office/drawing/2014/main" id="{CDB1A26F-25B1-1749-A6E3-148A98B2BBF0}"/>
                  </a:ext>
                </a:extLst>
              </p:cNvPr>
              <p:cNvSpPr/>
              <p:nvPr/>
            </p:nvSpPr>
            <p:spPr>
              <a:xfrm>
                <a:off x="8281174" y="4109566"/>
                <a:ext cx="541" cy="2165"/>
              </a:xfrm>
              <a:custGeom>
                <a:avLst/>
                <a:gdLst>
                  <a:gd name="connsiteX0" fmla="*/ 542 w 541"/>
                  <a:gd name="connsiteY0" fmla="*/ 2166 h 2165"/>
                  <a:gd name="connsiteX1" fmla="*/ 0 w 541"/>
                  <a:gd name="connsiteY1" fmla="*/ 0 h 2165"/>
                  <a:gd name="connsiteX2" fmla="*/ 542 w 541"/>
                  <a:gd name="connsiteY2" fmla="*/ 2166 h 2165"/>
                </a:gdLst>
                <a:ahLst/>
                <a:cxnLst>
                  <a:cxn ang="0">
                    <a:pos x="connsiteX0" y="connsiteY0"/>
                  </a:cxn>
                  <a:cxn ang="0">
                    <a:pos x="connsiteX1" y="connsiteY1"/>
                  </a:cxn>
                  <a:cxn ang="0">
                    <a:pos x="connsiteX2" y="connsiteY2"/>
                  </a:cxn>
                </a:cxnLst>
                <a:rect l="l" t="t" r="r" b="b"/>
                <a:pathLst>
                  <a:path w="541" h="2165">
                    <a:moveTo>
                      <a:pt x="542" y="2166"/>
                    </a:moveTo>
                    <a:cubicBezTo>
                      <a:pt x="361" y="1443"/>
                      <a:pt x="180" y="722"/>
                      <a:pt x="0" y="0"/>
                    </a:cubicBezTo>
                    <a:cubicBezTo>
                      <a:pt x="180" y="722"/>
                      <a:pt x="361" y="1443"/>
                      <a:pt x="542" y="2166"/>
                    </a:cubicBezTo>
                    <a:close/>
                  </a:path>
                </a:pathLst>
              </a:custGeom>
              <a:grpFill/>
              <a:ln w="1804" cap="flat">
                <a:solidFill>
                  <a:srgbClr val="414141"/>
                </a:solidFill>
                <a:prstDash val="solid"/>
                <a:miter/>
              </a:ln>
            </p:spPr>
            <p:txBody>
              <a:bodyPr rtlCol="0" anchor="ctr"/>
              <a:lstStyle/>
              <a:p>
                <a:endParaRPr lang="en-US"/>
              </a:p>
            </p:txBody>
          </p:sp>
          <p:sp>
            <p:nvSpPr>
              <p:cNvPr id="66" name="Freeform 1059">
                <a:extLst>
                  <a:ext uri="{FF2B5EF4-FFF2-40B4-BE49-F238E27FC236}">
                    <a16:creationId xmlns:a16="http://schemas.microsoft.com/office/drawing/2014/main" id="{34D7949C-6B1D-9CC6-0D92-59914A63C9AC}"/>
                  </a:ext>
                </a:extLst>
              </p:cNvPr>
              <p:cNvSpPr/>
              <p:nvPr/>
            </p:nvSpPr>
            <p:spPr>
              <a:xfrm>
                <a:off x="9627869" y="3548293"/>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90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7" name="Freeform 1060">
                <a:extLst>
                  <a:ext uri="{FF2B5EF4-FFF2-40B4-BE49-F238E27FC236}">
                    <a16:creationId xmlns:a16="http://schemas.microsoft.com/office/drawing/2014/main" id="{40978916-1986-F504-BED0-0579D936739C}"/>
                  </a:ext>
                </a:extLst>
              </p:cNvPr>
              <p:cNvSpPr/>
              <p:nvPr/>
            </p:nvSpPr>
            <p:spPr>
              <a:xfrm>
                <a:off x="9622093" y="3546488"/>
                <a:ext cx="1444" cy="541"/>
              </a:xfrm>
              <a:custGeom>
                <a:avLst/>
                <a:gdLst>
                  <a:gd name="connsiteX0" fmla="*/ 0 w 1444"/>
                  <a:gd name="connsiteY0" fmla="*/ 0 h 541"/>
                  <a:gd name="connsiteX1" fmla="*/ 1444 w 1444"/>
                  <a:gd name="connsiteY1" fmla="*/ 542 h 541"/>
                  <a:gd name="connsiteX2" fmla="*/ 0 w 1444"/>
                  <a:gd name="connsiteY2" fmla="*/ 0 h 541"/>
                </a:gdLst>
                <a:ahLst/>
                <a:cxnLst>
                  <a:cxn ang="0">
                    <a:pos x="connsiteX0" y="connsiteY0"/>
                  </a:cxn>
                  <a:cxn ang="0">
                    <a:pos x="connsiteX1" y="connsiteY1"/>
                  </a:cxn>
                  <a:cxn ang="0">
                    <a:pos x="connsiteX2" y="connsiteY2"/>
                  </a:cxn>
                </a:cxnLst>
                <a:rect l="l" t="t" r="r" b="b"/>
                <a:pathLst>
                  <a:path w="1444" h="541">
                    <a:moveTo>
                      <a:pt x="0" y="0"/>
                    </a:moveTo>
                    <a:cubicBezTo>
                      <a:pt x="542" y="180"/>
                      <a:pt x="902" y="361"/>
                      <a:pt x="1444" y="542"/>
                    </a:cubicBezTo>
                    <a:cubicBezTo>
                      <a:pt x="1083" y="180"/>
                      <a:pt x="542" y="0"/>
                      <a:pt x="0" y="0"/>
                    </a:cubicBezTo>
                    <a:close/>
                  </a:path>
                </a:pathLst>
              </a:custGeom>
              <a:grpFill/>
              <a:ln w="1804" cap="flat">
                <a:solidFill>
                  <a:srgbClr val="414141"/>
                </a:solidFill>
                <a:prstDash val="solid"/>
                <a:miter/>
              </a:ln>
            </p:spPr>
            <p:txBody>
              <a:bodyPr rtlCol="0" anchor="ctr"/>
              <a:lstStyle/>
              <a:p>
                <a:endParaRPr lang="en-US"/>
              </a:p>
            </p:txBody>
          </p:sp>
          <p:sp>
            <p:nvSpPr>
              <p:cNvPr id="68" name="Freeform 1061">
                <a:extLst>
                  <a:ext uri="{FF2B5EF4-FFF2-40B4-BE49-F238E27FC236}">
                    <a16:creationId xmlns:a16="http://schemas.microsoft.com/office/drawing/2014/main" id="{DEA6F2C7-FBBE-340D-4C02-FE44322CD6D5}"/>
                  </a:ext>
                </a:extLst>
              </p:cNvPr>
              <p:cNvSpPr/>
              <p:nvPr/>
            </p:nvSpPr>
            <p:spPr>
              <a:xfrm>
                <a:off x="9625162" y="3547390"/>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722" y="180"/>
                      <a:pt x="361" y="180"/>
                      <a:pt x="0" y="0"/>
                    </a:cubicBezTo>
                    <a:close/>
                  </a:path>
                </a:pathLst>
              </a:custGeom>
              <a:grpFill/>
              <a:ln w="1804" cap="flat">
                <a:solidFill>
                  <a:srgbClr val="414141"/>
                </a:solidFill>
                <a:prstDash val="solid"/>
                <a:miter/>
              </a:ln>
            </p:spPr>
            <p:txBody>
              <a:bodyPr rtlCol="0" anchor="ctr"/>
              <a:lstStyle/>
              <a:p>
                <a:endParaRPr lang="en-US"/>
              </a:p>
            </p:txBody>
          </p:sp>
          <p:sp>
            <p:nvSpPr>
              <p:cNvPr id="69" name="Freeform 1062">
                <a:extLst>
                  <a:ext uri="{FF2B5EF4-FFF2-40B4-BE49-F238E27FC236}">
                    <a16:creationId xmlns:a16="http://schemas.microsoft.com/office/drawing/2014/main" id="{5AF61E89-79A0-1882-C1C0-9D88E4127600}"/>
                  </a:ext>
                </a:extLst>
              </p:cNvPr>
              <p:cNvSpPr/>
              <p:nvPr/>
            </p:nvSpPr>
            <p:spPr>
              <a:xfrm>
                <a:off x="9126484" y="3852694"/>
                <a:ext cx="276704" cy="820532"/>
              </a:xfrm>
              <a:custGeom>
                <a:avLst/>
                <a:gdLst>
                  <a:gd name="connsiteX0" fmla="*/ 228329 w 276704"/>
                  <a:gd name="connsiteY0" fmla="*/ 1321 h 820532"/>
                  <a:gd name="connsiteX1" fmla="*/ 214973 w 276704"/>
                  <a:gd name="connsiteY1" fmla="*/ 26948 h 820532"/>
                  <a:gd name="connsiteX2" fmla="*/ 231216 w 276704"/>
                  <a:gd name="connsiteY2" fmla="*/ 102747 h 820532"/>
                  <a:gd name="connsiteX3" fmla="*/ 253053 w 276704"/>
                  <a:gd name="connsiteY3" fmla="*/ 145519 h 820532"/>
                  <a:gd name="connsiteX4" fmla="*/ 241684 w 276704"/>
                  <a:gd name="connsiteY4" fmla="*/ 221859 h 820532"/>
                  <a:gd name="connsiteX5" fmla="*/ 168231 w 276704"/>
                  <a:gd name="connsiteY5" fmla="*/ 275099 h 820532"/>
                  <a:gd name="connsiteX6" fmla="*/ 93154 w 276704"/>
                  <a:gd name="connsiteY6" fmla="*/ 258496 h 820532"/>
                  <a:gd name="connsiteX7" fmla="*/ 48938 w 276704"/>
                  <a:gd name="connsiteY7" fmla="*/ 157791 h 820532"/>
                  <a:gd name="connsiteX8" fmla="*/ 50743 w 276704"/>
                  <a:gd name="connsiteY8" fmla="*/ 90655 h 820532"/>
                  <a:gd name="connsiteX9" fmla="*/ 42621 w 276704"/>
                  <a:gd name="connsiteY9" fmla="*/ 43551 h 820532"/>
                  <a:gd name="connsiteX10" fmla="*/ 26559 w 276704"/>
                  <a:gd name="connsiteY10" fmla="*/ 27670 h 820532"/>
                  <a:gd name="connsiteX11" fmla="*/ 390 w 276704"/>
                  <a:gd name="connsiteY11" fmla="*/ 66472 h 820532"/>
                  <a:gd name="connsiteX12" fmla="*/ 9595 w 276704"/>
                  <a:gd name="connsiteY12" fmla="*/ 169883 h 820532"/>
                  <a:gd name="connsiteX13" fmla="*/ 44968 w 276704"/>
                  <a:gd name="connsiteY13" fmla="*/ 490946 h 820532"/>
                  <a:gd name="connsiteX14" fmla="*/ 39734 w 276704"/>
                  <a:gd name="connsiteY14" fmla="*/ 690550 h 820532"/>
                  <a:gd name="connsiteX15" fmla="*/ 29807 w 276704"/>
                  <a:gd name="connsiteY15" fmla="*/ 785660 h 820532"/>
                  <a:gd name="connsiteX16" fmla="*/ 66083 w 276704"/>
                  <a:gd name="connsiteY16" fmla="*/ 817964 h 820532"/>
                  <a:gd name="connsiteX17" fmla="*/ 80882 w 276704"/>
                  <a:gd name="connsiteY17" fmla="*/ 786742 h 820532"/>
                  <a:gd name="connsiteX18" fmla="*/ 97846 w 276704"/>
                  <a:gd name="connsiteY18" fmla="*/ 604644 h 820532"/>
                  <a:gd name="connsiteX19" fmla="*/ 107411 w 276704"/>
                  <a:gd name="connsiteY19" fmla="*/ 537869 h 820532"/>
                  <a:gd name="connsiteX20" fmla="*/ 170938 w 276704"/>
                  <a:gd name="connsiteY20" fmla="*/ 507189 h 820532"/>
                  <a:gd name="connsiteX21" fmla="*/ 198911 w 276704"/>
                  <a:gd name="connsiteY21" fmla="*/ 553751 h 820532"/>
                  <a:gd name="connsiteX22" fmla="*/ 209920 w 276704"/>
                  <a:gd name="connsiteY22" fmla="*/ 620165 h 820532"/>
                  <a:gd name="connsiteX23" fmla="*/ 220929 w 276704"/>
                  <a:gd name="connsiteY23" fmla="*/ 780065 h 820532"/>
                  <a:gd name="connsiteX24" fmla="*/ 225261 w 276704"/>
                  <a:gd name="connsiteY24" fmla="*/ 799195 h 820532"/>
                  <a:gd name="connsiteX25" fmla="*/ 249625 w 276704"/>
                  <a:gd name="connsiteY25" fmla="*/ 813994 h 820532"/>
                  <a:gd name="connsiteX26" fmla="*/ 271281 w 276704"/>
                  <a:gd name="connsiteY26" fmla="*/ 795586 h 820532"/>
                  <a:gd name="connsiteX27" fmla="*/ 272545 w 276704"/>
                  <a:gd name="connsiteY27" fmla="*/ 773207 h 820532"/>
                  <a:gd name="connsiteX28" fmla="*/ 266950 w 276704"/>
                  <a:gd name="connsiteY28" fmla="*/ 579197 h 820532"/>
                  <a:gd name="connsiteX29" fmla="*/ 268755 w 276704"/>
                  <a:gd name="connsiteY29" fmla="*/ 317691 h 820532"/>
                  <a:gd name="connsiteX30" fmla="*/ 275613 w 276704"/>
                  <a:gd name="connsiteY30" fmla="*/ 54380 h 820532"/>
                  <a:gd name="connsiteX31" fmla="*/ 262077 w 276704"/>
                  <a:gd name="connsiteY31" fmla="*/ 14676 h 820532"/>
                  <a:gd name="connsiteX32" fmla="*/ 228329 w 276704"/>
                  <a:gd name="connsiteY32" fmla="*/ 1321 h 820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76704" h="820532">
                    <a:moveTo>
                      <a:pt x="228329" y="1321"/>
                    </a:moveTo>
                    <a:cubicBezTo>
                      <a:pt x="216418" y="5833"/>
                      <a:pt x="214973" y="17202"/>
                      <a:pt x="214973" y="26948"/>
                    </a:cubicBezTo>
                    <a:cubicBezTo>
                      <a:pt x="215335" y="56726"/>
                      <a:pt x="209379" y="78203"/>
                      <a:pt x="231216" y="102747"/>
                    </a:cubicBezTo>
                    <a:cubicBezTo>
                      <a:pt x="239518" y="112131"/>
                      <a:pt x="251970" y="133066"/>
                      <a:pt x="253053" y="145519"/>
                    </a:cubicBezTo>
                    <a:cubicBezTo>
                      <a:pt x="255580" y="172410"/>
                      <a:pt x="254136" y="198579"/>
                      <a:pt x="241684" y="221859"/>
                    </a:cubicBezTo>
                    <a:cubicBezTo>
                      <a:pt x="225802" y="251638"/>
                      <a:pt x="205047" y="271670"/>
                      <a:pt x="168231" y="275099"/>
                    </a:cubicBezTo>
                    <a:cubicBezTo>
                      <a:pt x="143326" y="277445"/>
                      <a:pt x="113728" y="269505"/>
                      <a:pt x="93154" y="258496"/>
                    </a:cubicBezTo>
                    <a:cubicBezTo>
                      <a:pt x="63917" y="242795"/>
                      <a:pt x="37749" y="199300"/>
                      <a:pt x="48938" y="157791"/>
                    </a:cubicBezTo>
                    <a:cubicBezTo>
                      <a:pt x="54894" y="135774"/>
                      <a:pt x="53630" y="113214"/>
                      <a:pt x="50743" y="90655"/>
                    </a:cubicBezTo>
                    <a:cubicBezTo>
                      <a:pt x="48757" y="74954"/>
                      <a:pt x="46050" y="59072"/>
                      <a:pt x="42621" y="43551"/>
                    </a:cubicBezTo>
                    <a:cubicBezTo>
                      <a:pt x="40636" y="34708"/>
                      <a:pt x="35944" y="28753"/>
                      <a:pt x="26559" y="27670"/>
                    </a:cubicBezTo>
                    <a:cubicBezTo>
                      <a:pt x="1834" y="25324"/>
                      <a:pt x="932" y="57087"/>
                      <a:pt x="390" y="66472"/>
                    </a:cubicBezTo>
                    <a:cubicBezTo>
                      <a:pt x="-1415" y="101484"/>
                      <a:pt x="3278" y="135593"/>
                      <a:pt x="9595" y="169883"/>
                    </a:cubicBezTo>
                    <a:cubicBezTo>
                      <a:pt x="29086" y="276002"/>
                      <a:pt x="45328" y="382481"/>
                      <a:pt x="44968" y="490946"/>
                    </a:cubicBezTo>
                    <a:cubicBezTo>
                      <a:pt x="44787" y="557541"/>
                      <a:pt x="44606" y="624136"/>
                      <a:pt x="39734" y="690550"/>
                    </a:cubicBezTo>
                    <a:cubicBezTo>
                      <a:pt x="37387" y="722494"/>
                      <a:pt x="33417" y="754077"/>
                      <a:pt x="29807" y="785660"/>
                    </a:cubicBezTo>
                    <a:cubicBezTo>
                      <a:pt x="26920" y="811287"/>
                      <a:pt x="43163" y="826988"/>
                      <a:pt x="66083" y="817964"/>
                    </a:cubicBezTo>
                    <a:cubicBezTo>
                      <a:pt x="79077" y="812911"/>
                      <a:pt x="80701" y="798293"/>
                      <a:pt x="80882" y="786742"/>
                    </a:cubicBezTo>
                    <a:cubicBezTo>
                      <a:pt x="82145" y="725562"/>
                      <a:pt x="93695" y="665464"/>
                      <a:pt x="97846" y="604644"/>
                    </a:cubicBezTo>
                    <a:cubicBezTo>
                      <a:pt x="99470" y="582446"/>
                      <a:pt x="100734" y="559887"/>
                      <a:pt x="107411" y="537869"/>
                    </a:cubicBezTo>
                    <a:cubicBezTo>
                      <a:pt x="116435" y="508091"/>
                      <a:pt x="142964" y="495999"/>
                      <a:pt x="170938" y="507189"/>
                    </a:cubicBezTo>
                    <a:cubicBezTo>
                      <a:pt x="191512" y="515310"/>
                      <a:pt x="193316" y="534620"/>
                      <a:pt x="198911" y="553751"/>
                    </a:cubicBezTo>
                    <a:cubicBezTo>
                      <a:pt x="205228" y="575227"/>
                      <a:pt x="208477" y="597606"/>
                      <a:pt x="209920" y="620165"/>
                    </a:cubicBezTo>
                    <a:cubicBezTo>
                      <a:pt x="213349" y="673585"/>
                      <a:pt x="217139" y="726825"/>
                      <a:pt x="220929" y="780065"/>
                    </a:cubicBezTo>
                    <a:cubicBezTo>
                      <a:pt x="221470" y="786562"/>
                      <a:pt x="223456" y="792878"/>
                      <a:pt x="225261" y="799195"/>
                    </a:cubicBezTo>
                    <a:cubicBezTo>
                      <a:pt x="228870" y="811106"/>
                      <a:pt x="238615" y="814355"/>
                      <a:pt x="249625" y="813994"/>
                    </a:cubicBezTo>
                    <a:cubicBezTo>
                      <a:pt x="261355" y="813633"/>
                      <a:pt x="269115" y="807136"/>
                      <a:pt x="271281" y="795586"/>
                    </a:cubicBezTo>
                    <a:cubicBezTo>
                      <a:pt x="272545" y="788186"/>
                      <a:pt x="272364" y="780606"/>
                      <a:pt x="272545" y="773207"/>
                    </a:cubicBezTo>
                    <a:cubicBezTo>
                      <a:pt x="274710" y="708417"/>
                      <a:pt x="270198" y="643988"/>
                      <a:pt x="266950" y="579197"/>
                    </a:cubicBezTo>
                    <a:cubicBezTo>
                      <a:pt x="262619" y="492209"/>
                      <a:pt x="262619" y="404860"/>
                      <a:pt x="268755" y="317691"/>
                    </a:cubicBezTo>
                    <a:cubicBezTo>
                      <a:pt x="273086" y="257052"/>
                      <a:pt x="279222" y="74593"/>
                      <a:pt x="275613" y="54380"/>
                    </a:cubicBezTo>
                    <a:cubicBezTo>
                      <a:pt x="273267" y="40664"/>
                      <a:pt x="270198" y="26587"/>
                      <a:pt x="262077" y="14676"/>
                    </a:cubicBezTo>
                    <a:cubicBezTo>
                      <a:pt x="253956" y="3125"/>
                      <a:pt x="239698" y="-2830"/>
                      <a:pt x="228329" y="1321"/>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0" name="Freeform 1063">
                <a:extLst>
                  <a:ext uri="{FF2B5EF4-FFF2-40B4-BE49-F238E27FC236}">
                    <a16:creationId xmlns:a16="http://schemas.microsoft.com/office/drawing/2014/main" id="{4411A801-D4B1-FCC7-5EFB-B8E50526004A}"/>
                  </a:ext>
                </a:extLst>
              </p:cNvPr>
              <p:cNvSpPr/>
              <p:nvPr/>
            </p:nvSpPr>
            <p:spPr>
              <a:xfrm>
                <a:off x="8763304" y="4000462"/>
                <a:ext cx="186985" cy="190829"/>
              </a:xfrm>
              <a:custGeom>
                <a:avLst/>
                <a:gdLst>
                  <a:gd name="connsiteX0" fmla="*/ 138339 w 186985"/>
                  <a:gd name="connsiteY0" fmla="*/ 11287 h 190829"/>
                  <a:gd name="connsiteX1" fmla="*/ 53155 w 186985"/>
                  <a:gd name="connsiteY1" fmla="*/ 10565 h 190829"/>
                  <a:gd name="connsiteX2" fmla="*/ 1179 w 186985"/>
                  <a:gd name="connsiteY2" fmla="*/ 87988 h 190829"/>
                  <a:gd name="connsiteX3" fmla="*/ 91235 w 186985"/>
                  <a:gd name="connsiteY3" fmla="*/ 190678 h 190829"/>
                  <a:gd name="connsiteX4" fmla="*/ 151152 w 186985"/>
                  <a:gd name="connsiteY4" fmla="*/ 169563 h 190829"/>
                  <a:gd name="connsiteX5" fmla="*/ 138339 w 186985"/>
                  <a:gd name="connsiteY5" fmla="*/ 11287 h 190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985" h="190829">
                    <a:moveTo>
                      <a:pt x="138339" y="11287"/>
                    </a:moveTo>
                    <a:cubicBezTo>
                      <a:pt x="107117" y="-5497"/>
                      <a:pt x="80406" y="-1707"/>
                      <a:pt x="53155" y="10565"/>
                    </a:cubicBezTo>
                    <a:cubicBezTo>
                      <a:pt x="23016" y="24101"/>
                      <a:pt x="6773" y="53337"/>
                      <a:pt x="1179" y="87988"/>
                    </a:cubicBezTo>
                    <a:cubicBezTo>
                      <a:pt x="-8567" y="147906"/>
                      <a:pt x="43951" y="192122"/>
                      <a:pt x="91235" y="190678"/>
                    </a:cubicBezTo>
                    <a:cubicBezTo>
                      <a:pt x="113253" y="192122"/>
                      <a:pt x="132744" y="183098"/>
                      <a:pt x="151152" y="169563"/>
                    </a:cubicBezTo>
                    <a:cubicBezTo>
                      <a:pt x="204392" y="130039"/>
                      <a:pt x="196812" y="42509"/>
                      <a:pt x="138339" y="11287"/>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1" name="Freeform 1064">
                <a:extLst>
                  <a:ext uri="{FF2B5EF4-FFF2-40B4-BE49-F238E27FC236}">
                    <a16:creationId xmlns:a16="http://schemas.microsoft.com/office/drawing/2014/main" id="{2C10BA7A-F447-4D90-78C1-6130A3BF6D5A}"/>
                  </a:ext>
                </a:extLst>
              </p:cNvPr>
              <p:cNvSpPr/>
              <p:nvPr/>
            </p:nvSpPr>
            <p:spPr>
              <a:xfrm>
                <a:off x="9188171" y="3937601"/>
                <a:ext cx="179815" cy="176735"/>
              </a:xfrm>
              <a:custGeom>
                <a:avLst/>
                <a:gdLst>
                  <a:gd name="connsiteX0" fmla="*/ 17750 w 179815"/>
                  <a:gd name="connsiteY0" fmla="*/ 36429 h 176735"/>
                  <a:gd name="connsiteX1" fmla="*/ 84706 w 179815"/>
                  <a:gd name="connsiteY1" fmla="*/ 176476 h 176735"/>
                  <a:gd name="connsiteX2" fmla="*/ 179816 w 179815"/>
                  <a:gd name="connsiteY2" fmla="*/ 74509 h 176735"/>
                  <a:gd name="connsiteX3" fmla="*/ 137043 w 179815"/>
                  <a:gd name="connsiteY3" fmla="*/ 9718 h 176735"/>
                  <a:gd name="connsiteX4" fmla="*/ 17750 w 179815"/>
                  <a:gd name="connsiteY4" fmla="*/ 36429 h 176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15" h="176735">
                    <a:moveTo>
                      <a:pt x="17750" y="36429"/>
                    </a:moveTo>
                    <a:cubicBezTo>
                      <a:pt x="-23939" y="96887"/>
                      <a:pt x="11614" y="168535"/>
                      <a:pt x="84706" y="176476"/>
                    </a:cubicBezTo>
                    <a:cubicBezTo>
                      <a:pt x="150940" y="180988"/>
                      <a:pt x="178011" y="125763"/>
                      <a:pt x="179816" y="74509"/>
                    </a:cubicBezTo>
                    <a:cubicBezTo>
                      <a:pt x="179454" y="59710"/>
                      <a:pt x="172597" y="31556"/>
                      <a:pt x="137043" y="9718"/>
                    </a:cubicBezTo>
                    <a:cubicBezTo>
                      <a:pt x="120259" y="-2193"/>
                      <a:pt x="49514" y="-11938"/>
                      <a:pt x="17750" y="3642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2" name="Freeform 1065">
                <a:extLst>
                  <a:ext uri="{FF2B5EF4-FFF2-40B4-BE49-F238E27FC236}">
                    <a16:creationId xmlns:a16="http://schemas.microsoft.com/office/drawing/2014/main" id="{B79D7552-625E-2DB3-FEF6-1E31B27D518C}"/>
                  </a:ext>
                </a:extLst>
              </p:cNvPr>
              <p:cNvSpPr/>
              <p:nvPr/>
            </p:nvSpPr>
            <p:spPr>
              <a:xfrm>
                <a:off x="7953757" y="4027094"/>
                <a:ext cx="177832" cy="164712"/>
              </a:xfrm>
              <a:custGeom>
                <a:avLst/>
                <a:gdLst>
                  <a:gd name="connsiteX0" fmla="*/ 76378 w 177832"/>
                  <a:gd name="connsiteY0" fmla="*/ 163324 h 164712"/>
                  <a:gd name="connsiteX1" fmla="*/ 127091 w 177832"/>
                  <a:gd name="connsiteY1" fmla="*/ 147623 h 164712"/>
                  <a:gd name="connsiteX2" fmla="*/ 177624 w 177832"/>
                  <a:gd name="connsiteY2" fmla="*/ 96910 h 164712"/>
                  <a:gd name="connsiteX3" fmla="*/ 140446 w 177832"/>
                  <a:gd name="connsiteY3" fmla="*/ 13711 h 164712"/>
                  <a:gd name="connsiteX4" fmla="*/ 41547 w 177832"/>
                  <a:gd name="connsiteY4" fmla="*/ 13711 h 164712"/>
                  <a:gd name="connsiteX5" fmla="*/ 2023 w 177832"/>
                  <a:gd name="connsiteY5" fmla="*/ 115318 h 164712"/>
                  <a:gd name="connsiteX6" fmla="*/ 76378 w 177832"/>
                  <a:gd name="connsiteY6" fmla="*/ 163324 h 164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832" h="164712">
                    <a:moveTo>
                      <a:pt x="76378" y="163324"/>
                    </a:moveTo>
                    <a:cubicBezTo>
                      <a:pt x="93704" y="159534"/>
                      <a:pt x="111390" y="155383"/>
                      <a:pt x="127091" y="147623"/>
                    </a:cubicBezTo>
                    <a:cubicBezTo>
                      <a:pt x="152899" y="134809"/>
                      <a:pt x="180511" y="121274"/>
                      <a:pt x="177624" y="96910"/>
                    </a:cubicBezTo>
                    <a:cubicBezTo>
                      <a:pt x="175278" y="55220"/>
                      <a:pt x="169683" y="28149"/>
                      <a:pt x="140446" y="13711"/>
                    </a:cubicBezTo>
                    <a:cubicBezTo>
                      <a:pt x="107600" y="-2531"/>
                      <a:pt x="74032" y="-6502"/>
                      <a:pt x="41547" y="13711"/>
                    </a:cubicBezTo>
                    <a:cubicBezTo>
                      <a:pt x="11768" y="32119"/>
                      <a:pt x="-6279" y="81569"/>
                      <a:pt x="2023" y="115318"/>
                    </a:cubicBezTo>
                    <a:cubicBezTo>
                      <a:pt x="10325" y="148886"/>
                      <a:pt x="42630" y="170543"/>
                      <a:pt x="76378" y="163324"/>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3" name="Freeform 1066">
                <a:extLst>
                  <a:ext uri="{FF2B5EF4-FFF2-40B4-BE49-F238E27FC236}">
                    <a16:creationId xmlns:a16="http://schemas.microsoft.com/office/drawing/2014/main" id="{ED62A874-66BE-5440-42A8-D4FDA9F8ED29}"/>
                  </a:ext>
                </a:extLst>
              </p:cNvPr>
              <p:cNvSpPr/>
              <p:nvPr/>
            </p:nvSpPr>
            <p:spPr>
              <a:xfrm>
                <a:off x="8575352" y="3959850"/>
                <a:ext cx="483133" cy="725156"/>
              </a:xfrm>
              <a:custGeom>
                <a:avLst/>
                <a:gdLst>
                  <a:gd name="connsiteX0" fmla="*/ 461647 w 483133"/>
                  <a:gd name="connsiteY0" fmla="*/ 103 h 725156"/>
                  <a:gd name="connsiteX1" fmla="*/ 434756 w 483133"/>
                  <a:gd name="connsiteY1" fmla="*/ 26813 h 725156"/>
                  <a:gd name="connsiteX2" fmla="*/ 424830 w 483133"/>
                  <a:gd name="connsiteY2" fmla="*/ 96115 h 725156"/>
                  <a:gd name="connsiteX3" fmla="*/ 414362 w 483133"/>
                  <a:gd name="connsiteY3" fmla="*/ 165597 h 725156"/>
                  <a:gd name="connsiteX4" fmla="*/ 394149 w 483133"/>
                  <a:gd name="connsiteY4" fmla="*/ 190863 h 725156"/>
                  <a:gd name="connsiteX5" fmla="*/ 349933 w 483133"/>
                  <a:gd name="connsiteY5" fmla="*/ 220461 h 725156"/>
                  <a:gd name="connsiteX6" fmla="*/ 247424 w 483133"/>
                  <a:gd name="connsiteY6" fmla="*/ 245005 h 725156"/>
                  <a:gd name="connsiteX7" fmla="*/ 190936 w 483133"/>
                  <a:gd name="connsiteY7" fmla="*/ 204940 h 725156"/>
                  <a:gd name="connsiteX8" fmla="*/ 135892 w 483133"/>
                  <a:gd name="connsiteY8" fmla="*/ 200970 h 725156"/>
                  <a:gd name="connsiteX9" fmla="*/ 79403 w 483133"/>
                  <a:gd name="connsiteY9" fmla="*/ 259083 h 725156"/>
                  <a:gd name="connsiteX10" fmla="*/ 72726 w 483133"/>
                  <a:gd name="connsiteY10" fmla="*/ 241938 h 725156"/>
                  <a:gd name="connsiteX11" fmla="*/ 58107 w 483133"/>
                  <a:gd name="connsiteY11" fmla="*/ 199526 h 725156"/>
                  <a:gd name="connsiteX12" fmla="*/ 5770 w 483133"/>
                  <a:gd name="connsiteY12" fmla="*/ 200970 h 725156"/>
                  <a:gd name="connsiteX13" fmla="*/ 897 w 483133"/>
                  <a:gd name="connsiteY13" fmla="*/ 230929 h 725156"/>
                  <a:gd name="connsiteX14" fmla="*/ 48181 w 483133"/>
                  <a:gd name="connsiteY14" fmla="*/ 371879 h 725156"/>
                  <a:gd name="connsiteX15" fmla="*/ 73448 w 483133"/>
                  <a:gd name="connsiteY15" fmla="*/ 383609 h 725156"/>
                  <a:gd name="connsiteX16" fmla="*/ 101602 w 483133"/>
                  <a:gd name="connsiteY16" fmla="*/ 358163 h 725156"/>
                  <a:gd name="connsiteX17" fmla="*/ 148344 w 483133"/>
                  <a:gd name="connsiteY17" fmla="*/ 240855 h 725156"/>
                  <a:gd name="connsiteX18" fmla="*/ 158812 w 483133"/>
                  <a:gd name="connsiteY18" fmla="*/ 233816 h 725156"/>
                  <a:gd name="connsiteX19" fmla="*/ 160075 w 483133"/>
                  <a:gd name="connsiteY19" fmla="*/ 245547 h 725156"/>
                  <a:gd name="connsiteX20" fmla="*/ 145637 w 483133"/>
                  <a:gd name="connsiteY20" fmla="*/ 276047 h 725156"/>
                  <a:gd name="connsiteX21" fmla="*/ 91676 w 483133"/>
                  <a:gd name="connsiteY21" fmla="*/ 446595 h 725156"/>
                  <a:gd name="connsiteX22" fmla="*/ 69477 w 483133"/>
                  <a:gd name="connsiteY22" fmla="*/ 602524 h 725156"/>
                  <a:gd name="connsiteX23" fmla="*/ 66770 w 483133"/>
                  <a:gd name="connsiteY23" fmla="*/ 692400 h 725156"/>
                  <a:gd name="connsiteX24" fmla="*/ 96368 w 483133"/>
                  <a:gd name="connsiteY24" fmla="*/ 725065 h 725156"/>
                  <a:gd name="connsiteX25" fmla="*/ 126687 w 483133"/>
                  <a:gd name="connsiteY25" fmla="*/ 690415 h 725156"/>
                  <a:gd name="connsiteX26" fmla="*/ 154841 w 483133"/>
                  <a:gd name="connsiteY26" fmla="*/ 477456 h 725156"/>
                  <a:gd name="connsiteX27" fmla="*/ 191658 w 483133"/>
                  <a:gd name="connsiteY27" fmla="*/ 451468 h 725156"/>
                  <a:gd name="connsiteX28" fmla="*/ 223602 w 483133"/>
                  <a:gd name="connsiteY28" fmla="*/ 467530 h 725156"/>
                  <a:gd name="connsiteX29" fmla="*/ 240205 w 483133"/>
                  <a:gd name="connsiteY29" fmla="*/ 574551 h 725156"/>
                  <a:gd name="connsiteX30" fmla="*/ 251214 w 483133"/>
                  <a:gd name="connsiteY30" fmla="*/ 677962 h 725156"/>
                  <a:gd name="connsiteX31" fmla="*/ 257170 w 483133"/>
                  <a:gd name="connsiteY31" fmla="*/ 701965 h 725156"/>
                  <a:gd name="connsiteX32" fmla="*/ 300303 w 483133"/>
                  <a:gd name="connsiteY32" fmla="*/ 720915 h 725156"/>
                  <a:gd name="connsiteX33" fmla="*/ 308966 w 483133"/>
                  <a:gd name="connsiteY33" fmla="*/ 688430 h 725156"/>
                  <a:gd name="connsiteX34" fmla="*/ 302288 w 483133"/>
                  <a:gd name="connsiteY34" fmla="*/ 649628 h 725156"/>
                  <a:gd name="connsiteX35" fmla="*/ 294167 w 483133"/>
                  <a:gd name="connsiteY35" fmla="*/ 459589 h 725156"/>
                  <a:gd name="connsiteX36" fmla="*/ 299761 w 483133"/>
                  <a:gd name="connsiteY36" fmla="*/ 420606 h 725156"/>
                  <a:gd name="connsiteX37" fmla="*/ 330623 w 483133"/>
                  <a:gd name="connsiteY37" fmla="*/ 306908 h 725156"/>
                  <a:gd name="connsiteX38" fmla="*/ 340909 w 483133"/>
                  <a:gd name="connsiteY38" fmla="*/ 302035 h 725156"/>
                  <a:gd name="connsiteX39" fmla="*/ 362566 w 483133"/>
                  <a:gd name="connsiteY39" fmla="*/ 300411 h 725156"/>
                  <a:gd name="connsiteX40" fmla="*/ 438004 w 483133"/>
                  <a:gd name="connsiteY40" fmla="*/ 232734 h 725156"/>
                  <a:gd name="connsiteX41" fmla="*/ 472294 w 483133"/>
                  <a:gd name="connsiteY41" fmla="*/ 155310 h 725156"/>
                  <a:gd name="connsiteX42" fmla="*/ 477528 w 483133"/>
                  <a:gd name="connsiteY42" fmla="*/ 104958 h 725156"/>
                  <a:gd name="connsiteX43" fmla="*/ 483123 w 483133"/>
                  <a:gd name="connsiteY43" fmla="*/ 32227 h 725156"/>
                  <a:gd name="connsiteX44" fmla="*/ 461647 w 483133"/>
                  <a:gd name="connsiteY44" fmla="*/ 103 h 725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83133" h="725156">
                    <a:moveTo>
                      <a:pt x="461647" y="103"/>
                    </a:moveTo>
                    <a:cubicBezTo>
                      <a:pt x="448472" y="-1160"/>
                      <a:pt x="439809" y="9307"/>
                      <a:pt x="434756" y="26813"/>
                    </a:cubicBezTo>
                    <a:cubicBezTo>
                      <a:pt x="428259" y="49372"/>
                      <a:pt x="425552" y="72653"/>
                      <a:pt x="424830" y="96115"/>
                    </a:cubicBezTo>
                    <a:cubicBezTo>
                      <a:pt x="424108" y="119757"/>
                      <a:pt x="421040" y="142858"/>
                      <a:pt x="414362" y="165597"/>
                    </a:cubicBezTo>
                    <a:cubicBezTo>
                      <a:pt x="411114" y="176967"/>
                      <a:pt x="405700" y="186171"/>
                      <a:pt x="394149" y="190863"/>
                    </a:cubicBezTo>
                    <a:cubicBezTo>
                      <a:pt x="377546" y="197721"/>
                      <a:pt x="364191" y="209633"/>
                      <a:pt x="349933" y="220461"/>
                    </a:cubicBezTo>
                    <a:cubicBezTo>
                      <a:pt x="319613" y="243381"/>
                      <a:pt x="286767" y="255654"/>
                      <a:pt x="247424" y="245005"/>
                    </a:cubicBezTo>
                    <a:cubicBezTo>
                      <a:pt x="222880" y="238328"/>
                      <a:pt x="207720" y="220822"/>
                      <a:pt x="190936" y="204940"/>
                    </a:cubicBezTo>
                    <a:cubicBezTo>
                      <a:pt x="170001" y="184908"/>
                      <a:pt x="160075" y="184006"/>
                      <a:pt x="135892" y="200970"/>
                    </a:cubicBezTo>
                    <a:cubicBezTo>
                      <a:pt x="113693" y="216491"/>
                      <a:pt x="97090" y="237426"/>
                      <a:pt x="79403" y="259083"/>
                    </a:cubicBezTo>
                    <a:cubicBezTo>
                      <a:pt x="73808" y="252947"/>
                      <a:pt x="73989" y="247352"/>
                      <a:pt x="72726" y="241938"/>
                    </a:cubicBezTo>
                    <a:cubicBezTo>
                      <a:pt x="69477" y="227319"/>
                      <a:pt x="66048" y="212520"/>
                      <a:pt x="58107" y="199526"/>
                    </a:cubicBezTo>
                    <a:cubicBezTo>
                      <a:pt x="43489" y="175343"/>
                      <a:pt x="19666" y="176065"/>
                      <a:pt x="5770" y="200970"/>
                    </a:cubicBezTo>
                    <a:cubicBezTo>
                      <a:pt x="536" y="210174"/>
                      <a:pt x="-1268" y="220281"/>
                      <a:pt x="897" y="230929"/>
                    </a:cubicBezTo>
                    <a:cubicBezTo>
                      <a:pt x="11184" y="279837"/>
                      <a:pt x="28690" y="326219"/>
                      <a:pt x="48181" y="371879"/>
                    </a:cubicBezTo>
                    <a:cubicBezTo>
                      <a:pt x="53235" y="383790"/>
                      <a:pt x="62078" y="386316"/>
                      <a:pt x="73448" y="383609"/>
                    </a:cubicBezTo>
                    <a:cubicBezTo>
                      <a:pt x="87344" y="380181"/>
                      <a:pt x="97631" y="375488"/>
                      <a:pt x="101602" y="358163"/>
                    </a:cubicBezTo>
                    <a:cubicBezTo>
                      <a:pt x="110986" y="316834"/>
                      <a:pt x="128131" y="278213"/>
                      <a:pt x="148344" y="240855"/>
                    </a:cubicBezTo>
                    <a:cubicBezTo>
                      <a:pt x="150690" y="236523"/>
                      <a:pt x="153758" y="231831"/>
                      <a:pt x="158812" y="233816"/>
                    </a:cubicBezTo>
                    <a:cubicBezTo>
                      <a:pt x="164948" y="236162"/>
                      <a:pt x="161880" y="241396"/>
                      <a:pt x="160075" y="245547"/>
                    </a:cubicBezTo>
                    <a:cubicBezTo>
                      <a:pt x="155382" y="255834"/>
                      <a:pt x="150871" y="266121"/>
                      <a:pt x="145637" y="276047"/>
                    </a:cubicBezTo>
                    <a:cubicBezTo>
                      <a:pt x="118024" y="329828"/>
                      <a:pt x="103947" y="388302"/>
                      <a:pt x="91676" y="446595"/>
                    </a:cubicBezTo>
                    <a:cubicBezTo>
                      <a:pt x="80847" y="497849"/>
                      <a:pt x="75252" y="550367"/>
                      <a:pt x="69477" y="602524"/>
                    </a:cubicBezTo>
                    <a:cubicBezTo>
                      <a:pt x="66048" y="632302"/>
                      <a:pt x="62800" y="662441"/>
                      <a:pt x="66770" y="692400"/>
                    </a:cubicBezTo>
                    <a:cubicBezTo>
                      <a:pt x="69657" y="714418"/>
                      <a:pt x="78681" y="726329"/>
                      <a:pt x="96368" y="725065"/>
                    </a:cubicBezTo>
                    <a:cubicBezTo>
                      <a:pt x="116220" y="723802"/>
                      <a:pt x="125243" y="709725"/>
                      <a:pt x="126687" y="690415"/>
                    </a:cubicBezTo>
                    <a:cubicBezTo>
                      <a:pt x="127229" y="683015"/>
                      <a:pt x="128492" y="533222"/>
                      <a:pt x="154841" y="477456"/>
                    </a:cubicBezTo>
                    <a:cubicBezTo>
                      <a:pt x="162963" y="459769"/>
                      <a:pt x="175235" y="453272"/>
                      <a:pt x="191658" y="451468"/>
                    </a:cubicBezTo>
                    <a:cubicBezTo>
                      <a:pt x="206637" y="449843"/>
                      <a:pt x="218368" y="457423"/>
                      <a:pt x="223602" y="467530"/>
                    </a:cubicBezTo>
                    <a:cubicBezTo>
                      <a:pt x="239844" y="498030"/>
                      <a:pt x="238762" y="540441"/>
                      <a:pt x="240205" y="574551"/>
                    </a:cubicBezTo>
                    <a:cubicBezTo>
                      <a:pt x="241649" y="609201"/>
                      <a:pt x="244176" y="643852"/>
                      <a:pt x="251214" y="677962"/>
                    </a:cubicBezTo>
                    <a:cubicBezTo>
                      <a:pt x="252838" y="686083"/>
                      <a:pt x="253380" y="694566"/>
                      <a:pt x="257170" y="701965"/>
                    </a:cubicBezTo>
                    <a:cubicBezTo>
                      <a:pt x="263667" y="715501"/>
                      <a:pt x="269081" y="726870"/>
                      <a:pt x="300303" y="720915"/>
                    </a:cubicBezTo>
                    <a:cubicBezTo>
                      <a:pt x="315282" y="715320"/>
                      <a:pt x="310229" y="698897"/>
                      <a:pt x="308966" y="688430"/>
                    </a:cubicBezTo>
                    <a:cubicBezTo>
                      <a:pt x="307522" y="675435"/>
                      <a:pt x="304273" y="662622"/>
                      <a:pt x="302288" y="649628"/>
                    </a:cubicBezTo>
                    <a:cubicBezTo>
                      <a:pt x="292904" y="586642"/>
                      <a:pt x="286407" y="523296"/>
                      <a:pt x="294167" y="459589"/>
                    </a:cubicBezTo>
                    <a:cubicBezTo>
                      <a:pt x="295791" y="446595"/>
                      <a:pt x="298498" y="433781"/>
                      <a:pt x="299761" y="420606"/>
                    </a:cubicBezTo>
                    <a:cubicBezTo>
                      <a:pt x="303552" y="381083"/>
                      <a:pt x="321057" y="345168"/>
                      <a:pt x="330623" y="306908"/>
                    </a:cubicBezTo>
                    <a:cubicBezTo>
                      <a:pt x="331886" y="301855"/>
                      <a:pt x="338202" y="297704"/>
                      <a:pt x="340909" y="302035"/>
                    </a:cubicBezTo>
                    <a:cubicBezTo>
                      <a:pt x="350114" y="315932"/>
                      <a:pt x="356791" y="305464"/>
                      <a:pt x="362566" y="300411"/>
                    </a:cubicBezTo>
                    <a:cubicBezTo>
                      <a:pt x="388013" y="278213"/>
                      <a:pt x="413640" y="256195"/>
                      <a:pt x="438004" y="232734"/>
                    </a:cubicBezTo>
                    <a:cubicBezTo>
                      <a:pt x="459661" y="211979"/>
                      <a:pt x="472114" y="186532"/>
                      <a:pt x="472294" y="155310"/>
                    </a:cubicBezTo>
                    <a:cubicBezTo>
                      <a:pt x="472475" y="138526"/>
                      <a:pt x="476085" y="121742"/>
                      <a:pt x="477528" y="104958"/>
                    </a:cubicBezTo>
                    <a:cubicBezTo>
                      <a:pt x="479874" y="80774"/>
                      <a:pt x="482942" y="56410"/>
                      <a:pt x="483123" y="32227"/>
                    </a:cubicBezTo>
                    <a:cubicBezTo>
                      <a:pt x="483484" y="14541"/>
                      <a:pt x="474280" y="1366"/>
                      <a:pt x="461647" y="103"/>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4" name="Freeform 1067">
                <a:extLst>
                  <a:ext uri="{FF2B5EF4-FFF2-40B4-BE49-F238E27FC236}">
                    <a16:creationId xmlns:a16="http://schemas.microsoft.com/office/drawing/2014/main" id="{53FBEC75-4400-2DD7-C207-3535266CAA26}"/>
                  </a:ext>
                </a:extLst>
              </p:cNvPr>
              <p:cNvSpPr/>
              <p:nvPr/>
            </p:nvSpPr>
            <p:spPr>
              <a:xfrm>
                <a:off x="9471030" y="3651524"/>
                <a:ext cx="3255" cy="7222"/>
              </a:xfrm>
              <a:custGeom>
                <a:avLst/>
                <a:gdLst>
                  <a:gd name="connsiteX0" fmla="*/ 3256 w 3255"/>
                  <a:gd name="connsiteY0" fmla="*/ 0 h 7222"/>
                  <a:gd name="connsiteX1" fmla="*/ 8 w 3255"/>
                  <a:gd name="connsiteY1" fmla="*/ 7219 h 7222"/>
                  <a:gd name="connsiteX2" fmla="*/ 3256 w 3255"/>
                  <a:gd name="connsiteY2" fmla="*/ 0 h 7222"/>
                </a:gdLst>
                <a:ahLst/>
                <a:cxnLst>
                  <a:cxn ang="0">
                    <a:pos x="connsiteX0" y="connsiteY0"/>
                  </a:cxn>
                  <a:cxn ang="0">
                    <a:pos x="connsiteX1" y="connsiteY1"/>
                  </a:cxn>
                  <a:cxn ang="0">
                    <a:pos x="connsiteX2" y="connsiteY2"/>
                  </a:cxn>
                </a:cxnLst>
                <a:rect l="l" t="t" r="r" b="b"/>
                <a:pathLst>
                  <a:path w="3255" h="7222">
                    <a:moveTo>
                      <a:pt x="3256" y="0"/>
                    </a:moveTo>
                    <a:cubicBezTo>
                      <a:pt x="2895" y="722"/>
                      <a:pt x="-173" y="7399"/>
                      <a:pt x="8" y="7219"/>
                    </a:cubicBezTo>
                    <a:cubicBezTo>
                      <a:pt x="1270" y="6677"/>
                      <a:pt x="2353" y="3429"/>
                      <a:pt x="3256" y="0"/>
                    </a:cubicBezTo>
                    <a:close/>
                  </a:path>
                </a:pathLst>
              </a:custGeom>
              <a:grpFill/>
              <a:ln w="1804" cap="flat">
                <a:solidFill>
                  <a:srgbClr val="414141"/>
                </a:solidFill>
                <a:prstDash val="solid"/>
                <a:miter/>
              </a:ln>
            </p:spPr>
            <p:txBody>
              <a:bodyPr rtlCol="0" anchor="ctr"/>
              <a:lstStyle/>
              <a:p>
                <a:endParaRPr lang="en-US"/>
              </a:p>
            </p:txBody>
          </p:sp>
          <p:sp>
            <p:nvSpPr>
              <p:cNvPr id="75" name="Freeform 1070">
                <a:extLst>
                  <a:ext uri="{FF2B5EF4-FFF2-40B4-BE49-F238E27FC236}">
                    <a16:creationId xmlns:a16="http://schemas.microsoft.com/office/drawing/2014/main" id="{17829B6F-7B23-86FA-B801-970753AC25BE}"/>
                  </a:ext>
                </a:extLst>
              </p:cNvPr>
              <p:cNvSpPr/>
              <p:nvPr/>
            </p:nvSpPr>
            <p:spPr>
              <a:xfrm>
                <a:off x="7644081" y="3979129"/>
                <a:ext cx="638396" cy="706528"/>
              </a:xfrm>
              <a:custGeom>
                <a:avLst/>
                <a:gdLst>
                  <a:gd name="connsiteX0" fmla="*/ 621753 w 638396"/>
                  <a:gd name="connsiteY0" fmla="*/ 1579 h 706528"/>
                  <a:gd name="connsiteX1" fmla="*/ 593780 w 638396"/>
                  <a:gd name="connsiteY1" fmla="*/ 16558 h 706528"/>
                  <a:gd name="connsiteX2" fmla="*/ 587282 w 638396"/>
                  <a:gd name="connsiteY2" fmla="*/ 32620 h 706528"/>
                  <a:gd name="connsiteX3" fmla="*/ 551549 w 638396"/>
                  <a:gd name="connsiteY3" fmla="*/ 114916 h 706528"/>
                  <a:gd name="connsiteX4" fmla="*/ 514551 w 638396"/>
                  <a:gd name="connsiteY4" fmla="*/ 162923 h 706528"/>
                  <a:gd name="connsiteX5" fmla="*/ 439475 w 638396"/>
                  <a:gd name="connsiteY5" fmla="*/ 206958 h 706528"/>
                  <a:gd name="connsiteX6" fmla="*/ 345989 w 638396"/>
                  <a:gd name="connsiteY6" fmla="*/ 226810 h 706528"/>
                  <a:gd name="connsiteX7" fmla="*/ 299066 w 638396"/>
                  <a:gd name="connsiteY7" fmla="*/ 236555 h 706528"/>
                  <a:gd name="connsiteX8" fmla="*/ 196557 w 638396"/>
                  <a:gd name="connsiteY8" fmla="*/ 348449 h 706528"/>
                  <a:gd name="connsiteX9" fmla="*/ 155048 w 638396"/>
                  <a:gd name="connsiteY9" fmla="*/ 433633 h 706528"/>
                  <a:gd name="connsiteX10" fmla="*/ 135016 w 638396"/>
                  <a:gd name="connsiteY10" fmla="*/ 509612 h 706528"/>
                  <a:gd name="connsiteX11" fmla="*/ 83039 w 638396"/>
                  <a:gd name="connsiteY11" fmla="*/ 590284 h 706528"/>
                  <a:gd name="connsiteX12" fmla="*/ 15362 w 638396"/>
                  <a:gd name="connsiteY12" fmla="*/ 644426 h 706528"/>
                  <a:gd name="connsiteX13" fmla="*/ 3631 w 638396"/>
                  <a:gd name="connsiteY13" fmla="*/ 659947 h 706528"/>
                  <a:gd name="connsiteX14" fmla="*/ 27995 w 638396"/>
                  <a:gd name="connsiteY14" fmla="*/ 701997 h 706528"/>
                  <a:gd name="connsiteX15" fmla="*/ 55066 w 638396"/>
                  <a:gd name="connsiteY15" fmla="*/ 691169 h 706528"/>
                  <a:gd name="connsiteX16" fmla="*/ 149092 w 638396"/>
                  <a:gd name="connsiteY16" fmla="*/ 623852 h 706528"/>
                  <a:gd name="connsiteX17" fmla="*/ 183563 w 638396"/>
                  <a:gd name="connsiteY17" fmla="*/ 580899 h 706528"/>
                  <a:gd name="connsiteX18" fmla="*/ 231208 w 638396"/>
                  <a:gd name="connsiteY18" fmla="*/ 468825 h 706528"/>
                  <a:gd name="connsiteX19" fmla="*/ 309353 w 638396"/>
                  <a:gd name="connsiteY19" fmla="*/ 464133 h 706528"/>
                  <a:gd name="connsiteX20" fmla="*/ 315309 w 638396"/>
                  <a:gd name="connsiteY20" fmla="*/ 473698 h 706528"/>
                  <a:gd name="connsiteX21" fmla="*/ 337507 w 638396"/>
                  <a:gd name="connsiteY21" fmla="*/ 594976 h 706528"/>
                  <a:gd name="connsiteX22" fmla="*/ 321445 w 638396"/>
                  <a:gd name="connsiteY22" fmla="*/ 684672 h 706528"/>
                  <a:gd name="connsiteX23" fmla="*/ 345087 w 638396"/>
                  <a:gd name="connsiteY23" fmla="*/ 705968 h 706528"/>
                  <a:gd name="connsiteX24" fmla="*/ 380099 w 638396"/>
                  <a:gd name="connsiteY24" fmla="*/ 679980 h 706528"/>
                  <a:gd name="connsiteX25" fmla="*/ 421608 w 638396"/>
                  <a:gd name="connsiteY25" fmla="*/ 543361 h 706528"/>
                  <a:gd name="connsiteX26" fmla="*/ 381001 w 638396"/>
                  <a:gd name="connsiteY26" fmla="*/ 417932 h 706528"/>
                  <a:gd name="connsiteX27" fmla="*/ 471599 w 638396"/>
                  <a:gd name="connsiteY27" fmla="*/ 277162 h 706528"/>
                  <a:gd name="connsiteX28" fmla="*/ 568153 w 638396"/>
                  <a:gd name="connsiteY28" fmla="*/ 194325 h 706528"/>
                  <a:gd name="connsiteX29" fmla="*/ 615256 w 638396"/>
                  <a:gd name="connsiteY29" fmla="*/ 134227 h 706528"/>
                  <a:gd name="connsiteX30" fmla="*/ 637635 w 638396"/>
                  <a:gd name="connsiteY30" fmla="*/ 30815 h 706528"/>
                  <a:gd name="connsiteX31" fmla="*/ 621753 w 638396"/>
                  <a:gd name="connsiteY31" fmla="*/ 1579 h 706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38396" h="706528">
                    <a:moveTo>
                      <a:pt x="621753" y="1579"/>
                    </a:moveTo>
                    <a:cubicBezTo>
                      <a:pt x="607495" y="-4016"/>
                      <a:pt x="600818" y="6271"/>
                      <a:pt x="593780" y="16558"/>
                    </a:cubicBezTo>
                    <a:cubicBezTo>
                      <a:pt x="591073" y="20348"/>
                      <a:pt x="589448" y="28470"/>
                      <a:pt x="587282" y="32620"/>
                    </a:cubicBezTo>
                    <a:cubicBezTo>
                      <a:pt x="573747" y="59330"/>
                      <a:pt x="562016" y="86943"/>
                      <a:pt x="551549" y="114916"/>
                    </a:cubicBezTo>
                    <a:cubicBezTo>
                      <a:pt x="544149" y="134769"/>
                      <a:pt x="532599" y="150470"/>
                      <a:pt x="514551" y="162923"/>
                    </a:cubicBezTo>
                    <a:cubicBezTo>
                      <a:pt x="490007" y="179706"/>
                      <a:pt x="462756" y="192701"/>
                      <a:pt x="439475" y="206958"/>
                    </a:cubicBezTo>
                    <a:cubicBezTo>
                      <a:pt x="398868" y="226629"/>
                      <a:pt x="353208" y="231863"/>
                      <a:pt x="345989" y="226810"/>
                    </a:cubicBezTo>
                    <a:cubicBezTo>
                      <a:pt x="326498" y="213635"/>
                      <a:pt x="313143" y="223561"/>
                      <a:pt x="299066" y="236555"/>
                    </a:cubicBezTo>
                    <a:cubicBezTo>
                      <a:pt x="261708" y="271026"/>
                      <a:pt x="229945" y="310369"/>
                      <a:pt x="196557" y="348449"/>
                    </a:cubicBezTo>
                    <a:cubicBezTo>
                      <a:pt x="175442" y="372633"/>
                      <a:pt x="162448" y="401870"/>
                      <a:pt x="155048" y="433633"/>
                    </a:cubicBezTo>
                    <a:cubicBezTo>
                      <a:pt x="149092" y="459080"/>
                      <a:pt x="141873" y="484346"/>
                      <a:pt x="135016" y="509612"/>
                    </a:cubicBezTo>
                    <a:cubicBezTo>
                      <a:pt x="126353" y="542098"/>
                      <a:pt x="112095" y="570071"/>
                      <a:pt x="83039" y="590284"/>
                    </a:cubicBezTo>
                    <a:cubicBezTo>
                      <a:pt x="59397" y="606707"/>
                      <a:pt x="37921" y="626379"/>
                      <a:pt x="15362" y="644426"/>
                    </a:cubicBezTo>
                    <a:cubicBezTo>
                      <a:pt x="10128" y="648758"/>
                      <a:pt x="6518" y="653991"/>
                      <a:pt x="3631" y="659947"/>
                    </a:cubicBezTo>
                    <a:cubicBezTo>
                      <a:pt x="-6476" y="679980"/>
                      <a:pt x="5435" y="703261"/>
                      <a:pt x="27995" y="701997"/>
                    </a:cubicBezTo>
                    <a:cubicBezTo>
                      <a:pt x="37379" y="701456"/>
                      <a:pt x="46584" y="695500"/>
                      <a:pt x="55066" y="691169"/>
                    </a:cubicBezTo>
                    <a:cubicBezTo>
                      <a:pt x="89536" y="673843"/>
                      <a:pt x="119675" y="648036"/>
                      <a:pt x="149092" y="623852"/>
                    </a:cubicBezTo>
                    <a:cubicBezTo>
                      <a:pt x="162448" y="612843"/>
                      <a:pt x="175622" y="597323"/>
                      <a:pt x="183563" y="580899"/>
                    </a:cubicBezTo>
                    <a:cubicBezTo>
                      <a:pt x="201430" y="543902"/>
                      <a:pt x="210273" y="504559"/>
                      <a:pt x="231208" y="468825"/>
                    </a:cubicBezTo>
                    <a:cubicBezTo>
                      <a:pt x="252504" y="432731"/>
                      <a:pt x="283906" y="430384"/>
                      <a:pt x="309353" y="464133"/>
                    </a:cubicBezTo>
                    <a:cubicBezTo>
                      <a:pt x="311519" y="467201"/>
                      <a:pt x="313143" y="470630"/>
                      <a:pt x="315309" y="473698"/>
                    </a:cubicBezTo>
                    <a:cubicBezTo>
                      <a:pt x="343824" y="512861"/>
                      <a:pt x="354111" y="532713"/>
                      <a:pt x="337507" y="594976"/>
                    </a:cubicBezTo>
                    <a:cubicBezTo>
                      <a:pt x="328844" y="627642"/>
                      <a:pt x="326498" y="657059"/>
                      <a:pt x="321445" y="684672"/>
                    </a:cubicBezTo>
                    <a:cubicBezTo>
                      <a:pt x="318918" y="697846"/>
                      <a:pt x="330649" y="709216"/>
                      <a:pt x="345087" y="705968"/>
                    </a:cubicBezTo>
                    <a:cubicBezTo>
                      <a:pt x="371256" y="706329"/>
                      <a:pt x="371616" y="702900"/>
                      <a:pt x="380099" y="679980"/>
                    </a:cubicBezTo>
                    <a:cubicBezTo>
                      <a:pt x="389122" y="655435"/>
                      <a:pt x="416193" y="568988"/>
                      <a:pt x="421608" y="543361"/>
                    </a:cubicBezTo>
                    <a:cubicBezTo>
                      <a:pt x="429909" y="503296"/>
                      <a:pt x="385513" y="426053"/>
                      <a:pt x="381001" y="417932"/>
                    </a:cubicBezTo>
                    <a:cubicBezTo>
                      <a:pt x="377933" y="412517"/>
                      <a:pt x="449581" y="309467"/>
                      <a:pt x="471599" y="277162"/>
                    </a:cubicBezTo>
                    <a:cubicBezTo>
                      <a:pt x="475209" y="271748"/>
                      <a:pt x="538194" y="216703"/>
                      <a:pt x="568153" y="194325"/>
                    </a:cubicBezTo>
                    <a:cubicBezTo>
                      <a:pt x="586741" y="180248"/>
                      <a:pt x="606774" y="155704"/>
                      <a:pt x="615256" y="134227"/>
                    </a:cubicBezTo>
                    <a:cubicBezTo>
                      <a:pt x="618865" y="125203"/>
                      <a:pt x="631679" y="56984"/>
                      <a:pt x="637635" y="30815"/>
                    </a:cubicBezTo>
                    <a:cubicBezTo>
                      <a:pt x="640342" y="18182"/>
                      <a:pt x="636010" y="7174"/>
                      <a:pt x="621753" y="157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6" name="Freeform 1071">
                <a:extLst>
                  <a:ext uri="{FF2B5EF4-FFF2-40B4-BE49-F238E27FC236}">
                    <a16:creationId xmlns:a16="http://schemas.microsoft.com/office/drawing/2014/main" id="{A33B9F4A-1276-628C-B401-8A98F36F1AEC}"/>
                  </a:ext>
                </a:extLst>
              </p:cNvPr>
              <p:cNvSpPr/>
              <p:nvPr/>
            </p:nvSpPr>
            <p:spPr>
              <a:xfrm>
                <a:off x="7623250" y="3456577"/>
                <a:ext cx="2073866" cy="1244353"/>
              </a:xfrm>
              <a:custGeom>
                <a:avLst/>
                <a:gdLst>
                  <a:gd name="connsiteX0" fmla="*/ 2062369 w 2073866"/>
                  <a:gd name="connsiteY0" fmla="*/ 105974 h 1244353"/>
                  <a:gd name="connsiteX1" fmla="*/ 2020499 w 2073866"/>
                  <a:gd name="connsiteY1" fmla="*/ 83776 h 1244353"/>
                  <a:gd name="connsiteX2" fmla="*/ 1743112 w 2073866"/>
                  <a:gd name="connsiteY2" fmla="*/ 1841 h 1244353"/>
                  <a:gd name="connsiteX3" fmla="*/ 1711348 w 2073866"/>
                  <a:gd name="connsiteY3" fmla="*/ 35048 h 1244353"/>
                  <a:gd name="connsiteX4" fmla="*/ 1725245 w 2073866"/>
                  <a:gd name="connsiteY4" fmla="*/ 86664 h 1244353"/>
                  <a:gd name="connsiteX5" fmla="*/ 1706295 w 2073866"/>
                  <a:gd name="connsiteY5" fmla="*/ 120593 h 1244353"/>
                  <a:gd name="connsiteX6" fmla="*/ 1537913 w 2073866"/>
                  <a:gd name="connsiteY6" fmla="*/ 166253 h 1244353"/>
                  <a:gd name="connsiteX7" fmla="*/ 1084021 w 2073866"/>
                  <a:gd name="connsiteY7" fmla="*/ 305759 h 1244353"/>
                  <a:gd name="connsiteX8" fmla="*/ 745272 w 2073866"/>
                  <a:gd name="connsiteY8" fmla="*/ 409892 h 1244353"/>
                  <a:gd name="connsiteX9" fmla="*/ 661713 w 2073866"/>
                  <a:gd name="connsiteY9" fmla="*/ 434256 h 1244353"/>
                  <a:gd name="connsiteX10" fmla="*/ 620746 w 2073866"/>
                  <a:gd name="connsiteY10" fmla="*/ 496700 h 1244353"/>
                  <a:gd name="connsiteX11" fmla="*/ 618761 w 2073866"/>
                  <a:gd name="connsiteY11" fmla="*/ 512040 h 1244353"/>
                  <a:gd name="connsiteX12" fmla="*/ 596021 w 2073866"/>
                  <a:gd name="connsiteY12" fmla="*/ 549579 h 1244353"/>
                  <a:gd name="connsiteX13" fmla="*/ 554512 w 2073866"/>
                  <a:gd name="connsiteY13" fmla="*/ 641801 h 1244353"/>
                  <a:gd name="connsiteX14" fmla="*/ 520583 w 2073866"/>
                  <a:gd name="connsiteY14" fmla="*/ 676993 h 1244353"/>
                  <a:gd name="connsiteX15" fmla="*/ 516612 w 2073866"/>
                  <a:gd name="connsiteY15" fmla="*/ 626641 h 1244353"/>
                  <a:gd name="connsiteX16" fmla="*/ 370790 w 2073866"/>
                  <a:gd name="connsiteY16" fmla="*/ 570513 h 1244353"/>
                  <a:gd name="connsiteX17" fmla="*/ 326754 w 2073866"/>
                  <a:gd name="connsiteY17" fmla="*/ 712907 h 1244353"/>
                  <a:gd name="connsiteX18" fmla="*/ 322603 w 2073866"/>
                  <a:gd name="connsiteY18" fmla="*/ 739437 h 1244353"/>
                  <a:gd name="connsiteX19" fmla="*/ 216845 w 2073866"/>
                  <a:gd name="connsiteY19" fmla="*/ 852414 h 1244353"/>
                  <a:gd name="connsiteX20" fmla="*/ 160899 w 2073866"/>
                  <a:gd name="connsiteY20" fmla="*/ 957449 h 1244353"/>
                  <a:gd name="connsiteX21" fmla="*/ 151153 w 2073866"/>
                  <a:gd name="connsiteY21" fmla="*/ 998417 h 1244353"/>
                  <a:gd name="connsiteX22" fmla="*/ 82032 w 2073866"/>
                  <a:gd name="connsiteY22" fmla="*/ 1112837 h 1244353"/>
                  <a:gd name="connsiteX23" fmla="*/ 18866 w 2073866"/>
                  <a:gd name="connsiteY23" fmla="*/ 1164272 h 1244353"/>
                  <a:gd name="connsiteX24" fmla="*/ 638 w 2073866"/>
                  <a:gd name="connsiteY24" fmla="*/ 1200186 h 1244353"/>
                  <a:gd name="connsiteX25" fmla="*/ 35469 w 2073866"/>
                  <a:gd name="connsiteY25" fmla="*/ 1237364 h 1244353"/>
                  <a:gd name="connsiteX26" fmla="*/ 65789 w 2073866"/>
                  <a:gd name="connsiteY26" fmla="*/ 1236642 h 1244353"/>
                  <a:gd name="connsiteX27" fmla="*/ 107479 w 2073866"/>
                  <a:gd name="connsiteY27" fmla="*/ 1213541 h 1244353"/>
                  <a:gd name="connsiteX28" fmla="*/ 208002 w 2073866"/>
                  <a:gd name="connsiteY28" fmla="*/ 1124027 h 1244353"/>
                  <a:gd name="connsiteX29" fmla="*/ 269724 w 2073866"/>
                  <a:gd name="connsiteY29" fmla="*/ 990476 h 1244353"/>
                  <a:gd name="connsiteX30" fmla="*/ 309428 w 2073866"/>
                  <a:gd name="connsiteY30" fmla="*/ 985423 h 1244353"/>
                  <a:gd name="connsiteX31" fmla="*/ 349494 w 2073866"/>
                  <a:gd name="connsiteY31" fmla="*/ 1112115 h 1244353"/>
                  <a:gd name="connsiteX32" fmla="*/ 326213 w 2073866"/>
                  <a:gd name="connsiteY32" fmla="*/ 1210834 h 1244353"/>
                  <a:gd name="connsiteX33" fmla="*/ 361946 w 2073866"/>
                  <a:gd name="connsiteY33" fmla="*/ 1242417 h 1244353"/>
                  <a:gd name="connsiteX34" fmla="*/ 410855 w 2073866"/>
                  <a:gd name="connsiteY34" fmla="*/ 1214083 h 1244353"/>
                  <a:gd name="connsiteX35" fmla="*/ 452003 w 2073866"/>
                  <a:gd name="connsiteY35" fmla="*/ 1085586 h 1244353"/>
                  <a:gd name="connsiteX36" fmla="*/ 440813 w 2073866"/>
                  <a:gd name="connsiteY36" fmla="*/ 990476 h 1244353"/>
                  <a:gd name="connsiteX37" fmla="*/ 422585 w 2073866"/>
                  <a:gd name="connsiteY37" fmla="*/ 955464 h 1244353"/>
                  <a:gd name="connsiteX38" fmla="*/ 424029 w 2073866"/>
                  <a:gd name="connsiteY38" fmla="*/ 927671 h 1244353"/>
                  <a:gd name="connsiteX39" fmla="*/ 508672 w 2073866"/>
                  <a:gd name="connsiteY39" fmla="*/ 801520 h 1244353"/>
                  <a:gd name="connsiteX40" fmla="*/ 586095 w 2073866"/>
                  <a:gd name="connsiteY40" fmla="*/ 733481 h 1244353"/>
                  <a:gd name="connsiteX41" fmla="*/ 646193 w 2073866"/>
                  <a:gd name="connsiteY41" fmla="*/ 673745 h 1244353"/>
                  <a:gd name="connsiteX42" fmla="*/ 696725 w 2073866"/>
                  <a:gd name="connsiteY42" fmla="*/ 798632 h 1244353"/>
                  <a:gd name="connsiteX43" fmla="*/ 750326 w 2073866"/>
                  <a:gd name="connsiteY43" fmla="*/ 831839 h 1244353"/>
                  <a:gd name="connsiteX44" fmla="*/ 782450 w 2073866"/>
                  <a:gd name="connsiteY44" fmla="*/ 822274 h 1244353"/>
                  <a:gd name="connsiteX45" fmla="*/ 916722 w 2073866"/>
                  <a:gd name="connsiteY45" fmla="*/ 764523 h 1244353"/>
                  <a:gd name="connsiteX46" fmla="*/ 949208 w 2073866"/>
                  <a:gd name="connsiteY46" fmla="*/ 780585 h 1244353"/>
                  <a:gd name="connsiteX47" fmla="*/ 979166 w 2073866"/>
                  <a:gd name="connsiteY47" fmla="*/ 865408 h 1244353"/>
                  <a:gd name="connsiteX48" fmla="*/ 1040347 w 2073866"/>
                  <a:gd name="connsiteY48" fmla="*/ 895908 h 1244353"/>
                  <a:gd name="connsiteX49" fmla="*/ 1039084 w 2073866"/>
                  <a:gd name="connsiteY49" fmla="*/ 917745 h 1244353"/>
                  <a:gd name="connsiteX50" fmla="*/ 1002267 w 2073866"/>
                  <a:gd name="connsiteY50" fmla="*/ 1159580 h 1244353"/>
                  <a:gd name="connsiteX51" fmla="*/ 1005155 w 2073866"/>
                  <a:gd name="connsiteY51" fmla="*/ 1212639 h 1244353"/>
                  <a:gd name="connsiteX52" fmla="*/ 1026270 w 2073866"/>
                  <a:gd name="connsiteY52" fmla="*/ 1240432 h 1244353"/>
                  <a:gd name="connsiteX53" fmla="*/ 1087631 w 2073866"/>
                  <a:gd name="connsiteY53" fmla="*/ 1215707 h 1244353"/>
                  <a:gd name="connsiteX54" fmla="*/ 1108566 w 2073866"/>
                  <a:gd name="connsiteY54" fmla="*/ 1017366 h 1244353"/>
                  <a:gd name="connsiteX55" fmla="*/ 1129681 w 2073866"/>
                  <a:gd name="connsiteY55" fmla="*/ 974955 h 1244353"/>
                  <a:gd name="connsiteX56" fmla="*/ 1164332 w 2073866"/>
                  <a:gd name="connsiteY56" fmla="*/ 979648 h 1244353"/>
                  <a:gd name="connsiteX57" fmla="*/ 1177327 w 2073866"/>
                  <a:gd name="connsiteY57" fmla="*/ 1049491 h 1244353"/>
                  <a:gd name="connsiteX58" fmla="*/ 1182741 w 2073866"/>
                  <a:gd name="connsiteY58" fmla="*/ 1145142 h 1244353"/>
                  <a:gd name="connsiteX59" fmla="*/ 1193208 w 2073866"/>
                  <a:gd name="connsiteY59" fmla="*/ 1211737 h 1244353"/>
                  <a:gd name="connsiteX60" fmla="*/ 1241575 w 2073866"/>
                  <a:gd name="connsiteY60" fmla="*/ 1238627 h 1244353"/>
                  <a:gd name="connsiteX61" fmla="*/ 1274421 w 2073866"/>
                  <a:gd name="connsiteY61" fmla="*/ 1193689 h 1244353"/>
                  <a:gd name="connsiteX62" fmla="*/ 1254750 w 2073866"/>
                  <a:gd name="connsiteY62" fmla="*/ 1032346 h 1244353"/>
                  <a:gd name="connsiteX63" fmla="*/ 1283445 w 2073866"/>
                  <a:gd name="connsiteY63" fmla="*/ 861076 h 1244353"/>
                  <a:gd name="connsiteX64" fmla="*/ 1303117 w 2073866"/>
                  <a:gd name="connsiteY64" fmla="*/ 831118 h 1244353"/>
                  <a:gd name="connsiteX65" fmla="*/ 1388120 w 2073866"/>
                  <a:gd name="connsiteY65" fmla="*/ 757845 h 1244353"/>
                  <a:gd name="connsiteX66" fmla="*/ 1429809 w 2073866"/>
                  <a:gd name="connsiteY66" fmla="*/ 712185 h 1244353"/>
                  <a:gd name="connsiteX67" fmla="*/ 1438291 w 2073866"/>
                  <a:gd name="connsiteY67" fmla="*/ 691972 h 1244353"/>
                  <a:gd name="connsiteX68" fmla="*/ 1448398 w 2073866"/>
                  <a:gd name="connsiteY68" fmla="*/ 543262 h 1244353"/>
                  <a:gd name="connsiteX69" fmla="*/ 1474567 w 2073866"/>
                  <a:gd name="connsiteY69" fmla="*/ 503558 h 1244353"/>
                  <a:gd name="connsiteX70" fmla="*/ 1491531 w 2073866"/>
                  <a:gd name="connsiteY70" fmla="*/ 512401 h 1244353"/>
                  <a:gd name="connsiteX71" fmla="*/ 1508315 w 2073866"/>
                  <a:gd name="connsiteY71" fmla="*/ 623573 h 1244353"/>
                  <a:gd name="connsiteX72" fmla="*/ 1531957 w 2073866"/>
                  <a:gd name="connsiteY72" fmla="*/ 819026 h 1244353"/>
                  <a:gd name="connsiteX73" fmla="*/ 1533582 w 2073866"/>
                  <a:gd name="connsiteY73" fmla="*/ 951313 h 1244353"/>
                  <a:gd name="connsiteX74" fmla="*/ 1515534 w 2073866"/>
                  <a:gd name="connsiteY74" fmla="*/ 1195133 h 1244353"/>
                  <a:gd name="connsiteX75" fmla="*/ 1553614 w 2073866"/>
                  <a:gd name="connsiteY75" fmla="*/ 1231408 h 1244353"/>
                  <a:gd name="connsiteX76" fmla="*/ 1597650 w 2073866"/>
                  <a:gd name="connsiteY76" fmla="*/ 1203074 h 1244353"/>
                  <a:gd name="connsiteX77" fmla="*/ 1618585 w 2073866"/>
                  <a:gd name="connsiteY77" fmla="*/ 979106 h 1244353"/>
                  <a:gd name="connsiteX78" fmla="*/ 1629233 w 2073866"/>
                  <a:gd name="connsiteY78" fmla="*/ 932544 h 1244353"/>
                  <a:gd name="connsiteX79" fmla="*/ 1662620 w 2073866"/>
                  <a:gd name="connsiteY79" fmla="*/ 914316 h 1244353"/>
                  <a:gd name="connsiteX80" fmla="*/ 1684818 w 2073866"/>
                  <a:gd name="connsiteY80" fmla="*/ 939763 h 1244353"/>
                  <a:gd name="connsiteX81" fmla="*/ 1696189 w 2073866"/>
                  <a:gd name="connsiteY81" fmla="*/ 977301 h 1244353"/>
                  <a:gd name="connsiteX82" fmla="*/ 1708822 w 2073866"/>
                  <a:gd name="connsiteY82" fmla="*/ 1190441 h 1244353"/>
                  <a:gd name="connsiteX83" fmla="*/ 1738960 w 2073866"/>
                  <a:gd name="connsiteY83" fmla="*/ 1224370 h 1244353"/>
                  <a:gd name="connsiteX84" fmla="*/ 1794907 w 2073866"/>
                  <a:gd name="connsiteY84" fmla="*/ 1177447 h 1244353"/>
                  <a:gd name="connsiteX85" fmla="*/ 1788591 w 2073866"/>
                  <a:gd name="connsiteY85" fmla="*/ 1049130 h 1244353"/>
                  <a:gd name="connsiteX86" fmla="*/ 1793283 w 2073866"/>
                  <a:gd name="connsiteY86" fmla="*/ 551564 h 1244353"/>
                  <a:gd name="connsiteX87" fmla="*/ 1769641 w 2073866"/>
                  <a:gd name="connsiteY87" fmla="*/ 393288 h 1244353"/>
                  <a:gd name="connsiteX88" fmla="*/ 1818549 w 2073866"/>
                  <a:gd name="connsiteY88" fmla="*/ 372534 h 1244353"/>
                  <a:gd name="connsiteX89" fmla="*/ 1842372 w 2073866"/>
                  <a:gd name="connsiteY89" fmla="*/ 383904 h 1244353"/>
                  <a:gd name="connsiteX90" fmla="*/ 1862044 w 2073866"/>
                  <a:gd name="connsiteY90" fmla="*/ 420720 h 1244353"/>
                  <a:gd name="connsiteX91" fmla="*/ 1899041 w 2073866"/>
                  <a:gd name="connsiteY91" fmla="*/ 418013 h 1244353"/>
                  <a:gd name="connsiteX92" fmla="*/ 1975561 w 2073866"/>
                  <a:gd name="connsiteY92" fmla="*/ 300164 h 1244353"/>
                  <a:gd name="connsiteX93" fmla="*/ 2061648 w 2073866"/>
                  <a:gd name="connsiteY93" fmla="*/ 161380 h 1244353"/>
                  <a:gd name="connsiteX94" fmla="*/ 2070852 w 2073866"/>
                  <a:gd name="connsiteY94" fmla="*/ 140986 h 1244353"/>
                  <a:gd name="connsiteX95" fmla="*/ 2062369 w 2073866"/>
                  <a:gd name="connsiteY95" fmla="*/ 105974 h 1244353"/>
                  <a:gd name="connsiteX96" fmla="*/ 372053 w 2073866"/>
                  <a:gd name="connsiteY96" fmla="*/ 584049 h 1244353"/>
                  <a:gd name="connsiteX97" fmla="*/ 470952 w 2073866"/>
                  <a:gd name="connsiteY97" fmla="*/ 584049 h 1244353"/>
                  <a:gd name="connsiteX98" fmla="*/ 508130 w 2073866"/>
                  <a:gd name="connsiteY98" fmla="*/ 667247 h 1244353"/>
                  <a:gd name="connsiteX99" fmla="*/ 457598 w 2073866"/>
                  <a:gd name="connsiteY99" fmla="*/ 717961 h 1244353"/>
                  <a:gd name="connsiteX100" fmla="*/ 406884 w 2073866"/>
                  <a:gd name="connsiteY100" fmla="*/ 733662 h 1244353"/>
                  <a:gd name="connsiteX101" fmla="*/ 332529 w 2073866"/>
                  <a:gd name="connsiteY101" fmla="*/ 685476 h 1244353"/>
                  <a:gd name="connsiteX102" fmla="*/ 372053 w 2073866"/>
                  <a:gd name="connsiteY102" fmla="*/ 584049 h 1244353"/>
                  <a:gd name="connsiteX103" fmla="*/ 635906 w 2073866"/>
                  <a:gd name="connsiteY103" fmla="*/ 656780 h 1244353"/>
                  <a:gd name="connsiteX104" fmla="*/ 588802 w 2073866"/>
                  <a:gd name="connsiteY104" fmla="*/ 716878 h 1244353"/>
                  <a:gd name="connsiteX105" fmla="*/ 492248 w 2073866"/>
                  <a:gd name="connsiteY105" fmla="*/ 799715 h 1244353"/>
                  <a:gd name="connsiteX106" fmla="*/ 401651 w 2073866"/>
                  <a:gd name="connsiteY106" fmla="*/ 940484 h 1244353"/>
                  <a:gd name="connsiteX107" fmla="*/ 442257 w 2073866"/>
                  <a:gd name="connsiteY107" fmla="*/ 1065914 h 1244353"/>
                  <a:gd name="connsiteX108" fmla="*/ 400748 w 2073866"/>
                  <a:gd name="connsiteY108" fmla="*/ 1202533 h 1244353"/>
                  <a:gd name="connsiteX109" fmla="*/ 365736 w 2073866"/>
                  <a:gd name="connsiteY109" fmla="*/ 1228521 h 1244353"/>
                  <a:gd name="connsiteX110" fmla="*/ 342094 w 2073866"/>
                  <a:gd name="connsiteY110" fmla="*/ 1207225 h 1244353"/>
                  <a:gd name="connsiteX111" fmla="*/ 358156 w 2073866"/>
                  <a:gd name="connsiteY111" fmla="*/ 1117529 h 1244353"/>
                  <a:gd name="connsiteX112" fmla="*/ 335958 w 2073866"/>
                  <a:gd name="connsiteY112" fmla="*/ 996251 h 1244353"/>
                  <a:gd name="connsiteX113" fmla="*/ 330003 w 2073866"/>
                  <a:gd name="connsiteY113" fmla="*/ 986686 h 1244353"/>
                  <a:gd name="connsiteX114" fmla="*/ 251858 w 2073866"/>
                  <a:gd name="connsiteY114" fmla="*/ 991378 h 1244353"/>
                  <a:gd name="connsiteX115" fmla="*/ 204212 w 2073866"/>
                  <a:gd name="connsiteY115" fmla="*/ 1103452 h 1244353"/>
                  <a:gd name="connsiteX116" fmla="*/ 169742 w 2073866"/>
                  <a:gd name="connsiteY116" fmla="*/ 1146405 h 1244353"/>
                  <a:gd name="connsiteX117" fmla="*/ 75715 w 2073866"/>
                  <a:gd name="connsiteY117" fmla="*/ 1213722 h 1244353"/>
                  <a:gd name="connsiteX118" fmla="*/ 48644 w 2073866"/>
                  <a:gd name="connsiteY118" fmla="*/ 1224550 h 1244353"/>
                  <a:gd name="connsiteX119" fmla="*/ 24280 w 2073866"/>
                  <a:gd name="connsiteY119" fmla="*/ 1182500 h 1244353"/>
                  <a:gd name="connsiteX120" fmla="*/ 36011 w 2073866"/>
                  <a:gd name="connsiteY120" fmla="*/ 1166979 h 1244353"/>
                  <a:gd name="connsiteX121" fmla="*/ 103688 w 2073866"/>
                  <a:gd name="connsiteY121" fmla="*/ 1112837 h 1244353"/>
                  <a:gd name="connsiteX122" fmla="*/ 155665 w 2073866"/>
                  <a:gd name="connsiteY122" fmla="*/ 1032165 h 1244353"/>
                  <a:gd name="connsiteX123" fmla="*/ 175698 w 2073866"/>
                  <a:gd name="connsiteY123" fmla="*/ 956186 h 1244353"/>
                  <a:gd name="connsiteX124" fmla="*/ 217207 w 2073866"/>
                  <a:gd name="connsiteY124" fmla="*/ 871002 h 1244353"/>
                  <a:gd name="connsiteX125" fmla="*/ 319715 w 2073866"/>
                  <a:gd name="connsiteY125" fmla="*/ 759108 h 1244353"/>
                  <a:gd name="connsiteX126" fmla="*/ 366639 w 2073866"/>
                  <a:gd name="connsiteY126" fmla="*/ 749363 h 1244353"/>
                  <a:gd name="connsiteX127" fmla="*/ 460124 w 2073866"/>
                  <a:gd name="connsiteY127" fmla="*/ 729511 h 1244353"/>
                  <a:gd name="connsiteX128" fmla="*/ 535201 w 2073866"/>
                  <a:gd name="connsiteY128" fmla="*/ 685476 h 1244353"/>
                  <a:gd name="connsiteX129" fmla="*/ 572198 w 2073866"/>
                  <a:gd name="connsiteY129" fmla="*/ 637469 h 1244353"/>
                  <a:gd name="connsiteX130" fmla="*/ 607932 w 2073866"/>
                  <a:gd name="connsiteY130" fmla="*/ 555173 h 1244353"/>
                  <a:gd name="connsiteX131" fmla="*/ 614429 w 2073866"/>
                  <a:gd name="connsiteY131" fmla="*/ 539111 h 1244353"/>
                  <a:gd name="connsiteX132" fmla="*/ 642402 w 2073866"/>
                  <a:gd name="connsiteY132" fmla="*/ 524132 h 1244353"/>
                  <a:gd name="connsiteX133" fmla="*/ 658104 w 2073866"/>
                  <a:gd name="connsiteY133" fmla="*/ 553368 h 1244353"/>
                  <a:gd name="connsiteX134" fmla="*/ 635906 w 2073866"/>
                  <a:gd name="connsiteY134" fmla="*/ 656780 h 1244353"/>
                  <a:gd name="connsiteX135" fmla="*/ 1429629 w 2073866"/>
                  <a:gd name="connsiteY135" fmla="*/ 608052 h 1244353"/>
                  <a:gd name="connsiteX136" fmla="*/ 1424395 w 2073866"/>
                  <a:gd name="connsiteY136" fmla="*/ 658404 h 1244353"/>
                  <a:gd name="connsiteX137" fmla="*/ 1390105 w 2073866"/>
                  <a:gd name="connsiteY137" fmla="*/ 735827 h 1244353"/>
                  <a:gd name="connsiteX138" fmla="*/ 1314667 w 2073866"/>
                  <a:gd name="connsiteY138" fmla="*/ 803505 h 1244353"/>
                  <a:gd name="connsiteX139" fmla="*/ 1293010 w 2073866"/>
                  <a:gd name="connsiteY139" fmla="*/ 805129 h 1244353"/>
                  <a:gd name="connsiteX140" fmla="*/ 1282723 w 2073866"/>
                  <a:gd name="connsiteY140" fmla="*/ 810002 h 1244353"/>
                  <a:gd name="connsiteX141" fmla="*/ 1251862 w 2073866"/>
                  <a:gd name="connsiteY141" fmla="*/ 923701 h 1244353"/>
                  <a:gd name="connsiteX142" fmla="*/ 1246268 w 2073866"/>
                  <a:gd name="connsiteY142" fmla="*/ 962683 h 1244353"/>
                  <a:gd name="connsiteX143" fmla="*/ 1254389 w 2073866"/>
                  <a:gd name="connsiteY143" fmla="*/ 1152722 h 1244353"/>
                  <a:gd name="connsiteX144" fmla="*/ 1261066 w 2073866"/>
                  <a:gd name="connsiteY144" fmla="*/ 1191524 h 1244353"/>
                  <a:gd name="connsiteX145" fmla="*/ 1252403 w 2073866"/>
                  <a:gd name="connsiteY145" fmla="*/ 1224009 h 1244353"/>
                  <a:gd name="connsiteX146" fmla="*/ 1209270 w 2073866"/>
                  <a:gd name="connsiteY146" fmla="*/ 1205059 h 1244353"/>
                  <a:gd name="connsiteX147" fmla="*/ 1203315 w 2073866"/>
                  <a:gd name="connsiteY147" fmla="*/ 1181056 h 1244353"/>
                  <a:gd name="connsiteX148" fmla="*/ 1192306 w 2073866"/>
                  <a:gd name="connsiteY148" fmla="*/ 1077645 h 1244353"/>
                  <a:gd name="connsiteX149" fmla="*/ 1175702 w 2073866"/>
                  <a:gd name="connsiteY149" fmla="*/ 970624 h 1244353"/>
                  <a:gd name="connsiteX150" fmla="*/ 1143758 w 2073866"/>
                  <a:gd name="connsiteY150" fmla="*/ 954562 h 1244353"/>
                  <a:gd name="connsiteX151" fmla="*/ 1106942 w 2073866"/>
                  <a:gd name="connsiteY151" fmla="*/ 980550 h 1244353"/>
                  <a:gd name="connsiteX152" fmla="*/ 1078788 w 2073866"/>
                  <a:gd name="connsiteY152" fmla="*/ 1193509 h 1244353"/>
                  <a:gd name="connsiteX153" fmla="*/ 1048468 w 2073866"/>
                  <a:gd name="connsiteY153" fmla="*/ 1228160 h 1244353"/>
                  <a:gd name="connsiteX154" fmla="*/ 1018871 w 2073866"/>
                  <a:gd name="connsiteY154" fmla="*/ 1195494 h 1244353"/>
                  <a:gd name="connsiteX155" fmla="*/ 1021578 w 2073866"/>
                  <a:gd name="connsiteY155" fmla="*/ 1105618 h 1244353"/>
                  <a:gd name="connsiteX156" fmla="*/ 1043776 w 2073866"/>
                  <a:gd name="connsiteY156" fmla="*/ 949689 h 1244353"/>
                  <a:gd name="connsiteX157" fmla="*/ 1097738 w 2073866"/>
                  <a:gd name="connsiteY157" fmla="*/ 779141 h 1244353"/>
                  <a:gd name="connsiteX158" fmla="*/ 1112176 w 2073866"/>
                  <a:gd name="connsiteY158" fmla="*/ 748641 h 1244353"/>
                  <a:gd name="connsiteX159" fmla="*/ 1110912 w 2073866"/>
                  <a:gd name="connsiteY159" fmla="*/ 736911 h 1244353"/>
                  <a:gd name="connsiteX160" fmla="*/ 1100445 w 2073866"/>
                  <a:gd name="connsiteY160" fmla="*/ 743949 h 1244353"/>
                  <a:gd name="connsiteX161" fmla="*/ 1053702 w 2073866"/>
                  <a:gd name="connsiteY161" fmla="*/ 861257 h 1244353"/>
                  <a:gd name="connsiteX162" fmla="*/ 1025548 w 2073866"/>
                  <a:gd name="connsiteY162" fmla="*/ 886704 h 1244353"/>
                  <a:gd name="connsiteX163" fmla="*/ 1000282 w 2073866"/>
                  <a:gd name="connsiteY163" fmla="*/ 874973 h 1244353"/>
                  <a:gd name="connsiteX164" fmla="*/ 952998 w 2073866"/>
                  <a:gd name="connsiteY164" fmla="*/ 734023 h 1244353"/>
                  <a:gd name="connsiteX165" fmla="*/ 957870 w 2073866"/>
                  <a:gd name="connsiteY165" fmla="*/ 704064 h 1244353"/>
                  <a:gd name="connsiteX166" fmla="*/ 1010208 w 2073866"/>
                  <a:gd name="connsiteY166" fmla="*/ 702621 h 1244353"/>
                  <a:gd name="connsiteX167" fmla="*/ 1024826 w 2073866"/>
                  <a:gd name="connsiteY167" fmla="*/ 745032 h 1244353"/>
                  <a:gd name="connsiteX168" fmla="*/ 1031504 w 2073866"/>
                  <a:gd name="connsiteY168" fmla="*/ 762177 h 1244353"/>
                  <a:gd name="connsiteX169" fmla="*/ 1087992 w 2073866"/>
                  <a:gd name="connsiteY169" fmla="*/ 704064 h 1244353"/>
                  <a:gd name="connsiteX170" fmla="*/ 1143037 w 2073866"/>
                  <a:gd name="connsiteY170" fmla="*/ 708035 h 1244353"/>
                  <a:gd name="connsiteX171" fmla="*/ 1199525 w 2073866"/>
                  <a:gd name="connsiteY171" fmla="*/ 748100 h 1244353"/>
                  <a:gd name="connsiteX172" fmla="*/ 1302034 w 2073866"/>
                  <a:gd name="connsiteY172" fmla="*/ 723555 h 1244353"/>
                  <a:gd name="connsiteX173" fmla="*/ 1346250 w 2073866"/>
                  <a:gd name="connsiteY173" fmla="*/ 693958 h 1244353"/>
                  <a:gd name="connsiteX174" fmla="*/ 1366463 w 2073866"/>
                  <a:gd name="connsiteY174" fmla="*/ 668691 h 1244353"/>
                  <a:gd name="connsiteX175" fmla="*/ 1376930 w 2073866"/>
                  <a:gd name="connsiteY175" fmla="*/ 599209 h 1244353"/>
                  <a:gd name="connsiteX176" fmla="*/ 1386856 w 2073866"/>
                  <a:gd name="connsiteY176" fmla="*/ 529907 h 1244353"/>
                  <a:gd name="connsiteX177" fmla="*/ 1413747 w 2073866"/>
                  <a:gd name="connsiteY177" fmla="*/ 503197 h 1244353"/>
                  <a:gd name="connsiteX178" fmla="*/ 1435223 w 2073866"/>
                  <a:gd name="connsiteY178" fmla="*/ 535141 h 1244353"/>
                  <a:gd name="connsiteX179" fmla="*/ 1429629 w 2073866"/>
                  <a:gd name="connsiteY179" fmla="*/ 608052 h 1244353"/>
                  <a:gd name="connsiteX180" fmla="*/ 1045761 w 2073866"/>
                  <a:gd name="connsiteY180" fmla="*/ 699191 h 1244353"/>
                  <a:gd name="connsiteX181" fmla="*/ 1118492 w 2073866"/>
                  <a:gd name="connsiteY181" fmla="*/ 668331 h 1244353"/>
                  <a:gd name="connsiteX182" fmla="*/ 1124989 w 2073866"/>
                  <a:gd name="connsiteY182" fmla="*/ 672662 h 1244353"/>
                  <a:gd name="connsiteX183" fmla="*/ 1077164 w 2073866"/>
                  <a:gd name="connsiteY183" fmla="*/ 694499 h 1244353"/>
                  <a:gd name="connsiteX184" fmla="*/ 1037820 w 2073866"/>
                  <a:gd name="connsiteY184" fmla="*/ 733842 h 1244353"/>
                  <a:gd name="connsiteX185" fmla="*/ 1034572 w 2073866"/>
                  <a:gd name="connsiteY185" fmla="*/ 723194 h 1244353"/>
                  <a:gd name="connsiteX186" fmla="*/ 1045761 w 2073866"/>
                  <a:gd name="connsiteY186" fmla="*/ 699191 h 1244353"/>
                  <a:gd name="connsiteX187" fmla="*/ 1327661 w 2073866"/>
                  <a:gd name="connsiteY187" fmla="*/ 586395 h 1244353"/>
                  <a:gd name="connsiteX188" fmla="*/ 1334339 w 2073866"/>
                  <a:gd name="connsiteY188" fmla="*/ 566724 h 1244353"/>
                  <a:gd name="connsiteX189" fmla="*/ 1368809 w 2073866"/>
                  <a:gd name="connsiteY189" fmla="*/ 552647 h 1244353"/>
                  <a:gd name="connsiteX190" fmla="*/ 1352386 w 2073866"/>
                  <a:gd name="connsiteY190" fmla="*/ 661292 h 1244353"/>
                  <a:gd name="connsiteX191" fmla="*/ 1337768 w 2073866"/>
                  <a:gd name="connsiteY191" fmla="*/ 676271 h 1244353"/>
                  <a:gd name="connsiteX192" fmla="*/ 1339392 w 2073866"/>
                  <a:gd name="connsiteY192" fmla="*/ 656961 h 1244353"/>
                  <a:gd name="connsiteX193" fmla="*/ 1327661 w 2073866"/>
                  <a:gd name="connsiteY193" fmla="*/ 586395 h 1244353"/>
                  <a:gd name="connsiteX194" fmla="*/ 1291025 w 2073866"/>
                  <a:gd name="connsiteY194" fmla="*/ 713449 h 1244353"/>
                  <a:gd name="connsiteX195" fmla="*/ 1231108 w 2073866"/>
                  <a:gd name="connsiteY195" fmla="*/ 734564 h 1244353"/>
                  <a:gd name="connsiteX196" fmla="*/ 1141051 w 2073866"/>
                  <a:gd name="connsiteY196" fmla="*/ 631874 h 1244353"/>
                  <a:gd name="connsiteX197" fmla="*/ 1193028 w 2073866"/>
                  <a:gd name="connsiteY197" fmla="*/ 554451 h 1244353"/>
                  <a:gd name="connsiteX198" fmla="*/ 1278211 w 2073866"/>
                  <a:gd name="connsiteY198" fmla="*/ 555173 h 1244353"/>
                  <a:gd name="connsiteX199" fmla="*/ 1291025 w 2073866"/>
                  <a:gd name="connsiteY199" fmla="*/ 713449 h 1244353"/>
                  <a:gd name="connsiteX200" fmla="*/ 1779026 w 2073866"/>
                  <a:gd name="connsiteY200" fmla="*/ 451040 h 1244353"/>
                  <a:gd name="connsiteX201" fmla="*/ 1772168 w 2073866"/>
                  <a:gd name="connsiteY201" fmla="*/ 714351 h 1244353"/>
                  <a:gd name="connsiteX202" fmla="*/ 1770363 w 2073866"/>
                  <a:gd name="connsiteY202" fmla="*/ 975857 h 1244353"/>
                  <a:gd name="connsiteX203" fmla="*/ 1775957 w 2073866"/>
                  <a:gd name="connsiteY203" fmla="*/ 1169867 h 1244353"/>
                  <a:gd name="connsiteX204" fmla="*/ 1774695 w 2073866"/>
                  <a:gd name="connsiteY204" fmla="*/ 1192245 h 1244353"/>
                  <a:gd name="connsiteX205" fmla="*/ 1753038 w 2073866"/>
                  <a:gd name="connsiteY205" fmla="*/ 1210654 h 1244353"/>
                  <a:gd name="connsiteX206" fmla="*/ 1728674 w 2073866"/>
                  <a:gd name="connsiteY206" fmla="*/ 1195855 h 1244353"/>
                  <a:gd name="connsiteX207" fmla="*/ 1724343 w 2073866"/>
                  <a:gd name="connsiteY207" fmla="*/ 1176725 h 1244353"/>
                  <a:gd name="connsiteX208" fmla="*/ 1713334 w 2073866"/>
                  <a:gd name="connsiteY208" fmla="*/ 1016825 h 1244353"/>
                  <a:gd name="connsiteX209" fmla="*/ 1702324 w 2073866"/>
                  <a:gd name="connsiteY209" fmla="*/ 950411 h 1244353"/>
                  <a:gd name="connsiteX210" fmla="*/ 1674351 w 2073866"/>
                  <a:gd name="connsiteY210" fmla="*/ 903849 h 1244353"/>
                  <a:gd name="connsiteX211" fmla="*/ 1610824 w 2073866"/>
                  <a:gd name="connsiteY211" fmla="*/ 934529 h 1244353"/>
                  <a:gd name="connsiteX212" fmla="*/ 1601259 w 2073866"/>
                  <a:gd name="connsiteY212" fmla="*/ 1001304 h 1244353"/>
                  <a:gd name="connsiteX213" fmla="*/ 1584295 w 2073866"/>
                  <a:gd name="connsiteY213" fmla="*/ 1183402 h 1244353"/>
                  <a:gd name="connsiteX214" fmla="*/ 1569496 w 2073866"/>
                  <a:gd name="connsiteY214" fmla="*/ 1214624 h 1244353"/>
                  <a:gd name="connsiteX215" fmla="*/ 1533221 w 2073866"/>
                  <a:gd name="connsiteY215" fmla="*/ 1182319 h 1244353"/>
                  <a:gd name="connsiteX216" fmla="*/ 1543147 w 2073866"/>
                  <a:gd name="connsiteY216" fmla="*/ 1087210 h 1244353"/>
                  <a:gd name="connsiteX217" fmla="*/ 1548380 w 2073866"/>
                  <a:gd name="connsiteY217" fmla="*/ 887606 h 1244353"/>
                  <a:gd name="connsiteX218" fmla="*/ 1513008 w 2073866"/>
                  <a:gd name="connsiteY218" fmla="*/ 566543 h 1244353"/>
                  <a:gd name="connsiteX219" fmla="*/ 1503803 w 2073866"/>
                  <a:gd name="connsiteY219" fmla="*/ 463132 h 1244353"/>
                  <a:gd name="connsiteX220" fmla="*/ 1529972 w 2073866"/>
                  <a:gd name="connsiteY220" fmla="*/ 424330 h 1244353"/>
                  <a:gd name="connsiteX221" fmla="*/ 1546034 w 2073866"/>
                  <a:gd name="connsiteY221" fmla="*/ 440211 h 1244353"/>
                  <a:gd name="connsiteX222" fmla="*/ 1554155 w 2073866"/>
                  <a:gd name="connsiteY222" fmla="*/ 487315 h 1244353"/>
                  <a:gd name="connsiteX223" fmla="*/ 1552351 w 2073866"/>
                  <a:gd name="connsiteY223" fmla="*/ 554451 h 1244353"/>
                  <a:gd name="connsiteX224" fmla="*/ 1596567 w 2073866"/>
                  <a:gd name="connsiteY224" fmla="*/ 655156 h 1244353"/>
                  <a:gd name="connsiteX225" fmla="*/ 1671644 w 2073866"/>
                  <a:gd name="connsiteY225" fmla="*/ 671759 h 1244353"/>
                  <a:gd name="connsiteX226" fmla="*/ 1745097 w 2073866"/>
                  <a:gd name="connsiteY226" fmla="*/ 618520 h 1244353"/>
                  <a:gd name="connsiteX227" fmla="*/ 1756467 w 2073866"/>
                  <a:gd name="connsiteY227" fmla="*/ 542179 h 1244353"/>
                  <a:gd name="connsiteX228" fmla="*/ 1734629 w 2073866"/>
                  <a:gd name="connsiteY228" fmla="*/ 499407 h 1244353"/>
                  <a:gd name="connsiteX229" fmla="*/ 1718386 w 2073866"/>
                  <a:gd name="connsiteY229" fmla="*/ 423608 h 1244353"/>
                  <a:gd name="connsiteX230" fmla="*/ 1731741 w 2073866"/>
                  <a:gd name="connsiteY230" fmla="*/ 397981 h 1244353"/>
                  <a:gd name="connsiteX231" fmla="*/ 1765671 w 2073866"/>
                  <a:gd name="connsiteY231" fmla="*/ 411877 h 1244353"/>
                  <a:gd name="connsiteX232" fmla="*/ 1779026 w 2073866"/>
                  <a:gd name="connsiteY232" fmla="*/ 451040 h 1244353"/>
                  <a:gd name="connsiteX233" fmla="*/ 1704490 w 2073866"/>
                  <a:gd name="connsiteY233" fmla="*/ 464756 h 1244353"/>
                  <a:gd name="connsiteX234" fmla="*/ 1691135 w 2073866"/>
                  <a:gd name="connsiteY234" fmla="*/ 469990 h 1244353"/>
                  <a:gd name="connsiteX235" fmla="*/ 1571662 w 2073866"/>
                  <a:gd name="connsiteY235" fmla="*/ 503919 h 1244353"/>
                  <a:gd name="connsiteX236" fmla="*/ 1570579 w 2073866"/>
                  <a:gd name="connsiteY236" fmla="*/ 463132 h 1244353"/>
                  <a:gd name="connsiteX237" fmla="*/ 1668215 w 2073866"/>
                  <a:gd name="connsiteY237" fmla="*/ 427398 h 1244353"/>
                  <a:gd name="connsiteX238" fmla="*/ 1692398 w 2073866"/>
                  <a:gd name="connsiteY238" fmla="*/ 421082 h 1244353"/>
                  <a:gd name="connsiteX239" fmla="*/ 1703588 w 2073866"/>
                  <a:gd name="connsiteY239" fmla="*/ 426676 h 1244353"/>
                  <a:gd name="connsiteX240" fmla="*/ 1704490 w 2073866"/>
                  <a:gd name="connsiteY240" fmla="*/ 464756 h 1244353"/>
                  <a:gd name="connsiteX241" fmla="*/ 1744736 w 2073866"/>
                  <a:gd name="connsiteY241" fmla="*/ 555534 h 1244353"/>
                  <a:gd name="connsiteX242" fmla="*/ 1649626 w 2073866"/>
                  <a:gd name="connsiteY242" fmla="*/ 657502 h 1244353"/>
                  <a:gd name="connsiteX243" fmla="*/ 1582670 w 2073866"/>
                  <a:gd name="connsiteY243" fmla="*/ 517454 h 1244353"/>
                  <a:gd name="connsiteX244" fmla="*/ 1701963 w 2073866"/>
                  <a:gd name="connsiteY244" fmla="*/ 490744 h 1244353"/>
                  <a:gd name="connsiteX245" fmla="*/ 1744736 w 2073866"/>
                  <a:gd name="connsiteY245" fmla="*/ 555534 h 1244353"/>
                  <a:gd name="connsiteX246" fmla="*/ 2041254 w 2073866"/>
                  <a:gd name="connsiteY246" fmla="*/ 172208 h 1244353"/>
                  <a:gd name="connsiteX247" fmla="*/ 1895972 w 2073866"/>
                  <a:gd name="connsiteY247" fmla="*/ 399425 h 1244353"/>
                  <a:gd name="connsiteX248" fmla="*/ 1862044 w 2073866"/>
                  <a:gd name="connsiteY248" fmla="*/ 395815 h 1244353"/>
                  <a:gd name="connsiteX249" fmla="*/ 1844718 w 2073866"/>
                  <a:gd name="connsiteY249" fmla="*/ 348711 h 1244353"/>
                  <a:gd name="connsiteX250" fmla="*/ 1750331 w 2073866"/>
                  <a:gd name="connsiteY250" fmla="*/ 377046 h 1244353"/>
                  <a:gd name="connsiteX251" fmla="*/ 1716041 w 2073866"/>
                  <a:gd name="connsiteY251" fmla="*/ 384265 h 1244353"/>
                  <a:gd name="connsiteX252" fmla="*/ 1577256 w 2073866"/>
                  <a:gd name="connsiteY252" fmla="*/ 444002 h 1244353"/>
                  <a:gd name="connsiteX253" fmla="*/ 1557224 w 2073866"/>
                  <a:gd name="connsiteY253" fmla="*/ 430466 h 1244353"/>
                  <a:gd name="connsiteX254" fmla="*/ 1555780 w 2073866"/>
                  <a:gd name="connsiteY254" fmla="*/ 427939 h 1244353"/>
                  <a:gd name="connsiteX255" fmla="*/ 1543688 w 2073866"/>
                  <a:gd name="connsiteY255" fmla="*/ 413321 h 1244353"/>
                  <a:gd name="connsiteX256" fmla="*/ 1521490 w 2073866"/>
                  <a:gd name="connsiteY256" fmla="*/ 408448 h 1244353"/>
                  <a:gd name="connsiteX257" fmla="*/ 1495321 w 2073866"/>
                  <a:gd name="connsiteY257" fmla="*/ 429564 h 1244353"/>
                  <a:gd name="connsiteX258" fmla="*/ 1493336 w 2073866"/>
                  <a:gd name="connsiteY258" fmla="*/ 433534 h 1244353"/>
                  <a:gd name="connsiteX259" fmla="*/ 1493156 w 2073866"/>
                  <a:gd name="connsiteY259" fmla="*/ 434076 h 1244353"/>
                  <a:gd name="connsiteX260" fmla="*/ 1491712 w 2073866"/>
                  <a:gd name="connsiteY260" fmla="*/ 437504 h 1244353"/>
                  <a:gd name="connsiteX261" fmla="*/ 1491351 w 2073866"/>
                  <a:gd name="connsiteY261" fmla="*/ 438587 h 1244353"/>
                  <a:gd name="connsiteX262" fmla="*/ 1490449 w 2073866"/>
                  <a:gd name="connsiteY262" fmla="*/ 441655 h 1244353"/>
                  <a:gd name="connsiteX263" fmla="*/ 1490087 w 2073866"/>
                  <a:gd name="connsiteY263" fmla="*/ 442919 h 1244353"/>
                  <a:gd name="connsiteX264" fmla="*/ 1489185 w 2073866"/>
                  <a:gd name="connsiteY264" fmla="*/ 447250 h 1244353"/>
                  <a:gd name="connsiteX265" fmla="*/ 1487922 w 2073866"/>
                  <a:gd name="connsiteY265" fmla="*/ 458440 h 1244353"/>
                  <a:gd name="connsiteX266" fmla="*/ 1479259 w 2073866"/>
                  <a:gd name="connsiteY266" fmla="*/ 488037 h 1244353"/>
                  <a:gd name="connsiteX267" fmla="*/ 1434502 w 2073866"/>
                  <a:gd name="connsiteY267" fmla="*/ 493812 h 1244353"/>
                  <a:gd name="connsiteX268" fmla="*/ 1374765 w 2073866"/>
                  <a:gd name="connsiteY268" fmla="*/ 517815 h 1244353"/>
                  <a:gd name="connsiteX269" fmla="*/ 1353289 w 2073866"/>
                  <a:gd name="connsiteY269" fmla="*/ 540916 h 1244353"/>
                  <a:gd name="connsiteX270" fmla="*/ 1327481 w 2073866"/>
                  <a:gd name="connsiteY270" fmla="*/ 552286 h 1244353"/>
                  <a:gd name="connsiteX271" fmla="*/ 1295356 w 2073866"/>
                  <a:gd name="connsiteY271" fmla="*/ 543082 h 1244353"/>
                  <a:gd name="connsiteX272" fmla="*/ 1173717 w 2073866"/>
                  <a:gd name="connsiteY272" fmla="*/ 547593 h 1244353"/>
                  <a:gd name="connsiteX273" fmla="*/ 1125170 w 2073866"/>
                  <a:gd name="connsiteY273" fmla="*/ 628987 h 1244353"/>
                  <a:gd name="connsiteX274" fmla="*/ 1104415 w 2073866"/>
                  <a:gd name="connsiteY274" fmla="*/ 654253 h 1244353"/>
                  <a:gd name="connsiteX275" fmla="*/ 1030962 w 2073866"/>
                  <a:gd name="connsiteY275" fmla="*/ 688904 h 1244353"/>
                  <a:gd name="connsiteX276" fmla="*/ 1008042 w 2073866"/>
                  <a:gd name="connsiteY276" fmla="*/ 671579 h 1244353"/>
                  <a:gd name="connsiteX277" fmla="*/ 936033 w 2073866"/>
                  <a:gd name="connsiteY277" fmla="*/ 717239 h 1244353"/>
                  <a:gd name="connsiteX278" fmla="*/ 919790 w 2073866"/>
                  <a:gd name="connsiteY278" fmla="*/ 743227 h 1244353"/>
                  <a:gd name="connsiteX279" fmla="*/ 819086 w 2073866"/>
                  <a:gd name="connsiteY279" fmla="*/ 786541 h 1244353"/>
                  <a:gd name="connsiteX280" fmla="*/ 778480 w 2073866"/>
                  <a:gd name="connsiteY280" fmla="*/ 805851 h 1244353"/>
                  <a:gd name="connsiteX281" fmla="*/ 708275 w 2073866"/>
                  <a:gd name="connsiteY281" fmla="*/ 783112 h 1244353"/>
                  <a:gd name="connsiteX282" fmla="*/ 666947 w 2073866"/>
                  <a:gd name="connsiteY282" fmla="*/ 675549 h 1244353"/>
                  <a:gd name="connsiteX283" fmla="*/ 665322 w 2073866"/>
                  <a:gd name="connsiteY283" fmla="*/ 672481 h 1244353"/>
                  <a:gd name="connsiteX284" fmla="*/ 664962 w 2073866"/>
                  <a:gd name="connsiteY284" fmla="*/ 671579 h 1244353"/>
                  <a:gd name="connsiteX285" fmla="*/ 663879 w 2073866"/>
                  <a:gd name="connsiteY285" fmla="*/ 669233 h 1244353"/>
                  <a:gd name="connsiteX286" fmla="*/ 663518 w 2073866"/>
                  <a:gd name="connsiteY286" fmla="*/ 668691 h 1244353"/>
                  <a:gd name="connsiteX287" fmla="*/ 662255 w 2073866"/>
                  <a:gd name="connsiteY287" fmla="*/ 665984 h 1244353"/>
                  <a:gd name="connsiteX288" fmla="*/ 662074 w 2073866"/>
                  <a:gd name="connsiteY288" fmla="*/ 665443 h 1244353"/>
                  <a:gd name="connsiteX289" fmla="*/ 661172 w 2073866"/>
                  <a:gd name="connsiteY289" fmla="*/ 663277 h 1244353"/>
                  <a:gd name="connsiteX290" fmla="*/ 660991 w 2073866"/>
                  <a:gd name="connsiteY290" fmla="*/ 662736 h 1244353"/>
                  <a:gd name="connsiteX291" fmla="*/ 659367 w 2073866"/>
                  <a:gd name="connsiteY291" fmla="*/ 657863 h 1244353"/>
                  <a:gd name="connsiteX292" fmla="*/ 659187 w 2073866"/>
                  <a:gd name="connsiteY292" fmla="*/ 657321 h 1244353"/>
                  <a:gd name="connsiteX293" fmla="*/ 658645 w 2073866"/>
                  <a:gd name="connsiteY293" fmla="*/ 655336 h 1244353"/>
                  <a:gd name="connsiteX294" fmla="*/ 658645 w 2073866"/>
                  <a:gd name="connsiteY294" fmla="*/ 655156 h 1244353"/>
                  <a:gd name="connsiteX295" fmla="*/ 658104 w 2073866"/>
                  <a:gd name="connsiteY295" fmla="*/ 652990 h 1244353"/>
                  <a:gd name="connsiteX296" fmla="*/ 658104 w 2073866"/>
                  <a:gd name="connsiteY296" fmla="*/ 652629 h 1244353"/>
                  <a:gd name="connsiteX297" fmla="*/ 657743 w 2073866"/>
                  <a:gd name="connsiteY297" fmla="*/ 650824 h 1244353"/>
                  <a:gd name="connsiteX298" fmla="*/ 657743 w 2073866"/>
                  <a:gd name="connsiteY298" fmla="*/ 650463 h 1244353"/>
                  <a:gd name="connsiteX299" fmla="*/ 657201 w 2073866"/>
                  <a:gd name="connsiteY299" fmla="*/ 646312 h 1244353"/>
                  <a:gd name="connsiteX300" fmla="*/ 657201 w 2073866"/>
                  <a:gd name="connsiteY300" fmla="*/ 645952 h 1244353"/>
                  <a:gd name="connsiteX301" fmla="*/ 657021 w 2073866"/>
                  <a:gd name="connsiteY301" fmla="*/ 643967 h 1244353"/>
                  <a:gd name="connsiteX302" fmla="*/ 657021 w 2073866"/>
                  <a:gd name="connsiteY302" fmla="*/ 643967 h 1244353"/>
                  <a:gd name="connsiteX303" fmla="*/ 657021 w 2073866"/>
                  <a:gd name="connsiteY303" fmla="*/ 641801 h 1244353"/>
                  <a:gd name="connsiteX304" fmla="*/ 657021 w 2073866"/>
                  <a:gd name="connsiteY304" fmla="*/ 641620 h 1244353"/>
                  <a:gd name="connsiteX305" fmla="*/ 657021 w 2073866"/>
                  <a:gd name="connsiteY305" fmla="*/ 639635 h 1244353"/>
                  <a:gd name="connsiteX306" fmla="*/ 657021 w 2073866"/>
                  <a:gd name="connsiteY306" fmla="*/ 639455 h 1244353"/>
                  <a:gd name="connsiteX307" fmla="*/ 658465 w 2073866"/>
                  <a:gd name="connsiteY307" fmla="*/ 613466 h 1244353"/>
                  <a:gd name="connsiteX308" fmla="*/ 670917 w 2073866"/>
                  <a:gd name="connsiteY308" fmla="*/ 553368 h 1244353"/>
                  <a:gd name="connsiteX309" fmla="*/ 652509 w 2073866"/>
                  <a:gd name="connsiteY309" fmla="*/ 510596 h 1244353"/>
                  <a:gd name="connsiteX310" fmla="*/ 651065 w 2073866"/>
                  <a:gd name="connsiteY310" fmla="*/ 459342 h 1244353"/>
                  <a:gd name="connsiteX311" fmla="*/ 689326 w 2073866"/>
                  <a:gd name="connsiteY311" fmla="*/ 442197 h 1244353"/>
                  <a:gd name="connsiteX312" fmla="*/ 917625 w 2073866"/>
                  <a:gd name="connsiteY312" fmla="*/ 372173 h 1244353"/>
                  <a:gd name="connsiteX313" fmla="*/ 1511925 w 2073866"/>
                  <a:gd name="connsiteY313" fmla="*/ 185202 h 1244353"/>
                  <a:gd name="connsiteX314" fmla="*/ 1655582 w 2073866"/>
                  <a:gd name="connsiteY314" fmla="*/ 146942 h 1244353"/>
                  <a:gd name="connsiteX315" fmla="*/ 1726688 w 2073866"/>
                  <a:gd name="connsiteY315" fmla="*/ 130880 h 1244353"/>
                  <a:gd name="connsiteX316" fmla="*/ 1741488 w 2073866"/>
                  <a:gd name="connsiteY316" fmla="*/ 102004 h 1244353"/>
                  <a:gd name="connsiteX317" fmla="*/ 1723801 w 2073866"/>
                  <a:gd name="connsiteY317" fmla="*/ 42809 h 1244353"/>
                  <a:gd name="connsiteX318" fmla="*/ 1743653 w 2073866"/>
                  <a:gd name="connsiteY318" fmla="*/ 16459 h 1244353"/>
                  <a:gd name="connsiteX319" fmla="*/ 1891461 w 2073866"/>
                  <a:gd name="connsiteY319" fmla="*/ 57246 h 1244353"/>
                  <a:gd name="connsiteX320" fmla="*/ 1891822 w 2073866"/>
                  <a:gd name="connsiteY320" fmla="*/ 57246 h 1244353"/>
                  <a:gd name="connsiteX321" fmla="*/ 1895793 w 2073866"/>
                  <a:gd name="connsiteY321" fmla="*/ 58329 h 1244353"/>
                  <a:gd name="connsiteX322" fmla="*/ 1896514 w 2073866"/>
                  <a:gd name="connsiteY322" fmla="*/ 58510 h 1244353"/>
                  <a:gd name="connsiteX323" fmla="*/ 1900484 w 2073866"/>
                  <a:gd name="connsiteY323" fmla="*/ 59773 h 1244353"/>
                  <a:gd name="connsiteX324" fmla="*/ 1901387 w 2073866"/>
                  <a:gd name="connsiteY324" fmla="*/ 59954 h 1244353"/>
                  <a:gd name="connsiteX325" fmla="*/ 1905538 w 2073866"/>
                  <a:gd name="connsiteY325" fmla="*/ 61217 h 1244353"/>
                  <a:gd name="connsiteX326" fmla="*/ 1905898 w 2073866"/>
                  <a:gd name="connsiteY326" fmla="*/ 61397 h 1244353"/>
                  <a:gd name="connsiteX327" fmla="*/ 1910230 w 2073866"/>
                  <a:gd name="connsiteY327" fmla="*/ 62661 h 1244353"/>
                  <a:gd name="connsiteX328" fmla="*/ 1910591 w 2073866"/>
                  <a:gd name="connsiteY328" fmla="*/ 62841 h 1244353"/>
                  <a:gd name="connsiteX329" fmla="*/ 1914922 w 2073866"/>
                  <a:gd name="connsiteY329" fmla="*/ 64104 h 1244353"/>
                  <a:gd name="connsiteX330" fmla="*/ 1915283 w 2073866"/>
                  <a:gd name="connsiteY330" fmla="*/ 64285 h 1244353"/>
                  <a:gd name="connsiteX331" fmla="*/ 1946505 w 2073866"/>
                  <a:gd name="connsiteY331" fmla="*/ 73669 h 1244353"/>
                  <a:gd name="connsiteX332" fmla="*/ 1946505 w 2073866"/>
                  <a:gd name="connsiteY332" fmla="*/ 73669 h 1244353"/>
                  <a:gd name="connsiteX333" fmla="*/ 1950295 w 2073866"/>
                  <a:gd name="connsiteY333" fmla="*/ 74752 h 1244353"/>
                  <a:gd name="connsiteX334" fmla="*/ 1951017 w 2073866"/>
                  <a:gd name="connsiteY334" fmla="*/ 74933 h 1244353"/>
                  <a:gd name="connsiteX335" fmla="*/ 1954626 w 2073866"/>
                  <a:gd name="connsiteY335" fmla="*/ 76016 h 1244353"/>
                  <a:gd name="connsiteX336" fmla="*/ 1955168 w 2073866"/>
                  <a:gd name="connsiteY336" fmla="*/ 76196 h 1244353"/>
                  <a:gd name="connsiteX337" fmla="*/ 1958778 w 2073866"/>
                  <a:gd name="connsiteY337" fmla="*/ 77279 h 1244353"/>
                  <a:gd name="connsiteX338" fmla="*/ 1959499 w 2073866"/>
                  <a:gd name="connsiteY338" fmla="*/ 77459 h 1244353"/>
                  <a:gd name="connsiteX339" fmla="*/ 1962928 w 2073866"/>
                  <a:gd name="connsiteY339" fmla="*/ 78542 h 1244353"/>
                  <a:gd name="connsiteX340" fmla="*/ 1963650 w 2073866"/>
                  <a:gd name="connsiteY340" fmla="*/ 78723 h 1244353"/>
                  <a:gd name="connsiteX341" fmla="*/ 1967080 w 2073866"/>
                  <a:gd name="connsiteY341" fmla="*/ 79806 h 1244353"/>
                  <a:gd name="connsiteX342" fmla="*/ 1967621 w 2073866"/>
                  <a:gd name="connsiteY342" fmla="*/ 79986 h 1244353"/>
                  <a:gd name="connsiteX343" fmla="*/ 1981156 w 2073866"/>
                  <a:gd name="connsiteY343" fmla="*/ 84137 h 1244353"/>
                  <a:gd name="connsiteX344" fmla="*/ 1982239 w 2073866"/>
                  <a:gd name="connsiteY344" fmla="*/ 84498 h 1244353"/>
                  <a:gd name="connsiteX345" fmla="*/ 1984585 w 2073866"/>
                  <a:gd name="connsiteY345" fmla="*/ 85220 h 1244353"/>
                  <a:gd name="connsiteX346" fmla="*/ 1985849 w 2073866"/>
                  <a:gd name="connsiteY346" fmla="*/ 85581 h 1244353"/>
                  <a:gd name="connsiteX347" fmla="*/ 1988195 w 2073866"/>
                  <a:gd name="connsiteY347" fmla="*/ 86303 h 1244353"/>
                  <a:gd name="connsiteX348" fmla="*/ 1989458 w 2073866"/>
                  <a:gd name="connsiteY348" fmla="*/ 86664 h 1244353"/>
                  <a:gd name="connsiteX349" fmla="*/ 1991444 w 2073866"/>
                  <a:gd name="connsiteY349" fmla="*/ 87205 h 1244353"/>
                  <a:gd name="connsiteX350" fmla="*/ 1992706 w 2073866"/>
                  <a:gd name="connsiteY350" fmla="*/ 87566 h 1244353"/>
                  <a:gd name="connsiteX351" fmla="*/ 1994511 w 2073866"/>
                  <a:gd name="connsiteY351" fmla="*/ 88107 h 1244353"/>
                  <a:gd name="connsiteX352" fmla="*/ 1995775 w 2073866"/>
                  <a:gd name="connsiteY352" fmla="*/ 88468 h 1244353"/>
                  <a:gd name="connsiteX353" fmla="*/ 1997399 w 2073866"/>
                  <a:gd name="connsiteY353" fmla="*/ 89010 h 1244353"/>
                  <a:gd name="connsiteX354" fmla="*/ 1998842 w 2073866"/>
                  <a:gd name="connsiteY354" fmla="*/ 89371 h 1244353"/>
                  <a:gd name="connsiteX355" fmla="*/ 2000287 w 2073866"/>
                  <a:gd name="connsiteY355" fmla="*/ 89912 h 1244353"/>
                  <a:gd name="connsiteX356" fmla="*/ 2001911 w 2073866"/>
                  <a:gd name="connsiteY356" fmla="*/ 90454 h 1244353"/>
                  <a:gd name="connsiteX357" fmla="*/ 2003174 w 2073866"/>
                  <a:gd name="connsiteY357" fmla="*/ 90814 h 1244353"/>
                  <a:gd name="connsiteX358" fmla="*/ 2004799 w 2073866"/>
                  <a:gd name="connsiteY358" fmla="*/ 91356 h 1244353"/>
                  <a:gd name="connsiteX359" fmla="*/ 2006061 w 2073866"/>
                  <a:gd name="connsiteY359" fmla="*/ 91717 h 1244353"/>
                  <a:gd name="connsiteX360" fmla="*/ 2007506 w 2073866"/>
                  <a:gd name="connsiteY360" fmla="*/ 92078 h 1244353"/>
                  <a:gd name="connsiteX361" fmla="*/ 2008589 w 2073866"/>
                  <a:gd name="connsiteY361" fmla="*/ 92439 h 1244353"/>
                  <a:gd name="connsiteX362" fmla="*/ 2010032 w 2073866"/>
                  <a:gd name="connsiteY362" fmla="*/ 92980 h 1244353"/>
                  <a:gd name="connsiteX363" fmla="*/ 2010934 w 2073866"/>
                  <a:gd name="connsiteY363" fmla="*/ 93341 h 1244353"/>
                  <a:gd name="connsiteX364" fmla="*/ 2013100 w 2073866"/>
                  <a:gd name="connsiteY364" fmla="*/ 94063 h 1244353"/>
                  <a:gd name="connsiteX365" fmla="*/ 2041254 w 2073866"/>
                  <a:gd name="connsiteY365" fmla="*/ 172208 h 1244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Lst>
                <a:rect l="l" t="t" r="r" b="b"/>
                <a:pathLst>
                  <a:path w="2073866" h="1244353">
                    <a:moveTo>
                      <a:pt x="2062369" y="105974"/>
                    </a:moveTo>
                    <a:cubicBezTo>
                      <a:pt x="2049917" y="94965"/>
                      <a:pt x="2035660" y="88829"/>
                      <a:pt x="2020499" y="83776"/>
                    </a:cubicBezTo>
                    <a:cubicBezTo>
                      <a:pt x="1980435" y="70421"/>
                      <a:pt x="1795268" y="17181"/>
                      <a:pt x="1743112" y="1841"/>
                    </a:cubicBezTo>
                    <a:cubicBezTo>
                      <a:pt x="1718386" y="-5378"/>
                      <a:pt x="1706115" y="9240"/>
                      <a:pt x="1711348" y="35048"/>
                    </a:cubicBezTo>
                    <a:cubicBezTo>
                      <a:pt x="1714777" y="52374"/>
                      <a:pt x="1720913" y="69338"/>
                      <a:pt x="1725245" y="86664"/>
                    </a:cubicBezTo>
                    <a:cubicBezTo>
                      <a:pt x="1731381" y="111389"/>
                      <a:pt x="1729937" y="114096"/>
                      <a:pt x="1706295" y="120593"/>
                    </a:cubicBezTo>
                    <a:cubicBezTo>
                      <a:pt x="1650348" y="136113"/>
                      <a:pt x="1594401" y="152356"/>
                      <a:pt x="1537913" y="166253"/>
                    </a:cubicBezTo>
                    <a:cubicBezTo>
                      <a:pt x="1447676" y="188270"/>
                      <a:pt x="1147007" y="287170"/>
                      <a:pt x="1084021" y="305759"/>
                    </a:cubicBezTo>
                    <a:cubicBezTo>
                      <a:pt x="970684" y="339146"/>
                      <a:pt x="858249" y="375241"/>
                      <a:pt x="745272" y="409892"/>
                    </a:cubicBezTo>
                    <a:cubicBezTo>
                      <a:pt x="717480" y="418374"/>
                      <a:pt x="689145" y="424691"/>
                      <a:pt x="661713" y="434256"/>
                    </a:cubicBezTo>
                    <a:cubicBezTo>
                      <a:pt x="630852" y="444904"/>
                      <a:pt x="619302" y="463854"/>
                      <a:pt x="620746" y="496700"/>
                    </a:cubicBezTo>
                    <a:cubicBezTo>
                      <a:pt x="620926" y="502114"/>
                      <a:pt x="624897" y="508611"/>
                      <a:pt x="618761" y="512040"/>
                    </a:cubicBezTo>
                    <a:cubicBezTo>
                      <a:pt x="603781" y="520342"/>
                      <a:pt x="602157" y="536223"/>
                      <a:pt x="596021" y="549579"/>
                    </a:cubicBezTo>
                    <a:cubicBezTo>
                      <a:pt x="581944" y="580259"/>
                      <a:pt x="568589" y="611301"/>
                      <a:pt x="554512" y="641801"/>
                    </a:cubicBezTo>
                    <a:cubicBezTo>
                      <a:pt x="547474" y="656961"/>
                      <a:pt x="538269" y="670315"/>
                      <a:pt x="520583" y="676993"/>
                    </a:cubicBezTo>
                    <a:cubicBezTo>
                      <a:pt x="519139" y="658224"/>
                      <a:pt x="520402" y="641801"/>
                      <a:pt x="516612" y="626641"/>
                    </a:cubicBezTo>
                    <a:cubicBezTo>
                      <a:pt x="498565" y="554812"/>
                      <a:pt x="420600" y="545247"/>
                      <a:pt x="370790" y="570513"/>
                    </a:cubicBezTo>
                    <a:cubicBezTo>
                      <a:pt x="322242" y="595058"/>
                      <a:pt x="296615" y="662375"/>
                      <a:pt x="326754" y="712907"/>
                    </a:cubicBezTo>
                    <a:cubicBezTo>
                      <a:pt x="333432" y="724277"/>
                      <a:pt x="331627" y="731135"/>
                      <a:pt x="322603" y="739437"/>
                    </a:cubicBezTo>
                    <a:cubicBezTo>
                      <a:pt x="284523" y="774268"/>
                      <a:pt x="252579" y="815236"/>
                      <a:pt x="216845" y="852414"/>
                    </a:cubicBezTo>
                    <a:cubicBezTo>
                      <a:pt x="188511" y="882192"/>
                      <a:pt x="166674" y="915399"/>
                      <a:pt x="160899" y="957449"/>
                    </a:cubicBezTo>
                    <a:cubicBezTo>
                      <a:pt x="158914" y="971346"/>
                      <a:pt x="154402" y="984881"/>
                      <a:pt x="151153" y="998417"/>
                    </a:cubicBezTo>
                    <a:cubicBezTo>
                      <a:pt x="139964" y="1043716"/>
                      <a:pt x="124624" y="1085586"/>
                      <a:pt x="82032" y="1112837"/>
                    </a:cubicBezTo>
                    <a:cubicBezTo>
                      <a:pt x="59292" y="1127455"/>
                      <a:pt x="39440" y="1146586"/>
                      <a:pt x="18866" y="1164272"/>
                    </a:cubicBezTo>
                    <a:cubicBezTo>
                      <a:pt x="8218" y="1173476"/>
                      <a:pt x="-2791" y="1185026"/>
                      <a:pt x="638" y="1200186"/>
                    </a:cubicBezTo>
                    <a:cubicBezTo>
                      <a:pt x="4609" y="1218414"/>
                      <a:pt x="16339" y="1231950"/>
                      <a:pt x="35469" y="1237364"/>
                    </a:cubicBezTo>
                    <a:cubicBezTo>
                      <a:pt x="45757" y="1240251"/>
                      <a:pt x="55683" y="1240251"/>
                      <a:pt x="65789" y="1236642"/>
                    </a:cubicBezTo>
                    <a:cubicBezTo>
                      <a:pt x="80949" y="1231228"/>
                      <a:pt x="95206" y="1223648"/>
                      <a:pt x="107479" y="1213541"/>
                    </a:cubicBezTo>
                    <a:cubicBezTo>
                      <a:pt x="142129" y="1185026"/>
                      <a:pt x="178946" y="1159038"/>
                      <a:pt x="208002" y="1124027"/>
                    </a:cubicBezTo>
                    <a:cubicBezTo>
                      <a:pt x="213597" y="1117349"/>
                      <a:pt x="248790" y="1025849"/>
                      <a:pt x="269724" y="990476"/>
                    </a:cubicBezTo>
                    <a:cubicBezTo>
                      <a:pt x="278929" y="974774"/>
                      <a:pt x="296074" y="973511"/>
                      <a:pt x="309428" y="985423"/>
                    </a:cubicBezTo>
                    <a:cubicBezTo>
                      <a:pt x="346786" y="1019352"/>
                      <a:pt x="363390" y="1058695"/>
                      <a:pt x="349494" y="1112115"/>
                    </a:cubicBezTo>
                    <a:cubicBezTo>
                      <a:pt x="341011" y="1144781"/>
                      <a:pt x="333792" y="1177807"/>
                      <a:pt x="326213" y="1210834"/>
                    </a:cubicBezTo>
                    <a:cubicBezTo>
                      <a:pt x="321701" y="1230506"/>
                      <a:pt x="338485" y="1238808"/>
                      <a:pt x="361946" y="1242417"/>
                    </a:cubicBezTo>
                    <a:cubicBezTo>
                      <a:pt x="393890" y="1244222"/>
                      <a:pt x="405440" y="1229784"/>
                      <a:pt x="410855" y="1214083"/>
                    </a:cubicBezTo>
                    <a:cubicBezTo>
                      <a:pt x="425654" y="1171491"/>
                      <a:pt x="441355" y="1129260"/>
                      <a:pt x="452003" y="1085586"/>
                    </a:cubicBezTo>
                    <a:cubicBezTo>
                      <a:pt x="460124" y="1052559"/>
                      <a:pt x="458680" y="1020615"/>
                      <a:pt x="440813" y="990476"/>
                    </a:cubicBezTo>
                    <a:cubicBezTo>
                      <a:pt x="434136" y="979286"/>
                      <a:pt x="428902" y="967014"/>
                      <a:pt x="422585" y="955464"/>
                    </a:cubicBezTo>
                    <a:cubicBezTo>
                      <a:pt x="417171" y="945718"/>
                      <a:pt x="416810" y="938500"/>
                      <a:pt x="424029" y="927671"/>
                    </a:cubicBezTo>
                    <a:cubicBezTo>
                      <a:pt x="453988" y="882372"/>
                      <a:pt x="502716" y="806212"/>
                      <a:pt x="508672" y="801520"/>
                    </a:cubicBezTo>
                    <a:cubicBezTo>
                      <a:pt x="527441" y="787443"/>
                      <a:pt x="567867" y="748461"/>
                      <a:pt x="586095" y="733481"/>
                    </a:cubicBezTo>
                    <a:cubicBezTo>
                      <a:pt x="607932" y="715434"/>
                      <a:pt x="632116" y="699552"/>
                      <a:pt x="646193" y="673745"/>
                    </a:cubicBezTo>
                    <a:cubicBezTo>
                      <a:pt x="654133" y="680422"/>
                      <a:pt x="683911" y="765425"/>
                      <a:pt x="696725" y="798632"/>
                    </a:cubicBezTo>
                    <a:cubicBezTo>
                      <a:pt x="708095" y="828050"/>
                      <a:pt x="719645" y="834366"/>
                      <a:pt x="750326" y="831839"/>
                    </a:cubicBezTo>
                    <a:cubicBezTo>
                      <a:pt x="761876" y="830757"/>
                      <a:pt x="772343" y="827508"/>
                      <a:pt x="782450" y="822274"/>
                    </a:cubicBezTo>
                    <a:cubicBezTo>
                      <a:pt x="825764" y="799896"/>
                      <a:pt x="871243" y="782029"/>
                      <a:pt x="916722" y="764523"/>
                    </a:cubicBezTo>
                    <a:cubicBezTo>
                      <a:pt x="940545" y="755319"/>
                      <a:pt x="940545" y="755319"/>
                      <a:pt x="949208" y="780585"/>
                    </a:cubicBezTo>
                    <a:cubicBezTo>
                      <a:pt x="958954" y="808919"/>
                      <a:pt x="968338" y="837434"/>
                      <a:pt x="979166" y="865408"/>
                    </a:cubicBezTo>
                    <a:cubicBezTo>
                      <a:pt x="995770" y="907999"/>
                      <a:pt x="997033" y="908180"/>
                      <a:pt x="1040347" y="895908"/>
                    </a:cubicBezTo>
                    <a:cubicBezTo>
                      <a:pt x="1043956" y="903487"/>
                      <a:pt x="1040528" y="910526"/>
                      <a:pt x="1039084" y="917745"/>
                    </a:cubicBezTo>
                    <a:cubicBezTo>
                      <a:pt x="1023383" y="997875"/>
                      <a:pt x="1007501" y="1077825"/>
                      <a:pt x="1002267" y="1159580"/>
                    </a:cubicBezTo>
                    <a:cubicBezTo>
                      <a:pt x="1001184" y="1177627"/>
                      <a:pt x="1002267" y="1195133"/>
                      <a:pt x="1005155" y="1212639"/>
                    </a:cubicBezTo>
                    <a:cubicBezTo>
                      <a:pt x="1007320" y="1225994"/>
                      <a:pt x="1014720" y="1235920"/>
                      <a:pt x="1026270" y="1240432"/>
                    </a:cubicBezTo>
                    <a:cubicBezTo>
                      <a:pt x="1050995" y="1250178"/>
                      <a:pt x="1081314" y="1241695"/>
                      <a:pt x="1087631" y="1215707"/>
                    </a:cubicBezTo>
                    <a:cubicBezTo>
                      <a:pt x="1091060" y="1201810"/>
                      <a:pt x="1096474" y="1064831"/>
                      <a:pt x="1108566" y="1017366"/>
                    </a:cubicBezTo>
                    <a:cubicBezTo>
                      <a:pt x="1112176" y="1002929"/>
                      <a:pt x="1116507" y="984520"/>
                      <a:pt x="1129681" y="974955"/>
                    </a:cubicBezTo>
                    <a:cubicBezTo>
                      <a:pt x="1140510" y="967014"/>
                      <a:pt x="1159279" y="968097"/>
                      <a:pt x="1164332" y="979648"/>
                    </a:cubicBezTo>
                    <a:cubicBezTo>
                      <a:pt x="1173537" y="1000943"/>
                      <a:pt x="1176605" y="1024946"/>
                      <a:pt x="1177327" y="1049491"/>
                    </a:cubicBezTo>
                    <a:cubicBezTo>
                      <a:pt x="1178048" y="1081435"/>
                      <a:pt x="1180756" y="1113198"/>
                      <a:pt x="1182741" y="1145142"/>
                    </a:cubicBezTo>
                    <a:cubicBezTo>
                      <a:pt x="1184184" y="1167701"/>
                      <a:pt x="1187794" y="1189899"/>
                      <a:pt x="1193208" y="1211737"/>
                    </a:cubicBezTo>
                    <a:cubicBezTo>
                      <a:pt x="1197901" y="1230686"/>
                      <a:pt x="1215046" y="1238447"/>
                      <a:pt x="1241575" y="1238627"/>
                    </a:cubicBezTo>
                    <a:cubicBezTo>
                      <a:pt x="1263773" y="1238447"/>
                      <a:pt x="1282001" y="1226174"/>
                      <a:pt x="1274421" y="1193689"/>
                    </a:cubicBezTo>
                    <a:cubicBezTo>
                      <a:pt x="1270090" y="1158136"/>
                      <a:pt x="1259262" y="1082698"/>
                      <a:pt x="1254750" y="1032346"/>
                    </a:cubicBezTo>
                    <a:cubicBezTo>
                      <a:pt x="1255652" y="968819"/>
                      <a:pt x="1264676" y="916843"/>
                      <a:pt x="1283445" y="861076"/>
                    </a:cubicBezTo>
                    <a:cubicBezTo>
                      <a:pt x="1287596" y="848984"/>
                      <a:pt x="1293191" y="838697"/>
                      <a:pt x="1303117" y="831118"/>
                    </a:cubicBezTo>
                    <a:cubicBezTo>
                      <a:pt x="1332714" y="808198"/>
                      <a:pt x="1359966" y="782570"/>
                      <a:pt x="1388120" y="757845"/>
                    </a:cubicBezTo>
                    <a:cubicBezTo>
                      <a:pt x="1403821" y="744129"/>
                      <a:pt x="1417357" y="728789"/>
                      <a:pt x="1429809" y="712185"/>
                    </a:cubicBezTo>
                    <a:cubicBezTo>
                      <a:pt x="1434502" y="705869"/>
                      <a:pt x="1437750" y="699733"/>
                      <a:pt x="1438291" y="691972"/>
                    </a:cubicBezTo>
                    <a:cubicBezTo>
                      <a:pt x="1442082" y="642523"/>
                      <a:pt x="1448940" y="593073"/>
                      <a:pt x="1448398" y="543262"/>
                    </a:cubicBezTo>
                    <a:cubicBezTo>
                      <a:pt x="1448037" y="516913"/>
                      <a:pt x="1449842" y="514567"/>
                      <a:pt x="1474567" y="503558"/>
                    </a:cubicBezTo>
                    <a:cubicBezTo>
                      <a:pt x="1484854" y="499046"/>
                      <a:pt x="1490809" y="499948"/>
                      <a:pt x="1491531" y="512401"/>
                    </a:cubicBezTo>
                    <a:cubicBezTo>
                      <a:pt x="1493336" y="550120"/>
                      <a:pt x="1503443" y="586395"/>
                      <a:pt x="1508315" y="623573"/>
                    </a:cubicBezTo>
                    <a:cubicBezTo>
                      <a:pt x="1516978" y="688724"/>
                      <a:pt x="1529611" y="753153"/>
                      <a:pt x="1531957" y="819026"/>
                    </a:cubicBezTo>
                    <a:cubicBezTo>
                      <a:pt x="1533582" y="863061"/>
                      <a:pt x="1533582" y="907277"/>
                      <a:pt x="1533582" y="951313"/>
                    </a:cubicBezTo>
                    <a:cubicBezTo>
                      <a:pt x="1533401" y="1033068"/>
                      <a:pt x="1529611" y="1114461"/>
                      <a:pt x="1515534" y="1195133"/>
                    </a:cubicBezTo>
                    <a:cubicBezTo>
                      <a:pt x="1511383" y="1218775"/>
                      <a:pt x="1529791" y="1227979"/>
                      <a:pt x="1553614" y="1231408"/>
                    </a:cubicBezTo>
                    <a:cubicBezTo>
                      <a:pt x="1570940" y="1233935"/>
                      <a:pt x="1595845" y="1227979"/>
                      <a:pt x="1597650" y="1203074"/>
                    </a:cubicBezTo>
                    <a:cubicBezTo>
                      <a:pt x="1600357" y="1127816"/>
                      <a:pt x="1611366" y="1053642"/>
                      <a:pt x="1618585" y="979106"/>
                    </a:cubicBezTo>
                    <a:cubicBezTo>
                      <a:pt x="1620209" y="963224"/>
                      <a:pt x="1623097" y="947523"/>
                      <a:pt x="1629233" y="932544"/>
                    </a:cubicBezTo>
                    <a:cubicBezTo>
                      <a:pt x="1635910" y="916301"/>
                      <a:pt x="1646378" y="910526"/>
                      <a:pt x="1662620" y="914316"/>
                    </a:cubicBezTo>
                    <a:cubicBezTo>
                      <a:pt x="1675434" y="917204"/>
                      <a:pt x="1679044" y="928032"/>
                      <a:pt x="1684818" y="939763"/>
                    </a:cubicBezTo>
                    <a:cubicBezTo>
                      <a:pt x="1690594" y="951674"/>
                      <a:pt x="1694384" y="964127"/>
                      <a:pt x="1696189" y="977301"/>
                    </a:cubicBezTo>
                    <a:cubicBezTo>
                      <a:pt x="1705934" y="1048047"/>
                      <a:pt x="1707739" y="1119153"/>
                      <a:pt x="1708822" y="1190441"/>
                    </a:cubicBezTo>
                    <a:cubicBezTo>
                      <a:pt x="1709182" y="1209752"/>
                      <a:pt x="1721274" y="1217873"/>
                      <a:pt x="1738960" y="1224370"/>
                    </a:cubicBezTo>
                    <a:cubicBezTo>
                      <a:pt x="1769461" y="1235559"/>
                      <a:pt x="1795268" y="1211737"/>
                      <a:pt x="1794907" y="1177447"/>
                    </a:cubicBezTo>
                    <a:cubicBezTo>
                      <a:pt x="1794366" y="1135216"/>
                      <a:pt x="1790937" y="1091180"/>
                      <a:pt x="1788591" y="1049130"/>
                    </a:cubicBezTo>
                    <a:cubicBezTo>
                      <a:pt x="1782094" y="932183"/>
                      <a:pt x="1776860" y="721390"/>
                      <a:pt x="1793283" y="551564"/>
                    </a:cubicBezTo>
                    <a:cubicBezTo>
                      <a:pt x="1797434" y="502836"/>
                      <a:pt x="1796892" y="405561"/>
                      <a:pt x="1769641" y="393288"/>
                    </a:cubicBezTo>
                    <a:cubicBezTo>
                      <a:pt x="1787508" y="385528"/>
                      <a:pt x="1802849" y="378490"/>
                      <a:pt x="1818549" y="372534"/>
                    </a:cubicBezTo>
                    <a:cubicBezTo>
                      <a:pt x="1835514" y="366037"/>
                      <a:pt x="1837860" y="366939"/>
                      <a:pt x="1842372" y="383904"/>
                    </a:cubicBezTo>
                    <a:cubicBezTo>
                      <a:pt x="1846162" y="397981"/>
                      <a:pt x="1852839" y="409892"/>
                      <a:pt x="1862044" y="420720"/>
                    </a:cubicBezTo>
                    <a:cubicBezTo>
                      <a:pt x="1876120" y="437324"/>
                      <a:pt x="1886588" y="436061"/>
                      <a:pt x="1899041" y="418013"/>
                    </a:cubicBezTo>
                    <a:cubicBezTo>
                      <a:pt x="1925751" y="379392"/>
                      <a:pt x="1951739" y="340590"/>
                      <a:pt x="1975561" y="300164"/>
                    </a:cubicBezTo>
                    <a:cubicBezTo>
                      <a:pt x="2003174" y="253241"/>
                      <a:pt x="2031870" y="207040"/>
                      <a:pt x="2061648" y="161380"/>
                    </a:cubicBezTo>
                    <a:cubicBezTo>
                      <a:pt x="2065618" y="155244"/>
                      <a:pt x="2067784" y="147664"/>
                      <a:pt x="2070852" y="140986"/>
                    </a:cubicBezTo>
                    <a:cubicBezTo>
                      <a:pt x="2076807" y="127090"/>
                      <a:pt x="2073920" y="116261"/>
                      <a:pt x="2062369" y="105974"/>
                    </a:cubicBezTo>
                    <a:close/>
                    <a:moveTo>
                      <a:pt x="372053" y="584049"/>
                    </a:moveTo>
                    <a:cubicBezTo>
                      <a:pt x="404358" y="564017"/>
                      <a:pt x="438106" y="567806"/>
                      <a:pt x="470952" y="584049"/>
                    </a:cubicBezTo>
                    <a:cubicBezTo>
                      <a:pt x="500189" y="598667"/>
                      <a:pt x="505784" y="625739"/>
                      <a:pt x="508130" y="667247"/>
                    </a:cubicBezTo>
                    <a:cubicBezTo>
                      <a:pt x="510837" y="691611"/>
                      <a:pt x="483405" y="705147"/>
                      <a:pt x="457598" y="717961"/>
                    </a:cubicBezTo>
                    <a:cubicBezTo>
                      <a:pt x="441896" y="725721"/>
                      <a:pt x="424210" y="730052"/>
                      <a:pt x="406884" y="733662"/>
                    </a:cubicBezTo>
                    <a:cubicBezTo>
                      <a:pt x="373316" y="740881"/>
                      <a:pt x="341011" y="719404"/>
                      <a:pt x="332529" y="685476"/>
                    </a:cubicBezTo>
                    <a:cubicBezTo>
                      <a:pt x="324227" y="651907"/>
                      <a:pt x="342275" y="602458"/>
                      <a:pt x="372053" y="584049"/>
                    </a:cubicBezTo>
                    <a:close/>
                    <a:moveTo>
                      <a:pt x="635906" y="656780"/>
                    </a:moveTo>
                    <a:cubicBezTo>
                      <a:pt x="627243" y="678257"/>
                      <a:pt x="607391" y="702801"/>
                      <a:pt x="588802" y="716878"/>
                    </a:cubicBezTo>
                    <a:cubicBezTo>
                      <a:pt x="558843" y="739437"/>
                      <a:pt x="496039" y="794481"/>
                      <a:pt x="492248" y="799715"/>
                    </a:cubicBezTo>
                    <a:cubicBezTo>
                      <a:pt x="470231" y="832020"/>
                      <a:pt x="398583" y="935070"/>
                      <a:pt x="401651" y="940484"/>
                    </a:cubicBezTo>
                    <a:cubicBezTo>
                      <a:pt x="406163" y="948786"/>
                      <a:pt x="450559" y="1026029"/>
                      <a:pt x="442257" y="1065914"/>
                    </a:cubicBezTo>
                    <a:cubicBezTo>
                      <a:pt x="436843" y="1091541"/>
                      <a:pt x="409772" y="1177988"/>
                      <a:pt x="400748" y="1202533"/>
                    </a:cubicBezTo>
                    <a:cubicBezTo>
                      <a:pt x="392266" y="1225453"/>
                      <a:pt x="391905" y="1228882"/>
                      <a:pt x="365736" y="1228521"/>
                    </a:cubicBezTo>
                    <a:cubicBezTo>
                      <a:pt x="351479" y="1231589"/>
                      <a:pt x="339748" y="1220399"/>
                      <a:pt x="342094" y="1207225"/>
                    </a:cubicBezTo>
                    <a:cubicBezTo>
                      <a:pt x="347328" y="1179612"/>
                      <a:pt x="349674" y="1150195"/>
                      <a:pt x="358156" y="1117529"/>
                    </a:cubicBezTo>
                    <a:cubicBezTo>
                      <a:pt x="374760" y="1055266"/>
                      <a:pt x="364473" y="1035414"/>
                      <a:pt x="335958" y="996251"/>
                    </a:cubicBezTo>
                    <a:cubicBezTo>
                      <a:pt x="333792" y="993183"/>
                      <a:pt x="332168" y="989754"/>
                      <a:pt x="330003" y="986686"/>
                    </a:cubicBezTo>
                    <a:cubicBezTo>
                      <a:pt x="304556" y="952757"/>
                      <a:pt x="273154" y="955103"/>
                      <a:pt x="251858" y="991378"/>
                    </a:cubicBezTo>
                    <a:cubicBezTo>
                      <a:pt x="230742" y="1026932"/>
                      <a:pt x="222079" y="1066455"/>
                      <a:pt x="204212" y="1103452"/>
                    </a:cubicBezTo>
                    <a:cubicBezTo>
                      <a:pt x="196272" y="1119876"/>
                      <a:pt x="183278" y="1135396"/>
                      <a:pt x="169742" y="1146405"/>
                    </a:cubicBezTo>
                    <a:cubicBezTo>
                      <a:pt x="140144" y="1170588"/>
                      <a:pt x="110186" y="1196396"/>
                      <a:pt x="75715" y="1213722"/>
                    </a:cubicBezTo>
                    <a:cubicBezTo>
                      <a:pt x="67233" y="1218053"/>
                      <a:pt x="58209" y="1224009"/>
                      <a:pt x="48644" y="1224550"/>
                    </a:cubicBezTo>
                    <a:cubicBezTo>
                      <a:pt x="26085" y="1225814"/>
                      <a:pt x="14174" y="1202533"/>
                      <a:pt x="24280" y="1182500"/>
                    </a:cubicBezTo>
                    <a:cubicBezTo>
                      <a:pt x="27168" y="1176544"/>
                      <a:pt x="30777" y="1171311"/>
                      <a:pt x="36011" y="1166979"/>
                    </a:cubicBezTo>
                    <a:cubicBezTo>
                      <a:pt x="58570" y="1148932"/>
                      <a:pt x="80047" y="1129260"/>
                      <a:pt x="103688" y="1112837"/>
                    </a:cubicBezTo>
                    <a:cubicBezTo>
                      <a:pt x="132564" y="1092805"/>
                      <a:pt x="147002" y="1064650"/>
                      <a:pt x="155665" y="1032165"/>
                    </a:cubicBezTo>
                    <a:cubicBezTo>
                      <a:pt x="162342" y="1006899"/>
                      <a:pt x="169561" y="981633"/>
                      <a:pt x="175698" y="956186"/>
                    </a:cubicBezTo>
                    <a:cubicBezTo>
                      <a:pt x="183097" y="924603"/>
                      <a:pt x="196091" y="895186"/>
                      <a:pt x="217207" y="871002"/>
                    </a:cubicBezTo>
                    <a:cubicBezTo>
                      <a:pt x="250594" y="832922"/>
                      <a:pt x="282357" y="793579"/>
                      <a:pt x="319715" y="759108"/>
                    </a:cubicBezTo>
                    <a:cubicBezTo>
                      <a:pt x="333792" y="746114"/>
                      <a:pt x="347148" y="736188"/>
                      <a:pt x="366639" y="749363"/>
                    </a:cubicBezTo>
                    <a:cubicBezTo>
                      <a:pt x="373857" y="754236"/>
                      <a:pt x="419337" y="749182"/>
                      <a:pt x="460124" y="729511"/>
                    </a:cubicBezTo>
                    <a:cubicBezTo>
                      <a:pt x="483405" y="715254"/>
                      <a:pt x="510657" y="702440"/>
                      <a:pt x="535201" y="685476"/>
                    </a:cubicBezTo>
                    <a:cubicBezTo>
                      <a:pt x="553249" y="673023"/>
                      <a:pt x="564799" y="657321"/>
                      <a:pt x="572198" y="637469"/>
                    </a:cubicBezTo>
                    <a:cubicBezTo>
                      <a:pt x="582666" y="609315"/>
                      <a:pt x="594577" y="581883"/>
                      <a:pt x="607932" y="555173"/>
                    </a:cubicBezTo>
                    <a:cubicBezTo>
                      <a:pt x="610098" y="551023"/>
                      <a:pt x="611722" y="542901"/>
                      <a:pt x="614429" y="539111"/>
                    </a:cubicBezTo>
                    <a:cubicBezTo>
                      <a:pt x="621648" y="528644"/>
                      <a:pt x="628325" y="518537"/>
                      <a:pt x="642402" y="524132"/>
                    </a:cubicBezTo>
                    <a:cubicBezTo>
                      <a:pt x="656840" y="529727"/>
                      <a:pt x="661172" y="540735"/>
                      <a:pt x="658104" y="553368"/>
                    </a:cubicBezTo>
                    <a:cubicBezTo>
                      <a:pt x="652328" y="579537"/>
                      <a:pt x="639515" y="647576"/>
                      <a:pt x="635906" y="656780"/>
                    </a:cubicBezTo>
                    <a:close/>
                    <a:moveTo>
                      <a:pt x="1429629" y="608052"/>
                    </a:moveTo>
                    <a:cubicBezTo>
                      <a:pt x="1428004" y="624836"/>
                      <a:pt x="1424395" y="641620"/>
                      <a:pt x="1424395" y="658404"/>
                    </a:cubicBezTo>
                    <a:cubicBezTo>
                      <a:pt x="1424214" y="689626"/>
                      <a:pt x="1411762" y="715073"/>
                      <a:pt x="1390105" y="735827"/>
                    </a:cubicBezTo>
                    <a:cubicBezTo>
                      <a:pt x="1365741" y="759289"/>
                      <a:pt x="1340294" y="781307"/>
                      <a:pt x="1314667" y="803505"/>
                    </a:cubicBezTo>
                    <a:cubicBezTo>
                      <a:pt x="1308711" y="808558"/>
                      <a:pt x="1302034" y="819026"/>
                      <a:pt x="1293010" y="805129"/>
                    </a:cubicBezTo>
                    <a:cubicBezTo>
                      <a:pt x="1290123" y="800798"/>
                      <a:pt x="1283806" y="804949"/>
                      <a:pt x="1282723" y="810002"/>
                    </a:cubicBezTo>
                    <a:cubicBezTo>
                      <a:pt x="1273158" y="848082"/>
                      <a:pt x="1255652" y="884177"/>
                      <a:pt x="1251862" y="923701"/>
                    </a:cubicBezTo>
                    <a:cubicBezTo>
                      <a:pt x="1250599" y="936875"/>
                      <a:pt x="1247892" y="949689"/>
                      <a:pt x="1246268" y="962683"/>
                    </a:cubicBezTo>
                    <a:cubicBezTo>
                      <a:pt x="1238507" y="1026390"/>
                      <a:pt x="1245004" y="1089737"/>
                      <a:pt x="1254389" y="1152722"/>
                    </a:cubicBezTo>
                    <a:cubicBezTo>
                      <a:pt x="1256374" y="1165716"/>
                      <a:pt x="1259622" y="1178530"/>
                      <a:pt x="1261066" y="1191524"/>
                    </a:cubicBezTo>
                    <a:cubicBezTo>
                      <a:pt x="1262330" y="1202171"/>
                      <a:pt x="1267383" y="1218595"/>
                      <a:pt x="1252403" y="1224009"/>
                    </a:cubicBezTo>
                    <a:cubicBezTo>
                      <a:pt x="1221362" y="1229965"/>
                      <a:pt x="1215948" y="1218595"/>
                      <a:pt x="1209270" y="1205059"/>
                    </a:cubicBezTo>
                    <a:cubicBezTo>
                      <a:pt x="1205661" y="1197660"/>
                      <a:pt x="1205119" y="1189177"/>
                      <a:pt x="1203315" y="1181056"/>
                    </a:cubicBezTo>
                    <a:cubicBezTo>
                      <a:pt x="1196276" y="1146947"/>
                      <a:pt x="1193750" y="1112296"/>
                      <a:pt x="1192306" y="1077645"/>
                    </a:cubicBezTo>
                    <a:cubicBezTo>
                      <a:pt x="1190862" y="1043535"/>
                      <a:pt x="1191945" y="1001124"/>
                      <a:pt x="1175702" y="970624"/>
                    </a:cubicBezTo>
                    <a:cubicBezTo>
                      <a:pt x="1170288" y="960517"/>
                      <a:pt x="1158738" y="952937"/>
                      <a:pt x="1143758" y="954562"/>
                    </a:cubicBezTo>
                    <a:cubicBezTo>
                      <a:pt x="1127335" y="956366"/>
                      <a:pt x="1115063" y="963044"/>
                      <a:pt x="1106942" y="980550"/>
                    </a:cubicBezTo>
                    <a:cubicBezTo>
                      <a:pt x="1080593" y="1036316"/>
                      <a:pt x="1079510" y="1186109"/>
                      <a:pt x="1078788" y="1193509"/>
                    </a:cubicBezTo>
                    <a:cubicBezTo>
                      <a:pt x="1077164" y="1212820"/>
                      <a:pt x="1068140" y="1226897"/>
                      <a:pt x="1048468" y="1228160"/>
                    </a:cubicBezTo>
                    <a:cubicBezTo>
                      <a:pt x="1030782" y="1229423"/>
                      <a:pt x="1021939" y="1217512"/>
                      <a:pt x="1018871" y="1195494"/>
                    </a:cubicBezTo>
                    <a:cubicBezTo>
                      <a:pt x="1014900" y="1165536"/>
                      <a:pt x="1018149" y="1135396"/>
                      <a:pt x="1021578" y="1105618"/>
                    </a:cubicBezTo>
                    <a:cubicBezTo>
                      <a:pt x="1027534" y="1053461"/>
                      <a:pt x="1032948" y="1000943"/>
                      <a:pt x="1043776" y="949689"/>
                    </a:cubicBezTo>
                    <a:cubicBezTo>
                      <a:pt x="1056048" y="891396"/>
                      <a:pt x="1070125" y="832922"/>
                      <a:pt x="1097738" y="779141"/>
                    </a:cubicBezTo>
                    <a:cubicBezTo>
                      <a:pt x="1102971" y="769215"/>
                      <a:pt x="1107483" y="758928"/>
                      <a:pt x="1112176" y="748641"/>
                    </a:cubicBezTo>
                    <a:cubicBezTo>
                      <a:pt x="1113980" y="744490"/>
                      <a:pt x="1117048" y="739256"/>
                      <a:pt x="1110912" y="736911"/>
                    </a:cubicBezTo>
                    <a:cubicBezTo>
                      <a:pt x="1105678" y="734925"/>
                      <a:pt x="1102610" y="739798"/>
                      <a:pt x="1100445" y="743949"/>
                    </a:cubicBezTo>
                    <a:cubicBezTo>
                      <a:pt x="1080412" y="781307"/>
                      <a:pt x="1063087" y="819928"/>
                      <a:pt x="1053702" y="861257"/>
                    </a:cubicBezTo>
                    <a:cubicBezTo>
                      <a:pt x="1049731" y="878582"/>
                      <a:pt x="1039445" y="883455"/>
                      <a:pt x="1025548" y="886704"/>
                    </a:cubicBezTo>
                    <a:cubicBezTo>
                      <a:pt x="1014359" y="889411"/>
                      <a:pt x="1005335" y="886884"/>
                      <a:pt x="1000282" y="874973"/>
                    </a:cubicBezTo>
                    <a:cubicBezTo>
                      <a:pt x="980791" y="829132"/>
                      <a:pt x="963104" y="782751"/>
                      <a:pt x="952998" y="734023"/>
                    </a:cubicBezTo>
                    <a:cubicBezTo>
                      <a:pt x="950832" y="723375"/>
                      <a:pt x="952637" y="713268"/>
                      <a:pt x="957870" y="704064"/>
                    </a:cubicBezTo>
                    <a:cubicBezTo>
                      <a:pt x="971767" y="679159"/>
                      <a:pt x="995409" y="678437"/>
                      <a:pt x="1010208" y="702621"/>
                    </a:cubicBezTo>
                    <a:cubicBezTo>
                      <a:pt x="1018149" y="715615"/>
                      <a:pt x="1021578" y="730233"/>
                      <a:pt x="1024826" y="745032"/>
                    </a:cubicBezTo>
                    <a:cubicBezTo>
                      <a:pt x="1025909" y="750446"/>
                      <a:pt x="1025909" y="756040"/>
                      <a:pt x="1031504" y="762177"/>
                    </a:cubicBezTo>
                    <a:cubicBezTo>
                      <a:pt x="1049010" y="740520"/>
                      <a:pt x="1065794" y="719585"/>
                      <a:pt x="1087992" y="704064"/>
                    </a:cubicBezTo>
                    <a:cubicBezTo>
                      <a:pt x="1111995" y="687100"/>
                      <a:pt x="1122102" y="688183"/>
                      <a:pt x="1143037" y="708035"/>
                    </a:cubicBezTo>
                    <a:cubicBezTo>
                      <a:pt x="1159820" y="723916"/>
                      <a:pt x="1174980" y="741603"/>
                      <a:pt x="1199525" y="748100"/>
                    </a:cubicBezTo>
                    <a:cubicBezTo>
                      <a:pt x="1238868" y="758748"/>
                      <a:pt x="1271714" y="746475"/>
                      <a:pt x="1302034" y="723555"/>
                    </a:cubicBezTo>
                    <a:cubicBezTo>
                      <a:pt x="1316291" y="712727"/>
                      <a:pt x="1329646" y="700816"/>
                      <a:pt x="1346250" y="693958"/>
                    </a:cubicBezTo>
                    <a:cubicBezTo>
                      <a:pt x="1357800" y="689265"/>
                      <a:pt x="1363215" y="680061"/>
                      <a:pt x="1366463" y="668691"/>
                    </a:cubicBezTo>
                    <a:cubicBezTo>
                      <a:pt x="1373141" y="645952"/>
                      <a:pt x="1376209" y="622851"/>
                      <a:pt x="1376930" y="599209"/>
                    </a:cubicBezTo>
                    <a:cubicBezTo>
                      <a:pt x="1377652" y="575747"/>
                      <a:pt x="1380360" y="552466"/>
                      <a:pt x="1386856" y="529907"/>
                    </a:cubicBezTo>
                    <a:cubicBezTo>
                      <a:pt x="1391910" y="512401"/>
                      <a:pt x="1400573" y="501753"/>
                      <a:pt x="1413747" y="503197"/>
                    </a:cubicBezTo>
                    <a:cubicBezTo>
                      <a:pt x="1426380" y="504460"/>
                      <a:pt x="1435584" y="517635"/>
                      <a:pt x="1435223" y="535141"/>
                    </a:cubicBezTo>
                    <a:cubicBezTo>
                      <a:pt x="1435043" y="559685"/>
                      <a:pt x="1431975" y="583869"/>
                      <a:pt x="1429629" y="608052"/>
                    </a:cubicBezTo>
                    <a:close/>
                    <a:moveTo>
                      <a:pt x="1045761" y="699191"/>
                    </a:moveTo>
                    <a:cubicBezTo>
                      <a:pt x="1068862" y="686739"/>
                      <a:pt x="1094128" y="674827"/>
                      <a:pt x="1118492" y="668331"/>
                    </a:cubicBezTo>
                    <a:cubicBezTo>
                      <a:pt x="1119575" y="667969"/>
                      <a:pt x="1121199" y="670135"/>
                      <a:pt x="1124989" y="672662"/>
                    </a:cubicBezTo>
                    <a:cubicBezTo>
                      <a:pt x="1108385" y="680422"/>
                      <a:pt x="1091421" y="684392"/>
                      <a:pt x="1077164" y="694499"/>
                    </a:cubicBezTo>
                    <a:cubicBezTo>
                      <a:pt x="1062365" y="704966"/>
                      <a:pt x="1048288" y="719766"/>
                      <a:pt x="1037820" y="733842"/>
                    </a:cubicBezTo>
                    <a:cubicBezTo>
                      <a:pt x="1034933" y="729330"/>
                      <a:pt x="1036196" y="726443"/>
                      <a:pt x="1034572" y="723194"/>
                    </a:cubicBezTo>
                    <a:cubicBezTo>
                      <a:pt x="1027172" y="709117"/>
                      <a:pt x="1030241" y="706771"/>
                      <a:pt x="1045761" y="699191"/>
                    </a:cubicBezTo>
                    <a:close/>
                    <a:moveTo>
                      <a:pt x="1327661" y="586395"/>
                    </a:moveTo>
                    <a:cubicBezTo>
                      <a:pt x="1322427" y="576830"/>
                      <a:pt x="1323871" y="570694"/>
                      <a:pt x="1334339" y="566724"/>
                    </a:cubicBezTo>
                    <a:cubicBezTo>
                      <a:pt x="1344806" y="562753"/>
                      <a:pt x="1354913" y="558422"/>
                      <a:pt x="1368809" y="552647"/>
                    </a:cubicBezTo>
                    <a:cubicBezTo>
                      <a:pt x="1367185" y="591268"/>
                      <a:pt x="1361951" y="626641"/>
                      <a:pt x="1352386" y="661292"/>
                    </a:cubicBezTo>
                    <a:cubicBezTo>
                      <a:pt x="1350220" y="669052"/>
                      <a:pt x="1346070" y="674466"/>
                      <a:pt x="1337768" y="676271"/>
                    </a:cubicBezTo>
                    <a:cubicBezTo>
                      <a:pt x="1334700" y="669413"/>
                      <a:pt x="1338309" y="663277"/>
                      <a:pt x="1339392" y="656961"/>
                    </a:cubicBezTo>
                    <a:cubicBezTo>
                      <a:pt x="1344084" y="632055"/>
                      <a:pt x="1339572" y="608594"/>
                      <a:pt x="1327661" y="586395"/>
                    </a:cubicBezTo>
                    <a:close/>
                    <a:moveTo>
                      <a:pt x="1291025" y="713449"/>
                    </a:moveTo>
                    <a:cubicBezTo>
                      <a:pt x="1272616" y="726984"/>
                      <a:pt x="1253126" y="736008"/>
                      <a:pt x="1231108" y="734564"/>
                    </a:cubicBezTo>
                    <a:cubicBezTo>
                      <a:pt x="1184004" y="735827"/>
                      <a:pt x="1131486" y="691792"/>
                      <a:pt x="1141051" y="631874"/>
                    </a:cubicBezTo>
                    <a:cubicBezTo>
                      <a:pt x="1146646" y="597224"/>
                      <a:pt x="1162889" y="567987"/>
                      <a:pt x="1193028" y="554451"/>
                    </a:cubicBezTo>
                    <a:cubicBezTo>
                      <a:pt x="1220460" y="542179"/>
                      <a:pt x="1247170" y="538389"/>
                      <a:pt x="1278211" y="555173"/>
                    </a:cubicBezTo>
                    <a:cubicBezTo>
                      <a:pt x="1336865" y="586395"/>
                      <a:pt x="1344445" y="673925"/>
                      <a:pt x="1291025" y="713449"/>
                    </a:cubicBezTo>
                    <a:close/>
                    <a:moveTo>
                      <a:pt x="1779026" y="451040"/>
                    </a:moveTo>
                    <a:cubicBezTo>
                      <a:pt x="1782455" y="471253"/>
                      <a:pt x="1776319" y="653712"/>
                      <a:pt x="1772168" y="714351"/>
                    </a:cubicBezTo>
                    <a:cubicBezTo>
                      <a:pt x="1766031" y="801700"/>
                      <a:pt x="1766031" y="888869"/>
                      <a:pt x="1770363" y="975857"/>
                    </a:cubicBezTo>
                    <a:cubicBezTo>
                      <a:pt x="1773612" y="1040467"/>
                      <a:pt x="1777943" y="1105077"/>
                      <a:pt x="1775957" y="1169867"/>
                    </a:cubicBezTo>
                    <a:cubicBezTo>
                      <a:pt x="1775778" y="1177447"/>
                      <a:pt x="1775957" y="1185026"/>
                      <a:pt x="1774695" y="1192245"/>
                    </a:cubicBezTo>
                    <a:cubicBezTo>
                      <a:pt x="1772709" y="1203796"/>
                      <a:pt x="1764769" y="1210293"/>
                      <a:pt x="1753038" y="1210654"/>
                    </a:cubicBezTo>
                    <a:cubicBezTo>
                      <a:pt x="1742029" y="1211015"/>
                      <a:pt x="1732283" y="1207947"/>
                      <a:pt x="1728674" y="1195855"/>
                    </a:cubicBezTo>
                    <a:cubicBezTo>
                      <a:pt x="1726869" y="1189538"/>
                      <a:pt x="1724703" y="1183222"/>
                      <a:pt x="1724343" y="1176725"/>
                    </a:cubicBezTo>
                    <a:cubicBezTo>
                      <a:pt x="1720372" y="1123485"/>
                      <a:pt x="1716582" y="1070065"/>
                      <a:pt x="1713334" y="1016825"/>
                    </a:cubicBezTo>
                    <a:cubicBezTo>
                      <a:pt x="1711889" y="994266"/>
                      <a:pt x="1708641" y="971887"/>
                      <a:pt x="1702324" y="950411"/>
                    </a:cubicBezTo>
                    <a:cubicBezTo>
                      <a:pt x="1696730" y="931281"/>
                      <a:pt x="1694925" y="911970"/>
                      <a:pt x="1674351" y="903849"/>
                    </a:cubicBezTo>
                    <a:cubicBezTo>
                      <a:pt x="1646378" y="892840"/>
                      <a:pt x="1619848" y="904931"/>
                      <a:pt x="1610824" y="934529"/>
                    </a:cubicBezTo>
                    <a:cubicBezTo>
                      <a:pt x="1604147" y="956366"/>
                      <a:pt x="1602883" y="978925"/>
                      <a:pt x="1601259" y="1001304"/>
                    </a:cubicBezTo>
                    <a:cubicBezTo>
                      <a:pt x="1597108" y="1062124"/>
                      <a:pt x="1585558" y="1122222"/>
                      <a:pt x="1584295" y="1183402"/>
                    </a:cubicBezTo>
                    <a:cubicBezTo>
                      <a:pt x="1584114" y="1194952"/>
                      <a:pt x="1582490" y="1209571"/>
                      <a:pt x="1569496" y="1214624"/>
                    </a:cubicBezTo>
                    <a:cubicBezTo>
                      <a:pt x="1546576" y="1223467"/>
                      <a:pt x="1530333" y="1207947"/>
                      <a:pt x="1533221" y="1182319"/>
                    </a:cubicBezTo>
                    <a:cubicBezTo>
                      <a:pt x="1536830" y="1150556"/>
                      <a:pt x="1540801" y="1118973"/>
                      <a:pt x="1543147" y="1087210"/>
                    </a:cubicBezTo>
                    <a:cubicBezTo>
                      <a:pt x="1548019" y="1020795"/>
                      <a:pt x="1548200" y="954201"/>
                      <a:pt x="1548380" y="887606"/>
                    </a:cubicBezTo>
                    <a:cubicBezTo>
                      <a:pt x="1548561" y="779141"/>
                      <a:pt x="1532499" y="672662"/>
                      <a:pt x="1513008" y="566543"/>
                    </a:cubicBezTo>
                    <a:cubicBezTo>
                      <a:pt x="1506691" y="532253"/>
                      <a:pt x="1501999" y="497963"/>
                      <a:pt x="1503803" y="463132"/>
                    </a:cubicBezTo>
                    <a:cubicBezTo>
                      <a:pt x="1504345" y="453747"/>
                      <a:pt x="1505247" y="421984"/>
                      <a:pt x="1529972" y="424330"/>
                    </a:cubicBezTo>
                    <a:cubicBezTo>
                      <a:pt x="1539176" y="425413"/>
                      <a:pt x="1544049" y="431368"/>
                      <a:pt x="1546034" y="440211"/>
                    </a:cubicBezTo>
                    <a:cubicBezTo>
                      <a:pt x="1549463" y="455732"/>
                      <a:pt x="1552170" y="471434"/>
                      <a:pt x="1554155" y="487315"/>
                    </a:cubicBezTo>
                    <a:cubicBezTo>
                      <a:pt x="1557043" y="509694"/>
                      <a:pt x="1558306" y="532434"/>
                      <a:pt x="1552351" y="554451"/>
                    </a:cubicBezTo>
                    <a:cubicBezTo>
                      <a:pt x="1540981" y="595960"/>
                      <a:pt x="1567150" y="639455"/>
                      <a:pt x="1596567" y="655156"/>
                    </a:cubicBezTo>
                    <a:cubicBezTo>
                      <a:pt x="1617141" y="666164"/>
                      <a:pt x="1646739" y="674106"/>
                      <a:pt x="1671644" y="671759"/>
                    </a:cubicBezTo>
                    <a:cubicBezTo>
                      <a:pt x="1708460" y="668331"/>
                      <a:pt x="1729215" y="648298"/>
                      <a:pt x="1745097" y="618520"/>
                    </a:cubicBezTo>
                    <a:cubicBezTo>
                      <a:pt x="1757550" y="595239"/>
                      <a:pt x="1758993" y="569070"/>
                      <a:pt x="1756467" y="542179"/>
                    </a:cubicBezTo>
                    <a:cubicBezTo>
                      <a:pt x="1755384" y="529727"/>
                      <a:pt x="1742931" y="508972"/>
                      <a:pt x="1734629" y="499407"/>
                    </a:cubicBezTo>
                    <a:cubicBezTo>
                      <a:pt x="1712792" y="474862"/>
                      <a:pt x="1718567" y="453386"/>
                      <a:pt x="1718386" y="423608"/>
                    </a:cubicBezTo>
                    <a:cubicBezTo>
                      <a:pt x="1718206" y="413863"/>
                      <a:pt x="1719831" y="402312"/>
                      <a:pt x="1731741" y="397981"/>
                    </a:cubicBezTo>
                    <a:cubicBezTo>
                      <a:pt x="1743112" y="393649"/>
                      <a:pt x="1757369" y="399786"/>
                      <a:pt x="1765671" y="411877"/>
                    </a:cubicBezTo>
                    <a:cubicBezTo>
                      <a:pt x="1773612" y="423247"/>
                      <a:pt x="1776860" y="437324"/>
                      <a:pt x="1779026" y="451040"/>
                    </a:cubicBezTo>
                    <a:close/>
                    <a:moveTo>
                      <a:pt x="1704490" y="464756"/>
                    </a:moveTo>
                    <a:cubicBezTo>
                      <a:pt x="1703949" y="471975"/>
                      <a:pt x="1696008" y="472155"/>
                      <a:pt x="1691135" y="469990"/>
                    </a:cubicBezTo>
                    <a:cubicBezTo>
                      <a:pt x="1644754" y="457176"/>
                      <a:pt x="1598371" y="478833"/>
                      <a:pt x="1571662" y="503919"/>
                    </a:cubicBezTo>
                    <a:cubicBezTo>
                      <a:pt x="1562638" y="474141"/>
                      <a:pt x="1562638" y="466200"/>
                      <a:pt x="1570579" y="463132"/>
                    </a:cubicBezTo>
                    <a:cubicBezTo>
                      <a:pt x="1596026" y="454289"/>
                      <a:pt x="1642949" y="437144"/>
                      <a:pt x="1668215" y="427398"/>
                    </a:cubicBezTo>
                    <a:cubicBezTo>
                      <a:pt x="1676156" y="424330"/>
                      <a:pt x="1683916" y="421442"/>
                      <a:pt x="1692398" y="421082"/>
                    </a:cubicBezTo>
                    <a:cubicBezTo>
                      <a:pt x="1697272" y="420901"/>
                      <a:pt x="1703046" y="421082"/>
                      <a:pt x="1703588" y="426676"/>
                    </a:cubicBezTo>
                    <a:cubicBezTo>
                      <a:pt x="1704851" y="439129"/>
                      <a:pt x="1705393" y="452123"/>
                      <a:pt x="1704490" y="464756"/>
                    </a:cubicBezTo>
                    <a:close/>
                    <a:moveTo>
                      <a:pt x="1744736" y="555534"/>
                    </a:moveTo>
                    <a:cubicBezTo>
                      <a:pt x="1742750" y="606789"/>
                      <a:pt x="1715860" y="662014"/>
                      <a:pt x="1649626" y="657502"/>
                    </a:cubicBezTo>
                    <a:cubicBezTo>
                      <a:pt x="1576534" y="649561"/>
                      <a:pt x="1540801" y="577913"/>
                      <a:pt x="1582670" y="517454"/>
                    </a:cubicBezTo>
                    <a:cubicBezTo>
                      <a:pt x="1614614" y="469087"/>
                      <a:pt x="1685179" y="478833"/>
                      <a:pt x="1701963" y="490744"/>
                    </a:cubicBezTo>
                    <a:cubicBezTo>
                      <a:pt x="1737517" y="512582"/>
                      <a:pt x="1744555" y="540735"/>
                      <a:pt x="1744736" y="555534"/>
                    </a:cubicBezTo>
                    <a:close/>
                    <a:moveTo>
                      <a:pt x="2041254" y="172208"/>
                    </a:moveTo>
                    <a:cubicBezTo>
                      <a:pt x="1993068" y="239344"/>
                      <a:pt x="1900846" y="393649"/>
                      <a:pt x="1895972" y="399425"/>
                    </a:cubicBezTo>
                    <a:cubicBezTo>
                      <a:pt x="1879550" y="418735"/>
                      <a:pt x="1874677" y="418194"/>
                      <a:pt x="1862044" y="395815"/>
                    </a:cubicBezTo>
                    <a:cubicBezTo>
                      <a:pt x="1856088" y="385167"/>
                      <a:pt x="1847065" y="360803"/>
                      <a:pt x="1844718" y="348711"/>
                    </a:cubicBezTo>
                    <a:cubicBezTo>
                      <a:pt x="1843275" y="341492"/>
                      <a:pt x="1792381" y="378850"/>
                      <a:pt x="1750331" y="377046"/>
                    </a:cubicBezTo>
                    <a:cubicBezTo>
                      <a:pt x="1746721" y="376865"/>
                      <a:pt x="1717665" y="382099"/>
                      <a:pt x="1716041" y="384265"/>
                    </a:cubicBezTo>
                    <a:cubicBezTo>
                      <a:pt x="1695827" y="411516"/>
                      <a:pt x="1592957" y="438046"/>
                      <a:pt x="1577256" y="444002"/>
                    </a:cubicBezTo>
                    <a:cubicBezTo>
                      <a:pt x="1564443" y="448874"/>
                      <a:pt x="1564984" y="444543"/>
                      <a:pt x="1557224" y="430466"/>
                    </a:cubicBezTo>
                    <a:cubicBezTo>
                      <a:pt x="1556682" y="429564"/>
                      <a:pt x="1556321" y="428842"/>
                      <a:pt x="1555780" y="427939"/>
                    </a:cubicBezTo>
                    <a:cubicBezTo>
                      <a:pt x="1552531" y="422345"/>
                      <a:pt x="1548561" y="417111"/>
                      <a:pt x="1543688" y="413321"/>
                    </a:cubicBezTo>
                    <a:cubicBezTo>
                      <a:pt x="1537913" y="408989"/>
                      <a:pt x="1530874" y="406644"/>
                      <a:pt x="1521490" y="408448"/>
                    </a:cubicBezTo>
                    <a:cubicBezTo>
                      <a:pt x="1511203" y="410253"/>
                      <a:pt x="1501638" y="418374"/>
                      <a:pt x="1495321" y="429564"/>
                    </a:cubicBezTo>
                    <a:cubicBezTo>
                      <a:pt x="1494599" y="430827"/>
                      <a:pt x="1493877" y="432090"/>
                      <a:pt x="1493336" y="433534"/>
                    </a:cubicBezTo>
                    <a:cubicBezTo>
                      <a:pt x="1493336" y="433715"/>
                      <a:pt x="1493156" y="433895"/>
                      <a:pt x="1493156" y="434076"/>
                    </a:cubicBezTo>
                    <a:cubicBezTo>
                      <a:pt x="1492614" y="435158"/>
                      <a:pt x="1492253" y="436241"/>
                      <a:pt x="1491712" y="437504"/>
                    </a:cubicBezTo>
                    <a:cubicBezTo>
                      <a:pt x="1491531" y="437865"/>
                      <a:pt x="1491531" y="438227"/>
                      <a:pt x="1491351" y="438587"/>
                    </a:cubicBezTo>
                    <a:cubicBezTo>
                      <a:pt x="1490990" y="439670"/>
                      <a:pt x="1490629" y="440572"/>
                      <a:pt x="1490449" y="441655"/>
                    </a:cubicBezTo>
                    <a:cubicBezTo>
                      <a:pt x="1490268" y="442016"/>
                      <a:pt x="1490268" y="442377"/>
                      <a:pt x="1490087" y="442919"/>
                    </a:cubicBezTo>
                    <a:cubicBezTo>
                      <a:pt x="1489726" y="444362"/>
                      <a:pt x="1489366" y="445806"/>
                      <a:pt x="1489185" y="447250"/>
                    </a:cubicBezTo>
                    <a:cubicBezTo>
                      <a:pt x="1488463" y="450860"/>
                      <a:pt x="1488824" y="454830"/>
                      <a:pt x="1487922" y="458440"/>
                    </a:cubicBezTo>
                    <a:cubicBezTo>
                      <a:pt x="1485215" y="468366"/>
                      <a:pt x="1494058" y="482443"/>
                      <a:pt x="1479259" y="488037"/>
                    </a:cubicBezTo>
                    <a:cubicBezTo>
                      <a:pt x="1463919" y="493812"/>
                      <a:pt x="1452729" y="501933"/>
                      <a:pt x="1434502" y="493812"/>
                    </a:cubicBezTo>
                    <a:cubicBezTo>
                      <a:pt x="1405084" y="480638"/>
                      <a:pt x="1384871" y="488218"/>
                      <a:pt x="1374765" y="517815"/>
                    </a:cubicBezTo>
                    <a:cubicBezTo>
                      <a:pt x="1370794" y="529546"/>
                      <a:pt x="1365741" y="537487"/>
                      <a:pt x="1353289" y="540916"/>
                    </a:cubicBezTo>
                    <a:cubicBezTo>
                      <a:pt x="1344265" y="543262"/>
                      <a:pt x="1336144" y="548496"/>
                      <a:pt x="1327481" y="552286"/>
                    </a:cubicBezTo>
                    <a:cubicBezTo>
                      <a:pt x="1316472" y="557159"/>
                      <a:pt x="1306185" y="549759"/>
                      <a:pt x="1295356" y="543082"/>
                    </a:cubicBezTo>
                    <a:cubicBezTo>
                      <a:pt x="1253847" y="517635"/>
                      <a:pt x="1213060" y="525215"/>
                      <a:pt x="1173717" y="547593"/>
                    </a:cubicBezTo>
                    <a:cubicBezTo>
                      <a:pt x="1145202" y="563836"/>
                      <a:pt x="1127516" y="595239"/>
                      <a:pt x="1125170" y="628987"/>
                    </a:cubicBezTo>
                    <a:cubicBezTo>
                      <a:pt x="1124267" y="642523"/>
                      <a:pt x="1120477" y="644327"/>
                      <a:pt x="1104415" y="654253"/>
                    </a:cubicBezTo>
                    <a:cubicBezTo>
                      <a:pt x="1081134" y="663999"/>
                      <a:pt x="1050814" y="683129"/>
                      <a:pt x="1030962" y="688904"/>
                    </a:cubicBezTo>
                    <a:cubicBezTo>
                      <a:pt x="1018690" y="692514"/>
                      <a:pt x="1021939" y="678076"/>
                      <a:pt x="1008042" y="671579"/>
                    </a:cubicBezTo>
                    <a:cubicBezTo>
                      <a:pt x="976279" y="656961"/>
                      <a:pt x="937297" y="682407"/>
                      <a:pt x="936033" y="717239"/>
                    </a:cubicBezTo>
                    <a:cubicBezTo>
                      <a:pt x="935492" y="730594"/>
                      <a:pt x="930619" y="736549"/>
                      <a:pt x="919790" y="743227"/>
                    </a:cubicBezTo>
                    <a:cubicBezTo>
                      <a:pt x="888207" y="762538"/>
                      <a:pt x="851572" y="769396"/>
                      <a:pt x="819086" y="786541"/>
                    </a:cubicBezTo>
                    <a:cubicBezTo>
                      <a:pt x="805912" y="793579"/>
                      <a:pt x="791835" y="798813"/>
                      <a:pt x="778480" y="805851"/>
                    </a:cubicBezTo>
                    <a:cubicBezTo>
                      <a:pt x="748882" y="821552"/>
                      <a:pt x="723616" y="812890"/>
                      <a:pt x="708275" y="783112"/>
                    </a:cubicBezTo>
                    <a:cubicBezTo>
                      <a:pt x="690769" y="748641"/>
                      <a:pt x="684453" y="709839"/>
                      <a:pt x="666947" y="675549"/>
                    </a:cubicBezTo>
                    <a:cubicBezTo>
                      <a:pt x="666406" y="674466"/>
                      <a:pt x="665864" y="673383"/>
                      <a:pt x="665322" y="672481"/>
                    </a:cubicBezTo>
                    <a:cubicBezTo>
                      <a:pt x="665142" y="672120"/>
                      <a:pt x="665142" y="671940"/>
                      <a:pt x="664962" y="671579"/>
                    </a:cubicBezTo>
                    <a:cubicBezTo>
                      <a:pt x="664601" y="670676"/>
                      <a:pt x="664240" y="669955"/>
                      <a:pt x="663879" y="669233"/>
                    </a:cubicBezTo>
                    <a:cubicBezTo>
                      <a:pt x="663879" y="669052"/>
                      <a:pt x="663698" y="668872"/>
                      <a:pt x="663518" y="668691"/>
                    </a:cubicBezTo>
                    <a:cubicBezTo>
                      <a:pt x="663157" y="667789"/>
                      <a:pt x="662615" y="666887"/>
                      <a:pt x="662255" y="665984"/>
                    </a:cubicBezTo>
                    <a:cubicBezTo>
                      <a:pt x="662255" y="665804"/>
                      <a:pt x="662074" y="665623"/>
                      <a:pt x="662074" y="665443"/>
                    </a:cubicBezTo>
                    <a:cubicBezTo>
                      <a:pt x="661713" y="664721"/>
                      <a:pt x="661533" y="663999"/>
                      <a:pt x="661172" y="663277"/>
                    </a:cubicBezTo>
                    <a:cubicBezTo>
                      <a:pt x="661172" y="663097"/>
                      <a:pt x="660991" y="662916"/>
                      <a:pt x="660991" y="662736"/>
                    </a:cubicBezTo>
                    <a:cubicBezTo>
                      <a:pt x="660270" y="661112"/>
                      <a:pt x="659728" y="659487"/>
                      <a:pt x="659367" y="657863"/>
                    </a:cubicBezTo>
                    <a:cubicBezTo>
                      <a:pt x="659367" y="657682"/>
                      <a:pt x="659187" y="657502"/>
                      <a:pt x="659187" y="657321"/>
                    </a:cubicBezTo>
                    <a:cubicBezTo>
                      <a:pt x="659006" y="656600"/>
                      <a:pt x="658826" y="656058"/>
                      <a:pt x="658645" y="655336"/>
                    </a:cubicBezTo>
                    <a:cubicBezTo>
                      <a:pt x="658645" y="655336"/>
                      <a:pt x="658645" y="655156"/>
                      <a:pt x="658645" y="655156"/>
                    </a:cubicBezTo>
                    <a:cubicBezTo>
                      <a:pt x="658465" y="654434"/>
                      <a:pt x="658284" y="653712"/>
                      <a:pt x="658104" y="652990"/>
                    </a:cubicBezTo>
                    <a:cubicBezTo>
                      <a:pt x="658104" y="652810"/>
                      <a:pt x="658104" y="652810"/>
                      <a:pt x="658104" y="652629"/>
                    </a:cubicBezTo>
                    <a:cubicBezTo>
                      <a:pt x="657923" y="652088"/>
                      <a:pt x="657923" y="651366"/>
                      <a:pt x="657743" y="650824"/>
                    </a:cubicBezTo>
                    <a:cubicBezTo>
                      <a:pt x="657743" y="650644"/>
                      <a:pt x="657743" y="650644"/>
                      <a:pt x="657743" y="650463"/>
                    </a:cubicBezTo>
                    <a:cubicBezTo>
                      <a:pt x="657562" y="649019"/>
                      <a:pt x="657382" y="647756"/>
                      <a:pt x="657201" y="646312"/>
                    </a:cubicBezTo>
                    <a:cubicBezTo>
                      <a:pt x="657201" y="646132"/>
                      <a:pt x="657201" y="646132"/>
                      <a:pt x="657201" y="645952"/>
                    </a:cubicBezTo>
                    <a:cubicBezTo>
                      <a:pt x="657201" y="645230"/>
                      <a:pt x="657201" y="644688"/>
                      <a:pt x="657021" y="643967"/>
                    </a:cubicBezTo>
                    <a:cubicBezTo>
                      <a:pt x="657021" y="643967"/>
                      <a:pt x="657021" y="643967"/>
                      <a:pt x="657021" y="643967"/>
                    </a:cubicBezTo>
                    <a:cubicBezTo>
                      <a:pt x="657021" y="643244"/>
                      <a:pt x="657021" y="642523"/>
                      <a:pt x="657021" y="641801"/>
                    </a:cubicBezTo>
                    <a:cubicBezTo>
                      <a:pt x="657021" y="641801"/>
                      <a:pt x="657021" y="641620"/>
                      <a:pt x="657021" y="641620"/>
                    </a:cubicBezTo>
                    <a:cubicBezTo>
                      <a:pt x="657021" y="640898"/>
                      <a:pt x="657021" y="640357"/>
                      <a:pt x="657021" y="639635"/>
                    </a:cubicBezTo>
                    <a:cubicBezTo>
                      <a:pt x="657021" y="639635"/>
                      <a:pt x="657021" y="639455"/>
                      <a:pt x="657021" y="639455"/>
                    </a:cubicBezTo>
                    <a:cubicBezTo>
                      <a:pt x="657201" y="632777"/>
                      <a:pt x="658104" y="625017"/>
                      <a:pt x="658465" y="613466"/>
                    </a:cubicBezTo>
                    <a:cubicBezTo>
                      <a:pt x="662255" y="595600"/>
                      <a:pt x="667489" y="566182"/>
                      <a:pt x="670917" y="553368"/>
                    </a:cubicBezTo>
                    <a:cubicBezTo>
                      <a:pt x="675971" y="534058"/>
                      <a:pt x="668571" y="521064"/>
                      <a:pt x="652509" y="510596"/>
                    </a:cubicBezTo>
                    <a:cubicBezTo>
                      <a:pt x="630852" y="496339"/>
                      <a:pt x="630672" y="475945"/>
                      <a:pt x="651065" y="459342"/>
                    </a:cubicBezTo>
                    <a:cubicBezTo>
                      <a:pt x="662255" y="450138"/>
                      <a:pt x="675971" y="445987"/>
                      <a:pt x="689326" y="442197"/>
                    </a:cubicBezTo>
                    <a:cubicBezTo>
                      <a:pt x="765847" y="420179"/>
                      <a:pt x="840563" y="392747"/>
                      <a:pt x="917625" y="372173"/>
                    </a:cubicBezTo>
                    <a:cubicBezTo>
                      <a:pt x="962743" y="360081"/>
                      <a:pt x="1494780" y="189534"/>
                      <a:pt x="1511925" y="185202"/>
                    </a:cubicBezTo>
                    <a:cubicBezTo>
                      <a:pt x="1560111" y="173291"/>
                      <a:pt x="1607034" y="157048"/>
                      <a:pt x="1655582" y="146942"/>
                    </a:cubicBezTo>
                    <a:cubicBezTo>
                      <a:pt x="1679404" y="142069"/>
                      <a:pt x="1702866" y="136113"/>
                      <a:pt x="1726688" y="130880"/>
                    </a:cubicBezTo>
                    <a:cubicBezTo>
                      <a:pt x="1745097" y="126909"/>
                      <a:pt x="1747984" y="120051"/>
                      <a:pt x="1741488" y="102004"/>
                    </a:cubicBezTo>
                    <a:cubicBezTo>
                      <a:pt x="1734448" y="82693"/>
                      <a:pt x="1728312" y="62841"/>
                      <a:pt x="1723801" y="42809"/>
                    </a:cubicBezTo>
                    <a:cubicBezTo>
                      <a:pt x="1719469" y="23678"/>
                      <a:pt x="1725605" y="12850"/>
                      <a:pt x="1743653" y="16459"/>
                    </a:cubicBezTo>
                    <a:cubicBezTo>
                      <a:pt x="1767476" y="21332"/>
                      <a:pt x="1831002" y="39379"/>
                      <a:pt x="1891461" y="57246"/>
                    </a:cubicBezTo>
                    <a:cubicBezTo>
                      <a:pt x="1891641" y="57246"/>
                      <a:pt x="1891641" y="57246"/>
                      <a:pt x="1891822" y="57246"/>
                    </a:cubicBezTo>
                    <a:cubicBezTo>
                      <a:pt x="1893085" y="57607"/>
                      <a:pt x="1894529" y="57968"/>
                      <a:pt x="1895793" y="58329"/>
                    </a:cubicBezTo>
                    <a:cubicBezTo>
                      <a:pt x="1895972" y="58329"/>
                      <a:pt x="1896334" y="58510"/>
                      <a:pt x="1896514" y="58510"/>
                    </a:cubicBezTo>
                    <a:cubicBezTo>
                      <a:pt x="1897777" y="58871"/>
                      <a:pt x="1899221" y="59232"/>
                      <a:pt x="1900484" y="59773"/>
                    </a:cubicBezTo>
                    <a:cubicBezTo>
                      <a:pt x="1900846" y="59773"/>
                      <a:pt x="1901026" y="59954"/>
                      <a:pt x="1901387" y="59954"/>
                    </a:cubicBezTo>
                    <a:cubicBezTo>
                      <a:pt x="1902831" y="60314"/>
                      <a:pt x="1904094" y="60856"/>
                      <a:pt x="1905538" y="61217"/>
                    </a:cubicBezTo>
                    <a:cubicBezTo>
                      <a:pt x="1905719" y="61217"/>
                      <a:pt x="1905719" y="61217"/>
                      <a:pt x="1905898" y="61397"/>
                    </a:cubicBezTo>
                    <a:cubicBezTo>
                      <a:pt x="1907343" y="61758"/>
                      <a:pt x="1908786" y="62300"/>
                      <a:pt x="1910230" y="62661"/>
                    </a:cubicBezTo>
                    <a:cubicBezTo>
                      <a:pt x="1910410" y="62661"/>
                      <a:pt x="1910410" y="62661"/>
                      <a:pt x="1910591" y="62841"/>
                    </a:cubicBezTo>
                    <a:cubicBezTo>
                      <a:pt x="1912035" y="63202"/>
                      <a:pt x="1913479" y="63743"/>
                      <a:pt x="1914922" y="64104"/>
                    </a:cubicBezTo>
                    <a:cubicBezTo>
                      <a:pt x="1915103" y="64104"/>
                      <a:pt x="1915103" y="64104"/>
                      <a:pt x="1915283" y="64285"/>
                    </a:cubicBezTo>
                    <a:cubicBezTo>
                      <a:pt x="1926112" y="67533"/>
                      <a:pt x="1936579" y="70602"/>
                      <a:pt x="1946505" y="73669"/>
                    </a:cubicBezTo>
                    <a:cubicBezTo>
                      <a:pt x="1946505" y="73669"/>
                      <a:pt x="1946505" y="73669"/>
                      <a:pt x="1946505" y="73669"/>
                    </a:cubicBezTo>
                    <a:cubicBezTo>
                      <a:pt x="1947769" y="74031"/>
                      <a:pt x="1949032" y="74391"/>
                      <a:pt x="1950295" y="74752"/>
                    </a:cubicBezTo>
                    <a:cubicBezTo>
                      <a:pt x="1950476" y="74752"/>
                      <a:pt x="1950656" y="74933"/>
                      <a:pt x="1951017" y="74933"/>
                    </a:cubicBezTo>
                    <a:cubicBezTo>
                      <a:pt x="1952281" y="75294"/>
                      <a:pt x="1953544" y="75655"/>
                      <a:pt x="1954626" y="76016"/>
                    </a:cubicBezTo>
                    <a:cubicBezTo>
                      <a:pt x="1954807" y="76016"/>
                      <a:pt x="1954988" y="76196"/>
                      <a:pt x="1955168" y="76196"/>
                    </a:cubicBezTo>
                    <a:cubicBezTo>
                      <a:pt x="1956431" y="76557"/>
                      <a:pt x="1957514" y="76918"/>
                      <a:pt x="1958778" y="77279"/>
                    </a:cubicBezTo>
                    <a:cubicBezTo>
                      <a:pt x="1958958" y="77279"/>
                      <a:pt x="1959319" y="77459"/>
                      <a:pt x="1959499" y="77459"/>
                    </a:cubicBezTo>
                    <a:cubicBezTo>
                      <a:pt x="1960582" y="77820"/>
                      <a:pt x="1961845" y="78181"/>
                      <a:pt x="1962928" y="78542"/>
                    </a:cubicBezTo>
                    <a:cubicBezTo>
                      <a:pt x="1963109" y="78542"/>
                      <a:pt x="1963470" y="78723"/>
                      <a:pt x="1963650" y="78723"/>
                    </a:cubicBezTo>
                    <a:cubicBezTo>
                      <a:pt x="1964733" y="79084"/>
                      <a:pt x="1965816" y="79445"/>
                      <a:pt x="1967080" y="79806"/>
                    </a:cubicBezTo>
                    <a:cubicBezTo>
                      <a:pt x="1967259" y="79806"/>
                      <a:pt x="1967440" y="79986"/>
                      <a:pt x="1967621" y="79986"/>
                    </a:cubicBezTo>
                    <a:cubicBezTo>
                      <a:pt x="1972313" y="81430"/>
                      <a:pt x="1976825" y="82874"/>
                      <a:pt x="1981156" y="84137"/>
                    </a:cubicBezTo>
                    <a:cubicBezTo>
                      <a:pt x="1981518" y="84317"/>
                      <a:pt x="1981878" y="84317"/>
                      <a:pt x="1982239" y="84498"/>
                    </a:cubicBezTo>
                    <a:cubicBezTo>
                      <a:pt x="1982961" y="84678"/>
                      <a:pt x="1983863" y="85039"/>
                      <a:pt x="1984585" y="85220"/>
                    </a:cubicBezTo>
                    <a:cubicBezTo>
                      <a:pt x="1984946" y="85400"/>
                      <a:pt x="1985307" y="85400"/>
                      <a:pt x="1985849" y="85581"/>
                    </a:cubicBezTo>
                    <a:cubicBezTo>
                      <a:pt x="1986571" y="85761"/>
                      <a:pt x="1987292" y="86122"/>
                      <a:pt x="1988195" y="86303"/>
                    </a:cubicBezTo>
                    <a:cubicBezTo>
                      <a:pt x="1988556" y="86483"/>
                      <a:pt x="1988916" y="86483"/>
                      <a:pt x="1989458" y="86664"/>
                    </a:cubicBezTo>
                    <a:cubicBezTo>
                      <a:pt x="1990180" y="86844"/>
                      <a:pt x="1990721" y="87025"/>
                      <a:pt x="1991444" y="87205"/>
                    </a:cubicBezTo>
                    <a:cubicBezTo>
                      <a:pt x="1991985" y="87385"/>
                      <a:pt x="1992346" y="87566"/>
                      <a:pt x="1992706" y="87566"/>
                    </a:cubicBezTo>
                    <a:cubicBezTo>
                      <a:pt x="1993248" y="87747"/>
                      <a:pt x="1993970" y="87927"/>
                      <a:pt x="1994511" y="88107"/>
                    </a:cubicBezTo>
                    <a:cubicBezTo>
                      <a:pt x="1995053" y="88288"/>
                      <a:pt x="1995414" y="88468"/>
                      <a:pt x="1995775" y="88468"/>
                    </a:cubicBezTo>
                    <a:cubicBezTo>
                      <a:pt x="1996316" y="88649"/>
                      <a:pt x="1996858" y="88829"/>
                      <a:pt x="1997399" y="89010"/>
                    </a:cubicBezTo>
                    <a:cubicBezTo>
                      <a:pt x="1997940" y="89190"/>
                      <a:pt x="1998301" y="89371"/>
                      <a:pt x="1998842" y="89371"/>
                    </a:cubicBezTo>
                    <a:cubicBezTo>
                      <a:pt x="1999384" y="89551"/>
                      <a:pt x="1999745" y="89732"/>
                      <a:pt x="2000287" y="89912"/>
                    </a:cubicBezTo>
                    <a:cubicBezTo>
                      <a:pt x="2000828" y="90093"/>
                      <a:pt x="2001370" y="90273"/>
                      <a:pt x="2001911" y="90454"/>
                    </a:cubicBezTo>
                    <a:cubicBezTo>
                      <a:pt x="2002272" y="90634"/>
                      <a:pt x="2002632" y="90634"/>
                      <a:pt x="2003174" y="90814"/>
                    </a:cubicBezTo>
                    <a:cubicBezTo>
                      <a:pt x="2003716" y="90995"/>
                      <a:pt x="2004257" y="91176"/>
                      <a:pt x="2004799" y="91356"/>
                    </a:cubicBezTo>
                    <a:cubicBezTo>
                      <a:pt x="2005159" y="91536"/>
                      <a:pt x="2005520" y="91536"/>
                      <a:pt x="2006061" y="91717"/>
                    </a:cubicBezTo>
                    <a:cubicBezTo>
                      <a:pt x="2006603" y="91897"/>
                      <a:pt x="2006964" y="92078"/>
                      <a:pt x="2007506" y="92078"/>
                    </a:cubicBezTo>
                    <a:cubicBezTo>
                      <a:pt x="2007866" y="92258"/>
                      <a:pt x="2008227" y="92258"/>
                      <a:pt x="2008589" y="92439"/>
                    </a:cubicBezTo>
                    <a:cubicBezTo>
                      <a:pt x="2009130" y="92619"/>
                      <a:pt x="2009671" y="92800"/>
                      <a:pt x="2010032" y="92980"/>
                    </a:cubicBezTo>
                    <a:cubicBezTo>
                      <a:pt x="2010393" y="93161"/>
                      <a:pt x="2010573" y="93161"/>
                      <a:pt x="2010934" y="93341"/>
                    </a:cubicBezTo>
                    <a:cubicBezTo>
                      <a:pt x="2011656" y="93522"/>
                      <a:pt x="2012378" y="93883"/>
                      <a:pt x="2013100" y="94063"/>
                    </a:cubicBezTo>
                    <a:cubicBezTo>
                      <a:pt x="2049736" y="106335"/>
                      <a:pt x="2075905" y="124202"/>
                      <a:pt x="2041254" y="172208"/>
                    </a:cubicBezTo>
                    <a:close/>
                  </a:path>
                </a:pathLst>
              </a:custGeom>
              <a:grpFill/>
              <a:ln w="1804" cap="flat">
                <a:solidFill>
                  <a:srgbClr val="414141"/>
                </a:solidFill>
                <a:prstDash val="solid"/>
                <a:miter/>
              </a:ln>
            </p:spPr>
            <p:txBody>
              <a:bodyPr rtlCol="0" anchor="ctr"/>
              <a:lstStyle/>
              <a:p>
                <a:endParaRPr lang="en-US"/>
              </a:p>
            </p:txBody>
          </p:sp>
          <p:sp>
            <p:nvSpPr>
              <p:cNvPr id="77" name="Freeform 1072">
                <a:extLst>
                  <a:ext uri="{FF2B5EF4-FFF2-40B4-BE49-F238E27FC236}">
                    <a16:creationId xmlns:a16="http://schemas.microsoft.com/office/drawing/2014/main" id="{8894B048-EA0A-D62C-459B-2FFE574BDBD5}"/>
                  </a:ext>
                </a:extLst>
              </p:cNvPr>
              <p:cNvSpPr/>
              <p:nvPr/>
            </p:nvSpPr>
            <p:spPr>
              <a:xfrm>
                <a:off x="7696100" y="4256396"/>
                <a:ext cx="66841" cy="201122"/>
              </a:xfrm>
              <a:custGeom>
                <a:avLst/>
                <a:gdLst>
                  <a:gd name="connsiteX0" fmla="*/ 29576 w 66841"/>
                  <a:gd name="connsiteY0" fmla="*/ 176759 h 201122"/>
                  <a:gd name="connsiteX1" fmla="*/ 34629 w 66841"/>
                  <a:gd name="connsiteY1" fmla="*/ 59090 h 201122"/>
                  <a:gd name="connsiteX2" fmla="*/ 59174 w 66841"/>
                  <a:gd name="connsiteY2" fmla="*/ 21732 h 201122"/>
                  <a:gd name="connsiteX3" fmla="*/ 63325 w 66841"/>
                  <a:gd name="connsiteY3" fmla="*/ 2963 h 201122"/>
                  <a:gd name="connsiteX4" fmla="*/ 45999 w 66841"/>
                  <a:gd name="connsiteY4" fmla="*/ 10001 h 201122"/>
                  <a:gd name="connsiteX5" fmla="*/ 17484 w 66841"/>
                  <a:gd name="connsiteY5" fmla="*/ 54759 h 201122"/>
                  <a:gd name="connsiteX6" fmla="*/ 28313 w 66841"/>
                  <a:gd name="connsiteY6" fmla="*/ 201123 h 201122"/>
                  <a:gd name="connsiteX7" fmla="*/ 29576 w 66841"/>
                  <a:gd name="connsiteY7" fmla="*/ 176759 h 201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1" h="201122">
                    <a:moveTo>
                      <a:pt x="29576" y="176759"/>
                    </a:moveTo>
                    <a:cubicBezTo>
                      <a:pt x="9543" y="136694"/>
                      <a:pt x="13153" y="97350"/>
                      <a:pt x="34629" y="59090"/>
                    </a:cubicBezTo>
                    <a:cubicBezTo>
                      <a:pt x="42029" y="46096"/>
                      <a:pt x="50691" y="34004"/>
                      <a:pt x="59174" y="21732"/>
                    </a:cubicBezTo>
                    <a:cubicBezTo>
                      <a:pt x="63144" y="15776"/>
                      <a:pt x="71627" y="10362"/>
                      <a:pt x="63325" y="2963"/>
                    </a:cubicBezTo>
                    <a:cubicBezTo>
                      <a:pt x="54662" y="-4617"/>
                      <a:pt x="49970" y="4046"/>
                      <a:pt x="45999" y="10001"/>
                    </a:cubicBezTo>
                    <a:cubicBezTo>
                      <a:pt x="36254" y="24800"/>
                      <a:pt x="25425" y="39058"/>
                      <a:pt x="17484" y="54759"/>
                    </a:cubicBezTo>
                    <a:cubicBezTo>
                      <a:pt x="-7060" y="104389"/>
                      <a:pt x="-7782" y="153117"/>
                      <a:pt x="28313" y="201123"/>
                    </a:cubicBezTo>
                    <a:cubicBezTo>
                      <a:pt x="38239" y="191197"/>
                      <a:pt x="33366" y="184159"/>
                      <a:pt x="29576" y="176759"/>
                    </a:cubicBezTo>
                    <a:close/>
                  </a:path>
                </a:pathLst>
              </a:custGeom>
              <a:grpFill/>
              <a:ln w="1804" cap="flat">
                <a:solidFill>
                  <a:srgbClr val="414141"/>
                </a:solidFill>
                <a:prstDash val="solid"/>
                <a:miter/>
              </a:ln>
            </p:spPr>
            <p:txBody>
              <a:bodyPr rtlCol="0" anchor="ctr"/>
              <a:lstStyle/>
              <a:p>
                <a:endParaRPr lang="en-US"/>
              </a:p>
            </p:txBody>
          </p:sp>
          <p:sp>
            <p:nvSpPr>
              <p:cNvPr id="78" name="Freeform 1073">
                <a:extLst>
                  <a:ext uri="{FF2B5EF4-FFF2-40B4-BE49-F238E27FC236}">
                    <a16:creationId xmlns:a16="http://schemas.microsoft.com/office/drawing/2014/main" id="{50E8AFCA-B629-257E-B185-4202D6BE76FB}"/>
                  </a:ext>
                </a:extLst>
              </p:cNvPr>
              <p:cNvSpPr/>
              <p:nvPr/>
            </p:nvSpPr>
            <p:spPr>
              <a:xfrm>
                <a:off x="8521132" y="4422090"/>
                <a:ext cx="36329" cy="167206"/>
              </a:xfrm>
              <a:custGeom>
                <a:avLst/>
                <a:gdLst>
                  <a:gd name="connsiteX0" fmla="*/ 27143 w 36329"/>
                  <a:gd name="connsiteY0" fmla="*/ 1139 h 167206"/>
                  <a:gd name="connsiteX1" fmla="*/ 14690 w 36329"/>
                  <a:gd name="connsiteY1" fmla="*/ 8538 h 167206"/>
                  <a:gd name="connsiteX2" fmla="*/ 72 w 36329"/>
                  <a:gd name="connsiteY2" fmla="*/ 79464 h 167206"/>
                  <a:gd name="connsiteX3" fmla="*/ 21007 w 36329"/>
                  <a:gd name="connsiteY3" fmla="*/ 160678 h 167206"/>
                  <a:gd name="connsiteX4" fmla="*/ 28948 w 36329"/>
                  <a:gd name="connsiteY4" fmla="*/ 167174 h 167206"/>
                  <a:gd name="connsiteX5" fmla="*/ 35986 w 36329"/>
                  <a:gd name="connsiteY5" fmla="*/ 156887 h 167206"/>
                  <a:gd name="connsiteX6" fmla="*/ 23353 w 36329"/>
                  <a:gd name="connsiteY6" fmla="*/ 116822 h 167206"/>
                  <a:gd name="connsiteX7" fmla="*/ 27323 w 36329"/>
                  <a:gd name="connsiteY7" fmla="*/ 13231 h 167206"/>
                  <a:gd name="connsiteX8" fmla="*/ 27143 w 36329"/>
                  <a:gd name="connsiteY8" fmla="*/ 1139 h 167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329" h="167206">
                    <a:moveTo>
                      <a:pt x="27143" y="1139"/>
                    </a:moveTo>
                    <a:cubicBezTo>
                      <a:pt x="20104" y="-2651"/>
                      <a:pt x="17217" y="3846"/>
                      <a:pt x="14690" y="8538"/>
                    </a:cubicBezTo>
                    <a:cubicBezTo>
                      <a:pt x="3501" y="30917"/>
                      <a:pt x="1155" y="55100"/>
                      <a:pt x="72" y="79464"/>
                    </a:cubicBezTo>
                    <a:cubicBezTo>
                      <a:pt x="-1191" y="108701"/>
                      <a:pt x="14510" y="133426"/>
                      <a:pt x="21007" y="160678"/>
                    </a:cubicBezTo>
                    <a:cubicBezTo>
                      <a:pt x="21909" y="164829"/>
                      <a:pt x="25158" y="167536"/>
                      <a:pt x="28948" y="167174"/>
                    </a:cubicBezTo>
                    <a:cubicBezTo>
                      <a:pt x="34181" y="166453"/>
                      <a:pt x="37430" y="161941"/>
                      <a:pt x="35986" y="156887"/>
                    </a:cubicBezTo>
                    <a:cubicBezTo>
                      <a:pt x="32196" y="143352"/>
                      <a:pt x="27504" y="130177"/>
                      <a:pt x="23353" y="116822"/>
                    </a:cubicBezTo>
                    <a:cubicBezTo>
                      <a:pt x="12344" y="81811"/>
                      <a:pt x="9457" y="47159"/>
                      <a:pt x="27323" y="13231"/>
                    </a:cubicBezTo>
                    <a:cubicBezTo>
                      <a:pt x="29489" y="9080"/>
                      <a:pt x="32737" y="4207"/>
                      <a:pt x="27143" y="1139"/>
                    </a:cubicBezTo>
                    <a:close/>
                  </a:path>
                </a:pathLst>
              </a:custGeom>
              <a:grpFill/>
              <a:ln w="1804" cap="flat">
                <a:solidFill>
                  <a:srgbClr val="414141"/>
                </a:solidFill>
                <a:prstDash val="solid"/>
                <a:miter/>
              </a:ln>
            </p:spPr>
            <p:txBody>
              <a:bodyPr rtlCol="0" anchor="ctr"/>
              <a:lstStyle/>
              <a:p>
                <a:endParaRPr lang="en-US"/>
              </a:p>
            </p:txBody>
          </p:sp>
          <p:sp>
            <p:nvSpPr>
              <p:cNvPr id="79" name="Freeform 1074">
                <a:extLst>
                  <a:ext uri="{FF2B5EF4-FFF2-40B4-BE49-F238E27FC236}">
                    <a16:creationId xmlns:a16="http://schemas.microsoft.com/office/drawing/2014/main" id="{86EBB669-1254-9435-8053-2E7694D6D117}"/>
                  </a:ext>
                </a:extLst>
              </p:cNvPr>
              <p:cNvSpPr/>
              <p:nvPr/>
            </p:nvSpPr>
            <p:spPr>
              <a:xfrm>
                <a:off x="7451356" y="4685886"/>
                <a:ext cx="143837" cy="19372"/>
              </a:xfrm>
              <a:custGeom>
                <a:avLst/>
                <a:gdLst>
                  <a:gd name="connsiteX0" fmla="*/ 0 w 143837"/>
                  <a:gd name="connsiteY0" fmla="*/ 13107 h 19372"/>
                  <a:gd name="connsiteX1" fmla="*/ 143837 w 143837"/>
                  <a:gd name="connsiteY1" fmla="*/ 13288 h 19372"/>
                  <a:gd name="connsiteX2" fmla="*/ 0 w 143837"/>
                  <a:gd name="connsiteY2" fmla="*/ 13107 h 19372"/>
                </a:gdLst>
                <a:ahLst/>
                <a:cxnLst>
                  <a:cxn ang="0">
                    <a:pos x="connsiteX0" y="connsiteY0"/>
                  </a:cxn>
                  <a:cxn ang="0">
                    <a:pos x="connsiteX1" y="connsiteY1"/>
                  </a:cxn>
                  <a:cxn ang="0">
                    <a:pos x="connsiteX2" y="connsiteY2"/>
                  </a:cxn>
                </a:cxnLst>
                <a:rect l="l" t="t" r="r" b="b"/>
                <a:pathLst>
                  <a:path w="143837" h="19372">
                    <a:moveTo>
                      <a:pt x="0" y="13107"/>
                    </a:moveTo>
                    <a:cubicBezTo>
                      <a:pt x="49089" y="23935"/>
                      <a:pt x="94207" y="18521"/>
                      <a:pt x="143837" y="13288"/>
                    </a:cubicBezTo>
                    <a:cubicBezTo>
                      <a:pt x="116225" y="-4399"/>
                      <a:pt x="26530" y="-4399"/>
                      <a:pt x="0" y="13107"/>
                    </a:cubicBezTo>
                    <a:close/>
                  </a:path>
                </a:pathLst>
              </a:custGeom>
              <a:grpFill/>
              <a:ln w="1804" cap="flat">
                <a:solidFill>
                  <a:srgbClr val="414141"/>
                </a:solidFill>
                <a:prstDash val="solid"/>
                <a:miter/>
              </a:ln>
            </p:spPr>
            <p:txBody>
              <a:bodyPr rtlCol="0" anchor="ctr"/>
              <a:lstStyle/>
              <a:p>
                <a:endParaRPr lang="en-US"/>
              </a:p>
            </p:txBody>
          </p:sp>
          <p:sp>
            <p:nvSpPr>
              <p:cNvPr id="80" name="Freeform 1075">
                <a:extLst>
                  <a:ext uri="{FF2B5EF4-FFF2-40B4-BE49-F238E27FC236}">
                    <a16:creationId xmlns:a16="http://schemas.microsoft.com/office/drawing/2014/main" id="{273FC429-1DA8-E145-05CE-FD29F3393839}"/>
                  </a:ext>
                </a:extLst>
              </p:cNvPr>
              <p:cNvSpPr/>
              <p:nvPr/>
            </p:nvSpPr>
            <p:spPr>
              <a:xfrm>
                <a:off x="9202945" y="3368393"/>
                <a:ext cx="116201" cy="131893"/>
              </a:xfrm>
              <a:custGeom>
                <a:avLst/>
                <a:gdLst>
                  <a:gd name="connsiteX0" fmla="*/ 1713 w 116201"/>
                  <a:gd name="connsiteY0" fmla="*/ 131893 h 131893"/>
                  <a:gd name="connsiteX1" fmla="*/ 13804 w 116201"/>
                  <a:gd name="connsiteY1" fmla="*/ 91467 h 131893"/>
                  <a:gd name="connsiteX2" fmla="*/ 43763 w 116201"/>
                  <a:gd name="connsiteY2" fmla="*/ 42198 h 131893"/>
                  <a:gd name="connsiteX3" fmla="*/ 110358 w 116201"/>
                  <a:gd name="connsiteY3" fmla="*/ 7908 h 131893"/>
                  <a:gd name="connsiteX4" fmla="*/ 115773 w 116201"/>
                  <a:gd name="connsiteY4" fmla="*/ 508 h 131893"/>
                  <a:gd name="connsiteX5" fmla="*/ 1713 w 116201"/>
                  <a:gd name="connsiteY5" fmla="*/ 131893 h 131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201" h="131893">
                    <a:moveTo>
                      <a:pt x="1713" y="131893"/>
                    </a:moveTo>
                    <a:cubicBezTo>
                      <a:pt x="12902" y="119260"/>
                      <a:pt x="10737" y="104281"/>
                      <a:pt x="13804" y="91467"/>
                    </a:cubicBezTo>
                    <a:cubicBezTo>
                      <a:pt x="18497" y="71254"/>
                      <a:pt x="27160" y="54109"/>
                      <a:pt x="43763" y="42198"/>
                    </a:cubicBezTo>
                    <a:cubicBezTo>
                      <a:pt x="64157" y="27580"/>
                      <a:pt x="83648" y="10796"/>
                      <a:pt x="110358" y="7908"/>
                    </a:cubicBezTo>
                    <a:cubicBezTo>
                      <a:pt x="114148" y="7547"/>
                      <a:pt x="117397" y="5562"/>
                      <a:pt x="115773" y="508"/>
                    </a:cubicBezTo>
                    <a:cubicBezTo>
                      <a:pt x="51884" y="-6710"/>
                      <a:pt x="-11281" y="64216"/>
                      <a:pt x="1713" y="131893"/>
                    </a:cubicBezTo>
                    <a:close/>
                  </a:path>
                </a:pathLst>
              </a:custGeom>
              <a:grpFill/>
              <a:ln w="1804" cap="flat">
                <a:solidFill>
                  <a:srgbClr val="414141"/>
                </a:solidFill>
                <a:prstDash val="solid"/>
                <a:miter/>
              </a:ln>
            </p:spPr>
            <p:txBody>
              <a:bodyPr rtlCol="0" anchor="ctr"/>
              <a:lstStyle/>
              <a:p>
                <a:endParaRPr lang="en-US"/>
              </a:p>
            </p:txBody>
          </p:sp>
          <p:sp>
            <p:nvSpPr>
              <p:cNvPr id="81" name="Freeform 1076">
                <a:extLst>
                  <a:ext uri="{FF2B5EF4-FFF2-40B4-BE49-F238E27FC236}">
                    <a16:creationId xmlns:a16="http://schemas.microsoft.com/office/drawing/2014/main" id="{728152AF-5610-F6ED-9F1B-FB982B11AD17}"/>
                  </a:ext>
                </a:extLst>
              </p:cNvPr>
              <p:cNvSpPr/>
              <p:nvPr/>
            </p:nvSpPr>
            <p:spPr>
              <a:xfrm>
                <a:off x="9418689" y="4666463"/>
                <a:ext cx="153233" cy="21613"/>
              </a:xfrm>
              <a:custGeom>
                <a:avLst/>
                <a:gdLst>
                  <a:gd name="connsiteX0" fmla="*/ 124538 w 153233"/>
                  <a:gd name="connsiteY0" fmla="*/ 6903 h 21613"/>
                  <a:gd name="connsiteX1" fmla="*/ 21307 w 153233"/>
                  <a:gd name="connsiteY1" fmla="*/ 225 h 21613"/>
                  <a:gd name="connsiteX2" fmla="*/ 4704 w 153233"/>
                  <a:gd name="connsiteY2" fmla="*/ 767 h 21613"/>
                  <a:gd name="connsiteX3" fmla="*/ 11 w 153233"/>
                  <a:gd name="connsiteY3" fmla="*/ 6903 h 21613"/>
                  <a:gd name="connsiteX4" fmla="*/ 3802 w 153233"/>
                  <a:gd name="connsiteY4" fmla="*/ 13400 h 21613"/>
                  <a:gd name="connsiteX5" fmla="*/ 16976 w 153233"/>
                  <a:gd name="connsiteY5" fmla="*/ 16829 h 21613"/>
                  <a:gd name="connsiteX6" fmla="*/ 86819 w 153233"/>
                  <a:gd name="connsiteY6" fmla="*/ 21160 h 21613"/>
                  <a:gd name="connsiteX7" fmla="*/ 153233 w 153233"/>
                  <a:gd name="connsiteY7" fmla="*/ 13761 h 21613"/>
                  <a:gd name="connsiteX8" fmla="*/ 124538 w 153233"/>
                  <a:gd name="connsiteY8" fmla="*/ 6903 h 21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233" h="21613">
                    <a:moveTo>
                      <a:pt x="124538" y="6903"/>
                    </a:moveTo>
                    <a:cubicBezTo>
                      <a:pt x="89887" y="8708"/>
                      <a:pt x="55778" y="2030"/>
                      <a:pt x="21307" y="225"/>
                    </a:cubicBezTo>
                    <a:cubicBezTo>
                      <a:pt x="15712" y="-135"/>
                      <a:pt x="10118" y="-135"/>
                      <a:pt x="4704" y="767"/>
                    </a:cubicBezTo>
                    <a:cubicBezTo>
                      <a:pt x="2719" y="1128"/>
                      <a:pt x="192" y="4557"/>
                      <a:pt x="11" y="6903"/>
                    </a:cubicBezTo>
                    <a:cubicBezTo>
                      <a:pt x="-169" y="9068"/>
                      <a:pt x="1816" y="12498"/>
                      <a:pt x="3802" y="13400"/>
                    </a:cubicBezTo>
                    <a:cubicBezTo>
                      <a:pt x="7952" y="15205"/>
                      <a:pt x="12464" y="16468"/>
                      <a:pt x="16976" y="16829"/>
                    </a:cubicBezTo>
                    <a:cubicBezTo>
                      <a:pt x="40257" y="18634"/>
                      <a:pt x="63538" y="20980"/>
                      <a:pt x="86819" y="21160"/>
                    </a:cubicBezTo>
                    <a:cubicBezTo>
                      <a:pt x="107032" y="21341"/>
                      <a:pt x="127786" y="24048"/>
                      <a:pt x="153233" y="13761"/>
                    </a:cubicBezTo>
                    <a:cubicBezTo>
                      <a:pt x="140420" y="10512"/>
                      <a:pt x="132479" y="6542"/>
                      <a:pt x="124538" y="6903"/>
                    </a:cubicBezTo>
                    <a:close/>
                  </a:path>
                </a:pathLst>
              </a:custGeom>
              <a:grpFill/>
              <a:ln w="1804" cap="flat">
                <a:solidFill>
                  <a:srgbClr val="414141"/>
                </a:solidFill>
                <a:prstDash val="solid"/>
                <a:miter/>
              </a:ln>
            </p:spPr>
            <p:txBody>
              <a:bodyPr rtlCol="0" anchor="ctr"/>
              <a:lstStyle/>
              <a:p>
                <a:endParaRPr lang="en-US"/>
              </a:p>
            </p:txBody>
          </p:sp>
          <p:sp>
            <p:nvSpPr>
              <p:cNvPr id="82" name="Freeform 1077">
                <a:extLst>
                  <a:ext uri="{FF2B5EF4-FFF2-40B4-BE49-F238E27FC236}">
                    <a16:creationId xmlns:a16="http://schemas.microsoft.com/office/drawing/2014/main" id="{4227186B-0039-1798-6014-7D082F8D4FA9}"/>
                  </a:ext>
                </a:extLst>
              </p:cNvPr>
              <p:cNvSpPr/>
              <p:nvPr/>
            </p:nvSpPr>
            <p:spPr>
              <a:xfrm>
                <a:off x="9477981" y="3985151"/>
                <a:ext cx="41300" cy="137408"/>
              </a:xfrm>
              <a:custGeom>
                <a:avLst/>
                <a:gdLst>
                  <a:gd name="connsiteX0" fmla="*/ 636 w 41300"/>
                  <a:gd name="connsiteY0" fmla="*/ 137409 h 137408"/>
                  <a:gd name="connsiteX1" fmla="*/ 37273 w 41300"/>
                  <a:gd name="connsiteY1" fmla="*/ 7287 h 137408"/>
                  <a:gd name="connsiteX2" fmla="*/ 27166 w 41300"/>
                  <a:gd name="connsiteY2" fmla="*/ 68 h 137408"/>
                  <a:gd name="connsiteX3" fmla="*/ 21030 w 41300"/>
                  <a:gd name="connsiteY3" fmla="*/ 8009 h 137408"/>
                  <a:gd name="connsiteX4" fmla="*/ 21571 w 41300"/>
                  <a:gd name="connsiteY4" fmla="*/ 19199 h 137408"/>
                  <a:gd name="connsiteX5" fmla="*/ 276 w 41300"/>
                  <a:gd name="connsiteY5" fmla="*/ 129107 h 137408"/>
                  <a:gd name="connsiteX6" fmla="*/ 636 w 41300"/>
                  <a:gd name="connsiteY6" fmla="*/ 137409 h 137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300" h="137408">
                    <a:moveTo>
                      <a:pt x="636" y="137409"/>
                    </a:moveTo>
                    <a:cubicBezTo>
                      <a:pt x="32761" y="107450"/>
                      <a:pt x="49545" y="45909"/>
                      <a:pt x="37273" y="7287"/>
                    </a:cubicBezTo>
                    <a:cubicBezTo>
                      <a:pt x="35649" y="2234"/>
                      <a:pt x="32580" y="-473"/>
                      <a:pt x="27166" y="68"/>
                    </a:cubicBezTo>
                    <a:cubicBezTo>
                      <a:pt x="22474" y="610"/>
                      <a:pt x="21391" y="4219"/>
                      <a:pt x="21030" y="8009"/>
                    </a:cubicBezTo>
                    <a:cubicBezTo>
                      <a:pt x="20669" y="11619"/>
                      <a:pt x="21211" y="15408"/>
                      <a:pt x="21571" y="19199"/>
                    </a:cubicBezTo>
                    <a:cubicBezTo>
                      <a:pt x="25903" y="58000"/>
                      <a:pt x="24098" y="95719"/>
                      <a:pt x="276" y="129107"/>
                    </a:cubicBezTo>
                    <a:cubicBezTo>
                      <a:pt x="-446" y="130009"/>
                      <a:pt x="456" y="132356"/>
                      <a:pt x="636" y="137409"/>
                    </a:cubicBezTo>
                    <a:close/>
                  </a:path>
                </a:pathLst>
              </a:custGeom>
              <a:grpFill/>
              <a:ln w="1804" cap="flat">
                <a:solidFill>
                  <a:srgbClr val="414141"/>
                </a:solidFill>
                <a:prstDash val="solid"/>
                <a:miter/>
              </a:ln>
            </p:spPr>
            <p:txBody>
              <a:bodyPr rtlCol="0" anchor="ctr"/>
              <a:lstStyle/>
              <a:p>
                <a:endParaRPr lang="en-US"/>
              </a:p>
            </p:txBody>
          </p:sp>
          <p:sp>
            <p:nvSpPr>
              <p:cNvPr id="83" name="Freeform 1078">
                <a:extLst>
                  <a:ext uri="{FF2B5EF4-FFF2-40B4-BE49-F238E27FC236}">
                    <a16:creationId xmlns:a16="http://schemas.microsoft.com/office/drawing/2014/main" id="{3BA6AAA6-0C4E-91D3-6D1A-3390CE3FA321}"/>
                  </a:ext>
                </a:extLst>
              </p:cNvPr>
              <p:cNvSpPr/>
              <p:nvPr/>
            </p:nvSpPr>
            <p:spPr>
              <a:xfrm>
                <a:off x="8489080" y="4676434"/>
                <a:ext cx="131565" cy="24564"/>
              </a:xfrm>
              <a:custGeom>
                <a:avLst/>
                <a:gdLst>
                  <a:gd name="connsiteX0" fmla="*/ 0 w 131565"/>
                  <a:gd name="connsiteY0" fmla="*/ 9565 h 24564"/>
                  <a:gd name="connsiteX1" fmla="*/ 6136 w 131565"/>
                  <a:gd name="connsiteY1" fmla="*/ 17687 h 24564"/>
                  <a:gd name="connsiteX2" fmla="*/ 22559 w 131565"/>
                  <a:gd name="connsiteY2" fmla="*/ 19311 h 24564"/>
                  <a:gd name="connsiteX3" fmla="*/ 86447 w 131565"/>
                  <a:gd name="connsiteY3" fmla="*/ 21296 h 24564"/>
                  <a:gd name="connsiteX4" fmla="*/ 131565 w 131565"/>
                  <a:gd name="connsiteY4" fmla="*/ 21296 h 24564"/>
                  <a:gd name="connsiteX5" fmla="*/ 7941 w 131565"/>
                  <a:gd name="connsiteY5" fmla="*/ 0 h 24564"/>
                  <a:gd name="connsiteX6" fmla="*/ 0 w 131565"/>
                  <a:gd name="connsiteY6" fmla="*/ 9565 h 24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565" h="24564">
                    <a:moveTo>
                      <a:pt x="0" y="9565"/>
                    </a:moveTo>
                    <a:cubicBezTo>
                      <a:pt x="0" y="13716"/>
                      <a:pt x="2346" y="16965"/>
                      <a:pt x="6136" y="17687"/>
                    </a:cubicBezTo>
                    <a:cubicBezTo>
                      <a:pt x="11550" y="18950"/>
                      <a:pt x="17145" y="19852"/>
                      <a:pt x="22559" y="19311"/>
                    </a:cubicBezTo>
                    <a:cubicBezTo>
                      <a:pt x="44035" y="17145"/>
                      <a:pt x="65151" y="19311"/>
                      <a:pt x="86447" y="21296"/>
                    </a:cubicBezTo>
                    <a:cubicBezTo>
                      <a:pt x="100163" y="22559"/>
                      <a:pt x="114781" y="27973"/>
                      <a:pt x="131565" y="21296"/>
                    </a:cubicBezTo>
                    <a:cubicBezTo>
                      <a:pt x="91139" y="-2346"/>
                      <a:pt x="49269" y="722"/>
                      <a:pt x="7941" y="0"/>
                    </a:cubicBezTo>
                    <a:cubicBezTo>
                      <a:pt x="3068" y="0"/>
                      <a:pt x="0" y="3970"/>
                      <a:pt x="0" y="9565"/>
                    </a:cubicBezTo>
                    <a:close/>
                  </a:path>
                </a:pathLst>
              </a:custGeom>
              <a:grpFill/>
              <a:ln w="1804" cap="flat">
                <a:solidFill>
                  <a:srgbClr val="414141"/>
                </a:solidFill>
                <a:prstDash val="solid"/>
                <a:miter/>
              </a:ln>
            </p:spPr>
            <p:txBody>
              <a:bodyPr rtlCol="0" anchor="ctr"/>
              <a:lstStyle/>
              <a:p>
                <a:endParaRPr lang="en-US"/>
              </a:p>
            </p:txBody>
          </p:sp>
          <p:sp>
            <p:nvSpPr>
              <p:cNvPr id="84" name="Freeform 1079">
                <a:extLst>
                  <a:ext uri="{FF2B5EF4-FFF2-40B4-BE49-F238E27FC236}">
                    <a16:creationId xmlns:a16="http://schemas.microsoft.com/office/drawing/2014/main" id="{91430029-9D31-5106-3504-89DED1A71E9C}"/>
                  </a:ext>
                </a:extLst>
              </p:cNvPr>
              <p:cNvSpPr/>
              <p:nvPr/>
            </p:nvSpPr>
            <p:spPr>
              <a:xfrm>
                <a:off x="8065508" y="4663686"/>
                <a:ext cx="132519" cy="21858"/>
              </a:xfrm>
              <a:custGeom>
                <a:avLst/>
                <a:gdLst>
                  <a:gd name="connsiteX0" fmla="*/ 132287 w 132519"/>
                  <a:gd name="connsiteY0" fmla="*/ 17259 h 21858"/>
                  <a:gd name="connsiteX1" fmla="*/ 123985 w 132519"/>
                  <a:gd name="connsiteY1" fmla="*/ 8055 h 21858"/>
                  <a:gd name="connsiteX2" fmla="*/ 74536 w 132519"/>
                  <a:gd name="connsiteY2" fmla="*/ 295 h 21858"/>
                  <a:gd name="connsiteX3" fmla="*/ 12994 w 132519"/>
                  <a:gd name="connsiteY3" fmla="*/ 3182 h 21858"/>
                  <a:gd name="connsiteX4" fmla="*/ 0 w 132519"/>
                  <a:gd name="connsiteY4" fmla="*/ 10942 h 21858"/>
                  <a:gd name="connsiteX5" fmla="*/ 15160 w 132519"/>
                  <a:gd name="connsiteY5" fmla="*/ 18342 h 21858"/>
                  <a:gd name="connsiteX6" fmla="*/ 120737 w 132519"/>
                  <a:gd name="connsiteY6" fmla="*/ 20688 h 21858"/>
                  <a:gd name="connsiteX7" fmla="*/ 132287 w 132519"/>
                  <a:gd name="connsiteY7" fmla="*/ 17259 h 2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2519" h="21858">
                    <a:moveTo>
                      <a:pt x="132287" y="17259"/>
                    </a:moveTo>
                    <a:cubicBezTo>
                      <a:pt x="133731" y="11303"/>
                      <a:pt x="128136" y="10221"/>
                      <a:pt x="123985" y="8055"/>
                    </a:cubicBezTo>
                    <a:cubicBezTo>
                      <a:pt x="108284" y="114"/>
                      <a:pt x="91319" y="1377"/>
                      <a:pt x="74536" y="295"/>
                    </a:cubicBezTo>
                    <a:cubicBezTo>
                      <a:pt x="53781" y="-1149"/>
                      <a:pt x="33568" y="3182"/>
                      <a:pt x="12994" y="3182"/>
                    </a:cubicBezTo>
                    <a:cubicBezTo>
                      <a:pt x="7399" y="3182"/>
                      <a:pt x="0" y="4265"/>
                      <a:pt x="0" y="10942"/>
                    </a:cubicBezTo>
                    <a:cubicBezTo>
                      <a:pt x="180" y="20147"/>
                      <a:pt x="9024" y="19605"/>
                      <a:pt x="15160" y="18342"/>
                    </a:cubicBezTo>
                    <a:cubicBezTo>
                      <a:pt x="50713" y="10582"/>
                      <a:pt x="85544" y="20869"/>
                      <a:pt x="120737" y="20688"/>
                    </a:cubicBezTo>
                    <a:cubicBezTo>
                      <a:pt x="125429" y="21952"/>
                      <a:pt x="130843" y="23576"/>
                      <a:pt x="132287" y="17259"/>
                    </a:cubicBezTo>
                    <a:close/>
                  </a:path>
                </a:pathLst>
              </a:custGeom>
              <a:grpFill/>
              <a:ln w="1804" cap="flat">
                <a:solidFill>
                  <a:srgbClr val="414141"/>
                </a:solidFill>
                <a:prstDash val="solid"/>
                <a:miter/>
              </a:ln>
            </p:spPr>
            <p:txBody>
              <a:bodyPr rtlCol="0" anchor="ctr"/>
              <a:lstStyle/>
              <a:p>
                <a:endParaRPr lang="en-US"/>
              </a:p>
            </p:txBody>
          </p:sp>
          <p:sp>
            <p:nvSpPr>
              <p:cNvPr id="85" name="Freeform 1080">
                <a:extLst>
                  <a:ext uri="{FF2B5EF4-FFF2-40B4-BE49-F238E27FC236}">
                    <a16:creationId xmlns:a16="http://schemas.microsoft.com/office/drawing/2014/main" id="{D23E8D73-86A7-56CE-7926-7019B70BCB96}"/>
                  </a:ext>
                </a:extLst>
              </p:cNvPr>
              <p:cNvSpPr/>
              <p:nvPr/>
            </p:nvSpPr>
            <p:spPr>
              <a:xfrm>
                <a:off x="8930146" y="4672286"/>
                <a:ext cx="98910" cy="16431"/>
              </a:xfrm>
              <a:custGeom>
                <a:avLst/>
                <a:gdLst>
                  <a:gd name="connsiteX0" fmla="*/ 6869 w 98910"/>
                  <a:gd name="connsiteY0" fmla="*/ 15156 h 16431"/>
                  <a:gd name="connsiteX1" fmla="*/ 98911 w 98910"/>
                  <a:gd name="connsiteY1" fmla="*/ 14976 h 16431"/>
                  <a:gd name="connsiteX2" fmla="*/ 70396 w 98910"/>
                  <a:gd name="connsiteY2" fmla="*/ 2703 h 16431"/>
                  <a:gd name="connsiteX3" fmla="*/ 6148 w 98910"/>
                  <a:gd name="connsiteY3" fmla="*/ 358 h 16431"/>
                  <a:gd name="connsiteX4" fmla="*/ 11 w 98910"/>
                  <a:gd name="connsiteY4" fmla="*/ 7576 h 16431"/>
                  <a:gd name="connsiteX5" fmla="*/ 6869 w 98910"/>
                  <a:gd name="connsiteY5" fmla="*/ 15156 h 16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910" h="16431">
                    <a:moveTo>
                      <a:pt x="6869" y="15156"/>
                    </a:moveTo>
                    <a:cubicBezTo>
                      <a:pt x="36287" y="15336"/>
                      <a:pt x="65704" y="18044"/>
                      <a:pt x="98911" y="14976"/>
                    </a:cubicBezTo>
                    <a:cubicBezTo>
                      <a:pt x="88263" y="6493"/>
                      <a:pt x="79059" y="5410"/>
                      <a:pt x="70396" y="2703"/>
                    </a:cubicBezTo>
                    <a:cubicBezTo>
                      <a:pt x="49100" y="-3974"/>
                      <a:pt x="27444" y="4328"/>
                      <a:pt x="6148" y="358"/>
                    </a:cubicBezTo>
                    <a:cubicBezTo>
                      <a:pt x="1816" y="-365"/>
                      <a:pt x="-169" y="3245"/>
                      <a:pt x="11" y="7576"/>
                    </a:cubicBezTo>
                    <a:cubicBezTo>
                      <a:pt x="553" y="11908"/>
                      <a:pt x="3260" y="15156"/>
                      <a:pt x="6869" y="15156"/>
                    </a:cubicBezTo>
                    <a:close/>
                  </a:path>
                </a:pathLst>
              </a:custGeom>
              <a:grpFill/>
              <a:ln w="1804" cap="flat">
                <a:solidFill>
                  <a:srgbClr val="414141"/>
                </a:solidFill>
                <a:prstDash val="solid"/>
                <a:miter/>
              </a:ln>
            </p:spPr>
            <p:txBody>
              <a:bodyPr rtlCol="0" anchor="ctr"/>
              <a:lstStyle/>
              <a:p>
                <a:endParaRPr lang="en-US"/>
              </a:p>
            </p:txBody>
          </p:sp>
        </p:grpSp>
      </p:grpSp>
    </p:spTree>
    <p:extLst>
      <p:ext uri="{BB962C8B-B14F-4D97-AF65-F5344CB8AC3E}">
        <p14:creationId xmlns:p14="http://schemas.microsoft.com/office/powerpoint/2010/main" val="20374573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CA13DD-4EEF-C950-BBFF-286C912470C4}"/>
            </a:ext>
          </a:extLst>
        </p:cNvPr>
        <p:cNvGrpSpPr/>
        <p:nvPr/>
      </p:nvGrpSpPr>
      <p:grpSpPr>
        <a:xfrm>
          <a:off x="0" y="0"/>
          <a:ext cx="0" cy="0"/>
          <a:chOff x="0" y="0"/>
          <a:chExt cx="0" cy="0"/>
        </a:xfrm>
      </p:grpSpPr>
      <p:sp>
        <p:nvSpPr>
          <p:cNvPr id="13" name="Rectangle: Rounded Corners 12">
            <a:extLst>
              <a:ext uri="{FF2B5EF4-FFF2-40B4-BE49-F238E27FC236}">
                <a16:creationId xmlns:a16="http://schemas.microsoft.com/office/drawing/2014/main" id="{AD36D729-D495-1817-375E-1E12FDF73A9B}"/>
              </a:ext>
            </a:extLst>
          </p:cNvPr>
          <p:cNvSpPr/>
          <p:nvPr/>
        </p:nvSpPr>
        <p:spPr>
          <a:xfrm>
            <a:off x="4050854" y="4739755"/>
            <a:ext cx="7817046" cy="1815734"/>
          </a:xfrm>
          <a:prstGeom prst="roundRect">
            <a:avLst/>
          </a:prstGeom>
          <a:solidFill>
            <a:srgbClr val="418D8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12" name="Picture Placeholder 11" descr="A small wooden building in a grassy field&#10;&#10;AI-generated content may be incorrect.">
            <a:extLst>
              <a:ext uri="{FF2B5EF4-FFF2-40B4-BE49-F238E27FC236}">
                <a16:creationId xmlns:a16="http://schemas.microsoft.com/office/drawing/2014/main" id="{D4C449FA-3689-3084-1F3F-CF5C654F952E}"/>
              </a:ext>
            </a:extLst>
          </p:cNvPr>
          <p:cNvPicPr>
            <a:picLocks noGrp="1" noChangeAspect="1"/>
          </p:cNvPicPr>
          <p:nvPr>
            <p:ph type="pic" sz="quarter" idx="10"/>
          </p:nvPr>
        </p:nvPicPr>
        <p:blipFill>
          <a:blip r:embed="rId2"/>
          <a:srcRect t="7279" b="7279"/>
          <a:stretch>
            <a:fillRect/>
          </a:stretch>
        </p:blipFill>
        <p:spPr/>
      </p:pic>
      <p:sp>
        <p:nvSpPr>
          <p:cNvPr id="4" name="Text Placeholder 3">
            <a:extLst>
              <a:ext uri="{FF2B5EF4-FFF2-40B4-BE49-F238E27FC236}">
                <a16:creationId xmlns:a16="http://schemas.microsoft.com/office/drawing/2014/main" id="{55061025-E850-10BA-957D-FFD6319AF5F7}"/>
              </a:ext>
            </a:extLst>
          </p:cNvPr>
          <p:cNvSpPr>
            <a:spLocks noGrp="1"/>
          </p:cNvSpPr>
          <p:nvPr>
            <p:ph type="body" sz="quarter" idx="21"/>
          </p:nvPr>
        </p:nvSpPr>
        <p:spPr>
          <a:xfrm>
            <a:off x="4114924" y="1117081"/>
            <a:ext cx="7886576" cy="4530541"/>
          </a:xfrm>
        </p:spPr>
        <p:txBody>
          <a:bodyPr/>
          <a:lstStyle/>
          <a:p>
            <a:pPr marL="342900" indent="-342900">
              <a:spcAft>
                <a:spcPts val="600"/>
              </a:spcAft>
              <a:buFont typeface="Wingdings" panose="05000000000000000000" pitchFamily="2" charset="2"/>
              <a:buChar char="Ø"/>
            </a:pPr>
            <a:r>
              <a:rPr lang="en-IE" dirty="0">
                <a:solidFill>
                  <a:srgbClr val="595959"/>
                </a:solidFill>
              </a:rPr>
              <a:t>Next, list all </a:t>
            </a:r>
            <a:r>
              <a:rPr lang="en-IE" b="1" dirty="0">
                <a:solidFill>
                  <a:srgbClr val="595959"/>
                </a:solidFill>
              </a:rPr>
              <a:t>fixed costs</a:t>
            </a:r>
            <a:r>
              <a:rPr lang="en-IE" dirty="0">
                <a:solidFill>
                  <a:srgbClr val="595959"/>
                </a:solidFill>
              </a:rPr>
              <a:t> – expenses that generally </a:t>
            </a:r>
            <a:r>
              <a:rPr lang="en-IE" b="1" dirty="0">
                <a:solidFill>
                  <a:srgbClr val="595959"/>
                </a:solidFill>
              </a:rPr>
              <a:t>stay the same regardless of how many guests you have</a:t>
            </a:r>
            <a:r>
              <a:rPr lang="en-IE" dirty="0">
                <a:solidFill>
                  <a:srgbClr val="595959"/>
                </a:solidFill>
              </a:rPr>
              <a:t>. These are often monthly or annual overheads. </a:t>
            </a:r>
          </a:p>
          <a:p>
            <a:pPr marL="342900" indent="-342900">
              <a:spcAft>
                <a:spcPts val="600"/>
              </a:spcAft>
              <a:buFont typeface="Wingdings" panose="05000000000000000000" pitchFamily="2" charset="2"/>
              <a:buChar char="Ø"/>
            </a:pPr>
            <a:r>
              <a:rPr lang="en-IE" b="1" dirty="0">
                <a:solidFill>
                  <a:srgbClr val="E96751"/>
                </a:solidFill>
              </a:rPr>
              <a:t>Common fixed expenses </a:t>
            </a:r>
            <a:r>
              <a:rPr lang="en-IE" b="1" dirty="0">
                <a:solidFill>
                  <a:srgbClr val="595959"/>
                </a:solidFill>
              </a:rPr>
              <a:t>in accommodation businesses include: </a:t>
            </a:r>
            <a:r>
              <a:rPr lang="en-IE" dirty="0">
                <a:solidFill>
                  <a:srgbClr val="595959"/>
                </a:solidFill>
              </a:rPr>
              <a:t>rent or mortgage, property taxes, insurance, salaries or regular wages (if you have staff on payroll), and utilities that don’t vary much (like internet, security, etc.). </a:t>
            </a:r>
          </a:p>
          <a:p>
            <a:pPr marL="342900" indent="-342900">
              <a:spcAft>
                <a:spcPts val="600"/>
              </a:spcAft>
              <a:buFont typeface="Wingdings" panose="05000000000000000000" pitchFamily="2" charset="2"/>
              <a:buChar char="Ø"/>
            </a:pPr>
            <a:r>
              <a:rPr lang="en-IE" dirty="0">
                <a:solidFill>
                  <a:srgbClr val="595959"/>
                </a:solidFill>
              </a:rPr>
              <a:t>Don’t forget </a:t>
            </a:r>
            <a:r>
              <a:rPr lang="en-IE" b="1" dirty="0">
                <a:solidFill>
                  <a:srgbClr val="595959"/>
                </a:solidFill>
              </a:rPr>
              <a:t>licenses or subscriptions</a:t>
            </a:r>
            <a:r>
              <a:rPr lang="en-IE" dirty="0">
                <a:solidFill>
                  <a:srgbClr val="595959"/>
                </a:solidFill>
              </a:rPr>
              <a:t>, and possibly a portion of </a:t>
            </a:r>
            <a:r>
              <a:rPr lang="en-IE" b="1" dirty="0">
                <a:solidFill>
                  <a:srgbClr val="595959"/>
                </a:solidFill>
              </a:rPr>
              <a:t>utilities</a:t>
            </a:r>
            <a:r>
              <a:rPr lang="en-IE" dirty="0">
                <a:solidFill>
                  <a:srgbClr val="595959"/>
                </a:solidFill>
              </a:rPr>
              <a:t> that are baseline (e.g.</a:t>
            </a:r>
            <a:r>
              <a:rPr lang="en-US" dirty="0">
                <a:solidFill>
                  <a:srgbClr val="595959"/>
                </a:solidFill>
              </a:rPr>
              <a:t>, heating to prevent pipes from freezing, even if there are </a:t>
            </a:r>
            <a:r>
              <a:rPr lang="en-IE" dirty="0">
                <a:solidFill>
                  <a:srgbClr val="595959"/>
                </a:solidFill>
              </a:rPr>
              <a:t>no guests). </a:t>
            </a:r>
          </a:p>
          <a:p>
            <a:pPr>
              <a:spcAft>
                <a:spcPts val="600"/>
              </a:spcAft>
            </a:pPr>
            <a:endParaRPr lang="en-IE" sz="800" b="1" i="1" dirty="0">
              <a:solidFill>
                <a:schemeClr val="bg1"/>
              </a:solidFill>
            </a:endParaRPr>
          </a:p>
          <a:p>
            <a:pPr>
              <a:spcAft>
                <a:spcPts val="600"/>
              </a:spcAft>
            </a:pPr>
            <a:r>
              <a:rPr lang="en-IE" sz="2600" b="1" i="1" dirty="0">
                <a:solidFill>
                  <a:schemeClr val="bg1"/>
                </a:solidFill>
              </a:rPr>
              <a:t>Example:</a:t>
            </a:r>
            <a:r>
              <a:rPr lang="en-IE" sz="2600" b="1" dirty="0">
                <a:solidFill>
                  <a:schemeClr val="bg1"/>
                </a:solidFill>
              </a:rPr>
              <a:t> </a:t>
            </a:r>
            <a:r>
              <a:rPr lang="en-IE" i="1" dirty="0">
                <a:solidFill>
                  <a:schemeClr val="bg1"/>
                </a:solidFill>
              </a:rPr>
              <a:t>Your fixed expenses might look like: Mortgage €12,000/year, Insurance €1,200/year, Property Tax €800, Utilities (base) €1,000, Marketing €1,000, and Website/Software €600 – summing up to </a:t>
            </a:r>
            <a:r>
              <a:rPr lang="en-IE" b="1" i="1" dirty="0">
                <a:solidFill>
                  <a:schemeClr val="bg1"/>
                </a:solidFill>
              </a:rPr>
              <a:t>€16,600</a:t>
            </a:r>
            <a:r>
              <a:rPr lang="en-IE" i="1" dirty="0">
                <a:solidFill>
                  <a:schemeClr val="bg1"/>
                </a:solidFill>
              </a:rPr>
              <a:t> in fixed costs for the year.</a:t>
            </a:r>
            <a:r>
              <a:rPr lang="en-IE" dirty="0">
                <a:solidFill>
                  <a:schemeClr val="bg1"/>
                </a:solidFill>
              </a:rPr>
              <a:t> </a:t>
            </a:r>
          </a:p>
          <a:p>
            <a:pPr>
              <a:spcAft>
                <a:spcPts val="600"/>
              </a:spcAft>
            </a:pPr>
            <a:endParaRPr lang="en-IE" sz="1000" dirty="0">
              <a:solidFill>
                <a:schemeClr val="bg1"/>
              </a:solidFill>
            </a:endParaRPr>
          </a:p>
          <a:p>
            <a:pPr>
              <a:spcAft>
                <a:spcPts val="600"/>
              </a:spcAft>
            </a:pPr>
            <a:endParaRPr lang="en-IE" dirty="0"/>
          </a:p>
        </p:txBody>
      </p:sp>
      <p:sp>
        <p:nvSpPr>
          <p:cNvPr id="5" name="Text Placeholder 4">
            <a:extLst>
              <a:ext uri="{FF2B5EF4-FFF2-40B4-BE49-F238E27FC236}">
                <a16:creationId xmlns:a16="http://schemas.microsoft.com/office/drawing/2014/main" id="{42DC91FF-CC24-3532-9463-39B863D60154}"/>
              </a:ext>
            </a:extLst>
          </p:cNvPr>
          <p:cNvSpPr>
            <a:spLocks noGrp="1"/>
          </p:cNvSpPr>
          <p:nvPr>
            <p:ph type="body" sz="quarter" idx="23"/>
          </p:nvPr>
        </p:nvSpPr>
        <p:spPr>
          <a:xfrm>
            <a:off x="4295551" y="435854"/>
            <a:ext cx="7221426" cy="803654"/>
          </a:xfrm>
        </p:spPr>
        <p:txBody>
          <a:bodyPr/>
          <a:lstStyle/>
          <a:p>
            <a:r>
              <a:rPr lang="en-IE" sz="3200" dirty="0"/>
              <a:t>Calculate All Your Fixed Costs</a:t>
            </a:r>
          </a:p>
        </p:txBody>
      </p:sp>
      <p:sp>
        <p:nvSpPr>
          <p:cNvPr id="6" name="Text Placeholder 5">
            <a:extLst>
              <a:ext uri="{FF2B5EF4-FFF2-40B4-BE49-F238E27FC236}">
                <a16:creationId xmlns:a16="http://schemas.microsoft.com/office/drawing/2014/main" id="{7EEDE94E-87AB-63F5-B7D5-F6C05ACE7109}"/>
              </a:ext>
            </a:extLst>
          </p:cNvPr>
          <p:cNvSpPr>
            <a:spLocks noGrp="1"/>
          </p:cNvSpPr>
          <p:nvPr>
            <p:ph type="body" sz="quarter" idx="66"/>
          </p:nvPr>
        </p:nvSpPr>
        <p:spPr/>
        <p:txBody>
          <a:bodyPr/>
          <a:lstStyle/>
          <a:p>
            <a:endParaRPr lang="en-IE"/>
          </a:p>
        </p:txBody>
      </p:sp>
      <p:sp>
        <p:nvSpPr>
          <p:cNvPr id="7" name="Text Placeholder 6">
            <a:extLst>
              <a:ext uri="{FF2B5EF4-FFF2-40B4-BE49-F238E27FC236}">
                <a16:creationId xmlns:a16="http://schemas.microsoft.com/office/drawing/2014/main" id="{CDBDBDB7-6D50-0BDE-789C-BC8225E9E492}"/>
              </a:ext>
            </a:extLst>
          </p:cNvPr>
          <p:cNvSpPr>
            <a:spLocks noGrp="1"/>
          </p:cNvSpPr>
          <p:nvPr>
            <p:ph type="body" sz="quarter" idx="18"/>
          </p:nvPr>
        </p:nvSpPr>
        <p:spPr>
          <a:xfrm>
            <a:off x="656194" y="3392026"/>
            <a:ext cx="2893974" cy="1049221"/>
          </a:xfrm>
        </p:spPr>
        <p:txBody>
          <a:bodyPr/>
          <a:lstStyle/>
          <a:p>
            <a:r>
              <a:rPr lang="en-IE" sz="3200" b="0" dirty="0"/>
              <a:t>Start with Your Fixed Costs</a:t>
            </a:r>
          </a:p>
        </p:txBody>
      </p:sp>
      <p:sp>
        <p:nvSpPr>
          <p:cNvPr id="8" name="Text Placeholder 7">
            <a:extLst>
              <a:ext uri="{FF2B5EF4-FFF2-40B4-BE49-F238E27FC236}">
                <a16:creationId xmlns:a16="http://schemas.microsoft.com/office/drawing/2014/main" id="{7EE09BBC-EA98-DD93-FD56-253A130F09C2}"/>
              </a:ext>
            </a:extLst>
          </p:cNvPr>
          <p:cNvSpPr>
            <a:spLocks noGrp="1"/>
          </p:cNvSpPr>
          <p:nvPr>
            <p:ph type="body" sz="quarter" idx="19"/>
          </p:nvPr>
        </p:nvSpPr>
        <p:spPr>
          <a:xfrm>
            <a:off x="372062" y="2170073"/>
            <a:ext cx="3423162" cy="385564"/>
          </a:xfrm>
        </p:spPr>
        <p:txBody>
          <a:bodyPr/>
          <a:lstStyle/>
          <a:p>
            <a:r>
              <a:rPr lang="en-US" sz="2800" b="0" dirty="0"/>
              <a:t>Know All Your Costs and Expenses</a:t>
            </a:r>
            <a:endParaRPr lang="en-IE" sz="2800" b="0" dirty="0"/>
          </a:p>
          <a:p>
            <a:endParaRPr lang="en-IE" sz="2800" dirty="0"/>
          </a:p>
        </p:txBody>
      </p:sp>
      <p:grpSp>
        <p:nvGrpSpPr>
          <p:cNvPr id="2" name="Group 1">
            <a:extLst>
              <a:ext uri="{FF2B5EF4-FFF2-40B4-BE49-F238E27FC236}">
                <a16:creationId xmlns:a16="http://schemas.microsoft.com/office/drawing/2014/main" id="{E9A13CA1-F42E-7337-BB47-D1D7C19F00CE}"/>
              </a:ext>
            </a:extLst>
          </p:cNvPr>
          <p:cNvGrpSpPr/>
          <p:nvPr/>
        </p:nvGrpSpPr>
        <p:grpSpPr>
          <a:xfrm>
            <a:off x="10976005" y="186976"/>
            <a:ext cx="1081945" cy="1011723"/>
            <a:chOff x="1016000" y="1137920"/>
            <a:chExt cx="1016000" cy="1016000"/>
          </a:xfrm>
        </p:grpSpPr>
        <p:sp>
          <p:nvSpPr>
            <p:cNvPr id="3" name="Oval 2">
              <a:extLst>
                <a:ext uri="{FF2B5EF4-FFF2-40B4-BE49-F238E27FC236}">
                  <a16:creationId xmlns:a16="http://schemas.microsoft.com/office/drawing/2014/main" id="{BF9A322F-573B-347F-BAC5-23BD1FA24B05}"/>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9" name="TextBox 8">
              <a:extLst>
                <a:ext uri="{FF2B5EF4-FFF2-40B4-BE49-F238E27FC236}">
                  <a16:creationId xmlns:a16="http://schemas.microsoft.com/office/drawing/2014/main" id="{BF4592B7-10C1-A131-79CF-350C44583F08}"/>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10</a:t>
              </a:r>
            </a:p>
          </p:txBody>
        </p:sp>
      </p:grpSp>
    </p:spTree>
    <p:extLst>
      <p:ext uri="{BB962C8B-B14F-4D97-AF65-F5344CB8AC3E}">
        <p14:creationId xmlns:p14="http://schemas.microsoft.com/office/powerpoint/2010/main" val="2813608048"/>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12951</TotalTime>
  <Words>11486</Words>
  <Application>Microsoft Office PowerPoint</Application>
  <PresentationFormat>Widescreen</PresentationFormat>
  <Paragraphs>889</Paragraphs>
  <Slides>81</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81</vt:i4>
      </vt:variant>
    </vt:vector>
  </HeadingPairs>
  <TitlesOfParts>
    <vt:vector size="91" baseType="lpstr">
      <vt:lpstr>Aptos</vt:lpstr>
      <vt:lpstr>Arial</vt:lpstr>
      <vt:lpstr>Calibri</vt:lpstr>
      <vt:lpstr>Montserrat</vt:lpstr>
      <vt:lpstr>Montserrat Light</vt:lpstr>
      <vt:lpstr>Riposte</vt:lpstr>
      <vt:lpstr>Source Sans Pro Web</vt:lpstr>
      <vt:lpstr>Verdana</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Laura Magan (MMS,Ireland)</cp:lastModifiedBy>
  <cp:revision>499</cp:revision>
  <dcterms:created xsi:type="dcterms:W3CDTF">2020-10-14T13:32:04Z</dcterms:created>
  <dcterms:modified xsi:type="dcterms:W3CDTF">2026-01-09T19:57:42Z</dcterms:modified>
</cp:coreProperties>
</file>