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5"/>
  </p:notesMasterIdLst>
  <p:sldIdLst>
    <p:sldId id="7774" r:id="rId2"/>
    <p:sldId id="7779" r:id="rId3"/>
    <p:sldId id="7783" r:id="rId4"/>
    <p:sldId id="7432" r:id="rId5"/>
    <p:sldId id="7580" r:id="rId6"/>
    <p:sldId id="7311" r:id="rId7"/>
    <p:sldId id="7450" r:id="rId8"/>
    <p:sldId id="7770" r:id="rId9"/>
    <p:sldId id="7451" r:id="rId10"/>
    <p:sldId id="7771" r:id="rId11"/>
    <p:sldId id="7532" r:id="rId12"/>
    <p:sldId id="7772" r:id="rId13"/>
    <p:sldId id="7533" r:id="rId14"/>
    <p:sldId id="7773" r:id="rId15"/>
    <p:sldId id="7536" r:id="rId16"/>
    <p:sldId id="7545" r:id="rId17"/>
    <p:sldId id="7546" r:id="rId18"/>
    <p:sldId id="7534" r:id="rId19"/>
    <p:sldId id="7538" r:id="rId20"/>
    <p:sldId id="7540" r:id="rId21"/>
    <p:sldId id="7541" r:id="rId22"/>
    <p:sldId id="7535" r:id="rId23"/>
    <p:sldId id="7542" r:id="rId24"/>
    <p:sldId id="7543" r:id="rId25"/>
    <p:sldId id="7544" r:id="rId26"/>
    <p:sldId id="7505" r:id="rId27"/>
    <p:sldId id="7452" r:id="rId28"/>
    <p:sldId id="7563" r:id="rId29"/>
    <p:sldId id="7564" r:id="rId30"/>
    <p:sldId id="7573" r:id="rId31"/>
    <p:sldId id="7574" r:id="rId32"/>
    <p:sldId id="7565" r:id="rId33"/>
    <p:sldId id="770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AA82-65BB-FFE3-1099-25296C6B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3E756-EF9A-6CCF-4A0B-BEEF51CCE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D8C7E-0B1D-9DF9-15DA-008458054D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73DB28-3C31-D638-ED25-3DD72C1AFFEC}"/>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806695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B5B5-A10A-E4A7-3EEB-D93124E5E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F6AFF-D1B4-725C-0F65-A42CD4792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C2831-1EC7-0B0F-8965-CF2E6F2474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144BA8-B427-5881-4248-2FBDFF69871E}"/>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01012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C3D5-C20F-8DC7-63E1-ECD4C0EAB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ADF5C-09E3-DCC9-81CB-77B4DAA70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853B7-8E8E-AA3B-EB80-E6910140DE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B2DA66-8F78-FCE8-BD8B-2545B997D47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02957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4FB6E-014C-2845-631A-79F92DDF7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D8769-7FFD-1B29-74D5-B38ACB23A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CFB9F-CF68-FDBC-E193-CEA0F69CE0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ACA23F-C25B-8D9C-7BA9-41EF6BB8A00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00833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B564-230B-1A62-3772-EED705CFB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B1D11-F6F8-9682-8DAC-F1A043603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8DA15-D257-6BD4-785B-E23FC2C843F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F8C5B-AB06-9C56-F2CE-E5175285F3C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8717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C49A7-B3D9-0684-A2C9-CF3CA543C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1EA0-90B4-5FFF-75E8-F048374DD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53E1A-BC02-8E13-CC68-1279E9EC32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79B26D-96DA-6BB4-D6DB-45307A8CE81B}"/>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834263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08BF-AF8E-79CF-0E98-FAD5D775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D8613-F4A7-660E-E0B7-0B22F9067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B1153-E389-088B-04DF-DC61863BF3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90CEB5-61A8-16DF-8751-967A58D60A7C}"/>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99888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63926-4E5B-B45C-6040-34B401740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747B5-175C-FD61-7F12-F8CD396E2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6BD99-3E67-9477-228A-F8FDE77CF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7D0B76-1A85-0DE3-2D9B-24CEDAF81AB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65830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6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6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5.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88830-AB15-3A54-00DB-80A39663BE5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AAD2A4B-7BB9-AE82-56EE-6C54E0DD39FB}"/>
              </a:ext>
            </a:extLst>
          </p:cNvPr>
          <p:cNvSpPr>
            <a:spLocks noGrp="1"/>
          </p:cNvSpPr>
          <p:nvPr>
            <p:ph type="body" sz="quarter" idx="17"/>
          </p:nvPr>
        </p:nvSpPr>
        <p:spPr/>
        <p:txBody>
          <a:bodyPr/>
          <a:lstStyle/>
          <a:p>
            <a:endParaRPr lang="en-IE"/>
          </a:p>
        </p:txBody>
      </p:sp>
      <p:sp>
        <p:nvSpPr>
          <p:cNvPr id="8" name="Text Placeholder 2">
            <a:extLst>
              <a:ext uri="{FF2B5EF4-FFF2-40B4-BE49-F238E27FC236}">
                <a16:creationId xmlns:a16="http://schemas.microsoft.com/office/drawing/2014/main" id="{04B00C76-EA1A-C5E7-7A6A-48753B29C450}"/>
              </a:ext>
            </a:extLst>
          </p:cNvPr>
          <p:cNvSpPr>
            <a:spLocks noGrp="1"/>
          </p:cNvSpPr>
          <p:nvPr>
            <p:ph type="body" sz="quarter" idx="15"/>
          </p:nvPr>
        </p:nvSpPr>
        <p:spPr>
          <a:xfrm>
            <a:off x="374360" y="2557127"/>
            <a:ext cx="5089964" cy="697353"/>
          </a:xfrm>
        </p:spPr>
        <p:txBody>
          <a:bodyPr/>
          <a:lstStyle/>
          <a:p>
            <a:r>
              <a:rPr lang="en-GB"/>
              <a:t>Module 8 </a:t>
            </a:r>
            <a:r>
              <a:rPr lang="en-GB" sz="4400" b="0"/>
              <a:t>(</a:t>
            </a:r>
            <a:r>
              <a:rPr lang="en-GB" sz="4400" b="0" dirty="0"/>
              <a:t>Part 2)</a:t>
            </a:r>
          </a:p>
        </p:txBody>
      </p:sp>
      <p:sp>
        <p:nvSpPr>
          <p:cNvPr id="12" name="Text Placeholder 3">
            <a:extLst>
              <a:ext uri="{FF2B5EF4-FFF2-40B4-BE49-F238E27FC236}">
                <a16:creationId xmlns:a16="http://schemas.microsoft.com/office/drawing/2014/main" id="{4BABE491-C931-3943-8B86-B760B92D35B3}"/>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4000" dirty="0"/>
              <a:t>Understanding Your Revenue &amp; Booking Capacity</a:t>
            </a:r>
            <a:endParaRPr lang="en-US" sz="4000" dirty="0">
              <a:solidFill>
                <a:srgbClr val="E96751"/>
              </a:solidFill>
            </a:endParaRPr>
          </a:p>
          <a:p>
            <a:pPr defTabSz="777514">
              <a:lnSpc>
                <a:spcPct val="100000"/>
              </a:lnSpc>
              <a:spcBef>
                <a:spcPts val="0"/>
              </a:spcBef>
              <a:spcAft>
                <a:spcPts val="1200"/>
              </a:spcAft>
              <a:defRPr/>
            </a:pPr>
            <a:endParaRPr lang="en-IE" sz="2800" i="1" dirty="0"/>
          </a:p>
        </p:txBody>
      </p:sp>
      <p:pic>
        <p:nvPicPr>
          <p:cNvPr id="13" name="Picture Placeholder 12">
            <a:extLst>
              <a:ext uri="{FF2B5EF4-FFF2-40B4-BE49-F238E27FC236}">
                <a16:creationId xmlns:a16="http://schemas.microsoft.com/office/drawing/2014/main" id="{842BA74D-D467-020F-A493-9A95EA9A128F}"/>
              </a:ext>
            </a:extLst>
          </p:cNvPr>
          <p:cNvPicPr>
            <a:picLocks noGrp="1" noChangeAspect="1"/>
          </p:cNvPicPr>
          <p:nvPr>
            <p:ph type="pic" sz="quarter" idx="19"/>
          </p:nvPr>
        </p:nvPicPr>
        <p:blipFill>
          <a:blip r:embed="rId2"/>
          <a:srcRect t="23065" b="23065"/>
          <a:stretch>
            <a:fillRect/>
          </a:stretch>
        </p:blipFill>
        <p:spPr/>
      </p:pic>
      <p:sp>
        <p:nvSpPr>
          <p:cNvPr id="16" name="TextBox 15">
            <a:extLst>
              <a:ext uri="{FF2B5EF4-FFF2-40B4-BE49-F238E27FC236}">
                <a16:creationId xmlns:a16="http://schemas.microsoft.com/office/drawing/2014/main" id="{F6684541-F433-3F12-3A38-71278BBDAE95}"/>
              </a:ext>
            </a:extLst>
          </p:cNvPr>
          <p:cNvSpPr txBox="1"/>
          <p:nvPr/>
        </p:nvSpPr>
        <p:spPr>
          <a:xfrm>
            <a:off x="9359153" y="1133862"/>
            <a:ext cx="2411506" cy="338554"/>
          </a:xfrm>
          <a:prstGeom prst="rect">
            <a:avLst/>
          </a:prstGeom>
          <a:noFill/>
        </p:spPr>
        <p:txBody>
          <a:bodyPr wrap="square" rtlCol="0">
            <a:spAutoFit/>
          </a:bodyPr>
          <a:lstStyle/>
          <a:p>
            <a:r>
              <a:rPr lang="en-IE" sz="1600" dirty="0">
                <a:solidFill>
                  <a:schemeClr val="bg1"/>
                </a:solidFill>
              </a:rPr>
              <a:t>Rocca </a:t>
            </a:r>
            <a:r>
              <a:rPr lang="en-IE" sz="1600" dirty="0" err="1">
                <a:solidFill>
                  <a:schemeClr val="bg1"/>
                </a:solidFill>
              </a:rPr>
              <a:t>Calascio</a:t>
            </a:r>
            <a:r>
              <a:rPr lang="en-IE" sz="1600" dirty="0">
                <a:solidFill>
                  <a:schemeClr val="bg1"/>
                </a:solidFill>
              </a:rPr>
              <a:t> Castle, Italy</a:t>
            </a:r>
          </a:p>
        </p:txBody>
      </p:sp>
    </p:spTree>
    <p:extLst>
      <p:ext uri="{BB962C8B-B14F-4D97-AF65-F5344CB8AC3E}">
        <p14:creationId xmlns:p14="http://schemas.microsoft.com/office/powerpoint/2010/main" val="3031390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C0E7-7E20-5A53-4F31-774CB7FC70FB}"/>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73F9F852-0C4D-6278-42EB-80C5F279A41A}"/>
              </a:ext>
            </a:extLst>
          </p:cNvPr>
          <p:cNvSpPr/>
          <p:nvPr/>
        </p:nvSpPr>
        <p:spPr>
          <a:xfrm>
            <a:off x="4178729" y="1145462"/>
            <a:ext cx="7601173" cy="194574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270B5589-A97A-9C4F-5C1F-1FB5B284DDD4}"/>
              </a:ext>
            </a:extLst>
          </p:cNvPr>
          <p:cNvSpPr>
            <a:spLocks noGrp="1"/>
          </p:cNvSpPr>
          <p:nvPr>
            <p:ph type="body" sz="quarter" idx="21"/>
          </p:nvPr>
        </p:nvSpPr>
        <p:spPr>
          <a:xfrm>
            <a:off x="4295552" y="854452"/>
            <a:ext cx="7367529" cy="4530541"/>
          </a:xfrm>
        </p:spPr>
        <p:txBody>
          <a:bodyPr/>
          <a:lstStyle/>
          <a:p>
            <a:pPr marL="342900" indent="-342900">
              <a:spcAft>
                <a:spcPts val="600"/>
              </a:spcAft>
              <a:buFont typeface="Wingdings" panose="05000000000000000000" pitchFamily="2" charset="2"/>
              <a:buChar char="Ø"/>
            </a:pPr>
            <a:endParaRPr lang="en-IE" sz="2400" dirty="0"/>
          </a:p>
          <a:p>
            <a:pPr>
              <a:spcAft>
                <a:spcPts val="600"/>
              </a:spcAft>
            </a:pPr>
            <a:r>
              <a:rPr lang="en-IE" sz="2400" b="1" i="1" dirty="0">
                <a:solidFill>
                  <a:schemeClr val="bg1"/>
                </a:solidFill>
              </a:rPr>
              <a:t>Example:</a:t>
            </a:r>
            <a:r>
              <a:rPr lang="en-IE" sz="2400" b="1" dirty="0">
                <a:solidFill>
                  <a:schemeClr val="bg1"/>
                </a:solidFill>
              </a:rPr>
              <a:t> </a:t>
            </a:r>
            <a:r>
              <a:rPr lang="en-IE" sz="2400" i="1" dirty="0">
                <a:solidFill>
                  <a:schemeClr val="bg1"/>
                </a:solidFill>
              </a:rPr>
              <a:t>Revenue might include €50,000 from room bookings (as per your seasonal forecast), plus €5,000 from add-ons like breakfast sales and local tours, for a </a:t>
            </a:r>
            <a:r>
              <a:rPr lang="en-IE" sz="2400" b="1" i="1" dirty="0">
                <a:solidFill>
                  <a:schemeClr val="bg1"/>
                </a:solidFill>
              </a:rPr>
              <a:t>total revenue of €55,000</a:t>
            </a:r>
            <a:r>
              <a:rPr lang="en-IE" sz="2400" i="1" dirty="0">
                <a:solidFill>
                  <a:schemeClr val="bg1"/>
                </a:solidFill>
              </a:rPr>
              <a:t>.</a:t>
            </a:r>
            <a:r>
              <a:rPr lang="en-IE" sz="2400" dirty="0">
                <a:solidFill>
                  <a:schemeClr val="bg1"/>
                </a:solidFill>
              </a:rPr>
              <a:t> </a:t>
            </a:r>
          </a:p>
          <a:p>
            <a:pPr>
              <a:spcAft>
                <a:spcPts val="600"/>
              </a:spcAft>
            </a:pPr>
            <a:endParaRPr lang="en-IE" sz="2400" dirty="0"/>
          </a:p>
          <a:p>
            <a:pPr>
              <a:spcAft>
                <a:spcPts val="600"/>
              </a:spcAft>
            </a:pPr>
            <a:r>
              <a:rPr lang="en-IE" sz="2400" dirty="0"/>
              <a:t>Writing these down establishes the income side of the equation. </a:t>
            </a:r>
            <a:r>
              <a:rPr lang="en-IE" sz="2400" b="1" dirty="0">
                <a:solidFill>
                  <a:srgbClr val="E96751"/>
                </a:solidFill>
              </a:rPr>
              <a:t>Tip: </a:t>
            </a:r>
            <a:r>
              <a:rPr lang="en-IE" sz="2400" dirty="0"/>
              <a:t>It’s usually better to be slightly conservative in estimates – better to be pleasantly surprised with more income than expected than the opposite.</a:t>
            </a:r>
          </a:p>
          <a:p>
            <a:pPr>
              <a:spcAft>
                <a:spcPts val="600"/>
              </a:spcAft>
            </a:pPr>
            <a:endParaRPr lang="en-IE" sz="2400" dirty="0"/>
          </a:p>
        </p:txBody>
      </p:sp>
      <p:sp>
        <p:nvSpPr>
          <p:cNvPr id="5" name="Text Placeholder 4">
            <a:extLst>
              <a:ext uri="{FF2B5EF4-FFF2-40B4-BE49-F238E27FC236}">
                <a16:creationId xmlns:a16="http://schemas.microsoft.com/office/drawing/2014/main" id="{D1D49715-BCB4-144E-62CA-01589472EED1}"/>
              </a:ext>
            </a:extLst>
          </p:cNvPr>
          <p:cNvSpPr>
            <a:spLocks noGrp="1"/>
          </p:cNvSpPr>
          <p:nvPr>
            <p:ph type="body" sz="quarter" idx="23"/>
          </p:nvPr>
        </p:nvSpPr>
        <p:spPr>
          <a:xfrm>
            <a:off x="4295553" y="159928"/>
            <a:ext cx="7221426" cy="803654"/>
          </a:xfrm>
        </p:spPr>
        <p:txBody>
          <a:bodyPr/>
          <a:lstStyle/>
          <a:p>
            <a:r>
              <a:rPr lang="en-IE" sz="3200" dirty="0"/>
              <a:t>Detail All Your Sources of Income</a:t>
            </a:r>
          </a:p>
        </p:txBody>
      </p:sp>
      <p:sp>
        <p:nvSpPr>
          <p:cNvPr id="7" name="Text Placeholder 6">
            <a:extLst>
              <a:ext uri="{FF2B5EF4-FFF2-40B4-BE49-F238E27FC236}">
                <a16:creationId xmlns:a16="http://schemas.microsoft.com/office/drawing/2014/main" id="{966581E5-D483-DD33-D92C-6CDEDCF30A70}"/>
              </a:ext>
            </a:extLst>
          </p:cNvPr>
          <p:cNvSpPr>
            <a:spLocks noGrp="1"/>
          </p:cNvSpPr>
          <p:nvPr>
            <p:ph type="body" sz="quarter" idx="18"/>
          </p:nvPr>
        </p:nvSpPr>
        <p:spPr>
          <a:xfrm>
            <a:off x="675021" y="3392026"/>
            <a:ext cx="2893974" cy="1049221"/>
          </a:xfrm>
        </p:spPr>
        <p:txBody>
          <a:bodyPr/>
          <a:lstStyle/>
          <a:p>
            <a:r>
              <a:rPr lang="en-IE" dirty="0"/>
              <a:t>List Your Revenue Sources</a:t>
            </a:r>
          </a:p>
        </p:txBody>
      </p:sp>
      <p:sp>
        <p:nvSpPr>
          <p:cNvPr id="11" name="TextBox 10">
            <a:extLst>
              <a:ext uri="{FF2B5EF4-FFF2-40B4-BE49-F238E27FC236}">
                <a16:creationId xmlns:a16="http://schemas.microsoft.com/office/drawing/2014/main" id="{A49A26BD-0BA5-EBCB-1A31-654DA04C7D28}"/>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Break-Even Analysis: Formula and Calculation</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E61D7E19-7227-E659-3DD5-E661B040F8E4}"/>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59CDC163-2EFC-334D-3097-B6A2D9A27A7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spTree>
    <p:extLst>
      <p:ext uri="{BB962C8B-B14F-4D97-AF65-F5344CB8AC3E}">
        <p14:creationId xmlns:p14="http://schemas.microsoft.com/office/powerpoint/2010/main" val="253633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E3B2-1206-78E9-E09A-EE2070E265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36313A-C3AD-6FCC-ACA1-6CBFBBCEECFC}"/>
              </a:ext>
            </a:extLst>
          </p:cNvPr>
          <p:cNvSpPr>
            <a:spLocks noGrp="1"/>
          </p:cNvSpPr>
          <p:nvPr>
            <p:ph type="body" sz="quarter" idx="21"/>
          </p:nvPr>
        </p:nvSpPr>
        <p:spPr>
          <a:xfrm>
            <a:off x="4295553" y="820707"/>
            <a:ext cx="6856541" cy="4530541"/>
          </a:xfrm>
        </p:spPr>
        <p:txBody>
          <a:bodyPr/>
          <a:lstStyle/>
          <a:p>
            <a:r>
              <a:rPr lang="en-US" sz="2400" b="1" dirty="0">
                <a:solidFill>
                  <a:srgbClr val="E96751"/>
                </a:solidFill>
              </a:rPr>
              <a:t>Primary Revenue (Core Accommodation Income)</a:t>
            </a:r>
          </a:p>
          <a:p>
            <a:endParaRPr lang="en-US" sz="2400" b="1" dirty="0">
              <a:solidFill>
                <a:srgbClr val="E96751"/>
              </a:solidFill>
            </a:endParaRPr>
          </a:p>
          <a:p>
            <a:r>
              <a:rPr lang="en-US" sz="2400" b="1" dirty="0">
                <a:solidFill>
                  <a:srgbClr val="E96751"/>
                </a:solidFill>
              </a:rPr>
              <a:t>What it is: </a:t>
            </a:r>
            <a:r>
              <a:rPr lang="en-US" sz="2400" dirty="0">
                <a:solidFill>
                  <a:srgbClr val="595959"/>
                </a:solidFill>
              </a:rPr>
              <a:t>Your core income from nightly, weekly, or long-stay guest bookings.</a:t>
            </a:r>
          </a:p>
          <a:p>
            <a:endParaRPr lang="en-US" sz="2400" dirty="0">
              <a:solidFill>
                <a:srgbClr val="595959"/>
              </a:solidFill>
            </a:endParaRPr>
          </a:p>
          <a:p>
            <a:pPr marL="342900" indent="-342900">
              <a:buFont typeface="Wingdings" panose="05000000000000000000" pitchFamily="2" charset="2"/>
              <a:buChar char="Ø"/>
            </a:pPr>
            <a:r>
              <a:rPr lang="en-US" sz="2400" dirty="0"/>
              <a:t>Nightly/weekly stays</a:t>
            </a:r>
          </a:p>
          <a:p>
            <a:pPr marL="342900" indent="-342900">
              <a:buFont typeface="Wingdings" panose="05000000000000000000" pitchFamily="2" charset="2"/>
              <a:buChar char="Ø"/>
            </a:pPr>
            <a:r>
              <a:rPr lang="en-US" sz="2400" dirty="0"/>
              <a:t>Longer-term bookings (e.g. month-long retreats)</a:t>
            </a:r>
          </a:p>
          <a:p>
            <a:pPr marL="342900" indent="-342900">
              <a:buFont typeface="Wingdings" panose="05000000000000000000" pitchFamily="2" charset="2"/>
              <a:buChar char="Ø"/>
            </a:pPr>
            <a:r>
              <a:rPr lang="en-US" sz="2400" dirty="0"/>
              <a:t>Group bookings (family reunions, wedding guests)</a:t>
            </a:r>
          </a:p>
          <a:p>
            <a:pPr marL="342900" indent="-342900">
              <a:buFont typeface="Wingdings" panose="05000000000000000000" pitchFamily="2" charset="2"/>
              <a:buChar char="Ø"/>
            </a:pPr>
            <a:r>
              <a:rPr lang="en-US" sz="2400" dirty="0"/>
              <a:t>Event hosting (retreats, workshops, small weddings)</a:t>
            </a:r>
            <a:endParaRPr lang="en-US" sz="2400" dirty="0">
              <a:solidFill>
                <a:srgbClr val="595959"/>
              </a:solidFill>
            </a:endParaRPr>
          </a:p>
          <a:p>
            <a:pPr>
              <a:spcAft>
                <a:spcPts val="600"/>
              </a:spcAft>
            </a:pPr>
            <a:endParaRPr lang="en-US" sz="2400" b="1" dirty="0">
              <a:solidFill>
                <a:srgbClr val="E96751"/>
              </a:solidFill>
            </a:endParaRPr>
          </a:p>
          <a:p>
            <a:pPr>
              <a:spcAft>
                <a:spcPts val="600"/>
              </a:spcAft>
            </a:pPr>
            <a:r>
              <a:rPr lang="en-US" sz="2400" b="1" dirty="0">
                <a:solidFill>
                  <a:srgbClr val="E96751"/>
                </a:solidFill>
              </a:rPr>
              <a:t>Examples: </a:t>
            </a:r>
            <a:r>
              <a:rPr lang="en-US" sz="2400" dirty="0">
                <a:solidFill>
                  <a:srgbClr val="595959"/>
                </a:solidFill>
              </a:rPr>
              <a:t>€120/night glamping pod, €300 for a 3-night eco-retreat stay.</a:t>
            </a:r>
          </a:p>
          <a:p>
            <a:pPr>
              <a:spcAft>
                <a:spcPts val="600"/>
              </a:spcAft>
            </a:pPr>
            <a:endParaRPr lang="en-IE" dirty="0"/>
          </a:p>
        </p:txBody>
      </p:sp>
      <p:sp>
        <p:nvSpPr>
          <p:cNvPr id="5" name="Text Placeholder 4">
            <a:extLst>
              <a:ext uri="{FF2B5EF4-FFF2-40B4-BE49-F238E27FC236}">
                <a16:creationId xmlns:a16="http://schemas.microsoft.com/office/drawing/2014/main" id="{22305326-8918-5EF5-B5A8-1346BFFED9B8}"/>
              </a:ext>
            </a:extLst>
          </p:cNvPr>
          <p:cNvSpPr>
            <a:spLocks noGrp="1"/>
          </p:cNvSpPr>
          <p:nvPr>
            <p:ph type="body" sz="quarter" idx="23"/>
          </p:nvPr>
        </p:nvSpPr>
        <p:spPr>
          <a:xfrm>
            <a:off x="4295553" y="159928"/>
            <a:ext cx="7221426" cy="803654"/>
          </a:xfrm>
        </p:spPr>
        <p:txBody>
          <a:bodyPr/>
          <a:lstStyle/>
          <a:p>
            <a:r>
              <a:rPr lang="en-IE" sz="3200" dirty="0"/>
              <a:t>Start with Your Primary Revenue</a:t>
            </a:r>
          </a:p>
        </p:txBody>
      </p:sp>
      <p:sp>
        <p:nvSpPr>
          <p:cNvPr id="7" name="Text Placeholder 6">
            <a:extLst>
              <a:ext uri="{FF2B5EF4-FFF2-40B4-BE49-F238E27FC236}">
                <a16:creationId xmlns:a16="http://schemas.microsoft.com/office/drawing/2014/main" id="{09DD34FC-BC4D-EE7F-77C8-59D23FA48145}"/>
              </a:ext>
            </a:extLst>
          </p:cNvPr>
          <p:cNvSpPr>
            <a:spLocks noGrp="1"/>
          </p:cNvSpPr>
          <p:nvPr>
            <p:ph type="body" sz="quarter" idx="18"/>
          </p:nvPr>
        </p:nvSpPr>
        <p:spPr>
          <a:xfrm>
            <a:off x="675021" y="3392026"/>
            <a:ext cx="2893974" cy="1049221"/>
          </a:xfrm>
        </p:spPr>
        <p:txBody>
          <a:bodyPr/>
          <a:lstStyle/>
          <a:p>
            <a:r>
              <a:rPr lang="en-IE" b="0" dirty="0"/>
              <a:t>Primary Revenue </a:t>
            </a:r>
          </a:p>
        </p:txBody>
      </p:sp>
      <p:sp>
        <p:nvSpPr>
          <p:cNvPr id="9" name="Text Placeholder 6">
            <a:extLst>
              <a:ext uri="{FF2B5EF4-FFF2-40B4-BE49-F238E27FC236}">
                <a16:creationId xmlns:a16="http://schemas.microsoft.com/office/drawing/2014/main" id="{1510D1F0-7442-4F13-4671-7D888019BB0F}"/>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E319A780-CCC9-0C74-DD09-7C71E974FA30}"/>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4944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DF451-5310-C14B-69F4-83037371FF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39899AF-8512-6AD1-EDA2-DCC64A695DC7}"/>
              </a:ext>
            </a:extLst>
          </p:cNvPr>
          <p:cNvSpPr>
            <a:spLocks noGrp="1"/>
          </p:cNvSpPr>
          <p:nvPr>
            <p:ph type="body" sz="quarter" idx="21"/>
          </p:nvPr>
        </p:nvSpPr>
        <p:spPr>
          <a:xfrm>
            <a:off x="4295553" y="820707"/>
            <a:ext cx="7053765" cy="4530541"/>
          </a:xfrm>
        </p:spPr>
        <p:txBody>
          <a:bodyPr/>
          <a:lstStyle/>
          <a:p>
            <a:pPr>
              <a:spcAft>
                <a:spcPts val="600"/>
              </a:spcAft>
            </a:pPr>
            <a:r>
              <a:rPr lang="en-US" sz="2400" b="1" dirty="0">
                <a:solidFill>
                  <a:srgbClr val="E96751"/>
                </a:solidFill>
              </a:rPr>
              <a:t>Integration: </a:t>
            </a:r>
          </a:p>
          <a:p>
            <a:pPr marL="342900" indent="-342900">
              <a:spcAft>
                <a:spcPts val="600"/>
              </a:spcAft>
              <a:buFont typeface="Arial" panose="020B0604020202020204" pitchFamily="34" charset="0"/>
              <a:buChar char="•"/>
            </a:pPr>
            <a:r>
              <a:rPr lang="en-US" sz="2400" dirty="0">
                <a:solidFill>
                  <a:srgbClr val="595959"/>
                </a:solidFill>
              </a:rPr>
              <a:t>Offer </a:t>
            </a:r>
            <a:r>
              <a:rPr lang="en-US" sz="2400" b="1" dirty="0">
                <a:solidFill>
                  <a:srgbClr val="595959"/>
                </a:solidFill>
              </a:rPr>
              <a:t>seasonal packages </a:t>
            </a:r>
            <a:r>
              <a:rPr lang="en-US" sz="2400" dirty="0">
                <a:solidFill>
                  <a:srgbClr val="595959"/>
                </a:solidFill>
              </a:rPr>
              <a:t>(e.g., Summer Stargazer Weekend, Autumn Wellness Escape).</a:t>
            </a:r>
          </a:p>
          <a:p>
            <a:pPr marL="342900" indent="-342900">
              <a:spcAft>
                <a:spcPts val="600"/>
              </a:spcAft>
              <a:buFont typeface="Arial" panose="020B0604020202020204" pitchFamily="34" charset="0"/>
              <a:buChar char="•"/>
            </a:pPr>
            <a:r>
              <a:rPr lang="en-US" sz="2400" dirty="0">
                <a:solidFill>
                  <a:srgbClr val="595959"/>
                </a:solidFill>
              </a:rPr>
              <a:t>Use value-based pricing </a:t>
            </a:r>
            <a:r>
              <a:rPr lang="en-US" sz="2400" b="1" dirty="0">
                <a:solidFill>
                  <a:srgbClr val="595959"/>
                </a:solidFill>
              </a:rPr>
              <a:t>tiered pricing</a:t>
            </a:r>
            <a:r>
              <a:rPr lang="en-US" sz="2400" dirty="0">
                <a:solidFill>
                  <a:srgbClr val="595959"/>
                </a:solidFill>
              </a:rPr>
              <a:t>: base rate + upgrades (like hot tub access). </a:t>
            </a:r>
            <a:r>
              <a:rPr lang="en-US" sz="2400" i="1" dirty="0">
                <a:solidFill>
                  <a:srgbClr val="595959"/>
                </a:solidFill>
              </a:rPr>
              <a:t>(discussed later) </a:t>
            </a:r>
          </a:p>
          <a:p>
            <a:pPr marL="342900" indent="-342900">
              <a:spcAft>
                <a:spcPts val="600"/>
              </a:spcAft>
              <a:buFont typeface="Arial" panose="020B0604020202020204" pitchFamily="34" charset="0"/>
              <a:buChar char="•"/>
            </a:pPr>
            <a:endParaRPr lang="en-US" sz="2400" i="1" dirty="0">
              <a:solidFill>
                <a:srgbClr val="595959"/>
              </a:solidFill>
            </a:endParaRPr>
          </a:p>
          <a:p>
            <a:pPr>
              <a:spcAft>
                <a:spcPts val="600"/>
              </a:spcAft>
            </a:pPr>
            <a:r>
              <a:rPr lang="en-US" sz="2400" b="1" dirty="0">
                <a:solidFill>
                  <a:srgbClr val="E96751"/>
                </a:solidFill>
              </a:rPr>
              <a:t>Value: </a:t>
            </a:r>
            <a:r>
              <a:rPr lang="en-US" sz="2400" dirty="0">
                <a:solidFill>
                  <a:srgbClr val="595959"/>
                </a:solidFill>
              </a:rPr>
              <a:t>Predictable income stream and foundation of your business.</a:t>
            </a:r>
            <a:endParaRPr lang="en-IE" sz="2400" dirty="0"/>
          </a:p>
          <a:p>
            <a:pPr>
              <a:spcAft>
                <a:spcPts val="600"/>
              </a:spcAft>
            </a:pPr>
            <a:endParaRPr lang="en-IE" dirty="0"/>
          </a:p>
        </p:txBody>
      </p:sp>
      <p:sp>
        <p:nvSpPr>
          <p:cNvPr id="5" name="Text Placeholder 4">
            <a:extLst>
              <a:ext uri="{FF2B5EF4-FFF2-40B4-BE49-F238E27FC236}">
                <a16:creationId xmlns:a16="http://schemas.microsoft.com/office/drawing/2014/main" id="{7BE86495-7E9E-A3CF-07C5-70BCC6582DF0}"/>
              </a:ext>
            </a:extLst>
          </p:cNvPr>
          <p:cNvSpPr>
            <a:spLocks noGrp="1"/>
          </p:cNvSpPr>
          <p:nvPr>
            <p:ph type="body" sz="quarter" idx="23"/>
          </p:nvPr>
        </p:nvSpPr>
        <p:spPr>
          <a:xfrm>
            <a:off x="4295553" y="159928"/>
            <a:ext cx="7221426" cy="803654"/>
          </a:xfrm>
        </p:spPr>
        <p:txBody>
          <a:bodyPr/>
          <a:lstStyle/>
          <a:p>
            <a:r>
              <a:rPr lang="en-IE" sz="3200" dirty="0"/>
              <a:t>Start with Your Primary Revenue</a:t>
            </a:r>
          </a:p>
        </p:txBody>
      </p:sp>
      <p:sp>
        <p:nvSpPr>
          <p:cNvPr id="7" name="Text Placeholder 6">
            <a:extLst>
              <a:ext uri="{FF2B5EF4-FFF2-40B4-BE49-F238E27FC236}">
                <a16:creationId xmlns:a16="http://schemas.microsoft.com/office/drawing/2014/main" id="{ACF13862-5333-958A-D083-BA115D0A7B49}"/>
              </a:ext>
            </a:extLst>
          </p:cNvPr>
          <p:cNvSpPr>
            <a:spLocks noGrp="1"/>
          </p:cNvSpPr>
          <p:nvPr>
            <p:ph type="body" sz="quarter" idx="18"/>
          </p:nvPr>
        </p:nvSpPr>
        <p:spPr>
          <a:xfrm>
            <a:off x="675021" y="3392026"/>
            <a:ext cx="2893974" cy="1049221"/>
          </a:xfrm>
        </p:spPr>
        <p:txBody>
          <a:bodyPr/>
          <a:lstStyle/>
          <a:p>
            <a:r>
              <a:rPr lang="en-IE" b="0" dirty="0"/>
              <a:t>Primary Revenue </a:t>
            </a:r>
          </a:p>
        </p:txBody>
      </p:sp>
      <p:sp>
        <p:nvSpPr>
          <p:cNvPr id="9" name="Text Placeholder 6">
            <a:extLst>
              <a:ext uri="{FF2B5EF4-FFF2-40B4-BE49-F238E27FC236}">
                <a16:creationId xmlns:a16="http://schemas.microsoft.com/office/drawing/2014/main" id="{D576271F-A387-C1F4-1A72-587B04C59F6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D35287A3-76F7-DAEA-8C27-CD05CC01CEF9}"/>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193934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0AD0-83C8-A898-37D2-1D1E632D20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DEC6FEB-33E7-F287-1CCA-307DCF6ED089}"/>
              </a:ext>
            </a:extLst>
          </p:cNvPr>
          <p:cNvSpPr>
            <a:spLocks noGrp="1"/>
          </p:cNvSpPr>
          <p:nvPr>
            <p:ph type="body" sz="quarter" idx="21"/>
          </p:nvPr>
        </p:nvSpPr>
        <p:spPr>
          <a:xfrm>
            <a:off x="4505923" y="857321"/>
            <a:ext cx="6888218" cy="4530541"/>
          </a:xfrm>
        </p:spPr>
        <p:txBody>
          <a:bodyPr/>
          <a:lstStyle/>
          <a:p>
            <a:pPr>
              <a:spcAft>
                <a:spcPts val="600"/>
              </a:spcAft>
            </a:pPr>
            <a:r>
              <a:rPr lang="en-US" sz="2400" dirty="0"/>
              <a:t>While nightly bookings form the backbone of most accommodation businesses, your </a:t>
            </a:r>
            <a:r>
              <a:rPr lang="en-US" sz="2400" b="1" dirty="0"/>
              <a:t>true potential for growth </a:t>
            </a:r>
            <a:r>
              <a:rPr lang="en-US" sz="2400" dirty="0"/>
              <a:t>and </a:t>
            </a:r>
            <a:r>
              <a:rPr lang="en-US" sz="2400" b="1" dirty="0"/>
              <a:t>financial resilience </a:t>
            </a:r>
            <a:r>
              <a:rPr lang="en-US" sz="2400" dirty="0"/>
              <a:t>lies in secondary income streams. </a:t>
            </a:r>
          </a:p>
          <a:p>
            <a:pPr>
              <a:spcAft>
                <a:spcPts val="600"/>
              </a:spcAft>
            </a:pPr>
            <a:endParaRPr lang="en-US" sz="2400" dirty="0"/>
          </a:p>
          <a:p>
            <a:pPr>
              <a:spcAft>
                <a:spcPts val="600"/>
              </a:spcAft>
            </a:pPr>
            <a:r>
              <a:rPr lang="en-US" sz="2400" dirty="0"/>
              <a:t>These are the </a:t>
            </a:r>
            <a:r>
              <a:rPr lang="en-US" sz="2400" b="1" dirty="0"/>
              <a:t>added services, experiences, and extras </a:t>
            </a:r>
            <a:r>
              <a:rPr lang="en-US" sz="2400" dirty="0"/>
              <a:t>that guests are often willing—and excited—to pay for, such as breakfast hampers, guided hikes, craft workshops, or access to a hot tub. </a:t>
            </a:r>
          </a:p>
          <a:p>
            <a:pPr>
              <a:spcAft>
                <a:spcPts val="600"/>
              </a:spcAft>
            </a:pPr>
            <a:endParaRPr lang="en-US" sz="2400" dirty="0"/>
          </a:p>
          <a:p>
            <a:pPr>
              <a:spcAft>
                <a:spcPts val="600"/>
              </a:spcAft>
            </a:pPr>
            <a:r>
              <a:rPr lang="en-US" sz="2400" dirty="0">
                <a:solidFill>
                  <a:srgbClr val="E96751"/>
                </a:solidFill>
              </a:rPr>
              <a:t>Secondary income is not just about making more money—it’s about </a:t>
            </a:r>
            <a:r>
              <a:rPr lang="en-US" sz="2400" b="1" dirty="0">
                <a:solidFill>
                  <a:srgbClr val="E96751"/>
                </a:solidFill>
              </a:rPr>
              <a:t>creating value and deepening guest connection</a:t>
            </a:r>
            <a:r>
              <a:rPr lang="en-US" sz="2400" dirty="0">
                <a:solidFill>
                  <a:srgbClr val="E96751"/>
                </a:solidFill>
              </a:rPr>
              <a:t>.</a:t>
            </a:r>
          </a:p>
          <a:p>
            <a:pPr>
              <a:spcAft>
                <a:spcPts val="600"/>
              </a:spcAft>
            </a:pPr>
            <a:endParaRPr lang="en-IE" sz="2400" dirty="0"/>
          </a:p>
        </p:txBody>
      </p:sp>
      <p:sp>
        <p:nvSpPr>
          <p:cNvPr id="5" name="Text Placeholder 4">
            <a:extLst>
              <a:ext uri="{FF2B5EF4-FFF2-40B4-BE49-F238E27FC236}">
                <a16:creationId xmlns:a16="http://schemas.microsoft.com/office/drawing/2014/main" id="{811F09A0-C27F-0A40-197F-81CEE6815EB8}"/>
              </a:ext>
            </a:extLst>
          </p:cNvPr>
          <p:cNvSpPr>
            <a:spLocks noGrp="1"/>
          </p:cNvSpPr>
          <p:nvPr>
            <p:ph type="body" sz="quarter" idx="23"/>
          </p:nvPr>
        </p:nvSpPr>
        <p:spPr>
          <a:xfrm>
            <a:off x="4505922" y="157698"/>
            <a:ext cx="7221426" cy="803654"/>
          </a:xfrm>
        </p:spPr>
        <p:txBody>
          <a:bodyPr/>
          <a:lstStyle/>
          <a:p>
            <a:r>
              <a:rPr lang="en-IE" sz="3200" dirty="0"/>
              <a:t>Next Calculate Your Secondary Revenue</a:t>
            </a:r>
          </a:p>
        </p:txBody>
      </p:sp>
      <p:sp>
        <p:nvSpPr>
          <p:cNvPr id="7" name="Text Placeholder 6">
            <a:extLst>
              <a:ext uri="{FF2B5EF4-FFF2-40B4-BE49-F238E27FC236}">
                <a16:creationId xmlns:a16="http://schemas.microsoft.com/office/drawing/2014/main" id="{B741AE9D-344F-0C1B-BCDB-72B74D4FF06A}"/>
              </a:ext>
            </a:extLst>
          </p:cNvPr>
          <p:cNvSpPr>
            <a:spLocks noGrp="1"/>
          </p:cNvSpPr>
          <p:nvPr>
            <p:ph type="body" sz="quarter" idx="18"/>
          </p:nvPr>
        </p:nvSpPr>
        <p:spPr>
          <a:xfrm>
            <a:off x="675021" y="3220576"/>
            <a:ext cx="2893974" cy="1049221"/>
          </a:xfrm>
        </p:spPr>
        <p:txBody>
          <a:bodyPr/>
          <a:lstStyle/>
          <a:p>
            <a:r>
              <a:rPr lang="en-IE" b="0" dirty="0"/>
              <a:t>Secondary Revenue </a:t>
            </a:r>
          </a:p>
          <a:p>
            <a:r>
              <a:rPr lang="en-IE" sz="2600" b="0" i="1" dirty="0"/>
              <a:t>(Add-On Services &amp; Experiences)</a:t>
            </a:r>
          </a:p>
        </p:txBody>
      </p:sp>
      <p:sp>
        <p:nvSpPr>
          <p:cNvPr id="9" name="Text Placeholder 6">
            <a:extLst>
              <a:ext uri="{FF2B5EF4-FFF2-40B4-BE49-F238E27FC236}">
                <a16:creationId xmlns:a16="http://schemas.microsoft.com/office/drawing/2014/main" id="{0C9A1FB3-92E0-B82D-67D5-036107E9D204}"/>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740FABEF-0F39-440B-2B38-E58EA2C61B9E}"/>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363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8D9F-B036-FF6B-6EFA-332AEC1442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1C2ACB-4D45-58B3-8721-D59396FB8AB3}"/>
              </a:ext>
            </a:extLst>
          </p:cNvPr>
          <p:cNvSpPr>
            <a:spLocks noGrp="1"/>
          </p:cNvSpPr>
          <p:nvPr>
            <p:ph type="body" sz="quarter" idx="21"/>
          </p:nvPr>
        </p:nvSpPr>
        <p:spPr>
          <a:xfrm>
            <a:off x="4505923" y="955305"/>
            <a:ext cx="6888218" cy="4530541"/>
          </a:xfrm>
        </p:spPr>
        <p:txBody>
          <a:bodyPr/>
          <a:lstStyle/>
          <a:p>
            <a:pPr>
              <a:spcAft>
                <a:spcPts val="600"/>
              </a:spcAft>
            </a:pPr>
            <a:r>
              <a:rPr lang="en-US" sz="2400" dirty="0"/>
              <a:t>These offerings </a:t>
            </a:r>
            <a:r>
              <a:rPr lang="en-US" sz="2400" b="1" dirty="0"/>
              <a:t>enhance the overall guest experience, increase your average spend per booking, and help you differentiate yourself </a:t>
            </a:r>
            <a:r>
              <a:rPr lang="en-US" sz="2400" dirty="0"/>
              <a:t>in a competitive market. </a:t>
            </a:r>
          </a:p>
          <a:p>
            <a:pPr>
              <a:spcAft>
                <a:spcPts val="600"/>
              </a:spcAft>
            </a:pPr>
            <a:endParaRPr lang="en-US" sz="2400" dirty="0"/>
          </a:p>
          <a:p>
            <a:pPr>
              <a:spcAft>
                <a:spcPts val="600"/>
              </a:spcAft>
            </a:pPr>
            <a:r>
              <a:rPr lang="en-US" sz="2400" dirty="0"/>
              <a:t>Whether it's the convenience of a cooked meal, the delight of a stargazing kit, or the memory of a local craft workshop, these additions transform a standard stay into a unique, shareable, and memorable experience. </a:t>
            </a:r>
          </a:p>
          <a:p>
            <a:pPr>
              <a:spcAft>
                <a:spcPts val="600"/>
              </a:spcAft>
            </a:pPr>
            <a:endParaRPr lang="en-IE" sz="2400" dirty="0"/>
          </a:p>
        </p:txBody>
      </p:sp>
      <p:sp>
        <p:nvSpPr>
          <p:cNvPr id="5" name="Text Placeholder 4">
            <a:extLst>
              <a:ext uri="{FF2B5EF4-FFF2-40B4-BE49-F238E27FC236}">
                <a16:creationId xmlns:a16="http://schemas.microsoft.com/office/drawing/2014/main" id="{1298E594-E50F-5265-3F48-0F526A332D93}"/>
              </a:ext>
            </a:extLst>
          </p:cNvPr>
          <p:cNvSpPr>
            <a:spLocks noGrp="1"/>
          </p:cNvSpPr>
          <p:nvPr>
            <p:ph type="body" sz="quarter" idx="23"/>
          </p:nvPr>
        </p:nvSpPr>
        <p:spPr>
          <a:xfrm>
            <a:off x="4505922" y="157698"/>
            <a:ext cx="7221426" cy="803654"/>
          </a:xfrm>
        </p:spPr>
        <p:txBody>
          <a:bodyPr/>
          <a:lstStyle/>
          <a:p>
            <a:r>
              <a:rPr lang="en-IE" sz="3200" dirty="0"/>
              <a:t>Next Calculate Your Secondary Revenue</a:t>
            </a:r>
          </a:p>
        </p:txBody>
      </p:sp>
      <p:sp>
        <p:nvSpPr>
          <p:cNvPr id="7" name="Text Placeholder 6">
            <a:extLst>
              <a:ext uri="{FF2B5EF4-FFF2-40B4-BE49-F238E27FC236}">
                <a16:creationId xmlns:a16="http://schemas.microsoft.com/office/drawing/2014/main" id="{C0C07559-E155-1005-D584-BF8F7B8F8CBA}"/>
              </a:ext>
            </a:extLst>
          </p:cNvPr>
          <p:cNvSpPr>
            <a:spLocks noGrp="1"/>
          </p:cNvSpPr>
          <p:nvPr>
            <p:ph type="body" sz="quarter" idx="18"/>
          </p:nvPr>
        </p:nvSpPr>
        <p:spPr>
          <a:xfrm>
            <a:off x="675021" y="3220576"/>
            <a:ext cx="2893974" cy="1049221"/>
          </a:xfrm>
        </p:spPr>
        <p:txBody>
          <a:bodyPr/>
          <a:lstStyle/>
          <a:p>
            <a:r>
              <a:rPr lang="en-IE" b="0" dirty="0"/>
              <a:t>Secondary Revenue </a:t>
            </a:r>
          </a:p>
          <a:p>
            <a:r>
              <a:rPr lang="en-IE" sz="2600" b="0" i="1" dirty="0"/>
              <a:t>(Add-On Services &amp; Experiences)</a:t>
            </a:r>
          </a:p>
        </p:txBody>
      </p:sp>
      <p:sp>
        <p:nvSpPr>
          <p:cNvPr id="9" name="Text Placeholder 6">
            <a:extLst>
              <a:ext uri="{FF2B5EF4-FFF2-40B4-BE49-F238E27FC236}">
                <a16:creationId xmlns:a16="http://schemas.microsoft.com/office/drawing/2014/main" id="{757F6DE2-C339-B57E-754B-9F66FE7E9963}"/>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16552DD0-2FB1-DA22-025D-AD2EA381B9C6}"/>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25319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50B-3D45-E1B7-54D3-8132B862F25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9DE8BD6F-5679-204D-1D84-992C97FB41D4}"/>
              </a:ext>
            </a:extLst>
          </p:cNvPr>
          <p:cNvGraphicFramePr>
            <a:graphicFrameLocks noGrp="1"/>
          </p:cNvGraphicFramePr>
          <p:nvPr>
            <p:extLst>
              <p:ext uri="{D42A27DB-BD31-4B8C-83A1-F6EECF244321}">
                <p14:modId xmlns:p14="http://schemas.microsoft.com/office/powerpoint/2010/main" val="2010245682"/>
              </p:ext>
            </p:extLst>
          </p:nvPr>
        </p:nvGraphicFramePr>
        <p:xfrm>
          <a:off x="655307" y="3615266"/>
          <a:ext cx="10681362" cy="2895600"/>
        </p:xfrm>
        <a:graphic>
          <a:graphicData uri="http://schemas.openxmlformats.org/drawingml/2006/table">
            <a:tbl>
              <a:tblPr firstRow="1" bandRow="1">
                <a:tableStyleId>{5C22544A-7EE6-4342-B048-85BDC9FD1C3A}</a:tableStyleId>
              </a:tblPr>
              <a:tblGrid>
                <a:gridCol w="5340681">
                  <a:extLst>
                    <a:ext uri="{9D8B030D-6E8A-4147-A177-3AD203B41FA5}">
                      <a16:colId xmlns:a16="http://schemas.microsoft.com/office/drawing/2014/main" val="3672560847"/>
                    </a:ext>
                  </a:extLst>
                </a:gridCol>
                <a:gridCol w="5340681">
                  <a:extLst>
                    <a:ext uri="{9D8B030D-6E8A-4147-A177-3AD203B41FA5}">
                      <a16:colId xmlns:a16="http://schemas.microsoft.com/office/drawing/2014/main" val="2281810728"/>
                    </a:ext>
                  </a:extLst>
                </a:gridCol>
              </a:tblGrid>
              <a:tr h="370840">
                <a:tc>
                  <a:txBody>
                    <a:bodyPr/>
                    <a:lstStyle/>
                    <a:p>
                      <a:pPr algn="ctr"/>
                      <a:r>
                        <a:rPr lang="en-IE" sz="2400" dirty="0"/>
                        <a:t>Digital &amp; Passive Income Streams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Convenience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Affiliate bookings (local tours, spas, restaurants)</a:t>
                      </a:r>
                    </a:p>
                    <a:p>
                      <a:pPr marL="342900" indent="-342900">
                        <a:buFont typeface="Arial" panose="020B0604020202020204" pitchFamily="34" charset="0"/>
                        <a:buChar char="•"/>
                      </a:pPr>
                      <a:r>
                        <a:rPr lang="en-US" sz="2200" kern="1200" dirty="0">
                          <a:solidFill>
                            <a:srgbClr val="595959"/>
                          </a:solidFill>
                          <a:latin typeface="+mn-lt"/>
                          <a:ea typeface="+mn-ea"/>
                          <a:cs typeface="+mn-cs"/>
                        </a:rPr>
                        <a:t>Patreon support for educational or eco-content</a:t>
                      </a:r>
                    </a:p>
                    <a:p>
                      <a:pPr marL="342900" indent="-342900">
                        <a:buFont typeface="Arial" panose="020B0604020202020204" pitchFamily="34" charset="0"/>
                        <a:buChar char="•"/>
                      </a:pPr>
                      <a:r>
                        <a:rPr lang="en-US" sz="2200" kern="1200" dirty="0">
                          <a:solidFill>
                            <a:srgbClr val="595959"/>
                          </a:solidFill>
                          <a:latin typeface="+mn-lt"/>
                          <a:ea typeface="+mn-ea"/>
                          <a:cs typeface="+mn-cs"/>
                        </a:rPr>
                        <a:t>Virtual tours or retreat livestream access</a:t>
                      </a:r>
                    </a:p>
                    <a:p>
                      <a:pPr marL="342900" indent="-342900">
                        <a:buFont typeface="Arial" panose="020B0604020202020204" pitchFamily="34" charset="0"/>
                        <a:buChar char="•"/>
                      </a:pPr>
                      <a:r>
                        <a:rPr lang="en-US" sz="2200" kern="1200" dirty="0">
                          <a:solidFill>
                            <a:srgbClr val="595959"/>
                          </a:solidFill>
                          <a:latin typeface="+mn-lt"/>
                          <a:ea typeface="+mn-ea"/>
                          <a:cs typeface="+mn-cs"/>
                        </a:rPr>
                        <a:t>Online courses related to sustainability or hospitality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Early check-in / late check-out fees</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Luggage storage or transfer services</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Paid parking (if limited space)</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Pet-friendly fees or dog-sitting</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Airport/train station pickups</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EEA7581-66EE-6E76-51EE-57B4C7BB27B7}"/>
              </a:ext>
            </a:extLst>
          </p:cNvPr>
          <p:cNvSpPr txBox="1">
            <a:spLocks/>
          </p:cNvSpPr>
          <p:nvPr/>
        </p:nvSpPr>
        <p:spPr>
          <a:xfrm>
            <a:off x="688644" y="2625346"/>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dirty="0"/>
              <a:t>Secondary Revenue </a:t>
            </a:r>
            <a:r>
              <a:rPr lang="en-IE" sz="2600" i="1" dirty="0"/>
              <a:t>(Add-On Services &amp; Experiences)</a:t>
            </a:r>
          </a:p>
          <a:p>
            <a:r>
              <a:rPr lang="en-IE" sz="2600" b="0" i="1" dirty="0">
                <a:solidFill>
                  <a:srgbClr val="E96751"/>
                </a:solidFill>
              </a:rPr>
              <a:t>Examples, Integration and How They Add Real Value</a:t>
            </a:r>
          </a:p>
          <a:p>
            <a:endParaRPr lang="en-IE" sz="2600" dirty="0"/>
          </a:p>
        </p:txBody>
      </p:sp>
      <p:sp>
        <p:nvSpPr>
          <p:cNvPr id="4" name="TextBox 3">
            <a:extLst>
              <a:ext uri="{FF2B5EF4-FFF2-40B4-BE49-F238E27FC236}">
                <a16:creationId xmlns:a16="http://schemas.microsoft.com/office/drawing/2014/main" id="{120DEF34-17C4-8C3A-F1FC-E3BAA0F16A80}"/>
              </a:ext>
            </a:extLst>
          </p:cNvPr>
          <p:cNvSpPr txBox="1"/>
          <p:nvPr/>
        </p:nvSpPr>
        <p:spPr>
          <a:xfrm>
            <a:off x="721982" y="163011"/>
            <a:ext cx="12079618" cy="584775"/>
          </a:xfrm>
          <a:prstGeom prst="rect">
            <a:avLst/>
          </a:prstGeom>
          <a:noFill/>
        </p:spPr>
        <p:txBody>
          <a:bodyPr wrap="square">
            <a:spAutoFit/>
          </a:bodyPr>
          <a:lstStyle/>
          <a:p>
            <a:r>
              <a:rPr lang="en-IE" sz="3200" b="1" dirty="0">
                <a:solidFill>
                  <a:srgbClr val="EC7C69"/>
                </a:solidFill>
              </a:rPr>
              <a:t>Next Calculate Your Secondary Revenue</a:t>
            </a:r>
          </a:p>
        </p:txBody>
      </p:sp>
      <p:sp>
        <p:nvSpPr>
          <p:cNvPr id="6" name="TextBox 5">
            <a:extLst>
              <a:ext uri="{FF2B5EF4-FFF2-40B4-BE49-F238E27FC236}">
                <a16:creationId xmlns:a16="http://schemas.microsoft.com/office/drawing/2014/main" id="{6143FE81-D28E-810A-CE3F-F750CEDBF3F1}"/>
              </a:ext>
            </a:extLst>
          </p:cNvPr>
          <p:cNvSpPr txBox="1"/>
          <p:nvPr/>
        </p:nvSpPr>
        <p:spPr>
          <a:xfrm>
            <a:off x="721982" y="709828"/>
            <a:ext cx="10498468" cy="1938992"/>
          </a:xfrm>
          <a:prstGeom prst="rect">
            <a:avLst/>
          </a:prstGeom>
          <a:noFill/>
        </p:spPr>
        <p:txBody>
          <a:bodyPr wrap="square">
            <a:spAutoFit/>
          </a:bodyPr>
          <a:lstStyle/>
          <a:p>
            <a:pPr>
              <a:spcAft>
                <a:spcPts val="600"/>
              </a:spcAft>
            </a:pPr>
            <a:r>
              <a:rPr lang="en-US" sz="2400" dirty="0">
                <a:solidFill>
                  <a:srgbClr val="595959"/>
                </a:solidFill>
              </a:rPr>
              <a:t>Next are multiple secondary revenues </a:t>
            </a:r>
            <a:r>
              <a:rPr lang="en-US" sz="2400" i="1" dirty="0">
                <a:solidFill>
                  <a:srgbClr val="595959"/>
                </a:solidFill>
              </a:rPr>
              <a:t>(add-on services and experiences) </a:t>
            </a:r>
            <a:r>
              <a:rPr lang="en-US" sz="2400" dirty="0">
                <a:solidFill>
                  <a:srgbClr val="595959"/>
                </a:solidFill>
              </a:rPr>
              <a:t>you can use to align with your unique offering, location, and guest profile. These will help you </a:t>
            </a:r>
            <a:r>
              <a:rPr lang="en-US" sz="2400" b="1" dirty="0" err="1">
                <a:solidFill>
                  <a:srgbClr val="595959"/>
                </a:solidFill>
              </a:rPr>
              <a:t>maximise</a:t>
            </a:r>
            <a:r>
              <a:rPr lang="en-US" sz="2400" b="1" dirty="0">
                <a:solidFill>
                  <a:srgbClr val="595959"/>
                </a:solidFill>
              </a:rPr>
              <a:t> earnings </a:t>
            </a:r>
            <a:r>
              <a:rPr lang="en-US" sz="2400" dirty="0">
                <a:solidFill>
                  <a:srgbClr val="595959"/>
                </a:solidFill>
              </a:rPr>
              <a:t>while enhancing the guest experience. They also help </a:t>
            </a:r>
            <a:r>
              <a:rPr lang="en-US" sz="2400" b="1" dirty="0">
                <a:solidFill>
                  <a:srgbClr val="595959"/>
                </a:solidFill>
              </a:rPr>
              <a:t>support local partners</a:t>
            </a:r>
            <a:r>
              <a:rPr lang="en-US" sz="2400" dirty="0">
                <a:solidFill>
                  <a:srgbClr val="595959"/>
                </a:solidFill>
              </a:rPr>
              <a:t>, extend your </a:t>
            </a:r>
            <a:r>
              <a:rPr lang="en-US" sz="2400" b="1" dirty="0">
                <a:solidFill>
                  <a:srgbClr val="595959"/>
                </a:solidFill>
              </a:rPr>
              <a:t>brand identity</a:t>
            </a:r>
            <a:r>
              <a:rPr lang="en-US" sz="2400" dirty="0">
                <a:solidFill>
                  <a:srgbClr val="595959"/>
                </a:solidFill>
              </a:rPr>
              <a:t>, and cushion your business against seasonal dips in bookings.</a:t>
            </a:r>
            <a:endParaRPr lang="en-IE" sz="2400" dirty="0">
              <a:solidFill>
                <a:srgbClr val="595959"/>
              </a:solidFill>
            </a:endParaRPr>
          </a:p>
        </p:txBody>
      </p:sp>
    </p:spTree>
    <p:extLst>
      <p:ext uri="{BB962C8B-B14F-4D97-AF65-F5344CB8AC3E}">
        <p14:creationId xmlns:p14="http://schemas.microsoft.com/office/powerpoint/2010/main" val="353979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D9FB9-9B19-0BB8-EC65-50F5E10EE1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CE7448-AF79-84FE-C339-D9525B172859}"/>
              </a:ext>
            </a:extLst>
          </p:cNvPr>
          <p:cNvSpPr>
            <a:spLocks noGrp="1"/>
          </p:cNvSpPr>
          <p:nvPr>
            <p:ph type="body" sz="quarter" idx="16"/>
          </p:nvPr>
        </p:nvSpPr>
        <p:spPr/>
        <p:txBody>
          <a:bodyPr/>
          <a:lstStyle/>
          <a:p>
            <a:r>
              <a:rPr lang="en-GB" b="1" dirty="0">
                <a:solidFill>
                  <a:srgbClr val="E96751"/>
                </a:solidFill>
              </a:rPr>
              <a:t>Digital &amp; Passive Income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B91D3A5-B36D-51DB-6670-35C6FF47730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29C11B5-A1A0-6552-3BA6-EEB3F17A477F}"/>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B5702D9-3418-3C37-D932-929077F447DB}"/>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6DA4C4E6-CC4B-8BE8-AAB8-4FBA3C99DCF2}"/>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80F37AA6-C1CF-2966-A107-85CBC0B13316}"/>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40F6069-58F0-95F3-D71C-1EFCBC242183}"/>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9148182F-F5AE-64FD-988E-8EEB2CD4054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FDEBFD1-3317-2342-2083-4AE83EE636C2}"/>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EFB1E8D-E418-770F-9E29-9A51A3663609}"/>
              </a:ext>
            </a:extLst>
          </p:cNvPr>
          <p:cNvSpPr>
            <a:spLocks noGrp="1"/>
          </p:cNvSpPr>
          <p:nvPr>
            <p:ph type="body" sz="quarter" idx="18"/>
          </p:nvPr>
        </p:nvSpPr>
        <p:spPr>
          <a:xfrm>
            <a:off x="2339609" y="2110656"/>
            <a:ext cx="8942225" cy="901809"/>
          </a:xfrm>
        </p:spPr>
        <p:txBody>
          <a:bodyPr anchor="ctr"/>
          <a:lstStyle/>
          <a:p>
            <a:pPr marL="0" indent="0"/>
            <a:r>
              <a:rPr lang="en-US" sz="2200" dirty="0">
                <a:solidFill>
                  <a:schemeClr val="bg1"/>
                </a:solidFill>
              </a:rPr>
              <a:t>Affiliate Bookings or Commissions: 10% commission for every guest who books a local kayaking tour. Link to third-party experiences or set up cross-promotion.</a:t>
            </a:r>
            <a:r>
              <a:rPr lang="en-US" sz="2200" b="1" dirty="0">
                <a:solidFill>
                  <a:schemeClr val="bg1"/>
                </a:solidFill>
              </a:rPr>
              <a:t> Value: </a:t>
            </a:r>
            <a:r>
              <a:rPr lang="en-US" sz="2200" dirty="0">
                <a:solidFill>
                  <a:schemeClr val="bg1"/>
                </a:solidFill>
              </a:rPr>
              <a:t>Earn from recommendations you already make.</a:t>
            </a:r>
          </a:p>
        </p:txBody>
      </p:sp>
      <p:sp>
        <p:nvSpPr>
          <p:cNvPr id="17" name="Text Placeholder 4">
            <a:extLst>
              <a:ext uri="{FF2B5EF4-FFF2-40B4-BE49-F238E27FC236}">
                <a16:creationId xmlns:a16="http://schemas.microsoft.com/office/drawing/2014/main" id="{485E0FBA-87A2-CD35-5B21-10CE7A9C6C1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chemeClr val="bg1"/>
                </a:solidFill>
              </a:rPr>
              <a:t>Virtual Retreat Access: €15 livestream yoga session or online journaling circle. Use Zoom or Teachable to deliver paid online experiences.</a:t>
            </a:r>
            <a:r>
              <a:rPr lang="en-US" sz="2200" b="1" dirty="0">
                <a:solidFill>
                  <a:schemeClr val="bg1"/>
                </a:solidFill>
              </a:rPr>
              <a:t> </a:t>
            </a:r>
          </a:p>
          <a:p>
            <a:pPr marL="0" indent="0"/>
            <a:r>
              <a:rPr lang="en-US" sz="2200" b="1" dirty="0">
                <a:solidFill>
                  <a:schemeClr val="bg1"/>
                </a:solidFill>
              </a:rPr>
              <a:t>Value: </a:t>
            </a:r>
            <a:r>
              <a:rPr lang="en-US" sz="2200" dirty="0">
                <a:solidFill>
                  <a:schemeClr val="bg1"/>
                </a:solidFill>
              </a:rPr>
              <a:t>Opens access to global audiences and off-season earnings.</a:t>
            </a:r>
          </a:p>
        </p:txBody>
      </p:sp>
      <p:sp>
        <p:nvSpPr>
          <p:cNvPr id="19" name="Text Placeholder 4">
            <a:extLst>
              <a:ext uri="{FF2B5EF4-FFF2-40B4-BE49-F238E27FC236}">
                <a16:creationId xmlns:a16="http://schemas.microsoft.com/office/drawing/2014/main" id="{44F0AD7E-8637-FFC0-4CA7-DF886F840A77}"/>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dirty="0">
                <a:solidFill>
                  <a:schemeClr val="bg1"/>
                </a:solidFill>
              </a:rPr>
              <a:t>Online Courses or Guides: €10 downloadable “Eco-Hosting 101” or “Hidden Hikes of Leitrim”. Offer as an upsell at booking or post-stay email follow-up.</a:t>
            </a:r>
            <a:r>
              <a:rPr lang="en-US" sz="2200" b="1" dirty="0">
                <a:solidFill>
                  <a:schemeClr val="bg1"/>
                </a:solidFill>
              </a:rPr>
              <a:t> </a:t>
            </a:r>
          </a:p>
          <a:p>
            <a:pPr marL="0" indent="0">
              <a:spcBef>
                <a:spcPts val="0"/>
              </a:spcBef>
            </a:pPr>
            <a:r>
              <a:rPr lang="en-US" sz="2200" b="1" dirty="0">
                <a:solidFill>
                  <a:schemeClr val="bg1"/>
                </a:solidFill>
              </a:rPr>
              <a:t>Value: </a:t>
            </a:r>
            <a:r>
              <a:rPr lang="en-US" sz="2200" dirty="0">
                <a:solidFill>
                  <a:schemeClr val="bg1"/>
                </a:solidFill>
              </a:rPr>
              <a:t>Generates passive income and extends your brand digitally.</a:t>
            </a:r>
          </a:p>
        </p:txBody>
      </p:sp>
      <p:pic>
        <p:nvPicPr>
          <p:cNvPr id="37" name="Graphic 36" descr="Fork and knife outline">
            <a:extLst>
              <a:ext uri="{FF2B5EF4-FFF2-40B4-BE49-F238E27FC236}">
                <a16:creationId xmlns:a16="http://schemas.microsoft.com/office/drawing/2014/main" id="{BF25B4CF-64C5-6A23-0CDF-8A734CA38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03072F24-5FB7-933A-4695-8DD2D2C07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218C6E7E-C073-DAEC-C89A-5C742EA7CF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2269070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0FF4-B087-273F-F905-C78EF6F810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368C7A-7564-DB2D-FE41-760CE89AAA48}"/>
              </a:ext>
            </a:extLst>
          </p:cNvPr>
          <p:cNvSpPr>
            <a:spLocks noGrp="1"/>
          </p:cNvSpPr>
          <p:nvPr>
            <p:ph type="body" sz="quarter" idx="16"/>
          </p:nvPr>
        </p:nvSpPr>
        <p:spPr/>
        <p:txBody>
          <a:bodyPr/>
          <a:lstStyle/>
          <a:p>
            <a:r>
              <a:rPr lang="en-GB" b="1" dirty="0">
                <a:solidFill>
                  <a:srgbClr val="E96751"/>
                </a:solidFill>
              </a:rPr>
              <a:t>Guest Services &amp; Practical Add-ons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1D8E90B-030B-0BDE-EDBF-251C8EE0925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B3E959B9-38D1-CD7A-1D90-4A11D2E91970}"/>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0A7176E-06C4-3CA3-2BE8-5B0540084589}"/>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AC9B6B7A-1C50-D410-8776-1CCB55F963F1}"/>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65D7659-3F08-0B83-7A94-60595782BFE7}"/>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2FC541CF-4E66-8772-6D83-E20EF9863CD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6EED62CB-D91A-9897-26F8-C6A2E63F5F1A}"/>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BA743F5A-DB4A-4138-95D7-4DE4BEDFE968}"/>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4363B83E-CE5C-94DA-8A1D-99852A8042B0}"/>
              </a:ext>
            </a:extLst>
          </p:cNvPr>
          <p:cNvSpPr>
            <a:spLocks noGrp="1"/>
          </p:cNvSpPr>
          <p:nvPr>
            <p:ph type="body" sz="quarter" idx="18"/>
          </p:nvPr>
        </p:nvSpPr>
        <p:spPr>
          <a:xfrm>
            <a:off x="2339609" y="2074546"/>
            <a:ext cx="8942225" cy="901809"/>
          </a:xfrm>
        </p:spPr>
        <p:txBody>
          <a:bodyPr anchor="ctr"/>
          <a:lstStyle/>
          <a:p>
            <a:pPr marL="0" indent="0"/>
            <a:r>
              <a:rPr lang="en-US" sz="2200" b="1" dirty="0">
                <a:solidFill>
                  <a:schemeClr val="bg1"/>
                </a:solidFill>
              </a:rPr>
              <a:t>Early Check-In / Late Check-Out: </a:t>
            </a:r>
            <a:r>
              <a:rPr lang="en-US" sz="2200" dirty="0">
                <a:solidFill>
                  <a:schemeClr val="bg1"/>
                </a:solidFill>
              </a:rPr>
              <a:t>€15 for early check-in from 1:00 PM; €20 for late checkout until 1:00 PM. Offer during low-demand days; automate via booking platforms.</a:t>
            </a:r>
            <a:r>
              <a:rPr lang="en-US" sz="2200" b="1" dirty="0">
                <a:solidFill>
                  <a:schemeClr val="bg1"/>
                </a:solidFill>
              </a:rPr>
              <a:t> Value: </a:t>
            </a:r>
            <a:r>
              <a:rPr lang="en-US" sz="2200" dirty="0">
                <a:solidFill>
                  <a:schemeClr val="bg1"/>
                </a:solidFill>
              </a:rPr>
              <a:t>Easy passive income and guest convenience.</a:t>
            </a:r>
          </a:p>
        </p:txBody>
      </p:sp>
      <p:sp>
        <p:nvSpPr>
          <p:cNvPr id="17" name="Text Placeholder 4">
            <a:extLst>
              <a:ext uri="{FF2B5EF4-FFF2-40B4-BE49-F238E27FC236}">
                <a16:creationId xmlns:a16="http://schemas.microsoft.com/office/drawing/2014/main" id="{8068167A-9E97-0764-70CD-912EE9D74E6A}"/>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Transport Services: </a:t>
            </a:r>
            <a:r>
              <a:rPr lang="en-US" sz="2200" dirty="0">
                <a:solidFill>
                  <a:schemeClr val="bg1"/>
                </a:solidFill>
              </a:rPr>
              <a:t>€40 return from the local station; €15 luggage transfer to the next stay. Offer with local drivers or through your own vehicle.</a:t>
            </a:r>
            <a:r>
              <a:rPr lang="en-US" sz="2200" b="1" dirty="0">
                <a:solidFill>
                  <a:schemeClr val="bg1"/>
                </a:solidFill>
              </a:rPr>
              <a:t> </a:t>
            </a:r>
          </a:p>
          <a:p>
            <a:pPr marL="0" indent="0"/>
            <a:r>
              <a:rPr lang="en-US" sz="2200" b="1" dirty="0">
                <a:solidFill>
                  <a:schemeClr val="bg1"/>
                </a:solidFill>
              </a:rPr>
              <a:t>Value: </a:t>
            </a:r>
            <a:r>
              <a:rPr lang="en-US" sz="2200" dirty="0">
                <a:solidFill>
                  <a:schemeClr val="bg1"/>
                </a:solidFill>
              </a:rPr>
              <a:t>Adds value in rural or hard-to-access destinations.</a:t>
            </a:r>
          </a:p>
        </p:txBody>
      </p:sp>
      <p:sp>
        <p:nvSpPr>
          <p:cNvPr id="19" name="Text Placeholder 4">
            <a:extLst>
              <a:ext uri="{FF2B5EF4-FFF2-40B4-BE49-F238E27FC236}">
                <a16:creationId xmlns:a16="http://schemas.microsoft.com/office/drawing/2014/main" id="{206A83F4-0EDD-692C-EA49-F172D487AAAC}"/>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Pet-Friendly Fees or Dog-Sitting: </a:t>
            </a:r>
            <a:r>
              <a:rPr lang="en-US" sz="2200" dirty="0">
                <a:solidFill>
                  <a:schemeClr val="bg1"/>
                </a:solidFill>
              </a:rPr>
              <a:t>€25 pet stay surcharge or €10/hour dog sitting. Provide beds, bowls, and clear house rules.</a:t>
            </a:r>
            <a:r>
              <a:rPr lang="en-US" sz="2200" b="1" dirty="0">
                <a:solidFill>
                  <a:schemeClr val="bg1"/>
                </a:solidFill>
              </a:rPr>
              <a:t> </a:t>
            </a:r>
          </a:p>
          <a:p>
            <a:pPr marL="0" indent="0">
              <a:spcBef>
                <a:spcPts val="0"/>
              </a:spcBef>
            </a:pPr>
            <a:r>
              <a:rPr lang="en-US" sz="2200" b="1" dirty="0">
                <a:solidFill>
                  <a:schemeClr val="bg1"/>
                </a:solidFill>
              </a:rPr>
              <a:t>Value: </a:t>
            </a:r>
            <a:r>
              <a:rPr lang="en-US" sz="2200" dirty="0">
                <a:solidFill>
                  <a:schemeClr val="bg1"/>
                </a:solidFill>
              </a:rPr>
              <a:t>Opens your property to a wider audience of pet owners.</a:t>
            </a:r>
          </a:p>
        </p:txBody>
      </p:sp>
      <p:pic>
        <p:nvPicPr>
          <p:cNvPr id="5" name="Graphic 4" descr="Sleep with solid fill">
            <a:extLst>
              <a:ext uri="{FF2B5EF4-FFF2-40B4-BE49-F238E27FC236}">
                <a16:creationId xmlns:a16="http://schemas.microsoft.com/office/drawing/2014/main" id="{2B2DF99E-B29A-73A9-01D0-CCBF221F04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885" y="2056324"/>
            <a:ext cx="914400" cy="914400"/>
          </a:xfrm>
          <a:prstGeom prst="rect">
            <a:avLst/>
          </a:prstGeom>
        </p:spPr>
      </p:pic>
      <p:pic>
        <p:nvPicPr>
          <p:cNvPr id="7" name="Graphic 6" descr="Puppy 2 with solid fill">
            <a:extLst>
              <a:ext uri="{FF2B5EF4-FFF2-40B4-BE49-F238E27FC236}">
                <a16:creationId xmlns:a16="http://schemas.microsoft.com/office/drawing/2014/main" id="{9172A4A6-803E-EB15-0B37-AA5499DA55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662" y="3593059"/>
            <a:ext cx="914400" cy="914400"/>
          </a:xfrm>
          <a:prstGeom prst="rect">
            <a:avLst/>
          </a:prstGeom>
        </p:spPr>
      </p:pic>
      <p:pic>
        <p:nvPicPr>
          <p:cNvPr id="18" name="Graphic 17" descr="Taxi with solid fill">
            <a:extLst>
              <a:ext uri="{FF2B5EF4-FFF2-40B4-BE49-F238E27FC236}">
                <a16:creationId xmlns:a16="http://schemas.microsoft.com/office/drawing/2014/main" id="{9099D1CC-69F2-7C17-095F-92EC928CF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2" y="5268401"/>
            <a:ext cx="914400" cy="914400"/>
          </a:xfrm>
          <a:prstGeom prst="rect">
            <a:avLst/>
          </a:prstGeom>
        </p:spPr>
      </p:pic>
    </p:spTree>
    <p:extLst>
      <p:ext uri="{BB962C8B-B14F-4D97-AF65-F5344CB8AC3E}">
        <p14:creationId xmlns:p14="http://schemas.microsoft.com/office/powerpoint/2010/main" val="1883325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CBA54F-74C0-3937-1EBA-623704D35BA9}"/>
              </a:ext>
            </a:extLst>
          </p:cNvPr>
          <p:cNvSpPr>
            <a:spLocks noGrp="1"/>
          </p:cNvSpPr>
          <p:nvPr>
            <p:ph type="body" sz="quarter" idx="16"/>
          </p:nvPr>
        </p:nvSpPr>
        <p:spPr>
          <a:xfrm>
            <a:off x="788657" y="513953"/>
            <a:ext cx="10614687" cy="803654"/>
          </a:xfrm>
        </p:spPr>
        <p:txBody>
          <a:bodyPr/>
          <a:lstStyle/>
          <a:p>
            <a:r>
              <a:rPr lang="en-IE" dirty="0"/>
              <a:t>Secondary Revenue </a:t>
            </a:r>
            <a:r>
              <a:rPr lang="en-IE" i="1" dirty="0"/>
              <a:t>(Add-On Services &amp; Experiences)</a:t>
            </a:r>
          </a:p>
          <a:p>
            <a:r>
              <a:rPr lang="en-IE" sz="2800" b="0" i="1" dirty="0">
                <a:solidFill>
                  <a:srgbClr val="E96751"/>
                </a:solidFill>
              </a:rPr>
              <a:t>Examples, Integration and How They Add Real Value</a:t>
            </a:r>
          </a:p>
          <a:p>
            <a:endParaRPr lang="en-IE" dirty="0"/>
          </a:p>
        </p:txBody>
      </p:sp>
      <p:graphicFrame>
        <p:nvGraphicFramePr>
          <p:cNvPr id="12" name="Table 11">
            <a:extLst>
              <a:ext uri="{FF2B5EF4-FFF2-40B4-BE49-F238E27FC236}">
                <a16:creationId xmlns:a16="http://schemas.microsoft.com/office/drawing/2014/main" id="{05AA941A-B20F-C9A7-017A-64AAD32BE586}"/>
              </a:ext>
            </a:extLst>
          </p:cNvPr>
          <p:cNvGraphicFramePr>
            <a:graphicFrameLocks noGrp="1"/>
          </p:cNvGraphicFramePr>
          <p:nvPr>
            <p:extLst>
              <p:ext uri="{D42A27DB-BD31-4B8C-83A1-F6EECF244321}">
                <p14:modId xmlns:p14="http://schemas.microsoft.com/office/powerpoint/2010/main" val="2369243090"/>
              </p:ext>
            </p:extLst>
          </p:nvPr>
        </p:nvGraphicFramePr>
        <p:xfrm>
          <a:off x="721982" y="1776941"/>
          <a:ext cx="10600833" cy="484632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Food &amp; Drink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Wellbeing &amp; Wellness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Outdoor Experiences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Breakfast</a:t>
                      </a:r>
                      <a:r>
                        <a:rPr lang="en-US" sz="2200" dirty="0">
                          <a:solidFill>
                            <a:srgbClr val="595959"/>
                          </a:solidFill>
                        </a:rPr>
                        <a:t> (continental, full Irish, plant-based)</a:t>
                      </a:r>
                    </a:p>
                    <a:p>
                      <a:pPr marL="342900" indent="-342900">
                        <a:buFont typeface="Arial" panose="020B0604020202020204" pitchFamily="34" charset="0"/>
                        <a:buChar char="•"/>
                      </a:pPr>
                      <a:r>
                        <a:rPr lang="en-US" sz="2200" b="1" dirty="0">
                          <a:solidFill>
                            <a:srgbClr val="595959"/>
                          </a:solidFill>
                        </a:rPr>
                        <a:t>Welcome hampers </a:t>
                      </a:r>
                      <a:r>
                        <a:rPr lang="en-US" sz="2200" dirty="0">
                          <a:solidFill>
                            <a:srgbClr val="595959"/>
                          </a:solidFill>
                        </a:rPr>
                        <a:t>(local produce, wine, snacks)</a:t>
                      </a:r>
                    </a:p>
                    <a:p>
                      <a:pPr marL="342900" indent="-342900">
                        <a:buFont typeface="Arial" panose="020B0604020202020204" pitchFamily="34" charset="0"/>
                        <a:buChar char="•"/>
                      </a:pPr>
                      <a:r>
                        <a:rPr lang="en-US" sz="2200" b="1" dirty="0">
                          <a:solidFill>
                            <a:srgbClr val="595959"/>
                          </a:solidFill>
                        </a:rPr>
                        <a:t>BBQ packs or picnic lunches</a:t>
                      </a:r>
                    </a:p>
                    <a:p>
                      <a:pPr marL="342900" indent="-342900">
                        <a:buFont typeface="Arial" panose="020B0604020202020204" pitchFamily="34" charset="0"/>
                        <a:buChar char="•"/>
                      </a:pPr>
                      <a:r>
                        <a:rPr lang="en-US" sz="2200" b="1" dirty="0">
                          <a:solidFill>
                            <a:srgbClr val="595959"/>
                          </a:solidFill>
                        </a:rPr>
                        <a:t>Evening meals </a:t>
                      </a:r>
                      <a:r>
                        <a:rPr lang="en-US" sz="2200" dirty="0">
                          <a:solidFill>
                            <a:srgbClr val="595959"/>
                          </a:solidFill>
                        </a:rPr>
                        <a:t>or home-cooked dinners (on request)</a:t>
                      </a:r>
                    </a:p>
                    <a:p>
                      <a:pPr marL="342900" indent="-342900">
                        <a:buFont typeface="Arial" panose="020B0604020202020204" pitchFamily="34" charset="0"/>
                        <a:buChar char="•"/>
                      </a:pPr>
                      <a:r>
                        <a:rPr lang="en-US" sz="2200" b="1" dirty="0">
                          <a:solidFill>
                            <a:srgbClr val="595959"/>
                          </a:solidFill>
                        </a:rPr>
                        <a:t>Coffee or smoothie bar</a:t>
                      </a:r>
                    </a:p>
                    <a:p>
                      <a:pPr marL="342900" indent="-342900">
                        <a:buFont typeface="Arial" panose="020B0604020202020204" pitchFamily="34" charset="0"/>
                        <a:buChar char="•"/>
                      </a:pPr>
                      <a:r>
                        <a:rPr lang="en-US" sz="2200" b="1" dirty="0">
                          <a:solidFill>
                            <a:srgbClr val="595959"/>
                          </a:solidFill>
                        </a:rPr>
                        <a:t>Wine, gin or craft beer </a:t>
                      </a:r>
                      <a:r>
                        <a:rPr lang="en-US" sz="2200" dirty="0">
                          <a:solidFill>
                            <a:srgbClr val="595959"/>
                          </a:solidFill>
                        </a:rPr>
                        <a:t>tastings (especially local)</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Private </a:t>
                      </a:r>
                      <a:r>
                        <a:rPr lang="en-US" sz="2200" b="1" kern="1200" dirty="0">
                          <a:solidFill>
                            <a:srgbClr val="595959"/>
                          </a:solidFill>
                          <a:latin typeface="+mn-lt"/>
                          <a:ea typeface="+mn-ea"/>
                          <a:cs typeface="+mn-cs"/>
                        </a:rPr>
                        <a:t>hot tub or sauna </a:t>
                      </a:r>
                      <a:r>
                        <a:rPr lang="en-US" sz="2200" kern="1200" dirty="0">
                          <a:solidFill>
                            <a:srgbClr val="595959"/>
                          </a:solidFill>
                          <a:latin typeface="+mn-lt"/>
                          <a:ea typeface="+mn-ea"/>
                          <a:cs typeface="+mn-cs"/>
                        </a:rPr>
                        <a:t>use (paid access per stay)</a:t>
                      </a:r>
                    </a:p>
                    <a:p>
                      <a:pPr marL="342900" indent="-342900">
                        <a:buFont typeface="Arial" panose="020B0604020202020204" pitchFamily="34" charset="0"/>
                        <a:buChar char="•"/>
                      </a:pPr>
                      <a:r>
                        <a:rPr lang="en-US" sz="2200" b="1" kern="1200" dirty="0">
                          <a:solidFill>
                            <a:srgbClr val="595959"/>
                          </a:solidFill>
                          <a:latin typeface="+mn-lt"/>
                          <a:ea typeface="+mn-ea"/>
                          <a:cs typeface="+mn-cs"/>
                        </a:rPr>
                        <a:t>Yoga or meditation </a:t>
                      </a:r>
                      <a:r>
                        <a:rPr lang="en-US" sz="2200" kern="1200" dirty="0">
                          <a:solidFill>
                            <a:srgbClr val="595959"/>
                          </a:solidFill>
                          <a:latin typeface="+mn-lt"/>
                          <a:ea typeface="+mn-ea"/>
                          <a:cs typeface="+mn-cs"/>
                        </a:rPr>
                        <a:t>classes (on-site or virtual)</a:t>
                      </a:r>
                    </a:p>
                    <a:p>
                      <a:pPr marL="342900" indent="-342900">
                        <a:buFont typeface="Arial" panose="020B0604020202020204" pitchFamily="34" charset="0"/>
                        <a:buChar char="•"/>
                      </a:pPr>
                      <a:r>
                        <a:rPr lang="en-US" sz="2200" b="1" kern="1200" dirty="0">
                          <a:solidFill>
                            <a:srgbClr val="595959"/>
                          </a:solidFill>
                          <a:latin typeface="+mn-lt"/>
                          <a:ea typeface="+mn-ea"/>
                          <a:cs typeface="+mn-cs"/>
                        </a:rPr>
                        <a:t>Forest bathing </a:t>
                      </a:r>
                      <a:r>
                        <a:rPr lang="en-US" sz="2200" kern="1200" dirty="0">
                          <a:solidFill>
                            <a:srgbClr val="595959"/>
                          </a:solidFill>
                          <a:latin typeface="+mn-lt"/>
                          <a:ea typeface="+mn-ea"/>
                          <a:cs typeface="+mn-cs"/>
                        </a:rPr>
                        <a:t>or guided mindfulness walks</a:t>
                      </a:r>
                    </a:p>
                    <a:p>
                      <a:pPr marL="342900" indent="-342900">
                        <a:buFont typeface="Arial" panose="020B0604020202020204" pitchFamily="34" charset="0"/>
                        <a:buChar char="•"/>
                      </a:pPr>
                      <a:r>
                        <a:rPr lang="en-US" sz="2200" b="1" kern="1200" dirty="0">
                          <a:solidFill>
                            <a:srgbClr val="595959"/>
                          </a:solidFill>
                          <a:latin typeface="+mn-lt"/>
                          <a:ea typeface="+mn-ea"/>
                          <a:cs typeface="+mn-cs"/>
                        </a:rPr>
                        <a:t>Massage or spa </a:t>
                      </a:r>
                      <a:r>
                        <a:rPr lang="en-US" sz="2200" kern="1200" dirty="0">
                          <a:solidFill>
                            <a:srgbClr val="595959"/>
                          </a:solidFill>
                          <a:latin typeface="+mn-lt"/>
                          <a:ea typeface="+mn-ea"/>
                          <a:cs typeface="+mn-cs"/>
                        </a:rPr>
                        <a:t>therapist partnerships</a:t>
                      </a:r>
                    </a:p>
                    <a:p>
                      <a:pPr marL="342900" indent="-342900">
                        <a:buFont typeface="Arial" panose="020B0604020202020204" pitchFamily="34" charset="0"/>
                        <a:buChar char="•"/>
                      </a:pPr>
                      <a:r>
                        <a:rPr lang="en-US" sz="2200" b="1" kern="1200" dirty="0">
                          <a:solidFill>
                            <a:srgbClr val="595959"/>
                          </a:solidFill>
                          <a:latin typeface="+mn-lt"/>
                          <a:ea typeface="+mn-ea"/>
                          <a:cs typeface="+mn-cs"/>
                        </a:rPr>
                        <a:t>Wellness retreat </a:t>
                      </a:r>
                      <a:r>
                        <a:rPr lang="en-US" sz="2200" kern="1200" dirty="0">
                          <a:solidFill>
                            <a:srgbClr val="595959"/>
                          </a:solidFill>
                          <a:latin typeface="+mn-lt"/>
                          <a:ea typeface="+mn-ea"/>
                          <a:cs typeface="+mn-cs"/>
                        </a:rPr>
                        <a:t>packages</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IE" sz="2200" b="1" kern="1200" dirty="0">
                          <a:solidFill>
                            <a:srgbClr val="595959"/>
                          </a:solidFill>
                          <a:latin typeface="+mn-lt"/>
                          <a:ea typeface="+mn-ea"/>
                          <a:cs typeface="+mn-cs"/>
                        </a:rPr>
                        <a:t>Guided hikes </a:t>
                      </a:r>
                      <a:r>
                        <a:rPr lang="en-IE" sz="2200" kern="1200" dirty="0">
                          <a:solidFill>
                            <a:srgbClr val="595959"/>
                          </a:solidFill>
                          <a:latin typeface="+mn-lt"/>
                          <a:ea typeface="+mn-ea"/>
                          <a:cs typeface="+mn-cs"/>
                        </a:rPr>
                        <a:t>or nature tours</a:t>
                      </a:r>
                    </a:p>
                    <a:p>
                      <a:pPr marL="342900" indent="-342900">
                        <a:buFont typeface="Arial" panose="020B0604020202020204" pitchFamily="34" charset="0"/>
                        <a:buChar char="•"/>
                      </a:pPr>
                      <a:r>
                        <a:rPr lang="en-IE" sz="2200" b="1" kern="1200" dirty="0">
                          <a:solidFill>
                            <a:srgbClr val="595959"/>
                          </a:solidFill>
                          <a:latin typeface="+mn-lt"/>
                          <a:ea typeface="+mn-ea"/>
                          <a:cs typeface="+mn-cs"/>
                        </a:rPr>
                        <a:t>Bike, kayak, or surfboard </a:t>
                      </a:r>
                      <a:r>
                        <a:rPr lang="en-IE" sz="2200" kern="1200" dirty="0">
                          <a:solidFill>
                            <a:srgbClr val="595959"/>
                          </a:solidFill>
                          <a:latin typeface="+mn-lt"/>
                          <a:ea typeface="+mn-ea"/>
                          <a:cs typeface="+mn-cs"/>
                        </a:rPr>
                        <a:t>rentals</a:t>
                      </a:r>
                    </a:p>
                    <a:p>
                      <a:pPr marL="342900" indent="-342900">
                        <a:buFont typeface="Arial" panose="020B0604020202020204" pitchFamily="34" charset="0"/>
                        <a:buChar char="•"/>
                      </a:pPr>
                      <a:r>
                        <a:rPr lang="en-IE" sz="2200" b="1" kern="1200" dirty="0">
                          <a:solidFill>
                            <a:srgbClr val="595959"/>
                          </a:solidFill>
                          <a:latin typeface="+mn-lt"/>
                          <a:ea typeface="+mn-ea"/>
                          <a:cs typeface="+mn-cs"/>
                        </a:rPr>
                        <a:t>Foraging walks </a:t>
                      </a:r>
                      <a:r>
                        <a:rPr lang="en-IE" sz="2200" kern="1200" dirty="0">
                          <a:solidFill>
                            <a:srgbClr val="595959"/>
                          </a:solidFill>
                          <a:latin typeface="+mn-lt"/>
                          <a:ea typeface="+mn-ea"/>
                          <a:cs typeface="+mn-cs"/>
                        </a:rPr>
                        <a:t>or wild </a:t>
                      </a:r>
                      <a:r>
                        <a:rPr lang="en-IE" sz="2200" b="1" kern="1200" dirty="0">
                          <a:solidFill>
                            <a:srgbClr val="595959"/>
                          </a:solidFill>
                          <a:latin typeface="+mn-lt"/>
                          <a:ea typeface="+mn-ea"/>
                          <a:cs typeface="+mn-cs"/>
                        </a:rPr>
                        <a:t>swimming</a:t>
                      </a:r>
                      <a:r>
                        <a:rPr lang="en-IE" sz="2200" kern="1200" dirty="0">
                          <a:solidFill>
                            <a:srgbClr val="595959"/>
                          </a:solidFill>
                          <a:latin typeface="+mn-lt"/>
                          <a:ea typeface="+mn-ea"/>
                          <a:cs typeface="+mn-cs"/>
                        </a:rPr>
                        <a:t> experiences</a:t>
                      </a:r>
                    </a:p>
                    <a:p>
                      <a:pPr marL="342900" indent="-342900">
                        <a:buFont typeface="Arial" panose="020B0604020202020204" pitchFamily="34" charset="0"/>
                        <a:buChar char="•"/>
                      </a:pPr>
                      <a:r>
                        <a:rPr lang="en-IE" sz="2200" b="1" kern="1200" dirty="0">
                          <a:solidFill>
                            <a:srgbClr val="595959"/>
                          </a:solidFill>
                          <a:latin typeface="+mn-lt"/>
                          <a:ea typeface="+mn-ea"/>
                          <a:cs typeface="+mn-cs"/>
                        </a:rPr>
                        <a:t>Stargazing</a:t>
                      </a:r>
                      <a:r>
                        <a:rPr lang="en-IE" sz="2200" kern="1200" dirty="0">
                          <a:solidFill>
                            <a:srgbClr val="595959"/>
                          </a:solidFill>
                          <a:latin typeface="+mn-lt"/>
                          <a:ea typeface="+mn-ea"/>
                          <a:cs typeface="+mn-cs"/>
                        </a:rPr>
                        <a:t> kits or telescope rental</a:t>
                      </a:r>
                    </a:p>
                    <a:p>
                      <a:pPr marL="342900" indent="-342900">
                        <a:buFont typeface="Arial" panose="020B0604020202020204" pitchFamily="34" charset="0"/>
                        <a:buChar char="•"/>
                      </a:pPr>
                      <a:r>
                        <a:rPr lang="en-IE" sz="2200" b="1" kern="1200" dirty="0">
                          <a:solidFill>
                            <a:srgbClr val="595959"/>
                          </a:solidFill>
                          <a:latin typeface="+mn-lt"/>
                          <a:ea typeface="+mn-ea"/>
                          <a:cs typeface="+mn-cs"/>
                        </a:rPr>
                        <a:t>Campfire </a:t>
                      </a:r>
                      <a:r>
                        <a:rPr lang="en-IE" sz="2200" kern="1200" dirty="0">
                          <a:solidFill>
                            <a:srgbClr val="595959"/>
                          </a:solidFill>
                          <a:latin typeface="+mn-lt"/>
                          <a:ea typeface="+mn-ea"/>
                          <a:cs typeface="+mn-cs"/>
                        </a:rPr>
                        <a:t>experience kits (wood, marshmallows, blankets)</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Tree>
    <p:extLst>
      <p:ext uri="{BB962C8B-B14F-4D97-AF65-F5344CB8AC3E}">
        <p14:creationId xmlns:p14="http://schemas.microsoft.com/office/powerpoint/2010/main" val="2422503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8F98-E663-477C-BFD1-76184CA469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47C45B-FEE1-934A-3D19-79739C073DA8}"/>
              </a:ext>
            </a:extLst>
          </p:cNvPr>
          <p:cNvSpPr>
            <a:spLocks noGrp="1"/>
          </p:cNvSpPr>
          <p:nvPr>
            <p:ph type="body" sz="quarter" idx="16"/>
          </p:nvPr>
        </p:nvSpPr>
        <p:spPr/>
        <p:txBody>
          <a:bodyPr/>
          <a:lstStyle/>
          <a:p>
            <a:r>
              <a:rPr lang="en-GB" b="1" dirty="0">
                <a:solidFill>
                  <a:srgbClr val="E96751"/>
                </a:solidFill>
              </a:rPr>
              <a:t>Food and Drink Add-ons </a:t>
            </a:r>
            <a:r>
              <a:rPr lang="en-GB" sz="2800" b="0" dirty="0">
                <a:solidFill>
                  <a:srgbClr val="E96751"/>
                </a:solidFill>
              </a:rPr>
              <a:t>(Real Value Integration)</a:t>
            </a:r>
          </a:p>
        </p:txBody>
      </p:sp>
      <p:cxnSp>
        <p:nvCxnSpPr>
          <p:cNvPr id="2" name="Straight Connector 1">
            <a:extLst>
              <a:ext uri="{FF2B5EF4-FFF2-40B4-BE49-F238E27FC236}">
                <a16:creationId xmlns:a16="http://schemas.microsoft.com/office/drawing/2014/main" id="{FE6FC430-2D3D-49C2-85D2-B883F79594F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51F4965-99B3-65DC-48FD-327E2848F067}"/>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A9608CC-187E-4F5D-3339-8BB876BFBE0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4CA82EB-848E-C4BB-486C-B0FE4B75CF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55446E9-B12C-F806-4898-CF34B375C23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769AE272-A93B-C55E-6B01-8A2CC89EB34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D3D4E790-CDD3-8962-DEFE-5F83ED59A420}"/>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3EA59750-4939-2656-0BCC-CC5B7D72F6C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0779D57E-408A-1498-DC85-B91BC7712F7C}"/>
              </a:ext>
            </a:extLst>
          </p:cNvPr>
          <p:cNvSpPr>
            <a:spLocks noGrp="1"/>
          </p:cNvSpPr>
          <p:nvPr>
            <p:ph type="body" sz="quarter" idx="18"/>
          </p:nvPr>
        </p:nvSpPr>
        <p:spPr>
          <a:xfrm>
            <a:off x="2339609" y="2284758"/>
            <a:ext cx="8942225" cy="901809"/>
          </a:xfrm>
        </p:spPr>
        <p:txBody>
          <a:bodyPr anchor="ctr"/>
          <a:lstStyle/>
          <a:p>
            <a:pPr marL="0" indent="0"/>
            <a:r>
              <a:rPr lang="en-US" sz="2200" b="1" dirty="0">
                <a:solidFill>
                  <a:schemeClr val="bg1"/>
                </a:solidFill>
              </a:rPr>
              <a:t>Breakfast Options: </a:t>
            </a:r>
            <a:r>
              <a:rPr lang="en-US" sz="2200" dirty="0">
                <a:solidFill>
                  <a:schemeClr val="bg1"/>
                </a:solidFill>
              </a:rPr>
              <a:t>€10 continental breakfast basket with pastries, fruit, juice; €15 cooked breakfast. Offer a “breakfast basket” guests can pre-order when booking or request onsite. </a:t>
            </a:r>
            <a:r>
              <a:rPr lang="en-US" sz="2200" b="1" dirty="0">
                <a:solidFill>
                  <a:schemeClr val="bg1"/>
                </a:solidFill>
              </a:rPr>
              <a:t>Value: </a:t>
            </a:r>
            <a:r>
              <a:rPr lang="en-US" sz="2200" dirty="0">
                <a:solidFill>
                  <a:schemeClr val="bg1"/>
                </a:solidFill>
              </a:rPr>
              <a:t>Easy upsell that enhances guest comfort and supports local food producers.</a:t>
            </a:r>
          </a:p>
          <a:p>
            <a:pPr marL="0" indent="0"/>
            <a:endParaRPr lang="en-US" sz="2200" dirty="0">
              <a:solidFill>
                <a:schemeClr val="bg1"/>
              </a:solidFill>
            </a:endParaRPr>
          </a:p>
        </p:txBody>
      </p:sp>
      <p:sp>
        <p:nvSpPr>
          <p:cNvPr id="17" name="Text Placeholder 4">
            <a:extLst>
              <a:ext uri="{FF2B5EF4-FFF2-40B4-BE49-F238E27FC236}">
                <a16:creationId xmlns:a16="http://schemas.microsoft.com/office/drawing/2014/main" id="{F7696294-10C8-7EE7-53ED-7B05093804B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On-Demand Evening Meals: </a:t>
            </a:r>
            <a:r>
              <a:rPr lang="en-US" sz="2200" dirty="0">
                <a:solidFill>
                  <a:schemeClr val="bg1"/>
                </a:solidFill>
              </a:rPr>
              <a:t>€20 for homemade vegetarian stew with soda bread. Collaborate with a local cook or prepare simple meals in advance. </a:t>
            </a:r>
            <a:r>
              <a:rPr lang="en-US" sz="2200" b="1" dirty="0">
                <a:solidFill>
                  <a:schemeClr val="bg1"/>
                </a:solidFill>
              </a:rPr>
              <a:t>Value: </a:t>
            </a:r>
            <a:r>
              <a:rPr lang="en-US" sz="2200" dirty="0">
                <a:solidFill>
                  <a:schemeClr val="bg1"/>
                </a:solidFill>
              </a:rPr>
              <a:t>Ideal for remote accommodations with no nearby restaurants.</a:t>
            </a:r>
          </a:p>
        </p:txBody>
      </p:sp>
      <p:sp>
        <p:nvSpPr>
          <p:cNvPr id="19" name="Text Placeholder 4">
            <a:extLst>
              <a:ext uri="{FF2B5EF4-FFF2-40B4-BE49-F238E27FC236}">
                <a16:creationId xmlns:a16="http://schemas.microsoft.com/office/drawing/2014/main" id="{C4AC2400-DFE3-5D8A-5BA2-C523871B66C1}"/>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Welcome Hampers: </a:t>
            </a:r>
            <a:r>
              <a:rPr lang="en-US" sz="2200" dirty="0">
                <a:solidFill>
                  <a:schemeClr val="bg1"/>
                </a:solidFill>
              </a:rPr>
              <a:t>€25 locally sourced cheese and wine basket. Add a checkbox to your booking form or offer it as an upsell via email before check-in. </a:t>
            </a:r>
            <a:r>
              <a:rPr lang="en-US" sz="2200" b="1" dirty="0">
                <a:solidFill>
                  <a:schemeClr val="bg1"/>
                </a:solidFill>
              </a:rPr>
              <a:t>Value: </a:t>
            </a:r>
            <a:r>
              <a:rPr lang="en-US" sz="2200" dirty="0">
                <a:solidFill>
                  <a:schemeClr val="bg1"/>
                </a:solidFill>
              </a:rPr>
              <a:t>Increases booking value and supports local food artisans.</a:t>
            </a:r>
          </a:p>
        </p:txBody>
      </p:sp>
      <p:pic>
        <p:nvPicPr>
          <p:cNvPr id="37" name="Graphic 36" descr="Fork and knife outline">
            <a:extLst>
              <a:ext uri="{FF2B5EF4-FFF2-40B4-BE49-F238E27FC236}">
                <a16:creationId xmlns:a16="http://schemas.microsoft.com/office/drawing/2014/main" id="{02EB64B5-10E2-71F2-4F7C-67EB94394D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FE53F9CA-365B-7C78-9B38-40A692C280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5E65952C-0E62-D7CB-5A49-A1F9237EE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705283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2213A718-3D9B-0BC1-C2D2-0FC5D6FA454A}"/>
              </a:ext>
            </a:extLst>
          </p:cNvPr>
          <p:cNvPicPr>
            <a:picLocks noGrp="1" noChangeAspect="1"/>
          </p:cNvPicPr>
          <p:nvPr>
            <p:ph type="pic" sz="quarter" idx="67"/>
          </p:nvPr>
        </p:nvPicPr>
        <p:blipFill>
          <a:blip r:embed="rId2"/>
          <a:srcRect l="27724" r="27724"/>
          <a:stretch>
            <a:fillRect/>
          </a:stretch>
        </p:blipFill>
        <p:spPr/>
      </p:pic>
      <p:sp>
        <p:nvSpPr>
          <p:cNvPr id="25" name="Freeform 28">
            <a:extLst>
              <a:ext uri="{FF2B5EF4-FFF2-40B4-BE49-F238E27FC236}">
                <a16:creationId xmlns:a16="http://schemas.microsoft.com/office/drawing/2014/main" id="{2B0643EF-23A9-F1CA-F3CB-AA39F9C2799E}"/>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8" name="Text Placeholder 32">
            <a:extLst>
              <a:ext uri="{FF2B5EF4-FFF2-40B4-BE49-F238E27FC236}">
                <a16:creationId xmlns:a16="http://schemas.microsoft.com/office/drawing/2014/main" id="{BCF5F6FA-AAD9-9C91-E54B-28C24950AAB6}"/>
              </a:ext>
            </a:extLst>
          </p:cNvPr>
          <p:cNvSpPr txBox="1">
            <a:spLocks/>
          </p:cNvSpPr>
          <p:nvPr/>
        </p:nvSpPr>
        <p:spPr>
          <a:xfrm>
            <a:off x="618564" y="4149392"/>
            <a:ext cx="2567289"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t>Understanding Your Revenue &amp; Booking Capacity</a:t>
            </a:r>
          </a:p>
          <a:p>
            <a:pPr algn="ctr">
              <a:lnSpc>
                <a:spcPct val="100000"/>
              </a:lnSpc>
              <a:spcAft>
                <a:spcPts val="600"/>
              </a:spcAft>
            </a:pPr>
            <a:r>
              <a:rPr lang="en-US" sz="2400" b="0" dirty="0"/>
              <a:t> </a:t>
            </a:r>
            <a:endParaRPr lang="en-IE" sz="2400" b="0" dirty="0"/>
          </a:p>
        </p:txBody>
      </p:sp>
      <p:sp>
        <p:nvSpPr>
          <p:cNvPr id="20" name="Text Placeholder 32">
            <a:extLst>
              <a:ext uri="{FF2B5EF4-FFF2-40B4-BE49-F238E27FC236}">
                <a16:creationId xmlns:a16="http://schemas.microsoft.com/office/drawing/2014/main" id="{FF84F57D-849F-76A2-791B-54766914D48C}"/>
              </a:ext>
            </a:extLst>
          </p:cNvPr>
          <p:cNvSpPr txBox="1">
            <a:spLocks/>
          </p:cNvSpPr>
          <p:nvPr/>
        </p:nvSpPr>
        <p:spPr>
          <a:xfrm>
            <a:off x="1021967" y="3678554"/>
            <a:ext cx="216388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Section 3</a:t>
            </a:r>
            <a:endParaRPr lang="en-US" sz="2400" b="0" dirty="0"/>
          </a:p>
        </p:txBody>
      </p:sp>
      <p:sp>
        <p:nvSpPr>
          <p:cNvPr id="21" name="Text Placeholder 7">
            <a:extLst>
              <a:ext uri="{FF2B5EF4-FFF2-40B4-BE49-F238E27FC236}">
                <a16:creationId xmlns:a16="http://schemas.microsoft.com/office/drawing/2014/main" id="{54A9E1EB-CB86-5433-DDA5-BB7B0DB8EFD2}"/>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Photo Credit: Teapot Lane, Leitrim, Ireland</a:t>
            </a:r>
          </a:p>
          <a:p>
            <a:endParaRPr lang="en-GB"/>
          </a:p>
        </p:txBody>
      </p:sp>
      <p:sp>
        <p:nvSpPr>
          <p:cNvPr id="23" name="Text Placeholder 23">
            <a:extLst>
              <a:ext uri="{FF2B5EF4-FFF2-40B4-BE49-F238E27FC236}">
                <a16:creationId xmlns:a16="http://schemas.microsoft.com/office/drawing/2014/main" id="{D07168C4-22F0-1BDA-9E84-DFFC65D05796}"/>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27" name="Text Placeholder 16">
            <a:extLst>
              <a:ext uri="{FF2B5EF4-FFF2-40B4-BE49-F238E27FC236}">
                <a16:creationId xmlns:a16="http://schemas.microsoft.com/office/drawing/2014/main" id="{094182AB-BB92-0220-5098-66816516DF52}"/>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28" name="Text Placeholder 16">
            <a:extLst>
              <a:ext uri="{FF2B5EF4-FFF2-40B4-BE49-F238E27FC236}">
                <a16:creationId xmlns:a16="http://schemas.microsoft.com/office/drawing/2014/main" id="{17A5E110-1A88-FA90-4E2D-BFBBDED33D11}"/>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1096609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CE4CB-226C-BB81-032F-48D26B398A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B43BF-97EC-B58C-C17F-7FA8C4513283}"/>
              </a:ext>
            </a:extLst>
          </p:cNvPr>
          <p:cNvSpPr>
            <a:spLocks noGrp="1"/>
          </p:cNvSpPr>
          <p:nvPr>
            <p:ph type="body" sz="quarter" idx="16"/>
          </p:nvPr>
        </p:nvSpPr>
        <p:spPr/>
        <p:txBody>
          <a:bodyPr/>
          <a:lstStyle/>
          <a:p>
            <a:r>
              <a:rPr lang="en-GB" b="1" dirty="0">
                <a:solidFill>
                  <a:srgbClr val="E96751"/>
                </a:solidFill>
              </a:rPr>
              <a:t>Wellness and Wellbeing Experiences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4D7937D-3D08-0691-3BC9-8A7E033A690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49F61185-A6BC-7828-D239-FB0E8BC6B02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11475CA1-DDA1-EC8A-23AB-EC8E7778E5E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1" name="Oval 10">
            <a:extLst>
              <a:ext uri="{FF2B5EF4-FFF2-40B4-BE49-F238E27FC236}">
                <a16:creationId xmlns:a16="http://schemas.microsoft.com/office/drawing/2014/main" id="{86B6023B-840A-0501-EA9D-4E2DF11B54AB}"/>
              </a:ext>
            </a:extLst>
          </p:cNvPr>
          <p:cNvSpPr/>
          <p:nvPr/>
        </p:nvSpPr>
        <p:spPr>
          <a:xfrm>
            <a:off x="904785"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D3E16E82-1332-8A89-3592-DB1D3D5B7661}"/>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3" name="Oval 12">
            <a:extLst>
              <a:ext uri="{FF2B5EF4-FFF2-40B4-BE49-F238E27FC236}">
                <a16:creationId xmlns:a16="http://schemas.microsoft.com/office/drawing/2014/main" id="{C081C4F1-29F7-94F7-6BED-E32DD63C7A87}"/>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71D5F65E-F6CA-054F-9E2D-42E3A60887A2}"/>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5" name="Oval 14">
            <a:extLst>
              <a:ext uri="{FF2B5EF4-FFF2-40B4-BE49-F238E27FC236}">
                <a16:creationId xmlns:a16="http://schemas.microsoft.com/office/drawing/2014/main" id="{87886707-D085-A603-1E77-DE3061431A6C}"/>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C412FC6-72AE-6871-491B-8464E00D9C4A}"/>
              </a:ext>
            </a:extLst>
          </p:cNvPr>
          <p:cNvSpPr>
            <a:spLocks noGrp="1"/>
          </p:cNvSpPr>
          <p:nvPr>
            <p:ph type="body" sz="quarter" idx="18"/>
          </p:nvPr>
        </p:nvSpPr>
        <p:spPr>
          <a:xfrm>
            <a:off x="2339609" y="2110656"/>
            <a:ext cx="8942225" cy="901809"/>
          </a:xfrm>
        </p:spPr>
        <p:txBody>
          <a:bodyPr anchor="ctr"/>
          <a:lstStyle/>
          <a:p>
            <a:pPr marL="0" indent="0">
              <a:lnSpc>
                <a:spcPct val="100000"/>
              </a:lnSpc>
              <a:spcBef>
                <a:spcPts val="0"/>
              </a:spcBef>
            </a:pPr>
            <a:r>
              <a:rPr lang="en-US" sz="2200" b="1" dirty="0">
                <a:solidFill>
                  <a:schemeClr val="bg1"/>
                </a:solidFill>
              </a:rPr>
              <a:t>Private Hot Tub/Sauna Use: </a:t>
            </a:r>
            <a:r>
              <a:rPr lang="en-US" sz="2200" dirty="0">
                <a:solidFill>
                  <a:schemeClr val="bg1"/>
                </a:solidFill>
              </a:rPr>
              <a:t>€25 for a 1-hour private hot tub session. Have bookable time slots, a smart lock or an outdoor privacy curtain setup.</a:t>
            </a:r>
          </a:p>
          <a:p>
            <a:pPr marL="0" indent="0">
              <a:lnSpc>
                <a:spcPct val="100000"/>
              </a:lnSpc>
              <a:spcBef>
                <a:spcPts val="0"/>
              </a:spcBef>
            </a:pPr>
            <a:r>
              <a:rPr lang="en-US" sz="2200" b="1" dirty="0">
                <a:solidFill>
                  <a:schemeClr val="bg1"/>
                </a:solidFill>
              </a:rPr>
              <a:t>Value: </a:t>
            </a:r>
            <a:r>
              <a:rPr lang="en-US" sz="2200" dirty="0">
                <a:solidFill>
                  <a:schemeClr val="bg1"/>
                </a:solidFill>
              </a:rPr>
              <a:t>Elevates luxury and appeals to couples or wellness </a:t>
            </a:r>
            <a:r>
              <a:rPr lang="en-US" sz="2200" dirty="0" err="1">
                <a:solidFill>
                  <a:schemeClr val="bg1"/>
                </a:solidFill>
              </a:rPr>
              <a:t>travellers</a:t>
            </a:r>
            <a:r>
              <a:rPr lang="en-US" sz="2200" dirty="0">
                <a:solidFill>
                  <a:schemeClr val="bg1"/>
                </a:solidFill>
              </a:rPr>
              <a:t>.</a:t>
            </a:r>
          </a:p>
        </p:txBody>
      </p:sp>
      <p:sp>
        <p:nvSpPr>
          <p:cNvPr id="17" name="Text Placeholder 4">
            <a:extLst>
              <a:ext uri="{FF2B5EF4-FFF2-40B4-BE49-F238E27FC236}">
                <a16:creationId xmlns:a16="http://schemas.microsoft.com/office/drawing/2014/main" id="{46EF66BE-D2B4-1EB8-1A2C-1767B269B065}"/>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200" b="1" dirty="0">
                <a:solidFill>
                  <a:schemeClr val="bg1"/>
                </a:solidFill>
              </a:rPr>
              <a:t>Forest Bathing or Mindful Walks: </a:t>
            </a:r>
            <a:r>
              <a:rPr lang="en-US" sz="2200" dirty="0">
                <a:solidFill>
                  <a:schemeClr val="bg1"/>
                </a:solidFill>
              </a:rPr>
              <a:t>€10 guided silent walk-through local woodland. Add to Airbnb Experiences or create your own website booking link. </a:t>
            </a:r>
            <a:r>
              <a:rPr lang="en-US" sz="2200" b="1" dirty="0">
                <a:solidFill>
                  <a:schemeClr val="bg1"/>
                </a:solidFill>
              </a:rPr>
              <a:t>Value: </a:t>
            </a:r>
            <a:r>
              <a:rPr lang="en-US" sz="2200" dirty="0">
                <a:solidFill>
                  <a:schemeClr val="bg1"/>
                </a:solidFill>
              </a:rPr>
              <a:t>Enhances nature immersion and mental health value of the stay.</a:t>
            </a:r>
          </a:p>
        </p:txBody>
      </p:sp>
      <p:sp>
        <p:nvSpPr>
          <p:cNvPr id="19" name="Text Placeholder 4">
            <a:extLst>
              <a:ext uri="{FF2B5EF4-FFF2-40B4-BE49-F238E27FC236}">
                <a16:creationId xmlns:a16="http://schemas.microsoft.com/office/drawing/2014/main" id="{2172F062-9F79-6734-7399-5DC8DB5D8526}"/>
              </a:ext>
            </a:extLst>
          </p:cNvPr>
          <p:cNvSpPr txBox="1">
            <a:spLocks/>
          </p:cNvSpPr>
          <p:nvPr/>
        </p:nvSpPr>
        <p:spPr>
          <a:xfrm>
            <a:off x="2653683" y="3681743"/>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200" b="1" dirty="0">
                <a:solidFill>
                  <a:schemeClr val="bg1"/>
                </a:solidFill>
              </a:rPr>
              <a:t>Yoga or Meditation Classes: </a:t>
            </a:r>
            <a:r>
              <a:rPr lang="en-US" sz="2200" dirty="0">
                <a:solidFill>
                  <a:schemeClr val="bg1"/>
                </a:solidFill>
              </a:rPr>
              <a:t>€15 per person for a morning yoga session led by a local instructor. Host sessions on a lawn, deck, or indoor space; include in retreat packages. </a:t>
            </a:r>
            <a:r>
              <a:rPr lang="en-US" sz="2200" b="1" dirty="0">
                <a:solidFill>
                  <a:schemeClr val="bg1"/>
                </a:solidFill>
              </a:rPr>
              <a:t>Value: </a:t>
            </a:r>
            <a:r>
              <a:rPr lang="en-US" sz="2200" dirty="0">
                <a:solidFill>
                  <a:schemeClr val="bg1"/>
                </a:solidFill>
              </a:rPr>
              <a:t>Supports health-focused guests and attracts wellness-seekers.</a:t>
            </a:r>
          </a:p>
        </p:txBody>
      </p:sp>
      <p:pic>
        <p:nvPicPr>
          <p:cNvPr id="5" name="Graphic 4" descr="Yoga with solid fill">
            <a:extLst>
              <a:ext uri="{FF2B5EF4-FFF2-40B4-BE49-F238E27FC236}">
                <a16:creationId xmlns:a16="http://schemas.microsoft.com/office/drawing/2014/main" id="{B37915F8-C76A-687B-20F3-E1B77369B0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7780" y="3636012"/>
            <a:ext cx="914400" cy="914400"/>
          </a:xfrm>
          <a:prstGeom prst="rect">
            <a:avLst/>
          </a:prstGeom>
        </p:spPr>
      </p:pic>
      <p:pic>
        <p:nvPicPr>
          <p:cNvPr id="7" name="Graphic 6" descr="Lotus Flower with solid fill">
            <a:extLst>
              <a:ext uri="{FF2B5EF4-FFF2-40B4-BE49-F238E27FC236}">
                <a16:creationId xmlns:a16="http://schemas.microsoft.com/office/drawing/2014/main" id="{95D660AB-13F7-3B3D-E9F6-500EFE579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4918" y="2017394"/>
            <a:ext cx="914400" cy="914400"/>
          </a:xfrm>
          <a:prstGeom prst="rect">
            <a:avLst/>
          </a:prstGeom>
        </p:spPr>
      </p:pic>
      <p:pic>
        <p:nvPicPr>
          <p:cNvPr id="18" name="Graphic 17" descr="Road with solid fill">
            <a:extLst>
              <a:ext uri="{FF2B5EF4-FFF2-40B4-BE49-F238E27FC236}">
                <a16:creationId xmlns:a16="http://schemas.microsoft.com/office/drawing/2014/main" id="{98398AB7-765E-86C0-A44E-5C9435E774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8442" y="5292743"/>
            <a:ext cx="914400" cy="914400"/>
          </a:xfrm>
          <a:prstGeom prst="rect">
            <a:avLst/>
          </a:prstGeom>
        </p:spPr>
      </p:pic>
    </p:spTree>
    <p:extLst>
      <p:ext uri="{BB962C8B-B14F-4D97-AF65-F5344CB8AC3E}">
        <p14:creationId xmlns:p14="http://schemas.microsoft.com/office/powerpoint/2010/main" val="950752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DA83-994F-C1E0-EE07-0DCFF42629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1740C8-53DD-49B5-4D80-5FDBAFE062A5}"/>
              </a:ext>
            </a:extLst>
          </p:cNvPr>
          <p:cNvSpPr>
            <a:spLocks noGrp="1"/>
          </p:cNvSpPr>
          <p:nvPr>
            <p:ph type="body" sz="quarter" idx="16"/>
          </p:nvPr>
        </p:nvSpPr>
        <p:spPr/>
        <p:txBody>
          <a:bodyPr/>
          <a:lstStyle/>
          <a:p>
            <a:r>
              <a:rPr lang="en-GB" b="1" dirty="0">
                <a:solidFill>
                  <a:srgbClr val="E96751"/>
                </a:solidFill>
              </a:rPr>
              <a:t>Outdoor &amp; Adventure Activities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9F9F6F43-7392-A58D-8E9D-4AC75441062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0DCBD132-B488-1BD2-ED3C-889296545E12}"/>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E825747-9A20-C6AB-8058-02AD3E6024A3}"/>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EB90FF18-645F-DD0C-A1AD-64775026974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792C14A-6169-1182-C7C3-DF946D7DBEB4}"/>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C4957197-FD62-15C4-76D7-DDE1FA25BF6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F7B07107-2813-95C3-745F-F9475DE0183D}"/>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DB9D59D-98CC-9915-A473-80C9CEB4A7FF}"/>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EF915284-8D74-4A76-793E-593C50EB1542}"/>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Guided Hikes, Nature or Mythology Walks: </a:t>
            </a:r>
            <a:r>
              <a:rPr lang="en-US" sz="2200" dirty="0">
                <a:solidFill>
                  <a:schemeClr val="bg1"/>
                </a:solidFill>
              </a:rPr>
              <a:t>€20 guided local hike; €25 for “Legends of the Landscape” storytelling walk. Offer on specific days or through partnership with local eco-guides. </a:t>
            </a:r>
            <a:r>
              <a:rPr lang="en-US" sz="2200" b="1" dirty="0">
                <a:solidFill>
                  <a:schemeClr val="bg1"/>
                </a:solidFill>
              </a:rPr>
              <a:t>Value: </a:t>
            </a:r>
            <a:r>
              <a:rPr lang="en-US" sz="2200" dirty="0">
                <a:solidFill>
                  <a:schemeClr val="bg1"/>
                </a:solidFill>
              </a:rPr>
              <a:t>Adds value to the rural or nature-based location.</a:t>
            </a:r>
          </a:p>
        </p:txBody>
      </p:sp>
      <p:sp>
        <p:nvSpPr>
          <p:cNvPr id="17" name="Text Placeholder 4">
            <a:extLst>
              <a:ext uri="{FF2B5EF4-FFF2-40B4-BE49-F238E27FC236}">
                <a16:creationId xmlns:a16="http://schemas.microsoft.com/office/drawing/2014/main" id="{72F9AF80-466E-8A1C-C061-B763F1F67350}"/>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Campfire Kits or Stargazing Packs:  </a:t>
            </a:r>
            <a:r>
              <a:rPr lang="en-US" sz="2200" dirty="0">
                <a:solidFill>
                  <a:schemeClr val="bg1"/>
                </a:solidFill>
              </a:rPr>
              <a:t>€15 stargazing pack with binoculars, blanket, thermos &amp; star map. Market as a romantic or family experience; prepare kits in advance. </a:t>
            </a:r>
            <a:r>
              <a:rPr lang="en-US" sz="2200" b="1" dirty="0">
                <a:solidFill>
                  <a:schemeClr val="bg1"/>
                </a:solidFill>
              </a:rPr>
              <a:t>Value: </a:t>
            </a:r>
            <a:r>
              <a:rPr lang="en-US" sz="2200" dirty="0">
                <a:solidFill>
                  <a:schemeClr val="bg1"/>
                </a:solidFill>
              </a:rPr>
              <a:t>Turns a night under the stars into a curated, memorable moment.</a:t>
            </a:r>
          </a:p>
        </p:txBody>
      </p:sp>
      <p:sp>
        <p:nvSpPr>
          <p:cNvPr id="19" name="Text Placeholder 4">
            <a:extLst>
              <a:ext uri="{FF2B5EF4-FFF2-40B4-BE49-F238E27FC236}">
                <a16:creationId xmlns:a16="http://schemas.microsoft.com/office/drawing/2014/main" id="{9DE8DD61-FCFD-2CDE-DB39-1885DA573DFA}"/>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Bicycle, Kayak, Paddleboard or Surfboard Rental: </a:t>
            </a:r>
            <a:r>
              <a:rPr lang="en-US" sz="2200" dirty="0">
                <a:solidFill>
                  <a:schemeClr val="bg1"/>
                </a:solidFill>
              </a:rPr>
              <a:t>€15/day bike hire; €30/day surfboard hire. Store equipment onsite or refer to a local outdoor shop for commission. </a:t>
            </a:r>
            <a:r>
              <a:rPr lang="en-US" sz="2200" b="1" dirty="0">
                <a:solidFill>
                  <a:schemeClr val="bg1"/>
                </a:solidFill>
              </a:rPr>
              <a:t>Value: </a:t>
            </a:r>
            <a:r>
              <a:rPr lang="en-US" sz="2200" dirty="0">
                <a:solidFill>
                  <a:schemeClr val="bg1"/>
                </a:solidFill>
              </a:rPr>
              <a:t>Attracts active </a:t>
            </a:r>
            <a:r>
              <a:rPr lang="en-US" sz="2200" dirty="0" err="1">
                <a:solidFill>
                  <a:schemeClr val="bg1"/>
                </a:solidFill>
              </a:rPr>
              <a:t>travellers</a:t>
            </a:r>
            <a:r>
              <a:rPr lang="en-US" sz="2200" dirty="0">
                <a:solidFill>
                  <a:schemeClr val="bg1"/>
                </a:solidFill>
              </a:rPr>
              <a:t> and families, encourages longer stays.</a:t>
            </a:r>
          </a:p>
        </p:txBody>
      </p:sp>
      <p:pic>
        <p:nvPicPr>
          <p:cNvPr id="5" name="Graphic 4" descr="Hike with solid fill">
            <a:extLst>
              <a:ext uri="{FF2B5EF4-FFF2-40B4-BE49-F238E27FC236}">
                <a16:creationId xmlns:a16="http://schemas.microsoft.com/office/drawing/2014/main" id="{7563CA33-F867-15D6-946A-673804382D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56324"/>
            <a:ext cx="914400" cy="914400"/>
          </a:xfrm>
          <a:prstGeom prst="rect">
            <a:avLst/>
          </a:prstGeom>
        </p:spPr>
      </p:pic>
      <p:pic>
        <p:nvPicPr>
          <p:cNvPr id="7" name="Graphic 6" descr="Cycling with solid fill">
            <a:extLst>
              <a:ext uri="{FF2B5EF4-FFF2-40B4-BE49-F238E27FC236}">
                <a16:creationId xmlns:a16="http://schemas.microsoft.com/office/drawing/2014/main" id="{9462A31E-7618-A63E-B771-F5C070113F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57765" y="3636012"/>
            <a:ext cx="914400" cy="914400"/>
          </a:xfrm>
          <a:prstGeom prst="rect">
            <a:avLst/>
          </a:prstGeom>
        </p:spPr>
      </p:pic>
      <p:pic>
        <p:nvPicPr>
          <p:cNvPr id="18" name="Graphic 17" descr="Roasting Marshmallows with solid fill">
            <a:extLst>
              <a:ext uri="{FF2B5EF4-FFF2-40B4-BE49-F238E27FC236}">
                <a16:creationId xmlns:a16="http://schemas.microsoft.com/office/drawing/2014/main" id="{007C3A6D-BA31-AC58-97BE-84329CF6A9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292743"/>
            <a:ext cx="914400" cy="914400"/>
          </a:xfrm>
          <a:prstGeom prst="rect">
            <a:avLst/>
          </a:prstGeom>
        </p:spPr>
      </p:pic>
    </p:spTree>
    <p:extLst>
      <p:ext uri="{BB962C8B-B14F-4D97-AF65-F5344CB8AC3E}">
        <p14:creationId xmlns:p14="http://schemas.microsoft.com/office/powerpoint/2010/main" val="2401331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423CF-09E9-49CE-5609-4D7CD9CAC98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38CB12D-92F2-5F64-95C6-D91744AA1E4C}"/>
              </a:ext>
            </a:extLst>
          </p:cNvPr>
          <p:cNvGraphicFramePr>
            <a:graphicFrameLocks noGrp="1"/>
          </p:cNvGraphicFramePr>
          <p:nvPr>
            <p:extLst>
              <p:ext uri="{D42A27DB-BD31-4B8C-83A1-F6EECF244321}">
                <p14:modId xmlns:p14="http://schemas.microsoft.com/office/powerpoint/2010/main" val="3776806389"/>
              </p:ext>
            </p:extLst>
          </p:nvPr>
        </p:nvGraphicFramePr>
        <p:xfrm>
          <a:off x="721982" y="1776941"/>
          <a:ext cx="10600833" cy="356616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Creative Experiences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Eco &amp; Farm Tourism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Retail &amp; Merchandise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Craft workshops </a:t>
                      </a:r>
                      <a:r>
                        <a:rPr lang="en-US" sz="2200" dirty="0">
                          <a:solidFill>
                            <a:srgbClr val="595959"/>
                          </a:solidFill>
                        </a:rPr>
                        <a:t>(e.g. pottery, basket weaving)</a:t>
                      </a:r>
                    </a:p>
                    <a:p>
                      <a:pPr marL="342900" indent="-342900">
                        <a:buFont typeface="Arial" panose="020B0604020202020204" pitchFamily="34" charset="0"/>
                        <a:buChar char="•"/>
                      </a:pPr>
                      <a:r>
                        <a:rPr lang="en-US" sz="2200" b="1" dirty="0">
                          <a:solidFill>
                            <a:srgbClr val="595959"/>
                          </a:solidFill>
                        </a:rPr>
                        <a:t>Cooking or baking </a:t>
                      </a:r>
                      <a:r>
                        <a:rPr lang="en-US" sz="2200" dirty="0">
                          <a:solidFill>
                            <a:srgbClr val="595959"/>
                          </a:solidFill>
                        </a:rPr>
                        <a:t>lessons (e.g. sourdough, boxty)</a:t>
                      </a:r>
                    </a:p>
                    <a:p>
                      <a:pPr marL="342900" indent="-342900">
                        <a:buFont typeface="Arial" panose="020B0604020202020204" pitchFamily="34" charset="0"/>
                        <a:buChar char="•"/>
                      </a:pPr>
                      <a:r>
                        <a:rPr lang="en-US" sz="2200" b="1" dirty="0">
                          <a:solidFill>
                            <a:srgbClr val="595959"/>
                          </a:solidFill>
                        </a:rPr>
                        <a:t>Art or photography </a:t>
                      </a:r>
                      <a:r>
                        <a:rPr lang="en-US" sz="2200" dirty="0">
                          <a:solidFill>
                            <a:srgbClr val="595959"/>
                          </a:solidFill>
                        </a:rPr>
                        <a:t>classes using the local landscape</a:t>
                      </a:r>
                    </a:p>
                    <a:p>
                      <a:pPr marL="342900" indent="-342900">
                        <a:buFont typeface="Arial" panose="020B0604020202020204" pitchFamily="34" charset="0"/>
                        <a:buChar char="•"/>
                      </a:pPr>
                      <a:r>
                        <a:rPr lang="en-US" sz="2200" b="1" dirty="0">
                          <a:solidFill>
                            <a:srgbClr val="595959"/>
                          </a:solidFill>
                        </a:rPr>
                        <a:t>Writing or journaling </a:t>
                      </a:r>
                      <a:r>
                        <a:rPr lang="en-US" sz="2200" dirty="0">
                          <a:solidFill>
                            <a:srgbClr val="595959"/>
                          </a:solidFill>
                        </a:rPr>
                        <a:t>retreat services</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b="1" kern="1200" dirty="0">
                          <a:solidFill>
                            <a:srgbClr val="595959"/>
                          </a:solidFill>
                          <a:latin typeface="+mn-lt"/>
                          <a:ea typeface="+mn-ea"/>
                          <a:cs typeface="+mn-cs"/>
                        </a:rPr>
                        <a:t>Animal</a:t>
                      </a:r>
                      <a:r>
                        <a:rPr lang="en-US" sz="2200" kern="1200" dirty="0">
                          <a:solidFill>
                            <a:srgbClr val="595959"/>
                          </a:solidFill>
                          <a:latin typeface="+mn-lt"/>
                          <a:ea typeface="+mn-ea"/>
                          <a:cs typeface="+mn-cs"/>
                        </a:rPr>
                        <a:t> feeding or farm tours (family-friendly)</a:t>
                      </a:r>
                    </a:p>
                    <a:p>
                      <a:pPr marL="342900" indent="-342900">
                        <a:buFont typeface="Arial" panose="020B0604020202020204" pitchFamily="34" charset="0"/>
                        <a:buChar char="•"/>
                      </a:pPr>
                      <a:r>
                        <a:rPr lang="en-US" sz="2200" b="1" kern="1200" dirty="0">
                          <a:solidFill>
                            <a:srgbClr val="595959"/>
                          </a:solidFill>
                          <a:latin typeface="+mn-lt"/>
                          <a:ea typeface="+mn-ea"/>
                          <a:cs typeface="+mn-cs"/>
                        </a:rPr>
                        <a:t>Gardening </a:t>
                      </a:r>
                      <a:r>
                        <a:rPr lang="en-US" sz="2200" kern="1200" dirty="0">
                          <a:solidFill>
                            <a:srgbClr val="595959"/>
                          </a:solidFill>
                          <a:latin typeface="+mn-lt"/>
                          <a:ea typeface="+mn-ea"/>
                          <a:cs typeface="+mn-cs"/>
                        </a:rPr>
                        <a:t>or permaculture experiences</a:t>
                      </a:r>
                    </a:p>
                    <a:p>
                      <a:pPr marL="342900" indent="-342900">
                        <a:buFont typeface="Arial" panose="020B0604020202020204" pitchFamily="34" charset="0"/>
                        <a:buChar char="•"/>
                      </a:pPr>
                      <a:r>
                        <a:rPr lang="en-US" sz="2200" b="1" kern="1200" dirty="0">
                          <a:solidFill>
                            <a:srgbClr val="595959"/>
                          </a:solidFill>
                          <a:latin typeface="+mn-lt"/>
                          <a:ea typeface="+mn-ea"/>
                          <a:cs typeface="+mn-cs"/>
                        </a:rPr>
                        <a:t>Bee-keeping</a:t>
                      </a:r>
                      <a:r>
                        <a:rPr lang="en-US" sz="2200" kern="1200" dirty="0">
                          <a:solidFill>
                            <a:srgbClr val="595959"/>
                          </a:solidFill>
                          <a:latin typeface="+mn-lt"/>
                          <a:ea typeface="+mn-ea"/>
                          <a:cs typeface="+mn-cs"/>
                        </a:rPr>
                        <a:t> or honey-tasting sessions</a:t>
                      </a:r>
                    </a:p>
                    <a:p>
                      <a:pPr marL="342900" indent="-342900">
                        <a:buFont typeface="Arial" panose="020B0604020202020204" pitchFamily="34" charset="0"/>
                        <a:buChar char="•"/>
                      </a:pPr>
                      <a:r>
                        <a:rPr lang="en-US" sz="2200" b="1" kern="1200" dirty="0">
                          <a:solidFill>
                            <a:srgbClr val="595959"/>
                          </a:solidFill>
                          <a:latin typeface="+mn-lt"/>
                          <a:ea typeface="+mn-ea"/>
                          <a:cs typeface="+mn-cs"/>
                        </a:rPr>
                        <a:t>Organic vegetable</a:t>
                      </a:r>
                      <a:r>
                        <a:rPr lang="en-US" sz="2200" kern="1200" dirty="0">
                          <a:solidFill>
                            <a:srgbClr val="595959"/>
                          </a:solidFill>
                          <a:latin typeface="+mn-lt"/>
                          <a:ea typeface="+mn-ea"/>
                          <a:cs typeface="+mn-cs"/>
                        </a:rPr>
                        <a:t>/egg box sales</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b="1" kern="1200" dirty="0">
                          <a:solidFill>
                            <a:srgbClr val="595959"/>
                          </a:solidFill>
                          <a:latin typeface="+mn-lt"/>
                          <a:ea typeface="+mn-ea"/>
                          <a:cs typeface="+mn-cs"/>
                        </a:rPr>
                        <a:t>Local crafts, </a:t>
                      </a:r>
                      <a:r>
                        <a:rPr lang="en-US" sz="2200" kern="1200" dirty="0">
                          <a:solidFill>
                            <a:srgbClr val="595959"/>
                          </a:solidFill>
                          <a:latin typeface="+mn-lt"/>
                          <a:ea typeface="+mn-ea"/>
                          <a:cs typeface="+mn-cs"/>
                        </a:rPr>
                        <a:t>art, or souvenirs for sale</a:t>
                      </a:r>
                    </a:p>
                    <a:p>
                      <a:pPr marL="342900" indent="-342900">
                        <a:buFont typeface="Arial" panose="020B0604020202020204" pitchFamily="34" charset="0"/>
                        <a:buChar char="•"/>
                      </a:pPr>
                      <a:r>
                        <a:rPr lang="en-US" sz="2200" b="1" kern="1200" dirty="0">
                          <a:solidFill>
                            <a:srgbClr val="595959"/>
                          </a:solidFill>
                          <a:latin typeface="+mn-lt"/>
                          <a:ea typeface="+mn-ea"/>
                          <a:cs typeface="+mn-cs"/>
                        </a:rPr>
                        <a:t>Eco-toiletries</a:t>
                      </a:r>
                      <a:r>
                        <a:rPr lang="en-US" sz="2200" kern="1200" dirty="0">
                          <a:solidFill>
                            <a:srgbClr val="595959"/>
                          </a:solidFill>
                          <a:latin typeface="+mn-lt"/>
                          <a:ea typeface="+mn-ea"/>
                          <a:cs typeface="+mn-cs"/>
                        </a:rPr>
                        <a:t> or refill station products</a:t>
                      </a:r>
                    </a:p>
                    <a:p>
                      <a:pPr marL="342900" indent="-342900">
                        <a:buFont typeface="Arial" panose="020B0604020202020204" pitchFamily="34" charset="0"/>
                        <a:buChar char="•"/>
                      </a:pPr>
                      <a:r>
                        <a:rPr lang="en-US" sz="2200" b="1" kern="1200" dirty="0">
                          <a:solidFill>
                            <a:srgbClr val="595959"/>
                          </a:solidFill>
                          <a:latin typeface="+mn-lt"/>
                          <a:ea typeface="+mn-ea"/>
                          <a:cs typeface="+mn-cs"/>
                        </a:rPr>
                        <a:t>Home-branded</a:t>
                      </a:r>
                      <a:r>
                        <a:rPr lang="en-US" sz="2200" kern="1200" dirty="0">
                          <a:solidFill>
                            <a:srgbClr val="595959"/>
                          </a:solidFill>
                          <a:latin typeface="+mn-lt"/>
                          <a:ea typeface="+mn-ea"/>
                          <a:cs typeface="+mn-cs"/>
                        </a:rPr>
                        <a:t> items (e.g. mugs, tote bags, robes)</a:t>
                      </a:r>
                    </a:p>
                    <a:p>
                      <a:pPr marL="342900" indent="-342900">
                        <a:buFont typeface="Arial" panose="020B0604020202020204" pitchFamily="34" charset="0"/>
                        <a:buChar char="•"/>
                      </a:pPr>
                      <a:r>
                        <a:rPr lang="en-US" sz="2200" b="1" kern="1200" dirty="0">
                          <a:solidFill>
                            <a:srgbClr val="595959"/>
                          </a:solidFill>
                          <a:latin typeface="+mn-lt"/>
                          <a:ea typeface="+mn-ea"/>
                          <a:cs typeface="+mn-cs"/>
                        </a:rPr>
                        <a:t>Digital guides </a:t>
                      </a:r>
                      <a:r>
                        <a:rPr lang="en-US" sz="2200" kern="1200" dirty="0">
                          <a:solidFill>
                            <a:srgbClr val="595959"/>
                          </a:solidFill>
                          <a:latin typeface="+mn-lt"/>
                          <a:ea typeface="+mn-ea"/>
                          <a:cs typeface="+mn-cs"/>
                        </a:rPr>
                        <a:t>or travel eBooks</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1C00A8B-B75D-F1A6-08A4-61E856CE2F13}"/>
              </a:ext>
            </a:extLst>
          </p:cNvPr>
          <p:cNvSpPr txBox="1">
            <a:spLocks/>
          </p:cNvSpPr>
          <p:nvPr/>
        </p:nvSpPr>
        <p:spPr>
          <a:xfrm>
            <a:off x="788657" y="513953"/>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Secondary Revenue </a:t>
            </a:r>
            <a:r>
              <a:rPr lang="en-IE" i="1"/>
              <a:t>(Add-On Services &amp; Experiences)</a:t>
            </a:r>
          </a:p>
          <a:p>
            <a:r>
              <a:rPr lang="en-IE" sz="2800" b="0" i="1">
                <a:solidFill>
                  <a:srgbClr val="E96751"/>
                </a:solidFill>
              </a:rPr>
              <a:t>Examples, Integration and How They Add Real Value</a:t>
            </a:r>
          </a:p>
          <a:p>
            <a:endParaRPr lang="en-IE" dirty="0"/>
          </a:p>
        </p:txBody>
      </p:sp>
    </p:spTree>
    <p:extLst>
      <p:ext uri="{BB962C8B-B14F-4D97-AF65-F5344CB8AC3E}">
        <p14:creationId xmlns:p14="http://schemas.microsoft.com/office/powerpoint/2010/main" val="32090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C1E8-B7EE-3735-E0B3-E2ACC02711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C338EA-1704-84FA-CD83-26CB2AA73FAD}"/>
              </a:ext>
            </a:extLst>
          </p:cNvPr>
          <p:cNvSpPr>
            <a:spLocks noGrp="1"/>
          </p:cNvSpPr>
          <p:nvPr>
            <p:ph type="body" sz="quarter" idx="16"/>
          </p:nvPr>
        </p:nvSpPr>
        <p:spPr/>
        <p:txBody>
          <a:bodyPr/>
          <a:lstStyle/>
          <a:p>
            <a:r>
              <a:rPr lang="en-GB" b="1" dirty="0">
                <a:solidFill>
                  <a:srgbClr val="E96751"/>
                </a:solidFill>
              </a:rPr>
              <a:t>Creative &amp; Cultural Workshops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D66B93B-D0AA-7B9C-FF5B-5DCEF89E038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5DDA3EFA-2C25-AAC7-C30A-AB84D00793F6}"/>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FFF6CC2F-9085-3EB9-EA22-7CA88AD54861}"/>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982D0D5-3477-8258-D5BB-68EE7BEE299E}"/>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ACCADEB-A820-69EC-DCF0-1CA351A74628}"/>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6C95616-B1F3-6063-E064-C7C268F10F12}"/>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3E6F58AA-F2A0-ABD1-AB89-04272FA400E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DCB26EF-E0E8-DB13-8E93-0AB3C5256EDE}"/>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05FA4F8-8FDA-A827-B3EC-6E52DA6873D1}"/>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Craft Classes </a:t>
            </a:r>
            <a:r>
              <a:rPr lang="en-US" sz="2200" dirty="0">
                <a:solidFill>
                  <a:schemeClr val="bg1"/>
                </a:solidFill>
              </a:rPr>
              <a:t>(Pottery, Candle Making, Art): €35 for a 2-hour pottery session with a local artist. Run weekly sessions in a shared barn or repurposed space. </a:t>
            </a:r>
            <a:r>
              <a:rPr lang="en-US" sz="2200" b="1" dirty="0">
                <a:solidFill>
                  <a:schemeClr val="bg1"/>
                </a:solidFill>
              </a:rPr>
              <a:t>Value: </a:t>
            </a:r>
            <a:r>
              <a:rPr lang="en-US" sz="2200" dirty="0">
                <a:solidFill>
                  <a:schemeClr val="bg1"/>
                </a:solidFill>
              </a:rPr>
              <a:t>Showcases local talent and attracts guests interested in creativity and slow travel.</a:t>
            </a:r>
          </a:p>
        </p:txBody>
      </p:sp>
      <p:sp>
        <p:nvSpPr>
          <p:cNvPr id="17" name="Text Placeholder 4">
            <a:extLst>
              <a:ext uri="{FF2B5EF4-FFF2-40B4-BE49-F238E27FC236}">
                <a16:creationId xmlns:a16="http://schemas.microsoft.com/office/drawing/2014/main" id="{C1D181D4-D229-DFC8-69B2-DA74DD50392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Photography Walks or Writing Retreats: </a:t>
            </a:r>
            <a:r>
              <a:rPr lang="en-US" sz="2200" dirty="0">
                <a:solidFill>
                  <a:schemeClr val="bg1"/>
                </a:solidFill>
              </a:rPr>
              <a:t>€20 guided photo tour of local landscape. List as an experience, ideal for solo </a:t>
            </a:r>
            <a:r>
              <a:rPr lang="en-US" sz="2200" dirty="0" err="1">
                <a:solidFill>
                  <a:schemeClr val="bg1"/>
                </a:solidFill>
              </a:rPr>
              <a:t>travellers</a:t>
            </a:r>
            <a:r>
              <a:rPr lang="en-US" sz="2200" dirty="0">
                <a:solidFill>
                  <a:schemeClr val="bg1"/>
                </a:solidFill>
              </a:rPr>
              <a:t> or mid-week guests. </a:t>
            </a:r>
            <a:r>
              <a:rPr lang="en-US" sz="2200" b="1" dirty="0">
                <a:solidFill>
                  <a:schemeClr val="bg1"/>
                </a:solidFill>
              </a:rPr>
              <a:t>Value: </a:t>
            </a:r>
            <a:r>
              <a:rPr lang="en-US" sz="2200" dirty="0">
                <a:solidFill>
                  <a:schemeClr val="bg1"/>
                </a:solidFill>
              </a:rPr>
              <a:t>Encourages reflection, mindfulness, and connection to place.</a:t>
            </a:r>
          </a:p>
        </p:txBody>
      </p:sp>
      <p:sp>
        <p:nvSpPr>
          <p:cNvPr id="19" name="Text Placeholder 4">
            <a:extLst>
              <a:ext uri="{FF2B5EF4-FFF2-40B4-BE49-F238E27FC236}">
                <a16:creationId xmlns:a16="http://schemas.microsoft.com/office/drawing/2014/main" id="{4B7EE3AC-BC4F-055F-96C9-83B895A6116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Cooking Lessons </a:t>
            </a:r>
            <a:r>
              <a:rPr lang="en-US" sz="2200" dirty="0">
                <a:solidFill>
                  <a:schemeClr val="bg1"/>
                </a:solidFill>
              </a:rPr>
              <a:t>(Local Dishes, Foraging, Baking): €40 sourdough masterclass; €30 Irish boxty-making class. Offer workshops during quieter days or partner with a local chef. </a:t>
            </a:r>
            <a:r>
              <a:rPr lang="en-US" sz="2200" b="1" dirty="0">
                <a:solidFill>
                  <a:schemeClr val="bg1"/>
                </a:solidFill>
              </a:rPr>
              <a:t>Value: </a:t>
            </a:r>
            <a:r>
              <a:rPr lang="en-US" sz="2200" dirty="0">
                <a:solidFill>
                  <a:schemeClr val="bg1"/>
                </a:solidFill>
              </a:rPr>
              <a:t>Celebrates local food heritage and adds authentic </a:t>
            </a:r>
            <a:r>
              <a:rPr lang="en-US" sz="2200" dirty="0" err="1">
                <a:solidFill>
                  <a:schemeClr val="bg1"/>
                </a:solidFill>
              </a:rPr>
              <a:t>flavour</a:t>
            </a:r>
            <a:r>
              <a:rPr lang="en-US" sz="2200" dirty="0">
                <a:solidFill>
                  <a:schemeClr val="bg1"/>
                </a:solidFill>
              </a:rPr>
              <a:t> to the stay.</a:t>
            </a:r>
          </a:p>
        </p:txBody>
      </p:sp>
      <p:pic>
        <p:nvPicPr>
          <p:cNvPr id="32" name="Graphic 31" descr="Chef Hat outline">
            <a:extLst>
              <a:ext uri="{FF2B5EF4-FFF2-40B4-BE49-F238E27FC236}">
                <a16:creationId xmlns:a16="http://schemas.microsoft.com/office/drawing/2014/main" id="{FD642334-089D-06E6-E222-066C3488FA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5208" y="3700569"/>
            <a:ext cx="914400" cy="914400"/>
          </a:xfrm>
          <a:prstGeom prst="rect">
            <a:avLst/>
          </a:prstGeom>
        </p:spPr>
      </p:pic>
      <p:pic>
        <p:nvPicPr>
          <p:cNvPr id="5" name="Graphic 4" descr="Palette with solid fill">
            <a:extLst>
              <a:ext uri="{FF2B5EF4-FFF2-40B4-BE49-F238E27FC236}">
                <a16:creationId xmlns:a16="http://schemas.microsoft.com/office/drawing/2014/main" id="{64B41887-3AA3-BF25-D37C-1705590A8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842" y="1985115"/>
            <a:ext cx="914400" cy="914400"/>
          </a:xfrm>
          <a:prstGeom prst="rect">
            <a:avLst/>
          </a:prstGeom>
        </p:spPr>
      </p:pic>
      <p:pic>
        <p:nvPicPr>
          <p:cNvPr id="7" name="Graphic 6" descr="Camera with solid fill">
            <a:extLst>
              <a:ext uri="{FF2B5EF4-FFF2-40B4-BE49-F238E27FC236}">
                <a16:creationId xmlns:a16="http://schemas.microsoft.com/office/drawing/2014/main" id="{A4B65F1D-F8F3-0B10-86ED-C734BBD3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92743"/>
            <a:ext cx="914400" cy="914400"/>
          </a:xfrm>
          <a:prstGeom prst="rect">
            <a:avLst/>
          </a:prstGeom>
        </p:spPr>
      </p:pic>
    </p:spTree>
    <p:extLst>
      <p:ext uri="{BB962C8B-B14F-4D97-AF65-F5344CB8AC3E}">
        <p14:creationId xmlns:p14="http://schemas.microsoft.com/office/powerpoint/2010/main" val="297118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44F6E-667D-B3C9-2D32-1D5DA2EE48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8302A7-FA58-FCB0-407F-6A1316697B5D}"/>
              </a:ext>
            </a:extLst>
          </p:cNvPr>
          <p:cNvSpPr>
            <a:spLocks noGrp="1"/>
          </p:cNvSpPr>
          <p:nvPr>
            <p:ph type="body" sz="quarter" idx="16"/>
          </p:nvPr>
        </p:nvSpPr>
        <p:spPr/>
        <p:txBody>
          <a:bodyPr/>
          <a:lstStyle/>
          <a:p>
            <a:r>
              <a:rPr lang="en-GB" b="1" dirty="0">
                <a:solidFill>
                  <a:srgbClr val="E96751"/>
                </a:solidFill>
              </a:rPr>
              <a:t>Farm &amp; Nature-Based Experiences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5381E2CE-0B87-68FD-13D1-B243A7C8CCE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A8365940-7071-140C-76BF-89EFB43FF36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A0420A5-63CB-1E94-64F7-D54CC43ECF34}"/>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C0556E33-FC63-C634-33AB-D2F5E9F20C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DC2476C-41DD-FB2F-B850-D00943B3F02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D5798F54-12C6-1D6B-C4FF-D997A0862416}"/>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5708413B-D5F8-FAC6-BD03-0EA38FFE804F}"/>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2DAAD13-3520-7B26-EBE5-80FAC5228060}"/>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103B3B2C-0ED4-33EA-2980-0667C8D3E996}"/>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Animal Encounters or Feeding Sessions: </a:t>
            </a:r>
            <a:r>
              <a:rPr lang="en-US" sz="2200" dirty="0">
                <a:solidFill>
                  <a:schemeClr val="bg1"/>
                </a:solidFill>
              </a:rPr>
              <a:t>€5 child-friendly goat feeding session or mini farm tour.  Safe fencing, clear schedule, and optional booking through your site.</a:t>
            </a:r>
            <a:r>
              <a:rPr lang="en-US" sz="2200" b="1" dirty="0">
                <a:solidFill>
                  <a:schemeClr val="bg1"/>
                </a:solidFill>
              </a:rPr>
              <a:t> Value: </a:t>
            </a:r>
            <a:r>
              <a:rPr lang="en-US" sz="2200" dirty="0">
                <a:solidFill>
                  <a:schemeClr val="bg1"/>
                </a:solidFill>
              </a:rPr>
              <a:t>Enhances family-friendliness and authenticity.</a:t>
            </a:r>
          </a:p>
        </p:txBody>
      </p:sp>
      <p:sp>
        <p:nvSpPr>
          <p:cNvPr id="17" name="Text Placeholder 4">
            <a:extLst>
              <a:ext uri="{FF2B5EF4-FFF2-40B4-BE49-F238E27FC236}">
                <a16:creationId xmlns:a16="http://schemas.microsoft.com/office/drawing/2014/main" id="{93A18825-EF01-41B3-3732-3D12B89D9E37}"/>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Bee-Keeping or Honey Sampling: </a:t>
            </a:r>
            <a:r>
              <a:rPr lang="en-US" sz="2200" dirty="0">
                <a:solidFill>
                  <a:schemeClr val="bg1"/>
                </a:solidFill>
              </a:rPr>
              <a:t>€15 bee education tour + honey tasting. Create safety protocols, provide suits or observation windows.</a:t>
            </a:r>
            <a:r>
              <a:rPr lang="en-US" sz="2200" b="1" dirty="0">
                <a:solidFill>
                  <a:schemeClr val="bg1"/>
                </a:solidFill>
              </a:rPr>
              <a:t> </a:t>
            </a:r>
          </a:p>
          <a:p>
            <a:pPr marL="0" indent="0"/>
            <a:r>
              <a:rPr lang="en-US" sz="2200" b="1" dirty="0">
                <a:solidFill>
                  <a:schemeClr val="bg1"/>
                </a:solidFill>
              </a:rPr>
              <a:t>Value: </a:t>
            </a:r>
            <a:r>
              <a:rPr lang="en-US" sz="2200" dirty="0">
                <a:solidFill>
                  <a:schemeClr val="bg1"/>
                </a:solidFill>
              </a:rPr>
              <a:t>Offers a rare, educational eco-tourism experience.</a:t>
            </a:r>
          </a:p>
        </p:txBody>
      </p:sp>
      <p:sp>
        <p:nvSpPr>
          <p:cNvPr id="19" name="Text Placeholder 4">
            <a:extLst>
              <a:ext uri="{FF2B5EF4-FFF2-40B4-BE49-F238E27FC236}">
                <a16:creationId xmlns:a16="http://schemas.microsoft.com/office/drawing/2014/main" id="{BA0C0855-BE87-F2F2-C1E5-B6FE1BA1BA9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Eco-Garden Tours or Harvest Experiences: </a:t>
            </a:r>
            <a:r>
              <a:rPr lang="en-US" sz="2200" dirty="0">
                <a:solidFill>
                  <a:schemeClr val="bg1"/>
                </a:solidFill>
              </a:rPr>
              <a:t>€10 guided garden tour or “pick your own veggies” session. Use raised beds or polytunnels; invite guests to harvest for their meal.</a:t>
            </a:r>
            <a:r>
              <a:rPr lang="en-US" sz="2200" b="1" dirty="0">
                <a:solidFill>
                  <a:schemeClr val="bg1"/>
                </a:solidFill>
              </a:rPr>
              <a:t> </a:t>
            </a:r>
          </a:p>
          <a:p>
            <a:pPr marL="0" indent="0">
              <a:spcBef>
                <a:spcPts val="0"/>
              </a:spcBef>
            </a:pPr>
            <a:r>
              <a:rPr lang="en-US" sz="2200" b="1" dirty="0">
                <a:solidFill>
                  <a:schemeClr val="bg1"/>
                </a:solidFill>
              </a:rPr>
              <a:t>Value: </a:t>
            </a:r>
            <a:r>
              <a:rPr lang="en-US" sz="2200" dirty="0">
                <a:solidFill>
                  <a:schemeClr val="bg1"/>
                </a:solidFill>
              </a:rPr>
              <a:t>Connects guests to sustainability and the land.</a:t>
            </a:r>
          </a:p>
        </p:txBody>
      </p:sp>
      <p:pic>
        <p:nvPicPr>
          <p:cNvPr id="5" name="Graphic 4" descr="Bee with solid fill">
            <a:extLst>
              <a:ext uri="{FF2B5EF4-FFF2-40B4-BE49-F238E27FC236}">
                <a16:creationId xmlns:a16="http://schemas.microsoft.com/office/drawing/2014/main" id="{0387E6D2-5B58-A553-18BB-03E03F961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5332885"/>
            <a:ext cx="914400" cy="914400"/>
          </a:xfrm>
          <a:prstGeom prst="rect">
            <a:avLst/>
          </a:prstGeom>
        </p:spPr>
      </p:pic>
      <p:pic>
        <p:nvPicPr>
          <p:cNvPr id="7" name="Graphic 6" descr="Watering pot with solid fill">
            <a:extLst>
              <a:ext uri="{FF2B5EF4-FFF2-40B4-BE49-F238E27FC236}">
                <a16:creationId xmlns:a16="http://schemas.microsoft.com/office/drawing/2014/main" id="{402AFD1A-C079-8D18-39F5-29444A0D6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042" y="3693483"/>
            <a:ext cx="914400" cy="914400"/>
          </a:xfrm>
          <a:prstGeom prst="rect">
            <a:avLst/>
          </a:prstGeom>
        </p:spPr>
      </p:pic>
      <p:pic>
        <p:nvPicPr>
          <p:cNvPr id="18" name="Graphic 17" descr="Paw prints with solid fill">
            <a:extLst>
              <a:ext uri="{FF2B5EF4-FFF2-40B4-BE49-F238E27FC236}">
                <a16:creationId xmlns:a16="http://schemas.microsoft.com/office/drawing/2014/main" id="{39891E47-3F7E-AD5E-C97E-EA4D3E3FA4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885" y="2056323"/>
            <a:ext cx="914400" cy="914400"/>
          </a:xfrm>
          <a:prstGeom prst="rect">
            <a:avLst/>
          </a:prstGeom>
        </p:spPr>
      </p:pic>
    </p:spTree>
    <p:extLst>
      <p:ext uri="{BB962C8B-B14F-4D97-AF65-F5344CB8AC3E}">
        <p14:creationId xmlns:p14="http://schemas.microsoft.com/office/powerpoint/2010/main" val="1296165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8F79-7086-424C-F943-F13BC31853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ED1483-60C1-3915-9238-D56574472167}"/>
              </a:ext>
            </a:extLst>
          </p:cNvPr>
          <p:cNvSpPr>
            <a:spLocks noGrp="1"/>
          </p:cNvSpPr>
          <p:nvPr>
            <p:ph type="body" sz="quarter" idx="16"/>
          </p:nvPr>
        </p:nvSpPr>
        <p:spPr/>
        <p:txBody>
          <a:bodyPr/>
          <a:lstStyle/>
          <a:p>
            <a:r>
              <a:rPr lang="en-GB" b="1" dirty="0">
                <a:solidFill>
                  <a:srgbClr val="E96751"/>
                </a:solidFill>
              </a:rPr>
              <a:t>Onsite Retail &amp; Merchandise </a:t>
            </a:r>
            <a:r>
              <a:rPr lang="en-GB" sz="2800" b="0" dirty="0">
                <a:solidFill>
                  <a:srgbClr val="E96751"/>
                </a:solidFill>
              </a:rPr>
              <a:t>(Real Value Integration)</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448DF97A-2D90-4F0B-FBD7-BA72AE6472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C7498581-FA80-2674-934B-BB207C220DD4}"/>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0065F60B-F5DC-F9A8-6D86-2F42732F43D0}"/>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D3AC55CE-D8A9-63D0-C919-310B3C5D82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8536B0F-1EEE-2DDE-81B1-BF835456F6A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A43987BA-7DAF-B486-DD0F-FA86D2C998CA}"/>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2766D5F-B1D3-B2C4-523D-8A6D0B300C06}"/>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CD8C5385-68CA-49D0-2BED-8A26C2AFA03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BAC62BB-7C67-EC19-B95E-56F7F517E84F}"/>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Local Artisan Goods: </a:t>
            </a:r>
            <a:r>
              <a:rPr lang="en-US" sz="2200" dirty="0">
                <a:solidFill>
                  <a:schemeClr val="bg1"/>
                </a:solidFill>
              </a:rPr>
              <a:t>Handmade soaps (€6), woven baskets (€20), or ceramics (€35). Set up a small retail display in a common area or an online shop link.</a:t>
            </a:r>
            <a:r>
              <a:rPr lang="en-US" sz="2200" b="1" dirty="0">
                <a:solidFill>
                  <a:schemeClr val="bg1"/>
                </a:solidFill>
              </a:rPr>
              <a:t> Value: </a:t>
            </a:r>
            <a:r>
              <a:rPr lang="en-US" sz="2200" dirty="0">
                <a:solidFill>
                  <a:schemeClr val="bg1"/>
                </a:solidFill>
              </a:rPr>
              <a:t>Supports local makers and gives guests a tangible memory.</a:t>
            </a:r>
          </a:p>
        </p:txBody>
      </p:sp>
      <p:sp>
        <p:nvSpPr>
          <p:cNvPr id="17" name="Text Placeholder 4">
            <a:extLst>
              <a:ext uri="{FF2B5EF4-FFF2-40B4-BE49-F238E27FC236}">
                <a16:creationId xmlns:a16="http://schemas.microsoft.com/office/drawing/2014/main" id="{F228C2B0-B6DE-5F83-3A8A-3C6B6EF8245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Eco-Toiletry Refills: </a:t>
            </a:r>
            <a:r>
              <a:rPr lang="en-US" sz="2200" dirty="0">
                <a:solidFill>
                  <a:schemeClr val="bg1"/>
                </a:solidFill>
              </a:rPr>
              <a:t>€8 refill of eco shampoo, conditioner, or sunscreen. Use a refill station in the shared area or cottage bathroom.</a:t>
            </a:r>
            <a:r>
              <a:rPr lang="en-US" sz="2200" b="1" dirty="0">
                <a:solidFill>
                  <a:schemeClr val="bg1"/>
                </a:solidFill>
              </a:rPr>
              <a:t> </a:t>
            </a:r>
          </a:p>
          <a:p>
            <a:pPr marL="0" indent="0"/>
            <a:r>
              <a:rPr lang="en-US" sz="2200" b="1" dirty="0">
                <a:solidFill>
                  <a:schemeClr val="bg1"/>
                </a:solidFill>
              </a:rPr>
              <a:t>Value: </a:t>
            </a:r>
            <a:r>
              <a:rPr lang="en-US" sz="2200" dirty="0">
                <a:solidFill>
                  <a:schemeClr val="bg1"/>
                </a:solidFill>
              </a:rPr>
              <a:t>Encourages sustainability and appeals to conscious </a:t>
            </a:r>
            <a:r>
              <a:rPr lang="en-US" sz="2200" dirty="0" err="1">
                <a:solidFill>
                  <a:schemeClr val="bg1"/>
                </a:solidFill>
              </a:rPr>
              <a:t>travellers</a:t>
            </a:r>
            <a:r>
              <a:rPr lang="en-US" sz="2200" dirty="0">
                <a:solidFill>
                  <a:schemeClr val="bg1"/>
                </a:solidFill>
              </a:rPr>
              <a:t>.</a:t>
            </a:r>
          </a:p>
        </p:txBody>
      </p:sp>
      <p:sp>
        <p:nvSpPr>
          <p:cNvPr id="19" name="Text Placeholder 4">
            <a:extLst>
              <a:ext uri="{FF2B5EF4-FFF2-40B4-BE49-F238E27FC236}">
                <a16:creationId xmlns:a16="http://schemas.microsoft.com/office/drawing/2014/main" id="{7152E03A-68A6-AEB3-8091-44942507A1E4}"/>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Branded Souvenirs: “</a:t>
            </a:r>
            <a:r>
              <a:rPr lang="en-US" sz="2200" dirty="0">
                <a:solidFill>
                  <a:schemeClr val="bg1"/>
                </a:solidFill>
              </a:rPr>
              <a:t>Wild Atlantic Hideaway” mugs (€12) or canvas totes (€10). Sell through self-checkout or QR-code payment system.</a:t>
            </a:r>
            <a:r>
              <a:rPr lang="en-US" sz="2200" b="1" dirty="0">
                <a:solidFill>
                  <a:schemeClr val="bg1"/>
                </a:solidFill>
              </a:rPr>
              <a:t> </a:t>
            </a:r>
          </a:p>
          <a:p>
            <a:pPr marL="0" indent="0">
              <a:spcBef>
                <a:spcPts val="0"/>
              </a:spcBef>
            </a:pPr>
            <a:r>
              <a:rPr lang="en-US" sz="2200" b="1" dirty="0">
                <a:solidFill>
                  <a:schemeClr val="bg1"/>
                </a:solidFill>
              </a:rPr>
              <a:t>Value: </a:t>
            </a:r>
            <a:r>
              <a:rPr lang="en-US" sz="2200" dirty="0">
                <a:solidFill>
                  <a:schemeClr val="bg1"/>
                </a:solidFill>
              </a:rPr>
              <a:t>Builds brand recognition and repeat bookings.</a:t>
            </a:r>
          </a:p>
        </p:txBody>
      </p:sp>
      <p:pic>
        <p:nvPicPr>
          <p:cNvPr id="5" name="Graphic 4" descr="Bubbles with solid fill">
            <a:extLst>
              <a:ext uri="{FF2B5EF4-FFF2-40B4-BE49-F238E27FC236}">
                <a16:creationId xmlns:a16="http://schemas.microsoft.com/office/drawing/2014/main" id="{7A56039D-F414-08A6-A5E5-EB254BB3CF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46799"/>
            <a:ext cx="914400" cy="914400"/>
          </a:xfrm>
          <a:prstGeom prst="rect">
            <a:avLst/>
          </a:prstGeom>
        </p:spPr>
      </p:pic>
      <p:pic>
        <p:nvPicPr>
          <p:cNvPr id="7" name="Graphic 6" descr="Home1 with solid fill">
            <a:extLst>
              <a:ext uri="{FF2B5EF4-FFF2-40B4-BE49-F238E27FC236}">
                <a16:creationId xmlns:a16="http://schemas.microsoft.com/office/drawing/2014/main" id="{C5563730-699A-183B-93B8-95B16E63DB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3616" y="3553397"/>
            <a:ext cx="914400" cy="914400"/>
          </a:xfrm>
          <a:prstGeom prst="rect">
            <a:avLst/>
          </a:prstGeom>
        </p:spPr>
      </p:pic>
      <p:pic>
        <p:nvPicPr>
          <p:cNvPr id="18" name="Graphic 17" descr="Sustainability with solid fill">
            <a:extLst>
              <a:ext uri="{FF2B5EF4-FFF2-40B4-BE49-F238E27FC236}">
                <a16:creationId xmlns:a16="http://schemas.microsoft.com/office/drawing/2014/main" id="{A63D6202-7E39-79E9-09F4-DE0C679B9C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5653" y="5304309"/>
            <a:ext cx="914400" cy="914400"/>
          </a:xfrm>
          <a:prstGeom prst="rect">
            <a:avLst/>
          </a:prstGeom>
        </p:spPr>
      </p:pic>
    </p:spTree>
    <p:extLst>
      <p:ext uri="{BB962C8B-B14F-4D97-AF65-F5344CB8AC3E}">
        <p14:creationId xmlns:p14="http://schemas.microsoft.com/office/powerpoint/2010/main" val="509130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079A-DA56-79D9-4A33-D5205EAD88B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7E2938-171D-1AFF-4E75-F7A01A1EEAD8}"/>
              </a:ext>
            </a:extLst>
          </p:cNvPr>
          <p:cNvSpPr>
            <a:spLocks noGrp="1"/>
          </p:cNvSpPr>
          <p:nvPr>
            <p:ph type="body" sz="quarter" idx="16"/>
          </p:nvPr>
        </p:nvSpPr>
        <p:spPr>
          <a:xfrm>
            <a:off x="4443301" y="492281"/>
            <a:ext cx="7073678" cy="803654"/>
          </a:xfrm>
        </p:spPr>
        <p:txBody>
          <a:bodyPr/>
          <a:lstStyle/>
          <a:p>
            <a:r>
              <a:rPr lang="en-IE" dirty="0"/>
              <a:t>Determine Your Available Nights </a:t>
            </a:r>
          </a:p>
          <a:p>
            <a:r>
              <a:rPr lang="en-IE" sz="2400" b="0" i="1" dirty="0">
                <a:solidFill>
                  <a:srgbClr val="E96751"/>
                </a:solidFill>
              </a:rPr>
              <a:t>(Capacity for Bookings)</a:t>
            </a:r>
          </a:p>
        </p:txBody>
      </p:sp>
      <p:sp>
        <p:nvSpPr>
          <p:cNvPr id="7" name="Text Placeholder 6">
            <a:extLst>
              <a:ext uri="{FF2B5EF4-FFF2-40B4-BE49-F238E27FC236}">
                <a16:creationId xmlns:a16="http://schemas.microsoft.com/office/drawing/2014/main" id="{EC461E26-DB06-B920-5DBD-C28F18E6769F}"/>
              </a:ext>
            </a:extLst>
          </p:cNvPr>
          <p:cNvSpPr>
            <a:spLocks noGrp="1"/>
          </p:cNvSpPr>
          <p:nvPr>
            <p:ph type="body" sz="quarter" idx="21"/>
          </p:nvPr>
        </p:nvSpPr>
        <p:spPr>
          <a:xfrm>
            <a:off x="4443301" y="1601240"/>
            <a:ext cx="6925929" cy="4530541"/>
          </a:xfrm>
        </p:spPr>
        <p:txBody>
          <a:bodyPr/>
          <a:lstStyle/>
          <a:p>
            <a:pPr>
              <a:spcAft>
                <a:spcPts val="1200"/>
              </a:spcAft>
            </a:pPr>
            <a:r>
              <a:rPr lang="en-IE" sz="2400" dirty="0"/>
              <a:t>Now, consider </a:t>
            </a:r>
            <a:r>
              <a:rPr lang="en-IE" sz="2400" b="1" dirty="0"/>
              <a:t>how many nights you have available to sell in a year</a:t>
            </a:r>
            <a:r>
              <a:rPr lang="en-IE" sz="2400" dirty="0"/>
              <a:t>. There are 365 days, but will your rooms be available all 365? </a:t>
            </a:r>
          </a:p>
          <a:p>
            <a:pPr>
              <a:spcAft>
                <a:spcPts val="1200"/>
              </a:spcAft>
            </a:pPr>
            <a:r>
              <a:rPr lang="en-IE" sz="2400" dirty="0"/>
              <a:t>Perhaps you close for </a:t>
            </a:r>
            <a:r>
              <a:rPr lang="en-IE" sz="2400" b="1" dirty="0"/>
              <a:t>maintenance</a:t>
            </a:r>
            <a:r>
              <a:rPr lang="en-IE" sz="2400" dirty="0"/>
              <a:t>, or you reserve some days for </a:t>
            </a:r>
            <a:r>
              <a:rPr lang="en-IE" sz="2400" b="1" dirty="0"/>
              <a:t>personal use </a:t>
            </a:r>
            <a:r>
              <a:rPr lang="en-IE" sz="2400" dirty="0"/>
              <a:t>if it’s a family vacation home, or maybe you simply know there won’t be demand year-round. </a:t>
            </a:r>
          </a:p>
          <a:p>
            <a:pPr>
              <a:spcAft>
                <a:spcPts val="1200"/>
              </a:spcAft>
            </a:pPr>
            <a:r>
              <a:rPr lang="en-IE" sz="2400" dirty="0"/>
              <a:t>Calculating this “capacity” sets a ceiling on the number of bookable nights. </a:t>
            </a:r>
          </a:p>
          <a:p>
            <a:pPr>
              <a:spcAft>
                <a:spcPts val="1200"/>
              </a:spcAft>
            </a:pPr>
            <a:endParaRPr lang="en-IE" sz="2400" dirty="0"/>
          </a:p>
        </p:txBody>
      </p:sp>
      <p:sp>
        <p:nvSpPr>
          <p:cNvPr id="5" name="Text Placeholder 4">
            <a:extLst>
              <a:ext uri="{FF2B5EF4-FFF2-40B4-BE49-F238E27FC236}">
                <a16:creationId xmlns:a16="http://schemas.microsoft.com/office/drawing/2014/main" id="{5CA9F16B-69BD-04F9-2DA5-61F2B3469476}"/>
              </a:ext>
            </a:extLst>
          </p:cNvPr>
          <p:cNvSpPr>
            <a:spLocks noGrp="1"/>
          </p:cNvSpPr>
          <p:nvPr>
            <p:ph type="body" sz="quarter" idx="18"/>
          </p:nvPr>
        </p:nvSpPr>
        <p:spPr/>
        <p:txBody>
          <a:bodyPr/>
          <a:lstStyle/>
          <a:p>
            <a:r>
              <a:rPr lang="en-IE" b="0" dirty="0"/>
              <a:t>Capacity for Bookings</a:t>
            </a:r>
          </a:p>
        </p:txBody>
      </p:sp>
      <p:sp>
        <p:nvSpPr>
          <p:cNvPr id="2" name="Text Placeholder 5">
            <a:extLst>
              <a:ext uri="{FF2B5EF4-FFF2-40B4-BE49-F238E27FC236}">
                <a16:creationId xmlns:a16="http://schemas.microsoft.com/office/drawing/2014/main" id="{EAE7ED3C-781A-F7C0-91B6-A105C548565A}"/>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Determine Available Nights</a:t>
            </a:r>
          </a:p>
          <a:p>
            <a:endParaRPr lang="en-IE" dirty="0"/>
          </a:p>
        </p:txBody>
      </p:sp>
      <p:grpSp>
        <p:nvGrpSpPr>
          <p:cNvPr id="3" name="Group 2">
            <a:extLst>
              <a:ext uri="{FF2B5EF4-FFF2-40B4-BE49-F238E27FC236}">
                <a16:creationId xmlns:a16="http://schemas.microsoft.com/office/drawing/2014/main" id="{96221A65-E855-D82B-805F-D382C85E8DCF}"/>
              </a:ext>
            </a:extLst>
          </p:cNvPr>
          <p:cNvGrpSpPr/>
          <p:nvPr/>
        </p:nvGrpSpPr>
        <p:grpSpPr>
          <a:xfrm>
            <a:off x="10976005" y="186976"/>
            <a:ext cx="1081945" cy="1011723"/>
            <a:chOff x="1016000" y="1137920"/>
            <a:chExt cx="1016000" cy="1016000"/>
          </a:xfrm>
        </p:grpSpPr>
        <p:sp>
          <p:nvSpPr>
            <p:cNvPr id="6" name="Oval 5">
              <a:extLst>
                <a:ext uri="{FF2B5EF4-FFF2-40B4-BE49-F238E27FC236}">
                  <a16:creationId xmlns:a16="http://schemas.microsoft.com/office/drawing/2014/main" id="{63BFC63F-A7A6-07BB-0AF8-B875765C776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8A4BEC0-4458-C826-94CD-8233479B4DE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2642928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A90C-5735-A562-2547-E75AA81B541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2E9511-DA3C-9853-F9AD-456FB7B92145}"/>
              </a:ext>
            </a:extLst>
          </p:cNvPr>
          <p:cNvSpPr/>
          <p:nvPr/>
        </p:nvSpPr>
        <p:spPr>
          <a:xfrm>
            <a:off x="4295553" y="981075"/>
            <a:ext cx="7486872" cy="573904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27C09C4-631E-57BA-7F88-52D059FD442E}"/>
              </a:ext>
            </a:extLst>
          </p:cNvPr>
          <p:cNvSpPr>
            <a:spLocks noGrp="1"/>
          </p:cNvSpPr>
          <p:nvPr>
            <p:ph type="body" sz="quarter" idx="16"/>
          </p:nvPr>
        </p:nvSpPr>
        <p:spPr>
          <a:xfrm>
            <a:off x="4295553" y="34144"/>
            <a:ext cx="7221426" cy="803654"/>
          </a:xfrm>
        </p:spPr>
        <p:txBody>
          <a:bodyPr/>
          <a:lstStyle/>
          <a:p>
            <a:pPr algn="ctr"/>
            <a:r>
              <a:rPr lang="en-IE" dirty="0"/>
              <a:t>Determine Your Available Nights </a:t>
            </a:r>
          </a:p>
          <a:p>
            <a:pPr algn="ctr"/>
            <a:r>
              <a:rPr lang="en-IE" sz="2400" b="0" i="1" dirty="0">
                <a:solidFill>
                  <a:srgbClr val="E96751"/>
                </a:solidFill>
              </a:rPr>
              <a:t>(Capacity for Bookings)</a:t>
            </a:r>
          </a:p>
        </p:txBody>
      </p:sp>
      <p:sp>
        <p:nvSpPr>
          <p:cNvPr id="7" name="Text Placeholder 6">
            <a:extLst>
              <a:ext uri="{FF2B5EF4-FFF2-40B4-BE49-F238E27FC236}">
                <a16:creationId xmlns:a16="http://schemas.microsoft.com/office/drawing/2014/main" id="{525FB19B-D3FE-C717-3362-2FD00118E750}"/>
              </a:ext>
            </a:extLst>
          </p:cNvPr>
          <p:cNvSpPr>
            <a:spLocks noGrp="1"/>
          </p:cNvSpPr>
          <p:nvPr>
            <p:ph type="body" sz="quarter" idx="21"/>
          </p:nvPr>
        </p:nvSpPr>
        <p:spPr>
          <a:xfrm>
            <a:off x="4657725" y="1163729"/>
            <a:ext cx="6995297" cy="4530541"/>
          </a:xfrm>
        </p:spPr>
        <p:txBody>
          <a:bodyPr/>
          <a:lstStyle/>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If you plan to operate year-round with no closures, that’s 365 nights available. </a:t>
            </a:r>
          </a:p>
          <a:p>
            <a:pPr>
              <a:spcAft>
                <a:spcPts val="600"/>
              </a:spcAft>
            </a:pPr>
            <a:r>
              <a:rPr lang="en-IE" i="1" dirty="0">
                <a:solidFill>
                  <a:schemeClr val="bg1"/>
                </a:solidFill>
              </a:rPr>
              <a:t>If</a:t>
            </a:r>
            <a:r>
              <a:rPr lang="en-US" i="1" dirty="0">
                <a:solidFill>
                  <a:schemeClr val="bg1"/>
                </a:solidFill>
              </a:rPr>
              <a:t>, instead, you decide to close for one month off-season (say 30 days) and also anticipate about 15 days of various maintenance or personal block-offs, then the available nights are</a:t>
            </a:r>
            <a:r>
              <a:rPr lang="en-IE" i="1" dirty="0">
                <a:solidFill>
                  <a:schemeClr val="bg1"/>
                </a:solidFill>
              </a:rPr>
              <a:t> 365 – 45 = </a:t>
            </a:r>
            <a:r>
              <a:rPr lang="en-IE" b="1" i="1" dirty="0">
                <a:solidFill>
                  <a:schemeClr val="bg1"/>
                </a:solidFill>
              </a:rPr>
              <a:t>320 nights</a:t>
            </a:r>
            <a:r>
              <a:rPr lang="en-IE" i="1" dirty="0">
                <a:solidFill>
                  <a:schemeClr val="bg1"/>
                </a:solidFill>
              </a:rPr>
              <a:t> in a year.</a:t>
            </a:r>
            <a:r>
              <a:rPr lang="en-IE" dirty="0">
                <a:solidFill>
                  <a:schemeClr val="bg1"/>
                </a:solidFill>
              </a:rPr>
              <a:t> </a:t>
            </a:r>
          </a:p>
          <a:p>
            <a:pPr>
              <a:spcAft>
                <a:spcPts val="600"/>
              </a:spcAft>
            </a:pPr>
            <a:r>
              <a:rPr lang="en-IE" dirty="0">
                <a:solidFill>
                  <a:schemeClr val="bg1"/>
                </a:solidFill>
              </a:rPr>
              <a:t>In a hotel context, if you have multiple rooms, you’d multiply by the number of rooms (e.g., one room × 320 nights = 320 room-nights; if 5 rooms, then 5 × 320 = 1,600 room-nights available). </a:t>
            </a:r>
          </a:p>
          <a:p>
            <a:pPr>
              <a:spcAft>
                <a:spcPts val="600"/>
              </a:spcAft>
            </a:pPr>
            <a:r>
              <a:rPr lang="en-IE" dirty="0">
                <a:solidFill>
                  <a:schemeClr val="bg1"/>
                </a:solidFill>
              </a:rPr>
              <a:t>The </a:t>
            </a:r>
            <a:r>
              <a:rPr lang="en-US" b="1" dirty="0">
                <a:solidFill>
                  <a:schemeClr val="bg1"/>
                </a:solidFill>
              </a:rPr>
              <a:t>number of available nights is useful for putting</a:t>
            </a:r>
            <a:r>
              <a:rPr lang="en-IE" dirty="0">
                <a:solidFill>
                  <a:schemeClr val="bg1"/>
                </a:solidFill>
              </a:rPr>
              <a:t> your break-even target into perspective: is it even feasible to book that many nights? It also feeds into occupancy calculations next. Essentially, this is your inventory of nights you </a:t>
            </a:r>
            <a:r>
              <a:rPr lang="en-IE" i="1" dirty="0">
                <a:solidFill>
                  <a:schemeClr val="bg1"/>
                </a:solidFill>
              </a:rPr>
              <a:t>can</a:t>
            </a:r>
            <a:r>
              <a:rPr lang="en-IE" dirty="0">
                <a:solidFill>
                  <a:schemeClr val="bg1"/>
                </a:solidFill>
              </a:rPr>
              <a:t> sell under ideal conditions.</a:t>
            </a:r>
          </a:p>
        </p:txBody>
      </p:sp>
      <p:sp>
        <p:nvSpPr>
          <p:cNvPr id="5" name="Text Placeholder 4">
            <a:extLst>
              <a:ext uri="{FF2B5EF4-FFF2-40B4-BE49-F238E27FC236}">
                <a16:creationId xmlns:a16="http://schemas.microsoft.com/office/drawing/2014/main" id="{575AD0F7-DB2C-B040-C52B-BE335042DF95}"/>
              </a:ext>
            </a:extLst>
          </p:cNvPr>
          <p:cNvSpPr>
            <a:spLocks noGrp="1"/>
          </p:cNvSpPr>
          <p:nvPr>
            <p:ph type="body" sz="quarter" idx="18"/>
          </p:nvPr>
        </p:nvSpPr>
        <p:spPr/>
        <p:txBody>
          <a:bodyPr/>
          <a:lstStyle/>
          <a:p>
            <a:r>
              <a:rPr lang="en-IE" b="0" dirty="0"/>
              <a:t>Capacity for Bookings</a:t>
            </a:r>
          </a:p>
        </p:txBody>
      </p:sp>
      <p:sp>
        <p:nvSpPr>
          <p:cNvPr id="2" name="Text Placeholder 5">
            <a:extLst>
              <a:ext uri="{FF2B5EF4-FFF2-40B4-BE49-F238E27FC236}">
                <a16:creationId xmlns:a16="http://schemas.microsoft.com/office/drawing/2014/main" id="{572DB7A3-CCEF-83E5-C553-DA85842A2A9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Determine Available Nights</a:t>
            </a:r>
          </a:p>
          <a:p>
            <a:endParaRPr lang="en-IE" dirty="0"/>
          </a:p>
        </p:txBody>
      </p:sp>
    </p:spTree>
    <p:extLst>
      <p:ext uri="{BB962C8B-B14F-4D97-AF65-F5344CB8AC3E}">
        <p14:creationId xmlns:p14="http://schemas.microsoft.com/office/powerpoint/2010/main" val="1438653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901D-DCED-735E-75BD-0622954FA9EE}"/>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4A7B16-67C6-AEE1-31CC-6EA5B2D95662}"/>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518E112-EC3C-7CC3-9335-CE1428493DC4}"/>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65142F0-5904-535C-5968-52EAFC563473}"/>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Available Number of Nights </a:t>
            </a:r>
          </a:p>
        </p:txBody>
      </p:sp>
      <p:cxnSp>
        <p:nvCxnSpPr>
          <p:cNvPr id="2" name="Straight Connector 1">
            <a:extLst>
              <a:ext uri="{FF2B5EF4-FFF2-40B4-BE49-F238E27FC236}">
                <a16:creationId xmlns:a16="http://schemas.microsoft.com/office/drawing/2014/main" id="{7BBD7333-6303-2D2D-6289-E022D94897AB}"/>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E79E9E2-0D52-D860-C1B6-3D506AC79286}"/>
              </a:ext>
            </a:extLst>
          </p:cNvPr>
          <p:cNvSpPr>
            <a:spLocks noGrp="1"/>
          </p:cNvSpPr>
          <p:nvPr>
            <p:ph type="body" sz="quarter" idx="18"/>
          </p:nvPr>
        </p:nvSpPr>
        <p:spPr>
          <a:xfrm>
            <a:off x="1358576" y="1034204"/>
            <a:ext cx="9954728" cy="803653"/>
          </a:xfrm>
        </p:spPr>
        <p:txBody>
          <a:bodyPr/>
          <a:lstStyle/>
          <a:p>
            <a:pPr marL="0" indent="0">
              <a:spcAft>
                <a:spcPts val="600"/>
              </a:spcAft>
            </a:pPr>
            <a:r>
              <a:rPr lang="en-US" b="1" dirty="0">
                <a:solidFill>
                  <a:srgbClr val="E96751"/>
                </a:solidFill>
              </a:rPr>
              <a:t>Example. </a:t>
            </a:r>
            <a:r>
              <a:rPr lang="en-US" sz="2200" dirty="0">
                <a:solidFill>
                  <a:srgbClr val="595959"/>
                </a:solidFill>
              </a:rPr>
              <a:t>Determine your </a:t>
            </a:r>
            <a:r>
              <a:rPr lang="en-IE" sz="2200" dirty="0">
                <a:solidFill>
                  <a:srgbClr val="595959"/>
                </a:solidFill>
              </a:rPr>
              <a:t>available Nights per Year. Assume you operate all year, 365 nights. </a:t>
            </a:r>
            <a:r>
              <a:rPr lang="en-US" sz="2200" dirty="0">
                <a:solidFill>
                  <a:srgbClr val="595959"/>
                </a:solidFill>
              </a:rPr>
              <a:t>(You can adjust this if you're open seasonally, e.g., 300 nights, 250, etc.)</a:t>
            </a:r>
            <a:endParaRPr lang="en-US" sz="2200" i="1" dirty="0">
              <a:solidFill>
                <a:srgbClr val="595959"/>
              </a:solidFill>
            </a:endParaRPr>
          </a:p>
        </p:txBody>
      </p:sp>
      <p:sp>
        <p:nvSpPr>
          <p:cNvPr id="21" name="Text Placeholder 5">
            <a:extLst>
              <a:ext uri="{FF2B5EF4-FFF2-40B4-BE49-F238E27FC236}">
                <a16:creationId xmlns:a16="http://schemas.microsoft.com/office/drawing/2014/main" id="{D3B287A6-9B3B-19C2-C6B1-C809F20B4149}"/>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Available Nights </a:t>
            </a:r>
            <a:r>
              <a:rPr lang="en-US" dirty="0">
                <a:solidFill>
                  <a:schemeClr val="bg1"/>
                </a:solidFill>
              </a:rPr>
              <a:t>= Total Nights in a Year – Owner Blocked Nights – Maintenance Days – Seasonal Closures</a:t>
            </a:r>
          </a:p>
        </p:txBody>
      </p:sp>
      <p:sp>
        <p:nvSpPr>
          <p:cNvPr id="26" name="Flowchart: Alternate Process 25">
            <a:extLst>
              <a:ext uri="{FF2B5EF4-FFF2-40B4-BE49-F238E27FC236}">
                <a16:creationId xmlns:a16="http://schemas.microsoft.com/office/drawing/2014/main" id="{0CD0B302-3C50-8B18-3798-D09675EEC1BB}"/>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40C56929-BA02-0114-971E-FFCE6AEB31A4}"/>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AF503B-2D57-4689-6C52-274ADA79682E}"/>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90E8030A-47B2-7872-4598-60F4593FF889}"/>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This number is essential for calculating realistic occupancy rates. It helps you project maximum revenue and understand operational limits. You'll use this figure in break-even analysis and revenue planning.</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7658B31A-F217-5534-3CB6-A52FFDC90BF8}"/>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 Nights in a Year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Owner Use (e.g. holidays, personal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Scheduled Maintenance Days (e.g. deep clean, repairs)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Off-Season Closures (e.g. closed Jan–Feb)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Available Nights</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 </a:t>
                      </a:r>
                      <a:r>
                        <a:rPr lang="en-US" b="1" dirty="0">
                          <a:solidFill>
                            <a:schemeClr val="bg1"/>
                          </a:solidFill>
                        </a:rPr>
                        <a:t>280 nights</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spTree>
    <p:extLst>
      <p:ext uri="{BB962C8B-B14F-4D97-AF65-F5344CB8AC3E}">
        <p14:creationId xmlns:p14="http://schemas.microsoft.com/office/powerpoint/2010/main" val="338350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741945-7631-6FCC-91D8-E7A959CBFD31}"/>
              </a:ext>
            </a:extLst>
          </p:cNvPr>
          <p:cNvSpPr>
            <a:spLocks noGrp="1"/>
          </p:cNvSpPr>
          <p:nvPr>
            <p:ph type="body" sz="quarter" idx="16"/>
          </p:nvPr>
        </p:nvSpPr>
        <p:spPr>
          <a:xfrm>
            <a:off x="672370" y="188326"/>
            <a:ext cx="10614687" cy="803654"/>
          </a:xfrm>
        </p:spPr>
        <p:txBody>
          <a:bodyPr/>
          <a:lstStyle/>
          <a:p>
            <a:r>
              <a:rPr lang="en-IE" sz="2800" dirty="0">
                <a:solidFill>
                  <a:srgbClr val="E96751"/>
                </a:solidFill>
              </a:rPr>
              <a:t>Sample Revenue Table </a:t>
            </a:r>
            <a:r>
              <a:rPr lang="en-IE" sz="2400" b="0" dirty="0">
                <a:solidFill>
                  <a:srgbClr val="418D8F"/>
                </a:solidFill>
              </a:rPr>
              <a:t>(Calculate Primary and Secondary)</a:t>
            </a:r>
          </a:p>
        </p:txBody>
      </p:sp>
      <p:graphicFrame>
        <p:nvGraphicFramePr>
          <p:cNvPr id="4" name="Table 3">
            <a:extLst>
              <a:ext uri="{FF2B5EF4-FFF2-40B4-BE49-F238E27FC236}">
                <a16:creationId xmlns:a16="http://schemas.microsoft.com/office/drawing/2014/main" id="{8FF327AB-6510-CF8C-FB59-D3FFC9F84FB7}"/>
              </a:ext>
            </a:extLst>
          </p:cNvPr>
          <p:cNvGraphicFramePr>
            <a:graphicFrameLocks noGrp="1"/>
          </p:cNvGraphicFramePr>
          <p:nvPr>
            <p:extLst>
              <p:ext uri="{D42A27DB-BD31-4B8C-83A1-F6EECF244321}">
                <p14:modId xmlns:p14="http://schemas.microsoft.com/office/powerpoint/2010/main" val="4218198393"/>
              </p:ext>
            </p:extLst>
          </p:nvPr>
        </p:nvGraphicFramePr>
        <p:xfrm>
          <a:off x="746652" y="643162"/>
          <a:ext cx="10698695" cy="6026512"/>
        </p:xfrm>
        <a:graphic>
          <a:graphicData uri="http://schemas.openxmlformats.org/drawingml/2006/table">
            <a:tbl>
              <a:tblPr/>
              <a:tblGrid>
                <a:gridCol w="1528385">
                  <a:extLst>
                    <a:ext uri="{9D8B030D-6E8A-4147-A177-3AD203B41FA5}">
                      <a16:colId xmlns:a16="http://schemas.microsoft.com/office/drawing/2014/main" val="2829827051"/>
                    </a:ext>
                  </a:extLst>
                </a:gridCol>
                <a:gridCol w="1528385">
                  <a:extLst>
                    <a:ext uri="{9D8B030D-6E8A-4147-A177-3AD203B41FA5}">
                      <a16:colId xmlns:a16="http://schemas.microsoft.com/office/drawing/2014/main" val="2904220173"/>
                    </a:ext>
                  </a:extLst>
                </a:gridCol>
                <a:gridCol w="1528385">
                  <a:extLst>
                    <a:ext uri="{9D8B030D-6E8A-4147-A177-3AD203B41FA5}">
                      <a16:colId xmlns:a16="http://schemas.microsoft.com/office/drawing/2014/main" val="1524955550"/>
                    </a:ext>
                  </a:extLst>
                </a:gridCol>
                <a:gridCol w="1528385">
                  <a:extLst>
                    <a:ext uri="{9D8B030D-6E8A-4147-A177-3AD203B41FA5}">
                      <a16:colId xmlns:a16="http://schemas.microsoft.com/office/drawing/2014/main" val="1594532226"/>
                    </a:ext>
                  </a:extLst>
                </a:gridCol>
                <a:gridCol w="1528385">
                  <a:extLst>
                    <a:ext uri="{9D8B030D-6E8A-4147-A177-3AD203B41FA5}">
                      <a16:colId xmlns:a16="http://schemas.microsoft.com/office/drawing/2014/main" val="3417630123"/>
                    </a:ext>
                  </a:extLst>
                </a:gridCol>
                <a:gridCol w="1528385">
                  <a:extLst>
                    <a:ext uri="{9D8B030D-6E8A-4147-A177-3AD203B41FA5}">
                      <a16:colId xmlns:a16="http://schemas.microsoft.com/office/drawing/2014/main" val="401659906"/>
                    </a:ext>
                  </a:extLst>
                </a:gridCol>
                <a:gridCol w="1528385">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Revenue Type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Description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Rate / Unit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Available Nights or Units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Expected Occupancy / Sales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Estimated Monthly Revenue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Estimated Annual Revenue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Primary Revenue Sources</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800" b="1" dirty="0">
                          <a:solidFill>
                            <a:srgbClr val="595959"/>
                          </a:solidFill>
                        </a:rPr>
                        <a:t>Nightly Rental Rate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Main guest booking income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€140/night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365 nights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 (183 nights)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800" b="1" dirty="0">
                          <a:solidFill>
                            <a:srgbClr val="595959"/>
                          </a:solidFill>
                        </a:rPr>
                        <a:t>Cleaning Fee (per 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Flat fee added to each guest 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183 bookings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€457</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€5,490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Secondary Revenue Sources</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800" b="1" dirty="0">
                          <a:solidFill>
                            <a:srgbClr val="595959"/>
                          </a:solidFill>
                        </a:rPr>
                        <a:t>Breakfast Add-On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Optional guest upgrade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€12/person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183 bookings x 2 guests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 uptake (110 sales)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800" b="1" dirty="0">
                          <a:solidFill>
                            <a:srgbClr val="595959"/>
                          </a:solidFill>
                        </a:rPr>
                        <a:t>Equipment Rental (e.g. bikes)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Daily guest rental</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€15/day</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 days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20% uptake (20 rentals)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800" b="1" dirty="0">
                          <a:solidFill>
                            <a:srgbClr val="595959"/>
                          </a:solidFill>
                        </a:rPr>
                        <a:t>Local Tour Booking Commission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Commission from referrals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€20/tour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 bookings/month</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10% uptake (12 tours/month)</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€2,880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spTree>
    <p:extLst>
      <p:ext uri="{BB962C8B-B14F-4D97-AF65-F5344CB8AC3E}">
        <p14:creationId xmlns:p14="http://schemas.microsoft.com/office/powerpoint/2010/main" val="150671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3E29-9B35-C48D-5573-66E6F7A331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E03175-BCE3-44D9-BD60-59F43EE84F0A}"/>
              </a:ext>
            </a:extLst>
          </p:cNvPr>
          <p:cNvSpPr>
            <a:spLocks noGrp="1"/>
          </p:cNvSpPr>
          <p:nvPr>
            <p:ph type="body" sz="quarter" idx="16"/>
          </p:nvPr>
        </p:nvSpPr>
        <p:spPr>
          <a:xfrm>
            <a:off x="573015" y="1356327"/>
            <a:ext cx="9961635" cy="3066422"/>
          </a:xfrm>
        </p:spPr>
        <p:txBody>
          <a:bodyPr>
            <a:noAutofit/>
          </a:bodyPr>
          <a:lstStyle/>
          <a:p>
            <a:pPr>
              <a:spcAft>
                <a:spcPts val="1200"/>
              </a:spcAft>
            </a:pPr>
            <a:endParaRPr lang="en-US" sz="1000" dirty="0">
              <a:solidFill>
                <a:srgbClr val="595959"/>
              </a:solidFill>
            </a:endParaRPr>
          </a:p>
          <a:p>
            <a:r>
              <a:rPr lang="en-US" sz="2800" b="1" dirty="0">
                <a:solidFill>
                  <a:srgbClr val="E96751"/>
                </a:solidFill>
              </a:rPr>
              <a:t>Section 3: </a:t>
            </a:r>
            <a:r>
              <a:rPr lang="en-US" sz="2800" b="1" dirty="0">
                <a:solidFill>
                  <a:srgbClr val="459597"/>
                </a:solidFill>
              </a:rPr>
              <a:t>Know Your Revenue Sources</a:t>
            </a:r>
          </a:p>
          <a:p>
            <a:endParaRPr lang="en-US" sz="2400" b="1" dirty="0">
              <a:solidFill>
                <a:srgbClr val="459597"/>
              </a:solidFill>
            </a:endParaRPr>
          </a:p>
          <a:p>
            <a:pPr marL="342900" indent="-342900">
              <a:buFont typeface="Arial" panose="020B0604020202020204" pitchFamily="34" charset="0"/>
              <a:buChar char="•"/>
            </a:pPr>
            <a:r>
              <a:rPr lang="en-US" sz="2400" i="1" dirty="0">
                <a:solidFill>
                  <a:srgbClr val="E96751"/>
                </a:solidFill>
              </a:rPr>
              <a:t>Where does your </a:t>
            </a:r>
            <a:r>
              <a:rPr lang="en-US" sz="2400" b="1" i="1" dirty="0">
                <a:solidFill>
                  <a:srgbClr val="E96751"/>
                </a:solidFill>
              </a:rPr>
              <a:t>income come from</a:t>
            </a:r>
            <a:r>
              <a:rPr lang="en-US" sz="2400" i="1" dirty="0">
                <a:solidFill>
                  <a:srgbClr val="E96751"/>
                </a:solidFill>
              </a:rPr>
              <a:t>, and are you fully aware of all potential revenue streams, beyond just room bookings?</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Objective:</a:t>
            </a:r>
            <a:r>
              <a:rPr lang="en-US" sz="2400" dirty="0">
                <a:solidFill>
                  <a:srgbClr val="595959"/>
                </a:solidFill>
              </a:rPr>
              <a:t> Revenue &amp; Capacity Foundation (What you earn and what’s possible). </a:t>
            </a:r>
          </a:p>
          <a:p>
            <a:endParaRPr lang="en-US" sz="2400" dirty="0">
              <a:solidFill>
                <a:srgbClr val="595959"/>
              </a:solidFill>
            </a:endParaRPr>
          </a:p>
          <a:p>
            <a:r>
              <a:rPr lang="en-US" sz="2400" dirty="0">
                <a:solidFill>
                  <a:srgbClr val="595959"/>
                </a:solidFill>
              </a:rPr>
              <a:t>To map out all sources of income (primary and secondary) to get a full picture of potential earnings and business opportunities.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51DE8225-375C-5540-C4CD-821CAC34F80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3</a:t>
            </a:fld>
            <a:endParaRPr lang="fr-CA" dirty="0"/>
          </a:p>
        </p:txBody>
      </p:sp>
      <p:sp>
        <p:nvSpPr>
          <p:cNvPr id="4" name="Freeform 28">
            <a:extLst>
              <a:ext uri="{FF2B5EF4-FFF2-40B4-BE49-F238E27FC236}">
                <a16:creationId xmlns:a16="http://schemas.microsoft.com/office/drawing/2014/main" id="{F05A0109-EA28-BA29-DBCF-B2F4C5618AF9}"/>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566DE9D-57BA-E140-8848-A21CC45F0EFC}"/>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t>Module 8 </a:t>
            </a:r>
            <a:r>
              <a:rPr lang="en-US" sz="3000"/>
              <a:t>Laying </a:t>
            </a:r>
            <a:r>
              <a:rPr lang="en-US" sz="3000" dirty="0"/>
              <a:t>the Financial Foundations for a Viable Accommodation Business</a:t>
            </a:r>
          </a:p>
        </p:txBody>
      </p:sp>
    </p:spTree>
    <p:extLst>
      <p:ext uri="{BB962C8B-B14F-4D97-AF65-F5344CB8AC3E}">
        <p14:creationId xmlns:p14="http://schemas.microsoft.com/office/powerpoint/2010/main" val="778136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12A12-C698-2D59-5E4B-62F9350DAA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11FEBB0-54F8-7B44-F3FF-8BD4F0EDC1A3}"/>
              </a:ext>
            </a:extLst>
          </p:cNvPr>
          <p:cNvSpPr>
            <a:spLocks noGrp="1"/>
          </p:cNvSpPr>
          <p:nvPr>
            <p:ph type="body" sz="quarter" idx="16"/>
          </p:nvPr>
        </p:nvSpPr>
        <p:spPr>
          <a:xfrm>
            <a:off x="1701070" y="127366"/>
            <a:ext cx="10614687" cy="803654"/>
          </a:xfrm>
        </p:spPr>
        <p:txBody>
          <a:bodyPr/>
          <a:lstStyle/>
          <a:p>
            <a:r>
              <a:rPr lang="en-IE" sz="2800" dirty="0">
                <a:solidFill>
                  <a:srgbClr val="459597"/>
                </a:solidFill>
              </a:rPr>
              <a:t>Exercise </a:t>
            </a:r>
            <a:r>
              <a:rPr lang="en-IE" sz="2800" dirty="0">
                <a:solidFill>
                  <a:srgbClr val="E96751"/>
                </a:solidFill>
              </a:rPr>
              <a:t>Revenue Table </a:t>
            </a:r>
            <a:r>
              <a:rPr lang="en-IE" sz="2400" b="0" dirty="0">
                <a:solidFill>
                  <a:srgbClr val="418D8F"/>
                </a:solidFill>
              </a:rPr>
              <a:t>(Calculate Primary and Secondary)</a:t>
            </a:r>
          </a:p>
        </p:txBody>
      </p:sp>
      <p:graphicFrame>
        <p:nvGraphicFramePr>
          <p:cNvPr id="4" name="Table 3">
            <a:extLst>
              <a:ext uri="{FF2B5EF4-FFF2-40B4-BE49-F238E27FC236}">
                <a16:creationId xmlns:a16="http://schemas.microsoft.com/office/drawing/2014/main" id="{7AEF2A5F-1F83-98B5-7251-D83F241A4BFC}"/>
              </a:ext>
            </a:extLst>
          </p:cNvPr>
          <p:cNvGraphicFramePr>
            <a:graphicFrameLocks noGrp="1"/>
          </p:cNvGraphicFramePr>
          <p:nvPr>
            <p:extLst>
              <p:ext uri="{D42A27DB-BD31-4B8C-83A1-F6EECF244321}">
                <p14:modId xmlns:p14="http://schemas.microsoft.com/office/powerpoint/2010/main" val="1864802552"/>
              </p:ext>
            </p:extLst>
          </p:nvPr>
        </p:nvGraphicFramePr>
        <p:xfrm>
          <a:off x="295276" y="643162"/>
          <a:ext cx="11150069" cy="6087472"/>
        </p:xfrm>
        <a:graphic>
          <a:graphicData uri="http://schemas.openxmlformats.org/drawingml/2006/table">
            <a:tbl>
              <a:tblPr/>
              <a:tblGrid>
                <a:gridCol w="1592867">
                  <a:extLst>
                    <a:ext uri="{9D8B030D-6E8A-4147-A177-3AD203B41FA5}">
                      <a16:colId xmlns:a16="http://schemas.microsoft.com/office/drawing/2014/main" val="2829827051"/>
                    </a:ext>
                  </a:extLst>
                </a:gridCol>
                <a:gridCol w="1592867">
                  <a:extLst>
                    <a:ext uri="{9D8B030D-6E8A-4147-A177-3AD203B41FA5}">
                      <a16:colId xmlns:a16="http://schemas.microsoft.com/office/drawing/2014/main" val="2904220173"/>
                    </a:ext>
                  </a:extLst>
                </a:gridCol>
                <a:gridCol w="1592867">
                  <a:extLst>
                    <a:ext uri="{9D8B030D-6E8A-4147-A177-3AD203B41FA5}">
                      <a16:colId xmlns:a16="http://schemas.microsoft.com/office/drawing/2014/main" val="1524955550"/>
                    </a:ext>
                  </a:extLst>
                </a:gridCol>
                <a:gridCol w="1592867">
                  <a:extLst>
                    <a:ext uri="{9D8B030D-6E8A-4147-A177-3AD203B41FA5}">
                      <a16:colId xmlns:a16="http://schemas.microsoft.com/office/drawing/2014/main" val="1594532226"/>
                    </a:ext>
                  </a:extLst>
                </a:gridCol>
                <a:gridCol w="1592867">
                  <a:extLst>
                    <a:ext uri="{9D8B030D-6E8A-4147-A177-3AD203B41FA5}">
                      <a16:colId xmlns:a16="http://schemas.microsoft.com/office/drawing/2014/main" val="3417630123"/>
                    </a:ext>
                  </a:extLst>
                </a:gridCol>
                <a:gridCol w="1592867">
                  <a:extLst>
                    <a:ext uri="{9D8B030D-6E8A-4147-A177-3AD203B41FA5}">
                      <a16:colId xmlns:a16="http://schemas.microsoft.com/office/drawing/2014/main" val="401659906"/>
                    </a:ext>
                  </a:extLst>
                </a:gridCol>
                <a:gridCol w="1592867">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Revenue Type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Description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Rate / Unit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Available Nights or Units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Expected Occupancy / Sales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Estimated Monthly Revenue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Estimated Annual Revenue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Primary Revenue Sources</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600" b="1" dirty="0">
                          <a:solidFill>
                            <a:srgbClr val="595959"/>
                          </a:solidFill>
                        </a:rPr>
                        <a:t>Nightly Rental Rate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Main guest booking income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/night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nights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a:t>
                      </a:r>
                      <a:r>
                        <a:rPr lang="en-IE" sz="1600" dirty="0">
                          <a:solidFill>
                            <a:srgbClr val="595959"/>
                          </a:solidFill>
                          <a:highlight>
                            <a:srgbClr val="FFFF00"/>
                          </a:highlight>
                        </a:rPr>
                        <a:t>[insert figure] </a:t>
                      </a:r>
                      <a:r>
                        <a:rPr lang="en-IE" sz="1600" dirty="0">
                          <a:solidFill>
                            <a:srgbClr val="595959"/>
                          </a:solidFill>
                        </a:rPr>
                        <a:t> nights)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600" b="1" dirty="0">
                          <a:solidFill>
                            <a:srgbClr val="595959"/>
                          </a:solidFill>
                        </a:rPr>
                        <a:t>Cleaning Fee (per 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a:solidFill>
                            <a:srgbClr val="595959"/>
                          </a:solidFill>
                        </a:rPr>
                        <a:t>Flat fee added to each guest 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/booking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bookings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Secondary Revenue Sources</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600" b="1" dirty="0">
                          <a:solidFill>
                            <a:srgbClr val="595959"/>
                          </a:solidFill>
                        </a:rPr>
                        <a:t>Breakfast Add-On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Optional guest upgrade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/person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US" sz="1600" dirty="0">
                          <a:solidFill>
                            <a:srgbClr val="595959"/>
                          </a:solidFill>
                        </a:rPr>
                        <a:t> bookings x </a:t>
                      </a:r>
                      <a:r>
                        <a:rPr lang="en-IE" sz="1600" dirty="0">
                          <a:solidFill>
                            <a:srgbClr val="595959"/>
                          </a:solidFill>
                          <a:highlight>
                            <a:srgbClr val="FFFF00"/>
                          </a:highlight>
                        </a:rPr>
                        <a:t>[insert figure] </a:t>
                      </a:r>
                      <a:r>
                        <a:rPr lang="en-US" sz="1600" dirty="0">
                          <a:solidFill>
                            <a:srgbClr val="595959"/>
                          </a:solidFill>
                        </a:rPr>
                        <a:t> guests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uptake (110 sales)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600" b="1" dirty="0">
                          <a:solidFill>
                            <a:srgbClr val="595959"/>
                          </a:solidFill>
                        </a:rPr>
                        <a:t>Equipment Rental (e.g. bikes)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Daily guest rental</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/day</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days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uptake (</a:t>
                      </a:r>
                      <a:r>
                        <a:rPr lang="en-IE" sz="1600" dirty="0">
                          <a:solidFill>
                            <a:srgbClr val="595959"/>
                          </a:solidFill>
                          <a:highlight>
                            <a:srgbClr val="FFFF00"/>
                          </a:highlight>
                        </a:rPr>
                        <a:t>[insert figure] </a:t>
                      </a:r>
                      <a:r>
                        <a:rPr lang="en-IE" sz="1600" dirty="0">
                          <a:solidFill>
                            <a:srgbClr val="595959"/>
                          </a:solidFill>
                        </a:rPr>
                        <a:t> rentals)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600" b="1" dirty="0">
                          <a:solidFill>
                            <a:srgbClr val="595959"/>
                          </a:solidFill>
                        </a:rPr>
                        <a:t>Local Tour Booking Commission</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Commission from referrals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r>
                        <a:rPr lang="en-IE" sz="1600" dirty="0">
                          <a:solidFill>
                            <a:srgbClr val="595959"/>
                          </a:solidFill>
                        </a:rPr>
                        <a:t>/tour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IE" sz="1600" dirty="0">
                          <a:solidFill>
                            <a:srgbClr val="595959"/>
                          </a:solidFill>
                        </a:rPr>
                        <a:t> bookings/month</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[insert figure] </a:t>
                      </a:r>
                      <a:r>
                        <a:rPr lang="en-US" sz="1600" dirty="0">
                          <a:solidFill>
                            <a:srgbClr val="595959"/>
                          </a:solidFill>
                        </a:rPr>
                        <a:t>% uptake (</a:t>
                      </a:r>
                      <a:r>
                        <a:rPr lang="en-IE" sz="1600" dirty="0">
                          <a:solidFill>
                            <a:srgbClr val="595959"/>
                          </a:solidFill>
                          <a:highlight>
                            <a:srgbClr val="FFFF00"/>
                          </a:highlight>
                        </a:rPr>
                        <a:t>[insert figure] </a:t>
                      </a:r>
                      <a:r>
                        <a:rPr lang="en-US" sz="1600" dirty="0">
                          <a:solidFill>
                            <a:srgbClr val="595959"/>
                          </a:solidFill>
                        </a:rPr>
                        <a:t> tours/month)</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[insert figure]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pic>
        <p:nvPicPr>
          <p:cNvPr id="2" name="Picture 1">
            <a:extLst>
              <a:ext uri="{FF2B5EF4-FFF2-40B4-BE49-F238E27FC236}">
                <a16:creationId xmlns:a16="http://schemas.microsoft.com/office/drawing/2014/main" id="{2B739C8F-2D64-813B-1D6B-872E3DBFA489}"/>
              </a:ext>
            </a:extLst>
          </p:cNvPr>
          <p:cNvPicPr>
            <a:picLocks noChangeAspect="1"/>
          </p:cNvPicPr>
          <p:nvPr/>
        </p:nvPicPr>
        <p:blipFill>
          <a:blip r:embed="rId2"/>
          <a:stretch>
            <a:fillRect/>
          </a:stretch>
        </p:blipFill>
        <p:spPr>
          <a:xfrm>
            <a:off x="830658" y="0"/>
            <a:ext cx="770082" cy="591730"/>
          </a:xfrm>
          <a:prstGeom prst="rect">
            <a:avLst/>
          </a:prstGeom>
        </p:spPr>
      </p:pic>
    </p:spTree>
    <p:extLst>
      <p:ext uri="{BB962C8B-B14F-4D97-AF65-F5344CB8AC3E}">
        <p14:creationId xmlns:p14="http://schemas.microsoft.com/office/powerpoint/2010/main" val="94322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304597" y="198376"/>
            <a:ext cx="10614687" cy="803654"/>
          </a:xfrm>
        </p:spPr>
        <p:txBody>
          <a:bodyPr/>
          <a:lstStyle/>
          <a:p>
            <a:r>
              <a:rPr lang="en-IE" sz="2800" dirty="0">
                <a:solidFill>
                  <a:srgbClr val="E96751"/>
                </a:solidFill>
              </a:rPr>
              <a:t>Sample Revenue Table </a:t>
            </a:r>
            <a:r>
              <a:rPr lang="en-IE" sz="2800" b="0" dirty="0">
                <a:solidFill>
                  <a:srgbClr val="418D8F"/>
                </a:solidFill>
              </a:rPr>
              <a:t>(Total Primary &amp; Secondary Revenue)</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nvGraphicFramePr>
        <p:xfrm>
          <a:off x="304597" y="796290"/>
          <a:ext cx="11098746" cy="5852160"/>
        </p:xfrm>
        <a:graphic>
          <a:graphicData uri="http://schemas.openxmlformats.org/drawingml/2006/table">
            <a:tbl>
              <a:tblPr/>
              <a:tblGrid>
                <a:gridCol w="1849791">
                  <a:extLst>
                    <a:ext uri="{9D8B030D-6E8A-4147-A177-3AD203B41FA5}">
                      <a16:colId xmlns:a16="http://schemas.microsoft.com/office/drawing/2014/main" val="493454040"/>
                    </a:ext>
                  </a:extLst>
                </a:gridCol>
                <a:gridCol w="1849791">
                  <a:extLst>
                    <a:ext uri="{9D8B030D-6E8A-4147-A177-3AD203B41FA5}">
                      <a16:colId xmlns:a16="http://schemas.microsoft.com/office/drawing/2014/main" val="1600943014"/>
                    </a:ext>
                  </a:extLst>
                </a:gridCol>
                <a:gridCol w="1849791">
                  <a:extLst>
                    <a:ext uri="{9D8B030D-6E8A-4147-A177-3AD203B41FA5}">
                      <a16:colId xmlns:a16="http://schemas.microsoft.com/office/drawing/2014/main" val="1611729632"/>
                    </a:ext>
                  </a:extLst>
                </a:gridCol>
                <a:gridCol w="1849791">
                  <a:extLst>
                    <a:ext uri="{9D8B030D-6E8A-4147-A177-3AD203B41FA5}">
                      <a16:colId xmlns:a16="http://schemas.microsoft.com/office/drawing/2014/main" val="1996091829"/>
                    </a:ext>
                  </a:extLst>
                </a:gridCol>
                <a:gridCol w="1421189">
                  <a:extLst>
                    <a:ext uri="{9D8B030D-6E8A-4147-A177-3AD203B41FA5}">
                      <a16:colId xmlns:a16="http://schemas.microsoft.com/office/drawing/2014/main" val="3331001590"/>
                    </a:ext>
                  </a:extLst>
                </a:gridCol>
                <a:gridCol w="2278393">
                  <a:extLst>
                    <a:ext uri="{9D8B030D-6E8A-4147-A177-3AD203B41FA5}">
                      <a16:colId xmlns:a16="http://schemas.microsoft.com/office/drawing/2014/main" val="1263638516"/>
                    </a:ext>
                  </a:extLst>
                </a:gridCol>
              </a:tblGrid>
              <a:tr h="0">
                <a:tc>
                  <a:txBody>
                    <a:bodyPr/>
                    <a:lstStyle/>
                    <a:p>
                      <a:pPr>
                        <a:buNone/>
                      </a:pPr>
                      <a:r>
                        <a:rPr lang="en-IE" sz="2200" b="0" dirty="0">
                          <a:solidFill>
                            <a:schemeClr val="bg1"/>
                          </a:solidFill>
                        </a:rPr>
                        <a:t>Revenue 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Unit 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Units/Nights Sold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Total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Total Revenue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2000" b="1" dirty="0">
                          <a:solidFill>
                            <a:srgbClr val="595959"/>
                          </a:solidFill>
                        </a:rPr>
                        <a:t>Nightly Guest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2000" b="1" dirty="0">
                          <a:solidFill>
                            <a:srgbClr val="595959"/>
                          </a:solidFill>
                        </a:rPr>
                        <a:t>Extra Guest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40 extra guests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chemeClr val="bg1"/>
                          </a:solidFill>
                        </a:rPr>
                        <a:t>Primary €28,000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2000" b="1">
                          <a:solidFill>
                            <a:srgbClr val="595959"/>
                          </a:solidFill>
                        </a:rPr>
                        <a:t>Pet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15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2000" b="1" dirty="0">
                          <a:solidFill>
                            <a:srgbClr val="595959"/>
                          </a:solidFill>
                        </a:rPr>
                        <a:t>Firewood Package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 packages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2000" b="1" dirty="0">
                          <a:solidFill>
                            <a:srgbClr val="595959"/>
                          </a:solidFill>
                        </a:rPr>
                        <a:t>Hot Tub Use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80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2000" b="1" dirty="0">
                          <a:solidFill>
                            <a:srgbClr val="595959"/>
                          </a:solidFill>
                        </a:rPr>
                        <a:t>Breakfast Add-On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60 guests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€720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2000" b="1" dirty="0">
                          <a:solidFill>
                            <a:srgbClr val="595959"/>
                          </a:solidFill>
                        </a:rPr>
                        <a:t>Local Tour Commissions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 referrals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2000" b="1" dirty="0">
                          <a:solidFill>
                            <a:srgbClr val="595959"/>
                          </a:solidFill>
                        </a:rPr>
                        <a:t>Gift Shop Sales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 purchases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rPr>
                        <a:t>Secondary €31,520</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2000" b="1" dirty="0">
                          <a:solidFill>
                            <a:schemeClr val="bg1"/>
                          </a:solidFill>
                        </a:rPr>
                        <a:t>Total Revenue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€31,520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spTree>
    <p:extLst>
      <p:ext uri="{BB962C8B-B14F-4D97-AF65-F5344CB8AC3E}">
        <p14:creationId xmlns:p14="http://schemas.microsoft.com/office/powerpoint/2010/main" val="3863592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1038022" y="303151"/>
            <a:ext cx="10614687" cy="803654"/>
          </a:xfrm>
        </p:spPr>
        <p:txBody>
          <a:bodyPr/>
          <a:lstStyle/>
          <a:p>
            <a:r>
              <a:rPr lang="en-IE" sz="2800" dirty="0">
                <a:solidFill>
                  <a:srgbClr val="459597"/>
                </a:solidFill>
              </a:rPr>
              <a:t>Exercise: </a:t>
            </a:r>
            <a:r>
              <a:rPr lang="en-IE" sz="2800" dirty="0">
                <a:solidFill>
                  <a:srgbClr val="E96751"/>
                </a:solidFill>
              </a:rPr>
              <a:t>Revenue Table </a:t>
            </a:r>
            <a:r>
              <a:rPr lang="en-IE" sz="2400" b="0" dirty="0">
                <a:solidFill>
                  <a:srgbClr val="418D8F"/>
                </a:solidFill>
              </a:rPr>
              <a:t>(Total Primary &amp; Secondary Revenue)</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extLst>
              <p:ext uri="{D42A27DB-BD31-4B8C-83A1-F6EECF244321}">
                <p14:modId xmlns:p14="http://schemas.microsoft.com/office/powerpoint/2010/main" val="3436999631"/>
              </p:ext>
            </p:extLst>
          </p:nvPr>
        </p:nvGraphicFramePr>
        <p:xfrm>
          <a:off x="304596" y="887730"/>
          <a:ext cx="11487354" cy="5852160"/>
        </p:xfrm>
        <a:graphic>
          <a:graphicData uri="http://schemas.openxmlformats.org/drawingml/2006/table">
            <a:tbl>
              <a:tblPr/>
              <a:tblGrid>
                <a:gridCol w="1914559">
                  <a:extLst>
                    <a:ext uri="{9D8B030D-6E8A-4147-A177-3AD203B41FA5}">
                      <a16:colId xmlns:a16="http://schemas.microsoft.com/office/drawing/2014/main" val="493454040"/>
                    </a:ext>
                  </a:extLst>
                </a:gridCol>
                <a:gridCol w="1914559">
                  <a:extLst>
                    <a:ext uri="{9D8B030D-6E8A-4147-A177-3AD203B41FA5}">
                      <a16:colId xmlns:a16="http://schemas.microsoft.com/office/drawing/2014/main" val="1600943014"/>
                    </a:ext>
                  </a:extLst>
                </a:gridCol>
                <a:gridCol w="1914559">
                  <a:extLst>
                    <a:ext uri="{9D8B030D-6E8A-4147-A177-3AD203B41FA5}">
                      <a16:colId xmlns:a16="http://schemas.microsoft.com/office/drawing/2014/main" val="1611729632"/>
                    </a:ext>
                  </a:extLst>
                </a:gridCol>
                <a:gridCol w="1914559">
                  <a:extLst>
                    <a:ext uri="{9D8B030D-6E8A-4147-A177-3AD203B41FA5}">
                      <a16:colId xmlns:a16="http://schemas.microsoft.com/office/drawing/2014/main" val="1996091829"/>
                    </a:ext>
                  </a:extLst>
                </a:gridCol>
                <a:gridCol w="1809818">
                  <a:extLst>
                    <a:ext uri="{9D8B030D-6E8A-4147-A177-3AD203B41FA5}">
                      <a16:colId xmlns:a16="http://schemas.microsoft.com/office/drawing/2014/main" val="3331001590"/>
                    </a:ext>
                  </a:extLst>
                </a:gridCol>
                <a:gridCol w="2019300">
                  <a:extLst>
                    <a:ext uri="{9D8B030D-6E8A-4147-A177-3AD203B41FA5}">
                      <a16:colId xmlns:a16="http://schemas.microsoft.com/office/drawing/2014/main" val="1263638516"/>
                    </a:ext>
                  </a:extLst>
                </a:gridCol>
              </a:tblGrid>
              <a:tr h="0">
                <a:tc>
                  <a:txBody>
                    <a:bodyPr/>
                    <a:lstStyle/>
                    <a:p>
                      <a:pPr>
                        <a:buNone/>
                      </a:pPr>
                      <a:r>
                        <a:rPr lang="en-IE" sz="1800" b="0" dirty="0">
                          <a:solidFill>
                            <a:schemeClr val="bg1"/>
                          </a:solidFill>
                        </a:rPr>
                        <a:t>Revenue 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Unit 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Units/Nights Sold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Total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Total Revenue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1800" b="1" dirty="0">
                          <a:solidFill>
                            <a:srgbClr val="595959"/>
                          </a:solidFill>
                        </a:rPr>
                        <a:t>Nightly Guest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1800" b="1" dirty="0">
                          <a:solidFill>
                            <a:srgbClr val="595959"/>
                          </a:solidFill>
                        </a:rPr>
                        <a:t>Extra Guest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extra guests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chemeClr val="bg1"/>
                          </a:solidFill>
                        </a:rPr>
                        <a:t>Primary €</a:t>
                      </a:r>
                      <a:r>
                        <a:rPr lang="en-IE" sz="1800" dirty="0">
                          <a:solidFill>
                            <a:srgbClr val="595959"/>
                          </a:solidFill>
                          <a:highlight>
                            <a:srgbClr val="FFFF00"/>
                          </a:highlight>
                        </a:rPr>
                        <a:t>[insert figure] </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1800" b="1">
                          <a:solidFill>
                            <a:srgbClr val="595959"/>
                          </a:solidFill>
                        </a:rPr>
                        <a:t>Pet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1800" b="1" dirty="0">
                          <a:solidFill>
                            <a:srgbClr val="595959"/>
                          </a:solidFill>
                        </a:rPr>
                        <a:t>Firewood Package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packages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1800" b="1" dirty="0">
                          <a:solidFill>
                            <a:srgbClr val="595959"/>
                          </a:solidFill>
                        </a:rPr>
                        <a:t>Hot Tub Use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1800" b="1" dirty="0">
                          <a:solidFill>
                            <a:srgbClr val="595959"/>
                          </a:solidFill>
                        </a:rPr>
                        <a:t>Breakfast Add-On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guests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1800" b="1" dirty="0">
                          <a:solidFill>
                            <a:srgbClr val="595959"/>
                          </a:solidFill>
                        </a:rPr>
                        <a:t>Local Tour Commissions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referrals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1800" b="1" dirty="0">
                          <a:solidFill>
                            <a:srgbClr val="595959"/>
                          </a:solidFill>
                        </a:rPr>
                        <a:t>Gift Shop Sales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[insert figure] </a:t>
                      </a:r>
                      <a:r>
                        <a:rPr lang="en-IE" sz="1800" dirty="0">
                          <a:solidFill>
                            <a:srgbClr val="595959"/>
                          </a:solidFill>
                        </a:rPr>
                        <a:t> purchases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solidFill>
                            <a:schemeClr val="bg1"/>
                          </a:solidFill>
                        </a:rPr>
                        <a:t>Secondary €</a:t>
                      </a:r>
                      <a:r>
                        <a:rPr lang="en-IE" sz="1800" dirty="0">
                          <a:solidFill>
                            <a:srgbClr val="595959"/>
                          </a:solidFill>
                          <a:highlight>
                            <a:srgbClr val="FFFF00"/>
                          </a:highlight>
                        </a:rPr>
                        <a:t>[insert figure]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1800" b="1" dirty="0">
                          <a:solidFill>
                            <a:schemeClr val="bg1"/>
                          </a:solidFill>
                        </a:rPr>
                        <a:t>Total Revenue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dirty="0">
                          <a:solidFill>
                            <a:schemeClr val="bg1"/>
                          </a:solidFill>
                        </a:rPr>
                        <a:t>€</a:t>
                      </a:r>
                      <a:r>
                        <a:rPr lang="en-IE" sz="1800" dirty="0">
                          <a:solidFill>
                            <a:srgbClr val="595959"/>
                          </a:solidFill>
                          <a:highlight>
                            <a:srgbClr val="FFFF00"/>
                          </a:highlight>
                        </a:rPr>
                        <a:t>[insert figure] </a:t>
                      </a:r>
                      <a:endParaRPr lang="en-IE" sz="18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pic>
        <p:nvPicPr>
          <p:cNvPr id="5" name="Picture 4">
            <a:extLst>
              <a:ext uri="{FF2B5EF4-FFF2-40B4-BE49-F238E27FC236}">
                <a16:creationId xmlns:a16="http://schemas.microsoft.com/office/drawing/2014/main" id="{D16914AA-51D5-D10B-5F72-174A03B47FFB}"/>
              </a:ext>
            </a:extLst>
          </p:cNvPr>
          <p:cNvPicPr>
            <a:picLocks noChangeAspect="1"/>
          </p:cNvPicPr>
          <p:nvPr/>
        </p:nvPicPr>
        <p:blipFill>
          <a:blip r:embed="rId2"/>
          <a:stretch>
            <a:fillRect/>
          </a:stretch>
        </p:blipFill>
        <p:spPr>
          <a:xfrm>
            <a:off x="304596" y="237201"/>
            <a:ext cx="770082" cy="591730"/>
          </a:xfrm>
          <a:prstGeom prst="rect">
            <a:avLst/>
          </a:prstGeom>
        </p:spPr>
      </p:pic>
    </p:spTree>
    <p:extLst>
      <p:ext uri="{BB962C8B-B14F-4D97-AF65-F5344CB8AC3E}">
        <p14:creationId xmlns:p14="http://schemas.microsoft.com/office/powerpoint/2010/main" val="900884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Understanding Your Revenue &amp; Booking Capacity</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152688"/>
          </a:xfrm>
          <a:prstGeom prst="rect">
            <a:avLst/>
          </a:prstGeom>
          <a:noFill/>
        </p:spPr>
        <p:txBody>
          <a:bodyPr wrap="square" rtlCol="0">
            <a:spAutoFit/>
          </a:bodyPr>
          <a:lstStyle/>
          <a:p>
            <a:r>
              <a:rPr lang="en-US" sz="2400">
                <a:solidFill>
                  <a:srgbClr val="494949"/>
                </a:solidFill>
              </a:rPr>
              <a:t>Understanding </a:t>
            </a:r>
            <a:r>
              <a:rPr lang="en-US" sz="2400" dirty="0">
                <a:solidFill>
                  <a:srgbClr val="494949"/>
                </a:solidFill>
              </a:rPr>
              <a:t>Your Costs, Pricing, and Break-Even Point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3A1-0D7F-FF45-876A-FDB51DFE863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F2B2AD3-1742-E311-9B81-3FAB43CCB7A7}"/>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B541DD4C-42F5-2959-2384-E0012BAB7D5C}"/>
              </a:ext>
            </a:extLst>
          </p:cNvPr>
          <p:cNvSpPr>
            <a:spLocks noGrp="1"/>
          </p:cNvSpPr>
          <p:nvPr>
            <p:ph type="body" sz="quarter" idx="23"/>
          </p:nvPr>
        </p:nvSpPr>
        <p:spPr>
          <a:xfrm>
            <a:off x="352425" y="4822301"/>
            <a:ext cx="11154222" cy="1248936"/>
          </a:xfrm>
        </p:spPr>
        <p:txBody>
          <a:bodyPr/>
          <a:lstStyle/>
          <a:p>
            <a:pPr algn="ctr"/>
            <a:r>
              <a:rPr lang="en-US" sz="2400" b="1" dirty="0"/>
              <a:t>Revenue &amp; Capacity Foundation </a:t>
            </a:r>
            <a:r>
              <a:rPr lang="en-US" sz="2400" dirty="0"/>
              <a:t>(What you earn and what’s possible)</a:t>
            </a:r>
          </a:p>
          <a:p>
            <a:pPr algn="ctr"/>
            <a:r>
              <a:rPr lang="en-US" sz="2400" dirty="0"/>
              <a:t>To map out all sources of income (primary and secondary) to get a full picture of potential earnings and business opportunities.</a:t>
            </a:r>
          </a:p>
          <a:p>
            <a:pPr algn="ctr"/>
            <a:r>
              <a:rPr lang="en-US" sz="2400" i="1" dirty="0">
                <a:solidFill>
                  <a:srgbClr val="E96751"/>
                </a:solidFill>
              </a:rPr>
              <a:t>Where does your </a:t>
            </a:r>
            <a:r>
              <a:rPr lang="en-US" sz="2400" b="1" i="1" dirty="0">
                <a:solidFill>
                  <a:srgbClr val="E96751"/>
                </a:solidFill>
              </a:rPr>
              <a:t>income come from</a:t>
            </a:r>
            <a:r>
              <a:rPr lang="en-US" sz="2400" i="1" dirty="0">
                <a:solidFill>
                  <a:srgbClr val="E96751"/>
                </a:solidFill>
              </a:rPr>
              <a:t>, and are you fully aware of all potential revenue streams - beyond just room bookings?</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FC259D1-2683-552B-5332-A71583529838}"/>
              </a:ext>
            </a:extLst>
          </p:cNvPr>
          <p:cNvSpPr>
            <a:spLocks noGrp="1"/>
          </p:cNvSpPr>
          <p:nvPr>
            <p:ph type="body" sz="quarter" idx="18"/>
          </p:nvPr>
        </p:nvSpPr>
        <p:spPr>
          <a:xfrm>
            <a:off x="8029576" y="2005442"/>
            <a:ext cx="3842924" cy="1049221"/>
          </a:xfrm>
        </p:spPr>
        <p:txBody>
          <a:bodyPr/>
          <a:lstStyle/>
          <a:p>
            <a:pPr algn="r"/>
            <a:r>
              <a:rPr lang="en-US" b="0" dirty="0"/>
              <a:t>Know Your Revenue Sources</a:t>
            </a:r>
            <a:endParaRPr lang="en-IE" b="0" dirty="0"/>
          </a:p>
        </p:txBody>
      </p:sp>
      <p:sp>
        <p:nvSpPr>
          <p:cNvPr id="6" name="Text Placeholder 5">
            <a:extLst>
              <a:ext uri="{FF2B5EF4-FFF2-40B4-BE49-F238E27FC236}">
                <a16:creationId xmlns:a16="http://schemas.microsoft.com/office/drawing/2014/main" id="{F1805844-62EE-A0E8-E559-A8C97424C386}"/>
              </a:ext>
            </a:extLst>
          </p:cNvPr>
          <p:cNvSpPr>
            <a:spLocks noGrp="1"/>
          </p:cNvSpPr>
          <p:nvPr>
            <p:ph type="body" sz="quarter" idx="19"/>
          </p:nvPr>
        </p:nvSpPr>
        <p:spPr>
          <a:xfrm>
            <a:off x="9275432" y="1123130"/>
            <a:ext cx="2597067" cy="385564"/>
          </a:xfrm>
        </p:spPr>
        <p:txBody>
          <a:bodyPr/>
          <a:lstStyle/>
          <a:p>
            <a:pPr algn="r"/>
            <a:r>
              <a:rPr lang="en-IE" sz="4000" dirty="0"/>
              <a:t>Section 3</a:t>
            </a:r>
          </a:p>
        </p:txBody>
      </p:sp>
    </p:spTree>
    <p:extLst>
      <p:ext uri="{BB962C8B-B14F-4D97-AF65-F5344CB8AC3E}">
        <p14:creationId xmlns:p14="http://schemas.microsoft.com/office/powerpoint/2010/main" val="321519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529A1-2230-6261-84F0-FE9352F1A52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193F17-DA88-E9AA-5183-743BF6DD65E6}"/>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34981516-F482-06D8-A718-FE670512C41F}"/>
              </a:ext>
            </a:extLst>
          </p:cNvPr>
          <p:cNvGraphicFramePr>
            <a:graphicFrameLocks noGrp="1"/>
          </p:cNvGraphicFramePr>
          <p:nvPr>
            <p:extLst>
              <p:ext uri="{D42A27DB-BD31-4B8C-83A1-F6EECF244321}">
                <p14:modId xmlns:p14="http://schemas.microsoft.com/office/powerpoint/2010/main" val="3713678453"/>
              </p:ext>
            </p:extLst>
          </p:nvPr>
        </p:nvGraphicFramePr>
        <p:xfrm>
          <a:off x="238125" y="698482"/>
          <a:ext cx="11620500" cy="605607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rgbClr val="E96751"/>
                          </a:solidFill>
                        </a:rPr>
                        <a:t>You start by calculating what you earn or all your income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You must know what </a:t>
                      </a:r>
                      <a:r>
                        <a:rPr lang="en-US" sz="1900" b="1" dirty="0">
                          <a:solidFill>
                            <a:srgbClr val="595959"/>
                          </a:solidFill>
                        </a:rPr>
                        <a:t>you're earning </a:t>
                      </a:r>
                      <a:r>
                        <a:rPr lang="en-US" sz="1900" dirty="0">
                          <a:solidFill>
                            <a:srgbClr val="595959"/>
                          </a:solidFill>
                        </a:rPr>
                        <a:t>(primary and secondary income sources) and how many </a:t>
                      </a:r>
                      <a:r>
                        <a:rPr lang="en-US" sz="1900" b="1" dirty="0">
                          <a:solidFill>
                            <a:srgbClr val="595959"/>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Without knowing your </a:t>
                      </a:r>
                      <a:r>
                        <a:rPr lang="en-US" sz="1900" b="1" dirty="0">
                          <a:solidFill>
                            <a:schemeClr val="bg1">
                              <a:lumMod val="50000"/>
                            </a:schemeClr>
                          </a:solidFill>
                        </a:rPr>
                        <a:t>fixed and variable costs, </a:t>
                      </a:r>
                      <a:r>
                        <a:rPr lang="en-US" sz="1900" dirty="0">
                          <a:solidFill>
                            <a:schemeClr val="bg1">
                              <a:lumMod val="50000"/>
                            </a:schemeClr>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Helps establish your </a:t>
                      </a:r>
                      <a:r>
                        <a:rPr lang="en-US" sz="1900" b="1" dirty="0">
                          <a:solidFill>
                            <a:schemeClr val="bg1">
                              <a:lumMod val="50000"/>
                            </a:schemeClr>
                          </a:solidFill>
                        </a:rPr>
                        <a:t>minimum charge </a:t>
                      </a:r>
                      <a:r>
                        <a:rPr lang="en-US" sz="1900" dirty="0">
                          <a:solidFill>
                            <a:schemeClr val="bg1">
                              <a:lumMod val="50000"/>
                            </a:schemeClr>
                          </a:solidFill>
                        </a:rPr>
                        <a:t>to break even. You calculate the </a:t>
                      </a:r>
                      <a:r>
                        <a:rPr lang="en-US" sz="1900" b="1" dirty="0">
                          <a:solidFill>
                            <a:schemeClr val="bg1">
                              <a:lumMod val="50000"/>
                            </a:schemeClr>
                          </a:solidFill>
                        </a:rPr>
                        <a:t>cost per night </a:t>
                      </a:r>
                      <a:r>
                        <a:rPr lang="en-US" sz="1900" dirty="0">
                          <a:solidFill>
                            <a:schemeClr val="bg1">
                              <a:lumMod val="50000"/>
                            </a:schemeClr>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Break-Even Analysis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Determine your financial survival point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Tells you how to </a:t>
                      </a:r>
                      <a:r>
                        <a:rPr lang="en-US" sz="1900" b="1" dirty="0">
                          <a:solidFill>
                            <a:schemeClr val="bg1">
                              <a:lumMod val="50000"/>
                            </a:schemeClr>
                          </a:solidFill>
                        </a:rPr>
                        <a:t>stop losing money</a:t>
                      </a:r>
                      <a:r>
                        <a:rPr lang="en-US" sz="1900" dirty="0">
                          <a:solidFill>
                            <a:schemeClr val="bg1">
                              <a:lumMod val="50000"/>
                            </a:schemeClr>
                          </a:solidFill>
                        </a:rPr>
                        <a:t>. Once costs are known, calculate how many </a:t>
                      </a:r>
                      <a:r>
                        <a:rPr lang="en-US" sz="1900" b="1" dirty="0">
                          <a:solidFill>
                            <a:schemeClr val="bg1">
                              <a:lumMod val="50000"/>
                            </a:schemeClr>
                          </a:solidFill>
                        </a:rPr>
                        <a:t>bookings are needed to break even</a:t>
                      </a:r>
                      <a:r>
                        <a:rPr lang="en-US" sz="19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Forecast occupancy and revenue potential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Essential to ensure your </a:t>
                      </a:r>
                      <a:r>
                        <a:rPr lang="en-US" sz="1900" b="1" dirty="0">
                          <a:solidFill>
                            <a:schemeClr val="bg1">
                              <a:lumMod val="50000"/>
                            </a:schemeClr>
                          </a:solidFill>
                        </a:rPr>
                        <a:t>pricing is achievable </a:t>
                      </a:r>
                      <a:r>
                        <a:rPr lang="en-US" sz="1900" dirty="0">
                          <a:solidFill>
                            <a:schemeClr val="bg1">
                              <a:lumMod val="50000"/>
                            </a:schemeClr>
                          </a:solidFill>
                        </a:rPr>
                        <a:t>with </a:t>
                      </a:r>
                      <a:r>
                        <a:rPr lang="en-US" sz="1900" b="1" dirty="0">
                          <a:solidFill>
                            <a:schemeClr val="bg1">
                              <a:lumMod val="50000"/>
                            </a:schemeClr>
                          </a:solidFill>
                        </a:rPr>
                        <a:t>realistic bookings</a:t>
                      </a:r>
                      <a:r>
                        <a:rPr lang="en-US" sz="1900" dirty="0">
                          <a:solidFill>
                            <a:schemeClr val="bg1">
                              <a:lumMod val="50000"/>
                            </a:schemeClr>
                          </a:solidFill>
                        </a:rPr>
                        <a:t>. You will do this by calculating break-even data, </a:t>
                      </a:r>
                      <a:r>
                        <a:rPr lang="en-US" sz="1900" b="1" dirty="0">
                          <a:solidFill>
                            <a:schemeClr val="bg1">
                              <a:lumMod val="50000"/>
                            </a:schemeClr>
                          </a:solidFill>
                        </a:rPr>
                        <a:t>realistic booking targets,</a:t>
                      </a:r>
                      <a:r>
                        <a:rPr lang="en-US" sz="1900" dirty="0">
                          <a:solidFill>
                            <a:schemeClr val="bg1">
                              <a:lumMod val="50000"/>
                            </a:schemeClr>
                          </a:solidFill>
                        </a:rPr>
                        <a:t> and </a:t>
                      </a:r>
                      <a:r>
                        <a:rPr lang="en-US" sz="1900" b="1" dirty="0">
                          <a:solidFill>
                            <a:schemeClr val="bg1">
                              <a:lumMod val="50000"/>
                            </a:schemeClr>
                          </a:solidFill>
                        </a:rPr>
                        <a:t>occupancy rate</a:t>
                      </a:r>
                      <a:r>
                        <a:rPr lang="en-US" sz="1900" dirty="0">
                          <a:solidFill>
                            <a:schemeClr val="bg1">
                              <a:lumMod val="50000"/>
                            </a:schemeClr>
                          </a:solidFill>
                        </a:rPr>
                        <a:t> </a:t>
                      </a:r>
                      <a:r>
                        <a:rPr lang="en-US" sz="1900" b="1" dirty="0">
                          <a:solidFill>
                            <a:schemeClr val="bg1">
                              <a:lumMod val="50000"/>
                            </a:schemeClr>
                          </a:solidFill>
                        </a:rPr>
                        <a:t>%</a:t>
                      </a:r>
                      <a:r>
                        <a:rPr lang="en-US" sz="1900" dirty="0">
                          <a:solidFill>
                            <a:schemeClr val="bg1">
                              <a:lumMod val="50000"/>
                            </a:schemeClr>
                          </a:solidFill>
                        </a:rPr>
                        <a:t>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7971875"/>
                  </a:ext>
                </a:extLst>
              </a:tr>
              <a:tr h="679897">
                <a:tc>
                  <a:txBody>
                    <a:bodyPr/>
                    <a:lstStyle/>
                    <a:p>
                      <a:pPr algn="ctr">
                        <a:buNone/>
                      </a:pPr>
                      <a:r>
                        <a:rPr lang="en-IE" sz="2000" b="1" dirty="0">
                          <a:solidFill>
                            <a:schemeClr val="bg1">
                              <a:lumMod val="50000"/>
                            </a:schemeClr>
                          </a:solidFill>
                        </a:rPr>
                        <a:t>8</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Then choose a pricing strategy aligned with your goals</a:t>
                      </a:r>
                    </a:p>
                    <a:p>
                      <a:pPr>
                        <a:buNone/>
                      </a:pPr>
                      <a:r>
                        <a:rPr lang="en-US" sz="1900" dirty="0">
                          <a:solidFill>
                            <a:schemeClr val="bg1">
                              <a:lumMod val="50000"/>
                            </a:schemeClr>
                          </a:solidFill>
                        </a:rPr>
                        <a:t>With all the above in place, you can confidently </a:t>
                      </a:r>
                      <a:r>
                        <a:rPr lang="en-US" sz="1900" b="1" dirty="0">
                          <a:solidFill>
                            <a:schemeClr val="bg1">
                              <a:lumMod val="50000"/>
                            </a:schemeClr>
                          </a:solidFill>
                        </a:rPr>
                        <a:t>set pricing </a:t>
                      </a:r>
                      <a:r>
                        <a:rPr lang="en-US" sz="1900" dirty="0">
                          <a:solidFill>
                            <a:schemeClr val="bg1">
                              <a:lumMod val="50000"/>
                            </a:schemeClr>
                          </a:solidFill>
                        </a:rPr>
                        <a:t>and set </a:t>
                      </a:r>
                      <a:r>
                        <a:rPr lang="en-US" sz="1900" b="1" dirty="0">
                          <a:solidFill>
                            <a:schemeClr val="bg1">
                              <a:lumMod val="50000"/>
                            </a:schemeClr>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470F8B2E-9218-27A3-ABB1-5D7B8F1453BE}"/>
              </a:ext>
            </a:extLst>
          </p:cNvPr>
          <p:cNvSpPr/>
          <p:nvPr/>
        </p:nvSpPr>
        <p:spPr>
          <a:xfrm>
            <a:off x="0" y="13430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4509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75AF-F50E-6674-96FB-5DA50ACAD384}"/>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78344FC0-67B7-8284-1746-5D00B778BF52}"/>
              </a:ext>
            </a:extLst>
          </p:cNvPr>
          <p:cNvSpPr>
            <a:spLocks noGrp="1"/>
          </p:cNvSpPr>
          <p:nvPr>
            <p:ph type="body" sz="quarter" idx="28"/>
          </p:nvPr>
        </p:nvSpPr>
        <p:spPr>
          <a:xfrm>
            <a:off x="592118" y="1326352"/>
            <a:ext cx="5503882" cy="4671588"/>
          </a:xfrm>
        </p:spPr>
        <p:txBody>
          <a:bodyPr/>
          <a:lstStyle/>
          <a:p>
            <a:pPr marL="0" indent="0">
              <a:spcAft>
                <a:spcPts val="600"/>
              </a:spcAft>
            </a:pPr>
            <a:r>
              <a:rPr lang="en-US" b="1" i="1" dirty="0"/>
              <a:t>To identify and list all current and potential revenue streams your business can generate. This lays the foundation for realistic forecasting, pricing, profitability, and growth decisions. </a:t>
            </a:r>
          </a:p>
          <a:p>
            <a:pPr marL="0" indent="0">
              <a:spcAft>
                <a:spcPts val="600"/>
              </a:spcAft>
            </a:pPr>
            <a:r>
              <a:rPr lang="en-US" dirty="0"/>
              <a:t>Revenue is the lifeblood of your business. While most income may come from accommodation bookings, successful businesses explore and leverage secondary sources of income—such as meal services, workshops, equipment rental, guided tours, or spa add-ons. Identifying both core and additional revenue streams helps you diversify your business model and increase financial resilience, especially in off-peak seasons.</a:t>
            </a:r>
            <a:endParaRPr lang="en-IE" dirty="0"/>
          </a:p>
        </p:txBody>
      </p:sp>
      <p:sp>
        <p:nvSpPr>
          <p:cNvPr id="9" name="Text Placeholder 8">
            <a:extLst>
              <a:ext uri="{FF2B5EF4-FFF2-40B4-BE49-F238E27FC236}">
                <a16:creationId xmlns:a16="http://schemas.microsoft.com/office/drawing/2014/main" id="{A3F38384-3173-A6C0-E04D-C30DFD4BFA03}"/>
              </a:ext>
            </a:extLst>
          </p:cNvPr>
          <p:cNvSpPr>
            <a:spLocks noGrp="1"/>
          </p:cNvSpPr>
          <p:nvPr>
            <p:ph type="body" sz="quarter" idx="27"/>
          </p:nvPr>
        </p:nvSpPr>
        <p:spPr>
          <a:xfrm>
            <a:off x="600550" y="405222"/>
            <a:ext cx="5041923" cy="720752"/>
          </a:xfrm>
        </p:spPr>
        <p:txBody>
          <a:bodyPr/>
          <a:lstStyle/>
          <a:p>
            <a:r>
              <a:rPr lang="en-US" sz="3000" dirty="0"/>
              <a:t>Know Your Revenue Sources</a:t>
            </a:r>
          </a:p>
        </p:txBody>
      </p:sp>
      <p:sp>
        <p:nvSpPr>
          <p:cNvPr id="30" name="Text Placeholder 1">
            <a:extLst>
              <a:ext uri="{FF2B5EF4-FFF2-40B4-BE49-F238E27FC236}">
                <a16:creationId xmlns:a16="http://schemas.microsoft.com/office/drawing/2014/main" id="{4D2A11ED-E463-3281-E70D-C9AAA04EB9E2}"/>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08</a:t>
            </a:r>
          </a:p>
        </p:txBody>
      </p:sp>
      <p:sp>
        <p:nvSpPr>
          <p:cNvPr id="31" name="Text Placeholder 2">
            <a:extLst>
              <a:ext uri="{FF2B5EF4-FFF2-40B4-BE49-F238E27FC236}">
                <a16:creationId xmlns:a16="http://schemas.microsoft.com/office/drawing/2014/main" id="{F2FE7F62-BE9D-F677-2580-CB66D0D285AE}"/>
              </a:ext>
            </a:extLst>
          </p:cNvPr>
          <p:cNvSpPr>
            <a:spLocks noGrp="1"/>
          </p:cNvSpPr>
          <p:nvPr>
            <p:ph type="body" sz="quarter" idx="4294967295"/>
          </p:nvPr>
        </p:nvSpPr>
        <p:spPr>
          <a:xfrm>
            <a:off x="6750111" y="1432521"/>
            <a:ext cx="4931847" cy="689519"/>
          </a:xfrm>
          <a:prstGeom prst="rect">
            <a:avLst/>
          </a:prstGeom>
        </p:spPr>
        <p:txBody>
          <a:bodyPr anchor="ctr"/>
          <a:lstStyle/>
          <a:p>
            <a:pPr marL="0" indent="0">
              <a:spcBef>
                <a:spcPts val="0"/>
              </a:spcBef>
              <a:buNone/>
            </a:pPr>
            <a:r>
              <a:rPr lang="en-IE" sz="2200" b="1" dirty="0">
                <a:solidFill>
                  <a:srgbClr val="595959"/>
                </a:solidFill>
              </a:rPr>
              <a:t>Know Your Revenue Sources</a:t>
            </a:r>
            <a:endParaRPr lang="en-IE" sz="2200" dirty="0">
              <a:solidFill>
                <a:srgbClr val="595959"/>
              </a:solidFill>
            </a:endParaRPr>
          </a:p>
          <a:p>
            <a:pPr marL="0" indent="0">
              <a:spcBef>
                <a:spcPts val="0"/>
              </a:spcBef>
              <a:buNone/>
            </a:pPr>
            <a:r>
              <a:rPr lang="en-US" sz="1800" i="1" dirty="0">
                <a:solidFill>
                  <a:srgbClr val="595959"/>
                </a:solidFill>
              </a:rPr>
              <a:t>Identify and calculate your primary (e.g., bookings) and secondary income (e.g., tours, packages)</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46CCBE0B-2F62-1716-7FCA-E9FA0FF5DB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09</a:t>
            </a:r>
          </a:p>
        </p:txBody>
      </p:sp>
      <p:cxnSp>
        <p:nvCxnSpPr>
          <p:cNvPr id="2" name="Straight Connector 1">
            <a:extLst>
              <a:ext uri="{FF2B5EF4-FFF2-40B4-BE49-F238E27FC236}">
                <a16:creationId xmlns:a16="http://schemas.microsoft.com/office/drawing/2014/main" id="{FC2D5301-8B2E-3A5B-47DF-E2B9C47D9AE3}"/>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A483300-90B0-DE68-6C04-136640134A9F}"/>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8216CD0F-6026-3993-A20D-4531ADBD3244}"/>
              </a:ext>
            </a:extLst>
          </p:cNvPr>
          <p:cNvSpPr txBox="1">
            <a:spLocks/>
          </p:cNvSpPr>
          <p:nvPr/>
        </p:nvSpPr>
        <p:spPr>
          <a:xfrm>
            <a:off x="6782600" y="2391686"/>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Determine Your Available Nights</a:t>
            </a:r>
          </a:p>
          <a:p>
            <a:r>
              <a:rPr lang="en-US" sz="1800" b="0" i="1" dirty="0"/>
              <a:t>Know how many nights per year you can rent your space.</a:t>
            </a:r>
          </a:p>
          <a:p>
            <a:endParaRPr lang="en-IE" dirty="0"/>
          </a:p>
        </p:txBody>
      </p:sp>
    </p:spTree>
    <p:extLst>
      <p:ext uri="{BB962C8B-B14F-4D97-AF65-F5344CB8AC3E}">
        <p14:creationId xmlns:p14="http://schemas.microsoft.com/office/powerpoint/2010/main" val="1672458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05F296A1-20E9-F2CA-49A4-9A9C7D9488FB}"/>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E4AC2EAA-5B13-71C4-1A4F-2329D37F2340}"/>
              </a:ext>
            </a:extLst>
          </p:cNvPr>
          <p:cNvSpPr>
            <a:spLocks noGrp="1"/>
          </p:cNvSpPr>
          <p:nvPr>
            <p:ph type="body" sz="quarter" idx="16"/>
          </p:nvPr>
        </p:nvSpPr>
        <p:spPr>
          <a:xfrm>
            <a:off x="4295553" y="146744"/>
            <a:ext cx="7221426" cy="803654"/>
          </a:xfrm>
        </p:spPr>
        <p:txBody>
          <a:bodyPr/>
          <a:lstStyle/>
          <a:p>
            <a:r>
              <a:rPr lang="en-IE" dirty="0"/>
              <a:t>Understanding Your Income and Costs</a:t>
            </a:r>
          </a:p>
        </p:txBody>
      </p:sp>
      <p:sp>
        <p:nvSpPr>
          <p:cNvPr id="8" name="Text Placeholder 7">
            <a:extLst>
              <a:ext uri="{FF2B5EF4-FFF2-40B4-BE49-F238E27FC236}">
                <a16:creationId xmlns:a16="http://schemas.microsoft.com/office/drawing/2014/main" id="{3843FE9E-5F13-C063-99DA-844AE899BD30}"/>
              </a:ext>
            </a:extLst>
          </p:cNvPr>
          <p:cNvSpPr>
            <a:spLocks noGrp="1"/>
          </p:cNvSpPr>
          <p:nvPr>
            <p:ph type="body" sz="quarter" idx="21"/>
          </p:nvPr>
        </p:nvSpPr>
        <p:spPr>
          <a:xfrm>
            <a:off x="4331412" y="1790494"/>
            <a:ext cx="6829647" cy="4530541"/>
          </a:xfrm>
        </p:spPr>
        <p:txBody>
          <a:bodyPr/>
          <a:lstStyle/>
          <a:p>
            <a:pPr marL="342900" indent="-342900">
              <a:spcAft>
                <a:spcPts val="1200"/>
              </a:spcAft>
              <a:buFont typeface="Wingdings" panose="05000000000000000000" pitchFamily="2" charset="2"/>
              <a:buChar char="Ø"/>
            </a:pPr>
            <a:r>
              <a:rPr lang="en-IE" sz="2400" dirty="0"/>
              <a:t>The purpose of this section is to compile all your expected </a:t>
            </a:r>
            <a:r>
              <a:rPr lang="en-IE" sz="2400" b="1" dirty="0"/>
              <a:t>income and costs</a:t>
            </a:r>
            <a:r>
              <a:rPr lang="en-IE" sz="2400" dirty="0"/>
              <a:t> in one place, to see if your accommodation business will make money or burn money. </a:t>
            </a:r>
          </a:p>
          <a:p>
            <a:pPr marL="342900" indent="-342900">
              <a:spcAft>
                <a:spcPts val="1200"/>
              </a:spcAft>
              <a:buFont typeface="Wingdings" panose="05000000000000000000" pitchFamily="2" charset="2"/>
              <a:buChar char="Ø"/>
            </a:pPr>
            <a:r>
              <a:rPr lang="en-IE" sz="2400" dirty="0"/>
              <a:t>In a real-world context, this is like looking at your </a:t>
            </a:r>
            <a:r>
              <a:rPr lang="en-IE" sz="2400" b="1" dirty="0"/>
              <a:t>bank balance at year’s end</a:t>
            </a:r>
            <a:r>
              <a:rPr lang="en-IE" sz="2400" dirty="0"/>
              <a:t>: </a:t>
            </a:r>
            <a:r>
              <a:rPr lang="en-IE" sz="2400" i="1" dirty="0">
                <a:solidFill>
                  <a:srgbClr val="E96751"/>
                </a:solidFill>
              </a:rPr>
              <a:t>did you earn more than you spent? </a:t>
            </a:r>
          </a:p>
          <a:p>
            <a:pPr marL="342900" indent="-342900">
              <a:spcAft>
                <a:spcPts val="1200"/>
              </a:spcAft>
              <a:buFont typeface="Wingdings" panose="05000000000000000000" pitchFamily="2" charset="2"/>
              <a:buChar char="Ø"/>
            </a:pPr>
            <a:r>
              <a:rPr lang="en-IE" sz="2400" dirty="0"/>
              <a:t>The objective is to ensure you haven’t overlooked any costs or expenses and to determine if you need to adjust your plan (increase revenue or cut costs) </a:t>
            </a:r>
            <a:r>
              <a:rPr lang="en-IE" sz="2400" b="1" dirty="0"/>
              <a:t>to achieve a profit</a:t>
            </a:r>
            <a:r>
              <a:rPr lang="en-IE" sz="2400" dirty="0"/>
              <a:t>.</a:t>
            </a:r>
          </a:p>
        </p:txBody>
      </p:sp>
      <p:sp>
        <p:nvSpPr>
          <p:cNvPr id="9" name="Text Placeholder 8">
            <a:extLst>
              <a:ext uri="{FF2B5EF4-FFF2-40B4-BE49-F238E27FC236}">
                <a16:creationId xmlns:a16="http://schemas.microsoft.com/office/drawing/2014/main" id="{1AFE1699-A92C-48BE-0394-E397F0356353}"/>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Guiding Question: </a:t>
            </a:r>
            <a:r>
              <a:rPr lang="en-IE" sz="2200" i="1" dirty="0"/>
              <a:t>“Will my accommodation business be profitable, and what are my expected expenses versus income this year?”</a:t>
            </a:r>
            <a:endParaRPr lang="en-IE" sz="2200" dirty="0"/>
          </a:p>
          <a:p>
            <a:endParaRPr lang="en-IE" sz="2400" dirty="0"/>
          </a:p>
        </p:txBody>
      </p:sp>
      <p:sp>
        <p:nvSpPr>
          <p:cNvPr id="6" name="Text Placeholder 5">
            <a:extLst>
              <a:ext uri="{FF2B5EF4-FFF2-40B4-BE49-F238E27FC236}">
                <a16:creationId xmlns:a16="http://schemas.microsoft.com/office/drawing/2014/main" id="{EC8D07D1-83D5-F6CA-1A88-274C0128B650}"/>
              </a:ext>
            </a:extLst>
          </p:cNvPr>
          <p:cNvSpPr>
            <a:spLocks noGrp="1"/>
          </p:cNvSpPr>
          <p:nvPr>
            <p:ph type="body" sz="quarter" idx="18"/>
          </p:nvPr>
        </p:nvSpPr>
        <p:spPr/>
        <p:txBody>
          <a:bodyPr/>
          <a:lstStyle/>
          <a:p>
            <a:r>
              <a:rPr lang="en-IE" b="0" dirty="0"/>
              <a:t>Introduction to Revenue &amp; Costs</a:t>
            </a:r>
          </a:p>
        </p:txBody>
      </p:sp>
      <p:sp>
        <p:nvSpPr>
          <p:cNvPr id="7" name="Text Placeholder 6">
            <a:extLst>
              <a:ext uri="{FF2B5EF4-FFF2-40B4-BE49-F238E27FC236}">
                <a16:creationId xmlns:a16="http://schemas.microsoft.com/office/drawing/2014/main" id="{7EA5D521-E957-E51E-FAEC-4B66454259C3}"/>
              </a:ext>
            </a:extLst>
          </p:cNvPr>
          <p:cNvSpPr>
            <a:spLocks noGrp="1"/>
          </p:cNvSpPr>
          <p:nvPr>
            <p:ph type="body" sz="quarter" idx="19"/>
          </p:nvPr>
        </p:nvSpPr>
        <p:spPr>
          <a:xfrm>
            <a:off x="369372" y="2074769"/>
            <a:ext cx="3199623" cy="385564"/>
          </a:xfrm>
        </p:spPr>
        <p:txBody>
          <a:bodyPr/>
          <a:lstStyle/>
          <a:p>
            <a:r>
              <a:rPr lang="en-IE" sz="3000" dirty="0"/>
              <a:t>Know Your Revenue Sources</a:t>
            </a:r>
          </a:p>
          <a:p>
            <a:endParaRPr lang="en-IE" sz="3000" dirty="0"/>
          </a:p>
        </p:txBody>
      </p:sp>
      <p:grpSp>
        <p:nvGrpSpPr>
          <p:cNvPr id="2" name="Group 1">
            <a:extLst>
              <a:ext uri="{FF2B5EF4-FFF2-40B4-BE49-F238E27FC236}">
                <a16:creationId xmlns:a16="http://schemas.microsoft.com/office/drawing/2014/main" id="{7016B81D-BA86-EE58-53DB-05CD96DBD703}"/>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9F1728A-DFED-1CEF-6460-969D418E1D4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834B5222-C2F7-A29C-3A1D-FA41D192BF2D}"/>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230137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E684-3FA9-BEC1-B2C0-90C122FE0DF3}"/>
            </a:ext>
          </a:extLst>
        </p:cNvPr>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EEF862AF-D49E-A764-D83F-A1E6640DDFE4}"/>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265B23CE-1ACE-4C48-2058-FDB6C9945224}"/>
              </a:ext>
            </a:extLst>
          </p:cNvPr>
          <p:cNvSpPr>
            <a:spLocks noGrp="1"/>
          </p:cNvSpPr>
          <p:nvPr>
            <p:ph type="body" sz="quarter" idx="16"/>
          </p:nvPr>
        </p:nvSpPr>
        <p:spPr>
          <a:xfrm>
            <a:off x="4295553" y="146744"/>
            <a:ext cx="7221426" cy="803654"/>
          </a:xfrm>
        </p:spPr>
        <p:txBody>
          <a:bodyPr/>
          <a:lstStyle/>
          <a:p>
            <a:r>
              <a:rPr lang="en-IE" dirty="0"/>
              <a:t>Understanding Your Income and Costs</a:t>
            </a:r>
          </a:p>
        </p:txBody>
      </p:sp>
      <p:sp>
        <p:nvSpPr>
          <p:cNvPr id="8" name="Text Placeholder 7">
            <a:extLst>
              <a:ext uri="{FF2B5EF4-FFF2-40B4-BE49-F238E27FC236}">
                <a16:creationId xmlns:a16="http://schemas.microsoft.com/office/drawing/2014/main" id="{849336E6-9939-F312-8411-8DA517B05FAB}"/>
              </a:ext>
            </a:extLst>
          </p:cNvPr>
          <p:cNvSpPr>
            <a:spLocks noGrp="1"/>
          </p:cNvSpPr>
          <p:nvPr>
            <p:ph type="body" sz="quarter" idx="21"/>
          </p:nvPr>
        </p:nvSpPr>
        <p:spPr>
          <a:xfrm>
            <a:off x="4331413" y="2039623"/>
            <a:ext cx="6644593" cy="4530541"/>
          </a:xfrm>
        </p:spPr>
        <p:txBody>
          <a:bodyPr/>
          <a:lstStyle/>
          <a:p>
            <a:pPr marL="342900" indent="-342900">
              <a:buFont typeface="Wingdings" panose="05000000000000000000" pitchFamily="2" charset="2"/>
              <a:buChar char="Ø"/>
            </a:pPr>
            <a:r>
              <a:rPr lang="en-IE" sz="2400" dirty="0"/>
              <a:t>By the end of this section, you’ll have a clear picture of your projected </a:t>
            </a:r>
            <a:r>
              <a:rPr lang="en-IE" sz="2400" b="1" dirty="0"/>
              <a:t>net profit, </a:t>
            </a:r>
            <a:r>
              <a:rPr lang="en-IE" sz="2400" dirty="0"/>
              <a:t>which is crucial for judging the viability of your business and is something any potential investor or lender will want to see.</a:t>
            </a:r>
          </a:p>
          <a:p>
            <a:pPr marL="342900" indent="-342900">
              <a:buFont typeface="Wingdings" panose="05000000000000000000" pitchFamily="2" charset="2"/>
              <a:buChar char="Ø"/>
            </a:pPr>
            <a:endParaRPr lang="en-IE" sz="2400" dirty="0"/>
          </a:p>
          <a:p>
            <a:r>
              <a:rPr lang="en-IE" sz="2400" i="1" dirty="0"/>
              <a:t>Later on, after completing your calculations, you will be completing your Income Statement</a:t>
            </a:r>
            <a:r>
              <a:rPr lang="en-IE" sz="2400" dirty="0"/>
              <a:t>.</a:t>
            </a:r>
          </a:p>
        </p:txBody>
      </p:sp>
      <p:sp>
        <p:nvSpPr>
          <p:cNvPr id="9" name="Text Placeholder 8">
            <a:extLst>
              <a:ext uri="{FF2B5EF4-FFF2-40B4-BE49-F238E27FC236}">
                <a16:creationId xmlns:a16="http://schemas.microsoft.com/office/drawing/2014/main" id="{24906D99-870B-9165-DC15-49E8B1CED809}"/>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Guiding Question: </a:t>
            </a:r>
            <a:r>
              <a:rPr lang="en-IE" sz="2200" i="1" dirty="0"/>
              <a:t>“Will my accommodation business be profitable, and what are my expected expenses versus income this year?”</a:t>
            </a:r>
            <a:endParaRPr lang="en-IE" sz="2200" dirty="0"/>
          </a:p>
          <a:p>
            <a:endParaRPr lang="en-IE" sz="2400" dirty="0"/>
          </a:p>
        </p:txBody>
      </p:sp>
      <p:sp>
        <p:nvSpPr>
          <p:cNvPr id="6" name="Text Placeholder 5">
            <a:extLst>
              <a:ext uri="{FF2B5EF4-FFF2-40B4-BE49-F238E27FC236}">
                <a16:creationId xmlns:a16="http://schemas.microsoft.com/office/drawing/2014/main" id="{AD6D430D-36EE-7422-8E26-D4C29527C8C9}"/>
              </a:ext>
            </a:extLst>
          </p:cNvPr>
          <p:cNvSpPr>
            <a:spLocks noGrp="1"/>
          </p:cNvSpPr>
          <p:nvPr>
            <p:ph type="body" sz="quarter" idx="18"/>
          </p:nvPr>
        </p:nvSpPr>
        <p:spPr/>
        <p:txBody>
          <a:bodyPr/>
          <a:lstStyle/>
          <a:p>
            <a:r>
              <a:rPr lang="en-IE" b="0" dirty="0"/>
              <a:t>Introduction to Revenue &amp; Costs</a:t>
            </a:r>
          </a:p>
        </p:txBody>
      </p:sp>
      <p:sp>
        <p:nvSpPr>
          <p:cNvPr id="7" name="Text Placeholder 6">
            <a:extLst>
              <a:ext uri="{FF2B5EF4-FFF2-40B4-BE49-F238E27FC236}">
                <a16:creationId xmlns:a16="http://schemas.microsoft.com/office/drawing/2014/main" id="{1A5BA1FE-7640-B341-06EE-4E6FB5D875C8}"/>
              </a:ext>
            </a:extLst>
          </p:cNvPr>
          <p:cNvSpPr>
            <a:spLocks noGrp="1"/>
          </p:cNvSpPr>
          <p:nvPr>
            <p:ph type="body" sz="quarter" idx="19"/>
          </p:nvPr>
        </p:nvSpPr>
        <p:spPr>
          <a:xfrm>
            <a:off x="369372" y="2074769"/>
            <a:ext cx="3199623" cy="385564"/>
          </a:xfrm>
        </p:spPr>
        <p:txBody>
          <a:bodyPr/>
          <a:lstStyle/>
          <a:p>
            <a:r>
              <a:rPr lang="en-IE" sz="3000" dirty="0"/>
              <a:t>Know Your Revenue Sources</a:t>
            </a:r>
          </a:p>
          <a:p>
            <a:endParaRPr lang="en-IE" sz="3000" dirty="0"/>
          </a:p>
        </p:txBody>
      </p:sp>
      <p:grpSp>
        <p:nvGrpSpPr>
          <p:cNvPr id="2" name="Group 1">
            <a:extLst>
              <a:ext uri="{FF2B5EF4-FFF2-40B4-BE49-F238E27FC236}">
                <a16:creationId xmlns:a16="http://schemas.microsoft.com/office/drawing/2014/main" id="{299E4AE6-7BEA-ED84-5378-6DA89F635C8B}"/>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AF6CC08-5DEF-45B6-450A-F56D66CCC3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FCF4D8DE-F769-3BBC-58A3-64D71E86780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418388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6D842B-7956-D705-F688-CD7F535BB880}"/>
              </a:ext>
            </a:extLst>
          </p:cNvPr>
          <p:cNvSpPr>
            <a:spLocks noGrp="1"/>
          </p:cNvSpPr>
          <p:nvPr>
            <p:ph type="body" sz="quarter" idx="21"/>
          </p:nvPr>
        </p:nvSpPr>
        <p:spPr>
          <a:xfrm>
            <a:off x="4295552" y="854452"/>
            <a:ext cx="7367529" cy="4530541"/>
          </a:xfrm>
        </p:spPr>
        <p:txBody>
          <a:bodyPr/>
          <a:lstStyle/>
          <a:p>
            <a:pPr marL="342900" indent="-342900">
              <a:spcAft>
                <a:spcPts val="600"/>
              </a:spcAft>
              <a:buFont typeface="Wingdings" panose="05000000000000000000" pitchFamily="2" charset="2"/>
              <a:buChar char="Ø"/>
            </a:pPr>
            <a:r>
              <a:rPr lang="en-IE" sz="2400" dirty="0"/>
              <a:t>Begin by detailing all </a:t>
            </a:r>
            <a:r>
              <a:rPr lang="en-IE" sz="2400" b="1" dirty="0"/>
              <a:t>sources of income</a:t>
            </a:r>
            <a:r>
              <a:rPr lang="en-IE" sz="2400" dirty="0"/>
              <a:t> for your business. </a:t>
            </a:r>
          </a:p>
          <a:p>
            <a:pPr marL="342900" indent="-342900">
              <a:spcAft>
                <a:spcPts val="600"/>
              </a:spcAft>
              <a:buFont typeface="Wingdings" panose="05000000000000000000" pitchFamily="2" charset="2"/>
              <a:buChar char="Ø"/>
            </a:pPr>
            <a:r>
              <a:rPr lang="en-IE" sz="2400" dirty="0"/>
              <a:t>For most accommodation businesses, the </a:t>
            </a:r>
            <a:r>
              <a:rPr lang="en-IE" sz="2400" b="1" dirty="0">
                <a:solidFill>
                  <a:srgbClr val="E96751"/>
                </a:solidFill>
              </a:rPr>
              <a:t>primary revenue </a:t>
            </a:r>
            <a:r>
              <a:rPr lang="en-IE" sz="2400" dirty="0"/>
              <a:t>will be </a:t>
            </a:r>
            <a:r>
              <a:rPr lang="en-IE" sz="2400" b="1" dirty="0"/>
              <a:t>room/nightly charges </a:t>
            </a:r>
            <a:r>
              <a:rPr lang="en-IE" sz="2400" dirty="0"/>
              <a:t>(lodging fees). </a:t>
            </a:r>
          </a:p>
          <a:p>
            <a:pPr marL="342900" indent="-342900">
              <a:spcAft>
                <a:spcPts val="600"/>
              </a:spcAft>
              <a:buFont typeface="Wingdings" panose="05000000000000000000" pitchFamily="2" charset="2"/>
              <a:buChar char="Ø"/>
            </a:pPr>
            <a:r>
              <a:rPr lang="en-IE" sz="2400" dirty="0"/>
              <a:t>However, include any </a:t>
            </a:r>
            <a:r>
              <a:rPr lang="en-IE" sz="2400" b="1" dirty="0"/>
              <a:t>other income sources </a:t>
            </a:r>
            <a:r>
              <a:rPr lang="en-IE" sz="2400" dirty="0"/>
              <a:t>you plan to have: </a:t>
            </a:r>
          </a:p>
          <a:p>
            <a:pPr marL="342900" indent="-342900">
              <a:spcAft>
                <a:spcPts val="600"/>
              </a:spcAft>
              <a:buFont typeface="Wingdings" panose="05000000000000000000" pitchFamily="2" charset="2"/>
              <a:buChar char="Ø"/>
            </a:pPr>
            <a:endParaRPr lang="en-IE" sz="2400" dirty="0"/>
          </a:p>
          <a:p>
            <a:pPr>
              <a:spcAft>
                <a:spcPts val="600"/>
              </a:spcAft>
            </a:pPr>
            <a:r>
              <a:rPr lang="en-IE" sz="2400" b="1" dirty="0">
                <a:solidFill>
                  <a:srgbClr val="E96751"/>
                </a:solidFill>
              </a:rPr>
              <a:t>For example</a:t>
            </a:r>
            <a:r>
              <a:rPr lang="en-IE" sz="2400" dirty="0"/>
              <a:t>, food &amp; beverage (if you serve breakfast or have a restaurant), extra services (airport pickup fees, tours, etc.), or ancillary fees (cleaning fees, equipment rentals, etc.).</a:t>
            </a:r>
          </a:p>
        </p:txBody>
      </p:sp>
      <p:sp>
        <p:nvSpPr>
          <p:cNvPr id="5" name="Text Placeholder 4">
            <a:extLst>
              <a:ext uri="{FF2B5EF4-FFF2-40B4-BE49-F238E27FC236}">
                <a16:creationId xmlns:a16="http://schemas.microsoft.com/office/drawing/2014/main" id="{30DC9BDC-EF0A-6C70-8883-286976C09E6A}"/>
              </a:ext>
            </a:extLst>
          </p:cNvPr>
          <p:cNvSpPr>
            <a:spLocks noGrp="1"/>
          </p:cNvSpPr>
          <p:nvPr>
            <p:ph type="body" sz="quarter" idx="23"/>
          </p:nvPr>
        </p:nvSpPr>
        <p:spPr>
          <a:xfrm>
            <a:off x="4295553" y="159928"/>
            <a:ext cx="7221426" cy="803654"/>
          </a:xfrm>
        </p:spPr>
        <p:txBody>
          <a:bodyPr/>
          <a:lstStyle/>
          <a:p>
            <a:r>
              <a:rPr lang="en-IE" sz="3200" dirty="0"/>
              <a:t>Detail All Your Sources of Income</a:t>
            </a:r>
          </a:p>
        </p:txBody>
      </p:sp>
      <p:sp>
        <p:nvSpPr>
          <p:cNvPr id="7" name="Text Placeholder 6">
            <a:extLst>
              <a:ext uri="{FF2B5EF4-FFF2-40B4-BE49-F238E27FC236}">
                <a16:creationId xmlns:a16="http://schemas.microsoft.com/office/drawing/2014/main" id="{0E60E351-5C78-4A92-7577-C07A10C3B571}"/>
              </a:ext>
            </a:extLst>
          </p:cNvPr>
          <p:cNvSpPr>
            <a:spLocks noGrp="1"/>
          </p:cNvSpPr>
          <p:nvPr>
            <p:ph type="body" sz="quarter" idx="18"/>
          </p:nvPr>
        </p:nvSpPr>
        <p:spPr>
          <a:xfrm>
            <a:off x="675021" y="3392026"/>
            <a:ext cx="2893974" cy="1049221"/>
          </a:xfrm>
        </p:spPr>
        <p:txBody>
          <a:bodyPr/>
          <a:lstStyle/>
          <a:p>
            <a:r>
              <a:rPr lang="en-IE" dirty="0"/>
              <a:t>List Your Revenue Sources</a:t>
            </a:r>
          </a:p>
        </p:txBody>
      </p:sp>
      <p:sp>
        <p:nvSpPr>
          <p:cNvPr id="11" name="TextBox 10">
            <a:extLst>
              <a:ext uri="{FF2B5EF4-FFF2-40B4-BE49-F238E27FC236}">
                <a16:creationId xmlns:a16="http://schemas.microsoft.com/office/drawing/2014/main" id="{8D87F8C7-82F3-613D-8874-C3D17D9B9BFD}"/>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Break-Even Analysis: Formula and Calculation</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CDD73605-59EE-B728-B8BB-75D135B0699D}"/>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1F5976BF-7C01-4FC6-875B-C4E235554665}"/>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Know Your Revenue Sources</a:t>
            </a:r>
          </a:p>
          <a:p>
            <a:endParaRPr lang="en-IE" sz="3000" dirty="0"/>
          </a:p>
        </p:txBody>
      </p:sp>
    </p:spTree>
    <p:extLst>
      <p:ext uri="{BB962C8B-B14F-4D97-AF65-F5344CB8AC3E}">
        <p14:creationId xmlns:p14="http://schemas.microsoft.com/office/powerpoint/2010/main" val="20826076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12926</TotalTime>
  <Words>3990</Words>
  <Application>Microsoft Office PowerPoint</Application>
  <PresentationFormat>Widescreen</PresentationFormat>
  <Paragraphs>463</Paragraphs>
  <Slides>33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Montserrat</vt:lpstr>
      <vt:lpstr>Montserrat Light</vt:lpstr>
      <vt:lpstr>var(--font-family-b)</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500</cp:revision>
  <dcterms:created xsi:type="dcterms:W3CDTF">2020-10-14T13:32:04Z</dcterms:created>
  <dcterms:modified xsi:type="dcterms:W3CDTF">2026-01-09T19:56:02Z</dcterms:modified>
</cp:coreProperties>
</file>