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5"/>
  </p:notesMasterIdLst>
  <p:handoutMasterIdLst>
    <p:handoutMasterId r:id="rId16"/>
  </p:handoutMasterIdLst>
  <p:sldIdLst>
    <p:sldId id="6421" r:id="rId2"/>
    <p:sldId id="6993" r:id="rId3"/>
    <p:sldId id="6824" r:id="rId4"/>
    <p:sldId id="6823" r:id="rId5"/>
    <p:sldId id="6818" r:id="rId6"/>
    <p:sldId id="6819" r:id="rId7"/>
    <p:sldId id="6820" r:id="rId8"/>
    <p:sldId id="6822" r:id="rId9"/>
    <p:sldId id="6821" r:id="rId10"/>
    <p:sldId id="6825" r:id="rId11"/>
    <p:sldId id="6826" r:id="rId12"/>
    <p:sldId id="6827" r:id="rId13"/>
    <p:sldId id="699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E96751"/>
    <a:srgbClr val="EC7C69"/>
    <a:srgbClr val="494949"/>
    <a:srgbClr val="3B7F81"/>
    <a:srgbClr val="00B0F0"/>
    <a:srgbClr val="B8DDDE"/>
    <a:srgbClr val="93CCCD"/>
    <a:srgbClr val="FBA63B"/>
    <a:srgbClr val="E54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10" autoAdjust="0"/>
    <p:restoredTop sz="95082"/>
  </p:normalViewPr>
  <p:slideViewPr>
    <p:cSldViewPr snapToGrid="0" snapToObjects="1">
      <p:cViewPr varScale="1">
        <p:scale>
          <a:sx n="60" d="100"/>
          <a:sy n="60" d="100"/>
        </p:scale>
        <p:origin x="292"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26/08/2025</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8077"/>
            <a:ext cx="6185499"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12"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savills.ie/" TargetMode="External"/><Relationship Id="rId1" Type="http://schemas.openxmlformats.org/officeDocument/2006/relationships/slideLayout" Target="../slideLayouts/slideLayout27.xml"/><Relationship Id="rId6" Type="http://schemas.openxmlformats.org/officeDocument/2006/relationships/image" Target="../media/image8.jpg"/><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rossoverlodge.com/2025/04/07/how-to-start-set-up-a-glamping-business/"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1D523-467A-60D3-A08A-61475A8EE23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45D52CB-F447-9E68-E6B1-7BFD0CBDDB9F}"/>
              </a:ext>
            </a:extLst>
          </p:cNvPr>
          <p:cNvSpPr>
            <a:spLocks noGrp="1"/>
          </p:cNvSpPr>
          <p:nvPr>
            <p:ph type="body" sz="quarter" idx="18"/>
          </p:nvPr>
        </p:nvSpPr>
        <p:spPr>
          <a:xfrm>
            <a:off x="455460" y="4836656"/>
            <a:ext cx="3680605" cy="1403226"/>
          </a:xfrm>
        </p:spPr>
        <p:txBody>
          <a:bodyPr/>
          <a:lstStyle/>
          <a:p>
            <a:pPr>
              <a:lnSpc>
                <a:spcPct val="100000"/>
              </a:lnSpc>
            </a:pPr>
            <a:r>
              <a:rPr lang="en-US" sz="2600" b="0" dirty="0"/>
              <a:t>﻿﻿Catalogue of Alternative Accommodation with Concepts &amp; Costings</a:t>
            </a:r>
            <a:endParaRPr lang="en-GB" sz="2600" dirty="0"/>
          </a:p>
        </p:txBody>
      </p:sp>
      <p:sp>
        <p:nvSpPr>
          <p:cNvPr id="4" name="Text Placeholder 3">
            <a:extLst>
              <a:ext uri="{FF2B5EF4-FFF2-40B4-BE49-F238E27FC236}">
                <a16:creationId xmlns:a16="http://schemas.microsoft.com/office/drawing/2014/main" id="{66BED652-62F2-9FF1-D75A-A5374EBCB75B}"/>
              </a:ext>
            </a:extLst>
          </p:cNvPr>
          <p:cNvSpPr>
            <a:spLocks noGrp="1"/>
          </p:cNvSpPr>
          <p:nvPr>
            <p:ph type="body" sz="quarter" idx="19"/>
          </p:nvPr>
        </p:nvSpPr>
        <p:spPr>
          <a:xfrm>
            <a:off x="314325" y="3985017"/>
            <a:ext cx="4274607" cy="246741"/>
          </a:xfrm>
        </p:spPr>
        <p:txBody>
          <a:bodyPr/>
          <a:lstStyle/>
          <a:p>
            <a:r>
              <a:rPr lang="en-GB" dirty="0"/>
              <a:t>FREE Resource </a:t>
            </a:r>
          </a:p>
        </p:txBody>
      </p:sp>
      <p:sp>
        <p:nvSpPr>
          <p:cNvPr id="7" name="Slide Number Placeholder 5">
            <a:extLst>
              <a:ext uri="{FF2B5EF4-FFF2-40B4-BE49-F238E27FC236}">
                <a16:creationId xmlns:a16="http://schemas.microsoft.com/office/drawing/2014/main" id="{C7C082AE-5DB8-E89F-682D-A77474DA8F16}"/>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1</a:t>
            </a:fld>
            <a:endParaRPr lang="fr-CA"/>
          </a:p>
        </p:txBody>
      </p:sp>
      <p:sp>
        <p:nvSpPr>
          <p:cNvPr id="5" name="Text Placeholder 4">
            <a:extLst>
              <a:ext uri="{FF2B5EF4-FFF2-40B4-BE49-F238E27FC236}">
                <a16:creationId xmlns:a16="http://schemas.microsoft.com/office/drawing/2014/main" id="{BBD61CE5-F644-7793-8AC9-47545204253B}"/>
              </a:ext>
            </a:extLst>
          </p:cNvPr>
          <p:cNvSpPr>
            <a:spLocks noGrp="1"/>
          </p:cNvSpPr>
          <p:nvPr>
            <p:ph type="body" sz="quarter" idx="21"/>
          </p:nvPr>
        </p:nvSpPr>
        <p:spPr>
          <a:xfrm>
            <a:off x="7735481" y="257177"/>
            <a:ext cx="4142194" cy="5147782"/>
          </a:xfrm>
        </p:spPr>
        <p:txBody>
          <a:bodyPr/>
          <a:lstStyle/>
          <a:p>
            <a:r>
              <a:rPr lang="en-US" sz="2400" b="1" dirty="0">
                <a:solidFill>
                  <a:srgbClr val="459597"/>
                </a:solidFill>
              </a:rPr>
              <a:t>Inside the Free Resource—What You’ll Get</a:t>
            </a:r>
          </a:p>
          <a:p>
            <a:endParaRPr lang="en-US" sz="2200" dirty="0">
              <a:solidFill>
                <a:srgbClr val="414141"/>
              </a:solidFill>
            </a:endParaRPr>
          </a:p>
          <a:p>
            <a:r>
              <a:rPr lang="en-US" sz="2000" b="1" dirty="0"/>
              <a:t>Upcoming Market Trends</a:t>
            </a:r>
            <a:r>
              <a:rPr lang="en-US" sz="2000" dirty="0"/>
              <a:t> – Learn where demand is rising across Ireland and Europe, and how this shapes investment opportunities.</a:t>
            </a:r>
          </a:p>
          <a:p>
            <a:endParaRPr lang="en-US" sz="2000" dirty="0"/>
          </a:p>
          <a:p>
            <a:r>
              <a:rPr lang="en-US" sz="2000" b="1" dirty="0"/>
              <a:t>Costing Insights</a:t>
            </a:r>
            <a:r>
              <a:rPr lang="en-US" sz="2000" dirty="0"/>
              <a:t> – Get a clear picture of what it takes to set up, from </a:t>
            </a:r>
            <a:r>
              <a:rPr lang="en-US" sz="2000" b="1" dirty="0"/>
              <a:t>typical unit build costs</a:t>
            </a:r>
            <a:r>
              <a:rPr lang="en-US" sz="2000" dirty="0"/>
              <a:t> (pods, cabins, or conversions) to infrastructure and planning fees.</a:t>
            </a:r>
          </a:p>
          <a:p>
            <a:endParaRPr lang="en-US" sz="2000" dirty="0"/>
          </a:p>
          <a:p>
            <a:r>
              <a:rPr lang="en-US" sz="2000" b="1" dirty="0"/>
              <a:t>Revenue Potential</a:t>
            </a:r>
            <a:r>
              <a:rPr lang="en-US" sz="2000" dirty="0"/>
              <a:t> – See examples of </a:t>
            </a:r>
            <a:r>
              <a:rPr lang="en-US" sz="2000" b="1" dirty="0"/>
              <a:t>average nightly rental expectations</a:t>
            </a:r>
            <a:r>
              <a:rPr lang="en-US" sz="2000" dirty="0"/>
              <a:t> across regions, helping you plan realistic pricing strategies.</a:t>
            </a:r>
          </a:p>
        </p:txBody>
      </p:sp>
      <p:sp>
        <p:nvSpPr>
          <p:cNvPr id="10" name="TextBox 9">
            <a:extLst>
              <a:ext uri="{FF2B5EF4-FFF2-40B4-BE49-F238E27FC236}">
                <a16:creationId xmlns:a16="http://schemas.microsoft.com/office/drawing/2014/main" id="{BBA22D6C-50D8-478E-20F5-3DE0F7D08A9D}"/>
              </a:ext>
            </a:extLst>
          </p:cNvPr>
          <p:cNvSpPr txBox="1"/>
          <p:nvPr/>
        </p:nvSpPr>
        <p:spPr>
          <a:xfrm>
            <a:off x="165164" y="6375761"/>
            <a:ext cx="5572310" cy="400110"/>
          </a:xfrm>
          <a:prstGeom prst="rect">
            <a:avLst/>
          </a:prstGeom>
          <a:noFill/>
        </p:spPr>
        <p:txBody>
          <a:bodyPr wrap="square" rtlCol="0">
            <a:spAutoFit/>
          </a:bodyPr>
          <a:lstStyle/>
          <a:p>
            <a:r>
              <a:rPr lang="en-IE" sz="2000" b="1" dirty="0">
                <a:solidFill>
                  <a:srgbClr val="414141"/>
                </a:solidFill>
              </a:rPr>
              <a:t>Website: </a:t>
            </a:r>
            <a:r>
              <a:rPr lang="en-IE" sz="2000" dirty="0">
                <a:hlinkClick r:id="rId2"/>
              </a:rPr>
              <a:t>https://www.savills.ie/</a:t>
            </a:r>
            <a:endParaRPr lang="en-IE" sz="2000" dirty="0">
              <a:solidFill>
                <a:srgbClr val="459597"/>
              </a:solidFill>
            </a:endParaRPr>
          </a:p>
        </p:txBody>
      </p:sp>
      <p:pic>
        <p:nvPicPr>
          <p:cNvPr id="2" name="Picture 1" descr="Co-funded by the European Union logo in png for web usage">
            <a:extLst>
              <a:ext uri="{FF2B5EF4-FFF2-40B4-BE49-F238E27FC236}">
                <a16:creationId xmlns:a16="http://schemas.microsoft.com/office/drawing/2014/main" id="{F1FF8601-4346-DA15-B12D-3FD4733671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7474" y="6415920"/>
            <a:ext cx="1530819" cy="319792"/>
          </a:xfrm>
          <a:prstGeom prst="rect">
            <a:avLst/>
          </a:prstGeom>
          <a:noFill/>
          <a:ln>
            <a:noFill/>
          </a:ln>
        </p:spPr>
      </p:pic>
      <p:sp>
        <p:nvSpPr>
          <p:cNvPr id="8" name="Rectangle 7">
            <a:extLst>
              <a:ext uri="{FF2B5EF4-FFF2-40B4-BE49-F238E27FC236}">
                <a16:creationId xmlns:a16="http://schemas.microsoft.com/office/drawing/2014/main" id="{2CB0EAC2-986F-1752-6143-BCFD69CFC6E9}"/>
              </a:ext>
            </a:extLst>
          </p:cNvPr>
          <p:cNvSpPr/>
          <p:nvPr/>
        </p:nvSpPr>
        <p:spPr>
          <a:xfrm>
            <a:off x="7237581" y="6269434"/>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6CAC3316-AD5C-CD5E-9838-125AEC54D30A}"/>
              </a:ext>
            </a:extLst>
          </p:cNvPr>
          <p:cNvGrpSpPr/>
          <p:nvPr/>
        </p:nvGrpSpPr>
        <p:grpSpPr>
          <a:xfrm>
            <a:off x="4333690" y="5976865"/>
            <a:ext cx="1307461" cy="742180"/>
            <a:chOff x="340586" y="8789227"/>
            <a:chExt cx="1307461" cy="742180"/>
          </a:xfrm>
        </p:grpSpPr>
        <p:sp>
          <p:nvSpPr>
            <p:cNvPr id="11" name="Rectangle 10">
              <a:extLst>
                <a:ext uri="{FF2B5EF4-FFF2-40B4-BE49-F238E27FC236}">
                  <a16:creationId xmlns:a16="http://schemas.microsoft.com/office/drawing/2014/main" id="{E344967F-F56D-C161-4208-7CD8C0FC0815}"/>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A5983E8D-81CC-C2AB-8934-71C224CE79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pic>
        <p:nvPicPr>
          <p:cNvPr id="17" name="Picture Placeholder 16" descr="A group of people working on a project&#10;&#10;AI-generated content may be incorrect.">
            <a:extLst>
              <a:ext uri="{FF2B5EF4-FFF2-40B4-BE49-F238E27FC236}">
                <a16:creationId xmlns:a16="http://schemas.microsoft.com/office/drawing/2014/main" id="{75F0E961-FA4C-0CA0-CDA9-EA4FD4246ACC}"/>
              </a:ext>
            </a:extLst>
          </p:cNvPr>
          <p:cNvPicPr>
            <a:picLocks noGrp="1" noChangeAspect="1"/>
          </p:cNvPicPr>
          <p:nvPr>
            <p:ph type="pic" sz="quarter" idx="34"/>
          </p:nvPr>
        </p:nvPicPr>
        <p:blipFill>
          <a:blip r:embed="rId6"/>
          <a:srcRect t="7134" b="7134"/>
          <a:stretch>
            <a:fillRect/>
          </a:stretch>
        </p:blipFill>
        <p:spPr/>
      </p:pic>
    </p:spTree>
    <p:extLst>
      <p:ext uri="{BB962C8B-B14F-4D97-AF65-F5344CB8AC3E}">
        <p14:creationId xmlns:p14="http://schemas.microsoft.com/office/powerpoint/2010/main" val="2052779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0F206-52EB-4886-94C8-87AF9C7A2666}"/>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5CB596F-EC15-1F73-AFA8-B3BC4CBF2A8C}"/>
              </a:ext>
            </a:extLst>
          </p:cNvPr>
          <p:cNvSpPr>
            <a:spLocks noGrp="1"/>
          </p:cNvSpPr>
          <p:nvPr>
            <p:ph type="body" sz="quarter" idx="18"/>
          </p:nvPr>
        </p:nvSpPr>
        <p:spPr>
          <a:xfrm>
            <a:off x="6634716" y="842942"/>
            <a:ext cx="5390707" cy="3499183"/>
          </a:xfrm>
        </p:spPr>
        <p:txBody>
          <a:bodyPr/>
          <a:lstStyle/>
          <a:p>
            <a:pPr marL="342900" indent="-342900">
              <a:buFont typeface="Wingdings" panose="05000000000000000000" pitchFamily="2" charset="2"/>
              <a:buChar char="v"/>
            </a:pPr>
            <a:r>
              <a:rPr lang="en-US" dirty="0"/>
              <a:t>Treehouses allow for imaginative, innovative designs that can be used </a:t>
            </a:r>
            <a:r>
              <a:rPr lang="en-US" b="1" dirty="0"/>
              <a:t>throughout the year. </a:t>
            </a:r>
          </a:p>
          <a:p>
            <a:pPr marL="342900" indent="-342900">
              <a:buFont typeface="Wingdings" panose="05000000000000000000" pitchFamily="2" charset="2"/>
              <a:buChar char="v"/>
            </a:pPr>
            <a:r>
              <a:rPr lang="en-US" b="1" dirty="0"/>
              <a:t>Average occupancy </a:t>
            </a:r>
            <a:r>
              <a:rPr lang="en-US" dirty="0"/>
              <a:t>and nightly rates are both high for unique designs. </a:t>
            </a:r>
          </a:p>
          <a:p>
            <a:pPr marL="342900" indent="-342900">
              <a:buFont typeface="Wingdings" panose="05000000000000000000" pitchFamily="2" charset="2"/>
              <a:buChar char="v"/>
            </a:pPr>
            <a:r>
              <a:rPr lang="en-US" dirty="0"/>
              <a:t>Very </a:t>
            </a:r>
            <a:r>
              <a:rPr lang="en-US" b="1" dirty="0"/>
              <a:t>popular with couples </a:t>
            </a:r>
            <a:r>
              <a:rPr lang="en-US" dirty="0"/>
              <a:t>looking for a romantic, picturesque experience</a:t>
            </a:r>
            <a:endParaRPr lang="en-IE" b="1" dirty="0"/>
          </a:p>
        </p:txBody>
      </p:sp>
      <p:sp>
        <p:nvSpPr>
          <p:cNvPr id="11" name="Text Placeholder 10">
            <a:extLst>
              <a:ext uri="{FF2B5EF4-FFF2-40B4-BE49-F238E27FC236}">
                <a16:creationId xmlns:a16="http://schemas.microsoft.com/office/drawing/2014/main" id="{2CDE61E3-8699-2D93-48B0-5792AD513CFC}"/>
              </a:ext>
            </a:extLst>
          </p:cNvPr>
          <p:cNvSpPr>
            <a:spLocks noGrp="1"/>
          </p:cNvSpPr>
          <p:nvPr>
            <p:ph type="body" sz="quarter" idx="19"/>
          </p:nvPr>
        </p:nvSpPr>
        <p:spPr>
          <a:xfrm>
            <a:off x="7355251" y="162506"/>
            <a:ext cx="3901419" cy="803654"/>
          </a:xfrm>
        </p:spPr>
        <p:txBody>
          <a:bodyPr/>
          <a:lstStyle/>
          <a:p>
            <a:pPr algn="ctr"/>
            <a:r>
              <a:rPr lang="en-IE" sz="4000" dirty="0"/>
              <a:t>Tree Houses</a:t>
            </a:r>
          </a:p>
        </p:txBody>
      </p:sp>
      <p:grpSp>
        <p:nvGrpSpPr>
          <p:cNvPr id="14" name="Graphic 503">
            <a:extLst>
              <a:ext uri="{FF2B5EF4-FFF2-40B4-BE49-F238E27FC236}">
                <a16:creationId xmlns:a16="http://schemas.microsoft.com/office/drawing/2014/main" id="{5E829542-AF28-A590-DC09-2B04A1758943}"/>
              </a:ext>
            </a:extLst>
          </p:cNvPr>
          <p:cNvGrpSpPr/>
          <p:nvPr/>
        </p:nvGrpSpPr>
        <p:grpSpPr>
          <a:xfrm>
            <a:off x="6741798" y="4864326"/>
            <a:ext cx="841589" cy="939324"/>
            <a:chOff x="12846663" y="3911411"/>
            <a:chExt cx="1023375" cy="1130779"/>
          </a:xfrm>
          <a:noFill/>
        </p:grpSpPr>
        <p:grpSp>
          <p:nvGrpSpPr>
            <p:cNvPr id="15" name="Graphic 503">
              <a:extLst>
                <a:ext uri="{FF2B5EF4-FFF2-40B4-BE49-F238E27FC236}">
                  <a16:creationId xmlns:a16="http://schemas.microsoft.com/office/drawing/2014/main" id="{A23E39CE-465C-4813-13FD-4EB866424AFD}"/>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7E97A859-60C5-B796-D23A-B460750DE553}"/>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60F548E9-4A1D-B87E-A4E4-7D910382E41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34B64686-0D4C-7E1E-2026-ED4E88C6A946}"/>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61097756-3312-FE0A-685A-A79CBF52E773}"/>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17E59808-560E-65AA-5F41-F75A160F8DEF}"/>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A684AD29-6D01-E49A-0609-10588192C5FF}"/>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F9B1C771-66A4-A2D6-799C-73B113764D86}"/>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7B79B9E3-5F2D-568E-0B89-EBFBB0939CFF}"/>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B1AF7192-2341-29A0-50B2-D719C4663657}"/>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C40A75B3-F799-4B7A-5F8E-F7992B2153AF}"/>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6363A85B-CCEF-3C08-04A3-9DC5D27DBDC8}"/>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F19F5B2B-7356-7963-0C94-BE8301D2B6AC}"/>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BA4884C1-6E68-DF2E-1FC0-2B98A1B12487}"/>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1DE6D57F-3DD1-147F-4359-7B3C0E3E3FDD}"/>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6754941D-284A-01E9-9F95-8304592712F6}"/>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07A06DD2-178F-0080-1F07-5300A1812C7A}"/>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BFC737CC-7422-97F0-8AE3-038E6D489F43}"/>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07478646-F457-A615-D2C9-E483B173105E}"/>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CC329B5C-7FED-FB87-EFF0-0F103054BBD5}"/>
              </a:ext>
            </a:extLst>
          </p:cNvPr>
          <p:cNvSpPr txBox="1"/>
          <p:nvPr/>
        </p:nvSpPr>
        <p:spPr>
          <a:xfrm>
            <a:off x="7745470" y="5029273"/>
            <a:ext cx="4040839"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€50,000-120,000</a:t>
            </a:r>
          </a:p>
          <a:p>
            <a:r>
              <a:rPr lang="en-US" sz="2100" b="1" dirty="0">
                <a:solidFill>
                  <a:srgbClr val="494949"/>
                </a:solidFill>
              </a:rPr>
              <a:t>Typical Nightly Rental </a:t>
            </a:r>
            <a:r>
              <a:rPr lang="en-US" sz="2100" dirty="0">
                <a:solidFill>
                  <a:srgbClr val="494949"/>
                </a:solidFill>
              </a:rPr>
              <a:t>€125-250</a:t>
            </a:r>
            <a:endParaRPr lang="en-IE" sz="2100" dirty="0">
              <a:solidFill>
                <a:srgbClr val="494949"/>
              </a:solidFill>
            </a:endParaRPr>
          </a:p>
        </p:txBody>
      </p:sp>
      <p:sp>
        <p:nvSpPr>
          <p:cNvPr id="4" name="TextBox 3">
            <a:extLst>
              <a:ext uri="{FF2B5EF4-FFF2-40B4-BE49-F238E27FC236}">
                <a16:creationId xmlns:a16="http://schemas.microsoft.com/office/drawing/2014/main" id="{2F56A5DB-EE74-E561-F596-621A5639C933}"/>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3" name="Picture 2">
            <a:extLst>
              <a:ext uri="{FF2B5EF4-FFF2-40B4-BE49-F238E27FC236}">
                <a16:creationId xmlns:a16="http://schemas.microsoft.com/office/drawing/2014/main" id="{D0196B02-CBF1-D89C-82EB-F596D9289C90}"/>
              </a:ext>
            </a:extLst>
          </p:cNvPr>
          <p:cNvPicPr>
            <a:picLocks noChangeAspect="1"/>
          </p:cNvPicPr>
          <p:nvPr/>
        </p:nvPicPr>
        <p:blipFill>
          <a:blip r:embed="rId3"/>
          <a:stretch>
            <a:fillRect/>
          </a:stretch>
        </p:blipFill>
        <p:spPr>
          <a:xfrm>
            <a:off x="103204" y="183560"/>
            <a:ext cx="6504010" cy="6291667"/>
          </a:xfrm>
          <a:prstGeom prst="rect">
            <a:avLst/>
          </a:prstGeom>
        </p:spPr>
      </p:pic>
    </p:spTree>
    <p:extLst>
      <p:ext uri="{BB962C8B-B14F-4D97-AF65-F5344CB8AC3E}">
        <p14:creationId xmlns:p14="http://schemas.microsoft.com/office/powerpoint/2010/main" val="3437200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BE754-29D4-F2B4-DD43-BDD965E7210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CDA97F91-CE89-1FCC-A20E-A59D98F38D30}"/>
              </a:ext>
            </a:extLst>
          </p:cNvPr>
          <p:cNvSpPr>
            <a:spLocks noGrp="1"/>
          </p:cNvSpPr>
          <p:nvPr>
            <p:ph type="body" sz="quarter" idx="18"/>
          </p:nvPr>
        </p:nvSpPr>
        <p:spPr>
          <a:xfrm>
            <a:off x="6634716" y="842942"/>
            <a:ext cx="5390707" cy="3499183"/>
          </a:xfrm>
        </p:spPr>
        <p:txBody>
          <a:bodyPr/>
          <a:lstStyle/>
          <a:p>
            <a:pPr marL="342900" indent="-342900">
              <a:buFont typeface="Wingdings" panose="05000000000000000000" pitchFamily="2" charset="2"/>
              <a:buChar char="v"/>
            </a:pPr>
            <a:r>
              <a:rPr lang="en-US" dirty="0"/>
              <a:t>Lodges are </a:t>
            </a:r>
            <a:r>
              <a:rPr lang="en-US" b="1" dirty="0"/>
              <a:t>popular on high quality holiday parks </a:t>
            </a:r>
            <a:r>
              <a:rPr lang="en-US" dirty="0"/>
              <a:t>(existing and new) and arrive on site pre-constructed and fully furnished. </a:t>
            </a:r>
          </a:p>
          <a:p>
            <a:pPr marL="342900" indent="-342900">
              <a:buFont typeface="Wingdings" panose="05000000000000000000" pitchFamily="2" charset="2"/>
              <a:buChar char="v"/>
            </a:pPr>
            <a:r>
              <a:rPr lang="en-US" dirty="0"/>
              <a:t>They typically </a:t>
            </a:r>
            <a:r>
              <a:rPr lang="en-US" b="1" dirty="0"/>
              <a:t>sleep 4-6 people </a:t>
            </a:r>
            <a:r>
              <a:rPr lang="en-US" dirty="0"/>
              <a:t>and meet the legal definition of a ‘caravan’. </a:t>
            </a:r>
          </a:p>
          <a:p>
            <a:pPr marL="342900" indent="-342900">
              <a:buFont typeface="Wingdings" panose="05000000000000000000" pitchFamily="2" charset="2"/>
              <a:buChar char="v"/>
            </a:pPr>
            <a:r>
              <a:rPr lang="en-US" dirty="0"/>
              <a:t>In the right location they can command </a:t>
            </a:r>
            <a:r>
              <a:rPr lang="en-US" b="1" dirty="0"/>
              <a:t>very high ROI</a:t>
            </a:r>
            <a:r>
              <a:rPr lang="en-US" dirty="0"/>
              <a:t>. </a:t>
            </a:r>
          </a:p>
          <a:p>
            <a:pPr marL="342900" indent="-342900">
              <a:buFont typeface="Wingdings" panose="05000000000000000000" pitchFamily="2" charset="2"/>
              <a:buChar char="v"/>
            </a:pPr>
            <a:r>
              <a:rPr lang="en-US" dirty="0"/>
              <a:t>The lodges are typically sold on 25 year </a:t>
            </a:r>
            <a:r>
              <a:rPr lang="en-US" dirty="0" err="1"/>
              <a:t>licence</a:t>
            </a:r>
            <a:r>
              <a:rPr lang="en-US" dirty="0"/>
              <a:t> agreements, thus enabling redevelopment and additional future sales.</a:t>
            </a:r>
            <a:endParaRPr lang="en-IE" b="1" dirty="0"/>
          </a:p>
        </p:txBody>
      </p:sp>
      <p:sp>
        <p:nvSpPr>
          <p:cNvPr id="11" name="Text Placeholder 10">
            <a:extLst>
              <a:ext uri="{FF2B5EF4-FFF2-40B4-BE49-F238E27FC236}">
                <a16:creationId xmlns:a16="http://schemas.microsoft.com/office/drawing/2014/main" id="{479AAD99-A90A-734F-5B62-DC729EED75BA}"/>
              </a:ext>
            </a:extLst>
          </p:cNvPr>
          <p:cNvSpPr>
            <a:spLocks noGrp="1"/>
          </p:cNvSpPr>
          <p:nvPr>
            <p:ph type="body" sz="quarter" idx="19"/>
          </p:nvPr>
        </p:nvSpPr>
        <p:spPr>
          <a:xfrm>
            <a:off x="7355251" y="162506"/>
            <a:ext cx="3901419" cy="803654"/>
          </a:xfrm>
        </p:spPr>
        <p:txBody>
          <a:bodyPr/>
          <a:lstStyle/>
          <a:p>
            <a:pPr algn="ctr"/>
            <a:r>
              <a:rPr lang="en-IE" sz="4000" dirty="0"/>
              <a:t>Lodges</a:t>
            </a:r>
          </a:p>
        </p:txBody>
      </p:sp>
      <p:grpSp>
        <p:nvGrpSpPr>
          <p:cNvPr id="14" name="Graphic 503">
            <a:extLst>
              <a:ext uri="{FF2B5EF4-FFF2-40B4-BE49-F238E27FC236}">
                <a16:creationId xmlns:a16="http://schemas.microsoft.com/office/drawing/2014/main" id="{67EFA00F-B421-0A29-091E-A3C405DB2FCE}"/>
              </a:ext>
            </a:extLst>
          </p:cNvPr>
          <p:cNvGrpSpPr/>
          <p:nvPr/>
        </p:nvGrpSpPr>
        <p:grpSpPr>
          <a:xfrm>
            <a:off x="6741798" y="5090257"/>
            <a:ext cx="841589" cy="939324"/>
            <a:chOff x="12846663" y="3911411"/>
            <a:chExt cx="1023375" cy="1130779"/>
          </a:xfrm>
          <a:noFill/>
        </p:grpSpPr>
        <p:grpSp>
          <p:nvGrpSpPr>
            <p:cNvPr id="15" name="Graphic 503">
              <a:extLst>
                <a:ext uri="{FF2B5EF4-FFF2-40B4-BE49-F238E27FC236}">
                  <a16:creationId xmlns:a16="http://schemas.microsoft.com/office/drawing/2014/main" id="{AE800FC8-A91F-59CC-A812-6F9180316302}"/>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DDE8F300-6144-9EC3-0F7C-E02C6BEEFB6B}"/>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901FB3F7-379C-BCF3-52E4-8668AE7BBC81}"/>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9FE84B20-E92D-0611-B980-FE609535E23C}"/>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76487BB4-3A4C-7752-EC1A-2310B86C5CCA}"/>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3349FF9C-4574-99F8-DF90-AAB0094527AE}"/>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A53C2299-E008-9D23-1F0D-7FCC81DA560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5C758870-516A-D76D-2A34-E47A96C579D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3B6256A5-7BF0-18A2-6C9D-877AF7486C6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AAC42B32-F337-87E7-7EF0-18D4A21B5B86}"/>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DFF3213E-8846-7317-1566-57485A11552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4C54B3A5-FA95-6AD3-0605-E6CDBC8B624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463F2D3E-C8DB-5370-F98F-D5FB870F46E6}"/>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5FC96AB5-7678-22D1-DA72-0E368014025E}"/>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1E6FBA85-0483-B464-B336-3596D17A3040}"/>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E00C0677-D709-46B8-EF33-FAF73924E855}"/>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146F1D80-BCB1-4070-6648-20CEEDC1D66E}"/>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4E2F8893-B0E4-8DAC-F750-78CCA87B6A8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C107A1CD-556B-008A-042E-D0F9A090418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E49C4613-9B07-C9EF-79C1-D066A5D1D68D}"/>
              </a:ext>
            </a:extLst>
          </p:cNvPr>
          <p:cNvSpPr txBox="1"/>
          <p:nvPr/>
        </p:nvSpPr>
        <p:spPr>
          <a:xfrm>
            <a:off x="7745470" y="5186853"/>
            <a:ext cx="4040839"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€60,000-120,000</a:t>
            </a:r>
          </a:p>
          <a:p>
            <a:r>
              <a:rPr lang="en-US" sz="2100" b="1" dirty="0">
                <a:solidFill>
                  <a:srgbClr val="494949"/>
                </a:solidFill>
              </a:rPr>
              <a:t>Typical Nightly Rental </a:t>
            </a:r>
            <a:r>
              <a:rPr lang="en-US" sz="2100" dirty="0">
                <a:solidFill>
                  <a:srgbClr val="494949"/>
                </a:solidFill>
              </a:rPr>
              <a:t>€200-450</a:t>
            </a:r>
            <a:endParaRPr lang="en-IE" sz="2100" dirty="0">
              <a:solidFill>
                <a:srgbClr val="494949"/>
              </a:solidFill>
            </a:endParaRPr>
          </a:p>
        </p:txBody>
      </p:sp>
      <p:sp>
        <p:nvSpPr>
          <p:cNvPr id="4" name="TextBox 3">
            <a:extLst>
              <a:ext uri="{FF2B5EF4-FFF2-40B4-BE49-F238E27FC236}">
                <a16:creationId xmlns:a16="http://schemas.microsoft.com/office/drawing/2014/main" id="{54B4B33A-3565-F2DF-310B-47526376E4D5}"/>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5" name="Picture 4">
            <a:extLst>
              <a:ext uri="{FF2B5EF4-FFF2-40B4-BE49-F238E27FC236}">
                <a16:creationId xmlns:a16="http://schemas.microsoft.com/office/drawing/2014/main" id="{483929CC-E990-7693-62D2-C2683D578F5A}"/>
              </a:ext>
            </a:extLst>
          </p:cNvPr>
          <p:cNvPicPr>
            <a:picLocks noChangeAspect="1"/>
          </p:cNvPicPr>
          <p:nvPr/>
        </p:nvPicPr>
        <p:blipFill>
          <a:blip r:embed="rId3"/>
          <a:stretch>
            <a:fillRect/>
          </a:stretch>
        </p:blipFill>
        <p:spPr>
          <a:xfrm>
            <a:off x="19283" y="559694"/>
            <a:ext cx="6638005" cy="5738611"/>
          </a:xfrm>
          <a:prstGeom prst="rect">
            <a:avLst/>
          </a:prstGeom>
        </p:spPr>
      </p:pic>
    </p:spTree>
    <p:extLst>
      <p:ext uri="{BB962C8B-B14F-4D97-AF65-F5344CB8AC3E}">
        <p14:creationId xmlns:p14="http://schemas.microsoft.com/office/powerpoint/2010/main" val="1687391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AFDB9-36CA-72CA-DAF8-67CCDFD4A8E3}"/>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55A2BCF7-2F97-D08A-83B4-0DBF23940437}"/>
              </a:ext>
            </a:extLst>
          </p:cNvPr>
          <p:cNvSpPr>
            <a:spLocks noGrp="1"/>
          </p:cNvSpPr>
          <p:nvPr>
            <p:ph type="body" sz="quarter" idx="18"/>
          </p:nvPr>
        </p:nvSpPr>
        <p:spPr>
          <a:xfrm>
            <a:off x="6634716" y="842942"/>
            <a:ext cx="5390707" cy="3499183"/>
          </a:xfrm>
        </p:spPr>
        <p:txBody>
          <a:bodyPr/>
          <a:lstStyle/>
          <a:p>
            <a:pPr marL="342900" indent="-342900">
              <a:buFont typeface="Wingdings" panose="05000000000000000000" pitchFamily="2" charset="2"/>
              <a:buChar char="v"/>
            </a:pPr>
            <a:r>
              <a:rPr lang="en-US" dirty="0"/>
              <a:t>Modular holiday accommodation (and indeed modular housing) is increasing in demand due to the short on-site construction process and the factory-led design and build. </a:t>
            </a:r>
          </a:p>
          <a:p>
            <a:pPr marL="342900" indent="-342900">
              <a:buFont typeface="Wingdings" panose="05000000000000000000" pitchFamily="2" charset="2"/>
              <a:buChar char="v"/>
            </a:pPr>
            <a:r>
              <a:rPr lang="en-US" dirty="0"/>
              <a:t>A </a:t>
            </a:r>
            <a:r>
              <a:rPr lang="en-US" b="1" dirty="0"/>
              <a:t>cost-effective alternative to traditional new build holiday cottages. </a:t>
            </a:r>
          </a:p>
          <a:p>
            <a:pPr marL="342900" indent="-342900">
              <a:buFont typeface="Wingdings" panose="05000000000000000000" pitchFamily="2" charset="2"/>
              <a:buChar char="v"/>
            </a:pPr>
            <a:r>
              <a:rPr lang="en-US" dirty="0"/>
              <a:t>Modular apartments are now commonplace as b</a:t>
            </a:r>
            <a:r>
              <a:rPr lang="en-US" b="1" dirty="0"/>
              <a:t>espoke garden room accommodation</a:t>
            </a:r>
            <a:r>
              <a:rPr lang="en-US" dirty="0"/>
              <a:t> at resort locations or destinations.</a:t>
            </a:r>
            <a:endParaRPr lang="en-IE" b="1" dirty="0"/>
          </a:p>
        </p:txBody>
      </p:sp>
      <p:sp>
        <p:nvSpPr>
          <p:cNvPr id="11" name="Text Placeholder 10">
            <a:extLst>
              <a:ext uri="{FF2B5EF4-FFF2-40B4-BE49-F238E27FC236}">
                <a16:creationId xmlns:a16="http://schemas.microsoft.com/office/drawing/2014/main" id="{AFA64687-0016-50C5-B5D1-CF9B28B74B13}"/>
              </a:ext>
            </a:extLst>
          </p:cNvPr>
          <p:cNvSpPr>
            <a:spLocks noGrp="1"/>
          </p:cNvSpPr>
          <p:nvPr>
            <p:ph type="body" sz="quarter" idx="19"/>
          </p:nvPr>
        </p:nvSpPr>
        <p:spPr>
          <a:xfrm>
            <a:off x="7020065" y="162506"/>
            <a:ext cx="4369824" cy="803654"/>
          </a:xfrm>
        </p:spPr>
        <p:txBody>
          <a:bodyPr/>
          <a:lstStyle/>
          <a:p>
            <a:pPr algn="ctr"/>
            <a:r>
              <a:rPr lang="en-IE" sz="4000" dirty="0"/>
              <a:t>Modular Cottages</a:t>
            </a:r>
          </a:p>
        </p:txBody>
      </p:sp>
      <p:grpSp>
        <p:nvGrpSpPr>
          <p:cNvPr id="14" name="Graphic 503">
            <a:extLst>
              <a:ext uri="{FF2B5EF4-FFF2-40B4-BE49-F238E27FC236}">
                <a16:creationId xmlns:a16="http://schemas.microsoft.com/office/drawing/2014/main" id="{5E32A1B2-5299-FF99-AF91-0BFA5811C5B5}"/>
              </a:ext>
            </a:extLst>
          </p:cNvPr>
          <p:cNvGrpSpPr/>
          <p:nvPr/>
        </p:nvGrpSpPr>
        <p:grpSpPr>
          <a:xfrm>
            <a:off x="6741798" y="5090257"/>
            <a:ext cx="841589" cy="939324"/>
            <a:chOff x="12846663" y="3911411"/>
            <a:chExt cx="1023375" cy="1130779"/>
          </a:xfrm>
          <a:noFill/>
        </p:grpSpPr>
        <p:grpSp>
          <p:nvGrpSpPr>
            <p:cNvPr id="15" name="Graphic 503">
              <a:extLst>
                <a:ext uri="{FF2B5EF4-FFF2-40B4-BE49-F238E27FC236}">
                  <a16:creationId xmlns:a16="http://schemas.microsoft.com/office/drawing/2014/main" id="{520D6D4F-8275-0D11-8108-363ADDA5B6E4}"/>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32C7E8B2-7AAC-D599-93A1-BACE888406E7}"/>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58CAF440-DB9B-38FF-D6EF-056452B303EB}"/>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42908A96-1BF3-8B46-6C15-C1856D3977B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E7D8042C-3C23-1347-D762-9C2D5B469240}"/>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5CAB1508-5D77-3FCA-378C-9BD9A36B05DE}"/>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5639FCA4-16B2-D4B4-799D-5B6E834D330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73A75DE7-70FF-3BD2-AED9-59B6FCD10AAB}"/>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8210A73F-A28D-3C3D-7E67-51521D970814}"/>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CF235890-0023-A61D-F1E9-4BA73A635DB4}"/>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0EF018FE-8608-87AE-B415-33A58D6363CE}"/>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4548B7B3-6C7A-00DE-FF5E-8C09EE56152E}"/>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A4B0374F-EFDE-9790-93F1-1BF70FBF427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6826AEF9-A9DE-AF3B-7C2B-ED23FE882647}"/>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962900BB-6F19-BB9C-31D6-6C9781D38001}"/>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729DF9B3-B6B2-64AD-49DC-A9644939CE15}"/>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BFC5FC8C-6013-960C-6A2B-BD4C68715DC3}"/>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9DA5B719-0C73-64C3-4593-D2854D3BA56E}"/>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7F1AF060-74DE-A6BB-36F1-964D24DECDD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DD50D1D5-7B93-ECFC-D776-DD5E4DF78168}"/>
              </a:ext>
            </a:extLst>
          </p:cNvPr>
          <p:cNvSpPr txBox="1"/>
          <p:nvPr/>
        </p:nvSpPr>
        <p:spPr>
          <a:xfrm>
            <a:off x="7745470" y="5186853"/>
            <a:ext cx="4040839"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€80,000-100,000</a:t>
            </a:r>
          </a:p>
          <a:p>
            <a:r>
              <a:rPr lang="en-US" sz="2100" b="1" dirty="0">
                <a:solidFill>
                  <a:srgbClr val="494949"/>
                </a:solidFill>
              </a:rPr>
              <a:t>Typical Nightly Rental </a:t>
            </a:r>
            <a:r>
              <a:rPr lang="en-US" sz="2100" dirty="0">
                <a:solidFill>
                  <a:srgbClr val="494949"/>
                </a:solidFill>
              </a:rPr>
              <a:t>€125-350</a:t>
            </a:r>
            <a:endParaRPr lang="en-IE" sz="2100" dirty="0">
              <a:solidFill>
                <a:srgbClr val="494949"/>
              </a:solidFill>
            </a:endParaRPr>
          </a:p>
        </p:txBody>
      </p:sp>
      <p:sp>
        <p:nvSpPr>
          <p:cNvPr id="4" name="TextBox 3">
            <a:extLst>
              <a:ext uri="{FF2B5EF4-FFF2-40B4-BE49-F238E27FC236}">
                <a16:creationId xmlns:a16="http://schemas.microsoft.com/office/drawing/2014/main" id="{5EDF666F-5EB6-6178-B485-A63C2C916D34}"/>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3" name="Picture 2">
            <a:extLst>
              <a:ext uri="{FF2B5EF4-FFF2-40B4-BE49-F238E27FC236}">
                <a16:creationId xmlns:a16="http://schemas.microsoft.com/office/drawing/2014/main" id="{4851BEB3-B148-ABD6-BFAE-4636BC914597}"/>
              </a:ext>
            </a:extLst>
          </p:cNvPr>
          <p:cNvPicPr>
            <a:picLocks noChangeAspect="1"/>
          </p:cNvPicPr>
          <p:nvPr/>
        </p:nvPicPr>
        <p:blipFill>
          <a:blip r:embed="rId3"/>
          <a:stretch>
            <a:fillRect/>
          </a:stretch>
        </p:blipFill>
        <p:spPr>
          <a:xfrm>
            <a:off x="93007" y="475604"/>
            <a:ext cx="6442618" cy="6058102"/>
          </a:xfrm>
          <a:prstGeom prst="rect">
            <a:avLst/>
          </a:prstGeom>
        </p:spPr>
      </p:pic>
    </p:spTree>
    <p:extLst>
      <p:ext uri="{BB962C8B-B14F-4D97-AF65-F5344CB8AC3E}">
        <p14:creationId xmlns:p14="http://schemas.microsoft.com/office/powerpoint/2010/main" val="4063209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A0D15A4-9B03-A020-0177-4F4C61360496}"/>
              </a:ext>
            </a:extLst>
          </p:cNvPr>
          <p:cNvSpPr>
            <a:spLocks noGrp="1"/>
          </p:cNvSpPr>
          <p:nvPr>
            <p:ph type="body" sz="quarter" idx="19"/>
          </p:nvPr>
        </p:nvSpPr>
        <p:spPr/>
        <p:txBody>
          <a:bodyPr/>
          <a:lstStyle/>
          <a:p>
            <a:endParaRPr lang="en-IE"/>
          </a:p>
        </p:txBody>
      </p:sp>
      <p:sp>
        <p:nvSpPr>
          <p:cNvPr id="5" name="Text Placeholder 4">
            <a:extLst>
              <a:ext uri="{FF2B5EF4-FFF2-40B4-BE49-F238E27FC236}">
                <a16:creationId xmlns:a16="http://schemas.microsoft.com/office/drawing/2014/main" id="{C4A0216F-A425-1442-CFEA-04FE60692004}"/>
              </a:ext>
            </a:extLst>
          </p:cNvPr>
          <p:cNvSpPr>
            <a:spLocks noGrp="1"/>
          </p:cNvSpPr>
          <p:nvPr>
            <p:ph type="body" sz="quarter" idx="17"/>
          </p:nvPr>
        </p:nvSpPr>
        <p:spPr/>
        <p:txBody>
          <a:bodyPr/>
          <a:lstStyle/>
          <a:p>
            <a:endParaRPr lang="en-IE"/>
          </a:p>
        </p:txBody>
      </p:sp>
    </p:spTree>
    <p:extLst>
      <p:ext uri="{BB962C8B-B14F-4D97-AF65-F5344CB8AC3E}">
        <p14:creationId xmlns:p14="http://schemas.microsoft.com/office/powerpoint/2010/main" val="234307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544A8-AB3E-E1AF-2107-F3AB3B36A50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E132FAD-F16C-F92A-35CA-57062FD30937}"/>
              </a:ext>
            </a:extLst>
          </p:cNvPr>
          <p:cNvSpPr>
            <a:spLocks noGrp="1"/>
          </p:cNvSpPr>
          <p:nvPr>
            <p:ph type="body" sz="quarter" idx="16"/>
          </p:nvPr>
        </p:nvSpPr>
        <p:spPr>
          <a:xfrm>
            <a:off x="522940" y="112126"/>
            <a:ext cx="10614687" cy="803654"/>
          </a:xfrm>
        </p:spPr>
        <p:txBody>
          <a:bodyPr/>
          <a:lstStyle/>
          <a:p>
            <a:pPr fontAlgn="base"/>
            <a:r>
              <a:rPr lang="en-IE" sz="2800" b="0" dirty="0"/>
              <a:t>Concept And Accommodation Types</a:t>
            </a:r>
          </a:p>
          <a:p>
            <a:endParaRPr lang="en-IE" sz="2800" b="0" dirty="0"/>
          </a:p>
        </p:txBody>
      </p:sp>
      <p:graphicFrame>
        <p:nvGraphicFramePr>
          <p:cNvPr id="5" name="Table 4">
            <a:extLst>
              <a:ext uri="{FF2B5EF4-FFF2-40B4-BE49-F238E27FC236}">
                <a16:creationId xmlns:a16="http://schemas.microsoft.com/office/drawing/2014/main" id="{BE2D266D-2A3E-A5AB-C3A2-A0721DE73506}"/>
              </a:ext>
            </a:extLst>
          </p:cNvPr>
          <p:cNvGraphicFramePr>
            <a:graphicFrameLocks noGrp="1"/>
          </p:cNvGraphicFramePr>
          <p:nvPr>
            <p:extLst>
              <p:ext uri="{D42A27DB-BD31-4B8C-83A1-F6EECF244321}">
                <p14:modId xmlns:p14="http://schemas.microsoft.com/office/powerpoint/2010/main" val="1037948948"/>
              </p:ext>
            </p:extLst>
          </p:nvPr>
        </p:nvGraphicFramePr>
        <p:xfrm>
          <a:off x="522940" y="1163430"/>
          <a:ext cx="11005671" cy="2494280"/>
        </p:xfrm>
        <a:graphic>
          <a:graphicData uri="http://schemas.openxmlformats.org/drawingml/2006/table">
            <a:tbl>
              <a:tblPr firstRow="1" bandRow="1">
                <a:tableStyleId>{5C22544A-7EE6-4342-B048-85BDC9FD1C3A}</a:tableStyleId>
              </a:tblPr>
              <a:tblGrid>
                <a:gridCol w="3668557">
                  <a:extLst>
                    <a:ext uri="{9D8B030D-6E8A-4147-A177-3AD203B41FA5}">
                      <a16:colId xmlns:a16="http://schemas.microsoft.com/office/drawing/2014/main" val="1315654808"/>
                    </a:ext>
                  </a:extLst>
                </a:gridCol>
                <a:gridCol w="3668557">
                  <a:extLst>
                    <a:ext uri="{9D8B030D-6E8A-4147-A177-3AD203B41FA5}">
                      <a16:colId xmlns:a16="http://schemas.microsoft.com/office/drawing/2014/main" val="2964838693"/>
                    </a:ext>
                  </a:extLst>
                </a:gridCol>
                <a:gridCol w="3668557">
                  <a:extLst>
                    <a:ext uri="{9D8B030D-6E8A-4147-A177-3AD203B41FA5}">
                      <a16:colId xmlns:a16="http://schemas.microsoft.com/office/drawing/2014/main" val="573140853"/>
                    </a:ext>
                  </a:extLst>
                </a:gridCol>
              </a:tblGrid>
              <a:tr h="370840">
                <a:tc>
                  <a:txBody>
                    <a:bodyPr/>
                    <a:lstStyle/>
                    <a:p>
                      <a:r>
                        <a:rPr lang="en-IE" b="1" dirty="0">
                          <a:effectLst/>
                        </a:rPr>
                        <a:t>Accommodation Type</a:t>
                      </a:r>
                    </a:p>
                  </a:txBody>
                  <a:tcPr anchor="ctr"/>
                </a:tc>
                <a:tc>
                  <a:txBody>
                    <a:bodyPr/>
                    <a:lstStyle/>
                    <a:p>
                      <a:r>
                        <a:rPr lang="en-IE" b="1">
                          <a:effectLst/>
                        </a:rPr>
                        <a:t>Pros</a:t>
                      </a:r>
                    </a:p>
                  </a:txBody>
                  <a:tcPr anchor="ctr"/>
                </a:tc>
                <a:tc>
                  <a:txBody>
                    <a:bodyPr/>
                    <a:lstStyle/>
                    <a:p>
                      <a:r>
                        <a:rPr lang="en-IE" b="1">
                          <a:effectLst/>
                        </a:rPr>
                        <a:t>Cons</a:t>
                      </a:r>
                    </a:p>
                  </a:txBody>
                  <a:tcPr anchor="ctr"/>
                </a:tc>
                <a:extLst>
                  <a:ext uri="{0D108BD9-81ED-4DB2-BD59-A6C34878D82A}">
                    <a16:rowId xmlns:a16="http://schemas.microsoft.com/office/drawing/2014/main" val="3641832468"/>
                  </a:ext>
                </a:extLst>
              </a:tr>
              <a:tr h="370840">
                <a:tc>
                  <a:txBody>
                    <a:bodyPr/>
                    <a:lstStyle/>
                    <a:p>
                      <a:r>
                        <a:rPr lang="en-IE">
                          <a:effectLst/>
                        </a:rPr>
                        <a:t>Safari Tents</a:t>
                      </a:r>
                    </a:p>
                  </a:txBody>
                  <a:tcPr anchor="ctr"/>
                </a:tc>
                <a:tc>
                  <a:txBody>
                    <a:bodyPr/>
                    <a:lstStyle/>
                    <a:p>
                      <a:r>
                        <a:rPr lang="en-IE">
                          <a:effectLst/>
                        </a:rPr>
                        <a:t>Spacious, family-friendly</a:t>
                      </a:r>
                    </a:p>
                  </a:txBody>
                  <a:tcPr anchor="ctr"/>
                </a:tc>
                <a:tc>
                  <a:txBody>
                    <a:bodyPr/>
                    <a:lstStyle/>
                    <a:p>
                      <a:r>
                        <a:rPr lang="en-IE">
                          <a:effectLst/>
                        </a:rPr>
                        <a:t>Less insulated</a:t>
                      </a:r>
                    </a:p>
                  </a:txBody>
                  <a:tcPr anchor="ctr"/>
                </a:tc>
                <a:extLst>
                  <a:ext uri="{0D108BD9-81ED-4DB2-BD59-A6C34878D82A}">
                    <a16:rowId xmlns:a16="http://schemas.microsoft.com/office/drawing/2014/main" val="436756021"/>
                  </a:ext>
                </a:extLst>
              </a:tr>
              <a:tr h="370840">
                <a:tc>
                  <a:txBody>
                    <a:bodyPr/>
                    <a:lstStyle/>
                    <a:p>
                      <a:r>
                        <a:rPr lang="en-IE">
                          <a:effectLst/>
                        </a:rPr>
                        <a:t>Glamping Domes</a:t>
                      </a:r>
                    </a:p>
                  </a:txBody>
                  <a:tcPr anchor="ctr"/>
                </a:tc>
                <a:tc>
                  <a:txBody>
                    <a:bodyPr/>
                    <a:lstStyle/>
                    <a:p>
                      <a:r>
                        <a:rPr lang="en-US">
                          <a:effectLst/>
                        </a:rPr>
                        <a:t>Futuristic design, well-insulated, suitable for all audiences</a:t>
                      </a:r>
                    </a:p>
                  </a:txBody>
                  <a:tcPr anchor="ctr"/>
                </a:tc>
                <a:tc>
                  <a:txBody>
                    <a:bodyPr/>
                    <a:lstStyle/>
                    <a:p>
                      <a:r>
                        <a:rPr lang="en-IE">
                          <a:effectLst/>
                        </a:rPr>
                        <a:t>Can get hot</a:t>
                      </a:r>
                    </a:p>
                  </a:txBody>
                  <a:tcPr anchor="ctr"/>
                </a:tc>
                <a:extLst>
                  <a:ext uri="{0D108BD9-81ED-4DB2-BD59-A6C34878D82A}">
                    <a16:rowId xmlns:a16="http://schemas.microsoft.com/office/drawing/2014/main" val="2119150372"/>
                  </a:ext>
                </a:extLst>
              </a:tr>
              <a:tr h="370840">
                <a:tc>
                  <a:txBody>
                    <a:bodyPr/>
                    <a:lstStyle/>
                    <a:p>
                      <a:r>
                        <a:rPr lang="en-IE">
                          <a:effectLst/>
                        </a:rPr>
                        <a:t>Tiny Houses</a:t>
                      </a:r>
                    </a:p>
                  </a:txBody>
                  <a:tcPr anchor="ctr"/>
                </a:tc>
                <a:tc>
                  <a:txBody>
                    <a:bodyPr/>
                    <a:lstStyle/>
                    <a:p>
                      <a:r>
                        <a:rPr lang="en-IE">
                          <a:effectLst/>
                        </a:rPr>
                        <a:t>Fully equipped, usable year-round</a:t>
                      </a:r>
                    </a:p>
                  </a:txBody>
                  <a:tcPr anchor="ctr"/>
                </a:tc>
                <a:tc>
                  <a:txBody>
                    <a:bodyPr/>
                    <a:lstStyle/>
                    <a:p>
                      <a:r>
                        <a:rPr lang="en-IE">
                          <a:effectLst/>
                        </a:rPr>
                        <a:t>Smaller</a:t>
                      </a:r>
                    </a:p>
                  </a:txBody>
                  <a:tcPr anchor="ctr"/>
                </a:tc>
                <a:extLst>
                  <a:ext uri="{0D108BD9-81ED-4DB2-BD59-A6C34878D82A}">
                    <a16:rowId xmlns:a16="http://schemas.microsoft.com/office/drawing/2014/main" val="1324824433"/>
                  </a:ext>
                </a:extLst>
              </a:tr>
              <a:tr h="370840">
                <a:tc>
                  <a:txBody>
                    <a:bodyPr/>
                    <a:lstStyle/>
                    <a:p>
                      <a:r>
                        <a:rPr lang="en-IE">
                          <a:effectLst/>
                        </a:rPr>
                        <a:t>Treehouses</a:t>
                      </a:r>
                    </a:p>
                  </a:txBody>
                  <a:tcPr anchor="ctr"/>
                </a:tc>
                <a:tc>
                  <a:txBody>
                    <a:bodyPr/>
                    <a:lstStyle/>
                    <a:p>
                      <a:r>
                        <a:rPr lang="en-IE">
                          <a:effectLst/>
                        </a:rPr>
                        <a:t>Unique, immersive in nature</a:t>
                      </a:r>
                    </a:p>
                  </a:txBody>
                  <a:tcPr anchor="ctr"/>
                </a:tc>
                <a:tc>
                  <a:txBody>
                    <a:bodyPr/>
                    <a:lstStyle/>
                    <a:p>
                      <a:r>
                        <a:rPr lang="en-IE">
                          <a:effectLst/>
                        </a:rPr>
                        <a:t>Not always accessible</a:t>
                      </a:r>
                    </a:p>
                  </a:txBody>
                  <a:tcPr anchor="ctr"/>
                </a:tc>
                <a:extLst>
                  <a:ext uri="{0D108BD9-81ED-4DB2-BD59-A6C34878D82A}">
                    <a16:rowId xmlns:a16="http://schemas.microsoft.com/office/drawing/2014/main" val="1847260058"/>
                  </a:ext>
                </a:extLst>
              </a:tr>
              <a:tr h="370840">
                <a:tc>
                  <a:txBody>
                    <a:bodyPr/>
                    <a:lstStyle/>
                    <a:p>
                      <a:r>
                        <a:rPr lang="en-IE">
                          <a:effectLst/>
                        </a:rPr>
                        <a:t>Yurts</a:t>
                      </a:r>
                    </a:p>
                  </a:txBody>
                  <a:tcPr anchor="ctr"/>
                </a:tc>
                <a:tc>
                  <a:txBody>
                    <a:bodyPr/>
                    <a:lstStyle/>
                    <a:p>
                      <a:r>
                        <a:rPr lang="en-IE">
                          <a:effectLst/>
                        </a:rPr>
                        <a:t>Cozy, atmospheric</a:t>
                      </a:r>
                    </a:p>
                  </a:txBody>
                  <a:tcPr anchor="ctr"/>
                </a:tc>
                <a:tc>
                  <a:txBody>
                    <a:bodyPr/>
                    <a:lstStyle/>
                    <a:p>
                      <a:r>
                        <a:rPr lang="en-IE" dirty="0">
                          <a:effectLst/>
                        </a:rPr>
                        <a:t>Thin walls = less privacy</a:t>
                      </a:r>
                    </a:p>
                  </a:txBody>
                  <a:tcPr anchor="ctr"/>
                </a:tc>
                <a:extLst>
                  <a:ext uri="{0D108BD9-81ED-4DB2-BD59-A6C34878D82A}">
                    <a16:rowId xmlns:a16="http://schemas.microsoft.com/office/drawing/2014/main" val="1360181461"/>
                  </a:ext>
                </a:extLst>
              </a:tr>
            </a:tbl>
          </a:graphicData>
        </a:graphic>
      </p:graphicFrame>
      <p:sp>
        <p:nvSpPr>
          <p:cNvPr id="6" name="TextBox 5">
            <a:extLst>
              <a:ext uri="{FF2B5EF4-FFF2-40B4-BE49-F238E27FC236}">
                <a16:creationId xmlns:a16="http://schemas.microsoft.com/office/drawing/2014/main" id="{EB12D5E9-7CF1-09A3-6449-8C7EB161A0C0}"/>
              </a:ext>
            </a:extLst>
          </p:cNvPr>
          <p:cNvSpPr txBox="1"/>
          <p:nvPr/>
        </p:nvSpPr>
        <p:spPr>
          <a:xfrm>
            <a:off x="5692589" y="707170"/>
            <a:ext cx="6311152" cy="369332"/>
          </a:xfrm>
          <a:prstGeom prst="rect">
            <a:avLst/>
          </a:prstGeom>
          <a:noFill/>
        </p:spPr>
        <p:txBody>
          <a:bodyPr wrap="square" rtlCol="0">
            <a:spAutoFit/>
          </a:bodyPr>
          <a:lstStyle/>
          <a:p>
            <a:r>
              <a:rPr lang="en-US" dirty="0">
                <a:solidFill>
                  <a:srgbClr val="459597"/>
                </a:solidFill>
                <a:hlinkClick r:id="rId2">
                  <a:extLst>
                    <a:ext uri="{A12FA001-AC4F-418D-AE19-62706E023703}">
                      <ahyp:hlinkClr xmlns:ahyp="http://schemas.microsoft.com/office/drawing/2018/hyperlinkcolor" val="tx"/>
                    </a:ext>
                  </a:extLst>
                </a:hlinkClick>
              </a:rPr>
              <a:t>How To Start, Set Up, And Build A Profitable Glamping Business</a:t>
            </a:r>
            <a:endParaRPr lang="en-IE" dirty="0">
              <a:solidFill>
                <a:srgbClr val="459597"/>
              </a:solidFill>
            </a:endParaRPr>
          </a:p>
        </p:txBody>
      </p:sp>
      <p:pic>
        <p:nvPicPr>
          <p:cNvPr id="4" name="Picture 3">
            <a:extLst>
              <a:ext uri="{FF2B5EF4-FFF2-40B4-BE49-F238E27FC236}">
                <a16:creationId xmlns:a16="http://schemas.microsoft.com/office/drawing/2014/main" id="{920F2F58-3613-6692-FFFE-0044A8A75D11}"/>
              </a:ext>
            </a:extLst>
          </p:cNvPr>
          <p:cNvPicPr>
            <a:picLocks noChangeAspect="1"/>
          </p:cNvPicPr>
          <p:nvPr/>
        </p:nvPicPr>
        <p:blipFill>
          <a:blip r:embed="rId3"/>
          <a:stretch>
            <a:fillRect/>
          </a:stretch>
        </p:blipFill>
        <p:spPr>
          <a:xfrm>
            <a:off x="0" y="3831566"/>
            <a:ext cx="12192000" cy="3026434"/>
          </a:xfrm>
          <a:prstGeom prst="rect">
            <a:avLst/>
          </a:prstGeom>
        </p:spPr>
      </p:pic>
    </p:spTree>
    <p:extLst>
      <p:ext uri="{BB962C8B-B14F-4D97-AF65-F5344CB8AC3E}">
        <p14:creationId xmlns:p14="http://schemas.microsoft.com/office/powerpoint/2010/main" val="2060596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8CAD6-59FC-92EB-C4F2-E6F344D9BB7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2CBDEB2E-D9C7-8008-F9AE-692820628A47}"/>
              </a:ext>
            </a:extLst>
          </p:cNvPr>
          <p:cNvSpPr>
            <a:spLocks noGrp="1"/>
          </p:cNvSpPr>
          <p:nvPr>
            <p:ph type="body" sz="quarter" idx="18"/>
          </p:nvPr>
        </p:nvSpPr>
        <p:spPr>
          <a:xfrm>
            <a:off x="6634716" y="842942"/>
            <a:ext cx="5390707" cy="3499183"/>
          </a:xfrm>
        </p:spPr>
        <p:txBody>
          <a:bodyPr/>
          <a:lstStyle/>
          <a:p>
            <a:pPr marL="342900" indent="-342900">
              <a:buFont typeface="Wingdings" panose="05000000000000000000" pitchFamily="2" charset="2"/>
              <a:buChar char="v"/>
            </a:pPr>
            <a:r>
              <a:rPr lang="en-US" dirty="0"/>
              <a:t>Cabins are </a:t>
            </a:r>
            <a:r>
              <a:rPr lang="en-US" b="1" dirty="0"/>
              <a:t>growing in popularity </a:t>
            </a:r>
            <a:r>
              <a:rPr lang="en-US" dirty="0"/>
              <a:t>as travelers looks to </a:t>
            </a:r>
            <a:r>
              <a:rPr lang="en-US" b="1" dirty="0"/>
              <a:t>reconnect with nature </a:t>
            </a:r>
            <a:r>
              <a:rPr lang="en-US" dirty="0"/>
              <a:t>and escape their busy lifestyles. </a:t>
            </a:r>
          </a:p>
          <a:p>
            <a:pPr marL="342900" indent="-342900">
              <a:buFont typeface="Wingdings" panose="05000000000000000000" pitchFamily="2" charset="2"/>
              <a:buChar char="v"/>
            </a:pPr>
            <a:r>
              <a:rPr lang="en-US" dirty="0"/>
              <a:t>Cabins can be basic through to high-end, bespoke designs. </a:t>
            </a:r>
          </a:p>
          <a:p>
            <a:pPr marL="342900" indent="-342900">
              <a:buFont typeface="Wingdings" panose="05000000000000000000" pitchFamily="2" charset="2"/>
              <a:buChar char="v"/>
            </a:pPr>
            <a:r>
              <a:rPr lang="en-US" dirty="0"/>
              <a:t>Cabins with </a:t>
            </a:r>
            <a:r>
              <a:rPr lang="en-US" b="1" dirty="0"/>
              <a:t>en-suite facilities </a:t>
            </a:r>
            <a:r>
              <a:rPr lang="en-US" dirty="0"/>
              <a:t>are most popular. </a:t>
            </a:r>
          </a:p>
          <a:p>
            <a:pPr marL="342900" indent="-342900">
              <a:buFont typeface="Wingdings" panose="05000000000000000000" pitchFamily="2" charset="2"/>
              <a:buChar char="v"/>
            </a:pPr>
            <a:r>
              <a:rPr lang="en-US" dirty="0"/>
              <a:t>With the right location, these can provide </a:t>
            </a:r>
            <a:r>
              <a:rPr lang="en-US" b="1" dirty="0"/>
              <a:t>significant ROI (Return on Investment) </a:t>
            </a:r>
            <a:r>
              <a:rPr lang="en-US" dirty="0"/>
              <a:t>and allow for </a:t>
            </a:r>
            <a:r>
              <a:rPr lang="en-US" b="1" dirty="0"/>
              <a:t>year-round use. </a:t>
            </a:r>
            <a:endParaRPr lang="en-IE" b="1" dirty="0"/>
          </a:p>
        </p:txBody>
      </p:sp>
      <p:sp>
        <p:nvSpPr>
          <p:cNvPr id="11" name="Text Placeholder 10">
            <a:extLst>
              <a:ext uri="{FF2B5EF4-FFF2-40B4-BE49-F238E27FC236}">
                <a16:creationId xmlns:a16="http://schemas.microsoft.com/office/drawing/2014/main" id="{74448D72-A9AC-D4A2-C63C-CF49B4E4372F}"/>
              </a:ext>
            </a:extLst>
          </p:cNvPr>
          <p:cNvSpPr>
            <a:spLocks noGrp="1"/>
          </p:cNvSpPr>
          <p:nvPr>
            <p:ph type="body" sz="quarter" idx="19"/>
          </p:nvPr>
        </p:nvSpPr>
        <p:spPr>
          <a:xfrm>
            <a:off x="7355251" y="162506"/>
            <a:ext cx="3901419" cy="803654"/>
          </a:xfrm>
        </p:spPr>
        <p:txBody>
          <a:bodyPr/>
          <a:lstStyle/>
          <a:p>
            <a:pPr algn="ctr"/>
            <a:r>
              <a:rPr lang="en-IE" sz="4000" dirty="0"/>
              <a:t>Cabins</a:t>
            </a:r>
          </a:p>
        </p:txBody>
      </p:sp>
      <p:grpSp>
        <p:nvGrpSpPr>
          <p:cNvPr id="14" name="Graphic 503">
            <a:extLst>
              <a:ext uri="{FF2B5EF4-FFF2-40B4-BE49-F238E27FC236}">
                <a16:creationId xmlns:a16="http://schemas.microsoft.com/office/drawing/2014/main" id="{564CA338-9A97-DD5A-8D08-04B4E38012F1}"/>
              </a:ext>
            </a:extLst>
          </p:cNvPr>
          <p:cNvGrpSpPr/>
          <p:nvPr/>
        </p:nvGrpSpPr>
        <p:grpSpPr>
          <a:xfrm>
            <a:off x="6850391" y="4864326"/>
            <a:ext cx="841589" cy="939324"/>
            <a:chOff x="12846663" y="3911411"/>
            <a:chExt cx="1023375" cy="1130779"/>
          </a:xfrm>
          <a:noFill/>
        </p:grpSpPr>
        <p:grpSp>
          <p:nvGrpSpPr>
            <p:cNvPr id="15" name="Graphic 503">
              <a:extLst>
                <a:ext uri="{FF2B5EF4-FFF2-40B4-BE49-F238E27FC236}">
                  <a16:creationId xmlns:a16="http://schemas.microsoft.com/office/drawing/2014/main" id="{A983BBAB-3A79-5697-ED1B-B6B309636A23}"/>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BDE26836-649F-4DF3-A717-43BAF3F713F4}"/>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649D517F-B318-577B-94CB-2AAF5CA9B42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F3F0938B-0264-25BB-0D22-13E1F385E00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97988A97-1AED-A271-3D73-638D958824B4}"/>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A72D7EA1-7BB6-E6EA-7829-C90DE78ACAFB}"/>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6631E280-1BC4-EF5B-294A-CBDB185DC118}"/>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6B73B512-B736-AEC6-F2F6-1D9EC1744F73}"/>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F4C98D59-FF07-16C9-AE37-8D55C2F46DF4}"/>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17EC3348-B591-C734-E07A-DC83CAC55FF1}"/>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61934475-5D70-6E9A-3E54-EC3719D76A27}"/>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6FA46085-C9B3-662B-01E7-FD168BBAF711}"/>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FE047769-ABB4-B829-00F1-447587CBB54F}"/>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ECCE7982-C92E-D7CC-16EC-FB2C8903059A}"/>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9C889B1F-7DED-81BE-2DF8-5737BA5BAE93}"/>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C4B9F80C-6ADA-B1F5-92C7-0A167B208E4A}"/>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FC4CF336-9EA1-1351-250D-04C493FDF301}"/>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C582D921-CD5C-C0A0-23D6-A034F74E006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B2A88895-F722-B00D-EEA6-B5D8DA354B68}"/>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74A56B4E-3DE4-5EA7-5C36-F500BCBD19FF}"/>
              </a:ext>
            </a:extLst>
          </p:cNvPr>
          <p:cNvSpPr txBox="1"/>
          <p:nvPr/>
        </p:nvSpPr>
        <p:spPr>
          <a:xfrm>
            <a:off x="7871963" y="5029273"/>
            <a:ext cx="3914346"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€30,000-50,000</a:t>
            </a:r>
          </a:p>
          <a:p>
            <a:r>
              <a:rPr lang="en-US" sz="2100" b="1" dirty="0">
                <a:solidFill>
                  <a:srgbClr val="494949"/>
                </a:solidFill>
              </a:rPr>
              <a:t>Typical Nightly Rental </a:t>
            </a:r>
            <a:r>
              <a:rPr lang="en-US" sz="2100" dirty="0">
                <a:solidFill>
                  <a:srgbClr val="494949"/>
                </a:solidFill>
              </a:rPr>
              <a:t>€100-200</a:t>
            </a:r>
            <a:endParaRPr lang="en-IE" sz="2100" dirty="0">
              <a:solidFill>
                <a:srgbClr val="494949"/>
              </a:solidFill>
            </a:endParaRPr>
          </a:p>
        </p:txBody>
      </p:sp>
      <p:sp>
        <p:nvSpPr>
          <p:cNvPr id="4" name="TextBox 3">
            <a:extLst>
              <a:ext uri="{FF2B5EF4-FFF2-40B4-BE49-F238E27FC236}">
                <a16:creationId xmlns:a16="http://schemas.microsoft.com/office/drawing/2014/main" id="{7913732D-0627-7722-66A3-1E41592F0244}"/>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5" name="Picture 4">
            <a:extLst>
              <a:ext uri="{FF2B5EF4-FFF2-40B4-BE49-F238E27FC236}">
                <a16:creationId xmlns:a16="http://schemas.microsoft.com/office/drawing/2014/main" id="{7305143A-4B30-15F5-0D76-118D3F38B68C}"/>
              </a:ext>
            </a:extLst>
          </p:cNvPr>
          <p:cNvPicPr>
            <a:picLocks noChangeAspect="1"/>
          </p:cNvPicPr>
          <p:nvPr/>
        </p:nvPicPr>
        <p:blipFill>
          <a:blip r:embed="rId3"/>
          <a:stretch>
            <a:fillRect/>
          </a:stretch>
        </p:blipFill>
        <p:spPr>
          <a:xfrm>
            <a:off x="178422" y="313660"/>
            <a:ext cx="6451513" cy="6230679"/>
          </a:xfrm>
          <a:prstGeom prst="rect">
            <a:avLst/>
          </a:prstGeom>
        </p:spPr>
      </p:pic>
    </p:spTree>
    <p:extLst>
      <p:ext uri="{BB962C8B-B14F-4D97-AF65-F5344CB8AC3E}">
        <p14:creationId xmlns:p14="http://schemas.microsoft.com/office/powerpoint/2010/main" val="1951591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021B7-FD0C-41D5-EDBA-B439DDF23549}"/>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442E96C2-3B1A-B521-A5D3-94893EF8557B}"/>
              </a:ext>
            </a:extLst>
          </p:cNvPr>
          <p:cNvSpPr>
            <a:spLocks noGrp="1"/>
          </p:cNvSpPr>
          <p:nvPr>
            <p:ph type="body" sz="quarter" idx="18"/>
          </p:nvPr>
        </p:nvSpPr>
        <p:spPr>
          <a:xfrm>
            <a:off x="6634716" y="842942"/>
            <a:ext cx="5390707" cy="3499183"/>
          </a:xfrm>
        </p:spPr>
        <p:txBody>
          <a:bodyPr/>
          <a:lstStyle/>
          <a:p>
            <a:pPr marL="342900" indent="-342900">
              <a:buFont typeface="Wingdings" panose="05000000000000000000" pitchFamily="2" charset="2"/>
              <a:buChar char="v"/>
            </a:pPr>
            <a:r>
              <a:rPr lang="en-US" dirty="0"/>
              <a:t>Shepherd huts are becoming increasingly popular and have had good national press recently. </a:t>
            </a:r>
          </a:p>
          <a:p>
            <a:pPr marL="342900" indent="-342900">
              <a:buFont typeface="Wingdings" panose="05000000000000000000" pitchFamily="2" charset="2"/>
              <a:buChar char="v"/>
            </a:pPr>
            <a:r>
              <a:rPr lang="en-US" b="1" dirty="0"/>
              <a:t> ROI is good, depending on the specification, location, and rental levels</a:t>
            </a:r>
            <a:r>
              <a:rPr lang="en-US" dirty="0"/>
              <a:t>. </a:t>
            </a:r>
          </a:p>
          <a:p>
            <a:pPr marL="342900" indent="-342900">
              <a:buFont typeface="Wingdings" panose="05000000000000000000" pitchFamily="2" charset="2"/>
              <a:buChar char="v"/>
            </a:pPr>
            <a:r>
              <a:rPr lang="en-US" dirty="0"/>
              <a:t>They are more commonly used for </a:t>
            </a:r>
            <a:r>
              <a:rPr lang="en-US" b="1" dirty="0"/>
              <a:t>year-round accommodation,</a:t>
            </a:r>
            <a:r>
              <a:rPr lang="en-US" dirty="0"/>
              <a:t> with growing evidence of use in </a:t>
            </a:r>
            <a:r>
              <a:rPr lang="en-US" b="1" dirty="0"/>
              <a:t>gardens </a:t>
            </a:r>
            <a:r>
              <a:rPr lang="en-US" dirty="0"/>
              <a:t>as an </a:t>
            </a:r>
            <a:r>
              <a:rPr lang="en-US" b="1" dirty="0"/>
              <a:t>office space </a:t>
            </a:r>
            <a:r>
              <a:rPr lang="en-US" dirty="0"/>
              <a:t>or </a:t>
            </a:r>
            <a:r>
              <a:rPr lang="en-US" b="1" dirty="0"/>
              <a:t>‘den’.</a:t>
            </a:r>
            <a:endParaRPr lang="en-IE" b="1" dirty="0"/>
          </a:p>
        </p:txBody>
      </p:sp>
      <p:sp>
        <p:nvSpPr>
          <p:cNvPr id="11" name="Text Placeholder 10">
            <a:extLst>
              <a:ext uri="{FF2B5EF4-FFF2-40B4-BE49-F238E27FC236}">
                <a16:creationId xmlns:a16="http://schemas.microsoft.com/office/drawing/2014/main" id="{4314B543-728A-64F9-B62D-892519E8DDAF}"/>
              </a:ext>
            </a:extLst>
          </p:cNvPr>
          <p:cNvSpPr>
            <a:spLocks noGrp="1"/>
          </p:cNvSpPr>
          <p:nvPr>
            <p:ph type="body" sz="quarter" idx="19"/>
          </p:nvPr>
        </p:nvSpPr>
        <p:spPr>
          <a:xfrm>
            <a:off x="7355251" y="162506"/>
            <a:ext cx="3901419" cy="803654"/>
          </a:xfrm>
        </p:spPr>
        <p:txBody>
          <a:bodyPr/>
          <a:lstStyle/>
          <a:p>
            <a:pPr algn="ctr"/>
            <a:r>
              <a:rPr lang="en-IE" sz="4000" dirty="0"/>
              <a:t>Shepard Huts</a:t>
            </a:r>
          </a:p>
        </p:txBody>
      </p:sp>
      <p:grpSp>
        <p:nvGrpSpPr>
          <p:cNvPr id="14" name="Graphic 503">
            <a:extLst>
              <a:ext uri="{FF2B5EF4-FFF2-40B4-BE49-F238E27FC236}">
                <a16:creationId xmlns:a16="http://schemas.microsoft.com/office/drawing/2014/main" id="{BE236E18-7436-3B24-8430-0E61177A6174}"/>
              </a:ext>
            </a:extLst>
          </p:cNvPr>
          <p:cNvGrpSpPr/>
          <p:nvPr/>
        </p:nvGrpSpPr>
        <p:grpSpPr>
          <a:xfrm>
            <a:off x="6850391" y="4864326"/>
            <a:ext cx="841589" cy="939324"/>
            <a:chOff x="12846663" y="3911411"/>
            <a:chExt cx="1023375" cy="1130779"/>
          </a:xfrm>
          <a:noFill/>
        </p:grpSpPr>
        <p:grpSp>
          <p:nvGrpSpPr>
            <p:cNvPr id="15" name="Graphic 503">
              <a:extLst>
                <a:ext uri="{FF2B5EF4-FFF2-40B4-BE49-F238E27FC236}">
                  <a16:creationId xmlns:a16="http://schemas.microsoft.com/office/drawing/2014/main" id="{7244AF4D-1228-B69D-B125-B9C41ECEE736}"/>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F8AB37AB-352F-43D0-0214-3A290CF49D8F}"/>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C2AE7378-3E65-40C4-E450-9DA982A79CE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FECE5B5D-3084-617E-AC26-6B35CA19553E}"/>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9003835A-FA6D-C968-FD08-3ECE5BE0B0F4}"/>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BFD46F14-7356-44C7-20B1-E9C4753FEAD3}"/>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FD47D9FB-81E5-D59E-4AEF-B8C22161F04D}"/>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1C3A5165-EF99-898A-F73D-ABAF57820453}"/>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A629BA0B-45D5-F154-31D8-4F6273683D4B}"/>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DBEE9330-F171-6F26-9DC2-41ACFC22F712}"/>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58514E36-7383-F946-4751-BC17745FA39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FB1C6FDF-168D-7069-9B22-16178B04C648}"/>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6D2F7124-4DDD-F9D7-968F-15A16EE1609C}"/>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F3A9629E-B328-E209-DEC4-99CADD424578}"/>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B58B1292-358D-5986-C3F5-4F37859C83DD}"/>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B8D413B6-53F7-B327-B0DA-B39E0089C45D}"/>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9EF2461E-B316-06A6-5C89-E6DFE353CB05}"/>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A4D3B4EA-9569-F777-9199-2930F93C282D}"/>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BDA3DE83-2FA3-3452-9600-359DA4867BDC}"/>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A0BD4C22-A1BA-4843-64F4-B82C8D6BA231}"/>
              </a:ext>
            </a:extLst>
          </p:cNvPr>
          <p:cNvSpPr txBox="1"/>
          <p:nvPr/>
        </p:nvSpPr>
        <p:spPr>
          <a:xfrm>
            <a:off x="7871963" y="5029273"/>
            <a:ext cx="3914346"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€18,000-50,000</a:t>
            </a:r>
          </a:p>
          <a:p>
            <a:r>
              <a:rPr lang="en-US" sz="2100" b="1" dirty="0">
                <a:solidFill>
                  <a:srgbClr val="494949"/>
                </a:solidFill>
              </a:rPr>
              <a:t>Typical Nightly Rental </a:t>
            </a:r>
            <a:r>
              <a:rPr lang="en-US" sz="2100" dirty="0">
                <a:solidFill>
                  <a:srgbClr val="494949"/>
                </a:solidFill>
              </a:rPr>
              <a:t>€75-125</a:t>
            </a:r>
            <a:endParaRPr lang="en-IE" sz="2100" dirty="0">
              <a:solidFill>
                <a:srgbClr val="494949"/>
              </a:solidFill>
            </a:endParaRPr>
          </a:p>
        </p:txBody>
      </p:sp>
      <p:sp>
        <p:nvSpPr>
          <p:cNvPr id="4" name="TextBox 3">
            <a:extLst>
              <a:ext uri="{FF2B5EF4-FFF2-40B4-BE49-F238E27FC236}">
                <a16:creationId xmlns:a16="http://schemas.microsoft.com/office/drawing/2014/main" id="{6CCA8367-F8DB-C3E1-315A-B3F1497892D4}"/>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3" name="Picture 2">
            <a:extLst>
              <a:ext uri="{FF2B5EF4-FFF2-40B4-BE49-F238E27FC236}">
                <a16:creationId xmlns:a16="http://schemas.microsoft.com/office/drawing/2014/main" id="{9086288F-037A-76FB-7273-331898E7CE95}"/>
              </a:ext>
            </a:extLst>
          </p:cNvPr>
          <p:cNvPicPr>
            <a:picLocks noChangeAspect="1"/>
          </p:cNvPicPr>
          <p:nvPr/>
        </p:nvPicPr>
        <p:blipFill>
          <a:blip r:embed="rId3"/>
          <a:stretch>
            <a:fillRect/>
          </a:stretch>
        </p:blipFill>
        <p:spPr>
          <a:xfrm>
            <a:off x="166577" y="404037"/>
            <a:ext cx="6421861" cy="6181138"/>
          </a:xfrm>
          <a:prstGeom prst="rect">
            <a:avLst/>
          </a:prstGeom>
        </p:spPr>
      </p:pic>
    </p:spTree>
    <p:extLst>
      <p:ext uri="{BB962C8B-B14F-4D97-AF65-F5344CB8AC3E}">
        <p14:creationId xmlns:p14="http://schemas.microsoft.com/office/powerpoint/2010/main" val="3417791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29B3460-8129-7E46-97A4-1CEFA0A4D44A}"/>
              </a:ext>
            </a:extLst>
          </p:cNvPr>
          <p:cNvSpPr>
            <a:spLocks noGrp="1"/>
          </p:cNvSpPr>
          <p:nvPr>
            <p:ph type="body" sz="quarter" idx="18"/>
          </p:nvPr>
        </p:nvSpPr>
        <p:spPr>
          <a:xfrm>
            <a:off x="7355251" y="1228100"/>
            <a:ext cx="4553214" cy="3499183"/>
          </a:xfrm>
        </p:spPr>
        <p:txBody>
          <a:bodyPr/>
          <a:lstStyle/>
          <a:p>
            <a:pPr marL="342900" indent="-342900">
              <a:buFont typeface="Wingdings" panose="05000000000000000000" pitchFamily="2" charset="2"/>
              <a:buChar char="v"/>
            </a:pPr>
            <a:r>
              <a:rPr lang="en-US" dirty="0"/>
              <a:t>A basic tent structure is usually provided as a </a:t>
            </a:r>
            <a:r>
              <a:rPr lang="en-US" b="1" dirty="0"/>
              <a:t>‘pop-up’ </a:t>
            </a:r>
            <a:r>
              <a:rPr lang="en-US" dirty="0"/>
              <a:t>or height-of-summer season facility. </a:t>
            </a:r>
          </a:p>
          <a:p>
            <a:pPr marL="342900" indent="-342900">
              <a:buFont typeface="Wingdings" panose="05000000000000000000" pitchFamily="2" charset="2"/>
              <a:buChar char="v"/>
            </a:pPr>
            <a:r>
              <a:rPr lang="en-US" dirty="0"/>
              <a:t>They provide </a:t>
            </a:r>
            <a:r>
              <a:rPr lang="en-US" b="1" dirty="0"/>
              <a:t>basic facilities</a:t>
            </a:r>
            <a:r>
              <a:rPr lang="en-US" dirty="0"/>
              <a:t>, although some higher-level bell tents do have furnishings to a high standard. </a:t>
            </a:r>
          </a:p>
          <a:p>
            <a:pPr marL="342900" indent="-342900">
              <a:buFont typeface="Wingdings" panose="05000000000000000000" pitchFamily="2" charset="2"/>
              <a:buChar char="v"/>
            </a:pPr>
            <a:r>
              <a:rPr lang="en-US" dirty="0"/>
              <a:t>It is possible to provide these structures under </a:t>
            </a:r>
            <a:r>
              <a:rPr lang="en-US" b="1" dirty="0"/>
              <a:t>28-day camping rights. </a:t>
            </a:r>
            <a:r>
              <a:rPr lang="en-US" dirty="0"/>
              <a:t>Check your country’s rights.</a:t>
            </a:r>
          </a:p>
          <a:p>
            <a:endParaRPr lang="en-US" dirty="0"/>
          </a:p>
          <a:p>
            <a:endParaRPr lang="en-IE" dirty="0"/>
          </a:p>
        </p:txBody>
      </p:sp>
      <p:sp>
        <p:nvSpPr>
          <p:cNvPr id="11" name="Text Placeholder 10">
            <a:extLst>
              <a:ext uri="{FF2B5EF4-FFF2-40B4-BE49-F238E27FC236}">
                <a16:creationId xmlns:a16="http://schemas.microsoft.com/office/drawing/2014/main" id="{C5FAD263-29CE-01D9-D8CD-D3400AC68813}"/>
              </a:ext>
            </a:extLst>
          </p:cNvPr>
          <p:cNvSpPr>
            <a:spLocks noGrp="1"/>
          </p:cNvSpPr>
          <p:nvPr>
            <p:ph type="body" sz="quarter" idx="19"/>
          </p:nvPr>
        </p:nvSpPr>
        <p:spPr>
          <a:xfrm>
            <a:off x="7355251" y="300542"/>
            <a:ext cx="3901419" cy="803654"/>
          </a:xfrm>
        </p:spPr>
        <p:txBody>
          <a:bodyPr/>
          <a:lstStyle/>
          <a:p>
            <a:pPr algn="ctr"/>
            <a:r>
              <a:rPr lang="en-IE" sz="4000" dirty="0"/>
              <a:t>Bell Tents</a:t>
            </a:r>
          </a:p>
        </p:txBody>
      </p:sp>
      <p:pic>
        <p:nvPicPr>
          <p:cNvPr id="13" name="Picture 12">
            <a:extLst>
              <a:ext uri="{FF2B5EF4-FFF2-40B4-BE49-F238E27FC236}">
                <a16:creationId xmlns:a16="http://schemas.microsoft.com/office/drawing/2014/main" id="{0303C725-D477-6B2B-AE79-6938C3F528E3}"/>
              </a:ext>
            </a:extLst>
          </p:cNvPr>
          <p:cNvPicPr>
            <a:picLocks noChangeAspect="1"/>
          </p:cNvPicPr>
          <p:nvPr/>
        </p:nvPicPr>
        <p:blipFill>
          <a:blip r:embed="rId2"/>
          <a:stretch>
            <a:fillRect/>
          </a:stretch>
        </p:blipFill>
        <p:spPr>
          <a:xfrm>
            <a:off x="0" y="0"/>
            <a:ext cx="7126093" cy="6858000"/>
          </a:xfrm>
          <a:prstGeom prst="rect">
            <a:avLst/>
          </a:prstGeom>
        </p:spPr>
      </p:pic>
      <p:grpSp>
        <p:nvGrpSpPr>
          <p:cNvPr id="14" name="Graphic 503">
            <a:extLst>
              <a:ext uri="{FF2B5EF4-FFF2-40B4-BE49-F238E27FC236}">
                <a16:creationId xmlns:a16="http://schemas.microsoft.com/office/drawing/2014/main" id="{C018B618-932A-2A3C-294F-CED9477F138B}"/>
              </a:ext>
            </a:extLst>
          </p:cNvPr>
          <p:cNvGrpSpPr/>
          <p:nvPr/>
        </p:nvGrpSpPr>
        <p:grpSpPr>
          <a:xfrm>
            <a:off x="7295620" y="5189777"/>
            <a:ext cx="841589" cy="939324"/>
            <a:chOff x="12846663" y="3911411"/>
            <a:chExt cx="1023375" cy="1130779"/>
          </a:xfrm>
          <a:noFill/>
        </p:grpSpPr>
        <p:grpSp>
          <p:nvGrpSpPr>
            <p:cNvPr id="15" name="Graphic 503">
              <a:extLst>
                <a:ext uri="{FF2B5EF4-FFF2-40B4-BE49-F238E27FC236}">
                  <a16:creationId xmlns:a16="http://schemas.microsoft.com/office/drawing/2014/main" id="{AC34E49E-A62C-518C-7AEF-E4171D10F6DD}"/>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5799B06B-CB26-213C-8D49-0FA944D03550}"/>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3AF0131C-340E-E60E-0122-7F578E7A2023}"/>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4D7BE60B-0C01-930E-6EF9-7ED3106201B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CAB4FAC4-CFC9-AAFC-4215-86CE01DDCD0C}"/>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6C9D723F-1A22-ECD3-4AA6-EBD05B92C6FE}"/>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28ABD564-C4F6-7EFC-CBD1-07D8094077E6}"/>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F78A8D8F-DBF5-631A-7828-2042D72E340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51B933EC-B2B4-455A-7C24-F5DAF32791E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9AA726C7-C05A-FFDE-F0B1-DE1C094456B2}"/>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32C89961-063F-8A30-891E-7392E76C1CBB}"/>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C71CA369-B09D-D4D3-2C4D-B8C138042825}"/>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A04A4CB2-EC11-5ED5-3822-B15CAFBFF711}"/>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666702C2-5C97-F1CB-177C-F0D428EC0A57}"/>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BDBC3A1E-966B-8E8C-B45A-443ADD4174C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68E4A7A7-7AB6-BF90-0997-20C683A1B2CC}"/>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5DC7D4B7-7BAB-E4AB-FB14-A09D89C35ECB}"/>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F202A1F9-8C4B-1DCA-96FF-B9E9332FFB6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1594D949-8EB2-1284-6FBC-1A1380FD987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A13D301C-3BB2-482C-5A26-2BC1EA975AD8}"/>
              </a:ext>
            </a:extLst>
          </p:cNvPr>
          <p:cNvSpPr txBox="1"/>
          <p:nvPr/>
        </p:nvSpPr>
        <p:spPr>
          <a:xfrm>
            <a:off x="8253945" y="5335072"/>
            <a:ext cx="3654520"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€500-2000</a:t>
            </a:r>
          </a:p>
          <a:p>
            <a:r>
              <a:rPr lang="en-US" sz="2100" b="1" dirty="0">
                <a:solidFill>
                  <a:srgbClr val="494949"/>
                </a:solidFill>
              </a:rPr>
              <a:t>Typical Nightly Rental </a:t>
            </a:r>
            <a:r>
              <a:rPr lang="en-US" sz="2100" dirty="0">
                <a:solidFill>
                  <a:srgbClr val="494949"/>
                </a:solidFill>
              </a:rPr>
              <a:t>€50-100</a:t>
            </a:r>
            <a:endParaRPr lang="en-IE" sz="2100" dirty="0">
              <a:solidFill>
                <a:srgbClr val="494949"/>
              </a:solidFill>
            </a:endParaRPr>
          </a:p>
        </p:txBody>
      </p:sp>
      <p:sp>
        <p:nvSpPr>
          <p:cNvPr id="35" name="TextBox 34">
            <a:extLst>
              <a:ext uri="{FF2B5EF4-FFF2-40B4-BE49-F238E27FC236}">
                <a16:creationId xmlns:a16="http://schemas.microsoft.com/office/drawing/2014/main" id="{E49EF852-B21E-0E40-FAEF-314DAA197BCC}"/>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3">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spTree>
    <p:extLst>
      <p:ext uri="{BB962C8B-B14F-4D97-AF65-F5344CB8AC3E}">
        <p14:creationId xmlns:p14="http://schemas.microsoft.com/office/powerpoint/2010/main" val="4032065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6B11D-AABF-87AB-6179-07102B0378A4}"/>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B838CEA7-511C-3E40-31EC-6F8D1BC1114E}"/>
              </a:ext>
            </a:extLst>
          </p:cNvPr>
          <p:cNvSpPr>
            <a:spLocks noGrp="1"/>
          </p:cNvSpPr>
          <p:nvPr>
            <p:ph type="body" sz="quarter" idx="18"/>
          </p:nvPr>
        </p:nvSpPr>
        <p:spPr>
          <a:xfrm>
            <a:off x="7145079" y="1228100"/>
            <a:ext cx="4763386" cy="3499183"/>
          </a:xfrm>
        </p:spPr>
        <p:txBody>
          <a:bodyPr/>
          <a:lstStyle/>
          <a:p>
            <a:pPr marL="342900" indent="-342900">
              <a:buFont typeface="Wingdings" panose="05000000000000000000" pitchFamily="2" charset="2"/>
              <a:buChar char="v"/>
            </a:pPr>
            <a:r>
              <a:rPr lang="en-US" dirty="0"/>
              <a:t>A more </a:t>
            </a:r>
            <a:r>
              <a:rPr lang="en-US" b="1" dirty="0"/>
              <a:t>robust structure </a:t>
            </a:r>
            <a:r>
              <a:rPr lang="en-US" dirty="0"/>
              <a:t>than a bell tent, yurts are most suitable for high season use. </a:t>
            </a:r>
          </a:p>
          <a:p>
            <a:pPr marL="342900" indent="-342900">
              <a:buFont typeface="Wingdings" panose="05000000000000000000" pitchFamily="2" charset="2"/>
              <a:buChar char="v"/>
            </a:pPr>
            <a:r>
              <a:rPr lang="en-US" b="1" dirty="0"/>
              <a:t>ROI is stronger </a:t>
            </a:r>
            <a:r>
              <a:rPr lang="en-US" dirty="0"/>
              <a:t>depending on specification and location. </a:t>
            </a:r>
          </a:p>
          <a:p>
            <a:pPr marL="342900" indent="-342900">
              <a:buFont typeface="Wingdings" panose="05000000000000000000" pitchFamily="2" charset="2"/>
              <a:buChar char="v"/>
            </a:pPr>
            <a:r>
              <a:rPr lang="en-US" dirty="0"/>
              <a:t>The onus is on the landowner to provide high-quality internal </a:t>
            </a:r>
            <a:r>
              <a:rPr lang="en-US" b="1" dirty="0"/>
              <a:t>furnishings, including heating. </a:t>
            </a:r>
          </a:p>
          <a:p>
            <a:pPr marL="342900" indent="-342900">
              <a:buFont typeface="Wingdings" panose="05000000000000000000" pitchFamily="2" charset="2"/>
              <a:buChar char="v"/>
            </a:pPr>
            <a:r>
              <a:rPr lang="en-US" b="1" dirty="0"/>
              <a:t>Very popular </a:t>
            </a:r>
            <a:r>
              <a:rPr lang="en-US" dirty="0"/>
              <a:t>with groups of families on existing holiday parks and holiday cottage complexes</a:t>
            </a:r>
            <a:endParaRPr lang="en-IE" dirty="0"/>
          </a:p>
        </p:txBody>
      </p:sp>
      <p:sp>
        <p:nvSpPr>
          <p:cNvPr id="11" name="Text Placeholder 10">
            <a:extLst>
              <a:ext uri="{FF2B5EF4-FFF2-40B4-BE49-F238E27FC236}">
                <a16:creationId xmlns:a16="http://schemas.microsoft.com/office/drawing/2014/main" id="{3C5B00BF-1CF8-B984-9CE4-CA6A538FB116}"/>
              </a:ext>
            </a:extLst>
          </p:cNvPr>
          <p:cNvSpPr>
            <a:spLocks noGrp="1"/>
          </p:cNvSpPr>
          <p:nvPr>
            <p:ph type="body" sz="quarter" idx="19"/>
          </p:nvPr>
        </p:nvSpPr>
        <p:spPr>
          <a:xfrm>
            <a:off x="7355251" y="300542"/>
            <a:ext cx="3901419" cy="803654"/>
          </a:xfrm>
        </p:spPr>
        <p:txBody>
          <a:bodyPr/>
          <a:lstStyle/>
          <a:p>
            <a:pPr algn="ctr"/>
            <a:r>
              <a:rPr lang="en-IE" sz="4000" dirty="0"/>
              <a:t>Yurts</a:t>
            </a:r>
          </a:p>
        </p:txBody>
      </p:sp>
      <p:grpSp>
        <p:nvGrpSpPr>
          <p:cNvPr id="14" name="Graphic 503">
            <a:extLst>
              <a:ext uri="{FF2B5EF4-FFF2-40B4-BE49-F238E27FC236}">
                <a16:creationId xmlns:a16="http://schemas.microsoft.com/office/drawing/2014/main" id="{692B530A-F3CF-D1E6-411E-C4DC81A3B5D7}"/>
              </a:ext>
            </a:extLst>
          </p:cNvPr>
          <p:cNvGrpSpPr/>
          <p:nvPr/>
        </p:nvGrpSpPr>
        <p:grpSpPr>
          <a:xfrm>
            <a:off x="7093367" y="5210315"/>
            <a:ext cx="841589" cy="939324"/>
            <a:chOff x="12846663" y="3911411"/>
            <a:chExt cx="1023375" cy="1130779"/>
          </a:xfrm>
          <a:noFill/>
        </p:grpSpPr>
        <p:grpSp>
          <p:nvGrpSpPr>
            <p:cNvPr id="15" name="Graphic 503">
              <a:extLst>
                <a:ext uri="{FF2B5EF4-FFF2-40B4-BE49-F238E27FC236}">
                  <a16:creationId xmlns:a16="http://schemas.microsoft.com/office/drawing/2014/main" id="{6C557543-D902-F1B4-2EDA-49733AC5D6E8}"/>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9F5DBDBC-9121-AFFC-4296-5662BEFB798F}"/>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33CC003D-943A-20E3-592B-BE92AC02BECB}"/>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36F621DF-BF19-E4A3-13E1-505CF93D0910}"/>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75CDC76F-4FE4-1EA8-B391-A4DB112D3A5A}"/>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FD3C11A1-6DB2-8FF4-688B-EF76159C260F}"/>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4235260B-A083-6995-2E83-925F52B77902}"/>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A38D6E70-D8F0-B1F0-18BC-550653DC1046}"/>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8D489901-58D4-E86F-CC8B-53932ACE57F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981177BF-C033-376E-2596-EB598A4BA836}"/>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B45E7EDC-AA2E-2EA0-0BED-534488263D06}"/>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53112A74-B774-34A2-970B-D4AE1C768964}"/>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8607462B-CF7F-151A-E5F1-FAFE57C622C3}"/>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96F60BD6-68E1-918A-A1AE-5D11FAADEC04}"/>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DFC2C0B8-6189-FF4C-CF92-EFA1BFD7A79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6B8662F6-142F-4A24-31F3-15D73C9CC822}"/>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0AFABD10-254C-E098-1B0E-2AED35A6271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0B8A5DD8-D93B-FC1E-C97B-3DB3100D0609}"/>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ACF4D5C3-B56F-E2AC-30F6-C61170F81CD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5C6B17E4-B604-D85A-E643-1F9C454B947D}"/>
              </a:ext>
            </a:extLst>
          </p:cNvPr>
          <p:cNvSpPr txBox="1"/>
          <p:nvPr/>
        </p:nvSpPr>
        <p:spPr>
          <a:xfrm>
            <a:off x="8013343" y="5335072"/>
            <a:ext cx="3772966"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€3,500-10,000</a:t>
            </a:r>
          </a:p>
          <a:p>
            <a:r>
              <a:rPr lang="en-US" sz="2100" b="1" dirty="0">
                <a:solidFill>
                  <a:srgbClr val="494949"/>
                </a:solidFill>
              </a:rPr>
              <a:t>Typical Nightly Rental </a:t>
            </a:r>
            <a:r>
              <a:rPr lang="en-US" sz="2100" dirty="0">
                <a:solidFill>
                  <a:srgbClr val="494949"/>
                </a:solidFill>
              </a:rPr>
              <a:t>€50-150</a:t>
            </a:r>
            <a:endParaRPr lang="en-IE" sz="2100" dirty="0">
              <a:solidFill>
                <a:srgbClr val="494949"/>
              </a:solidFill>
            </a:endParaRPr>
          </a:p>
        </p:txBody>
      </p:sp>
      <p:pic>
        <p:nvPicPr>
          <p:cNvPr id="3" name="Picture 2">
            <a:extLst>
              <a:ext uri="{FF2B5EF4-FFF2-40B4-BE49-F238E27FC236}">
                <a16:creationId xmlns:a16="http://schemas.microsoft.com/office/drawing/2014/main" id="{52EB0EA0-A910-DE23-173F-C1886653B669}"/>
              </a:ext>
            </a:extLst>
          </p:cNvPr>
          <p:cNvPicPr>
            <a:picLocks noChangeAspect="1"/>
          </p:cNvPicPr>
          <p:nvPr/>
        </p:nvPicPr>
        <p:blipFill>
          <a:blip r:embed="rId2"/>
          <a:stretch>
            <a:fillRect/>
          </a:stretch>
        </p:blipFill>
        <p:spPr>
          <a:xfrm>
            <a:off x="-9671" y="131189"/>
            <a:ext cx="6932347" cy="6351192"/>
          </a:xfrm>
          <a:prstGeom prst="rect">
            <a:avLst/>
          </a:prstGeom>
        </p:spPr>
      </p:pic>
      <p:sp>
        <p:nvSpPr>
          <p:cNvPr id="4" name="TextBox 3">
            <a:extLst>
              <a:ext uri="{FF2B5EF4-FFF2-40B4-BE49-F238E27FC236}">
                <a16:creationId xmlns:a16="http://schemas.microsoft.com/office/drawing/2014/main" id="{B86D8AE0-4A28-41F8-D89A-9AFE05B981EA}"/>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3">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spTree>
    <p:extLst>
      <p:ext uri="{BB962C8B-B14F-4D97-AF65-F5344CB8AC3E}">
        <p14:creationId xmlns:p14="http://schemas.microsoft.com/office/powerpoint/2010/main" val="3309067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41EF0-8F36-0064-7FA5-F5B40E380FB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94C94BC2-5BED-8672-3727-DF44FC3179A7}"/>
              </a:ext>
            </a:extLst>
          </p:cNvPr>
          <p:cNvSpPr>
            <a:spLocks noGrp="1"/>
          </p:cNvSpPr>
          <p:nvPr>
            <p:ph type="body" sz="quarter" idx="18"/>
          </p:nvPr>
        </p:nvSpPr>
        <p:spPr>
          <a:xfrm>
            <a:off x="7052644" y="842942"/>
            <a:ext cx="4972779" cy="3499183"/>
          </a:xfrm>
        </p:spPr>
        <p:txBody>
          <a:bodyPr/>
          <a:lstStyle/>
          <a:p>
            <a:pPr marL="342900" indent="-342900">
              <a:buFont typeface="Wingdings" panose="05000000000000000000" pitchFamily="2" charset="2"/>
              <a:buChar char="v"/>
            </a:pPr>
            <a:r>
              <a:rPr lang="en-US" dirty="0"/>
              <a:t> Safari tents are more of a </a:t>
            </a:r>
            <a:r>
              <a:rPr lang="en-US" b="1" dirty="0"/>
              <a:t>permanent structure </a:t>
            </a:r>
            <a:r>
              <a:rPr lang="en-US" dirty="0"/>
              <a:t>and require a reinforced hard-standing base. </a:t>
            </a:r>
          </a:p>
          <a:p>
            <a:pPr marL="342900" indent="-342900">
              <a:buFont typeface="Wingdings" panose="05000000000000000000" pitchFamily="2" charset="2"/>
              <a:buChar char="v"/>
            </a:pPr>
            <a:r>
              <a:rPr lang="en-US" dirty="0"/>
              <a:t>They can </a:t>
            </a:r>
            <a:r>
              <a:rPr lang="en-US" dirty="0" err="1"/>
              <a:t>utilise</a:t>
            </a:r>
            <a:r>
              <a:rPr lang="en-US" dirty="0"/>
              <a:t> more external space and the land owner is usually responsible for </a:t>
            </a:r>
            <a:r>
              <a:rPr lang="en-US" b="1" dirty="0"/>
              <a:t>internal furnishings </a:t>
            </a:r>
            <a:r>
              <a:rPr lang="en-US" dirty="0"/>
              <a:t>thereby dictating the standard of accommodation on offer.</a:t>
            </a:r>
          </a:p>
          <a:p>
            <a:pPr marL="342900" indent="-342900">
              <a:buFont typeface="Wingdings" panose="05000000000000000000" pitchFamily="2" charset="2"/>
              <a:buChar char="v"/>
            </a:pPr>
            <a:r>
              <a:rPr lang="en-US" dirty="0"/>
              <a:t>Mainly for </a:t>
            </a:r>
            <a:r>
              <a:rPr lang="en-US" b="1" dirty="0"/>
              <a:t>warmer season </a:t>
            </a:r>
            <a:r>
              <a:rPr lang="en-US" dirty="0"/>
              <a:t>use.</a:t>
            </a:r>
          </a:p>
          <a:p>
            <a:pPr marL="342900" indent="-342900">
              <a:buFont typeface="Wingdings" panose="05000000000000000000" pitchFamily="2" charset="2"/>
              <a:buChar char="v"/>
            </a:pPr>
            <a:r>
              <a:rPr lang="en-US" dirty="0"/>
              <a:t>Can deliver </a:t>
            </a:r>
            <a:r>
              <a:rPr lang="en-US" b="1" dirty="0"/>
              <a:t>high occupancy rates, </a:t>
            </a:r>
            <a:r>
              <a:rPr lang="en-US" dirty="0"/>
              <a:t>for short breaks when the weather suddenly improves. </a:t>
            </a:r>
          </a:p>
          <a:p>
            <a:pPr marL="342900" indent="-342900">
              <a:buFont typeface="Wingdings" panose="05000000000000000000" pitchFamily="2" charset="2"/>
              <a:buChar char="v"/>
            </a:pPr>
            <a:r>
              <a:rPr lang="en-US" b="1" dirty="0"/>
              <a:t>Popular with families.</a:t>
            </a:r>
            <a:endParaRPr lang="en-IE" b="1" dirty="0"/>
          </a:p>
        </p:txBody>
      </p:sp>
      <p:sp>
        <p:nvSpPr>
          <p:cNvPr id="11" name="Text Placeholder 10">
            <a:extLst>
              <a:ext uri="{FF2B5EF4-FFF2-40B4-BE49-F238E27FC236}">
                <a16:creationId xmlns:a16="http://schemas.microsoft.com/office/drawing/2014/main" id="{B06AF7C5-A89E-827B-4EDC-0712774C4214}"/>
              </a:ext>
            </a:extLst>
          </p:cNvPr>
          <p:cNvSpPr>
            <a:spLocks noGrp="1"/>
          </p:cNvSpPr>
          <p:nvPr>
            <p:ph type="body" sz="quarter" idx="19"/>
          </p:nvPr>
        </p:nvSpPr>
        <p:spPr>
          <a:xfrm>
            <a:off x="7355251" y="162506"/>
            <a:ext cx="3901419" cy="803654"/>
          </a:xfrm>
        </p:spPr>
        <p:txBody>
          <a:bodyPr/>
          <a:lstStyle/>
          <a:p>
            <a:pPr algn="ctr"/>
            <a:r>
              <a:rPr lang="en-IE" sz="4000" dirty="0"/>
              <a:t>Safari Tents</a:t>
            </a:r>
          </a:p>
        </p:txBody>
      </p:sp>
      <p:grpSp>
        <p:nvGrpSpPr>
          <p:cNvPr id="14" name="Graphic 503">
            <a:extLst>
              <a:ext uri="{FF2B5EF4-FFF2-40B4-BE49-F238E27FC236}">
                <a16:creationId xmlns:a16="http://schemas.microsoft.com/office/drawing/2014/main" id="{7B44AEC3-E28C-BC9E-4BCA-4B00EE0D3A7F}"/>
              </a:ext>
            </a:extLst>
          </p:cNvPr>
          <p:cNvGrpSpPr/>
          <p:nvPr/>
        </p:nvGrpSpPr>
        <p:grpSpPr>
          <a:xfrm>
            <a:off x="7052644" y="5534420"/>
            <a:ext cx="841589" cy="939324"/>
            <a:chOff x="12846663" y="3911411"/>
            <a:chExt cx="1023375" cy="1130779"/>
          </a:xfrm>
          <a:noFill/>
        </p:grpSpPr>
        <p:grpSp>
          <p:nvGrpSpPr>
            <p:cNvPr id="15" name="Graphic 503">
              <a:extLst>
                <a:ext uri="{FF2B5EF4-FFF2-40B4-BE49-F238E27FC236}">
                  <a16:creationId xmlns:a16="http://schemas.microsoft.com/office/drawing/2014/main" id="{DDA6AE7A-215C-2C74-D5B3-543468AA2425}"/>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DFE4A94D-3144-19BC-A2C2-E87813BB7187}"/>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5F560718-26DB-55A0-12E4-613917435A76}"/>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C9E97F2C-FA89-643A-D49A-3A287327A1DE}"/>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6809569F-18C7-AC5B-F94C-1BACB6F48CE2}"/>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7F3B9B71-751E-9A34-E17C-7B0FA2134F80}"/>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D78F1D76-4EF0-3F42-2D0C-04013E8111D1}"/>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A00BB16D-601F-9D88-008A-C0DB2BB7811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F792E8B2-20A4-634D-BD80-DDFDAA1D26A0}"/>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6D6868F4-9CF9-483B-6693-FE8A011DBD61}"/>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D1FB8F1D-A0A6-2120-7110-466970FCC386}"/>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2060CB07-D3B4-C55F-04DC-3F6B106DD60B}"/>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C7B8F5E0-49AB-AB33-8390-6FEEF2EC271B}"/>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FE128917-CAA5-479E-34F7-9283146B07C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11861E28-8F85-E0DC-501F-E5E21916B181}"/>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30E3432E-7B5A-2186-2083-79AA4C157EDE}"/>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FB9EB7FD-666B-5DC3-BE89-97C89CF1E4D9}"/>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0D55D9AD-FF9F-E4F4-89FA-36B78BC8C8DD}"/>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26C99F16-1D1C-AABD-3577-B1F1D2364C6E}"/>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5C2C5A23-C802-2C69-DF68-F0A70B63D5A6}"/>
              </a:ext>
            </a:extLst>
          </p:cNvPr>
          <p:cNvSpPr txBox="1"/>
          <p:nvPr/>
        </p:nvSpPr>
        <p:spPr>
          <a:xfrm>
            <a:off x="8013343" y="5536576"/>
            <a:ext cx="3772966"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€7,500-50,000</a:t>
            </a:r>
          </a:p>
          <a:p>
            <a:r>
              <a:rPr lang="en-US" sz="2100" b="1" dirty="0">
                <a:solidFill>
                  <a:srgbClr val="494949"/>
                </a:solidFill>
              </a:rPr>
              <a:t>Typical Nightly Rental </a:t>
            </a:r>
            <a:r>
              <a:rPr lang="en-US" sz="2100" dirty="0">
                <a:solidFill>
                  <a:srgbClr val="494949"/>
                </a:solidFill>
              </a:rPr>
              <a:t>€125-175</a:t>
            </a:r>
            <a:endParaRPr lang="en-IE" sz="2100" dirty="0">
              <a:solidFill>
                <a:srgbClr val="494949"/>
              </a:solidFill>
            </a:endParaRPr>
          </a:p>
        </p:txBody>
      </p:sp>
      <p:sp>
        <p:nvSpPr>
          <p:cNvPr id="4" name="TextBox 3">
            <a:extLst>
              <a:ext uri="{FF2B5EF4-FFF2-40B4-BE49-F238E27FC236}">
                <a16:creationId xmlns:a16="http://schemas.microsoft.com/office/drawing/2014/main" id="{9CCF8437-BC0E-B3E0-57C1-3A04F95CF4E4}"/>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5" name="Picture 4">
            <a:extLst>
              <a:ext uri="{FF2B5EF4-FFF2-40B4-BE49-F238E27FC236}">
                <a16:creationId xmlns:a16="http://schemas.microsoft.com/office/drawing/2014/main" id="{E47B1ED5-836F-DADE-1ECA-E404108ADA93}"/>
              </a:ext>
            </a:extLst>
          </p:cNvPr>
          <p:cNvPicPr>
            <a:picLocks noChangeAspect="1"/>
          </p:cNvPicPr>
          <p:nvPr/>
        </p:nvPicPr>
        <p:blipFill>
          <a:blip r:embed="rId3"/>
          <a:stretch>
            <a:fillRect/>
          </a:stretch>
        </p:blipFill>
        <p:spPr>
          <a:xfrm>
            <a:off x="71686" y="163732"/>
            <a:ext cx="6752030" cy="6390167"/>
          </a:xfrm>
          <a:prstGeom prst="rect">
            <a:avLst/>
          </a:prstGeom>
        </p:spPr>
      </p:pic>
    </p:spTree>
    <p:extLst>
      <p:ext uri="{BB962C8B-B14F-4D97-AF65-F5344CB8AC3E}">
        <p14:creationId xmlns:p14="http://schemas.microsoft.com/office/powerpoint/2010/main" val="162286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E3CEF-BF9D-7B47-018F-3C51A8CCA5BD}"/>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F6AD0F97-3019-C833-9910-C55C5E47BBE2}"/>
              </a:ext>
            </a:extLst>
          </p:cNvPr>
          <p:cNvSpPr>
            <a:spLocks noGrp="1"/>
          </p:cNvSpPr>
          <p:nvPr>
            <p:ph type="body" sz="quarter" idx="18"/>
          </p:nvPr>
        </p:nvSpPr>
        <p:spPr>
          <a:xfrm>
            <a:off x="6634716" y="842942"/>
            <a:ext cx="5390707" cy="3499183"/>
          </a:xfrm>
        </p:spPr>
        <p:txBody>
          <a:bodyPr/>
          <a:lstStyle/>
          <a:p>
            <a:pPr marL="342900" indent="-342900">
              <a:buFont typeface="Wingdings" panose="05000000000000000000" pitchFamily="2" charset="2"/>
              <a:buChar char="v"/>
            </a:pPr>
            <a:r>
              <a:rPr lang="en-US" b="1" dirty="0"/>
              <a:t>Very popular </a:t>
            </a:r>
            <a:r>
              <a:rPr lang="en-US" dirty="0"/>
              <a:t>on many ‘touring unit’ holiday sites as an alternative form of accommodation to complement touring caravans and tents. </a:t>
            </a:r>
          </a:p>
          <a:p>
            <a:pPr marL="342900" indent="-342900">
              <a:buFont typeface="Wingdings" panose="05000000000000000000" pitchFamily="2" charset="2"/>
              <a:buChar char="v"/>
            </a:pPr>
            <a:r>
              <a:rPr lang="en-US" dirty="0"/>
              <a:t>Land-owners in the right locations boast of a </a:t>
            </a:r>
            <a:r>
              <a:rPr lang="en-US" b="1" dirty="0"/>
              <a:t>ROI (Return on Investment) </a:t>
            </a:r>
            <a:r>
              <a:rPr lang="en-US" dirty="0"/>
              <a:t>typically being at 2-3 years. </a:t>
            </a:r>
          </a:p>
          <a:p>
            <a:pPr marL="342900" indent="-342900">
              <a:buFont typeface="Wingdings" panose="05000000000000000000" pitchFamily="2" charset="2"/>
              <a:buChar char="v"/>
            </a:pPr>
            <a:r>
              <a:rPr lang="en-US" b="1" dirty="0"/>
              <a:t> Entry-level pods </a:t>
            </a:r>
            <a:r>
              <a:rPr lang="en-US" dirty="0"/>
              <a:t>can be very basic, and as with the majority of glamping products, camping pods usually require separate washroom facilities</a:t>
            </a:r>
            <a:endParaRPr lang="en-IE" b="1" dirty="0"/>
          </a:p>
        </p:txBody>
      </p:sp>
      <p:sp>
        <p:nvSpPr>
          <p:cNvPr id="11" name="Text Placeholder 10">
            <a:extLst>
              <a:ext uri="{FF2B5EF4-FFF2-40B4-BE49-F238E27FC236}">
                <a16:creationId xmlns:a16="http://schemas.microsoft.com/office/drawing/2014/main" id="{44FECCAC-0AE5-FDDA-5A11-EDC98341FE64}"/>
              </a:ext>
            </a:extLst>
          </p:cNvPr>
          <p:cNvSpPr>
            <a:spLocks noGrp="1"/>
          </p:cNvSpPr>
          <p:nvPr>
            <p:ph type="body" sz="quarter" idx="19"/>
          </p:nvPr>
        </p:nvSpPr>
        <p:spPr>
          <a:xfrm>
            <a:off x="7355251" y="162506"/>
            <a:ext cx="3901419" cy="803654"/>
          </a:xfrm>
        </p:spPr>
        <p:txBody>
          <a:bodyPr/>
          <a:lstStyle/>
          <a:p>
            <a:pPr algn="ctr"/>
            <a:r>
              <a:rPr lang="en-IE" sz="4000" dirty="0"/>
              <a:t>Camping Pods</a:t>
            </a:r>
          </a:p>
        </p:txBody>
      </p:sp>
      <p:grpSp>
        <p:nvGrpSpPr>
          <p:cNvPr id="14" name="Graphic 503">
            <a:extLst>
              <a:ext uri="{FF2B5EF4-FFF2-40B4-BE49-F238E27FC236}">
                <a16:creationId xmlns:a16="http://schemas.microsoft.com/office/drawing/2014/main" id="{FE8AD239-F354-5541-D5F2-9C39A3AE70D1}"/>
              </a:ext>
            </a:extLst>
          </p:cNvPr>
          <p:cNvGrpSpPr/>
          <p:nvPr/>
        </p:nvGrpSpPr>
        <p:grpSpPr>
          <a:xfrm>
            <a:off x="7052644" y="4864326"/>
            <a:ext cx="841589" cy="939324"/>
            <a:chOff x="12846663" y="3911411"/>
            <a:chExt cx="1023375" cy="1130779"/>
          </a:xfrm>
          <a:noFill/>
        </p:grpSpPr>
        <p:grpSp>
          <p:nvGrpSpPr>
            <p:cNvPr id="15" name="Graphic 503">
              <a:extLst>
                <a:ext uri="{FF2B5EF4-FFF2-40B4-BE49-F238E27FC236}">
                  <a16:creationId xmlns:a16="http://schemas.microsoft.com/office/drawing/2014/main" id="{D1313B51-D794-D0D1-14A5-EA1F0EBCC8D1}"/>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83FD7352-F210-6341-5BEE-D7D8FCF3A769}"/>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8B54ACFC-3EC3-E456-E312-E10E2ADC782F}"/>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8E68F1E0-3FFA-BD31-D75F-46CBB56D03EB}"/>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ED9942E8-097A-F63F-EB41-0F8211E3A76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B8EC817C-8071-CC73-BB15-1EF57DAA98B8}"/>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B41D3F4D-8DBA-7611-6BF0-5FF748691541}"/>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3610D0D5-2DF2-A343-90FA-17523672ABA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65E48661-2A5B-F96B-81F9-2577925B0C2B}"/>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D0ADDE4B-E949-EC7F-BCFD-D9DBC1858F7A}"/>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21C412CF-A089-8147-0A66-3BA211B96F83}"/>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6EBDECCD-0343-EE7B-D358-EC9A99ADC315}"/>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00A4A944-A886-2A65-F36D-AED6856E83FB}"/>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F41E532F-7D5D-6B0C-3DE1-8BF7AF567E42}"/>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8B2C8723-9AF0-075A-F338-DB55E80E1A9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DF2291C3-5DB0-D279-79DB-EA267C12F78A}"/>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D970D5E2-068D-CA0B-B5DC-30488360C16B}"/>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C8E9CD51-C1CC-AB2C-CFA3-2D649A45B03E}"/>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7B2007C6-DDD9-7278-BE2A-31D15B8DF064}"/>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D6AD802E-88D9-2A70-EECE-E9420F5018ED}"/>
              </a:ext>
            </a:extLst>
          </p:cNvPr>
          <p:cNvSpPr txBox="1"/>
          <p:nvPr/>
        </p:nvSpPr>
        <p:spPr>
          <a:xfrm>
            <a:off x="8013343" y="5029273"/>
            <a:ext cx="3772966"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€6,000-15,000</a:t>
            </a:r>
          </a:p>
          <a:p>
            <a:r>
              <a:rPr lang="en-US" sz="2100" b="1" dirty="0">
                <a:solidFill>
                  <a:srgbClr val="494949"/>
                </a:solidFill>
              </a:rPr>
              <a:t>Typical Nightly Rental </a:t>
            </a:r>
            <a:r>
              <a:rPr lang="en-US" sz="2100" dirty="0">
                <a:solidFill>
                  <a:srgbClr val="494949"/>
                </a:solidFill>
              </a:rPr>
              <a:t>€50-100</a:t>
            </a:r>
            <a:endParaRPr lang="en-IE" sz="2100" dirty="0">
              <a:solidFill>
                <a:srgbClr val="494949"/>
              </a:solidFill>
            </a:endParaRPr>
          </a:p>
        </p:txBody>
      </p:sp>
      <p:sp>
        <p:nvSpPr>
          <p:cNvPr id="4" name="TextBox 3">
            <a:extLst>
              <a:ext uri="{FF2B5EF4-FFF2-40B4-BE49-F238E27FC236}">
                <a16:creationId xmlns:a16="http://schemas.microsoft.com/office/drawing/2014/main" id="{25EF8EAB-EBF2-7039-8195-28E177E27BD5}"/>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5" name="Picture 4">
            <a:extLst>
              <a:ext uri="{FF2B5EF4-FFF2-40B4-BE49-F238E27FC236}">
                <a16:creationId xmlns:a16="http://schemas.microsoft.com/office/drawing/2014/main" id="{9B6BF473-EA0E-A8CB-3BCB-E65C1BC7D97B}"/>
              </a:ext>
            </a:extLst>
          </p:cNvPr>
          <p:cNvPicPr>
            <a:picLocks noChangeAspect="1"/>
          </p:cNvPicPr>
          <p:nvPr/>
        </p:nvPicPr>
        <p:blipFill>
          <a:blip r:embed="rId3"/>
          <a:stretch>
            <a:fillRect/>
          </a:stretch>
        </p:blipFill>
        <p:spPr>
          <a:xfrm>
            <a:off x="96882" y="364817"/>
            <a:ext cx="6187009" cy="5955090"/>
          </a:xfrm>
          <a:prstGeom prst="rect">
            <a:avLst/>
          </a:prstGeom>
        </p:spPr>
      </p:pic>
    </p:spTree>
    <p:extLst>
      <p:ext uri="{BB962C8B-B14F-4D97-AF65-F5344CB8AC3E}">
        <p14:creationId xmlns:p14="http://schemas.microsoft.com/office/powerpoint/2010/main" val="1781733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88248-2F1F-BF78-BC22-ED36496D6492}"/>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00978FB1-F25B-2D9B-391B-5D5BF8005D17}"/>
              </a:ext>
            </a:extLst>
          </p:cNvPr>
          <p:cNvSpPr>
            <a:spLocks noGrp="1"/>
          </p:cNvSpPr>
          <p:nvPr>
            <p:ph type="body" sz="quarter" idx="18"/>
          </p:nvPr>
        </p:nvSpPr>
        <p:spPr>
          <a:xfrm>
            <a:off x="7052644" y="842942"/>
            <a:ext cx="4972779" cy="3499183"/>
          </a:xfrm>
        </p:spPr>
        <p:txBody>
          <a:bodyPr/>
          <a:lstStyle/>
          <a:p>
            <a:pPr marL="342900" indent="-342900">
              <a:buFont typeface="Wingdings" panose="05000000000000000000" pitchFamily="2" charset="2"/>
              <a:buChar char="v"/>
            </a:pPr>
            <a:r>
              <a:rPr lang="en-US" dirty="0"/>
              <a:t>Simple facility to construct and can be suitable for </a:t>
            </a:r>
            <a:r>
              <a:rPr lang="en-US" b="1" dirty="0"/>
              <a:t>year-round use</a:t>
            </a:r>
            <a:r>
              <a:rPr lang="en-US" dirty="0"/>
              <a:t>, depending on specification. </a:t>
            </a:r>
          </a:p>
          <a:p>
            <a:pPr marL="342900" indent="-342900">
              <a:buFont typeface="Wingdings" panose="05000000000000000000" pitchFamily="2" charset="2"/>
              <a:buChar char="v"/>
            </a:pPr>
            <a:r>
              <a:rPr lang="en-US" dirty="0"/>
              <a:t>The external appearance and </a:t>
            </a:r>
            <a:r>
              <a:rPr lang="en-US" b="1" dirty="0"/>
              <a:t>evening light spill can cause issues with obtaining planning permission</a:t>
            </a:r>
            <a:r>
              <a:rPr lang="en-US" dirty="0"/>
              <a:t>, although manufacturers are beginning to offer a variety of more muted external </a:t>
            </a:r>
            <a:r>
              <a:rPr lang="en-US" dirty="0" err="1"/>
              <a:t>colours</a:t>
            </a:r>
            <a:r>
              <a:rPr lang="en-US" dirty="0"/>
              <a:t>. </a:t>
            </a:r>
          </a:p>
          <a:p>
            <a:pPr marL="342900" indent="-342900">
              <a:buFont typeface="Wingdings" panose="05000000000000000000" pitchFamily="2" charset="2"/>
              <a:buChar char="v"/>
            </a:pPr>
            <a:r>
              <a:rPr lang="en-US" b="1" dirty="0"/>
              <a:t>Good ROI </a:t>
            </a:r>
            <a:r>
              <a:rPr lang="en-US" dirty="0"/>
              <a:t>in the right location. Ideal for summer stargazing breaks.</a:t>
            </a:r>
            <a:endParaRPr lang="en-IE" b="1" dirty="0"/>
          </a:p>
        </p:txBody>
      </p:sp>
      <p:sp>
        <p:nvSpPr>
          <p:cNvPr id="11" name="Text Placeholder 10">
            <a:extLst>
              <a:ext uri="{FF2B5EF4-FFF2-40B4-BE49-F238E27FC236}">
                <a16:creationId xmlns:a16="http://schemas.microsoft.com/office/drawing/2014/main" id="{2BE8CF4E-49C4-DF0D-C70E-767EB69BAADD}"/>
              </a:ext>
            </a:extLst>
          </p:cNvPr>
          <p:cNvSpPr>
            <a:spLocks noGrp="1"/>
          </p:cNvSpPr>
          <p:nvPr>
            <p:ph type="body" sz="quarter" idx="19"/>
          </p:nvPr>
        </p:nvSpPr>
        <p:spPr>
          <a:xfrm>
            <a:off x="7355251" y="162506"/>
            <a:ext cx="3901419" cy="803654"/>
          </a:xfrm>
        </p:spPr>
        <p:txBody>
          <a:bodyPr/>
          <a:lstStyle/>
          <a:p>
            <a:pPr algn="ctr"/>
            <a:r>
              <a:rPr lang="en-IE" sz="4000" dirty="0"/>
              <a:t>Geodesic Domes</a:t>
            </a:r>
          </a:p>
        </p:txBody>
      </p:sp>
      <p:grpSp>
        <p:nvGrpSpPr>
          <p:cNvPr id="14" name="Graphic 503">
            <a:extLst>
              <a:ext uri="{FF2B5EF4-FFF2-40B4-BE49-F238E27FC236}">
                <a16:creationId xmlns:a16="http://schemas.microsoft.com/office/drawing/2014/main" id="{0522B396-A09C-DED4-685A-57A66CA39B53}"/>
              </a:ext>
            </a:extLst>
          </p:cNvPr>
          <p:cNvGrpSpPr/>
          <p:nvPr/>
        </p:nvGrpSpPr>
        <p:grpSpPr>
          <a:xfrm>
            <a:off x="7052644" y="4864326"/>
            <a:ext cx="841589" cy="939324"/>
            <a:chOff x="12846663" y="3911411"/>
            <a:chExt cx="1023375" cy="1130779"/>
          </a:xfrm>
          <a:noFill/>
        </p:grpSpPr>
        <p:grpSp>
          <p:nvGrpSpPr>
            <p:cNvPr id="15" name="Graphic 503">
              <a:extLst>
                <a:ext uri="{FF2B5EF4-FFF2-40B4-BE49-F238E27FC236}">
                  <a16:creationId xmlns:a16="http://schemas.microsoft.com/office/drawing/2014/main" id="{52439A01-5E22-E6C4-DF8A-AC5420537FF1}"/>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5FE3D39F-974E-527E-8D3B-93DEE45FAD95}"/>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D9497F76-D662-7413-5A95-A16E96A59B4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4D96C853-CC06-C245-8322-DC79599A057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BFD3CFE2-5236-6444-69AD-0CC6BC4DD23D}"/>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F886AAE1-75DB-B26E-BFEE-DF7DE6DD97A1}"/>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3ADDBF67-BCEB-8887-E104-E0F5E3B8365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D68E4987-0A90-6435-3F20-ED05DD0CD864}"/>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BF4A27F3-B93C-5B21-9810-EBD70947A3C1}"/>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E00CDC1E-F899-2752-35BD-EA0E81ECE912}"/>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0EFDC993-5AFF-AF96-F1C4-3B1FDDCE91AE}"/>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7D096577-1E55-6227-DBDB-85F280DFF03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635A92F3-FD6A-5A76-6DAE-AA1D0074D196}"/>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28E4E015-39FC-95C9-5DE6-FF1CB654A8BA}"/>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C5BFA499-608A-5B9A-6C1B-E5D194DDDFBB}"/>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DD445C8B-DE19-2BCA-1B73-64498EB3FA97}"/>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0CA90873-8195-F702-24A5-341927A8126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97A8FC2E-7E24-6397-8FEA-26BA3038354D}"/>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42477457-24FC-8EDF-FE61-8DD33F3F8354}"/>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803ADD3E-7428-867C-AEC6-545E64C1FB74}"/>
              </a:ext>
            </a:extLst>
          </p:cNvPr>
          <p:cNvSpPr txBox="1"/>
          <p:nvPr/>
        </p:nvSpPr>
        <p:spPr>
          <a:xfrm>
            <a:off x="8013343" y="5029273"/>
            <a:ext cx="3772966"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€6,000-15,000</a:t>
            </a:r>
          </a:p>
          <a:p>
            <a:r>
              <a:rPr lang="en-US" sz="2100" b="1" dirty="0">
                <a:solidFill>
                  <a:srgbClr val="494949"/>
                </a:solidFill>
              </a:rPr>
              <a:t>Typical Nightly Rental </a:t>
            </a:r>
            <a:r>
              <a:rPr lang="en-US" sz="2100" dirty="0">
                <a:solidFill>
                  <a:srgbClr val="494949"/>
                </a:solidFill>
              </a:rPr>
              <a:t>€95-150</a:t>
            </a:r>
            <a:endParaRPr lang="en-IE" sz="2100" dirty="0">
              <a:solidFill>
                <a:srgbClr val="494949"/>
              </a:solidFill>
            </a:endParaRPr>
          </a:p>
        </p:txBody>
      </p:sp>
      <p:sp>
        <p:nvSpPr>
          <p:cNvPr id="4" name="TextBox 3">
            <a:extLst>
              <a:ext uri="{FF2B5EF4-FFF2-40B4-BE49-F238E27FC236}">
                <a16:creationId xmlns:a16="http://schemas.microsoft.com/office/drawing/2014/main" id="{EDF5E85E-EDF3-B5A2-7234-556DE77E71F8}"/>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3" name="Picture 2">
            <a:extLst>
              <a:ext uri="{FF2B5EF4-FFF2-40B4-BE49-F238E27FC236}">
                <a16:creationId xmlns:a16="http://schemas.microsoft.com/office/drawing/2014/main" id="{8B142FB1-9517-02A5-B7B0-41700B704C6C}"/>
              </a:ext>
            </a:extLst>
          </p:cNvPr>
          <p:cNvPicPr>
            <a:picLocks noChangeAspect="1"/>
          </p:cNvPicPr>
          <p:nvPr/>
        </p:nvPicPr>
        <p:blipFill>
          <a:blip r:embed="rId3"/>
          <a:stretch>
            <a:fillRect/>
          </a:stretch>
        </p:blipFill>
        <p:spPr>
          <a:xfrm>
            <a:off x="31126" y="213428"/>
            <a:ext cx="6945302" cy="6156251"/>
          </a:xfrm>
          <a:prstGeom prst="rect">
            <a:avLst/>
          </a:prstGeom>
        </p:spPr>
      </p:pic>
    </p:spTree>
    <p:extLst>
      <p:ext uri="{BB962C8B-B14F-4D97-AF65-F5344CB8AC3E}">
        <p14:creationId xmlns:p14="http://schemas.microsoft.com/office/powerpoint/2010/main" val="174283303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14598</TotalTime>
  <Words>1001</Words>
  <Application>Microsoft Office PowerPoint</Application>
  <PresentationFormat>Widescreen</PresentationFormat>
  <Paragraphs>109</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412</cp:revision>
  <dcterms:created xsi:type="dcterms:W3CDTF">2020-10-14T13:32:04Z</dcterms:created>
  <dcterms:modified xsi:type="dcterms:W3CDTF">2025-08-26T09:36:53Z</dcterms:modified>
</cp:coreProperties>
</file>