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3"/>
  </p:notesMasterIdLst>
  <p:sldIdLst>
    <p:sldId id="7700" r:id="rId5"/>
    <p:sldId id="7774" r:id="rId6"/>
    <p:sldId id="7696" r:id="rId7"/>
    <p:sldId id="7697" r:id="rId8"/>
    <p:sldId id="7776" r:id="rId9"/>
    <p:sldId id="7732" r:id="rId10"/>
    <p:sldId id="7761" r:id="rId11"/>
    <p:sldId id="7716" r:id="rId12"/>
    <p:sldId id="7802" r:id="rId13"/>
    <p:sldId id="7821" r:id="rId14"/>
    <p:sldId id="7787" r:id="rId15"/>
    <p:sldId id="7750" r:id="rId16"/>
    <p:sldId id="7803" r:id="rId17"/>
    <p:sldId id="7808" r:id="rId18"/>
    <p:sldId id="7822" r:id="rId19"/>
    <p:sldId id="7823" r:id="rId20"/>
    <p:sldId id="7804" r:id="rId21"/>
    <p:sldId id="7809" r:id="rId22"/>
    <p:sldId id="7825" r:id="rId23"/>
    <p:sldId id="7815" r:id="rId24"/>
    <p:sldId id="7816" r:id="rId25"/>
    <p:sldId id="7826" r:id="rId26"/>
    <p:sldId id="7827" r:id="rId27"/>
    <p:sldId id="7828" r:id="rId28"/>
    <p:sldId id="7813" r:id="rId29"/>
    <p:sldId id="7814" r:id="rId30"/>
    <p:sldId id="7817" r:id="rId31"/>
    <p:sldId id="7818" r:id="rId32"/>
    <p:sldId id="7819" r:id="rId33"/>
    <p:sldId id="7805" r:id="rId34"/>
    <p:sldId id="7810" r:id="rId35"/>
    <p:sldId id="7765" r:id="rId36"/>
    <p:sldId id="7829" r:id="rId37"/>
    <p:sldId id="7830" r:id="rId38"/>
    <p:sldId id="7806" r:id="rId39"/>
    <p:sldId id="7811" r:id="rId40"/>
    <p:sldId id="7812" r:id="rId41"/>
    <p:sldId id="7831" r:id="rId42"/>
    <p:sldId id="7832" r:id="rId43"/>
    <p:sldId id="7807" r:id="rId44"/>
    <p:sldId id="7820" r:id="rId45"/>
    <p:sldId id="7824" r:id="rId46"/>
    <p:sldId id="7833" r:id="rId47"/>
    <p:sldId id="7834" r:id="rId48"/>
    <p:sldId id="7835" r:id="rId49"/>
    <p:sldId id="7749" r:id="rId50"/>
    <p:sldId id="7777"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FFFFF"/>
    <a:srgbClr val="000000"/>
    <a:srgbClr val="0C4659"/>
    <a:srgbClr val="82CCCA"/>
    <a:srgbClr val="E5BEAC"/>
    <a:srgbClr val="FBA63B"/>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4703"/>
  </p:normalViewPr>
  <p:slideViewPr>
    <p:cSldViewPr snapToGrid="0">
      <p:cViewPr varScale="1">
        <p:scale>
          <a:sx n="101" d="100"/>
          <a:sy n="101" d="100"/>
        </p:scale>
        <p:origin x="648"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CB2C-F1CB-FDA8-EDA2-00188FE95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1A3FA-5600-C601-F259-C607F78F6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6A841-8151-297B-23A1-9D3849141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017A8-85B2-EB10-6488-781F906DF408}"/>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1182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C424-8DFE-2BDD-8BC9-87A8E7104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74A2B-A222-E8C8-B36B-0B0AAFC3C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8D2AC-3159-F9D1-553D-354F405D55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65335E-5E3A-9056-BC44-07C593AA3FA6}"/>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8758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454F-472A-892A-BCD9-6F162041E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D49AF-CA26-E275-860B-F776BD583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78996-0DF9-9B50-B4B8-5DA3CB8787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E302D4-AA46-691C-4675-51E980924732}"/>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10370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0037-F72E-6381-43AA-55AFEB6EE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4D45D-DD6F-5AC7-B186-0681102EE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2BF37-B67E-ED5F-954D-6125C9B23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D35002-93FE-AC9F-C73D-AC477A3DEEE4}"/>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412919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91472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1744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9C6-1F76-D283-6F6B-788DABA7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BCB9-1CF6-36F4-E0F2-0023BAEB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93B-4BF0-AE22-C8FE-8BE6883D8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77EB6-19B5-B08A-AA08-C34049126E6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2052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Picture Placeholder 5">
            <a:extLst>
              <a:ext uri="{FF2B5EF4-FFF2-40B4-BE49-F238E27FC236}">
                <a16:creationId xmlns:a16="http://schemas.microsoft.com/office/drawing/2014/main" id="{B57A0897-365C-F020-9DA9-404E01CA3FCF}"/>
              </a:ext>
            </a:extLst>
          </p:cNvPr>
          <p:cNvSpPr>
            <a:spLocks noGrp="1"/>
          </p:cNvSpPr>
          <p:nvPr>
            <p:ph type="pic" sz="quarter" idx="19"/>
          </p:nvPr>
        </p:nvSpPr>
        <p:spPr>
          <a:xfrm>
            <a:off x="5556660" y="1504119"/>
            <a:ext cx="6625593" cy="4688660"/>
          </a:xfrm>
          <a:custGeom>
            <a:avLst/>
            <a:gdLst>
              <a:gd name="connsiteX0" fmla="*/ 2343788 w 6625593"/>
              <a:gd name="connsiteY0" fmla="*/ 0 h 4688660"/>
              <a:gd name="connsiteX1" fmla="*/ 2475903 w 6625593"/>
              <a:gd name="connsiteY1" fmla="*/ 4894 h 4688660"/>
              <a:gd name="connsiteX2" fmla="*/ 2475903 w 6625593"/>
              <a:gd name="connsiteY2" fmla="*/ 0 h 4688660"/>
              <a:gd name="connsiteX3" fmla="*/ 6625593 w 6625593"/>
              <a:gd name="connsiteY3" fmla="*/ 0 h 4688660"/>
              <a:gd name="connsiteX4" fmla="*/ 6625593 w 6625593"/>
              <a:gd name="connsiteY4" fmla="*/ 4688660 h 4688660"/>
              <a:gd name="connsiteX5" fmla="*/ 2475902 w 6625593"/>
              <a:gd name="connsiteY5" fmla="*/ 4688660 h 4688660"/>
              <a:gd name="connsiteX6" fmla="*/ 2475902 w 6625593"/>
              <a:gd name="connsiteY6" fmla="*/ 4683768 h 4688660"/>
              <a:gd name="connsiteX7" fmla="*/ 2343788 w 6625593"/>
              <a:gd name="connsiteY7" fmla="*/ 4688660 h 4688660"/>
              <a:gd name="connsiteX8" fmla="*/ 0 w 6625593"/>
              <a:gd name="connsiteY8" fmla="*/ 2344330 h 4688660"/>
              <a:gd name="connsiteX9" fmla="*/ 2343788 w 6625593"/>
              <a:gd name="connsiteY9" fmla="*/ 0 h 46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593" h="4688660">
                <a:moveTo>
                  <a:pt x="2343788" y="0"/>
                </a:moveTo>
                <a:cubicBezTo>
                  <a:pt x="2387826" y="0"/>
                  <a:pt x="2436759" y="0"/>
                  <a:pt x="2475903" y="4894"/>
                </a:cubicBezTo>
                <a:lnTo>
                  <a:pt x="2475903" y="0"/>
                </a:lnTo>
                <a:lnTo>
                  <a:pt x="6625593" y="0"/>
                </a:lnTo>
                <a:lnTo>
                  <a:pt x="6625593" y="4688660"/>
                </a:lnTo>
                <a:lnTo>
                  <a:pt x="2475902" y="4688660"/>
                </a:lnTo>
                <a:lnTo>
                  <a:pt x="2475902" y="4683768"/>
                </a:lnTo>
                <a:cubicBezTo>
                  <a:pt x="2431864" y="4688660"/>
                  <a:pt x="2387826" y="4688660"/>
                  <a:pt x="2343788" y="4688660"/>
                </a:cubicBezTo>
                <a:cubicBezTo>
                  <a:pt x="1047120" y="4688660"/>
                  <a:pt x="0" y="3641299"/>
                  <a:pt x="0" y="2344330"/>
                </a:cubicBezTo>
                <a:cubicBezTo>
                  <a:pt x="0" y="1047364"/>
                  <a:pt x="1052015" y="0"/>
                  <a:pt x="2343788"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C1BFAA7-5C51-1B85-0416-B618602BB54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8BCD776-2F5B-36E8-564B-D2FCD2353FA8}"/>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21E54BD-6E9C-DE90-0360-35EBE7771A4E}"/>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83BDE30D-7861-35DB-FD1C-22EBFBC7DB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D02554EE-DB0C-A410-7EC0-2349483D4422}"/>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5ADF305-9729-EBF6-6871-AD4EAAA24DF0}"/>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AE7BCC6C-1F62-2A05-4B86-20C83071417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AEED314-A215-651F-2A19-A0D19A61A36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007AAA6-FD9D-4A00-EB3C-C6A43683BEE3}"/>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18B292F1-DE83-6013-A684-72355DFE871F}"/>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8C9A820C-0F18-A160-A6EC-47C0C23F66F3}"/>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0FBE4776-C042-C2CB-A234-94EE55403ECF}"/>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A485E15E-EC0A-D24E-AA07-36AAAAFE5D7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E18A1419-5A25-A438-6930-39215E2C9312}"/>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0E01A6A6-594F-B2A6-E146-6F0FFA5079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7418E8F3-0304-98AE-BF51-840A0B6A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CF598388-49EE-ADEF-8D30-50C5FAF12842}"/>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0D27C86-761D-90C8-7390-3F4EA05C8F43}"/>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8451FA7-0D7D-3EC4-210C-CEE16E586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46A940BE-D1B8-640D-0E6A-9C20C93A0613}"/>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1267A8B7-5FD7-4B51-1DCD-D1876E065E9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C8F2E14E-A069-B15C-09D5-A87F5A3E85D3}"/>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727DABEC-305A-3694-CF35-B7EDE1CE19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5C230-6DD9-F268-420D-C670740E1C39}"/>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DF278E2-0FF4-3F95-E9AD-D2A491D64232}"/>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8D8A6306-A764-B61E-34F8-A42D8A8865F2}"/>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D27690FA-D379-C131-7473-69714207C9E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963C0F08-7D9C-8CCD-B80E-F6670CA179E3}"/>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DF19D60F-3768-9D7A-A9F9-1081A2355829}"/>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86379B-7FAF-8715-69CF-0F277902359C}"/>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34772E51-CC26-8FA9-76FD-407E7575B46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25363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B397F8-8B2E-4FBD-1A95-F5C7ACE8E4D6}"/>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41455B6-E37E-CDAC-681A-E661F4B6F2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BB01229C-ACC3-FB30-4236-468E8A82BB93}"/>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75A9E2-B718-B4FE-990F-57093D567F8E}"/>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68F8A079-EA73-1E74-0D69-1C6C425EB517}"/>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CE3611-81C5-42E2-B668-0A83EFB774A8}"/>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E4281C-49AF-3455-AE01-EF2ACF5D4F1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0F49F975-4C9B-8936-454E-BE37DE0ADAC3}"/>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59433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113ABA8-E563-FF2B-3647-3C3EEBF56B35}"/>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D09FD758-63B1-E4FC-180D-FF8C3A6C196E}"/>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3A5735A2-5F14-357E-E3F0-91FCBE346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9619BDA4-0676-F504-B776-817048E544E7}"/>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8F28D73-8017-8FF7-9394-624EA3B64D77}"/>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CCFC1C4E-EB80-30B9-AF01-BCE58090DB0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DBC24BD2-A095-99AA-725D-54D17183FB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69259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52962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30C08CF-6444-C306-CBAD-418C3BAC433C}"/>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8A11F7-3D21-0536-0A99-04B9A4F2D91D}"/>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C8AB248D-3B49-80D7-4239-3A1D835860E3}"/>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E3A14F38-2076-1A58-611A-60445EE68FA9}"/>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B285ECA2-6098-BC50-F19F-15E10063176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FDB40A3A-0623-1C4F-DC86-6FE79AE4A42B}"/>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18F13A2-902E-6F94-6A60-02EE1066E55E}"/>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F6B3437-387E-51E7-1809-1C933EB242F6}"/>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E8419DC5-59F5-1258-1FCD-BE68138426B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6F0CD7C8-DECD-53C1-B776-AA89B97A4136}"/>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1B096C5E-9FEF-9C44-715F-EA0572836B12}"/>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C9D3308C-E4DB-AE28-A59B-DEC0FEF58C31}"/>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F6AC641D-B8AB-7003-DD0B-E4A692B930B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24A40BFB-49BF-FC52-B2F0-7C7B268C4FD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0F49A44-3665-A808-6DA1-DE97D97DB962}"/>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F8C87BEB-EBE5-EB02-A321-F3700DDB1F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72AD1A52-2699-B9BC-0D8F-BE08AA1DF9A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C518A9-05E1-E0A0-5F57-AC442BDC3459}"/>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DF8334B-63CA-D7EB-79B5-15D29DA2BE1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E9BB738F-619F-0AA1-3E91-96158E0AFAB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 id="2147483917"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nuki.io/en-si" TargetMode="External"/><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www.avigilon.com/blog/hotel-door-lock-systems?utm_source=chatgpt.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hyperlink" Target="https://www.lookdigitalsignage.com/blog/smart-hotel-technology-guide?utm_source=chatgpt.com"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velikaplanina.si/en/accomodation/chalets-on-velika-planina/"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hyperlink" Target="https://www.canarytechnologies.com/post/hotel-loyalty-program-tips"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hyperlink" Target="https://h2hotel.com/?sjrncid=GA_19729263341&amp;sjrnaid=GA_649012747665&amp;gad_source=1&amp;gad_campaignid=19729263341&amp;gbraid=0AAAAADCeIWaKRAcBdDvgEncz1JQOWqL17&amp;gclid=CjwKCAjw6ZTCBhBOEiwAqfwJd8dBHUX9dGoyytHrO7bIkJ_rSPr1G6z8ycYB5lS0__Uy9kwDU2orvBoCRqAQAvD_BwE&amp;gclsrc=aw.ds" TargetMode="External"/><Relationship Id="rId5" Type="http://schemas.openxmlformats.org/officeDocument/2006/relationships/image" Target="../media/image26.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velikaplanina.si/en/2021/12/30/chalet-rusovc/" TargetMode="External"/><Relationship Id="rId7" Type="http://schemas.openxmlformats.org/officeDocument/2006/relationships/hyperlink" Target="https://irishheritage.ie/" TargetMode="External"/><Relationship Id="rId2" Type="http://schemas.openxmlformats.org/officeDocument/2006/relationships/hyperlink" Target="https://glampinghub.com/slovenia/gorizia/soca/vacation-rentals-bovec-slovenia/" TargetMode="External"/><Relationship Id="rId1" Type="http://schemas.openxmlformats.org/officeDocument/2006/relationships/slideLayout" Target="../slideLayouts/slideLayout15.xml"/><Relationship Id="rId6" Type="http://schemas.openxmlformats.org/officeDocument/2006/relationships/hyperlink" Target="https://www.airbnb.si/rooms/34692739?search_mode=regular_search&amp;adults=1&amp;check_in=2025-06-27&amp;check_out=2025-07-02&amp;children=0&amp;infants=0&amp;source_impression_id=p3_1749469933_P3TdnoK_dnKWzX0E&amp;previous_page_section_name=1000&amp;federated_search_id=16f235e5-c0c3-42df-a0b4-30fb68384e1d" TargetMode="External"/><Relationship Id="rId5" Type="http://schemas.openxmlformats.org/officeDocument/2006/relationships/hyperlink" Target="https://www.drumhiernyhideaway.ie/en/" TargetMode="External"/><Relationship Id="rId4" Type="http://schemas.openxmlformats.org/officeDocument/2006/relationships/hyperlink" Target="https://firba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hoteltechreport.com/news/hotel-upselling"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hyperlink" Target="chrome-extension://efaidnbmnnnibpcajpcglclefindmkaj/https:/database.centralbaltic.eu/sites/default/files/Guidebook_for_Rural_Lifestyle_destination_and_product_development.pdf?utm_source=chatgpt.com"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Module 5 </a:t>
            </a:r>
            <a:r>
              <a:rPr lang="en-GB" b="0" dirty="0"/>
              <a:t>(Part 2)</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Guest Experience – Hosting with Heart, Remote Impact &amp; Viability</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10401862" y="2249394"/>
            <a:ext cx="3580276" cy="2659133"/>
          </a:xfrm>
          <a:prstGeom prst="rect">
            <a:avLst/>
          </a:prstGeom>
        </p:spPr>
      </p:pic>
      <p:pic>
        <p:nvPicPr>
          <p:cNvPr id="10" name="Picture Placeholder 9" descr="A person and person standing in front of a bulletin board&#10;&#10;AI-generated content may be incorrect.">
            <a:extLst>
              <a:ext uri="{FF2B5EF4-FFF2-40B4-BE49-F238E27FC236}">
                <a16:creationId xmlns:a16="http://schemas.microsoft.com/office/drawing/2014/main" id="{646318D5-E0D5-84C4-4020-BF62F4953D17}"/>
              </a:ext>
            </a:extLst>
          </p:cNvPr>
          <p:cNvPicPr>
            <a:picLocks noGrp="1" noChangeAspect="1"/>
          </p:cNvPicPr>
          <p:nvPr>
            <p:ph type="pic" sz="quarter" idx="19"/>
          </p:nvPr>
        </p:nvPicPr>
        <p:blipFill>
          <a:blip r:embed="rId3"/>
          <a:srcRect t="27554" b="27554"/>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CB656-E7B1-628D-89D3-B5497591E27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0C74B47F-C0C8-ED05-00F8-AC05A96ECE7F}"/>
              </a:ext>
            </a:extLst>
          </p:cNvPr>
          <p:cNvSpPr txBox="1">
            <a:spLocks/>
          </p:cNvSpPr>
          <p:nvPr/>
        </p:nvSpPr>
        <p:spPr>
          <a:xfrm>
            <a:off x="629646" y="307773"/>
            <a:ext cx="72491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Example of Spreadsheet (Google sheets or Excel) Simple, Low-Cost Tools for Small Properties </a:t>
            </a:r>
          </a:p>
          <a:p>
            <a:pPr>
              <a:lnSpc>
                <a:spcPts val="3720"/>
              </a:lnSpc>
            </a:pPr>
            <a:endParaRPr lang="en-US" dirty="0"/>
          </a:p>
        </p:txBody>
      </p:sp>
      <p:cxnSp>
        <p:nvCxnSpPr>
          <p:cNvPr id="10" name="Straight Connector 9">
            <a:extLst>
              <a:ext uri="{FF2B5EF4-FFF2-40B4-BE49-F238E27FC236}">
                <a16:creationId xmlns:a16="http://schemas.microsoft.com/office/drawing/2014/main" id="{F64E1A83-FA87-9009-AC37-53682F6E7228}"/>
              </a:ext>
            </a:extLst>
          </p:cNvPr>
          <p:cNvCxnSpPr>
            <a:cxnSpLocks/>
          </p:cNvCxnSpPr>
          <p:nvPr/>
        </p:nvCxnSpPr>
        <p:spPr>
          <a:xfrm>
            <a:off x="0" y="186671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5B435-E9DC-C3C0-1910-43CFFFE6604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10</a:t>
            </a:fld>
            <a:endParaRPr lang="fr-CA" sz="1200" dirty="0"/>
          </a:p>
        </p:txBody>
      </p:sp>
      <p:graphicFrame>
        <p:nvGraphicFramePr>
          <p:cNvPr id="4" name="Tabela 7">
            <a:extLst>
              <a:ext uri="{FF2B5EF4-FFF2-40B4-BE49-F238E27FC236}">
                <a16:creationId xmlns:a16="http://schemas.microsoft.com/office/drawing/2014/main" id="{A9529556-CC6E-06BE-2575-965A546303C3}"/>
              </a:ext>
            </a:extLst>
          </p:cNvPr>
          <p:cNvGraphicFramePr>
            <a:graphicFrameLocks noGrp="1"/>
          </p:cNvGraphicFramePr>
          <p:nvPr>
            <p:extLst>
              <p:ext uri="{D42A27DB-BD31-4B8C-83A1-F6EECF244321}">
                <p14:modId xmlns:p14="http://schemas.microsoft.com/office/powerpoint/2010/main" val="373517663"/>
              </p:ext>
            </p:extLst>
          </p:nvPr>
        </p:nvGraphicFramePr>
        <p:xfrm>
          <a:off x="629646" y="3155049"/>
          <a:ext cx="10856500" cy="2689200"/>
        </p:xfrm>
        <a:graphic>
          <a:graphicData uri="http://schemas.openxmlformats.org/drawingml/2006/table">
            <a:tbl>
              <a:tblPr firstRow="1" bandRow="1">
                <a:tableStyleId>{5C22544A-7EE6-4342-B048-85BDC9FD1C3A}</a:tableStyleId>
              </a:tblPr>
              <a:tblGrid>
                <a:gridCol w="1085650">
                  <a:extLst>
                    <a:ext uri="{9D8B030D-6E8A-4147-A177-3AD203B41FA5}">
                      <a16:colId xmlns:a16="http://schemas.microsoft.com/office/drawing/2014/main" val="1270846710"/>
                    </a:ext>
                  </a:extLst>
                </a:gridCol>
                <a:gridCol w="1085650">
                  <a:extLst>
                    <a:ext uri="{9D8B030D-6E8A-4147-A177-3AD203B41FA5}">
                      <a16:colId xmlns:a16="http://schemas.microsoft.com/office/drawing/2014/main" val="2593133321"/>
                    </a:ext>
                  </a:extLst>
                </a:gridCol>
                <a:gridCol w="1085650">
                  <a:extLst>
                    <a:ext uri="{9D8B030D-6E8A-4147-A177-3AD203B41FA5}">
                      <a16:colId xmlns:a16="http://schemas.microsoft.com/office/drawing/2014/main" val="1275087557"/>
                    </a:ext>
                  </a:extLst>
                </a:gridCol>
                <a:gridCol w="1085650">
                  <a:extLst>
                    <a:ext uri="{9D8B030D-6E8A-4147-A177-3AD203B41FA5}">
                      <a16:colId xmlns:a16="http://schemas.microsoft.com/office/drawing/2014/main" val="652615595"/>
                    </a:ext>
                  </a:extLst>
                </a:gridCol>
                <a:gridCol w="1085650">
                  <a:extLst>
                    <a:ext uri="{9D8B030D-6E8A-4147-A177-3AD203B41FA5}">
                      <a16:colId xmlns:a16="http://schemas.microsoft.com/office/drawing/2014/main" val="2006107493"/>
                    </a:ext>
                  </a:extLst>
                </a:gridCol>
                <a:gridCol w="1085650">
                  <a:extLst>
                    <a:ext uri="{9D8B030D-6E8A-4147-A177-3AD203B41FA5}">
                      <a16:colId xmlns:a16="http://schemas.microsoft.com/office/drawing/2014/main" val="3203266427"/>
                    </a:ext>
                  </a:extLst>
                </a:gridCol>
                <a:gridCol w="1085650">
                  <a:extLst>
                    <a:ext uri="{9D8B030D-6E8A-4147-A177-3AD203B41FA5}">
                      <a16:colId xmlns:a16="http://schemas.microsoft.com/office/drawing/2014/main" val="3026706224"/>
                    </a:ext>
                  </a:extLst>
                </a:gridCol>
                <a:gridCol w="1044353">
                  <a:extLst>
                    <a:ext uri="{9D8B030D-6E8A-4147-A177-3AD203B41FA5}">
                      <a16:colId xmlns:a16="http://schemas.microsoft.com/office/drawing/2014/main" val="1977853743"/>
                    </a:ext>
                  </a:extLst>
                </a:gridCol>
                <a:gridCol w="1126947">
                  <a:extLst>
                    <a:ext uri="{9D8B030D-6E8A-4147-A177-3AD203B41FA5}">
                      <a16:colId xmlns:a16="http://schemas.microsoft.com/office/drawing/2014/main" val="3051162876"/>
                    </a:ext>
                  </a:extLst>
                </a:gridCol>
                <a:gridCol w="1085650">
                  <a:extLst>
                    <a:ext uri="{9D8B030D-6E8A-4147-A177-3AD203B41FA5}">
                      <a16:colId xmlns:a16="http://schemas.microsoft.com/office/drawing/2014/main" val="3828334495"/>
                    </a:ext>
                  </a:extLst>
                </a:gridCol>
              </a:tblGrid>
              <a:tr h="815910">
                <a:tc>
                  <a:txBody>
                    <a:bodyPr/>
                    <a:lstStyle/>
                    <a:p>
                      <a:pPr algn="l">
                        <a:lnSpc>
                          <a:spcPts val="1760"/>
                        </a:lnSpc>
                      </a:pPr>
                      <a:r>
                        <a:rPr lang="sl-SI" sz="1800" b="0" err="1">
                          <a:solidFill>
                            <a:srgbClr val="414141"/>
                          </a:solidFill>
                          <a:latin typeface="Calibri" panose="020F0502020204030204" pitchFamily="34" charset="0"/>
                          <a:cs typeface="Calibri" panose="020F0502020204030204" pitchFamily="34" charset="0"/>
                        </a:rPr>
                        <a:t>June</a:t>
                      </a:r>
                      <a:r>
                        <a:rPr lang="sl-SI" sz="1800" b="0">
                          <a:solidFill>
                            <a:srgbClr val="414141"/>
                          </a:solidFill>
                          <a:latin typeface="Calibri" panose="020F0502020204030204" pitchFamily="34" charset="0"/>
                          <a:cs typeface="Calibri" panose="020F0502020204030204" pitchFamily="34" charset="0"/>
                        </a:rPr>
                        <a:t> 12 2025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err="1">
                          <a:solidFill>
                            <a:srgbClr val="414141"/>
                          </a:solidFill>
                          <a:latin typeface="Calibri" panose="020F0502020204030204" pitchFamily="34" charset="0"/>
                          <a:cs typeface="Calibri" panose="020F0502020204030204" pitchFamily="34" charset="0"/>
                        </a:rPr>
                        <a:t>June</a:t>
                      </a:r>
                      <a:r>
                        <a:rPr lang="sl-SI" sz="1800" b="0">
                          <a:solidFill>
                            <a:srgbClr val="414141"/>
                          </a:solidFill>
                          <a:latin typeface="Calibri" panose="020F0502020204030204" pitchFamily="34" charset="0"/>
                          <a:cs typeface="Calibri" panose="020F0502020204030204" pitchFamily="34" charset="0"/>
                        </a:rPr>
                        <a:t> 16 2025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Mr. Novak M.</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2</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Breakfast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Lavander app.</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120 €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New</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1826310"/>
                  </a:ext>
                </a:extLst>
              </a:tr>
              <a:tr h="574442">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June</a:t>
                      </a:r>
                      <a:r>
                        <a:rPr lang="sl-SI" sz="1800" b="0">
                          <a:solidFill>
                            <a:srgbClr val="414141"/>
                          </a:solidFill>
                          <a:latin typeface="Calibri" panose="020F0502020204030204" pitchFamily="34" charset="0"/>
                          <a:cs typeface="Calibri" panose="020F0502020204030204" pitchFamily="34" charset="0"/>
                        </a:rPr>
                        <a:t> 14 2025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June</a:t>
                      </a:r>
                      <a:r>
                        <a:rPr lang="sl-SI" sz="1800" b="0">
                          <a:solidFill>
                            <a:srgbClr val="414141"/>
                          </a:solidFill>
                          <a:latin typeface="Calibri" panose="020F0502020204030204" pitchFamily="34" charset="0"/>
                          <a:cs typeface="Calibri" panose="020F0502020204030204" pitchFamily="34" charset="0"/>
                        </a:rPr>
                        <a:t> 16 2025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Mrs.           Fras 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 (w/</a:t>
                      </a:r>
                      <a:r>
                        <a:rPr lang="sl-SI" sz="1800" b="0" err="1">
                          <a:solidFill>
                            <a:srgbClr val="414141"/>
                          </a:solidFill>
                          <a:latin typeface="Calibri" panose="020F0502020204030204" pitchFamily="34" charset="0"/>
                          <a:cs typeface="Calibri" panose="020F0502020204030204" pitchFamily="34" charset="0"/>
                        </a:rPr>
                        <a:t>child</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Half-board</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Chestnut</a:t>
                      </a:r>
                      <a:r>
                        <a:rPr lang="sl-SI" sz="1800" b="0">
                          <a:solidFill>
                            <a:srgbClr val="414141"/>
                          </a:solidFill>
                          <a:latin typeface="Calibri" panose="020F0502020204030204" pitchFamily="34" charset="0"/>
                          <a:cs typeface="Calibri" panose="020F0502020204030204" pitchFamily="34" charset="0"/>
                        </a:rPr>
                        <a:t> Suite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Earyl check-in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New</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29974"/>
                  </a:ext>
                </a:extLst>
              </a:tr>
              <a:tr h="1298848">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June</a:t>
                      </a:r>
                      <a:r>
                        <a:rPr lang="sl-SI" sz="1800" b="0">
                          <a:solidFill>
                            <a:srgbClr val="414141"/>
                          </a:solidFill>
                          <a:latin typeface="Calibri" panose="020F0502020204030204" pitchFamily="34" charset="0"/>
                          <a:cs typeface="Calibri" panose="020F0502020204030204" pitchFamily="34" charset="0"/>
                        </a:rPr>
                        <a:t> 25 2025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June</a:t>
                      </a:r>
                      <a:r>
                        <a:rPr lang="sl-SI" sz="1800" b="0">
                          <a:solidFill>
                            <a:srgbClr val="414141"/>
                          </a:solidFill>
                          <a:latin typeface="Calibri" panose="020F0502020204030204" pitchFamily="34" charset="0"/>
                          <a:cs typeface="Calibri" panose="020F0502020204030204" pitchFamily="34" charset="0"/>
                        </a:rPr>
                        <a:t> 30 2025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Mrs</a:t>
                      </a:r>
                      <a:r>
                        <a:rPr lang="sl-SI" sz="1800" b="0">
                          <a:solidFill>
                            <a:srgbClr val="414141"/>
                          </a:solidFill>
                          <a:latin typeface="Calibri" panose="020F0502020204030204" pitchFamily="34" charset="0"/>
                          <a:cs typeface="Calibri" panose="020F0502020204030204" pitchFamily="34" charset="0"/>
                        </a:rPr>
                        <a:t>. Kokol 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4  (w/</a:t>
                      </a:r>
                      <a:r>
                        <a:rPr lang="sl-SI" sz="1800" b="0" err="1">
                          <a:solidFill>
                            <a:srgbClr val="414141"/>
                          </a:solidFill>
                          <a:latin typeface="Calibri" panose="020F0502020204030204" pitchFamily="34" charset="0"/>
                          <a:cs typeface="Calibri" panose="020F0502020204030204" pitchFamily="34" charset="0"/>
                        </a:rPr>
                        <a:t>child</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Full</a:t>
                      </a:r>
                      <a:r>
                        <a:rPr lang="sl-SI" sz="1800" b="0">
                          <a:solidFill>
                            <a:srgbClr val="414141"/>
                          </a:solidFill>
                          <a:latin typeface="Calibri" panose="020F0502020204030204" pitchFamily="34" charset="0"/>
                          <a:cs typeface="Calibri" panose="020F0502020204030204" pitchFamily="34" charset="0"/>
                        </a:rPr>
                        <a:t> </a:t>
                      </a:r>
                      <a:r>
                        <a:rPr lang="sl-SI" sz="1800" b="0" err="1">
                          <a:solidFill>
                            <a:srgbClr val="414141"/>
                          </a:solidFill>
                          <a:latin typeface="Calibri" panose="020F0502020204030204" pitchFamily="34" charset="0"/>
                          <a:cs typeface="Calibri" panose="020F0502020204030204" pitchFamily="34" charset="0"/>
                        </a:rPr>
                        <a:t>board</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Walnut</a:t>
                      </a:r>
                      <a:r>
                        <a:rPr lang="sl-SI" sz="1800" b="0">
                          <a:solidFill>
                            <a:srgbClr val="414141"/>
                          </a:solidFill>
                          <a:latin typeface="Calibri" panose="020F0502020204030204" pitchFamily="34" charset="0"/>
                          <a:cs typeface="Calibri" panose="020F0502020204030204" pitchFamily="34" charset="0"/>
                        </a:rPr>
                        <a:t> </a:t>
                      </a:r>
                      <a:r>
                        <a:rPr lang="sl-SI" sz="1800" b="0" err="1">
                          <a:solidFill>
                            <a:srgbClr val="414141"/>
                          </a:solidFill>
                          <a:latin typeface="Calibri" panose="020F0502020204030204" pitchFamily="34" charset="0"/>
                          <a:cs typeface="Calibri" panose="020F0502020204030204" pitchFamily="34" charset="0"/>
                        </a:rPr>
                        <a:t>Cottage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250 €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Gluten-</a:t>
                      </a:r>
                      <a:r>
                        <a:rPr lang="sl-SI" sz="1800" b="0" err="1">
                          <a:solidFill>
                            <a:srgbClr val="414141"/>
                          </a:solidFill>
                          <a:latin typeface="Calibri" panose="020F0502020204030204" pitchFamily="34" charset="0"/>
                          <a:cs typeface="Calibri" panose="020F0502020204030204" pitchFamily="34" charset="0"/>
                        </a:rPr>
                        <a:t>free</a:t>
                      </a:r>
                      <a:r>
                        <a:rPr lang="sl-SI" sz="1800" b="0">
                          <a:solidFill>
                            <a:srgbClr val="414141"/>
                          </a:solidFill>
                          <a:latin typeface="Calibri" panose="020F0502020204030204" pitchFamily="34" charset="0"/>
                          <a:cs typeface="Calibri" panose="020F0502020204030204" pitchFamily="34" charset="0"/>
                        </a:rPr>
                        <a:t> diet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Returnig - they love Walnut Cottage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1095"/>
                  </a:ext>
                </a:extLst>
              </a:tr>
            </a:tbl>
          </a:graphicData>
        </a:graphic>
      </p:graphicFrame>
      <p:sp>
        <p:nvSpPr>
          <p:cNvPr id="8" name="TextBox 7">
            <a:extLst>
              <a:ext uri="{FF2B5EF4-FFF2-40B4-BE49-F238E27FC236}">
                <a16:creationId xmlns:a16="http://schemas.microsoft.com/office/drawing/2014/main" id="{E5406072-2C5D-07BF-8377-AD71C05909B0}"/>
              </a:ext>
            </a:extLst>
          </p:cNvPr>
          <p:cNvSpPr txBox="1"/>
          <p:nvPr/>
        </p:nvSpPr>
        <p:spPr>
          <a:xfrm>
            <a:off x="518160" y="2880320"/>
            <a:ext cx="1159619"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Check-In</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0F31243-1627-FFB6-1E6D-155CC4A13A26}"/>
              </a:ext>
            </a:extLst>
          </p:cNvPr>
          <p:cNvSpPr txBox="1"/>
          <p:nvPr/>
        </p:nvSpPr>
        <p:spPr>
          <a:xfrm>
            <a:off x="1574801" y="2880320"/>
            <a:ext cx="1424094"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Check-Out</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0DE6A8CB-99E0-FA02-4D93-8783E67F7149}"/>
              </a:ext>
            </a:extLst>
          </p:cNvPr>
          <p:cNvSpPr txBox="1"/>
          <p:nvPr/>
        </p:nvSpPr>
        <p:spPr>
          <a:xfrm>
            <a:off x="2741386" y="2636663"/>
            <a:ext cx="1424094"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Guest</a:t>
            </a:r>
            <a:r>
              <a:rPr lang="sl-SI" sz="1800" b="1" dirty="0">
                <a:solidFill>
                  <a:srgbClr val="EC7C69"/>
                </a:solidFill>
                <a:highlight>
                  <a:srgbClr val="EC7C69"/>
                </a:highlight>
                <a:latin typeface="Calibri" panose="020F0502020204030204" pitchFamily="34" charset="0"/>
                <a:cs typeface="Calibri" panose="020F0502020204030204" pitchFamily="34" charset="0"/>
              </a:rPr>
              <a:t>.</a:t>
            </a:r>
            <a:r>
              <a:rPr lang="sl-SI" sz="1800" b="1" dirty="0">
                <a:solidFill>
                  <a:srgbClr val="FFFFFF"/>
                </a:solidFill>
                <a:highlight>
                  <a:srgbClr val="EC7C69"/>
                </a:highlight>
                <a:latin typeface="Calibri" panose="020F0502020204030204" pitchFamily="34" charset="0"/>
                <a:cs typeface="Calibri" panose="020F0502020204030204" pitchFamily="34" charset="0"/>
              </a:rPr>
              <a:t>  </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Name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3753FE8F-A46B-B091-0897-401D5DB93283}"/>
              </a:ext>
            </a:extLst>
          </p:cNvPr>
          <p:cNvSpPr txBox="1"/>
          <p:nvPr/>
        </p:nvSpPr>
        <p:spPr>
          <a:xfrm>
            <a:off x="3780819"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Guests</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F41EE939-54A3-3E33-AE33-6CC9D01E7C56}"/>
              </a:ext>
            </a:extLst>
          </p:cNvPr>
          <p:cNvSpPr txBox="1"/>
          <p:nvPr/>
        </p:nvSpPr>
        <p:spPr>
          <a:xfrm>
            <a:off x="4846046" y="2880320"/>
            <a:ext cx="1070570"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Service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81DCDC5D-6F9D-9F3B-C18E-A28A176DC55A}"/>
              </a:ext>
            </a:extLst>
          </p:cNvPr>
          <p:cNvSpPr txBox="1"/>
          <p:nvPr/>
        </p:nvSpPr>
        <p:spPr>
          <a:xfrm>
            <a:off x="5945824"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Room</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0BCE5C6B-28E7-4EA8-02F8-8193E8F8BCF0}"/>
              </a:ext>
            </a:extLst>
          </p:cNvPr>
          <p:cNvSpPr txBox="1"/>
          <p:nvPr/>
        </p:nvSpPr>
        <p:spPr>
          <a:xfrm>
            <a:off x="7015808" y="2880320"/>
            <a:ext cx="863976"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Price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2DC876FA-C4C8-0112-97D8-EF671774F066}"/>
              </a:ext>
            </a:extLst>
          </p:cNvPr>
          <p:cNvSpPr txBox="1"/>
          <p:nvPr/>
        </p:nvSpPr>
        <p:spPr>
          <a:xfrm>
            <a:off x="8122286" y="2636663"/>
            <a:ext cx="1206029"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Cleaning</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Done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4302DE4A-141F-F3C9-A120-43483D0FD0EA}"/>
              </a:ext>
            </a:extLst>
          </p:cNvPr>
          <p:cNvSpPr txBox="1"/>
          <p:nvPr/>
        </p:nvSpPr>
        <p:spPr>
          <a:xfrm>
            <a:off x="9142117" y="2403350"/>
            <a:ext cx="1206029"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Notes</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(Special</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Request)</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3C6080-B9B3-4409-CE2E-A9954364EDAE}"/>
              </a:ext>
            </a:extLst>
          </p:cNvPr>
          <p:cNvSpPr txBox="1"/>
          <p:nvPr/>
        </p:nvSpPr>
        <p:spPr>
          <a:xfrm>
            <a:off x="10278636" y="2403350"/>
            <a:ext cx="1288842"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New or</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Returning</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Guest</a:t>
            </a:r>
            <a:r>
              <a:rPr lang="sl-SI" b="1" dirty="0">
                <a:solidFill>
                  <a:srgbClr val="EC7C69"/>
                </a:solidFill>
                <a:highlight>
                  <a:srgbClr val="EC7C69"/>
                </a:highlight>
                <a:latin typeface="Calibri" panose="020F0502020204030204" pitchFamily="34" charset="0"/>
                <a:cs typeface="Calibri" panose="020F0502020204030204" pitchFamily="34" charset="0"/>
              </a:rPr>
              <a:t>.</a:t>
            </a: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pic>
        <p:nvPicPr>
          <p:cNvPr id="22" name="Graphic 21" descr="Checkbox Ticked with solid fill">
            <a:extLst>
              <a:ext uri="{FF2B5EF4-FFF2-40B4-BE49-F238E27FC236}">
                <a16:creationId xmlns:a16="http://schemas.microsoft.com/office/drawing/2014/main" id="{01925392-8AA6-A0A8-14D0-C1D1DB93A1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3903509"/>
            <a:ext cx="561746" cy="561078"/>
          </a:xfrm>
          <a:prstGeom prst="rect">
            <a:avLst/>
          </a:prstGeom>
        </p:spPr>
      </p:pic>
      <p:pic>
        <p:nvPicPr>
          <p:cNvPr id="24" name="Graphic 23" descr="Checkbox Crossed with solid fill">
            <a:extLst>
              <a:ext uri="{FF2B5EF4-FFF2-40B4-BE49-F238E27FC236}">
                <a16:creationId xmlns:a16="http://schemas.microsoft.com/office/drawing/2014/main" id="{1A9834B7-5B8B-1C68-F292-3092F79A4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6573" y="3101010"/>
            <a:ext cx="561746" cy="561078"/>
          </a:xfrm>
          <a:prstGeom prst="rect">
            <a:avLst/>
          </a:prstGeom>
        </p:spPr>
      </p:pic>
      <p:pic>
        <p:nvPicPr>
          <p:cNvPr id="25" name="Graphic 24" descr="Checkbox Ticked with solid fill">
            <a:extLst>
              <a:ext uri="{FF2B5EF4-FFF2-40B4-BE49-F238E27FC236}">
                <a16:creationId xmlns:a16="http://schemas.microsoft.com/office/drawing/2014/main" id="{E71C588C-7F0B-91F6-87E0-A854D0D5A8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4471557"/>
            <a:ext cx="561746" cy="561078"/>
          </a:xfrm>
          <a:prstGeom prst="rect">
            <a:avLst/>
          </a:prstGeom>
        </p:spPr>
      </p:pic>
    </p:spTree>
    <p:extLst>
      <p:ext uri="{BB962C8B-B14F-4D97-AF65-F5344CB8AC3E}">
        <p14:creationId xmlns:p14="http://schemas.microsoft.com/office/powerpoint/2010/main" val="17160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59D3-CAC8-BA86-35F6-C3BA03F4544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5C5A16-5582-7DE8-4FBF-C1BECAAC27A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Matching Tools to Your Needs and Budget </a:t>
            </a:r>
          </a:p>
          <a:p>
            <a:pPr>
              <a:lnSpc>
                <a:spcPts val="3720"/>
              </a:lnSpc>
            </a:pPr>
            <a:endParaRPr lang="en-US" dirty="0"/>
          </a:p>
        </p:txBody>
      </p:sp>
      <p:cxnSp>
        <p:nvCxnSpPr>
          <p:cNvPr id="10" name="Straight Connector 9">
            <a:extLst>
              <a:ext uri="{FF2B5EF4-FFF2-40B4-BE49-F238E27FC236}">
                <a16:creationId xmlns:a16="http://schemas.microsoft.com/office/drawing/2014/main" id="{2D46B51D-22AC-60CF-7DBE-05E2D7BFBB3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26C013C-8020-C863-4A64-8650A7BD42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sp>
        <p:nvSpPr>
          <p:cNvPr id="4" name="Text Placeholder 5">
            <a:extLst>
              <a:ext uri="{FF2B5EF4-FFF2-40B4-BE49-F238E27FC236}">
                <a16:creationId xmlns:a16="http://schemas.microsoft.com/office/drawing/2014/main" id="{EE8B1A88-3254-25BC-D2CD-EC0840171D21}"/>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165AF458-63D5-BEE7-00F8-5F3B1400DCDD}"/>
              </a:ext>
            </a:extLst>
          </p:cNvPr>
          <p:cNvSpPr txBox="1">
            <a:spLocks/>
          </p:cNvSpPr>
          <p:nvPr/>
        </p:nvSpPr>
        <p:spPr>
          <a:xfrm>
            <a:off x="629644" y="1961808"/>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Write down your 5 biggest admin tasks (e.g., messaging, calendar syncing).</a:t>
            </a:r>
          </a:p>
          <a:p>
            <a:pPr marL="342900" indent="-342900">
              <a:lnSpc>
                <a:spcPts val="2240"/>
              </a:lnSpc>
              <a:buClr>
                <a:srgbClr val="459597"/>
              </a:buClr>
              <a:buFont typeface="Arial" panose="020B0604020202020204" pitchFamily="34" charset="0"/>
              <a:buChar char="•"/>
            </a:pPr>
            <a:r>
              <a:rPr lang="en-GB" sz="2200" dirty="0">
                <a:solidFill>
                  <a:srgbClr val="414141"/>
                </a:solidFill>
              </a:rPr>
              <a:t>Match each one with the simplest tool possible. For example, if you get double bookings, you need calendar sync.</a:t>
            </a:r>
          </a:p>
          <a:p>
            <a:pPr marL="342900" indent="-342900">
              <a:lnSpc>
                <a:spcPts val="2240"/>
              </a:lnSpc>
              <a:buClr>
                <a:srgbClr val="459597"/>
              </a:buClr>
              <a:buFont typeface="Arial" panose="020B0604020202020204" pitchFamily="34" charset="0"/>
              <a:buChar char="•"/>
            </a:pPr>
            <a:r>
              <a:rPr lang="en-GB" sz="2200" dirty="0">
                <a:solidFill>
                  <a:srgbClr val="414141"/>
                </a:solidFill>
              </a:rPr>
              <a:t>Choose channel managers like Beds24 or </a:t>
            </a:r>
            <a:r>
              <a:rPr lang="en-GB" sz="2200" dirty="0" err="1">
                <a:solidFill>
                  <a:srgbClr val="414141"/>
                </a:solidFill>
              </a:rPr>
              <a:t>Syncbnb</a:t>
            </a:r>
            <a:r>
              <a:rPr lang="en-GB" sz="2200" dirty="0">
                <a:solidFill>
                  <a:srgbClr val="414141"/>
                </a:solidFill>
              </a:rPr>
              <a:t> if you're on more than                                                               one platform.</a:t>
            </a:r>
          </a:p>
          <a:p>
            <a:pPr marL="342900" indent="-342900">
              <a:lnSpc>
                <a:spcPts val="2240"/>
              </a:lnSpc>
              <a:buClr>
                <a:srgbClr val="459597"/>
              </a:buClr>
              <a:buFont typeface="Arial" panose="020B0604020202020204" pitchFamily="34" charset="0"/>
              <a:buChar char="•"/>
            </a:pPr>
            <a:r>
              <a:rPr lang="en-GB" sz="2200" dirty="0">
                <a:solidFill>
                  <a:srgbClr val="414141"/>
                </a:solidFill>
              </a:rPr>
              <a:t>If you only host part-time                                                       or seasonally, stick to                                                          tools that require                                                                            little maintenance.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613AC102-9CDF-EDB5-CE97-74B8612B9482}"/>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F7D23C0A-50FC-78DB-0E3F-870CF557BA39}"/>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Review your tool use every 6 months — what’s helpful, what’s not?</a:t>
            </a:r>
          </a:p>
          <a:p>
            <a:pPr marL="342900" indent="-342900" algn="l">
              <a:lnSpc>
                <a:spcPts val="2340"/>
              </a:lnSpc>
              <a:spcBef>
                <a:spcPts val="0"/>
              </a:spcBef>
              <a:buFont typeface="Arial" panose="020B0604020202020204" pitchFamily="34" charset="0"/>
              <a:buChar char="•"/>
            </a:pPr>
            <a:r>
              <a:rPr lang="en-IE" sz="2200" dirty="0"/>
              <a:t>Don’t be tempted by “all-in-one” software if you only need a few features.</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C4EC1FAF-B837-5ECB-4838-5A2C9863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14A3186B-F9EF-5A4B-FD5D-24B68A6E94C7}"/>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E7909E01-F967-EED1-BAB4-7DDF2B1A0CE5}"/>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Photo Credit: </a:t>
            </a:r>
            <a:r>
              <a:rPr lang="en-US" sz="1200" dirty="0">
                <a:solidFill>
                  <a:schemeClr val="bg1"/>
                </a:solidFill>
              </a:rPr>
              <a:t>The Birdbox, Donegal Treehouse, Ireland</a:t>
            </a:r>
            <a:endParaRPr lang="en-GB" sz="1200" dirty="0">
              <a:solidFill>
                <a:schemeClr val="bg1"/>
              </a:solidFill>
            </a:endParaRPr>
          </a:p>
        </p:txBody>
      </p:sp>
    </p:spTree>
    <p:extLst>
      <p:ext uri="{BB962C8B-B14F-4D97-AF65-F5344CB8AC3E}">
        <p14:creationId xmlns:p14="http://schemas.microsoft.com/office/powerpoint/2010/main" val="278694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937707" y="763768"/>
            <a:ext cx="6731061"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p>
          <a:p>
            <a:pPr marL="0" indent="0">
              <a:lnSpc>
                <a:spcPts val="3720"/>
              </a:lnSpc>
              <a:spcBef>
                <a:spcPts val="0"/>
              </a:spcBef>
              <a:buNone/>
            </a:pPr>
            <a:r>
              <a:rPr lang="en-US" sz="3600" b="1" dirty="0">
                <a:solidFill>
                  <a:srgbClr val="EC7C69"/>
                </a:solidFill>
              </a:rPr>
              <a:t>Tool Planning for Your Property</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12</a:t>
            </a:fld>
            <a:endParaRPr lang="fr-CA" sz="1200" dirty="0">
              <a:solidFill>
                <a:schemeClr val="bg1"/>
              </a:solidFill>
            </a:endParaRPr>
          </a:p>
        </p:txBody>
      </p:sp>
      <p:pic>
        <p:nvPicPr>
          <p:cNvPr id="2" name="Picture 1">
            <a:extLst>
              <a:ext uri="{FF2B5EF4-FFF2-40B4-BE49-F238E27FC236}">
                <a16:creationId xmlns:a16="http://schemas.microsoft.com/office/drawing/2014/main" id="{EF87050E-2F95-7A50-2242-80F46F4A76C7}"/>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101190" y="4507409"/>
            <a:ext cx="3580276" cy="2659133"/>
          </a:xfrm>
          <a:prstGeom prst="rect">
            <a:avLst/>
          </a:prstGeom>
        </p:spPr>
      </p:pic>
      <p:sp>
        <p:nvSpPr>
          <p:cNvPr id="3" name="Text Placeholder 1">
            <a:extLst>
              <a:ext uri="{FF2B5EF4-FFF2-40B4-BE49-F238E27FC236}">
                <a16:creationId xmlns:a16="http://schemas.microsoft.com/office/drawing/2014/main" id="{956BCAB2-7198-B0C4-5E70-BBDCFE95962D}"/>
              </a:ext>
            </a:extLst>
          </p:cNvPr>
          <p:cNvSpPr txBox="1">
            <a:spLocks/>
          </p:cNvSpPr>
          <p:nvPr/>
        </p:nvSpPr>
        <p:spPr>
          <a:xfrm>
            <a:off x="5201221" y="3340608"/>
            <a:ext cx="5418011" cy="247549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buClr>
                <a:srgbClr val="459597"/>
              </a:buClr>
              <a:buFont typeface="+mj-lt"/>
              <a:buAutoNum type="arabicPeriod"/>
            </a:pPr>
            <a:r>
              <a:rPr lang="en-IE" sz="2200" b="1" dirty="0">
                <a:solidFill>
                  <a:srgbClr val="414141"/>
                </a:solidFill>
              </a:rPr>
              <a:t>Choose three tools </a:t>
            </a:r>
            <a:r>
              <a:rPr lang="en-IE" sz="2200" dirty="0">
                <a:solidFill>
                  <a:srgbClr val="414141"/>
                </a:solidFill>
              </a:rPr>
              <a:t>(e.g., PMS, messaging, calendar sync, smart lock) you would use and explain why. </a:t>
            </a:r>
          </a:p>
          <a:p>
            <a:pPr marL="457200" indent="-457200" algn="l">
              <a:lnSpc>
                <a:spcPts val="2340"/>
              </a:lnSpc>
              <a:spcBef>
                <a:spcPts val="0"/>
              </a:spcBef>
              <a:buClr>
                <a:srgbClr val="459597"/>
              </a:buClr>
              <a:buFont typeface="+mj-lt"/>
              <a:buAutoNum type="arabicPeriod"/>
            </a:pPr>
            <a:r>
              <a:rPr lang="en-IE" sz="2200" b="1" dirty="0">
                <a:solidFill>
                  <a:srgbClr val="414141"/>
                </a:solidFill>
              </a:rPr>
              <a:t>Base your reasoning </a:t>
            </a:r>
            <a:r>
              <a:rPr lang="en-IE" sz="2200" dirty="0">
                <a:solidFill>
                  <a:srgbClr val="414141"/>
                </a:solidFill>
              </a:rPr>
              <a:t>on </a:t>
            </a:r>
            <a:r>
              <a:rPr lang="en-IE" sz="2200" b="1" dirty="0">
                <a:solidFill>
                  <a:srgbClr val="414141"/>
                </a:solidFill>
              </a:rPr>
              <a:t>simplicity, cost, and guest experience.</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7" name="Freeform 6">
            <a:extLst>
              <a:ext uri="{FF2B5EF4-FFF2-40B4-BE49-F238E27FC236}">
                <a16:creationId xmlns:a16="http://schemas.microsoft.com/office/drawing/2014/main" id="{E236871C-96D0-0ECA-B271-437EAB8A65CE}"/>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1">
            <a:extLst>
              <a:ext uri="{FF2B5EF4-FFF2-40B4-BE49-F238E27FC236}">
                <a16:creationId xmlns:a16="http://schemas.microsoft.com/office/drawing/2014/main" id="{282F1881-F3BB-1BF3-1F1D-7626CF463217}"/>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Task Description:</a:t>
            </a:r>
          </a:p>
          <a:p>
            <a:pPr algn="l">
              <a:lnSpc>
                <a:spcPts val="2340"/>
              </a:lnSpc>
              <a:spcBef>
                <a:spcPts val="0"/>
              </a:spcBef>
              <a:spcAft>
                <a:spcPts val="1200"/>
              </a:spcAft>
            </a:pPr>
            <a:br>
              <a:rPr lang="en-IE" sz="2200" dirty="0"/>
            </a:br>
            <a:r>
              <a:rPr lang="en-IE" sz="2200" dirty="0"/>
              <a:t>Imagine you are hosting guests in a small apartment. </a:t>
            </a:r>
          </a:p>
          <a:p>
            <a:pPr algn="l">
              <a:lnSpc>
                <a:spcPts val="2340"/>
              </a:lnSpc>
              <a:spcBef>
                <a:spcPts val="0"/>
              </a:spcBef>
              <a:spcAft>
                <a:spcPts val="1200"/>
              </a:spcAft>
            </a:pPr>
            <a:endParaRPr lang="en-IE" sz="2200" dirty="0"/>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4088458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8F7A-ABFF-4C63-1CFA-A3D1913F0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B2459F-7F2E-1ADF-A11E-95DFD848E18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35DF090C-7B6D-1D20-542F-06A6C576D237}"/>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607FB28-CDBA-5F49-0149-588D5A33A416}"/>
              </a:ext>
            </a:extLst>
          </p:cNvPr>
          <p:cNvSpPr>
            <a:spLocks noGrp="1"/>
          </p:cNvSpPr>
          <p:nvPr>
            <p:ph type="body" sz="quarter" idx="16"/>
          </p:nvPr>
        </p:nvSpPr>
        <p:spPr>
          <a:xfrm>
            <a:off x="4061012" y="732734"/>
            <a:ext cx="5448748" cy="803654"/>
          </a:xfrm>
          <a:prstGeom prst="rect">
            <a:avLst/>
          </a:prstGeom>
        </p:spPr>
        <p:txBody>
          <a:bodyPr/>
          <a:lstStyle/>
          <a:p>
            <a:r>
              <a:rPr lang="en-US" sz="2800" dirty="0"/>
              <a:t>Automating the Tasks That Matter</a:t>
            </a:r>
          </a:p>
          <a:p>
            <a:endParaRPr lang="en-US" sz="2800" dirty="0"/>
          </a:p>
        </p:txBody>
      </p:sp>
      <p:sp>
        <p:nvSpPr>
          <p:cNvPr id="4" name="Text Placeholder 3">
            <a:extLst>
              <a:ext uri="{FF2B5EF4-FFF2-40B4-BE49-F238E27FC236}">
                <a16:creationId xmlns:a16="http://schemas.microsoft.com/office/drawing/2014/main" id="{20273FC3-A96F-DA4C-78B8-7D1B910FE439}"/>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Automation can save you time, but it only works well when it’s used in the right way.  In this part, we’ll look at what to automate - like check-in info, review reminders, and short guest messages - and what to keep personal.</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You’ll discover free or low-cost tools that help you reply quickly, send updates, and stay on top of things. Simple templates and basic systems like Google Sheets can go a long way.</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We’ll show how to automate just enough to make your life easier without making your hosting feel robotic. The goal is to spend less time on small tasks and more time making guests feel welcome.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4554FA8-5E8B-51B5-86B5-272D8D35F50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pic>
        <p:nvPicPr>
          <p:cNvPr id="3" name="Picture 2">
            <a:extLst>
              <a:ext uri="{FF2B5EF4-FFF2-40B4-BE49-F238E27FC236}">
                <a16:creationId xmlns:a16="http://schemas.microsoft.com/office/drawing/2014/main" id="{AC3AF1B8-C5F9-9572-42A1-C4A8EC884A9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4315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4717-D2C7-604D-AC03-4B0C8C1FE67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B209BA9-AC12-007D-8438-86F4996CE45F}"/>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BFE2EE69-6313-331E-9B9A-E1D6C4F88E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What to Automate (and What Not To) </a:t>
            </a:r>
          </a:p>
          <a:p>
            <a:pPr>
              <a:lnSpc>
                <a:spcPts val="3720"/>
              </a:lnSpc>
            </a:pPr>
            <a:endParaRPr lang="en-US" dirty="0"/>
          </a:p>
        </p:txBody>
      </p:sp>
      <p:cxnSp>
        <p:nvCxnSpPr>
          <p:cNvPr id="10" name="Straight Connector 9">
            <a:extLst>
              <a:ext uri="{FF2B5EF4-FFF2-40B4-BE49-F238E27FC236}">
                <a16:creationId xmlns:a16="http://schemas.microsoft.com/office/drawing/2014/main" id="{56CD3B0B-A2CC-E8D0-D8A0-A6A605BF66D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20A74C2-38BF-A732-EF8D-988238885FC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sp>
        <p:nvSpPr>
          <p:cNvPr id="4" name="Text Placeholder 5">
            <a:extLst>
              <a:ext uri="{FF2B5EF4-FFF2-40B4-BE49-F238E27FC236}">
                <a16:creationId xmlns:a16="http://schemas.microsoft.com/office/drawing/2014/main" id="{6894683B-37B0-C68A-AB1E-5359C62F711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ADEB9934-4C63-6EF2-648A-F07E7DFC0B7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Automate repetitive, low-touch tasks: </a:t>
            </a:r>
            <a:r>
              <a:rPr lang="en-GB" sz="2200" dirty="0">
                <a:solidFill>
                  <a:srgbClr val="414141"/>
                </a:solidFill>
              </a:rPr>
              <a:t>booking confirmations, check-in instructions, review requests.</a:t>
            </a:r>
          </a:p>
          <a:p>
            <a:pPr marL="342900" indent="-342900">
              <a:lnSpc>
                <a:spcPts val="2240"/>
              </a:lnSpc>
              <a:buClr>
                <a:srgbClr val="459597"/>
              </a:buClr>
              <a:buFont typeface="Arial" panose="020B0604020202020204" pitchFamily="34" charset="0"/>
              <a:buChar char="•"/>
            </a:pPr>
            <a:r>
              <a:rPr lang="en-GB" sz="2200" b="1" dirty="0">
                <a:solidFill>
                  <a:srgbClr val="EC7C69"/>
                </a:solidFill>
              </a:rPr>
              <a:t>Avoid automating emotional or complex messages</a:t>
            </a:r>
            <a:r>
              <a:rPr lang="en-GB" sz="2200" dirty="0">
                <a:solidFill>
                  <a:srgbClr val="414141"/>
                </a:solidFill>
              </a:rPr>
              <a:t>, such as responses to complaints.</a:t>
            </a:r>
          </a:p>
          <a:p>
            <a:pPr marL="342900" indent="-342900">
              <a:lnSpc>
                <a:spcPts val="2240"/>
              </a:lnSpc>
              <a:buClr>
                <a:srgbClr val="459597"/>
              </a:buClr>
              <a:buFont typeface="Arial" panose="020B0604020202020204" pitchFamily="34" charset="0"/>
              <a:buChar char="•"/>
            </a:pPr>
            <a:r>
              <a:rPr lang="en-GB" sz="2200" b="1" dirty="0">
                <a:solidFill>
                  <a:srgbClr val="EC7C69"/>
                </a:solidFill>
              </a:rPr>
              <a:t>Prepare templates </a:t>
            </a:r>
            <a:r>
              <a:rPr lang="en-GB" sz="2200" dirty="0">
                <a:solidFill>
                  <a:srgbClr val="414141"/>
                </a:solidFill>
              </a:rPr>
              <a:t>but add personal notes when needed (e.g., “Hope you enjoy the Saturday farmers’ market!”).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CF27877D-4A6A-D163-9BDB-94875998067B}"/>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Test all automated messages — read them from the guest’s perspective.</a:t>
            </a:r>
          </a:p>
          <a:p>
            <a:pPr marL="342900" indent="-342900" algn="l">
              <a:lnSpc>
                <a:spcPts val="2340"/>
              </a:lnSpc>
              <a:spcBef>
                <a:spcPts val="0"/>
              </a:spcBef>
              <a:buFont typeface="Arial" panose="020B0604020202020204" pitchFamily="34" charset="0"/>
              <a:buChar char="•"/>
            </a:pPr>
            <a:r>
              <a:rPr lang="en-IE" sz="2200" dirty="0"/>
              <a:t>•Keep templates stored in a doc or app for quick use (e.g., Notes, Google Docs).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24513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34E6-5C0B-4EBC-6FFA-F253DB38274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DB86F52-16C9-298E-90B0-CEBC0AF4563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Tools for Guest Messaging, Reviews, and Check-In Info </a:t>
            </a:r>
          </a:p>
          <a:p>
            <a:pPr>
              <a:lnSpc>
                <a:spcPts val="3720"/>
              </a:lnSpc>
            </a:pPr>
            <a:endParaRPr lang="en-US" dirty="0"/>
          </a:p>
        </p:txBody>
      </p:sp>
      <p:cxnSp>
        <p:nvCxnSpPr>
          <p:cNvPr id="10" name="Straight Connector 9">
            <a:extLst>
              <a:ext uri="{FF2B5EF4-FFF2-40B4-BE49-F238E27FC236}">
                <a16:creationId xmlns:a16="http://schemas.microsoft.com/office/drawing/2014/main" id="{FC7F724E-3225-A9BC-3792-03FE730C8150}"/>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5F356EE-6FE5-7DCA-2B4E-B34B738DEB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
        <p:nvSpPr>
          <p:cNvPr id="4" name="Text Placeholder 5">
            <a:extLst>
              <a:ext uri="{FF2B5EF4-FFF2-40B4-BE49-F238E27FC236}">
                <a16:creationId xmlns:a16="http://schemas.microsoft.com/office/drawing/2014/main" id="{7C23C0E7-BACF-C381-C772-9CD026A86115}"/>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0965783E-5363-8DB9-7662-3FCCEAE32C37}"/>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Use Airbnb’s scheduled messaging </a:t>
            </a:r>
            <a:r>
              <a:rPr lang="en-GB" sz="2200" dirty="0">
                <a:solidFill>
                  <a:srgbClr val="414141"/>
                </a:solidFill>
              </a:rPr>
              <a:t>or third-party tools like Hospitable, Host Tools, or </a:t>
            </a:r>
            <a:r>
              <a:rPr lang="en-GB" sz="2200" dirty="0" err="1">
                <a:solidFill>
                  <a:srgbClr val="414141"/>
                </a:solidFill>
              </a:rPr>
              <a:t>Zeevou</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Create an email or WhatsApp message </a:t>
            </a:r>
            <a:r>
              <a:rPr lang="en-GB" sz="2200" dirty="0">
                <a:solidFill>
                  <a:srgbClr val="414141"/>
                </a:solidFill>
              </a:rPr>
              <a:t>template with check-in steps and links to Google Maps.</a:t>
            </a:r>
          </a:p>
          <a:p>
            <a:pPr marL="342900" indent="-342900">
              <a:lnSpc>
                <a:spcPts val="2240"/>
              </a:lnSpc>
              <a:buClr>
                <a:srgbClr val="459597"/>
              </a:buClr>
              <a:buFont typeface="Arial" panose="020B0604020202020204" pitchFamily="34" charset="0"/>
              <a:buChar char="•"/>
            </a:pPr>
            <a:r>
              <a:rPr lang="en-GB" sz="2200" b="1" dirty="0">
                <a:solidFill>
                  <a:srgbClr val="EC7C69"/>
                </a:solidFill>
              </a:rPr>
              <a:t>Send review requests 24 hours </a:t>
            </a:r>
            <a:r>
              <a:rPr lang="en-GB" sz="2200" dirty="0">
                <a:solidFill>
                  <a:srgbClr val="414141"/>
                </a:solidFill>
              </a:rPr>
              <a:t>after checkout with a friendly tone.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2F39215-3AFC-AC0D-1D4C-67A20E949EF8}"/>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5B6CE452-DA94-17B4-F6B8-27DA29240EAE}"/>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Create a “Message Flow” timeline (e.g., Day of Booking, Day Before Arrival, Day of Departure).</a:t>
            </a:r>
          </a:p>
          <a:p>
            <a:pPr marL="342900" indent="-342900" algn="l">
              <a:lnSpc>
                <a:spcPts val="2340"/>
              </a:lnSpc>
              <a:spcBef>
                <a:spcPts val="0"/>
              </a:spcBef>
              <a:buFont typeface="Arial" panose="020B0604020202020204" pitchFamily="34" charset="0"/>
              <a:buChar char="•"/>
            </a:pPr>
            <a:r>
              <a:rPr lang="en-IE" sz="2200" dirty="0"/>
              <a:t>For WhatsApp or SMS, always get guest consent to communicate on those channels.</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DC91FAE-B4A8-D465-1812-72DA92F34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681AE24A-D27E-C716-1043-5B90F4216FD0}"/>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D35CB081-A65C-43B9-95E9-BA09B0FC55BB}"/>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Photo Credit: </a:t>
            </a:r>
            <a:r>
              <a:rPr lang="en-US" sz="1200" dirty="0">
                <a:solidFill>
                  <a:schemeClr val="bg1"/>
                </a:solidFill>
              </a:rPr>
              <a:t>The Birdbox, Donegal Treehouse, Ireland</a:t>
            </a:r>
            <a:endParaRPr lang="en-GB" sz="1200" dirty="0">
              <a:solidFill>
                <a:schemeClr val="bg1"/>
              </a:solidFill>
            </a:endParaRPr>
          </a:p>
        </p:txBody>
      </p:sp>
    </p:spTree>
    <p:extLst>
      <p:ext uri="{BB962C8B-B14F-4D97-AF65-F5344CB8AC3E}">
        <p14:creationId xmlns:p14="http://schemas.microsoft.com/office/powerpoint/2010/main" val="3238750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1247-A15B-B17C-BB34-FC3B3C91B43E}"/>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E026D57B-E76B-F4C6-741B-DC83896EE6A0}"/>
              </a:ext>
            </a:extLst>
          </p:cNvPr>
          <p:cNvSpPr/>
          <p:nvPr/>
        </p:nvSpPr>
        <p:spPr>
          <a:xfrm rot="10800000">
            <a:off x="6696581" y="1799846"/>
            <a:ext cx="4363693" cy="5058154"/>
          </a:xfrm>
          <a:custGeom>
            <a:avLst/>
            <a:gdLst>
              <a:gd name="connsiteX0" fmla="*/ 4014016 w 4363693"/>
              <a:gd name="connsiteY0" fmla="*/ 5058154 h 5058154"/>
              <a:gd name="connsiteX1" fmla="*/ 3623219 w 4363693"/>
              <a:gd name="connsiteY1" fmla="*/ 5058154 h 5058154"/>
              <a:gd name="connsiteX2" fmla="*/ 3522789 w 4363693"/>
              <a:gd name="connsiteY2" fmla="*/ 5058154 h 5058154"/>
              <a:gd name="connsiteX3" fmla="*/ 3365779 w 4363693"/>
              <a:gd name="connsiteY3" fmla="*/ 5058154 h 5058154"/>
              <a:gd name="connsiteX4" fmla="*/ 3131993 w 4363693"/>
              <a:gd name="connsiteY4" fmla="*/ 5058154 h 5058154"/>
              <a:gd name="connsiteX5" fmla="*/ 2974982 w 4363693"/>
              <a:gd name="connsiteY5" fmla="*/ 5058154 h 5058154"/>
              <a:gd name="connsiteX6" fmla="*/ 2874553 w 4363693"/>
              <a:gd name="connsiteY6" fmla="*/ 5058154 h 5058154"/>
              <a:gd name="connsiteX7" fmla="*/ 2483756 w 4363693"/>
              <a:gd name="connsiteY7" fmla="*/ 5058154 h 5058154"/>
              <a:gd name="connsiteX8" fmla="*/ 2110502 w 4363693"/>
              <a:gd name="connsiteY8" fmla="*/ 5058154 h 5058154"/>
              <a:gd name="connsiteX9" fmla="*/ 2110500 w 4363693"/>
              <a:gd name="connsiteY9" fmla="*/ 5058154 h 5058154"/>
              <a:gd name="connsiteX10" fmla="*/ 1912613 w 4363693"/>
              <a:gd name="connsiteY10" fmla="*/ 5058154 h 5058154"/>
              <a:gd name="connsiteX11" fmla="*/ 1719706 w 4363693"/>
              <a:gd name="connsiteY11" fmla="*/ 5058154 h 5058154"/>
              <a:gd name="connsiteX12" fmla="*/ 1719702 w 4363693"/>
              <a:gd name="connsiteY12" fmla="*/ 5058154 h 5058154"/>
              <a:gd name="connsiteX13" fmla="*/ 1619277 w 4363693"/>
              <a:gd name="connsiteY13" fmla="*/ 5058154 h 5058154"/>
              <a:gd name="connsiteX14" fmla="*/ 1619275 w 4363693"/>
              <a:gd name="connsiteY14" fmla="*/ 5058154 h 5058154"/>
              <a:gd name="connsiteX15" fmla="*/ 1521815 w 4363693"/>
              <a:gd name="connsiteY15" fmla="*/ 5058154 h 5058154"/>
              <a:gd name="connsiteX16" fmla="*/ 1462266 w 4363693"/>
              <a:gd name="connsiteY16" fmla="*/ 5058154 h 5058154"/>
              <a:gd name="connsiteX17" fmla="*/ 1462263 w 4363693"/>
              <a:gd name="connsiteY17" fmla="*/ 5058154 h 5058154"/>
              <a:gd name="connsiteX18" fmla="*/ 1421385 w 4363693"/>
              <a:gd name="connsiteY18" fmla="*/ 5058154 h 5058154"/>
              <a:gd name="connsiteX19" fmla="*/ 1264376 w 4363693"/>
              <a:gd name="connsiteY19" fmla="*/ 5058154 h 5058154"/>
              <a:gd name="connsiteX20" fmla="*/ 1228479 w 4363693"/>
              <a:gd name="connsiteY20" fmla="*/ 5058154 h 5058154"/>
              <a:gd name="connsiteX21" fmla="*/ 1228478 w 4363693"/>
              <a:gd name="connsiteY21" fmla="*/ 5058154 h 5058154"/>
              <a:gd name="connsiteX22" fmla="*/ 1071469 w 4363693"/>
              <a:gd name="connsiteY22" fmla="*/ 5058154 h 5058154"/>
              <a:gd name="connsiteX23" fmla="*/ 1071467 w 4363693"/>
              <a:gd name="connsiteY23" fmla="*/ 5058154 h 5058154"/>
              <a:gd name="connsiteX24" fmla="*/ 1030589 w 4363693"/>
              <a:gd name="connsiteY24" fmla="*/ 5058154 h 5058154"/>
              <a:gd name="connsiteX25" fmla="*/ 971041 w 4363693"/>
              <a:gd name="connsiteY25" fmla="*/ 5058154 h 5058154"/>
              <a:gd name="connsiteX26" fmla="*/ 971038 w 4363693"/>
              <a:gd name="connsiteY26" fmla="*/ 5058154 h 5058154"/>
              <a:gd name="connsiteX27" fmla="*/ 873578 w 4363693"/>
              <a:gd name="connsiteY27" fmla="*/ 5058154 h 5058154"/>
              <a:gd name="connsiteX28" fmla="*/ 773150 w 4363693"/>
              <a:gd name="connsiteY28" fmla="*/ 5058154 h 5058154"/>
              <a:gd name="connsiteX29" fmla="*/ 771904 w 4363693"/>
              <a:gd name="connsiteY29" fmla="*/ 5058154 h 5058154"/>
              <a:gd name="connsiteX30" fmla="*/ 580244 w 4363693"/>
              <a:gd name="connsiteY30" fmla="*/ 5058154 h 5058154"/>
              <a:gd name="connsiteX31" fmla="*/ 580242 w 4363693"/>
              <a:gd name="connsiteY31" fmla="*/ 5058154 h 5058154"/>
              <a:gd name="connsiteX32" fmla="*/ 538387 w 4363693"/>
              <a:gd name="connsiteY32" fmla="*/ 5058154 h 5058154"/>
              <a:gd name="connsiteX33" fmla="*/ 382352 w 4363693"/>
              <a:gd name="connsiteY33" fmla="*/ 5058154 h 5058154"/>
              <a:gd name="connsiteX34" fmla="*/ 9098 w 4363693"/>
              <a:gd name="connsiteY34" fmla="*/ 5058154 h 5058154"/>
              <a:gd name="connsiteX35" fmla="*/ 9097 w 4363693"/>
              <a:gd name="connsiteY35" fmla="*/ 5058154 h 5058154"/>
              <a:gd name="connsiteX36" fmla="*/ 0 w 4363693"/>
              <a:gd name="connsiteY36" fmla="*/ 5058154 h 5058154"/>
              <a:gd name="connsiteX37" fmla="*/ 0 w 4363693"/>
              <a:gd name="connsiteY37" fmla="*/ 4632031 h 5058154"/>
              <a:gd name="connsiteX38" fmla="*/ 0 w 4363693"/>
              <a:gd name="connsiteY38" fmla="*/ 4544975 h 5058154"/>
              <a:gd name="connsiteX39" fmla="*/ 0 w 4363693"/>
              <a:gd name="connsiteY39" fmla="*/ 3972671 h 5058154"/>
              <a:gd name="connsiteX40" fmla="*/ 0 w 4363693"/>
              <a:gd name="connsiteY40" fmla="*/ 3634204 h 5058154"/>
              <a:gd name="connsiteX41" fmla="*/ 0 w 4363693"/>
              <a:gd name="connsiteY41" fmla="*/ 3208081 h 5058154"/>
              <a:gd name="connsiteX42" fmla="*/ 0 w 4363693"/>
              <a:gd name="connsiteY42" fmla="*/ 3121024 h 5058154"/>
              <a:gd name="connsiteX43" fmla="*/ 0 w 4363693"/>
              <a:gd name="connsiteY43" fmla="*/ 2548722 h 5058154"/>
              <a:gd name="connsiteX44" fmla="*/ 0 w 4363693"/>
              <a:gd name="connsiteY44" fmla="*/ 1722854 h 5058154"/>
              <a:gd name="connsiteX45" fmla="*/ 0 w 4363693"/>
              <a:gd name="connsiteY45" fmla="*/ 1423950 h 5058154"/>
              <a:gd name="connsiteX46" fmla="*/ 0 w 4363693"/>
              <a:gd name="connsiteY46" fmla="*/ 298904 h 5058154"/>
              <a:gd name="connsiteX47" fmla="*/ 0 w 4363693"/>
              <a:gd name="connsiteY47" fmla="*/ 0 h 5058154"/>
              <a:gd name="connsiteX48" fmla="*/ 358773 w 4363693"/>
              <a:gd name="connsiteY48" fmla="*/ 0 h 5058154"/>
              <a:gd name="connsiteX49" fmla="*/ 358773 w 4363693"/>
              <a:gd name="connsiteY49" fmla="*/ 1 h 5058154"/>
              <a:gd name="connsiteX50" fmla="*/ 538388 w 4363693"/>
              <a:gd name="connsiteY50" fmla="*/ 1 h 5058154"/>
              <a:gd name="connsiteX51" fmla="*/ 538388 w 4363693"/>
              <a:gd name="connsiteY51" fmla="*/ 0 h 5058154"/>
              <a:gd name="connsiteX52" fmla="*/ 771904 w 4363693"/>
              <a:gd name="connsiteY52" fmla="*/ 0 h 5058154"/>
              <a:gd name="connsiteX53" fmla="*/ 929918 w 4363693"/>
              <a:gd name="connsiteY53" fmla="*/ 0 h 5058154"/>
              <a:gd name="connsiteX54" fmla="*/ 1320714 w 4363693"/>
              <a:gd name="connsiteY54" fmla="*/ 0 h 5058154"/>
              <a:gd name="connsiteX55" fmla="*/ 1421143 w 4363693"/>
              <a:gd name="connsiteY55" fmla="*/ 0 h 5058154"/>
              <a:gd name="connsiteX56" fmla="*/ 1578154 w 4363693"/>
              <a:gd name="connsiteY56" fmla="*/ 0 h 5058154"/>
              <a:gd name="connsiteX57" fmla="*/ 1811940 w 4363693"/>
              <a:gd name="connsiteY57" fmla="*/ 0 h 5058154"/>
              <a:gd name="connsiteX58" fmla="*/ 1968951 w 4363693"/>
              <a:gd name="connsiteY58" fmla="*/ 0 h 5058154"/>
              <a:gd name="connsiteX59" fmla="*/ 2069379 w 4363693"/>
              <a:gd name="connsiteY59" fmla="*/ 0 h 5058154"/>
              <a:gd name="connsiteX60" fmla="*/ 2460176 w 4363693"/>
              <a:gd name="connsiteY60" fmla="*/ 0 h 5058154"/>
              <a:gd name="connsiteX61" fmla="*/ 2460176 w 4363693"/>
              <a:gd name="connsiteY61" fmla="*/ 1 h 5058154"/>
              <a:gd name="connsiteX62" fmla="*/ 2833434 w 4363693"/>
              <a:gd name="connsiteY62" fmla="*/ 1 h 5058154"/>
              <a:gd name="connsiteX63" fmla="*/ 3224231 w 4363693"/>
              <a:gd name="connsiteY63" fmla="*/ 1 h 5058154"/>
              <a:gd name="connsiteX64" fmla="*/ 3324659 w 4363693"/>
              <a:gd name="connsiteY64" fmla="*/ 1 h 5058154"/>
              <a:gd name="connsiteX65" fmla="*/ 3481671 w 4363693"/>
              <a:gd name="connsiteY65" fmla="*/ 1 h 5058154"/>
              <a:gd name="connsiteX66" fmla="*/ 3715456 w 4363693"/>
              <a:gd name="connsiteY66" fmla="*/ 1 h 5058154"/>
              <a:gd name="connsiteX67" fmla="*/ 3872468 w 4363693"/>
              <a:gd name="connsiteY67" fmla="*/ 1 h 5058154"/>
              <a:gd name="connsiteX68" fmla="*/ 3972896 w 4363693"/>
              <a:gd name="connsiteY68" fmla="*/ 1 h 5058154"/>
              <a:gd name="connsiteX69" fmla="*/ 4363693 w 4363693"/>
              <a:gd name="connsiteY69" fmla="*/ 1 h 5058154"/>
              <a:gd name="connsiteX70" fmla="*/ 4363693 w 4363693"/>
              <a:gd name="connsiteY70" fmla="*/ 404623 h 5058154"/>
              <a:gd name="connsiteX71" fmla="*/ 4363693 w 4363693"/>
              <a:gd name="connsiteY71" fmla="*/ 466171 h 5058154"/>
              <a:gd name="connsiteX72" fmla="*/ 4363693 w 4363693"/>
              <a:gd name="connsiteY72" fmla="*/ 870793 h 5058154"/>
              <a:gd name="connsiteX73" fmla="*/ 4363693 w 4363693"/>
              <a:gd name="connsiteY73" fmla="*/ 1423951 h 5058154"/>
              <a:gd name="connsiteX74" fmla="*/ 4363693 w 4363693"/>
              <a:gd name="connsiteY74" fmla="*/ 1828573 h 5058154"/>
              <a:gd name="connsiteX75" fmla="*/ 4363693 w 4363693"/>
              <a:gd name="connsiteY75" fmla="*/ 1890121 h 5058154"/>
              <a:gd name="connsiteX76" fmla="*/ 4363693 w 4363693"/>
              <a:gd name="connsiteY76" fmla="*/ 2294743 h 5058154"/>
              <a:gd name="connsiteX77" fmla="*/ 4363693 w 4363693"/>
              <a:gd name="connsiteY77" fmla="*/ 2461427 h 5058154"/>
              <a:gd name="connsiteX78" fmla="*/ 4363693 w 4363693"/>
              <a:gd name="connsiteY78" fmla="*/ 2866049 h 5058154"/>
              <a:gd name="connsiteX79" fmla="*/ 4363693 w 4363693"/>
              <a:gd name="connsiteY79" fmla="*/ 2927598 h 5058154"/>
              <a:gd name="connsiteX80" fmla="*/ 4363693 w 4363693"/>
              <a:gd name="connsiteY80" fmla="*/ 3332220 h 5058154"/>
              <a:gd name="connsiteX81" fmla="*/ 4363693 w 4363693"/>
              <a:gd name="connsiteY81" fmla="*/ 3885377 h 5058154"/>
              <a:gd name="connsiteX82" fmla="*/ 4363693 w 4363693"/>
              <a:gd name="connsiteY82" fmla="*/ 4289999 h 5058154"/>
              <a:gd name="connsiteX83" fmla="*/ 4363693 w 4363693"/>
              <a:gd name="connsiteY83" fmla="*/ 4351548 h 5058154"/>
              <a:gd name="connsiteX84" fmla="*/ 4363693 w 4363693"/>
              <a:gd name="connsiteY84" fmla="*/ 4756170 h 5058154"/>
              <a:gd name="connsiteX85" fmla="*/ 4014016 w 4363693"/>
              <a:gd name="connsiteY85" fmla="*/ 5058154 h 50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63693" h="5058154">
                <a:moveTo>
                  <a:pt x="4014016" y="5058154"/>
                </a:moveTo>
                <a:lnTo>
                  <a:pt x="3623219" y="5058154"/>
                </a:lnTo>
                <a:lnTo>
                  <a:pt x="3522789" y="5058154"/>
                </a:lnTo>
                <a:lnTo>
                  <a:pt x="3365779" y="5058154"/>
                </a:lnTo>
                <a:lnTo>
                  <a:pt x="3131993" y="5058154"/>
                </a:lnTo>
                <a:lnTo>
                  <a:pt x="2974982" y="5058154"/>
                </a:lnTo>
                <a:lnTo>
                  <a:pt x="2874553" y="5058154"/>
                </a:lnTo>
                <a:lnTo>
                  <a:pt x="2483756" y="5058154"/>
                </a:lnTo>
                <a:lnTo>
                  <a:pt x="2110502" y="5058154"/>
                </a:lnTo>
                <a:lnTo>
                  <a:pt x="2110500" y="5058154"/>
                </a:lnTo>
                <a:lnTo>
                  <a:pt x="1912613" y="5058154"/>
                </a:lnTo>
                <a:lnTo>
                  <a:pt x="1719706" y="5058154"/>
                </a:lnTo>
                <a:lnTo>
                  <a:pt x="1719702" y="5058154"/>
                </a:lnTo>
                <a:lnTo>
                  <a:pt x="1619277" y="5058154"/>
                </a:lnTo>
                <a:lnTo>
                  <a:pt x="1619275" y="5058154"/>
                </a:lnTo>
                <a:lnTo>
                  <a:pt x="1521815" y="5058154"/>
                </a:lnTo>
                <a:lnTo>
                  <a:pt x="1462266" y="5058154"/>
                </a:lnTo>
                <a:lnTo>
                  <a:pt x="1462263" y="5058154"/>
                </a:lnTo>
                <a:lnTo>
                  <a:pt x="1421385" y="5058154"/>
                </a:lnTo>
                <a:lnTo>
                  <a:pt x="1264376" y="5058154"/>
                </a:lnTo>
                <a:lnTo>
                  <a:pt x="1228479" y="5058154"/>
                </a:lnTo>
                <a:lnTo>
                  <a:pt x="1228478" y="5058154"/>
                </a:lnTo>
                <a:lnTo>
                  <a:pt x="1071469" y="5058154"/>
                </a:lnTo>
                <a:lnTo>
                  <a:pt x="1071467" y="5058154"/>
                </a:lnTo>
                <a:lnTo>
                  <a:pt x="1030589" y="5058154"/>
                </a:lnTo>
                <a:lnTo>
                  <a:pt x="971041" y="5058154"/>
                </a:lnTo>
                <a:lnTo>
                  <a:pt x="971038" y="5058154"/>
                </a:lnTo>
                <a:lnTo>
                  <a:pt x="873578" y="5058154"/>
                </a:lnTo>
                <a:lnTo>
                  <a:pt x="773150" y="5058154"/>
                </a:lnTo>
                <a:lnTo>
                  <a:pt x="771904" y="5058154"/>
                </a:lnTo>
                <a:lnTo>
                  <a:pt x="580244" y="5058154"/>
                </a:lnTo>
                <a:lnTo>
                  <a:pt x="580242" y="5058154"/>
                </a:lnTo>
                <a:lnTo>
                  <a:pt x="538387" y="5058154"/>
                </a:lnTo>
                <a:lnTo>
                  <a:pt x="382352" y="5058154"/>
                </a:lnTo>
                <a:lnTo>
                  <a:pt x="9098" y="5058154"/>
                </a:lnTo>
                <a:lnTo>
                  <a:pt x="9097" y="5058154"/>
                </a:lnTo>
                <a:lnTo>
                  <a:pt x="0" y="5058154"/>
                </a:lnTo>
                <a:lnTo>
                  <a:pt x="0" y="4632031"/>
                </a:lnTo>
                <a:lnTo>
                  <a:pt x="0" y="4544975"/>
                </a:lnTo>
                <a:lnTo>
                  <a:pt x="0" y="3972671"/>
                </a:lnTo>
                <a:lnTo>
                  <a:pt x="0" y="3634204"/>
                </a:lnTo>
                <a:lnTo>
                  <a:pt x="0" y="3208081"/>
                </a:lnTo>
                <a:lnTo>
                  <a:pt x="0" y="3121024"/>
                </a:lnTo>
                <a:lnTo>
                  <a:pt x="0" y="2548722"/>
                </a:lnTo>
                <a:lnTo>
                  <a:pt x="0" y="1722854"/>
                </a:lnTo>
                <a:lnTo>
                  <a:pt x="0" y="1423950"/>
                </a:lnTo>
                <a:lnTo>
                  <a:pt x="0" y="298904"/>
                </a:lnTo>
                <a:lnTo>
                  <a:pt x="0" y="0"/>
                </a:lnTo>
                <a:lnTo>
                  <a:pt x="358773" y="0"/>
                </a:lnTo>
                <a:lnTo>
                  <a:pt x="358773" y="1"/>
                </a:lnTo>
                <a:lnTo>
                  <a:pt x="538388" y="1"/>
                </a:lnTo>
                <a:lnTo>
                  <a:pt x="538388" y="0"/>
                </a:lnTo>
                <a:lnTo>
                  <a:pt x="771904" y="0"/>
                </a:lnTo>
                <a:lnTo>
                  <a:pt x="929918" y="0"/>
                </a:lnTo>
                <a:lnTo>
                  <a:pt x="1320714" y="0"/>
                </a:lnTo>
                <a:lnTo>
                  <a:pt x="1421143" y="0"/>
                </a:lnTo>
                <a:lnTo>
                  <a:pt x="1578154" y="0"/>
                </a:lnTo>
                <a:lnTo>
                  <a:pt x="1811940" y="0"/>
                </a:lnTo>
                <a:lnTo>
                  <a:pt x="1968951" y="0"/>
                </a:lnTo>
                <a:lnTo>
                  <a:pt x="2069379" y="0"/>
                </a:lnTo>
                <a:lnTo>
                  <a:pt x="2460176" y="0"/>
                </a:lnTo>
                <a:lnTo>
                  <a:pt x="2460176" y="1"/>
                </a:lnTo>
                <a:lnTo>
                  <a:pt x="2833434" y="1"/>
                </a:lnTo>
                <a:lnTo>
                  <a:pt x="3224231" y="1"/>
                </a:lnTo>
                <a:lnTo>
                  <a:pt x="3324659" y="1"/>
                </a:lnTo>
                <a:lnTo>
                  <a:pt x="3481671" y="1"/>
                </a:lnTo>
                <a:lnTo>
                  <a:pt x="3715456" y="1"/>
                </a:lnTo>
                <a:lnTo>
                  <a:pt x="3872468" y="1"/>
                </a:lnTo>
                <a:lnTo>
                  <a:pt x="3972896" y="1"/>
                </a:lnTo>
                <a:lnTo>
                  <a:pt x="4363693" y="1"/>
                </a:lnTo>
                <a:lnTo>
                  <a:pt x="4363693" y="404623"/>
                </a:lnTo>
                <a:lnTo>
                  <a:pt x="4363693" y="466171"/>
                </a:lnTo>
                <a:lnTo>
                  <a:pt x="4363693" y="870793"/>
                </a:lnTo>
                <a:lnTo>
                  <a:pt x="4363693" y="1423951"/>
                </a:lnTo>
                <a:lnTo>
                  <a:pt x="4363693" y="1828573"/>
                </a:lnTo>
                <a:lnTo>
                  <a:pt x="4363693" y="1890121"/>
                </a:lnTo>
                <a:lnTo>
                  <a:pt x="4363693" y="2294743"/>
                </a:lnTo>
                <a:lnTo>
                  <a:pt x="4363693" y="2461427"/>
                </a:lnTo>
                <a:lnTo>
                  <a:pt x="4363693" y="2866049"/>
                </a:lnTo>
                <a:lnTo>
                  <a:pt x="4363693" y="2927598"/>
                </a:lnTo>
                <a:lnTo>
                  <a:pt x="4363693" y="3332220"/>
                </a:lnTo>
                <a:lnTo>
                  <a:pt x="4363693" y="3885377"/>
                </a:lnTo>
                <a:lnTo>
                  <a:pt x="4363693" y="4289999"/>
                </a:lnTo>
                <a:lnTo>
                  <a:pt x="4363693" y="4351548"/>
                </a:lnTo>
                <a:lnTo>
                  <a:pt x="4363693" y="4756170"/>
                </a:lnTo>
                <a:cubicBezTo>
                  <a:pt x="4363693" y="4922507"/>
                  <a:pt x="4207770" y="5058154"/>
                  <a:pt x="4014016" y="50581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87D0E21-1501-04D3-37CD-9C6A619E6534}"/>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Staying Personal While Saving Time </a:t>
            </a:r>
          </a:p>
          <a:p>
            <a:pPr>
              <a:lnSpc>
                <a:spcPts val="3720"/>
              </a:lnSpc>
            </a:pPr>
            <a:endParaRPr lang="en-US" dirty="0"/>
          </a:p>
        </p:txBody>
      </p:sp>
      <p:cxnSp>
        <p:nvCxnSpPr>
          <p:cNvPr id="10" name="Straight Connector 9">
            <a:extLst>
              <a:ext uri="{FF2B5EF4-FFF2-40B4-BE49-F238E27FC236}">
                <a16:creationId xmlns:a16="http://schemas.microsoft.com/office/drawing/2014/main" id="{E5D608B8-8F28-9733-90E2-8DF82DD5CE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361159B-90B1-ACBE-BA51-D69668EFEF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4" name="Text Placeholder 5">
            <a:extLst>
              <a:ext uri="{FF2B5EF4-FFF2-40B4-BE49-F238E27FC236}">
                <a16:creationId xmlns:a16="http://schemas.microsoft.com/office/drawing/2014/main" id="{EAFF77DA-825F-0FB8-007C-9AA2C36BD165}"/>
              </a:ext>
            </a:extLst>
          </p:cNvPr>
          <p:cNvSpPr txBox="1">
            <a:spLocks/>
          </p:cNvSpPr>
          <p:nvPr/>
        </p:nvSpPr>
        <p:spPr>
          <a:xfrm>
            <a:off x="629645" y="186811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303F28E1-DD4C-9206-A5B0-0830EFBF4C4E}"/>
              </a:ext>
            </a:extLst>
          </p:cNvPr>
          <p:cNvSpPr txBox="1">
            <a:spLocks/>
          </p:cNvSpPr>
          <p:nvPr/>
        </p:nvSpPr>
        <p:spPr>
          <a:xfrm>
            <a:off x="629645" y="2508475"/>
            <a:ext cx="489651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Personalize each message </a:t>
            </a:r>
            <a:r>
              <a:rPr lang="en-GB" sz="2200" dirty="0">
                <a:solidFill>
                  <a:srgbClr val="414141"/>
                </a:solidFill>
              </a:rPr>
              <a:t>with the guest’s name, reason for visit (if known), or local tip.</a:t>
            </a:r>
          </a:p>
          <a:p>
            <a:pPr marL="342900" indent="-342900">
              <a:lnSpc>
                <a:spcPts val="2240"/>
              </a:lnSpc>
              <a:buClr>
                <a:srgbClr val="459597"/>
              </a:buClr>
              <a:buFont typeface="Arial" panose="020B0604020202020204" pitchFamily="34" charset="0"/>
              <a:buChar char="•"/>
            </a:pPr>
            <a:r>
              <a:rPr lang="en-GB" sz="2200" dirty="0">
                <a:solidFill>
                  <a:srgbClr val="414141"/>
                </a:solidFill>
              </a:rPr>
              <a:t>Add a sentence at the end of templates that you </a:t>
            </a:r>
            <a:r>
              <a:rPr lang="en-GB" sz="2200" b="1" dirty="0">
                <a:solidFill>
                  <a:srgbClr val="EC7C69"/>
                </a:solidFill>
              </a:rPr>
              <a:t>update manually </a:t>
            </a:r>
            <a:r>
              <a:rPr lang="en-GB" sz="2200" dirty="0">
                <a:solidFill>
                  <a:srgbClr val="414141"/>
                </a:solidFill>
              </a:rPr>
              <a:t>(e.g., “Enjoy your anniversary dinner!”).</a:t>
            </a:r>
          </a:p>
          <a:p>
            <a:pPr marL="342900" indent="-342900">
              <a:lnSpc>
                <a:spcPts val="2240"/>
              </a:lnSpc>
              <a:buClr>
                <a:srgbClr val="459597"/>
              </a:buClr>
              <a:buFont typeface="Arial" panose="020B0604020202020204" pitchFamily="34" charset="0"/>
              <a:buChar char="•"/>
            </a:pPr>
            <a:r>
              <a:rPr lang="en-GB" sz="2200" b="1" dirty="0">
                <a:solidFill>
                  <a:srgbClr val="EC7C69"/>
                </a:solidFill>
              </a:rPr>
              <a:t>Save guest preferences </a:t>
            </a:r>
            <a:r>
              <a:rPr lang="en-GB" sz="2200" dirty="0">
                <a:solidFill>
                  <a:srgbClr val="414141"/>
                </a:solidFill>
              </a:rPr>
              <a:t>in a simple spreadsheet for future stays.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5D5A1B96-F394-7D49-B0AC-D613B8195A42}"/>
              </a:ext>
            </a:extLst>
          </p:cNvPr>
          <p:cNvSpPr txBox="1">
            <a:spLocks/>
          </p:cNvSpPr>
          <p:nvPr/>
        </p:nvSpPr>
        <p:spPr>
          <a:xfrm>
            <a:off x="7283247" y="2099601"/>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Keep a digital note per guest in Google Keep or a spreadsheet.</a:t>
            </a:r>
          </a:p>
          <a:p>
            <a:pPr marL="342900" indent="-342900" algn="l">
              <a:lnSpc>
                <a:spcPts val="2340"/>
              </a:lnSpc>
              <a:spcBef>
                <a:spcPts val="0"/>
              </a:spcBef>
              <a:buFont typeface="Arial" panose="020B0604020202020204" pitchFamily="34" charset="0"/>
              <a:buChar char="•"/>
            </a:pPr>
            <a:r>
              <a:rPr lang="en-IE" sz="2200" dirty="0"/>
              <a:t>Include small tokens or personal notes on arrival to complement your digital communication.</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8" name="Picture 7">
            <a:extLst>
              <a:ext uri="{FF2B5EF4-FFF2-40B4-BE49-F238E27FC236}">
                <a16:creationId xmlns:a16="http://schemas.microsoft.com/office/drawing/2014/main" id="{325EE8E0-3FA2-FBCB-B463-518AEE0066C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982830" y="4267131"/>
            <a:ext cx="3580276" cy="2659133"/>
          </a:xfrm>
          <a:prstGeom prst="rect">
            <a:avLst/>
          </a:prstGeom>
        </p:spPr>
      </p:pic>
    </p:spTree>
    <p:extLst>
      <p:ext uri="{BB962C8B-B14F-4D97-AF65-F5344CB8AC3E}">
        <p14:creationId xmlns:p14="http://schemas.microsoft.com/office/powerpoint/2010/main" val="348159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B9A6-0B6D-55BE-AA51-589FE71FA7E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688B338-267A-FE8A-5080-FC61DFC79E1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06FD75E4-4EA1-E8D2-7E0C-03D330335619}"/>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95E989EE-3B85-4596-3893-C220D2EE67F1}"/>
              </a:ext>
            </a:extLst>
          </p:cNvPr>
          <p:cNvSpPr>
            <a:spLocks noGrp="1"/>
          </p:cNvSpPr>
          <p:nvPr>
            <p:ph type="body" sz="quarter" idx="16"/>
          </p:nvPr>
        </p:nvSpPr>
        <p:spPr>
          <a:xfrm>
            <a:off x="4061012" y="732734"/>
            <a:ext cx="5448748" cy="803654"/>
          </a:xfrm>
          <a:prstGeom prst="rect">
            <a:avLst/>
          </a:prstGeom>
        </p:spPr>
        <p:txBody>
          <a:bodyPr/>
          <a:lstStyle/>
          <a:p>
            <a:r>
              <a:rPr lang="en-US" dirty="0"/>
              <a:t>Remote Hosting Made Easy</a:t>
            </a:r>
          </a:p>
          <a:p>
            <a:endParaRPr lang="en-US" sz="2800" dirty="0"/>
          </a:p>
        </p:txBody>
      </p:sp>
      <p:sp>
        <p:nvSpPr>
          <p:cNvPr id="4" name="Text Placeholder 3">
            <a:extLst>
              <a:ext uri="{FF2B5EF4-FFF2-40B4-BE49-F238E27FC236}">
                <a16:creationId xmlns:a16="http://schemas.microsoft.com/office/drawing/2014/main" id="{C80E2024-8CD6-C342-8A80-FC71605FAA7E}"/>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You don’t have to be on-site to give guests a great experience.</a:t>
            </a:r>
          </a:p>
          <a:p>
            <a:pPr>
              <a:lnSpc>
                <a:spcPts val="2340"/>
              </a:lnSpc>
            </a:pPr>
            <a:r>
              <a:rPr lang="en-GB" b="0" i="0" dirty="0">
                <a:effectLst/>
                <a:latin typeface="Calibri"/>
                <a:ea typeface="Calibri"/>
                <a:cs typeface="Calibri"/>
              </a:rPr>
              <a:t>This part shows how to manage your property from a distance, whether you're across town or in another country.</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You’ll learn about smart locks, key safes, timers, and ways to involve local contacts when needed.  We’ll explore how to keep things running smoothly even if you're not there to greet guests in person.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These tools can give you more freedom and flexibility - while still making guests feel supported. Remote hosting can be simple, safe, and personal with the right setup.</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163E1D4-730B-96C8-97B8-C4AAD77A9D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pic>
        <p:nvPicPr>
          <p:cNvPr id="3" name="Picture 2">
            <a:extLst>
              <a:ext uri="{FF2B5EF4-FFF2-40B4-BE49-F238E27FC236}">
                <a16:creationId xmlns:a16="http://schemas.microsoft.com/office/drawing/2014/main" id="{4427E89D-7354-D46B-7D6A-A2B25BE9C4D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47236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0B9D-6021-9645-EBDE-383D2A34903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F77F80E-73AE-7E65-63D4-7626D368E88C}"/>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F20E8BF-CCBE-47D5-A1E4-AE693BBB694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Smart Locks, Key Safes, and Local Help </a:t>
            </a:r>
          </a:p>
          <a:p>
            <a:pPr>
              <a:lnSpc>
                <a:spcPts val="3720"/>
              </a:lnSpc>
            </a:pPr>
            <a:endParaRPr lang="en-US" dirty="0"/>
          </a:p>
        </p:txBody>
      </p:sp>
      <p:cxnSp>
        <p:nvCxnSpPr>
          <p:cNvPr id="10" name="Straight Connector 9">
            <a:extLst>
              <a:ext uri="{FF2B5EF4-FFF2-40B4-BE49-F238E27FC236}">
                <a16:creationId xmlns:a16="http://schemas.microsoft.com/office/drawing/2014/main" id="{33FB188C-0E74-C7EC-5ACE-C70456ED3C2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81ABF9-23DA-9E0D-6C6A-6C9AD23993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sp>
        <p:nvSpPr>
          <p:cNvPr id="4" name="Text Placeholder 5">
            <a:extLst>
              <a:ext uri="{FF2B5EF4-FFF2-40B4-BE49-F238E27FC236}">
                <a16:creationId xmlns:a16="http://schemas.microsoft.com/office/drawing/2014/main" id="{606D23E3-24F0-1848-DBA3-67F1F0FB32B7}"/>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2FA9B67F-EAF0-588A-0DFC-372314B2FFBB}"/>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Install a smart lock </a:t>
            </a:r>
            <a:r>
              <a:rPr lang="en-GB" sz="2200" dirty="0">
                <a:solidFill>
                  <a:srgbClr val="414141"/>
                </a:solidFill>
              </a:rPr>
              <a:t>(e.g., Nuki, Yale, or </a:t>
            </a:r>
            <a:r>
              <a:rPr lang="en-GB" sz="2200" dirty="0" err="1">
                <a:solidFill>
                  <a:srgbClr val="414141"/>
                </a:solidFill>
              </a:rPr>
              <a:t>Igloohome</a:t>
            </a:r>
            <a:r>
              <a:rPr lang="en-GB" sz="2200" dirty="0">
                <a:solidFill>
                  <a:srgbClr val="414141"/>
                </a:solidFill>
              </a:rPr>
              <a:t>) or mechanical key safe (e.g., Master Lock).</a:t>
            </a:r>
          </a:p>
          <a:p>
            <a:pPr marL="342900" indent="-342900">
              <a:lnSpc>
                <a:spcPts val="2240"/>
              </a:lnSpc>
              <a:buClr>
                <a:srgbClr val="459597"/>
              </a:buClr>
              <a:buFont typeface="Arial" panose="020B0604020202020204" pitchFamily="34" charset="0"/>
              <a:buChar char="•"/>
            </a:pPr>
            <a:r>
              <a:rPr lang="en-GB" sz="2200" b="1" dirty="0">
                <a:solidFill>
                  <a:srgbClr val="EC7C69"/>
                </a:solidFill>
              </a:rPr>
              <a:t>Use temporary access codes </a:t>
            </a:r>
            <a:r>
              <a:rPr lang="en-GB" sz="2200" dirty="0">
                <a:solidFill>
                  <a:srgbClr val="414141"/>
                </a:solidFill>
              </a:rPr>
              <a:t>and change them between stays.</a:t>
            </a:r>
          </a:p>
          <a:p>
            <a:pPr marL="342900" indent="-342900">
              <a:lnSpc>
                <a:spcPts val="2240"/>
              </a:lnSpc>
              <a:buClr>
                <a:srgbClr val="459597"/>
              </a:buClr>
              <a:buFont typeface="Arial" panose="020B0604020202020204" pitchFamily="34" charset="0"/>
              <a:buChar char="•"/>
            </a:pPr>
            <a:r>
              <a:rPr lang="en-GB" sz="2200" b="1" dirty="0">
                <a:solidFill>
                  <a:srgbClr val="EC7C69"/>
                </a:solidFill>
              </a:rPr>
              <a:t>Arrange a backup key </a:t>
            </a:r>
            <a:r>
              <a:rPr lang="en-GB" sz="2200" dirty="0">
                <a:solidFill>
                  <a:srgbClr val="414141"/>
                </a:solidFill>
              </a:rPr>
              <a:t>with a </a:t>
            </a:r>
            <a:r>
              <a:rPr lang="en-GB" sz="2200" dirty="0" err="1">
                <a:solidFill>
                  <a:srgbClr val="414141"/>
                </a:solidFill>
              </a:rPr>
              <a:t>neighbor</a:t>
            </a:r>
            <a:r>
              <a:rPr lang="en-GB" sz="2200" dirty="0">
                <a:solidFill>
                  <a:srgbClr val="414141"/>
                </a:solidFill>
              </a:rPr>
              <a:t>, friend, or cleaner you trust.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9702E73B-9F64-6AC7-FC22-4692F25D26A7}"/>
              </a:ext>
            </a:extLst>
          </p:cNvPr>
          <p:cNvSpPr txBox="1">
            <a:spLocks/>
          </p:cNvSpPr>
          <p:nvPr/>
        </p:nvSpPr>
        <p:spPr>
          <a:xfrm>
            <a:off x="7833213"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Leave clear photos in your instructions on where and how to access the key.</a:t>
            </a:r>
          </a:p>
          <a:p>
            <a:pPr marL="342900" indent="-342900" algn="l">
              <a:lnSpc>
                <a:spcPts val="2340"/>
              </a:lnSpc>
              <a:spcBef>
                <a:spcPts val="0"/>
              </a:spcBef>
              <a:buFont typeface="Arial" panose="020B0604020202020204" pitchFamily="34" charset="0"/>
              <a:buChar char="•"/>
            </a:pPr>
            <a:r>
              <a:rPr lang="en-IE" sz="2200" dirty="0"/>
              <a:t>Test all systems before the guest arrives to ensure they work.</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7914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973A-A585-6FF0-87FA-C318A562A92B}"/>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6033B2C9-6054-B1FF-DE90-5D4808055E5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0" y="4198867"/>
            <a:ext cx="3580276" cy="2659133"/>
          </a:xfrm>
          <a:prstGeom prst="rect">
            <a:avLst/>
          </a:prstGeom>
        </p:spPr>
      </p:pic>
      <p:sp>
        <p:nvSpPr>
          <p:cNvPr id="9" name="Text Placeholder 3">
            <a:extLst>
              <a:ext uri="{FF2B5EF4-FFF2-40B4-BE49-F238E27FC236}">
                <a16:creationId xmlns:a16="http://schemas.microsoft.com/office/drawing/2014/main" id="{ECF495F0-98EC-87CD-22D0-75583B35E793}"/>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Example</a:t>
            </a:r>
            <a:r>
              <a:rPr lang="en-US" dirty="0"/>
              <a:t> - </a:t>
            </a:r>
            <a:r>
              <a:rPr lang="en-US" dirty="0">
                <a:hlinkClick r:id="rId3">
                  <a:extLst>
                    <a:ext uri="{A12FA001-AC4F-418D-AE19-62706E023703}">
                      <ahyp:hlinkClr xmlns:ahyp="http://schemas.microsoft.com/office/drawing/2018/hyperlinkcolor" val="tx"/>
                    </a:ext>
                  </a:extLst>
                </a:hlinkClick>
              </a:rPr>
              <a:t>Nuki Smart</a:t>
            </a:r>
            <a:r>
              <a:rPr lang="en-US" dirty="0"/>
              <a:t> Lock</a:t>
            </a:r>
          </a:p>
          <a:p>
            <a:pPr>
              <a:lnSpc>
                <a:spcPts val="3720"/>
              </a:lnSpc>
            </a:pPr>
            <a:r>
              <a:rPr lang="en-US" dirty="0"/>
              <a:t>Smart Locks, Key Safes, and Local Help </a:t>
            </a:r>
          </a:p>
          <a:p>
            <a:pPr>
              <a:lnSpc>
                <a:spcPts val="3720"/>
              </a:lnSpc>
            </a:pPr>
            <a:endParaRPr lang="en-US" dirty="0"/>
          </a:p>
        </p:txBody>
      </p:sp>
      <p:cxnSp>
        <p:nvCxnSpPr>
          <p:cNvPr id="10" name="Straight Connector 9">
            <a:extLst>
              <a:ext uri="{FF2B5EF4-FFF2-40B4-BE49-F238E27FC236}">
                <a16:creationId xmlns:a16="http://schemas.microsoft.com/office/drawing/2014/main" id="{6B79B00C-B782-0ABA-FCC3-6AF2D9A03D44}"/>
              </a:ext>
            </a:extLst>
          </p:cNvPr>
          <p:cNvCxnSpPr>
            <a:cxnSpLocks/>
          </p:cNvCxnSpPr>
          <p:nvPr/>
        </p:nvCxnSpPr>
        <p:spPr>
          <a:xfrm>
            <a:off x="0" y="152828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DE20834-BCB0-4942-B1B8-F91D6DE2E8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grpSp>
        <p:nvGrpSpPr>
          <p:cNvPr id="20" name="Group 19">
            <a:extLst>
              <a:ext uri="{FF2B5EF4-FFF2-40B4-BE49-F238E27FC236}">
                <a16:creationId xmlns:a16="http://schemas.microsoft.com/office/drawing/2014/main" id="{AE440D10-63E5-E8C6-82C2-A674EEF6EB09}"/>
              </a:ext>
            </a:extLst>
          </p:cNvPr>
          <p:cNvGrpSpPr/>
          <p:nvPr/>
        </p:nvGrpSpPr>
        <p:grpSpPr>
          <a:xfrm>
            <a:off x="3061027" y="1064422"/>
            <a:ext cx="9153569" cy="6026177"/>
            <a:chOff x="1558473" y="1646544"/>
            <a:chExt cx="8327571" cy="5482388"/>
          </a:xfrm>
        </p:grpSpPr>
        <p:pic>
          <p:nvPicPr>
            <p:cNvPr id="2" name="Picture 1">
              <a:extLst>
                <a:ext uri="{FF2B5EF4-FFF2-40B4-BE49-F238E27FC236}">
                  <a16:creationId xmlns:a16="http://schemas.microsoft.com/office/drawing/2014/main" id="{47A84800-3EAD-B904-1C14-AA4EFBD5B6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8473" y="1646544"/>
              <a:ext cx="8327571" cy="5482388"/>
            </a:xfrm>
            <a:prstGeom prst="rect">
              <a:avLst/>
            </a:prstGeom>
            <a:noFill/>
          </p:spPr>
        </p:pic>
        <p:sp>
          <p:nvSpPr>
            <p:cNvPr id="19" name="Rectangle 18">
              <a:extLst>
                <a:ext uri="{FF2B5EF4-FFF2-40B4-BE49-F238E27FC236}">
                  <a16:creationId xmlns:a16="http://schemas.microsoft.com/office/drawing/2014/main" id="{76E0CC5B-55A4-A681-0E47-9A1F49D32A71}"/>
                </a:ext>
              </a:extLst>
            </p:cNvPr>
            <p:cNvSpPr/>
            <p:nvPr/>
          </p:nvSpPr>
          <p:spPr>
            <a:xfrm>
              <a:off x="2719115" y="2191870"/>
              <a:ext cx="6006286" cy="3417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0707804-DD5C-3D02-7F58-C763995A55B6}"/>
                </a:ext>
              </a:extLst>
            </p:cNvPr>
            <p:cNvGrpSpPr/>
            <p:nvPr/>
          </p:nvGrpSpPr>
          <p:grpSpPr>
            <a:xfrm>
              <a:off x="2912849" y="2760966"/>
              <a:ext cx="5705298" cy="2764950"/>
              <a:chOff x="2251506" y="3091697"/>
              <a:chExt cx="8069150" cy="3910540"/>
            </a:xfrm>
          </p:grpSpPr>
          <p:pic>
            <p:nvPicPr>
              <p:cNvPr id="13" name="Slika 6" descr="Slika, ki vsebuje besede besedilo, posnetek zaslona, pisava&#10;&#10;Vsebina, ustvarjena z UI, morda ni pravilna.">
                <a:extLst>
                  <a:ext uri="{FF2B5EF4-FFF2-40B4-BE49-F238E27FC236}">
                    <a16:creationId xmlns:a16="http://schemas.microsoft.com/office/drawing/2014/main" id="{90F52BB8-373F-8A41-AB5C-AFD9364B03A3}"/>
                  </a:ext>
                </a:extLst>
              </p:cNvPr>
              <p:cNvPicPr>
                <a:picLocks noChangeAspect="1"/>
              </p:cNvPicPr>
              <p:nvPr/>
            </p:nvPicPr>
            <p:blipFill>
              <a:blip r:embed="rId5"/>
              <a:srcRect l="4938" t="5926" b="16359"/>
              <a:stretch/>
            </p:blipFill>
            <p:spPr>
              <a:xfrm>
                <a:off x="2251506" y="3091697"/>
                <a:ext cx="7814165" cy="2062788"/>
              </a:xfrm>
              <a:prstGeom prst="rect">
                <a:avLst/>
              </a:prstGeom>
            </p:spPr>
          </p:pic>
          <p:pic>
            <p:nvPicPr>
              <p:cNvPr id="14" name="Slika 7" descr="Slika, ki vsebuje besede besedilo, posnetek zaslona, pisava, risanka&#10;&#10;Vsebina, ustvarjena z UI, morda ni pravilna.">
                <a:extLst>
                  <a:ext uri="{FF2B5EF4-FFF2-40B4-BE49-F238E27FC236}">
                    <a16:creationId xmlns:a16="http://schemas.microsoft.com/office/drawing/2014/main" id="{385F20A1-C1C6-5F05-ABC7-C96A412CEA7B}"/>
                  </a:ext>
                </a:extLst>
              </p:cNvPr>
              <p:cNvPicPr>
                <a:picLocks noChangeAspect="1"/>
              </p:cNvPicPr>
              <p:nvPr/>
            </p:nvPicPr>
            <p:blipFill>
              <a:blip r:embed="rId6"/>
              <a:srcRect l="742" t="17928" r="1154" b="14338"/>
              <a:stretch/>
            </p:blipFill>
            <p:spPr>
              <a:xfrm>
                <a:off x="2385781" y="5169131"/>
                <a:ext cx="7934875" cy="1833106"/>
              </a:xfrm>
              <a:prstGeom prst="rect">
                <a:avLst/>
              </a:prstGeom>
            </p:spPr>
          </p:pic>
        </p:grpSp>
        <p:pic>
          <p:nvPicPr>
            <p:cNvPr id="16" name="Picture 15" descr="A black rectangular object with a white background&#10;&#10;AI-generated content may be incorrect.">
              <a:extLst>
                <a:ext uri="{FF2B5EF4-FFF2-40B4-BE49-F238E27FC236}">
                  <a16:creationId xmlns:a16="http://schemas.microsoft.com/office/drawing/2014/main" id="{589CC36F-6E4B-5AED-435E-6AD3AEC938C1}"/>
                </a:ext>
              </a:extLst>
            </p:cNvPr>
            <p:cNvPicPr>
              <a:picLocks noChangeAspect="1"/>
            </p:cNvPicPr>
            <p:nvPr/>
          </p:nvPicPr>
          <p:blipFill>
            <a:blip r:embed="rId7"/>
            <a:srcRect t="12375"/>
            <a:stretch/>
          </p:blipFill>
          <p:spPr>
            <a:xfrm>
              <a:off x="2643747" y="2144469"/>
              <a:ext cx="6093710" cy="663224"/>
            </a:xfrm>
            <a:prstGeom prst="rect">
              <a:avLst/>
            </a:prstGeom>
          </p:spPr>
        </p:pic>
      </p:grpSp>
      <p:sp>
        <p:nvSpPr>
          <p:cNvPr id="21" name="Oval 20">
            <a:extLst>
              <a:ext uri="{FF2B5EF4-FFF2-40B4-BE49-F238E27FC236}">
                <a16:creationId xmlns:a16="http://schemas.microsoft.com/office/drawing/2014/main" id="{18EBFBB5-92E1-1AD1-2610-4B669B625414}"/>
              </a:ext>
            </a:extLst>
          </p:cNvPr>
          <p:cNvSpPr/>
          <p:nvPr/>
        </p:nvSpPr>
        <p:spPr>
          <a:xfrm>
            <a:off x="2887286" y="467772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7ADD65E5-4308-4C25-0E90-BD0420D4256B}"/>
              </a:ext>
            </a:extLst>
          </p:cNvPr>
          <p:cNvSpPr/>
          <p:nvPr/>
        </p:nvSpPr>
        <p:spPr>
          <a:xfrm>
            <a:off x="2885402" y="4663177"/>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3">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Tree>
    <p:extLst>
      <p:ext uri="{BB962C8B-B14F-4D97-AF65-F5344CB8AC3E}">
        <p14:creationId xmlns:p14="http://schemas.microsoft.com/office/powerpoint/2010/main" val="182492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6" name="Picture Placeholder 6" descr="A group of houses in the snow&#10;&#10;AI-generated content may be incorrect.">
            <a:extLst>
              <a:ext uri="{FF2B5EF4-FFF2-40B4-BE49-F238E27FC236}">
                <a16:creationId xmlns:a16="http://schemas.microsoft.com/office/drawing/2014/main" id="{93DFF992-C70F-8B8B-7DDF-367898BB0476}"/>
              </a:ext>
            </a:extLst>
          </p:cNvPr>
          <p:cNvPicPr>
            <a:picLocks noGrp="1" noChangeAspect="1"/>
          </p:cNvPicPr>
          <p:nvPr>
            <p:ph type="pic" sz="quarter" idx="19"/>
          </p:nvPr>
        </p:nvPicPr>
        <p:blipFill>
          <a:blip r:embed="rId2"/>
          <a:srcRect l="2900" r="2900"/>
          <a:stretch>
            <a:fillRect/>
          </a:stretch>
        </p:blipFill>
        <p:spPr/>
      </p:pic>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7" name="Text Placeholder 1">
            <a:extLst>
              <a:ext uri="{FF2B5EF4-FFF2-40B4-BE49-F238E27FC236}">
                <a16:creationId xmlns:a16="http://schemas.microsoft.com/office/drawing/2014/main" id="{51925EDA-7607-12FD-19C2-1D4F5146246C}"/>
              </a:ext>
            </a:extLst>
          </p:cNvPr>
          <p:cNvSpPr txBox="1">
            <a:spLocks/>
          </p:cNvSpPr>
          <p:nvPr/>
        </p:nvSpPr>
        <p:spPr>
          <a:xfrm>
            <a:off x="733931" y="2536482"/>
            <a:ext cx="5015940" cy="306642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00"/>
              </a:lnSpc>
            </a:pPr>
            <a:r>
              <a:rPr lang="en-GB" sz="2800" b="1" dirty="0"/>
              <a:t>Section 1 </a:t>
            </a:r>
          </a:p>
          <a:p>
            <a:pPr>
              <a:lnSpc>
                <a:spcPts val="2700"/>
              </a:lnSpc>
            </a:pPr>
            <a:r>
              <a:rPr lang="en-GB" sz="2800" dirty="0"/>
              <a:t>Tools &amp; Systems for Efficient Operations</a:t>
            </a:r>
          </a:p>
          <a:p>
            <a:pPr>
              <a:lnSpc>
                <a:spcPts val="2700"/>
              </a:lnSpc>
            </a:pPr>
            <a:endParaRPr lang="en-GB" sz="2800" dirty="0"/>
          </a:p>
          <a:p>
            <a:pPr>
              <a:lnSpc>
                <a:spcPts val="2700"/>
              </a:lnSpc>
            </a:pPr>
            <a:r>
              <a:rPr lang="en-GB" sz="2800" b="1" dirty="0"/>
              <a:t>Section 3 </a:t>
            </a:r>
          </a:p>
          <a:p>
            <a:pPr>
              <a:lnSpc>
                <a:spcPts val="2700"/>
              </a:lnSpc>
            </a:pPr>
            <a:r>
              <a:rPr lang="en-GB" sz="2800" dirty="0"/>
              <a:t>Growing Smart – Partnerships, Upsells &amp; Long-Term Planning</a:t>
            </a:r>
          </a:p>
          <a:p>
            <a:pPr>
              <a:lnSpc>
                <a:spcPts val="2700"/>
              </a:lnSpc>
            </a:pPr>
            <a:endParaRPr lang="en-GB" sz="2800" dirty="0"/>
          </a:p>
          <a:p>
            <a:pPr>
              <a:lnSpc>
                <a:spcPts val="2700"/>
              </a:lnSpc>
            </a:pPr>
            <a:endParaRPr lang="en-GB" sz="2800" dirty="0"/>
          </a:p>
        </p:txBody>
      </p:sp>
      <p:sp>
        <p:nvSpPr>
          <p:cNvPr id="8" name="Text Placeholder 2">
            <a:extLst>
              <a:ext uri="{FF2B5EF4-FFF2-40B4-BE49-F238E27FC236}">
                <a16:creationId xmlns:a16="http://schemas.microsoft.com/office/drawing/2014/main" id="{A5D5DBB3-652B-F536-3B28-C2CB9DFF7D1A}"/>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5000" b="1" dirty="0"/>
              <a:t>Module 5 </a:t>
            </a:r>
            <a:r>
              <a:rPr lang="en-IE" sz="5000" dirty="0"/>
              <a:t>(Part 2)</a:t>
            </a:r>
          </a:p>
        </p:txBody>
      </p:sp>
      <p:sp>
        <p:nvSpPr>
          <p:cNvPr id="17" name="Text Placeholder 12">
            <a:extLst>
              <a:ext uri="{FF2B5EF4-FFF2-40B4-BE49-F238E27FC236}">
                <a16:creationId xmlns:a16="http://schemas.microsoft.com/office/drawing/2014/main" id="{690C76E3-29F3-1D98-1E42-B411DBD0EF2C}"/>
              </a:ext>
            </a:extLst>
          </p:cNvPr>
          <p:cNvSpPr txBox="1">
            <a:spLocks/>
          </p:cNvSpPr>
          <p:nvPr/>
        </p:nvSpPr>
        <p:spPr>
          <a:xfrm>
            <a:off x="9238279" y="145157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Photo Credit</a:t>
            </a:r>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74170-88A7-7F91-2C97-ADE41A7661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049F35-DFFE-2BD9-474E-93D134840701}"/>
              </a:ext>
            </a:extLst>
          </p:cNvPr>
          <p:cNvSpPr>
            <a:spLocks noGrp="1"/>
          </p:cNvSpPr>
          <p:nvPr>
            <p:ph type="body" sz="quarter" idx="4294967295"/>
          </p:nvPr>
        </p:nvSpPr>
        <p:spPr>
          <a:xfrm>
            <a:off x="937707" y="763768"/>
            <a:ext cx="7742997"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r>
              <a:rPr lang="en-US" sz="3600" b="1" dirty="0">
                <a:solidFill>
                  <a:srgbClr val="459597"/>
                </a:solidFill>
              </a:rPr>
              <a:t>Hillview Cottage Remote Check-in Challenge</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D96C5844-D704-4C8C-AE5C-B73CDBEF2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5CC89DD-4FB0-3063-F260-43E85F8A4A0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20</a:t>
            </a:fld>
            <a:endParaRPr lang="fr-CA" sz="1200" dirty="0">
              <a:solidFill>
                <a:schemeClr val="bg1"/>
              </a:solidFill>
            </a:endParaRPr>
          </a:p>
        </p:txBody>
      </p:sp>
      <p:sp>
        <p:nvSpPr>
          <p:cNvPr id="5" name="Text Placeholder 4">
            <a:extLst>
              <a:ext uri="{FF2B5EF4-FFF2-40B4-BE49-F238E27FC236}">
                <a16:creationId xmlns:a16="http://schemas.microsoft.com/office/drawing/2014/main" id="{8B685925-71ED-3438-D61C-05B623945FD3}"/>
              </a:ext>
            </a:extLst>
          </p:cNvPr>
          <p:cNvSpPr txBox="1">
            <a:spLocks/>
          </p:cNvSpPr>
          <p:nvPr/>
        </p:nvSpPr>
        <p:spPr>
          <a:xfrm>
            <a:off x="1035424" y="2179375"/>
            <a:ext cx="10038976" cy="3657600"/>
          </a:xfrm>
          <a:prstGeom prst="rect">
            <a:avLst/>
          </a:prstGeom>
        </p:spPr>
        <p:txBody>
          <a:bodyPr numCol="2"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Context</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Tom recently renovated a rural property called Hillview Cottage and started listing it occasionally on Airbnb. Since he lives 60 km away, he decided to install a smart lock with a mobile app for remote access. However, he did not arrange for any local support or backup access system.</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Incident</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A couple from Germany arrived late at night. The smart lock code Tom had set failed due to a recent software update. Unfortunately, Tom was unreachable—he was camping in a remote area with no phone signal. The guests had to sleep in their car and </a:t>
            </a:r>
            <a:r>
              <a:rPr lang="en-GB" sz="2200" dirty="0" err="1">
                <a:solidFill>
                  <a:srgbClr val="414141"/>
                </a:solidFill>
              </a:rPr>
              <a:t>canceled</a:t>
            </a:r>
            <a:r>
              <a:rPr lang="en-GB" sz="2200" dirty="0">
                <a:solidFill>
                  <a:srgbClr val="414141"/>
                </a:solidFill>
              </a:rPr>
              <a:t> the rest of their stay the next morning. They left a negative review, which significantly impacted the cottage’s overall rating.</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327754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9B9C5-61CD-409B-6ABA-2DD17BDC613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62D5C1C-3A7A-1AFE-BD35-2FAF79FE3735}"/>
              </a:ext>
            </a:extLst>
          </p:cNvPr>
          <p:cNvSpPr>
            <a:spLocks noGrp="1"/>
          </p:cNvSpPr>
          <p:nvPr>
            <p:ph type="body" sz="quarter" idx="4294967295"/>
          </p:nvPr>
        </p:nvSpPr>
        <p:spPr>
          <a:xfrm>
            <a:off x="937707" y="763768"/>
            <a:ext cx="7742997"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r>
              <a:rPr lang="en-US" sz="3600" b="1" dirty="0">
                <a:solidFill>
                  <a:srgbClr val="459597"/>
                </a:solidFill>
              </a:rPr>
              <a:t>Hillview Cottage Remote Check-in Challenge</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2F44103A-115C-3AF3-8F22-A63BD047AF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02C47E7-A5ED-F111-C956-298E8C7060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21</a:t>
            </a:fld>
            <a:endParaRPr lang="fr-CA" sz="1200" dirty="0">
              <a:solidFill>
                <a:schemeClr val="bg1"/>
              </a:solidFill>
            </a:endParaRPr>
          </a:p>
        </p:txBody>
      </p:sp>
      <p:sp>
        <p:nvSpPr>
          <p:cNvPr id="5" name="Text Placeholder 4">
            <a:extLst>
              <a:ext uri="{FF2B5EF4-FFF2-40B4-BE49-F238E27FC236}">
                <a16:creationId xmlns:a16="http://schemas.microsoft.com/office/drawing/2014/main" id="{F06F02DB-AA11-BC97-BADD-30163755D4E3}"/>
              </a:ext>
            </a:extLst>
          </p:cNvPr>
          <p:cNvSpPr txBox="1">
            <a:spLocks/>
          </p:cNvSpPr>
          <p:nvPr/>
        </p:nvSpPr>
        <p:spPr>
          <a:xfrm>
            <a:off x="1035424" y="2436632"/>
            <a:ext cx="10038976" cy="3657600"/>
          </a:xfrm>
          <a:prstGeom prst="rect">
            <a:avLst/>
          </a:prstGeom>
        </p:spPr>
        <p:txBody>
          <a:bodyPr numCol="1"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Discussion &amp; Reflection Questions</a:t>
            </a:r>
          </a:p>
          <a:p>
            <a:pPr indent="0">
              <a:lnSpc>
                <a:spcPts val="2240"/>
              </a:lnSpc>
              <a:buClr>
                <a:srgbClr val="459597"/>
              </a:buClr>
            </a:pPr>
            <a:endParaRPr lang="en-GB" b="1" dirty="0">
              <a:solidFill>
                <a:srgbClr val="EC7C69"/>
              </a:solidFill>
            </a:endParaRPr>
          </a:p>
          <a:p>
            <a:pPr marL="457200" indent="-457200">
              <a:lnSpc>
                <a:spcPts val="2240"/>
              </a:lnSpc>
              <a:buClr>
                <a:srgbClr val="459597"/>
              </a:buClr>
              <a:buFont typeface="+mj-lt"/>
              <a:buAutoNum type="arabicPeriod"/>
            </a:pPr>
            <a:r>
              <a:rPr lang="en-GB" sz="2200" dirty="0">
                <a:solidFill>
                  <a:srgbClr val="414141"/>
                </a:solidFill>
              </a:rPr>
              <a:t>What went wrong in this situation?</a:t>
            </a:r>
          </a:p>
          <a:p>
            <a:pPr marL="457200" indent="-457200">
              <a:lnSpc>
                <a:spcPts val="2240"/>
              </a:lnSpc>
              <a:buClr>
                <a:srgbClr val="459597"/>
              </a:buClr>
              <a:buFont typeface="+mj-lt"/>
              <a:buAutoNum type="arabicPeriod"/>
            </a:pPr>
            <a:r>
              <a:rPr lang="en-GB" sz="2200" dirty="0">
                <a:solidFill>
                  <a:srgbClr val="414141"/>
                </a:solidFill>
              </a:rPr>
              <a:t>What could Tom have done to prevent this problem?</a:t>
            </a:r>
          </a:p>
          <a:p>
            <a:pPr marL="457200" indent="-457200">
              <a:lnSpc>
                <a:spcPts val="2240"/>
              </a:lnSpc>
              <a:buClr>
                <a:srgbClr val="459597"/>
              </a:buClr>
              <a:buFont typeface="+mj-lt"/>
              <a:buAutoNum type="arabicPeriod"/>
            </a:pPr>
            <a:r>
              <a:rPr lang="en-GB" sz="2200" dirty="0">
                <a:solidFill>
                  <a:srgbClr val="414141"/>
                </a:solidFill>
              </a:rPr>
              <a:t>How could he involve local help without increasing his costs too much?</a:t>
            </a:r>
          </a:p>
          <a:p>
            <a:pPr marL="457200" indent="-457200">
              <a:lnSpc>
                <a:spcPts val="2240"/>
              </a:lnSpc>
              <a:buClr>
                <a:srgbClr val="459597"/>
              </a:buClr>
              <a:buFont typeface="+mj-lt"/>
              <a:buAutoNum type="arabicPeriod"/>
            </a:pPr>
            <a:r>
              <a:rPr lang="en-GB" sz="2200" dirty="0">
                <a:solidFill>
                  <a:srgbClr val="414141"/>
                </a:solidFill>
              </a:rPr>
              <a:t>How can a host test smart technologies before guest arrival?</a:t>
            </a:r>
          </a:p>
          <a:p>
            <a:pPr marL="457200" indent="-457200">
              <a:lnSpc>
                <a:spcPts val="2240"/>
              </a:lnSpc>
              <a:buClr>
                <a:srgbClr val="459597"/>
              </a:buClr>
              <a:buFont typeface="+mj-lt"/>
              <a:buAutoNum type="arabicPeriod"/>
            </a:pPr>
            <a:r>
              <a:rPr lang="en-GB" sz="2200" dirty="0">
                <a:solidFill>
                  <a:srgbClr val="414141"/>
                </a:solidFill>
              </a:rPr>
              <a:t>Would a key safe have been a more reliable solution than a smart lock in this case?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276300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384B-3F57-D4FE-10CC-B9C1A61DCE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8CE335E-E827-7CFB-521D-88F6B960DF12}"/>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Managing Your Property When You're Not There</a:t>
            </a:r>
          </a:p>
        </p:txBody>
      </p:sp>
      <p:cxnSp>
        <p:nvCxnSpPr>
          <p:cNvPr id="10" name="Straight Connector 9">
            <a:extLst>
              <a:ext uri="{FF2B5EF4-FFF2-40B4-BE49-F238E27FC236}">
                <a16:creationId xmlns:a16="http://schemas.microsoft.com/office/drawing/2014/main" id="{87D38BEB-47C2-97E9-368D-5BC89C1C4BA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BC82E8E-2B4B-2615-54CA-B92EE3732F6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sp>
        <p:nvSpPr>
          <p:cNvPr id="4" name="Text Placeholder 5">
            <a:extLst>
              <a:ext uri="{FF2B5EF4-FFF2-40B4-BE49-F238E27FC236}">
                <a16:creationId xmlns:a16="http://schemas.microsoft.com/office/drawing/2014/main" id="{42AE32FD-F041-DCAD-5C7D-40C05E15F5A8}"/>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F02627B2-EF0B-32AB-7E6E-B426A5818B54}"/>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Develop the necessary </a:t>
            </a:r>
            <a:r>
              <a:rPr lang="en-GB" sz="2200" b="1" dirty="0">
                <a:solidFill>
                  <a:srgbClr val="EC7C69"/>
                </a:solidFill>
              </a:rPr>
              <a:t>standards of maintenance </a:t>
            </a:r>
            <a:r>
              <a:rPr lang="en-GB" sz="2200" dirty="0">
                <a:solidFill>
                  <a:srgbClr val="414141"/>
                </a:solidFill>
              </a:rPr>
              <a:t>to achieve the required level of performance</a:t>
            </a:r>
          </a:p>
          <a:p>
            <a:pPr marL="342900" indent="-342900">
              <a:lnSpc>
                <a:spcPts val="2240"/>
              </a:lnSpc>
              <a:buClr>
                <a:srgbClr val="459597"/>
              </a:buClr>
              <a:buFont typeface="Arial" panose="020B0604020202020204" pitchFamily="34" charset="0"/>
              <a:buChar char="•"/>
            </a:pPr>
            <a:r>
              <a:rPr lang="en-GB" sz="2200" dirty="0">
                <a:solidFill>
                  <a:srgbClr val="414141"/>
                </a:solidFill>
              </a:rPr>
              <a:t>Prepare standards for </a:t>
            </a:r>
            <a:r>
              <a:rPr lang="en-GB" sz="2200" b="1" dirty="0">
                <a:solidFill>
                  <a:srgbClr val="EC7C69"/>
                </a:solidFill>
              </a:rPr>
              <a:t>Hire a cleaner or property caretaker</a:t>
            </a:r>
            <a:r>
              <a:rPr lang="en-GB" sz="2200" dirty="0">
                <a:solidFill>
                  <a:srgbClr val="414141"/>
                </a:solidFill>
              </a:rPr>
              <a:t> and give them a checklist to follow.</a:t>
            </a:r>
          </a:p>
          <a:p>
            <a:pPr marL="342900" indent="-342900">
              <a:lnSpc>
                <a:spcPts val="2240"/>
              </a:lnSpc>
              <a:buClr>
                <a:srgbClr val="459597"/>
              </a:buClr>
              <a:buFont typeface="Arial" panose="020B0604020202020204" pitchFamily="34" charset="0"/>
              <a:buChar char="•"/>
            </a:pPr>
            <a:r>
              <a:rPr lang="en-GB" sz="2200" dirty="0">
                <a:solidFill>
                  <a:srgbClr val="414141"/>
                </a:solidFill>
              </a:rPr>
              <a:t>Use Google Docs or apps </a:t>
            </a:r>
            <a:r>
              <a:rPr lang="en-GB" sz="2200" b="1" dirty="0">
                <a:solidFill>
                  <a:srgbClr val="EC7C69"/>
                </a:solidFill>
              </a:rPr>
              <a:t>like </a:t>
            </a:r>
            <a:r>
              <a:rPr lang="en-GB" sz="2200" b="1" dirty="0" err="1">
                <a:solidFill>
                  <a:srgbClr val="EC7C69"/>
                </a:solidFill>
              </a:rPr>
              <a:t>TurnoverBnB</a:t>
            </a:r>
            <a:r>
              <a:rPr lang="en-GB" sz="2200" b="1" dirty="0">
                <a:solidFill>
                  <a:srgbClr val="EC7C69"/>
                </a:solidFill>
              </a:rPr>
              <a:t> or Properly</a:t>
            </a:r>
            <a:r>
              <a:rPr lang="en-GB" sz="2200" dirty="0">
                <a:solidFill>
                  <a:srgbClr val="414141"/>
                </a:solidFill>
              </a:rPr>
              <a:t> to manage cleaning and handovers.</a:t>
            </a:r>
          </a:p>
          <a:p>
            <a:pPr marL="342900" indent="-342900">
              <a:lnSpc>
                <a:spcPts val="2240"/>
              </a:lnSpc>
              <a:buClr>
                <a:srgbClr val="459597"/>
              </a:buClr>
              <a:buFont typeface="Arial" panose="020B0604020202020204" pitchFamily="34" charset="0"/>
              <a:buChar char="•"/>
            </a:pPr>
            <a:r>
              <a:rPr lang="en-GB" sz="2200" b="1" dirty="0">
                <a:solidFill>
                  <a:srgbClr val="414141"/>
                </a:solidFill>
              </a:rPr>
              <a:t>Keep a WhatsApp group 			         </a:t>
            </a:r>
            <a:r>
              <a:rPr lang="en-GB" sz="2200" dirty="0">
                <a:solidFill>
                  <a:srgbClr val="414141"/>
                </a:solidFill>
              </a:rPr>
              <a:t>or signal channel with                                                your local helper for                                                    fast updates.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1462E12-639E-7653-3337-F640BF36E649}"/>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0454C5B8-8B16-8E7C-0633-AFBA8B6B3A75}"/>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Leave physical instructions for guests in case internet fails.</a:t>
            </a:r>
          </a:p>
          <a:p>
            <a:pPr marL="342900" indent="-342900" algn="l">
              <a:lnSpc>
                <a:spcPts val="2340"/>
              </a:lnSpc>
              <a:spcBef>
                <a:spcPts val="0"/>
              </a:spcBef>
              <a:buFont typeface="Arial" panose="020B0604020202020204" pitchFamily="34" charset="0"/>
              <a:buChar char="•"/>
            </a:pPr>
            <a:r>
              <a:rPr lang="en-IE" sz="2200" dirty="0"/>
              <a:t>Ask your cleaner or contact to check small things (e.g., heating, soap refill).</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4" name="Picture 13">
            <a:extLst>
              <a:ext uri="{FF2B5EF4-FFF2-40B4-BE49-F238E27FC236}">
                <a16:creationId xmlns:a16="http://schemas.microsoft.com/office/drawing/2014/main" id="{A147BEAC-7AA6-AA74-27FA-D7A0E00C4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15" name="Picture Placeholder 7">
            <a:extLst>
              <a:ext uri="{FF2B5EF4-FFF2-40B4-BE49-F238E27FC236}">
                <a16:creationId xmlns:a16="http://schemas.microsoft.com/office/drawing/2014/main" id="{F55E0EB8-2C22-1F91-C234-53A3DEE9792A}"/>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16" name="Text Placeholder 7">
            <a:extLst>
              <a:ext uri="{FF2B5EF4-FFF2-40B4-BE49-F238E27FC236}">
                <a16:creationId xmlns:a16="http://schemas.microsoft.com/office/drawing/2014/main" id="{10089A6A-3C77-81CD-2442-75438CFF3862}"/>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Photo Credit: </a:t>
            </a:r>
            <a:r>
              <a:rPr lang="en-US" sz="1200" dirty="0">
                <a:solidFill>
                  <a:schemeClr val="bg1"/>
                </a:solidFill>
              </a:rPr>
              <a:t>The Birdbox, Donegal Treehouse, Ireland</a:t>
            </a:r>
            <a:endParaRPr lang="en-GB" sz="1200" dirty="0">
              <a:solidFill>
                <a:schemeClr val="bg1"/>
              </a:solidFill>
            </a:endParaRPr>
          </a:p>
        </p:txBody>
      </p:sp>
    </p:spTree>
    <p:extLst>
      <p:ext uri="{BB962C8B-B14F-4D97-AF65-F5344CB8AC3E}">
        <p14:creationId xmlns:p14="http://schemas.microsoft.com/office/powerpoint/2010/main" val="120070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8AE4-03E7-02DD-5AA1-113D639DF80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8538F70-3387-E374-5449-15DFF7422170}"/>
              </a:ext>
            </a:extLst>
          </p:cNvPr>
          <p:cNvSpPr/>
          <p:nvPr/>
        </p:nvSpPr>
        <p:spPr>
          <a:xfrm rot="10800000">
            <a:off x="7199733" y="1945278"/>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ECF48B5-617B-BB5B-EFFA-576DE2A2AEB0}"/>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Staying in Control from Anywhere </a:t>
            </a:r>
          </a:p>
          <a:p>
            <a:pPr>
              <a:lnSpc>
                <a:spcPts val="3720"/>
              </a:lnSpc>
            </a:pPr>
            <a:endParaRPr lang="en-US" dirty="0"/>
          </a:p>
        </p:txBody>
      </p:sp>
      <p:cxnSp>
        <p:nvCxnSpPr>
          <p:cNvPr id="10" name="Straight Connector 9">
            <a:extLst>
              <a:ext uri="{FF2B5EF4-FFF2-40B4-BE49-F238E27FC236}">
                <a16:creationId xmlns:a16="http://schemas.microsoft.com/office/drawing/2014/main" id="{A40F9206-A5D8-4BEA-5E95-ABFE47031CCA}"/>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EA465E7-A4D5-87CD-AFD2-D36FC3536F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4" name="Text Placeholder 5">
            <a:extLst>
              <a:ext uri="{FF2B5EF4-FFF2-40B4-BE49-F238E27FC236}">
                <a16:creationId xmlns:a16="http://schemas.microsoft.com/office/drawing/2014/main" id="{E013E6AC-627B-737A-718A-21C454E58977}"/>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79644043-767E-AE9A-87CE-08ED848D905F}"/>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Sync all bookings to a </a:t>
            </a:r>
            <a:r>
              <a:rPr lang="en-GB" sz="2200" b="1" dirty="0">
                <a:solidFill>
                  <a:srgbClr val="EC7C69"/>
                </a:solidFill>
              </a:rPr>
              <a:t>central calendar (iCal, or a channel manager).</a:t>
            </a:r>
          </a:p>
          <a:p>
            <a:pPr marL="342900" indent="-342900">
              <a:lnSpc>
                <a:spcPts val="2240"/>
              </a:lnSpc>
              <a:buClr>
                <a:srgbClr val="459597"/>
              </a:buClr>
              <a:buFont typeface="Arial" panose="020B0604020202020204" pitchFamily="34" charset="0"/>
              <a:buChar char="•"/>
            </a:pPr>
            <a:r>
              <a:rPr lang="en-GB" sz="2200" b="1" dirty="0">
                <a:solidFill>
                  <a:srgbClr val="EC7C69"/>
                </a:solidFill>
              </a:rPr>
              <a:t>Use apps with mobile access </a:t>
            </a:r>
            <a:r>
              <a:rPr lang="en-GB" sz="2200" dirty="0">
                <a:solidFill>
                  <a:srgbClr val="414141"/>
                </a:solidFill>
              </a:rPr>
              <a:t>so you can update info on the go.</a:t>
            </a:r>
          </a:p>
          <a:p>
            <a:pPr marL="342900" indent="-342900">
              <a:lnSpc>
                <a:spcPts val="2240"/>
              </a:lnSpc>
              <a:buClr>
                <a:srgbClr val="459597"/>
              </a:buClr>
              <a:buFont typeface="Arial" panose="020B0604020202020204" pitchFamily="34" charset="0"/>
              <a:buChar char="•"/>
            </a:pPr>
            <a:r>
              <a:rPr lang="en-GB" sz="2200" b="1" dirty="0">
                <a:solidFill>
                  <a:srgbClr val="EC7C69"/>
                </a:solidFill>
              </a:rPr>
              <a:t>Set push notifications </a:t>
            </a:r>
            <a:r>
              <a:rPr lang="en-GB" sz="2200" dirty="0">
                <a:solidFill>
                  <a:srgbClr val="414141"/>
                </a:solidFill>
              </a:rPr>
              <a:t>for new bookings, guest questions, or changes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0DF84052-F7A7-CF10-1F22-456C50EA56A8}"/>
              </a:ext>
            </a:extLst>
          </p:cNvPr>
          <p:cNvSpPr txBox="1">
            <a:spLocks/>
          </p:cNvSpPr>
          <p:nvPr/>
        </p:nvSpPr>
        <p:spPr>
          <a:xfrm>
            <a:off x="7528413" y="2343703"/>
            <a:ext cx="32588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Create a weekly routine: check calendar, confirm cleaning, and review messages once or twice a day.</a:t>
            </a:r>
          </a:p>
          <a:p>
            <a:pPr marL="342900" indent="-342900" algn="l">
              <a:lnSpc>
                <a:spcPts val="2340"/>
              </a:lnSpc>
              <a:spcBef>
                <a:spcPts val="0"/>
              </a:spcBef>
              <a:buFont typeface="Arial" panose="020B0604020202020204" pitchFamily="34" charset="0"/>
              <a:buChar char="•"/>
            </a:pPr>
            <a:r>
              <a:rPr lang="en-IE" sz="2200" dirty="0"/>
              <a:t>•Make a backup plan (what happens if you can’t respond? Who takes over?).</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9F35822E-D898-75FB-AB45-DB16BB3C6CA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72283" y="4401639"/>
            <a:ext cx="3580276" cy="2659133"/>
          </a:xfrm>
          <a:prstGeom prst="rect">
            <a:avLst/>
          </a:prstGeom>
        </p:spPr>
      </p:pic>
    </p:spTree>
    <p:extLst>
      <p:ext uri="{BB962C8B-B14F-4D97-AF65-F5344CB8AC3E}">
        <p14:creationId xmlns:p14="http://schemas.microsoft.com/office/powerpoint/2010/main" val="107967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7666-248A-57CE-8F72-56472120A417}"/>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36F54E2-E0D9-FA30-A303-DF4D4C1043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24</a:t>
            </a:fld>
            <a:endParaRPr lang="fr-CA" sz="1200" dirty="0">
              <a:solidFill>
                <a:schemeClr val="bg1"/>
              </a:solidFill>
            </a:endParaRPr>
          </a:p>
        </p:txBody>
      </p:sp>
      <p:sp>
        <p:nvSpPr>
          <p:cNvPr id="8" name="Freeform 7">
            <a:extLst>
              <a:ext uri="{FF2B5EF4-FFF2-40B4-BE49-F238E27FC236}">
                <a16:creationId xmlns:a16="http://schemas.microsoft.com/office/drawing/2014/main" id="{00BCEE6F-66F3-4F8E-E503-0694D34691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D4CA94A3-FA84-3937-FD58-7181DE5BD883}"/>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Fill-in-the-Blank Test</a:t>
            </a:r>
          </a:p>
        </p:txBody>
      </p:sp>
      <p:sp>
        <p:nvSpPr>
          <p:cNvPr id="6" name="Text Placeholder 1">
            <a:extLst>
              <a:ext uri="{FF2B5EF4-FFF2-40B4-BE49-F238E27FC236}">
                <a16:creationId xmlns:a16="http://schemas.microsoft.com/office/drawing/2014/main" id="{B6AC4BEB-29DC-65E2-CCDE-E389703349FA}"/>
              </a:ext>
            </a:extLst>
          </p:cNvPr>
          <p:cNvSpPr txBox="1">
            <a:spLocks/>
          </p:cNvSpPr>
          <p:nvPr/>
        </p:nvSpPr>
        <p:spPr>
          <a:xfrm>
            <a:off x="885301" y="1643270"/>
            <a:ext cx="9530907" cy="103366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Before you finish, check your knowledge from this module. In the sentences on the right, insert the words from the left-hand column. </a:t>
            </a:r>
          </a:p>
          <a:p>
            <a:pPr algn="l">
              <a:lnSpc>
                <a:spcPts val="2540"/>
              </a:lnSpc>
              <a:spcBef>
                <a:spcPts val="0"/>
              </a:spcBef>
            </a:pPr>
            <a:endParaRPr lang="en-US" sz="2400" dirty="0">
              <a:solidFill>
                <a:srgbClr val="414141"/>
              </a:solidFill>
            </a:endParaRPr>
          </a:p>
        </p:txBody>
      </p:sp>
      <p:graphicFrame>
        <p:nvGraphicFramePr>
          <p:cNvPr id="10" name="Table 9">
            <a:extLst>
              <a:ext uri="{FF2B5EF4-FFF2-40B4-BE49-F238E27FC236}">
                <a16:creationId xmlns:a16="http://schemas.microsoft.com/office/drawing/2014/main" id="{47AF6AA6-8934-3BAB-5303-A50593C42DB2}"/>
              </a:ext>
            </a:extLst>
          </p:cNvPr>
          <p:cNvGraphicFramePr>
            <a:graphicFrameLocks noGrp="1"/>
          </p:cNvGraphicFramePr>
          <p:nvPr>
            <p:extLst>
              <p:ext uri="{D42A27DB-BD31-4B8C-83A1-F6EECF244321}">
                <p14:modId xmlns:p14="http://schemas.microsoft.com/office/powerpoint/2010/main" val="3947906637"/>
              </p:ext>
            </p:extLst>
          </p:nvPr>
        </p:nvGraphicFramePr>
        <p:xfrm>
          <a:off x="885301" y="2676939"/>
          <a:ext cx="10299534" cy="2358794"/>
        </p:xfrm>
        <a:graphic>
          <a:graphicData uri="http://schemas.openxmlformats.org/drawingml/2006/table">
            <a:tbl>
              <a:tblPr firstRow="1" bandRow="1">
                <a:tableStyleId>{5C22544A-7EE6-4342-B048-85BDC9FD1C3A}</a:tableStyleId>
              </a:tblPr>
              <a:tblGrid>
                <a:gridCol w="3519979">
                  <a:extLst>
                    <a:ext uri="{9D8B030D-6E8A-4147-A177-3AD203B41FA5}">
                      <a16:colId xmlns:a16="http://schemas.microsoft.com/office/drawing/2014/main" val="2947246601"/>
                    </a:ext>
                  </a:extLst>
                </a:gridCol>
                <a:gridCol w="6779555">
                  <a:extLst>
                    <a:ext uri="{9D8B030D-6E8A-4147-A177-3AD203B41FA5}">
                      <a16:colId xmlns:a16="http://schemas.microsoft.com/office/drawing/2014/main" val="4224813332"/>
                    </a:ext>
                  </a:extLst>
                </a:gridCol>
              </a:tblGrid>
              <a:tr h="463826">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Answers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Automated</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Guests are more likely to leave a review if you send a polite ____________________ message after their stay.</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631656">
                <a:tc>
                  <a:txBody>
                    <a:bodyPr/>
                    <a:lstStyle/>
                    <a:p>
                      <a:pPr lvl="0">
                        <a:lnSpc>
                          <a:spcPts val="2000"/>
                        </a:lnSpc>
                        <a:buNone/>
                      </a:pPr>
                      <a:r>
                        <a:rPr lang="en-US" sz="2000" b="1" i="0" u="none" strike="noStrike" noProof="0" dirty="0">
                          <a:solidFill>
                            <a:srgbClr val="459597"/>
                          </a:solidFill>
                          <a:latin typeface="Calibri" panose="020F0502020204030204" pitchFamily="34" charset="0"/>
                          <a:cs typeface="Calibri" panose="020F0502020204030204" pitchFamily="34" charset="0"/>
                        </a:rPr>
                        <a:t>Thank You</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Using ______________ messages helps save time and keep communication consistent.</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Communication</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2000"/>
                        </a:lnSpc>
                        <a:spcBef>
                          <a:spcPts val="0"/>
                        </a:spcBef>
                        <a:spcAft>
                          <a:spcPts val="0"/>
                        </a:spcAft>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A Property Management System (PMS) helps hosts manage bookings, calendars, and ____________________.</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135657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14D1-8337-2BC4-3C41-E662280D7589}"/>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67142E2-7413-C2D4-0AB4-9F94B88B439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25</a:t>
            </a:fld>
            <a:endParaRPr lang="fr-CA" sz="1200" dirty="0">
              <a:solidFill>
                <a:schemeClr val="bg1"/>
              </a:solidFill>
            </a:endParaRPr>
          </a:p>
        </p:txBody>
      </p:sp>
      <p:sp>
        <p:nvSpPr>
          <p:cNvPr id="8" name="Freeform 7">
            <a:extLst>
              <a:ext uri="{FF2B5EF4-FFF2-40B4-BE49-F238E27FC236}">
                <a16:creationId xmlns:a16="http://schemas.microsoft.com/office/drawing/2014/main" id="{6A25E4AA-160A-B5F2-1A4E-A2B91C23F1F2}"/>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DD6E380-C1CE-9F2F-CF4E-35C1ABE61302}"/>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sp>
        <p:nvSpPr>
          <p:cNvPr id="2" name="Text Placeholder 5">
            <a:extLst>
              <a:ext uri="{FF2B5EF4-FFF2-40B4-BE49-F238E27FC236}">
                <a16:creationId xmlns:a16="http://schemas.microsoft.com/office/drawing/2014/main" id="{9B1F9C72-8EE5-667E-AD35-346D1C3B7B21}"/>
              </a:ext>
            </a:extLst>
          </p:cNvPr>
          <p:cNvSpPr txBox="1">
            <a:spLocks/>
          </p:cNvSpPr>
          <p:nvPr/>
        </p:nvSpPr>
        <p:spPr>
          <a:xfrm>
            <a:off x="885302" y="1812500"/>
            <a:ext cx="672250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Guide to Top Electronic &amp; Smart Hotel Door Lock Systems 2025</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D32DA74F-71F4-0A84-D83F-4D7AC619C4EE}"/>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Comprehensive guide on choosing the right type of smart lock (Bluetooth keypad, mobile credential, RFID) and what to consider for security and convenience. </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ED3A95A-DAF8-1C8C-578F-120D26187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72A97AB3-DA99-11C2-ED5B-1CE97D07A670}"/>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C36BE2E-28DB-4F38-03EB-EA769F881D7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814ED8DE-CBB0-0A9B-CE19-7EBBCF3177AF}"/>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3">
                  <a:extLst>
                    <a:ext uri="{A12FA001-AC4F-418D-AE19-62706E023703}">
                      <ahyp:hlinkClr xmlns:ahyp="http://schemas.microsoft.com/office/drawing/2018/hyperlinkcolor" val="tx"/>
                    </a:ext>
                  </a:extLst>
                </a:hlinkClick>
              </a:rPr>
              <a:t>Read</a:t>
            </a:r>
            <a:endParaRPr lang="en-IE" sz="2800" b="1" dirty="0">
              <a:solidFill>
                <a:schemeClr val="bg1"/>
              </a:solidFill>
            </a:endParaRPr>
          </a:p>
        </p:txBody>
      </p:sp>
    </p:spTree>
    <p:extLst>
      <p:ext uri="{BB962C8B-B14F-4D97-AF65-F5344CB8AC3E}">
        <p14:creationId xmlns:p14="http://schemas.microsoft.com/office/powerpoint/2010/main" val="371008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981F-9CFB-B0A2-D81D-9C05332D93A1}"/>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C279D-818C-BA58-2D24-DACB055B9AE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26</a:t>
            </a:fld>
            <a:endParaRPr lang="fr-CA" sz="1200" dirty="0">
              <a:solidFill>
                <a:schemeClr val="bg1"/>
              </a:solidFill>
            </a:endParaRPr>
          </a:p>
        </p:txBody>
      </p:sp>
      <p:sp>
        <p:nvSpPr>
          <p:cNvPr id="8" name="Freeform 7">
            <a:extLst>
              <a:ext uri="{FF2B5EF4-FFF2-40B4-BE49-F238E27FC236}">
                <a16:creationId xmlns:a16="http://schemas.microsoft.com/office/drawing/2014/main" id="{0F3FD228-5578-74FD-1DB8-32330519A84B}"/>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7D0DD36-E1AF-8F8A-8479-49DBAFE01B1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sp>
        <p:nvSpPr>
          <p:cNvPr id="2" name="Text Placeholder 5">
            <a:extLst>
              <a:ext uri="{FF2B5EF4-FFF2-40B4-BE49-F238E27FC236}">
                <a16:creationId xmlns:a16="http://schemas.microsoft.com/office/drawing/2014/main" id="{2790E24C-C3B3-20FC-7F73-14691DE917FC}"/>
              </a:ext>
            </a:extLst>
          </p:cNvPr>
          <p:cNvSpPr txBox="1">
            <a:spLocks/>
          </p:cNvSpPr>
          <p:nvPr/>
        </p:nvSpPr>
        <p:spPr>
          <a:xfrm>
            <a:off x="885303" y="1760918"/>
            <a:ext cx="507658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Smart Hotel Technology: A Guide for Hoteliers </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FBBD7299-A987-E7C5-27D3-6BF0B14B2388}"/>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Discusses how smart locks, in-room IoT sensors, and mobile controls enhance guest satisfaction, enabling personalization at scale.</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C015D2D1-9305-2CFE-2F08-4CB2B967D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911BE93F-D8A6-AA4A-132A-7FEBFBD8F4BD}"/>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26A59502-5498-5A21-66A5-AA9DFB158C3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41C64FD5-F6C5-84EA-1158-D4A9AA1F6FC4}"/>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3">
                  <a:extLst>
                    <a:ext uri="{A12FA001-AC4F-418D-AE19-62706E023703}">
                      <ahyp:hlinkClr xmlns:ahyp="http://schemas.microsoft.com/office/drawing/2018/hyperlinkcolor" val="tx"/>
                    </a:ext>
                  </a:extLst>
                </a:hlinkClick>
              </a:rPr>
              <a:t>Toolkit</a:t>
            </a:r>
            <a:endParaRPr lang="en-IE" sz="2800" b="1" dirty="0">
              <a:solidFill>
                <a:schemeClr val="bg1"/>
              </a:solidFill>
            </a:endParaRPr>
          </a:p>
        </p:txBody>
      </p:sp>
    </p:spTree>
    <p:extLst>
      <p:ext uri="{BB962C8B-B14F-4D97-AF65-F5344CB8AC3E}">
        <p14:creationId xmlns:p14="http://schemas.microsoft.com/office/powerpoint/2010/main" val="242869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8924-61A8-7B72-9CB2-74791D66D68E}"/>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5D987976-6035-A84F-7599-61BE8007B36C}"/>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FEEE1B7-0729-43AA-E8E0-BDCF5F166311}"/>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Growing Smart - Partnerships, Upsells &amp; Long-Term Planning</a:t>
            </a:r>
          </a:p>
          <a:p>
            <a:pPr>
              <a:lnSpc>
                <a:spcPts val="3900"/>
              </a:lnSpc>
            </a:pPr>
            <a:endParaRPr lang="en-GB" sz="4000" dirty="0"/>
          </a:p>
        </p:txBody>
      </p:sp>
      <p:sp>
        <p:nvSpPr>
          <p:cNvPr id="3" name="Text Placeholder 2">
            <a:extLst>
              <a:ext uri="{FF2B5EF4-FFF2-40B4-BE49-F238E27FC236}">
                <a16:creationId xmlns:a16="http://schemas.microsoft.com/office/drawing/2014/main" id="{3CF22778-F099-4841-6666-D1B7C931D44D}"/>
              </a:ext>
            </a:extLst>
          </p:cNvPr>
          <p:cNvSpPr>
            <a:spLocks noGrp="1"/>
          </p:cNvSpPr>
          <p:nvPr>
            <p:ph type="body" sz="quarter" idx="17"/>
          </p:nvPr>
        </p:nvSpPr>
        <p:spPr>
          <a:xfrm>
            <a:off x="733931" y="1095586"/>
            <a:ext cx="5362069" cy="582221"/>
          </a:xfrm>
        </p:spPr>
        <p:txBody>
          <a:bodyPr/>
          <a:lstStyle/>
          <a:p>
            <a:r>
              <a:rPr lang="en-IE" sz="6600" b="1" dirty="0"/>
              <a:t>Section 3</a:t>
            </a:r>
            <a:endParaRPr lang="en-GB" sz="6600" b="1" dirty="0"/>
          </a:p>
        </p:txBody>
      </p:sp>
      <p:sp>
        <p:nvSpPr>
          <p:cNvPr id="8" name="Text Placeholder 7">
            <a:extLst>
              <a:ext uri="{FF2B5EF4-FFF2-40B4-BE49-F238E27FC236}">
                <a16:creationId xmlns:a16="http://schemas.microsoft.com/office/drawing/2014/main" id="{A9FBAF66-4794-EACA-CFD1-054444CAFAE1}"/>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Photo Credit: Fossatun Pods &amp; Cottages, Iceland</a:t>
            </a:r>
          </a:p>
        </p:txBody>
      </p:sp>
      <p:sp>
        <p:nvSpPr>
          <p:cNvPr id="4" name="Freeform 3">
            <a:extLst>
              <a:ext uri="{FF2B5EF4-FFF2-40B4-BE49-F238E27FC236}">
                <a16:creationId xmlns:a16="http://schemas.microsoft.com/office/drawing/2014/main" id="{4F5AAD98-52DE-9C46-78C9-634010C78DD8}"/>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1A6AE0C-376B-0B11-A262-CED379D1682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27</a:t>
            </a:fld>
            <a:endParaRPr lang="fr-CA" sz="1200" dirty="0"/>
          </a:p>
        </p:txBody>
      </p:sp>
      <p:pic>
        <p:nvPicPr>
          <p:cNvPr id="9" name="Picture 8">
            <a:extLst>
              <a:ext uri="{FF2B5EF4-FFF2-40B4-BE49-F238E27FC236}">
                <a16:creationId xmlns:a16="http://schemas.microsoft.com/office/drawing/2014/main" id="{3E6FB605-1CAC-FBB1-1442-8D9A6DD9366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26999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7482-0743-1D3A-8937-80072CD0841D}"/>
            </a:ext>
          </a:extLst>
        </p:cNvPr>
        <p:cNvGrpSpPr/>
        <p:nvPr/>
      </p:nvGrpSpPr>
      <p:grpSpPr>
        <a:xfrm>
          <a:off x="0" y="0"/>
          <a:ext cx="0" cy="0"/>
          <a:chOff x="0" y="0"/>
          <a:chExt cx="0" cy="0"/>
        </a:xfrm>
      </p:grpSpPr>
      <p:pic>
        <p:nvPicPr>
          <p:cNvPr id="7" name="Picture Placeholder 6" descr="A group of wooden letters on a wood surface&#10;&#10;AI-generated content may be incorrect.">
            <a:extLst>
              <a:ext uri="{FF2B5EF4-FFF2-40B4-BE49-F238E27FC236}">
                <a16:creationId xmlns:a16="http://schemas.microsoft.com/office/drawing/2014/main" id="{737EFC0D-B42B-1004-909C-434ABFD9E165}"/>
              </a:ext>
            </a:extLst>
          </p:cNvPr>
          <p:cNvPicPr>
            <a:picLocks noGrp="1" noChangeAspect="1"/>
          </p:cNvPicPr>
          <p:nvPr>
            <p:ph type="pic" sz="quarter" idx="67"/>
          </p:nvPr>
        </p:nvPicPr>
        <p:blipFill>
          <a:blip r:embed="rId2"/>
          <a:srcRect t="1373" b="1373"/>
          <a:stretch>
            <a:fillRect/>
          </a:stretch>
        </p:blipFill>
        <p:spPr/>
      </p:pic>
      <p:sp>
        <p:nvSpPr>
          <p:cNvPr id="2" name="Text Placeholder 1">
            <a:extLst>
              <a:ext uri="{FF2B5EF4-FFF2-40B4-BE49-F238E27FC236}">
                <a16:creationId xmlns:a16="http://schemas.microsoft.com/office/drawing/2014/main" id="{FE7CA464-CC59-15BE-3070-1014BFFBC5A7}"/>
              </a:ext>
            </a:extLst>
          </p:cNvPr>
          <p:cNvSpPr>
            <a:spLocks noGrp="1"/>
          </p:cNvSpPr>
          <p:nvPr>
            <p:ph type="body" sz="quarter" idx="18"/>
          </p:nvPr>
        </p:nvSpPr>
        <p:spPr>
          <a:xfrm>
            <a:off x="7253207" y="1618150"/>
            <a:ext cx="4267624" cy="870198"/>
          </a:xfrm>
        </p:spPr>
        <p:txBody>
          <a:bodyPr/>
          <a:lstStyle/>
          <a:p>
            <a:pPr>
              <a:lnSpc>
                <a:spcPts val="3240"/>
              </a:lnSpc>
            </a:pPr>
            <a:r>
              <a:rPr lang="en-GB" sz="3200" dirty="0"/>
              <a:t>Growing Smart – Partnerships, Upsells &amp; Long-Term Planning</a:t>
            </a:r>
          </a:p>
          <a:p>
            <a:pPr>
              <a:lnSpc>
                <a:spcPts val="3240"/>
              </a:lnSpc>
            </a:pPr>
            <a:endParaRPr lang="en-GB" sz="3200" dirty="0"/>
          </a:p>
        </p:txBody>
      </p:sp>
      <p:sp>
        <p:nvSpPr>
          <p:cNvPr id="3" name="Text Placeholder 2">
            <a:extLst>
              <a:ext uri="{FF2B5EF4-FFF2-40B4-BE49-F238E27FC236}">
                <a16:creationId xmlns:a16="http://schemas.microsoft.com/office/drawing/2014/main" id="{7FEFC7E2-A679-2263-EF66-1C8C042C4CCE}"/>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3</a:t>
            </a:r>
          </a:p>
        </p:txBody>
      </p:sp>
      <p:sp>
        <p:nvSpPr>
          <p:cNvPr id="29" name="Slide Number Placeholder 5">
            <a:extLst>
              <a:ext uri="{FF2B5EF4-FFF2-40B4-BE49-F238E27FC236}">
                <a16:creationId xmlns:a16="http://schemas.microsoft.com/office/drawing/2014/main" id="{29C28859-DE2E-F66D-6116-B29F6FBB64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28</a:t>
            </a:fld>
            <a:endParaRPr lang="fr-CA" sz="1200" dirty="0"/>
          </a:p>
        </p:txBody>
      </p:sp>
      <p:sp>
        <p:nvSpPr>
          <p:cNvPr id="25" name="Text Placeholder 4">
            <a:extLst>
              <a:ext uri="{FF2B5EF4-FFF2-40B4-BE49-F238E27FC236}">
                <a16:creationId xmlns:a16="http://schemas.microsoft.com/office/drawing/2014/main" id="{6CCEFA0A-E5EA-5538-203C-66A4B73B24C8}"/>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A4A33156-5090-15B4-D009-739641969A54}"/>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You’ll learn how to partner with local businesses, offer small extras to guests, and plan for the future.  We’ll explore how to increase income without adding stress, and how to grow in a way that fits your goals and values.  The aim is not just to get bigger, but to grow better - with happy guests, a strong reputation, and long-term success.</a:t>
            </a:r>
          </a:p>
          <a:p>
            <a:pPr>
              <a:lnSpc>
                <a:spcPts val="2360"/>
              </a:lnSpc>
            </a:pPr>
            <a:endParaRPr lang="en-IE" dirty="0"/>
          </a:p>
        </p:txBody>
      </p:sp>
      <p:sp>
        <p:nvSpPr>
          <p:cNvPr id="27" name="Text Placeholder 4">
            <a:extLst>
              <a:ext uri="{FF2B5EF4-FFF2-40B4-BE49-F238E27FC236}">
                <a16:creationId xmlns:a16="http://schemas.microsoft.com/office/drawing/2014/main" id="{EBE20E57-6A3E-D08C-30C8-40538602826B}"/>
              </a:ext>
            </a:extLst>
          </p:cNvPr>
          <p:cNvSpPr txBox="1">
            <a:spLocks/>
          </p:cNvSpPr>
          <p:nvPr/>
        </p:nvSpPr>
        <p:spPr>
          <a:xfrm>
            <a:off x="473839" y="4455381"/>
            <a:ext cx="259109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This section focuses on growing your hosting business in a smart, simple, and sustainable way.</a:t>
            </a:r>
          </a:p>
          <a:p>
            <a:pPr>
              <a:lnSpc>
                <a:spcPts val="2360"/>
              </a:lnSpc>
            </a:pPr>
            <a:endParaRPr lang="en-IE" dirty="0"/>
          </a:p>
        </p:txBody>
      </p:sp>
      <p:sp>
        <p:nvSpPr>
          <p:cNvPr id="10" name="Text Placeholder 7">
            <a:extLst>
              <a:ext uri="{FF2B5EF4-FFF2-40B4-BE49-F238E27FC236}">
                <a16:creationId xmlns:a16="http://schemas.microsoft.com/office/drawing/2014/main" id="{99DF7916-D4C4-299A-FE37-22B241C40A66}"/>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NPhoto Credit: </a:t>
            </a:r>
          </a:p>
          <a:p>
            <a:pPr marL="0" indent="0" algn="ctr">
              <a:lnSpc>
                <a:spcPts val="1240"/>
              </a:lnSpc>
              <a:spcBef>
                <a:spcPts val="0"/>
              </a:spcBef>
              <a:buNone/>
            </a:pPr>
            <a:r>
              <a:rPr lang="sl-SI" sz="1200" dirty="0">
                <a:solidFill>
                  <a:schemeClr val="bg1"/>
                </a:solidFill>
              </a:rPr>
              <a:t>Ta fotografija avtorja Neznan avtor je licencirana pod imenom CC BY-SA</a:t>
            </a:r>
          </a:p>
        </p:txBody>
      </p:sp>
    </p:spTree>
    <p:extLst>
      <p:ext uri="{BB962C8B-B14F-4D97-AF65-F5344CB8AC3E}">
        <p14:creationId xmlns:p14="http://schemas.microsoft.com/office/powerpoint/2010/main" val="35229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A2DE-75F7-3AF1-752B-18B7733A12A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21A3EEB-1EB9-62AB-E850-31CE6608A4FE}"/>
              </a:ext>
            </a:extLst>
          </p:cNvPr>
          <p:cNvSpPr txBox="1">
            <a:spLocks/>
          </p:cNvSpPr>
          <p:nvPr/>
        </p:nvSpPr>
        <p:spPr>
          <a:xfrm>
            <a:off x="629645" y="307773"/>
            <a:ext cx="86498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Growing Smart – Partnerships, Upsells &amp; Long-Term Planning</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BC30F6-4C51-760F-F29E-8C7E4B0F1423}"/>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93C00B7-251A-CF43-22AE-B458ABCDCA07}"/>
              </a:ext>
            </a:extLst>
          </p:cNvPr>
          <p:cNvSpPr txBox="1">
            <a:spLocks/>
          </p:cNvSpPr>
          <p:nvPr/>
        </p:nvSpPr>
        <p:spPr>
          <a:xfrm>
            <a:off x="629645" y="1977101"/>
            <a:ext cx="909008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Once your hosting business is running well, you may start thinking about how to grow. But growth doesn’t have to mean more work or more risk.  This section will help you explore small, smart ways to improve and expand. You’ll learn how to offer guests extra services, like breakfast boxes or local tours, by working with nearby partners.</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We’ll also talk about upselling - offering add-ons in a way that’s easy and helpful, not pushy.  Finally, you’ll learn how to plan for long-term success: when to raise prices, how to improve your space, and how to stay focused on what matters most to you.  With a little planning, you can grow your business in a way that feels right and keeps guests coming back.</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F30178DF-5D22-59CB-2EDB-0C186FC4001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FAEE7B9A-9805-44E0-792F-55990E3A373A}"/>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Source: </a:t>
            </a:r>
            <a:r>
              <a:rPr lang="en-US" dirty="0" err="1">
                <a:solidFill>
                  <a:srgbClr val="459597"/>
                </a:solidFill>
              </a:rPr>
              <a:t>Booking.com</a:t>
            </a:r>
            <a:r>
              <a:rPr lang="en-US" dirty="0">
                <a:solidFill>
                  <a:srgbClr val="459597"/>
                </a:solidFill>
              </a:rPr>
              <a:t> Partner Hub – "Delivering great guest experiences"</a:t>
            </a:r>
            <a:endParaRPr lang="en-IE" dirty="0">
              <a:solidFill>
                <a:srgbClr val="459597"/>
              </a:solidFill>
            </a:endParaRPr>
          </a:p>
        </p:txBody>
      </p:sp>
      <p:sp>
        <p:nvSpPr>
          <p:cNvPr id="7" name="Slide Number Placeholder 5">
            <a:extLst>
              <a:ext uri="{FF2B5EF4-FFF2-40B4-BE49-F238E27FC236}">
                <a16:creationId xmlns:a16="http://schemas.microsoft.com/office/drawing/2014/main" id="{078F9323-772C-30B8-79C8-192845A61E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29</a:t>
            </a:fld>
            <a:endParaRPr lang="fr-CA" sz="1200" dirty="0"/>
          </a:p>
        </p:txBody>
      </p:sp>
    </p:spTree>
    <p:extLst>
      <p:ext uri="{BB962C8B-B14F-4D97-AF65-F5344CB8AC3E}">
        <p14:creationId xmlns:p14="http://schemas.microsoft.com/office/powerpoint/2010/main" val="345782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47877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478770"/>
            <a:ext cx="4415332" cy="689519"/>
          </a:xfrm>
        </p:spPr>
        <p:txBody>
          <a:bodyPr anchor="t"/>
          <a:lstStyle/>
          <a:p>
            <a:pPr>
              <a:lnSpc>
                <a:spcPts val="2240"/>
              </a:lnSpc>
            </a:pPr>
            <a:r>
              <a:rPr lang="en-GB" b="1" kern="1200" dirty="0">
                <a:solidFill>
                  <a:srgbClr val="EC7C69"/>
                </a:solidFill>
                <a:latin typeface="+mn-lt"/>
                <a:ea typeface="+mn-ea"/>
                <a:cs typeface="+mn-cs"/>
              </a:rPr>
              <a:t>Managing the Guest Journey – Before, During &amp; After the Stay</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472729" cy="4246763"/>
          </a:xfrm>
        </p:spPr>
        <p:txBody>
          <a:bodyPr/>
          <a:lstStyle/>
          <a:p>
            <a:pPr marL="0" indent="0">
              <a:lnSpc>
                <a:spcPts val="2180"/>
              </a:lnSpc>
            </a:pPr>
            <a:r>
              <a:rPr lang="en-GB" sz="2200" b="0" dirty="0"/>
              <a:t>This module supports learners in delivering a high-quality guest experience while ensuring the business remains manageable, efficient, and sustainable. </a:t>
            </a:r>
          </a:p>
          <a:p>
            <a:pPr marL="0" indent="0">
              <a:lnSpc>
                <a:spcPts val="2180"/>
              </a:lnSpc>
            </a:pPr>
            <a:endParaRPr lang="en-GB" sz="2200" b="0" dirty="0"/>
          </a:p>
          <a:p>
            <a:pPr marL="0" indent="0">
              <a:lnSpc>
                <a:spcPts val="2180"/>
              </a:lnSpc>
            </a:pPr>
            <a:r>
              <a:rPr lang="en-GB" sz="2200" b="0" dirty="0"/>
              <a:t>It focuses on the full guest journey -from first contact to follow-up - and introduces practical systems for day-to-day operations. Learners also explore ways to grow their business by adding value through local partnerships, guest offers, and long-term planning.</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1169158"/>
            <a:ext cx="4938958" cy="311554"/>
          </a:xfrm>
        </p:spPr>
        <p:txBody>
          <a:bodyPr anchor="t"/>
          <a:lstStyle/>
          <a:p>
            <a:pPr>
              <a:lnSpc>
                <a:spcPts val="1800"/>
              </a:lnSpc>
            </a:pPr>
            <a:r>
              <a:rPr lang="en-GB" sz="1800" dirty="0">
                <a:solidFill>
                  <a:srgbClr val="414141"/>
                </a:solidFill>
              </a:rPr>
              <a:t>Learn how to give guests a great experience from booking to after their stay. Use good communication and small personal touches to make them feel welcome and want to come back.</a:t>
            </a:r>
          </a:p>
          <a:p>
            <a:pPr>
              <a:lnSpc>
                <a:spcPts val="1800"/>
              </a:lnSpc>
            </a:pPr>
            <a:endParaRPr lang="en-GB" sz="18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744878" y="2612213"/>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679763" y="2550304"/>
            <a:ext cx="4472729" cy="469476"/>
          </a:xfrm>
        </p:spPr>
        <p:txBody>
          <a:bodyPr anchor="t"/>
          <a:lstStyle/>
          <a:p>
            <a:pPr>
              <a:lnSpc>
                <a:spcPts val="2240"/>
              </a:lnSpc>
            </a:pPr>
            <a:r>
              <a:rPr lang="en-US" b="1" dirty="0">
                <a:solidFill>
                  <a:srgbClr val="EC7C69"/>
                </a:solidFill>
              </a:rPr>
              <a:t>Tools &amp; Systems for Efficient Operations</a:t>
            </a:r>
          </a:p>
          <a:p>
            <a:pPr>
              <a:lnSpc>
                <a:spcPts val="22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6704147" y="3291193"/>
            <a:ext cx="4815558" cy="723299"/>
          </a:xfrm>
        </p:spPr>
        <p:txBody>
          <a:bodyPr anchor="t">
            <a:noAutofit/>
          </a:bodyPr>
          <a:lstStyle/>
          <a:p>
            <a:pPr>
              <a:lnSpc>
                <a:spcPts val="1800"/>
              </a:lnSpc>
            </a:pPr>
            <a:r>
              <a:rPr lang="en-US" sz="1800" dirty="0">
                <a:solidFill>
                  <a:srgbClr val="414141"/>
                </a:solidFill>
              </a:rPr>
              <a:t>Find easy and cheap tools to help you run your place without stress. Automate small tasks like check-in info and reviews so you save time but still give good service.</a:t>
            </a: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5 Overview</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16733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482081" y="324063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3010B6-72DD-1B3A-59BB-6CAD417D0B1B}"/>
              </a:ext>
            </a:extLst>
          </p:cNvPr>
          <p:cNvSpPr txBox="1">
            <a:spLocks/>
          </p:cNvSpPr>
          <p:nvPr/>
        </p:nvSpPr>
        <p:spPr>
          <a:xfrm>
            <a:off x="5744878" y="4492419"/>
            <a:ext cx="700387" cy="689518"/>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3" name="Text Placeholder 12">
            <a:extLst>
              <a:ext uri="{FF2B5EF4-FFF2-40B4-BE49-F238E27FC236}">
                <a16:creationId xmlns:a16="http://schemas.microsoft.com/office/drawing/2014/main" id="{1471625A-1FC7-5026-B50A-9078E4AC46D4}"/>
              </a:ext>
            </a:extLst>
          </p:cNvPr>
          <p:cNvSpPr txBox="1">
            <a:spLocks/>
          </p:cNvSpPr>
          <p:nvPr/>
        </p:nvSpPr>
        <p:spPr>
          <a:xfrm>
            <a:off x="6679764" y="4492419"/>
            <a:ext cx="4706318" cy="51642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US" b="1" dirty="0">
                <a:solidFill>
                  <a:srgbClr val="EC7C69"/>
                </a:solidFill>
              </a:rPr>
              <a:t>Growing Smart – Partnerships, Upsells &amp; Long-Term Planning</a:t>
            </a:r>
          </a:p>
          <a:p>
            <a:pPr>
              <a:lnSpc>
                <a:spcPts val="2240"/>
              </a:lnSpc>
            </a:pPr>
            <a:endParaRPr lang="en-US" b="1" dirty="0">
              <a:solidFill>
                <a:srgbClr val="EC7C69"/>
              </a:solidFill>
            </a:endParaRPr>
          </a:p>
        </p:txBody>
      </p:sp>
      <p:sp>
        <p:nvSpPr>
          <p:cNvPr id="4" name="Text Placeholder 14">
            <a:extLst>
              <a:ext uri="{FF2B5EF4-FFF2-40B4-BE49-F238E27FC236}">
                <a16:creationId xmlns:a16="http://schemas.microsoft.com/office/drawing/2014/main" id="{ED390AB9-4058-D6E3-7CDA-7CE51B8A94D7}"/>
              </a:ext>
            </a:extLst>
          </p:cNvPr>
          <p:cNvSpPr txBox="1">
            <a:spLocks/>
          </p:cNvSpPr>
          <p:nvPr/>
        </p:nvSpPr>
        <p:spPr>
          <a:xfrm>
            <a:off x="6679763" y="5221861"/>
            <a:ext cx="4472729" cy="795630"/>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800" dirty="0">
                <a:solidFill>
                  <a:srgbClr val="414141"/>
                </a:solidFill>
              </a:rPr>
              <a:t>Work with local businesses to offer extra services and make more money. Plan ahead so your business grows in a way that fits your goals and keeps guests happy.</a:t>
            </a:r>
          </a:p>
          <a:p>
            <a:pPr>
              <a:lnSpc>
                <a:spcPts val="1800"/>
              </a:lnSpc>
            </a:pPr>
            <a:endParaRPr lang="en-US" sz="1800" dirty="0">
              <a:solidFill>
                <a:srgbClr val="414141"/>
              </a:solidFill>
            </a:endParaRP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cxnSp>
        <p:nvCxnSpPr>
          <p:cNvPr id="5" name="Straight Connector 4">
            <a:extLst>
              <a:ext uri="{FF2B5EF4-FFF2-40B4-BE49-F238E27FC236}">
                <a16:creationId xmlns:a16="http://schemas.microsoft.com/office/drawing/2014/main" id="{E4763E85-8230-E79D-9079-124CC9F3A311}"/>
              </a:ext>
            </a:extLst>
          </p:cNvPr>
          <p:cNvCxnSpPr>
            <a:cxnSpLocks/>
          </p:cNvCxnSpPr>
          <p:nvPr/>
        </p:nvCxnSpPr>
        <p:spPr>
          <a:xfrm flipH="1">
            <a:off x="5482081" y="51521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694B-E2C8-16BF-533D-E68FD3C4164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AF2CBB6-484E-AE6F-81A6-DFE72ECF050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B29C7CEF-6B8C-A2CE-F839-8208C662AA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EDFC1A5-43C4-24ED-1740-5CB59D0D46F5}"/>
              </a:ext>
            </a:extLst>
          </p:cNvPr>
          <p:cNvSpPr>
            <a:spLocks noGrp="1"/>
          </p:cNvSpPr>
          <p:nvPr>
            <p:ph type="body" sz="quarter" idx="16"/>
          </p:nvPr>
        </p:nvSpPr>
        <p:spPr>
          <a:xfrm>
            <a:off x="4061012" y="732734"/>
            <a:ext cx="6435538" cy="803654"/>
          </a:xfrm>
          <a:prstGeom prst="rect">
            <a:avLst/>
          </a:prstGeom>
        </p:spPr>
        <p:txBody>
          <a:bodyPr/>
          <a:lstStyle/>
          <a:p>
            <a:r>
              <a:rPr lang="en-US" dirty="0"/>
              <a:t>Working with Local Partners</a:t>
            </a:r>
          </a:p>
          <a:p>
            <a:endParaRPr lang="en-US" sz="2800" dirty="0"/>
          </a:p>
        </p:txBody>
      </p:sp>
      <p:sp>
        <p:nvSpPr>
          <p:cNvPr id="4" name="Text Placeholder 3">
            <a:extLst>
              <a:ext uri="{FF2B5EF4-FFF2-40B4-BE49-F238E27FC236}">
                <a16:creationId xmlns:a16="http://schemas.microsoft.com/office/drawing/2014/main" id="{5CA98D16-A7B6-7353-7367-E916B6B99E66}"/>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You don’t have to do everything on your own - local businesses can be great partners.  In this part, you’ll learn how to connect with others in your area to offer guests more value.</a:t>
            </a:r>
          </a:p>
          <a:p>
            <a:pPr>
              <a:lnSpc>
                <a:spcPts val="2340"/>
              </a:lnSpc>
            </a:pPr>
            <a:r>
              <a:rPr lang="en-GB" b="0" i="0" dirty="0">
                <a:effectLst/>
                <a:latin typeface="Calibri"/>
                <a:ea typeface="Calibri"/>
                <a:cs typeface="Calibri"/>
              </a:rPr>
              <a:t>Things like breakfast boxes, bike rentals, or guided walks can improve your guest experience and support the local economy.</a:t>
            </a:r>
          </a:p>
          <a:p>
            <a:pPr>
              <a:lnSpc>
                <a:spcPts val="2340"/>
              </a:lnSpc>
            </a:pPr>
            <a:r>
              <a:rPr lang="en-GB" b="0" i="0" dirty="0">
                <a:effectLst/>
                <a:latin typeface="Calibri"/>
                <a:ea typeface="Calibri"/>
                <a:cs typeface="Calibri"/>
              </a:rPr>
              <a:t>We’ll show you how to choose the right partners and keep things simple and fair for both sides.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These partnerships help guests enjoy their stay more and create positive word-of-mouth.  They also build strong community ties and set your property apart from others.  Even small partnerships can bring big results if they’re a good fit.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9A5C48-2C43-A9E1-479F-F176A68E41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pic>
        <p:nvPicPr>
          <p:cNvPr id="3" name="Picture 2">
            <a:extLst>
              <a:ext uri="{FF2B5EF4-FFF2-40B4-BE49-F238E27FC236}">
                <a16:creationId xmlns:a16="http://schemas.microsoft.com/office/drawing/2014/main" id="{5B5009B5-D69D-5290-CC5D-3C96ED9C795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0279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D858-013F-3A47-83FF-E8817BE5D58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3F5CB8-0F9F-D867-57DF-BB86B6A10AB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Finding the Right Partners in Your Area </a:t>
            </a:r>
          </a:p>
          <a:p>
            <a:pPr>
              <a:lnSpc>
                <a:spcPts val="3720"/>
              </a:lnSpc>
            </a:pPr>
            <a:endParaRPr lang="en-US" dirty="0"/>
          </a:p>
        </p:txBody>
      </p:sp>
      <p:cxnSp>
        <p:nvCxnSpPr>
          <p:cNvPr id="10" name="Straight Connector 9">
            <a:extLst>
              <a:ext uri="{FF2B5EF4-FFF2-40B4-BE49-F238E27FC236}">
                <a16:creationId xmlns:a16="http://schemas.microsoft.com/office/drawing/2014/main" id="{CDCF099D-8CCA-9A27-D2DB-5B79D049204F}"/>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BBBD5D0-4ADA-38AE-1046-79A12A1CB3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sp>
        <p:nvSpPr>
          <p:cNvPr id="4" name="Text Placeholder 5">
            <a:extLst>
              <a:ext uri="{FF2B5EF4-FFF2-40B4-BE49-F238E27FC236}">
                <a16:creationId xmlns:a16="http://schemas.microsoft.com/office/drawing/2014/main" id="{26B0D00F-8996-6F08-A7EF-730DAA3A2EC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A9F108B8-FC1E-0B2C-1A11-AF018CE73751}"/>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Reach out to small local businesses </a:t>
            </a:r>
            <a:r>
              <a:rPr lang="en-GB" sz="2200" dirty="0">
                <a:solidFill>
                  <a:srgbClr val="414141"/>
                </a:solidFill>
              </a:rPr>
              <a:t>like bakers, farmers, wellness providers, bike rentals, and cultural guides.</a:t>
            </a:r>
          </a:p>
          <a:p>
            <a:pPr marL="342900" indent="-342900">
              <a:lnSpc>
                <a:spcPts val="2240"/>
              </a:lnSpc>
              <a:buClr>
                <a:srgbClr val="459597"/>
              </a:buClr>
              <a:buFont typeface="Arial" panose="020B0604020202020204" pitchFamily="34" charset="0"/>
              <a:buChar char="•"/>
            </a:pPr>
            <a:r>
              <a:rPr lang="en-GB" sz="2200" b="1" dirty="0">
                <a:solidFill>
                  <a:srgbClr val="EC7C69"/>
                </a:solidFill>
              </a:rPr>
              <a:t>Start by asking: </a:t>
            </a:r>
            <a:r>
              <a:rPr lang="en-GB" sz="2200" dirty="0">
                <a:solidFill>
                  <a:srgbClr val="414141"/>
                </a:solidFill>
              </a:rPr>
              <a:t>“What can I offer my guests that also supports my community?”</a:t>
            </a:r>
          </a:p>
          <a:p>
            <a:pPr marL="342900" indent="-342900">
              <a:lnSpc>
                <a:spcPts val="2240"/>
              </a:lnSpc>
              <a:buClr>
                <a:srgbClr val="459597"/>
              </a:buClr>
              <a:buFont typeface="Arial" panose="020B0604020202020204" pitchFamily="34" charset="0"/>
              <a:buChar char="•"/>
            </a:pPr>
            <a:r>
              <a:rPr lang="en-GB" sz="2200" b="1" dirty="0">
                <a:solidFill>
                  <a:srgbClr val="EC7C69"/>
                </a:solidFill>
              </a:rPr>
              <a:t>Choose reliable partners </a:t>
            </a:r>
            <a:r>
              <a:rPr lang="en-GB" sz="2200" dirty="0">
                <a:solidFill>
                  <a:srgbClr val="414141"/>
                </a:solidFill>
              </a:rPr>
              <a:t>who understand guest expectations and value good service.</a:t>
            </a:r>
          </a:p>
          <a:p>
            <a:pPr marL="342900" indent="-342900">
              <a:lnSpc>
                <a:spcPts val="2240"/>
              </a:lnSpc>
              <a:buClr>
                <a:srgbClr val="459597"/>
              </a:buClr>
              <a:buFont typeface="Arial" panose="020B0604020202020204" pitchFamily="34" charset="0"/>
              <a:buChar char="•"/>
            </a:pPr>
            <a:r>
              <a:rPr lang="en-GB" sz="2200" b="1" dirty="0">
                <a:solidFill>
                  <a:srgbClr val="EC7C69"/>
                </a:solidFill>
              </a:rPr>
              <a:t>Focus on shared values: </a:t>
            </a:r>
            <a:r>
              <a:rPr lang="en-GB" sz="2200" dirty="0">
                <a:solidFill>
                  <a:srgbClr val="414141"/>
                </a:solidFill>
              </a:rPr>
              <a:t>quality, sustainability, and hospitality.</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CD22BCD-47C4-E7AF-DA37-2BD0EF84596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2BCEA418-DBC0-7C1F-B397-7446D6155197}"/>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Attend local farmers markets or community events to meet potential partners.</a:t>
            </a:r>
          </a:p>
          <a:p>
            <a:pPr marL="342900" indent="-342900" algn="l">
              <a:lnSpc>
                <a:spcPts val="2340"/>
              </a:lnSpc>
              <a:spcBef>
                <a:spcPts val="0"/>
              </a:spcBef>
              <a:buFont typeface="Arial" panose="020B0604020202020204" pitchFamily="34" charset="0"/>
              <a:buChar char="•"/>
            </a:pPr>
            <a:r>
              <a:rPr lang="en-IE" sz="2200" dirty="0"/>
              <a:t>Offer them promotion in your guestbook or digital welcome pack in exchange for guest discounts.</a:t>
            </a:r>
          </a:p>
          <a:p>
            <a:pPr marL="342900" indent="-342900" algn="l">
              <a:lnSpc>
                <a:spcPts val="2340"/>
              </a:lnSpc>
              <a:spcBef>
                <a:spcPts val="0"/>
              </a:spcBef>
              <a:buFont typeface="Arial" panose="020B0604020202020204" pitchFamily="34" charset="0"/>
              <a:buChar char="•"/>
            </a:pPr>
            <a:r>
              <a:rPr lang="en-IE" sz="2200" dirty="0"/>
              <a:t>Keep partnerships simple — even an informal arrangement works if both sides benefit.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6898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A1BA04D-2827-A829-02FE-E06023FC4C22}"/>
              </a:ext>
            </a:extLst>
          </p:cNvPr>
          <p:cNvPicPr>
            <a:picLocks noChangeAspect="1"/>
          </p:cNvPicPr>
          <p:nvPr/>
        </p:nvPicPr>
        <p:blipFill rotWithShape="1">
          <a:blip r:embed="rId4"/>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Velika Planina (Slovenia)</a:t>
            </a:r>
          </a:p>
          <a:p>
            <a:endParaRPr lang="en-US" dirty="0"/>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76981" y="2019050"/>
            <a:ext cx="542046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sz="3000" b="1" dirty="0">
                <a:solidFill>
                  <a:srgbClr val="EC7C69"/>
                </a:solidFill>
              </a:rPr>
              <a:t>Local Partnership:</a:t>
            </a:r>
          </a:p>
          <a:p>
            <a:pPr>
              <a:lnSpc>
                <a:spcPts val="2340"/>
              </a:lnSpc>
              <a:buClr>
                <a:srgbClr val="EC7C69"/>
              </a:buClr>
            </a:pPr>
            <a:endParaRPr lang="en-IE" dirty="0"/>
          </a:p>
          <a:p>
            <a:pPr marL="342900" indent="-342900">
              <a:lnSpc>
                <a:spcPts val="2340"/>
              </a:lnSpc>
              <a:buClr>
                <a:srgbClr val="459597"/>
              </a:buClr>
              <a:buFont typeface="Arial" panose="020B0604020202020204" pitchFamily="34" charset="0"/>
              <a:buChar char="•"/>
            </a:pPr>
            <a:r>
              <a:rPr lang="en-IE" dirty="0"/>
              <a:t>Collaborates with local shepherds who bring fresh dairy to breakfast and run cheese-making workshops.</a:t>
            </a:r>
          </a:p>
          <a:p>
            <a:pPr marL="342900" indent="-342900">
              <a:lnSpc>
                <a:spcPts val="2340"/>
              </a:lnSpc>
              <a:buClr>
                <a:srgbClr val="459597"/>
              </a:buClr>
              <a:buFont typeface="Arial" panose="020B0604020202020204" pitchFamily="34" charset="0"/>
              <a:buChar char="•"/>
            </a:pPr>
            <a:r>
              <a:rPr lang="en-IE" dirty="0"/>
              <a:t>Arranges guided treks with local guides and promotes scenic hikes.</a:t>
            </a:r>
          </a:p>
          <a:p>
            <a:pPr marL="342900" indent="-342900">
              <a:lnSpc>
                <a:spcPts val="2340"/>
              </a:lnSpc>
              <a:buClr>
                <a:srgbClr val="459597"/>
              </a:buClr>
              <a:buFont typeface="Arial" panose="020B0604020202020204" pitchFamily="34" charset="0"/>
              <a:buChar char="•"/>
            </a:pPr>
            <a:r>
              <a:rPr lang="en-IE" dirty="0"/>
              <a:t>Tailors' dinner events and team-building or wedding packages through partnerships with nearby farms and providers</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32</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903258" y="613375"/>
            <a:ext cx="48678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Finding the Right Partners in Your Area  </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E80E4CE-1EE8-FD13-F7C7-1F7F418FF89B}"/>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D864281-E3BE-185C-AEF8-D89053C62FD9}"/>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5">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
        <p:nvSpPr>
          <p:cNvPr id="5" name="Text Placeholder 7">
            <a:extLst>
              <a:ext uri="{FF2B5EF4-FFF2-40B4-BE49-F238E27FC236}">
                <a16:creationId xmlns:a16="http://schemas.microsoft.com/office/drawing/2014/main" id="{C6DE00D2-B756-86FE-C763-129A76193CD6}"/>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Photo Credit: Velika Planina, Slovenia</a:t>
            </a:r>
          </a:p>
        </p:txBody>
      </p:sp>
      <p:sp>
        <p:nvSpPr>
          <p:cNvPr id="6" name="TextBox 5">
            <a:extLst>
              <a:ext uri="{FF2B5EF4-FFF2-40B4-BE49-F238E27FC236}">
                <a16:creationId xmlns:a16="http://schemas.microsoft.com/office/drawing/2014/main" id="{8A8891A0-3D4B-DF17-FDBB-83C23EE9D9B9}"/>
              </a:ext>
            </a:extLst>
          </p:cNvPr>
          <p:cNvSpPr txBox="1"/>
          <p:nvPr/>
        </p:nvSpPr>
        <p:spPr>
          <a:xfrm>
            <a:off x="5978576" y="5603714"/>
            <a:ext cx="5418872" cy="625812"/>
          </a:xfrm>
          <a:prstGeom prst="rect">
            <a:avLst/>
          </a:prstGeom>
          <a:noFill/>
        </p:spPr>
        <p:txBody>
          <a:bodyPr wrap="square">
            <a:spAutoFit/>
          </a:bodyPr>
          <a:lstStyle/>
          <a:p>
            <a:pPr>
              <a:lnSpc>
                <a:spcPts val="1960"/>
              </a:lnSpc>
            </a:pPr>
            <a:r>
              <a:rPr lang="en-IE" b="1" dirty="0">
                <a:solidFill>
                  <a:srgbClr val="414141"/>
                </a:solidFill>
              </a:rPr>
              <a:t>Sources</a:t>
            </a:r>
            <a:r>
              <a:rPr lang="en-IE" b="1" dirty="0">
                <a:solidFill>
                  <a:srgbClr val="459597"/>
                </a:solidFill>
                <a:cs typeface="Calibri"/>
              </a:rPr>
              <a:t>. </a:t>
            </a:r>
            <a:r>
              <a:rPr lang="en-IE" dirty="0">
                <a:solidFill>
                  <a:srgbClr val="459597"/>
                </a:solidFill>
                <a:hlinkClick r:id="rId5">
                  <a:extLst>
                    <a:ext uri="{A12FA001-AC4F-418D-AE19-62706E023703}">
                      <ahyp:hlinkClr xmlns:ahyp="http://schemas.microsoft.com/office/drawing/2018/hyperlinkcolor" val="tx"/>
                    </a:ext>
                  </a:extLst>
                </a:hlinkClick>
              </a:rPr>
              <a:t>Chalets on Velika Planina</a:t>
            </a:r>
            <a:endParaRPr lang="en-IE" dirty="0">
              <a:solidFill>
                <a:srgbClr val="459597"/>
              </a:solidFill>
              <a:ea typeface="Calibri"/>
              <a:cs typeface="Calibri"/>
            </a:endParaRPr>
          </a:p>
          <a:p>
            <a:pPr>
              <a:lnSpc>
                <a:spcPts val="1960"/>
              </a:lnSpc>
            </a:pP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581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7AF2-8F0F-97E0-23AF-1D52F8D88AC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29CA7DA-080E-1582-BCE1-D2D1452ED6A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Offering Add-On Experiences for Guests </a:t>
            </a:r>
          </a:p>
          <a:p>
            <a:pPr>
              <a:lnSpc>
                <a:spcPts val="3720"/>
              </a:lnSpc>
            </a:pPr>
            <a:endParaRPr lang="en-US" dirty="0"/>
          </a:p>
        </p:txBody>
      </p:sp>
      <p:cxnSp>
        <p:nvCxnSpPr>
          <p:cNvPr id="10" name="Straight Connector 9">
            <a:extLst>
              <a:ext uri="{FF2B5EF4-FFF2-40B4-BE49-F238E27FC236}">
                <a16:creationId xmlns:a16="http://schemas.microsoft.com/office/drawing/2014/main" id="{B8F7B4B2-E5A5-4445-A244-7A784A61F572}"/>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1D0615C-B077-B60F-D2CE-06DB96EFCC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sp>
        <p:nvSpPr>
          <p:cNvPr id="4" name="Text Placeholder 5">
            <a:extLst>
              <a:ext uri="{FF2B5EF4-FFF2-40B4-BE49-F238E27FC236}">
                <a16:creationId xmlns:a16="http://schemas.microsoft.com/office/drawing/2014/main" id="{E6362A3A-0F70-CA0C-164C-1127474457D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EA372D07-18C3-8D97-40DA-8A26B913131C}"/>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Collaborate with your partners to offer small packages</a:t>
            </a:r>
            <a:r>
              <a:rPr lang="en-GB" sz="2200" dirty="0">
                <a:solidFill>
                  <a:srgbClr val="EC7C69"/>
                </a:solidFill>
              </a:rPr>
              <a:t>: </a:t>
            </a:r>
            <a:r>
              <a:rPr lang="en-GB" sz="2200" dirty="0">
                <a:solidFill>
                  <a:srgbClr val="414141"/>
                </a:solidFill>
              </a:rPr>
              <a:t>breakfast box, local hike, wine tasting, or artisan workshop.</a:t>
            </a:r>
          </a:p>
          <a:p>
            <a:pPr marL="342900" indent="-342900">
              <a:lnSpc>
                <a:spcPts val="2240"/>
              </a:lnSpc>
              <a:buClr>
                <a:srgbClr val="459597"/>
              </a:buClr>
              <a:buFont typeface="Arial" panose="020B0604020202020204" pitchFamily="34" charset="0"/>
              <a:buChar char="•"/>
            </a:pPr>
            <a:r>
              <a:rPr lang="en-GB" sz="2200" b="1" dirty="0">
                <a:solidFill>
                  <a:srgbClr val="EC7C69"/>
                </a:solidFill>
              </a:rPr>
              <a:t>Introduce these extras in your welcome message</a:t>
            </a:r>
            <a:r>
              <a:rPr lang="en-GB" sz="2200" dirty="0">
                <a:solidFill>
                  <a:srgbClr val="414141"/>
                </a:solidFill>
              </a:rPr>
              <a:t>, printed flyer, or guest guide.</a:t>
            </a:r>
          </a:p>
          <a:p>
            <a:pPr marL="342900" indent="-342900">
              <a:lnSpc>
                <a:spcPts val="2240"/>
              </a:lnSpc>
              <a:buClr>
                <a:srgbClr val="459597"/>
              </a:buClr>
              <a:buFont typeface="Arial" panose="020B0604020202020204" pitchFamily="34" charset="0"/>
              <a:buChar char="•"/>
            </a:pPr>
            <a:r>
              <a:rPr lang="en-GB" sz="2200" b="1" dirty="0">
                <a:solidFill>
                  <a:srgbClr val="EC7C69"/>
                </a:solidFill>
              </a:rPr>
              <a:t>Use QR codes </a:t>
            </a:r>
            <a:r>
              <a:rPr lang="en-GB" sz="2200" dirty="0">
                <a:solidFill>
                  <a:srgbClr val="414141"/>
                </a:solidFill>
              </a:rPr>
              <a:t>that link to partner menus, booking forms, or their social media.</a:t>
            </a:r>
          </a:p>
          <a:p>
            <a:pPr marL="342900" indent="-342900">
              <a:lnSpc>
                <a:spcPts val="2240"/>
              </a:lnSpc>
              <a:buClr>
                <a:srgbClr val="459597"/>
              </a:buClr>
              <a:buFont typeface="Arial" panose="020B0604020202020204" pitchFamily="34" charset="0"/>
              <a:buChar char="•"/>
            </a:pPr>
            <a:r>
              <a:rPr lang="en-GB" sz="2200" b="1" dirty="0">
                <a:solidFill>
                  <a:srgbClr val="EC7C69"/>
                </a:solidFill>
              </a:rPr>
              <a:t>Highlight what’s special about the offer </a:t>
            </a:r>
            <a:r>
              <a:rPr lang="en-GB" sz="2200" dirty="0">
                <a:solidFill>
                  <a:srgbClr val="414141"/>
                </a:solidFill>
              </a:rPr>
              <a:t>- fresh, local, handmade, authentic.</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55ECAE4-40CE-22FE-B07F-831D4207EAC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33E808B-E06C-E16A-3883-AA6EA28041E1}"/>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Include photos of the experience or products in your listing or message templates.</a:t>
            </a:r>
          </a:p>
          <a:p>
            <a:pPr marL="342900" indent="-342900" algn="l">
              <a:lnSpc>
                <a:spcPts val="2340"/>
              </a:lnSpc>
              <a:spcBef>
                <a:spcPts val="0"/>
              </a:spcBef>
              <a:buFont typeface="Arial" panose="020B0604020202020204" pitchFamily="34" charset="0"/>
              <a:buChar char="•"/>
            </a:pPr>
            <a:r>
              <a:rPr lang="en-IE" sz="2200" dirty="0"/>
              <a:t>Keep the payment system clear: guests pay you or the partner directly.</a:t>
            </a:r>
          </a:p>
          <a:p>
            <a:pPr marL="342900" indent="-342900" algn="l">
              <a:lnSpc>
                <a:spcPts val="2340"/>
              </a:lnSpc>
              <a:spcBef>
                <a:spcPts val="0"/>
              </a:spcBef>
              <a:buFont typeface="Arial" panose="020B0604020202020204" pitchFamily="34" charset="0"/>
              <a:buChar char="•"/>
            </a:pPr>
            <a:r>
              <a:rPr lang="en-IE" sz="2200" dirty="0"/>
              <a:t>Ask for guest feedback after they try the experience to improve the offer.</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545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81F0-7986-7E6F-8B94-1BE3E5B27DE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B9F7018-96D1-952D-6F6F-13ECE6A86C4B}"/>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Win-Win Collaborations That Add Value </a:t>
            </a:r>
          </a:p>
          <a:p>
            <a:pPr>
              <a:lnSpc>
                <a:spcPts val="3720"/>
              </a:lnSpc>
            </a:pPr>
            <a:endParaRPr lang="en-US" dirty="0"/>
          </a:p>
        </p:txBody>
      </p:sp>
      <p:cxnSp>
        <p:nvCxnSpPr>
          <p:cNvPr id="10" name="Straight Connector 9">
            <a:extLst>
              <a:ext uri="{FF2B5EF4-FFF2-40B4-BE49-F238E27FC236}">
                <a16:creationId xmlns:a16="http://schemas.microsoft.com/office/drawing/2014/main" id="{30D37B45-F137-E06C-22BB-1C72A81476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0B184B7-8402-6B5D-6E24-DC181D9AAAB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sp>
        <p:nvSpPr>
          <p:cNvPr id="4" name="Text Placeholder 5">
            <a:extLst>
              <a:ext uri="{FF2B5EF4-FFF2-40B4-BE49-F238E27FC236}">
                <a16:creationId xmlns:a16="http://schemas.microsoft.com/office/drawing/2014/main" id="{CBA57DB4-FEA1-84F3-5DE2-D6CA3474CC3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88336273-A2B4-FB31-B577-9E791159293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Offer your partner visibility </a:t>
            </a:r>
            <a:r>
              <a:rPr lang="en-GB" sz="2200" dirty="0">
                <a:solidFill>
                  <a:srgbClr val="414141"/>
                </a:solidFill>
              </a:rPr>
              <a:t>(flyers, website, guest messaging), and ask them to do the same.</a:t>
            </a:r>
          </a:p>
          <a:p>
            <a:pPr marL="342900" indent="-342900">
              <a:lnSpc>
                <a:spcPts val="2240"/>
              </a:lnSpc>
              <a:buClr>
                <a:srgbClr val="459597"/>
              </a:buClr>
              <a:buFont typeface="Arial" panose="020B0604020202020204" pitchFamily="34" charset="0"/>
              <a:buChar char="•"/>
            </a:pPr>
            <a:r>
              <a:rPr lang="en-GB" sz="2200" b="1" dirty="0">
                <a:solidFill>
                  <a:srgbClr val="EC7C69"/>
                </a:solidFill>
              </a:rPr>
              <a:t>Set up small referral discounts or commissions </a:t>
            </a:r>
            <a:r>
              <a:rPr lang="en-GB" sz="2200" dirty="0">
                <a:solidFill>
                  <a:srgbClr val="414141"/>
                </a:solidFill>
              </a:rPr>
              <a:t>if appropriate.</a:t>
            </a:r>
          </a:p>
          <a:p>
            <a:pPr marL="342900" indent="-342900">
              <a:lnSpc>
                <a:spcPts val="2240"/>
              </a:lnSpc>
              <a:buClr>
                <a:srgbClr val="459597"/>
              </a:buClr>
              <a:buFont typeface="Arial" panose="020B0604020202020204" pitchFamily="34" charset="0"/>
              <a:buChar char="•"/>
            </a:pPr>
            <a:r>
              <a:rPr lang="en-GB" sz="2200" b="1" dirty="0">
                <a:solidFill>
                  <a:srgbClr val="EC7C69"/>
                </a:solidFill>
              </a:rPr>
              <a:t>Invite partners </a:t>
            </a:r>
            <a:r>
              <a:rPr lang="en-GB" sz="2200" dirty="0">
                <a:solidFill>
                  <a:srgbClr val="414141"/>
                </a:solidFill>
              </a:rPr>
              <a:t>to co-create seasonal or themed offers.</a:t>
            </a:r>
          </a:p>
          <a:p>
            <a:pPr marL="342900" indent="-342900">
              <a:lnSpc>
                <a:spcPts val="2240"/>
              </a:lnSpc>
              <a:buClr>
                <a:srgbClr val="459597"/>
              </a:buClr>
              <a:buFont typeface="Arial" panose="020B0604020202020204" pitchFamily="34" charset="0"/>
              <a:buChar char="•"/>
            </a:pPr>
            <a:r>
              <a:rPr lang="en-GB" sz="2200" b="1" dirty="0">
                <a:solidFill>
                  <a:srgbClr val="EC7C69"/>
                </a:solidFill>
              </a:rPr>
              <a:t>Include a short story </a:t>
            </a:r>
            <a:r>
              <a:rPr lang="en-GB" sz="2200" dirty="0">
                <a:solidFill>
                  <a:srgbClr val="414141"/>
                </a:solidFill>
              </a:rPr>
              <a:t>about your partners in your welcome folder - make it personal.</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D63F575-0E33-E422-CD04-0171003DF9B8}"/>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03F68AD-A7AE-4965-7DB7-3347A8CC4BA5}"/>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Revisit the collaboration regularly to adjust or refresh.</a:t>
            </a:r>
          </a:p>
          <a:p>
            <a:pPr marL="342900" indent="-342900" algn="l">
              <a:lnSpc>
                <a:spcPts val="2340"/>
              </a:lnSpc>
              <a:spcBef>
                <a:spcPts val="0"/>
              </a:spcBef>
              <a:buFont typeface="Arial" panose="020B0604020202020204" pitchFamily="34" charset="0"/>
              <a:buChar char="•"/>
            </a:pPr>
            <a:r>
              <a:rPr lang="en-IE" sz="2200" dirty="0"/>
              <a:t>Make sure guests always know who to contact and what to expect.</a:t>
            </a:r>
          </a:p>
          <a:p>
            <a:pPr marL="342900" indent="-342900" algn="l">
              <a:lnSpc>
                <a:spcPts val="2340"/>
              </a:lnSpc>
              <a:spcBef>
                <a:spcPts val="0"/>
              </a:spcBef>
              <a:buFont typeface="Arial" panose="020B0604020202020204" pitchFamily="34" charset="0"/>
              <a:buChar char="•"/>
            </a:pPr>
            <a:r>
              <a:rPr lang="en-IE" sz="2200" dirty="0"/>
              <a:t>Keep a list of reliable partners and update it seasonally.</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97667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130C-1412-C6BA-8BD6-3B3C4C6753B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9815786-EE48-A9F5-C719-E125EC6B203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9DCE6772-5088-4A6D-C1D7-A4E1D84FA836}"/>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3430FAB-4F3C-55D4-3A64-0E4486CC3EA6}"/>
              </a:ext>
            </a:extLst>
          </p:cNvPr>
          <p:cNvSpPr>
            <a:spLocks noGrp="1"/>
          </p:cNvSpPr>
          <p:nvPr>
            <p:ph type="body" sz="quarter" idx="16"/>
          </p:nvPr>
        </p:nvSpPr>
        <p:spPr>
          <a:xfrm>
            <a:off x="4061012" y="732734"/>
            <a:ext cx="6094924" cy="803654"/>
          </a:xfrm>
          <a:prstGeom prst="rect">
            <a:avLst/>
          </a:prstGeom>
        </p:spPr>
        <p:txBody>
          <a:bodyPr/>
          <a:lstStyle/>
          <a:p>
            <a:r>
              <a:rPr lang="en-US" dirty="0"/>
              <a:t>Simple Upselling Without the Stress</a:t>
            </a:r>
          </a:p>
          <a:p>
            <a:endParaRPr lang="en-US" sz="2800" dirty="0"/>
          </a:p>
        </p:txBody>
      </p:sp>
      <p:sp>
        <p:nvSpPr>
          <p:cNvPr id="4" name="Text Placeholder 3">
            <a:extLst>
              <a:ext uri="{FF2B5EF4-FFF2-40B4-BE49-F238E27FC236}">
                <a16:creationId xmlns:a16="http://schemas.microsoft.com/office/drawing/2014/main" id="{00CDED72-1E80-18EE-FF0C-3131B05AB0D0}"/>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Upselling doesn’t have to be complicated or pushy.  In this part, you’ll learn how to offer small extras that guests actually want - like early check-in, welcome baskets, or tour add-ons.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We’ll show you when and how to offer these options in a friendly and clear way.  The goal is to earn a bit more while keeping the booking process smooth and simple.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You’ll also learn how to avoid overloading yourself or your guests with too many choices.  Well-done upselling makes guests feel cared for and gives them more reasons to enjoy their stay.  A few smart offers can boost income and improve satisfaction at the same time.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3CBE165E-4C92-1789-EA1D-FC8CB75AE7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pic>
        <p:nvPicPr>
          <p:cNvPr id="3" name="Picture 2">
            <a:extLst>
              <a:ext uri="{FF2B5EF4-FFF2-40B4-BE49-F238E27FC236}">
                <a16:creationId xmlns:a16="http://schemas.microsoft.com/office/drawing/2014/main" id="{0D91065C-41A1-C188-799B-8F05232E37CD}"/>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213803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2E9C-D76C-DE2F-960F-B90AF730DB5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EA4B628-C82C-18B9-3586-7B1C49B7CEFA}"/>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4347D99-7A3E-FF3A-AD3A-F57491D0BE75}"/>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What to Offer and How to Offer It </a:t>
            </a:r>
          </a:p>
        </p:txBody>
      </p:sp>
      <p:cxnSp>
        <p:nvCxnSpPr>
          <p:cNvPr id="10" name="Straight Connector 9">
            <a:extLst>
              <a:ext uri="{FF2B5EF4-FFF2-40B4-BE49-F238E27FC236}">
                <a16:creationId xmlns:a16="http://schemas.microsoft.com/office/drawing/2014/main" id="{8A9F18AA-F8EE-1616-0117-12C8EA0B581E}"/>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B6470-E709-129E-8274-A7F0D4FD35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sp>
        <p:nvSpPr>
          <p:cNvPr id="4" name="Text Placeholder 5">
            <a:extLst>
              <a:ext uri="{FF2B5EF4-FFF2-40B4-BE49-F238E27FC236}">
                <a16:creationId xmlns:a16="http://schemas.microsoft.com/office/drawing/2014/main" id="{1FE3EA2E-5E52-81A0-CADB-A5507029439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42417E1D-A65F-0268-ACAB-F497DE0E375C}"/>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Offer useful, optional extras: </a:t>
            </a:r>
            <a:r>
              <a:rPr lang="en-GB" sz="2200" dirty="0">
                <a:solidFill>
                  <a:srgbClr val="414141"/>
                </a:solidFill>
              </a:rPr>
              <a:t>early check-in, late check-out, welcome drinks, picnic baskets, bike rentals, or yoga mats.</a:t>
            </a:r>
          </a:p>
          <a:p>
            <a:pPr marL="342900" indent="-342900">
              <a:lnSpc>
                <a:spcPts val="2240"/>
              </a:lnSpc>
              <a:buClr>
                <a:srgbClr val="459597"/>
              </a:buClr>
              <a:buFont typeface="Arial" panose="020B0604020202020204" pitchFamily="34" charset="0"/>
              <a:buChar char="•"/>
            </a:pPr>
            <a:r>
              <a:rPr lang="en-GB" sz="2200" b="1" dirty="0">
                <a:solidFill>
                  <a:srgbClr val="EC7C69"/>
                </a:solidFill>
              </a:rPr>
              <a:t>Present these as guest benefits</a:t>
            </a:r>
            <a:r>
              <a:rPr lang="en-GB" sz="2200" dirty="0">
                <a:solidFill>
                  <a:srgbClr val="414141"/>
                </a:solidFill>
              </a:rPr>
              <a:t>, not sales tactics - use warm, friendly wording.</a:t>
            </a:r>
          </a:p>
          <a:p>
            <a:pPr marL="342900" indent="-342900">
              <a:lnSpc>
                <a:spcPts val="2240"/>
              </a:lnSpc>
              <a:buClr>
                <a:srgbClr val="459597"/>
              </a:buClr>
              <a:buFont typeface="Arial" panose="020B0604020202020204" pitchFamily="34" charset="0"/>
              <a:buChar char="•"/>
            </a:pPr>
            <a:r>
              <a:rPr lang="en-GB" sz="2200" b="1" dirty="0">
                <a:solidFill>
                  <a:srgbClr val="EC7C69"/>
                </a:solidFill>
              </a:rPr>
              <a:t>Share offers before arrival </a:t>
            </a:r>
            <a:r>
              <a:rPr lang="en-GB" sz="2200" dirty="0">
                <a:solidFill>
                  <a:srgbClr val="414141"/>
                </a:solidFill>
              </a:rPr>
              <a:t>(email, platform message) or in a visible place inside the accommodation.</a:t>
            </a:r>
          </a:p>
          <a:p>
            <a:pPr marL="342900" indent="-342900">
              <a:lnSpc>
                <a:spcPts val="2240"/>
              </a:lnSpc>
              <a:buClr>
                <a:srgbClr val="459597"/>
              </a:buClr>
              <a:buFont typeface="Arial" panose="020B0604020202020204" pitchFamily="34" charset="0"/>
              <a:buChar char="•"/>
            </a:pPr>
            <a:r>
              <a:rPr lang="en-GB" sz="2200" b="1" dirty="0">
                <a:solidFill>
                  <a:srgbClr val="EC7C69"/>
                </a:solidFill>
              </a:rPr>
              <a:t>Keep pricing clear and fair </a:t>
            </a:r>
            <a:r>
              <a:rPr lang="en-GB" sz="2200" dirty="0">
                <a:solidFill>
                  <a:srgbClr val="414141"/>
                </a:solidFill>
              </a:rPr>
              <a:t>(e.g., €5 for early check-in, €10 for a local basket).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2" name="Freeform 1">
            <a:extLst>
              <a:ext uri="{FF2B5EF4-FFF2-40B4-BE49-F238E27FC236}">
                <a16:creationId xmlns:a16="http://schemas.microsoft.com/office/drawing/2014/main" id="{3CA0B727-D542-B4F6-9B8B-90B1FFB88567}"/>
              </a:ext>
            </a:extLst>
          </p:cNvPr>
          <p:cNvSpPr/>
          <p:nvPr/>
        </p:nvSpPr>
        <p:spPr>
          <a:xfrm rot="10800000">
            <a:off x="6459578"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F2ADBDFB-A8E1-A057-A7BD-5135D67157F5}"/>
              </a:ext>
            </a:extLst>
          </p:cNvPr>
          <p:cNvSpPr txBox="1">
            <a:spLocks/>
          </p:cNvSpPr>
          <p:nvPr/>
        </p:nvSpPr>
        <p:spPr>
          <a:xfrm>
            <a:off x="6839713" y="2328538"/>
            <a:ext cx="416966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b="1" dirty="0"/>
              <a:t>Think seasonal: </a:t>
            </a:r>
            <a:r>
              <a:rPr lang="en-IE" sz="2200" dirty="0"/>
              <a:t>hot tea in winter, cold drinks in summer.</a:t>
            </a:r>
          </a:p>
          <a:p>
            <a:pPr marL="342900" indent="-342900" algn="l">
              <a:lnSpc>
                <a:spcPts val="2340"/>
              </a:lnSpc>
              <a:spcBef>
                <a:spcPts val="0"/>
              </a:spcBef>
              <a:buFont typeface="Arial" panose="020B0604020202020204" pitchFamily="34" charset="0"/>
              <a:buChar char="•"/>
            </a:pPr>
            <a:r>
              <a:rPr lang="en-IE" sz="2200" b="1" dirty="0"/>
              <a:t>Upsell things guests </a:t>
            </a:r>
            <a:r>
              <a:rPr lang="en-IE" sz="2200" dirty="0"/>
              <a:t>may forget (e.g. umbrella, travel adapter, slippers).</a:t>
            </a:r>
          </a:p>
          <a:p>
            <a:pPr marL="342900" indent="-342900" algn="l">
              <a:lnSpc>
                <a:spcPts val="2340"/>
              </a:lnSpc>
              <a:spcBef>
                <a:spcPts val="0"/>
              </a:spcBef>
              <a:buFont typeface="Arial" panose="020B0604020202020204" pitchFamily="34" charset="0"/>
              <a:buChar char="•"/>
            </a:pPr>
            <a:r>
              <a:rPr lang="en-IE" sz="2200" b="1" dirty="0"/>
              <a:t>A small gift or add-on </a:t>
            </a:r>
            <a:r>
              <a:rPr lang="en-IE" sz="2200" dirty="0"/>
              <a:t>can become a talking point in reviews.</a:t>
            </a:r>
          </a:p>
          <a:p>
            <a:pPr marL="342900" indent="-342900" algn="l">
              <a:lnSpc>
                <a:spcPts val="2340"/>
              </a:lnSpc>
              <a:spcBef>
                <a:spcPts val="0"/>
              </a:spcBef>
              <a:buFont typeface="Arial" panose="020B0604020202020204" pitchFamily="34" charset="0"/>
              <a:buChar char="•"/>
            </a:pPr>
            <a:r>
              <a:rPr lang="en-IE" sz="2200" dirty="0"/>
              <a:t>Create a </a:t>
            </a:r>
            <a:r>
              <a:rPr lang="en-IE" sz="2200" b="1" dirty="0"/>
              <a:t>Loyalty programme </a:t>
            </a:r>
            <a:r>
              <a:rPr lang="en-IE" sz="2200" dirty="0"/>
              <a:t>that will satisfy your customers</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520204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9B40-8947-C4CA-4D15-A41E2CD2114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9F71568-5CA0-95B2-F249-083F9566619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37</a:t>
            </a:fld>
            <a:endParaRPr lang="fr-CA" sz="1200" dirty="0">
              <a:solidFill>
                <a:schemeClr val="bg1"/>
              </a:solidFill>
            </a:endParaRPr>
          </a:p>
        </p:txBody>
      </p:sp>
      <p:sp>
        <p:nvSpPr>
          <p:cNvPr id="8" name="Freeform 7">
            <a:extLst>
              <a:ext uri="{FF2B5EF4-FFF2-40B4-BE49-F238E27FC236}">
                <a16:creationId xmlns:a16="http://schemas.microsoft.com/office/drawing/2014/main" id="{287F0393-8756-CB7F-CBA5-E2068EF24A83}"/>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5891F3E3-96F0-8C5C-8EE1-BE0073D151EE}"/>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sp>
        <p:nvSpPr>
          <p:cNvPr id="2" name="Text Placeholder 5">
            <a:extLst>
              <a:ext uri="{FF2B5EF4-FFF2-40B4-BE49-F238E27FC236}">
                <a16:creationId xmlns:a16="http://schemas.microsoft.com/office/drawing/2014/main" id="{3972E8C2-FD1C-166D-1DB2-2AAC751C7A91}"/>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rPr>
              <a:t>Hotel Loyalty Program</a:t>
            </a: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8D6479A3-3ADD-6165-47DA-A354722F57EB}"/>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Repeat Reservations 101: What to Know About Hotel Loyalty Programs</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5D1CADC9-BE11-96D0-63AB-9BB2A64D2B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Slika 9">
            <a:extLst>
              <a:ext uri="{FF2B5EF4-FFF2-40B4-BE49-F238E27FC236}">
                <a16:creationId xmlns:a16="http://schemas.microsoft.com/office/drawing/2014/main" id="{79747300-750D-B47F-EA22-6837002D89C3}"/>
              </a:ext>
            </a:extLst>
          </p:cNvPr>
          <p:cNvPicPr>
            <a:picLocks noChangeAspect="1"/>
          </p:cNvPicPr>
          <p:nvPr/>
        </p:nvPicPr>
        <p:blipFill>
          <a:blip r:embed="rId4"/>
          <a:stretch>
            <a:fillRect/>
          </a:stretch>
        </p:blipFill>
        <p:spPr>
          <a:xfrm>
            <a:off x="6427627" y="2264819"/>
            <a:ext cx="2886493" cy="487330"/>
          </a:xfrm>
          <a:prstGeom prst="rect">
            <a:avLst/>
          </a:prstGeom>
        </p:spPr>
      </p:pic>
      <p:pic>
        <p:nvPicPr>
          <p:cNvPr id="11" name="Picture 10" descr="A person and person looking at a computer&#10;&#10;AI-generated content may be incorrect.">
            <a:extLst>
              <a:ext uri="{FF2B5EF4-FFF2-40B4-BE49-F238E27FC236}">
                <a16:creationId xmlns:a16="http://schemas.microsoft.com/office/drawing/2014/main" id="{E05844BC-76C7-667F-3AAB-1DDA26471E08}"/>
              </a:ext>
            </a:extLst>
          </p:cNvPr>
          <p:cNvPicPr>
            <a:picLocks noChangeAspect="1"/>
          </p:cNvPicPr>
          <p:nvPr/>
        </p:nvPicPr>
        <p:blipFill rotWithShape="1">
          <a:blip r:embed="rId5"/>
          <a:srcRect t="319" b="319"/>
          <a:stretch/>
        </p:blipFill>
        <p:spPr>
          <a:xfrm>
            <a:off x="6531395" y="3312318"/>
            <a:ext cx="4221949" cy="2401452"/>
          </a:xfrm>
          <a:prstGeom prst="rect">
            <a:avLst/>
          </a:prstGeom>
        </p:spPr>
      </p:pic>
      <p:sp>
        <p:nvSpPr>
          <p:cNvPr id="15" name="Oval 14">
            <a:extLst>
              <a:ext uri="{FF2B5EF4-FFF2-40B4-BE49-F238E27FC236}">
                <a16:creationId xmlns:a16="http://schemas.microsoft.com/office/drawing/2014/main" id="{EFFB4F2D-BDAC-B568-F43B-C20F10F51DC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21">
            <a:extLst>
              <a:ext uri="{FF2B5EF4-FFF2-40B4-BE49-F238E27FC236}">
                <a16:creationId xmlns:a16="http://schemas.microsoft.com/office/drawing/2014/main" id="{4BEC789A-04C6-1903-8A47-0C67C6BF14D4}"/>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6">
                  <a:extLst>
                    <a:ext uri="{A12FA001-AC4F-418D-AE19-62706E023703}">
                      <ahyp:hlinkClr xmlns:ahyp="http://schemas.microsoft.com/office/drawing/2018/hyperlinkcolor" val="tx"/>
                    </a:ext>
                  </a:extLst>
                </a:hlinkClick>
              </a:rPr>
              <a:t>Read</a:t>
            </a:r>
            <a:endParaRPr lang="en-IE" sz="2800" b="1" dirty="0">
              <a:solidFill>
                <a:schemeClr val="bg1"/>
              </a:solidFill>
            </a:endParaRPr>
          </a:p>
        </p:txBody>
      </p:sp>
    </p:spTree>
    <p:extLst>
      <p:ext uri="{BB962C8B-B14F-4D97-AF65-F5344CB8AC3E}">
        <p14:creationId xmlns:p14="http://schemas.microsoft.com/office/powerpoint/2010/main" val="146008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2EB1-F5D8-9D55-F9E2-66B41BE03DF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FD6FC4-793C-D235-22D8-03A7CC140F6E}"/>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Keeping It Easy for You and the Guest </a:t>
            </a:r>
          </a:p>
          <a:p>
            <a:pPr>
              <a:lnSpc>
                <a:spcPts val="3720"/>
              </a:lnSpc>
            </a:pPr>
            <a:endParaRPr lang="en-US" dirty="0"/>
          </a:p>
        </p:txBody>
      </p:sp>
      <p:cxnSp>
        <p:nvCxnSpPr>
          <p:cNvPr id="10" name="Straight Connector 9">
            <a:extLst>
              <a:ext uri="{FF2B5EF4-FFF2-40B4-BE49-F238E27FC236}">
                <a16:creationId xmlns:a16="http://schemas.microsoft.com/office/drawing/2014/main" id="{7324F647-3424-0A7E-2517-716C63FFF2DB}"/>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FDD824C-E72A-6BB5-8E1B-D008C01B2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sp>
        <p:nvSpPr>
          <p:cNvPr id="4" name="Text Placeholder 5">
            <a:extLst>
              <a:ext uri="{FF2B5EF4-FFF2-40B4-BE49-F238E27FC236}">
                <a16:creationId xmlns:a16="http://schemas.microsoft.com/office/drawing/2014/main" id="{6D2ABA3D-0924-7880-2037-3680D3F1B50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C9BF4D24-AFCF-02DA-8B5A-EB7ECDED1A7E}"/>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Keep a list or form </a:t>
            </a:r>
            <a:r>
              <a:rPr lang="en-GB" sz="2200" dirty="0">
                <a:solidFill>
                  <a:srgbClr val="414141"/>
                </a:solidFill>
              </a:rPr>
              <a:t>where you track who ordered what.</a:t>
            </a:r>
          </a:p>
          <a:p>
            <a:pPr marL="342900" indent="-342900">
              <a:lnSpc>
                <a:spcPts val="2240"/>
              </a:lnSpc>
              <a:buClr>
                <a:srgbClr val="459597"/>
              </a:buClr>
              <a:buFont typeface="Arial" panose="020B0604020202020204" pitchFamily="34" charset="0"/>
              <a:buChar char="•"/>
            </a:pPr>
            <a:r>
              <a:rPr lang="en-GB" sz="2200" b="1" dirty="0">
                <a:solidFill>
                  <a:srgbClr val="EC7C69"/>
                </a:solidFill>
              </a:rPr>
              <a:t>Use pre-packed baskets or ready-to-offer extras </a:t>
            </a:r>
            <a:r>
              <a:rPr lang="en-GB" sz="2200" dirty="0">
                <a:solidFill>
                  <a:srgbClr val="414141"/>
                </a:solidFill>
              </a:rPr>
              <a:t>that don’t need special preparation.</a:t>
            </a:r>
          </a:p>
          <a:p>
            <a:pPr marL="342900" indent="-342900">
              <a:lnSpc>
                <a:spcPts val="2240"/>
              </a:lnSpc>
              <a:buClr>
                <a:srgbClr val="459597"/>
              </a:buClr>
              <a:buFont typeface="Arial" panose="020B0604020202020204" pitchFamily="34" charset="0"/>
              <a:buChar char="•"/>
            </a:pPr>
            <a:r>
              <a:rPr lang="en-GB" sz="2200" b="1" dirty="0">
                <a:solidFill>
                  <a:srgbClr val="EC7C69"/>
                </a:solidFill>
              </a:rPr>
              <a:t>Include photos or a sample </a:t>
            </a:r>
            <a:r>
              <a:rPr lang="en-GB" sz="2200" dirty="0">
                <a:solidFill>
                  <a:srgbClr val="414141"/>
                </a:solidFill>
              </a:rPr>
              <a:t>in your welcome area to catch their interest.</a:t>
            </a:r>
          </a:p>
          <a:p>
            <a:pPr marL="342900" indent="-342900">
              <a:lnSpc>
                <a:spcPts val="2240"/>
              </a:lnSpc>
              <a:buClr>
                <a:srgbClr val="459597"/>
              </a:buClr>
              <a:buFont typeface="Arial" panose="020B0604020202020204" pitchFamily="34" charset="0"/>
              <a:buChar char="•"/>
            </a:pPr>
            <a:r>
              <a:rPr lang="en-GB" sz="2200" b="1" dirty="0">
                <a:solidFill>
                  <a:srgbClr val="414141"/>
                </a:solidFill>
              </a:rPr>
              <a:t>Let guests add extras themselves </a:t>
            </a:r>
            <a:r>
              <a:rPr lang="en-GB" sz="2200" dirty="0">
                <a:solidFill>
                  <a:srgbClr val="414141"/>
                </a:solidFill>
              </a:rPr>
              <a:t>- no pressure or upsell speech required.</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5A3751EB-ACB5-558B-26AA-448964609CD9}"/>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B0AC982F-32A6-F97C-7F6B-3BFB63D7B2D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WhatsApp or simple forms (e.g. Google Forms) if you want guests to pre-order.</a:t>
            </a:r>
          </a:p>
          <a:p>
            <a:pPr marL="342900" indent="-342900" algn="l">
              <a:lnSpc>
                <a:spcPts val="2340"/>
              </a:lnSpc>
              <a:spcBef>
                <a:spcPts val="0"/>
              </a:spcBef>
              <a:buFont typeface="Arial" panose="020B0604020202020204" pitchFamily="34" charset="0"/>
              <a:buChar char="•"/>
            </a:pPr>
            <a:r>
              <a:rPr lang="en-IE" sz="2200" dirty="0"/>
              <a:t>Track stock levels if you offer physical items like local products or drinks.</a:t>
            </a:r>
          </a:p>
          <a:p>
            <a:pPr marL="342900" indent="-342900" algn="l">
              <a:lnSpc>
                <a:spcPts val="2340"/>
              </a:lnSpc>
              <a:spcBef>
                <a:spcPts val="0"/>
              </a:spcBef>
              <a:buFont typeface="Arial" panose="020B0604020202020204" pitchFamily="34" charset="0"/>
              <a:buChar char="•"/>
            </a:pPr>
            <a:r>
              <a:rPr lang="en-IE" sz="2200" dirty="0"/>
              <a:t>Let your cleaner or contact help set up extras before arrival.</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47627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DFFA-5646-4FB3-E482-8D8FDF93C21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490534-DA34-329E-150A-C19F94682F49}"/>
              </a:ext>
            </a:extLst>
          </p:cNvPr>
          <p:cNvSpPr txBox="1">
            <a:spLocks/>
          </p:cNvSpPr>
          <p:nvPr/>
        </p:nvSpPr>
        <p:spPr>
          <a:xfrm>
            <a:off x="609623" y="493193"/>
            <a:ext cx="683809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Boosting Income Without Complicating Operations </a:t>
            </a:r>
          </a:p>
          <a:p>
            <a:pPr>
              <a:lnSpc>
                <a:spcPts val="3720"/>
              </a:lnSpc>
            </a:pPr>
            <a:endParaRPr lang="en-US" dirty="0"/>
          </a:p>
        </p:txBody>
      </p:sp>
      <p:cxnSp>
        <p:nvCxnSpPr>
          <p:cNvPr id="10" name="Straight Connector 9">
            <a:extLst>
              <a:ext uri="{FF2B5EF4-FFF2-40B4-BE49-F238E27FC236}">
                <a16:creationId xmlns:a16="http://schemas.microsoft.com/office/drawing/2014/main" id="{410F921B-5FAB-626F-65AE-9A1B292E6F12}"/>
              </a:ext>
            </a:extLst>
          </p:cNvPr>
          <p:cNvCxnSpPr>
            <a:cxnSpLocks/>
          </p:cNvCxnSpPr>
          <p:nvPr/>
        </p:nvCxnSpPr>
        <p:spPr>
          <a:xfrm>
            <a:off x="0" y="1694523"/>
            <a:ext cx="6459578"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20EC1D6-F1AC-6446-1D92-D828164F34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39</a:t>
            </a:fld>
            <a:endParaRPr lang="fr-CA" sz="1200" dirty="0"/>
          </a:p>
        </p:txBody>
      </p:sp>
      <p:sp>
        <p:nvSpPr>
          <p:cNvPr id="4" name="Text Placeholder 5">
            <a:extLst>
              <a:ext uri="{FF2B5EF4-FFF2-40B4-BE49-F238E27FC236}">
                <a16:creationId xmlns:a16="http://schemas.microsoft.com/office/drawing/2014/main" id="{270BB557-E782-844E-F1A9-835956D417E1}"/>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C30F3BFB-7658-F886-B64E-0463AFD5897F}"/>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Focus on low-effort, high-value items: </a:t>
            </a:r>
            <a:r>
              <a:rPr lang="en-GB" sz="2200" dirty="0">
                <a:solidFill>
                  <a:srgbClr val="414141"/>
                </a:solidFill>
              </a:rPr>
              <a:t>ones that don’t require much time or daily involvement.</a:t>
            </a:r>
          </a:p>
          <a:p>
            <a:pPr marL="342900" indent="-342900">
              <a:lnSpc>
                <a:spcPts val="2240"/>
              </a:lnSpc>
              <a:buClr>
                <a:srgbClr val="459597"/>
              </a:buClr>
              <a:buFont typeface="Arial" panose="020B0604020202020204" pitchFamily="34" charset="0"/>
              <a:buChar char="•"/>
            </a:pPr>
            <a:r>
              <a:rPr lang="en-GB" sz="2200" b="1" dirty="0">
                <a:solidFill>
                  <a:srgbClr val="EC7C69"/>
                </a:solidFill>
              </a:rPr>
              <a:t>Monitor which upsells are most popular </a:t>
            </a:r>
            <a:r>
              <a:rPr lang="en-GB" sz="2200" dirty="0">
                <a:solidFill>
                  <a:srgbClr val="414141"/>
                </a:solidFill>
              </a:rPr>
              <a:t>- and drop what isn’t selling.</a:t>
            </a:r>
          </a:p>
          <a:p>
            <a:pPr marL="342900" indent="-342900">
              <a:lnSpc>
                <a:spcPts val="2240"/>
              </a:lnSpc>
              <a:buClr>
                <a:srgbClr val="459597"/>
              </a:buClr>
              <a:buFont typeface="Arial" panose="020B0604020202020204" pitchFamily="34" charset="0"/>
              <a:buChar char="•"/>
            </a:pPr>
            <a:r>
              <a:rPr lang="en-GB" sz="2200" b="1" dirty="0">
                <a:solidFill>
                  <a:srgbClr val="EC7C69"/>
                </a:solidFill>
              </a:rPr>
              <a:t>Add optional services slowly </a:t>
            </a:r>
            <a:r>
              <a:rPr lang="en-GB" sz="2200" dirty="0">
                <a:solidFill>
                  <a:srgbClr val="414141"/>
                </a:solidFill>
              </a:rPr>
              <a:t>- don’t overwhelm your setup.</a:t>
            </a:r>
          </a:p>
          <a:p>
            <a:pPr marL="342900" indent="-342900">
              <a:lnSpc>
                <a:spcPts val="2240"/>
              </a:lnSpc>
              <a:buClr>
                <a:srgbClr val="459597"/>
              </a:buClr>
              <a:buFont typeface="Arial" panose="020B0604020202020204" pitchFamily="34" charset="0"/>
              <a:buChar char="•"/>
            </a:pPr>
            <a:r>
              <a:rPr lang="en-GB" sz="2200" b="1" dirty="0">
                <a:solidFill>
                  <a:srgbClr val="EC7C69"/>
                </a:solidFill>
              </a:rPr>
              <a:t>Reuse ideas and offers </a:t>
            </a:r>
            <a:r>
              <a:rPr lang="en-GB" sz="2200" dirty="0">
                <a:solidFill>
                  <a:srgbClr val="414141"/>
                </a:solidFill>
              </a:rPr>
              <a:t>with slight changes for holidays or events.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4C217592-C355-9399-05E5-DF0FE3D8BBD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15A8C328-7338-2D6E-E9E3-41EE2017CB8C}"/>
              </a:ext>
            </a:extLst>
          </p:cNvPr>
          <p:cNvSpPr txBox="1">
            <a:spLocks/>
          </p:cNvSpPr>
          <p:nvPr/>
        </p:nvSpPr>
        <p:spPr>
          <a:xfrm>
            <a:off x="6788258" y="2343703"/>
            <a:ext cx="395925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Keep a “top 3” of best-performing upsells.</a:t>
            </a:r>
          </a:p>
          <a:p>
            <a:pPr marL="342900" indent="-342900" algn="l">
              <a:lnSpc>
                <a:spcPts val="2340"/>
              </a:lnSpc>
              <a:spcBef>
                <a:spcPts val="0"/>
              </a:spcBef>
              <a:buFont typeface="Arial" panose="020B0604020202020204" pitchFamily="34" charset="0"/>
              <a:buChar char="•"/>
            </a:pPr>
            <a:r>
              <a:rPr lang="en-IE" sz="2200" dirty="0"/>
              <a:t>Use guest feedback to improve your offers.</a:t>
            </a:r>
          </a:p>
          <a:p>
            <a:pPr marL="342900" indent="-342900" algn="l">
              <a:lnSpc>
                <a:spcPts val="2340"/>
              </a:lnSpc>
              <a:spcBef>
                <a:spcPts val="0"/>
              </a:spcBef>
              <a:buFont typeface="Arial" panose="020B0604020202020204" pitchFamily="34" charset="0"/>
              <a:buChar char="•"/>
            </a:pPr>
            <a:r>
              <a:rPr lang="en-IE" sz="2200" dirty="0"/>
              <a:t>Reinvest part of the upsell income into restocking or improving the service</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0913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C694-A256-C927-3037-FAE6908F3B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027CD3-2289-5E88-4C82-8D874CA21E96}"/>
              </a:ext>
            </a:extLst>
          </p:cNvPr>
          <p:cNvSpPr>
            <a:spLocks noGrp="1"/>
          </p:cNvSpPr>
          <p:nvPr>
            <p:ph type="body" sz="quarter" idx="18"/>
          </p:nvPr>
        </p:nvSpPr>
        <p:spPr>
          <a:xfrm>
            <a:off x="640296" y="3696224"/>
            <a:ext cx="2606061" cy="1049221"/>
          </a:xfrm>
        </p:spPr>
        <p:txBody>
          <a:bodyPr/>
          <a:lstStyle/>
          <a:p>
            <a:pPr>
              <a:lnSpc>
                <a:spcPts val="3620"/>
              </a:lnSpc>
            </a:pPr>
            <a:r>
              <a:rPr lang="en-GB" sz="3600" b="1" dirty="0"/>
              <a:t>Learning Objectives</a:t>
            </a:r>
          </a:p>
        </p:txBody>
      </p:sp>
      <p:sp>
        <p:nvSpPr>
          <p:cNvPr id="7" name="Text Placeholder 6">
            <a:extLst>
              <a:ext uri="{FF2B5EF4-FFF2-40B4-BE49-F238E27FC236}">
                <a16:creationId xmlns:a16="http://schemas.microsoft.com/office/drawing/2014/main" id="{331E1B39-97B9-CAAC-67E2-9824BFCBEE58}"/>
              </a:ext>
            </a:extLst>
          </p:cNvPr>
          <p:cNvSpPr>
            <a:spLocks noGrp="1"/>
          </p:cNvSpPr>
          <p:nvPr>
            <p:ph type="body" sz="quarter" idx="23"/>
          </p:nvPr>
        </p:nvSpPr>
        <p:spPr>
          <a:xfrm>
            <a:off x="4547638" y="512552"/>
            <a:ext cx="6933041" cy="2001596"/>
          </a:xfrm>
        </p:spPr>
        <p:txBody>
          <a:bodyPr/>
          <a:lstStyle/>
          <a:p>
            <a:pPr>
              <a:lnSpc>
                <a:spcPts val="2960"/>
              </a:lnSpc>
            </a:pPr>
            <a:r>
              <a:rPr lang="en-US" sz="2800" dirty="0"/>
              <a:t>Section 1: </a:t>
            </a:r>
          </a:p>
          <a:p>
            <a:pPr>
              <a:lnSpc>
                <a:spcPts val="2960"/>
              </a:lnSpc>
            </a:pPr>
            <a:r>
              <a:rPr lang="en-GB" sz="2800" dirty="0">
                <a:solidFill>
                  <a:srgbClr val="414141"/>
                </a:solidFill>
              </a:rPr>
              <a:t>Managing the Guest Journey </a:t>
            </a:r>
          </a:p>
          <a:p>
            <a:pPr>
              <a:lnSpc>
                <a:spcPts val="2960"/>
              </a:lnSpc>
            </a:pPr>
            <a:r>
              <a:rPr lang="en-GB" sz="2800" dirty="0">
                <a:solidFill>
                  <a:srgbClr val="414141"/>
                </a:solidFill>
              </a:rPr>
              <a:t>- Before, During &amp; After the Stay</a:t>
            </a:r>
          </a:p>
          <a:p>
            <a:endParaRPr lang="en-GB" sz="800" dirty="0">
              <a:solidFill>
                <a:srgbClr val="414141"/>
              </a:solidFill>
            </a:endParaRPr>
          </a:p>
          <a:p>
            <a:endParaRPr lang="en-GB" sz="800" dirty="0">
              <a:solidFill>
                <a:srgbClr val="414141"/>
              </a:solidFill>
            </a:endParaRPr>
          </a:p>
          <a:p>
            <a:pPr>
              <a:lnSpc>
                <a:spcPts val="2340"/>
              </a:lnSpc>
            </a:pPr>
            <a:r>
              <a:rPr lang="en-GB" sz="2200" b="0" dirty="0">
                <a:solidFill>
                  <a:srgbClr val="414141"/>
                </a:solidFill>
              </a:rPr>
              <a:t>Create a Great Guest Experience from Start to Finish.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dirty="0">
              <a:solidFill>
                <a:srgbClr val="414141"/>
              </a:solidFill>
            </a:endParaRPr>
          </a:p>
        </p:txBody>
      </p:sp>
      <p:sp>
        <p:nvSpPr>
          <p:cNvPr id="12" name="Text Placeholder 6">
            <a:extLst>
              <a:ext uri="{FF2B5EF4-FFF2-40B4-BE49-F238E27FC236}">
                <a16:creationId xmlns:a16="http://schemas.microsoft.com/office/drawing/2014/main" id="{C3227A10-694A-CC4E-34BB-EC5208B9678F}"/>
              </a:ext>
            </a:extLst>
          </p:cNvPr>
          <p:cNvSpPr txBox="1">
            <a:spLocks/>
          </p:cNvSpPr>
          <p:nvPr/>
        </p:nvSpPr>
        <p:spPr>
          <a:xfrm>
            <a:off x="4547639" y="2604567"/>
            <a:ext cx="656445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Section 2: </a:t>
            </a:r>
          </a:p>
          <a:p>
            <a:r>
              <a:rPr lang="en-US" sz="2800" dirty="0">
                <a:solidFill>
                  <a:srgbClr val="414141"/>
                </a:solidFill>
              </a:rPr>
              <a:t>Tools &amp; Systems for Efficient Operations</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Use Simple Tools to Save Time and Stay Organized.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
        <p:nvSpPr>
          <p:cNvPr id="13" name="Text Placeholder 5">
            <a:extLst>
              <a:ext uri="{FF2B5EF4-FFF2-40B4-BE49-F238E27FC236}">
                <a16:creationId xmlns:a16="http://schemas.microsoft.com/office/drawing/2014/main" id="{6F3E5473-8050-DC47-3CDE-B3BB91627D39}"/>
              </a:ext>
            </a:extLst>
          </p:cNvPr>
          <p:cNvSpPr txBox="1">
            <a:spLocks/>
          </p:cNvSpPr>
          <p:nvPr/>
        </p:nvSpPr>
        <p:spPr>
          <a:xfrm>
            <a:off x="4264348" y="2371544"/>
            <a:ext cx="7427278"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5" name="Text Placeholder 5">
            <a:extLst>
              <a:ext uri="{FF2B5EF4-FFF2-40B4-BE49-F238E27FC236}">
                <a16:creationId xmlns:a16="http://schemas.microsoft.com/office/drawing/2014/main" id="{76758E7F-3345-49A1-057F-B93B62D22BF9}"/>
              </a:ext>
            </a:extLst>
          </p:cNvPr>
          <p:cNvSpPr txBox="1">
            <a:spLocks/>
          </p:cNvSpPr>
          <p:nvPr/>
        </p:nvSpPr>
        <p:spPr>
          <a:xfrm>
            <a:off x="4272917" y="3916636"/>
            <a:ext cx="7427278" cy="202897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0" name="Text Placeholder 6">
            <a:extLst>
              <a:ext uri="{FF2B5EF4-FFF2-40B4-BE49-F238E27FC236}">
                <a16:creationId xmlns:a16="http://schemas.microsoft.com/office/drawing/2014/main" id="{36CBC919-49B1-155A-FD2D-3074D6A2869D}"/>
              </a:ext>
            </a:extLst>
          </p:cNvPr>
          <p:cNvSpPr txBox="1">
            <a:spLocks/>
          </p:cNvSpPr>
          <p:nvPr/>
        </p:nvSpPr>
        <p:spPr>
          <a:xfrm>
            <a:off x="4222218" y="4745445"/>
            <a:ext cx="6808876" cy="104922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6" name="Text Placeholder 7">
            <a:extLst>
              <a:ext uri="{FF2B5EF4-FFF2-40B4-BE49-F238E27FC236}">
                <a16:creationId xmlns:a16="http://schemas.microsoft.com/office/drawing/2014/main" id="{350C6264-0708-676B-CF23-BE7116945600}"/>
              </a:ext>
            </a:extLst>
          </p:cNvPr>
          <p:cNvSpPr txBox="1">
            <a:spLocks/>
          </p:cNvSpPr>
          <p:nvPr/>
        </p:nvSpPr>
        <p:spPr>
          <a:xfrm rot="16200000">
            <a:off x="2151000" y="1413596"/>
            <a:ext cx="3279651"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Photo Credit: </a:t>
            </a:r>
          </a:p>
          <a:p>
            <a:pPr algn="ctr"/>
            <a:r>
              <a:rPr lang="sl-SI" sz="1200" dirty="0"/>
              <a:t>Pomona, Rogaška Slatina, Slovenia</a:t>
            </a:r>
            <a:endParaRPr lang="en-GB" sz="1200" dirty="0"/>
          </a:p>
        </p:txBody>
      </p:sp>
      <p:sp>
        <p:nvSpPr>
          <p:cNvPr id="4" name="Slide Number Placeholder 5">
            <a:extLst>
              <a:ext uri="{FF2B5EF4-FFF2-40B4-BE49-F238E27FC236}">
                <a16:creationId xmlns:a16="http://schemas.microsoft.com/office/drawing/2014/main" id="{2B7ED4A0-81DA-85C3-D4B0-32FDCB230AA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a:t>
            </a:fld>
            <a:endParaRPr lang="fr-CA" sz="1200" dirty="0"/>
          </a:p>
        </p:txBody>
      </p:sp>
      <p:pic>
        <p:nvPicPr>
          <p:cNvPr id="8" name="Označba mesta slike 4" descr="Slika, ki vsebuje besede na prostem, nebo, drevo, gora&#10;&#10;Vsebina, ustvarjena z UI, morda ni pravilna.">
            <a:extLst>
              <a:ext uri="{FF2B5EF4-FFF2-40B4-BE49-F238E27FC236}">
                <a16:creationId xmlns:a16="http://schemas.microsoft.com/office/drawing/2014/main" id="{7D1FE410-3B19-ED21-D376-05CB3A99ACD6}"/>
              </a:ext>
            </a:extLst>
          </p:cNvPr>
          <p:cNvPicPr>
            <a:picLocks noGrp="1" noChangeAspect="1"/>
          </p:cNvPicPr>
          <p:nvPr>
            <p:ph type="pic" sz="quarter" idx="10"/>
          </p:nvPr>
        </p:nvPicPr>
        <p:blipFill rotWithShape="1">
          <a:blip r:embed="rId2"/>
          <a:srcRect l="20713" r="20713"/>
          <a:stretch/>
        </p:blipFill>
        <p:spPr>
          <a:xfrm>
            <a:off x="391600" y="-1"/>
            <a:ext cx="3423163" cy="3279651"/>
          </a:xfrm>
        </p:spPr>
      </p:pic>
      <p:sp>
        <p:nvSpPr>
          <p:cNvPr id="9" name="Text Placeholder 6">
            <a:extLst>
              <a:ext uri="{FF2B5EF4-FFF2-40B4-BE49-F238E27FC236}">
                <a16:creationId xmlns:a16="http://schemas.microsoft.com/office/drawing/2014/main" id="{E3C7DA29-0591-9302-5AFD-F9A1396F5E77}"/>
              </a:ext>
            </a:extLst>
          </p:cNvPr>
          <p:cNvSpPr txBox="1">
            <a:spLocks/>
          </p:cNvSpPr>
          <p:nvPr/>
        </p:nvSpPr>
        <p:spPr>
          <a:xfrm>
            <a:off x="4547638" y="4331923"/>
            <a:ext cx="5828598"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Section 3: </a:t>
            </a:r>
          </a:p>
          <a:p>
            <a:pPr>
              <a:lnSpc>
                <a:spcPts val="2960"/>
              </a:lnSpc>
            </a:pPr>
            <a:r>
              <a:rPr lang="en-US" sz="2800" dirty="0">
                <a:solidFill>
                  <a:srgbClr val="414141"/>
                </a:solidFill>
              </a:rPr>
              <a:t>Growing Smart - Partnerships, Upsells &amp; Long-Term Planning</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Grow Your Business with Smart Moves and Local Partnerships.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Tree>
    <p:extLst>
      <p:ext uri="{BB962C8B-B14F-4D97-AF65-F5344CB8AC3E}">
        <p14:creationId xmlns:p14="http://schemas.microsoft.com/office/powerpoint/2010/main" val="1261339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70B47-9E86-CB5C-040F-46CC5F50A8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0E2F123-2637-7BD2-C00B-BDD529E412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40C333A2-CC1D-393C-F4D4-189E943A734C}"/>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1CCE2F7A-0C62-0F16-8AB1-65B68E06E005}"/>
              </a:ext>
            </a:extLst>
          </p:cNvPr>
          <p:cNvSpPr>
            <a:spLocks noGrp="1"/>
          </p:cNvSpPr>
          <p:nvPr>
            <p:ph type="body" sz="quarter" idx="16"/>
          </p:nvPr>
        </p:nvSpPr>
        <p:spPr>
          <a:xfrm>
            <a:off x="4061012" y="732734"/>
            <a:ext cx="7349938" cy="803654"/>
          </a:xfrm>
          <a:prstGeom prst="rect">
            <a:avLst/>
          </a:prstGeom>
        </p:spPr>
        <p:txBody>
          <a:bodyPr/>
          <a:lstStyle/>
          <a:p>
            <a:r>
              <a:rPr lang="en-US" dirty="0"/>
              <a:t>Planning for Sustainable Growth</a:t>
            </a:r>
          </a:p>
        </p:txBody>
      </p:sp>
      <p:sp>
        <p:nvSpPr>
          <p:cNvPr id="4" name="Text Placeholder 3">
            <a:extLst>
              <a:ext uri="{FF2B5EF4-FFF2-40B4-BE49-F238E27FC236}">
                <a16:creationId xmlns:a16="http://schemas.microsoft.com/office/drawing/2014/main" id="{DF0396EA-EF59-247F-C425-2C70214BCFBA}"/>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When you're ready to grow, it's important to do it in a way that fits your goals and resources.  In this part, we’ll explore ways to grow your business that feel right - like improving your space, raising prices, or adding seasonal offers.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You’ll learn how to reinvest in things that matter: comfort, quality, and guest experience.  Growth doesn’t always mean getting bigger - sometimes it means getting better.</a:t>
            </a:r>
          </a:p>
          <a:p>
            <a:pPr>
              <a:lnSpc>
                <a:spcPts val="2340"/>
              </a:lnSpc>
            </a:pPr>
            <a:r>
              <a:rPr lang="en-GB" b="0" i="0" dirty="0">
                <a:effectLst/>
                <a:latin typeface="Calibri"/>
                <a:ea typeface="Calibri"/>
                <a:cs typeface="Calibri"/>
              </a:rPr>
              <a:t>We’ll also help you think long-term, so your business stays strong and enjoyable for years to come.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Whether you want to stay small or expand, you’ll find simple steps to support your vision.  Smart growth means success that lasts - for you, your guests, and your community.</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01150E-A277-EA41-B8C9-4B2FE09E842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40</a:t>
            </a:fld>
            <a:endParaRPr lang="fr-CA" sz="1200" dirty="0"/>
          </a:p>
        </p:txBody>
      </p:sp>
      <p:pic>
        <p:nvPicPr>
          <p:cNvPr id="3" name="Picture 2">
            <a:extLst>
              <a:ext uri="{FF2B5EF4-FFF2-40B4-BE49-F238E27FC236}">
                <a16:creationId xmlns:a16="http://schemas.microsoft.com/office/drawing/2014/main" id="{62A7FC1B-DE18-FA6C-7DB6-6FB96FFADB6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215025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44D9-6976-01C4-1B7C-1978F78A2E7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8BA6874-FA5F-5FFD-5F4C-13D48A0DDB5E}"/>
              </a:ext>
            </a:extLst>
          </p:cNvPr>
          <p:cNvSpPr txBox="1">
            <a:spLocks/>
          </p:cNvSpPr>
          <p:nvPr/>
        </p:nvSpPr>
        <p:spPr>
          <a:xfrm>
            <a:off x="629646" y="307773"/>
            <a:ext cx="832757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Expanding Smart: </a:t>
            </a:r>
          </a:p>
          <a:p>
            <a:pPr>
              <a:lnSpc>
                <a:spcPts val="3720"/>
              </a:lnSpc>
            </a:pPr>
            <a:r>
              <a:rPr lang="en-US" dirty="0"/>
              <a:t>More Space or Better Rates </a:t>
            </a:r>
          </a:p>
          <a:p>
            <a:pPr>
              <a:lnSpc>
                <a:spcPts val="3720"/>
              </a:lnSpc>
            </a:pPr>
            <a:endParaRPr lang="en-US" dirty="0"/>
          </a:p>
        </p:txBody>
      </p:sp>
      <p:cxnSp>
        <p:nvCxnSpPr>
          <p:cNvPr id="10" name="Straight Connector 9">
            <a:extLst>
              <a:ext uri="{FF2B5EF4-FFF2-40B4-BE49-F238E27FC236}">
                <a16:creationId xmlns:a16="http://schemas.microsoft.com/office/drawing/2014/main" id="{229069D6-EE0E-DA04-3569-E15C0A28BEA0}"/>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C2A7E7-598C-3C4A-863A-9D389C6E02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41</a:t>
            </a:fld>
            <a:endParaRPr lang="fr-CA" sz="1200" dirty="0"/>
          </a:p>
        </p:txBody>
      </p:sp>
      <p:sp>
        <p:nvSpPr>
          <p:cNvPr id="14" name="Freeform 13">
            <a:extLst>
              <a:ext uri="{FF2B5EF4-FFF2-40B4-BE49-F238E27FC236}">
                <a16:creationId xmlns:a16="http://schemas.microsoft.com/office/drawing/2014/main" id="{A40336E0-7430-A2D3-B015-EA21F4B3D030}"/>
              </a:ext>
            </a:extLst>
          </p:cNvPr>
          <p:cNvSpPr/>
          <p:nvPr/>
        </p:nvSpPr>
        <p:spPr>
          <a:xfrm rot="10800000">
            <a:off x="6144383" y="1943365"/>
            <a:ext cx="4923856" cy="4912722"/>
          </a:xfrm>
          <a:custGeom>
            <a:avLst/>
            <a:gdLst>
              <a:gd name="connsiteX0" fmla="*/ 4624480 w 4923856"/>
              <a:gd name="connsiteY0" fmla="*/ 4912722 h 4912722"/>
              <a:gd name="connsiteX1" fmla="*/ 4289898 w 4923856"/>
              <a:gd name="connsiteY1" fmla="*/ 4912722 h 4912722"/>
              <a:gd name="connsiteX2" fmla="*/ 4203915 w 4923856"/>
              <a:gd name="connsiteY2" fmla="*/ 4912722 h 4912722"/>
              <a:gd name="connsiteX3" fmla="*/ 4069490 w 4923856"/>
              <a:gd name="connsiteY3" fmla="*/ 4912722 h 4912722"/>
              <a:gd name="connsiteX4" fmla="*/ 3869334 w 4923856"/>
              <a:gd name="connsiteY4" fmla="*/ 4912722 h 4912722"/>
              <a:gd name="connsiteX5" fmla="*/ 3734908 w 4923856"/>
              <a:gd name="connsiteY5" fmla="*/ 4912722 h 4912722"/>
              <a:gd name="connsiteX6" fmla="*/ 3648926 w 4923856"/>
              <a:gd name="connsiteY6" fmla="*/ 4912722 h 4912722"/>
              <a:gd name="connsiteX7" fmla="*/ 3436609 w 4923856"/>
              <a:gd name="connsiteY7" fmla="*/ 4912722 h 4912722"/>
              <a:gd name="connsiteX8" fmla="*/ 3314344 w 4923856"/>
              <a:gd name="connsiteY8" fmla="*/ 4912722 h 4912722"/>
              <a:gd name="connsiteX9" fmla="*/ 3102027 w 4923856"/>
              <a:gd name="connsiteY9" fmla="*/ 4912722 h 4912722"/>
              <a:gd name="connsiteX10" fmla="*/ 3016044 w 4923856"/>
              <a:gd name="connsiteY10" fmla="*/ 4912722 h 4912722"/>
              <a:gd name="connsiteX11" fmla="*/ 2994782 w 4923856"/>
              <a:gd name="connsiteY11" fmla="*/ 4912722 h 4912722"/>
              <a:gd name="connsiteX12" fmla="*/ 2994780 w 4923856"/>
              <a:gd name="connsiteY12" fmla="*/ 4912722 h 4912722"/>
              <a:gd name="connsiteX13" fmla="*/ 2881619 w 4923856"/>
              <a:gd name="connsiteY13" fmla="*/ 4912722 h 4912722"/>
              <a:gd name="connsiteX14" fmla="*/ 2825358 w 4923856"/>
              <a:gd name="connsiteY14" fmla="*/ 4912722 h 4912722"/>
              <a:gd name="connsiteX15" fmla="*/ 2681463 w 4923856"/>
              <a:gd name="connsiteY15" fmla="*/ 4912722 h 4912722"/>
              <a:gd name="connsiteX16" fmla="*/ 2660201 w 4923856"/>
              <a:gd name="connsiteY16" fmla="*/ 4912722 h 4912722"/>
              <a:gd name="connsiteX17" fmla="*/ 2660197 w 4923856"/>
              <a:gd name="connsiteY17" fmla="*/ 4912722 h 4912722"/>
              <a:gd name="connsiteX18" fmla="*/ 2574218 w 4923856"/>
              <a:gd name="connsiteY18" fmla="*/ 4912722 h 4912722"/>
              <a:gd name="connsiteX19" fmla="*/ 2574216 w 4923856"/>
              <a:gd name="connsiteY19" fmla="*/ 4912722 h 4912722"/>
              <a:gd name="connsiteX20" fmla="*/ 2547037 w 4923856"/>
              <a:gd name="connsiteY20" fmla="*/ 4912722 h 4912722"/>
              <a:gd name="connsiteX21" fmla="*/ 2490776 w 4923856"/>
              <a:gd name="connsiteY21" fmla="*/ 4912722 h 4912722"/>
              <a:gd name="connsiteX22" fmla="*/ 2461055 w 4923856"/>
              <a:gd name="connsiteY22" fmla="*/ 4912722 h 4912722"/>
              <a:gd name="connsiteX23" fmla="*/ 2439793 w 4923856"/>
              <a:gd name="connsiteY23" fmla="*/ 4912722 h 4912722"/>
              <a:gd name="connsiteX24" fmla="*/ 2439791 w 4923856"/>
              <a:gd name="connsiteY24" fmla="*/ 4912722 h 4912722"/>
              <a:gd name="connsiteX25" fmla="*/ 2404793 w 4923856"/>
              <a:gd name="connsiteY25" fmla="*/ 4912722 h 4912722"/>
              <a:gd name="connsiteX26" fmla="*/ 2270369 w 4923856"/>
              <a:gd name="connsiteY26" fmla="*/ 4912722 h 4912722"/>
              <a:gd name="connsiteX27" fmla="*/ 2239636 w 4923856"/>
              <a:gd name="connsiteY27" fmla="*/ 4912722 h 4912722"/>
              <a:gd name="connsiteX28" fmla="*/ 2239635 w 4923856"/>
              <a:gd name="connsiteY28" fmla="*/ 4912722 h 4912722"/>
              <a:gd name="connsiteX29" fmla="*/ 2126473 w 4923856"/>
              <a:gd name="connsiteY29" fmla="*/ 4912722 h 4912722"/>
              <a:gd name="connsiteX30" fmla="*/ 2105212 w 4923856"/>
              <a:gd name="connsiteY30" fmla="*/ 4912722 h 4912722"/>
              <a:gd name="connsiteX31" fmla="*/ 2105210 w 4923856"/>
              <a:gd name="connsiteY31" fmla="*/ 4912722 h 4912722"/>
              <a:gd name="connsiteX32" fmla="*/ 2070212 w 4923856"/>
              <a:gd name="connsiteY32" fmla="*/ 4912722 h 4912722"/>
              <a:gd name="connsiteX33" fmla="*/ 2019230 w 4923856"/>
              <a:gd name="connsiteY33" fmla="*/ 4912722 h 4912722"/>
              <a:gd name="connsiteX34" fmla="*/ 2019228 w 4923856"/>
              <a:gd name="connsiteY34" fmla="*/ 4912722 h 4912722"/>
              <a:gd name="connsiteX35" fmla="*/ 1935787 w 4923856"/>
              <a:gd name="connsiteY35" fmla="*/ 4912722 h 4912722"/>
              <a:gd name="connsiteX36" fmla="*/ 1849805 w 4923856"/>
              <a:gd name="connsiteY36" fmla="*/ 4912722 h 4912722"/>
              <a:gd name="connsiteX37" fmla="*/ 1848739 w 4923856"/>
              <a:gd name="connsiteY37" fmla="*/ 4912722 h 4912722"/>
              <a:gd name="connsiteX38" fmla="*/ 1806911 w 4923856"/>
              <a:gd name="connsiteY38" fmla="*/ 4912722 h 4912722"/>
              <a:gd name="connsiteX39" fmla="*/ 1806909 w 4923856"/>
              <a:gd name="connsiteY39" fmla="*/ 4912722 h 4912722"/>
              <a:gd name="connsiteX40" fmla="*/ 1684648 w 4923856"/>
              <a:gd name="connsiteY40" fmla="*/ 4912722 h 4912722"/>
              <a:gd name="connsiteX41" fmla="*/ 1684647 w 4923856"/>
              <a:gd name="connsiteY41" fmla="*/ 4912722 h 4912722"/>
              <a:gd name="connsiteX42" fmla="*/ 1648812 w 4923856"/>
              <a:gd name="connsiteY42" fmla="*/ 4912722 h 4912722"/>
              <a:gd name="connsiteX43" fmla="*/ 1637487 w 4923856"/>
              <a:gd name="connsiteY43" fmla="*/ 4912722 h 4912722"/>
              <a:gd name="connsiteX44" fmla="*/ 1515223 w 4923856"/>
              <a:gd name="connsiteY44" fmla="*/ 4912722 h 4912722"/>
              <a:gd name="connsiteX45" fmla="*/ 1472330 w 4923856"/>
              <a:gd name="connsiteY45" fmla="*/ 4912722 h 4912722"/>
              <a:gd name="connsiteX46" fmla="*/ 1472326 w 4923856"/>
              <a:gd name="connsiteY46" fmla="*/ 4912722 h 4912722"/>
              <a:gd name="connsiteX47" fmla="*/ 1386347 w 4923856"/>
              <a:gd name="connsiteY47" fmla="*/ 4912722 h 4912722"/>
              <a:gd name="connsiteX48" fmla="*/ 1386345 w 4923856"/>
              <a:gd name="connsiteY48" fmla="*/ 4912722 h 4912722"/>
              <a:gd name="connsiteX49" fmla="*/ 1302905 w 4923856"/>
              <a:gd name="connsiteY49" fmla="*/ 4912722 h 4912722"/>
              <a:gd name="connsiteX50" fmla="*/ 1251922 w 4923856"/>
              <a:gd name="connsiteY50" fmla="*/ 4912722 h 4912722"/>
              <a:gd name="connsiteX51" fmla="*/ 1251920 w 4923856"/>
              <a:gd name="connsiteY51" fmla="*/ 4912722 h 4912722"/>
              <a:gd name="connsiteX52" fmla="*/ 1216922 w 4923856"/>
              <a:gd name="connsiteY52" fmla="*/ 4912722 h 4912722"/>
              <a:gd name="connsiteX53" fmla="*/ 1195661 w 4923856"/>
              <a:gd name="connsiteY53" fmla="*/ 4912722 h 4912722"/>
              <a:gd name="connsiteX54" fmla="*/ 1195659 w 4923856"/>
              <a:gd name="connsiteY54" fmla="*/ 4912722 h 4912722"/>
              <a:gd name="connsiteX55" fmla="*/ 1187871 w 4923856"/>
              <a:gd name="connsiteY55" fmla="*/ 4912722 h 4912722"/>
              <a:gd name="connsiteX56" fmla="*/ 1082498 w 4923856"/>
              <a:gd name="connsiteY56" fmla="*/ 4912722 h 4912722"/>
              <a:gd name="connsiteX57" fmla="*/ 1051765 w 4923856"/>
              <a:gd name="connsiteY57" fmla="*/ 4912722 h 4912722"/>
              <a:gd name="connsiteX58" fmla="*/ 1051764 w 4923856"/>
              <a:gd name="connsiteY58" fmla="*/ 4912722 h 4912722"/>
              <a:gd name="connsiteX59" fmla="*/ 917341 w 4923856"/>
              <a:gd name="connsiteY59" fmla="*/ 4912722 h 4912722"/>
              <a:gd name="connsiteX60" fmla="*/ 917339 w 4923856"/>
              <a:gd name="connsiteY60" fmla="*/ 4912722 h 4912722"/>
              <a:gd name="connsiteX61" fmla="*/ 882341 w 4923856"/>
              <a:gd name="connsiteY61" fmla="*/ 4912722 h 4912722"/>
              <a:gd name="connsiteX62" fmla="*/ 831359 w 4923856"/>
              <a:gd name="connsiteY62" fmla="*/ 4912722 h 4912722"/>
              <a:gd name="connsiteX63" fmla="*/ 831357 w 4923856"/>
              <a:gd name="connsiteY63" fmla="*/ 4912722 h 4912722"/>
              <a:gd name="connsiteX64" fmla="*/ 747916 w 4923856"/>
              <a:gd name="connsiteY64" fmla="*/ 4912722 h 4912722"/>
              <a:gd name="connsiteX65" fmla="*/ 661934 w 4923856"/>
              <a:gd name="connsiteY65" fmla="*/ 4912722 h 4912722"/>
              <a:gd name="connsiteX66" fmla="*/ 660868 w 4923856"/>
              <a:gd name="connsiteY66" fmla="*/ 4912722 h 4912722"/>
              <a:gd name="connsiteX67" fmla="*/ 496777 w 4923856"/>
              <a:gd name="connsiteY67" fmla="*/ 4912722 h 4912722"/>
              <a:gd name="connsiteX68" fmla="*/ 496776 w 4923856"/>
              <a:gd name="connsiteY68" fmla="*/ 4912722 h 4912722"/>
              <a:gd name="connsiteX69" fmla="*/ 460941 w 4923856"/>
              <a:gd name="connsiteY69" fmla="*/ 4912722 h 4912722"/>
              <a:gd name="connsiteX70" fmla="*/ 327352 w 4923856"/>
              <a:gd name="connsiteY70" fmla="*/ 4912722 h 4912722"/>
              <a:gd name="connsiteX71" fmla="*/ 7790 w 4923856"/>
              <a:gd name="connsiteY71" fmla="*/ 4912722 h 4912722"/>
              <a:gd name="connsiteX72" fmla="*/ 7788 w 4923856"/>
              <a:gd name="connsiteY72" fmla="*/ 4912722 h 4912722"/>
              <a:gd name="connsiteX73" fmla="*/ 0 w 4923856"/>
              <a:gd name="connsiteY73" fmla="*/ 4912722 h 4912722"/>
              <a:gd name="connsiteX74" fmla="*/ 0 w 4923856"/>
              <a:gd name="connsiteY74" fmla="*/ 4547896 h 4912722"/>
              <a:gd name="connsiteX75" fmla="*/ 0 w 4923856"/>
              <a:gd name="connsiteY75" fmla="*/ 4473362 h 4912722"/>
              <a:gd name="connsiteX76" fmla="*/ 0 w 4923856"/>
              <a:gd name="connsiteY76" fmla="*/ 4058780 h 4912722"/>
              <a:gd name="connsiteX77" fmla="*/ 0 w 4923856"/>
              <a:gd name="connsiteY77" fmla="*/ 3983384 h 4912722"/>
              <a:gd name="connsiteX78" fmla="*/ 0 w 4923856"/>
              <a:gd name="connsiteY78" fmla="*/ 3965373 h 4912722"/>
              <a:gd name="connsiteX79" fmla="*/ 0 w 4923856"/>
              <a:gd name="connsiteY79" fmla="*/ 3693954 h 4912722"/>
              <a:gd name="connsiteX80" fmla="*/ 0 w 4923856"/>
              <a:gd name="connsiteY80" fmla="*/ 3619420 h 4912722"/>
              <a:gd name="connsiteX81" fmla="*/ 0 w 4923856"/>
              <a:gd name="connsiteY81" fmla="*/ 3600547 h 4912722"/>
              <a:gd name="connsiteX82" fmla="*/ 0 w 4923856"/>
              <a:gd name="connsiteY82" fmla="*/ 3526013 h 4912722"/>
              <a:gd name="connsiteX83" fmla="*/ 0 w 4923856"/>
              <a:gd name="connsiteY83" fmla="*/ 3129442 h 4912722"/>
              <a:gd name="connsiteX84" fmla="*/ 0 w 4923856"/>
              <a:gd name="connsiteY84" fmla="*/ 3111431 h 4912722"/>
              <a:gd name="connsiteX85" fmla="*/ 0 w 4923856"/>
              <a:gd name="connsiteY85" fmla="*/ 3036035 h 4912722"/>
              <a:gd name="connsiteX86" fmla="*/ 0 w 4923856"/>
              <a:gd name="connsiteY86" fmla="*/ 2746605 h 4912722"/>
              <a:gd name="connsiteX87" fmla="*/ 0 w 4923856"/>
              <a:gd name="connsiteY87" fmla="*/ 2672071 h 4912722"/>
              <a:gd name="connsiteX88" fmla="*/ 0 w 4923856"/>
              <a:gd name="connsiteY88" fmla="*/ 2182093 h 4912722"/>
              <a:gd name="connsiteX89" fmla="*/ 0 w 4923856"/>
              <a:gd name="connsiteY89" fmla="*/ 2057198 h 4912722"/>
              <a:gd name="connsiteX90" fmla="*/ 0 w 4923856"/>
              <a:gd name="connsiteY90" fmla="*/ 1801291 h 4912722"/>
              <a:gd name="connsiteX91" fmla="*/ 0 w 4923856"/>
              <a:gd name="connsiteY91" fmla="*/ 1203256 h 4912722"/>
              <a:gd name="connsiteX92" fmla="*/ 0 w 4923856"/>
              <a:gd name="connsiteY92" fmla="*/ 1109849 h 4912722"/>
              <a:gd name="connsiteX93" fmla="*/ 0 w 4923856"/>
              <a:gd name="connsiteY93" fmla="*/ 947349 h 4912722"/>
              <a:gd name="connsiteX94" fmla="*/ 0 w 4923856"/>
              <a:gd name="connsiteY94" fmla="*/ 853942 h 4912722"/>
              <a:gd name="connsiteX95" fmla="*/ 0 w 4923856"/>
              <a:gd name="connsiteY95" fmla="*/ 255907 h 4912722"/>
              <a:gd name="connsiteX96" fmla="*/ 0 w 4923856"/>
              <a:gd name="connsiteY96" fmla="*/ 0 h 4912722"/>
              <a:gd name="connsiteX97" fmla="*/ 307164 w 4923856"/>
              <a:gd name="connsiteY97" fmla="*/ 0 h 4912722"/>
              <a:gd name="connsiteX98" fmla="*/ 307164 w 4923856"/>
              <a:gd name="connsiteY98" fmla="*/ 1 h 4912722"/>
              <a:gd name="connsiteX99" fmla="*/ 460942 w 4923856"/>
              <a:gd name="connsiteY99" fmla="*/ 1 h 4912722"/>
              <a:gd name="connsiteX100" fmla="*/ 460942 w 4923856"/>
              <a:gd name="connsiteY100" fmla="*/ 0 h 4912722"/>
              <a:gd name="connsiteX101" fmla="*/ 660868 w 4923856"/>
              <a:gd name="connsiteY101" fmla="*/ 0 h 4912722"/>
              <a:gd name="connsiteX102" fmla="*/ 796151 w 4923856"/>
              <a:gd name="connsiteY102" fmla="*/ 0 h 4912722"/>
              <a:gd name="connsiteX103" fmla="*/ 1130732 w 4923856"/>
              <a:gd name="connsiteY103" fmla="*/ 0 h 4912722"/>
              <a:gd name="connsiteX104" fmla="*/ 1187871 w 4923856"/>
              <a:gd name="connsiteY104" fmla="*/ 0 h 4912722"/>
              <a:gd name="connsiteX105" fmla="*/ 1216715 w 4923856"/>
              <a:gd name="connsiteY105" fmla="*/ 0 h 4912722"/>
              <a:gd name="connsiteX106" fmla="*/ 1351139 w 4923856"/>
              <a:gd name="connsiteY106" fmla="*/ 0 h 4912722"/>
              <a:gd name="connsiteX107" fmla="*/ 1495035 w 4923856"/>
              <a:gd name="connsiteY107" fmla="*/ 0 h 4912722"/>
              <a:gd name="connsiteX108" fmla="*/ 1551296 w 4923856"/>
              <a:gd name="connsiteY108" fmla="*/ 0 h 4912722"/>
              <a:gd name="connsiteX109" fmla="*/ 1648813 w 4923856"/>
              <a:gd name="connsiteY109" fmla="*/ 0 h 4912722"/>
              <a:gd name="connsiteX110" fmla="*/ 1685722 w 4923856"/>
              <a:gd name="connsiteY110" fmla="*/ 0 h 4912722"/>
              <a:gd name="connsiteX111" fmla="*/ 1771703 w 4923856"/>
              <a:gd name="connsiteY111" fmla="*/ 0 h 4912722"/>
              <a:gd name="connsiteX112" fmla="*/ 1848739 w 4923856"/>
              <a:gd name="connsiteY112" fmla="*/ 0 h 4912722"/>
              <a:gd name="connsiteX113" fmla="*/ 1984022 w 4923856"/>
              <a:gd name="connsiteY113" fmla="*/ 0 h 4912722"/>
              <a:gd name="connsiteX114" fmla="*/ 2106285 w 4923856"/>
              <a:gd name="connsiteY114" fmla="*/ 0 h 4912722"/>
              <a:gd name="connsiteX115" fmla="*/ 2318603 w 4923856"/>
              <a:gd name="connsiteY115" fmla="*/ 0 h 4912722"/>
              <a:gd name="connsiteX116" fmla="*/ 2404586 w 4923856"/>
              <a:gd name="connsiteY116" fmla="*/ 0 h 4912722"/>
              <a:gd name="connsiteX117" fmla="*/ 2539010 w 4923856"/>
              <a:gd name="connsiteY117" fmla="*/ 0 h 4912722"/>
              <a:gd name="connsiteX118" fmla="*/ 2739167 w 4923856"/>
              <a:gd name="connsiteY118" fmla="*/ 0 h 4912722"/>
              <a:gd name="connsiteX119" fmla="*/ 2873593 w 4923856"/>
              <a:gd name="connsiteY119" fmla="*/ 0 h 4912722"/>
              <a:gd name="connsiteX120" fmla="*/ 2959574 w 4923856"/>
              <a:gd name="connsiteY120" fmla="*/ 0 h 4912722"/>
              <a:gd name="connsiteX121" fmla="*/ 3294156 w 4923856"/>
              <a:gd name="connsiteY121" fmla="*/ 0 h 4912722"/>
              <a:gd name="connsiteX122" fmla="*/ 3294156 w 4923856"/>
              <a:gd name="connsiteY122" fmla="*/ 1 h 4912722"/>
              <a:gd name="connsiteX123" fmla="*/ 3315422 w 4923856"/>
              <a:gd name="connsiteY123" fmla="*/ 1 h 4912722"/>
              <a:gd name="connsiteX124" fmla="*/ 3401403 w 4923856"/>
              <a:gd name="connsiteY124" fmla="*/ 1 h 4912722"/>
              <a:gd name="connsiteX125" fmla="*/ 3613721 w 4923856"/>
              <a:gd name="connsiteY125" fmla="*/ 1 h 4912722"/>
              <a:gd name="connsiteX126" fmla="*/ 3735985 w 4923856"/>
              <a:gd name="connsiteY126" fmla="*/ 1 h 4912722"/>
              <a:gd name="connsiteX127" fmla="*/ 3948304 w 4923856"/>
              <a:gd name="connsiteY127" fmla="*/ 1 h 4912722"/>
              <a:gd name="connsiteX128" fmla="*/ 4034285 w 4923856"/>
              <a:gd name="connsiteY128" fmla="*/ 1 h 4912722"/>
              <a:gd name="connsiteX129" fmla="*/ 4168711 w 4923856"/>
              <a:gd name="connsiteY129" fmla="*/ 1 h 4912722"/>
              <a:gd name="connsiteX130" fmla="*/ 4368867 w 4923856"/>
              <a:gd name="connsiteY130" fmla="*/ 1 h 4912722"/>
              <a:gd name="connsiteX131" fmla="*/ 4503293 w 4923856"/>
              <a:gd name="connsiteY131" fmla="*/ 1 h 4912722"/>
              <a:gd name="connsiteX132" fmla="*/ 4589274 w 4923856"/>
              <a:gd name="connsiteY132" fmla="*/ 1 h 4912722"/>
              <a:gd name="connsiteX133" fmla="*/ 4923856 w 4923856"/>
              <a:gd name="connsiteY133" fmla="*/ 1 h 4912722"/>
              <a:gd name="connsiteX134" fmla="*/ 4923856 w 4923856"/>
              <a:gd name="connsiteY134" fmla="*/ 346419 h 4912722"/>
              <a:gd name="connsiteX135" fmla="*/ 4923856 w 4923856"/>
              <a:gd name="connsiteY135" fmla="*/ 399114 h 4912722"/>
              <a:gd name="connsiteX136" fmla="*/ 4923856 w 4923856"/>
              <a:gd name="connsiteY136" fmla="*/ 745531 h 4912722"/>
              <a:gd name="connsiteX137" fmla="*/ 4923856 w 4923856"/>
              <a:gd name="connsiteY137" fmla="*/ 853943 h 4912722"/>
              <a:gd name="connsiteX138" fmla="*/ 4923856 w 4923856"/>
              <a:gd name="connsiteY138" fmla="*/ 947350 h 4912722"/>
              <a:gd name="connsiteX139" fmla="*/ 4923856 w 4923856"/>
              <a:gd name="connsiteY139" fmla="*/ 1200361 h 4912722"/>
              <a:gd name="connsiteX140" fmla="*/ 4923856 w 4923856"/>
              <a:gd name="connsiteY140" fmla="*/ 1253055 h 4912722"/>
              <a:gd name="connsiteX141" fmla="*/ 4923856 w 4923856"/>
              <a:gd name="connsiteY141" fmla="*/ 1293768 h 4912722"/>
              <a:gd name="connsiteX142" fmla="*/ 4923856 w 4923856"/>
              <a:gd name="connsiteY142" fmla="*/ 1346463 h 4912722"/>
              <a:gd name="connsiteX143" fmla="*/ 4923856 w 4923856"/>
              <a:gd name="connsiteY143" fmla="*/ 1599473 h 4912722"/>
              <a:gd name="connsiteX144" fmla="*/ 4923856 w 4923856"/>
              <a:gd name="connsiteY144" fmla="*/ 1692880 h 4912722"/>
              <a:gd name="connsiteX145" fmla="*/ 4923856 w 4923856"/>
              <a:gd name="connsiteY145" fmla="*/ 1801292 h 4912722"/>
              <a:gd name="connsiteX146" fmla="*/ 4923856 w 4923856"/>
              <a:gd name="connsiteY146" fmla="*/ 2107356 h 4912722"/>
              <a:gd name="connsiteX147" fmla="*/ 4923856 w 4923856"/>
              <a:gd name="connsiteY147" fmla="*/ 2147710 h 4912722"/>
              <a:gd name="connsiteX148" fmla="*/ 4923856 w 4923856"/>
              <a:gd name="connsiteY148" fmla="*/ 2200404 h 4912722"/>
              <a:gd name="connsiteX149" fmla="*/ 4923856 w 4923856"/>
              <a:gd name="connsiteY149" fmla="*/ 2453774 h 4912722"/>
              <a:gd name="connsiteX150" fmla="*/ 4923856 w 4923856"/>
              <a:gd name="connsiteY150" fmla="*/ 2506469 h 4912722"/>
              <a:gd name="connsiteX151" fmla="*/ 4923856 w 4923856"/>
              <a:gd name="connsiteY151" fmla="*/ 2546822 h 4912722"/>
              <a:gd name="connsiteX152" fmla="*/ 4923856 w 4923856"/>
              <a:gd name="connsiteY152" fmla="*/ 2852887 h 4912722"/>
              <a:gd name="connsiteX153" fmla="*/ 4923856 w 4923856"/>
              <a:gd name="connsiteY153" fmla="*/ 2961297 h 4912722"/>
              <a:gd name="connsiteX154" fmla="*/ 4923856 w 4923856"/>
              <a:gd name="connsiteY154" fmla="*/ 3054705 h 4912722"/>
              <a:gd name="connsiteX155" fmla="*/ 4923856 w 4923856"/>
              <a:gd name="connsiteY155" fmla="*/ 3307715 h 4912722"/>
              <a:gd name="connsiteX156" fmla="*/ 4923856 w 4923856"/>
              <a:gd name="connsiteY156" fmla="*/ 3360411 h 4912722"/>
              <a:gd name="connsiteX157" fmla="*/ 4923856 w 4923856"/>
              <a:gd name="connsiteY157" fmla="*/ 3401123 h 4912722"/>
              <a:gd name="connsiteX158" fmla="*/ 4923856 w 4923856"/>
              <a:gd name="connsiteY158" fmla="*/ 3453818 h 4912722"/>
              <a:gd name="connsiteX159" fmla="*/ 4923856 w 4923856"/>
              <a:gd name="connsiteY159" fmla="*/ 3706829 h 4912722"/>
              <a:gd name="connsiteX160" fmla="*/ 4923856 w 4923856"/>
              <a:gd name="connsiteY160" fmla="*/ 3800236 h 4912722"/>
              <a:gd name="connsiteX161" fmla="*/ 4923856 w 4923856"/>
              <a:gd name="connsiteY161" fmla="*/ 3908646 h 4912722"/>
              <a:gd name="connsiteX162" fmla="*/ 4923856 w 4923856"/>
              <a:gd name="connsiteY162" fmla="*/ 4255064 h 4912722"/>
              <a:gd name="connsiteX163" fmla="*/ 4923856 w 4923856"/>
              <a:gd name="connsiteY163" fmla="*/ 4307760 h 4912722"/>
              <a:gd name="connsiteX164" fmla="*/ 4923856 w 4923856"/>
              <a:gd name="connsiteY164" fmla="*/ 4654178 h 4912722"/>
              <a:gd name="connsiteX165" fmla="*/ 4624480 w 4923856"/>
              <a:gd name="connsiteY165"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923856" h="4912722">
                <a:moveTo>
                  <a:pt x="4624480" y="4912722"/>
                </a:moveTo>
                <a:lnTo>
                  <a:pt x="4289898" y="4912722"/>
                </a:lnTo>
                <a:lnTo>
                  <a:pt x="4203915" y="4912722"/>
                </a:lnTo>
                <a:lnTo>
                  <a:pt x="4069490" y="4912722"/>
                </a:lnTo>
                <a:lnTo>
                  <a:pt x="3869334" y="4912722"/>
                </a:lnTo>
                <a:lnTo>
                  <a:pt x="3734908" y="4912722"/>
                </a:lnTo>
                <a:lnTo>
                  <a:pt x="3648926" y="4912722"/>
                </a:lnTo>
                <a:lnTo>
                  <a:pt x="3436609" y="4912722"/>
                </a:lnTo>
                <a:lnTo>
                  <a:pt x="3314344" y="4912722"/>
                </a:lnTo>
                <a:lnTo>
                  <a:pt x="3102027" y="4912722"/>
                </a:lnTo>
                <a:lnTo>
                  <a:pt x="3016044" y="4912722"/>
                </a:lnTo>
                <a:lnTo>
                  <a:pt x="2994782" y="4912722"/>
                </a:lnTo>
                <a:lnTo>
                  <a:pt x="2994780" y="4912722"/>
                </a:lnTo>
                <a:lnTo>
                  <a:pt x="2881619" y="4912722"/>
                </a:lnTo>
                <a:lnTo>
                  <a:pt x="2825358" y="4912722"/>
                </a:lnTo>
                <a:lnTo>
                  <a:pt x="2681463" y="4912722"/>
                </a:lnTo>
                <a:lnTo>
                  <a:pt x="2660201" y="4912722"/>
                </a:lnTo>
                <a:lnTo>
                  <a:pt x="2660197" y="4912722"/>
                </a:lnTo>
                <a:lnTo>
                  <a:pt x="2574218" y="4912722"/>
                </a:lnTo>
                <a:lnTo>
                  <a:pt x="2574216" y="4912722"/>
                </a:lnTo>
                <a:lnTo>
                  <a:pt x="2547037" y="4912722"/>
                </a:lnTo>
                <a:lnTo>
                  <a:pt x="2490776" y="4912722"/>
                </a:lnTo>
                <a:lnTo>
                  <a:pt x="2461055" y="4912722"/>
                </a:lnTo>
                <a:lnTo>
                  <a:pt x="2439793" y="4912722"/>
                </a:lnTo>
                <a:lnTo>
                  <a:pt x="2439791" y="4912722"/>
                </a:lnTo>
                <a:lnTo>
                  <a:pt x="2404793" y="4912722"/>
                </a:lnTo>
                <a:lnTo>
                  <a:pt x="2270369" y="4912722"/>
                </a:lnTo>
                <a:lnTo>
                  <a:pt x="2239636" y="4912722"/>
                </a:lnTo>
                <a:lnTo>
                  <a:pt x="2239635" y="4912722"/>
                </a:lnTo>
                <a:lnTo>
                  <a:pt x="2126473" y="4912722"/>
                </a:lnTo>
                <a:lnTo>
                  <a:pt x="2105212" y="4912722"/>
                </a:lnTo>
                <a:lnTo>
                  <a:pt x="2105210" y="4912722"/>
                </a:lnTo>
                <a:lnTo>
                  <a:pt x="2070212" y="4912722"/>
                </a:lnTo>
                <a:lnTo>
                  <a:pt x="2019230" y="4912722"/>
                </a:lnTo>
                <a:lnTo>
                  <a:pt x="2019228" y="4912722"/>
                </a:lnTo>
                <a:lnTo>
                  <a:pt x="1935787" y="4912722"/>
                </a:lnTo>
                <a:lnTo>
                  <a:pt x="1849805" y="4912722"/>
                </a:lnTo>
                <a:lnTo>
                  <a:pt x="1848739" y="4912722"/>
                </a:lnTo>
                <a:lnTo>
                  <a:pt x="1806911" y="4912722"/>
                </a:lnTo>
                <a:lnTo>
                  <a:pt x="1806909" y="4912722"/>
                </a:lnTo>
                <a:lnTo>
                  <a:pt x="1684648" y="4912722"/>
                </a:lnTo>
                <a:lnTo>
                  <a:pt x="1684647" y="4912722"/>
                </a:lnTo>
                <a:lnTo>
                  <a:pt x="1648812" y="4912722"/>
                </a:lnTo>
                <a:lnTo>
                  <a:pt x="1637487" y="4912722"/>
                </a:lnTo>
                <a:lnTo>
                  <a:pt x="1515223"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195661" y="4912722"/>
                </a:lnTo>
                <a:lnTo>
                  <a:pt x="1195659" y="4912722"/>
                </a:lnTo>
                <a:lnTo>
                  <a:pt x="1187871"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187871" y="0"/>
                </a:lnTo>
                <a:lnTo>
                  <a:pt x="1216715" y="0"/>
                </a:lnTo>
                <a:lnTo>
                  <a:pt x="1351139" y="0"/>
                </a:lnTo>
                <a:lnTo>
                  <a:pt x="1495035" y="0"/>
                </a:lnTo>
                <a:lnTo>
                  <a:pt x="1551296" y="0"/>
                </a:lnTo>
                <a:lnTo>
                  <a:pt x="1648813" y="0"/>
                </a:lnTo>
                <a:lnTo>
                  <a:pt x="1685722" y="0"/>
                </a:lnTo>
                <a:lnTo>
                  <a:pt x="1771703" y="0"/>
                </a:lnTo>
                <a:lnTo>
                  <a:pt x="1848739" y="0"/>
                </a:lnTo>
                <a:lnTo>
                  <a:pt x="1984022" y="0"/>
                </a:lnTo>
                <a:lnTo>
                  <a:pt x="2106285" y="0"/>
                </a:lnTo>
                <a:lnTo>
                  <a:pt x="2318603" y="0"/>
                </a:lnTo>
                <a:lnTo>
                  <a:pt x="2404586" y="0"/>
                </a:lnTo>
                <a:lnTo>
                  <a:pt x="2539010" y="0"/>
                </a:lnTo>
                <a:lnTo>
                  <a:pt x="2739167" y="0"/>
                </a:lnTo>
                <a:lnTo>
                  <a:pt x="2873593" y="0"/>
                </a:lnTo>
                <a:lnTo>
                  <a:pt x="2959574" y="0"/>
                </a:lnTo>
                <a:lnTo>
                  <a:pt x="3294156" y="0"/>
                </a:lnTo>
                <a:lnTo>
                  <a:pt x="3294156" y="1"/>
                </a:lnTo>
                <a:lnTo>
                  <a:pt x="3315422" y="1"/>
                </a:lnTo>
                <a:lnTo>
                  <a:pt x="3401403" y="1"/>
                </a:lnTo>
                <a:lnTo>
                  <a:pt x="3613721" y="1"/>
                </a:lnTo>
                <a:lnTo>
                  <a:pt x="3735985" y="1"/>
                </a:lnTo>
                <a:lnTo>
                  <a:pt x="3948304" y="1"/>
                </a:lnTo>
                <a:lnTo>
                  <a:pt x="4034285" y="1"/>
                </a:lnTo>
                <a:lnTo>
                  <a:pt x="4168711" y="1"/>
                </a:lnTo>
                <a:lnTo>
                  <a:pt x="4368867" y="1"/>
                </a:lnTo>
                <a:lnTo>
                  <a:pt x="4503293" y="1"/>
                </a:lnTo>
                <a:lnTo>
                  <a:pt x="4589274" y="1"/>
                </a:lnTo>
                <a:lnTo>
                  <a:pt x="4923856" y="1"/>
                </a:lnTo>
                <a:lnTo>
                  <a:pt x="4923856" y="346419"/>
                </a:lnTo>
                <a:lnTo>
                  <a:pt x="4923856" y="399114"/>
                </a:lnTo>
                <a:lnTo>
                  <a:pt x="4923856" y="745531"/>
                </a:lnTo>
                <a:lnTo>
                  <a:pt x="4923856" y="853943"/>
                </a:lnTo>
                <a:lnTo>
                  <a:pt x="4923856" y="947350"/>
                </a:lnTo>
                <a:lnTo>
                  <a:pt x="4923856" y="1200361"/>
                </a:lnTo>
                <a:lnTo>
                  <a:pt x="4923856" y="1253055"/>
                </a:lnTo>
                <a:lnTo>
                  <a:pt x="4923856" y="1293768"/>
                </a:lnTo>
                <a:lnTo>
                  <a:pt x="4923856" y="1346463"/>
                </a:lnTo>
                <a:lnTo>
                  <a:pt x="4923856" y="1599473"/>
                </a:lnTo>
                <a:lnTo>
                  <a:pt x="4923856" y="1692880"/>
                </a:lnTo>
                <a:lnTo>
                  <a:pt x="4923856" y="1801292"/>
                </a:lnTo>
                <a:lnTo>
                  <a:pt x="4923856" y="2107356"/>
                </a:lnTo>
                <a:lnTo>
                  <a:pt x="4923856" y="2147710"/>
                </a:lnTo>
                <a:lnTo>
                  <a:pt x="4923856" y="2200404"/>
                </a:lnTo>
                <a:lnTo>
                  <a:pt x="4923856" y="2453774"/>
                </a:lnTo>
                <a:lnTo>
                  <a:pt x="4923856" y="2506469"/>
                </a:lnTo>
                <a:lnTo>
                  <a:pt x="4923856" y="2546822"/>
                </a:lnTo>
                <a:lnTo>
                  <a:pt x="4923856" y="2852887"/>
                </a:lnTo>
                <a:lnTo>
                  <a:pt x="4923856" y="2961297"/>
                </a:lnTo>
                <a:lnTo>
                  <a:pt x="4923856" y="3054705"/>
                </a:lnTo>
                <a:lnTo>
                  <a:pt x="4923856" y="3307715"/>
                </a:lnTo>
                <a:lnTo>
                  <a:pt x="4923856" y="3360411"/>
                </a:lnTo>
                <a:lnTo>
                  <a:pt x="4923856" y="3401123"/>
                </a:lnTo>
                <a:lnTo>
                  <a:pt x="4923856" y="3453818"/>
                </a:lnTo>
                <a:lnTo>
                  <a:pt x="4923856" y="3706829"/>
                </a:lnTo>
                <a:lnTo>
                  <a:pt x="4923856" y="3800236"/>
                </a:lnTo>
                <a:lnTo>
                  <a:pt x="4923856" y="3908646"/>
                </a:lnTo>
                <a:lnTo>
                  <a:pt x="4923856" y="4255064"/>
                </a:lnTo>
                <a:lnTo>
                  <a:pt x="4923856" y="4307760"/>
                </a:lnTo>
                <a:lnTo>
                  <a:pt x="4923856" y="4654178"/>
                </a:lnTo>
                <a:cubicBezTo>
                  <a:pt x="4923856" y="4796587"/>
                  <a:pt x="4790362" y="4912722"/>
                  <a:pt x="4624480"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5">
            <a:extLst>
              <a:ext uri="{FF2B5EF4-FFF2-40B4-BE49-F238E27FC236}">
                <a16:creationId xmlns:a16="http://schemas.microsoft.com/office/drawing/2014/main" id="{E60F2215-9406-51AA-314E-C7115F65B58D}"/>
              </a:ext>
            </a:extLst>
          </p:cNvPr>
          <p:cNvSpPr txBox="1">
            <a:spLocks/>
          </p:cNvSpPr>
          <p:nvPr/>
        </p:nvSpPr>
        <p:spPr>
          <a:xfrm>
            <a:off x="629644" y="2225369"/>
            <a:ext cx="5616391" cy="66725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6" name="Text Placeholder 4">
            <a:extLst>
              <a:ext uri="{FF2B5EF4-FFF2-40B4-BE49-F238E27FC236}">
                <a16:creationId xmlns:a16="http://schemas.microsoft.com/office/drawing/2014/main" id="{6E790986-6D2E-BE14-85C1-808281AB6039}"/>
              </a:ext>
            </a:extLst>
          </p:cNvPr>
          <p:cNvSpPr txBox="1">
            <a:spLocks/>
          </p:cNvSpPr>
          <p:nvPr/>
        </p:nvSpPr>
        <p:spPr>
          <a:xfrm>
            <a:off x="629643" y="2892627"/>
            <a:ext cx="518806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Review your space: </a:t>
            </a:r>
            <a:r>
              <a:rPr lang="en-GB" sz="2200" dirty="0">
                <a:solidFill>
                  <a:srgbClr val="414141"/>
                </a:solidFill>
              </a:rPr>
              <a:t>would guests benefit more from an extra bed or better furniture?</a:t>
            </a:r>
          </a:p>
          <a:p>
            <a:pPr marL="342900" indent="-342900">
              <a:lnSpc>
                <a:spcPts val="2240"/>
              </a:lnSpc>
              <a:buClr>
                <a:srgbClr val="459597"/>
              </a:buClr>
              <a:buFont typeface="Arial" panose="020B0604020202020204" pitchFamily="34" charset="0"/>
              <a:buChar char="•"/>
            </a:pPr>
            <a:r>
              <a:rPr lang="en-GB" sz="2200" b="1" dirty="0">
                <a:solidFill>
                  <a:srgbClr val="EC7C69"/>
                </a:solidFill>
              </a:rPr>
              <a:t>Upgrade gradually:</a:t>
            </a:r>
            <a:r>
              <a:rPr lang="en-GB" sz="2200" b="1" dirty="0">
                <a:solidFill>
                  <a:srgbClr val="414141"/>
                </a:solidFill>
              </a:rPr>
              <a:t> </a:t>
            </a:r>
            <a:r>
              <a:rPr lang="en-GB" sz="2200" dirty="0">
                <a:solidFill>
                  <a:srgbClr val="414141"/>
                </a:solidFill>
              </a:rPr>
              <a:t>new linens, better lighting, or adding outdoor seating are high-impact.</a:t>
            </a:r>
          </a:p>
          <a:p>
            <a:pPr marL="342900" indent="-342900">
              <a:lnSpc>
                <a:spcPts val="2240"/>
              </a:lnSpc>
              <a:buClr>
                <a:srgbClr val="459597"/>
              </a:buClr>
              <a:buFont typeface="Arial" panose="020B0604020202020204" pitchFamily="34" charset="0"/>
              <a:buChar char="•"/>
            </a:pPr>
            <a:r>
              <a:rPr lang="en-GB" sz="2200" dirty="0">
                <a:solidFill>
                  <a:srgbClr val="414141"/>
                </a:solidFill>
              </a:rPr>
              <a:t>Use tools like </a:t>
            </a:r>
            <a:r>
              <a:rPr lang="en-GB" sz="2200" b="1" dirty="0" err="1">
                <a:solidFill>
                  <a:srgbClr val="EC7C69"/>
                </a:solidFill>
              </a:rPr>
              <a:t>PriceLabs</a:t>
            </a:r>
            <a:r>
              <a:rPr lang="en-GB" sz="2200" b="1" dirty="0">
                <a:solidFill>
                  <a:srgbClr val="EC7C69"/>
                </a:solidFill>
              </a:rPr>
              <a:t> or Wheelhouse </a:t>
            </a:r>
            <a:r>
              <a:rPr lang="en-GB" sz="2200" dirty="0">
                <a:solidFill>
                  <a:srgbClr val="414141"/>
                </a:solidFill>
              </a:rPr>
              <a:t>for dynamic pricing based on season and demand.</a:t>
            </a:r>
          </a:p>
          <a:p>
            <a:pPr marL="342900" indent="-342900">
              <a:lnSpc>
                <a:spcPts val="2240"/>
              </a:lnSpc>
              <a:buClr>
                <a:srgbClr val="459597"/>
              </a:buClr>
              <a:buFont typeface="Arial" panose="020B0604020202020204" pitchFamily="34" charset="0"/>
              <a:buChar char="•"/>
            </a:pPr>
            <a:r>
              <a:rPr lang="en-GB" sz="2200" b="1" dirty="0">
                <a:solidFill>
                  <a:srgbClr val="EC7C69"/>
                </a:solidFill>
              </a:rPr>
              <a:t>Increase rates only </a:t>
            </a:r>
            <a:r>
              <a:rPr lang="en-GB" sz="2200" dirty="0">
                <a:solidFill>
                  <a:srgbClr val="414141"/>
                </a:solidFill>
              </a:rPr>
              <a:t>when your</a:t>
            </a:r>
            <a:r>
              <a:rPr lang="en-GB" sz="2200" b="1" dirty="0">
                <a:solidFill>
                  <a:srgbClr val="EC7C69"/>
                </a:solidFill>
              </a:rPr>
              <a:t> reviews </a:t>
            </a:r>
            <a:r>
              <a:rPr lang="en-GB" sz="2200" dirty="0">
                <a:solidFill>
                  <a:srgbClr val="414141"/>
                </a:solidFill>
              </a:rPr>
              <a:t>and quality support it.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3" name="Text Placeholder 1">
            <a:extLst>
              <a:ext uri="{FF2B5EF4-FFF2-40B4-BE49-F238E27FC236}">
                <a16:creationId xmlns:a16="http://schemas.microsoft.com/office/drawing/2014/main" id="{16332C33-86A4-2A5B-FA5F-FA0F1746FD4E}"/>
              </a:ext>
            </a:extLst>
          </p:cNvPr>
          <p:cNvSpPr txBox="1">
            <a:spLocks/>
          </p:cNvSpPr>
          <p:nvPr/>
        </p:nvSpPr>
        <p:spPr>
          <a:xfrm>
            <a:off x="6665844" y="2328538"/>
            <a:ext cx="406841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Ask regular guests or trusted friends for honest feedback before making upgrades.</a:t>
            </a:r>
          </a:p>
          <a:p>
            <a:pPr marL="342900" indent="-342900" algn="l">
              <a:lnSpc>
                <a:spcPts val="2340"/>
              </a:lnSpc>
              <a:spcBef>
                <a:spcPts val="0"/>
              </a:spcBef>
              <a:buFont typeface="Arial" panose="020B0604020202020204" pitchFamily="34" charset="0"/>
              <a:buChar char="•"/>
            </a:pPr>
            <a:r>
              <a:rPr lang="en-IE" sz="2200" dirty="0"/>
              <a:t>•Don’t expand space unless you’re ready to handle more work or hire help.</a:t>
            </a:r>
          </a:p>
          <a:p>
            <a:pPr marL="342900" indent="-342900" algn="l">
              <a:lnSpc>
                <a:spcPts val="2340"/>
              </a:lnSpc>
              <a:spcBef>
                <a:spcPts val="0"/>
              </a:spcBef>
              <a:buFont typeface="Arial" panose="020B0604020202020204" pitchFamily="34" charset="0"/>
              <a:buChar char="•"/>
            </a:pPr>
            <a:r>
              <a:rPr lang="en-IE" sz="2200" dirty="0"/>
              <a:t>•Seasonal or weekend-only rate boosts can increase income without adding effort.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129962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26D3-A425-AF5D-834F-CA29C26C704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0F40505-0933-EE9E-69BF-B2E040D6CC82}"/>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36892" y="1983160"/>
            <a:ext cx="4246690" cy="3154091"/>
          </a:xfrm>
          <a:prstGeom prst="rect">
            <a:avLst/>
          </a:prstGeom>
        </p:spPr>
      </p:pic>
      <p:pic>
        <p:nvPicPr>
          <p:cNvPr id="13" name="Picture 12">
            <a:extLst>
              <a:ext uri="{FF2B5EF4-FFF2-40B4-BE49-F238E27FC236}">
                <a16:creationId xmlns:a16="http://schemas.microsoft.com/office/drawing/2014/main" id="{789D4426-4152-0AB7-44A6-88E90A9514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2B17294-7E27-70D5-BFF3-1B7D18EA5174}"/>
              </a:ext>
            </a:extLst>
          </p:cNvPr>
          <p:cNvPicPr>
            <a:picLocks noChangeAspect="1"/>
          </p:cNvPicPr>
          <p:nvPr/>
        </p:nvPicPr>
        <p:blipFill rotWithShape="1">
          <a:blip r:embed="rId5"/>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12F03C18-9981-FFA6-9732-9C78031C29D2}"/>
              </a:ext>
            </a:extLst>
          </p:cNvPr>
          <p:cNvSpPr>
            <a:spLocks noGrp="1"/>
          </p:cNvSpPr>
          <p:nvPr>
            <p:ph type="body" sz="quarter" idx="18"/>
          </p:nvPr>
        </p:nvSpPr>
        <p:spPr>
          <a:xfrm>
            <a:off x="615337" y="1548294"/>
            <a:ext cx="2975564" cy="1049221"/>
          </a:xfrm>
          <a:prstGeom prst="rect">
            <a:avLst/>
          </a:prstGeom>
        </p:spPr>
        <p:txBody>
          <a:bodyPr/>
          <a:lstStyle/>
          <a:p>
            <a:r>
              <a:rPr lang="en-US" dirty="0"/>
              <a:t>H2Hotel (Healdsburg, California)</a:t>
            </a:r>
          </a:p>
          <a:p>
            <a:endParaRPr lang="en-US" dirty="0"/>
          </a:p>
          <a:p>
            <a:endParaRPr lang="en-US" dirty="0"/>
          </a:p>
          <a:p>
            <a:endParaRPr lang="en-US" dirty="0"/>
          </a:p>
        </p:txBody>
      </p:sp>
      <p:sp>
        <p:nvSpPr>
          <p:cNvPr id="15" name="Text Placeholder 3">
            <a:extLst>
              <a:ext uri="{FF2B5EF4-FFF2-40B4-BE49-F238E27FC236}">
                <a16:creationId xmlns:a16="http://schemas.microsoft.com/office/drawing/2014/main" id="{DAC2B955-8ADA-B635-4BFE-6AC4B8ED4C34}"/>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6FE676A0-B9D0-EFC4-F159-F1219A5B8597}"/>
              </a:ext>
            </a:extLst>
          </p:cNvPr>
          <p:cNvSpPr txBox="1">
            <a:spLocks/>
          </p:cNvSpPr>
          <p:nvPr/>
        </p:nvSpPr>
        <p:spPr>
          <a:xfrm>
            <a:off x="5902455" y="2354598"/>
            <a:ext cx="5184078"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459597"/>
              </a:buClr>
            </a:pPr>
            <a:r>
              <a:rPr lang="en-IE" b="1" dirty="0"/>
              <a:t>The eco-focused improvements allowed the hotel to:</a:t>
            </a:r>
          </a:p>
          <a:p>
            <a:pPr marL="342900" indent="-342900">
              <a:lnSpc>
                <a:spcPts val="2340"/>
              </a:lnSpc>
              <a:buClr>
                <a:srgbClr val="459597"/>
              </a:buClr>
              <a:buFont typeface="Arial" panose="020B0604020202020204" pitchFamily="34" charset="0"/>
              <a:buChar char="•"/>
            </a:pPr>
            <a:r>
              <a:rPr lang="en-IE" dirty="0"/>
              <a:t>Charge higher rates due to its sustainable value proposition</a:t>
            </a:r>
          </a:p>
          <a:p>
            <a:pPr marL="342900" indent="-342900">
              <a:lnSpc>
                <a:spcPts val="2340"/>
              </a:lnSpc>
              <a:buClr>
                <a:srgbClr val="459597"/>
              </a:buClr>
              <a:buFont typeface="Arial" panose="020B0604020202020204" pitchFamily="34" charset="0"/>
              <a:buChar char="•"/>
            </a:pPr>
            <a:r>
              <a:rPr lang="en-IE" dirty="0"/>
              <a:t>Attract eco-conscious and design-oriented </a:t>
            </a:r>
            <a:r>
              <a:rPr lang="en-IE" dirty="0" err="1"/>
              <a:t>travelers</a:t>
            </a:r>
            <a:endParaRPr lang="en-IE" dirty="0"/>
          </a:p>
          <a:p>
            <a:pPr marL="342900" indent="-342900">
              <a:lnSpc>
                <a:spcPts val="2340"/>
              </a:lnSpc>
              <a:buClr>
                <a:srgbClr val="459597"/>
              </a:buClr>
              <a:buFont typeface="Arial" panose="020B0604020202020204" pitchFamily="34" charset="0"/>
              <a:buChar char="•"/>
            </a:pPr>
            <a:r>
              <a:rPr lang="en-IE" dirty="0"/>
              <a:t>Differentiate itself from conventional urban accommodations</a:t>
            </a:r>
          </a:p>
          <a:p>
            <a:pPr marL="342900" indent="-342900">
              <a:lnSpc>
                <a:spcPts val="2340"/>
              </a:lnSpc>
              <a:buClr>
                <a:srgbClr val="459597"/>
              </a:buClr>
              <a:buFont typeface="Arial" panose="020B0604020202020204" pitchFamily="34" charset="0"/>
              <a:buChar char="•"/>
            </a:pPr>
            <a:r>
              <a:rPr lang="en-IE" dirty="0"/>
              <a:t>Maintain low operational costs through green infrastructure</a:t>
            </a:r>
          </a:p>
          <a:p>
            <a:pPr>
              <a:lnSpc>
                <a:spcPts val="2340"/>
              </a:lnSpc>
              <a:buClr>
                <a:srgbClr val="459597"/>
              </a:buClr>
            </a:pPr>
            <a:r>
              <a:rPr lang="en-IE" dirty="0"/>
              <a:t> </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DA615FE7-C868-B970-8825-AE5CB06FA4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42</a:t>
            </a:fld>
            <a:endParaRPr lang="fr-CA" sz="1200" dirty="0"/>
          </a:p>
        </p:txBody>
      </p:sp>
      <p:sp>
        <p:nvSpPr>
          <p:cNvPr id="3" name="Text Placeholder 3">
            <a:extLst>
              <a:ext uri="{FF2B5EF4-FFF2-40B4-BE49-F238E27FC236}">
                <a16:creationId xmlns:a16="http://schemas.microsoft.com/office/drawing/2014/main" id="{F78B4C56-9942-FC8A-44BD-3824F8F3021C}"/>
              </a:ext>
            </a:extLst>
          </p:cNvPr>
          <p:cNvSpPr txBox="1">
            <a:spLocks/>
          </p:cNvSpPr>
          <p:nvPr/>
        </p:nvSpPr>
        <p:spPr>
          <a:xfrm>
            <a:off x="5251636" y="679373"/>
            <a:ext cx="632702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H2Hotel: </a:t>
            </a:r>
            <a:r>
              <a:rPr lang="en-US" sz="2800" b="0" dirty="0">
                <a:solidFill>
                  <a:srgbClr val="414141"/>
                </a:solidFill>
              </a:rPr>
              <a:t>Showcases how to grow intelligently by enhancing existing space rather than expanding physically. </a:t>
            </a:r>
          </a:p>
          <a:p>
            <a:pPr>
              <a:lnSpc>
                <a:spcPts val="3620"/>
              </a:lnSpc>
            </a:pPr>
            <a:endParaRPr lang="en-US" dirty="0"/>
          </a:p>
        </p:txBody>
      </p:sp>
      <p:cxnSp>
        <p:nvCxnSpPr>
          <p:cNvPr id="4" name="Straight Connector 3">
            <a:extLst>
              <a:ext uri="{FF2B5EF4-FFF2-40B4-BE49-F238E27FC236}">
                <a16:creationId xmlns:a16="http://schemas.microsoft.com/office/drawing/2014/main" id="{24CDEA3C-D12F-58FF-ED6C-00BBE8BA187A}"/>
              </a:ext>
            </a:extLst>
          </p:cNvPr>
          <p:cNvCxnSpPr>
            <a:cxnSpLocks/>
          </p:cNvCxnSpPr>
          <p:nvPr/>
        </p:nvCxnSpPr>
        <p:spPr>
          <a:xfrm>
            <a:off x="5251636" y="2250176"/>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3F80729-598C-175A-BD40-EC381AEB442D}"/>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25499D72-348E-7515-001A-33F09546256E}"/>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6">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
        <p:nvSpPr>
          <p:cNvPr id="5" name="Text Placeholder 7">
            <a:extLst>
              <a:ext uri="{FF2B5EF4-FFF2-40B4-BE49-F238E27FC236}">
                <a16:creationId xmlns:a16="http://schemas.microsoft.com/office/drawing/2014/main" id="{EAD5B710-0CDD-F15A-1589-2849B7C33835}"/>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Photo Credit: </a:t>
            </a:r>
          </a:p>
          <a:p>
            <a:pPr marL="0" indent="0" algn="ctr">
              <a:lnSpc>
                <a:spcPts val="1240"/>
              </a:lnSpc>
              <a:spcBef>
                <a:spcPts val="0"/>
              </a:spcBef>
              <a:buNone/>
            </a:pPr>
            <a:r>
              <a:rPr lang="en-IE" sz="1200" dirty="0">
                <a:solidFill>
                  <a:schemeClr val="bg1"/>
                </a:solidFill>
              </a:rPr>
              <a:t>H2hotel, Healdsburg, California</a:t>
            </a:r>
          </a:p>
        </p:txBody>
      </p:sp>
      <p:sp>
        <p:nvSpPr>
          <p:cNvPr id="6" name="TextBox 5">
            <a:extLst>
              <a:ext uri="{FF2B5EF4-FFF2-40B4-BE49-F238E27FC236}">
                <a16:creationId xmlns:a16="http://schemas.microsoft.com/office/drawing/2014/main" id="{CB77E49E-490B-E2E6-5365-C1396B4AEA83}"/>
              </a:ext>
            </a:extLst>
          </p:cNvPr>
          <p:cNvSpPr txBox="1"/>
          <p:nvPr/>
        </p:nvSpPr>
        <p:spPr>
          <a:xfrm>
            <a:off x="5978576" y="5603714"/>
            <a:ext cx="5418872" cy="625812"/>
          </a:xfrm>
          <a:prstGeom prst="rect">
            <a:avLst/>
          </a:prstGeom>
          <a:noFill/>
        </p:spPr>
        <p:txBody>
          <a:bodyPr wrap="square">
            <a:spAutoFit/>
          </a:bodyPr>
          <a:lstStyle/>
          <a:p>
            <a:r>
              <a:rPr lang="en-IE" b="1" dirty="0">
                <a:solidFill>
                  <a:srgbClr val="414141"/>
                </a:solidFill>
              </a:rPr>
              <a:t>Sources</a:t>
            </a:r>
            <a:r>
              <a:rPr lang="en-IE" b="1" dirty="0">
                <a:solidFill>
                  <a:srgbClr val="459597"/>
                </a:solidFill>
                <a:cs typeface="Calibri"/>
              </a:rPr>
              <a:t>. </a:t>
            </a:r>
            <a:r>
              <a:rPr lang="en-IE" dirty="0">
                <a:solidFill>
                  <a:srgbClr val="459597"/>
                </a:solidFill>
                <a:hlinkClick r:id="rId6">
                  <a:extLst>
                    <a:ext uri="{A12FA001-AC4F-418D-AE19-62706E023703}">
                      <ahyp:hlinkClr xmlns:ahyp="http://schemas.microsoft.com/office/drawing/2018/hyperlinkcolor" val="tx"/>
                    </a:ext>
                  </a:extLst>
                </a:hlinkClick>
              </a:rPr>
              <a:t>H2HOTEL</a:t>
            </a:r>
            <a:endParaRPr lang="en-IE" dirty="0">
              <a:solidFill>
                <a:srgbClr val="459597"/>
              </a:solidFill>
              <a:ea typeface="Calibri"/>
              <a:cs typeface="Calibri"/>
            </a:endParaRPr>
          </a:p>
          <a:p>
            <a:pPr>
              <a:lnSpc>
                <a:spcPts val="1960"/>
              </a:lnSpc>
            </a:pPr>
            <a:endParaRPr lang="en-IE" dirty="0">
              <a:solidFill>
                <a:srgbClr val="459597"/>
              </a:solid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8119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73E5-1B27-163C-9C88-ACD260A4088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093448E-5DF0-4D44-4FCF-2261F20D6B1C}"/>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Reinvesting in Quality and Guest Satisfaction </a:t>
            </a:r>
          </a:p>
          <a:p>
            <a:pPr>
              <a:lnSpc>
                <a:spcPts val="3720"/>
              </a:lnSpc>
            </a:pPr>
            <a:endParaRPr lang="en-US" dirty="0"/>
          </a:p>
        </p:txBody>
      </p:sp>
      <p:cxnSp>
        <p:nvCxnSpPr>
          <p:cNvPr id="10" name="Straight Connector 9">
            <a:extLst>
              <a:ext uri="{FF2B5EF4-FFF2-40B4-BE49-F238E27FC236}">
                <a16:creationId xmlns:a16="http://schemas.microsoft.com/office/drawing/2014/main" id="{E5DEA692-2C80-F4D7-4C68-1FB944119578}"/>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ECC7BE9-43AC-958E-1775-B3E720DE2A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43</a:t>
            </a:fld>
            <a:endParaRPr lang="fr-CA" sz="1200" dirty="0"/>
          </a:p>
        </p:txBody>
      </p:sp>
      <p:sp>
        <p:nvSpPr>
          <p:cNvPr id="4" name="Text Placeholder 5">
            <a:extLst>
              <a:ext uri="{FF2B5EF4-FFF2-40B4-BE49-F238E27FC236}">
                <a16:creationId xmlns:a16="http://schemas.microsoft.com/office/drawing/2014/main" id="{B0FC5840-F395-772D-478F-DB24C526D81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7E80CBA4-C822-F82F-D139-0B8E7F0F9B6B}"/>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Use part of your income to maintain or upgrade your property: </a:t>
            </a:r>
            <a:r>
              <a:rPr lang="en-GB" sz="2200" dirty="0">
                <a:solidFill>
                  <a:srgbClr val="414141"/>
                </a:solidFill>
              </a:rPr>
              <a:t>mattress protectors, blackout curtains, better cookware.</a:t>
            </a:r>
          </a:p>
          <a:p>
            <a:pPr marL="342900" indent="-342900">
              <a:lnSpc>
                <a:spcPts val="2240"/>
              </a:lnSpc>
              <a:buClr>
                <a:srgbClr val="459597"/>
              </a:buClr>
              <a:buFont typeface="Arial" panose="020B0604020202020204" pitchFamily="34" charset="0"/>
              <a:buChar char="•"/>
            </a:pPr>
            <a:r>
              <a:rPr lang="en-GB" sz="2200" dirty="0">
                <a:solidFill>
                  <a:srgbClr val="414141"/>
                </a:solidFill>
              </a:rPr>
              <a:t>Focus first on </a:t>
            </a:r>
            <a:r>
              <a:rPr lang="en-GB" sz="2200" b="1" dirty="0">
                <a:solidFill>
                  <a:srgbClr val="EC7C69"/>
                </a:solidFill>
              </a:rPr>
              <a:t>cleanliness, comfort, and functionality</a:t>
            </a:r>
            <a:r>
              <a:rPr lang="en-GB" sz="2200" b="1" dirty="0">
                <a:solidFill>
                  <a:srgbClr val="414141"/>
                </a:solidFill>
              </a:rPr>
              <a:t> </a:t>
            </a:r>
            <a:r>
              <a:rPr lang="en-GB" sz="2200" dirty="0">
                <a:solidFill>
                  <a:srgbClr val="414141"/>
                </a:solidFill>
              </a:rPr>
              <a:t>- not decoration.</a:t>
            </a:r>
          </a:p>
          <a:p>
            <a:pPr marL="342900" indent="-342900">
              <a:lnSpc>
                <a:spcPts val="2240"/>
              </a:lnSpc>
              <a:buClr>
                <a:srgbClr val="459597"/>
              </a:buClr>
              <a:buFont typeface="Arial" panose="020B0604020202020204" pitchFamily="34" charset="0"/>
              <a:buChar char="•"/>
            </a:pPr>
            <a:r>
              <a:rPr lang="en-GB" sz="2200" b="1" dirty="0">
                <a:solidFill>
                  <a:srgbClr val="EC7C69"/>
                </a:solidFill>
              </a:rPr>
              <a:t>Invest in energy-saving features </a:t>
            </a:r>
            <a:r>
              <a:rPr lang="en-GB" sz="2200" dirty="0">
                <a:solidFill>
                  <a:srgbClr val="414141"/>
                </a:solidFill>
              </a:rPr>
              <a:t>(LED lights, better insulation) to reduce costs and attract eco-conscious guests.</a:t>
            </a:r>
          </a:p>
          <a:p>
            <a:pPr marL="342900" indent="-342900">
              <a:lnSpc>
                <a:spcPts val="2240"/>
              </a:lnSpc>
              <a:buClr>
                <a:srgbClr val="459597"/>
              </a:buClr>
              <a:buFont typeface="Arial" panose="020B0604020202020204" pitchFamily="34" charset="0"/>
              <a:buChar char="•"/>
            </a:pPr>
            <a:r>
              <a:rPr lang="en-GB" sz="2200" b="1" dirty="0">
                <a:solidFill>
                  <a:srgbClr val="EC7C69"/>
                </a:solidFill>
              </a:rPr>
              <a:t>Make improvements </a:t>
            </a:r>
            <a:r>
              <a:rPr lang="en-GB" sz="2200" dirty="0">
                <a:solidFill>
                  <a:srgbClr val="414141"/>
                </a:solidFill>
              </a:rPr>
              <a:t>based on what guests mention positively or negatively.</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92D3F83-0111-1A50-FF21-E1E3340149B5}"/>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6B606988-7C27-9046-96A9-83C94FE07148}"/>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Set aside a small monthly amount for upgrades or repairs.</a:t>
            </a:r>
          </a:p>
          <a:p>
            <a:pPr marL="342900" indent="-342900" algn="l">
              <a:lnSpc>
                <a:spcPts val="2340"/>
              </a:lnSpc>
              <a:spcBef>
                <a:spcPts val="0"/>
              </a:spcBef>
              <a:buFont typeface="Arial" panose="020B0604020202020204" pitchFamily="34" charset="0"/>
              <a:buChar char="•"/>
            </a:pPr>
            <a:r>
              <a:rPr lang="en-IE" sz="2200" dirty="0"/>
              <a:t>Use reviews as a source of guidance, not just praise.</a:t>
            </a:r>
          </a:p>
          <a:p>
            <a:pPr marL="342900" indent="-342900" algn="l">
              <a:lnSpc>
                <a:spcPts val="2340"/>
              </a:lnSpc>
              <a:spcBef>
                <a:spcPts val="0"/>
              </a:spcBef>
              <a:buFont typeface="Arial" panose="020B0604020202020204" pitchFamily="34" charset="0"/>
              <a:buChar char="•"/>
            </a:pPr>
            <a:r>
              <a:rPr lang="en-IE" sz="2200" dirty="0"/>
              <a:t>Small fixes (e.g. new shower curtain, better pillows) go a long way.</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99996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38B5-78C0-DFCE-4B6D-C906C363C4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FBB7B6F-309C-3384-C616-D54BAECC723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Staying True to Your Goals and Values </a:t>
            </a:r>
          </a:p>
          <a:p>
            <a:pPr>
              <a:lnSpc>
                <a:spcPts val="3720"/>
              </a:lnSpc>
            </a:pPr>
            <a:endParaRPr lang="en-US" dirty="0"/>
          </a:p>
        </p:txBody>
      </p:sp>
      <p:cxnSp>
        <p:nvCxnSpPr>
          <p:cNvPr id="10" name="Straight Connector 9">
            <a:extLst>
              <a:ext uri="{FF2B5EF4-FFF2-40B4-BE49-F238E27FC236}">
                <a16:creationId xmlns:a16="http://schemas.microsoft.com/office/drawing/2014/main" id="{CE4B2AEE-9E0F-EDF3-2865-D5C7F5114FC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8BC75ED-9E52-96D4-414C-C05E9CDAEA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44</a:t>
            </a:fld>
            <a:endParaRPr lang="fr-CA" sz="1200" dirty="0"/>
          </a:p>
        </p:txBody>
      </p:sp>
      <p:sp>
        <p:nvSpPr>
          <p:cNvPr id="4" name="Text Placeholder 5">
            <a:extLst>
              <a:ext uri="{FF2B5EF4-FFF2-40B4-BE49-F238E27FC236}">
                <a16:creationId xmlns:a16="http://schemas.microsoft.com/office/drawing/2014/main" id="{D992D682-87A4-76F4-C22A-EB9E48754BB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E425C96F-3CD6-E24D-4EF5-6A5350182B69}"/>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Define your personal success: </a:t>
            </a:r>
            <a:r>
              <a:rPr lang="en-GB" sz="2200" dirty="0">
                <a:solidFill>
                  <a:srgbClr val="414141"/>
                </a:solidFill>
              </a:rPr>
              <a:t>flexibility, income, guest impact, creativity, or community.</a:t>
            </a:r>
          </a:p>
          <a:p>
            <a:pPr marL="342900" indent="-342900">
              <a:lnSpc>
                <a:spcPts val="2240"/>
              </a:lnSpc>
              <a:buClr>
                <a:srgbClr val="459597"/>
              </a:buClr>
              <a:buFont typeface="Arial" panose="020B0604020202020204" pitchFamily="34" charset="0"/>
              <a:buChar char="•"/>
            </a:pPr>
            <a:r>
              <a:rPr lang="en-GB" sz="2200" b="1" dirty="0">
                <a:solidFill>
                  <a:srgbClr val="EC7C69"/>
                </a:solidFill>
              </a:rPr>
              <a:t>Use this vision to guide every decision </a:t>
            </a:r>
            <a:r>
              <a:rPr lang="en-GB" sz="2200" dirty="0">
                <a:solidFill>
                  <a:srgbClr val="414141"/>
                </a:solidFill>
              </a:rPr>
              <a:t>- don’t follow trends that don’t match your goals.</a:t>
            </a:r>
          </a:p>
          <a:p>
            <a:pPr marL="342900" indent="-342900">
              <a:lnSpc>
                <a:spcPts val="2240"/>
              </a:lnSpc>
              <a:buClr>
                <a:srgbClr val="459597"/>
              </a:buClr>
              <a:buFont typeface="Arial" panose="020B0604020202020204" pitchFamily="34" charset="0"/>
              <a:buChar char="•"/>
            </a:pPr>
            <a:r>
              <a:rPr lang="en-GB" sz="2200" b="1" dirty="0">
                <a:solidFill>
                  <a:srgbClr val="EC7C69"/>
                </a:solidFill>
              </a:rPr>
              <a:t>Take time to reflect every few months: </a:t>
            </a:r>
            <a:r>
              <a:rPr lang="en-GB" sz="2200" dirty="0">
                <a:solidFill>
                  <a:srgbClr val="414141"/>
                </a:solidFill>
              </a:rPr>
              <a:t>what’s working? What’s stressful?</a:t>
            </a:r>
          </a:p>
          <a:p>
            <a:pPr marL="342900" indent="-342900">
              <a:lnSpc>
                <a:spcPts val="2240"/>
              </a:lnSpc>
              <a:buClr>
                <a:srgbClr val="459597"/>
              </a:buClr>
              <a:buFont typeface="Arial" panose="020B0604020202020204" pitchFamily="34" charset="0"/>
              <a:buChar char="•"/>
            </a:pPr>
            <a:r>
              <a:rPr lang="en-GB" sz="2200" b="1" dirty="0">
                <a:solidFill>
                  <a:srgbClr val="EC7C69"/>
                </a:solidFill>
              </a:rPr>
              <a:t>If you grow, grow intentionally </a:t>
            </a:r>
            <a:r>
              <a:rPr lang="en-GB" sz="2200" dirty="0">
                <a:solidFill>
                  <a:srgbClr val="414141"/>
                </a:solidFill>
              </a:rPr>
              <a:t>- not out of pressure or comparison.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3F4712C-10CD-C87E-A2E3-AF86A64F55C0}"/>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5E03FC6E-BDA4-E4BF-E737-7EB9D964A66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Create a short “hosting mission” for yourself to stay focused.</a:t>
            </a:r>
          </a:p>
          <a:p>
            <a:pPr marL="342900" indent="-342900" algn="l">
              <a:lnSpc>
                <a:spcPts val="2340"/>
              </a:lnSpc>
              <a:spcBef>
                <a:spcPts val="0"/>
              </a:spcBef>
              <a:buFont typeface="Arial" panose="020B0604020202020204" pitchFamily="34" charset="0"/>
              <a:buChar char="•"/>
            </a:pPr>
            <a:r>
              <a:rPr lang="en-IE" sz="2200" dirty="0"/>
              <a:t>Track what energizes or drains you about hosting.</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0571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680E-FD63-2FAC-2FBE-765583D279D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C86D643-344F-6449-45B2-2C2CB02B8035}"/>
              </a:ext>
            </a:extLst>
          </p:cNvPr>
          <p:cNvSpPr txBox="1">
            <a:spLocks/>
          </p:cNvSpPr>
          <p:nvPr/>
        </p:nvSpPr>
        <p:spPr>
          <a:xfrm>
            <a:off x="609623" y="493193"/>
            <a:ext cx="61786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Good Practice Examples from the Epic Stays Compendium</a:t>
            </a:r>
          </a:p>
          <a:p>
            <a:pPr>
              <a:lnSpc>
                <a:spcPts val="3720"/>
              </a:lnSpc>
            </a:pPr>
            <a:endParaRPr lang="en-US" dirty="0"/>
          </a:p>
        </p:txBody>
      </p:sp>
      <p:cxnSp>
        <p:nvCxnSpPr>
          <p:cNvPr id="10" name="Straight Connector 9">
            <a:extLst>
              <a:ext uri="{FF2B5EF4-FFF2-40B4-BE49-F238E27FC236}">
                <a16:creationId xmlns:a16="http://schemas.microsoft.com/office/drawing/2014/main" id="{3F7D0564-90A1-5481-8B60-ABBB5174AFB2}"/>
              </a:ext>
            </a:extLst>
          </p:cNvPr>
          <p:cNvCxnSpPr>
            <a:cxnSpLocks/>
          </p:cNvCxnSpPr>
          <p:nvPr/>
        </p:nvCxnSpPr>
        <p:spPr>
          <a:xfrm>
            <a:off x="0" y="1734279"/>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932C3DB-4BA7-194A-9B7D-5621100029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45</a:t>
            </a:fld>
            <a:endParaRPr lang="fr-CA" sz="1200" dirty="0"/>
          </a:p>
        </p:txBody>
      </p:sp>
      <p:graphicFrame>
        <p:nvGraphicFramePr>
          <p:cNvPr id="2" name="Tabela 7">
            <a:extLst>
              <a:ext uri="{FF2B5EF4-FFF2-40B4-BE49-F238E27FC236}">
                <a16:creationId xmlns:a16="http://schemas.microsoft.com/office/drawing/2014/main" id="{2DD3A27A-9FC0-C148-7D02-DD01903D97B1}"/>
              </a:ext>
            </a:extLst>
          </p:cNvPr>
          <p:cNvGraphicFramePr>
            <a:graphicFrameLocks noGrp="1"/>
          </p:cNvGraphicFramePr>
          <p:nvPr>
            <p:extLst>
              <p:ext uri="{D42A27DB-BD31-4B8C-83A1-F6EECF244321}">
                <p14:modId xmlns:p14="http://schemas.microsoft.com/office/powerpoint/2010/main" val="467546162"/>
              </p:ext>
            </p:extLst>
          </p:nvPr>
        </p:nvGraphicFramePr>
        <p:xfrm>
          <a:off x="609623" y="2021175"/>
          <a:ext cx="10670104" cy="4343632"/>
        </p:xfrm>
        <a:graphic>
          <a:graphicData uri="http://schemas.openxmlformats.org/drawingml/2006/table">
            <a:tbl>
              <a:tblPr firstRow="1" firstCol="1" bandRow="1">
                <a:tableStyleId>{5C22544A-7EE6-4342-B048-85BDC9FD1C3A}</a:tableStyleId>
              </a:tblPr>
              <a:tblGrid>
                <a:gridCol w="3506253">
                  <a:extLst>
                    <a:ext uri="{9D8B030D-6E8A-4147-A177-3AD203B41FA5}">
                      <a16:colId xmlns:a16="http://schemas.microsoft.com/office/drawing/2014/main" val="1367520606"/>
                    </a:ext>
                  </a:extLst>
                </a:gridCol>
                <a:gridCol w="7163851">
                  <a:extLst>
                    <a:ext uri="{9D8B030D-6E8A-4147-A177-3AD203B41FA5}">
                      <a16:colId xmlns:a16="http://schemas.microsoft.com/office/drawing/2014/main" val="1422989700"/>
                    </a:ext>
                  </a:extLst>
                </a:gridCol>
              </a:tblGrid>
              <a:tr h="462362">
                <a:tc>
                  <a:txBody>
                    <a:bodyPr/>
                    <a:lstStyle/>
                    <a:p>
                      <a:pPr>
                        <a:lnSpc>
                          <a:spcPct val="115000"/>
                        </a:lnSpc>
                        <a:spcAft>
                          <a:spcPts val="1000"/>
                        </a:spcAft>
                        <a:buNone/>
                      </a:pPr>
                      <a:r>
                        <a:rPr lang="en-US" sz="2000">
                          <a:solidFill>
                            <a:srgbClr val="FFFFFF"/>
                          </a:solidFill>
                          <a:effectLst/>
                        </a:rPr>
                        <a:t>Property / Business</a:t>
                      </a:r>
                      <a:endParaRPr lang="sl-SI" sz="200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tc>
                  <a:txBody>
                    <a:bodyPr/>
                    <a:lstStyle/>
                    <a:p>
                      <a:pPr>
                        <a:lnSpc>
                          <a:spcPct val="115000"/>
                        </a:lnSpc>
                        <a:spcAft>
                          <a:spcPts val="1000"/>
                        </a:spcAft>
                        <a:buNone/>
                      </a:pPr>
                      <a:r>
                        <a:rPr lang="en-US" sz="2000" dirty="0">
                          <a:solidFill>
                            <a:srgbClr val="FFFFFF"/>
                          </a:solidFill>
                          <a:effectLst/>
                        </a:rPr>
                        <a:t>Description</a:t>
                      </a:r>
                      <a:endParaRPr lang="sl-SI" sz="2000" dirty="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extLst>
                  <a:ext uri="{0D108BD9-81ED-4DB2-BD59-A6C34878D82A}">
                    <a16:rowId xmlns:a16="http://schemas.microsoft.com/office/drawing/2014/main" val="3674375149"/>
                  </a:ext>
                </a:extLst>
              </a:tr>
              <a:tr h="644623">
                <a:tc>
                  <a:txBody>
                    <a:bodyPr/>
                    <a:lstStyle/>
                    <a:p>
                      <a:pPr>
                        <a:lnSpc>
                          <a:spcPts val="1960"/>
                        </a:lnSpc>
                        <a:spcAft>
                          <a:spcPts val="0"/>
                        </a:spcAft>
                        <a:buNone/>
                      </a:pPr>
                      <a:r>
                        <a:rPr lang="en-US" sz="1800">
                          <a:solidFill>
                            <a:srgbClr val="459597"/>
                          </a:solidFill>
                          <a:effectLst/>
                          <a:hlinkClick r:id="rId2">
                            <a:extLst>
                              <a:ext uri="{A12FA001-AC4F-418D-AE19-62706E023703}">
                                <ahyp:hlinkClr xmlns:ahyp="http://schemas.microsoft.com/office/drawing/2018/hyperlinkcolor" val="tx"/>
                              </a:ext>
                            </a:extLst>
                          </a:hlinkClick>
                        </a:rPr>
                        <a:t>A-Frame in </a:t>
                      </a:r>
                      <a:r>
                        <a:rPr lang="en-US" sz="1800" err="1">
                          <a:solidFill>
                            <a:srgbClr val="459597"/>
                          </a:solidFill>
                          <a:effectLst/>
                          <a:hlinkClick r:id="rId2">
                            <a:extLst>
                              <a:ext uri="{A12FA001-AC4F-418D-AE19-62706E023703}">
                                <ahyp:hlinkClr xmlns:ahyp="http://schemas.microsoft.com/office/drawing/2018/hyperlinkcolor" val="tx"/>
                              </a:ext>
                            </a:extLst>
                          </a:hlinkClick>
                        </a:rPr>
                        <a:t>Soča</a:t>
                      </a:r>
                      <a:r>
                        <a:rPr lang="en-US" sz="1800">
                          <a:solidFill>
                            <a:srgbClr val="459597"/>
                          </a:solidFill>
                          <a:effectLst/>
                          <a:hlinkClick r:id="rId2">
                            <a:extLst>
                              <a:ext uri="{A12FA001-AC4F-418D-AE19-62706E023703}">
                                <ahyp:hlinkClr xmlns:ahyp="http://schemas.microsoft.com/office/drawing/2018/hyperlinkcolor" val="tx"/>
                              </a:ext>
                            </a:extLst>
                          </a:hlinkClick>
                        </a:rPr>
                        <a:t> (Slovenia)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Engages local SMEs and traditional craftsmanship to support rural development.</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328543021"/>
                  </a:ext>
                </a:extLst>
              </a:tr>
              <a:tr h="644623">
                <a:tc>
                  <a:txBody>
                    <a:bodyPr/>
                    <a:lstStyle/>
                    <a:p>
                      <a:pPr>
                        <a:lnSpc>
                          <a:spcPts val="1960"/>
                        </a:lnSpc>
                        <a:spcAft>
                          <a:spcPts val="0"/>
                        </a:spcAft>
                        <a:buNone/>
                      </a:pPr>
                      <a:r>
                        <a:rPr lang="en-US" sz="1800" dirty="0">
                          <a:solidFill>
                            <a:srgbClr val="459597"/>
                          </a:solidFill>
                          <a:effectLst/>
                          <a:hlinkClick r:id="rId3">
                            <a:extLst>
                              <a:ext uri="{A12FA001-AC4F-418D-AE19-62706E023703}">
                                <ahyp:hlinkClr xmlns:ahyp="http://schemas.microsoft.com/office/drawing/2018/hyperlinkcolor" val="tx"/>
                              </a:ext>
                            </a:extLst>
                          </a:hlinkClick>
                        </a:rPr>
                        <a:t>Chalet Rušovc (Slovenia)</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Connects local culture with accommodation flow to support the economy.</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544527635"/>
                  </a:ext>
                </a:extLst>
              </a:tr>
              <a:tr h="644623">
                <a:tc>
                  <a:txBody>
                    <a:bodyPr/>
                    <a:lstStyle/>
                    <a:p>
                      <a:pPr>
                        <a:lnSpc>
                          <a:spcPts val="1960"/>
                        </a:lnSpc>
                        <a:spcAft>
                          <a:spcPts val="0"/>
                        </a:spcAft>
                        <a:buNone/>
                      </a:pPr>
                      <a:r>
                        <a:rPr lang="en-US" sz="1800" err="1">
                          <a:solidFill>
                            <a:srgbClr val="459597"/>
                          </a:solidFill>
                          <a:effectLst/>
                          <a:hlinkClick r:id="rId4">
                            <a:extLst>
                              <a:ext uri="{A12FA001-AC4F-418D-AE19-62706E023703}">
                                <ahyp:hlinkClr xmlns:ahyp="http://schemas.microsoft.com/office/drawing/2018/hyperlinkcolor" val="tx"/>
                              </a:ext>
                            </a:extLst>
                          </a:hlinkClick>
                        </a:rPr>
                        <a:t>Firbas</a:t>
                      </a:r>
                      <a:r>
                        <a:rPr lang="en-US" sz="1800">
                          <a:solidFill>
                            <a:srgbClr val="459597"/>
                          </a:solidFill>
                          <a:effectLst/>
                          <a:hlinkClick r:id="rId4">
                            <a:extLst>
                              <a:ext uri="{A12FA001-AC4F-418D-AE19-62706E023703}">
                                <ahyp:hlinkClr xmlns:ahyp="http://schemas.microsoft.com/office/drawing/2018/hyperlinkcolor" val="tx"/>
                              </a:ext>
                            </a:extLst>
                          </a:hlinkClick>
                        </a:rPr>
                        <a:t> </a:t>
                      </a:r>
                      <a:r>
                        <a:rPr lang="en-US" sz="1800" err="1">
                          <a:solidFill>
                            <a:srgbClr val="459597"/>
                          </a:solidFill>
                          <a:effectLst/>
                          <a:hlinkClick r:id="rId4">
                            <a:extLst>
                              <a:ext uri="{A12FA001-AC4F-418D-AE19-62706E023703}">
                                <ahyp:hlinkClr xmlns:ahyp="http://schemas.microsoft.com/office/drawing/2018/hyperlinkcolor" val="tx"/>
                              </a:ext>
                            </a:extLst>
                          </a:hlinkClick>
                        </a:rPr>
                        <a:t>Farmstay</a:t>
                      </a:r>
                      <a:r>
                        <a:rPr lang="en-US" sz="1800">
                          <a:solidFill>
                            <a:srgbClr val="459597"/>
                          </a:solidFill>
                          <a:effectLst/>
                          <a:hlinkClick r:id="rId4">
                            <a:extLst>
                              <a:ext uri="{A12FA001-AC4F-418D-AE19-62706E023703}">
                                <ahyp:hlinkClr xmlns:ahyp="http://schemas.microsoft.com/office/drawing/2018/hyperlinkcolor" val="tx"/>
                              </a:ext>
                            </a:extLst>
                          </a:hlinkClick>
                        </a:rPr>
                        <a:t> (Slovenia)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Offers farm-to-table experiences and works with local agrotourism providers.</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024097271"/>
                  </a:ext>
                </a:extLst>
              </a:tr>
              <a:tr h="644623">
                <a:tc>
                  <a:txBody>
                    <a:bodyPr/>
                    <a:lstStyle/>
                    <a:p>
                      <a:pPr>
                        <a:lnSpc>
                          <a:spcPts val="1960"/>
                        </a:lnSpc>
                        <a:spcAft>
                          <a:spcPts val="0"/>
                        </a:spcAft>
                        <a:buNone/>
                      </a:pPr>
                      <a:r>
                        <a:rPr lang="en-US" sz="1800" err="1">
                          <a:solidFill>
                            <a:srgbClr val="459597"/>
                          </a:solidFill>
                          <a:effectLst/>
                          <a:hlinkClick r:id="rId5">
                            <a:extLst>
                              <a:ext uri="{A12FA001-AC4F-418D-AE19-62706E023703}">
                                <ahyp:hlinkClr xmlns:ahyp="http://schemas.microsoft.com/office/drawing/2018/hyperlinkcolor" val="tx"/>
                              </a:ext>
                            </a:extLst>
                          </a:hlinkClick>
                        </a:rPr>
                        <a:t>Drumhierny</a:t>
                      </a:r>
                      <a:r>
                        <a:rPr lang="en-US" sz="1800">
                          <a:solidFill>
                            <a:srgbClr val="459597"/>
                          </a:solidFill>
                          <a:effectLst/>
                          <a:hlinkClick r:id="rId5">
                            <a:extLst>
                              <a:ext uri="{A12FA001-AC4F-418D-AE19-62706E023703}">
                                <ahyp:hlinkClr xmlns:ahyp="http://schemas.microsoft.com/office/drawing/2018/hyperlinkcolor" val="tx"/>
                              </a:ext>
                            </a:extLst>
                          </a:hlinkClick>
                        </a:rPr>
                        <a:t> Woodland Hideaway (Ireland)</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Combines local engagement, CSR, and staged sustainable growth.</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071624906"/>
                  </a:ext>
                </a:extLst>
              </a:tr>
              <a:tr h="658155">
                <a:tc>
                  <a:txBody>
                    <a:bodyPr/>
                    <a:lstStyle/>
                    <a:p>
                      <a:pPr>
                        <a:lnSpc>
                          <a:spcPts val="1960"/>
                        </a:lnSpc>
                        <a:spcAft>
                          <a:spcPts val="0"/>
                        </a:spcAft>
                        <a:buNone/>
                      </a:pPr>
                      <a:r>
                        <a:rPr lang="en-US" sz="1800">
                          <a:solidFill>
                            <a:srgbClr val="459597"/>
                          </a:solidFill>
                          <a:effectLst/>
                          <a:hlinkClick r:id="rId6">
                            <a:extLst>
                              <a:ext uri="{A12FA001-AC4F-418D-AE19-62706E023703}">
                                <ahyp:hlinkClr xmlns:ahyp="http://schemas.microsoft.com/office/drawing/2018/hyperlinkcolor" val="tx"/>
                              </a:ext>
                            </a:extLst>
                          </a:hlinkClick>
                        </a:rPr>
                        <a:t>Birdbox Treehouse (Norway)</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Combines nature, eco-tourism and memorable guest experience with low footprint.</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934928135"/>
                  </a:ext>
                </a:extLst>
              </a:tr>
              <a:tr h="644623">
                <a:tc>
                  <a:txBody>
                    <a:bodyPr/>
                    <a:lstStyle/>
                    <a:p>
                      <a:pPr>
                        <a:lnSpc>
                          <a:spcPts val="1960"/>
                        </a:lnSpc>
                        <a:spcAft>
                          <a:spcPts val="0"/>
                        </a:spcAft>
                        <a:buNone/>
                      </a:pPr>
                      <a:r>
                        <a:rPr lang="en-US" sz="1800" dirty="0">
                          <a:solidFill>
                            <a:srgbClr val="459597"/>
                          </a:solidFill>
                          <a:effectLst/>
                          <a:hlinkClick r:id="rId7">
                            <a:extLst>
                              <a:ext uri="{A12FA001-AC4F-418D-AE19-62706E023703}">
                                <ahyp:hlinkClr xmlns:ahyp="http://schemas.microsoft.com/office/drawing/2018/hyperlinkcolor" val="tx"/>
                              </a:ext>
                            </a:extLst>
                          </a:hlinkClick>
                        </a:rPr>
                        <a:t>Viking House &amp; Wicklow Lighthouse (Ireland)</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Leverages local tourism networks and storytelling for growth and referrals.</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91004019"/>
                  </a:ext>
                </a:extLst>
              </a:tr>
            </a:tbl>
          </a:graphicData>
        </a:graphic>
      </p:graphicFrame>
    </p:spTree>
    <p:extLst>
      <p:ext uri="{BB962C8B-B14F-4D97-AF65-F5344CB8AC3E}">
        <p14:creationId xmlns:p14="http://schemas.microsoft.com/office/powerpoint/2010/main" val="170308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46</a:t>
            </a:fld>
            <a:endParaRPr lang="fr-CA" sz="1200" dirty="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sp>
        <p:nvSpPr>
          <p:cNvPr id="2" name="Text Placeholder 5">
            <a:extLst>
              <a:ext uri="{FF2B5EF4-FFF2-40B4-BE49-F238E27FC236}">
                <a16:creationId xmlns:a16="http://schemas.microsoft.com/office/drawing/2014/main" id="{31723DDD-585A-1EE4-B299-3CD4141E7AF8}"/>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A Step-by-Step Guide to Hotel Upselling</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E401D42-D010-B352-E576-0F14FB1CB727}"/>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Breaks down how to build and launch an effective upselling strategy that enhances guest experience and boosts revenue.</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5D8A992-AEE6-AD9A-E461-990AB6E20E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E58EF247-7819-7011-F0BB-B1348AF4FC8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3D6267B-7945-45C8-E330-BC7C18FF3F6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F32F6B26-67AD-7348-E9F5-CD17953D0BB6}"/>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3">
                  <a:extLst>
                    <a:ext uri="{A12FA001-AC4F-418D-AE19-62706E023703}">
                      <ahyp:hlinkClr xmlns:ahyp="http://schemas.microsoft.com/office/drawing/2018/hyperlinkcolor" val="tx"/>
                    </a:ext>
                  </a:extLst>
                </a:hlinkClick>
              </a:rPr>
              <a:t>Read</a:t>
            </a:r>
            <a:endParaRPr lang="en-IE" sz="2800" b="1" dirty="0">
              <a:solidFill>
                <a:schemeClr val="bg1"/>
              </a:solidFill>
            </a:endParaRPr>
          </a:p>
        </p:txBody>
      </p:sp>
    </p:spTree>
    <p:extLst>
      <p:ext uri="{BB962C8B-B14F-4D97-AF65-F5344CB8AC3E}">
        <p14:creationId xmlns:p14="http://schemas.microsoft.com/office/powerpoint/2010/main" val="2227573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FB3-6903-C570-575A-8FC2A3548FEF}"/>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2878CF6-9069-785A-1127-E9B4B10FA4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47</a:t>
            </a:fld>
            <a:endParaRPr lang="fr-CA" sz="1200" dirty="0">
              <a:solidFill>
                <a:schemeClr val="bg1"/>
              </a:solidFill>
            </a:endParaRPr>
          </a:p>
        </p:txBody>
      </p:sp>
      <p:sp>
        <p:nvSpPr>
          <p:cNvPr id="8" name="Freeform 7">
            <a:extLst>
              <a:ext uri="{FF2B5EF4-FFF2-40B4-BE49-F238E27FC236}">
                <a16:creationId xmlns:a16="http://schemas.microsoft.com/office/drawing/2014/main" id="{5111593A-9568-7EE9-A2C4-F13C172EC55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C4046220-C7F8-698E-BC86-325B408EB3A0}"/>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sp>
        <p:nvSpPr>
          <p:cNvPr id="2" name="Text Placeholder 5">
            <a:extLst>
              <a:ext uri="{FF2B5EF4-FFF2-40B4-BE49-F238E27FC236}">
                <a16:creationId xmlns:a16="http://schemas.microsoft.com/office/drawing/2014/main" id="{170492CB-1E8F-FBC3-56B0-2B0C6026E311}"/>
              </a:ext>
            </a:extLst>
          </p:cNvPr>
          <p:cNvSpPr txBox="1">
            <a:spLocks/>
          </p:cNvSpPr>
          <p:nvPr/>
        </p:nvSpPr>
        <p:spPr>
          <a:xfrm>
            <a:off x="885302" y="1760918"/>
            <a:ext cx="8767617"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GO RURAL Destination Development</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1E0003F-56E2-2115-406D-391999A18E8B}"/>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Covers how to develop rural tourism products around nature, culture, food, and lifestyle - emphasizes networking with local producers/stakeholders to amplify guest experience and economic impact.</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0F5A4E4E-F5AF-1645-990D-193FCEB20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8ECF6F2D-918C-66F0-354F-2041D9124E48}"/>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A2117391-BD96-C4BE-71E9-118E24CA3FE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8C798A6-B373-77A0-43B1-A4D35C817BA2}"/>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3">
                  <a:extLst>
                    <a:ext uri="{A12FA001-AC4F-418D-AE19-62706E023703}">
                      <ahyp:hlinkClr xmlns:ahyp="http://schemas.microsoft.com/office/drawing/2018/hyperlinkcolor" val="tx"/>
                    </a:ext>
                  </a:extLst>
                </a:hlinkClick>
              </a:rPr>
              <a:t>Toolkit</a:t>
            </a:r>
            <a:endParaRPr lang="en-IE" sz="2800" b="1" dirty="0">
              <a:solidFill>
                <a:schemeClr val="bg1"/>
              </a:solidFill>
            </a:endParaRPr>
          </a:p>
        </p:txBody>
      </p:sp>
    </p:spTree>
    <p:extLst>
      <p:ext uri="{BB962C8B-B14F-4D97-AF65-F5344CB8AC3E}">
        <p14:creationId xmlns:p14="http://schemas.microsoft.com/office/powerpoint/2010/main" val="116452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5 </a:t>
            </a: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734625"/>
          </a:xfrm>
          <a:prstGeom prst="rect">
            <a:avLst/>
          </a:prstGeom>
          <a:noFill/>
        </p:spPr>
        <p:txBody>
          <a:bodyPr wrap="square" rtlCol="0">
            <a:spAutoFit/>
          </a:bodyPr>
          <a:lstStyle/>
          <a:p>
            <a:pPr algn="ctr">
              <a:lnSpc>
                <a:spcPts val="2520"/>
              </a:lnSpc>
            </a:pPr>
            <a:r>
              <a:rPr lang="en-IE" sz="2400" dirty="0">
                <a:solidFill>
                  <a:srgbClr val="414141"/>
                </a:solidFill>
              </a:rPr>
              <a:t>Guest Experience - Hosting with Heart, Impact &amp; Viability</a:t>
            </a: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6 (Part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1055225"/>
          </a:xfrm>
          <a:prstGeom prst="rect">
            <a:avLst/>
          </a:prstGeom>
          <a:noFill/>
        </p:spPr>
        <p:txBody>
          <a:bodyPr wrap="square" rtlCol="0">
            <a:spAutoFit/>
          </a:bodyPr>
          <a:lstStyle/>
          <a:p>
            <a:pPr algn="ctr">
              <a:lnSpc>
                <a:spcPts val="2520"/>
              </a:lnSpc>
            </a:pPr>
            <a:r>
              <a:rPr lang="en-IE" sz="2400" dirty="0">
                <a:solidFill>
                  <a:srgbClr val="414141"/>
                </a:solidFill>
              </a:rPr>
              <a:t>Financial Planning &amp; Funding</a:t>
            </a:r>
          </a:p>
          <a:p>
            <a:pPr algn="ctr">
              <a:lnSpc>
                <a:spcPts val="2520"/>
              </a:lnSpc>
            </a:pPr>
            <a:r>
              <a:rPr lang="en-IE" sz="2400" dirty="0">
                <a:solidFill>
                  <a:srgbClr val="414141"/>
                </a:solidFill>
              </a:rPr>
              <a:t>Setting Up &amp; Launching Smart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AE19CC8C-3A35-6472-E748-50666EB32906}"/>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Tools &amp; Systems for Efficient Operations</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Section 2</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Photo Credit: Fossatun Pods &amp; Cottages, Iceland</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Tools &amp; Systems for Efficient Operations</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You’ll learn how to manage bookings, guest messages, calendars, and check-ins without needing a big budget or team.  We focus on low-cost options that save time, reduce stress, and work well for solo hosts or small properties.  You’ll also learn how to automate helpful tasks while keeping a personal touch. With the right tools, hosting becomes easier and more organized.</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455381"/>
            <a:ext cx="240884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This section helps you choose smart, simple tools to run your hosting business smoothly. </a:t>
            </a:r>
            <a:endParaRPr lang="en-IE" dirty="0"/>
          </a:p>
        </p:txBody>
      </p:sp>
      <p:pic>
        <p:nvPicPr>
          <p:cNvPr id="9" name="Picture Placeholder 8" descr="A hand holding a phone&#10;&#10;AI-generated content may be incorrect.">
            <a:extLst>
              <a:ext uri="{FF2B5EF4-FFF2-40B4-BE49-F238E27FC236}">
                <a16:creationId xmlns:a16="http://schemas.microsoft.com/office/drawing/2014/main" id="{B3FA0CF3-37AE-1C3C-7614-92DC4F3771B0}"/>
              </a:ext>
            </a:extLst>
          </p:cNvPr>
          <p:cNvPicPr>
            <a:picLocks noGrp="1" noChangeAspect="1"/>
          </p:cNvPicPr>
          <p:nvPr>
            <p:ph type="pic" sz="quarter" idx="67"/>
          </p:nvPr>
        </p:nvPicPr>
        <p:blipFill>
          <a:blip r:embed="rId2"/>
          <a:srcRect t="1175" b="1175"/>
          <a:stretch>
            <a:fillRect/>
          </a:stretch>
        </p:blipFill>
        <p:spPr/>
      </p:pic>
      <p:sp>
        <p:nvSpPr>
          <p:cNvPr id="10" name="Text Placeholder 7">
            <a:extLst>
              <a:ext uri="{FF2B5EF4-FFF2-40B4-BE49-F238E27FC236}">
                <a16:creationId xmlns:a16="http://schemas.microsoft.com/office/drawing/2014/main" id="{3186E773-8E45-7F9A-142F-B73427D306CE}"/>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Photo Credit: </a:t>
            </a:r>
          </a:p>
          <a:p>
            <a:pPr marL="0" indent="0" algn="ctr">
              <a:lnSpc>
                <a:spcPts val="1240"/>
              </a:lnSpc>
              <a:spcBef>
                <a:spcPts val="0"/>
              </a:spcBef>
              <a:buNone/>
            </a:pPr>
            <a:r>
              <a:rPr lang="sl-SI" sz="1200" dirty="0">
                <a:solidFill>
                  <a:schemeClr val="bg1"/>
                </a:solidFill>
              </a:rPr>
              <a:t>Ta fotografija avtorja Neznan avtor je licencirana pod imenom CC BY-NC-ND</a:t>
            </a: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6" y="307773"/>
            <a:ext cx="68518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Tools &amp; Systems for Efficient Operations</a:t>
            </a:r>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977101"/>
            <a:ext cx="962469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Running a short-term rental doesn’t have to be complicated or expensive. With the right tools, even a single host can stay organized, respond quickly, and give guests a great experience.  This section will show you how to manage bookings, calendars, and communication using simple systems. You’ll also learn how to choose tools that match your budget, location, and type of stay.</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We’ll look at smart ways to automate things like check-in instructions or review requests, without losing the human touch.  Plus, you’ll see how to host remotely with tools like smart locks or local contacts.  Whether you're in a city or a rural area, the goal is to work smarter - not harder - and stay in control.</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Source: </a:t>
            </a:r>
            <a:r>
              <a:rPr lang="en-US" dirty="0" err="1">
                <a:solidFill>
                  <a:srgbClr val="459597"/>
                </a:solidFill>
              </a:rPr>
              <a:t>Booking.com</a:t>
            </a:r>
            <a:r>
              <a:rPr lang="en-US" dirty="0">
                <a:solidFill>
                  <a:srgbClr val="459597"/>
                </a:solidFill>
              </a:rPr>
              <a:t> Partner Hub – "Delivering great guest experiences”</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4631884" cy="803654"/>
          </a:xfrm>
          <a:prstGeom prst="rect">
            <a:avLst/>
          </a:prstGeom>
        </p:spPr>
        <p:txBody>
          <a:bodyPr/>
          <a:lstStyle/>
          <a:p>
            <a:r>
              <a:rPr lang="en-US" sz="2800" dirty="0"/>
              <a:t>Choosing the Right Tools for Your Hosting Style</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2389632"/>
            <a:ext cx="7511395" cy="3265476"/>
          </a:xfrm>
          <a:prstGeom prst="rect">
            <a:avLst/>
          </a:prstGeom>
        </p:spPr>
        <p:txBody>
          <a:bodyPr lIns="91440" tIns="45720" rIns="91440" bIns="45720" anchor="t"/>
          <a:lstStyle/>
          <a:p>
            <a:pPr>
              <a:lnSpc>
                <a:spcPts val="2340"/>
              </a:lnSpc>
            </a:pPr>
            <a:r>
              <a:rPr lang="en-GB" b="0" i="0" dirty="0">
                <a:effectLst/>
                <a:latin typeface="Calibri"/>
                <a:ea typeface="Calibri"/>
                <a:cs typeface="Calibri"/>
              </a:rPr>
              <a:t>You don’t need fancy or expensive software to run a successful short-term rental.  This part will help you find easy and affordable tools that fit your size and style of hosting.</a:t>
            </a:r>
          </a:p>
          <a:p>
            <a:pPr>
              <a:lnSpc>
                <a:spcPts val="2340"/>
              </a:lnSpc>
            </a:pPr>
            <a:br>
              <a:rPr lang="en-GB" b="0" i="0" dirty="0">
                <a:effectLst/>
                <a:latin typeface="Calibri"/>
                <a:ea typeface="Calibri"/>
                <a:cs typeface="Calibri"/>
              </a:rPr>
            </a:br>
            <a:r>
              <a:rPr lang="en-GB" b="0" i="0" dirty="0">
                <a:effectLst/>
                <a:latin typeface="Calibri"/>
                <a:ea typeface="Calibri"/>
                <a:cs typeface="Calibri"/>
              </a:rPr>
              <a:t>The goal is to stay organized and stress-free - even if you're hosting alone or in a small, rural place.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pic>
        <p:nvPicPr>
          <p:cNvPr id="3" name="Picture 2">
            <a:extLst>
              <a:ext uri="{FF2B5EF4-FFF2-40B4-BE49-F238E27FC236}">
                <a16:creationId xmlns:a16="http://schemas.microsoft.com/office/drawing/2014/main" id="{36BF7190-0721-65D7-5EE5-5632A900E5C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83281" y="4241539"/>
            <a:ext cx="3580276" cy="2659133"/>
          </a:xfrm>
          <a:prstGeom prst="rect">
            <a:avLst/>
          </a:prstGeom>
        </p:spPr>
      </p:pic>
    </p:spTree>
    <p:extLst>
      <p:ext uri="{BB962C8B-B14F-4D97-AF65-F5344CB8AC3E}">
        <p14:creationId xmlns:p14="http://schemas.microsoft.com/office/powerpoint/2010/main" val="256586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6634A84-5C98-CBD9-A77D-685C1EFF3860}"/>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Simple, Low-Cost Tools for Small Properties </a:t>
            </a:r>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D4B51BCB-42B7-F1F0-EA7E-9D85F133E4F1}"/>
              </a:ext>
            </a:extLst>
          </p:cNvPr>
          <p:cNvSpPr txBox="1">
            <a:spLocks/>
          </p:cNvSpPr>
          <p:nvPr/>
        </p:nvSpPr>
        <p:spPr>
          <a:xfrm>
            <a:off x="629643" y="2892627"/>
            <a:ext cx="664374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Use Google Sheets </a:t>
            </a:r>
            <a:r>
              <a:rPr lang="en-GB" sz="2200" dirty="0">
                <a:solidFill>
                  <a:srgbClr val="414141"/>
                </a:solidFill>
              </a:rPr>
              <a:t>to track guest bookings, cleaning schedules, and maintenance tasks.</a:t>
            </a:r>
          </a:p>
          <a:p>
            <a:pPr marL="342900" indent="-342900">
              <a:lnSpc>
                <a:spcPts val="2240"/>
              </a:lnSpc>
              <a:buClr>
                <a:srgbClr val="459597"/>
              </a:buClr>
              <a:buFont typeface="Arial" panose="020B0604020202020204" pitchFamily="34" charset="0"/>
              <a:buChar char="•"/>
            </a:pPr>
            <a:r>
              <a:rPr lang="en-GB" sz="2200" b="1" dirty="0">
                <a:solidFill>
                  <a:srgbClr val="EC7C69"/>
                </a:solidFill>
              </a:rPr>
              <a:t>Rely on built-in tools from platforms </a:t>
            </a:r>
            <a:r>
              <a:rPr lang="en-GB" sz="2200" dirty="0">
                <a:solidFill>
                  <a:srgbClr val="414141"/>
                </a:solidFill>
              </a:rPr>
              <a:t>like Airbnb and </a:t>
            </a:r>
            <a:r>
              <a:rPr lang="en-GB" sz="2200" dirty="0" err="1">
                <a:solidFill>
                  <a:srgbClr val="414141"/>
                </a:solidFill>
              </a:rPr>
              <a:t>Booking.com</a:t>
            </a:r>
            <a:r>
              <a:rPr lang="en-GB" sz="2200" dirty="0">
                <a:solidFill>
                  <a:srgbClr val="414141"/>
                </a:solidFill>
              </a:rPr>
              <a:t> (calendar, messaging, and reviews).</a:t>
            </a:r>
          </a:p>
          <a:p>
            <a:pPr marL="342900" indent="-342900">
              <a:lnSpc>
                <a:spcPts val="2240"/>
              </a:lnSpc>
              <a:buClr>
                <a:srgbClr val="459597"/>
              </a:buClr>
              <a:buFont typeface="Arial" panose="020B0604020202020204" pitchFamily="34" charset="0"/>
              <a:buChar char="•"/>
            </a:pPr>
            <a:r>
              <a:rPr lang="en-GB" sz="2200" dirty="0">
                <a:solidFill>
                  <a:srgbClr val="414141"/>
                </a:solidFill>
              </a:rPr>
              <a:t>Try starter tools like </a:t>
            </a:r>
            <a:r>
              <a:rPr lang="en-GB" sz="2200" b="1" dirty="0" err="1">
                <a:solidFill>
                  <a:srgbClr val="EC7C69"/>
                </a:solidFill>
              </a:rPr>
              <a:t>Lodgify</a:t>
            </a:r>
            <a:r>
              <a:rPr lang="en-GB" sz="2200" b="1" dirty="0">
                <a:solidFill>
                  <a:srgbClr val="EC7C69"/>
                </a:solidFill>
              </a:rPr>
              <a:t> Free Plan, </a:t>
            </a:r>
            <a:r>
              <a:rPr lang="en-GB" sz="2200" b="1" dirty="0" err="1">
                <a:solidFill>
                  <a:srgbClr val="EC7C69"/>
                </a:solidFill>
              </a:rPr>
              <a:t>Tokeet</a:t>
            </a:r>
            <a:r>
              <a:rPr lang="en-GB" sz="2200" b="1" dirty="0">
                <a:solidFill>
                  <a:srgbClr val="EC7C69"/>
                </a:solidFill>
              </a:rPr>
              <a:t> Basic, or </a:t>
            </a:r>
            <a:r>
              <a:rPr lang="en-GB" sz="2200" b="1" dirty="0" err="1">
                <a:solidFill>
                  <a:srgbClr val="EC7C69"/>
                </a:solidFill>
              </a:rPr>
              <a:t>Smoobu’s</a:t>
            </a:r>
            <a:r>
              <a:rPr lang="en-GB" sz="2200" b="1" dirty="0">
                <a:solidFill>
                  <a:srgbClr val="EC7C69"/>
                </a:solidFill>
              </a:rPr>
              <a:t> free trial </a:t>
            </a:r>
            <a:r>
              <a:rPr lang="en-GB" sz="2200" dirty="0">
                <a:solidFill>
                  <a:srgbClr val="414141"/>
                </a:solidFill>
              </a:rPr>
              <a:t>for centralizing bookings and automating messages.</a:t>
            </a:r>
          </a:p>
          <a:p>
            <a:pPr marL="342900" indent="-342900">
              <a:lnSpc>
                <a:spcPts val="2240"/>
              </a:lnSpc>
              <a:buClr>
                <a:srgbClr val="459597"/>
              </a:buClr>
              <a:buFont typeface="Arial" panose="020B0604020202020204" pitchFamily="34" charset="0"/>
              <a:buChar char="•"/>
            </a:pPr>
            <a:r>
              <a:rPr lang="en-GB" sz="2200" b="1" dirty="0">
                <a:solidFill>
                  <a:srgbClr val="EC7C69"/>
                </a:solidFill>
              </a:rPr>
              <a:t>Choose good Property management system (PMS)</a:t>
            </a:r>
          </a:p>
          <a:p>
            <a:pPr marL="342900" indent="-342900">
              <a:lnSpc>
                <a:spcPts val="2240"/>
              </a:lnSpc>
              <a:buClr>
                <a:srgbClr val="459597"/>
              </a:buClr>
              <a:buFont typeface="Arial" panose="020B0604020202020204" pitchFamily="34" charset="0"/>
              <a:buChar char="•"/>
            </a:pPr>
            <a:r>
              <a:rPr lang="en-GB" sz="2200" dirty="0">
                <a:solidFill>
                  <a:srgbClr val="414141"/>
                </a:solidFill>
              </a:rPr>
              <a:t>Print or use PDFs to create a basic </a:t>
            </a:r>
            <a:r>
              <a:rPr lang="en-GB" sz="2200" b="1" dirty="0">
                <a:solidFill>
                  <a:srgbClr val="EC7C69"/>
                </a:solidFill>
              </a:rPr>
              <a:t>“host control sheet”</a:t>
            </a:r>
            <a:r>
              <a:rPr lang="en-GB" sz="2200" dirty="0">
                <a:solidFill>
                  <a:srgbClr val="414141"/>
                </a:solidFill>
              </a:rPr>
              <a:t> if you don’t want to rely on digital tools 100%.</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F3CA5C7F-BBB1-9274-8BB9-1978E122F282}"/>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Start with free versions and upgrade only if needed.</a:t>
            </a:r>
          </a:p>
          <a:p>
            <a:pPr marL="342900" indent="-342900" algn="l">
              <a:lnSpc>
                <a:spcPts val="2340"/>
              </a:lnSpc>
              <a:spcBef>
                <a:spcPts val="0"/>
              </a:spcBef>
              <a:buFont typeface="Arial" panose="020B0604020202020204" pitchFamily="34" charset="0"/>
              <a:buChar char="•"/>
            </a:pPr>
            <a:r>
              <a:rPr lang="en-IE" sz="2200" dirty="0"/>
              <a:t>Choose tools available in your language or with strong customer support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606BDD3-39E6-4028-B778-3411FBB0C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388</TotalTime>
  <Words>4540</Words>
  <Application>Microsoft Office PowerPoint</Application>
  <PresentationFormat>Widescreen</PresentationFormat>
  <Paragraphs>598</Paragraphs>
  <Slides>48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Cambria</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65</cp:revision>
  <dcterms:created xsi:type="dcterms:W3CDTF">2020-10-14T13:32:04Z</dcterms:created>
  <dcterms:modified xsi:type="dcterms:W3CDTF">2025-08-20T10:59:05Z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