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3"/>
  </p:notesMasterIdLst>
  <p:sldIdLst>
    <p:sldId id="7695" r:id="rId5"/>
    <p:sldId id="7774" r:id="rId6"/>
    <p:sldId id="4324" r:id="rId7"/>
    <p:sldId id="7696" r:id="rId8"/>
    <p:sldId id="7776" r:id="rId9"/>
    <p:sldId id="7732" r:id="rId10"/>
    <p:sldId id="7762" r:id="rId11"/>
    <p:sldId id="7777" r:id="rId12"/>
    <p:sldId id="7733" r:id="rId13"/>
    <p:sldId id="7778" r:id="rId14"/>
    <p:sldId id="7779" r:id="rId15"/>
    <p:sldId id="7780" r:id="rId16"/>
    <p:sldId id="7828" r:id="rId17"/>
    <p:sldId id="7827" r:id="rId18"/>
    <p:sldId id="7837" r:id="rId19"/>
    <p:sldId id="7832" r:id="rId20"/>
    <p:sldId id="7820" r:id="rId21"/>
    <p:sldId id="7810" r:id="rId22"/>
    <p:sldId id="7838" r:id="rId23"/>
    <p:sldId id="7839" r:id="rId24"/>
    <p:sldId id="7812" r:id="rId25"/>
    <p:sldId id="7840" r:id="rId26"/>
    <p:sldId id="7813" r:id="rId27"/>
    <p:sldId id="7846" r:id="rId28"/>
    <p:sldId id="7847" r:id="rId29"/>
    <p:sldId id="7848" r:id="rId30"/>
    <p:sldId id="7821" r:id="rId31"/>
    <p:sldId id="6461" r:id="rId32"/>
    <p:sldId id="7845" r:id="rId33"/>
    <p:sldId id="7849" r:id="rId34"/>
    <p:sldId id="7852" r:id="rId35"/>
    <p:sldId id="7826" r:id="rId36"/>
    <p:sldId id="7855" r:id="rId37"/>
    <p:sldId id="7856" r:id="rId38"/>
    <p:sldId id="7857" r:id="rId39"/>
    <p:sldId id="7858" r:id="rId40"/>
    <p:sldId id="7859" r:id="rId41"/>
    <p:sldId id="6451" r:id="rId42"/>
    <p:sldId id="7854" r:id="rId43"/>
    <p:sldId id="7843" r:id="rId44"/>
    <p:sldId id="7853" r:id="rId45"/>
    <p:sldId id="7818" r:id="rId46"/>
    <p:sldId id="7851" r:id="rId47"/>
    <p:sldId id="7740" r:id="rId48"/>
    <p:sldId id="7850" r:id="rId49"/>
    <p:sldId id="4334" r:id="rId50"/>
    <p:sldId id="4341"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4141"/>
    <a:srgbClr val="EC7C69"/>
    <a:srgbClr val="FBA63B"/>
    <a:srgbClr val="000000"/>
    <a:srgbClr val="82CCCA"/>
    <a:srgbClr val="E5BEAC"/>
    <a:srgbClr val="0C4659"/>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3"/>
  </p:normalViewPr>
  <p:slideViewPr>
    <p:cSldViewPr snapToGrid="0">
      <p:cViewPr varScale="1">
        <p:scale>
          <a:sx n="99" d="100"/>
          <a:sy n="99" d="100"/>
        </p:scale>
        <p:origin x="72" y="12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96447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13214-F8D5-379C-BBCA-55C4B0DB8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F76BB-7853-3FC2-BD4C-614B558DF0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22AE2-23D3-FB4C-BA4C-750F8613F3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5C0C03-119B-FCFF-0461-936803825238}"/>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85312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ABB2B-C2D1-A4B2-7A21-0B3BF435ED20}"/>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539E77E7-D5B3-3E51-01A9-83E3BCCD8BDF}"/>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051DF509-695E-ADB0-365A-2D8CF8C3CCD8}"/>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6E9AC2C4-942E-634D-EB1B-33F5974644F2}"/>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AB96666-0F41-1405-AF02-B97E9E77F62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F32C27F1-F232-9D96-0102-3957B641A55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81822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3721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AB11E17-22FE-A4CB-3498-701A0BCA4494}"/>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531518DB-6E0F-1B42-D358-9C796D95E9D6}"/>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35A9541-93FC-D194-725D-00F122DA122F}"/>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B983E3C4-DEDE-417E-C3CC-40C7AE749EF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B109B459-47B1-1F9B-FCC8-020DDAD9EF0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6" name="Text Placeholder 23">
            <a:extLst>
              <a:ext uri="{FF2B5EF4-FFF2-40B4-BE49-F238E27FC236}">
                <a16:creationId xmlns:a16="http://schemas.microsoft.com/office/drawing/2014/main" id="{A7BDE420-83E1-6AE3-C5D5-87DC3B2840DA}"/>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02D2ABBD-A918-09BE-8409-4EFC2344F30B}"/>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3ACD18DE-3AED-2276-B5A0-EE7230AECD7A}"/>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67A720-FD3B-683D-D8BA-616279560749}"/>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EE03175D-02F8-EFBE-D97C-209A2C51F55D}"/>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0E6575D-242B-FD38-2674-9136716B8B4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7548765E-23C9-DD8A-6045-5BE81135970F}"/>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18684334-46C6-CBDA-5B7B-D83D2EC70EB6}"/>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7279A734-F75F-7511-68FB-DD980A6D04D6}"/>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A6D0D106-452C-4970-B2B7-8CE8122BDA20}"/>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AFC89069-F0CA-55F2-1C30-6E8B16FBB9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A18BF761-FD85-C8E1-6624-F90F90E6C4C9}"/>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50EFD270-D1DA-2254-E12E-B2C582FFEE5E}"/>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4C815BC7-19C3-9C8B-1FF6-1FC0D68987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DDBC00AC-A277-196A-19F1-8D1DCF61F2B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0098C2DF-C061-F57B-E9C1-3DB4927CAB61}"/>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160E25E8-C4E7-1021-4E43-38515B31E7B0}"/>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F68A0CEB-62DF-F4CB-F883-C841DF8784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BF7EF2-70F1-7294-74D3-1B10CB9F1AF0}"/>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811C80BA-844F-0A1C-AE24-B14918D6EF0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1CBEA73E-FBE4-D209-1CFB-5F788515A1E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EE8F2BAA-9996-28F5-9572-A88500D36C1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F65165F8-71F4-B093-E41A-5AD6DACA993B}"/>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FB70FDB8-AE8B-958B-6D60-4C1B04658730}"/>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23E4262-B0FF-A98D-BE8C-4938D4D7FD3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B77630A6-8AE6-B05C-5CB9-5C821245CBC3}"/>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44849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8B4066-5AC9-2DB3-48F9-68A0F0D3173C}"/>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52C03E5-1134-DD9E-0E26-AE0426AC3E03}"/>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5D4B03BB-3E52-55E1-AD6A-584EB8A50BCC}"/>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903430A4-E1BC-376C-76E2-D4173D12206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612E53FB-AB5B-9A46-AC9B-37AC7111A83F}"/>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5EDBA755-C1FF-AE74-3707-FF69C1D72685}"/>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E00EEE0-3D49-733B-A46C-82AA9A918FF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7CC56E24-5C23-7457-0C6F-C0518EC6A4EB}"/>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B58B100-F3B0-9F75-BCD6-CD01355380E3}"/>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5A6BB997-596E-4786-2F55-208C130FA1A6}"/>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222A47AC-E8AE-56CC-DCEC-85D7067A0FBE}"/>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4001BD79-7C1D-4AEA-28DD-B4D32AD5877B}"/>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67491A92-E816-1D3A-E5D6-EBF192255845}"/>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987EFA9A-2ED0-56D1-40B3-419FC3851D77}"/>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03661970-41DC-FEFA-3751-A94EF54BBECA}"/>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97B18728-F186-A8AC-4AD7-600B58C667B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6BC89A4-DD24-2C25-BFA4-C7F92035029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13DEC2A7-8A35-A10B-354E-B48ACD1AC720}"/>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3F69ECB2-5E5E-6F96-31CC-D27D9FAE69F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76079F84-B306-F7E7-A066-B14BCD193490}"/>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A4012D8B-03FF-7AB7-2352-50B881B6772F}"/>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9576CC2E-339A-8170-905A-A21C9CAE414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E694A44-1BDC-AFDB-FF67-66ADDE7DB91A}"/>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5BA7323-31AB-B9AD-9AF6-A0EE0CE9268B}"/>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B48294FA-6206-DC27-6E44-D4BB7C2C8DC7}"/>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BFAC1F1-D0E5-BCB9-86E9-2EA24562BF8D}"/>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56C07F70-6842-66F8-7253-081C5AFCB97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40168223-E82F-C581-CD6C-819F083C284A}"/>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6965A4F2-CFB5-597B-B1A4-DD256D8297E7}"/>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0058FE08-A56A-1DCA-7467-6DC169387395}"/>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AE696F87-EAE8-55E7-10A1-B3B87338CB68}"/>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8F1EF78-9AD9-0FCA-90D3-30D5C9A8CED2}"/>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44EE4033-E818-4E58-A69F-F073C9036957}"/>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94885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AFD09FD-F964-4BBA-F4B5-AF920F2D68B2}"/>
              </a:ext>
            </a:extLst>
          </p:cNvPr>
          <p:cNvSpPr/>
          <p:nvPr userDrawn="1"/>
        </p:nvSpPr>
        <p:spPr>
          <a:xfrm>
            <a:off x="9747" y="0"/>
            <a:ext cx="7218860"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F70B95F-EAF9-F817-7FD9-DA2A63B9B1A7}"/>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B616B88E-4BB7-81FA-3B87-0FAFC141ADC4}"/>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B0C46E35-F610-ABD0-1528-30C1FF792CEB}"/>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257154F1-0202-0F9B-AC33-080819B18788}"/>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696B3478-DB79-9219-A58A-82E38F3C6380}"/>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88A0A28D-0256-CFAA-1C34-8C3FDE76E31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175FD603-57DB-8545-9E29-BCA955F40C20}"/>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30A18E53-9C11-3D8E-34C2-233D976BBC01}"/>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2D2CD730-960B-D2A9-4F6C-4DB5BADE4C19}"/>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B4F67A0C-F23B-B32A-FBC3-5673C6F33C3C}"/>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5415E5DD-3023-1518-7EEC-E9E811B0386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8A4AB095-362A-BB27-C305-AAA03514B046}"/>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6FC0EADD-4B42-016A-166A-4CD197166DB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82DDEA65-7AB9-2AA4-31D9-4E6E05ABB2D9}"/>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C2925E5-C063-B82D-42BD-B4E24B7E0C1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FDE308D3-0016-EF7D-BEDE-2D0C36BCB10C}"/>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EC0E9130-D318-525D-634F-3A11CF69800C}"/>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5" name="Freeform 4">
            <a:extLst>
              <a:ext uri="{FF2B5EF4-FFF2-40B4-BE49-F238E27FC236}">
                <a16:creationId xmlns:a16="http://schemas.microsoft.com/office/drawing/2014/main" id="{1C793BCD-71E7-D751-F1FC-DAF15C82136E}"/>
              </a:ext>
            </a:extLst>
          </p:cNvPr>
          <p:cNvSpPr/>
          <p:nvPr userDrawn="1"/>
        </p:nvSpPr>
        <p:spPr>
          <a:xfrm rot="16200000">
            <a:off x="1285344" y="-146355"/>
            <a:ext cx="5241494" cy="7812182"/>
          </a:xfrm>
          <a:custGeom>
            <a:avLst/>
            <a:gdLst>
              <a:gd name="connsiteX0" fmla="*/ 4830629 w 4830629"/>
              <a:gd name="connsiteY0" fmla="*/ 0 h 7199809"/>
              <a:gd name="connsiteX1" fmla="*/ 4830629 w 4830629"/>
              <a:gd name="connsiteY1" fmla="*/ 579469 h 7199809"/>
              <a:gd name="connsiteX2" fmla="*/ 4830629 w 4830629"/>
              <a:gd name="connsiteY2" fmla="*/ 1106875 h 7199809"/>
              <a:gd name="connsiteX3" fmla="*/ 4830629 w 4830629"/>
              <a:gd name="connsiteY3" fmla="*/ 1984979 h 7199809"/>
              <a:gd name="connsiteX4" fmla="*/ 4830629 w 4830629"/>
              <a:gd name="connsiteY4" fmla="*/ 2097937 h 7199809"/>
              <a:gd name="connsiteX5" fmla="*/ 4830629 w 4830629"/>
              <a:gd name="connsiteY5" fmla="*/ 2205131 h 7199809"/>
              <a:gd name="connsiteX6" fmla="*/ 4830629 w 4830629"/>
              <a:gd name="connsiteY6" fmla="*/ 3204812 h 7199809"/>
              <a:gd name="connsiteX7" fmla="*/ 4830629 w 4830629"/>
              <a:gd name="connsiteY7" fmla="*/ 3243431 h 7199809"/>
              <a:gd name="connsiteX8" fmla="*/ 4830629 w 4830629"/>
              <a:gd name="connsiteY8" fmla="*/ 3312006 h 7199809"/>
              <a:gd name="connsiteX9" fmla="*/ 4830629 w 4830629"/>
              <a:gd name="connsiteY9" fmla="*/ 3379544 h 7199809"/>
              <a:gd name="connsiteX10" fmla="*/ 4830629 w 4830629"/>
              <a:gd name="connsiteY10" fmla="*/ 4648940 h 7199809"/>
              <a:gd name="connsiteX11" fmla="*/ 4825589 w 4830629"/>
              <a:gd name="connsiteY11" fmla="*/ 4648940 h 7199809"/>
              <a:gd name="connsiteX12" fmla="*/ 4830629 w 4830629"/>
              <a:gd name="connsiteY12" fmla="*/ 4785055 h 7199809"/>
              <a:gd name="connsiteX13" fmla="*/ 2415314 w 4830629"/>
              <a:gd name="connsiteY13" fmla="*/ 7199809 h 7199809"/>
              <a:gd name="connsiteX14" fmla="*/ 0 w 4830629"/>
              <a:gd name="connsiteY14" fmla="*/ 4785055 h 7199809"/>
              <a:gd name="connsiteX15" fmla="*/ 5041 w 4830629"/>
              <a:gd name="connsiteY15" fmla="*/ 4648940 h 7199809"/>
              <a:gd name="connsiteX16" fmla="*/ 0 w 4830629"/>
              <a:gd name="connsiteY16" fmla="*/ 4648940 h 7199809"/>
              <a:gd name="connsiteX17" fmla="*/ 0 w 4830629"/>
              <a:gd name="connsiteY17" fmla="*/ 3379544 h 7199809"/>
              <a:gd name="connsiteX18" fmla="*/ 0 w 4830629"/>
              <a:gd name="connsiteY18" fmla="*/ 3312005 h 7199809"/>
              <a:gd name="connsiteX19" fmla="*/ 0 w 4830629"/>
              <a:gd name="connsiteY19" fmla="*/ 3243430 h 7199809"/>
              <a:gd name="connsiteX20" fmla="*/ 0 w 4830629"/>
              <a:gd name="connsiteY20" fmla="*/ 3204812 h 7199809"/>
              <a:gd name="connsiteX21" fmla="*/ 0 w 4830629"/>
              <a:gd name="connsiteY21" fmla="*/ 2205130 h 7199809"/>
              <a:gd name="connsiteX22" fmla="*/ 0 w 4830629"/>
              <a:gd name="connsiteY22" fmla="*/ 2097936 h 7199809"/>
              <a:gd name="connsiteX23" fmla="*/ 0 w 4830629"/>
              <a:gd name="connsiteY23" fmla="*/ 1984979 h 7199809"/>
              <a:gd name="connsiteX24" fmla="*/ 0 w 4830629"/>
              <a:gd name="connsiteY24" fmla="*/ 1106875 h 7199809"/>
              <a:gd name="connsiteX25" fmla="*/ 0 w 4830629"/>
              <a:gd name="connsiteY25" fmla="*/ 579469 h 7199809"/>
              <a:gd name="connsiteX26" fmla="*/ 0 w 4830629"/>
              <a:gd name="connsiteY26" fmla="*/ 0 h 719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0629" h="7199809">
                <a:moveTo>
                  <a:pt x="4830629" y="0"/>
                </a:moveTo>
                <a:lnTo>
                  <a:pt x="4830629" y="579469"/>
                </a:lnTo>
                <a:lnTo>
                  <a:pt x="4830629" y="1106875"/>
                </a:lnTo>
                <a:lnTo>
                  <a:pt x="4830629" y="1984979"/>
                </a:lnTo>
                <a:lnTo>
                  <a:pt x="4830629" y="2097937"/>
                </a:lnTo>
                <a:lnTo>
                  <a:pt x="4830629" y="2205131"/>
                </a:lnTo>
                <a:lnTo>
                  <a:pt x="4830629" y="3204812"/>
                </a:lnTo>
                <a:lnTo>
                  <a:pt x="4830629" y="3243431"/>
                </a:lnTo>
                <a:lnTo>
                  <a:pt x="4830629" y="3312006"/>
                </a:lnTo>
                <a:lnTo>
                  <a:pt x="4830629" y="3379544"/>
                </a:lnTo>
                <a:lnTo>
                  <a:pt x="4830629" y="4648940"/>
                </a:lnTo>
                <a:lnTo>
                  <a:pt x="4825589" y="4648940"/>
                </a:lnTo>
                <a:cubicBezTo>
                  <a:pt x="4830629" y="4694312"/>
                  <a:pt x="4830629" y="4739685"/>
                  <a:pt x="4830629" y="4785055"/>
                </a:cubicBezTo>
                <a:cubicBezTo>
                  <a:pt x="4830629" y="6120985"/>
                  <a:pt x="3751555" y="7199809"/>
                  <a:pt x="2415314" y="7199809"/>
                </a:cubicBezTo>
                <a:cubicBezTo>
                  <a:pt x="1079077" y="7199809"/>
                  <a:pt x="0" y="6115941"/>
                  <a:pt x="0" y="4785055"/>
                </a:cubicBezTo>
                <a:cubicBezTo>
                  <a:pt x="0" y="4739685"/>
                  <a:pt x="0" y="4689270"/>
                  <a:pt x="5041" y="4648940"/>
                </a:cubicBezTo>
                <a:lnTo>
                  <a:pt x="0" y="4648940"/>
                </a:lnTo>
                <a:lnTo>
                  <a:pt x="0" y="3379544"/>
                </a:lnTo>
                <a:lnTo>
                  <a:pt x="0" y="3312005"/>
                </a:lnTo>
                <a:lnTo>
                  <a:pt x="0" y="3243430"/>
                </a:lnTo>
                <a:lnTo>
                  <a:pt x="0" y="3204812"/>
                </a:lnTo>
                <a:lnTo>
                  <a:pt x="0" y="2205130"/>
                </a:lnTo>
                <a:lnTo>
                  <a:pt x="0" y="2097936"/>
                </a:lnTo>
                <a:lnTo>
                  <a:pt x="0" y="1984979"/>
                </a:lnTo>
                <a:lnTo>
                  <a:pt x="0" y="1106875"/>
                </a:lnTo>
                <a:lnTo>
                  <a:pt x="0" y="579469"/>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12">
            <a:extLst>
              <a:ext uri="{FF2B5EF4-FFF2-40B4-BE49-F238E27FC236}">
                <a16:creationId xmlns:a16="http://schemas.microsoft.com/office/drawing/2014/main" id="{06215846-279A-91D3-80CD-89812857DB73}"/>
              </a:ext>
            </a:extLst>
          </p:cNvPr>
          <p:cNvSpPr>
            <a:spLocks noGrp="1"/>
          </p:cNvSpPr>
          <p:nvPr>
            <p:ph type="pic" sz="quarter" idx="19"/>
          </p:nvPr>
        </p:nvSpPr>
        <p:spPr>
          <a:xfrm>
            <a:off x="6132863" y="1297871"/>
            <a:ext cx="6059137" cy="4421141"/>
          </a:xfrm>
          <a:custGeom>
            <a:avLst/>
            <a:gdLst>
              <a:gd name="connsiteX0" fmla="*/ 2403865 w 6590485"/>
              <a:gd name="connsiteY0" fmla="*/ 0 h 4808847"/>
              <a:gd name="connsiteX1" fmla="*/ 2539366 w 6590485"/>
              <a:gd name="connsiteY1" fmla="*/ 5019 h 4808847"/>
              <a:gd name="connsiteX2" fmla="*/ 2539366 w 6590485"/>
              <a:gd name="connsiteY2" fmla="*/ 0 h 4808847"/>
              <a:gd name="connsiteX3" fmla="*/ 3803037 w 6590485"/>
              <a:gd name="connsiteY3" fmla="*/ 0 h 4808847"/>
              <a:gd name="connsiteX4" fmla="*/ 3938538 w 6590485"/>
              <a:gd name="connsiteY4" fmla="*/ 0 h 4808847"/>
              <a:gd name="connsiteX5" fmla="*/ 5191314 w 6590485"/>
              <a:gd name="connsiteY5" fmla="*/ 0 h 4808847"/>
              <a:gd name="connsiteX6" fmla="*/ 6590485 w 6590485"/>
              <a:gd name="connsiteY6" fmla="*/ 0 h 4808847"/>
              <a:gd name="connsiteX7" fmla="*/ 6590485 w 6590485"/>
              <a:gd name="connsiteY7" fmla="*/ 4808847 h 4808847"/>
              <a:gd name="connsiteX8" fmla="*/ 5191314 w 6590485"/>
              <a:gd name="connsiteY8" fmla="*/ 4808847 h 4808847"/>
              <a:gd name="connsiteX9" fmla="*/ 3938537 w 6590485"/>
              <a:gd name="connsiteY9" fmla="*/ 4808847 h 4808847"/>
              <a:gd name="connsiteX10" fmla="*/ 3803037 w 6590485"/>
              <a:gd name="connsiteY10" fmla="*/ 4808847 h 4808847"/>
              <a:gd name="connsiteX11" fmla="*/ 2539366 w 6590485"/>
              <a:gd name="connsiteY11" fmla="*/ 4808847 h 4808847"/>
              <a:gd name="connsiteX12" fmla="*/ 2539366 w 6590485"/>
              <a:gd name="connsiteY12" fmla="*/ 4803829 h 4808847"/>
              <a:gd name="connsiteX13" fmla="*/ 2403865 w 6590485"/>
              <a:gd name="connsiteY13" fmla="*/ 4808847 h 4808847"/>
              <a:gd name="connsiteX14" fmla="*/ 0 w 6590485"/>
              <a:gd name="connsiteY14" fmla="*/ 2404423 h 4808847"/>
              <a:gd name="connsiteX15" fmla="*/ 2403865 w 6590485"/>
              <a:gd name="connsiteY15" fmla="*/ 0 h 480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485" h="4808847">
                <a:moveTo>
                  <a:pt x="2403865" y="0"/>
                </a:moveTo>
                <a:cubicBezTo>
                  <a:pt x="2449031" y="0"/>
                  <a:pt x="2499219" y="0"/>
                  <a:pt x="2539366" y="5019"/>
                </a:cubicBezTo>
                <a:lnTo>
                  <a:pt x="2539366" y="0"/>
                </a:lnTo>
                <a:lnTo>
                  <a:pt x="3803037" y="0"/>
                </a:lnTo>
                <a:lnTo>
                  <a:pt x="3938538" y="0"/>
                </a:lnTo>
                <a:lnTo>
                  <a:pt x="5191314" y="0"/>
                </a:lnTo>
                <a:lnTo>
                  <a:pt x="6590485" y="0"/>
                </a:lnTo>
                <a:lnTo>
                  <a:pt x="6590485" y="4808847"/>
                </a:lnTo>
                <a:lnTo>
                  <a:pt x="5191314" y="4808847"/>
                </a:lnTo>
                <a:lnTo>
                  <a:pt x="3938537" y="4808847"/>
                </a:lnTo>
                <a:lnTo>
                  <a:pt x="3803037" y="4808847"/>
                </a:lnTo>
                <a:lnTo>
                  <a:pt x="2539366" y="4808847"/>
                </a:lnTo>
                <a:lnTo>
                  <a:pt x="2539366" y="4803829"/>
                </a:lnTo>
                <a:cubicBezTo>
                  <a:pt x="2494199" y="4808847"/>
                  <a:pt x="2449031" y="4808847"/>
                  <a:pt x="2403865" y="4808847"/>
                </a:cubicBezTo>
                <a:cubicBezTo>
                  <a:pt x="1073959" y="4808847"/>
                  <a:pt x="0" y="3734639"/>
                  <a:pt x="0" y="2404423"/>
                </a:cubicBezTo>
                <a:cubicBezTo>
                  <a:pt x="0" y="1074211"/>
                  <a:pt x="1078981" y="0"/>
                  <a:pt x="2403865"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DD4134C-A00D-A05A-6DB7-BFDB9D6219E7}"/>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D3DEEE4-231F-3F09-AF57-106EF29ECE5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6EBB0053-6093-4BBF-2A71-372274C3DA3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918" r:id="rId17"/>
    <p:sldLayoutId id="2147483917" r:id="rId18"/>
    <p:sldLayoutId id="2147483879" r:id="rId19"/>
    <p:sldLayoutId id="2147483913" r:id="rId20"/>
    <p:sldLayoutId id="2147483914" r:id="rId21"/>
    <p:sldLayoutId id="2147483906" r:id="rId22"/>
    <p:sldLayoutId id="2147483907" r:id="rId23"/>
    <p:sldLayoutId id="2147483878" r:id="rId24"/>
    <p:sldLayoutId id="2147483915" r:id="rId25"/>
    <p:sldLayoutId id="2147483891" r:id="rId26"/>
    <p:sldLayoutId id="2147483894" r:id="rId27"/>
    <p:sldLayoutId id="2147483893" r:id="rId28"/>
    <p:sldLayoutId id="2147483895" r:id="rId29"/>
    <p:sldLayoutId id="2147483896" r:id="rId30"/>
    <p:sldLayoutId id="2147483900" r:id="rId31"/>
    <p:sldLayoutId id="2147483901" r:id="rId32"/>
    <p:sldLayoutId id="2147483902" r:id="rId33"/>
    <p:sldLayoutId id="2147483903" r:id="rId34"/>
    <p:sldLayoutId id="2147483904" r:id="rId35"/>
    <p:sldLayoutId id="2147483853" r:id="rId36"/>
    <p:sldLayoutId id="2147483909" r:id="rId37"/>
    <p:sldLayoutId id="2147483912" r:id="rId38"/>
    <p:sldLayoutId id="2147483910" r:id="rId39"/>
    <p:sldLayoutId id="2147483916"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ink.springer.com/article/10.1007/s43621-025-00951-1"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sciencedirect.com/journal/technology-in-society/vol/74/suppl/C"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carbonclick.com/news-views/local-food-tourism-and-its-environmental-benefits"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sciencedirect.com/journal/tourism-management/vol/32/issue/3"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chatgpt.com/s/t_6890870791bc8191a4ad20f58d539234" TargetMode="External"/><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hyperlink" Target="https://www.youtube.com/watch?v=M385NhRBE7o"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hatgpt.com/s/t_6890870791bc8191a4ad20f58d539234" TargetMode="External"/><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hyperlink" Target="https://www.youtube.com/watch?v=M385NhRBE7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buildingtransparency.org/ec3" TargetMode="External"/><Relationship Id="rId2" Type="http://schemas.openxmlformats.org/officeDocument/2006/relationships/hyperlink" Target="https://qgis.org/" TargetMode="Externa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hyperlink" Target="https://buildingtransparency.org/ec3" TargetMode="External"/><Relationship Id="rId2" Type="http://schemas.openxmlformats.org/officeDocument/2006/relationships/hyperlink" Target="https://qgis.org/" TargetMode="Externa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hyperlink" Target="https://pureportal.coventry.ac.uk/en/publications/overtourism-understanding-and-managing-urban-tourism-growth-beyon" TargetMode="External"/><Relationship Id="rId2" Type="http://schemas.openxmlformats.org/officeDocument/2006/relationships/hyperlink" Target="https://www.unwto.org/tourism-and-rural-development" TargetMode="Externa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hyperlink" Target="https://doi.org/10.1080/09669582.2021.1870923" TargetMode="Externa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1.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hyperlink" Target="https://www.unwto.org/tourism-and-rural-developme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unwto.org/tourism-and-rural-developmen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3" descr="A house on stilts in the woods&#10;&#10;AI-generated content may be incorrect.">
            <a:extLst>
              <a:ext uri="{FF2B5EF4-FFF2-40B4-BE49-F238E27FC236}">
                <a16:creationId xmlns:a16="http://schemas.microsoft.com/office/drawing/2014/main" id="{21115C29-6BE2-BF20-1AC9-6F9212B17C60}"/>
              </a:ext>
            </a:extLst>
          </p:cNvPr>
          <p:cNvPicPr>
            <a:picLocks noGrp="1" noChangeAspect="1"/>
          </p:cNvPicPr>
          <p:nvPr>
            <p:ph type="pic" sz="quarter" idx="19"/>
          </p:nvPr>
        </p:nvPicPr>
        <p:blipFill>
          <a:blip r:embed="rId2"/>
          <a:srcRect l="498" r="498"/>
          <a:stretch>
            <a:fillRect/>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Module 3 </a:t>
            </a:r>
            <a:r>
              <a:rPr lang="en-GB" b="0" dirty="0"/>
              <a:t>(Part 3)</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397588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Designing Sustainable &amp; Place-Based Accommodation</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a:t>
            </a:r>
            <a:r>
              <a:rPr lang="en-GB" sz="3200" b="1" dirty="0" err="1"/>
              <a:t>epicstays</a:t>
            </a:r>
            <a:r>
              <a:rPr lang="en-GB" sz="3200" dirty="0" err="1"/>
              <a:t>.eu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dirty="0"/>
              <a:t>Photo Credit: Caravan Park Sexten, Italy</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F603-123F-0DDA-8895-E75CAA72E43C}"/>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8CB47E5-71C5-7A25-01F7-31B74D982373}"/>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BBE9AE30-98C0-C838-2DA9-A7BE43468FAE}"/>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4 Key Learning Areas</a:t>
            </a:r>
          </a:p>
        </p:txBody>
      </p:sp>
      <p:sp>
        <p:nvSpPr>
          <p:cNvPr id="13" name="Slide Number Placeholder 5">
            <a:extLst>
              <a:ext uri="{FF2B5EF4-FFF2-40B4-BE49-F238E27FC236}">
                <a16:creationId xmlns:a16="http://schemas.microsoft.com/office/drawing/2014/main" id="{16464870-7BE4-1809-1F17-F9A2DD00B087}"/>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10</a:t>
            </a:fld>
            <a:endParaRPr lang="fr-CA" sz="1200" dirty="0"/>
          </a:p>
        </p:txBody>
      </p:sp>
      <p:sp>
        <p:nvSpPr>
          <p:cNvPr id="8" name="Text Placeholder 1">
            <a:extLst>
              <a:ext uri="{FF2B5EF4-FFF2-40B4-BE49-F238E27FC236}">
                <a16:creationId xmlns:a16="http://schemas.microsoft.com/office/drawing/2014/main" id="{68FBDB0A-82E9-4AF6-4A09-7B9E3D9D6DD0}"/>
              </a:ext>
            </a:extLst>
          </p:cNvPr>
          <p:cNvSpPr txBox="1">
            <a:spLocks/>
          </p:cNvSpPr>
          <p:nvPr/>
        </p:nvSpPr>
        <p:spPr>
          <a:xfrm>
            <a:off x="1779517" y="2227953"/>
            <a:ext cx="5211217"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Aligning Design with Local Infrastructure and Services</a:t>
            </a:r>
          </a:p>
          <a:p>
            <a:pPr>
              <a:lnSpc>
                <a:spcPts val="2480"/>
              </a:lnSpc>
            </a:pPr>
            <a:endParaRPr lang="en-GB" sz="2400" b="1" dirty="0"/>
          </a:p>
          <a:p>
            <a:pPr>
              <a:lnSpc>
                <a:spcPts val="2380"/>
              </a:lnSpc>
            </a:pPr>
            <a:r>
              <a:rPr lang="en-IE" sz="2200" dirty="0"/>
              <a:t>Discover how to design accommodation that complements rather than strains existing infrastructure, such as water supply, waste management, and transportation systems - particularly in rural or remote areas with limited public services.</a:t>
            </a:r>
          </a:p>
          <a:p>
            <a:pPr>
              <a:lnSpc>
                <a:spcPts val="23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C3097F74-29BD-854D-E75F-D4DD625C4EC0}"/>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505D883F-FB12-C02A-D524-D48C6FAD24DA}"/>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31F6A94-8DB3-3A55-2BEB-7CC6B43650F0}"/>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1255195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3DD18-6759-6874-7EC2-CEFCD417F6AF}"/>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E52B4E8-F195-F91E-3B43-B3F429188075}"/>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CE6DFC64-8934-4123-47B5-A72FEE0E782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4 Key Learning Areas</a:t>
            </a:r>
          </a:p>
        </p:txBody>
      </p:sp>
      <p:sp>
        <p:nvSpPr>
          <p:cNvPr id="13" name="Slide Number Placeholder 5">
            <a:extLst>
              <a:ext uri="{FF2B5EF4-FFF2-40B4-BE49-F238E27FC236}">
                <a16:creationId xmlns:a16="http://schemas.microsoft.com/office/drawing/2014/main" id="{F6D5398E-EBE7-C995-3658-C63E3330A9F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11</a:t>
            </a:fld>
            <a:endParaRPr lang="fr-CA" sz="1200" dirty="0"/>
          </a:p>
        </p:txBody>
      </p:sp>
      <p:sp>
        <p:nvSpPr>
          <p:cNvPr id="8" name="Text Placeholder 1">
            <a:extLst>
              <a:ext uri="{FF2B5EF4-FFF2-40B4-BE49-F238E27FC236}">
                <a16:creationId xmlns:a16="http://schemas.microsoft.com/office/drawing/2014/main" id="{210ACDDA-3BF4-2181-3E0B-EE731ABDA706}"/>
              </a:ext>
            </a:extLst>
          </p:cNvPr>
          <p:cNvSpPr txBox="1">
            <a:spLocks/>
          </p:cNvSpPr>
          <p:nvPr/>
        </p:nvSpPr>
        <p:spPr>
          <a:xfrm>
            <a:off x="1779518" y="2227953"/>
            <a:ext cx="4634729"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Using Tourism to Support Local Economies and Value Chains: </a:t>
            </a:r>
          </a:p>
          <a:p>
            <a:pPr>
              <a:lnSpc>
                <a:spcPts val="2480"/>
              </a:lnSpc>
            </a:pPr>
            <a:endParaRPr lang="en-GB" sz="2400" b="1" dirty="0"/>
          </a:p>
          <a:p>
            <a:pPr>
              <a:lnSpc>
                <a:spcPts val="2380"/>
              </a:lnSpc>
            </a:pPr>
            <a:r>
              <a:rPr lang="en-IE" sz="2200" dirty="0"/>
              <a:t>Explore how right-sized models - such as small guesthouses, rural homestays, or scattered hotels - can strengthen local economies by sourcing from nearby farmers, artisans, and businesses, promoting inclusive and circular development.</a:t>
            </a:r>
          </a:p>
          <a:p>
            <a:pPr>
              <a:lnSpc>
                <a:spcPts val="2380"/>
              </a:lnSpc>
            </a:pPr>
            <a:endParaRPr lang="en-IE" sz="2200" dirty="0"/>
          </a:p>
          <a:p>
            <a:pPr>
              <a:lnSpc>
                <a:spcPts val="23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D1D59DD2-A38B-B281-F452-3ECF2D83DB4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AFFA7DD6-057F-33D2-B2B7-DD3527E240F6}"/>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DAEFF9FC-EF9F-A2DF-1E08-B47BDDBB6C2F}"/>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3813614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0593-7921-96B0-94C0-421D46E27686}"/>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918DC37-380B-0FFF-369F-1A052AB6A091}"/>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EB51BCD-D471-69B1-EE67-14762A3EE67F}"/>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4 Key Learning Areas</a:t>
            </a:r>
          </a:p>
        </p:txBody>
      </p:sp>
      <p:sp>
        <p:nvSpPr>
          <p:cNvPr id="13" name="Slide Number Placeholder 5">
            <a:extLst>
              <a:ext uri="{FF2B5EF4-FFF2-40B4-BE49-F238E27FC236}">
                <a16:creationId xmlns:a16="http://schemas.microsoft.com/office/drawing/2014/main" id="{9656E8A3-1F95-E391-1F60-9C689A1879B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12</a:t>
            </a:fld>
            <a:endParaRPr lang="fr-CA" sz="1200" dirty="0"/>
          </a:p>
        </p:txBody>
      </p:sp>
      <p:sp>
        <p:nvSpPr>
          <p:cNvPr id="8" name="Text Placeholder 1">
            <a:extLst>
              <a:ext uri="{FF2B5EF4-FFF2-40B4-BE49-F238E27FC236}">
                <a16:creationId xmlns:a16="http://schemas.microsoft.com/office/drawing/2014/main" id="{3049A46D-2B75-CDA3-0CDD-4FCFF2F7712C}"/>
              </a:ext>
            </a:extLst>
          </p:cNvPr>
          <p:cNvSpPr txBox="1">
            <a:spLocks/>
          </p:cNvSpPr>
          <p:nvPr/>
        </p:nvSpPr>
        <p:spPr>
          <a:xfrm>
            <a:off x="1779518" y="2227953"/>
            <a:ext cx="4827759"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Regulatory Frameworks and Community-</a:t>
            </a:r>
            <a:r>
              <a:rPr lang="en-GB" sz="2600" b="1" dirty="0" err="1"/>
              <a:t>Centered</a:t>
            </a:r>
            <a:r>
              <a:rPr lang="en-GB" sz="2600" b="1" dirty="0"/>
              <a:t> Business Models: </a:t>
            </a:r>
          </a:p>
          <a:p>
            <a:pPr>
              <a:lnSpc>
                <a:spcPts val="2480"/>
              </a:lnSpc>
            </a:pPr>
            <a:endParaRPr lang="en-GB" sz="2400" b="1" dirty="0"/>
          </a:p>
          <a:p>
            <a:pPr>
              <a:lnSpc>
                <a:spcPts val="2380"/>
              </a:lnSpc>
            </a:pPr>
            <a:r>
              <a:rPr lang="en-IE" sz="2200" dirty="0"/>
              <a:t>Learn how legal tools and place-based models like Albergo </a:t>
            </a:r>
            <a:r>
              <a:rPr lang="en-IE" sz="2200" dirty="0" err="1"/>
              <a:t>Diffuso</a:t>
            </a:r>
            <a:r>
              <a:rPr lang="en-IE" sz="2200" dirty="0"/>
              <a:t> or cooperative ownership schemes enable sustainable development, preserve heritage, and embed tourism enterprises in the fabric of community life.</a:t>
            </a:r>
          </a:p>
          <a:p>
            <a:pPr>
              <a:lnSpc>
                <a:spcPts val="2380"/>
              </a:lnSpc>
            </a:pPr>
            <a:endParaRPr lang="en-IE" sz="2200" dirty="0"/>
          </a:p>
          <a:p>
            <a:pPr>
              <a:lnSpc>
                <a:spcPts val="23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F43C8FD-EFED-3841-7FEA-39C4B9C84AA0}"/>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0" name="Freeform 9">
            <a:extLst>
              <a:ext uri="{FF2B5EF4-FFF2-40B4-BE49-F238E27FC236}">
                <a16:creationId xmlns:a16="http://schemas.microsoft.com/office/drawing/2014/main" id="{B27F6ABB-B700-BAFB-E66E-6B68A9C4BD88}"/>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4C98D9FD-8AE8-FFAB-CFDF-81214D74C267}"/>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3133745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DF0E-1D41-B420-D515-2AC7DE7FB87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63DCB12-B617-5A1D-7E84-802345B0382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06F6FDB9-2277-4300-B127-710CE004AACA}"/>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2ACEA0ED-B006-5B3D-ECC4-3C3C8874799E}"/>
              </a:ext>
            </a:extLst>
          </p:cNvPr>
          <p:cNvSpPr>
            <a:spLocks noGrp="1"/>
          </p:cNvSpPr>
          <p:nvPr>
            <p:ph type="body" sz="quarter" idx="16"/>
          </p:nvPr>
        </p:nvSpPr>
        <p:spPr>
          <a:xfrm>
            <a:off x="5971426" y="941779"/>
            <a:ext cx="4944224" cy="803654"/>
          </a:xfrm>
          <a:prstGeom prst="rect">
            <a:avLst/>
          </a:prstGeom>
        </p:spPr>
        <p:txBody>
          <a:bodyPr/>
          <a:lstStyle/>
          <a:p>
            <a:pPr>
              <a:lnSpc>
                <a:spcPts val="2960"/>
              </a:lnSpc>
            </a:pPr>
            <a:r>
              <a:rPr lang="en-GB" dirty="0"/>
              <a:t>Understanding Carrying Capacity and Land Pressure</a:t>
            </a:r>
          </a:p>
          <a:p>
            <a:pPr>
              <a:lnSpc>
                <a:spcPts val="2960"/>
              </a:lnSpc>
            </a:pPr>
            <a:endParaRPr lang="en-GB" sz="2800" dirty="0"/>
          </a:p>
        </p:txBody>
      </p:sp>
      <p:sp>
        <p:nvSpPr>
          <p:cNvPr id="4" name="Text Placeholder 3">
            <a:extLst>
              <a:ext uri="{FF2B5EF4-FFF2-40B4-BE49-F238E27FC236}">
                <a16:creationId xmlns:a16="http://schemas.microsoft.com/office/drawing/2014/main" id="{9862BC07-5394-0A22-B15A-F8E6041B0287}"/>
              </a:ext>
            </a:extLst>
          </p:cNvPr>
          <p:cNvSpPr>
            <a:spLocks noGrp="1"/>
          </p:cNvSpPr>
          <p:nvPr>
            <p:ph type="body" sz="quarter" idx="21"/>
          </p:nvPr>
        </p:nvSpPr>
        <p:spPr>
          <a:xfrm>
            <a:off x="5964699" y="2569380"/>
            <a:ext cx="534731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Designing the right size and type of tourism accommodation begins with understanding the carrying capacity of a destination. This refers to the number of visitors an area can sustainably host without damaging its environment, overwhelming local infrastructure, or compromising the well-being of its residents. </a:t>
            </a:r>
          </a:p>
          <a:p>
            <a:pPr>
              <a:lnSpc>
                <a:spcPts val="2340"/>
              </a:lnSpc>
            </a:pPr>
            <a:endParaRPr lang="en-US" sz="2200" dirty="0"/>
          </a:p>
        </p:txBody>
      </p:sp>
      <p:sp>
        <p:nvSpPr>
          <p:cNvPr id="11" name="Slide Number Placeholder 5">
            <a:extLst>
              <a:ext uri="{FF2B5EF4-FFF2-40B4-BE49-F238E27FC236}">
                <a16:creationId xmlns:a16="http://schemas.microsoft.com/office/drawing/2014/main" id="{EB5C49B9-0AF7-9864-9B10-954D3A958E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sp>
        <p:nvSpPr>
          <p:cNvPr id="2" name="Freeform 1">
            <a:extLst>
              <a:ext uri="{FF2B5EF4-FFF2-40B4-BE49-F238E27FC236}">
                <a16:creationId xmlns:a16="http://schemas.microsoft.com/office/drawing/2014/main" id="{225945E8-FBC8-EE21-730C-2BC0BC9EB0CF}"/>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8" name="Group 7">
            <a:extLst>
              <a:ext uri="{FF2B5EF4-FFF2-40B4-BE49-F238E27FC236}">
                <a16:creationId xmlns:a16="http://schemas.microsoft.com/office/drawing/2014/main" id="{DE2DE88E-E5E8-BA82-ED06-0C7049BD8F84}"/>
              </a:ext>
            </a:extLst>
          </p:cNvPr>
          <p:cNvGrpSpPr/>
          <p:nvPr/>
        </p:nvGrpSpPr>
        <p:grpSpPr>
          <a:xfrm>
            <a:off x="3557085" y="5628743"/>
            <a:ext cx="3341256" cy="590931"/>
            <a:chOff x="1800741" y="6326925"/>
            <a:chExt cx="3253859" cy="590931"/>
          </a:xfrm>
        </p:grpSpPr>
        <p:sp>
          <p:nvSpPr>
            <p:cNvPr id="9" name="object 3">
              <a:extLst>
                <a:ext uri="{FF2B5EF4-FFF2-40B4-BE49-F238E27FC236}">
                  <a16:creationId xmlns:a16="http://schemas.microsoft.com/office/drawing/2014/main" id="{D1207C57-E63F-F7FF-730E-C46CFA354A7B}"/>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C35453BB-DDE9-BFD4-E909-FB937407409E}"/>
                </a:ext>
              </a:extLst>
            </p:cNvPr>
            <p:cNvSpPr txBox="1">
              <a:spLocks/>
            </p:cNvSpPr>
            <p:nvPr/>
          </p:nvSpPr>
          <p:spPr>
            <a:xfrm>
              <a:off x="1800742" y="6326925"/>
              <a:ext cx="3253858" cy="590931"/>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err="1"/>
                <a:t>Reddingsboot</a:t>
              </a:r>
              <a:r>
                <a:rPr lang="en-IE" sz="1200" dirty="0"/>
                <a:t> Harlingen Boat, Netherlands</a:t>
              </a:r>
            </a:p>
          </p:txBody>
        </p:sp>
      </p:grpSp>
      <p:pic>
        <p:nvPicPr>
          <p:cNvPr id="12" name="Picture 11">
            <a:extLst>
              <a:ext uri="{FF2B5EF4-FFF2-40B4-BE49-F238E27FC236}">
                <a16:creationId xmlns:a16="http://schemas.microsoft.com/office/drawing/2014/main" id="{596432C8-CD02-8D24-390B-A3AFB2DBF391}"/>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840186" y="4492524"/>
            <a:ext cx="3580276" cy="2659133"/>
          </a:xfrm>
          <a:prstGeom prst="rect">
            <a:avLst/>
          </a:prstGeom>
        </p:spPr>
      </p:pic>
    </p:spTree>
    <p:extLst>
      <p:ext uri="{BB962C8B-B14F-4D97-AF65-F5344CB8AC3E}">
        <p14:creationId xmlns:p14="http://schemas.microsoft.com/office/powerpoint/2010/main" val="242080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A7857-67B5-0C6E-BC24-EECAEB32508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5739B10-D5D5-0083-CBDE-D64828952510}"/>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1E49959A-076A-7B75-6F05-B08F9D6A9440}"/>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BC6663A-536F-CA7D-4495-9841681ECDCD}"/>
              </a:ext>
            </a:extLst>
          </p:cNvPr>
          <p:cNvSpPr>
            <a:spLocks noGrp="1"/>
          </p:cNvSpPr>
          <p:nvPr>
            <p:ph type="body" sz="quarter" idx="16"/>
          </p:nvPr>
        </p:nvSpPr>
        <p:spPr>
          <a:xfrm>
            <a:off x="4061943" y="886031"/>
            <a:ext cx="5586882" cy="803654"/>
          </a:xfrm>
          <a:prstGeom prst="rect">
            <a:avLst/>
          </a:prstGeom>
        </p:spPr>
        <p:txBody>
          <a:bodyPr/>
          <a:lstStyle/>
          <a:p>
            <a:pPr>
              <a:lnSpc>
                <a:spcPts val="2960"/>
              </a:lnSpc>
            </a:pPr>
            <a:r>
              <a:rPr lang="en-GB" dirty="0"/>
              <a:t>Understanding Carrying Capacity and Land Pressure</a:t>
            </a:r>
          </a:p>
          <a:p>
            <a:pPr>
              <a:lnSpc>
                <a:spcPts val="2960"/>
              </a:lnSpc>
            </a:pPr>
            <a:endParaRPr lang="en-GB" sz="2800" dirty="0"/>
          </a:p>
        </p:txBody>
      </p:sp>
      <p:sp>
        <p:nvSpPr>
          <p:cNvPr id="4" name="Text Placeholder 3">
            <a:extLst>
              <a:ext uri="{FF2B5EF4-FFF2-40B4-BE49-F238E27FC236}">
                <a16:creationId xmlns:a16="http://schemas.microsoft.com/office/drawing/2014/main" id="{05390A09-8C8D-4886-3A99-7B2B325F180E}"/>
              </a:ext>
            </a:extLst>
          </p:cNvPr>
          <p:cNvSpPr>
            <a:spLocks noGrp="1"/>
          </p:cNvSpPr>
          <p:nvPr>
            <p:ph type="body" sz="quarter" idx="21"/>
          </p:nvPr>
        </p:nvSpPr>
        <p:spPr>
          <a:xfrm>
            <a:off x="4055218" y="2346525"/>
            <a:ext cx="707981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In rural or ecologically sensitive areas, ignoring these limits can lead to overcrowding, land degradation, cultural disruption, and resentment among local communities. Assessing carrying capacity involves evaluating both natural resources—like water, energy, and biodiversity—and social dynamics, such as access to housing, traffic flow, and community tolerance. By aligning development with these thresholds, tourism providers can prevent long-term damage and instead support resilient, inclusive local economies. Respecting carrying capacity helps ensure that tourism remains a benefit, not a burden—preserving both the visitor experience and the quality of life for residents.</a:t>
            </a:r>
          </a:p>
          <a:p>
            <a:pPr>
              <a:lnSpc>
                <a:spcPts val="2340"/>
              </a:lnSpc>
            </a:pPr>
            <a:endParaRPr lang="en-US" sz="2200" dirty="0"/>
          </a:p>
        </p:txBody>
      </p:sp>
      <p:sp>
        <p:nvSpPr>
          <p:cNvPr id="11" name="Slide Number Placeholder 5">
            <a:extLst>
              <a:ext uri="{FF2B5EF4-FFF2-40B4-BE49-F238E27FC236}">
                <a16:creationId xmlns:a16="http://schemas.microsoft.com/office/drawing/2014/main" id="{373E0B3D-2E9D-50AD-88DF-9075551679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pic>
        <p:nvPicPr>
          <p:cNvPr id="3" name="Picture 2">
            <a:extLst>
              <a:ext uri="{FF2B5EF4-FFF2-40B4-BE49-F238E27FC236}">
                <a16:creationId xmlns:a16="http://schemas.microsoft.com/office/drawing/2014/main" id="{A82169D8-B883-EAA6-4BD8-6B72898E434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74942" y="4344368"/>
            <a:ext cx="3580276" cy="2659133"/>
          </a:xfrm>
          <a:prstGeom prst="rect">
            <a:avLst/>
          </a:prstGeom>
        </p:spPr>
      </p:pic>
    </p:spTree>
    <p:extLst>
      <p:ext uri="{BB962C8B-B14F-4D97-AF65-F5344CB8AC3E}">
        <p14:creationId xmlns:p14="http://schemas.microsoft.com/office/powerpoint/2010/main" val="132647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95250-D180-530E-2F90-D19D1D060165}"/>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F22341B-7B90-4AD5-F8C7-A8EF9D68E8E9}"/>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4F56A6B8-54E3-315F-2C0F-10F89F495662}"/>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D1D7E41E-B18F-392C-0AA4-F29AD7C5708D}"/>
              </a:ext>
            </a:extLst>
          </p:cNvPr>
          <p:cNvSpPr txBox="1">
            <a:spLocks/>
          </p:cNvSpPr>
          <p:nvPr/>
        </p:nvSpPr>
        <p:spPr>
          <a:xfrm>
            <a:off x="629645" y="1634711"/>
            <a:ext cx="442905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Carrying Capacity in Tourism Contexts</a:t>
            </a:r>
          </a:p>
          <a:p>
            <a:pPr>
              <a:lnSpc>
                <a:spcPts val="2900"/>
              </a:lnSpc>
            </a:pPr>
            <a:endParaRPr lang="en-US" dirty="0"/>
          </a:p>
        </p:txBody>
      </p:sp>
      <p:sp>
        <p:nvSpPr>
          <p:cNvPr id="17" name="Text Placeholder 4">
            <a:extLst>
              <a:ext uri="{FF2B5EF4-FFF2-40B4-BE49-F238E27FC236}">
                <a16:creationId xmlns:a16="http://schemas.microsoft.com/office/drawing/2014/main" id="{EC261F30-0DE2-C698-340C-0632DC7345C1}"/>
              </a:ext>
            </a:extLst>
          </p:cNvPr>
          <p:cNvSpPr txBox="1">
            <a:spLocks/>
          </p:cNvSpPr>
          <p:nvPr/>
        </p:nvSpPr>
        <p:spPr>
          <a:xfrm>
            <a:off x="655239" y="2768760"/>
            <a:ext cx="5072314" cy="3543283"/>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Carrying capacity refers to the maximum number of visitors that a destination can accommodate without causing negative environmental, social, or cultural impacts. In the context of tourism accommodation, this means understanding how many guests the local infrastructure - roads, water systems, waste management, healthcare - can support before it becomes strained. It’s not just about numbers, but about maintaining balance between visitor experience and community well-being.</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86DEE220-A699-F022-EB73-0ED259FD675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
        <p:nvSpPr>
          <p:cNvPr id="4" name="Freeform 3">
            <a:extLst>
              <a:ext uri="{FF2B5EF4-FFF2-40B4-BE49-F238E27FC236}">
                <a16:creationId xmlns:a16="http://schemas.microsoft.com/office/drawing/2014/main" id="{60CAA733-E32B-7E2F-F971-C455E12D4C74}"/>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DBD1B0FD-AE1A-66BD-EA9A-B89CA9945D99}"/>
              </a:ext>
            </a:extLst>
          </p:cNvPr>
          <p:cNvGrpSpPr/>
          <p:nvPr/>
        </p:nvGrpSpPr>
        <p:grpSpPr>
          <a:xfrm>
            <a:off x="9108141" y="487052"/>
            <a:ext cx="2937356" cy="554397"/>
            <a:chOff x="1800741" y="6353467"/>
            <a:chExt cx="3253859" cy="554397"/>
          </a:xfrm>
        </p:grpSpPr>
        <p:sp>
          <p:nvSpPr>
            <p:cNvPr id="7" name="object 3">
              <a:extLst>
                <a:ext uri="{FF2B5EF4-FFF2-40B4-BE49-F238E27FC236}">
                  <a16:creationId xmlns:a16="http://schemas.microsoft.com/office/drawing/2014/main" id="{8AC58140-B647-5492-4DC0-5CE5789AFE0F}"/>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384AB162-69DA-BDDC-BB66-BE3FCE00555F}"/>
                </a:ext>
              </a:extLst>
            </p:cNvPr>
            <p:cNvSpPr txBox="1">
              <a:spLocks/>
            </p:cNvSpPr>
            <p:nvPr/>
          </p:nvSpPr>
          <p:spPr>
            <a:xfrm>
              <a:off x="1800742" y="6498221"/>
              <a:ext cx="3253858" cy="248338"/>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Photo Credit: Velika Planina, Slovenia</a:t>
              </a:r>
            </a:p>
          </p:txBody>
        </p:sp>
      </p:grpSp>
      <p:pic>
        <p:nvPicPr>
          <p:cNvPr id="2" name="Picture 1">
            <a:extLst>
              <a:ext uri="{FF2B5EF4-FFF2-40B4-BE49-F238E27FC236}">
                <a16:creationId xmlns:a16="http://schemas.microsoft.com/office/drawing/2014/main" id="{0D2333DD-8CF8-1B9C-90E8-BABD3BBB74A7}"/>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756649" y="4198867"/>
            <a:ext cx="3580276" cy="2659133"/>
          </a:xfrm>
          <a:prstGeom prst="rect">
            <a:avLst/>
          </a:prstGeom>
        </p:spPr>
      </p:pic>
    </p:spTree>
    <p:extLst>
      <p:ext uri="{BB962C8B-B14F-4D97-AF65-F5344CB8AC3E}">
        <p14:creationId xmlns:p14="http://schemas.microsoft.com/office/powerpoint/2010/main" val="2680576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4BE7-CD71-2BDF-D661-76D37C71D8C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68DD797-FBA0-7E3A-1F70-9A334F59B72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227691" y="-635160"/>
            <a:ext cx="3580276" cy="2659133"/>
          </a:xfrm>
          <a:prstGeom prst="rect">
            <a:avLst/>
          </a:prstGeom>
        </p:spPr>
      </p:pic>
      <p:sp>
        <p:nvSpPr>
          <p:cNvPr id="14" name="Text Placeholder 3">
            <a:extLst>
              <a:ext uri="{FF2B5EF4-FFF2-40B4-BE49-F238E27FC236}">
                <a16:creationId xmlns:a16="http://schemas.microsoft.com/office/drawing/2014/main" id="{6E15D56B-D390-7DA3-9CE3-68479AA77DD5}"/>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EFDBA100-1465-A002-AAE9-7DA0BE7BC665}"/>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F2E694A-9B20-A4EC-0096-A134C6F0BDC0}"/>
              </a:ext>
            </a:extLst>
          </p:cNvPr>
          <p:cNvSpPr txBox="1">
            <a:spLocks/>
          </p:cNvSpPr>
          <p:nvPr/>
        </p:nvSpPr>
        <p:spPr>
          <a:xfrm>
            <a:off x="629645" y="2003597"/>
            <a:ext cx="45027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Physical and Environmental Indicators</a:t>
            </a:r>
          </a:p>
          <a:p>
            <a:pPr>
              <a:lnSpc>
                <a:spcPts val="2900"/>
              </a:lnSpc>
            </a:pPr>
            <a:endParaRPr lang="en-US" dirty="0"/>
          </a:p>
        </p:txBody>
      </p:sp>
      <p:sp>
        <p:nvSpPr>
          <p:cNvPr id="17" name="Text Placeholder 4">
            <a:extLst>
              <a:ext uri="{FF2B5EF4-FFF2-40B4-BE49-F238E27FC236}">
                <a16:creationId xmlns:a16="http://schemas.microsoft.com/office/drawing/2014/main" id="{A25519D3-1667-DD9B-0CED-71FDE8BB92F3}"/>
              </a:ext>
            </a:extLst>
          </p:cNvPr>
          <p:cNvSpPr txBox="1">
            <a:spLocks/>
          </p:cNvSpPr>
          <p:nvPr/>
        </p:nvSpPr>
        <p:spPr>
          <a:xfrm>
            <a:off x="655239" y="3023330"/>
            <a:ext cx="5118032"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Environmental indicators of overcapacity may include deforestation, soil erosion, water shortages, or biodiversity loss - especially in fragile ecosystems like mountain villages or coastal zones. Accommodation providers must factor in resource use (water, energy), waste output, and land coverage to avoid degrading the very landscapes that attract tourists. Sustainable design begins with respecting ecological thresholds.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 </a:t>
            </a:r>
          </a:p>
        </p:txBody>
      </p:sp>
      <p:sp>
        <p:nvSpPr>
          <p:cNvPr id="18" name="Slide Number Placeholder 5">
            <a:extLst>
              <a:ext uri="{FF2B5EF4-FFF2-40B4-BE49-F238E27FC236}">
                <a16:creationId xmlns:a16="http://schemas.microsoft.com/office/drawing/2014/main" id="{CAB9E1E4-D285-EDA9-E56D-839AEE0035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sp>
        <p:nvSpPr>
          <p:cNvPr id="2" name="Text Placeholder 5">
            <a:extLst>
              <a:ext uri="{FF2B5EF4-FFF2-40B4-BE49-F238E27FC236}">
                <a16:creationId xmlns:a16="http://schemas.microsoft.com/office/drawing/2014/main" id="{E5811EEA-6B18-BF42-5D72-EC100010B63A}"/>
              </a:ext>
            </a:extLst>
          </p:cNvPr>
          <p:cNvSpPr txBox="1">
            <a:spLocks/>
          </p:cNvSpPr>
          <p:nvPr/>
        </p:nvSpPr>
        <p:spPr>
          <a:xfrm>
            <a:off x="6460355" y="2003597"/>
            <a:ext cx="439445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Social and Cultural Sensitivities</a:t>
            </a:r>
          </a:p>
          <a:p>
            <a:pPr>
              <a:lnSpc>
                <a:spcPts val="2900"/>
              </a:lnSpc>
            </a:pPr>
            <a:endParaRPr lang="en-US" dirty="0"/>
          </a:p>
        </p:txBody>
      </p:sp>
      <p:sp>
        <p:nvSpPr>
          <p:cNvPr id="3" name="Text Placeholder 4">
            <a:extLst>
              <a:ext uri="{FF2B5EF4-FFF2-40B4-BE49-F238E27FC236}">
                <a16:creationId xmlns:a16="http://schemas.microsoft.com/office/drawing/2014/main" id="{7E1024FE-19E7-D411-B853-EA91429CFBC4}"/>
              </a:ext>
            </a:extLst>
          </p:cNvPr>
          <p:cNvSpPr txBox="1">
            <a:spLocks/>
          </p:cNvSpPr>
          <p:nvPr/>
        </p:nvSpPr>
        <p:spPr>
          <a:xfrm>
            <a:off x="6485949" y="3023330"/>
            <a:ext cx="5118031"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Even if infrastructure can support more visitors, social carrying capacity might be lower. When tourism drives up housing prices, alters daily life, or displaces traditional practices, it causes friction. Accommodation that is too large, too disruptive, or too disconnected from local realities can generate resistance instead of support. Right-sizing your project helps preserve local identity and community acceptance.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268233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DA71-0ECF-5796-E117-8DDB883A6557}"/>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9D957549-5CB1-7E66-7FB8-7ADD47544E5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17</a:t>
            </a:fld>
            <a:endParaRPr lang="fr-CA" sz="1200" dirty="0"/>
          </a:p>
        </p:txBody>
      </p:sp>
      <p:sp>
        <p:nvSpPr>
          <p:cNvPr id="6" name="Freeform 5">
            <a:extLst>
              <a:ext uri="{FF2B5EF4-FFF2-40B4-BE49-F238E27FC236}">
                <a16:creationId xmlns:a16="http://schemas.microsoft.com/office/drawing/2014/main" id="{01E4603A-50A4-9710-6CCA-A2B908E8923E}"/>
              </a:ext>
            </a:extLst>
          </p:cNvPr>
          <p:cNvSpPr/>
          <p:nvPr/>
        </p:nvSpPr>
        <p:spPr>
          <a:xfrm rot="16200000">
            <a:off x="7489168" y="110492"/>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5747" t="411" r="-22799" b="-411"/>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20A53214-D2A4-BB1F-7D34-B5489143DA3E}"/>
              </a:ext>
            </a:extLst>
          </p:cNvPr>
          <p:cNvGrpSpPr/>
          <p:nvPr/>
        </p:nvGrpSpPr>
        <p:grpSpPr>
          <a:xfrm>
            <a:off x="9258300" y="463571"/>
            <a:ext cx="2933700" cy="554397"/>
            <a:chOff x="1800741" y="6353467"/>
            <a:chExt cx="3253859" cy="554397"/>
          </a:xfrm>
        </p:grpSpPr>
        <p:sp>
          <p:nvSpPr>
            <p:cNvPr id="12" name="object 3">
              <a:extLst>
                <a:ext uri="{FF2B5EF4-FFF2-40B4-BE49-F238E27FC236}">
                  <a16:creationId xmlns:a16="http://schemas.microsoft.com/office/drawing/2014/main" id="{045921F7-3328-1269-CAF6-2A06702B34F0}"/>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B4B0F7AF-A1AA-219C-27EA-39481515044C}"/>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a:t>Panoramic Glass Lodge, Iceland</a:t>
              </a:r>
            </a:p>
          </p:txBody>
        </p:sp>
      </p:grpSp>
      <p:pic>
        <p:nvPicPr>
          <p:cNvPr id="13" name="Picture 12">
            <a:extLst>
              <a:ext uri="{FF2B5EF4-FFF2-40B4-BE49-F238E27FC236}">
                <a16:creationId xmlns:a16="http://schemas.microsoft.com/office/drawing/2014/main" id="{064DC545-CBF4-D7E5-A6A1-447587F7BE9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570133" y="4533307"/>
            <a:ext cx="3580276" cy="2659133"/>
          </a:xfrm>
          <a:prstGeom prst="rect">
            <a:avLst/>
          </a:prstGeom>
        </p:spPr>
      </p:pic>
      <p:sp>
        <p:nvSpPr>
          <p:cNvPr id="2" name="Text Placeholder 3">
            <a:extLst>
              <a:ext uri="{FF2B5EF4-FFF2-40B4-BE49-F238E27FC236}">
                <a16:creationId xmlns:a16="http://schemas.microsoft.com/office/drawing/2014/main" id="{EFC7F127-34C5-9565-FBFE-71E39E962FF6}"/>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3" name="Straight Connector 2">
            <a:extLst>
              <a:ext uri="{FF2B5EF4-FFF2-40B4-BE49-F238E27FC236}">
                <a16:creationId xmlns:a16="http://schemas.microsoft.com/office/drawing/2014/main" id="{682AC21E-CD69-8A6C-AAD8-885EA41D1A14}"/>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FDD53C6B-D0EB-B5C1-FC02-4297F12795BF}"/>
              </a:ext>
            </a:extLst>
          </p:cNvPr>
          <p:cNvSpPr txBox="1">
            <a:spLocks/>
          </p:cNvSpPr>
          <p:nvPr/>
        </p:nvSpPr>
        <p:spPr>
          <a:xfrm>
            <a:off x="629645" y="1758596"/>
            <a:ext cx="498949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Tools for Assessing Capacity and Avoiding Overload</a:t>
            </a:r>
          </a:p>
          <a:p>
            <a:pPr>
              <a:lnSpc>
                <a:spcPts val="2900"/>
              </a:lnSpc>
            </a:pPr>
            <a:endParaRPr lang="en-US" dirty="0"/>
          </a:p>
        </p:txBody>
      </p:sp>
      <p:sp>
        <p:nvSpPr>
          <p:cNvPr id="15" name="Text Placeholder 4">
            <a:extLst>
              <a:ext uri="{FF2B5EF4-FFF2-40B4-BE49-F238E27FC236}">
                <a16:creationId xmlns:a16="http://schemas.microsoft.com/office/drawing/2014/main" id="{D80316DC-D3D7-7804-6E4D-DFBE86FD1539}"/>
              </a:ext>
            </a:extLst>
          </p:cNvPr>
          <p:cNvSpPr>
            <a:spLocks noGrp="1"/>
          </p:cNvSpPr>
          <p:nvPr>
            <p:ph type="body" sz="quarter" idx="18"/>
          </p:nvPr>
        </p:nvSpPr>
        <p:spPr>
          <a:xfrm>
            <a:off x="629643" y="3030154"/>
            <a:ext cx="5940490" cy="3499183"/>
          </a:xfrm>
        </p:spPr>
        <p:txBody>
          <a:bodyPr lIns="91440" tIns="45720" rIns="91440" bIns="45720" anchor="t"/>
          <a:lstStyle/>
          <a:p>
            <a:pPr>
              <a:lnSpc>
                <a:spcPts val="2380"/>
              </a:lnSpc>
            </a:pPr>
            <a:r>
              <a:rPr lang="it-IT" sz="2200" dirty="0" err="1">
                <a:solidFill>
                  <a:srgbClr val="414141"/>
                </a:solidFill>
              </a:rPr>
              <a:t>Practical</a:t>
            </a:r>
            <a:r>
              <a:rPr lang="it-IT" sz="2200" dirty="0">
                <a:solidFill>
                  <a:srgbClr val="414141"/>
                </a:solidFill>
              </a:rPr>
              <a:t> tools </a:t>
            </a:r>
            <a:r>
              <a:rPr lang="it-IT" sz="2200" dirty="0" err="1">
                <a:solidFill>
                  <a:srgbClr val="414141"/>
                </a:solidFill>
              </a:rPr>
              <a:t>such</a:t>
            </a:r>
            <a:r>
              <a:rPr lang="it-IT" sz="2200" dirty="0">
                <a:solidFill>
                  <a:srgbClr val="414141"/>
                </a:solidFill>
              </a:rPr>
              <a:t> </a:t>
            </a:r>
            <a:r>
              <a:rPr lang="it-IT" sz="2200" dirty="0" err="1">
                <a:solidFill>
                  <a:srgbClr val="414141"/>
                </a:solidFill>
              </a:rPr>
              <a:t>as</a:t>
            </a:r>
            <a:r>
              <a:rPr lang="it-IT" sz="2200" dirty="0">
                <a:solidFill>
                  <a:srgbClr val="414141"/>
                </a:solidFill>
              </a:rPr>
              <a:t> </a:t>
            </a:r>
            <a:r>
              <a:rPr lang="it-IT" sz="2200" dirty="0" err="1">
                <a:solidFill>
                  <a:srgbClr val="414141"/>
                </a:solidFill>
              </a:rPr>
              <a:t>environmental</a:t>
            </a:r>
            <a:r>
              <a:rPr lang="it-IT" sz="2200" dirty="0">
                <a:solidFill>
                  <a:srgbClr val="414141"/>
                </a:solidFill>
              </a:rPr>
              <a:t> impact </a:t>
            </a:r>
            <a:r>
              <a:rPr lang="it-IT" sz="2200" dirty="0" err="1">
                <a:solidFill>
                  <a:srgbClr val="414141"/>
                </a:solidFill>
              </a:rPr>
              <a:t>assessments</a:t>
            </a:r>
            <a:r>
              <a:rPr lang="it-IT" sz="2200" dirty="0">
                <a:solidFill>
                  <a:srgbClr val="414141"/>
                </a:solidFill>
              </a:rPr>
              <a:t>, community </a:t>
            </a:r>
            <a:r>
              <a:rPr lang="it-IT" sz="2200" dirty="0" err="1">
                <a:solidFill>
                  <a:srgbClr val="414141"/>
                </a:solidFill>
              </a:rPr>
              <a:t>consultations</a:t>
            </a:r>
            <a:r>
              <a:rPr lang="it-IT" sz="2200" dirty="0">
                <a:solidFill>
                  <a:srgbClr val="414141"/>
                </a:solidFill>
              </a:rPr>
              <a:t>, and </a:t>
            </a:r>
            <a:r>
              <a:rPr lang="it-IT" sz="2200" dirty="0" err="1">
                <a:solidFill>
                  <a:srgbClr val="414141"/>
                </a:solidFill>
              </a:rPr>
              <a:t>seasonal</a:t>
            </a:r>
            <a:r>
              <a:rPr lang="it-IT" sz="2200" dirty="0">
                <a:solidFill>
                  <a:srgbClr val="414141"/>
                </a:solidFill>
              </a:rPr>
              <a:t> </a:t>
            </a:r>
            <a:r>
              <a:rPr lang="it-IT" sz="2200" dirty="0" err="1">
                <a:solidFill>
                  <a:srgbClr val="414141"/>
                </a:solidFill>
              </a:rPr>
              <a:t>occupancy</a:t>
            </a:r>
            <a:r>
              <a:rPr lang="it-IT" sz="2200" dirty="0">
                <a:solidFill>
                  <a:srgbClr val="414141"/>
                </a:solidFill>
              </a:rPr>
              <a:t> data help planners </a:t>
            </a:r>
            <a:r>
              <a:rPr lang="it-IT" sz="2200" dirty="0" err="1">
                <a:solidFill>
                  <a:srgbClr val="414141"/>
                </a:solidFill>
              </a:rPr>
              <a:t>understand</a:t>
            </a:r>
            <a:r>
              <a:rPr lang="it-IT" sz="2200" dirty="0">
                <a:solidFill>
                  <a:srgbClr val="414141"/>
                </a:solidFill>
              </a:rPr>
              <a:t> </a:t>
            </a:r>
            <a:r>
              <a:rPr lang="it-IT" sz="2200" dirty="0" err="1">
                <a:solidFill>
                  <a:srgbClr val="414141"/>
                </a:solidFill>
              </a:rPr>
              <a:t>when</a:t>
            </a:r>
            <a:r>
              <a:rPr lang="it-IT" sz="2200" dirty="0">
                <a:solidFill>
                  <a:srgbClr val="414141"/>
                </a:solidFill>
              </a:rPr>
              <a:t> </a:t>
            </a:r>
            <a:r>
              <a:rPr lang="it-IT" sz="2200" dirty="0" err="1">
                <a:solidFill>
                  <a:srgbClr val="414141"/>
                </a:solidFill>
              </a:rPr>
              <a:t>tourism</a:t>
            </a:r>
            <a:r>
              <a:rPr lang="it-IT" sz="2200" dirty="0">
                <a:solidFill>
                  <a:srgbClr val="414141"/>
                </a:solidFill>
              </a:rPr>
              <a:t> </a:t>
            </a:r>
            <a:r>
              <a:rPr lang="it-IT" sz="2200" dirty="0" err="1">
                <a:solidFill>
                  <a:srgbClr val="414141"/>
                </a:solidFill>
              </a:rPr>
              <a:t>volumes</a:t>
            </a:r>
            <a:r>
              <a:rPr lang="it-IT" sz="2200" dirty="0">
                <a:solidFill>
                  <a:srgbClr val="414141"/>
                </a:solidFill>
              </a:rPr>
              <a:t> </a:t>
            </a:r>
            <a:r>
              <a:rPr lang="it-IT" sz="2200" dirty="0" err="1">
                <a:solidFill>
                  <a:srgbClr val="414141"/>
                </a:solidFill>
              </a:rPr>
              <a:t>become</a:t>
            </a:r>
            <a:r>
              <a:rPr lang="it-IT" sz="2200" dirty="0">
                <a:solidFill>
                  <a:srgbClr val="414141"/>
                </a:solidFill>
              </a:rPr>
              <a:t> </a:t>
            </a:r>
            <a:r>
              <a:rPr lang="it-IT" sz="2200" dirty="0" err="1">
                <a:solidFill>
                  <a:srgbClr val="414141"/>
                </a:solidFill>
              </a:rPr>
              <a:t>unsustainable</a:t>
            </a:r>
            <a:r>
              <a:rPr lang="it-IT" sz="2200" dirty="0">
                <a:solidFill>
                  <a:srgbClr val="414141"/>
                </a:solidFill>
              </a:rPr>
              <a:t>. </a:t>
            </a:r>
            <a:r>
              <a:rPr lang="it-IT" sz="2200" dirty="0" err="1">
                <a:solidFill>
                  <a:srgbClr val="414141"/>
                </a:solidFill>
              </a:rPr>
              <a:t>Participatory</a:t>
            </a:r>
            <a:r>
              <a:rPr lang="it-IT" sz="2200" dirty="0">
                <a:solidFill>
                  <a:srgbClr val="414141"/>
                </a:solidFill>
              </a:rPr>
              <a:t> planning with </a:t>
            </a:r>
            <a:r>
              <a:rPr lang="it-IT" sz="2200" dirty="0" err="1">
                <a:solidFill>
                  <a:srgbClr val="414141"/>
                </a:solidFill>
              </a:rPr>
              <a:t>local</a:t>
            </a:r>
            <a:r>
              <a:rPr lang="it-IT" sz="2200" dirty="0">
                <a:solidFill>
                  <a:srgbClr val="414141"/>
                </a:solidFill>
              </a:rPr>
              <a:t> stakeholders </a:t>
            </a:r>
            <a:r>
              <a:rPr lang="it-IT" sz="2200" dirty="0" err="1">
                <a:solidFill>
                  <a:srgbClr val="414141"/>
                </a:solidFill>
              </a:rPr>
              <a:t>ensures</a:t>
            </a:r>
            <a:r>
              <a:rPr lang="it-IT" sz="2200" dirty="0">
                <a:solidFill>
                  <a:srgbClr val="414141"/>
                </a:solidFill>
              </a:rPr>
              <a:t> </a:t>
            </a:r>
            <a:r>
              <a:rPr lang="it-IT" sz="2200" dirty="0" err="1">
                <a:solidFill>
                  <a:srgbClr val="414141"/>
                </a:solidFill>
              </a:rPr>
              <a:t>that</a:t>
            </a:r>
            <a:r>
              <a:rPr lang="it-IT" sz="2200" dirty="0">
                <a:solidFill>
                  <a:srgbClr val="414141"/>
                </a:solidFill>
              </a:rPr>
              <a:t> new </a:t>
            </a:r>
            <a:r>
              <a:rPr lang="it-IT" sz="2200" dirty="0" err="1">
                <a:solidFill>
                  <a:srgbClr val="414141"/>
                </a:solidFill>
              </a:rPr>
              <a:t>accommodations</a:t>
            </a:r>
            <a:r>
              <a:rPr lang="it-IT" sz="2200" dirty="0">
                <a:solidFill>
                  <a:srgbClr val="414141"/>
                </a:solidFill>
              </a:rPr>
              <a:t> are </a:t>
            </a:r>
            <a:r>
              <a:rPr lang="it-IT" sz="2200" dirty="0" err="1">
                <a:solidFill>
                  <a:srgbClr val="414141"/>
                </a:solidFill>
              </a:rPr>
              <a:t>welcomed</a:t>
            </a:r>
            <a:r>
              <a:rPr lang="it-IT" sz="2200" dirty="0">
                <a:solidFill>
                  <a:srgbClr val="414141"/>
                </a:solidFill>
              </a:rPr>
              <a:t> and </a:t>
            </a:r>
            <a:r>
              <a:rPr lang="it-IT" sz="2200" dirty="0" err="1">
                <a:solidFill>
                  <a:srgbClr val="414141"/>
                </a:solidFill>
              </a:rPr>
              <a:t>grounded</a:t>
            </a:r>
            <a:r>
              <a:rPr lang="it-IT" sz="2200" dirty="0">
                <a:solidFill>
                  <a:srgbClr val="414141"/>
                </a:solidFill>
              </a:rPr>
              <a:t> in </a:t>
            </a:r>
            <a:r>
              <a:rPr lang="it-IT" sz="2200" dirty="0" err="1">
                <a:solidFill>
                  <a:srgbClr val="414141"/>
                </a:solidFill>
              </a:rPr>
              <a:t>shared</a:t>
            </a:r>
            <a:r>
              <a:rPr lang="it-IT" sz="2200" dirty="0">
                <a:solidFill>
                  <a:srgbClr val="414141"/>
                </a:solidFill>
              </a:rPr>
              <a:t> </a:t>
            </a:r>
            <a:r>
              <a:rPr lang="it-IT" sz="2200" dirty="0" err="1">
                <a:solidFill>
                  <a:srgbClr val="414141"/>
                </a:solidFill>
              </a:rPr>
              <a:t>priorities</a:t>
            </a:r>
            <a:r>
              <a:rPr lang="it-IT" sz="2200" dirty="0">
                <a:solidFill>
                  <a:srgbClr val="414141"/>
                </a:solidFill>
              </a:rPr>
              <a:t>. Monitoring tools like </a:t>
            </a:r>
            <a:r>
              <a:rPr lang="it-IT" sz="2200" dirty="0" err="1">
                <a:solidFill>
                  <a:srgbClr val="414141"/>
                </a:solidFill>
              </a:rPr>
              <a:t>carrying</a:t>
            </a:r>
            <a:r>
              <a:rPr lang="it-IT" sz="2200" dirty="0">
                <a:solidFill>
                  <a:srgbClr val="414141"/>
                </a:solidFill>
              </a:rPr>
              <a:t> </a:t>
            </a:r>
            <a:r>
              <a:rPr lang="it-IT" sz="2200" dirty="0" err="1">
                <a:solidFill>
                  <a:srgbClr val="414141"/>
                </a:solidFill>
              </a:rPr>
              <a:t>capacity</a:t>
            </a:r>
            <a:r>
              <a:rPr lang="it-IT" sz="2200" dirty="0">
                <a:solidFill>
                  <a:srgbClr val="414141"/>
                </a:solidFill>
              </a:rPr>
              <a:t> checklists or </a:t>
            </a:r>
            <a:r>
              <a:rPr lang="it-IT" sz="2200" dirty="0" err="1">
                <a:solidFill>
                  <a:srgbClr val="414141"/>
                </a:solidFill>
              </a:rPr>
              <a:t>tourism</a:t>
            </a:r>
            <a:r>
              <a:rPr lang="it-IT" sz="2200" dirty="0">
                <a:solidFill>
                  <a:srgbClr val="414141"/>
                </a:solidFill>
              </a:rPr>
              <a:t> pressure </a:t>
            </a:r>
            <a:r>
              <a:rPr lang="it-IT" sz="2200" dirty="0" err="1">
                <a:solidFill>
                  <a:srgbClr val="414141"/>
                </a:solidFill>
              </a:rPr>
              <a:t>maps</a:t>
            </a:r>
            <a:r>
              <a:rPr lang="it-IT" sz="2200" dirty="0">
                <a:solidFill>
                  <a:srgbClr val="414141"/>
                </a:solidFill>
              </a:rPr>
              <a:t> can help </a:t>
            </a:r>
            <a:r>
              <a:rPr lang="it-IT" sz="2200" dirty="0" err="1">
                <a:solidFill>
                  <a:srgbClr val="414141"/>
                </a:solidFill>
              </a:rPr>
              <a:t>adjust</a:t>
            </a:r>
            <a:r>
              <a:rPr lang="it-IT" sz="2200" dirty="0">
                <a:solidFill>
                  <a:srgbClr val="414141"/>
                </a:solidFill>
              </a:rPr>
              <a:t> </a:t>
            </a:r>
            <a:r>
              <a:rPr lang="it-IT" sz="2200" dirty="0" err="1">
                <a:solidFill>
                  <a:srgbClr val="414141"/>
                </a:solidFill>
              </a:rPr>
              <a:t>operations</a:t>
            </a:r>
            <a:r>
              <a:rPr lang="it-IT" sz="2200" dirty="0">
                <a:solidFill>
                  <a:srgbClr val="414141"/>
                </a:solidFill>
              </a:rPr>
              <a:t> over time.</a:t>
            </a:r>
          </a:p>
          <a:p>
            <a:pPr>
              <a:lnSpc>
                <a:spcPts val="2380"/>
              </a:lnSpc>
            </a:pPr>
            <a:endParaRPr lang="it-IT" sz="2200" dirty="0">
              <a:solidFill>
                <a:srgbClr val="414141"/>
              </a:solidFill>
            </a:endParaRPr>
          </a:p>
          <a:p>
            <a:pPr>
              <a:lnSpc>
                <a:spcPts val="2380"/>
              </a:lnSpc>
            </a:pPr>
            <a:endParaRPr lang="it-IT" sz="2200" dirty="0">
              <a:solidFill>
                <a:srgbClr val="414141"/>
              </a:solidFill>
              <a:ea typeface="Calibri" panose="020F0502020204030204"/>
              <a:cs typeface="Calibri" panose="020F0502020204030204"/>
            </a:endParaRPr>
          </a:p>
        </p:txBody>
      </p:sp>
    </p:spTree>
    <p:extLst>
      <p:ext uri="{BB962C8B-B14F-4D97-AF65-F5344CB8AC3E}">
        <p14:creationId xmlns:p14="http://schemas.microsoft.com/office/powerpoint/2010/main" val="4008714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5253432" y="925516"/>
            <a:ext cx="6005118" cy="803654"/>
          </a:xfrm>
          <a:prstGeom prst="rect">
            <a:avLst/>
          </a:prstGeom>
        </p:spPr>
        <p:txBody>
          <a:bodyPr/>
          <a:lstStyle/>
          <a:p>
            <a:pPr>
              <a:lnSpc>
                <a:spcPts val="2960"/>
              </a:lnSpc>
            </a:pPr>
            <a:r>
              <a:rPr lang="en-GB" dirty="0"/>
              <a:t>Aligning Design with Local Infrastructure and Services</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5253432" y="2238270"/>
            <a:ext cx="5907967"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Designing sustainable accommodation in rural or under-served areas requires careful alignment with existing infrastructure and services. Rather than overburdening limited local systems, smart design works with what’s available - ensuring feasibility, affordability, and long-term harmony with the surrounding community.</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sp>
        <p:nvSpPr>
          <p:cNvPr id="14" name="Freeform 13">
            <a:extLst>
              <a:ext uri="{FF2B5EF4-FFF2-40B4-BE49-F238E27FC236}">
                <a16:creationId xmlns:a16="http://schemas.microsoft.com/office/drawing/2014/main" id="{24A1AB83-A0C2-C7B7-98EE-9E33775A0486}"/>
              </a:ext>
            </a:extLst>
          </p:cNvPr>
          <p:cNvSpPr/>
          <p:nvPr/>
        </p:nvSpPr>
        <p:spPr>
          <a:xfrm rot="5400000">
            <a:off x="508875" y="2653095"/>
            <a:ext cx="3392017" cy="4409767"/>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15" name="Group 14">
            <a:extLst>
              <a:ext uri="{FF2B5EF4-FFF2-40B4-BE49-F238E27FC236}">
                <a16:creationId xmlns:a16="http://schemas.microsoft.com/office/drawing/2014/main" id="{6F19DB06-E1F4-2629-E10C-2FFB7E770F7A}"/>
              </a:ext>
            </a:extLst>
          </p:cNvPr>
          <p:cNvGrpSpPr/>
          <p:nvPr/>
        </p:nvGrpSpPr>
        <p:grpSpPr>
          <a:xfrm>
            <a:off x="3873282" y="5516389"/>
            <a:ext cx="3351420" cy="590931"/>
            <a:chOff x="1800741" y="6326924"/>
            <a:chExt cx="3253859" cy="590931"/>
          </a:xfrm>
        </p:grpSpPr>
        <p:sp>
          <p:nvSpPr>
            <p:cNvPr id="16" name="object 3">
              <a:extLst>
                <a:ext uri="{FF2B5EF4-FFF2-40B4-BE49-F238E27FC236}">
                  <a16:creationId xmlns:a16="http://schemas.microsoft.com/office/drawing/2014/main" id="{3A901479-E451-497F-A82F-A3D12CAA508E}"/>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6">
              <a:extLst>
                <a:ext uri="{FF2B5EF4-FFF2-40B4-BE49-F238E27FC236}">
                  <a16:creationId xmlns:a16="http://schemas.microsoft.com/office/drawing/2014/main" id="{A7580B84-E4BF-DD9C-1EA2-4744B075273D}"/>
                </a:ext>
              </a:extLst>
            </p:cNvPr>
            <p:cNvSpPr txBox="1">
              <a:spLocks/>
            </p:cNvSpPr>
            <p:nvPr/>
          </p:nvSpPr>
          <p:spPr>
            <a:xfrm>
              <a:off x="1800743" y="6326924"/>
              <a:ext cx="3253857" cy="590931"/>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a:t>
              </a:r>
              <a:r>
                <a:rPr lang="en-GB" sz="1200" dirty="0"/>
                <a:t>: </a:t>
              </a:r>
            </a:p>
            <a:p>
              <a:pPr algn="ctr"/>
              <a:r>
                <a:rPr lang="en-GB" sz="1200" dirty="0"/>
                <a:t>BUNK Hotel </a:t>
              </a:r>
              <a:r>
                <a:rPr lang="en-GB" sz="1200" dirty="0" err="1"/>
                <a:t>AmsterPhoto</a:t>
              </a:r>
              <a:r>
                <a:rPr lang="en-GB" sz="1200" dirty="0"/>
                <a:t> </a:t>
              </a:r>
              <a:r>
                <a:rPr lang="en-GB" sz="1200" dirty="0" err="1"/>
                <a:t>Creditdam</a:t>
              </a:r>
              <a:r>
                <a:rPr lang="en-GB" sz="1200" dirty="0"/>
                <a:t>, Netherlands</a:t>
              </a:r>
            </a:p>
          </p:txBody>
        </p:sp>
      </p:grpSp>
      <p:pic>
        <p:nvPicPr>
          <p:cNvPr id="18" name="Picture 17">
            <a:extLst>
              <a:ext uri="{FF2B5EF4-FFF2-40B4-BE49-F238E27FC236}">
                <a16:creationId xmlns:a16="http://schemas.microsoft.com/office/drawing/2014/main" id="{2EFC185F-90C0-555B-74B2-BFC2CF4303B6}"/>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68129" y="4681887"/>
            <a:ext cx="3580276" cy="2659133"/>
          </a:xfrm>
          <a:prstGeom prst="rect">
            <a:avLst/>
          </a:prstGeom>
        </p:spPr>
      </p:pic>
    </p:spTree>
    <p:extLst>
      <p:ext uri="{BB962C8B-B14F-4D97-AF65-F5344CB8AC3E}">
        <p14:creationId xmlns:p14="http://schemas.microsoft.com/office/powerpoint/2010/main" val="3823705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14D1D-A2C8-D4C4-9F7D-CF877BAD66F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9F57869-6B03-B8A4-0BF1-CA11A6DF63C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83F0B056-D2B0-2482-D524-5D73E855C9BD}"/>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50E9A6AD-9DCA-1331-D9DF-A54FAC511230}"/>
              </a:ext>
            </a:extLst>
          </p:cNvPr>
          <p:cNvSpPr>
            <a:spLocks noGrp="1"/>
          </p:cNvSpPr>
          <p:nvPr>
            <p:ph type="body" sz="quarter" idx="16"/>
          </p:nvPr>
        </p:nvSpPr>
        <p:spPr>
          <a:xfrm>
            <a:off x="4061943" y="886031"/>
            <a:ext cx="6005982" cy="803654"/>
          </a:xfrm>
          <a:prstGeom prst="rect">
            <a:avLst/>
          </a:prstGeom>
        </p:spPr>
        <p:txBody>
          <a:bodyPr/>
          <a:lstStyle/>
          <a:p>
            <a:pPr>
              <a:lnSpc>
                <a:spcPts val="2960"/>
              </a:lnSpc>
            </a:pPr>
            <a:r>
              <a:rPr lang="en-GB" dirty="0"/>
              <a:t>Aligning Design with Local Infrastructure and Services</a:t>
            </a:r>
          </a:p>
          <a:p>
            <a:pPr>
              <a:lnSpc>
                <a:spcPts val="2960"/>
              </a:lnSpc>
            </a:pPr>
            <a:endParaRPr lang="en-GB" sz="2800" dirty="0"/>
          </a:p>
        </p:txBody>
      </p:sp>
      <p:sp>
        <p:nvSpPr>
          <p:cNvPr id="4" name="Text Placeholder 3">
            <a:extLst>
              <a:ext uri="{FF2B5EF4-FFF2-40B4-BE49-F238E27FC236}">
                <a16:creationId xmlns:a16="http://schemas.microsoft.com/office/drawing/2014/main" id="{A7931646-13EE-1D1D-D577-AE4C30877861}"/>
              </a:ext>
            </a:extLst>
          </p:cNvPr>
          <p:cNvSpPr>
            <a:spLocks noGrp="1"/>
          </p:cNvSpPr>
          <p:nvPr>
            <p:ph type="body" sz="quarter" idx="21"/>
          </p:nvPr>
        </p:nvSpPr>
        <p:spPr>
          <a:xfrm>
            <a:off x="4061943" y="2209886"/>
            <a:ext cx="6778122"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This means understanding access to water, electricity, sanitation, and waste management. In areas where these are limited or unreliable, accommodation providers can incorporate low-impact solutions such as off-grid solar systems, composting toilets, or rainwater harvesting. These choices reduce environmental pressure while increasing operational independence.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Mobility and accessibility are equally important. Guests need to reach the site safely and reliably, so considering road conditions, signage, public transport, and emergency access is key to ensuring both satisfaction and safety.</a:t>
            </a:r>
          </a:p>
          <a:p>
            <a:pPr>
              <a:lnSpc>
                <a:spcPts val="2340"/>
              </a:lnSpc>
            </a:pPr>
            <a:endParaRPr lang="en-US" sz="2200" dirty="0"/>
          </a:p>
        </p:txBody>
      </p:sp>
      <p:sp>
        <p:nvSpPr>
          <p:cNvPr id="11" name="Slide Number Placeholder 5">
            <a:extLst>
              <a:ext uri="{FF2B5EF4-FFF2-40B4-BE49-F238E27FC236}">
                <a16:creationId xmlns:a16="http://schemas.microsoft.com/office/drawing/2014/main" id="{4F70F941-F6DB-A1D1-71A7-611939A94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pic>
        <p:nvPicPr>
          <p:cNvPr id="2" name="Picture 1">
            <a:extLst>
              <a:ext uri="{FF2B5EF4-FFF2-40B4-BE49-F238E27FC236}">
                <a16:creationId xmlns:a16="http://schemas.microsoft.com/office/drawing/2014/main" id="{19295679-265A-4B36-2CBE-5A6C9A1D3A4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78837"/>
            <a:ext cx="3580276" cy="2659133"/>
          </a:xfrm>
          <a:prstGeom prst="rect">
            <a:avLst/>
          </a:prstGeom>
        </p:spPr>
      </p:pic>
    </p:spTree>
    <p:extLst>
      <p:ext uri="{BB962C8B-B14F-4D97-AF65-F5344CB8AC3E}">
        <p14:creationId xmlns:p14="http://schemas.microsoft.com/office/powerpoint/2010/main" val="125164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8" name="Picture Placeholder 8" descr="A bathtub in a log cabin&#10;&#10;AI-generated content may be incorrect.">
            <a:extLst>
              <a:ext uri="{FF2B5EF4-FFF2-40B4-BE49-F238E27FC236}">
                <a16:creationId xmlns:a16="http://schemas.microsoft.com/office/drawing/2014/main" id="{63E953E3-AB1E-8A2E-FB9B-67502EC4C237}"/>
              </a:ext>
            </a:extLst>
          </p:cNvPr>
          <p:cNvPicPr>
            <a:picLocks noGrp="1" noChangeAspect="1"/>
          </p:cNvPicPr>
          <p:nvPr>
            <p:ph type="pic" sz="quarter" idx="19"/>
          </p:nvPr>
        </p:nvPicPr>
        <p:blipFill>
          <a:blip r:embed="rId2"/>
          <a:srcRect t="2669" b="2669"/>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0" y="2536482"/>
            <a:ext cx="4705975" cy="3066422"/>
          </a:xfrm>
        </p:spPr>
        <p:txBody>
          <a:bodyPr>
            <a:noAutofit/>
          </a:bodyPr>
          <a:lstStyle/>
          <a:p>
            <a:pPr>
              <a:lnSpc>
                <a:spcPts val="3900"/>
              </a:lnSpc>
            </a:pPr>
            <a:r>
              <a:rPr lang="en-GB" sz="4000" b="1" dirty="0"/>
              <a:t>Section 3 </a:t>
            </a:r>
          </a:p>
          <a:p>
            <a:pPr>
              <a:lnSpc>
                <a:spcPts val="3900"/>
              </a:lnSpc>
            </a:pPr>
            <a:endParaRPr lang="en-GB" sz="4000" dirty="0"/>
          </a:p>
          <a:p>
            <a:pPr>
              <a:lnSpc>
                <a:spcPts val="3900"/>
              </a:lnSpc>
            </a:pPr>
            <a:r>
              <a:rPr lang="en-GB" sz="4000" dirty="0"/>
              <a:t>Right-Sized Stays That Make a Local Impact</a:t>
            </a:r>
          </a:p>
          <a:p>
            <a:pPr>
              <a:lnSpc>
                <a:spcPts val="3900"/>
              </a:lnSpc>
            </a:pPr>
            <a:endParaRPr lang="en-GB" sz="4000" dirty="0"/>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Module 3 </a:t>
            </a:r>
            <a:r>
              <a:rPr lang="en-IE" sz="5000" dirty="0"/>
              <a:t>(Part 3)</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3" name="Text Placeholder 12">
            <a:extLst>
              <a:ext uri="{FF2B5EF4-FFF2-40B4-BE49-F238E27FC236}">
                <a16:creationId xmlns:a16="http://schemas.microsoft.com/office/drawing/2014/main" id="{3EF016B2-31BD-512C-E3F3-F7E8B8284C03}"/>
              </a:ext>
            </a:extLst>
          </p:cNvPr>
          <p:cNvSpPr>
            <a:spLocks noGrp="1"/>
          </p:cNvSpPr>
          <p:nvPr>
            <p:ph type="body" sz="quarter" idx="65"/>
          </p:nvPr>
        </p:nvSpPr>
        <p:spPr>
          <a:xfrm>
            <a:off x="8818537" y="1451578"/>
            <a:ext cx="3373464" cy="452458"/>
          </a:xfrm>
          <a:solidFill>
            <a:srgbClr val="EC7C69"/>
          </a:solidFill>
        </p:spPr>
        <p:txBody>
          <a:bodyPr/>
          <a:lstStyle/>
          <a:p>
            <a:pPr algn="ctr"/>
            <a:r>
              <a:rPr lang="en-IE" sz="1200" dirty="0"/>
              <a:t>Photo Credit: </a:t>
            </a:r>
          </a:p>
          <a:p>
            <a:pPr algn="ctr"/>
            <a:r>
              <a:rPr lang="it-IT" sz="1200" dirty="0"/>
              <a:t>Il </a:t>
            </a:r>
            <a:r>
              <a:rPr lang="it-IT" sz="1200" dirty="0" err="1"/>
              <a:t>Roccolino</a:t>
            </a:r>
            <a:r>
              <a:rPr lang="it-IT" sz="1200" dirty="0"/>
              <a:t> Casa Vacanze, </a:t>
            </a:r>
            <a:r>
              <a:rPr lang="it-IT" sz="1200" dirty="0" err="1"/>
              <a:t>Italy</a:t>
            </a:r>
            <a:endParaRPr lang="en-IE" sz="1200" dirty="0"/>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344C0-3026-6DC8-E377-D43DCAD20A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28A7068-05AB-705F-47D2-C5F4C10B688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44181C25-08BC-D591-A6FA-05B9762FB05E}"/>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86BA52A9-9811-54BE-353D-6D2BA5C36BCF}"/>
              </a:ext>
            </a:extLst>
          </p:cNvPr>
          <p:cNvSpPr>
            <a:spLocks noGrp="1"/>
          </p:cNvSpPr>
          <p:nvPr>
            <p:ph type="body" sz="quarter" idx="16"/>
          </p:nvPr>
        </p:nvSpPr>
        <p:spPr>
          <a:xfrm>
            <a:off x="4061943" y="886031"/>
            <a:ext cx="5796432" cy="803654"/>
          </a:xfrm>
          <a:prstGeom prst="rect">
            <a:avLst/>
          </a:prstGeom>
        </p:spPr>
        <p:txBody>
          <a:bodyPr/>
          <a:lstStyle/>
          <a:p>
            <a:pPr>
              <a:lnSpc>
                <a:spcPts val="2960"/>
              </a:lnSpc>
            </a:pPr>
            <a:r>
              <a:rPr lang="en-GB" dirty="0"/>
              <a:t>Aligning Design with Local Infrastructure and Services</a:t>
            </a:r>
          </a:p>
          <a:p>
            <a:pPr>
              <a:lnSpc>
                <a:spcPts val="2960"/>
              </a:lnSpc>
            </a:pPr>
            <a:endParaRPr lang="en-GB" sz="2800" dirty="0"/>
          </a:p>
        </p:txBody>
      </p:sp>
      <p:sp>
        <p:nvSpPr>
          <p:cNvPr id="4" name="Text Placeholder 3">
            <a:extLst>
              <a:ext uri="{FF2B5EF4-FFF2-40B4-BE49-F238E27FC236}">
                <a16:creationId xmlns:a16="http://schemas.microsoft.com/office/drawing/2014/main" id="{C52CC127-C8F0-0027-863E-F93044123B75}"/>
              </a:ext>
            </a:extLst>
          </p:cNvPr>
          <p:cNvSpPr>
            <a:spLocks noGrp="1"/>
          </p:cNvSpPr>
          <p:nvPr>
            <p:ph type="body" sz="quarter" idx="21"/>
          </p:nvPr>
        </p:nvSpPr>
        <p:spPr>
          <a:xfrm>
            <a:off x="4061943" y="2198785"/>
            <a:ext cx="679287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Digital infrastructure should not be overlooked. While some guests welcome a digital break, others expect reliable internet. Assessing local connectivity early helps manage expectations and guide appropriate investments in tech solutions.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Finally, designing in sync with the surrounding service ecosystem—such as local food suppliers, artisans, and transport providers—ensures your accommodation supports rather than competes with the community. When design and infrastructure align, tourism becomes a catalyst for local resilience and regeneration.</a:t>
            </a:r>
          </a:p>
          <a:p>
            <a:pPr>
              <a:lnSpc>
                <a:spcPts val="2340"/>
              </a:lnSpc>
            </a:pPr>
            <a:endParaRPr lang="en-US" sz="2200" dirty="0"/>
          </a:p>
        </p:txBody>
      </p:sp>
      <p:sp>
        <p:nvSpPr>
          <p:cNvPr id="11" name="Slide Number Placeholder 5">
            <a:extLst>
              <a:ext uri="{FF2B5EF4-FFF2-40B4-BE49-F238E27FC236}">
                <a16:creationId xmlns:a16="http://schemas.microsoft.com/office/drawing/2014/main" id="{43545E5A-2624-DA81-CC72-F395C9A7235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20</a:t>
            </a:fld>
            <a:endParaRPr lang="fr-CA" sz="1200" dirty="0"/>
          </a:p>
        </p:txBody>
      </p:sp>
      <p:pic>
        <p:nvPicPr>
          <p:cNvPr id="2" name="Picture 1">
            <a:extLst>
              <a:ext uri="{FF2B5EF4-FFF2-40B4-BE49-F238E27FC236}">
                <a16:creationId xmlns:a16="http://schemas.microsoft.com/office/drawing/2014/main" id="{3A37E080-4972-3F55-D747-1D52D1E76F3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78837"/>
            <a:ext cx="3580276" cy="2659133"/>
          </a:xfrm>
          <a:prstGeom prst="rect">
            <a:avLst/>
          </a:prstGeom>
        </p:spPr>
      </p:pic>
    </p:spTree>
    <p:extLst>
      <p:ext uri="{BB962C8B-B14F-4D97-AF65-F5344CB8AC3E}">
        <p14:creationId xmlns:p14="http://schemas.microsoft.com/office/powerpoint/2010/main" val="246113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851D-DD6E-C8F4-AB2E-4CE470BC5B7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8E59E15-8DC7-037C-87FD-646EF6EE2F58}"/>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0" name="Straight Connector 9">
            <a:extLst>
              <a:ext uri="{FF2B5EF4-FFF2-40B4-BE49-F238E27FC236}">
                <a16:creationId xmlns:a16="http://schemas.microsoft.com/office/drawing/2014/main" id="{381F02A7-8357-5FF4-8D7C-2338F2E527C1}"/>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8D848C5-3925-849A-ACD8-255978B60A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21</a:t>
            </a:fld>
            <a:endParaRPr lang="fr-CA" sz="1200" dirty="0"/>
          </a:p>
        </p:txBody>
      </p:sp>
      <p:sp>
        <p:nvSpPr>
          <p:cNvPr id="6" name="Freeform 5">
            <a:extLst>
              <a:ext uri="{FF2B5EF4-FFF2-40B4-BE49-F238E27FC236}">
                <a16:creationId xmlns:a16="http://schemas.microsoft.com/office/drawing/2014/main" id="{5213C0C5-2B03-80F8-90AF-EBBCB58BFD4A}"/>
              </a:ext>
            </a:extLst>
          </p:cNvPr>
          <p:cNvSpPr/>
          <p:nvPr/>
        </p:nvSpPr>
        <p:spPr>
          <a:xfrm>
            <a:off x="7365687" y="1515377"/>
            <a:ext cx="4109574" cy="5342623"/>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62665" r="-55997"/>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C1C56BF4-B0D5-A217-0534-8A7CB5EE902C}"/>
              </a:ext>
            </a:extLst>
          </p:cNvPr>
          <p:cNvGrpSpPr/>
          <p:nvPr/>
        </p:nvGrpSpPr>
        <p:grpSpPr>
          <a:xfrm>
            <a:off x="5886809" y="5791671"/>
            <a:ext cx="2957756" cy="554397"/>
            <a:chOff x="1800741" y="6353467"/>
            <a:chExt cx="3253859" cy="554397"/>
          </a:xfrm>
        </p:grpSpPr>
        <p:sp>
          <p:nvSpPr>
            <p:cNvPr id="12" name="object 3">
              <a:extLst>
                <a:ext uri="{FF2B5EF4-FFF2-40B4-BE49-F238E27FC236}">
                  <a16:creationId xmlns:a16="http://schemas.microsoft.com/office/drawing/2014/main" id="{B59F7467-C456-1AC2-E7FF-919BA5A1654A}"/>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3AFA95C2-033D-EAF7-3F70-A5797B8FABCF}"/>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Church </a:t>
              </a:r>
              <a:r>
                <a:rPr lang="en-IE" sz="1200" dirty="0" err="1"/>
                <a:t>Blonduos</a:t>
              </a:r>
              <a:r>
                <a:rPr lang="en-IE" sz="1200" dirty="0"/>
                <a:t>, Iceland</a:t>
              </a:r>
            </a:p>
          </p:txBody>
        </p:sp>
      </p:grpSp>
      <p:sp>
        <p:nvSpPr>
          <p:cNvPr id="4" name="Text Placeholder 5">
            <a:extLst>
              <a:ext uri="{FF2B5EF4-FFF2-40B4-BE49-F238E27FC236}">
                <a16:creationId xmlns:a16="http://schemas.microsoft.com/office/drawing/2014/main" id="{A967C370-516D-A378-FBAB-351283AC93C9}"/>
              </a:ext>
            </a:extLst>
          </p:cNvPr>
          <p:cNvSpPr txBox="1">
            <a:spLocks/>
          </p:cNvSpPr>
          <p:nvPr/>
        </p:nvSpPr>
        <p:spPr>
          <a:xfrm>
            <a:off x="629645" y="1622146"/>
            <a:ext cx="459128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Assessing Basic Infrastructure Capacity</a:t>
            </a:r>
          </a:p>
          <a:p>
            <a:pPr>
              <a:lnSpc>
                <a:spcPts val="2900"/>
              </a:lnSpc>
            </a:pPr>
            <a:endParaRPr lang="en-US" dirty="0"/>
          </a:p>
        </p:txBody>
      </p:sp>
      <p:sp>
        <p:nvSpPr>
          <p:cNvPr id="5" name="Text Placeholder 4">
            <a:extLst>
              <a:ext uri="{FF2B5EF4-FFF2-40B4-BE49-F238E27FC236}">
                <a16:creationId xmlns:a16="http://schemas.microsoft.com/office/drawing/2014/main" id="{EAF0BCB2-97E5-BCC9-E184-24B9956D3D48}"/>
              </a:ext>
            </a:extLst>
          </p:cNvPr>
          <p:cNvSpPr txBox="1">
            <a:spLocks/>
          </p:cNvSpPr>
          <p:nvPr/>
        </p:nvSpPr>
        <p:spPr>
          <a:xfrm>
            <a:off x="629643" y="2682426"/>
            <a:ext cx="594813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Before developing any accommodation, it’s essential to evaluate the availability and reliability of local infrastructure. This includes access to clean water, electricity, sewage systems, and waste management. In rural or remote locations, you may need to plan for independent or low-impact systems (e.g., solar panels, composting toilets, rainwater harvesting) that ensure functionality without overloading local resources.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pic>
        <p:nvPicPr>
          <p:cNvPr id="13" name="Picture 12">
            <a:extLst>
              <a:ext uri="{FF2B5EF4-FFF2-40B4-BE49-F238E27FC236}">
                <a16:creationId xmlns:a16="http://schemas.microsoft.com/office/drawing/2014/main" id="{30ED4200-CD24-9477-53EA-8098F98A33A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0691765" y="-65160"/>
            <a:ext cx="3580276" cy="2659133"/>
          </a:xfrm>
          <a:prstGeom prst="rect">
            <a:avLst/>
          </a:prstGeom>
        </p:spPr>
      </p:pic>
    </p:spTree>
    <p:extLst>
      <p:ext uri="{BB962C8B-B14F-4D97-AF65-F5344CB8AC3E}">
        <p14:creationId xmlns:p14="http://schemas.microsoft.com/office/powerpoint/2010/main" val="3984304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3767-D502-D6F8-0A14-36299F14A3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64DFB52-88BE-CCE0-E0F3-B3D7E15FB45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315398" y="-763576"/>
            <a:ext cx="3580276" cy="2659133"/>
          </a:xfrm>
          <a:prstGeom prst="rect">
            <a:avLst/>
          </a:prstGeom>
        </p:spPr>
      </p:pic>
      <p:sp>
        <p:nvSpPr>
          <p:cNvPr id="14" name="Text Placeholder 3">
            <a:extLst>
              <a:ext uri="{FF2B5EF4-FFF2-40B4-BE49-F238E27FC236}">
                <a16:creationId xmlns:a16="http://schemas.microsoft.com/office/drawing/2014/main" id="{CDAF9007-EBDA-1F8A-DE32-F1B247669E1C}"/>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A4D269A6-7226-3702-F7CF-12B2EF37F750}"/>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E658D580-AFD1-F416-7A3C-1B7914432512}"/>
              </a:ext>
            </a:extLst>
          </p:cNvPr>
          <p:cNvSpPr txBox="1">
            <a:spLocks/>
          </p:cNvSpPr>
          <p:nvPr/>
        </p:nvSpPr>
        <p:spPr>
          <a:xfrm>
            <a:off x="629645" y="2003597"/>
            <a:ext cx="45027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Ensuring Safe and Accessible Mobility</a:t>
            </a:r>
          </a:p>
          <a:p>
            <a:pPr>
              <a:lnSpc>
                <a:spcPts val="2900"/>
              </a:lnSpc>
            </a:pPr>
            <a:endParaRPr lang="en-US" dirty="0"/>
          </a:p>
        </p:txBody>
      </p:sp>
      <p:sp>
        <p:nvSpPr>
          <p:cNvPr id="17" name="Text Placeholder 4">
            <a:extLst>
              <a:ext uri="{FF2B5EF4-FFF2-40B4-BE49-F238E27FC236}">
                <a16:creationId xmlns:a16="http://schemas.microsoft.com/office/drawing/2014/main" id="{D87D4E31-58F9-AAA6-081B-4970FCF5DB38}"/>
              </a:ext>
            </a:extLst>
          </p:cNvPr>
          <p:cNvSpPr txBox="1">
            <a:spLocks/>
          </p:cNvSpPr>
          <p:nvPr/>
        </p:nvSpPr>
        <p:spPr>
          <a:xfrm>
            <a:off x="655239" y="3023330"/>
            <a:ext cx="5118032"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Transportation infrastructure can greatly influence guest satisfaction. Check road conditions, signage, emergency access routes, and proximity to public transit. If access is limited, consider how to improve last-mile connections or provide shuttle services. This not only improves the visitor experience but ensures safety and accessibility for all users.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63DF3C69-AE49-32F9-5D59-7F20B3DE8C3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sp>
        <p:nvSpPr>
          <p:cNvPr id="2" name="Text Placeholder 5">
            <a:extLst>
              <a:ext uri="{FF2B5EF4-FFF2-40B4-BE49-F238E27FC236}">
                <a16:creationId xmlns:a16="http://schemas.microsoft.com/office/drawing/2014/main" id="{A4CFD61C-54A7-E7E5-9D48-5C684455C6BE}"/>
              </a:ext>
            </a:extLst>
          </p:cNvPr>
          <p:cNvSpPr txBox="1">
            <a:spLocks/>
          </p:cNvSpPr>
          <p:nvPr/>
        </p:nvSpPr>
        <p:spPr>
          <a:xfrm>
            <a:off x="6460355" y="2003597"/>
            <a:ext cx="439445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Understanding Local Digital Connectivity</a:t>
            </a:r>
          </a:p>
          <a:p>
            <a:pPr>
              <a:lnSpc>
                <a:spcPts val="2900"/>
              </a:lnSpc>
            </a:pPr>
            <a:endParaRPr lang="en-US" dirty="0"/>
          </a:p>
        </p:txBody>
      </p:sp>
      <p:sp>
        <p:nvSpPr>
          <p:cNvPr id="3" name="Text Placeholder 4">
            <a:extLst>
              <a:ext uri="{FF2B5EF4-FFF2-40B4-BE49-F238E27FC236}">
                <a16:creationId xmlns:a16="http://schemas.microsoft.com/office/drawing/2014/main" id="{E20D44D5-F8C1-1264-DCF0-2D06353525C4}"/>
              </a:ext>
            </a:extLst>
          </p:cNvPr>
          <p:cNvSpPr txBox="1">
            <a:spLocks/>
          </p:cNvSpPr>
          <p:nvPr/>
        </p:nvSpPr>
        <p:spPr>
          <a:xfrm>
            <a:off x="6485950" y="3023330"/>
            <a:ext cx="4619586"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Reliable internet access may be limited in certain areas. Determine the bandwidth, speed, and coverage of available networks, and evaluate the need for Wi-Fi solutions that align with guest expectations. In some cases, a “digital detox” concept can be marketed positively, but it must be intentional and clearly communicated.</a:t>
            </a:r>
          </a:p>
          <a:p>
            <a:pPr indent="0">
              <a:lnSpc>
                <a:spcPts val="2240"/>
              </a:lnSpc>
              <a:buClr>
                <a:srgbClr val="459597"/>
              </a:buClr>
            </a:pPr>
            <a:r>
              <a:rPr lang="en-GB" sz="2200" dirty="0">
                <a:solidFill>
                  <a:srgbClr val="414141"/>
                </a:solidFill>
              </a:rPr>
              <a:t> </a:t>
            </a:r>
          </a:p>
        </p:txBody>
      </p:sp>
    </p:spTree>
    <p:extLst>
      <p:ext uri="{BB962C8B-B14F-4D97-AF65-F5344CB8AC3E}">
        <p14:creationId xmlns:p14="http://schemas.microsoft.com/office/powerpoint/2010/main" val="238396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58D4-3510-8BAA-6E62-F0EA2B97FCB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6B93F393-B21F-2062-B81A-CF7BEB010C82}"/>
              </a:ext>
            </a:extLst>
          </p:cNvPr>
          <p:cNvSpPr txBox="1">
            <a:spLocks/>
          </p:cNvSpPr>
          <p:nvPr/>
        </p:nvSpPr>
        <p:spPr>
          <a:xfrm>
            <a:off x="5953813" y="54924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0" name="Straight Connector 9">
            <a:extLst>
              <a:ext uri="{FF2B5EF4-FFF2-40B4-BE49-F238E27FC236}">
                <a16:creationId xmlns:a16="http://schemas.microsoft.com/office/drawing/2014/main" id="{22989568-67CB-604C-E888-036C6505C2CB}"/>
              </a:ext>
            </a:extLst>
          </p:cNvPr>
          <p:cNvCxnSpPr>
            <a:cxnSpLocks/>
          </p:cNvCxnSpPr>
          <p:nvPr/>
        </p:nvCxnSpPr>
        <p:spPr>
          <a:xfrm>
            <a:off x="5324168" y="112993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0421E4D5-1A1B-C683-A468-F46BE592859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sp>
        <p:nvSpPr>
          <p:cNvPr id="4" name="Text Placeholder 5">
            <a:extLst>
              <a:ext uri="{FF2B5EF4-FFF2-40B4-BE49-F238E27FC236}">
                <a16:creationId xmlns:a16="http://schemas.microsoft.com/office/drawing/2014/main" id="{AB99B5CF-4496-26DE-652A-6CE6FFE8FEF2}"/>
              </a:ext>
            </a:extLst>
          </p:cNvPr>
          <p:cNvSpPr txBox="1">
            <a:spLocks/>
          </p:cNvSpPr>
          <p:nvPr/>
        </p:nvSpPr>
        <p:spPr>
          <a:xfrm>
            <a:off x="5953814" y="1447386"/>
            <a:ext cx="320493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Integrating Local Service Providers</a:t>
            </a:r>
          </a:p>
          <a:p>
            <a:pPr>
              <a:lnSpc>
                <a:spcPts val="2900"/>
              </a:lnSpc>
            </a:pPr>
            <a:endParaRPr lang="en-US" dirty="0"/>
          </a:p>
        </p:txBody>
      </p:sp>
      <p:sp>
        <p:nvSpPr>
          <p:cNvPr id="5" name="Text Placeholder 4">
            <a:extLst>
              <a:ext uri="{FF2B5EF4-FFF2-40B4-BE49-F238E27FC236}">
                <a16:creationId xmlns:a16="http://schemas.microsoft.com/office/drawing/2014/main" id="{7513CCC9-F3EB-D07C-96D9-35A610A850DD}"/>
              </a:ext>
            </a:extLst>
          </p:cNvPr>
          <p:cNvSpPr txBox="1">
            <a:spLocks/>
          </p:cNvSpPr>
          <p:nvPr/>
        </p:nvSpPr>
        <p:spPr>
          <a:xfrm>
            <a:off x="5953813" y="2630491"/>
            <a:ext cx="5505684" cy="317852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Design your business model to work alongside - not against - local services. Source supplies from nearby farms or artisans, partner with local guides, and contribute to the regional economy. This strengthens social acceptance and builds a network of collaborators that reinforces the long-term sustainability of your accommodation.</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pic>
        <p:nvPicPr>
          <p:cNvPr id="13" name="Picture 12">
            <a:extLst>
              <a:ext uri="{FF2B5EF4-FFF2-40B4-BE49-F238E27FC236}">
                <a16:creationId xmlns:a16="http://schemas.microsoft.com/office/drawing/2014/main" id="{C6B0E933-1555-5395-E46A-F0C1160FD5E2}"/>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724234" y="4357354"/>
            <a:ext cx="3580276" cy="2659133"/>
          </a:xfrm>
          <a:prstGeom prst="rect">
            <a:avLst/>
          </a:prstGeom>
        </p:spPr>
      </p:pic>
      <p:sp>
        <p:nvSpPr>
          <p:cNvPr id="2" name="Freeform 1">
            <a:extLst>
              <a:ext uri="{FF2B5EF4-FFF2-40B4-BE49-F238E27FC236}">
                <a16:creationId xmlns:a16="http://schemas.microsoft.com/office/drawing/2014/main" id="{03C34597-344F-888C-8A09-CAD3410730EB}"/>
              </a:ext>
            </a:extLst>
          </p:cNvPr>
          <p:cNvSpPr/>
          <p:nvPr/>
        </p:nvSpPr>
        <p:spPr>
          <a:xfrm rot="5400000">
            <a:off x="576089" y="220415"/>
            <a:ext cx="3840044" cy="499222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4133" t="392" r="-23141" b="-392"/>
            </a:stretch>
          </a:blipFill>
        </p:spPr>
        <p:txBody>
          <a:bodyPr wrap="square" lIns="0" tIns="0" rIns="0" bIns="0" rtlCol="0">
            <a:noAutofit/>
          </a:bodyPr>
          <a:lstStyle/>
          <a:p>
            <a:endParaRPr>
              <a:solidFill>
                <a:srgbClr val="459597"/>
              </a:solidFill>
            </a:endParaRPr>
          </a:p>
        </p:txBody>
      </p:sp>
      <p:grpSp>
        <p:nvGrpSpPr>
          <p:cNvPr id="3" name="Group 2">
            <a:extLst>
              <a:ext uri="{FF2B5EF4-FFF2-40B4-BE49-F238E27FC236}">
                <a16:creationId xmlns:a16="http://schemas.microsoft.com/office/drawing/2014/main" id="{9C5DD189-C7B5-02C8-0E6E-34B570370CB6}"/>
              </a:ext>
            </a:extLst>
          </p:cNvPr>
          <p:cNvGrpSpPr/>
          <p:nvPr/>
        </p:nvGrpSpPr>
        <p:grpSpPr>
          <a:xfrm>
            <a:off x="0" y="519305"/>
            <a:ext cx="2957756" cy="554397"/>
            <a:chOff x="1800741" y="6353467"/>
            <a:chExt cx="3253859" cy="554397"/>
          </a:xfrm>
        </p:grpSpPr>
        <p:sp>
          <p:nvSpPr>
            <p:cNvPr id="8" name="object 3">
              <a:extLst>
                <a:ext uri="{FF2B5EF4-FFF2-40B4-BE49-F238E27FC236}">
                  <a16:creationId xmlns:a16="http://schemas.microsoft.com/office/drawing/2014/main" id="{2100DEF8-9B9A-45F5-4FD7-7843F18AD47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1" name="Text Placeholder 6">
              <a:extLst>
                <a:ext uri="{FF2B5EF4-FFF2-40B4-BE49-F238E27FC236}">
                  <a16:creationId xmlns:a16="http://schemas.microsoft.com/office/drawing/2014/main" id="{6926A548-108E-1959-5F11-F413B1DC44F5}"/>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err="1"/>
                <a:t>Fossatun</a:t>
              </a:r>
              <a:r>
                <a:rPr lang="en-IE" sz="1200" dirty="0"/>
                <a:t> Pods &amp; Cottages, Iceland</a:t>
              </a:r>
            </a:p>
          </p:txBody>
        </p:sp>
      </p:grpSp>
    </p:spTree>
    <p:extLst>
      <p:ext uri="{BB962C8B-B14F-4D97-AF65-F5344CB8AC3E}">
        <p14:creationId xmlns:p14="http://schemas.microsoft.com/office/powerpoint/2010/main" val="2306951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FBFBD-DF78-00DC-8BE2-474687825F8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788F52F-F883-6234-60C4-EAE7BBBC159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4FB5A0E-2D0C-5F5B-33C3-A5C9619B4A80}"/>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8984E0C6-202A-3531-3C29-B978B755E5C3}"/>
              </a:ext>
            </a:extLst>
          </p:cNvPr>
          <p:cNvSpPr>
            <a:spLocks noGrp="1"/>
          </p:cNvSpPr>
          <p:nvPr>
            <p:ph type="body" sz="quarter" idx="16"/>
          </p:nvPr>
        </p:nvSpPr>
        <p:spPr>
          <a:xfrm>
            <a:off x="4717524" y="858806"/>
            <a:ext cx="6436251" cy="803654"/>
          </a:xfrm>
          <a:prstGeom prst="rect">
            <a:avLst/>
          </a:prstGeom>
        </p:spPr>
        <p:txBody>
          <a:bodyPr/>
          <a:lstStyle/>
          <a:p>
            <a:pPr>
              <a:lnSpc>
                <a:spcPts val="2960"/>
              </a:lnSpc>
            </a:pPr>
            <a:r>
              <a:rPr lang="en-GB" dirty="0"/>
              <a:t>Using Tourism to Support Local Economies and Value Chains</a:t>
            </a:r>
          </a:p>
          <a:p>
            <a:pPr>
              <a:lnSpc>
                <a:spcPts val="2960"/>
              </a:lnSpc>
            </a:pPr>
            <a:endParaRPr lang="en-GB" sz="2800" dirty="0"/>
          </a:p>
        </p:txBody>
      </p:sp>
      <p:sp>
        <p:nvSpPr>
          <p:cNvPr id="4" name="Text Placeholder 3">
            <a:extLst>
              <a:ext uri="{FF2B5EF4-FFF2-40B4-BE49-F238E27FC236}">
                <a16:creationId xmlns:a16="http://schemas.microsoft.com/office/drawing/2014/main" id="{AE5C821B-F86D-3107-49FC-1909CC4A9597}"/>
              </a:ext>
            </a:extLst>
          </p:cNvPr>
          <p:cNvSpPr>
            <a:spLocks noGrp="1"/>
          </p:cNvSpPr>
          <p:nvPr>
            <p:ph type="body" sz="quarter" idx="21"/>
          </p:nvPr>
        </p:nvSpPr>
        <p:spPr>
          <a:xfrm>
            <a:off x="4717524" y="2007995"/>
            <a:ext cx="5857070"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Using Tourism to Support Local Economies and Value Chains means designing and managing accommodation in a way that strengthens local production, employment, and entrepreneurship. In rural or underrepresented areas, tourism can act as a powerful economic driver - if done thoughtfully. This approach involves sourcing food, furniture, textiles, and services locally, allowing nearby farmers, artisans, and micro-enterprises to benefit from increased demand. </a:t>
            </a:r>
            <a:endParaRPr lang="en-US" sz="2200" dirty="0"/>
          </a:p>
        </p:txBody>
      </p:sp>
      <p:sp>
        <p:nvSpPr>
          <p:cNvPr id="11" name="Slide Number Placeholder 5">
            <a:extLst>
              <a:ext uri="{FF2B5EF4-FFF2-40B4-BE49-F238E27FC236}">
                <a16:creationId xmlns:a16="http://schemas.microsoft.com/office/drawing/2014/main" id="{5229EC39-33DA-15BC-9907-88451BBB30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
        <p:nvSpPr>
          <p:cNvPr id="8" name="Freeform 7">
            <a:extLst>
              <a:ext uri="{FF2B5EF4-FFF2-40B4-BE49-F238E27FC236}">
                <a16:creationId xmlns:a16="http://schemas.microsoft.com/office/drawing/2014/main" id="{F211149E-71FC-B8E6-1DD6-A61EF712006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23004" t="1279" r="-1726" b="-1279"/>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2606EB24-80C7-FED1-312A-982A0B8CE0F6}"/>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88738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56681-086E-14A2-9A1B-DD85140A137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59E0CC1-DCE9-7238-E6D9-DC2DBE30853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C5EDE59E-11D6-BE8A-EAEB-D7D512454474}"/>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56834B1A-E0DC-F9F6-938C-762F2B2EAB88}"/>
              </a:ext>
            </a:extLst>
          </p:cNvPr>
          <p:cNvSpPr>
            <a:spLocks noGrp="1"/>
          </p:cNvSpPr>
          <p:nvPr>
            <p:ph type="body" sz="quarter" idx="16"/>
          </p:nvPr>
        </p:nvSpPr>
        <p:spPr>
          <a:xfrm>
            <a:off x="4555292" y="925516"/>
            <a:ext cx="6188908" cy="803654"/>
          </a:xfrm>
          <a:prstGeom prst="rect">
            <a:avLst/>
          </a:prstGeom>
        </p:spPr>
        <p:txBody>
          <a:bodyPr/>
          <a:lstStyle/>
          <a:p>
            <a:pPr>
              <a:lnSpc>
                <a:spcPts val="2960"/>
              </a:lnSpc>
            </a:pPr>
            <a:r>
              <a:rPr lang="en-GB" dirty="0"/>
              <a:t>Using Tourism to Support Local Economies and Value Chains</a:t>
            </a:r>
          </a:p>
          <a:p>
            <a:pPr>
              <a:lnSpc>
                <a:spcPts val="2960"/>
              </a:lnSpc>
            </a:pPr>
            <a:endParaRPr lang="en-GB" sz="2800" dirty="0"/>
          </a:p>
        </p:txBody>
      </p:sp>
      <p:sp>
        <p:nvSpPr>
          <p:cNvPr id="4" name="Text Placeholder 3">
            <a:extLst>
              <a:ext uri="{FF2B5EF4-FFF2-40B4-BE49-F238E27FC236}">
                <a16:creationId xmlns:a16="http://schemas.microsoft.com/office/drawing/2014/main" id="{0593BA21-5D9E-0CFF-9883-1CD82F902588}"/>
              </a:ext>
            </a:extLst>
          </p:cNvPr>
          <p:cNvSpPr>
            <a:spLocks noGrp="1"/>
          </p:cNvSpPr>
          <p:nvPr>
            <p:ph type="body" sz="quarter" idx="21"/>
          </p:nvPr>
        </p:nvSpPr>
        <p:spPr>
          <a:xfrm>
            <a:off x="4555292" y="2074705"/>
            <a:ext cx="6756721"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By embedding local products and traditions into the guest experience - such as serving seasonal, regional cuisine or offering guided tours by local residents</a:t>
            </a:r>
            <a:r>
              <a:rPr lang="en-GB" dirty="0">
                <a:latin typeface="Calibri"/>
                <a:ea typeface="Calibri"/>
                <a:cs typeface="Calibri"/>
              </a:rPr>
              <a:t> - </a:t>
            </a:r>
            <a:r>
              <a:rPr lang="en-GB" b="0" i="0" dirty="0">
                <a:effectLst/>
                <a:latin typeface="Calibri"/>
                <a:ea typeface="Calibri"/>
                <a:cs typeface="Calibri"/>
              </a:rPr>
              <a:t>accommodation providers create a sense of authenticity while generating income for the surrounding community.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Supporting short supply chains not only reduces environmental impact through fewer transport emissions but also builds economic resilience, as more value remains within the territory. Ultimately, when tourism accommodation actively collaborates with local networks, it becomes more than a place to stay- it becomes part of the region’s development strategy.</a:t>
            </a:r>
          </a:p>
          <a:p>
            <a:pPr>
              <a:lnSpc>
                <a:spcPts val="2340"/>
              </a:lnSpc>
            </a:pPr>
            <a:endParaRPr lang="en-US" sz="2200" dirty="0"/>
          </a:p>
        </p:txBody>
      </p:sp>
      <p:sp>
        <p:nvSpPr>
          <p:cNvPr id="11" name="Slide Number Placeholder 5">
            <a:extLst>
              <a:ext uri="{FF2B5EF4-FFF2-40B4-BE49-F238E27FC236}">
                <a16:creationId xmlns:a16="http://schemas.microsoft.com/office/drawing/2014/main" id="{AEEB6E2C-AE49-AD0C-5619-346EF47C71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25</a:t>
            </a:fld>
            <a:endParaRPr lang="fr-CA" sz="1200" dirty="0"/>
          </a:p>
        </p:txBody>
      </p:sp>
      <p:sp>
        <p:nvSpPr>
          <p:cNvPr id="8" name="Freeform 7">
            <a:extLst>
              <a:ext uri="{FF2B5EF4-FFF2-40B4-BE49-F238E27FC236}">
                <a16:creationId xmlns:a16="http://schemas.microsoft.com/office/drawing/2014/main" id="{68C96AC1-AD9E-5CF9-0FC1-81EC82E97114}"/>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23004" t="1279" r="-1726" b="-1279"/>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46B5CDD8-E6B1-BBC5-471F-5AE795D8EEE5}"/>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732238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E12A1-80CF-CDF8-8375-5E7F8553B7E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54F4653-FD51-55DA-8064-E1A548FB152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212160" y="-519636"/>
            <a:ext cx="3580276" cy="2659133"/>
          </a:xfrm>
          <a:prstGeom prst="rect">
            <a:avLst/>
          </a:prstGeom>
        </p:spPr>
      </p:pic>
      <p:sp>
        <p:nvSpPr>
          <p:cNvPr id="14" name="Text Placeholder 3">
            <a:extLst>
              <a:ext uri="{FF2B5EF4-FFF2-40B4-BE49-F238E27FC236}">
                <a16:creationId xmlns:a16="http://schemas.microsoft.com/office/drawing/2014/main" id="{B6AB79E7-7F8D-A515-32E2-A792946E0634}"/>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3EBAC616-064B-201F-1B49-2AC522093407}"/>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5D5495E1-5046-F9A7-1EFE-E84AA90D9A22}"/>
              </a:ext>
            </a:extLst>
          </p:cNvPr>
          <p:cNvSpPr txBox="1">
            <a:spLocks/>
          </p:cNvSpPr>
          <p:nvPr/>
        </p:nvSpPr>
        <p:spPr>
          <a:xfrm>
            <a:off x="629645" y="2557369"/>
            <a:ext cx="31311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Short Supply Chains</a:t>
            </a:r>
          </a:p>
          <a:p>
            <a:pPr>
              <a:lnSpc>
                <a:spcPts val="2900"/>
              </a:lnSpc>
            </a:pPr>
            <a:endParaRPr lang="en-US" dirty="0"/>
          </a:p>
        </p:txBody>
      </p:sp>
      <p:sp>
        <p:nvSpPr>
          <p:cNvPr id="17" name="Text Placeholder 4">
            <a:extLst>
              <a:ext uri="{FF2B5EF4-FFF2-40B4-BE49-F238E27FC236}">
                <a16:creationId xmlns:a16="http://schemas.microsoft.com/office/drawing/2014/main" id="{785B373F-AB34-AE26-EC8A-C0B24BD722CF}"/>
              </a:ext>
            </a:extLst>
          </p:cNvPr>
          <p:cNvSpPr txBox="1">
            <a:spLocks/>
          </p:cNvSpPr>
          <p:nvPr/>
        </p:nvSpPr>
        <p:spPr>
          <a:xfrm>
            <a:off x="655239" y="3577102"/>
            <a:ext cx="4344464" cy="2286089"/>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Understand how sourcing goods and services locally - such as food, textiles, furniture, and cleaning supplies - supports micro-enterprises and reduces environmental impact through lower transport emissions.</a:t>
            </a:r>
          </a:p>
        </p:txBody>
      </p:sp>
      <p:sp>
        <p:nvSpPr>
          <p:cNvPr id="18" name="Slide Number Placeholder 5">
            <a:extLst>
              <a:ext uri="{FF2B5EF4-FFF2-40B4-BE49-F238E27FC236}">
                <a16:creationId xmlns:a16="http://schemas.microsoft.com/office/drawing/2014/main" id="{23AF48BD-4FD3-9CF8-4A6E-F1FD706E77C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26</a:t>
            </a:fld>
            <a:endParaRPr lang="fr-CA" sz="1200" dirty="0"/>
          </a:p>
        </p:txBody>
      </p:sp>
      <p:sp>
        <p:nvSpPr>
          <p:cNvPr id="2" name="Text Placeholder 5">
            <a:extLst>
              <a:ext uri="{FF2B5EF4-FFF2-40B4-BE49-F238E27FC236}">
                <a16:creationId xmlns:a16="http://schemas.microsoft.com/office/drawing/2014/main" id="{E680BCFA-B4E8-FA71-4B90-49C7E032FFE5}"/>
              </a:ext>
            </a:extLst>
          </p:cNvPr>
          <p:cNvSpPr txBox="1">
            <a:spLocks/>
          </p:cNvSpPr>
          <p:nvPr/>
        </p:nvSpPr>
        <p:spPr>
          <a:xfrm>
            <a:off x="6460355" y="2557369"/>
            <a:ext cx="39077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Local Collaborations and Partnerships</a:t>
            </a:r>
          </a:p>
          <a:p>
            <a:pPr>
              <a:lnSpc>
                <a:spcPts val="2900"/>
              </a:lnSpc>
            </a:pPr>
            <a:endParaRPr lang="en-US" dirty="0"/>
          </a:p>
        </p:txBody>
      </p:sp>
      <p:sp>
        <p:nvSpPr>
          <p:cNvPr id="3" name="Text Placeholder 4">
            <a:extLst>
              <a:ext uri="{FF2B5EF4-FFF2-40B4-BE49-F238E27FC236}">
                <a16:creationId xmlns:a16="http://schemas.microsoft.com/office/drawing/2014/main" id="{C2330A76-61B5-ADDD-5D2E-F5C71AD9D696}"/>
              </a:ext>
            </a:extLst>
          </p:cNvPr>
          <p:cNvSpPr txBox="1">
            <a:spLocks/>
          </p:cNvSpPr>
          <p:nvPr/>
        </p:nvSpPr>
        <p:spPr>
          <a:xfrm>
            <a:off x="6485950" y="3577103"/>
            <a:ext cx="3690437" cy="2056782"/>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Learn how to build mutually beneficial relationships with farmers, artisans, cooperatives, and community groups to integrate authentic, place-based offerings into the guest experience.</a:t>
            </a: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2894137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BCA2A-479A-D759-F68C-3D9ADFC5D809}"/>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37F5045B-570E-D949-8B77-685C8BA5CC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27</a:t>
            </a:fld>
            <a:endParaRPr lang="fr-CA" sz="1200" dirty="0"/>
          </a:p>
        </p:txBody>
      </p:sp>
      <p:sp>
        <p:nvSpPr>
          <p:cNvPr id="2" name="Text Placeholder 3">
            <a:extLst>
              <a:ext uri="{FF2B5EF4-FFF2-40B4-BE49-F238E27FC236}">
                <a16:creationId xmlns:a16="http://schemas.microsoft.com/office/drawing/2014/main" id="{87E1F92E-AE59-944B-A431-A0BEB0B03D3D}"/>
              </a:ext>
            </a:extLst>
          </p:cNvPr>
          <p:cNvSpPr txBox="1">
            <a:spLocks/>
          </p:cNvSpPr>
          <p:nvPr/>
        </p:nvSpPr>
        <p:spPr>
          <a:xfrm>
            <a:off x="5909916" y="695174"/>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3" name="Straight Connector 2">
            <a:extLst>
              <a:ext uri="{FF2B5EF4-FFF2-40B4-BE49-F238E27FC236}">
                <a16:creationId xmlns:a16="http://schemas.microsoft.com/office/drawing/2014/main" id="{2EB7970C-7A87-C4F6-29C4-82C2523E3057}"/>
              </a:ext>
            </a:extLst>
          </p:cNvPr>
          <p:cNvCxnSpPr>
            <a:cxnSpLocks/>
          </p:cNvCxnSpPr>
          <p:nvPr/>
        </p:nvCxnSpPr>
        <p:spPr>
          <a:xfrm>
            <a:off x="5360482" y="1275870"/>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1D1C5B78-89DD-C086-C36B-EE5421C2E0F0}"/>
              </a:ext>
            </a:extLst>
          </p:cNvPr>
          <p:cNvSpPr txBox="1">
            <a:spLocks/>
          </p:cNvSpPr>
          <p:nvPr/>
        </p:nvSpPr>
        <p:spPr>
          <a:xfrm>
            <a:off x="5909916" y="1994916"/>
            <a:ext cx="42569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Embedding Regional Culture into Services</a:t>
            </a:r>
          </a:p>
          <a:p>
            <a:pPr>
              <a:lnSpc>
                <a:spcPts val="2900"/>
              </a:lnSpc>
            </a:pPr>
            <a:endParaRPr lang="en-US" dirty="0"/>
          </a:p>
        </p:txBody>
      </p:sp>
      <p:sp>
        <p:nvSpPr>
          <p:cNvPr id="15" name="Text Placeholder 4">
            <a:extLst>
              <a:ext uri="{FF2B5EF4-FFF2-40B4-BE49-F238E27FC236}">
                <a16:creationId xmlns:a16="http://schemas.microsoft.com/office/drawing/2014/main" id="{2621C772-738C-8C79-C528-EFD24B63D3CC}"/>
              </a:ext>
            </a:extLst>
          </p:cNvPr>
          <p:cNvSpPr>
            <a:spLocks noGrp="1"/>
          </p:cNvSpPr>
          <p:nvPr>
            <p:ph type="body" sz="quarter" idx="18"/>
          </p:nvPr>
        </p:nvSpPr>
        <p:spPr>
          <a:xfrm>
            <a:off x="5909916" y="3129441"/>
            <a:ext cx="4915400" cy="2430238"/>
          </a:xfrm>
        </p:spPr>
        <p:txBody>
          <a:bodyPr lIns="91440" tIns="45720" rIns="91440" bIns="45720" anchor="t"/>
          <a:lstStyle/>
          <a:p>
            <a:pPr>
              <a:lnSpc>
                <a:spcPts val="2300"/>
              </a:lnSpc>
            </a:pPr>
            <a:r>
              <a:rPr lang="it-IT" sz="2200" dirty="0" err="1">
                <a:solidFill>
                  <a:srgbClr val="414141"/>
                </a:solidFill>
              </a:rPr>
              <a:t>Explore</a:t>
            </a:r>
            <a:r>
              <a:rPr lang="it-IT" sz="2200" dirty="0">
                <a:solidFill>
                  <a:srgbClr val="414141"/>
                </a:solidFill>
              </a:rPr>
              <a:t> </a:t>
            </a:r>
            <a:r>
              <a:rPr lang="it-IT" sz="2200" dirty="0" err="1">
                <a:solidFill>
                  <a:srgbClr val="414141"/>
                </a:solidFill>
              </a:rPr>
              <a:t>how</a:t>
            </a:r>
            <a:r>
              <a:rPr lang="it-IT" sz="2200" dirty="0">
                <a:solidFill>
                  <a:srgbClr val="414141"/>
                </a:solidFill>
              </a:rPr>
              <a:t> </a:t>
            </a:r>
            <a:r>
              <a:rPr lang="it-IT" sz="2200" dirty="0" err="1">
                <a:solidFill>
                  <a:srgbClr val="414141"/>
                </a:solidFill>
              </a:rPr>
              <a:t>culinary</a:t>
            </a:r>
            <a:r>
              <a:rPr lang="it-IT" sz="2200" dirty="0">
                <a:solidFill>
                  <a:srgbClr val="414141"/>
                </a:solidFill>
              </a:rPr>
              <a:t> </a:t>
            </a:r>
            <a:r>
              <a:rPr lang="it-IT" sz="2200" dirty="0" err="1">
                <a:solidFill>
                  <a:srgbClr val="414141"/>
                </a:solidFill>
              </a:rPr>
              <a:t>experiences</a:t>
            </a:r>
            <a:r>
              <a:rPr lang="it-IT" sz="2200" dirty="0">
                <a:solidFill>
                  <a:srgbClr val="414141"/>
                </a:solidFill>
              </a:rPr>
              <a:t>, storytelling, and </a:t>
            </a:r>
            <a:r>
              <a:rPr lang="it-IT" sz="2200" dirty="0" err="1">
                <a:solidFill>
                  <a:srgbClr val="414141"/>
                </a:solidFill>
              </a:rPr>
              <a:t>guided</a:t>
            </a:r>
            <a:r>
              <a:rPr lang="it-IT" sz="2200" dirty="0">
                <a:solidFill>
                  <a:srgbClr val="414141"/>
                </a:solidFill>
              </a:rPr>
              <a:t> tours led by </a:t>
            </a:r>
            <a:r>
              <a:rPr lang="it-IT" sz="2200" dirty="0" err="1">
                <a:solidFill>
                  <a:srgbClr val="414141"/>
                </a:solidFill>
              </a:rPr>
              <a:t>local</a:t>
            </a:r>
            <a:r>
              <a:rPr lang="it-IT" sz="2200" dirty="0">
                <a:solidFill>
                  <a:srgbClr val="414141"/>
                </a:solidFill>
              </a:rPr>
              <a:t> </a:t>
            </a:r>
            <a:r>
              <a:rPr lang="it-IT" sz="2200" dirty="0" err="1">
                <a:solidFill>
                  <a:srgbClr val="414141"/>
                </a:solidFill>
              </a:rPr>
              <a:t>residents</a:t>
            </a:r>
            <a:r>
              <a:rPr lang="it-IT" sz="2200" dirty="0">
                <a:solidFill>
                  <a:srgbClr val="414141"/>
                </a:solidFill>
              </a:rPr>
              <a:t> can </a:t>
            </a:r>
            <a:r>
              <a:rPr lang="it-IT" sz="2200" dirty="0" err="1">
                <a:solidFill>
                  <a:srgbClr val="414141"/>
                </a:solidFill>
              </a:rPr>
              <a:t>enrich</a:t>
            </a:r>
            <a:r>
              <a:rPr lang="it-IT" sz="2200" dirty="0">
                <a:solidFill>
                  <a:srgbClr val="414141"/>
                </a:solidFill>
              </a:rPr>
              <a:t> guest stays </a:t>
            </a:r>
            <a:r>
              <a:rPr lang="it-IT" sz="2200" dirty="0" err="1">
                <a:solidFill>
                  <a:srgbClr val="414141"/>
                </a:solidFill>
              </a:rPr>
              <a:t>while</a:t>
            </a:r>
            <a:r>
              <a:rPr lang="it-IT" sz="2200" dirty="0">
                <a:solidFill>
                  <a:srgbClr val="414141"/>
                </a:solidFill>
              </a:rPr>
              <a:t> </a:t>
            </a:r>
            <a:r>
              <a:rPr lang="it-IT" sz="2200" dirty="0" err="1">
                <a:solidFill>
                  <a:srgbClr val="414141"/>
                </a:solidFill>
              </a:rPr>
              <a:t>channeling</a:t>
            </a:r>
            <a:r>
              <a:rPr lang="it-IT" sz="2200" dirty="0">
                <a:solidFill>
                  <a:srgbClr val="414141"/>
                </a:solidFill>
              </a:rPr>
              <a:t> </a:t>
            </a:r>
            <a:r>
              <a:rPr lang="it-IT" sz="2200" dirty="0" err="1">
                <a:solidFill>
                  <a:srgbClr val="414141"/>
                </a:solidFill>
              </a:rPr>
              <a:t>income</a:t>
            </a:r>
            <a:r>
              <a:rPr lang="it-IT" sz="2200" dirty="0">
                <a:solidFill>
                  <a:srgbClr val="414141"/>
                </a:solidFill>
              </a:rPr>
              <a:t> </a:t>
            </a:r>
            <a:r>
              <a:rPr lang="it-IT" sz="2200" dirty="0" err="1">
                <a:solidFill>
                  <a:srgbClr val="414141"/>
                </a:solidFill>
              </a:rPr>
              <a:t>into</a:t>
            </a:r>
            <a:r>
              <a:rPr lang="it-IT" sz="2200" dirty="0">
                <a:solidFill>
                  <a:srgbClr val="414141"/>
                </a:solidFill>
              </a:rPr>
              <a:t> the </a:t>
            </a:r>
            <a:r>
              <a:rPr lang="it-IT" sz="2200" dirty="0" err="1">
                <a:solidFill>
                  <a:srgbClr val="414141"/>
                </a:solidFill>
              </a:rPr>
              <a:t>local</a:t>
            </a:r>
            <a:r>
              <a:rPr lang="it-IT" sz="2200" dirty="0">
                <a:solidFill>
                  <a:srgbClr val="414141"/>
                </a:solidFill>
              </a:rPr>
              <a:t> economy.</a:t>
            </a:r>
          </a:p>
          <a:p>
            <a:pPr>
              <a:lnSpc>
                <a:spcPts val="2300"/>
              </a:lnSpc>
            </a:pPr>
            <a:endParaRPr lang="it-IT" sz="2200" dirty="0">
              <a:solidFill>
                <a:srgbClr val="414141"/>
              </a:solidFill>
            </a:endParaRPr>
          </a:p>
          <a:p>
            <a:pPr>
              <a:lnSpc>
                <a:spcPts val="2300"/>
              </a:lnSpc>
            </a:pPr>
            <a:endParaRPr lang="it-IT" sz="2200" dirty="0">
              <a:solidFill>
                <a:srgbClr val="414141"/>
              </a:solidFill>
              <a:ea typeface="Calibri" panose="020F0502020204030204"/>
              <a:cs typeface="Calibri" panose="020F0502020204030204"/>
            </a:endParaRPr>
          </a:p>
        </p:txBody>
      </p:sp>
      <p:sp>
        <p:nvSpPr>
          <p:cNvPr id="5" name="Freeform 4">
            <a:extLst>
              <a:ext uri="{FF2B5EF4-FFF2-40B4-BE49-F238E27FC236}">
                <a16:creationId xmlns:a16="http://schemas.microsoft.com/office/drawing/2014/main" id="{1AF13582-9F0A-AA55-2BD9-D71CE2936210}"/>
              </a:ext>
            </a:extLst>
          </p:cNvPr>
          <p:cNvSpPr/>
          <p:nvPr/>
        </p:nvSpPr>
        <p:spPr>
          <a:xfrm rot="10800000">
            <a:off x="410467" y="-1"/>
            <a:ext cx="4730673" cy="6150077"/>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56274" r="-56274"/>
            </a:stretch>
          </a:blipFill>
        </p:spPr>
        <p:txBody>
          <a:bodyPr wrap="square" lIns="0" tIns="0" rIns="0" bIns="0" rtlCol="0">
            <a:noAutofit/>
          </a:bodyPr>
          <a:lstStyle/>
          <a:p>
            <a:endParaRPr>
              <a:solidFill>
                <a:srgbClr val="459597"/>
              </a:solidFill>
            </a:endParaRPr>
          </a:p>
        </p:txBody>
      </p:sp>
      <p:pic>
        <p:nvPicPr>
          <p:cNvPr id="6" name="Picture 5">
            <a:extLst>
              <a:ext uri="{FF2B5EF4-FFF2-40B4-BE49-F238E27FC236}">
                <a16:creationId xmlns:a16="http://schemas.microsoft.com/office/drawing/2014/main" id="{37554670-24F8-9FAD-8370-12406884F0AB}"/>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2515724" y="4252563"/>
            <a:ext cx="3580276" cy="2659133"/>
          </a:xfrm>
          <a:prstGeom prst="rect">
            <a:avLst/>
          </a:prstGeom>
        </p:spPr>
      </p:pic>
    </p:spTree>
    <p:extLst>
      <p:ext uri="{BB962C8B-B14F-4D97-AF65-F5344CB8AC3E}">
        <p14:creationId xmlns:p14="http://schemas.microsoft.com/office/powerpoint/2010/main" val="3025311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928D-1696-4678-9C36-490275EE85D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88CB54-D493-C150-C4AF-BB69C7BCC58C}"/>
              </a:ext>
            </a:extLst>
          </p:cNvPr>
          <p:cNvSpPr>
            <a:spLocks noGrp="1"/>
          </p:cNvSpPr>
          <p:nvPr>
            <p:ph type="body" sz="quarter" idx="65"/>
          </p:nvPr>
        </p:nvSpPr>
        <p:spPr>
          <a:solidFill>
            <a:srgbClr val="EC7C69"/>
          </a:solidFill>
        </p:spPr>
        <p:txBody>
          <a:bodyPr/>
          <a:lstStyle/>
          <a:p>
            <a:pPr algn="ctr"/>
            <a:r>
              <a:rPr lang="en-GB" sz="1200" dirty="0"/>
              <a:t>Photo Credit: </a:t>
            </a:r>
            <a:r>
              <a:rPr lang="en-GB" sz="1200" dirty="0" err="1"/>
              <a:t>Meridaunia</a:t>
            </a:r>
            <a:endParaRPr lang="en-GB" sz="1200" dirty="0"/>
          </a:p>
        </p:txBody>
      </p:sp>
      <p:pic>
        <p:nvPicPr>
          <p:cNvPr id="13" name="Segnaposto immagine 12">
            <a:extLst>
              <a:ext uri="{FF2B5EF4-FFF2-40B4-BE49-F238E27FC236}">
                <a16:creationId xmlns:a16="http://schemas.microsoft.com/office/drawing/2014/main" id="{3C8630A9-F7E4-3220-7497-7A487C2329F3}"/>
              </a:ext>
            </a:extLst>
          </p:cNvPr>
          <p:cNvPicPr>
            <a:picLocks noGrp="1" noChangeAspect="1"/>
          </p:cNvPicPr>
          <p:nvPr>
            <p:ph type="pic" sz="quarter" idx="13"/>
          </p:nvPr>
        </p:nvPicPr>
        <p:blipFill>
          <a:blip r:embed="rId2"/>
          <a:srcRect l="25045" r="25045"/>
          <a:stretch/>
        </p:blipFill>
        <p:spPr>
          <a:xfrm>
            <a:off x="6966760" y="2884487"/>
            <a:ext cx="3896842" cy="3973513"/>
          </a:xfrm>
        </p:spPr>
      </p:pic>
      <p:sp>
        <p:nvSpPr>
          <p:cNvPr id="7" name="Text Placeholder 3">
            <a:extLst>
              <a:ext uri="{FF2B5EF4-FFF2-40B4-BE49-F238E27FC236}">
                <a16:creationId xmlns:a16="http://schemas.microsoft.com/office/drawing/2014/main" id="{F7E1ED92-0E52-1E63-0E95-0923D5E57CE7}"/>
              </a:ext>
            </a:extLst>
          </p:cNvPr>
          <p:cNvSpPr txBox="1">
            <a:spLocks/>
          </p:cNvSpPr>
          <p:nvPr/>
        </p:nvSpPr>
        <p:spPr>
          <a:xfrm>
            <a:off x="549434" y="617657"/>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9" name="Straight Connector 8">
            <a:extLst>
              <a:ext uri="{FF2B5EF4-FFF2-40B4-BE49-F238E27FC236}">
                <a16:creationId xmlns:a16="http://schemas.microsoft.com/office/drawing/2014/main" id="{3CD4D576-51DA-7EA1-715C-E63C74F8354E}"/>
              </a:ext>
            </a:extLst>
          </p:cNvPr>
          <p:cNvCxnSpPr>
            <a:cxnSpLocks/>
          </p:cNvCxnSpPr>
          <p:nvPr/>
        </p:nvCxnSpPr>
        <p:spPr>
          <a:xfrm>
            <a:off x="0" y="1198353"/>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16F721C9-65C7-E923-6BAA-C6CF14949653}"/>
              </a:ext>
            </a:extLst>
          </p:cNvPr>
          <p:cNvSpPr txBox="1">
            <a:spLocks/>
          </p:cNvSpPr>
          <p:nvPr/>
        </p:nvSpPr>
        <p:spPr>
          <a:xfrm>
            <a:off x="549434" y="1917399"/>
            <a:ext cx="338838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Tourism as Economic Multiplier</a:t>
            </a:r>
          </a:p>
          <a:p>
            <a:pPr>
              <a:lnSpc>
                <a:spcPts val="2900"/>
              </a:lnSpc>
            </a:pPr>
            <a:endParaRPr lang="en-US" dirty="0"/>
          </a:p>
        </p:txBody>
      </p:sp>
      <p:sp>
        <p:nvSpPr>
          <p:cNvPr id="11" name="Text Placeholder 4">
            <a:extLst>
              <a:ext uri="{FF2B5EF4-FFF2-40B4-BE49-F238E27FC236}">
                <a16:creationId xmlns:a16="http://schemas.microsoft.com/office/drawing/2014/main" id="{9215EC7A-CD02-B202-0746-4949BFDD07FC}"/>
              </a:ext>
            </a:extLst>
          </p:cNvPr>
          <p:cNvSpPr txBox="1">
            <a:spLocks/>
          </p:cNvSpPr>
          <p:nvPr/>
        </p:nvSpPr>
        <p:spPr>
          <a:xfrm>
            <a:off x="549434" y="3051924"/>
            <a:ext cx="4915400" cy="2430238"/>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pPr>
            <a:r>
              <a:rPr lang="it-IT" dirty="0" err="1"/>
              <a:t>Examine</a:t>
            </a:r>
            <a:r>
              <a:rPr lang="it-IT" dirty="0"/>
              <a:t> </a:t>
            </a:r>
            <a:r>
              <a:rPr lang="it-IT" dirty="0" err="1"/>
              <a:t>how</a:t>
            </a:r>
            <a:r>
              <a:rPr lang="it-IT" dirty="0"/>
              <a:t> </a:t>
            </a:r>
            <a:r>
              <a:rPr lang="it-IT" dirty="0" err="1"/>
              <a:t>each</a:t>
            </a:r>
            <a:r>
              <a:rPr lang="it-IT" dirty="0"/>
              <a:t> euro </a:t>
            </a:r>
            <a:r>
              <a:rPr lang="it-IT" dirty="0" err="1"/>
              <a:t>spent</a:t>
            </a:r>
            <a:r>
              <a:rPr lang="it-IT" dirty="0"/>
              <a:t> in </a:t>
            </a:r>
            <a:r>
              <a:rPr lang="it-IT" dirty="0" err="1"/>
              <a:t>accommodation</a:t>
            </a:r>
            <a:r>
              <a:rPr lang="it-IT" dirty="0"/>
              <a:t> can circulate </a:t>
            </a:r>
            <a:r>
              <a:rPr lang="it-IT" dirty="0" err="1"/>
              <a:t>through</a:t>
            </a:r>
            <a:r>
              <a:rPr lang="it-IT" dirty="0"/>
              <a:t> the </a:t>
            </a:r>
            <a:r>
              <a:rPr lang="it-IT" dirty="0" err="1"/>
              <a:t>local</a:t>
            </a:r>
            <a:r>
              <a:rPr lang="it-IT" dirty="0"/>
              <a:t> economy </a:t>
            </a:r>
            <a:r>
              <a:rPr lang="it-IT" dirty="0" err="1"/>
              <a:t>when</a:t>
            </a:r>
            <a:r>
              <a:rPr lang="it-IT" dirty="0"/>
              <a:t> procurement, </a:t>
            </a:r>
            <a:r>
              <a:rPr lang="it-IT" dirty="0" err="1"/>
              <a:t>employment</a:t>
            </a:r>
            <a:r>
              <a:rPr lang="it-IT" dirty="0"/>
              <a:t>, and </a:t>
            </a:r>
            <a:r>
              <a:rPr lang="it-IT" dirty="0" err="1"/>
              <a:t>experience</a:t>
            </a:r>
            <a:r>
              <a:rPr lang="it-IT" dirty="0"/>
              <a:t> design are </a:t>
            </a:r>
            <a:r>
              <a:rPr lang="it-IT" dirty="0" err="1"/>
              <a:t>intentionally</a:t>
            </a:r>
            <a:r>
              <a:rPr lang="it-IT" dirty="0"/>
              <a:t> </a:t>
            </a:r>
            <a:r>
              <a:rPr lang="it-IT" dirty="0" err="1"/>
              <a:t>localized</a:t>
            </a:r>
            <a:r>
              <a:rPr lang="it-IT" dirty="0"/>
              <a:t>.</a:t>
            </a:r>
          </a:p>
          <a:p>
            <a:pPr>
              <a:lnSpc>
                <a:spcPts val="2300"/>
              </a:lnSpc>
            </a:pPr>
            <a:endParaRPr lang="it-IT" dirty="0">
              <a:ea typeface="Calibri" panose="020F0502020204030204"/>
              <a:cs typeface="Calibri" panose="020F0502020204030204"/>
            </a:endParaRPr>
          </a:p>
        </p:txBody>
      </p:sp>
      <p:pic>
        <p:nvPicPr>
          <p:cNvPr id="19" name="Picture 18">
            <a:extLst>
              <a:ext uri="{FF2B5EF4-FFF2-40B4-BE49-F238E27FC236}">
                <a16:creationId xmlns:a16="http://schemas.microsoft.com/office/drawing/2014/main" id="{D51EEB32-65AD-2052-783F-11BF2C5E6E1D}"/>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5497341" y="4482623"/>
            <a:ext cx="3580276" cy="2659133"/>
          </a:xfrm>
          <a:prstGeom prst="rect">
            <a:avLst/>
          </a:prstGeom>
        </p:spPr>
      </p:pic>
      <p:sp>
        <p:nvSpPr>
          <p:cNvPr id="20" name="Slide Number Placeholder 5">
            <a:extLst>
              <a:ext uri="{FF2B5EF4-FFF2-40B4-BE49-F238E27FC236}">
                <a16:creationId xmlns:a16="http://schemas.microsoft.com/office/drawing/2014/main" id="{8548D3CC-9063-A9DB-EF83-26770FB6263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28</a:t>
            </a:fld>
            <a:endParaRPr lang="fr-CA" sz="1200" dirty="0"/>
          </a:p>
        </p:txBody>
      </p:sp>
    </p:spTree>
    <p:extLst>
      <p:ext uri="{BB962C8B-B14F-4D97-AF65-F5344CB8AC3E}">
        <p14:creationId xmlns:p14="http://schemas.microsoft.com/office/powerpoint/2010/main" val="1873882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496297" y="523689"/>
            <a:ext cx="7486154" cy="803654"/>
          </a:xfrm>
          <a:prstGeom prst="rect">
            <a:avLst/>
          </a:prstGeom>
        </p:spPr>
        <p:txBody>
          <a:bodyPr/>
          <a:lstStyle/>
          <a:p>
            <a:pPr>
              <a:lnSpc>
                <a:spcPts val="2960"/>
              </a:lnSpc>
            </a:pPr>
            <a:r>
              <a:rPr lang="en-US" dirty="0"/>
              <a:t>Regulatory Frameworks and Community-Centered Business Models </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496297" y="2074705"/>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Embracing regulatory tools and locally grounded business models is essential for creating tourism accommodation that is not only sustainable but deeply rooted in community life. Understanding the legal frameworks that govern land use, building renovation, and tourism activities helps accommodation providers navigate permissions, avoid compliance issues, and align their projects with long-term territorial goals.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Models such as Albergo </a:t>
            </a:r>
            <a:r>
              <a:rPr lang="en-GB" b="0" i="0" dirty="0" err="1">
                <a:effectLst/>
                <a:latin typeface="Calibri"/>
                <a:ea typeface="Calibri"/>
                <a:cs typeface="Calibri"/>
              </a:rPr>
              <a:t>Diffuso</a:t>
            </a:r>
            <a:r>
              <a:rPr lang="en-GB" b="0" i="0" dirty="0">
                <a:effectLst/>
                <a:latin typeface="Calibri"/>
                <a:ea typeface="Calibri"/>
                <a:cs typeface="Calibri"/>
              </a:rPr>
              <a:t> - where accommodation is spread across existing buildings in a village - allow for the revitalization of underused spaces without the need for new construction, while preserving architectural heritage and fostering a strong sense of place.</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29</a:t>
            </a:fld>
            <a:endParaRPr lang="fr-CA" sz="1200" dirty="0"/>
          </a:p>
        </p:txBody>
      </p:sp>
      <p:sp>
        <p:nvSpPr>
          <p:cNvPr id="8" name="Freeform 7">
            <a:extLst>
              <a:ext uri="{FF2B5EF4-FFF2-40B4-BE49-F238E27FC236}">
                <a16:creationId xmlns:a16="http://schemas.microsoft.com/office/drawing/2014/main" id="{79B99204-3F7E-6F6B-D57B-414AF760A78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D9FB3EA6-2115-2064-FF33-8362386A1B81}"/>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260585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a:latin typeface="Calibri"/>
                <a:ea typeface="Calibri"/>
                <a:cs typeface="Calibri"/>
              </a:rPr>
              <a:t>Module 3 </a:t>
            </a:r>
          </a:p>
          <a:p>
            <a:endParaRPr lang="it-IT" dirty="0">
              <a:latin typeface="Calibri"/>
              <a:ea typeface="Calibri"/>
              <a:cs typeface="Calibri"/>
            </a:endParaRPr>
          </a:p>
          <a:p>
            <a:r>
              <a:rPr lang="it-IT" dirty="0" err="1">
                <a:latin typeface="Calibri"/>
                <a:ea typeface="Calibri"/>
                <a:cs typeface="Calibri"/>
              </a:rPr>
              <a:t>Overview</a:t>
            </a:r>
            <a:r>
              <a:rPr lang="it-IT" dirty="0">
                <a:latin typeface="Calibri"/>
                <a:ea typeface="Calibri"/>
                <a:cs typeface="Calibri"/>
              </a:rPr>
              <a:t> &amp; Learning </a:t>
            </a:r>
            <a:r>
              <a:rPr lang="it-IT" dirty="0" err="1">
                <a:latin typeface="Calibri"/>
                <a:ea typeface="Calibri"/>
                <a:cs typeface="Calibri"/>
              </a:rPr>
              <a:t>Objectives</a:t>
            </a:r>
            <a:r>
              <a:rPr lang="it-IT" dirty="0">
                <a:latin typeface="Calibri"/>
                <a:ea typeface="Calibri"/>
                <a:cs typeface="Calibri"/>
              </a:rPr>
              <a:t> </a:t>
            </a:r>
            <a:endParaRPr lang="it-IT" dirty="0"/>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Page 4</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a:latin typeface="Calibri"/>
                <a:ea typeface="Calibri"/>
                <a:cs typeface="Calibri"/>
              </a:rPr>
              <a:t>Section 3 </a:t>
            </a:r>
          </a:p>
          <a:p>
            <a:endParaRPr lang="it-IT" dirty="0">
              <a:latin typeface="Calibri"/>
              <a:ea typeface="Calibri"/>
              <a:cs typeface="Calibri"/>
            </a:endParaRPr>
          </a:p>
          <a:p>
            <a:r>
              <a:rPr lang="en-US" dirty="0">
                <a:latin typeface="Calibri"/>
                <a:ea typeface="Calibri"/>
                <a:cs typeface="Calibri"/>
              </a:rPr>
              <a:t>Right-Sized Stays That Make a Local Impact</a:t>
            </a: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Page 5</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dirty="0">
                <a:latin typeface="Calibri"/>
                <a:ea typeface="Calibri"/>
                <a:cs typeface="Calibri"/>
              </a:rPr>
              <a:t>Additional Resources with Practical Exercises &amp; Additional Reading</a:t>
            </a:r>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Page 21</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en-GB" dirty="0">
              <a:ea typeface="Calibri"/>
            </a:endParaRPr>
          </a:p>
        </p:txBody>
      </p:sp>
      <p:pic>
        <p:nvPicPr>
          <p:cNvPr id="25" name="Segnaposto immagine 17" descr="Immagine che contiene aria aperta, nuvola, erba, paesaggio&#10;&#10;Il contenuto generato dall&amp;#39;IA potrebbe non essere corretto.">
            <a:extLst>
              <a:ext uri="{FF2B5EF4-FFF2-40B4-BE49-F238E27FC236}">
                <a16:creationId xmlns:a16="http://schemas.microsoft.com/office/drawing/2014/main" id="{0004DB53-1674-E0B3-8161-E7A69EA75513}"/>
              </a:ext>
            </a:extLst>
          </p:cNvPr>
          <p:cNvPicPr>
            <a:picLocks noGrp="1" noChangeAspect="1"/>
          </p:cNvPicPr>
          <p:nvPr>
            <p:ph type="pic" sz="quarter" idx="67"/>
          </p:nvPr>
        </p:nvPicPr>
        <p:blipFill>
          <a:blip r:embed="rId2"/>
          <a:srcRect l="3576" r="3576"/>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28" name="Picture Placeholder 34" descr="A yellow door with flowers in front of a wooden building&#10;&#10;AI-generated content may be incorrect.">
            <a:extLst>
              <a:ext uri="{FF2B5EF4-FFF2-40B4-BE49-F238E27FC236}">
                <a16:creationId xmlns:a16="http://schemas.microsoft.com/office/drawing/2014/main" id="{925DF5D8-002F-46FB-5612-616CE07E8447}"/>
              </a:ext>
            </a:extLst>
          </p:cNvPr>
          <p:cNvPicPr>
            <a:picLocks noGrp="1" noChangeAspect="1"/>
          </p:cNvPicPr>
          <p:nvPr>
            <p:ph type="pic" sz="quarter" idx="85"/>
          </p:nvPr>
        </p:nvPicPr>
        <p:blipFill>
          <a:blip r:embed="rId3"/>
          <a:srcRect l="2382" r="2382"/>
          <a:stretch>
            <a:fillRect/>
          </a:stretch>
        </p:blipFill>
        <p:spPr/>
      </p:pic>
      <p:pic>
        <p:nvPicPr>
          <p:cNvPr id="29" name="Picture Placeholder 19" descr="A wooden stairs leading up to a tree house&#10;&#10;AI-generated content may be incorrect.">
            <a:extLst>
              <a:ext uri="{FF2B5EF4-FFF2-40B4-BE49-F238E27FC236}">
                <a16:creationId xmlns:a16="http://schemas.microsoft.com/office/drawing/2014/main" id="{53333CA1-EA11-927B-A511-14E84690719D}"/>
              </a:ext>
            </a:extLst>
          </p:cNvPr>
          <p:cNvPicPr>
            <a:picLocks noGrp="1" noChangeAspect="1"/>
          </p:cNvPicPr>
          <p:nvPr>
            <p:ph type="pic" sz="quarter" idx="89"/>
          </p:nvPr>
        </p:nvPicPr>
        <p:blipFill>
          <a:blip r:embed="rId4"/>
          <a:srcRect t="1451" b="1451"/>
          <a:stretch>
            <a:fillRect/>
          </a:stretch>
        </p:blipFill>
        <p:spPr/>
      </p:pic>
      <p:sp>
        <p:nvSpPr>
          <p:cNvPr id="32" name="Text Placeholder 16">
            <a:extLst>
              <a:ext uri="{FF2B5EF4-FFF2-40B4-BE49-F238E27FC236}">
                <a16:creationId xmlns:a16="http://schemas.microsoft.com/office/drawing/2014/main" id="{F3BC5389-9DC6-ADB9-748B-17BE006B794F}"/>
              </a:ext>
            </a:extLst>
          </p:cNvPr>
          <p:cNvSpPr txBox="1">
            <a:spLocks/>
          </p:cNvSpPr>
          <p:nvPr/>
        </p:nvSpPr>
        <p:spPr>
          <a:xfrm rot="16200000">
            <a:off x="8040727" y="2764577"/>
            <a:ext cx="6351996" cy="822843"/>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t>CONTENTS</a:t>
            </a:r>
          </a:p>
        </p:txBody>
      </p:sp>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37401-92D0-FA72-3008-67370264C8B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D2205D4-9EF0-67EA-E822-7E5D28275C3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68EA08BC-B04C-2AB0-2B37-65738E585DA6}"/>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41F0184D-7EBC-6F38-3338-4BEEB9645CB1}"/>
              </a:ext>
            </a:extLst>
          </p:cNvPr>
          <p:cNvSpPr>
            <a:spLocks noGrp="1"/>
          </p:cNvSpPr>
          <p:nvPr>
            <p:ph type="body" sz="quarter" idx="16"/>
          </p:nvPr>
        </p:nvSpPr>
        <p:spPr>
          <a:xfrm>
            <a:off x="4496296" y="925516"/>
            <a:ext cx="7185169" cy="803654"/>
          </a:xfrm>
          <a:prstGeom prst="rect">
            <a:avLst/>
          </a:prstGeom>
        </p:spPr>
        <p:txBody>
          <a:bodyPr/>
          <a:lstStyle/>
          <a:p>
            <a:pPr>
              <a:lnSpc>
                <a:spcPts val="2960"/>
              </a:lnSpc>
            </a:pPr>
            <a:r>
              <a:rPr lang="en-GB" dirty="0"/>
              <a:t>Building for Long-Term Sustainability and Community Benefit</a:t>
            </a:r>
          </a:p>
          <a:p>
            <a:pPr>
              <a:lnSpc>
                <a:spcPts val="2960"/>
              </a:lnSpc>
            </a:pPr>
            <a:endParaRPr lang="en-GB" sz="2800" dirty="0"/>
          </a:p>
        </p:txBody>
      </p:sp>
      <p:sp>
        <p:nvSpPr>
          <p:cNvPr id="4" name="Text Placeholder 3">
            <a:extLst>
              <a:ext uri="{FF2B5EF4-FFF2-40B4-BE49-F238E27FC236}">
                <a16:creationId xmlns:a16="http://schemas.microsoft.com/office/drawing/2014/main" id="{748A2341-3EB2-8A01-BC2A-C9131D5F768A}"/>
              </a:ext>
            </a:extLst>
          </p:cNvPr>
          <p:cNvSpPr>
            <a:spLocks noGrp="1"/>
          </p:cNvSpPr>
          <p:nvPr>
            <p:ph type="body" sz="quarter" idx="21"/>
          </p:nvPr>
        </p:nvSpPr>
        <p:spPr>
          <a:xfrm>
            <a:off x="4496297" y="2074705"/>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Community-</a:t>
            </a:r>
            <a:r>
              <a:rPr lang="en-GB" b="0" i="0" dirty="0" err="1">
                <a:effectLst/>
                <a:latin typeface="Calibri"/>
                <a:ea typeface="Calibri"/>
                <a:cs typeface="Calibri"/>
              </a:rPr>
              <a:t>centered</a:t>
            </a:r>
            <a:r>
              <a:rPr lang="en-GB" b="0" i="0" dirty="0">
                <a:effectLst/>
                <a:latin typeface="Calibri"/>
                <a:ea typeface="Calibri"/>
                <a:cs typeface="Calibri"/>
              </a:rPr>
              <a:t> ownership schemes, like cooperatives or social enterprises, offer additional pathways to integrate tourism into the local economy. These models distribute benefits more equitably and ensure that decisions about development are made with community input and local values in mind. They can also support intergenerational involvement in tourism, keeping know-how and income within the area. By combining legal awareness with inclusive ownership and governance structures, accommodation businesses can become part of a broader ecosystem of regeneration—serving as catalysts for cultural preservation, social innovation, and economic resilience.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2B459DE-6B09-B6DC-C585-D665300B2C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30</a:t>
            </a:fld>
            <a:endParaRPr lang="fr-CA" sz="1200" dirty="0"/>
          </a:p>
        </p:txBody>
      </p:sp>
      <p:pic>
        <p:nvPicPr>
          <p:cNvPr id="2" name="Picture 1">
            <a:extLst>
              <a:ext uri="{FF2B5EF4-FFF2-40B4-BE49-F238E27FC236}">
                <a16:creationId xmlns:a16="http://schemas.microsoft.com/office/drawing/2014/main" id="{8F356B61-9DEA-B5FD-96D5-8DECEE4C8478}"/>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658096" y="4306435"/>
            <a:ext cx="3580276" cy="2659133"/>
          </a:xfrm>
          <a:prstGeom prst="rect">
            <a:avLst/>
          </a:prstGeom>
        </p:spPr>
      </p:pic>
    </p:spTree>
    <p:extLst>
      <p:ext uri="{BB962C8B-B14F-4D97-AF65-F5344CB8AC3E}">
        <p14:creationId xmlns:p14="http://schemas.microsoft.com/office/powerpoint/2010/main" val="4246363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pic>
        <p:nvPicPr>
          <p:cNvPr id="16" name="Picture 15">
            <a:extLst>
              <a:ext uri="{FF2B5EF4-FFF2-40B4-BE49-F238E27FC236}">
                <a16:creationId xmlns:a16="http://schemas.microsoft.com/office/drawing/2014/main" id="{FD78DBAC-0071-65E8-7645-2C5D31E4844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327394" y="-310083"/>
            <a:ext cx="3580276" cy="2659133"/>
          </a:xfrm>
          <a:prstGeom prst="rect">
            <a:avLst/>
          </a:prstGeom>
        </p:spPr>
      </p:pic>
      <p:sp>
        <p:nvSpPr>
          <p:cNvPr id="4" name="Text Placeholder 3">
            <a:extLst>
              <a:ext uri="{FF2B5EF4-FFF2-40B4-BE49-F238E27FC236}">
                <a16:creationId xmlns:a16="http://schemas.microsoft.com/office/drawing/2014/main" id="{421A8E36-42C8-FC2E-6AAD-542E11922A98}"/>
              </a:ext>
            </a:extLst>
          </p:cNvPr>
          <p:cNvSpPr txBox="1">
            <a:spLocks/>
          </p:cNvSpPr>
          <p:nvPr/>
        </p:nvSpPr>
        <p:spPr>
          <a:xfrm>
            <a:off x="549434" y="617657"/>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5" name="Straight Connector 4">
            <a:extLst>
              <a:ext uri="{FF2B5EF4-FFF2-40B4-BE49-F238E27FC236}">
                <a16:creationId xmlns:a16="http://schemas.microsoft.com/office/drawing/2014/main" id="{A189583A-DEA2-F8D1-6121-70DFE146E684}"/>
              </a:ext>
            </a:extLst>
          </p:cNvPr>
          <p:cNvCxnSpPr>
            <a:cxnSpLocks/>
          </p:cNvCxnSpPr>
          <p:nvPr/>
        </p:nvCxnSpPr>
        <p:spPr>
          <a:xfrm>
            <a:off x="0" y="1198353"/>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91B16BA8-B0A7-2B30-CB74-DF8E126741A7}"/>
              </a:ext>
            </a:extLst>
          </p:cNvPr>
          <p:cNvSpPr txBox="1">
            <a:spLocks/>
          </p:cNvSpPr>
          <p:nvPr/>
        </p:nvSpPr>
        <p:spPr>
          <a:xfrm>
            <a:off x="549434" y="1600180"/>
            <a:ext cx="64855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Understanding Legal Frameworks for Alternative Accommodation</a:t>
            </a:r>
          </a:p>
          <a:p>
            <a:pPr>
              <a:lnSpc>
                <a:spcPts val="2900"/>
              </a:lnSpc>
            </a:pPr>
            <a:endParaRPr lang="en-US" dirty="0"/>
          </a:p>
        </p:txBody>
      </p:sp>
      <p:sp>
        <p:nvSpPr>
          <p:cNvPr id="13" name="Text Placeholder 4">
            <a:extLst>
              <a:ext uri="{FF2B5EF4-FFF2-40B4-BE49-F238E27FC236}">
                <a16:creationId xmlns:a16="http://schemas.microsoft.com/office/drawing/2014/main" id="{BD857673-E4C9-C2D7-72CB-A026DA9D7D1A}"/>
              </a:ext>
            </a:extLst>
          </p:cNvPr>
          <p:cNvSpPr txBox="1">
            <a:spLocks/>
          </p:cNvSpPr>
          <p:nvPr/>
        </p:nvSpPr>
        <p:spPr>
          <a:xfrm>
            <a:off x="549432" y="2710077"/>
            <a:ext cx="10910065" cy="245486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pPr>
            <a:r>
              <a:rPr lang="it-IT" dirty="0" err="1"/>
              <a:t>Before</a:t>
            </a:r>
            <a:r>
              <a:rPr lang="it-IT" dirty="0"/>
              <a:t> </a:t>
            </a:r>
            <a:r>
              <a:rPr lang="it-IT" dirty="0" err="1"/>
              <a:t>developing</a:t>
            </a:r>
            <a:r>
              <a:rPr lang="it-IT" dirty="0"/>
              <a:t> </a:t>
            </a:r>
            <a:r>
              <a:rPr lang="it-IT" dirty="0" err="1"/>
              <a:t>accommodation</a:t>
            </a:r>
            <a:r>
              <a:rPr lang="it-IT" dirty="0"/>
              <a:t> in rural or </a:t>
            </a:r>
            <a:r>
              <a:rPr lang="it-IT" dirty="0" err="1"/>
              <a:t>heritage</a:t>
            </a:r>
            <a:r>
              <a:rPr lang="it-IT" dirty="0"/>
              <a:t> settings, </a:t>
            </a:r>
            <a:r>
              <a:rPr lang="it-IT" dirty="0" err="1"/>
              <a:t>it’s</a:t>
            </a:r>
            <a:r>
              <a:rPr lang="it-IT" dirty="0"/>
              <a:t> </a:t>
            </a:r>
            <a:r>
              <a:rPr lang="it-IT" dirty="0" err="1"/>
              <a:t>essential</a:t>
            </a:r>
            <a:r>
              <a:rPr lang="it-IT" dirty="0"/>
              <a:t> to </a:t>
            </a:r>
            <a:r>
              <a:rPr lang="it-IT" dirty="0" err="1"/>
              <a:t>understand</a:t>
            </a:r>
            <a:r>
              <a:rPr lang="it-IT" dirty="0"/>
              <a:t> the national and </a:t>
            </a:r>
            <a:r>
              <a:rPr lang="it-IT" dirty="0" err="1"/>
              <a:t>local</a:t>
            </a:r>
            <a:r>
              <a:rPr lang="it-IT" dirty="0"/>
              <a:t> </a:t>
            </a:r>
            <a:r>
              <a:rPr lang="it-IT" dirty="0" err="1"/>
              <a:t>regulations</a:t>
            </a:r>
            <a:r>
              <a:rPr lang="it-IT" dirty="0"/>
              <a:t> </a:t>
            </a:r>
            <a:r>
              <a:rPr lang="it-IT" dirty="0" err="1"/>
              <a:t>that</a:t>
            </a:r>
            <a:r>
              <a:rPr lang="it-IT" dirty="0"/>
              <a:t> </a:t>
            </a:r>
            <a:r>
              <a:rPr lang="it-IT" dirty="0" err="1"/>
              <a:t>govern</a:t>
            </a:r>
            <a:r>
              <a:rPr lang="it-IT" dirty="0"/>
              <a:t> </a:t>
            </a:r>
            <a:r>
              <a:rPr lang="it-IT" dirty="0" err="1"/>
              <a:t>land</a:t>
            </a:r>
            <a:r>
              <a:rPr lang="it-IT" dirty="0"/>
              <a:t> use, building </a:t>
            </a:r>
            <a:r>
              <a:rPr lang="it-IT" dirty="0" err="1"/>
              <a:t>restoration</a:t>
            </a:r>
            <a:r>
              <a:rPr lang="it-IT" dirty="0"/>
              <a:t>, </a:t>
            </a:r>
            <a:r>
              <a:rPr lang="it-IT" dirty="0" err="1"/>
              <a:t>tourism</a:t>
            </a:r>
            <a:r>
              <a:rPr lang="it-IT" dirty="0"/>
              <a:t> licensing, and </a:t>
            </a:r>
            <a:r>
              <a:rPr lang="it-IT" dirty="0" err="1"/>
              <a:t>environmental</a:t>
            </a:r>
            <a:r>
              <a:rPr lang="it-IT" dirty="0"/>
              <a:t> </a:t>
            </a:r>
            <a:r>
              <a:rPr lang="it-IT" dirty="0" err="1"/>
              <a:t>protection</a:t>
            </a:r>
            <a:r>
              <a:rPr lang="it-IT" dirty="0"/>
              <a:t>. In </a:t>
            </a:r>
            <a:r>
              <a:rPr lang="it-IT" dirty="0" err="1"/>
              <a:t>many</a:t>
            </a:r>
            <a:r>
              <a:rPr lang="it-IT" dirty="0"/>
              <a:t> </a:t>
            </a:r>
            <a:r>
              <a:rPr lang="it-IT" dirty="0" err="1"/>
              <a:t>European</a:t>
            </a:r>
            <a:r>
              <a:rPr lang="it-IT" dirty="0"/>
              <a:t> </a:t>
            </a:r>
            <a:r>
              <a:rPr lang="it-IT" dirty="0" err="1"/>
              <a:t>regions</a:t>
            </a:r>
            <a:r>
              <a:rPr lang="it-IT" dirty="0"/>
              <a:t>, </a:t>
            </a:r>
            <a:r>
              <a:rPr lang="it-IT" dirty="0" err="1"/>
              <a:t>historic</a:t>
            </a:r>
            <a:r>
              <a:rPr lang="it-IT" dirty="0"/>
              <a:t> </a:t>
            </a:r>
            <a:r>
              <a:rPr lang="it-IT" dirty="0" err="1"/>
              <a:t>properties</a:t>
            </a:r>
            <a:r>
              <a:rPr lang="it-IT" dirty="0"/>
              <a:t> are </a:t>
            </a:r>
            <a:r>
              <a:rPr lang="it-IT" dirty="0" err="1"/>
              <a:t>protected</a:t>
            </a:r>
            <a:r>
              <a:rPr lang="it-IT" dirty="0"/>
              <a:t> under cultural </a:t>
            </a:r>
            <a:r>
              <a:rPr lang="it-IT" dirty="0" err="1"/>
              <a:t>heritage</a:t>
            </a:r>
            <a:r>
              <a:rPr lang="it-IT" dirty="0"/>
              <a:t> </a:t>
            </a:r>
            <a:r>
              <a:rPr lang="it-IT" dirty="0" err="1"/>
              <a:t>laws</a:t>
            </a:r>
            <a:r>
              <a:rPr lang="it-IT" dirty="0"/>
              <a:t>, </a:t>
            </a:r>
            <a:r>
              <a:rPr lang="it-IT" dirty="0" err="1"/>
              <a:t>which</a:t>
            </a:r>
            <a:r>
              <a:rPr lang="it-IT" dirty="0"/>
              <a:t> </a:t>
            </a:r>
            <a:r>
              <a:rPr lang="it-IT" dirty="0" err="1"/>
              <a:t>may</a:t>
            </a:r>
            <a:r>
              <a:rPr lang="it-IT" dirty="0"/>
              <a:t> </a:t>
            </a:r>
            <a:r>
              <a:rPr lang="it-IT" dirty="0" err="1"/>
              <a:t>restrict</a:t>
            </a:r>
            <a:r>
              <a:rPr lang="it-IT" dirty="0"/>
              <a:t> the </a:t>
            </a:r>
            <a:r>
              <a:rPr lang="it-IT" dirty="0" err="1"/>
              <a:t>extent</a:t>
            </a:r>
            <a:r>
              <a:rPr lang="it-IT" dirty="0"/>
              <a:t> of </a:t>
            </a:r>
            <a:r>
              <a:rPr lang="it-IT" dirty="0" err="1"/>
              <a:t>structural</a:t>
            </a:r>
            <a:r>
              <a:rPr lang="it-IT" dirty="0"/>
              <a:t> </a:t>
            </a:r>
            <a:r>
              <a:rPr lang="it-IT" dirty="0" err="1"/>
              <a:t>changes</a:t>
            </a:r>
            <a:r>
              <a:rPr lang="it-IT" dirty="0"/>
              <a:t> or </a:t>
            </a:r>
            <a:r>
              <a:rPr lang="it-IT" dirty="0" err="1"/>
              <a:t>require</a:t>
            </a:r>
            <a:r>
              <a:rPr lang="it-IT" dirty="0"/>
              <a:t> </a:t>
            </a:r>
            <a:r>
              <a:rPr lang="it-IT" dirty="0" err="1"/>
              <a:t>specific</a:t>
            </a:r>
            <a:r>
              <a:rPr lang="it-IT" dirty="0"/>
              <a:t> </a:t>
            </a:r>
            <a:r>
              <a:rPr lang="it-IT" dirty="0" err="1"/>
              <a:t>renovation</a:t>
            </a:r>
            <a:r>
              <a:rPr lang="it-IT" dirty="0"/>
              <a:t> techniques.</a:t>
            </a:r>
          </a:p>
          <a:p>
            <a:pPr>
              <a:lnSpc>
                <a:spcPts val="2300"/>
              </a:lnSpc>
            </a:pPr>
            <a:endParaRPr lang="it-IT" dirty="0"/>
          </a:p>
          <a:p>
            <a:pPr>
              <a:lnSpc>
                <a:spcPts val="2300"/>
              </a:lnSpc>
            </a:pPr>
            <a:r>
              <a:rPr lang="it-IT" dirty="0"/>
              <a:t> </a:t>
            </a:r>
            <a:r>
              <a:rPr lang="it-IT" dirty="0" err="1"/>
              <a:t>Zoning</a:t>
            </a:r>
            <a:r>
              <a:rPr lang="it-IT" dirty="0"/>
              <a:t> </a:t>
            </a:r>
            <a:r>
              <a:rPr lang="it-IT" dirty="0" err="1"/>
              <a:t>regulations</a:t>
            </a:r>
            <a:r>
              <a:rPr lang="it-IT" dirty="0"/>
              <a:t> </a:t>
            </a:r>
            <a:r>
              <a:rPr lang="it-IT" dirty="0" err="1"/>
              <a:t>may</a:t>
            </a:r>
            <a:r>
              <a:rPr lang="it-IT" dirty="0"/>
              <a:t> </a:t>
            </a:r>
            <a:r>
              <a:rPr lang="it-IT" dirty="0" err="1"/>
              <a:t>also</a:t>
            </a:r>
            <a:r>
              <a:rPr lang="it-IT" dirty="0"/>
              <a:t> </a:t>
            </a:r>
            <a:r>
              <a:rPr lang="it-IT" dirty="0" err="1"/>
              <a:t>limit</a:t>
            </a:r>
            <a:r>
              <a:rPr lang="it-IT" dirty="0"/>
              <a:t> the </a:t>
            </a:r>
            <a:r>
              <a:rPr lang="it-IT" dirty="0" err="1"/>
              <a:t>types</a:t>
            </a:r>
            <a:r>
              <a:rPr lang="it-IT" dirty="0"/>
              <a:t> of </a:t>
            </a:r>
            <a:r>
              <a:rPr lang="it-IT" dirty="0" err="1"/>
              <a:t>economic</a:t>
            </a:r>
            <a:r>
              <a:rPr lang="it-IT" dirty="0"/>
              <a:t> activity </a:t>
            </a:r>
            <a:r>
              <a:rPr lang="it-IT" dirty="0" err="1"/>
              <a:t>permitted</a:t>
            </a:r>
            <a:r>
              <a:rPr lang="it-IT" dirty="0"/>
              <a:t> in </a:t>
            </a:r>
            <a:r>
              <a:rPr lang="it-IT" dirty="0" err="1"/>
              <a:t>certain</a:t>
            </a:r>
            <a:r>
              <a:rPr lang="it-IT" dirty="0"/>
              <a:t> </a:t>
            </a:r>
            <a:r>
              <a:rPr lang="it-IT" dirty="0" err="1"/>
              <a:t>areas</a:t>
            </a:r>
            <a:r>
              <a:rPr lang="it-IT" dirty="0"/>
              <a:t> or impose </a:t>
            </a:r>
            <a:r>
              <a:rPr lang="it-IT" dirty="0" err="1"/>
              <a:t>density</a:t>
            </a:r>
            <a:r>
              <a:rPr lang="it-IT" dirty="0"/>
              <a:t> </a:t>
            </a:r>
            <a:r>
              <a:rPr lang="it-IT" dirty="0" err="1"/>
              <a:t>caps</a:t>
            </a:r>
            <a:r>
              <a:rPr lang="it-IT" dirty="0"/>
              <a:t> to </a:t>
            </a:r>
            <a:r>
              <a:rPr lang="it-IT" dirty="0" err="1"/>
              <a:t>avoid</a:t>
            </a:r>
            <a:r>
              <a:rPr lang="it-IT" dirty="0"/>
              <a:t> </a:t>
            </a:r>
            <a:r>
              <a:rPr lang="it-IT" dirty="0" err="1"/>
              <a:t>overdevelopment</a:t>
            </a:r>
            <a:r>
              <a:rPr lang="it-IT" dirty="0"/>
              <a:t>. </a:t>
            </a:r>
            <a:r>
              <a:rPr lang="it-IT" dirty="0" err="1"/>
              <a:t>Knowing</a:t>
            </a:r>
            <a:r>
              <a:rPr lang="it-IT" dirty="0"/>
              <a:t> </a:t>
            </a:r>
            <a:r>
              <a:rPr lang="it-IT" dirty="0" err="1"/>
              <a:t>how</a:t>
            </a:r>
            <a:r>
              <a:rPr lang="it-IT" dirty="0"/>
              <a:t> to navigate </a:t>
            </a:r>
            <a:r>
              <a:rPr lang="it-IT" dirty="0" err="1"/>
              <a:t>these</a:t>
            </a:r>
            <a:r>
              <a:rPr lang="it-IT" dirty="0"/>
              <a:t> frameworks helps project developers </a:t>
            </a:r>
            <a:r>
              <a:rPr lang="it-IT" dirty="0" err="1"/>
              <a:t>ensure</a:t>
            </a:r>
            <a:r>
              <a:rPr lang="it-IT" dirty="0"/>
              <a:t> </a:t>
            </a:r>
            <a:r>
              <a:rPr lang="it-IT" dirty="0" err="1"/>
              <a:t>legal</a:t>
            </a:r>
            <a:r>
              <a:rPr lang="it-IT" dirty="0"/>
              <a:t> compliance, </a:t>
            </a:r>
            <a:r>
              <a:rPr lang="it-IT" dirty="0" err="1"/>
              <a:t>minimize</a:t>
            </a:r>
            <a:r>
              <a:rPr lang="it-IT" dirty="0"/>
              <a:t> delays, and access public incentives </a:t>
            </a:r>
            <a:r>
              <a:rPr lang="it-IT" dirty="0" err="1"/>
              <a:t>that</a:t>
            </a:r>
            <a:r>
              <a:rPr lang="it-IT" dirty="0"/>
              <a:t> </a:t>
            </a:r>
            <a:r>
              <a:rPr lang="it-IT" dirty="0" err="1"/>
              <a:t>may</a:t>
            </a:r>
            <a:r>
              <a:rPr lang="it-IT" dirty="0"/>
              <a:t> be </a:t>
            </a:r>
            <a:r>
              <a:rPr lang="it-IT" dirty="0" err="1"/>
              <a:t>available</a:t>
            </a:r>
            <a:r>
              <a:rPr lang="it-IT" dirty="0"/>
              <a:t> for </a:t>
            </a:r>
            <a:r>
              <a:rPr lang="it-IT" dirty="0" err="1"/>
              <a:t>sustainable</a:t>
            </a:r>
            <a:r>
              <a:rPr lang="it-IT" dirty="0"/>
              <a:t> or cultural </a:t>
            </a:r>
            <a:r>
              <a:rPr lang="it-IT" dirty="0" err="1"/>
              <a:t>restoration</a:t>
            </a:r>
            <a:r>
              <a:rPr lang="it-IT" dirty="0"/>
              <a:t>. </a:t>
            </a:r>
            <a:r>
              <a:rPr lang="it-IT" dirty="0" err="1"/>
              <a:t>Awareness</a:t>
            </a:r>
            <a:r>
              <a:rPr lang="it-IT" dirty="0"/>
              <a:t> of </a:t>
            </a:r>
            <a:r>
              <a:rPr lang="it-IT" dirty="0" err="1"/>
              <a:t>regulatory</a:t>
            </a:r>
            <a:r>
              <a:rPr lang="it-IT" dirty="0"/>
              <a:t> tools </a:t>
            </a:r>
            <a:r>
              <a:rPr lang="it-IT" dirty="0" err="1"/>
              <a:t>also</a:t>
            </a:r>
            <a:r>
              <a:rPr lang="it-IT" dirty="0"/>
              <a:t> </a:t>
            </a:r>
            <a:r>
              <a:rPr lang="it-IT" dirty="0" err="1"/>
              <a:t>strengthens</a:t>
            </a:r>
            <a:r>
              <a:rPr lang="it-IT" dirty="0"/>
              <a:t> long-</a:t>
            </a:r>
            <a:r>
              <a:rPr lang="it-IT" dirty="0" err="1"/>
              <a:t>term</a:t>
            </a:r>
            <a:r>
              <a:rPr lang="it-IT" dirty="0"/>
              <a:t> planning and </a:t>
            </a:r>
            <a:r>
              <a:rPr lang="it-IT" dirty="0" err="1"/>
              <a:t>avoids</a:t>
            </a:r>
            <a:r>
              <a:rPr lang="it-IT" dirty="0"/>
              <a:t> </a:t>
            </a:r>
            <a:r>
              <a:rPr lang="it-IT" dirty="0" err="1"/>
              <a:t>costly</a:t>
            </a:r>
            <a:r>
              <a:rPr lang="it-IT" dirty="0"/>
              <a:t> retrofitting or </a:t>
            </a:r>
            <a:r>
              <a:rPr lang="it-IT" dirty="0" err="1"/>
              <a:t>legal</a:t>
            </a:r>
            <a:r>
              <a:rPr lang="it-IT" dirty="0"/>
              <a:t> </a:t>
            </a:r>
            <a:r>
              <a:rPr lang="it-IT" dirty="0" err="1"/>
              <a:t>disputes</a:t>
            </a:r>
            <a:r>
              <a:rPr lang="it-IT" dirty="0"/>
              <a:t> </a:t>
            </a:r>
            <a:r>
              <a:rPr lang="it-IT" dirty="0" err="1"/>
              <a:t>later</a:t>
            </a:r>
            <a:r>
              <a:rPr lang="it-IT" dirty="0"/>
              <a:t> in the project lifecycle.</a:t>
            </a:r>
          </a:p>
          <a:p>
            <a:pPr>
              <a:lnSpc>
                <a:spcPts val="2300"/>
              </a:lnSpc>
            </a:pPr>
            <a:r>
              <a:rPr lang="it-IT" dirty="0"/>
              <a:t> </a:t>
            </a:r>
            <a:endParaRPr lang="it-IT" dirty="0">
              <a:ea typeface="Calibri" panose="020F0502020204030204"/>
              <a:cs typeface="Calibri" panose="020F0502020204030204"/>
            </a:endParaRPr>
          </a:p>
        </p:txBody>
      </p:sp>
    </p:spTree>
    <p:extLst>
      <p:ext uri="{BB962C8B-B14F-4D97-AF65-F5344CB8AC3E}">
        <p14:creationId xmlns:p14="http://schemas.microsoft.com/office/powerpoint/2010/main" val="21930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6878-3669-4102-8944-4451180B7194}"/>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28D56BF-7062-D2AA-CF8D-41A173611767}"/>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D2EF999A-DBFB-380C-D4E7-A720E499919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C15149FC-9986-7DC9-98A4-F8ED7B4A4296}"/>
              </a:ext>
            </a:extLst>
          </p:cNvPr>
          <p:cNvSpPr txBox="1">
            <a:spLocks/>
          </p:cNvSpPr>
          <p:nvPr/>
        </p:nvSpPr>
        <p:spPr>
          <a:xfrm>
            <a:off x="629644" y="2045700"/>
            <a:ext cx="54663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Embedding Tourism Enterprises in Community-Based Models</a:t>
            </a:r>
          </a:p>
          <a:p>
            <a:pPr>
              <a:lnSpc>
                <a:spcPts val="2900"/>
              </a:lnSpc>
            </a:pPr>
            <a:endParaRPr lang="en-US" dirty="0"/>
          </a:p>
          <a:p>
            <a:pPr>
              <a:lnSpc>
                <a:spcPts val="2900"/>
              </a:lnSpc>
            </a:pPr>
            <a:endParaRPr lang="en-US" dirty="0"/>
          </a:p>
        </p:txBody>
      </p:sp>
      <p:sp>
        <p:nvSpPr>
          <p:cNvPr id="18" name="Slide Number Placeholder 5">
            <a:extLst>
              <a:ext uri="{FF2B5EF4-FFF2-40B4-BE49-F238E27FC236}">
                <a16:creationId xmlns:a16="http://schemas.microsoft.com/office/drawing/2014/main" id="{745BCFD6-306E-CB60-3B8E-25B6CBA5C0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32</a:t>
            </a:fld>
            <a:endParaRPr lang="fr-CA" sz="1200" dirty="0"/>
          </a:p>
        </p:txBody>
      </p:sp>
      <p:sp>
        <p:nvSpPr>
          <p:cNvPr id="4" name="Freeform 3">
            <a:extLst>
              <a:ext uri="{FF2B5EF4-FFF2-40B4-BE49-F238E27FC236}">
                <a16:creationId xmlns:a16="http://schemas.microsoft.com/office/drawing/2014/main" id="{4CC626DF-EAC4-6D78-DA40-6F41F14A5C53}"/>
              </a:ext>
            </a:extLst>
          </p:cNvPr>
          <p:cNvSpPr/>
          <p:nvPr/>
        </p:nvSpPr>
        <p:spPr>
          <a:xfrm rot="10800000">
            <a:off x="7791017" y="-34614"/>
            <a:ext cx="3580274" cy="3140314"/>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1139" t="1044" r="-47215" b="-1044"/>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90211A75-8158-7C04-FA57-47EC81DF903F}"/>
              </a:ext>
            </a:extLst>
          </p:cNvPr>
          <p:cNvGrpSpPr/>
          <p:nvPr/>
        </p:nvGrpSpPr>
        <p:grpSpPr>
          <a:xfrm>
            <a:off x="6095999" y="353208"/>
            <a:ext cx="3253859" cy="554397"/>
            <a:chOff x="1800741" y="6353467"/>
            <a:chExt cx="3253859" cy="554397"/>
          </a:xfrm>
        </p:grpSpPr>
        <p:sp>
          <p:nvSpPr>
            <p:cNvPr id="7" name="object 3">
              <a:extLst>
                <a:ext uri="{FF2B5EF4-FFF2-40B4-BE49-F238E27FC236}">
                  <a16:creationId xmlns:a16="http://schemas.microsoft.com/office/drawing/2014/main" id="{20387274-D07C-B690-8224-0B39EEFD94BE}"/>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914CF34C-A127-D5D7-6EAD-6E5390CA3932}"/>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US" sz="1200" dirty="0"/>
                <a:t>De Old </a:t>
              </a:r>
              <a:r>
                <a:rPr lang="en-US" sz="1200" dirty="0" err="1"/>
                <a:t>Signorie</a:t>
              </a:r>
              <a:r>
                <a:rPr lang="en-US" sz="1200" dirty="0"/>
                <a:t> BB, Netherlands</a:t>
              </a:r>
              <a:endParaRPr lang="en-IE" sz="1200" dirty="0"/>
            </a:p>
          </p:txBody>
        </p:sp>
      </p:grpSp>
      <p:pic>
        <p:nvPicPr>
          <p:cNvPr id="2" name="Picture 1">
            <a:extLst>
              <a:ext uri="{FF2B5EF4-FFF2-40B4-BE49-F238E27FC236}">
                <a16:creationId xmlns:a16="http://schemas.microsoft.com/office/drawing/2014/main" id="{0F92D317-A23E-9EF7-2C2D-8D1FDF55103E}"/>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8792009" y="702913"/>
            <a:ext cx="3580276" cy="2659133"/>
          </a:xfrm>
          <a:prstGeom prst="rect">
            <a:avLst/>
          </a:prstGeom>
        </p:spPr>
      </p:pic>
      <p:sp>
        <p:nvSpPr>
          <p:cNvPr id="3" name="Text Placeholder 4">
            <a:extLst>
              <a:ext uri="{FF2B5EF4-FFF2-40B4-BE49-F238E27FC236}">
                <a16:creationId xmlns:a16="http://schemas.microsoft.com/office/drawing/2014/main" id="{277FDAD7-5CFF-7EF4-5A64-320049ADEA9B}"/>
              </a:ext>
            </a:extLst>
          </p:cNvPr>
          <p:cNvSpPr txBox="1">
            <a:spLocks/>
          </p:cNvSpPr>
          <p:nvPr/>
        </p:nvSpPr>
        <p:spPr>
          <a:xfrm>
            <a:off x="629644" y="3362046"/>
            <a:ext cx="10933091" cy="3169327"/>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Sustainable accommodation works best when it contributes to the wellbeing of the local community - not just economically, but socially and culturally. Business models like Albergo </a:t>
            </a:r>
            <a:r>
              <a:rPr lang="en-GB" sz="2200" dirty="0" err="1">
                <a:solidFill>
                  <a:srgbClr val="414141"/>
                </a:solidFill>
              </a:rPr>
              <a:t>Diffuso</a:t>
            </a:r>
            <a:r>
              <a:rPr lang="en-GB" sz="2200" dirty="0">
                <a:solidFill>
                  <a:srgbClr val="414141"/>
                </a:solidFill>
              </a:rPr>
              <a:t> or tourism cooperatives promote this integration by redistributing tourism activities and benefits across a broader group of residents, rather than centralizing them in a single business owner.  These models encourage collaboration with local artisans, farmers, and service providers, ensuring that tourism supports existing livelihoods and traditions. In addition, when accommodations are run as cooperatives or community enterprises, local people can participate in decision-making, develop skills, and share in the financial returns. This strengthens social cohesion and gives the project legitimacy, while also aligning it with broader goals of territorial regeneration and cultural preservation.</a:t>
            </a: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1898698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348814" y="875069"/>
            <a:ext cx="5176186" cy="803654"/>
          </a:xfrm>
          <a:prstGeom prst="rect">
            <a:avLst/>
          </a:prstGeom>
        </p:spPr>
        <p:txBody>
          <a:bodyPr/>
          <a:lstStyle/>
          <a:p>
            <a:pPr>
              <a:lnSpc>
                <a:spcPts val="2960"/>
              </a:lnSpc>
            </a:pPr>
            <a:r>
              <a:rPr lang="en-GB" dirty="0"/>
              <a:t>Right-Sized Stays That Make a Local Impact</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Designing accommodation that is proportionate to its rural context is essential for achieving both environmental sustainability and local benefit. Small-scale, well-integrated lodging helps prevent overcrowding and avoids placing stress on local ecosystems, public services, or cultural landscapes. Respecting the carrying capacity of a destination ensures that tourism remains a regenerative force, rather than becoming extractive or disruptive</a:t>
            </a: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33</a:t>
            </a:fld>
            <a:endParaRPr lang="fr-CA" sz="1200" dirty="0"/>
          </a:p>
        </p:txBody>
      </p:sp>
      <p:sp>
        <p:nvSpPr>
          <p:cNvPr id="3" name="TextBox 2">
            <a:extLst>
              <a:ext uri="{FF2B5EF4-FFF2-40B4-BE49-F238E27FC236}">
                <a16:creationId xmlns:a16="http://schemas.microsoft.com/office/drawing/2014/main" id="{32DC1414-2DAA-2753-6118-88AF98AD1334}"/>
              </a:ext>
            </a:extLst>
          </p:cNvPr>
          <p:cNvSpPr txBox="1"/>
          <p:nvPr/>
        </p:nvSpPr>
        <p:spPr>
          <a:xfrm>
            <a:off x="4267311" y="5263961"/>
            <a:ext cx="7614586" cy="1118255"/>
          </a:xfrm>
          <a:prstGeom prst="rect">
            <a:avLst/>
          </a:prstGeom>
          <a:noFill/>
        </p:spPr>
        <p:txBody>
          <a:bodyPr wrap="square" lIns="91440" tIns="45720" rIns="91440" bIns="45720" rtlCol="0" anchor="t">
            <a:spAutoFit/>
          </a:bodyPr>
          <a:lstStyle/>
          <a:p>
            <a:pPr>
              <a:lnSpc>
                <a:spcPts val="1960"/>
              </a:lnSpc>
            </a:pPr>
            <a:r>
              <a:rPr lang="en-IE" b="1" dirty="0">
                <a:solidFill>
                  <a:srgbClr val="414141"/>
                </a:solidFill>
              </a:rPr>
              <a:t>Source: 	</a:t>
            </a:r>
            <a:r>
              <a:rPr lang="en-IE" sz="1800" dirty="0">
                <a:solidFill>
                  <a:srgbClr val="414141"/>
                </a:solidFill>
              </a:rPr>
              <a:t>Towards management of sustainable tourism development </a:t>
            </a:r>
          </a:p>
          <a:p>
            <a:pPr>
              <a:lnSpc>
                <a:spcPts val="1960"/>
              </a:lnSpc>
            </a:pPr>
            <a:r>
              <a:rPr lang="en-IE" dirty="0">
                <a:solidFill>
                  <a:srgbClr val="414141"/>
                </a:solidFill>
              </a:rPr>
              <a:t>	</a:t>
            </a:r>
            <a:r>
              <a:rPr lang="en-IE" sz="1800" dirty="0">
                <a:solidFill>
                  <a:srgbClr val="414141"/>
                </a:solidFill>
              </a:rPr>
              <a:t>in coastal destinations of the Bohai Rim: insights from a tourism 	carrying capacity analysis</a:t>
            </a:r>
          </a:p>
          <a:p>
            <a:pPr>
              <a:lnSpc>
                <a:spcPts val="1960"/>
              </a:lnSpc>
            </a:pPr>
            <a:r>
              <a:rPr lang="en-IE" sz="1800" b="1" dirty="0">
                <a:solidFill>
                  <a:srgbClr val="414141"/>
                </a:solidFill>
              </a:rPr>
              <a:t>Link: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https://link.springer.com/article/10.1007/s43621-025-00951-1</a:t>
            </a:r>
            <a:r>
              <a:rPr lang="en-IE" sz="1800" dirty="0">
                <a:solidFill>
                  <a:srgbClr val="459597"/>
                </a:solidFill>
                <a:ea typeface="+mn-lt"/>
                <a:cs typeface="+mn-lt"/>
              </a:rPr>
              <a:t> </a:t>
            </a:r>
            <a:endParaRPr lang="en-IE" dirty="0">
              <a:solidFill>
                <a:srgbClr val="459597"/>
              </a:solidFill>
            </a:endParaRPr>
          </a:p>
        </p:txBody>
      </p:sp>
      <p:sp>
        <p:nvSpPr>
          <p:cNvPr id="8" name="Freeform 7">
            <a:extLst>
              <a:ext uri="{FF2B5EF4-FFF2-40B4-BE49-F238E27FC236}">
                <a16:creationId xmlns:a16="http://schemas.microsoft.com/office/drawing/2014/main" id="{79B99204-3F7E-6F6B-D57B-414AF760A78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D9FB3EA6-2115-2064-FF33-8362386A1B81}"/>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199048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C1E9-46E8-386C-0397-50914480758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69959D1-2B24-C864-53DD-FFCC87D5CDC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504B5C3C-5904-CA76-B1B9-2BBCE6E78B4D}"/>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29E8E001-658F-01DB-80F0-1AF03DA6015B}"/>
              </a:ext>
            </a:extLst>
          </p:cNvPr>
          <p:cNvSpPr>
            <a:spLocks noGrp="1"/>
          </p:cNvSpPr>
          <p:nvPr>
            <p:ph type="body" sz="quarter" idx="16"/>
          </p:nvPr>
        </p:nvSpPr>
        <p:spPr>
          <a:xfrm>
            <a:off x="4348814" y="875069"/>
            <a:ext cx="5747686" cy="803654"/>
          </a:xfrm>
          <a:prstGeom prst="rect">
            <a:avLst/>
          </a:prstGeom>
        </p:spPr>
        <p:txBody>
          <a:bodyPr/>
          <a:lstStyle/>
          <a:p>
            <a:pPr>
              <a:lnSpc>
                <a:spcPts val="2960"/>
              </a:lnSpc>
            </a:pPr>
            <a:r>
              <a:rPr lang="en-GB" dirty="0"/>
              <a:t>Right-Sized Stays That Make a Local Impact</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C39D3002-1892-B3B9-217F-3CD172188B78}"/>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Aligning accommodation with existing infrastructure—such as access roads, water supply, waste systems, and transport—reduces the need for new developments and limits environmental impact. This thoughtful integration supports long-term viability and allows rural areas to welcome visitors without compromising daily life for residents.</a:t>
            </a:r>
          </a:p>
          <a:p>
            <a:pPr>
              <a:lnSpc>
                <a:spcPts val="2340"/>
              </a:lnSpc>
            </a:pPr>
            <a:endParaRPr lang="en-US" sz="2200" dirty="0"/>
          </a:p>
        </p:txBody>
      </p:sp>
      <p:sp>
        <p:nvSpPr>
          <p:cNvPr id="11" name="Slide Number Placeholder 5">
            <a:extLst>
              <a:ext uri="{FF2B5EF4-FFF2-40B4-BE49-F238E27FC236}">
                <a16:creationId xmlns:a16="http://schemas.microsoft.com/office/drawing/2014/main" id="{5F3DB57D-1485-C740-FCF3-0DBB80018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34</a:t>
            </a:fld>
            <a:endParaRPr lang="fr-CA" sz="1200" dirty="0"/>
          </a:p>
        </p:txBody>
      </p:sp>
      <p:sp>
        <p:nvSpPr>
          <p:cNvPr id="3" name="TextBox 2">
            <a:extLst>
              <a:ext uri="{FF2B5EF4-FFF2-40B4-BE49-F238E27FC236}">
                <a16:creationId xmlns:a16="http://schemas.microsoft.com/office/drawing/2014/main" id="{48DB2464-B433-D992-F734-A20D342DB408}"/>
              </a:ext>
            </a:extLst>
          </p:cNvPr>
          <p:cNvSpPr txBox="1"/>
          <p:nvPr/>
        </p:nvSpPr>
        <p:spPr>
          <a:xfrm>
            <a:off x="4267311" y="4953000"/>
            <a:ext cx="7887644" cy="1374735"/>
          </a:xfrm>
          <a:prstGeom prst="rect">
            <a:avLst/>
          </a:prstGeom>
          <a:noFill/>
        </p:spPr>
        <p:txBody>
          <a:bodyPr wrap="square" lIns="91440" tIns="45720" rIns="91440" bIns="45720" rtlCol="0" anchor="t">
            <a:spAutoFit/>
          </a:bodyPr>
          <a:lstStyle/>
          <a:p>
            <a:pPr>
              <a:lnSpc>
                <a:spcPts val="1960"/>
              </a:lnSpc>
            </a:pPr>
            <a:r>
              <a:rPr lang="en-IE" b="1" dirty="0">
                <a:solidFill>
                  <a:srgbClr val="414141"/>
                </a:solidFill>
              </a:rPr>
              <a:t>Source: 	</a:t>
            </a:r>
            <a:r>
              <a:rPr lang="en-IE" sz="1800" dirty="0">
                <a:solidFill>
                  <a:srgbClr val="414141"/>
                </a:solidFill>
              </a:rPr>
              <a:t>Sustainability of smart rural mobility and tourism: </a:t>
            </a:r>
          </a:p>
          <a:p>
            <a:pPr>
              <a:lnSpc>
                <a:spcPts val="1960"/>
              </a:lnSpc>
            </a:pPr>
            <a:r>
              <a:rPr lang="en-IE" dirty="0">
                <a:solidFill>
                  <a:srgbClr val="414141"/>
                </a:solidFill>
              </a:rPr>
              <a:t>	</a:t>
            </a:r>
            <a:r>
              <a:rPr lang="en-IE" sz="1800" dirty="0">
                <a:solidFill>
                  <a:srgbClr val="414141"/>
                </a:solidFill>
              </a:rPr>
              <a:t>A key performance indicators-based approach</a:t>
            </a:r>
          </a:p>
          <a:p>
            <a:pPr>
              <a:lnSpc>
                <a:spcPts val="1960"/>
              </a:lnSpc>
            </a:pPr>
            <a:r>
              <a:rPr lang="en-IE" sz="1800" b="1" dirty="0">
                <a:solidFill>
                  <a:srgbClr val="414141"/>
                </a:solidFill>
              </a:rPr>
              <a:t>Link: </a:t>
            </a:r>
            <a:r>
              <a:rPr lang="en-IE" sz="1800" b="1" dirty="0">
                <a:solidFill>
                  <a:srgbClr val="459597"/>
                </a:solidFill>
              </a:rPr>
              <a:t>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https://www.sciencedirect.com/journal/technology-in-</a:t>
            </a:r>
            <a:r>
              <a:rPr lang="en-IE" sz="1800" dirty="0">
                <a:solidFill>
                  <a:srgbClr val="459597"/>
                </a:solidFill>
                <a:ea typeface="+mn-lt"/>
                <a:cs typeface="+mn-lt"/>
              </a:rPr>
              <a:t>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society/vol/74/suppl/C</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
        <p:nvSpPr>
          <p:cNvPr id="8" name="Freeform 7">
            <a:extLst>
              <a:ext uri="{FF2B5EF4-FFF2-40B4-BE49-F238E27FC236}">
                <a16:creationId xmlns:a16="http://schemas.microsoft.com/office/drawing/2014/main" id="{7E8BC06F-39CA-D8B6-02A4-7D88F747FE0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5932B3A7-7D31-D176-B746-8614F49F653E}"/>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1374361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CC7A-1C74-49A0-2A60-6E523572B85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3930408-4982-A648-CC68-D621D63813D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4E7B0B72-F8C8-0312-7FCA-9EC3018B15A9}"/>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87E9B167-989C-7B24-00B4-105B4DA0E856}"/>
              </a:ext>
            </a:extLst>
          </p:cNvPr>
          <p:cNvSpPr>
            <a:spLocks noGrp="1"/>
          </p:cNvSpPr>
          <p:nvPr>
            <p:ph type="body" sz="quarter" idx="16"/>
          </p:nvPr>
        </p:nvSpPr>
        <p:spPr>
          <a:xfrm>
            <a:off x="4348814" y="875069"/>
            <a:ext cx="5414311" cy="803654"/>
          </a:xfrm>
          <a:prstGeom prst="rect">
            <a:avLst/>
          </a:prstGeom>
        </p:spPr>
        <p:txBody>
          <a:bodyPr/>
          <a:lstStyle/>
          <a:p>
            <a:pPr>
              <a:lnSpc>
                <a:spcPts val="2960"/>
              </a:lnSpc>
            </a:pPr>
            <a:r>
              <a:rPr lang="en-GB" dirty="0"/>
              <a:t>Right-Sized Stays That Make a Local Impact</a:t>
            </a:r>
          </a:p>
          <a:p>
            <a:pPr>
              <a:lnSpc>
                <a:spcPts val="2960"/>
              </a:lnSpc>
            </a:pPr>
            <a:endParaRPr lang="en-GB" dirty="0"/>
          </a:p>
          <a:p>
            <a:pPr>
              <a:lnSpc>
                <a:spcPts val="2960"/>
              </a:lnSpc>
            </a:pPr>
            <a:endParaRPr lang="en-GB" sz="2800" dirty="0"/>
          </a:p>
        </p:txBody>
      </p:sp>
      <p:sp>
        <p:nvSpPr>
          <p:cNvPr id="4" name="Text Placeholder 3">
            <a:extLst>
              <a:ext uri="{FF2B5EF4-FFF2-40B4-BE49-F238E27FC236}">
                <a16:creationId xmlns:a16="http://schemas.microsoft.com/office/drawing/2014/main" id="{5C799759-5387-B13D-BBAC-F7C29053D1A1}"/>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Tourism can serve as a strategic tool for strengthening local economies when it is intentionally connected to existing value chains. By sourcing food from local farmers, working with craftspeople, or partnering with community-run initiatives, alternative accommodations can support livelihoods, promote cultural heritage, and build economic resilience.</a:t>
            </a:r>
          </a:p>
          <a:p>
            <a:pPr>
              <a:lnSpc>
                <a:spcPts val="2340"/>
              </a:lnSpc>
            </a:pPr>
            <a:endParaRPr lang="en-US" sz="2200" dirty="0"/>
          </a:p>
        </p:txBody>
      </p:sp>
      <p:sp>
        <p:nvSpPr>
          <p:cNvPr id="11" name="Slide Number Placeholder 5">
            <a:extLst>
              <a:ext uri="{FF2B5EF4-FFF2-40B4-BE49-F238E27FC236}">
                <a16:creationId xmlns:a16="http://schemas.microsoft.com/office/drawing/2014/main" id="{6F902E90-F0F0-BE32-4A88-8328B14D3E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sp>
        <p:nvSpPr>
          <p:cNvPr id="3" name="TextBox 2">
            <a:extLst>
              <a:ext uri="{FF2B5EF4-FFF2-40B4-BE49-F238E27FC236}">
                <a16:creationId xmlns:a16="http://schemas.microsoft.com/office/drawing/2014/main" id="{BF49C8C7-9BE1-CA0D-6CE5-7D13C5E0F51C}"/>
              </a:ext>
            </a:extLst>
          </p:cNvPr>
          <p:cNvSpPr txBox="1"/>
          <p:nvPr/>
        </p:nvSpPr>
        <p:spPr>
          <a:xfrm>
            <a:off x="4267311" y="4953000"/>
            <a:ext cx="7887644" cy="1118255"/>
          </a:xfrm>
          <a:prstGeom prst="rect">
            <a:avLst/>
          </a:prstGeom>
          <a:noFill/>
        </p:spPr>
        <p:txBody>
          <a:bodyPr wrap="square" lIns="91440" tIns="45720" rIns="91440" bIns="45720" rtlCol="0" anchor="t">
            <a:spAutoFit/>
          </a:bodyPr>
          <a:lstStyle/>
          <a:p>
            <a:pPr>
              <a:lnSpc>
                <a:spcPts val="1960"/>
              </a:lnSpc>
            </a:pPr>
            <a:r>
              <a:rPr lang="en-IE" b="1" dirty="0">
                <a:solidFill>
                  <a:srgbClr val="414141"/>
                </a:solidFill>
              </a:rPr>
              <a:t>Source: 	</a:t>
            </a:r>
            <a:r>
              <a:rPr lang="en-IE" sz="1800" dirty="0">
                <a:solidFill>
                  <a:srgbClr val="414141"/>
                </a:solidFill>
              </a:rPr>
              <a:t>Local food tourism and its environmental benefits</a:t>
            </a:r>
          </a:p>
          <a:p>
            <a:pPr>
              <a:lnSpc>
                <a:spcPts val="1960"/>
              </a:lnSpc>
            </a:pPr>
            <a:r>
              <a:rPr lang="en-IE" sz="1800" b="1" dirty="0">
                <a:solidFill>
                  <a:srgbClr val="414141"/>
                </a:solidFill>
              </a:rPr>
              <a:t>Link: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https://www.carbonclick.com/news-views/local-food-tourism-</a:t>
            </a:r>
          </a:p>
          <a:p>
            <a:pPr>
              <a:lnSpc>
                <a:spcPts val="1960"/>
              </a:lnSpc>
            </a:pPr>
            <a:r>
              <a:rPr lang="en-IE" dirty="0">
                <a:solidFill>
                  <a:srgbClr val="459597"/>
                </a:solidFill>
                <a:ea typeface="+mn-lt"/>
                <a:cs typeface="+mn-lt"/>
              </a:rPr>
              <a:t>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and-its-environmental-benefits</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
        <p:nvSpPr>
          <p:cNvPr id="8" name="Freeform 7">
            <a:extLst>
              <a:ext uri="{FF2B5EF4-FFF2-40B4-BE49-F238E27FC236}">
                <a16:creationId xmlns:a16="http://schemas.microsoft.com/office/drawing/2014/main" id="{C11BA702-3A56-FA04-7895-3BB54EB66E4C}"/>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1AB83463-5844-2333-E860-EED6404DE25B}"/>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277563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B3154-FBEF-5E73-5987-E4AD6089301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27A5969-6E1E-2F79-8352-265A9F3DAAE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E8AB1A4A-706B-E3A8-2669-F1F72B304E61}"/>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6EE0CE6C-CFAE-26C0-52AB-0F3BD2B1B57A}"/>
              </a:ext>
            </a:extLst>
          </p:cNvPr>
          <p:cNvSpPr>
            <a:spLocks noGrp="1"/>
          </p:cNvSpPr>
          <p:nvPr>
            <p:ph type="body" sz="quarter" idx="16"/>
          </p:nvPr>
        </p:nvSpPr>
        <p:spPr>
          <a:xfrm>
            <a:off x="4348814" y="875069"/>
            <a:ext cx="5357161" cy="803654"/>
          </a:xfrm>
          <a:prstGeom prst="rect">
            <a:avLst/>
          </a:prstGeom>
        </p:spPr>
        <p:txBody>
          <a:bodyPr/>
          <a:lstStyle/>
          <a:p>
            <a:pPr>
              <a:lnSpc>
                <a:spcPts val="2960"/>
              </a:lnSpc>
            </a:pPr>
            <a:r>
              <a:rPr lang="en-GB" dirty="0"/>
              <a:t>Right-Sized Stays That Make a Local Impact</a:t>
            </a:r>
          </a:p>
          <a:p>
            <a:pPr>
              <a:lnSpc>
                <a:spcPts val="2960"/>
              </a:lnSpc>
            </a:pPr>
            <a:endParaRPr lang="en-GB" dirty="0"/>
          </a:p>
          <a:p>
            <a:pPr>
              <a:lnSpc>
                <a:spcPts val="2960"/>
              </a:lnSpc>
            </a:pPr>
            <a:endParaRPr lang="en-GB" sz="2800" dirty="0"/>
          </a:p>
        </p:txBody>
      </p:sp>
      <p:sp>
        <p:nvSpPr>
          <p:cNvPr id="4" name="Text Placeholder 3">
            <a:extLst>
              <a:ext uri="{FF2B5EF4-FFF2-40B4-BE49-F238E27FC236}">
                <a16:creationId xmlns:a16="http://schemas.microsoft.com/office/drawing/2014/main" id="{573FF6F2-2E22-A314-F7AC-6C262DD4D72E}"/>
              </a:ext>
            </a:extLst>
          </p:cNvPr>
          <p:cNvSpPr>
            <a:spLocks noGrp="1"/>
          </p:cNvSpPr>
          <p:nvPr>
            <p:ph type="body" sz="quarter" idx="21"/>
          </p:nvPr>
        </p:nvSpPr>
        <p:spPr>
          <a:xfrm>
            <a:off x="4348814" y="2024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Business models such as Albergo </a:t>
            </a:r>
            <a:r>
              <a:rPr lang="en-GB" b="0" i="0" dirty="0" err="1">
                <a:effectLst/>
                <a:latin typeface="Calibri"/>
                <a:ea typeface="Calibri"/>
                <a:cs typeface="Calibri"/>
              </a:rPr>
              <a:t>Diffuso</a:t>
            </a:r>
            <a:r>
              <a:rPr lang="en-GB" b="0" i="0" dirty="0">
                <a:effectLst/>
                <a:latin typeface="Calibri"/>
                <a:ea typeface="Calibri"/>
                <a:cs typeface="Calibri"/>
              </a:rPr>
              <a:t> or cooperative ownership schemes show how regulation and governance structures can be designed to embed tourism within the social fabric of a place. These approaches reinforce the principle that rural accommodation should not be developed in isolation, but as part of a broader vision of inclusive, place-based growth.</a:t>
            </a:r>
          </a:p>
          <a:p>
            <a:pPr>
              <a:lnSpc>
                <a:spcPts val="2340"/>
              </a:lnSpc>
            </a:pPr>
            <a:endParaRPr lang="en-US" sz="2200" dirty="0"/>
          </a:p>
        </p:txBody>
      </p:sp>
      <p:sp>
        <p:nvSpPr>
          <p:cNvPr id="11" name="Slide Number Placeholder 5">
            <a:extLst>
              <a:ext uri="{FF2B5EF4-FFF2-40B4-BE49-F238E27FC236}">
                <a16:creationId xmlns:a16="http://schemas.microsoft.com/office/drawing/2014/main" id="{F99405E2-1519-4146-E7B2-A03EB30EBFA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sp>
        <p:nvSpPr>
          <p:cNvPr id="3" name="TextBox 2">
            <a:extLst>
              <a:ext uri="{FF2B5EF4-FFF2-40B4-BE49-F238E27FC236}">
                <a16:creationId xmlns:a16="http://schemas.microsoft.com/office/drawing/2014/main" id="{5E942474-0065-B359-7E1B-9CE19BE2DF7F}"/>
              </a:ext>
            </a:extLst>
          </p:cNvPr>
          <p:cNvSpPr txBox="1"/>
          <p:nvPr/>
        </p:nvSpPr>
        <p:spPr>
          <a:xfrm>
            <a:off x="4267311" y="4953000"/>
            <a:ext cx="7887644" cy="1118255"/>
          </a:xfrm>
          <a:prstGeom prst="rect">
            <a:avLst/>
          </a:prstGeom>
          <a:noFill/>
        </p:spPr>
        <p:txBody>
          <a:bodyPr wrap="square" lIns="91440" tIns="45720" rIns="91440" bIns="45720" rtlCol="0" anchor="t">
            <a:spAutoFit/>
          </a:bodyPr>
          <a:lstStyle/>
          <a:p>
            <a:pPr>
              <a:lnSpc>
                <a:spcPts val="1960"/>
              </a:lnSpc>
            </a:pPr>
            <a:r>
              <a:rPr lang="en-IE" b="1" dirty="0">
                <a:solidFill>
                  <a:srgbClr val="414141"/>
                </a:solidFill>
              </a:rPr>
              <a:t>Source: 	</a:t>
            </a:r>
            <a:r>
              <a:rPr lang="en-IE" sz="1800" dirty="0">
                <a:solidFill>
                  <a:srgbClr val="414141"/>
                </a:solidFill>
                <a:ea typeface="+mn-lt"/>
                <a:cs typeface="+mn-lt"/>
              </a:rPr>
              <a:t>A typical Italian phenomenon: The “albergo </a:t>
            </a:r>
            <a:r>
              <a:rPr lang="en-IE" sz="1800" dirty="0" err="1">
                <a:solidFill>
                  <a:srgbClr val="414141"/>
                </a:solidFill>
                <a:ea typeface="+mn-lt"/>
                <a:cs typeface="+mn-lt"/>
              </a:rPr>
              <a:t>diffuso</a:t>
            </a:r>
            <a:r>
              <a:rPr lang="en-IE" sz="1800" dirty="0">
                <a:solidFill>
                  <a:srgbClr val="414141"/>
                </a:solidFill>
                <a:ea typeface="+mn-lt"/>
                <a:cs typeface="+mn-lt"/>
              </a:rPr>
              <a:t>”</a:t>
            </a:r>
          </a:p>
          <a:p>
            <a:pPr>
              <a:lnSpc>
                <a:spcPts val="1960"/>
              </a:lnSpc>
            </a:pPr>
            <a:r>
              <a:rPr lang="en-IE" sz="1800" dirty="0">
                <a:solidFill>
                  <a:srgbClr val="414141"/>
                </a:solidFill>
                <a:ea typeface="+mn-lt"/>
                <a:cs typeface="+mn-lt"/>
              </a:rPr>
              <a:t>Link: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https://www.sciencedirect.com/journal/tourism-</a:t>
            </a:r>
            <a:r>
              <a:rPr lang="en-IE" sz="1800" dirty="0">
                <a:solidFill>
                  <a:srgbClr val="459597"/>
                </a:solidFill>
                <a:ea typeface="+mn-lt"/>
                <a:cs typeface="+mn-lt"/>
              </a:rPr>
              <a:t>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management/vol/32/issue/3</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
        <p:nvSpPr>
          <p:cNvPr id="8" name="Freeform 7">
            <a:extLst>
              <a:ext uri="{FF2B5EF4-FFF2-40B4-BE49-F238E27FC236}">
                <a16:creationId xmlns:a16="http://schemas.microsoft.com/office/drawing/2014/main" id="{F2D29042-5E7D-3EFF-ACF9-3BBDDF652EB5}"/>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7D62B7DB-0F67-43DA-B93F-5113A6158B16}"/>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525822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027D628-50DF-8855-8440-6B1470283BF0}"/>
              </a:ext>
            </a:extLst>
          </p:cNvPr>
          <p:cNvSpPr>
            <a:spLocks noGrp="1"/>
          </p:cNvSpPr>
          <p:nvPr>
            <p:ph type="body" sz="quarter" idx="13"/>
          </p:nvPr>
        </p:nvSpPr>
        <p:spPr>
          <a:xfrm>
            <a:off x="640590" y="1572125"/>
            <a:ext cx="5455410" cy="4860757"/>
          </a:xfrm>
        </p:spPr>
        <p:txBody>
          <a:bodyPr anchor="t">
            <a:normAutofit/>
          </a:bodyPr>
          <a:lstStyle/>
          <a:p>
            <a:pPr algn="l">
              <a:lnSpc>
                <a:spcPts val="2340"/>
              </a:lnSpc>
            </a:pPr>
            <a:r>
              <a:rPr lang="en-IE" sz="2200" i="0" dirty="0"/>
              <a:t>To deepen your learning and support the practical application of this module, explore the curated selection of additional reading, exercise and digital tools provided in this section. They are selected to help you research your market, streamline operations, enhance guest experiences, and promote your business effectively. </a:t>
            </a:r>
          </a:p>
          <a:p>
            <a:pPr algn="l">
              <a:lnSpc>
                <a:spcPts val="2340"/>
              </a:lnSpc>
            </a:pPr>
            <a:endParaRPr lang="en-IE" sz="2200" i="0" dirty="0"/>
          </a:p>
          <a:p>
            <a:pPr algn="l">
              <a:lnSpc>
                <a:spcPts val="2340"/>
              </a:lnSpc>
            </a:pPr>
            <a:r>
              <a:rPr lang="en-IE" sz="2200" i="0" dirty="0"/>
              <a:t>By exploring these resources, you can strengthen your skills, increase efficiency, and ensure your accommodation offering aligns with EPIC STAYS’ values of sustainability, creativity, and community engagement.</a:t>
            </a:r>
          </a:p>
          <a:p>
            <a:pPr algn="l">
              <a:lnSpc>
                <a:spcPts val="2340"/>
              </a:lnSpc>
            </a:pPr>
            <a:endParaRPr lang="en-IE" sz="2200" i="0" dirty="0"/>
          </a:p>
        </p:txBody>
      </p:sp>
      <p:pic>
        <p:nvPicPr>
          <p:cNvPr id="10" name="Picture Placeholder 9">
            <a:extLst>
              <a:ext uri="{FF2B5EF4-FFF2-40B4-BE49-F238E27FC236}">
                <a16:creationId xmlns:a16="http://schemas.microsoft.com/office/drawing/2014/main" id="{5915CBB4-5483-6AF3-40F4-2D09F143DBF6}"/>
              </a:ext>
            </a:extLst>
          </p:cNvPr>
          <p:cNvPicPr>
            <a:picLocks noGrp="1" noChangeAspect="1"/>
          </p:cNvPicPr>
          <p:nvPr>
            <p:ph type="pic" sz="quarter" idx="4294967295"/>
          </p:nvPr>
        </p:nvPicPr>
        <p:blipFill>
          <a:blip r:embed="rId2"/>
          <a:srcRect l="2871" r="2871"/>
          <a:stretch>
            <a:fillRect/>
          </a:stretch>
        </p:blipFill>
        <p:spPr>
          <a:xfrm>
            <a:off x="6629303" y="1140130"/>
            <a:ext cx="5626746" cy="4105640"/>
          </a:xfrm>
          <a:custGeom>
            <a:avLst/>
            <a:gdLst>
              <a:gd name="connsiteX0" fmla="*/ 2403865 w 6590485"/>
              <a:gd name="connsiteY0" fmla="*/ 0 h 4808847"/>
              <a:gd name="connsiteX1" fmla="*/ 2539366 w 6590485"/>
              <a:gd name="connsiteY1" fmla="*/ 5019 h 4808847"/>
              <a:gd name="connsiteX2" fmla="*/ 2539366 w 6590485"/>
              <a:gd name="connsiteY2" fmla="*/ 0 h 4808847"/>
              <a:gd name="connsiteX3" fmla="*/ 3803037 w 6590485"/>
              <a:gd name="connsiteY3" fmla="*/ 0 h 4808847"/>
              <a:gd name="connsiteX4" fmla="*/ 3938538 w 6590485"/>
              <a:gd name="connsiteY4" fmla="*/ 0 h 4808847"/>
              <a:gd name="connsiteX5" fmla="*/ 5191314 w 6590485"/>
              <a:gd name="connsiteY5" fmla="*/ 0 h 4808847"/>
              <a:gd name="connsiteX6" fmla="*/ 6590485 w 6590485"/>
              <a:gd name="connsiteY6" fmla="*/ 0 h 4808847"/>
              <a:gd name="connsiteX7" fmla="*/ 6590485 w 6590485"/>
              <a:gd name="connsiteY7" fmla="*/ 4808847 h 4808847"/>
              <a:gd name="connsiteX8" fmla="*/ 5191314 w 6590485"/>
              <a:gd name="connsiteY8" fmla="*/ 4808847 h 4808847"/>
              <a:gd name="connsiteX9" fmla="*/ 3938537 w 6590485"/>
              <a:gd name="connsiteY9" fmla="*/ 4808847 h 4808847"/>
              <a:gd name="connsiteX10" fmla="*/ 3803037 w 6590485"/>
              <a:gd name="connsiteY10" fmla="*/ 4808847 h 4808847"/>
              <a:gd name="connsiteX11" fmla="*/ 2539366 w 6590485"/>
              <a:gd name="connsiteY11" fmla="*/ 4808847 h 4808847"/>
              <a:gd name="connsiteX12" fmla="*/ 2539366 w 6590485"/>
              <a:gd name="connsiteY12" fmla="*/ 4803829 h 4808847"/>
              <a:gd name="connsiteX13" fmla="*/ 2403865 w 6590485"/>
              <a:gd name="connsiteY13" fmla="*/ 4808847 h 4808847"/>
              <a:gd name="connsiteX14" fmla="*/ 0 w 6590485"/>
              <a:gd name="connsiteY14" fmla="*/ 2404423 h 4808847"/>
              <a:gd name="connsiteX15" fmla="*/ 2403865 w 6590485"/>
              <a:gd name="connsiteY15" fmla="*/ 0 h 480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485" h="4808847">
                <a:moveTo>
                  <a:pt x="2403865" y="0"/>
                </a:moveTo>
                <a:cubicBezTo>
                  <a:pt x="2449031" y="0"/>
                  <a:pt x="2499219" y="0"/>
                  <a:pt x="2539366" y="5019"/>
                </a:cubicBezTo>
                <a:lnTo>
                  <a:pt x="2539366" y="0"/>
                </a:lnTo>
                <a:lnTo>
                  <a:pt x="3803037" y="0"/>
                </a:lnTo>
                <a:lnTo>
                  <a:pt x="3938538" y="0"/>
                </a:lnTo>
                <a:lnTo>
                  <a:pt x="5191314" y="0"/>
                </a:lnTo>
                <a:lnTo>
                  <a:pt x="6590485" y="0"/>
                </a:lnTo>
                <a:lnTo>
                  <a:pt x="6590485" y="4808847"/>
                </a:lnTo>
                <a:lnTo>
                  <a:pt x="5191314" y="4808847"/>
                </a:lnTo>
                <a:lnTo>
                  <a:pt x="3938537" y="4808847"/>
                </a:lnTo>
                <a:lnTo>
                  <a:pt x="3803037" y="4808847"/>
                </a:lnTo>
                <a:lnTo>
                  <a:pt x="2539366" y="4808847"/>
                </a:lnTo>
                <a:lnTo>
                  <a:pt x="2539366" y="4803829"/>
                </a:lnTo>
                <a:cubicBezTo>
                  <a:pt x="2494199" y="4808847"/>
                  <a:pt x="2449031" y="4808847"/>
                  <a:pt x="2403865" y="4808847"/>
                </a:cubicBezTo>
                <a:cubicBezTo>
                  <a:pt x="1073959" y="4808847"/>
                  <a:pt x="0" y="3734639"/>
                  <a:pt x="0" y="2404423"/>
                </a:cubicBezTo>
                <a:cubicBezTo>
                  <a:pt x="0" y="1074211"/>
                  <a:pt x="1078981" y="0"/>
                  <a:pt x="2403865" y="0"/>
                </a:cubicBezTo>
                <a:close/>
              </a:path>
            </a:pathLst>
          </a:custGeom>
        </p:spPr>
      </p:pic>
      <p:sp>
        <p:nvSpPr>
          <p:cNvPr id="5" name="TextBox 4">
            <a:extLst>
              <a:ext uri="{FF2B5EF4-FFF2-40B4-BE49-F238E27FC236}">
                <a16:creationId xmlns:a16="http://schemas.microsoft.com/office/drawing/2014/main" id="{899B1F22-F55B-5D93-A40F-0EB31019BFF6}"/>
              </a:ext>
            </a:extLst>
          </p:cNvPr>
          <p:cNvSpPr txBox="1"/>
          <p:nvPr/>
        </p:nvSpPr>
        <p:spPr>
          <a:xfrm>
            <a:off x="640590" y="328140"/>
            <a:ext cx="6112042" cy="646331"/>
          </a:xfrm>
          <a:prstGeom prst="rect">
            <a:avLst/>
          </a:prstGeom>
          <a:noFill/>
        </p:spPr>
        <p:txBody>
          <a:bodyPr wrap="square">
            <a:spAutoFit/>
          </a:bodyPr>
          <a:lstStyle/>
          <a:p>
            <a:pPr algn="l"/>
            <a:r>
              <a:rPr lang="en-IE" sz="3600" b="1" i="0" dirty="0">
                <a:solidFill>
                  <a:srgbClr val="459597"/>
                </a:solidFill>
              </a:rPr>
              <a:t>Additional Resources Section</a:t>
            </a:r>
          </a:p>
        </p:txBody>
      </p:sp>
      <p:pic>
        <p:nvPicPr>
          <p:cNvPr id="11" name="Picture 10">
            <a:extLst>
              <a:ext uri="{FF2B5EF4-FFF2-40B4-BE49-F238E27FC236}">
                <a16:creationId xmlns:a16="http://schemas.microsoft.com/office/drawing/2014/main" id="{58F93900-62F5-AAAC-EE38-66636C8C2C9F}"/>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5562698" y="3876445"/>
            <a:ext cx="4246690" cy="3154091"/>
          </a:xfrm>
          <a:prstGeom prst="rect">
            <a:avLst/>
          </a:prstGeom>
        </p:spPr>
      </p:pic>
      <p:sp>
        <p:nvSpPr>
          <p:cNvPr id="12" name="Slide Number Placeholder 5">
            <a:extLst>
              <a:ext uri="{FF2B5EF4-FFF2-40B4-BE49-F238E27FC236}">
                <a16:creationId xmlns:a16="http://schemas.microsoft.com/office/drawing/2014/main" id="{8D167EE9-0B6A-8D23-A365-809CC84CD2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37</a:t>
            </a:fld>
            <a:endParaRPr lang="fr-CA" sz="1200" dirty="0"/>
          </a:p>
        </p:txBody>
      </p:sp>
    </p:spTree>
    <p:extLst>
      <p:ext uri="{BB962C8B-B14F-4D97-AF65-F5344CB8AC3E}">
        <p14:creationId xmlns:p14="http://schemas.microsoft.com/office/powerpoint/2010/main" val="3368301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51D2-E02F-D56B-E906-2059F57F453E}"/>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020766C8-361D-FA45-6DAC-1BDA8B54BD3C}"/>
              </a:ext>
            </a:extLst>
          </p:cNvPr>
          <p:cNvPicPr>
            <a:picLocks noGrp="1" noChangeAspect="1"/>
          </p:cNvPicPr>
          <p:nvPr>
            <p:ph type="pic" sz="quarter" idx="20"/>
          </p:nvPr>
        </p:nvPicPr>
        <p:blipFill>
          <a:blip r:embed="rId2"/>
          <a:srcRect t="10500" b="10500"/>
          <a:stretch>
            <a:fillRect/>
          </a:stretch>
        </p:blipFill>
        <p:spPr>
          <a:xfrm>
            <a:off x="7143400" y="1219242"/>
            <a:ext cx="3918486" cy="2209758"/>
          </a:xfrm>
        </p:spPr>
      </p:pic>
      <p:sp>
        <p:nvSpPr>
          <p:cNvPr id="4" name="Flowchart: Connector 3">
            <a:extLst>
              <a:ext uri="{FF2B5EF4-FFF2-40B4-BE49-F238E27FC236}">
                <a16:creationId xmlns:a16="http://schemas.microsoft.com/office/drawing/2014/main" id="{226B5366-1E7F-671B-E863-A20A4E96D7AA}"/>
              </a:ext>
            </a:extLst>
          </p:cNvPr>
          <p:cNvSpPr/>
          <p:nvPr/>
        </p:nvSpPr>
        <p:spPr>
          <a:xfrm>
            <a:off x="6279903" y="334002"/>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Click to Watch Video</a:t>
            </a:r>
            <a:endParaRPr lang="en-IE" sz="2400" b="1" dirty="0">
              <a:solidFill>
                <a:schemeClr val="bg2"/>
              </a:solidFill>
              <a:hlinkClick r:id="rId4">
                <a:extLst>
                  <a:ext uri="{A12FA001-AC4F-418D-AE19-62706E023703}">
                    <ahyp:hlinkClr xmlns:ahyp="http://schemas.microsoft.com/office/drawing/2018/hyperlinkcolor" val="tx"/>
                  </a:ext>
                </a:extLst>
              </a:hlinkClick>
            </a:endParaRPr>
          </a:p>
        </p:txBody>
      </p:sp>
      <p:sp>
        <p:nvSpPr>
          <p:cNvPr id="11" name="Text Placeholder 3">
            <a:extLst>
              <a:ext uri="{FF2B5EF4-FFF2-40B4-BE49-F238E27FC236}">
                <a16:creationId xmlns:a16="http://schemas.microsoft.com/office/drawing/2014/main" id="{CEDB8BA1-BB26-0547-C71F-CE25A187644B}"/>
              </a:ext>
            </a:extLst>
          </p:cNvPr>
          <p:cNvSpPr txBox="1">
            <a:spLocks/>
          </p:cNvSpPr>
          <p:nvPr/>
        </p:nvSpPr>
        <p:spPr>
          <a:xfrm>
            <a:off x="615788" y="620807"/>
            <a:ext cx="485156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 Secret Boutique Hotel</a:t>
            </a:r>
          </a:p>
          <a:p>
            <a:pPr>
              <a:lnSpc>
                <a:spcPts val="3720"/>
              </a:lnSpc>
            </a:pPr>
            <a:endParaRPr lang="en-US" dirty="0"/>
          </a:p>
        </p:txBody>
      </p:sp>
      <p:sp>
        <p:nvSpPr>
          <p:cNvPr id="12" name="Text Placeholder 4">
            <a:extLst>
              <a:ext uri="{FF2B5EF4-FFF2-40B4-BE49-F238E27FC236}">
                <a16:creationId xmlns:a16="http://schemas.microsoft.com/office/drawing/2014/main" id="{D6368C1C-D9D6-D62F-3591-6FE08770AF33}"/>
              </a:ext>
            </a:extLst>
          </p:cNvPr>
          <p:cNvSpPr txBox="1">
            <a:spLocks/>
          </p:cNvSpPr>
          <p:nvPr/>
        </p:nvSpPr>
        <p:spPr>
          <a:xfrm>
            <a:off x="615788" y="2094996"/>
            <a:ext cx="590349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Name: </a:t>
            </a:r>
          </a:p>
          <a:p>
            <a:pPr indent="0">
              <a:lnSpc>
                <a:spcPts val="2240"/>
              </a:lnSpc>
              <a:buClr>
                <a:srgbClr val="459597"/>
              </a:buClr>
            </a:pPr>
            <a:r>
              <a:rPr lang="en-GB" sz="2800" dirty="0">
                <a:solidFill>
                  <a:srgbClr val="414141"/>
                </a:solidFill>
              </a:rPr>
              <a:t>A Secret Boutique Hotel</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Description:</a:t>
            </a:r>
          </a:p>
          <a:p>
            <a:pPr indent="0">
              <a:lnSpc>
                <a:spcPts val="2240"/>
              </a:lnSpc>
              <a:buClr>
                <a:srgbClr val="459597"/>
              </a:buClr>
            </a:pPr>
            <a:r>
              <a:rPr lang="en-GB" dirty="0">
                <a:solidFill>
                  <a:srgbClr val="414141"/>
                </a:solidFill>
              </a:rPr>
              <a:t>This video provides a tour of a hidden medieval boutique hotel in a small Italian village, highlighting how existing historic structures have been carefully repurposed into low-scale hospitality offerings. The presentation emphasizes preservation of architectural heritage, local materials, and minimal intervention in the landscape. It underscores the hotel's harmonious fit within a rural setting, supporting tourism that respects tradition and scale.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cxnSp>
        <p:nvCxnSpPr>
          <p:cNvPr id="13" name="Straight Connector 12">
            <a:extLst>
              <a:ext uri="{FF2B5EF4-FFF2-40B4-BE49-F238E27FC236}">
                <a16:creationId xmlns:a16="http://schemas.microsoft.com/office/drawing/2014/main" id="{C380E8C9-7F5D-8013-B37B-433A822A179F}"/>
              </a:ext>
            </a:extLst>
          </p:cNvPr>
          <p:cNvCxnSpPr>
            <a:cxnSpLocks/>
          </p:cNvCxnSpPr>
          <p:nvPr/>
        </p:nvCxnSpPr>
        <p:spPr>
          <a:xfrm>
            <a:off x="1" y="1424461"/>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4EDEBE3-0F77-2082-26BE-73274D13D943}"/>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382806" y="3877111"/>
            <a:ext cx="4194013" cy="3114966"/>
          </a:xfrm>
          <a:prstGeom prst="rect">
            <a:avLst/>
          </a:prstGeom>
        </p:spPr>
      </p:pic>
      <p:grpSp>
        <p:nvGrpSpPr>
          <p:cNvPr id="18" name="Group 17">
            <a:extLst>
              <a:ext uri="{FF2B5EF4-FFF2-40B4-BE49-F238E27FC236}">
                <a16:creationId xmlns:a16="http://schemas.microsoft.com/office/drawing/2014/main" id="{D1B00319-6564-EFCE-BB3F-129CB805281F}"/>
              </a:ext>
            </a:extLst>
          </p:cNvPr>
          <p:cNvGrpSpPr/>
          <p:nvPr/>
        </p:nvGrpSpPr>
        <p:grpSpPr>
          <a:xfrm>
            <a:off x="9402581" y="2160138"/>
            <a:ext cx="2779672" cy="554397"/>
            <a:chOff x="1800741" y="6353467"/>
            <a:chExt cx="3253859" cy="554397"/>
          </a:xfrm>
        </p:grpSpPr>
        <p:sp>
          <p:nvSpPr>
            <p:cNvPr id="19" name="object 3">
              <a:extLst>
                <a:ext uri="{FF2B5EF4-FFF2-40B4-BE49-F238E27FC236}">
                  <a16:creationId xmlns:a16="http://schemas.microsoft.com/office/drawing/2014/main" id="{00B60DD5-B6E9-C4E2-1F96-78E5A34A35A5}"/>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Text Placeholder 6">
              <a:extLst>
                <a:ext uri="{FF2B5EF4-FFF2-40B4-BE49-F238E27FC236}">
                  <a16:creationId xmlns:a16="http://schemas.microsoft.com/office/drawing/2014/main" id="{8545A920-4C5A-877F-6386-E956DF17EBAA}"/>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Photo Credit: </a:t>
              </a:r>
              <a:r>
                <a:rPr lang="en-GB" sz="1200" dirty="0" err="1"/>
                <a:t>Meridaunia</a:t>
              </a:r>
              <a:endParaRPr lang="en-GB" sz="1200" dirty="0"/>
            </a:p>
          </p:txBody>
        </p:sp>
      </p:grpSp>
      <p:sp>
        <p:nvSpPr>
          <p:cNvPr id="23" name="Slide Number Placeholder 5">
            <a:extLst>
              <a:ext uri="{FF2B5EF4-FFF2-40B4-BE49-F238E27FC236}">
                <a16:creationId xmlns:a16="http://schemas.microsoft.com/office/drawing/2014/main" id="{A8BD4853-BA42-14CB-46B0-D7D57BF6AC8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38</a:t>
            </a:fld>
            <a:endParaRPr lang="fr-CA" sz="1200" dirty="0"/>
          </a:p>
        </p:txBody>
      </p:sp>
    </p:spTree>
    <p:extLst>
      <p:ext uri="{BB962C8B-B14F-4D97-AF65-F5344CB8AC3E}">
        <p14:creationId xmlns:p14="http://schemas.microsoft.com/office/powerpoint/2010/main" val="2048951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4C18-F2EF-928F-F172-0CBEFC8712D5}"/>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46C688BB-7B06-C28C-F1E2-D3BDEF613CBB}"/>
              </a:ext>
            </a:extLst>
          </p:cNvPr>
          <p:cNvPicPr>
            <a:picLocks noGrp="1" noChangeAspect="1"/>
          </p:cNvPicPr>
          <p:nvPr>
            <p:ph type="pic" sz="quarter" idx="20"/>
          </p:nvPr>
        </p:nvPicPr>
        <p:blipFill>
          <a:blip r:embed="rId2"/>
          <a:srcRect t="10500" b="10500"/>
          <a:stretch>
            <a:fillRect/>
          </a:stretch>
        </p:blipFill>
        <p:spPr>
          <a:xfrm>
            <a:off x="7143400" y="1219242"/>
            <a:ext cx="3918486" cy="2209758"/>
          </a:xfrm>
        </p:spPr>
      </p:pic>
      <p:sp>
        <p:nvSpPr>
          <p:cNvPr id="4" name="Flowchart: Connector 3">
            <a:extLst>
              <a:ext uri="{FF2B5EF4-FFF2-40B4-BE49-F238E27FC236}">
                <a16:creationId xmlns:a16="http://schemas.microsoft.com/office/drawing/2014/main" id="{9861500C-BC70-BBD5-BF16-AA98A507D9E5}"/>
              </a:ext>
            </a:extLst>
          </p:cNvPr>
          <p:cNvSpPr/>
          <p:nvPr/>
        </p:nvSpPr>
        <p:spPr>
          <a:xfrm>
            <a:off x="6279903" y="334002"/>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Click to Watch Video</a:t>
            </a:r>
            <a:endParaRPr lang="en-IE" sz="2400" b="1" dirty="0">
              <a:solidFill>
                <a:schemeClr val="bg2"/>
              </a:solidFill>
              <a:hlinkClick r:id="rId4">
                <a:extLst>
                  <a:ext uri="{A12FA001-AC4F-418D-AE19-62706E023703}">
                    <ahyp:hlinkClr xmlns:ahyp="http://schemas.microsoft.com/office/drawing/2018/hyperlinkcolor" val="tx"/>
                  </a:ext>
                </a:extLst>
              </a:hlinkClick>
            </a:endParaRPr>
          </a:p>
        </p:txBody>
      </p:sp>
      <p:sp>
        <p:nvSpPr>
          <p:cNvPr id="11" name="Text Placeholder 3">
            <a:extLst>
              <a:ext uri="{FF2B5EF4-FFF2-40B4-BE49-F238E27FC236}">
                <a16:creationId xmlns:a16="http://schemas.microsoft.com/office/drawing/2014/main" id="{B360D8F0-13EF-E589-F5CD-79EF89DB755C}"/>
              </a:ext>
            </a:extLst>
          </p:cNvPr>
          <p:cNvSpPr txBox="1">
            <a:spLocks/>
          </p:cNvSpPr>
          <p:nvPr/>
        </p:nvSpPr>
        <p:spPr>
          <a:xfrm>
            <a:off x="615788" y="620807"/>
            <a:ext cx="50134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 Secret Boutique Hotel</a:t>
            </a:r>
          </a:p>
          <a:p>
            <a:pPr>
              <a:lnSpc>
                <a:spcPts val="3720"/>
              </a:lnSpc>
            </a:pPr>
            <a:endParaRPr lang="en-US" dirty="0"/>
          </a:p>
        </p:txBody>
      </p:sp>
      <p:sp>
        <p:nvSpPr>
          <p:cNvPr id="12" name="Text Placeholder 4">
            <a:extLst>
              <a:ext uri="{FF2B5EF4-FFF2-40B4-BE49-F238E27FC236}">
                <a16:creationId xmlns:a16="http://schemas.microsoft.com/office/drawing/2014/main" id="{8F7C6786-18E3-E723-9887-35F6DF944ECC}"/>
              </a:ext>
            </a:extLst>
          </p:cNvPr>
          <p:cNvSpPr txBox="1">
            <a:spLocks/>
          </p:cNvSpPr>
          <p:nvPr/>
        </p:nvSpPr>
        <p:spPr>
          <a:xfrm>
            <a:off x="615788" y="2299795"/>
            <a:ext cx="519340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Apply to Topic 1:</a:t>
            </a:r>
            <a:endParaRPr lang="en-GB" dirty="0">
              <a:solidFill>
                <a:srgbClr val="414141"/>
              </a:solidFill>
            </a:endParaRPr>
          </a:p>
          <a:p>
            <a:pPr indent="0">
              <a:lnSpc>
                <a:spcPts val="2240"/>
              </a:lnSpc>
              <a:buClr>
                <a:srgbClr val="459597"/>
              </a:buClr>
            </a:pPr>
            <a:r>
              <a:rPr lang="en-GB" b="1" dirty="0">
                <a:solidFill>
                  <a:srgbClr val="414141"/>
                </a:solidFill>
              </a:rPr>
              <a:t> </a:t>
            </a:r>
          </a:p>
          <a:p>
            <a:pPr indent="0">
              <a:lnSpc>
                <a:spcPts val="2240"/>
              </a:lnSpc>
              <a:buClr>
                <a:srgbClr val="459597"/>
              </a:buClr>
            </a:pPr>
            <a:r>
              <a:rPr lang="en-GB" b="1" dirty="0">
                <a:solidFill>
                  <a:srgbClr val="414141"/>
                </a:solidFill>
              </a:rPr>
              <a:t>This content aligns well with Section 3: </a:t>
            </a:r>
            <a:r>
              <a:rPr lang="en-GB" dirty="0">
                <a:solidFill>
                  <a:srgbClr val="414141"/>
                </a:solidFill>
              </a:rPr>
              <a:t>Right‑Sized Stays That Make a Local Impact. It showcases how small-scale accommodation - rooted in community, heritage, and careful design - can enhance local resilience, preserve identity, and support sustainable tourism development.</a:t>
            </a: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p:txBody>
      </p:sp>
      <p:cxnSp>
        <p:nvCxnSpPr>
          <p:cNvPr id="13" name="Straight Connector 12">
            <a:extLst>
              <a:ext uri="{FF2B5EF4-FFF2-40B4-BE49-F238E27FC236}">
                <a16:creationId xmlns:a16="http://schemas.microsoft.com/office/drawing/2014/main" id="{3E691229-FA33-E5B0-0C25-3881302A8E01}"/>
              </a:ext>
            </a:extLst>
          </p:cNvPr>
          <p:cNvCxnSpPr>
            <a:cxnSpLocks/>
          </p:cNvCxnSpPr>
          <p:nvPr/>
        </p:nvCxnSpPr>
        <p:spPr>
          <a:xfrm>
            <a:off x="1" y="1424461"/>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C1CE648-AEA5-F2FC-261A-3BEA5E347764}"/>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382806" y="3877111"/>
            <a:ext cx="4194013" cy="3114966"/>
          </a:xfrm>
          <a:prstGeom prst="rect">
            <a:avLst/>
          </a:prstGeom>
        </p:spPr>
      </p:pic>
      <p:grpSp>
        <p:nvGrpSpPr>
          <p:cNvPr id="18" name="Group 17">
            <a:extLst>
              <a:ext uri="{FF2B5EF4-FFF2-40B4-BE49-F238E27FC236}">
                <a16:creationId xmlns:a16="http://schemas.microsoft.com/office/drawing/2014/main" id="{77E60EAD-745E-F4F2-3281-351F9F02C1F9}"/>
              </a:ext>
            </a:extLst>
          </p:cNvPr>
          <p:cNvGrpSpPr/>
          <p:nvPr/>
        </p:nvGrpSpPr>
        <p:grpSpPr>
          <a:xfrm>
            <a:off x="9402581" y="2160138"/>
            <a:ext cx="2779672" cy="554397"/>
            <a:chOff x="1800741" y="6353467"/>
            <a:chExt cx="3253859" cy="554397"/>
          </a:xfrm>
        </p:grpSpPr>
        <p:sp>
          <p:nvSpPr>
            <p:cNvPr id="19" name="object 3">
              <a:extLst>
                <a:ext uri="{FF2B5EF4-FFF2-40B4-BE49-F238E27FC236}">
                  <a16:creationId xmlns:a16="http://schemas.microsoft.com/office/drawing/2014/main" id="{69EAD027-8343-BE70-C7A5-14BC06B38691}"/>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Text Placeholder 6">
              <a:extLst>
                <a:ext uri="{FF2B5EF4-FFF2-40B4-BE49-F238E27FC236}">
                  <a16:creationId xmlns:a16="http://schemas.microsoft.com/office/drawing/2014/main" id="{793E5092-5549-D8A6-32F0-B5576AFED46C}"/>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Photo Credit: </a:t>
              </a:r>
              <a:r>
                <a:rPr lang="en-GB" sz="1200" dirty="0" err="1"/>
                <a:t>Meridaunia</a:t>
              </a:r>
              <a:endParaRPr lang="en-GB" sz="1200" dirty="0"/>
            </a:p>
          </p:txBody>
        </p:sp>
      </p:grpSp>
      <p:sp>
        <p:nvSpPr>
          <p:cNvPr id="6" name="Slide Number Placeholder 5">
            <a:extLst>
              <a:ext uri="{FF2B5EF4-FFF2-40B4-BE49-F238E27FC236}">
                <a16:creationId xmlns:a16="http://schemas.microsoft.com/office/drawing/2014/main" id="{9BF6F698-9D39-B960-7971-E9D626BFFD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39</a:t>
            </a:fld>
            <a:endParaRPr lang="fr-CA" sz="1200" dirty="0"/>
          </a:p>
        </p:txBody>
      </p:sp>
    </p:spTree>
    <p:extLst>
      <p:ext uri="{BB962C8B-B14F-4D97-AF65-F5344CB8AC3E}">
        <p14:creationId xmlns:p14="http://schemas.microsoft.com/office/powerpoint/2010/main" val="77986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6513752" y="1301051"/>
            <a:ext cx="700387" cy="689518"/>
          </a:xfrm>
        </p:spPr>
        <p:txBody>
          <a:bodyPr anchor="b"/>
          <a:lstStyle/>
          <a:p>
            <a:r>
              <a:rPr lang="en-US" sz="3600" b="1" dirty="0"/>
              <a:t>03</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476936" y="1270954"/>
            <a:ext cx="4069921" cy="689481"/>
          </a:xfrm>
        </p:spPr>
        <p:txBody>
          <a:bodyPr anchor="t"/>
          <a:lstStyle/>
          <a:p>
            <a:pPr>
              <a:lnSpc>
                <a:spcPts val="2240"/>
              </a:lnSpc>
            </a:pPr>
            <a:r>
              <a:rPr lang="en-GB" b="1" kern="1200" dirty="0">
                <a:solidFill>
                  <a:srgbClr val="EC7C69"/>
                </a:solidFill>
                <a:latin typeface="+mn-lt"/>
                <a:ea typeface="+mn-ea"/>
                <a:cs typeface="+mn-cs"/>
              </a:rPr>
              <a:t>Right-Sized Stays That Make a Local Impact</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5423706" cy="4246763"/>
          </a:xfrm>
        </p:spPr>
        <p:txBody>
          <a:bodyPr/>
          <a:lstStyle/>
          <a:p>
            <a:pPr marL="0" indent="0">
              <a:lnSpc>
                <a:spcPts val="2180"/>
              </a:lnSpc>
            </a:pPr>
            <a:r>
              <a:rPr lang="en-GB" sz="2200" b="0" dirty="0"/>
              <a:t>Module 3 shows how alternative accommodation can be both sustainable and deeply connected to local identity. Discover how thoughtful design, material selection, and landscape integration not only support the environment but also empower communities and preserve culture. Learn how building choices can create unique, memorable tourism experiences- especially in rural or overlooked areas.</a:t>
            </a:r>
          </a:p>
          <a:p>
            <a:pPr marL="0" indent="0">
              <a:lnSpc>
                <a:spcPts val="2180"/>
              </a:lnSpc>
            </a:pPr>
            <a:endParaRPr lang="en-GB" sz="2200" b="0" dirty="0"/>
          </a:p>
          <a:p>
            <a:pPr marL="0" indent="0">
              <a:lnSpc>
                <a:spcPts val="2180"/>
              </a:lnSpc>
            </a:pPr>
            <a:r>
              <a:rPr lang="en-GB" sz="2200" b="0" dirty="0"/>
              <a:t> It covers 3 Key </a:t>
            </a:r>
            <a:r>
              <a:rPr lang="en-GB" sz="2200" dirty="0"/>
              <a:t>Sections: </a:t>
            </a:r>
          </a:p>
          <a:p>
            <a:pPr marL="457200" indent="-457200">
              <a:lnSpc>
                <a:spcPts val="2180"/>
              </a:lnSpc>
              <a:buFont typeface="+mj-lt"/>
              <a:buAutoNum type="arabicPeriod"/>
            </a:pPr>
            <a:r>
              <a:rPr lang="en-GB" sz="2200" dirty="0"/>
              <a:t>Smart Starts: </a:t>
            </a:r>
            <a:r>
              <a:rPr lang="en-GB" sz="2200" b="0" dirty="0"/>
              <a:t>Adapting Buildings &amp; Using Pre-Built Units</a:t>
            </a:r>
          </a:p>
          <a:p>
            <a:pPr marL="457200" indent="-457200">
              <a:lnSpc>
                <a:spcPts val="2180"/>
              </a:lnSpc>
              <a:buFont typeface="+mj-lt"/>
              <a:buAutoNum type="arabicPeriod"/>
            </a:pPr>
            <a:r>
              <a:rPr lang="en-GB" sz="2200" dirty="0"/>
              <a:t>Better Building Choices </a:t>
            </a:r>
            <a:r>
              <a:rPr lang="en-GB" sz="2200" b="0" dirty="0"/>
              <a:t>-  Materials, Layout &amp; Flexibility</a:t>
            </a:r>
          </a:p>
          <a:p>
            <a:pPr marL="457200" indent="-457200">
              <a:lnSpc>
                <a:spcPts val="2180"/>
              </a:lnSpc>
              <a:buFont typeface="+mj-lt"/>
              <a:buAutoNum type="arabicPeriod"/>
            </a:pPr>
            <a:r>
              <a:rPr lang="en-GB" sz="2200" dirty="0"/>
              <a:t>Right-Sized Stays That Make a Local Impact</a:t>
            </a:r>
          </a:p>
          <a:p>
            <a:pPr marL="0" indent="0">
              <a:lnSpc>
                <a:spcPts val="2180"/>
              </a:lnSpc>
            </a:pPr>
            <a:endParaRPr lang="en-US" sz="2200" b="0"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3 Overview</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250955" y="198961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a:t>
            </a:fld>
            <a:endParaRPr lang="fr-CA" sz="1200" dirty="0"/>
          </a:p>
        </p:txBody>
      </p:sp>
      <p:sp>
        <p:nvSpPr>
          <p:cNvPr id="24" name="Text Placeholder 10">
            <a:extLst>
              <a:ext uri="{FF2B5EF4-FFF2-40B4-BE49-F238E27FC236}">
                <a16:creationId xmlns:a16="http://schemas.microsoft.com/office/drawing/2014/main" id="{4D648581-A9C4-E21D-00F8-7FCCE057E492}"/>
              </a:ext>
            </a:extLst>
          </p:cNvPr>
          <p:cNvSpPr txBox="1">
            <a:spLocks/>
          </p:cNvSpPr>
          <p:nvPr/>
        </p:nvSpPr>
        <p:spPr>
          <a:xfrm>
            <a:off x="7449784" y="2182207"/>
            <a:ext cx="3843858" cy="311537"/>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800"/>
              </a:lnSpc>
              <a:buClr>
                <a:srgbClr val="459597"/>
              </a:buClr>
              <a:buFont typeface="Arial" panose="020B0604020202020204" pitchFamily="34" charset="0"/>
              <a:buChar char="•"/>
            </a:pPr>
            <a:r>
              <a:rPr lang="en-GB" sz="1800" dirty="0">
                <a:solidFill>
                  <a:srgbClr val="414141"/>
                </a:solidFill>
              </a:rPr>
              <a:t>Learn how to scale your accommodation for community benefit e.g., fits local demand, respects ecological limits, and supports local economic development. </a:t>
            </a:r>
          </a:p>
          <a:p>
            <a:pPr marL="285750" indent="-285750">
              <a:lnSpc>
                <a:spcPts val="1800"/>
              </a:lnSpc>
              <a:buClr>
                <a:srgbClr val="459597"/>
              </a:buClr>
              <a:buFont typeface="Arial" panose="020B0604020202020204" pitchFamily="34" charset="0"/>
              <a:buChar char="•"/>
            </a:pPr>
            <a:r>
              <a:rPr lang="en-GB" sz="1800" dirty="0">
                <a:solidFill>
                  <a:srgbClr val="414141"/>
                </a:solidFill>
              </a:rPr>
              <a:t>Learn what ‘right-sizing’ is so your accommodation fits local infrastructure and avoid over-tourism. For example, explore how to design for different geographies (mountain, coast, countryside) and social contexts.</a:t>
            </a:r>
          </a:p>
          <a:p>
            <a:pPr marL="285750" indent="-285750">
              <a:lnSpc>
                <a:spcPts val="1800"/>
              </a:lnSpc>
              <a:buClr>
                <a:srgbClr val="459597"/>
              </a:buClr>
              <a:buFont typeface="Arial" panose="020B0604020202020204" pitchFamily="34" charset="0"/>
              <a:buChar char="•"/>
            </a:pPr>
            <a:r>
              <a:rPr lang="en-GB" sz="1800" dirty="0">
                <a:solidFill>
                  <a:srgbClr val="414141"/>
                </a:solidFill>
              </a:rPr>
              <a:t>Discover how small-scale models like Albergo </a:t>
            </a:r>
            <a:r>
              <a:rPr lang="en-GB" sz="1800" dirty="0" err="1">
                <a:solidFill>
                  <a:srgbClr val="414141"/>
                </a:solidFill>
              </a:rPr>
              <a:t>Diffuso</a:t>
            </a:r>
            <a:r>
              <a:rPr lang="en-GB" sz="1800" dirty="0">
                <a:solidFill>
                  <a:srgbClr val="414141"/>
                </a:solidFill>
              </a:rPr>
              <a:t> can support heritage, local economies, and community resilience.</a:t>
            </a: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p:txBody>
      </p:sp>
      <p:sp>
        <p:nvSpPr>
          <p:cNvPr id="2" name="TextBox 1">
            <a:extLst>
              <a:ext uri="{FF2B5EF4-FFF2-40B4-BE49-F238E27FC236}">
                <a16:creationId xmlns:a16="http://schemas.microsoft.com/office/drawing/2014/main" id="{6871172E-08F1-F486-A154-C057BC0525B3}"/>
              </a:ext>
            </a:extLst>
          </p:cNvPr>
          <p:cNvSpPr txBox="1"/>
          <p:nvPr/>
        </p:nvSpPr>
        <p:spPr>
          <a:xfrm>
            <a:off x="7476936" y="446293"/>
            <a:ext cx="4244749" cy="533351"/>
          </a:xfrm>
          <a:prstGeom prst="rect">
            <a:avLst/>
          </a:prstGeom>
          <a:noFill/>
        </p:spPr>
        <p:txBody>
          <a:bodyPr wrap="square">
            <a:spAutoFit/>
          </a:bodyPr>
          <a:lstStyle/>
          <a:p>
            <a:pPr>
              <a:lnSpc>
                <a:spcPts val="3620"/>
              </a:lnSpc>
            </a:pPr>
            <a:r>
              <a:rPr lang="en-GB" sz="2800" b="1" dirty="0">
                <a:solidFill>
                  <a:srgbClr val="459597"/>
                </a:solidFill>
              </a:rPr>
              <a:t>Learning Objectives</a:t>
            </a:r>
            <a:endParaRPr lang="en-GB" sz="2800"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6C501-3366-A1DF-7129-304FF160F5C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103E3C5-A721-9C32-7A02-02374EBBB66F}"/>
              </a:ext>
            </a:extLst>
          </p:cNvPr>
          <p:cNvSpPr txBox="1">
            <a:spLocks/>
          </p:cNvSpPr>
          <p:nvPr/>
        </p:nvSpPr>
        <p:spPr>
          <a:xfrm>
            <a:off x="629646" y="460753"/>
            <a:ext cx="67752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QGIS (Quantum Geographic Information System)</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2F010846-18FF-EEB5-D3BB-2D3E318E36E1}"/>
              </a:ext>
            </a:extLst>
          </p:cNvPr>
          <p:cNvCxnSpPr>
            <a:cxnSpLocks/>
          </p:cNvCxnSpPr>
          <p:nvPr/>
        </p:nvCxnSpPr>
        <p:spPr>
          <a:xfrm>
            <a:off x="0" y="1615190"/>
            <a:ext cx="562983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F1C33CA2-8FE3-6D36-6F96-E74974372FF0}"/>
              </a:ext>
            </a:extLst>
          </p:cNvPr>
          <p:cNvSpPr txBox="1">
            <a:spLocks/>
          </p:cNvSpPr>
          <p:nvPr/>
        </p:nvSpPr>
        <p:spPr>
          <a:xfrm>
            <a:off x="629646" y="2072472"/>
            <a:ext cx="517948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QGIS is a free, open-source geographic information system that allows users to </a:t>
            </a:r>
            <a:r>
              <a:rPr lang="en-GB" sz="2200" dirty="0" err="1">
                <a:solidFill>
                  <a:srgbClr val="414141"/>
                </a:solidFill>
              </a:rPr>
              <a:t>analyze</a:t>
            </a:r>
            <a:r>
              <a:rPr lang="en-GB" sz="2200" dirty="0">
                <a:solidFill>
                  <a:srgbClr val="414141"/>
                </a:solidFill>
              </a:rPr>
              <a:t> spatial data, map infrastructure, assess environmental constraints, and plan land use in a locally informed and sustainable way.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It is widely used by urban planners, architects, NGOs, and tourism developers to evaluate geographic and demographic data - making it ideal for small-scale, place-based accommodation projects.</a:t>
            </a:r>
          </a:p>
          <a:p>
            <a:pPr indent="0">
              <a:lnSpc>
                <a:spcPts val="2240"/>
              </a:lnSpc>
              <a:buClr>
                <a:srgbClr val="459597"/>
              </a:buClr>
            </a:pPr>
            <a:endParaRPr lang="en-GB" sz="2200" dirty="0">
              <a:solidFill>
                <a:srgbClr val="414141"/>
              </a:solidFill>
            </a:endParaRPr>
          </a:p>
        </p:txBody>
      </p:sp>
      <p:sp>
        <p:nvSpPr>
          <p:cNvPr id="14" name="Oval 13">
            <a:extLst>
              <a:ext uri="{FF2B5EF4-FFF2-40B4-BE49-F238E27FC236}">
                <a16:creationId xmlns:a16="http://schemas.microsoft.com/office/drawing/2014/main" id="{6AC6F2DD-89C7-083B-C664-E1A025E1CB3F}"/>
              </a:ext>
            </a:extLst>
          </p:cNvPr>
          <p:cNvSpPr/>
          <p:nvPr/>
        </p:nvSpPr>
        <p:spPr>
          <a:xfrm>
            <a:off x="10072052" y="1018191"/>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22">
            <a:extLst>
              <a:ext uri="{FF2B5EF4-FFF2-40B4-BE49-F238E27FC236}">
                <a16:creationId xmlns:a16="http://schemas.microsoft.com/office/drawing/2014/main" id="{73E718D9-BB8A-4831-8952-1EFCE34959CC}"/>
              </a:ext>
            </a:extLst>
          </p:cNvPr>
          <p:cNvSpPr/>
          <p:nvPr/>
        </p:nvSpPr>
        <p:spPr>
          <a:xfrm>
            <a:off x="9804257" y="1018191"/>
            <a:ext cx="228709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2">
                  <a:extLst>
                    <a:ext uri="{A12FA001-AC4F-418D-AE19-62706E023703}">
                      <ahyp:hlinkClr xmlns:ahyp="http://schemas.microsoft.com/office/drawing/2018/hyperlinkcolor" val="tx"/>
                    </a:ext>
                  </a:extLst>
                </a:hlinkClick>
              </a:rPr>
              <a:t>Click to Download </a:t>
            </a:r>
            <a:r>
              <a:rPr lang="en-IE" sz="2400" b="1" dirty="0">
                <a:solidFill>
                  <a:schemeClr val="bg2"/>
                </a:solidFill>
                <a:hlinkClick r:id="rId3">
                  <a:extLst>
                    <a:ext uri="{A12FA001-AC4F-418D-AE19-62706E023703}">
                      <ahyp:hlinkClr xmlns:ahyp="http://schemas.microsoft.com/office/drawing/2018/hyperlinkcolor" val="tx"/>
                    </a:ext>
                  </a:extLst>
                </a:hlinkClick>
              </a:rPr>
              <a:t>the tools</a:t>
            </a:r>
            <a:endParaRPr lang="en-IE" sz="2400" b="1" dirty="0">
              <a:solidFill>
                <a:schemeClr val="bg2"/>
              </a:solidFill>
              <a:ea typeface="Calibri"/>
              <a:cs typeface="Calibri"/>
              <a:hlinkClick r:id="rId3">
                <a:extLst>
                  <a:ext uri="{A12FA001-AC4F-418D-AE19-62706E023703}">
                    <ahyp:hlinkClr xmlns:ahyp="http://schemas.microsoft.com/office/drawing/2018/hyperlinkcolor" val="tx"/>
                  </a:ext>
                </a:extLst>
              </a:hlinkClick>
            </a:endParaRPr>
          </a:p>
        </p:txBody>
      </p:sp>
      <p:pic>
        <p:nvPicPr>
          <p:cNvPr id="3" name="Immagine 6">
            <a:extLst>
              <a:ext uri="{FF2B5EF4-FFF2-40B4-BE49-F238E27FC236}">
                <a16:creationId xmlns:a16="http://schemas.microsoft.com/office/drawing/2014/main" id="{00AB7919-2A71-4635-1595-06F9B9EB45D5}"/>
              </a:ext>
            </a:extLst>
          </p:cNvPr>
          <p:cNvPicPr>
            <a:picLocks noChangeAspect="1"/>
          </p:cNvPicPr>
          <p:nvPr/>
        </p:nvPicPr>
        <p:blipFill rotWithShape="1">
          <a:blip r:embed="rId4"/>
          <a:srcRect t="3183" b="3183"/>
          <a:stretch/>
        </p:blipFill>
        <p:spPr>
          <a:xfrm flipH="1">
            <a:off x="7040526" y="2896478"/>
            <a:ext cx="3784789" cy="3828787"/>
          </a:xfrm>
          <a:prstGeom prst="rect">
            <a:avLst/>
          </a:prstGeom>
        </p:spPr>
      </p:pic>
      <p:sp>
        <p:nvSpPr>
          <p:cNvPr id="4" name="Slide Number Placeholder 5">
            <a:extLst>
              <a:ext uri="{FF2B5EF4-FFF2-40B4-BE49-F238E27FC236}">
                <a16:creationId xmlns:a16="http://schemas.microsoft.com/office/drawing/2014/main" id="{318EEA1C-4B82-1011-DE27-9A789A338C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40</a:t>
            </a:fld>
            <a:endParaRPr lang="fr-CA" sz="1200" dirty="0"/>
          </a:p>
        </p:txBody>
      </p:sp>
    </p:spTree>
    <p:extLst>
      <p:ext uri="{BB962C8B-B14F-4D97-AF65-F5344CB8AC3E}">
        <p14:creationId xmlns:p14="http://schemas.microsoft.com/office/powerpoint/2010/main" val="2629703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8D01-A3A7-5D1B-5508-E6044E40D6C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2A8984A-23A7-00D1-712A-2EC84B7F58B0}"/>
              </a:ext>
            </a:extLst>
          </p:cNvPr>
          <p:cNvSpPr txBox="1">
            <a:spLocks/>
          </p:cNvSpPr>
          <p:nvPr/>
        </p:nvSpPr>
        <p:spPr>
          <a:xfrm>
            <a:off x="629646" y="460753"/>
            <a:ext cx="67752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a:t>
            </a:r>
            <a:r>
              <a:rPr lang="en-US" b="0" dirty="0">
                <a:solidFill>
                  <a:srgbClr val="414141"/>
                </a:solidFill>
              </a:rPr>
              <a:t>QGIS (Quantum Geographic Information System)</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32BEBB5B-2F1C-920E-DECF-3749592E414B}"/>
              </a:ext>
            </a:extLst>
          </p:cNvPr>
          <p:cNvCxnSpPr>
            <a:cxnSpLocks/>
          </p:cNvCxnSpPr>
          <p:nvPr/>
        </p:nvCxnSpPr>
        <p:spPr>
          <a:xfrm>
            <a:off x="0" y="1615190"/>
            <a:ext cx="562983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F902B0A-E1E0-4E19-E0DB-15E19EF6E1E7}"/>
              </a:ext>
            </a:extLst>
          </p:cNvPr>
          <p:cNvSpPr txBox="1">
            <a:spLocks/>
          </p:cNvSpPr>
          <p:nvPr/>
        </p:nvSpPr>
        <p:spPr>
          <a:xfrm>
            <a:off x="629646" y="2072472"/>
            <a:ext cx="517948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NQGIS supports the planning of “right-sized” stays by helping accommodation developers assess carrying capacity, local infrastructure availability, land sensitivity, and proximity to community assets. For example, QGIS can be used to map water access, zoning regulations, or distances to public transportation and schools. This ensures that small accommodations don’t overburden rural systems and instead align with the community's spatial and service realities. It's also useful for visualizing opportunities to integrate local economies or avoid environmental conflicts.</a:t>
            </a:r>
          </a:p>
          <a:p>
            <a:pPr indent="0">
              <a:lnSpc>
                <a:spcPts val="2240"/>
              </a:lnSpc>
              <a:buClr>
                <a:srgbClr val="459597"/>
              </a:buClr>
            </a:pPr>
            <a:endParaRPr lang="en-GB" sz="2200" dirty="0">
              <a:solidFill>
                <a:srgbClr val="414141"/>
              </a:solidFill>
            </a:endParaRPr>
          </a:p>
        </p:txBody>
      </p:sp>
      <p:sp>
        <p:nvSpPr>
          <p:cNvPr id="14" name="Oval 13">
            <a:extLst>
              <a:ext uri="{FF2B5EF4-FFF2-40B4-BE49-F238E27FC236}">
                <a16:creationId xmlns:a16="http://schemas.microsoft.com/office/drawing/2014/main" id="{03B30DE0-8D56-A9F0-DD05-1007F497F951}"/>
              </a:ext>
            </a:extLst>
          </p:cNvPr>
          <p:cNvSpPr/>
          <p:nvPr/>
        </p:nvSpPr>
        <p:spPr>
          <a:xfrm>
            <a:off x="10072052" y="1018191"/>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22">
            <a:extLst>
              <a:ext uri="{FF2B5EF4-FFF2-40B4-BE49-F238E27FC236}">
                <a16:creationId xmlns:a16="http://schemas.microsoft.com/office/drawing/2014/main" id="{9928C4D1-6DD7-EAEC-729A-61656EE9C66F}"/>
              </a:ext>
            </a:extLst>
          </p:cNvPr>
          <p:cNvSpPr/>
          <p:nvPr/>
        </p:nvSpPr>
        <p:spPr>
          <a:xfrm>
            <a:off x="9804257" y="1018191"/>
            <a:ext cx="228709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2">
                  <a:extLst>
                    <a:ext uri="{A12FA001-AC4F-418D-AE19-62706E023703}">
                      <ahyp:hlinkClr xmlns:ahyp="http://schemas.microsoft.com/office/drawing/2018/hyperlinkcolor" val="tx"/>
                    </a:ext>
                  </a:extLst>
                </a:hlinkClick>
              </a:rPr>
              <a:t>Click to Download </a:t>
            </a:r>
            <a:r>
              <a:rPr lang="en-IE" sz="2400" b="1" dirty="0">
                <a:solidFill>
                  <a:schemeClr val="bg2"/>
                </a:solidFill>
                <a:hlinkClick r:id="rId3">
                  <a:extLst>
                    <a:ext uri="{A12FA001-AC4F-418D-AE19-62706E023703}">
                      <ahyp:hlinkClr xmlns:ahyp="http://schemas.microsoft.com/office/drawing/2018/hyperlinkcolor" val="tx"/>
                    </a:ext>
                  </a:extLst>
                </a:hlinkClick>
              </a:rPr>
              <a:t>the tools</a:t>
            </a:r>
            <a:endParaRPr lang="en-IE" sz="2400" b="1" dirty="0">
              <a:solidFill>
                <a:schemeClr val="bg2"/>
              </a:solidFill>
              <a:ea typeface="Calibri"/>
              <a:cs typeface="Calibri"/>
              <a:hlinkClick r:id="rId3">
                <a:extLst>
                  <a:ext uri="{A12FA001-AC4F-418D-AE19-62706E023703}">
                    <ahyp:hlinkClr xmlns:ahyp="http://schemas.microsoft.com/office/drawing/2018/hyperlinkcolor" val="tx"/>
                  </a:ext>
                </a:extLst>
              </a:hlinkClick>
            </a:endParaRPr>
          </a:p>
        </p:txBody>
      </p:sp>
      <p:pic>
        <p:nvPicPr>
          <p:cNvPr id="3" name="Immagine 6">
            <a:extLst>
              <a:ext uri="{FF2B5EF4-FFF2-40B4-BE49-F238E27FC236}">
                <a16:creationId xmlns:a16="http://schemas.microsoft.com/office/drawing/2014/main" id="{06658AEB-084F-188B-2F52-741B5CF1375A}"/>
              </a:ext>
            </a:extLst>
          </p:cNvPr>
          <p:cNvPicPr>
            <a:picLocks noChangeAspect="1"/>
          </p:cNvPicPr>
          <p:nvPr/>
        </p:nvPicPr>
        <p:blipFill rotWithShape="1">
          <a:blip r:embed="rId4"/>
          <a:srcRect t="3183" b="3183"/>
          <a:stretch/>
        </p:blipFill>
        <p:spPr>
          <a:xfrm flipH="1">
            <a:off x="7040526" y="2896478"/>
            <a:ext cx="3784789" cy="3828787"/>
          </a:xfrm>
          <a:prstGeom prst="rect">
            <a:avLst/>
          </a:prstGeom>
        </p:spPr>
      </p:pic>
      <p:sp>
        <p:nvSpPr>
          <p:cNvPr id="4" name="Slide Number Placeholder 5">
            <a:extLst>
              <a:ext uri="{FF2B5EF4-FFF2-40B4-BE49-F238E27FC236}">
                <a16:creationId xmlns:a16="http://schemas.microsoft.com/office/drawing/2014/main" id="{8D9745DC-E5EF-0562-C1D9-950C94EE71D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41</a:t>
            </a:fld>
            <a:endParaRPr lang="fr-CA" sz="1200" dirty="0"/>
          </a:p>
        </p:txBody>
      </p:sp>
    </p:spTree>
    <p:extLst>
      <p:ext uri="{BB962C8B-B14F-4D97-AF65-F5344CB8AC3E}">
        <p14:creationId xmlns:p14="http://schemas.microsoft.com/office/powerpoint/2010/main" val="487868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5BD0-233A-9FBC-0C1E-E16E7BD4272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A29135E-FD5D-2A50-BE0C-AC908A4E9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D5CDD66E-7B24-D47D-F446-0F280291EA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42</a:t>
            </a:fld>
            <a:endParaRPr lang="fr-CA" sz="1200" dirty="0">
              <a:solidFill>
                <a:schemeClr val="bg1"/>
              </a:solidFill>
            </a:endParaRPr>
          </a:p>
        </p:txBody>
      </p:sp>
      <p:sp>
        <p:nvSpPr>
          <p:cNvPr id="2" name="Text Placeholder 5">
            <a:extLst>
              <a:ext uri="{FF2B5EF4-FFF2-40B4-BE49-F238E27FC236}">
                <a16:creationId xmlns:a16="http://schemas.microsoft.com/office/drawing/2014/main" id="{F8F29D3C-8DED-84C0-D6F0-308DDAB0BCCE}"/>
              </a:ext>
            </a:extLst>
          </p:cNvPr>
          <p:cNvSpPr txBox="1">
            <a:spLocks/>
          </p:cNvSpPr>
          <p:nvPr/>
        </p:nvSpPr>
        <p:spPr>
          <a:xfrm>
            <a:off x="937708" y="763768"/>
            <a:ext cx="9046950"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C7C69"/>
                </a:solidFill>
              </a:rPr>
              <a:t>Practical Exercise: </a:t>
            </a:r>
            <a:r>
              <a:rPr lang="en-US" sz="3600" dirty="0">
                <a:solidFill>
                  <a:srgbClr val="414141"/>
                </a:solidFill>
              </a:rPr>
              <a:t>Map the Impact:          Designing a Local Tourism Value Chain</a:t>
            </a:r>
          </a:p>
          <a:p>
            <a:pPr marL="0" indent="0">
              <a:buNone/>
            </a:pPr>
            <a:endParaRPr lang="en-US" sz="3600" b="1" dirty="0">
              <a:solidFill>
                <a:srgbClr val="EC7C69"/>
              </a:solidFill>
            </a:endParaRPr>
          </a:p>
        </p:txBody>
      </p:sp>
      <p:sp>
        <p:nvSpPr>
          <p:cNvPr id="3" name="Text Placeholder 1">
            <a:extLst>
              <a:ext uri="{FF2B5EF4-FFF2-40B4-BE49-F238E27FC236}">
                <a16:creationId xmlns:a16="http://schemas.microsoft.com/office/drawing/2014/main" id="{B77E17EE-4271-DC79-9742-762CB9B3BAAC}"/>
              </a:ext>
            </a:extLst>
          </p:cNvPr>
          <p:cNvSpPr txBox="1">
            <a:spLocks/>
          </p:cNvSpPr>
          <p:nvPr/>
        </p:nvSpPr>
        <p:spPr>
          <a:xfrm>
            <a:off x="3868657" y="2086030"/>
            <a:ext cx="753387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Steps:</a:t>
            </a:r>
          </a:p>
          <a:p>
            <a:pPr algn="l">
              <a:lnSpc>
                <a:spcPts val="2340"/>
              </a:lnSpc>
              <a:spcBef>
                <a:spcPts val="0"/>
              </a:spcBef>
              <a:buClr>
                <a:srgbClr val="459597"/>
              </a:buClr>
            </a:pPr>
            <a:endParaRPr lang="en-IE" sz="2400" b="1" dirty="0">
              <a:solidFill>
                <a:srgbClr val="EC7C69"/>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Define Your Accommodation Concept: </a:t>
            </a:r>
          </a:p>
          <a:p>
            <a:pPr marL="360363" algn="l">
              <a:lnSpc>
                <a:spcPts val="2340"/>
              </a:lnSpc>
              <a:spcBef>
                <a:spcPts val="0"/>
              </a:spcBef>
              <a:buClr>
                <a:srgbClr val="459597"/>
              </a:buClr>
            </a:pPr>
            <a:r>
              <a:rPr lang="en-IE" sz="2200" dirty="0">
                <a:solidFill>
                  <a:srgbClr val="414141"/>
                </a:solidFill>
              </a:rPr>
              <a:t>Briefly describe your alternative accommodation idea: – Type of structure (e.g., cabin, guesthouse, eco-lodge);– Location (rural village, mountains, heritage site, etc.);– Capacity (e.g., 5 rooms, 3 pods)</a:t>
            </a:r>
          </a:p>
          <a:p>
            <a:pPr marL="342900" indent="-342900" algn="l">
              <a:lnSpc>
                <a:spcPts val="2340"/>
              </a:lnSpc>
              <a:spcBef>
                <a:spcPts val="0"/>
              </a:spcBef>
              <a:buClr>
                <a:srgbClr val="459597"/>
              </a:buClr>
              <a:buFont typeface="Wingdings" pitchFamily="2" charset="2"/>
              <a:buChar char="q"/>
            </a:pPr>
            <a:endParaRPr lang="en-IE" sz="2200" dirty="0">
              <a:solidFill>
                <a:srgbClr val="414141"/>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Identify Local Stakeholders: </a:t>
            </a:r>
          </a:p>
          <a:p>
            <a:pPr marL="360363" algn="l">
              <a:lnSpc>
                <a:spcPts val="2340"/>
              </a:lnSpc>
              <a:spcBef>
                <a:spcPts val="0"/>
              </a:spcBef>
              <a:buClr>
                <a:srgbClr val="459597"/>
              </a:buClr>
            </a:pPr>
            <a:r>
              <a:rPr lang="en-IE" sz="2200" dirty="0">
                <a:solidFill>
                  <a:srgbClr val="414141"/>
                </a:solidFill>
              </a:rPr>
              <a:t>List at least 6 key local actors who could be involved in or benefit from your project. Think about: builders, artisans, or craftspeople, farmers, food producers, or chefs, cultural groups or local guides, transport, retail, or service providers</a:t>
            </a:r>
          </a:p>
          <a:p>
            <a:pPr marL="360363"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8" name="Freeform 7">
            <a:extLst>
              <a:ext uri="{FF2B5EF4-FFF2-40B4-BE49-F238E27FC236}">
                <a16:creationId xmlns:a16="http://schemas.microsoft.com/office/drawing/2014/main" id="{CD7D6A83-2C47-A060-3EB5-B1DD78BABCA3}"/>
              </a:ext>
            </a:extLst>
          </p:cNvPr>
          <p:cNvSpPr/>
          <p:nvPr/>
        </p:nvSpPr>
        <p:spPr>
          <a:xfrm rot="5400000" flipH="1">
            <a:off x="-411685" y="2956810"/>
            <a:ext cx="4979491" cy="3208245"/>
          </a:xfrm>
          <a:custGeom>
            <a:avLst/>
            <a:gdLst>
              <a:gd name="connsiteX0" fmla="*/ 4979491 w 4979491"/>
              <a:gd name="connsiteY0" fmla="*/ 2937994 h 3208245"/>
              <a:gd name="connsiteX1" fmla="*/ 4979491 w 4979491"/>
              <a:gd name="connsiteY1" fmla="*/ 2581242 h 3208245"/>
              <a:gd name="connsiteX2" fmla="*/ 4979491 w 4979491"/>
              <a:gd name="connsiteY2" fmla="*/ 2526974 h 3208245"/>
              <a:gd name="connsiteX3" fmla="*/ 4979491 w 4979491"/>
              <a:gd name="connsiteY3" fmla="*/ 2170223 h 3208245"/>
              <a:gd name="connsiteX4" fmla="*/ 4979491 w 4979491"/>
              <a:gd name="connsiteY4" fmla="*/ 767772 h 3208245"/>
              <a:gd name="connsiteX5" fmla="*/ 4979491 w 4979491"/>
              <a:gd name="connsiteY5" fmla="*/ 411019 h 3208245"/>
              <a:gd name="connsiteX6" fmla="*/ 4979491 w 4979491"/>
              <a:gd name="connsiteY6" fmla="*/ 356752 h 3208245"/>
              <a:gd name="connsiteX7" fmla="*/ 4979491 w 4979491"/>
              <a:gd name="connsiteY7" fmla="*/ 0 h 3208245"/>
              <a:gd name="connsiteX8" fmla="*/ 4551192 w 4979491"/>
              <a:gd name="connsiteY8" fmla="*/ 0 h 3208245"/>
              <a:gd name="connsiteX9" fmla="*/ 3739677 w 4979491"/>
              <a:gd name="connsiteY9" fmla="*/ 0 h 3208245"/>
              <a:gd name="connsiteX10" fmla="*/ 3676919 w 4979491"/>
              <a:gd name="connsiteY10" fmla="*/ 0 h 3208245"/>
              <a:gd name="connsiteX11" fmla="*/ 3319819 w 4979491"/>
              <a:gd name="connsiteY11" fmla="*/ 0 h 3208245"/>
              <a:gd name="connsiteX12" fmla="*/ 3311378 w 4979491"/>
              <a:gd name="connsiteY12" fmla="*/ 0 h 3208245"/>
              <a:gd name="connsiteX13" fmla="*/ 3147061 w 4979491"/>
              <a:gd name="connsiteY13" fmla="*/ 0 h 3208245"/>
              <a:gd name="connsiteX14" fmla="*/ 3107288 w 4979491"/>
              <a:gd name="connsiteY14" fmla="*/ 0 h 3208245"/>
              <a:gd name="connsiteX15" fmla="*/ 2437105 w 4979491"/>
              <a:gd name="connsiteY15" fmla="*/ 0 h 3208245"/>
              <a:gd name="connsiteX16" fmla="*/ 2080005 w 4979491"/>
              <a:gd name="connsiteY16" fmla="*/ 0 h 3208245"/>
              <a:gd name="connsiteX17" fmla="*/ 1907247 w 4979491"/>
              <a:gd name="connsiteY17" fmla="*/ 0 h 3208245"/>
              <a:gd name="connsiteX18" fmla="*/ 1867474 w 4979491"/>
              <a:gd name="connsiteY18" fmla="*/ 0 h 3208245"/>
              <a:gd name="connsiteX19" fmla="*/ 1469580 w 4979491"/>
              <a:gd name="connsiteY19" fmla="*/ 0 h 3208245"/>
              <a:gd name="connsiteX20" fmla="*/ 1239814 w 4979491"/>
              <a:gd name="connsiteY20" fmla="*/ 0 h 3208245"/>
              <a:gd name="connsiteX21" fmla="*/ 229766 w 4979491"/>
              <a:gd name="connsiteY21" fmla="*/ 0 h 3208245"/>
              <a:gd name="connsiteX22" fmla="*/ 0 w 4979491"/>
              <a:gd name="connsiteY22" fmla="*/ 0 h 3208245"/>
              <a:gd name="connsiteX23" fmla="*/ 0 w 4979491"/>
              <a:gd name="connsiteY23" fmla="*/ 316838 h 3208245"/>
              <a:gd name="connsiteX24" fmla="*/ 5435 w 4979491"/>
              <a:gd name="connsiteY24" fmla="*/ 316838 h 3208245"/>
              <a:gd name="connsiteX25" fmla="*/ 5435 w 4979491"/>
              <a:gd name="connsiteY25" fmla="*/ 1336593 h 3208245"/>
              <a:gd name="connsiteX26" fmla="*/ 5435 w 4979491"/>
              <a:gd name="connsiteY26" fmla="*/ 1755062 h 3208245"/>
              <a:gd name="connsiteX27" fmla="*/ 5435 w 4979491"/>
              <a:gd name="connsiteY27" fmla="*/ 1755062 h 3208245"/>
              <a:gd name="connsiteX28" fmla="*/ 5436 w 4979491"/>
              <a:gd name="connsiteY28" fmla="*/ 2958182 h 3208245"/>
              <a:gd name="connsiteX29" fmla="*/ 5436 w 4979491"/>
              <a:gd name="connsiteY29" fmla="*/ 3208245 h 3208245"/>
              <a:gd name="connsiteX30" fmla="*/ 539185 w 4979491"/>
              <a:gd name="connsiteY30" fmla="*/ 3208245 h 3208245"/>
              <a:gd name="connsiteX31" fmla="*/ 1108816 w 4979491"/>
              <a:gd name="connsiteY31" fmla="*/ 3208245 h 3208245"/>
              <a:gd name="connsiteX32" fmla="*/ 1169122 w 4979491"/>
              <a:gd name="connsiteY32" fmla="*/ 3204252 h 3208245"/>
              <a:gd name="connsiteX33" fmla="*/ 1245250 w 4979491"/>
              <a:gd name="connsiteY33" fmla="*/ 3204252 h 3208245"/>
              <a:gd name="connsiteX34" fmla="*/ 1245250 w 4979491"/>
              <a:gd name="connsiteY34" fmla="*/ 3208245 h 3208245"/>
              <a:gd name="connsiteX35" fmla="*/ 1778999 w 4979491"/>
              <a:gd name="connsiteY35" fmla="*/ 3208245 h 3208245"/>
              <a:gd name="connsiteX36" fmla="*/ 1911334 w 4979491"/>
              <a:gd name="connsiteY36" fmla="*/ 3208245 h 3208245"/>
              <a:gd name="connsiteX37" fmla="*/ 2312653 w 4979491"/>
              <a:gd name="connsiteY37" fmla="*/ 3208245 h 3208245"/>
              <a:gd name="connsiteX38" fmla="*/ 2348630 w 4979491"/>
              <a:gd name="connsiteY38" fmla="*/ 3208245 h 3208245"/>
              <a:gd name="connsiteX39" fmla="*/ 2740952 w 4979491"/>
              <a:gd name="connsiteY39" fmla="*/ 3208245 h 3208245"/>
              <a:gd name="connsiteX40" fmla="*/ 2786295 w 4979491"/>
              <a:gd name="connsiteY40" fmla="*/ 3204252 h 3208245"/>
              <a:gd name="connsiteX41" fmla="*/ 3006496 w 4979491"/>
              <a:gd name="connsiteY41" fmla="*/ 3204252 h 3208245"/>
              <a:gd name="connsiteX42" fmla="*/ 3151148 w 4979491"/>
              <a:gd name="connsiteY42" fmla="*/ 3204252 h 3208245"/>
              <a:gd name="connsiteX43" fmla="*/ 3151148 w 4979491"/>
              <a:gd name="connsiteY43" fmla="*/ 3208245 h 3208245"/>
              <a:gd name="connsiteX44" fmla="*/ 3552467 w 4979491"/>
              <a:gd name="connsiteY44" fmla="*/ 3208245 h 3208245"/>
              <a:gd name="connsiteX45" fmla="*/ 3980766 w 4979491"/>
              <a:gd name="connsiteY45" fmla="*/ 3208245 h 3208245"/>
              <a:gd name="connsiteX46" fmla="*/ 4026109 w 4979491"/>
              <a:gd name="connsiteY46" fmla="*/ 3204252 h 3208245"/>
              <a:gd name="connsiteX47" fmla="*/ 4246310 w 4979491"/>
              <a:gd name="connsiteY47" fmla="*/ 3204252 h 3208245"/>
              <a:gd name="connsiteX48" fmla="*/ 4674608 w 4979491"/>
              <a:gd name="connsiteY48" fmla="*/ 3204252 h 3208245"/>
              <a:gd name="connsiteX49" fmla="*/ 4979491 w 4979491"/>
              <a:gd name="connsiteY49" fmla="*/ 2937994 h 320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79491" h="3208245">
                <a:moveTo>
                  <a:pt x="4979491" y="2937994"/>
                </a:moveTo>
                <a:lnTo>
                  <a:pt x="4979491" y="2581242"/>
                </a:lnTo>
                <a:lnTo>
                  <a:pt x="4979491" y="2526974"/>
                </a:lnTo>
                <a:lnTo>
                  <a:pt x="4979491" y="2170223"/>
                </a:lnTo>
                <a:lnTo>
                  <a:pt x="4979491" y="767772"/>
                </a:lnTo>
                <a:lnTo>
                  <a:pt x="4979491" y="411019"/>
                </a:lnTo>
                <a:lnTo>
                  <a:pt x="4979491" y="356752"/>
                </a:lnTo>
                <a:lnTo>
                  <a:pt x="4979491" y="0"/>
                </a:lnTo>
                <a:lnTo>
                  <a:pt x="4551192" y="0"/>
                </a:lnTo>
                <a:lnTo>
                  <a:pt x="3739677" y="0"/>
                </a:lnTo>
                <a:lnTo>
                  <a:pt x="3676919" y="0"/>
                </a:lnTo>
                <a:lnTo>
                  <a:pt x="3319819" y="0"/>
                </a:lnTo>
                <a:lnTo>
                  <a:pt x="3311378" y="0"/>
                </a:lnTo>
                <a:lnTo>
                  <a:pt x="3147061" y="0"/>
                </a:lnTo>
                <a:lnTo>
                  <a:pt x="3107288" y="0"/>
                </a:lnTo>
                <a:lnTo>
                  <a:pt x="2437105" y="0"/>
                </a:lnTo>
                <a:lnTo>
                  <a:pt x="2080005" y="0"/>
                </a:lnTo>
                <a:lnTo>
                  <a:pt x="1907247" y="0"/>
                </a:lnTo>
                <a:lnTo>
                  <a:pt x="1867474" y="0"/>
                </a:lnTo>
                <a:lnTo>
                  <a:pt x="1469580" y="0"/>
                </a:lnTo>
                <a:lnTo>
                  <a:pt x="1239814" y="0"/>
                </a:lnTo>
                <a:lnTo>
                  <a:pt x="229766" y="0"/>
                </a:lnTo>
                <a:lnTo>
                  <a:pt x="0" y="0"/>
                </a:lnTo>
                <a:lnTo>
                  <a:pt x="0" y="316838"/>
                </a:lnTo>
                <a:lnTo>
                  <a:pt x="5435" y="316838"/>
                </a:lnTo>
                <a:lnTo>
                  <a:pt x="5435" y="1336593"/>
                </a:lnTo>
                <a:lnTo>
                  <a:pt x="5435" y="1755062"/>
                </a:lnTo>
                <a:lnTo>
                  <a:pt x="5435" y="1755062"/>
                </a:lnTo>
                <a:lnTo>
                  <a:pt x="5436" y="2958182"/>
                </a:lnTo>
                <a:lnTo>
                  <a:pt x="5436" y="3208245"/>
                </a:lnTo>
                <a:lnTo>
                  <a:pt x="539185" y="3208245"/>
                </a:lnTo>
                <a:lnTo>
                  <a:pt x="1108816" y="3208245"/>
                </a:lnTo>
                <a:lnTo>
                  <a:pt x="1169122" y="3204252"/>
                </a:lnTo>
                <a:lnTo>
                  <a:pt x="1245250" y="3204252"/>
                </a:lnTo>
                <a:lnTo>
                  <a:pt x="1245250" y="3208245"/>
                </a:lnTo>
                <a:lnTo>
                  <a:pt x="1778999" y="3208245"/>
                </a:lnTo>
                <a:lnTo>
                  <a:pt x="1911334" y="3208245"/>
                </a:lnTo>
                <a:lnTo>
                  <a:pt x="2312653" y="3208245"/>
                </a:lnTo>
                <a:lnTo>
                  <a:pt x="2348630" y="3208245"/>
                </a:lnTo>
                <a:lnTo>
                  <a:pt x="2740952" y="3208245"/>
                </a:lnTo>
                <a:lnTo>
                  <a:pt x="2786295" y="3204252"/>
                </a:lnTo>
                <a:lnTo>
                  <a:pt x="3006496" y="3204252"/>
                </a:lnTo>
                <a:lnTo>
                  <a:pt x="3151148" y="3204252"/>
                </a:lnTo>
                <a:lnTo>
                  <a:pt x="3151148" y="3208245"/>
                </a:lnTo>
                <a:lnTo>
                  <a:pt x="3552467" y="3208245"/>
                </a:lnTo>
                <a:lnTo>
                  <a:pt x="3980766" y="3208245"/>
                </a:lnTo>
                <a:lnTo>
                  <a:pt x="4026109" y="3204252"/>
                </a:lnTo>
                <a:lnTo>
                  <a:pt x="4246310" y="3204252"/>
                </a:lnTo>
                <a:lnTo>
                  <a:pt x="4674608" y="3204252"/>
                </a:lnTo>
                <a:cubicBezTo>
                  <a:pt x="4843543" y="3204252"/>
                  <a:pt x="4979491" y="3084653"/>
                  <a:pt x="4979491" y="293799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6F5FAD6E-CFA5-7877-1EBB-02314B3DD712}"/>
              </a:ext>
            </a:extLst>
          </p:cNvPr>
          <p:cNvSpPr txBox="1">
            <a:spLocks/>
          </p:cNvSpPr>
          <p:nvPr/>
        </p:nvSpPr>
        <p:spPr>
          <a:xfrm>
            <a:off x="805639" y="2397479"/>
            <a:ext cx="2689729" cy="278336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t>Objective:</a:t>
            </a:r>
            <a:endParaRPr lang="en-IE" sz="800" b="1" dirty="0"/>
          </a:p>
          <a:p>
            <a:pPr algn="l">
              <a:lnSpc>
                <a:spcPts val="2340"/>
              </a:lnSpc>
              <a:spcBef>
                <a:spcPts val="0"/>
              </a:spcBef>
              <a:buClr>
                <a:srgbClr val="459597"/>
              </a:buClr>
            </a:pPr>
            <a:endParaRPr lang="en-IE" sz="2200" dirty="0"/>
          </a:p>
          <a:p>
            <a:pPr algn="l">
              <a:lnSpc>
                <a:spcPts val="2340"/>
              </a:lnSpc>
              <a:spcBef>
                <a:spcPts val="0"/>
              </a:spcBef>
              <a:buClr>
                <a:srgbClr val="459597"/>
              </a:buClr>
            </a:pPr>
            <a:r>
              <a:rPr lang="en-IE" sz="2200" dirty="0"/>
              <a:t>To help learners explore how their accommodation idea can activate and strengthen local economic ecosystems through partnerships, sourcing, and service integration.</a:t>
            </a:r>
          </a:p>
          <a:p>
            <a:pPr algn="l">
              <a:lnSpc>
                <a:spcPts val="2340"/>
              </a:lnSpc>
              <a:spcBef>
                <a:spcPts val="0"/>
              </a:spcBef>
              <a:buClr>
                <a:srgbClr val="459597"/>
              </a:buClr>
            </a:pPr>
            <a:endParaRPr lang="en-IE" sz="2200" dirty="0"/>
          </a:p>
          <a:p>
            <a:pPr algn="l">
              <a:lnSpc>
                <a:spcPts val="2340"/>
              </a:lnSpc>
              <a:spcBef>
                <a:spcPts val="0"/>
              </a:spcBef>
              <a:buClr>
                <a:srgbClr val="459597"/>
              </a:buClr>
            </a:pPr>
            <a:endParaRPr lang="en-IE" sz="2200" dirty="0"/>
          </a:p>
          <a:p>
            <a:pPr algn="l">
              <a:lnSpc>
                <a:spcPts val="2540"/>
              </a:lnSpc>
              <a:spcBef>
                <a:spcPts val="0"/>
              </a:spcBef>
              <a:buClr>
                <a:srgbClr val="459597"/>
              </a:buClr>
            </a:pPr>
            <a:endParaRPr lang="en-IE" sz="2200" dirty="0"/>
          </a:p>
          <a:p>
            <a:pPr algn="l">
              <a:lnSpc>
                <a:spcPts val="2540"/>
              </a:lnSpc>
              <a:spcBef>
                <a:spcPts val="0"/>
              </a:spcBef>
            </a:pPr>
            <a:endParaRPr lang="en-US" sz="2400" dirty="0"/>
          </a:p>
        </p:txBody>
      </p:sp>
      <p:pic>
        <p:nvPicPr>
          <p:cNvPr id="9" name="Picture 8">
            <a:extLst>
              <a:ext uri="{FF2B5EF4-FFF2-40B4-BE49-F238E27FC236}">
                <a16:creationId xmlns:a16="http://schemas.microsoft.com/office/drawing/2014/main" id="{F4BC3190-3133-1BEF-C6CA-C8587CC81D55}"/>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1499300" y="4717837"/>
            <a:ext cx="3580276" cy="2659133"/>
          </a:xfrm>
          <a:prstGeom prst="rect">
            <a:avLst/>
          </a:prstGeom>
        </p:spPr>
      </p:pic>
    </p:spTree>
    <p:extLst>
      <p:ext uri="{BB962C8B-B14F-4D97-AF65-F5344CB8AC3E}">
        <p14:creationId xmlns:p14="http://schemas.microsoft.com/office/powerpoint/2010/main" val="205469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B3E8-B9BD-F1F7-084A-DC78C86E03DE}"/>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1D6A220-BFCE-B33D-ABCB-A40A8897BC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35CC7F53-9CE2-2360-4776-514B53EF0A8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43</a:t>
            </a:fld>
            <a:endParaRPr lang="fr-CA" sz="1200" dirty="0">
              <a:solidFill>
                <a:schemeClr val="bg1"/>
              </a:solidFill>
            </a:endParaRPr>
          </a:p>
        </p:txBody>
      </p:sp>
      <p:sp>
        <p:nvSpPr>
          <p:cNvPr id="2" name="Text Placeholder 5">
            <a:extLst>
              <a:ext uri="{FF2B5EF4-FFF2-40B4-BE49-F238E27FC236}">
                <a16:creationId xmlns:a16="http://schemas.microsoft.com/office/drawing/2014/main" id="{864D9E78-D41E-8340-4845-1948DB2B68F0}"/>
              </a:ext>
            </a:extLst>
          </p:cNvPr>
          <p:cNvSpPr txBox="1">
            <a:spLocks/>
          </p:cNvSpPr>
          <p:nvPr/>
        </p:nvSpPr>
        <p:spPr>
          <a:xfrm>
            <a:off x="937708" y="763768"/>
            <a:ext cx="7991139"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C7C69"/>
                </a:solidFill>
              </a:rPr>
              <a:t>Practical Exercise: </a:t>
            </a:r>
            <a:r>
              <a:rPr lang="en-US" sz="3600" dirty="0">
                <a:solidFill>
                  <a:srgbClr val="414141"/>
                </a:solidFill>
              </a:rPr>
              <a:t>Map the Impact: Designing a Local Tourism Value Chain</a:t>
            </a:r>
          </a:p>
          <a:p>
            <a:pPr marL="0" indent="0">
              <a:buNone/>
            </a:pPr>
            <a:endParaRPr lang="en-US" sz="3600" b="1" dirty="0">
              <a:solidFill>
                <a:srgbClr val="EC7C69"/>
              </a:solidFill>
            </a:endParaRPr>
          </a:p>
        </p:txBody>
      </p:sp>
      <p:sp>
        <p:nvSpPr>
          <p:cNvPr id="3" name="Text Placeholder 1">
            <a:extLst>
              <a:ext uri="{FF2B5EF4-FFF2-40B4-BE49-F238E27FC236}">
                <a16:creationId xmlns:a16="http://schemas.microsoft.com/office/drawing/2014/main" id="{D368E03F-06EC-3E1C-3E50-4D5AD7B63151}"/>
              </a:ext>
            </a:extLst>
          </p:cNvPr>
          <p:cNvSpPr txBox="1">
            <a:spLocks/>
          </p:cNvSpPr>
          <p:nvPr/>
        </p:nvSpPr>
        <p:spPr>
          <a:xfrm>
            <a:off x="937708" y="2106944"/>
            <a:ext cx="1074375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Steps:</a:t>
            </a:r>
          </a:p>
          <a:p>
            <a:pPr algn="l">
              <a:lnSpc>
                <a:spcPts val="2340"/>
              </a:lnSpc>
              <a:spcBef>
                <a:spcPts val="0"/>
              </a:spcBef>
              <a:buClr>
                <a:srgbClr val="459597"/>
              </a:buClr>
            </a:pPr>
            <a:endParaRPr lang="en-IE" sz="2400" b="1" dirty="0">
              <a:solidFill>
                <a:srgbClr val="EC7C69"/>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Map the Value Chain:</a:t>
            </a:r>
          </a:p>
          <a:p>
            <a:pPr marL="360363" algn="l">
              <a:lnSpc>
                <a:spcPts val="2340"/>
              </a:lnSpc>
              <a:spcBef>
                <a:spcPts val="0"/>
              </a:spcBef>
              <a:buClr>
                <a:srgbClr val="459597"/>
              </a:buClr>
            </a:pPr>
            <a:r>
              <a:rPr lang="en-IE" sz="2200" dirty="0">
                <a:solidFill>
                  <a:srgbClr val="414141"/>
                </a:solidFill>
              </a:rPr>
              <a:t>Create a simple visual map (use arrows or flowcharts) showing how materials and services flow into your project (e.g., local stone → construction; olive oil → guest breakfast), revenue, promotion, or visibility flows back to the community, guests are connected to local experiences through your accommodation</a:t>
            </a:r>
          </a:p>
          <a:p>
            <a:pPr marL="342900" indent="-342900" algn="l">
              <a:lnSpc>
                <a:spcPts val="2340"/>
              </a:lnSpc>
              <a:spcBef>
                <a:spcPts val="0"/>
              </a:spcBef>
              <a:buClr>
                <a:srgbClr val="459597"/>
              </a:buClr>
              <a:buFont typeface="Wingdings" pitchFamily="2" charset="2"/>
              <a:buChar char="q"/>
            </a:pPr>
            <a:endParaRPr lang="en-IE" sz="2200" b="1" dirty="0">
              <a:solidFill>
                <a:srgbClr val="414141"/>
              </a:solidFill>
            </a:endParaRPr>
          </a:p>
          <a:p>
            <a:pPr marL="342900" indent="-342900" algn="l">
              <a:lnSpc>
                <a:spcPts val="2340"/>
              </a:lnSpc>
              <a:spcBef>
                <a:spcPts val="0"/>
              </a:spcBef>
              <a:buClr>
                <a:srgbClr val="459597"/>
              </a:buClr>
              <a:buFont typeface="Wingdings" pitchFamily="2" charset="2"/>
              <a:buChar char="q"/>
            </a:pPr>
            <a:r>
              <a:rPr lang="en-IE" sz="2200" b="1" dirty="0">
                <a:solidFill>
                  <a:srgbClr val="414141"/>
                </a:solidFill>
              </a:rPr>
              <a:t>Highlight Key Partnerships:</a:t>
            </a:r>
          </a:p>
          <a:p>
            <a:pPr marL="360363" algn="l">
              <a:lnSpc>
                <a:spcPts val="2340"/>
              </a:lnSpc>
              <a:spcBef>
                <a:spcPts val="0"/>
              </a:spcBef>
              <a:buClr>
                <a:srgbClr val="459597"/>
              </a:buClr>
            </a:pPr>
            <a:r>
              <a:rPr lang="en-IE" sz="2200" dirty="0">
                <a:solidFill>
                  <a:srgbClr val="414141"/>
                </a:solidFill>
              </a:rPr>
              <a:t>Identify 2–3 strategic partnerships that would have the strongest community and economic impact.</a:t>
            </a:r>
          </a:p>
          <a:p>
            <a:pPr marL="360363" algn="l">
              <a:lnSpc>
                <a:spcPts val="2340"/>
              </a:lnSpc>
              <a:spcBef>
                <a:spcPts val="0"/>
              </a:spcBef>
              <a:buClr>
                <a:srgbClr val="459597"/>
              </a:buClr>
            </a:pPr>
            <a:endParaRPr lang="en-IE" sz="2200" i="1"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Tree>
    <p:extLst>
      <p:ext uri="{BB962C8B-B14F-4D97-AF65-F5344CB8AC3E}">
        <p14:creationId xmlns:p14="http://schemas.microsoft.com/office/powerpoint/2010/main" val="30863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44</a:t>
            </a:fld>
            <a:endParaRPr lang="fr-CA" sz="1200" dirty="0">
              <a:solidFill>
                <a:schemeClr val="bg1"/>
              </a:solidFill>
            </a:endParaRPr>
          </a:p>
        </p:txBody>
      </p:sp>
      <p:sp>
        <p:nvSpPr>
          <p:cNvPr id="8" name="Freeform 7">
            <a:extLst>
              <a:ext uri="{FF2B5EF4-FFF2-40B4-BE49-F238E27FC236}">
                <a16:creationId xmlns:a16="http://schemas.microsoft.com/office/drawing/2014/main" id="{5F5D2C36-1A96-F13D-52A7-7F241153E085}"/>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graphicFrame>
        <p:nvGraphicFramePr>
          <p:cNvPr id="5" name="Table 4">
            <a:extLst>
              <a:ext uri="{FF2B5EF4-FFF2-40B4-BE49-F238E27FC236}">
                <a16:creationId xmlns:a16="http://schemas.microsoft.com/office/drawing/2014/main" id="{00F5DF40-170A-8C3B-ECA6-E3572171AFE1}"/>
              </a:ext>
            </a:extLst>
          </p:cNvPr>
          <p:cNvGraphicFramePr>
            <a:graphicFrameLocks noGrp="1"/>
          </p:cNvGraphicFramePr>
          <p:nvPr>
            <p:extLst>
              <p:ext uri="{D42A27DB-BD31-4B8C-83A1-F6EECF244321}">
                <p14:modId xmlns:p14="http://schemas.microsoft.com/office/powerpoint/2010/main" val="2634536125"/>
              </p:ext>
            </p:extLst>
          </p:nvPr>
        </p:nvGraphicFramePr>
        <p:xfrm>
          <a:off x="792767" y="1537696"/>
          <a:ext cx="10522934" cy="3434080"/>
        </p:xfrm>
        <a:graphic>
          <a:graphicData uri="http://schemas.openxmlformats.org/drawingml/2006/table">
            <a:tbl>
              <a:tblPr firstRow="1" bandRow="1">
                <a:tableStyleId>{5C22544A-7EE6-4342-B048-85BDC9FD1C3A}</a:tableStyleId>
              </a:tblPr>
              <a:tblGrid>
                <a:gridCol w="2888560">
                  <a:extLst>
                    <a:ext uri="{9D8B030D-6E8A-4147-A177-3AD203B41FA5}">
                      <a16:colId xmlns:a16="http://schemas.microsoft.com/office/drawing/2014/main" val="2947246601"/>
                    </a:ext>
                  </a:extLst>
                </a:gridCol>
                <a:gridCol w="7634374">
                  <a:extLst>
                    <a:ext uri="{9D8B030D-6E8A-4147-A177-3AD203B41FA5}">
                      <a16:colId xmlns:a16="http://schemas.microsoft.com/office/drawing/2014/main" val="4224813332"/>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a:lnSpc>
                          <a:spcPts val="1960"/>
                        </a:lnSpc>
                        <a:spcBef>
                          <a:spcPts val="0"/>
                        </a:spcBef>
                        <a:spcAft>
                          <a:spcPts val="0"/>
                        </a:spcAft>
                        <a:buNone/>
                      </a:pPr>
                      <a:r>
                        <a:rPr lang="en-US" sz="1800" b="1" i="0" u="none" strike="noStrike" kern="1200" cap="none" noProof="0" dirty="0">
                          <a:solidFill>
                            <a:srgbClr val="459597"/>
                          </a:solidFill>
                          <a:effectLst/>
                          <a:latin typeface="Calibri" panose="020F0502020204030204" pitchFamily="34" charset="0"/>
                          <a:cs typeface="Calibri" panose="020F0502020204030204" pitchFamily="34" charset="0"/>
                        </a:rPr>
                        <a:t>Tourism and Rural Development – A Policy Perspective</a:t>
                      </a:r>
                      <a:endParaRPr lang="en-US" sz="1800" b="1" i="0" kern="1200" cap="none" dirty="0">
                        <a:solidFill>
                          <a:srgbClr val="459597"/>
                        </a:solidFill>
                        <a:effectLst/>
                        <a:latin typeface="Calibri" panose="020F0502020204030204" pitchFamily="34" charset="0"/>
                        <a:ea typeface="+mn-ea"/>
                        <a:cs typeface="Calibri" panose="020F0502020204030204" pitchFamily="34" charset="0"/>
                      </a:endParaRPr>
                    </a:p>
                    <a:p>
                      <a:pPr marL="0" marR="0" lvl="0" indent="0" algn="l">
                        <a:lnSpc>
                          <a:spcPts val="1960"/>
                        </a:lnSpc>
                        <a:spcBef>
                          <a:spcPts val="0"/>
                        </a:spcBef>
                        <a:spcAft>
                          <a:spcPts val="0"/>
                        </a:spcAft>
                        <a:buNone/>
                      </a:pPr>
                      <a:endParaRPr lang="en-US" sz="1800" b="0" i="0" u="none" strike="noStrike" kern="1200" noProof="0" dirty="0">
                        <a:solidFill>
                          <a:srgbClr val="414141"/>
                        </a:solidFill>
                        <a:effectLst/>
                        <a:latin typeface="Calibri" panose="020F0502020204030204" pitchFamily="34" charset="0"/>
                        <a:cs typeface="Calibri" panose="020F0502020204030204" pitchFamily="34" charset="0"/>
                      </a:endParaRPr>
                    </a:p>
                    <a:p>
                      <a:pPr marL="0" marR="0" lvl="0" indent="0" algn="l">
                        <a:lnSpc>
                          <a:spcPts val="1960"/>
                        </a:lnSpc>
                        <a:spcBef>
                          <a:spcPts val="0"/>
                        </a:spcBef>
                        <a:spcAft>
                          <a:spcPts val="0"/>
                        </a:spcAft>
                        <a:buNone/>
                      </a:pP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UNWTO</a:t>
                      </a:r>
                      <a:endParaRPr lang="en-US" sz="180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960"/>
                        </a:lnSpc>
                        <a:buClr>
                          <a:srgbClr val="01A54E"/>
                        </a:buClr>
                      </a:pP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This publication explores how tourism can be a tool for rural revitalization. It provides guidance on designing place-based tourism policies that support local economies, avoid overdevelopment, and foster community participation.</a:t>
                      </a:r>
                      <a:endParaRPr lang="en-US" sz="1800" b="0" i="0" u="none" strike="noStrike" kern="1200" noProof="0" dirty="0">
                        <a:solidFill>
                          <a:srgbClr val="414141"/>
                        </a:solidFill>
                        <a:effectLst/>
                        <a:latin typeface="Calibri" panose="020F0502020204030204" pitchFamily="34" charset="0"/>
                        <a:ea typeface="+mn-ea"/>
                        <a:cs typeface="Calibri" panose="020F0502020204030204" pitchFamily="34" charset="0"/>
                      </a:endParaRPr>
                    </a:p>
                    <a:p>
                      <a:pPr marL="0" indent="0" algn="l">
                        <a:lnSpc>
                          <a:spcPct val="100000"/>
                        </a:lnSpc>
                        <a:buClr>
                          <a:srgbClr val="01A54E"/>
                        </a:buClr>
                      </a:pPr>
                      <a:endParaRPr lang="en-US" sz="800" b="0" i="0" u="none" strike="noStrike" kern="1200" noProof="0" dirty="0">
                        <a:solidFill>
                          <a:srgbClr val="414141"/>
                        </a:solidFill>
                        <a:effectLst/>
                        <a:latin typeface="Calibri" panose="020F0502020204030204" pitchFamily="34" charset="0"/>
                        <a:ea typeface="+mn-ea"/>
                        <a:cs typeface="Calibri" panose="020F0502020204030204" pitchFamily="34" charset="0"/>
                      </a:endParaRPr>
                    </a:p>
                    <a:p>
                      <a:pPr marL="0" indent="0" algn="l">
                        <a:lnSpc>
                          <a:spcPts val="1960"/>
                        </a:lnSpc>
                        <a:buClr>
                          <a:srgbClr val="01A54E"/>
                        </a:buClr>
                      </a:pPr>
                      <a:r>
                        <a:rPr lang="it-IT"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https://www.unwto.org/tourism-and-rural-development</a:t>
                      </a:r>
                      <a:endParaRPr lang="it-IT" dirty="0">
                        <a:solidFill>
                          <a:srgbClr val="459597"/>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a:lnSpc>
                          <a:spcPts val="1960"/>
                        </a:lnSpc>
                        <a:spcBef>
                          <a:spcPts val="0"/>
                        </a:spcBef>
                        <a:spcAft>
                          <a:spcPts val="0"/>
                        </a:spcAft>
                        <a:buNone/>
                      </a:pPr>
                      <a:r>
                        <a:rPr lang="en-US" sz="1800" b="1" i="0" u="none" strike="noStrike" noProof="0" dirty="0">
                          <a:solidFill>
                            <a:srgbClr val="459597"/>
                          </a:solidFill>
                          <a:latin typeface="Calibri" panose="020F0502020204030204" pitchFamily="34" charset="0"/>
                          <a:cs typeface="Calibri" panose="020F0502020204030204" pitchFamily="34" charset="0"/>
                        </a:rPr>
                        <a:t>Overtourism? Understanding and Managing Urban Tourism Growth Beyond Perceptions</a:t>
                      </a:r>
                    </a:p>
                    <a:p>
                      <a:pPr marL="0" marR="0" lvl="0" indent="0" algn="l">
                        <a:lnSpc>
                          <a:spcPts val="1960"/>
                        </a:lnSpc>
                        <a:spcBef>
                          <a:spcPts val="0"/>
                        </a:spcBef>
                        <a:spcAft>
                          <a:spcPts val="0"/>
                        </a:spcAft>
                        <a:buNone/>
                      </a:pPr>
                      <a:endParaRPr lang="en-US" sz="1800" b="0" i="0" u="none" strike="noStrike" noProof="0" dirty="0">
                        <a:solidFill>
                          <a:srgbClr val="414141"/>
                        </a:solidFill>
                        <a:latin typeface="Calibri" panose="020F0502020204030204" pitchFamily="34" charset="0"/>
                        <a:cs typeface="Calibri" panose="020F0502020204030204" pitchFamily="34" charset="0"/>
                      </a:endParaRPr>
                    </a:p>
                    <a:p>
                      <a:pPr lvl="0" algn="l">
                        <a:lnSpc>
                          <a:spcPts val="1960"/>
                        </a:lnSpc>
                        <a:spcBef>
                          <a:spcPts val="0"/>
                        </a:spcBef>
                        <a:spcAft>
                          <a:spcPts val="0"/>
                        </a:spcAft>
                        <a:buNone/>
                      </a:pPr>
                      <a:r>
                        <a:rPr lang="en-US" sz="1800" b="0" i="0" u="none" strike="noStrike" noProof="0" dirty="0">
                          <a:solidFill>
                            <a:srgbClr val="414141"/>
                          </a:solidFill>
                          <a:latin typeface="Calibri" panose="020F0502020204030204" pitchFamily="34" charset="0"/>
                          <a:cs typeface="Calibri" panose="020F0502020204030204" pitchFamily="34" charset="0"/>
                        </a:rPr>
                        <a:t>OECD</a:t>
                      </a:r>
                      <a:endParaRPr lang="en-US" sz="1800" dirty="0">
                        <a:solidFill>
                          <a:srgbClr val="41414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ts val="1960"/>
                        </a:lnSpc>
                        <a:spcBef>
                          <a:spcPts val="0"/>
                        </a:spcBef>
                        <a:spcAft>
                          <a:spcPts val="0"/>
                        </a:spcAft>
                        <a:buNone/>
                      </a:pPr>
                      <a:r>
                        <a:rPr lang="en-US" sz="1800" b="0" i="0" u="none" strike="noStrike" noProof="0" dirty="0">
                          <a:solidFill>
                            <a:srgbClr val="414141"/>
                          </a:solidFill>
                          <a:latin typeface="Calibri" panose="020F0502020204030204" pitchFamily="34" charset="0"/>
                          <a:cs typeface="Calibri" panose="020F0502020204030204" pitchFamily="34" charset="0"/>
                        </a:rPr>
                        <a:t>This report analyzes how unchecked tourism impacts local infrastructure and communities. It offers tools and policy frameworks for managing tourism flows, assessing carrying capacity, and aligning services with community well-being.</a:t>
                      </a:r>
                    </a:p>
                    <a:p>
                      <a:pPr marL="0" marR="0" lvl="0" indent="0" algn="l">
                        <a:lnSpc>
                          <a:spcPct val="100000"/>
                        </a:lnSpc>
                        <a:spcBef>
                          <a:spcPts val="0"/>
                        </a:spcBef>
                        <a:spcAft>
                          <a:spcPts val="0"/>
                        </a:spcAft>
                        <a:buNone/>
                      </a:pPr>
                      <a:endParaRPr lang="en-US" sz="800" kern="1200" dirty="0">
                        <a:solidFill>
                          <a:srgbClr val="414141"/>
                        </a:solidFill>
                        <a:latin typeface="Calibri" panose="020F0502020204030204" pitchFamily="34" charset="0"/>
                        <a:ea typeface="+mn-ea"/>
                        <a:cs typeface="Calibri" panose="020F0502020204030204" pitchFamily="34" charset="0"/>
                      </a:endParaRPr>
                    </a:p>
                    <a:p>
                      <a:pPr marL="0" marR="0" lvl="0" indent="0" algn="l">
                        <a:lnSpc>
                          <a:spcPts val="1960"/>
                        </a:lnSpc>
                        <a:spcBef>
                          <a:spcPts val="0"/>
                        </a:spcBef>
                        <a:spcAft>
                          <a:spcPts val="0"/>
                        </a:spcAft>
                        <a:buNone/>
                      </a:pPr>
                      <a:r>
                        <a:rPr lang="it-IT" sz="1800" b="0" i="0" u="none" strike="noStrike" noProof="0"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https://pureportal.coventry.ac.uk/en/publications/overtourism-understanding-and-managing-urban-tourism-growth-beyon</a:t>
                      </a:r>
                      <a:r>
                        <a:rPr lang="it-IT" sz="1800" b="0" i="0" u="none" strike="noStrike" noProof="0" dirty="0">
                          <a:solidFill>
                            <a:srgbClr val="459597"/>
                          </a:solidFill>
                          <a:latin typeface="Calibri" panose="020F0502020204030204" pitchFamily="34" charset="0"/>
                          <a:cs typeface="Calibri" panose="020F0502020204030204" pitchFamily="34" charset="0"/>
                        </a:rPr>
                        <a:t> </a:t>
                      </a:r>
                      <a:endParaRPr lang="en-IE" dirty="0">
                        <a:solidFill>
                          <a:srgbClr val="459597"/>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10AB-42F5-0128-B9E0-1A9DDCD1C11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1CBF820-AEDB-B2DB-4D1B-C4E09204AA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45</a:t>
            </a:fld>
            <a:endParaRPr lang="fr-CA" sz="1200" dirty="0">
              <a:solidFill>
                <a:schemeClr val="bg1"/>
              </a:solidFill>
            </a:endParaRPr>
          </a:p>
        </p:txBody>
      </p:sp>
      <p:sp>
        <p:nvSpPr>
          <p:cNvPr id="8" name="Freeform 7">
            <a:extLst>
              <a:ext uri="{FF2B5EF4-FFF2-40B4-BE49-F238E27FC236}">
                <a16:creationId xmlns:a16="http://schemas.microsoft.com/office/drawing/2014/main" id="{8FCFABA1-E84C-672B-89C7-A406E3B0F3F5}"/>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D1317E5B-F6EC-FBCB-0A54-AB0891A4DEE1}"/>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graphicFrame>
        <p:nvGraphicFramePr>
          <p:cNvPr id="6" name="Table 5">
            <a:extLst>
              <a:ext uri="{FF2B5EF4-FFF2-40B4-BE49-F238E27FC236}">
                <a16:creationId xmlns:a16="http://schemas.microsoft.com/office/drawing/2014/main" id="{5E50B768-5719-2250-B559-D3B3C2ECF684}"/>
              </a:ext>
            </a:extLst>
          </p:cNvPr>
          <p:cNvGraphicFramePr>
            <a:graphicFrameLocks noGrp="1"/>
          </p:cNvGraphicFramePr>
          <p:nvPr>
            <p:extLst>
              <p:ext uri="{D42A27DB-BD31-4B8C-83A1-F6EECF244321}">
                <p14:modId xmlns:p14="http://schemas.microsoft.com/office/powerpoint/2010/main" val="3512430830"/>
              </p:ext>
            </p:extLst>
          </p:nvPr>
        </p:nvGraphicFramePr>
        <p:xfrm>
          <a:off x="792766" y="1570975"/>
          <a:ext cx="10522935" cy="1854200"/>
        </p:xfrm>
        <a:graphic>
          <a:graphicData uri="http://schemas.openxmlformats.org/drawingml/2006/table">
            <a:tbl>
              <a:tblPr firstRow="1" bandRow="1">
                <a:tableStyleId>{5C22544A-7EE6-4342-B048-85BDC9FD1C3A}</a:tableStyleId>
              </a:tblPr>
              <a:tblGrid>
                <a:gridCol w="2746847">
                  <a:extLst>
                    <a:ext uri="{9D8B030D-6E8A-4147-A177-3AD203B41FA5}">
                      <a16:colId xmlns:a16="http://schemas.microsoft.com/office/drawing/2014/main" val="2947246601"/>
                    </a:ext>
                  </a:extLst>
                </a:gridCol>
                <a:gridCol w="7776088">
                  <a:extLst>
                    <a:ext uri="{9D8B030D-6E8A-4147-A177-3AD203B41FA5}">
                      <a16:colId xmlns:a16="http://schemas.microsoft.com/office/drawing/2014/main" val="4224813332"/>
                    </a:ext>
                  </a:extLst>
                </a:gridCol>
              </a:tblGrid>
              <a:tr h="370840">
                <a:tc>
                  <a:txBody>
                    <a:bodyPr/>
                    <a:lstStyle/>
                    <a:p>
                      <a:pPr algn="l">
                        <a:lnSpc>
                          <a:spcPts val="1960"/>
                        </a:lnSpc>
                      </a:pPr>
                      <a:r>
                        <a:rPr lang="en-IE" sz="1800" dirty="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l">
                        <a:lnSpc>
                          <a:spcPts val="1960"/>
                        </a:lnSpc>
                      </a:pPr>
                      <a:r>
                        <a:rPr lang="en-IE" sz="1800" dirty="0"/>
                        <a:t>Description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a:lnSpc>
                          <a:spcPts val="1960"/>
                        </a:lnSpc>
                        <a:spcBef>
                          <a:spcPts val="0"/>
                        </a:spcBef>
                        <a:spcAft>
                          <a:spcPts val="0"/>
                        </a:spcAft>
                        <a:buNone/>
                      </a:pPr>
                      <a:r>
                        <a:rPr lang="en-US" sz="1800" b="1" i="0" u="none" strike="noStrike" kern="1200" cap="none" noProof="0" dirty="0">
                          <a:solidFill>
                            <a:srgbClr val="459597"/>
                          </a:solidFill>
                          <a:effectLst/>
                        </a:rPr>
                        <a:t>Tourism, Degrowth and the Politics of ‘Sustainable Development</a:t>
                      </a:r>
                    </a:p>
                    <a:p>
                      <a:pPr marL="0" marR="0" lvl="0" indent="0" algn="l">
                        <a:lnSpc>
                          <a:spcPct val="100000"/>
                        </a:lnSpc>
                        <a:spcBef>
                          <a:spcPts val="0"/>
                        </a:spcBef>
                        <a:spcAft>
                          <a:spcPts val="0"/>
                        </a:spcAft>
                        <a:buNone/>
                      </a:pPr>
                      <a:endParaRPr lang="en-US" sz="800" b="0" i="0" kern="1200" dirty="0">
                        <a:solidFill>
                          <a:srgbClr val="414141"/>
                        </a:solidFill>
                        <a:effectLst/>
                        <a:latin typeface="+mn-lt"/>
                        <a:ea typeface="+mn-ea"/>
                        <a:cs typeface="+mn-cs"/>
                      </a:endParaRPr>
                    </a:p>
                    <a:p>
                      <a:pPr marL="0" marR="0" lvl="0" indent="0" algn="l">
                        <a:lnSpc>
                          <a:spcPts val="1960"/>
                        </a:lnSpc>
                        <a:spcBef>
                          <a:spcPts val="0"/>
                        </a:spcBef>
                        <a:spcAft>
                          <a:spcPts val="0"/>
                        </a:spcAft>
                        <a:buNone/>
                      </a:pPr>
                      <a:r>
                        <a:rPr lang="en-US" sz="1800" b="0" i="0" u="none" strike="noStrike" kern="1200" noProof="0" dirty="0">
                          <a:solidFill>
                            <a:srgbClr val="414141"/>
                          </a:solidFill>
                          <a:effectLst/>
                        </a:rPr>
                        <a:t>Raoul V. Bianchi &amp; </a:t>
                      </a:r>
                    </a:p>
                    <a:p>
                      <a:pPr marL="0" marR="0" lvl="0" indent="0" algn="l">
                        <a:lnSpc>
                          <a:spcPts val="1960"/>
                        </a:lnSpc>
                        <a:spcBef>
                          <a:spcPts val="0"/>
                        </a:spcBef>
                        <a:spcAft>
                          <a:spcPts val="0"/>
                        </a:spcAft>
                        <a:buNone/>
                      </a:pPr>
                      <a:r>
                        <a:rPr lang="en-US" sz="1800" b="0" i="0" u="none" strike="noStrike" kern="1200" noProof="0" dirty="0">
                          <a:solidFill>
                            <a:srgbClr val="414141"/>
                          </a:solidFill>
                          <a:effectLst/>
                        </a:rPr>
                        <a:t>Floris de Man</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lnSpc>
                          <a:spcPts val="1960"/>
                        </a:lnSpc>
                        <a:buNone/>
                      </a:pPr>
                      <a:r>
                        <a:rPr lang="en-US" sz="1800" b="0" i="0" u="none" strike="noStrike" kern="1200" noProof="0" dirty="0">
                          <a:solidFill>
                            <a:srgbClr val="414141"/>
                          </a:solidFill>
                          <a:effectLst/>
                        </a:rPr>
                        <a:t>Published in the Journal of Sustainable Tourism, this article challenges conventional growth-oriented tourism models. It argues for right-sized tourism that prioritizes community resilience, equity, and long-term sustainability</a:t>
                      </a:r>
                      <a:r>
                        <a:rPr lang="en-US" sz="1800" b="0" i="0" kern="1200" dirty="0">
                          <a:solidFill>
                            <a:srgbClr val="414141"/>
                          </a:solidFill>
                          <a:effectLst/>
                          <a:latin typeface="+mn-lt"/>
                          <a:ea typeface="+mn-ea"/>
                          <a:cs typeface="+mn-cs"/>
                        </a:rPr>
                        <a:t>.</a:t>
                      </a:r>
                      <a:endParaRPr lang="it-IT" sz="1800" dirty="0">
                        <a:solidFill>
                          <a:srgbClr val="414141"/>
                        </a:solidFill>
                      </a:endParaRPr>
                    </a:p>
                    <a:p>
                      <a:pPr marL="0" indent="0" algn="l">
                        <a:lnSpc>
                          <a:spcPct val="100000"/>
                        </a:lnSpc>
                        <a:buClr>
                          <a:srgbClr val="01A54E"/>
                        </a:buClr>
                      </a:pPr>
                      <a:endParaRPr lang="en-US" sz="800" b="0" i="0" kern="1200" dirty="0">
                        <a:solidFill>
                          <a:srgbClr val="414141"/>
                        </a:solidFill>
                        <a:effectLst/>
                        <a:latin typeface="+mn-lt"/>
                        <a:ea typeface="+mn-ea"/>
                        <a:cs typeface="+mn-cs"/>
                      </a:endParaRPr>
                    </a:p>
                    <a:p>
                      <a:pPr marL="0" indent="0" algn="l">
                        <a:lnSpc>
                          <a:spcPts val="1960"/>
                        </a:lnSpc>
                        <a:buClr>
                          <a:srgbClr val="01A54E"/>
                        </a:buClr>
                      </a:pPr>
                      <a:r>
                        <a:rPr lang="en-US" sz="1800" b="0" i="0" kern="1200" dirty="0">
                          <a:solidFill>
                            <a:srgbClr val="414141"/>
                          </a:solidFill>
                          <a:effectLst/>
                          <a:latin typeface="+mn-lt"/>
                          <a:ea typeface="+mn-ea"/>
                          <a:cs typeface="+mn-cs"/>
                        </a:rPr>
                        <a:t> </a:t>
                      </a:r>
                      <a:r>
                        <a:rPr lang="en-US" sz="1800" b="0" i="0" u="none" strike="noStrike" kern="1200" noProof="0" dirty="0">
                          <a:solidFill>
                            <a:srgbClr val="459597"/>
                          </a:solidFill>
                          <a:effectLst/>
                          <a:hlinkClick r:id="rId2">
                            <a:extLst>
                              <a:ext uri="{A12FA001-AC4F-418D-AE19-62706E023703}">
                                <ahyp:hlinkClr xmlns:ahyp="http://schemas.microsoft.com/office/drawing/2018/hyperlinkcolor" val="tx"/>
                              </a:ext>
                            </a:extLst>
                          </a:hlinkClick>
                        </a:rPr>
                        <a:t>https://doi.org/10.1080/09669582.2021.1870923</a:t>
                      </a:r>
                      <a:r>
                        <a:rPr lang="en-US" sz="1800" b="0" i="0" u="none" strike="noStrike" kern="1200" noProof="0" dirty="0">
                          <a:solidFill>
                            <a:srgbClr val="459597"/>
                          </a:solidFill>
                          <a:effectLst/>
                        </a:rPr>
                        <a:t> </a:t>
                      </a:r>
                      <a:endParaRPr lang="en-US"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bl>
          </a:graphicData>
        </a:graphic>
      </p:graphicFrame>
    </p:spTree>
    <p:extLst>
      <p:ext uri="{BB962C8B-B14F-4D97-AF65-F5344CB8AC3E}">
        <p14:creationId xmlns:p14="http://schemas.microsoft.com/office/powerpoint/2010/main" val="2999783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EB48E-7120-D652-CCE3-99A84CA442D2}"/>
              </a:ext>
            </a:extLst>
          </p:cNvPr>
          <p:cNvSpPr>
            <a:spLocks noGrp="1"/>
          </p:cNvSpPr>
          <p:nvPr>
            <p:ph type="body" sz="quarter" idx="13"/>
          </p:nvPr>
        </p:nvSpPr>
        <p:spPr>
          <a:xfrm>
            <a:off x="840492" y="380235"/>
            <a:ext cx="4231539" cy="2838867"/>
          </a:xfrm>
        </p:spPr>
        <p:txBody>
          <a:bodyPr lIns="91440" tIns="45720" rIns="91440" bIns="45720" anchor="ctr">
            <a:normAutofit/>
          </a:bodyPr>
          <a:lstStyle/>
          <a:p>
            <a:r>
              <a:rPr lang="en-GB" sz="2800" dirty="0">
                <a:ea typeface="+mn-lt"/>
                <a:cs typeface="+mn-lt"/>
              </a:rPr>
              <a:t>"When tourism listens to the rhythm of a place, not only does it preserve its soul - it becomes a force for </a:t>
            </a:r>
            <a:r>
              <a:rPr lang="en-GB" sz="2800" dirty="0" err="1">
                <a:ea typeface="+mn-lt"/>
                <a:cs typeface="+mn-lt"/>
              </a:rPr>
              <a:t>regeneratio</a:t>
            </a:r>
            <a:r>
              <a:rPr lang="en-GB" sz="2800" dirty="0">
                <a:ea typeface="+mn-lt"/>
                <a:cs typeface="+mn-lt"/>
              </a:rPr>
              <a:t>"</a:t>
            </a:r>
            <a:endParaRPr lang="it-IT" sz="2800" dirty="0"/>
          </a:p>
        </p:txBody>
      </p:sp>
      <p:pic>
        <p:nvPicPr>
          <p:cNvPr id="6" name="Picture Placeholder 5">
            <a:extLst>
              <a:ext uri="{FF2B5EF4-FFF2-40B4-BE49-F238E27FC236}">
                <a16:creationId xmlns:a16="http://schemas.microsoft.com/office/drawing/2014/main" id="{A77FCD6B-E91A-BA37-0E3C-C2F2669F038C}"/>
              </a:ext>
            </a:extLst>
          </p:cNvPr>
          <p:cNvPicPr>
            <a:picLocks noGrp="1" noChangeAspect="1"/>
          </p:cNvPicPr>
          <p:nvPr>
            <p:ph type="pic" sz="quarter" idx="41"/>
          </p:nvPr>
        </p:nvPicPr>
        <p:blipFill>
          <a:blip r:embed="rId2"/>
          <a:srcRect t="24454" b="24454"/>
          <a:stretch/>
        </p:blipFill>
        <p:spPr>
          <a:xfrm>
            <a:off x="4229099" y="1658170"/>
            <a:ext cx="7122409" cy="5199830"/>
          </a:xfrm>
        </p:spPr>
      </p:pic>
      <p:sp>
        <p:nvSpPr>
          <p:cNvPr id="4" name="Text Placeholder 3">
            <a:extLst>
              <a:ext uri="{FF2B5EF4-FFF2-40B4-BE49-F238E27FC236}">
                <a16:creationId xmlns:a16="http://schemas.microsoft.com/office/drawing/2014/main" id="{6C292DD5-930D-ECC3-8E2D-6881CFD6D595}"/>
              </a:ext>
            </a:extLst>
          </p:cNvPr>
          <p:cNvSpPr>
            <a:spLocks noGrp="1"/>
          </p:cNvSpPr>
          <p:nvPr>
            <p:ph type="body" sz="quarter" idx="65"/>
          </p:nvPr>
        </p:nvSpPr>
        <p:spPr/>
        <p:txBody>
          <a:bodyPr lIns="91440" tIns="45720" rIns="91440" bIns="45720" anchor="ctr">
            <a:noAutofit/>
          </a:bodyPr>
          <a:lstStyle/>
          <a:p>
            <a:pPr algn="ctr"/>
            <a:r>
              <a:rPr lang="en-GB" sz="1200" dirty="0">
                <a:latin typeface="Calibri"/>
                <a:ea typeface="Calibri"/>
                <a:cs typeface="Calibri"/>
              </a:rPr>
              <a:t>Photo Credit: </a:t>
            </a:r>
            <a:r>
              <a:rPr lang="en-GB" sz="1200" dirty="0" err="1">
                <a:latin typeface="Calibri"/>
                <a:ea typeface="Calibri"/>
                <a:cs typeface="Calibri"/>
              </a:rPr>
              <a:t>Meridaunia</a:t>
            </a:r>
            <a:endParaRPr lang="en-GB" sz="1200" dirty="0" err="1">
              <a:ea typeface="Calibri"/>
            </a:endParaRPr>
          </a:p>
        </p:txBody>
      </p:sp>
      <p:sp>
        <p:nvSpPr>
          <p:cNvPr id="7" name="Freeform 6">
            <a:extLst>
              <a:ext uri="{FF2B5EF4-FFF2-40B4-BE49-F238E27FC236}">
                <a16:creationId xmlns:a16="http://schemas.microsoft.com/office/drawing/2014/main" id="{4A448368-4AD6-D1FA-0E61-7E23F2DBE07B}"/>
              </a:ext>
            </a:extLst>
          </p:cNvPr>
          <p:cNvSpPr/>
          <p:nvPr/>
        </p:nvSpPr>
        <p:spPr>
          <a:xfrm>
            <a:off x="4653315" y="2696487"/>
            <a:ext cx="1443878" cy="104523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3AC334A1-6359-BE63-2195-4E46700CB980}"/>
              </a:ext>
            </a:extLst>
          </p:cNvPr>
          <p:cNvGrpSpPr/>
          <p:nvPr/>
        </p:nvGrpSpPr>
        <p:grpSpPr>
          <a:xfrm flipH="1">
            <a:off x="2657010" y="3700810"/>
            <a:ext cx="1073276" cy="2965650"/>
            <a:chOff x="1127677" y="228112"/>
            <a:chExt cx="3378745" cy="9336067"/>
          </a:xfrm>
          <a:solidFill>
            <a:srgbClr val="459597"/>
          </a:solidFill>
        </p:grpSpPr>
        <p:sp>
          <p:nvSpPr>
            <p:cNvPr id="10" name="Freeform 9">
              <a:extLst>
                <a:ext uri="{FF2B5EF4-FFF2-40B4-BE49-F238E27FC236}">
                  <a16:creationId xmlns:a16="http://schemas.microsoft.com/office/drawing/2014/main" id="{37D2F8EF-C504-F529-C0AD-3C8D396DCC62}"/>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6405641-DC41-DBE4-9A46-BF7017221BC2}"/>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8DA3C822-EF95-7C3D-8367-04BC167E9B40}"/>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86832DC-E6A1-D728-85CE-587730B378F4}"/>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62C1D969-3D50-389B-5CD9-064F7B1908CB}"/>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C18C22D6-E151-73BB-95B0-E142E0CCCD0D}"/>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pic>
        <p:nvPicPr>
          <p:cNvPr id="3" name="Picture 2">
            <a:extLst>
              <a:ext uri="{FF2B5EF4-FFF2-40B4-BE49-F238E27FC236}">
                <a16:creationId xmlns:a16="http://schemas.microsoft.com/office/drawing/2014/main" id="{40681F83-9FF4-464A-E3EE-1C005F9CC4A0}"/>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9438" t="-10658" r="-1236" b="60560"/>
          <a:stretch/>
        </p:blipFill>
        <p:spPr>
          <a:xfrm>
            <a:off x="9006229" y="1739353"/>
            <a:ext cx="3580276" cy="2659133"/>
          </a:xfrm>
          <a:prstGeom prst="rect">
            <a:avLst/>
          </a:prstGeom>
        </p:spPr>
      </p:pic>
      <p:sp>
        <p:nvSpPr>
          <p:cNvPr id="5" name="Slide Number Placeholder 5">
            <a:extLst>
              <a:ext uri="{FF2B5EF4-FFF2-40B4-BE49-F238E27FC236}">
                <a16:creationId xmlns:a16="http://schemas.microsoft.com/office/drawing/2014/main" id="{D736A580-8BCC-7DF5-BBA1-E6F3D89B951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46</a:t>
            </a:fld>
            <a:endParaRPr lang="fr-CA" sz="1200" dirty="0"/>
          </a:p>
        </p:txBody>
      </p:sp>
    </p:spTree>
    <p:extLst>
      <p:ext uri="{BB962C8B-B14F-4D97-AF65-F5344CB8AC3E}">
        <p14:creationId xmlns:p14="http://schemas.microsoft.com/office/powerpoint/2010/main" val="2325923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l="2081" r="2081"/>
          <a:stretch/>
        </p:blipFill>
        <p:spPr>
          <a:xfrm>
            <a:off x="-1" y="-1"/>
            <a:ext cx="5694219" cy="3342069"/>
          </a:xfrm>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dirty="0"/>
              <a:t>ITALY</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30438" b="30438"/>
          <a:stretch>
            <a:fillRect/>
          </a:stretch>
        </p:blipFill>
        <p:spPr>
          <a:xfrm>
            <a:off x="5832763" y="-1"/>
            <a:ext cx="5694219" cy="3342069"/>
          </a:xfrm>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10803" b="10803"/>
          <a:stretch/>
        </p:blipFill>
        <p:spPr>
          <a:xfrm>
            <a:off x="-1" y="3526971"/>
            <a:ext cx="5694219" cy="3342069"/>
          </a:xfrm>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rotWithShape="1">
          <a:blip r:embed="rId5"/>
          <a:srcRect/>
          <a:stretch>
            <a:fillRect/>
          </a:stretch>
        </p:blipFill>
        <p:spPr>
          <a:xfrm>
            <a:off x="5822561" y="3526971"/>
            <a:ext cx="5694219" cy="3331029"/>
          </a:xfrm>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a:lstStyle/>
          <a:p>
            <a:r>
              <a:rPr lang="en-GB" dirty="0"/>
              <a:t>Photo Credit: Visit Monti </a:t>
            </a:r>
            <a:r>
              <a:rPr lang="en-GB" dirty="0" err="1"/>
              <a:t>Dauni</a:t>
            </a:r>
            <a:r>
              <a:rPr lang="en-GB" dirty="0"/>
              <a:t>, </a:t>
            </a:r>
            <a:r>
              <a:rPr lang="en-GB" dirty="0" err="1"/>
              <a:t>Meridaunia</a:t>
            </a:r>
            <a:endParaRPr lang="en-GB" dirty="0"/>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
        <p:nvSpPr>
          <p:cNvPr id="2" name="Slide Number Placeholder 5">
            <a:extLst>
              <a:ext uri="{FF2B5EF4-FFF2-40B4-BE49-F238E27FC236}">
                <a16:creationId xmlns:a16="http://schemas.microsoft.com/office/drawing/2014/main" id="{B70448BD-1FAA-1DAF-0C52-30050F637E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47</a:t>
            </a:fld>
            <a:endParaRPr lang="fr-CA" sz="1200" dirty="0"/>
          </a:p>
        </p:txBody>
      </p:sp>
    </p:spTree>
    <p:extLst>
      <p:ext uri="{BB962C8B-B14F-4D97-AF65-F5344CB8AC3E}">
        <p14:creationId xmlns:p14="http://schemas.microsoft.com/office/powerpoint/2010/main" val="2099719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3 (Part 3)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055225"/>
          </a:xfrm>
          <a:prstGeom prst="rect">
            <a:avLst/>
          </a:prstGeom>
          <a:noFill/>
        </p:spPr>
        <p:txBody>
          <a:bodyPr wrap="square" rtlCol="0">
            <a:spAutoFit/>
          </a:bodyPr>
          <a:lstStyle/>
          <a:p>
            <a:pPr algn="ctr">
              <a:lnSpc>
                <a:spcPts val="2520"/>
              </a:lnSpc>
            </a:pPr>
            <a:r>
              <a:rPr lang="en-US" sz="2400" b="1" dirty="0">
                <a:solidFill>
                  <a:srgbClr val="459597"/>
                </a:solidFill>
              </a:rPr>
              <a:t>Section 3: </a:t>
            </a:r>
            <a:r>
              <a:rPr lang="en-US" sz="2400" dirty="0">
                <a:solidFill>
                  <a:srgbClr val="414141"/>
                </a:solidFill>
              </a:rPr>
              <a:t>Right-Sized Stays That Make a Local Impact</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4</a:t>
            </a: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US" sz="2400" dirty="0">
                <a:solidFill>
                  <a:srgbClr val="382B1B"/>
                </a:solidFill>
              </a:rPr>
              <a:t>Building a Strong Brand, Storytelling &amp; How to Get Bookings! </a:t>
            </a: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Segnaposto immagine 5" descr="Immagine che contiene aria aperta, cielo, albero, camminata&#10;&#10;Il contenuto generato dall&amp;#39;IA potrebbe non essere corretto.">
            <a:extLst>
              <a:ext uri="{FF2B5EF4-FFF2-40B4-BE49-F238E27FC236}">
                <a16:creationId xmlns:a16="http://schemas.microsoft.com/office/drawing/2014/main" id="{94CD4365-FC4D-097C-E84E-D175E28CF177}"/>
              </a:ext>
            </a:extLst>
          </p:cNvPr>
          <p:cNvPicPr>
            <a:picLocks noGrp="1" noChangeAspect="1"/>
          </p:cNvPicPr>
          <p:nvPr>
            <p:ph type="pic" sz="quarter" idx="19"/>
          </p:nvPr>
        </p:nvPicPr>
        <p:blipFill>
          <a:blip r:embed="rId2"/>
          <a:srcRect t="15271" b="15271"/>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0" y="2695992"/>
            <a:ext cx="3793825" cy="3066422"/>
          </a:xfrm>
        </p:spPr>
        <p:txBody>
          <a:bodyPr>
            <a:noAutofit/>
          </a:bodyPr>
          <a:lstStyle/>
          <a:p>
            <a:pPr>
              <a:lnSpc>
                <a:spcPts val="3900"/>
              </a:lnSpc>
            </a:pPr>
            <a:r>
              <a:rPr lang="en-GB" sz="4000" dirty="0"/>
              <a:t>Right-Sized Stays That Make a Local Impact</a:t>
            </a:r>
          </a:p>
          <a:p>
            <a:pPr>
              <a:lnSpc>
                <a:spcPts val="3900"/>
              </a:lnSpc>
            </a:pPr>
            <a:r>
              <a:rPr lang="en-GB" sz="4000" dirty="0"/>
              <a:t> </a:t>
            </a:r>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Section 3</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latin typeface="Calibri"/>
                <a:ea typeface="Calibri"/>
                <a:cs typeface="Calibri"/>
              </a:rPr>
              <a:t>Photo Credit: </a:t>
            </a:r>
            <a:r>
              <a:rPr lang="en-IE" sz="1200" dirty="0" err="1">
                <a:latin typeface="Calibri"/>
                <a:ea typeface="Calibri"/>
                <a:cs typeface="Calibri"/>
              </a:rPr>
              <a:t>Daunia</a:t>
            </a:r>
            <a:r>
              <a:rPr lang="en-IE" sz="1200" dirty="0">
                <a:latin typeface="Calibri"/>
                <a:ea typeface="Calibri"/>
                <a:cs typeface="Calibri"/>
              </a:rPr>
              <a:t> </a:t>
            </a:r>
            <a:r>
              <a:rPr lang="en-IE" sz="1200" dirty="0" err="1">
                <a:latin typeface="Calibri"/>
                <a:ea typeface="Calibri"/>
                <a:cs typeface="Calibri"/>
              </a:rPr>
              <a:t>Avventura</a:t>
            </a:r>
            <a:r>
              <a:rPr lang="en-IE" sz="1200" dirty="0">
                <a:latin typeface="Calibri"/>
                <a:ea typeface="Calibri"/>
                <a:cs typeface="Calibri"/>
              </a:rPr>
              <a:t>, </a:t>
            </a:r>
            <a:r>
              <a:rPr lang="en-IE" sz="1200" dirty="0" err="1">
                <a:latin typeface="Calibri"/>
                <a:ea typeface="Calibri"/>
                <a:cs typeface="Calibri"/>
              </a:rPr>
              <a:t>Biccari</a:t>
            </a:r>
            <a:endParaRPr lang="en-IE" sz="1200" dirty="0">
              <a:latin typeface="Calibri"/>
              <a:ea typeface="Calibri"/>
              <a:cs typeface="Calibri"/>
            </a:endParaRP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085417"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pic>
        <p:nvPicPr>
          <p:cNvPr id="8" name="Picture Placeholder 7" descr="A tree house in the woods&#10;&#10;AI-generated content may be incorrect.">
            <a:extLst>
              <a:ext uri="{FF2B5EF4-FFF2-40B4-BE49-F238E27FC236}">
                <a16:creationId xmlns:a16="http://schemas.microsoft.com/office/drawing/2014/main" id="{7BEF4625-4277-31C6-A97B-237A76EE0DEB}"/>
              </a:ext>
            </a:extLst>
          </p:cNvPr>
          <p:cNvPicPr>
            <a:picLocks noGrp="1" noChangeAspect="1"/>
          </p:cNvPicPr>
          <p:nvPr>
            <p:ph type="pic" sz="quarter" idx="67"/>
          </p:nvPr>
        </p:nvPicPr>
        <p:blipFill>
          <a:blip r:embed="rId2"/>
          <a:srcRect t="936" b="936"/>
          <a:stretch>
            <a:fillRect/>
          </a:stretch>
        </p:blipFill>
        <p:spPr/>
      </p:pic>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826187" y="1618150"/>
            <a:ext cx="3694643" cy="870198"/>
          </a:xfrm>
        </p:spPr>
        <p:txBody>
          <a:bodyPr/>
          <a:lstStyle/>
          <a:p>
            <a:pPr>
              <a:lnSpc>
                <a:spcPts val="3240"/>
              </a:lnSpc>
            </a:pPr>
            <a:r>
              <a:rPr lang="en-GB" sz="3200" dirty="0"/>
              <a:t>Better Building Choices - Materials, Layout &amp; Flexibility</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2</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40732" y="3519184"/>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276165" y="4291827"/>
            <a:ext cx="7445642"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60"/>
              </a:lnSpc>
            </a:pPr>
            <a:r>
              <a:rPr lang="en-IE" sz="2000" dirty="0"/>
              <a:t>Using local, recycled, or eco-friendly materials reduces environmental impact while supporting local economies and cultural heritage. A flexible, climate-responsive layout ensures comfort for guests and efficient use of resources. Whether converting existing spaces or building new ones, the goal is to create accommodations that blend with the landscape, serve the community, and offer unique, authentic experiences.</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59109" y="4291827"/>
            <a:ext cx="3453986"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This section focuses on how smart material and design choices can make alternative accommodation both sustainable and meaningful. </a:t>
            </a:r>
            <a:endParaRPr lang="en-IE" dirty="0"/>
          </a:p>
        </p:txBody>
      </p:sp>
      <p:sp>
        <p:nvSpPr>
          <p:cNvPr id="9" name="Text Placeholder 7">
            <a:extLst>
              <a:ext uri="{FF2B5EF4-FFF2-40B4-BE49-F238E27FC236}">
                <a16:creationId xmlns:a16="http://schemas.microsoft.com/office/drawing/2014/main" id="{E0FA48AE-5BFE-CED5-38B9-5D6312B6B077}"/>
              </a:ext>
            </a:extLst>
          </p:cNvPr>
          <p:cNvSpPr txBox="1">
            <a:spLocks/>
          </p:cNvSpPr>
          <p:nvPr/>
        </p:nvSpPr>
        <p:spPr>
          <a:xfrm>
            <a:off x="-1" y="178005"/>
            <a:ext cx="287767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200" dirty="0">
                <a:solidFill>
                  <a:schemeClr val="bg1"/>
                </a:solidFill>
                <a:latin typeface="Calibri"/>
                <a:ea typeface="Calibri"/>
                <a:cs typeface="Calibri"/>
              </a:rPr>
              <a:t>Photo Credit: : </a:t>
            </a:r>
            <a:r>
              <a:rPr lang="en-IE" sz="1200" dirty="0" err="1">
                <a:solidFill>
                  <a:schemeClr val="bg1"/>
                </a:solidFill>
                <a:latin typeface="Calibri"/>
                <a:ea typeface="Calibri"/>
                <a:cs typeface="Calibri"/>
              </a:rPr>
              <a:t>Meridaunia</a:t>
            </a:r>
            <a:endParaRPr lang="en-IE" sz="1200" dirty="0">
              <a:solidFill>
                <a:schemeClr val="bg1"/>
              </a:solidFill>
              <a:latin typeface="Calibri"/>
              <a:ea typeface="Calibri"/>
              <a:cs typeface="Calibri"/>
            </a:endParaRP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5A24460-EC5F-02A8-8BFB-622B40009261}"/>
              </a:ext>
            </a:extLst>
          </p:cNvPr>
          <p:cNvSpPr txBox="1">
            <a:spLocks/>
          </p:cNvSpPr>
          <p:nvPr/>
        </p:nvSpPr>
        <p:spPr>
          <a:xfrm>
            <a:off x="629645" y="307773"/>
            <a:ext cx="659706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Introduction - Right-Sized Stays That Make a Local Impact</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5F1545BD-E455-84BA-F90C-B7595712A158}"/>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B94895A-0A35-FF41-1465-D835B90448ED}"/>
              </a:ext>
            </a:extLst>
          </p:cNvPr>
          <p:cNvSpPr txBox="1">
            <a:spLocks/>
          </p:cNvSpPr>
          <p:nvPr/>
        </p:nvSpPr>
        <p:spPr>
          <a:xfrm>
            <a:off x="629645" y="2091676"/>
            <a:ext cx="6443508" cy="3061353"/>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a:solidFill>
                  <a:srgbClr val="414141"/>
                </a:solidFill>
              </a:rPr>
              <a:t>In a time </a:t>
            </a:r>
            <a:r>
              <a:rPr lang="it-IT" sz="2200" dirty="0" err="1">
                <a:solidFill>
                  <a:srgbClr val="414141"/>
                </a:solidFill>
              </a:rPr>
              <a:t>when</a:t>
            </a:r>
            <a:r>
              <a:rPr lang="it-IT" sz="2200" dirty="0">
                <a:solidFill>
                  <a:srgbClr val="414141"/>
                </a:solidFill>
              </a:rPr>
              <a:t> </a:t>
            </a:r>
            <a:r>
              <a:rPr lang="it-IT" sz="2200" dirty="0" err="1">
                <a:solidFill>
                  <a:srgbClr val="414141"/>
                </a:solidFill>
              </a:rPr>
              <a:t>tourism</a:t>
            </a:r>
            <a:r>
              <a:rPr lang="it-IT" sz="2200" dirty="0">
                <a:solidFill>
                  <a:srgbClr val="414141"/>
                </a:solidFill>
              </a:rPr>
              <a:t> can </a:t>
            </a:r>
            <a:r>
              <a:rPr lang="it-IT" sz="2200" dirty="0" err="1">
                <a:solidFill>
                  <a:srgbClr val="414141"/>
                </a:solidFill>
              </a:rPr>
              <a:t>easily</a:t>
            </a:r>
            <a:r>
              <a:rPr lang="it-IT" sz="2200" dirty="0">
                <a:solidFill>
                  <a:srgbClr val="414141"/>
                </a:solidFill>
              </a:rPr>
              <a:t> </a:t>
            </a:r>
            <a:r>
              <a:rPr lang="it-IT" sz="2200" dirty="0" err="1">
                <a:solidFill>
                  <a:srgbClr val="414141"/>
                </a:solidFill>
              </a:rPr>
              <a:t>overwhelm</a:t>
            </a:r>
            <a:r>
              <a:rPr lang="it-IT" sz="2200" dirty="0">
                <a:solidFill>
                  <a:srgbClr val="414141"/>
                </a:solidFill>
              </a:rPr>
              <a:t> the places </a:t>
            </a:r>
            <a:r>
              <a:rPr lang="it-IT" sz="2200" dirty="0" err="1">
                <a:solidFill>
                  <a:srgbClr val="414141"/>
                </a:solidFill>
              </a:rPr>
              <a:t>it</a:t>
            </a:r>
            <a:r>
              <a:rPr lang="it-IT" sz="2200" dirty="0">
                <a:solidFill>
                  <a:srgbClr val="414141"/>
                </a:solidFill>
              </a:rPr>
              <a:t> touches, learning to build </a:t>
            </a:r>
            <a:r>
              <a:rPr lang="it-IT" sz="2200" dirty="0" err="1">
                <a:solidFill>
                  <a:srgbClr val="414141"/>
                </a:solidFill>
              </a:rPr>
              <a:t>at</a:t>
            </a:r>
            <a:r>
              <a:rPr lang="it-IT" sz="2200" dirty="0">
                <a:solidFill>
                  <a:srgbClr val="414141"/>
                </a:solidFill>
              </a:rPr>
              <a:t> the </a:t>
            </a:r>
            <a:r>
              <a:rPr lang="it-IT" sz="2200" dirty="0" err="1">
                <a:solidFill>
                  <a:srgbClr val="414141"/>
                </a:solidFill>
              </a:rPr>
              <a:t>right</a:t>
            </a:r>
            <a:r>
              <a:rPr lang="it-IT" sz="2200" dirty="0">
                <a:solidFill>
                  <a:srgbClr val="414141"/>
                </a:solidFill>
              </a:rPr>
              <a:t> scale </a:t>
            </a:r>
            <a:r>
              <a:rPr lang="it-IT" sz="2200" dirty="0" err="1">
                <a:solidFill>
                  <a:srgbClr val="414141"/>
                </a:solidFill>
              </a:rPr>
              <a:t>is</a:t>
            </a:r>
            <a:r>
              <a:rPr lang="it-IT" sz="2200" dirty="0">
                <a:solidFill>
                  <a:srgbClr val="414141"/>
                </a:solidFill>
              </a:rPr>
              <a:t> more </a:t>
            </a:r>
            <a:r>
              <a:rPr lang="it-IT" sz="2200" dirty="0" err="1">
                <a:solidFill>
                  <a:srgbClr val="414141"/>
                </a:solidFill>
              </a:rPr>
              <a:t>important</a:t>
            </a:r>
            <a:r>
              <a:rPr lang="it-IT" sz="2200" dirty="0">
                <a:solidFill>
                  <a:srgbClr val="414141"/>
                </a:solidFill>
              </a:rPr>
              <a:t> </a:t>
            </a:r>
            <a:r>
              <a:rPr lang="it-IT" sz="2200" dirty="0" err="1">
                <a:solidFill>
                  <a:srgbClr val="414141"/>
                </a:solidFill>
              </a:rPr>
              <a:t>than</a:t>
            </a:r>
            <a:r>
              <a:rPr lang="it-IT" sz="2200" dirty="0">
                <a:solidFill>
                  <a:srgbClr val="414141"/>
                </a:solidFill>
              </a:rPr>
              <a:t> </a:t>
            </a:r>
            <a:r>
              <a:rPr lang="it-IT" sz="2200" dirty="0" err="1">
                <a:solidFill>
                  <a:srgbClr val="414141"/>
                </a:solidFill>
              </a:rPr>
              <a:t>ever</a:t>
            </a:r>
            <a:r>
              <a:rPr lang="it-IT" sz="2200" dirty="0">
                <a:solidFill>
                  <a:srgbClr val="414141"/>
                </a:solidFill>
              </a:rPr>
              <a:t>. </a:t>
            </a:r>
            <a:r>
              <a:rPr lang="it-IT" sz="2200" dirty="0" err="1">
                <a:solidFill>
                  <a:srgbClr val="414141"/>
                </a:solidFill>
              </a:rPr>
              <a:t>Right-sized</a:t>
            </a:r>
            <a:r>
              <a:rPr lang="it-IT" sz="2200" dirty="0">
                <a:solidFill>
                  <a:srgbClr val="414141"/>
                </a:solidFill>
              </a:rPr>
              <a:t> </a:t>
            </a:r>
            <a:r>
              <a:rPr lang="it-IT" sz="2200" dirty="0" err="1">
                <a:solidFill>
                  <a:srgbClr val="414141"/>
                </a:solidFill>
              </a:rPr>
              <a:t>accommodation</a:t>
            </a:r>
            <a:r>
              <a:rPr lang="it-IT" sz="2200" dirty="0">
                <a:solidFill>
                  <a:srgbClr val="414141"/>
                </a:solidFill>
              </a:rPr>
              <a:t> </a:t>
            </a:r>
            <a:r>
              <a:rPr lang="it-IT" sz="2200" dirty="0" err="1">
                <a:solidFill>
                  <a:srgbClr val="414141"/>
                </a:solidFill>
              </a:rPr>
              <a:t>is</a:t>
            </a:r>
            <a:r>
              <a:rPr lang="it-IT" sz="2200" dirty="0">
                <a:solidFill>
                  <a:srgbClr val="414141"/>
                </a:solidFill>
              </a:rPr>
              <a:t> </a:t>
            </a:r>
            <a:r>
              <a:rPr lang="it-IT" sz="2200" dirty="0" err="1">
                <a:solidFill>
                  <a:srgbClr val="414141"/>
                </a:solidFill>
              </a:rPr>
              <a:t>not</a:t>
            </a:r>
            <a:r>
              <a:rPr lang="it-IT" sz="2200" dirty="0">
                <a:solidFill>
                  <a:srgbClr val="414141"/>
                </a:solidFill>
              </a:rPr>
              <a:t> just </a:t>
            </a:r>
            <a:r>
              <a:rPr lang="it-IT" sz="2200" dirty="0" err="1">
                <a:solidFill>
                  <a:srgbClr val="414141"/>
                </a:solidFill>
              </a:rPr>
              <a:t>about</a:t>
            </a:r>
            <a:r>
              <a:rPr lang="it-IT" sz="2200" dirty="0">
                <a:solidFill>
                  <a:srgbClr val="414141"/>
                </a:solidFill>
              </a:rPr>
              <a:t> </a:t>
            </a:r>
            <a:r>
              <a:rPr lang="it-IT" sz="2200" dirty="0" err="1">
                <a:solidFill>
                  <a:srgbClr val="414141"/>
                </a:solidFill>
              </a:rPr>
              <a:t>physical</a:t>
            </a:r>
            <a:r>
              <a:rPr lang="it-IT" sz="2200" dirty="0">
                <a:solidFill>
                  <a:srgbClr val="414141"/>
                </a:solidFill>
              </a:rPr>
              <a:t> </a:t>
            </a:r>
            <a:r>
              <a:rPr lang="it-IT" sz="2200" dirty="0" err="1">
                <a:solidFill>
                  <a:srgbClr val="414141"/>
                </a:solidFill>
              </a:rPr>
              <a:t>dimensions</a:t>
            </a:r>
            <a:r>
              <a:rPr lang="it-IT" sz="2200" dirty="0">
                <a:solidFill>
                  <a:srgbClr val="414141"/>
                </a:solidFill>
              </a:rPr>
              <a:t>—</a:t>
            </a:r>
            <a:r>
              <a:rPr lang="it-IT" sz="2200" dirty="0" err="1">
                <a:solidFill>
                  <a:srgbClr val="414141"/>
                </a:solidFill>
              </a:rPr>
              <a:t>it’s</a:t>
            </a:r>
            <a:r>
              <a:rPr lang="it-IT" sz="2200" dirty="0">
                <a:solidFill>
                  <a:srgbClr val="414141"/>
                </a:solidFill>
              </a:rPr>
              <a:t> </a:t>
            </a:r>
            <a:r>
              <a:rPr lang="it-IT" sz="2200" dirty="0" err="1">
                <a:solidFill>
                  <a:srgbClr val="414141"/>
                </a:solidFill>
              </a:rPr>
              <a:t>about</a:t>
            </a:r>
            <a:r>
              <a:rPr lang="it-IT" sz="2200" dirty="0">
                <a:solidFill>
                  <a:srgbClr val="414141"/>
                </a:solidFill>
              </a:rPr>
              <a:t> </a:t>
            </a:r>
            <a:r>
              <a:rPr lang="it-IT" sz="2200" dirty="0" err="1">
                <a:solidFill>
                  <a:srgbClr val="414141"/>
                </a:solidFill>
              </a:rPr>
              <a:t>respecting</a:t>
            </a:r>
            <a:r>
              <a:rPr lang="it-IT" sz="2200" dirty="0">
                <a:solidFill>
                  <a:srgbClr val="414141"/>
                </a:solidFill>
              </a:rPr>
              <a:t> the </a:t>
            </a:r>
            <a:r>
              <a:rPr lang="it-IT" sz="2200" dirty="0" err="1">
                <a:solidFill>
                  <a:srgbClr val="414141"/>
                </a:solidFill>
              </a:rPr>
              <a:t>rhythms</a:t>
            </a:r>
            <a:r>
              <a:rPr lang="it-IT" sz="2200" dirty="0">
                <a:solidFill>
                  <a:srgbClr val="414141"/>
                </a:solidFill>
              </a:rPr>
              <a:t>, </a:t>
            </a:r>
            <a:r>
              <a:rPr lang="it-IT" sz="2200" dirty="0" err="1">
                <a:solidFill>
                  <a:srgbClr val="414141"/>
                </a:solidFill>
              </a:rPr>
              <a:t>resources</a:t>
            </a:r>
            <a:r>
              <a:rPr lang="it-IT" sz="2200" dirty="0">
                <a:solidFill>
                  <a:srgbClr val="414141"/>
                </a:solidFill>
              </a:rPr>
              <a:t>, and </a:t>
            </a:r>
            <a:r>
              <a:rPr lang="it-IT" sz="2200" dirty="0" err="1">
                <a:solidFill>
                  <a:srgbClr val="414141"/>
                </a:solidFill>
              </a:rPr>
              <a:t>character</a:t>
            </a:r>
            <a:r>
              <a:rPr lang="it-IT" sz="2200" dirty="0">
                <a:solidFill>
                  <a:srgbClr val="414141"/>
                </a:solidFill>
              </a:rPr>
              <a:t> of a place. </a:t>
            </a:r>
            <a:r>
              <a:rPr lang="it-IT" sz="2200" dirty="0" err="1">
                <a:solidFill>
                  <a:srgbClr val="414141"/>
                </a:solidFill>
              </a:rPr>
              <a:t>Whether</a:t>
            </a:r>
            <a:r>
              <a:rPr lang="it-IT" sz="2200" dirty="0">
                <a:solidFill>
                  <a:srgbClr val="414141"/>
                </a:solidFill>
              </a:rPr>
              <a:t> </a:t>
            </a:r>
            <a:r>
              <a:rPr lang="it-IT" sz="2200" dirty="0" err="1">
                <a:solidFill>
                  <a:srgbClr val="414141"/>
                </a:solidFill>
              </a:rPr>
              <a:t>it’s</a:t>
            </a:r>
            <a:r>
              <a:rPr lang="it-IT" sz="2200" dirty="0">
                <a:solidFill>
                  <a:srgbClr val="414141"/>
                </a:solidFill>
              </a:rPr>
              <a:t> a </a:t>
            </a:r>
            <a:r>
              <a:rPr lang="it-IT" sz="2200" dirty="0" err="1">
                <a:solidFill>
                  <a:srgbClr val="414141"/>
                </a:solidFill>
              </a:rPr>
              <a:t>hillside</a:t>
            </a:r>
            <a:r>
              <a:rPr lang="it-IT" sz="2200" dirty="0">
                <a:solidFill>
                  <a:srgbClr val="414141"/>
                </a:solidFill>
              </a:rPr>
              <a:t> </a:t>
            </a:r>
            <a:r>
              <a:rPr lang="it-IT" sz="2200" dirty="0" err="1">
                <a:solidFill>
                  <a:srgbClr val="414141"/>
                </a:solidFill>
              </a:rPr>
              <a:t>village</a:t>
            </a:r>
            <a:r>
              <a:rPr lang="it-IT" sz="2200" dirty="0">
                <a:solidFill>
                  <a:srgbClr val="414141"/>
                </a:solidFill>
              </a:rPr>
              <a:t>, a </a:t>
            </a:r>
            <a:r>
              <a:rPr lang="it-IT" sz="2200" dirty="0" err="1">
                <a:solidFill>
                  <a:srgbClr val="414141"/>
                </a:solidFill>
              </a:rPr>
              <a:t>forest</a:t>
            </a:r>
            <a:r>
              <a:rPr lang="it-IT" sz="2200" dirty="0">
                <a:solidFill>
                  <a:srgbClr val="414141"/>
                </a:solidFill>
              </a:rPr>
              <a:t> </a:t>
            </a:r>
            <a:r>
              <a:rPr lang="it-IT" sz="2200" dirty="0" err="1">
                <a:solidFill>
                  <a:srgbClr val="414141"/>
                </a:solidFill>
              </a:rPr>
              <a:t>edge</a:t>
            </a:r>
            <a:r>
              <a:rPr lang="it-IT" sz="2200" dirty="0">
                <a:solidFill>
                  <a:srgbClr val="414141"/>
                </a:solidFill>
              </a:rPr>
              <a:t>, or a small farming </a:t>
            </a:r>
            <a:r>
              <a:rPr lang="it-IT" sz="2200" dirty="0" err="1">
                <a:solidFill>
                  <a:srgbClr val="414141"/>
                </a:solidFill>
              </a:rPr>
              <a:t>town</a:t>
            </a:r>
            <a:r>
              <a:rPr lang="it-IT" sz="2200" dirty="0">
                <a:solidFill>
                  <a:srgbClr val="414141"/>
                </a:solidFill>
              </a:rPr>
              <a:t>, </a:t>
            </a:r>
            <a:r>
              <a:rPr lang="it-IT" sz="2200" dirty="0" err="1">
                <a:solidFill>
                  <a:srgbClr val="414141"/>
                </a:solidFill>
              </a:rPr>
              <a:t>tourism</a:t>
            </a:r>
            <a:r>
              <a:rPr lang="it-IT" sz="2200" dirty="0">
                <a:solidFill>
                  <a:srgbClr val="414141"/>
                </a:solidFill>
              </a:rPr>
              <a:t> </a:t>
            </a:r>
            <a:r>
              <a:rPr lang="it-IT" sz="2200" dirty="0" err="1">
                <a:solidFill>
                  <a:srgbClr val="414141"/>
                </a:solidFill>
              </a:rPr>
              <a:t>should</a:t>
            </a:r>
            <a:r>
              <a:rPr lang="it-IT" sz="2200" dirty="0">
                <a:solidFill>
                  <a:srgbClr val="414141"/>
                </a:solidFill>
              </a:rPr>
              <a:t> serve the </a:t>
            </a:r>
            <a:r>
              <a:rPr lang="it-IT" sz="2200" dirty="0" err="1">
                <a:solidFill>
                  <a:srgbClr val="414141"/>
                </a:solidFill>
              </a:rPr>
              <a:t>local</a:t>
            </a:r>
            <a:r>
              <a:rPr lang="it-IT" sz="2200" dirty="0">
                <a:solidFill>
                  <a:srgbClr val="414141"/>
                </a:solidFill>
              </a:rPr>
              <a:t> </a:t>
            </a:r>
            <a:r>
              <a:rPr lang="it-IT" sz="2200" dirty="0" err="1">
                <a:solidFill>
                  <a:srgbClr val="414141"/>
                </a:solidFill>
              </a:rPr>
              <a:t>context</a:t>
            </a:r>
            <a:r>
              <a:rPr lang="it-IT" sz="2200" dirty="0">
                <a:solidFill>
                  <a:srgbClr val="414141"/>
                </a:solidFill>
              </a:rPr>
              <a:t> </a:t>
            </a:r>
            <a:r>
              <a:rPr lang="it-IT" sz="2200" dirty="0" err="1">
                <a:solidFill>
                  <a:srgbClr val="414141"/>
                </a:solidFill>
              </a:rPr>
              <a:t>rather</a:t>
            </a:r>
            <a:r>
              <a:rPr lang="it-IT" sz="2200" dirty="0">
                <a:solidFill>
                  <a:srgbClr val="414141"/>
                </a:solidFill>
              </a:rPr>
              <a:t> </a:t>
            </a:r>
            <a:r>
              <a:rPr lang="it-IT" sz="2200" dirty="0" err="1">
                <a:solidFill>
                  <a:srgbClr val="414141"/>
                </a:solidFill>
              </a:rPr>
              <a:t>than</a:t>
            </a:r>
            <a:r>
              <a:rPr lang="it-IT" sz="2200" dirty="0">
                <a:solidFill>
                  <a:srgbClr val="414141"/>
                </a:solidFill>
              </a:rPr>
              <a:t> </a:t>
            </a:r>
            <a:r>
              <a:rPr lang="it-IT" sz="2200" dirty="0" err="1">
                <a:solidFill>
                  <a:srgbClr val="414141"/>
                </a:solidFill>
              </a:rPr>
              <a:t>distort</a:t>
            </a:r>
            <a:r>
              <a:rPr lang="it-IT" sz="2200" dirty="0">
                <a:solidFill>
                  <a:srgbClr val="414141"/>
                </a:solidFill>
              </a:rPr>
              <a:t> </a:t>
            </a:r>
            <a:r>
              <a:rPr lang="it-IT" sz="2200" dirty="0" err="1">
                <a:solidFill>
                  <a:srgbClr val="414141"/>
                </a:solidFill>
              </a:rPr>
              <a:t>it</a:t>
            </a:r>
            <a:r>
              <a:rPr lang="it-IT" sz="2200" dirty="0">
                <a:solidFill>
                  <a:srgbClr val="414141"/>
                </a:solidFill>
              </a:rPr>
              <a:t>.</a:t>
            </a:r>
          </a:p>
          <a:p>
            <a:pPr>
              <a:lnSpc>
                <a:spcPts val="2380"/>
              </a:lnSpc>
            </a:pPr>
            <a:endParaRPr lang="it-IT" sz="2200" dirty="0">
              <a:solidFill>
                <a:srgbClr val="414141"/>
              </a:solidFill>
            </a:endParaRPr>
          </a:p>
          <a:p>
            <a:pPr>
              <a:lnSpc>
                <a:spcPts val="2380"/>
              </a:lnSpc>
            </a:pPr>
            <a:endParaRPr lang="it-IT" sz="2200" dirty="0">
              <a:solidFill>
                <a:srgbClr val="414141"/>
              </a:solidFill>
            </a:endParaRPr>
          </a:p>
        </p:txBody>
      </p:sp>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a:t>
            </a:fld>
            <a:endParaRPr lang="fr-CA" sz="1200" dirty="0"/>
          </a:p>
        </p:txBody>
      </p:sp>
      <p:sp>
        <p:nvSpPr>
          <p:cNvPr id="3" name="TextBox 2">
            <a:extLst>
              <a:ext uri="{FF2B5EF4-FFF2-40B4-BE49-F238E27FC236}">
                <a16:creationId xmlns:a16="http://schemas.microsoft.com/office/drawing/2014/main" id="{11985189-3C69-77BD-0FC1-A4FE406FE96B}"/>
              </a:ext>
            </a:extLst>
          </p:cNvPr>
          <p:cNvSpPr txBox="1"/>
          <p:nvPr/>
        </p:nvSpPr>
        <p:spPr>
          <a:xfrm>
            <a:off x="629645" y="5451316"/>
            <a:ext cx="7831449" cy="1118255"/>
          </a:xfrm>
          <a:prstGeom prst="rect">
            <a:avLst/>
          </a:prstGeom>
          <a:noFill/>
        </p:spPr>
        <p:txBody>
          <a:bodyPr wrap="square" rtlCol="0">
            <a:spAutoFit/>
          </a:bodyPr>
          <a:lstStyle/>
          <a:p>
            <a:pPr>
              <a:lnSpc>
                <a:spcPts val="1960"/>
              </a:lnSpc>
            </a:pPr>
            <a:r>
              <a:rPr lang="en-IE" b="1" dirty="0">
                <a:solidFill>
                  <a:srgbClr val="414141"/>
                </a:solidFill>
              </a:rPr>
              <a:t>Source: 	</a:t>
            </a:r>
            <a:r>
              <a:rPr lang="en-IE" sz="1800" dirty="0">
                <a:solidFill>
                  <a:srgbClr val="414141"/>
                </a:solidFill>
                <a:ea typeface="+mn-lt"/>
                <a:cs typeface="+mn-lt"/>
              </a:rPr>
              <a:t>UNWTO (2021). Tourism and Rural Development. </a:t>
            </a:r>
          </a:p>
          <a:p>
            <a:pPr>
              <a:lnSpc>
                <a:spcPts val="1960"/>
              </a:lnSpc>
            </a:pPr>
            <a:r>
              <a:rPr lang="en-IE" dirty="0">
                <a:solidFill>
                  <a:srgbClr val="414141"/>
                </a:solidFill>
                <a:ea typeface="+mn-lt"/>
                <a:cs typeface="+mn-lt"/>
              </a:rPr>
              <a:t>	</a:t>
            </a:r>
            <a:r>
              <a:rPr lang="en-IE" sz="1800" dirty="0">
                <a:solidFill>
                  <a:srgbClr val="414141"/>
                </a:solidFill>
                <a:ea typeface="+mn-lt"/>
                <a:cs typeface="+mn-lt"/>
              </a:rPr>
              <a:t>World Tourism Organization.</a:t>
            </a:r>
            <a:endParaRPr lang="en-IE" sz="1800" dirty="0">
              <a:solidFill>
                <a:srgbClr val="459597"/>
              </a:solidFill>
            </a:endParaRPr>
          </a:p>
          <a:p>
            <a:pPr>
              <a:lnSpc>
                <a:spcPts val="1960"/>
              </a:lnSpc>
            </a:pPr>
            <a:r>
              <a:rPr lang="en-IE" sz="1800" dirty="0">
                <a:solidFill>
                  <a:srgbClr val="414141"/>
                </a:solidFill>
                <a:ea typeface="+mn-lt"/>
                <a:cs typeface="+mn-lt"/>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https://www.unwto.org/tourism-and-rural-development</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
        <p:nvSpPr>
          <p:cNvPr id="6" name="Freeform 5">
            <a:extLst>
              <a:ext uri="{FF2B5EF4-FFF2-40B4-BE49-F238E27FC236}">
                <a16:creationId xmlns:a16="http://schemas.microsoft.com/office/drawing/2014/main" id="{22B554DF-447C-9C4E-6219-78356CDE2BF0}"/>
              </a:ext>
            </a:extLst>
          </p:cNvPr>
          <p:cNvSpPr/>
          <p:nvPr/>
        </p:nvSpPr>
        <p:spPr>
          <a:xfrm rot="10800000">
            <a:off x="8001798" y="0"/>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5"/>
            <a:srcRect/>
            <a:stretch>
              <a:fillRect l="-82987" t="610" r="-33803" b="-610"/>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037B637F-A565-922C-EA76-03EAF56F9A3B}"/>
              </a:ext>
            </a:extLst>
          </p:cNvPr>
          <p:cNvGrpSpPr/>
          <p:nvPr/>
        </p:nvGrpSpPr>
        <p:grpSpPr>
          <a:xfrm>
            <a:off x="9234244" y="432401"/>
            <a:ext cx="2957756" cy="554397"/>
            <a:chOff x="1800741" y="6353467"/>
            <a:chExt cx="3253859" cy="554397"/>
          </a:xfrm>
        </p:grpSpPr>
        <p:sp>
          <p:nvSpPr>
            <p:cNvPr id="12" name="object 3">
              <a:extLst>
                <a:ext uri="{FF2B5EF4-FFF2-40B4-BE49-F238E27FC236}">
                  <a16:creationId xmlns:a16="http://schemas.microsoft.com/office/drawing/2014/main" id="{033D1D5A-BD3D-DE98-C158-B130E131881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869F7F14-9336-D8B9-D2E7-33758F1A252E}"/>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a:t>
              </a:r>
            </a:p>
          </p:txBody>
        </p:sp>
      </p:grpSp>
      <p:pic>
        <p:nvPicPr>
          <p:cNvPr id="16" name="Picture 15">
            <a:extLst>
              <a:ext uri="{FF2B5EF4-FFF2-40B4-BE49-F238E27FC236}">
                <a16:creationId xmlns:a16="http://schemas.microsoft.com/office/drawing/2014/main" id="{FD78DBAC-0071-65E8-7645-2C5D31E4844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7360079" y="4380951"/>
            <a:ext cx="3580276" cy="2659133"/>
          </a:xfrm>
          <a:prstGeom prst="rect">
            <a:avLst/>
          </a:prstGeom>
        </p:spPr>
      </p:pic>
    </p:spTree>
    <p:extLst>
      <p:ext uri="{BB962C8B-B14F-4D97-AF65-F5344CB8AC3E}">
        <p14:creationId xmlns:p14="http://schemas.microsoft.com/office/powerpoint/2010/main" val="258769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00769-E65D-16C0-93BC-5E86D061804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7D15847-B827-783F-A9DA-4F65BF03A9E6}"/>
              </a:ext>
            </a:extLst>
          </p:cNvPr>
          <p:cNvSpPr txBox="1">
            <a:spLocks/>
          </p:cNvSpPr>
          <p:nvPr/>
        </p:nvSpPr>
        <p:spPr>
          <a:xfrm>
            <a:off x="629645" y="307773"/>
            <a:ext cx="659706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Introduction - Right-Sized Stays That Make a Local Impact</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62381EB2-B57D-978A-A141-6CA974B18D55}"/>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F22F7DA5-EBC6-E7AD-C4FB-08DB7B939256}"/>
              </a:ext>
            </a:extLst>
          </p:cNvPr>
          <p:cNvSpPr txBox="1">
            <a:spLocks/>
          </p:cNvSpPr>
          <p:nvPr/>
        </p:nvSpPr>
        <p:spPr>
          <a:xfrm>
            <a:off x="629644" y="1854780"/>
            <a:ext cx="10475891" cy="3061353"/>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err="1">
                <a:solidFill>
                  <a:srgbClr val="414141"/>
                </a:solidFill>
              </a:rPr>
              <a:t>This</a:t>
            </a:r>
            <a:r>
              <a:rPr lang="it-IT" sz="2200" dirty="0">
                <a:solidFill>
                  <a:srgbClr val="414141"/>
                </a:solidFill>
              </a:rPr>
              <a:t> </a:t>
            </a:r>
            <a:r>
              <a:rPr lang="it-IT" sz="2200" dirty="0" err="1">
                <a:solidFill>
                  <a:srgbClr val="414141"/>
                </a:solidFill>
              </a:rPr>
              <a:t>section</a:t>
            </a:r>
            <a:r>
              <a:rPr lang="it-IT" sz="2200" dirty="0">
                <a:solidFill>
                  <a:srgbClr val="414141"/>
                </a:solidFill>
              </a:rPr>
              <a:t> helps </a:t>
            </a:r>
            <a:r>
              <a:rPr lang="it-IT" sz="2200" dirty="0" err="1">
                <a:solidFill>
                  <a:srgbClr val="414141"/>
                </a:solidFill>
              </a:rPr>
              <a:t>you</a:t>
            </a:r>
            <a:r>
              <a:rPr lang="it-IT" sz="2200" dirty="0">
                <a:solidFill>
                  <a:srgbClr val="414141"/>
                </a:solidFill>
              </a:rPr>
              <a:t> </a:t>
            </a:r>
            <a:r>
              <a:rPr lang="it-IT" sz="2200" dirty="0" err="1">
                <a:solidFill>
                  <a:srgbClr val="414141"/>
                </a:solidFill>
              </a:rPr>
              <a:t>explore</a:t>
            </a:r>
            <a:r>
              <a:rPr lang="it-IT" sz="2200" dirty="0">
                <a:solidFill>
                  <a:srgbClr val="414141"/>
                </a:solidFill>
              </a:rPr>
              <a:t> </a:t>
            </a:r>
            <a:r>
              <a:rPr lang="it-IT" sz="2200" dirty="0" err="1">
                <a:solidFill>
                  <a:srgbClr val="414141"/>
                </a:solidFill>
              </a:rPr>
              <a:t>how</a:t>
            </a:r>
            <a:r>
              <a:rPr lang="it-IT" sz="2200" dirty="0">
                <a:solidFill>
                  <a:srgbClr val="414141"/>
                </a:solidFill>
              </a:rPr>
              <a:t> the size, </a:t>
            </a:r>
            <a:r>
              <a:rPr lang="it-IT" sz="2200" dirty="0" err="1">
                <a:solidFill>
                  <a:srgbClr val="414141"/>
                </a:solidFill>
              </a:rPr>
              <a:t>type</a:t>
            </a:r>
            <a:r>
              <a:rPr lang="it-IT" sz="2200" dirty="0">
                <a:solidFill>
                  <a:srgbClr val="414141"/>
                </a:solidFill>
              </a:rPr>
              <a:t>, and </a:t>
            </a:r>
            <a:r>
              <a:rPr lang="it-IT" sz="2200" dirty="0" err="1">
                <a:solidFill>
                  <a:srgbClr val="414141"/>
                </a:solidFill>
              </a:rPr>
              <a:t>capacity</a:t>
            </a:r>
            <a:r>
              <a:rPr lang="it-IT" sz="2200" dirty="0">
                <a:solidFill>
                  <a:srgbClr val="414141"/>
                </a:solidFill>
              </a:rPr>
              <a:t> of </a:t>
            </a:r>
            <a:r>
              <a:rPr lang="it-IT" sz="2200" dirty="0" err="1">
                <a:solidFill>
                  <a:srgbClr val="414141"/>
                </a:solidFill>
              </a:rPr>
              <a:t>your</a:t>
            </a:r>
            <a:r>
              <a:rPr lang="it-IT" sz="2200" dirty="0">
                <a:solidFill>
                  <a:srgbClr val="414141"/>
                </a:solidFill>
              </a:rPr>
              <a:t> alternative </a:t>
            </a:r>
            <a:r>
              <a:rPr lang="it-IT" sz="2200" dirty="0" err="1">
                <a:solidFill>
                  <a:srgbClr val="414141"/>
                </a:solidFill>
              </a:rPr>
              <a:t>accommodation</a:t>
            </a:r>
            <a:r>
              <a:rPr lang="it-IT" sz="2200" dirty="0">
                <a:solidFill>
                  <a:srgbClr val="414141"/>
                </a:solidFill>
              </a:rPr>
              <a:t> can be </a:t>
            </a:r>
            <a:r>
              <a:rPr lang="it-IT" sz="2200" dirty="0" err="1">
                <a:solidFill>
                  <a:srgbClr val="414141"/>
                </a:solidFill>
              </a:rPr>
              <a:t>tailored</a:t>
            </a:r>
            <a:r>
              <a:rPr lang="it-IT" sz="2200" dirty="0">
                <a:solidFill>
                  <a:srgbClr val="414141"/>
                </a:solidFill>
              </a:rPr>
              <a:t> to </a:t>
            </a:r>
            <a:r>
              <a:rPr lang="it-IT" sz="2200" dirty="0" err="1">
                <a:solidFill>
                  <a:srgbClr val="414141"/>
                </a:solidFill>
              </a:rPr>
              <a:t>fit</a:t>
            </a:r>
            <a:r>
              <a:rPr lang="it-IT" sz="2200" dirty="0">
                <a:solidFill>
                  <a:srgbClr val="414141"/>
                </a:solidFill>
              </a:rPr>
              <a:t> </a:t>
            </a:r>
            <a:r>
              <a:rPr lang="it-IT" sz="2200" dirty="0" err="1">
                <a:solidFill>
                  <a:srgbClr val="414141"/>
                </a:solidFill>
              </a:rPr>
              <a:t>its</a:t>
            </a:r>
            <a:r>
              <a:rPr lang="it-IT" sz="2200" dirty="0">
                <a:solidFill>
                  <a:srgbClr val="414141"/>
                </a:solidFill>
              </a:rPr>
              <a:t> </a:t>
            </a:r>
            <a:r>
              <a:rPr lang="it-IT" sz="2200" dirty="0" err="1">
                <a:solidFill>
                  <a:srgbClr val="414141"/>
                </a:solidFill>
              </a:rPr>
              <a:t>environment</a:t>
            </a:r>
            <a:r>
              <a:rPr lang="it-IT" sz="2200" dirty="0">
                <a:solidFill>
                  <a:srgbClr val="414141"/>
                </a:solidFill>
              </a:rPr>
              <a:t>, </a:t>
            </a:r>
            <a:r>
              <a:rPr lang="it-IT" sz="2200" dirty="0" err="1">
                <a:solidFill>
                  <a:srgbClr val="414141"/>
                </a:solidFill>
              </a:rPr>
              <a:t>avoid</a:t>
            </a:r>
            <a:r>
              <a:rPr lang="it-IT" sz="2200" dirty="0">
                <a:solidFill>
                  <a:srgbClr val="414141"/>
                </a:solidFill>
              </a:rPr>
              <a:t> </a:t>
            </a:r>
            <a:r>
              <a:rPr lang="it-IT" sz="2200" dirty="0" err="1">
                <a:solidFill>
                  <a:srgbClr val="414141"/>
                </a:solidFill>
              </a:rPr>
              <a:t>resource</a:t>
            </a:r>
            <a:r>
              <a:rPr lang="it-IT" sz="2200" dirty="0">
                <a:solidFill>
                  <a:srgbClr val="414141"/>
                </a:solidFill>
              </a:rPr>
              <a:t> strain, and </a:t>
            </a:r>
            <a:r>
              <a:rPr lang="it-IT" sz="2200" dirty="0" err="1">
                <a:solidFill>
                  <a:srgbClr val="414141"/>
                </a:solidFill>
              </a:rPr>
              <a:t>enhance</a:t>
            </a:r>
            <a:r>
              <a:rPr lang="it-IT" sz="2200" dirty="0">
                <a:solidFill>
                  <a:srgbClr val="414141"/>
                </a:solidFill>
              </a:rPr>
              <a:t> the </a:t>
            </a:r>
            <a:r>
              <a:rPr lang="it-IT" sz="2200" dirty="0" err="1">
                <a:solidFill>
                  <a:srgbClr val="414141"/>
                </a:solidFill>
              </a:rPr>
              <a:t>community’s</a:t>
            </a:r>
            <a:r>
              <a:rPr lang="it-IT" sz="2200" dirty="0">
                <a:solidFill>
                  <a:srgbClr val="414141"/>
                </a:solidFill>
              </a:rPr>
              <a:t> long-</a:t>
            </a:r>
            <a:r>
              <a:rPr lang="it-IT" sz="2200" dirty="0" err="1">
                <a:solidFill>
                  <a:srgbClr val="414141"/>
                </a:solidFill>
              </a:rPr>
              <a:t>term</a:t>
            </a:r>
            <a:r>
              <a:rPr lang="it-IT" sz="2200" dirty="0">
                <a:solidFill>
                  <a:srgbClr val="414141"/>
                </a:solidFill>
              </a:rPr>
              <a:t> </a:t>
            </a:r>
            <a:r>
              <a:rPr lang="it-IT" sz="2200" dirty="0" err="1">
                <a:solidFill>
                  <a:srgbClr val="414141"/>
                </a:solidFill>
              </a:rPr>
              <a:t>wellbeing</a:t>
            </a:r>
            <a:r>
              <a:rPr lang="it-IT" sz="2200" dirty="0">
                <a:solidFill>
                  <a:srgbClr val="414141"/>
                </a:solidFill>
              </a:rPr>
              <a:t>. </a:t>
            </a:r>
          </a:p>
          <a:p>
            <a:pPr>
              <a:lnSpc>
                <a:spcPts val="2380"/>
              </a:lnSpc>
            </a:pPr>
            <a:endParaRPr lang="it-IT" sz="2200" dirty="0">
              <a:solidFill>
                <a:srgbClr val="414141"/>
              </a:solidFill>
            </a:endParaRPr>
          </a:p>
          <a:p>
            <a:pPr>
              <a:lnSpc>
                <a:spcPts val="2380"/>
              </a:lnSpc>
            </a:pPr>
            <a:r>
              <a:rPr lang="it-IT" sz="2200" dirty="0" err="1">
                <a:solidFill>
                  <a:srgbClr val="414141"/>
                </a:solidFill>
              </a:rPr>
              <a:t>You’ll</a:t>
            </a:r>
            <a:r>
              <a:rPr lang="it-IT" sz="2200" dirty="0">
                <a:solidFill>
                  <a:srgbClr val="414141"/>
                </a:solidFill>
              </a:rPr>
              <a:t> </a:t>
            </a:r>
            <a:r>
              <a:rPr lang="it-IT" sz="2200" dirty="0" err="1">
                <a:solidFill>
                  <a:srgbClr val="414141"/>
                </a:solidFill>
              </a:rPr>
              <a:t>learn</a:t>
            </a:r>
            <a:r>
              <a:rPr lang="it-IT" sz="2200" dirty="0">
                <a:solidFill>
                  <a:srgbClr val="414141"/>
                </a:solidFill>
              </a:rPr>
              <a:t> </a:t>
            </a:r>
            <a:r>
              <a:rPr lang="it-IT" sz="2200" dirty="0" err="1">
                <a:solidFill>
                  <a:srgbClr val="414141"/>
                </a:solidFill>
              </a:rPr>
              <a:t>why</a:t>
            </a:r>
            <a:r>
              <a:rPr lang="it-IT" sz="2200" dirty="0">
                <a:solidFill>
                  <a:srgbClr val="414141"/>
                </a:solidFill>
              </a:rPr>
              <a:t> “small” </a:t>
            </a:r>
            <a:r>
              <a:rPr lang="it-IT" sz="2200" dirty="0" err="1">
                <a:solidFill>
                  <a:srgbClr val="414141"/>
                </a:solidFill>
              </a:rPr>
              <a:t>is</a:t>
            </a:r>
            <a:r>
              <a:rPr lang="it-IT" sz="2200" dirty="0">
                <a:solidFill>
                  <a:srgbClr val="414141"/>
                </a:solidFill>
              </a:rPr>
              <a:t> </a:t>
            </a:r>
            <a:r>
              <a:rPr lang="it-IT" sz="2200" dirty="0" err="1">
                <a:solidFill>
                  <a:srgbClr val="414141"/>
                </a:solidFill>
              </a:rPr>
              <a:t>often</a:t>
            </a:r>
            <a:r>
              <a:rPr lang="it-IT" sz="2200" dirty="0">
                <a:solidFill>
                  <a:srgbClr val="414141"/>
                </a:solidFill>
              </a:rPr>
              <a:t> </a:t>
            </a:r>
            <a:r>
              <a:rPr lang="it-IT" sz="2200" dirty="0" err="1">
                <a:solidFill>
                  <a:srgbClr val="414141"/>
                </a:solidFill>
              </a:rPr>
              <a:t>smarter</a:t>
            </a:r>
            <a:r>
              <a:rPr lang="it-IT" sz="2200" dirty="0">
                <a:solidFill>
                  <a:srgbClr val="414141"/>
                </a:solidFill>
              </a:rPr>
              <a:t>—</a:t>
            </a:r>
            <a:r>
              <a:rPr lang="it-IT" sz="2200" dirty="0" err="1">
                <a:solidFill>
                  <a:srgbClr val="414141"/>
                </a:solidFill>
              </a:rPr>
              <a:t>creating</a:t>
            </a:r>
            <a:r>
              <a:rPr lang="it-IT" sz="2200" dirty="0">
                <a:solidFill>
                  <a:srgbClr val="414141"/>
                </a:solidFill>
              </a:rPr>
              <a:t> more </a:t>
            </a:r>
            <a:r>
              <a:rPr lang="it-IT" sz="2200" dirty="0" err="1">
                <a:solidFill>
                  <a:srgbClr val="414141"/>
                </a:solidFill>
              </a:rPr>
              <a:t>resilient</a:t>
            </a:r>
            <a:r>
              <a:rPr lang="it-IT" sz="2200" dirty="0">
                <a:solidFill>
                  <a:srgbClr val="414141"/>
                </a:solidFill>
              </a:rPr>
              <a:t>, </a:t>
            </a:r>
            <a:r>
              <a:rPr lang="it-IT" sz="2200" dirty="0" err="1">
                <a:solidFill>
                  <a:srgbClr val="414141"/>
                </a:solidFill>
              </a:rPr>
              <a:t>flexible</a:t>
            </a:r>
            <a:r>
              <a:rPr lang="it-IT" sz="2200" dirty="0">
                <a:solidFill>
                  <a:srgbClr val="414141"/>
                </a:solidFill>
              </a:rPr>
              <a:t>, and </a:t>
            </a:r>
            <a:r>
              <a:rPr lang="it-IT" sz="2200" dirty="0" err="1">
                <a:solidFill>
                  <a:srgbClr val="414141"/>
                </a:solidFill>
              </a:rPr>
              <a:t>authentic</a:t>
            </a:r>
            <a:r>
              <a:rPr lang="it-IT" sz="2200" dirty="0">
                <a:solidFill>
                  <a:srgbClr val="414141"/>
                </a:solidFill>
              </a:rPr>
              <a:t> </a:t>
            </a:r>
            <a:r>
              <a:rPr lang="it-IT" sz="2200" dirty="0" err="1">
                <a:solidFill>
                  <a:srgbClr val="414141"/>
                </a:solidFill>
              </a:rPr>
              <a:t>hospitality</a:t>
            </a:r>
            <a:r>
              <a:rPr lang="it-IT" sz="2200" dirty="0">
                <a:solidFill>
                  <a:srgbClr val="414141"/>
                </a:solidFill>
              </a:rPr>
              <a:t> </a:t>
            </a:r>
            <a:r>
              <a:rPr lang="it-IT" sz="2200" dirty="0" err="1">
                <a:solidFill>
                  <a:srgbClr val="414141"/>
                </a:solidFill>
              </a:rPr>
              <a:t>experiences</a:t>
            </a:r>
            <a:r>
              <a:rPr lang="it-IT" sz="2200" dirty="0">
                <a:solidFill>
                  <a:srgbClr val="414141"/>
                </a:solidFill>
              </a:rPr>
              <a:t>. From </a:t>
            </a:r>
            <a:r>
              <a:rPr lang="it-IT" sz="2200" dirty="0" err="1">
                <a:solidFill>
                  <a:srgbClr val="414141"/>
                </a:solidFill>
              </a:rPr>
              <a:t>regulatory</a:t>
            </a:r>
            <a:r>
              <a:rPr lang="it-IT" sz="2200" dirty="0">
                <a:solidFill>
                  <a:srgbClr val="414141"/>
                </a:solidFill>
              </a:rPr>
              <a:t> frameworks to design models like Albergo Diffuso, </a:t>
            </a:r>
            <a:r>
              <a:rPr lang="it-IT" sz="2200" dirty="0" err="1">
                <a:solidFill>
                  <a:srgbClr val="414141"/>
                </a:solidFill>
              </a:rPr>
              <a:t>we’ll</a:t>
            </a:r>
            <a:r>
              <a:rPr lang="it-IT" sz="2200" dirty="0">
                <a:solidFill>
                  <a:srgbClr val="414141"/>
                </a:solidFill>
              </a:rPr>
              <a:t> show </a:t>
            </a:r>
            <a:r>
              <a:rPr lang="it-IT" sz="2200" dirty="0" err="1">
                <a:solidFill>
                  <a:srgbClr val="414141"/>
                </a:solidFill>
              </a:rPr>
              <a:t>how</a:t>
            </a:r>
            <a:r>
              <a:rPr lang="it-IT" sz="2200" dirty="0">
                <a:solidFill>
                  <a:srgbClr val="414141"/>
                </a:solidFill>
              </a:rPr>
              <a:t> </a:t>
            </a:r>
            <a:r>
              <a:rPr lang="it-IT" sz="2200" dirty="0" err="1">
                <a:solidFill>
                  <a:srgbClr val="414141"/>
                </a:solidFill>
              </a:rPr>
              <a:t>aligning</a:t>
            </a:r>
            <a:r>
              <a:rPr lang="it-IT" sz="2200" dirty="0">
                <a:solidFill>
                  <a:srgbClr val="414141"/>
                </a:solidFill>
              </a:rPr>
              <a:t> </a:t>
            </a:r>
            <a:r>
              <a:rPr lang="it-IT" sz="2200" dirty="0" err="1">
                <a:solidFill>
                  <a:srgbClr val="414141"/>
                </a:solidFill>
              </a:rPr>
              <a:t>your</a:t>
            </a:r>
            <a:r>
              <a:rPr lang="it-IT" sz="2200" dirty="0">
                <a:solidFill>
                  <a:srgbClr val="414141"/>
                </a:solidFill>
              </a:rPr>
              <a:t> vision with the </a:t>
            </a:r>
            <a:r>
              <a:rPr lang="it-IT" sz="2200" dirty="0" err="1">
                <a:solidFill>
                  <a:srgbClr val="414141"/>
                </a:solidFill>
              </a:rPr>
              <a:t>territory’s</a:t>
            </a:r>
            <a:r>
              <a:rPr lang="it-IT" sz="2200" dirty="0">
                <a:solidFill>
                  <a:srgbClr val="414141"/>
                </a:solidFill>
              </a:rPr>
              <a:t> </a:t>
            </a:r>
            <a:r>
              <a:rPr lang="it-IT" sz="2200" dirty="0" err="1">
                <a:solidFill>
                  <a:srgbClr val="414141"/>
                </a:solidFill>
              </a:rPr>
              <a:t>real</a:t>
            </a:r>
            <a:r>
              <a:rPr lang="it-IT" sz="2200" dirty="0">
                <a:solidFill>
                  <a:srgbClr val="414141"/>
                </a:solidFill>
              </a:rPr>
              <a:t> </a:t>
            </a:r>
            <a:r>
              <a:rPr lang="it-IT" sz="2200" dirty="0" err="1">
                <a:solidFill>
                  <a:srgbClr val="414141"/>
                </a:solidFill>
              </a:rPr>
              <a:t>carrying</a:t>
            </a:r>
            <a:r>
              <a:rPr lang="it-IT" sz="2200" dirty="0">
                <a:solidFill>
                  <a:srgbClr val="414141"/>
                </a:solidFill>
              </a:rPr>
              <a:t> </a:t>
            </a:r>
            <a:r>
              <a:rPr lang="it-IT" sz="2200" dirty="0" err="1">
                <a:solidFill>
                  <a:srgbClr val="414141"/>
                </a:solidFill>
              </a:rPr>
              <a:t>capacity</a:t>
            </a:r>
            <a:r>
              <a:rPr lang="it-IT" sz="2200" dirty="0">
                <a:solidFill>
                  <a:srgbClr val="414141"/>
                </a:solidFill>
              </a:rPr>
              <a:t> leads to </a:t>
            </a:r>
            <a:r>
              <a:rPr lang="it-IT" sz="2200" dirty="0" err="1">
                <a:solidFill>
                  <a:srgbClr val="414141"/>
                </a:solidFill>
              </a:rPr>
              <a:t>better</a:t>
            </a:r>
            <a:r>
              <a:rPr lang="it-IT" sz="2200" dirty="0">
                <a:solidFill>
                  <a:srgbClr val="414141"/>
                </a:solidFill>
              </a:rPr>
              <a:t> </a:t>
            </a:r>
            <a:r>
              <a:rPr lang="it-IT" sz="2200" dirty="0" err="1">
                <a:solidFill>
                  <a:srgbClr val="414141"/>
                </a:solidFill>
              </a:rPr>
              <a:t>outcomes</a:t>
            </a:r>
            <a:r>
              <a:rPr lang="it-IT" sz="2200" dirty="0">
                <a:solidFill>
                  <a:srgbClr val="414141"/>
                </a:solidFill>
              </a:rPr>
              <a:t> for </a:t>
            </a:r>
            <a:r>
              <a:rPr lang="it-IT" sz="2200" dirty="0" err="1">
                <a:solidFill>
                  <a:srgbClr val="414141"/>
                </a:solidFill>
              </a:rPr>
              <a:t>everyone</a:t>
            </a:r>
            <a:r>
              <a:rPr lang="it-IT" sz="2200" dirty="0">
                <a:solidFill>
                  <a:srgbClr val="414141"/>
                </a:solidFill>
              </a:rPr>
              <a:t>—</a:t>
            </a:r>
            <a:r>
              <a:rPr lang="it-IT" sz="2200" dirty="0" err="1">
                <a:solidFill>
                  <a:srgbClr val="414141"/>
                </a:solidFill>
              </a:rPr>
              <a:t>visitors</a:t>
            </a:r>
            <a:r>
              <a:rPr lang="it-IT" sz="2200" dirty="0">
                <a:solidFill>
                  <a:srgbClr val="414141"/>
                </a:solidFill>
              </a:rPr>
              <a:t>, </a:t>
            </a:r>
            <a:r>
              <a:rPr lang="it-IT" sz="2200" dirty="0" err="1">
                <a:solidFill>
                  <a:srgbClr val="414141"/>
                </a:solidFill>
              </a:rPr>
              <a:t>residents</a:t>
            </a:r>
            <a:r>
              <a:rPr lang="it-IT" sz="2200" dirty="0">
                <a:solidFill>
                  <a:srgbClr val="414141"/>
                </a:solidFill>
              </a:rPr>
              <a:t>, and nature </a:t>
            </a:r>
            <a:r>
              <a:rPr lang="it-IT" sz="2200" dirty="0" err="1">
                <a:solidFill>
                  <a:srgbClr val="414141"/>
                </a:solidFill>
              </a:rPr>
              <a:t>alike</a:t>
            </a:r>
            <a:r>
              <a:rPr lang="it-IT" sz="2200" dirty="0">
                <a:solidFill>
                  <a:srgbClr val="414141"/>
                </a:solidFill>
              </a:rPr>
              <a:t>.</a:t>
            </a:r>
          </a:p>
          <a:p>
            <a:pPr>
              <a:lnSpc>
                <a:spcPts val="2380"/>
              </a:lnSpc>
            </a:pPr>
            <a:endParaRPr lang="it-IT" sz="2200" dirty="0">
              <a:solidFill>
                <a:srgbClr val="414141"/>
              </a:solidFill>
            </a:endParaRPr>
          </a:p>
        </p:txBody>
      </p:sp>
      <p:pic>
        <p:nvPicPr>
          <p:cNvPr id="2" name="Picture 1">
            <a:extLst>
              <a:ext uri="{FF2B5EF4-FFF2-40B4-BE49-F238E27FC236}">
                <a16:creationId xmlns:a16="http://schemas.microsoft.com/office/drawing/2014/main" id="{B85D9403-052E-DBE1-943C-F59BB344D321}"/>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A2B02B7E-720F-0359-F353-56F7C7A1EF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pic>
        <p:nvPicPr>
          <p:cNvPr id="16" name="Picture 15">
            <a:extLst>
              <a:ext uri="{FF2B5EF4-FFF2-40B4-BE49-F238E27FC236}">
                <a16:creationId xmlns:a16="http://schemas.microsoft.com/office/drawing/2014/main" id="{6B9CFEE4-6F5E-2573-6339-14B61B1D24D8}"/>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7360079" y="4380951"/>
            <a:ext cx="3580276" cy="2659133"/>
          </a:xfrm>
          <a:prstGeom prst="rect">
            <a:avLst/>
          </a:prstGeom>
        </p:spPr>
      </p:pic>
      <p:sp>
        <p:nvSpPr>
          <p:cNvPr id="4" name="TextBox 3">
            <a:extLst>
              <a:ext uri="{FF2B5EF4-FFF2-40B4-BE49-F238E27FC236}">
                <a16:creationId xmlns:a16="http://schemas.microsoft.com/office/drawing/2014/main" id="{9C162606-96B4-103C-A503-56327AC2B3F1}"/>
              </a:ext>
            </a:extLst>
          </p:cNvPr>
          <p:cNvSpPr txBox="1"/>
          <p:nvPr/>
        </p:nvSpPr>
        <p:spPr>
          <a:xfrm>
            <a:off x="629645" y="5451316"/>
            <a:ext cx="7831449" cy="1118255"/>
          </a:xfrm>
          <a:prstGeom prst="rect">
            <a:avLst/>
          </a:prstGeom>
          <a:noFill/>
        </p:spPr>
        <p:txBody>
          <a:bodyPr wrap="square" rtlCol="0">
            <a:spAutoFit/>
          </a:bodyPr>
          <a:lstStyle/>
          <a:p>
            <a:pPr>
              <a:lnSpc>
                <a:spcPts val="1960"/>
              </a:lnSpc>
            </a:pPr>
            <a:r>
              <a:rPr lang="en-IE" b="1" dirty="0">
                <a:solidFill>
                  <a:srgbClr val="414141"/>
                </a:solidFill>
              </a:rPr>
              <a:t>Source: 	</a:t>
            </a:r>
            <a:r>
              <a:rPr lang="en-IE" sz="1800" dirty="0">
                <a:solidFill>
                  <a:srgbClr val="414141"/>
                </a:solidFill>
                <a:ea typeface="+mn-lt"/>
                <a:cs typeface="+mn-lt"/>
              </a:rPr>
              <a:t>UNWTO (2021). Tourism and Rural Development. </a:t>
            </a:r>
          </a:p>
          <a:p>
            <a:pPr>
              <a:lnSpc>
                <a:spcPts val="1960"/>
              </a:lnSpc>
            </a:pPr>
            <a:r>
              <a:rPr lang="en-IE" dirty="0">
                <a:solidFill>
                  <a:srgbClr val="414141"/>
                </a:solidFill>
                <a:ea typeface="+mn-lt"/>
                <a:cs typeface="+mn-lt"/>
              </a:rPr>
              <a:t>	</a:t>
            </a:r>
            <a:r>
              <a:rPr lang="en-IE" sz="1800" dirty="0">
                <a:solidFill>
                  <a:srgbClr val="414141"/>
                </a:solidFill>
                <a:ea typeface="+mn-lt"/>
                <a:cs typeface="+mn-lt"/>
              </a:rPr>
              <a:t>World Tourism Organization.</a:t>
            </a:r>
            <a:endParaRPr lang="en-IE" sz="1800" dirty="0">
              <a:solidFill>
                <a:srgbClr val="459597"/>
              </a:solidFill>
            </a:endParaRPr>
          </a:p>
          <a:p>
            <a:pPr>
              <a:lnSpc>
                <a:spcPts val="1960"/>
              </a:lnSpc>
            </a:pPr>
            <a:r>
              <a:rPr lang="en-IE" sz="1800" dirty="0">
                <a:solidFill>
                  <a:srgbClr val="414141"/>
                </a:solidFill>
                <a:ea typeface="+mn-lt"/>
                <a:cs typeface="+mn-lt"/>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https://www.unwto.org/tourism-and-rural-development</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Tree>
    <p:extLst>
      <p:ext uri="{BB962C8B-B14F-4D97-AF65-F5344CB8AC3E}">
        <p14:creationId xmlns:p14="http://schemas.microsoft.com/office/powerpoint/2010/main" val="971900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4 Key Learning Areas</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9</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79518" y="2227953"/>
            <a:ext cx="4634729"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Understanding Carrying Capacity and Land Pressure: </a:t>
            </a:r>
          </a:p>
          <a:p>
            <a:pPr>
              <a:lnSpc>
                <a:spcPts val="2480"/>
              </a:lnSpc>
            </a:pPr>
            <a:endParaRPr lang="en-GB" sz="2400" b="1" dirty="0"/>
          </a:p>
          <a:p>
            <a:pPr>
              <a:lnSpc>
                <a:spcPts val="2380"/>
              </a:lnSpc>
            </a:pPr>
            <a:r>
              <a:rPr lang="en-IE" sz="2200" dirty="0"/>
              <a:t>Learn how to assess the physical, social, and environmental limits of a destination to avoid overcrowding and resource depletion. Understand why respecting carrying capacity ensures tourism remains a benefit—not a burden—for local communities.</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461981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D1208652-8C57-4436-8F3C-2A610F3B6A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1458</TotalTime>
  <Words>4140</Words>
  <Application>Microsoft Office PowerPoint</Application>
  <PresentationFormat>Widescreen</PresentationFormat>
  <Paragraphs>380</Paragraphs>
  <Slides>48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716</cp:revision>
  <dcterms:created xsi:type="dcterms:W3CDTF">2020-10-14T13:32:04Z</dcterms:created>
  <dcterms:modified xsi:type="dcterms:W3CDTF">2025-08-19T17:28:02Z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