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8"/>
  </p:notesMasterIdLst>
  <p:sldIdLst>
    <p:sldId id="6454" r:id="rId5"/>
    <p:sldId id="7716" r:id="rId6"/>
    <p:sldId id="7699" r:id="rId7"/>
    <p:sldId id="7774" r:id="rId8"/>
    <p:sldId id="6455" r:id="rId9"/>
    <p:sldId id="7710" r:id="rId10"/>
    <p:sldId id="7713" r:id="rId11"/>
    <p:sldId id="7717" r:id="rId12"/>
    <p:sldId id="7718" r:id="rId13"/>
    <p:sldId id="7720" r:id="rId14"/>
    <p:sldId id="7753" r:id="rId15"/>
    <p:sldId id="7754" r:id="rId16"/>
    <p:sldId id="7715" r:id="rId17"/>
    <p:sldId id="7755" r:id="rId18"/>
    <p:sldId id="7748" r:id="rId19"/>
    <p:sldId id="7749" r:id="rId20"/>
    <p:sldId id="7750" r:id="rId21"/>
    <p:sldId id="7751" r:id="rId22"/>
    <p:sldId id="7756" r:id="rId23"/>
    <p:sldId id="7757" r:id="rId24"/>
    <p:sldId id="7758" r:id="rId25"/>
    <p:sldId id="7759" r:id="rId26"/>
    <p:sldId id="7760" r:id="rId27"/>
    <p:sldId id="7761" r:id="rId28"/>
    <p:sldId id="7762" r:id="rId29"/>
    <p:sldId id="7763" r:id="rId30"/>
    <p:sldId id="7719" r:id="rId31"/>
    <p:sldId id="7764" r:id="rId32"/>
    <p:sldId id="7765" r:id="rId33"/>
    <p:sldId id="7766" r:id="rId34"/>
    <p:sldId id="7767" r:id="rId35"/>
    <p:sldId id="7768" r:id="rId36"/>
    <p:sldId id="7769" r:id="rId37"/>
    <p:sldId id="7770" r:id="rId38"/>
    <p:sldId id="7771" r:id="rId39"/>
    <p:sldId id="7772" r:id="rId40"/>
    <p:sldId id="6510" r:id="rId41"/>
    <p:sldId id="7727" r:id="rId42"/>
    <p:sldId id="7752" r:id="rId43"/>
    <p:sldId id="7741" r:id="rId44"/>
    <p:sldId id="7773" r:id="rId45"/>
    <p:sldId id="7740" r:id="rId46"/>
    <p:sldId id="77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BA63B"/>
    <a:srgbClr val="3E52D8"/>
    <a:srgbClr val="000000"/>
    <a:srgbClr val="82CCCA"/>
    <a:srgbClr val="E5BEAC"/>
    <a:srgbClr val="0C4659"/>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804" autoAdjust="0"/>
    <p:restoredTop sz="94243" autoAdjust="0"/>
  </p:normalViewPr>
  <p:slideViewPr>
    <p:cSldViewPr snapToGrid="0" snapToObjects="1">
      <p:cViewPr varScale="1">
        <p:scale>
          <a:sx n="100" d="100"/>
          <a:sy n="100" d="100"/>
        </p:scale>
        <p:origin x="78" y="2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5157E-A71E-55A8-1F62-3426A526930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60885DCE-C8D7-6AF1-E97D-C0906FA2C34E}"/>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AD4C676E-7732-D3E8-E2D3-7EA8FC0C68F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69B3E50F-328F-F8F2-B4FC-E98D32A2BA10}"/>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77E87BF-C717-8C01-C3DE-2F6C67BAF8C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BEE23C8C-24BD-C4EF-0305-67F1EBFBCE6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4FD219C-75FC-6B1C-4D98-EA7F48C45DBC}"/>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E0D0117-94BB-C642-ECB1-D663AEC27A6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AAAA6FD-BBCF-6447-0ED3-73C99B26C627}"/>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C45164B7-CD17-B9D8-13CA-084EDB0A49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16C9C5A-6DAA-6C0E-7037-D2BF131B5E64}"/>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12DF455-B972-65C7-2DEA-EFC98D6DC42E}"/>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BAB78132-3A4E-B9A9-5171-B4D087809DD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AF9748D7-0BDD-6FC5-D2F0-37AC0FA7A337}"/>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7A9ACD9-627B-6C3B-7A40-F2AC892B40B8}"/>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2161088-F147-03B9-82A2-ABA0FAEC08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40114CE1-EE4D-2283-480C-C140323D1D4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9969BE5-7FD8-7292-B663-5FCB3C973E6A}"/>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D0C3E9C-B689-4405-70AF-38AF508FD85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FD92A847-B5A8-BC27-6A6B-0E522D3BE4EF}"/>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70DC3680-A607-C1BB-FE0C-C7C138ABBA8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E2EC2899-96AC-B2F0-9F8D-8B46916F3D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5FC03FB8-9D58-35FE-9CB2-5F0F185042D0}"/>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67706E8F-EF3D-AD8E-1B32-B24AACCECD87}"/>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7876485-B0AD-AC38-5465-946456B552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E9BD1F0C-FF46-E608-AD7F-870FCCB903A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65E0B375-E255-82A3-1629-38D751A46094}"/>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F9B0CFEA-4D59-7707-DAEC-5F89E1F8C4E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57E9D4BB-93F9-3498-A773-A12FBA11AC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7ADCD6-408D-3559-301A-0D93007D9EE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DCC26179-76A4-2FB2-9241-2D673E326B8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DC075A4D-378E-8521-B351-D1A86D500498}"/>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4C1D36A7-5DE5-F471-68D2-43D94F55297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4869EC42-7837-CE5C-3F66-D8E3EBBB1750}"/>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26E8BE0F-C64C-3948-D193-30B9D982337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B9F024A-7DF8-0BE1-7F72-218696916B1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C567DA9D-40C0-A9C7-EB6A-4AB7765467F1}"/>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CD8D2-6EA7-0F95-6CD7-DD81A8265EA1}"/>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D79055D7-C6ED-5424-F610-FCB51A8491AA}"/>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E7AF8545-8E36-B1E3-1735-89146E323C5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53E3C420-3EF1-C6B6-1710-7584BA7C3470}"/>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3635EECE-0A40-5F00-99EA-C5FBF2BB24E6}"/>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27AD4B03-C4E2-25D1-6B39-4FA72B56228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3D2321-4718-D3BE-89CE-325DF75B518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9F69D067-A695-9C67-81FF-0D18FBC18B4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7DD6BF8-A227-A2E7-1CCF-D7A288F7B9D8}"/>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C18E5655-9730-11B0-974F-6EEFEB0A898D}"/>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686A1EDE-E627-AC9B-D6AC-AAB7E4E83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300ADDD6-3971-E579-EA57-A17F63BF8708}"/>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3A48EFF-3A61-15D0-0E2B-A3E1525F4D01}"/>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6CCE3ABF-5648-9712-4386-BBA639C0EE4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5C1B31C9-8222-063C-5D51-E23E2A23ED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84791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8/19/2025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708764" y="6546433"/>
            <a:ext cx="473489" cy="311567"/>
          </a:xfrm>
          <a:prstGeom prst="rect">
            <a:avLst/>
          </a:prstGeom>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409743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28F6C538-5753-0CF6-0B3F-40C332AF8039}"/>
              </a:ext>
            </a:extLst>
          </p:cNvPr>
          <p:cNvSpPr/>
          <p:nvPr userDrawn="1"/>
        </p:nvSpPr>
        <p:spPr>
          <a:xfrm rot="16200000">
            <a:off x="1452837" y="130432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30BF01CC-BF09-4653-D561-FE8FF7840F0F}"/>
              </a:ext>
            </a:extLst>
          </p:cNvPr>
          <p:cNvSpPr/>
          <p:nvPr userDrawn="1"/>
        </p:nvSpPr>
        <p:spPr>
          <a:xfrm>
            <a:off x="613176" y="253910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F7716261-53EA-DE9E-A3F7-9F438BACCAB1}"/>
              </a:ext>
            </a:extLst>
          </p:cNvPr>
          <p:cNvSpPr>
            <a:spLocks noGrp="1"/>
          </p:cNvSpPr>
          <p:nvPr>
            <p:ph type="pic" sz="quarter" idx="67"/>
          </p:nvPr>
        </p:nvSpPr>
        <p:spPr>
          <a:xfrm>
            <a:off x="613176" y="17937"/>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16885187-0EEB-692F-588B-F2F141EF0E13}"/>
              </a:ext>
            </a:extLst>
          </p:cNvPr>
          <p:cNvSpPr>
            <a:spLocks noGrp="1"/>
          </p:cNvSpPr>
          <p:nvPr>
            <p:ph type="body" sz="quarter" idx="18" hasCustomPrompt="1"/>
          </p:nvPr>
        </p:nvSpPr>
        <p:spPr>
          <a:xfrm>
            <a:off x="712294" y="4401414"/>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7D503913-9B00-074D-088D-A7C964761018}"/>
              </a:ext>
            </a:extLst>
          </p:cNvPr>
          <p:cNvSpPr>
            <a:spLocks noGrp="1"/>
          </p:cNvSpPr>
          <p:nvPr>
            <p:ph type="body" sz="quarter" idx="19" hasCustomPrompt="1"/>
          </p:nvPr>
        </p:nvSpPr>
        <p:spPr>
          <a:xfrm>
            <a:off x="654669" y="3523332"/>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8AABF7C6-B87D-91B5-1279-A8ECF6B213D3}"/>
              </a:ext>
            </a:extLst>
          </p:cNvPr>
          <p:cNvSpPr>
            <a:spLocks noGrp="1"/>
          </p:cNvSpPr>
          <p:nvPr>
            <p:ph type="body" sz="quarter" idx="20" hasCustomPrompt="1"/>
          </p:nvPr>
        </p:nvSpPr>
        <p:spPr>
          <a:xfrm>
            <a:off x="1689884" y="3935256"/>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3" name="Text Placeholder 23">
            <a:extLst>
              <a:ext uri="{FF2B5EF4-FFF2-40B4-BE49-F238E27FC236}">
                <a16:creationId xmlns:a16="http://schemas.microsoft.com/office/drawing/2014/main" id="{491F392A-371A-BBA2-37A1-583495768C8B}"/>
              </a:ext>
            </a:extLst>
          </p:cNvPr>
          <p:cNvSpPr>
            <a:spLocks noGrp="1"/>
          </p:cNvSpPr>
          <p:nvPr>
            <p:ph type="body" sz="quarter" idx="66" hasCustomPrompt="1"/>
          </p:nvPr>
        </p:nvSpPr>
        <p:spPr>
          <a:xfrm rot="16200000">
            <a:off x="1464936" y="1317722"/>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4" name="Straight Connector 33">
            <a:extLst>
              <a:ext uri="{FF2B5EF4-FFF2-40B4-BE49-F238E27FC236}">
                <a16:creationId xmlns:a16="http://schemas.microsoft.com/office/drawing/2014/main" id="{ED28BBC4-1736-54B2-2569-D5EABB320F98}"/>
              </a:ext>
            </a:extLst>
          </p:cNvPr>
          <p:cNvCxnSpPr>
            <a:cxnSpLocks/>
          </p:cNvCxnSpPr>
          <p:nvPr userDrawn="1"/>
        </p:nvCxnSpPr>
        <p:spPr>
          <a:xfrm flipV="1">
            <a:off x="616179" y="4158253"/>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6A7DEE5A-C3FE-54F5-351C-78A07224A3A9}"/>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0C2E926-EFC0-A1AA-0296-CB4F57125F1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2476D9F5-212E-EAD2-5D8E-99586D96473B}"/>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4FC884F9-3AA2-A926-8521-C166B127A546}"/>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944642D9-AE51-B7FB-0EDD-CA05BDD07B8D}"/>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1E7258DB-FEE5-1369-5705-2A5958F2A123}"/>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8849E2F-8349-7658-8E12-5F4058876A46}"/>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0F204E2-28C7-B029-B64F-6ACCD0F111B4}"/>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80FCC22-55E0-CBBF-65A3-585C3CBCC494}"/>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6B6B5878-DABB-D3AC-B76E-9889447B8BF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DCB1C4CB-1058-8D46-F6CD-C68BCAB1362B}"/>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20E00249-3D0F-84FC-14F2-6788468C03F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BE9B5C5-CA37-DD31-E298-278230EF334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509138A5-879B-F64B-F7C9-3A507DABFA4B}"/>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F95B99B9-934D-55AB-C6FE-B20565E81F0A}"/>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81EE738-76B4-8650-5E78-4B3E4282E7B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02E77EF-6895-A7B6-0B4E-8B1FCDECA58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2F2100D8-D624-213B-6391-E8589857D8CD}"/>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D44486-A42F-E976-C640-51314C8FA95D}"/>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40107AB-668E-0D57-968A-B1FB31F7158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2B371337-BAC5-8C1E-37E3-A3AA177E616A}"/>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0" r:id="rId36"/>
    <p:sldLayoutId id="2147483917" r:id="rId37"/>
    <p:sldLayoutId id="2147483918"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miro.com/strategic-planning/business-model-canvas-examples/" TargetMode="Externa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digitalbizmodels.com/blog/business-model-canvas-bookingcom"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brucey.com.au/resources/storytelling-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brucey.com.au/resources/customer-persona-canvas" TargetMode="External"/><Relationship Id="rId2" Type="http://schemas.openxmlformats.org/officeDocument/2006/relationships/hyperlink" Target="https://brucey.com.au/resources/customer-journey-canvas" TargetMode="External"/><Relationship Id="rId1" Type="http://schemas.openxmlformats.org/officeDocument/2006/relationships/slideLayout" Target="../slideLayouts/slideLayout15.xml"/><Relationship Id="rId5" Type="http://schemas.openxmlformats.org/officeDocument/2006/relationships/hyperlink" Target="https://brucey.com.au/resources/storytelling-canvas" TargetMode="External"/><Relationship Id="rId4" Type="http://schemas.openxmlformats.org/officeDocument/2006/relationships/hyperlink" Target="https://brucey.com.au/resources/value-proposition-canvas"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u_RoJ6m0iGs" TargetMode="External"/><Relationship Id="rId2" Type="http://schemas.openxmlformats.org/officeDocument/2006/relationships/slideLayout" Target="../slideLayouts/slideLayout26.xml"/><Relationship Id="rId1" Type="http://schemas.openxmlformats.org/officeDocument/2006/relationships/video" Target="https://www.youtube.com/embed/oNVKQ9W2PUU?feature=oembed" TargetMode="External"/><Relationship Id="rId6" Type="http://schemas.openxmlformats.org/officeDocument/2006/relationships/image" Target="../media/image52.png"/><Relationship Id="rId5" Type="http://schemas.openxmlformats.org/officeDocument/2006/relationships/hyperlink" Target="https://youtu.be/F1_MnXrVdEE" TargetMode="Externa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hyperlink" Target="https://epicstays.eu/compendium-of-good-practi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Business_model_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36.xml"/><Relationship Id="rId4"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Module 2 (Part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Market Research &amp; Business Planning </a:t>
            </a:r>
            <a:r>
              <a:rPr lang="en-GB" sz="3200" i="1" dirty="0">
                <a:ea typeface="Calibri"/>
                <a:cs typeface="Calibri"/>
              </a:rPr>
              <a:t>(Your Alternative Accommodation Business)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pic>
        <p:nvPicPr>
          <p:cNvPr id="10" name="Picture Placeholder 9" descr="A courtyard with plants and a door&#10;&#10;AI-generated content may be incorrect.">
            <a:extLst>
              <a:ext uri="{FF2B5EF4-FFF2-40B4-BE49-F238E27FC236}">
                <a16:creationId xmlns:a16="http://schemas.microsoft.com/office/drawing/2014/main" id="{77C80C0C-5278-E6BA-8F20-E32AC1B6EF73}"/>
              </a:ext>
            </a:extLst>
          </p:cNvPr>
          <p:cNvPicPr>
            <a:picLocks noGrp="1" noChangeAspect="1"/>
          </p:cNvPicPr>
          <p:nvPr>
            <p:ph type="pic" sz="quarter" idx="19"/>
          </p:nvPr>
        </p:nvPicPr>
        <p:blipFill>
          <a:blip r:embed="rId3"/>
          <a:srcRect l="401" r="401"/>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10150208" cy="803654"/>
          </a:xfrm>
        </p:spPr>
        <p:txBody>
          <a:bodyPr/>
          <a:lstStyle/>
          <a:p>
            <a:pPr>
              <a:lnSpc>
                <a:spcPts val="3720"/>
              </a:lnSpc>
            </a:pPr>
            <a:r>
              <a:rPr lang="en-GB" dirty="0"/>
              <a:t>Learn How to Use the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5616391" cy="803654"/>
          </a:xfrm>
        </p:spPr>
        <p:txBody>
          <a:bodyPr/>
          <a:lstStyle/>
          <a:p>
            <a:pPr>
              <a:lnSpc>
                <a:spcPts val="2900"/>
              </a:lnSpc>
            </a:pPr>
            <a:r>
              <a:rPr lang="en-US" dirty="0"/>
              <a:t>An Introduction to a Simple Visual Planning Tool</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The BMC can be set up differently based on type of businesses, as you can see from the 2 BMC visuals in the next two slides.</a:t>
            </a:r>
          </a:p>
          <a:p>
            <a:pPr>
              <a:lnSpc>
                <a:spcPts val="2240"/>
              </a:lnSpc>
            </a:pPr>
            <a:endParaRPr lang="en-GB" sz="2200" dirty="0">
              <a:solidFill>
                <a:srgbClr val="414141"/>
              </a:solidFill>
            </a:endParaRPr>
          </a:p>
          <a:p>
            <a:pPr>
              <a:lnSpc>
                <a:spcPts val="2240"/>
              </a:lnSpc>
            </a:pPr>
            <a:r>
              <a:rPr lang="en-GB" sz="2200" dirty="0">
                <a:solidFill>
                  <a:srgbClr val="414141"/>
                </a:solidFill>
              </a:rPr>
              <a:t>So how do you use the BMC? You can use a sheet of paper, different coloured Post-its and pens or use an app or software programme to draw up each of the 9 elements. You can start doing this on your own or with your team. This module focuses on specific elements and brings some of them together. Nevertheless, you can still use the 9 elements.</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The elements this module focuses on:</a:t>
            </a:r>
          </a:p>
          <a:p>
            <a:pPr algn="l">
              <a:lnSpc>
                <a:spcPts val="2340"/>
              </a:lnSpc>
              <a:spcBef>
                <a:spcPts val="0"/>
              </a:spcBef>
            </a:pPr>
            <a:endParaRPr lang="en-IE" sz="2200" dirty="0"/>
          </a:p>
          <a:p>
            <a:pPr algn="l">
              <a:lnSpc>
                <a:spcPts val="2340"/>
              </a:lnSpc>
              <a:spcBef>
                <a:spcPts val="0"/>
              </a:spcBef>
            </a:pPr>
            <a:endParaRPr lang="en-IE" sz="2200" dirty="0"/>
          </a:p>
          <a:p>
            <a:pPr marL="457200" indent="-457200" algn="l">
              <a:lnSpc>
                <a:spcPts val="2340"/>
              </a:lnSpc>
              <a:spcBef>
                <a:spcPts val="0"/>
              </a:spcBef>
              <a:buFont typeface="+mj-lt"/>
              <a:buAutoNum type="arabicPeriod"/>
            </a:pPr>
            <a:r>
              <a:rPr lang="en-IE" sz="2200" dirty="0"/>
              <a:t>Customer / Guests segments</a:t>
            </a:r>
          </a:p>
          <a:p>
            <a:pPr marL="457200" indent="-457200" algn="l">
              <a:lnSpc>
                <a:spcPts val="2340"/>
              </a:lnSpc>
              <a:spcBef>
                <a:spcPts val="0"/>
              </a:spcBef>
              <a:buFont typeface="+mj-lt"/>
              <a:buAutoNum type="arabicPeriod"/>
            </a:pPr>
            <a:r>
              <a:rPr lang="en-IE" sz="2200" dirty="0"/>
              <a:t>Value propositions</a:t>
            </a:r>
          </a:p>
          <a:p>
            <a:pPr marL="457200" indent="-457200" algn="l">
              <a:lnSpc>
                <a:spcPts val="2340"/>
              </a:lnSpc>
              <a:spcBef>
                <a:spcPts val="0"/>
              </a:spcBef>
              <a:buFont typeface="+mj-lt"/>
              <a:buAutoNum type="arabicPeriod"/>
            </a:pPr>
            <a:r>
              <a:rPr lang="en-IE" sz="2200" dirty="0"/>
              <a:t>Channels (how guest find your business and book a stay)</a:t>
            </a:r>
          </a:p>
          <a:p>
            <a:pPr marL="457200" indent="-457200" algn="l">
              <a:lnSpc>
                <a:spcPts val="2340"/>
              </a:lnSpc>
              <a:spcBef>
                <a:spcPts val="0"/>
              </a:spcBef>
              <a:buFont typeface="+mj-lt"/>
              <a:buAutoNum type="arabicPeriod"/>
            </a:pPr>
            <a:r>
              <a:rPr lang="en-IE" sz="2200" dirty="0"/>
              <a:t>Revenue streams and cost structure</a:t>
            </a:r>
          </a:p>
          <a:p>
            <a:pPr marL="457200" indent="-457200" algn="l">
              <a:lnSpc>
                <a:spcPts val="2340"/>
              </a:lnSpc>
              <a:spcBef>
                <a:spcPts val="0"/>
              </a:spcBef>
              <a:buFont typeface="+mj-lt"/>
              <a:buAutoNum type="arabicPeriod"/>
            </a:pPr>
            <a:r>
              <a:rPr lang="en-IE" sz="2200" dirty="0"/>
              <a:t>Partnerships and resources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12E0-EE77-A185-0430-293D457285B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DFD9177-AEED-92DA-E5CE-179659A088A7}"/>
              </a:ext>
            </a:extLst>
          </p:cNvPr>
          <p:cNvSpPr>
            <a:spLocks noGrp="1"/>
          </p:cNvSpPr>
          <p:nvPr>
            <p:ph type="body" sz="quarter" idx="16"/>
          </p:nvPr>
        </p:nvSpPr>
        <p:spPr>
          <a:xfrm>
            <a:off x="653780" y="472365"/>
            <a:ext cx="10150208" cy="803654"/>
          </a:xfrm>
        </p:spPr>
        <p:txBody>
          <a:bodyPr/>
          <a:lstStyle/>
          <a:p>
            <a:pPr>
              <a:lnSpc>
                <a:spcPts val="3720"/>
              </a:lnSpc>
            </a:pPr>
            <a:r>
              <a:rPr lang="en-GB" dirty="0"/>
              <a:t>Learn How to Use the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1074764F-920F-7166-072E-42FD617E0ABA}"/>
              </a:ext>
            </a:extLst>
          </p:cNvPr>
          <p:cNvSpPr>
            <a:spLocks noGrp="1"/>
          </p:cNvSpPr>
          <p:nvPr>
            <p:ph type="body" sz="quarter" idx="19"/>
          </p:nvPr>
        </p:nvSpPr>
        <p:spPr>
          <a:xfrm>
            <a:off x="653781" y="1609806"/>
            <a:ext cx="3624750" cy="803654"/>
          </a:xfrm>
        </p:spPr>
        <p:txBody>
          <a:bodyPr/>
          <a:lstStyle/>
          <a:p>
            <a:pPr>
              <a:lnSpc>
                <a:spcPts val="2900"/>
              </a:lnSpc>
            </a:pPr>
            <a:r>
              <a:rPr lang="en-US" dirty="0"/>
              <a:t>An Introduction to a Simple Visual Planning Tool - Miro</a:t>
            </a:r>
          </a:p>
          <a:p>
            <a:pPr>
              <a:lnSpc>
                <a:spcPts val="2900"/>
              </a:lnSpc>
            </a:pPr>
            <a:endParaRPr lang="en-US" dirty="0"/>
          </a:p>
        </p:txBody>
      </p:sp>
      <p:cxnSp>
        <p:nvCxnSpPr>
          <p:cNvPr id="2" name="Straight Connector 1">
            <a:extLst>
              <a:ext uri="{FF2B5EF4-FFF2-40B4-BE49-F238E27FC236}">
                <a16:creationId xmlns:a16="http://schemas.microsoft.com/office/drawing/2014/main" id="{D0186C3A-4077-0D65-6BC3-2AE5F1AA93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E0C89C3-2B2F-3380-0EB7-6798EB39E7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sp>
        <p:nvSpPr>
          <p:cNvPr id="3" name="Text Placeholder 4">
            <a:extLst>
              <a:ext uri="{FF2B5EF4-FFF2-40B4-BE49-F238E27FC236}">
                <a16:creationId xmlns:a16="http://schemas.microsoft.com/office/drawing/2014/main" id="{5715D4C4-E5D0-2538-D466-FFD78C63FE65}"/>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The 9 elements:</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Key partners</a:t>
            </a:r>
          </a:p>
          <a:p>
            <a:pPr marL="228600" indent="-457200">
              <a:lnSpc>
                <a:spcPts val="2240"/>
              </a:lnSpc>
              <a:buClr>
                <a:srgbClr val="459597"/>
              </a:buClr>
              <a:buFont typeface="+mj-lt"/>
              <a:buAutoNum type="arabicPeriod"/>
            </a:pPr>
            <a:r>
              <a:rPr lang="en-GB" sz="2200" dirty="0">
                <a:solidFill>
                  <a:srgbClr val="414141"/>
                </a:solidFill>
              </a:rPr>
              <a:t>Key activities</a:t>
            </a:r>
          </a:p>
          <a:p>
            <a:pPr marL="228600" indent="-457200">
              <a:lnSpc>
                <a:spcPts val="2240"/>
              </a:lnSpc>
              <a:buClr>
                <a:srgbClr val="459597"/>
              </a:buClr>
              <a:buFont typeface="+mj-lt"/>
              <a:buAutoNum type="arabicPeriod"/>
            </a:pPr>
            <a:r>
              <a:rPr lang="en-GB" sz="2200" dirty="0">
                <a:solidFill>
                  <a:srgbClr val="414141"/>
                </a:solidFill>
              </a:rPr>
              <a:t>Key resources</a:t>
            </a:r>
          </a:p>
          <a:p>
            <a:pPr marL="228600" indent="-457200">
              <a:lnSpc>
                <a:spcPts val="2240"/>
              </a:lnSpc>
              <a:buClr>
                <a:srgbClr val="459597"/>
              </a:buClr>
              <a:buFont typeface="+mj-lt"/>
              <a:buAutoNum type="arabicPeriod"/>
            </a:pPr>
            <a:r>
              <a:rPr lang="en-GB" sz="2200" dirty="0">
                <a:solidFill>
                  <a:srgbClr val="414141"/>
                </a:solidFill>
              </a:rPr>
              <a:t>Value  or key propositions</a:t>
            </a:r>
          </a:p>
          <a:p>
            <a:pPr marL="228600" indent="-457200">
              <a:lnSpc>
                <a:spcPts val="2240"/>
              </a:lnSpc>
              <a:buClr>
                <a:srgbClr val="459597"/>
              </a:buClr>
              <a:buFont typeface="+mj-lt"/>
              <a:buAutoNum type="arabicPeriod"/>
            </a:pPr>
            <a:r>
              <a:rPr lang="en-GB" sz="2200" dirty="0">
                <a:solidFill>
                  <a:srgbClr val="414141"/>
                </a:solidFill>
              </a:rPr>
              <a:t>Customer relationships</a:t>
            </a:r>
          </a:p>
          <a:p>
            <a:pPr marL="228600" indent="-457200">
              <a:lnSpc>
                <a:spcPts val="2240"/>
              </a:lnSpc>
              <a:buClr>
                <a:srgbClr val="459597"/>
              </a:buClr>
              <a:buFont typeface="+mj-lt"/>
              <a:buAutoNum type="arabicPeriod"/>
            </a:pPr>
            <a:r>
              <a:rPr lang="en-GB" sz="2200" dirty="0">
                <a:solidFill>
                  <a:srgbClr val="414141"/>
                </a:solidFill>
              </a:rPr>
              <a:t>Channels</a:t>
            </a:r>
          </a:p>
          <a:p>
            <a:pPr marL="228600" indent="-457200">
              <a:lnSpc>
                <a:spcPts val="2240"/>
              </a:lnSpc>
              <a:buClr>
                <a:srgbClr val="459597"/>
              </a:buClr>
              <a:buFont typeface="+mj-lt"/>
              <a:buAutoNum type="arabicPeriod"/>
            </a:pPr>
            <a:r>
              <a:rPr lang="en-GB" sz="2200" dirty="0">
                <a:solidFill>
                  <a:srgbClr val="414141"/>
                </a:solidFill>
              </a:rPr>
              <a:t>Customer segments</a:t>
            </a:r>
          </a:p>
          <a:p>
            <a:pPr marL="228600" indent="-457200">
              <a:lnSpc>
                <a:spcPts val="2240"/>
              </a:lnSpc>
              <a:buClr>
                <a:srgbClr val="459597"/>
              </a:buClr>
              <a:buFont typeface="+mj-lt"/>
              <a:buAutoNum type="arabicPeriod"/>
            </a:pPr>
            <a:r>
              <a:rPr lang="en-GB" sz="2200" dirty="0">
                <a:solidFill>
                  <a:srgbClr val="414141"/>
                </a:solidFill>
              </a:rPr>
              <a:t>Cost structure</a:t>
            </a:r>
          </a:p>
          <a:p>
            <a:pPr marL="228600" indent="-457200">
              <a:lnSpc>
                <a:spcPts val="2240"/>
              </a:lnSpc>
              <a:buClr>
                <a:srgbClr val="459597"/>
              </a:buClr>
              <a:buFont typeface="+mj-lt"/>
              <a:buAutoNum type="arabicPeriod"/>
            </a:pPr>
            <a:r>
              <a:rPr lang="en-GB" sz="2200" dirty="0">
                <a:solidFill>
                  <a:srgbClr val="414141"/>
                </a:solidFill>
              </a:rPr>
              <a:t>Revenue streams</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6B5655F7-8B38-6C7E-4BB8-92377A5C32A4}"/>
              </a:ext>
            </a:extLst>
          </p:cNvPr>
          <p:cNvPicPr>
            <a:picLocks noChangeAspect="1"/>
          </p:cNvPicPr>
          <p:nvPr/>
        </p:nvPicPr>
        <p:blipFill>
          <a:blip r:embed="rId2"/>
          <a:stretch>
            <a:fillRect/>
          </a:stretch>
        </p:blipFill>
        <p:spPr>
          <a:xfrm>
            <a:off x="4400612" y="1609806"/>
            <a:ext cx="7280854" cy="3832298"/>
          </a:xfrm>
          <a:prstGeom prst="rect">
            <a:avLst/>
          </a:prstGeom>
        </p:spPr>
      </p:pic>
      <p:sp>
        <p:nvSpPr>
          <p:cNvPr id="9" name="TextBox 6">
            <a:extLst>
              <a:ext uri="{FF2B5EF4-FFF2-40B4-BE49-F238E27FC236}">
                <a16:creationId xmlns:a16="http://schemas.microsoft.com/office/drawing/2014/main" id="{C324F3F5-EFB4-FB4D-948F-9D84D8BEBA54}"/>
              </a:ext>
            </a:extLst>
          </p:cNvPr>
          <p:cNvSpPr txBox="1"/>
          <p:nvPr/>
        </p:nvSpPr>
        <p:spPr>
          <a:xfrm>
            <a:off x="6038474" y="5533050"/>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200" dirty="0">
                <a:solidFill>
                  <a:srgbClr val="414141"/>
                </a:solidFill>
              </a:rPr>
              <a:t>Source: </a:t>
            </a:r>
            <a:r>
              <a:rPr lang="en-IE" sz="1200" dirty="0">
                <a:solidFill>
                  <a:srgbClr val="459597"/>
                </a:solidFill>
                <a:hlinkClick r:id="rId3">
                  <a:extLst>
                    <a:ext uri="{A12FA001-AC4F-418D-AE19-62706E023703}">
                      <ahyp:hlinkClr xmlns:ahyp="http://schemas.microsoft.com/office/drawing/2018/hyperlinkcolor" val="tx"/>
                    </a:ext>
                  </a:extLst>
                </a:hlinkClick>
              </a:rPr>
              <a:t>https://miro.com/strategic-planning/business-model-canvas-examples/</a:t>
            </a:r>
            <a:r>
              <a:rPr lang="en-IE" sz="1200" dirty="0">
                <a:solidFill>
                  <a:srgbClr val="459597"/>
                </a:solidFill>
              </a:rPr>
              <a:t> </a:t>
            </a:r>
          </a:p>
        </p:txBody>
      </p:sp>
    </p:spTree>
    <p:extLst>
      <p:ext uri="{BB962C8B-B14F-4D97-AF65-F5344CB8AC3E}">
        <p14:creationId xmlns:p14="http://schemas.microsoft.com/office/powerpoint/2010/main" val="302811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E684-8DB6-4FC4-430F-99494CBB1D2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C4D884-E9C5-6F0B-45E6-0DF5D440FD59}"/>
              </a:ext>
            </a:extLst>
          </p:cNvPr>
          <p:cNvSpPr>
            <a:spLocks noGrp="1"/>
          </p:cNvSpPr>
          <p:nvPr>
            <p:ph type="body" sz="quarter" idx="16"/>
          </p:nvPr>
        </p:nvSpPr>
        <p:spPr>
          <a:xfrm>
            <a:off x="653780" y="472365"/>
            <a:ext cx="10150208" cy="803654"/>
          </a:xfrm>
        </p:spPr>
        <p:txBody>
          <a:bodyPr/>
          <a:lstStyle/>
          <a:p>
            <a:pPr>
              <a:lnSpc>
                <a:spcPts val="3720"/>
              </a:lnSpc>
            </a:pPr>
            <a:r>
              <a:rPr lang="en-GB" dirty="0"/>
              <a:t>Learn How to Use the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F26CFA37-6C76-3322-F765-A228B1B0FDC1}"/>
              </a:ext>
            </a:extLst>
          </p:cNvPr>
          <p:cNvSpPr>
            <a:spLocks noGrp="1"/>
          </p:cNvSpPr>
          <p:nvPr>
            <p:ph type="body" sz="quarter" idx="19"/>
          </p:nvPr>
        </p:nvSpPr>
        <p:spPr>
          <a:xfrm>
            <a:off x="653781" y="1609806"/>
            <a:ext cx="3285173" cy="803654"/>
          </a:xfrm>
        </p:spPr>
        <p:txBody>
          <a:bodyPr/>
          <a:lstStyle/>
          <a:p>
            <a:pPr>
              <a:lnSpc>
                <a:spcPts val="2900"/>
              </a:lnSpc>
            </a:pPr>
            <a:r>
              <a:rPr lang="en-US" dirty="0"/>
              <a:t>An Introduction to a Simple Visual Planning Tool</a:t>
            </a:r>
          </a:p>
          <a:p>
            <a:pPr>
              <a:lnSpc>
                <a:spcPts val="2900"/>
              </a:lnSpc>
            </a:pPr>
            <a:endParaRPr lang="en-US" dirty="0"/>
          </a:p>
        </p:txBody>
      </p:sp>
      <p:cxnSp>
        <p:nvCxnSpPr>
          <p:cNvPr id="2" name="Straight Connector 1">
            <a:extLst>
              <a:ext uri="{FF2B5EF4-FFF2-40B4-BE49-F238E27FC236}">
                <a16:creationId xmlns:a16="http://schemas.microsoft.com/office/drawing/2014/main" id="{07709966-4707-F965-DD26-8B26E4F3267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6CC87AC-510C-0C2E-58C4-896341678F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12</a:t>
            </a:fld>
            <a:endParaRPr lang="fr-CA" sz="1200" dirty="0"/>
          </a:p>
        </p:txBody>
      </p:sp>
      <p:sp>
        <p:nvSpPr>
          <p:cNvPr id="3" name="Text Placeholder 4">
            <a:extLst>
              <a:ext uri="{FF2B5EF4-FFF2-40B4-BE49-F238E27FC236}">
                <a16:creationId xmlns:a16="http://schemas.microsoft.com/office/drawing/2014/main" id="{C956D4F8-362B-133C-206B-C005605578F8}"/>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The 9 elements:</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Value proposition</a:t>
            </a:r>
          </a:p>
          <a:p>
            <a:pPr marL="228600" indent="-457200">
              <a:lnSpc>
                <a:spcPts val="2240"/>
              </a:lnSpc>
              <a:buClr>
                <a:srgbClr val="459597"/>
              </a:buClr>
              <a:buFont typeface="+mj-lt"/>
              <a:buAutoNum type="arabicPeriod"/>
            </a:pPr>
            <a:r>
              <a:rPr lang="en-GB" sz="2200" dirty="0">
                <a:solidFill>
                  <a:srgbClr val="414141"/>
                </a:solidFill>
              </a:rPr>
              <a:t>Key partners</a:t>
            </a:r>
          </a:p>
          <a:p>
            <a:pPr marL="228600" indent="-457200">
              <a:lnSpc>
                <a:spcPts val="2240"/>
              </a:lnSpc>
              <a:buClr>
                <a:srgbClr val="459597"/>
              </a:buClr>
              <a:buFont typeface="+mj-lt"/>
              <a:buAutoNum type="arabicPeriod"/>
            </a:pPr>
            <a:r>
              <a:rPr lang="en-GB" sz="2200" dirty="0">
                <a:solidFill>
                  <a:srgbClr val="414141"/>
                </a:solidFill>
              </a:rPr>
              <a:t>Key activities</a:t>
            </a:r>
          </a:p>
          <a:p>
            <a:pPr marL="228600" indent="-457200">
              <a:lnSpc>
                <a:spcPts val="2240"/>
              </a:lnSpc>
              <a:buClr>
                <a:srgbClr val="459597"/>
              </a:buClr>
              <a:buFont typeface="+mj-lt"/>
              <a:buAutoNum type="arabicPeriod"/>
            </a:pPr>
            <a:r>
              <a:rPr lang="en-GB" sz="2200" dirty="0">
                <a:solidFill>
                  <a:srgbClr val="414141"/>
                </a:solidFill>
              </a:rPr>
              <a:t>Key assets &amp; resources</a:t>
            </a:r>
          </a:p>
          <a:p>
            <a:pPr marL="228600" indent="-457200">
              <a:lnSpc>
                <a:spcPts val="2240"/>
              </a:lnSpc>
              <a:buClr>
                <a:srgbClr val="459597"/>
              </a:buClr>
              <a:buFont typeface="+mj-lt"/>
              <a:buAutoNum type="arabicPeriod"/>
            </a:pPr>
            <a:r>
              <a:rPr lang="en-GB" sz="2200" dirty="0">
                <a:solidFill>
                  <a:srgbClr val="414141"/>
                </a:solidFill>
              </a:rPr>
              <a:t>Customer segments</a:t>
            </a:r>
          </a:p>
          <a:p>
            <a:pPr marL="228600" indent="-457200">
              <a:lnSpc>
                <a:spcPts val="2240"/>
              </a:lnSpc>
              <a:buClr>
                <a:srgbClr val="459597"/>
              </a:buClr>
              <a:buFont typeface="+mj-lt"/>
              <a:buAutoNum type="arabicPeriod"/>
            </a:pPr>
            <a:r>
              <a:rPr lang="en-GB" sz="2200" dirty="0">
                <a:solidFill>
                  <a:srgbClr val="414141"/>
                </a:solidFill>
              </a:rPr>
              <a:t>Channels</a:t>
            </a:r>
          </a:p>
          <a:p>
            <a:pPr marL="228600" indent="-457200">
              <a:lnSpc>
                <a:spcPts val="2240"/>
              </a:lnSpc>
              <a:buClr>
                <a:srgbClr val="459597"/>
              </a:buClr>
              <a:buFont typeface="+mj-lt"/>
              <a:buAutoNum type="arabicPeriod"/>
            </a:pPr>
            <a:r>
              <a:rPr lang="en-GB" sz="2200" dirty="0">
                <a:solidFill>
                  <a:srgbClr val="414141"/>
                </a:solidFill>
              </a:rPr>
              <a:t>Customer relationships</a:t>
            </a:r>
          </a:p>
          <a:p>
            <a:pPr marL="228600" indent="-457200">
              <a:lnSpc>
                <a:spcPts val="2240"/>
              </a:lnSpc>
              <a:buClr>
                <a:srgbClr val="459597"/>
              </a:buClr>
              <a:buFont typeface="+mj-lt"/>
              <a:buAutoNum type="arabicPeriod"/>
            </a:pPr>
            <a:r>
              <a:rPr lang="en-GB" sz="2200" dirty="0">
                <a:solidFill>
                  <a:srgbClr val="414141"/>
                </a:solidFill>
              </a:rPr>
              <a:t>Revenue</a:t>
            </a:r>
          </a:p>
          <a:p>
            <a:pPr marL="228600" indent="-457200">
              <a:lnSpc>
                <a:spcPts val="2240"/>
              </a:lnSpc>
              <a:buClr>
                <a:srgbClr val="459597"/>
              </a:buClr>
              <a:buFont typeface="+mj-lt"/>
              <a:buAutoNum type="arabicPeriod"/>
            </a:pPr>
            <a:r>
              <a:rPr lang="en-GB" sz="2200" dirty="0">
                <a:solidFill>
                  <a:srgbClr val="414141"/>
                </a:solidFill>
              </a:rPr>
              <a:t>Cost structure</a:t>
            </a:r>
          </a:p>
          <a:p>
            <a:pPr marL="228600" indent="-457200">
              <a:lnSpc>
                <a:spcPts val="2240"/>
              </a:lnSpc>
              <a:buClr>
                <a:srgbClr val="459597"/>
              </a:buClr>
              <a:buFont typeface="+mj-lt"/>
              <a:buAutoNum type="arabicPeriod"/>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Box 6">
            <a:extLst>
              <a:ext uri="{FF2B5EF4-FFF2-40B4-BE49-F238E27FC236}">
                <a16:creationId xmlns:a16="http://schemas.microsoft.com/office/drawing/2014/main" id="{6AEDB46B-9ABE-A553-E799-D3BBE859F923}"/>
              </a:ext>
            </a:extLst>
          </p:cNvPr>
          <p:cNvSpPr txBox="1"/>
          <p:nvPr/>
        </p:nvSpPr>
        <p:spPr>
          <a:xfrm>
            <a:off x="5331713" y="5980111"/>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dirty="0">
                <a:solidFill>
                  <a:srgbClr val="414141"/>
                </a:solidFill>
              </a:rPr>
              <a:t>Source: </a:t>
            </a:r>
            <a:r>
              <a:rPr lang="en-IE" sz="1200" dirty="0">
                <a:solidFill>
                  <a:srgbClr val="459597"/>
                </a:solidFill>
                <a:hlinkClick r:id="rId2">
                  <a:extLst>
                    <a:ext uri="{A12FA001-AC4F-418D-AE19-62706E023703}">
                      <ahyp:hlinkClr xmlns:ahyp="http://schemas.microsoft.com/office/drawing/2018/hyperlinkcolor" val="tx"/>
                    </a:ext>
                  </a:extLst>
                </a:hlinkClick>
              </a:rPr>
              <a:t>https://www.digitalbizmodels.com/blog/business-model-canvas-bookingcom</a:t>
            </a:r>
            <a:r>
              <a:rPr lang="en-IE" sz="1200" dirty="0">
                <a:solidFill>
                  <a:srgbClr val="459597"/>
                </a:solidFill>
              </a:rPr>
              <a:t> </a:t>
            </a:r>
          </a:p>
        </p:txBody>
      </p:sp>
      <p:pic>
        <p:nvPicPr>
          <p:cNvPr id="7" name="Picture 2">
            <a:extLst>
              <a:ext uri="{FF2B5EF4-FFF2-40B4-BE49-F238E27FC236}">
                <a16:creationId xmlns:a16="http://schemas.microsoft.com/office/drawing/2014/main" id="{512F36E8-8F96-0818-F486-EED1A92D7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531" y="1609806"/>
            <a:ext cx="7465273" cy="419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7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2E9D-9E2E-A4BE-F8D6-25EDCF2B1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1B12F2-B5DC-9E18-53A3-D09F2C572325}"/>
              </a:ext>
            </a:extLst>
          </p:cNvPr>
          <p:cNvSpPr txBox="1"/>
          <p:nvPr/>
        </p:nvSpPr>
        <p:spPr>
          <a:xfrm>
            <a:off x="176525" y="243022"/>
            <a:ext cx="11838949" cy="646331"/>
          </a:xfrm>
          <a:prstGeom prst="rect">
            <a:avLst/>
          </a:prstGeom>
          <a:noFill/>
        </p:spPr>
        <p:txBody>
          <a:bodyPr wrap="square" rtlCol="0">
            <a:spAutoFit/>
          </a:bodyPr>
          <a:lstStyle/>
          <a:p>
            <a:r>
              <a:rPr lang="en-US" sz="3600" b="1" dirty="0">
                <a:solidFill>
                  <a:srgbClr val="459597"/>
                </a:solidFill>
                <a:latin typeface="Calibri" panose="020F0502020204030204" pitchFamily="34" charset="0"/>
                <a:cs typeface="Calibri" panose="020F0502020204030204" pitchFamily="34" charset="0"/>
              </a:rPr>
              <a:t>Business Model Canvas Template </a:t>
            </a:r>
            <a:r>
              <a:rPr lang="en-US" sz="3600" dirty="0">
                <a:solidFill>
                  <a:srgbClr val="459597"/>
                </a:solidFill>
                <a:latin typeface="Calibri" panose="020F0502020204030204" pitchFamily="34" charset="0"/>
                <a:cs typeface="Calibri" panose="020F0502020204030204" pitchFamily="34" charset="0"/>
              </a:rPr>
              <a:t>(Editable) </a:t>
            </a:r>
          </a:p>
        </p:txBody>
      </p:sp>
      <p:sp>
        <p:nvSpPr>
          <p:cNvPr id="5" name="TextBox 4">
            <a:extLst>
              <a:ext uri="{FF2B5EF4-FFF2-40B4-BE49-F238E27FC236}">
                <a16:creationId xmlns:a16="http://schemas.microsoft.com/office/drawing/2014/main" id="{2A0231B7-3ADA-D4BE-6C6B-6A81767A63CB}"/>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Use the instructions below to complete each section of your business model canvas, so you can develop a comprehensive understanding of your business's operational and strategic framework.</a:t>
            </a:r>
          </a:p>
        </p:txBody>
      </p:sp>
      <p:graphicFrame>
        <p:nvGraphicFramePr>
          <p:cNvPr id="16" name="Table 15">
            <a:extLst>
              <a:ext uri="{FF2B5EF4-FFF2-40B4-BE49-F238E27FC236}">
                <a16:creationId xmlns:a16="http://schemas.microsoft.com/office/drawing/2014/main" id="{FAFA4BA6-FD87-5754-4779-A1AF6F9A001C}"/>
              </a:ext>
            </a:extLst>
          </p:cNvPr>
          <p:cNvGraphicFramePr>
            <a:graphicFrameLocks noGrp="1"/>
          </p:cNvGraphicFramePr>
          <p:nvPr>
            <p:extLst>
              <p:ext uri="{D42A27DB-BD31-4B8C-83A1-F6EECF244321}">
                <p14:modId xmlns:p14="http://schemas.microsoft.com/office/powerpoint/2010/main" val="2460586581"/>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1E31F2E6-7F5D-5203-E006-98B63F144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E43CA762-CE54-4F00-F22C-276E07B5D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1696" y="1925718"/>
            <a:ext cx="590550" cy="590550"/>
          </a:xfrm>
          <a:prstGeom prst="rect">
            <a:avLst/>
          </a:prstGeom>
        </p:spPr>
      </p:pic>
      <p:pic>
        <p:nvPicPr>
          <p:cNvPr id="19" name="Graphic 6" descr="Circular flowchart outline">
            <a:extLst>
              <a:ext uri="{FF2B5EF4-FFF2-40B4-BE49-F238E27FC236}">
                <a16:creationId xmlns:a16="http://schemas.microsoft.com/office/drawing/2014/main" id="{86A22108-76BB-6EC1-BFBA-2EB0758BF9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2402" y="3730310"/>
            <a:ext cx="616032" cy="616032"/>
          </a:xfrm>
          <a:prstGeom prst="rect">
            <a:avLst/>
          </a:prstGeom>
        </p:spPr>
      </p:pic>
      <p:pic>
        <p:nvPicPr>
          <p:cNvPr id="20" name="Graphic 8" descr="Clipboard Checked outline">
            <a:extLst>
              <a:ext uri="{FF2B5EF4-FFF2-40B4-BE49-F238E27FC236}">
                <a16:creationId xmlns:a16="http://schemas.microsoft.com/office/drawing/2014/main" id="{E1E57C3E-9685-02FD-5B0E-AFFB08D051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04628" y="1939337"/>
            <a:ext cx="533400" cy="533400"/>
          </a:xfrm>
          <a:prstGeom prst="rect">
            <a:avLst/>
          </a:prstGeom>
        </p:spPr>
      </p:pic>
      <p:pic>
        <p:nvPicPr>
          <p:cNvPr id="21" name="Graphic 12" descr="Target Audience outline">
            <a:extLst>
              <a:ext uri="{FF2B5EF4-FFF2-40B4-BE49-F238E27FC236}">
                <a16:creationId xmlns:a16="http://schemas.microsoft.com/office/drawing/2014/main" id="{B7774CE3-FF6D-78E3-4C21-8404837C50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68680" y="1954293"/>
            <a:ext cx="615130" cy="615130"/>
          </a:xfrm>
          <a:prstGeom prst="rect">
            <a:avLst/>
          </a:prstGeom>
        </p:spPr>
      </p:pic>
      <p:pic>
        <p:nvPicPr>
          <p:cNvPr id="24" name="Graphic 18" descr="Money outline">
            <a:extLst>
              <a:ext uri="{FF2B5EF4-FFF2-40B4-BE49-F238E27FC236}">
                <a16:creationId xmlns:a16="http://schemas.microsoft.com/office/drawing/2014/main" id="{4556EA24-E9ED-1C6A-DA48-7E1837C276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B5D192BA-FED2-52D5-ABAB-4A967FD9940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CA26729A-13ED-3815-C008-52B977CBB950}"/>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Source: </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8502660-E08D-3517-5A36-471994C92B36}"/>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D895D912-AA87-2F86-28B2-9E0E52A91E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E45323BC-4B13-43EB-806E-AEE91C8B2392}"/>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CUSTOMER SEGMENTS</a:t>
            </a:r>
          </a:p>
        </p:txBody>
      </p:sp>
      <p:sp>
        <p:nvSpPr>
          <p:cNvPr id="38" name="Rectangle 37">
            <a:extLst>
              <a:ext uri="{FF2B5EF4-FFF2-40B4-BE49-F238E27FC236}">
                <a16:creationId xmlns:a16="http://schemas.microsoft.com/office/drawing/2014/main" id="{47904926-01F2-CCDF-1358-A27892245EDD}"/>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162CAC4-BFDD-2D70-5F2E-C15E0EB6D5A8}"/>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CUSTOMER RELATIONSHIPS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48DBDC6-FDB5-743D-0469-D72A1E440F65}"/>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342EF31-2E60-D17C-4ECB-27905B5C8A41}"/>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VALUE PROPOSITIONS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E4D76A9D-422A-A1AD-3D57-B996172234D3}"/>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D0C696FA-943D-3516-EC1C-D197A3073165}"/>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KEY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ACTIVITIES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C2BBE706-0D99-1FF3-FFF4-EF63FCAB1B48}"/>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5C534F02-00F5-247C-943E-ACCC073C124F}"/>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KEY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PARTNERSHIPS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7BEB0CC9-A352-B7A9-1644-EAFF0A10B7C1}"/>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C6BB450-811B-9CBA-117F-D80C702B2A0E}"/>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KEY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RESOURCES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85F2DCC3-3622-454D-91FD-97C51518AB5B}"/>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B9407DB-D45D-9927-66F7-7D2DB31B6D4C}"/>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COST STRUCTURE</a:t>
            </a:r>
          </a:p>
        </p:txBody>
      </p:sp>
      <p:sp>
        <p:nvSpPr>
          <p:cNvPr id="50" name="Rectangle 49">
            <a:extLst>
              <a:ext uri="{FF2B5EF4-FFF2-40B4-BE49-F238E27FC236}">
                <a16:creationId xmlns:a16="http://schemas.microsoft.com/office/drawing/2014/main" id="{9E3344E0-6F94-A774-C71D-8232B120B4FE}"/>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3109CD21-B73E-E02C-CDD2-AEBB5E222211}"/>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REVENUE STREAM</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2A39498A-8A0A-5FA3-ED8C-0EA78753EF7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47033" y="3651462"/>
            <a:ext cx="481382" cy="481382"/>
          </a:xfrm>
          <a:prstGeom prst="rect">
            <a:avLst/>
          </a:prstGeom>
        </p:spPr>
      </p:pic>
      <p:sp>
        <p:nvSpPr>
          <p:cNvPr id="53" name="Rectangle 52">
            <a:extLst>
              <a:ext uri="{FF2B5EF4-FFF2-40B4-BE49-F238E27FC236}">
                <a16:creationId xmlns:a16="http://schemas.microsoft.com/office/drawing/2014/main" id="{7BCC408E-F8DE-F45D-450C-FCA6C92F270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1CBE604F-8772-67D4-82C8-6F27B060168A}"/>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CHANNELS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84AB33DE-30F0-358E-E946-4F6AD6C79EC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Tree>
    <p:extLst>
      <p:ext uri="{BB962C8B-B14F-4D97-AF65-F5344CB8AC3E}">
        <p14:creationId xmlns:p14="http://schemas.microsoft.com/office/powerpoint/2010/main" val="165243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7DB5E-9A6B-6AF0-4B23-E1B5AAF577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4E6032-9396-F512-B2F2-A442F994BD0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4025924B-1B13-B2E0-9A7F-89E7497971EE}"/>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0F1CAA-DD28-C2E4-7010-424A40B4C5D6}"/>
              </a:ext>
            </a:extLst>
          </p:cNvPr>
          <p:cNvSpPr>
            <a:spLocks noGrp="1"/>
          </p:cNvSpPr>
          <p:nvPr>
            <p:ph type="body" sz="quarter" idx="16"/>
          </p:nvPr>
        </p:nvSpPr>
        <p:spPr>
          <a:xfrm>
            <a:off x="4061012" y="732734"/>
            <a:ext cx="6187888" cy="803654"/>
          </a:xfrm>
          <a:prstGeom prst="rect">
            <a:avLst/>
          </a:prstGeom>
        </p:spPr>
        <p:txBody>
          <a:bodyPr/>
          <a:lstStyle/>
          <a:p>
            <a:pPr>
              <a:lnSpc>
                <a:spcPts val="2960"/>
              </a:lnSpc>
            </a:pPr>
            <a:r>
              <a:rPr lang="en-GB" sz="2800" dirty="0"/>
              <a:t>Learn How To Map Out Your Ideas Across Key Areas</a:t>
            </a:r>
          </a:p>
          <a:p>
            <a:pPr>
              <a:lnSpc>
                <a:spcPts val="2960"/>
              </a:lnSpc>
            </a:pPr>
            <a:endParaRPr lang="en-GB" sz="2800" dirty="0"/>
          </a:p>
        </p:txBody>
      </p:sp>
      <p:sp>
        <p:nvSpPr>
          <p:cNvPr id="4" name="Text Placeholder 3">
            <a:extLst>
              <a:ext uri="{FF2B5EF4-FFF2-40B4-BE49-F238E27FC236}">
                <a16:creationId xmlns:a16="http://schemas.microsoft.com/office/drawing/2014/main" id="{A63A084A-40F7-8610-362A-3AA3552F6B02}"/>
              </a:ext>
            </a:extLst>
          </p:cNvPr>
          <p:cNvSpPr>
            <a:spLocks noGrp="1"/>
          </p:cNvSpPr>
          <p:nvPr>
            <p:ph type="body" sz="quarter" idx="21"/>
          </p:nvPr>
        </p:nvSpPr>
        <p:spPr>
          <a:xfrm>
            <a:off x="4061012" y="1740034"/>
            <a:ext cx="762045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As you have learned from the previous key learning area the BMC tool consist of 9 elements.  These 9 elements or key building blocks can be very fluid and are often connected. Nevertheless, it is advisable to work on them in a certain order. They can be split up into 2 major sections, where in areas 6-9 we look at what we need internally to deliver our value propositions in 1-5 :</a:t>
            </a:r>
          </a:p>
          <a:p>
            <a:pPr>
              <a:lnSpc>
                <a:spcPts val="2340"/>
              </a:lnSpc>
            </a:pPr>
            <a:endParaRPr lang="en-GB" dirty="0">
              <a:latin typeface="Calibri"/>
              <a:ea typeface="Calibri"/>
              <a:cs typeface="Calibri"/>
            </a:endParaRPr>
          </a:p>
          <a:p>
            <a:pPr marL="228600" indent="-457200">
              <a:lnSpc>
                <a:spcPts val="2340"/>
              </a:lnSpc>
              <a:buClr>
                <a:srgbClr val="459597"/>
              </a:buClr>
              <a:buFont typeface="+mj-lt"/>
              <a:buAutoNum type="arabicPeriod"/>
            </a:pPr>
            <a:r>
              <a:rPr lang="en-GB" b="0" i="0" dirty="0">
                <a:effectLst/>
                <a:latin typeface="Calibri"/>
                <a:ea typeface="Calibri"/>
                <a:cs typeface="Calibri"/>
              </a:rPr>
              <a:t>Customer (Guest) Segments</a:t>
            </a:r>
          </a:p>
          <a:p>
            <a:pPr marL="228600" indent="-457200">
              <a:lnSpc>
                <a:spcPts val="2340"/>
              </a:lnSpc>
              <a:buClr>
                <a:srgbClr val="459597"/>
              </a:buClr>
              <a:buFont typeface="+mj-lt"/>
              <a:buAutoNum type="arabicPeriod"/>
            </a:pPr>
            <a:r>
              <a:rPr lang="en-GB" b="0" i="0" dirty="0">
                <a:effectLst/>
                <a:latin typeface="Calibri"/>
                <a:ea typeface="Calibri"/>
                <a:cs typeface="Calibri"/>
              </a:rPr>
              <a:t>Value Propositions (Unique Value Proposition)</a:t>
            </a:r>
          </a:p>
          <a:p>
            <a:pPr marL="228600" indent="-457200">
              <a:lnSpc>
                <a:spcPts val="2340"/>
              </a:lnSpc>
              <a:buClr>
                <a:srgbClr val="459597"/>
              </a:buClr>
              <a:buFont typeface="+mj-lt"/>
              <a:buAutoNum type="arabicPeriod"/>
            </a:pPr>
            <a:r>
              <a:rPr lang="en-GB" b="0" i="0" dirty="0">
                <a:effectLst/>
                <a:latin typeface="Calibri"/>
                <a:ea typeface="Calibri"/>
                <a:cs typeface="Calibri"/>
              </a:rPr>
              <a:t>Channels</a:t>
            </a:r>
          </a:p>
          <a:p>
            <a:pPr marL="228600" indent="-457200">
              <a:lnSpc>
                <a:spcPts val="2340"/>
              </a:lnSpc>
              <a:buClr>
                <a:srgbClr val="459597"/>
              </a:buClr>
              <a:buFont typeface="+mj-lt"/>
              <a:buAutoNum type="arabicPeriod"/>
            </a:pPr>
            <a:r>
              <a:rPr lang="en-GB" b="0" i="0" dirty="0">
                <a:effectLst/>
                <a:latin typeface="Calibri"/>
                <a:ea typeface="Calibri"/>
                <a:cs typeface="Calibri"/>
              </a:rPr>
              <a:t>Customer (Guest) Relationship</a:t>
            </a:r>
          </a:p>
          <a:p>
            <a:pPr marL="228600" indent="-457200">
              <a:lnSpc>
                <a:spcPts val="2340"/>
              </a:lnSpc>
              <a:buClr>
                <a:srgbClr val="459597"/>
              </a:buClr>
              <a:buFont typeface="+mj-lt"/>
              <a:buAutoNum type="arabicPeriod"/>
            </a:pPr>
            <a:r>
              <a:rPr lang="en-GB" b="0" i="0" dirty="0">
                <a:effectLst/>
                <a:latin typeface="Calibri"/>
                <a:ea typeface="Calibri"/>
                <a:cs typeface="Calibri"/>
              </a:rPr>
              <a:t>Revenue Streams</a:t>
            </a:r>
          </a:p>
          <a:p>
            <a:pPr marL="228600" indent="-457200">
              <a:lnSpc>
                <a:spcPts val="2340"/>
              </a:lnSpc>
              <a:buClr>
                <a:srgbClr val="459597"/>
              </a:buClr>
              <a:buFont typeface="+mj-lt"/>
              <a:buAutoNum type="arabicPeriod"/>
            </a:pPr>
            <a:r>
              <a:rPr lang="en-GB" b="0" i="0" dirty="0">
                <a:effectLst/>
                <a:latin typeface="Calibri"/>
                <a:ea typeface="Calibri"/>
                <a:cs typeface="Calibri"/>
              </a:rPr>
              <a:t>Key Resources</a:t>
            </a:r>
          </a:p>
          <a:p>
            <a:pPr marL="228600" indent="-457200">
              <a:lnSpc>
                <a:spcPts val="2340"/>
              </a:lnSpc>
              <a:buClr>
                <a:srgbClr val="459597"/>
              </a:buClr>
              <a:buFont typeface="+mj-lt"/>
              <a:buAutoNum type="arabicPeriod"/>
            </a:pPr>
            <a:r>
              <a:rPr lang="en-GB" b="0" i="0" dirty="0">
                <a:effectLst/>
                <a:latin typeface="Calibri"/>
                <a:ea typeface="Calibri"/>
                <a:cs typeface="Calibri"/>
              </a:rPr>
              <a:t>Key Activities</a:t>
            </a:r>
          </a:p>
          <a:p>
            <a:pPr marL="228600" indent="-457200">
              <a:lnSpc>
                <a:spcPts val="2340"/>
              </a:lnSpc>
              <a:buClr>
                <a:srgbClr val="459597"/>
              </a:buClr>
              <a:buFont typeface="+mj-lt"/>
              <a:buAutoNum type="arabicPeriod"/>
            </a:pPr>
            <a:r>
              <a:rPr lang="en-GB" b="0" i="0" dirty="0">
                <a:effectLst/>
                <a:latin typeface="Calibri"/>
                <a:ea typeface="Calibri"/>
                <a:cs typeface="Calibri"/>
              </a:rPr>
              <a:t>Key Partners</a:t>
            </a:r>
          </a:p>
          <a:p>
            <a:pPr marL="228600" indent="-457200">
              <a:lnSpc>
                <a:spcPts val="2340"/>
              </a:lnSpc>
              <a:buClr>
                <a:srgbClr val="459597"/>
              </a:buClr>
              <a:buFont typeface="+mj-lt"/>
              <a:buAutoNum type="arabicPeriod"/>
            </a:pPr>
            <a:r>
              <a:rPr lang="en-GB" b="0" i="0" dirty="0">
                <a:effectLst/>
                <a:latin typeface="Calibri"/>
                <a:ea typeface="Calibri"/>
                <a:cs typeface="Calibri"/>
              </a:rPr>
              <a:t>Cost</a:t>
            </a:r>
          </a:p>
          <a:p>
            <a:pPr>
              <a:lnSpc>
                <a:spcPts val="2340"/>
              </a:lnSpc>
            </a:pPr>
            <a:endParaRPr lang="en-GB" b="0" i="0" dirty="0">
              <a:effectLst/>
              <a:latin typeface="Calibri"/>
              <a:ea typeface="Calibri"/>
              <a:cs typeface="Calibri"/>
            </a:endParaRP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68802B3D-03F2-2804-3DB1-9F00430EA9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spTree>
    <p:extLst>
      <p:ext uri="{BB962C8B-B14F-4D97-AF65-F5344CB8AC3E}">
        <p14:creationId xmlns:p14="http://schemas.microsoft.com/office/powerpoint/2010/main" val="8954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376869CB-CA48-57E3-8D6A-CC62838BF16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9165469" cy="803654"/>
          </a:xfrm>
        </p:spPr>
        <p:txBody>
          <a:bodyPr/>
          <a:lstStyle/>
          <a:p>
            <a:pPr>
              <a:lnSpc>
                <a:spcPts val="2900"/>
              </a:lnSpc>
            </a:pPr>
            <a:r>
              <a:rPr lang="en-US" dirty="0"/>
              <a:t>Customer/Guest segments - Who Are Your Ideal Guest?</a:t>
            </a:r>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0" y="2369043"/>
            <a:ext cx="6610522"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By understanding your guest segments, you can personalize your marketing efforts and create a truly unique experience. These can be: </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Leisure Travelers: </a:t>
            </a:r>
            <a:r>
              <a:rPr lang="en-GB" sz="2200" dirty="0">
                <a:solidFill>
                  <a:srgbClr val="414141"/>
                </a:solidFill>
              </a:rPr>
              <a:t>Are you attracting families seeking a relaxing getaway? Or adventure enthusiasts drawn to outdoor activities? Tailor your offerings accordingly. Think family game nights or partnerships with local adventure guides.</a:t>
            </a:r>
          </a:p>
          <a:p>
            <a:pPr marL="342900" indent="-342900">
              <a:lnSpc>
                <a:spcPts val="2240"/>
              </a:lnSpc>
              <a:buClr>
                <a:srgbClr val="459597"/>
              </a:buClr>
              <a:buFont typeface="Arial" panose="020B0604020202020204" pitchFamily="34" charset="0"/>
              <a:buChar char="•"/>
            </a:pPr>
            <a:r>
              <a:rPr lang="en-GB" sz="2200" b="1" dirty="0">
                <a:solidFill>
                  <a:srgbClr val="414141"/>
                </a:solidFill>
              </a:rPr>
              <a:t>Business Professionals: </a:t>
            </a:r>
            <a:r>
              <a:rPr lang="en-GB" sz="2200" dirty="0">
                <a:solidFill>
                  <a:srgbClr val="414141"/>
                </a:solidFill>
              </a:rPr>
              <a:t>Do you cater to busy executives? Offer weekday breakfast packages with grab-and-go options or in-room workspaces. Partner with local businesses to provide corporate discounts.</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CUSTOMER </a:t>
            </a:r>
          </a:p>
          <a:p>
            <a:pPr>
              <a:lnSpc>
                <a:spcPts val="2240"/>
              </a:lnSpc>
            </a:pPr>
            <a:r>
              <a:rPr lang="en-GB" sz="2600" b="1" dirty="0">
                <a:solidFill>
                  <a:schemeClr val="bg1"/>
                </a:solidFill>
              </a:rPr>
              <a:t>SEGMENTS</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Segment your customers based on their needs, behaviours and other traits that affect how they value your products or services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140418A6-BFB7-9018-B1FB-9024480701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DEEAD348-D330-B15C-2F7B-6089F3DA99D5}"/>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6E4227F-3BAD-946F-834E-E61CC79DBEE0}"/>
              </a:ext>
            </a:extLst>
          </p:cNvPr>
          <p:cNvSpPr txBox="1"/>
          <p:nvPr/>
        </p:nvSpPr>
        <p:spPr>
          <a:xfrm>
            <a:off x="647111" y="6146195"/>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dirty="0">
                <a:solidFill>
                  <a:srgbClr val="414141"/>
                </a:solidFill>
                <a:latin typeface="Calibri" panose="020F0502020204030204" pitchFamily="34" charset="0"/>
                <a:cs typeface="Calibri" panose="020F0502020204030204" pitchFamily="34" charset="0"/>
              </a:rPr>
              <a:t>Source:	 </a:t>
            </a:r>
            <a:r>
              <a:rPr lang="en-IE" sz="1100" dirty="0">
                <a:solidFill>
                  <a:srgbClr val="45959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r>
              <a:rPr lang="en-IE" sz="1100" dirty="0">
                <a:solidFill>
                  <a:srgbClr val="459597"/>
                </a:solidFill>
                <a:latin typeface="Calibri" panose="020F0502020204030204" pitchFamily="34" charset="0"/>
                <a:cs typeface="Calibri" panose="020F0502020204030204" pitchFamily="34" charset="0"/>
              </a:rPr>
              <a:t> 	</a:t>
            </a:r>
            <a:r>
              <a:rPr lang="en-US" sz="1100" i="1" dirty="0">
                <a:solidFill>
                  <a:srgbClr val="45959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https://www.smartsheet.com/sites/default/files/2024-04/IC-Simple-Business-Model-Canvas-Template-for-</a:t>
            </a:r>
            <a:r>
              <a:rPr lang="en-US" sz="1100" i="1" dirty="0">
                <a:solidFill>
                  <a:srgbClr val="459597"/>
                </a:solidFill>
                <a:latin typeface="Calibri" panose="020F0502020204030204" pitchFamily="34" charset="0"/>
                <a:cs typeface="Calibri" panose="020F0502020204030204" pitchFamily="34" charset="0"/>
              </a:rPr>
              <a:t>	</a:t>
            </a:r>
            <a:r>
              <a:rPr lang="en-US" sz="1100" i="1" dirty="0">
                <a:solidFill>
                  <a:srgbClr val="45959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PowerpointExample_Powerpoint.pptx?srsltid=AfmBOop_I2pyimagKBejfl-xt8tteTukVJU7-7NT-CG1nWOo8ROqfG6t</a:t>
            </a:r>
            <a:r>
              <a:rPr lang="en-US" sz="1100" i="1" dirty="0">
                <a:solidFill>
                  <a:srgbClr val="459597"/>
                </a:solidFill>
                <a:latin typeface="Calibri" panose="020F0502020204030204" pitchFamily="34" charset="0"/>
                <a:cs typeface="Calibri" panose="020F0502020204030204" pitchFamily="34" charset="0"/>
              </a:rPr>
              <a:t> </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350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F4F7-3CBF-1C70-D178-E691CBA37160}"/>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96C7B859-8D14-711E-D645-01550BD3307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738C5F04-B9C4-4D8C-1328-171510D82393}"/>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4BE99E8E-AEFF-7CA1-3E7B-28AF04FBA039}"/>
              </a:ext>
            </a:extLst>
          </p:cNvPr>
          <p:cNvSpPr>
            <a:spLocks noGrp="1"/>
          </p:cNvSpPr>
          <p:nvPr>
            <p:ph type="body" sz="quarter" idx="19"/>
          </p:nvPr>
        </p:nvSpPr>
        <p:spPr>
          <a:xfrm>
            <a:off x="653780" y="1541767"/>
            <a:ext cx="9165469" cy="803654"/>
          </a:xfrm>
        </p:spPr>
        <p:txBody>
          <a:bodyPr/>
          <a:lstStyle/>
          <a:p>
            <a:pPr>
              <a:lnSpc>
                <a:spcPts val="2900"/>
              </a:lnSpc>
            </a:pPr>
            <a:r>
              <a:rPr lang="en-US" dirty="0"/>
              <a:t>Customer/Guest segments - Who Are Your Ideal Guest?</a:t>
            </a:r>
          </a:p>
          <a:p>
            <a:pPr>
              <a:lnSpc>
                <a:spcPts val="2900"/>
              </a:lnSpc>
            </a:pPr>
            <a:endParaRPr lang="en-US" dirty="0"/>
          </a:p>
        </p:txBody>
      </p:sp>
      <p:cxnSp>
        <p:nvCxnSpPr>
          <p:cNvPr id="2" name="Straight Connector 1">
            <a:extLst>
              <a:ext uri="{FF2B5EF4-FFF2-40B4-BE49-F238E27FC236}">
                <a16:creationId xmlns:a16="http://schemas.microsoft.com/office/drawing/2014/main" id="{17FEE721-215D-B91A-A8A4-984E7CD133CF}"/>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45FA688-7285-148F-CF5C-39AEC18CE0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10" name="Text Placeholder 4">
            <a:extLst>
              <a:ext uri="{FF2B5EF4-FFF2-40B4-BE49-F238E27FC236}">
                <a16:creationId xmlns:a16="http://schemas.microsoft.com/office/drawing/2014/main" id="{D0794CB7-8A84-63C7-0F02-7D0152EA4EC8}"/>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By understanding your guest segments, you can personalize your marketing efforts and create a truly unique experience. These can be:</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Event Attendees</a:t>
            </a:r>
            <a:r>
              <a:rPr lang="en-GB" sz="2200" dirty="0">
                <a:solidFill>
                  <a:srgbClr val="414141"/>
                </a:solidFill>
              </a:rPr>
              <a:t>: Is your B&amp;B near a popular wedding venue? Package your rooms with transportation or special amenities for the wedding party.</a:t>
            </a:r>
          </a:p>
          <a:p>
            <a:pPr marL="342900" indent="-342900">
              <a:lnSpc>
                <a:spcPts val="2240"/>
              </a:lnSpc>
              <a:buClr>
                <a:srgbClr val="459597"/>
              </a:buClr>
              <a:buFont typeface="Arial" panose="020B0604020202020204" pitchFamily="34" charset="0"/>
              <a:buChar char="•"/>
            </a:pPr>
            <a:r>
              <a:rPr lang="en-GB" sz="2200" b="1" dirty="0">
                <a:solidFill>
                  <a:srgbClr val="414141"/>
                </a:solidFill>
              </a:rPr>
              <a:t>Special Occasions Seekers</a:t>
            </a:r>
            <a:r>
              <a:rPr lang="en-GB" sz="2200" dirty="0">
                <a:solidFill>
                  <a:srgbClr val="414141"/>
                </a:solidFill>
              </a:rPr>
              <a:t>: Do you have a charming, historic property? Highlight its romantic appeal with Valentine’s Day specials or create a “staycation” package for local residents.</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02D223E8-C729-301E-14C0-C099FE162927}"/>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CUSTOMER </a:t>
            </a:r>
          </a:p>
          <a:p>
            <a:pPr>
              <a:lnSpc>
                <a:spcPts val="2240"/>
              </a:lnSpc>
            </a:pPr>
            <a:r>
              <a:rPr lang="en-GB" sz="2600" b="1" dirty="0">
                <a:solidFill>
                  <a:schemeClr val="bg1"/>
                </a:solidFill>
              </a:rPr>
              <a:t>SEGMENTS</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Segment your customers based on their needs, behaviours and other traits that affect how they value your products or services</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96708CD5-CC38-38A6-9C7A-2EDC992BC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85B7CA17-2987-1F07-F680-E50E152C8EE8}"/>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6D410888-8304-C353-DB99-01315D0823CF}"/>
              </a:ext>
            </a:extLst>
          </p:cNvPr>
          <p:cNvSpPr txBox="1"/>
          <p:nvPr/>
        </p:nvSpPr>
        <p:spPr>
          <a:xfrm>
            <a:off x="647111" y="5938480"/>
            <a:ext cx="7364069"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Source:</a:t>
            </a:r>
            <a:r>
              <a:rPr lang="en-IE" sz="1100" dirty="0">
                <a:solidFill>
                  <a:srgbClr val="414141"/>
                </a:solidFill>
                <a:latin typeface="Calibri" panose="020F0502020204030204" pitchFamily="34" charset="0"/>
                <a:cs typeface="Calibri" panose="020F0502020204030204" pitchFamily="34" charset="0"/>
              </a:rPr>
              <a:t>	 </a:t>
            </a:r>
            <a:r>
              <a:rPr lang="en-IE" sz="1100" dirty="0">
                <a:solidFill>
                  <a:srgbClr val="459597"/>
                </a:solidFill>
                <a:hlinkClick r:id="rId4">
                  <a:extLst>
                    <a:ext uri="{A12FA001-AC4F-418D-AE19-62706E023703}">
                      <ahyp:hlinkClr xmlns:ahyp="http://schemas.microsoft.com/office/drawing/2018/hyperlinkcolor" val="tx"/>
                    </a:ext>
                  </a:extLst>
                </a:hlinkClick>
              </a:rPr>
              <a:t>https://businessandplans.com/bed-and-breakfast-business-model-canvas-a-complete-guide/</a:t>
            </a:r>
            <a:endParaRPr lang="en-IE" sz="1100" dirty="0">
              <a:solidFill>
                <a:srgbClr val="459597"/>
              </a:solidFill>
            </a:endParaRPr>
          </a:p>
          <a:p>
            <a:pPr>
              <a:tabLst>
                <a:tab pos="655638" algn="l"/>
              </a:tabLst>
            </a:pPr>
            <a:r>
              <a:rPr lang="en-IE" sz="1100" dirty="0">
                <a:solidFill>
                  <a:srgbClr val="459597"/>
                </a:solidFill>
              </a:rPr>
              <a:t>	</a:t>
            </a:r>
            <a:r>
              <a:rPr lang="en-IE" sz="1100" dirty="0">
                <a:solidFill>
                  <a:srgbClr val="459597"/>
                </a:solidFill>
                <a:hlinkClick r:id="rId5">
                  <a:extLst>
                    <a:ext uri="{A12FA001-AC4F-418D-AE19-62706E023703}">
                      <ahyp:hlinkClr xmlns:ahyp="http://schemas.microsoft.com/office/drawing/2018/hyperlinkcolor" val="tx"/>
                    </a:ext>
                  </a:extLst>
                </a:hlinkClick>
              </a:rPr>
              <a:t>https://www.smartsheet.com/sites/default/files/2024-04/IC-Simple-Business-Model-Canvas-Template-for-</a:t>
            </a:r>
            <a:r>
              <a:rPr lang="en-IE" sz="1100" dirty="0">
                <a:solidFill>
                  <a:srgbClr val="459597"/>
                </a:solidFill>
              </a:rPr>
              <a:t>	</a:t>
            </a:r>
            <a:r>
              <a:rPr lang="en-IE" sz="1100" dirty="0">
                <a:solidFill>
                  <a:srgbClr val="459597"/>
                </a:solidFill>
                <a:hlinkClick r:id="rId5">
                  <a:extLst>
                    <a:ext uri="{A12FA001-AC4F-418D-AE19-62706E023703}">
                      <ahyp:hlinkClr xmlns:ahyp="http://schemas.microsoft.com/office/drawing/2018/hyperlinkcolor" val="tx"/>
                    </a:ext>
                  </a:extLst>
                </a:hlinkClick>
              </a:rPr>
              <a:t>Powerpoint-Example_Powerpoint.pptx?srsltid=AfmBOop_I2pyimagKBejfl-xt8tteTukVJU7-7NT-CG1nWOo8ROqfG6t</a:t>
            </a:r>
            <a:endParaRPr lang="en-IE" sz="1100" dirty="0">
              <a:solidFill>
                <a:srgbClr val="459597"/>
              </a:solidFill>
            </a:endParaRPr>
          </a:p>
          <a:p>
            <a:pPr>
              <a:tabLst>
                <a:tab pos="655638" algn="l"/>
              </a:tabLst>
            </a:pPr>
            <a:endParaRPr lang="en-IE" sz="1100" dirty="0">
              <a:solidFill>
                <a:srgbClr val="459597"/>
              </a:solidFill>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5AF7-6D16-0AA3-C706-193A4AA2CA8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59B95BC4-771D-6628-2AED-FF65D78BDB1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DDE796F-14D3-0366-A7C8-6E1CD7402802}"/>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0910DF9C-A8DA-FEA0-2436-C3D90C876847}"/>
              </a:ext>
            </a:extLst>
          </p:cNvPr>
          <p:cNvSpPr>
            <a:spLocks noGrp="1"/>
          </p:cNvSpPr>
          <p:nvPr>
            <p:ph type="body" sz="quarter" idx="19"/>
          </p:nvPr>
        </p:nvSpPr>
        <p:spPr>
          <a:xfrm>
            <a:off x="653780" y="1541767"/>
            <a:ext cx="9165469" cy="803654"/>
          </a:xfrm>
        </p:spPr>
        <p:txBody>
          <a:bodyPr/>
          <a:lstStyle/>
          <a:p>
            <a:pPr>
              <a:lnSpc>
                <a:spcPts val="2900"/>
              </a:lnSpc>
            </a:pPr>
            <a:r>
              <a:rPr lang="en-US" dirty="0"/>
              <a:t>Value Propositions</a:t>
            </a:r>
          </a:p>
          <a:p>
            <a:pPr>
              <a:lnSpc>
                <a:spcPts val="2900"/>
              </a:lnSpc>
            </a:pPr>
            <a:endParaRPr lang="en-US" dirty="0"/>
          </a:p>
        </p:txBody>
      </p:sp>
      <p:cxnSp>
        <p:nvCxnSpPr>
          <p:cNvPr id="2" name="Straight Connector 1">
            <a:extLst>
              <a:ext uri="{FF2B5EF4-FFF2-40B4-BE49-F238E27FC236}">
                <a16:creationId xmlns:a16="http://schemas.microsoft.com/office/drawing/2014/main" id="{EB7D392B-3D25-BDFD-4745-460B2FAB12C7}"/>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78B6D30-C19E-8251-E68C-CCB3911DD3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sp>
        <p:nvSpPr>
          <p:cNvPr id="10" name="Text Placeholder 4">
            <a:extLst>
              <a:ext uri="{FF2B5EF4-FFF2-40B4-BE49-F238E27FC236}">
                <a16:creationId xmlns:a16="http://schemas.microsoft.com/office/drawing/2014/main" id="{619EC91E-616F-49CD-78A0-EF608A853579}"/>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You can think of value proposition as the answer to the question: What makes your accommodation stand out? Here are some ideas and examples:</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Personalized Service: </a:t>
            </a:r>
            <a:r>
              <a:rPr lang="en-GB" sz="2200" dirty="0">
                <a:solidFill>
                  <a:srgbClr val="414141"/>
                </a:solidFill>
              </a:rPr>
              <a:t>It is always important to strive to go the extra mile. Remember guest preferences, offer local recommendations, or provide turndown service with homemade treats.</a:t>
            </a:r>
          </a:p>
          <a:p>
            <a:pPr marL="342900" indent="-342900">
              <a:lnSpc>
                <a:spcPts val="2240"/>
              </a:lnSpc>
              <a:buClr>
                <a:srgbClr val="459597"/>
              </a:buClr>
              <a:buFont typeface="Arial" panose="020B0604020202020204" pitchFamily="34" charset="0"/>
              <a:buChar char="•"/>
            </a:pPr>
            <a:r>
              <a:rPr lang="en-GB" sz="2200" b="1" dirty="0">
                <a:solidFill>
                  <a:srgbClr val="414141"/>
                </a:solidFill>
              </a:rPr>
              <a:t>Locally Sourced Breakfast: </a:t>
            </a:r>
            <a:r>
              <a:rPr lang="en-GB" sz="2200" dirty="0">
                <a:solidFill>
                  <a:srgbClr val="414141"/>
                </a:solidFill>
              </a:rPr>
              <a:t>This is a popular trend these days. Partner with local farms for fresh ingredients and create a menu that reflects the region’s specialties. Offer dietary alternatives and cater to special requests</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F442C228-7D81-F9E2-9F01-CA7506592BB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VALUE </a:t>
            </a:r>
          </a:p>
          <a:p>
            <a:pPr>
              <a:lnSpc>
                <a:spcPts val="2240"/>
              </a:lnSpc>
            </a:pPr>
            <a:r>
              <a:rPr lang="en-GB" sz="2600" b="1" dirty="0">
                <a:solidFill>
                  <a:schemeClr val="bg1"/>
                </a:solidFill>
              </a:rPr>
              <a:t>PROPOSITIONS</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Describe the unique benefits and solutions that your business offers your customers to solve their problems or satisfy their needs.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FC74C03-CC9D-444C-DCCC-16FB577E26B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422F5E5A-8BA4-F4BD-C65B-DD288483DF30}"/>
              </a:ext>
            </a:extLst>
          </p:cNvPr>
          <p:cNvSpPr txBox="1"/>
          <p:nvPr/>
        </p:nvSpPr>
        <p:spPr>
          <a:xfrm>
            <a:off x="647111" y="5938480"/>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Source:</a:t>
            </a:r>
            <a:r>
              <a:rPr lang="en-IE" sz="1100" dirty="0">
                <a:solidFill>
                  <a:srgbClr val="414141"/>
                </a:solidFill>
                <a:latin typeface="Calibri" panose="020F0502020204030204" pitchFamily="34" charset="0"/>
                <a:cs typeface="Calibri" panose="020F0502020204030204" pitchFamily="34" charset="0"/>
              </a:rPr>
              <a:t>	</a:t>
            </a:r>
            <a:r>
              <a:rPr lang="en-IE" sz="1100" dirty="0">
                <a:latin typeface="Calibri" panose="020F0502020204030204" pitchFamily="34" charset="0"/>
                <a:cs typeface="Calibri" panose="020F0502020204030204" pitchFamily="34" charset="0"/>
              </a:rPr>
              <a: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endParaRPr lang="en-IE" sz="1100" i="1"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12" name="Graphic 8" descr="Clipboard Checked outline">
            <a:extLst>
              <a:ext uri="{FF2B5EF4-FFF2-40B4-BE49-F238E27FC236}">
                <a16:creationId xmlns:a16="http://schemas.microsoft.com/office/drawing/2014/main" id="{E036ECF7-EBB4-66D6-785F-5207E47A9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384470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2408-0B9E-60CA-1570-B02DD2216797}"/>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515C8AF-32C0-CBF6-A8AE-17DE3BF2AAC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0D9CB4F-B268-7535-09C9-3F1968312380}"/>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1F65AB8E-F6C3-F878-6FFA-CAB57EABB055}"/>
              </a:ext>
            </a:extLst>
          </p:cNvPr>
          <p:cNvSpPr>
            <a:spLocks noGrp="1"/>
          </p:cNvSpPr>
          <p:nvPr>
            <p:ph type="body" sz="quarter" idx="19"/>
          </p:nvPr>
        </p:nvSpPr>
        <p:spPr>
          <a:xfrm>
            <a:off x="653780" y="1541767"/>
            <a:ext cx="9165469" cy="803654"/>
          </a:xfrm>
        </p:spPr>
        <p:txBody>
          <a:bodyPr/>
          <a:lstStyle/>
          <a:p>
            <a:pPr>
              <a:lnSpc>
                <a:spcPts val="2900"/>
              </a:lnSpc>
            </a:pPr>
            <a:r>
              <a:rPr lang="en-US" dirty="0"/>
              <a:t>Value Propositions</a:t>
            </a:r>
          </a:p>
          <a:p>
            <a:pPr>
              <a:lnSpc>
                <a:spcPts val="2900"/>
              </a:lnSpc>
            </a:pPr>
            <a:endParaRPr lang="en-US" dirty="0"/>
          </a:p>
        </p:txBody>
      </p:sp>
      <p:cxnSp>
        <p:nvCxnSpPr>
          <p:cNvPr id="2" name="Straight Connector 1">
            <a:extLst>
              <a:ext uri="{FF2B5EF4-FFF2-40B4-BE49-F238E27FC236}">
                <a16:creationId xmlns:a16="http://schemas.microsoft.com/office/drawing/2014/main" id="{451C4EDE-2954-CC8C-473E-4CFFD3EF2DFD}"/>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5D7074A-CC3F-C900-59E6-108FD9140F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10" name="Text Placeholder 4">
            <a:extLst>
              <a:ext uri="{FF2B5EF4-FFF2-40B4-BE49-F238E27FC236}">
                <a16:creationId xmlns:a16="http://schemas.microsoft.com/office/drawing/2014/main" id="{785CDA21-214A-FB2F-02D8-77150613BF63}"/>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You can think of value proposition as the answer to the question: What makes your accommodation stand out? Here are some ideas and examples:</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Themed Rooms: </a:t>
            </a:r>
            <a:r>
              <a:rPr lang="en-GB" sz="2200" dirty="0">
                <a:solidFill>
                  <a:srgbClr val="414141"/>
                </a:solidFill>
              </a:rPr>
              <a:t>What makes your interiors unique? Do you appeal to specific interests with themed rooms, like a Parisian-inspired suite or a nautical-themed room for families?</a:t>
            </a:r>
          </a:p>
          <a:p>
            <a:pPr marL="342900" indent="-342900">
              <a:lnSpc>
                <a:spcPts val="2240"/>
              </a:lnSpc>
              <a:buClr>
                <a:srgbClr val="459597"/>
              </a:buClr>
              <a:buFont typeface="Arial" panose="020B0604020202020204" pitchFamily="34" charset="0"/>
              <a:buChar char="•"/>
            </a:pPr>
            <a:r>
              <a:rPr lang="en-GB" sz="2200" b="1" dirty="0">
                <a:solidFill>
                  <a:srgbClr val="414141"/>
                </a:solidFill>
              </a:rPr>
              <a:t>Unique Amenities: </a:t>
            </a:r>
            <a:r>
              <a:rPr lang="en-GB" sz="2200" dirty="0">
                <a:solidFill>
                  <a:srgbClr val="414141"/>
                </a:solidFill>
              </a:rPr>
              <a:t>Offer complimentary services that elevate the guest experience. Consider bicycle rentals, yoga classes, or on-site spa treatments (partner with local providers).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C702D438-4958-81D4-517F-45DE90F7695E}"/>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VALUE </a:t>
            </a:r>
          </a:p>
          <a:p>
            <a:pPr>
              <a:lnSpc>
                <a:spcPts val="2240"/>
              </a:lnSpc>
            </a:pPr>
            <a:r>
              <a:rPr lang="en-GB" sz="2600" b="1" dirty="0">
                <a:solidFill>
                  <a:schemeClr val="bg1"/>
                </a:solidFill>
              </a:rPr>
              <a:t>PROPOSITIONS</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Describe the unique benefits and solutions that your business offers your customers to solve their problems or satisfy their needs.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A3132C7-4CB9-340C-5294-F99C1E89E3A9}"/>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364F4157-BBEB-4BD5-D2BB-81D6E66F6A97}"/>
              </a:ext>
            </a:extLst>
          </p:cNvPr>
          <p:cNvSpPr txBox="1"/>
          <p:nvPr/>
        </p:nvSpPr>
        <p:spPr>
          <a:xfrm>
            <a:off x="647111" y="5938480"/>
            <a:ext cx="746994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Source:</a:t>
            </a:r>
            <a:r>
              <a:rPr lang="en-IE" sz="1100" dirty="0">
                <a:solidFill>
                  <a:srgbClr val="414141"/>
                </a:solidFill>
                <a:latin typeface="Calibri" panose="020F0502020204030204" pitchFamily="34" charset="0"/>
                <a:cs typeface="Calibri" panose="020F0502020204030204" pitchFamily="34" charset="0"/>
              </a:rPr>
              <a:t>	</a:t>
            </a:r>
            <a:r>
              <a:rPr lang="en-IE" sz="1100" dirty="0">
                <a:latin typeface="Calibri" panose="020F0502020204030204" pitchFamily="34" charset="0"/>
                <a:cs typeface="Calibri" panose="020F0502020204030204" pitchFamily="34" charset="0"/>
              </a:rPr>
              <a: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100" i="1" dirty="0">
                <a:solidFill>
                  <a:srgbClr val="459597"/>
                </a:solidFill>
                <a:latin typeface="Calibri" panose="020F0502020204030204" pitchFamily="34" charset="0"/>
                <a:cs typeface="Calibri" panose="020F0502020204030204" pitchFamily="34" charset="0"/>
              </a:rPr>
              <a: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3" name="Graphic 8" descr="Clipboard Checked outline">
            <a:extLst>
              <a:ext uri="{FF2B5EF4-FFF2-40B4-BE49-F238E27FC236}">
                <a16:creationId xmlns:a16="http://schemas.microsoft.com/office/drawing/2014/main" id="{2E420586-53CF-4EBD-AFBF-6E4F67934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225554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9E8B-3097-1397-73A1-195C58146B4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D8D9128C-C6D6-3916-5D27-A3B74DA904F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503E8DE-9C3C-218F-A834-28C3348B3498}"/>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87C81F64-8902-1DAA-B46B-A31DE9B6FAA0}"/>
              </a:ext>
            </a:extLst>
          </p:cNvPr>
          <p:cNvSpPr>
            <a:spLocks noGrp="1"/>
          </p:cNvSpPr>
          <p:nvPr>
            <p:ph type="body" sz="quarter" idx="19"/>
          </p:nvPr>
        </p:nvSpPr>
        <p:spPr>
          <a:xfrm>
            <a:off x="653780" y="1541767"/>
            <a:ext cx="9165469" cy="803654"/>
          </a:xfrm>
        </p:spPr>
        <p:txBody>
          <a:bodyPr/>
          <a:lstStyle/>
          <a:p>
            <a:pPr>
              <a:lnSpc>
                <a:spcPts val="2900"/>
              </a:lnSpc>
            </a:pPr>
            <a:r>
              <a:rPr lang="en-US" dirty="0"/>
              <a:t>Channels (How Guests Find Your Business and Book)</a:t>
            </a:r>
          </a:p>
          <a:p>
            <a:pPr>
              <a:lnSpc>
                <a:spcPts val="2900"/>
              </a:lnSpc>
            </a:pPr>
            <a:endParaRPr lang="en-US" dirty="0"/>
          </a:p>
        </p:txBody>
      </p:sp>
      <p:cxnSp>
        <p:nvCxnSpPr>
          <p:cNvPr id="2" name="Straight Connector 1">
            <a:extLst>
              <a:ext uri="{FF2B5EF4-FFF2-40B4-BE49-F238E27FC236}">
                <a16:creationId xmlns:a16="http://schemas.microsoft.com/office/drawing/2014/main" id="{7DA3D5C1-3E72-64BA-E58F-AD9717344E84}"/>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5B4584-7B82-8251-F28E-0D94CBD88D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sp>
        <p:nvSpPr>
          <p:cNvPr id="10" name="Text Placeholder 4">
            <a:extLst>
              <a:ext uri="{FF2B5EF4-FFF2-40B4-BE49-F238E27FC236}">
                <a16:creationId xmlns:a16="http://schemas.microsoft.com/office/drawing/2014/main" id="{66B6B420-0A78-460A-4E6A-6F56859C575C}"/>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Social Media: </a:t>
            </a:r>
            <a:r>
              <a:rPr lang="en-GB" sz="2200" dirty="0">
                <a:solidFill>
                  <a:srgbClr val="414141"/>
                </a:solidFill>
              </a:rPr>
              <a:t>Utilizing social media marketing is a cornerstone of any business nowadays and a bed &amp; breakfast is no exception. Showcase your B&amp;B’s charm with captivating photos and videos. Engage potential guests with travel tips and local recommendations. Target your social media ads based on your defined customer segments.</a:t>
            </a:r>
          </a:p>
          <a:p>
            <a:pPr marL="342900" indent="-342900">
              <a:lnSpc>
                <a:spcPts val="2240"/>
              </a:lnSpc>
              <a:buClr>
                <a:srgbClr val="459597"/>
              </a:buClr>
              <a:buFont typeface="Arial" panose="020B0604020202020204" pitchFamily="34" charset="0"/>
              <a:buChar char="•"/>
            </a:pPr>
            <a:r>
              <a:rPr lang="en-GB" sz="2200" b="1" dirty="0">
                <a:solidFill>
                  <a:srgbClr val="414141"/>
                </a:solidFill>
              </a:rPr>
              <a:t>Online Travel Agencies (OTAs): </a:t>
            </a:r>
            <a:r>
              <a:rPr lang="en-GB" sz="2200" dirty="0">
                <a:solidFill>
                  <a:srgbClr val="414141"/>
                </a:solidFill>
              </a:rPr>
              <a:t>Partner with reputable OTAs like </a:t>
            </a:r>
            <a:r>
              <a:rPr lang="en-GB" sz="2200" dirty="0" err="1">
                <a:solidFill>
                  <a:srgbClr val="414141"/>
                </a:solidFill>
              </a:rPr>
              <a:t>Booking.com</a:t>
            </a:r>
            <a:r>
              <a:rPr lang="en-GB" sz="2200" dirty="0">
                <a:solidFill>
                  <a:srgbClr val="414141"/>
                </a:solidFill>
              </a:rPr>
              <a:t> or Expedia to reach a wider audience. However, balance OTA exposure with your own website bookings to minimize commission fees.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D508D084-3FD8-4074-511E-75540C45619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CHANNELS</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Identify the channels through which you engage with customers and disseminate your value proposition, such as websites, retail stores, or direct sales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89A1778F-C1DD-00BF-BCED-B2638B516DDB}"/>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E026A99-FBD8-3E72-D1F2-BB5C04870819}"/>
              </a:ext>
            </a:extLst>
          </p:cNvPr>
          <p:cNvSpPr txBox="1"/>
          <p:nvPr/>
        </p:nvSpPr>
        <p:spPr>
          <a:xfrm>
            <a:off x="647111" y="5938480"/>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615AC486-DAB0-0E52-89D7-F6B44A2EE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34391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Section 3:</a:t>
            </a:r>
          </a:p>
          <a:p>
            <a:pPr>
              <a:lnSpc>
                <a:spcPts val="2620"/>
              </a:lnSpc>
            </a:pPr>
            <a:r>
              <a:rPr lang="en-US" sz="2600" dirty="0"/>
              <a:t>Building a simple, viable business plan via a Business Model Canvas</a:t>
            </a:r>
          </a:p>
          <a:p>
            <a:pPr>
              <a:lnSpc>
                <a:spcPts val="2620"/>
              </a:lnSpc>
            </a:pPr>
            <a:endParaRPr lang="en-US" sz="2600" dirty="0"/>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Module 2 (Part 2)</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Photo Credit:</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73E11-A7BD-C575-D68E-25AD5DAE3489}"/>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003916E-84FB-9BDC-F993-D29DA4E43533}"/>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605B75DF-0D66-68F1-0C2E-5527A53E6A10}"/>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BF683F81-310D-C74A-1B2D-85428714974B}"/>
              </a:ext>
            </a:extLst>
          </p:cNvPr>
          <p:cNvSpPr>
            <a:spLocks noGrp="1"/>
          </p:cNvSpPr>
          <p:nvPr>
            <p:ph type="body" sz="quarter" idx="19"/>
          </p:nvPr>
        </p:nvSpPr>
        <p:spPr>
          <a:xfrm>
            <a:off x="653780" y="1541767"/>
            <a:ext cx="9165469" cy="803654"/>
          </a:xfrm>
        </p:spPr>
        <p:txBody>
          <a:bodyPr/>
          <a:lstStyle/>
          <a:p>
            <a:pPr>
              <a:lnSpc>
                <a:spcPts val="2900"/>
              </a:lnSpc>
            </a:pPr>
            <a:r>
              <a:rPr lang="en-US" dirty="0"/>
              <a:t>Channels (How Guests Find Your Business and Book)</a:t>
            </a:r>
          </a:p>
          <a:p>
            <a:pPr>
              <a:lnSpc>
                <a:spcPts val="2900"/>
              </a:lnSpc>
            </a:pPr>
            <a:endParaRPr lang="en-US" dirty="0"/>
          </a:p>
        </p:txBody>
      </p:sp>
      <p:cxnSp>
        <p:nvCxnSpPr>
          <p:cNvPr id="2" name="Straight Connector 1">
            <a:extLst>
              <a:ext uri="{FF2B5EF4-FFF2-40B4-BE49-F238E27FC236}">
                <a16:creationId xmlns:a16="http://schemas.microsoft.com/office/drawing/2014/main" id="{F41D695E-1312-725B-17D7-0511ADDF96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91706C5-A92F-F1DC-ABEF-637D75046A3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sp>
        <p:nvSpPr>
          <p:cNvPr id="10" name="Text Placeholder 4">
            <a:extLst>
              <a:ext uri="{FF2B5EF4-FFF2-40B4-BE49-F238E27FC236}">
                <a16:creationId xmlns:a16="http://schemas.microsoft.com/office/drawing/2014/main" id="{E5243A59-4875-8D30-FA5D-514169CCB12D}"/>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Local Partnerships: </a:t>
            </a:r>
            <a:r>
              <a:rPr lang="en-GB" sz="2200" dirty="0">
                <a:solidFill>
                  <a:srgbClr val="414141"/>
                </a:solidFill>
              </a:rPr>
              <a:t>It is a must to collaborate with tourist attractions, restaurants, or event venues. Offer joint packages or discounts to cross-promote each other’s offerings.</a:t>
            </a:r>
          </a:p>
          <a:p>
            <a:pPr marL="342900" indent="-342900">
              <a:lnSpc>
                <a:spcPts val="2240"/>
              </a:lnSpc>
              <a:buClr>
                <a:srgbClr val="459597"/>
              </a:buClr>
              <a:buFont typeface="Arial" panose="020B0604020202020204" pitchFamily="34" charset="0"/>
              <a:buChar char="•"/>
            </a:pPr>
            <a:r>
              <a:rPr lang="en-GB" sz="2200" b="1" dirty="0">
                <a:solidFill>
                  <a:srgbClr val="414141"/>
                </a:solidFill>
              </a:rPr>
              <a:t>Email Marketing: </a:t>
            </a:r>
            <a:r>
              <a:rPr lang="en-GB" sz="2200" dirty="0">
                <a:solidFill>
                  <a:srgbClr val="414141"/>
                </a:solidFill>
              </a:rPr>
              <a:t>Building an email list and sending engaging newsletters featuring special deals, seasonal events and guest testimonials can help you build and nurture a list of loyal clients and prospects.</a:t>
            </a:r>
          </a:p>
          <a:p>
            <a:pPr marL="342900" indent="-342900">
              <a:lnSpc>
                <a:spcPts val="2240"/>
              </a:lnSpc>
              <a:buClr>
                <a:srgbClr val="459597"/>
              </a:buClr>
              <a:buFont typeface="Arial" panose="020B0604020202020204" pitchFamily="34" charset="0"/>
              <a:buChar char="•"/>
            </a:pPr>
            <a:r>
              <a:rPr lang="en-GB" sz="2200" b="1" dirty="0">
                <a:solidFill>
                  <a:srgbClr val="414141"/>
                </a:solidFill>
              </a:rPr>
              <a:t>Dedicated Website: </a:t>
            </a:r>
            <a:r>
              <a:rPr lang="en-GB" sz="2200" dirty="0">
                <a:solidFill>
                  <a:srgbClr val="414141"/>
                </a:solidFill>
              </a:rPr>
              <a:t>Create a user-friendly website with high-quality photos, clear information about your offerings, and a seamless booking system.</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609A2BAD-BC82-550E-ECDD-5EDD2A6D0EC6}"/>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CHANNELS</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Identify the channels through which you engage with customers and disseminate your value proposition, such as websites, retail stores, or direct sales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F7FD6BF7-83A2-732B-C42E-6C6DBEADAE9F}"/>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ACCC907-0392-855A-BFFE-08A437A80919}"/>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326FE506-C3D6-F92A-5220-6C7FEF780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157123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AC3A8-9B34-8A33-70F8-9209292A248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B32D63A-3F7D-2FB3-E361-DCB5F311507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83DD0C1-CE00-5EA7-8B31-04A22A1D45F3}"/>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E31E7B7D-E586-AB62-BE7D-56A5723BE1C6}"/>
              </a:ext>
            </a:extLst>
          </p:cNvPr>
          <p:cNvSpPr>
            <a:spLocks noGrp="1"/>
          </p:cNvSpPr>
          <p:nvPr>
            <p:ph type="body" sz="quarter" idx="19"/>
          </p:nvPr>
        </p:nvSpPr>
        <p:spPr>
          <a:xfrm>
            <a:off x="653780" y="1541767"/>
            <a:ext cx="9165469" cy="803654"/>
          </a:xfrm>
        </p:spPr>
        <p:txBody>
          <a:bodyPr/>
          <a:lstStyle/>
          <a:p>
            <a:pPr>
              <a:lnSpc>
                <a:spcPts val="2900"/>
              </a:lnSpc>
            </a:pPr>
            <a:r>
              <a:rPr lang="en-US" dirty="0"/>
              <a:t>Revenue Streams: What is the Source of Your Income?</a:t>
            </a:r>
          </a:p>
          <a:p>
            <a:pPr>
              <a:lnSpc>
                <a:spcPts val="2900"/>
              </a:lnSpc>
            </a:pPr>
            <a:endParaRPr lang="en-US" dirty="0"/>
          </a:p>
        </p:txBody>
      </p:sp>
      <p:cxnSp>
        <p:nvCxnSpPr>
          <p:cNvPr id="2" name="Straight Connector 1">
            <a:extLst>
              <a:ext uri="{FF2B5EF4-FFF2-40B4-BE49-F238E27FC236}">
                <a16:creationId xmlns:a16="http://schemas.microsoft.com/office/drawing/2014/main" id="{38B074EB-13F1-FA67-0971-B0D808CB1655}"/>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CB3F3F-6FB8-D312-285A-1E5B44F8E3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21</a:t>
            </a:fld>
            <a:endParaRPr lang="fr-CA" sz="1200" dirty="0"/>
          </a:p>
        </p:txBody>
      </p:sp>
      <p:sp>
        <p:nvSpPr>
          <p:cNvPr id="10" name="Text Placeholder 4">
            <a:extLst>
              <a:ext uri="{FF2B5EF4-FFF2-40B4-BE49-F238E27FC236}">
                <a16:creationId xmlns:a16="http://schemas.microsoft.com/office/drawing/2014/main" id="{DEEC6209-FF25-3A20-2D88-4974F5ABD67B}"/>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For an accommodation this typically includes:</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Revenue from room bookings</a:t>
            </a:r>
          </a:p>
          <a:p>
            <a:pPr marL="342900" indent="-342900">
              <a:lnSpc>
                <a:spcPts val="2240"/>
              </a:lnSpc>
              <a:buClr>
                <a:srgbClr val="459597"/>
              </a:buClr>
              <a:buFont typeface="Arial" panose="020B0604020202020204" pitchFamily="34" charset="0"/>
              <a:buChar char="•"/>
            </a:pPr>
            <a:r>
              <a:rPr lang="en-GB" sz="2200" dirty="0">
                <a:solidFill>
                  <a:srgbClr val="414141"/>
                </a:solidFill>
              </a:rPr>
              <a:t>Revenue from selling food and beverages</a:t>
            </a:r>
          </a:p>
          <a:p>
            <a:pPr marL="342900" indent="-342900">
              <a:lnSpc>
                <a:spcPts val="2240"/>
              </a:lnSpc>
              <a:buClr>
                <a:srgbClr val="459597"/>
              </a:buClr>
              <a:buFont typeface="Arial" panose="020B0604020202020204" pitchFamily="34" charset="0"/>
              <a:buChar char="•"/>
            </a:pPr>
            <a:r>
              <a:rPr lang="en-GB" sz="2200" dirty="0">
                <a:solidFill>
                  <a:srgbClr val="414141"/>
                </a:solidFill>
              </a:rPr>
              <a:t>Revenue from renting the venue during weddings and other events</a:t>
            </a:r>
          </a:p>
          <a:p>
            <a:pPr marL="342900" indent="-342900">
              <a:lnSpc>
                <a:spcPts val="2240"/>
              </a:lnSpc>
              <a:buClr>
                <a:srgbClr val="459597"/>
              </a:buClr>
              <a:buFont typeface="Arial" panose="020B0604020202020204" pitchFamily="34" charset="0"/>
              <a:buChar char="•"/>
            </a:pPr>
            <a:r>
              <a:rPr lang="en-GB" sz="2200" dirty="0">
                <a:solidFill>
                  <a:srgbClr val="414141"/>
                </a:solidFill>
              </a:rPr>
              <a:t>Other ancillary services such as guided tours, laundry services, massage or spa treatments…etc.</a:t>
            </a:r>
          </a:p>
          <a:p>
            <a:pPr indent="0">
              <a:lnSpc>
                <a:spcPts val="2240"/>
              </a:lnSpc>
              <a:buClr>
                <a:srgbClr val="459597"/>
              </a:buClr>
            </a:pP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136DAD8D-FE47-2A4B-74F0-282A3489752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REVENUE</a:t>
            </a:r>
          </a:p>
          <a:p>
            <a:pPr>
              <a:lnSpc>
                <a:spcPts val="2240"/>
              </a:lnSpc>
            </a:pPr>
            <a:r>
              <a:rPr lang="en-GB" sz="2600" b="1" dirty="0">
                <a:solidFill>
                  <a:schemeClr val="bg1"/>
                </a:solidFill>
              </a:rPr>
              <a:t>STREAMS</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Specify how you earn revenue through each customer segment, detailing the pricing mechanism, subscription models, or sales transaction</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08637468-9EB3-076D-C00F-222D9B5FDAC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1297046-4968-184D-304D-0D494572CAED}"/>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5" name="Graphic 20" descr="Register outline">
            <a:extLst>
              <a:ext uri="{FF2B5EF4-FFF2-40B4-BE49-F238E27FC236}">
                <a16:creationId xmlns:a16="http://schemas.microsoft.com/office/drawing/2014/main" id="{1DF0A66E-BF31-13CF-416C-8D71EEBA94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956" y="2584344"/>
            <a:ext cx="774725" cy="774725"/>
          </a:xfrm>
          <a:prstGeom prst="rect">
            <a:avLst/>
          </a:prstGeom>
        </p:spPr>
      </p:pic>
    </p:spTree>
    <p:extLst>
      <p:ext uri="{BB962C8B-B14F-4D97-AF65-F5344CB8AC3E}">
        <p14:creationId xmlns:p14="http://schemas.microsoft.com/office/powerpoint/2010/main" val="49834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B1E8-E413-0474-E583-F31BCCDC097A}"/>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266C5A2-87B8-02F9-7640-3E8E0725D85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9D64CC46-0EC1-44C2-C412-AFC8346A6F10}"/>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D78EA231-9A8A-EA02-DFB1-C87288C850EB}"/>
              </a:ext>
            </a:extLst>
          </p:cNvPr>
          <p:cNvSpPr>
            <a:spLocks noGrp="1"/>
          </p:cNvSpPr>
          <p:nvPr>
            <p:ph type="body" sz="quarter" idx="19"/>
          </p:nvPr>
        </p:nvSpPr>
        <p:spPr>
          <a:xfrm>
            <a:off x="653780" y="1541767"/>
            <a:ext cx="9165469" cy="803654"/>
          </a:xfrm>
        </p:spPr>
        <p:txBody>
          <a:bodyPr/>
          <a:lstStyle/>
          <a:p>
            <a:pPr>
              <a:lnSpc>
                <a:spcPts val="2900"/>
              </a:lnSpc>
            </a:pPr>
            <a:r>
              <a:rPr lang="en-US" dirty="0"/>
              <a:t>Cost Structure: What does your Cost Structure look like?</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29B1B28-D2CD-F68A-64A8-3FAE8A8C40C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529BA0F-B2C3-3611-E155-B30B30F8786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
        <p:nvSpPr>
          <p:cNvPr id="10" name="Text Placeholder 4">
            <a:extLst>
              <a:ext uri="{FF2B5EF4-FFF2-40B4-BE49-F238E27FC236}">
                <a16:creationId xmlns:a16="http://schemas.microsoft.com/office/drawing/2014/main" id="{E7F491EF-AE96-D446-E99C-255C71FDA152}"/>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Understanding your costs allows you to maximize profitability. Here’s a simple breakdown:</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Fixed Costs: </a:t>
            </a:r>
            <a:r>
              <a:rPr lang="en-GB" sz="2200" dirty="0">
                <a:solidFill>
                  <a:srgbClr val="414141"/>
                </a:solidFill>
              </a:rPr>
              <a:t>These remain constant regardless of occupancy. Examples include mortgage/rent, utilities, insurance, and property taxes.</a:t>
            </a:r>
          </a:p>
          <a:p>
            <a:pPr marL="342900" indent="-342900">
              <a:lnSpc>
                <a:spcPts val="2240"/>
              </a:lnSpc>
              <a:buClr>
                <a:srgbClr val="459597"/>
              </a:buClr>
              <a:buFont typeface="Arial" panose="020B0604020202020204" pitchFamily="34" charset="0"/>
              <a:buChar char="•"/>
            </a:pPr>
            <a:r>
              <a:rPr lang="en-GB" sz="2200" b="1" dirty="0">
                <a:solidFill>
                  <a:srgbClr val="414141"/>
                </a:solidFill>
              </a:rPr>
              <a:t>Variable Costs: </a:t>
            </a:r>
            <a:r>
              <a:rPr lang="en-GB" sz="2200" dirty="0">
                <a:solidFill>
                  <a:srgbClr val="414141"/>
                </a:solidFill>
              </a:rPr>
              <a:t>These fluctuate with occupancy. Typical examples include staff salaries, food and beverage supplies, cleaning products, and amenities</a:t>
            </a: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D481A7B9-81C2-5802-1B44-DB8FF64212B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COST </a:t>
            </a:r>
          </a:p>
          <a:p>
            <a:pPr>
              <a:lnSpc>
                <a:spcPts val="2240"/>
              </a:lnSpc>
            </a:pPr>
            <a:r>
              <a:rPr lang="en-GB" sz="2600" b="1" dirty="0">
                <a:solidFill>
                  <a:schemeClr val="bg1"/>
                </a:solidFill>
              </a:rPr>
              <a:t>STRUCTURE</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List the main costs involved in operation  your business, distinguishing between fixed and variable costs.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2508220B-36A9-C96E-4311-3F6E344A676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954832F-BBC4-3D23-7E9E-AB657AC6C132}"/>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8" descr="Money outline">
            <a:extLst>
              <a:ext uri="{FF2B5EF4-FFF2-40B4-BE49-F238E27FC236}">
                <a16:creationId xmlns:a16="http://schemas.microsoft.com/office/drawing/2014/main" id="{C4A4F919-4DDD-06CF-57D1-FE019C4D7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7805" y="2519270"/>
            <a:ext cx="904873" cy="904873"/>
          </a:xfrm>
          <a:prstGeom prst="rect">
            <a:avLst/>
          </a:prstGeom>
        </p:spPr>
      </p:pic>
    </p:spTree>
    <p:extLst>
      <p:ext uri="{BB962C8B-B14F-4D97-AF65-F5344CB8AC3E}">
        <p14:creationId xmlns:p14="http://schemas.microsoft.com/office/powerpoint/2010/main" val="2816255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9B74-CDBD-A3D8-0A93-9FB8D881668D}"/>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455B65D-564F-4CFE-CC1B-B42D92CCCAE6}"/>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31BB631-8625-493B-8E47-6A4A027207F5}"/>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C6E7534A-E6E0-40C8-EB8D-D3E10D61E359}"/>
              </a:ext>
            </a:extLst>
          </p:cNvPr>
          <p:cNvSpPr>
            <a:spLocks noGrp="1"/>
          </p:cNvSpPr>
          <p:nvPr>
            <p:ph type="body" sz="quarter" idx="19"/>
          </p:nvPr>
        </p:nvSpPr>
        <p:spPr>
          <a:xfrm>
            <a:off x="653779" y="1364746"/>
            <a:ext cx="6356620" cy="803654"/>
          </a:xfrm>
        </p:spPr>
        <p:txBody>
          <a:bodyPr/>
          <a:lstStyle/>
          <a:p>
            <a:pPr>
              <a:lnSpc>
                <a:spcPts val="2900"/>
              </a:lnSpc>
            </a:pPr>
            <a:r>
              <a:rPr lang="en-US" dirty="0"/>
              <a:t>Key Partnerships: Who are you Going to Partner with to Succeed?</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2B8CE830-6C21-BFCF-D5BC-9393A099E96C}"/>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FD74F54-211E-4450-2108-6F32A4C1D3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10" name="Text Placeholder 4">
            <a:extLst>
              <a:ext uri="{FF2B5EF4-FFF2-40B4-BE49-F238E27FC236}">
                <a16:creationId xmlns:a16="http://schemas.microsoft.com/office/drawing/2014/main" id="{358699E2-C338-FBA0-5AB9-79C1317DD7DB}"/>
              </a:ext>
            </a:extLst>
          </p:cNvPr>
          <p:cNvSpPr txBox="1">
            <a:spLocks/>
          </p:cNvSpPr>
          <p:nvPr/>
        </p:nvSpPr>
        <p:spPr>
          <a:xfrm>
            <a:off x="653779" y="2369043"/>
            <a:ext cx="7202661"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Local Businesses: </a:t>
            </a:r>
            <a:r>
              <a:rPr lang="en-GB" sz="2200" dirty="0">
                <a:solidFill>
                  <a:srgbClr val="414141"/>
                </a:solidFill>
              </a:rPr>
              <a:t>Collaborate with restaurants, shops, or tour operators. Offer joint packages, discounts, or vouchers to incentivize guests to explore your offerings and those of your partners.</a:t>
            </a:r>
          </a:p>
          <a:p>
            <a:pPr marL="342900" indent="-342900">
              <a:lnSpc>
                <a:spcPts val="2240"/>
              </a:lnSpc>
              <a:buClr>
                <a:srgbClr val="459597"/>
              </a:buClr>
              <a:buFont typeface="Arial" panose="020B0604020202020204" pitchFamily="34" charset="0"/>
              <a:buChar char="•"/>
            </a:pPr>
            <a:r>
              <a:rPr lang="en-GB" sz="2200" b="1" dirty="0">
                <a:solidFill>
                  <a:srgbClr val="414141"/>
                </a:solidFill>
              </a:rPr>
              <a:t>Travel Agencies: </a:t>
            </a:r>
            <a:r>
              <a:rPr lang="en-GB" sz="2200" dirty="0">
                <a:solidFill>
                  <a:srgbClr val="414141"/>
                </a:solidFill>
              </a:rPr>
              <a:t>We highly recommend you partner with reputable travel agencies, especially those specializing in your target audience. You can also offer commission-based deals or participate in travel expos they organize.</a:t>
            </a:r>
          </a:p>
          <a:p>
            <a:pPr marL="342900" indent="-342900">
              <a:lnSpc>
                <a:spcPts val="2240"/>
              </a:lnSpc>
              <a:buClr>
                <a:srgbClr val="459597"/>
              </a:buClr>
              <a:buFont typeface="Arial" panose="020B0604020202020204" pitchFamily="34" charset="0"/>
              <a:buChar char="•"/>
            </a:pPr>
            <a:r>
              <a:rPr lang="en-GB" sz="2200" b="1" dirty="0">
                <a:solidFill>
                  <a:srgbClr val="414141"/>
                </a:solidFill>
              </a:rPr>
              <a:t>Industry Associations: </a:t>
            </a:r>
            <a:r>
              <a:rPr lang="en-GB" sz="2200" dirty="0">
                <a:solidFill>
                  <a:srgbClr val="414141"/>
                </a:solidFill>
              </a:rPr>
              <a:t>Join local or regional B&amp;B associations. Gain access to industry resources, participate in networking events, and potentially benefit from group marketing initiatives.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7E6CD103-8CCC-2999-4F6E-BAF276F48FE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KEY </a:t>
            </a:r>
          </a:p>
          <a:p>
            <a:pPr>
              <a:lnSpc>
                <a:spcPts val="2240"/>
              </a:lnSpc>
            </a:pPr>
            <a:r>
              <a:rPr lang="en-GB" sz="2600" b="1" dirty="0">
                <a:solidFill>
                  <a:schemeClr val="bg1"/>
                </a:solidFill>
              </a:rPr>
              <a:t>PARTNERSHIPS</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List your main partners, suppliers, and alliances that help you operate and reach your goals</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4AC485E0-CD84-D3FF-3866-3A7A3DFFC7A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FB49F90-4AE6-B050-4DE3-9EFAA87EF01C}"/>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Handshake outline">
            <a:extLst>
              <a:ext uri="{FF2B5EF4-FFF2-40B4-BE49-F238E27FC236}">
                <a16:creationId xmlns:a16="http://schemas.microsoft.com/office/drawing/2014/main" id="{4918267A-F299-D7F0-26FC-24F08FB334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8185" y="2304419"/>
            <a:ext cx="1080034" cy="1080034"/>
          </a:xfrm>
          <a:prstGeom prst="rect">
            <a:avLst/>
          </a:prstGeom>
        </p:spPr>
      </p:pic>
    </p:spTree>
    <p:extLst>
      <p:ext uri="{BB962C8B-B14F-4D97-AF65-F5344CB8AC3E}">
        <p14:creationId xmlns:p14="http://schemas.microsoft.com/office/powerpoint/2010/main" val="374956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6A148-DA98-D759-3359-FF84B8199B9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6147ACC-9CFE-5E21-B701-FF052473737F}"/>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5C2B0AD8-89A1-8403-4427-A731AA4B7B86}"/>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5B693B52-1B32-2484-2C82-60BB3C13C294}"/>
              </a:ext>
            </a:extLst>
          </p:cNvPr>
          <p:cNvSpPr>
            <a:spLocks noGrp="1"/>
          </p:cNvSpPr>
          <p:nvPr>
            <p:ph type="body" sz="quarter" idx="19"/>
          </p:nvPr>
        </p:nvSpPr>
        <p:spPr>
          <a:xfrm>
            <a:off x="653781" y="1541767"/>
            <a:ext cx="6928126" cy="803654"/>
          </a:xfrm>
        </p:spPr>
        <p:txBody>
          <a:bodyPr/>
          <a:lstStyle/>
          <a:p>
            <a:pPr>
              <a:lnSpc>
                <a:spcPts val="2900"/>
              </a:lnSpc>
            </a:pPr>
            <a:r>
              <a:rPr lang="en-US" dirty="0"/>
              <a:t>Key Resources: Assets That Your Business Needs to Grow and Thrive</a:t>
            </a:r>
          </a:p>
          <a:p>
            <a:pPr>
              <a:lnSpc>
                <a:spcPts val="2900"/>
              </a:lnSpc>
            </a:pPr>
            <a:endParaRPr lang="en-US" dirty="0"/>
          </a:p>
        </p:txBody>
      </p:sp>
      <p:cxnSp>
        <p:nvCxnSpPr>
          <p:cNvPr id="2" name="Straight Connector 1">
            <a:extLst>
              <a:ext uri="{FF2B5EF4-FFF2-40B4-BE49-F238E27FC236}">
                <a16:creationId xmlns:a16="http://schemas.microsoft.com/office/drawing/2014/main" id="{F816D76A-E5A1-3683-450B-884B2E36BE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73AD457-E6D6-F1D7-E209-02EBE1E577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
        <p:nvSpPr>
          <p:cNvPr id="10" name="Text Placeholder 4">
            <a:extLst>
              <a:ext uri="{FF2B5EF4-FFF2-40B4-BE49-F238E27FC236}">
                <a16:creationId xmlns:a16="http://schemas.microsoft.com/office/drawing/2014/main" id="{61059E6C-771E-E6DF-98E6-A8B9D1B2CE5A}"/>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The Physical Property: </a:t>
            </a:r>
            <a:r>
              <a:rPr lang="en-GB" sz="2200" dirty="0">
                <a:solidFill>
                  <a:srgbClr val="414141"/>
                </a:solidFill>
              </a:rPr>
              <a:t>Maintain its charm and functionality. Consider renovations or upgrades to enhance guest experience.</a:t>
            </a:r>
          </a:p>
          <a:p>
            <a:pPr marL="342900" indent="-342900">
              <a:lnSpc>
                <a:spcPts val="2240"/>
              </a:lnSpc>
              <a:buClr>
                <a:srgbClr val="459597"/>
              </a:buClr>
              <a:buFont typeface="Arial" panose="020B0604020202020204" pitchFamily="34" charset="0"/>
              <a:buChar char="•"/>
            </a:pPr>
            <a:r>
              <a:rPr lang="en-GB" sz="2200" b="1" dirty="0">
                <a:solidFill>
                  <a:srgbClr val="414141"/>
                </a:solidFill>
              </a:rPr>
              <a:t>Staff: </a:t>
            </a:r>
            <a:r>
              <a:rPr lang="en-GB" sz="2200" dirty="0">
                <a:solidFill>
                  <a:srgbClr val="414141"/>
                </a:solidFill>
              </a:rPr>
              <a:t>Hire friendly, reliable individuals who are passionate about hospitality.</a:t>
            </a:r>
          </a:p>
          <a:p>
            <a:pPr marL="342900" indent="-342900">
              <a:lnSpc>
                <a:spcPts val="2240"/>
              </a:lnSpc>
              <a:buClr>
                <a:srgbClr val="459597"/>
              </a:buClr>
              <a:buFont typeface="Arial" panose="020B0604020202020204" pitchFamily="34" charset="0"/>
              <a:buChar char="•"/>
            </a:pPr>
            <a:r>
              <a:rPr lang="en-GB" sz="2200" b="1" dirty="0">
                <a:solidFill>
                  <a:srgbClr val="414141"/>
                </a:solidFill>
              </a:rPr>
              <a:t>Technology Infrastructure: </a:t>
            </a:r>
            <a:r>
              <a:rPr lang="en-GB" sz="2200" dirty="0">
                <a:solidFill>
                  <a:srgbClr val="414141"/>
                </a:solidFill>
              </a:rPr>
              <a:t>Invest in a booking system, a user-friendly website, and property management tools.</a:t>
            </a:r>
          </a:p>
          <a:p>
            <a:pPr marL="342900" indent="-342900">
              <a:lnSpc>
                <a:spcPts val="2240"/>
              </a:lnSpc>
              <a:buClr>
                <a:srgbClr val="459597"/>
              </a:buClr>
              <a:buFont typeface="Arial" panose="020B0604020202020204" pitchFamily="34" charset="0"/>
              <a:buChar char="•"/>
            </a:pPr>
            <a:r>
              <a:rPr lang="en-GB" sz="2200" b="1" dirty="0">
                <a:solidFill>
                  <a:srgbClr val="414141"/>
                </a:solidFill>
              </a:rPr>
              <a:t>Financial Resources: </a:t>
            </a:r>
            <a:r>
              <a:rPr lang="en-GB" sz="2200" dirty="0">
                <a:solidFill>
                  <a:srgbClr val="414141"/>
                </a:solidFill>
              </a:rPr>
              <a:t>Maintain a healthy financial plan to cover operational costs and invest in improvements.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5A438039-B9F5-15FD-1241-5B8691270C5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KEY </a:t>
            </a:r>
          </a:p>
          <a:p>
            <a:pPr>
              <a:lnSpc>
                <a:spcPts val="2240"/>
              </a:lnSpc>
            </a:pPr>
            <a:r>
              <a:rPr lang="en-GB" sz="2600" b="1" dirty="0">
                <a:solidFill>
                  <a:schemeClr val="bg1"/>
                </a:solidFill>
              </a:rPr>
              <a:t>RESOURCES</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Specify the physical, intellectual, human, and financial resources your business model relies on.</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DD7D8263-EEFE-B93E-0816-B2C1232B3F0C}"/>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AEA4B569-3359-3509-7F9A-C705B9A00487}"/>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6" descr="Circular flowchart outline">
            <a:extLst>
              <a:ext uri="{FF2B5EF4-FFF2-40B4-BE49-F238E27FC236}">
                <a16:creationId xmlns:a16="http://schemas.microsoft.com/office/drawing/2014/main" id="{CBE11877-65F1-BA2E-D5DA-AB744111E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4024" y="2481783"/>
            <a:ext cx="950681" cy="950681"/>
          </a:xfrm>
          <a:prstGeom prst="rect">
            <a:avLst/>
          </a:prstGeom>
        </p:spPr>
      </p:pic>
    </p:spTree>
    <p:extLst>
      <p:ext uri="{BB962C8B-B14F-4D97-AF65-F5344CB8AC3E}">
        <p14:creationId xmlns:p14="http://schemas.microsoft.com/office/powerpoint/2010/main" val="137869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E1D0-F0E2-12F5-0A82-CD3FA47C177C}"/>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1B17BBD-CE27-501A-499B-3AF7AA36F92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E7CFD91-89EF-54B8-2121-84D360ECE17F}"/>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786FDD63-C028-353B-8EAB-D998C6E13042}"/>
              </a:ext>
            </a:extLst>
          </p:cNvPr>
          <p:cNvSpPr>
            <a:spLocks noGrp="1"/>
          </p:cNvSpPr>
          <p:nvPr>
            <p:ph type="body" sz="quarter" idx="19"/>
          </p:nvPr>
        </p:nvSpPr>
        <p:spPr>
          <a:xfrm>
            <a:off x="653781" y="1541767"/>
            <a:ext cx="10887920" cy="803654"/>
          </a:xfrm>
        </p:spPr>
        <p:txBody>
          <a:bodyPr/>
          <a:lstStyle/>
          <a:p>
            <a:pPr>
              <a:lnSpc>
                <a:spcPts val="2900"/>
              </a:lnSpc>
            </a:pPr>
            <a:r>
              <a:rPr lang="en-US" dirty="0"/>
              <a:t>Key Activities: What is the Backbone of Your Operation?</a:t>
            </a:r>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74A88132-7424-EA90-9F3D-9369398792A0}"/>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47C03B-B546-4B2A-8A9B-FC1C8DBC93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
        <p:nvSpPr>
          <p:cNvPr id="10" name="Text Placeholder 4">
            <a:extLst>
              <a:ext uri="{FF2B5EF4-FFF2-40B4-BE49-F238E27FC236}">
                <a16:creationId xmlns:a16="http://schemas.microsoft.com/office/drawing/2014/main" id="{01AF3570-3B0B-3B5D-6A79-7494A3A96D52}"/>
              </a:ext>
            </a:extLst>
          </p:cNvPr>
          <p:cNvSpPr txBox="1">
            <a:spLocks/>
          </p:cNvSpPr>
          <p:nvPr/>
        </p:nvSpPr>
        <p:spPr>
          <a:xfrm>
            <a:off x="650299" y="2119790"/>
            <a:ext cx="7214790"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Guest Management: </a:t>
            </a:r>
            <a:r>
              <a:rPr lang="en-GB" sz="2200" dirty="0">
                <a:solidFill>
                  <a:srgbClr val="414141"/>
                </a:solidFill>
              </a:rPr>
              <a:t>Are you streamlining booking processes, managing check-ins and check-outs efficiently, and ensuring clear communication with guests?</a:t>
            </a:r>
          </a:p>
          <a:p>
            <a:pPr marL="342900" indent="-342900">
              <a:lnSpc>
                <a:spcPts val="2240"/>
              </a:lnSpc>
              <a:buClr>
                <a:srgbClr val="459597"/>
              </a:buClr>
              <a:buFont typeface="Arial" panose="020B0604020202020204" pitchFamily="34" charset="0"/>
              <a:buChar char="•"/>
            </a:pPr>
            <a:r>
              <a:rPr lang="en-GB" sz="2200" b="1" dirty="0">
                <a:solidFill>
                  <a:srgbClr val="414141"/>
                </a:solidFill>
              </a:rPr>
              <a:t>Property Maintenance</a:t>
            </a:r>
            <a:r>
              <a:rPr lang="en-GB" sz="2200" dirty="0">
                <a:solidFill>
                  <a:srgbClr val="414141"/>
                </a:solidFill>
              </a:rPr>
              <a:t>: Maintaining a clean and comfortable environment is crucial. Develop a regular maintenance schedule and address repairs promptly.</a:t>
            </a:r>
          </a:p>
          <a:p>
            <a:pPr marL="342900" indent="-342900">
              <a:lnSpc>
                <a:spcPts val="2240"/>
              </a:lnSpc>
              <a:buClr>
                <a:srgbClr val="459597"/>
              </a:buClr>
              <a:buFont typeface="Arial" panose="020B0604020202020204" pitchFamily="34" charset="0"/>
              <a:buChar char="•"/>
            </a:pPr>
            <a:r>
              <a:rPr lang="en-GB" sz="2200" b="1" dirty="0">
                <a:solidFill>
                  <a:srgbClr val="414141"/>
                </a:solidFill>
              </a:rPr>
              <a:t>Marketing &amp; Promotions</a:t>
            </a:r>
            <a:r>
              <a:rPr lang="en-GB" sz="2200" dirty="0">
                <a:solidFill>
                  <a:srgbClr val="414141"/>
                </a:solidFill>
              </a:rPr>
              <a:t>: Implement your marketing strategy across various channels, track its effectiveness, and adapt accordingly.</a:t>
            </a:r>
          </a:p>
          <a:p>
            <a:pPr marL="342900" indent="-342900">
              <a:lnSpc>
                <a:spcPts val="2240"/>
              </a:lnSpc>
              <a:buClr>
                <a:srgbClr val="459597"/>
              </a:buClr>
              <a:buFont typeface="Arial" panose="020B0604020202020204" pitchFamily="34" charset="0"/>
              <a:buChar char="•"/>
            </a:pPr>
            <a:r>
              <a:rPr lang="en-GB" sz="2200" b="1" dirty="0">
                <a:solidFill>
                  <a:srgbClr val="414141"/>
                </a:solidFill>
              </a:rPr>
              <a:t>Inventory Management: </a:t>
            </a:r>
            <a:r>
              <a:rPr lang="en-GB" sz="2200" dirty="0">
                <a:solidFill>
                  <a:srgbClr val="414141"/>
                </a:solidFill>
              </a:rPr>
              <a:t>Ensure a smooth flow of supplies like toiletries, linens, and breakfast essentials.</a:t>
            </a:r>
          </a:p>
          <a:p>
            <a:pPr marL="342900" indent="-342900">
              <a:lnSpc>
                <a:spcPts val="2240"/>
              </a:lnSpc>
              <a:buClr>
                <a:srgbClr val="459597"/>
              </a:buClr>
              <a:buFont typeface="Arial" panose="020B0604020202020204" pitchFamily="34" charset="0"/>
              <a:buChar char="•"/>
            </a:pPr>
            <a:r>
              <a:rPr lang="en-GB" sz="2200" b="1" dirty="0">
                <a:solidFill>
                  <a:srgbClr val="414141"/>
                </a:solidFill>
              </a:rPr>
              <a:t>Staff Training: </a:t>
            </a:r>
            <a:r>
              <a:rPr lang="en-GB" sz="2200" dirty="0">
                <a:solidFill>
                  <a:srgbClr val="414141"/>
                </a:solidFill>
              </a:rPr>
              <a:t>It is wise to invest in staff training to ensure all team members provide exceptional guest service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50A24D94-2745-ECA3-BA21-2F8D584FF18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KEY </a:t>
            </a:r>
          </a:p>
          <a:p>
            <a:pPr>
              <a:lnSpc>
                <a:spcPts val="2240"/>
              </a:lnSpc>
            </a:pPr>
            <a:r>
              <a:rPr lang="en-GB" sz="2600" b="1" dirty="0">
                <a:solidFill>
                  <a:schemeClr val="bg1"/>
                </a:solidFill>
              </a:rPr>
              <a:t>ACTIVITIES</a:t>
            </a:r>
          </a:p>
          <a:p>
            <a:pPr>
              <a:lnSpc>
                <a:spcPts val="2240"/>
              </a:lnSpc>
            </a:pPr>
            <a:endParaRPr lang="en-GB" sz="2600" b="1" dirty="0">
              <a:solidFill>
                <a:schemeClr val="bg1"/>
              </a:solidFill>
            </a:endParaRP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Outline the critical operational tasks, services, or production activities essential to your business model.</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9553EEA9-404E-75BA-5B2A-CC908D7FF03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555D4886-9310-C806-977A-5C081A07F832}"/>
              </a:ext>
            </a:extLst>
          </p:cNvPr>
          <p:cNvSpPr txBox="1"/>
          <p:nvPr/>
        </p:nvSpPr>
        <p:spPr>
          <a:xfrm>
            <a:off x="650299" y="594716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Playbook outline">
            <a:extLst>
              <a:ext uri="{FF2B5EF4-FFF2-40B4-BE49-F238E27FC236}">
                <a16:creationId xmlns:a16="http://schemas.microsoft.com/office/drawing/2014/main" id="{E8407494-7E0A-0B90-7DF7-8855D64C8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8033" y="2440523"/>
            <a:ext cx="943668" cy="943668"/>
          </a:xfrm>
          <a:prstGeom prst="rect">
            <a:avLst/>
          </a:prstGeom>
        </p:spPr>
      </p:pic>
    </p:spTree>
    <p:extLst>
      <p:ext uri="{BB962C8B-B14F-4D97-AF65-F5344CB8AC3E}">
        <p14:creationId xmlns:p14="http://schemas.microsoft.com/office/powerpoint/2010/main" val="376870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0807-D2CA-E54B-A01F-4159A45FBE92}"/>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0AE4A6FA-1135-BB6A-9466-5FE76E00148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850E2D90-5CA2-9258-B3C1-9A82B56147A6}"/>
              </a:ext>
            </a:extLst>
          </p:cNvPr>
          <p:cNvSpPr>
            <a:spLocks noGrp="1"/>
          </p:cNvSpPr>
          <p:nvPr>
            <p:ph type="body" sz="quarter" idx="16"/>
          </p:nvPr>
        </p:nvSpPr>
        <p:spPr>
          <a:xfrm>
            <a:off x="653780" y="472365"/>
            <a:ext cx="10430375" cy="803654"/>
          </a:xfrm>
        </p:spPr>
        <p:txBody>
          <a:bodyPr/>
          <a:lstStyle/>
          <a:p>
            <a:pPr>
              <a:lnSpc>
                <a:spcPts val="3720"/>
              </a:lnSpc>
            </a:pPr>
            <a:r>
              <a:rPr lang="en-US" dirty="0"/>
              <a:t>Learn How to Map Out Your Ideas Across Key Areas</a:t>
            </a:r>
          </a:p>
          <a:p>
            <a:pPr>
              <a:lnSpc>
                <a:spcPts val="3720"/>
              </a:lnSpc>
            </a:pPr>
            <a:endParaRPr lang="en-US" dirty="0"/>
          </a:p>
        </p:txBody>
      </p:sp>
      <p:sp>
        <p:nvSpPr>
          <p:cNvPr id="6" name="Text Placeholder 5">
            <a:extLst>
              <a:ext uri="{FF2B5EF4-FFF2-40B4-BE49-F238E27FC236}">
                <a16:creationId xmlns:a16="http://schemas.microsoft.com/office/drawing/2014/main" id="{7173A9B4-8612-C86E-D684-1523591EBF8E}"/>
              </a:ext>
            </a:extLst>
          </p:cNvPr>
          <p:cNvSpPr>
            <a:spLocks noGrp="1"/>
          </p:cNvSpPr>
          <p:nvPr>
            <p:ph type="body" sz="quarter" idx="19"/>
          </p:nvPr>
        </p:nvSpPr>
        <p:spPr>
          <a:xfrm>
            <a:off x="653778" y="1364746"/>
            <a:ext cx="7644063" cy="803654"/>
          </a:xfrm>
        </p:spPr>
        <p:txBody>
          <a:bodyPr/>
          <a:lstStyle/>
          <a:p>
            <a:pPr>
              <a:lnSpc>
                <a:spcPts val="2900"/>
              </a:lnSpc>
            </a:pPr>
            <a:r>
              <a:rPr lang="en-US" dirty="0">
                <a:solidFill>
                  <a:srgbClr val="459597"/>
                </a:solidFill>
              </a:rPr>
              <a:t>Customer Relationships: </a:t>
            </a:r>
            <a:r>
              <a:rPr lang="en-US" dirty="0"/>
              <a:t>How Will You Exceed Guest Expectations and Build Loyalty?</a:t>
            </a:r>
          </a:p>
          <a:p>
            <a:pPr>
              <a:lnSpc>
                <a:spcPts val="2900"/>
              </a:lnSpc>
            </a:pPr>
            <a:endParaRPr lang="en-US" dirty="0"/>
          </a:p>
        </p:txBody>
      </p:sp>
      <p:cxnSp>
        <p:nvCxnSpPr>
          <p:cNvPr id="2" name="Straight Connector 1">
            <a:extLst>
              <a:ext uri="{FF2B5EF4-FFF2-40B4-BE49-F238E27FC236}">
                <a16:creationId xmlns:a16="http://schemas.microsoft.com/office/drawing/2014/main" id="{B1F0CEB9-F958-060D-0529-A1FD70630AA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686D725-A62A-CCE0-F041-919DF3619B5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sp>
        <p:nvSpPr>
          <p:cNvPr id="10" name="Text Placeholder 4">
            <a:extLst>
              <a:ext uri="{FF2B5EF4-FFF2-40B4-BE49-F238E27FC236}">
                <a16:creationId xmlns:a16="http://schemas.microsoft.com/office/drawing/2014/main" id="{6766CBAC-4F06-1A44-1393-2C35BAB246C5}"/>
              </a:ext>
            </a:extLst>
          </p:cNvPr>
          <p:cNvSpPr txBox="1">
            <a:spLocks/>
          </p:cNvSpPr>
          <p:nvPr/>
        </p:nvSpPr>
        <p:spPr>
          <a:xfrm>
            <a:off x="653779" y="2662979"/>
            <a:ext cx="7202661" cy="3792014"/>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Pre-Arrival Communication: </a:t>
            </a:r>
            <a:r>
              <a:rPr lang="en-GB" sz="2200" dirty="0">
                <a:solidFill>
                  <a:srgbClr val="414141"/>
                </a:solidFill>
              </a:rPr>
              <a:t>Successful B&amp;Bs send personalized welcome emails with check-in details, local recommendations, and special offers. You can do the same.</a:t>
            </a:r>
          </a:p>
          <a:p>
            <a:pPr marL="342900" indent="-342900">
              <a:lnSpc>
                <a:spcPts val="2240"/>
              </a:lnSpc>
              <a:buClr>
                <a:srgbClr val="459597"/>
              </a:buClr>
              <a:buFont typeface="Arial" panose="020B0604020202020204" pitchFamily="34" charset="0"/>
              <a:buChar char="•"/>
            </a:pPr>
            <a:r>
              <a:rPr lang="en-GB" sz="2200" b="1" dirty="0">
                <a:solidFill>
                  <a:srgbClr val="414141"/>
                </a:solidFill>
              </a:rPr>
              <a:t>Exceptional Service: </a:t>
            </a:r>
            <a:r>
              <a:rPr lang="en-GB" sz="2200" dirty="0">
                <a:solidFill>
                  <a:srgbClr val="414141"/>
                </a:solidFill>
              </a:rPr>
              <a:t>Train your staff to be attentive, friendly, and knowledgeable about the area. Address guest concerns promptly and go the extra mile to resolve issues.</a:t>
            </a:r>
          </a:p>
          <a:p>
            <a:pPr marL="342900" indent="-342900">
              <a:lnSpc>
                <a:spcPts val="2240"/>
              </a:lnSpc>
              <a:buClr>
                <a:srgbClr val="459597"/>
              </a:buClr>
              <a:buFont typeface="Arial" panose="020B0604020202020204" pitchFamily="34" charset="0"/>
              <a:buChar char="•"/>
            </a:pPr>
            <a:r>
              <a:rPr lang="en-GB" sz="2200" b="1" dirty="0">
                <a:solidFill>
                  <a:srgbClr val="414141"/>
                </a:solidFill>
              </a:rPr>
              <a:t>Loyalty Programs: </a:t>
            </a:r>
            <a:r>
              <a:rPr lang="en-GB" sz="2200" dirty="0">
                <a:solidFill>
                  <a:srgbClr val="414141"/>
                </a:solidFill>
              </a:rPr>
              <a:t>These CRM tactics are proven to work by rewarding returning guests with special discounts, complimentary upgrades or exclusive experiences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ECDEE0D2-C940-D76B-4248-5DE3A5E3533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CUSTOMER </a:t>
            </a:r>
          </a:p>
          <a:p>
            <a:pPr>
              <a:lnSpc>
                <a:spcPts val="2240"/>
              </a:lnSpc>
            </a:pPr>
            <a:r>
              <a:rPr lang="en-GB" sz="2600" b="1" dirty="0">
                <a:solidFill>
                  <a:schemeClr val="bg1"/>
                </a:solidFill>
              </a:rPr>
              <a:t>RELATIONSHIPS</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Detail how you interact with customers through personal assistance, or community engagement.</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194CB27B-E6F7-1D15-59EB-3779648448E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CA3F95BA-AAA8-1392-A8E9-C9BBA5404EB4}"/>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Source:</a:t>
            </a:r>
            <a:r>
              <a:rPr lang="en-IE" sz="1200" dirty="0">
                <a:solidFill>
                  <a:srgbClr val="414141"/>
                </a:solidFill>
                <a:latin typeface="Calibri" panose="020F0502020204030204" pitchFamily="34" charset="0"/>
                <a:cs typeface="Calibri" panose="020F0502020204030204" pitchFamily="34" charset="0"/>
              </a:rPr>
              <a:t>	 </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2" descr="Target Audience outline">
            <a:extLst>
              <a:ext uri="{FF2B5EF4-FFF2-40B4-BE49-F238E27FC236}">
                <a16:creationId xmlns:a16="http://schemas.microsoft.com/office/drawing/2014/main" id="{A5CEA0E6-0576-53D1-6D9A-B6DF8E3B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9702" y="2401744"/>
            <a:ext cx="982709" cy="982709"/>
          </a:xfrm>
          <a:prstGeom prst="rect">
            <a:avLst/>
          </a:prstGeom>
        </p:spPr>
      </p:pic>
    </p:spTree>
    <p:extLst>
      <p:ext uri="{BB962C8B-B14F-4D97-AF65-F5344CB8AC3E}">
        <p14:creationId xmlns:p14="http://schemas.microsoft.com/office/powerpoint/2010/main" val="281502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0970-4FDE-30A2-A28E-1BAB0292DB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FDED81F-EB91-971E-47B1-8855CE1FE6C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BEB640B1-475B-FA79-19C5-B67DA787070A}"/>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AF113D7-4AFF-645C-36FB-4EE9D7E78DCD}"/>
              </a:ext>
            </a:extLst>
          </p:cNvPr>
          <p:cNvSpPr>
            <a:spLocks noGrp="1"/>
          </p:cNvSpPr>
          <p:nvPr>
            <p:ph type="body" sz="quarter" idx="16"/>
          </p:nvPr>
        </p:nvSpPr>
        <p:spPr>
          <a:xfrm>
            <a:off x="4061013" y="732734"/>
            <a:ext cx="5997388" cy="803654"/>
          </a:xfrm>
          <a:prstGeom prst="rect">
            <a:avLst/>
          </a:prstGeom>
        </p:spPr>
        <p:txBody>
          <a:bodyPr/>
          <a:lstStyle/>
          <a:p>
            <a:pPr>
              <a:lnSpc>
                <a:spcPts val="2960"/>
              </a:lnSpc>
            </a:pPr>
            <a:r>
              <a:rPr lang="en-GB" sz="2800" dirty="0"/>
              <a:t>Business Model Canvas is a Working Plan - Flexible and Ready to Evolve Into More Detailed Versions</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E9C132F3-F79B-B0BD-105D-5AB72833DACE}"/>
              </a:ext>
            </a:extLst>
          </p:cNvPr>
          <p:cNvSpPr>
            <a:spLocks noGrp="1"/>
          </p:cNvSpPr>
          <p:nvPr>
            <p:ph type="body" sz="quarter" idx="21"/>
          </p:nvPr>
        </p:nvSpPr>
        <p:spPr>
          <a:xfrm>
            <a:off x="4061013" y="2352082"/>
            <a:ext cx="712280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The Business Model Canva (BMC) can be used in a flexible and fluid manner in that you apply it to a certain section of your business and thus gain a more in-depth insights into the operation of your business.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The BMC gives you a clear 1-page overview of key elements in your alternative accommodation business, but sometimes it is important to go deeper and get a more in-depth understanding of how your business is working and connecting both within itself and outside. Here we give you an example of how we can take a deeper look into any of the key elements by applying the technique of storytelling. Let us start by looking at the key element of partnership and then widening our application to any of the key elements.</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C8EAC7D5-F06D-1AB9-0162-2B99CC2399D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27</a:t>
            </a:fld>
            <a:endParaRPr lang="fr-CA" sz="1200" dirty="0"/>
          </a:p>
        </p:txBody>
      </p:sp>
    </p:spTree>
    <p:extLst>
      <p:ext uri="{BB962C8B-B14F-4D97-AF65-F5344CB8AC3E}">
        <p14:creationId xmlns:p14="http://schemas.microsoft.com/office/powerpoint/2010/main" val="337755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79" y="1847469"/>
            <a:ext cx="9090295" cy="803654"/>
          </a:xfrm>
        </p:spPr>
        <p:txBody>
          <a:bodyPr/>
          <a:lstStyle/>
          <a:p>
            <a:pPr>
              <a:lnSpc>
                <a:spcPts val="2900"/>
              </a:lnSpc>
            </a:pPr>
            <a:r>
              <a:rPr lang="en-US" dirty="0"/>
              <a:t>Flexible and Ready to Evolve Into More Detailed Versions</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2797393"/>
            <a:ext cx="655106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One of the key elements to any business is the partnerships (which we also can call networking) that you as a business build with different type of partners. </a:t>
            </a:r>
          </a:p>
          <a:p>
            <a:pPr>
              <a:lnSpc>
                <a:spcPts val="2240"/>
              </a:lnSpc>
            </a:pPr>
            <a:endParaRPr lang="en-GB" sz="2200" dirty="0">
              <a:solidFill>
                <a:srgbClr val="414141"/>
              </a:solidFill>
            </a:endParaRPr>
          </a:p>
          <a:p>
            <a:pPr>
              <a:lnSpc>
                <a:spcPts val="2240"/>
              </a:lnSpc>
            </a:pPr>
            <a:r>
              <a:rPr lang="en-GB" sz="2200" dirty="0">
                <a:solidFill>
                  <a:srgbClr val="414141"/>
                </a:solidFill>
              </a:rPr>
              <a:t>What they have in common is that they can support your business directly and indirectly, e.g. by helping provide accommodation when yours is fully booked or provide support in marketing, in staff, in food services or experiences that make your guest stay longer.</a:t>
            </a:r>
          </a:p>
          <a:p>
            <a:pPr>
              <a:lnSpc>
                <a:spcPts val="2240"/>
              </a:lnSpc>
            </a:pPr>
            <a:endParaRPr lang="en-GB" sz="2200" dirty="0">
              <a:solidFill>
                <a:srgbClr val="414141"/>
              </a:solidFill>
            </a:endParaRPr>
          </a:p>
          <a:p>
            <a:pPr>
              <a:lnSpc>
                <a:spcPts val="2240"/>
              </a:lnSpc>
            </a:pPr>
            <a:r>
              <a:rPr lang="en-GB" sz="2200" dirty="0">
                <a:solidFill>
                  <a:srgbClr val="414141"/>
                </a:solidFill>
              </a:rPr>
              <a:t>Let us take a closer look at how you can delve deeper into the key element of partnership.</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EA4EFBEE-B3A1-74D0-59AF-FE1295E5225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82194" y="3721263"/>
            <a:ext cx="4266588" cy="3168869"/>
          </a:xfrm>
          <a:prstGeom prst="rect">
            <a:avLst/>
          </a:prstGeom>
        </p:spPr>
      </p:pic>
    </p:spTree>
    <p:extLst>
      <p:ext uri="{BB962C8B-B14F-4D97-AF65-F5344CB8AC3E}">
        <p14:creationId xmlns:p14="http://schemas.microsoft.com/office/powerpoint/2010/main" val="2540384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A2FC-9A53-9B34-EED0-393F345B5A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DC21F1-4091-28BE-3A7E-B68DF3C7CA05}"/>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62C9088A-6E86-3B1E-0BF6-D05A26437225}"/>
              </a:ext>
            </a:extLst>
          </p:cNvPr>
          <p:cNvSpPr>
            <a:spLocks noGrp="1"/>
          </p:cNvSpPr>
          <p:nvPr>
            <p:ph type="body" sz="quarter" idx="19"/>
          </p:nvPr>
        </p:nvSpPr>
        <p:spPr>
          <a:xfrm>
            <a:off x="653780" y="1847469"/>
            <a:ext cx="5616391" cy="803654"/>
          </a:xfrm>
        </p:spPr>
        <p:txBody>
          <a:bodyPr/>
          <a:lstStyle/>
          <a:p>
            <a:pPr>
              <a:lnSpc>
                <a:spcPts val="2900"/>
              </a:lnSpc>
            </a:pPr>
            <a:r>
              <a:rPr lang="en-US" dirty="0"/>
              <a:t>Flexible and Ready to Evolve Into More Detailed Versions</a:t>
            </a:r>
          </a:p>
          <a:p>
            <a:pPr>
              <a:lnSpc>
                <a:spcPts val="2900"/>
              </a:lnSpc>
            </a:pPr>
            <a:endParaRPr lang="en-US" dirty="0"/>
          </a:p>
        </p:txBody>
      </p:sp>
      <p:cxnSp>
        <p:nvCxnSpPr>
          <p:cNvPr id="2" name="Straight Connector 1">
            <a:extLst>
              <a:ext uri="{FF2B5EF4-FFF2-40B4-BE49-F238E27FC236}">
                <a16:creationId xmlns:a16="http://schemas.microsoft.com/office/drawing/2014/main" id="{A8E3441D-83DD-98FD-5F80-9A7FBA50529B}"/>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15E4006-9316-DC17-F468-FD2BE4DF1E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29</a:t>
            </a:fld>
            <a:endParaRPr lang="fr-CA" sz="1200" dirty="0"/>
          </a:p>
        </p:txBody>
      </p:sp>
      <p:sp>
        <p:nvSpPr>
          <p:cNvPr id="3" name="Text Placeholder 4">
            <a:extLst>
              <a:ext uri="{FF2B5EF4-FFF2-40B4-BE49-F238E27FC236}">
                <a16:creationId xmlns:a16="http://schemas.microsoft.com/office/drawing/2014/main" id="{1FEE895D-BF4C-1CAE-7F24-EB632979F148}"/>
              </a:ext>
            </a:extLst>
          </p:cNvPr>
          <p:cNvSpPr txBox="1">
            <a:spLocks/>
          </p:cNvSpPr>
          <p:nvPr/>
        </p:nvSpPr>
        <p:spPr>
          <a:xfrm>
            <a:off x="653780" y="3200401"/>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Businesses use the key element of partnership to e.g. improve upon their business models, reduce risk or acquire resources.</a:t>
            </a:r>
          </a:p>
          <a:p>
            <a:pPr>
              <a:lnSpc>
                <a:spcPts val="2240"/>
              </a:lnSpc>
            </a:pPr>
            <a:endParaRPr lang="en-GB" sz="2200" dirty="0">
              <a:solidFill>
                <a:srgbClr val="414141"/>
              </a:solidFill>
            </a:endParaRPr>
          </a:p>
          <a:p>
            <a:pPr>
              <a:lnSpc>
                <a:spcPts val="2240"/>
              </a:lnSpc>
            </a:pPr>
            <a:r>
              <a:rPr lang="en-GB" sz="2200" dirty="0">
                <a:solidFill>
                  <a:srgbClr val="414141"/>
                </a:solidFill>
              </a:rPr>
              <a:t>It is therefore important for any business to analyse how and why their partnerships works. What kind of partnership works best for your business?</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3F2C790-1FEF-C1F1-F5AC-24C84F859867}"/>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D5D0903F-9354-2779-BF44-40455056AFAE}"/>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400" b="1" dirty="0"/>
              <a:t>We can distinguish between four different types of partnerships: </a:t>
            </a:r>
          </a:p>
          <a:p>
            <a:pPr marL="342900" indent="-342900" algn="l">
              <a:lnSpc>
                <a:spcPts val="2340"/>
              </a:lnSpc>
              <a:spcBef>
                <a:spcPts val="0"/>
              </a:spcBef>
              <a:buFont typeface="Arial" panose="020B0604020202020204" pitchFamily="34" charset="0"/>
              <a:buChar char="•"/>
            </a:pPr>
            <a:endParaRPr lang="en-IE" sz="2200" b="1" dirty="0"/>
          </a:p>
          <a:p>
            <a:pPr marL="342900" indent="-342900" algn="l">
              <a:lnSpc>
                <a:spcPts val="2340"/>
              </a:lnSpc>
              <a:spcBef>
                <a:spcPts val="0"/>
              </a:spcBef>
              <a:buFont typeface="Arial" panose="020B0604020202020204" pitchFamily="34" charset="0"/>
              <a:buChar char="•"/>
            </a:pPr>
            <a:r>
              <a:rPr lang="en-IE" sz="2200" dirty="0"/>
              <a:t>Strategic alliances between non-competitors </a:t>
            </a:r>
          </a:p>
          <a:p>
            <a:pPr marL="342900" indent="-342900" algn="l">
              <a:lnSpc>
                <a:spcPts val="2340"/>
              </a:lnSpc>
              <a:spcBef>
                <a:spcPts val="0"/>
              </a:spcBef>
              <a:buFont typeface="Arial" panose="020B0604020202020204" pitchFamily="34" charset="0"/>
              <a:buChar char="•"/>
            </a:pPr>
            <a:r>
              <a:rPr lang="en-IE" sz="2200" dirty="0"/>
              <a:t>Coopetition: strategic partnerships between competitors </a:t>
            </a:r>
          </a:p>
          <a:p>
            <a:pPr marL="342900" indent="-342900" algn="l">
              <a:lnSpc>
                <a:spcPts val="2340"/>
              </a:lnSpc>
              <a:spcBef>
                <a:spcPts val="0"/>
              </a:spcBef>
              <a:buFont typeface="Arial" panose="020B0604020202020204" pitchFamily="34" charset="0"/>
              <a:buChar char="•"/>
            </a:pPr>
            <a:r>
              <a:rPr lang="en-IE" sz="2200" dirty="0"/>
              <a:t>Joint ventures to develop new businesses </a:t>
            </a:r>
          </a:p>
          <a:p>
            <a:pPr marL="342900" indent="-342900" algn="l">
              <a:lnSpc>
                <a:spcPts val="2340"/>
              </a:lnSpc>
              <a:spcBef>
                <a:spcPts val="0"/>
              </a:spcBef>
              <a:buFont typeface="Arial" panose="020B0604020202020204" pitchFamily="34" charset="0"/>
              <a:buChar char="•"/>
            </a:pPr>
            <a:r>
              <a:rPr lang="en-IE" sz="2200" dirty="0"/>
              <a:t>Buyer-supplier relationships to assure reliable supplies</a:t>
            </a:r>
          </a:p>
          <a:p>
            <a:pPr algn="l">
              <a:lnSpc>
                <a:spcPts val="2340"/>
              </a:lnSpc>
              <a:spcBef>
                <a:spcPts val="0"/>
              </a:spcBef>
            </a:pPr>
            <a:endParaRPr lang="en-US" sz="2200" dirty="0">
              <a:solidFill>
                <a:srgbClr val="414141"/>
              </a:solidFill>
            </a:endParaRPr>
          </a:p>
        </p:txBody>
      </p:sp>
      <p:sp>
        <p:nvSpPr>
          <p:cNvPr id="9" name="TextBox 8">
            <a:extLst>
              <a:ext uri="{FF2B5EF4-FFF2-40B4-BE49-F238E27FC236}">
                <a16:creationId xmlns:a16="http://schemas.microsoft.com/office/drawing/2014/main" id="{E0121E5B-C1B6-089B-4C66-CF1CD04F769E}"/>
              </a:ext>
            </a:extLst>
          </p:cNvPr>
          <p:cNvSpPr txBox="1"/>
          <p:nvPr/>
        </p:nvSpPr>
        <p:spPr>
          <a:xfrm>
            <a:off x="639233" y="5996479"/>
            <a:ext cx="6401155"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US" sz="1200" dirty="0">
                <a:solidFill>
                  <a:srgbClr val="459597"/>
                </a:solidFill>
                <a:ea typeface="Calibri"/>
                <a:cs typeface="Calibri"/>
                <a:hlinkClick r:id="rId2">
                  <a:extLst>
                    <a:ext uri="{A12FA001-AC4F-418D-AE19-62706E023703}">
                      <ahyp:hlinkClr xmlns:ahyp="http://schemas.microsoft.com/office/drawing/2018/hyperlinkcolor" val="tx"/>
                    </a:ext>
                  </a:extLst>
                </a:hlinkClick>
              </a:rPr>
              <a:t>https://cimne.com/cvdata/cntr2/spc2390/dtos/dcs/businessmodelgenerationpreview.pdf</a:t>
            </a:r>
            <a:r>
              <a:rPr lang="en-US" sz="1200" dirty="0">
                <a:solidFill>
                  <a:srgbClr val="459597"/>
                </a:solidFill>
                <a:ea typeface="Calibri"/>
                <a:cs typeface="Calibri"/>
              </a:rPr>
              <a:t> </a:t>
            </a:r>
            <a:endParaRPr lang="en-GB" sz="1200" dirty="0">
              <a:solidFill>
                <a:srgbClr val="459597"/>
              </a:solidFill>
              <a:ea typeface="Calibri"/>
              <a:cs typeface="Calibri"/>
            </a:endParaRPr>
          </a:p>
        </p:txBody>
      </p:sp>
    </p:spTree>
    <p:extLst>
      <p:ext uri="{BB962C8B-B14F-4D97-AF65-F5344CB8AC3E}">
        <p14:creationId xmlns:p14="http://schemas.microsoft.com/office/powerpoint/2010/main" val="205732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BEDB-BD3F-EA30-592F-1487F1165D05}"/>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8BAD437-6198-6383-356A-FB3D4CD1D399}"/>
              </a:ext>
            </a:extLst>
          </p:cNvPr>
          <p:cNvPicPr>
            <a:picLocks noGrp="1" noChangeAspect="1"/>
          </p:cNvPicPr>
          <p:nvPr>
            <p:ph type="pic" sz="quarter" idx="67"/>
          </p:nvPr>
        </p:nvPicPr>
        <p:blipFill>
          <a:blip r:embed="rId2"/>
          <a:srcRect l="23887" r="23887"/>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17" name="Text Placeholder 16">
            <a:extLst>
              <a:ext uri="{FF2B5EF4-FFF2-40B4-BE49-F238E27FC236}">
                <a16:creationId xmlns:a16="http://schemas.microsoft.com/office/drawing/2014/main" id="{433C002F-B88D-2522-A823-71B6AC060FBF}"/>
              </a:ext>
            </a:extLst>
          </p:cNvPr>
          <p:cNvSpPr>
            <a:spLocks noGrp="1"/>
          </p:cNvSpPr>
          <p:nvPr>
            <p:ph type="body" sz="quarter" idx="66"/>
          </p:nvPr>
        </p:nvSpPr>
        <p:spPr>
          <a:prstGeom prst="rect">
            <a:avLst/>
          </a:prstGeom>
        </p:spPr>
        <p:txBody>
          <a:bodyPr/>
          <a:lstStyle/>
          <a:p>
            <a:pPr marL="0" indent="0" defTabSz="914400" rtl="0" eaLnBrk="1" latinLnBrk="0" hangingPunct="1">
              <a:spcBef>
                <a:spcPts val="0"/>
              </a:spcBef>
              <a:buFont typeface="Arial" panose="020B0604020202020204" pitchFamily="34" charset="0"/>
              <a:buNone/>
            </a:pPr>
            <a:r>
              <a:rPr lang="en-GB" dirty="0"/>
              <a:t>Photo Credit: </a:t>
            </a:r>
          </a:p>
          <a:p>
            <a:pPr marL="0" indent="0" defTabSz="914400" rtl="0" eaLnBrk="1" latinLnBrk="0" hangingPunct="1">
              <a:spcBef>
                <a:spcPts val="0"/>
              </a:spcBef>
              <a:buFont typeface="Arial" panose="020B0604020202020204" pitchFamily="34" charset="0"/>
              <a:buNone/>
            </a:pPr>
            <a:r>
              <a:rPr lang="en-GB" dirty="0"/>
              <a:t>De Old </a:t>
            </a:r>
            <a:r>
              <a:rPr lang="en-GB" dirty="0" err="1"/>
              <a:t>Signorie</a:t>
            </a:r>
            <a:r>
              <a:rPr lang="en-GB" dirty="0"/>
              <a:t> BB, Netherlands</a:t>
            </a:r>
          </a:p>
        </p:txBody>
      </p:sp>
      <p:sp>
        <p:nvSpPr>
          <p:cNvPr id="16" name="Text Placeholder 15">
            <a:extLst>
              <a:ext uri="{FF2B5EF4-FFF2-40B4-BE49-F238E27FC236}">
                <a16:creationId xmlns:a16="http://schemas.microsoft.com/office/drawing/2014/main" id="{80011B92-D868-E991-8214-B19A7DF6A6D5}"/>
              </a:ext>
            </a:extLst>
          </p:cNvPr>
          <p:cNvSpPr>
            <a:spLocks noGrp="1"/>
          </p:cNvSpPr>
          <p:nvPr>
            <p:ph type="body" sz="quarter" idx="42"/>
          </p:nvPr>
        </p:nvSpPr>
        <p:spPr>
          <a:xfrm rot="16200000">
            <a:off x="7803827" y="3110214"/>
            <a:ext cx="6840061" cy="637571"/>
          </a:xfrm>
          <a:prstGeom prst="rect">
            <a:avLst/>
          </a:prstGeom>
        </p:spPr>
        <p:txBody>
          <a:bodyPr/>
          <a:lstStyle/>
          <a:p>
            <a:pPr algn="r"/>
            <a:r>
              <a:rPr lang="en-US" dirty="0"/>
              <a:t>CONTENTS</a:t>
            </a:r>
          </a:p>
          <a:p>
            <a:endParaRPr lang="en-US" dirty="0"/>
          </a:p>
        </p:txBody>
      </p:sp>
      <p:sp>
        <p:nvSpPr>
          <p:cNvPr id="49" name="Text Placeholder 17">
            <a:extLst>
              <a:ext uri="{FF2B5EF4-FFF2-40B4-BE49-F238E27FC236}">
                <a16:creationId xmlns:a16="http://schemas.microsoft.com/office/drawing/2014/main" id="{1839E177-8FF2-33AA-A4FD-A7BF0D473617}"/>
              </a:ext>
            </a:extLst>
          </p:cNvPr>
          <p:cNvSpPr txBox="1">
            <a:spLocks/>
          </p:cNvSpPr>
          <p:nvPr/>
        </p:nvSpPr>
        <p:spPr>
          <a:xfrm>
            <a:off x="706982" y="4433614"/>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3 </a:t>
            </a:r>
          </a:p>
          <a:p>
            <a:endParaRPr lang="en-US" dirty="0"/>
          </a:p>
          <a:p>
            <a:r>
              <a:rPr lang="en-US" dirty="0"/>
              <a:t>Building a simple, viable business plan via a Business Model Canvas</a:t>
            </a:r>
          </a:p>
          <a:p>
            <a:endParaRPr lang="en-US" dirty="0"/>
          </a:p>
        </p:txBody>
      </p:sp>
      <p:sp>
        <p:nvSpPr>
          <p:cNvPr id="50" name="Text Placeholder 21">
            <a:extLst>
              <a:ext uri="{FF2B5EF4-FFF2-40B4-BE49-F238E27FC236}">
                <a16:creationId xmlns:a16="http://schemas.microsoft.com/office/drawing/2014/main" id="{7DDEA3F6-000A-D2A0-ADAD-91E68473D186}"/>
              </a:ext>
            </a:extLst>
          </p:cNvPr>
          <p:cNvSpPr txBox="1">
            <a:spLocks/>
          </p:cNvSpPr>
          <p:nvPr/>
        </p:nvSpPr>
        <p:spPr>
          <a:xfrm>
            <a:off x="649357" y="355553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51" name="Text Placeholder 24">
            <a:extLst>
              <a:ext uri="{FF2B5EF4-FFF2-40B4-BE49-F238E27FC236}">
                <a16:creationId xmlns:a16="http://schemas.microsoft.com/office/drawing/2014/main" id="{59F6B33B-2340-B2F0-E383-9669BFE11CDF}"/>
              </a:ext>
            </a:extLst>
          </p:cNvPr>
          <p:cNvSpPr txBox="1">
            <a:spLocks/>
          </p:cNvSpPr>
          <p:nvPr/>
        </p:nvSpPr>
        <p:spPr>
          <a:xfrm>
            <a:off x="1684572" y="3967456"/>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Page 7</a:t>
            </a:r>
          </a:p>
        </p:txBody>
      </p:sp>
      <p:pic>
        <p:nvPicPr>
          <p:cNvPr id="54" name="Picture 53">
            <a:extLst>
              <a:ext uri="{FF2B5EF4-FFF2-40B4-BE49-F238E27FC236}">
                <a16:creationId xmlns:a16="http://schemas.microsoft.com/office/drawing/2014/main" id="{D1A73185-28F4-52E0-2A2B-E6EF023E888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636938" y="3747766"/>
            <a:ext cx="4266588" cy="3168869"/>
          </a:xfrm>
          <a:prstGeom prst="rect">
            <a:avLst/>
          </a:prstGeom>
        </p:spPr>
      </p:pic>
    </p:spTree>
    <p:extLst>
      <p:ext uri="{BB962C8B-B14F-4D97-AF65-F5344CB8AC3E}">
        <p14:creationId xmlns:p14="http://schemas.microsoft.com/office/powerpoint/2010/main" val="1943920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A9E6-9114-92D2-8F57-BB3BCED341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B5057A8-1677-8647-9448-7E74917AC57B}"/>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1B01CB78-4014-731C-1EF4-08FB2FBAFFC1}"/>
              </a:ext>
            </a:extLst>
          </p:cNvPr>
          <p:cNvSpPr>
            <a:spLocks noGrp="1"/>
          </p:cNvSpPr>
          <p:nvPr>
            <p:ph type="body" sz="quarter" idx="19"/>
          </p:nvPr>
        </p:nvSpPr>
        <p:spPr>
          <a:xfrm>
            <a:off x="653780" y="1541767"/>
            <a:ext cx="9661795" cy="803654"/>
          </a:xfrm>
        </p:spPr>
        <p:txBody>
          <a:bodyPr/>
          <a:lstStyle/>
          <a:p>
            <a:pPr>
              <a:lnSpc>
                <a:spcPts val="2900"/>
              </a:lnSpc>
            </a:pPr>
            <a:r>
              <a:rPr lang="en-US" dirty="0"/>
              <a:t>Storytelling as a Way Of Improving Your Business Model</a:t>
            </a:r>
          </a:p>
          <a:p>
            <a:pPr>
              <a:lnSpc>
                <a:spcPts val="2900"/>
              </a:lnSpc>
            </a:pPr>
            <a:endParaRPr lang="en-US" dirty="0"/>
          </a:p>
        </p:txBody>
      </p:sp>
      <p:cxnSp>
        <p:nvCxnSpPr>
          <p:cNvPr id="2" name="Straight Connector 1">
            <a:extLst>
              <a:ext uri="{FF2B5EF4-FFF2-40B4-BE49-F238E27FC236}">
                <a16:creationId xmlns:a16="http://schemas.microsoft.com/office/drawing/2014/main" id="{875A15EA-310C-629C-7A29-0398F97217FC}"/>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CE96769-13B2-9EFE-406F-470E8054233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sp>
        <p:nvSpPr>
          <p:cNvPr id="3" name="Text Placeholder 4">
            <a:extLst>
              <a:ext uri="{FF2B5EF4-FFF2-40B4-BE49-F238E27FC236}">
                <a16:creationId xmlns:a16="http://schemas.microsoft.com/office/drawing/2014/main" id="{EDB3BC2D-3A6C-58B2-3047-743A9CC8A2C4}"/>
              </a:ext>
            </a:extLst>
          </p:cNvPr>
          <p:cNvSpPr txBox="1">
            <a:spLocks/>
          </p:cNvSpPr>
          <p:nvPr/>
        </p:nvSpPr>
        <p:spPr>
          <a:xfrm>
            <a:off x="1010706" y="2651123"/>
            <a:ext cx="4846908" cy="342900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To go deeper into the Business Model Canvas, we need to apply certain techniques, a way of doing things. We must take into account a complex web of factors, such as competitors, technology, the legal environment, and more. We must think like designers and use tools for design techniques such as: Customer Insights, Ideation, Visual Thinking, Prototyping, Storytelling, and Scenarios. </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4B264817-E492-8E3B-6703-1078169128B9}"/>
              </a:ext>
            </a:extLst>
          </p:cNvPr>
          <p:cNvSpPr/>
          <p:nvPr/>
        </p:nvSpPr>
        <p:spPr>
          <a:xfrm rot="5400000" flipH="1">
            <a:off x="561381" y="2298570"/>
            <a:ext cx="5612469" cy="5456769"/>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8" name="Text Placeholder 4">
            <a:extLst>
              <a:ext uri="{FF2B5EF4-FFF2-40B4-BE49-F238E27FC236}">
                <a16:creationId xmlns:a16="http://schemas.microsoft.com/office/drawing/2014/main" id="{EB8A7EE6-881B-A13F-69B7-268258786100}"/>
              </a:ext>
            </a:extLst>
          </p:cNvPr>
          <p:cNvSpPr txBox="1">
            <a:spLocks/>
          </p:cNvSpPr>
          <p:nvPr/>
        </p:nvSpPr>
        <p:spPr>
          <a:xfrm>
            <a:off x="6815137" y="2651123"/>
            <a:ext cx="4260859" cy="417779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Let us take a closer look at the technique of storytelling. This technique can be applied to many of the key elements e.g. for your value proposition, key activities, customer (guest) relationship to name a few. The storytelling Canvas includes the following 9 key steps. Each step is briefly explained so that you can then go through them with your business in mind: </a:t>
            </a:r>
          </a:p>
          <a:p>
            <a:pPr>
              <a:lnSpc>
                <a:spcPts val="2240"/>
              </a:lnSpc>
            </a:pPr>
            <a:endParaRPr lang="en-US" sz="2200" dirty="0">
              <a:solidFill>
                <a:srgbClr val="414141"/>
              </a:solidFill>
            </a:endParaRPr>
          </a:p>
        </p:txBody>
      </p:sp>
      <p:sp>
        <p:nvSpPr>
          <p:cNvPr id="10" name="Freeform 9">
            <a:extLst>
              <a:ext uri="{FF2B5EF4-FFF2-40B4-BE49-F238E27FC236}">
                <a16:creationId xmlns:a16="http://schemas.microsoft.com/office/drawing/2014/main" id="{D80E5F86-9C95-02C6-B13F-7576E4E1661F}"/>
              </a:ext>
            </a:extLst>
          </p:cNvPr>
          <p:cNvSpPr/>
          <p:nvPr/>
        </p:nvSpPr>
        <p:spPr>
          <a:xfrm rot="5400000" flipH="1">
            <a:off x="6393871" y="2289932"/>
            <a:ext cx="4989724" cy="4851300"/>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13" name="TextBox 12">
            <a:extLst>
              <a:ext uri="{FF2B5EF4-FFF2-40B4-BE49-F238E27FC236}">
                <a16:creationId xmlns:a16="http://schemas.microsoft.com/office/drawing/2014/main" id="{B70CFDC7-ED0E-9ED0-8ECE-15E3C63F906F}"/>
              </a:ext>
            </a:extLst>
          </p:cNvPr>
          <p:cNvSpPr txBox="1"/>
          <p:nvPr/>
        </p:nvSpPr>
        <p:spPr>
          <a:xfrm>
            <a:off x="1010706" y="5839663"/>
            <a:ext cx="4523058" cy="476830"/>
          </a:xfrm>
          <a:prstGeom prst="rect">
            <a:avLst/>
          </a:prstGeom>
          <a:noFill/>
        </p:spPr>
        <p:txBody>
          <a:bodyPr wrap="square">
            <a:spAutoFit/>
          </a:bodyPr>
          <a:lstStyle/>
          <a:p>
            <a:pPr indent="0"/>
            <a:r>
              <a:rPr lang="en-GB" sz="1200" dirty="0">
                <a:solidFill>
                  <a:srgbClr val="414141"/>
                </a:solidFill>
                <a:ea typeface="+mn-lt"/>
                <a:cs typeface="+mn-lt"/>
              </a:rPr>
              <a:t>Source</a:t>
            </a:r>
            <a:r>
              <a:rPr lang="en-GB" sz="1200" b="1" dirty="0">
                <a:solidFill>
                  <a:srgbClr val="414141"/>
                </a:solidFill>
                <a:ea typeface="+mn-lt"/>
                <a:cs typeface="+mn-lt"/>
              </a:rPr>
              <a:t>:</a:t>
            </a:r>
            <a:r>
              <a:rPr lang="en-GB" sz="1200" dirty="0">
                <a:solidFill>
                  <a:srgbClr val="414141"/>
                </a:solidFill>
                <a:ea typeface="+mn-lt"/>
                <a:cs typeface="+mn-lt"/>
              </a:rPr>
              <a:t> </a:t>
            </a:r>
            <a:r>
              <a:rPr lang="en-US" sz="1200" dirty="0">
                <a:solidFill>
                  <a:srgbClr val="459597"/>
                </a:solidFill>
                <a:ea typeface="+mn-lt"/>
                <a:cs typeface="+mn-lt"/>
                <a:hlinkClick r:id="rId2">
                  <a:extLst>
                    <a:ext uri="{A12FA001-AC4F-418D-AE19-62706E023703}">
                      <ahyp:hlinkClr xmlns:ahyp="http://schemas.microsoft.com/office/drawing/2018/hyperlinkcolor" val="tx"/>
                    </a:ext>
                  </a:extLst>
                </a:hlinkClick>
              </a:rPr>
              <a:t>https://cimne.com/cvdata/cntr2/spc2390/dtos/dcs/businessmodelgenerationpreview.pdf</a:t>
            </a:r>
            <a:r>
              <a:rPr lang="en-US" sz="1200" dirty="0">
                <a:solidFill>
                  <a:srgbClr val="459597"/>
                </a:solidFill>
                <a:ea typeface="+mn-lt"/>
                <a:cs typeface="+mn-lt"/>
              </a:rPr>
              <a:t> </a:t>
            </a:r>
            <a:endParaRPr lang="en-GB" sz="1200" dirty="0">
              <a:solidFill>
                <a:srgbClr val="459597"/>
              </a:solidFill>
            </a:endParaRPr>
          </a:p>
        </p:txBody>
      </p:sp>
      <p:sp>
        <p:nvSpPr>
          <p:cNvPr id="15" name="TextBox 14">
            <a:extLst>
              <a:ext uri="{FF2B5EF4-FFF2-40B4-BE49-F238E27FC236}">
                <a16:creationId xmlns:a16="http://schemas.microsoft.com/office/drawing/2014/main" id="{B88BBDDE-C20E-459F-4484-842BE061047F}"/>
              </a:ext>
            </a:extLst>
          </p:cNvPr>
          <p:cNvSpPr txBox="1"/>
          <p:nvPr/>
        </p:nvSpPr>
        <p:spPr>
          <a:xfrm>
            <a:off x="6815137" y="5839663"/>
            <a:ext cx="6100762"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GB" sz="1200" dirty="0">
                <a:solidFill>
                  <a:srgbClr val="459597"/>
                </a:solidFill>
                <a:ea typeface="Calibri"/>
                <a:cs typeface="Calibri"/>
                <a:hlinkClick r:id="rId3">
                  <a:extLst>
                    <a:ext uri="{A12FA001-AC4F-418D-AE19-62706E023703}">
                      <ahyp:hlinkClr xmlns:ahyp="http://schemas.microsoft.com/office/drawing/2018/hyperlinkcolor" val="tx"/>
                    </a:ext>
                  </a:extLst>
                </a:hlinkClick>
              </a:rPr>
              <a:t>https://brucey.com.au/resources/storytelling-canvas</a:t>
            </a:r>
            <a:r>
              <a:rPr lang="en-GB" sz="1200" dirty="0">
                <a:solidFill>
                  <a:srgbClr val="459597"/>
                </a:solidFill>
                <a:ea typeface="Calibri"/>
                <a:cs typeface="Calibri"/>
              </a:rPr>
              <a:t> </a:t>
            </a:r>
            <a:endParaRPr lang="en-GB" sz="1200" dirty="0">
              <a:solidFill>
                <a:srgbClr val="459597"/>
              </a:solidFill>
            </a:endParaRPr>
          </a:p>
        </p:txBody>
      </p:sp>
    </p:spTree>
    <p:extLst>
      <p:ext uri="{BB962C8B-B14F-4D97-AF65-F5344CB8AC3E}">
        <p14:creationId xmlns:p14="http://schemas.microsoft.com/office/powerpoint/2010/main" val="315758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40DD-D513-027E-015A-86973DBDB6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1E0D59-60B7-5C39-3B2B-E8DE0A0FF800}"/>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B9D8BAFB-D7FF-BCB4-4CC0-3952726D873A}"/>
              </a:ext>
            </a:extLst>
          </p:cNvPr>
          <p:cNvSpPr>
            <a:spLocks noGrp="1"/>
          </p:cNvSpPr>
          <p:nvPr>
            <p:ph type="body" sz="quarter" idx="19"/>
          </p:nvPr>
        </p:nvSpPr>
        <p:spPr>
          <a:xfrm>
            <a:off x="6329360" y="472365"/>
            <a:ext cx="5023490" cy="803654"/>
          </a:xfrm>
        </p:spPr>
        <p:txBody>
          <a:bodyPr/>
          <a:lstStyle/>
          <a:p>
            <a:pPr>
              <a:lnSpc>
                <a:spcPts val="2900"/>
              </a:lnSpc>
            </a:pPr>
            <a:r>
              <a:rPr lang="en-US" dirty="0"/>
              <a:t>The 9 key steps of storytelling Canvas. Note that step 4 is split into three parts: </a:t>
            </a:r>
          </a:p>
          <a:p>
            <a:pPr>
              <a:lnSpc>
                <a:spcPts val="2900"/>
              </a:lnSpc>
            </a:pPr>
            <a:endParaRPr lang="en-US" dirty="0"/>
          </a:p>
        </p:txBody>
      </p:sp>
      <p:cxnSp>
        <p:nvCxnSpPr>
          <p:cNvPr id="2" name="Straight Connector 1">
            <a:extLst>
              <a:ext uri="{FF2B5EF4-FFF2-40B4-BE49-F238E27FC236}">
                <a16:creationId xmlns:a16="http://schemas.microsoft.com/office/drawing/2014/main" id="{9517BA53-C10E-366F-8394-BBBEE1C8EF88}"/>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418B6F5-C8AF-6E1D-CC47-97C277D7484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
        <p:nvSpPr>
          <p:cNvPr id="3" name="Text Placeholder 4">
            <a:extLst>
              <a:ext uri="{FF2B5EF4-FFF2-40B4-BE49-F238E27FC236}">
                <a16:creationId xmlns:a16="http://schemas.microsoft.com/office/drawing/2014/main" id="{BCB715BE-B3EC-8677-05FC-9787E2693F9C}"/>
              </a:ext>
            </a:extLst>
          </p:cNvPr>
          <p:cNvSpPr txBox="1">
            <a:spLocks/>
          </p:cNvSpPr>
          <p:nvPr/>
        </p:nvSpPr>
        <p:spPr>
          <a:xfrm>
            <a:off x="653780" y="2371724"/>
            <a:ext cx="10699069"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a:pPr>
            <a:r>
              <a:rPr lang="en-GB" sz="2200" b="1" dirty="0">
                <a:solidFill>
                  <a:srgbClr val="EC7C69"/>
                </a:solidFill>
              </a:rPr>
              <a:t>SUBJECT </a:t>
            </a:r>
            <a:r>
              <a:rPr lang="en-GB" sz="2200" dirty="0">
                <a:solidFill>
                  <a:srgbClr val="414141"/>
                </a:solidFill>
              </a:rPr>
              <a:t>- </a:t>
            </a:r>
            <a:r>
              <a:rPr lang="en-GB" sz="2200" dirty="0">
                <a:solidFill>
                  <a:srgbClr val="414141"/>
                </a:solidFill>
                <a:ea typeface="+mn-lt"/>
                <a:cs typeface="+mn-lt"/>
              </a:rPr>
              <a:t>What is the title and subject of your story?</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GOAL</a:t>
            </a:r>
            <a:r>
              <a:rPr lang="en-GB" sz="2200" dirty="0">
                <a:solidFill>
                  <a:srgbClr val="414141"/>
                </a:solidFill>
              </a:rPr>
              <a:t> - </a:t>
            </a:r>
            <a:r>
              <a:rPr lang="en-GB" sz="2200" dirty="0">
                <a:solidFill>
                  <a:srgbClr val="414141"/>
                </a:solidFill>
                <a:ea typeface="+mn-lt"/>
                <a:cs typeface="+mn-lt"/>
              </a:rPr>
              <a:t>What is the goal you want to achieve? Why are you telling the story? What do you want the audience to know, feel or do? Does it relate to a specific part of the </a:t>
            </a:r>
            <a:r>
              <a:rPr lang="en-GB" sz="2200" dirty="0">
                <a:solidFill>
                  <a:srgbClr val="414141"/>
                </a:solidFill>
                <a:ea typeface="+mn-lt"/>
                <a:cs typeface="+mn-lt"/>
                <a:hlinkClick r:id="rId2">
                  <a:extLst>
                    <a:ext uri="{A12FA001-AC4F-418D-AE19-62706E023703}">
                      <ahyp:hlinkClr xmlns:ahyp="http://schemas.microsoft.com/office/drawing/2018/hyperlinkcolor" val="tx"/>
                    </a:ext>
                  </a:extLst>
                </a:hlinkClick>
              </a:rPr>
              <a:t>customer journey</a:t>
            </a:r>
            <a:r>
              <a:rPr lang="en-GB" sz="2200" dirty="0">
                <a:solidFill>
                  <a:srgbClr val="414141"/>
                </a:solidFill>
                <a:ea typeface="+mn-lt"/>
                <a:cs typeface="+mn-lt"/>
              </a:rPr>
              <a:t>?</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AUDIENCE</a:t>
            </a:r>
            <a:r>
              <a:rPr lang="en-GB" sz="2200" dirty="0">
                <a:solidFill>
                  <a:srgbClr val="414141"/>
                </a:solidFill>
              </a:rPr>
              <a:t> - </a:t>
            </a:r>
            <a:r>
              <a:rPr lang="en-GB" sz="2200" dirty="0">
                <a:solidFill>
                  <a:srgbClr val="414141"/>
                </a:solidFill>
                <a:ea typeface="+mn-lt"/>
                <a:cs typeface="+mn-lt"/>
              </a:rPr>
              <a:t>Who is your audience? Map them as a persona and write the persona's name here. In the </a:t>
            </a:r>
            <a:r>
              <a:rPr lang="en-GB" sz="2200" dirty="0">
                <a:solidFill>
                  <a:srgbClr val="414141"/>
                </a:solidFill>
                <a:ea typeface="+mn-lt"/>
                <a:cs typeface="+mn-lt"/>
                <a:hlinkClick r:id="rId3">
                  <a:extLst>
                    <a:ext uri="{A12FA001-AC4F-418D-AE19-62706E023703}">
                      <ahyp:hlinkClr xmlns:ahyp="http://schemas.microsoft.com/office/drawing/2018/hyperlinkcolor" val="tx"/>
                    </a:ext>
                  </a:extLst>
                </a:hlinkClick>
              </a:rPr>
              <a:t>persona</a:t>
            </a:r>
            <a:r>
              <a:rPr lang="en-GB" sz="2200" dirty="0">
                <a:solidFill>
                  <a:srgbClr val="414141"/>
                </a:solidFill>
                <a:ea typeface="+mn-lt"/>
                <a:cs typeface="+mn-lt"/>
              </a:rPr>
              <a:t> you will have captured their needs and what is most important to them. Or use the right half of the </a:t>
            </a:r>
            <a:r>
              <a:rPr lang="en-GB" sz="2200" dirty="0">
                <a:solidFill>
                  <a:srgbClr val="414141"/>
                </a:solidFill>
                <a:ea typeface="+mn-lt"/>
                <a:cs typeface="+mn-lt"/>
                <a:hlinkClick r:id="rId4">
                  <a:extLst>
                    <a:ext uri="{A12FA001-AC4F-418D-AE19-62706E023703}">
                      <ahyp:hlinkClr xmlns:ahyp="http://schemas.microsoft.com/office/drawing/2018/hyperlinkcolor" val="tx"/>
                    </a:ext>
                  </a:extLst>
                </a:hlinkClick>
              </a:rPr>
              <a:t>value proposition</a:t>
            </a:r>
            <a:r>
              <a:rPr lang="en-GB" sz="2200" dirty="0">
                <a:solidFill>
                  <a:srgbClr val="414141"/>
                </a:solidFill>
                <a:ea typeface="+mn-lt"/>
                <a:cs typeface="+mn-lt"/>
              </a:rPr>
              <a:t> canvas.</a:t>
            </a:r>
            <a:r>
              <a:rPr lang="en-GB" sz="2200" dirty="0">
                <a:solidFill>
                  <a:srgbClr val="414141"/>
                </a:solidFill>
                <a:ea typeface="+mn-lt"/>
                <a:cs typeface="Calibri"/>
              </a:rPr>
              <a:t> </a:t>
            </a:r>
            <a:r>
              <a:rPr lang="en-GB" sz="2200" dirty="0">
                <a:solidFill>
                  <a:srgbClr val="414141"/>
                </a:solidFill>
                <a:ea typeface="+mn-lt"/>
                <a:cs typeface="+mn-lt"/>
              </a:rPr>
              <a:t>Remember if your story is not aimed at customers (e.g. you are pitching to investors, or seeking a new business partner, etc) then your audience is not your customer.</a:t>
            </a:r>
            <a:endParaRPr lang="en-GB" sz="2200" dirty="0">
              <a:solidFill>
                <a:srgbClr val="414141"/>
              </a:solidFill>
            </a:endParaRPr>
          </a:p>
          <a:p>
            <a:pPr marL="228600" indent="-457200">
              <a:lnSpc>
                <a:spcPts val="2340"/>
              </a:lnSpc>
              <a:buClr>
                <a:srgbClr val="459597"/>
              </a:buClr>
              <a:buFont typeface="+mj-lt"/>
              <a:buAutoNum type="arabicPeriod"/>
            </a:pPr>
            <a:endParaRPr lang="en-US" sz="2200" dirty="0">
              <a:solidFill>
                <a:srgbClr val="414141"/>
              </a:solidFill>
            </a:endParaRPr>
          </a:p>
        </p:txBody>
      </p:sp>
      <p:sp>
        <p:nvSpPr>
          <p:cNvPr id="13" name="TextBox 12">
            <a:extLst>
              <a:ext uri="{FF2B5EF4-FFF2-40B4-BE49-F238E27FC236}">
                <a16:creationId xmlns:a16="http://schemas.microsoft.com/office/drawing/2014/main" id="{F9E251EA-4D23-34A3-C56C-0F1342D027AB}"/>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GB" sz="1200" dirty="0">
                <a:solidFill>
                  <a:srgbClr val="459597"/>
                </a:solidFill>
                <a:ea typeface="+mn-lt"/>
                <a:cs typeface="+mn-lt"/>
                <a:hlinkClick r:id="rId5">
                  <a:extLst>
                    <a:ext uri="{A12FA001-AC4F-418D-AE19-62706E023703}">
                      <ahyp:hlinkClr xmlns:ahyp="http://schemas.microsoft.com/office/drawing/2018/hyperlinkcolor" val="tx"/>
                    </a:ext>
                  </a:extLst>
                </a:hlinkClick>
              </a:rPr>
              <a:t>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37550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1EEBE-9E0D-F8F0-7E44-DE9B6FC9F6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4D3131-232A-301A-BFFA-D4C17969A9E1}"/>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10C8C770-803B-FAC6-D1CC-A2DFE6C43710}"/>
              </a:ext>
            </a:extLst>
          </p:cNvPr>
          <p:cNvSpPr>
            <a:spLocks noGrp="1"/>
          </p:cNvSpPr>
          <p:nvPr>
            <p:ph type="body" sz="quarter" idx="19"/>
          </p:nvPr>
        </p:nvSpPr>
        <p:spPr>
          <a:xfrm>
            <a:off x="6329360" y="472365"/>
            <a:ext cx="5023490" cy="803654"/>
          </a:xfrm>
        </p:spPr>
        <p:txBody>
          <a:bodyPr/>
          <a:lstStyle/>
          <a:p>
            <a:pPr>
              <a:lnSpc>
                <a:spcPts val="2900"/>
              </a:lnSpc>
            </a:pPr>
            <a:r>
              <a:rPr lang="en-US" dirty="0"/>
              <a:t>The 9 key steps of storytelling Canvas. Note that step 4 is split into three parts: </a:t>
            </a:r>
          </a:p>
          <a:p>
            <a:pPr>
              <a:lnSpc>
                <a:spcPts val="2900"/>
              </a:lnSpc>
            </a:pPr>
            <a:endParaRPr lang="en-US" dirty="0"/>
          </a:p>
        </p:txBody>
      </p:sp>
      <p:cxnSp>
        <p:nvCxnSpPr>
          <p:cNvPr id="2" name="Straight Connector 1">
            <a:extLst>
              <a:ext uri="{FF2B5EF4-FFF2-40B4-BE49-F238E27FC236}">
                <a16:creationId xmlns:a16="http://schemas.microsoft.com/office/drawing/2014/main" id="{19E50C06-9884-237F-D4D8-4C87F1640713}"/>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69EC0F8-799F-1CB5-A4EE-BA031D2742D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3" name="Text Placeholder 4">
            <a:extLst>
              <a:ext uri="{FF2B5EF4-FFF2-40B4-BE49-F238E27FC236}">
                <a16:creationId xmlns:a16="http://schemas.microsoft.com/office/drawing/2014/main" id="{16C6C7D0-42B6-1EDB-CFAC-87D1B0005F4F}"/>
              </a:ext>
            </a:extLst>
          </p:cNvPr>
          <p:cNvSpPr txBox="1">
            <a:spLocks/>
          </p:cNvSpPr>
          <p:nvPr/>
        </p:nvSpPr>
        <p:spPr>
          <a:xfrm>
            <a:off x="653780" y="2371724"/>
            <a:ext cx="10699069"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INGREDIENTS </a:t>
            </a:r>
            <a:r>
              <a:rPr lang="en-GB" sz="2200" dirty="0">
                <a:solidFill>
                  <a:srgbClr val="414141"/>
                </a:solidFill>
                <a:ea typeface="+mn-lt"/>
                <a:cs typeface="+mn-lt"/>
              </a:rPr>
              <a:t>- Try to come up with arguments that may change your audience's minds, and make sure you have a list of rational, emotional, and/or ethical points. What is your “proof”? Do you have examples or anecdotes? Find the ones that will resonate with your audience. There are different key ingredients that you can use to plot your audience's journey through the story. With your team, spend time to come up with a good number of these. Don't bother about the order yet, just try to come up with as many as you can.</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BC0CCAE2-D5CA-CCE0-732D-27725D71857C}"/>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72832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4203-E836-A39A-77B3-E64862DE5D8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CC7A5C2-BCAB-FDCE-7DBA-CCBA5CCF9781}"/>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DB24C1EF-2D1E-F44C-737A-1E3AC3B63EC4}"/>
              </a:ext>
            </a:extLst>
          </p:cNvPr>
          <p:cNvSpPr>
            <a:spLocks noGrp="1"/>
          </p:cNvSpPr>
          <p:nvPr>
            <p:ph type="body" sz="quarter" idx="19"/>
          </p:nvPr>
        </p:nvSpPr>
        <p:spPr>
          <a:xfrm>
            <a:off x="6329360" y="472365"/>
            <a:ext cx="5023490" cy="803654"/>
          </a:xfrm>
        </p:spPr>
        <p:txBody>
          <a:bodyPr/>
          <a:lstStyle/>
          <a:p>
            <a:pPr>
              <a:lnSpc>
                <a:spcPts val="2900"/>
              </a:lnSpc>
            </a:pPr>
            <a:r>
              <a:rPr lang="en-US" dirty="0"/>
              <a:t>The 9 key steps of storytelling Canvas. Note that step 4 is split into three parts: </a:t>
            </a:r>
          </a:p>
          <a:p>
            <a:pPr>
              <a:lnSpc>
                <a:spcPts val="2900"/>
              </a:lnSpc>
            </a:pPr>
            <a:endParaRPr lang="en-US" dirty="0"/>
          </a:p>
        </p:txBody>
      </p:sp>
      <p:cxnSp>
        <p:nvCxnSpPr>
          <p:cNvPr id="2" name="Straight Connector 1">
            <a:extLst>
              <a:ext uri="{FF2B5EF4-FFF2-40B4-BE49-F238E27FC236}">
                <a16:creationId xmlns:a16="http://schemas.microsoft.com/office/drawing/2014/main" id="{833167D3-1939-9B1B-13D8-3B0B34752ACD}"/>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54D4261-F989-681A-FC72-640CDB0553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sp>
        <p:nvSpPr>
          <p:cNvPr id="3" name="Text Placeholder 4">
            <a:extLst>
              <a:ext uri="{FF2B5EF4-FFF2-40B4-BE49-F238E27FC236}">
                <a16:creationId xmlns:a16="http://schemas.microsoft.com/office/drawing/2014/main" id="{4530EAFF-1C59-1B8E-64A5-D3B814233AF9}"/>
              </a:ext>
            </a:extLst>
          </p:cNvPr>
          <p:cNvSpPr txBox="1">
            <a:spLocks/>
          </p:cNvSpPr>
          <p:nvPr/>
        </p:nvSpPr>
        <p:spPr>
          <a:xfrm>
            <a:off x="653781" y="2008084"/>
            <a:ext cx="10884440"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THE EMOTIONAL ROLLERCOASTER IN THREE ACTS </a:t>
            </a:r>
            <a:r>
              <a:rPr lang="en-GB" sz="2200" dirty="0">
                <a:solidFill>
                  <a:srgbClr val="414141"/>
                </a:solidFill>
                <a:ea typeface="+mn-lt"/>
                <a:cs typeface="+mn-lt"/>
              </a:rPr>
              <a:t>- A good story is not a flat line; it has ups and downs. Now, it’s time to consider how you might design your own emotional roller coaster. Where is your climax moment? That is the moment you want to use to make your main point. Like most good stories, the story canvas is divided into three parts: a beginning, middle, and an end. The beginning is where you’ll set the scene. The middle is where you’ll put the meat of the story. And the end is where you’ll want to leave your audience: in a new state of mind. Divide the arguments, examples, and anecdotes. And, for good measure, insert a bit of </a:t>
            </a:r>
            <a:r>
              <a:rPr lang="en-GB" sz="2200" dirty="0" err="1">
                <a:solidFill>
                  <a:srgbClr val="414141"/>
                </a:solidFill>
                <a:ea typeface="+mn-lt"/>
                <a:cs typeface="+mn-lt"/>
              </a:rPr>
              <a:t>humor</a:t>
            </a:r>
            <a:r>
              <a:rPr lang="en-GB" sz="2200" dirty="0">
                <a:solidFill>
                  <a:srgbClr val="414141"/>
                </a:solidFill>
                <a:ea typeface="+mn-lt"/>
                <a:cs typeface="+mn-lt"/>
              </a:rPr>
              <a:t> over the three acts. Now have a look at the emotional roller coaster again. Did you follow your idea? Or, do you want to change it?  A thing to consider while organising the pieces of your story is to accommodate different styles of listening. Cater to the rational, organised listeners first; they want to get a clear picture of what you are talking about in order to decide whether they want to listen at all. But don’t forget the others. Emotional listeners are more patient, but they do need emotion or they will get bored.</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F6B200F9-D540-84EF-CE7E-447C207D731C}"/>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9801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2719-1DA9-B7E9-744D-3C2431542BE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BC4F8-F159-ACC4-C833-B412E10B702F}"/>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5D90D1B9-FBB2-620E-5D63-D9C0ACECE1A6}"/>
              </a:ext>
            </a:extLst>
          </p:cNvPr>
          <p:cNvSpPr>
            <a:spLocks noGrp="1"/>
          </p:cNvSpPr>
          <p:nvPr>
            <p:ph type="body" sz="quarter" idx="19"/>
          </p:nvPr>
        </p:nvSpPr>
        <p:spPr>
          <a:xfrm>
            <a:off x="6329360" y="472365"/>
            <a:ext cx="5023490" cy="803654"/>
          </a:xfrm>
        </p:spPr>
        <p:txBody>
          <a:bodyPr/>
          <a:lstStyle/>
          <a:p>
            <a:pPr>
              <a:lnSpc>
                <a:spcPts val="2900"/>
              </a:lnSpc>
            </a:pPr>
            <a:r>
              <a:rPr lang="en-US" dirty="0"/>
              <a:t>The 9 key steps of storytelling Canvas. Note that step 4 is split into three parts: </a:t>
            </a:r>
          </a:p>
          <a:p>
            <a:pPr>
              <a:lnSpc>
                <a:spcPts val="2900"/>
              </a:lnSpc>
            </a:pPr>
            <a:endParaRPr lang="en-US" dirty="0"/>
          </a:p>
        </p:txBody>
      </p:sp>
      <p:cxnSp>
        <p:nvCxnSpPr>
          <p:cNvPr id="2" name="Straight Connector 1">
            <a:extLst>
              <a:ext uri="{FF2B5EF4-FFF2-40B4-BE49-F238E27FC236}">
                <a16:creationId xmlns:a16="http://schemas.microsoft.com/office/drawing/2014/main" id="{39B13DDD-A2CA-34FE-D8DD-12514367F11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E202ABB-237D-A1B1-9D90-3720C09CBA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sp>
        <p:nvSpPr>
          <p:cNvPr id="3" name="Text Placeholder 4">
            <a:extLst>
              <a:ext uri="{FF2B5EF4-FFF2-40B4-BE49-F238E27FC236}">
                <a16:creationId xmlns:a16="http://schemas.microsoft.com/office/drawing/2014/main" id="{F68DE24E-8B91-716D-8D08-FE31945A9C06}"/>
              </a:ext>
            </a:extLst>
          </p:cNvPr>
          <p:cNvSpPr txBox="1">
            <a:spLocks/>
          </p:cNvSpPr>
          <p:nvPr/>
        </p:nvSpPr>
        <p:spPr>
          <a:xfrm>
            <a:off x="653781" y="2008084"/>
            <a:ext cx="10884440"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BEFORE</a:t>
            </a:r>
            <a:r>
              <a:rPr lang="en-GB" sz="2200" dirty="0">
                <a:solidFill>
                  <a:srgbClr val="414141"/>
                </a:solidFill>
                <a:ea typeface="+mn-lt"/>
                <a:cs typeface="+mn-lt"/>
              </a:rPr>
              <a:t> - In order to be meaningful, your story should change your audience in some way. Their beliefs, emotions, or knowledge should be transformed by the time you are finished. What do your audience members feel, think, know, want, etc. about the subjects in your story before they hear it? Here again you can refer to your persona, as well as the customer journey.</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SET THE SCENE </a:t>
            </a:r>
            <a:r>
              <a:rPr lang="en-GB" sz="2200" dirty="0">
                <a:solidFill>
                  <a:srgbClr val="414141"/>
                </a:solidFill>
                <a:ea typeface="+mn-lt"/>
                <a:cs typeface="+mn-lt"/>
              </a:rPr>
              <a:t>- Create a context (based on emotion, ethics, or facts) that helps the audience get in the mood of things. It is important to capture your audience's attention early.</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MAKE YOUR POINT </a:t>
            </a:r>
            <a:r>
              <a:rPr lang="en-GB" sz="2200" dirty="0">
                <a:solidFill>
                  <a:srgbClr val="414141"/>
                </a:solidFill>
                <a:ea typeface="+mn-lt"/>
                <a:cs typeface="+mn-lt"/>
              </a:rPr>
              <a:t>- What is the main message you want to come across which will help support a change of heart with the audience?</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AC1CCBC7-74A5-130A-414A-D612284C8EEB}"/>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572110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3DD2-64BE-A9DB-94FC-20C3743B48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C03B41-0393-E5B6-B975-E0E50674B2FC}"/>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3B8CEC35-AEA6-C03B-BAFF-6C2C0668BEC4}"/>
              </a:ext>
            </a:extLst>
          </p:cNvPr>
          <p:cNvSpPr>
            <a:spLocks noGrp="1"/>
          </p:cNvSpPr>
          <p:nvPr>
            <p:ph type="body" sz="quarter" idx="19"/>
          </p:nvPr>
        </p:nvSpPr>
        <p:spPr>
          <a:xfrm>
            <a:off x="6329360" y="472365"/>
            <a:ext cx="5023490" cy="803654"/>
          </a:xfrm>
        </p:spPr>
        <p:txBody>
          <a:bodyPr/>
          <a:lstStyle/>
          <a:p>
            <a:pPr>
              <a:lnSpc>
                <a:spcPts val="2900"/>
              </a:lnSpc>
            </a:pPr>
            <a:r>
              <a:rPr lang="en-US" dirty="0"/>
              <a:t>The 9 key steps of storytelling Canvas. Note that step 4 is split into three parts: </a:t>
            </a:r>
          </a:p>
          <a:p>
            <a:pPr>
              <a:lnSpc>
                <a:spcPts val="2900"/>
              </a:lnSpc>
            </a:pPr>
            <a:endParaRPr lang="en-US" dirty="0"/>
          </a:p>
        </p:txBody>
      </p:sp>
      <p:cxnSp>
        <p:nvCxnSpPr>
          <p:cNvPr id="2" name="Straight Connector 1">
            <a:extLst>
              <a:ext uri="{FF2B5EF4-FFF2-40B4-BE49-F238E27FC236}">
                <a16:creationId xmlns:a16="http://schemas.microsoft.com/office/drawing/2014/main" id="{A2BEFBFB-0EC0-9665-8ABC-D102314A7F0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7F47F28-EC22-518F-61D9-01D97CC1137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sp>
        <p:nvSpPr>
          <p:cNvPr id="3" name="Text Placeholder 4">
            <a:extLst>
              <a:ext uri="{FF2B5EF4-FFF2-40B4-BE49-F238E27FC236}">
                <a16:creationId xmlns:a16="http://schemas.microsoft.com/office/drawing/2014/main" id="{EA97B9B3-3D9C-FC20-97F8-B6F8E6592751}"/>
              </a:ext>
            </a:extLst>
          </p:cNvPr>
          <p:cNvSpPr txBox="1">
            <a:spLocks/>
          </p:cNvSpPr>
          <p:nvPr/>
        </p:nvSpPr>
        <p:spPr>
          <a:xfrm>
            <a:off x="653781" y="2271713"/>
            <a:ext cx="10884440" cy="39754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7"/>
            </a:pPr>
            <a:r>
              <a:rPr lang="en-GB" sz="2200" b="1" dirty="0">
                <a:solidFill>
                  <a:srgbClr val="EC7C69"/>
                </a:solidFill>
                <a:ea typeface="+mn-lt"/>
                <a:cs typeface="+mn-lt"/>
              </a:rPr>
              <a:t>CONCLUSION</a:t>
            </a:r>
            <a:r>
              <a:rPr lang="en-GB" sz="2200" dirty="0">
                <a:solidFill>
                  <a:srgbClr val="414141"/>
                </a:solidFill>
                <a:ea typeface="+mn-lt"/>
                <a:cs typeface="+mn-lt"/>
              </a:rPr>
              <a:t> - How are you bringing the story to a close? What is your call to action?</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AFTER </a:t>
            </a:r>
            <a:r>
              <a:rPr lang="en-GB" sz="2200" dirty="0">
                <a:solidFill>
                  <a:srgbClr val="414141"/>
                </a:solidFill>
                <a:ea typeface="+mn-lt"/>
                <a:cs typeface="+mn-lt"/>
              </a:rPr>
              <a:t>- How do audience members feel, think, know, want, etc. after they hear the story? Be specific.</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BLUEPRINT </a:t>
            </a:r>
            <a:r>
              <a:rPr lang="en-GB" sz="2200" dirty="0">
                <a:solidFill>
                  <a:srgbClr val="414141"/>
                </a:solidFill>
                <a:ea typeface="+mn-lt"/>
                <a:cs typeface="+mn-lt"/>
              </a:rPr>
              <a:t>- Great work - you now have the blueprint of your story. That's the first step. Now get writing and go and test it with a critical audience to understand where it resonates most and where people lost interest. </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ndParaRPr>
          </a:p>
          <a:p>
            <a:pPr marL="228600" indent="-457200">
              <a:lnSpc>
                <a:spcPts val="2340"/>
              </a:lnSpc>
              <a:buClr>
                <a:srgbClr val="459597"/>
              </a:buClr>
              <a:buFont typeface="+mj-lt"/>
              <a:buAutoNum type="arabicPeriod" startAt="7"/>
            </a:pPr>
            <a:endParaRPr lang="en-US" sz="2200" dirty="0">
              <a:solidFill>
                <a:srgbClr val="414141"/>
              </a:solidFill>
            </a:endParaRPr>
          </a:p>
        </p:txBody>
      </p:sp>
      <p:sp>
        <p:nvSpPr>
          <p:cNvPr id="13" name="TextBox 12">
            <a:extLst>
              <a:ext uri="{FF2B5EF4-FFF2-40B4-BE49-F238E27FC236}">
                <a16:creationId xmlns:a16="http://schemas.microsoft.com/office/drawing/2014/main" id="{EC151C7E-F130-6089-91E4-480CD7DE869F}"/>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Source</a:t>
            </a:r>
            <a:r>
              <a:rPr lang="en-GB" sz="1200" b="1" dirty="0">
                <a:solidFill>
                  <a:srgbClr val="414141"/>
                </a:solidFill>
                <a:ea typeface="Calibri"/>
                <a:cs typeface="Calibri"/>
              </a:rPr>
              <a:t>:</a:t>
            </a:r>
            <a:r>
              <a:rPr lang="en-GB" sz="1200" dirty="0">
                <a:solidFill>
                  <a:srgbClr val="414141"/>
                </a:solidFill>
                <a:ea typeface="Calibri"/>
                <a:cs typeface="Calibri"/>
              </a:rPr>
              <a:t> </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682832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807B-74A4-F20E-B7EE-BAFA1536E35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06C178-3586-8C2F-5B17-3461308D35F8}"/>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is a Working Plan</a:t>
            </a:r>
          </a:p>
          <a:p>
            <a:pPr>
              <a:lnSpc>
                <a:spcPts val="3720"/>
              </a:lnSpc>
            </a:pPr>
            <a:endParaRPr lang="en-US" dirty="0"/>
          </a:p>
        </p:txBody>
      </p:sp>
      <p:sp>
        <p:nvSpPr>
          <p:cNvPr id="6" name="Text Placeholder 5">
            <a:extLst>
              <a:ext uri="{FF2B5EF4-FFF2-40B4-BE49-F238E27FC236}">
                <a16:creationId xmlns:a16="http://schemas.microsoft.com/office/drawing/2014/main" id="{9B72743D-F7C6-C312-0494-8E64F4AF41E8}"/>
              </a:ext>
            </a:extLst>
          </p:cNvPr>
          <p:cNvSpPr>
            <a:spLocks noGrp="1"/>
          </p:cNvSpPr>
          <p:nvPr>
            <p:ph type="body" sz="quarter" idx="19"/>
          </p:nvPr>
        </p:nvSpPr>
        <p:spPr>
          <a:xfrm>
            <a:off x="653780" y="1566180"/>
            <a:ext cx="6582592" cy="803654"/>
          </a:xfrm>
        </p:spPr>
        <p:txBody>
          <a:bodyPr/>
          <a:lstStyle/>
          <a:p>
            <a:pPr>
              <a:lnSpc>
                <a:spcPts val="2900"/>
              </a:lnSpc>
            </a:pPr>
            <a:r>
              <a:rPr lang="en-US" dirty="0"/>
              <a:t>Storytelling as a Way Of Improving Your Business Model</a:t>
            </a:r>
          </a:p>
          <a:p>
            <a:pPr>
              <a:lnSpc>
                <a:spcPts val="2900"/>
              </a:lnSpc>
            </a:pPr>
            <a:endParaRPr lang="en-US" dirty="0"/>
          </a:p>
        </p:txBody>
      </p:sp>
      <p:cxnSp>
        <p:nvCxnSpPr>
          <p:cNvPr id="2" name="Straight Connector 1">
            <a:extLst>
              <a:ext uri="{FF2B5EF4-FFF2-40B4-BE49-F238E27FC236}">
                <a16:creationId xmlns:a16="http://schemas.microsoft.com/office/drawing/2014/main" id="{DDE378FA-D9F4-D206-9B42-F589628D8B5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6CF7E67-01E9-A2D1-69E9-64B8955EAE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sp>
        <p:nvSpPr>
          <p:cNvPr id="3" name="Text Placeholder 4">
            <a:extLst>
              <a:ext uri="{FF2B5EF4-FFF2-40B4-BE49-F238E27FC236}">
                <a16:creationId xmlns:a16="http://schemas.microsoft.com/office/drawing/2014/main" id="{6F76067B-EDE1-F3B0-EA03-E3B0675352F0}"/>
              </a:ext>
            </a:extLst>
          </p:cNvPr>
          <p:cNvSpPr txBox="1">
            <a:spLocks/>
          </p:cNvSpPr>
          <p:nvPr/>
        </p:nvSpPr>
        <p:spPr>
          <a:xfrm>
            <a:off x="653781" y="2728035"/>
            <a:ext cx="700826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By applying this method of storytelling to some of your key elements you can improve upon many of the key elements and get a deeper understanding about what your alternative accommodation business is all about. It can help you improve upon the tourism product, strengthen your partnerships and networking with different type of partners, stakeholders and actors within your region. </a:t>
            </a:r>
          </a:p>
          <a:p>
            <a:pPr>
              <a:lnSpc>
                <a:spcPts val="2240"/>
              </a:lnSpc>
            </a:pPr>
            <a:endParaRPr lang="en-GB" sz="2200" dirty="0">
              <a:solidFill>
                <a:srgbClr val="414141"/>
              </a:solidFill>
            </a:endParaRPr>
          </a:p>
          <a:p>
            <a:pPr>
              <a:lnSpc>
                <a:spcPts val="2240"/>
              </a:lnSpc>
            </a:pPr>
            <a:r>
              <a:rPr lang="en-GB" sz="2200" dirty="0">
                <a:solidFill>
                  <a:srgbClr val="414141"/>
                </a:solidFill>
              </a:rPr>
              <a:t>By doing this you increase the resilience of your business and make it more agile. This means it is more likely to be able to deliver the tourism experience your quests are looking for and to fulfil the promises of an alternative and sustainable accommodation business.</a:t>
            </a: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1F9280FF-E8EE-578F-4D22-F67D00551ED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14878" y="3862552"/>
            <a:ext cx="4266588" cy="3168869"/>
          </a:xfrm>
          <a:prstGeom prst="rect">
            <a:avLst/>
          </a:prstGeom>
        </p:spPr>
      </p:pic>
    </p:spTree>
    <p:extLst>
      <p:ext uri="{BB962C8B-B14F-4D97-AF65-F5344CB8AC3E}">
        <p14:creationId xmlns:p14="http://schemas.microsoft.com/office/powerpoint/2010/main" val="157371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B229-540C-49E3-E25D-5F30F0DE213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E7A3504-2A96-3E9C-F81C-1D60A1014A7F}"/>
              </a:ext>
            </a:extLst>
          </p:cNvPr>
          <p:cNvSpPr>
            <a:spLocks noGrp="1"/>
          </p:cNvSpPr>
          <p:nvPr>
            <p:ph type="body" sz="quarter" idx="65"/>
          </p:nvPr>
        </p:nvSpPr>
        <p:spPr/>
        <p:txBody>
          <a:bodyPr/>
          <a:lstStyle/>
          <a:p>
            <a:pPr algn="ctr"/>
            <a:r>
              <a:rPr lang="en-IE" sz="1200" dirty="0">
                <a:hlinkClick r:id="rId3">
                  <a:extLst>
                    <a:ext uri="{A12FA001-AC4F-418D-AE19-62706E023703}">
                      <ahyp:hlinkClr xmlns:ahyp="http://schemas.microsoft.com/office/drawing/2018/hyperlinkcolor" val="tx"/>
                    </a:ext>
                  </a:extLst>
                </a:hlinkClick>
              </a:rPr>
              <a:t>https://youtu.be/u_RoJ6m0iGs</a:t>
            </a:r>
            <a:endParaRPr lang="en-US" sz="1200" dirty="0"/>
          </a:p>
          <a:p>
            <a:pPr algn="ctr"/>
            <a:endParaRPr lang="en-IE" sz="1200" dirty="0"/>
          </a:p>
        </p:txBody>
      </p:sp>
      <p:sp>
        <p:nvSpPr>
          <p:cNvPr id="23" name="Flowchart: Connector 22">
            <a:extLst>
              <a:ext uri="{FF2B5EF4-FFF2-40B4-BE49-F238E27FC236}">
                <a16:creationId xmlns:a16="http://schemas.microsoft.com/office/drawing/2014/main" id="{EE8020EE-6469-A748-05F8-607F3B98E6BA}"/>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cxnSp>
        <p:nvCxnSpPr>
          <p:cNvPr id="10" name="Straight Connector 9">
            <a:extLst>
              <a:ext uri="{FF2B5EF4-FFF2-40B4-BE49-F238E27FC236}">
                <a16:creationId xmlns:a16="http://schemas.microsoft.com/office/drawing/2014/main" id="{4D201FD4-1EDF-FC2E-182B-A1B7FE92E1B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794D54B-529E-D82A-5059-ABF2F1E7A6A5}"/>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 Tool: </a:t>
            </a:r>
            <a:r>
              <a:rPr lang="en-US" b="0" dirty="0">
                <a:solidFill>
                  <a:srgbClr val="414141"/>
                </a:solidFill>
              </a:rPr>
              <a:t>Miro </a:t>
            </a:r>
          </a:p>
          <a:p>
            <a:pPr>
              <a:lnSpc>
                <a:spcPts val="3720"/>
              </a:lnSpc>
            </a:pPr>
            <a:endParaRPr lang="en-US" dirty="0"/>
          </a:p>
          <a:p>
            <a:pPr>
              <a:lnSpc>
                <a:spcPts val="3720"/>
              </a:lnSpc>
            </a:pPr>
            <a:endParaRPr lang="en-US" dirty="0"/>
          </a:p>
        </p:txBody>
      </p:sp>
      <p:sp>
        <p:nvSpPr>
          <p:cNvPr id="12" name="Text Placeholder 3">
            <a:extLst>
              <a:ext uri="{FF2B5EF4-FFF2-40B4-BE49-F238E27FC236}">
                <a16:creationId xmlns:a16="http://schemas.microsoft.com/office/drawing/2014/main" id="{05172A2C-F4CC-6834-1C31-F166C3BCD893}"/>
              </a:ext>
            </a:extLst>
          </p:cNvPr>
          <p:cNvSpPr txBox="1">
            <a:spLocks/>
          </p:cNvSpPr>
          <p:nvPr/>
        </p:nvSpPr>
        <p:spPr>
          <a:xfrm>
            <a:off x="485146" y="2784134"/>
            <a:ext cx="5610854"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b="1" dirty="0"/>
              <a:t>Drag-&amp;-drop on a ready template - </a:t>
            </a:r>
            <a:r>
              <a:rPr lang="en-GB" dirty="0"/>
              <a:t>Colour-code sticky notes for Revenue, Costs, Partners &amp; more in minutes.</a:t>
            </a:r>
          </a:p>
          <a:p>
            <a:pPr marL="342900" indent="-342900">
              <a:lnSpc>
                <a:spcPts val="2340"/>
              </a:lnSpc>
              <a:buClr>
                <a:srgbClr val="64AFAF"/>
              </a:buClr>
              <a:buFont typeface="Arial" panose="020B0604020202020204" pitchFamily="34" charset="0"/>
              <a:buChar char="•"/>
            </a:pPr>
            <a:r>
              <a:rPr lang="en-GB" b="1" dirty="0"/>
              <a:t>Invite your team or mentor </a:t>
            </a:r>
            <a:r>
              <a:rPr lang="en-GB" dirty="0"/>
              <a:t>- Unlimited collaborators can comment live and move stickies on the free plan. </a:t>
            </a:r>
          </a:p>
          <a:p>
            <a:pPr marL="342900" indent="-342900">
              <a:lnSpc>
                <a:spcPts val="2340"/>
              </a:lnSpc>
              <a:buClr>
                <a:srgbClr val="64AFAF"/>
              </a:buClr>
              <a:buFont typeface="Arial" panose="020B0604020202020204" pitchFamily="34" charset="0"/>
              <a:buChar char="•"/>
            </a:pPr>
            <a:r>
              <a:rPr lang="en-GB" b="1" dirty="0"/>
              <a:t>Export in one click </a:t>
            </a:r>
            <a:r>
              <a:rPr lang="en-GB" dirty="0"/>
              <a:t>- Download the canvas as PDF/PNG and drop it straight into a funding deck or e-mail pitch. </a:t>
            </a:r>
          </a:p>
          <a:p>
            <a:pPr marL="342900" indent="-342900">
              <a:lnSpc>
                <a:spcPts val="2340"/>
              </a:lnSpc>
              <a:buClr>
                <a:srgbClr val="64AFAF"/>
              </a:buClr>
              <a:buFont typeface="Arial" panose="020B0604020202020204" pitchFamily="34" charset="0"/>
              <a:buChar char="•"/>
            </a:pPr>
            <a:endParaRPr lang="en-GB" dirty="0"/>
          </a:p>
          <a:p>
            <a:pPr>
              <a:lnSpc>
                <a:spcPts val="2340"/>
              </a:lnSpc>
              <a:buClr>
                <a:srgbClr val="64AFAF"/>
              </a:buClr>
            </a:pPr>
            <a:r>
              <a:rPr lang="en-GB" b="1" dirty="0"/>
              <a:t>Tip: </a:t>
            </a:r>
            <a:r>
              <a:rPr lang="en-GB" dirty="0"/>
              <a:t>snapshot the board before and after each pivot to document your learning journey.</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3" name="Text Placeholder 6">
            <a:extLst>
              <a:ext uri="{FF2B5EF4-FFF2-40B4-BE49-F238E27FC236}">
                <a16:creationId xmlns:a16="http://schemas.microsoft.com/office/drawing/2014/main" id="{39C68372-0A3B-B054-B23D-70FDDCBE73C6}"/>
              </a:ext>
            </a:extLst>
          </p:cNvPr>
          <p:cNvSpPr txBox="1">
            <a:spLocks/>
          </p:cNvSpPr>
          <p:nvPr/>
        </p:nvSpPr>
        <p:spPr>
          <a:xfrm>
            <a:off x="485146" y="1494076"/>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Build &amp; Share Your Business Model Canvas</a:t>
            </a:r>
          </a:p>
          <a:p>
            <a:pPr>
              <a:lnSpc>
                <a:spcPts val="3100"/>
              </a:lnSpc>
            </a:pPr>
            <a:endParaRPr lang="it-IT" dirty="0"/>
          </a:p>
          <a:p>
            <a:pPr>
              <a:lnSpc>
                <a:spcPts val="3100"/>
              </a:lnSpc>
            </a:pPr>
            <a:endParaRPr lang="it-IT" dirty="0"/>
          </a:p>
        </p:txBody>
      </p:sp>
      <p:sp>
        <p:nvSpPr>
          <p:cNvPr id="18" name="Rectangle 17">
            <a:extLst>
              <a:ext uri="{FF2B5EF4-FFF2-40B4-BE49-F238E27FC236}">
                <a16:creationId xmlns:a16="http://schemas.microsoft.com/office/drawing/2014/main" id="{3B5539D7-ABEF-0AE3-EB41-F2B1B317E857}"/>
              </a:ext>
            </a:extLst>
          </p:cNvPr>
          <p:cNvSpPr/>
          <p:nvPr/>
        </p:nvSpPr>
        <p:spPr>
          <a:xfrm>
            <a:off x="7046400" y="2888233"/>
            <a:ext cx="3825507" cy="3966761"/>
          </a:xfrm>
          <a:prstGeom prst="rect">
            <a:avLst/>
          </a:prstGeom>
          <a:solidFill>
            <a:srgbClr val="3E5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Build a Business Model Canvas with Miro: Expert Tutorial">
            <a:hlinkClick r:id="" action="ppaction://media"/>
            <a:extLst>
              <a:ext uri="{FF2B5EF4-FFF2-40B4-BE49-F238E27FC236}">
                <a16:creationId xmlns:a16="http://schemas.microsoft.com/office/drawing/2014/main" id="{83E249D1-5760-9912-646E-7D17A9B83BB5}"/>
              </a:ext>
            </a:extLst>
          </p:cNvPr>
          <p:cNvPicPr>
            <a:picLocks noRot="1" noChangeAspect="1"/>
          </p:cNvPicPr>
          <p:nvPr>
            <a:videoFile r:link="rId1"/>
          </p:nvPr>
        </p:nvPicPr>
        <p:blipFill>
          <a:blip r:embed="rId4"/>
          <a:stretch>
            <a:fillRect/>
          </a:stretch>
        </p:blipFill>
        <p:spPr>
          <a:xfrm>
            <a:off x="7046400" y="4173097"/>
            <a:ext cx="3787813" cy="2140119"/>
          </a:xfrm>
          <a:prstGeom prst="rect">
            <a:avLst/>
          </a:prstGeom>
        </p:spPr>
      </p:pic>
      <p:pic>
        <p:nvPicPr>
          <p:cNvPr id="19" name="Picture 2">
            <a:hlinkClick r:id="rId5"/>
            <a:extLst>
              <a:ext uri="{FF2B5EF4-FFF2-40B4-BE49-F238E27FC236}">
                <a16:creationId xmlns:a16="http://schemas.microsoft.com/office/drawing/2014/main" id="{C160993D-FB40-0AEC-8705-A6F89831C771}"/>
              </a:ext>
            </a:extLst>
          </p:cNvPr>
          <p:cNvPicPr>
            <a:picLocks noChangeAspect="1" noChangeArrowheads="1"/>
          </p:cNvPicPr>
          <p:nvPr/>
        </p:nvPicPr>
        <p:blipFill>
          <a:blip r:embed="rId6"/>
          <a:srcRect/>
          <a:stretch/>
        </p:blipFill>
        <p:spPr bwMode="auto">
          <a:xfrm>
            <a:off x="7953215" y="3098848"/>
            <a:ext cx="2011875" cy="730116"/>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9226CFAA-75EA-0098-1767-ED8BD6603D56}"/>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37</a:t>
            </a:fld>
            <a:endParaRPr lang="fr-CA" sz="1200" dirty="0"/>
          </a:p>
        </p:txBody>
      </p:sp>
    </p:spTree>
    <p:extLst>
      <p:ext uri="{BB962C8B-B14F-4D97-AF65-F5344CB8AC3E}">
        <p14:creationId xmlns:p14="http://schemas.microsoft.com/office/powerpoint/2010/main" val="21422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Practical Exercise: </a:t>
            </a:r>
            <a:r>
              <a:rPr lang="en-US" sz="3600" dirty="0">
                <a:solidFill>
                  <a:srgbClr val="414141"/>
                </a:solidFill>
              </a:rPr>
              <a:t>Using the Business Model Canvas</a:t>
            </a: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1035424" y="1484521"/>
            <a:ext cx="9866280" cy="897988"/>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This exercise helps you gain insights and practice by working through aspects of the Business Model Canvas (BMC)</a:t>
            </a: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38</a:t>
            </a:fld>
            <a:endParaRPr lang="fr-CA" sz="1200" dirty="0">
              <a:solidFill>
                <a:schemeClr val="bg1"/>
              </a:solidFill>
            </a:endParaRPr>
          </a:p>
        </p:txBody>
      </p:sp>
      <p:sp>
        <p:nvSpPr>
          <p:cNvPr id="2" name="Text Placeholder 1">
            <a:extLst>
              <a:ext uri="{FF2B5EF4-FFF2-40B4-BE49-F238E27FC236}">
                <a16:creationId xmlns:a16="http://schemas.microsoft.com/office/drawing/2014/main" id="{569EE3CF-07B1-6DBD-E643-A56B1099189F}"/>
              </a:ext>
            </a:extLst>
          </p:cNvPr>
          <p:cNvSpPr txBox="1">
            <a:spLocks/>
          </p:cNvSpPr>
          <p:nvPr/>
        </p:nvSpPr>
        <p:spPr>
          <a:xfrm>
            <a:off x="1035424" y="2696780"/>
            <a:ext cx="9866280" cy="3557423"/>
          </a:xfrm>
          <a:prstGeom prst="rect">
            <a:avLst/>
          </a:prstGeom>
          <a:noFill/>
        </p:spPr>
        <p:txBody>
          <a:bodyPr lIns="91440" tIns="45720" rIns="91440" bIns="45720" numCol="1"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Choose 1 element from the BMC, i.e. Channels (how guest find your business and book)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Work in a group of 2 to 4 people.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Choose an example to work from the </a:t>
            </a:r>
            <a:r>
              <a:rPr lang="en-IE" sz="2200" dirty="0">
                <a:solidFill>
                  <a:srgbClr val="459597"/>
                </a:solidFill>
                <a:hlinkClick r:id="rId4">
                  <a:extLst>
                    <a:ext uri="{A12FA001-AC4F-418D-AE19-62706E023703}">
                      <ahyp:hlinkClr xmlns:ahyp="http://schemas.microsoft.com/office/drawing/2018/hyperlinkcolor" val="tx"/>
                    </a:ext>
                  </a:extLst>
                </a:hlinkClick>
              </a:rPr>
              <a:t>Epic Stays EU Compendium of Good Practice in Alternative Tourism Accommodation </a:t>
            </a:r>
            <a:endParaRPr lang="en-IE" sz="2200" dirty="0">
              <a:solidFill>
                <a:srgbClr val="459597"/>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97C2-6058-2362-CE91-6A40CE2083D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59B551B-9DD9-4808-EE6A-86C0BE9AEEDB}"/>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Practical Exercise: </a:t>
            </a:r>
            <a:r>
              <a:rPr lang="en-US" sz="3600" dirty="0">
                <a:solidFill>
                  <a:srgbClr val="414141"/>
                </a:solidFill>
              </a:rPr>
              <a:t>Using the Business Model Canvas</a:t>
            </a:r>
          </a:p>
        </p:txBody>
      </p:sp>
      <p:pic>
        <p:nvPicPr>
          <p:cNvPr id="10" name="Graphic 9" descr="Signature with solid fill">
            <a:extLst>
              <a:ext uri="{FF2B5EF4-FFF2-40B4-BE49-F238E27FC236}">
                <a16:creationId xmlns:a16="http://schemas.microsoft.com/office/drawing/2014/main" id="{F305AD58-8335-F055-C4F1-F52CF2188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8435DA3E-B112-781D-8348-9F489D9360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39</a:t>
            </a:fld>
            <a:endParaRPr lang="fr-CA" sz="1200" dirty="0">
              <a:solidFill>
                <a:schemeClr val="bg1"/>
              </a:solidFill>
            </a:endParaRPr>
          </a:p>
        </p:txBody>
      </p:sp>
      <p:sp>
        <p:nvSpPr>
          <p:cNvPr id="2" name="Text Placeholder 1">
            <a:extLst>
              <a:ext uri="{FF2B5EF4-FFF2-40B4-BE49-F238E27FC236}">
                <a16:creationId xmlns:a16="http://schemas.microsoft.com/office/drawing/2014/main" id="{8EDFC043-2899-3363-094D-F38161F53768}"/>
              </a:ext>
            </a:extLst>
          </p:cNvPr>
          <p:cNvSpPr txBox="1">
            <a:spLocks/>
          </p:cNvSpPr>
          <p:nvPr/>
        </p:nvSpPr>
        <p:spPr>
          <a:xfrm>
            <a:off x="937708" y="1650288"/>
            <a:ext cx="9866280" cy="3557423"/>
          </a:xfrm>
          <a:prstGeom prst="rect">
            <a:avLst/>
          </a:prstGeom>
          <a:noFill/>
        </p:spPr>
        <p:txBody>
          <a:bodyPr lIns="91440" tIns="45720" rIns="91440" bIns="45720" numCol="2" spcCol="18000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startAt="4"/>
            </a:pPr>
            <a:r>
              <a:rPr lang="en-IE" sz="2200" dirty="0">
                <a:solidFill>
                  <a:srgbClr val="414141"/>
                </a:solidFill>
              </a:rPr>
              <a:t>Go through the following checklist and map out what this business has:</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Social Media</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Online Travel Agencies (OTA´s)</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Local Partnerships</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Email Marketing</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Dedicated Website</a:t>
            </a: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startAt="5"/>
            </a:pPr>
            <a:r>
              <a:rPr lang="en-IE" sz="2200" dirty="0">
                <a:solidFill>
                  <a:srgbClr val="414141"/>
                </a:solidFill>
              </a:rPr>
              <a:t>Map it on a sheet of paper or in any computer format, e.g. in </a:t>
            </a:r>
            <a:r>
              <a:rPr lang="en-IE" sz="2200" dirty="0" err="1">
                <a:solidFill>
                  <a:srgbClr val="414141"/>
                </a:solidFill>
              </a:rPr>
              <a:t>powerpoint</a:t>
            </a:r>
            <a:r>
              <a:rPr lang="en-IE" sz="2200" dirty="0">
                <a:solidFill>
                  <a:srgbClr val="414141"/>
                </a:solidFill>
              </a:rPr>
              <a:t>:</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Describe each of the above in text and pictures</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Map what on the checklist exists for this company and what does not – here you must rely on the companies website and its description in the Case-Study</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Draft up what is missing and try to see how that may strengthen how guests can find that business and book.</a:t>
            </a: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297057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AEC97-BFC1-273F-407D-319A1F5F8D2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B05CF3-4189-72C0-4DE9-6C3144A5D095}"/>
              </a:ext>
            </a:extLst>
          </p:cNvPr>
          <p:cNvSpPr>
            <a:spLocks noGrp="1"/>
          </p:cNvSpPr>
          <p:nvPr>
            <p:ph type="body" sz="quarter" idx="28"/>
          </p:nvPr>
        </p:nvSpPr>
        <p:spPr>
          <a:xfrm>
            <a:off x="672295" y="1305618"/>
            <a:ext cx="4793854" cy="4246763"/>
          </a:xfrm>
        </p:spPr>
        <p:txBody>
          <a:bodyPr/>
          <a:lstStyle/>
          <a:p>
            <a:pPr marL="0" indent="0">
              <a:spcAft>
                <a:spcPts val="600"/>
              </a:spcAft>
            </a:pPr>
            <a:r>
              <a:rPr lang="en-US" sz="2400" b="0" dirty="0"/>
              <a:t>The final stage Section 3 introduces the </a:t>
            </a:r>
            <a:r>
              <a:rPr lang="en-US" sz="2400" dirty="0"/>
              <a:t>Business Model Canvas (BMC), </a:t>
            </a:r>
            <a:r>
              <a:rPr lang="en-US" sz="2400" b="0" dirty="0"/>
              <a:t>a simple but powerful one-page planning tool. Learners will map out the essential elements of their business — from guest segments and value propositions to revenue streams, costs, partnerships, and resources. This gives them a clear and practical overview of how their accommodation concept can work in real life.</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ACAE6F48-EAC2-3275-6F11-E671AF1A278F}"/>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2 Overview</a:t>
            </a:r>
          </a:p>
        </p:txBody>
      </p:sp>
      <p:pic>
        <p:nvPicPr>
          <p:cNvPr id="16" name="Picture 15">
            <a:extLst>
              <a:ext uri="{FF2B5EF4-FFF2-40B4-BE49-F238E27FC236}">
                <a16:creationId xmlns:a16="http://schemas.microsoft.com/office/drawing/2014/main" id="{FBC88611-71C8-EE4D-A3FE-76301AEFB323}"/>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5" name="Text Placeholder 11">
            <a:extLst>
              <a:ext uri="{FF2B5EF4-FFF2-40B4-BE49-F238E27FC236}">
                <a16:creationId xmlns:a16="http://schemas.microsoft.com/office/drawing/2014/main" id="{B4CB4C26-3896-1C69-92D5-AE5272F82012}"/>
              </a:ext>
            </a:extLst>
          </p:cNvPr>
          <p:cNvSpPr txBox="1">
            <a:spLocks/>
          </p:cNvSpPr>
          <p:nvPr/>
        </p:nvSpPr>
        <p:spPr>
          <a:xfrm>
            <a:off x="5745806" y="1162065"/>
            <a:ext cx="700387"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27" name="Text Placeholder 12">
            <a:extLst>
              <a:ext uri="{FF2B5EF4-FFF2-40B4-BE49-F238E27FC236}">
                <a16:creationId xmlns:a16="http://schemas.microsoft.com/office/drawing/2014/main" id="{FF6D86E2-F7C9-A42F-C3A4-EF3C9A2F3372}"/>
              </a:ext>
            </a:extLst>
          </p:cNvPr>
          <p:cNvSpPr txBox="1">
            <a:spLocks/>
          </p:cNvSpPr>
          <p:nvPr/>
        </p:nvSpPr>
        <p:spPr>
          <a:xfrm>
            <a:off x="6680691" y="880369"/>
            <a:ext cx="4850695" cy="469476"/>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EC7C69"/>
                </a:solidFill>
              </a:rPr>
              <a:t>Building a Viable Business Plan Using the Business Model Canvas (BMC)</a:t>
            </a:r>
            <a:endParaRPr lang="en-US" b="1" dirty="0">
              <a:solidFill>
                <a:srgbClr val="EC7C69"/>
              </a:solidFill>
            </a:endParaRPr>
          </a:p>
        </p:txBody>
      </p:sp>
      <p:sp>
        <p:nvSpPr>
          <p:cNvPr id="28" name="Text Placeholder 14">
            <a:extLst>
              <a:ext uri="{FF2B5EF4-FFF2-40B4-BE49-F238E27FC236}">
                <a16:creationId xmlns:a16="http://schemas.microsoft.com/office/drawing/2014/main" id="{F81B8613-3AC3-123E-5F84-DCF1D570F89F}"/>
              </a:ext>
            </a:extLst>
          </p:cNvPr>
          <p:cNvSpPr txBox="1">
            <a:spLocks/>
          </p:cNvSpPr>
          <p:nvPr/>
        </p:nvSpPr>
        <p:spPr>
          <a:xfrm>
            <a:off x="6679763" y="2239270"/>
            <a:ext cx="5297084" cy="72329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dirty="0">
                <a:solidFill>
                  <a:srgbClr val="414141"/>
                </a:solidFill>
              </a:rPr>
              <a:t>Use the Business Model Canvas (BMC) </a:t>
            </a:r>
            <a:r>
              <a:rPr lang="en-US" sz="2000" dirty="0">
                <a:solidFill>
                  <a:srgbClr val="414141"/>
                </a:solidFill>
              </a:rPr>
              <a:t>as a planning tool to </a:t>
            </a:r>
            <a:r>
              <a:rPr lang="en-US" sz="2000" dirty="0" err="1">
                <a:solidFill>
                  <a:srgbClr val="414141"/>
                </a:solidFill>
              </a:rPr>
              <a:t>organise</a:t>
            </a:r>
            <a:r>
              <a:rPr lang="en-US" sz="2000" dirty="0">
                <a:solidFill>
                  <a:srgbClr val="414141"/>
                </a:solidFill>
              </a:rPr>
              <a:t> business ideas.</a:t>
            </a:r>
          </a:p>
          <a:p>
            <a:pPr marL="342900" indent="-342900">
              <a:buFont typeface="Arial" panose="020B0604020202020204" pitchFamily="34" charset="0"/>
              <a:buChar char="•"/>
            </a:pPr>
            <a:r>
              <a:rPr lang="en-US" sz="2000" b="1" dirty="0">
                <a:solidFill>
                  <a:srgbClr val="414141"/>
                </a:solidFill>
              </a:rPr>
              <a:t>Map an accommodation concept </a:t>
            </a:r>
            <a:r>
              <a:rPr lang="en-US" sz="2000" dirty="0">
                <a:solidFill>
                  <a:srgbClr val="414141"/>
                </a:solidFill>
              </a:rPr>
              <a:t>across key areas, including guest segments, value proposition, channels, revenue streams, cost structures and partnerships.</a:t>
            </a:r>
          </a:p>
          <a:p>
            <a:pPr marL="342900" indent="-342900">
              <a:buFont typeface="Arial" panose="020B0604020202020204" pitchFamily="34" charset="0"/>
              <a:buChar char="•"/>
            </a:pPr>
            <a:r>
              <a:rPr lang="en-US" sz="2000" b="1" dirty="0">
                <a:solidFill>
                  <a:srgbClr val="414141"/>
                </a:solidFill>
              </a:rPr>
              <a:t>Present their business model </a:t>
            </a:r>
            <a:r>
              <a:rPr lang="en-US" sz="2000" dirty="0">
                <a:solidFill>
                  <a:srgbClr val="414141"/>
                </a:solidFill>
              </a:rPr>
              <a:t>clearly using a one-page BMC framework.</a:t>
            </a:r>
          </a:p>
          <a:p>
            <a:pPr marL="342900" indent="-342900">
              <a:buFont typeface="Arial" panose="020B0604020202020204" pitchFamily="34" charset="0"/>
              <a:buChar char="•"/>
            </a:pPr>
            <a:r>
              <a:rPr lang="en-US" sz="2000" b="1" dirty="0">
                <a:solidFill>
                  <a:srgbClr val="414141"/>
                </a:solidFill>
              </a:rPr>
              <a:t>Evaluate the feasibility of your business </a:t>
            </a:r>
            <a:r>
              <a:rPr lang="en-US" sz="2000" dirty="0">
                <a:solidFill>
                  <a:srgbClr val="414141"/>
                </a:solidFill>
              </a:rPr>
              <a:t>idea based on market insights and financial projections.</a:t>
            </a:r>
          </a:p>
          <a:p>
            <a:pPr marL="342900" indent="-342900">
              <a:buFont typeface="Arial" panose="020B0604020202020204" pitchFamily="34" charset="0"/>
              <a:buChar char="•"/>
            </a:pPr>
            <a:r>
              <a:rPr lang="en-US" sz="2000" b="1" dirty="0">
                <a:solidFill>
                  <a:srgbClr val="414141"/>
                </a:solidFill>
              </a:rPr>
              <a:t>Assess how different BMC components connect</a:t>
            </a:r>
            <a:r>
              <a:rPr lang="en-US" sz="2000" dirty="0">
                <a:solidFill>
                  <a:srgbClr val="414141"/>
                </a:solidFill>
              </a:rPr>
              <a:t> and influence each other to strengthen their overall business plan.</a:t>
            </a:r>
            <a:endParaRPr lang="en-GB" sz="2000" dirty="0">
              <a:solidFill>
                <a:srgbClr val="414141"/>
              </a:solidFill>
            </a:endParaRPr>
          </a:p>
        </p:txBody>
      </p:sp>
      <p:cxnSp>
        <p:nvCxnSpPr>
          <p:cNvPr id="29" name="Straight Connector 28">
            <a:extLst>
              <a:ext uri="{FF2B5EF4-FFF2-40B4-BE49-F238E27FC236}">
                <a16:creationId xmlns:a16="http://schemas.microsoft.com/office/drawing/2014/main" id="{52ECE6AB-0A4F-383D-5491-21F01DB62F49}"/>
              </a:ext>
            </a:extLst>
          </p:cNvPr>
          <p:cNvCxnSpPr>
            <a:cxnSpLocks/>
          </p:cNvCxnSpPr>
          <p:nvPr/>
        </p:nvCxnSpPr>
        <p:spPr>
          <a:xfrm flipH="1">
            <a:off x="5393491" y="224301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704992-3377-4CB4-9344-10678EFC3564}"/>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Learning Outcomes</a:t>
            </a:r>
            <a:endParaRPr lang="en-IE" sz="2800" b="1" dirty="0">
              <a:solidFill>
                <a:srgbClr val="459597"/>
              </a:solidFill>
            </a:endParaRPr>
          </a:p>
        </p:txBody>
      </p:sp>
    </p:spTree>
    <p:extLst>
      <p:ext uri="{BB962C8B-B14F-4D97-AF65-F5344CB8AC3E}">
        <p14:creationId xmlns:p14="http://schemas.microsoft.com/office/powerpoint/2010/main" val="4227780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Additional templates for Resources, Exercises, etc</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Resources Section</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Photo Credit: Images used under license from</a:t>
            </a:r>
          </a:p>
          <a:p>
            <a:pPr algn="ctr"/>
            <a:r>
              <a:rPr lang="en-GB" sz="1200" dirty="0"/>
              <a:t> Microsoft 365 stock library.</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40</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70B8-852C-5A79-E76F-2784E0B3EC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283CFE-BE41-71DB-84D5-3ABEC21051B4}"/>
              </a:ext>
            </a:extLst>
          </p:cNvPr>
          <p:cNvSpPr txBox="1"/>
          <p:nvPr/>
        </p:nvSpPr>
        <p:spPr>
          <a:xfrm>
            <a:off x="176525" y="243022"/>
            <a:ext cx="11838949" cy="646331"/>
          </a:xfrm>
          <a:prstGeom prst="rect">
            <a:avLst/>
          </a:prstGeom>
          <a:noFill/>
        </p:spPr>
        <p:txBody>
          <a:bodyPr wrap="square" rtlCol="0">
            <a:spAutoFit/>
          </a:bodyPr>
          <a:lstStyle/>
          <a:p>
            <a:r>
              <a:rPr lang="en-US" sz="3600" b="1" dirty="0">
                <a:solidFill>
                  <a:srgbClr val="459597"/>
                </a:solidFill>
                <a:latin typeface="Calibri" panose="020F0502020204030204" pitchFamily="34" charset="0"/>
                <a:cs typeface="Calibri" panose="020F0502020204030204" pitchFamily="34" charset="0"/>
              </a:rPr>
              <a:t>Business Model Canvas Template </a:t>
            </a:r>
            <a:r>
              <a:rPr lang="en-US" sz="3600" dirty="0">
                <a:solidFill>
                  <a:srgbClr val="459597"/>
                </a:solidFill>
                <a:latin typeface="Calibri" panose="020F0502020204030204" pitchFamily="34" charset="0"/>
                <a:cs typeface="Calibri" panose="020F0502020204030204" pitchFamily="34" charset="0"/>
              </a:rPr>
              <a:t>(Editable) </a:t>
            </a:r>
          </a:p>
        </p:txBody>
      </p:sp>
      <p:sp>
        <p:nvSpPr>
          <p:cNvPr id="5" name="TextBox 4">
            <a:extLst>
              <a:ext uri="{FF2B5EF4-FFF2-40B4-BE49-F238E27FC236}">
                <a16:creationId xmlns:a16="http://schemas.microsoft.com/office/drawing/2014/main" id="{36DA0A9F-8904-60D4-6E0A-675A9ECD8047}"/>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Use the instructions below to complete each section of your business model canvas, so you can develop a comprehensive understanding of your business's operational and strategic framework.</a:t>
            </a:r>
          </a:p>
        </p:txBody>
      </p:sp>
      <p:graphicFrame>
        <p:nvGraphicFramePr>
          <p:cNvPr id="16" name="Table 15">
            <a:extLst>
              <a:ext uri="{FF2B5EF4-FFF2-40B4-BE49-F238E27FC236}">
                <a16:creationId xmlns:a16="http://schemas.microsoft.com/office/drawing/2014/main" id="{7583B36F-225B-7319-47E2-6D20F63D4899}"/>
              </a:ext>
            </a:extLst>
          </p:cNvPr>
          <p:cNvGraphicFramePr>
            <a:graphicFrameLocks noGrp="1"/>
          </p:cNvGraphicFramePr>
          <p:nvPr>
            <p:extLst>
              <p:ext uri="{D42A27DB-BD31-4B8C-83A1-F6EECF244321}">
                <p14:modId xmlns:p14="http://schemas.microsoft.com/office/powerpoint/2010/main" val="2974285827"/>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61B243A9-18A3-EC59-BC92-8050393A8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4DBB4260-CF4E-3418-9217-5F4A7C2C1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6782" y="1878859"/>
            <a:ext cx="590550" cy="590550"/>
          </a:xfrm>
          <a:prstGeom prst="rect">
            <a:avLst/>
          </a:prstGeom>
        </p:spPr>
      </p:pic>
      <p:pic>
        <p:nvPicPr>
          <p:cNvPr id="19" name="Graphic 6" descr="Circular flowchart outline">
            <a:extLst>
              <a:ext uri="{FF2B5EF4-FFF2-40B4-BE49-F238E27FC236}">
                <a16:creationId xmlns:a16="http://schemas.microsoft.com/office/drawing/2014/main" id="{72810167-629F-8C4A-68F4-ACE2E35529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89378" y="3660191"/>
            <a:ext cx="616032" cy="616032"/>
          </a:xfrm>
          <a:prstGeom prst="rect">
            <a:avLst/>
          </a:prstGeom>
        </p:spPr>
      </p:pic>
      <p:pic>
        <p:nvPicPr>
          <p:cNvPr id="20" name="Graphic 8" descr="Clipboard Checked outline">
            <a:extLst>
              <a:ext uri="{FF2B5EF4-FFF2-40B4-BE49-F238E27FC236}">
                <a16:creationId xmlns:a16="http://schemas.microsoft.com/office/drawing/2014/main" id="{05BFBB82-60F4-D409-1AAD-A080012F4B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83186" y="1937512"/>
            <a:ext cx="533400" cy="533400"/>
          </a:xfrm>
          <a:prstGeom prst="rect">
            <a:avLst/>
          </a:prstGeom>
        </p:spPr>
      </p:pic>
      <p:pic>
        <p:nvPicPr>
          <p:cNvPr id="21" name="Graphic 12" descr="Target Audience outline">
            <a:extLst>
              <a:ext uri="{FF2B5EF4-FFF2-40B4-BE49-F238E27FC236}">
                <a16:creationId xmlns:a16="http://schemas.microsoft.com/office/drawing/2014/main" id="{DF850759-F08D-638F-4570-9A1EF8DD30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55587" y="1879945"/>
            <a:ext cx="615130" cy="615130"/>
          </a:xfrm>
          <a:prstGeom prst="rect">
            <a:avLst/>
          </a:prstGeom>
        </p:spPr>
      </p:pic>
      <p:pic>
        <p:nvPicPr>
          <p:cNvPr id="24" name="Graphic 18" descr="Money outline">
            <a:extLst>
              <a:ext uri="{FF2B5EF4-FFF2-40B4-BE49-F238E27FC236}">
                <a16:creationId xmlns:a16="http://schemas.microsoft.com/office/drawing/2014/main" id="{DADC18F6-848B-5FDE-210A-F8D3FE4410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364C24EA-7ABD-C993-0D9A-E98631F6E6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0102307C-C447-0C8F-3133-A64AF517EF2F}"/>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Source: </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E472BB2-2F10-84F1-6240-C57AFB6594B0}"/>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76CB56D3-D535-BA03-D8AA-DB54D6BF201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B061C515-879F-D32F-BED5-F864BE3E45E7}"/>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CUSTOMER SEGMENTS</a:t>
            </a:r>
          </a:p>
        </p:txBody>
      </p:sp>
      <p:sp>
        <p:nvSpPr>
          <p:cNvPr id="38" name="Rectangle 37">
            <a:extLst>
              <a:ext uri="{FF2B5EF4-FFF2-40B4-BE49-F238E27FC236}">
                <a16:creationId xmlns:a16="http://schemas.microsoft.com/office/drawing/2014/main" id="{E25302FB-B826-6733-85A5-8E9D17433DA5}"/>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54F2A5FF-AC90-B92A-708F-288A1CF004AC}"/>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CUSTOMER RELATIONSHIPS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FAF7B164-0759-C4C4-51B5-7693FB3938BC}"/>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FFF3802-7F8F-6D14-CCEF-2A307B14FCD6}"/>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VALUE PROPOSITIONS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95FB4BA1-36E7-1D46-EA99-AFE3BE7D0742}"/>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9B9024E2-17B0-9AE4-9D51-8CB079195131}"/>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KEY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ACTIVITIES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EC79FF19-89A9-AFFC-E35E-43516AC9C18C}"/>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E46DE2B-72E7-9DE1-468A-C2903411DDDD}"/>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KEY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PARTNERSHIPS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83F3117B-1E72-CEEE-50A6-064AF05CA120}"/>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5D3021D-20B8-4281-6BEF-FC916664FD4D}"/>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KEY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RESOURCES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9DD07F6D-8101-5B5D-C014-22E46A4D3CF5}"/>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8974884-C8CD-D4F9-3020-4DDDC922F3D1}"/>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COST STRUCTURE</a:t>
            </a:r>
          </a:p>
        </p:txBody>
      </p:sp>
      <p:sp>
        <p:nvSpPr>
          <p:cNvPr id="50" name="Rectangle 49">
            <a:extLst>
              <a:ext uri="{FF2B5EF4-FFF2-40B4-BE49-F238E27FC236}">
                <a16:creationId xmlns:a16="http://schemas.microsoft.com/office/drawing/2014/main" id="{3B73064C-C02E-34D8-4CE2-2086C2BAB858}"/>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10850310-E72F-46AE-5BBE-D4AD94D7CE19}"/>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REVENUE STREAM</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D1B13B13-ABAB-30CB-F91B-6FA16255DE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917775" y="3479333"/>
            <a:ext cx="481382" cy="481382"/>
          </a:xfrm>
          <a:prstGeom prst="rect">
            <a:avLst/>
          </a:prstGeom>
        </p:spPr>
      </p:pic>
      <p:sp>
        <p:nvSpPr>
          <p:cNvPr id="53" name="Rectangle 52">
            <a:extLst>
              <a:ext uri="{FF2B5EF4-FFF2-40B4-BE49-F238E27FC236}">
                <a16:creationId xmlns:a16="http://schemas.microsoft.com/office/drawing/2014/main" id="{80F694E6-95F7-4122-DA15-E526951CFF5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7D6E6253-D6B9-E9DE-0EFE-D671F4A95516}"/>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CHANNELS</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099B60DE-958B-CDD5-94CD-6484ED6591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
        <p:nvSpPr>
          <p:cNvPr id="6" name="TextBox 5">
            <a:extLst>
              <a:ext uri="{FF2B5EF4-FFF2-40B4-BE49-F238E27FC236}">
                <a16:creationId xmlns:a16="http://schemas.microsoft.com/office/drawing/2014/main" id="{4D376BB3-CD4A-F3FB-B91E-D0E1724A1881}"/>
              </a:ext>
            </a:extLst>
          </p:cNvPr>
          <p:cNvSpPr txBox="1"/>
          <p:nvPr/>
        </p:nvSpPr>
        <p:spPr>
          <a:xfrm>
            <a:off x="373177" y="2504573"/>
            <a:ext cx="2033232"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List your main partners, suppliers, and alliances that help you operate and reach your goals.</a:t>
            </a:r>
          </a:p>
        </p:txBody>
      </p:sp>
      <p:sp>
        <p:nvSpPr>
          <p:cNvPr id="8" name="TextBox 7">
            <a:extLst>
              <a:ext uri="{FF2B5EF4-FFF2-40B4-BE49-F238E27FC236}">
                <a16:creationId xmlns:a16="http://schemas.microsoft.com/office/drawing/2014/main" id="{C4301CDF-7CDC-C8C5-BFB6-33E9FFBBD50E}"/>
              </a:ext>
            </a:extLst>
          </p:cNvPr>
          <p:cNvSpPr txBox="1"/>
          <p:nvPr/>
        </p:nvSpPr>
        <p:spPr>
          <a:xfrm>
            <a:off x="2615280" y="2003698"/>
            <a:ext cx="1945314"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Outline the critical operational tasks, services, or production activities essential to your business model. </a:t>
            </a:r>
          </a:p>
        </p:txBody>
      </p:sp>
      <p:sp>
        <p:nvSpPr>
          <p:cNvPr id="10" name="TextBox 9">
            <a:extLst>
              <a:ext uri="{FF2B5EF4-FFF2-40B4-BE49-F238E27FC236}">
                <a16:creationId xmlns:a16="http://schemas.microsoft.com/office/drawing/2014/main" id="{6DA98011-DD19-02F5-D955-E8ADCCBF84D1}"/>
              </a:ext>
            </a:extLst>
          </p:cNvPr>
          <p:cNvSpPr txBox="1"/>
          <p:nvPr/>
        </p:nvSpPr>
        <p:spPr>
          <a:xfrm>
            <a:off x="2620685" y="3720024"/>
            <a:ext cx="2065489"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Specify the physical, intellectual, human,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and financial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resources your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business model relies on.</a:t>
            </a:r>
          </a:p>
        </p:txBody>
      </p:sp>
      <p:sp>
        <p:nvSpPr>
          <p:cNvPr id="12" name="TextBox 11">
            <a:extLst>
              <a:ext uri="{FF2B5EF4-FFF2-40B4-BE49-F238E27FC236}">
                <a16:creationId xmlns:a16="http://schemas.microsoft.com/office/drawing/2014/main" id="{1D6918C7-BE8D-81C0-FBFD-4D04ADB0A214}"/>
              </a:ext>
            </a:extLst>
          </p:cNvPr>
          <p:cNvSpPr txBox="1"/>
          <p:nvPr/>
        </p:nvSpPr>
        <p:spPr>
          <a:xfrm>
            <a:off x="4969346" y="2504573"/>
            <a:ext cx="2018726"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Describe the unique benefits and solutions that your business offers your customers to solve their problems or satisfy their needs.</a:t>
            </a:r>
          </a:p>
        </p:txBody>
      </p:sp>
      <p:sp>
        <p:nvSpPr>
          <p:cNvPr id="22" name="TextBox 21">
            <a:extLst>
              <a:ext uri="{FF2B5EF4-FFF2-40B4-BE49-F238E27FC236}">
                <a16:creationId xmlns:a16="http://schemas.microsoft.com/office/drawing/2014/main" id="{537C11AF-C7A0-BF00-3A16-21CCE99E0D80}"/>
              </a:ext>
            </a:extLst>
          </p:cNvPr>
          <p:cNvSpPr txBox="1"/>
          <p:nvPr/>
        </p:nvSpPr>
        <p:spPr>
          <a:xfrm>
            <a:off x="7176360" y="3480457"/>
            <a:ext cx="2136707" cy="1271502"/>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Identify the channels through which you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engage with customers and disseminate your value proposition, such as websites, retail stores, or direct sales.</a:t>
            </a:r>
          </a:p>
        </p:txBody>
      </p:sp>
      <p:sp>
        <p:nvSpPr>
          <p:cNvPr id="27" name="TextBox 26">
            <a:extLst>
              <a:ext uri="{FF2B5EF4-FFF2-40B4-BE49-F238E27FC236}">
                <a16:creationId xmlns:a16="http://schemas.microsoft.com/office/drawing/2014/main" id="{D066DD29-766D-F4E0-C3CD-9838DFEF6228}"/>
              </a:ext>
            </a:extLst>
          </p:cNvPr>
          <p:cNvSpPr txBox="1"/>
          <p:nvPr/>
        </p:nvSpPr>
        <p:spPr>
          <a:xfrm>
            <a:off x="9560458" y="2504573"/>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Segment your customers based on their needs, behaviors, and other traits that affect how they value your products or services.</a:t>
            </a:r>
          </a:p>
        </p:txBody>
      </p:sp>
      <p:sp>
        <p:nvSpPr>
          <p:cNvPr id="29" name="TextBox 28">
            <a:extLst>
              <a:ext uri="{FF2B5EF4-FFF2-40B4-BE49-F238E27FC236}">
                <a16:creationId xmlns:a16="http://schemas.microsoft.com/office/drawing/2014/main" id="{28BCBC71-B450-DA08-6D6D-713334D0174A}"/>
              </a:ext>
            </a:extLst>
          </p:cNvPr>
          <p:cNvSpPr txBox="1"/>
          <p:nvPr/>
        </p:nvSpPr>
        <p:spPr>
          <a:xfrm>
            <a:off x="400609" y="5191042"/>
            <a:ext cx="3279948" cy="604653"/>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List the main costs involved in operating your business, distinguishing between fixed and variable costs.</a:t>
            </a:r>
          </a:p>
        </p:txBody>
      </p:sp>
      <p:sp>
        <p:nvSpPr>
          <p:cNvPr id="32" name="TextBox 31">
            <a:extLst>
              <a:ext uri="{FF2B5EF4-FFF2-40B4-BE49-F238E27FC236}">
                <a16:creationId xmlns:a16="http://schemas.microsoft.com/office/drawing/2014/main" id="{33FB658F-E1E3-712B-BCBC-DAF33C032A82}"/>
              </a:ext>
            </a:extLst>
          </p:cNvPr>
          <p:cNvSpPr txBox="1"/>
          <p:nvPr/>
        </p:nvSpPr>
        <p:spPr>
          <a:xfrm>
            <a:off x="4963797" y="5204966"/>
            <a:ext cx="4012448"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Specify how you earn revenue through each customer segment, detailing the pricing mechanisms, subscription models, or sales transactions.</a:t>
            </a:r>
          </a:p>
        </p:txBody>
      </p:sp>
      <p:sp>
        <p:nvSpPr>
          <p:cNvPr id="33" name="TextBox 32">
            <a:extLst>
              <a:ext uri="{FF2B5EF4-FFF2-40B4-BE49-F238E27FC236}">
                <a16:creationId xmlns:a16="http://schemas.microsoft.com/office/drawing/2014/main" id="{A22937AB-5D93-52BA-B400-9F5F9D51B831}"/>
              </a:ext>
            </a:extLst>
          </p:cNvPr>
          <p:cNvSpPr txBox="1"/>
          <p:nvPr/>
        </p:nvSpPr>
        <p:spPr>
          <a:xfrm>
            <a:off x="7215253" y="1978028"/>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Detail how you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interact with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customers through personal assistance, automated services, or community engagement.</a:t>
            </a:r>
          </a:p>
        </p:txBody>
      </p:sp>
    </p:spTree>
    <p:extLst>
      <p:ext uri="{BB962C8B-B14F-4D97-AF65-F5344CB8AC3E}">
        <p14:creationId xmlns:p14="http://schemas.microsoft.com/office/powerpoint/2010/main" val="461797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42</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 Tools &amp; Templates</a:t>
            </a:r>
          </a:p>
        </p:txBody>
      </p:sp>
      <p:graphicFrame>
        <p:nvGraphicFramePr>
          <p:cNvPr id="5" name="Table 4">
            <a:extLst>
              <a:ext uri="{FF2B5EF4-FFF2-40B4-BE49-F238E27FC236}">
                <a16:creationId xmlns:a16="http://schemas.microsoft.com/office/drawing/2014/main" id="{4CECF323-7765-3E78-F43A-DF6C63FBA949}"/>
              </a:ext>
            </a:extLst>
          </p:cNvPr>
          <p:cNvGraphicFramePr>
            <a:graphicFrameLocks noGrp="1"/>
          </p:cNvGraphicFramePr>
          <p:nvPr>
            <p:extLst>
              <p:ext uri="{D42A27DB-BD31-4B8C-83A1-F6EECF244321}">
                <p14:modId xmlns:p14="http://schemas.microsoft.com/office/powerpoint/2010/main" val="2589650478"/>
              </p:ext>
            </p:extLst>
          </p:nvPr>
        </p:nvGraphicFramePr>
        <p:xfrm>
          <a:off x="792765" y="1539240"/>
          <a:ext cx="10394068" cy="3779520"/>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2">
                  <a:extLst>
                    <a:ext uri="{9D8B030D-6E8A-4147-A177-3AD203B41FA5}">
                      <a16:colId xmlns:a16="http://schemas.microsoft.com/office/drawing/2014/main" val="4224813332"/>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236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459597"/>
                          </a:solidFill>
                          <a:latin typeface="+mn-lt"/>
                          <a:ea typeface="+mn-ea"/>
                          <a:cs typeface="+mn-cs"/>
                        </a:rPr>
                        <a:t>Business Model Generation</a:t>
                      </a:r>
                      <a:endParaRPr lang="en-US"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sz="1800" kern="1200" dirty="0">
                          <a:solidFill>
                            <a:srgbClr val="414141"/>
                          </a:solidFill>
                          <a:latin typeface="+mn-lt"/>
                          <a:ea typeface="+mn-ea"/>
                          <a:cs typeface="+mn-cs"/>
                        </a:rPr>
                        <a:t>A handbook written by Alexander Osterwalder &amp; Yves Pigneur, Co-created by an amazing growd of 470 practitioners from 45 countries and designed by Alan Smith, the Movement</a:t>
                      </a:r>
                    </a:p>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en-US" sz="1800" kern="1200" dirty="0">
                          <a:solidFill>
                            <a:srgbClr val="459597"/>
                          </a:solidFill>
                          <a:latin typeface="+mn-lt"/>
                          <a:ea typeface="+mn-ea"/>
                          <a:cs typeface="+mn-cs"/>
                          <a:hlinkClick r:id="rId2">
                            <a:extLst>
                              <a:ext uri="{A12FA001-AC4F-418D-AE19-62706E023703}">
                                <ahyp:hlinkClr xmlns:ahyp="http://schemas.microsoft.com/office/drawing/2018/hyperlinkcolor" val="tx"/>
                              </a:ext>
                            </a:extLst>
                          </a:hlinkClick>
                        </a:rPr>
                        <a:t>https://cimne.com/cvdata/cntr2/spc2390/dtos/dcs/businessmodelgenerationpreview.pdf</a:t>
                      </a:r>
                      <a:r>
                        <a:rPr lang="en-U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59597"/>
                          </a:solidFill>
                          <a:latin typeface="+mn-lt"/>
                          <a:ea typeface="+mn-ea"/>
                          <a:cs typeface="+mn-cs"/>
                        </a:rPr>
                        <a:t>Online reading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is-IS" sz="1800" kern="1200" dirty="0">
                          <a:solidFill>
                            <a:srgbClr val="414141"/>
                          </a:solidFill>
                          <a:latin typeface="+mn-lt"/>
                          <a:ea typeface="+mn-ea"/>
                          <a:cs typeface="+mn-cs"/>
                        </a:rPr>
                        <a:t>Further reading in Wikipedia on the founder of the Business Model Canvas - </a:t>
                      </a:r>
                      <a:r>
                        <a:rPr lang="is-IS" sz="1800" kern="1200" dirty="0">
                          <a:solidFill>
                            <a:srgbClr val="459597"/>
                          </a:solidFill>
                          <a:latin typeface="+mn-lt"/>
                          <a:ea typeface="+mn-ea"/>
                          <a:cs typeface="+mn-cs"/>
                          <a:hlinkClick r:id="rId3">
                            <a:extLst>
                              <a:ext uri="{A12FA001-AC4F-418D-AE19-62706E023703}">
                                <ahyp:hlinkClr xmlns:ahyp="http://schemas.microsoft.com/office/drawing/2018/hyperlinkcolor" val="tx"/>
                              </a:ext>
                            </a:extLst>
                          </a:hlinkClick>
                        </a:rPr>
                        <a:t>https://en.wikipedia.org/wiki/Business_model_canvas</a:t>
                      </a:r>
                      <a:r>
                        <a:rPr lang="is-I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59597"/>
                          </a:solidFill>
                        </a:rPr>
                        <a:t>Downloadable Templates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Business Model Canvas Template</a:t>
                      </a:r>
                    </a:p>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59597"/>
                          </a:solidFill>
                          <a:latin typeface="+mn-lt"/>
                          <a:ea typeface="+mn-ea"/>
                          <a:cs typeface="+mn-cs"/>
                          <a:hlinkClick r:id="rId4">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IE"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3105863"/>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2 (Part 3)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6766"/>
            <a:ext cx="4734298" cy="1055225"/>
          </a:xfrm>
          <a:prstGeom prst="rect">
            <a:avLst/>
          </a:prstGeom>
          <a:noFill/>
        </p:spPr>
        <p:txBody>
          <a:bodyPr wrap="square" rtlCol="0">
            <a:spAutoFit/>
          </a:bodyPr>
          <a:lstStyle/>
          <a:p>
            <a:pPr algn="ctr">
              <a:lnSpc>
                <a:spcPts val="2520"/>
              </a:lnSpc>
            </a:pPr>
            <a:r>
              <a:rPr lang="en-IE" sz="2400" b="1" dirty="0">
                <a:solidFill>
                  <a:srgbClr val="459597"/>
                </a:solidFill>
              </a:rPr>
              <a:t>Section 3</a:t>
            </a:r>
            <a:r>
              <a:rPr lang="en-IE" sz="2400" dirty="0">
                <a:solidFill>
                  <a:srgbClr val="459597"/>
                </a:solidFill>
              </a:rPr>
              <a:t>: </a:t>
            </a:r>
            <a:r>
              <a:rPr lang="en-IE" sz="2400" dirty="0">
                <a:solidFill>
                  <a:srgbClr val="382B1B"/>
                </a:solidFill>
              </a:rPr>
              <a:t>Building a simple,</a:t>
            </a:r>
            <a:br>
              <a:rPr lang="en-IE" sz="2400" dirty="0">
                <a:solidFill>
                  <a:srgbClr val="382B1B"/>
                </a:solidFill>
              </a:rPr>
            </a:br>
            <a:r>
              <a:rPr lang="en-IE" sz="2400" dirty="0">
                <a:solidFill>
                  <a:srgbClr val="382B1B"/>
                </a:solidFill>
              </a:rPr>
              <a:t>viable business plan via a</a:t>
            </a:r>
            <a:br>
              <a:rPr lang="en-IE" sz="2400" dirty="0">
                <a:solidFill>
                  <a:srgbClr val="382B1B"/>
                </a:solidFill>
              </a:rPr>
            </a:br>
            <a:r>
              <a:rPr lang="en-IE" sz="2400" dirty="0">
                <a:solidFill>
                  <a:srgbClr val="382B1B"/>
                </a:solidFill>
              </a:rPr>
              <a:t>Business Model Canvas</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55292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3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166176"/>
            <a:ext cx="4464312" cy="2646878"/>
          </a:xfrm>
          <a:prstGeom prst="rect">
            <a:avLst/>
          </a:prstGeom>
          <a:noFill/>
        </p:spPr>
        <p:txBody>
          <a:bodyPr wrap="square" rtlCol="0">
            <a:spAutoFit/>
          </a:bodyPr>
          <a:lstStyle/>
          <a:p>
            <a:pPr algn="ctr"/>
            <a:r>
              <a:rPr lang="en-US" sz="2800" b="1" dirty="0">
                <a:solidFill>
                  <a:srgbClr val="EC7C69"/>
                </a:solidFill>
              </a:rPr>
              <a:t>Designing Sustainable &amp; Place-Based Accommodation</a:t>
            </a:r>
          </a:p>
          <a:p>
            <a:pPr algn="ctr">
              <a:spcAft>
                <a:spcPts val="600"/>
              </a:spcAft>
            </a:pPr>
            <a:r>
              <a:rPr lang="en-US" sz="2400" b="1" dirty="0">
                <a:solidFill>
                  <a:srgbClr val="EC7C69"/>
                </a:solidFill>
              </a:rPr>
              <a:t>Section 1: </a:t>
            </a:r>
            <a:r>
              <a:rPr lang="en-GB" sz="2400" dirty="0">
                <a:solidFill>
                  <a:srgbClr val="382B1B"/>
                </a:solidFill>
              </a:rPr>
              <a:t>Smart Starts: Adapting Buildings &amp; Using Pre-Built Units</a:t>
            </a:r>
          </a:p>
          <a:p>
            <a:pPr algn="ctr">
              <a:spcAft>
                <a:spcPts val="600"/>
              </a:spcAft>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0">
            <a:extLst>
              <a:ext uri="{FF2B5EF4-FFF2-40B4-BE49-F238E27FC236}">
                <a16:creationId xmlns:a16="http://schemas.microsoft.com/office/drawing/2014/main" id="{B64EF4E0-DA77-D9D2-C2F3-BF227AA331B6}"/>
              </a:ext>
            </a:extLst>
          </p:cNvPr>
          <p:cNvPicPr>
            <a:picLocks noGrp="1" noChangeAspect="1"/>
          </p:cNvPicPr>
          <p:nvPr>
            <p:ph type="pic" sz="quarter" idx="19"/>
          </p:nvPr>
        </p:nvPicPr>
        <p:blipFill>
          <a:blip r:embed="rId2"/>
          <a:srcRect l="2209" r="22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Building a Viable Business Plan Using the Business Model Canvas</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Section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Photo Credit: A-Frame in </a:t>
            </a:r>
            <a:r>
              <a:rPr lang="en-GB" sz="1200" dirty="0" err="1"/>
              <a:t>Soča</a:t>
            </a:r>
            <a:r>
              <a:rPr lang="en-GB" sz="1200" dirty="0"/>
              <a:t>, Gorizia, Slovenia</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7287065" y="1618150"/>
            <a:ext cx="4233766" cy="870198"/>
          </a:xfrm>
        </p:spPr>
        <p:txBody>
          <a:bodyPr/>
          <a:lstStyle/>
          <a:p>
            <a:pPr>
              <a:lnSpc>
                <a:spcPts val="3240"/>
              </a:lnSpc>
            </a:pPr>
            <a:r>
              <a:rPr lang="en-GB" sz="3200" dirty="0"/>
              <a:t>Building a Viable Business Plan Using the Business Model Canvas</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3</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4698609" y="3911587"/>
            <a:ext cx="61053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The BMC shows you the key factors that a business model needs to take into account and helps you obtain an overview of each of the 9 segments the make up this model. By going through this process you gain a valuable insights into your own business and its potential. In this module we focus in 5 key areas for building a viable alternative tourism accommodation business.</a:t>
            </a:r>
          </a:p>
          <a:p>
            <a:pPr>
              <a:lnSpc>
                <a:spcPts val="2360"/>
              </a:lnSpc>
            </a:pPr>
            <a:endParaRPr lang="en-IE" dirty="0"/>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367613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The Business Model Canvas (BMC) is a tool that helps you visualise your business model and further develop your business ideas. </a:t>
            </a:r>
          </a:p>
          <a:p>
            <a:pPr>
              <a:lnSpc>
                <a:spcPts val="2360"/>
              </a:lnSpc>
            </a:pPr>
            <a:endParaRPr lang="en-IE" dirty="0"/>
          </a:p>
        </p:txBody>
      </p:sp>
    </p:spTree>
    <p:extLst>
      <p:ext uri="{BB962C8B-B14F-4D97-AF65-F5344CB8AC3E}">
        <p14:creationId xmlns:p14="http://schemas.microsoft.com/office/powerpoint/2010/main" val="1428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5785298" cy="1176527"/>
          </a:xfrm>
        </p:spPr>
        <p:txBody>
          <a:bodyPr>
            <a:noAutofit/>
          </a:bodyPr>
          <a:lstStyle/>
          <a:p>
            <a:pPr>
              <a:lnSpc>
                <a:spcPts val="2480"/>
              </a:lnSpc>
            </a:pPr>
            <a:r>
              <a:rPr lang="en-GB" sz="2600" b="1" dirty="0"/>
              <a:t>Learn How to Use The Business Model Canvas as a Simple Visual Planning Tool</a:t>
            </a:r>
          </a:p>
          <a:p>
            <a:pPr>
              <a:lnSpc>
                <a:spcPts val="2480"/>
              </a:lnSpc>
            </a:pPr>
            <a:endParaRPr lang="en-GB" sz="2600" b="1"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3: </a:t>
            </a:r>
            <a:r>
              <a:rPr lang="en-US" dirty="0"/>
              <a:t>3 Key Learning Areas</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7</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69052" y="3523017"/>
            <a:ext cx="6615292"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Learn How to Map Out Your Ideas Across Key Areas</a:t>
            </a:r>
          </a:p>
          <a:p>
            <a:pPr>
              <a:lnSpc>
                <a:spcPts val="2480"/>
              </a:lnSpc>
            </a:pPr>
            <a:endParaRPr lang="en-GB" sz="2400" b="1" dirty="0"/>
          </a:p>
          <a:p>
            <a:pPr marL="342900" lvl="1" indent="-342900">
              <a:lnSpc>
                <a:spcPts val="2380"/>
              </a:lnSpc>
              <a:spcBef>
                <a:spcPts val="0"/>
              </a:spcBef>
            </a:pPr>
            <a:r>
              <a:rPr lang="en-IE" sz="2200" dirty="0">
                <a:solidFill>
                  <a:schemeClr val="bg1"/>
                </a:solidFill>
              </a:rPr>
              <a:t>Customer / Guest segments</a:t>
            </a:r>
          </a:p>
          <a:p>
            <a:pPr marL="342900" lvl="1" indent="-342900">
              <a:lnSpc>
                <a:spcPts val="2380"/>
              </a:lnSpc>
              <a:spcBef>
                <a:spcPts val="0"/>
              </a:spcBef>
            </a:pPr>
            <a:r>
              <a:rPr lang="en-IE" sz="2200" dirty="0">
                <a:solidFill>
                  <a:schemeClr val="bg1"/>
                </a:solidFill>
              </a:rPr>
              <a:t>Value proposition</a:t>
            </a:r>
          </a:p>
          <a:p>
            <a:pPr marL="342900" lvl="1" indent="-342900">
              <a:lnSpc>
                <a:spcPts val="2380"/>
              </a:lnSpc>
              <a:spcBef>
                <a:spcPts val="0"/>
              </a:spcBef>
            </a:pPr>
            <a:r>
              <a:rPr lang="en-IE" sz="2200" dirty="0">
                <a:solidFill>
                  <a:schemeClr val="bg1"/>
                </a:solidFill>
              </a:rPr>
              <a:t>Channels (how guests find your business and book)</a:t>
            </a:r>
          </a:p>
          <a:p>
            <a:pPr marL="342900" lvl="1" indent="-342900">
              <a:lnSpc>
                <a:spcPts val="2380"/>
              </a:lnSpc>
              <a:spcBef>
                <a:spcPts val="0"/>
              </a:spcBef>
            </a:pPr>
            <a:r>
              <a:rPr lang="en-IE" sz="2200" dirty="0">
                <a:solidFill>
                  <a:schemeClr val="bg1"/>
                </a:solidFill>
              </a:rPr>
              <a:t>Revenue streams and cost structures</a:t>
            </a:r>
          </a:p>
          <a:p>
            <a:pPr marL="342900" lvl="1" indent="-342900">
              <a:lnSpc>
                <a:spcPts val="2380"/>
              </a:lnSpc>
              <a:spcBef>
                <a:spcPts val="0"/>
              </a:spcBef>
            </a:pPr>
            <a:r>
              <a:rPr lang="en-IE" sz="2200" dirty="0">
                <a:solidFill>
                  <a:schemeClr val="bg1"/>
                </a:solidFill>
              </a:rPr>
              <a:t>Partnerships and resources</a:t>
            </a:r>
          </a:p>
          <a:p>
            <a:pPr marL="0" lvl="1" indent="0">
              <a:lnSpc>
                <a:spcPts val="2380"/>
              </a:lnSpc>
              <a:spcBef>
                <a:spcPts val="0"/>
              </a:spcBef>
              <a:buNone/>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19864" y="30053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14068" y="37475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48405"/>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8678-FA09-233E-9119-C7987DE87A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BD439-453D-25E9-7D15-4E881F1FD60B}"/>
              </a:ext>
            </a:extLst>
          </p:cNvPr>
          <p:cNvSpPr>
            <a:spLocks noGrp="1"/>
          </p:cNvSpPr>
          <p:nvPr>
            <p:ph type="body" sz="quarter" idx="16"/>
          </p:nvPr>
        </p:nvSpPr>
        <p:spPr>
          <a:xfrm>
            <a:off x="1783120" y="1993356"/>
            <a:ext cx="4997508" cy="1176527"/>
          </a:xfrm>
        </p:spPr>
        <p:txBody>
          <a:bodyPr>
            <a:noAutofit/>
          </a:bodyPr>
          <a:lstStyle/>
          <a:p>
            <a:pPr>
              <a:lnSpc>
                <a:spcPts val="2480"/>
              </a:lnSpc>
            </a:pPr>
            <a:r>
              <a:rPr lang="en-GB" sz="2600" b="1" dirty="0"/>
              <a:t>Learn How the Business Model Canvas is a Working Plan – Flexible And Ready to Evolve Into More Detailed Versions.</a:t>
            </a:r>
          </a:p>
          <a:p>
            <a:pPr>
              <a:lnSpc>
                <a:spcPts val="2480"/>
              </a:lnSpc>
            </a:pPr>
            <a:endParaRPr lang="en-GB" sz="2600" b="1" dirty="0"/>
          </a:p>
        </p:txBody>
      </p:sp>
      <p:sp>
        <p:nvSpPr>
          <p:cNvPr id="11" name="Freeform 10">
            <a:extLst>
              <a:ext uri="{FF2B5EF4-FFF2-40B4-BE49-F238E27FC236}">
                <a16:creationId xmlns:a16="http://schemas.microsoft.com/office/drawing/2014/main" id="{AA3097FD-8AF0-5A5F-FE7A-2FD4B64DDB0F}"/>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3CA01E3-EB92-C5DE-5DAF-8B6B8FFE114E}"/>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Section 3: </a:t>
            </a:r>
            <a:r>
              <a:rPr lang="en-US" dirty="0"/>
              <a:t>3 Key Learning Areas</a:t>
            </a:r>
          </a:p>
        </p:txBody>
      </p:sp>
      <p:sp>
        <p:nvSpPr>
          <p:cNvPr id="13" name="Slide Number Placeholder 5">
            <a:extLst>
              <a:ext uri="{FF2B5EF4-FFF2-40B4-BE49-F238E27FC236}">
                <a16:creationId xmlns:a16="http://schemas.microsoft.com/office/drawing/2014/main" id="{97DFF80B-8B14-8746-A9BC-992EB4DB27A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8</a:t>
            </a:fld>
            <a:endParaRPr lang="fr-CA" sz="1200" dirty="0"/>
          </a:p>
        </p:txBody>
      </p:sp>
      <p:sp>
        <p:nvSpPr>
          <p:cNvPr id="14" name="Text Placeholder 2">
            <a:extLst>
              <a:ext uri="{FF2B5EF4-FFF2-40B4-BE49-F238E27FC236}">
                <a16:creationId xmlns:a16="http://schemas.microsoft.com/office/drawing/2014/main" id="{4E132713-ACF9-CB9C-DFDB-07E96DEEF0D1}"/>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FC286177-6A98-F4A7-E9D7-5ED300A595DA}"/>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8ABE527B-B0DB-67B9-8417-7AE9E6347F2D}"/>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299390" y="3612469"/>
            <a:ext cx="4246690" cy="3154091"/>
          </a:xfrm>
          <a:prstGeom prst="rect">
            <a:avLst/>
          </a:prstGeom>
        </p:spPr>
      </p:pic>
    </p:spTree>
    <p:extLst>
      <p:ext uri="{BB962C8B-B14F-4D97-AF65-F5344CB8AC3E}">
        <p14:creationId xmlns:p14="http://schemas.microsoft.com/office/powerpoint/2010/main" val="95680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Learn How to Use The Business Model Canvas as a Simple Visual Planning Tool</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881924"/>
            <a:ext cx="7122804" cy="3773184"/>
          </a:xfrm>
          <a:prstGeom prst="rect">
            <a:avLst/>
          </a:prstGeom>
        </p:spPr>
        <p:txBody>
          <a:bodyPr lIns="91440" tIns="45720" rIns="91440" bIns="45720" anchor="t"/>
          <a:lstStyle/>
          <a:p>
            <a:pPr>
              <a:lnSpc>
                <a:spcPts val="2340"/>
              </a:lnSpc>
            </a:pPr>
            <a:r>
              <a:rPr lang="en-GB" b="1" i="1" dirty="0">
                <a:solidFill>
                  <a:srgbClr val="459597"/>
                </a:solidFill>
                <a:effectLst/>
                <a:latin typeface="Calibri"/>
                <a:ea typeface="Calibri"/>
                <a:cs typeface="Calibri"/>
              </a:rPr>
              <a:t>Why should tourism SMEs use the Business Model Canvas (BMC)?</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This tool gives you a way to get a clear overview of all your business’s most important elements. By focusing on certain sections such as the customer (or guest) segments, on your value propositions (i.e. your unique value propositions) and the channels you use to reach your customer – to name a few – you get a clear and valuable overview of what your business is about and therefore how it can be improved.</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By using this method, you gain clarity about your goals, your guests, and what makes your offering unique. </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2E59C63F-829D-49AE-9103-D67903FDC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docProps/app.xml><?xml version="1.0" encoding="utf-8"?>
<Properties xmlns="http://schemas.openxmlformats.org/officeDocument/2006/extended-properties" xmlns:vt="http://schemas.openxmlformats.org/officeDocument/2006/docPropsVTypes">
  <TotalTime>12463</TotalTime>
  <Words>5464</Words>
  <Application>Microsoft Office PowerPoint</Application>
  <PresentationFormat>Widescreen</PresentationFormat>
  <Paragraphs>507</Paragraphs>
  <Slides>43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Century Gothic</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812</cp:revision>
  <dcterms:created xsi:type="dcterms:W3CDTF">2020-10-14T13:32:04Z</dcterms:created>
  <dcterms:modified xsi:type="dcterms:W3CDTF">2025-08-19T16:53:21Z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