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
  </p:notesMasterIdLst>
  <p:sldIdLst>
    <p:sldId id="6525" r:id="rId5"/>
    <p:sldId id="651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Magan (MMS,Ireland)" initials="LM" userId="S::Laura@momentumconsulting.ie::c3f3bbb9-9632-4ba0-9147-5662ad5f24a3" providerId="AD"/>
  <p188:author id="{5F7D6D1E-1627-C361-10E7-F5411C5295C7}" name="Kjartan Bollason - HOL" initials="KB" userId="S::kjartan@holar.is::1445eabb-cb7d-4a40-93f8-3a9d43ef6b96" providerId="AD"/>
  <p188:author id="{5B06AF7F-A50A-6EBB-BDEF-B338F78A1AA6}" name="Magnea Elínardóttir" initials="ME" userId="da796e0a37551b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C9636E"/>
    <a:srgbClr val="000000"/>
    <a:srgbClr val="414141"/>
    <a:srgbClr val="459597"/>
    <a:srgbClr val="82CCCA"/>
    <a:srgbClr val="E5BEAC"/>
    <a:srgbClr val="0C4659"/>
    <a:srgbClr val="FBA63B"/>
    <a:srgbClr val="F6B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67" autoAdjust="0"/>
    <p:restoredTop sz="94243" autoAdjust="0"/>
  </p:normalViewPr>
  <p:slideViewPr>
    <p:cSldViewPr snapToGrid="0" snapToObjects="1">
      <p:cViewPr varScale="1">
        <p:scale>
          <a:sx n="81" d="100"/>
          <a:sy n="81" d="100"/>
        </p:scale>
        <p:origin x="760"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Picture Placeholder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algn="l">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buNone/>
              <a:defRPr sz="2200" b="0" i="0" spc="0">
                <a:solidFill>
                  <a:srgbClr val="4141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F8B28AA-A37F-3D04-FE6B-7976D6F7534B}"/>
              </a:ext>
            </a:extLst>
          </p:cNvPr>
          <p:cNvSpPr/>
          <p:nvPr userDrawn="1"/>
        </p:nvSpPr>
        <p:spPr>
          <a:xfrm rot="16200000">
            <a:off x="586095" y="2388918"/>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7" name="Picture Placeholder 28">
            <a:extLst>
              <a:ext uri="{FF2B5EF4-FFF2-40B4-BE49-F238E27FC236}">
                <a16:creationId xmlns:a16="http://schemas.microsoft.com/office/drawing/2014/main" id="{370E5224-6CAE-824C-4BA3-01ADAF755EE0}"/>
              </a:ext>
            </a:extLst>
          </p:cNvPr>
          <p:cNvSpPr>
            <a:spLocks noGrp="1"/>
          </p:cNvSpPr>
          <p:nvPr>
            <p:ph type="pic" sz="quarter" idx="34"/>
          </p:nvPr>
        </p:nvSpPr>
        <p:spPr>
          <a:xfrm>
            <a:off x="-4485" y="435943"/>
            <a:ext cx="5974236" cy="3624947"/>
          </a:xfrm>
          <a:custGeom>
            <a:avLst/>
            <a:gdLst>
              <a:gd name="connsiteX0" fmla="*/ 0 w 5974236"/>
              <a:gd name="connsiteY0" fmla="*/ 0 h 3624947"/>
              <a:gd name="connsiteX1" fmla="*/ 4056490 w 5974236"/>
              <a:gd name="connsiteY1" fmla="*/ 0 h 3624947"/>
              <a:gd name="connsiteX2" fmla="*/ 4056490 w 5974236"/>
              <a:gd name="connsiteY2" fmla="*/ 3790 h 3624947"/>
              <a:gd name="connsiteX3" fmla="*/ 4158820 w 5974236"/>
              <a:gd name="connsiteY3" fmla="*/ 0 h 3624947"/>
              <a:gd name="connsiteX4" fmla="*/ 5974236 w 5974236"/>
              <a:gd name="connsiteY4" fmla="*/ 1815837 h 3624947"/>
              <a:gd name="connsiteX5" fmla="*/ 4344096 w 5974236"/>
              <a:gd name="connsiteY5" fmla="*/ 3622318 h 3624947"/>
              <a:gd name="connsiteX6" fmla="*/ 4292044 w 5974236"/>
              <a:gd name="connsiteY6" fmla="*/ 3624947 h 3624947"/>
              <a:gd name="connsiteX7" fmla="*/ 4252347 w 5974236"/>
              <a:gd name="connsiteY7" fmla="*/ 3516237 h 3624947"/>
              <a:gd name="connsiteX8" fmla="*/ 3796233 w 5974236"/>
              <a:gd name="connsiteY8" fmla="*/ 2904377 h 3624947"/>
              <a:gd name="connsiteX9" fmla="*/ 3752900 w 5974236"/>
              <a:gd name="connsiteY9" fmla="*/ 2871988 h 3624947"/>
              <a:gd name="connsiteX10" fmla="*/ 3689452 w 5974236"/>
              <a:gd name="connsiteY10" fmla="*/ 2816372 h 3624947"/>
              <a:gd name="connsiteX11" fmla="*/ 2853773 w 5974236"/>
              <a:gd name="connsiteY11" fmla="*/ 2539409 h 3624947"/>
              <a:gd name="connsiteX12" fmla="*/ 2810022 w 5974236"/>
              <a:gd name="connsiteY12" fmla="*/ 2541030 h 3624947"/>
              <a:gd name="connsiteX13" fmla="*/ 2777814 w 5974236"/>
              <a:gd name="connsiteY13" fmla="*/ 2539409 h 3624947"/>
              <a:gd name="connsiteX14" fmla="*/ 2775098 w 5974236"/>
              <a:gd name="connsiteY14" fmla="*/ 2539509 h 3624947"/>
              <a:gd name="connsiteX15" fmla="*/ 2775098 w 5974236"/>
              <a:gd name="connsiteY15" fmla="*/ 2539409 h 3624947"/>
              <a:gd name="connsiteX16" fmla="*/ 2687623 w 5974236"/>
              <a:gd name="connsiteY16" fmla="*/ 2539409 h 3624947"/>
              <a:gd name="connsiteX17" fmla="*/ 2687623 w 5974236"/>
              <a:gd name="connsiteY17" fmla="*/ 2539409 h 3624947"/>
              <a:gd name="connsiteX18" fmla="*/ 4139 w 5974236"/>
              <a:gd name="connsiteY18" fmla="*/ 2539409 h 3624947"/>
              <a:gd name="connsiteX19" fmla="*/ 4139 w 5974236"/>
              <a:gd name="connsiteY19" fmla="*/ 269370 h 3624947"/>
              <a:gd name="connsiteX20" fmla="*/ 1449 w 5974236"/>
              <a:gd name="connsiteY20" fmla="*/ 269370 h 3624947"/>
              <a:gd name="connsiteX21" fmla="*/ 4139 w 5974236"/>
              <a:gd name="connsiteY21" fmla="*/ 142822 h 36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4236" h="3624947">
                <a:moveTo>
                  <a:pt x="0" y="0"/>
                </a:moveTo>
                <a:lnTo>
                  <a:pt x="4056490" y="0"/>
                </a:lnTo>
                <a:lnTo>
                  <a:pt x="4056490" y="3790"/>
                </a:lnTo>
                <a:cubicBezTo>
                  <a:pt x="4090599" y="0"/>
                  <a:pt x="4124711" y="0"/>
                  <a:pt x="4158820" y="0"/>
                </a:cubicBezTo>
                <a:cubicBezTo>
                  <a:pt x="5163175" y="0"/>
                  <a:pt x="5974236" y="811251"/>
                  <a:pt x="5974236" y="1815837"/>
                </a:cubicBezTo>
                <a:cubicBezTo>
                  <a:pt x="5974236" y="2757635"/>
                  <a:pt x="5258056" y="3529512"/>
                  <a:pt x="4344096" y="3622318"/>
                </a:cubicBezTo>
                <a:lnTo>
                  <a:pt x="4292044" y="3624947"/>
                </a:lnTo>
                <a:lnTo>
                  <a:pt x="4252347" y="3516237"/>
                </a:lnTo>
                <a:cubicBezTo>
                  <a:pt x="4151287" y="3276807"/>
                  <a:pt x="3993710" y="3067313"/>
                  <a:pt x="3796233" y="2904377"/>
                </a:cubicBezTo>
                <a:lnTo>
                  <a:pt x="3752900" y="2871988"/>
                </a:lnTo>
                <a:lnTo>
                  <a:pt x="3689452" y="2816372"/>
                </a:lnTo>
                <a:cubicBezTo>
                  <a:pt x="3456649" y="2642347"/>
                  <a:pt x="3167475" y="2539409"/>
                  <a:pt x="2853773" y="2539409"/>
                </a:cubicBezTo>
                <a:lnTo>
                  <a:pt x="2810022" y="2541030"/>
                </a:lnTo>
                <a:lnTo>
                  <a:pt x="2777814" y="2539409"/>
                </a:lnTo>
                <a:lnTo>
                  <a:pt x="2775098" y="2539509"/>
                </a:lnTo>
                <a:lnTo>
                  <a:pt x="2775098" y="2539409"/>
                </a:lnTo>
                <a:lnTo>
                  <a:pt x="2687623" y="2539409"/>
                </a:lnTo>
                <a:lnTo>
                  <a:pt x="2687623" y="2539409"/>
                </a:lnTo>
                <a:lnTo>
                  <a:pt x="4139" y="2539409"/>
                </a:lnTo>
                <a:lnTo>
                  <a:pt x="4139" y="269370"/>
                </a:lnTo>
                <a:lnTo>
                  <a:pt x="1449" y="269370"/>
                </a:lnTo>
                <a:cubicBezTo>
                  <a:pt x="4139" y="231875"/>
                  <a:pt x="4139" y="185003"/>
                  <a:pt x="4139" y="142822"/>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3FDF0389-E6EB-0B4F-02E2-5E9DF6D1CAF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Text Placeholder 17">
            <a:extLst>
              <a:ext uri="{FF2B5EF4-FFF2-40B4-BE49-F238E27FC236}">
                <a16:creationId xmlns:a16="http://schemas.microsoft.com/office/drawing/2014/main" id="{3F944C4F-4FDC-5AF7-E879-42C57B7DB235}"/>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7DC5593C-F8AF-0542-DD94-FD5D7899AF11}"/>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87C973A2-EB1A-3325-255B-77887E432FA2}"/>
              </a:ext>
            </a:extLst>
          </p:cNvPr>
          <p:cNvCxnSpPr>
            <a:cxnSpLocks/>
          </p:cNvCxnSpPr>
          <p:nvPr userDrawn="1"/>
        </p:nvCxnSpPr>
        <p:spPr>
          <a:xfrm>
            <a:off x="480327" y="406761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A692E8A6-D513-08BC-DE9D-49DC6DF4F19F}"/>
              </a:ext>
            </a:extLst>
          </p:cNvPr>
          <p:cNvSpPr>
            <a:spLocks noGrp="1"/>
          </p:cNvSpPr>
          <p:nvPr>
            <p:ph type="body" sz="quarter" idx="18" hasCustomPrompt="1"/>
          </p:nvPr>
        </p:nvSpPr>
        <p:spPr>
          <a:xfrm>
            <a:off x="599571" y="4229507"/>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8" name="Text Placeholder 32">
            <a:extLst>
              <a:ext uri="{FF2B5EF4-FFF2-40B4-BE49-F238E27FC236}">
                <a16:creationId xmlns:a16="http://schemas.microsoft.com/office/drawing/2014/main" id="{369B69F7-F1EE-2E71-4BB7-99643496E263}"/>
              </a:ext>
            </a:extLst>
          </p:cNvPr>
          <p:cNvSpPr>
            <a:spLocks noGrp="1"/>
          </p:cNvSpPr>
          <p:nvPr>
            <p:ph type="body" sz="quarter" idx="19" hasCustomPrompt="1"/>
          </p:nvPr>
        </p:nvSpPr>
        <p:spPr>
          <a:xfrm>
            <a:off x="616370" y="3294588"/>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F8B28AA-A37F-3D04-FE6B-7976D6F7534B}"/>
              </a:ext>
            </a:extLst>
          </p:cNvPr>
          <p:cNvSpPr/>
          <p:nvPr userDrawn="1"/>
        </p:nvSpPr>
        <p:spPr>
          <a:xfrm rot="16200000">
            <a:off x="586434" y="-358294"/>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9" name="Slide Number Placeholder 5">
            <a:extLst>
              <a:ext uri="{FF2B5EF4-FFF2-40B4-BE49-F238E27FC236}">
                <a16:creationId xmlns:a16="http://schemas.microsoft.com/office/drawing/2014/main" id="{3FDF0389-E6EB-0B4F-02E2-5E9DF6D1CAF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Text Placeholder 17">
            <a:extLst>
              <a:ext uri="{FF2B5EF4-FFF2-40B4-BE49-F238E27FC236}">
                <a16:creationId xmlns:a16="http://schemas.microsoft.com/office/drawing/2014/main" id="{3F944C4F-4FDC-5AF7-E879-42C57B7DB235}"/>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cxnSp>
        <p:nvCxnSpPr>
          <p:cNvPr id="14" name="Straight Connector 13">
            <a:extLst>
              <a:ext uri="{FF2B5EF4-FFF2-40B4-BE49-F238E27FC236}">
                <a16:creationId xmlns:a16="http://schemas.microsoft.com/office/drawing/2014/main" id="{87C973A2-EB1A-3325-255B-77887E432FA2}"/>
              </a:ext>
            </a:extLst>
          </p:cNvPr>
          <p:cNvCxnSpPr>
            <a:cxnSpLocks/>
          </p:cNvCxnSpPr>
          <p:nvPr userDrawn="1"/>
        </p:nvCxnSpPr>
        <p:spPr>
          <a:xfrm>
            <a:off x="480666" y="132040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A692E8A6-D513-08BC-DE9D-49DC6DF4F19F}"/>
              </a:ext>
            </a:extLst>
          </p:cNvPr>
          <p:cNvSpPr>
            <a:spLocks noGrp="1"/>
          </p:cNvSpPr>
          <p:nvPr>
            <p:ph type="body" sz="quarter" idx="18" hasCustomPrompt="1"/>
          </p:nvPr>
        </p:nvSpPr>
        <p:spPr>
          <a:xfrm>
            <a:off x="599910" y="1482295"/>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8" name="Text Placeholder 32">
            <a:extLst>
              <a:ext uri="{FF2B5EF4-FFF2-40B4-BE49-F238E27FC236}">
                <a16:creationId xmlns:a16="http://schemas.microsoft.com/office/drawing/2014/main" id="{369B69F7-F1EE-2E71-4BB7-99643496E263}"/>
              </a:ext>
            </a:extLst>
          </p:cNvPr>
          <p:cNvSpPr>
            <a:spLocks noGrp="1"/>
          </p:cNvSpPr>
          <p:nvPr>
            <p:ph type="body" sz="quarter" idx="19" hasCustomPrompt="1"/>
          </p:nvPr>
        </p:nvSpPr>
        <p:spPr>
          <a:xfrm>
            <a:off x="616709" y="547376"/>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6735724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69C63C-9E15-FF8A-3DEB-DE5E3256FEEC}"/>
              </a:ext>
            </a:extLst>
          </p:cNvPr>
          <p:cNvCxnSpPr>
            <a:cxnSpLocks/>
          </p:cNvCxnSpPr>
          <p:nvPr userDrawn="1"/>
        </p:nvCxnSpPr>
        <p:spPr>
          <a:xfrm>
            <a:off x="11782908" y="6439837"/>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3D8EBCA-5A14-797D-8ED4-BF34B90B6377}"/>
              </a:ext>
            </a:extLst>
          </p:cNvPr>
          <p:cNvSpPr/>
          <p:nvPr userDrawn="1"/>
        </p:nvSpPr>
        <p:spPr>
          <a:xfrm rot="16200000">
            <a:off x="9277951" y="3672205"/>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a:solidFill>
                  <a:srgbClr val="459597"/>
                </a:solidFill>
                <a:latin typeface="Calibri" panose="020F0502020204030204" pitchFamily="34" charset="0"/>
                <a:cs typeface="Calibri" panose="020F0502020204030204" pitchFamily="34" charset="0"/>
              </a:rPr>
              <a:t>EPIC STAYS </a:t>
            </a:r>
            <a:r>
              <a:rPr lang="en-GB" sz="600" b="1" i="0" u="none" spc="0">
                <a:solidFill>
                  <a:srgbClr val="FBA63B"/>
                </a:solidFill>
                <a:latin typeface="Calibri" panose="020F0502020204030204" pitchFamily="34" charset="0"/>
                <a:cs typeface="Calibri" panose="020F0502020204030204" pitchFamily="34" charset="0"/>
              </a:rPr>
              <a:t>|</a:t>
            </a:r>
            <a:r>
              <a:rPr lang="en-GB" sz="600" b="1" i="0" u="none" spc="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
        <p:nvSpPr>
          <p:cNvPr id="7" name="Slide Number Placeholder 5">
            <a:extLst>
              <a:ext uri="{FF2B5EF4-FFF2-40B4-BE49-F238E27FC236}">
                <a16:creationId xmlns:a16="http://schemas.microsoft.com/office/drawing/2014/main" id="{205EDA5C-11E9-63A0-097A-01F9755FE081}"/>
              </a:ext>
            </a:extLst>
          </p:cNvPr>
          <p:cNvSpPr>
            <a:spLocks noGrp="1"/>
          </p:cNvSpPr>
          <p:nvPr>
            <p:ph type="sldNum" sz="quarter" idx="4"/>
          </p:nvPr>
        </p:nvSpPr>
        <p:spPr>
          <a:xfrm>
            <a:off x="11679108" y="6477235"/>
            <a:ext cx="473489" cy="311567"/>
          </a:xfrm>
          <a:prstGeom prst="rect">
            <a:avLst/>
          </a:prstGeom>
        </p:spPr>
        <p:txBody>
          <a:bodyPr vert="horz" lIns="91440" tIns="45720" rIns="91440" bIns="45720" rtlCol="0" anchor="ctr"/>
          <a:lstStyle>
            <a:lvl1pPr algn="ctr">
              <a:defRPr sz="14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884" r:id="rId15"/>
    <p:sldLayoutId id="2147483841" r:id="rId16"/>
    <p:sldLayoutId id="2147483879" r:id="rId17"/>
    <p:sldLayoutId id="2147483913" r:id="rId18"/>
    <p:sldLayoutId id="2147483914" r:id="rId19"/>
    <p:sldLayoutId id="2147483906" r:id="rId20"/>
    <p:sldLayoutId id="2147483907" r:id="rId21"/>
    <p:sldLayoutId id="2147483878" r:id="rId22"/>
    <p:sldLayoutId id="2147483915" r:id="rId23"/>
    <p:sldLayoutId id="2147483916" r:id="rId24"/>
    <p:sldLayoutId id="2147483891" r:id="rId25"/>
    <p:sldLayoutId id="2147483894" r:id="rId26"/>
    <p:sldLayoutId id="2147483893" r:id="rId27"/>
    <p:sldLayoutId id="2147483895" r:id="rId28"/>
    <p:sldLayoutId id="2147483896" r:id="rId29"/>
    <p:sldLayoutId id="2147483900" r:id="rId30"/>
    <p:sldLayoutId id="2147483901" r:id="rId31"/>
    <p:sldLayoutId id="2147483902" r:id="rId32"/>
    <p:sldLayoutId id="2147483903" r:id="rId33"/>
    <p:sldLayoutId id="2147483904" r:id="rId34"/>
    <p:sldLayoutId id="2147483853" r:id="rId35"/>
    <p:sldLayoutId id="214748391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https://www.youtube.com/embed/c-HHKBmE16E?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pic>
        <p:nvPicPr>
          <p:cNvPr id="20" name="Picture Placeholder 19" descr="A person sitting in a sauna&#10;&#10;AI-generated content may be incorrect.">
            <a:extLst>
              <a:ext uri="{FF2B5EF4-FFF2-40B4-BE49-F238E27FC236}">
                <a16:creationId xmlns:a16="http://schemas.microsoft.com/office/drawing/2014/main" id="{50E98FB6-095C-29A7-D276-661D5753406B}"/>
              </a:ext>
            </a:extLst>
          </p:cNvPr>
          <p:cNvPicPr>
            <a:picLocks noGrp="1" noChangeAspect="1"/>
          </p:cNvPicPr>
          <p:nvPr>
            <p:ph type="pic" sz="quarter" idx="34"/>
          </p:nvPr>
        </p:nvPicPr>
        <p:blipFill>
          <a:blip r:embed="rId2"/>
          <a:srcRect l="112" r="112"/>
          <a:stretch>
            <a:fillRect/>
          </a:stretch>
        </p:blipFill>
        <p:spPr/>
      </p:pic>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6222251" y="521611"/>
            <a:ext cx="5496429" cy="4050389"/>
          </a:xfrm>
        </p:spPr>
        <p:txBody>
          <a:bodyPr/>
          <a:lstStyle/>
          <a:p>
            <a:pPr>
              <a:lnSpc>
                <a:spcPts val="2340"/>
              </a:lnSpc>
            </a:pPr>
            <a:r>
              <a:rPr lang="en-US" sz="2200" b="1" dirty="0">
                <a:solidFill>
                  <a:srgbClr val="EC7C69"/>
                </a:solidFill>
              </a:rPr>
              <a:t>Regenerative Concept</a:t>
            </a:r>
          </a:p>
          <a:p>
            <a:pPr>
              <a:lnSpc>
                <a:spcPts val="2340"/>
              </a:lnSpc>
            </a:pPr>
            <a:r>
              <a:rPr lang="en-US" sz="2200" dirty="0">
                <a:solidFill>
                  <a:srgbClr val="414141"/>
                </a:solidFill>
              </a:rPr>
              <a:t>An abandoned South-Coast cement factory reborn as a “base-camp” hostel-plus-hub, proving how up-cycling industrial space can anchor rural tourism growth.</a:t>
            </a:r>
          </a:p>
          <a:p>
            <a:pPr>
              <a:lnSpc>
                <a:spcPts val="2340"/>
              </a:lnSpc>
            </a:pPr>
            <a:endParaRPr lang="en-US" sz="2200" dirty="0">
              <a:solidFill>
                <a:srgbClr val="414141"/>
              </a:solidFill>
            </a:endParaRPr>
          </a:p>
          <a:p>
            <a:pPr>
              <a:lnSpc>
                <a:spcPts val="2340"/>
              </a:lnSpc>
            </a:pPr>
            <a:endParaRPr lang="en-US" sz="2200" dirty="0">
              <a:solidFill>
                <a:srgbClr val="414141"/>
              </a:solidFill>
            </a:endParaRPr>
          </a:p>
          <a:p>
            <a:pPr>
              <a:lnSpc>
                <a:spcPts val="2340"/>
              </a:lnSpc>
            </a:pPr>
            <a:r>
              <a:rPr lang="en-US" b="1" dirty="0">
                <a:solidFill>
                  <a:srgbClr val="EC7C69"/>
                </a:solidFill>
              </a:rPr>
              <a:t>Signature Differentiators: </a:t>
            </a:r>
            <a:endParaRPr lang="en-US" sz="2200" dirty="0">
              <a:solidFill>
                <a:srgbClr val="414141"/>
              </a:solidFill>
            </a:endParaRPr>
          </a:p>
          <a:p>
            <a:pPr marL="342900" indent="-342900">
              <a:lnSpc>
                <a:spcPts val="2340"/>
              </a:lnSpc>
              <a:buClr>
                <a:srgbClr val="459597"/>
              </a:buClr>
              <a:buFont typeface="Arial" panose="020B0604020202020204" pitchFamily="34" charset="0"/>
              <a:buChar char="•"/>
            </a:pPr>
            <a:r>
              <a:rPr lang="en-US" sz="2200" dirty="0">
                <a:solidFill>
                  <a:srgbClr val="414141"/>
                </a:solidFill>
              </a:rPr>
              <a:t>Rooftop sauna &amp; hot-tub with views to Eyjafjallajökull volcano. </a:t>
            </a:r>
          </a:p>
          <a:p>
            <a:pPr marL="342900" indent="-342900">
              <a:lnSpc>
                <a:spcPts val="2340"/>
              </a:lnSpc>
              <a:buClr>
                <a:srgbClr val="459597"/>
              </a:buClr>
              <a:buFont typeface="Arial" panose="020B0604020202020204" pitchFamily="34" charset="0"/>
              <a:buChar char="•"/>
            </a:pPr>
            <a:r>
              <a:rPr lang="en-US" sz="2200" dirty="0">
                <a:solidFill>
                  <a:srgbClr val="414141"/>
                </a:solidFill>
              </a:rPr>
              <a:t>In-house adventure team curating hikes, ice-cave walks and super-jeep safaris - “locals-as-guides” authenticity. </a:t>
            </a:r>
          </a:p>
          <a:p>
            <a:pPr marL="342900" indent="-342900">
              <a:lnSpc>
                <a:spcPts val="2340"/>
              </a:lnSpc>
              <a:buClr>
                <a:srgbClr val="459597"/>
              </a:buClr>
              <a:buFont typeface="Arial" panose="020B0604020202020204" pitchFamily="34" charset="0"/>
              <a:buChar char="•"/>
            </a:pPr>
            <a:r>
              <a:rPr lang="en-US" sz="2200" dirty="0">
                <a:solidFill>
                  <a:srgbClr val="414141"/>
                </a:solidFill>
              </a:rPr>
              <a:t>Communal restaurant-lounge hosting live music, yoga and storytelling nights - builds a “family vibe” that review sites praise. </a:t>
            </a:r>
          </a:p>
          <a:p>
            <a:pPr>
              <a:lnSpc>
                <a:spcPts val="2340"/>
              </a:lnSpc>
            </a:pPr>
            <a:endParaRPr lang="en-US" sz="2200" i="1" dirty="0">
              <a:solidFill>
                <a:srgbClr val="414141"/>
              </a:solidFill>
            </a:endParaRPr>
          </a:p>
        </p:txBody>
      </p:sp>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2958765" cy="452458"/>
          </a:xfrm>
          <a:solidFill>
            <a:srgbClr val="459597"/>
          </a:solidFill>
        </p:spPr>
        <p:txBody>
          <a:bodyPr/>
          <a:lstStyle/>
          <a:p>
            <a:pPr algn="ctr"/>
            <a:r>
              <a:rPr lang="en-GB" sz="1200" dirty="0"/>
              <a:t>Photo Credit: Midgard Base Camp</a:t>
            </a: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prstGeom prst="rect">
            <a:avLst/>
          </a:prstGeom>
        </p:spPr>
        <p:txBody>
          <a:bodyPr/>
          <a:lstStyle/>
          <a:p>
            <a:r>
              <a:rPr lang="en-US" dirty="0"/>
              <a:t>Midgard Base Camp - in south of Iceland</a:t>
            </a:r>
          </a:p>
          <a:p>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6321204" y="5701340"/>
            <a:ext cx="5486513" cy="369332"/>
          </a:xfrm>
          <a:prstGeom prst="rect">
            <a:avLst/>
          </a:prstGeom>
          <a:noFill/>
        </p:spPr>
        <p:txBody>
          <a:bodyPr wrap="square" rtlCol="0">
            <a:spAutoFit/>
          </a:bodyPr>
          <a:lstStyle/>
          <a:p>
            <a:r>
              <a:rPr lang="en-IE" b="1" dirty="0">
                <a:solidFill>
                  <a:srgbClr val="414141"/>
                </a:solidFill>
              </a:rPr>
              <a:t>Website: </a:t>
            </a:r>
            <a:r>
              <a:rPr lang="en-IE" dirty="0">
                <a:solidFill>
                  <a:srgbClr val="459597"/>
                </a:solidFill>
              </a:rPr>
              <a:t>https://</a:t>
            </a:r>
            <a:r>
              <a:rPr lang="en-IE" dirty="0" err="1">
                <a:solidFill>
                  <a:srgbClr val="459597"/>
                </a:solidFill>
              </a:rPr>
              <a:t>midgardbasecamp.is</a:t>
            </a:r>
            <a:r>
              <a:rPr lang="en-IE" dirty="0">
                <a:solidFill>
                  <a:srgbClr val="459597"/>
                </a:solidFill>
              </a:rPr>
              <a:t>/</a:t>
            </a: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2" name="Picture 1">
            <a:extLst>
              <a:ext uri="{FF2B5EF4-FFF2-40B4-BE49-F238E27FC236}">
                <a16:creationId xmlns:a16="http://schemas.microsoft.com/office/drawing/2014/main" id="{E88A0D24-1549-D8F2-D466-E097E35C3D56}"/>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47331-0637-A00B-203D-D0AD7EE0768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2062E65-6AD4-0DA9-6DEF-71E575918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055" y="2857204"/>
            <a:ext cx="5840450" cy="3845012"/>
          </a:xfrm>
          <a:prstGeom prst="rect">
            <a:avLst/>
          </a:prstGeom>
          <a:noFill/>
        </p:spPr>
      </p:pic>
      <p:sp>
        <p:nvSpPr>
          <p:cNvPr id="14" name="Text Placeholder 2">
            <a:extLst>
              <a:ext uri="{FF2B5EF4-FFF2-40B4-BE49-F238E27FC236}">
                <a16:creationId xmlns:a16="http://schemas.microsoft.com/office/drawing/2014/main" id="{4B8F0CE4-F6D9-B66D-5E34-1A48507EF7FF}"/>
              </a:ext>
            </a:extLst>
          </p:cNvPr>
          <p:cNvSpPr>
            <a:spLocks noGrp="1"/>
          </p:cNvSpPr>
          <p:nvPr>
            <p:ph type="body" sz="quarter" idx="18"/>
          </p:nvPr>
        </p:nvSpPr>
        <p:spPr>
          <a:xfrm>
            <a:off x="615337" y="1548294"/>
            <a:ext cx="2975564" cy="1049221"/>
          </a:xfrm>
          <a:prstGeom prst="rect">
            <a:avLst/>
          </a:prstGeom>
        </p:spPr>
        <p:txBody>
          <a:bodyPr/>
          <a:lstStyle/>
          <a:p>
            <a:r>
              <a:rPr lang="en-US" dirty="0"/>
              <a:t>Midgard Base Camp - in south of Iceland</a:t>
            </a:r>
          </a:p>
          <a:p>
            <a:endParaRPr lang="en-US" dirty="0"/>
          </a:p>
        </p:txBody>
      </p:sp>
      <p:sp>
        <p:nvSpPr>
          <p:cNvPr id="15" name="Text Placeholder 3">
            <a:extLst>
              <a:ext uri="{FF2B5EF4-FFF2-40B4-BE49-F238E27FC236}">
                <a16:creationId xmlns:a16="http://schemas.microsoft.com/office/drawing/2014/main" id="{8C7BA1EB-E096-9035-C288-8BB1C92A7DDF}"/>
              </a:ext>
            </a:extLst>
          </p:cNvPr>
          <p:cNvSpPr>
            <a:spLocks noGrp="1"/>
          </p:cNvSpPr>
          <p:nvPr>
            <p:ph type="body" sz="quarter" idx="19"/>
          </p:nvPr>
        </p:nvSpPr>
        <p:spPr>
          <a:xfrm>
            <a:off x="632136" y="613375"/>
            <a:ext cx="2958765" cy="385564"/>
          </a:xfrm>
          <a:prstGeom prst="rect">
            <a:avLst/>
          </a:prstGeom>
        </p:spPr>
        <p:txBody>
          <a:bodyPr/>
          <a:lstStyle/>
          <a:p>
            <a:r>
              <a:rPr lang="en-GB" dirty="0"/>
              <a:t>Case Study</a:t>
            </a:r>
          </a:p>
        </p:txBody>
      </p:sp>
      <p:sp>
        <p:nvSpPr>
          <p:cNvPr id="16" name="Text Placeholder 4">
            <a:extLst>
              <a:ext uri="{FF2B5EF4-FFF2-40B4-BE49-F238E27FC236}">
                <a16:creationId xmlns:a16="http://schemas.microsoft.com/office/drawing/2014/main" id="{35ADAE2C-5ADC-C0DB-AF79-5D4496414E0F}"/>
              </a:ext>
            </a:extLst>
          </p:cNvPr>
          <p:cNvSpPr txBox="1">
            <a:spLocks/>
          </p:cNvSpPr>
          <p:nvPr/>
        </p:nvSpPr>
        <p:spPr>
          <a:xfrm>
            <a:off x="5485403" y="572320"/>
            <a:ext cx="6231395" cy="4050389"/>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40"/>
              </a:lnSpc>
            </a:pPr>
            <a:r>
              <a:rPr lang="en-IE" b="1" dirty="0">
                <a:solidFill>
                  <a:srgbClr val="EC7C69"/>
                </a:solidFill>
              </a:rPr>
              <a:t>Value for Guests: </a:t>
            </a:r>
          </a:p>
          <a:p>
            <a:pPr>
              <a:lnSpc>
                <a:spcPts val="2340"/>
              </a:lnSpc>
            </a:pPr>
            <a:r>
              <a:rPr lang="en-IE" dirty="0"/>
              <a:t>bundled “Stay + Play” packages make trips simpler and often cheaper than booking beds, meals and tours separately, while the social design helps solo travellers find companions.</a:t>
            </a:r>
          </a:p>
          <a:p>
            <a:pPr>
              <a:lnSpc>
                <a:spcPts val="2340"/>
              </a:lnSpc>
            </a:pPr>
            <a:endParaRPr lang="en-IE" dirty="0"/>
          </a:p>
          <a:p>
            <a:pPr>
              <a:lnSpc>
                <a:spcPts val="2340"/>
              </a:lnSpc>
            </a:pPr>
            <a:r>
              <a:rPr lang="en-IE" b="1" dirty="0">
                <a:solidFill>
                  <a:srgbClr val="EC7C69"/>
                </a:solidFill>
              </a:rPr>
              <a:t>Value for Community &amp; Planet: </a:t>
            </a:r>
          </a:p>
          <a:p>
            <a:pPr>
              <a:lnSpc>
                <a:spcPts val="2340"/>
              </a:lnSpc>
            </a:pPr>
            <a:r>
              <a:rPr lang="en-IE" dirty="0"/>
              <a:t>Keeps spend in </a:t>
            </a:r>
            <a:r>
              <a:rPr lang="en-IE" dirty="0" err="1"/>
              <a:t>Hvolsvöllur</a:t>
            </a:r>
            <a:r>
              <a:rPr lang="en-IE" dirty="0"/>
              <a:t> via local-food sourcing and year-round jobs. Up-cycled structure, reclaimed-wood furniture and low-energy systems cut the embedded carbon.</a:t>
            </a:r>
          </a:p>
          <a:p>
            <a:pPr>
              <a:lnSpc>
                <a:spcPts val="2340"/>
              </a:lnSpc>
            </a:pPr>
            <a:endParaRPr lang="en-IE" dirty="0"/>
          </a:p>
          <a:p>
            <a:pPr>
              <a:lnSpc>
                <a:spcPts val="2340"/>
              </a:lnSpc>
            </a:pPr>
            <a:r>
              <a:rPr lang="en-IE" b="1" dirty="0">
                <a:solidFill>
                  <a:srgbClr val="EC7C69"/>
                </a:solidFill>
              </a:rPr>
              <a:t>Key take- away: </a:t>
            </a:r>
          </a:p>
          <a:p>
            <a:pPr>
              <a:lnSpc>
                <a:spcPts val="2340"/>
              </a:lnSpc>
            </a:pPr>
            <a:r>
              <a:rPr lang="en-IE" dirty="0"/>
              <a:t>a clear, story-rich concept (industrial-site regeneration) paired with a crisp value proposition (“all-in-one adventure hub”) gives Midgard a defensible niche that resonates with its ideal guest segment - independent, experience-seeking travellers - while delivering economic, social and environmental returns.</a:t>
            </a:r>
          </a:p>
          <a:p>
            <a:pPr>
              <a:lnSpc>
                <a:spcPts val="2340"/>
              </a:lnSpc>
            </a:pPr>
            <a:endParaRPr lang="en-IE" dirty="0"/>
          </a:p>
          <a:p>
            <a:pPr>
              <a:lnSpc>
                <a:spcPts val="2340"/>
              </a:lnSpc>
            </a:pPr>
            <a:endParaRPr lang="en-IE" i="1" dirty="0"/>
          </a:p>
        </p:txBody>
      </p:sp>
      <p:pic>
        <p:nvPicPr>
          <p:cNvPr id="2" name="Online Media 1" title="#MIDGARD_FAMILY">
            <a:hlinkClick r:id="" action="ppaction://media"/>
            <a:extLst>
              <a:ext uri="{FF2B5EF4-FFF2-40B4-BE49-F238E27FC236}">
                <a16:creationId xmlns:a16="http://schemas.microsoft.com/office/drawing/2014/main" id="{E2A4D601-BB4F-213C-829B-BEC72436067E}"/>
              </a:ext>
            </a:extLst>
          </p:cNvPr>
          <p:cNvPicPr>
            <a:picLocks noRot="1" noChangeAspect="1"/>
          </p:cNvPicPr>
          <p:nvPr>
            <a:videoFile r:link="rId1"/>
          </p:nvPr>
        </p:nvPicPr>
        <p:blipFill>
          <a:blip r:embed="rId4"/>
          <a:stretch>
            <a:fillRect/>
          </a:stretch>
        </p:blipFill>
        <p:spPr>
          <a:xfrm>
            <a:off x="632136" y="3272998"/>
            <a:ext cx="4186069" cy="2365134"/>
          </a:xfrm>
          <a:prstGeom prst="rect">
            <a:avLst/>
          </a:prstGeom>
        </p:spPr>
      </p:pic>
      <p:sp>
        <p:nvSpPr>
          <p:cNvPr id="19" name="Slide Number Placeholder 5">
            <a:extLst>
              <a:ext uri="{FF2B5EF4-FFF2-40B4-BE49-F238E27FC236}">
                <a16:creationId xmlns:a16="http://schemas.microsoft.com/office/drawing/2014/main" id="{C5FEDD8F-CFCC-B63F-96A6-355DE3D1942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2</a:t>
            </a:fld>
            <a:endParaRPr lang="fr-CA" sz="1200" dirty="0"/>
          </a:p>
        </p:txBody>
      </p:sp>
    </p:spTree>
    <p:extLst>
      <p:ext uri="{BB962C8B-B14F-4D97-AF65-F5344CB8AC3E}">
        <p14:creationId xmlns:p14="http://schemas.microsoft.com/office/powerpoint/2010/main" val="428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5" ma:contentTypeDescription="Create a new document." ma:contentTypeScope="" ma:versionID="1004a1fcfdaedc499d1fdbf9e606bbc9">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c246fbac5ae566393edce5c1df43e7b4"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76E18-2B84-4508-B120-3C096464AE89}">
  <ds:schemaRefs>
    <ds:schemaRef ds:uri="http://schemas.microsoft.com/office/2006/metadata/properties"/>
    <ds:schemaRef ds:uri="http://schemas.microsoft.com/office/infopath/2007/PartnerControls"/>
    <ds:schemaRef ds:uri="835803b3-5fd4-490d-9118-e08d8d43fc1e"/>
    <ds:schemaRef ds:uri="7b53bf8c-4569-44df-ad60-bb18397340c4"/>
  </ds:schemaRefs>
</ds:datastoreItem>
</file>

<file path=customXml/itemProps2.xml><?xml version="1.0" encoding="utf-8"?>
<ds:datastoreItem xmlns:ds="http://schemas.openxmlformats.org/officeDocument/2006/customXml" ds:itemID="{2E59C63F-829D-49AE-9103-D67903FD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3bf8c-4569-44df-ad60-bb18397340c4"/>
    <ds:schemaRef ds:uri="835803b3-5fd4-490d-9118-e08d8d43f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85329-4F53-4995-A204-691117D327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12217</TotalTime>
  <Words>231</Words>
  <Application>Microsoft Macintosh PowerPoint</Application>
  <PresentationFormat>Widescreen</PresentationFormat>
  <Paragraphs>24</Paragraphs>
  <Slides>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Montserrat</vt:lpstr>
      <vt:lpstr>Montserrat Light</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Gillian Keane</cp:lastModifiedBy>
  <cp:revision>770</cp:revision>
  <dcterms:created xsi:type="dcterms:W3CDTF">2020-10-14T13:32:04Z</dcterms:created>
  <dcterms:modified xsi:type="dcterms:W3CDTF">2025-08-11T11:28:44Z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y fmtid="{D5CDD505-2E9C-101B-9397-08002B2CF9AE}" pid="3" name="MediaServiceImageTags">
    <vt:lpwstr/>
  </property>
</Properties>
</file>