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
  </p:notesMasterIdLst>
  <p:sldIdLst>
    <p:sldId id="7829" r:id="rId2"/>
    <p:sldId id="7607" r:id="rId3"/>
    <p:sldId id="6951"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C7F"/>
    <a:srgbClr val="E96751"/>
    <a:srgbClr val="F2A158"/>
    <a:srgbClr val="5FBDBB"/>
    <a:srgbClr val="418D8F"/>
    <a:srgbClr val="595959"/>
    <a:srgbClr val="459597"/>
    <a:srgbClr val="A3D4D5"/>
    <a:srgbClr val="E5E5E3"/>
    <a:srgbClr val="086D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90"/>
    <p:restoredTop sz="94915" autoAdjust="0"/>
  </p:normalViewPr>
  <p:slideViewPr>
    <p:cSldViewPr snapToGrid="0" snapToObjects="1">
      <p:cViewPr varScale="1">
        <p:scale>
          <a:sx n="107" d="100"/>
          <a:sy n="107" d="100"/>
        </p:scale>
        <p:origin x="50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48833"/>
            <a:ext cx="6549337" cy="576020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132926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48833"/>
            <a:ext cx="6549337" cy="576020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2A15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883458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
            <a:extLst>
              <a:ext uri="{FF2B5EF4-FFF2-40B4-BE49-F238E27FC236}">
                <a16:creationId xmlns:a16="http://schemas.microsoft.com/office/drawing/2014/main" id="{6200EA46-74C4-E89B-2CA3-0088C46B4E86}"/>
              </a:ext>
            </a:extLst>
          </p:cNvPr>
          <p:cNvSpPr>
            <a:spLocks noGrp="1"/>
          </p:cNvSpPr>
          <p:nvPr>
            <p:ph type="body" sz="quarter" idx="4294967295"/>
          </p:nvPr>
        </p:nvSpPr>
        <p:spPr>
          <a:xfrm>
            <a:off x="5862882" y="1337990"/>
            <a:ext cx="700387" cy="689518"/>
          </a:xfrm>
          <a:prstGeom prst="rect">
            <a:avLst/>
          </a:prstGeom>
        </p:spPr>
        <p:txBody>
          <a:bodyPr anchor="ctr"/>
          <a:lstStyle/>
          <a:p>
            <a:pPr marL="0" indent="0" algn="ctr">
              <a:buNone/>
            </a:pPr>
            <a:r>
              <a:rPr lang="en-IE" sz="3200" dirty="0">
                <a:solidFill>
                  <a:schemeClr val="bg1"/>
                </a:solidFill>
              </a:rPr>
              <a:t>01</a:t>
            </a:r>
          </a:p>
        </p:txBody>
      </p:sp>
      <p:sp>
        <p:nvSpPr>
          <p:cNvPr id="6" name="Text Placeholder 2">
            <a:extLst>
              <a:ext uri="{FF2B5EF4-FFF2-40B4-BE49-F238E27FC236}">
                <a16:creationId xmlns:a16="http://schemas.microsoft.com/office/drawing/2014/main" id="{2F1C6307-FD72-0D20-16E5-D13ED5D003F7}"/>
              </a:ext>
            </a:extLst>
          </p:cNvPr>
          <p:cNvSpPr>
            <a:spLocks noGrp="1"/>
          </p:cNvSpPr>
          <p:nvPr>
            <p:ph type="body" sz="quarter" idx="4294967295"/>
          </p:nvPr>
        </p:nvSpPr>
        <p:spPr>
          <a:xfrm>
            <a:off x="6698177" y="1337990"/>
            <a:ext cx="4931847" cy="689519"/>
          </a:xfrm>
          <a:prstGeom prst="rect">
            <a:avLst/>
          </a:prstGeom>
        </p:spPr>
        <p:txBody>
          <a:bodyPr anchor="ctr"/>
          <a:lstStyle/>
          <a:p>
            <a:pPr marL="0" indent="0">
              <a:buNone/>
            </a:pPr>
            <a:r>
              <a:rPr lang="en-IE" sz="2200" b="1" dirty="0">
                <a:solidFill>
                  <a:srgbClr val="595959"/>
                </a:solidFill>
              </a:rPr>
              <a:t>Know Your Fixed Costs (FC) </a:t>
            </a:r>
            <a:r>
              <a:rPr lang="en-IE" sz="2200" dirty="0">
                <a:solidFill>
                  <a:srgbClr val="595959"/>
                </a:solidFill>
              </a:rPr>
              <a:t>(Overheads)</a:t>
            </a:r>
          </a:p>
        </p:txBody>
      </p:sp>
      <p:sp>
        <p:nvSpPr>
          <p:cNvPr id="7" name="Text Placeholder 4">
            <a:extLst>
              <a:ext uri="{FF2B5EF4-FFF2-40B4-BE49-F238E27FC236}">
                <a16:creationId xmlns:a16="http://schemas.microsoft.com/office/drawing/2014/main" id="{B065A9F7-7187-10E4-8591-C62FD4D79840}"/>
              </a:ext>
            </a:extLst>
          </p:cNvPr>
          <p:cNvSpPr>
            <a:spLocks noGrp="1"/>
          </p:cNvSpPr>
          <p:nvPr>
            <p:ph type="body" sz="quarter" idx="4294967295"/>
          </p:nvPr>
        </p:nvSpPr>
        <p:spPr>
          <a:xfrm>
            <a:off x="5884585" y="2252978"/>
            <a:ext cx="700387" cy="689518"/>
          </a:xfrm>
          <a:prstGeom prst="rect">
            <a:avLst/>
          </a:prstGeom>
        </p:spPr>
        <p:txBody>
          <a:bodyPr anchor="ctr"/>
          <a:lstStyle/>
          <a:p>
            <a:pPr marL="0" indent="0" algn="ctr">
              <a:buNone/>
            </a:pPr>
            <a:r>
              <a:rPr lang="en-IE" sz="3200" dirty="0">
                <a:solidFill>
                  <a:schemeClr val="bg1"/>
                </a:solidFill>
              </a:rPr>
              <a:t>02</a:t>
            </a:r>
          </a:p>
        </p:txBody>
      </p:sp>
      <p:sp>
        <p:nvSpPr>
          <p:cNvPr id="8" name="Text Placeholder 5">
            <a:extLst>
              <a:ext uri="{FF2B5EF4-FFF2-40B4-BE49-F238E27FC236}">
                <a16:creationId xmlns:a16="http://schemas.microsoft.com/office/drawing/2014/main" id="{2B0F16D1-5167-DDEC-4A3B-CF84CA3A3A21}"/>
              </a:ext>
            </a:extLst>
          </p:cNvPr>
          <p:cNvSpPr>
            <a:spLocks noGrp="1"/>
          </p:cNvSpPr>
          <p:nvPr>
            <p:ph type="body" sz="quarter" idx="4294967295"/>
          </p:nvPr>
        </p:nvSpPr>
        <p:spPr>
          <a:xfrm>
            <a:off x="6719880" y="2252978"/>
            <a:ext cx="5110169" cy="689519"/>
          </a:xfrm>
          <a:prstGeom prst="rect">
            <a:avLst/>
          </a:prstGeom>
        </p:spPr>
        <p:txBody>
          <a:bodyPr anchor="ctr"/>
          <a:lstStyle/>
          <a:p>
            <a:pPr marL="0" indent="0">
              <a:buNone/>
            </a:pPr>
            <a:r>
              <a:rPr lang="en-IE" sz="2200" b="1" dirty="0">
                <a:solidFill>
                  <a:srgbClr val="595959"/>
                </a:solidFill>
              </a:rPr>
              <a:t>Estimate Your Variable Cost per Night (VC)</a:t>
            </a:r>
          </a:p>
        </p:txBody>
      </p:sp>
      <p:sp>
        <p:nvSpPr>
          <p:cNvPr id="9" name="Text Placeholder 6">
            <a:extLst>
              <a:ext uri="{FF2B5EF4-FFF2-40B4-BE49-F238E27FC236}">
                <a16:creationId xmlns:a16="http://schemas.microsoft.com/office/drawing/2014/main" id="{CDEF22CD-9342-0C00-833B-6EF4F294083E}"/>
              </a:ext>
            </a:extLst>
          </p:cNvPr>
          <p:cNvSpPr>
            <a:spLocks noGrp="1"/>
          </p:cNvSpPr>
          <p:nvPr>
            <p:ph type="body" sz="quarter" idx="4294967295"/>
          </p:nvPr>
        </p:nvSpPr>
        <p:spPr>
          <a:xfrm>
            <a:off x="5891164" y="3167965"/>
            <a:ext cx="700387" cy="689518"/>
          </a:xfrm>
          <a:prstGeom prst="rect">
            <a:avLst/>
          </a:prstGeom>
        </p:spPr>
        <p:txBody>
          <a:bodyPr/>
          <a:lstStyle/>
          <a:p>
            <a:pPr marL="0" indent="0" algn="ctr">
              <a:buNone/>
            </a:pPr>
            <a:r>
              <a:rPr lang="en-IE" sz="3200" dirty="0">
                <a:solidFill>
                  <a:schemeClr val="bg1"/>
                </a:solidFill>
              </a:rPr>
              <a:t>03</a:t>
            </a:r>
          </a:p>
        </p:txBody>
      </p:sp>
      <p:sp>
        <p:nvSpPr>
          <p:cNvPr id="10" name="Text Placeholder 7">
            <a:extLst>
              <a:ext uri="{FF2B5EF4-FFF2-40B4-BE49-F238E27FC236}">
                <a16:creationId xmlns:a16="http://schemas.microsoft.com/office/drawing/2014/main" id="{F5E7F6CC-8FB7-2274-91DA-994ED56E4D9E}"/>
              </a:ext>
            </a:extLst>
          </p:cNvPr>
          <p:cNvSpPr>
            <a:spLocks noGrp="1"/>
          </p:cNvSpPr>
          <p:nvPr>
            <p:ph type="body" sz="quarter" idx="4294967295"/>
          </p:nvPr>
        </p:nvSpPr>
        <p:spPr>
          <a:xfrm>
            <a:off x="6726460" y="3167965"/>
            <a:ext cx="4608000" cy="689519"/>
          </a:xfrm>
          <a:prstGeom prst="rect">
            <a:avLst/>
          </a:prstGeom>
        </p:spPr>
        <p:txBody>
          <a:bodyPr anchor="ctr"/>
          <a:lstStyle/>
          <a:p>
            <a:pPr marL="0" indent="0">
              <a:buNone/>
            </a:pPr>
            <a:r>
              <a:rPr lang="en-IE" sz="2200" b="1" dirty="0">
                <a:solidFill>
                  <a:srgbClr val="595959"/>
                </a:solidFill>
              </a:rPr>
              <a:t>Sample Annual Operating Cost or Variable Costs Breakdown</a:t>
            </a:r>
          </a:p>
        </p:txBody>
      </p:sp>
      <p:sp>
        <p:nvSpPr>
          <p:cNvPr id="11" name="Text Placeholder 8">
            <a:extLst>
              <a:ext uri="{FF2B5EF4-FFF2-40B4-BE49-F238E27FC236}">
                <a16:creationId xmlns:a16="http://schemas.microsoft.com/office/drawing/2014/main" id="{AB848293-8408-F5D3-E417-618902E30EC8}"/>
              </a:ext>
            </a:extLst>
          </p:cNvPr>
          <p:cNvSpPr>
            <a:spLocks noGrp="1"/>
          </p:cNvSpPr>
          <p:nvPr>
            <p:ph type="body" sz="quarter" idx="4294967295"/>
          </p:nvPr>
        </p:nvSpPr>
        <p:spPr>
          <a:xfrm>
            <a:off x="5912867" y="4082953"/>
            <a:ext cx="700387" cy="689518"/>
          </a:xfrm>
          <a:prstGeom prst="rect">
            <a:avLst/>
          </a:prstGeom>
        </p:spPr>
        <p:txBody>
          <a:bodyPr/>
          <a:lstStyle/>
          <a:p>
            <a:pPr marL="0" indent="0" algn="ctr">
              <a:buNone/>
            </a:pPr>
            <a:r>
              <a:rPr lang="en-IE" sz="3200" dirty="0">
                <a:solidFill>
                  <a:schemeClr val="bg1"/>
                </a:solidFill>
              </a:rPr>
              <a:t>04</a:t>
            </a:r>
          </a:p>
        </p:txBody>
      </p:sp>
      <p:sp>
        <p:nvSpPr>
          <p:cNvPr id="12" name="Text Placeholder 9">
            <a:extLst>
              <a:ext uri="{FF2B5EF4-FFF2-40B4-BE49-F238E27FC236}">
                <a16:creationId xmlns:a16="http://schemas.microsoft.com/office/drawing/2014/main" id="{E11AAA58-E7FF-1DF2-FC1A-639B5194DE75}"/>
              </a:ext>
            </a:extLst>
          </p:cNvPr>
          <p:cNvSpPr>
            <a:spLocks noGrp="1"/>
          </p:cNvSpPr>
          <p:nvPr>
            <p:ph type="body" sz="quarter" idx="4294967295"/>
          </p:nvPr>
        </p:nvSpPr>
        <p:spPr>
          <a:xfrm>
            <a:off x="6748162" y="4082953"/>
            <a:ext cx="4881861" cy="689519"/>
          </a:xfrm>
          <a:prstGeom prst="rect">
            <a:avLst/>
          </a:prstGeom>
        </p:spPr>
        <p:txBody>
          <a:bodyPr anchor="ctr"/>
          <a:lstStyle/>
          <a:p>
            <a:pPr marL="0" indent="0">
              <a:buNone/>
            </a:pPr>
            <a:r>
              <a:rPr lang="en-IE" sz="2200" b="1" dirty="0">
                <a:solidFill>
                  <a:srgbClr val="595959"/>
                </a:solidFill>
              </a:rPr>
              <a:t>Calculate Your Total Annual Costs (TAC)</a:t>
            </a:r>
          </a:p>
        </p:txBody>
      </p:sp>
      <p:sp>
        <p:nvSpPr>
          <p:cNvPr id="13" name="Text Placeholder 10">
            <a:extLst>
              <a:ext uri="{FF2B5EF4-FFF2-40B4-BE49-F238E27FC236}">
                <a16:creationId xmlns:a16="http://schemas.microsoft.com/office/drawing/2014/main" id="{D5F0FD89-BAF6-3E4C-3AC2-B1AA634EBC6D}"/>
              </a:ext>
            </a:extLst>
          </p:cNvPr>
          <p:cNvSpPr>
            <a:spLocks noGrp="1"/>
          </p:cNvSpPr>
          <p:nvPr>
            <p:ph type="body" sz="quarter" idx="4294967295"/>
          </p:nvPr>
        </p:nvSpPr>
        <p:spPr>
          <a:xfrm>
            <a:off x="5891164" y="4997940"/>
            <a:ext cx="700387" cy="689518"/>
          </a:xfrm>
          <a:prstGeom prst="rect">
            <a:avLst/>
          </a:prstGeom>
        </p:spPr>
        <p:txBody>
          <a:bodyPr/>
          <a:lstStyle/>
          <a:p>
            <a:pPr marL="0" indent="0" algn="ctr">
              <a:buNone/>
            </a:pPr>
            <a:r>
              <a:rPr lang="en-IE" sz="3200" dirty="0">
                <a:solidFill>
                  <a:schemeClr val="bg1"/>
                </a:solidFill>
              </a:rPr>
              <a:t>05</a:t>
            </a:r>
          </a:p>
        </p:txBody>
      </p:sp>
      <p:sp>
        <p:nvSpPr>
          <p:cNvPr id="14" name="Text Placeholder 11">
            <a:extLst>
              <a:ext uri="{FF2B5EF4-FFF2-40B4-BE49-F238E27FC236}">
                <a16:creationId xmlns:a16="http://schemas.microsoft.com/office/drawing/2014/main" id="{B24F0308-F2E3-0230-32E6-5526BE5FD034}"/>
              </a:ext>
            </a:extLst>
          </p:cNvPr>
          <p:cNvSpPr>
            <a:spLocks noGrp="1"/>
          </p:cNvSpPr>
          <p:nvPr>
            <p:ph type="body" sz="quarter" idx="4294967295"/>
          </p:nvPr>
        </p:nvSpPr>
        <p:spPr>
          <a:xfrm>
            <a:off x="6726460" y="4997940"/>
            <a:ext cx="4608000" cy="689519"/>
          </a:xfrm>
          <a:prstGeom prst="rect">
            <a:avLst/>
          </a:prstGeom>
        </p:spPr>
        <p:txBody>
          <a:bodyPr anchor="ctr"/>
          <a:lstStyle/>
          <a:p>
            <a:pPr marL="0" indent="0">
              <a:buNone/>
            </a:pPr>
            <a:r>
              <a:rPr lang="en-IE" sz="2200" b="1" dirty="0">
                <a:solidFill>
                  <a:srgbClr val="595959"/>
                </a:solidFill>
              </a:rPr>
              <a:t>Know Your Nightly Costs</a:t>
            </a:r>
          </a:p>
        </p:txBody>
      </p:sp>
      <p:sp>
        <p:nvSpPr>
          <p:cNvPr id="15" name="Text Placeholder 11">
            <a:extLst>
              <a:ext uri="{FF2B5EF4-FFF2-40B4-BE49-F238E27FC236}">
                <a16:creationId xmlns:a16="http://schemas.microsoft.com/office/drawing/2014/main" id="{F1446A26-4F72-BA31-7639-C202D269E15A}"/>
              </a:ext>
            </a:extLst>
          </p:cNvPr>
          <p:cNvSpPr txBox="1">
            <a:spLocks/>
          </p:cNvSpPr>
          <p:nvPr userDrawn="1"/>
        </p:nvSpPr>
        <p:spPr>
          <a:xfrm>
            <a:off x="6748162" y="5839859"/>
            <a:ext cx="4608000" cy="689519"/>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en-US" sz="2200" b="1" kern="1200" baseline="0" dirty="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Calculate Your Net Revenue per Night</a:t>
            </a:r>
          </a:p>
        </p:txBody>
      </p:sp>
      <p:cxnSp>
        <p:nvCxnSpPr>
          <p:cNvPr id="16" name="Straight Connector 15">
            <a:extLst>
              <a:ext uri="{FF2B5EF4-FFF2-40B4-BE49-F238E27FC236}">
                <a16:creationId xmlns:a16="http://schemas.microsoft.com/office/drawing/2014/main" id="{306F1988-3020-D849-93C2-E2AE7F483C4A}"/>
              </a:ext>
            </a:extLst>
          </p:cNvPr>
          <p:cNvCxnSpPr>
            <a:cxnSpLocks/>
          </p:cNvCxnSpPr>
          <p:nvPr userDrawn="1"/>
        </p:nvCxnSpPr>
        <p:spPr>
          <a:xfrm flipH="1">
            <a:off x="5891164" y="58165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7" name="Text Placeholder 10">
            <a:extLst>
              <a:ext uri="{FF2B5EF4-FFF2-40B4-BE49-F238E27FC236}">
                <a16:creationId xmlns:a16="http://schemas.microsoft.com/office/drawing/2014/main" id="{B7FC63AC-297A-DB5E-5E1A-5D8C46B76ED1}"/>
              </a:ext>
            </a:extLst>
          </p:cNvPr>
          <p:cNvSpPr txBox="1">
            <a:spLocks/>
          </p:cNvSpPr>
          <p:nvPr userDrawn="1"/>
        </p:nvSpPr>
        <p:spPr>
          <a:xfrm>
            <a:off x="5884584" y="5919767"/>
            <a:ext cx="700387" cy="689518"/>
          </a:xfrm>
          <a:prstGeom prst="rect">
            <a:avLst/>
          </a:prstGeom>
          <a:noFill/>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sz="32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06</a:t>
            </a:r>
          </a:p>
        </p:txBody>
      </p:sp>
      <p:cxnSp>
        <p:nvCxnSpPr>
          <p:cNvPr id="18" name="Straight Connector 17">
            <a:extLst>
              <a:ext uri="{FF2B5EF4-FFF2-40B4-BE49-F238E27FC236}">
                <a16:creationId xmlns:a16="http://schemas.microsoft.com/office/drawing/2014/main" id="{4D6AEF0C-C180-950A-FB90-F465D232A5F0}"/>
              </a:ext>
            </a:extLst>
          </p:cNvPr>
          <p:cNvCxnSpPr>
            <a:cxnSpLocks/>
          </p:cNvCxnSpPr>
          <p:nvPr userDrawn="1"/>
        </p:nvCxnSpPr>
        <p:spPr>
          <a:xfrm flipH="1">
            <a:off x="5862882" y="2111365"/>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53D7F5-094C-55D4-EF99-BEEA9A20FAE7}"/>
              </a:ext>
            </a:extLst>
          </p:cNvPr>
          <p:cNvCxnSpPr>
            <a:cxnSpLocks/>
          </p:cNvCxnSpPr>
          <p:nvPr userDrawn="1"/>
        </p:nvCxnSpPr>
        <p:spPr>
          <a:xfrm flipH="1">
            <a:off x="5862882" y="3063865"/>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B98400E-E620-B70D-609F-9C231D2ABDC9}"/>
              </a:ext>
            </a:extLst>
          </p:cNvPr>
          <p:cNvCxnSpPr>
            <a:cxnSpLocks/>
          </p:cNvCxnSpPr>
          <p:nvPr userDrawn="1"/>
        </p:nvCxnSpPr>
        <p:spPr>
          <a:xfrm flipH="1">
            <a:off x="5862882" y="39877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B359037-26A8-5143-8968-82892FE33FDB}"/>
              </a:ext>
            </a:extLst>
          </p:cNvPr>
          <p:cNvCxnSpPr>
            <a:cxnSpLocks/>
          </p:cNvCxnSpPr>
          <p:nvPr userDrawn="1"/>
        </p:nvCxnSpPr>
        <p:spPr>
          <a:xfrm flipH="1">
            <a:off x="5862882" y="49021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278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3309496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E96751"/>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45959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159429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854879" y="6461000"/>
            <a:ext cx="2496629" cy="397000"/>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1"/>
            <a:ext cx="6007983" cy="618172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5343525" y="2295524"/>
            <a:ext cx="6007983" cy="4562475"/>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859949" y="6461000"/>
            <a:ext cx="2491559" cy="396999"/>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846619" y="-274858"/>
            <a:ext cx="54956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88657" y="2396438"/>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88657" y="761603"/>
            <a:ext cx="10614687"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74803" y="1579021"/>
            <a:ext cx="10614687"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lang="en-US" sz="3200" b="1" i="0" kern="1200" dirty="0">
                <a:solidFill>
                  <a:srgbClr val="459597"/>
                </a:solidFill>
                <a:latin typeface="+mn-lt"/>
                <a:ea typeface="+mn-ea"/>
                <a:cs typeface="+mn-cs"/>
              </a:defRPr>
            </a:lvl1pPr>
          </a:lstStyle>
          <a:p>
            <a:pPr lvl="0"/>
            <a:r>
              <a:rPr lang="en-US" dirty="0"/>
              <a:t>Heading</a:t>
            </a:r>
          </a:p>
        </p:txBody>
      </p:sp>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0" y="6453673"/>
            <a:ext cx="75324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730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5959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E9675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327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917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459597"/>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463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7BAD61-4E14-C4CF-3177-2B4D3D15BB00}"/>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794912" y="-1995672"/>
            <a:ext cx="8391017" cy="8391017"/>
          </a:xfrm>
          <a:prstGeom prst="rect">
            <a:avLst/>
          </a:prstGeom>
        </p:spPr>
      </p:pic>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E04ACA9F-EDC5-194A-9CC4-EEA1D3B4FDEE}"/>
              </a:ext>
            </a:extLst>
          </p:cNvPr>
          <p:cNvGrpSpPr/>
          <p:nvPr userDrawn="1"/>
        </p:nvGrpSpPr>
        <p:grpSpPr>
          <a:xfrm>
            <a:off x="0" y="6213053"/>
            <a:ext cx="12116938" cy="1289893"/>
            <a:chOff x="3911600" y="5376592"/>
            <a:chExt cx="7103963" cy="756243"/>
          </a:xfrm>
        </p:grpSpPr>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3911600" y="5517665"/>
              <a:ext cx="4416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18F33D-08C9-7714-EB15-2B6C2313D6E1}"/>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11" name="Picture 10">
              <a:extLst>
                <a:ext uri="{FF2B5EF4-FFF2-40B4-BE49-F238E27FC236}">
                  <a16:creationId xmlns:a16="http://schemas.microsoft.com/office/drawing/2014/main" id="{07FDFEE6-4E8D-9425-4732-5DD60BCC90C4}"/>
                </a:ext>
              </a:extLst>
            </p:cNvPr>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4071716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9" name="Text Placeholder 32">
            <a:extLst>
              <a:ext uri="{FF2B5EF4-FFF2-40B4-BE49-F238E27FC236}">
                <a16:creationId xmlns:a16="http://schemas.microsoft.com/office/drawing/2014/main" id="{CE034E5D-2F22-518D-1FE6-E7FFC2D29B76}"/>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0" name="Text Placeholder 32">
            <a:extLst>
              <a:ext uri="{FF2B5EF4-FFF2-40B4-BE49-F238E27FC236}">
                <a16:creationId xmlns:a16="http://schemas.microsoft.com/office/drawing/2014/main" id="{A923E284-E1A5-D57D-478A-302A8C5D7F82}"/>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19836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82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1" name="Text Placeholder 32">
            <a:extLst>
              <a:ext uri="{FF2B5EF4-FFF2-40B4-BE49-F238E27FC236}">
                <a16:creationId xmlns:a16="http://schemas.microsoft.com/office/drawing/2014/main" id="{91ACED44-EF9B-F62B-33CF-4DB972F9344B}"/>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 name="Text Placeholder 32">
            <a:extLst>
              <a:ext uri="{FF2B5EF4-FFF2-40B4-BE49-F238E27FC236}">
                <a16:creationId xmlns:a16="http://schemas.microsoft.com/office/drawing/2014/main" id="{807E7199-FD8A-EAE3-D4B8-06DFB05CCDFC}"/>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32909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1" name="Text Placeholder 32">
            <a:extLst>
              <a:ext uri="{FF2B5EF4-FFF2-40B4-BE49-F238E27FC236}">
                <a16:creationId xmlns:a16="http://schemas.microsoft.com/office/drawing/2014/main" id="{AA91E554-6058-E464-2B1F-763CCA3A9442}"/>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 name="Text Placeholder 32">
            <a:extLst>
              <a:ext uri="{FF2B5EF4-FFF2-40B4-BE49-F238E27FC236}">
                <a16:creationId xmlns:a16="http://schemas.microsoft.com/office/drawing/2014/main" id="{9D54461D-1B4B-199A-BE05-0A22C342D0AF}"/>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026443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5" name="Text Placeholder 32">
            <a:extLst>
              <a:ext uri="{FF2B5EF4-FFF2-40B4-BE49-F238E27FC236}">
                <a16:creationId xmlns:a16="http://schemas.microsoft.com/office/drawing/2014/main" id="{BC72A8D7-FC3E-AFF7-3782-7C6166D1973A}"/>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EB2FBDFB-0DC7-0156-1352-2CD6AF40D395}"/>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16700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4" name="Straight Connector 3">
            <a:extLst>
              <a:ext uri="{FF2B5EF4-FFF2-40B4-BE49-F238E27FC236}">
                <a16:creationId xmlns:a16="http://schemas.microsoft.com/office/drawing/2014/main" id="{4EE73B5A-FD2C-3417-B647-C05ECFABBCF6}"/>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514D809-F6FD-B9BC-8AFE-6C6396AD0E78}"/>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B4EB3B5E-76EB-9DE2-F212-2907909FDEC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285558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946806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0" name="Text Placeholder 32">
            <a:extLst>
              <a:ext uri="{FF2B5EF4-FFF2-40B4-BE49-F238E27FC236}">
                <a16:creationId xmlns:a16="http://schemas.microsoft.com/office/drawing/2014/main" id="{A923E284-E1A5-D57D-478A-302A8C5D7F82}"/>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822518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82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Text Placeholder 32">
            <a:extLst>
              <a:ext uri="{FF2B5EF4-FFF2-40B4-BE49-F238E27FC236}">
                <a16:creationId xmlns:a16="http://schemas.microsoft.com/office/drawing/2014/main" id="{807E7199-FD8A-EAE3-D4B8-06DFB05CCDFC}"/>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939969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Text Placeholder 32">
            <a:extLst>
              <a:ext uri="{FF2B5EF4-FFF2-40B4-BE49-F238E27FC236}">
                <a16:creationId xmlns:a16="http://schemas.microsoft.com/office/drawing/2014/main" id="{9D54461D-1B4B-199A-BE05-0A22C342D0AF}"/>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694532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9" name="Text Placeholder 32">
            <a:extLst>
              <a:ext uri="{FF2B5EF4-FFF2-40B4-BE49-F238E27FC236}">
                <a16:creationId xmlns:a16="http://schemas.microsoft.com/office/drawing/2014/main" id="{EB2FBDFB-0DC7-0156-1352-2CD6AF40D395}"/>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7765244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9" name="Text Placeholder 32">
            <a:extLst>
              <a:ext uri="{FF2B5EF4-FFF2-40B4-BE49-F238E27FC236}">
                <a16:creationId xmlns:a16="http://schemas.microsoft.com/office/drawing/2014/main" id="{B4EB3B5E-76EB-9DE2-F212-2907909FDEC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37011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8140823" y="1076909"/>
            <a:ext cx="4051178" cy="65173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chemeClr val="accent2"/>
          </a:solidFill>
        </p:spPr>
        <p:txBody>
          <a:bodyPr wrap="square" lIns="0" tIns="0" rIns="0" bIns="0" rtlCol="0"/>
          <a:lstStyle/>
          <a:p>
            <a:endParaRPr dirty="0">
              <a:solidFill>
                <a:srgbClr val="459597"/>
              </a:solidFill>
            </a:endParaRPr>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3" name="Freeform 1">
            <a:extLst>
              <a:ext uri="{FF2B5EF4-FFF2-40B4-BE49-F238E27FC236}">
                <a16:creationId xmlns:a16="http://schemas.microsoft.com/office/drawing/2014/main" id="{42077D28-79F8-6120-A3C1-48C702EB0DAF}"/>
              </a:ext>
            </a:extLst>
          </p:cNvPr>
          <p:cNvSpPr/>
          <p:nvPr userDrawn="1"/>
        </p:nvSpPr>
        <p:spPr>
          <a:xfrm rot="5400000">
            <a:off x="7515380" y="516414"/>
            <a:ext cx="3464385" cy="5888854"/>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8C7F"/>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8026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3BC18F3-8E82-66E1-D638-208A91F576E6}"/>
              </a:ext>
            </a:extLst>
          </p:cNvPr>
          <p:cNvSpPr>
            <a:spLocks noGrp="1"/>
          </p:cNvSpPr>
          <p:nvPr>
            <p:ph type="body" sz="quarter" idx="19" hasCustomPrompt="1"/>
          </p:nvPr>
        </p:nvSpPr>
        <p:spPr>
          <a:xfrm>
            <a:off x="624948"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439087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7831E8FF-838B-D4AF-9119-7CF9F37A0E39}"/>
              </a:ext>
            </a:extLst>
          </p:cNvPr>
          <p:cNvCxnSpPr>
            <a:cxnSpLocks/>
          </p:cNvCxnSpPr>
          <p:nvPr userDrawn="1"/>
        </p:nvCxnSpPr>
        <p:spPr>
          <a:xfrm>
            <a:off x="419734" y="1752340"/>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5DF195E8-3909-B219-C8AC-7DFA3424CBEB}"/>
              </a:ext>
            </a:extLst>
          </p:cNvPr>
          <p:cNvSpPr>
            <a:spLocks noGrp="1"/>
          </p:cNvSpPr>
          <p:nvPr>
            <p:ph type="body" sz="quarter" idx="18" hasCustomPrompt="1"/>
          </p:nvPr>
        </p:nvSpPr>
        <p:spPr>
          <a:xfrm>
            <a:off x="538978" y="1914232"/>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80CECE0C-94B8-ECFB-C3FA-89869471B092}"/>
              </a:ext>
            </a:extLst>
          </p:cNvPr>
          <p:cNvSpPr>
            <a:spLocks noGrp="1"/>
          </p:cNvSpPr>
          <p:nvPr>
            <p:ph type="body" sz="quarter" idx="19" hasCustomPrompt="1"/>
          </p:nvPr>
        </p:nvSpPr>
        <p:spPr>
          <a:xfrm>
            <a:off x="555777" y="979313"/>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836700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820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8A804B14-0F25-F485-9CBA-70606443874A}"/>
              </a:ext>
            </a:extLst>
          </p:cNvPr>
          <p:cNvCxnSpPr>
            <a:cxnSpLocks/>
          </p:cNvCxnSpPr>
          <p:nvPr userDrawn="1"/>
        </p:nvCxnSpPr>
        <p:spPr>
          <a:xfrm>
            <a:off x="419734" y="176322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7D3E6BF5-36DA-5969-53A3-51D436933E0D}"/>
              </a:ext>
            </a:extLst>
          </p:cNvPr>
          <p:cNvSpPr>
            <a:spLocks noGrp="1"/>
          </p:cNvSpPr>
          <p:nvPr>
            <p:ph type="body" sz="quarter" idx="18" hasCustomPrompt="1"/>
          </p:nvPr>
        </p:nvSpPr>
        <p:spPr>
          <a:xfrm>
            <a:off x="538978" y="1925117"/>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F54DAFC3-753D-E3D3-2ABA-F871E82E2AAC}"/>
              </a:ext>
            </a:extLst>
          </p:cNvPr>
          <p:cNvSpPr>
            <a:spLocks noGrp="1"/>
          </p:cNvSpPr>
          <p:nvPr>
            <p:ph type="body" sz="quarter" idx="19" hasCustomPrompt="1"/>
          </p:nvPr>
        </p:nvSpPr>
        <p:spPr>
          <a:xfrm>
            <a:off x="555777" y="9901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1910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12" name="Straight Connector 11">
            <a:extLst>
              <a:ext uri="{FF2B5EF4-FFF2-40B4-BE49-F238E27FC236}">
                <a16:creationId xmlns:a16="http://schemas.microsoft.com/office/drawing/2014/main" id="{6453ADA4-BA1C-6F5B-407B-1B1CC3AAE28E}"/>
              </a:ext>
            </a:extLst>
          </p:cNvPr>
          <p:cNvCxnSpPr>
            <a:cxnSpLocks/>
          </p:cNvCxnSpPr>
          <p:nvPr userDrawn="1"/>
        </p:nvCxnSpPr>
        <p:spPr>
          <a:xfrm>
            <a:off x="436533" y="181627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533AC6A7-A23A-DFC7-44D9-145AEC0679AB}"/>
              </a:ext>
            </a:extLst>
          </p:cNvPr>
          <p:cNvSpPr>
            <a:spLocks noGrp="1"/>
          </p:cNvSpPr>
          <p:nvPr>
            <p:ph type="body" sz="quarter" idx="18" hasCustomPrompt="1"/>
          </p:nvPr>
        </p:nvSpPr>
        <p:spPr>
          <a:xfrm>
            <a:off x="555777" y="1978165"/>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 name="Text Placeholder 32">
            <a:extLst>
              <a:ext uri="{FF2B5EF4-FFF2-40B4-BE49-F238E27FC236}">
                <a16:creationId xmlns:a16="http://schemas.microsoft.com/office/drawing/2014/main" id="{1C857183-8E3D-6F43-F57A-6743535F4900}"/>
              </a:ext>
            </a:extLst>
          </p:cNvPr>
          <p:cNvSpPr>
            <a:spLocks noGrp="1"/>
          </p:cNvSpPr>
          <p:nvPr>
            <p:ph type="body" sz="quarter" idx="19" hasCustomPrompt="1"/>
          </p:nvPr>
        </p:nvSpPr>
        <p:spPr>
          <a:xfrm>
            <a:off x="572576" y="10432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0858934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1EDF7E4E-4931-ABC6-4901-49B088C7E1E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5BBEB204-16CE-AC6C-0ED5-8F0FE20F6E9E}"/>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62418F4F-944E-AE7C-AF19-5EEDA9F02F72}"/>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BF4AA246-95E6-5113-9F77-1F9F4FF1B656}"/>
              </a:ext>
            </a:extLst>
          </p:cNvPr>
          <p:cNvCxnSpPr>
            <a:cxnSpLocks/>
          </p:cNvCxnSpPr>
          <p:nvPr userDrawn="1"/>
        </p:nvCxnSpPr>
        <p:spPr>
          <a:xfrm>
            <a:off x="453394" y="186297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253B1A3A-0C7F-2C59-2ACE-2EEDD26481D6}"/>
              </a:ext>
            </a:extLst>
          </p:cNvPr>
          <p:cNvSpPr>
            <a:spLocks noGrp="1"/>
          </p:cNvSpPr>
          <p:nvPr>
            <p:ph type="body" sz="quarter" idx="18" hasCustomPrompt="1"/>
          </p:nvPr>
        </p:nvSpPr>
        <p:spPr>
          <a:xfrm>
            <a:off x="572638" y="2024865"/>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5D908126-48D8-31E4-5826-81319EDFF890}"/>
              </a:ext>
            </a:extLst>
          </p:cNvPr>
          <p:cNvSpPr>
            <a:spLocks noGrp="1"/>
          </p:cNvSpPr>
          <p:nvPr>
            <p:ph type="body" sz="quarter" idx="19" hasCustomPrompt="1"/>
          </p:nvPr>
        </p:nvSpPr>
        <p:spPr>
          <a:xfrm>
            <a:off x="589437" y="10899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5622338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5EE622EB-9F00-BCBF-1F38-90FC82B5979A}"/>
              </a:ext>
            </a:extLst>
          </p:cNvPr>
          <p:cNvCxnSpPr>
            <a:cxnSpLocks/>
          </p:cNvCxnSpPr>
          <p:nvPr userDrawn="1"/>
        </p:nvCxnSpPr>
        <p:spPr>
          <a:xfrm>
            <a:off x="454288" y="180052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67FA695-5499-8881-FFC4-F9FBF91C1E57}"/>
              </a:ext>
            </a:extLst>
          </p:cNvPr>
          <p:cNvSpPr>
            <a:spLocks noGrp="1"/>
          </p:cNvSpPr>
          <p:nvPr>
            <p:ph type="body" sz="quarter" idx="18" hasCustomPrompt="1"/>
          </p:nvPr>
        </p:nvSpPr>
        <p:spPr>
          <a:xfrm>
            <a:off x="573532" y="1962417"/>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5A23F809-6178-058C-37C3-CE5D92628C23}"/>
              </a:ext>
            </a:extLst>
          </p:cNvPr>
          <p:cNvSpPr>
            <a:spLocks noGrp="1"/>
          </p:cNvSpPr>
          <p:nvPr>
            <p:ph type="body" sz="quarter" idx="19" hasCustomPrompt="1"/>
          </p:nvPr>
        </p:nvSpPr>
        <p:spPr>
          <a:xfrm>
            <a:off x="590331"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828974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3BC18F3-8E82-66E1-D638-208A91F576E6}"/>
              </a:ext>
            </a:extLst>
          </p:cNvPr>
          <p:cNvSpPr>
            <a:spLocks noGrp="1"/>
          </p:cNvSpPr>
          <p:nvPr>
            <p:ph type="body" sz="quarter" idx="19" hasCustomPrompt="1"/>
          </p:nvPr>
        </p:nvSpPr>
        <p:spPr>
          <a:xfrm>
            <a:off x="624948"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960575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80CECE0C-94B8-ECFB-C3FA-89869471B092}"/>
              </a:ext>
            </a:extLst>
          </p:cNvPr>
          <p:cNvSpPr>
            <a:spLocks noGrp="1"/>
          </p:cNvSpPr>
          <p:nvPr>
            <p:ph type="body" sz="quarter" idx="19" hasCustomPrompt="1"/>
          </p:nvPr>
        </p:nvSpPr>
        <p:spPr>
          <a:xfrm>
            <a:off x="555777" y="979313"/>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723194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820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F54DAFC3-753D-E3D3-2ABA-F871E82E2AAC}"/>
              </a:ext>
            </a:extLst>
          </p:cNvPr>
          <p:cNvSpPr>
            <a:spLocks noGrp="1"/>
          </p:cNvSpPr>
          <p:nvPr>
            <p:ph type="body" sz="quarter" idx="19" hasCustomPrompt="1"/>
          </p:nvPr>
        </p:nvSpPr>
        <p:spPr>
          <a:xfrm>
            <a:off x="555777" y="9901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849566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C857183-8E3D-6F43-F57A-6743535F4900}"/>
              </a:ext>
            </a:extLst>
          </p:cNvPr>
          <p:cNvSpPr>
            <a:spLocks noGrp="1"/>
          </p:cNvSpPr>
          <p:nvPr>
            <p:ph type="body" sz="quarter" idx="19" hasCustomPrompt="1"/>
          </p:nvPr>
        </p:nvSpPr>
        <p:spPr>
          <a:xfrm>
            <a:off x="572576" y="10432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01412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122510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1EDF7E4E-4931-ABC6-4901-49B088C7E1E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5BBEB204-16CE-AC6C-0ED5-8F0FE20F6E9E}"/>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62418F4F-944E-AE7C-AF19-5EEDA9F02F72}"/>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5D908126-48D8-31E4-5826-81319EDFF890}"/>
              </a:ext>
            </a:extLst>
          </p:cNvPr>
          <p:cNvSpPr>
            <a:spLocks noGrp="1"/>
          </p:cNvSpPr>
          <p:nvPr>
            <p:ph type="body" sz="quarter" idx="19" hasCustomPrompt="1"/>
          </p:nvPr>
        </p:nvSpPr>
        <p:spPr>
          <a:xfrm>
            <a:off x="589437" y="10899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149395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5A23F809-6178-058C-37C3-CE5D92628C23}"/>
              </a:ext>
            </a:extLst>
          </p:cNvPr>
          <p:cNvSpPr>
            <a:spLocks noGrp="1"/>
          </p:cNvSpPr>
          <p:nvPr>
            <p:ph type="body" sz="quarter" idx="19" hasCustomPrompt="1"/>
          </p:nvPr>
        </p:nvSpPr>
        <p:spPr>
          <a:xfrm>
            <a:off x="590331"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1772888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3" name="Straight Connector 2">
            <a:extLst>
              <a:ext uri="{FF2B5EF4-FFF2-40B4-BE49-F238E27FC236}">
                <a16:creationId xmlns:a16="http://schemas.microsoft.com/office/drawing/2014/main" id="{51F2F768-42B4-86F7-F6E9-EFF4F8B791AB}"/>
              </a:ext>
            </a:extLst>
          </p:cNvPr>
          <p:cNvCxnSpPr>
            <a:cxnSpLocks/>
          </p:cNvCxnSpPr>
          <p:nvPr userDrawn="1"/>
        </p:nvCxnSpPr>
        <p:spPr>
          <a:xfrm>
            <a:off x="359846" y="485474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8CACE4E7-0635-8E7C-E157-23722F38E903}"/>
              </a:ext>
            </a:extLst>
          </p:cNvPr>
          <p:cNvSpPr>
            <a:spLocks noGrp="1"/>
          </p:cNvSpPr>
          <p:nvPr>
            <p:ph type="body" sz="quarter" idx="18" hasCustomPrompt="1"/>
          </p:nvPr>
        </p:nvSpPr>
        <p:spPr>
          <a:xfrm>
            <a:off x="479090" y="501663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C1E75131-B817-89D0-4D67-0C343AA22FFF}"/>
              </a:ext>
            </a:extLst>
          </p:cNvPr>
          <p:cNvSpPr>
            <a:spLocks noGrp="1"/>
          </p:cNvSpPr>
          <p:nvPr>
            <p:ph type="body" sz="quarter" idx="19" hasCustomPrompt="1"/>
          </p:nvPr>
        </p:nvSpPr>
        <p:spPr>
          <a:xfrm>
            <a:off x="495889" y="408172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445084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8429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91011" y="1421161"/>
            <a:ext cx="5591242" cy="4065240"/>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609973" y="1917699"/>
            <a:ext cx="3620593" cy="2549377"/>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object 3">
            <a:extLst>
              <a:ext uri="{FF2B5EF4-FFF2-40B4-BE49-F238E27FC236}">
                <a16:creationId xmlns:a16="http://schemas.microsoft.com/office/drawing/2014/main" id="{0B98BB15-36D8-AB9F-8C0D-5FC77D734CF5}"/>
              </a:ext>
            </a:extLst>
          </p:cNvPr>
          <p:cNvSpPr/>
          <p:nvPr userDrawn="1"/>
        </p:nvSpPr>
        <p:spPr>
          <a:xfrm rot="16200000">
            <a:off x="4352895" y="1253636"/>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3" name="Text Placeholder 23">
            <a:extLst>
              <a:ext uri="{FF2B5EF4-FFF2-40B4-BE49-F238E27FC236}">
                <a16:creationId xmlns:a16="http://schemas.microsoft.com/office/drawing/2014/main" id="{84BC1840-9AB3-1DF5-D29D-1574E457F723}"/>
              </a:ext>
            </a:extLst>
          </p:cNvPr>
          <p:cNvSpPr>
            <a:spLocks noGrp="1"/>
          </p:cNvSpPr>
          <p:nvPr>
            <p:ph type="body" sz="quarter" idx="65" hasCustomPrompt="1"/>
          </p:nvPr>
        </p:nvSpPr>
        <p:spPr>
          <a:xfrm rot="16200000">
            <a:off x="4358905" y="1253637"/>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5753182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1DA36682-58B5-7FC5-2870-DCEF84343C73}"/>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BBFF1E66-2C08-3FE8-ADE0-8FD6BAE84BF0}"/>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7" name="Text Placeholder 23">
            <a:extLst>
              <a:ext uri="{FF2B5EF4-FFF2-40B4-BE49-F238E27FC236}">
                <a16:creationId xmlns:a16="http://schemas.microsoft.com/office/drawing/2014/main" id="{8F7BC564-26FB-D046-F824-E7EFA2A40B46}"/>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459597"/>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object 3">
            <a:extLst>
              <a:ext uri="{FF2B5EF4-FFF2-40B4-BE49-F238E27FC236}">
                <a16:creationId xmlns:a16="http://schemas.microsoft.com/office/drawing/2014/main" id="{C23683E5-52E0-E6FC-A532-E215FE3999D7}"/>
              </a:ext>
            </a:extLst>
          </p:cNvPr>
          <p:cNvSpPr/>
          <p:nvPr userDrawn="1"/>
        </p:nvSpPr>
        <p:spPr>
          <a:xfrm rot="16200000">
            <a:off x="9810703" y="515190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9" name="Text Placeholder 23">
            <a:extLst>
              <a:ext uri="{FF2B5EF4-FFF2-40B4-BE49-F238E27FC236}">
                <a16:creationId xmlns:a16="http://schemas.microsoft.com/office/drawing/2014/main" id="{81994B4F-E349-840E-C5E7-5C7F8BFC9289}"/>
              </a:ext>
            </a:extLst>
          </p:cNvPr>
          <p:cNvSpPr>
            <a:spLocks noGrp="1"/>
          </p:cNvSpPr>
          <p:nvPr>
            <p:ph type="body" sz="quarter" idx="65" hasCustomPrompt="1"/>
          </p:nvPr>
        </p:nvSpPr>
        <p:spPr>
          <a:xfrm rot="16200000">
            <a:off x="9816713" y="515190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A5CAEB53-E187-012B-10F6-9C7DE6C78546}"/>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7D763500-DF0E-A240-5BDA-6F83D71C9E36}"/>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0D16D9A9-79A3-F3C2-E39C-27ADB007B7B8}"/>
              </a:ext>
            </a:extLst>
          </p:cNvPr>
          <p:cNvSpPr>
            <a:spLocks noGrp="1"/>
          </p:cNvSpPr>
          <p:nvPr>
            <p:ph type="body" sz="quarter" idx="66"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8" name="object 3">
            <a:extLst>
              <a:ext uri="{FF2B5EF4-FFF2-40B4-BE49-F238E27FC236}">
                <a16:creationId xmlns:a16="http://schemas.microsoft.com/office/drawing/2014/main" id="{88E51A10-9D05-671E-22DA-73FCF79621F0}"/>
              </a:ext>
            </a:extLst>
          </p:cNvPr>
          <p:cNvSpPr/>
          <p:nvPr userDrawn="1"/>
        </p:nvSpPr>
        <p:spPr>
          <a:xfrm>
            <a:off x="7143400" y="3429000"/>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9" name="Text Placeholder 23">
            <a:extLst>
              <a:ext uri="{FF2B5EF4-FFF2-40B4-BE49-F238E27FC236}">
                <a16:creationId xmlns:a16="http://schemas.microsoft.com/office/drawing/2014/main" id="{78396991-DAEB-1E68-0DF8-1741CFE1C02F}"/>
              </a:ext>
            </a:extLst>
          </p:cNvPr>
          <p:cNvSpPr>
            <a:spLocks noGrp="1"/>
          </p:cNvSpPr>
          <p:nvPr>
            <p:ph type="body" sz="quarter" idx="65" hasCustomPrompt="1"/>
          </p:nvPr>
        </p:nvSpPr>
        <p:spPr>
          <a:xfrm>
            <a:off x="7149410" y="342900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68D24620-A17A-B82E-82B8-0F8BA087E3A9}"/>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0E4478DE-BE81-7099-4DD2-007CB3211CCD}"/>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85E5EBCE-86C4-0B27-3707-79B96FFE0B26}"/>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E2F9FBC8-7F91-9E71-4445-B5EDFDF68FF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 name="Text Placeholder 32">
            <a:extLst>
              <a:ext uri="{FF2B5EF4-FFF2-40B4-BE49-F238E27FC236}">
                <a16:creationId xmlns:a16="http://schemas.microsoft.com/office/drawing/2014/main" id="{BCF2FF0C-8872-6C2B-C3FE-B9905DE086FE}"/>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5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ntents Slide 0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E2F9FBC8-7F91-9E71-4445-B5EDFDF68FF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39572089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2A158"/>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98C7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ct val="10000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33" name="Text Placeholder 32">
            <a:extLst>
              <a:ext uri="{FF2B5EF4-FFF2-40B4-BE49-F238E27FC236}">
                <a16:creationId xmlns:a16="http://schemas.microsoft.com/office/drawing/2014/main" id="{3C11B4ED-A92B-BA8F-06BE-CD555BA7F5A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4" name="Text Placeholder 32">
            <a:extLst>
              <a:ext uri="{FF2B5EF4-FFF2-40B4-BE49-F238E27FC236}">
                <a16:creationId xmlns:a16="http://schemas.microsoft.com/office/drawing/2014/main" id="{7518EE5D-465B-892D-1A73-BEFF868D1D3A}"/>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40952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FBDB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3" name="Text Placeholder 32">
            <a:extLst>
              <a:ext uri="{FF2B5EF4-FFF2-40B4-BE49-F238E27FC236}">
                <a16:creationId xmlns:a16="http://schemas.microsoft.com/office/drawing/2014/main" id="{4C6F0FF8-B0FD-E621-1B9E-812ED3D6A82C}"/>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4" name="Text Placeholder 32">
            <a:extLst>
              <a:ext uri="{FF2B5EF4-FFF2-40B4-BE49-F238E27FC236}">
                <a16:creationId xmlns:a16="http://schemas.microsoft.com/office/drawing/2014/main" id="{B64FE667-667C-D282-E1E2-53165BD83344}"/>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 name="Text Placeholder 32">
            <a:extLst>
              <a:ext uri="{FF2B5EF4-FFF2-40B4-BE49-F238E27FC236}">
                <a16:creationId xmlns:a16="http://schemas.microsoft.com/office/drawing/2014/main" id="{73A3C5CD-D2ED-6E67-A76D-547D392AC911}"/>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977" r:id="rId4"/>
    <p:sldLayoutId id="2147483978" r:id="rId5"/>
    <p:sldLayoutId id="2147483881" r:id="rId6"/>
    <p:sldLayoutId id="2147483970" r:id="rId7"/>
    <p:sldLayoutId id="2147483888" r:id="rId8"/>
    <p:sldLayoutId id="2147483898" r:id="rId9"/>
    <p:sldLayoutId id="2147483974" r:id="rId10"/>
    <p:sldLayoutId id="2147483842" r:id="rId11"/>
    <p:sldLayoutId id="2147483960" r:id="rId12"/>
    <p:sldLayoutId id="2147483962" r:id="rId13"/>
    <p:sldLayoutId id="2147483961" r:id="rId14"/>
    <p:sldLayoutId id="2147483968" r:id="rId15"/>
    <p:sldLayoutId id="2147483840" r:id="rId16"/>
    <p:sldLayoutId id="2147483880" r:id="rId17"/>
    <p:sldLayoutId id="2147483889" r:id="rId18"/>
    <p:sldLayoutId id="2147483861" r:id="rId19"/>
    <p:sldLayoutId id="2147483890" r:id="rId20"/>
    <p:sldLayoutId id="2147483899" r:id="rId21"/>
    <p:sldLayoutId id="2147483884" r:id="rId22"/>
    <p:sldLayoutId id="2147483937" r:id="rId23"/>
    <p:sldLayoutId id="2147483935" r:id="rId24"/>
    <p:sldLayoutId id="2147483938" r:id="rId25"/>
    <p:sldLayoutId id="2147483939" r:id="rId26"/>
    <p:sldLayoutId id="2147483936" r:id="rId27"/>
    <p:sldLayoutId id="2147483841" r:id="rId28"/>
    <p:sldLayoutId id="2147483916" r:id="rId29"/>
    <p:sldLayoutId id="2147483913" r:id="rId30"/>
    <p:sldLayoutId id="2147483917" r:id="rId31"/>
    <p:sldLayoutId id="2147483914" r:id="rId32"/>
    <p:sldLayoutId id="2147483918" r:id="rId33"/>
    <p:sldLayoutId id="2147483948" r:id="rId34"/>
    <p:sldLayoutId id="2147483949" r:id="rId35"/>
    <p:sldLayoutId id="2147483950" r:id="rId36"/>
    <p:sldLayoutId id="2147483951" r:id="rId37"/>
    <p:sldLayoutId id="2147483952" r:id="rId38"/>
    <p:sldLayoutId id="2147483953" r:id="rId39"/>
    <p:sldLayoutId id="2147483921" r:id="rId40"/>
    <p:sldLayoutId id="2147483922" r:id="rId41"/>
    <p:sldLayoutId id="2147483879" r:id="rId42"/>
    <p:sldLayoutId id="2147483919" r:id="rId43"/>
    <p:sldLayoutId id="2147483915" r:id="rId44"/>
    <p:sldLayoutId id="2147483920" r:id="rId45"/>
    <p:sldLayoutId id="2147483942" r:id="rId46"/>
    <p:sldLayoutId id="2147483943" r:id="rId47"/>
    <p:sldLayoutId id="2147483944" r:id="rId48"/>
    <p:sldLayoutId id="2147483945" r:id="rId49"/>
    <p:sldLayoutId id="2147483946" r:id="rId50"/>
    <p:sldLayoutId id="2147483947" r:id="rId51"/>
    <p:sldLayoutId id="2147483878" r:id="rId52"/>
    <p:sldLayoutId id="2147483891" r:id="rId53"/>
    <p:sldLayoutId id="2147483940" r:id="rId54"/>
    <p:sldLayoutId id="2147483941" r:id="rId55"/>
    <p:sldLayoutId id="2147483894" r:id="rId56"/>
    <p:sldLayoutId id="2147483893" r:id="rId57"/>
    <p:sldLayoutId id="2147483895" r:id="rId58"/>
    <p:sldLayoutId id="2147483896" r:id="rId59"/>
    <p:sldLayoutId id="2147483900" r:id="rId60"/>
    <p:sldLayoutId id="2147483901" r:id="rId61"/>
    <p:sldLayoutId id="2147483902" r:id="rId62"/>
    <p:sldLayoutId id="2147483903" r:id="rId63"/>
    <p:sldLayoutId id="2147483904" r:id="rId64"/>
    <p:sldLayoutId id="2147483853" r:id="rId65"/>
    <p:sldLayoutId id="2147483934" r:id="rId6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holenberg.com/en/stay/"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holenberg.com/en/stay/" TargetMode="External"/><Relationship Id="rId1" Type="http://schemas.openxmlformats.org/officeDocument/2006/relationships/slideLayout" Target="../slideLayouts/slideLayout2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theguardian.com/travel/2021/oct/23/10-of-the-best-eco-friendly-places-to-stay-in-europe" TargetMode="External"/><Relationship Id="rId7" Type="http://schemas.openxmlformats.org/officeDocument/2006/relationships/hyperlink" Target="https://creativecommons.org/licenses/by-sa/4.0/?ref=chooser-v1" TargetMode="External"/><Relationship Id="rId2" Type="http://schemas.openxmlformats.org/officeDocument/2006/relationships/hyperlink" Target="https://www.holenberg.com/en/stay/" TargetMode="Externa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24BC2-4613-57E9-2E8F-44E21D93E8D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8FE77C1-1B0B-4BBF-3822-78D96BE350C7}"/>
              </a:ext>
            </a:extLst>
          </p:cNvPr>
          <p:cNvSpPr>
            <a:spLocks noGrp="1"/>
          </p:cNvSpPr>
          <p:nvPr>
            <p:ph type="body" sz="quarter" idx="16"/>
          </p:nvPr>
        </p:nvSpPr>
        <p:spPr>
          <a:xfrm>
            <a:off x="400555" y="2320314"/>
            <a:ext cx="5234715" cy="3066422"/>
          </a:xfrm>
        </p:spPr>
        <p:txBody>
          <a:bodyPr>
            <a:normAutofit/>
          </a:bodyPr>
          <a:lstStyle/>
          <a:p>
            <a:r>
              <a:rPr lang="en-US" altLang="en-US" sz="4000" dirty="0"/>
              <a:t>Holenberg, Netherlands</a:t>
            </a:r>
          </a:p>
          <a:p>
            <a:endParaRPr lang="en-US" altLang="en-US" sz="4000" dirty="0"/>
          </a:p>
          <a:p>
            <a:r>
              <a:rPr lang="en-US" sz="3200" i="1" dirty="0"/>
              <a:t>‘One of the best eco-friendly places to stay in Europe’</a:t>
            </a:r>
          </a:p>
        </p:txBody>
      </p:sp>
      <p:sp>
        <p:nvSpPr>
          <p:cNvPr id="2" name="Text Placeholder 1">
            <a:extLst>
              <a:ext uri="{FF2B5EF4-FFF2-40B4-BE49-F238E27FC236}">
                <a16:creationId xmlns:a16="http://schemas.microsoft.com/office/drawing/2014/main" id="{26771B59-59E9-505A-78C2-E365D745DA3F}"/>
              </a:ext>
            </a:extLst>
          </p:cNvPr>
          <p:cNvSpPr>
            <a:spLocks noGrp="1"/>
          </p:cNvSpPr>
          <p:nvPr>
            <p:ph type="body" sz="quarter" idx="65"/>
          </p:nvPr>
        </p:nvSpPr>
        <p:spPr/>
        <p:txBody>
          <a:bodyPr/>
          <a:lstStyle/>
          <a:p>
            <a:r>
              <a:rPr lang="en-IE" dirty="0">
                <a:solidFill>
                  <a:srgbClr val="87A66E"/>
                </a:solidFill>
                <a:hlinkClick r:id="rId2">
                  <a:extLst>
                    <a:ext uri="{A12FA001-AC4F-418D-AE19-62706E023703}">
                      <ahyp:hlinkClr xmlns:ahyp="http://schemas.microsoft.com/office/drawing/2018/hyperlinkcolor" val="tx"/>
                    </a:ext>
                  </a:extLst>
                </a:hlinkClick>
              </a:rPr>
              <a:t>https://www.holenberg.com/en/stay</a:t>
            </a:r>
            <a:r>
              <a:rPr lang="en-IE" dirty="0">
                <a:hlinkClick r:id="rId2">
                  <a:extLst>
                    <a:ext uri="{A12FA001-AC4F-418D-AE19-62706E023703}">
                      <ahyp:hlinkClr xmlns:ahyp="http://schemas.microsoft.com/office/drawing/2018/hyperlinkcolor" val="tx"/>
                    </a:ext>
                  </a:extLst>
                </a:hlinkClick>
              </a:rPr>
              <a:t>/</a:t>
            </a:r>
            <a:r>
              <a:rPr lang="en-IE" dirty="0"/>
              <a:t> </a:t>
            </a:r>
          </a:p>
        </p:txBody>
      </p:sp>
      <p:sp>
        <p:nvSpPr>
          <p:cNvPr id="12" name="Text Placeholder 8">
            <a:extLst>
              <a:ext uri="{FF2B5EF4-FFF2-40B4-BE49-F238E27FC236}">
                <a16:creationId xmlns:a16="http://schemas.microsoft.com/office/drawing/2014/main" id="{5E3BD5C2-3326-7D9C-010B-7282ACCED933}"/>
              </a:ext>
            </a:extLst>
          </p:cNvPr>
          <p:cNvSpPr txBox="1">
            <a:spLocks/>
          </p:cNvSpPr>
          <p:nvPr/>
        </p:nvSpPr>
        <p:spPr>
          <a:xfrm>
            <a:off x="400555" y="894233"/>
            <a:ext cx="6447919" cy="582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7200" dirty="0">
                <a:solidFill>
                  <a:schemeClr val="bg1"/>
                </a:solidFill>
              </a:rPr>
              <a:t>Case Study</a:t>
            </a:r>
          </a:p>
        </p:txBody>
      </p:sp>
      <p:pic>
        <p:nvPicPr>
          <p:cNvPr id="6" name="Picture Placeholder 5" descr="A person lying on a bed in front of a house&#10;&#10;AI-generated content may be incorrect.">
            <a:extLst>
              <a:ext uri="{FF2B5EF4-FFF2-40B4-BE49-F238E27FC236}">
                <a16:creationId xmlns:a16="http://schemas.microsoft.com/office/drawing/2014/main" id="{07AA6979-D766-B0A9-E9F7-47C3B30F0E4C}"/>
              </a:ext>
            </a:extLst>
          </p:cNvPr>
          <p:cNvPicPr>
            <a:picLocks noGrp="1" noChangeAspect="1"/>
          </p:cNvPicPr>
          <p:nvPr>
            <p:ph type="pic" sz="quarter" idx="19"/>
          </p:nvPr>
        </p:nvPicPr>
        <p:blipFill>
          <a:blip r:embed="rId3"/>
          <a:srcRect t="3695" b="3695"/>
          <a:stretch>
            <a:fillRect/>
          </a:stretch>
        </p:blipFill>
        <p:spPr/>
      </p:pic>
    </p:spTree>
    <p:extLst>
      <p:ext uri="{BB962C8B-B14F-4D97-AF65-F5344CB8AC3E}">
        <p14:creationId xmlns:p14="http://schemas.microsoft.com/office/powerpoint/2010/main" val="212284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BB5C2-3B9F-372F-154A-B376BC73BFE3}"/>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B5D11441-27F3-54E1-82D7-1D5EF1D28B56}"/>
              </a:ext>
            </a:extLst>
          </p:cNvPr>
          <p:cNvSpPr>
            <a:spLocks noGrp="1"/>
          </p:cNvSpPr>
          <p:nvPr>
            <p:ph type="body" sz="quarter" idx="18"/>
          </p:nvPr>
        </p:nvSpPr>
        <p:spPr>
          <a:xfrm>
            <a:off x="425301" y="1808923"/>
            <a:ext cx="6475230" cy="3499183"/>
          </a:xfrm>
        </p:spPr>
        <p:txBody>
          <a:bodyPr/>
          <a:lstStyle/>
          <a:p>
            <a:pPr lvl="0" eaLnBrk="0" fontAlgn="base" hangingPunct="0">
              <a:spcBef>
                <a:spcPct val="0"/>
              </a:spcBef>
              <a:spcAft>
                <a:spcPts val="600"/>
              </a:spcAft>
            </a:pPr>
            <a:r>
              <a:rPr lang="en-US" altLang="en-US" dirty="0"/>
              <a:t>Dutch cabin resort </a:t>
            </a:r>
            <a:r>
              <a:rPr lang="en-US" altLang="en-US" dirty="0">
                <a:solidFill>
                  <a:srgbClr val="E96751"/>
                </a:solidFill>
                <a:hlinkClick r:id="rId2">
                  <a:extLst>
                    <a:ext uri="{A12FA001-AC4F-418D-AE19-62706E023703}">
                      <ahyp:hlinkClr xmlns:ahyp="http://schemas.microsoft.com/office/drawing/2018/hyperlinkcolor" val="tx"/>
                    </a:ext>
                  </a:extLst>
                </a:hlinkClick>
              </a:rPr>
              <a:t>Holenberg, NL </a:t>
            </a:r>
            <a:r>
              <a:rPr lang="en-US" altLang="en-US" dirty="0"/>
              <a:t>featuring off-grid “ANNA” cabins was highlighted by </a:t>
            </a:r>
            <a:r>
              <a:rPr lang="en-US" altLang="en-US" i="1" dirty="0"/>
              <a:t>The Guardian</a:t>
            </a:r>
            <a:r>
              <a:rPr lang="en-US" altLang="en-US" dirty="0"/>
              <a:t> as one of Europe’s best eco-stays. </a:t>
            </a:r>
            <a:r>
              <a:rPr lang="en-US" altLang="en-US" b="1" dirty="0"/>
              <a:t>Publicity </a:t>
            </a:r>
            <a:r>
              <a:rPr lang="en-US" altLang="en-US" dirty="0"/>
              <a:t>like that </a:t>
            </a:r>
            <a:r>
              <a:rPr lang="en-US" altLang="en-US" b="1" dirty="0"/>
              <a:t>can boost bookings </a:t>
            </a:r>
            <a:r>
              <a:rPr lang="en-US" altLang="en-US" dirty="0"/>
              <a:t>and allow you to maintain strong rates year-round.</a:t>
            </a:r>
          </a:p>
          <a:p>
            <a:pPr lvl="0" eaLnBrk="0" fontAlgn="base" hangingPunct="0">
              <a:spcBef>
                <a:spcPct val="0"/>
              </a:spcBef>
              <a:spcAft>
                <a:spcPts val="600"/>
              </a:spcAft>
            </a:pPr>
            <a:r>
              <a:rPr lang="en-US" altLang="en-US" dirty="0"/>
              <a:t>If </a:t>
            </a:r>
            <a:r>
              <a:rPr lang="en-US" altLang="en-US" b="1" dirty="0"/>
              <a:t>sustainability is central to your brand</a:t>
            </a:r>
            <a:r>
              <a:rPr lang="en-US" altLang="en-US" dirty="0"/>
              <a:t>, these certifications and the accompanying improvements can help justify your pricing to customers (they see it as supporting a good cause or paying for quality).  Some eco-lodges find that, over time, they attract a </a:t>
            </a:r>
            <a:r>
              <a:rPr lang="en-US" altLang="en-US" b="1" dirty="0"/>
              <a:t>more affluent</a:t>
            </a:r>
            <a:r>
              <a:rPr lang="en-US" altLang="en-US" dirty="0"/>
              <a:t> and conscientious customer segment – guests who tend to </a:t>
            </a:r>
            <a:r>
              <a:rPr lang="en-US" altLang="en-US" b="1" dirty="0"/>
              <a:t>stay longer </a:t>
            </a:r>
            <a:r>
              <a:rPr lang="en-US" altLang="en-US" dirty="0"/>
              <a:t>or </a:t>
            </a:r>
            <a:r>
              <a:rPr lang="en-US" altLang="en-US" b="1" dirty="0"/>
              <a:t>spend more on-site</a:t>
            </a:r>
            <a:r>
              <a:rPr lang="en-US" altLang="en-US" dirty="0"/>
              <a:t>, thereby offsetting any cost increases.</a:t>
            </a:r>
          </a:p>
        </p:txBody>
      </p:sp>
      <p:sp>
        <p:nvSpPr>
          <p:cNvPr id="9" name="Text Placeholder 8">
            <a:extLst>
              <a:ext uri="{FF2B5EF4-FFF2-40B4-BE49-F238E27FC236}">
                <a16:creationId xmlns:a16="http://schemas.microsoft.com/office/drawing/2014/main" id="{9F2A1824-EB70-32D9-877F-2227FD1006E7}"/>
              </a:ext>
            </a:extLst>
          </p:cNvPr>
          <p:cNvSpPr>
            <a:spLocks noGrp="1"/>
          </p:cNvSpPr>
          <p:nvPr>
            <p:ph type="body" sz="quarter" idx="16"/>
          </p:nvPr>
        </p:nvSpPr>
        <p:spPr>
          <a:xfrm>
            <a:off x="425301" y="249623"/>
            <a:ext cx="6286500" cy="803654"/>
          </a:xfrm>
        </p:spPr>
        <p:txBody>
          <a:bodyPr/>
          <a:lstStyle/>
          <a:p>
            <a:r>
              <a:rPr lang="en-US" sz="4000" dirty="0">
                <a:solidFill>
                  <a:srgbClr val="086D6E"/>
                </a:solidFill>
              </a:rPr>
              <a:t>Case Study</a:t>
            </a:r>
            <a:r>
              <a:rPr lang="en-US" dirty="0">
                <a:solidFill>
                  <a:srgbClr val="086D6E"/>
                </a:solidFill>
              </a:rPr>
              <a:t>: </a:t>
            </a:r>
            <a:r>
              <a:rPr lang="en-US" altLang="en-US" sz="2800" b="0" dirty="0">
                <a:solidFill>
                  <a:srgbClr val="E96751"/>
                </a:solidFill>
                <a:hlinkClick r:id="rId2">
                  <a:extLst>
                    <a:ext uri="{A12FA001-AC4F-418D-AE19-62706E023703}">
                      <ahyp:hlinkClr xmlns:ahyp="http://schemas.microsoft.com/office/drawing/2018/hyperlinkcolor" val="tx"/>
                    </a:ext>
                  </a:extLst>
                </a:hlinkClick>
              </a:rPr>
              <a:t>Holenberg, NL </a:t>
            </a:r>
            <a:endParaRPr lang="en-US" altLang="en-US" sz="2800" b="0" dirty="0">
              <a:solidFill>
                <a:srgbClr val="E96751"/>
              </a:solidFill>
            </a:endParaRPr>
          </a:p>
          <a:p>
            <a:r>
              <a:rPr lang="en-US" sz="2800" i="1" dirty="0">
                <a:solidFill>
                  <a:srgbClr val="E96751"/>
                </a:solidFill>
              </a:rPr>
              <a:t>‘One of the best eco-friendly places to stay in Europe’</a:t>
            </a:r>
          </a:p>
          <a:p>
            <a:endParaRPr lang="en-IE" dirty="0">
              <a:solidFill>
                <a:srgbClr val="E96751"/>
              </a:solidFill>
            </a:endParaRPr>
          </a:p>
        </p:txBody>
      </p:sp>
      <p:pic>
        <p:nvPicPr>
          <p:cNvPr id="1026" name="Picture 2">
            <a:extLst>
              <a:ext uri="{FF2B5EF4-FFF2-40B4-BE49-F238E27FC236}">
                <a16:creationId xmlns:a16="http://schemas.microsoft.com/office/drawing/2014/main" id="{EA609C4C-520C-857A-6D99-3A7A39854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856" y="142278"/>
            <a:ext cx="5007935" cy="33402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0798DD9-BF0D-3F95-09CE-55658E4745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6334" y="3733068"/>
            <a:ext cx="2982654" cy="298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487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A7ECFAF-71E9-4908-D0DE-7E910F0E387D}"/>
              </a:ext>
            </a:extLst>
          </p:cNvPr>
          <p:cNvSpPr>
            <a:spLocks noGrp="1"/>
          </p:cNvSpPr>
          <p:nvPr>
            <p:ph type="body" sz="quarter" idx="18"/>
          </p:nvPr>
        </p:nvSpPr>
        <p:spPr>
          <a:xfrm>
            <a:off x="441852" y="1114907"/>
            <a:ext cx="6475230" cy="3499183"/>
          </a:xfrm>
        </p:spPr>
        <p:txBody>
          <a:bodyPr/>
          <a:lstStyle/>
          <a:p>
            <a:pPr>
              <a:spcAft>
                <a:spcPts val="600"/>
              </a:spcAft>
            </a:pPr>
            <a:r>
              <a:rPr lang="en-US" b="1" dirty="0"/>
              <a:t>1. Deep connection with nature: </a:t>
            </a:r>
            <a:r>
              <a:rPr lang="en-US" dirty="0"/>
              <a:t>In prime natural reserves, the cabins are designed to immerse guests in the environment.</a:t>
            </a:r>
          </a:p>
          <a:p>
            <a:pPr>
              <a:spcAft>
                <a:spcPts val="600"/>
              </a:spcAft>
            </a:pPr>
            <a:r>
              <a:rPr lang="en-US" b="1" dirty="0"/>
              <a:t>2. Innovative, sustainable design: </a:t>
            </a:r>
            <a:r>
              <a:rPr lang="en-US" dirty="0"/>
              <a:t>Built to adapt to weather and moods with a flexible layered design that reflects and respects its surroundings. Thoughtful architecture </a:t>
            </a:r>
            <a:r>
              <a:rPr lang="en-US" dirty="0" err="1"/>
              <a:t>emphasises</a:t>
            </a:r>
            <a:r>
              <a:rPr lang="en-US" dirty="0"/>
              <a:t> minimal environmental disruption while </a:t>
            </a:r>
            <a:r>
              <a:rPr lang="en-US" dirty="0" err="1"/>
              <a:t>maximising</a:t>
            </a:r>
            <a:r>
              <a:rPr lang="en-US" dirty="0"/>
              <a:t> natural comfort .</a:t>
            </a:r>
          </a:p>
          <a:p>
            <a:pPr>
              <a:spcAft>
                <a:spcPts val="600"/>
              </a:spcAft>
            </a:pPr>
            <a:r>
              <a:rPr lang="en-US" b="1" dirty="0"/>
              <a:t>3. Strong eco‑credentials: </a:t>
            </a:r>
            <a:r>
              <a:rPr lang="en-US" dirty="0"/>
              <a:t>Reduces environmental impact through off-grid energy, remote location, and a low‑impact operational ethos. It is running on minimal power and blending seamlessly with nature</a:t>
            </a:r>
            <a:endParaRPr lang="en-IE" dirty="0"/>
          </a:p>
        </p:txBody>
      </p:sp>
      <p:sp>
        <p:nvSpPr>
          <p:cNvPr id="9" name="Text Placeholder 8">
            <a:extLst>
              <a:ext uri="{FF2B5EF4-FFF2-40B4-BE49-F238E27FC236}">
                <a16:creationId xmlns:a16="http://schemas.microsoft.com/office/drawing/2014/main" id="{18673097-EFE3-4152-6A6E-7ADBDF069F8A}"/>
              </a:ext>
            </a:extLst>
          </p:cNvPr>
          <p:cNvSpPr>
            <a:spLocks noGrp="1"/>
          </p:cNvSpPr>
          <p:nvPr>
            <p:ph type="body" sz="quarter" idx="16"/>
          </p:nvPr>
        </p:nvSpPr>
        <p:spPr>
          <a:xfrm>
            <a:off x="425301" y="249623"/>
            <a:ext cx="6286500" cy="803654"/>
          </a:xfrm>
        </p:spPr>
        <p:txBody>
          <a:bodyPr/>
          <a:lstStyle/>
          <a:p>
            <a:r>
              <a:rPr lang="en-US" sz="4000" dirty="0">
                <a:solidFill>
                  <a:srgbClr val="086D6E"/>
                </a:solidFill>
              </a:rPr>
              <a:t>Case Study</a:t>
            </a:r>
            <a:r>
              <a:rPr lang="en-US" dirty="0">
                <a:solidFill>
                  <a:srgbClr val="086D6E"/>
                </a:solidFill>
              </a:rPr>
              <a:t>: </a:t>
            </a:r>
            <a:r>
              <a:rPr lang="en-US" altLang="en-US" sz="2800" b="0" dirty="0">
                <a:solidFill>
                  <a:srgbClr val="E96751"/>
                </a:solidFill>
                <a:hlinkClick r:id="rId2">
                  <a:extLst>
                    <a:ext uri="{A12FA001-AC4F-418D-AE19-62706E023703}">
                      <ahyp:hlinkClr xmlns:ahyp="http://schemas.microsoft.com/office/drawing/2018/hyperlinkcolor" val="tx"/>
                    </a:ext>
                  </a:extLst>
                </a:hlinkClick>
              </a:rPr>
              <a:t>Holenberg, NL </a:t>
            </a:r>
            <a:endParaRPr lang="en-US" altLang="en-US" sz="2800" b="0" dirty="0">
              <a:solidFill>
                <a:srgbClr val="E96751"/>
              </a:solidFill>
            </a:endParaRPr>
          </a:p>
          <a:p>
            <a:endParaRPr lang="en-IE" dirty="0">
              <a:solidFill>
                <a:srgbClr val="E96751"/>
              </a:solidFill>
            </a:endParaRPr>
          </a:p>
        </p:txBody>
      </p:sp>
      <p:sp>
        <p:nvSpPr>
          <p:cNvPr id="13" name="TextBox 12">
            <a:extLst>
              <a:ext uri="{FF2B5EF4-FFF2-40B4-BE49-F238E27FC236}">
                <a16:creationId xmlns:a16="http://schemas.microsoft.com/office/drawing/2014/main" id="{744828EC-5AF2-39AE-8087-754E7E639FAC}"/>
              </a:ext>
            </a:extLst>
          </p:cNvPr>
          <p:cNvSpPr txBox="1"/>
          <p:nvPr/>
        </p:nvSpPr>
        <p:spPr>
          <a:xfrm>
            <a:off x="422583" y="5701498"/>
            <a:ext cx="6097772" cy="369332"/>
          </a:xfrm>
          <a:prstGeom prst="rect">
            <a:avLst/>
          </a:prstGeom>
          <a:noFill/>
        </p:spPr>
        <p:txBody>
          <a:bodyPr wrap="square">
            <a:spAutoFit/>
          </a:bodyPr>
          <a:lstStyle/>
          <a:p>
            <a:r>
              <a:rPr lang="en-US" b="0" i="0" u="none" strike="noStrike" dirty="0">
                <a:solidFill>
                  <a:srgbClr val="00B0F0"/>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read the full article in The Guardian</a:t>
            </a:r>
            <a:endParaRPr lang="en-IE" dirty="0">
              <a:solidFill>
                <a:srgbClr val="00B0F0"/>
              </a:solidFill>
            </a:endParaRPr>
          </a:p>
        </p:txBody>
      </p:sp>
      <p:pic>
        <p:nvPicPr>
          <p:cNvPr id="2" name="Picture 2">
            <a:extLst>
              <a:ext uri="{FF2B5EF4-FFF2-40B4-BE49-F238E27FC236}">
                <a16:creationId xmlns:a16="http://schemas.microsoft.com/office/drawing/2014/main" id="{C7CAF907-1117-F145-9F93-38AF4BFD3D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3824" y="2990850"/>
            <a:ext cx="5108175" cy="3831132"/>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a:extLst>
              <a:ext uri="{FF2B5EF4-FFF2-40B4-BE49-F238E27FC236}">
                <a16:creationId xmlns:a16="http://schemas.microsoft.com/office/drawing/2014/main" id="{2B84C72D-D381-ECB2-1523-9331CD961D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280" r="9410"/>
          <a:stretch>
            <a:fillRect/>
          </a:stretch>
        </p:blipFill>
        <p:spPr bwMode="auto">
          <a:xfrm>
            <a:off x="7083824" y="0"/>
            <a:ext cx="510817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o-funded by the European Union logo in png for web usage">
            <a:extLst>
              <a:ext uri="{FF2B5EF4-FFF2-40B4-BE49-F238E27FC236}">
                <a16:creationId xmlns:a16="http://schemas.microsoft.com/office/drawing/2014/main" id="{9C01B179-01C2-396C-A878-2BB0D1DCD19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4" name="Rectangle 3">
            <a:extLst>
              <a:ext uri="{FF2B5EF4-FFF2-40B4-BE49-F238E27FC236}">
                <a16:creationId xmlns:a16="http://schemas.microsoft.com/office/drawing/2014/main" id="{C64BBECD-9E41-E83F-10F6-2F96F4087A11}"/>
              </a:ext>
            </a:extLst>
          </p:cNvPr>
          <p:cNvSpPr/>
          <p:nvPr/>
        </p:nvSpPr>
        <p:spPr>
          <a:xfrm>
            <a:off x="3345743" y="6283747"/>
            <a:ext cx="5121982" cy="438582"/>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5" name="Group 4">
            <a:extLst>
              <a:ext uri="{FF2B5EF4-FFF2-40B4-BE49-F238E27FC236}">
                <a16:creationId xmlns:a16="http://schemas.microsoft.com/office/drawing/2014/main" id="{795CAC7B-5B39-1845-22B2-F56D40ECA6F2}"/>
              </a:ext>
            </a:extLst>
          </p:cNvPr>
          <p:cNvGrpSpPr/>
          <p:nvPr/>
        </p:nvGrpSpPr>
        <p:grpSpPr>
          <a:xfrm>
            <a:off x="441852" y="5906548"/>
            <a:ext cx="1307461" cy="742180"/>
            <a:chOff x="340586" y="8789227"/>
            <a:chExt cx="1307461" cy="742180"/>
          </a:xfrm>
        </p:grpSpPr>
        <p:sp>
          <p:nvSpPr>
            <p:cNvPr id="6" name="Rectangle 5">
              <a:extLst>
                <a:ext uri="{FF2B5EF4-FFF2-40B4-BE49-F238E27FC236}">
                  <a16:creationId xmlns:a16="http://schemas.microsoft.com/office/drawing/2014/main" id="{76385F78-D8A1-13CD-DF87-702166BBBD6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7">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7" name="Picture 6">
              <a:extLst>
                <a:ext uri="{FF2B5EF4-FFF2-40B4-BE49-F238E27FC236}">
                  <a16:creationId xmlns:a16="http://schemas.microsoft.com/office/drawing/2014/main" id="{326969C2-CD32-E029-1F9E-7A3B547EFFD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2375926513"/>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12664</TotalTime>
  <Words>327</Words>
  <Application>Microsoft Office PowerPoint</Application>
  <PresentationFormat>Widescreen</PresentationFormat>
  <Paragraphs>17</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Montserrat</vt:lpstr>
      <vt:lpstr>Montserrat Light</vt:lpstr>
      <vt:lpstr>Source Sans Pro</vt:lpstr>
      <vt:lpstr>Verdana</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486</cp:revision>
  <dcterms:created xsi:type="dcterms:W3CDTF">2020-10-14T13:32:04Z</dcterms:created>
  <dcterms:modified xsi:type="dcterms:W3CDTF">2025-08-21T15:31:49Z</dcterms:modified>
</cp:coreProperties>
</file>