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9"/>
  </p:notesMasterIdLst>
  <p:sldIdLst>
    <p:sldId id="6421" r:id="rId2"/>
    <p:sldId id="6424" r:id="rId3"/>
    <p:sldId id="6423" r:id="rId4"/>
    <p:sldId id="6425" r:id="rId5"/>
    <p:sldId id="6426" r:id="rId6"/>
    <p:sldId id="6422" r:id="rId7"/>
    <p:sldId id="642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C7F"/>
    <a:srgbClr val="E96751"/>
    <a:srgbClr val="F2A158"/>
    <a:srgbClr val="5FBDBB"/>
    <a:srgbClr val="418D8F"/>
    <a:srgbClr val="595959"/>
    <a:srgbClr val="459597"/>
    <a:srgbClr val="A3D4D5"/>
    <a:srgbClr val="E5E5E3"/>
    <a:srgbClr val="086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90"/>
    <p:restoredTop sz="94915" autoAdjust="0"/>
  </p:normalViewPr>
  <p:slideViewPr>
    <p:cSldViewPr snapToGrid="0" snapToObjects="1">
      <p:cViewPr varScale="1">
        <p:scale>
          <a:sx n="107" d="100"/>
          <a:sy n="107" d="100"/>
        </p:scale>
        <p:origin x="50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32926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883458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
            <a:extLst>
              <a:ext uri="{FF2B5EF4-FFF2-40B4-BE49-F238E27FC236}">
                <a16:creationId xmlns:a16="http://schemas.microsoft.com/office/drawing/2014/main" id="{6200EA46-74C4-E89B-2CA3-0088C46B4E86}"/>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01</a:t>
            </a:r>
          </a:p>
        </p:txBody>
      </p:sp>
      <p:sp>
        <p:nvSpPr>
          <p:cNvPr id="6" name="Text Placeholder 2">
            <a:extLst>
              <a:ext uri="{FF2B5EF4-FFF2-40B4-BE49-F238E27FC236}">
                <a16:creationId xmlns:a16="http://schemas.microsoft.com/office/drawing/2014/main" id="{2F1C6307-FD72-0D20-16E5-D13ED5D003F7}"/>
              </a:ext>
            </a:extLst>
          </p:cNvPr>
          <p:cNvSpPr>
            <a:spLocks noGrp="1"/>
          </p:cNvSpPr>
          <p:nvPr>
            <p:ph type="body" sz="quarter" idx="4294967295"/>
          </p:nvPr>
        </p:nvSpPr>
        <p:spPr>
          <a:xfrm>
            <a:off x="6698177" y="1337990"/>
            <a:ext cx="4931847" cy="689519"/>
          </a:xfrm>
          <a:prstGeom prst="rect">
            <a:avLst/>
          </a:prstGeom>
        </p:spPr>
        <p:txBody>
          <a:bodyPr anchor="ctr"/>
          <a:lstStyle/>
          <a:p>
            <a:pPr marL="0" indent="0">
              <a:buNone/>
            </a:pPr>
            <a:r>
              <a:rPr lang="en-IE" sz="2200" b="1" dirty="0">
                <a:solidFill>
                  <a:srgbClr val="595959"/>
                </a:solidFill>
              </a:rPr>
              <a:t>Know Your Fixed Costs (FC) </a:t>
            </a:r>
            <a:r>
              <a:rPr lang="en-IE" sz="2200" dirty="0">
                <a:solidFill>
                  <a:srgbClr val="595959"/>
                </a:solidFill>
              </a:rPr>
              <a:t>(Overheads)</a:t>
            </a:r>
          </a:p>
        </p:txBody>
      </p:sp>
      <p:sp>
        <p:nvSpPr>
          <p:cNvPr id="7" name="Text Placeholder 4">
            <a:extLst>
              <a:ext uri="{FF2B5EF4-FFF2-40B4-BE49-F238E27FC236}">
                <a16:creationId xmlns:a16="http://schemas.microsoft.com/office/drawing/2014/main" id="{B065A9F7-7187-10E4-8591-C62FD4D798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02</a:t>
            </a:r>
          </a:p>
        </p:txBody>
      </p:sp>
      <p:sp>
        <p:nvSpPr>
          <p:cNvPr id="8" name="Text Placeholder 5">
            <a:extLst>
              <a:ext uri="{FF2B5EF4-FFF2-40B4-BE49-F238E27FC236}">
                <a16:creationId xmlns:a16="http://schemas.microsoft.com/office/drawing/2014/main" id="{2B0F16D1-5167-DDEC-4A3B-CF84CA3A3A21}"/>
              </a:ext>
            </a:extLst>
          </p:cNvPr>
          <p:cNvSpPr>
            <a:spLocks noGrp="1"/>
          </p:cNvSpPr>
          <p:nvPr>
            <p:ph type="body" sz="quarter" idx="4294967295"/>
          </p:nvPr>
        </p:nvSpPr>
        <p:spPr>
          <a:xfrm>
            <a:off x="6719880" y="2252978"/>
            <a:ext cx="5110169" cy="689519"/>
          </a:xfrm>
          <a:prstGeom prst="rect">
            <a:avLst/>
          </a:prstGeom>
        </p:spPr>
        <p:txBody>
          <a:bodyPr anchor="ctr"/>
          <a:lstStyle/>
          <a:p>
            <a:pPr marL="0" indent="0">
              <a:buNone/>
            </a:pPr>
            <a:r>
              <a:rPr lang="en-IE" sz="2200" b="1" dirty="0">
                <a:solidFill>
                  <a:srgbClr val="595959"/>
                </a:solidFill>
              </a:rPr>
              <a:t>Estimate Your Variable Cost per Night (VC)</a:t>
            </a:r>
          </a:p>
        </p:txBody>
      </p:sp>
      <p:sp>
        <p:nvSpPr>
          <p:cNvPr id="9" name="Text Placeholder 6">
            <a:extLst>
              <a:ext uri="{FF2B5EF4-FFF2-40B4-BE49-F238E27FC236}">
                <a16:creationId xmlns:a16="http://schemas.microsoft.com/office/drawing/2014/main" id="{CDEF22CD-9342-0C00-833B-6EF4F294083E}"/>
              </a:ext>
            </a:extLst>
          </p:cNvPr>
          <p:cNvSpPr>
            <a:spLocks noGrp="1"/>
          </p:cNvSpPr>
          <p:nvPr>
            <p:ph type="body" sz="quarter" idx="4294967295"/>
          </p:nvPr>
        </p:nvSpPr>
        <p:spPr>
          <a:xfrm>
            <a:off x="5891164" y="3167965"/>
            <a:ext cx="700387" cy="689518"/>
          </a:xfrm>
          <a:prstGeom prst="rect">
            <a:avLst/>
          </a:prstGeom>
        </p:spPr>
        <p:txBody>
          <a:bodyPr/>
          <a:lstStyle/>
          <a:p>
            <a:pPr marL="0" indent="0" algn="ctr">
              <a:buNone/>
            </a:pPr>
            <a:r>
              <a:rPr lang="en-IE" sz="3200" dirty="0">
                <a:solidFill>
                  <a:schemeClr val="bg1"/>
                </a:solidFill>
              </a:rPr>
              <a:t>03</a:t>
            </a:r>
          </a:p>
        </p:txBody>
      </p:sp>
      <p:sp>
        <p:nvSpPr>
          <p:cNvPr id="10" name="Text Placeholder 7">
            <a:extLst>
              <a:ext uri="{FF2B5EF4-FFF2-40B4-BE49-F238E27FC236}">
                <a16:creationId xmlns:a16="http://schemas.microsoft.com/office/drawing/2014/main" id="{F5E7F6CC-8FB7-2274-91DA-994ED56E4D9E}"/>
              </a:ext>
            </a:extLst>
          </p:cNvPr>
          <p:cNvSpPr>
            <a:spLocks noGrp="1"/>
          </p:cNvSpPr>
          <p:nvPr>
            <p:ph type="body" sz="quarter" idx="4294967295"/>
          </p:nvPr>
        </p:nvSpPr>
        <p:spPr>
          <a:xfrm>
            <a:off x="6726460" y="3167965"/>
            <a:ext cx="4608000" cy="689519"/>
          </a:xfrm>
          <a:prstGeom prst="rect">
            <a:avLst/>
          </a:prstGeom>
        </p:spPr>
        <p:txBody>
          <a:bodyPr anchor="ctr"/>
          <a:lstStyle/>
          <a:p>
            <a:pPr marL="0" indent="0">
              <a:buNone/>
            </a:pPr>
            <a:r>
              <a:rPr lang="en-IE" sz="2200" b="1" dirty="0">
                <a:solidFill>
                  <a:srgbClr val="595959"/>
                </a:solidFill>
              </a:rPr>
              <a:t>Sample Annual Operating Cost or Variable Costs Breakdown</a:t>
            </a:r>
          </a:p>
        </p:txBody>
      </p:sp>
      <p:sp>
        <p:nvSpPr>
          <p:cNvPr id="11" name="Text Placeholder 8">
            <a:extLst>
              <a:ext uri="{FF2B5EF4-FFF2-40B4-BE49-F238E27FC236}">
                <a16:creationId xmlns:a16="http://schemas.microsoft.com/office/drawing/2014/main" id="{AB848293-8408-F5D3-E417-618902E30EC8}"/>
              </a:ext>
            </a:extLst>
          </p:cNvPr>
          <p:cNvSpPr>
            <a:spLocks noGrp="1"/>
          </p:cNvSpPr>
          <p:nvPr>
            <p:ph type="body" sz="quarter" idx="4294967295"/>
          </p:nvPr>
        </p:nvSpPr>
        <p:spPr>
          <a:xfrm>
            <a:off x="5912867" y="4082953"/>
            <a:ext cx="700387" cy="689518"/>
          </a:xfrm>
          <a:prstGeom prst="rect">
            <a:avLst/>
          </a:prstGeom>
        </p:spPr>
        <p:txBody>
          <a:bodyPr/>
          <a:lstStyle/>
          <a:p>
            <a:pPr marL="0" indent="0" algn="ctr">
              <a:buNone/>
            </a:pPr>
            <a:r>
              <a:rPr lang="en-IE" sz="3200" dirty="0">
                <a:solidFill>
                  <a:schemeClr val="bg1"/>
                </a:solidFill>
              </a:rPr>
              <a:t>04</a:t>
            </a:r>
          </a:p>
        </p:txBody>
      </p:sp>
      <p:sp>
        <p:nvSpPr>
          <p:cNvPr id="12" name="Text Placeholder 9">
            <a:extLst>
              <a:ext uri="{FF2B5EF4-FFF2-40B4-BE49-F238E27FC236}">
                <a16:creationId xmlns:a16="http://schemas.microsoft.com/office/drawing/2014/main" id="{E11AAA58-E7FF-1DF2-FC1A-639B5194DE75}"/>
              </a:ext>
            </a:extLst>
          </p:cNvPr>
          <p:cNvSpPr>
            <a:spLocks noGrp="1"/>
          </p:cNvSpPr>
          <p:nvPr>
            <p:ph type="body" sz="quarter" idx="4294967295"/>
          </p:nvPr>
        </p:nvSpPr>
        <p:spPr>
          <a:xfrm>
            <a:off x="6748162" y="4082953"/>
            <a:ext cx="4881861" cy="689519"/>
          </a:xfrm>
          <a:prstGeom prst="rect">
            <a:avLst/>
          </a:prstGeom>
        </p:spPr>
        <p:txBody>
          <a:bodyPr anchor="ctr"/>
          <a:lstStyle/>
          <a:p>
            <a:pPr marL="0" indent="0">
              <a:buNone/>
            </a:pPr>
            <a:r>
              <a:rPr lang="en-IE" sz="2200" b="1" dirty="0">
                <a:solidFill>
                  <a:srgbClr val="595959"/>
                </a:solidFill>
              </a:rPr>
              <a:t>Calculate Your Total Annual Costs (TAC)</a:t>
            </a:r>
          </a:p>
        </p:txBody>
      </p:sp>
      <p:sp>
        <p:nvSpPr>
          <p:cNvPr id="13" name="Text Placeholder 10">
            <a:extLst>
              <a:ext uri="{FF2B5EF4-FFF2-40B4-BE49-F238E27FC236}">
                <a16:creationId xmlns:a16="http://schemas.microsoft.com/office/drawing/2014/main" id="{D5F0FD89-BAF6-3E4C-3AC2-B1AA634EBC6D}"/>
              </a:ext>
            </a:extLst>
          </p:cNvPr>
          <p:cNvSpPr>
            <a:spLocks noGrp="1"/>
          </p:cNvSpPr>
          <p:nvPr>
            <p:ph type="body" sz="quarter" idx="4294967295"/>
          </p:nvPr>
        </p:nvSpPr>
        <p:spPr>
          <a:xfrm>
            <a:off x="5891164" y="4997940"/>
            <a:ext cx="700387" cy="689518"/>
          </a:xfrm>
          <a:prstGeom prst="rect">
            <a:avLst/>
          </a:prstGeom>
        </p:spPr>
        <p:txBody>
          <a:bodyPr/>
          <a:lstStyle/>
          <a:p>
            <a:pPr marL="0" indent="0" algn="ctr">
              <a:buNone/>
            </a:pPr>
            <a:r>
              <a:rPr lang="en-IE" sz="3200" dirty="0">
                <a:solidFill>
                  <a:schemeClr val="bg1"/>
                </a:solidFill>
              </a:rPr>
              <a:t>05</a:t>
            </a:r>
          </a:p>
        </p:txBody>
      </p:sp>
      <p:sp>
        <p:nvSpPr>
          <p:cNvPr id="14" name="Text Placeholder 11">
            <a:extLst>
              <a:ext uri="{FF2B5EF4-FFF2-40B4-BE49-F238E27FC236}">
                <a16:creationId xmlns:a16="http://schemas.microsoft.com/office/drawing/2014/main" id="{B24F0308-F2E3-0230-32E6-5526BE5FD034}"/>
              </a:ext>
            </a:extLst>
          </p:cNvPr>
          <p:cNvSpPr>
            <a:spLocks noGrp="1"/>
          </p:cNvSpPr>
          <p:nvPr>
            <p:ph type="body" sz="quarter" idx="4294967295"/>
          </p:nvPr>
        </p:nvSpPr>
        <p:spPr>
          <a:xfrm>
            <a:off x="6726460" y="4997940"/>
            <a:ext cx="4608000" cy="689519"/>
          </a:xfrm>
          <a:prstGeom prst="rect">
            <a:avLst/>
          </a:prstGeom>
        </p:spPr>
        <p:txBody>
          <a:bodyPr anchor="ctr"/>
          <a:lstStyle/>
          <a:p>
            <a:pPr marL="0" indent="0">
              <a:buNone/>
            </a:pPr>
            <a:r>
              <a:rPr lang="en-IE" sz="2200" b="1" dirty="0">
                <a:solidFill>
                  <a:srgbClr val="595959"/>
                </a:solidFill>
              </a:rPr>
              <a:t>Know Your Nightly Costs</a:t>
            </a:r>
          </a:p>
        </p:txBody>
      </p:sp>
      <p:sp>
        <p:nvSpPr>
          <p:cNvPr id="15" name="Text Placeholder 11">
            <a:extLst>
              <a:ext uri="{FF2B5EF4-FFF2-40B4-BE49-F238E27FC236}">
                <a16:creationId xmlns:a16="http://schemas.microsoft.com/office/drawing/2014/main" id="{F1446A26-4F72-BA31-7639-C202D269E15A}"/>
              </a:ext>
            </a:extLst>
          </p:cNvPr>
          <p:cNvSpPr txBox="1">
            <a:spLocks/>
          </p:cNvSpPr>
          <p:nvPr userDrawn="1"/>
        </p:nvSpPr>
        <p:spPr>
          <a:xfrm>
            <a:off x="6748162" y="5839859"/>
            <a:ext cx="460800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Calculate Your Net Revenue per Night</a:t>
            </a:r>
          </a:p>
        </p:txBody>
      </p:sp>
      <p:cxnSp>
        <p:nvCxnSpPr>
          <p:cNvPr id="16" name="Straight Connector 15">
            <a:extLst>
              <a:ext uri="{FF2B5EF4-FFF2-40B4-BE49-F238E27FC236}">
                <a16:creationId xmlns:a16="http://schemas.microsoft.com/office/drawing/2014/main" id="{306F1988-3020-D849-93C2-E2AE7F483C4A}"/>
              </a:ext>
            </a:extLst>
          </p:cNvPr>
          <p:cNvCxnSpPr>
            <a:cxnSpLocks/>
          </p:cNvCxnSpPr>
          <p:nvPr userDrawn="1"/>
        </p:nvCxnSpPr>
        <p:spPr>
          <a:xfrm flipH="1">
            <a:off x="5891164" y="58165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B7FC63AC-297A-DB5E-5E1A-5D8C46B76ED1}"/>
              </a:ext>
            </a:extLst>
          </p:cNvPr>
          <p:cNvSpPr txBox="1">
            <a:spLocks/>
          </p:cNvSpPr>
          <p:nvPr userDrawn="1"/>
        </p:nvSpPr>
        <p:spPr>
          <a:xfrm>
            <a:off x="5884584" y="5919767"/>
            <a:ext cx="700387" cy="689518"/>
          </a:xfrm>
          <a:prstGeom prst="rect">
            <a:avLst/>
          </a:prstGeom>
          <a:noFill/>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06</a:t>
            </a:r>
          </a:p>
        </p:txBody>
      </p:sp>
      <p:cxnSp>
        <p:nvCxnSpPr>
          <p:cNvPr id="18" name="Straight Connector 17">
            <a:extLst>
              <a:ext uri="{FF2B5EF4-FFF2-40B4-BE49-F238E27FC236}">
                <a16:creationId xmlns:a16="http://schemas.microsoft.com/office/drawing/2014/main" id="{4D6AEF0C-C180-950A-FB90-F465D232A5F0}"/>
              </a:ext>
            </a:extLst>
          </p:cNvPr>
          <p:cNvCxnSpPr>
            <a:cxnSpLocks/>
          </p:cNvCxnSpPr>
          <p:nvPr userDrawn="1"/>
        </p:nvCxnSpPr>
        <p:spPr>
          <a:xfrm flipH="1">
            <a:off x="5862882" y="21113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53D7F5-094C-55D4-EF99-BEEA9A20FAE7}"/>
              </a:ext>
            </a:extLst>
          </p:cNvPr>
          <p:cNvCxnSpPr>
            <a:cxnSpLocks/>
          </p:cNvCxnSpPr>
          <p:nvPr userDrawn="1"/>
        </p:nvCxnSpPr>
        <p:spPr>
          <a:xfrm flipH="1">
            <a:off x="5862882" y="30638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98400E-E620-B70D-609F-9C231D2ABDC9}"/>
              </a:ext>
            </a:extLst>
          </p:cNvPr>
          <p:cNvCxnSpPr>
            <a:cxnSpLocks/>
          </p:cNvCxnSpPr>
          <p:nvPr userDrawn="1"/>
        </p:nvCxnSpPr>
        <p:spPr>
          <a:xfrm flipH="1">
            <a:off x="5862882" y="39877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59037-26A8-5143-8968-82892FE33FDB}"/>
              </a:ext>
            </a:extLst>
          </p:cNvPr>
          <p:cNvCxnSpPr>
            <a:cxnSpLocks/>
          </p:cNvCxnSpPr>
          <p:nvPr userDrawn="1"/>
        </p:nvCxnSpPr>
        <p:spPr>
          <a:xfrm flipH="1">
            <a:off x="5862882" y="49021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3309496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E96751"/>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594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854879" y="6461000"/>
            <a:ext cx="2496629" cy="397000"/>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1"/>
            <a:ext cx="6007983" cy="618172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5343525" y="2295524"/>
            <a:ext cx="6007983" cy="4562475"/>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859949" y="6461000"/>
            <a:ext cx="2491559" cy="396999"/>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846619" y="-274858"/>
            <a:ext cx="54956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88657" y="2396438"/>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88657" y="761603"/>
            <a:ext cx="10614687"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74803" y="1579021"/>
            <a:ext cx="10614687"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lang="en-US" sz="3200" b="1" i="0" kern="1200" dirty="0">
                <a:solidFill>
                  <a:srgbClr val="459597"/>
                </a:solidFill>
                <a:latin typeface="+mn-lt"/>
                <a:ea typeface="+mn-ea"/>
                <a:cs typeface="+mn-cs"/>
              </a:defRPr>
            </a:lvl1pPr>
          </a:lstStyle>
          <a:p>
            <a:pPr lvl="0"/>
            <a:r>
              <a:rPr lang="en-US" dirty="0"/>
              <a:t>Heading</a:t>
            </a:r>
          </a:p>
        </p:txBody>
      </p:sp>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0" y="6453673"/>
            <a:ext cx="75324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730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E9675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27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91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63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071716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9" name="Text Placeholder 32">
            <a:extLst>
              <a:ext uri="{FF2B5EF4-FFF2-40B4-BE49-F238E27FC236}">
                <a16:creationId xmlns:a16="http://schemas.microsoft.com/office/drawing/2014/main" id="{CE034E5D-2F22-518D-1FE6-E7FFC2D29B76}"/>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19836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91ACED44-EF9B-F62B-33CF-4DB972F9344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32909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AA91E554-6058-E464-2B1F-763CCA3A9442}"/>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26443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5" name="Text Placeholder 32">
            <a:extLst>
              <a:ext uri="{FF2B5EF4-FFF2-40B4-BE49-F238E27FC236}">
                <a16:creationId xmlns:a16="http://schemas.microsoft.com/office/drawing/2014/main" id="{BC72A8D7-FC3E-AFF7-3782-7C6166D1973A}"/>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670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4" name="Straight Connector 3">
            <a:extLst>
              <a:ext uri="{FF2B5EF4-FFF2-40B4-BE49-F238E27FC236}">
                <a16:creationId xmlns:a16="http://schemas.microsoft.com/office/drawing/2014/main" id="{4EE73B5A-FD2C-3417-B647-C05ECFABBCF6}"/>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514D809-F6FD-B9BC-8AFE-6C6396AD0E78}"/>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285558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946806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22518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39969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69453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776524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7011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8140823" y="1076909"/>
            <a:ext cx="4051178" cy="65173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chemeClr val="accent2"/>
          </a:solidFill>
        </p:spPr>
        <p:txBody>
          <a:bodyPr wrap="square" lIns="0" tIns="0" rIns="0" bIns="0" rtlCol="0"/>
          <a:lstStyle/>
          <a:p>
            <a:endParaRPr dirty="0">
              <a:solidFill>
                <a:srgbClr val="459597"/>
              </a:solidFill>
            </a:endParaRPr>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3" name="Freeform 1">
            <a:extLst>
              <a:ext uri="{FF2B5EF4-FFF2-40B4-BE49-F238E27FC236}">
                <a16:creationId xmlns:a16="http://schemas.microsoft.com/office/drawing/2014/main" id="{42077D28-79F8-6120-A3C1-48C702EB0DAF}"/>
              </a:ext>
            </a:extLst>
          </p:cNvPr>
          <p:cNvSpPr/>
          <p:nvPr userDrawn="1"/>
        </p:nvSpPr>
        <p:spPr>
          <a:xfrm rot="5400000">
            <a:off x="7515380" y="516414"/>
            <a:ext cx="3464385" cy="5888854"/>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8C7F"/>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8026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439087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7831E8FF-838B-D4AF-9119-7CF9F37A0E39}"/>
              </a:ext>
            </a:extLst>
          </p:cNvPr>
          <p:cNvCxnSpPr>
            <a:cxnSpLocks/>
          </p:cNvCxnSpPr>
          <p:nvPr userDrawn="1"/>
        </p:nvCxnSpPr>
        <p:spPr>
          <a:xfrm>
            <a:off x="419734" y="1752340"/>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5DF195E8-3909-B219-C8AC-7DFA3424CBEB}"/>
              </a:ext>
            </a:extLst>
          </p:cNvPr>
          <p:cNvSpPr>
            <a:spLocks noGrp="1"/>
          </p:cNvSpPr>
          <p:nvPr>
            <p:ph type="body" sz="quarter" idx="18" hasCustomPrompt="1"/>
          </p:nvPr>
        </p:nvSpPr>
        <p:spPr>
          <a:xfrm>
            <a:off x="538978" y="1914232"/>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836700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8A804B14-0F25-F485-9CBA-70606443874A}"/>
              </a:ext>
            </a:extLst>
          </p:cNvPr>
          <p:cNvCxnSpPr>
            <a:cxnSpLocks/>
          </p:cNvCxnSpPr>
          <p:nvPr userDrawn="1"/>
        </p:nvCxnSpPr>
        <p:spPr>
          <a:xfrm>
            <a:off x="419734" y="17632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7D3E6BF5-36DA-5969-53A3-51D436933E0D}"/>
              </a:ext>
            </a:extLst>
          </p:cNvPr>
          <p:cNvSpPr>
            <a:spLocks noGrp="1"/>
          </p:cNvSpPr>
          <p:nvPr>
            <p:ph type="body" sz="quarter" idx="18" hasCustomPrompt="1"/>
          </p:nvPr>
        </p:nvSpPr>
        <p:spPr>
          <a:xfrm>
            <a:off x="538978" y="19251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1910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12" name="Straight Connector 11">
            <a:extLst>
              <a:ext uri="{FF2B5EF4-FFF2-40B4-BE49-F238E27FC236}">
                <a16:creationId xmlns:a16="http://schemas.microsoft.com/office/drawing/2014/main" id="{6453ADA4-BA1C-6F5B-407B-1B1CC3AAE28E}"/>
              </a:ext>
            </a:extLst>
          </p:cNvPr>
          <p:cNvCxnSpPr>
            <a:cxnSpLocks/>
          </p:cNvCxnSpPr>
          <p:nvPr userDrawn="1"/>
        </p:nvCxnSpPr>
        <p:spPr>
          <a:xfrm>
            <a:off x="436533" y="18162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33AC6A7-A23A-DFC7-44D9-145AEC0679AB}"/>
              </a:ext>
            </a:extLst>
          </p:cNvPr>
          <p:cNvSpPr>
            <a:spLocks noGrp="1"/>
          </p:cNvSpPr>
          <p:nvPr>
            <p:ph type="body" sz="quarter" idx="18" hasCustomPrompt="1"/>
          </p:nvPr>
        </p:nvSpPr>
        <p:spPr>
          <a:xfrm>
            <a:off x="555777" y="19781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085893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BF4AA246-95E6-5113-9F77-1F9F4FF1B656}"/>
              </a:ext>
            </a:extLst>
          </p:cNvPr>
          <p:cNvCxnSpPr>
            <a:cxnSpLocks/>
          </p:cNvCxnSpPr>
          <p:nvPr userDrawn="1"/>
        </p:nvCxnSpPr>
        <p:spPr>
          <a:xfrm>
            <a:off x="453394" y="18629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53B1A3A-0C7F-2C59-2ACE-2EEDD26481D6}"/>
              </a:ext>
            </a:extLst>
          </p:cNvPr>
          <p:cNvSpPr>
            <a:spLocks noGrp="1"/>
          </p:cNvSpPr>
          <p:nvPr>
            <p:ph type="body" sz="quarter" idx="18" hasCustomPrompt="1"/>
          </p:nvPr>
        </p:nvSpPr>
        <p:spPr>
          <a:xfrm>
            <a:off x="572638" y="20248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562233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5EE622EB-9F00-BCBF-1F38-90FC82B5979A}"/>
              </a:ext>
            </a:extLst>
          </p:cNvPr>
          <p:cNvCxnSpPr>
            <a:cxnSpLocks/>
          </p:cNvCxnSpPr>
          <p:nvPr userDrawn="1"/>
        </p:nvCxnSpPr>
        <p:spPr>
          <a:xfrm>
            <a:off x="454288" y="18005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67FA695-5499-8881-FFC4-F9FBF91C1E57}"/>
              </a:ext>
            </a:extLst>
          </p:cNvPr>
          <p:cNvSpPr>
            <a:spLocks noGrp="1"/>
          </p:cNvSpPr>
          <p:nvPr>
            <p:ph type="body" sz="quarter" idx="18" hasCustomPrompt="1"/>
          </p:nvPr>
        </p:nvSpPr>
        <p:spPr>
          <a:xfrm>
            <a:off x="573532" y="19624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828974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60575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72319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849566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1412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22510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149395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77288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 name="Straight Connector 2">
            <a:extLst>
              <a:ext uri="{FF2B5EF4-FFF2-40B4-BE49-F238E27FC236}">
                <a16:creationId xmlns:a16="http://schemas.microsoft.com/office/drawing/2014/main" id="{51F2F768-42B4-86F7-F6E9-EFF4F8B791AB}"/>
              </a:ext>
            </a:extLst>
          </p:cNvPr>
          <p:cNvCxnSpPr>
            <a:cxnSpLocks/>
          </p:cNvCxnSpPr>
          <p:nvPr userDrawn="1"/>
        </p:nvCxnSpPr>
        <p:spPr>
          <a:xfrm>
            <a:off x="359846" y="485474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8CACE4E7-0635-8E7C-E157-23722F38E903}"/>
              </a:ext>
            </a:extLst>
          </p:cNvPr>
          <p:cNvSpPr>
            <a:spLocks noGrp="1"/>
          </p:cNvSpPr>
          <p:nvPr>
            <p:ph type="body" sz="quarter" idx="18" hasCustomPrompt="1"/>
          </p:nvPr>
        </p:nvSpPr>
        <p:spPr>
          <a:xfrm>
            <a:off x="479090" y="501663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C1E75131-B817-89D0-4D67-0C343AA22FFF}"/>
              </a:ext>
            </a:extLst>
          </p:cNvPr>
          <p:cNvSpPr>
            <a:spLocks noGrp="1"/>
          </p:cNvSpPr>
          <p:nvPr>
            <p:ph type="body" sz="quarter" idx="19" hasCustomPrompt="1"/>
          </p:nvPr>
        </p:nvSpPr>
        <p:spPr>
          <a:xfrm>
            <a:off x="495889" y="408172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44508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429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91011" y="1421161"/>
            <a:ext cx="5591242" cy="4065240"/>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609973" y="1917699"/>
            <a:ext cx="3620593" cy="2549377"/>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1DA36682-58B5-7FC5-2870-DCEF84343C73}"/>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BBFF1E66-2C08-3FE8-ADE0-8FD6BAE84BF0}"/>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8F7BC564-26FB-D046-F824-E7EFA2A40B4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45959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object 3">
            <a:extLst>
              <a:ext uri="{FF2B5EF4-FFF2-40B4-BE49-F238E27FC236}">
                <a16:creationId xmlns:a16="http://schemas.microsoft.com/office/drawing/2014/main" id="{C23683E5-52E0-E6FC-A532-E215FE3999D7}"/>
              </a:ext>
            </a:extLst>
          </p:cNvPr>
          <p:cNvSpPr/>
          <p:nvPr userDrawn="1"/>
        </p:nvSpPr>
        <p:spPr>
          <a:xfrm rot="16200000">
            <a:off x="9810703" y="515190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9" name="Text Placeholder 23">
            <a:extLst>
              <a:ext uri="{FF2B5EF4-FFF2-40B4-BE49-F238E27FC236}">
                <a16:creationId xmlns:a16="http://schemas.microsoft.com/office/drawing/2014/main" id="{81994B4F-E349-840E-C5E7-5C7F8BFC9289}"/>
              </a:ext>
            </a:extLst>
          </p:cNvPr>
          <p:cNvSpPr>
            <a:spLocks noGrp="1"/>
          </p:cNvSpPr>
          <p:nvPr>
            <p:ph type="body" sz="quarter" idx="65" hasCustomPrompt="1"/>
          </p:nvPr>
        </p:nvSpPr>
        <p:spPr>
          <a:xfrm rot="16200000">
            <a:off x="9816713" y="515190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A5CAEB53-E187-012B-10F6-9C7DE6C78546}"/>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7D763500-DF0E-A240-5BDA-6F83D71C9E36}"/>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0D16D9A9-79A3-F3C2-E39C-27ADB007B7B8}"/>
              </a:ext>
            </a:extLst>
          </p:cNvPr>
          <p:cNvSpPr>
            <a:spLocks noGrp="1"/>
          </p:cNvSpPr>
          <p:nvPr>
            <p:ph type="body" sz="quarter" idx="66"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8" name="object 3">
            <a:extLst>
              <a:ext uri="{FF2B5EF4-FFF2-40B4-BE49-F238E27FC236}">
                <a16:creationId xmlns:a16="http://schemas.microsoft.com/office/drawing/2014/main" id="{88E51A10-9D05-671E-22DA-73FCF79621F0}"/>
              </a:ext>
            </a:extLst>
          </p:cNvPr>
          <p:cNvSpPr/>
          <p:nvPr userDrawn="1"/>
        </p:nvSpPr>
        <p:spPr>
          <a:xfrm>
            <a:off x="7143400" y="3429000"/>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9" name="Text Placeholder 23">
            <a:extLst>
              <a:ext uri="{FF2B5EF4-FFF2-40B4-BE49-F238E27FC236}">
                <a16:creationId xmlns:a16="http://schemas.microsoft.com/office/drawing/2014/main" id="{78396991-DAEB-1E68-0DF8-1741CFE1C02F}"/>
              </a:ext>
            </a:extLst>
          </p:cNvPr>
          <p:cNvSpPr>
            <a:spLocks noGrp="1"/>
          </p:cNvSpPr>
          <p:nvPr>
            <p:ph type="body" sz="quarter" idx="65" hasCustomPrompt="1"/>
          </p:nvPr>
        </p:nvSpPr>
        <p:spPr>
          <a:xfrm>
            <a:off x="7149410" y="342900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68D24620-A17A-B82E-82B8-0F8BA087E3A9}"/>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0E4478DE-BE81-7099-4DD2-007CB3211CCD}"/>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85E5EBCE-86C4-0B27-3707-79B96FFE0B2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572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0C465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19441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726788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s Slide 0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3957208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2A158"/>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98C7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ct val="10000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3" name="Text Placeholder 32">
            <a:extLst>
              <a:ext uri="{FF2B5EF4-FFF2-40B4-BE49-F238E27FC236}">
                <a16:creationId xmlns:a16="http://schemas.microsoft.com/office/drawing/2014/main" id="{3C11B4ED-A92B-BA8F-06BE-CD555BA7F5A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4" name="Text Placeholder 32">
            <a:extLst>
              <a:ext uri="{FF2B5EF4-FFF2-40B4-BE49-F238E27FC236}">
                <a16:creationId xmlns:a16="http://schemas.microsoft.com/office/drawing/2014/main" id="{7518EE5D-465B-892D-1A73-BEFF868D1D3A}"/>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FBDB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4C6F0FF8-B0FD-E621-1B9E-812ED3D6A82C}"/>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 name="Text Placeholder 32">
            <a:extLst>
              <a:ext uri="{FF2B5EF4-FFF2-40B4-BE49-F238E27FC236}">
                <a16:creationId xmlns:a16="http://schemas.microsoft.com/office/drawing/2014/main" id="{B64FE667-667C-D282-E1E2-53165BD83344}"/>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73A3C5CD-D2ED-6E67-A76D-547D392AC911}"/>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977" r:id="rId4"/>
    <p:sldLayoutId id="2147483978" r:id="rId5"/>
    <p:sldLayoutId id="2147483881" r:id="rId6"/>
    <p:sldLayoutId id="2147483970" r:id="rId7"/>
    <p:sldLayoutId id="2147483888" r:id="rId8"/>
    <p:sldLayoutId id="2147483898" r:id="rId9"/>
    <p:sldLayoutId id="2147483974" r:id="rId10"/>
    <p:sldLayoutId id="2147483842" r:id="rId11"/>
    <p:sldLayoutId id="2147483960" r:id="rId12"/>
    <p:sldLayoutId id="2147483962" r:id="rId13"/>
    <p:sldLayoutId id="2147483961" r:id="rId14"/>
    <p:sldLayoutId id="2147483968" r:id="rId15"/>
    <p:sldLayoutId id="2147483840" r:id="rId16"/>
    <p:sldLayoutId id="2147483880" r:id="rId17"/>
    <p:sldLayoutId id="2147483889" r:id="rId18"/>
    <p:sldLayoutId id="2147483861" r:id="rId19"/>
    <p:sldLayoutId id="2147483890" r:id="rId20"/>
    <p:sldLayoutId id="2147483899" r:id="rId21"/>
    <p:sldLayoutId id="2147483884" r:id="rId22"/>
    <p:sldLayoutId id="2147483937" r:id="rId23"/>
    <p:sldLayoutId id="2147483935" r:id="rId24"/>
    <p:sldLayoutId id="2147483938" r:id="rId25"/>
    <p:sldLayoutId id="2147483939" r:id="rId26"/>
    <p:sldLayoutId id="2147483936" r:id="rId27"/>
    <p:sldLayoutId id="2147483841" r:id="rId28"/>
    <p:sldLayoutId id="2147483916" r:id="rId29"/>
    <p:sldLayoutId id="2147483913" r:id="rId30"/>
    <p:sldLayoutId id="2147483917" r:id="rId31"/>
    <p:sldLayoutId id="2147483914" r:id="rId32"/>
    <p:sldLayoutId id="2147483918" r:id="rId33"/>
    <p:sldLayoutId id="2147483948" r:id="rId34"/>
    <p:sldLayoutId id="2147483949" r:id="rId35"/>
    <p:sldLayoutId id="2147483950" r:id="rId36"/>
    <p:sldLayoutId id="2147483951" r:id="rId37"/>
    <p:sldLayoutId id="2147483952" r:id="rId38"/>
    <p:sldLayoutId id="2147483953" r:id="rId39"/>
    <p:sldLayoutId id="2147483921" r:id="rId40"/>
    <p:sldLayoutId id="2147483922" r:id="rId41"/>
    <p:sldLayoutId id="2147483879" r:id="rId42"/>
    <p:sldLayoutId id="2147483919" r:id="rId43"/>
    <p:sldLayoutId id="2147483915" r:id="rId44"/>
    <p:sldLayoutId id="2147483920" r:id="rId45"/>
    <p:sldLayoutId id="2147483942" r:id="rId46"/>
    <p:sldLayoutId id="2147483943" r:id="rId47"/>
    <p:sldLayoutId id="2147483944" r:id="rId48"/>
    <p:sldLayoutId id="2147483945" r:id="rId49"/>
    <p:sldLayoutId id="2147483946" r:id="rId50"/>
    <p:sldLayoutId id="2147483947" r:id="rId51"/>
    <p:sldLayoutId id="2147483878" r:id="rId52"/>
    <p:sldLayoutId id="2147483891" r:id="rId53"/>
    <p:sldLayoutId id="2147483940" r:id="rId54"/>
    <p:sldLayoutId id="2147483941" r:id="rId55"/>
    <p:sldLayoutId id="2147483894" r:id="rId56"/>
    <p:sldLayoutId id="2147483893" r:id="rId57"/>
    <p:sldLayoutId id="2147483895" r:id="rId58"/>
    <p:sldLayoutId id="2147483896" r:id="rId59"/>
    <p:sldLayoutId id="2147483900" r:id="rId60"/>
    <p:sldLayoutId id="2147483901" r:id="rId61"/>
    <p:sldLayoutId id="2147483902" r:id="rId62"/>
    <p:sldLayoutId id="2147483903" r:id="rId63"/>
    <p:sldLayoutId id="2147483904" r:id="rId64"/>
    <p:sldLayoutId id="2147483853" r:id="rId65"/>
    <p:sldLayoutId id="2147483934" r:id="rId66"/>
    <p:sldLayoutId id="2147483965" r:id="rId67"/>
    <p:sldLayoutId id="2147483973" r:id="rId6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uxeadventuretraveler.com/chateaux-dans-les-arbes-dordogne/" TargetMode="External"/><Relationship Id="rId2" Type="http://schemas.openxmlformats.org/officeDocument/2006/relationships/hyperlink" Target="https://www.chateaux-dans-les-arbres.com/en/" TargetMode="External"/><Relationship Id="rId1" Type="http://schemas.openxmlformats.org/officeDocument/2006/relationships/slideLayout" Target="../slideLayouts/slideLayout68.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lJfOzlCvIs" TargetMode="External"/><Relationship Id="rId2" Type="http://schemas.openxmlformats.org/officeDocument/2006/relationships/hyperlink" Target="https://www.uniqhotels.com/chateaux-dans-les-arbres/?utm_source=chatgpt.com" TargetMode="External"/><Relationship Id="rId1" Type="http://schemas.openxmlformats.org/officeDocument/2006/relationships/slideLayout" Target="../slideLayouts/slideLayout67.xml"/><Relationship Id="rId6" Type="http://schemas.openxmlformats.org/officeDocument/2006/relationships/image" Target="../media/image13.png"/><Relationship Id="rId5" Type="http://schemas.openxmlformats.org/officeDocument/2006/relationships/hyperlink" Target="https://www.youtube.com/watch?v=kZaN-gg_KDI"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hateaux-dans-les-arbres.com/en/" TargetMode="Externa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https://learnandconnect.pollutec.com/en/the-green-fund-is-renewed-and-expanded-for-2024" TargetMode="External"/><Relationship Id="rId2" Type="http://schemas.openxmlformats.org/officeDocument/2006/relationships/hyperlink" Target="https://www.ademe.fr/en/our-missions/funding" TargetMode="External"/><Relationship Id="rId1" Type="http://schemas.openxmlformats.org/officeDocument/2006/relationships/slideLayout" Target="../slideLayouts/slideLayout28.xml"/><Relationship Id="rId5" Type="http://schemas.openxmlformats.org/officeDocument/2006/relationships/hyperlink" Target="https://www.chateaux-dans-les-arbres.com/en/"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www.chateau-selles-sur-cher.com/en/decouvrir-le-chateau/17167-2" TargetMode="External"/><Relationship Id="rId2" Type="http://schemas.openxmlformats.org/officeDocument/2006/relationships/hyperlink" Target="https://learnandconnect.pollutec.com/en/the-green-fund-is-renewed-and-expanded-for-2024" TargetMode="External"/><Relationship Id="rId1" Type="http://schemas.openxmlformats.org/officeDocument/2006/relationships/slideLayout" Target="../slideLayouts/slideLayout22.xml"/><Relationship Id="rId4" Type="http://schemas.openxmlformats.org/officeDocument/2006/relationships/hyperlink" Target="https://fundsforcompanies.fundsforngos.org/grant/open-call-ecotours-project-for-msmes-in-franc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1D523-467A-60D3-A08A-61475A8EE23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45D52CB-F447-9E68-E6B1-7BFD0CBDDB9F}"/>
              </a:ext>
            </a:extLst>
          </p:cNvPr>
          <p:cNvSpPr>
            <a:spLocks noGrp="1"/>
          </p:cNvSpPr>
          <p:nvPr>
            <p:ph type="body" sz="quarter" idx="18"/>
          </p:nvPr>
        </p:nvSpPr>
        <p:spPr>
          <a:xfrm>
            <a:off x="599571" y="4919936"/>
            <a:ext cx="3219954" cy="1049221"/>
          </a:xfrm>
        </p:spPr>
        <p:txBody>
          <a:bodyPr/>
          <a:lstStyle/>
          <a:p>
            <a:pPr>
              <a:lnSpc>
                <a:spcPct val="100000"/>
              </a:lnSpc>
            </a:pPr>
            <a:r>
              <a:rPr lang="fr-FR" dirty="0">
                <a:hlinkClick r:id="rId2">
                  <a:extLst>
                    <a:ext uri="{A12FA001-AC4F-418D-AE19-62706E023703}">
                      <ahyp:hlinkClr xmlns:ahyp="http://schemas.microsoft.com/office/drawing/2018/hyperlinkcolor" val="tx"/>
                    </a:ext>
                  </a:extLst>
                </a:hlinkClick>
              </a:rPr>
              <a:t>Châteaux dans les </a:t>
            </a:r>
            <a:r>
              <a:rPr lang="fr-FR" dirty="0" err="1">
                <a:hlinkClick r:id="rId2">
                  <a:extLst>
                    <a:ext uri="{A12FA001-AC4F-418D-AE19-62706E023703}">
                      <ahyp:hlinkClr xmlns:ahyp="http://schemas.microsoft.com/office/drawing/2018/hyperlinkcolor" val="tx"/>
                    </a:ext>
                  </a:extLst>
                </a:hlinkClick>
              </a:rPr>
              <a:t>Arbes</a:t>
            </a:r>
            <a:r>
              <a:rPr lang="fr-FR" dirty="0">
                <a:hlinkClick r:id="rId2">
                  <a:extLst>
                    <a:ext uri="{A12FA001-AC4F-418D-AE19-62706E023703}">
                      <ahyp:hlinkClr xmlns:ahyp="http://schemas.microsoft.com/office/drawing/2018/hyperlinkcolor" val="tx"/>
                    </a:ext>
                  </a:extLst>
                </a:hlinkClick>
              </a:rPr>
              <a:t> </a:t>
            </a:r>
            <a:r>
              <a:rPr lang="fr-FR" dirty="0"/>
              <a:t>(</a:t>
            </a:r>
            <a:r>
              <a:rPr lang="fr-FR" dirty="0" err="1"/>
              <a:t>Castles</a:t>
            </a:r>
            <a:r>
              <a:rPr lang="fr-FR" dirty="0"/>
              <a:t> in the </a:t>
            </a:r>
            <a:r>
              <a:rPr lang="fr-FR" dirty="0" err="1"/>
              <a:t>Trees</a:t>
            </a:r>
            <a:r>
              <a:rPr lang="fr-FR" dirty="0"/>
              <a:t>), </a:t>
            </a:r>
            <a:r>
              <a:rPr lang="en-US" dirty="0"/>
              <a:t>France</a:t>
            </a:r>
            <a:endParaRPr lang="en-GB" dirty="0"/>
          </a:p>
        </p:txBody>
      </p:sp>
      <p:sp>
        <p:nvSpPr>
          <p:cNvPr id="4" name="Text Placeholder 3">
            <a:extLst>
              <a:ext uri="{FF2B5EF4-FFF2-40B4-BE49-F238E27FC236}">
                <a16:creationId xmlns:a16="http://schemas.microsoft.com/office/drawing/2014/main" id="{66BED652-62F2-9FF1-D75A-A5374EBCB75B}"/>
              </a:ext>
            </a:extLst>
          </p:cNvPr>
          <p:cNvSpPr>
            <a:spLocks noGrp="1"/>
          </p:cNvSpPr>
          <p:nvPr>
            <p:ph type="body" sz="quarter" idx="19"/>
          </p:nvPr>
        </p:nvSpPr>
        <p:spPr>
          <a:xfrm>
            <a:off x="126958" y="3703086"/>
            <a:ext cx="4298530" cy="385564"/>
          </a:xfrm>
        </p:spPr>
        <p:txBody>
          <a:bodyPr/>
          <a:lstStyle/>
          <a:p>
            <a:r>
              <a:rPr lang="en-GB" sz="6000" dirty="0"/>
              <a:t>Case Study</a:t>
            </a:r>
          </a:p>
        </p:txBody>
      </p:sp>
      <p:sp>
        <p:nvSpPr>
          <p:cNvPr id="7" name="Slide Number Placeholder 5">
            <a:extLst>
              <a:ext uri="{FF2B5EF4-FFF2-40B4-BE49-F238E27FC236}">
                <a16:creationId xmlns:a16="http://schemas.microsoft.com/office/drawing/2014/main" id="{C7C082AE-5DB8-E89F-682D-A77474DA8F16}"/>
              </a:ext>
            </a:extLst>
          </p:cNvPr>
          <p:cNvSpPr>
            <a:spLocks noGrp="1"/>
          </p:cNvSpPr>
          <p:nvPr>
            <p:ph type="sldNum" sz="quarter" idx="4"/>
          </p:nvPr>
        </p:nvSpPr>
        <p:spPr>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a:t>
            </a:fld>
            <a:endParaRPr lang="fr-CA" dirty="0"/>
          </a:p>
        </p:txBody>
      </p:sp>
      <p:sp>
        <p:nvSpPr>
          <p:cNvPr id="5" name="Text Placeholder 4">
            <a:extLst>
              <a:ext uri="{FF2B5EF4-FFF2-40B4-BE49-F238E27FC236}">
                <a16:creationId xmlns:a16="http://schemas.microsoft.com/office/drawing/2014/main" id="{BBD61CE5-F644-7793-8AC9-47545204253B}"/>
              </a:ext>
            </a:extLst>
          </p:cNvPr>
          <p:cNvSpPr>
            <a:spLocks noGrp="1"/>
          </p:cNvSpPr>
          <p:nvPr>
            <p:ph type="body" sz="quarter" idx="21"/>
          </p:nvPr>
        </p:nvSpPr>
        <p:spPr>
          <a:xfrm>
            <a:off x="7735481" y="257177"/>
            <a:ext cx="4142194" cy="5147782"/>
          </a:xfrm>
        </p:spPr>
        <p:txBody>
          <a:bodyPr/>
          <a:lstStyle/>
          <a:p>
            <a:pPr>
              <a:spcAft>
                <a:spcPts val="600"/>
              </a:spcAft>
            </a:pPr>
            <a:r>
              <a:rPr lang="en-US" sz="2200" b="1" dirty="0">
                <a:solidFill>
                  <a:srgbClr val="EC7C69"/>
                </a:solidFill>
              </a:rPr>
              <a:t>Accommodation Type: </a:t>
            </a:r>
            <a:r>
              <a:rPr lang="en-US" sz="2200" dirty="0">
                <a:solidFill>
                  <a:srgbClr val="414141"/>
                </a:solidFill>
              </a:rPr>
              <a:t>Luxury Treehouses </a:t>
            </a:r>
          </a:p>
          <a:p>
            <a:pPr>
              <a:spcAft>
                <a:spcPts val="600"/>
              </a:spcAft>
            </a:pPr>
            <a:r>
              <a:rPr lang="en-US" sz="2200" b="1" dirty="0">
                <a:solidFill>
                  <a:srgbClr val="EC7C69"/>
                </a:solidFill>
              </a:rPr>
              <a:t>Start-Up Focus:</a:t>
            </a:r>
            <a:r>
              <a:rPr lang="en-US" sz="2200" dirty="0">
                <a:solidFill>
                  <a:srgbClr val="EC7C69"/>
                </a:solidFill>
              </a:rPr>
              <a:t> </a:t>
            </a:r>
            <a:r>
              <a:rPr lang="en-US" sz="2200" dirty="0">
                <a:solidFill>
                  <a:srgbClr val="414141"/>
                </a:solidFill>
              </a:rPr>
              <a:t>High-end, eco-luxury treehouses with spa features, pool and located in a wooded park.</a:t>
            </a:r>
          </a:p>
          <a:p>
            <a:pPr>
              <a:spcAft>
                <a:spcPts val="600"/>
              </a:spcAft>
            </a:pPr>
            <a:r>
              <a:rPr lang="en-US" sz="2200" b="1" dirty="0">
                <a:solidFill>
                  <a:srgbClr val="EC7C69"/>
                </a:solidFill>
              </a:rPr>
              <a:t>Ecological Impact: </a:t>
            </a:r>
            <a:r>
              <a:rPr lang="en-US" sz="2200" dirty="0">
                <a:solidFill>
                  <a:srgbClr val="414141"/>
                </a:solidFill>
              </a:rPr>
              <a:t>Each treehouse is constructed using locally sourced timber and features eco-friendly materials, emphasizing sustainability and harmony with nature. The accommodations are equipped with modern amenities, including private hot tubs, air conditioning, and Wi-Fi, offering guests a luxurious yet environmentally conscious experience. </a:t>
            </a:r>
            <a:endParaRPr lang="en-GB" sz="2200" dirty="0">
              <a:solidFill>
                <a:srgbClr val="414141"/>
              </a:solidFill>
            </a:endParaRPr>
          </a:p>
        </p:txBody>
      </p:sp>
      <p:sp>
        <p:nvSpPr>
          <p:cNvPr id="6" name="Text Placeholder 5">
            <a:extLst>
              <a:ext uri="{FF2B5EF4-FFF2-40B4-BE49-F238E27FC236}">
                <a16:creationId xmlns:a16="http://schemas.microsoft.com/office/drawing/2014/main" id="{BAEFA900-E439-A650-578C-A7D2033EB2EE}"/>
              </a:ext>
            </a:extLst>
          </p:cNvPr>
          <p:cNvSpPr>
            <a:spLocks noGrp="1"/>
          </p:cNvSpPr>
          <p:nvPr>
            <p:ph type="body" sz="quarter" idx="66"/>
          </p:nvPr>
        </p:nvSpPr>
        <p:spPr/>
        <p:txBody>
          <a:bodyPr/>
          <a:lstStyle/>
          <a:p>
            <a:r>
              <a:rPr lang="en-GB" dirty="0"/>
              <a:t>Photo Credit: </a:t>
            </a:r>
            <a:r>
              <a:rPr lang="fr-FR" dirty="0"/>
              <a:t>Châteaux dans Les </a:t>
            </a:r>
            <a:r>
              <a:rPr lang="fr-FR" dirty="0" err="1"/>
              <a:t>Arbes</a:t>
            </a:r>
            <a:endParaRPr lang="en-GB" dirty="0"/>
          </a:p>
        </p:txBody>
      </p:sp>
      <p:sp>
        <p:nvSpPr>
          <p:cNvPr id="10" name="TextBox 9">
            <a:extLst>
              <a:ext uri="{FF2B5EF4-FFF2-40B4-BE49-F238E27FC236}">
                <a16:creationId xmlns:a16="http://schemas.microsoft.com/office/drawing/2014/main" id="{BBA22D6C-50D8-478E-20F5-3DE0F7D08A9D}"/>
              </a:ext>
            </a:extLst>
          </p:cNvPr>
          <p:cNvSpPr txBox="1"/>
          <p:nvPr/>
        </p:nvSpPr>
        <p:spPr>
          <a:xfrm>
            <a:off x="4333690" y="4768828"/>
            <a:ext cx="3325406" cy="1477328"/>
          </a:xfrm>
          <a:prstGeom prst="rect">
            <a:avLst/>
          </a:prstGeom>
          <a:noFill/>
        </p:spPr>
        <p:txBody>
          <a:bodyPr wrap="square" rtlCol="0">
            <a:spAutoFit/>
          </a:bodyPr>
          <a:lstStyle/>
          <a:p>
            <a:r>
              <a:rPr lang="en-IE" b="1" dirty="0">
                <a:solidFill>
                  <a:srgbClr val="414141"/>
                </a:solidFill>
              </a:rPr>
              <a:t>Information Sources</a:t>
            </a:r>
          </a:p>
          <a:p>
            <a:r>
              <a:rPr lang="en-IE" dirty="0">
                <a:solidFill>
                  <a:srgbClr val="459597"/>
                </a:solidFill>
                <a:hlinkClick r:id="rId3">
                  <a:extLst>
                    <a:ext uri="{A12FA001-AC4F-418D-AE19-62706E023703}">
                      <ahyp:hlinkClr xmlns:ahyp="http://schemas.microsoft.com/office/drawing/2018/hyperlinkcolor" val="tx"/>
                    </a:ext>
                  </a:extLst>
                </a:hlinkClick>
              </a:rPr>
              <a:t>Luxe Adventures, Tree House Castles You can Sleep In</a:t>
            </a:r>
            <a:endParaRPr lang="en-IE" dirty="0">
              <a:solidFill>
                <a:srgbClr val="459597"/>
              </a:solidFill>
            </a:endParaRPr>
          </a:p>
          <a:p>
            <a:r>
              <a:rPr lang="en-IE" b="1" dirty="0">
                <a:solidFill>
                  <a:srgbClr val="414141"/>
                </a:solidFill>
              </a:rPr>
              <a:t>Website: </a:t>
            </a:r>
            <a:r>
              <a:rPr lang="en-IE" dirty="0">
                <a:solidFill>
                  <a:srgbClr val="459597"/>
                </a:solidFill>
                <a:hlinkClick r:id="rId2">
                  <a:extLst>
                    <a:ext uri="{A12FA001-AC4F-418D-AE19-62706E023703}">
                      <ahyp:hlinkClr xmlns:ahyp="http://schemas.microsoft.com/office/drawing/2018/hyperlinkcolor" val="tx"/>
                    </a:ext>
                  </a:extLst>
                </a:hlinkClick>
              </a:rPr>
              <a:t>https://www.chateaux-dans-les-arbres.com/en/</a:t>
            </a:r>
            <a:r>
              <a:rPr lang="en-IE" dirty="0">
                <a:solidFill>
                  <a:srgbClr val="459597"/>
                </a:solidFill>
              </a:rPr>
              <a:t> </a:t>
            </a:r>
          </a:p>
        </p:txBody>
      </p:sp>
      <p:pic>
        <p:nvPicPr>
          <p:cNvPr id="14" name="Picture Placeholder 13" descr="A house in the woods&#10;&#10;AI-generated content may be incorrect.">
            <a:extLst>
              <a:ext uri="{FF2B5EF4-FFF2-40B4-BE49-F238E27FC236}">
                <a16:creationId xmlns:a16="http://schemas.microsoft.com/office/drawing/2014/main" id="{178E31C3-C721-BF71-0ED5-6FF744646AC3}"/>
              </a:ext>
            </a:extLst>
          </p:cNvPr>
          <p:cNvPicPr>
            <a:picLocks noGrp="1" noChangeAspect="1"/>
          </p:cNvPicPr>
          <p:nvPr>
            <p:ph type="pic" sz="quarter" idx="34"/>
          </p:nvPr>
        </p:nvPicPr>
        <p:blipFill>
          <a:blip r:embed="rId4"/>
          <a:srcRect t="1579" b="1579"/>
          <a:stretch>
            <a:fillRect/>
          </a:stretch>
        </p:blipFill>
        <p:spPr/>
      </p:pic>
    </p:spTree>
    <p:extLst>
      <p:ext uri="{BB962C8B-B14F-4D97-AF65-F5344CB8AC3E}">
        <p14:creationId xmlns:p14="http://schemas.microsoft.com/office/powerpoint/2010/main" val="385433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E0B00-6D4E-9DA8-5018-6389B5903D0E}"/>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3E3D45-8C3E-D219-49AC-338B2F020F4C}"/>
              </a:ext>
            </a:extLst>
          </p:cNvPr>
          <p:cNvSpPr>
            <a:spLocks noGrp="1"/>
          </p:cNvSpPr>
          <p:nvPr>
            <p:ph type="sldNum" sz="quarter" idx="4"/>
          </p:nvPr>
        </p:nvSpPr>
        <p:spPr>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a:t>
            </a:fld>
            <a:endParaRPr lang="fr-CA" dirty="0"/>
          </a:p>
        </p:txBody>
      </p:sp>
      <p:sp>
        <p:nvSpPr>
          <p:cNvPr id="5" name="Text Placeholder 4">
            <a:extLst>
              <a:ext uri="{FF2B5EF4-FFF2-40B4-BE49-F238E27FC236}">
                <a16:creationId xmlns:a16="http://schemas.microsoft.com/office/drawing/2014/main" id="{AAF06024-6F6C-9160-25BE-31E3B1250425}"/>
              </a:ext>
            </a:extLst>
          </p:cNvPr>
          <p:cNvSpPr>
            <a:spLocks noGrp="1"/>
          </p:cNvSpPr>
          <p:nvPr>
            <p:ph type="body" sz="quarter" idx="16"/>
          </p:nvPr>
        </p:nvSpPr>
        <p:spPr>
          <a:xfrm>
            <a:off x="456670" y="424434"/>
            <a:ext cx="4726115" cy="803654"/>
          </a:xfrm>
          <a:prstGeom prst="rect">
            <a:avLst/>
          </a:prstGeom>
        </p:spPr>
        <p:txBody>
          <a:bodyPr/>
          <a:lstStyle/>
          <a:p>
            <a:r>
              <a:rPr lang="en-US" dirty="0"/>
              <a:t>Click to See Videos</a:t>
            </a:r>
          </a:p>
        </p:txBody>
      </p:sp>
      <p:cxnSp>
        <p:nvCxnSpPr>
          <p:cNvPr id="2" name="Straight Connector 1">
            <a:extLst>
              <a:ext uri="{FF2B5EF4-FFF2-40B4-BE49-F238E27FC236}">
                <a16:creationId xmlns:a16="http://schemas.microsoft.com/office/drawing/2014/main" id="{28C14F03-ED70-3EC7-0763-EC443BA6D439}"/>
              </a:ext>
            </a:extLst>
          </p:cNvPr>
          <p:cNvCxnSpPr>
            <a:cxnSpLocks/>
          </p:cNvCxnSpPr>
          <p:nvPr/>
        </p:nvCxnSpPr>
        <p:spPr>
          <a:xfrm>
            <a:off x="0" y="1240770"/>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4E7A9A3-7785-A766-6346-997E2919A7A2}"/>
              </a:ext>
            </a:extLst>
          </p:cNvPr>
          <p:cNvSpPr>
            <a:spLocks noGrp="1"/>
          </p:cNvSpPr>
          <p:nvPr>
            <p:ph type="body" sz="quarter" idx="18"/>
          </p:nvPr>
        </p:nvSpPr>
        <p:spPr>
          <a:xfrm>
            <a:off x="395069" y="1367799"/>
            <a:ext cx="5977156" cy="3849918"/>
          </a:xfrm>
        </p:spPr>
        <p:txBody>
          <a:bodyPr/>
          <a:lstStyle/>
          <a:p>
            <a:pPr>
              <a:spcAft>
                <a:spcPts val="600"/>
              </a:spcAft>
            </a:pPr>
            <a:r>
              <a:rPr lang="en-US" sz="2100" b="1" dirty="0">
                <a:solidFill>
                  <a:srgbClr val="EC7C69"/>
                </a:solidFill>
              </a:rPr>
              <a:t>Name: </a:t>
            </a:r>
            <a:r>
              <a:rPr lang="fr-FR" sz="2100" dirty="0">
                <a:solidFill>
                  <a:srgbClr val="414141"/>
                </a:solidFill>
              </a:rPr>
              <a:t>Rémi Becherel on Châteaux dans les Arbres</a:t>
            </a:r>
          </a:p>
          <a:p>
            <a:pPr>
              <a:spcAft>
                <a:spcPts val="600"/>
              </a:spcAft>
            </a:pPr>
            <a:r>
              <a:rPr lang="en-US" sz="2100" b="1" dirty="0">
                <a:solidFill>
                  <a:srgbClr val="EC7C69"/>
                </a:solidFill>
              </a:rPr>
              <a:t>Video 1: Interview: </a:t>
            </a:r>
            <a:r>
              <a:rPr lang="en-US" sz="2100" dirty="0">
                <a:solidFill>
                  <a:srgbClr val="414141"/>
                </a:solidFill>
              </a:rPr>
              <a:t>Video 1 is an interview with Rémi </a:t>
            </a:r>
            <a:r>
              <a:rPr lang="en-US" sz="2100" dirty="0" err="1">
                <a:solidFill>
                  <a:srgbClr val="414141"/>
                </a:solidFill>
              </a:rPr>
              <a:t>Becherel</a:t>
            </a:r>
            <a:r>
              <a:rPr lang="en-US" sz="2100" dirty="0">
                <a:solidFill>
                  <a:srgbClr val="414141"/>
                </a:solidFill>
              </a:rPr>
              <a:t>, the founder, who discusses his passion for architecture and eight years of experience in building treehouses across France. He elaborates on his commitment to preserving the environment while crafting unique and luxurious spaces for guests.​ </a:t>
            </a:r>
          </a:p>
          <a:p>
            <a:pPr>
              <a:spcAft>
                <a:spcPts val="600"/>
              </a:spcAft>
            </a:pPr>
            <a:r>
              <a:rPr lang="en-US" sz="2100" b="1" dirty="0">
                <a:solidFill>
                  <a:srgbClr val="EC7C69"/>
                </a:solidFill>
              </a:rPr>
              <a:t>Video 2: Idea and Concept: </a:t>
            </a:r>
            <a:r>
              <a:rPr lang="en-US" sz="2100" dirty="0">
                <a:solidFill>
                  <a:srgbClr val="414141"/>
                </a:solidFill>
              </a:rPr>
              <a:t>This video showcases Chateaux dans les </a:t>
            </a:r>
            <a:r>
              <a:rPr lang="en-US" sz="2100" dirty="0" err="1">
                <a:solidFill>
                  <a:srgbClr val="414141"/>
                </a:solidFill>
              </a:rPr>
              <a:t>Arbres</a:t>
            </a:r>
            <a:r>
              <a:rPr lang="en-US" sz="2100" dirty="0">
                <a:solidFill>
                  <a:srgbClr val="414141"/>
                </a:solidFill>
              </a:rPr>
              <a:t> in all its beauty. It demonstrates Rémi's dedication and the meticulous planning that went into these treehouse designs. This piece explores the concept and design of the treehouse castles, noting their inspiration from nearby historic châteaux and the luxurious features that make for a memorable stay. (Source </a:t>
            </a:r>
            <a:r>
              <a:rPr lang="en-US" sz="2100" dirty="0">
                <a:solidFill>
                  <a:srgbClr val="459597"/>
                </a:solidFill>
                <a:hlinkClick r:id="rId2">
                  <a:extLst>
                    <a:ext uri="{A12FA001-AC4F-418D-AE19-62706E023703}">
                      <ahyp:hlinkClr xmlns:ahyp="http://schemas.microsoft.com/office/drawing/2018/hyperlinkcolor" val="tx"/>
                    </a:ext>
                  </a:extLst>
                </a:hlinkClick>
              </a:rPr>
              <a:t>Uniq Hotels</a:t>
            </a:r>
            <a:r>
              <a:rPr lang="en-US" sz="2100" dirty="0">
                <a:solidFill>
                  <a:srgbClr val="414141"/>
                </a:solidFill>
              </a:rPr>
              <a:t>)</a:t>
            </a:r>
          </a:p>
          <a:p>
            <a:pPr>
              <a:spcAft>
                <a:spcPts val="600"/>
              </a:spcAft>
            </a:pPr>
            <a:endParaRPr lang="en-US" sz="2100" dirty="0">
              <a:solidFill>
                <a:srgbClr val="414141"/>
              </a:solidFill>
            </a:endParaRPr>
          </a:p>
        </p:txBody>
      </p:sp>
      <p:pic>
        <p:nvPicPr>
          <p:cNvPr id="8" name="Picture Placeholder 7" descr="A wooden structure with trees in the background&#10;&#10;AI-generated content may be incorrect.">
            <a:hlinkClick r:id="rId3"/>
            <a:extLst>
              <a:ext uri="{FF2B5EF4-FFF2-40B4-BE49-F238E27FC236}">
                <a16:creationId xmlns:a16="http://schemas.microsoft.com/office/drawing/2014/main" id="{80042625-88B6-8393-EE48-2BDA020535CD}"/>
              </a:ext>
            </a:extLst>
          </p:cNvPr>
          <p:cNvPicPr>
            <a:picLocks noGrp="1" noChangeAspect="1"/>
          </p:cNvPicPr>
          <p:nvPr>
            <p:ph type="pic" sz="quarter" idx="20"/>
          </p:nvPr>
        </p:nvPicPr>
        <p:blipFill>
          <a:blip r:embed="rId4"/>
          <a:srcRect t="1344" b="1344"/>
          <a:stretch>
            <a:fillRect/>
          </a:stretch>
        </p:blipFill>
        <p:spPr/>
      </p:pic>
      <p:sp>
        <p:nvSpPr>
          <p:cNvPr id="16" name="TextBox 15">
            <a:extLst>
              <a:ext uri="{FF2B5EF4-FFF2-40B4-BE49-F238E27FC236}">
                <a16:creationId xmlns:a16="http://schemas.microsoft.com/office/drawing/2014/main" id="{2593BBE9-B783-6826-009C-90EAF0A776E1}"/>
              </a:ext>
            </a:extLst>
          </p:cNvPr>
          <p:cNvSpPr txBox="1"/>
          <p:nvPr/>
        </p:nvSpPr>
        <p:spPr>
          <a:xfrm>
            <a:off x="5978096" y="424434"/>
            <a:ext cx="6100762" cy="369332"/>
          </a:xfrm>
          <a:prstGeom prst="rect">
            <a:avLst/>
          </a:prstGeom>
          <a:noFill/>
        </p:spPr>
        <p:txBody>
          <a:bodyPr wrap="square">
            <a:spAutoFit/>
          </a:bodyPr>
          <a:lstStyle/>
          <a:p>
            <a:pPr algn="ctr"/>
            <a:r>
              <a:rPr lang="en-US" sz="1800" b="1" dirty="0">
                <a:solidFill>
                  <a:srgbClr val="414141"/>
                </a:solidFill>
              </a:rPr>
              <a:t>Link: </a:t>
            </a:r>
            <a:r>
              <a:rPr lang="en-US" sz="1800" dirty="0">
                <a:solidFill>
                  <a:srgbClr val="414141"/>
                </a:solidFill>
                <a:hlinkClick r:id="rId3">
                  <a:extLst>
                    <a:ext uri="{A12FA001-AC4F-418D-AE19-62706E023703}">
                      <ahyp:hlinkClr xmlns:ahyp="http://schemas.microsoft.com/office/drawing/2018/hyperlinkcolor" val="tx"/>
                    </a:ext>
                  </a:extLst>
                </a:hlinkClick>
              </a:rPr>
              <a:t>https://www.youtube.com/watch?v=xlJfOzlCvIs</a:t>
            </a:r>
            <a:r>
              <a:rPr lang="en-US" sz="1800" dirty="0">
                <a:solidFill>
                  <a:srgbClr val="414141"/>
                </a:solidFill>
              </a:rPr>
              <a:t> </a:t>
            </a:r>
          </a:p>
        </p:txBody>
      </p:sp>
      <p:sp>
        <p:nvSpPr>
          <p:cNvPr id="17" name="TextBox 16">
            <a:extLst>
              <a:ext uri="{FF2B5EF4-FFF2-40B4-BE49-F238E27FC236}">
                <a16:creationId xmlns:a16="http://schemas.microsoft.com/office/drawing/2014/main" id="{5AC96889-F4ED-B999-893C-656AE2B84F13}"/>
              </a:ext>
            </a:extLst>
          </p:cNvPr>
          <p:cNvSpPr txBox="1"/>
          <p:nvPr/>
        </p:nvSpPr>
        <p:spPr>
          <a:xfrm>
            <a:off x="7143400" y="3527093"/>
            <a:ext cx="3429350" cy="369332"/>
          </a:xfrm>
          <a:prstGeom prst="rect">
            <a:avLst/>
          </a:prstGeom>
          <a:noFill/>
        </p:spPr>
        <p:txBody>
          <a:bodyPr wrap="square" rtlCol="0">
            <a:spAutoFit/>
          </a:bodyPr>
          <a:lstStyle/>
          <a:p>
            <a:pPr algn="ctr"/>
            <a:r>
              <a:rPr lang="en-IE" dirty="0">
                <a:solidFill>
                  <a:srgbClr val="414141"/>
                </a:solidFill>
              </a:rPr>
              <a:t>Interview with Remi </a:t>
            </a:r>
            <a:r>
              <a:rPr lang="en-IE" dirty="0" err="1">
                <a:solidFill>
                  <a:srgbClr val="414141"/>
                </a:solidFill>
              </a:rPr>
              <a:t>Becherel</a:t>
            </a:r>
            <a:endParaRPr lang="en-IE" dirty="0">
              <a:solidFill>
                <a:srgbClr val="414141"/>
              </a:solidFill>
            </a:endParaRPr>
          </a:p>
        </p:txBody>
      </p:sp>
      <p:pic>
        <p:nvPicPr>
          <p:cNvPr id="19" name="Picture 18">
            <a:hlinkClick r:id="rId5"/>
            <a:extLst>
              <a:ext uri="{FF2B5EF4-FFF2-40B4-BE49-F238E27FC236}">
                <a16:creationId xmlns:a16="http://schemas.microsoft.com/office/drawing/2014/main" id="{07DB0D38-1EAB-A477-9474-44430000FCAE}"/>
              </a:ext>
            </a:extLst>
          </p:cNvPr>
          <p:cNvPicPr>
            <a:picLocks noChangeAspect="1"/>
          </p:cNvPicPr>
          <p:nvPr/>
        </p:nvPicPr>
        <p:blipFill>
          <a:blip r:embed="rId6"/>
          <a:stretch>
            <a:fillRect/>
          </a:stretch>
        </p:blipFill>
        <p:spPr>
          <a:xfrm>
            <a:off x="7019596" y="3936669"/>
            <a:ext cx="4210379" cy="2562097"/>
          </a:xfrm>
          <a:prstGeom prst="rect">
            <a:avLst/>
          </a:prstGeom>
        </p:spPr>
      </p:pic>
      <p:sp>
        <p:nvSpPr>
          <p:cNvPr id="21" name="TextBox 20">
            <a:extLst>
              <a:ext uri="{FF2B5EF4-FFF2-40B4-BE49-F238E27FC236}">
                <a16:creationId xmlns:a16="http://schemas.microsoft.com/office/drawing/2014/main" id="{B6C88430-B4CB-33C9-B2ED-97982CC399DE}"/>
              </a:ext>
            </a:extLst>
          </p:cNvPr>
          <p:cNvSpPr txBox="1"/>
          <p:nvPr/>
        </p:nvSpPr>
        <p:spPr>
          <a:xfrm>
            <a:off x="6688931" y="6498766"/>
            <a:ext cx="6100762" cy="369332"/>
          </a:xfrm>
          <a:prstGeom prst="rect">
            <a:avLst/>
          </a:prstGeom>
          <a:noFill/>
        </p:spPr>
        <p:txBody>
          <a:bodyPr wrap="square">
            <a:spAutoFit/>
          </a:bodyPr>
          <a:lstStyle/>
          <a:p>
            <a:r>
              <a:rPr lang="en-IE" dirty="0">
                <a:solidFill>
                  <a:srgbClr val="414141"/>
                </a:solidFill>
                <a:hlinkClick r:id="rId5">
                  <a:extLst>
                    <a:ext uri="{A12FA001-AC4F-418D-AE19-62706E023703}">
                      <ahyp:hlinkClr xmlns:ahyp="http://schemas.microsoft.com/office/drawing/2018/hyperlinkcolor" val="tx"/>
                    </a:ext>
                  </a:extLst>
                </a:hlinkClick>
              </a:rPr>
              <a:t>https://www.youtube.com/watch?v=kZaN-gg_KDI</a:t>
            </a:r>
            <a:r>
              <a:rPr lang="en-IE" dirty="0">
                <a:solidFill>
                  <a:srgbClr val="414141"/>
                </a:solidFill>
              </a:rPr>
              <a:t> </a:t>
            </a:r>
          </a:p>
        </p:txBody>
      </p:sp>
      <p:sp>
        <p:nvSpPr>
          <p:cNvPr id="22" name="Flowchart: Connector 21">
            <a:extLst>
              <a:ext uri="{FF2B5EF4-FFF2-40B4-BE49-F238E27FC236}">
                <a16:creationId xmlns:a16="http://schemas.microsoft.com/office/drawing/2014/main" id="{193BCCEB-A36F-F45A-6921-82EA93CED68B}"/>
              </a:ext>
            </a:extLst>
          </p:cNvPr>
          <p:cNvSpPr/>
          <p:nvPr/>
        </p:nvSpPr>
        <p:spPr>
          <a:xfrm>
            <a:off x="6319487" y="824745"/>
            <a:ext cx="1647825" cy="1610221"/>
          </a:xfrm>
          <a:prstGeom prst="flowChartConnector">
            <a:avLst/>
          </a:prstGeom>
          <a:solidFill>
            <a:srgbClr val="EC7C69"/>
          </a:solidFill>
          <a:ln w="57150">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b="1" dirty="0"/>
              <a:t>Click to Watch Video</a:t>
            </a:r>
          </a:p>
        </p:txBody>
      </p:sp>
    </p:spTree>
    <p:extLst>
      <p:ext uri="{BB962C8B-B14F-4D97-AF65-F5344CB8AC3E}">
        <p14:creationId xmlns:p14="http://schemas.microsoft.com/office/powerpoint/2010/main" val="78936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2C309-7D47-6928-7054-660E393B56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E4820D4-BAD7-868D-142B-3F5F177238E3}"/>
              </a:ext>
            </a:extLst>
          </p:cNvPr>
          <p:cNvSpPr>
            <a:spLocks noGrp="1"/>
          </p:cNvSpPr>
          <p:nvPr>
            <p:ph type="body" sz="quarter" idx="18"/>
          </p:nvPr>
        </p:nvSpPr>
        <p:spPr>
          <a:xfrm>
            <a:off x="675020" y="3392026"/>
            <a:ext cx="2982579" cy="1049221"/>
          </a:xfrm>
        </p:spPr>
        <p:txBody>
          <a:bodyPr/>
          <a:lstStyle/>
          <a:p>
            <a:pPr>
              <a:lnSpc>
                <a:spcPct val="100000"/>
              </a:lnSpc>
            </a:pPr>
            <a:r>
              <a:rPr lang="en-GB" sz="3200" b="1" dirty="0"/>
              <a:t>Alternative Accommodation </a:t>
            </a:r>
          </a:p>
        </p:txBody>
      </p:sp>
      <p:sp>
        <p:nvSpPr>
          <p:cNvPr id="3" name="Text Placeholder 2">
            <a:extLst>
              <a:ext uri="{FF2B5EF4-FFF2-40B4-BE49-F238E27FC236}">
                <a16:creationId xmlns:a16="http://schemas.microsoft.com/office/drawing/2014/main" id="{61D231DA-705F-2754-DA66-7152FADB3A3B}"/>
              </a:ext>
            </a:extLst>
          </p:cNvPr>
          <p:cNvSpPr>
            <a:spLocks noGrp="1"/>
          </p:cNvSpPr>
          <p:nvPr>
            <p:ph type="body" sz="quarter" idx="19"/>
          </p:nvPr>
        </p:nvSpPr>
        <p:spPr>
          <a:xfrm>
            <a:off x="691820" y="2267551"/>
            <a:ext cx="2965780" cy="385564"/>
          </a:xfrm>
        </p:spPr>
        <p:txBody>
          <a:bodyPr/>
          <a:lstStyle/>
          <a:p>
            <a:r>
              <a:rPr lang="fr-FR" sz="2400" dirty="0">
                <a:hlinkClick r:id="rId2">
                  <a:extLst>
                    <a:ext uri="{A12FA001-AC4F-418D-AE19-62706E023703}">
                      <ahyp:hlinkClr xmlns:ahyp="http://schemas.microsoft.com/office/drawing/2018/hyperlinkcolor" val="tx"/>
                    </a:ext>
                  </a:extLst>
                </a:hlinkClick>
              </a:rPr>
              <a:t>Châteaux dans les </a:t>
            </a:r>
            <a:r>
              <a:rPr lang="fr-FR" sz="2400" dirty="0" err="1">
                <a:hlinkClick r:id="rId2">
                  <a:extLst>
                    <a:ext uri="{A12FA001-AC4F-418D-AE19-62706E023703}">
                      <ahyp:hlinkClr xmlns:ahyp="http://schemas.microsoft.com/office/drawing/2018/hyperlinkcolor" val="tx"/>
                    </a:ext>
                  </a:extLst>
                </a:hlinkClick>
              </a:rPr>
              <a:t>Arbes</a:t>
            </a:r>
            <a:r>
              <a:rPr lang="fr-FR" sz="2400" dirty="0"/>
              <a:t>, France</a:t>
            </a:r>
            <a:endParaRPr lang="en-GB" sz="2400" dirty="0"/>
          </a:p>
        </p:txBody>
      </p:sp>
      <p:sp>
        <p:nvSpPr>
          <p:cNvPr id="8" name="Text Placeholder 7">
            <a:extLst>
              <a:ext uri="{FF2B5EF4-FFF2-40B4-BE49-F238E27FC236}">
                <a16:creationId xmlns:a16="http://schemas.microsoft.com/office/drawing/2014/main" id="{5AC2EBA3-BB7D-779E-540C-670680A26EB4}"/>
              </a:ext>
            </a:extLst>
          </p:cNvPr>
          <p:cNvSpPr>
            <a:spLocks noGrp="1"/>
          </p:cNvSpPr>
          <p:nvPr>
            <p:ph type="body" sz="quarter" idx="66"/>
          </p:nvPr>
        </p:nvSpPr>
        <p:spPr/>
        <p:txBody>
          <a:bodyPr/>
          <a:lstStyle/>
          <a:p>
            <a:r>
              <a:rPr lang="en-GB" dirty="0"/>
              <a:t>Photo Credit: </a:t>
            </a:r>
            <a:r>
              <a:rPr lang="fr-FR" dirty="0"/>
              <a:t>Châteaux dans Les </a:t>
            </a:r>
            <a:r>
              <a:rPr lang="fr-FR" dirty="0" err="1"/>
              <a:t>Arbes</a:t>
            </a:r>
            <a:endParaRPr lang="en-GB" dirty="0"/>
          </a:p>
        </p:txBody>
      </p:sp>
      <p:sp>
        <p:nvSpPr>
          <p:cNvPr id="11" name="Slide Number Placeholder 5">
            <a:extLst>
              <a:ext uri="{FF2B5EF4-FFF2-40B4-BE49-F238E27FC236}">
                <a16:creationId xmlns:a16="http://schemas.microsoft.com/office/drawing/2014/main" id="{382FBD43-F89F-27F2-7668-C24357A2C3F5}"/>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3</a:t>
            </a:fld>
            <a:endParaRPr lang="fr-CA" dirty="0"/>
          </a:p>
        </p:txBody>
      </p:sp>
      <p:pic>
        <p:nvPicPr>
          <p:cNvPr id="21" name="Picture Placeholder 20" descr="A room with a couch and a staircase&#10;&#10;AI-generated content may be incorrect.">
            <a:extLst>
              <a:ext uri="{FF2B5EF4-FFF2-40B4-BE49-F238E27FC236}">
                <a16:creationId xmlns:a16="http://schemas.microsoft.com/office/drawing/2014/main" id="{8EA3CC65-64C6-F22A-2072-0C0A6AB522CE}"/>
              </a:ext>
            </a:extLst>
          </p:cNvPr>
          <p:cNvPicPr>
            <a:picLocks noGrp="1" noChangeAspect="1"/>
          </p:cNvPicPr>
          <p:nvPr>
            <p:ph type="pic" sz="quarter" idx="10"/>
          </p:nvPr>
        </p:nvPicPr>
        <p:blipFill>
          <a:blip r:embed="rId3"/>
          <a:srcRect t="7397" b="7397"/>
          <a:stretch>
            <a:fillRect/>
          </a:stretch>
        </p:blipFill>
        <p:spPr/>
      </p:pic>
      <p:sp>
        <p:nvSpPr>
          <p:cNvPr id="15" name="Text Placeholder 4">
            <a:extLst>
              <a:ext uri="{FF2B5EF4-FFF2-40B4-BE49-F238E27FC236}">
                <a16:creationId xmlns:a16="http://schemas.microsoft.com/office/drawing/2014/main" id="{D58F3BEE-1EAA-F1BE-280B-2813B1580D50}"/>
              </a:ext>
            </a:extLst>
          </p:cNvPr>
          <p:cNvSpPr txBox="1">
            <a:spLocks/>
          </p:cNvSpPr>
          <p:nvPr/>
        </p:nvSpPr>
        <p:spPr>
          <a:xfrm>
            <a:off x="4264734" y="268780"/>
            <a:ext cx="7535665" cy="5147782"/>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200" b="1" dirty="0">
                <a:solidFill>
                  <a:srgbClr val="EC7C69"/>
                </a:solidFill>
              </a:rPr>
              <a:t>Alternative and Unique Accommodation: </a:t>
            </a:r>
            <a:r>
              <a:rPr lang="en-US" sz="2200" dirty="0">
                <a:solidFill>
                  <a:srgbClr val="414141"/>
                </a:solidFill>
              </a:rPr>
              <a:t>A collection of luxury treehouse accommodations inspired by traditional French castles. Founded by Rémi </a:t>
            </a:r>
            <a:r>
              <a:rPr lang="en-US" sz="2200" dirty="0" err="1">
                <a:solidFill>
                  <a:srgbClr val="414141"/>
                </a:solidFill>
              </a:rPr>
              <a:t>Becherel</a:t>
            </a:r>
            <a:r>
              <a:rPr lang="en-US" sz="2200" dirty="0">
                <a:solidFill>
                  <a:srgbClr val="414141"/>
                </a:solidFill>
              </a:rPr>
              <a:t>, a skilled carpenter with a passion for unique wooden structures, the project showcases his expertise in crafting intricate treehouses that blend seamlessly with the natural environment. </a:t>
            </a:r>
          </a:p>
          <a:p>
            <a:pPr>
              <a:spcAft>
                <a:spcPts val="1200"/>
              </a:spcAft>
            </a:pPr>
            <a:r>
              <a:rPr lang="en-US" sz="2200" b="1" dirty="0">
                <a:solidFill>
                  <a:srgbClr val="414141"/>
                </a:solidFill>
              </a:rPr>
              <a:t>The Domaine de </a:t>
            </a:r>
            <a:r>
              <a:rPr lang="en-US" sz="2200" b="1" dirty="0" err="1">
                <a:solidFill>
                  <a:srgbClr val="414141"/>
                </a:solidFill>
              </a:rPr>
              <a:t>Puybeton</a:t>
            </a:r>
            <a:r>
              <a:rPr lang="en-US" sz="2200" b="1" dirty="0">
                <a:solidFill>
                  <a:srgbClr val="414141"/>
                </a:solidFill>
              </a:rPr>
              <a:t>, </a:t>
            </a:r>
            <a:r>
              <a:rPr lang="en-US" sz="2200" dirty="0">
                <a:solidFill>
                  <a:srgbClr val="414141"/>
                </a:solidFill>
              </a:rPr>
              <a:t>where these treehouses are situated, spans an 11-hectare park that was once a feudal stronghold. This historical context adds to the charm and uniqueness of the accommodations, allowing guests to immerse themselves in a setting that combines rich history with modern comfort. </a:t>
            </a:r>
          </a:p>
          <a:p>
            <a:pPr>
              <a:spcAft>
                <a:spcPts val="1200"/>
              </a:spcAft>
            </a:pPr>
            <a:r>
              <a:rPr lang="en-US" sz="2200" b="1" dirty="0">
                <a:solidFill>
                  <a:srgbClr val="EC7C69"/>
                </a:solidFill>
              </a:rPr>
              <a:t>Financial Journey: </a:t>
            </a:r>
            <a:r>
              <a:rPr lang="en-US" sz="2200" dirty="0">
                <a:solidFill>
                  <a:srgbClr val="414141"/>
                </a:solidFill>
              </a:rPr>
              <a:t>It is possible to start a business like this with a combination of </a:t>
            </a:r>
            <a:r>
              <a:rPr lang="en-US" sz="2200" b="1" dirty="0">
                <a:solidFill>
                  <a:srgbClr val="414141"/>
                </a:solidFill>
              </a:rPr>
              <a:t>personal investment </a:t>
            </a:r>
            <a:r>
              <a:rPr lang="en-US" sz="2200" dirty="0">
                <a:solidFill>
                  <a:srgbClr val="414141"/>
                </a:solidFill>
              </a:rPr>
              <a:t>and a </a:t>
            </a:r>
            <a:r>
              <a:rPr lang="en-US" sz="2200" b="1" dirty="0">
                <a:solidFill>
                  <a:srgbClr val="414141"/>
                </a:solidFill>
              </a:rPr>
              <a:t>bank loan.</a:t>
            </a:r>
            <a:r>
              <a:rPr lang="en-US" sz="2200" b="1" dirty="0"/>
              <a:t> </a:t>
            </a:r>
            <a:r>
              <a:rPr lang="en-US" sz="2200" dirty="0">
                <a:solidFill>
                  <a:srgbClr val="414141"/>
                </a:solidFill>
              </a:rPr>
              <a:t>It is also common for projects of this nature to </a:t>
            </a:r>
            <a:r>
              <a:rPr lang="en-US" sz="2200" b="1" dirty="0" err="1">
                <a:solidFill>
                  <a:srgbClr val="414141"/>
                </a:solidFill>
              </a:rPr>
              <a:t>utilise</a:t>
            </a:r>
            <a:r>
              <a:rPr lang="en-US" sz="2200" b="1" dirty="0">
                <a:solidFill>
                  <a:srgbClr val="414141"/>
                </a:solidFill>
              </a:rPr>
              <a:t> grants, </a:t>
            </a:r>
            <a:r>
              <a:rPr lang="en-US" sz="2200" dirty="0">
                <a:solidFill>
                  <a:srgbClr val="414141"/>
                </a:solidFill>
              </a:rPr>
              <a:t>especially when focusing on eco-friendly construction and local craftsmanship. </a:t>
            </a:r>
          </a:p>
          <a:p>
            <a:pPr>
              <a:spcAft>
                <a:spcPts val="1200"/>
              </a:spcAft>
            </a:pPr>
            <a:endParaRPr lang="en-US" sz="2200" dirty="0">
              <a:solidFill>
                <a:srgbClr val="414141"/>
              </a:solidFill>
            </a:endParaRPr>
          </a:p>
          <a:p>
            <a:pPr>
              <a:spcAft>
                <a:spcPts val="1200"/>
              </a:spcAft>
            </a:pPr>
            <a:endParaRPr lang="en-GB" sz="2200" dirty="0">
              <a:solidFill>
                <a:srgbClr val="414141"/>
              </a:solidFill>
            </a:endParaRPr>
          </a:p>
        </p:txBody>
      </p:sp>
    </p:spTree>
    <p:extLst>
      <p:ext uri="{BB962C8B-B14F-4D97-AF65-F5344CB8AC3E}">
        <p14:creationId xmlns:p14="http://schemas.microsoft.com/office/powerpoint/2010/main" val="343309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E9EB4-EB2A-A9A4-8F50-1D5E3D442AF8}"/>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9A717A27-7B37-5E08-3884-07F8967C314C}"/>
              </a:ext>
            </a:extLst>
          </p:cNvPr>
          <p:cNvSpPr>
            <a:spLocks noGrp="1"/>
          </p:cNvSpPr>
          <p:nvPr>
            <p:ph type="body" sz="quarter" idx="66"/>
          </p:nvPr>
        </p:nvSpPr>
        <p:spPr/>
        <p:txBody>
          <a:bodyPr/>
          <a:lstStyle/>
          <a:p>
            <a:r>
              <a:rPr lang="en-GB" dirty="0"/>
              <a:t>Photo Credit: </a:t>
            </a:r>
            <a:r>
              <a:rPr lang="fr-FR" dirty="0"/>
              <a:t>Châteaux dans Les </a:t>
            </a:r>
            <a:r>
              <a:rPr lang="fr-FR" dirty="0" err="1"/>
              <a:t>Arbes</a:t>
            </a:r>
            <a:endParaRPr lang="en-GB" dirty="0"/>
          </a:p>
        </p:txBody>
      </p:sp>
      <p:sp>
        <p:nvSpPr>
          <p:cNvPr id="11" name="Slide Number Placeholder 5">
            <a:extLst>
              <a:ext uri="{FF2B5EF4-FFF2-40B4-BE49-F238E27FC236}">
                <a16:creationId xmlns:a16="http://schemas.microsoft.com/office/drawing/2014/main" id="{66B7312E-F4F8-B7E6-6EC2-9CBAE3E46789}"/>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4</a:t>
            </a:fld>
            <a:endParaRPr lang="fr-CA" dirty="0"/>
          </a:p>
        </p:txBody>
      </p:sp>
      <p:sp>
        <p:nvSpPr>
          <p:cNvPr id="15" name="Text Placeholder 4">
            <a:extLst>
              <a:ext uri="{FF2B5EF4-FFF2-40B4-BE49-F238E27FC236}">
                <a16:creationId xmlns:a16="http://schemas.microsoft.com/office/drawing/2014/main" id="{B7E651E8-B7D7-C19F-5220-F16F1A3D3CA6}"/>
              </a:ext>
            </a:extLst>
          </p:cNvPr>
          <p:cNvSpPr txBox="1">
            <a:spLocks/>
          </p:cNvSpPr>
          <p:nvPr/>
        </p:nvSpPr>
        <p:spPr>
          <a:xfrm>
            <a:off x="4264734" y="75998"/>
            <a:ext cx="7717716" cy="5147782"/>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200" dirty="0">
                <a:solidFill>
                  <a:srgbClr val="414141"/>
                </a:solidFill>
              </a:rPr>
              <a:t>It is likely he heavily invested in </a:t>
            </a:r>
            <a:r>
              <a:rPr lang="en-US" sz="2200" b="1" dirty="0">
                <a:solidFill>
                  <a:srgbClr val="414141"/>
                </a:solidFill>
              </a:rPr>
              <a:t>eco-friendly materials</a:t>
            </a:r>
            <a:r>
              <a:rPr lang="en-US" sz="2200" dirty="0">
                <a:solidFill>
                  <a:srgbClr val="414141"/>
                </a:solidFill>
              </a:rPr>
              <a:t>, </a:t>
            </a:r>
            <a:r>
              <a:rPr lang="en-US" sz="2200" b="1" dirty="0">
                <a:solidFill>
                  <a:srgbClr val="414141"/>
                </a:solidFill>
              </a:rPr>
              <a:t>local artisan craftsmanship</a:t>
            </a:r>
            <a:r>
              <a:rPr lang="en-US" sz="2200" dirty="0">
                <a:solidFill>
                  <a:srgbClr val="414141"/>
                </a:solidFill>
              </a:rPr>
              <a:t>, and </a:t>
            </a:r>
            <a:r>
              <a:rPr lang="en-US" sz="2200" b="1" dirty="0">
                <a:solidFill>
                  <a:srgbClr val="414141"/>
                </a:solidFill>
              </a:rPr>
              <a:t>unique architectural design</a:t>
            </a:r>
            <a:r>
              <a:rPr lang="en-US" sz="2200" dirty="0">
                <a:solidFill>
                  <a:srgbClr val="414141"/>
                </a:solidFill>
              </a:rPr>
              <a:t>. In terms of business support, it is likely he worked with local tourism boards and used French government incentives for rural tourism development.</a:t>
            </a:r>
          </a:p>
          <a:p>
            <a:pPr>
              <a:spcAft>
                <a:spcPts val="1200"/>
              </a:spcAft>
            </a:pPr>
            <a:r>
              <a:rPr lang="en-US" b="1" dirty="0">
                <a:solidFill>
                  <a:srgbClr val="EC7C69"/>
                </a:solidFill>
              </a:rPr>
              <a:t>Potential Funding Sources</a:t>
            </a:r>
          </a:p>
          <a:p>
            <a:pPr>
              <a:spcAft>
                <a:spcPts val="1200"/>
              </a:spcAft>
            </a:pPr>
            <a:r>
              <a:rPr lang="en-US" sz="2200" dirty="0">
                <a:solidFill>
                  <a:srgbClr val="414141"/>
                </a:solidFill>
              </a:rPr>
              <a:t>France, focusing on eco-tourism and sustainable development, often has access to various financial aids and grants. Here are some potential funding avenues that such projects might explore:​</a:t>
            </a:r>
          </a:p>
          <a:p>
            <a:pPr marL="342900" indent="-342900">
              <a:spcAft>
                <a:spcPts val="1200"/>
              </a:spcAft>
              <a:buFont typeface="Wingdings" panose="05000000000000000000" pitchFamily="2" charset="2"/>
              <a:buChar char="v"/>
            </a:pPr>
            <a:r>
              <a:rPr lang="en-US" sz="2200" b="1" dirty="0">
                <a:solidFill>
                  <a:srgbClr val="459597"/>
                </a:solidFill>
                <a:hlinkClick r:id="rId2">
                  <a:extLst>
                    <a:ext uri="{A12FA001-AC4F-418D-AE19-62706E023703}">
                      <ahyp:hlinkClr xmlns:ahyp="http://schemas.microsoft.com/office/drawing/2018/hyperlinkcolor" val="tx"/>
                    </a:ext>
                  </a:extLst>
                </a:hlinkClick>
              </a:rPr>
              <a:t>ADEME (French Agency for Ecological Transition): </a:t>
            </a:r>
            <a:r>
              <a:rPr lang="en-US" sz="2200" dirty="0">
                <a:solidFill>
                  <a:srgbClr val="414141"/>
                </a:solidFill>
              </a:rPr>
              <a:t>offers financial assistance for initiatives that promote environmental sustainability, e.g., </a:t>
            </a:r>
            <a:r>
              <a:rPr lang="en-US" sz="2200" b="1" dirty="0">
                <a:solidFill>
                  <a:srgbClr val="414141"/>
                </a:solidFill>
              </a:rPr>
              <a:t>eco-friendly construction</a:t>
            </a:r>
            <a:r>
              <a:rPr lang="en-US" sz="2200" dirty="0">
                <a:solidFill>
                  <a:srgbClr val="414141"/>
                </a:solidFill>
              </a:rPr>
              <a:t>, </a:t>
            </a:r>
            <a:r>
              <a:rPr lang="en-US" sz="2200" b="1" dirty="0">
                <a:solidFill>
                  <a:srgbClr val="414141"/>
                </a:solidFill>
              </a:rPr>
              <a:t>renewable energy installations, </a:t>
            </a:r>
            <a:r>
              <a:rPr lang="en-US" sz="2200" dirty="0">
                <a:solidFill>
                  <a:srgbClr val="414141"/>
                </a:solidFill>
              </a:rPr>
              <a:t>and other </a:t>
            </a:r>
            <a:r>
              <a:rPr lang="en-US" sz="2200" b="1" dirty="0">
                <a:solidFill>
                  <a:srgbClr val="414141"/>
                </a:solidFill>
              </a:rPr>
              <a:t>green initiatives</a:t>
            </a:r>
            <a:r>
              <a:rPr lang="en-US" sz="2200" dirty="0">
                <a:solidFill>
                  <a:srgbClr val="414141"/>
                </a:solidFill>
              </a:rPr>
              <a:t>. </a:t>
            </a:r>
          </a:p>
          <a:p>
            <a:pPr marL="342900" indent="-342900">
              <a:spcAft>
                <a:spcPts val="1200"/>
              </a:spcAft>
              <a:buFont typeface="Wingdings" panose="05000000000000000000" pitchFamily="2" charset="2"/>
              <a:buChar char="v"/>
            </a:pPr>
            <a:r>
              <a:rPr lang="en-US" sz="2200" b="1" dirty="0">
                <a:solidFill>
                  <a:srgbClr val="459597"/>
                </a:solidFill>
                <a:hlinkClick r:id="rId3">
                  <a:extLst>
                    <a:ext uri="{A12FA001-AC4F-418D-AE19-62706E023703}">
                      <ahyp:hlinkClr xmlns:ahyp="http://schemas.microsoft.com/office/drawing/2018/hyperlinkcolor" val="tx"/>
                    </a:ext>
                  </a:extLst>
                </a:hlinkClick>
              </a:rPr>
              <a:t>The Green Fund</a:t>
            </a:r>
            <a:r>
              <a:rPr lang="en-US" sz="2200" b="1" dirty="0">
                <a:solidFill>
                  <a:srgbClr val="459597"/>
                </a:solidFill>
              </a:rPr>
              <a:t>: </a:t>
            </a:r>
            <a:r>
              <a:rPr lang="en-US" sz="2200" dirty="0">
                <a:solidFill>
                  <a:srgbClr val="414141"/>
                </a:solidFill>
              </a:rPr>
              <a:t>Help local authorities and businesses </a:t>
            </a:r>
            <a:r>
              <a:rPr lang="en-US" sz="2200" b="1" dirty="0">
                <a:solidFill>
                  <a:srgbClr val="414141"/>
                </a:solidFill>
              </a:rPr>
              <a:t>improve environmental performance</a:t>
            </a:r>
            <a:r>
              <a:rPr lang="en-US" sz="2200" dirty="0">
                <a:solidFill>
                  <a:srgbClr val="414141"/>
                </a:solidFill>
              </a:rPr>
              <a:t>, adapt to </a:t>
            </a:r>
            <a:r>
              <a:rPr lang="en-US" sz="2200" b="1" dirty="0">
                <a:solidFill>
                  <a:srgbClr val="414141"/>
                </a:solidFill>
              </a:rPr>
              <a:t>climate change,</a:t>
            </a:r>
            <a:r>
              <a:rPr lang="en-US" sz="2200" dirty="0">
                <a:solidFill>
                  <a:srgbClr val="414141"/>
                </a:solidFill>
              </a:rPr>
              <a:t> and </a:t>
            </a:r>
            <a:r>
              <a:rPr lang="en-US" sz="2200" b="1" dirty="0">
                <a:solidFill>
                  <a:srgbClr val="414141"/>
                </a:solidFill>
              </a:rPr>
              <a:t>enhance living environments</a:t>
            </a:r>
            <a:r>
              <a:rPr lang="en-US" sz="2200" dirty="0">
                <a:solidFill>
                  <a:srgbClr val="414141"/>
                </a:solidFill>
              </a:rPr>
              <a:t>. They finance activities such as </a:t>
            </a:r>
            <a:r>
              <a:rPr lang="en-US" sz="2200" b="1" dirty="0">
                <a:solidFill>
                  <a:srgbClr val="414141"/>
                </a:solidFill>
              </a:rPr>
              <a:t>energy renovation </a:t>
            </a:r>
            <a:r>
              <a:rPr lang="en-US" sz="2200" dirty="0">
                <a:solidFill>
                  <a:srgbClr val="414141"/>
                </a:solidFill>
              </a:rPr>
              <a:t>of public buildings and promotion of </a:t>
            </a:r>
            <a:r>
              <a:rPr lang="en-US" sz="2200" b="1" dirty="0">
                <a:solidFill>
                  <a:srgbClr val="414141"/>
                </a:solidFill>
              </a:rPr>
              <a:t>waste sorting</a:t>
            </a:r>
            <a:r>
              <a:rPr lang="en-US" sz="2200" dirty="0">
                <a:solidFill>
                  <a:srgbClr val="414141"/>
                </a:solidFill>
              </a:rPr>
              <a:t>. </a:t>
            </a:r>
          </a:p>
          <a:p>
            <a:pPr>
              <a:spcAft>
                <a:spcPts val="1200"/>
              </a:spcAft>
            </a:pPr>
            <a:endParaRPr lang="en-US" sz="2200" dirty="0">
              <a:solidFill>
                <a:srgbClr val="414141"/>
              </a:solidFill>
            </a:endParaRPr>
          </a:p>
          <a:p>
            <a:pPr>
              <a:spcAft>
                <a:spcPts val="1200"/>
              </a:spcAft>
            </a:pPr>
            <a:endParaRPr lang="en-GB" sz="2200" dirty="0">
              <a:solidFill>
                <a:srgbClr val="414141"/>
              </a:solidFill>
            </a:endParaRPr>
          </a:p>
        </p:txBody>
      </p:sp>
      <p:pic>
        <p:nvPicPr>
          <p:cNvPr id="7" name="Picture Placeholder 6" descr="A wooden house with Russian Chapel on the Vršič Pass over it&#10;&#10;AI-generated content may be incorrect.">
            <a:extLst>
              <a:ext uri="{FF2B5EF4-FFF2-40B4-BE49-F238E27FC236}">
                <a16:creationId xmlns:a16="http://schemas.microsoft.com/office/drawing/2014/main" id="{863075C2-5D7B-4E7C-0148-F6CF86903E72}"/>
              </a:ext>
            </a:extLst>
          </p:cNvPr>
          <p:cNvPicPr>
            <a:picLocks noGrp="1" noChangeAspect="1"/>
          </p:cNvPicPr>
          <p:nvPr>
            <p:ph type="pic" sz="quarter" idx="10"/>
          </p:nvPr>
        </p:nvPicPr>
        <p:blipFill>
          <a:blip r:embed="rId4"/>
          <a:srcRect t="7397" b="7397"/>
          <a:stretch>
            <a:fillRect/>
          </a:stretch>
        </p:blipFill>
        <p:spPr/>
      </p:pic>
      <p:sp>
        <p:nvSpPr>
          <p:cNvPr id="12" name="Text Placeholder 2">
            <a:extLst>
              <a:ext uri="{FF2B5EF4-FFF2-40B4-BE49-F238E27FC236}">
                <a16:creationId xmlns:a16="http://schemas.microsoft.com/office/drawing/2014/main" id="{F5C48853-250F-18F9-D8B6-540C7462C775}"/>
              </a:ext>
            </a:extLst>
          </p:cNvPr>
          <p:cNvSpPr>
            <a:spLocks noGrp="1"/>
          </p:cNvSpPr>
          <p:nvPr>
            <p:ph type="body" sz="quarter" idx="19"/>
          </p:nvPr>
        </p:nvSpPr>
        <p:spPr>
          <a:xfrm>
            <a:off x="691820" y="2267551"/>
            <a:ext cx="2965780" cy="385564"/>
          </a:xfrm>
        </p:spPr>
        <p:txBody>
          <a:bodyPr/>
          <a:lstStyle/>
          <a:p>
            <a:r>
              <a:rPr lang="fr-FR" sz="2400" dirty="0">
                <a:hlinkClick r:id="rId5">
                  <a:extLst>
                    <a:ext uri="{A12FA001-AC4F-418D-AE19-62706E023703}">
                      <ahyp:hlinkClr xmlns:ahyp="http://schemas.microsoft.com/office/drawing/2018/hyperlinkcolor" val="tx"/>
                    </a:ext>
                  </a:extLst>
                </a:hlinkClick>
              </a:rPr>
              <a:t>Châteaux dans les </a:t>
            </a:r>
            <a:r>
              <a:rPr lang="fr-FR" sz="2400" dirty="0" err="1">
                <a:hlinkClick r:id="rId5">
                  <a:extLst>
                    <a:ext uri="{A12FA001-AC4F-418D-AE19-62706E023703}">
                      <ahyp:hlinkClr xmlns:ahyp="http://schemas.microsoft.com/office/drawing/2018/hyperlinkcolor" val="tx"/>
                    </a:ext>
                  </a:extLst>
                </a:hlinkClick>
              </a:rPr>
              <a:t>Arbes</a:t>
            </a:r>
            <a:r>
              <a:rPr lang="fr-FR" sz="2400" dirty="0"/>
              <a:t>, France</a:t>
            </a:r>
            <a:endParaRPr lang="en-GB" sz="2400" dirty="0"/>
          </a:p>
        </p:txBody>
      </p:sp>
      <p:sp>
        <p:nvSpPr>
          <p:cNvPr id="16" name="Text Placeholder 1">
            <a:extLst>
              <a:ext uri="{FF2B5EF4-FFF2-40B4-BE49-F238E27FC236}">
                <a16:creationId xmlns:a16="http://schemas.microsoft.com/office/drawing/2014/main" id="{4C77A0F8-9280-B387-0359-D3C2CAB67990}"/>
              </a:ext>
            </a:extLst>
          </p:cNvPr>
          <p:cNvSpPr>
            <a:spLocks noGrp="1"/>
          </p:cNvSpPr>
          <p:nvPr>
            <p:ph type="body" sz="quarter" idx="18"/>
          </p:nvPr>
        </p:nvSpPr>
        <p:spPr>
          <a:xfrm>
            <a:off x="675020" y="3392026"/>
            <a:ext cx="2982579" cy="1049221"/>
          </a:xfrm>
        </p:spPr>
        <p:txBody>
          <a:bodyPr/>
          <a:lstStyle/>
          <a:p>
            <a:pPr>
              <a:lnSpc>
                <a:spcPct val="100000"/>
              </a:lnSpc>
            </a:pPr>
            <a:r>
              <a:rPr lang="en-GB" sz="3200" b="1" dirty="0"/>
              <a:t>Idea &amp; Funding Sources</a:t>
            </a:r>
            <a:endParaRPr lang="en-GB" sz="3200" dirty="0"/>
          </a:p>
        </p:txBody>
      </p:sp>
    </p:spTree>
    <p:extLst>
      <p:ext uri="{BB962C8B-B14F-4D97-AF65-F5344CB8AC3E}">
        <p14:creationId xmlns:p14="http://schemas.microsoft.com/office/powerpoint/2010/main" val="87966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3C1D8-6441-6617-E840-9A4CFD1586C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549A277-F7DB-80AD-BD01-D237512BDDC9}"/>
              </a:ext>
            </a:extLst>
          </p:cNvPr>
          <p:cNvSpPr>
            <a:spLocks noGrp="1"/>
          </p:cNvSpPr>
          <p:nvPr>
            <p:ph type="body" sz="quarter" idx="18"/>
          </p:nvPr>
        </p:nvSpPr>
        <p:spPr>
          <a:xfrm>
            <a:off x="788656" y="1861261"/>
            <a:ext cx="10614687" cy="3499183"/>
          </a:xfrm>
        </p:spPr>
        <p:txBody>
          <a:bodyPr/>
          <a:lstStyle/>
          <a:p>
            <a:pPr marL="342900" indent="-342900">
              <a:spcAft>
                <a:spcPts val="1200"/>
              </a:spcAft>
              <a:buFont typeface="Wingdings" panose="05000000000000000000" pitchFamily="2" charset="2"/>
              <a:buChar char="v"/>
            </a:pPr>
            <a:r>
              <a:rPr lang="en-US" sz="2200" b="1" dirty="0">
                <a:solidFill>
                  <a:srgbClr val="459597"/>
                </a:solidFill>
                <a:hlinkClick r:id="rId2">
                  <a:extLst>
                    <a:ext uri="{A12FA001-AC4F-418D-AE19-62706E023703}">
                      <ahyp:hlinkClr xmlns:ahyp="http://schemas.microsoft.com/office/drawing/2018/hyperlinkcolor" val="tx"/>
                    </a:ext>
                  </a:extLst>
                </a:hlinkClick>
              </a:rPr>
              <a:t>Regional Tourism Development Funds:</a:t>
            </a:r>
            <a:r>
              <a:rPr lang="en-US" sz="2200" dirty="0">
                <a:solidFill>
                  <a:srgbClr val="459597"/>
                </a:solidFill>
                <a:hlinkClick r:id="rId2">
                  <a:extLst>
                    <a:ext uri="{A12FA001-AC4F-418D-AE19-62706E023703}">
                      <ahyp:hlinkClr xmlns:ahyp="http://schemas.microsoft.com/office/drawing/2018/hyperlinkcolor" val="tx"/>
                    </a:ext>
                  </a:extLst>
                </a:hlinkClick>
              </a:rPr>
              <a:t> </a:t>
            </a:r>
            <a:r>
              <a:rPr lang="en-US" sz="2200" dirty="0">
                <a:solidFill>
                  <a:srgbClr val="414141"/>
                </a:solidFill>
              </a:rPr>
              <a:t>Various regions in France offer grants and financial support to </a:t>
            </a:r>
            <a:r>
              <a:rPr lang="en-US" sz="2200" b="1" dirty="0">
                <a:solidFill>
                  <a:srgbClr val="414141"/>
                </a:solidFill>
              </a:rPr>
              <a:t>promote tourism </a:t>
            </a:r>
            <a:r>
              <a:rPr lang="en-US" sz="2200" dirty="0">
                <a:solidFill>
                  <a:srgbClr val="414141"/>
                </a:solidFill>
              </a:rPr>
              <a:t>and </a:t>
            </a:r>
            <a:r>
              <a:rPr lang="en-US" sz="2200" b="1" dirty="0">
                <a:solidFill>
                  <a:srgbClr val="414141"/>
                </a:solidFill>
              </a:rPr>
              <a:t>local development</a:t>
            </a:r>
            <a:r>
              <a:rPr lang="en-US" sz="2200" dirty="0">
                <a:solidFill>
                  <a:srgbClr val="414141"/>
                </a:solidFill>
              </a:rPr>
              <a:t>. For example, the Responsible &amp; Solidarity Tourism Fund supports projects that transform tourism to be more </a:t>
            </a:r>
            <a:r>
              <a:rPr lang="en-US" sz="2200" b="1" dirty="0">
                <a:solidFill>
                  <a:srgbClr val="414141"/>
                </a:solidFill>
              </a:rPr>
              <a:t>eco-responsible</a:t>
            </a:r>
            <a:r>
              <a:rPr lang="en-US" sz="2200" dirty="0">
                <a:solidFill>
                  <a:srgbClr val="414141"/>
                </a:solidFill>
              </a:rPr>
              <a:t> and </a:t>
            </a:r>
            <a:r>
              <a:rPr lang="en-US" sz="2200" b="1" dirty="0">
                <a:solidFill>
                  <a:srgbClr val="414141"/>
                </a:solidFill>
              </a:rPr>
              <a:t>inclusive.</a:t>
            </a:r>
            <a:r>
              <a:rPr lang="en-US" sz="2200" dirty="0">
                <a:solidFill>
                  <a:srgbClr val="414141"/>
                </a:solidFill>
              </a:rPr>
              <a:t> Businesses operating in specific regions should consult local tourism authorities for available funding opportunities.</a:t>
            </a:r>
          </a:p>
          <a:p>
            <a:pPr marL="342900" indent="-342900">
              <a:spcAft>
                <a:spcPts val="1200"/>
              </a:spcAft>
              <a:buFont typeface="Wingdings" panose="05000000000000000000" pitchFamily="2" charset="2"/>
              <a:buChar char="v"/>
            </a:pPr>
            <a:r>
              <a:rPr lang="en-US" sz="2200" b="1" dirty="0">
                <a:solidFill>
                  <a:srgbClr val="459597"/>
                </a:solidFill>
                <a:hlinkClick r:id="rId3">
                  <a:extLst>
                    <a:ext uri="{A12FA001-AC4F-418D-AE19-62706E023703}">
                      <ahyp:hlinkClr xmlns:ahyp="http://schemas.microsoft.com/office/drawing/2018/hyperlinkcolor" val="tx"/>
                    </a:ext>
                  </a:extLst>
                </a:hlinkClick>
              </a:rPr>
              <a:t>Cultural Heritage Grants:</a:t>
            </a:r>
            <a:r>
              <a:rPr lang="en-US" sz="2200" dirty="0">
                <a:solidFill>
                  <a:srgbClr val="459597"/>
                </a:solidFill>
                <a:hlinkClick r:id="rId3">
                  <a:extLst>
                    <a:ext uri="{A12FA001-AC4F-418D-AE19-62706E023703}">
                      <ahyp:hlinkClr xmlns:ahyp="http://schemas.microsoft.com/office/drawing/2018/hyperlinkcolor" val="tx"/>
                    </a:ext>
                  </a:extLst>
                </a:hlinkClick>
              </a:rPr>
              <a:t> </a:t>
            </a:r>
            <a:r>
              <a:rPr lang="en-US" sz="2200" dirty="0">
                <a:solidFill>
                  <a:srgbClr val="414141"/>
                </a:solidFill>
              </a:rPr>
              <a:t>For projects involving the </a:t>
            </a:r>
            <a:r>
              <a:rPr lang="en-US" sz="2200" b="1" dirty="0">
                <a:solidFill>
                  <a:srgbClr val="414141"/>
                </a:solidFill>
              </a:rPr>
              <a:t>restoration or preservation </a:t>
            </a:r>
            <a:r>
              <a:rPr lang="en-US" sz="2200" dirty="0">
                <a:solidFill>
                  <a:srgbClr val="414141"/>
                </a:solidFill>
              </a:rPr>
              <a:t>of historical sites, cultural heritage grants are available. These grants often require the use of </a:t>
            </a:r>
            <a:r>
              <a:rPr lang="en-US" sz="2200" b="1" dirty="0">
                <a:solidFill>
                  <a:srgbClr val="414141"/>
                </a:solidFill>
              </a:rPr>
              <a:t>registered architects </a:t>
            </a:r>
            <a:r>
              <a:rPr lang="en-US" sz="2200" dirty="0">
                <a:solidFill>
                  <a:srgbClr val="414141"/>
                </a:solidFill>
              </a:rPr>
              <a:t>and adherence to </a:t>
            </a:r>
            <a:r>
              <a:rPr lang="en-US" sz="2200" b="1" dirty="0">
                <a:solidFill>
                  <a:srgbClr val="414141"/>
                </a:solidFill>
              </a:rPr>
              <a:t>specific guidelines </a:t>
            </a:r>
            <a:r>
              <a:rPr lang="en-US" sz="2200" dirty="0">
                <a:solidFill>
                  <a:srgbClr val="414141"/>
                </a:solidFill>
              </a:rPr>
              <a:t>to ensure the preservation of cultural assets. ​</a:t>
            </a:r>
          </a:p>
          <a:p>
            <a:pPr marL="342900" indent="-342900">
              <a:spcAft>
                <a:spcPts val="1200"/>
              </a:spcAft>
              <a:buFont typeface="Wingdings" panose="05000000000000000000" pitchFamily="2" charset="2"/>
              <a:buChar char="v"/>
            </a:pPr>
            <a:r>
              <a:rPr lang="en-US" sz="2200" b="1" dirty="0">
                <a:solidFill>
                  <a:srgbClr val="459597"/>
                </a:solidFill>
                <a:hlinkClick r:id="rId4">
                  <a:extLst>
                    <a:ext uri="{A12FA001-AC4F-418D-AE19-62706E023703}">
                      <ahyp:hlinkClr xmlns:ahyp="http://schemas.microsoft.com/office/drawing/2018/hyperlinkcolor" val="tx"/>
                    </a:ext>
                  </a:extLst>
                </a:hlinkClick>
              </a:rPr>
              <a:t>ECOTOURS Project Support</a:t>
            </a:r>
            <a:r>
              <a:rPr lang="en-US" sz="2200" b="1" dirty="0">
                <a:solidFill>
                  <a:srgbClr val="459597"/>
                </a:solidFill>
              </a:rPr>
              <a:t>:</a:t>
            </a:r>
            <a:r>
              <a:rPr lang="en-US" sz="2200" dirty="0">
                <a:solidFill>
                  <a:srgbClr val="459597"/>
                </a:solidFill>
              </a:rPr>
              <a:t> </a:t>
            </a:r>
            <a:r>
              <a:rPr lang="en-US" sz="2200" dirty="0">
                <a:solidFill>
                  <a:srgbClr val="414141"/>
                </a:solidFill>
              </a:rPr>
              <a:t>The ECOTOURS Project offers financial support to Micro, Small, and Medium Enterprises (MSMEs) in France that are </a:t>
            </a:r>
            <a:r>
              <a:rPr lang="en-US" sz="2200" b="1" dirty="0">
                <a:solidFill>
                  <a:srgbClr val="414141"/>
                </a:solidFill>
              </a:rPr>
              <a:t>developing sustainable tourism products</a:t>
            </a:r>
            <a:r>
              <a:rPr lang="en-US" sz="2200" dirty="0">
                <a:solidFill>
                  <a:srgbClr val="414141"/>
                </a:solidFill>
              </a:rPr>
              <a:t>. The support is indicatively €6,650 per beneficiary, divided into three tranches, aimed at </a:t>
            </a:r>
            <a:r>
              <a:rPr lang="en-US" sz="2200" b="1" dirty="0">
                <a:solidFill>
                  <a:srgbClr val="414141"/>
                </a:solidFill>
              </a:rPr>
              <a:t>promoting eco-tourism </a:t>
            </a:r>
            <a:r>
              <a:rPr lang="en-US" sz="2200" dirty="0">
                <a:solidFill>
                  <a:srgbClr val="414141"/>
                </a:solidFill>
              </a:rPr>
              <a:t>initiatives. ​</a:t>
            </a:r>
          </a:p>
        </p:txBody>
      </p:sp>
      <p:sp>
        <p:nvSpPr>
          <p:cNvPr id="4" name="Text Placeholder 3">
            <a:extLst>
              <a:ext uri="{FF2B5EF4-FFF2-40B4-BE49-F238E27FC236}">
                <a16:creationId xmlns:a16="http://schemas.microsoft.com/office/drawing/2014/main" id="{55E196AA-43E0-F693-8BB7-A3DB9864C155}"/>
              </a:ext>
            </a:extLst>
          </p:cNvPr>
          <p:cNvSpPr>
            <a:spLocks noGrp="1"/>
          </p:cNvSpPr>
          <p:nvPr>
            <p:ph type="body" sz="quarter" idx="16"/>
          </p:nvPr>
        </p:nvSpPr>
        <p:spPr>
          <a:xfrm>
            <a:off x="774803" y="485826"/>
            <a:ext cx="10614687" cy="803654"/>
          </a:xfrm>
        </p:spPr>
        <p:txBody>
          <a:bodyPr/>
          <a:lstStyle/>
          <a:p>
            <a:r>
              <a:rPr lang="en-US" dirty="0"/>
              <a:t>Potential Funding Sources</a:t>
            </a:r>
          </a:p>
        </p:txBody>
      </p:sp>
      <p:sp>
        <p:nvSpPr>
          <p:cNvPr id="6" name="Text Placeholder 5">
            <a:extLst>
              <a:ext uri="{FF2B5EF4-FFF2-40B4-BE49-F238E27FC236}">
                <a16:creationId xmlns:a16="http://schemas.microsoft.com/office/drawing/2014/main" id="{9FD6A2EC-F966-7BCC-05E7-9D97CC796DB2}"/>
              </a:ext>
            </a:extLst>
          </p:cNvPr>
          <p:cNvSpPr>
            <a:spLocks noGrp="1"/>
          </p:cNvSpPr>
          <p:nvPr>
            <p:ph type="body" sz="quarter" idx="19"/>
          </p:nvPr>
        </p:nvSpPr>
        <p:spPr>
          <a:xfrm>
            <a:off x="788655" y="1049875"/>
            <a:ext cx="10614687" cy="803654"/>
          </a:xfrm>
        </p:spPr>
        <p:txBody>
          <a:bodyPr/>
          <a:lstStyle/>
          <a:p>
            <a:r>
              <a:rPr lang="en-GB" dirty="0"/>
              <a:t>Continued…</a:t>
            </a:r>
          </a:p>
        </p:txBody>
      </p:sp>
      <p:cxnSp>
        <p:nvCxnSpPr>
          <p:cNvPr id="2" name="Straight Connector 1">
            <a:extLst>
              <a:ext uri="{FF2B5EF4-FFF2-40B4-BE49-F238E27FC236}">
                <a16:creationId xmlns:a16="http://schemas.microsoft.com/office/drawing/2014/main" id="{0FFD97A3-E889-1905-DE8B-A8DA966F09DD}"/>
              </a:ext>
            </a:extLst>
          </p:cNvPr>
          <p:cNvCxnSpPr>
            <a:cxnSpLocks/>
          </p:cNvCxnSpPr>
          <p:nvPr/>
        </p:nvCxnSpPr>
        <p:spPr>
          <a:xfrm>
            <a:off x="0" y="175575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F9355D81-2668-66EA-738B-6527CEDA955B}"/>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5</a:t>
            </a:fld>
            <a:endParaRPr lang="fr-CA" dirty="0"/>
          </a:p>
        </p:txBody>
      </p:sp>
    </p:spTree>
    <p:extLst>
      <p:ext uri="{BB962C8B-B14F-4D97-AF65-F5344CB8AC3E}">
        <p14:creationId xmlns:p14="http://schemas.microsoft.com/office/powerpoint/2010/main" val="304304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E662B-5BDD-7AC9-0A64-ED919FCA3E48}"/>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E6601EF-C0A6-99C4-5E6B-023FC65CEE55}"/>
              </a:ext>
            </a:extLst>
          </p:cNvPr>
          <p:cNvSpPr>
            <a:spLocks noGrp="1"/>
          </p:cNvSpPr>
          <p:nvPr>
            <p:ph type="sldNum" sz="quarter" idx="4"/>
          </p:nvPr>
        </p:nvSpPr>
        <p:spPr>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6</a:t>
            </a:fld>
            <a:endParaRPr lang="fr-CA" dirty="0"/>
          </a:p>
        </p:txBody>
      </p:sp>
      <p:sp>
        <p:nvSpPr>
          <p:cNvPr id="4" name="Text Placeholder 3">
            <a:extLst>
              <a:ext uri="{FF2B5EF4-FFF2-40B4-BE49-F238E27FC236}">
                <a16:creationId xmlns:a16="http://schemas.microsoft.com/office/drawing/2014/main" id="{1B9A7EEC-A726-3CA2-22C8-55FEAFD8263A}"/>
              </a:ext>
            </a:extLst>
          </p:cNvPr>
          <p:cNvSpPr>
            <a:spLocks noGrp="1"/>
          </p:cNvSpPr>
          <p:nvPr>
            <p:ph type="body" sz="quarter" idx="18"/>
          </p:nvPr>
        </p:nvSpPr>
        <p:spPr>
          <a:xfrm>
            <a:off x="209550" y="1134895"/>
            <a:ext cx="6162675" cy="3499183"/>
          </a:xfrm>
          <a:prstGeom prst="rect">
            <a:avLst/>
          </a:prstGeom>
        </p:spPr>
        <p:txBody>
          <a:bodyPr/>
          <a:lstStyle/>
          <a:p>
            <a:r>
              <a:rPr lang="en-US" sz="2200" dirty="0">
                <a:solidFill>
                  <a:srgbClr val="414141"/>
                </a:solidFill>
              </a:rPr>
              <a:t>Châteaux dans les </a:t>
            </a:r>
            <a:r>
              <a:rPr lang="en-US" sz="2200" dirty="0" err="1">
                <a:solidFill>
                  <a:srgbClr val="414141"/>
                </a:solidFill>
              </a:rPr>
              <a:t>Arbres</a:t>
            </a:r>
            <a:r>
              <a:rPr lang="en-US" sz="2200" dirty="0">
                <a:solidFill>
                  <a:srgbClr val="414141"/>
                </a:solidFill>
              </a:rPr>
              <a:t> demonstrates the importance of a high-quality, sustainable offering that appeals to eco-conscious consumers, leveraging local resources and strategically managing finances. With the right mix of innovation, local collaboration, and careful financial planning, such businesses can thrive in the growing ecotourism market.</a:t>
            </a:r>
          </a:p>
          <a:p>
            <a:endParaRPr lang="en-US" sz="2200" dirty="0">
              <a:solidFill>
                <a:srgbClr val="414141"/>
              </a:solidFill>
            </a:endParaRPr>
          </a:p>
          <a:p>
            <a:pPr marL="342900" indent="-342900">
              <a:buFont typeface="Wingdings" panose="05000000000000000000" pitchFamily="2" charset="2"/>
              <a:buChar char="v"/>
            </a:pPr>
            <a:r>
              <a:rPr lang="en-US" sz="2200" b="1" dirty="0">
                <a:solidFill>
                  <a:srgbClr val="414141"/>
                </a:solidFill>
              </a:rPr>
              <a:t>Use Eco-Friendly Materials to Attract Conscious Consumers: </a:t>
            </a:r>
            <a:r>
              <a:rPr lang="en-US" sz="2200" dirty="0">
                <a:solidFill>
                  <a:srgbClr val="414141"/>
                </a:solidFill>
              </a:rPr>
              <a:t>Eco-tourism is a booming sector. By aligning your accommodation with this movement, e.g., incorporating eco-friendly materials and green construction methods, you will reduce your environmental footprint but also attract customers who are willing to pay more for experiences that reflect their values.</a:t>
            </a:r>
            <a:r>
              <a:rPr lang="en-US" sz="2200" b="1" dirty="0">
                <a:solidFill>
                  <a:srgbClr val="414141"/>
                </a:solidFill>
              </a:rPr>
              <a:t> </a:t>
            </a:r>
            <a:endParaRPr lang="en-US" sz="2200" dirty="0">
              <a:solidFill>
                <a:srgbClr val="414141"/>
              </a:solidFill>
            </a:endParaRPr>
          </a:p>
        </p:txBody>
      </p:sp>
      <p:sp>
        <p:nvSpPr>
          <p:cNvPr id="5" name="Text Placeholder 4">
            <a:extLst>
              <a:ext uri="{FF2B5EF4-FFF2-40B4-BE49-F238E27FC236}">
                <a16:creationId xmlns:a16="http://schemas.microsoft.com/office/drawing/2014/main" id="{D633A95B-FE9A-8940-B491-308BE239285B}"/>
              </a:ext>
            </a:extLst>
          </p:cNvPr>
          <p:cNvSpPr>
            <a:spLocks noGrp="1"/>
          </p:cNvSpPr>
          <p:nvPr>
            <p:ph type="body" sz="quarter" idx="16"/>
          </p:nvPr>
        </p:nvSpPr>
        <p:spPr>
          <a:xfrm>
            <a:off x="209550" y="241623"/>
            <a:ext cx="4726115" cy="803654"/>
          </a:xfrm>
          <a:prstGeom prst="rect">
            <a:avLst/>
          </a:prstGeom>
        </p:spPr>
        <p:txBody>
          <a:bodyPr/>
          <a:lstStyle/>
          <a:p>
            <a:r>
              <a:rPr lang="en-US" dirty="0"/>
              <a:t>Key Takeaways</a:t>
            </a:r>
          </a:p>
        </p:txBody>
      </p:sp>
      <p:sp>
        <p:nvSpPr>
          <p:cNvPr id="8" name="Text Placeholder 7">
            <a:extLst>
              <a:ext uri="{FF2B5EF4-FFF2-40B4-BE49-F238E27FC236}">
                <a16:creationId xmlns:a16="http://schemas.microsoft.com/office/drawing/2014/main" id="{C67B9712-1C1F-6466-60BA-0277DB81CBD8}"/>
              </a:ext>
            </a:extLst>
          </p:cNvPr>
          <p:cNvSpPr>
            <a:spLocks noGrp="1"/>
          </p:cNvSpPr>
          <p:nvPr>
            <p:ph type="body" sz="quarter" idx="65"/>
          </p:nvPr>
        </p:nvSpPr>
        <p:spPr/>
        <p:txBody>
          <a:bodyPr/>
          <a:lstStyle/>
          <a:p>
            <a:r>
              <a:rPr lang="en-GB" dirty="0"/>
              <a:t>Photo Credit: </a:t>
            </a:r>
            <a:r>
              <a:rPr lang="fr-FR" dirty="0"/>
              <a:t>Châteaux dans Les </a:t>
            </a:r>
            <a:r>
              <a:rPr lang="fr-FR" dirty="0" err="1"/>
              <a:t>Arbes</a:t>
            </a:r>
            <a:endParaRPr lang="en-GB" dirty="0"/>
          </a:p>
        </p:txBody>
      </p:sp>
      <p:cxnSp>
        <p:nvCxnSpPr>
          <p:cNvPr id="2" name="Straight Connector 1">
            <a:extLst>
              <a:ext uri="{FF2B5EF4-FFF2-40B4-BE49-F238E27FC236}">
                <a16:creationId xmlns:a16="http://schemas.microsoft.com/office/drawing/2014/main" id="{33DC6738-5B33-C2AA-3B2F-5F8C8B932E88}"/>
              </a:ext>
            </a:extLst>
          </p:cNvPr>
          <p:cNvCxnSpPr>
            <a:cxnSpLocks/>
          </p:cNvCxnSpPr>
          <p:nvPr/>
        </p:nvCxnSpPr>
        <p:spPr>
          <a:xfrm>
            <a:off x="0" y="95565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pic>
        <p:nvPicPr>
          <p:cNvPr id="17" name="Picture Placeholder 16" descr="A person walking on a street&#10;&#10;AI-generated content may be incorrect.">
            <a:extLst>
              <a:ext uri="{FF2B5EF4-FFF2-40B4-BE49-F238E27FC236}">
                <a16:creationId xmlns:a16="http://schemas.microsoft.com/office/drawing/2014/main" id="{898D0CD9-A1AC-6790-F6BA-776D53F795A9}"/>
              </a:ext>
            </a:extLst>
          </p:cNvPr>
          <p:cNvPicPr>
            <a:picLocks noGrp="1" noChangeAspect="1"/>
          </p:cNvPicPr>
          <p:nvPr>
            <p:ph type="pic" sz="quarter" idx="13"/>
          </p:nvPr>
        </p:nvPicPr>
        <p:blipFill>
          <a:blip r:embed="rId2"/>
          <a:srcRect t="1137" b="1137"/>
          <a:stretch>
            <a:fillRect/>
          </a:stretch>
        </p:blipFill>
        <p:spPr/>
      </p:pic>
    </p:spTree>
    <p:extLst>
      <p:ext uri="{BB962C8B-B14F-4D97-AF65-F5344CB8AC3E}">
        <p14:creationId xmlns:p14="http://schemas.microsoft.com/office/powerpoint/2010/main" val="145500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B982D-F2EC-6892-65F6-947BB4D2401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8233E93-A245-4BED-7CA2-D90AFCDB68CE}"/>
              </a:ext>
            </a:extLst>
          </p:cNvPr>
          <p:cNvSpPr>
            <a:spLocks noGrp="1"/>
          </p:cNvSpPr>
          <p:nvPr>
            <p:ph type="body" sz="quarter" idx="18"/>
          </p:nvPr>
        </p:nvSpPr>
        <p:spPr>
          <a:xfrm>
            <a:off x="788656" y="930987"/>
            <a:ext cx="10920108" cy="3499183"/>
          </a:xfrm>
        </p:spPr>
        <p:txBody>
          <a:bodyPr/>
          <a:lstStyle/>
          <a:p>
            <a:pPr marL="342900" indent="-342900">
              <a:buFont typeface="Wingdings" panose="05000000000000000000" pitchFamily="2" charset="2"/>
              <a:buChar char="v"/>
            </a:pPr>
            <a:r>
              <a:rPr lang="en-US" sz="2200" b="1" dirty="0">
                <a:solidFill>
                  <a:srgbClr val="414141"/>
                </a:solidFill>
              </a:rPr>
              <a:t>Investing in a Premium Experience Justifies Higher Rates: </a:t>
            </a:r>
            <a:r>
              <a:rPr lang="en-US" sz="2200" dirty="0">
                <a:solidFill>
                  <a:srgbClr val="414141"/>
                </a:solidFill>
              </a:rPr>
              <a:t>Investing in a premium, high-end, luxury experience with eco-friendly treehouses, unique architectural design, and high-quality, sustainable materials can justify higher nightly rates. </a:t>
            </a:r>
          </a:p>
          <a:p>
            <a:pPr marL="342900" indent="-342900">
              <a:buFont typeface="Wingdings" panose="05000000000000000000" pitchFamily="2" charset="2"/>
              <a:buChar char="v"/>
            </a:pPr>
            <a:r>
              <a:rPr lang="en-IE" sz="2200" b="1" dirty="0">
                <a:solidFill>
                  <a:srgbClr val="414141"/>
                </a:solidFill>
              </a:rPr>
              <a:t>Leverage Local Artisan Craftsmanship: </a:t>
            </a:r>
            <a:r>
              <a:rPr lang="en-US" sz="2200" dirty="0">
                <a:solidFill>
                  <a:srgbClr val="414141"/>
                </a:solidFill>
              </a:rPr>
              <a:t>Partner with local artisans and businesses to offer a more authentic and sustainable product. It helps to support the local economy, </a:t>
            </a:r>
            <a:r>
              <a:rPr lang="en-US" sz="2200" dirty="0" err="1">
                <a:solidFill>
                  <a:srgbClr val="414141"/>
                </a:solidFill>
              </a:rPr>
              <a:t>minimise</a:t>
            </a:r>
            <a:r>
              <a:rPr lang="en-US" sz="2200" dirty="0">
                <a:solidFill>
                  <a:srgbClr val="414141"/>
                </a:solidFill>
              </a:rPr>
              <a:t> costs and ensure that the offering is aligned with the community and environment.</a:t>
            </a:r>
          </a:p>
          <a:p>
            <a:pPr marL="342900" indent="-342900">
              <a:buFont typeface="Wingdings" panose="05000000000000000000" pitchFamily="2" charset="2"/>
              <a:buChar char="v"/>
            </a:pPr>
            <a:r>
              <a:rPr lang="en-US" sz="2200" b="1" dirty="0">
                <a:solidFill>
                  <a:srgbClr val="414141"/>
                </a:solidFill>
              </a:rPr>
              <a:t>Access Government and Regional Incentives, </a:t>
            </a:r>
            <a:r>
              <a:rPr lang="en-US" sz="2200" dirty="0">
                <a:solidFill>
                  <a:srgbClr val="414141"/>
                </a:solidFill>
              </a:rPr>
              <a:t>e.g., rural tourism development programs and government incentives aimed at supporting eco-tourism and rural economic growth.</a:t>
            </a:r>
          </a:p>
          <a:p>
            <a:pPr marL="342900" indent="-342900">
              <a:buFont typeface="Wingdings" panose="05000000000000000000" pitchFamily="2" charset="2"/>
              <a:buChar char="v"/>
            </a:pPr>
            <a:r>
              <a:rPr lang="en-US" sz="2200" b="1" dirty="0">
                <a:solidFill>
                  <a:srgbClr val="414141"/>
                </a:solidFill>
              </a:rPr>
              <a:t> A clear Business Plan and Strategic Investment are needed </a:t>
            </a:r>
            <a:r>
              <a:rPr lang="en-US" sz="2200" dirty="0">
                <a:solidFill>
                  <a:srgbClr val="414141"/>
                </a:solidFill>
              </a:rPr>
              <a:t>to</a:t>
            </a:r>
            <a:r>
              <a:rPr lang="en-US" sz="2200" b="1" dirty="0">
                <a:solidFill>
                  <a:srgbClr val="414141"/>
                </a:solidFill>
              </a:rPr>
              <a:t> </a:t>
            </a:r>
            <a:r>
              <a:rPr lang="en-US" sz="2200" dirty="0">
                <a:solidFill>
                  <a:srgbClr val="414141"/>
                </a:solidFill>
              </a:rPr>
              <a:t>understand the scope of capital required. Thoughtful, staged investment and knowing when to use personal or borrowed funds will help manage financial risks effectively.</a:t>
            </a:r>
          </a:p>
          <a:p>
            <a:pPr marL="342900" indent="-342900">
              <a:buFont typeface="Wingdings" panose="05000000000000000000" pitchFamily="2" charset="2"/>
              <a:buChar char="v"/>
            </a:pPr>
            <a:r>
              <a:rPr lang="en-US" sz="2200" b="1" dirty="0">
                <a:solidFill>
                  <a:srgbClr val="414141"/>
                </a:solidFill>
              </a:rPr>
              <a:t> Creating a Unique Selling Proposition (USP) </a:t>
            </a:r>
            <a:r>
              <a:rPr lang="en-US" sz="2200" dirty="0">
                <a:solidFill>
                  <a:srgbClr val="414141"/>
                </a:solidFill>
              </a:rPr>
              <a:t>helps you differentiate your offering from competitors. Whether through unique accommodation types, exceptional sustainability practices, or bespoke experiences, a strong USP can make your business stand out.</a:t>
            </a:r>
          </a:p>
        </p:txBody>
      </p:sp>
      <p:sp>
        <p:nvSpPr>
          <p:cNvPr id="4" name="Text Placeholder 3">
            <a:extLst>
              <a:ext uri="{FF2B5EF4-FFF2-40B4-BE49-F238E27FC236}">
                <a16:creationId xmlns:a16="http://schemas.microsoft.com/office/drawing/2014/main" id="{FF9E132E-1348-957B-4E0B-DE294CF93FDC}"/>
              </a:ext>
            </a:extLst>
          </p:cNvPr>
          <p:cNvSpPr>
            <a:spLocks noGrp="1"/>
          </p:cNvSpPr>
          <p:nvPr>
            <p:ph type="body" sz="quarter" idx="16"/>
          </p:nvPr>
        </p:nvSpPr>
        <p:spPr>
          <a:xfrm>
            <a:off x="788656" y="217154"/>
            <a:ext cx="10614687" cy="803654"/>
          </a:xfrm>
        </p:spPr>
        <p:txBody>
          <a:bodyPr/>
          <a:lstStyle/>
          <a:p>
            <a:r>
              <a:rPr lang="en-US" dirty="0"/>
              <a:t>Key Takeaways</a:t>
            </a:r>
          </a:p>
        </p:txBody>
      </p:sp>
      <p:cxnSp>
        <p:nvCxnSpPr>
          <p:cNvPr id="2" name="Straight Connector 1">
            <a:extLst>
              <a:ext uri="{FF2B5EF4-FFF2-40B4-BE49-F238E27FC236}">
                <a16:creationId xmlns:a16="http://schemas.microsoft.com/office/drawing/2014/main" id="{E68AC6FD-525E-7511-68ED-E8C167E8CBE0}"/>
              </a:ext>
            </a:extLst>
          </p:cNvPr>
          <p:cNvCxnSpPr>
            <a:cxnSpLocks/>
          </p:cNvCxnSpPr>
          <p:nvPr/>
        </p:nvCxnSpPr>
        <p:spPr>
          <a:xfrm>
            <a:off x="0" y="813230"/>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790A715E-F826-8E91-BA59-70897AF07FEC}"/>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7</a:t>
            </a:fld>
            <a:endParaRPr lang="fr-CA" dirty="0"/>
          </a:p>
        </p:txBody>
      </p:sp>
      <p:pic>
        <p:nvPicPr>
          <p:cNvPr id="6" name="Picture 5" descr="Co-funded by the European Union logo in png for web usage">
            <a:extLst>
              <a:ext uri="{FF2B5EF4-FFF2-40B4-BE49-F238E27FC236}">
                <a16:creationId xmlns:a16="http://schemas.microsoft.com/office/drawing/2014/main" id="{676F0CAA-19E4-5EFB-0D67-3AFDE86C56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376" y="6325490"/>
            <a:ext cx="1530819" cy="319792"/>
          </a:xfrm>
          <a:prstGeom prst="rect">
            <a:avLst/>
          </a:prstGeom>
          <a:noFill/>
          <a:ln>
            <a:noFill/>
          </a:ln>
        </p:spPr>
      </p:pic>
      <p:sp>
        <p:nvSpPr>
          <p:cNvPr id="7" name="Rectangle 6">
            <a:extLst>
              <a:ext uri="{FF2B5EF4-FFF2-40B4-BE49-F238E27FC236}">
                <a16:creationId xmlns:a16="http://schemas.microsoft.com/office/drawing/2014/main" id="{B6FCBC3E-EAD3-74AE-5AAA-27BBAB2C3191}"/>
              </a:ext>
            </a:extLst>
          </p:cNvPr>
          <p:cNvSpPr/>
          <p:nvPr/>
        </p:nvSpPr>
        <p:spPr>
          <a:xfrm>
            <a:off x="4090483" y="6263634"/>
            <a:ext cx="5121982" cy="4385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8" name="Group 7">
            <a:extLst>
              <a:ext uri="{FF2B5EF4-FFF2-40B4-BE49-F238E27FC236}">
                <a16:creationId xmlns:a16="http://schemas.microsoft.com/office/drawing/2014/main" id="{5CB482CB-24BE-1410-316A-6C538E50ED0E}"/>
              </a:ext>
            </a:extLst>
          </p:cNvPr>
          <p:cNvGrpSpPr/>
          <p:nvPr/>
        </p:nvGrpSpPr>
        <p:grpSpPr>
          <a:xfrm>
            <a:off x="1186592" y="5886435"/>
            <a:ext cx="1307461" cy="742180"/>
            <a:chOff x="340586" y="8789227"/>
            <a:chExt cx="1307461" cy="742180"/>
          </a:xfrm>
        </p:grpSpPr>
        <p:sp>
          <p:nvSpPr>
            <p:cNvPr id="9" name="Rectangle 8">
              <a:extLst>
                <a:ext uri="{FF2B5EF4-FFF2-40B4-BE49-F238E27FC236}">
                  <a16:creationId xmlns:a16="http://schemas.microsoft.com/office/drawing/2014/main" id="{A2DE412D-03E2-8CAB-9C2E-D556C1CFC601}"/>
                </a:ext>
              </a:extLst>
            </p:cNvPr>
            <p:cNvSpPr/>
            <p:nvPr/>
          </p:nvSpPr>
          <p:spPr>
            <a:xfrm>
              <a:off x="340586" y="8789227"/>
              <a:ext cx="1307461" cy="36933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0" name="Picture 9">
              <a:extLst>
                <a:ext uri="{FF2B5EF4-FFF2-40B4-BE49-F238E27FC236}">
                  <a16:creationId xmlns:a16="http://schemas.microsoft.com/office/drawing/2014/main" id="{5EF4CE0E-7B81-24E8-C000-D5E284805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41356137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12655</TotalTime>
  <Words>1154</Words>
  <Application>Microsoft Office PowerPoint</Application>
  <PresentationFormat>Widescreen</PresentationFormat>
  <Paragraphs>57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Montserrat</vt:lpstr>
      <vt:lpstr>Montserrat Light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486</cp:revision>
  <dcterms:created xsi:type="dcterms:W3CDTF">2020-10-14T13:32:04Z</dcterms:created>
  <dcterms:modified xsi:type="dcterms:W3CDTF">2025-08-21T15:24:07Z</dcterms:modified>
</cp:coreProperties>
</file>