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
  </p:notesMasterIdLst>
  <p:handoutMasterIdLst>
    <p:handoutMasterId r:id="rId6"/>
  </p:handoutMasterIdLst>
  <p:sldIdLst>
    <p:sldId id="6525" r:id="rId2"/>
    <p:sldId id="6808" r:id="rId3"/>
    <p:sldId id="680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459597"/>
    <a:srgbClr val="494949"/>
    <a:srgbClr val="EC7C69"/>
    <a:srgbClr val="E96751"/>
    <a:srgbClr val="3B7F81"/>
    <a:srgbClr val="00B0F0"/>
    <a:srgbClr val="B8DDDE"/>
    <a:srgbClr val="93CCCD"/>
    <a:srgbClr val="FBA6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310" autoAdjust="0"/>
    <p:restoredTop sz="95082"/>
  </p:normalViewPr>
  <p:slideViewPr>
    <p:cSldViewPr snapToGrid="0" snapToObjects="1">
      <p:cViewPr varScale="1">
        <p:scale>
          <a:sx n="100" d="100"/>
          <a:sy n="100" d="100"/>
        </p:scale>
        <p:origin x="114"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4C3372-09BE-B65F-B7FD-66C875D987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16F970EA-B511-9FA5-62B7-3F7B7C18C64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1A9DEB-381B-4A36-ABC7-582DC87A984A}" type="datetimeFigureOut">
              <a:rPr lang="en-IE" smtClean="0"/>
              <a:t>20/08/2025</a:t>
            </a:fld>
            <a:endParaRPr lang="en-IE"/>
          </a:p>
        </p:txBody>
      </p:sp>
      <p:sp>
        <p:nvSpPr>
          <p:cNvPr id="4" name="Footer Placeholder 3">
            <a:extLst>
              <a:ext uri="{FF2B5EF4-FFF2-40B4-BE49-F238E27FC236}">
                <a16:creationId xmlns:a16="http://schemas.microsoft.com/office/drawing/2014/main" id="{150B8479-2282-73A0-E627-A963C7D6B2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DFC99AAF-8410-3CF5-2065-270E499A03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1E97A1-82C9-49FE-B292-44EBB105242F}" type="slidenum">
              <a:rPr lang="en-IE" smtClean="0"/>
              <a:t>‹#›</a:t>
            </a:fld>
            <a:endParaRPr lang="en-IE"/>
          </a:p>
        </p:txBody>
      </p:sp>
    </p:spTree>
    <p:extLst>
      <p:ext uri="{BB962C8B-B14F-4D97-AF65-F5344CB8AC3E}">
        <p14:creationId xmlns:p14="http://schemas.microsoft.com/office/powerpoint/2010/main" val="148979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Freeform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Freeform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Freeform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925235"/>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589569" y="-1017807"/>
            <a:ext cx="4009764"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Freeform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223593"/>
            <a:ext cx="6560312" cy="3473075"/>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925236"/>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72896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28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24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4170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ct val="100000"/>
              </a:lnSpc>
              <a:spcBef>
                <a:spcPts val="0"/>
              </a:spcBef>
              <a:buNone/>
              <a:defRPr sz="2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5999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196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3779045"/>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459597"/>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Freeform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spcAft>
                <a:spcPts val="600"/>
              </a:spcAft>
              <a:buNone/>
              <a:defRPr sz="2200" b="0" i="0" spc="0">
                <a:solidFill>
                  <a:srgbClr val="494949"/>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999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4271304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1" y="532521"/>
            <a:ext cx="3790950" cy="2896479"/>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320397" y="1876698"/>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20397"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51BE07CA-394B-3436-9E01-A3901523976D}"/>
              </a:ext>
            </a:extLst>
          </p:cNvPr>
          <p:cNvSpPr>
            <a:spLocks noGrp="1"/>
          </p:cNvSpPr>
          <p:nvPr>
            <p:ph type="pic" sz="quarter" idx="34"/>
          </p:nvPr>
        </p:nvSpPr>
        <p:spPr>
          <a:xfrm>
            <a:off x="7089" y="257177"/>
            <a:ext cx="7575621" cy="4331221"/>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043783" y="-295306"/>
            <a:ext cx="3462496"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348523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Freeform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292568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FBA63B"/>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lang="en-US" sz="2800" b="1" i="0" kern="1200" dirty="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lvl="0" indent="0" algn="l" defTabSz="914400" rtl="0" eaLnBrk="1" latinLnBrk="0" hangingPunct="1">
              <a:lnSpc>
                <a:spcPct val="100000"/>
              </a:lnSpc>
              <a:spcBef>
                <a:spcPts val="0"/>
              </a:spcBef>
              <a:buFont typeface="Arial" panose="020B0604020202020204" pitchFamily="34" charset="0"/>
              <a:buNone/>
            </a:pPr>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Freeform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336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575318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0667" y="1421160"/>
            <a:ext cx="5481351" cy="3985341"/>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7469994" y="1917699"/>
            <a:ext cx="3710338" cy="249927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810530" y="6546433"/>
            <a:ext cx="371723" cy="257623"/>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88075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94949"/>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spcAft>
                <a:spcPts val="600"/>
              </a:spcAft>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lang="en-US" sz="2400" b="1" i="0" kern="1200" dirty="0">
                <a:solidFill>
                  <a:srgbClr val="EC7C69"/>
                </a:solidFill>
                <a:latin typeface="+mn-lt"/>
                <a:ea typeface="+mn-ea"/>
                <a:cs typeface="+mn-cs"/>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Freeform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Freeform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Freeform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Freeform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Freeform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Freeform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Freeform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lang="en-US" sz="2800" b="1" i="0" kern="1200" dirty="0">
                <a:solidFill>
                  <a:srgbClr val="459597"/>
                </a:solidFill>
                <a:latin typeface="+mn-lt"/>
                <a:ea typeface="+mn-ea"/>
                <a:cs typeface="+mn-cs"/>
              </a:defRPr>
            </a:lvl1pPr>
          </a:lstStyle>
          <a:p>
            <a:pPr marL="0" lvl="0" indent="0" algn="l" defTabSz="914400" rtl="0" eaLnBrk="1" latinLnBrk="0" hangingPunct="1">
              <a:lnSpc>
                <a:spcPct val="100000"/>
              </a:lnSpc>
              <a:spcBef>
                <a:spcPts val="0"/>
              </a:spcBef>
              <a:buFont typeface="Arial" panose="020B0604020202020204" pitchFamily="34" charset="0"/>
              <a:buNone/>
            </a:pPr>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reeform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Freeform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Freeform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Freeform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923" r:id="rId15"/>
    <p:sldLayoutId id="2147483884" r:id="rId16"/>
    <p:sldLayoutId id="2147483841" r:id="rId17"/>
    <p:sldLayoutId id="2147483917" r:id="rId18"/>
    <p:sldLayoutId id="2147483918" r:id="rId19"/>
    <p:sldLayoutId id="2147483879" r:id="rId20"/>
    <p:sldLayoutId id="2147483913" r:id="rId21"/>
    <p:sldLayoutId id="2147483914" r:id="rId22"/>
    <p:sldLayoutId id="2147483906" r:id="rId23"/>
    <p:sldLayoutId id="2147483924" r:id="rId24"/>
    <p:sldLayoutId id="2147483907" r:id="rId25"/>
    <p:sldLayoutId id="2147483878" r:id="rId26"/>
    <p:sldLayoutId id="2147483915" r:id="rId27"/>
    <p:sldLayoutId id="2147483891" r:id="rId28"/>
    <p:sldLayoutId id="2147483925" r:id="rId29"/>
    <p:sldLayoutId id="2147483922" r:id="rId30"/>
    <p:sldLayoutId id="2147483921" r:id="rId31"/>
    <p:sldLayoutId id="2147483894" r:id="rId32"/>
    <p:sldLayoutId id="2147483916" r:id="rId33"/>
    <p:sldLayoutId id="2147483893" r:id="rId34"/>
    <p:sldLayoutId id="2147483895" r:id="rId35"/>
    <p:sldLayoutId id="2147483896" r:id="rId36"/>
    <p:sldLayoutId id="2147483900" r:id="rId37"/>
    <p:sldLayoutId id="2147483901" r:id="rId38"/>
    <p:sldLayoutId id="2147483902" r:id="rId39"/>
    <p:sldLayoutId id="2147483903" r:id="rId40"/>
    <p:sldLayoutId id="2147483904" r:id="rId41"/>
    <p:sldLayoutId id="2147483853" r:id="rId42"/>
    <p:sldLayoutId id="2147483912" r:id="rId4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airbnb.co.uk/rooms/41718911?source_impression_id=p3_1641476114_tnX%2B0DTHTgvNxIUo&amp;guests=1&amp;adults=1" TargetMode="External"/><Relationship Id="rId1" Type="http://schemas.openxmlformats.org/officeDocument/2006/relationships/slideLayout" Target="../slideLayouts/slideLayout2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hyperlink" Target="https://creativecommons.org/licenses/by-sa/4.0/?ref=chooser-v1" TargetMode="External"/><Relationship Id="rId2" Type="http://schemas.openxmlformats.org/officeDocument/2006/relationships/hyperlink" Target="https://www.youtube.com/watch?v=49WRSFRq3e4" TargetMode="External"/><Relationship Id="rId1" Type="http://schemas.openxmlformats.org/officeDocument/2006/relationships/slideLayout" Target="../slideLayouts/slideLayout32.xml"/><Relationship Id="rId6" Type="http://schemas.openxmlformats.org/officeDocument/2006/relationships/image" Target="../media/image2.png"/><Relationship Id="rId5" Type="http://schemas.openxmlformats.org/officeDocument/2006/relationships/hyperlink" Target="https://www.airbnb.co.uk/rooms/41718911?source_impression_id=p3_1641476114_tnX%2B0DTHTgvNxIUo&amp;guests=1&amp;adults=1"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7675559" y="144196"/>
            <a:ext cx="4005907" cy="4050389"/>
          </a:xfrm>
        </p:spPr>
        <p:txBody>
          <a:bodyPr/>
          <a:lstStyle/>
          <a:p>
            <a:pPr>
              <a:lnSpc>
                <a:spcPts val="2340"/>
              </a:lnSpc>
            </a:pPr>
            <a:r>
              <a:rPr lang="en-US" sz="2200" b="1" dirty="0">
                <a:solidFill>
                  <a:srgbClr val="EC7C69"/>
                </a:solidFill>
              </a:rPr>
              <a:t>Accommodation Type:</a:t>
            </a:r>
          </a:p>
          <a:p>
            <a:pPr>
              <a:lnSpc>
                <a:spcPts val="2340"/>
              </a:lnSpc>
            </a:pPr>
            <a:r>
              <a:rPr lang="en-US" b="1" dirty="0"/>
              <a:t>Tree Houses </a:t>
            </a:r>
            <a:r>
              <a:rPr lang="en-US" dirty="0"/>
              <a:t>a</a:t>
            </a:r>
            <a:r>
              <a:rPr lang="en-IE" dirty="0" err="1"/>
              <a:t>bove</a:t>
            </a:r>
            <a:r>
              <a:rPr lang="en-IE" dirty="0"/>
              <a:t> the tree-tops and above a </a:t>
            </a:r>
            <a:r>
              <a:rPr lang="en-IE" b="1" dirty="0"/>
              <a:t>private lake.</a:t>
            </a:r>
            <a:r>
              <a:rPr lang="en-IE" dirty="0"/>
              <a:t> </a:t>
            </a:r>
            <a:r>
              <a:rPr lang="en-US" dirty="0"/>
              <a:t>Th</a:t>
            </a:r>
            <a:r>
              <a:rPr lang="en-US" b="1" dirty="0"/>
              <a:t>e </a:t>
            </a:r>
            <a:r>
              <a:rPr lang="en-US" b="1" dirty="0" err="1"/>
              <a:t>cosy</a:t>
            </a:r>
            <a:r>
              <a:rPr lang="en-US" b="1" dirty="0"/>
              <a:t> treehouse comes with a log-burner </a:t>
            </a:r>
            <a:r>
              <a:rPr lang="en-US" dirty="0"/>
              <a:t>and breathtaking views from the balcony. Completely secluded with only birds and wild deer who roam the forest as </a:t>
            </a:r>
            <a:r>
              <a:rPr lang="en-US" dirty="0" err="1"/>
              <a:t>neighbours</a:t>
            </a:r>
            <a:r>
              <a:rPr lang="en-US" dirty="0"/>
              <a:t>.</a:t>
            </a:r>
          </a:p>
          <a:p>
            <a:pPr>
              <a:lnSpc>
                <a:spcPts val="2340"/>
              </a:lnSpc>
            </a:pPr>
            <a:endParaRPr lang="en-US" sz="2200" dirty="0">
              <a:solidFill>
                <a:srgbClr val="414141"/>
              </a:solidFill>
            </a:endParaRPr>
          </a:p>
          <a:p>
            <a:pPr>
              <a:lnSpc>
                <a:spcPts val="2340"/>
              </a:lnSpc>
            </a:pPr>
            <a:r>
              <a:rPr lang="en-US" sz="2200" b="1" dirty="0" err="1">
                <a:solidFill>
                  <a:srgbClr val="EC7C69"/>
                </a:solidFill>
              </a:rPr>
              <a:t>Uniquenesss</a:t>
            </a:r>
            <a:endParaRPr lang="en-US" sz="2200" b="1" dirty="0">
              <a:solidFill>
                <a:srgbClr val="EC7C69"/>
              </a:solidFill>
            </a:endParaRPr>
          </a:p>
          <a:p>
            <a:pPr>
              <a:lnSpc>
                <a:spcPts val="2340"/>
              </a:lnSpc>
            </a:pPr>
            <a:r>
              <a:rPr lang="en-US" sz="2200" dirty="0">
                <a:solidFill>
                  <a:srgbClr val="414141"/>
                </a:solidFill>
              </a:rPr>
              <a:t>The </a:t>
            </a:r>
            <a:r>
              <a:rPr lang="en-US" sz="2200" dirty="0" err="1">
                <a:solidFill>
                  <a:srgbClr val="414141"/>
                </a:solidFill>
              </a:rPr>
              <a:t>Yeworthy</a:t>
            </a:r>
            <a:r>
              <a:rPr lang="en-US" sz="2200" dirty="0">
                <a:solidFill>
                  <a:srgbClr val="414141"/>
                </a:solidFill>
              </a:rPr>
              <a:t> Eco-Treehouse is an incredible off-grid retreat. Nestled in a secluded setting amongst the tree-tops above a lake, it's the perfect hideaway for couples seeking a romantic, peaceful escape.</a:t>
            </a:r>
          </a:p>
          <a:p>
            <a:pPr>
              <a:lnSpc>
                <a:spcPts val="2340"/>
              </a:lnSpc>
            </a:pPr>
            <a:endParaRPr lang="en-US" sz="2200" i="1" dirty="0">
              <a:solidFill>
                <a:srgbClr val="414141"/>
              </a:solidFill>
            </a:endParaRP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xfrm>
            <a:off x="643819" y="4905271"/>
            <a:ext cx="2975564" cy="1049221"/>
          </a:xfrm>
          <a:prstGeom prst="rect">
            <a:avLst/>
          </a:prstGeom>
        </p:spPr>
        <p:txBody>
          <a:bodyPr/>
          <a:lstStyle/>
          <a:p>
            <a:r>
              <a:rPr lang="en-US" dirty="0"/>
              <a:t>Treehouse in Eworthy, United Kingdom</a:t>
            </a:r>
          </a:p>
          <a:p>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xfrm>
            <a:off x="616370" y="3985017"/>
            <a:ext cx="2777759" cy="385564"/>
          </a:xfrm>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4083472" y="5954492"/>
            <a:ext cx="5486513" cy="646331"/>
          </a:xfrm>
          <a:prstGeom prst="rect">
            <a:avLst/>
          </a:prstGeom>
          <a:noFill/>
        </p:spPr>
        <p:txBody>
          <a:bodyPr wrap="square" rtlCol="0">
            <a:spAutoFit/>
          </a:bodyPr>
          <a:lstStyle/>
          <a:p>
            <a:pPr>
              <a:tabLst>
                <a:tab pos="927100" algn="l"/>
              </a:tabLst>
            </a:pPr>
            <a:r>
              <a:rPr lang="en-IE" sz="1800" b="1" dirty="0">
                <a:solidFill>
                  <a:srgbClr val="414141"/>
                </a:solidFill>
              </a:rPr>
              <a:t>Website: 	</a:t>
            </a:r>
            <a:r>
              <a:rPr lang="en-IE" sz="1800" dirty="0">
                <a:solidFill>
                  <a:srgbClr val="459597"/>
                </a:solidFill>
                <a:ea typeface="+mn-lt"/>
                <a:cs typeface="+mn-lt"/>
                <a:hlinkClick r:id="rId2"/>
              </a:rPr>
              <a:t>Treehouse</a:t>
            </a:r>
            <a:endParaRPr lang="en-IE" sz="1800" dirty="0">
              <a:solidFill>
                <a:srgbClr val="459597"/>
              </a:solidFill>
              <a:ea typeface="Calibri"/>
              <a:cs typeface="Calibri"/>
            </a:endParaRPr>
          </a:p>
          <a:p>
            <a:pPr>
              <a:tabLst>
                <a:tab pos="927100" algn="l"/>
              </a:tabLst>
            </a:pPr>
            <a:endParaRPr lang="en-IE" dirty="0">
              <a:solidFill>
                <a:srgbClr val="459597"/>
              </a:solidFill>
            </a:endParaRP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2" name="Picture 11">
            <a:extLst>
              <a:ext uri="{FF2B5EF4-FFF2-40B4-BE49-F238E27FC236}">
                <a16:creationId xmlns:a16="http://schemas.microsoft.com/office/drawing/2014/main" id="{1AC20655-19DE-1807-DDDD-E86F8DE158F4}"/>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784997" y="4302557"/>
            <a:ext cx="3580276" cy="2659133"/>
          </a:xfrm>
          <a:prstGeom prst="rect">
            <a:avLst/>
          </a:prstGeom>
        </p:spPr>
      </p:pic>
      <p:pic>
        <p:nvPicPr>
          <p:cNvPr id="11" name="Picture Placeholder 10" descr="A house in the woods&#10;&#10;AI-generated content may be incorrect.">
            <a:extLst>
              <a:ext uri="{FF2B5EF4-FFF2-40B4-BE49-F238E27FC236}">
                <a16:creationId xmlns:a16="http://schemas.microsoft.com/office/drawing/2014/main" id="{88F96111-8B27-CFD6-0870-B8014046AC28}"/>
              </a:ext>
            </a:extLst>
          </p:cNvPr>
          <p:cNvPicPr>
            <a:picLocks noGrp="1" noChangeAspect="1"/>
          </p:cNvPicPr>
          <p:nvPr>
            <p:ph type="pic" sz="quarter" idx="34"/>
          </p:nvPr>
        </p:nvPicPr>
        <p:blipFill>
          <a:blip r:embed="rId4"/>
          <a:srcRect t="7201" b="7201"/>
          <a:stretch>
            <a:fillRect/>
          </a:stretch>
        </p:blipFill>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EE0B-3B7C-4EF3-5B21-832F0CC1CFB1}"/>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FCE18A2-7491-4079-ADA9-8E9898D304C7}"/>
              </a:ext>
            </a:extLst>
          </p:cNvPr>
          <p:cNvSpPr>
            <a:spLocks noGrp="1"/>
          </p:cNvSpPr>
          <p:nvPr>
            <p:ph type="body" sz="quarter" idx="18"/>
          </p:nvPr>
        </p:nvSpPr>
        <p:spPr>
          <a:xfrm>
            <a:off x="495674" y="1298692"/>
            <a:ext cx="5333626" cy="3499183"/>
          </a:xfrm>
        </p:spPr>
        <p:txBody>
          <a:bodyPr/>
          <a:lstStyle/>
          <a:p>
            <a:r>
              <a:rPr lang="en-US" b="1" dirty="0"/>
              <a:t>Fresh water </a:t>
            </a:r>
            <a:r>
              <a:rPr lang="en-US" dirty="0"/>
              <a:t>is provided for guests from a bowser. The private, eco-friendly, </a:t>
            </a:r>
            <a:r>
              <a:rPr lang="en-US" b="1" dirty="0"/>
              <a:t>sawdust toilet </a:t>
            </a:r>
            <a:r>
              <a:rPr lang="en-US" dirty="0"/>
              <a:t>is in a separate structure nestled amongst the trees. Guests are met by the </a:t>
            </a:r>
            <a:r>
              <a:rPr lang="en-US" b="1" dirty="0"/>
              <a:t>owners who will transport you down to the treehouse </a:t>
            </a:r>
            <a:r>
              <a:rPr lang="en-US" dirty="0"/>
              <a:t>in a jeep. Guests will have access to the jeep for the duration of their stay.</a:t>
            </a:r>
          </a:p>
          <a:p>
            <a:endParaRPr lang="en-US" dirty="0"/>
          </a:p>
          <a:p>
            <a:r>
              <a:rPr lang="en-US" dirty="0"/>
              <a:t>The Yeworthy Treehouse is a perfect getaway for those who want to get back to nature, sleep amongst the stars and enjoy the peace and </a:t>
            </a:r>
            <a:r>
              <a:rPr lang="en-US" dirty="0" err="1"/>
              <a:t>tranquillity</a:t>
            </a:r>
            <a:r>
              <a:rPr lang="en-US" dirty="0"/>
              <a:t> that the setting provides.</a:t>
            </a:r>
            <a:endParaRPr lang="en-IE" dirty="0"/>
          </a:p>
        </p:txBody>
      </p:sp>
      <p:sp>
        <p:nvSpPr>
          <p:cNvPr id="6" name="Text Placeholder 5">
            <a:extLst>
              <a:ext uri="{FF2B5EF4-FFF2-40B4-BE49-F238E27FC236}">
                <a16:creationId xmlns:a16="http://schemas.microsoft.com/office/drawing/2014/main" id="{D92A1D7C-EBFA-7E62-B845-09DF1D52E8DA}"/>
              </a:ext>
            </a:extLst>
          </p:cNvPr>
          <p:cNvSpPr>
            <a:spLocks noGrp="1"/>
          </p:cNvSpPr>
          <p:nvPr>
            <p:ph type="body" sz="quarter" idx="16"/>
          </p:nvPr>
        </p:nvSpPr>
        <p:spPr>
          <a:xfrm>
            <a:off x="417401" y="141100"/>
            <a:ext cx="7326643" cy="803654"/>
          </a:xfrm>
        </p:spPr>
        <p:txBody>
          <a:bodyPr/>
          <a:lstStyle/>
          <a:p>
            <a:r>
              <a:rPr lang="en-IE" sz="3200" dirty="0">
                <a:solidFill>
                  <a:srgbClr val="E96751"/>
                </a:solidFill>
              </a:rPr>
              <a:t>Case Study: </a:t>
            </a:r>
            <a:r>
              <a:rPr lang="en-IE" sz="3200" b="0" dirty="0"/>
              <a:t>The </a:t>
            </a:r>
            <a:r>
              <a:rPr lang="en-IE" sz="3200" b="0" dirty="0" err="1"/>
              <a:t>Yeworthy</a:t>
            </a:r>
            <a:r>
              <a:rPr lang="en-IE" sz="3200" b="0" dirty="0"/>
              <a:t> Eco-Treehouse</a:t>
            </a:r>
          </a:p>
        </p:txBody>
      </p:sp>
      <p:sp>
        <p:nvSpPr>
          <p:cNvPr id="8" name="Text Placeholder 7">
            <a:extLst>
              <a:ext uri="{FF2B5EF4-FFF2-40B4-BE49-F238E27FC236}">
                <a16:creationId xmlns:a16="http://schemas.microsoft.com/office/drawing/2014/main" id="{45A49C3A-4BFA-B5F6-63A1-1CA79FD464E6}"/>
              </a:ext>
            </a:extLst>
          </p:cNvPr>
          <p:cNvSpPr>
            <a:spLocks noGrp="1"/>
          </p:cNvSpPr>
          <p:nvPr>
            <p:ph type="body" sz="quarter" idx="19"/>
          </p:nvPr>
        </p:nvSpPr>
        <p:spPr>
          <a:xfrm>
            <a:off x="417401" y="795658"/>
            <a:ext cx="6914895" cy="803654"/>
          </a:xfrm>
        </p:spPr>
        <p:txBody>
          <a:bodyPr/>
          <a:lstStyle/>
          <a:p>
            <a:r>
              <a:rPr lang="en-IE" sz="2800" b="0" dirty="0"/>
              <a:t>Off-grid Eco Treehouse Retreat</a:t>
            </a:r>
            <a:endParaRPr lang="en-IE" sz="2800" b="0" dirty="0">
              <a:solidFill>
                <a:srgbClr val="E96751"/>
              </a:solidFill>
            </a:endParaRPr>
          </a:p>
        </p:txBody>
      </p:sp>
      <p:sp>
        <p:nvSpPr>
          <p:cNvPr id="11" name="TextBox 10">
            <a:extLst>
              <a:ext uri="{FF2B5EF4-FFF2-40B4-BE49-F238E27FC236}">
                <a16:creationId xmlns:a16="http://schemas.microsoft.com/office/drawing/2014/main" id="{491FA0D9-370A-B273-E63C-A57757AEE1CC}"/>
              </a:ext>
            </a:extLst>
          </p:cNvPr>
          <p:cNvSpPr txBox="1"/>
          <p:nvPr/>
        </p:nvSpPr>
        <p:spPr>
          <a:xfrm>
            <a:off x="6078664" y="5834921"/>
            <a:ext cx="6096000" cy="369332"/>
          </a:xfrm>
          <a:prstGeom prst="rect">
            <a:avLst/>
          </a:prstGeom>
          <a:noFill/>
        </p:spPr>
        <p:txBody>
          <a:bodyPr wrap="square">
            <a:spAutoFit/>
          </a:bodyPr>
          <a:lstStyle/>
          <a:p>
            <a:r>
              <a:rPr lang="en-IE" dirty="0">
                <a:solidFill>
                  <a:srgbClr val="E96751"/>
                </a:solidFill>
                <a:hlinkClick r:id="rId2">
                  <a:extLst>
                    <a:ext uri="{A12FA001-AC4F-418D-AE19-62706E023703}">
                      <ahyp:hlinkClr xmlns:ahyp="http://schemas.microsoft.com/office/drawing/2018/hyperlinkcolor" val="tx"/>
                    </a:ext>
                  </a:extLst>
                </a:hlinkClick>
              </a:rPr>
              <a:t>https://www.youtube.com/watch?v=49WRSFRq3e4</a:t>
            </a:r>
            <a:r>
              <a:rPr lang="en-IE" dirty="0">
                <a:solidFill>
                  <a:srgbClr val="E96751"/>
                </a:solidFill>
              </a:rPr>
              <a:t> </a:t>
            </a:r>
          </a:p>
        </p:txBody>
      </p:sp>
      <p:sp>
        <p:nvSpPr>
          <p:cNvPr id="12" name="Rectangle: Rounded Corners 11">
            <a:extLst>
              <a:ext uri="{FF2B5EF4-FFF2-40B4-BE49-F238E27FC236}">
                <a16:creationId xmlns:a16="http://schemas.microsoft.com/office/drawing/2014/main" id="{8C472260-E665-237C-C77B-790830047AB1}"/>
              </a:ext>
            </a:extLst>
          </p:cNvPr>
          <p:cNvSpPr/>
          <p:nvPr/>
        </p:nvSpPr>
        <p:spPr>
          <a:xfrm>
            <a:off x="6830654" y="5097997"/>
            <a:ext cx="3354573" cy="646331"/>
          </a:xfrm>
          <a:prstGeom prst="roundRect">
            <a:avLst/>
          </a:prstGeom>
          <a:solidFill>
            <a:srgbClr val="EE4F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bg1"/>
                </a:solidFill>
                <a:latin typeface="Abadi" panose="020B0604020104020204" pitchFamily="34" charset="0"/>
                <a:cs typeface="Aharoni" panose="02010803020104030203" pitchFamily="2" charset="-79"/>
                <a:hlinkClick r:id="rId2">
                  <a:extLst>
                    <a:ext uri="{A12FA001-AC4F-418D-AE19-62706E023703}">
                      <ahyp:hlinkClr xmlns:ahyp="http://schemas.microsoft.com/office/drawing/2018/hyperlinkcolor" val="tx"/>
                    </a:ext>
                  </a:extLst>
                </a:hlinkClick>
              </a:rPr>
              <a:t>Click To Watch</a:t>
            </a:r>
            <a:endParaRPr lang="en-IE" sz="2400" dirty="0">
              <a:solidFill>
                <a:schemeClr val="bg1"/>
              </a:solidFill>
              <a:latin typeface="Abadi" panose="020B0604020104020204" pitchFamily="34" charset="0"/>
              <a:cs typeface="Aharoni" panose="02010803020104030203" pitchFamily="2" charset="-79"/>
            </a:endParaRPr>
          </a:p>
        </p:txBody>
      </p:sp>
      <p:pic>
        <p:nvPicPr>
          <p:cNvPr id="5" name="Picture 4">
            <a:hlinkClick r:id="rId2"/>
            <a:extLst>
              <a:ext uri="{FF2B5EF4-FFF2-40B4-BE49-F238E27FC236}">
                <a16:creationId xmlns:a16="http://schemas.microsoft.com/office/drawing/2014/main" id="{6469CC6D-22BA-505A-6D38-DE4D09D72482}"/>
              </a:ext>
            </a:extLst>
          </p:cNvPr>
          <p:cNvPicPr>
            <a:picLocks noChangeAspect="1"/>
          </p:cNvPicPr>
          <p:nvPr/>
        </p:nvPicPr>
        <p:blipFill>
          <a:blip r:embed="rId3"/>
          <a:srcRect l="1576" r="1448"/>
          <a:stretch>
            <a:fillRect/>
          </a:stretch>
        </p:blipFill>
        <p:spPr>
          <a:xfrm>
            <a:off x="6104795" y="1958687"/>
            <a:ext cx="4744180" cy="2995389"/>
          </a:xfrm>
          <a:prstGeom prst="rect">
            <a:avLst/>
          </a:prstGeom>
        </p:spPr>
      </p:pic>
      <p:pic>
        <p:nvPicPr>
          <p:cNvPr id="3" name="Picture 2">
            <a:extLst>
              <a:ext uri="{FF2B5EF4-FFF2-40B4-BE49-F238E27FC236}">
                <a16:creationId xmlns:a16="http://schemas.microsoft.com/office/drawing/2014/main" id="{899C62E5-C515-A50E-C001-74A79FBF7366}"/>
              </a:ext>
            </a:extLst>
          </p:cNvPr>
          <p:cNvPicPr>
            <a:picLocks noChangeAspect="1"/>
          </p:cNvPicPr>
          <p:nvPr/>
        </p:nvPicPr>
        <p:blipFill>
          <a:blip r:embed="rId4"/>
          <a:stretch>
            <a:fillRect/>
          </a:stretch>
        </p:blipFill>
        <p:spPr>
          <a:xfrm>
            <a:off x="7744044" y="177950"/>
            <a:ext cx="4186932" cy="2330381"/>
          </a:xfrm>
          <a:prstGeom prst="rect">
            <a:avLst/>
          </a:prstGeom>
        </p:spPr>
      </p:pic>
      <p:sp>
        <p:nvSpPr>
          <p:cNvPr id="73" name="TextBox 72">
            <a:extLst>
              <a:ext uri="{FF2B5EF4-FFF2-40B4-BE49-F238E27FC236}">
                <a16:creationId xmlns:a16="http://schemas.microsoft.com/office/drawing/2014/main" id="{7208E863-9B7C-08C1-E017-A9574EBF424C}"/>
              </a:ext>
            </a:extLst>
          </p:cNvPr>
          <p:cNvSpPr txBox="1"/>
          <p:nvPr/>
        </p:nvSpPr>
        <p:spPr>
          <a:xfrm>
            <a:off x="5564931" y="6238498"/>
            <a:ext cx="6096000" cy="369332"/>
          </a:xfrm>
          <a:prstGeom prst="rect">
            <a:avLst/>
          </a:prstGeom>
          <a:noFill/>
        </p:spPr>
        <p:txBody>
          <a:bodyPr wrap="square">
            <a:spAutoFit/>
          </a:bodyPr>
          <a:lstStyle/>
          <a:p>
            <a:pPr algn="ctr"/>
            <a:r>
              <a:rPr lang="en-IE" dirty="0">
                <a:solidFill>
                  <a:srgbClr val="E96751"/>
                </a:solidFill>
                <a:latin typeface="Airbnb Cereal VF"/>
                <a:hlinkClick r:id="rId5">
                  <a:extLst>
                    <a:ext uri="{A12FA001-AC4F-418D-AE19-62706E023703}">
                      <ahyp:hlinkClr xmlns:ahyp="http://schemas.microsoft.com/office/drawing/2018/hyperlinkcolor" val="tx"/>
                    </a:ext>
                  </a:extLst>
                </a:hlinkClick>
              </a:rPr>
              <a:t>Airbnb - </a:t>
            </a:r>
            <a:r>
              <a:rPr lang="en-IE" b="0" i="0" dirty="0">
                <a:solidFill>
                  <a:srgbClr val="E96751"/>
                </a:solidFill>
                <a:effectLst/>
                <a:latin typeface="Airbnb Cereal VF"/>
                <a:hlinkClick r:id="rId5">
                  <a:extLst>
                    <a:ext uri="{A12FA001-AC4F-418D-AE19-62706E023703}">
                      <ahyp:hlinkClr xmlns:ahyp="http://schemas.microsoft.com/office/drawing/2018/hyperlinkcolor" val="tx"/>
                    </a:ext>
                  </a:extLst>
                </a:hlinkClick>
              </a:rPr>
              <a:t>Finest Retreats | </a:t>
            </a:r>
            <a:r>
              <a:rPr lang="en-IE" b="0" i="0" dirty="0" err="1">
                <a:solidFill>
                  <a:srgbClr val="E96751"/>
                </a:solidFill>
                <a:effectLst/>
                <a:latin typeface="Airbnb Cereal VF"/>
                <a:hlinkClick r:id="rId5">
                  <a:extLst>
                    <a:ext uri="{A12FA001-AC4F-418D-AE19-62706E023703}">
                      <ahyp:hlinkClr xmlns:ahyp="http://schemas.microsoft.com/office/drawing/2018/hyperlinkcolor" val="tx"/>
                    </a:ext>
                  </a:extLst>
                </a:hlinkClick>
              </a:rPr>
              <a:t>Yeworthy</a:t>
            </a:r>
            <a:r>
              <a:rPr lang="en-IE" b="0" i="0" dirty="0">
                <a:solidFill>
                  <a:srgbClr val="E96751"/>
                </a:solidFill>
                <a:effectLst/>
                <a:latin typeface="Airbnb Cereal VF"/>
                <a:hlinkClick r:id="rId5">
                  <a:extLst>
                    <a:ext uri="{A12FA001-AC4F-418D-AE19-62706E023703}">
                      <ahyp:hlinkClr xmlns:ahyp="http://schemas.microsoft.com/office/drawing/2018/hyperlinkcolor" val="tx"/>
                    </a:ext>
                  </a:extLst>
                </a:hlinkClick>
              </a:rPr>
              <a:t> Eco-Treehouse</a:t>
            </a:r>
            <a:endParaRPr lang="en-IE" dirty="0">
              <a:solidFill>
                <a:srgbClr val="E96751"/>
              </a:solidFill>
            </a:endParaRPr>
          </a:p>
        </p:txBody>
      </p:sp>
      <p:pic>
        <p:nvPicPr>
          <p:cNvPr id="2" name="Picture 1" descr="Co-funded by the European Union logo in png for web usage">
            <a:extLst>
              <a:ext uri="{FF2B5EF4-FFF2-40B4-BE49-F238E27FC236}">
                <a16:creationId xmlns:a16="http://schemas.microsoft.com/office/drawing/2014/main" id="{CCDB8AA6-DC7F-54CD-A109-0781732965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24477" y="5834921"/>
            <a:ext cx="1530819" cy="319792"/>
          </a:xfrm>
          <a:prstGeom prst="rect">
            <a:avLst/>
          </a:prstGeom>
          <a:noFill/>
          <a:ln>
            <a:noFill/>
          </a:ln>
        </p:spPr>
      </p:pic>
      <p:sp>
        <p:nvSpPr>
          <p:cNvPr id="4" name="Rectangle 3">
            <a:extLst>
              <a:ext uri="{FF2B5EF4-FFF2-40B4-BE49-F238E27FC236}">
                <a16:creationId xmlns:a16="http://schemas.microsoft.com/office/drawing/2014/main" id="{DCAE6C0F-0A07-50EC-D340-3ABBABA70BE7}"/>
              </a:ext>
            </a:extLst>
          </p:cNvPr>
          <p:cNvSpPr/>
          <p:nvPr/>
        </p:nvSpPr>
        <p:spPr>
          <a:xfrm>
            <a:off x="1572104" y="6238498"/>
            <a:ext cx="4045200" cy="55399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9" name="Group 8">
            <a:extLst>
              <a:ext uri="{FF2B5EF4-FFF2-40B4-BE49-F238E27FC236}">
                <a16:creationId xmlns:a16="http://schemas.microsoft.com/office/drawing/2014/main" id="{075A3258-88AD-26E6-E2EA-5D795CA357C4}"/>
              </a:ext>
            </a:extLst>
          </p:cNvPr>
          <p:cNvGrpSpPr/>
          <p:nvPr/>
        </p:nvGrpSpPr>
        <p:grpSpPr>
          <a:xfrm>
            <a:off x="317016" y="5864787"/>
            <a:ext cx="1307461" cy="742180"/>
            <a:chOff x="340586" y="8789227"/>
            <a:chExt cx="1307461" cy="742180"/>
          </a:xfrm>
        </p:grpSpPr>
        <p:sp>
          <p:nvSpPr>
            <p:cNvPr id="10" name="Rectangle 9">
              <a:extLst>
                <a:ext uri="{FF2B5EF4-FFF2-40B4-BE49-F238E27FC236}">
                  <a16:creationId xmlns:a16="http://schemas.microsoft.com/office/drawing/2014/main" id="{195BFDC4-45DC-79C4-C7B8-0A84EAE91AA7}"/>
                </a:ext>
              </a:extLst>
            </p:cNvPr>
            <p:cNvSpPr/>
            <p:nvPr/>
          </p:nvSpPr>
          <p:spPr>
            <a:xfrm>
              <a:off x="340586" y="8789227"/>
              <a:ext cx="1307461" cy="369332"/>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7">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3" name="Picture 12">
              <a:extLst>
                <a:ext uri="{FF2B5EF4-FFF2-40B4-BE49-F238E27FC236}">
                  <a16:creationId xmlns:a16="http://schemas.microsoft.com/office/drawing/2014/main" id="{4AFEBEF6-F0D3-3884-E3C8-3FD7DF67E9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46552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754965-7AFC-8C1C-FDA0-D53E0C1D67D5}"/>
              </a:ext>
            </a:extLst>
          </p:cNvPr>
          <p:cNvPicPr>
            <a:picLocks noChangeAspect="1"/>
          </p:cNvPicPr>
          <p:nvPr/>
        </p:nvPicPr>
        <p:blipFill>
          <a:blip r:embed="rId2"/>
          <a:stretch>
            <a:fillRect/>
          </a:stretch>
        </p:blipFill>
        <p:spPr>
          <a:xfrm>
            <a:off x="94412" y="1171260"/>
            <a:ext cx="12003175" cy="4515480"/>
          </a:xfrm>
          <a:prstGeom prst="rect">
            <a:avLst/>
          </a:prstGeom>
        </p:spPr>
      </p:pic>
    </p:spTree>
    <p:extLst>
      <p:ext uri="{BB962C8B-B14F-4D97-AF65-F5344CB8AC3E}">
        <p14:creationId xmlns:p14="http://schemas.microsoft.com/office/powerpoint/2010/main" val="26809768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14554</TotalTime>
  <Words>278</Words>
  <Application>Microsoft Office PowerPoint</Application>
  <PresentationFormat>Widescreen</PresentationFormat>
  <Paragraphs>20</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Abadi</vt:lpstr>
      <vt:lpstr>Airbnb Cereal VF</vt:lpstr>
      <vt:lpstr>Aptos</vt:lpstr>
      <vt:lpstr>Arial</vt:lpstr>
      <vt:lpstr>Calibri</vt:lpstr>
      <vt:lpstr>Montserrat</vt:lpstr>
      <vt:lpstr>Montserrat Light</vt:lpstr>
      <vt:lpstr>Verdana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412</cp:revision>
  <dcterms:created xsi:type="dcterms:W3CDTF">2020-10-14T13:32:04Z</dcterms:created>
  <dcterms:modified xsi:type="dcterms:W3CDTF">2025-08-20T16:03:21Z</dcterms:modified>
</cp:coreProperties>
</file>