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1"/>
  </p:notesMasterIdLst>
  <p:sldIdLst>
    <p:sldId id="6525" r:id="rId5"/>
    <p:sldId id="6516" r:id="rId6"/>
    <p:sldId id="6422" r:id="rId7"/>
    <p:sldId id="6460" r:id="rId8"/>
    <p:sldId id="4334" r:id="rId9"/>
    <p:sldId id="434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000000"/>
    <a:srgbClr val="82CCCA"/>
    <a:srgbClr val="E5BEAC"/>
    <a:srgbClr val="0C4659"/>
    <a:srgbClr val="FBA63B"/>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94683"/>
  </p:normalViewPr>
  <p:slideViewPr>
    <p:cSldViewPr snapToGrid="0">
      <p:cViewPr varScale="1">
        <p:scale>
          <a:sx n="101" d="100"/>
          <a:sy n="101" d="100"/>
        </p:scale>
        <p:origin x="6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375397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763A8B-3C92-F969-92BD-16D4A956AA32}"/>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7" name="Picture Placeholder 28">
            <a:extLst>
              <a:ext uri="{FF2B5EF4-FFF2-40B4-BE49-F238E27FC236}">
                <a16:creationId xmlns:a16="http://schemas.microsoft.com/office/drawing/2014/main" id="{E8928E15-9D77-DF60-D532-62174AF302C1}"/>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9" name="Slide Number Placeholder 5">
            <a:extLst>
              <a:ext uri="{FF2B5EF4-FFF2-40B4-BE49-F238E27FC236}">
                <a16:creationId xmlns:a16="http://schemas.microsoft.com/office/drawing/2014/main" id="{5D77313A-EDD8-D1A9-0142-3D5E75765A0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D19AF080-F2C2-C6C6-A66D-A50CE674D940}"/>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D7D23548-E26C-B27D-6B34-103F585FBB03}"/>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524B2BAF-F71A-8168-E9D6-7717FDB1A4D1}"/>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F36ED461-8E8D-DDAA-B0F2-F7E58C1292F0}"/>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6C85EC8B-F5FF-2E4D-F6FB-4EABFE636205}"/>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33CF6E-C2F3-CC3C-01E2-1EE10D49CCF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33937" y="1736144"/>
            <a:ext cx="4522234" cy="512185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5DB83A26-39D6-011F-5758-06ABD426142D}"/>
              </a:ext>
            </a:extLst>
          </p:cNvPr>
          <p:cNvSpPr>
            <a:spLocks noGrp="1"/>
          </p:cNvSpPr>
          <p:nvPr>
            <p:ph type="pic" sz="quarter" idx="13"/>
          </p:nvPr>
        </p:nvSpPr>
        <p:spPr>
          <a:xfrm>
            <a:off x="7253912" y="3177289"/>
            <a:ext cx="3609690" cy="368071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F431FC6-7851-364D-71E7-D8BE7DAD2F2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1786AE8C-FEE5-3EE2-FDA6-AB6F971A1923}"/>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B5827980-B3DD-0E7B-972F-8F4EF6D2FEA3}"/>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43FE39B3-93D2-3CAA-CC73-6DDC15E5C9AF}"/>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94B4ED32-FE3E-C732-D60E-48D7ADF9D09C}"/>
              </a:ext>
            </a:extLst>
          </p:cNvPr>
          <p:cNvSpPr/>
          <p:nvPr userDrawn="1"/>
        </p:nvSpPr>
        <p:spPr>
          <a:xfrm rot="16200000">
            <a:off x="9695450"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4955F072-9B90-795E-8926-7B68745CF601}"/>
              </a:ext>
            </a:extLst>
          </p:cNvPr>
          <p:cNvSpPr>
            <a:spLocks noGrp="1"/>
          </p:cNvSpPr>
          <p:nvPr>
            <p:ph type="body" sz="quarter" idx="65" hasCustomPrompt="1"/>
          </p:nvPr>
        </p:nvSpPr>
        <p:spPr>
          <a:xfrm rot="16200000">
            <a:off x="9701460"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61678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orghiautenticiditalia.it/borgo/roseto-valfortore" TargetMode="External"/><Relationship Id="rId2" Type="http://schemas.openxmlformats.org/officeDocument/2006/relationships/image" Target="../media/image8.png"/><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hyperlink" Target="https://www.visitmontidauni.it/roseto-valfortore/"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visitmontidauni.it/roseto-%20valfortore/" TargetMode="External"/><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hyperlink" Target="https://www.visitmontidauni.it/roseto-valfortore/" TargetMode="External"/><Relationship Id="rId5" Type="http://schemas.openxmlformats.org/officeDocument/2006/relationships/hyperlink" Target="https://www.borghiautenticiditalia.it/borgo/roseto-valfortore"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4C43D-1492-049F-56D6-DB2E9868F363}"/>
            </a:ext>
          </a:extLst>
        </p:cNvPr>
        <p:cNvGrpSpPr/>
        <p:nvPr/>
      </p:nvGrpSpPr>
      <p:grpSpPr>
        <a:xfrm>
          <a:off x="0" y="0"/>
          <a:ext cx="0" cy="0"/>
          <a:chOff x="0" y="0"/>
          <a:chExt cx="0" cy="0"/>
        </a:xfrm>
      </p:grpSpPr>
      <p:pic>
        <p:nvPicPr>
          <p:cNvPr id="9" name="Picture Placeholder 8" descr="A stone building with a stone arch&#10;&#10;AI-generated content may be incorrect.">
            <a:extLst>
              <a:ext uri="{FF2B5EF4-FFF2-40B4-BE49-F238E27FC236}">
                <a16:creationId xmlns:a16="http://schemas.microsoft.com/office/drawing/2014/main" id="{501162EC-7D2B-89C9-F207-2BAE4EB9B3C5}"/>
              </a:ext>
            </a:extLst>
          </p:cNvPr>
          <p:cNvPicPr>
            <a:picLocks noGrp="1" noChangeAspect="1"/>
          </p:cNvPicPr>
          <p:nvPr>
            <p:ph type="pic" sz="quarter" idx="34"/>
          </p:nvPr>
        </p:nvPicPr>
        <p:blipFill>
          <a:blip r:embed="rId2"/>
          <a:srcRect l="1416" r="1416"/>
          <a:stretch>
            <a:fillRect/>
          </a:stretch>
        </p:blipFill>
        <p:spPr/>
      </p:pic>
      <p:sp>
        <p:nvSpPr>
          <p:cNvPr id="5" name="Text Placeholder 4">
            <a:extLst>
              <a:ext uri="{FF2B5EF4-FFF2-40B4-BE49-F238E27FC236}">
                <a16:creationId xmlns:a16="http://schemas.microsoft.com/office/drawing/2014/main" id="{D6567DFA-28D8-B541-1DA4-1262D2F865D4}"/>
              </a:ext>
            </a:extLst>
          </p:cNvPr>
          <p:cNvSpPr>
            <a:spLocks noGrp="1"/>
          </p:cNvSpPr>
          <p:nvPr>
            <p:ph type="body" sz="quarter" idx="21"/>
          </p:nvPr>
        </p:nvSpPr>
        <p:spPr>
          <a:xfrm>
            <a:off x="6321204" y="521611"/>
            <a:ext cx="5254426" cy="4050389"/>
          </a:xfrm>
        </p:spPr>
        <p:txBody>
          <a:bodyPr/>
          <a:lstStyle/>
          <a:p>
            <a:pPr>
              <a:lnSpc>
                <a:spcPts val="2340"/>
              </a:lnSpc>
            </a:pPr>
            <a:r>
              <a:rPr lang="en-US" sz="2200" b="1" dirty="0">
                <a:solidFill>
                  <a:srgbClr val="EC7C69"/>
                </a:solidFill>
              </a:rPr>
              <a:t>Accommodation Type:</a:t>
            </a:r>
          </a:p>
          <a:p>
            <a:pPr>
              <a:lnSpc>
                <a:spcPts val="2340"/>
              </a:lnSpc>
            </a:pPr>
            <a:r>
              <a:rPr lang="en-US" sz="2200" dirty="0">
                <a:solidFill>
                  <a:srgbClr val="414141"/>
                </a:solidFill>
              </a:rPr>
              <a:t>Restored stone guesthouse within a historic watermill complex in the village of Roseto </a:t>
            </a:r>
            <a:r>
              <a:rPr lang="en-US" sz="2200" dirty="0" err="1">
                <a:solidFill>
                  <a:srgbClr val="414141"/>
                </a:solidFill>
              </a:rPr>
              <a:t>Valfortore</a:t>
            </a:r>
            <a:r>
              <a:rPr lang="en-US" sz="2200" dirty="0">
                <a:solidFill>
                  <a:srgbClr val="414141"/>
                </a:solidFill>
              </a:rPr>
              <a:t>, offering immersive, community-rooted stays.</a:t>
            </a:r>
          </a:p>
          <a:p>
            <a:pPr>
              <a:lnSpc>
                <a:spcPts val="2340"/>
              </a:lnSpc>
            </a:pPr>
            <a:endParaRPr lang="en-US" sz="2200" dirty="0">
              <a:solidFill>
                <a:srgbClr val="414141"/>
              </a:solidFill>
            </a:endParaRPr>
          </a:p>
          <a:p>
            <a:pPr>
              <a:lnSpc>
                <a:spcPts val="2340"/>
              </a:lnSpc>
            </a:pPr>
            <a:r>
              <a:rPr lang="en-US" sz="2200" b="1" dirty="0">
                <a:solidFill>
                  <a:srgbClr val="EC7C69"/>
                </a:solidFill>
              </a:rPr>
              <a:t>Start-Up Focus: </a:t>
            </a:r>
          </a:p>
          <a:p>
            <a:pPr>
              <a:lnSpc>
                <a:spcPts val="2340"/>
              </a:lnSpc>
            </a:pPr>
            <a:r>
              <a:rPr lang="en-US" sz="2200" dirty="0">
                <a:solidFill>
                  <a:srgbClr val="414141"/>
                </a:solidFill>
              </a:rPr>
              <a:t>La </a:t>
            </a:r>
            <a:r>
              <a:rPr lang="en-US" sz="2200" dirty="0" err="1">
                <a:solidFill>
                  <a:srgbClr val="414141"/>
                </a:solidFill>
              </a:rPr>
              <a:t>Locanda</a:t>
            </a:r>
            <a:r>
              <a:rPr lang="en-US" sz="2200" dirty="0">
                <a:solidFill>
                  <a:srgbClr val="414141"/>
                </a:solidFill>
              </a:rPr>
              <a:t> del </a:t>
            </a:r>
            <a:r>
              <a:rPr lang="en-US" sz="2200" dirty="0" err="1">
                <a:solidFill>
                  <a:srgbClr val="414141"/>
                </a:solidFill>
              </a:rPr>
              <a:t>Mugnaio</a:t>
            </a:r>
            <a:r>
              <a:rPr lang="en-US" sz="2200" dirty="0">
                <a:solidFill>
                  <a:srgbClr val="414141"/>
                </a:solidFill>
              </a:rPr>
              <a:t> is a community-driven accommodation initiative developed by the A.RI.A. cooperative. It aims to revive the rural economy by transforming a disused local mill into a welcoming B&amp;B, creating new livelihood opportunities through sustainable tourism.</a:t>
            </a:r>
          </a:p>
          <a:p>
            <a:pPr>
              <a:lnSpc>
                <a:spcPts val="2340"/>
              </a:lnSpc>
            </a:pPr>
            <a:endParaRPr lang="en-US" sz="2200" dirty="0">
              <a:solidFill>
                <a:srgbClr val="414141"/>
              </a:solidFill>
            </a:endParaRPr>
          </a:p>
          <a:p>
            <a:pPr>
              <a:lnSpc>
                <a:spcPts val="2340"/>
              </a:lnSpc>
            </a:pPr>
            <a:endParaRPr lang="en-US" sz="2200" dirty="0">
              <a:solidFill>
                <a:srgbClr val="414141"/>
              </a:solidFill>
            </a:endParaRPr>
          </a:p>
          <a:p>
            <a:pPr>
              <a:lnSpc>
                <a:spcPts val="2340"/>
              </a:lnSpc>
            </a:pPr>
            <a:endParaRPr lang="en-US" sz="2200" i="1" dirty="0">
              <a:solidFill>
                <a:srgbClr val="414141"/>
              </a:solidFill>
            </a:endParaRPr>
          </a:p>
        </p:txBody>
      </p:sp>
      <p:sp>
        <p:nvSpPr>
          <p:cNvPr id="6" name="Text Placeholder 5">
            <a:extLst>
              <a:ext uri="{FF2B5EF4-FFF2-40B4-BE49-F238E27FC236}">
                <a16:creationId xmlns:a16="http://schemas.microsoft.com/office/drawing/2014/main" id="{B52A04F5-1F75-6DF9-4787-55ED669C0998}"/>
              </a:ext>
            </a:extLst>
          </p:cNvPr>
          <p:cNvSpPr>
            <a:spLocks noGrp="1"/>
          </p:cNvSpPr>
          <p:nvPr>
            <p:ph type="body" sz="quarter" idx="66"/>
          </p:nvPr>
        </p:nvSpPr>
        <p:spPr>
          <a:xfrm>
            <a:off x="0" y="295382"/>
            <a:ext cx="3394129" cy="452458"/>
          </a:xfrm>
          <a:solidFill>
            <a:srgbClr val="459597"/>
          </a:solidFill>
        </p:spPr>
        <p:txBody>
          <a:bodyPr/>
          <a:lstStyle/>
          <a:p>
            <a:pPr algn="ctr"/>
            <a:r>
              <a:rPr lang="en-GB" sz="1200" dirty="0"/>
              <a:t>Photo Credit: Châteaux dans Les Arbes</a:t>
            </a:r>
          </a:p>
        </p:txBody>
      </p:sp>
      <p:sp>
        <p:nvSpPr>
          <p:cNvPr id="3" name="Text Placeholder 2">
            <a:extLst>
              <a:ext uri="{FF2B5EF4-FFF2-40B4-BE49-F238E27FC236}">
                <a16:creationId xmlns:a16="http://schemas.microsoft.com/office/drawing/2014/main" id="{488F4A94-BCD4-2797-3F7D-1E0121ECB7E6}"/>
              </a:ext>
            </a:extLst>
          </p:cNvPr>
          <p:cNvSpPr>
            <a:spLocks noGrp="1"/>
          </p:cNvSpPr>
          <p:nvPr>
            <p:ph type="body" sz="quarter" idx="18"/>
          </p:nvPr>
        </p:nvSpPr>
        <p:spPr>
          <a:xfrm>
            <a:off x="599571" y="4229507"/>
            <a:ext cx="2975564" cy="1049221"/>
          </a:xfrm>
          <a:prstGeom prst="rect">
            <a:avLst/>
          </a:prstGeom>
        </p:spPr>
        <p:txBody>
          <a:bodyPr/>
          <a:lstStyle/>
          <a:p>
            <a:r>
              <a:rPr lang="en-US" dirty="0"/>
              <a:t>La </a:t>
            </a:r>
            <a:r>
              <a:rPr lang="en-US" dirty="0" err="1"/>
              <a:t>Locanda</a:t>
            </a:r>
            <a:r>
              <a:rPr lang="en-US" dirty="0"/>
              <a:t> del </a:t>
            </a:r>
            <a:r>
              <a:rPr lang="en-US" dirty="0" err="1"/>
              <a:t>Mugnaio</a:t>
            </a:r>
            <a:r>
              <a:rPr lang="en-US" dirty="0"/>
              <a:t> – Roseto </a:t>
            </a:r>
            <a:r>
              <a:rPr lang="en-US" dirty="0" err="1"/>
              <a:t>Valfortore</a:t>
            </a:r>
            <a:r>
              <a:rPr lang="en-US" dirty="0"/>
              <a:t>, Monti </a:t>
            </a:r>
            <a:r>
              <a:rPr lang="en-US" dirty="0" err="1"/>
              <a:t>Dauni</a:t>
            </a:r>
            <a:r>
              <a:rPr lang="en-US" dirty="0"/>
              <a:t>, Italy</a:t>
            </a:r>
          </a:p>
          <a:p>
            <a:endParaRPr lang="en-US" dirty="0"/>
          </a:p>
        </p:txBody>
      </p:sp>
      <p:sp>
        <p:nvSpPr>
          <p:cNvPr id="4" name="Text Placeholder 3">
            <a:extLst>
              <a:ext uri="{FF2B5EF4-FFF2-40B4-BE49-F238E27FC236}">
                <a16:creationId xmlns:a16="http://schemas.microsoft.com/office/drawing/2014/main" id="{FC76CE66-93DE-F341-34F3-EB7EDDAC985A}"/>
              </a:ext>
            </a:extLst>
          </p:cNvPr>
          <p:cNvSpPr>
            <a:spLocks noGrp="1"/>
          </p:cNvSpPr>
          <p:nvPr>
            <p:ph type="body" sz="quarter" idx="19"/>
          </p:nvPr>
        </p:nvSpPr>
        <p:spPr>
          <a:prstGeom prst="rect">
            <a:avLst/>
          </a:prstGeom>
        </p:spPr>
        <p:txBody>
          <a:bodyPr/>
          <a:lstStyle/>
          <a:p>
            <a:r>
              <a:rPr lang="en-GB" dirty="0"/>
              <a:t>Case Study</a:t>
            </a:r>
          </a:p>
        </p:txBody>
      </p:sp>
      <p:sp>
        <p:nvSpPr>
          <p:cNvPr id="10" name="TextBox 9">
            <a:extLst>
              <a:ext uri="{FF2B5EF4-FFF2-40B4-BE49-F238E27FC236}">
                <a16:creationId xmlns:a16="http://schemas.microsoft.com/office/drawing/2014/main" id="{18BB6434-0059-619C-478A-8B63A6AF5F52}"/>
              </a:ext>
            </a:extLst>
          </p:cNvPr>
          <p:cNvSpPr txBox="1"/>
          <p:nvPr/>
        </p:nvSpPr>
        <p:spPr>
          <a:xfrm>
            <a:off x="6321204" y="4859061"/>
            <a:ext cx="5486513" cy="1477328"/>
          </a:xfrm>
          <a:prstGeom prst="rect">
            <a:avLst/>
          </a:prstGeom>
          <a:noFill/>
        </p:spPr>
        <p:txBody>
          <a:bodyPr wrap="square" rtlCol="0">
            <a:spAutoFit/>
          </a:bodyPr>
          <a:lstStyle/>
          <a:p>
            <a:pPr>
              <a:tabLst>
                <a:tab pos="927100" algn="l"/>
              </a:tabLst>
            </a:pPr>
            <a:r>
              <a:rPr lang="en-IE" b="1" dirty="0">
                <a:solidFill>
                  <a:srgbClr val="414141"/>
                </a:solidFill>
              </a:rPr>
              <a:t>Source	</a:t>
            </a:r>
            <a:r>
              <a:rPr lang="en-IE" sz="1800" dirty="0">
                <a:solidFill>
                  <a:srgbClr val="459597"/>
                </a:solidFill>
                <a:ea typeface="+mn-lt"/>
                <a:cs typeface="+mn-lt"/>
                <a:hlinkClick r:id="rId3">
                  <a:extLst>
                    <a:ext uri="{A12FA001-AC4F-418D-AE19-62706E023703}">
                      <ahyp:hlinkClr xmlns:ahyp="http://schemas.microsoft.com/office/drawing/2018/hyperlinkcolor" val="tx"/>
                    </a:ext>
                  </a:extLst>
                </a:hlinkClick>
              </a:rPr>
              <a:t>https://www.borghiautenticiditalia.it/</a:t>
            </a:r>
          </a:p>
          <a:p>
            <a:pPr>
              <a:tabLst>
                <a:tab pos="927100" algn="l"/>
              </a:tabLst>
            </a:pPr>
            <a:r>
              <a:rPr lang="en-IE" dirty="0">
                <a:solidFill>
                  <a:schemeClr val="bg1"/>
                </a:solidFill>
                <a:ea typeface="+mn-lt"/>
                <a:cs typeface="+mn-lt"/>
                <a:hlinkClick r:id="rId3">
                  <a:extLst>
                    <a:ext uri="{A12FA001-AC4F-418D-AE19-62706E023703}">
                      <ahyp:hlinkClr xmlns:ahyp="http://schemas.microsoft.com/office/drawing/2018/hyperlinkcolor" val="tx"/>
                    </a:ext>
                  </a:extLst>
                </a:hlinkClick>
              </a:rPr>
              <a:t>	</a:t>
            </a:r>
            <a:r>
              <a:rPr lang="en-IE" sz="1800" dirty="0">
                <a:solidFill>
                  <a:srgbClr val="459597"/>
                </a:solidFill>
                <a:ea typeface="+mn-lt"/>
                <a:cs typeface="+mn-lt"/>
                <a:hlinkClick r:id="rId3">
                  <a:extLst>
                    <a:ext uri="{A12FA001-AC4F-418D-AE19-62706E023703}">
                      <ahyp:hlinkClr xmlns:ahyp="http://schemas.microsoft.com/office/drawing/2018/hyperlinkcolor" val="tx"/>
                    </a:ext>
                  </a:extLst>
                </a:hlinkClick>
              </a:rPr>
              <a:t>borgo/roseto-valfortore</a:t>
            </a:r>
            <a:endParaRPr lang="en-IE" sz="1800" dirty="0">
              <a:solidFill>
                <a:srgbClr val="459597"/>
              </a:solidFill>
              <a:ea typeface="+mn-lt"/>
              <a:cs typeface="+mn-lt"/>
            </a:endParaRPr>
          </a:p>
          <a:p>
            <a:pPr>
              <a:tabLst>
                <a:tab pos="927100" algn="l"/>
              </a:tabLst>
            </a:pPr>
            <a:r>
              <a:rPr lang="en-IE" sz="1800" b="1" dirty="0">
                <a:solidFill>
                  <a:srgbClr val="414141"/>
                </a:solidFill>
              </a:rPr>
              <a:t>Website: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https://www.visitmontidauni.it/roseto-</a:t>
            </a:r>
            <a:r>
              <a:rPr lang="en-IE" sz="1800" dirty="0">
                <a:solidFill>
                  <a:schemeClr val="bg1"/>
                </a:solidFill>
                <a:ea typeface="+mn-lt"/>
                <a:cs typeface="+mn-lt"/>
                <a:hlinkClick r:id="rId4">
                  <a:extLst>
                    <a:ext uri="{A12FA001-AC4F-418D-AE19-62706E023703}">
                      <ahyp:hlinkClr xmlns:ahyp="http://schemas.microsoft.com/office/drawing/2018/hyperlinkcolor" val="tx"/>
                    </a:ext>
                  </a:extLst>
                </a:hlinkClick>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valfortore/</a:t>
            </a:r>
            <a:r>
              <a:rPr lang="en-IE" sz="1800" dirty="0">
                <a:solidFill>
                  <a:srgbClr val="459597"/>
                </a:solidFill>
                <a:ea typeface="+mn-lt"/>
                <a:cs typeface="+mn-lt"/>
              </a:rPr>
              <a:t> </a:t>
            </a:r>
            <a:endParaRPr lang="en-IE" sz="1800" dirty="0">
              <a:solidFill>
                <a:srgbClr val="459597"/>
              </a:solidFill>
              <a:ea typeface="Calibri"/>
              <a:cs typeface="Calibri"/>
            </a:endParaRPr>
          </a:p>
          <a:p>
            <a:pPr>
              <a:tabLst>
                <a:tab pos="927100" algn="l"/>
              </a:tabLst>
            </a:pPr>
            <a:endParaRPr lang="en-IE" dirty="0">
              <a:solidFill>
                <a:srgbClr val="459597"/>
              </a:solidFill>
            </a:endParaRPr>
          </a:p>
        </p:txBody>
      </p:sp>
      <p:sp>
        <p:nvSpPr>
          <p:cNvPr id="27" name="Slide Number Placeholder 5">
            <a:extLst>
              <a:ext uri="{FF2B5EF4-FFF2-40B4-BE49-F238E27FC236}">
                <a16:creationId xmlns:a16="http://schemas.microsoft.com/office/drawing/2014/main" id="{626A0EC5-389F-FC0C-B7EC-4D07CA344AA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a:t>
            </a:fld>
            <a:endParaRPr lang="fr-CA" sz="1200" dirty="0"/>
          </a:p>
        </p:txBody>
      </p:sp>
      <p:pic>
        <p:nvPicPr>
          <p:cNvPr id="12" name="Picture 11">
            <a:extLst>
              <a:ext uri="{FF2B5EF4-FFF2-40B4-BE49-F238E27FC236}">
                <a16:creationId xmlns:a16="http://schemas.microsoft.com/office/drawing/2014/main" id="{1AC20655-19DE-1807-DDDD-E86F8DE158F4}"/>
              </a:ext>
            </a:extLst>
          </p:cNvPr>
          <p:cNvPicPr>
            <a:picLocks noChangeAspect="1"/>
          </p:cNvPicPr>
          <p:nvPr/>
        </p:nvPicPr>
        <p:blipFill>
          <a:blip r:embed="rId5">
            <a:biLevel thresh="25000"/>
            <a:alphaModFix amt="45000"/>
            <a:extLst>
              <a:ext uri="{28A0092B-C50C-407E-A947-70E740481C1C}">
                <a14:useLocalDpi xmlns:a14="http://schemas.microsoft.com/office/drawing/2010/main" val="0"/>
              </a:ext>
            </a:extLst>
          </a:blip>
          <a:srcRect l="53155" t="-1" r="5047" b="49903"/>
          <a:stretch/>
        </p:blipFill>
        <p:spPr>
          <a:xfrm>
            <a:off x="1784997" y="4302557"/>
            <a:ext cx="3580276" cy="2659133"/>
          </a:xfrm>
          <a:prstGeom prst="rect">
            <a:avLst/>
          </a:prstGeom>
        </p:spPr>
      </p:pic>
    </p:spTree>
    <p:extLst>
      <p:ext uri="{BB962C8B-B14F-4D97-AF65-F5344CB8AC3E}">
        <p14:creationId xmlns:p14="http://schemas.microsoft.com/office/powerpoint/2010/main" val="246901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47331-0637-A00B-203D-D0AD7EE0768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B8F0CE4-F6D9-B66D-5E34-1A48507EF7FF}"/>
              </a:ext>
            </a:extLst>
          </p:cNvPr>
          <p:cNvSpPr>
            <a:spLocks noGrp="1"/>
          </p:cNvSpPr>
          <p:nvPr>
            <p:ph type="body" sz="quarter" idx="18"/>
          </p:nvPr>
        </p:nvSpPr>
        <p:spPr>
          <a:xfrm>
            <a:off x="615337" y="1548294"/>
            <a:ext cx="3389603" cy="1049221"/>
          </a:xfrm>
          <a:prstGeom prst="rect">
            <a:avLst/>
          </a:prstGeom>
        </p:spPr>
        <p:txBody>
          <a:bodyPr/>
          <a:lstStyle/>
          <a:p>
            <a:r>
              <a:rPr lang="en-US" dirty="0"/>
              <a:t>La </a:t>
            </a:r>
            <a:r>
              <a:rPr lang="en-US" dirty="0" err="1"/>
              <a:t>Locanda</a:t>
            </a:r>
            <a:r>
              <a:rPr lang="en-US" dirty="0"/>
              <a:t> del </a:t>
            </a:r>
            <a:r>
              <a:rPr lang="en-US" dirty="0" err="1"/>
              <a:t>Mugnaio</a:t>
            </a:r>
            <a:r>
              <a:rPr lang="en-US" dirty="0"/>
              <a:t> – Roseto </a:t>
            </a:r>
            <a:r>
              <a:rPr lang="en-US" dirty="0" err="1"/>
              <a:t>Valfortore</a:t>
            </a:r>
            <a:r>
              <a:rPr lang="en-US" dirty="0"/>
              <a:t>, Monti </a:t>
            </a:r>
            <a:r>
              <a:rPr lang="en-US" dirty="0" err="1"/>
              <a:t>Dauni</a:t>
            </a:r>
            <a:r>
              <a:rPr lang="en-US" dirty="0"/>
              <a:t>, Italy</a:t>
            </a:r>
          </a:p>
          <a:p>
            <a:endParaRPr lang="en-US" dirty="0"/>
          </a:p>
        </p:txBody>
      </p:sp>
      <p:sp>
        <p:nvSpPr>
          <p:cNvPr id="15" name="Text Placeholder 3">
            <a:extLst>
              <a:ext uri="{FF2B5EF4-FFF2-40B4-BE49-F238E27FC236}">
                <a16:creationId xmlns:a16="http://schemas.microsoft.com/office/drawing/2014/main" id="{8C7BA1EB-E096-9035-C288-8BB1C92A7DDF}"/>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35ADAE2C-5ADC-C0DB-AF79-5D4496414E0F}"/>
              </a:ext>
            </a:extLst>
          </p:cNvPr>
          <p:cNvSpPr txBox="1">
            <a:spLocks/>
          </p:cNvSpPr>
          <p:nvPr/>
        </p:nvSpPr>
        <p:spPr>
          <a:xfrm>
            <a:off x="6472586" y="729321"/>
            <a:ext cx="5208880"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sz="2800" b="1" dirty="0">
                <a:solidFill>
                  <a:srgbClr val="EC7C69"/>
                </a:solidFill>
              </a:rPr>
              <a:t>Ecological Impact:</a:t>
            </a:r>
          </a:p>
          <a:p>
            <a:pPr>
              <a:lnSpc>
                <a:spcPts val="2340"/>
              </a:lnSpc>
            </a:pPr>
            <a:r>
              <a:rPr lang="en-US" sz="2200" b="1" dirty="0">
                <a:solidFill>
                  <a:srgbClr val="EC7C69"/>
                </a:solidFill>
              </a:rPr>
              <a:t> </a:t>
            </a:r>
          </a:p>
          <a:p>
            <a:pPr>
              <a:lnSpc>
                <a:spcPts val="2340"/>
              </a:lnSpc>
            </a:pPr>
            <a:r>
              <a:rPr lang="en-US" sz="2200" dirty="0">
                <a:solidFill>
                  <a:srgbClr val="414141"/>
                </a:solidFill>
              </a:rPr>
              <a:t>The guesthouse was renovated using traditional techniques and local stone, preserving the architectural integrity of the historic structure. Its location within the village reduces the need for new infrastructure, supporting a low-carbon, slow-tourism model. By sourcing food locally, promoting walking trails, and involving residents in the guest experience, the </a:t>
            </a:r>
            <a:r>
              <a:rPr lang="en-US" sz="2200" dirty="0" err="1">
                <a:solidFill>
                  <a:srgbClr val="414141"/>
                </a:solidFill>
              </a:rPr>
              <a:t>Locanda</a:t>
            </a:r>
            <a:r>
              <a:rPr lang="en-US" sz="2200" dirty="0">
                <a:solidFill>
                  <a:srgbClr val="414141"/>
                </a:solidFill>
              </a:rPr>
              <a:t> fosters ecological awareness, cultural preservation, and circular</a:t>
            </a:r>
          </a:p>
        </p:txBody>
      </p:sp>
      <p:sp>
        <p:nvSpPr>
          <p:cNvPr id="19" name="Slide Number Placeholder 5">
            <a:extLst>
              <a:ext uri="{FF2B5EF4-FFF2-40B4-BE49-F238E27FC236}">
                <a16:creationId xmlns:a16="http://schemas.microsoft.com/office/drawing/2014/main" id="{C5FEDD8F-CFCC-B63F-96A6-355DE3D194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a:t>
            </a:fld>
            <a:endParaRPr lang="fr-CA" sz="1200" dirty="0"/>
          </a:p>
        </p:txBody>
      </p:sp>
      <p:pic>
        <p:nvPicPr>
          <p:cNvPr id="10" name="Picture 9">
            <a:extLst>
              <a:ext uri="{FF2B5EF4-FFF2-40B4-BE49-F238E27FC236}">
                <a16:creationId xmlns:a16="http://schemas.microsoft.com/office/drawing/2014/main" id="{96D740E6-37D2-4405-9A44-2ED73767C94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1932344" y="1763296"/>
            <a:ext cx="3580276" cy="2659133"/>
          </a:xfrm>
          <a:prstGeom prst="rect">
            <a:avLst/>
          </a:prstGeom>
        </p:spPr>
      </p:pic>
      <p:pic>
        <p:nvPicPr>
          <p:cNvPr id="17" name="Picture 16">
            <a:extLst>
              <a:ext uri="{FF2B5EF4-FFF2-40B4-BE49-F238E27FC236}">
                <a16:creationId xmlns:a16="http://schemas.microsoft.com/office/drawing/2014/main" id="{ED7222C0-A09F-8D80-17B7-37071A0F54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2" name="TextBox 1">
            <a:extLst>
              <a:ext uri="{FF2B5EF4-FFF2-40B4-BE49-F238E27FC236}">
                <a16:creationId xmlns:a16="http://schemas.microsoft.com/office/drawing/2014/main" id="{E0ECCD21-7682-B644-9FB0-CE15B4DA10AC}"/>
              </a:ext>
            </a:extLst>
          </p:cNvPr>
          <p:cNvSpPr txBox="1"/>
          <p:nvPr/>
        </p:nvSpPr>
        <p:spPr>
          <a:xfrm>
            <a:off x="6546607" y="4878687"/>
            <a:ext cx="5486513" cy="1477328"/>
          </a:xfrm>
          <a:prstGeom prst="rect">
            <a:avLst/>
          </a:prstGeom>
          <a:noFill/>
        </p:spPr>
        <p:txBody>
          <a:bodyPr wrap="square" rtlCol="0">
            <a:spAutoFit/>
          </a:bodyPr>
          <a:lstStyle/>
          <a:p>
            <a:pPr>
              <a:tabLst>
                <a:tab pos="927100" algn="l"/>
              </a:tabLst>
            </a:pPr>
            <a:r>
              <a:rPr lang="en-IE" b="1" dirty="0">
                <a:solidFill>
                  <a:srgbClr val="414141"/>
                </a:solidFill>
              </a:rPr>
              <a:t>Source	</a:t>
            </a:r>
            <a:r>
              <a:rPr lang="en-IE" sz="1800" dirty="0">
                <a:solidFill>
                  <a:srgbClr val="459597"/>
                </a:solidFill>
                <a:ea typeface="+mn-lt"/>
                <a:cs typeface="+mn-lt"/>
                <a:hlinkClick r:id="rId5">
                  <a:extLst>
                    <a:ext uri="{A12FA001-AC4F-418D-AE19-62706E023703}">
                      <ahyp:hlinkClr xmlns:ahyp="http://schemas.microsoft.com/office/drawing/2018/hyperlinkcolor" val="tx"/>
                    </a:ext>
                  </a:extLst>
                </a:hlinkClick>
              </a:rPr>
              <a:t>https://www.borghiautenticiditalia.it/</a:t>
            </a:r>
          </a:p>
          <a:p>
            <a:pPr>
              <a:tabLst>
                <a:tab pos="927100" algn="l"/>
              </a:tabLst>
            </a:pPr>
            <a:r>
              <a:rPr lang="en-IE" dirty="0">
                <a:solidFill>
                  <a:schemeClr val="bg1"/>
                </a:solidFill>
                <a:ea typeface="+mn-lt"/>
                <a:cs typeface="+mn-lt"/>
                <a:hlinkClick r:id="rId5">
                  <a:extLst>
                    <a:ext uri="{A12FA001-AC4F-418D-AE19-62706E023703}">
                      <ahyp:hlinkClr xmlns:ahyp="http://schemas.microsoft.com/office/drawing/2018/hyperlinkcolor" val="tx"/>
                    </a:ext>
                  </a:extLst>
                </a:hlinkClick>
              </a:rPr>
              <a:t>	</a:t>
            </a:r>
            <a:r>
              <a:rPr lang="en-IE" sz="1800" dirty="0">
                <a:solidFill>
                  <a:srgbClr val="459597"/>
                </a:solidFill>
                <a:ea typeface="+mn-lt"/>
                <a:cs typeface="+mn-lt"/>
                <a:hlinkClick r:id="rId5">
                  <a:extLst>
                    <a:ext uri="{A12FA001-AC4F-418D-AE19-62706E023703}">
                      <ahyp:hlinkClr xmlns:ahyp="http://schemas.microsoft.com/office/drawing/2018/hyperlinkcolor" val="tx"/>
                    </a:ext>
                  </a:extLst>
                </a:hlinkClick>
              </a:rPr>
              <a:t>borgo/roseto-valfortore</a:t>
            </a:r>
            <a:endParaRPr lang="en-IE" sz="1800" dirty="0">
              <a:solidFill>
                <a:srgbClr val="459597"/>
              </a:solidFill>
              <a:ea typeface="+mn-lt"/>
              <a:cs typeface="+mn-lt"/>
            </a:endParaRPr>
          </a:p>
          <a:p>
            <a:pPr>
              <a:tabLst>
                <a:tab pos="927100" algn="l"/>
              </a:tabLst>
            </a:pPr>
            <a:r>
              <a:rPr lang="en-IE" sz="1800" b="1" dirty="0">
                <a:solidFill>
                  <a:srgbClr val="414141"/>
                </a:solidFill>
              </a:rPr>
              <a:t>Website: 	</a:t>
            </a:r>
            <a:r>
              <a:rPr lang="en-IE" sz="1800" dirty="0">
                <a:solidFill>
                  <a:srgbClr val="459597"/>
                </a:solidFill>
                <a:ea typeface="+mn-lt"/>
                <a:cs typeface="+mn-lt"/>
                <a:hlinkClick r:id="rId6">
                  <a:extLst>
                    <a:ext uri="{A12FA001-AC4F-418D-AE19-62706E023703}">
                      <ahyp:hlinkClr xmlns:ahyp="http://schemas.microsoft.com/office/drawing/2018/hyperlinkcolor" val="tx"/>
                    </a:ext>
                  </a:extLst>
                </a:hlinkClick>
              </a:rPr>
              <a:t>https://www.visitmontidauni.it/roseto-</a:t>
            </a:r>
            <a:r>
              <a:rPr lang="en-IE" sz="1800" dirty="0">
                <a:solidFill>
                  <a:schemeClr val="bg1"/>
                </a:solidFill>
                <a:ea typeface="+mn-lt"/>
                <a:cs typeface="+mn-lt"/>
                <a:hlinkClick r:id="rId6">
                  <a:extLst>
                    <a:ext uri="{A12FA001-AC4F-418D-AE19-62706E023703}">
                      <ahyp:hlinkClr xmlns:ahyp="http://schemas.microsoft.com/office/drawing/2018/hyperlinkcolor" val="tx"/>
                    </a:ext>
                  </a:extLst>
                </a:hlinkClick>
              </a:rPr>
              <a:t>	</a:t>
            </a:r>
            <a:r>
              <a:rPr lang="en-IE" sz="1800" dirty="0">
                <a:solidFill>
                  <a:srgbClr val="459597"/>
                </a:solidFill>
                <a:ea typeface="+mn-lt"/>
                <a:cs typeface="+mn-lt"/>
                <a:hlinkClick r:id="rId6">
                  <a:extLst>
                    <a:ext uri="{A12FA001-AC4F-418D-AE19-62706E023703}">
                      <ahyp:hlinkClr xmlns:ahyp="http://schemas.microsoft.com/office/drawing/2018/hyperlinkcolor" val="tx"/>
                    </a:ext>
                  </a:extLst>
                </a:hlinkClick>
              </a:rPr>
              <a:t>valfortore/</a:t>
            </a:r>
            <a:r>
              <a:rPr lang="en-IE" sz="1800" dirty="0">
                <a:solidFill>
                  <a:srgbClr val="459597"/>
                </a:solidFill>
                <a:ea typeface="+mn-lt"/>
                <a:cs typeface="+mn-lt"/>
              </a:rPr>
              <a:t> </a:t>
            </a:r>
            <a:endParaRPr lang="en-IE" sz="1800" dirty="0">
              <a:solidFill>
                <a:srgbClr val="459597"/>
              </a:solidFill>
              <a:ea typeface="Calibri"/>
              <a:cs typeface="Calibri"/>
            </a:endParaRPr>
          </a:p>
          <a:p>
            <a:pPr>
              <a:tabLst>
                <a:tab pos="927100" algn="l"/>
              </a:tabLst>
            </a:pPr>
            <a:endParaRPr lang="en-IE" dirty="0">
              <a:solidFill>
                <a:srgbClr val="459597"/>
              </a:solidFill>
            </a:endParaRPr>
          </a:p>
        </p:txBody>
      </p:sp>
      <p:pic>
        <p:nvPicPr>
          <p:cNvPr id="7" name="Picture 6" descr="A screenshot of a website&#10;&#10;AI-generated content may be incorrect.">
            <a:extLst>
              <a:ext uri="{FF2B5EF4-FFF2-40B4-BE49-F238E27FC236}">
                <a16:creationId xmlns:a16="http://schemas.microsoft.com/office/drawing/2014/main" id="{AA4E40E4-70A0-662C-06AA-5FA24946D9D5}"/>
              </a:ext>
            </a:extLst>
          </p:cNvPr>
          <p:cNvPicPr>
            <a:picLocks noChangeAspect="1"/>
          </p:cNvPicPr>
          <p:nvPr/>
        </p:nvPicPr>
        <p:blipFill rotWithShape="1">
          <a:blip r:embed="rId7"/>
          <a:srcRect l="-343" t="1753" r="343" b="3611"/>
          <a:stretch/>
        </p:blipFill>
        <p:spPr>
          <a:xfrm>
            <a:off x="590160" y="3281082"/>
            <a:ext cx="4237334" cy="2430439"/>
          </a:xfrm>
          <a:prstGeom prst="rect">
            <a:avLst/>
          </a:prstGeom>
        </p:spPr>
      </p:pic>
      <p:sp>
        <p:nvSpPr>
          <p:cNvPr id="8" name="Oval 7">
            <a:extLst>
              <a:ext uri="{FF2B5EF4-FFF2-40B4-BE49-F238E27FC236}">
                <a16:creationId xmlns:a16="http://schemas.microsoft.com/office/drawing/2014/main" id="{E111592C-1B3F-2D5B-BB6C-61187610DCA7}"/>
              </a:ext>
            </a:extLst>
          </p:cNvPr>
          <p:cNvSpPr/>
          <p:nvPr/>
        </p:nvSpPr>
        <p:spPr>
          <a:xfrm>
            <a:off x="4004940" y="2414042"/>
            <a:ext cx="1532965" cy="1532965"/>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9C295714-5BA1-9BAE-0861-7B50DD07BD9C}"/>
              </a:ext>
            </a:extLst>
          </p:cNvPr>
          <p:cNvSpPr/>
          <p:nvPr/>
        </p:nvSpPr>
        <p:spPr>
          <a:xfrm>
            <a:off x="3851665" y="2414042"/>
            <a:ext cx="1839514" cy="1386103"/>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1"/>
                </a:solidFill>
                <a:hlinkClick r:id="rId8">
                  <a:extLst>
                    <a:ext uri="{A12FA001-AC4F-418D-AE19-62706E023703}">
                      <ahyp:hlinkClr xmlns:ahyp="http://schemas.microsoft.com/office/drawing/2018/hyperlinkcolor" val="tx"/>
                    </a:ext>
                  </a:extLst>
                </a:hlinkClick>
              </a:rPr>
              <a:t>Click to  Website</a:t>
            </a:r>
            <a:endParaRPr lang="en-IE" sz="2400" b="1" dirty="0">
              <a:solidFill>
                <a:schemeClr val="bg1"/>
              </a:solidFill>
              <a:ea typeface="Calibri"/>
              <a:cs typeface="Calibri"/>
            </a:endParaRPr>
          </a:p>
        </p:txBody>
      </p:sp>
    </p:spTree>
    <p:extLst>
      <p:ext uri="{BB962C8B-B14F-4D97-AF65-F5344CB8AC3E}">
        <p14:creationId xmlns:p14="http://schemas.microsoft.com/office/powerpoint/2010/main" val="4289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4294967295"/>
          </p:nvPr>
        </p:nvSpPr>
        <p:spPr>
          <a:xfrm rot="16200000">
            <a:off x="9621276" y="5151904"/>
            <a:ext cx="2953721" cy="452458"/>
          </a:xfrm>
          <a:prstGeom prst="rect">
            <a:avLst/>
          </a:prstGeom>
        </p:spPr>
        <p:txBody>
          <a:bodyPr lIns="91440" tIns="45720" rIns="91440" bIns="45720" anchor="ctr">
            <a:noAutofit/>
          </a:bodyPr>
          <a:lstStyle/>
          <a:p>
            <a:pPr marL="0" indent="0" algn="ctr">
              <a:buNone/>
            </a:pPr>
            <a:r>
              <a:rPr lang="fr-FR" sz="1200" dirty="0">
                <a:solidFill>
                  <a:schemeClr val="bg1"/>
                </a:solidFill>
                <a:latin typeface="Calibri"/>
                <a:ea typeface="Calibri"/>
                <a:cs typeface="Calibri"/>
              </a:rPr>
              <a:t>Photo </a:t>
            </a:r>
            <a:r>
              <a:rPr lang="fr-FR" sz="1200" dirty="0" err="1">
                <a:solidFill>
                  <a:schemeClr val="bg1"/>
                </a:solidFill>
                <a:latin typeface="Calibri"/>
                <a:ea typeface="Calibri"/>
                <a:cs typeface="Calibri"/>
              </a:rPr>
              <a:t>Credit</a:t>
            </a:r>
            <a:r>
              <a:rPr lang="fr-FR" sz="1200" dirty="0">
                <a:solidFill>
                  <a:schemeClr val="bg1"/>
                </a:solidFill>
                <a:latin typeface="Calibri"/>
                <a:ea typeface="Calibri"/>
                <a:cs typeface="Calibri"/>
              </a:rPr>
              <a:t>: </a:t>
            </a:r>
            <a:r>
              <a:rPr lang="fr-FR" sz="1200" dirty="0" err="1">
                <a:solidFill>
                  <a:schemeClr val="bg1"/>
                </a:solidFill>
                <a:latin typeface="Calibri"/>
                <a:ea typeface="Calibri"/>
                <a:cs typeface="Calibri"/>
              </a:rPr>
              <a:t>Meridaunia</a:t>
            </a:r>
            <a:endParaRPr lang="it-IT" sz="1200" dirty="0" err="1">
              <a:solidFill>
                <a:schemeClr val="bg1"/>
              </a:solidFill>
            </a:endParaRPr>
          </a:p>
        </p:txBody>
      </p:sp>
      <p:pic>
        <p:nvPicPr>
          <p:cNvPr id="10" name="Segnaposto immagine 9">
            <a:extLst>
              <a:ext uri="{FF2B5EF4-FFF2-40B4-BE49-F238E27FC236}">
                <a16:creationId xmlns:a16="http://schemas.microsoft.com/office/drawing/2014/main" id="{396C3A77-3322-8545-55A3-1FB9CDCF8D30}"/>
              </a:ext>
            </a:extLst>
          </p:cNvPr>
          <p:cNvPicPr>
            <a:picLocks noGrp="1" noChangeAspect="1"/>
          </p:cNvPicPr>
          <p:nvPr>
            <p:ph type="pic" sz="quarter" idx="4294967295"/>
          </p:nvPr>
        </p:nvPicPr>
        <p:blipFill rotWithShape="1">
          <a:blip r:embed="rId2"/>
          <a:srcRect t="10116" b="10116"/>
          <a:stretch/>
        </p:blipFill>
        <p:spPr>
          <a:xfrm>
            <a:off x="7390150" y="3162925"/>
            <a:ext cx="3473451" cy="3695075"/>
          </a:xfrm>
          <a:prstGeom prst="rect">
            <a:avLst/>
          </a:prstGeom>
        </p:spPr>
      </p:pic>
      <p:sp>
        <p:nvSpPr>
          <p:cNvPr id="7" name="Text Placeholder 3">
            <a:extLst>
              <a:ext uri="{FF2B5EF4-FFF2-40B4-BE49-F238E27FC236}">
                <a16:creationId xmlns:a16="http://schemas.microsoft.com/office/drawing/2014/main" id="{E64BA991-0083-1066-84D0-3693B741462C}"/>
              </a:ext>
            </a:extLst>
          </p:cNvPr>
          <p:cNvSpPr txBox="1">
            <a:spLocks/>
          </p:cNvSpPr>
          <p:nvPr/>
        </p:nvSpPr>
        <p:spPr>
          <a:xfrm>
            <a:off x="774804" y="359776"/>
            <a:ext cx="752203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a:t>Key Takeaways</a:t>
            </a:r>
          </a:p>
          <a:p>
            <a:pPr>
              <a:lnSpc>
                <a:spcPts val="3620"/>
              </a:lnSpc>
            </a:pPr>
            <a:endParaRPr lang="en-US" dirty="0"/>
          </a:p>
        </p:txBody>
      </p:sp>
      <p:sp>
        <p:nvSpPr>
          <p:cNvPr id="9" name="Text Placeholder 4">
            <a:extLst>
              <a:ext uri="{FF2B5EF4-FFF2-40B4-BE49-F238E27FC236}">
                <a16:creationId xmlns:a16="http://schemas.microsoft.com/office/drawing/2014/main" id="{FE238C20-E89A-D90E-EA97-8518228A2E5C}"/>
              </a:ext>
            </a:extLst>
          </p:cNvPr>
          <p:cNvSpPr txBox="1">
            <a:spLocks/>
          </p:cNvSpPr>
          <p:nvPr/>
        </p:nvSpPr>
        <p:spPr>
          <a:xfrm>
            <a:off x="774804" y="1585752"/>
            <a:ext cx="5321196" cy="315434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Respecting Local Scale Creates                  Authenticity and Balance</a:t>
            </a:r>
            <a:br>
              <a:rPr lang="en-GB" sz="2200" dirty="0">
                <a:solidFill>
                  <a:srgbClr val="414141"/>
                </a:solidFill>
              </a:rPr>
            </a:br>
            <a:r>
              <a:rPr lang="en-GB" sz="2200" dirty="0">
                <a:solidFill>
                  <a:srgbClr val="414141"/>
                </a:solidFill>
              </a:rPr>
              <a:t>The </a:t>
            </a:r>
            <a:r>
              <a:rPr lang="en-GB" sz="2200" dirty="0" err="1">
                <a:solidFill>
                  <a:srgbClr val="414141"/>
                </a:solidFill>
              </a:rPr>
              <a:t>Locanda</a:t>
            </a:r>
            <a:r>
              <a:rPr lang="en-GB" sz="2200" dirty="0">
                <a:solidFill>
                  <a:srgbClr val="414141"/>
                </a:solidFill>
              </a:rPr>
              <a:t> del </a:t>
            </a:r>
            <a:r>
              <a:rPr lang="en-GB" sz="2200" dirty="0" err="1">
                <a:solidFill>
                  <a:srgbClr val="414141"/>
                </a:solidFill>
              </a:rPr>
              <a:t>Mugnaio</a:t>
            </a:r>
            <a:r>
              <a:rPr lang="en-GB" sz="2200" dirty="0">
                <a:solidFill>
                  <a:srgbClr val="414141"/>
                </a:solidFill>
              </a:rPr>
              <a:t> offers a small number of rooms, designed to match the village’s infrastructure and social rhythm. This right-sized approach avoids the strain of over-tourism, fosters genuine interactions between guests and residents, and supports the slow pace of life that defines </a:t>
            </a:r>
            <a:r>
              <a:rPr lang="en-GB" sz="2200" dirty="0" err="1">
                <a:solidFill>
                  <a:srgbClr val="414141"/>
                </a:solidFill>
              </a:rPr>
              <a:t>Roseto</a:t>
            </a:r>
            <a:r>
              <a:rPr lang="en-GB" sz="2200" dirty="0">
                <a:solidFill>
                  <a:srgbClr val="414141"/>
                </a:solidFill>
              </a:rPr>
              <a:t> </a:t>
            </a:r>
            <a:r>
              <a:rPr lang="en-GB" sz="2200" dirty="0" err="1">
                <a:solidFill>
                  <a:srgbClr val="414141"/>
                </a:solidFill>
              </a:rPr>
              <a:t>Valfortore</a:t>
            </a:r>
            <a:r>
              <a:rPr lang="en-GB" sz="2200" dirty="0">
                <a:solidFill>
                  <a:srgbClr val="414141"/>
                </a:solidFill>
              </a:rPr>
              <a:t>.</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US" sz="2200" dirty="0">
              <a:solidFill>
                <a:srgbClr val="459597"/>
              </a:solidFill>
            </a:endParaRPr>
          </a:p>
        </p:txBody>
      </p:sp>
      <p:cxnSp>
        <p:nvCxnSpPr>
          <p:cNvPr id="11" name="Straight Connector 10">
            <a:extLst>
              <a:ext uri="{FF2B5EF4-FFF2-40B4-BE49-F238E27FC236}">
                <a16:creationId xmlns:a16="http://schemas.microsoft.com/office/drawing/2014/main" id="{EF512701-0E52-0F2C-43C0-5B2587BF1D45}"/>
              </a:ext>
            </a:extLst>
          </p:cNvPr>
          <p:cNvCxnSpPr>
            <a:cxnSpLocks/>
          </p:cNvCxnSpPr>
          <p:nvPr/>
        </p:nvCxnSpPr>
        <p:spPr>
          <a:xfrm>
            <a:off x="0" y="970925"/>
            <a:ext cx="567890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BCA2227-3D96-57A1-0FD6-8FB6F8521ED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910293" y="4329592"/>
            <a:ext cx="4194013" cy="3114966"/>
          </a:xfrm>
          <a:prstGeom prst="rect">
            <a:avLst/>
          </a:prstGeom>
        </p:spPr>
      </p:pic>
      <p:sp>
        <p:nvSpPr>
          <p:cNvPr id="13" name="Slide Number Placeholder 5">
            <a:extLst>
              <a:ext uri="{FF2B5EF4-FFF2-40B4-BE49-F238E27FC236}">
                <a16:creationId xmlns:a16="http://schemas.microsoft.com/office/drawing/2014/main" id="{6D06CA34-BB61-8614-DCDF-08AACD8A93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a:t>
            </a:fld>
            <a:endParaRPr lang="fr-CA" sz="1200" dirty="0"/>
          </a:p>
        </p:txBody>
      </p:sp>
    </p:spTree>
    <p:extLst>
      <p:ext uri="{BB962C8B-B14F-4D97-AF65-F5344CB8AC3E}">
        <p14:creationId xmlns:p14="http://schemas.microsoft.com/office/powerpoint/2010/main" val="866636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545E45-323C-0C6C-E1B2-3BDB4C26F9AA}"/>
              </a:ext>
            </a:extLst>
          </p:cNvPr>
          <p:cNvSpPr>
            <a:spLocks noGrp="1"/>
          </p:cNvSpPr>
          <p:nvPr>
            <p:ph type="body" sz="quarter" idx="16"/>
          </p:nvPr>
        </p:nvSpPr>
        <p:spPr>
          <a:xfrm>
            <a:off x="774804" y="359776"/>
            <a:ext cx="7522032" cy="803654"/>
          </a:xfrm>
        </p:spPr>
        <p:txBody>
          <a:bodyPr/>
          <a:lstStyle/>
          <a:p>
            <a:pPr>
              <a:lnSpc>
                <a:spcPts val="3620"/>
              </a:lnSpc>
            </a:pPr>
            <a:r>
              <a:rPr lang="en-US" dirty="0"/>
              <a:t>Key Takeaways</a:t>
            </a:r>
          </a:p>
          <a:p>
            <a:pPr>
              <a:lnSpc>
                <a:spcPts val="3620"/>
              </a:lnSpc>
            </a:pPr>
            <a:endParaRPr lang="en-US" dirty="0"/>
          </a:p>
        </p:txBody>
      </p:sp>
      <p:sp>
        <p:nvSpPr>
          <p:cNvPr id="7" name="Text Placeholder 4">
            <a:extLst>
              <a:ext uri="{FF2B5EF4-FFF2-40B4-BE49-F238E27FC236}">
                <a16:creationId xmlns:a16="http://schemas.microsoft.com/office/drawing/2014/main" id="{7ABAE6AF-742D-AEC2-1ED2-45BF3AFF69F3}"/>
              </a:ext>
            </a:extLst>
          </p:cNvPr>
          <p:cNvSpPr txBox="1">
            <a:spLocks/>
          </p:cNvSpPr>
          <p:nvPr/>
        </p:nvSpPr>
        <p:spPr>
          <a:xfrm>
            <a:off x="639893" y="1630097"/>
            <a:ext cx="10197996"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Regenerating Historic </a:t>
            </a:r>
            <a:r>
              <a:rPr lang="en-GB" sz="2200" b="1" dirty="0" err="1">
                <a:solidFill>
                  <a:srgbClr val="EC7C69"/>
                </a:solidFill>
              </a:rPr>
              <a:t>SpacesBuilds</a:t>
            </a:r>
            <a:r>
              <a:rPr lang="en-GB" sz="2200" b="1" dirty="0">
                <a:solidFill>
                  <a:srgbClr val="EC7C69"/>
                </a:solidFill>
              </a:rPr>
              <a:t> Cultural and Economic Value</a:t>
            </a:r>
            <a:br>
              <a:rPr lang="en-GB" sz="2200" dirty="0">
                <a:solidFill>
                  <a:srgbClr val="414141"/>
                </a:solidFill>
              </a:rPr>
            </a:br>
            <a:r>
              <a:rPr lang="en-GB" sz="2200" dirty="0">
                <a:solidFill>
                  <a:srgbClr val="414141"/>
                </a:solidFill>
              </a:rPr>
              <a:t>By restoring a historic mill and repurposing it as a hospitality venue, the </a:t>
            </a:r>
            <a:r>
              <a:rPr lang="en-GB" sz="2200" dirty="0" err="1">
                <a:solidFill>
                  <a:srgbClr val="414141"/>
                </a:solidFill>
              </a:rPr>
              <a:t>Locanda</a:t>
            </a:r>
            <a:r>
              <a:rPr lang="en-GB" sz="2200" dirty="0">
                <a:solidFill>
                  <a:srgbClr val="414141"/>
                </a:solidFill>
              </a:rPr>
              <a:t> preserves local heritage while creating a new economic use for the space. This aligns with adaptive reuse principles and demonstrates how cultural preservation can go hand-in-hand with sustainable development.</a:t>
            </a:r>
          </a:p>
          <a:p>
            <a:pPr marL="342900" indent="-342900">
              <a:buClr>
                <a:srgbClr val="459597"/>
              </a:buClr>
              <a:buFont typeface="Arial" panose="020B0604020202020204" pitchFamily="34" charset="0"/>
              <a:buChar char="•"/>
            </a:pPr>
            <a:endParaRPr lang="en-GB" sz="8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Integrating Local Products Strengthens the Value Chain</a:t>
            </a:r>
            <a:br>
              <a:rPr lang="en-GB" sz="2200" dirty="0">
                <a:solidFill>
                  <a:srgbClr val="414141"/>
                </a:solidFill>
              </a:rPr>
            </a:br>
            <a:r>
              <a:rPr lang="en-GB" sz="2200" dirty="0">
                <a:solidFill>
                  <a:srgbClr val="414141"/>
                </a:solidFill>
              </a:rPr>
              <a:t>The </a:t>
            </a:r>
            <a:r>
              <a:rPr lang="en-GB" sz="2200" dirty="0" err="1">
                <a:solidFill>
                  <a:srgbClr val="414141"/>
                </a:solidFill>
              </a:rPr>
              <a:t>Locanda</a:t>
            </a:r>
            <a:r>
              <a:rPr lang="en-GB" sz="2200" dirty="0">
                <a:solidFill>
                  <a:srgbClr val="414141"/>
                </a:solidFill>
              </a:rPr>
              <a:t> highlights </a:t>
            </a:r>
            <a:r>
              <a:rPr lang="en-GB" sz="2200" dirty="0" err="1">
                <a:solidFill>
                  <a:srgbClr val="414141"/>
                </a:solidFill>
              </a:rPr>
              <a:t>Roseto’s</a:t>
            </a:r>
            <a:r>
              <a:rPr lang="en-GB" sz="2200" dirty="0">
                <a:solidFill>
                  <a:srgbClr val="414141"/>
                </a:solidFill>
              </a:rPr>
              <a:t> agri-food identity by offering local cheese, bread, and cured meats, all sourced from nearby producers. This strengthens short supply chains, ensures income for local farmers and artisans, and gives visitors a direct taste of the territory.</a:t>
            </a:r>
          </a:p>
          <a:p>
            <a:pPr marL="342900" indent="-342900">
              <a:buClr>
                <a:srgbClr val="459597"/>
              </a:buClr>
              <a:buFont typeface="Arial" panose="020B0604020202020204" pitchFamily="34" charset="0"/>
              <a:buChar char="•"/>
            </a:pPr>
            <a:endParaRPr lang="en-GB" sz="8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Community-</a:t>
            </a:r>
            <a:r>
              <a:rPr lang="en-GB" sz="2200" b="1" dirty="0" err="1">
                <a:solidFill>
                  <a:srgbClr val="EC7C69"/>
                </a:solidFill>
              </a:rPr>
              <a:t>Centered</a:t>
            </a:r>
            <a:r>
              <a:rPr lang="en-GB" sz="2200" b="1" dirty="0">
                <a:solidFill>
                  <a:srgbClr val="EC7C69"/>
                </a:solidFill>
              </a:rPr>
              <a:t> Hospitality Enhances Resilience                                               </a:t>
            </a:r>
            <a:r>
              <a:rPr lang="en-GB" sz="2200" dirty="0" err="1">
                <a:solidFill>
                  <a:srgbClr val="414141"/>
                </a:solidFill>
              </a:rPr>
              <a:t>Locanda</a:t>
            </a:r>
            <a:r>
              <a:rPr lang="en-GB" sz="2200" dirty="0">
                <a:solidFill>
                  <a:srgbClr val="414141"/>
                </a:solidFill>
              </a:rPr>
              <a:t> del </a:t>
            </a:r>
            <a:r>
              <a:rPr lang="en-GB" sz="2200" dirty="0" err="1">
                <a:solidFill>
                  <a:srgbClr val="414141"/>
                </a:solidFill>
              </a:rPr>
              <a:t>Mugnaio</a:t>
            </a:r>
            <a:r>
              <a:rPr lang="en-GB" sz="2200" dirty="0">
                <a:solidFill>
                  <a:srgbClr val="414141"/>
                </a:solidFill>
              </a:rPr>
              <a:t> is not just a place to stay - it is embedded in the life of the village. Its operations involve local workers, craftspeople, and storytellers, ensuring that the economic benefits of tourism are widely shared. This model exemplifies how hospitality businesses can be designed as part of a broader community ecosystem.</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US" sz="2200" dirty="0">
              <a:solidFill>
                <a:srgbClr val="459597"/>
              </a:solidFill>
            </a:endParaRPr>
          </a:p>
        </p:txBody>
      </p:sp>
      <p:cxnSp>
        <p:nvCxnSpPr>
          <p:cNvPr id="8" name="Straight Connector 7">
            <a:extLst>
              <a:ext uri="{FF2B5EF4-FFF2-40B4-BE49-F238E27FC236}">
                <a16:creationId xmlns:a16="http://schemas.microsoft.com/office/drawing/2014/main" id="{74D35FC8-A182-5B56-6A6D-54C4E8FF4721}"/>
              </a:ext>
            </a:extLst>
          </p:cNvPr>
          <p:cNvCxnSpPr>
            <a:cxnSpLocks/>
          </p:cNvCxnSpPr>
          <p:nvPr/>
        </p:nvCxnSpPr>
        <p:spPr>
          <a:xfrm>
            <a:off x="0" y="973630"/>
            <a:ext cx="865990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8EC35A-DC2E-B44D-FDC3-B18443E117D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0618780" y="1123375"/>
            <a:ext cx="4194013" cy="3114966"/>
          </a:xfrm>
          <a:prstGeom prst="rect">
            <a:avLst/>
          </a:prstGeom>
        </p:spPr>
      </p:pic>
      <p:sp>
        <p:nvSpPr>
          <p:cNvPr id="2" name="Slide Number Placeholder 5">
            <a:extLst>
              <a:ext uri="{FF2B5EF4-FFF2-40B4-BE49-F238E27FC236}">
                <a16:creationId xmlns:a16="http://schemas.microsoft.com/office/drawing/2014/main" id="{FBD87D9D-0FEB-F23E-2FED-9F81D15468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spTree>
    <p:extLst>
      <p:ext uri="{BB962C8B-B14F-4D97-AF65-F5344CB8AC3E}">
        <p14:creationId xmlns:p14="http://schemas.microsoft.com/office/powerpoint/2010/main" val="288404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EB48E-7120-D652-CCE3-99A84CA442D2}"/>
              </a:ext>
            </a:extLst>
          </p:cNvPr>
          <p:cNvSpPr>
            <a:spLocks noGrp="1"/>
          </p:cNvSpPr>
          <p:nvPr>
            <p:ph type="body" sz="quarter" idx="13"/>
          </p:nvPr>
        </p:nvSpPr>
        <p:spPr>
          <a:xfrm>
            <a:off x="1045115" y="120141"/>
            <a:ext cx="4231539" cy="2838867"/>
          </a:xfrm>
        </p:spPr>
        <p:txBody>
          <a:bodyPr lIns="91440" tIns="45720" rIns="91440" bIns="45720" anchor="ctr">
            <a:normAutofit/>
          </a:bodyPr>
          <a:lstStyle/>
          <a:p>
            <a:r>
              <a:rPr lang="en-GB" sz="2400" dirty="0">
                <a:ea typeface="+mn-lt"/>
                <a:cs typeface="+mn-lt"/>
              </a:rPr>
              <a:t>"When tourism listens to the rhythm of a place, not only does it preserve its soul—it becomes a force for </a:t>
            </a:r>
            <a:r>
              <a:rPr lang="en-GB" sz="2400" dirty="0" err="1">
                <a:ea typeface="+mn-lt"/>
                <a:cs typeface="+mn-lt"/>
              </a:rPr>
              <a:t>regeneratio</a:t>
            </a:r>
            <a:r>
              <a:rPr lang="en-GB" sz="2400" dirty="0">
                <a:ea typeface="+mn-lt"/>
                <a:cs typeface="+mn-lt"/>
              </a:rPr>
              <a:t>"</a:t>
            </a:r>
            <a:endParaRPr lang="it-IT" sz="2400" dirty="0"/>
          </a:p>
        </p:txBody>
      </p:sp>
      <p:pic>
        <p:nvPicPr>
          <p:cNvPr id="6" name="Picture Placeholder 5">
            <a:extLst>
              <a:ext uri="{FF2B5EF4-FFF2-40B4-BE49-F238E27FC236}">
                <a16:creationId xmlns:a16="http://schemas.microsoft.com/office/drawing/2014/main" id="{A77FCD6B-E91A-BA37-0E3C-C2F2669F038C}"/>
              </a:ext>
            </a:extLst>
          </p:cNvPr>
          <p:cNvPicPr>
            <a:picLocks noGrp="1" noChangeAspect="1"/>
          </p:cNvPicPr>
          <p:nvPr>
            <p:ph type="pic" sz="quarter" idx="41"/>
          </p:nvPr>
        </p:nvPicPr>
        <p:blipFill>
          <a:blip r:embed="rId2"/>
          <a:srcRect t="24454" b="24454"/>
          <a:stretch/>
        </p:blipFill>
        <p:spPr>
          <a:xfrm>
            <a:off x="4229099" y="1658170"/>
            <a:ext cx="7122409" cy="5199830"/>
          </a:xfrm>
        </p:spPr>
      </p:pic>
      <p:sp>
        <p:nvSpPr>
          <p:cNvPr id="4" name="Text Placeholder 3">
            <a:extLst>
              <a:ext uri="{FF2B5EF4-FFF2-40B4-BE49-F238E27FC236}">
                <a16:creationId xmlns:a16="http://schemas.microsoft.com/office/drawing/2014/main" id="{6C292DD5-930D-ECC3-8E2D-6881CFD6D595}"/>
              </a:ext>
            </a:extLst>
          </p:cNvPr>
          <p:cNvSpPr>
            <a:spLocks noGrp="1"/>
          </p:cNvSpPr>
          <p:nvPr>
            <p:ph type="body" sz="quarter" idx="65"/>
          </p:nvPr>
        </p:nvSpPr>
        <p:spPr/>
        <p:txBody>
          <a:bodyPr lIns="91440" tIns="45720" rIns="91440" bIns="45720" anchor="ctr">
            <a:noAutofit/>
          </a:bodyPr>
          <a:lstStyle/>
          <a:p>
            <a:pPr algn="ctr"/>
            <a:r>
              <a:rPr lang="en-GB" sz="1200" dirty="0">
                <a:latin typeface="Calibri"/>
                <a:ea typeface="Calibri"/>
                <a:cs typeface="Calibri"/>
              </a:rPr>
              <a:t>Photo Credit: </a:t>
            </a:r>
            <a:r>
              <a:rPr lang="en-GB" sz="1200" dirty="0" err="1">
                <a:latin typeface="Calibri"/>
                <a:ea typeface="Calibri"/>
                <a:cs typeface="Calibri"/>
              </a:rPr>
              <a:t>Meridaunia</a:t>
            </a:r>
            <a:endParaRPr lang="en-GB" sz="1200" dirty="0" err="1">
              <a:ea typeface="Calibri"/>
            </a:endParaRPr>
          </a:p>
        </p:txBody>
      </p:sp>
      <p:sp>
        <p:nvSpPr>
          <p:cNvPr id="7" name="Freeform 6">
            <a:extLst>
              <a:ext uri="{FF2B5EF4-FFF2-40B4-BE49-F238E27FC236}">
                <a16:creationId xmlns:a16="http://schemas.microsoft.com/office/drawing/2014/main" id="{4A448368-4AD6-D1FA-0E61-7E23F2DBE07B}"/>
              </a:ext>
            </a:extLst>
          </p:cNvPr>
          <p:cNvSpPr/>
          <p:nvPr/>
        </p:nvSpPr>
        <p:spPr>
          <a:xfrm>
            <a:off x="4874473" y="2173872"/>
            <a:ext cx="1443878" cy="104523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BB5A2913-ECE6-7F50-D4E0-185486B36C61}"/>
              </a:ext>
            </a:extLst>
          </p:cNvPr>
          <p:cNvGrpSpPr/>
          <p:nvPr/>
        </p:nvGrpSpPr>
        <p:grpSpPr>
          <a:xfrm flipH="1">
            <a:off x="183985" y="3736566"/>
            <a:ext cx="1073276" cy="2965650"/>
            <a:chOff x="1127677" y="228112"/>
            <a:chExt cx="3378745" cy="9336067"/>
          </a:xfrm>
          <a:solidFill>
            <a:srgbClr val="459597"/>
          </a:solidFill>
        </p:grpSpPr>
        <p:sp>
          <p:nvSpPr>
            <p:cNvPr id="5" name="Freeform 4">
              <a:extLst>
                <a:ext uri="{FF2B5EF4-FFF2-40B4-BE49-F238E27FC236}">
                  <a16:creationId xmlns:a16="http://schemas.microsoft.com/office/drawing/2014/main" id="{02AA669D-FC6C-C10E-E434-98B5A3A79473}"/>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D9B94372-26C8-0621-9B3B-C215A1B4B70F}"/>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8AF5ED46-5E9F-203A-5596-A2576E1B9CCA}"/>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F14AB911-AB4B-2902-A2DD-8692E0557ED6}"/>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46AD871F-DB2C-54B3-CF54-44D0BA92D067}"/>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119BECB5-6929-93AA-7E4D-37AFF2E052D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pic>
        <p:nvPicPr>
          <p:cNvPr id="21" name="Picture 20">
            <a:extLst>
              <a:ext uri="{FF2B5EF4-FFF2-40B4-BE49-F238E27FC236}">
                <a16:creationId xmlns:a16="http://schemas.microsoft.com/office/drawing/2014/main" id="{3F47E6AE-1566-E997-10E2-C1CA85A0448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1949048" y="3448890"/>
            <a:ext cx="3580276" cy="2659133"/>
          </a:xfrm>
          <a:prstGeom prst="rect">
            <a:avLst/>
          </a:prstGeom>
        </p:spPr>
      </p:pic>
      <p:sp>
        <p:nvSpPr>
          <p:cNvPr id="22" name="Slide Number Placeholder 5">
            <a:extLst>
              <a:ext uri="{FF2B5EF4-FFF2-40B4-BE49-F238E27FC236}">
                <a16:creationId xmlns:a16="http://schemas.microsoft.com/office/drawing/2014/main" id="{C26763C2-9311-8FCA-DF09-AAB41F7C8F7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a:t>
            </a:fld>
            <a:endParaRPr lang="fr-CA" sz="1200" dirty="0"/>
          </a:p>
        </p:txBody>
      </p:sp>
    </p:spTree>
    <p:extLst>
      <p:ext uri="{BB962C8B-B14F-4D97-AF65-F5344CB8AC3E}">
        <p14:creationId xmlns:p14="http://schemas.microsoft.com/office/powerpoint/2010/main" val="2325923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l="2081" r="2081"/>
          <a:stretch/>
        </p:blipFill>
        <p:spPr>
          <a:xfrm>
            <a:off x="-1" y="-1"/>
            <a:ext cx="5694219" cy="3342069"/>
          </a:xfrm>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dirty="0"/>
              <a:t>ITALY</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30438" b="30438"/>
          <a:stretch>
            <a:fillRect/>
          </a:stretch>
        </p:blipFill>
        <p:spPr>
          <a:xfrm>
            <a:off x="5832763" y="-1"/>
            <a:ext cx="5694219" cy="3342069"/>
          </a:xfrm>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10803" b="10803"/>
          <a:stretch/>
        </p:blipFill>
        <p:spPr>
          <a:xfrm>
            <a:off x="-1" y="3526971"/>
            <a:ext cx="5694219" cy="3342069"/>
          </a:xfrm>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rotWithShape="1">
          <a:blip r:embed="rId5"/>
          <a:srcRect/>
          <a:stretch>
            <a:fillRect/>
          </a:stretch>
        </p:blipFill>
        <p:spPr>
          <a:xfrm>
            <a:off x="5822561" y="3526971"/>
            <a:ext cx="5694219" cy="3331029"/>
          </a:xfrm>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r>
              <a:rPr lang="en-GB" dirty="0"/>
              <a:t>Photo Credit: Visit Monti </a:t>
            </a:r>
            <a:r>
              <a:rPr lang="en-GB" dirty="0" err="1"/>
              <a:t>Dauni</a:t>
            </a:r>
            <a:r>
              <a:rPr lang="en-GB" dirty="0"/>
              <a:t>, </a:t>
            </a:r>
            <a:r>
              <a:rPr lang="en-GB" dirty="0" err="1"/>
              <a:t>Meridaunia</a:t>
            </a:r>
            <a:endParaRPr lang="en-GB" dirty="0"/>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
        <p:nvSpPr>
          <p:cNvPr id="4" name="Slide Number Placeholder 5">
            <a:extLst>
              <a:ext uri="{FF2B5EF4-FFF2-40B4-BE49-F238E27FC236}">
                <a16:creationId xmlns:a16="http://schemas.microsoft.com/office/drawing/2014/main" id="{26EA3815-E23D-F9F1-FAA0-09934C265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Tree>
    <p:extLst>
      <p:ext uri="{BB962C8B-B14F-4D97-AF65-F5344CB8AC3E}">
        <p14:creationId xmlns:p14="http://schemas.microsoft.com/office/powerpoint/2010/main" val="209971969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208652-8C57-4436-8F3C-2A610F3B6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TotalTime>
  <Words>527</Words>
  <Application>Microsoft Office PowerPoint</Application>
  <PresentationFormat>Widescreen</PresentationFormat>
  <Paragraphs>47</Paragraphs>
  <Slides>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Montserrat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699</cp:revision>
  <dcterms:created xsi:type="dcterms:W3CDTF">2020-10-14T13:32:04Z</dcterms:created>
  <dcterms:modified xsi:type="dcterms:W3CDTF">2025-08-19T17:53:16Z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