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8"/>
  </p:notesMasterIdLst>
  <p:handoutMasterIdLst>
    <p:handoutMasterId r:id="rId9"/>
  </p:handoutMasterIdLst>
  <p:sldIdLst>
    <p:sldId id="7829" r:id="rId2"/>
    <p:sldId id="7830" r:id="rId3"/>
    <p:sldId id="7698" r:id="rId4"/>
    <p:sldId id="7832" r:id="rId5"/>
    <p:sldId id="7700" r:id="rId6"/>
    <p:sldId id="783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C7C69"/>
    <a:srgbClr val="494949"/>
    <a:srgbClr val="F2A158"/>
    <a:srgbClr val="DCC5ED"/>
    <a:srgbClr val="0D9390"/>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95082"/>
  </p:normalViewPr>
  <p:slideViewPr>
    <p:cSldViewPr snapToGrid="0" snapToObjects="1">
      <p:cViewPr varScale="1">
        <p:scale>
          <a:sx n="60" d="100"/>
          <a:sy n="60" d="100"/>
        </p:scale>
        <p:origin x="29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21/08/2025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lampingunderthestars.ie/music-house/"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leinsterexpress.ie/news/business/1537108/holiday-rental-pods-planned-at-emo-court-in-laois.html" TargetMode="External"/><Relationship Id="rId2" Type="http://schemas.openxmlformats.org/officeDocument/2006/relationships/hyperlink" Target="https://www.leinsterexpress.ie/" TargetMode="External"/><Relationship Id="rId1" Type="http://schemas.openxmlformats.org/officeDocument/2006/relationships/slideLayout" Target="../slideLayouts/slideLayout31.xml"/><Relationship Id="rId6" Type="http://schemas.openxmlformats.org/officeDocument/2006/relationships/hyperlink" Target="https://www.glampingunderthestars.ie/emo-court/" TargetMode="External"/><Relationship Id="rId5" Type="http://schemas.openxmlformats.org/officeDocument/2006/relationships/hyperlink" Target="https://www.castledarcyglamping.com/"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leinsterexpress.ie/news/business/1537108/holiday-rental-pods-planned-at-emo-court-in-laois.html" TargetMode="External"/><Relationship Id="rId7" Type="http://schemas.openxmlformats.org/officeDocument/2006/relationships/image" Target="../media/image8.png"/><Relationship Id="rId2" Type="http://schemas.openxmlformats.org/officeDocument/2006/relationships/hyperlink" Target="https://www.castledarcyglamping.com/" TargetMode="External"/><Relationship Id="rId1" Type="http://schemas.openxmlformats.org/officeDocument/2006/relationships/slideLayout" Target="../slideLayouts/slideLayout31.xml"/><Relationship Id="rId6" Type="http://schemas.openxmlformats.org/officeDocument/2006/relationships/image" Target="../media/image3.png"/><Relationship Id="rId5" Type="http://schemas.openxmlformats.org/officeDocument/2006/relationships/hyperlink" Target="https://creativecommons.org/licenses/by-sa/4.0/?ref=chooser-v1"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4BC2-4613-57E9-2E8F-44E21D93E8D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8FE77C1-1B0B-4BBF-3822-78D96BE350C7}"/>
              </a:ext>
            </a:extLst>
          </p:cNvPr>
          <p:cNvSpPr>
            <a:spLocks noGrp="1"/>
          </p:cNvSpPr>
          <p:nvPr>
            <p:ph type="body" sz="quarter" idx="16"/>
          </p:nvPr>
        </p:nvSpPr>
        <p:spPr>
          <a:xfrm>
            <a:off x="400555" y="2320314"/>
            <a:ext cx="5234715" cy="3066422"/>
          </a:xfrm>
        </p:spPr>
        <p:txBody>
          <a:bodyPr>
            <a:normAutofit/>
          </a:bodyPr>
          <a:lstStyle/>
          <a:p>
            <a:r>
              <a:rPr lang="en-IE" sz="4000" dirty="0"/>
              <a:t>Emo Court Glamping, Ireland</a:t>
            </a:r>
          </a:p>
          <a:p>
            <a:r>
              <a:rPr lang="en-US" sz="3200" i="1" dirty="0"/>
              <a:t>Family Friendly Glamping on The Wild Atlantic Way</a:t>
            </a:r>
            <a:endParaRPr lang="en-IE" sz="3200" i="1" dirty="0"/>
          </a:p>
        </p:txBody>
      </p:sp>
      <p:sp>
        <p:nvSpPr>
          <p:cNvPr id="2" name="Text Placeholder 1">
            <a:extLst>
              <a:ext uri="{FF2B5EF4-FFF2-40B4-BE49-F238E27FC236}">
                <a16:creationId xmlns:a16="http://schemas.microsoft.com/office/drawing/2014/main" id="{26771B59-59E9-505A-78C2-E365D745DA3F}"/>
              </a:ext>
            </a:extLst>
          </p:cNvPr>
          <p:cNvSpPr>
            <a:spLocks noGrp="1"/>
          </p:cNvSpPr>
          <p:nvPr>
            <p:ph type="body" sz="quarter" idx="65"/>
          </p:nvPr>
        </p:nvSpPr>
        <p:spPr/>
        <p:txBody>
          <a:bodyPr/>
          <a:lstStyle/>
          <a:p>
            <a:r>
              <a:rPr lang="en-IE" dirty="0">
                <a:hlinkClick r:id="rId2">
                  <a:extLst>
                    <a:ext uri="{A12FA001-AC4F-418D-AE19-62706E023703}">
                      <ahyp:hlinkClr xmlns:ahyp="http://schemas.microsoft.com/office/drawing/2018/hyperlinkcolor" val="tx"/>
                    </a:ext>
                  </a:extLst>
                </a:hlinkClick>
              </a:rPr>
              <a:t>https://www.glampingunderthestars.ie/music-house/</a:t>
            </a:r>
            <a:r>
              <a:rPr lang="en-IE" dirty="0"/>
              <a:t> </a:t>
            </a:r>
          </a:p>
        </p:txBody>
      </p:sp>
      <p:sp>
        <p:nvSpPr>
          <p:cNvPr id="12" name="Text Placeholder 8">
            <a:extLst>
              <a:ext uri="{FF2B5EF4-FFF2-40B4-BE49-F238E27FC236}">
                <a16:creationId xmlns:a16="http://schemas.microsoft.com/office/drawing/2014/main" id="{5E3BD5C2-3326-7D9C-010B-7282ACCED933}"/>
              </a:ext>
            </a:extLst>
          </p:cNvPr>
          <p:cNvSpPr txBox="1">
            <a:spLocks/>
          </p:cNvSpPr>
          <p:nvPr/>
        </p:nvSpPr>
        <p:spPr>
          <a:xfrm>
            <a:off x="400555" y="691626"/>
            <a:ext cx="6447919"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7200" dirty="0">
                <a:solidFill>
                  <a:schemeClr val="bg1"/>
                </a:solidFill>
              </a:rPr>
              <a:t>Case Study</a:t>
            </a:r>
          </a:p>
        </p:txBody>
      </p:sp>
      <p:pic>
        <p:nvPicPr>
          <p:cNvPr id="6" name="Picture Placeholder 5" descr="A wooden house with a round door&#10;&#10;AI-generated content may be incorrect.">
            <a:extLst>
              <a:ext uri="{FF2B5EF4-FFF2-40B4-BE49-F238E27FC236}">
                <a16:creationId xmlns:a16="http://schemas.microsoft.com/office/drawing/2014/main" id="{941DD790-CA15-AA73-01DB-62D3D86A74E8}"/>
              </a:ext>
            </a:extLst>
          </p:cNvPr>
          <p:cNvPicPr>
            <a:picLocks noGrp="1" noChangeAspect="1"/>
          </p:cNvPicPr>
          <p:nvPr>
            <p:ph type="pic" sz="quarter" idx="19"/>
          </p:nvPr>
        </p:nvPicPr>
        <p:blipFill>
          <a:blip r:embed="rId3"/>
          <a:srcRect l="8387" r="8387"/>
          <a:stretch>
            <a:fillRect/>
          </a:stretch>
        </p:blipFill>
        <p:spPr/>
      </p:pic>
    </p:spTree>
    <p:extLst>
      <p:ext uri="{BB962C8B-B14F-4D97-AF65-F5344CB8AC3E}">
        <p14:creationId xmlns:p14="http://schemas.microsoft.com/office/powerpoint/2010/main" val="212284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B105E3-1E80-C85E-8651-F1570AAA6534}"/>
              </a:ext>
            </a:extLst>
          </p:cNvPr>
          <p:cNvPicPr>
            <a:picLocks noChangeAspect="1"/>
          </p:cNvPicPr>
          <p:nvPr/>
        </p:nvPicPr>
        <p:blipFill>
          <a:blip r:embed="rId2"/>
          <a:stretch>
            <a:fillRect/>
          </a:stretch>
        </p:blipFill>
        <p:spPr>
          <a:xfrm>
            <a:off x="0" y="1231999"/>
            <a:ext cx="12192000" cy="4394002"/>
          </a:xfrm>
          <a:prstGeom prst="rect">
            <a:avLst/>
          </a:prstGeom>
        </p:spPr>
      </p:pic>
    </p:spTree>
    <p:extLst>
      <p:ext uri="{BB962C8B-B14F-4D97-AF65-F5344CB8AC3E}">
        <p14:creationId xmlns:p14="http://schemas.microsoft.com/office/powerpoint/2010/main" val="367025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9B6F7-55D9-0BA9-0CB6-6C64E1D2A7F0}"/>
            </a:ext>
          </a:extLst>
        </p:cNvPr>
        <p:cNvGrpSpPr/>
        <p:nvPr/>
      </p:nvGrpSpPr>
      <p:grpSpPr>
        <a:xfrm>
          <a:off x="0" y="0"/>
          <a:ext cx="0" cy="0"/>
          <a:chOff x="0" y="0"/>
          <a:chExt cx="0" cy="0"/>
        </a:xfrm>
      </p:grpSpPr>
      <p:sp>
        <p:nvSpPr>
          <p:cNvPr id="8" name="Flowchart: Data 7">
            <a:extLst>
              <a:ext uri="{FF2B5EF4-FFF2-40B4-BE49-F238E27FC236}">
                <a16:creationId xmlns:a16="http://schemas.microsoft.com/office/drawing/2014/main" id="{E2772B36-3ABA-7201-8A15-21AC63CDD894}"/>
              </a:ext>
            </a:extLst>
          </p:cNvPr>
          <p:cNvSpPr/>
          <p:nvPr/>
        </p:nvSpPr>
        <p:spPr>
          <a:xfrm>
            <a:off x="564621" y="4891639"/>
            <a:ext cx="6455464" cy="447307"/>
          </a:xfrm>
          <a:prstGeom prst="flowChartInputOutpu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3C0BBA6-917C-D0FC-D682-72F6E0C52B68}"/>
              </a:ext>
            </a:extLst>
          </p:cNvPr>
          <p:cNvSpPr/>
          <p:nvPr/>
        </p:nvSpPr>
        <p:spPr>
          <a:xfrm>
            <a:off x="341529" y="2757882"/>
            <a:ext cx="6678556" cy="2123658"/>
          </a:xfrm>
          <a:prstGeom prst="rect">
            <a:avLst/>
          </a:prstGeom>
          <a:solidFill>
            <a:srgbClr val="459597"/>
          </a:solidFill>
          <a:ln>
            <a:solidFill>
              <a:srgbClr val="414D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 Placeholder 4">
            <a:extLst>
              <a:ext uri="{FF2B5EF4-FFF2-40B4-BE49-F238E27FC236}">
                <a16:creationId xmlns:a16="http://schemas.microsoft.com/office/drawing/2014/main" id="{ABBD382D-E714-B8CD-A190-6DC12747FCC7}"/>
              </a:ext>
            </a:extLst>
          </p:cNvPr>
          <p:cNvSpPr txBox="1">
            <a:spLocks/>
          </p:cNvSpPr>
          <p:nvPr/>
        </p:nvSpPr>
        <p:spPr>
          <a:xfrm>
            <a:off x="417380" y="2909077"/>
            <a:ext cx="6392582" cy="15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chemeClr val="bg1"/>
                </a:solidFill>
              </a:rPr>
              <a:t>Failte Ireland Scheme: </a:t>
            </a:r>
            <a:r>
              <a:rPr lang="en-US" sz="2200" dirty="0">
                <a:solidFill>
                  <a:schemeClr val="bg1"/>
                </a:solidFill>
              </a:rPr>
              <a:t>The </a:t>
            </a:r>
            <a:r>
              <a:rPr lang="en-US" sz="2200" i="1" u="sng" dirty="0">
                <a:solidFill>
                  <a:schemeClr val="bg1"/>
                </a:solidFill>
                <a:hlinkClick r:id="rId2">
                  <a:extLst>
                    <a:ext uri="{A12FA001-AC4F-418D-AE19-62706E023703}">
                      <ahyp:hlinkClr xmlns:ahyp="http://schemas.microsoft.com/office/drawing/2018/hyperlinkcolor" val="tx"/>
                    </a:ext>
                  </a:extLst>
                </a:hlinkClick>
              </a:rPr>
              <a:t>Laois</a:t>
            </a:r>
            <a:r>
              <a:rPr lang="en-US" sz="2200" dirty="0">
                <a:solidFill>
                  <a:schemeClr val="bg1"/>
                </a:solidFill>
              </a:rPr>
              <a:t> tourist destinations were among 17 tourist projects that were awarded a total of €2.9million investment under </a:t>
            </a:r>
            <a:r>
              <a:rPr lang="en-US" sz="2200" b="1" dirty="0">
                <a:solidFill>
                  <a:schemeClr val="bg1"/>
                </a:solidFill>
              </a:rPr>
              <a:t>Fáilte Ireland’s Private and Community SME Scheme</a:t>
            </a:r>
            <a:r>
              <a:rPr lang="en-US" sz="2200" dirty="0">
                <a:solidFill>
                  <a:schemeClr val="bg1"/>
                </a:solidFill>
              </a:rPr>
              <a:t>, which is part of the </a:t>
            </a:r>
            <a:r>
              <a:rPr lang="en-US" sz="2200" b="1" dirty="0">
                <a:solidFill>
                  <a:schemeClr val="bg1"/>
                </a:solidFill>
              </a:rPr>
              <a:t>EU Just Transition Fund </a:t>
            </a:r>
            <a:r>
              <a:rPr lang="en-US" sz="2200" b="1" dirty="0" err="1">
                <a:solidFill>
                  <a:schemeClr val="bg1"/>
                </a:solidFill>
              </a:rPr>
              <a:t>programme</a:t>
            </a:r>
            <a:r>
              <a:rPr lang="en-US" sz="2200" dirty="0">
                <a:solidFill>
                  <a:schemeClr val="bg1"/>
                </a:solidFill>
              </a:rPr>
              <a:t>. . </a:t>
            </a:r>
          </a:p>
          <a:p>
            <a:pPr marL="0" indent="0">
              <a:spcAft>
                <a:spcPts val="600"/>
              </a:spcAft>
            </a:pPr>
            <a:endParaRPr lang="en-US" sz="2200" dirty="0">
              <a:solidFill>
                <a:schemeClr val="bg1"/>
              </a:solidFill>
            </a:endParaRPr>
          </a:p>
        </p:txBody>
      </p:sp>
      <p:sp>
        <p:nvSpPr>
          <p:cNvPr id="18" name="TextBox 17">
            <a:extLst>
              <a:ext uri="{FF2B5EF4-FFF2-40B4-BE49-F238E27FC236}">
                <a16:creationId xmlns:a16="http://schemas.microsoft.com/office/drawing/2014/main" id="{52A25688-502B-3BD4-F469-49DD33A92F1B}"/>
              </a:ext>
            </a:extLst>
          </p:cNvPr>
          <p:cNvSpPr txBox="1"/>
          <p:nvPr/>
        </p:nvSpPr>
        <p:spPr>
          <a:xfrm>
            <a:off x="341529" y="1365973"/>
            <a:ext cx="6943725" cy="1200329"/>
          </a:xfrm>
          <a:prstGeom prst="rect">
            <a:avLst/>
          </a:prstGeom>
          <a:noFill/>
        </p:spPr>
        <p:txBody>
          <a:bodyPr wrap="square">
            <a:spAutoFit/>
          </a:bodyPr>
          <a:lstStyle/>
          <a:p>
            <a:pPr>
              <a:spcAft>
                <a:spcPts val="600"/>
              </a:spcAft>
            </a:pPr>
            <a:r>
              <a:rPr lang="en-US" sz="2400" dirty="0">
                <a:solidFill>
                  <a:srgbClr val="494949"/>
                </a:solidFill>
              </a:rPr>
              <a:t>A luxury glamping site </a:t>
            </a:r>
            <a:r>
              <a:rPr lang="en-US" sz="2400" dirty="0">
                <a:solidFill>
                  <a:srgbClr val="494949"/>
                </a:solidFill>
                <a:hlinkClick r:id="rId3">
                  <a:extLst>
                    <a:ext uri="{A12FA001-AC4F-418D-AE19-62706E023703}">
                      <ahyp:hlinkClr xmlns:ahyp="http://schemas.microsoft.com/office/drawing/2018/hyperlinkcolor" val="tx"/>
                    </a:ext>
                  </a:extLst>
                </a:hlinkClick>
              </a:rPr>
              <a:t>Emo Court Glamping </a:t>
            </a:r>
            <a:r>
              <a:rPr lang="en-US" sz="2400" dirty="0">
                <a:solidFill>
                  <a:srgbClr val="494949"/>
                </a:solidFill>
              </a:rPr>
              <a:t>, and a horse-drawn wagon, a glamorous camping destination in Laois have secured funding of €550,000. </a:t>
            </a:r>
            <a:r>
              <a:rPr lang="en-US" sz="2200" dirty="0">
                <a:solidFill>
                  <a:srgbClr val="494949"/>
                </a:solidFill>
              </a:rPr>
              <a:t>. </a:t>
            </a:r>
          </a:p>
        </p:txBody>
      </p:sp>
      <p:sp>
        <p:nvSpPr>
          <p:cNvPr id="25" name="Text Placeholder 11">
            <a:extLst>
              <a:ext uri="{FF2B5EF4-FFF2-40B4-BE49-F238E27FC236}">
                <a16:creationId xmlns:a16="http://schemas.microsoft.com/office/drawing/2014/main" id="{EB4AECB5-2182-2180-05FF-3B01A6E5A1F7}"/>
              </a:ext>
            </a:extLst>
          </p:cNvPr>
          <p:cNvSpPr txBox="1">
            <a:spLocks/>
          </p:cNvSpPr>
          <p:nvPr/>
        </p:nvSpPr>
        <p:spPr>
          <a:xfrm>
            <a:off x="296824" y="135164"/>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400" b="1" i="0" kern="1200" dirty="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4400" dirty="0">
                <a:solidFill>
                  <a:srgbClr val="459597"/>
                </a:solidFill>
              </a:rPr>
              <a:t>Case Study: </a:t>
            </a:r>
            <a:r>
              <a:rPr lang="en-IE" sz="3200" dirty="0"/>
              <a:t>Emo Court Glamping, </a:t>
            </a:r>
            <a:endParaRPr lang="en-US" sz="3200" dirty="0"/>
          </a:p>
        </p:txBody>
      </p:sp>
      <p:pic>
        <p:nvPicPr>
          <p:cNvPr id="3076" name="Picture 4">
            <a:extLst>
              <a:ext uri="{FF2B5EF4-FFF2-40B4-BE49-F238E27FC236}">
                <a16:creationId xmlns:a16="http://schemas.microsoft.com/office/drawing/2014/main" id="{FD3559F1-1676-1B01-27E6-42B60A6B13E4}"/>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2228" b="2228"/>
          <a:stretch>
            <a:fillRect/>
          </a:stretch>
        </p:blipFill>
        <p:spPr bwMode="auto">
          <a:xfrm>
            <a:off x="7470775" y="1917700"/>
            <a:ext cx="3709988" cy="2498725"/>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a:extLst>
              <a:ext uri="{FF2B5EF4-FFF2-40B4-BE49-F238E27FC236}">
                <a16:creationId xmlns:a16="http://schemas.microsoft.com/office/drawing/2014/main" id="{20D31596-EF1A-3D98-9F17-07E879094037}"/>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6" name="Text Placeholder 23">
            <a:extLst>
              <a:ext uri="{FF2B5EF4-FFF2-40B4-BE49-F238E27FC236}">
                <a16:creationId xmlns:a16="http://schemas.microsoft.com/office/drawing/2014/main" id="{7DDB4280-9A59-2355-D420-A644A11CCEE8}"/>
              </a:ext>
            </a:extLst>
          </p:cNvPr>
          <p:cNvSpPr txBox="1">
            <a:spLocks/>
          </p:cNvSpPr>
          <p:nvPr/>
        </p:nvSpPr>
        <p:spPr>
          <a:xfrm>
            <a:off x="7578179" y="5117875"/>
            <a:ext cx="4051845" cy="663800"/>
          </a:xfrm>
          <a:prstGeom prst="rect">
            <a:avLst/>
          </a:prstGeom>
          <a:solidFill>
            <a:srgbClr val="E96751"/>
          </a:solidFill>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latin typeface="+mn-lt"/>
                <a:hlinkClick r:id="rId5">
                  <a:extLst>
                    <a:ext uri="{A12FA001-AC4F-418D-AE19-62706E023703}">
                      <ahyp:hlinkClr xmlns:ahyp="http://schemas.microsoft.com/office/drawing/2018/hyperlinkcolor" val="tx"/>
                    </a:ext>
                  </a:extLst>
                </a:hlinkClick>
              </a:rPr>
              <a:t>https://www.glampingunderthestars.ie/emo-court/ </a:t>
            </a:r>
            <a:r>
              <a:rPr lang="en-US" sz="1600" dirty="0">
                <a:latin typeface="+mn-lt"/>
              </a:rPr>
              <a:t> </a:t>
            </a:r>
          </a:p>
        </p:txBody>
      </p:sp>
      <p:sp>
        <p:nvSpPr>
          <p:cNvPr id="7" name="TextBox 6">
            <a:extLst>
              <a:ext uri="{FF2B5EF4-FFF2-40B4-BE49-F238E27FC236}">
                <a16:creationId xmlns:a16="http://schemas.microsoft.com/office/drawing/2014/main" id="{901F8983-80BA-287F-AF33-75462A85E24A}"/>
              </a:ext>
            </a:extLst>
          </p:cNvPr>
          <p:cNvSpPr txBox="1"/>
          <p:nvPr/>
        </p:nvSpPr>
        <p:spPr>
          <a:xfrm>
            <a:off x="95250" y="753113"/>
            <a:ext cx="8064578" cy="461665"/>
          </a:xfrm>
          <a:prstGeom prst="rect">
            <a:avLst/>
          </a:prstGeom>
          <a:noFill/>
        </p:spPr>
        <p:txBody>
          <a:bodyPr wrap="square">
            <a:spAutoFit/>
          </a:bodyPr>
          <a:lstStyle/>
          <a:p>
            <a:pPr algn="ctr"/>
            <a:r>
              <a:rPr lang="en-US" sz="2400" b="0" i="0" dirty="0">
                <a:solidFill>
                  <a:srgbClr val="E96751"/>
                </a:solidFill>
                <a:effectLst/>
              </a:rPr>
              <a:t>Bespoke Family Friendly Glamping on The Wild Atlantic Way</a:t>
            </a:r>
          </a:p>
        </p:txBody>
      </p:sp>
      <p:sp>
        <p:nvSpPr>
          <p:cNvPr id="4" name="TextBox 3">
            <a:extLst>
              <a:ext uri="{FF2B5EF4-FFF2-40B4-BE49-F238E27FC236}">
                <a16:creationId xmlns:a16="http://schemas.microsoft.com/office/drawing/2014/main" id="{D094A40A-F559-95DE-5434-27EFA825D71F}"/>
              </a:ext>
            </a:extLst>
          </p:cNvPr>
          <p:cNvSpPr txBox="1"/>
          <p:nvPr/>
        </p:nvSpPr>
        <p:spPr>
          <a:xfrm>
            <a:off x="495300" y="5781675"/>
            <a:ext cx="6096000" cy="369332"/>
          </a:xfrm>
          <a:prstGeom prst="rect">
            <a:avLst/>
          </a:prstGeom>
          <a:noFill/>
        </p:spPr>
        <p:txBody>
          <a:bodyPr wrap="square">
            <a:spAutoFit/>
          </a:bodyPr>
          <a:lstStyle/>
          <a:p>
            <a:r>
              <a:rPr lang="en-IE" dirty="0">
                <a:hlinkClick r:id="rId6"/>
              </a:rPr>
              <a:t>https://www.glampingunderthestars.ie/emo-court/</a:t>
            </a:r>
            <a:r>
              <a:rPr lang="en-IE" dirty="0"/>
              <a:t> </a:t>
            </a:r>
          </a:p>
        </p:txBody>
      </p:sp>
    </p:spTree>
    <p:extLst>
      <p:ext uri="{BB962C8B-B14F-4D97-AF65-F5344CB8AC3E}">
        <p14:creationId xmlns:p14="http://schemas.microsoft.com/office/powerpoint/2010/main" val="136627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12D016-4D75-0355-9840-08B90D154704}"/>
              </a:ext>
            </a:extLst>
          </p:cNvPr>
          <p:cNvPicPr>
            <a:picLocks noChangeAspect="1"/>
          </p:cNvPicPr>
          <p:nvPr/>
        </p:nvPicPr>
        <p:blipFill>
          <a:blip r:embed="rId2"/>
          <a:stretch>
            <a:fillRect/>
          </a:stretch>
        </p:blipFill>
        <p:spPr>
          <a:xfrm>
            <a:off x="803313" y="0"/>
            <a:ext cx="10585374" cy="6858000"/>
          </a:xfrm>
          <a:prstGeom prst="rect">
            <a:avLst/>
          </a:prstGeom>
        </p:spPr>
      </p:pic>
    </p:spTree>
    <p:extLst>
      <p:ext uri="{BB962C8B-B14F-4D97-AF65-F5344CB8AC3E}">
        <p14:creationId xmlns:p14="http://schemas.microsoft.com/office/powerpoint/2010/main" val="42827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E3DFC-6EB6-0BE9-58ED-CE7AE52748CD}"/>
            </a:ext>
          </a:extLst>
        </p:cNvPr>
        <p:cNvGrpSpPr/>
        <p:nvPr/>
      </p:nvGrpSpPr>
      <p:grpSpPr>
        <a:xfrm>
          <a:off x="0" y="0"/>
          <a:ext cx="0" cy="0"/>
          <a:chOff x="0" y="0"/>
          <a:chExt cx="0" cy="0"/>
        </a:xfrm>
      </p:grpSpPr>
      <p:sp>
        <p:nvSpPr>
          <p:cNvPr id="25" name="Text Placeholder 11">
            <a:extLst>
              <a:ext uri="{FF2B5EF4-FFF2-40B4-BE49-F238E27FC236}">
                <a16:creationId xmlns:a16="http://schemas.microsoft.com/office/drawing/2014/main" id="{8303B9ED-0AF0-D825-150E-F7D323DCF4EB}"/>
              </a:ext>
            </a:extLst>
          </p:cNvPr>
          <p:cNvSpPr txBox="1">
            <a:spLocks/>
          </p:cNvSpPr>
          <p:nvPr/>
        </p:nvSpPr>
        <p:spPr>
          <a:xfrm>
            <a:off x="296824" y="135164"/>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400" b="1" i="0" kern="1200" dirty="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4400" dirty="0">
                <a:solidFill>
                  <a:srgbClr val="459597"/>
                </a:solidFill>
              </a:rPr>
              <a:t>Case Study: </a:t>
            </a:r>
            <a:r>
              <a:rPr lang="en-IE" sz="3200" dirty="0"/>
              <a:t>Emo Court Glamping, </a:t>
            </a:r>
            <a:endParaRPr lang="en-US" sz="3200" dirty="0"/>
          </a:p>
        </p:txBody>
      </p:sp>
      <p:sp>
        <p:nvSpPr>
          <p:cNvPr id="3" name="object 3">
            <a:extLst>
              <a:ext uri="{FF2B5EF4-FFF2-40B4-BE49-F238E27FC236}">
                <a16:creationId xmlns:a16="http://schemas.microsoft.com/office/drawing/2014/main" id="{19A652D7-D7BB-0E99-AFBE-16D64E3B773D}"/>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6" name="Text Placeholder 23">
            <a:extLst>
              <a:ext uri="{FF2B5EF4-FFF2-40B4-BE49-F238E27FC236}">
                <a16:creationId xmlns:a16="http://schemas.microsoft.com/office/drawing/2014/main" id="{592006A4-AAD1-A745-57D0-39587100E363}"/>
              </a:ext>
            </a:extLst>
          </p:cNvPr>
          <p:cNvSpPr txBox="1">
            <a:spLocks/>
          </p:cNvSpPr>
          <p:nvPr/>
        </p:nvSpPr>
        <p:spPr>
          <a:xfrm>
            <a:off x="7578179" y="5117875"/>
            <a:ext cx="4051845" cy="663800"/>
          </a:xfrm>
          <a:prstGeom prst="rect">
            <a:avLst/>
          </a:prstGeom>
          <a:solidFill>
            <a:srgbClr val="E96751"/>
          </a:solidFill>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latin typeface="+mn-lt"/>
                <a:hlinkClick r:id="rId2">
                  <a:extLst>
                    <a:ext uri="{A12FA001-AC4F-418D-AE19-62706E023703}">
                      <ahyp:hlinkClr xmlns:ahyp="http://schemas.microsoft.com/office/drawing/2018/hyperlinkcolor" val="tx"/>
                    </a:ext>
                  </a:extLst>
                </a:hlinkClick>
              </a:rPr>
              <a:t>https://www.glampingunderthestars.ie/emo-court/ </a:t>
            </a:r>
            <a:r>
              <a:rPr lang="en-US" sz="1600" dirty="0">
                <a:latin typeface="+mn-lt"/>
              </a:rPr>
              <a:t> </a:t>
            </a:r>
          </a:p>
        </p:txBody>
      </p:sp>
      <p:sp>
        <p:nvSpPr>
          <p:cNvPr id="7" name="TextBox 6">
            <a:extLst>
              <a:ext uri="{FF2B5EF4-FFF2-40B4-BE49-F238E27FC236}">
                <a16:creationId xmlns:a16="http://schemas.microsoft.com/office/drawing/2014/main" id="{49D20080-79F6-925A-C544-FF5472973D0C}"/>
              </a:ext>
            </a:extLst>
          </p:cNvPr>
          <p:cNvSpPr txBox="1"/>
          <p:nvPr/>
        </p:nvSpPr>
        <p:spPr>
          <a:xfrm>
            <a:off x="95250" y="753113"/>
            <a:ext cx="8064578" cy="461665"/>
          </a:xfrm>
          <a:prstGeom prst="rect">
            <a:avLst/>
          </a:prstGeom>
          <a:noFill/>
        </p:spPr>
        <p:txBody>
          <a:bodyPr wrap="square">
            <a:spAutoFit/>
          </a:bodyPr>
          <a:lstStyle/>
          <a:p>
            <a:pPr algn="ctr"/>
            <a:r>
              <a:rPr lang="en-US" sz="2400" b="0" i="0" dirty="0">
                <a:solidFill>
                  <a:srgbClr val="E96751"/>
                </a:solidFill>
                <a:effectLst/>
              </a:rPr>
              <a:t>Bespoke Family Friendly Glamping on The Wild Atlantic Way</a:t>
            </a:r>
          </a:p>
        </p:txBody>
      </p:sp>
      <p:sp>
        <p:nvSpPr>
          <p:cNvPr id="2" name="Flowchart: Data 1">
            <a:extLst>
              <a:ext uri="{FF2B5EF4-FFF2-40B4-BE49-F238E27FC236}">
                <a16:creationId xmlns:a16="http://schemas.microsoft.com/office/drawing/2014/main" id="{0400AE7C-2F73-21E6-159F-821ACADD8E4C}"/>
              </a:ext>
            </a:extLst>
          </p:cNvPr>
          <p:cNvSpPr/>
          <p:nvPr/>
        </p:nvSpPr>
        <p:spPr>
          <a:xfrm>
            <a:off x="461615" y="3201797"/>
            <a:ext cx="6455464" cy="391361"/>
          </a:xfrm>
          <a:prstGeom prst="flowChartInputOutput">
            <a:avLst/>
          </a:prstGeom>
          <a:solidFill>
            <a:srgbClr val="D0D3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6262F86-57A7-2E66-204C-4262090FA19A}"/>
              </a:ext>
            </a:extLst>
          </p:cNvPr>
          <p:cNvSpPr/>
          <p:nvPr/>
        </p:nvSpPr>
        <p:spPr>
          <a:xfrm>
            <a:off x="398734" y="1593430"/>
            <a:ext cx="6678556" cy="3998471"/>
          </a:xfrm>
          <a:prstGeom prst="rect">
            <a:avLst/>
          </a:prstGeom>
          <a:solidFill>
            <a:srgbClr val="EC7C69"/>
          </a:solidFill>
          <a:ln>
            <a:solidFill>
              <a:srgbClr val="414D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B1818E-486D-C422-1901-A48EF9F9C248}"/>
              </a:ext>
            </a:extLst>
          </p:cNvPr>
          <p:cNvSpPr txBox="1"/>
          <p:nvPr/>
        </p:nvSpPr>
        <p:spPr>
          <a:xfrm>
            <a:off x="623393" y="1895520"/>
            <a:ext cx="6096000" cy="3277820"/>
          </a:xfrm>
          <a:prstGeom prst="rect">
            <a:avLst/>
          </a:prstGeom>
          <a:noFill/>
        </p:spPr>
        <p:txBody>
          <a:bodyPr wrap="square">
            <a:spAutoFit/>
          </a:bodyPr>
          <a:lstStyle/>
          <a:p>
            <a:pPr>
              <a:spcAft>
                <a:spcPts val="600"/>
              </a:spcAft>
            </a:pPr>
            <a:r>
              <a:rPr lang="en-US" sz="2400" b="1" dirty="0">
                <a:solidFill>
                  <a:schemeClr val="bg1"/>
                </a:solidFill>
              </a:rPr>
              <a:t>Outcome: </a:t>
            </a:r>
            <a:r>
              <a:rPr lang="en-US" sz="2200" dirty="0">
                <a:solidFill>
                  <a:schemeClr val="bg1"/>
                </a:solidFill>
              </a:rPr>
              <a:t>Two Laois projects were selected in category two of the scheme which is aimed at the development of sustainable tourism.  The largest Laois beneficiary was Emo Court Glamping, which secured a total of €300,000 for the delivery of luxury eco glamping huts, including a wheelchair accessible hut. Planning permission was granted for three standalone pod units at the </a:t>
            </a:r>
            <a:r>
              <a:rPr lang="en-US" sz="2200" dirty="0">
                <a:solidFill>
                  <a:schemeClr val="bg1"/>
                </a:solidFill>
                <a:hlinkClick r:id="rId3">
                  <a:extLst>
                    <a:ext uri="{A12FA001-AC4F-418D-AE19-62706E023703}">
                      <ahyp:hlinkClr xmlns:ahyp="http://schemas.microsoft.com/office/drawing/2018/hyperlinkcolor" val="tx"/>
                    </a:ext>
                  </a:extLst>
                </a:hlinkClick>
              </a:rPr>
              <a:t>Gate Lodge</a:t>
            </a:r>
            <a:r>
              <a:rPr lang="en-US" sz="2200" dirty="0">
                <a:solidFill>
                  <a:schemeClr val="bg1"/>
                </a:solidFill>
              </a:rPr>
              <a:t>.</a:t>
            </a:r>
          </a:p>
          <a:p>
            <a:pPr>
              <a:spcAft>
                <a:spcPts val="600"/>
              </a:spcAft>
            </a:pPr>
            <a:endParaRPr lang="en-US" sz="2400" dirty="0">
              <a:solidFill>
                <a:schemeClr val="bg1"/>
              </a:solidFill>
            </a:endParaRPr>
          </a:p>
        </p:txBody>
      </p:sp>
      <p:sp>
        <p:nvSpPr>
          <p:cNvPr id="4" name="Flowchart: Data 3">
            <a:extLst>
              <a:ext uri="{FF2B5EF4-FFF2-40B4-BE49-F238E27FC236}">
                <a16:creationId xmlns:a16="http://schemas.microsoft.com/office/drawing/2014/main" id="{108027A3-0521-3DDD-FCF6-F4FEEBC2AA94}"/>
              </a:ext>
            </a:extLst>
          </p:cNvPr>
          <p:cNvSpPr/>
          <p:nvPr/>
        </p:nvSpPr>
        <p:spPr>
          <a:xfrm>
            <a:off x="621826" y="5591901"/>
            <a:ext cx="6455464" cy="391361"/>
          </a:xfrm>
          <a:prstGeom prst="flowChartInputOutput">
            <a:avLst/>
          </a:prstGeom>
          <a:solidFill>
            <a:srgbClr val="E5BE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o-funded by the European Union logo in png for web usage">
            <a:extLst>
              <a:ext uri="{FF2B5EF4-FFF2-40B4-BE49-F238E27FC236}">
                <a16:creationId xmlns:a16="http://schemas.microsoft.com/office/drawing/2014/main" id="{C973C152-83DE-C92C-E3DB-F9BAEDD7F4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8" name="Rectangle 7">
            <a:extLst>
              <a:ext uri="{FF2B5EF4-FFF2-40B4-BE49-F238E27FC236}">
                <a16:creationId xmlns:a16="http://schemas.microsoft.com/office/drawing/2014/main" id="{3C6FF6FC-E1B9-731A-B17D-4259EBC4A2AB}"/>
              </a:ext>
            </a:extLst>
          </p:cNvPr>
          <p:cNvSpPr/>
          <p:nvPr/>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9" name="Group 8">
            <a:extLst>
              <a:ext uri="{FF2B5EF4-FFF2-40B4-BE49-F238E27FC236}">
                <a16:creationId xmlns:a16="http://schemas.microsoft.com/office/drawing/2014/main" id="{DA4E59B7-67C1-1801-92AE-B0FA64A2876B}"/>
              </a:ext>
            </a:extLst>
          </p:cNvPr>
          <p:cNvGrpSpPr/>
          <p:nvPr/>
        </p:nvGrpSpPr>
        <p:grpSpPr>
          <a:xfrm>
            <a:off x="441852" y="5906548"/>
            <a:ext cx="1307461" cy="742180"/>
            <a:chOff x="340586" y="8789227"/>
            <a:chExt cx="1307461" cy="742180"/>
          </a:xfrm>
        </p:grpSpPr>
        <p:sp>
          <p:nvSpPr>
            <p:cNvPr id="10" name="Rectangle 9">
              <a:extLst>
                <a:ext uri="{FF2B5EF4-FFF2-40B4-BE49-F238E27FC236}">
                  <a16:creationId xmlns:a16="http://schemas.microsoft.com/office/drawing/2014/main" id="{DA1C62BD-7E35-4605-9C31-25AB5CB36EBD}"/>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5">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2" name="Picture 11">
              <a:extLst>
                <a:ext uri="{FF2B5EF4-FFF2-40B4-BE49-F238E27FC236}">
                  <a16:creationId xmlns:a16="http://schemas.microsoft.com/office/drawing/2014/main" id="{55D3FBA8-28B4-ADE9-9A6F-0F3C4851796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pic>
        <p:nvPicPr>
          <p:cNvPr id="15" name="Picture Placeholder 14" descr="A wooden house with a round door&#10;&#10;AI-generated content may be incorrect.">
            <a:extLst>
              <a:ext uri="{FF2B5EF4-FFF2-40B4-BE49-F238E27FC236}">
                <a16:creationId xmlns:a16="http://schemas.microsoft.com/office/drawing/2014/main" id="{B54B30E3-798B-9754-57A8-3A722F521BB8}"/>
              </a:ext>
            </a:extLst>
          </p:cNvPr>
          <p:cNvPicPr>
            <a:picLocks noGrp="1" noChangeAspect="1"/>
          </p:cNvPicPr>
          <p:nvPr>
            <p:ph type="pic" sz="quarter" idx="13"/>
          </p:nvPr>
        </p:nvPicPr>
        <p:blipFill>
          <a:blip r:embed="rId7"/>
          <a:srcRect l="7085" r="7085"/>
          <a:stretch>
            <a:fillRect/>
          </a:stretch>
        </p:blipFill>
        <p:spPr>
          <a:xfrm>
            <a:off x="7469993" y="1832727"/>
            <a:ext cx="3887273" cy="2499271"/>
          </a:xfrm>
        </p:spPr>
      </p:pic>
    </p:spTree>
    <p:extLst>
      <p:ext uri="{BB962C8B-B14F-4D97-AF65-F5344CB8AC3E}">
        <p14:creationId xmlns:p14="http://schemas.microsoft.com/office/powerpoint/2010/main" val="145208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AB8D0D-0730-90FA-AA49-ECB12B9C1F9D}"/>
              </a:ext>
            </a:extLst>
          </p:cNvPr>
          <p:cNvPicPr>
            <a:picLocks noChangeAspect="1"/>
          </p:cNvPicPr>
          <p:nvPr/>
        </p:nvPicPr>
        <p:blipFill>
          <a:blip r:embed="rId2"/>
          <a:stretch>
            <a:fillRect/>
          </a:stretch>
        </p:blipFill>
        <p:spPr>
          <a:xfrm>
            <a:off x="770590" y="0"/>
            <a:ext cx="10650820" cy="6858000"/>
          </a:xfrm>
          <a:prstGeom prst="rect">
            <a:avLst/>
          </a:prstGeom>
        </p:spPr>
      </p:pic>
    </p:spTree>
    <p:extLst>
      <p:ext uri="{BB962C8B-B14F-4D97-AF65-F5344CB8AC3E}">
        <p14:creationId xmlns:p14="http://schemas.microsoft.com/office/powerpoint/2010/main" val="134975953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13588</TotalTime>
  <Words>291</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568</cp:revision>
  <dcterms:created xsi:type="dcterms:W3CDTF">2020-10-14T13:32:04Z</dcterms:created>
  <dcterms:modified xsi:type="dcterms:W3CDTF">2025-08-21T09:58:14Z</dcterms:modified>
</cp:coreProperties>
</file>