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authors.xml" ContentType="application/vnd.ms-powerpoint.authors+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6"/>
  </p:notesMasterIdLst>
  <p:handoutMasterIdLst>
    <p:handoutMasterId r:id="rId17"/>
  </p:handoutMasterIdLst>
  <p:sldIdLst>
    <p:sldId id="1389" r:id="rId2"/>
    <p:sldId id="1571" r:id="rId3"/>
    <p:sldId id="1591" r:id="rId4"/>
    <p:sldId id="1572" r:id="rId5"/>
    <p:sldId id="1592" r:id="rId6"/>
    <p:sldId id="1548" r:id="rId7"/>
    <p:sldId id="1576" r:id="rId8"/>
    <p:sldId id="1577" r:id="rId9"/>
    <p:sldId id="1537" r:id="rId10"/>
    <p:sldId id="1503" r:id="rId11"/>
    <p:sldId id="1570" r:id="rId12"/>
    <p:sldId id="1496" r:id="rId13"/>
    <p:sldId id="1410" r:id="rId14"/>
    <p:sldId id="1402" r:id="rId15"/>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747"/>
    <a:srgbClr val="EC7C69"/>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hyperlink" Target="https://linktr.ee/s/join-linktree-pro-for-free-ga?utm_source=google&amp;utm_medium=cpc&amp;utm_campaign=US_Always_On_Google_Search_Brand&amp;utm_term=create%20a%20new%20linktree&amp;utm_content=785487914051&amp;gad_source=1&amp;gad_campaignid=23294263157&amp;gbraid=0AAAAAoKs0uuA6t0HusY99UJOyoiEGBpnm&amp;gclid=Cj0KCQiArt_JBhCTARIsADQZaymSqP-6QJQ0k5iDxeuOYoLQm3DrkNE-dBIbQeUW0Sb-iMrqk8dBNpoaArncEALw_wcB" TargetMode="External"/><Relationship Id="rId2" Type="http://schemas.openxmlformats.org/officeDocument/2006/relationships/image" Target="../media/image21.jp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6.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25.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28.sv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3 </a:t>
            </a:r>
            <a:r>
              <a:rPr lang="en-US" sz="3600" dirty="0"/>
              <a:t>(Part 3)</a:t>
            </a:r>
          </a:p>
          <a:p>
            <a:r>
              <a:rPr lang="en-US" sz="3600" b="1" dirty="0"/>
              <a:t>Let’s Get to Work!</a:t>
            </a:r>
          </a:p>
          <a:p>
            <a:r>
              <a:rPr lang="en-US" sz="3600" dirty="0"/>
              <a:t>Key Takeaways, Solutions </a:t>
            </a:r>
          </a:p>
          <a:p>
            <a:r>
              <a:rPr lang="en-US" sz="3600" dirty="0"/>
              <a:t>&amp; Exercises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a:t>
            </a:r>
            <a:r>
              <a:rPr lang="en-US" dirty="0"/>
              <a:t>The Dolls House, Wexford, Ireland</a:t>
            </a:r>
            <a:endParaRPr lang="en-GB" dirty="0"/>
          </a:p>
        </p:txBody>
      </p:sp>
      <p:pic>
        <p:nvPicPr>
          <p:cNvPr id="9" name="Picture Placeholder 8">
            <a:extLst>
              <a:ext uri="{FF2B5EF4-FFF2-40B4-BE49-F238E27FC236}">
                <a16:creationId xmlns:a16="http://schemas.microsoft.com/office/drawing/2014/main" id="{E0D57B97-C5DB-BF11-5085-37A8A0A74228}"/>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325" r="325"/>
          <a:stretch>
            <a:fillRect/>
          </a:stretch>
        </p:blipFill>
        <p:spPr/>
      </p:pic>
    </p:spTree>
    <p:extLst>
      <p:ext uri="{BB962C8B-B14F-4D97-AF65-F5344CB8AC3E}">
        <p14:creationId xmlns:p14="http://schemas.microsoft.com/office/powerpoint/2010/main" val="721419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4060CE3-7D9D-C1CF-8A79-A2216D587D90}"/>
              </a:ext>
            </a:extLst>
          </p:cNvPr>
          <p:cNvSpPr>
            <a:spLocks noGrp="1"/>
          </p:cNvSpPr>
          <p:nvPr>
            <p:ph type="body" sz="quarter" idx="32"/>
          </p:nvPr>
        </p:nvSpPr>
        <p:spPr>
          <a:xfrm>
            <a:off x="634477" y="1765454"/>
            <a:ext cx="6779197" cy="2422612"/>
          </a:xfrm>
        </p:spPr>
        <p:txBody>
          <a:bodyPr numCol="1"/>
          <a:lstStyle/>
          <a:p>
            <a:pPr>
              <a:lnSpc>
                <a:spcPct val="100000"/>
              </a:lnSpc>
            </a:pPr>
            <a:r>
              <a:rPr lang="en-US" sz="2000" dirty="0">
                <a:solidFill>
                  <a:srgbClr val="474747"/>
                </a:solidFill>
              </a:rPr>
              <a:t>List all direct stay costs:</a:t>
            </a:r>
          </a:p>
          <a:p>
            <a:pPr marL="342900" indent="-342900">
              <a:lnSpc>
                <a:spcPct val="100000"/>
              </a:lnSpc>
              <a:buFont typeface="Arial" panose="020B0604020202020204" pitchFamily="34" charset="0"/>
              <a:buChar char="•"/>
            </a:pPr>
            <a:r>
              <a:rPr lang="en-US" sz="2000" dirty="0">
                <a:solidFill>
                  <a:srgbClr val="474747"/>
                </a:solidFill>
              </a:rPr>
              <a:t>Laundry</a:t>
            </a:r>
          </a:p>
          <a:p>
            <a:pPr marL="342900" indent="-342900">
              <a:lnSpc>
                <a:spcPct val="100000"/>
              </a:lnSpc>
              <a:buFont typeface="Arial" panose="020B0604020202020204" pitchFamily="34" charset="0"/>
              <a:buChar char="•"/>
            </a:pPr>
            <a:r>
              <a:rPr lang="en-US" sz="2000" dirty="0">
                <a:solidFill>
                  <a:srgbClr val="474747"/>
                </a:solidFill>
              </a:rPr>
              <a:t>Cleaning time</a:t>
            </a:r>
          </a:p>
          <a:p>
            <a:pPr marL="342900" indent="-342900">
              <a:lnSpc>
                <a:spcPct val="100000"/>
              </a:lnSpc>
              <a:buFont typeface="Arial" panose="020B0604020202020204" pitchFamily="34" charset="0"/>
              <a:buChar char="•"/>
            </a:pPr>
            <a:r>
              <a:rPr lang="en-US" sz="2000" dirty="0">
                <a:solidFill>
                  <a:srgbClr val="474747"/>
                </a:solidFill>
              </a:rPr>
              <a:t>Utilities per night</a:t>
            </a:r>
          </a:p>
          <a:p>
            <a:pPr marL="342900" indent="-342900">
              <a:lnSpc>
                <a:spcPct val="100000"/>
              </a:lnSpc>
              <a:buFont typeface="Arial" panose="020B0604020202020204" pitchFamily="34" charset="0"/>
              <a:buChar char="•"/>
            </a:pPr>
            <a:r>
              <a:rPr lang="en-US" sz="2000" dirty="0">
                <a:solidFill>
                  <a:srgbClr val="474747"/>
                </a:solidFill>
              </a:rPr>
              <a:t>Consumables</a:t>
            </a:r>
          </a:p>
          <a:p>
            <a:pPr marL="342900" indent="-342900">
              <a:lnSpc>
                <a:spcPct val="100000"/>
              </a:lnSpc>
              <a:buFont typeface="Arial" panose="020B0604020202020204" pitchFamily="34" charset="0"/>
              <a:buChar char="•"/>
            </a:pPr>
            <a:r>
              <a:rPr lang="en-US" sz="2000" dirty="0">
                <a:solidFill>
                  <a:srgbClr val="474747"/>
                </a:solidFill>
              </a:rPr>
              <a:t>Maintenance</a:t>
            </a:r>
          </a:p>
          <a:p>
            <a:pPr marL="342900" indent="-342900">
              <a:lnSpc>
                <a:spcPct val="100000"/>
              </a:lnSpc>
              <a:buFont typeface="Arial" panose="020B0604020202020204" pitchFamily="34" charset="0"/>
              <a:buChar char="•"/>
            </a:pPr>
            <a:r>
              <a:rPr lang="en-US" sz="2000" dirty="0">
                <a:solidFill>
                  <a:srgbClr val="474747"/>
                </a:solidFill>
              </a:rPr>
              <a:t>Platform fees</a:t>
            </a:r>
          </a:p>
          <a:p>
            <a:pPr>
              <a:lnSpc>
                <a:spcPct val="100000"/>
              </a:lnSpc>
            </a:pPr>
            <a:r>
              <a:rPr lang="en-US" sz="2000" dirty="0">
                <a:solidFill>
                  <a:srgbClr val="474747"/>
                </a:solidFill>
              </a:rPr>
              <a:t>Total these → then add your desired profit margin (e.g. +15%).</a:t>
            </a:r>
            <a:br>
              <a:rPr lang="en-US" sz="2000" dirty="0">
                <a:solidFill>
                  <a:srgbClr val="474747"/>
                </a:solidFill>
              </a:rPr>
            </a:br>
            <a:r>
              <a:rPr lang="en-US" sz="2000" dirty="0">
                <a:solidFill>
                  <a:srgbClr val="474747"/>
                </a:solidFill>
              </a:rPr>
              <a:t>This becomes your minimum viable nightly rate.</a:t>
            </a:r>
          </a:p>
          <a:p>
            <a:pPr>
              <a:lnSpc>
                <a:spcPct val="100000"/>
              </a:lnSpc>
              <a:spcAft>
                <a:spcPts val="600"/>
              </a:spcAft>
            </a:pPr>
            <a:endParaRPr lang="en-IE" sz="2000" b="1" i="1" dirty="0">
              <a:solidFill>
                <a:srgbClr val="474747"/>
              </a:solidFill>
            </a:endParaRPr>
          </a:p>
        </p:txBody>
      </p:sp>
      <p:sp>
        <p:nvSpPr>
          <p:cNvPr id="11" name="Text Placeholder 10">
            <a:extLst>
              <a:ext uri="{FF2B5EF4-FFF2-40B4-BE49-F238E27FC236}">
                <a16:creationId xmlns:a16="http://schemas.microsoft.com/office/drawing/2014/main" id="{962B9AAB-7EBF-BBCD-5530-5B4E210E0072}"/>
              </a:ext>
            </a:extLst>
          </p:cNvPr>
          <p:cNvSpPr>
            <a:spLocks noGrp="1"/>
          </p:cNvSpPr>
          <p:nvPr>
            <p:ph type="body" sz="quarter" idx="33"/>
          </p:nvPr>
        </p:nvSpPr>
        <p:spPr>
          <a:xfrm>
            <a:off x="634477" y="788066"/>
            <a:ext cx="6506617" cy="1378032"/>
          </a:xfrm>
        </p:spPr>
        <p:txBody>
          <a:bodyPr/>
          <a:lstStyle/>
          <a:p>
            <a:pPr>
              <a:lnSpc>
                <a:spcPct val="100000"/>
              </a:lnSpc>
            </a:pPr>
            <a:r>
              <a:rPr lang="en-US" sz="2800" dirty="0"/>
              <a:t>Calculate Your Base Cost </a:t>
            </a:r>
          </a:p>
          <a:p>
            <a:pPr>
              <a:lnSpc>
                <a:spcPct val="100000"/>
              </a:lnSpc>
            </a:pPr>
            <a:r>
              <a:rPr lang="en-US" sz="2800" dirty="0"/>
              <a:t>per Night</a:t>
            </a:r>
            <a:endParaRPr lang="en-IE" sz="2000" b="0" dirty="0">
              <a:solidFill>
                <a:srgbClr val="474747"/>
              </a:solidFill>
            </a:endParaRPr>
          </a:p>
        </p:txBody>
      </p:sp>
      <p:sp>
        <p:nvSpPr>
          <p:cNvPr id="12" name="Text Placeholder 11">
            <a:extLst>
              <a:ext uri="{FF2B5EF4-FFF2-40B4-BE49-F238E27FC236}">
                <a16:creationId xmlns:a16="http://schemas.microsoft.com/office/drawing/2014/main" id="{F08932AE-D2C9-5F2A-7900-78A64C333462}"/>
              </a:ext>
            </a:extLst>
          </p:cNvPr>
          <p:cNvSpPr>
            <a:spLocks noGrp="1"/>
          </p:cNvSpPr>
          <p:nvPr>
            <p:ph type="body" sz="quarter" idx="38"/>
          </p:nvPr>
        </p:nvSpPr>
        <p:spPr>
          <a:xfrm>
            <a:off x="634477" y="289469"/>
            <a:ext cx="6506617" cy="381311"/>
          </a:xfrm>
        </p:spPr>
        <p:txBody>
          <a:bodyPr/>
          <a:lstStyle/>
          <a:p>
            <a:r>
              <a:rPr lang="en-IE" dirty="0"/>
              <a:t>Practical Exercise</a:t>
            </a:r>
          </a:p>
        </p:txBody>
      </p:sp>
      <p:sp>
        <p:nvSpPr>
          <p:cNvPr id="8" name="Slide Number Placeholder 7">
            <a:extLst>
              <a:ext uri="{FF2B5EF4-FFF2-40B4-BE49-F238E27FC236}">
                <a16:creationId xmlns:a16="http://schemas.microsoft.com/office/drawing/2014/main" id="{797F4EF7-4BA6-51DC-AD93-AC296F2C8E15}"/>
              </a:ext>
            </a:extLst>
          </p:cNvPr>
          <p:cNvSpPr>
            <a:spLocks noGrp="1"/>
          </p:cNvSpPr>
          <p:nvPr>
            <p:ph type="sldNum" sz="quarter" idx="4"/>
          </p:nvPr>
        </p:nvSpPr>
        <p:spPr/>
        <p:txBody>
          <a:bodyPr/>
          <a:lstStyle/>
          <a:p>
            <a:fld id="{9C527BFA-2C0E-4CEC-B6A5-913A56FEF4B4}" type="slidenum">
              <a:rPr lang="fr-CA" smtClean="0"/>
              <a:pPr/>
              <a:t>10</a:t>
            </a:fld>
            <a:endParaRPr lang="fr-CA" dirty="0"/>
          </a:p>
        </p:txBody>
      </p:sp>
      <p:pic>
        <p:nvPicPr>
          <p:cNvPr id="21" name="Picture 20" descr="A stone path leading to a building&#10;&#10;AI-generated content may be incorrect.">
            <a:extLst>
              <a:ext uri="{FF2B5EF4-FFF2-40B4-BE49-F238E27FC236}">
                <a16:creationId xmlns:a16="http://schemas.microsoft.com/office/drawing/2014/main" id="{577B85DA-C7D8-A2A9-3993-64BFAA5DC9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3" y="5050455"/>
            <a:ext cx="7775575" cy="4267454"/>
          </a:xfrm>
          <a:prstGeom prst="rect">
            <a:avLst/>
          </a:prstGeom>
        </p:spPr>
      </p:pic>
      <p:sp>
        <p:nvSpPr>
          <p:cNvPr id="23" name="TextBox 22">
            <a:extLst>
              <a:ext uri="{FF2B5EF4-FFF2-40B4-BE49-F238E27FC236}">
                <a16:creationId xmlns:a16="http://schemas.microsoft.com/office/drawing/2014/main" id="{6991ACB9-659F-0DE1-B9CA-681B55921531}"/>
              </a:ext>
            </a:extLst>
          </p:cNvPr>
          <p:cNvSpPr txBox="1"/>
          <p:nvPr/>
        </p:nvSpPr>
        <p:spPr>
          <a:xfrm>
            <a:off x="404446" y="9354379"/>
            <a:ext cx="3903784" cy="369332"/>
          </a:xfrm>
          <a:prstGeom prst="rect">
            <a:avLst/>
          </a:prstGeom>
          <a:noFill/>
        </p:spPr>
        <p:txBody>
          <a:bodyPr wrap="square">
            <a:spAutoFit/>
          </a:bodyPr>
          <a:lstStyle/>
          <a:p>
            <a:r>
              <a:rPr lang="en-IE" dirty="0"/>
              <a:t>The </a:t>
            </a:r>
            <a:r>
              <a:rPr lang="en-IE" dirty="0" err="1"/>
              <a:t>Torfhus</a:t>
            </a:r>
            <a:r>
              <a:rPr lang="en-IE" dirty="0"/>
              <a:t> Retreat, Iceland</a:t>
            </a:r>
          </a:p>
        </p:txBody>
      </p:sp>
      <p:grpSp>
        <p:nvGrpSpPr>
          <p:cNvPr id="2" name="Group 1">
            <a:extLst>
              <a:ext uri="{FF2B5EF4-FFF2-40B4-BE49-F238E27FC236}">
                <a16:creationId xmlns:a16="http://schemas.microsoft.com/office/drawing/2014/main" id="{33DA7492-A2D3-D268-973F-F712F4E53CF1}"/>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39B31711-6D47-DF6B-C23D-D5BE707BDBCC}"/>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33760AF7-4E09-DD4F-DCC3-0A748D93FF59}"/>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02</a:t>
              </a:r>
            </a:p>
          </p:txBody>
        </p:sp>
      </p:grpSp>
    </p:spTree>
    <p:extLst>
      <p:ext uri="{BB962C8B-B14F-4D97-AF65-F5344CB8AC3E}">
        <p14:creationId xmlns:p14="http://schemas.microsoft.com/office/powerpoint/2010/main" val="210804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D1E7-6D06-8317-BAD6-13CD0206033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E70612D-5D86-6CC6-5A59-192B13866375}"/>
              </a:ext>
            </a:extLst>
          </p:cNvPr>
          <p:cNvSpPr>
            <a:spLocks noGrp="1"/>
          </p:cNvSpPr>
          <p:nvPr>
            <p:ph type="sldNum" sz="quarter" idx="4"/>
          </p:nvPr>
        </p:nvSpPr>
        <p:spPr/>
        <p:txBody>
          <a:bodyPr/>
          <a:lstStyle/>
          <a:p>
            <a:fld id="{9C527BFA-2C0E-4CEC-B6A5-913A56FEF4B4}" type="slidenum">
              <a:rPr lang="fr-CA" smtClean="0"/>
              <a:pPr/>
              <a:t>11</a:t>
            </a:fld>
            <a:endParaRPr lang="fr-CA" dirty="0"/>
          </a:p>
        </p:txBody>
      </p:sp>
      <p:sp>
        <p:nvSpPr>
          <p:cNvPr id="13" name="Text Placeholder 12">
            <a:extLst>
              <a:ext uri="{FF2B5EF4-FFF2-40B4-BE49-F238E27FC236}">
                <a16:creationId xmlns:a16="http://schemas.microsoft.com/office/drawing/2014/main" id="{245A07B0-F61F-EC7D-F010-4CB3D27DEBA0}"/>
              </a:ext>
            </a:extLst>
          </p:cNvPr>
          <p:cNvSpPr>
            <a:spLocks noGrp="1"/>
          </p:cNvSpPr>
          <p:nvPr>
            <p:ph type="body" sz="quarter" idx="65"/>
          </p:nvPr>
        </p:nvSpPr>
        <p:spPr/>
        <p:txBody>
          <a:bodyPr/>
          <a:lstStyle/>
          <a:p>
            <a:r>
              <a:rPr lang="en-US" dirty="0"/>
              <a:t>Wicklow Lighthouse, Wicklow, Ireland</a:t>
            </a:r>
            <a:endParaRPr lang="en-IE" dirty="0"/>
          </a:p>
        </p:txBody>
      </p:sp>
      <p:sp>
        <p:nvSpPr>
          <p:cNvPr id="15" name="Text Placeholder 10">
            <a:extLst>
              <a:ext uri="{FF2B5EF4-FFF2-40B4-BE49-F238E27FC236}">
                <a16:creationId xmlns:a16="http://schemas.microsoft.com/office/drawing/2014/main" id="{B5DA775C-E0BB-DB27-8241-369437FD1867}"/>
              </a:ext>
            </a:extLst>
          </p:cNvPr>
          <p:cNvSpPr>
            <a:spLocks noGrp="1"/>
          </p:cNvSpPr>
          <p:nvPr>
            <p:ph type="body" sz="quarter" idx="33"/>
          </p:nvPr>
        </p:nvSpPr>
        <p:spPr>
          <a:xfrm>
            <a:off x="634477" y="788066"/>
            <a:ext cx="6506617" cy="977388"/>
          </a:xfrm>
        </p:spPr>
        <p:txBody>
          <a:bodyPr/>
          <a:lstStyle/>
          <a:p>
            <a:pPr>
              <a:lnSpc>
                <a:spcPct val="100000"/>
              </a:lnSpc>
            </a:pPr>
            <a:r>
              <a:rPr lang="en-US" sz="2800" dirty="0"/>
              <a:t>Build a Simple Landing </a:t>
            </a:r>
          </a:p>
          <a:p>
            <a:pPr>
              <a:lnSpc>
                <a:spcPct val="100000"/>
              </a:lnSpc>
            </a:pPr>
            <a:r>
              <a:rPr lang="en-US" sz="2800" dirty="0"/>
              <a:t>Page Structure</a:t>
            </a:r>
          </a:p>
          <a:p>
            <a:pPr>
              <a:lnSpc>
                <a:spcPct val="100000"/>
              </a:lnSpc>
            </a:pPr>
            <a:endParaRPr lang="en-US" sz="2000" dirty="0"/>
          </a:p>
          <a:p>
            <a:pPr>
              <a:lnSpc>
                <a:spcPct val="100000"/>
              </a:lnSpc>
            </a:pPr>
            <a:r>
              <a:rPr lang="en-US" sz="2000" b="0" dirty="0">
                <a:solidFill>
                  <a:srgbClr val="474747"/>
                </a:solidFill>
              </a:rPr>
              <a:t>Write the content for a 1-page “</a:t>
            </a:r>
            <a:r>
              <a:rPr lang="en-US" sz="2000" b="0" dirty="0" err="1">
                <a:solidFill>
                  <a:srgbClr val="474747"/>
                </a:solidFill>
              </a:rPr>
              <a:t>Linktree</a:t>
            </a:r>
            <a:r>
              <a:rPr lang="en-US" sz="2000" b="0" dirty="0">
                <a:solidFill>
                  <a:srgbClr val="474747"/>
                </a:solidFill>
              </a:rPr>
              <a:t> Style” landing page:</a:t>
            </a:r>
          </a:p>
          <a:p>
            <a:pPr marL="342900" indent="-342900">
              <a:lnSpc>
                <a:spcPct val="100000"/>
              </a:lnSpc>
              <a:buFont typeface="Arial" panose="020B0604020202020204" pitchFamily="34" charset="0"/>
              <a:buChar char="•"/>
            </a:pPr>
            <a:r>
              <a:rPr lang="en-US" sz="2000" b="0" dirty="0">
                <a:solidFill>
                  <a:srgbClr val="474747"/>
                </a:solidFill>
              </a:rPr>
              <a:t>Photo banner</a:t>
            </a:r>
          </a:p>
          <a:p>
            <a:pPr marL="342900" indent="-342900">
              <a:lnSpc>
                <a:spcPct val="100000"/>
              </a:lnSpc>
              <a:buFont typeface="Arial" panose="020B0604020202020204" pitchFamily="34" charset="0"/>
              <a:buChar char="•"/>
            </a:pPr>
            <a:r>
              <a:rPr lang="en-US" sz="2000" b="0" dirty="0">
                <a:solidFill>
                  <a:srgbClr val="474747"/>
                </a:solidFill>
              </a:rPr>
              <a:t>About Your Experience</a:t>
            </a:r>
          </a:p>
          <a:p>
            <a:pPr marL="342900" indent="-342900">
              <a:lnSpc>
                <a:spcPct val="100000"/>
              </a:lnSpc>
              <a:buFont typeface="Arial" panose="020B0604020202020204" pitchFamily="34" charset="0"/>
              <a:buChar char="•"/>
            </a:pPr>
            <a:r>
              <a:rPr lang="en-US" sz="2000" b="0" dirty="0">
                <a:solidFill>
                  <a:srgbClr val="474747"/>
                </a:solidFill>
              </a:rPr>
              <a:t>Direct Booking Email</a:t>
            </a:r>
          </a:p>
          <a:p>
            <a:pPr marL="342900" indent="-342900">
              <a:lnSpc>
                <a:spcPct val="100000"/>
              </a:lnSpc>
              <a:buFont typeface="Arial" panose="020B0604020202020204" pitchFamily="34" charset="0"/>
              <a:buChar char="•"/>
            </a:pPr>
            <a:r>
              <a:rPr lang="en-US" sz="2000" b="0" dirty="0">
                <a:solidFill>
                  <a:srgbClr val="474747"/>
                </a:solidFill>
              </a:rPr>
              <a:t>Links to social media</a:t>
            </a:r>
          </a:p>
          <a:p>
            <a:pPr marL="342900" indent="-342900">
              <a:lnSpc>
                <a:spcPct val="100000"/>
              </a:lnSpc>
              <a:buFont typeface="Arial" panose="020B0604020202020204" pitchFamily="34" charset="0"/>
              <a:buChar char="•"/>
            </a:pPr>
            <a:r>
              <a:rPr lang="en-US" sz="2000" b="0" dirty="0">
                <a:solidFill>
                  <a:srgbClr val="474747"/>
                </a:solidFill>
              </a:rPr>
              <a:t>Your 3 best properties or 3 best photos</a:t>
            </a:r>
          </a:p>
          <a:p>
            <a:pPr>
              <a:lnSpc>
                <a:spcPct val="100000"/>
              </a:lnSpc>
            </a:pPr>
            <a:endParaRPr lang="en-IE" sz="2400" b="0" dirty="0">
              <a:solidFill>
                <a:srgbClr val="595959"/>
              </a:solidFill>
            </a:endParaRPr>
          </a:p>
        </p:txBody>
      </p:sp>
      <p:sp>
        <p:nvSpPr>
          <p:cNvPr id="16" name="Text Placeholder 11">
            <a:extLst>
              <a:ext uri="{FF2B5EF4-FFF2-40B4-BE49-F238E27FC236}">
                <a16:creationId xmlns:a16="http://schemas.microsoft.com/office/drawing/2014/main" id="{AFEEB21D-8EAE-DF00-B3CE-9F7786610BC8}"/>
              </a:ext>
            </a:extLst>
          </p:cNvPr>
          <p:cNvSpPr>
            <a:spLocks noGrp="1"/>
          </p:cNvSpPr>
          <p:nvPr>
            <p:ph type="body" sz="quarter" idx="38"/>
          </p:nvPr>
        </p:nvSpPr>
        <p:spPr>
          <a:xfrm>
            <a:off x="634477" y="289469"/>
            <a:ext cx="6506617" cy="381311"/>
          </a:xfrm>
        </p:spPr>
        <p:txBody>
          <a:bodyPr/>
          <a:lstStyle/>
          <a:p>
            <a:r>
              <a:rPr lang="en-IE" dirty="0"/>
              <a:t>Practical Exercise</a:t>
            </a:r>
          </a:p>
        </p:txBody>
      </p:sp>
      <p:pic>
        <p:nvPicPr>
          <p:cNvPr id="19" name="Picture Placeholder 18" descr="A tower on a hill with water in the background&#10;&#10;AI-generated content may be incorrect.">
            <a:extLst>
              <a:ext uri="{FF2B5EF4-FFF2-40B4-BE49-F238E27FC236}">
                <a16:creationId xmlns:a16="http://schemas.microsoft.com/office/drawing/2014/main" id="{3CDB7BD1-A26D-4024-CC62-10728DE5952A}"/>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7215" b="7215"/>
          <a:stretch>
            <a:fillRect/>
          </a:stretch>
        </p:blipFill>
        <p:spPr>
          <a:xfrm>
            <a:off x="23658" y="6957389"/>
            <a:ext cx="6194262" cy="3541455"/>
          </a:xfrm>
        </p:spPr>
      </p:pic>
      <p:grpSp>
        <p:nvGrpSpPr>
          <p:cNvPr id="3" name="Group 2">
            <a:extLst>
              <a:ext uri="{FF2B5EF4-FFF2-40B4-BE49-F238E27FC236}">
                <a16:creationId xmlns:a16="http://schemas.microsoft.com/office/drawing/2014/main" id="{76797D0E-AB26-C85C-10F8-5DE8B6D4ED8D}"/>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617E57CB-FAFF-0A09-0D66-CF3B64D09720}"/>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AFD37634-3817-0C6B-6FA2-65A2CDBCF54E}"/>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03</a:t>
              </a:r>
            </a:p>
          </p:txBody>
        </p:sp>
      </p:grpSp>
      <p:sp>
        <p:nvSpPr>
          <p:cNvPr id="8" name="TextBox 7">
            <a:extLst>
              <a:ext uri="{FF2B5EF4-FFF2-40B4-BE49-F238E27FC236}">
                <a16:creationId xmlns:a16="http://schemas.microsoft.com/office/drawing/2014/main" id="{C8292257-9254-F21A-D12C-A14A5EA86331}"/>
              </a:ext>
            </a:extLst>
          </p:cNvPr>
          <p:cNvSpPr txBox="1"/>
          <p:nvPr/>
        </p:nvSpPr>
        <p:spPr>
          <a:xfrm>
            <a:off x="634477" y="4293054"/>
            <a:ext cx="6469976" cy="2246769"/>
          </a:xfrm>
          <a:prstGeom prst="rect">
            <a:avLst/>
          </a:prstGeom>
          <a:noFill/>
        </p:spPr>
        <p:txBody>
          <a:bodyPr wrap="square">
            <a:spAutoFit/>
          </a:bodyPr>
          <a:lstStyle/>
          <a:p>
            <a:r>
              <a:rPr lang="en-US" sz="2000" i="1" dirty="0">
                <a:solidFill>
                  <a:srgbClr val="474747"/>
                </a:solidFill>
                <a:latin typeface="Calibri" panose="020F0502020204030204" pitchFamily="34" charset="0"/>
                <a:cs typeface="Calibri" panose="020F0502020204030204" pitchFamily="34" charset="0"/>
              </a:rPr>
              <a:t>To set up </a:t>
            </a:r>
            <a:r>
              <a:rPr lang="en-US" sz="2000" i="1" dirty="0" err="1">
                <a:solidFill>
                  <a:srgbClr val="474747"/>
                </a:solidFill>
                <a:latin typeface="Calibri" panose="020F0502020204030204" pitchFamily="34" charset="0"/>
                <a:cs typeface="Calibri" panose="020F0502020204030204" pitchFamily="34" charset="0"/>
              </a:rPr>
              <a:t>Linktree</a:t>
            </a:r>
            <a:r>
              <a:rPr lang="en-US" sz="2000" i="1" dirty="0">
                <a:solidFill>
                  <a:srgbClr val="474747"/>
                </a:solidFill>
                <a:latin typeface="Calibri" panose="020F0502020204030204" pitchFamily="34" charset="0"/>
                <a:cs typeface="Calibri" panose="020F0502020204030204" pitchFamily="34" charset="0"/>
              </a:rPr>
              <a:t>, you sign up on their website </a:t>
            </a:r>
            <a:r>
              <a:rPr lang="en-US" sz="2000" i="1" dirty="0">
                <a:solidFill>
                  <a:schemeClr val="bg1"/>
                </a:solidFill>
                <a:highlight>
                  <a:srgbClr val="EC7C69"/>
                </a:highlight>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(linktr.ee) </a:t>
            </a:r>
            <a:r>
              <a:rPr lang="en-US" sz="2000" i="1" dirty="0">
                <a:solidFill>
                  <a:srgbClr val="474747"/>
                </a:solidFill>
                <a:latin typeface="Calibri" panose="020F0502020204030204" pitchFamily="34" charset="0"/>
                <a:cs typeface="Calibri" panose="020F0502020204030204" pitchFamily="34" charset="0"/>
              </a:rPr>
              <a:t>with an email, choose a unique username, add your personal info and category, and select the free plan to start. Then, in your dashboard, you add your social profiles and website links using "Add Link," customize the look with themes and colors, and finally copy your unique </a:t>
            </a:r>
            <a:r>
              <a:rPr lang="en-US" sz="2000" i="1" dirty="0" err="1">
                <a:solidFill>
                  <a:srgbClr val="474747"/>
                </a:solidFill>
                <a:latin typeface="Calibri" panose="020F0502020204030204" pitchFamily="34" charset="0"/>
                <a:cs typeface="Calibri" panose="020F0502020204030204" pitchFamily="34" charset="0"/>
              </a:rPr>
              <a:t>Linktree</a:t>
            </a:r>
            <a:r>
              <a:rPr lang="en-US" sz="2000" i="1" dirty="0">
                <a:solidFill>
                  <a:srgbClr val="474747"/>
                </a:solidFill>
                <a:latin typeface="Calibri" panose="020F0502020204030204" pitchFamily="34" charset="0"/>
                <a:cs typeface="Calibri" panose="020F0502020204030204" pitchFamily="34" charset="0"/>
              </a:rPr>
              <a:t> URL to paste into your social media bios. </a:t>
            </a:r>
            <a:endParaRPr lang="en-IE" sz="2000" i="1" dirty="0">
              <a:solidFill>
                <a:srgbClr val="474747"/>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27804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12</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13</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2A454-FBB9-FB3E-A066-0C5436F52C4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463634A-DA38-9801-7757-ABB8A7224909}"/>
              </a:ext>
            </a:extLst>
          </p:cNvPr>
          <p:cNvSpPr>
            <a:spLocks noGrp="1"/>
          </p:cNvSpPr>
          <p:nvPr>
            <p:ph type="body" sz="quarter" idx="14"/>
          </p:nvPr>
        </p:nvSpPr>
        <p:spPr>
          <a:xfrm>
            <a:off x="1284717" y="1038058"/>
            <a:ext cx="4758159" cy="1564946"/>
          </a:xfrm>
        </p:spPr>
        <p:txBody>
          <a:bodyPr/>
          <a:lstStyle/>
          <a:p>
            <a:r>
              <a:rPr lang="en-IE" dirty="0"/>
              <a:t>Part 3</a:t>
            </a:r>
          </a:p>
        </p:txBody>
      </p:sp>
      <p:sp>
        <p:nvSpPr>
          <p:cNvPr id="10" name="Text Placeholder 9">
            <a:extLst>
              <a:ext uri="{FF2B5EF4-FFF2-40B4-BE49-F238E27FC236}">
                <a16:creationId xmlns:a16="http://schemas.microsoft.com/office/drawing/2014/main" id="{396EA784-CD00-331E-154F-B78BCF69335C}"/>
              </a:ext>
            </a:extLst>
          </p:cNvPr>
          <p:cNvSpPr>
            <a:spLocks noGrp="1"/>
          </p:cNvSpPr>
          <p:nvPr>
            <p:ph type="body" sz="quarter" idx="15"/>
          </p:nvPr>
        </p:nvSpPr>
        <p:spPr>
          <a:xfrm>
            <a:off x="370712" y="2729581"/>
            <a:ext cx="5672164" cy="2002900"/>
          </a:xfrm>
        </p:spPr>
        <p:txBody>
          <a:bodyPr/>
          <a:lstStyle/>
          <a:p>
            <a:r>
              <a:rPr lang="en-US" sz="5400" b="1" dirty="0"/>
              <a:t>Let’s Get to Work!</a:t>
            </a:r>
          </a:p>
          <a:p>
            <a:endParaRPr lang="en-US" sz="2000" b="1" dirty="0"/>
          </a:p>
          <a:p>
            <a:r>
              <a:rPr lang="en-US" sz="3200" dirty="0"/>
              <a:t>Session recaps, exercises, reflections, discussions and key takeaways to help participants manage the full guest journey, </a:t>
            </a:r>
            <a:r>
              <a:rPr lang="en-US" sz="3200" dirty="0" err="1"/>
              <a:t>optimise</a:t>
            </a:r>
            <a:r>
              <a:rPr lang="en-US" sz="3200" dirty="0"/>
              <a:t> your operations, price confidently, and attract the right people at the right time.</a:t>
            </a:r>
            <a:endParaRPr lang="en-US" sz="2000" b="1" dirty="0"/>
          </a:p>
        </p:txBody>
      </p:sp>
      <p:sp>
        <p:nvSpPr>
          <p:cNvPr id="2" name="Text Placeholder 1">
            <a:extLst>
              <a:ext uri="{FF2B5EF4-FFF2-40B4-BE49-F238E27FC236}">
                <a16:creationId xmlns:a16="http://schemas.microsoft.com/office/drawing/2014/main" id="{2466030C-DC5C-AE71-A986-F9BC076B7DBB}"/>
              </a:ext>
            </a:extLst>
          </p:cNvPr>
          <p:cNvSpPr>
            <a:spLocks noGrp="1"/>
          </p:cNvSpPr>
          <p:nvPr>
            <p:ph type="body" sz="quarter" idx="66"/>
          </p:nvPr>
        </p:nvSpPr>
        <p:spPr/>
        <p:txBody>
          <a:bodyPr/>
          <a:lstStyle/>
          <a:p>
            <a:endParaRPr lang="en-IE"/>
          </a:p>
        </p:txBody>
      </p:sp>
      <p:pic>
        <p:nvPicPr>
          <p:cNvPr id="18" name="Picture 17" descr="A logo with a house and trees&#10;&#10;AI-generated content may be incorrect.">
            <a:extLst>
              <a:ext uri="{FF2B5EF4-FFF2-40B4-BE49-F238E27FC236}">
                <a16:creationId xmlns:a16="http://schemas.microsoft.com/office/drawing/2014/main" id="{ADA396D9-B280-0D79-A793-767C9C5BE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9879" y="7567146"/>
            <a:ext cx="2002901" cy="2002901"/>
          </a:xfrm>
          <a:prstGeom prst="flowChartConnector">
            <a:avLst/>
          </a:prstGeom>
        </p:spPr>
      </p:pic>
    </p:spTree>
    <p:extLst>
      <p:ext uri="{BB962C8B-B14F-4D97-AF65-F5344CB8AC3E}">
        <p14:creationId xmlns:p14="http://schemas.microsoft.com/office/powerpoint/2010/main" val="1045706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B97E4-93CE-D709-84B6-1A9C0D5836F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C9C61A5-A159-2DF6-1825-9F83A27168E8}"/>
              </a:ext>
            </a:extLst>
          </p:cNvPr>
          <p:cNvSpPr>
            <a:spLocks noGrp="1"/>
          </p:cNvSpPr>
          <p:nvPr>
            <p:ph type="body" sz="quarter" idx="36"/>
          </p:nvPr>
        </p:nvSpPr>
        <p:spPr>
          <a:xfrm>
            <a:off x="0" y="3791150"/>
            <a:ext cx="5007272" cy="635490"/>
          </a:xfrm>
        </p:spPr>
        <p:txBody>
          <a:bodyPr/>
          <a:lstStyle/>
          <a:p>
            <a:r>
              <a:rPr lang="en-IE" dirty="0"/>
              <a:t>Ideas Sparked </a:t>
            </a:r>
          </a:p>
        </p:txBody>
      </p:sp>
      <p:sp>
        <p:nvSpPr>
          <p:cNvPr id="7" name="Slide Number Placeholder 6">
            <a:extLst>
              <a:ext uri="{FF2B5EF4-FFF2-40B4-BE49-F238E27FC236}">
                <a16:creationId xmlns:a16="http://schemas.microsoft.com/office/drawing/2014/main" id="{35581153-1E4B-148B-1C14-5D434D870CE6}"/>
              </a:ext>
            </a:extLst>
          </p:cNvPr>
          <p:cNvSpPr>
            <a:spLocks noGrp="1"/>
          </p:cNvSpPr>
          <p:nvPr>
            <p:ph type="sldNum" sz="quarter" idx="4"/>
          </p:nvPr>
        </p:nvSpPr>
        <p:spPr/>
        <p:txBody>
          <a:bodyPr/>
          <a:lstStyle/>
          <a:p>
            <a:fld id="{9C527BFA-2C0E-4CEC-B6A5-913A56FEF4B4}" type="slidenum">
              <a:rPr lang="fr-CA" smtClean="0"/>
              <a:pPr/>
              <a:t>3</a:t>
            </a:fld>
            <a:endParaRPr lang="fr-CA" dirty="0"/>
          </a:p>
        </p:txBody>
      </p:sp>
      <p:graphicFrame>
        <p:nvGraphicFramePr>
          <p:cNvPr id="24" name="Table 23">
            <a:extLst>
              <a:ext uri="{FF2B5EF4-FFF2-40B4-BE49-F238E27FC236}">
                <a16:creationId xmlns:a16="http://schemas.microsoft.com/office/drawing/2014/main" id="{6EA12483-794A-A552-55D9-606A57BEF61B}"/>
              </a:ext>
            </a:extLst>
          </p:cNvPr>
          <p:cNvGraphicFramePr>
            <a:graphicFrameLocks noGrp="1"/>
          </p:cNvGraphicFramePr>
          <p:nvPr>
            <p:extLst>
              <p:ext uri="{D42A27DB-BD31-4B8C-83A1-F6EECF244321}">
                <p14:modId xmlns:p14="http://schemas.microsoft.com/office/powerpoint/2010/main" val="1173826646"/>
              </p:ext>
            </p:extLst>
          </p:nvPr>
        </p:nvGraphicFramePr>
        <p:xfrm>
          <a:off x="140677" y="4807495"/>
          <a:ext cx="7441809" cy="5988202"/>
        </p:xfrm>
        <a:graphic>
          <a:graphicData uri="http://schemas.openxmlformats.org/drawingml/2006/table">
            <a:tbl>
              <a:tblPr>
                <a:tableStyleId>{ED083AE6-46FA-4A59-8FB0-9F97EB10719F}</a:tableStyleId>
              </a:tblPr>
              <a:tblGrid>
                <a:gridCol w="1762850">
                  <a:extLst>
                    <a:ext uri="{9D8B030D-6E8A-4147-A177-3AD203B41FA5}">
                      <a16:colId xmlns:a16="http://schemas.microsoft.com/office/drawing/2014/main" val="3622129659"/>
                    </a:ext>
                  </a:extLst>
                </a:gridCol>
                <a:gridCol w="5678959">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Think Like You Are the Guest</a:t>
                      </a:r>
                      <a:endParaRPr lang="en-IE" sz="2000" dirty="0">
                        <a:solidFill>
                          <a:srgbClr val="474747"/>
                        </a:solidFill>
                      </a:endParaRPr>
                    </a:p>
                  </a:txBody>
                  <a:tcPr marL="55014" marR="55014" marT="27507" marB="27507" anchor="ctr">
                    <a:solidFill>
                      <a:schemeClr val="bg1"/>
                    </a:solidFill>
                  </a:tcPr>
                </a:tc>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US" sz="1800" dirty="0">
                          <a:solidFill>
                            <a:srgbClr val="474747"/>
                          </a:solidFill>
                        </a:rPr>
                        <a:t>The importance of designing the </a:t>
                      </a:r>
                      <a:r>
                        <a:rPr lang="en-US" sz="1800" i="1" dirty="0">
                          <a:solidFill>
                            <a:srgbClr val="474747"/>
                          </a:solidFill>
                        </a:rPr>
                        <a:t>entire guest journey</a:t>
                      </a:r>
                      <a:r>
                        <a:rPr lang="en-US" sz="1800" dirty="0">
                          <a:solidFill>
                            <a:srgbClr val="474747"/>
                          </a:solidFill>
                        </a:rPr>
                        <a:t>, not just the stay (from first click → arrival → departure). Using “think like your guest” as a guiding mindset for all decisions, from lighting to listing copy.</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Long Term Viability</a:t>
                      </a:r>
                    </a:p>
                  </a:txBody>
                  <a:tcPr marL="55014" marR="55014" marT="27507" marB="27507" anchor="ctr">
                    <a:solidFill>
                      <a:schemeClr val="bg1"/>
                    </a:solidFill>
                  </a:tcPr>
                </a:tc>
                <a:tc>
                  <a:txBody>
                    <a:bodyPr/>
                    <a:lstStyle/>
                    <a:p>
                      <a:pPr>
                        <a:buNone/>
                      </a:pPr>
                      <a:r>
                        <a:rPr lang="en-US" sz="1800" dirty="0" err="1">
                          <a:solidFill>
                            <a:srgbClr val="474747"/>
                          </a:solidFill>
                        </a:rPr>
                        <a:t>Realisation</a:t>
                      </a:r>
                      <a:r>
                        <a:rPr lang="en-US" sz="1800" dirty="0">
                          <a:solidFill>
                            <a:srgbClr val="474747"/>
                          </a:solidFill>
                        </a:rPr>
                        <a:t> that compliance, insurance, and good documentation reduce long-term risk.</a:t>
                      </a:r>
                    </a:p>
                  </a:txBody>
                  <a:tcPr marL="55014" marR="55014" marT="27507" marB="27507" anchor="ctr">
                    <a:solidFill>
                      <a:schemeClr val="bg1"/>
                    </a:solidFill>
                  </a:tcPr>
                </a:tc>
                <a:extLst>
                  <a:ext uri="{0D108BD9-81ED-4DB2-BD59-A6C34878D82A}">
                    <a16:rowId xmlns:a16="http://schemas.microsoft.com/office/drawing/2014/main" val="881051698"/>
                  </a:ext>
                </a:extLst>
              </a:tr>
              <a:tr h="734257">
                <a:tc>
                  <a:txBody>
                    <a:bodyPr/>
                    <a:lstStyle/>
                    <a:p>
                      <a:pPr>
                        <a:buNone/>
                      </a:pPr>
                      <a:r>
                        <a:rPr lang="en-IE" sz="2000" b="1" dirty="0">
                          <a:solidFill>
                            <a:srgbClr val="474747"/>
                          </a:solidFill>
                        </a:rPr>
                        <a:t>WOW Doesn’t Have to Cost</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0" dirty="0">
                          <a:solidFill>
                            <a:srgbClr val="474747"/>
                          </a:solidFill>
                        </a:rPr>
                        <a:t>Creating a WOW experience without spending a lot — small sensory details have big impact. </a:t>
                      </a:r>
                    </a:p>
                  </a:txBody>
                  <a:tcPr marL="55014" marR="55014" marT="27507" marB="27507">
                    <a:solidFill>
                      <a:schemeClr val="bg1"/>
                    </a:solidFill>
                  </a:tcPr>
                </a:tc>
                <a:extLst>
                  <a:ext uri="{0D108BD9-81ED-4DB2-BD59-A6C34878D82A}">
                    <a16:rowId xmlns:a16="http://schemas.microsoft.com/office/drawing/2014/main" val="160190988"/>
                  </a:ext>
                </a:extLst>
              </a:tr>
              <a:tr h="787791">
                <a:tc>
                  <a:txBody>
                    <a:bodyPr/>
                    <a:lstStyle/>
                    <a:p>
                      <a:pPr>
                        <a:buNone/>
                      </a:pPr>
                      <a:r>
                        <a:rPr lang="en-IE" sz="2000" b="1" dirty="0">
                          <a:solidFill>
                            <a:srgbClr val="474747"/>
                          </a:solidFill>
                        </a:rPr>
                        <a:t>Calculate Your True Cost</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0" dirty="0">
                          <a:solidFill>
                            <a:srgbClr val="474747"/>
                          </a:solidFill>
                        </a:rPr>
                        <a:t>A recognition that operators often underprice because they haven’t calculated their true cost per night</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2616666903"/>
                  </a:ext>
                </a:extLst>
              </a:tr>
              <a:tr h="801858">
                <a:tc>
                  <a:txBody>
                    <a:bodyPr/>
                    <a:lstStyle/>
                    <a:p>
                      <a:pPr>
                        <a:buNone/>
                      </a:pPr>
                      <a:r>
                        <a:rPr lang="en-IE" sz="2000" b="1" dirty="0">
                          <a:solidFill>
                            <a:srgbClr val="474747"/>
                          </a:solidFill>
                        </a:rPr>
                        <a:t>Use Digital Tools</a:t>
                      </a:r>
                    </a:p>
                  </a:txBody>
                  <a:tcPr marL="55014" marR="55014" marT="27507" marB="27507" anchor="ctr">
                    <a:solidFill>
                      <a:schemeClr val="bg1"/>
                    </a:solidFill>
                  </a:tcPr>
                </a:tc>
                <a:tc>
                  <a:txBody>
                    <a:bodyPr/>
                    <a:lstStyle/>
                    <a:p>
                      <a:pPr>
                        <a:buNone/>
                      </a:pPr>
                      <a:r>
                        <a:rPr lang="en-US" sz="1800" dirty="0">
                          <a:solidFill>
                            <a:srgbClr val="474747"/>
                          </a:solidFill>
                        </a:rPr>
                        <a:t>Interest in simple digital tools such as landing pages, </a:t>
                      </a:r>
                      <a:r>
                        <a:rPr lang="en-US" sz="1800" dirty="0" err="1">
                          <a:solidFill>
                            <a:srgbClr val="474747"/>
                          </a:solidFill>
                        </a:rPr>
                        <a:t>Linktree</a:t>
                      </a:r>
                      <a:r>
                        <a:rPr lang="en-US" sz="1800" dirty="0">
                          <a:solidFill>
                            <a:srgbClr val="474747"/>
                          </a:solidFill>
                        </a:rPr>
                        <a:t>, and automated follow-up systems.</a:t>
                      </a:r>
                    </a:p>
                  </a:txBody>
                  <a:tcPr marL="55014" marR="55014" marT="27507" marB="27507" anchor="ctr">
                    <a:solidFill>
                      <a:schemeClr val="bg1"/>
                    </a:solidFill>
                  </a:tcPr>
                </a:tc>
                <a:extLst>
                  <a:ext uri="{0D108BD9-81ED-4DB2-BD59-A6C34878D82A}">
                    <a16:rowId xmlns:a16="http://schemas.microsoft.com/office/drawing/2014/main" val="1756796219"/>
                  </a:ext>
                </a:extLst>
              </a:tr>
              <a:tr h="897193">
                <a:tc>
                  <a:txBody>
                    <a:bodyPr/>
                    <a:lstStyle/>
                    <a:p>
                      <a:pPr>
                        <a:buNone/>
                      </a:pPr>
                      <a:r>
                        <a:rPr lang="en-IE" sz="2000" b="1" dirty="0">
                          <a:solidFill>
                            <a:srgbClr val="474747"/>
                          </a:solidFill>
                        </a:rPr>
                        <a:t>Be Aware of Market Changes</a:t>
                      </a:r>
                    </a:p>
                  </a:txBody>
                  <a:tcPr marL="55014" marR="55014" marT="27507" marB="27507" anchor="ctr">
                    <a:solidFill>
                      <a:schemeClr val="bg1"/>
                    </a:solidFill>
                  </a:tcPr>
                </a:tc>
                <a:tc>
                  <a:txBody>
                    <a:bodyPr/>
                    <a:lstStyle/>
                    <a:p>
                      <a:pPr>
                        <a:buNone/>
                      </a:pPr>
                      <a:r>
                        <a:rPr lang="en-US" sz="1800" dirty="0">
                          <a:solidFill>
                            <a:srgbClr val="474747"/>
                          </a:solidFill>
                        </a:rPr>
                        <a:t>Awareness that the new Airbnb 15% host fee model can be turned into an advantage with proper pricing. </a:t>
                      </a:r>
                      <a:r>
                        <a:rPr lang="en-US" sz="1800" dirty="0" err="1">
                          <a:solidFill>
                            <a:srgbClr val="474747"/>
                          </a:solidFill>
                        </a:rPr>
                        <a:t>nsight</a:t>
                      </a:r>
                      <a:r>
                        <a:rPr lang="en-US" sz="1800" dirty="0">
                          <a:solidFill>
                            <a:srgbClr val="474747"/>
                          </a:solidFill>
                        </a:rPr>
                        <a:t> that future market changes (Fáilte Ireland registration, compliance checks, reduced low-quality listings) may benefit high-quality operators.</a:t>
                      </a:r>
                    </a:p>
                  </a:txBody>
                  <a:tcPr marL="55014" marR="55014" marT="27507" marB="27507" anchor="ctr">
                    <a:solidFill>
                      <a:schemeClr val="bg1"/>
                    </a:solidFill>
                  </a:tcPr>
                </a:tc>
                <a:extLst>
                  <a:ext uri="{0D108BD9-81ED-4DB2-BD59-A6C34878D82A}">
                    <a16:rowId xmlns:a16="http://schemas.microsoft.com/office/drawing/2014/main" val="2654638302"/>
                  </a:ext>
                </a:extLst>
              </a:tr>
            </a:tbl>
          </a:graphicData>
        </a:graphic>
      </p:graphicFrame>
      <p:pic>
        <p:nvPicPr>
          <p:cNvPr id="3" name="Picture 2" descr="A light bulb with question marks and a person's head&#10;&#10;AI-generated content may be incorrect.">
            <a:extLst>
              <a:ext uri="{FF2B5EF4-FFF2-40B4-BE49-F238E27FC236}">
                <a16:creationId xmlns:a16="http://schemas.microsoft.com/office/drawing/2014/main" id="{4196BD6A-81C6-964A-AD9C-6A9B090AC0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497" y="75278"/>
            <a:ext cx="5883386" cy="3335018"/>
          </a:xfrm>
          <a:prstGeom prst="roundRect">
            <a:avLst/>
          </a:prstGeom>
        </p:spPr>
      </p:pic>
    </p:spTree>
    <p:extLst>
      <p:ext uri="{BB962C8B-B14F-4D97-AF65-F5344CB8AC3E}">
        <p14:creationId xmlns:p14="http://schemas.microsoft.com/office/powerpoint/2010/main" val="2686301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90A8B-7FD3-2F4B-CA54-B37DBA54B8F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A95B83C-EFBD-BB1E-98D6-02826480D9FD}"/>
              </a:ext>
            </a:extLst>
          </p:cNvPr>
          <p:cNvSpPr>
            <a:spLocks noGrp="1"/>
          </p:cNvSpPr>
          <p:nvPr>
            <p:ph type="body" sz="quarter" idx="36"/>
          </p:nvPr>
        </p:nvSpPr>
        <p:spPr>
          <a:xfrm>
            <a:off x="0" y="3865323"/>
            <a:ext cx="5007272" cy="385564"/>
          </a:xfrm>
        </p:spPr>
        <p:txBody>
          <a:bodyPr/>
          <a:lstStyle/>
          <a:p>
            <a:r>
              <a:rPr lang="en-IE" dirty="0"/>
              <a:t>Key Takeaways</a:t>
            </a:r>
          </a:p>
        </p:txBody>
      </p:sp>
      <p:sp>
        <p:nvSpPr>
          <p:cNvPr id="7" name="Slide Number Placeholder 6">
            <a:extLst>
              <a:ext uri="{FF2B5EF4-FFF2-40B4-BE49-F238E27FC236}">
                <a16:creationId xmlns:a16="http://schemas.microsoft.com/office/drawing/2014/main" id="{6E6C1D4C-939B-D118-0B0B-A8BB999FAD28}"/>
              </a:ext>
            </a:extLst>
          </p:cNvPr>
          <p:cNvSpPr>
            <a:spLocks noGrp="1"/>
          </p:cNvSpPr>
          <p:nvPr>
            <p:ph type="sldNum" sz="quarter" idx="4"/>
          </p:nvPr>
        </p:nvSpPr>
        <p:spPr/>
        <p:txBody>
          <a:bodyPr/>
          <a:lstStyle/>
          <a:p>
            <a:fld id="{9C527BFA-2C0E-4CEC-B6A5-913A56FEF4B4}" type="slidenum">
              <a:rPr lang="fr-CA" smtClean="0"/>
              <a:pPr/>
              <a:t>4</a:t>
            </a:fld>
            <a:endParaRPr lang="fr-CA" dirty="0"/>
          </a:p>
        </p:txBody>
      </p:sp>
      <p:pic>
        <p:nvPicPr>
          <p:cNvPr id="18" name="Picture 17">
            <a:extLst>
              <a:ext uri="{FF2B5EF4-FFF2-40B4-BE49-F238E27FC236}">
                <a16:creationId xmlns:a16="http://schemas.microsoft.com/office/drawing/2014/main" id="{D1505520-3EFD-2BF6-699D-EDAB108CF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24"/>
            <a:ext cx="5201175" cy="3465874"/>
          </a:xfrm>
          <a:prstGeom prst="roundRect">
            <a:avLst/>
          </a:prstGeom>
        </p:spPr>
      </p:pic>
      <p:graphicFrame>
        <p:nvGraphicFramePr>
          <p:cNvPr id="24" name="Table 23">
            <a:extLst>
              <a:ext uri="{FF2B5EF4-FFF2-40B4-BE49-F238E27FC236}">
                <a16:creationId xmlns:a16="http://schemas.microsoft.com/office/drawing/2014/main" id="{18675D99-0669-7BD6-A3DB-38E185D1F920}"/>
              </a:ext>
            </a:extLst>
          </p:cNvPr>
          <p:cNvGraphicFramePr>
            <a:graphicFrameLocks noGrp="1"/>
          </p:cNvGraphicFramePr>
          <p:nvPr>
            <p:extLst>
              <p:ext uri="{D42A27DB-BD31-4B8C-83A1-F6EECF244321}">
                <p14:modId xmlns:p14="http://schemas.microsoft.com/office/powerpoint/2010/main" val="1539516372"/>
              </p:ext>
            </p:extLst>
          </p:nvPr>
        </p:nvGraphicFramePr>
        <p:xfrm>
          <a:off x="339186" y="4807495"/>
          <a:ext cx="7088556" cy="5880232"/>
        </p:xfrm>
        <a:graphic>
          <a:graphicData uri="http://schemas.openxmlformats.org/drawingml/2006/table">
            <a:tbl>
              <a:tblPr>
                <a:tableStyleId>{ED083AE6-46FA-4A59-8FB0-9F97EB10719F}</a:tableStyleId>
              </a:tblPr>
              <a:tblGrid>
                <a:gridCol w="2192999">
                  <a:extLst>
                    <a:ext uri="{9D8B030D-6E8A-4147-A177-3AD203B41FA5}">
                      <a16:colId xmlns:a16="http://schemas.microsoft.com/office/drawing/2014/main" val="3622129659"/>
                    </a:ext>
                  </a:extLst>
                </a:gridCol>
                <a:gridCol w="4895557">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US" sz="2000" b="1" dirty="0"/>
                        <a:t>Without guests, there is no business</a:t>
                      </a:r>
                      <a:r>
                        <a:rPr lang="en-US" sz="2000" dirty="0"/>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t>— guest experience drives visibility, reviews, revenue, repeat bookings.</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US" sz="2000" b="1" dirty="0"/>
                        <a:t>Pricing must be strategic</a:t>
                      </a:r>
                      <a:r>
                        <a:rPr lang="en-US" sz="2000" dirty="0"/>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t>— you can only make profit when you know your costs and value.</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881051698"/>
                  </a:ext>
                </a:extLst>
              </a:tr>
              <a:tr h="897193">
                <a:tc>
                  <a:txBody>
                    <a:bodyPr/>
                    <a:lstStyle/>
                    <a:p>
                      <a:pPr>
                        <a:buNone/>
                      </a:pPr>
                      <a:r>
                        <a:rPr lang="en-US" sz="2000" b="1" dirty="0"/>
                        <a:t>Transparency beats complexity</a:t>
                      </a:r>
                      <a:r>
                        <a:rPr lang="en-US" sz="2000" dirty="0"/>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t>— guests convert faster when pricing and booking pathways are clear.</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160190988"/>
                  </a:ext>
                </a:extLst>
              </a:tr>
              <a:tr h="897193">
                <a:tc>
                  <a:txBody>
                    <a:bodyPr/>
                    <a:lstStyle/>
                    <a:p>
                      <a:pPr>
                        <a:buNone/>
                      </a:pPr>
                      <a:r>
                        <a:rPr lang="en-US" sz="2000" b="1" dirty="0"/>
                        <a:t>Small touches make a big difference</a:t>
                      </a:r>
                      <a:r>
                        <a:rPr lang="en-US" sz="2000" dirty="0"/>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t>— lighting, heating, scents, layout, pathways, and cleanliness shape the WOW factor.</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2616666903"/>
                  </a:ext>
                </a:extLst>
              </a:tr>
              <a:tr h="897193">
                <a:tc>
                  <a:txBody>
                    <a:bodyPr/>
                    <a:lstStyle/>
                    <a:p>
                      <a:pPr>
                        <a:buNone/>
                      </a:pPr>
                      <a:r>
                        <a:rPr lang="en-US" sz="2000" b="1" dirty="0"/>
                        <a:t>Direct bookings are essential</a:t>
                      </a:r>
                      <a:r>
                        <a:rPr lang="en-US" sz="2000" dirty="0"/>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t>— lower fees, more profit, better guest relationships.</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3780306938"/>
                  </a:ext>
                </a:extLst>
              </a:tr>
              <a:tr h="897193">
                <a:tc>
                  <a:txBody>
                    <a:bodyPr/>
                    <a:lstStyle/>
                    <a:p>
                      <a:pPr>
                        <a:buNone/>
                      </a:pPr>
                      <a:r>
                        <a:rPr lang="en-US" sz="2000" b="1" dirty="0"/>
                        <a:t>Compliance isn’t a burden, it’s a competitive advantage</a:t>
                      </a:r>
                      <a:r>
                        <a:rPr lang="en-US" sz="2000" dirty="0"/>
                        <a:t> </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t>— weak competitors will leave the market; strong operators will rise.</a:t>
                      </a:r>
                      <a:endParaRPr lang="en-US" sz="18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1002452623"/>
                  </a:ext>
                </a:extLst>
              </a:tr>
            </a:tbl>
          </a:graphicData>
        </a:graphic>
      </p:graphicFrame>
    </p:spTree>
    <p:extLst>
      <p:ext uri="{BB962C8B-B14F-4D97-AF65-F5344CB8AC3E}">
        <p14:creationId xmlns:p14="http://schemas.microsoft.com/office/powerpoint/2010/main" val="2629629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AEE1D-3617-26ED-39FB-44CC20A2BBC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1E606E0-7E22-67AB-1456-7CAC92AC10E4}"/>
              </a:ext>
            </a:extLst>
          </p:cNvPr>
          <p:cNvSpPr>
            <a:spLocks noGrp="1"/>
          </p:cNvSpPr>
          <p:nvPr>
            <p:ph type="body" sz="quarter" idx="36"/>
          </p:nvPr>
        </p:nvSpPr>
        <p:spPr>
          <a:xfrm>
            <a:off x="0" y="3865323"/>
            <a:ext cx="5007272" cy="385564"/>
          </a:xfrm>
        </p:spPr>
        <p:txBody>
          <a:bodyPr/>
          <a:lstStyle/>
          <a:p>
            <a:r>
              <a:rPr lang="en-IE" dirty="0"/>
              <a:t>Solutions</a:t>
            </a:r>
          </a:p>
        </p:txBody>
      </p:sp>
      <p:sp>
        <p:nvSpPr>
          <p:cNvPr id="7" name="Slide Number Placeholder 6">
            <a:extLst>
              <a:ext uri="{FF2B5EF4-FFF2-40B4-BE49-F238E27FC236}">
                <a16:creationId xmlns:a16="http://schemas.microsoft.com/office/drawing/2014/main" id="{7F9E6A2D-455E-58BB-4033-BDDCA07E8AB0}"/>
              </a:ext>
            </a:extLst>
          </p:cNvPr>
          <p:cNvSpPr>
            <a:spLocks noGrp="1"/>
          </p:cNvSpPr>
          <p:nvPr>
            <p:ph type="sldNum" sz="quarter" idx="4"/>
          </p:nvPr>
        </p:nvSpPr>
        <p:spPr/>
        <p:txBody>
          <a:bodyPr/>
          <a:lstStyle/>
          <a:p>
            <a:fld id="{9C527BFA-2C0E-4CEC-B6A5-913A56FEF4B4}" type="slidenum">
              <a:rPr lang="fr-CA" smtClean="0"/>
              <a:pPr/>
              <a:t>5</a:t>
            </a:fld>
            <a:endParaRPr lang="fr-CA" dirty="0"/>
          </a:p>
        </p:txBody>
      </p:sp>
      <p:graphicFrame>
        <p:nvGraphicFramePr>
          <p:cNvPr id="24" name="Table 23">
            <a:extLst>
              <a:ext uri="{FF2B5EF4-FFF2-40B4-BE49-F238E27FC236}">
                <a16:creationId xmlns:a16="http://schemas.microsoft.com/office/drawing/2014/main" id="{21A17D78-8405-5F90-0FA5-8B7283C6D458}"/>
              </a:ext>
            </a:extLst>
          </p:cNvPr>
          <p:cNvGraphicFramePr>
            <a:graphicFrameLocks noGrp="1"/>
          </p:cNvGraphicFramePr>
          <p:nvPr>
            <p:extLst>
              <p:ext uri="{D42A27DB-BD31-4B8C-83A1-F6EECF244321}">
                <p14:modId xmlns:p14="http://schemas.microsoft.com/office/powerpoint/2010/main" val="1700978267"/>
              </p:ext>
            </p:extLst>
          </p:nvPr>
        </p:nvGraphicFramePr>
        <p:xfrm>
          <a:off x="339186" y="4807495"/>
          <a:ext cx="7088556" cy="6036182"/>
        </p:xfrm>
        <a:graphic>
          <a:graphicData uri="http://schemas.openxmlformats.org/drawingml/2006/table">
            <a:tbl>
              <a:tblPr>
                <a:tableStyleId>{ED083AE6-46FA-4A59-8FB0-9F97EB10719F}</a:tableStyleId>
              </a:tblPr>
              <a:tblGrid>
                <a:gridCol w="1679170">
                  <a:extLst>
                    <a:ext uri="{9D8B030D-6E8A-4147-A177-3AD203B41FA5}">
                      <a16:colId xmlns:a16="http://schemas.microsoft.com/office/drawing/2014/main" val="3622129659"/>
                    </a:ext>
                  </a:extLst>
                </a:gridCol>
                <a:gridCol w="5409386">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b="1" dirty="0">
                          <a:solidFill>
                            <a:srgbClr val="474747"/>
                          </a:solidFill>
                        </a:rPr>
                        <a:t>Simplify the Journey</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b="1" dirty="0">
                          <a:solidFill>
                            <a:srgbClr val="474747"/>
                          </a:solidFill>
                        </a:rPr>
                        <a:t>Simplifying the booking journey</a:t>
                      </a:r>
                      <a:r>
                        <a:rPr lang="en-US" sz="1800" dirty="0">
                          <a:solidFill>
                            <a:srgbClr val="474747"/>
                          </a:solidFill>
                        </a:rPr>
                        <a:t> with better hero images, tighter descriptions, and fewer instruction steps.</a:t>
                      </a: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b="1" dirty="0">
                          <a:solidFill>
                            <a:srgbClr val="474747"/>
                          </a:solidFill>
                        </a:rPr>
                        <a:t>Calculate Price</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Using </a:t>
                      </a:r>
                      <a:r>
                        <a:rPr lang="en-US" sz="1800" b="1" dirty="0">
                          <a:solidFill>
                            <a:srgbClr val="474747"/>
                          </a:solidFill>
                        </a:rPr>
                        <a:t>base pricing + margin</a:t>
                      </a:r>
                      <a:r>
                        <a:rPr lang="en-US" sz="1800" dirty="0">
                          <a:solidFill>
                            <a:srgbClr val="474747"/>
                          </a:solidFill>
                        </a:rPr>
                        <a:t> rather than guessing or copying competitors.</a:t>
                      </a:r>
                    </a:p>
                  </a:txBody>
                  <a:tcPr marL="55014" marR="55014" marT="27507" marB="27507" anchor="ctr">
                    <a:solidFill>
                      <a:schemeClr val="bg1"/>
                    </a:solidFill>
                  </a:tcPr>
                </a:tc>
                <a:extLst>
                  <a:ext uri="{0D108BD9-81ED-4DB2-BD59-A6C34878D82A}">
                    <a16:rowId xmlns:a16="http://schemas.microsoft.com/office/drawing/2014/main" val="881051698"/>
                  </a:ext>
                </a:extLst>
              </a:tr>
              <a:tr h="755837">
                <a:tc>
                  <a:txBody>
                    <a:bodyPr/>
                    <a:lstStyle/>
                    <a:p>
                      <a:pPr>
                        <a:buNone/>
                      </a:pPr>
                      <a:r>
                        <a:rPr lang="en-IE" sz="2000" b="1" dirty="0">
                          <a:solidFill>
                            <a:srgbClr val="474747"/>
                          </a:solidFill>
                        </a:rPr>
                        <a:t>Smart Pricing</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Implementing </a:t>
                      </a:r>
                      <a:r>
                        <a:rPr lang="en-US" sz="1800" b="1" dirty="0">
                          <a:solidFill>
                            <a:srgbClr val="474747"/>
                          </a:solidFill>
                        </a:rPr>
                        <a:t>Smart Pricing layers</a:t>
                      </a:r>
                      <a:r>
                        <a:rPr lang="en-US" sz="1800" dirty="0">
                          <a:solidFill>
                            <a:srgbClr val="474747"/>
                          </a:solidFill>
                        </a:rPr>
                        <a:t> (length of stay, early bird, last-minute incentives).</a:t>
                      </a:r>
                    </a:p>
                  </a:txBody>
                  <a:tcPr marL="55014" marR="55014" marT="27507" marB="27507" anchor="ctr">
                    <a:solidFill>
                      <a:schemeClr val="bg1"/>
                    </a:solidFill>
                  </a:tcPr>
                </a:tc>
                <a:extLst>
                  <a:ext uri="{0D108BD9-81ED-4DB2-BD59-A6C34878D82A}">
                    <a16:rowId xmlns:a16="http://schemas.microsoft.com/office/drawing/2014/main" val="160190988"/>
                  </a:ext>
                </a:extLst>
              </a:tr>
              <a:tr h="773723">
                <a:tc>
                  <a:txBody>
                    <a:bodyPr/>
                    <a:lstStyle/>
                    <a:p>
                      <a:pPr>
                        <a:buNone/>
                      </a:pPr>
                      <a:r>
                        <a:rPr lang="en-IE" sz="2000" b="1" dirty="0">
                          <a:solidFill>
                            <a:srgbClr val="474747"/>
                          </a:solidFill>
                        </a:rPr>
                        <a:t>Streamline Bookings</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1800" dirty="0">
                          <a:solidFill>
                            <a:srgbClr val="474747"/>
                          </a:solidFill>
                        </a:rPr>
                        <a:t>Building affordable </a:t>
                      </a:r>
                      <a:r>
                        <a:rPr lang="en-US" sz="1800" b="1" dirty="0">
                          <a:solidFill>
                            <a:srgbClr val="474747"/>
                          </a:solidFill>
                        </a:rPr>
                        <a:t>landing pages</a:t>
                      </a:r>
                      <a:r>
                        <a:rPr lang="en-US" sz="1800" dirty="0">
                          <a:solidFill>
                            <a:srgbClr val="474747"/>
                          </a:solidFill>
                        </a:rPr>
                        <a:t> instead of full websites to streamline direct bookings.</a:t>
                      </a:r>
                    </a:p>
                  </a:txBody>
                  <a:tcPr marL="55014" marR="55014" marT="27507" marB="27507" anchor="ctr">
                    <a:solidFill>
                      <a:schemeClr val="bg1"/>
                    </a:solidFill>
                  </a:tcPr>
                </a:tc>
                <a:extLst>
                  <a:ext uri="{0D108BD9-81ED-4DB2-BD59-A6C34878D82A}">
                    <a16:rowId xmlns:a16="http://schemas.microsoft.com/office/drawing/2014/main" val="2616666903"/>
                  </a:ext>
                </a:extLst>
              </a:tr>
              <a:tr h="773723">
                <a:tc>
                  <a:txBody>
                    <a:bodyPr/>
                    <a:lstStyle/>
                    <a:p>
                      <a:pPr>
                        <a:buNone/>
                      </a:pPr>
                      <a:r>
                        <a:rPr lang="en-IE" sz="2000" b="1" dirty="0">
                          <a:solidFill>
                            <a:srgbClr val="474747"/>
                          </a:solidFill>
                        </a:rPr>
                        <a:t>Adapt to Align with Market</a:t>
                      </a:r>
                    </a:p>
                  </a:txBody>
                  <a:tcPr marL="55014" marR="55014" marT="27507" marB="27507" anchor="ctr">
                    <a:solidFill>
                      <a:schemeClr val="bg1"/>
                    </a:solidFill>
                  </a:tcPr>
                </a:tc>
                <a:tc>
                  <a:txBody>
                    <a:bodyPr/>
                    <a:lstStyle/>
                    <a:p>
                      <a:pPr>
                        <a:buNone/>
                      </a:pPr>
                      <a:r>
                        <a:rPr lang="en-US" sz="1800" dirty="0">
                          <a:solidFill>
                            <a:srgbClr val="474747"/>
                          </a:solidFill>
                        </a:rPr>
                        <a:t>Adapting prices transparently to accommodate Airbnb’s new fee structure.</a:t>
                      </a:r>
                    </a:p>
                  </a:txBody>
                  <a:tcPr marL="55014" marR="55014" marT="27507" marB="27507" anchor="ctr">
                    <a:solidFill>
                      <a:schemeClr val="bg1"/>
                    </a:solidFill>
                  </a:tcPr>
                </a:tc>
                <a:extLst>
                  <a:ext uri="{0D108BD9-81ED-4DB2-BD59-A6C34878D82A}">
                    <a16:rowId xmlns:a16="http://schemas.microsoft.com/office/drawing/2014/main" val="2240717711"/>
                  </a:ext>
                </a:extLst>
              </a:tr>
              <a:tr h="771841">
                <a:tc>
                  <a:txBody>
                    <a:bodyPr/>
                    <a:lstStyle/>
                    <a:p>
                      <a:pPr>
                        <a:buNone/>
                      </a:pPr>
                      <a:r>
                        <a:rPr lang="en-IE" sz="2000" b="1" dirty="0">
                          <a:solidFill>
                            <a:srgbClr val="474747"/>
                          </a:solidFill>
                        </a:rPr>
                        <a:t>Stay Compliant to Stay Viable</a:t>
                      </a:r>
                    </a:p>
                  </a:txBody>
                  <a:tcPr marL="55014" marR="55014" marT="27507" marB="27507" anchor="ctr">
                    <a:solidFill>
                      <a:schemeClr val="bg1"/>
                    </a:solidFill>
                  </a:tcPr>
                </a:tc>
                <a:tc>
                  <a:txBody>
                    <a:bodyPr/>
                    <a:lstStyle/>
                    <a:p>
                      <a:pPr>
                        <a:buNone/>
                      </a:pPr>
                      <a:r>
                        <a:rPr lang="en-US" sz="1800" dirty="0">
                          <a:solidFill>
                            <a:srgbClr val="474747"/>
                          </a:solidFill>
                        </a:rPr>
                        <a:t>Proactively managing compliance and insurance to stay ahead of incoming regulations.</a:t>
                      </a:r>
                    </a:p>
                  </a:txBody>
                  <a:tcPr marL="55014" marR="55014" marT="27507" marB="27507" anchor="ctr">
                    <a:solidFill>
                      <a:schemeClr val="bg1"/>
                    </a:solidFill>
                  </a:tcPr>
                </a:tc>
                <a:extLst>
                  <a:ext uri="{0D108BD9-81ED-4DB2-BD59-A6C34878D82A}">
                    <a16:rowId xmlns:a16="http://schemas.microsoft.com/office/drawing/2014/main" val="3527136579"/>
                  </a:ext>
                </a:extLst>
              </a:tr>
              <a:tr h="897193">
                <a:tc>
                  <a:txBody>
                    <a:bodyPr/>
                    <a:lstStyle/>
                    <a:p>
                      <a:pPr>
                        <a:buNone/>
                      </a:pPr>
                      <a:r>
                        <a:rPr lang="en-IE" sz="2000" b="1" dirty="0">
                          <a:solidFill>
                            <a:srgbClr val="474747"/>
                          </a:solidFill>
                        </a:rPr>
                        <a:t>Gather Data for Smart Decisions</a:t>
                      </a:r>
                    </a:p>
                  </a:txBody>
                  <a:tcPr marL="55014" marR="55014" marT="27507" marB="27507" anchor="ctr">
                    <a:solidFill>
                      <a:schemeClr val="bg1"/>
                    </a:solidFill>
                  </a:tcPr>
                </a:tc>
                <a:tc>
                  <a:txBody>
                    <a:bodyPr/>
                    <a:lstStyle/>
                    <a:p>
                      <a:pPr>
                        <a:buNone/>
                      </a:pPr>
                      <a:r>
                        <a:rPr lang="en-US" sz="1800" dirty="0">
                          <a:solidFill>
                            <a:srgbClr val="474747"/>
                          </a:solidFill>
                        </a:rPr>
                        <a:t>Using data (guest feedback, revenue patterns, seasonal demand) to guide pricing decisions.</a:t>
                      </a:r>
                    </a:p>
                  </a:txBody>
                  <a:tcPr marL="55014" marR="55014" marT="27507" marB="27507" anchor="ctr">
                    <a:solidFill>
                      <a:schemeClr val="bg1"/>
                    </a:solidFill>
                  </a:tcPr>
                </a:tc>
                <a:extLst>
                  <a:ext uri="{0D108BD9-81ED-4DB2-BD59-A6C34878D82A}">
                    <a16:rowId xmlns:a16="http://schemas.microsoft.com/office/drawing/2014/main" val="557372141"/>
                  </a:ext>
                </a:extLst>
              </a:tr>
            </a:tbl>
          </a:graphicData>
        </a:graphic>
      </p:graphicFrame>
      <p:pic>
        <p:nvPicPr>
          <p:cNvPr id="3" name="Picture 2">
            <a:extLst>
              <a:ext uri="{FF2B5EF4-FFF2-40B4-BE49-F238E27FC236}">
                <a16:creationId xmlns:a16="http://schemas.microsoft.com/office/drawing/2014/main" id="{C8ADC3D6-9D33-E959-47F2-D73AB3A825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621" y="183441"/>
            <a:ext cx="5007272" cy="3338181"/>
          </a:xfrm>
          <a:prstGeom prst="roundRect">
            <a:avLst/>
          </a:prstGeom>
        </p:spPr>
      </p:pic>
    </p:spTree>
    <p:extLst>
      <p:ext uri="{BB962C8B-B14F-4D97-AF65-F5344CB8AC3E}">
        <p14:creationId xmlns:p14="http://schemas.microsoft.com/office/powerpoint/2010/main" val="2026234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04F8-52D7-75E9-3459-3FF352D9460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7BCB416-66D8-668C-3129-652206E1F8BD}"/>
              </a:ext>
            </a:extLst>
          </p:cNvPr>
          <p:cNvSpPr>
            <a:spLocks noGrp="1"/>
          </p:cNvSpPr>
          <p:nvPr>
            <p:ph type="body" sz="quarter" idx="32"/>
          </p:nvPr>
        </p:nvSpPr>
        <p:spPr/>
        <p:txBody>
          <a:bodyPr numCol="1"/>
          <a:lstStyle/>
          <a:p>
            <a:pPr marL="342900" indent="-342900">
              <a:lnSpc>
                <a:spcPct val="100000"/>
              </a:lnSpc>
              <a:buFont typeface="Wingdings" panose="05000000000000000000" pitchFamily="2" charset="2"/>
              <a:buChar char="v"/>
            </a:pPr>
            <a:r>
              <a:rPr lang="en-US" sz="2000" dirty="0">
                <a:solidFill>
                  <a:srgbClr val="474747"/>
                </a:solidFill>
              </a:rPr>
              <a:t>Which part of the guest experience is currently my weak point?</a:t>
            </a:r>
          </a:p>
          <a:p>
            <a:pPr marL="342900" indent="-342900">
              <a:lnSpc>
                <a:spcPct val="100000"/>
              </a:lnSpc>
              <a:buFont typeface="Wingdings" panose="05000000000000000000" pitchFamily="2" charset="2"/>
              <a:buChar char="v"/>
            </a:pPr>
            <a:r>
              <a:rPr lang="en-US" sz="2000" dirty="0">
                <a:solidFill>
                  <a:srgbClr val="474747"/>
                </a:solidFill>
              </a:rPr>
              <a:t>What assumptions am I making about my pricing — and have I validated them?</a:t>
            </a:r>
          </a:p>
          <a:p>
            <a:pPr marL="342900" indent="-342900">
              <a:lnSpc>
                <a:spcPct val="100000"/>
              </a:lnSpc>
              <a:buFont typeface="Wingdings" panose="05000000000000000000" pitchFamily="2" charset="2"/>
              <a:buChar char="v"/>
            </a:pPr>
            <a:r>
              <a:rPr lang="en-US" sz="2000" dirty="0">
                <a:solidFill>
                  <a:srgbClr val="474747"/>
                </a:solidFill>
              </a:rPr>
              <a:t>What is the easiest improvement I can make this week that would increase bookings?</a:t>
            </a:r>
          </a:p>
          <a:p>
            <a:pPr marL="342900" indent="-342900">
              <a:lnSpc>
                <a:spcPct val="100000"/>
              </a:lnSpc>
              <a:buFont typeface="Wingdings" panose="05000000000000000000" pitchFamily="2" charset="2"/>
              <a:buChar char="v"/>
            </a:pPr>
            <a:r>
              <a:rPr lang="en-US" sz="2000" dirty="0">
                <a:solidFill>
                  <a:srgbClr val="474747"/>
                </a:solidFill>
              </a:rPr>
              <a:t>Am I avoiding any compliance or insurance steps that could protect my long-term business?</a:t>
            </a:r>
          </a:p>
          <a:p>
            <a:pPr marL="342900" indent="-342900">
              <a:lnSpc>
                <a:spcPct val="100000"/>
              </a:lnSpc>
              <a:buFont typeface="Wingdings" panose="05000000000000000000" pitchFamily="2" charset="2"/>
              <a:buChar char="v"/>
            </a:pPr>
            <a:r>
              <a:rPr lang="en-US" sz="2000" dirty="0">
                <a:solidFill>
                  <a:srgbClr val="474747"/>
                </a:solidFill>
              </a:rPr>
              <a:t>How can I use storytelling or atmosphere to strengthen my WOW factor?</a:t>
            </a:r>
            <a:endParaRPr lang="en-IE" sz="2000" dirty="0">
              <a:solidFill>
                <a:srgbClr val="474747"/>
              </a:solidFill>
            </a:endParaRPr>
          </a:p>
        </p:txBody>
      </p:sp>
      <p:sp>
        <p:nvSpPr>
          <p:cNvPr id="3" name="Text Placeholder 2">
            <a:extLst>
              <a:ext uri="{FF2B5EF4-FFF2-40B4-BE49-F238E27FC236}">
                <a16:creationId xmlns:a16="http://schemas.microsoft.com/office/drawing/2014/main" id="{FE9E4123-1BD3-43A8-3151-0332D9C43D3B}"/>
              </a:ext>
            </a:extLst>
          </p:cNvPr>
          <p:cNvSpPr>
            <a:spLocks noGrp="1"/>
          </p:cNvSpPr>
          <p:nvPr>
            <p:ph type="body" sz="quarter" idx="33"/>
          </p:nvPr>
        </p:nvSpPr>
        <p:spPr>
          <a:xfrm>
            <a:off x="3998365" y="4616672"/>
            <a:ext cx="3462112" cy="2229228"/>
          </a:xfrm>
          <a:prstGeom prst="flowChartAlternateProcess">
            <a:avLst/>
          </a:prstGeom>
          <a:solidFill>
            <a:srgbClr val="EC7C69"/>
          </a:solidFill>
        </p:spPr>
        <p:txBody>
          <a:bodyPr/>
          <a:lstStyle/>
          <a:p>
            <a:pPr>
              <a:lnSpc>
                <a:spcPct val="100000"/>
              </a:lnSpc>
            </a:pPr>
            <a:r>
              <a:rPr lang="en-US" sz="2200" b="0" dirty="0">
                <a:solidFill>
                  <a:schemeClr val="bg1"/>
                </a:solidFill>
              </a:rPr>
              <a:t>A space for you to pause, capture key takeaways, and connect the session’s ideas to your own journey. What resonated? What shifted?</a:t>
            </a:r>
            <a:endParaRPr lang="en-IE" sz="2200" b="0" dirty="0">
              <a:solidFill>
                <a:schemeClr val="bg1"/>
              </a:solidFill>
            </a:endParaRPr>
          </a:p>
        </p:txBody>
      </p:sp>
      <p:pic>
        <p:nvPicPr>
          <p:cNvPr id="22" name="Picture Placeholder 21" descr="A diagram of a business strategy&#10;&#10;AI-generated content may be incorrect.">
            <a:extLst>
              <a:ext uri="{FF2B5EF4-FFF2-40B4-BE49-F238E27FC236}">
                <a16:creationId xmlns:a16="http://schemas.microsoft.com/office/drawing/2014/main" id="{1D9FCFA6-2F44-CEE8-472F-3C74017F9952}"/>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t="13182" b="13182"/>
          <a:stretch>
            <a:fillRect/>
          </a:stretch>
        </p:blipFill>
        <p:spPr>
          <a:xfrm>
            <a:off x="-119888" y="159562"/>
            <a:ext cx="7580365" cy="4333933"/>
          </a:xfrm>
        </p:spPr>
      </p:pic>
      <p:sp>
        <p:nvSpPr>
          <p:cNvPr id="6" name="Text Placeholder 5">
            <a:extLst>
              <a:ext uri="{FF2B5EF4-FFF2-40B4-BE49-F238E27FC236}">
                <a16:creationId xmlns:a16="http://schemas.microsoft.com/office/drawing/2014/main" id="{8DBDB608-F82A-76AA-80D8-872C5CB5C198}"/>
              </a:ext>
            </a:extLst>
          </p:cNvPr>
          <p:cNvSpPr>
            <a:spLocks noGrp="1"/>
          </p:cNvSpPr>
          <p:nvPr>
            <p:ph type="body" sz="quarter" idx="36"/>
          </p:nvPr>
        </p:nvSpPr>
        <p:spPr>
          <a:xfrm>
            <a:off x="170245" y="3837187"/>
            <a:ext cx="5007272" cy="385564"/>
          </a:xfrm>
        </p:spPr>
        <p:txBody>
          <a:bodyPr/>
          <a:lstStyle/>
          <a:p>
            <a:r>
              <a:rPr lang="en-IE" dirty="0"/>
              <a:t>Reflections</a:t>
            </a:r>
          </a:p>
        </p:txBody>
      </p:sp>
      <p:sp>
        <p:nvSpPr>
          <p:cNvPr id="7" name="Slide Number Placeholder 6">
            <a:extLst>
              <a:ext uri="{FF2B5EF4-FFF2-40B4-BE49-F238E27FC236}">
                <a16:creationId xmlns:a16="http://schemas.microsoft.com/office/drawing/2014/main" id="{6F466B5C-3368-B954-1471-5D27500F0437}"/>
              </a:ext>
            </a:extLst>
          </p:cNvPr>
          <p:cNvSpPr>
            <a:spLocks noGrp="1"/>
          </p:cNvSpPr>
          <p:nvPr>
            <p:ph type="sldNum" sz="quarter" idx="4"/>
          </p:nvPr>
        </p:nvSpPr>
        <p:spPr/>
        <p:txBody>
          <a:bodyPr/>
          <a:lstStyle/>
          <a:p>
            <a:fld id="{9C527BFA-2C0E-4CEC-B6A5-913A56FEF4B4}" type="slidenum">
              <a:rPr lang="fr-CA" smtClean="0"/>
              <a:pPr/>
              <a:t>6</a:t>
            </a:fld>
            <a:endParaRPr lang="fr-CA" dirty="0"/>
          </a:p>
        </p:txBody>
      </p:sp>
    </p:spTree>
    <p:extLst>
      <p:ext uri="{BB962C8B-B14F-4D97-AF65-F5344CB8AC3E}">
        <p14:creationId xmlns:p14="http://schemas.microsoft.com/office/powerpoint/2010/main" val="328323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4E6E62E-990A-26F3-DFE6-E8FDA4287756}"/>
              </a:ext>
            </a:extLst>
          </p:cNvPr>
          <p:cNvSpPr>
            <a:spLocks noGrp="1"/>
          </p:cNvSpPr>
          <p:nvPr>
            <p:ph type="body" sz="quarter" idx="32"/>
          </p:nvPr>
        </p:nvSpPr>
        <p:spPr>
          <a:xfrm>
            <a:off x="686149" y="5590065"/>
            <a:ext cx="6541269" cy="2422612"/>
          </a:xfrm>
        </p:spPr>
        <p:txBody>
          <a:bodyPr numCol="1"/>
          <a:lstStyle/>
          <a:p>
            <a:pPr algn="l"/>
            <a:r>
              <a:rPr lang="en-US" sz="2000" b="1" dirty="0">
                <a:solidFill>
                  <a:srgbClr val="474747"/>
                </a:solidFill>
              </a:rPr>
              <a:t>This section is designed to move you from ideas to action. </a:t>
            </a:r>
          </a:p>
          <a:p>
            <a:pPr algn="l"/>
            <a:endParaRPr lang="en-US" sz="2000" b="1" dirty="0">
              <a:solidFill>
                <a:srgbClr val="474747"/>
              </a:solidFill>
            </a:endParaRPr>
          </a:p>
          <a:p>
            <a:pPr algn="l"/>
            <a:r>
              <a:rPr lang="en-US" sz="2000" dirty="0">
                <a:solidFill>
                  <a:srgbClr val="474747"/>
                </a:solidFill>
              </a:rPr>
              <a:t>This section is designed to move you from ideas to real-world performance.</a:t>
            </a:r>
          </a:p>
          <a:p>
            <a:pPr algn="l"/>
            <a:br>
              <a:rPr lang="en-US" sz="2000" dirty="0">
                <a:solidFill>
                  <a:srgbClr val="474747"/>
                </a:solidFill>
              </a:rPr>
            </a:br>
            <a:r>
              <a:rPr lang="en-US" sz="2000" dirty="0">
                <a:solidFill>
                  <a:srgbClr val="474747"/>
                </a:solidFill>
              </a:rPr>
              <a:t>Through guided activities, marketing techniques, and pricing scenarios, you’ll refine how guests discover you, how you communicate your value, and how you deliver a seamless, memorable stay.</a:t>
            </a:r>
          </a:p>
          <a:p>
            <a:pPr algn="l"/>
            <a:endParaRPr lang="en-US" sz="2000" dirty="0">
              <a:solidFill>
                <a:srgbClr val="474747"/>
              </a:solidFill>
            </a:endParaRPr>
          </a:p>
          <a:p>
            <a:pPr algn="l"/>
            <a:r>
              <a:rPr lang="en-US" sz="2000" dirty="0">
                <a:solidFill>
                  <a:srgbClr val="474747"/>
                </a:solidFill>
              </a:rPr>
              <a:t>These hands-on tools will help you make practical decisions around guest experience, pricing, visibility, and operations — empowering you to increase bookings, strengthen your reputation, and boost your revenue with confidence.</a:t>
            </a:r>
          </a:p>
        </p:txBody>
      </p:sp>
      <p:sp>
        <p:nvSpPr>
          <p:cNvPr id="12" name="Text Placeholder 11">
            <a:extLst>
              <a:ext uri="{FF2B5EF4-FFF2-40B4-BE49-F238E27FC236}">
                <a16:creationId xmlns:a16="http://schemas.microsoft.com/office/drawing/2014/main" id="{EAE13BA8-D5B5-6DF6-F25B-2C2B68128179}"/>
              </a:ext>
            </a:extLst>
          </p:cNvPr>
          <p:cNvSpPr>
            <a:spLocks noGrp="1"/>
          </p:cNvSpPr>
          <p:nvPr>
            <p:ph type="body" sz="quarter" idx="35"/>
          </p:nvPr>
        </p:nvSpPr>
        <p:spPr>
          <a:xfrm>
            <a:off x="4318784" y="1969168"/>
            <a:ext cx="3018544" cy="1049221"/>
          </a:xfrm>
        </p:spPr>
        <p:txBody>
          <a:bodyPr/>
          <a:lstStyle/>
          <a:p>
            <a:r>
              <a:rPr lang="en-IE" sz="4400" b="1" dirty="0"/>
              <a:t>&amp; Supports</a:t>
            </a:r>
          </a:p>
        </p:txBody>
      </p:sp>
      <p:sp>
        <p:nvSpPr>
          <p:cNvPr id="15" name="Text Placeholder 14">
            <a:extLst>
              <a:ext uri="{FF2B5EF4-FFF2-40B4-BE49-F238E27FC236}">
                <a16:creationId xmlns:a16="http://schemas.microsoft.com/office/drawing/2014/main" id="{1B8042E5-527F-AF52-1983-87E26D2E4277}"/>
              </a:ext>
            </a:extLst>
          </p:cNvPr>
          <p:cNvSpPr>
            <a:spLocks noGrp="1"/>
          </p:cNvSpPr>
          <p:nvPr>
            <p:ph type="body" sz="quarter" idx="38"/>
          </p:nvPr>
        </p:nvSpPr>
        <p:spPr>
          <a:xfrm>
            <a:off x="634478" y="4961239"/>
            <a:ext cx="6506617" cy="381311"/>
          </a:xfrm>
        </p:spPr>
        <p:txBody>
          <a:bodyPr/>
          <a:lstStyle/>
          <a:p>
            <a:r>
              <a:rPr lang="en-IE" dirty="0"/>
              <a:t>Exercises to Prepare for Session 2</a:t>
            </a:r>
          </a:p>
        </p:txBody>
      </p:sp>
      <p:sp>
        <p:nvSpPr>
          <p:cNvPr id="9" name="Slide Number Placeholder 8">
            <a:extLst>
              <a:ext uri="{FF2B5EF4-FFF2-40B4-BE49-F238E27FC236}">
                <a16:creationId xmlns:a16="http://schemas.microsoft.com/office/drawing/2014/main" id="{18D015D6-5C42-39BC-F004-23A95D213C6A}"/>
              </a:ext>
            </a:extLst>
          </p:cNvPr>
          <p:cNvSpPr>
            <a:spLocks noGrp="1"/>
          </p:cNvSpPr>
          <p:nvPr>
            <p:ph type="sldNum" sz="quarter" idx="4"/>
          </p:nvPr>
        </p:nvSpPr>
        <p:spPr/>
        <p:txBody>
          <a:bodyPr/>
          <a:lstStyle/>
          <a:p>
            <a:fld id="{9C527BFA-2C0E-4CEC-B6A5-913A56FEF4B4}" type="slidenum">
              <a:rPr lang="fr-CA" smtClean="0"/>
              <a:pPr/>
              <a:t>7</a:t>
            </a:fld>
            <a:endParaRPr lang="fr-CA" dirty="0"/>
          </a:p>
        </p:txBody>
      </p:sp>
      <p:pic>
        <p:nvPicPr>
          <p:cNvPr id="4098" name="Picture 2" descr="Online Course: Tips and Tools to elevate your Training and Coaching -  International Coaching Community">
            <a:extLst>
              <a:ext uri="{FF2B5EF4-FFF2-40B4-BE49-F238E27FC236}">
                <a16:creationId xmlns:a16="http://schemas.microsoft.com/office/drawing/2014/main" id="{9FB2D662-7DDB-8981-B256-938BFA828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32987"/>
            <a:ext cx="4318782" cy="277044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5">
            <a:extLst>
              <a:ext uri="{FF2B5EF4-FFF2-40B4-BE49-F238E27FC236}">
                <a16:creationId xmlns:a16="http://schemas.microsoft.com/office/drawing/2014/main" id="{AFC51371-C52A-1ADC-0AA2-F563A5095F81}"/>
              </a:ext>
            </a:extLst>
          </p:cNvPr>
          <p:cNvSpPr>
            <a:spLocks noGrp="1"/>
          </p:cNvSpPr>
          <p:nvPr>
            <p:ph type="body" sz="quarter" idx="36"/>
          </p:nvPr>
        </p:nvSpPr>
        <p:spPr>
          <a:xfrm>
            <a:off x="2330055" y="973528"/>
            <a:ext cx="5007272" cy="385564"/>
          </a:xfrm>
        </p:spPr>
        <p:txBody>
          <a:bodyPr/>
          <a:lstStyle/>
          <a:p>
            <a:r>
              <a:rPr lang="en-IE" dirty="0"/>
              <a:t>Exercises</a:t>
            </a:r>
          </a:p>
        </p:txBody>
      </p:sp>
    </p:spTree>
    <p:extLst>
      <p:ext uri="{BB962C8B-B14F-4D97-AF65-F5344CB8AC3E}">
        <p14:creationId xmlns:p14="http://schemas.microsoft.com/office/powerpoint/2010/main" val="2172943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474AFCA-3F2B-B9E4-324F-760C2D567CEB}"/>
              </a:ext>
            </a:extLst>
          </p:cNvPr>
          <p:cNvSpPr>
            <a:spLocks noGrp="1"/>
          </p:cNvSpPr>
          <p:nvPr>
            <p:ph type="body" sz="quarter" idx="33"/>
          </p:nvPr>
        </p:nvSpPr>
        <p:spPr>
          <a:xfrm>
            <a:off x="303086" y="946032"/>
            <a:ext cx="6975342" cy="1378032"/>
          </a:xfrm>
        </p:spPr>
        <p:txBody>
          <a:bodyPr/>
          <a:lstStyle/>
          <a:p>
            <a:pPr>
              <a:lnSpc>
                <a:spcPct val="100000"/>
              </a:lnSpc>
            </a:pPr>
            <a:r>
              <a:rPr lang="en-IE" b="0" dirty="0">
                <a:solidFill>
                  <a:srgbClr val="474747"/>
                </a:solidFill>
              </a:rPr>
              <a:t>Find a business with a similar business model, concept and value proposition to you. Follow their journey – learn </a:t>
            </a:r>
            <a:r>
              <a:rPr lang="en-US" b="0" dirty="0">
                <a:solidFill>
                  <a:srgbClr val="474747"/>
                </a:solidFill>
              </a:rPr>
              <a:t>about their approach and strategies – reach out if you have any questions. Never feel alone;</a:t>
            </a:r>
            <a:r>
              <a:rPr lang="en-IE" b="0" dirty="0">
                <a:solidFill>
                  <a:srgbClr val="474747"/>
                </a:solidFill>
              </a:rPr>
              <a:t> remember, they were in the same position as you at some stage. </a:t>
            </a:r>
          </a:p>
        </p:txBody>
      </p:sp>
      <p:sp>
        <p:nvSpPr>
          <p:cNvPr id="12" name="Text Placeholder 11">
            <a:extLst>
              <a:ext uri="{FF2B5EF4-FFF2-40B4-BE49-F238E27FC236}">
                <a16:creationId xmlns:a16="http://schemas.microsoft.com/office/drawing/2014/main" id="{853B2FB1-ABF6-0169-4F13-0A226D0B3352}"/>
              </a:ext>
            </a:extLst>
          </p:cNvPr>
          <p:cNvSpPr>
            <a:spLocks noGrp="1"/>
          </p:cNvSpPr>
          <p:nvPr>
            <p:ph type="body" sz="quarter" idx="38"/>
          </p:nvPr>
        </p:nvSpPr>
        <p:spPr>
          <a:xfrm>
            <a:off x="293579" y="440533"/>
            <a:ext cx="7141097" cy="381311"/>
          </a:xfrm>
        </p:spPr>
        <p:txBody>
          <a:bodyPr/>
          <a:lstStyle/>
          <a:p>
            <a:r>
              <a:rPr lang="en-IE" sz="3600" dirty="0"/>
              <a:t>Use Epic Stays Resources &amp; Supports</a:t>
            </a:r>
          </a:p>
        </p:txBody>
      </p:sp>
      <p:sp>
        <p:nvSpPr>
          <p:cNvPr id="8" name="Slide Number Placeholder 7">
            <a:extLst>
              <a:ext uri="{FF2B5EF4-FFF2-40B4-BE49-F238E27FC236}">
                <a16:creationId xmlns:a16="http://schemas.microsoft.com/office/drawing/2014/main" id="{568A33E1-8FAF-A393-8436-D781752FFB2C}"/>
              </a:ext>
            </a:extLst>
          </p:cNvPr>
          <p:cNvSpPr>
            <a:spLocks noGrp="1"/>
          </p:cNvSpPr>
          <p:nvPr>
            <p:ph type="sldNum" sz="quarter" idx="4"/>
          </p:nvPr>
        </p:nvSpPr>
        <p:spPr/>
        <p:txBody>
          <a:bodyPr/>
          <a:lstStyle/>
          <a:p>
            <a:fld id="{9C527BFA-2C0E-4CEC-B6A5-913A56FEF4B4}" type="slidenum">
              <a:rPr lang="fr-CA" smtClean="0"/>
              <a:pPr/>
              <a:t>8</a:t>
            </a:fld>
            <a:endParaRPr lang="fr-CA" dirty="0"/>
          </a:p>
        </p:txBody>
      </p:sp>
      <p:pic>
        <p:nvPicPr>
          <p:cNvPr id="14" name="Picture 13">
            <a:extLst>
              <a:ext uri="{FF2B5EF4-FFF2-40B4-BE49-F238E27FC236}">
                <a16:creationId xmlns:a16="http://schemas.microsoft.com/office/drawing/2014/main" id="{1E3DA63E-1CFA-EC55-D4B1-7AEFDCECAD2B}"/>
              </a:ext>
            </a:extLst>
          </p:cNvPr>
          <p:cNvPicPr>
            <a:picLocks noChangeAspect="1"/>
          </p:cNvPicPr>
          <p:nvPr/>
        </p:nvPicPr>
        <p:blipFill>
          <a:blip r:embed="rId2"/>
          <a:stretch>
            <a:fillRect/>
          </a:stretch>
        </p:blipFill>
        <p:spPr>
          <a:xfrm>
            <a:off x="0" y="2171592"/>
            <a:ext cx="7775575" cy="2660065"/>
          </a:xfrm>
          <a:prstGeom prst="rect">
            <a:avLst/>
          </a:prstGeom>
        </p:spPr>
      </p:pic>
      <p:pic>
        <p:nvPicPr>
          <p:cNvPr id="16" name="Picture 15">
            <a:extLst>
              <a:ext uri="{FF2B5EF4-FFF2-40B4-BE49-F238E27FC236}">
                <a16:creationId xmlns:a16="http://schemas.microsoft.com/office/drawing/2014/main" id="{AF8A0CA8-3192-5843-D843-257594A845CD}"/>
              </a:ext>
            </a:extLst>
          </p:cNvPr>
          <p:cNvPicPr>
            <a:picLocks noChangeAspect="1"/>
          </p:cNvPicPr>
          <p:nvPr/>
        </p:nvPicPr>
        <p:blipFill>
          <a:blip r:embed="rId3"/>
          <a:stretch>
            <a:fillRect/>
          </a:stretch>
        </p:blipFill>
        <p:spPr>
          <a:xfrm>
            <a:off x="0" y="5733944"/>
            <a:ext cx="7775575" cy="1750253"/>
          </a:xfrm>
          <a:prstGeom prst="rect">
            <a:avLst/>
          </a:prstGeom>
        </p:spPr>
      </p:pic>
      <p:pic>
        <p:nvPicPr>
          <p:cNvPr id="18" name="Picture 17">
            <a:extLst>
              <a:ext uri="{FF2B5EF4-FFF2-40B4-BE49-F238E27FC236}">
                <a16:creationId xmlns:a16="http://schemas.microsoft.com/office/drawing/2014/main" id="{5D051C81-911E-2E14-F6C8-FC9917972C7F}"/>
              </a:ext>
            </a:extLst>
          </p:cNvPr>
          <p:cNvPicPr>
            <a:picLocks noChangeAspect="1"/>
          </p:cNvPicPr>
          <p:nvPr/>
        </p:nvPicPr>
        <p:blipFill>
          <a:blip r:embed="rId4"/>
          <a:stretch>
            <a:fillRect/>
          </a:stretch>
        </p:blipFill>
        <p:spPr>
          <a:xfrm>
            <a:off x="-12" y="8146821"/>
            <a:ext cx="7775575" cy="1793418"/>
          </a:xfrm>
          <a:prstGeom prst="rect">
            <a:avLst/>
          </a:prstGeom>
        </p:spPr>
      </p:pic>
      <p:sp>
        <p:nvSpPr>
          <p:cNvPr id="19" name="TextBox 18">
            <a:extLst>
              <a:ext uri="{FF2B5EF4-FFF2-40B4-BE49-F238E27FC236}">
                <a16:creationId xmlns:a16="http://schemas.microsoft.com/office/drawing/2014/main" id="{935EDA77-E883-87E1-1070-7FB05A3274C9}"/>
              </a:ext>
            </a:extLst>
          </p:cNvPr>
          <p:cNvSpPr txBox="1"/>
          <p:nvPr/>
        </p:nvSpPr>
        <p:spPr>
          <a:xfrm>
            <a:off x="374868" y="4867302"/>
            <a:ext cx="6978517" cy="830997"/>
          </a:xfrm>
          <a:prstGeom prst="rect">
            <a:avLst/>
          </a:prstGeom>
          <a:noFill/>
        </p:spPr>
        <p:txBody>
          <a:bodyPr wrap="square" rtlCol="0">
            <a:spAutoFit/>
          </a:bodyPr>
          <a:lstStyle/>
          <a:p>
            <a:r>
              <a:rPr lang="en-US" sz="1600" b="1" dirty="0">
                <a:solidFill>
                  <a:srgbClr val="474747"/>
                </a:solidFill>
              </a:rPr>
              <a:t>Explore inspiring examples </a:t>
            </a:r>
            <a:r>
              <a:rPr lang="en-US" sz="1600" dirty="0">
                <a:solidFill>
                  <a:srgbClr val="474747"/>
                </a:solidFill>
              </a:rPr>
              <a:t>of EPIC STAYS from other European countries – how they are distinctive rural accommodations rooted in place, sustainability creativity, and guest experience. </a:t>
            </a:r>
            <a:endParaRPr lang="en-IE" sz="1600" dirty="0">
              <a:solidFill>
                <a:srgbClr val="474747"/>
              </a:solidFill>
            </a:endParaRPr>
          </a:p>
        </p:txBody>
      </p:sp>
      <p:sp>
        <p:nvSpPr>
          <p:cNvPr id="20" name="TextBox 19">
            <a:extLst>
              <a:ext uri="{FF2B5EF4-FFF2-40B4-BE49-F238E27FC236}">
                <a16:creationId xmlns:a16="http://schemas.microsoft.com/office/drawing/2014/main" id="{2E8732E9-D8A1-8920-F4BC-69C01CEC6DEA}"/>
              </a:ext>
            </a:extLst>
          </p:cNvPr>
          <p:cNvSpPr txBox="1"/>
          <p:nvPr/>
        </p:nvSpPr>
        <p:spPr>
          <a:xfrm>
            <a:off x="456159" y="9961681"/>
            <a:ext cx="7140395" cy="830997"/>
          </a:xfrm>
          <a:prstGeom prst="rect">
            <a:avLst/>
          </a:prstGeom>
          <a:noFill/>
        </p:spPr>
        <p:txBody>
          <a:bodyPr wrap="square" rtlCol="0">
            <a:spAutoFit/>
          </a:bodyPr>
          <a:lstStyle/>
          <a:p>
            <a:r>
              <a:rPr lang="en-US" sz="1600" dirty="0">
                <a:solidFill>
                  <a:srgbClr val="474747"/>
                </a:solidFill>
              </a:rPr>
              <a:t>The course is a suite of practical learning modules that help you design and shape your  business model and deliver wow-worthy guest experiences. Learn from other similar business how they did it, from funding, development, pricing to marketing.</a:t>
            </a:r>
            <a:endParaRPr lang="en-IE" sz="1600" dirty="0">
              <a:solidFill>
                <a:srgbClr val="474747"/>
              </a:solidFill>
            </a:endParaRPr>
          </a:p>
        </p:txBody>
      </p:sp>
      <p:sp>
        <p:nvSpPr>
          <p:cNvPr id="21" name="TextBox 20">
            <a:extLst>
              <a:ext uri="{FF2B5EF4-FFF2-40B4-BE49-F238E27FC236}">
                <a16:creationId xmlns:a16="http://schemas.microsoft.com/office/drawing/2014/main" id="{69647DF1-916B-F1B2-731B-2BF4565415F6}"/>
              </a:ext>
            </a:extLst>
          </p:cNvPr>
          <p:cNvSpPr txBox="1"/>
          <p:nvPr/>
        </p:nvSpPr>
        <p:spPr>
          <a:xfrm>
            <a:off x="398528" y="7562046"/>
            <a:ext cx="6978517" cy="584775"/>
          </a:xfrm>
          <a:prstGeom prst="rect">
            <a:avLst/>
          </a:prstGeom>
          <a:noFill/>
        </p:spPr>
        <p:txBody>
          <a:bodyPr wrap="square" rtlCol="0">
            <a:spAutoFit/>
          </a:bodyPr>
          <a:lstStyle/>
          <a:p>
            <a:r>
              <a:rPr lang="en-US" sz="1600" dirty="0">
                <a:solidFill>
                  <a:srgbClr val="474747"/>
                </a:solidFill>
              </a:rPr>
              <a:t>The report and compendium </a:t>
            </a:r>
            <a:r>
              <a:rPr lang="en-US" sz="1600" b="1" dirty="0">
                <a:solidFill>
                  <a:srgbClr val="474747"/>
                </a:solidFill>
              </a:rPr>
              <a:t>share key findings and best practices across Europe</a:t>
            </a:r>
            <a:r>
              <a:rPr lang="en-US" sz="1600" dirty="0">
                <a:solidFill>
                  <a:srgbClr val="474747"/>
                </a:solidFill>
              </a:rPr>
              <a:t>, insights, market trends and business opportunities</a:t>
            </a:r>
            <a:endParaRPr lang="en-IE" sz="1600" dirty="0">
              <a:solidFill>
                <a:srgbClr val="474747"/>
              </a:solidFill>
            </a:endParaRPr>
          </a:p>
        </p:txBody>
      </p:sp>
    </p:spTree>
    <p:extLst>
      <p:ext uri="{BB962C8B-B14F-4D97-AF65-F5344CB8AC3E}">
        <p14:creationId xmlns:p14="http://schemas.microsoft.com/office/powerpoint/2010/main" val="1555493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dome tent in the woods&#10;&#10;AI-generated content may be incorrect.">
            <a:extLst>
              <a:ext uri="{FF2B5EF4-FFF2-40B4-BE49-F238E27FC236}">
                <a16:creationId xmlns:a16="http://schemas.microsoft.com/office/drawing/2014/main" id="{8B9F2298-7C18-49B6-5513-711851193AB5}"/>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20261" b="11890"/>
          <a:stretch>
            <a:fillRect/>
          </a:stretch>
        </p:blipFill>
        <p:spPr>
          <a:xfrm>
            <a:off x="23658" y="6935371"/>
            <a:ext cx="7001712" cy="3563473"/>
          </a:xfrm>
        </p:spPr>
      </p:pic>
      <p:sp>
        <p:nvSpPr>
          <p:cNvPr id="7" name="Slide Number Placeholder 6">
            <a:extLst>
              <a:ext uri="{FF2B5EF4-FFF2-40B4-BE49-F238E27FC236}">
                <a16:creationId xmlns:a16="http://schemas.microsoft.com/office/drawing/2014/main" id="{C00EA8CA-45AA-A780-2F4A-4006ED6C4AAD}"/>
              </a:ext>
            </a:extLst>
          </p:cNvPr>
          <p:cNvSpPr>
            <a:spLocks noGrp="1"/>
          </p:cNvSpPr>
          <p:nvPr>
            <p:ph type="sldNum" sz="quarter" idx="4"/>
          </p:nvPr>
        </p:nvSpPr>
        <p:spPr/>
        <p:txBody>
          <a:bodyPr/>
          <a:lstStyle/>
          <a:p>
            <a:fld id="{9C527BFA-2C0E-4CEC-B6A5-913A56FEF4B4}" type="slidenum">
              <a:rPr lang="fr-CA" smtClean="0"/>
              <a:pPr/>
              <a:t>9</a:t>
            </a:fld>
            <a:endParaRPr lang="fr-CA" dirty="0"/>
          </a:p>
        </p:txBody>
      </p:sp>
      <p:sp>
        <p:nvSpPr>
          <p:cNvPr id="13" name="Text Placeholder 12">
            <a:extLst>
              <a:ext uri="{FF2B5EF4-FFF2-40B4-BE49-F238E27FC236}">
                <a16:creationId xmlns:a16="http://schemas.microsoft.com/office/drawing/2014/main" id="{0196C326-BEFE-8EDE-FE68-6846C83AC0B5}"/>
              </a:ext>
            </a:extLst>
          </p:cNvPr>
          <p:cNvSpPr>
            <a:spLocks noGrp="1"/>
          </p:cNvSpPr>
          <p:nvPr>
            <p:ph type="body" sz="quarter" idx="65"/>
          </p:nvPr>
        </p:nvSpPr>
        <p:spPr/>
        <p:txBody>
          <a:bodyPr/>
          <a:lstStyle/>
          <a:p>
            <a:r>
              <a:rPr lang="en-US" dirty="0"/>
              <a:t>Gaia's Spheres B&amp;B, Italy</a:t>
            </a:r>
            <a:endParaRPr lang="en-IE" dirty="0"/>
          </a:p>
        </p:txBody>
      </p:sp>
      <p:sp>
        <p:nvSpPr>
          <p:cNvPr id="14" name="Text Placeholder 9">
            <a:extLst>
              <a:ext uri="{FF2B5EF4-FFF2-40B4-BE49-F238E27FC236}">
                <a16:creationId xmlns:a16="http://schemas.microsoft.com/office/drawing/2014/main" id="{87847D7C-A2C4-79E3-384C-71EC74ED7662}"/>
              </a:ext>
            </a:extLst>
          </p:cNvPr>
          <p:cNvSpPr>
            <a:spLocks noGrp="1"/>
          </p:cNvSpPr>
          <p:nvPr>
            <p:ph type="body" sz="quarter" idx="32"/>
          </p:nvPr>
        </p:nvSpPr>
        <p:spPr>
          <a:xfrm>
            <a:off x="634477" y="1882740"/>
            <a:ext cx="6779197" cy="2422612"/>
          </a:xfrm>
        </p:spPr>
        <p:txBody>
          <a:bodyPr numCol="1"/>
          <a:lstStyle/>
          <a:p>
            <a:pPr algn="l">
              <a:lnSpc>
                <a:spcPct val="100000"/>
              </a:lnSpc>
            </a:pPr>
            <a:endParaRPr lang="en-US" sz="2400" dirty="0">
              <a:solidFill>
                <a:srgbClr val="474747"/>
              </a:solidFill>
            </a:endParaRPr>
          </a:p>
          <a:p>
            <a:pPr>
              <a:lnSpc>
                <a:spcPct val="100000"/>
              </a:lnSpc>
            </a:pPr>
            <a:r>
              <a:rPr lang="en-US" sz="2400" b="1" dirty="0">
                <a:solidFill>
                  <a:srgbClr val="EC7C69"/>
                </a:solidFill>
              </a:rPr>
              <a:t>Instructions: </a:t>
            </a:r>
            <a:r>
              <a:rPr lang="en-US" sz="2400" dirty="0">
                <a:solidFill>
                  <a:srgbClr val="474747"/>
                </a:solidFill>
              </a:rPr>
              <a:t>Create a simple 5-step map from:</a:t>
            </a:r>
          </a:p>
          <a:p>
            <a:pPr marL="285750" indent="-285750">
              <a:lnSpc>
                <a:spcPct val="100000"/>
              </a:lnSpc>
              <a:buFont typeface="Arial" panose="020B0604020202020204" pitchFamily="34" charset="0"/>
              <a:buChar char="•"/>
            </a:pPr>
            <a:r>
              <a:rPr lang="en-US" sz="2400" dirty="0">
                <a:solidFill>
                  <a:srgbClr val="474747"/>
                </a:solidFill>
              </a:rPr>
              <a:t>Guest sees your listing</a:t>
            </a:r>
          </a:p>
          <a:p>
            <a:pPr marL="285750" indent="-285750">
              <a:lnSpc>
                <a:spcPct val="100000"/>
              </a:lnSpc>
              <a:buFont typeface="Arial" panose="020B0604020202020204" pitchFamily="34" charset="0"/>
              <a:buChar char="•"/>
            </a:pPr>
            <a:r>
              <a:rPr lang="en-US" sz="2400" dirty="0">
                <a:solidFill>
                  <a:srgbClr val="474747"/>
                </a:solidFill>
              </a:rPr>
              <a:t>Guest reads your headline</a:t>
            </a:r>
          </a:p>
          <a:p>
            <a:pPr marL="285750" indent="-285750">
              <a:lnSpc>
                <a:spcPct val="100000"/>
              </a:lnSpc>
              <a:buFont typeface="Arial" panose="020B0604020202020204" pitchFamily="34" charset="0"/>
              <a:buChar char="•"/>
            </a:pPr>
            <a:r>
              <a:rPr lang="en-US" sz="2400" dirty="0">
                <a:solidFill>
                  <a:srgbClr val="474747"/>
                </a:solidFill>
              </a:rPr>
              <a:t>Guest views your first five photos</a:t>
            </a:r>
          </a:p>
          <a:p>
            <a:pPr marL="285750" indent="-285750">
              <a:lnSpc>
                <a:spcPct val="100000"/>
              </a:lnSpc>
              <a:buFont typeface="Arial" panose="020B0604020202020204" pitchFamily="34" charset="0"/>
              <a:buChar char="•"/>
            </a:pPr>
            <a:r>
              <a:rPr lang="en-US" sz="2400" dirty="0">
                <a:solidFill>
                  <a:srgbClr val="474747"/>
                </a:solidFill>
              </a:rPr>
              <a:t>Guest arrives at the property</a:t>
            </a:r>
          </a:p>
          <a:p>
            <a:pPr marL="285750" indent="-285750">
              <a:lnSpc>
                <a:spcPct val="100000"/>
              </a:lnSpc>
              <a:buFont typeface="Arial" panose="020B0604020202020204" pitchFamily="34" charset="0"/>
              <a:buChar char="•"/>
            </a:pPr>
            <a:r>
              <a:rPr lang="en-US" sz="2400" dirty="0">
                <a:solidFill>
                  <a:srgbClr val="474747"/>
                </a:solidFill>
              </a:rPr>
              <a:t>Guest enters the accommodation</a:t>
            </a:r>
          </a:p>
          <a:p>
            <a:pPr>
              <a:lnSpc>
                <a:spcPct val="100000"/>
              </a:lnSpc>
            </a:pPr>
            <a:endParaRPr lang="en-US" sz="2400" dirty="0">
              <a:solidFill>
                <a:srgbClr val="474747"/>
              </a:solidFill>
            </a:endParaRPr>
          </a:p>
          <a:p>
            <a:pPr>
              <a:lnSpc>
                <a:spcPct val="100000"/>
              </a:lnSpc>
            </a:pPr>
            <a:r>
              <a:rPr lang="en-US" sz="2400" dirty="0">
                <a:solidFill>
                  <a:srgbClr val="474747"/>
                </a:solidFill>
              </a:rPr>
              <a:t>Write 2 improvements for each step.</a:t>
            </a:r>
          </a:p>
          <a:p>
            <a:pPr algn="l">
              <a:lnSpc>
                <a:spcPct val="100000"/>
              </a:lnSpc>
            </a:pPr>
            <a:endParaRPr lang="en-US" sz="2400" dirty="0">
              <a:solidFill>
                <a:srgbClr val="474747"/>
              </a:solidFill>
            </a:endParaRPr>
          </a:p>
        </p:txBody>
      </p:sp>
      <p:sp>
        <p:nvSpPr>
          <p:cNvPr id="15" name="Text Placeholder 10">
            <a:extLst>
              <a:ext uri="{FF2B5EF4-FFF2-40B4-BE49-F238E27FC236}">
                <a16:creationId xmlns:a16="http://schemas.microsoft.com/office/drawing/2014/main" id="{CCEF17ED-5D60-BE9C-03AB-A076766053FB}"/>
              </a:ext>
            </a:extLst>
          </p:cNvPr>
          <p:cNvSpPr>
            <a:spLocks noGrp="1"/>
          </p:cNvSpPr>
          <p:nvPr>
            <p:ph type="body" sz="quarter" idx="33"/>
          </p:nvPr>
        </p:nvSpPr>
        <p:spPr>
          <a:xfrm>
            <a:off x="634477" y="788066"/>
            <a:ext cx="6506617" cy="977388"/>
          </a:xfrm>
        </p:spPr>
        <p:txBody>
          <a:bodyPr/>
          <a:lstStyle/>
          <a:p>
            <a:pPr>
              <a:lnSpc>
                <a:spcPct val="100000"/>
              </a:lnSpc>
            </a:pPr>
            <a:r>
              <a:rPr lang="en-US" sz="2800" dirty="0"/>
              <a:t>Map Your Guest Journey </a:t>
            </a:r>
          </a:p>
          <a:p>
            <a:pPr>
              <a:lnSpc>
                <a:spcPct val="100000"/>
              </a:lnSpc>
            </a:pPr>
            <a:r>
              <a:rPr lang="en-US" sz="2800" dirty="0"/>
              <a:t>(10–15 minutes)</a:t>
            </a:r>
            <a:endParaRPr lang="en-IE" sz="2000" b="0" dirty="0">
              <a:solidFill>
                <a:srgbClr val="474747"/>
              </a:solidFill>
            </a:endParaRPr>
          </a:p>
        </p:txBody>
      </p:sp>
      <p:sp>
        <p:nvSpPr>
          <p:cNvPr id="16" name="Text Placeholder 11">
            <a:extLst>
              <a:ext uri="{FF2B5EF4-FFF2-40B4-BE49-F238E27FC236}">
                <a16:creationId xmlns:a16="http://schemas.microsoft.com/office/drawing/2014/main" id="{ED03CBA2-9922-9817-5AB1-E91F1357AEC3}"/>
              </a:ext>
            </a:extLst>
          </p:cNvPr>
          <p:cNvSpPr>
            <a:spLocks noGrp="1"/>
          </p:cNvSpPr>
          <p:nvPr>
            <p:ph type="body" sz="quarter" idx="38"/>
          </p:nvPr>
        </p:nvSpPr>
        <p:spPr>
          <a:xfrm>
            <a:off x="634477" y="289469"/>
            <a:ext cx="6506617" cy="381311"/>
          </a:xfrm>
        </p:spPr>
        <p:txBody>
          <a:bodyPr/>
          <a:lstStyle/>
          <a:p>
            <a:r>
              <a:rPr lang="en-IE" dirty="0"/>
              <a:t>Practical Exercise</a:t>
            </a:r>
          </a:p>
        </p:txBody>
      </p:sp>
      <p:grpSp>
        <p:nvGrpSpPr>
          <p:cNvPr id="3" name="Group 2">
            <a:extLst>
              <a:ext uri="{FF2B5EF4-FFF2-40B4-BE49-F238E27FC236}">
                <a16:creationId xmlns:a16="http://schemas.microsoft.com/office/drawing/2014/main" id="{173F75D5-CBCD-4A80-4280-18B61804809E}"/>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8375B98D-818A-75AB-7BF1-79A72F42C176}"/>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9351A9D6-12B7-8299-91BE-8A3F951815CA}"/>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01</a:t>
              </a:r>
            </a:p>
          </p:txBody>
        </p:sp>
      </p:grpSp>
    </p:spTree>
    <p:extLst>
      <p:ext uri="{BB962C8B-B14F-4D97-AF65-F5344CB8AC3E}">
        <p14:creationId xmlns:p14="http://schemas.microsoft.com/office/powerpoint/2010/main" val="3555785984"/>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134DAC5-3050-4D04-8456-CC0E91DC7078}"/>
</file>

<file path=customXml/itemProps2.xml><?xml version="1.0" encoding="utf-8"?>
<ds:datastoreItem xmlns:ds="http://schemas.openxmlformats.org/officeDocument/2006/customXml" ds:itemID="{18C8BEC9-E904-428B-B6A7-4FACBC394517}"/>
</file>

<file path=customXml/itemProps3.xml><?xml version="1.0" encoding="utf-8"?>
<ds:datastoreItem xmlns:ds="http://schemas.openxmlformats.org/officeDocument/2006/customXml" ds:itemID="{84613A96-913F-4C3A-8A2F-B9BC981DAC0C}"/>
</file>

<file path=docProps/app.xml><?xml version="1.0" encoding="utf-8"?>
<Properties xmlns="http://schemas.openxmlformats.org/officeDocument/2006/extended-properties" xmlns:vt="http://schemas.openxmlformats.org/officeDocument/2006/docPropsVTypes">
  <Template/>
  <TotalTime>36338</TotalTime>
  <Words>1199</Words>
  <Application>Microsoft Office PowerPoint</Application>
  <PresentationFormat>Custom</PresentationFormat>
  <Paragraphs>146</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1606</cp:revision>
  <cp:lastPrinted>2021-11-26T07:36:34Z</cp:lastPrinted>
  <dcterms:created xsi:type="dcterms:W3CDTF">2016-05-11T14:31:01Z</dcterms:created>
  <dcterms:modified xsi:type="dcterms:W3CDTF">2025-12-09T11:46:52Z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