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handoutMasters/handoutMaster1.xml" ContentType="application/vnd.openxmlformats-officedocument.presentationml.handoutMaster+xml"/>
  <Override PartName="/ppt/theme/theme1.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7"/>
  </p:notesMasterIdLst>
  <p:handoutMasterIdLst>
    <p:handoutMasterId r:id="rId18"/>
  </p:handoutMasterIdLst>
  <p:sldIdLst>
    <p:sldId id="1603" r:id="rId2"/>
    <p:sldId id="1602" r:id="rId3"/>
    <p:sldId id="1571" r:id="rId4"/>
    <p:sldId id="1572" r:id="rId5"/>
    <p:sldId id="1573" r:id="rId6"/>
    <p:sldId id="1585" r:id="rId7"/>
    <p:sldId id="1548" r:id="rId8"/>
    <p:sldId id="1576" r:id="rId9"/>
    <p:sldId id="1577" r:id="rId10"/>
    <p:sldId id="1537" r:id="rId11"/>
    <p:sldId id="1503" r:id="rId12"/>
    <p:sldId id="1570" r:id="rId13"/>
    <p:sldId id="1496" r:id="rId14"/>
    <p:sldId id="1410" r:id="rId15"/>
    <p:sldId id="1402" r:id="rId16"/>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885528" y="1379212"/>
            <a:ext cx="9546631" cy="77755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196741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6.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23.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26.sv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1.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417551" y="2547249"/>
            <a:ext cx="5743616" cy="751695"/>
          </a:xfrm>
        </p:spPr>
        <p:txBody>
          <a:bodyPr/>
          <a:lstStyle/>
          <a:p>
            <a:r>
              <a:rPr lang="en-US" sz="3600" b="1" dirty="0"/>
              <a:t>SESSION 2 </a:t>
            </a:r>
            <a:r>
              <a:rPr lang="en-US" sz="3600" dirty="0"/>
              <a:t>(Part 3)</a:t>
            </a:r>
          </a:p>
          <a:p>
            <a:r>
              <a:rPr lang="en-US" sz="3600" b="1" dirty="0"/>
              <a:t>Let’s Get to Work!</a:t>
            </a:r>
          </a:p>
          <a:p>
            <a:r>
              <a:rPr lang="en-US" dirty="0"/>
              <a:t>Key Takeaways, Solutions </a:t>
            </a:r>
          </a:p>
          <a:p>
            <a:r>
              <a:rPr lang="en-US" dirty="0"/>
              <a:t>&amp; Exercises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Glamping Under the Stars, Ireland</a:t>
            </a:r>
            <a:endParaRPr lang="en-GB" dirty="0"/>
          </a:p>
        </p:txBody>
      </p:sp>
      <p:pic>
        <p:nvPicPr>
          <p:cNvPr id="13" name="Picture Placeholder 12">
            <a:extLst>
              <a:ext uri="{FF2B5EF4-FFF2-40B4-BE49-F238E27FC236}">
                <a16:creationId xmlns:a16="http://schemas.microsoft.com/office/drawing/2014/main" id="{B6B8C2C7-3A28-3CBF-33F2-287A6DF924B3}"/>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55" r="5855"/>
          <a:stretch>
            <a:fillRect/>
          </a:stretch>
        </p:blipFill>
        <p:spPr/>
      </p:pic>
      <p:sp>
        <p:nvSpPr>
          <p:cNvPr id="4" name="Rectangle: Rounded Corners 3">
            <a:extLst>
              <a:ext uri="{FF2B5EF4-FFF2-40B4-BE49-F238E27FC236}">
                <a16:creationId xmlns:a16="http://schemas.microsoft.com/office/drawing/2014/main" id="{35A01875-D8F9-3F39-8650-13C2A8094197}"/>
              </a:ext>
            </a:extLst>
          </p:cNvPr>
          <p:cNvSpPr/>
          <p:nvPr/>
        </p:nvSpPr>
        <p:spPr>
          <a:xfrm>
            <a:off x="375276" y="309489"/>
            <a:ext cx="3436514" cy="1758812"/>
          </a:xfrm>
          <a:prstGeom prst="roundRect">
            <a:avLst/>
          </a:prstGeom>
          <a:solidFill>
            <a:srgbClr val="EC7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solidFill>
                  <a:schemeClr val="bg1"/>
                </a:solidFill>
                <a:latin typeface="Calibri" panose="020F0502020204030204" pitchFamily="34" charset="0"/>
                <a:ea typeface="Open Sans" panose="020B0606030504020204" pitchFamily="34" charset="0"/>
                <a:cs typeface="Calibri" panose="020F0502020204030204" pitchFamily="34" charset="0"/>
              </a:rPr>
              <a:t>Session 2</a:t>
            </a:r>
          </a:p>
        </p:txBody>
      </p:sp>
    </p:spTree>
    <p:extLst>
      <p:ext uri="{BB962C8B-B14F-4D97-AF65-F5344CB8AC3E}">
        <p14:creationId xmlns:p14="http://schemas.microsoft.com/office/powerpoint/2010/main" val="1953275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dome tent in the woods&#10;&#10;AI-generated content may be incorrect.">
            <a:extLst>
              <a:ext uri="{FF2B5EF4-FFF2-40B4-BE49-F238E27FC236}">
                <a16:creationId xmlns:a16="http://schemas.microsoft.com/office/drawing/2014/main" id="{8B9F2298-7C18-49B6-5513-711851193AB5}"/>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31874" b="11890"/>
          <a:stretch>
            <a:fillRect/>
          </a:stretch>
        </p:blipFill>
        <p:spPr>
          <a:xfrm>
            <a:off x="23658" y="7545269"/>
            <a:ext cx="7001712" cy="2953575"/>
          </a:xfrm>
        </p:spPr>
      </p:pic>
      <p:sp>
        <p:nvSpPr>
          <p:cNvPr id="7" name="Slide Number Placeholder 6">
            <a:extLst>
              <a:ext uri="{FF2B5EF4-FFF2-40B4-BE49-F238E27FC236}">
                <a16:creationId xmlns:a16="http://schemas.microsoft.com/office/drawing/2014/main" id="{C00EA8CA-45AA-A780-2F4A-4006ED6C4AAD}"/>
              </a:ext>
            </a:extLst>
          </p:cNvPr>
          <p:cNvSpPr>
            <a:spLocks noGrp="1"/>
          </p:cNvSpPr>
          <p:nvPr>
            <p:ph type="sldNum" sz="quarter" idx="4"/>
          </p:nvPr>
        </p:nvSpPr>
        <p:spPr/>
        <p:txBody>
          <a:bodyPr/>
          <a:lstStyle/>
          <a:p>
            <a:fld id="{9C527BFA-2C0E-4CEC-B6A5-913A56FEF4B4}" type="slidenum">
              <a:rPr lang="fr-CA" smtClean="0"/>
              <a:pPr/>
              <a:t>10</a:t>
            </a:fld>
            <a:endParaRPr lang="fr-CA" dirty="0"/>
          </a:p>
        </p:txBody>
      </p:sp>
      <p:sp>
        <p:nvSpPr>
          <p:cNvPr id="13" name="Text Placeholder 12">
            <a:extLst>
              <a:ext uri="{FF2B5EF4-FFF2-40B4-BE49-F238E27FC236}">
                <a16:creationId xmlns:a16="http://schemas.microsoft.com/office/drawing/2014/main" id="{0196C326-BEFE-8EDE-FE68-6846C83AC0B5}"/>
              </a:ext>
            </a:extLst>
          </p:cNvPr>
          <p:cNvSpPr>
            <a:spLocks noGrp="1"/>
          </p:cNvSpPr>
          <p:nvPr>
            <p:ph type="body" sz="quarter" idx="65"/>
          </p:nvPr>
        </p:nvSpPr>
        <p:spPr/>
        <p:txBody>
          <a:bodyPr/>
          <a:lstStyle/>
          <a:p>
            <a:r>
              <a:rPr lang="en-US" dirty="0"/>
              <a:t>Gaia's Spheres B&amp;B, Italy</a:t>
            </a:r>
            <a:endParaRPr lang="en-IE" dirty="0"/>
          </a:p>
        </p:txBody>
      </p:sp>
      <p:sp>
        <p:nvSpPr>
          <p:cNvPr id="14" name="Text Placeholder 9">
            <a:extLst>
              <a:ext uri="{FF2B5EF4-FFF2-40B4-BE49-F238E27FC236}">
                <a16:creationId xmlns:a16="http://schemas.microsoft.com/office/drawing/2014/main" id="{87847D7C-A2C4-79E3-384C-71EC74ED7662}"/>
              </a:ext>
            </a:extLst>
          </p:cNvPr>
          <p:cNvSpPr>
            <a:spLocks noGrp="1"/>
          </p:cNvSpPr>
          <p:nvPr>
            <p:ph type="body" sz="quarter" idx="32"/>
          </p:nvPr>
        </p:nvSpPr>
        <p:spPr>
          <a:xfrm>
            <a:off x="634477" y="1927800"/>
            <a:ext cx="6779197" cy="2422612"/>
          </a:xfrm>
        </p:spPr>
        <p:txBody>
          <a:bodyPr numCol="1"/>
          <a:lstStyle/>
          <a:p>
            <a:pPr algn="l">
              <a:lnSpc>
                <a:spcPct val="100000"/>
              </a:lnSpc>
            </a:pPr>
            <a:r>
              <a:rPr lang="en-US" sz="2000" b="1" dirty="0">
                <a:solidFill>
                  <a:srgbClr val="459597"/>
                </a:solidFill>
              </a:rPr>
              <a:t>Step 1 – What do guests see/smell/hear first?</a:t>
            </a:r>
            <a:endParaRPr lang="en-US" sz="2000" dirty="0">
              <a:solidFill>
                <a:srgbClr val="459597"/>
              </a:solidFill>
            </a:endParaRPr>
          </a:p>
          <a:p>
            <a:pPr algn="l">
              <a:lnSpc>
                <a:spcPct val="100000"/>
              </a:lnSpc>
            </a:pPr>
            <a:r>
              <a:rPr lang="en-US" sz="2000" dirty="0">
                <a:solidFill>
                  <a:srgbClr val="474747"/>
                </a:solidFill>
              </a:rPr>
              <a:t>When a guest arrives (driveway, gate, path, door), what do they see, hear, smell?</a:t>
            </a:r>
            <a:br>
              <a:rPr lang="en-US" sz="2000" dirty="0">
                <a:solidFill>
                  <a:srgbClr val="474747"/>
                </a:solidFill>
              </a:rPr>
            </a:br>
            <a:endParaRPr lang="en-US" sz="2000" dirty="0">
              <a:solidFill>
                <a:srgbClr val="474747"/>
              </a:solidFill>
            </a:endParaRPr>
          </a:p>
          <a:p>
            <a:pPr algn="l">
              <a:lnSpc>
                <a:spcPct val="100000"/>
              </a:lnSpc>
            </a:pPr>
            <a:r>
              <a:rPr lang="en-US" sz="2000" b="1" dirty="0">
                <a:solidFill>
                  <a:srgbClr val="459597"/>
                </a:solidFill>
              </a:rPr>
              <a:t>Step 2 – What story do I want them to tell afterwards?</a:t>
            </a:r>
            <a:endParaRPr lang="en-US" sz="2000" dirty="0">
              <a:solidFill>
                <a:srgbClr val="459597"/>
              </a:solidFill>
            </a:endParaRPr>
          </a:p>
          <a:p>
            <a:pPr algn="l">
              <a:lnSpc>
                <a:spcPct val="100000"/>
              </a:lnSpc>
            </a:pPr>
            <a:r>
              <a:rPr lang="en-US" sz="2000" dirty="0">
                <a:solidFill>
                  <a:srgbClr val="474747"/>
                </a:solidFill>
              </a:rPr>
              <a:t>Complete the sentence:</a:t>
            </a:r>
          </a:p>
          <a:p>
            <a:pPr algn="l">
              <a:lnSpc>
                <a:spcPct val="100000"/>
              </a:lnSpc>
            </a:pPr>
            <a:r>
              <a:rPr lang="en-US" sz="2000" dirty="0">
                <a:solidFill>
                  <a:srgbClr val="474747"/>
                </a:solidFill>
              </a:rPr>
              <a:t>“When my guests go home, I want them to say: </a:t>
            </a:r>
            <a:r>
              <a:rPr lang="en-US" sz="2000" i="1" dirty="0">
                <a:solidFill>
                  <a:srgbClr val="474747"/>
                </a:solidFill>
              </a:rPr>
              <a:t>‘The best thing about staying there was…’</a:t>
            </a:r>
            <a:r>
              <a:rPr lang="en-US" sz="2000" dirty="0">
                <a:solidFill>
                  <a:srgbClr val="474747"/>
                </a:solidFill>
              </a:rPr>
              <a:t>” What emotional memory are you building? What symbolic closure or ritual do you </a:t>
            </a:r>
            <a:r>
              <a:rPr lang="en-US" sz="2000" dirty="0" err="1">
                <a:solidFill>
                  <a:srgbClr val="474747"/>
                </a:solidFill>
              </a:rPr>
              <a:t>gift?Examples</a:t>
            </a:r>
            <a:r>
              <a:rPr lang="en-US" sz="2000" dirty="0">
                <a:solidFill>
                  <a:srgbClr val="474747"/>
                </a:solidFill>
              </a:rPr>
              <a:t>: hand-written note, herbal infusion blend, story card.</a:t>
            </a:r>
          </a:p>
          <a:p>
            <a:pPr algn="l">
              <a:lnSpc>
                <a:spcPct val="100000"/>
              </a:lnSpc>
            </a:pPr>
            <a:br>
              <a:rPr lang="en-US" sz="2000" dirty="0">
                <a:solidFill>
                  <a:srgbClr val="474747"/>
                </a:solidFill>
              </a:rPr>
            </a:br>
            <a:r>
              <a:rPr lang="en-US" sz="2000" b="1" dirty="0">
                <a:solidFill>
                  <a:srgbClr val="459597"/>
                </a:solidFill>
              </a:rPr>
              <a:t>Step 3 – Draft WOW Statement</a:t>
            </a:r>
            <a:endParaRPr lang="en-US" sz="2000" dirty="0">
              <a:solidFill>
                <a:srgbClr val="459597"/>
              </a:solidFill>
            </a:endParaRPr>
          </a:p>
          <a:p>
            <a:pPr algn="l">
              <a:lnSpc>
                <a:spcPct val="100000"/>
              </a:lnSpc>
            </a:pPr>
            <a:r>
              <a:rPr lang="en-US" sz="2000" dirty="0">
                <a:solidFill>
                  <a:srgbClr val="474747"/>
                </a:solidFill>
              </a:rPr>
              <a:t>Write a short, simple WOW statement for your stay:</a:t>
            </a:r>
          </a:p>
          <a:p>
            <a:pPr algn="l">
              <a:lnSpc>
                <a:spcPct val="100000"/>
              </a:lnSpc>
            </a:pPr>
            <a:r>
              <a:rPr lang="en-US" sz="2000" dirty="0">
                <a:solidFill>
                  <a:srgbClr val="474747"/>
                </a:solidFill>
              </a:rPr>
              <a:t>“Our WOW factor is: ____________________________________”</a:t>
            </a:r>
          </a:p>
          <a:p>
            <a:pPr algn="l">
              <a:lnSpc>
                <a:spcPct val="100000"/>
              </a:lnSpc>
            </a:pPr>
            <a:r>
              <a:rPr lang="en-US" sz="2000" dirty="0">
                <a:solidFill>
                  <a:srgbClr val="474747"/>
                </a:solidFill>
              </a:rPr>
              <a:t>“My stay creates a WOW moment by __________ so guests feel __________.”</a:t>
            </a:r>
          </a:p>
        </p:txBody>
      </p:sp>
      <p:sp>
        <p:nvSpPr>
          <p:cNvPr id="15" name="Text Placeholder 10">
            <a:extLst>
              <a:ext uri="{FF2B5EF4-FFF2-40B4-BE49-F238E27FC236}">
                <a16:creationId xmlns:a16="http://schemas.microsoft.com/office/drawing/2014/main" id="{CCEF17ED-5D60-BE9C-03AB-A076766053FB}"/>
              </a:ext>
            </a:extLst>
          </p:cNvPr>
          <p:cNvSpPr>
            <a:spLocks noGrp="1"/>
          </p:cNvSpPr>
          <p:nvPr>
            <p:ph type="body" sz="quarter" idx="33"/>
          </p:nvPr>
        </p:nvSpPr>
        <p:spPr>
          <a:xfrm>
            <a:off x="634477" y="788066"/>
            <a:ext cx="6506617" cy="977388"/>
          </a:xfrm>
        </p:spPr>
        <p:txBody>
          <a:bodyPr/>
          <a:lstStyle/>
          <a:p>
            <a:r>
              <a:rPr lang="en-US" sz="2800" dirty="0"/>
              <a:t>“My Wow Factor?”</a:t>
            </a:r>
          </a:p>
          <a:p>
            <a:endParaRPr lang="en-IE" sz="2800" dirty="0"/>
          </a:p>
          <a:p>
            <a:r>
              <a:rPr lang="en-US" sz="2000" dirty="0"/>
              <a:t>Goal: </a:t>
            </a:r>
            <a:r>
              <a:rPr lang="en-US" sz="2000" dirty="0">
                <a:solidFill>
                  <a:srgbClr val="474747"/>
                </a:solidFill>
              </a:rPr>
              <a:t>Create Your Wow Factor from the </a:t>
            </a:r>
          </a:p>
          <a:p>
            <a:r>
              <a:rPr lang="en-US" sz="2000" dirty="0">
                <a:solidFill>
                  <a:srgbClr val="474747"/>
                </a:solidFill>
              </a:rPr>
              <a:t>Guests Perspective</a:t>
            </a:r>
            <a:endParaRPr lang="en-IE" sz="2000" dirty="0">
              <a:solidFill>
                <a:srgbClr val="474747"/>
              </a:solidFill>
            </a:endParaRPr>
          </a:p>
        </p:txBody>
      </p:sp>
      <p:sp>
        <p:nvSpPr>
          <p:cNvPr id="16" name="Text Placeholder 11">
            <a:extLst>
              <a:ext uri="{FF2B5EF4-FFF2-40B4-BE49-F238E27FC236}">
                <a16:creationId xmlns:a16="http://schemas.microsoft.com/office/drawing/2014/main" id="{ED03CBA2-9922-9817-5AB1-E91F1357AEC3}"/>
              </a:ext>
            </a:extLst>
          </p:cNvPr>
          <p:cNvSpPr>
            <a:spLocks noGrp="1"/>
          </p:cNvSpPr>
          <p:nvPr>
            <p:ph type="body" sz="quarter" idx="38"/>
          </p:nvPr>
        </p:nvSpPr>
        <p:spPr>
          <a:xfrm>
            <a:off x="634477" y="289469"/>
            <a:ext cx="6506617" cy="381311"/>
          </a:xfrm>
        </p:spPr>
        <p:txBody>
          <a:bodyPr/>
          <a:lstStyle/>
          <a:p>
            <a:r>
              <a:rPr lang="en-IE" dirty="0"/>
              <a:t>Practical Exercise</a:t>
            </a:r>
          </a:p>
        </p:txBody>
      </p:sp>
      <p:grpSp>
        <p:nvGrpSpPr>
          <p:cNvPr id="3" name="Group 2">
            <a:extLst>
              <a:ext uri="{FF2B5EF4-FFF2-40B4-BE49-F238E27FC236}">
                <a16:creationId xmlns:a16="http://schemas.microsoft.com/office/drawing/2014/main" id="{173F75D5-CBCD-4A80-4280-18B61804809E}"/>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8375B98D-818A-75AB-7BF1-79A72F42C176}"/>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9351A9D6-12B7-8299-91BE-8A3F951815CA}"/>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01</a:t>
              </a:r>
            </a:p>
          </p:txBody>
        </p:sp>
      </p:grpSp>
    </p:spTree>
    <p:extLst>
      <p:ext uri="{BB962C8B-B14F-4D97-AF65-F5344CB8AC3E}">
        <p14:creationId xmlns:p14="http://schemas.microsoft.com/office/powerpoint/2010/main" val="3555785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B4060CE3-7D9D-C1CF-8A79-A2216D587D90}"/>
              </a:ext>
            </a:extLst>
          </p:cNvPr>
          <p:cNvSpPr>
            <a:spLocks noGrp="1"/>
          </p:cNvSpPr>
          <p:nvPr>
            <p:ph type="body" sz="quarter" idx="32"/>
          </p:nvPr>
        </p:nvSpPr>
        <p:spPr>
          <a:xfrm>
            <a:off x="634477" y="1765454"/>
            <a:ext cx="6541269" cy="2422612"/>
          </a:xfrm>
        </p:spPr>
        <p:txBody>
          <a:bodyPr numCol="1"/>
          <a:lstStyle/>
          <a:p>
            <a:pPr>
              <a:lnSpc>
                <a:spcPct val="100000"/>
              </a:lnSpc>
            </a:pPr>
            <a:r>
              <a:rPr lang="en-US" sz="2000" b="1" dirty="0">
                <a:solidFill>
                  <a:srgbClr val="474747"/>
                </a:solidFill>
              </a:rPr>
              <a:t>Tick or fill what’s relevant:</a:t>
            </a:r>
          </a:p>
          <a:p>
            <a:pPr>
              <a:lnSpc>
                <a:spcPct val="100000"/>
              </a:lnSpc>
            </a:pPr>
            <a:endParaRPr lang="en-US" sz="2000" b="1" dirty="0">
              <a:solidFill>
                <a:srgbClr val="474747"/>
              </a:solidFill>
            </a:endParaRPr>
          </a:p>
          <a:p>
            <a:pPr marL="342900" indent="-342900">
              <a:lnSpc>
                <a:spcPct val="100000"/>
              </a:lnSpc>
              <a:buFont typeface="Wingdings" panose="05000000000000000000" pitchFamily="2" charset="2"/>
              <a:buChar char="q"/>
            </a:pPr>
            <a:r>
              <a:rPr lang="en-US" sz="2000" dirty="0">
                <a:solidFill>
                  <a:srgbClr val="474747"/>
                </a:solidFill>
              </a:rPr>
              <a:t>I know my current land / building zoning status.</a:t>
            </a:r>
          </a:p>
          <a:p>
            <a:pPr marL="342900" indent="-342900">
              <a:lnSpc>
                <a:spcPct val="100000"/>
              </a:lnSpc>
              <a:buFont typeface="Wingdings" panose="05000000000000000000" pitchFamily="2" charset="2"/>
              <a:buChar char="q"/>
            </a:pPr>
            <a:r>
              <a:rPr lang="en-US" sz="2000" dirty="0">
                <a:solidFill>
                  <a:srgbClr val="474747"/>
                </a:solidFill>
              </a:rPr>
              <a:t>I know whether I need planning permission.</a:t>
            </a:r>
          </a:p>
          <a:p>
            <a:pPr marL="342900" indent="-342900">
              <a:lnSpc>
                <a:spcPct val="100000"/>
              </a:lnSpc>
              <a:buFont typeface="Wingdings" panose="05000000000000000000" pitchFamily="2" charset="2"/>
              <a:buChar char="q"/>
            </a:pPr>
            <a:r>
              <a:rPr lang="en-US" sz="2000" dirty="0">
                <a:solidFill>
                  <a:srgbClr val="474747"/>
                </a:solidFill>
              </a:rPr>
              <a:t>I have estimated basic infrastructure costs (roads, water, sewage, power, broadband).</a:t>
            </a:r>
          </a:p>
          <a:p>
            <a:pPr marL="342900" indent="-342900">
              <a:lnSpc>
                <a:spcPct val="100000"/>
              </a:lnSpc>
              <a:buFont typeface="Wingdings" panose="05000000000000000000" pitchFamily="2" charset="2"/>
              <a:buChar char="q"/>
            </a:pPr>
            <a:r>
              <a:rPr lang="en-US" sz="2000" dirty="0">
                <a:solidFill>
                  <a:srgbClr val="474747"/>
                </a:solidFill>
              </a:rPr>
              <a:t>I have a </a:t>
            </a:r>
            <a:r>
              <a:rPr lang="en-US" sz="2000" b="1" dirty="0">
                <a:solidFill>
                  <a:srgbClr val="474747"/>
                </a:solidFill>
              </a:rPr>
              <a:t>rough start-up budget</a:t>
            </a:r>
            <a:r>
              <a:rPr lang="en-US" sz="2000" dirty="0">
                <a:solidFill>
                  <a:srgbClr val="474747"/>
                </a:solidFill>
              </a:rPr>
              <a:t> (land, build/renovation, interiors, extras).</a:t>
            </a:r>
          </a:p>
          <a:p>
            <a:pPr marL="342900" indent="-342900">
              <a:lnSpc>
                <a:spcPct val="100000"/>
              </a:lnSpc>
              <a:buFont typeface="Wingdings" panose="05000000000000000000" pitchFamily="2" charset="2"/>
              <a:buChar char="q"/>
            </a:pPr>
            <a:r>
              <a:rPr lang="en-US" sz="2000" dirty="0">
                <a:solidFill>
                  <a:srgbClr val="474747"/>
                </a:solidFill>
              </a:rPr>
              <a:t>I have a small </a:t>
            </a:r>
            <a:r>
              <a:rPr lang="en-US" sz="2000" b="1" dirty="0">
                <a:solidFill>
                  <a:srgbClr val="474747"/>
                </a:solidFill>
              </a:rPr>
              <a:t>contingency</a:t>
            </a:r>
            <a:r>
              <a:rPr lang="en-US" sz="2000" dirty="0">
                <a:solidFill>
                  <a:srgbClr val="474747"/>
                </a:solidFill>
              </a:rPr>
              <a:t> (10–15%).</a:t>
            </a:r>
          </a:p>
          <a:p>
            <a:pPr marL="342900" indent="-342900">
              <a:lnSpc>
                <a:spcPct val="100000"/>
              </a:lnSpc>
              <a:buFont typeface="Wingdings" panose="05000000000000000000" pitchFamily="2" charset="2"/>
              <a:buChar char="q"/>
            </a:pPr>
            <a:endParaRPr lang="en-US" sz="2000" dirty="0">
              <a:solidFill>
                <a:srgbClr val="474747"/>
              </a:solidFill>
            </a:endParaRPr>
          </a:p>
          <a:p>
            <a:pPr>
              <a:lnSpc>
                <a:spcPct val="100000"/>
              </a:lnSpc>
            </a:pPr>
            <a:r>
              <a:rPr lang="en-US" sz="2000" b="1" dirty="0">
                <a:solidFill>
                  <a:srgbClr val="474747"/>
                </a:solidFill>
              </a:rPr>
              <a:t>What’s one planning question I need to investigate before the next session?</a:t>
            </a:r>
            <a:endParaRPr lang="en-US" sz="2000" dirty="0">
              <a:solidFill>
                <a:srgbClr val="474747"/>
              </a:solidFill>
            </a:endParaRPr>
          </a:p>
        </p:txBody>
      </p:sp>
      <p:sp>
        <p:nvSpPr>
          <p:cNvPr id="11" name="Text Placeholder 10">
            <a:extLst>
              <a:ext uri="{FF2B5EF4-FFF2-40B4-BE49-F238E27FC236}">
                <a16:creationId xmlns:a16="http://schemas.microsoft.com/office/drawing/2014/main" id="{962B9AAB-7EBF-BBCD-5530-5B4E210E0072}"/>
              </a:ext>
            </a:extLst>
          </p:cNvPr>
          <p:cNvSpPr>
            <a:spLocks noGrp="1"/>
          </p:cNvSpPr>
          <p:nvPr>
            <p:ph type="body" sz="quarter" idx="33"/>
          </p:nvPr>
        </p:nvSpPr>
        <p:spPr>
          <a:xfrm>
            <a:off x="634477" y="788066"/>
            <a:ext cx="6506617" cy="977388"/>
          </a:xfrm>
        </p:spPr>
        <p:txBody>
          <a:bodyPr/>
          <a:lstStyle/>
          <a:p>
            <a:r>
              <a:rPr lang="en-IE" sz="2800" dirty="0"/>
              <a:t>Planning &amp; Cost Checklist</a:t>
            </a:r>
          </a:p>
          <a:p>
            <a:endParaRPr lang="en-IE" sz="2800" dirty="0"/>
          </a:p>
          <a:p>
            <a:r>
              <a:rPr lang="en-US" sz="2000" dirty="0"/>
              <a:t>Goal: </a:t>
            </a:r>
            <a:r>
              <a:rPr lang="en-US" sz="2000" dirty="0">
                <a:solidFill>
                  <a:srgbClr val="474747"/>
                </a:solidFill>
              </a:rPr>
              <a:t>Getting the basic planning and costing right.</a:t>
            </a:r>
            <a:endParaRPr lang="en-IE" sz="2000" dirty="0">
              <a:solidFill>
                <a:srgbClr val="474747"/>
              </a:solidFill>
            </a:endParaRPr>
          </a:p>
        </p:txBody>
      </p:sp>
      <p:sp>
        <p:nvSpPr>
          <p:cNvPr id="12" name="Text Placeholder 11">
            <a:extLst>
              <a:ext uri="{FF2B5EF4-FFF2-40B4-BE49-F238E27FC236}">
                <a16:creationId xmlns:a16="http://schemas.microsoft.com/office/drawing/2014/main" id="{F08932AE-D2C9-5F2A-7900-78A64C333462}"/>
              </a:ext>
            </a:extLst>
          </p:cNvPr>
          <p:cNvSpPr>
            <a:spLocks noGrp="1"/>
          </p:cNvSpPr>
          <p:nvPr>
            <p:ph type="body" sz="quarter" idx="38"/>
          </p:nvPr>
        </p:nvSpPr>
        <p:spPr>
          <a:xfrm>
            <a:off x="634477" y="289469"/>
            <a:ext cx="6506617" cy="381311"/>
          </a:xfrm>
        </p:spPr>
        <p:txBody>
          <a:bodyPr/>
          <a:lstStyle/>
          <a:p>
            <a:r>
              <a:rPr lang="en-IE" dirty="0"/>
              <a:t>Practical Exercise</a:t>
            </a:r>
          </a:p>
        </p:txBody>
      </p:sp>
      <p:sp>
        <p:nvSpPr>
          <p:cNvPr id="8" name="Slide Number Placeholder 7">
            <a:extLst>
              <a:ext uri="{FF2B5EF4-FFF2-40B4-BE49-F238E27FC236}">
                <a16:creationId xmlns:a16="http://schemas.microsoft.com/office/drawing/2014/main" id="{797F4EF7-4BA6-51DC-AD93-AC296F2C8E15}"/>
              </a:ext>
            </a:extLst>
          </p:cNvPr>
          <p:cNvSpPr>
            <a:spLocks noGrp="1"/>
          </p:cNvSpPr>
          <p:nvPr>
            <p:ph type="sldNum" sz="quarter" idx="4"/>
          </p:nvPr>
        </p:nvSpPr>
        <p:spPr/>
        <p:txBody>
          <a:bodyPr/>
          <a:lstStyle/>
          <a:p>
            <a:fld id="{9C527BFA-2C0E-4CEC-B6A5-913A56FEF4B4}" type="slidenum">
              <a:rPr lang="fr-CA" smtClean="0"/>
              <a:pPr/>
              <a:t>11</a:t>
            </a:fld>
            <a:endParaRPr lang="fr-CA" dirty="0"/>
          </a:p>
        </p:txBody>
      </p:sp>
      <p:grpSp>
        <p:nvGrpSpPr>
          <p:cNvPr id="2" name="Group 1">
            <a:extLst>
              <a:ext uri="{FF2B5EF4-FFF2-40B4-BE49-F238E27FC236}">
                <a16:creationId xmlns:a16="http://schemas.microsoft.com/office/drawing/2014/main" id="{33DA7492-A2D3-D268-973F-F712F4E53CF1}"/>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39B31711-6D47-DF6B-C23D-D5BE707BDBCC}"/>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5" name="TextBox 4">
              <a:extLst>
                <a:ext uri="{FF2B5EF4-FFF2-40B4-BE49-F238E27FC236}">
                  <a16:creationId xmlns:a16="http://schemas.microsoft.com/office/drawing/2014/main" id="{33760AF7-4E09-DD4F-DCC3-0A748D93FF59}"/>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02</a:t>
              </a:r>
            </a:p>
          </p:txBody>
        </p:sp>
      </p:grpSp>
      <p:sp>
        <p:nvSpPr>
          <p:cNvPr id="6" name="TextBox 5">
            <a:extLst>
              <a:ext uri="{FF2B5EF4-FFF2-40B4-BE49-F238E27FC236}">
                <a16:creationId xmlns:a16="http://schemas.microsoft.com/office/drawing/2014/main" id="{8DE1F5CC-FEF2-1546-B35F-D210561991F6}"/>
              </a:ext>
            </a:extLst>
          </p:cNvPr>
          <p:cNvSpPr txBox="1"/>
          <p:nvPr/>
        </p:nvSpPr>
        <p:spPr>
          <a:xfrm>
            <a:off x="1033975" y="8099153"/>
            <a:ext cx="5859194" cy="1938992"/>
          </a:xfrm>
          <a:prstGeom prst="rect">
            <a:avLst/>
          </a:prstGeom>
          <a:noFill/>
        </p:spPr>
        <p:txBody>
          <a:bodyPr wrap="square">
            <a:spAutoFit/>
          </a:bodyPr>
          <a:lstStyle/>
          <a:p>
            <a:pPr>
              <a:buNone/>
            </a:pPr>
            <a:r>
              <a:rPr lang="en-US" sz="2000" b="1" dirty="0">
                <a:solidFill>
                  <a:srgbClr val="474747"/>
                </a:solidFill>
              </a:rPr>
              <a:t>Lean Hospitality Checklist</a:t>
            </a:r>
          </a:p>
          <a:p>
            <a:pPr>
              <a:buNone/>
            </a:pPr>
            <a:r>
              <a:rPr lang="en-US" sz="2000" dirty="0">
                <a:solidFill>
                  <a:srgbClr val="474747"/>
                </a:solidFill>
              </a:rPr>
              <a:t>☑ Do I know exactly what each WOW element costs?</a:t>
            </a:r>
            <a:br>
              <a:rPr lang="en-US" sz="2000" dirty="0">
                <a:solidFill>
                  <a:srgbClr val="474747"/>
                </a:solidFill>
              </a:rPr>
            </a:br>
            <a:r>
              <a:rPr lang="en-US" sz="2000" dirty="0">
                <a:solidFill>
                  <a:srgbClr val="474747"/>
                </a:solidFill>
              </a:rPr>
              <a:t>☑ Does this WOW feature add value or clutter?</a:t>
            </a:r>
            <a:br>
              <a:rPr lang="en-US" sz="2000" dirty="0">
                <a:solidFill>
                  <a:srgbClr val="474747"/>
                </a:solidFill>
              </a:rPr>
            </a:br>
            <a:r>
              <a:rPr lang="en-US" sz="2000" dirty="0">
                <a:solidFill>
                  <a:srgbClr val="474747"/>
                </a:solidFill>
              </a:rPr>
              <a:t>☑ Will guests notice it enough to talk about it online or tell a friend?</a:t>
            </a:r>
            <a:br>
              <a:rPr lang="en-US" sz="2000" dirty="0">
                <a:solidFill>
                  <a:srgbClr val="474747"/>
                </a:solidFill>
              </a:rPr>
            </a:br>
            <a:r>
              <a:rPr lang="en-US" sz="2000" dirty="0">
                <a:solidFill>
                  <a:srgbClr val="474747"/>
                </a:solidFill>
              </a:rPr>
              <a:t>☑ Does it connect to place, identity, or meaning?</a:t>
            </a:r>
          </a:p>
        </p:txBody>
      </p:sp>
    </p:spTree>
    <p:extLst>
      <p:ext uri="{BB962C8B-B14F-4D97-AF65-F5344CB8AC3E}">
        <p14:creationId xmlns:p14="http://schemas.microsoft.com/office/powerpoint/2010/main" val="210804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2D1E7-6D06-8317-BAD6-13CD0206033F}"/>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E70612D-5D86-6CC6-5A59-192B13866375}"/>
              </a:ext>
            </a:extLst>
          </p:cNvPr>
          <p:cNvSpPr>
            <a:spLocks noGrp="1"/>
          </p:cNvSpPr>
          <p:nvPr>
            <p:ph type="sldNum" sz="quarter" idx="4"/>
          </p:nvPr>
        </p:nvSpPr>
        <p:spPr/>
        <p:txBody>
          <a:bodyPr/>
          <a:lstStyle/>
          <a:p>
            <a:fld id="{9C527BFA-2C0E-4CEC-B6A5-913A56FEF4B4}" type="slidenum">
              <a:rPr lang="fr-CA" smtClean="0"/>
              <a:pPr/>
              <a:t>12</a:t>
            </a:fld>
            <a:endParaRPr lang="fr-CA" dirty="0"/>
          </a:p>
        </p:txBody>
      </p:sp>
      <p:sp>
        <p:nvSpPr>
          <p:cNvPr id="13" name="Text Placeholder 12">
            <a:extLst>
              <a:ext uri="{FF2B5EF4-FFF2-40B4-BE49-F238E27FC236}">
                <a16:creationId xmlns:a16="http://schemas.microsoft.com/office/drawing/2014/main" id="{245A07B0-F61F-EC7D-F010-4CB3D27DEBA0}"/>
              </a:ext>
            </a:extLst>
          </p:cNvPr>
          <p:cNvSpPr>
            <a:spLocks noGrp="1"/>
          </p:cNvSpPr>
          <p:nvPr>
            <p:ph type="body" sz="quarter" idx="65"/>
          </p:nvPr>
        </p:nvSpPr>
        <p:spPr/>
        <p:txBody>
          <a:bodyPr/>
          <a:lstStyle/>
          <a:p>
            <a:r>
              <a:rPr lang="en-US" dirty="0"/>
              <a:t>Wicklow Lighthouse, Wicklow, Ireland</a:t>
            </a:r>
            <a:endParaRPr lang="en-IE" dirty="0"/>
          </a:p>
        </p:txBody>
      </p:sp>
      <p:sp>
        <p:nvSpPr>
          <p:cNvPr id="15" name="Text Placeholder 10">
            <a:extLst>
              <a:ext uri="{FF2B5EF4-FFF2-40B4-BE49-F238E27FC236}">
                <a16:creationId xmlns:a16="http://schemas.microsoft.com/office/drawing/2014/main" id="{B5DA775C-E0BB-DB27-8241-369437FD1867}"/>
              </a:ext>
            </a:extLst>
          </p:cNvPr>
          <p:cNvSpPr>
            <a:spLocks noGrp="1"/>
          </p:cNvSpPr>
          <p:nvPr>
            <p:ph type="body" sz="quarter" idx="33"/>
          </p:nvPr>
        </p:nvSpPr>
        <p:spPr>
          <a:xfrm>
            <a:off x="634477" y="788066"/>
            <a:ext cx="6506617" cy="977388"/>
          </a:xfrm>
        </p:spPr>
        <p:txBody>
          <a:bodyPr/>
          <a:lstStyle/>
          <a:p>
            <a:pPr>
              <a:lnSpc>
                <a:spcPct val="100000"/>
              </a:lnSpc>
            </a:pPr>
            <a:r>
              <a:rPr lang="en-US" sz="2800" dirty="0"/>
              <a:t>Guest &amp; Experience Itinerary</a:t>
            </a:r>
          </a:p>
          <a:p>
            <a:pPr>
              <a:lnSpc>
                <a:spcPct val="100000"/>
              </a:lnSpc>
            </a:pPr>
            <a:endParaRPr lang="en-US" sz="2000" dirty="0">
              <a:solidFill>
                <a:srgbClr val="474747"/>
              </a:solidFill>
              <a:latin typeface="+mn-lt"/>
            </a:endParaRPr>
          </a:p>
          <a:p>
            <a:r>
              <a:rPr lang="en-US" sz="2000" dirty="0">
                <a:solidFill>
                  <a:srgbClr val="474747"/>
                </a:solidFill>
                <a:latin typeface="+mn-lt"/>
              </a:rPr>
              <a:t>If guests stayed 3 days, what would you like them to do each day?</a:t>
            </a:r>
          </a:p>
          <a:p>
            <a:endParaRPr lang="en-US" sz="2000" b="1" dirty="0">
              <a:solidFill>
                <a:srgbClr val="474747"/>
              </a:solidFill>
              <a:latin typeface="+mn-lt"/>
            </a:endParaRPr>
          </a:p>
          <a:p>
            <a:r>
              <a:rPr lang="en-US" sz="2000" b="1" dirty="0">
                <a:solidFill>
                  <a:srgbClr val="474747"/>
                </a:solidFill>
                <a:latin typeface="+mn-lt"/>
              </a:rPr>
              <a:t>Day 1 – Arrival &amp; WOW moment:</a:t>
            </a:r>
            <a:endParaRPr lang="en-US" sz="2000" b="0" dirty="0">
              <a:solidFill>
                <a:srgbClr val="474747"/>
              </a:solidFill>
              <a:latin typeface="+mn-lt"/>
            </a:endParaRPr>
          </a:p>
          <a:p>
            <a:endParaRPr lang="en-US" sz="2000" b="0" dirty="0">
              <a:solidFill>
                <a:srgbClr val="474747"/>
              </a:solidFill>
              <a:latin typeface="+mn-lt"/>
            </a:endParaRPr>
          </a:p>
          <a:p>
            <a:r>
              <a:rPr lang="en-US" sz="2000" b="1" dirty="0">
                <a:solidFill>
                  <a:srgbClr val="474747"/>
                </a:solidFill>
                <a:latin typeface="+mn-lt"/>
              </a:rPr>
              <a:t>Day 2 – Main experience (park, garden, workshop, valley, beach):</a:t>
            </a:r>
            <a:endParaRPr lang="en-US" sz="2000" b="0" dirty="0">
              <a:solidFill>
                <a:srgbClr val="474747"/>
              </a:solidFill>
              <a:latin typeface="+mn-lt"/>
            </a:endParaRPr>
          </a:p>
          <a:p>
            <a:endParaRPr lang="en-US" sz="2000" b="0" dirty="0">
              <a:solidFill>
                <a:srgbClr val="474747"/>
              </a:solidFill>
              <a:latin typeface="+mn-lt"/>
            </a:endParaRPr>
          </a:p>
          <a:p>
            <a:r>
              <a:rPr lang="en-US" sz="2000" b="1" dirty="0">
                <a:solidFill>
                  <a:srgbClr val="474747"/>
                </a:solidFill>
                <a:latin typeface="+mn-lt"/>
              </a:rPr>
              <a:t>Day 3 – Slow morning &amp; departure:</a:t>
            </a:r>
            <a:endParaRPr lang="en-US" sz="2000" dirty="0">
              <a:solidFill>
                <a:srgbClr val="474747"/>
              </a:solidFill>
              <a:latin typeface="+mn-lt"/>
            </a:endParaRPr>
          </a:p>
          <a:p>
            <a:pPr lvl="2"/>
            <a:br>
              <a:rPr lang="en-US" sz="2000" dirty="0">
                <a:solidFill>
                  <a:srgbClr val="474747"/>
                </a:solidFill>
                <a:latin typeface="+mn-lt"/>
              </a:rPr>
            </a:br>
            <a:endParaRPr lang="en-US" sz="2000" dirty="0">
              <a:solidFill>
                <a:srgbClr val="474747"/>
              </a:solidFill>
              <a:latin typeface="+mn-lt"/>
            </a:endParaRPr>
          </a:p>
          <a:p>
            <a:r>
              <a:rPr lang="en-US" sz="2000" dirty="0">
                <a:solidFill>
                  <a:srgbClr val="474747"/>
                </a:solidFill>
                <a:latin typeface="+mn-lt"/>
              </a:rPr>
              <a:t>What experiences or businesses within 2 hours can you link to?</a:t>
            </a:r>
          </a:p>
          <a:p>
            <a:pPr lvl="1"/>
            <a:br>
              <a:rPr lang="en-US" sz="2000" dirty="0">
                <a:solidFill>
                  <a:srgbClr val="474747"/>
                </a:solidFill>
                <a:latin typeface="+mn-lt"/>
              </a:rPr>
            </a:br>
            <a:endParaRPr lang="en-US" sz="2000" dirty="0">
              <a:solidFill>
                <a:srgbClr val="474747"/>
              </a:solidFill>
              <a:latin typeface="+mn-lt"/>
            </a:endParaRPr>
          </a:p>
          <a:p>
            <a:r>
              <a:rPr lang="en-US" sz="2000" dirty="0">
                <a:solidFill>
                  <a:srgbClr val="474747"/>
                </a:solidFill>
                <a:latin typeface="+mn-lt"/>
              </a:rPr>
              <a:t>How could you present this itinerary visually?</a:t>
            </a:r>
          </a:p>
          <a:p>
            <a:pPr lvl="1"/>
            <a:r>
              <a:rPr lang="en-US" sz="2000" dirty="0">
                <a:solidFill>
                  <a:srgbClr val="474747"/>
                </a:solidFill>
                <a:latin typeface="+mn-lt"/>
              </a:rPr>
              <a:t>TV slideshow / printed booklet / QR code / PDF link</a:t>
            </a:r>
          </a:p>
          <a:p>
            <a:pPr lvl="1"/>
            <a:endParaRPr lang="en-US" sz="2000" dirty="0">
              <a:solidFill>
                <a:srgbClr val="474747"/>
              </a:solidFill>
              <a:latin typeface="+mn-lt"/>
            </a:endParaRPr>
          </a:p>
          <a:p>
            <a:r>
              <a:rPr lang="en-US" sz="2000" dirty="0">
                <a:solidFill>
                  <a:srgbClr val="474747"/>
                </a:solidFill>
                <a:latin typeface="+mn-lt"/>
              </a:rPr>
              <a:t>Test it with one real visitor, friend, or family member.</a:t>
            </a:r>
          </a:p>
          <a:p>
            <a:endParaRPr lang="en-US" sz="2000" dirty="0">
              <a:solidFill>
                <a:srgbClr val="474747"/>
              </a:solidFill>
              <a:latin typeface="+mn-lt"/>
            </a:endParaRPr>
          </a:p>
          <a:p>
            <a:r>
              <a:rPr lang="en-US" sz="2000" dirty="0">
                <a:solidFill>
                  <a:srgbClr val="474747"/>
                </a:solidFill>
                <a:latin typeface="+mn-lt"/>
              </a:rPr>
              <a:t>Track cost + emotional response.</a:t>
            </a:r>
          </a:p>
          <a:p>
            <a:pPr lvl="1"/>
            <a:endParaRPr lang="en-US" sz="2000" dirty="0">
              <a:solidFill>
                <a:srgbClr val="474747"/>
              </a:solidFill>
              <a:latin typeface="+mn-lt"/>
            </a:endParaRPr>
          </a:p>
          <a:p>
            <a:pPr lvl="1"/>
            <a:br>
              <a:rPr lang="en-US" dirty="0"/>
            </a:br>
            <a:endParaRPr lang="en-US" dirty="0"/>
          </a:p>
          <a:p>
            <a:pPr>
              <a:lnSpc>
                <a:spcPct val="100000"/>
              </a:lnSpc>
            </a:pPr>
            <a:endParaRPr lang="en-IE" sz="2400" b="0" dirty="0">
              <a:solidFill>
                <a:srgbClr val="595959"/>
              </a:solidFill>
            </a:endParaRPr>
          </a:p>
        </p:txBody>
      </p:sp>
      <p:sp>
        <p:nvSpPr>
          <p:cNvPr id="16" name="Text Placeholder 11">
            <a:extLst>
              <a:ext uri="{FF2B5EF4-FFF2-40B4-BE49-F238E27FC236}">
                <a16:creationId xmlns:a16="http://schemas.microsoft.com/office/drawing/2014/main" id="{AFEEB21D-8EAE-DF00-B3CE-9F7786610BC8}"/>
              </a:ext>
            </a:extLst>
          </p:cNvPr>
          <p:cNvSpPr>
            <a:spLocks noGrp="1"/>
          </p:cNvSpPr>
          <p:nvPr>
            <p:ph type="body" sz="quarter" idx="38"/>
          </p:nvPr>
        </p:nvSpPr>
        <p:spPr>
          <a:xfrm>
            <a:off x="634477" y="289469"/>
            <a:ext cx="6506617" cy="381311"/>
          </a:xfrm>
        </p:spPr>
        <p:txBody>
          <a:bodyPr/>
          <a:lstStyle/>
          <a:p>
            <a:r>
              <a:rPr lang="en-IE" dirty="0"/>
              <a:t>Practical Exercise</a:t>
            </a:r>
          </a:p>
        </p:txBody>
      </p:sp>
      <p:pic>
        <p:nvPicPr>
          <p:cNvPr id="19" name="Picture Placeholder 18" descr="A tower on a hill with water in the background&#10;&#10;AI-generated content may be incorrect.">
            <a:extLst>
              <a:ext uri="{FF2B5EF4-FFF2-40B4-BE49-F238E27FC236}">
                <a16:creationId xmlns:a16="http://schemas.microsoft.com/office/drawing/2014/main" id="{3CDB7BD1-A26D-4024-CC62-10728DE5952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7215" b="7215"/>
          <a:stretch>
            <a:fillRect/>
          </a:stretch>
        </p:blipFill>
        <p:spPr>
          <a:xfrm>
            <a:off x="23658" y="6957389"/>
            <a:ext cx="6194262" cy="3541455"/>
          </a:xfrm>
        </p:spPr>
      </p:pic>
      <p:grpSp>
        <p:nvGrpSpPr>
          <p:cNvPr id="3" name="Group 2">
            <a:extLst>
              <a:ext uri="{FF2B5EF4-FFF2-40B4-BE49-F238E27FC236}">
                <a16:creationId xmlns:a16="http://schemas.microsoft.com/office/drawing/2014/main" id="{76797D0E-AB26-C85C-10F8-5DE8B6D4ED8D}"/>
              </a:ext>
            </a:extLst>
          </p:cNvPr>
          <p:cNvGrpSpPr/>
          <p:nvPr/>
        </p:nvGrpSpPr>
        <p:grpSpPr>
          <a:xfrm>
            <a:off x="5701094" y="183065"/>
            <a:ext cx="1440000" cy="1440000"/>
            <a:chOff x="989476" y="1137920"/>
            <a:chExt cx="1042524" cy="1016000"/>
          </a:xfrm>
          <a:solidFill>
            <a:srgbClr val="F1B749"/>
          </a:solidFill>
        </p:grpSpPr>
        <p:sp>
          <p:nvSpPr>
            <p:cNvPr id="4" name="Oval 3">
              <a:extLst>
                <a:ext uri="{FF2B5EF4-FFF2-40B4-BE49-F238E27FC236}">
                  <a16:creationId xmlns:a16="http://schemas.microsoft.com/office/drawing/2014/main" id="{617E57CB-FAFF-0A09-0D66-CF3B64D09720}"/>
                </a:ext>
              </a:extLst>
            </p:cNvPr>
            <p:cNvSpPr/>
            <p:nvPr/>
          </p:nvSpPr>
          <p:spPr>
            <a:xfrm>
              <a:off x="1016000" y="1137920"/>
              <a:ext cx="1016000" cy="1016000"/>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AFD37634-3817-0C6B-6FA2-65A2CDBCF54E}"/>
                </a:ext>
              </a:extLst>
            </p:cNvPr>
            <p:cNvSpPr txBox="1"/>
            <p:nvPr/>
          </p:nvSpPr>
          <p:spPr>
            <a:xfrm>
              <a:off x="989476" y="1209129"/>
              <a:ext cx="1015997" cy="8468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7200" b="1" dirty="0">
                  <a:solidFill>
                    <a:schemeClr val="bg1"/>
                  </a:solidFill>
                </a:rPr>
                <a:t>03</a:t>
              </a:r>
            </a:p>
          </p:txBody>
        </p:sp>
      </p:grpSp>
    </p:spTree>
    <p:extLst>
      <p:ext uri="{BB962C8B-B14F-4D97-AF65-F5344CB8AC3E}">
        <p14:creationId xmlns:p14="http://schemas.microsoft.com/office/powerpoint/2010/main" val="4227804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0C532-4782-5C30-C7A5-DACBB7E9B64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13A5FA-5A4A-C35C-87A1-71BFEB574BC0}"/>
              </a:ext>
            </a:extLst>
          </p:cNvPr>
          <p:cNvSpPr>
            <a:spLocks noGrp="1"/>
          </p:cNvSpPr>
          <p:nvPr>
            <p:ph type="sldNum" sz="quarter" idx="12"/>
          </p:nvPr>
        </p:nvSpPr>
        <p:spPr/>
        <p:txBody>
          <a:bodyPr/>
          <a:lstStyle/>
          <a:p>
            <a:fld id="{9C527BFA-2C0E-4CEC-B6A5-913A56FEF4B4}" type="slidenum">
              <a:rPr lang="fr-CA" smtClean="0"/>
              <a:pPr/>
              <a:t>13</a:t>
            </a:fld>
            <a:endParaRPr lang="fr-CA" dirty="0"/>
          </a:p>
        </p:txBody>
      </p:sp>
      <p:sp>
        <p:nvSpPr>
          <p:cNvPr id="3" name="Text Placeholder 2">
            <a:extLst>
              <a:ext uri="{FF2B5EF4-FFF2-40B4-BE49-F238E27FC236}">
                <a16:creationId xmlns:a16="http://schemas.microsoft.com/office/drawing/2014/main" id="{F1B37306-55FF-3ED7-A309-AC79C376E4FC}"/>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D758B4D3-F242-D31C-9DF6-F393143B97BD}"/>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EF7F1997-7E83-8C62-95C4-2E42423E154B}"/>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A0FC7A67-DF03-0F8A-7775-CC0D6BC0DE01}"/>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57A10B37-E477-FFD1-ED94-9E24E2D3ECE6}"/>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1077901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A5700CF-43BC-E701-E43E-EA990EDC8B85}"/>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2C12412F-E0D5-E3B7-612B-D7B9A9D8B45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2FF0CEFA-C2B2-986F-4560-9A57E56BEC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0480A600-F8B9-F3FF-FDB5-A7DA6FAD4012}"/>
              </a:ext>
            </a:extLst>
          </p:cNvPr>
          <p:cNvSpPr>
            <a:spLocks noGrp="1"/>
          </p:cNvSpPr>
          <p:nvPr>
            <p:ph type="sldNum" sz="quarter" idx="4"/>
          </p:nvPr>
        </p:nvSpPr>
        <p:spPr/>
        <p:txBody>
          <a:bodyPr/>
          <a:lstStyle/>
          <a:p>
            <a:fld id="{9C527BFA-2C0E-4CEC-B6A5-913A56FEF4B4}" type="slidenum">
              <a:rPr lang="fr-CA" smtClean="0"/>
              <a:pPr/>
              <a:t>14</a:t>
            </a:fld>
            <a:endParaRPr lang="fr-CA" dirty="0"/>
          </a:p>
        </p:txBody>
      </p:sp>
      <p:pic>
        <p:nvPicPr>
          <p:cNvPr id="4" name="Picture Placeholder 3">
            <a:extLst>
              <a:ext uri="{FF2B5EF4-FFF2-40B4-BE49-F238E27FC236}">
                <a16:creationId xmlns:a16="http://schemas.microsoft.com/office/drawing/2014/main" id="{AF37A0B9-CBD7-9268-9E37-80257A0B36AD}"/>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E131CA37-5FD4-F0E5-F769-4B3BD8401AC8}"/>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3394964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92553" y="7350882"/>
            <a:ext cx="6945172" cy="3459530"/>
          </a:xfrm>
        </p:spPr>
        <p:txBody>
          <a:bodyPr numCol="1"/>
          <a:lstStyle/>
          <a:p>
            <a:pPr algn="l"/>
            <a:r>
              <a:rPr lang="en-US" sz="2400" dirty="0"/>
              <a:t>This session takes you deeper into the elements that shape your identity — how your space looks, how it feels, and the story it tells. </a:t>
            </a:r>
          </a:p>
          <a:p>
            <a:pPr algn="l"/>
            <a:endParaRPr lang="en-US" sz="2400" dirty="0"/>
          </a:p>
          <a:p>
            <a:pPr algn="l"/>
            <a:r>
              <a:rPr lang="en-US" sz="2400" dirty="0"/>
              <a:t>You’ll explore how thoughtful design and clear branding create emotional impact, turning your stay into something guests remember, recommend, and rave about.</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467801"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Help participants cover physical design and brand identity; how your space looks and how you tell your story. The case studies demonstrate the “wow factor + brand” and how to turns into something guests rave about</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2</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1107996"/>
          </a:xfrm>
          <a:prstGeom prst="rect">
            <a:avLst/>
          </a:prstGeom>
          <a:noFill/>
        </p:spPr>
        <p:txBody>
          <a:bodyPr wrap="square">
            <a:spAutoFit/>
          </a:bodyPr>
          <a:lstStyle/>
          <a:p>
            <a:pPr>
              <a:lnSpc>
                <a:spcPct val="100000"/>
              </a:lnSpc>
            </a:pPr>
            <a:r>
              <a:rPr lang="en-US" sz="2200" dirty="0">
                <a:solidFill>
                  <a:schemeClr val="bg1"/>
                </a:solidFill>
              </a:rPr>
              <a:t>“Planning Considerations and Designing a WOW Factor People Talk About”</a:t>
            </a:r>
          </a:p>
        </p:txBody>
      </p:sp>
    </p:spTree>
    <p:extLst>
      <p:ext uri="{BB962C8B-B14F-4D97-AF65-F5344CB8AC3E}">
        <p14:creationId xmlns:p14="http://schemas.microsoft.com/office/powerpoint/2010/main" val="649853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2A454-FBB9-FB3E-A066-0C5436F52C49}"/>
            </a:ext>
          </a:extLst>
        </p:cNvPr>
        <p:cNvGrpSpPr/>
        <p:nvPr/>
      </p:nvGrpSpPr>
      <p:grpSpPr>
        <a:xfrm>
          <a:off x="0" y="0"/>
          <a:ext cx="0" cy="0"/>
          <a:chOff x="0" y="0"/>
          <a:chExt cx="0" cy="0"/>
        </a:xfrm>
      </p:grpSpPr>
      <p:sp>
        <p:nvSpPr>
          <p:cNvPr id="9" name="Text Placeholder 8">
            <a:extLst>
              <a:ext uri="{FF2B5EF4-FFF2-40B4-BE49-F238E27FC236}">
                <a16:creationId xmlns:a16="http://schemas.microsoft.com/office/drawing/2014/main" id="{1463634A-DA38-9801-7757-ABB8A7224909}"/>
              </a:ext>
            </a:extLst>
          </p:cNvPr>
          <p:cNvSpPr>
            <a:spLocks noGrp="1"/>
          </p:cNvSpPr>
          <p:nvPr>
            <p:ph type="body" sz="quarter" idx="14"/>
          </p:nvPr>
        </p:nvSpPr>
        <p:spPr>
          <a:xfrm>
            <a:off x="1284717" y="1038058"/>
            <a:ext cx="4758159" cy="1564946"/>
          </a:xfrm>
        </p:spPr>
        <p:txBody>
          <a:bodyPr/>
          <a:lstStyle/>
          <a:p>
            <a:r>
              <a:rPr lang="en-IE" dirty="0"/>
              <a:t>Part 3</a:t>
            </a:r>
          </a:p>
        </p:txBody>
      </p:sp>
      <p:sp>
        <p:nvSpPr>
          <p:cNvPr id="10" name="Text Placeholder 9">
            <a:extLst>
              <a:ext uri="{FF2B5EF4-FFF2-40B4-BE49-F238E27FC236}">
                <a16:creationId xmlns:a16="http://schemas.microsoft.com/office/drawing/2014/main" id="{396EA784-CD00-331E-154F-B78BCF69335C}"/>
              </a:ext>
            </a:extLst>
          </p:cNvPr>
          <p:cNvSpPr>
            <a:spLocks noGrp="1"/>
          </p:cNvSpPr>
          <p:nvPr>
            <p:ph type="body" sz="quarter" idx="15"/>
          </p:nvPr>
        </p:nvSpPr>
        <p:spPr>
          <a:xfrm>
            <a:off x="370712" y="2729581"/>
            <a:ext cx="5672164" cy="2002900"/>
          </a:xfrm>
        </p:spPr>
        <p:txBody>
          <a:bodyPr/>
          <a:lstStyle/>
          <a:p>
            <a:r>
              <a:rPr lang="en-US" sz="5400" b="1" dirty="0"/>
              <a:t>Let’s Get to Work!</a:t>
            </a:r>
          </a:p>
          <a:p>
            <a:endParaRPr lang="en-US" sz="2000" b="1" dirty="0"/>
          </a:p>
          <a:p>
            <a:r>
              <a:rPr lang="en-US" sz="3200" dirty="0"/>
              <a:t>Session recaps, exercises, reflections, discussions and key takeaways to help participants shape their WOW factor, refine their brand identity, and learn how to communicate what makes their stay special.</a:t>
            </a:r>
          </a:p>
          <a:p>
            <a:endParaRPr lang="en-US" sz="2000" b="1" dirty="0"/>
          </a:p>
        </p:txBody>
      </p:sp>
      <p:sp>
        <p:nvSpPr>
          <p:cNvPr id="2" name="Text Placeholder 1">
            <a:extLst>
              <a:ext uri="{FF2B5EF4-FFF2-40B4-BE49-F238E27FC236}">
                <a16:creationId xmlns:a16="http://schemas.microsoft.com/office/drawing/2014/main" id="{2466030C-DC5C-AE71-A986-F9BC076B7DBB}"/>
              </a:ext>
            </a:extLst>
          </p:cNvPr>
          <p:cNvSpPr>
            <a:spLocks noGrp="1"/>
          </p:cNvSpPr>
          <p:nvPr>
            <p:ph type="body" sz="quarter" idx="66"/>
          </p:nvPr>
        </p:nvSpPr>
        <p:spPr/>
        <p:txBody>
          <a:bodyPr/>
          <a:lstStyle/>
          <a:p>
            <a:endParaRPr lang="en-IE"/>
          </a:p>
        </p:txBody>
      </p:sp>
      <p:pic>
        <p:nvPicPr>
          <p:cNvPr id="18" name="Picture 17" descr="A logo with a house and trees&#10;&#10;AI-generated content may be incorrect.">
            <a:extLst>
              <a:ext uri="{FF2B5EF4-FFF2-40B4-BE49-F238E27FC236}">
                <a16:creationId xmlns:a16="http://schemas.microsoft.com/office/drawing/2014/main" id="{ADA396D9-B280-0D79-A793-767C9C5BE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9879" y="7567146"/>
            <a:ext cx="2002901" cy="2002901"/>
          </a:xfrm>
          <a:prstGeom prst="flowChartConnector">
            <a:avLst/>
          </a:prstGeom>
        </p:spPr>
      </p:pic>
    </p:spTree>
    <p:extLst>
      <p:ext uri="{BB962C8B-B14F-4D97-AF65-F5344CB8AC3E}">
        <p14:creationId xmlns:p14="http://schemas.microsoft.com/office/powerpoint/2010/main" val="1045706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E90A8B-7FD3-2F4B-CA54-B37DBA54B8F4}"/>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3A95B83C-EFBD-BB1E-98D6-02826480D9FD}"/>
              </a:ext>
            </a:extLst>
          </p:cNvPr>
          <p:cNvSpPr>
            <a:spLocks noGrp="1"/>
          </p:cNvSpPr>
          <p:nvPr>
            <p:ph type="body" sz="quarter" idx="36"/>
          </p:nvPr>
        </p:nvSpPr>
        <p:spPr>
          <a:xfrm>
            <a:off x="0" y="3865323"/>
            <a:ext cx="5007272" cy="385564"/>
          </a:xfrm>
        </p:spPr>
        <p:txBody>
          <a:bodyPr/>
          <a:lstStyle/>
          <a:p>
            <a:r>
              <a:rPr lang="en-IE" dirty="0"/>
              <a:t>Key Takeaways</a:t>
            </a:r>
          </a:p>
        </p:txBody>
      </p:sp>
      <p:sp>
        <p:nvSpPr>
          <p:cNvPr id="7" name="Slide Number Placeholder 6">
            <a:extLst>
              <a:ext uri="{FF2B5EF4-FFF2-40B4-BE49-F238E27FC236}">
                <a16:creationId xmlns:a16="http://schemas.microsoft.com/office/drawing/2014/main" id="{6E6C1D4C-939B-D118-0B0B-A8BB999FAD28}"/>
              </a:ext>
            </a:extLst>
          </p:cNvPr>
          <p:cNvSpPr>
            <a:spLocks noGrp="1"/>
          </p:cNvSpPr>
          <p:nvPr>
            <p:ph type="sldNum" sz="quarter" idx="4"/>
          </p:nvPr>
        </p:nvSpPr>
        <p:spPr/>
        <p:txBody>
          <a:bodyPr/>
          <a:lstStyle/>
          <a:p>
            <a:fld id="{9C527BFA-2C0E-4CEC-B6A5-913A56FEF4B4}" type="slidenum">
              <a:rPr lang="fr-CA" smtClean="0"/>
              <a:pPr/>
              <a:t>4</a:t>
            </a:fld>
            <a:endParaRPr lang="fr-CA" dirty="0"/>
          </a:p>
        </p:txBody>
      </p:sp>
      <p:pic>
        <p:nvPicPr>
          <p:cNvPr id="18" name="Picture 17">
            <a:extLst>
              <a:ext uri="{FF2B5EF4-FFF2-40B4-BE49-F238E27FC236}">
                <a16:creationId xmlns:a16="http://schemas.microsoft.com/office/drawing/2014/main" id="{D1505520-3EFD-2BF6-699D-EDAB108CF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3524"/>
            <a:ext cx="5201175" cy="3465874"/>
          </a:xfrm>
          <a:prstGeom prst="roundRect">
            <a:avLst/>
          </a:prstGeom>
        </p:spPr>
      </p:pic>
      <p:graphicFrame>
        <p:nvGraphicFramePr>
          <p:cNvPr id="24" name="Table 23">
            <a:extLst>
              <a:ext uri="{FF2B5EF4-FFF2-40B4-BE49-F238E27FC236}">
                <a16:creationId xmlns:a16="http://schemas.microsoft.com/office/drawing/2014/main" id="{18675D99-0669-7BD6-A3DB-38E185D1F920}"/>
              </a:ext>
            </a:extLst>
          </p:cNvPr>
          <p:cNvGraphicFramePr>
            <a:graphicFrameLocks noGrp="1"/>
          </p:cNvGraphicFramePr>
          <p:nvPr>
            <p:extLst>
              <p:ext uri="{D42A27DB-BD31-4B8C-83A1-F6EECF244321}">
                <p14:modId xmlns:p14="http://schemas.microsoft.com/office/powerpoint/2010/main" val="1327382087"/>
              </p:ext>
            </p:extLst>
          </p:nvPr>
        </p:nvGraphicFramePr>
        <p:xfrm>
          <a:off x="189872" y="5453856"/>
          <a:ext cx="7088556" cy="5407602"/>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US" sz="2000" dirty="0">
                          <a:solidFill>
                            <a:srgbClr val="474747"/>
                          </a:solidFill>
                        </a:rPr>
                        <a:t>Context: Why WOW Factors Matter</a:t>
                      </a:r>
                      <a:endParaRPr lang="en-IE" sz="2000" dirty="0">
                        <a:solidFill>
                          <a:srgbClr val="474747"/>
                        </a:solidFill>
                      </a:endParaRPr>
                    </a:p>
                  </a:txBody>
                  <a:tcPr marL="55014" marR="55014" marT="27507" marB="27507" anchor="ctr">
                    <a:solidFill>
                      <a:schemeClr val="bg1"/>
                    </a:solidFill>
                  </a:tcPr>
                </a:tc>
                <a:tc>
                  <a:txBody>
                    <a:bodyPr/>
                    <a:lstStyle/>
                    <a:p>
                      <a:pPr>
                        <a:buNone/>
                      </a:pPr>
                      <a:r>
                        <a:rPr lang="en-US" sz="2000" i="1" dirty="0">
                          <a:solidFill>
                            <a:srgbClr val="474747"/>
                          </a:solidFill>
                        </a:rPr>
                        <a:t>“People book with logic, but they return and recommend based on emotion.”</a:t>
                      </a:r>
                      <a:br>
                        <a:rPr lang="en-US" sz="2000" dirty="0">
                          <a:solidFill>
                            <a:srgbClr val="474747"/>
                          </a:solidFill>
                        </a:rPr>
                      </a:br>
                      <a:r>
                        <a:rPr lang="en-US" sz="2000" dirty="0">
                          <a:solidFill>
                            <a:srgbClr val="474747"/>
                          </a:solidFill>
                        </a:rPr>
                        <a:t>— Lorcan</a:t>
                      </a:r>
                    </a:p>
                    <a:p>
                      <a:pPr>
                        <a:buNone/>
                      </a:pPr>
                      <a:endParaRPr lang="en-US" sz="2000" dirty="0">
                        <a:solidFill>
                          <a:srgbClr val="474747"/>
                        </a:solidFill>
                      </a:endParaRPr>
                    </a:p>
                    <a:p>
                      <a:pPr>
                        <a:buNone/>
                      </a:pPr>
                      <a:r>
                        <a:rPr lang="en-US" sz="2000" dirty="0">
                          <a:solidFill>
                            <a:srgbClr val="474747"/>
                          </a:solidFill>
                        </a:rPr>
                        <a:t>A WOW factor is </a:t>
                      </a:r>
                      <a:r>
                        <a:rPr lang="en-US" sz="2000" b="1" dirty="0">
                          <a:solidFill>
                            <a:srgbClr val="474747"/>
                          </a:solidFill>
                        </a:rPr>
                        <a:t>not luxury or expense</a:t>
                      </a:r>
                      <a:r>
                        <a:rPr lang="en-US" sz="2000" dirty="0">
                          <a:solidFill>
                            <a:srgbClr val="474747"/>
                          </a:solidFill>
                        </a:rPr>
                        <a:t> — it is a moment where guests pause and say:</a:t>
                      </a:r>
                      <a:br>
                        <a:rPr lang="en-US" sz="2000" dirty="0">
                          <a:solidFill>
                            <a:srgbClr val="474747"/>
                          </a:solidFill>
                        </a:rPr>
                      </a:br>
                      <a:r>
                        <a:rPr lang="en-US" sz="2000" i="1" dirty="0">
                          <a:solidFill>
                            <a:srgbClr val="474747"/>
                          </a:solidFill>
                        </a:rPr>
                        <a:t>“This is different. This feels special.”</a:t>
                      </a:r>
                    </a:p>
                    <a:p>
                      <a:pPr>
                        <a:buNone/>
                      </a:pPr>
                      <a:endParaRPr lang="en-US" sz="20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3035950597"/>
                  </a:ext>
                </a:extLst>
              </a:tr>
              <a:tr h="616467">
                <a:tc>
                  <a:txBody>
                    <a:bodyPr/>
                    <a:lstStyle/>
                    <a:p>
                      <a:pPr>
                        <a:buNone/>
                      </a:pPr>
                      <a:r>
                        <a:rPr lang="en-IE" sz="2000" dirty="0">
                          <a:solidFill>
                            <a:srgbClr val="474747"/>
                          </a:solidFill>
                        </a:rPr>
                        <a:t>WOW factors can be:</a:t>
                      </a:r>
                    </a:p>
                  </a:txBody>
                  <a:tcPr marL="55014" marR="55014" marT="27507" marB="27507" anchor="ctr">
                    <a:solidFill>
                      <a:schemeClr val="bg1"/>
                    </a:solidFill>
                  </a:tcPr>
                </a:tc>
                <a:tc>
                  <a:txBody>
                    <a:bodyPr/>
                    <a:lstStyle/>
                    <a:p>
                      <a:r>
                        <a:rPr lang="en-US" sz="2000" dirty="0">
                          <a:solidFill>
                            <a:srgbClr val="474747"/>
                          </a:solidFill>
                        </a:rPr>
                        <a:t>Sensory (sound of forest, lighting pathways)</a:t>
                      </a:r>
                    </a:p>
                    <a:p>
                      <a:r>
                        <a:rPr lang="en-US" sz="2000" dirty="0">
                          <a:solidFill>
                            <a:srgbClr val="474747"/>
                          </a:solidFill>
                        </a:rPr>
                        <a:t>Emotional (turn-down service with fire lit)</a:t>
                      </a:r>
                    </a:p>
                    <a:p>
                      <a:r>
                        <a:rPr lang="en-US" sz="2000" dirty="0">
                          <a:solidFill>
                            <a:srgbClr val="474747"/>
                          </a:solidFill>
                        </a:rPr>
                        <a:t>Seasonal (summer stargazing vs </a:t>
                      </a:r>
                      <a:r>
                        <a:rPr lang="en-US" sz="2000" dirty="0" err="1">
                          <a:solidFill>
                            <a:srgbClr val="474747"/>
                          </a:solidFill>
                        </a:rPr>
                        <a:t>cosy</a:t>
                      </a:r>
                      <a:r>
                        <a:rPr lang="en-US" sz="2000" dirty="0">
                          <a:solidFill>
                            <a:srgbClr val="474747"/>
                          </a:solidFill>
                        </a:rPr>
                        <a:t> winter mood)</a:t>
                      </a:r>
                    </a:p>
                    <a:p>
                      <a:r>
                        <a:rPr lang="en-US" sz="2000" dirty="0">
                          <a:solidFill>
                            <a:srgbClr val="474747"/>
                          </a:solidFill>
                        </a:rPr>
                        <a:t>Story-based (heritage, nature connection, local craft)</a:t>
                      </a:r>
                    </a:p>
                    <a:p>
                      <a:endParaRPr lang="en-US" sz="2000" dirty="0">
                        <a:solidFill>
                          <a:srgbClr val="474747"/>
                        </a:solidFill>
                      </a:endParaRPr>
                    </a:p>
                    <a:p>
                      <a:r>
                        <a:rPr lang="en-US" sz="2000" b="1" dirty="0">
                          <a:solidFill>
                            <a:srgbClr val="474747"/>
                          </a:solidFill>
                        </a:rPr>
                        <a:t>Key rule:</a:t>
                      </a:r>
                      <a:r>
                        <a:rPr lang="en-US" sz="2000" dirty="0">
                          <a:solidFill>
                            <a:srgbClr val="474747"/>
                          </a:solidFill>
                        </a:rPr>
                        <a:t> WOW ≠ expensive</a:t>
                      </a:r>
                      <a:br>
                        <a:rPr lang="en-US" sz="2000" dirty="0">
                          <a:solidFill>
                            <a:srgbClr val="474747"/>
                          </a:solidFill>
                        </a:rPr>
                      </a:br>
                      <a:r>
                        <a:rPr lang="en-US" sz="2000" dirty="0">
                          <a:solidFill>
                            <a:srgbClr val="474747"/>
                          </a:solidFill>
                        </a:rPr>
                        <a:t>WOW = personal, intentional, memorable.</a:t>
                      </a:r>
                    </a:p>
                  </a:txBody>
                  <a:tcPr marL="55014" marR="55014" marT="27507" marB="27507" anchor="ctr">
                    <a:solidFill>
                      <a:schemeClr val="bg1"/>
                    </a:solidFill>
                  </a:tcPr>
                </a:tc>
                <a:extLst>
                  <a:ext uri="{0D108BD9-81ED-4DB2-BD59-A6C34878D82A}">
                    <a16:rowId xmlns:a16="http://schemas.microsoft.com/office/drawing/2014/main" val="881051698"/>
                  </a:ext>
                </a:extLst>
              </a:tr>
            </a:tbl>
          </a:graphicData>
        </a:graphic>
      </p:graphicFrame>
    </p:spTree>
    <p:extLst>
      <p:ext uri="{BB962C8B-B14F-4D97-AF65-F5344CB8AC3E}">
        <p14:creationId xmlns:p14="http://schemas.microsoft.com/office/powerpoint/2010/main" val="2629629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id="{069EC861-FFBB-300D-7118-B209124C494E}"/>
              </a:ext>
            </a:extLst>
          </p:cNvPr>
          <p:cNvGraphicFramePr>
            <a:graphicFrameLocks noGrp="1"/>
          </p:cNvGraphicFramePr>
          <p:nvPr>
            <p:extLst>
              <p:ext uri="{D42A27DB-BD31-4B8C-83A1-F6EECF244321}">
                <p14:modId xmlns:p14="http://schemas.microsoft.com/office/powerpoint/2010/main" val="2576308131"/>
              </p:ext>
            </p:extLst>
          </p:nvPr>
        </p:nvGraphicFramePr>
        <p:xfrm>
          <a:off x="223153" y="113160"/>
          <a:ext cx="7132320" cy="1701855"/>
        </p:xfrm>
        <a:graphic>
          <a:graphicData uri="http://schemas.openxmlformats.org/drawingml/2006/table">
            <a:tbl>
              <a:tblPr>
                <a:tableStyleId>{ED083AE6-46FA-4A59-8FB0-9F97EB10719F}</a:tableStyleId>
              </a:tblPr>
              <a:tblGrid>
                <a:gridCol w="1591579">
                  <a:extLst>
                    <a:ext uri="{9D8B030D-6E8A-4147-A177-3AD203B41FA5}">
                      <a16:colId xmlns:a16="http://schemas.microsoft.com/office/drawing/2014/main" val="3622129659"/>
                    </a:ext>
                  </a:extLst>
                </a:gridCol>
                <a:gridCol w="5540741">
                  <a:extLst>
                    <a:ext uri="{9D8B030D-6E8A-4147-A177-3AD203B41FA5}">
                      <a16:colId xmlns:a16="http://schemas.microsoft.com/office/drawing/2014/main" val="4193781302"/>
                    </a:ext>
                  </a:extLst>
                </a:gridCol>
              </a:tblGrid>
              <a:tr h="195378">
                <a:tc>
                  <a:txBody>
                    <a:bodyPr/>
                    <a:lstStyle/>
                    <a:p>
                      <a:pPr>
                        <a:buNone/>
                      </a:pPr>
                      <a:r>
                        <a:rPr lang="en-IE" sz="2400" b="1" dirty="0">
                          <a:solidFill>
                            <a:schemeClr val="bg1"/>
                          </a:solidFill>
                        </a:rPr>
                        <a:t>Theme</a:t>
                      </a:r>
                    </a:p>
                  </a:txBody>
                  <a:tcPr marL="55014" marR="55014" marT="27507" marB="27507" anchor="ctr">
                    <a:solidFill>
                      <a:srgbClr val="EC7C69"/>
                    </a:solidFill>
                  </a:tcPr>
                </a:tc>
                <a:tc>
                  <a:txBody>
                    <a:bodyPr/>
                    <a:lstStyle/>
                    <a:p>
                      <a:pPr>
                        <a:buNone/>
                      </a:pPr>
                      <a:r>
                        <a:rPr lang="en-IE" sz="24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616467">
                <a:tc gridSpan="2">
                  <a:txBody>
                    <a:bodyPr/>
                    <a:lstStyle/>
                    <a:p>
                      <a:pPr>
                        <a:buNone/>
                      </a:pPr>
                      <a:r>
                        <a:rPr lang="en-US" sz="2000" dirty="0">
                          <a:solidFill>
                            <a:srgbClr val="474747"/>
                          </a:solidFill>
                        </a:rPr>
                        <a:t>Deep Dive: Lorcan’s Method (Expanded)</a:t>
                      </a:r>
                      <a:endParaRPr lang="en-IE" sz="2000" dirty="0">
                        <a:solidFill>
                          <a:srgbClr val="474747"/>
                        </a:solidFill>
                      </a:endParaRPr>
                    </a:p>
                  </a:txBody>
                  <a:tcPr marL="55014" marR="55014" marT="27507" marB="27507" anchor="ctr"/>
                </a:tc>
                <a:tc hMerge="1">
                  <a:txBody>
                    <a:bodyPr/>
                    <a:lstStyle/>
                    <a:p>
                      <a:pPr>
                        <a:buNone/>
                      </a:pPr>
                      <a:endParaRPr lang="en-US" sz="1800" dirty="0">
                        <a:solidFill>
                          <a:srgbClr val="474747"/>
                        </a:solidFill>
                      </a:endParaRPr>
                    </a:p>
                  </a:txBody>
                  <a:tcPr marL="55014" marR="55014" marT="27507" marB="27507" anchor="ctr"/>
                </a:tc>
                <a:extLst>
                  <a:ext uri="{0D108BD9-81ED-4DB2-BD59-A6C34878D82A}">
                    <a16:rowId xmlns:a16="http://schemas.microsoft.com/office/drawing/2014/main" val="2268976007"/>
                  </a:ext>
                </a:extLst>
              </a:tr>
              <a:tr h="616467">
                <a:tc>
                  <a:txBody>
                    <a:bodyPr/>
                    <a:lstStyle/>
                    <a:p>
                      <a:pPr>
                        <a:buNone/>
                      </a:pPr>
                      <a:endParaRPr lang="en-IE" sz="2000">
                        <a:solidFill>
                          <a:srgbClr val="474747"/>
                        </a:solidFill>
                      </a:endParaRPr>
                    </a:p>
                  </a:txBody>
                  <a:tcPr marL="55014" marR="55014" marT="27507" marB="27507" anchor="ctr"/>
                </a:tc>
                <a:tc>
                  <a:txBody>
                    <a:bodyPr/>
                    <a:lstStyle/>
                    <a:p>
                      <a:pPr>
                        <a:buNone/>
                      </a:pPr>
                      <a:r>
                        <a:rPr lang="en-US" sz="2000" b="1" dirty="0">
                          <a:solidFill>
                            <a:srgbClr val="474747"/>
                          </a:solidFill>
                        </a:rPr>
                        <a:t>Insight:</a:t>
                      </a:r>
                      <a:r>
                        <a:rPr lang="en-US" sz="2000" dirty="0">
                          <a:solidFill>
                            <a:srgbClr val="474747"/>
                          </a:solidFill>
                        </a:rPr>
                        <a:t> WOW begins </a:t>
                      </a:r>
                      <a:r>
                        <a:rPr lang="en-US" sz="2000" i="1" dirty="0">
                          <a:solidFill>
                            <a:srgbClr val="474747"/>
                          </a:solidFill>
                        </a:rPr>
                        <a:t>before the door</a:t>
                      </a:r>
                      <a:r>
                        <a:rPr lang="en-US" sz="2000" dirty="0">
                          <a:solidFill>
                            <a:srgbClr val="474747"/>
                          </a:solidFill>
                        </a:rPr>
                        <a:t>, not inside the cabin.</a:t>
                      </a:r>
                    </a:p>
                  </a:txBody>
                  <a:tcPr marL="55014" marR="55014" marT="27507" marB="27507" anchor="ctr"/>
                </a:tc>
                <a:extLst>
                  <a:ext uri="{0D108BD9-81ED-4DB2-BD59-A6C34878D82A}">
                    <a16:rowId xmlns:a16="http://schemas.microsoft.com/office/drawing/2014/main" val="1187819065"/>
                  </a:ext>
                </a:extLst>
              </a:tr>
            </a:tbl>
          </a:graphicData>
        </a:graphic>
      </p:graphicFrame>
      <p:graphicFrame>
        <p:nvGraphicFramePr>
          <p:cNvPr id="2" name="Table 1">
            <a:extLst>
              <a:ext uri="{FF2B5EF4-FFF2-40B4-BE49-F238E27FC236}">
                <a16:creationId xmlns:a16="http://schemas.microsoft.com/office/drawing/2014/main" id="{8F483AFD-9BAF-D73B-8C26-6749B9FB4FDE}"/>
              </a:ext>
            </a:extLst>
          </p:cNvPr>
          <p:cNvGraphicFramePr>
            <a:graphicFrameLocks noGrp="1"/>
          </p:cNvGraphicFramePr>
          <p:nvPr>
            <p:extLst>
              <p:ext uri="{D42A27DB-BD31-4B8C-83A1-F6EECF244321}">
                <p14:modId xmlns:p14="http://schemas.microsoft.com/office/powerpoint/2010/main" val="4081685762"/>
              </p:ext>
            </p:extLst>
          </p:nvPr>
        </p:nvGraphicFramePr>
        <p:xfrm>
          <a:off x="223152" y="2149212"/>
          <a:ext cx="7132319" cy="3413760"/>
        </p:xfrm>
        <a:graphic>
          <a:graphicData uri="http://schemas.openxmlformats.org/drawingml/2006/table">
            <a:tbl>
              <a:tblPr/>
              <a:tblGrid>
                <a:gridCol w="1917305">
                  <a:extLst>
                    <a:ext uri="{9D8B030D-6E8A-4147-A177-3AD203B41FA5}">
                      <a16:colId xmlns:a16="http://schemas.microsoft.com/office/drawing/2014/main" val="4102604801"/>
                    </a:ext>
                  </a:extLst>
                </a:gridCol>
                <a:gridCol w="2837574">
                  <a:extLst>
                    <a:ext uri="{9D8B030D-6E8A-4147-A177-3AD203B41FA5}">
                      <a16:colId xmlns:a16="http://schemas.microsoft.com/office/drawing/2014/main" val="2682720586"/>
                    </a:ext>
                  </a:extLst>
                </a:gridCol>
                <a:gridCol w="2377440">
                  <a:extLst>
                    <a:ext uri="{9D8B030D-6E8A-4147-A177-3AD203B41FA5}">
                      <a16:colId xmlns:a16="http://schemas.microsoft.com/office/drawing/2014/main" val="4268713457"/>
                    </a:ext>
                  </a:extLst>
                </a:gridCol>
              </a:tblGrid>
              <a:tr h="0">
                <a:tc>
                  <a:txBody>
                    <a:bodyPr/>
                    <a:lstStyle/>
                    <a:p>
                      <a:pPr>
                        <a:buNone/>
                      </a:pPr>
                      <a:r>
                        <a:rPr lang="en-IE" sz="2000" b="1" kern="1200" dirty="0">
                          <a:solidFill>
                            <a:schemeClr val="bg1"/>
                          </a:solidFill>
                          <a:latin typeface="+mn-lt"/>
                          <a:ea typeface="+mn-ea"/>
                          <a:cs typeface="+mn-cs"/>
                        </a:rPr>
                        <a:t>Season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buNone/>
                      </a:pPr>
                      <a:r>
                        <a:rPr lang="en-IE" sz="2000" b="1" kern="1200" dirty="0">
                          <a:solidFill>
                            <a:schemeClr val="bg1"/>
                          </a:solidFill>
                          <a:latin typeface="+mn-lt"/>
                          <a:ea typeface="+mn-ea"/>
                          <a:cs typeface="+mn-cs"/>
                        </a:rPr>
                        <a:t>WOW Example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buNone/>
                      </a:pPr>
                      <a:r>
                        <a:rPr lang="en-IE" sz="2000" b="1" kern="1200" dirty="0">
                          <a:solidFill>
                            <a:schemeClr val="bg1"/>
                          </a:solidFill>
                          <a:latin typeface="+mn-lt"/>
                          <a:ea typeface="+mn-ea"/>
                          <a:cs typeface="+mn-cs"/>
                        </a:rPr>
                        <a:t>Why It Works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2666324963"/>
                  </a:ext>
                </a:extLst>
              </a:tr>
              <a:tr h="0">
                <a:tc>
                  <a:txBody>
                    <a:bodyPr/>
                    <a:lstStyle/>
                    <a:p>
                      <a:pPr>
                        <a:buNone/>
                      </a:pPr>
                      <a:r>
                        <a:rPr lang="en-IE" sz="2000" b="1" kern="1200" dirty="0">
                          <a:solidFill>
                            <a:srgbClr val="474747"/>
                          </a:solidFill>
                          <a:latin typeface="+mn-lt"/>
                          <a:ea typeface="+mn-ea"/>
                          <a:cs typeface="+mn-cs"/>
                        </a:rPr>
                        <a:t>Winter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kern="1200" dirty="0">
                          <a:solidFill>
                            <a:srgbClr val="474747"/>
                          </a:solidFill>
                          <a:latin typeface="+mn-lt"/>
                          <a:ea typeface="+mn-ea"/>
                          <a:cs typeface="+mn-cs"/>
                        </a:rPr>
                        <a:t>Fire lit, soft bedside lights, YouTube fire ambience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kern="1200">
                          <a:solidFill>
                            <a:srgbClr val="474747"/>
                          </a:solidFill>
                          <a:latin typeface="+mn-lt"/>
                          <a:ea typeface="+mn-ea"/>
                          <a:cs typeface="+mn-cs"/>
                        </a:rPr>
                        <a:t>Guests enter feeling expected, held, and comforted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4143355"/>
                  </a:ext>
                </a:extLst>
              </a:tr>
              <a:tr h="0">
                <a:tc>
                  <a:txBody>
                    <a:bodyPr/>
                    <a:lstStyle/>
                    <a:p>
                      <a:pPr>
                        <a:buNone/>
                      </a:pPr>
                      <a:r>
                        <a:rPr lang="en-IE" sz="2000" b="1" kern="1200" dirty="0">
                          <a:solidFill>
                            <a:srgbClr val="474747"/>
                          </a:solidFill>
                          <a:latin typeface="+mn-lt"/>
                          <a:ea typeface="+mn-ea"/>
                          <a:cs typeface="+mn-cs"/>
                        </a:rPr>
                        <a:t>All Year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kern="1200" dirty="0">
                          <a:solidFill>
                            <a:srgbClr val="474747"/>
                          </a:solidFill>
                          <a:latin typeface="+mn-lt"/>
                          <a:ea typeface="+mn-ea"/>
                          <a:cs typeface="+mn-cs"/>
                        </a:rPr>
                        <a:t>Pathway lighting across forest trail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kern="1200" dirty="0">
                          <a:solidFill>
                            <a:srgbClr val="474747"/>
                          </a:solidFill>
                          <a:latin typeface="+mn-lt"/>
                          <a:ea typeface="+mn-ea"/>
                          <a:cs typeface="+mn-cs"/>
                        </a:rPr>
                        <a:t>Sets tone before entry; creates anticipation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183951"/>
                  </a:ext>
                </a:extLst>
              </a:tr>
              <a:tr h="0">
                <a:tc>
                  <a:txBody>
                    <a:bodyPr/>
                    <a:lstStyle/>
                    <a:p>
                      <a:pPr>
                        <a:buNone/>
                      </a:pPr>
                      <a:r>
                        <a:rPr lang="en-IE" sz="2000" b="1" kern="1200" dirty="0">
                          <a:solidFill>
                            <a:srgbClr val="474747"/>
                          </a:solidFill>
                          <a:latin typeface="+mn-lt"/>
                          <a:ea typeface="+mn-ea"/>
                          <a:cs typeface="+mn-cs"/>
                        </a:rPr>
                        <a:t>Special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kern="1200">
                          <a:solidFill>
                            <a:srgbClr val="474747"/>
                          </a:solidFill>
                          <a:latin typeface="+mn-lt"/>
                          <a:ea typeface="+mn-ea"/>
                          <a:cs typeface="+mn-cs"/>
                        </a:rPr>
                        <a:t>Candles, turn-down service if arrival time known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IE" sz="2000" kern="1200" dirty="0">
                          <a:solidFill>
                            <a:srgbClr val="474747"/>
                          </a:solidFill>
                          <a:latin typeface="+mn-lt"/>
                          <a:ea typeface="+mn-ea"/>
                          <a:cs typeface="+mn-cs"/>
                        </a:rPr>
                        <a:t>Personalisation without high 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39294338"/>
                  </a:ext>
                </a:extLst>
              </a:tr>
            </a:tbl>
          </a:graphicData>
        </a:graphic>
      </p:graphicFrame>
      <p:sp>
        <p:nvSpPr>
          <p:cNvPr id="4" name="TextBox 3">
            <a:extLst>
              <a:ext uri="{FF2B5EF4-FFF2-40B4-BE49-F238E27FC236}">
                <a16:creationId xmlns:a16="http://schemas.microsoft.com/office/drawing/2014/main" id="{4D072A68-6B80-7D74-F8DC-5C24ECB38B4D}"/>
              </a:ext>
            </a:extLst>
          </p:cNvPr>
          <p:cNvSpPr txBox="1"/>
          <p:nvPr/>
        </p:nvSpPr>
        <p:spPr>
          <a:xfrm>
            <a:off x="223151" y="5788244"/>
            <a:ext cx="7132319" cy="2862322"/>
          </a:xfrm>
          <a:prstGeom prst="rect">
            <a:avLst/>
          </a:prstGeom>
          <a:noFill/>
        </p:spPr>
        <p:txBody>
          <a:bodyPr wrap="square">
            <a:spAutoFit/>
          </a:bodyPr>
          <a:lstStyle/>
          <a:p>
            <a:pPr>
              <a:buNone/>
            </a:pPr>
            <a:r>
              <a:rPr lang="en-US" sz="2000" b="1" dirty="0">
                <a:solidFill>
                  <a:srgbClr val="474747"/>
                </a:solidFill>
              </a:rPr>
              <a:t>What Didn’t Work</a:t>
            </a:r>
          </a:p>
          <a:p>
            <a:pPr>
              <a:buNone/>
            </a:pPr>
            <a:endParaRPr lang="en-US" sz="2000" b="1" dirty="0">
              <a:solidFill>
                <a:srgbClr val="474747"/>
              </a:solidFill>
            </a:endParaRPr>
          </a:p>
          <a:p>
            <a:pPr>
              <a:buNone/>
            </a:pPr>
            <a:r>
              <a:rPr lang="en-US" sz="2000" b="1" dirty="0">
                <a:solidFill>
                  <a:srgbClr val="474747"/>
                </a:solidFill>
              </a:rPr>
              <a:t>Example:</a:t>
            </a:r>
          </a:p>
          <a:p>
            <a:pPr>
              <a:buNone/>
            </a:pPr>
            <a:r>
              <a:rPr lang="en-US" sz="2000" dirty="0">
                <a:solidFill>
                  <a:srgbClr val="474747"/>
                </a:solidFill>
              </a:rPr>
              <a:t>“Bottled water and mints on pillows — meaningless. People didn’t care.”</a:t>
            </a:r>
          </a:p>
          <a:p>
            <a:pPr>
              <a:buNone/>
            </a:pPr>
            <a:endParaRPr lang="en-US" sz="2000" dirty="0">
              <a:solidFill>
                <a:srgbClr val="474747"/>
              </a:solidFill>
            </a:endParaRPr>
          </a:p>
          <a:p>
            <a:pPr>
              <a:buNone/>
            </a:pPr>
            <a:r>
              <a:rPr lang="en-US" sz="2000" b="1" dirty="0">
                <a:solidFill>
                  <a:srgbClr val="474747"/>
                </a:solidFill>
              </a:rPr>
              <a:t>Lesson:</a:t>
            </a:r>
            <a:br>
              <a:rPr lang="en-US" sz="2000" dirty="0">
                <a:solidFill>
                  <a:srgbClr val="474747"/>
                </a:solidFill>
              </a:rPr>
            </a:br>
            <a:r>
              <a:rPr lang="en-US" sz="2000" dirty="0">
                <a:solidFill>
                  <a:srgbClr val="474747"/>
                </a:solidFill>
              </a:rPr>
              <a:t>🚫 WOW is not cliché hospitality.</a:t>
            </a:r>
            <a:br>
              <a:rPr lang="en-US" sz="2000" dirty="0">
                <a:solidFill>
                  <a:srgbClr val="474747"/>
                </a:solidFill>
              </a:rPr>
            </a:br>
            <a:r>
              <a:rPr lang="en-US" sz="2000" dirty="0">
                <a:solidFill>
                  <a:srgbClr val="474747"/>
                </a:solidFill>
              </a:rPr>
              <a:t>✔ WOW must connect to place, purpose, and guest identity.</a:t>
            </a:r>
          </a:p>
        </p:txBody>
      </p:sp>
    </p:spTree>
    <p:extLst>
      <p:ext uri="{BB962C8B-B14F-4D97-AF65-F5344CB8AC3E}">
        <p14:creationId xmlns:p14="http://schemas.microsoft.com/office/powerpoint/2010/main" val="2847319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00FB8-FE6B-5BD8-FC7A-613E7232B9D8}"/>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C3EB5D4-CF10-6ADD-39A0-2F4FE7B3FC53}"/>
              </a:ext>
            </a:extLst>
          </p:cNvPr>
          <p:cNvGraphicFramePr>
            <a:graphicFrameLocks noGrp="1"/>
          </p:cNvGraphicFramePr>
          <p:nvPr>
            <p:extLst>
              <p:ext uri="{D42A27DB-BD31-4B8C-83A1-F6EECF244321}">
                <p14:modId xmlns:p14="http://schemas.microsoft.com/office/powerpoint/2010/main" val="536856013"/>
              </p:ext>
            </p:extLst>
          </p:nvPr>
        </p:nvGraphicFramePr>
        <p:xfrm>
          <a:off x="198509" y="348037"/>
          <a:ext cx="7088556" cy="3767628"/>
        </p:xfrm>
        <a:graphic>
          <a:graphicData uri="http://schemas.openxmlformats.org/drawingml/2006/table">
            <a:tbl>
              <a:tblPr>
                <a:tableStyleId>{ED083AE6-46FA-4A59-8FB0-9F97EB10719F}</a:tableStyleId>
              </a:tblPr>
              <a:tblGrid>
                <a:gridCol w="1679170">
                  <a:extLst>
                    <a:ext uri="{9D8B030D-6E8A-4147-A177-3AD203B41FA5}">
                      <a16:colId xmlns:a16="http://schemas.microsoft.com/office/drawing/2014/main" val="3622129659"/>
                    </a:ext>
                  </a:extLst>
                </a:gridCol>
                <a:gridCol w="5409386">
                  <a:extLst>
                    <a:ext uri="{9D8B030D-6E8A-4147-A177-3AD203B41FA5}">
                      <a16:colId xmlns:a16="http://schemas.microsoft.com/office/drawing/2014/main" val="4193781302"/>
                    </a:ext>
                  </a:extLst>
                </a:gridCol>
              </a:tblGrid>
              <a:tr h="195378">
                <a:tc>
                  <a:txBody>
                    <a:bodyPr/>
                    <a:lstStyle/>
                    <a:p>
                      <a:pPr>
                        <a:buNone/>
                      </a:pPr>
                      <a:r>
                        <a:rPr lang="en-IE" sz="2000" b="1" dirty="0">
                          <a:solidFill>
                            <a:schemeClr val="bg1"/>
                          </a:solidFill>
                        </a:rPr>
                        <a:t>Theme</a:t>
                      </a:r>
                    </a:p>
                  </a:txBody>
                  <a:tcPr marL="55014" marR="55014" marT="27507" marB="27507" anchor="ctr">
                    <a:solidFill>
                      <a:srgbClr val="EC7C69"/>
                    </a:solidFill>
                  </a:tcPr>
                </a:tc>
                <a:tc>
                  <a:txBody>
                    <a:bodyPr/>
                    <a:lstStyle/>
                    <a:p>
                      <a:pPr>
                        <a:buNone/>
                      </a:pPr>
                      <a:r>
                        <a:rPr lang="en-IE" sz="2000" b="1" dirty="0">
                          <a:solidFill>
                            <a:schemeClr val="bg1"/>
                          </a:solidFill>
                        </a:rPr>
                        <a:t>Insights</a:t>
                      </a:r>
                    </a:p>
                  </a:txBody>
                  <a:tcPr marL="55014" marR="55014" marT="27507" marB="27507" anchor="ctr">
                    <a:solidFill>
                      <a:srgbClr val="EC7C69"/>
                    </a:solidFill>
                  </a:tcPr>
                </a:tc>
                <a:extLst>
                  <a:ext uri="{0D108BD9-81ED-4DB2-BD59-A6C34878D82A}">
                    <a16:rowId xmlns:a16="http://schemas.microsoft.com/office/drawing/2014/main" val="4153704997"/>
                  </a:ext>
                </a:extLst>
              </a:tr>
              <a:tr h="756830">
                <a:tc>
                  <a:txBody>
                    <a:bodyPr/>
                    <a:lstStyle/>
                    <a:p>
                      <a:pPr>
                        <a:buNone/>
                      </a:pPr>
                      <a:r>
                        <a:rPr lang="en-IE" sz="2000" dirty="0">
                          <a:solidFill>
                            <a:srgbClr val="474747"/>
                          </a:solidFill>
                        </a:rPr>
                        <a:t>Guest Personas Drive WOW</a:t>
                      </a:r>
                    </a:p>
                  </a:txBody>
                  <a:tcPr marL="55014" marR="55014" marT="27507" marB="27507" anchor="ctr">
                    <a:solidFill>
                      <a:schemeClr val="bg1"/>
                    </a:solidFill>
                  </a:tcPr>
                </a:tc>
                <a:tc>
                  <a:txBody>
                    <a:bodyPr/>
                    <a:lstStyle/>
                    <a:p>
                      <a:r>
                        <a:rPr lang="en-IE" sz="2000" dirty="0">
                          <a:solidFill>
                            <a:srgbClr val="474747"/>
                          </a:solidFill>
                        </a:rPr>
                        <a:t>"WOW isn’t universal — it depends on who you're selling to.“</a:t>
                      </a:r>
                    </a:p>
                    <a:p>
                      <a:endParaRPr lang="en-IE" sz="2000" dirty="0">
                        <a:solidFill>
                          <a:srgbClr val="474747"/>
                        </a:solidFill>
                      </a:endParaRPr>
                    </a:p>
                    <a:p>
                      <a:r>
                        <a:rPr lang="en-IE" sz="2000" dirty="0">
                          <a:solidFill>
                            <a:srgbClr val="474747"/>
                          </a:solidFill>
                        </a:rPr>
                        <a:t>Examples:</a:t>
                      </a:r>
                    </a:p>
                    <a:p>
                      <a:r>
                        <a:rPr lang="en-IE" sz="2000" dirty="0">
                          <a:solidFill>
                            <a:srgbClr val="474747"/>
                          </a:solidFill>
                        </a:rPr>
                        <a:t>Garden lovers → guided tour, seed gift, herbal tea grown onsite</a:t>
                      </a:r>
                    </a:p>
                    <a:p>
                      <a:r>
                        <a:rPr lang="en-IE" sz="2000" dirty="0">
                          <a:solidFill>
                            <a:srgbClr val="474747"/>
                          </a:solidFill>
                        </a:rPr>
                        <a:t>Romantic escape couples → firelight, privacy, stargazing</a:t>
                      </a:r>
                    </a:p>
                    <a:p>
                      <a:r>
                        <a:rPr lang="en-IE" sz="2000" dirty="0">
                          <a:solidFill>
                            <a:srgbClr val="474747"/>
                          </a:solidFill>
                        </a:rPr>
                        <a:t>Neurodivergent guests → sensory comfort, calm zones, predictable routine</a:t>
                      </a:r>
                    </a:p>
                    <a:p>
                      <a:endParaRPr lang="en-IE" sz="2000" dirty="0">
                        <a:solidFill>
                          <a:srgbClr val="474747"/>
                        </a:solidFill>
                      </a:endParaRPr>
                    </a:p>
                  </a:txBody>
                  <a:tcPr marL="55014" marR="55014" marT="27507" marB="27507" anchor="ctr">
                    <a:solidFill>
                      <a:schemeClr val="bg1"/>
                    </a:solidFill>
                  </a:tcPr>
                </a:tc>
                <a:extLst>
                  <a:ext uri="{0D108BD9-81ED-4DB2-BD59-A6C34878D82A}">
                    <a16:rowId xmlns:a16="http://schemas.microsoft.com/office/drawing/2014/main" val="3035950597"/>
                  </a:ext>
                </a:extLst>
              </a:tr>
            </a:tbl>
          </a:graphicData>
        </a:graphic>
      </p:graphicFrame>
      <p:graphicFrame>
        <p:nvGraphicFramePr>
          <p:cNvPr id="5" name="Table 4">
            <a:extLst>
              <a:ext uri="{FF2B5EF4-FFF2-40B4-BE49-F238E27FC236}">
                <a16:creationId xmlns:a16="http://schemas.microsoft.com/office/drawing/2014/main" id="{2CEE597E-2F20-21A6-E1B4-98FBF1A06AFC}"/>
              </a:ext>
            </a:extLst>
          </p:cNvPr>
          <p:cNvGraphicFramePr>
            <a:graphicFrameLocks noGrp="1"/>
          </p:cNvGraphicFramePr>
          <p:nvPr>
            <p:extLst>
              <p:ext uri="{D42A27DB-BD31-4B8C-83A1-F6EECF244321}">
                <p14:modId xmlns:p14="http://schemas.microsoft.com/office/powerpoint/2010/main" val="2054342065"/>
              </p:ext>
            </p:extLst>
          </p:nvPr>
        </p:nvGraphicFramePr>
        <p:xfrm>
          <a:off x="198509" y="4607540"/>
          <a:ext cx="6705600" cy="2895600"/>
        </p:xfrm>
        <a:graphic>
          <a:graphicData uri="http://schemas.openxmlformats.org/drawingml/2006/table">
            <a:tbl>
              <a:tblPr/>
              <a:tblGrid>
                <a:gridCol w="2094525">
                  <a:extLst>
                    <a:ext uri="{9D8B030D-6E8A-4147-A177-3AD203B41FA5}">
                      <a16:colId xmlns:a16="http://schemas.microsoft.com/office/drawing/2014/main" val="3693322809"/>
                    </a:ext>
                  </a:extLst>
                </a:gridCol>
                <a:gridCol w="4611075">
                  <a:extLst>
                    <a:ext uri="{9D8B030D-6E8A-4147-A177-3AD203B41FA5}">
                      <a16:colId xmlns:a16="http://schemas.microsoft.com/office/drawing/2014/main" val="3514946710"/>
                    </a:ext>
                  </a:extLst>
                </a:gridCol>
              </a:tblGrid>
              <a:tr h="0">
                <a:tc>
                  <a:txBody>
                    <a:bodyPr/>
                    <a:lstStyle/>
                    <a:p>
                      <a:pPr>
                        <a:buNone/>
                      </a:pPr>
                      <a:r>
                        <a:rPr lang="en-IE" sz="2000" b="1" kern="1200" dirty="0">
                          <a:solidFill>
                            <a:schemeClr val="bg1"/>
                          </a:solidFill>
                          <a:latin typeface="+mn-lt"/>
                          <a:ea typeface="+mn-ea"/>
                          <a:cs typeface="+mn-cs"/>
                        </a:rPr>
                        <a:t>Topic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buNone/>
                      </a:pPr>
                      <a:r>
                        <a:rPr lang="en-IE" sz="2000" b="1" kern="1200" dirty="0">
                          <a:solidFill>
                            <a:schemeClr val="bg1"/>
                          </a:solidFill>
                          <a:latin typeface="+mn-lt"/>
                          <a:ea typeface="+mn-ea"/>
                          <a:cs typeface="+mn-cs"/>
                        </a:rPr>
                        <a:t>Key Learning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3550264052"/>
                  </a:ext>
                </a:extLst>
              </a:tr>
              <a:tr h="0">
                <a:tc>
                  <a:txBody>
                    <a:bodyPr/>
                    <a:lstStyle/>
                    <a:p>
                      <a:pPr>
                        <a:buNone/>
                      </a:pPr>
                      <a:r>
                        <a:rPr lang="en-IE" sz="2000" b="1" dirty="0">
                          <a:solidFill>
                            <a:srgbClr val="474747"/>
                          </a:solidFill>
                        </a:rPr>
                        <a:t>WOW 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solidFill>
                            <a:srgbClr val="474747"/>
                          </a:solidFill>
                        </a:rPr>
                        <a:t>Must be personal, place-based, emotional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8137361"/>
                  </a:ext>
                </a:extLst>
              </a:tr>
              <a:tr h="0">
                <a:tc>
                  <a:txBody>
                    <a:bodyPr/>
                    <a:lstStyle/>
                    <a:p>
                      <a:pPr>
                        <a:buNone/>
                      </a:pPr>
                      <a:r>
                        <a:rPr lang="en-IE" sz="2000" b="1" dirty="0">
                          <a:solidFill>
                            <a:srgbClr val="474747"/>
                          </a:solidFill>
                        </a:rPr>
                        <a:t>Experience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a:solidFill>
                            <a:srgbClr val="474747"/>
                          </a:solidFill>
                        </a:rPr>
                        <a:t>Starts before arrival and continues after departure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5389230"/>
                  </a:ext>
                </a:extLst>
              </a:tr>
              <a:tr h="0">
                <a:tc>
                  <a:txBody>
                    <a:bodyPr/>
                    <a:lstStyle/>
                    <a:p>
                      <a:pPr>
                        <a:buNone/>
                      </a:pPr>
                      <a:r>
                        <a:rPr lang="en-IE" sz="2000" b="1" dirty="0">
                          <a:solidFill>
                            <a:srgbClr val="474747"/>
                          </a:solidFill>
                        </a:rPr>
                        <a:t>Lean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solidFill>
                            <a:srgbClr val="474747"/>
                          </a:solidFill>
                        </a:rPr>
                        <a:t>Simplicity protects profit and reduces overwhelm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0947647"/>
                  </a:ext>
                </a:extLst>
              </a:tr>
              <a:tr h="0">
                <a:tc>
                  <a:txBody>
                    <a:bodyPr/>
                    <a:lstStyle/>
                    <a:p>
                      <a:pPr>
                        <a:buNone/>
                      </a:pPr>
                      <a:r>
                        <a:rPr lang="en-IE" sz="2000" b="1" dirty="0">
                          <a:solidFill>
                            <a:srgbClr val="474747"/>
                          </a:solidFill>
                        </a:rPr>
                        <a:t>Target Guest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2000" dirty="0">
                          <a:solidFill>
                            <a:srgbClr val="474747"/>
                          </a:solidFill>
                        </a:rPr>
                        <a:t>WOW must match audience identity — not generic trends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378826"/>
                  </a:ext>
                </a:extLst>
              </a:tr>
            </a:tbl>
          </a:graphicData>
        </a:graphic>
      </p:graphicFrame>
    </p:spTree>
    <p:extLst>
      <p:ext uri="{BB962C8B-B14F-4D97-AF65-F5344CB8AC3E}">
        <p14:creationId xmlns:p14="http://schemas.microsoft.com/office/powerpoint/2010/main" val="4116092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404F8-52D7-75E9-3459-3FF352D9460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B416-66D8-668C-3129-652206E1F8BD}"/>
              </a:ext>
            </a:extLst>
          </p:cNvPr>
          <p:cNvSpPr>
            <a:spLocks noGrp="1"/>
          </p:cNvSpPr>
          <p:nvPr>
            <p:ph type="body" sz="quarter" idx="32"/>
          </p:nvPr>
        </p:nvSpPr>
        <p:spPr/>
        <p:txBody>
          <a:bodyPr numCol="1"/>
          <a:lstStyle/>
          <a:p>
            <a:pPr marL="342900" indent="-342900">
              <a:lnSpc>
                <a:spcPct val="100000"/>
              </a:lnSpc>
              <a:buFont typeface="Wingdings" panose="05000000000000000000" pitchFamily="2" charset="2"/>
              <a:buChar char="v"/>
            </a:pPr>
            <a:r>
              <a:rPr lang="en-IE" sz="2000" dirty="0">
                <a:solidFill>
                  <a:srgbClr val="474747"/>
                </a:solidFill>
              </a:rPr>
              <a:t>What was </a:t>
            </a:r>
            <a:r>
              <a:rPr lang="en-IE" sz="2000" b="1" dirty="0">
                <a:solidFill>
                  <a:srgbClr val="474747"/>
                </a:solidFill>
              </a:rPr>
              <a:t>inspiring or innovative</a:t>
            </a:r>
            <a:r>
              <a:rPr lang="en-IE" sz="2000" dirty="0">
                <a:solidFill>
                  <a:srgbClr val="474747"/>
                </a:solidFill>
              </a:rPr>
              <a:t>? </a:t>
            </a:r>
          </a:p>
          <a:p>
            <a:pPr marL="342900" indent="-342900">
              <a:lnSpc>
                <a:spcPct val="100000"/>
              </a:lnSpc>
              <a:buFont typeface="Wingdings" panose="05000000000000000000" pitchFamily="2" charset="2"/>
              <a:buChar char="v"/>
            </a:pPr>
            <a:r>
              <a:rPr lang="en-IE" sz="2000" dirty="0">
                <a:solidFill>
                  <a:srgbClr val="474747"/>
                </a:solidFill>
              </a:rPr>
              <a:t>How can I </a:t>
            </a:r>
            <a:r>
              <a:rPr lang="en-IE" sz="2000" b="1" dirty="0">
                <a:solidFill>
                  <a:srgbClr val="474747"/>
                </a:solidFill>
              </a:rPr>
              <a:t>improve my business right away</a:t>
            </a:r>
            <a:r>
              <a:rPr lang="en-IE" sz="2000" dirty="0">
                <a:solidFill>
                  <a:srgbClr val="474747"/>
                </a:solidFill>
              </a:rPr>
              <a:t>? What would work well and what can I </a:t>
            </a:r>
            <a:r>
              <a:rPr lang="en-IE" sz="2000" b="1" dirty="0">
                <a:solidFill>
                  <a:srgbClr val="474747"/>
                </a:solidFill>
              </a:rPr>
              <a:t>change today</a:t>
            </a:r>
            <a:r>
              <a:rPr lang="en-IE" sz="2000" dirty="0">
                <a:solidFill>
                  <a:srgbClr val="474747"/>
                </a:solidFill>
              </a:rPr>
              <a:t>? How can I work better with the </a:t>
            </a:r>
            <a:r>
              <a:rPr lang="en-IE" sz="2000" b="1" dirty="0">
                <a:solidFill>
                  <a:srgbClr val="474747"/>
                </a:solidFill>
              </a:rPr>
              <a:t>destination, attractions or community</a:t>
            </a:r>
            <a:r>
              <a:rPr lang="en-IE" sz="2000" dirty="0">
                <a:solidFill>
                  <a:srgbClr val="474747"/>
                </a:solidFill>
              </a:rPr>
              <a:t>?</a:t>
            </a:r>
          </a:p>
          <a:p>
            <a:pPr marL="342900" indent="-342900">
              <a:lnSpc>
                <a:spcPct val="100000"/>
              </a:lnSpc>
              <a:buFont typeface="Wingdings" panose="05000000000000000000" pitchFamily="2" charset="2"/>
              <a:buChar char="v"/>
            </a:pPr>
            <a:r>
              <a:rPr lang="en-US" sz="2000" dirty="0">
                <a:solidFill>
                  <a:srgbClr val="474747"/>
                </a:solidFill>
              </a:rPr>
              <a:t>What did you </a:t>
            </a:r>
            <a:r>
              <a:rPr lang="en-US" sz="2000" dirty="0" err="1">
                <a:solidFill>
                  <a:srgbClr val="474747"/>
                </a:solidFill>
              </a:rPr>
              <a:t>realise</a:t>
            </a:r>
            <a:r>
              <a:rPr lang="en-US" sz="2000" dirty="0">
                <a:solidFill>
                  <a:srgbClr val="474747"/>
                </a:solidFill>
              </a:rPr>
              <a:t> about your land, location or planning needs?</a:t>
            </a:r>
          </a:p>
          <a:p>
            <a:pPr marL="342900" indent="-342900">
              <a:lnSpc>
                <a:spcPct val="100000"/>
              </a:lnSpc>
              <a:buFont typeface="Wingdings" panose="05000000000000000000" pitchFamily="2" charset="2"/>
              <a:buChar char="v"/>
            </a:pPr>
            <a:r>
              <a:rPr lang="en-US" sz="2000" dirty="0">
                <a:solidFill>
                  <a:srgbClr val="474747"/>
                </a:solidFill>
              </a:rPr>
              <a:t>What shifted in how you see your WOW factor?</a:t>
            </a:r>
            <a:endParaRPr lang="en-IE" sz="2000" dirty="0">
              <a:solidFill>
                <a:srgbClr val="474747"/>
              </a:solidFill>
            </a:endParaRPr>
          </a:p>
        </p:txBody>
      </p:sp>
      <p:sp>
        <p:nvSpPr>
          <p:cNvPr id="3" name="Text Placeholder 2">
            <a:extLst>
              <a:ext uri="{FF2B5EF4-FFF2-40B4-BE49-F238E27FC236}">
                <a16:creationId xmlns:a16="http://schemas.microsoft.com/office/drawing/2014/main" id="{FE9E4123-1BD3-43A8-3151-0332D9C43D3B}"/>
              </a:ext>
            </a:extLst>
          </p:cNvPr>
          <p:cNvSpPr>
            <a:spLocks noGrp="1"/>
          </p:cNvSpPr>
          <p:nvPr>
            <p:ph type="body" sz="quarter" idx="33"/>
          </p:nvPr>
        </p:nvSpPr>
        <p:spPr>
          <a:xfrm>
            <a:off x="3998365" y="4616672"/>
            <a:ext cx="3462112" cy="2229228"/>
          </a:xfrm>
          <a:prstGeom prst="flowChartAlternateProcess">
            <a:avLst/>
          </a:prstGeom>
          <a:solidFill>
            <a:srgbClr val="EC7C69"/>
          </a:solidFill>
        </p:spPr>
        <p:txBody>
          <a:bodyPr/>
          <a:lstStyle/>
          <a:p>
            <a:pPr>
              <a:lnSpc>
                <a:spcPct val="100000"/>
              </a:lnSpc>
            </a:pPr>
            <a:r>
              <a:rPr lang="en-US" sz="2200" b="0" dirty="0">
                <a:solidFill>
                  <a:schemeClr val="bg1"/>
                </a:solidFill>
              </a:rPr>
              <a:t>A space for you to pause, capture key takeaways, and connect the session’s ideas to your own journey. What resonated? What shifted?</a:t>
            </a:r>
            <a:endParaRPr lang="en-IE" sz="2200" b="0" dirty="0">
              <a:solidFill>
                <a:schemeClr val="bg1"/>
              </a:solidFill>
            </a:endParaRPr>
          </a:p>
        </p:txBody>
      </p:sp>
      <p:pic>
        <p:nvPicPr>
          <p:cNvPr id="22" name="Picture Placeholder 21" descr="A diagram of a business strategy&#10;&#10;AI-generated content may be incorrect.">
            <a:extLst>
              <a:ext uri="{FF2B5EF4-FFF2-40B4-BE49-F238E27FC236}">
                <a16:creationId xmlns:a16="http://schemas.microsoft.com/office/drawing/2014/main" id="{1D9FCFA6-2F44-CEE8-472F-3C74017F9952}"/>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13182" b="13182"/>
          <a:stretch>
            <a:fillRect/>
          </a:stretch>
        </p:blipFill>
        <p:spPr>
          <a:xfrm>
            <a:off x="-119888" y="159562"/>
            <a:ext cx="7580365" cy="4333933"/>
          </a:xfrm>
        </p:spPr>
      </p:pic>
      <p:sp>
        <p:nvSpPr>
          <p:cNvPr id="6" name="Text Placeholder 5">
            <a:extLst>
              <a:ext uri="{FF2B5EF4-FFF2-40B4-BE49-F238E27FC236}">
                <a16:creationId xmlns:a16="http://schemas.microsoft.com/office/drawing/2014/main" id="{8DBDB608-F82A-76AA-80D8-872C5CB5C198}"/>
              </a:ext>
            </a:extLst>
          </p:cNvPr>
          <p:cNvSpPr>
            <a:spLocks noGrp="1"/>
          </p:cNvSpPr>
          <p:nvPr>
            <p:ph type="body" sz="quarter" idx="36"/>
          </p:nvPr>
        </p:nvSpPr>
        <p:spPr>
          <a:xfrm>
            <a:off x="170245" y="3837187"/>
            <a:ext cx="5007272" cy="385564"/>
          </a:xfrm>
        </p:spPr>
        <p:txBody>
          <a:bodyPr/>
          <a:lstStyle/>
          <a:p>
            <a:r>
              <a:rPr lang="en-IE" dirty="0"/>
              <a:t>Reflections</a:t>
            </a:r>
          </a:p>
        </p:txBody>
      </p:sp>
      <p:sp>
        <p:nvSpPr>
          <p:cNvPr id="7" name="Slide Number Placeholder 6">
            <a:extLst>
              <a:ext uri="{FF2B5EF4-FFF2-40B4-BE49-F238E27FC236}">
                <a16:creationId xmlns:a16="http://schemas.microsoft.com/office/drawing/2014/main" id="{6F466B5C-3368-B954-1471-5D27500F0437}"/>
              </a:ext>
            </a:extLst>
          </p:cNvPr>
          <p:cNvSpPr>
            <a:spLocks noGrp="1"/>
          </p:cNvSpPr>
          <p:nvPr>
            <p:ph type="sldNum" sz="quarter" idx="4"/>
          </p:nvPr>
        </p:nvSpPr>
        <p:spPr/>
        <p:txBody>
          <a:bodyPr/>
          <a:lstStyle/>
          <a:p>
            <a:fld id="{9C527BFA-2C0E-4CEC-B6A5-913A56FEF4B4}" type="slidenum">
              <a:rPr lang="fr-CA" smtClean="0"/>
              <a:pPr/>
              <a:t>7</a:t>
            </a:fld>
            <a:endParaRPr lang="fr-CA" dirty="0"/>
          </a:p>
        </p:txBody>
      </p:sp>
    </p:spTree>
    <p:extLst>
      <p:ext uri="{BB962C8B-B14F-4D97-AF65-F5344CB8AC3E}">
        <p14:creationId xmlns:p14="http://schemas.microsoft.com/office/powerpoint/2010/main" val="3882948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4E6E62E-990A-26F3-DFE6-E8FDA4287756}"/>
              </a:ext>
            </a:extLst>
          </p:cNvPr>
          <p:cNvSpPr>
            <a:spLocks noGrp="1"/>
          </p:cNvSpPr>
          <p:nvPr>
            <p:ph type="body" sz="quarter" idx="32"/>
          </p:nvPr>
        </p:nvSpPr>
        <p:spPr>
          <a:xfrm>
            <a:off x="686149" y="5590065"/>
            <a:ext cx="6541269" cy="2422612"/>
          </a:xfrm>
        </p:spPr>
        <p:txBody>
          <a:bodyPr numCol="1"/>
          <a:lstStyle/>
          <a:p>
            <a:pPr algn="l"/>
            <a:r>
              <a:rPr lang="en-US" sz="2200" dirty="0">
                <a:solidFill>
                  <a:srgbClr val="474747"/>
                </a:solidFill>
              </a:rPr>
              <a:t>This section is designed to help you turn your ideas into an unforgettable guest experience.</a:t>
            </a:r>
          </a:p>
          <a:p>
            <a:pPr algn="l"/>
            <a:br>
              <a:rPr lang="en-US" sz="2200" dirty="0">
                <a:solidFill>
                  <a:srgbClr val="474747"/>
                </a:solidFill>
              </a:rPr>
            </a:br>
            <a:r>
              <a:rPr lang="en-US" sz="2200" dirty="0">
                <a:solidFill>
                  <a:srgbClr val="474747"/>
                </a:solidFill>
              </a:rPr>
              <a:t>With guided exercises, practical design tips, and real-world examples, you’ll shape your WOW factor, refine your brand identity, and learn how to communicate what makes your stay special.</a:t>
            </a:r>
          </a:p>
          <a:p>
            <a:pPr algn="l"/>
            <a:endParaRPr lang="en-US" sz="2200" dirty="0">
              <a:solidFill>
                <a:srgbClr val="474747"/>
              </a:solidFill>
            </a:endParaRPr>
          </a:p>
          <a:p>
            <a:pPr algn="l"/>
            <a:r>
              <a:rPr lang="en-US" sz="2200" dirty="0">
                <a:solidFill>
                  <a:srgbClr val="474747"/>
                </a:solidFill>
              </a:rPr>
              <a:t>These hands-on tools will support you in making design, layout, and storytelling decisions that elevate your space — helping you create a stay that not only looks beautiful but feels meaningful, distinctive, and share-worthy.</a:t>
            </a:r>
          </a:p>
        </p:txBody>
      </p:sp>
      <p:sp>
        <p:nvSpPr>
          <p:cNvPr id="12" name="Text Placeholder 11">
            <a:extLst>
              <a:ext uri="{FF2B5EF4-FFF2-40B4-BE49-F238E27FC236}">
                <a16:creationId xmlns:a16="http://schemas.microsoft.com/office/drawing/2014/main" id="{EAE13BA8-D5B5-6DF6-F25B-2C2B68128179}"/>
              </a:ext>
            </a:extLst>
          </p:cNvPr>
          <p:cNvSpPr>
            <a:spLocks noGrp="1"/>
          </p:cNvSpPr>
          <p:nvPr>
            <p:ph type="body" sz="quarter" idx="35"/>
          </p:nvPr>
        </p:nvSpPr>
        <p:spPr>
          <a:xfrm>
            <a:off x="4318784" y="1969168"/>
            <a:ext cx="3018544" cy="1049221"/>
          </a:xfrm>
        </p:spPr>
        <p:txBody>
          <a:bodyPr/>
          <a:lstStyle/>
          <a:p>
            <a:r>
              <a:rPr lang="en-IE" sz="4400" b="1" dirty="0"/>
              <a:t>&amp; Supports</a:t>
            </a:r>
          </a:p>
        </p:txBody>
      </p:sp>
      <p:sp>
        <p:nvSpPr>
          <p:cNvPr id="15" name="Text Placeholder 14">
            <a:extLst>
              <a:ext uri="{FF2B5EF4-FFF2-40B4-BE49-F238E27FC236}">
                <a16:creationId xmlns:a16="http://schemas.microsoft.com/office/drawing/2014/main" id="{1B8042E5-527F-AF52-1983-87E26D2E4277}"/>
              </a:ext>
            </a:extLst>
          </p:cNvPr>
          <p:cNvSpPr>
            <a:spLocks noGrp="1"/>
          </p:cNvSpPr>
          <p:nvPr>
            <p:ph type="body" sz="quarter" idx="38"/>
          </p:nvPr>
        </p:nvSpPr>
        <p:spPr>
          <a:xfrm>
            <a:off x="634478" y="4961239"/>
            <a:ext cx="6506617" cy="381311"/>
          </a:xfrm>
        </p:spPr>
        <p:txBody>
          <a:bodyPr/>
          <a:lstStyle/>
          <a:p>
            <a:r>
              <a:rPr lang="en-IE" dirty="0"/>
              <a:t>Exercises to Prepare for Session 2</a:t>
            </a:r>
          </a:p>
        </p:txBody>
      </p:sp>
      <p:sp>
        <p:nvSpPr>
          <p:cNvPr id="9" name="Slide Number Placeholder 8">
            <a:extLst>
              <a:ext uri="{FF2B5EF4-FFF2-40B4-BE49-F238E27FC236}">
                <a16:creationId xmlns:a16="http://schemas.microsoft.com/office/drawing/2014/main" id="{18D015D6-5C42-39BC-F004-23A95D213C6A}"/>
              </a:ext>
            </a:extLst>
          </p:cNvPr>
          <p:cNvSpPr>
            <a:spLocks noGrp="1"/>
          </p:cNvSpPr>
          <p:nvPr>
            <p:ph type="sldNum" sz="quarter" idx="4"/>
          </p:nvPr>
        </p:nvSpPr>
        <p:spPr/>
        <p:txBody>
          <a:bodyPr/>
          <a:lstStyle/>
          <a:p>
            <a:fld id="{9C527BFA-2C0E-4CEC-B6A5-913A56FEF4B4}" type="slidenum">
              <a:rPr lang="fr-CA" smtClean="0"/>
              <a:pPr/>
              <a:t>8</a:t>
            </a:fld>
            <a:endParaRPr lang="fr-CA" dirty="0"/>
          </a:p>
        </p:txBody>
      </p:sp>
      <p:pic>
        <p:nvPicPr>
          <p:cNvPr id="4098" name="Picture 2" descr="Online Course: Tips and Tools to elevate your Training and Coaching -  International Coaching Community">
            <a:extLst>
              <a:ext uri="{FF2B5EF4-FFF2-40B4-BE49-F238E27FC236}">
                <a16:creationId xmlns:a16="http://schemas.microsoft.com/office/drawing/2014/main" id="{9FB2D662-7DDB-8981-B256-938BFA8284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332987"/>
            <a:ext cx="4318782" cy="2770440"/>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5">
            <a:extLst>
              <a:ext uri="{FF2B5EF4-FFF2-40B4-BE49-F238E27FC236}">
                <a16:creationId xmlns:a16="http://schemas.microsoft.com/office/drawing/2014/main" id="{AFC51371-C52A-1ADC-0AA2-F563A5095F81}"/>
              </a:ext>
            </a:extLst>
          </p:cNvPr>
          <p:cNvSpPr>
            <a:spLocks noGrp="1"/>
          </p:cNvSpPr>
          <p:nvPr>
            <p:ph type="body" sz="quarter" idx="36"/>
          </p:nvPr>
        </p:nvSpPr>
        <p:spPr>
          <a:xfrm>
            <a:off x="2330055" y="973528"/>
            <a:ext cx="5007272" cy="385564"/>
          </a:xfrm>
        </p:spPr>
        <p:txBody>
          <a:bodyPr/>
          <a:lstStyle/>
          <a:p>
            <a:r>
              <a:rPr lang="en-IE" dirty="0"/>
              <a:t>Exercises</a:t>
            </a:r>
          </a:p>
        </p:txBody>
      </p:sp>
    </p:spTree>
    <p:extLst>
      <p:ext uri="{BB962C8B-B14F-4D97-AF65-F5344CB8AC3E}">
        <p14:creationId xmlns:p14="http://schemas.microsoft.com/office/powerpoint/2010/main" val="2172943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F474AFCA-3F2B-B9E4-324F-760C2D567CEB}"/>
              </a:ext>
            </a:extLst>
          </p:cNvPr>
          <p:cNvSpPr>
            <a:spLocks noGrp="1"/>
          </p:cNvSpPr>
          <p:nvPr>
            <p:ph type="body" sz="quarter" idx="33"/>
          </p:nvPr>
        </p:nvSpPr>
        <p:spPr>
          <a:xfrm>
            <a:off x="303086" y="946032"/>
            <a:ext cx="6975342" cy="1378032"/>
          </a:xfrm>
        </p:spPr>
        <p:txBody>
          <a:bodyPr/>
          <a:lstStyle/>
          <a:p>
            <a:pPr>
              <a:lnSpc>
                <a:spcPct val="100000"/>
              </a:lnSpc>
            </a:pPr>
            <a:r>
              <a:rPr lang="en-IE" b="0" dirty="0">
                <a:solidFill>
                  <a:srgbClr val="474747"/>
                </a:solidFill>
              </a:rPr>
              <a:t>Find a business with a similar business model, concept and value proposition to you. Follow their journey – learn </a:t>
            </a:r>
            <a:r>
              <a:rPr lang="en-US" b="0" dirty="0">
                <a:solidFill>
                  <a:srgbClr val="474747"/>
                </a:solidFill>
              </a:rPr>
              <a:t>about their approach and strategies – reach out if you have any questions. Never feel alone;</a:t>
            </a:r>
            <a:r>
              <a:rPr lang="en-IE" b="0" dirty="0">
                <a:solidFill>
                  <a:srgbClr val="474747"/>
                </a:solidFill>
              </a:rPr>
              <a:t> remember, they were in the same position as you at some stage. </a:t>
            </a:r>
          </a:p>
        </p:txBody>
      </p:sp>
      <p:sp>
        <p:nvSpPr>
          <p:cNvPr id="12" name="Text Placeholder 11">
            <a:extLst>
              <a:ext uri="{FF2B5EF4-FFF2-40B4-BE49-F238E27FC236}">
                <a16:creationId xmlns:a16="http://schemas.microsoft.com/office/drawing/2014/main" id="{853B2FB1-ABF6-0169-4F13-0A226D0B3352}"/>
              </a:ext>
            </a:extLst>
          </p:cNvPr>
          <p:cNvSpPr>
            <a:spLocks noGrp="1"/>
          </p:cNvSpPr>
          <p:nvPr>
            <p:ph type="body" sz="quarter" idx="38"/>
          </p:nvPr>
        </p:nvSpPr>
        <p:spPr>
          <a:xfrm>
            <a:off x="293579" y="440533"/>
            <a:ext cx="7141097" cy="381311"/>
          </a:xfrm>
        </p:spPr>
        <p:txBody>
          <a:bodyPr/>
          <a:lstStyle/>
          <a:p>
            <a:r>
              <a:rPr lang="en-IE" sz="3600" dirty="0"/>
              <a:t>Use Epic Stays Resources &amp; Supports</a:t>
            </a:r>
          </a:p>
        </p:txBody>
      </p:sp>
      <p:sp>
        <p:nvSpPr>
          <p:cNvPr id="8" name="Slide Number Placeholder 7">
            <a:extLst>
              <a:ext uri="{FF2B5EF4-FFF2-40B4-BE49-F238E27FC236}">
                <a16:creationId xmlns:a16="http://schemas.microsoft.com/office/drawing/2014/main" id="{568A33E1-8FAF-A393-8436-D781752FFB2C}"/>
              </a:ext>
            </a:extLst>
          </p:cNvPr>
          <p:cNvSpPr>
            <a:spLocks noGrp="1"/>
          </p:cNvSpPr>
          <p:nvPr>
            <p:ph type="sldNum" sz="quarter" idx="4"/>
          </p:nvPr>
        </p:nvSpPr>
        <p:spPr/>
        <p:txBody>
          <a:bodyPr/>
          <a:lstStyle/>
          <a:p>
            <a:fld id="{9C527BFA-2C0E-4CEC-B6A5-913A56FEF4B4}" type="slidenum">
              <a:rPr lang="fr-CA" smtClean="0"/>
              <a:pPr/>
              <a:t>9</a:t>
            </a:fld>
            <a:endParaRPr lang="fr-CA" dirty="0"/>
          </a:p>
        </p:txBody>
      </p:sp>
      <p:pic>
        <p:nvPicPr>
          <p:cNvPr id="14" name="Picture 13">
            <a:extLst>
              <a:ext uri="{FF2B5EF4-FFF2-40B4-BE49-F238E27FC236}">
                <a16:creationId xmlns:a16="http://schemas.microsoft.com/office/drawing/2014/main" id="{1E3DA63E-1CFA-EC55-D4B1-7AEFDCECAD2B}"/>
              </a:ext>
            </a:extLst>
          </p:cNvPr>
          <p:cNvPicPr>
            <a:picLocks noChangeAspect="1"/>
          </p:cNvPicPr>
          <p:nvPr/>
        </p:nvPicPr>
        <p:blipFill>
          <a:blip r:embed="rId2"/>
          <a:stretch>
            <a:fillRect/>
          </a:stretch>
        </p:blipFill>
        <p:spPr>
          <a:xfrm>
            <a:off x="0" y="2171592"/>
            <a:ext cx="7775575" cy="2660065"/>
          </a:xfrm>
          <a:prstGeom prst="rect">
            <a:avLst/>
          </a:prstGeom>
        </p:spPr>
      </p:pic>
      <p:pic>
        <p:nvPicPr>
          <p:cNvPr id="16" name="Picture 15">
            <a:extLst>
              <a:ext uri="{FF2B5EF4-FFF2-40B4-BE49-F238E27FC236}">
                <a16:creationId xmlns:a16="http://schemas.microsoft.com/office/drawing/2014/main" id="{AF8A0CA8-3192-5843-D843-257594A845CD}"/>
              </a:ext>
            </a:extLst>
          </p:cNvPr>
          <p:cNvPicPr>
            <a:picLocks noChangeAspect="1"/>
          </p:cNvPicPr>
          <p:nvPr/>
        </p:nvPicPr>
        <p:blipFill>
          <a:blip r:embed="rId3"/>
          <a:stretch>
            <a:fillRect/>
          </a:stretch>
        </p:blipFill>
        <p:spPr>
          <a:xfrm>
            <a:off x="0" y="5733944"/>
            <a:ext cx="7775575" cy="1750253"/>
          </a:xfrm>
          <a:prstGeom prst="rect">
            <a:avLst/>
          </a:prstGeom>
        </p:spPr>
      </p:pic>
      <p:pic>
        <p:nvPicPr>
          <p:cNvPr id="18" name="Picture 17">
            <a:extLst>
              <a:ext uri="{FF2B5EF4-FFF2-40B4-BE49-F238E27FC236}">
                <a16:creationId xmlns:a16="http://schemas.microsoft.com/office/drawing/2014/main" id="{5D051C81-911E-2E14-F6C8-FC9917972C7F}"/>
              </a:ext>
            </a:extLst>
          </p:cNvPr>
          <p:cNvPicPr>
            <a:picLocks noChangeAspect="1"/>
          </p:cNvPicPr>
          <p:nvPr/>
        </p:nvPicPr>
        <p:blipFill>
          <a:blip r:embed="rId4"/>
          <a:stretch>
            <a:fillRect/>
          </a:stretch>
        </p:blipFill>
        <p:spPr>
          <a:xfrm>
            <a:off x="-12" y="8146821"/>
            <a:ext cx="7775575" cy="1793418"/>
          </a:xfrm>
          <a:prstGeom prst="rect">
            <a:avLst/>
          </a:prstGeom>
        </p:spPr>
      </p:pic>
      <p:sp>
        <p:nvSpPr>
          <p:cNvPr id="19" name="TextBox 18">
            <a:extLst>
              <a:ext uri="{FF2B5EF4-FFF2-40B4-BE49-F238E27FC236}">
                <a16:creationId xmlns:a16="http://schemas.microsoft.com/office/drawing/2014/main" id="{935EDA77-E883-87E1-1070-7FB05A3274C9}"/>
              </a:ext>
            </a:extLst>
          </p:cNvPr>
          <p:cNvSpPr txBox="1"/>
          <p:nvPr/>
        </p:nvSpPr>
        <p:spPr>
          <a:xfrm>
            <a:off x="374868" y="4867302"/>
            <a:ext cx="6978517" cy="830997"/>
          </a:xfrm>
          <a:prstGeom prst="rect">
            <a:avLst/>
          </a:prstGeom>
          <a:noFill/>
        </p:spPr>
        <p:txBody>
          <a:bodyPr wrap="square" rtlCol="0">
            <a:spAutoFit/>
          </a:bodyPr>
          <a:lstStyle/>
          <a:p>
            <a:r>
              <a:rPr lang="en-US" sz="1600" b="1" dirty="0">
                <a:solidFill>
                  <a:srgbClr val="474747"/>
                </a:solidFill>
              </a:rPr>
              <a:t>Explore inspiring examples </a:t>
            </a:r>
            <a:r>
              <a:rPr lang="en-US" sz="1600" dirty="0">
                <a:solidFill>
                  <a:srgbClr val="474747"/>
                </a:solidFill>
              </a:rPr>
              <a:t>of EPIC STAYS from other European countries – how they are distinctive rural accommodations rooted in place, sustainability creativity, and guest experience. </a:t>
            </a:r>
            <a:endParaRPr lang="en-IE" sz="1600" dirty="0">
              <a:solidFill>
                <a:srgbClr val="474747"/>
              </a:solidFill>
            </a:endParaRPr>
          </a:p>
        </p:txBody>
      </p:sp>
      <p:sp>
        <p:nvSpPr>
          <p:cNvPr id="20" name="TextBox 19">
            <a:extLst>
              <a:ext uri="{FF2B5EF4-FFF2-40B4-BE49-F238E27FC236}">
                <a16:creationId xmlns:a16="http://schemas.microsoft.com/office/drawing/2014/main" id="{2E8732E9-D8A1-8920-F4BC-69C01CEC6DEA}"/>
              </a:ext>
            </a:extLst>
          </p:cNvPr>
          <p:cNvSpPr txBox="1"/>
          <p:nvPr/>
        </p:nvSpPr>
        <p:spPr>
          <a:xfrm>
            <a:off x="456159" y="9961681"/>
            <a:ext cx="7140395" cy="830997"/>
          </a:xfrm>
          <a:prstGeom prst="rect">
            <a:avLst/>
          </a:prstGeom>
          <a:noFill/>
        </p:spPr>
        <p:txBody>
          <a:bodyPr wrap="square" rtlCol="0">
            <a:spAutoFit/>
          </a:bodyPr>
          <a:lstStyle/>
          <a:p>
            <a:r>
              <a:rPr lang="en-US" sz="1600" dirty="0">
                <a:solidFill>
                  <a:srgbClr val="474747"/>
                </a:solidFill>
              </a:rPr>
              <a:t>The course is a suite of practical learning modules that help you design and shape your  business model and deliver wow-worthy guest experiences. Learn from other similar business how they did it, from funding, development, pricing to marketing.</a:t>
            </a:r>
            <a:endParaRPr lang="en-IE" sz="1600" dirty="0">
              <a:solidFill>
                <a:srgbClr val="474747"/>
              </a:solidFill>
            </a:endParaRPr>
          </a:p>
        </p:txBody>
      </p:sp>
      <p:sp>
        <p:nvSpPr>
          <p:cNvPr id="21" name="TextBox 20">
            <a:extLst>
              <a:ext uri="{FF2B5EF4-FFF2-40B4-BE49-F238E27FC236}">
                <a16:creationId xmlns:a16="http://schemas.microsoft.com/office/drawing/2014/main" id="{69647DF1-916B-F1B2-731B-2BF4565415F6}"/>
              </a:ext>
            </a:extLst>
          </p:cNvPr>
          <p:cNvSpPr txBox="1"/>
          <p:nvPr/>
        </p:nvSpPr>
        <p:spPr>
          <a:xfrm>
            <a:off x="398528" y="7562046"/>
            <a:ext cx="6978517" cy="584775"/>
          </a:xfrm>
          <a:prstGeom prst="rect">
            <a:avLst/>
          </a:prstGeom>
          <a:noFill/>
        </p:spPr>
        <p:txBody>
          <a:bodyPr wrap="square" rtlCol="0">
            <a:spAutoFit/>
          </a:bodyPr>
          <a:lstStyle/>
          <a:p>
            <a:r>
              <a:rPr lang="en-US" sz="1600" dirty="0">
                <a:solidFill>
                  <a:srgbClr val="474747"/>
                </a:solidFill>
              </a:rPr>
              <a:t>The report and compendium </a:t>
            </a:r>
            <a:r>
              <a:rPr lang="en-US" sz="1600" b="1" dirty="0">
                <a:solidFill>
                  <a:srgbClr val="474747"/>
                </a:solidFill>
              </a:rPr>
              <a:t>share key findings and best practices across Europe</a:t>
            </a:r>
            <a:r>
              <a:rPr lang="en-US" sz="1600" dirty="0">
                <a:solidFill>
                  <a:srgbClr val="474747"/>
                </a:solidFill>
              </a:rPr>
              <a:t>, insights, market trends and business opportunities</a:t>
            </a:r>
            <a:endParaRPr lang="en-IE" sz="1600" dirty="0">
              <a:solidFill>
                <a:srgbClr val="474747"/>
              </a:solidFill>
            </a:endParaRPr>
          </a:p>
        </p:txBody>
      </p:sp>
    </p:spTree>
    <p:extLst>
      <p:ext uri="{BB962C8B-B14F-4D97-AF65-F5344CB8AC3E}">
        <p14:creationId xmlns:p14="http://schemas.microsoft.com/office/powerpoint/2010/main" val="1555493501"/>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D2A051F-8E46-4457-A4D5-12768595BFF9}"/>
</file>

<file path=customXml/itemProps2.xml><?xml version="1.0" encoding="utf-8"?>
<ds:datastoreItem xmlns:ds="http://schemas.openxmlformats.org/officeDocument/2006/customXml" ds:itemID="{A62F6ED7-5E5F-47C2-AB26-927B347B6B33}"/>
</file>

<file path=customXml/itemProps3.xml><?xml version="1.0" encoding="utf-8"?>
<ds:datastoreItem xmlns:ds="http://schemas.openxmlformats.org/officeDocument/2006/customXml" ds:itemID="{D2585F2E-D20D-486A-B63B-F3A4BE76FC0D}"/>
</file>

<file path=docProps/app.xml><?xml version="1.0" encoding="utf-8"?>
<Properties xmlns="http://schemas.openxmlformats.org/officeDocument/2006/extended-properties" xmlns:vt="http://schemas.openxmlformats.org/officeDocument/2006/docPropsVTypes">
  <Template/>
  <TotalTime>36405</TotalTime>
  <Words>1396</Words>
  <Application>Microsoft Office PowerPoint</Application>
  <PresentationFormat>Custom</PresentationFormat>
  <Paragraphs>174</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1606</cp:revision>
  <cp:lastPrinted>2021-11-26T07:36:34Z</cp:lastPrinted>
  <dcterms:created xsi:type="dcterms:W3CDTF">2016-05-11T14:31:01Z</dcterms:created>
  <dcterms:modified xsi:type="dcterms:W3CDTF">2025-12-09T11:40:14Z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