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handoutMasters/handoutMaster1.xml" ContentType="application/vnd.openxmlformats-officedocument.presentationml.handoutMaster+xml"/>
  <Override PartName="/ppt/authors.xml" ContentType="application/vnd.ms-powerpoint.authors+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16"/>
  </p:notesMasterIdLst>
  <p:handoutMasterIdLst>
    <p:handoutMasterId r:id="rId17"/>
  </p:handoutMasterIdLst>
  <p:sldIdLst>
    <p:sldId id="1389" r:id="rId2"/>
    <p:sldId id="1602" r:id="rId3"/>
    <p:sldId id="1559" r:id="rId4"/>
    <p:sldId id="1547" r:id="rId5"/>
    <p:sldId id="1582" r:id="rId6"/>
    <p:sldId id="1575" r:id="rId7"/>
    <p:sldId id="1578" r:id="rId8"/>
    <p:sldId id="1579" r:id="rId9"/>
    <p:sldId id="1580" r:id="rId10"/>
    <p:sldId id="1583" r:id="rId11"/>
    <p:sldId id="1581" r:id="rId12"/>
    <p:sldId id="1604" r:id="rId13"/>
    <p:sldId id="1605" r:id="rId14"/>
    <p:sldId id="1606" r:id="rId15"/>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885528" y="1379212"/>
            <a:ext cx="9546631" cy="77755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196741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6" r:id="rId3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6.xml"/><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3" Type="http://schemas.openxmlformats.org/officeDocument/2006/relationships/hyperlink" Target="https://l.instagram.com/?u=https%3A%2F%2Flinktr.ee%2FCrusadercabins1%3Ffbclid%3DPAZXh0bgNhZW0CMTEAc3J0YwZhcHBfaWQMMjU2MjgxMDQwNTU4AAGnQTEG3mZuBGulvM5Ll0TdtOv46aq4ouPldvrL6IRCszvv5PS7g_GDILVKOrs_aem_a9E1iYfSIbGI-DS1QxScHw&amp;e=AT1bOitVkWEjvMqhiPI45WamX_JFmIpUibL69sx9dhhHT_zyFRlzKL9KPfj6gqoC4P-k9meX6Yz4UDwtQLbnFfPGFpvXR9VlbfRKkGDKUUYQdwzvLqSulwPSoA" TargetMode="External"/><Relationship Id="rId7" Type="http://schemas.openxmlformats.org/officeDocument/2006/relationships/image" Target="../media/image17.png"/><Relationship Id="rId2" Type="http://schemas.openxmlformats.org/officeDocument/2006/relationships/hyperlink" Target="https://glampinginireland.com/glampsite/ireland/county-leitrim/seaview-cabin/342399/" TargetMode="External"/><Relationship Id="rId1" Type="http://schemas.openxmlformats.org/officeDocument/2006/relationships/slideLayout" Target="../slideLayouts/slideLayout12.xml"/><Relationship Id="rId6" Type="http://schemas.openxmlformats.org/officeDocument/2006/relationships/hyperlink" Target="https://www.airbnb.ie/rooms/45306806?source_impression_id=p3_1761651835_P3PHXEkCnIeWxltk" TargetMode="External"/><Relationship Id="rId5" Type="http://schemas.openxmlformats.org/officeDocument/2006/relationships/hyperlink" Target="https://www.facebook.com/crusadercabins" TargetMode="External"/><Relationship Id="rId4" Type="http://schemas.openxmlformats.org/officeDocument/2006/relationships/hyperlink" Target="https://www.instagram.com/crusadercabins/reels/?hl=e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375276" y="2547780"/>
            <a:ext cx="4956379" cy="751695"/>
          </a:xfrm>
        </p:spPr>
        <p:txBody>
          <a:bodyPr/>
          <a:lstStyle/>
          <a:p>
            <a:r>
              <a:rPr lang="en-US" sz="3600" b="1" dirty="0"/>
              <a:t>SESSION 2 </a:t>
            </a:r>
            <a:r>
              <a:rPr lang="en-US" sz="3600" dirty="0"/>
              <a:t>(Part 2)</a:t>
            </a:r>
          </a:p>
          <a:p>
            <a:r>
              <a:rPr lang="en-US" sz="3600" b="1" dirty="0"/>
              <a:t>Mentor Discussion</a:t>
            </a:r>
          </a:p>
          <a:p>
            <a:r>
              <a:rPr lang="en-US" sz="3600" dirty="0"/>
              <a:t>With Lorcan Kearns</a:t>
            </a:r>
          </a:p>
          <a:p>
            <a:r>
              <a:rPr lang="en-US" sz="3600" dirty="0"/>
              <a:t>Cabin Crusaders</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err="1"/>
              <a:t>Finlough</a:t>
            </a:r>
            <a:r>
              <a:rPr lang="en-US" dirty="0"/>
              <a:t> Bubble Domes, Fermanagh, Ireland </a:t>
            </a:r>
            <a:endParaRPr lang="en-GB" dirty="0"/>
          </a:p>
        </p:txBody>
      </p:sp>
      <p:sp>
        <p:nvSpPr>
          <p:cNvPr id="4" name="Rectangle: Rounded Corners 3">
            <a:extLst>
              <a:ext uri="{FF2B5EF4-FFF2-40B4-BE49-F238E27FC236}">
                <a16:creationId xmlns:a16="http://schemas.microsoft.com/office/drawing/2014/main" id="{35A01875-D8F9-3F39-8650-13C2A8094197}"/>
              </a:ext>
            </a:extLst>
          </p:cNvPr>
          <p:cNvSpPr/>
          <p:nvPr/>
        </p:nvSpPr>
        <p:spPr>
          <a:xfrm>
            <a:off x="375276" y="309489"/>
            <a:ext cx="3436514" cy="1758812"/>
          </a:xfrm>
          <a:prstGeom prst="roundRect">
            <a:avLst/>
          </a:prstGeom>
          <a:solidFill>
            <a:srgbClr val="EC7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solidFill>
                  <a:schemeClr val="bg1"/>
                </a:solidFill>
                <a:latin typeface="Calibri" panose="020F0502020204030204" pitchFamily="34" charset="0"/>
                <a:ea typeface="Open Sans" panose="020B0606030504020204" pitchFamily="34" charset="0"/>
                <a:cs typeface="Calibri" panose="020F0502020204030204" pitchFamily="34" charset="0"/>
              </a:rPr>
              <a:t>Session 2</a:t>
            </a:r>
          </a:p>
        </p:txBody>
      </p:sp>
      <p:pic>
        <p:nvPicPr>
          <p:cNvPr id="13" name="Picture Placeholder 12" descr="A glass ball with a bed inside&#10;&#10;AI-generated content may be incorrect.">
            <a:extLst>
              <a:ext uri="{FF2B5EF4-FFF2-40B4-BE49-F238E27FC236}">
                <a16:creationId xmlns:a16="http://schemas.microsoft.com/office/drawing/2014/main" id="{9BC5A721-7225-D55A-6E7E-D08B7628F89D}"/>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5844" r="5844"/>
          <a:stretch>
            <a:fillRect/>
          </a:stretch>
        </p:blipFill>
        <p:spPr/>
      </p:pic>
    </p:spTree>
    <p:extLst>
      <p:ext uri="{BB962C8B-B14F-4D97-AF65-F5344CB8AC3E}">
        <p14:creationId xmlns:p14="http://schemas.microsoft.com/office/powerpoint/2010/main" val="7214190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71EF7-6D6D-4CE3-4D0E-19653701602A}"/>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166700E7-6059-4E00-9496-F5FFA72EA03B}"/>
              </a:ext>
            </a:extLst>
          </p:cNvPr>
          <p:cNvSpPr>
            <a:spLocks noGrp="1"/>
          </p:cNvSpPr>
          <p:nvPr>
            <p:ph type="sldNum" sz="quarter" idx="4"/>
          </p:nvPr>
        </p:nvSpPr>
        <p:spPr/>
        <p:txBody>
          <a:bodyPr/>
          <a:lstStyle/>
          <a:p>
            <a:fld id="{9C527BFA-2C0E-4CEC-B6A5-913A56FEF4B4}" type="slidenum">
              <a:rPr lang="fr-CA" smtClean="0"/>
              <a:pPr/>
              <a:t>10</a:t>
            </a:fld>
            <a:endParaRPr lang="fr-CA" dirty="0"/>
          </a:p>
        </p:txBody>
      </p:sp>
      <p:graphicFrame>
        <p:nvGraphicFramePr>
          <p:cNvPr id="13" name="Table 12">
            <a:extLst>
              <a:ext uri="{FF2B5EF4-FFF2-40B4-BE49-F238E27FC236}">
                <a16:creationId xmlns:a16="http://schemas.microsoft.com/office/drawing/2014/main" id="{E589BCFA-E33B-FDB8-8562-F23B59EBE251}"/>
              </a:ext>
            </a:extLst>
          </p:cNvPr>
          <p:cNvGraphicFramePr>
            <a:graphicFrameLocks noGrp="1"/>
          </p:cNvGraphicFramePr>
          <p:nvPr>
            <p:extLst>
              <p:ext uri="{D42A27DB-BD31-4B8C-83A1-F6EECF244321}">
                <p14:modId xmlns:p14="http://schemas.microsoft.com/office/powerpoint/2010/main" val="746185469"/>
              </p:ext>
            </p:extLst>
          </p:nvPr>
        </p:nvGraphicFramePr>
        <p:xfrm>
          <a:off x="309489" y="3322765"/>
          <a:ext cx="6968939" cy="752856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5 </a:t>
                      </a:r>
                      <a:r>
                        <a:rPr lang="en-US" sz="2400" b="0" dirty="0">
                          <a:solidFill>
                            <a:schemeClr val="bg1"/>
                          </a:solidFill>
                        </a:rPr>
                        <a:t>Delivering Personal Service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lean processes relate to improving guest experience?”</a:t>
                      </a:r>
                    </a:p>
                  </a:txBody>
                  <a:tcPr anchor="ctr"/>
                </a:tc>
                <a:extLst>
                  <a:ext uri="{0D108BD9-81ED-4DB2-BD59-A6C34878D82A}">
                    <a16:rowId xmlns:a16="http://schemas.microsoft.com/office/drawing/2014/main" val="3318599614"/>
                  </a:ext>
                </a:extLst>
              </a:tr>
              <a:tr h="0">
                <a:tc>
                  <a:txBody>
                    <a:bodyPr/>
                    <a:lstStyle/>
                    <a:p>
                      <a:r>
                        <a:rPr lang="en-US" sz="1800" b="1" dirty="0">
                          <a:solidFill>
                            <a:srgbClr val="474747"/>
                          </a:solidFill>
                        </a:rPr>
                        <a:t>“How do I keep costs under control and protect my margins?” </a:t>
                      </a:r>
                    </a:p>
                    <a:p>
                      <a:r>
                        <a:rPr lang="en-US" sz="1800" i="1" dirty="0">
                          <a:solidFill>
                            <a:srgbClr val="474747"/>
                          </a:solidFill>
                        </a:rPr>
                        <a:t>Participants worried about rising costs, pricing correctly, and not drowning in small expenses. </a:t>
                      </a:r>
                      <a:r>
                        <a:rPr lang="en-US" sz="1800" dirty="0">
                          <a:solidFill>
                            <a:srgbClr val="474747"/>
                          </a:solidFill>
                        </a:rPr>
                        <a:t>Lorcan explained that lean processes are about simplifying repeated operational tasks so they become fast, predictable, and stress-free.</a:t>
                      </a:r>
                    </a:p>
                    <a:p>
                      <a:endParaRPr lang="en-US" sz="1800" dirty="0">
                        <a:solidFill>
                          <a:srgbClr val="474747"/>
                        </a:solidFill>
                      </a:endParaRPr>
                    </a:p>
                    <a:p>
                      <a:r>
                        <a:rPr lang="en-US" sz="1800" b="1" dirty="0">
                          <a:solidFill>
                            <a:srgbClr val="474747"/>
                          </a:solidFill>
                        </a:rPr>
                        <a:t>Examples included:</a:t>
                      </a:r>
                    </a:p>
                    <a:p>
                      <a:pPr marL="285750" marR="0" lvl="0" indent="-285750" algn="l" defTabSz="777514"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800" dirty="0" err="1">
                          <a:solidFill>
                            <a:srgbClr val="474747"/>
                          </a:solidFill>
                        </a:rPr>
                        <a:t>Standardising</a:t>
                      </a:r>
                      <a:r>
                        <a:rPr lang="en-US" sz="1800" dirty="0">
                          <a:solidFill>
                            <a:srgbClr val="474747"/>
                          </a:solidFill>
                        </a:rPr>
                        <a:t> stock; Track stock per clean (roughly how much cleaner, candles, etc. per stay).</a:t>
                      </a:r>
                    </a:p>
                    <a:p>
                      <a:pPr marL="285750" marR="0" lvl="0" indent="-285750" algn="l" defTabSz="777514"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US" sz="1800" dirty="0">
                          <a:solidFill>
                            <a:srgbClr val="474747"/>
                          </a:solidFill>
                        </a:rPr>
                        <a:t>Fixing maintenance problems early; Fix tiny problems early (loose fittings, dodgy lights) so they don’t become big emergencies and poor reviews.</a:t>
                      </a:r>
                    </a:p>
                    <a:p>
                      <a:pPr marL="285750" indent="-285750">
                        <a:buFont typeface="Wingdings" panose="05000000000000000000" pitchFamily="2" charset="2"/>
                        <a:buChar char="v"/>
                      </a:pPr>
                      <a:r>
                        <a:rPr lang="en-US" sz="1800" dirty="0">
                          <a:solidFill>
                            <a:srgbClr val="474747"/>
                          </a:solidFill>
                        </a:rPr>
                        <a:t>Streamlining linen and laundry systems</a:t>
                      </a:r>
                    </a:p>
                    <a:p>
                      <a:pPr marL="285750" indent="-285750">
                        <a:buFont typeface="Wingdings" panose="05000000000000000000" pitchFamily="2" charset="2"/>
                        <a:buChar char="v"/>
                      </a:pPr>
                      <a:r>
                        <a:rPr lang="en-US" sz="1800" dirty="0">
                          <a:solidFill>
                            <a:srgbClr val="474747"/>
                          </a:solidFill>
                        </a:rPr>
                        <a:t>Reducing unnecessary steps in cleaning or guest turnover </a:t>
                      </a:r>
                    </a:p>
                    <a:p>
                      <a:endParaRPr lang="en-US" sz="1800" dirty="0">
                        <a:solidFill>
                          <a:srgbClr val="474747"/>
                        </a:solidFill>
                      </a:endParaRPr>
                    </a:p>
                    <a:p>
                      <a:r>
                        <a:rPr lang="en-US" sz="1800" dirty="0">
                          <a:solidFill>
                            <a:srgbClr val="474747"/>
                          </a:solidFill>
                        </a:rPr>
                        <a:t>He </a:t>
                      </a:r>
                      <a:r>
                        <a:rPr lang="en-US" sz="1800" dirty="0" err="1">
                          <a:solidFill>
                            <a:srgbClr val="474747"/>
                          </a:solidFill>
                        </a:rPr>
                        <a:t>emphasised</a:t>
                      </a:r>
                      <a:r>
                        <a:rPr lang="en-US" sz="1800" dirty="0">
                          <a:solidFill>
                            <a:srgbClr val="474747"/>
                          </a:solidFill>
                        </a:rPr>
                        <a:t> that simplifying operations improves profitability </a:t>
                      </a:r>
                      <a:r>
                        <a:rPr lang="en-US" sz="1800" b="1" dirty="0">
                          <a:solidFill>
                            <a:srgbClr val="474747"/>
                          </a:solidFill>
                        </a:rPr>
                        <a:t>and</a:t>
                      </a:r>
                      <a:r>
                        <a:rPr lang="en-US" sz="1800" dirty="0">
                          <a:solidFill>
                            <a:srgbClr val="474747"/>
                          </a:solidFill>
                        </a:rPr>
                        <a:t> supports consistent quality — which ultimately strengthens the guest experience.</a:t>
                      </a:r>
                    </a:p>
                    <a:p>
                      <a:endParaRPr lang="en-US" sz="1800" dirty="0">
                        <a:solidFill>
                          <a:srgbClr val="474747"/>
                        </a:solidFill>
                      </a:endParaRPr>
                    </a:p>
                    <a:p>
                      <a:r>
                        <a:rPr lang="en-US" sz="1800" dirty="0">
                          <a:solidFill>
                            <a:srgbClr val="474747"/>
                          </a:solidFill>
                        </a:rPr>
                        <a:t>Use </a:t>
                      </a:r>
                      <a:r>
                        <a:rPr lang="en-US" sz="1800" b="1" dirty="0">
                          <a:solidFill>
                            <a:srgbClr val="474747"/>
                          </a:solidFill>
                        </a:rPr>
                        <a:t>add-ons and partnerships</a:t>
                      </a:r>
                      <a:r>
                        <a:rPr lang="en-US" sz="1800" dirty="0">
                          <a:solidFill>
                            <a:srgbClr val="474747"/>
                          </a:solidFill>
                        </a:rPr>
                        <a:t> as buffer:</a:t>
                      </a:r>
                    </a:p>
                    <a:p>
                      <a:pPr marL="674507" lvl="1" indent="-285750">
                        <a:buFont typeface="Arial" panose="020B0604020202020204" pitchFamily="34" charset="0"/>
                        <a:buChar char="•"/>
                      </a:pPr>
                      <a:r>
                        <a:rPr lang="en-US" sz="1800" dirty="0">
                          <a:solidFill>
                            <a:srgbClr val="474747"/>
                          </a:solidFill>
                        </a:rPr>
                        <a:t>Collaborate with local experiences and take a small commission per booking.</a:t>
                      </a:r>
                    </a:p>
                    <a:p>
                      <a:pPr marL="674507" lvl="1" indent="-285750">
                        <a:buFont typeface="Arial" panose="020B0604020202020204" pitchFamily="34" charset="0"/>
                        <a:buChar char="•"/>
                      </a:pPr>
                      <a:r>
                        <a:rPr lang="en-US" sz="1800" dirty="0">
                          <a:solidFill>
                            <a:srgbClr val="474747"/>
                          </a:solidFill>
                        </a:rPr>
                        <a:t>Consider tiered offers (basic stay vs. stay + welcome basket / breakfast / workshop).</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40E82A19-5BA8-B040-83EE-FFCA101D57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8EA46C1C-83CA-156B-5B28-D7DC29BA9C8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37254E2E-6367-509F-FB57-8757EABDA7E4}"/>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31888424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83FF8-FEC7-6E3F-38D6-5A79C18A9AB3}"/>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40D69853-C28F-F729-58A9-1965BA070C59}"/>
              </a:ext>
            </a:extLst>
          </p:cNvPr>
          <p:cNvSpPr>
            <a:spLocks noGrp="1"/>
          </p:cNvSpPr>
          <p:nvPr>
            <p:ph type="sldNum" sz="quarter" idx="4"/>
          </p:nvPr>
        </p:nvSpPr>
        <p:spPr/>
        <p:txBody>
          <a:bodyPr/>
          <a:lstStyle/>
          <a:p>
            <a:fld id="{9C527BFA-2C0E-4CEC-B6A5-913A56FEF4B4}" type="slidenum">
              <a:rPr lang="fr-CA" smtClean="0"/>
              <a:pPr/>
              <a:t>11</a:t>
            </a:fld>
            <a:endParaRPr lang="fr-CA" dirty="0"/>
          </a:p>
        </p:txBody>
      </p:sp>
      <p:graphicFrame>
        <p:nvGraphicFramePr>
          <p:cNvPr id="13" name="Table 12">
            <a:extLst>
              <a:ext uri="{FF2B5EF4-FFF2-40B4-BE49-F238E27FC236}">
                <a16:creationId xmlns:a16="http://schemas.microsoft.com/office/drawing/2014/main" id="{DB810F80-6BBA-13AC-89E0-E39B58D3184B}"/>
              </a:ext>
            </a:extLst>
          </p:cNvPr>
          <p:cNvGraphicFramePr>
            <a:graphicFrameLocks noGrp="1"/>
          </p:cNvGraphicFramePr>
          <p:nvPr>
            <p:extLst>
              <p:ext uri="{D42A27DB-BD31-4B8C-83A1-F6EECF244321}">
                <p14:modId xmlns:p14="http://schemas.microsoft.com/office/powerpoint/2010/main" val="3385538657"/>
              </p:ext>
            </p:extLst>
          </p:nvPr>
        </p:nvGraphicFramePr>
        <p:xfrm>
          <a:off x="309488" y="3300635"/>
          <a:ext cx="6968939" cy="3139440"/>
        </p:xfrm>
        <a:graphic>
          <a:graphicData uri="http://schemas.openxmlformats.org/drawingml/2006/table">
            <a:tbl>
              <a:tblPr>
                <a:tableStyleId>{FABFCF23-3B69-468F-B69F-88F6DE6A72F2}</a:tableStyleId>
              </a:tblPr>
              <a:tblGrid>
                <a:gridCol w="6968939">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6 </a:t>
                      </a:r>
                      <a:r>
                        <a:rPr lang="en-US" sz="2400" b="0" dirty="0">
                          <a:solidFill>
                            <a:schemeClr val="bg1"/>
                          </a:solidFill>
                        </a:rPr>
                        <a:t>Delivering Personal Service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can I support guests and reduce repetitive questions?”</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Lorcan shared that one of his most effective solutions was creating </a:t>
                      </a:r>
                      <a:r>
                        <a:rPr lang="en-US" sz="1800" b="1" dirty="0">
                          <a:solidFill>
                            <a:srgbClr val="474747"/>
                          </a:solidFill>
                        </a:rPr>
                        <a:t>YouTube walkthrough videos</a:t>
                      </a:r>
                      <a:r>
                        <a:rPr lang="en-US" sz="1800" dirty="0">
                          <a:solidFill>
                            <a:srgbClr val="474747"/>
                          </a:solidFill>
                        </a:rPr>
                        <a:t> for check-in processes, appliances, Wi-Fi, and hot tubs. These videos:</a:t>
                      </a:r>
                    </a:p>
                    <a:p>
                      <a:endParaRPr lang="en-US" sz="1800" dirty="0">
                        <a:solidFill>
                          <a:srgbClr val="474747"/>
                        </a:solidFill>
                      </a:endParaRPr>
                    </a:p>
                    <a:p>
                      <a:pPr marL="285750" indent="-285750">
                        <a:buFont typeface="Wingdings" panose="05000000000000000000" pitchFamily="2" charset="2"/>
                        <a:buChar char="v"/>
                      </a:pPr>
                      <a:r>
                        <a:rPr lang="en-US" sz="1800" dirty="0">
                          <a:solidFill>
                            <a:srgbClr val="474747"/>
                          </a:solidFill>
                        </a:rPr>
                        <a:t>Reduce repeated messaging</a:t>
                      </a:r>
                    </a:p>
                    <a:p>
                      <a:pPr marL="285750" indent="-285750">
                        <a:buFont typeface="Wingdings" panose="05000000000000000000" pitchFamily="2" charset="2"/>
                        <a:buChar char="v"/>
                      </a:pPr>
                      <a:r>
                        <a:rPr lang="en-US" sz="1800" dirty="0">
                          <a:solidFill>
                            <a:srgbClr val="474747"/>
                          </a:solidFill>
                        </a:rPr>
                        <a:t>Help international guests (thanks to automated translations)</a:t>
                      </a:r>
                    </a:p>
                    <a:p>
                      <a:pPr marL="285750" indent="-285750">
                        <a:buFont typeface="Wingdings" panose="05000000000000000000" pitchFamily="2" charset="2"/>
                        <a:buChar char="v"/>
                      </a:pPr>
                      <a:r>
                        <a:rPr lang="en-US" sz="1800" dirty="0">
                          <a:solidFill>
                            <a:srgbClr val="474747"/>
                          </a:solidFill>
                        </a:rPr>
                        <a:t>Prevent guests feeling confused or frustrated</a:t>
                      </a:r>
                    </a:p>
                    <a:p>
                      <a:pPr marL="285750" indent="-285750">
                        <a:buFont typeface="Wingdings" panose="05000000000000000000" pitchFamily="2" charset="2"/>
                        <a:buChar char="v"/>
                      </a:pPr>
                      <a:r>
                        <a:rPr lang="en-US" sz="1800" dirty="0">
                          <a:solidFill>
                            <a:srgbClr val="474747"/>
                          </a:solidFill>
                        </a:rPr>
                        <a:t>Save hours of communication time each month</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BFA39BB5-D9B3-C7B0-C9A6-5B094BFDEC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5618C144-A490-495B-71EB-41836AAB03E3}"/>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CEDD396C-CBB7-7D42-A30F-7E645C337A2B}"/>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1032826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090C0-C2BE-681B-30D1-8113B705C7B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25779D-A2A7-DC6B-104B-74EC41FC7974}"/>
              </a:ext>
            </a:extLst>
          </p:cNvPr>
          <p:cNvSpPr>
            <a:spLocks noGrp="1"/>
          </p:cNvSpPr>
          <p:nvPr>
            <p:ph type="sldNum" sz="quarter" idx="12"/>
          </p:nvPr>
        </p:nvSpPr>
        <p:spPr/>
        <p:txBody>
          <a:bodyPr/>
          <a:lstStyle/>
          <a:p>
            <a:fld id="{9C527BFA-2C0E-4CEC-B6A5-913A56FEF4B4}" type="slidenum">
              <a:rPr lang="fr-CA" smtClean="0"/>
              <a:pPr/>
              <a:t>12</a:t>
            </a:fld>
            <a:endParaRPr lang="fr-CA" dirty="0"/>
          </a:p>
        </p:txBody>
      </p:sp>
      <p:sp>
        <p:nvSpPr>
          <p:cNvPr id="3" name="Text Placeholder 2">
            <a:extLst>
              <a:ext uri="{FF2B5EF4-FFF2-40B4-BE49-F238E27FC236}">
                <a16:creationId xmlns:a16="http://schemas.microsoft.com/office/drawing/2014/main" id="{5E348EA7-B131-8CEE-3636-AF9DD5850518}"/>
              </a:ext>
            </a:extLst>
          </p:cNvPr>
          <p:cNvSpPr>
            <a:spLocks noGrp="1"/>
          </p:cNvSpPr>
          <p:nvPr>
            <p:ph type="body" sz="quarter" idx="42"/>
          </p:nvPr>
        </p:nvSpPr>
        <p:spPr/>
        <p:txBody>
          <a:bodyPr/>
          <a:lstStyle/>
          <a:p>
            <a:pPr marL="0" indent="0" defTabSz="777514" rtl="0" eaLnBrk="1" latinLnBrk="0" hangingPunct="1">
              <a:lnSpc>
                <a:spcPct val="100000"/>
              </a:lnSpc>
              <a:spcBef>
                <a:spcPts val="0"/>
              </a:spcBef>
              <a:buFont typeface="Arial" panose="020B0604020202020204" pitchFamily="34" charset="0"/>
              <a:buNone/>
            </a:pPr>
            <a:r>
              <a:rPr lang="en-GB" dirty="0"/>
              <a:t>Crusader Cabins</a:t>
            </a:r>
          </a:p>
        </p:txBody>
      </p:sp>
      <p:sp>
        <p:nvSpPr>
          <p:cNvPr id="12" name="Text Placeholder 11">
            <a:extLst>
              <a:ext uri="{FF2B5EF4-FFF2-40B4-BE49-F238E27FC236}">
                <a16:creationId xmlns:a16="http://schemas.microsoft.com/office/drawing/2014/main" id="{961433BA-198B-A295-4C61-7EB02086D561}"/>
              </a:ext>
            </a:extLst>
          </p:cNvPr>
          <p:cNvSpPr>
            <a:spLocks noGrp="1"/>
          </p:cNvSpPr>
          <p:nvPr>
            <p:ph type="body" sz="quarter" idx="65"/>
          </p:nvPr>
        </p:nvSpPr>
        <p:spPr/>
        <p:txBody>
          <a:bodyPr/>
          <a:lstStyle/>
          <a:p>
            <a:r>
              <a:rPr lang="en-GB" dirty="0"/>
              <a:t>Photo Credit: Crusader Cabins Ireland</a:t>
            </a:r>
          </a:p>
        </p:txBody>
      </p:sp>
      <p:pic>
        <p:nvPicPr>
          <p:cNvPr id="14" name="Picture Placeholder 13" descr="A house with a lake and mountains in the background&#10;&#10;AI-generated content may be incorrect.">
            <a:extLst>
              <a:ext uri="{FF2B5EF4-FFF2-40B4-BE49-F238E27FC236}">
                <a16:creationId xmlns:a16="http://schemas.microsoft.com/office/drawing/2014/main" id="{41E02091-D12B-E153-9017-1211952AE38C}"/>
              </a:ext>
            </a:extLst>
          </p:cNvPr>
          <p:cNvPicPr>
            <a:picLocks noGrp="1" noChangeAspect="1"/>
          </p:cNvPicPr>
          <p:nvPr>
            <p:ph type="pic" sz="quarter" idx="77"/>
          </p:nvPr>
        </p:nvPicPr>
        <p:blipFill>
          <a:blip r:embed="rId2">
            <a:extLst>
              <a:ext uri="{28A0092B-C50C-407E-A947-70E740481C1C}">
                <a14:useLocalDpi xmlns:a14="http://schemas.microsoft.com/office/drawing/2010/main" val="0"/>
              </a:ext>
            </a:extLst>
          </a:blip>
          <a:srcRect l="3063" r="3063"/>
          <a:stretch>
            <a:fillRect/>
          </a:stretch>
        </p:blipFill>
        <p:spPr/>
      </p:pic>
      <p:pic>
        <p:nvPicPr>
          <p:cNvPr id="16" name="Picture Placeholder 15" descr="A wooden house with a hot tub and a table&#10;&#10;AI-generated content may be incorrect.">
            <a:extLst>
              <a:ext uri="{FF2B5EF4-FFF2-40B4-BE49-F238E27FC236}">
                <a16:creationId xmlns:a16="http://schemas.microsoft.com/office/drawing/2014/main" id="{47D8DCA0-EF1E-6386-2C33-C5BE93885DB4}"/>
              </a:ext>
            </a:extLst>
          </p:cNvPr>
          <p:cNvPicPr>
            <a:picLocks noGrp="1" noChangeAspect="1"/>
          </p:cNvPicPr>
          <p:nvPr>
            <p:ph type="pic" sz="quarter" idx="75"/>
          </p:nvPr>
        </p:nvPicPr>
        <p:blipFill>
          <a:blip r:embed="rId3">
            <a:extLst>
              <a:ext uri="{28A0092B-C50C-407E-A947-70E740481C1C}">
                <a14:useLocalDpi xmlns:a14="http://schemas.microsoft.com/office/drawing/2010/main" val="0"/>
              </a:ext>
            </a:extLst>
          </a:blip>
          <a:srcRect l="19782" r="19782"/>
          <a:stretch>
            <a:fillRect/>
          </a:stretch>
        </p:blipFill>
        <p:spPr/>
      </p:pic>
      <p:pic>
        <p:nvPicPr>
          <p:cNvPr id="21" name="Picture Placeholder 20" descr="A wine bottle and glasses on a table&#10;&#10;AI-generated content may be incorrect.">
            <a:extLst>
              <a:ext uri="{FF2B5EF4-FFF2-40B4-BE49-F238E27FC236}">
                <a16:creationId xmlns:a16="http://schemas.microsoft.com/office/drawing/2014/main" id="{38D9F1DF-BC63-A1FB-D8B3-65F04CE7C739}"/>
              </a:ext>
            </a:extLst>
          </p:cNvPr>
          <p:cNvPicPr>
            <a:picLocks noGrp="1" noChangeAspect="1"/>
          </p:cNvPicPr>
          <p:nvPr>
            <p:ph type="pic" sz="quarter" idx="76"/>
          </p:nvPr>
        </p:nvPicPr>
        <p:blipFill>
          <a:blip r:embed="rId4">
            <a:extLst>
              <a:ext uri="{28A0092B-C50C-407E-A947-70E740481C1C}">
                <a14:useLocalDpi xmlns:a14="http://schemas.microsoft.com/office/drawing/2010/main" val="0"/>
              </a:ext>
            </a:extLst>
          </a:blip>
          <a:srcRect l="16409" r="16409"/>
          <a:stretch>
            <a:fillRect/>
          </a:stretch>
        </p:blipFill>
        <p:spPr/>
      </p:pic>
    </p:spTree>
    <p:extLst>
      <p:ext uri="{BB962C8B-B14F-4D97-AF65-F5344CB8AC3E}">
        <p14:creationId xmlns:p14="http://schemas.microsoft.com/office/powerpoint/2010/main" val="4147531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7AD81-B2C3-F922-D5C8-4B994AB6AB74}"/>
            </a:ext>
          </a:extLst>
        </p:cNvPr>
        <p:cNvGrpSpPr/>
        <p:nvPr/>
      </p:nvGrpSpPr>
      <p:grpSpPr>
        <a:xfrm>
          <a:off x="0" y="0"/>
          <a:ext cx="0" cy="0"/>
          <a:chOff x="0" y="0"/>
          <a:chExt cx="0" cy="0"/>
        </a:xfrm>
      </p:grpSpPr>
      <p:sp>
        <p:nvSpPr>
          <p:cNvPr id="16" name="Text Placeholder 15">
            <a:extLst>
              <a:ext uri="{FF2B5EF4-FFF2-40B4-BE49-F238E27FC236}">
                <a16:creationId xmlns:a16="http://schemas.microsoft.com/office/drawing/2014/main" id="{E96B4261-88A9-8199-F138-7F74111951A7}"/>
              </a:ext>
            </a:extLst>
          </p:cNvPr>
          <p:cNvSpPr>
            <a:spLocks noGrp="1"/>
          </p:cNvSpPr>
          <p:nvPr>
            <p:ph type="body" sz="quarter" idx="32"/>
          </p:nvPr>
        </p:nvSpPr>
        <p:spPr>
          <a:xfrm>
            <a:off x="747363" y="6291462"/>
            <a:ext cx="6541269" cy="2142435"/>
          </a:xfrm>
        </p:spPr>
        <p:txBody>
          <a:bodyPr numCol="1"/>
          <a:lstStyle/>
          <a:p>
            <a:pPr algn="l">
              <a:lnSpc>
                <a:spcPct val="100000"/>
              </a:lnSpc>
            </a:pPr>
            <a:r>
              <a:rPr lang="en-US" sz="2000" b="1" dirty="0"/>
              <a:t>Glamping in Ireland Seaview Cabin </a:t>
            </a:r>
            <a:r>
              <a:rPr lang="en-US" sz="2000" dirty="0">
                <a:solidFill>
                  <a:srgbClr val="7F7F7F"/>
                </a:solidFill>
                <a:hlinkClick r:id="rId2">
                  <a:extLst>
                    <a:ext uri="{A12FA001-AC4F-418D-AE19-62706E023703}">
                      <ahyp:hlinkClr xmlns:ahyp="http://schemas.microsoft.com/office/drawing/2018/hyperlinkcolor" val="tx"/>
                    </a:ext>
                  </a:extLst>
                </a:hlinkClick>
              </a:rPr>
              <a:t>https://glampinginireland.com/glampsite/ireland/county-leitrim/seaview-cabin/342399</a:t>
            </a:r>
            <a:r>
              <a:rPr lang="en-US" sz="2000" dirty="0">
                <a:solidFill>
                  <a:srgbClr val="459597"/>
                </a:solidFill>
                <a:hlinkClick r:id="rId2">
                  <a:extLst>
                    <a:ext uri="{A12FA001-AC4F-418D-AE19-62706E023703}">
                      <ahyp:hlinkClr xmlns:ahyp="http://schemas.microsoft.com/office/drawing/2018/hyperlinkcolor" val="tx"/>
                    </a:ext>
                  </a:extLst>
                </a:hlinkClick>
              </a:rPr>
              <a:t>/</a:t>
            </a:r>
            <a:r>
              <a:rPr lang="en-US" sz="2000" dirty="0">
                <a:solidFill>
                  <a:srgbClr val="459597"/>
                </a:solidFill>
              </a:rPr>
              <a:t> </a:t>
            </a:r>
          </a:p>
          <a:p>
            <a:pPr algn="l">
              <a:lnSpc>
                <a:spcPct val="100000"/>
              </a:lnSpc>
            </a:pPr>
            <a:endParaRPr lang="en-US" sz="2000" dirty="0">
              <a:solidFill>
                <a:srgbClr val="459597"/>
              </a:solidFill>
            </a:endParaRPr>
          </a:p>
          <a:p>
            <a:pPr algn="l">
              <a:lnSpc>
                <a:spcPct val="100000"/>
              </a:lnSpc>
            </a:pPr>
            <a:r>
              <a:rPr lang="en-US" sz="2000" b="1" dirty="0">
                <a:solidFill>
                  <a:srgbClr val="EC7C69"/>
                </a:solidFill>
                <a:hlinkClick r:id="rId3">
                  <a:extLst>
                    <a:ext uri="{A12FA001-AC4F-418D-AE19-62706E023703}">
                      <ahyp:hlinkClr xmlns:ahyp="http://schemas.microsoft.com/office/drawing/2018/hyperlinkcolor" val="tx"/>
                    </a:ext>
                  </a:extLst>
                </a:hlinkClick>
              </a:rPr>
              <a:t>Link Tree</a:t>
            </a:r>
            <a:endParaRPr lang="en-US" sz="2000" b="1" dirty="0">
              <a:solidFill>
                <a:srgbClr val="EC7C69"/>
              </a:solidFill>
            </a:endParaRPr>
          </a:p>
          <a:p>
            <a:pPr algn="l">
              <a:lnSpc>
                <a:spcPct val="100000"/>
              </a:lnSpc>
            </a:pPr>
            <a:endParaRPr lang="en-US" sz="2000" b="1" dirty="0">
              <a:solidFill>
                <a:srgbClr val="EC7C69"/>
              </a:solidFill>
            </a:endParaRPr>
          </a:p>
          <a:p>
            <a:pPr algn="l">
              <a:lnSpc>
                <a:spcPct val="100000"/>
              </a:lnSpc>
            </a:pPr>
            <a:r>
              <a:rPr lang="en-US" sz="2000" b="1" dirty="0"/>
              <a:t>Instagram </a:t>
            </a:r>
            <a:r>
              <a:rPr lang="en-US" sz="2000" dirty="0">
                <a:hlinkClick r:id="rId4"/>
              </a:rPr>
              <a:t>https://www.instagram.com/crusadercabins/reels/?hl=en</a:t>
            </a:r>
            <a:r>
              <a:rPr lang="en-US" sz="2000" dirty="0"/>
              <a:t> </a:t>
            </a:r>
          </a:p>
          <a:p>
            <a:pPr algn="l">
              <a:lnSpc>
                <a:spcPct val="100000"/>
              </a:lnSpc>
            </a:pPr>
            <a:endParaRPr lang="en-US" sz="2000" b="1" dirty="0"/>
          </a:p>
          <a:p>
            <a:pPr algn="l">
              <a:lnSpc>
                <a:spcPct val="100000"/>
              </a:lnSpc>
            </a:pPr>
            <a:r>
              <a:rPr lang="en-US" sz="2000" b="1" dirty="0"/>
              <a:t>Facebook </a:t>
            </a:r>
            <a:r>
              <a:rPr lang="en-US" sz="2000" dirty="0">
                <a:solidFill>
                  <a:srgbClr val="7F7F7F"/>
                </a:solidFill>
                <a:hlinkClick r:id="rId5">
                  <a:extLst>
                    <a:ext uri="{A12FA001-AC4F-418D-AE19-62706E023703}">
                      <ahyp:hlinkClr xmlns:ahyp="http://schemas.microsoft.com/office/drawing/2018/hyperlinkcolor" val="tx"/>
                    </a:ext>
                  </a:extLst>
                </a:hlinkClick>
              </a:rPr>
              <a:t>https://www.facebook.com/</a:t>
            </a:r>
            <a:r>
              <a:rPr lang="en-US" sz="2000" dirty="0">
                <a:solidFill>
                  <a:srgbClr val="459597"/>
                </a:solidFill>
                <a:hlinkClick r:id="rId5">
                  <a:extLst>
                    <a:ext uri="{A12FA001-AC4F-418D-AE19-62706E023703}">
                      <ahyp:hlinkClr xmlns:ahyp="http://schemas.microsoft.com/office/drawing/2018/hyperlinkcolor" val="tx"/>
                    </a:ext>
                  </a:extLst>
                </a:hlinkClick>
              </a:rPr>
              <a:t>crusadercabins</a:t>
            </a:r>
            <a:r>
              <a:rPr lang="en-US" sz="2000" dirty="0">
                <a:solidFill>
                  <a:srgbClr val="459597"/>
                </a:solidFill>
              </a:rPr>
              <a:t> </a:t>
            </a:r>
          </a:p>
          <a:p>
            <a:pPr algn="l">
              <a:lnSpc>
                <a:spcPct val="100000"/>
              </a:lnSpc>
            </a:pPr>
            <a:endParaRPr lang="en-US" sz="2000" b="1" dirty="0"/>
          </a:p>
          <a:p>
            <a:pPr algn="l">
              <a:lnSpc>
                <a:spcPct val="100000"/>
              </a:lnSpc>
            </a:pPr>
            <a:r>
              <a:rPr lang="en-US" sz="2000" b="1" dirty="0"/>
              <a:t>Air BnB </a:t>
            </a:r>
            <a:r>
              <a:rPr lang="en-US" sz="2000" dirty="0">
                <a:solidFill>
                  <a:srgbClr val="7F7F7F"/>
                </a:solidFill>
                <a:hlinkClick r:id="rId6">
                  <a:extLst>
                    <a:ext uri="{A12FA001-AC4F-418D-AE19-62706E023703}">
                      <ahyp:hlinkClr xmlns:ahyp="http://schemas.microsoft.com/office/drawing/2018/hyperlinkcolor" val="tx"/>
                    </a:ext>
                  </a:extLst>
                </a:hlinkClick>
              </a:rPr>
              <a:t>https://www.airbnb.ie/rooms/45306806?source_impression_id=p3_1761651835_</a:t>
            </a:r>
            <a:r>
              <a:rPr lang="en-US" sz="2000" dirty="0">
                <a:solidFill>
                  <a:srgbClr val="459597"/>
                </a:solidFill>
                <a:hlinkClick r:id="rId6">
                  <a:extLst>
                    <a:ext uri="{A12FA001-AC4F-418D-AE19-62706E023703}">
                      <ahyp:hlinkClr xmlns:ahyp="http://schemas.microsoft.com/office/drawing/2018/hyperlinkcolor" val="tx"/>
                    </a:ext>
                  </a:extLst>
                </a:hlinkClick>
              </a:rPr>
              <a:t>P3PHXEkCnIeWxltk</a:t>
            </a:r>
            <a:r>
              <a:rPr lang="en-US" sz="2000" dirty="0">
                <a:solidFill>
                  <a:srgbClr val="459597"/>
                </a:solidFill>
              </a:rPr>
              <a:t> </a:t>
            </a:r>
          </a:p>
          <a:p>
            <a:pPr algn="l">
              <a:lnSpc>
                <a:spcPct val="100000"/>
              </a:lnSpc>
            </a:pPr>
            <a:endParaRPr lang="en-US" sz="2000" dirty="0"/>
          </a:p>
        </p:txBody>
      </p:sp>
      <p:sp>
        <p:nvSpPr>
          <p:cNvPr id="17" name="Text Placeholder 16">
            <a:extLst>
              <a:ext uri="{FF2B5EF4-FFF2-40B4-BE49-F238E27FC236}">
                <a16:creationId xmlns:a16="http://schemas.microsoft.com/office/drawing/2014/main" id="{706D7383-5BC3-00B8-80CC-EDCFB8B6B7FC}"/>
              </a:ext>
            </a:extLst>
          </p:cNvPr>
          <p:cNvSpPr>
            <a:spLocks noGrp="1"/>
          </p:cNvSpPr>
          <p:nvPr>
            <p:ph type="body" sz="quarter" idx="33"/>
          </p:nvPr>
        </p:nvSpPr>
        <p:spPr>
          <a:xfrm>
            <a:off x="747363" y="5679799"/>
            <a:ext cx="6506617" cy="381311"/>
          </a:xfrm>
        </p:spPr>
        <p:txBody>
          <a:bodyPr/>
          <a:lstStyle/>
          <a:p>
            <a:r>
              <a:rPr lang="en-US" sz="2400" dirty="0"/>
              <a:t>Social Media</a:t>
            </a:r>
          </a:p>
        </p:txBody>
      </p:sp>
      <p:sp>
        <p:nvSpPr>
          <p:cNvPr id="18" name="Text Placeholder 17">
            <a:extLst>
              <a:ext uri="{FF2B5EF4-FFF2-40B4-BE49-F238E27FC236}">
                <a16:creationId xmlns:a16="http://schemas.microsoft.com/office/drawing/2014/main" id="{00B20C92-71CA-2715-4FFC-49E0010F9814}"/>
              </a:ext>
            </a:extLst>
          </p:cNvPr>
          <p:cNvSpPr>
            <a:spLocks noGrp="1"/>
          </p:cNvSpPr>
          <p:nvPr>
            <p:ph type="body" sz="quarter" idx="38"/>
          </p:nvPr>
        </p:nvSpPr>
        <p:spPr>
          <a:xfrm>
            <a:off x="695534" y="5068136"/>
            <a:ext cx="6506617" cy="381311"/>
          </a:xfrm>
        </p:spPr>
        <p:txBody>
          <a:bodyPr/>
          <a:lstStyle/>
          <a:p>
            <a:r>
              <a:rPr lang="en-US" dirty="0"/>
              <a:t>Connect with Crusader Cabins</a:t>
            </a:r>
          </a:p>
        </p:txBody>
      </p:sp>
      <p:sp>
        <p:nvSpPr>
          <p:cNvPr id="6" name="Slide Number Placeholder 5">
            <a:extLst>
              <a:ext uri="{FF2B5EF4-FFF2-40B4-BE49-F238E27FC236}">
                <a16:creationId xmlns:a16="http://schemas.microsoft.com/office/drawing/2014/main" id="{35F096F5-94D2-6E35-567F-6C122823EDC0}"/>
              </a:ext>
            </a:extLst>
          </p:cNvPr>
          <p:cNvSpPr>
            <a:spLocks noGrp="1"/>
          </p:cNvSpPr>
          <p:nvPr>
            <p:ph type="sldNum" sz="quarter" idx="4"/>
          </p:nvPr>
        </p:nvSpPr>
        <p:spPr/>
        <p:txBody>
          <a:bodyPr/>
          <a:lstStyle/>
          <a:p>
            <a:fld id="{9C527BFA-2C0E-4CEC-B6A5-913A56FEF4B4}" type="slidenum">
              <a:rPr lang="fr-CA" smtClean="0"/>
              <a:pPr/>
              <a:t>13</a:t>
            </a:fld>
            <a:endParaRPr lang="fr-CA" dirty="0"/>
          </a:p>
        </p:txBody>
      </p:sp>
      <p:pic>
        <p:nvPicPr>
          <p:cNvPr id="4" name="Picture Placeholder 3">
            <a:extLst>
              <a:ext uri="{FF2B5EF4-FFF2-40B4-BE49-F238E27FC236}">
                <a16:creationId xmlns:a16="http://schemas.microsoft.com/office/drawing/2014/main" id="{F5F24F87-AD30-50EC-ADFB-2D1D568ACF5E}"/>
              </a:ext>
            </a:extLst>
          </p:cNvPr>
          <p:cNvPicPr>
            <a:picLocks noGrp="1" noChangeAspect="1"/>
          </p:cNvPicPr>
          <p:nvPr>
            <p:ph type="pic" sz="quarter" idx="13"/>
          </p:nvPr>
        </p:nvPicPr>
        <p:blipFill>
          <a:blip r:embed="rId7"/>
          <a:srcRect l="2024" r="2024"/>
          <a:stretch/>
        </p:blipFill>
        <p:spPr>
          <a:prstGeom prst="rect">
            <a:avLst/>
          </a:prstGeom>
          <a:solidFill>
            <a:srgbClr val="FFFFFF">
              <a:lumMod val="95000"/>
            </a:srgbClr>
          </a:solidFill>
        </p:spPr>
      </p:pic>
      <p:sp>
        <p:nvSpPr>
          <p:cNvPr id="8" name="Text Placeholder 7">
            <a:extLst>
              <a:ext uri="{FF2B5EF4-FFF2-40B4-BE49-F238E27FC236}">
                <a16:creationId xmlns:a16="http://schemas.microsoft.com/office/drawing/2014/main" id="{B6682E0D-7898-DCB8-DCF7-B9F2F77A6C36}"/>
              </a:ext>
            </a:extLst>
          </p:cNvPr>
          <p:cNvSpPr>
            <a:spLocks noGrp="1"/>
          </p:cNvSpPr>
          <p:nvPr>
            <p:ph type="body" sz="quarter" idx="65"/>
          </p:nvPr>
        </p:nvSpPr>
        <p:spPr/>
        <p:txBody>
          <a:bodyPr/>
          <a:lstStyle/>
          <a:p>
            <a:r>
              <a:rPr lang="en-GB" dirty="0"/>
              <a:t>Crusader Cabins</a:t>
            </a:r>
          </a:p>
          <a:p>
            <a:endParaRPr lang="en-IE" dirty="0"/>
          </a:p>
        </p:txBody>
      </p:sp>
    </p:spTree>
    <p:extLst>
      <p:ext uri="{BB962C8B-B14F-4D97-AF65-F5344CB8AC3E}">
        <p14:creationId xmlns:p14="http://schemas.microsoft.com/office/powerpoint/2010/main" val="610068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4A769-D024-2DC3-479E-669E24BB578E}"/>
            </a:ext>
          </a:extLst>
        </p:cNvPr>
        <p:cNvGrpSpPr/>
        <p:nvPr/>
      </p:nvGrpSpPr>
      <p:grpSpPr>
        <a:xfrm>
          <a:off x="0" y="0"/>
          <a:ext cx="0" cy="0"/>
          <a:chOff x="0" y="0"/>
          <a:chExt cx="0" cy="0"/>
        </a:xfrm>
      </p:grpSpPr>
      <p:sp>
        <p:nvSpPr>
          <p:cNvPr id="2" name="Graphic 30">
            <a:extLst>
              <a:ext uri="{FF2B5EF4-FFF2-40B4-BE49-F238E27FC236}">
                <a16:creationId xmlns:a16="http://schemas.microsoft.com/office/drawing/2014/main" id="{91A9FFDE-0458-123E-F82E-94D809D89A60}"/>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5199C507-33B5-EE17-3247-351DECF6CEFA}"/>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255D39C5-E48D-114C-32C9-784304DDF26F}"/>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9FADAA55-D4B0-A089-9BD9-660FA895ED32}"/>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F35CB3C8-AE33-83DA-2543-D567FF9874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C46071CC-C0F3-8F77-93E3-662E21D62A0C}"/>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076DC9ED-F840-54B6-8464-C0A5F5916F3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40EBF312-374E-F5EA-4A76-1B8EC3953726}"/>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2A6E09C2-2B32-76CE-73C4-7861E7519336}"/>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D384B6B4-C3EC-4DE4-0C00-E8B3DBA5FA2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80D6EFF5-067F-0956-C127-8D0762AA2C4F}"/>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79889CCD-7018-B8F1-2C00-1EB6EADC2C5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F4451DE5-63CF-0D16-F568-4C646200E027}"/>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26BACEDC-3FFF-EAF6-4FC3-AEE8C5009EDF}"/>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27A26B0-4521-733C-7847-DBFD3F179633}"/>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A982D288-DCA5-F575-7D9C-B8543F0875B6}"/>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E821A31F-2919-F9DF-3922-9F18DCB00EBF}"/>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FFFE7D57-6503-52FA-4C69-8918694D95A6}"/>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7B1FE58-A5AA-99CA-B95C-4A6B59CB2CCD}"/>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A5FFF2F-D2AB-5EA1-E03C-57E70D9ECF03}"/>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BC6CF219-7038-E0EE-DC6A-5279A429DBD0}"/>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E122A43D-D079-15A7-BDF8-52CDEA042F75}"/>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200C4C81-520F-B517-73B0-940D97364848}"/>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49A6E193-7A72-AD7C-3A48-A4AD67696A97}"/>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FBBEC055-7E45-15C1-12DB-886F6DF7CE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410968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92553" y="7350882"/>
            <a:ext cx="6945172" cy="3459530"/>
          </a:xfrm>
        </p:spPr>
        <p:txBody>
          <a:bodyPr numCol="1"/>
          <a:lstStyle/>
          <a:p>
            <a:pPr algn="l"/>
            <a:r>
              <a:rPr lang="en-US" sz="2400" dirty="0"/>
              <a:t>This session takes you deeper into the elements that shape your identity — how your space looks, how it feels, and the story it tells. </a:t>
            </a:r>
          </a:p>
          <a:p>
            <a:pPr algn="l"/>
            <a:endParaRPr lang="en-US" sz="2400" dirty="0"/>
          </a:p>
          <a:p>
            <a:pPr algn="l"/>
            <a:r>
              <a:rPr lang="en-US" sz="2400" dirty="0"/>
              <a:t>You’ll explore how thoughtful design and clear branding create emotional impact, turning your stay into something guests remember, recommend, and rave about.</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467801"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Help participants cover physical design and brand identity; how your space looks and how you tell your story. The case studies demonstrate the “wow factor + brand” and how to turns into something guests rave about</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2</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1107996"/>
          </a:xfrm>
          <a:prstGeom prst="rect">
            <a:avLst/>
          </a:prstGeom>
          <a:noFill/>
        </p:spPr>
        <p:txBody>
          <a:bodyPr wrap="square">
            <a:spAutoFit/>
          </a:bodyPr>
          <a:lstStyle/>
          <a:p>
            <a:pPr>
              <a:lnSpc>
                <a:spcPct val="100000"/>
              </a:lnSpc>
            </a:pPr>
            <a:r>
              <a:rPr lang="en-US" sz="2200" dirty="0">
                <a:solidFill>
                  <a:schemeClr val="bg1"/>
                </a:solidFill>
              </a:rPr>
              <a:t>“Planning Considerations and Designing a WOW Factor People Talk About”</a:t>
            </a:r>
          </a:p>
        </p:txBody>
      </p:sp>
    </p:spTree>
    <p:extLst>
      <p:ext uri="{BB962C8B-B14F-4D97-AF65-F5344CB8AC3E}">
        <p14:creationId xmlns:p14="http://schemas.microsoft.com/office/powerpoint/2010/main" val="649853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7CA437FB-E677-E01D-88F5-E58199A13B0E}"/>
              </a:ext>
            </a:extLst>
          </p:cNvPr>
          <p:cNvSpPr>
            <a:spLocks noGrp="1"/>
          </p:cNvSpPr>
          <p:nvPr>
            <p:ph type="body" sz="quarter" idx="14"/>
          </p:nvPr>
        </p:nvSpPr>
        <p:spPr>
          <a:xfrm>
            <a:off x="1930645" y="761005"/>
            <a:ext cx="3914283" cy="1564946"/>
          </a:xfrm>
        </p:spPr>
        <p:txBody>
          <a:bodyPr/>
          <a:lstStyle/>
          <a:p>
            <a:r>
              <a:rPr lang="en-IE" dirty="0"/>
              <a:t>Part 2</a:t>
            </a:r>
          </a:p>
        </p:txBody>
      </p:sp>
      <p:sp>
        <p:nvSpPr>
          <p:cNvPr id="10" name="Text Placeholder 9">
            <a:extLst>
              <a:ext uri="{FF2B5EF4-FFF2-40B4-BE49-F238E27FC236}">
                <a16:creationId xmlns:a16="http://schemas.microsoft.com/office/drawing/2014/main" id="{DB79EE65-F5BD-15BA-46F4-FBE5CE60BF7C}"/>
              </a:ext>
            </a:extLst>
          </p:cNvPr>
          <p:cNvSpPr>
            <a:spLocks noGrp="1"/>
          </p:cNvSpPr>
          <p:nvPr>
            <p:ph type="body" sz="quarter" idx="15"/>
          </p:nvPr>
        </p:nvSpPr>
        <p:spPr>
          <a:xfrm>
            <a:off x="360947" y="2062874"/>
            <a:ext cx="6560357" cy="2002900"/>
          </a:xfrm>
        </p:spPr>
        <p:txBody>
          <a:bodyPr/>
          <a:lstStyle/>
          <a:p>
            <a:r>
              <a:rPr lang="en-US" sz="4400" b="1" dirty="0"/>
              <a:t>Discussion Session</a:t>
            </a:r>
            <a:endParaRPr lang="en-US" sz="4400" dirty="0"/>
          </a:p>
          <a:p>
            <a:r>
              <a:rPr lang="en-US" sz="2000" dirty="0"/>
              <a:t>The discussion with mentor Lorcan Kearns explored practical considerations for building and running distinctive alternative accommodation stays, with a focus on guest experience design, pricing, operational efficiency, and identifying “wow factors.” Lorcan </a:t>
            </a:r>
            <a:r>
              <a:rPr lang="en-US" sz="2000" dirty="0" err="1"/>
              <a:t>emphasised</a:t>
            </a:r>
            <a:r>
              <a:rPr lang="en-US" sz="2000" dirty="0"/>
              <a:t> that every business represented in the group is niche and therefore cannot rely on comparisons to standard accommodation models when setting pricing or defining value.</a:t>
            </a:r>
          </a:p>
          <a:p>
            <a:r>
              <a:rPr lang="en-US" sz="2000" dirty="0"/>
              <a:t>Participants reflected on challenges such as planning permission delays, managing guest communication, identifying their unique selling points, and addressing the balance between </a:t>
            </a:r>
            <a:r>
              <a:rPr lang="en-US" sz="2000" dirty="0" err="1"/>
              <a:t>personalisation</a:t>
            </a:r>
            <a:r>
              <a:rPr lang="en-US" sz="2000" dirty="0"/>
              <a:t> and streamlined operations. Lorcan shared real-life examples from his own journey with </a:t>
            </a:r>
            <a:r>
              <a:rPr lang="en-US" sz="2000" b="1" dirty="0"/>
              <a:t>Crusader Cabins</a:t>
            </a:r>
            <a:r>
              <a:rPr lang="en-US" sz="2000" dirty="0"/>
              <a:t>, including lessons learned on laundry processes, communication boundaries, outsourcing, and transitioning from manual processes to lean systems.</a:t>
            </a:r>
          </a:p>
          <a:p>
            <a:r>
              <a:rPr lang="en-US" sz="2000" dirty="0"/>
              <a:t>There was strong agreement that </a:t>
            </a:r>
            <a:r>
              <a:rPr lang="en-US" sz="2000" i="1" dirty="0"/>
              <a:t>guest experience is not a single module topic but the thread running through all elements of business development</a:t>
            </a:r>
            <a:r>
              <a:rPr lang="en-US" sz="2000" dirty="0"/>
              <a:t> — from marketing to pricing to design. Seasonality, perceived value, and building an emotional story around each stay were highlighted as essential considerations when shaping experience-based accommodation. </a:t>
            </a:r>
            <a:endParaRPr lang="en-IE" sz="2000" dirty="0"/>
          </a:p>
        </p:txBody>
      </p:sp>
      <p:pic>
        <p:nvPicPr>
          <p:cNvPr id="18" name="Picture 17" descr="A logo with a house and trees&#10;&#10;AI-generated content may be incorrect.">
            <a:extLst>
              <a:ext uri="{FF2B5EF4-FFF2-40B4-BE49-F238E27FC236}">
                <a16:creationId xmlns:a16="http://schemas.microsoft.com/office/drawing/2014/main" id="{AE68BF71-C833-61AF-9A5E-82AA1871D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46" y="59973"/>
            <a:ext cx="2002901" cy="2002901"/>
          </a:xfrm>
          <a:prstGeom prst="flowChartConnector">
            <a:avLst/>
          </a:prstGeom>
        </p:spPr>
      </p:pic>
    </p:spTree>
    <p:extLst>
      <p:ext uri="{BB962C8B-B14F-4D97-AF65-F5344CB8AC3E}">
        <p14:creationId xmlns:p14="http://schemas.microsoft.com/office/powerpoint/2010/main" val="1028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2285BD6D-EC3D-C5D4-AAA8-CCDA24886FC6}"/>
              </a:ext>
            </a:extLst>
          </p:cNvPr>
          <p:cNvSpPr>
            <a:spLocks noGrp="1"/>
          </p:cNvSpPr>
          <p:nvPr>
            <p:ph type="body" sz="quarter" idx="32"/>
          </p:nvPr>
        </p:nvSpPr>
        <p:spPr>
          <a:xfrm>
            <a:off x="448766" y="5200056"/>
            <a:ext cx="6541269" cy="5494217"/>
          </a:xfrm>
        </p:spPr>
        <p:txBody>
          <a:bodyPr numCol="1"/>
          <a:lstStyle/>
          <a:p>
            <a:pPr marL="285750" indent="-285750">
              <a:lnSpc>
                <a:spcPct val="100000"/>
              </a:lnSpc>
              <a:buFont typeface="Wingdings" panose="05000000000000000000" pitchFamily="2" charset="2"/>
              <a:buChar char="v"/>
            </a:pPr>
            <a:r>
              <a:rPr lang="en-IE" sz="1800" dirty="0">
                <a:solidFill>
                  <a:srgbClr val="474747"/>
                </a:solidFill>
              </a:rPr>
              <a:t>Any </a:t>
            </a:r>
            <a:r>
              <a:rPr lang="en-IE" sz="1800" b="1" dirty="0">
                <a:solidFill>
                  <a:srgbClr val="474747"/>
                </a:solidFill>
              </a:rPr>
              <a:t>questions </a:t>
            </a:r>
            <a:r>
              <a:rPr lang="en-IE" sz="1800" dirty="0">
                <a:solidFill>
                  <a:srgbClr val="474747"/>
                </a:solidFill>
              </a:rPr>
              <a:t>you would like to ask Lorcan?</a:t>
            </a:r>
          </a:p>
          <a:p>
            <a:pPr marL="285750" indent="-285750">
              <a:lnSpc>
                <a:spcPct val="100000"/>
              </a:lnSpc>
              <a:buFont typeface="Wingdings" panose="05000000000000000000" pitchFamily="2" charset="2"/>
              <a:buChar char="v"/>
            </a:pPr>
            <a:r>
              <a:rPr lang="en-IE" sz="1800" dirty="0">
                <a:solidFill>
                  <a:srgbClr val="474747"/>
                </a:solidFill>
              </a:rPr>
              <a:t>Possible </a:t>
            </a:r>
            <a:r>
              <a:rPr lang="en-IE" sz="1800" b="1" dirty="0">
                <a:solidFill>
                  <a:srgbClr val="474747"/>
                </a:solidFill>
              </a:rPr>
              <a:t>solution concepts </a:t>
            </a:r>
            <a:r>
              <a:rPr lang="en-IE" sz="1800" dirty="0">
                <a:solidFill>
                  <a:srgbClr val="474747"/>
                </a:solidFill>
              </a:rPr>
              <a:t>you’ll take forward to support your challenges, problems and roadblocks</a:t>
            </a:r>
          </a:p>
          <a:p>
            <a:pPr marL="285750" indent="-285750">
              <a:lnSpc>
                <a:spcPct val="100000"/>
              </a:lnSpc>
              <a:buFont typeface="Wingdings" panose="05000000000000000000" pitchFamily="2" charset="2"/>
              <a:buChar char="v"/>
            </a:pPr>
            <a:r>
              <a:rPr lang="en-IE" sz="1800" dirty="0">
                <a:solidFill>
                  <a:srgbClr val="474747"/>
                </a:solidFill>
              </a:rPr>
              <a:t>Key </a:t>
            </a:r>
            <a:r>
              <a:rPr lang="en-IE" sz="1800" b="1" dirty="0">
                <a:solidFill>
                  <a:srgbClr val="474747"/>
                </a:solidFill>
              </a:rPr>
              <a:t>learnings and ideas</a:t>
            </a:r>
          </a:p>
        </p:txBody>
      </p:sp>
      <p:sp>
        <p:nvSpPr>
          <p:cNvPr id="12" name="Text Placeholder 11">
            <a:extLst>
              <a:ext uri="{FF2B5EF4-FFF2-40B4-BE49-F238E27FC236}">
                <a16:creationId xmlns:a16="http://schemas.microsoft.com/office/drawing/2014/main" id="{CB4417E9-D8A1-D189-5DBE-C6F4316ECD23}"/>
              </a:ext>
            </a:extLst>
          </p:cNvPr>
          <p:cNvSpPr>
            <a:spLocks noGrp="1"/>
          </p:cNvSpPr>
          <p:nvPr>
            <p:ph type="body" sz="quarter" idx="33"/>
          </p:nvPr>
        </p:nvSpPr>
        <p:spPr>
          <a:xfrm>
            <a:off x="278347" y="3300635"/>
            <a:ext cx="6882108" cy="1637125"/>
          </a:xfrm>
          <a:prstGeom prst="roundRect">
            <a:avLst/>
          </a:prstGeom>
          <a:solidFill>
            <a:srgbClr val="EC7C69"/>
          </a:solidFill>
        </p:spPr>
        <p:txBody>
          <a:bodyPr anchor="ctr"/>
          <a:lstStyle/>
          <a:p>
            <a:pPr>
              <a:lnSpc>
                <a:spcPct val="100000"/>
              </a:lnSpc>
            </a:pPr>
            <a:r>
              <a:rPr lang="en-US" sz="2400" b="0" dirty="0">
                <a:solidFill>
                  <a:schemeClr val="bg1"/>
                </a:solidFill>
              </a:rPr>
              <a:t>An opportunity to note down new ideas, lightbulb moments, or creative solutions inspired by the case studies, discussions, and peer sharing.</a:t>
            </a:r>
            <a:endParaRPr lang="en-IE" sz="2400" b="0" dirty="0">
              <a:solidFill>
                <a:schemeClr val="bg1"/>
              </a:solidFill>
            </a:endParaRPr>
          </a:p>
        </p:txBody>
      </p:sp>
      <p:sp>
        <p:nvSpPr>
          <p:cNvPr id="10" name="Text Placeholder 9">
            <a:extLst>
              <a:ext uri="{FF2B5EF4-FFF2-40B4-BE49-F238E27FC236}">
                <a16:creationId xmlns:a16="http://schemas.microsoft.com/office/drawing/2014/main" id="{A8F46D3A-06B6-B577-C3AA-F91E8CD41A26}"/>
              </a:ext>
            </a:extLst>
          </p:cNvPr>
          <p:cNvSpPr>
            <a:spLocks noGrp="1"/>
          </p:cNvSpPr>
          <p:nvPr>
            <p:ph type="body" sz="quarter" idx="19"/>
          </p:nvPr>
        </p:nvSpPr>
        <p:spPr>
          <a:xfrm>
            <a:off x="19714" y="914400"/>
            <a:ext cx="3885401" cy="385564"/>
          </a:xfrm>
        </p:spPr>
        <p:txBody>
          <a:bodyPr/>
          <a:lstStyle/>
          <a:p>
            <a:r>
              <a:rPr lang="en-IE" sz="4800" dirty="0"/>
              <a:t>Ideas Sparked</a:t>
            </a:r>
          </a:p>
        </p:txBody>
      </p:sp>
      <p:sp>
        <p:nvSpPr>
          <p:cNvPr id="7" name="Slide Number Placeholder 6">
            <a:extLst>
              <a:ext uri="{FF2B5EF4-FFF2-40B4-BE49-F238E27FC236}">
                <a16:creationId xmlns:a16="http://schemas.microsoft.com/office/drawing/2014/main" id="{C7A63C77-BAF8-E24F-3AC5-BF07898E6E36}"/>
              </a:ext>
            </a:extLst>
          </p:cNvPr>
          <p:cNvSpPr>
            <a:spLocks noGrp="1"/>
          </p:cNvSpPr>
          <p:nvPr>
            <p:ph type="sldNum" sz="quarter" idx="4"/>
          </p:nvPr>
        </p:nvSpPr>
        <p:spPr/>
        <p:txBody>
          <a:bodyPr/>
          <a:lstStyle/>
          <a:p>
            <a:fld id="{9C527BFA-2C0E-4CEC-B6A5-913A56FEF4B4}" type="slidenum">
              <a:rPr lang="fr-CA" smtClean="0"/>
              <a:pPr/>
              <a:t>4</a:t>
            </a:fld>
            <a:endParaRPr lang="fr-CA" dirty="0"/>
          </a:p>
        </p:txBody>
      </p:sp>
      <p:sp>
        <p:nvSpPr>
          <p:cNvPr id="15" name="Text Placeholder 7">
            <a:extLst>
              <a:ext uri="{FF2B5EF4-FFF2-40B4-BE49-F238E27FC236}">
                <a16:creationId xmlns:a16="http://schemas.microsoft.com/office/drawing/2014/main" id="{3A5CA98E-CC3F-19B4-919E-E3198AE73C9F}"/>
              </a:ext>
            </a:extLst>
          </p:cNvPr>
          <p:cNvSpPr>
            <a:spLocks noGrp="1"/>
          </p:cNvSpPr>
          <p:nvPr>
            <p:ph type="body" sz="quarter" idx="18"/>
          </p:nvPr>
        </p:nvSpPr>
        <p:spPr>
          <a:xfrm>
            <a:off x="271941" y="1775689"/>
            <a:ext cx="3633172" cy="1049221"/>
          </a:xfrm>
        </p:spPr>
        <p:txBody>
          <a:bodyPr/>
          <a:lstStyle/>
          <a:p>
            <a:pPr>
              <a:lnSpc>
                <a:spcPct val="100000"/>
              </a:lnSpc>
            </a:pPr>
            <a:r>
              <a:rPr lang="en-IE" sz="3600" dirty="0"/>
              <a:t>Questions &amp; Solutions</a:t>
            </a:r>
          </a:p>
        </p:txBody>
      </p:sp>
      <p:pic>
        <p:nvPicPr>
          <p:cNvPr id="8" name="Picture 7" descr="A light bulb with question marks and a person's head&#10;&#10;AI-generated content may be incorrect.">
            <a:extLst>
              <a:ext uri="{FF2B5EF4-FFF2-40B4-BE49-F238E27FC236}">
                <a16:creationId xmlns:a16="http://schemas.microsoft.com/office/drawing/2014/main" id="{8738C539-2094-C567-DDDB-6164B2D30F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4337" y="894918"/>
            <a:ext cx="3633172" cy="2059476"/>
          </a:xfrm>
          <a:prstGeom prst="roundRect">
            <a:avLst/>
          </a:prstGeom>
        </p:spPr>
      </p:pic>
      <p:pic>
        <p:nvPicPr>
          <p:cNvPr id="2050" name="Picture 2" descr="Why Use Practice Questions? – Weingarten Center">
            <a:extLst>
              <a:ext uri="{FF2B5EF4-FFF2-40B4-BE49-F238E27FC236}">
                <a16:creationId xmlns:a16="http://schemas.microsoft.com/office/drawing/2014/main" id="{F869D65C-9C42-664C-62A0-C5B4C44816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042" y="6670411"/>
            <a:ext cx="4527873" cy="352301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660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C8E90-6BB3-0F34-A2E3-C8068C97BCB7}"/>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37C1CB4F-B3F5-7174-CF76-36FF4827DBE4}"/>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8AA4341C-C5AF-AC6F-146D-6A6E8C735EEA}"/>
              </a:ext>
            </a:extLst>
          </p:cNvPr>
          <p:cNvSpPr>
            <a:spLocks noGrp="1"/>
          </p:cNvSpPr>
          <p:nvPr>
            <p:ph type="sldNum" sz="quarter" idx="4"/>
          </p:nvPr>
        </p:nvSpPr>
        <p:spPr/>
        <p:txBody>
          <a:bodyPr/>
          <a:lstStyle/>
          <a:p>
            <a:fld id="{9C527BFA-2C0E-4CEC-B6A5-913A56FEF4B4}" type="slidenum">
              <a:rPr lang="fr-CA" smtClean="0"/>
              <a:pPr/>
              <a:t>5</a:t>
            </a:fld>
            <a:endParaRPr lang="fr-CA" dirty="0"/>
          </a:p>
        </p:txBody>
      </p:sp>
      <p:sp>
        <p:nvSpPr>
          <p:cNvPr id="15" name="Text Placeholder 7">
            <a:extLst>
              <a:ext uri="{FF2B5EF4-FFF2-40B4-BE49-F238E27FC236}">
                <a16:creationId xmlns:a16="http://schemas.microsoft.com/office/drawing/2014/main" id="{B4EA2AC2-1663-9773-2580-B89A02C3172E}"/>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C5CBA4E7-B267-C114-7804-154CF962550F}"/>
              </a:ext>
            </a:extLst>
          </p:cNvPr>
          <p:cNvGraphicFramePr>
            <a:graphicFrameLocks noGrp="1"/>
          </p:cNvGraphicFramePr>
          <p:nvPr>
            <p:extLst>
              <p:ext uri="{D42A27DB-BD31-4B8C-83A1-F6EECF244321}">
                <p14:modId xmlns:p14="http://schemas.microsoft.com/office/powerpoint/2010/main" val="833040310"/>
              </p:ext>
            </p:extLst>
          </p:nvPr>
        </p:nvGraphicFramePr>
        <p:xfrm>
          <a:off x="337625" y="3300635"/>
          <a:ext cx="6850966" cy="6774815"/>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Creating the Wow Factor</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create a strong WOW factor?</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Lorcan explained that a wow factor does not need to be expensive or complicated — it simply has to create an immediate emotional response and a memorable moment for the guest. </a:t>
                      </a:r>
                    </a:p>
                    <a:p>
                      <a:endParaRPr lang="en-US" sz="1800" dirty="0">
                        <a:solidFill>
                          <a:srgbClr val="474747"/>
                        </a:solidFill>
                      </a:endParaRPr>
                    </a:p>
                    <a:p>
                      <a:r>
                        <a:rPr lang="en-US" sz="1800" dirty="0">
                          <a:solidFill>
                            <a:srgbClr val="474747"/>
                          </a:solidFill>
                        </a:rPr>
                        <a:t>He shared examples from Crusader Cabins including a lit forest pathway, bedside lights switched on before arrival, a fire already burning, and a candle or welcome setup when guests open the door. </a:t>
                      </a:r>
                    </a:p>
                    <a:p>
                      <a:endParaRPr lang="en-US" sz="1800" dirty="0">
                        <a:solidFill>
                          <a:srgbClr val="474747"/>
                        </a:solidFill>
                      </a:endParaRPr>
                    </a:p>
                    <a:p>
                      <a:r>
                        <a:rPr lang="en-US" sz="1800" dirty="0">
                          <a:solidFill>
                            <a:srgbClr val="474747"/>
                          </a:solidFill>
                        </a:rPr>
                        <a:t>He noted that wow factors can change by season (e.g., outdoor views in summer vs. </a:t>
                      </a:r>
                      <a:r>
                        <a:rPr lang="en-US" sz="1800" dirty="0" err="1">
                          <a:solidFill>
                            <a:srgbClr val="474747"/>
                          </a:solidFill>
                        </a:rPr>
                        <a:t>cosy</a:t>
                      </a:r>
                      <a:r>
                        <a:rPr lang="en-US" sz="1800" dirty="0">
                          <a:solidFill>
                            <a:srgbClr val="474747"/>
                          </a:solidFill>
                        </a:rPr>
                        <a:t> interior touches in winter). He encouraged participants to think like their guests and ask: </a:t>
                      </a:r>
                      <a:r>
                        <a:rPr lang="en-US" sz="1800" i="1" dirty="0">
                          <a:solidFill>
                            <a:srgbClr val="474747"/>
                          </a:solidFill>
                        </a:rPr>
                        <a:t>“What will they notice first?”</a:t>
                      </a:r>
                      <a:r>
                        <a:rPr lang="en-US" sz="1800" dirty="0">
                          <a:solidFill>
                            <a:srgbClr val="474747"/>
                          </a:solidFill>
                        </a:rPr>
                        <a:t>.</a:t>
                      </a:r>
                    </a:p>
                    <a:p>
                      <a:endParaRPr lang="en-US" sz="1800" dirty="0">
                        <a:solidFill>
                          <a:srgbClr val="474747"/>
                        </a:solidFill>
                      </a:endParaRPr>
                    </a:p>
                    <a:p>
                      <a:r>
                        <a:rPr lang="en-US" sz="1800" dirty="0">
                          <a:solidFill>
                            <a:srgbClr val="474747"/>
                          </a:solidFill>
                        </a:rPr>
                        <a:t>Lorcan also </a:t>
                      </a:r>
                      <a:r>
                        <a:rPr lang="en-US" sz="1800" dirty="0" err="1">
                          <a:solidFill>
                            <a:srgbClr val="474747"/>
                          </a:solidFill>
                        </a:rPr>
                        <a:t>emphasised</a:t>
                      </a:r>
                      <a:r>
                        <a:rPr lang="en-US" sz="1800" dirty="0">
                          <a:solidFill>
                            <a:srgbClr val="474747"/>
                          </a:solidFill>
                        </a:rPr>
                        <a:t> that wow factors can come from </a:t>
                      </a:r>
                      <a:r>
                        <a:rPr lang="en-US" sz="1800" b="1" dirty="0">
                          <a:solidFill>
                            <a:srgbClr val="474747"/>
                          </a:solidFill>
                        </a:rPr>
                        <a:t>nature, location or storytelling</a:t>
                      </a:r>
                      <a:r>
                        <a:rPr lang="en-US" sz="1800" dirty="0">
                          <a:solidFill>
                            <a:srgbClr val="474747"/>
                          </a:solidFill>
                        </a:rPr>
                        <a:t> — such as wildlife sightings, gardens, sea views, or a meaningful cultural connection. </a:t>
                      </a:r>
                    </a:p>
                    <a:p>
                      <a:endParaRPr lang="en-US" sz="1800" dirty="0">
                        <a:solidFill>
                          <a:srgbClr val="474747"/>
                        </a:solidFill>
                      </a:endParaRPr>
                    </a:p>
                    <a:p>
                      <a:r>
                        <a:rPr lang="en-US" dirty="0">
                          <a:solidFill>
                            <a:srgbClr val="474747"/>
                          </a:solidFill>
                        </a:rPr>
                        <a:t>Participants struggled to know what guests will actually care about (garden, landscape, food, interiors, wellness, heritage).</a:t>
                      </a:r>
                    </a:p>
                    <a:p>
                      <a:endParaRPr lang="en-US" dirty="0">
                        <a:solidFill>
                          <a:srgbClr val="474747"/>
                        </a:solidFill>
                      </a:endParaRPr>
                    </a:p>
                    <a:p>
                      <a:r>
                        <a:rPr lang="en-US" b="1" dirty="0">
                          <a:solidFill>
                            <a:srgbClr val="474747"/>
                          </a:solidFill>
                        </a:rPr>
                        <a:t>Lorcan’s Core Advice (</a:t>
                      </a:r>
                      <a:r>
                        <a:rPr lang="en-US" b="1" dirty="0" err="1">
                          <a:solidFill>
                            <a:srgbClr val="474747"/>
                          </a:solidFill>
                        </a:rPr>
                        <a:t>summarised</a:t>
                      </a:r>
                      <a:r>
                        <a:rPr lang="en-US" b="1" dirty="0">
                          <a:solidFill>
                            <a:srgbClr val="474747"/>
                          </a:solidFill>
                        </a:rPr>
                        <a:t>): </a:t>
                      </a:r>
                      <a:r>
                        <a:rPr lang="en-US" dirty="0">
                          <a:solidFill>
                            <a:srgbClr val="474747"/>
                          </a:solidFill>
                        </a:rPr>
                        <a:t>Start with your </a:t>
                      </a:r>
                      <a:r>
                        <a:rPr lang="en-US" b="1" dirty="0">
                          <a:solidFill>
                            <a:srgbClr val="474747"/>
                          </a:solidFill>
                        </a:rPr>
                        <a:t>customer</a:t>
                      </a:r>
                      <a:r>
                        <a:rPr lang="en-US" dirty="0">
                          <a:solidFill>
                            <a:srgbClr val="474747"/>
                          </a:solidFill>
                        </a:rPr>
                        <a:t>, not your own assumptions.</a:t>
                      </a:r>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6C3BDA18-5B15-7DD8-D7A2-7C11758C4F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4132298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80C27-C200-F122-6199-2E82508A327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C35C62C-DA9D-E28F-5E26-22D117B9FDFA}"/>
              </a:ext>
            </a:extLst>
          </p:cNvPr>
          <p:cNvSpPr>
            <a:spLocks noGrp="1"/>
          </p:cNvSpPr>
          <p:nvPr>
            <p:ph type="body" sz="quarter" idx="19"/>
          </p:nvPr>
        </p:nvSpPr>
        <p:spPr>
          <a:xfrm>
            <a:off x="19712" y="959481"/>
            <a:ext cx="3885401" cy="385564"/>
          </a:xfrm>
        </p:spPr>
        <p:txBody>
          <a:bodyPr/>
          <a:lstStyle/>
          <a:p>
            <a:r>
              <a:rPr lang="en-IE" sz="4000" dirty="0"/>
              <a:t>Discussion Recap</a:t>
            </a:r>
          </a:p>
        </p:txBody>
      </p:sp>
      <p:sp>
        <p:nvSpPr>
          <p:cNvPr id="7" name="Slide Number Placeholder 6">
            <a:extLst>
              <a:ext uri="{FF2B5EF4-FFF2-40B4-BE49-F238E27FC236}">
                <a16:creationId xmlns:a16="http://schemas.microsoft.com/office/drawing/2014/main" id="{3B8B20F7-431F-155E-0DF0-26D2A2C869B9}"/>
              </a:ext>
            </a:extLst>
          </p:cNvPr>
          <p:cNvSpPr>
            <a:spLocks noGrp="1"/>
          </p:cNvSpPr>
          <p:nvPr>
            <p:ph type="sldNum" sz="quarter" idx="4"/>
          </p:nvPr>
        </p:nvSpPr>
        <p:spPr/>
        <p:txBody>
          <a:bodyPr/>
          <a:lstStyle/>
          <a:p>
            <a:fld id="{9C527BFA-2C0E-4CEC-B6A5-913A56FEF4B4}" type="slidenum">
              <a:rPr lang="fr-CA" smtClean="0"/>
              <a:pPr/>
              <a:t>6</a:t>
            </a:fld>
            <a:endParaRPr lang="fr-CA" dirty="0"/>
          </a:p>
        </p:txBody>
      </p:sp>
      <p:sp>
        <p:nvSpPr>
          <p:cNvPr id="15" name="Text Placeholder 7">
            <a:extLst>
              <a:ext uri="{FF2B5EF4-FFF2-40B4-BE49-F238E27FC236}">
                <a16:creationId xmlns:a16="http://schemas.microsoft.com/office/drawing/2014/main" id="{D2A45817-36C9-F89D-F5B5-F8D0D100F11E}"/>
              </a:ext>
            </a:extLst>
          </p:cNvPr>
          <p:cNvSpPr>
            <a:spLocks noGrp="1"/>
          </p:cNvSpPr>
          <p:nvPr>
            <p:ph type="body" sz="quarter" idx="18"/>
          </p:nvPr>
        </p:nvSpPr>
        <p:spPr>
          <a:xfrm>
            <a:off x="271941" y="1775689"/>
            <a:ext cx="3633172" cy="1049221"/>
          </a:xfrm>
        </p:spPr>
        <p:txBody>
          <a:bodyPr/>
          <a:lstStyle/>
          <a:p>
            <a:pPr>
              <a:lnSpc>
                <a:spcPct val="100000"/>
              </a:lnSpc>
            </a:pPr>
            <a:r>
              <a:rPr lang="en-IE" sz="3600" i="1" dirty="0"/>
              <a:t>Lorcan Kearns</a:t>
            </a:r>
          </a:p>
          <a:p>
            <a:pPr>
              <a:lnSpc>
                <a:spcPct val="100000"/>
              </a:lnSpc>
            </a:pPr>
            <a:r>
              <a:rPr lang="en-IE" sz="3600" dirty="0"/>
              <a:t>Crusader Cabins</a:t>
            </a:r>
          </a:p>
        </p:txBody>
      </p:sp>
      <p:graphicFrame>
        <p:nvGraphicFramePr>
          <p:cNvPr id="13" name="Table 12">
            <a:extLst>
              <a:ext uri="{FF2B5EF4-FFF2-40B4-BE49-F238E27FC236}">
                <a16:creationId xmlns:a16="http://schemas.microsoft.com/office/drawing/2014/main" id="{6A96410D-FF8C-9049-F6C1-6DBC8544B778}"/>
              </a:ext>
            </a:extLst>
          </p:cNvPr>
          <p:cNvGraphicFramePr>
            <a:graphicFrameLocks noGrp="1"/>
          </p:cNvGraphicFramePr>
          <p:nvPr>
            <p:extLst>
              <p:ext uri="{D42A27DB-BD31-4B8C-83A1-F6EECF244321}">
                <p14:modId xmlns:p14="http://schemas.microsoft.com/office/powerpoint/2010/main" val="706505766"/>
              </p:ext>
            </p:extLst>
          </p:nvPr>
        </p:nvGraphicFramePr>
        <p:xfrm>
          <a:off x="337625" y="3300635"/>
          <a:ext cx="6850966" cy="3785489"/>
        </p:xfrm>
        <a:graphic>
          <a:graphicData uri="http://schemas.openxmlformats.org/drawingml/2006/table">
            <a:tbl>
              <a:tblPr>
                <a:tableStyleId>{FABFCF23-3B69-468F-B69F-88F6DE6A72F2}</a:tableStyleId>
              </a:tblPr>
              <a:tblGrid>
                <a:gridCol w="6850966">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1 </a:t>
                      </a:r>
                      <a:r>
                        <a:rPr lang="en-IE" sz="2400" b="0" dirty="0">
                          <a:solidFill>
                            <a:schemeClr val="bg1"/>
                          </a:solidFill>
                        </a:rPr>
                        <a:t>Creating the Wow Factor</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create a strong WOW factor?</a:t>
                      </a:r>
                    </a:p>
                  </a:txBody>
                  <a:tcPr anchor="ctr"/>
                </a:tc>
                <a:extLst>
                  <a:ext uri="{0D108BD9-81ED-4DB2-BD59-A6C34878D82A}">
                    <a16:rowId xmlns:a16="http://schemas.microsoft.com/office/drawing/2014/main" val="3318599614"/>
                  </a:ext>
                </a:extLst>
              </a:tr>
              <a:tr h="0">
                <a:tc>
                  <a:txBody>
                    <a:bodyPr/>
                    <a:lstStyle/>
                    <a:p>
                      <a:r>
                        <a:rPr lang="en-US" dirty="0">
                          <a:solidFill>
                            <a:srgbClr val="474747"/>
                          </a:solidFill>
                        </a:rPr>
                        <a:t>Ask: “If someone stayed with me and later told a friend one thing about it, what would I want that story to be?”</a:t>
                      </a:r>
                    </a:p>
                    <a:p>
                      <a:endParaRPr lang="en-US" dirty="0">
                        <a:solidFill>
                          <a:srgbClr val="474747"/>
                        </a:solidFill>
                      </a:endParaRPr>
                    </a:p>
                    <a:p>
                      <a:r>
                        <a:rPr lang="en-US" dirty="0">
                          <a:solidFill>
                            <a:srgbClr val="474747"/>
                          </a:solidFill>
                        </a:rPr>
                        <a:t>WOW can be:</a:t>
                      </a:r>
                    </a:p>
                    <a:p>
                      <a:pPr lvl="1"/>
                      <a:r>
                        <a:rPr lang="en-US" dirty="0">
                          <a:solidFill>
                            <a:srgbClr val="474747"/>
                          </a:solidFill>
                        </a:rPr>
                        <a:t>A unique </a:t>
                      </a:r>
                      <a:r>
                        <a:rPr lang="en-US" b="1" dirty="0">
                          <a:solidFill>
                            <a:srgbClr val="474747"/>
                          </a:solidFill>
                        </a:rPr>
                        <a:t>location</a:t>
                      </a:r>
                      <a:r>
                        <a:rPr lang="en-US" dirty="0">
                          <a:solidFill>
                            <a:srgbClr val="474747"/>
                          </a:solidFill>
                        </a:rPr>
                        <a:t> (valley, sea, mountain, park).</a:t>
                      </a:r>
                    </a:p>
                    <a:p>
                      <a:pPr lvl="1"/>
                      <a:r>
                        <a:rPr lang="en-US" dirty="0">
                          <a:solidFill>
                            <a:srgbClr val="474747"/>
                          </a:solidFill>
                        </a:rPr>
                        <a:t>A </a:t>
                      </a:r>
                      <a:r>
                        <a:rPr lang="en-US" b="1" dirty="0">
                          <a:solidFill>
                            <a:srgbClr val="474747"/>
                          </a:solidFill>
                        </a:rPr>
                        <a:t>crafted interior or garden</a:t>
                      </a:r>
                      <a:r>
                        <a:rPr lang="en-US" dirty="0">
                          <a:solidFill>
                            <a:srgbClr val="474747"/>
                          </a:solidFill>
                        </a:rPr>
                        <a:t> that feels different to home life.</a:t>
                      </a:r>
                    </a:p>
                    <a:p>
                      <a:pPr lvl="1"/>
                      <a:r>
                        <a:rPr lang="en-US" dirty="0">
                          <a:solidFill>
                            <a:srgbClr val="474747"/>
                          </a:solidFill>
                        </a:rPr>
                        <a:t>A </a:t>
                      </a:r>
                      <a:r>
                        <a:rPr lang="en-US" b="1" dirty="0">
                          <a:solidFill>
                            <a:srgbClr val="474747"/>
                          </a:solidFill>
                        </a:rPr>
                        <a:t>personal ritual or service</a:t>
                      </a:r>
                      <a:r>
                        <a:rPr lang="en-US" dirty="0">
                          <a:solidFill>
                            <a:srgbClr val="474747"/>
                          </a:solidFill>
                        </a:rPr>
                        <a:t> (turn-down lights and fire, herbal teas, kitchen jams, donkeys in the field).</a:t>
                      </a:r>
                    </a:p>
                    <a:p>
                      <a:pPr lvl="1"/>
                      <a:endParaRPr lang="en-US" dirty="0">
                        <a:solidFill>
                          <a:srgbClr val="474747"/>
                        </a:solidFill>
                      </a:endParaRPr>
                    </a:p>
                    <a:p>
                      <a:r>
                        <a:rPr lang="en-US" dirty="0">
                          <a:solidFill>
                            <a:srgbClr val="474747"/>
                          </a:solidFill>
                        </a:rPr>
                        <a:t>Test ideas. Some things (like bottled water and mints) simply don’t land and can be dropped.</a:t>
                      </a:r>
                    </a:p>
                    <a:p>
                      <a:endParaRPr lang="en-US" sz="1800" dirty="0">
                        <a:solidFill>
                          <a:srgbClr val="474747"/>
                        </a:solidFill>
                      </a:endParaRP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74E0945F-4A6A-0340-95FF-698790E61A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Tree>
    <p:extLst>
      <p:ext uri="{BB962C8B-B14F-4D97-AF65-F5344CB8AC3E}">
        <p14:creationId xmlns:p14="http://schemas.microsoft.com/office/powerpoint/2010/main" val="1915377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2E7C0-F84A-2FB1-C34D-A6DFF293D94D}"/>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6A9E431C-49AD-4C2C-AB0C-EE03F2964D96}"/>
              </a:ext>
            </a:extLst>
          </p:cNvPr>
          <p:cNvSpPr>
            <a:spLocks noGrp="1"/>
          </p:cNvSpPr>
          <p:nvPr>
            <p:ph type="sldNum" sz="quarter" idx="4"/>
          </p:nvPr>
        </p:nvSpPr>
        <p:spPr/>
        <p:txBody>
          <a:bodyPr/>
          <a:lstStyle/>
          <a:p>
            <a:fld id="{9C527BFA-2C0E-4CEC-B6A5-913A56FEF4B4}" type="slidenum">
              <a:rPr lang="fr-CA" smtClean="0"/>
              <a:pPr/>
              <a:t>7</a:t>
            </a:fld>
            <a:endParaRPr lang="fr-CA" dirty="0"/>
          </a:p>
        </p:txBody>
      </p:sp>
      <p:graphicFrame>
        <p:nvGraphicFramePr>
          <p:cNvPr id="13" name="Table 12">
            <a:extLst>
              <a:ext uri="{FF2B5EF4-FFF2-40B4-BE49-F238E27FC236}">
                <a16:creationId xmlns:a16="http://schemas.microsoft.com/office/drawing/2014/main" id="{36727DC8-E09D-FDDB-CF3A-9A27B1A8A541}"/>
              </a:ext>
            </a:extLst>
          </p:cNvPr>
          <p:cNvGraphicFramePr>
            <a:graphicFrameLocks noGrp="1"/>
          </p:cNvGraphicFramePr>
          <p:nvPr>
            <p:extLst>
              <p:ext uri="{D42A27DB-BD31-4B8C-83A1-F6EECF244321}">
                <p14:modId xmlns:p14="http://schemas.microsoft.com/office/powerpoint/2010/main" val="3403777518"/>
              </p:ext>
            </p:extLst>
          </p:nvPr>
        </p:nvGraphicFramePr>
        <p:xfrm>
          <a:off x="309489" y="3300635"/>
          <a:ext cx="6879102" cy="454152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2 </a:t>
                      </a:r>
                      <a:r>
                        <a:rPr lang="en-IE" sz="2400" b="0" dirty="0">
                          <a:solidFill>
                            <a:schemeClr val="bg1"/>
                          </a:solidFill>
                        </a:rPr>
                        <a:t>Defining Wow Factor During Development</a:t>
                      </a: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can I define my wow factor when I’m still developing my business?”</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Lorcan reassured that a wow factor can exist even before a project is complete. </a:t>
                      </a:r>
                    </a:p>
                    <a:p>
                      <a:endParaRPr lang="en-US" sz="1800" dirty="0">
                        <a:solidFill>
                          <a:srgbClr val="474747"/>
                        </a:solidFill>
                      </a:endParaRPr>
                    </a:p>
                    <a:p>
                      <a:r>
                        <a:rPr lang="en-US" sz="1800" dirty="0">
                          <a:solidFill>
                            <a:srgbClr val="474747"/>
                          </a:solidFill>
                        </a:rPr>
                        <a:t>He reminded participants that wow factors often come naturally from what already exists: views, architecture, heritage, connection to nature, or personal passion (such as gardening or wellness). </a:t>
                      </a:r>
                    </a:p>
                    <a:p>
                      <a:endParaRPr lang="en-US" sz="1800" dirty="0">
                        <a:solidFill>
                          <a:srgbClr val="474747"/>
                        </a:solidFill>
                      </a:endParaRPr>
                    </a:p>
                    <a:p>
                      <a:endParaRPr lang="en-US" sz="1800" dirty="0">
                        <a:solidFill>
                          <a:srgbClr val="474747"/>
                        </a:solidFill>
                      </a:endParaRPr>
                    </a:p>
                    <a:p>
                      <a:r>
                        <a:rPr lang="en-US" sz="1800" b="1" dirty="0">
                          <a:solidFill>
                            <a:srgbClr val="474747"/>
                          </a:solidFill>
                        </a:rPr>
                        <a:t>He encouraged participants to build their wow factor around</a:t>
                      </a:r>
                      <a:r>
                        <a:rPr lang="en-US" sz="1800" dirty="0">
                          <a:solidFill>
                            <a:srgbClr val="474747"/>
                          </a:solidFill>
                        </a:rPr>
                        <a:t>:</a:t>
                      </a:r>
                    </a:p>
                    <a:p>
                      <a:pPr marL="285750" indent="-285750">
                        <a:buFont typeface="Wingdings" panose="05000000000000000000" pitchFamily="2" charset="2"/>
                        <a:buChar char="v"/>
                      </a:pPr>
                      <a:r>
                        <a:rPr lang="en-US" sz="1800" dirty="0">
                          <a:solidFill>
                            <a:srgbClr val="474747"/>
                          </a:solidFill>
                        </a:rPr>
                        <a:t>What makes their project unique</a:t>
                      </a:r>
                    </a:p>
                    <a:p>
                      <a:pPr marL="285750" indent="-285750">
                        <a:buFont typeface="Wingdings" panose="05000000000000000000" pitchFamily="2" charset="2"/>
                        <a:buChar char="v"/>
                      </a:pPr>
                      <a:r>
                        <a:rPr lang="en-US" sz="1800" dirty="0">
                          <a:solidFill>
                            <a:srgbClr val="474747"/>
                          </a:solidFill>
                        </a:rPr>
                        <a:t>What guests would appreciate or emotionally respond to</a:t>
                      </a:r>
                    </a:p>
                    <a:p>
                      <a:pPr marL="285750" indent="-285750">
                        <a:buFont typeface="Wingdings" panose="05000000000000000000" pitchFamily="2" charset="2"/>
                        <a:buChar char="v"/>
                      </a:pPr>
                      <a:r>
                        <a:rPr lang="en-US" sz="1800" dirty="0">
                          <a:solidFill>
                            <a:srgbClr val="474747"/>
                          </a:solidFill>
                        </a:rPr>
                        <a:t>What reflects their personality or story</a:t>
                      </a:r>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1499085A-FE92-27A1-A496-20110861C1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2FED7BB5-85C4-5131-9623-599CFDB418BB}"/>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D40066CE-7B7D-8B73-37F5-A8D092CC2D91}"/>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spTree>
    <p:extLst>
      <p:ext uri="{BB962C8B-B14F-4D97-AF65-F5344CB8AC3E}">
        <p14:creationId xmlns:p14="http://schemas.microsoft.com/office/powerpoint/2010/main" val="945362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48663-761B-EC2B-02EA-7719BCBE9039}"/>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B2A71550-AFF9-7FA2-746E-677DED93CCAF}"/>
              </a:ext>
            </a:extLst>
          </p:cNvPr>
          <p:cNvSpPr>
            <a:spLocks noGrp="1"/>
          </p:cNvSpPr>
          <p:nvPr>
            <p:ph type="sldNum" sz="quarter" idx="4"/>
          </p:nvPr>
        </p:nvSpPr>
        <p:spPr/>
        <p:txBody>
          <a:bodyPr/>
          <a:lstStyle/>
          <a:p>
            <a:fld id="{9C527BFA-2C0E-4CEC-B6A5-913A56FEF4B4}" type="slidenum">
              <a:rPr lang="fr-CA" smtClean="0"/>
              <a:pPr/>
              <a:t>8</a:t>
            </a:fld>
            <a:endParaRPr lang="fr-CA" dirty="0"/>
          </a:p>
        </p:txBody>
      </p:sp>
      <p:graphicFrame>
        <p:nvGraphicFramePr>
          <p:cNvPr id="13" name="Table 12">
            <a:extLst>
              <a:ext uri="{FF2B5EF4-FFF2-40B4-BE49-F238E27FC236}">
                <a16:creationId xmlns:a16="http://schemas.microsoft.com/office/drawing/2014/main" id="{C8EC30E1-03E8-1878-C84E-7004B99E45AF}"/>
              </a:ext>
            </a:extLst>
          </p:cNvPr>
          <p:cNvGraphicFramePr>
            <a:graphicFrameLocks noGrp="1"/>
          </p:cNvGraphicFramePr>
          <p:nvPr>
            <p:extLst>
              <p:ext uri="{D42A27DB-BD31-4B8C-83A1-F6EECF244321}">
                <p14:modId xmlns:p14="http://schemas.microsoft.com/office/powerpoint/2010/main" val="2643760664"/>
              </p:ext>
            </p:extLst>
          </p:nvPr>
        </p:nvGraphicFramePr>
        <p:xfrm>
          <a:off x="309489" y="3300635"/>
          <a:ext cx="6879102" cy="426720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3 </a:t>
                      </a:r>
                      <a:r>
                        <a:rPr lang="en-US" sz="2400" b="0" dirty="0">
                          <a:solidFill>
                            <a:schemeClr val="bg1"/>
                          </a:solidFill>
                        </a:rPr>
                        <a:t>Finding the Wow Factor</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“What if my wow factor is service and emotional experience, not just the physical space?”</a:t>
                      </a:r>
                    </a:p>
                  </a:txBody>
                  <a:tcPr anchor="ctr"/>
                </a:tc>
                <a:extLst>
                  <a:ext uri="{0D108BD9-81ED-4DB2-BD59-A6C34878D82A}">
                    <a16:rowId xmlns:a16="http://schemas.microsoft.com/office/drawing/2014/main" val="3318599614"/>
                  </a:ext>
                </a:extLst>
              </a:tr>
              <a:tr h="0">
                <a:tc>
                  <a:txBody>
                    <a:bodyPr/>
                    <a:lstStyle/>
                    <a:p>
                      <a:r>
                        <a:rPr lang="en-US" sz="1800" dirty="0">
                          <a:solidFill>
                            <a:srgbClr val="474747"/>
                          </a:solidFill>
                        </a:rPr>
                        <a:t>Lorcan confirmed that wow factors can absolutely be emotional and experiential — not just aesthetic or visual. </a:t>
                      </a:r>
                    </a:p>
                    <a:p>
                      <a:endParaRPr lang="en-US" sz="1800" dirty="0">
                        <a:solidFill>
                          <a:srgbClr val="474747"/>
                        </a:solidFill>
                      </a:endParaRPr>
                    </a:p>
                    <a:p>
                      <a:r>
                        <a:rPr lang="en-US" sz="1800" dirty="0">
                          <a:solidFill>
                            <a:srgbClr val="474747"/>
                          </a:solidFill>
                        </a:rPr>
                        <a:t>For participants offering healing, transformation or </a:t>
                      </a:r>
                      <a:r>
                        <a:rPr lang="en-US" sz="1800" dirty="0" err="1">
                          <a:solidFill>
                            <a:srgbClr val="474747"/>
                          </a:solidFill>
                        </a:rPr>
                        <a:t>personalised</a:t>
                      </a:r>
                      <a:r>
                        <a:rPr lang="en-US" sz="1800" dirty="0">
                          <a:solidFill>
                            <a:srgbClr val="474747"/>
                          </a:solidFill>
                        </a:rPr>
                        <a:t> care, the wow factor may be the feeling of calm, safety, ritual or connection created during the stay. </a:t>
                      </a:r>
                    </a:p>
                    <a:p>
                      <a:endParaRPr lang="en-US" sz="1800" dirty="0">
                        <a:solidFill>
                          <a:srgbClr val="474747"/>
                        </a:solidFill>
                      </a:endParaRPr>
                    </a:p>
                    <a:p>
                      <a:r>
                        <a:rPr lang="en-US" sz="1800" dirty="0">
                          <a:solidFill>
                            <a:srgbClr val="474747"/>
                          </a:solidFill>
                        </a:rPr>
                        <a:t>He encouraged pairing sensory details (e.g., scent, lighting, sound, tactile touches) with </a:t>
                      </a:r>
                      <a:r>
                        <a:rPr lang="en-US" sz="1800" dirty="0" err="1">
                          <a:solidFill>
                            <a:srgbClr val="474747"/>
                          </a:solidFill>
                        </a:rPr>
                        <a:t>personalised</a:t>
                      </a:r>
                      <a:r>
                        <a:rPr lang="en-US" sz="1800" dirty="0">
                          <a:solidFill>
                            <a:srgbClr val="474747"/>
                          </a:solidFill>
                        </a:rPr>
                        <a:t> service to create a multi-layer experience that stays with guests long after departure.</a:t>
                      </a:r>
                    </a:p>
                    <a:p>
                      <a:endParaRPr lang="en-US" sz="1800" dirty="0"/>
                    </a:p>
                  </a:txBody>
                  <a:tcPr anchor="ctr"/>
                </a:tc>
                <a:extLst>
                  <a:ext uri="{0D108BD9-81ED-4DB2-BD59-A6C34878D82A}">
                    <a16:rowId xmlns:a16="http://schemas.microsoft.com/office/drawing/2014/main" val="3321980407"/>
                  </a:ext>
                </a:extLst>
              </a:tr>
            </a:tbl>
          </a:graphicData>
        </a:graphic>
      </p:graphicFrame>
      <p:pic>
        <p:nvPicPr>
          <p:cNvPr id="4" name="Picture 3" descr="A logo with a house and trees&#10;&#10;AI-generated content may be incorrect.">
            <a:extLst>
              <a:ext uri="{FF2B5EF4-FFF2-40B4-BE49-F238E27FC236}">
                <a16:creationId xmlns:a16="http://schemas.microsoft.com/office/drawing/2014/main" id="{D11745CD-0A88-F7FA-3038-1DA228A922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D71F46F9-0A3F-0B00-4E37-C4C8EA3A19AA}"/>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5D104511-01F7-1701-9BAE-553B51C7B2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graphicFrame>
        <p:nvGraphicFramePr>
          <p:cNvPr id="2" name="Table 1">
            <a:extLst>
              <a:ext uri="{FF2B5EF4-FFF2-40B4-BE49-F238E27FC236}">
                <a16:creationId xmlns:a16="http://schemas.microsoft.com/office/drawing/2014/main" id="{DE3D6446-F7D3-14A8-5B77-1F31A65B0443}"/>
              </a:ext>
            </a:extLst>
          </p:cNvPr>
          <p:cNvGraphicFramePr>
            <a:graphicFrameLocks noGrp="1"/>
          </p:cNvGraphicFramePr>
          <p:nvPr>
            <p:extLst>
              <p:ext uri="{D42A27DB-BD31-4B8C-83A1-F6EECF244321}">
                <p14:modId xmlns:p14="http://schemas.microsoft.com/office/powerpoint/2010/main" val="393570526"/>
              </p:ext>
            </p:extLst>
          </p:nvPr>
        </p:nvGraphicFramePr>
        <p:xfrm>
          <a:off x="309490" y="7567835"/>
          <a:ext cx="6879102" cy="3169920"/>
        </p:xfrm>
        <a:graphic>
          <a:graphicData uri="http://schemas.openxmlformats.org/drawingml/2006/table">
            <a:tbl>
              <a:tblPr>
                <a:tableStyleId>{FABFCF23-3B69-468F-B69F-88F6DE6A72F2}</a:tableStyleId>
              </a:tblPr>
              <a:tblGrid>
                <a:gridCol w="6879102">
                  <a:extLst>
                    <a:ext uri="{9D8B030D-6E8A-4147-A177-3AD203B41FA5}">
                      <a16:colId xmlns:a16="http://schemas.microsoft.com/office/drawing/2014/main" val="630191819"/>
                    </a:ext>
                  </a:extLst>
                </a:gridCol>
              </a:tblGrid>
              <a:tr h="0">
                <a:tc>
                  <a:txBody>
                    <a:bodyPr/>
                    <a:lstStyle/>
                    <a:p>
                      <a:pPr>
                        <a:buNone/>
                      </a:pPr>
                      <a:r>
                        <a:rPr lang="en-IE" sz="2400" b="1" dirty="0">
                          <a:solidFill>
                            <a:schemeClr val="bg1"/>
                          </a:solidFill>
                        </a:rPr>
                        <a:t>Question 4 </a:t>
                      </a:r>
                      <a:r>
                        <a:rPr lang="en-US" sz="2400" b="0" dirty="0">
                          <a:solidFill>
                            <a:schemeClr val="bg1"/>
                          </a:solidFill>
                        </a:rPr>
                        <a:t>Delivering Personal Service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0">
                <a:tc>
                  <a:txBody>
                    <a:bodyPr/>
                    <a:lstStyle/>
                    <a:p>
                      <a:pPr>
                        <a:buNone/>
                      </a:pPr>
                      <a:r>
                        <a:rPr lang="en-US" sz="2000" b="1" dirty="0">
                          <a:solidFill>
                            <a:srgbClr val="474747"/>
                          </a:solidFill>
                        </a:rPr>
                        <a:t>“How do I balance offering a personal service without becoming overwhelmed?”</a:t>
                      </a:r>
                    </a:p>
                  </a:txBody>
                  <a:tcPr anchor="ctr"/>
                </a:tc>
                <a:extLst>
                  <a:ext uri="{0D108BD9-81ED-4DB2-BD59-A6C34878D82A}">
                    <a16:rowId xmlns:a16="http://schemas.microsoft.com/office/drawing/2014/main" val="3318599614"/>
                  </a:ext>
                </a:extLst>
              </a:tr>
              <a:tr h="0">
                <a:tc>
                  <a:txBody>
                    <a:bodyPr/>
                    <a:lstStyle/>
                    <a:p>
                      <a:pPr>
                        <a:buNone/>
                      </a:pPr>
                      <a:r>
                        <a:rPr lang="en-US" sz="1800" dirty="0">
                          <a:solidFill>
                            <a:srgbClr val="474747"/>
                          </a:solidFill>
                        </a:rPr>
                        <a:t>He acknowledged that hospitality can require being contactable, but suggested clear boundaries, however, responsiveness and clarity reflect professionalism and trust. Tools, automation, templates, and video instructions (including YouTube translations for global guests) were suggested as solutions. Automated messaging where possible, and designing systems that reduce unnecessary time demands.</a:t>
                      </a:r>
                    </a:p>
                    <a:p>
                      <a:pPr>
                        <a:buNone/>
                      </a:pPr>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spTree>
    <p:extLst>
      <p:ext uri="{BB962C8B-B14F-4D97-AF65-F5344CB8AC3E}">
        <p14:creationId xmlns:p14="http://schemas.microsoft.com/office/powerpoint/2010/main" val="26302624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FD146-22A0-A141-305E-88A3007883D1}"/>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67C97CB-CBBD-7830-D08F-00B95905339C}"/>
              </a:ext>
            </a:extLst>
          </p:cNvPr>
          <p:cNvSpPr>
            <a:spLocks noGrp="1"/>
          </p:cNvSpPr>
          <p:nvPr>
            <p:ph type="sldNum" sz="quarter" idx="4"/>
          </p:nvPr>
        </p:nvSpPr>
        <p:spPr/>
        <p:txBody>
          <a:bodyPr/>
          <a:lstStyle/>
          <a:p>
            <a:fld id="{9C527BFA-2C0E-4CEC-B6A5-913A56FEF4B4}" type="slidenum">
              <a:rPr lang="fr-CA" smtClean="0"/>
              <a:pPr/>
              <a:t>9</a:t>
            </a:fld>
            <a:endParaRPr lang="fr-CA" dirty="0"/>
          </a:p>
        </p:txBody>
      </p:sp>
      <p:pic>
        <p:nvPicPr>
          <p:cNvPr id="4" name="Picture 3" descr="A logo with a house and trees&#10;&#10;AI-generated content may be incorrect.">
            <a:extLst>
              <a:ext uri="{FF2B5EF4-FFF2-40B4-BE49-F238E27FC236}">
                <a16:creationId xmlns:a16="http://schemas.microsoft.com/office/drawing/2014/main" id="{6749A926-C982-3B72-FEA6-E4C04339A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6918" y="487689"/>
            <a:ext cx="2575084" cy="2575084"/>
          </a:xfrm>
          <a:prstGeom prst="rect">
            <a:avLst/>
          </a:prstGeom>
        </p:spPr>
      </p:pic>
      <p:sp>
        <p:nvSpPr>
          <p:cNvPr id="8" name="Text Placeholder 9">
            <a:extLst>
              <a:ext uri="{FF2B5EF4-FFF2-40B4-BE49-F238E27FC236}">
                <a16:creationId xmlns:a16="http://schemas.microsoft.com/office/drawing/2014/main" id="{3D627A28-C5A4-F458-681E-A23BBF4D62D3}"/>
              </a:ext>
            </a:extLst>
          </p:cNvPr>
          <p:cNvSpPr txBox="1">
            <a:spLocks/>
          </p:cNvSpPr>
          <p:nvPr/>
        </p:nvSpPr>
        <p:spPr>
          <a:xfrm>
            <a:off x="19712" y="959481"/>
            <a:ext cx="3885401" cy="385564"/>
          </a:xfrm>
          <a:prstGeom prst="rect">
            <a:avLst/>
          </a:prstGeom>
        </p:spPr>
        <p:txBody>
          <a:bodyPr vert="horz" lIns="91440" tIns="45720" rIns="91440" bIns="45720" rtlCol="0" anchor="t">
            <a:noAutofit/>
          </a:bodyPr>
          <a:lstStyle>
            <a:lvl1pPr marL="0" indent="0" algn="l" defTabSz="777514"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sz="4000"/>
              <a:t>Discussion Recap</a:t>
            </a:r>
            <a:endParaRPr lang="en-IE" sz="4000" dirty="0"/>
          </a:p>
        </p:txBody>
      </p:sp>
      <p:sp>
        <p:nvSpPr>
          <p:cNvPr id="9" name="Text Placeholder 7">
            <a:extLst>
              <a:ext uri="{FF2B5EF4-FFF2-40B4-BE49-F238E27FC236}">
                <a16:creationId xmlns:a16="http://schemas.microsoft.com/office/drawing/2014/main" id="{126ED7E4-849D-966B-137E-984FA52B3B78}"/>
              </a:ext>
            </a:extLst>
          </p:cNvPr>
          <p:cNvSpPr txBox="1">
            <a:spLocks/>
          </p:cNvSpPr>
          <p:nvPr/>
        </p:nvSpPr>
        <p:spPr>
          <a:xfrm>
            <a:off x="271941" y="1775689"/>
            <a:ext cx="3633172" cy="1049221"/>
          </a:xfrm>
          <a:prstGeom prst="rect">
            <a:avLst/>
          </a:prstGeom>
        </p:spPr>
        <p:txBody>
          <a:bodyPr vert="horz" lIns="91440" tIns="45720" rIns="91440" bIns="45720" rtlCol="0" anchor="t">
            <a:noAutofit/>
          </a:bodyPr>
          <a:lstStyle>
            <a:lvl1pPr marL="0" indent="0" algn="l" defTabSz="777514" rtl="0" eaLnBrk="1" latinLnBrk="0" hangingPunct="1">
              <a:lnSpc>
                <a:spcPts val="2520"/>
              </a:lnSpc>
              <a:spcBef>
                <a:spcPts val="0"/>
              </a:spcBef>
              <a:buFont typeface="Arial" panose="020B0604020202020204" pitchFamily="34" charset="0"/>
              <a:buNone/>
              <a:defRPr sz="26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777514" rtl="0" eaLnBrk="1" latinLnBrk="0" hangingPunct="1">
              <a:lnSpc>
                <a:spcPct val="90000"/>
              </a:lnSpc>
              <a:spcBef>
                <a:spcPts val="425"/>
              </a:spcBef>
              <a:buFont typeface="Arial" panose="020B0604020202020204" pitchFamily="34" charset="0"/>
              <a:buNone/>
              <a:defRPr sz="3200"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ct val="100000"/>
              </a:lnSpc>
            </a:pPr>
            <a:r>
              <a:rPr lang="en-IE" sz="3600" i="1"/>
              <a:t>Lorcan Kearns</a:t>
            </a:r>
          </a:p>
          <a:p>
            <a:pPr>
              <a:lnSpc>
                <a:spcPct val="100000"/>
              </a:lnSpc>
            </a:pPr>
            <a:r>
              <a:rPr lang="en-IE" sz="3600"/>
              <a:t>Crusader Cabins</a:t>
            </a:r>
            <a:endParaRPr lang="en-IE" sz="3600" dirty="0"/>
          </a:p>
        </p:txBody>
      </p:sp>
      <p:graphicFrame>
        <p:nvGraphicFramePr>
          <p:cNvPr id="3" name="Table 2">
            <a:extLst>
              <a:ext uri="{FF2B5EF4-FFF2-40B4-BE49-F238E27FC236}">
                <a16:creationId xmlns:a16="http://schemas.microsoft.com/office/drawing/2014/main" id="{DAA70200-72A8-B876-5135-1E22366CB8B9}"/>
              </a:ext>
            </a:extLst>
          </p:cNvPr>
          <p:cNvGraphicFramePr>
            <a:graphicFrameLocks noGrp="1"/>
          </p:cNvGraphicFramePr>
          <p:nvPr>
            <p:extLst>
              <p:ext uri="{D42A27DB-BD31-4B8C-83A1-F6EECF244321}">
                <p14:modId xmlns:p14="http://schemas.microsoft.com/office/powerpoint/2010/main" val="385151069"/>
              </p:ext>
            </p:extLst>
          </p:nvPr>
        </p:nvGraphicFramePr>
        <p:xfrm>
          <a:off x="309488" y="3251249"/>
          <a:ext cx="7202659" cy="7284720"/>
        </p:xfrm>
        <a:graphic>
          <a:graphicData uri="http://schemas.openxmlformats.org/drawingml/2006/table">
            <a:tbl>
              <a:tblPr>
                <a:tableStyleId>{FABFCF23-3B69-468F-B69F-88F6DE6A72F2}</a:tableStyleId>
              </a:tblPr>
              <a:tblGrid>
                <a:gridCol w="7202659">
                  <a:extLst>
                    <a:ext uri="{9D8B030D-6E8A-4147-A177-3AD203B41FA5}">
                      <a16:colId xmlns:a16="http://schemas.microsoft.com/office/drawing/2014/main" val="630191819"/>
                    </a:ext>
                  </a:extLst>
                </a:gridCol>
              </a:tblGrid>
              <a:tr h="438744">
                <a:tc>
                  <a:txBody>
                    <a:bodyPr/>
                    <a:lstStyle/>
                    <a:p>
                      <a:pPr>
                        <a:buNone/>
                      </a:pPr>
                      <a:r>
                        <a:rPr lang="en-IE" sz="2400" b="1" dirty="0">
                          <a:solidFill>
                            <a:schemeClr val="bg1"/>
                          </a:solidFill>
                        </a:rPr>
                        <a:t>Question 4 </a:t>
                      </a:r>
                      <a:r>
                        <a:rPr lang="en-US" sz="2400" b="0" dirty="0">
                          <a:solidFill>
                            <a:schemeClr val="bg1"/>
                          </a:solidFill>
                        </a:rPr>
                        <a:t>Delivering Personal Service</a:t>
                      </a:r>
                      <a:endParaRPr lang="en-IE" sz="2400" b="0" dirty="0">
                        <a:solidFill>
                          <a:schemeClr val="bg1"/>
                        </a:solidFill>
                      </a:endParaRPr>
                    </a:p>
                  </a:txBody>
                  <a:tcPr anchor="ctr">
                    <a:solidFill>
                      <a:srgbClr val="EC7C69"/>
                    </a:solidFill>
                  </a:tcPr>
                </a:tc>
                <a:extLst>
                  <a:ext uri="{0D108BD9-81ED-4DB2-BD59-A6C34878D82A}">
                    <a16:rowId xmlns:a16="http://schemas.microsoft.com/office/drawing/2014/main" val="2222474710"/>
                  </a:ext>
                </a:extLst>
              </a:tr>
              <a:tr h="672741">
                <a:tc>
                  <a:txBody>
                    <a:bodyPr/>
                    <a:lstStyle/>
                    <a:p>
                      <a:pPr>
                        <a:buNone/>
                      </a:pPr>
                      <a:r>
                        <a:rPr lang="en-US" sz="2000" b="1" dirty="0">
                          <a:solidFill>
                            <a:srgbClr val="474747"/>
                          </a:solidFill>
                        </a:rPr>
                        <a:t>“How do I balance offering a personal service without becoming overwhelmed?”</a:t>
                      </a:r>
                    </a:p>
                  </a:txBody>
                  <a:tcPr anchor="ctr"/>
                </a:tc>
                <a:extLst>
                  <a:ext uri="{0D108BD9-81ED-4DB2-BD59-A6C34878D82A}">
                    <a16:rowId xmlns:a16="http://schemas.microsoft.com/office/drawing/2014/main" val="3318599614"/>
                  </a:ext>
                </a:extLst>
              </a:tr>
              <a:tr h="2122472">
                <a:tc>
                  <a:txBody>
                    <a:bodyPr/>
                    <a:lstStyle/>
                    <a:p>
                      <a:pPr>
                        <a:buNone/>
                      </a:pPr>
                      <a:r>
                        <a:rPr lang="en-US" sz="1800" dirty="0">
                          <a:solidFill>
                            <a:srgbClr val="474747"/>
                          </a:solidFill>
                        </a:rPr>
                        <a:t>Participants said they were concerned about capacity, team, and doing everything at once. </a:t>
                      </a:r>
                      <a:r>
                        <a:rPr lang="en-US" sz="1800" b="1" dirty="0">
                          <a:solidFill>
                            <a:srgbClr val="474747"/>
                          </a:solidFill>
                        </a:rPr>
                        <a:t>Lorcan’s Core Advice: </a:t>
                      </a:r>
                      <a:r>
                        <a:rPr lang="en-US" sz="1800" dirty="0">
                          <a:solidFill>
                            <a:srgbClr val="474747"/>
                          </a:solidFill>
                        </a:rPr>
                        <a:t>Yes – starting small is smart. Use it as a </a:t>
                      </a:r>
                      <a:r>
                        <a:rPr lang="en-US" sz="1800" b="1" dirty="0">
                          <a:solidFill>
                            <a:srgbClr val="474747"/>
                          </a:solidFill>
                        </a:rPr>
                        <a:t>test bed</a:t>
                      </a:r>
                      <a:r>
                        <a:rPr lang="en-US" sz="1800" dirty="0">
                          <a:solidFill>
                            <a:srgbClr val="474747"/>
                          </a:solidFill>
                        </a:rPr>
                        <a:t>. </a:t>
                      </a:r>
                      <a:r>
                        <a:rPr lang="en-US" sz="1800" b="1" dirty="0">
                          <a:solidFill>
                            <a:srgbClr val="474747"/>
                          </a:solidFill>
                        </a:rPr>
                        <a:t>Focus on:</a:t>
                      </a:r>
                    </a:p>
                    <a:p>
                      <a:pPr lvl="1"/>
                      <a:r>
                        <a:rPr lang="en-US" sz="1800" dirty="0">
                          <a:solidFill>
                            <a:srgbClr val="474747"/>
                          </a:solidFill>
                        </a:rPr>
                        <a:t>Getting </a:t>
                      </a:r>
                      <a:r>
                        <a:rPr lang="en-US" sz="1800" b="1" dirty="0">
                          <a:solidFill>
                            <a:srgbClr val="474747"/>
                          </a:solidFill>
                        </a:rPr>
                        <a:t>planning and basics</a:t>
                      </a:r>
                      <a:r>
                        <a:rPr lang="en-US" sz="1800" dirty="0">
                          <a:solidFill>
                            <a:srgbClr val="474747"/>
                          </a:solidFill>
                        </a:rPr>
                        <a:t> right.</a:t>
                      </a:r>
                    </a:p>
                    <a:p>
                      <a:pPr lvl="1"/>
                      <a:r>
                        <a:rPr lang="en-US" sz="1800" dirty="0">
                          <a:solidFill>
                            <a:srgbClr val="474747"/>
                          </a:solidFill>
                        </a:rPr>
                        <a:t>One strong WOW element to begin with.</a:t>
                      </a:r>
                    </a:p>
                    <a:p>
                      <a:pPr lvl="1"/>
                      <a:r>
                        <a:rPr lang="en-US" sz="1800" dirty="0">
                          <a:solidFill>
                            <a:srgbClr val="474747"/>
                          </a:solidFill>
                        </a:rPr>
                        <a:t>Systems that will scale (cleaning, communications, pricing).</a:t>
                      </a:r>
                    </a:p>
                    <a:p>
                      <a:endParaRPr lang="en-US" sz="1800" dirty="0">
                        <a:solidFill>
                          <a:srgbClr val="474747"/>
                        </a:solidFill>
                      </a:endParaRPr>
                    </a:p>
                    <a:p>
                      <a:r>
                        <a:rPr lang="en-US" sz="1800" dirty="0">
                          <a:solidFill>
                            <a:srgbClr val="474747"/>
                          </a:solidFill>
                        </a:rPr>
                        <a:t>Add complexity (more cabins, more services, more tech) only once the basics are solid. One participant said they fear of being overwhelmed by messages and admin.</a:t>
                      </a:r>
                    </a:p>
                    <a:p>
                      <a:endParaRPr lang="en-US" sz="1800" dirty="0">
                        <a:solidFill>
                          <a:srgbClr val="474747"/>
                        </a:solidFill>
                      </a:endParaRPr>
                    </a:p>
                    <a:p>
                      <a:r>
                        <a:rPr lang="en-US" sz="1800" b="1" dirty="0">
                          <a:solidFill>
                            <a:srgbClr val="474747"/>
                          </a:solidFill>
                        </a:rPr>
                        <a:t>Lorcan’s Core Advice: </a:t>
                      </a:r>
                      <a:r>
                        <a:rPr lang="en-US" sz="1800" dirty="0">
                          <a:solidFill>
                            <a:srgbClr val="474747"/>
                          </a:solidFill>
                        </a:rPr>
                        <a:t>Use a </a:t>
                      </a:r>
                      <a:r>
                        <a:rPr lang="en-US" sz="1800" b="1" dirty="0">
                          <a:solidFill>
                            <a:srgbClr val="474747"/>
                          </a:solidFill>
                        </a:rPr>
                        <a:t>simple landing page</a:t>
                      </a:r>
                      <a:r>
                        <a:rPr lang="en-US" sz="1800" dirty="0">
                          <a:solidFill>
                            <a:srgbClr val="474747"/>
                          </a:solidFill>
                        </a:rPr>
                        <a:t> instead of a big website at the beginning – just one page with:</a:t>
                      </a:r>
                    </a:p>
                    <a:p>
                      <a:pPr lvl="1"/>
                      <a:r>
                        <a:rPr lang="en-US" sz="1800" dirty="0">
                          <a:solidFill>
                            <a:srgbClr val="474747"/>
                          </a:solidFill>
                        </a:rPr>
                        <a:t>Photos, short description, and value proposition.</a:t>
                      </a:r>
                    </a:p>
                    <a:p>
                      <a:pPr lvl="1"/>
                      <a:r>
                        <a:rPr lang="en-US" sz="1800" dirty="0">
                          <a:solidFill>
                            <a:srgbClr val="474747"/>
                          </a:solidFill>
                        </a:rPr>
                        <a:t>Links to booking channels (Airbnb / Booking / direct).</a:t>
                      </a:r>
                    </a:p>
                    <a:p>
                      <a:pPr lvl="1"/>
                      <a:r>
                        <a:rPr lang="en-US" sz="1800" dirty="0">
                          <a:solidFill>
                            <a:srgbClr val="474747"/>
                          </a:solidFill>
                        </a:rPr>
                        <a:t>Contact details (email, maybe WhatsApp business or similar).</a:t>
                      </a:r>
                    </a:p>
                    <a:p>
                      <a:pPr lvl="1"/>
                      <a:endParaRPr lang="en-US" sz="1800" dirty="0">
                        <a:solidFill>
                          <a:srgbClr val="474747"/>
                        </a:solidFill>
                      </a:endParaRPr>
                    </a:p>
                    <a:p>
                      <a:r>
                        <a:rPr lang="en-US" sz="1800" dirty="0">
                          <a:solidFill>
                            <a:srgbClr val="474747"/>
                          </a:solidFill>
                        </a:rPr>
                        <a:t>Collect </a:t>
                      </a:r>
                      <a:r>
                        <a:rPr lang="en-US" sz="1800" b="1" dirty="0">
                          <a:solidFill>
                            <a:srgbClr val="474747"/>
                          </a:solidFill>
                        </a:rPr>
                        <a:t>emails with consent</a:t>
                      </a:r>
                      <a:r>
                        <a:rPr lang="en-US" sz="1800" dirty="0">
                          <a:solidFill>
                            <a:srgbClr val="474747"/>
                          </a:solidFill>
                        </a:rPr>
                        <a:t> when guests check out. Build a small list and:</a:t>
                      </a:r>
                    </a:p>
                    <a:p>
                      <a:pPr lvl="1"/>
                      <a:r>
                        <a:rPr lang="en-US" sz="1800" dirty="0">
                          <a:solidFill>
                            <a:srgbClr val="474747"/>
                          </a:solidFill>
                        </a:rPr>
                        <a:t>Send a short newsletter monthly with updates and offers.</a:t>
                      </a:r>
                    </a:p>
                    <a:p>
                      <a:pPr lvl="1"/>
                      <a:r>
                        <a:rPr lang="en-US" sz="1800" dirty="0">
                          <a:solidFill>
                            <a:srgbClr val="474747"/>
                          </a:solidFill>
                        </a:rPr>
                        <a:t>Use targeted “thank you” offers for off-peak dates, especially for guests within a 2-hour radius who can make quick decisions.</a:t>
                      </a:r>
                    </a:p>
                    <a:p>
                      <a:endParaRPr lang="en-IE" sz="1800" b="1" dirty="0">
                        <a:solidFill>
                          <a:srgbClr val="474747"/>
                        </a:solidFill>
                      </a:endParaRPr>
                    </a:p>
                  </a:txBody>
                  <a:tcPr anchor="ctr"/>
                </a:tc>
                <a:extLst>
                  <a:ext uri="{0D108BD9-81ED-4DB2-BD59-A6C34878D82A}">
                    <a16:rowId xmlns:a16="http://schemas.microsoft.com/office/drawing/2014/main" val="3321980407"/>
                  </a:ext>
                </a:extLst>
              </a:tr>
            </a:tbl>
          </a:graphicData>
        </a:graphic>
      </p:graphicFrame>
    </p:spTree>
    <p:extLst>
      <p:ext uri="{BB962C8B-B14F-4D97-AF65-F5344CB8AC3E}">
        <p14:creationId xmlns:p14="http://schemas.microsoft.com/office/powerpoint/2010/main" val="208557142"/>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E6D551-ED9B-47C1-9E27-58BC9F3CA5A8}"/>
</file>

<file path=customXml/itemProps2.xml><?xml version="1.0" encoding="utf-8"?>
<ds:datastoreItem xmlns:ds="http://schemas.openxmlformats.org/officeDocument/2006/customXml" ds:itemID="{07A3C274-F44B-4304-ADE0-A061FCAF1624}"/>
</file>

<file path=customXml/itemProps3.xml><?xml version="1.0" encoding="utf-8"?>
<ds:datastoreItem xmlns:ds="http://schemas.openxmlformats.org/officeDocument/2006/customXml" ds:itemID="{C17D5474-D0B9-41A9-9C5C-8ADF4B60A2EB}"/>
</file>

<file path=docProps/app.xml><?xml version="1.0" encoding="utf-8"?>
<Properties xmlns="http://schemas.openxmlformats.org/officeDocument/2006/extended-properties" xmlns:vt="http://schemas.openxmlformats.org/officeDocument/2006/docPropsVTypes">
  <Template/>
  <TotalTime>36404</TotalTime>
  <Words>1605</Words>
  <Application>Microsoft Office PowerPoint</Application>
  <PresentationFormat>Custom</PresentationFormat>
  <Paragraphs>160</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1606</cp:revision>
  <cp:lastPrinted>2021-11-26T07:36:34Z</cp:lastPrinted>
  <dcterms:created xsi:type="dcterms:W3CDTF">2016-05-11T14:31:01Z</dcterms:created>
  <dcterms:modified xsi:type="dcterms:W3CDTF">2025-12-09T11:39:06Z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