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32"/>
  </p:notesMasterIdLst>
  <p:sldIdLst>
    <p:sldId id="7695" r:id="rId5"/>
    <p:sldId id="7774" r:id="rId6"/>
    <p:sldId id="7696" r:id="rId7"/>
    <p:sldId id="7776" r:id="rId8"/>
    <p:sldId id="7732" r:id="rId9"/>
    <p:sldId id="7762" r:id="rId10"/>
    <p:sldId id="7777" r:id="rId11"/>
    <p:sldId id="7733" r:id="rId12"/>
    <p:sldId id="7778" r:id="rId13"/>
    <p:sldId id="7779" r:id="rId14"/>
    <p:sldId id="7780" r:id="rId15"/>
    <p:sldId id="7828" r:id="rId16"/>
    <p:sldId id="7827" r:id="rId17"/>
    <p:sldId id="7837" r:id="rId18"/>
    <p:sldId id="7832" r:id="rId19"/>
    <p:sldId id="7820" r:id="rId20"/>
    <p:sldId id="7810" r:id="rId21"/>
    <p:sldId id="7838" r:id="rId22"/>
    <p:sldId id="7839" r:id="rId23"/>
    <p:sldId id="7812" r:id="rId24"/>
    <p:sldId id="7840" r:id="rId25"/>
    <p:sldId id="7813" r:id="rId26"/>
    <p:sldId id="7846" r:id="rId27"/>
    <p:sldId id="7847" r:id="rId28"/>
    <p:sldId id="7848" r:id="rId29"/>
    <p:sldId id="7821" r:id="rId30"/>
    <p:sldId id="6461"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AC5C0C-A832-9207-444C-F7B11B4E8A97}" name="Laura Magan (MMS,Ireland)" initials="LM" userId="S::Laura@momentumconsulting.ie::c3f3bbb9-9632-4ba0-9147-5662ad5f24a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9597"/>
    <a:srgbClr val="414141"/>
    <a:srgbClr val="EC7C69"/>
    <a:srgbClr val="FBA63B"/>
    <a:srgbClr val="000000"/>
    <a:srgbClr val="82CCCA"/>
    <a:srgbClr val="E5BEAC"/>
    <a:srgbClr val="0C4659"/>
    <a:srgbClr val="F6BF8C"/>
    <a:srgbClr val="F1B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73"/>
  </p:normalViewPr>
  <p:slideViewPr>
    <p:cSldViewPr snapToGrid="0">
      <p:cViewPr varScale="1">
        <p:scale>
          <a:sx n="101" d="100"/>
          <a:sy n="101" d="100"/>
        </p:scale>
        <p:origin x="876" y="-42"/>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 om de hoofdtekststijlen te bewerken</a:t>
            </a:r>
          </a:p>
          <a:p>
            <a:pPr lvl="1"/>
            <a:r>
              <a:rPr lang="en-GB"/>
              <a:t>Tweede niveau</a:t>
            </a:r>
          </a:p>
          <a:p>
            <a:pPr lvl="2"/>
            <a:r>
              <a:rPr lang="en-GB"/>
              <a:t>Derde niveau</a:t>
            </a:r>
          </a:p>
          <a:p>
            <a:pPr lvl="3"/>
            <a:r>
              <a:rPr lang="en-GB"/>
              <a:t>Vierde niveau</a:t>
            </a:r>
          </a:p>
          <a:p>
            <a:pPr lvl="4"/>
            <a:r>
              <a:rPr lang="en-GB"/>
              <a:t>Vijfde niveau</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6</a:t>
            </a:fld>
            <a:endParaRPr lang="en-US"/>
          </a:p>
        </p:txBody>
      </p:sp>
    </p:spTree>
    <p:extLst>
      <p:ext uri="{BB962C8B-B14F-4D97-AF65-F5344CB8AC3E}">
        <p14:creationId xmlns:p14="http://schemas.microsoft.com/office/powerpoint/2010/main" val="2964476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813214-F8D5-379C-BBCA-55C4B0DB83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AF76BB-7853-3FC2-BD4C-614B558DF0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022AE2-23D3-FB4C-BA4C-750F8613F3B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F5C0C03-119B-FCFF-0461-936803825238}"/>
              </a:ext>
            </a:extLst>
          </p:cNvPr>
          <p:cNvSpPr>
            <a:spLocks noGrp="1"/>
          </p:cNvSpPr>
          <p:nvPr>
            <p:ph type="sldNum" sz="quarter" idx="5"/>
          </p:nvPr>
        </p:nvSpPr>
        <p:spPr/>
        <p:txBody>
          <a:bodyPr/>
          <a:lstStyle/>
          <a:p>
            <a:fld id="{4BE5DE82-CF29-044D-9158-06A811149881}" type="slidenum">
              <a:rPr lang="en-US" smtClean="0"/>
              <a:t>7</a:t>
            </a:fld>
            <a:endParaRPr lang="en-US"/>
          </a:p>
        </p:txBody>
      </p:sp>
    </p:spTree>
    <p:extLst>
      <p:ext uri="{BB962C8B-B14F-4D97-AF65-F5344CB8AC3E}">
        <p14:creationId xmlns:p14="http://schemas.microsoft.com/office/powerpoint/2010/main" val="18531278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solidFill>
                <a:schemeClr val="bg1"/>
              </a:solidFill>
            </a:endParaRPr>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Epic Stays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FFABB2B-C2D1-A4B2-7A21-0B3BF435ED20}"/>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3">
            <a:extLst>
              <a:ext uri="{FF2B5EF4-FFF2-40B4-BE49-F238E27FC236}">
                <a16:creationId xmlns:a16="http://schemas.microsoft.com/office/drawing/2014/main" id="{539E77E7-D5B3-3E51-01A9-83E3BCCD8BDF}"/>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6" name="Freeform 5">
            <a:extLst>
              <a:ext uri="{FF2B5EF4-FFF2-40B4-BE49-F238E27FC236}">
                <a16:creationId xmlns:a16="http://schemas.microsoft.com/office/drawing/2014/main" id="{051DF509-695E-ADB0-365A-2D8CF8C3CCD8}"/>
              </a:ext>
            </a:extLst>
          </p:cNvPr>
          <p:cNvSpPr/>
          <p:nvPr userDrawn="1"/>
        </p:nvSpPr>
        <p:spPr>
          <a:xfrm rot="16200000">
            <a:off x="2292718" y="-1255664"/>
            <a:ext cx="5365386" cy="9950822"/>
          </a:xfrm>
          <a:custGeom>
            <a:avLst/>
            <a:gdLst>
              <a:gd name="connsiteX0" fmla="*/ 6169486 w 6169486"/>
              <a:gd name="connsiteY0" fmla="*/ 2360940 h 11442131"/>
              <a:gd name="connsiteX1" fmla="*/ 6169486 w 6169486"/>
              <a:gd name="connsiteY1" fmla="*/ 3979283 h 11442131"/>
              <a:gd name="connsiteX2" fmla="*/ 6169486 w 6169486"/>
              <a:gd name="connsiteY2" fmla="*/ 6173285 h 11442131"/>
              <a:gd name="connsiteX3" fmla="*/ 6169486 w 6169486"/>
              <a:gd name="connsiteY3" fmla="*/ 6368076 h 11442131"/>
              <a:gd name="connsiteX4" fmla="*/ 6169486 w 6169486"/>
              <a:gd name="connsiteY4" fmla="*/ 7791628 h 11442131"/>
              <a:gd name="connsiteX5" fmla="*/ 6163048 w 6169486"/>
              <a:gd name="connsiteY5" fmla="*/ 7791628 h 11442131"/>
              <a:gd name="connsiteX6" fmla="*/ 6169486 w 6169486"/>
              <a:gd name="connsiteY6" fmla="*/ 7986419 h 11442131"/>
              <a:gd name="connsiteX7" fmla="*/ 3084743 w 6169486"/>
              <a:gd name="connsiteY7" fmla="*/ 11442131 h 11442131"/>
              <a:gd name="connsiteX8" fmla="*/ 1 w 6169486"/>
              <a:gd name="connsiteY8" fmla="*/ 7986419 h 11442131"/>
              <a:gd name="connsiteX9" fmla="*/ 6440 w 6169486"/>
              <a:gd name="connsiteY9" fmla="*/ 7791628 h 11442131"/>
              <a:gd name="connsiteX10" fmla="*/ 1 w 6169486"/>
              <a:gd name="connsiteY10" fmla="*/ 7791628 h 11442131"/>
              <a:gd name="connsiteX11" fmla="*/ 1 w 6169486"/>
              <a:gd name="connsiteY11" fmla="*/ 6368076 h 11442131"/>
              <a:gd name="connsiteX12" fmla="*/ 1 w 6169486"/>
              <a:gd name="connsiteY12" fmla="*/ 6173285 h 11442131"/>
              <a:gd name="connsiteX13" fmla="*/ 1 w 6169486"/>
              <a:gd name="connsiteY13" fmla="*/ 5625507 h 11442131"/>
              <a:gd name="connsiteX14" fmla="*/ 0 w 6169486"/>
              <a:gd name="connsiteY14" fmla="*/ 5625479 h 11442131"/>
              <a:gd name="connsiteX15" fmla="*/ 1 w 6169486"/>
              <a:gd name="connsiteY15" fmla="*/ 5625330 h 11442131"/>
              <a:gd name="connsiteX16" fmla="*/ 1 w 6169486"/>
              <a:gd name="connsiteY16" fmla="*/ 5430689 h 11442131"/>
              <a:gd name="connsiteX17" fmla="*/ 0 w 6169486"/>
              <a:gd name="connsiteY17" fmla="*/ 5430689 h 11442131"/>
              <a:gd name="connsiteX18" fmla="*/ 0 w 6169486"/>
              <a:gd name="connsiteY18" fmla="*/ 4007136 h 11442131"/>
              <a:gd name="connsiteX19" fmla="*/ 0 w 6169486"/>
              <a:gd name="connsiteY19" fmla="*/ 3812346 h 11442131"/>
              <a:gd name="connsiteX20" fmla="*/ 0 w 6169486"/>
              <a:gd name="connsiteY20" fmla="*/ 1618343 h 11442131"/>
              <a:gd name="connsiteX21" fmla="*/ 0 w 6169486"/>
              <a:gd name="connsiteY21" fmla="*/ 0 h 11442131"/>
              <a:gd name="connsiteX22" fmla="*/ 6169485 w 6169486"/>
              <a:gd name="connsiteY22" fmla="*/ 0 h 11442131"/>
              <a:gd name="connsiteX23" fmla="*/ 6169485 w 6169486"/>
              <a:gd name="connsiteY23" fmla="*/ 1618343 h 11442131"/>
              <a:gd name="connsiteX24" fmla="*/ 6169485 w 6169486"/>
              <a:gd name="connsiteY24" fmla="*/ 2360940 h 1144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169486" h="11442131">
                <a:moveTo>
                  <a:pt x="6169486" y="2360940"/>
                </a:moveTo>
                <a:lnTo>
                  <a:pt x="6169486" y="3979283"/>
                </a:lnTo>
                <a:lnTo>
                  <a:pt x="6169486" y="6173285"/>
                </a:lnTo>
                <a:lnTo>
                  <a:pt x="6169486" y="6368076"/>
                </a:lnTo>
                <a:lnTo>
                  <a:pt x="6169486" y="7791628"/>
                </a:lnTo>
                <a:lnTo>
                  <a:pt x="6163048" y="7791628"/>
                </a:lnTo>
                <a:cubicBezTo>
                  <a:pt x="6169486" y="7856559"/>
                  <a:pt x="6169486" y="7921492"/>
                  <a:pt x="6169486" y="7986419"/>
                </a:cubicBezTo>
                <a:cubicBezTo>
                  <a:pt x="6169486" y="9898246"/>
                  <a:pt x="4791336" y="11442131"/>
                  <a:pt x="3084743" y="11442131"/>
                </a:cubicBezTo>
                <a:cubicBezTo>
                  <a:pt x="1378155" y="11442131"/>
                  <a:pt x="1" y="9891026"/>
                  <a:pt x="1" y="7986419"/>
                </a:cubicBezTo>
                <a:cubicBezTo>
                  <a:pt x="1" y="7921491"/>
                  <a:pt x="1" y="7849343"/>
                  <a:pt x="6440" y="7791628"/>
                </a:cubicBezTo>
                <a:lnTo>
                  <a:pt x="1" y="7791628"/>
                </a:lnTo>
                <a:lnTo>
                  <a:pt x="1" y="6368076"/>
                </a:lnTo>
                <a:lnTo>
                  <a:pt x="1" y="6173285"/>
                </a:lnTo>
                <a:lnTo>
                  <a:pt x="1" y="5625507"/>
                </a:lnTo>
                <a:lnTo>
                  <a:pt x="0" y="5625479"/>
                </a:lnTo>
                <a:lnTo>
                  <a:pt x="1" y="5625330"/>
                </a:lnTo>
                <a:lnTo>
                  <a:pt x="1" y="5430689"/>
                </a:lnTo>
                <a:lnTo>
                  <a:pt x="0" y="5430689"/>
                </a:lnTo>
                <a:lnTo>
                  <a:pt x="0" y="4007136"/>
                </a:lnTo>
                <a:lnTo>
                  <a:pt x="0" y="3812346"/>
                </a:lnTo>
                <a:lnTo>
                  <a:pt x="0" y="1618343"/>
                </a:lnTo>
                <a:lnTo>
                  <a:pt x="0" y="0"/>
                </a:lnTo>
                <a:lnTo>
                  <a:pt x="6169485" y="0"/>
                </a:lnTo>
                <a:lnTo>
                  <a:pt x="6169485" y="1618343"/>
                </a:lnTo>
                <a:lnTo>
                  <a:pt x="6169485" y="236094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8" name="Straight Connector 7">
            <a:extLst>
              <a:ext uri="{FF2B5EF4-FFF2-40B4-BE49-F238E27FC236}">
                <a16:creationId xmlns:a16="http://schemas.microsoft.com/office/drawing/2014/main" id="{6E9AC2C4-942E-634D-EB1B-33F5974644F2}"/>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7AB96666-0F41-1405-AF02-B97E9E77F623}"/>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
        <p:nvSpPr>
          <p:cNvPr id="10" name="Slide Number Placeholder 5">
            <a:extLst>
              <a:ext uri="{FF2B5EF4-FFF2-40B4-BE49-F238E27FC236}">
                <a16:creationId xmlns:a16="http://schemas.microsoft.com/office/drawing/2014/main" id="{F32C27F1-F232-9D96-0102-3957B641A55D}"/>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818220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372187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4AB11E17-22FE-A4CB-3498-701A0BCA4494}"/>
              </a:ext>
            </a:extLst>
          </p:cNvPr>
          <p:cNvSpPr/>
          <p:nvPr userDrawn="1"/>
        </p:nvSpPr>
        <p:spPr>
          <a:xfrm rot="5400000">
            <a:off x="8063787" y="-823539"/>
            <a:ext cx="2914257" cy="534216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2" name="Text Placeholder 32">
            <a:extLst>
              <a:ext uri="{FF2B5EF4-FFF2-40B4-BE49-F238E27FC236}">
                <a16:creationId xmlns:a16="http://schemas.microsoft.com/office/drawing/2014/main" id="{531518DB-6E0F-1B42-D358-9C796D95E9D6}"/>
              </a:ext>
            </a:extLst>
          </p:cNvPr>
          <p:cNvSpPr>
            <a:spLocks noGrp="1"/>
          </p:cNvSpPr>
          <p:nvPr>
            <p:ph type="body" sz="quarter" idx="18" hasCustomPrompt="1"/>
          </p:nvPr>
        </p:nvSpPr>
        <p:spPr>
          <a:xfrm>
            <a:off x="8206817" y="1606273"/>
            <a:ext cx="3314013"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035A9541-93FC-D194-725D-00F122DA122F}"/>
              </a:ext>
            </a:extLst>
          </p:cNvPr>
          <p:cNvSpPr>
            <a:spLocks noGrp="1"/>
          </p:cNvSpPr>
          <p:nvPr>
            <p:ph type="body" sz="quarter" idx="19" hasCustomPrompt="1"/>
          </p:nvPr>
        </p:nvSpPr>
        <p:spPr>
          <a:xfrm>
            <a:off x="8569889" y="671353"/>
            <a:ext cx="2950942" cy="582540"/>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Slide Number Placeholder 5">
            <a:extLst>
              <a:ext uri="{FF2B5EF4-FFF2-40B4-BE49-F238E27FC236}">
                <a16:creationId xmlns:a16="http://schemas.microsoft.com/office/drawing/2014/main" id="{B983E3C4-DEDE-417E-C3CC-40C7AE749EF7}"/>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5" name="Text Placeholder 17">
            <a:extLst>
              <a:ext uri="{FF2B5EF4-FFF2-40B4-BE49-F238E27FC236}">
                <a16:creationId xmlns:a16="http://schemas.microsoft.com/office/drawing/2014/main" id="{B109B459-47B1-1F9B-FCC8-020DDAD9EF0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6" name="Text Placeholder 23">
            <a:extLst>
              <a:ext uri="{FF2B5EF4-FFF2-40B4-BE49-F238E27FC236}">
                <a16:creationId xmlns:a16="http://schemas.microsoft.com/office/drawing/2014/main" id="{A7BDE420-83E1-6AE3-C5D5-87DC3B2840DA}"/>
              </a:ext>
            </a:extLst>
          </p:cNvPr>
          <p:cNvSpPr>
            <a:spLocks noGrp="1"/>
          </p:cNvSpPr>
          <p:nvPr>
            <p:ph type="body" sz="quarter" idx="66" hasCustomPrompt="1"/>
          </p:nvPr>
        </p:nvSpPr>
        <p:spPr>
          <a:xfrm rot="16200000">
            <a:off x="-995641" y="844621"/>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cxnSp>
        <p:nvCxnSpPr>
          <p:cNvPr id="17" name="Straight Connector 16">
            <a:extLst>
              <a:ext uri="{FF2B5EF4-FFF2-40B4-BE49-F238E27FC236}">
                <a16:creationId xmlns:a16="http://schemas.microsoft.com/office/drawing/2014/main" id="{02D2ABBD-A918-09BE-8409-4EFC2344F30B}"/>
              </a:ext>
            </a:extLst>
          </p:cNvPr>
          <p:cNvCxnSpPr>
            <a:cxnSpLocks/>
          </p:cNvCxnSpPr>
          <p:nvPr userDrawn="1"/>
        </p:nvCxnSpPr>
        <p:spPr>
          <a:xfrm>
            <a:off x="7924166" y="1430093"/>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Picture Placeholder 20">
            <a:extLst>
              <a:ext uri="{FF2B5EF4-FFF2-40B4-BE49-F238E27FC236}">
                <a16:creationId xmlns:a16="http://schemas.microsoft.com/office/drawing/2014/main" id="{3ACD18DE-3AED-2276-B5A0-EE7230AECD7A}"/>
              </a:ext>
            </a:extLst>
          </p:cNvPr>
          <p:cNvSpPr>
            <a:spLocks noGrp="1"/>
          </p:cNvSpPr>
          <p:nvPr>
            <p:ph type="pic" sz="quarter" idx="67"/>
          </p:nvPr>
        </p:nvSpPr>
        <p:spPr>
          <a:xfrm>
            <a:off x="-1" y="178005"/>
            <a:ext cx="7607445" cy="3354626"/>
          </a:xfrm>
          <a:custGeom>
            <a:avLst/>
            <a:gdLst>
              <a:gd name="connsiteX0" fmla="*/ 0 w 7607445"/>
              <a:gd name="connsiteY0" fmla="*/ 0 h 3354626"/>
              <a:gd name="connsiteX1" fmla="*/ 2057401 w 7607445"/>
              <a:gd name="connsiteY1" fmla="*/ 0 h 3354626"/>
              <a:gd name="connsiteX2" fmla="*/ 4013534 w 7607445"/>
              <a:gd name="connsiteY2" fmla="*/ 0 h 3354626"/>
              <a:gd name="connsiteX3" fmla="*/ 4127503 w 7607445"/>
              <a:gd name="connsiteY3" fmla="*/ 0 h 3354626"/>
              <a:gd name="connsiteX4" fmla="*/ 6070935 w 7607445"/>
              <a:gd name="connsiteY4" fmla="*/ 0 h 3354626"/>
              <a:gd name="connsiteX5" fmla="*/ 6070935 w 7607445"/>
              <a:gd name="connsiteY5" fmla="*/ 3501 h 3354626"/>
              <a:gd name="connsiteX6" fmla="*/ 6184905 w 7607445"/>
              <a:gd name="connsiteY6" fmla="*/ 0 h 3354626"/>
              <a:gd name="connsiteX7" fmla="*/ 7471829 w 7607445"/>
              <a:gd name="connsiteY7" fmla="*/ 382501 h 3354626"/>
              <a:gd name="connsiteX8" fmla="*/ 7598074 w 7607445"/>
              <a:gd name="connsiteY8" fmla="*/ 477664 h 3354626"/>
              <a:gd name="connsiteX9" fmla="*/ 7489864 w 7607445"/>
              <a:gd name="connsiteY9" fmla="*/ 544701 h 3354626"/>
              <a:gd name="connsiteX10" fmla="*/ 6849834 w 7607445"/>
              <a:gd name="connsiteY10" fmla="*/ 1669539 h 3354626"/>
              <a:gd name="connsiteX11" fmla="*/ 7488340 w 7607445"/>
              <a:gd name="connsiteY11" fmla="*/ 2794379 h 3354626"/>
              <a:gd name="connsiteX12" fmla="*/ 7607445 w 7607445"/>
              <a:gd name="connsiteY12" fmla="*/ 2868214 h 3354626"/>
              <a:gd name="connsiteX13" fmla="*/ 7596485 w 7607445"/>
              <a:gd name="connsiteY13" fmla="*/ 2878084 h 3354626"/>
              <a:gd name="connsiteX14" fmla="*/ 6184904 w 7607445"/>
              <a:gd name="connsiteY14" fmla="*/ 3354626 h 3354626"/>
              <a:gd name="connsiteX15" fmla="*/ 6070933 w 7607445"/>
              <a:gd name="connsiteY15" fmla="*/ 3351125 h 3354626"/>
              <a:gd name="connsiteX16" fmla="*/ 6070933 w 7607445"/>
              <a:gd name="connsiteY16" fmla="*/ 3354626 h 3354626"/>
              <a:gd name="connsiteX17" fmla="*/ 4127503 w 7607445"/>
              <a:gd name="connsiteY17" fmla="*/ 3354626 h 3354626"/>
              <a:gd name="connsiteX18" fmla="*/ 4013532 w 7607445"/>
              <a:gd name="connsiteY18" fmla="*/ 3354626 h 3354626"/>
              <a:gd name="connsiteX19" fmla="*/ 2057401 w 7607445"/>
              <a:gd name="connsiteY19" fmla="*/ 3354626 h 3354626"/>
              <a:gd name="connsiteX20" fmla="*/ 0 w 7607445"/>
              <a:gd name="connsiteY20" fmla="*/ 3354626 h 3354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07445" h="3354626">
                <a:moveTo>
                  <a:pt x="0" y="0"/>
                </a:moveTo>
                <a:lnTo>
                  <a:pt x="2057401" y="0"/>
                </a:lnTo>
                <a:lnTo>
                  <a:pt x="4013534" y="0"/>
                </a:lnTo>
                <a:lnTo>
                  <a:pt x="4127503" y="0"/>
                </a:lnTo>
                <a:lnTo>
                  <a:pt x="6070935" y="0"/>
                </a:lnTo>
                <a:lnTo>
                  <a:pt x="6070935" y="3501"/>
                </a:lnTo>
                <a:cubicBezTo>
                  <a:pt x="6108924" y="0"/>
                  <a:pt x="6146915" y="0"/>
                  <a:pt x="6184905" y="0"/>
                </a:cubicBezTo>
                <a:cubicBezTo>
                  <a:pt x="6674291" y="0"/>
                  <a:pt x="7122472" y="143433"/>
                  <a:pt x="7471829" y="382501"/>
                </a:cubicBezTo>
                <a:lnTo>
                  <a:pt x="7598074" y="477664"/>
                </a:lnTo>
                <a:lnTo>
                  <a:pt x="7489864" y="544701"/>
                </a:lnTo>
                <a:cubicBezTo>
                  <a:pt x="7099290" y="811726"/>
                  <a:pt x="6849834" y="1216089"/>
                  <a:pt x="6849834" y="1669539"/>
                </a:cubicBezTo>
                <a:cubicBezTo>
                  <a:pt x="6849834" y="2122992"/>
                  <a:pt x="7098129" y="2527355"/>
                  <a:pt x="7488340" y="2794379"/>
                </a:cubicBezTo>
                <a:lnTo>
                  <a:pt x="7607445" y="2868214"/>
                </a:lnTo>
                <a:lnTo>
                  <a:pt x="7596485" y="2878084"/>
                </a:lnTo>
                <a:cubicBezTo>
                  <a:pt x="7231761" y="3173094"/>
                  <a:pt x="6733385" y="3354626"/>
                  <a:pt x="6184904" y="3354626"/>
                </a:cubicBezTo>
                <a:cubicBezTo>
                  <a:pt x="6146915" y="3354626"/>
                  <a:pt x="6104701" y="3354626"/>
                  <a:pt x="6070933" y="3351125"/>
                </a:cubicBezTo>
                <a:lnTo>
                  <a:pt x="6070933" y="3354626"/>
                </a:lnTo>
                <a:lnTo>
                  <a:pt x="4127503" y="3354626"/>
                </a:lnTo>
                <a:lnTo>
                  <a:pt x="4013532" y="3354626"/>
                </a:lnTo>
                <a:lnTo>
                  <a:pt x="2057401" y="3354626"/>
                </a:lnTo>
                <a:lnTo>
                  <a:pt x="0" y="335462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BF67A720-FD3B-683D-D8BA-616279560749}"/>
              </a:ext>
            </a:extLst>
          </p:cNvPr>
          <p:cNvSpPr/>
          <p:nvPr userDrawn="1"/>
        </p:nvSpPr>
        <p:spPr>
          <a:xfrm flipH="1">
            <a:off x="7210213" y="486667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4" name="Freeform 3">
            <a:extLst>
              <a:ext uri="{FF2B5EF4-FFF2-40B4-BE49-F238E27FC236}">
                <a16:creationId xmlns:a16="http://schemas.microsoft.com/office/drawing/2014/main" id="{EE03175D-02F8-EFBE-D97C-209A2C51F55D}"/>
              </a:ext>
            </a:extLst>
          </p:cNvPr>
          <p:cNvSpPr/>
          <p:nvPr userDrawn="1"/>
        </p:nvSpPr>
        <p:spPr>
          <a:xfrm>
            <a:off x="-39761" y="210639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object 3">
            <a:extLst>
              <a:ext uri="{FF2B5EF4-FFF2-40B4-BE49-F238E27FC236}">
                <a16:creationId xmlns:a16="http://schemas.microsoft.com/office/drawing/2014/main" id="{F0E6575D-242B-FD38-2674-9136716B8B4D}"/>
              </a:ext>
            </a:extLst>
          </p:cNvPr>
          <p:cNvSpPr/>
          <p:nvPr userDrawn="1"/>
        </p:nvSpPr>
        <p:spPr>
          <a:xfrm>
            <a:off x="9232269" y="77805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6" name="Picture Placeholder 29">
            <a:extLst>
              <a:ext uri="{FF2B5EF4-FFF2-40B4-BE49-F238E27FC236}">
                <a16:creationId xmlns:a16="http://schemas.microsoft.com/office/drawing/2014/main" id="{7548765E-23C9-DD8A-6045-5BE81135970F}"/>
              </a:ext>
            </a:extLst>
          </p:cNvPr>
          <p:cNvSpPr>
            <a:spLocks noGrp="1"/>
          </p:cNvSpPr>
          <p:nvPr>
            <p:ph type="pic" sz="quarter" idx="19"/>
          </p:nvPr>
        </p:nvSpPr>
        <p:spPr>
          <a:xfrm>
            <a:off x="5957002" y="100428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18684334-46C6-CBDA-5B7B-D83D2EC70EB6}"/>
              </a:ext>
            </a:extLst>
          </p:cNvPr>
          <p:cNvSpPr>
            <a:spLocks noGrp="1"/>
          </p:cNvSpPr>
          <p:nvPr>
            <p:ph type="body" sz="quarter" idx="15" hasCustomPrompt="1"/>
          </p:nvPr>
        </p:nvSpPr>
        <p:spPr>
          <a:xfrm>
            <a:off x="553654" y="388671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8" name="Text Placeholder 23">
            <a:extLst>
              <a:ext uri="{FF2B5EF4-FFF2-40B4-BE49-F238E27FC236}">
                <a16:creationId xmlns:a16="http://schemas.microsoft.com/office/drawing/2014/main" id="{7279A734-F75F-7511-68FB-DD980A6D04D6}"/>
              </a:ext>
            </a:extLst>
          </p:cNvPr>
          <p:cNvSpPr>
            <a:spLocks noGrp="1"/>
          </p:cNvSpPr>
          <p:nvPr>
            <p:ph type="body" sz="quarter" idx="16" hasCustomPrompt="1"/>
          </p:nvPr>
        </p:nvSpPr>
        <p:spPr>
          <a:xfrm>
            <a:off x="553654" y="326398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a:t>Your guide to</a:t>
            </a:r>
          </a:p>
        </p:txBody>
      </p:sp>
      <p:sp>
        <p:nvSpPr>
          <p:cNvPr id="9" name="Text Placeholder 23">
            <a:extLst>
              <a:ext uri="{FF2B5EF4-FFF2-40B4-BE49-F238E27FC236}">
                <a16:creationId xmlns:a16="http://schemas.microsoft.com/office/drawing/2014/main" id="{A6D0D106-452C-4970-B2B7-8CE8122BDA20}"/>
              </a:ext>
            </a:extLst>
          </p:cNvPr>
          <p:cNvSpPr>
            <a:spLocks noGrp="1"/>
          </p:cNvSpPr>
          <p:nvPr>
            <p:ph type="body" sz="quarter" idx="17" hasCustomPrompt="1"/>
          </p:nvPr>
        </p:nvSpPr>
        <p:spPr>
          <a:xfrm>
            <a:off x="7210213" y="502164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err="1"/>
              <a:t>www.epicstays.eu</a:t>
            </a:r>
            <a:endParaRPr lang="en-US"/>
          </a:p>
        </p:txBody>
      </p:sp>
      <p:pic>
        <p:nvPicPr>
          <p:cNvPr id="11" name="Picture 10">
            <a:extLst>
              <a:ext uri="{FF2B5EF4-FFF2-40B4-BE49-F238E27FC236}">
                <a16:creationId xmlns:a16="http://schemas.microsoft.com/office/drawing/2014/main" id="{AFC89069-F0CA-55F2-1C30-6E8B16FBB98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36176" y="150906"/>
            <a:ext cx="2882520" cy="1786177"/>
          </a:xfrm>
          <a:prstGeom prst="rect">
            <a:avLst/>
          </a:prstGeom>
        </p:spPr>
      </p:pic>
      <p:sp>
        <p:nvSpPr>
          <p:cNvPr id="13" name="Text Placeholder 23">
            <a:extLst>
              <a:ext uri="{FF2B5EF4-FFF2-40B4-BE49-F238E27FC236}">
                <a16:creationId xmlns:a16="http://schemas.microsoft.com/office/drawing/2014/main" id="{A18BF761-FD85-C8E1-6624-F90F90E6C4C9}"/>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grpSp>
        <p:nvGrpSpPr>
          <p:cNvPr id="18" name="Group 17">
            <a:extLst>
              <a:ext uri="{FF2B5EF4-FFF2-40B4-BE49-F238E27FC236}">
                <a16:creationId xmlns:a16="http://schemas.microsoft.com/office/drawing/2014/main" id="{50EFD270-D1DA-2254-E12E-B2C582FFEE5E}"/>
              </a:ext>
            </a:extLst>
          </p:cNvPr>
          <p:cNvGrpSpPr/>
          <p:nvPr userDrawn="1"/>
        </p:nvGrpSpPr>
        <p:grpSpPr>
          <a:xfrm>
            <a:off x="441852" y="5691396"/>
            <a:ext cx="6969049" cy="851642"/>
            <a:chOff x="441852" y="5691396"/>
            <a:chExt cx="6969049" cy="851642"/>
          </a:xfrm>
        </p:grpSpPr>
        <p:pic>
          <p:nvPicPr>
            <p:cNvPr id="20" name="Picture 19" descr="Co-funded by the European Union logo in png for web usage">
              <a:extLst>
                <a:ext uri="{FF2B5EF4-FFF2-40B4-BE49-F238E27FC236}">
                  <a16:creationId xmlns:a16="http://schemas.microsoft.com/office/drawing/2014/main" id="{4C815BC7-19C3-9C8B-1FF6-1FC0D68987EA}"/>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22" name="Rectangle 21">
              <a:extLst>
                <a:ext uri="{FF2B5EF4-FFF2-40B4-BE49-F238E27FC236}">
                  <a16:creationId xmlns:a16="http://schemas.microsoft.com/office/drawing/2014/main" id="{DDBC00AC-A277-196A-19F1-8D1DCF61F2B0}"/>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dirty="0">
                  <a:solidFill>
                    <a:srgbClr val="414141"/>
                  </a:solidFill>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23" name="Group 22">
              <a:extLst>
                <a:ext uri="{FF2B5EF4-FFF2-40B4-BE49-F238E27FC236}">
                  <a16:creationId xmlns:a16="http://schemas.microsoft.com/office/drawing/2014/main" id="{0098C2DF-C061-F57B-E9C1-3DB4927CAB61}"/>
                </a:ext>
              </a:extLst>
            </p:cNvPr>
            <p:cNvGrpSpPr/>
            <p:nvPr userDrawn="1"/>
          </p:nvGrpSpPr>
          <p:grpSpPr>
            <a:xfrm>
              <a:off x="441852" y="5691396"/>
              <a:ext cx="1307461" cy="742180"/>
              <a:chOff x="340586" y="8789227"/>
              <a:chExt cx="1307461" cy="742180"/>
            </a:xfrm>
          </p:grpSpPr>
          <p:sp>
            <p:nvSpPr>
              <p:cNvPr id="24" name="Rectangle 23">
                <a:extLst>
                  <a:ext uri="{FF2B5EF4-FFF2-40B4-BE49-F238E27FC236}">
                    <a16:creationId xmlns:a16="http://schemas.microsoft.com/office/drawing/2014/main" id="{160E25E8-C4E7-1021-4E43-38515B31E7B0}"/>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rgbClr val="414141"/>
                    </a:solidFill>
                    <a:latin typeface="+mj-lt"/>
                  </a:rPr>
                  <a:t>EPIC STAYS is licensed </a:t>
                </a:r>
              </a:p>
              <a:p>
                <a:pPr algn="just"/>
                <a:r>
                  <a:rPr lang="en-US" sz="900" b="1" dirty="0">
                    <a:solidFill>
                      <a:srgbClr val="414141"/>
                    </a:solidFill>
                    <a:latin typeface="+mj-lt"/>
                  </a:rPr>
                  <a:t>under </a:t>
                </a:r>
                <a:r>
                  <a:rPr lang="en-US" sz="900" b="1" dirty="0">
                    <a:solidFill>
                      <a:srgbClr val="414141"/>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rgbClr val="414141"/>
                  </a:solidFill>
                  <a:latin typeface="+mj-lt"/>
                </a:endParaRPr>
              </a:p>
            </p:txBody>
          </p:sp>
          <p:pic>
            <p:nvPicPr>
              <p:cNvPr id="26" name="Picture 25">
                <a:extLst>
                  <a:ext uri="{FF2B5EF4-FFF2-40B4-BE49-F238E27FC236}">
                    <a16:creationId xmlns:a16="http://schemas.microsoft.com/office/drawing/2014/main" id="{F68A0CEB-62DF-F4CB-F883-C841DF8784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err="1"/>
              <a:t>www.epicstays.eu</a:t>
            </a:r>
            <a:endParaRPr lang="en-US"/>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Sub-heading</a:t>
            </a:r>
            <a:endParaRPr lang="en-US"/>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2" name="object 3">
            <a:extLst>
              <a:ext uri="{FF2B5EF4-FFF2-40B4-BE49-F238E27FC236}">
                <a16:creationId xmlns:a16="http://schemas.microsoft.com/office/drawing/2014/main" id="{AB58B100-F3B0-9F75-BCD6-CD01355380E3}"/>
              </a:ext>
            </a:extLst>
          </p:cNvPr>
          <p:cNvSpPr/>
          <p:nvPr userDrawn="1"/>
        </p:nvSpPr>
        <p:spPr>
          <a:xfrm rot="16200000">
            <a:off x="1049881" y="1286396"/>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3" name="Freeform 2">
            <a:extLst>
              <a:ext uri="{FF2B5EF4-FFF2-40B4-BE49-F238E27FC236}">
                <a16:creationId xmlns:a16="http://schemas.microsoft.com/office/drawing/2014/main" id="{5A6BB997-596E-4786-2F55-208C130FA1A6}"/>
              </a:ext>
            </a:extLst>
          </p:cNvPr>
          <p:cNvSpPr/>
          <p:nvPr userDrawn="1"/>
        </p:nvSpPr>
        <p:spPr>
          <a:xfrm>
            <a:off x="210220" y="2521176"/>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5" name="Picture Placeholder 26">
            <a:extLst>
              <a:ext uri="{FF2B5EF4-FFF2-40B4-BE49-F238E27FC236}">
                <a16:creationId xmlns:a16="http://schemas.microsoft.com/office/drawing/2014/main" id="{222A47AC-E8AE-56CC-DCEC-85D7067A0FBE}"/>
              </a:ext>
            </a:extLst>
          </p:cNvPr>
          <p:cNvSpPr>
            <a:spLocks noGrp="1"/>
          </p:cNvSpPr>
          <p:nvPr>
            <p:ph type="pic" sz="quarter" idx="67"/>
          </p:nvPr>
        </p:nvSpPr>
        <p:spPr>
          <a:xfrm>
            <a:off x="210220" y="6"/>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6" name="Text Placeholder 32">
            <a:extLst>
              <a:ext uri="{FF2B5EF4-FFF2-40B4-BE49-F238E27FC236}">
                <a16:creationId xmlns:a16="http://schemas.microsoft.com/office/drawing/2014/main" id="{4001BD79-7C1D-4AEA-28DD-B4D32AD5877B}"/>
              </a:ext>
            </a:extLst>
          </p:cNvPr>
          <p:cNvSpPr>
            <a:spLocks noGrp="1"/>
          </p:cNvSpPr>
          <p:nvPr>
            <p:ph type="body" sz="quarter" idx="18" hasCustomPrompt="1"/>
          </p:nvPr>
        </p:nvSpPr>
        <p:spPr>
          <a:xfrm>
            <a:off x="309338" y="4383483"/>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 name="Text Placeholder 32">
            <a:extLst>
              <a:ext uri="{FF2B5EF4-FFF2-40B4-BE49-F238E27FC236}">
                <a16:creationId xmlns:a16="http://schemas.microsoft.com/office/drawing/2014/main" id="{67491A92-E816-1D3A-E5D6-EBF192255845}"/>
              </a:ext>
            </a:extLst>
          </p:cNvPr>
          <p:cNvSpPr>
            <a:spLocks noGrp="1"/>
          </p:cNvSpPr>
          <p:nvPr>
            <p:ph type="body" sz="quarter" idx="19" hasCustomPrompt="1"/>
          </p:nvPr>
        </p:nvSpPr>
        <p:spPr>
          <a:xfrm>
            <a:off x="251713" y="3505401"/>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2" name="Text Placeholder 32">
            <a:extLst>
              <a:ext uri="{FF2B5EF4-FFF2-40B4-BE49-F238E27FC236}">
                <a16:creationId xmlns:a16="http://schemas.microsoft.com/office/drawing/2014/main" id="{987EFA9A-2ED0-56D1-40B3-419FC3851D77}"/>
              </a:ext>
            </a:extLst>
          </p:cNvPr>
          <p:cNvSpPr>
            <a:spLocks noGrp="1"/>
          </p:cNvSpPr>
          <p:nvPr>
            <p:ph type="body" sz="quarter" idx="20" hasCustomPrompt="1"/>
          </p:nvPr>
        </p:nvSpPr>
        <p:spPr>
          <a:xfrm>
            <a:off x="1286928" y="3917325"/>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3" name="Text Placeholder 23">
            <a:extLst>
              <a:ext uri="{FF2B5EF4-FFF2-40B4-BE49-F238E27FC236}">
                <a16:creationId xmlns:a16="http://schemas.microsoft.com/office/drawing/2014/main" id="{03661970-41DC-FEFA-3751-A94EF54BBECA}"/>
              </a:ext>
            </a:extLst>
          </p:cNvPr>
          <p:cNvSpPr>
            <a:spLocks noGrp="1"/>
          </p:cNvSpPr>
          <p:nvPr>
            <p:ph type="body" sz="quarter" idx="66" hasCustomPrompt="1"/>
          </p:nvPr>
        </p:nvSpPr>
        <p:spPr>
          <a:xfrm rot="16200000">
            <a:off x="1061980" y="1299791"/>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4" name="Straight Connector 13">
            <a:extLst>
              <a:ext uri="{FF2B5EF4-FFF2-40B4-BE49-F238E27FC236}">
                <a16:creationId xmlns:a16="http://schemas.microsoft.com/office/drawing/2014/main" id="{97B18728-F186-A8AC-4AD7-600B58C667B4}"/>
              </a:ext>
            </a:extLst>
          </p:cNvPr>
          <p:cNvCxnSpPr>
            <a:cxnSpLocks/>
          </p:cNvCxnSpPr>
          <p:nvPr userDrawn="1"/>
        </p:nvCxnSpPr>
        <p:spPr>
          <a:xfrm flipV="1">
            <a:off x="213223" y="4140322"/>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56BC89A4-DD24-2C25-BFA4-C7F92035029F}"/>
              </a:ext>
            </a:extLst>
          </p:cNvPr>
          <p:cNvSpPr/>
          <p:nvPr userDrawn="1"/>
        </p:nvSpPr>
        <p:spPr>
          <a:xfrm rot="10800000">
            <a:off x="3009806" y="313144"/>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 name="object 3">
            <a:extLst>
              <a:ext uri="{FF2B5EF4-FFF2-40B4-BE49-F238E27FC236}">
                <a16:creationId xmlns:a16="http://schemas.microsoft.com/office/drawing/2014/main" id="{13DEC2A7-8A35-A10B-354E-B48ACD1AC720}"/>
              </a:ext>
            </a:extLst>
          </p:cNvPr>
          <p:cNvSpPr/>
          <p:nvPr userDrawn="1"/>
        </p:nvSpPr>
        <p:spPr>
          <a:xfrm rot="5400000">
            <a:off x="3851599" y="5170247"/>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a:p>
        </p:txBody>
      </p:sp>
      <p:sp>
        <p:nvSpPr>
          <p:cNvPr id="17" name="Picture Placeholder 63">
            <a:extLst>
              <a:ext uri="{FF2B5EF4-FFF2-40B4-BE49-F238E27FC236}">
                <a16:creationId xmlns:a16="http://schemas.microsoft.com/office/drawing/2014/main" id="{3F69ECB2-5E5E-6F96-31CC-D27D9FAE69FD}"/>
              </a:ext>
            </a:extLst>
          </p:cNvPr>
          <p:cNvSpPr>
            <a:spLocks noGrp="1"/>
          </p:cNvSpPr>
          <p:nvPr>
            <p:ph type="pic" sz="quarter" idx="85"/>
          </p:nvPr>
        </p:nvSpPr>
        <p:spPr>
          <a:xfrm>
            <a:off x="3007378" y="3506784"/>
            <a:ext cx="2332491" cy="3351213"/>
          </a:xfrm>
          <a:custGeom>
            <a:avLst/>
            <a:gdLst>
              <a:gd name="connsiteX0" fmla="*/ 0 w 2332491"/>
              <a:gd name="connsiteY0" fmla="*/ 0 h 3351213"/>
              <a:gd name="connsiteX1" fmla="*/ 2332491 w 2332491"/>
              <a:gd name="connsiteY1" fmla="*/ 0 h 3351213"/>
              <a:gd name="connsiteX2" fmla="*/ 2332491 w 2332491"/>
              <a:gd name="connsiteY2" fmla="*/ 373296 h 3351213"/>
              <a:gd name="connsiteX3" fmla="*/ 2131611 w 2332491"/>
              <a:gd name="connsiteY3" fmla="*/ 373296 h 3351213"/>
              <a:gd name="connsiteX4" fmla="*/ 2131611 w 2332491"/>
              <a:gd name="connsiteY4" fmla="*/ 3351183 h 3351213"/>
              <a:gd name="connsiteX5" fmla="*/ 2332491 w 2332491"/>
              <a:gd name="connsiteY5" fmla="*/ 3351183 h 3351213"/>
              <a:gd name="connsiteX6" fmla="*/ 2332491 w 2332491"/>
              <a:gd name="connsiteY6" fmla="*/ 3351213 h 3351213"/>
              <a:gd name="connsiteX7" fmla="*/ 0 w 2332491"/>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491" h="3351213">
                <a:moveTo>
                  <a:pt x="0" y="0"/>
                </a:moveTo>
                <a:lnTo>
                  <a:pt x="2332491" y="0"/>
                </a:lnTo>
                <a:lnTo>
                  <a:pt x="2332491" y="373296"/>
                </a:lnTo>
                <a:lnTo>
                  <a:pt x="2131611" y="373296"/>
                </a:lnTo>
                <a:lnTo>
                  <a:pt x="2131611" y="3351183"/>
                </a:lnTo>
                <a:lnTo>
                  <a:pt x="2332491" y="3351183"/>
                </a:lnTo>
                <a:lnTo>
                  <a:pt x="2332491" y="3351213"/>
                </a:lnTo>
                <a:lnTo>
                  <a:pt x="0" y="3351213"/>
                </a:lnTo>
                <a:close/>
              </a:path>
            </a:pathLst>
          </a:custGeom>
          <a:solidFill>
            <a:schemeClr val="bg1">
              <a:lumMod val="95000"/>
            </a:schemeClr>
          </a:solidFill>
        </p:spPr>
        <p:txBody>
          <a:bodyPr wrap="square">
            <a:noAutofit/>
          </a:bodyPr>
          <a:lstStyle/>
          <a:p>
            <a:endParaRPr lang="en-GB" dirty="0"/>
          </a:p>
        </p:txBody>
      </p:sp>
      <p:sp>
        <p:nvSpPr>
          <p:cNvPr id="18" name="Text Placeholder 32">
            <a:extLst>
              <a:ext uri="{FF2B5EF4-FFF2-40B4-BE49-F238E27FC236}">
                <a16:creationId xmlns:a16="http://schemas.microsoft.com/office/drawing/2014/main" id="{76079F84-B306-F7E7-A066-B14BCD193490}"/>
              </a:ext>
            </a:extLst>
          </p:cNvPr>
          <p:cNvSpPr>
            <a:spLocks noGrp="1"/>
          </p:cNvSpPr>
          <p:nvPr>
            <p:ph type="body" sz="quarter" idx="86" hasCustomPrompt="1"/>
          </p:nvPr>
        </p:nvSpPr>
        <p:spPr>
          <a:xfrm>
            <a:off x="3114205" y="180119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A4012D8B-03FF-7AB7-2352-50B881B6772F}"/>
              </a:ext>
            </a:extLst>
          </p:cNvPr>
          <p:cNvSpPr>
            <a:spLocks noGrp="1"/>
          </p:cNvSpPr>
          <p:nvPr>
            <p:ph type="body" sz="quarter" idx="87" hasCustomPrompt="1"/>
          </p:nvPr>
        </p:nvSpPr>
        <p:spPr>
          <a:xfrm>
            <a:off x="3056580" y="92311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20" name="Text Placeholder 32">
            <a:extLst>
              <a:ext uri="{FF2B5EF4-FFF2-40B4-BE49-F238E27FC236}">
                <a16:creationId xmlns:a16="http://schemas.microsoft.com/office/drawing/2014/main" id="{9576CC2E-339A-8170-905A-A21C9CAE4146}"/>
              </a:ext>
            </a:extLst>
          </p:cNvPr>
          <p:cNvSpPr>
            <a:spLocks noGrp="1"/>
          </p:cNvSpPr>
          <p:nvPr>
            <p:ph type="body" sz="quarter" idx="88" hasCustomPrompt="1"/>
          </p:nvPr>
        </p:nvSpPr>
        <p:spPr>
          <a:xfrm>
            <a:off x="4091795" y="133504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1" name="Straight Connector 20">
            <a:extLst>
              <a:ext uri="{FF2B5EF4-FFF2-40B4-BE49-F238E27FC236}">
                <a16:creationId xmlns:a16="http://schemas.microsoft.com/office/drawing/2014/main" id="{FE694A44-1BDC-AFDB-FF67-66ADDE7DB91A}"/>
              </a:ext>
            </a:extLst>
          </p:cNvPr>
          <p:cNvCxnSpPr>
            <a:cxnSpLocks/>
          </p:cNvCxnSpPr>
          <p:nvPr userDrawn="1"/>
        </p:nvCxnSpPr>
        <p:spPr>
          <a:xfrm flipV="1">
            <a:off x="3018090" y="155803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object 3">
            <a:extLst>
              <a:ext uri="{FF2B5EF4-FFF2-40B4-BE49-F238E27FC236}">
                <a16:creationId xmlns:a16="http://schemas.microsoft.com/office/drawing/2014/main" id="{75BA7323-31AB-B9AD-9AF6-A0EE0CE9268B}"/>
              </a:ext>
            </a:extLst>
          </p:cNvPr>
          <p:cNvSpPr/>
          <p:nvPr userDrawn="1"/>
        </p:nvSpPr>
        <p:spPr>
          <a:xfrm rot="16200000">
            <a:off x="6631589" y="1290171"/>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FBA63B"/>
          </a:solidFill>
        </p:spPr>
        <p:txBody>
          <a:bodyPr wrap="square" lIns="0" tIns="0" rIns="0" bIns="0" rtlCol="0"/>
          <a:lstStyle/>
          <a:p>
            <a:endParaRPr/>
          </a:p>
        </p:txBody>
      </p:sp>
      <p:sp>
        <p:nvSpPr>
          <p:cNvPr id="24" name="Freeform 23">
            <a:extLst>
              <a:ext uri="{FF2B5EF4-FFF2-40B4-BE49-F238E27FC236}">
                <a16:creationId xmlns:a16="http://schemas.microsoft.com/office/drawing/2014/main" id="{B48294FA-6206-DC27-6E44-D4BB7C2C8DC7}"/>
              </a:ext>
            </a:extLst>
          </p:cNvPr>
          <p:cNvSpPr/>
          <p:nvPr userDrawn="1"/>
        </p:nvSpPr>
        <p:spPr>
          <a:xfrm>
            <a:off x="5791928" y="2524951"/>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5" name="Picture Placeholder 26">
            <a:extLst>
              <a:ext uri="{FF2B5EF4-FFF2-40B4-BE49-F238E27FC236}">
                <a16:creationId xmlns:a16="http://schemas.microsoft.com/office/drawing/2014/main" id="{DBFAC1F1-D0E5-BCB9-86E9-2EA24562BF8D}"/>
              </a:ext>
            </a:extLst>
          </p:cNvPr>
          <p:cNvSpPr>
            <a:spLocks noGrp="1"/>
          </p:cNvSpPr>
          <p:nvPr>
            <p:ph type="pic" sz="quarter" idx="89"/>
          </p:nvPr>
        </p:nvSpPr>
        <p:spPr>
          <a:xfrm>
            <a:off x="5791928" y="3781"/>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6" name="Text Placeholder 32">
            <a:extLst>
              <a:ext uri="{FF2B5EF4-FFF2-40B4-BE49-F238E27FC236}">
                <a16:creationId xmlns:a16="http://schemas.microsoft.com/office/drawing/2014/main" id="{56C07F70-6842-66F8-7253-081C5AFCB97F}"/>
              </a:ext>
            </a:extLst>
          </p:cNvPr>
          <p:cNvSpPr>
            <a:spLocks noGrp="1"/>
          </p:cNvSpPr>
          <p:nvPr>
            <p:ph type="body" sz="quarter" idx="90" hasCustomPrompt="1"/>
          </p:nvPr>
        </p:nvSpPr>
        <p:spPr>
          <a:xfrm>
            <a:off x="5891046" y="438725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3" name="Text Placeholder 32">
            <a:extLst>
              <a:ext uri="{FF2B5EF4-FFF2-40B4-BE49-F238E27FC236}">
                <a16:creationId xmlns:a16="http://schemas.microsoft.com/office/drawing/2014/main" id="{40168223-E82F-C581-CD6C-819F083C284A}"/>
              </a:ext>
            </a:extLst>
          </p:cNvPr>
          <p:cNvSpPr>
            <a:spLocks noGrp="1"/>
          </p:cNvSpPr>
          <p:nvPr>
            <p:ph type="body" sz="quarter" idx="91" hasCustomPrompt="1"/>
          </p:nvPr>
        </p:nvSpPr>
        <p:spPr>
          <a:xfrm>
            <a:off x="5833421" y="350917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35" name="Text Placeholder 32">
            <a:extLst>
              <a:ext uri="{FF2B5EF4-FFF2-40B4-BE49-F238E27FC236}">
                <a16:creationId xmlns:a16="http://schemas.microsoft.com/office/drawing/2014/main" id="{6965A4F2-CFB5-597B-B1A4-DD256D8297E7}"/>
              </a:ext>
            </a:extLst>
          </p:cNvPr>
          <p:cNvSpPr>
            <a:spLocks noGrp="1"/>
          </p:cNvSpPr>
          <p:nvPr>
            <p:ph type="body" sz="quarter" idx="92" hasCustomPrompt="1"/>
          </p:nvPr>
        </p:nvSpPr>
        <p:spPr>
          <a:xfrm>
            <a:off x="6868636" y="392110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7" name="Text Placeholder 23">
            <a:extLst>
              <a:ext uri="{FF2B5EF4-FFF2-40B4-BE49-F238E27FC236}">
                <a16:creationId xmlns:a16="http://schemas.microsoft.com/office/drawing/2014/main" id="{0058FE08-A56A-1DCA-7467-6DC169387395}"/>
              </a:ext>
            </a:extLst>
          </p:cNvPr>
          <p:cNvSpPr>
            <a:spLocks noGrp="1"/>
          </p:cNvSpPr>
          <p:nvPr>
            <p:ph type="body" sz="quarter" idx="93" hasCustomPrompt="1"/>
          </p:nvPr>
        </p:nvSpPr>
        <p:spPr>
          <a:xfrm rot="16200000">
            <a:off x="6643688" y="1303566"/>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38" name="Straight Connector 37">
            <a:extLst>
              <a:ext uri="{FF2B5EF4-FFF2-40B4-BE49-F238E27FC236}">
                <a16:creationId xmlns:a16="http://schemas.microsoft.com/office/drawing/2014/main" id="{AE696F87-EAE8-55E7-10A1-B3B87338CB68}"/>
              </a:ext>
            </a:extLst>
          </p:cNvPr>
          <p:cNvCxnSpPr>
            <a:cxnSpLocks/>
          </p:cNvCxnSpPr>
          <p:nvPr userDrawn="1"/>
        </p:nvCxnSpPr>
        <p:spPr>
          <a:xfrm flipV="1">
            <a:off x="5794931" y="414409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 Placeholder 23">
            <a:extLst>
              <a:ext uri="{FF2B5EF4-FFF2-40B4-BE49-F238E27FC236}">
                <a16:creationId xmlns:a16="http://schemas.microsoft.com/office/drawing/2014/main" id="{78F1EF78-9AD9-0FCA-90D3-30D5C9A8CED2}"/>
              </a:ext>
            </a:extLst>
          </p:cNvPr>
          <p:cNvSpPr>
            <a:spLocks noGrp="1"/>
          </p:cNvSpPr>
          <p:nvPr>
            <p:ph type="body" sz="quarter" idx="98" hasCustomPrompt="1"/>
          </p:nvPr>
        </p:nvSpPr>
        <p:spPr>
          <a:xfrm rot="16200000">
            <a:off x="3857607" y="5142909"/>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42" name="Text Placeholder 32">
            <a:extLst>
              <a:ext uri="{FF2B5EF4-FFF2-40B4-BE49-F238E27FC236}">
                <a16:creationId xmlns:a16="http://schemas.microsoft.com/office/drawing/2014/main" id="{44EE4033-E818-4E58-A69F-F073C9036957}"/>
              </a:ext>
            </a:extLst>
          </p:cNvPr>
          <p:cNvSpPr>
            <a:spLocks noGrp="1"/>
          </p:cNvSpPr>
          <p:nvPr>
            <p:ph type="body" sz="quarter" idx="42" hasCustomPrompt="1"/>
          </p:nvPr>
        </p:nvSpPr>
        <p:spPr>
          <a:xfrm rot="16200000">
            <a:off x="8464222" y="3119182"/>
            <a:ext cx="6840061" cy="637571"/>
          </a:xfrm>
          <a:prstGeom prst="rect">
            <a:avLst/>
          </a:prstGeom>
        </p:spPr>
        <p:txBody>
          <a:bodyPr anchor="t">
            <a:noAutofit/>
          </a:bodyPr>
          <a:lstStyle>
            <a:lvl1pPr marL="0" indent="0" algn="ct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04</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05</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06</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07</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08</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09</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7AFD09FD-F964-4BBA-F4B5-AF920F2D68B2}"/>
              </a:ext>
            </a:extLst>
          </p:cNvPr>
          <p:cNvSpPr/>
          <p:nvPr userDrawn="1"/>
        </p:nvSpPr>
        <p:spPr>
          <a:xfrm>
            <a:off x="9747" y="0"/>
            <a:ext cx="7218860" cy="6858002"/>
          </a:xfrm>
          <a:custGeom>
            <a:avLst/>
            <a:gdLst>
              <a:gd name="connsiteX0" fmla="*/ 0 w 6503537"/>
              <a:gd name="connsiteY0" fmla="*/ 0 h 6838017"/>
              <a:gd name="connsiteX1" fmla="*/ 6503537 w 6503537"/>
              <a:gd name="connsiteY1" fmla="*/ 0 h 6838017"/>
              <a:gd name="connsiteX2" fmla="*/ 6503537 w 6503537"/>
              <a:gd name="connsiteY2" fmla="*/ 3800463 h 6838017"/>
              <a:gd name="connsiteX3" fmla="*/ 6496220 w 6503537"/>
              <a:gd name="connsiteY3" fmla="*/ 3800463 h 6838017"/>
              <a:gd name="connsiteX4" fmla="*/ 6503537 w 6503537"/>
              <a:gd name="connsiteY4" fmla="*/ 3994646 h 6838017"/>
              <a:gd name="connsiteX5" fmla="*/ 5228852 w 6503537"/>
              <a:gd name="connsiteY5" fmla="*/ 6653989 h 6838017"/>
              <a:gd name="connsiteX6" fmla="*/ 4978182 w 6503537"/>
              <a:gd name="connsiteY6" fmla="*/ 6838017 h 6838017"/>
              <a:gd name="connsiteX7" fmla="*/ 1019075 w 6503537"/>
              <a:gd name="connsiteY7" fmla="*/ 6838017 h 6838017"/>
              <a:gd name="connsiteX8" fmla="*/ 965583 w 6503537"/>
              <a:gd name="connsiteY8" fmla="*/ 6802921 h 6838017"/>
              <a:gd name="connsiteX9" fmla="*/ 88357 w 6503537"/>
              <a:gd name="connsiteY9" fmla="*/ 5919024 h 6838017"/>
              <a:gd name="connsiteX10" fmla="*/ 0 w 6503537"/>
              <a:gd name="connsiteY10" fmla="*/ 5775966 h 683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03537" h="6838017">
                <a:moveTo>
                  <a:pt x="0" y="0"/>
                </a:moveTo>
                <a:lnTo>
                  <a:pt x="6503537" y="0"/>
                </a:lnTo>
                <a:lnTo>
                  <a:pt x="6503537" y="3800463"/>
                </a:lnTo>
                <a:lnTo>
                  <a:pt x="6496220" y="3800463"/>
                </a:lnTo>
                <a:cubicBezTo>
                  <a:pt x="6503537" y="3865190"/>
                  <a:pt x="6503537" y="3929921"/>
                  <a:pt x="6503537" y="3994646"/>
                </a:cubicBezTo>
                <a:cubicBezTo>
                  <a:pt x="6503537" y="5066697"/>
                  <a:pt x="6007851" y="6022691"/>
                  <a:pt x="5228852" y="6653989"/>
                </a:cubicBezTo>
                <a:lnTo>
                  <a:pt x="4978182" y="6838017"/>
                </a:lnTo>
                <a:lnTo>
                  <a:pt x="1019075" y="6838017"/>
                </a:lnTo>
                <a:lnTo>
                  <a:pt x="965583" y="6802921"/>
                </a:lnTo>
                <a:cubicBezTo>
                  <a:pt x="621940" y="6562487"/>
                  <a:pt x="324410" y="6262731"/>
                  <a:pt x="88357" y="5919024"/>
                </a:cubicBezTo>
                <a:lnTo>
                  <a:pt x="0" y="5775966"/>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Freeform 5">
            <a:extLst>
              <a:ext uri="{FF2B5EF4-FFF2-40B4-BE49-F238E27FC236}">
                <a16:creationId xmlns:a16="http://schemas.microsoft.com/office/drawing/2014/main" id="{EF70B95F-EAF9-F817-7FD9-DA2A63B9B1A7}"/>
              </a:ext>
            </a:extLst>
          </p:cNvPr>
          <p:cNvSpPr/>
          <p:nvPr userDrawn="1"/>
        </p:nvSpPr>
        <p:spPr>
          <a:xfrm>
            <a:off x="0" y="206652"/>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7" name="Text Placeholder 25">
            <a:extLst>
              <a:ext uri="{FF2B5EF4-FFF2-40B4-BE49-F238E27FC236}">
                <a16:creationId xmlns:a16="http://schemas.microsoft.com/office/drawing/2014/main" id="{B616B88E-4BB7-81FA-3B87-0FAFC141ADC4}"/>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01</a:t>
            </a:r>
          </a:p>
        </p:txBody>
      </p:sp>
      <p:sp>
        <p:nvSpPr>
          <p:cNvPr id="8" name="Text Placeholder 25">
            <a:extLst>
              <a:ext uri="{FF2B5EF4-FFF2-40B4-BE49-F238E27FC236}">
                <a16:creationId xmlns:a16="http://schemas.microsoft.com/office/drawing/2014/main" id="{B0C46E35-F610-ABD0-1528-30C1FF792CEB}"/>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9" name="Text Placeholder 17">
            <a:extLst>
              <a:ext uri="{FF2B5EF4-FFF2-40B4-BE49-F238E27FC236}">
                <a16:creationId xmlns:a16="http://schemas.microsoft.com/office/drawing/2014/main" id="{257154F1-0202-0F9B-AC33-080819B18788}"/>
              </a:ext>
            </a:extLst>
          </p:cNvPr>
          <p:cNvSpPr>
            <a:spLocks noGrp="1"/>
          </p:cNvSpPr>
          <p:nvPr>
            <p:ph type="body" sz="quarter" idx="28" hasCustomPrompt="1"/>
          </p:nvPr>
        </p:nvSpPr>
        <p:spPr>
          <a:xfrm>
            <a:off x="979124" y="1714696"/>
            <a:ext cx="4198618" cy="4476077"/>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 name="Text Placeholder 25">
            <a:extLst>
              <a:ext uri="{FF2B5EF4-FFF2-40B4-BE49-F238E27FC236}">
                <a16:creationId xmlns:a16="http://schemas.microsoft.com/office/drawing/2014/main" id="{696B3478-DB79-9219-A58A-82E38F3C6380}"/>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02</a:t>
            </a:r>
          </a:p>
        </p:txBody>
      </p:sp>
      <p:sp>
        <p:nvSpPr>
          <p:cNvPr id="11" name="Text Placeholder 25">
            <a:extLst>
              <a:ext uri="{FF2B5EF4-FFF2-40B4-BE49-F238E27FC236}">
                <a16:creationId xmlns:a16="http://schemas.microsoft.com/office/drawing/2014/main" id="{88A0A28D-0256-CFAA-1C34-8C3FDE76E315}"/>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2" name="Text Placeholder 25">
            <a:extLst>
              <a:ext uri="{FF2B5EF4-FFF2-40B4-BE49-F238E27FC236}">
                <a16:creationId xmlns:a16="http://schemas.microsoft.com/office/drawing/2014/main" id="{175FD603-57DB-8545-9E29-BCA955F40C20}"/>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03</a:t>
            </a:r>
          </a:p>
        </p:txBody>
      </p:sp>
      <p:sp>
        <p:nvSpPr>
          <p:cNvPr id="13" name="Text Placeholder 25">
            <a:extLst>
              <a:ext uri="{FF2B5EF4-FFF2-40B4-BE49-F238E27FC236}">
                <a16:creationId xmlns:a16="http://schemas.microsoft.com/office/drawing/2014/main" id="{30A18E53-9C11-3D8E-34C2-233D976BBC01}"/>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4" name="Text Placeholder 25">
            <a:extLst>
              <a:ext uri="{FF2B5EF4-FFF2-40B4-BE49-F238E27FC236}">
                <a16:creationId xmlns:a16="http://schemas.microsoft.com/office/drawing/2014/main" id="{2D2CD730-960B-D2A9-4F6C-4DB5BADE4C19}"/>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04</a:t>
            </a:r>
          </a:p>
        </p:txBody>
      </p:sp>
      <p:sp>
        <p:nvSpPr>
          <p:cNvPr id="15" name="Text Placeholder 25">
            <a:extLst>
              <a:ext uri="{FF2B5EF4-FFF2-40B4-BE49-F238E27FC236}">
                <a16:creationId xmlns:a16="http://schemas.microsoft.com/office/drawing/2014/main" id="{B4F67A0C-F23B-B32A-FBC3-5673C6F33C3C}"/>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6" name="Text Placeholder 25">
            <a:extLst>
              <a:ext uri="{FF2B5EF4-FFF2-40B4-BE49-F238E27FC236}">
                <a16:creationId xmlns:a16="http://schemas.microsoft.com/office/drawing/2014/main" id="{5415E5DD-3023-1518-7EEC-E9E811B03865}"/>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05</a:t>
            </a:r>
          </a:p>
        </p:txBody>
      </p:sp>
      <p:sp>
        <p:nvSpPr>
          <p:cNvPr id="17" name="Text Placeholder 25">
            <a:extLst>
              <a:ext uri="{FF2B5EF4-FFF2-40B4-BE49-F238E27FC236}">
                <a16:creationId xmlns:a16="http://schemas.microsoft.com/office/drawing/2014/main" id="{8A4AB095-362A-BB27-C305-AAA03514B046}"/>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8" name="Text Placeholder 23">
            <a:extLst>
              <a:ext uri="{FF2B5EF4-FFF2-40B4-BE49-F238E27FC236}">
                <a16:creationId xmlns:a16="http://schemas.microsoft.com/office/drawing/2014/main" id="{6FC0EADD-4B42-016A-166A-4CD197166DBB}"/>
              </a:ext>
            </a:extLst>
          </p:cNvPr>
          <p:cNvSpPr>
            <a:spLocks noGrp="1"/>
          </p:cNvSpPr>
          <p:nvPr>
            <p:ph type="body" sz="quarter" idx="27" hasCustomPrompt="1"/>
          </p:nvPr>
        </p:nvSpPr>
        <p:spPr>
          <a:xfrm>
            <a:off x="864755" y="321248"/>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0" name="Straight Connector 19">
            <a:extLst>
              <a:ext uri="{FF2B5EF4-FFF2-40B4-BE49-F238E27FC236}">
                <a16:creationId xmlns:a16="http://schemas.microsoft.com/office/drawing/2014/main" id="{82DDEA65-7AB9-2AA4-31D9-4E6E05ABB2D9}"/>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22" name="Slide Number Placeholder 5">
            <a:extLst>
              <a:ext uri="{FF2B5EF4-FFF2-40B4-BE49-F238E27FC236}">
                <a16:creationId xmlns:a16="http://schemas.microsoft.com/office/drawing/2014/main" id="{EC2925E5-C063-B82D-42BD-B4E24B7E0C17}"/>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23" name="Rectangle 22">
            <a:extLst>
              <a:ext uri="{FF2B5EF4-FFF2-40B4-BE49-F238E27FC236}">
                <a16:creationId xmlns:a16="http://schemas.microsoft.com/office/drawing/2014/main" id="{FDE308D3-0016-EF7D-BEDE-2D0C36BCB10C}"/>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4" name="Text Placeholder 23">
            <a:extLst>
              <a:ext uri="{FF2B5EF4-FFF2-40B4-BE49-F238E27FC236}">
                <a16:creationId xmlns:a16="http://schemas.microsoft.com/office/drawing/2014/main" id="{EC0E9130-D318-525D-634F-3A11CF69800C}"/>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5" name="Freeform 4">
            <a:extLst>
              <a:ext uri="{FF2B5EF4-FFF2-40B4-BE49-F238E27FC236}">
                <a16:creationId xmlns:a16="http://schemas.microsoft.com/office/drawing/2014/main" id="{1C793BCD-71E7-D751-F1FC-DAF15C82136E}"/>
              </a:ext>
            </a:extLst>
          </p:cNvPr>
          <p:cNvSpPr/>
          <p:nvPr userDrawn="1"/>
        </p:nvSpPr>
        <p:spPr>
          <a:xfrm rot="16200000">
            <a:off x="1285344" y="-146355"/>
            <a:ext cx="5241494" cy="7812182"/>
          </a:xfrm>
          <a:custGeom>
            <a:avLst/>
            <a:gdLst>
              <a:gd name="connsiteX0" fmla="*/ 4830629 w 4830629"/>
              <a:gd name="connsiteY0" fmla="*/ 0 h 7199809"/>
              <a:gd name="connsiteX1" fmla="*/ 4830629 w 4830629"/>
              <a:gd name="connsiteY1" fmla="*/ 579469 h 7199809"/>
              <a:gd name="connsiteX2" fmla="*/ 4830629 w 4830629"/>
              <a:gd name="connsiteY2" fmla="*/ 1106875 h 7199809"/>
              <a:gd name="connsiteX3" fmla="*/ 4830629 w 4830629"/>
              <a:gd name="connsiteY3" fmla="*/ 1984979 h 7199809"/>
              <a:gd name="connsiteX4" fmla="*/ 4830629 w 4830629"/>
              <a:gd name="connsiteY4" fmla="*/ 2097937 h 7199809"/>
              <a:gd name="connsiteX5" fmla="*/ 4830629 w 4830629"/>
              <a:gd name="connsiteY5" fmla="*/ 2205131 h 7199809"/>
              <a:gd name="connsiteX6" fmla="*/ 4830629 w 4830629"/>
              <a:gd name="connsiteY6" fmla="*/ 3204812 h 7199809"/>
              <a:gd name="connsiteX7" fmla="*/ 4830629 w 4830629"/>
              <a:gd name="connsiteY7" fmla="*/ 3243431 h 7199809"/>
              <a:gd name="connsiteX8" fmla="*/ 4830629 w 4830629"/>
              <a:gd name="connsiteY8" fmla="*/ 3312006 h 7199809"/>
              <a:gd name="connsiteX9" fmla="*/ 4830629 w 4830629"/>
              <a:gd name="connsiteY9" fmla="*/ 3379544 h 7199809"/>
              <a:gd name="connsiteX10" fmla="*/ 4830629 w 4830629"/>
              <a:gd name="connsiteY10" fmla="*/ 4648940 h 7199809"/>
              <a:gd name="connsiteX11" fmla="*/ 4825589 w 4830629"/>
              <a:gd name="connsiteY11" fmla="*/ 4648940 h 7199809"/>
              <a:gd name="connsiteX12" fmla="*/ 4830629 w 4830629"/>
              <a:gd name="connsiteY12" fmla="*/ 4785055 h 7199809"/>
              <a:gd name="connsiteX13" fmla="*/ 2415314 w 4830629"/>
              <a:gd name="connsiteY13" fmla="*/ 7199809 h 7199809"/>
              <a:gd name="connsiteX14" fmla="*/ 0 w 4830629"/>
              <a:gd name="connsiteY14" fmla="*/ 4785055 h 7199809"/>
              <a:gd name="connsiteX15" fmla="*/ 5041 w 4830629"/>
              <a:gd name="connsiteY15" fmla="*/ 4648940 h 7199809"/>
              <a:gd name="connsiteX16" fmla="*/ 0 w 4830629"/>
              <a:gd name="connsiteY16" fmla="*/ 4648940 h 7199809"/>
              <a:gd name="connsiteX17" fmla="*/ 0 w 4830629"/>
              <a:gd name="connsiteY17" fmla="*/ 3379544 h 7199809"/>
              <a:gd name="connsiteX18" fmla="*/ 0 w 4830629"/>
              <a:gd name="connsiteY18" fmla="*/ 3312005 h 7199809"/>
              <a:gd name="connsiteX19" fmla="*/ 0 w 4830629"/>
              <a:gd name="connsiteY19" fmla="*/ 3243430 h 7199809"/>
              <a:gd name="connsiteX20" fmla="*/ 0 w 4830629"/>
              <a:gd name="connsiteY20" fmla="*/ 3204812 h 7199809"/>
              <a:gd name="connsiteX21" fmla="*/ 0 w 4830629"/>
              <a:gd name="connsiteY21" fmla="*/ 2205130 h 7199809"/>
              <a:gd name="connsiteX22" fmla="*/ 0 w 4830629"/>
              <a:gd name="connsiteY22" fmla="*/ 2097936 h 7199809"/>
              <a:gd name="connsiteX23" fmla="*/ 0 w 4830629"/>
              <a:gd name="connsiteY23" fmla="*/ 1984979 h 7199809"/>
              <a:gd name="connsiteX24" fmla="*/ 0 w 4830629"/>
              <a:gd name="connsiteY24" fmla="*/ 1106875 h 7199809"/>
              <a:gd name="connsiteX25" fmla="*/ 0 w 4830629"/>
              <a:gd name="connsiteY25" fmla="*/ 579469 h 7199809"/>
              <a:gd name="connsiteX26" fmla="*/ 0 w 4830629"/>
              <a:gd name="connsiteY26" fmla="*/ 0 h 719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830629" h="7199809">
                <a:moveTo>
                  <a:pt x="4830629" y="0"/>
                </a:moveTo>
                <a:lnTo>
                  <a:pt x="4830629" y="579469"/>
                </a:lnTo>
                <a:lnTo>
                  <a:pt x="4830629" y="1106875"/>
                </a:lnTo>
                <a:lnTo>
                  <a:pt x="4830629" y="1984979"/>
                </a:lnTo>
                <a:lnTo>
                  <a:pt x="4830629" y="2097937"/>
                </a:lnTo>
                <a:lnTo>
                  <a:pt x="4830629" y="2205131"/>
                </a:lnTo>
                <a:lnTo>
                  <a:pt x="4830629" y="3204812"/>
                </a:lnTo>
                <a:lnTo>
                  <a:pt x="4830629" y="3243431"/>
                </a:lnTo>
                <a:lnTo>
                  <a:pt x="4830629" y="3312006"/>
                </a:lnTo>
                <a:lnTo>
                  <a:pt x="4830629" y="3379544"/>
                </a:lnTo>
                <a:lnTo>
                  <a:pt x="4830629" y="4648940"/>
                </a:lnTo>
                <a:lnTo>
                  <a:pt x="4825589" y="4648940"/>
                </a:lnTo>
                <a:cubicBezTo>
                  <a:pt x="4830629" y="4694312"/>
                  <a:pt x="4830629" y="4739685"/>
                  <a:pt x="4830629" y="4785055"/>
                </a:cubicBezTo>
                <a:cubicBezTo>
                  <a:pt x="4830629" y="6120985"/>
                  <a:pt x="3751555" y="7199809"/>
                  <a:pt x="2415314" y="7199809"/>
                </a:cubicBezTo>
                <a:cubicBezTo>
                  <a:pt x="1079077" y="7199809"/>
                  <a:pt x="0" y="6115941"/>
                  <a:pt x="0" y="4785055"/>
                </a:cubicBezTo>
                <a:cubicBezTo>
                  <a:pt x="0" y="4739685"/>
                  <a:pt x="0" y="4689270"/>
                  <a:pt x="5041" y="4648940"/>
                </a:cubicBezTo>
                <a:lnTo>
                  <a:pt x="0" y="4648940"/>
                </a:lnTo>
                <a:lnTo>
                  <a:pt x="0" y="3379544"/>
                </a:lnTo>
                <a:lnTo>
                  <a:pt x="0" y="3312005"/>
                </a:lnTo>
                <a:lnTo>
                  <a:pt x="0" y="3243430"/>
                </a:lnTo>
                <a:lnTo>
                  <a:pt x="0" y="3204812"/>
                </a:lnTo>
                <a:lnTo>
                  <a:pt x="0" y="2205130"/>
                </a:lnTo>
                <a:lnTo>
                  <a:pt x="0" y="2097936"/>
                </a:lnTo>
                <a:lnTo>
                  <a:pt x="0" y="1984979"/>
                </a:lnTo>
                <a:lnTo>
                  <a:pt x="0" y="1106875"/>
                </a:lnTo>
                <a:lnTo>
                  <a:pt x="0" y="579469"/>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Picture Placeholder 12">
            <a:extLst>
              <a:ext uri="{FF2B5EF4-FFF2-40B4-BE49-F238E27FC236}">
                <a16:creationId xmlns:a16="http://schemas.microsoft.com/office/drawing/2014/main" id="{06215846-279A-91D3-80CD-89812857DB73}"/>
              </a:ext>
            </a:extLst>
          </p:cNvPr>
          <p:cNvSpPr>
            <a:spLocks noGrp="1"/>
          </p:cNvSpPr>
          <p:nvPr>
            <p:ph type="pic" sz="quarter" idx="19"/>
          </p:nvPr>
        </p:nvSpPr>
        <p:spPr>
          <a:xfrm>
            <a:off x="6132863" y="1297871"/>
            <a:ext cx="6059137" cy="4421141"/>
          </a:xfrm>
          <a:custGeom>
            <a:avLst/>
            <a:gdLst>
              <a:gd name="connsiteX0" fmla="*/ 2403865 w 6590485"/>
              <a:gd name="connsiteY0" fmla="*/ 0 h 4808847"/>
              <a:gd name="connsiteX1" fmla="*/ 2539366 w 6590485"/>
              <a:gd name="connsiteY1" fmla="*/ 5019 h 4808847"/>
              <a:gd name="connsiteX2" fmla="*/ 2539366 w 6590485"/>
              <a:gd name="connsiteY2" fmla="*/ 0 h 4808847"/>
              <a:gd name="connsiteX3" fmla="*/ 3803037 w 6590485"/>
              <a:gd name="connsiteY3" fmla="*/ 0 h 4808847"/>
              <a:gd name="connsiteX4" fmla="*/ 3938538 w 6590485"/>
              <a:gd name="connsiteY4" fmla="*/ 0 h 4808847"/>
              <a:gd name="connsiteX5" fmla="*/ 5191314 w 6590485"/>
              <a:gd name="connsiteY5" fmla="*/ 0 h 4808847"/>
              <a:gd name="connsiteX6" fmla="*/ 6590485 w 6590485"/>
              <a:gd name="connsiteY6" fmla="*/ 0 h 4808847"/>
              <a:gd name="connsiteX7" fmla="*/ 6590485 w 6590485"/>
              <a:gd name="connsiteY7" fmla="*/ 4808847 h 4808847"/>
              <a:gd name="connsiteX8" fmla="*/ 5191314 w 6590485"/>
              <a:gd name="connsiteY8" fmla="*/ 4808847 h 4808847"/>
              <a:gd name="connsiteX9" fmla="*/ 3938537 w 6590485"/>
              <a:gd name="connsiteY9" fmla="*/ 4808847 h 4808847"/>
              <a:gd name="connsiteX10" fmla="*/ 3803037 w 6590485"/>
              <a:gd name="connsiteY10" fmla="*/ 4808847 h 4808847"/>
              <a:gd name="connsiteX11" fmla="*/ 2539366 w 6590485"/>
              <a:gd name="connsiteY11" fmla="*/ 4808847 h 4808847"/>
              <a:gd name="connsiteX12" fmla="*/ 2539366 w 6590485"/>
              <a:gd name="connsiteY12" fmla="*/ 4803829 h 4808847"/>
              <a:gd name="connsiteX13" fmla="*/ 2403865 w 6590485"/>
              <a:gd name="connsiteY13" fmla="*/ 4808847 h 4808847"/>
              <a:gd name="connsiteX14" fmla="*/ 0 w 6590485"/>
              <a:gd name="connsiteY14" fmla="*/ 2404423 h 4808847"/>
              <a:gd name="connsiteX15" fmla="*/ 2403865 w 6590485"/>
              <a:gd name="connsiteY15" fmla="*/ 0 h 4808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90485" h="4808847">
                <a:moveTo>
                  <a:pt x="2403865" y="0"/>
                </a:moveTo>
                <a:cubicBezTo>
                  <a:pt x="2449031" y="0"/>
                  <a:pt x="2499219" y="0"/>
                  <a:pt x="2539366" y="5019"/>
                </a:cubicBezTo>
                <a:lnTo>
                  <a:pt x="2539366" y="0"/>
                </a:lnTo>
                <a:lnTo>
                  <a:pt x="3803037" y="0"/>
                </a:lnTo>
                <a:lnTo>
                  <a:pt x="3938538" y="0"/>
                </a:lnTo>
                <a:lnTo>
                  <a:pt x="5191314" y="0"/>
                </a:lnTo>
                <a:lnTo>
                  <a:pt x="6590485" y="0"/>
                </a:lnTo>
                <a:lnTo>
                  <a:pt x="6590485" y="4808847"/>
                </a:lnTo>
                <a:lnTo>
                  <a:pt x="5191314" y="4808847"/>
                </a:lnTo>
                <a:lnTo>
                  <a:pt x="3938537" y="4808847"/>
                </a:lnTo>
                <a:lnTo>
                  <a:pt x="3803037" y="4808847"/>
                </a:lnTo>
                <a:lnTo>
                  <a:pt x="2539366" y="4808847"/>
                </a:lnTo>
                <a:lnTo>
                  <a:pt x="2539366" y="4803829"/>
                </a:lnTo>
                <a:cubicBezTo>
                  <a:pt x="2494199" y="4808847"/>
                  <a:pt x="2449031" y="4808847"/>
                  <a:pt x="2403865" y="4808847"/>
                </a:cubicBezTo>
                <a:cubicBezTo>
                  <a:pt x="1073959" y="4808847"/>
                  <a:pt x="0" y="3734639"/>
                  <a:pt x="0" y="2404423"/>
                </a:cubicBezTo>
                <a:cubicBezTo>
                  <a:pt x="0" y="1074211"/>
                  <a:pt x="1078981" y="0"/>
                  <a:pt x="2403865"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6DD4134C-A00D-A05A-6DB7-BFDB9D6219E7}"/>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AD3DEEE4-231F-3F09-AF57-106EF29ECE51}"/>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dirty="0">
                <a:solidFill>
                  <a:srgbClr val="459597"/>
                </a:solidFill>
                <a:latin typeface="Calibri" panose="020F0502020204030204" pitchFamily="34" charset="0"/>
                <a:ea typeface="+mn-ea"/>
                <a:cs typeface="Calibri" panose="020F0502020204030204" pitchFamily="34" charset="0"/>
              </a:rPr>
              <a:t>INNOVATIEVE TOERISTISCHE VERBLIJVEN ONTWERPEN</a:t>
            </a:r>
          </a:p>
        </p:txBody>
      </p:sp>
      <p:sp>
        <p:nvSpPr>
          <p:cNvPr id="7" name="Slide Number Placeholder 5">
            <a:extLst>
              <a:ext uri="{FF2B5EF4-FFF2-40B4-BE49-F238E27FC236}">
                <a16:creationId xmlns:a16="http://schemas.microsoft.com/office/drawing/2014/main" id="{6EBB0053-6093-4BBF-2A71-372274C3DA3C}"/>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918" r:id="rId17"/>
    <p:sldLayoutId id="2147483917" r:id="rId18"/>
    <p:sldLayoutId id="2147483879" r:id="rId19"/>
    <p:sldLayoutId id="2147483913" r:id="rId20"/>
    <p:sldLayoutId id="2147483914" r:id="rId21"/>
    <p:sldLayoutId id="2147483906" r:id="rId22"/>
    <p:sldLayoutId id="2147483907" r:id="rId23"/>
    <p:sldLayoutId id="2147483878" r:id="rId24"/>
    <p:sldLayoutId id="2147483915" r:id="rId25"/>
    <p:sldLayoutId id="2147483891" r:id="rId26"/>
    <p:sldLayoutId id="2147483894" r:id="rId27"/>
    <p:sldLayoutId id="2147483893" r:id="rId28"/>
    <p:sldLayoutId id="2147483895" r:id="rId29"/>
    <p:sldLayoutId id="2147483896" r:id="rId30"/>
    <p:sldLayoutId id="2147483900" r:id="rId31"/>
    <p:sldLayoutId id="2147483901" r:id="rId32"/>
    <p:sldLayoutId id="2147483902" r:id="rId33"/>
    <p:sldLayoutId id="2147483903" r:id="rId34"/>
    <p:sldLayoutId id="2147483904" r:id="rId35"/>
    <p:sldLayoutId id="2147483853" r:id="rId36"/>
    <p:sldLayoutId id="2147483912" r:id="rId3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png"/><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png"/><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png"/><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pn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jpg"/><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5.xml"/><Relationship Id="rId5" Type="http://schemas.openxmlformats.org/officeDocument/2006/relationships/image" Target="../media/image12.png"/><Relationship Id="rId4" Type="http://schemas.openxmlformats.org/officeDocument/2006/relationships/hyperlink" Target="https://www.unwto.org/tourism-and-rural-development"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5.xml"/><Relationship Id="rId4" Type="http://schemas.openxmlformats.org/officeDocument/2006/relationships/hyperlink" Target="https://www.unwto.org/tourism-and-rural-development"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13" descr="A house on stilts in the woods&#10;&#10;AI-generated content may be incorrect.">
            <a:extLst>
              <a:ext uri="{FF2B5EF4-FFF2-40B4-BE49-F238E27FC236}">
                <a16:creationId xmlns:a16="http://schemas.microsoft.com/office/drawing/2014/main" id="{21115C29-6BE2-BF20-1AC9-6F9212B17C60}"/>
              </a:ext>
            </a:extLst>
          </p:cNvPr>
          <p:cNvPicPr>
            <a:picLocks noGrp="1" noChangeAspect="1"/>
          </p:cNvPicPr>
          <p:nvPr>
            <p:ph type="pic" sz="quarter" idx="19"/>
          </p:nvPr>
        </p:nvPicPr>
        <p:blipFill>
          <a:blip r:embed="rId2"/>
          <a:srcRect l="498" r="498"/>
          <a:stretch>
            <a:fillRect/>
          </a:stretch>
        </p:blipFill>
        <p:spPr>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p:spPr>
      </p:pic>
      <p:sp>
        <p:nvSpPr>
          <p:cNvPr id="3" name="Text Placeholder 2">
            <a:extLst>
              <a:ext uri="{FF2B5EF4-FFF2-40B4-BE49-F238E27FC236}">
                <a16:creationId xmlns:a16="http://schemas.microsoft.com/office/drawing/2014/main" id="{01FABA94-C94B-C9C5-D5DE-64EDBEF603D1}"/>
              </a:ext>
            </a:extLst>
          </p:cNvPr>
          <p:cNvSpPr>
            <a:spLocks noGrp="1"/>
          </p:cNvSpPr>
          <p:nvPr>
            <p:ph type="body" sz="quarter" idx="15"/>
          </p:nvPr>
        </p:nvSpPr>
        <p:spPr>
          <a:xfrm>
            <a:off x="580616" y="2473711"/>
            <a:ext cx="5089964" cy="697353"/>
          </a:xfrm>
        </p:spPr>
        <p:txBody>
          <a:bodyPr lIns="91440" tIns="45720" rIns="91440" bIns="45720" anchor="t">
            <a:noAutofit/>
          </a:bodyPr>
          <a:lstStyle/>
          <a:p>
            <a:r>
              <a:rPr lang="en-GB" dirty="0"/>
              <a:t>Module 3 </a:t>
            </a:r>
            <a:r>
              <a:rPr lang="en-GB" b="0" dirty="0"/>
              <a:t>(Deel 3)</a:t>
            </a:r>
          </a:p>
          <a:p>
            <a:endParaRPr lang="en-GB" dirty="0"/>
          </a:p>
        </p:txBody>
      </p:sp>
      <p:sp>
        <p:nvSpPr>
          <p:cNvPr id="4" name="Text Placeholder 3">
            <a:extLst>
              <a:ext uri="{FF2B5EF4-FFF2-40B4-BE49-F238E27FC236}">
                <a16:creationId xmlns:a16="http://schemas.microsoft.com/office/drawing/2014/main" id="{DBE7B35A-8005-C91E-5654-96A2A0BFA34E}"/>
              </a:ext>
            </a:extLst>
          </p:cNvPr>
          <p:cNvSpPr>
            <a:spLocks noGrp="1"/>
          </p:cNvSpPr>
          <p:nvPr>
            <p:ph type="body" sz="quarter" idx="16"/>
          </p:nvPr>
        </p:nvSpPr>
        <p:spPr>
          <a:xfrm>
            <a:off x="580616" y="3429000"/>
            <a:ext cx="3975886" cy="697353"/>
          </a:xfrm>
        </p:spPr>
        <p:txBody>
          <a:bodyPr lIns="91440" tIns="45720" rIns="91440" bIns="45720" anchor="t">
            <a:noAutofit/>
          </a:bodyPr>
          <a:lstStyle/>
          <a:p>
            <a:pPr defTabSz="777514">
              <a:lnSpc>
                <a:spcPts val="3340"/>
              </a:lnSpc>
              <a:spcBef>
                <a:spcPts val="0"/>
              </a:spcBef>
              <a:defRPr/>
            </a:pPr>
            <a:r>
              <a:rPr lang="en-GB" sz="3200" dirty="0">
                <a:ea typeface="Calibri"/>
                <a:cs typeface="Calibri"/>
              </a:rPr>
              <a:t>Ontwerpen van duurzame en plaatsgebonden accommodatie</a:t>
            </a:r>
          </a:p>
          <a:p>
            <a:pPr defTabSz="777514">
              <a:lnSpc>
                <a:spcPts val="3340"/>
              </a:lnSpc>
              <a:spcBef>
                <a:spcPts val="0"/>
              </a:spcBef>
              <a:defRPr/>
            </a:pPr>
            <a:endParaRPr lang="en-GB" sz="3200" dirty="0">
              <a:ea typeface="Calibri"/>
              <a:cs typeface="Calibri"/>
            </a:endParaRPr>
          </a:p>
        </p:txBody>
      </p:sp>
      <p:sp>
        <p:nvSpPr>
          <p:cNvPr id="5" name="Text Placeholder 4">
            <a:extLst>
              <a:ext uri="{FF2B5EF4-FFF2-40B4-BE49-F238E27FC236}">
                <a16:creationId xmlns:a16="http://schemas.microsoft.com/office/drawing/2014/main" id="{0E34608A-CBF1-0E94-37E7-59C119A8D0A4}"/>
              </a:ext>
            </a:extLst>
          </p:cNvPr>
          <p:cNvSpPr>
            <a:spLocks noGrp="1"/>
          </p:cNvSpPr>
          <p:nvPr>
            <p:ph type="body" sz="quarter" idx="17"/>
          </p:nvPr>
        </p:nvSpPr>
        <p:spPr/>
        <p:txBody>
          <a:bodyPr/>
          <a:lstStyle/>
          <a:p>
            <a:r>
              <a:rPr lang="en-GB" sz="3200" dirty="0" err="1"/>
              <a:t>www.epicstays.eu</a:t>
            </a:r>
            <a:endParaRPr lang="en-GB" sz="3200" dirty="0"/>
          </a:p>
        </p:txBody>
      </p:sp>
      <p:pic>
        <p:nvPicPr>
          <p:cNvPr id="6" name="Picture 5">
            <a:extLst>
              <a:ext uri="{FF2B5EF4-FFF2-40B4-BE49-F238E27FC236}">
                <a16:creationId xmlns:a16="http://schemas.microsoft.com/office/drawing/2014/main" id="{F6790F14-6BCC-A985-63B3-48218C0B1F3B}"/>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6120830" y="2249394"/>
            <a:ext cx="3580276" cy="2659133"/>
          </a:xfrm>
          <a:prstGeom prst="rect">
            <a:avLst/>
          </a:prstGeom>
        </p:spPr>
      </p:pic>
      <p:sp>
        <p:nvSpPr>
          <p:cNvPr id="11" name="Text Placeholder 10">
            <a:extLst>
              <a:ext uri="{FF2B5EF4-FFF2-40B4-BE49-F238E27FC236}">
                <a16:creationId xmlns:a16="http://schemas.microsoft.com/office/drawing/2014/main" id="{1C5AD9F2-07CA-46B6-D7BC-FBB9262431A9}"/>
              </a:ext>
            </a:extLst>
          </p:cNvPr>
          <p:cNvSpPr>
            <a:spLocks noGrp="1"/>
          </p:cNvSpPr>
          <p:nvPr>
            <p:ph type="body" sz="quarter" idx="65"/>
          </p:nvPr>
        </p:nvSpPr>
        <p:spPr>
          <a:xfrm>
            <a:off x="7806267" y="778060"/>
            <a:ext cx="4385733" cy="452458"/>
          </a:xfrm>
          <a:solidFill>
            <a:srgbClr val="EC7C69"/>
          </a:solidFill>
        </p:spPr>
        <p:txBody>
          <a:bodyPr/>
          <a:lstStyle/>
          <a:p>
            <a:pPr algn="ctr"/>
            <a:r>
              <a:rPr lang="en-GB" sz="1200" dirty="0"/>
              <a:t>Fotocredits: Caravan Park Sexten, Italië</a:t>
            </a:r>
          </a:p>
        </p:txBody>
      </p:sp>
    </p:spTree>
    <p:extLst>
      <p:ext uri="{BB962C8B-B14F-4D97-AF65-F5344CB8AC3E}">
        <p14:creationId xmlns:p14="http://schemas.microsoft.com/office/powerpoint/2010/main" val="29250935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53DD18-6759-6874-7EC2-CEFCD417F6AF}"/>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7E52B4E8-F195-F91E-3B43-B3F429188075}"/>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CE6DFC64-8934-4123-47B5-A72FEE0E7820}"/>
              </a:ext>
            </a:extLst>
          </p:cNvPr>
          <p:cNvSpPr txBox="1">
            <a:spLocks/>
          </p:cNvSpPr>
          <p:nvPr/>
        </p:nvSpPr>
        <p:spPr>
          <a:xfrm>
            <a:off x="5667033" y="754970"/>
            <a:ext cx="6677367"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Deel 1: 4 belangrijke leergebieden</a:t>
            </a:r>
          </a:p>
        </p:txBody>
      </p:sp>
      <p:sp>
        <p:nvSpPr>
          <p:cNvPr id="13" name="Slide Number Placeholder 5">
            <a:extLst>
              <a:ext uri="{FF2B5EF4-FFF2-40B4-BE49-F238E27FC236}">
                <a16:creationId xmlns:a16="http://schemas.microsoft.com/office/drawing/2014/main" id="{F6D5398E-EBE7-C995-3658-C63E3330A9FB}"/>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10</a:t>
            </a:fld>
            <a:endParaRPr lang="fr-CA" sz="1200" dirty="0"/>
          </a:p>
        </p:txBody>
      </p:sp>
      <p:sp>
        <p:nvSpPr>
          <p:cNvPr id="8" name="Text Placeholder 1">
            <a:extLst>
              <a:ext uri="{FF2B5EF4-FFF2-40B4-BE49-F238E27FC236}">
                <a16:creationId xmlns:a16="http://schemas.microsoft.com/office/drawing/2014/main" id="{210ACDDA-3BF4-2181-3E0B-EE731ABDA706}"/>
              </a:ext>
            </a:extLst>
          </p:cNvPr>
          <p:cNvSpPr txBox="1">
            <a:spLocks/>
          </p:cNvSpPr>
          <p:nvPr/>
        </p:nvSpPr>
        <p:spPr>
          <a:xfrm>
            <a:off x="1779518" y="2227953"/>
            <a:ext cx="4634729"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GB" sz="2600" b="1" dirty="0"/>
              <a:t>Toerisme gebruiken om lokale economieën en waardeketens te ondersteunen: </a:t>
            </a:r>
          </a:p>
          <a:p>
            <a:pPr>
              <a:lnSpc>
                <a:spcPts val="2480"/>
              </a:lnSpc>
            </a:pPr>
            <a:endParaRPr lang="en-GB" sz="2400" b="1" dirty="0"/>
          </a:p>
          <a:p>
            <a:pPr>
              <a:lnSpc>
                <a:spcPts val="2380"/>
              </a:lnSpc>
            </a:pPr>
            <a:r>
              <a:rPr lang="en-IE" sz="2200" dirty="0"/>
              <a:t>Ontdek hoe modellen op maat – zoals kleine pensions, plattelandsaccommodaties of verspreid liggende hotels – de lokale economie kunnen versterken door in te kopen bij nabijgelegen boeren, ambachtslieden en bedrijven, en zo inclusieve en circulaire ontwikkeling te bevorderen.</a:t>
            </a:r>
          </a:p>
          <a:p>
            <a:pPr>
              <a:lnSpc>
                <a:spcPts val="2380"/>
              </a:lnSpc>
            </a:pPr>
            <a:endParaRPr lang="en-IE" sz="2200" dirty="0"/>
          </a:p>
          <a:p>
            <a:pPr>
              <a:lnSpc>
                <a:spcPts val="2380"/>
              </a:lnSpc>
            </a:pPr>
            <a:endParaRPr lang="en-US" sz="2400" dirty="0"/>
          </a:p>
          <a:p>
            <a:pPr>
              <a:lnSpc>
                <a:spcPts val="2480"/>
              </a:lnSpc>
            </a:pPr>
            <a:endParaRPr lang="en-GB" sz="2400" dirty="0"/>
          </a:p>
          <a:p>
            <a:pPr>
              <a:lnSpc>
                <a:spcPts val="2480"/>
              </a:lnSpc>
            </a:pPr>
            <a:endParaRPr lang="en-GB" sz="2400" dirty="0"/>
          </a:p>
        </p:txBody>
      </p:sp>
      <p:sp>
        <p:nvSpPr>
          <p:cNvPr id="9" name="Text Placeholder 2">
            <a:extLst>
              <a:ext uri="{FF2B5EF4-FFF2-40B4-BE49-F238E27FC236}">
                <a16:creationId xmlns:a16="http://schemas.microsoft.com/office/drawing/2014/main" id="{D1D59DD2-A38B-B281-F452-3ECF2D83DB44}"/>
              </a:ext>
            </a:extLst>
          </p:cNvPr>
          <p:cNvSpPr txBox="1">
            <a:spLocks/>
          </p:cNvSpPr>
          <p:nvPr/>
        </p:nvSpPr>
        <p:spPr>
          <a:xfrm>
            <a:off x="730329" y="171031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dirty="0">
                <a:solidFill>
                  <a:schemeClr val="bg1"/>
                </a:solidFill>
              </a:rPr>
              <a:t>03</a:t>
            </a:r>
            <a:endParaRPr lang="en-GB" sz="6600" b="1" dirty="0">
              <a:solidFill>
                <a:schemeClr val="bg1"/>
              </a:solidFill>
            </a:endParaRPr>
          </a:p>
        </p:txBody>
      </p:sp>
      <p:sp>
        <p:nvSpPr>
          <p:cNvPr id="10" name="Freeform 9">
            <a:extLst>
              <a:ext uri="{FF2B5EF4-FFF2-40B4-BE49-F238E27FC236}">
                <a16:creationId xmlns:a16="http://schemas.microsoft.com/office/drawing/2014/main" id="{AFFA7DD6-057F-33D2-B2B7-DD3527E240F6}"/>
              </a:ext>
            </a:extLst>
          </p:cNvPr>
          <p:cNvSpPr/>
          <p:nvPr/>
        </p:nvSpPr>
        <p:spPr>
          <a:xfrm>
            <a:off x="-3603" y="245252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2" name="Picture 1">
            <a:extLst>
              <a:ext uri="{FF2B5EF4-FFF2-40B4-BE49-F238E27FC236}">
                <a16:creationId xmlns:a16="http://schemas.microsoft.com/office/drawing/2014/main" id="{DAEFF9FC-EF9F-A2DF-1E08-B47BDDBB6C2F}"/>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6748092" y="3300902"/>
            <a:ext cx="4246690" cy="3154091"/>
          </a:xfrm>
          <a:prstGeom prst="rect">
            <a:avLst/>
          </a:prstGeom>
        </p:spPr>
      </p:pic>
    </p:spTree>
    <p:extLst>
      <p:ext uri="{BB962C8B-B14F-4D97-AF65-F5344CB8AC3E}">
        <p14:creationId xmlns:p14="http://schemas.microsoft.com/office/powerpoint/2010/main" val="38136147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F40593-7921-96B0-94C0-421D46E27686}"/>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7918DC37-380B-0FFF-369F-1A052AB6A091}"/>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8EB51BCD-D471-69B1-EE67-14762A3EE67F}"/>
              </a:ext>
            </a:extLst>
          </p:cNvPr>
          <p:cNvSpPr txBox="1">
            <a:spLocks/>
          </p:cNvSpPr>
          <p:nvPr/>
        </p:nvSpPr>
        <p:spPr>
          <a:xfrm>
            <a:off x="5667033" y="754970"/>
            <a:ext cx="6639267"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Deel 1: 4 belangrijke leergebieden</a:t>
            </a:r>
          </a:p>
        </p:txBody>
      </p:sp>
      <p:sp>
        <p:nvSpPr>
          <p:cNvPr id="13" name="Slide Number Placeholder 5">
            <a:extLst>
              <a:ext uri="{FF2B5EF4-FFF2-40B4-BE49-F238E27FC236}">
                <a16:creationId xmlns:a16="http://schemas.microsoft.com/office/drawing/2014/main" id="{9656E8A3-1F95-E391-1F60-9C689A1879BB}"/>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11</a:t>
            </a:fld>
            <a:endParaRPr lang="fr-CA" sz="1200" dirty="0"/>
          </a:p>
        </p:txBody>
      </p:sp>
      <p:sp>
        <p:nvSpPr>
          <p:cNvPr id="8" name="Text Placeholder 1">
            <a:extLst>
              <a:ext uri="{FF2B5EF4-FFF2-40B4-BE49-F238E27FC236}">
                <a16:creationId xmlns:a16="http://schemas.microsoft.com/office/drawing/2014/main" id="{3049A46D-2B75-CDA3-0CDD-4FCFF2F7712C}"/>
              </a:ext>
            </a:extLst>
          </p:cNvPr>
          <p:cNvSpPr txBox="1">
            <a:spLocks/>
          </p:cNvSpPr>
          <p:nvPr/>
        </p:nvSpPr>
        <p:spPr>
          <a:xfrm>
            <a:off x="1779518" y="2227953"/>
            <a:ext cx="4827759"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GB" sz="2600" b="1" dirty="0"/>
              <a:t>Regelgevingskaders en </a:t>
            </a:r>
            <a:r>
              <a:rPr lang="en-GB" sz="2600" b="1" dirty="0" err="1"/>
              <a:t>gemeenschapsgerichte </a:t>
            </a:r>
            <a:r>
              <a:rPr lang="en-GB" sz="2600" b="1" dirty="0"/>
              <a:t>bedrijfsmodellen: </a:t>
            </a:r>
          </a:p>
          <a:p>
            <a:pPr>
              <a:lnSpc>
                <a:spcPts val="2480"/>
              </a:lnSpc>
            </a:pPr>
            <a:endParaRPr lang="en-GB" sz="2400" b="1" dirty="0"/>
          </a:p>
          <a:p>
            <a:pPr>
              <a:lnSpc>
                <a:spcPts val="2380"/>
              </a:lnSpc>
            </a:pPr>
            <a:r>
              <a:rPr lang="en-IE" sz="2200" dirty="0"/>
              <a:t>Leer hoe juridische instrumenten en plaatsgebonden modellen zoals Albergo </a:t>
            </a:r>
            <a:r>
              <a:rPr lang="en-IE" sz="2200" dirty="0" err="1"/>
              <a:t>Diffuso </a:t>
            </a:r>
            <a:r>
              <a:rPr lang="en-IE" sz="2200" dirty="0"/>
              <a:t>of coöperatieve eigendomsregelingen duurzame ontwikkeling mogelijk maken, erfgoed behouden en toeristische ondernemingen verankeren in het weefsel van het gemeenschapsleven.</a:t>
            </a:r>
          </a:p>
          <a:p>
            <a:pPr>
              <a:lnSpc>
                <a:spcPts val="2380"/>
              </a:lnSpc>
            </a:pPr>
            <a:endParaRPr lang="en-IE" sz="2200" dirty="0"/>
          </a:p>
          <a:p>
            <a:pPr>
              <a:lnSpc>
                <a:spcPts val="2380"/>
              </a:lnSpc>
            </a:pPr>
            <a:endParaRPr lang="en-US" sz="2400" dirty="0"/>
          </a:p>
          <a:p>
            <a:pPr>
              <a:lnSpc>
                <a:spcPts val="2480"/>
              </a:lnSpc>
            </a:pPr>
            <a:endParaRPr lang="en-GB" sz="2400" dirty="0"/>
          </a:p>
          <a:p>
            <a:pPr>
              <a:lnSpc>
                <a:spcPts val="2480"/>
              </a:lnSpc>
            </a:pPr>
            <a:endParaRPr lang="en-GB" sz="2400" dirty="0"/>
          </a:p>
        </p:txBody>
      </p:sp>
      <p:sp>
        <p:nvSpPr>
          <p:cNvPr id="9" name="Text Placeholder 2">
            <a:extLst>
              <a:ext uri="{FF2B5EF4-FFF2-40B4-BE49-F238E27FC236}">
                <a16:creationId xmlns:a16="http://schemas.microsoft.com/office/drawing/2014/main" id="{4F43C8FD-EFED-3841-7FEA-39C4B9C84AA0}"/>
              </a:ext>
            </a:extLst>
          </p:cNvPr>
          <p:cNvSpPr txBox="1">
            <a:spLocks/>
          </p:cNvSpPr>
          <p:nvPr/>
        </p:nvSpPr>
        <p:spPr>
          <a:xfrm>
            <a:off x="730329" y="171031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dirty="0">
                <a:solidFill>
                  <a:schemeClr val="bg1"/>
                </a:solidFill>
              </a:rPr>
              <a:t>04</a:t>
            </a:r>
            <a:endParaRPr lang="en-GB" sz="6600" b="1" dirty="0">
              <a:solidFill>
                <a:schemeClr val="bg1"/>
              </a:solidFill>
            </a:endParaRPr>
          </a:p>
        </p:txBody>
      </p:sp>
      <p:sp>
        <p:nvSpPr>
          <p:cNvPr id="10" name="Freeform 9">
            <a:extLst>
              <a:ext uri="{FF2B5EF4-FFF2-40B4-BE49-F238E27FC236}">
                <a16:creationId xmlns:a16="http://schemas.microsoft.com/office/drawing/2014/main" id="{B27F6ABB-B700-BAFB-E66E-6B68A9C4BD88}"/>
              </a:ext>
            </a:extLst>
          </p:cNvPr>
          <p:cNvSpPr/>
          <p:nvPr/>
        </p:nvSpPr>
        <p:spPr>
          <a:xfrm>
            <a:off x="-3603" y="245252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2" name="Picture 1">
            <a:extLst>
              <a:ext uri="{FF2B5EF4-FFF2-40B4-BE49-F238E27FC236}">
                <a16:creationId xmlns:a16="http://schemas.microsoft.com/office/drawing/2014/main" id="{4C98D9FD-8AE8-FFAB-CFDF-81214D74C267}"/>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6748092" y="3300902"/>
            <a:ext cx="4246690" cy="3154091"/>
          </a:xfrm>
          <a:prstGeom prst="rect">
            <a:avLst/>
          </a:prstGeom>
        </p:spPr>
      </p:pic>
    </p:spTree>
    <p:extLst>
      <p:ext uri="{BB962C8B-B14F-4D97-AF65-F5344CB8AC3E}">
        <p14:creationId xmlns:p14="http://schemas.microsoft.com/office/powerpoint/2010/main" val="31337456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52DF0E-1D41-B420-D515-2AC7DE7FB87A}"/>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E63DCB12-B617-5A1D-7E84-802345B03824}"/>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Belangrijkste leergebied</a:t>
            </a:r>
          </a:p>
        </p:txBody>
      </p:sp>
      <p:sp>
        <p:nvSpPr>
          <p:cNvPr id="6" name="Text Placeholder 5">
            <a:extLst>
              <a:ext uri="{FF2B5EF4-FFF2-40B4-BE49-F238E27FC236}">
                <a16:creationId xmlns:a16="http://schemas.microsoft.com/office/drawing/2014/main" id="{06F6FDB9-2277-4300-B127-710CE004AACA}"/>
              </a:ext>
            </a:extLst>
          </p:cNvPr>
          <p:cNvSpPr>
            <a:spLocks noGrp="1"/>
          </p:cNvSpPr>
          <p:nvPr>
            <p:ph type="body" sz="quarter" idx="19"/>
          </p:nvPr>
        </p:nvSpPr>
        <p:spPr>
          <a:xfrm>
            <a:off x="423358" y="941779"/>
            <a:ext cx="1197303" cy="385564"/>
          </a:xfrm>
        </p:spPr>
        <p:txBody>
          <a:bodyPr/>
          <a:lstStyle/>
          <a:p>
            <a:r>
              <a:rPr lang="en-US" dirty="0"/>
              <a:t>01</a:t>
            </a:r>
          </a:p>
        </p:txBody>
      </p:sp>
      <p:sp>
        <p:nvSpPr>
          <p:cNvPr id="7" name="Text Placeholder 6">
            <a:extLst>
              <a:ext uri="{FF2B5EF4-FFF2-40B4-BE49-F238E27FC236}">
                <a16:creationId xmlns:a16="http://schemas.microsoft.com/office/drawing/2014/main" id="{2ACEA0ED-B006-5B3D-ECC4-3C3C8874799E}"/>
              </a:ext>
            </a:extLst>
          </p:cNvPr>
          <p:cNvSpPr>
            <a:spLocks noGrp="1"/>
          </p:cNvSpPr>
          <p:nvPr>
            <p:ph type="body" sz="quarter" idx="16"/>
          </p:nvPr>
        </p:nvSpPr>
        <p:spPr>
          <a:xfrm>
            <a:off x="5971426" y="941779"/>
            <a:ext cx="4944224" cy="803654"/>
          </a:xfrm>
          <a:prstGeom prst="rect">
            <a:avLst/>
          </a:prstGeom>
        </p:spPr>
        <p:txBody>
          <a:bodyPr/>
          <a:lstStyle/>
          <a:p>
            <a:pPr>
              <a:lnSpc>
                <a:spcPts val="2960"/>
              </a:lnSpc>
            </a:pPr>
            <a:r>
              <a:rPr lang="en-GB" dirty="0"/>
              <a:t>Inzicht in draagkracht en druk op het land</a:t>
            </a:r>
          </a:p>
          <a:p>
            <a:pPr>
              <a:lnSpc>
                <a:spcPts val="2960"/>
              </a:lnSpc>
            </a:pPr>
            <a:endParaRPr lang="en-GB" sz="2800" dirty="0"/>
          </a:p>
        </p:txBody>
      </p:sp>
      <p:sp>
        <p:nvSpPr>
          <p:cNvPr id="4" name="Text Placeholder 3">
            <a:extLst>
              <a:ext uri="{FF2B5EF4-FFF2-40B4-BE49-F238E27FC236}">
                <a16:creationId xmlns:a16="http://schemas.microsoft.com/office/drawing/2014/main" id="{9862BC07-5394-0A22-B15A-F8E6041B0287}"/>
              </a:ext>
            </a:extLst>
          </p:cNvPr>
          <p:cNvSpPr>
            <a:spLocks noGrp="1"/>
          </p:cNvSpPr>
          <p:nvPr>
            <p:ph type="body" sz="quarter" idx="21"/>
          </p:nvPr>
        </p:nvSpPr>
        <p:spPr>
          <a:xfrm>
            <a:off x="5964699" y="2569380"/>
            <a:ext cx="5347314" cy="3773184"/>
          </a:xfrm>
          <a:prstGeom prst="rect">
            <a:avLst/>
          </a:prstGeom>
        </p:spPr>
        <p:txBody>
          <a:bodyPr lIns="91440" tIns="45720" rIns="91440" bIns="45720" anchor="t"/>
          <a:lstStyle/>
          <a:p>
            <a:pPr>
              <a:lnSpc>
                <a:spcPts val="2340"/>
              </a:lnSpc>
            </a:pPr>
            <a:r>
              <a:rPr lang="en-GB" b="0" i="0" dirty="0">
                <a:effectLst/>
                <a:latin typeface="Calibri"/>
                <a:ea typeface="Calibri"/>
                <a:cs typeface="Calibri"/>
              </a:rPr>
              <a:t>Het ontwerpen van de juiste omvang en het juiste type toeristische accommodatie begint met inzicht in de draagkracht van een bestemming. Dit verwijst naar het aantal bezoekers dat een gebied op duurzame wijze kan ontvangen zonder het milieu te schaden, de lokale infrastructuur te overbelasten of het welzijn van de bewoners in gevaar te brengen. </a:t>
            </a:r>
          </a:p>
          <a:p>
            <a:pPr>
              <a:lnSpc>
                <a:spcPts val="2340"/>
              </a:lnSpc>
            </a:pPr>
            <a:endParaRPr lang="en-US" sz="2200" dirty="0"/>
          </a:p>
        </p:txBody>
      </p:sp>
      <p:sp>
        <p:nvSpPr>
          <p:cNvPr id="11" name="Slide Number Placeholder 5">
            <a:extLst>
              <a:ext uri="{FF2B5EF4-FFF2-40B4-BE49-F238E27FC236}">
                <a16:creationId xmlns:a16="http://schemas.microsoft.com/office/drawing/2014/main" id="{EB5C49B9-0AF7-9864-9B10-954D3A958E18}"/>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12</a:t>
            </a:fld>
            <a:endParaRPr lang="fr-CA" sz="1200" dirty="0"/>
          </a:p>
        </p:txBody>
      </p:sp>
      <p:sp>
        <p:nvSpPr>
          <p:cNvPr id="2" name="Freeform 1">
            <a:extLst>
              <a:ext uri="{FF2B5EF4-FFF2-40B4-BE49-F238E27FC236}">
                <a16:creationId xmlns:a16="http://schemas.microsoft.com/office/drawing/2014/main" id="{225945E8-FBC8-EE21-730C-2BC0BC9EB0CF}"/>
              </a:ext>
            </a:extLst>
          </p:cNvPr>
          <p:cNvSpPr/>
          <p:nvPr/>
        </p:nvSpPr>
        <p:spPr>
          <a:xfrm rot="5400000">
            <a:off x="546217" y="2579412"/>
            <a:ext cx="3640930" cy="4733365"/>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12365" r="-12365"/>
            </a:stretch>
          </a:blipFill>
        </p:spPr>
        <p:txBody>
          <a:bodyPr wrap="square" lIns="0" tIns="0" rIns="0" bIns="0" rtlCol="0">
            <a:noAutofit/>
          </a:bodyPr>
          <a:lstStyle/>
          <a:p>
            <a:endParaRPr dirty="0">
              <a:solidFill>
                <a:srgbClr val="459597"/>
              </a:solidFill>
            </a:endParaRPr>
          </a:p>
        </p:txBody>
      </p:sp>
      <p:grpSp>
        <p:nvGrpSpPr>
          <p:cNvPr id="8" name="Group 7">
            <a:extLst>
              <a:ext uri="{FF2B5EF4-FFF2-40B4-BE49-F238E27FC236}">
                <a16:creationId xmlns:a16="http://schemas.microsoft.com/office/drawing/2014/main" id="{DE2DE88E-E5E8-BA82-ED06-0C7049BD8F84}"/>
              </a:ext>
            </a:extLst>
          </p:cNvPr>
          <p:cNvGrpSpPr/>
          <p:nvPr/>
        </p:nvGrpSpPr>
        <p:grpSpPr>
          <a:xfrm>
            <a:off x="3557085" y="5628743"/>
            <a:ext cx="3341256" cy="590931"/>
            <a:chOff x="1800741" y="6326925"/>
            <a:chExt cx="3253859" cy="590931"/>
          </a:xfrm>
        </p:grpSpPr>
        <p:sp>
          <p:nvSpPr>
            <p:cNvPr id="9" name="object 3">
              <a:extLst>
                <a:ext uri="{FF2B5EF4-FFF2-40B4-BE49-F238E27FC236}">
                  <a16:creationId xmlns:a16="http://schemas.microsoft.com/office/drawing/2014/main" id="{D1207C57-E63F-F7FF-730E-C46CFA354A7B}"/>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Text Placeholder 6">
              <a:extLst>
                <a:ext uri="{FF2B5EF4-FFF2-40B4-BE49-F238E27FC236}">
                  <a16:creationId xmlns:a16="http://schemas.microsoft.com/office/drawing/2014/main" id="{C35453BB-DDE9-BFD4-E909-FB937407409E}"/>
                </a:ext>
              </a:extLst>
            </p:cNvPr>
            <p:cNvSpPr txBox="1">
              <a:spLocks/>
            </p:cNvSpPr>
            <p:nvPr/>
          </p:nvSpPr>
          <p:spPr>
            <a:xfrm>
              <a:off x="1800742" y="6326925"/>
              <a:ext cx="3253858" cy="590931"/>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Fotocredits: </a:t>
              </a:r>
            </a:p>
            <a:p>
              <a:pPr algn="ctr"/>
              <a:r>
                <a:rPr lang="en-IE" sz="1200" dirty="0" err="1"/>
                <a:t>Reddingsboot </a:t>
              </a:r>
              <a:r>
                <a:rPr lang="en-IE" sz="1200" dirty="0"/>
                <a:t>Harlingen Boot, Nederland</a:t>
              </a:r>
            </a:p>
          </p:txBody>
        </p:sp>
      </p:grpSp>
      <p:pic>
        <p:nvPicPr>
          <p:cNvPr id="12" name="Picture 11">
            <a:extLst>
              <a:ext uri="{FF2B5EF4-FFF2-40B4-BE49-F238E27FC236}">
                <a16:creationId xmlns:a16="http://schemas.microsoft.com/office/drawing/2014/main" id="{596432C8-CD02-8D24-390B-A3AFB2DBF391}"/>
              </a:ext>
            </a:extLst>
          </p:cNvPr>
          <p:cNvPicPr>
            <a:picLocks noChangeAspect="1"/>
          </p:cNvPicPr>
          <p:nvPr/>
        </p:nvPicPr>
        <p:blipFill>
          <a:blip r:embed="rId3">
            <a:biLevel thresh="50000"/>
            <a:alphaModFix amt="58000"/>
            <a:extLst>
              <a:ext uri="{28A0092B-C50C-407E-A947-70E740481C1C}">
                <a14:useLocalDpi xmlns:a14="http://schemas.microsoft.com/office/drawing/2010/main" val="0"/>
              </a:ext>
            </a:extLst>
          </a:blip>
          <a:srcRect l="53155" t="-1" r="5047" b="49903"/>
          <a:stretch/>
        </p:blipFill>
        <p:spPr>
          <a:xfrm>
            <a:off x="-840186" y="4492524"/>
            <a:ext cx="3580276" cy="2659133"/>
          </a:xfrm>
          <a:prstGeom prst="rect">
            <a:avLst/>
          </a:prstGeom>
        </p:spPr>
      </p:pic>
    </p:spTree>
    <p:extLst>
      <p:ext uri="{BB962C8B-B14F-4D97-AF65-F5344CB8AC3E}">
        <p14:creationId xmlns:p14="http://schemas.microsoft.com/office/powerpoint/2010/main" val="24208060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3A7857-67B5-0C6E-BC24-EECAEB325084}"/>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5739B10-D5D5-0083-CBDE-D64828952510}"/>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Belangrijkste leergebied</a:t>
            </a:r>
          </a:p>
        </p:txBody>
      </p:sp>
      <p:sp>
        <p:nvSpPr>
          <p:cNvPr id="6" name="Text Placeholder 5">
            <a:extLst>
              <a:ext uri="{FF2B5EF4-FFF2-40B4-BE49-F238E27FC236}">
                <a16:creationId xmlns:a16="http://schemas.microsoft.com/office/drawing/2014/main" id="{1E49959A-076A-7B75-6F05-B08F9D6A9440}"/>
              </a:ext>
            </a:extLst>
          </p:cNvPr>
          <p:cNvSpPr>
            <a:spLocks noGrp="1"/>
          </p:cNvSpPr>
          <p:nvPr>
            <p:ph type="body" sz="quarter" idx="19"/>
          </p:nvPr>
        </p:nvSpPr>
        <p:spPr>
          <a:xfrm>
            <a:off x="423358" y="941779"/>
            <a:ext cx="1197303" cy="385564"/>
          </a:xfrm>
        </p:spPr>
        <p:txBody>
          <a:bodyPr/>
          <a:lstStyle/>
          <a:p>
            <a:r>
              <a:rPr lang="en-US" dirty="0"/>
              <a:t>01</a:t>
            </a:r>
          </a:p>
        </p:txBody>
      </p:sp>
      <p:sp>
        <p:nvSpPr>
          <p:cNvPr id="7" name="Text Placeholder 6">
            <a:extLst>
              <a:ext uri="{FF2B5EF4-FFF2-40B4-BE49-F238E27FC236}">
                <a16:creationId xmlns:a16="http://schemas.microsoft.com/office/drawing/2014/main" id="{BBC6663A-536F-CA7D-4495-9841681ECDCD}"/>
              </a:ext>
            </a:extLst>
          </p:cNvPr>
          <p:cNvSpPr>
            <a:spLocks noGrp="1"/>
          </p:cNvSpPr>
          <p:nvPr>
            <p:ph type="body" sz="quarter" idx="16"/>
          </p:nvPr>
        </p:nvSpPr>
        <p:spPr>
          <a:xfrm>
            <a:off x="4061943" y="886031"/>
            <a:ext cx="5586882" cy="803654"/>
          </a:xfrm>
          <a:prstGeom prst="rect">
            <a:avLst/>
          </a:prstGeom>
        </p:spPr>
        <p:txBody>
          <a:bodyPr/>
          <a:lstStyle/>
          <a:p>
            <a:pPr>
              <a:lnSpc>
                <a:spcPts val="2960"/>
              </a:lnSpc>
            </a:pPr>
            <a:r>
              <a:rPr lang="en-GB" dirty="0"/>
              <a:t>Inzicht in draagkracht en druk op het land</a:t>
            </a:r>
          </a:p>
          <a:p>
            <a:pPr>
              <a:lnSpc>
                <a:spcPts val="2960"/>
              </a:lnSpc>
            </a:pPr>
            <a:endParaRPr lang="en-GB" sz="2800" dirty="0"/>
          </a:p>
        </p:txBody>
      </p:sp>
      <p:sp>
        <p:nvSpPr>
          <p:cNvPr id="4" name="Text Placeholder 3">
            <a:extLst>
              <a:ext uri="{FF2B5EF4-FFF2-40B4-BE49-F238E27FC236}">
                <a16:creationId xmlns:a16="http://schemas.microsoft.com/office/drawing/2014/main" id="{05390A09-8C8D-4886-3A99-7B2B325F180E}"/>
              </a:ext>
            </a:extLst>
          </p:cNvPr>
          <p:cNvSpPr>
            <a:spLocks noGrp="1"/>
          </p:cNvSpPr>
          <p:nvPr>
            <p:ph type="body" sz="quarter" idx="21"/>
          </p:nvPr>
        </p:nvSpPr>
        <p:spPr>
          <a:xfrm>
            <a:off x="4055218" y="1900750"/>
            <a:ext cx="7079814" cy="3773184"/>
          </a:xfrm>
          <a:prstGeom prst="rect">
            <a:avLst/>
          </a:prstGeom>
        </p:spPr>
        <p:txBody>
          <a:bodyPr lIns="91440" tIns="45720" rIns="91440" bIns="45720" anchor="t"/>
          <a:lstStyle/>
          <a:p>
            <a:pPr>
              <a:lnSpc>
                <a:spcPts val="2340"/>
              </a:lnSpc>
            </a:pPr>
            <a:r>
              <a:rPr lang="en-GB" b="0" i="0" dirty="0">
                <a:effectLst/>
                <a:latin typeface="Calibri"/>
                <a:ea typeface="Calibri"/>
                <a:cs typeface="Calibri"/>
              </a:rPr>
              <a:t>In landelijke of ecologisch kwetsbare gebieden kan het negeren van deze grenzen leiden tot overbevolking, bodemdegradatie, culturele ontwrichting en wrok onder lokale gemeenschappen. Bij het beoordelen van de draagkracht moeten zowel natuurlijke hulpbronnen – zoals water, energie en biodiversiteit – als sociale dynamieken, zoals toegang tot huisvesting, verkeersstromen en tolerantie binnen de gemeenschap, worden geëvalueerd. Door ontwikkeling af te stemmen op deze drempels kunnen toeristische aanbieders langdurige schade voorkomen en in plaats daarvan veerkrachtige, inclusieve lokale economieën ondersteunen. Door de draagkracht te respecteren, blijft toerisme een voordeel en geen last, waardoor zowel de bezoekerservaring als de levenskwaliteit van de bewoners behouden blijven.</a:t>
            </a:r>
          </a:p>
          <a:p>
            <a:pPr>
              <a:lnSpc>
                <a:spcPts val="2340"/>
              </a:lnSpc>
            </a:pPr>
            <a:endParaRPr lang="en-US" sz="2200" dirty="0"/>
          </a:p>
        </p:txBody>
      </p:sp>
      <p:sp>
        <p:nvSpPr>
          <p:cNvPr id="11" name="Slide Number Placeholder 5">
            <a:extLst>
              <a:ext uri="{FF2B5EF4-FFF2-40B4-BE49-F238E27FC236}">
                <a16:creationId xmlns:a16="http://schemas.microsoft.com/office/drawing/2014/main" id="{373E0B3D-2E9D-50AD-88DF-9075551679E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13</a:t>
            </a:fld>
            <a:endParaRPr lang="fr-CA" sz="1200" dirty="0"/>
          </a:p>
        </p:txBody>
      </p:sp>
      <p:pic>
        <p:nvPicPr>
          <p:cNvPr id="3" name="Picture 2">
            <a:extLst>
              <a:ext uri="{FF2B5EF4-FFF2-40B4-BE49-F238E27FC236}">
                <a16:creationId xmlns:a16="http://schemas.microsoft.com/office/drawing/2014/main" id="{A82169D8-B883-EAA6-4BD8-6B72898E434F}"/>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474942" y="4344368"/>
            <a:ext cx="3580276" cy="2659133"/>
          </a:xfrm>
          <a:prstGeom prst="rect">
            <a:avLst/>
          </a:prstGeom>
        </p:spPr>
      </p:pic>
    </p:spTree>
    <p:extLst>
      <p:ext uri="{BB962C8B-B14F-4D97-AF65-F5344CB8AC3E}">
        <p14:creationId xmlns:p14="http://schemas.microsoft.com/office/powerpoint/2010/main" val="13264771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B95250-D180-530E-2F90-D19D1D060165}"/>
            </a:ext>
          </a:extLst>
        </p:cNvPr>
        <p:cNvGrpSpPr/>
        <p:nvPr/>
      </p:nvGrpSpPr>
      <p:grpSpPr>
        <a:xfrm>
          <a:off x="0" y="0"/>
          <a:ext cx="0" cy="0"/>
          <a:chOff x="0" y="0"/>
          <a:chExt cx="0" cy="0"/>
        </a:xfrm>
      </p:grpSpPr>
      <p:sp>
        <p:nvSpPr>
          <p:cNvPr id="14" name="Text Placeholder 3">
            <a:extLst>
              <a:ext uri="{FF2B5EF4-FFF2-40B4-BE49-F238E27FC236}">
                <a16:creationId xmlns:a16="http://schemas.microsoft.com/office/drawing/2014/main" id="{CF22341B-7B90-4AD5-F8C7-A8EF9D68E8E9}"/>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15" name="Straight Connector 14">
            <a:extLst>
              <a:ext uri="{FF2B5EF4-FFF2-40B4-BE49-F238E27FC236}">
                <a16:creationId xmlns:a16="http://schemas.microsoft.com/office/drawing/2014/main" id="{4F56A6B8-54E3-315F-2C0F-10F89F495662}"/>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D1D7E41E-B18F-392C-0AA4-F29AD7C5708D}"/>
              </a:ext>
            </a:extLst>
          </p:cNvPr>
          <p:cNvSpPr txBox="1">
            <a:spLocks/>
          </p:cNvSpPr>
          <p:nvPr/>
        </p:nvSpPr>
        <p:spPr>
          <a:xfrm>
            <a:off x="629645" y="1634711"/>
            <a:ext cx="4429052"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Definitie van draagkracht in toeristische contexten</a:t>
            </a:r>
          </a:p>
          <a:p>
            <a:pPr>
              <a:lnSpc>
                <a:spcPts val="2900"/>
              </a:lnSpc>
            </a:pPr>
            <a:endParaRPr lang="en-US" dirty="0"/>
          </a:p>
        </p:txBody>
      </p:sp>
      <p:sp>
        <p:nvSpPr>
          <p:cNvPr id="17" name="Text Placeholder 4">
            <a:extLst>
              <a:ext uri="{FF2B5EF4-FFF2-40B4-BE49-F238E27FC236}">
                <a16:creationId xmlns:a16="http://schemas.microsoft.com/office/drawing/2014/main" id="{EC261F30-0DE2-C698-340C-0632DC7345C1}"/>
              </a:ext>
            </a:extLst>
          </p:cNvPr>
          <p:cNvSpPr txBox="1">
            <a:spLocks/>
          </p:cNvSpPr>
          <p:nvPr/>
        </p:nvSpPr>
        <p:spPr>
          <a:xfrm>
            <a:off x="655239" y="2768760"/>
            <a:ext cx="5072314" cy="3543283"/>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Draagkracht verwijst naar het maximale aantal bezoekers dat een bestemming kan ontvangen zonder negatieve gevolgen voor het milieu, de samenleving of de cultuur. In de context van toeristische accommodatie betekent dit dat men moet begrijpen hoeveel gasten de lokale infrastructuur – wegen, watersystemen, afvalbeheer, gezondheidszorg – kan ondersteunen voordat deze overbelast raakt. Het gaat niet alleen om aantallen, maar ook om het behoud van het evenwicht tussen de ervaring van de bezoeker en het welzijn van de gemeenschap.</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sp>
        <p:nvSpPr>
          <p:cNvPr id="18" name="Slide Number Placeholder 5">
            <a:extLst>
              <a:ext uri="{FF2B5EF4-FFF2-40B4-BE49-F238E27FC236}">
                <a16:creationId xmlns:a16="http://schemas.microsoft.com/office/drawing/2014/main" id="{86DEE220-A699-F022-EB73-0ED259FD6755}"/>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14</a:t>
            </a:fld>
            <a:endParaRPr lang="fr-CA" sz="1200" dirty="0"/>
          </a:p>
        </p:txBody>
      </p:sp>
      <p:sp>
        <p:nvSpPr>
          <p:cNvPr id="4" name="Freeform 3">
            <a:extLst>
              <a:ext uri="{FF2B5EF4-FFF2-40B4-BE49-F238E27FC236}">
                <a16:creationId xmlns:a16="http://schemas.microsoft.com/office/drawing/2014/main" id="{60CAA733-E32B-7E2F-F971-C455E12D4C74}"/>
              </a:ext>
            </a:extLst>
          </p:cNvPr>
          <p:cNvSpPr/>
          <p:nvPr/>
        </p:nvSpPr>
        <p:spPr>
          <a:xfrm rot="10800000">
            <a:off x="5954183" y="-1"/>
            <a:ext cx="5411838" cy="4746807"/>
          </a:xfrm>
          <a:custGeom>
            <a:avLst/>
            <a:gdLst>
              <a:gd name="connsiteX0" fmla="*/ 2617605 w 5235209"/>
              <a:gd name="connsiteY0" fmla="*/ 0 h 4591884"/>
              <a:gd name="connsiteX1" fmla="*/ 5235209 w 5235209"/>
              <a:gd name="connsiteY1" fmla="*/ 2932396 h 4591884"/>
              <a:gd name="connsiteX2" fmla="*/ 5229745 w 5235209"/>
              <a:gd name="connsiteY2" fmla="*/ 3097689 h 4591884"/>
              <a:gd name="connsiteX3" fmla="*/ 5235209 w 5235209"/>
              <a:gd name="connsiteY3" fmla="*/ 3097689 h 4591884"/>
              <a:gd name="connsiteX4" fmla="*/ 5235209 w 5235209"/>
              <a:gd name="connsiteY4" fmla="*/ 4305667 h 4591884"/>
              <a:gd name="connsiteX5" fmla="*/ 5235209 w 5235209"/>
              <a:gd name="connsiteY5" fmla="*/ 4470960 h 4591884"/>
              <a:gd name="connsiteX6" fmla="*/ 5235209 w 5235209"/>
              <a:gd name="connsiteY6" fmla="*/ 4587760 h 4591884"/>
              <a:gd name="connsiteX7" fmla="*/ 5226845 w 5235209"/>
              <a:gd name="connsiteY7" fmla="*/ 4587384 h 4591884"/>
              <a:gd name="connsiteX8" fmla="*/ 5090725 w 5235209"/>
              <a:gd name="connsiteY8" fmla="*/ 4591884 h 4591884"/>
              <a:gd name="connsiteX9" fmla="*/ 5090725 w 5235209"/>
              <a:gd name="connsiteY9" fmla="*/ 4587384 h 4591884"/>
              <a:gd name="connsiteX10" fmla="*/ 4095937 w 5235209"/>
              <a:gd name="connsiteY10" fmla="*/ 4587384 h 4591884"/>
              <a:gd name="connsiteX11" fmla="*/ 3959817 w 5235209"/>
              <a:gd name="connsiteY11" fmla="*/ 4587384 h 4591884"/>
              <a:gd name="connsiteX12" fmla="*/ 2426635 w 5235209"/>
              <a:gd name="connsiteY12" fmla="*/ 4587384 h 4591884"/>
              <a:gd name="connsiteX13" fmla="*/ 1295728 w 5235209"/>
              <a:gd name="connsiteY13" fmla="*/ 4587384 h 4591884"/>
              <a:gd name="connsiteX14" fmla="*/ 1295728 w 5235209"/>
              <a:gd name="connsiteY14" fmla="*/ 4587386 h 4591884"/>
              <a:gd name="connsiteX15" fmla="*/ 776797 w 5235209"/>
              <a:gd name="connsiteY15" fmla="*/ 4587386 h 4591884"/>
              <a:gd name="connsiteX16" fmla="*/ 0 w 5235209"/>
              <a:gd name="connsiteY16" fmla="*/ 4587386 h 4591884"/>
              <a:gd name="connsiteX17" fmla="*/ 0 w 5235209"/>
              <a:gd name="connsiteY17" fmla="*/ 4470960 h 4591884"/>
              <a:gd name="connsiteX18" fmla="*/ 0 w 5235209"/>
              <a:gd name="connsiteY18" fmla="*/ 4305667 h 4591884"/>
              <a:gd name="connsiteX19" fmla="*/ 0 w 5235209"/>
              <a:gd name="connsiteY19" fmla="*/ 3097689 h 4591884"/>
              <a:gd name="connsiteX20" fmla="*/ 5463 w 5235209"/>
              <a:gd name="connsiteY20" fmla="*/ 3097689 h 4591884"/>
              <a:gd name="connsiteX21" fmla="*/ 0 w 5235209"/>
              <a:gd name="connsiteY21" fmla="*/ 2932396 h 4591884"/>
              <a:gd name="connsiteX22" fmla="*/ 2617605 w 5235209"/>
              <a:gd name="connsiteY22" fmla="*/ 0 h 4591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235209" h="4591884">
                <a:moveTo>
                  <a:pt x="2617605" y="0"/>
                </a:moveTo>
                <a:cubicBezTo>
                  <a:pt x="4065757" y="0"/>
                  <a:pt x="5235209" y="1316213"/>
                  <a:pt x="5235209" y="2932396"/>
                </a:cubicBezTo>
                <a:cubicBezTo>
                  <a:pt x="5235209" y="2987492"/>
                  <a:pt x="5235209" y="3048715"/>
                  <a:pt x="5229745" y="3097689"/>
                </a:cubicBezTo>
                <a:lnTo>
                  <a:pt x="5235209" y="3097689"/>
                </a:lnTo>
                <a:lnTo>
                  <a:pt x="5235209" y="4305667"/>
                </a:lnTo>
                <a:lnTo>
                  <a:pt x="5235209" y="4470960"/>
                </a:lnTo>
                <a:lnTo>
                  <a:pt x="5235209" y="4587760"/>
                </a:lnTo>
                <a:lnTo>
                  <a:pt x="5226845" y="4587384"/>
                </a:lnTo>
                <a:cubicBezTo>
                  <a:pt x="5181473" y="4587384"/>
                  <a:pt x="5136099" y="4587384"/>
                  <a:pt x="5090725" y="4591884"/>
                </a:cubicBezTo>
                <a:lnTo>
                  <a:pt x="5090725" y="4587384"/>
                </a:lnTo>
                <a:lnTo>
                  <a:pt x="4095937" y="4587384"/>
                </a:lnTo>
                <a:lnTo>
                  <a:pt x="3959817" y="4587384"/>
                </a:lnTo>
                <a:lnTo>
                  <a:pt x="2426635" y="4587384"/>
                </a:lnTo>
                <a:lnTo>
                  <a:pt x="1295728" y="4587384"/>
                </a:lnTo>
                <a:lnTo>
                  <a:pt x="1295728" y="4587386"/>
                </a:lnTo>
                <a:lnTo>
                  <a:pt x="776797" y="4587386"/>
                </a:lnTo>
                <a:lnTo>
                  <a:pt x="0" y="4587386"/>
                </a:lnTo>
                <a:lnTo>
                  <a:pt x="0" y="4470960"/>
                </a:lnTo>
                <a:lnTo>
                  <a:pt x="0" y="4305667"/>
                </a:lnTo>
                <a:lnTo>
                  <a:pt x="0" y="3097689"/>
                </a:lnTo>
                <a:lnTo>
                  <a:pt x="5463" y="3097689"/>
                </a:lnTo>
                <a:cubicBezTo>
                  <a:pt x="0" y="3042591"/>
                  <a:pt x="0" y="2987491"/>
                  <a:pt x="0" y="2932396"/>
                </a:cubicBezTo>
                <a:cubicBezTo>
                  <a:pt x="0" y="1310086"/>
                  <a:pt x="1169449" y="0"/>
                  <a:pt x="2617605" y="0"/>
                </a:cubicBezTo>
                <a:close/>
              </a:path>
            </a:pathLst>
          </a:custGeom>
          <a:blipFill dpi="0" rotWithShape="0">
            <a:blip r:embed="rId2"/>
            <a:srcRect/>
            <a:stretch>
              <a:fillRect l="-22165" r="-22165"/>
            </a:stretch>
          </a:blipFill>
        </p:spPr>
        <p:txBody>
          <a:bodyPr wrap="square" lIns="0" tIns="0" rIns="0" bIns="0" rtlCol="0">
            <a:noAutofit/>
          </a:bodyPr>
          <a:lstStyle/>
          <a:p>
            <a:endParaRPr>
              <a:solidFill>
                <a:srgbClr val="459597"/>
              </a:solidFill>
            </a:endParaRPr>
          </a:p>
        </p:txBody>
      </p:sp>
      <p:grpSp>
        <p:nvGrpSpPr>
          <p:cNvPr id="5" name="Group 4">
            <a:extLst>
              <a:ext uri="{FF2B5EF4-FFF2-40B4-BE49-F238E27FC236}">
                <a16:creationId xmlns:a16="http://schemas.microsoft.com/office/drawing/2014/main" id="{DBD1B0FD-AE1A-66BD-EA9A-B89CA9945D99}"/>
              </a:ext>
            </a:extLst>
          </p:cNvPr>
          <p:cNvGrpSpPr/>
          <p:nvPr/>
        </p:nvGrpSpPr>
        <p:grpSpPr>
          <a:xfrm>
            <a:off x="9108141" y="487052"/>
            <a:ext cx="2937356" cy="554397"/>
            <a:chOff x="1800741" y="6353467"/>
            <a:chExt cx="3253859" cy="554397"/>
          </a:xfrm>
        </p:grpSpPr>
        <p:sp>
          <p:nvSpPr>
            <p:cNvPr id="7" name="object 3">
              <a:extLst>
                <a:ext uri="{FF2B5EF4-FFF2-40B4-BE49-F238E27FC236}">
                  <a16:creationId xmlns:a16="http://schemas.microsoft.com/office/drawing/2014/main" id="{8AC58140-B647-5492-4DC0-5CE5789AFE0F}"/>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8" name="Text Placeholder 6">
              <a:extLst>
                <a:ext uri="{FF2B5EF4-FFF2-40B4-BE49-F238E27FC236}">
                  <a16:creationId xmlns:a16="http://schemas.microsoft.com/office/drawing/2014/main" id="{384AB162-69DA-BDDC-BB66-BE3FCE00555F}"/>
                </a:ext>
              </a:extLst>
            </p:cNvPr>
            <p:cNvSpPr txBox="1">
              <a:spLocks/>
            </p:cNvSpPr>
            <p:nvPr/>
          </p:nvSpPr>
          <p:spPr>
            <a:xfrm>
              <a:off x="1800742" y="6498221"/>
              <a:ext cx="3253858" cy="248338"/>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240"/>
                </a:lnSpc>
                <a:spcBef>
                  <a:spcPts val="0"/>
                </a:spcBef>
                <a:buNone/>
              </a:pPr>
              <a:r>
                <a:rPr lang="en-IE" sz="1200" dirty="0">
                  <a:solidFill>
                    <a:schemeClr val="bg1"/>
                  </a:solidFill>
                </a:rPr>
                <a:t>Fotocredits: Velika Planina, Slovenië</a:t>
              </a:r>
            </a:p>
          </p:txBody>
        </p:sp>
      </p:grpSp>
      <p:pic>
        <p:nvPicPr>
          <p:cNvPr id="2" name="Picture 1">
            <a:extLst>
              <a:ext uri="{FF2B5EF4-FFF2-40B4-BE49-F238E27FC236}">
                <a16:creationId xmlns:a16="http://schemas.microsoft.com/office/drawing/2014/main" id="{0D2333DD-8CF8-1B9C-90E8-BABD3BBB74A7}"/>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6756649" y="4198867"/>
            <a:ext cx="3580276" cy="2659133"/>
          </a:xfrm>
          <a:prstGeom prst="rect">
            <a:avLst/>
          </a:prstGeom>
        </p:spPr>
      </p:pic>
    </p:spTree>
    <p:extLst>
      <p:ext uri="{BB962C8B-B14F-4D97-AF65-F5344CB8AC3E}">
        <p14:creationId xmlns:p14="http://schemas.microsoft.com/office/powerpoint/2010/main" val="26805767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244BE7-CD71-2BDF-D661-76D37C71D8C7}"/>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368DD797-FBA0-7E3A-1F70-9A334F59B724}"/>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9227691" y="-635160"/>
            <a:ext cx="3580276" cy="2659133"/>
          </a:xfrm>
          <a:prstGeom prst="rect">
            <a:avLst/>
          </a:prstGeom>
        </p:spPr>
      </p:pic>
      <p:sp>
        <p:nvSpPr>
          <p:cNvPr id="14" name="Text Placeholder 3">
            <a:extLst>
              <a:ext uri="{FF2B5EF4-FFF2-40B4-BE49-F238E27FC236}">
                <a16:creationId xmlns:a16="http://schemas.microsoft.com/office/drawing/2014/main" id="{6E15D56B-D390-7DA3-9CE3-68479AA77DD5}"/>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15" name="Straight Connector 14">
            <a:extLst>
              <a:ext uri="{FF2B5EF4-FFF2-40B4-BE49-F238E27FC236}">
                <a16:creationId xmlns:a16="http://schemas.microsoft.com/office/drawing/2014/main" id="{EFDBA100-1465-A002-AAE9-7DA0BE7BC665}"/>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7F2E694A-9B20-A4EC-0096-A134C6F0BDC0}"/>
              </a:ext>
            </a:extLst>
          </p:cNvPr>
          <p:cNvSpPr txBox="1">
            <a:spLocks/>
          </p:cNvSpPr>
          <p:nvPr/>
        </p:nvSpPr>
        <p:spPr>
          <a:xfrm>
            <a:off x="629645" y="2003597"/>
            <a:ext cx="4502794"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Fysieke en milieu-indicatoren</a:t>
            </a:r>
          </a:p>
          <a:p>
            <a:pPr>
              <a:lnSpc>
                <a:spcPts val="2900"/>
              </a:lnSpc>
            </a:pPr>
            <a:endParaRPr lang="en-US" dirty="0"/>
          </a:p>
        </p:txBody>
      </p:sp>
      <p:sp>
        <p:nvSpPr>
          <p:cNvPr id="17" name="Text Placeholder 4">
            <a:extLst>
              <a:ext uri="{FF2B5EF4-FFF2-40B4-BE49-F238E27FC236}">
                <a16:creationId xmlns:a16="http://schemas.microsoft.com/office/drawing/2014/main" id="{A25519D3-1667-DD9B-0CED-71FDE8BB92F3}"/>
              </a:ext>
            </a:extLst>
          </p:cNvPr>
          <p:cNvSpPr txBox="1">
            <a:spLocks/>
          </p:cNvSpPr>
          <p:nvPr/>
        </p:nvSpPr>
        <p:spPr>
          <a:xfrm>
            <a:off x="655239" y="3023330"/>
            <a:ext cx="5118032" cy="3657600"/>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Milieu-indicatoren voor overcapaciteit kunnen onder meer ontbossing, bodemerosie, watertekorten of verlies aan biodiversiteit zijn, met name in kwetsbare ecosystemen zoals bergdorpen of kustgebieden. Accommodatieaanbieders moeten rekening houden met het gebruik van hulpbronnen (water, energie), de hoeveelheid afval en het landgebruik om te voorkomen dat juist die landschappen die toeristen aantrekken, worden aangetast. Duurzaam ontwerp begint met het respecteren van ecologische drempels.</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 </a:t>
            </a:r>
          </a:p>
        </p:txBody>
      </p:sp>
      <p:sp>
        <p:nvSpPr>
          <p:cNvPr id="18" name="Slide Number Placeholder 5">
            <a:extLst>
              <a:ext uri="{FF2B5EF4-FFF2-40B4-BE49-F238E27FC236}">
                <a16:creationId xmlns:a16="http://schemas.microsoft.com/office/drawing/2014/main" id="{CAB9E1E4-D285-EDA9-E56D-839AEE0035E4}"/>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15</a:t>
            </a:fld>
            <a:endParaRPr lang="fr-CA" sz="1200" dirty="0"/>
          </a:p>
        </p:txBody>
      </p:sp>
      <p:sp>
        <p:nvSpPr>
          <p:cNvPr id="2" name="Text Placeholder 5">
            <a:extLst>
              <a:ext uri="{FF2B5EF4-FFF2-40B4-BE49-F238E27FC236}">
                <a16:creationId xmlns:a16="http://schemas.microsoft.com/office/drawing/2014/main" id="{E5811EEA-6B18-BF42-5D72-EC100010B63A}"/>
              </a:ext>
            </a:extLst>
          </p:cNvPr>
          <p:cNvSpPr txBox="1">
            <a:spLocks/>
          </p:cNvSpPr>
          <p:nvPr/>
        </p:nvSpPr>
        <p:spPr>
          <a:xfrm>
            <a:off x="6460355" y="2003597"/>
            <a:ext cx="4394458"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Sociale en culturele gevoeligheden</a:t>
            </a:r>
          </a:p>
          <a:p>
            <a:pPr>
              <a:lnSpc>
                <a:spcPts val="2900"/>
              </a:lnSpc>
            </a:pPr>
            <a:endParaRPr lang="en-US" dirty="0"/>
          </a:p>
        </p:txBody>
      </p:sp>
      <p:sp>
        <p:nvSpPr>
          <p:cNvPr id="3" name="Text Placeholder 4">
            <a:extLst>
              <a:ext uri="{FF2B5EF4-FFF2-40B4-BE49-F238E27FC236}">
                <a16:creationId xmlns:a16="http://schemas.microsoft.com/office/drawing/2014/main" id="{7E1024FE-19E7-D411-B853-EA91429CFBC4}"/>
              </a:ext>
            </a:extLst>
          </p:cNvPr>
          <p:cNvSpPr txBox="1">
            <a:spLocks/>
          </p:cNvSpPr>
          <p:nvPr/>
        </p:nvSpPr>
        <p:spPr>
          <a:xfrm>
            <a:off x="6485949" y="3023330"/>
            <a:ext cx="5118031" cy="3657600"/>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Zelfs als de infrastructuur meer bezoekers kan ondersteunen, kan de sociale draagkracht lager zijn. Wanneer toerisme de huizenprijzen opdrijft, het dagelijks leven verandert of traditionele praktijken verdringt, veroorzaakt dit wrijving. Accommodatie die te groot, te verstorend of te ver verwijderd is van de lokale realiteit, kan weerstand oproepen in plaats van steun. Door uw project op de juiste schaal te brengen, helpt u de lokale identiteit en de acceptatie door de gemeenschap te behouden.</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spTree>
    <p:extLst>
      <p:ext uri="{BB962C8B-B14F-4D97-AF65-F5344CB8AC3E}">
        <p14:creationId xmlns:p14="http://schemas.microsoft.com/office/powerpoint/2010/main" val="26823390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D4DA71-0ECF-5796-E117-8DDB883A6557}"/>
            </a:ext>
          </a:extLst>
        </p:cNvPr>
        <p:cNvGrpSpPr/>
        <p:nvPr/>
      </p:nvGrpSpPr>
      <p:grpSpPr>
        <a:xfrm>
          <a:off x="0" y="0"/>
          <a:ext cx="0" cy="0"/>
          <a:chOff x="0" y="0"/>
          <a:chExt cx="0" cy="0"/>
        </a:xfrm>
      </p:grpSpPr>
      <p:sp>
        <p:nvSpPr>
          <p:cNvPr id="22" name="Slide Number Placeholder 5">
            <a:extLst>
              <a:ext uri="{FF2B5EF4-FFF2-40B4-BE49-F238E27FC236}">
                <a16:creationId xmlns:a16="http://schemas.microsoft.com/office/drawing/2014/main" id="{9D957549-5CB1-7E66-7FB8-7ADD47544E5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16</a:t>
            </a:fld>
            <a:endParaRPr lang="fr-CA" sz="1200" dirty="0"/>
          </a:p>
        </p:txBody>
      </p:sp>
      <p:sp>
        <p:nvSpPr>
          <p:cNvPr id="6" name="Freeform 5">
            <a:extLst>
              <a:ext uri="{FF2B5EF4-FFF2-40B4-BE49-F238E27FC236}">
                <a16:creationId xmlns:a16="http://schemas.microsoft.com/office/drawing/2014/main" id="{01E4603A-50A4-9710-6CCA-A2B908E8923E}"/>
              </a:ext>
            </a:extLst>
          </p:cNvPr>
          <p:cNvSpPr/>
          <p:nvPr/>
        </p:nvSpPr>
        <p:spPr>
          <a:xfrm rot="16200000">
            <a:off x="7489168" y="110492"/>
            <a:ext cx="4089343" cy="5316321"/>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5747" t="411" r="-22799" b="-411"/>
            </a:stretch>
          </a:blipFill>
        </p:spPr>
        <p:txBody>
          <a:bodyPr wrap="square" lIns="0" tIns="0" rIns="0" bIns="0" rtlCol="0">
            <a:noAutofit/>
          </a:bodyPr>
          <a:lstStyle/>
          <a:p>
            <a:endParaRPr>
              <a:solidFill>
                <a:srgbClr val="459597"/>
              </a:solidFill>
            </a:endParaRPr>
          </a:p>
        </p:txBody>
      </p:sp>
      <p:grpSp>
        <p:nvGrpSpPr>
          <p:cNvPr id="7" name="Group 6">
            <a:extLst>
              <a:ext uri="{FF2B5EF4-FFF2-40B4-BE49-F238E27FC236}">
                <a16:creationId xmlns:a16="http://schemas.microsoft.com/office/drawing/2014/main" id="{20A53214-D2A4-BB1F-7D34-B5489143DA3E}"/>
              </a:ext>
            </a:extLst>
          </p:cNvPr>
          <p:cNvGrpSpPr/>
          <p:nvPr/>
        </p:nvGrpSpPr>
        <p:grpSpPr>
          <a:xfrm>
            <a:off x="9258300" y="463571"/>
            <a:ext cx="2933700" cy="554397"/>
            <a:chOff x="1800741" y="6353467"/>
            <a:chExt cx="3253859" cy="554397"/>
          </a:xfrm>
        </p:grpSpPr>
        <p:sp>
          <p:nvSpPr>
            <p:cNvPr id="12" name="object 3">
              <a:extLst>
                <a:ext uri="{FF2B5EF4-FFF2-40B4-BE49-F238E27FC236}">
                  <a16:creationId xmlns:a16="http://schemas.microsoft.com/office/drawing/2014/main" id="{045921F7-3328-1269-CAF6-2A06702B34F0}"/>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4" name="Text Placeholder 6">
              <a:extLst>
                <a:ext uri="{FF2B5EF4-FFF2-40B4-BE49-F238E27FC236}">
                  <a16:creationId xmlns:a16="http://schemas.microsoft.com/office/drawing/2014/main" id="{B4B0F7AF-A1AA-219C-27EA-39481515044C}"/>
                </a:ext>
              </a:extLst>
            </p:cNvPr>
            <p:cNvSpPr txBox="1">
              <a:spLocks/>
            </p:cNvSpPr>
            <p:nvPr/>
          </p:nvSpPr>
          <p:spPr>
            <a:xfrm>
              <a:off x="1800742" y="6410024"/>
              <a:ext cx="3253858" cy="4247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Fotocredits: </a:t>
              </a:r>
            </a:p>
            <a:p>
              <a:pPr algn="ctr"/>
              <a:r>
                <a:rPr lang="en-IE" sz="1200" dirty="0"/>
                <a:t>Panoramic Glass Lodge, IJsland</a:t>
              </a:r>
            </a:p>
          </p:txBody>
        </p:sp>
      </p:grpSp>
      <p:pic>
        <p:nvPicPr>
          <p:cNvPr id="13" name="Picture 12">
            <a:extLst>
              <a:ext uri="{FF2B5EF4-FFF2-40B4-BE49-F238E27FC236}">
                <a16:creationId xmlns:a16="http://schemas.microsoft.com/office/drawing/2014/main" id="{064DC545-CBF4-D7E5-A6A1-447587F7BE96}"/>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6570133" y="4533307"/>
            <a:ext cx="3580276" cy="2659133"/>
          </a:xfrm>
          <a:prstGeom prst="rect">
            <a:avLst/>
          </a:prstGeom>
        </p:spPr>
      </p:pic>
      <p:sp>
        <p:nvSpPr>
          <p:cNvPr id="2" name="Text Placeholder 3">
            <a:extLst>
              <a:ext uri="{FF2B5EF4-FFF2-40B4-BE49-F238E27FC236}">
                <a16:creationId xmlns:a16="http://schemas.microsoft.com/office/drawing/2014/main" id="{EFC7F127-34C5-9565-FBFE-71E39E962FF6}"/>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3" name="Straight Connector 2">
            <a:extLst>
              <a:ext uri="{FF2B5EF4-FFF2-40B4-BE49-F238E27FC236}">
                <a16:creationId xmlns:a16="http://schemas.microsoft.com/office/drawing/2014/main" id="{682AC21E-CD69-8A6C-AAD8-885EA41D1A14}"/>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8" name="Text Placeholder 5">
            <a:extLst>
              <a:ext uri="{FF2B5EF4-FFF2-40B4-BE49-F238E27FC236}">
                <a16:creationId xmlns:a16="http://schemas.microsoft.com/office/drawing/2014/main" id="{FDD53C6B-D0EB-B5C1-FC02-4297F12795BF}"/>
              </a:ext>
            </a:extLst>
          </p:cNvPr>
          <p:cNvSpPr txBox="1">
            <a:spLocks/>
          </p:cNvSpPr>
          <p:nvPr/>
        </p:nvSpPr>
        <p:spPr>
          <a:xfrm>
            <a:off x="629643" y="1443276"/>
            <a:ext cx="4989490"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Hulpmiddelen voor het beoordelen van capaciteit en het voorkomen van overbelasting</a:t>
            </a:r>
          </a:p>
          <a:p>
            <a:pPr>
              <a:lnSpc>
                <a:spcPts val="2900"/>
              </a:lnSpc>
            </a:pPr>
            <a:endParaRPr lang="en-US" dirty="0"/>
          </a:p>
        </p:txBody>
      </p:sp>
      <p:sp>
        <p:nvSpPr>
          <p:cNvPr id="15" name="Text Placeholder 4">
            <a:extLst>
              <a:ext uri="{FF2B5EF4-FFF2-40B4-BE49-F238E27FC236}">
                <a16:creationId xmlns:a16="http://schemas.microsoft.com/office/drawing/2014/main" id="{D80316DC-D3D7-7804-6E4D-DFBE86FD1539}"/>
              </a:ext>
            </a:extLst>
          </p:cNvPr>
          <p:cNvSpPr>
            <a:spLocks noGrp="1"/>
          </p:cNvSpPr>
          <p:nvPr>
            <p:ph type="body" sz="quarter" idx="18"/>
          </p:nvPr>
        </p:nvSpPr>
        <p:spPr>
          <a:xfrm>
            <a:off x="629643" y="3030154"/>
            <a:ext cx="6246036" cy="3499183"/>
          </a:xfrm>
        </p:spPr>
        <p:txBody>
          <a:bodyPr lIns="91440" tIns="45720" rIns="91440" bIns="45720" anchor="t"/>
          <a:lstStyle/>
          <a:p>
            <a:pPr>
              <a:lnSpc>
                <a:spcPts val="2380"/>
              </a:lnSpc>
            </a:pPr>
            <a:r>
              <a:rPr lang="it-IT" sz="2200" dirty="0" err="1">
                <a:solidFill>
                  <a:srgbClr val="414141"/>
                </a:solidFill>
              </a:rPr>
              <a:t>Praktische </a:t>
            </a:r>
            <a:r>
              <a:rPr lang="it-IT" sz="2200" dirty="0">
                <a:solidFill>
                  <a:srgbClr val="414141"/>
                </a:solidFill>
              </a:rPr>
              <a:t>hulpmiddelen </a:t>
            </a:r>
            <a:r>
              <a:rPr lang="it-IT" sz="2200" dirty="0" err="1">
                <a:solidFill>
                  <a:srgbClr val="414141"/>
                </a:solidFill>
              </a:rPr>
              <a:t>zoals milieueffectrapportages</a:t>
            </a:r>
            <a:r>
              <a:rPr lang="it-IT" sz="2200" dirty="0">
                <a:solidFill>
                  <a:srgbClr val="414141"/>
                </a:solidFill>
              </a:rPr>
              <a:t>, </a:t>
            </a:r>
            <a:r>
              <a:rPr lang="it-IT" sz="2200" dirty="0" err="1">
                <a:solidFill>
                  <a:srgbClr val="414141"/>
                </a:solidFill>
              </a:rPr>
              <a:t>overleg met</a:t>
            </a:r>
            <a:r>
              <a:rPr lang="it-IT" sz="2200" dirty="0">
                <a:solidFill>
                  <a:srgbClr val="414141"/>
                </a:solidFill>
              </a:rPr>
              <a:t> de gemeenschap en </a:t>
            </a:r>
            <a:r>
              <a:rPr lang="it-IT" sz="2200" dirty="0" err="1">
                <a:solidFill>
                  <a:srgbClr val="414141"/>
                </a:solidFill>
              </a:rPr>
              <a:t>seizoensgebonden </a:t>
            </a:r>
            <a:r>
              <a:rPr lang="it-IT" sz="2200" dirty="0">
                <a:solidFill>
                  <a:srgbClr val="414141"/>
                </a:solidFill>
              </a:rPr>
              <a:t>bezettingsgegevens helpen planners </a:t>
            </a:r>
            <a:r>
              <a:rPr lang="it-IT" sz="2200" dirty="0" err="1">
                <a:solidFill>
                  <a:srgbClr val="414141"/>
                </a:solidFill>
              </a:rPr>
              <a:t>te begrijpen wanneer het toerismevolume onhoudbaar wordt</a:t>
            </a:r>
            <a:r>
              <a:rPr lang="it-IT" sz="2200" dirty="0">
                <a:solidFill>
                  <a:srgbClr val="414141"/>
                </a:solidFill>
              </a:rPr>
              <a:t>. </a:t>
            </a:r>
            <a:r>
              <a:rPr lang="it-IT" sz="2200" dirty="0" err="1">
                <a:solidFill>
                  <a:srgbClr val="414141"/>
                </a:solidFill>
              </a:rPr>
              <a:t>Participatieve </a:t>
            </a:r>
            <a:r>
              <a:rPr lang="it-IT" sz="2200" dirty="0">
                <a:solidFill>
                  <a:srgbClr val="414141"/>
                </a:solidFill>
              </a:rPr>
              <a:t>planning met </a:t>
            </a:r>
            <a:r>
              <a:rPr lang="it-IT" sz="2200" dirty="0" err="1">
                <a:solidFill>
                  <a:srgbClr val="414141"/>
                </a:solidFill>
              </a:rPr>
              <a:t>lokale </a:t>
            </a:r>
            <a:r>
              <a:rPr lang="it-IT" sz="2200" dirty="0">
                <a:solidFill>
                  <a:srgbClr val="414141"/>
                </a:solidFill>
              </a:rPr>
              <a:t>belanghebbenden </a:t>
            </a:r>
            <a:r>
              <a:rPr lang="it-IT" sz="2200" dirty="0" err="1">
                <a:solidFill>
                  <a:srgbClr val="414141"/>
                </a:solidFill>
              </a:rPr>
              <a:t>zorgt ervoor dat </a:t>
            </a:r>
            <a:r>
              <a:rPr lang="it-IT" sz="2200" dirty="0">
                <a:solidFill>
                  <a:srgbClr val="414141"/>
                </a:solidFill>
              </a:rPr>
              <a:t>nieuwe </a:t>
            </a:r>
            <a:r>
              <a:rPr lang="it-IT" sz="2200" dirty="0" err="1">
                <a:solidFill>
                  <a:srgbClr val="414141"/>
                </a:solidFill>
              </a:rPr>
              <a:t>accommodaties </a:t>
            </a:r>
            <a:r>
              <a:rPr lang="it-IT" sz="2200" dirty="0">
                <a:solidFill>
                  <a:srgbClr val="414141"/>
                </a:solidFill>
              </a:rPr>
              <a:t>worden </a:t>
            </a:r>
            <a:r>
              <a:rPr lang="it-IT" sz="2200" dirty="0" err="1">
                <a:solidFill>
                  <a:srgbClr val="414141"/>
                </a:solidFill>
              </a:rPr>
              <a:t>verwelkomd </a:t>
            </a:r>
            <a:r>
              <a:rPr lang="it-IT" sz="2200" dirty="0">
                <a:solidFill>
                  <a:srgbClr val="414141"/>
                </a:solidFill>
              </a:rPr>
              <a:t>en </a:t>
            </a:r>
            <a:r>
              <a:rPr lang="it-IT" sz="2200" dirty="0" err="1">
                <a:solidFill>
                  <a:srgbClr val="414141"/>
                </a:solidFill>
              </a:rPr>
              <a:t>gebaseerd zijn </a:t>
            </a:r>
            <a:r>
              <a:rPr lang="it-IT" sz="2200" dirty="0">
                <a:solidFill>
                  <a:srgbClr val="414141"/>
                </a:solidFill>
              </a:rPr>
              <a:t>op </a:t>
            </a:r>
            <a:r>
              <a:rPr lang="it-IT" sz="2200" dirty="0" err="1">
                <a:solidFill>
                  <a:srgbClr val="414141"/>
                </a:solidFill>
              </a:rPr>
              <a:t>gedeelde prioriteiten</a:t>
            </a:r>
            <a:r>
              <a:rPr lang="it-IT" sz="2200" dirty="0">
                <a:solidFill>
                  <a:srgbClr val="414141"/>
                </a:solidFill>
              </a:rPr>
              <a:t>. Monitoringtools zoals checklists </a:t>
            </a:r>
            <a:r>
              <a:rPr lang="it-IT" sz="2200" dirty="0" err="1">
                <a:solidFill>
                  <a:srgbClr val="414141"/>
                </a:solidFill>
              </a:rPr>
              <a:t>voor draagkracht </a:t>
            </a:r>
            <a:r>
              <a:rPr lang="it-IT" sz="2200" dirty="0">
                <a:solidFill>
                  <a:srgbClr val="414141"/>
                </a:solidFill>
              </a:rPr>
              <a:t>of </a:t>
            </a:r>
            <a:r>
              <a:rPr lang="it-IT" sz="2200" dirty="0" err="1">
                <a:solidFill>
                  <a:srgbClr val="414141"/>
                </a:solidFill>
              </a:rPr>
              <a:t>kaarten</a:t>
            </a:r>
            <a:r>
              <a:rPr lang="it-IT" sz="2200" dirty="0">
                <a:solidFill>
                  <a:srgbClr val="414141"/>
                </a:solidFill>
              </a:rPr>
              <a:t> met </a:t>
            </a:r>
            <a:r>
              <a:rPr lang="it-IT" sz="2200" dirty="0" err="1">
                <a:solidFill>
                  <a:srgbClr val="414141"/>
                </a:solidFill>
              </a:rPr>
              <a:t>toeristische </a:t>
            </a:r>
            <a:r>
              <a:rPr lang="it-IT" sz="2200" dirty="0">
                <a:solidFill>
                  <a:srgbClr val="414141"/>
                </a:solidFill>
              </a:rPr>
              <a:t>druk kunnen helpen </a:t>
            </a:r>
            <a:r>
              <a:rPr lang="it-IT" sz="2200" dirty="0" err="1">
                <a:solidFill>
                  <a:srgbClr val="414141"/>
                </a:solidFill>
              </a:rPr>
              <a:t>om de activiteiten </a:t>
            </a:r>
            <a:r>
              <a:rPr lang="it-IT" sz="2200" dirty="0">
                <a:solidFill>
                  <a:srgbClr val="414141"/>
                </a:solidFill>
              </a:rPr>
              <a:t>in de loop van de tijd </a:t>
            </a:r>
            <a:r>
              <a:rPr lang="it-IT" sz="2200" dirty="0" err="1">
                <a:solidFill>
                  <a:srgbClr val="414141"/>
                </a:solidFill>
              </a:rPr>
              <a:t>aan te passen</a:t>
            </a:r>
            <a:r>
              <a:rPr lang="it-IT" sz="2200" dirty="0">
                <a:solidFill>
                  <a:srgbClr val="414141"/>
                </a:solidFill>
              </a:rPr>
              <a:t>.</a:t>
            </a:r>
          </a:p>
          <a:p>
            <a:pPr>
              <a:lnSpc>
                <a:spcPts val="2380"/>
              </a:lnSpc>
            </a:pPr>
            <a:endParaRPr lang="it-IT" sz="2200" dirty="0">
              <a:solidFill>
                <a:srgbClr val="414141"/>
              </a:solidFill>
            </a:endParaRPr>
          </a:p>
          <a:p>
            <a:pPr>
              <a:lnSpc>
                <a:spcPts val="2380"/>
              </a:lnSpc>
            </a:pPr>
            <a:endParaRPr lang="it-IT" sz="2200" dirty="0">
              <a:solidFill>
                <a:srgbClr val="414141"/>
              </a:solidFill>
              <a:ea typeface="Calibri" panose="020F0502020204030204"/>
              <a:cs typeface="Calibri" panose="020F0502020204030204"/>
            </a:endParaRPr>
          </a:p>
        </p:txBody>
      </p:sp>
    </p:spTree>
    <p:extLst>
      <p:ext uri="{BB962C8B-B14F-4D97-AF65-F5344CB8AC3E}">
        <p14:creationId xmlns:p14="http://schemas.microsoft.com/office/powerpoint/2010/main" val="40087147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6C637-C2F3-40E6-4199-6061F87379D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723D788-F9FA-1289-D5C6-265D531EEEEC}"/>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Belangrijkste leergebied</a:t>
            </a:r>
          </a:p>
        </p:txBody>
      </p:sp>
      <p:sp>
        <p:nvSpPr>
          <p:cNvPr id="6" name="Text Placeholder 5">
            <a:extLst>
              <a:ext uri="{FF2B5EF4-FFF2-40B4-BE49-F238E27FC236}">
                <a16:creationId xmlns:a16="http://schemas.microsoft.com/office/drawing/2014/main" id="{D84577FE-922E-26C7-AE70-76D8F33A89B5}"/>
              </a:ext>
            </a:extLst>
          </p:cNvPr>
          <p:cNvSpPr>
            <a:spLocks noGrp="1"/>
          </p:cNvSpPr>
          <p:nvPr>
            <p:ph type="body" sz="quarter" idx="19"/>
          </p:nvPr>
        </p:nvSpPr>
        <p:spPr>
          <a:xfrm>
            <a:off x="423358" y="941779"/>
            <a:ext cx="1197303" cy="385564"/>
          </a:xfrm>
        </p:spPr>
        <p:txBody>
          <a:bodyPr/>
          <a:lstStyle/>
          <a:p>
            <a:r>
              <a:rPr lang="en-US" dirty="0"/>
              <a:t>02</a:t>
            </a:r>
          </a:p>
        </p:txBody>
      </p:sp>
      <p:sp>
        <p:nvSpPr>
          <p:cNvPr id="7" name="Text Placeholder 6">
            <a:extLst>
              <a:ext uri="{FF2B5EF4-FFF2-40B4-BE49-F238E27FC236}">
                <a16:creationId xmlns:a16="http://schemas.microsoft.com/office/drawing/2014/main" id="{86D72953-939E-2EE5-3603-AC209AEA3BB4}"/>
              </a:ext>
            </a:extLst>
          </p:cNvPr>
          <p:cNvSpPr>
            <a:spLocks noGrp="1"/>
          </p:cNvSpPr>
          <p:nvPr>
            <p:ph type="body" sz="quarter" idx="16"/>
          </p:nvPr>
        </p:nvSpPr>
        <p:spPr>
          <a:xfrm>
            <a:off x="5253432" y="925516"/>
            <a:ext cx="6005118" cy="803654"/>
          </a:xfrm>
          <a:prstGeom prst="rect">
            <a:avLst/>
          </a:prstGeom>
        </p:spPr>
        <p:txBody>
          <a:bodyPr/>
          <a:lstStyle/>
          <a:p>
            <a:pPr>
              <a:lnSpc>
                <a:spcPts val="2960"/>
              </a:lnSpc>
            </a:pPr>
            <a:r>
              <a:rPr lang="en-GB" dirty="0"/>
              <a:t>Ontwerp afstemmen op lokale infrastructuur en diensten</a:t>
            </a:r>
          </a:p>
          <a:p>
            <a:pPr>
              <a:lnSpc>
                <a:spcPts val="2960"/>
              </a:lnSpc>
            </a:pPr>
            <a:endParaRPr lang="en-GB" sz="2800" dirty="0"/>
          </a:p>
        </p:txBody>
      </p:sp>
      <p:sp>
        <p:nvSpPr>
          <p:cNvPr id="4" name="Text Placeholder 3">
            <a:extLst>
              <a:ext uri="{FF2B5EF4-FFF2-40B4-BE49-F238E27FC236}">
                <a16:creationId xmlns:a16="http://schemas.microsoft.com/office/drawing/2014/main" id="{BA9102F0-F3DE-CB6E-1E6D-EBA64EB77B8E}"/>
              </a:ext>
            </a:extLst>
          </p:cNvPr>
          <p:cNvSpPr>
            <a:spLocks noGrp="1"/>
          </p:cNvSpPr>
          <p:nvPr>
            <p:ph type="body" sz="quarter" idx="21"/>
          </p:nvPr>
        </p:nvSpPr>
        <p:spPr>
          <a:xfrm>
            <a:off x="5253432" y="2238270"/>
            <a:ext cx="5907967" cy="3773184"/>
          </a:xfrm>
          <a:prstGeom prst="rect">
            <a:avLst/>
          </a:prstGeom>
        </p:spPr>
        <p:txBody>
          <a:bodyPr lIns="91440" tIns="45720" rIns="91440" bIns="45720" anchor="t"/>
          <a:lstStyle/>
          <a:p>
            <a:pPr>
              <a:lnSpc>
                <a:spcPts val="2340"/>
              </a:lnSpc>
            </a:pPr>
            <a:r>
              <a:rPr lang="en-GB" b="0" i="0" dirty="0">
                <a:effectLst/>
                <a:latin typeface="Calibri"/>
                <a:ea typeface="Calibri"/>
                <a:cs typeface="Calibri"/>
              </a:rPr>
              <a:t>Het ontwerpen van duurzame accommodatie in landelijke of achtergestelde gebieden vereist een zorgvuldige afstemming op de bestaande infrastructuur en diensten. In plaats van de beperkte lokale systemen te overbelasten, werkt een slim ontwerp met wat er beschikbaar is, waardoor haalbaarheid, betaalbaarheid en langdurige harmonie met de omliggende gemeenschap worden gewaarborgd.</a:t>
            </a:r>
          </a:p>
          <a:p>
            <a:pPr>
              <a:lnSpc>
                <a:spcPts val="2340"/>
              </a:lnSpc>
            </a:pPr>
            <a:endParaRPr lang="en-US" sz="2200" dirty="0"/>
          </a:p>
        </p:txBody>
      </p:sp>
      <p:sp>
        <p:nvSpPr>
          <p:cNvPr id="11" name="Slide Number Placeholder 5">
            <a:extLst>
              <a:ext uri="{FF2B5EF4-FFF2-40B4-BE49-F238E27FC236}">
                <a16:creationId xmlns:a16="http://schemas.microsoft.com/office/drawing/2014/main" id="{62C2724A-436D-1577-2885-21DD64A7C9E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17</a:t>
            </a:fld>
            <a:endParaRPr lang="fr-CA" sz="1200" dirty="0"/>
          </a:p>
        </p:txBody>
      </p:sp>
      <p:sp>
        <p:nvSpPr>
          <p:cNvPr id="14" name="Freeform 13">
            <a:extLst>
              <a:ext uri="{FF2B5EF4-FFF2-40B4-BE49-F238E27FC236}">
                <a16:creationId xmlns:a16="http://schemas.microsoft.com/office/drawing/2014/main" id="{24A1AB83-A0C2-C7B7-98EE-9E33775A0486}"/>
              </a:ext>
            </a:extLst>
          </p:cNvPr>
          <p:cNvSpPr/>
          <p:nvPr/>
        </p:nvSpPr>
        <p:spPr>
          <a:xfrm rot="5400000">
            <a:off x="508875" y="2653095"/>
            <a:ext cx="3392017" cy="4409767"/>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12365" r="-12365"/>
            </a:stretch>
          </a:blipFill>
        </p:spPr>
        <p:txBody>
          <a:bodyPr wrap="square" lIns="0" tIns="0" rIns="0" bIns="0" rtlCol="0">
            <a:noAutofit/>
          </a:bodyPr>
          <a:lstStyle/>
          <a:p>
            <a:endParaRPr dirty="0">
              <a:solidFill>
                <a:srgbClr val="459597"/>
              </a:solidFill>
            </a:endParaRPr>
          </a:p>
        </p:txBody>
      </p:sp>
      <p:grpSp>
        <p:nvGrpSpPr>
          <p:cNvPr id="15" name="Group 14">
            <a:extLst>
              <a:ext uri="{FF2B5EF4-FFF2-40B4-BE49-F238E27FC236}">
                <a16:creationId xmlns:a16="http://schemas.microsoft.com/office/drawing/2014/main" id="{6F19DB06-E1F4-2629-E10C-2FFB7E770F7A}"/>
              </a:ext>
            </a:extLst>
          </p:cNvPr>
          <p:cNvGrpSpPr/>
          <p:nvPr/>
        </p:nvGrpSpPr>
        <p:grpSpPr>
          <a:xfrm>
            <a:off x="3873282" y="5516389"/>
            <a:ext cx="3351420" cy="590931"/>
            <a:chOff x="1800741" y="6326924"/>
            <a:chExt cx="3253859" cy="590931"/>
          </a:xfrm>
        </p:grpSpPr>
        <p:sp>
          <p:nvSpPr>
            <p:cNvPr id="16" name="object 3">
              <a:extLst>
                <a:ext uri="{FF2B5EF4-FFF2-40B4-BE49-F238E27FC236}">
                  <a16:creationId xmlns:a16="http://schemas.microsoft.com/office/drawing/2014/main" id="{3A901479-E451-497F-A82F-A3D12CAA508E}"/>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7" name="Text Placeholder 6">
              <a:extLst>
                <a:ext uri="{FF2B5EF4-FFF2-40B4-BE49-F238E27FC236}">
                  <a16:creationId xmlns:a16="http://schemas.microsoft.com/office/drawing/2014/main" id="{A7580B84-E4BF-DD9C-1EA2-4744B075273D}"/>
                </a:ext>
              </a:extLst>
            </p:cNvPr>
            <p:cNvSpPr txBox="1">
              <a:spLocks/>
            </p:cNvSpPr>
            <p:nvPr/>
          </p:nvSpPr>
          <p:spPr>
            <a:xfrm>
              <a:off x="1800743" y="6326924"/>
              <a:ext cx="3253857" cy="590931"/>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Fotocredits</a:t>
              </a:r>
              <a:r>
                <a:rPr lang="en-GB" sz="1200" dirty="0"/>
                <a:t>: </a:t>
              </a:r>
            </a:p>
            <a:p>
              <a:pPr algn="ctr"/>
              <a:r>
                <a:rPr lang="en-GB" sz="1200" dirty="0"/>
                <a:t>BUNK Hotel </a:t>
              </a:r>
              <a:r>
                <a:rPr lang="en-GB" sz="1200" dirty="0" err="1"/>
                <a:t>AmsterFotocreditsdam</a:t>
              </a:r>
              <a:r>
                <a:rPr lang="en-GB" sz="1200" dirty="0"/>
                <a:t>, Nederland</a:t>
              </a:r>
            </a:p>
          </p:txBody>
        </p:sp>
      </p:grpSp>
      <p:pic>
        <p:nvPicPr>
          <p:cNvPr id="18" name="Picture 17">
            <a:extLst>
              <a:ext uri="{FF2B5EF4-FFF2-40B4-BE49-F238E27FC236}">
                <a16:creationId xmlns:a16="http://schemas.microsoft.com/office/drawing/2014/main" id="{2EFC185F-90C0-555B-74B2-BFC2CF4303B6}"/>
              </a:ext>
            </a:extLst>
          </p:cNvPr>
          <p:cNvPicPr>
            <a:picLocks noChangeAspect="1"/>
          </p:cNvPicPr>
          <p:nvPr/>
        </p:nvPicPr>
        <p:blipFill>
          <a:blip r:embed="rId3">
            <a:biLevel thresh="50000"/>
            <a:alphaModFix amt="58000"/>
            <a:extLst>
              <a:ext uri="{28A0092B-C50C-407E-A947-70E740481C1C}">
                <a14:useLocalDpi xmlns:a14="http://schemas.microsoft.com/office/drawing/2010/main" val="0"/>
              </a:ext>
            </a:extLst>
          </a:blip>
          <a:srcRect l="53155" t="-1" r="5047" b="49903"/>
          <a:stretch/>
        </p:blipFill>
        <p:spPr>
          <a:xfrm>
            <a:off x="-768129" y="4681887"/>
            <a:ext cx="3580276" cy="2659133"/>
          </a:xfrm>
          <a:prstGeom prst="rect">
            <a:avLst/>
          </a:prstGeom>
        </p:spPr>
      </p:pic>
    </p:spTree>
    <p:extLst>
      <p:ext uri="{BB962C8B-B14F-4D97-AF65-F5344CB8AC3E}">
        <p14:creationId xmlns:p14="http://schemas.microsoft.com/office/powerpoint/2010/main" val="38237059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B14D1D-A2C8-D4C4-9F7D-CF877BAD66F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B9F57869-6B03-B8A4-0BF1-CA11A6DF63C3}"/>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Belangrijkste leergebied</a:t>
            </a:r>
          </a:p>
        </p:txBody>
      </p:sp>
      <p:sp>
        <p:nvSpPr>
          <p:cNvPr id="6" name="Text Placeholder 5">
            <a:extLst>
              <a:ext uri="{FF2B5EF4-FFF2-40B4-BE49-F238E27FC236}">
                <a16:creationId xmlns:a16="http://schemas.microsoft.com/office/drawing/2014/main" id="{83F0B056-D2B0-2482-D524-5D73E855C9BD}"/>
              </a:ext>
            </a:extLst>
          </p:cNvPr>
          <p:cNvSpPr>
            <a:spLocks noGrp="1"/>
          </p:cNvSpPr>
          <p:nvPr>
            <p:ph type="body" sz="quarter" idx="19"/>
          </p:nvPr>
        </p:nvSpPr>
        <p:spPr>
          <a:xfrm>
            <a:off x="423358" y="941779"/>
            <a:ext cx="1197303" cy="385564"/>
          </a:xfrm>
        </p:spPr>
        <p:txBody>
          <a:bodyPr/>
          <a:lstStyle/>
          <a:p>
            <a:r>
              <a:rPr lang="en-US" dirty="0"/>
              <a:t>02</a:t>
            </a:r>
          </a:p>
        </p:txBody>
      </p:sp>
      <p:sp>
        <p:nvSpPr>
          <p:cNvPr id="7" name="Text Placeholder 6">
            <a:extLst>
              <a:ext uri="{FF2B5EF4-FFF2-40B4-BE49-F238E27FC236}">
                <a16:creationId xmlns:a16="http://schemas.microsoft.com/office/drawing/2014/main" id="{50E9A6AD-9DCA-1331-D9DF-A54FAC511230}"/>
              </a:ext>
            </a:extLst>
          </p:cNvPr>
          <p:cNvSpPr>
            <a:spLocks noGrp="1"/>
          </p:cNvSpPr>
          <p:nvPr>
            <p:ph type="body" sz="quarter" idx="16"/>
          </p:nvPr>
        </p:nvSpPr>
        <p:spPr>
          <a:xfrm>
            <a:off x="4061943" y="886031"/>
            <a:ext cx="6005982" cy="803654"/>
          </a:xfrm>
          <a:prstGeom prst="rect">
            <a:avLst/>
          </a:prstGeom>
        </p:spPr>
        <p:txBody>
          <a:bodyPr/>
          <a:lstStyle/>
          <a:p>
            <a:pPr>
              <a:lnSpc>
                <a:spcPts val="2960"/>
              </a:lnSpc>
            </a:pPr>
            <a:r>
              <a:rPr lang="en-GB" dirty="0"/>
              <a:t>Ontwerp afstemmen op lokale infrastructuur en diensten</a:t>
            </a:r>
          </a:p>
          <a:p>
            <a:pPr>
              <a:lnSpc>
                <a:spcPts val="2960"/>
              </a:lnSpc>
            </a:pPr>
            <a:endParaRPr lang="en-GB" sz="2800" dirty="0"/>
          </a:p>
        </p:txBody>
      </p:sp>
      <p:sp>
        <p:nvSpPr>
          <p:cNvPr id="4" name="Text Placeholder 3">
            <a:extLst>
              <a:ext uri="{FF2B5EF4-FFF2-40B4-BE49-F238E27FC236}">
                <a16:creationId xmlns:a16="http://schemas.microsoft.com/office/drawing/2014/main" id="{A7931646-13EE-1D1D-D577-AE4C30877861}"/>
              </a:ext>
            </a:extLst>
          </p:cNvPr>
          <p:cNvSpPr>
            <a:spLocks noGrp="1"/>
          </p:cNvSpPr>
          <p:nvPr>
            <p:ph type="body" sz="quarter" idx="21"/>
          </p:nvPr>
        </p:nvSpPr>
        <p:spPr>
          <a:xfrm>
            <a:off x="4138143" y="1781261"/>
            <a:ext cx="6778122" cy="3773184"/>
          </a:xfrm>
          <a:prstGeom prst="rect">
            <a:avLst/>
          </a:prstGeom>
        </p:spPr>
        <p:txBody>
          <a:bodyPr lIns="91440" tIns="45720" rIns="91440" bIns="45720" anchor="t"/>
          <a:lstStyle/>
          <a:p>
            <a:pPr>
              <a:lnSpc>
                <a:spcPts val="2340"/>
              </a:lnSpc>
            </a:pPr>
            <a:r>
              <a:rPr lang="en-GB" b="0" i="0" dirty="0">
                <a:effectLst/>
                <a:latin typeface="Calibri"/>
                <a:ea typeface="Calibri"/>
                <a:cs typeface="Calibri"/>
              </a:rPr>
              <a:t>Dit betekent inzicht hebben in de toegang tot water, elektriciteit, sanitaire voorzieningen en afvalbeheer. In gebieden waar deze voorzieningen beperkt of onbetrouwbaar zijn, kunnen accommodatieverstrekkers milieuvriendelijke oplossingen toepassen, zoals off-grid zonne-energiesystemen, composttoiletten of regenwateropvang. Deze keuzes verminderen de druk op het milieu en vergroten tegelijkertijd de operationele onafhankelijkheid.</a:t>
            </a:r>
          </a:p>
          <a:p>
            <a:pPr>
              <a:lnSpc>
                <a:spcPts val="2340"/>
              </a:lnSpc>
            </a:pPr>
            <a:endParaRPr lang="en-GB" b="0" i="0" dirty="0">
              <a:effectLst/>
              <a:latin typeface="Calibri"/>
              <a:ea typeface="Calibri"/>
              <a:cs typeface="Calibri"/>
            </a:endParaRPr>
          </a:p>
          <a:p>
            <a:pPr>
              <a:lnSpc>
                <a:spcPts val="2340"/>
              </a:lnSpc>
            </a:pPr>
            <a:r>
              <a:rPr lang="en-GB" b="0" i="0" dirty="0">
                <a:effectLst/>
                <a:latin typeface="Calibri"/>
                <a:ea typeface="Calibri"/>
                <a:cs typeface="Calibri"/>
              </a:rPr>
              <a:t>Mobiliteit en toegankelijkheid zijn even belangrijk. Gasten moeten de locatie veilig en betrouwbaar kunnen bereiken, dus het is van cruciaal belang om rekening te houden met de toestand van de wegen, bewegwijzering, openbaar vervoer en noodtoegangen om zowel tevredenheid als veiligheid te garanderen.</a:t>
            </a:r>
          </a:p>
          <a:p>
            <a:pPr>
              <a:lnSpc>
                <a:spcPts val="2340"/>
              </a:lnSpc>
            </a:pPr>
            <a:endParaRPr lang="en-US" sz="2200" dirty="0"/>
          </a:p>
        </p:txBody>
      </p:sp>
      <p:sp>
        <p:nvSpPr>
          <p:cNvPr id="11" name="Slide Number Placeholder 5">
            <a:extLst>
              <a:ext uri="{FF2B5EF4-FFF2-40B4-BE49-F238E27FC236}">
                <a16:creationId xmlns:a16="http://schemas.microsoft.com/office/drawing/2014/main" id="{4F70F941-F6DB-A1D1-71A7-611939A94E6B}"/>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18</a:t>
            </a:fld>
            <a:endParaRPr lang="fr-CA" sz="1200" dirty="0"/>
          </a:p>
        </p:txBody>
      </p:sp>
      <p:pic>
        <p:nvPicPr>
          <p:cNvPr id="2" name="Picture 1">
            <a:extLst>
              <a:ext uri="{FF2B5EF4-FFF2-40B4-BE49-F238E27FC236}">
                <a16:creationId xmlns:a16="http://schemas.microsoft.com/office/drawing/2014/main" id="{19295679-265A-4B36-2CBE-5A6C9A1D3A4E}"/>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481667" y="4478837"/>
            <a:ext cx="3580276" cy="2659133"/>
          </a:xfrm>
          <a:prstGeom prst="rect">
            <a:avLst/>
          </a:prstGeom>
        </p:spPr>
      </p:pic>
    </p:spTree>
    <p:extLst>
      <p:ext uri="{BB962C8B-B14F-4D97-AF65-F5344CB8AC3E}">
        <p14:creationId xmlns:p14="http://schemas.microsoft.com/office/powerpoint/2010/main" val="1251646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B344C0-3026-6DC8-E377-D43DCAD20A05}"/>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528A7068-05AB-705F-47D2-C5F4C10B688E}"/>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Belangrijkste leergebied</a:t>
            </a:r>
          </a:p>
        </p:txBody>
      </p:sp>
      <p:sp>
        <p:nvSpPr>
          <p:cNvPr id="6" name="Text Placeholder 5">
            <a:extLst>
              <a:ext uri="{FF2B5EF4-FFF2-40B4-BE49-F238E27FC236}">
                <a16:creationId xmlns:a16="http://schemas.microsoft.com/office/drawing/2014/main" id="{44181C25-08BC-D591-A6FA-05B9762FB05E}"/>
              </a:ext>
            </a:extLst>
          </p:cNvPr>
          <p:cNvSpPr>
            <a:spLocks noGrp="1"/>
          </p:cNvSpPr>
          <p:nvPr>
            <p:ph type="body" sz="quarter" idx="19"/>
          </p:nvPr>
        </p:nvSpPr>
        <p:spPr>
          <a:xfrm>
            <a:off x="423358" y="941779"/>
            <a:ext cx="1197303" cy="385564"/>
          </a:xfrm>
        </p:spPr>
        <p:txBody>
          <a:bodyPr/>
          <a:lstStyle/>
          <a:p>
            <a:r>
              <a:rPr lang="en-US" dirty="0"/>
              <a:t>02</a:t>
            </a:r>
          </a:p>
        </p:txBody>
      </p:sp>
      <p:sp>
        <p:nvSpPr>
          <p:cNvPr id="7" name="Text Placeholder 6">
            <a:extLst>
              <a:ext uri="{FF2B5EF4-FFF2-40B4-BE49-F238E27FC236}">
                <a16:creationId xmlns:a16="http://schemas.microsoft.com/office/drawing/2014/main" id="{86BA52A9-9811-54BE-353D-6D2BA5C36BCF}"/>
              </a:ext>
            </a:extLst>
          </p:cNvPr>
          <p:cNvSpPr>
            <a:spLocks noGrp="1"/>
          </p:cNvSpPr>
          <p:nvPr>
            <p:ph type="body" sz="quarter" idx="16"/>
          </p:nvPr>
        </p:nvSpPr>
        <p:spPr>
          <a:xfrm>
            <a:off x="4061943" y="886031"/>
            <a:ext cx="5796432" cy="803654"/>
          </a:xfrm>
          <a:prstGeom prst="rect">
            <a:avLst/>
          </a:prstGeom>
        </p:spPr>
        <p:txBody>
          <a:bodyPr/>
          <a:lstStyle/>
          <a:p>
            <a:pPr>
              <a:lnSpc>
                <a:spcPts val="2960"/>
              </a:lnSpc>
            </a:pPr>
            <a:r>
              <a:rPr lang="en-GB" dirty="0"/>
              <a:t>Ontwerp afstemmen op lokale infrastructuur en diensten</a:t>
            </a:r>
          </a:p>
          <a:p>
            <a:pPr>
              <a:lnSpc>
                <a:spcPts val="2960"/>
              </a:lnSpc>
            </a:pPr>
            <a:endParaRPr lang="en-GB" sz="2800" dirty="0"/>
          </a:p>
        </p:txBody>
      </p:sp>
      <p:sp>
        <p:nvSpPr>
          <p:cNvPr id="4" name="Text Placeholder 3">
            <a:extLst>
              <a:ext uri="{FF2B5EF4-FFF2-40B4-BE49-F238E27FC236}">
                <a16:creationId xmlns:a16="http://schemas.microsoft.com/office/drawing/2014/main" id="{C52CC127-C8F0-0027-863E-F93044123B75}"/>
              </a:ext>
            </a:extLst>
          </p:cNvPr>
          <p:cNvSpPr>
            <a:spLocks noGrp="1"/>
          </p:cNvSpPr>
          <p:nvPr>
            <p:ph type="body" sz="quarter" idx="21"/>
          </p:nvPr>
        </p:nvSpPr>
        <p:spPr>
          <a:xfrm>
            <a:off x="4061943" y="2198785"/>
            <a:ext cx="6792870" cy="3773184"/>
          </a:xfrm>
          <a:prstGeom prst="rect">
            <a:avLst/>
          </a:prstGeom>
        </p:spPr>
        <p:txBody>
          <a:bodyPr lIns="91440" tIns="45720" rIns="91440" bIns="45720" anchor="t"/>
          <a:lstStyle/>
          <a:p>
            <a:pPr>
              <a:lnSpc>
                <a:spcPts val="2340"/>
              </a:lnSpc>
            </a:pPr>
            <a:r>
              <a:rPr lang="en-GB" b="0" i="0" dirty="0">
                <a:effectLst/>
                <a:latin typeface="Calibri"/>
                <a:ea typeface="Calibri"/>
                <a:cs typeface="Calibri"/>
              </a:rPr>
              <a:t>Digitale infrastructuur mag niet over het hoofd worden gezien. Sommige gasten vinden een digitale pauze prettig, maar anderen verwachten betrouwbaar internet. Door vroeg in het proces de lokale connectiviteit te beoordelen, kunt u verwachtingen managen en passende investeringen in technologische oplossingen doen.</a:t>
            </a:r>
          </a:p>
          <a:p>
            <a:pPr>
              <a:lnSpc>
                <a:spcPts val="2340"/>
              </a:lnSpc>
            </a:pPr>
            <a:endParaRPr lang="en-GB" b="0" i="0" dirty="0">
              <a:effectLst/>
              <a:latin typeface="Calibri"/>
              <a:ea typeface="Calibri"/>
              <a:cs typeface="Calibri"/>
            </a:endParaRPr>
          </a:p>
          <a:p>
            <a:pPr>
              <a:lnSpc>
                <a:spcPts val="2340"/>
              </a:lnSpc>
            </a:pPr>
            <a:r>
              <a:rPr lang="en-GB" b="0" i="0" dirty="0">
                <a:effectLst/>
                <a:latin typeface="Calibri"/>
                <a:ea typeface="Calibri"/>
                <a:cs typeface="Calibri"/>
              </a:rPr>
              <a:t>Ten slotte zorgt een ontwerp dat is afgestemd op het omringende dienstenaanbod – zoals lokale voedselproducenten, ambachtslieden en vervoersbedrijven – ervoor dat uw accommodatie de gemeenschap ondersteunt in plaats van ermee concurreert. Wanneer ontwerp en infrastructuur op elkaar zijn afgestemd, wordt toerisme een katalysator voor lokale veerkracht en regeneratie.</a:t>
            </a:r>
          </a:p>
          <a:p>
            <a:pPr>
              <a:lnSpc>
                <a:spcPts val="2340"/>
              </a:lnSpc>
            </a:pPr>
            <a:endParaRPr lang="en-US" sz="2200" dirty="0"/>
          </a:p>
        </p:txBody>
      </p:sp>
      <p:sp>
        <p:nvSpPr>
          <p:cNvPr id="11" name="Slide Number Placeholder 5">
            <a:extLst>
              <a:ext uri="{FF2B5EF4-FFF2-40B4-BE49-F238E27FC236}">
                <a16:creationId xmlns:a16="http://schemas.microsoft.com/office/drawing/2014/main" id="{43545E5A-2624-DA81-CC72-F395C9A72352}"/>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19</a:t>
            </a:fld>
            <a:endParaRPr lang="fr-CA" sz="1200" dirty="0"/>
          </a:p>
        </p:txBody>
      </p:sp>
      <p:pic>
        <p:nvPicPr>
          <p:cNvPr id="2" name="Picture 1">
            <a:extLst>
              <a:ext uri="{FF2B5EF4-FFF2-40B4-BE49-F238E27FC236}">
                <a16:creationId xmlns:a16="http://schemas.microsoft.com/office/drawing/2014/main" id="{3A37E080-4972-3F55-D747-1D52D1E76F3B}"/>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481667" y="4478837"/>
            <a:ext cx="3580276" cy="2659133"/>
          </a:xfrm>
          <a:prstGeom prst="rect">
            <a:avLst/>
          </a:prstGeom>
        </p:spPr>
      </p:pic>
    </p:spTree>
    <p:extLst>
      <p:ext uri="{BB962C8B-B14F-4D97-AF65-F5344CB8AC3E}">
        <p14:creationId xmlns:p14="http://schemas.microsoft.com/office/powerpoint/2010/main" val="24611360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9882D3-343C-A86E-4427-353C756CA156}"/>
            </a:ext>
          </a:extLst>
        </p:cNvPr>
        <p:cNvGrpSpPr/>
        <p:nvPr/>
      </p:nvGrpSpPr>
      <p:grpSpPr>
        <a:xfrm>
          <a:off x="0" y="0"/>
          <a:ext cx="0" cy="0"/>
          <a:chOff x="0" y="0"/>
          <a:chExt cx="0" cy="0"/>
        </a:xfrm>
      </p:grpSpPr>
      <p:pic>
        <p:nvPicPr>
          <p:cNvPr id="8" name="Picture Placeholder 8" descr="A bathtub in a log cabin&#10;&#10;AI-generated content may be incorrect.">
            <a:extLst>
              <a:ext uri="{FF2B5EF4-FFF2-40B4-BE49-F238E27FC236}">
                <a16:creationId xmlns:a16="http://schemas.microsoft.com/office/drawing/2014/main" id="{63E953E3-AB1E-8A2E-FB9B-67502EC4C237}"/>
              </a:ext>
            </a:extLst>
          </p:cNvPr>
          <p:cNvPicPr>
            <a:picLocks noGrp="1" noChangeAspect="1"/>
          </p:cNvPicPr>
          <p:nvPr>
            <p:ph type="pic" sz="quarter" idx="19"/>
          </p:nvPr>
        </p:nvPicPr>
        <p:blipFill>
          <a:blip r:embed="rId2"/>
          <a:srcRect t="2669" b="2669"/>
          <a:stretch>
            <a:fillRect/>
          </a:stretch>
        </p:blipFill>
        <p:spPr/>
      </p:pic>
      <p:sp>
        <p:nvSpPr>
          <p:cNvPr id="2" name="Text Placeholder 1">
            <a:extLst>
              <a:ext uri="{FF2B5EF4-FFF2-40B4-BE49-F238E27FC236}">
                <a16:creationId xmlns:a16="http://schemas.microsoft.com/office/drawing/2014/main" id="{BA477325-FD39-810A-DCCC-E2BC43119A96}"/>
              </a:ext>
            </a:extLst>
          </p:cNvPr>
          <p:cNvSpPr>
            <a:spLocks noGrp="1"/>
          </p:cNvSpPr>
          <p:nvPr>
            <p:ph type="body" sz="quarter" idx="16"/>
          </p:nvPr>
        </p:nvSpPr>
        <p:spPr>
          <a:xfrm>
            <a:off x="733930" y="2536482"/>
            <a:ext cx="4705975" cy="3066422"/>
          </a:xfrm>
        </p:spPr>
        <p:txBody>
          <a:bodyPr>
            <a:noAutofit/>
          </a:bodyPr>
          <a:lstStyle/>
          <a:p>
            <a:pPr>
              <a:lnSpc>
                <a:spcPts val="3900"/>
              </a:lnSpc>
            </a:pPr>
            <a:r>
              <a:rPr lang="en-GB" sz="4000" b="1" dirty="0"/>
              <a:t>Sectie 3 </a:t>
            </a:r>
          </a:p>
          <a:p>
            <a:pPr>
              <a:lnSpc>
                <a:spcPts val="3900"/>
              </a:lnSpc>
            </a:pPr>
            <a:endParaRPr lang="en-GB" sz="4000" dirty="0"/>
          </a:p>
          <a:p>
            <a:pPr>
              <a:lnSpc>
                <a:spcPts val="3900"/>
              </a:lnSpc>
            </a:pPr>
            <a:r>
              <a:rPr lang="en-GB" sz="4000" dirty="0"/>
              <a:t>Op maat gemaakte verblijven die een lokale impact hebben</a:t>
            </a:r>
          </a:p>
          <a:p>
            <a:pPr>
              <a:lnSpc>
                <a:spcPts val="3900"/>
              </a:lnSpc>
            </a:pPr>
            <a:endParaRPr lang="en-GB" sz="4000" dirty="0"/>
          </a:p>
          <a:p>
            <a:pPr>
              <a:lnSpc>
                <a:spcPts val="3900"/>
              </a:lnSpc>
            </a:pPr>
            <a:endParaRPr lang="en-GB" sz="4000" dirty="0"/>
          </a:p>
          <a:p>
            <a:pPr>
              <a:lnSpc>
                <a:spcPts val="3900"/>
              </a:lnSpc>
            </a:pPr>
            <a:endParaRPr lang="en-GB" sz="4000" dirty="0"/>
          </a:p>
        </p:txBody>
      </p:sp>
      <p:sp>
        <p:nvSpPr>
          <p:cNvPr id="3" name="Text Placeholder 2">
            <a:extLst>
              <a:ext uri="{FF2B5EF4-FFF2-40B4-BE49-F238E27FC236}">
                <a16:creationId xmlns:a16="http://schemas.microsoft.com/office/drawing/2014/main" id="{A9176FE3-F725-B493-6590-4D70990DBECD}"/>
              </a:ext>
            </a:extLst>
          </p:cNvPr>
          <p:cNvSpPr>
            <a:spLocks noGrp="1"/>
          </p:cNvSpPr>
          <p:nvPr>
            <p:ph type="body" sz="quarter" idx="17"/>
          </p:nvPr>
        </p:nvSpPr>
        <p:spPr>
          <a:xfrm>
            <a:off x="733931" y="1095586"/>
            <a:ext cx="5362069" cy="582221"/>
          </a:xfrm>
        </p:spPr>
        <p:txBody>
          <a:bodyPr/>
          <a:lstStyle/>
          <a:p>
            <a:r>
              <a:rPr lang="en-IE" sz="5000" b="1" dirty="0"/>
              <a:t>Module 3 </a:t>
            </a:r>
            <a:r>
              <a:rPr lang="en-IE" sz="5000" dirty="0"/>
              <a:t>(Deel 3)</a:t>
            </a:r>
          </a:p>
        </p:txBody>
      </p:sp>
      <p:sp>
        <p:nvSpPr>
          <p:cNvPr id="4" name="Freeform 3">
            <a:extLst>
              <a:ext uri="{FF2B5EF4-FFF2-40B4-BE49-F238E27FC236}">
                <a16:creationId xmlns:a16="http://schemas.microsoft.com/office/drawing/2014/main" id="{D4292D93-8DE7-A40F-E533-247469C88E6B}"/>
              </a:ext>
            </a:extLst>
          </p:cNvPr>
          <p:cNvSpPr/>
          <p:nvPr/>
        </p:nvSpPr>
        <p:spPr>
          <a:xfrm>
            <a:off x="0" y="2217930"/>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29CAADF3-C22D-8B68-7235-D1AE5B5CFDE8}"/>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2</a:t>
            </a:fld>
            <a:endParaRPr lang="fr-CA" sz="1200" dirty="0"/>
          </a:p>
        </p:txBody>
      </p:sp>
      <p:pic>
        <p:nvPicPr>
          <p:cNvPr id="9" name="Picture 8">
            <a:extLst>
              <a:ext uri="{FF2B5EF4-FFF2-40B4-BE49-F238E27FC236}">
                <a16:creationId xmlns:a16="http://schemas.microsoft.com/office/drawing/2014/main" id="{AB513A41-E00C-2C4B-6CE9-79C3E97C2E47}"/>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9066576" y="3795860"/>
            <a:ext cx="3580276" cy="2659133"/>
          </a:xfrm>
          <a:prstGeom prst="rect">
            <a:avLst/>
          </a:prstGeom>
        </p:spPr>
      </p:pic>
      <p:sp>
        <p:nvSpPr>
          <p:cNvPr id="13" name="Text Placeholder 12">
            <a:extLst>
              <a:ext uri="{FF2B5EF4-FFF2-40B4-BE49-F238E27FC236}">
                <a16:creationId xmlns:a16="http://schemas.microsoft.com/office/drawing/2014/main" id="{3EF016B2-31BD-512C-E3F3-F7E8B8284C03}"/>
              </a:ext>
            </a:extLst>
          </p:cNvPr>
          <p:cNvSpPr>
            <a:spLocks noGrp="1"/>
          </p:cNvSpPr>
          <p:nvPr>
            <p:ph type="body" sz="quarter" idx="65"/>
          </p:nvPr>
        </p:nvSpPr>
        <p:spPr>
          <a:xfrm>
            <a:off x="8818537" y="1451578"/>
            <a:ext cx="3373464" cy="452458"/>
          </a:xfrm>
          <a:solidFill>
            <a:srgbClr val="EC7C69"/>
          </a:solidFill>
        </p:spPr>
        <p:txBody>
          <a:bodyPr/>
          <a:lstStyle/>
          <a:p>
            <a:pPr algn="ctr"/>
            <a:r>
              <a:rPr lang="en-IE" sz="1200" dirty="0"/>
              <a:t>Fotocredits: </a:t>
            </a:r>
          </a:p>
          <a:p>
            <a:pPr algn="ctr"/>
            <a:r>
              <a:rPr lang="it-IT" sz="1200" dirty="0"/>
              <a:t>Il </a:t>
            </a:r>
            <a:r>
              <a:rPr lang="it-IT" sz="1200" dirty="0" err="1"/>
              <a:t>Roccolino </a:t>
            </a:r>
            <a:r>
              <a:rPr lang="it-IT" sz="1200" dirty="0"/>
              <a:t>Casa Vacanze, </a:t>
            </a:r>
            <a:r>
              <a:rPr lang="it-IT" sz="1200" dirty="0" err="1"/>
              <a:t>Italië</a:t>
            </a:r>
            <a:endParaRPr lang="en-IE" sz="1200" dirty="0"/>
          </a:p>
        </p:txBody>
      </p:sp>
    </p:spTree>
    <p:extLst>
      <p:ext uri="{BB962C8B-B14F-4D97-AF65-F5344CB8AC3E}">
        <p14:creationId xmlns:p14="http://schemas.microsoft.com/office/powerpoint/2010/main" val="17217210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03851D-DD6E-C8F4-AB2E-4CE470BC5B71}"/>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78E59E15-8DC7-037C-87FD-646EF6EE2F58}"/>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10" name="Straight Connector 9">
            <a:extLst>
              <a:ext uri="{FF2B5EF4-FFF2-40B4-BE49-F238E27FC236}">
                <a16:creationId xmlns:a16="http://schemas.microsoft.com/office/drawing/2014/main" id="{381F02A7-8357-5FF4-8D7C-2338F2E527C1}"/>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22" name="Slide Number Placeholder 5">
            <a:extLst>
              <a:ext uri="{FF2B5EF4-FFF2-40B4-BE49-F238E27FC236}">
                <a16:creationId xmlns:a16="http://schemas.microsoft.com/office/drawing/2014/main" id="{A8D848C5-3925-849A-ACD8-255978B60A43}"/>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20</a:t>
            </a:fld>
            <a:endParaRPr lang="fr-CA" sz="1200" dirty="0"/>
          </a:p>
        </p:txBody>
      </p:sp>
      <p:sp>
        <p:nvSpPr>
          <p:cNvPr id="6" name="Freeform 5">
            <a:extLst>
              <a:ext uri="{FF2B5EF4-FFF2-40B4-BE49-F238E27FC236}">
                <a16:creationId xmlns:a16="http://schemas.microsoft.com/office/drawing/2014/main" id="{5213C0C5-2B03-80F8-90AF-EBBCB58BFD4A}"/>
              </a:ext>
            </a:extLst>
          </p:cNvPr>
          <p:cNvSpPr/>
          <p:nvPr/>
        </p:nvSpPr>
        <p:spPr>
          <a:xfrm>
            <a:off x="7365687" y="1515377"/>
            <a:ext cx="4109574" cy="5342623"/>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62665" r="-55997"/>
            </a:stretch>
          </a:blipFill>
        </p:spPr>
        <p:txBody>
          <a:bodyPr wrap="square" lIns="0" tIns="0" rIns="0" bIns="0" rtlCol="0">
            <a:noAutofit/>
          </a:bodyPr>
          <a:lstStyle/>
          <a:p>
            <a:endParaRPr>
              <a:solidFill>
                <a:srgbClr val="459597"/>
              </a:solidFill>
            </a:endParaRPr>
          </a:p>
        </p:txBody>
      </p:sp>
      <p:grpSp>
        <p:nvGrpSpPr>
          <p:cNvPr id="7" name="Group 6">
            <a:extLst>
              <a:ext uri="{FF2B5EF4-FFF2-40B4-BE49-F238E27FC236}">
                <a16:creationId xmlns:a16="http://schemas.microsoft.com/office/drawing/2014/main" id="{C1C56BF4-B0D5-A217-0534-8A7CB5EE902C}"/>
              </a:ext>
            </a:extLst>
          </p:cNvPr>
          <p:cNvGrpSpPr/>
          <p:nvPr/>
        </p:nvGrpSpPr>
        <p:grpSpPr>
          <a:xfrm>
            <a:off x="5886809" y="5791671"/>
            <a:ext cx="2957756" cy="554397"/>
            <a:chOff x="1800741" y="6353467"/>
            <a:chExt cx="3253859" cy="554397"/>
          </a:xfrm>
        </p:grpSpPr>
        <p:sp>
          <p:nvSpPr>
            <p:cNvPr id="12" name="object 3">
              <a:extLst>
                <a:ext uri="{FF2B5EF4-FFF2-40B4-BE49-F238E27FC236}">
                  <a16:creationId xmlns:a16="http://schemas.microsoft.com/office/drawing/2014/main" id="{B59F7467-C456-1AC2-E7FF-919BA5A1654A}"/>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4" name="Text Placeholder 6">
              <a:extLst>
                <a:ext uri="{FF2B5EF4-FFF2-40B4-BE49-F238E27FC236}">
                  <a16:creationId xmlns:a16="http://schemas.microsoft.com/office/drawing/2014/main" id="{3AFA95C2-033D-EAF7-3F70-A5797B8FABCF}"/>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Fotocredits: Kerk </a:t>
              </a:r>
              <a:r>
                <a:rPr lang="en-IE" sz="1200" dirty="0" err="1"/>
                <a:t>Blonduos</a:t>
              </a:r>
              <a:r>
                <a:rPr lang="en-IE" sz="1200" dirty="0"/>
                <a:t>, IJsland</a:t>
              </a:r>
            </a:p>
          </p:txBody>
        </p:sp>
      </p:grpSp>
      <p:sp>
        <p:nvSpPr>
          <p:cNvPr id="4" name="Text Placeholder 5">
            <a:extLst>
              <a:ext uri="{FF2B5EF4-FFF2-40B4-BE49-F238E27FC236}">
                <a16:creationId xmlns:a16="http://schemas.microsoft.com/office/drawing/2014/main" id="{A967C370-516D-A378-FBAB-351283AC93C9}"/>
              </a:ext>
            </a:extLst>
          </p:cNvPr>
          <p:cNvSpPr txBox="1">
            <a:spLocks/>
          </p:cNvSpPr>
          <p:nvPr/>
        </p:nvSpPr>
        <p:spPr>
          <a:xfrm>
            <a:off x="629645" y="1622146"/>
            <a:ext cx="4591284"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sz="3600" dirty="0"/>
              <a:t>Beoordeling van de capaciteit van de basisinfrastructuur</a:t>
            </a:r>
          </a:p>
          <a:p>
            <a:pPr>
              <a:lnSpc>
                <a:spcPts val="2900"/>
              </a:lnSpc>
            </a:pPr>
            <a:endParaRPr lang="en-US" dirty="0"/>
          </a:p>
        </p:txBody>
      </p:sp>
      <p:sp>
        <p:nvSpPr>
          <p:cNvPr id="5" name="Text Placeholder 4">
            <a:extLst>
              <a:ext uri="{FF2B5EF4-FFF2-40B4-BE49-F238E27FC236}">
                <a16:creationId xmlns:a16="http://schemas.microsoft.com/office/drawing/2014/main" id="{EAF0BCB2-97E5-BCC9-E184-24B9956D3D48}"/>
              </a:ext>
            </a:extLst>
          </p:cNvPr>
          <p:cNvSpPr txBox="1">
            <a:spLocks/>
          </p:cNvSpPr>
          <p:nvPr/>
        </p:nvSpPr>
        <p:spPr>
          <a:xfrm>
            <a:off x="629643" y="2682426"/>
            <a:ext cx="5948137"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Voordat er accommodatie wordt ontwikkeld, is het essentieel om de beschikbaarheid en betrouwbaarheid van de lokale infrastructuur te evalueren. Dit omvat toegang tot schoon water, elektriciteit, riolering en afvalbeheer. In landelijke of afgelegen gebieden moet u mogelijk plannen maken voor onafhankelijke of milieuvriendelijke systemen (bijv. zonnepanelen, composttoiletten, regenwateropvang) die de functionaliteit garanderen zonder de lokale hulpbronnen te overbelasten.</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pic>
        <p:nvPicPr>
          <p:cNvPr id="13" name="Picture 12">
            <a:extLst>
              <a:ext uri="{FF2B5EF4-FFF2-40B4-BE49-F238E27FC236}">
                <a16:creationId xmlns:a16="http://schemas.microsoft.com/office/drawing/2014/main" id="{30ED4200-CD24-9477-53EA-8098F98A33AF}"/>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10691765" y="-65160"/>
            <a:ext cx="3580276" cy="2659133"/>
          </a:xfrm>
          <a:prstGeom prst="rect">
            <a:avLst/>
          </a:prstGeom>
        </p:spPr>
      </p:pic>
    </p:spTree>
    <p:extLst>
      <p:ext uri="{BB962C8B-B14F-4D97-AF65-F5344CB8AC3E}">
        <p14:creationId xmlns:p14="http://schemas.microsoft.com/office/powerpoint/2010/main" val="39843044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BD3767-D502-D6F8-0A14-36299F14A3CB}"/>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F64DFB52-88BE-CCE0-E0F3-B3D7E15FB45F}"/>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9315398" y="-763576"/>
            <a:ext cx="3580276" cy="2659133"/>
          </a:xfrm>
          <a:prstGeom prst="rect">
            <a:avLst/>
          </a:prstGeom>
        </p:spPr>
      </p:pic>
      <p:sp>
        <p:nvSpPr>
          <p:cNvPr id="14" name="Text Placeholder 3">
            <a:extLst>
              <a:ext uri="{FF2B5EF4-FFF2-40B4-BE49-F238E27FC236}">
                <a16:creationId xmlns:a16="http://schemas.microsoft.com/office/drawing/2014/main" id="{CDAF9007-EBDA-1F8A-DE32-F1B247669E1C}"/>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15" name="Straight Connector 14">
            <a:extLst>
              <a:ext uri="{FF2B5EF4-FFF2-40B4-BE49-F238E27FC236}">
                <a16:creationId xmlns:a16="http://schemas.microsoft.com/office/drawing/2014/main" id="{A4D269A6-7226-3702-F7CF-12B2EF37F750}"/>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E658D580-AFD1-F416-7A3C-1B7914432512}"/>
              </a:ext>
            </a:extLst>
          </p:cNvPr>
          <p:cNvSpPr txBox="1">
            <a:spLocks/>
          </p:cNvSpPr>
          <p:nvPr/>
        </p:nvSpPr>
        <p:spPr>
          <a:xfrm>
            <a:off x="629645" y="2003597"/>
            <a:ext cx="4502794"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Zorgen voor veilige en toegankelijke mobiliteit</a:t>
            </a:r>
          </a:p>
          <a:p>
            <a:pPr>
              <a:lnSpc>
                <a:spcPts val="2900"/>
              </a:lnSpc>
            </a:pPr>
            <a:endParaRPr lang="en-US" dirty="0"/>
          </a:p>
        </p:txBody>
      </p:sp>
      <p:sp>
        <p:nvSpPr>
          <p:cNvPr id="17" name="Text Placeholder 4">
            <a:extLst>
              <a:ext uri="{FF2B5EF4-FFF2-40B4-BE49-F238E27FC236}">
                <a16:creationId xmlns:a16="http://schemas.microsoft.com/office/drawing/2014/main" id="{D87D4E31-58F9-AAA6-081B-4970FCF5DB38}"/>
              </a:ext>
            </a:extLst>
          </p:cNvPr>
          <p:cNvSpPr txBox="1">
            <a:spLocks/>
          </p:cNvSpPr>
          <p:nvPr/>
        </p:nvSpPr>
        <p:spPr>
          <a:xfrm>
            <a:off x="655239" y="3023330"/>
            <a:ext cx="5118032" cy="3657600"/>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De transportinfrastructuur kan een grote invloed hebben op de tevredenheid van gasten. Controleer de toestand van de wegen, de bewegwijzering, de nooduitgangen en de nabijheid van het openbaar vervoer. Als de toegang beperkt is, overweeg dan hoe u de verbindingen voor het laatste stukje kunt verbeteren of een pendeldienst kunt aanbieden. Dit verbetert niet alleen de bezoekerservaring, maar zorgt ook voor veiligheid en toegankelijkheid voor alle gebruikers.</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sp>
        <p:nvSpPr>
          <p:cNvPr id="18" name="Slide Number Placeholder 5">
            <a:extLst>
              <a:ext uri="{FF2B5EF4-FFF2-40B4-BE49-F238E27FC236}">
                <a16:creationId xmlns:a16="http://schemas.microsoft.com/office/drawing/2014/main" id="{63DF3C69-AE49-32F9-5D59-7F20B3DE8C36}"/>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21</a:t>
            </a:fld>
            <a:endParaRPr lang="fr-CA" sz="1200" dirty="0"/>
          </a:p>
        </p:txBody>
      </p:sp>
      <p:sp>
        <p:nvSpPr>
          <p:cNvPr id="2" name="Text Placeholder 5">
            <a:extLst>
              <a:ext uri="{FF2B5EF4-FFF2-40B4-BE49-F238E27FC236}">
                <a16:creationId xmlns:a16="http://schemas.microsoft.com/office/drawing/2014/main" id="{A4CFD61C-54A7-E7E5-9D48-5C684455C6BE}"/>
              </a:ext>
            </a:extLst>
          </p:cNvPr>
          <p:cNvSpPr txBox="1">
            <a:spLocks/>
          </p:cNvSpPr>
          <p:nvPr/>
        </p:nvSpPr>
        <p:spPr>
          <a:xfrm>
            <a:off x="6460355" y="2003597"/>
            <a:ext cx="4394458"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Inzicht in lokale digitale connectiviteit</a:t>
            </a:r>
          </a:p>
          <a:p>
            <a:pPr>
              <a:lnSpc>
                <a:spcPts val="2900"/>
              </a:lnSpc>
            </a:pPr>
            <a:endParaRPr lang="en-US" dirty="0"/>
          </a:p>
        </p:txBody>
      </p:sp>
      <p:sp>
        <p:nvSpPr>
          <p:cNvPr id="3" name="Text Placeholder 4">
            <a:extLst>
              <a:ext uri="{FF2B5EF4-FFF2-40B4-BE49-F238E27FC236}">
                <a16:creationId xmlns:a16="http://schemas.microsoft.com/office/drawing/2014/main" id="{E20D44D5-F8C1-1264-DCF0-2D06353525C4}"/>
              </a:ext>
            </a:extLst>
          </p:cNvPr>
          <p:cNvSpPr txBox="1">
            <a:spLocks/>
          </p:cNvSpPr>
          <p:nvPr/>
        </p:nvSpPr>
        <p:spPr>
          <a:xfrm>
            <a:off x="6485950" y="3023330"/>
            <a:ext cx="4619586" cy="3657600"/>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Betrouwbare internettoegang kan in bepaalde gebieden beperkt zijn. Bepaal de bandbreedte, snelheid en dekking van beschikbare netwerken en evalueer de behoefte aan wifi-oplossingen die aansluiten bij de verwachtingen van gasten. In sommige gevallen kan een 'digitale detox'-concept positief worden gepromoot, maar dit moet wel bewust gebeuren en duidelijk worden gecommuniceerd.</a:t>
            </a:r>
          </a:p>
          <a:p>
            <a:pPr indent="0">
              <a:lnSpc>
                <a:spcPts val="2240"/>
              </a:lnSpc>
              <a:buClr>
                <a:srgbClr val="459597"/>
              </a:buClr>
            </a:pPr>
            <a:r>
              <a:rPr lang="en-GB" sz="2200" dirty="0">
                <a:solidFill>
                  <a:srgbClr val="414141"/>
                </a:solidFill>
              </a:rPr>
              <a:t> </a:t>
            </a:r>
          </a:p>
        </p:txBody>
      </p:sp>
    </p:spTree>
    <p:extLst>
      <p:ext uri="{BB962C8B-B14F-4D97-AF65-F5344CB8AC3E}">
        <p14:creationId xmlns:p14="http://schemas.microsoft.com/office/powerpoint/2010/main" val="23839678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7E58D4-3510-8BAA-6E62-F0EA2B97FCBA}"/>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6B93F393-B21F-2062-B81A-CF7BEB010C82}"/>
              </a:ext>
            </a:extLst>
          </p:cNvPr>
          <p:cNvSpPr txBox="1">
            <a:spLocks/>
          </p:cNvSpPr>
          <p:nvPr/>
        </p:nvSpPr>
        <p:spPr>
          <a:xfrm>
            <a:off x="5953813" y="54924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10" name="Straight Connector 9">
            <a:extLst>
              <a:ext uri="{FF2B5EF4-FFF2-40B4-BE49-F238E27FC236}">
                <a16:creationId xmlns:a16="http://schemas.microsoft.com/office/drawing/2014/main" id="{22989568-67CB-604C-E888-036C6505C2CB}"/>
              </a:ext>
            </a:extLst>
          </p:cNvPr>
          <p:cNvCxnSpPr>
            <a:cxnSpLocks/>
          </p:cNvCxnSpPr>
          <p:nvPr/>
        </p:nvCxnSpPr>
        <p:spPr>
          <a:xfrm>
            <a:off x="5324168" y="112993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22" name="Slide Number Placeholder 5">
            <a:extLst>
              <a:ext uri="{FF2B5EF4-FFF2-40B4-BE49-F238E27FC236}">
                <a16:creationId xmlns:a16="http://schemas.microsoft.com/office/drawing/2014/main" id="{0421E4D5-1A1B-C683-A468-F46BE5928598}"/>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22</a:t>
            </a:fld>
            <a:endParaRPr lang="fr-CA" sz="1200" dirty="0"/>
          </a:p>
        </p:txBody>
      </p:sp>
      <p:sp>
        <p:nvSpPr>
          <p:cNvPr id="4" name="Text Placeholder 5">
            <a:extLst>
              <a:ext uri="{FF2B5EF4-FFF2-40B4-BE49-F238E27FC236}">
                <a16:creationId xmlns:a16="http://schemas.microsoft.com/office/drawing/2014/main" id="{AB99B5CF-4496-26DE-652A-6CE6FFE8FEF2}"/>
              </a:ext>
            </a:extLst>
          </p:cNvPr>
          <p:cNvSpPr txBox="1">
            <a:spLocks/>
          </p:cNvSpPr>
          <p:nvPr/>
        </p:nvSpPr>
        <p:spPr>
          <a:xfrm>
            <a:off x="5953814" y="1447386"/>
            <a:ext cx="3204936"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Lokale dienstverleners integreren</a:t>
            </a:r>
          </a:p>
          <a:p>
            <a:pPr>
              <a:lnSpc>
                <a:spcPts val="2900"/>
              </a:lnSpc>
            </a:pPr>
            <a:endParaRPr lang="en-US" dirty="0"/>
          </a:p>
        </p:txBody>
      </p:sp>
      <p:sp>
        <p:nvSpPr>
          <p:cNvPr id="5" name="Text Placeholder 4">
            <a:extLst>
              <a:ext uri="{FF2B5EF4-FFF2-40B4-BE49-F238E27FC236}">
                <a16:creationId xmlns:a16="http://schemas.microsoft.com/office/drawing/2014/main" id="{7513CCC9-F3EB-D07C-96D9-35A610A850DD}"/>
              </a:ext>
            </a:extLst>
          </p:cNvPr>
          <p:cNvSpPr txBox="1">
            <a:spLocks/>
          </p:cNvSpPr>
          <p:nvPr/>
        </p:nvSpPr>
        <p:spPr>
          <a:xfrm>
            <a:off x="5953813" y="2630491"/>
            <a:ext cx="5505684" cy="3178523"/>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Ontwerp uw bedrijfsmodel zo dat het samenwerkt met lokale diensten, in plaats van ertegenin te gaan. Koop uw benodigdheden bij boerderijen of ambachtslieden in de buurt, werk samen met lokale gidsen en draag bij aan de regionale economie. Dit versterkt de sociale acceptatie en bouwt een netwerk van samenwerkingspartners op dat de duurzaamheid van uw accommodatie op lange termijn versterkt.</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pic>
        <p:nvPicPr>
          <p:cNvPr id="13" name="Picture 12">
            <a:extLst>
              <a:ext uri="{FF2B5EF4-FFF2-40B4-BE49-F238E27FC236}">
                <a16:creationId xmlns:a16="http://schemas.microsoft.com/office/drawing/2014/main" id="{C6B0E933-1555-5395-E46A-F0C1160FD5E2}"/>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2724234" y="4357354"/>
            <a:ext cx="3580276" cy="2659133"/>
          </a:xfrm>
          <a:prstGeom prst="rect">
            <a:avLst/>
          </a:prstGeom>
        </p:spPr>
      </p:pic>
      <p:sp>
        <p:nvSpPr>
          <p:cNvPr id="2" name="Freeform 1">
            <a:extLst>
              <a:ext uri="{FF2B5EF4-FFF2-40B4-BE49-F238E27FC236}">
                <a16:creationId xmlns:a16="http://schemas.microsoft.com/office/drawing/2014/main" id="{03C34597-344F-888C-8A09-CAD3410730EB}"/>
              </a:ext>
            </a:extLst>
          </p:cNvPr>
          <p:cNvSpPr/>
          <p:nvPr/>
        </p:nvSpPr>
        <p:spPr>
          <a:xfrm rot="5400000">
            <a:off x="576089" y="220415"/>
            <a:ext cx="3840044" cy="4992222"/>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3"/>
            <a:srcRect/>
            <a:stretch>
              <a:fillRect l="-4133" t="392" r="-23141" b="-392"/>
            </a:stretch>
          </a:blipFill>
        </p:spPr>
        <p:txBody>
          <a:bodyPr wrap="square" lIns="0" tIns="0" rIns="0" bIns="0" rtlCol="0">
            <a:noAutofit/>
          </a:bodyPr>
          <a:lstStyle/>
          <a:p>
            <a:endParaRPr>
              <a:solidFill>
                <a:srgbClr val="459597"/>
              </a:solidFill>
            </a:endParaRPr>
          </a:p>
        </p:txBody>
      </p:sp>
      <p:grpSp>
        <p:nvGrpSpPr>
          <p:cNvPr id="3" name="Group 2">
            <a:extLst>
              <a:ext uri="{FF2B5EF4-FFF2-40B4-BE49-F238E27FC236}">
                <a16:creationId xmlns:a16="http://schemas.microsoft.com/office/drawing/2014/main" id="{9C5DD189-C7B5-02C8-0E6E-34B570370CB6}"/>
              </a:ext>
            </a:extLst>
          </p:cNvPr>
          <p:cNvGrpSpPr/>
          <p:nvPr/>
        </p:nvGrpSpPr>
        <p:grpSpPr>
          <a:xfrm>
            <a:off x="0" y="519305"/>
            <a:ext cx="2957756" cy="554397"/>
            <a:chOff x="1800741" y="6353467"/>
            <a:chExt cx="3253859" cy="554397"/>
          </a:xfrm>
        </p:grpSpPr>
        <p:sp>
          <p:nvSpPr>
            <p:cNvPr id="8" name="object 3">
              <a:extLst>
                <a:ext uri="{FF2B5EF4-FFF2-40B4-BE49-F238E27FC236}">
                  <a16:creationId xmlns:a16="http://schemas.microsoft.com/office/drawing/2014/main" id="{2100DEF8-9B9A-45F5-4FD7-7843F18AD473}"/>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1" name="Text Placeholder 6">
              <a:extLst>
                <a:ext uri="{FF2B5EF4-FFF2-40B4-BE49-F238E27FC236}">
                  <a16:creationId xmlns:a16="http://schemas.microsoft.com/office/drawing/2014/main" id="{6926A548-108E-1959-5F11-F413B1DC44F5}"/>
                </a:ext>
              </a:extLst>
            </p:cNvPr>
            <p:cNvSpPr txBox="1">
              <a:spLocks/>
            </p:cNvSpPr>
            <p:nvPr/>
          </p:nvSpPr>
          <p:spPr>
            <a:xfrm>
              <a:off x="1800742" y="6410024"/>
              <a:ext cx="3253858" cy="4247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Fotocredits: </a:t>
              </a:r>
            </a:p>
            <a:p>
              <a:pPr algn="ctr"/>
              <a:r>
                <a:rPr lang="en-IE" sz="1200" dirty="0" err="1"/>
                <a:t>Fossatun </a:t>
              </a:r>
              <a:r>
                <a:rPr lang="en-IE" sz="1200" dirty="0"/>
                <a:t>Pods &amp; Cottages, IJsland</a:t>
              </a:r>
            </a:p>
          </p:txBody>
        </p:sp>
      </p:grpSp>
    </p:spTree>
    <p:extLst>
      <p:ext uri="{BB962C8B-B14F-4D97-AF65-F5344CB8AC3E}">
        <p14:creationId xmlns:p14="http://schemas.microsoft.com/office/powerpoint/2010/main" val="23069513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AFBFBD-DF78-00DC-8BE2-474687825F8C}"/>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C788F52F-F883-6234-60C4-EAE7BBBC1595}"/>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Belangrijkste leergebied</a:t>
            </a:r>
          </a:p>
        </p:txBody>
      </p:sp>
      <p:sp>
        <p:nvSpPr>
          <p:cNvPr id="6" name="Text Placeholder 5">
            <a:extLst>
              <a:ext uri="{FF2B5EF4-FFF2-40B4-BE49-F238E27FC236}">
                <a16:creationId xmlns:a16="http://schemas.microsoft.com/office/drawing/2014/main" id="{D4FB5A0E-2D0C-5F5B-33C3-A5C9619B4A80}"/>
              </a:ext>
            </a:extLst>
          </p:cNvPr>
          <p:cNvSpPr>
            <a:spLocks noGrp="1"/>
          </p:cNvSpPr>
          <p:nvPr>
            <p:ph type="body" sz="quarter" idx="19"/>
          </p:nvPr>
        </p:nvSpPr>
        <p:spPr>
          <a:xfrm>
            <a:off x="423358" y="941779"/>
            <a:ext cx="1197303" cy="385564"/>
          </a:xfrm>
        </p:spPr>
        <p:txBody>
          <a:bodyPr/>
          <a:lstStyle/>
          <a:p>
            <a:r>
              <a:rPr lang="en-US" dirty="0"/>
              <a:t>03</a:t>
            </a:r>
          </a:p>
        </p:txBody>
      </p:sp>
      <p:sp>
        <p:nvSpPr>
          <p:cNvPr id="7" name="Text Placeholder 6">
            <a:extLst>
              <a:ext uri="{FF2B5EF4-FFF2-40B4-BE49-F238E27FC236}">
                <a16:creationId xmlns:a16="http://schemas.microsoft.com/office/drawing/2014/main" id="{8984E0C6-202A-3531-3C29-B978B755E5C3}"/>
              </a:ext>
            </a:extLst>
          </p:cNvPr>
          <p:cNvSpPr>
            <a:spLocks noGrp="1"/>
          </p:cNvSpPr>
          <p:nvPr>
            <p:ph type="body" sz="quarter" idx="16"/>
          </p:nvPr>
        </p:nvSpPr>
        <p:spPr>
          <a:xfrm>
            <a:off x="4717524" y="858806"/>
            <a:ext cx="6436251" cy="803654"/>
          </a:xfrm>
          <a:prstGeom prst="rect">
            <a:avLst/>
          </a:prstGeom>
        </p:spPr>
        <p:txBody>
          <a:bodyPr/>
          <a:lstStyle/>
          <a:p>
            <a:pPr>
              <a:lnSpc>
                <a:spcPts val="2960"/>
              </a:lnSpc>
            </a:pPr>
            <a:r>
              <a:rPr lang="en-GB" dirty="0"/>
              <a:t>Toerisme gebruiken om lokale economieën en waardeketens te ondersteunen</a:t>
            </a:r>
          </a:p>
          <a:p>
            <a:pPr>
              <a:lnSpc>
                <a:spcPts val="2960"/>
              </a:lnSpc>
            </a:pPr>
            <a:endParaRPr lang="en-GB" sz="2800" dirty="0"/>
          </a:p>
        </p:txBody>
      </p:sp>
      <p:sp>
        <p:nvSpPr>
          <p:cNvPr id="4" name="Text Placeholder 3">
            <a:extLst>
              <a:ext uri="{FF2B5EF4-FFF2-40B4-BE49-F238E27FC236}">
                <a16:creationId xmlns:a16="http://schemas.microsoft.com/office/drawing/2014/main" id="{AE5C821B-F86D-3107-49FC-1909CC4A9597}"/>
              </a:ext>
            </a:extLst>
          </p:cNvPr>
          <p:cNvSpPr>
            <a:spLocks noGrp="1"/>
          </p:cNvSpPr>
          <p:nvPr>
            <p:ph type="body" sz="quarter" idx="21"/>
          </p:nvPr>
        </p:nvSpPr>
        <p:spPr>
          <a:xfrm>
            <a:off x="4717524" y="2007995"/>
            <a:ext cx="5857070" cy="2928742"/>
          </a:xfrm>
          <a:prstGeom prst="rect">
            <a:avLst/>
          </a:prstGeom>
        </p:spPr>
        <p:txBody>
          <a:bodyPr lIns="91440" tIns="45720" rIns="91440" bIns="45720" anchor="t"/>
          <a:lstStyle/>
          <a:p>
            <a:pPr>
              <a:lnSpc>
                <a:spcPts val="2340"/>
              </a:lnSpc>
            </a:pPr>
            <a:r>
              <a:rPr lang="en-GB" b="0" i="0" dirty="0">
                <a:effectLst/>
                <a:latin typeface="Calibri"/>
                <a:ea typeface="Calibri"/>
                <a:cs typeface="Calibri"/>
              </a:rPr>
              <a:t>Toerisme gebruiken om lokale economieën en waardeketens te ondersteunen betekent accommodatie ontwerpen en beheren op een manier die de lokale productie, werkgelegenheid en ondernemerschap versterkt. In landelijke of ondervertegenwoordigde gebieden kan toerisme een krachtige economische motor zijn, mits dit op een doordachte manier gebeurt. Deze aanpak houdt in dat voedsel, meubilair, textiel en diensten lokaal worden ingekocht, waardoor nabijgelegen boeren, ambachtslieden en micro-ondernemingen kunnen profiteren van de toegenomen vraag. </a:t>
            </a:r>
            <a:endParaRPr lang="en-US" sz="2200" dirty="0"/>
          </a:p>
        </p:txBody>
      </p:sp>
      <p:sp>
        <p:nvSpPr>
          <p:cNvPr id="11" name="Slide Number Placeholder 5">
            <a:extLst>
              <a:ext uri="{FF2B5EF4-FFF2-40B4-BE49-F238E27FC236}">
                <a16:creationId xmlns:a16="http://schemas.microsoft.com/office/drawing/2014/main" id="{5229EC39-33DA-15BC-9907-88451BBB30B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23</a:t>
            </a:fld>
            <a:endParaRPr lang="fr-CA" sz="1200" dirty="0"/>
          </a:p>
        </p:txBody>
      </p:sp>
      <p:sp>
        <p:nvSpPr>
          <p:cNvPr id="8" name="Freeform 7">
            <a:extLst>
              <a:ext uri="{FF2B5EF4-FFF2-40B4-BE49-F238E27FC236}">
                <a16:creationId xmlns:a16="http://schemas.microsoft.com/office/drawing/2014/main" id="{F211149E-71FC-B8E6-1DD6-A61EF7120063}"/>
              </a:ext>
            </a:extLst>
          </p:cNvPr>
          <p:cNvSpPr/>
          <p:nvPr/>
        </p:nvSpPr>
        <p:spPr>
          <a:xfrm rot="5400000">
            <a:off x="475136" y="2650494"/>
            <a:ext cx="3167125" cy="4117398"/>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23004" t="1279" r="-1726" b="-1279"/>
            </a:stretch>
          </a:blipFill>
        </p:spPr>
        <p:txBody>
          <a:bodyPr wrap="square" lIns="0" tIns="0" rIns="0" bIns="0" rtlCol="0">
            <a:noAutofit/>
          </a:bodyPr>
          <a:lstStyle/>
          <a:p>
            <a:endParaRPr dirty="0">
              <a:solidFill>
                <a:srgbClr val="459597"/>
              </a:solidFill>
            </a:endParaRPr>
          </a:p>
        </p:txBody>
      </p:sp>
      <p:pic>
        <p:nvPicPr>
          <p:cNvPr id="13" name="Picture 12">
            <a:extLst>
              <a:ext uri="{FF2B5EF4-FFF2-40B4-BE49-F238E27FC236}">
                <a16:creationId xmlns:a16="http://schemas.microsoft.com/office/drawing/2014/main" id="{2606EB24-80C7-FED1-312A-982A0B8CE0F6}"/>
              </a:ext>
            </a:extLst>
          </p:cNvPr>
          <p:cNvPicPr>
            <a:picLocks noChangeAspect="1"/>
          </p:cNvPicPr>
          <p:nvPr/>
        </p:nvPicPr>
        <p:blipFill>
          <a:blip r:embed="rId3">
            <a:biLevel thresh="50000"/>
            <a:alphaModFix amt="58000"/>
            <a:extLst>
              <a:ext uri="{28A0092B-C50C-407E-A947-70E740481C1C}">
                <a14:useLocalDpi xmlns:a14="http://schemas.microsoft.com/office/drawing/2010/main" val="0"/>
              </a:ext>
            </a:extLst>
          </a:blip>
          <a:srcRect l="53155" t="-1" r="5047" b="49903"/>
          <a:stretch/>
        </p:blipFill>
        <p:spPr>
          <a:xfrm>
            <a:off x="-773142" y="4467875"/>
            <a:ext cx="3580276" cy="2659133"/>
          </a:xfrm>
          <a:prstGeom prst="rect">
            <a:avLst/>
          </a:prstGeom>
        </p:spPr>
      </p:pic>
    </p:spTree>
    <p:extLst>
      <p:ext uri="{BB962C8B-B14F-4D97-AF65-F5344CB8AC3E}">
        <p14:creationId xmlns:p14="http://schemas.microsoft.com/office/powerpoint/2010/main" val="8873813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D56681-086E-14A2-9A1B-DD85140A1379}"/>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759E0CC1-DCE9-7238-E6D9-DC2DBE30853C}"/>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Belangrijkste leergebied</a:t>
            </a:r>
          </a:p>
        </p:txBody>
      </p:sp>
      <p:sp>
        <p:nvSpPr>
          <p:cNvPr id="6" name="Text Placeholder 5">
            <a:extLst>
              <a:ext uri="{FF2B5EF4-FFF2-40B4-BE49-F238E27FC236}">
                <a16:creationId xmlns:a16="http://schemas.microsoft.com/office/drawing/2014/main" id="{C5EDE59E-11D6-BE8A-EAEB-D7D512454474}"/>
              </a:ext>
            </a:extLst>
          </p:cNvPr>
          <p:cNvSpPr>
            <a:spLocks noGrp="1"/>
          </p:cNvSpPr>
          <p:nvPr>
            <p:ph type="body" sz="quarter" idx="19"/>
          </p:nvPr>
        </p:nvSpPr>
        <p:spPr>
          <a:xfrm>
            <a:off x="423358" y="941779"/>
            <a:ext cx="1197303" cy="385564"/>
          </a:xfrm>
        </p:spPr>
        <p:txBody>
          <a:bodyPr/>
          <a:lstStyle/>
          <a:p>
            <a:r>
              <a:rPr lang="en-US" dirty="0"/>
              <a:t>03</a:t>
            </a:r>
          </a:p>
        </p:txBody>
      </p:sp>
      <p:sp>
        <p:nvSpPr>
          <p:cNvPr id="7" name="Text Placeholder 6">
            <a:extLst>
              <a:ext uri="{FF2B5EF4-FFF2-40B4-BE49-F238E27FC236}">
                <a16:creationId xmlns:a16="http://schemas.microsoft.com/office/drawing/2014/main" id="{56834B1A-E0DC-F9F6-938C-762F2B2EAB88}"/>
              </a:ext>
            </a:extLst>
          </p:cNvPr>
          <p:cNvSpPr>
            <a:spLocks noGrp="1"/>
          </p:cNvSpPr>
          <p:nvPr>
            <p:ph type="body" sz="quarter" idx="16"/>
          </p:nvPr>
        </p:nvSpPr>
        <p:spPr>
          <a:xfrm>
            <a:off x="4555292" y="367811"/>
            <a:ext cx="6188908" cy="803654"/>
          </a:xfrm>
          <a:prstGeom prst="rect">
            <a:avLst/>
          </a:prstGeom>
        </p:spPr>
        <p:txBody>
          <a:bodyPr/>
          <a:lstStyle/>
          <a:p>
            <a:pPr>
              <a:lnSpc>
                <a:spcPts val="2960"/>
              </a:lnSpc>
            </a:pPr>
            <a:r>
              <a:rPr lang="en-GB" dirty="0"/>
              <a:t>Toerisme gebruiken om lokale economieën en waardeketens te ondersteunen</a:t>
            </a:r>
          </a:p>
          <a:p>
            <a:pPr>
              <a:lnSpc>
                <a:spcPts val="2960"/>
              </a:lnSpc>
            </a:pPr>
            <a:endParaRPr lang="en-GB" sz="2800" dirty="0"/>
          </a:p>
        </p:txBody>
      </p:sp>
      <p:sp>
        <p:nvSpPr>
          <p:cNvPr id="4" name="Text Placeholder 3">
            <a:extLst>
              <a:ext uri="{FF2B5EF4-FFF2-40B4-BE49-F238E27FC236}">
                <a16:creationId xmlns:a16="http://schemas.microsoft.com/office/drawing/2014/main" id="{0593BA21-5D9E-0CFF-9883-1CD82F902588}"/>
              </a:ext>
            </a:extLst>
          </p:cNvPr>
          <p:cNvSpPr>
            <a:spLocks noGrp="1"/>
          </p:cNvSpPr>
          <p:nvPr>
            <p:ph type="body" sz="quarter" idx="21"/>
          </p:nvPr>
        </p:nvSpPr>
        <p:spPr>
          <a:xfrm>
            <a:off x="4555292" y="1661259"/>
            <a:ext cx="6756721" cy="2928742"/>
          </a:xfrm>
          <a:prstGeom prst="rect">
            <a:avLst/>
          </a:prstGeom>
        </p:spPr>
        <p:txBody>
          <a:bodyPr lIns="91440" tIns="45720" rIns="91440" bIns="45720" anchor="t"/>
          <a:lstStyle/>
          <a:p>
            <a:pPr>
              <a:lnSpc>
                <a:spcPts val="2340"/>
              </a:lnSpc>
            </a:pPr>
            <a:r>
              <a:rPr lang="en-GB" b="0" i="0" dirty="0">
                <a:effectLst/>
                <a:latin typeface="Calibri"/>
                <a:ea typeface="Calibri"/>
                <a:cs typeface="Calibri"/>
              </a:rPr>
              <a:t>Door lokale producten en tradities te integreren in de gastenervaring – bijvoorbeeld door seizoensgebonden, regionale gerechten te serveren of rondleidingen door lokale bewoners aan te bieden </a:t>
            </a:r>
            <a:r>
              <a:rPr lang="en-GB" dirty="0">
                <a:latin typeface="Calibri"/>
                <a:ea typeface="Calibri"/>
                <a:cs typeface="Calibri"/>
              </a:rPr>
              <a:t>– </a:t>
            </a:r>
            <a:r>
              <a:rPr lang="en-GB" b="0" i="0" dirty="0">
                <a:effectLst/>
                <a:latin typeface="Calibri"/>
                <a:ea typeface="Calibri"/>
                <a:cs typeface="Calibri"/>
              </a:rPr>
              <a:t>creëren accommodatieverschaffers een gevoel van authenticiteit en genereren ze tegelijkertijd inkomsten voor de omliggende gemeenschap. </a:t>
            </a:r>
          </a:p>
          <a:p>
            <a:pPr>
              <a:lnSpc>
                <a:spcPts val="2340"/>
              </a:lnSpc>
            </a:pPr>
            <a:endParaRPr lang="en-GB" dirty="0">
              <a:latin typeface="Calibri"/>
              <a:ea typeface="Calibri"/>
              <a:cs typeface="Calibri"/>
            </a:endParaRPr>
          </a:p>
          <a:p>
            <a:pPr>
              <a:lnSpc>
                <a:spcPts val="2340"/>
              </a:lnSpc>
            </a:pPr>
            <a:r>
              <a:rPr lang="en-GB" b="0" i="0" dirty="0">
                <a:effectLst/>
                <a:latin typeface="Calibri"/>
                <a:ea typeface="Calibri"/>
                <a:cs typeface="Calibri"/>
              </a:rPr>
              <a:t>Het ondersteunen van korte toeleveringsketens vermindert niet alleen de impact op het milieu door minder transportemissies, maar versterkt ook de economische veerkracht, omdat meer waarde binnen het gebied blijft. Wanneer toeristische accommodaties actief samenwerken met lokale netwerken, worden ze uiteindelijk meer dan alleen een plek om te verblijven: ze worden onderdeel van de ontwikkelingsstrategie van de regio.</a:t>
            </a:r>
          </a:p>
          <a:p>
            <a:pPr>
              <a:lnSpc>
                <a:spcPts val="2340"/>
              </a:lnSpc>
            </a:pPr>
            <a:endParaRPr lang="en-US" sz="2200" dirty="0"/>
          </a:p>
        </p:txBody>
      </p:sp>
      <p:sp>
        <p:nvSpPr>
          <p:cNvPr id="11" name="Slide Number Placeholder 5">
            <a:extLst>
              <a:ext uri="{FF2B5EF4-FFF2-40B4-BE49-F238E27FC236}">
                <a16:creationId xmlns:a16="http://schemas.microsoft.com/office/drawing/2014/main" id="{AEEB6E2C-AE49-AD0C-5619-346EF47C7132}"/>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24</a:t>
            </a:fld>
            <a:endParaRPr lang="fr-CA" sz="1200" dirty="0"/>
          </a:p>
        </p:txBody>
      </p:sp>
      <p:sp>
        <p:nvSpPr>
          <p:cNvPr id="8" name="Freeform 7">
            <a:extLst>
              <a:ext uri="{FF2B5EF4-FFF2-40B4-BE49-F238E27FC236}">
                <a16:creationId xmlns:a16="http://schemas.microsoft.com/office/drawing/2014/main" id="{68C96AC1-AD9E-5CF9-0FC1-81EC82E97114}"/>
              </a:ext>
            </a:extLst>
          </p:cNvPr>
          <p:cNvSpPr/>
          <p:nvPr/>
        </p:nvSpPr>
        <p:spPr>
          <a:xfrm rot="5400000">
            <a:off x="475136" y="2650494"/>
            <a:ext cx="3167125" cy="4117398"/>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23004" t="1279" r="-1726" b="-1279"/>
            </a:stretch>
          </a:blipFill>
        </p:spPr>
        <p:txBody>
          <a:bodyPr wrap="square" lIns="0" tIns="0" rIns="0" bIns="0" rtlCol="0">
            <a:noAutofit/>
          </a:bodyPr>
          <a:lstStyle/>
          <a:p>
            <a:endParaRPr dirty="0">
              <a:solidFill>
                <a:srgbClr val="459597"/>
              </a:solidFill>
            </a:endParaRPr>
          </a:p>
        </p:txBody>
      </p:sp>
      <p:pic>
        <p:nvPicPr>
          <p:cNvPr id="13" name="Picture 12">
            <a:extLst>
              <a:ext uri="{FF2B5EF4-FFF2-40B4-BE49-F238E27FC236}">
                <a16:creationId xmlns:a16="http://schemas.microsoft.com/office/drawing/2014/main" id="{46B5CDD8-E6B1-BBC5-471F-5AE795D8EEE5}"/>
              </a:ext>
            </a:extLst>
          </p:cNvPr>
          <p:cNvPicPr>
            <a:picLocks noChangeAspect="1"/>
          </p:cNvPicPr>
          <p:nvPr/>
        </p:nvPicPr>
        <p:blipFill>
          <a:blip r:embed="rId3">
            <a:biLevel thresh="50000"/>
            <a:alphaModFix amt="58000"/>
            <a:extLst>
              <a:ext uri="{28A0092B-C50C-407E-A947-70E740481C1C}">
                <a14:useLocalDpi xmlns:a14="http://schemas.microsoft.com/office/drawing/2010/main" val="0"/>
              </a:ext>
            </a:extLst>
          </a:blip>
          <a:srcRect l="53155" t="-1" r="5047" b="49903"/>
          <a:stretch/>
        </p:blipFill>
        <p:spPr>
          <a:xfrm>
            <a:off x="-773142" y="4467875"/>
            <a:ext cx="3580276" cy="2659133"/>
          </a:xfrm>
          <a:prstGeom prst="rect">
            <a:avLst/>
          </a:prstGeom>
        </p:spPr>
      </p:pic>
    </p:spTree>
    <p:extLst>
      <p:ext uri="{BB962C8B-B14F-4D97-AF65-F5344CB8AC3E}">
        <p14:creationId xmlns:p14="http://schemas.microsoft.com/office/powerpoint/2010/main" val="7322386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CE12A1-80CF-CDF8-8375-5E7F8553B7E7}"/>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754F4653-FD51-55DA-8064-E1A548FB1525}"/>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9212160" y="-519636"/>
            <a:ext cx="3580276" cy="2659133"/>
          </a:xfrm>
          <a:prstGeom prst="rect">
            <a:avLst/>
          </a:prstGeom>
        </p:spPr>
      </p:pic>
      <p:sp>
        <p:nvSpPr>
          <p:cNvPr id="14" name="Text Placeholder 3">
            <a:extLst>
              <a:ext uri="{FF2B5EF4-FFF2-40B4-BE49-F238E27FC236}">
                <a16:creationId xmlns:a16="http://schemas.microsoft.com/office/drawing/2014/main" id="{B6AB79E7-7F8D-A515-32E2-A792946E0634}"/>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15" name="Straight Connector 14">
            <a:extLst>
              <a:ext uri="{FF2B5EF4-FFF2-40B4-BE49-F238E27FC236}">
                <a16:creationId xmlns:a16="http://schemas.microsoft.com/office/drawing/2014/main" id="{3EBAC616-064B-201F-1B49-2AC522093407}"/>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5D5495E1-5046-F9A7-1EFE-E84AA90D9A22}"/>
              </a:ext>
            </a:extLst>
          </p:cNvPr>
          <p:cNvSpPr txBox="1">
            <a:spLocks/>
          </p:cNvSpPr>
          <p:nvPr/>
        </p:nvSpPr>
        <p:spPr>
          <a:xfrm>
            <a:off x="629644" y="2557369"/>
            <a:ext cx="348515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Korte toeleveringsketens</a:t>
            </a:r>
          </a:p>
          <a:p>
            <a:pPr>
              <a:lnSpc>
                <a:spcPts val="2900"/>
              </a:lnSpc>
            </a:pPr>
            <a:endParaRPr lang="en-US" dirty="0"/>
          </a:p>
        </p:txBody>
      </p:sp>
      <p:sp>
        <p:nvSpPr>
          <p:cNvPr id="17" name="Text Placeholder 4">
            <a:extLst>
              <a:ext uri="{FF2B5EF4-FFF2-40B4-BE49-F238E27FC236}">
                <a16:creationId xmlns:a16="http://schemas.microsoft.com/office/drawing/2014/main" id="{785B373F-AB34-AE26-EC8A-C0B24BD722CF}"/>
              </a:ext>
            </a:extLst>
          </p:cNvPr>
          <p:cNvSpPr txBox="1">
            <a:spLocks/>
          </p:cNvSpPr>
          <p:nvPr/>
        </p:nvSpPr>
        <p:spPr>
          <a:xfrm>
            <a:off x="655239" y="3577102"/>
            <a:ext cx="4344464" cy="2286089"/>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Begrijp hoe het lokaal inkopen van goederen en diensten – zoals voedsel, textiel, meubels en schoonmaakmiddelen – micro-ondernemingen ondersteunt en de impact op het milieu vermindert door lagere transportemissies.</a:t>
            </a:r>
          </a:p>
        </p:txBody>
      </p:sp>
      <p:sp>
        <p:nvSpPr>
          <p:cNvPr id="18" name="Slide Number Placeholder 5">
            <a:extLst>
              <a:ext uri="{FF2B5EF4-FFF2-40B4-BE49-F238E27FC236}">
                <a16:creationId xmlns:a16="http://schemas.microsoft.com/office/drawing/2014/main" id="{23AF48BD-4FD3-9CF8-4A6E-F1FD706E77C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25</a:t>
            </a:fld>
            <a:endParaRPr lang="fr-CA" sz="1200" dirty="0"/>
          </a:p>
        </p:txBody>
      </p:sp>
      <p:sp>
        <p:nvSpPr>
          <p:cNvPr id="2" name="Text Placeholder 5">
            <a:extLst>
              <a:ext uri="{FF2B5EF4-FFF2-40B4-BE49-F238E27FC236}">
                <a16:creationId xmlns:a16="http://schemas.microsoft.com/office/drawing/2014/main" id="{E680BCFA-B4E8-FA71-4B90-49C7E032FFE5}"/>
              </a:ext>
            </a:extLst>
          </p:cNvPr>
          <p:cNvSpPr txBox="1">
            <a:spLocks/>
          </p:cNvSpPr>
          <p:nvPr/>
        </p:nvSpPr>
        <p:spPr>
          <a:xfrm>
            <a:off x="6460355" y="2557369"/>
            <a:ext cx="390776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Lokale samenwerkingen en partnerschappen</a:t>
            </a:r>
          </a:p>
          <a:p>
            <a:pPr>
              <a:lnSpc>
                <a:spcPts val="2900"/>
              </a:lnSpc>
            </a:pPr>
            <a:endParaRPr lang="en-US" dirty="0"/>
          </a:p>
        </p:txBody>
      </p:sp>
      <p:sp>
        <p:nvSpPr>
          <p:cNvPr id="3" name="Text Placeholder 4">
            <a:extLst>
              <a:ext uri="{FF2B5EF4-FFF2-40B4-BE49-F238E27FC236}">
                <a16:creationId xmlns:a16="http://schemas.microsoft.com/office/drawing/2014/main" id="{C2330A76-61B5-ADDD-5D2E-F5C71AD9D696}"/>
              </a:ext>
            </a:extLst>
          </p:cNvPr>
          <p:cNvSpPr txBox="1">
            <a:spLocks/>
          </p:cNvSpPr>
          <p:nvPr/>
        </p:nvSpPr>
        <p:spPr>
          <a:xfrm>
            <a:off x="6485950" y="3577103"/>
            <a:ext cx="3690437" cy="2056782"/>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Leer hoe u wederzijds voordelige relaties kunt opbouwen met boeren, ambachtslieden, coöperaties en gemeenschapsgroepen om authentieke, plaatsgebonden aanbiedingen te integreren in de gastervaring.</a:t>
            </a:r>
          </a:p>
          <a:p>
            <a:pPr indent="0">
              <a:lnSpc>
                <a:spcPts val="2240"/>
              </a:lnSpc>
              <a:buClr>
                <a:srgbClr val="459597"/>
              </a:buClr>
            </a:pPr>
            <a:endParaRPr lang="en-GB" sz="2200" dirty="0">
              <a:solidFill>
                <a:srgbClr val="414141"/>
              </a:solidFill>
            </a:endParaRPr>
          </a:p>
        </p:txBody>
      </p:sp>
    </p:spTree>
    <p:extLst>
      <p:ext uri="{BB962C8B-B14F-4D97-AF65-F5344CB8AC3E}">
        <p14:creationId xmlns:p14="http://schemas.microsoft.com/office/powerpoint/2010/main" val="28941379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DBCA2A-479A-D759-F68C-3D9ADFC5D809}"/>
            </a:ext>
          </a:extLst>
        </p:cNvPr>
        <p:cNvGrpSpPr/>
        <p:nvPr/>
      </p:nvGrpSpPr>
      <p:grpSpPr>
        <a:xfrm>
          <a:off x="0" y="0"/>
          <a:ext cx="0" cy="0"/>
          <a:chOff x="0" y="0"/>
          <a:chExt cx="0" cy="0"/>
        </a:xfrm>
      </p:grpSpPr>
      <p:sp>
        <p:nvSpPr>
          <p:cNvPr id="22" name="Slide Number Placeholder 5">
            <a:extLst>
              <a:ext uri="{FF2B5EF4-FFF2-40B4-BE49-F238E27FC236}">
                <a16:creationId xmlns:a16="http://schemas.microsoft.com/office/drawing/2014/main" id="{37F5045B-570E-D949-8B77-685C8BA5CC61}"/>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26</a:t>
            </a:fld>
            <a:endParaRPr lang="fr-CA" sz="1200" dirty="0"/>
          </a:p>
        </p:txBody>
      </p:sp>
      <p:sp>
        <p:nvSpPr>
          <p:cNvPr id="2" name="Text Placeholder 3">
            <a:extLst>
              <a:ext uri="{FF2B5EF4-FFF2-40B4-BE49-F238E27FC236}">
                <a16:creationId xmlns:a16="http://schemas.microsoft.com/office/drawing/2014/main" id="{87E1F92E-AE59-944B-A431-A0BEB0B03D3D}"/>
              </a:ext>
            </a:extLst>
          </p:cNvPr>
          <p:cNvSpPr txBox="1">
            <a:spLocks/>
          </p:cNvSpPr>
          <p:nvPr/>
        </p:nvSpPr>
        <p:spPr>
          <a:xfrm>
            <a:off x="5909916" y="695174"/>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3" name="Straight Connector 2">
            <a:extLst>
              <a:ext uri="{FF2B5EF4-FFF2-40B4-BE49-F238E27FC236}">
                <a16:creationId xmlns:a16="http://schemas.microsoft.com/office/drawing/2014/main" id="{2EB7970C-7A87-C4F6-29C4-82C2523E3057}"/>
              </a:ext>
            </a:extLst>
          </p:cNvPr>
          <p:cNvCxnSpPr>
            <a:cxnSpLocks/>
          </p:cNvCxnSpPr>
          <p:nvPr/>
        </p:nvCxnSpPr>
        <p:spPr>
          <a:xfrm>
            <a:off x="5360482" y="1275870"/>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8" name="Text Placeholder 5">
            <a:extLst>
              <a:ext uri="{FF2B5EF4-FFF2-40B4-BE49-F238E27FC236}">
                <a16:creationId xmlns:a16="http://schemas.microsoft.com/office/drawing/2014/main" id="{1D1C5B78-89DD-C086-C36B-EE5421C2E0F0}"/>
              </a:ext>
            </a:extLst>
          </p:cNvPr>
          <p:cNvSpPr txBox="1">
            <a:spLocks/>
          </p:cNvSpPr>
          <p:nvPr/>
        </p:nvSpPr>
        <p:spPr>
          <a:xfrm>
            <a:off x="5909916" y="1994916"/>
            <a:ext cx="4256987"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Regionale cultuur integreren in diensten</a:t>
            </a:r>
          </a:p>
          <a:p>
            <a:pPr>
              <a:lnSpc>
                <a:spcPts val="2900"/>
              </a:lnSpc>
            </a:pPr>
            <a:endParaRPr lang="en-US" dirty="0"/>
          </a:p>
        </p:txBody>
      </p:sp>
      <p:sp>
        <p:nvSpPr>
          <p:cNvPr id="15" name="Text Placeholder 4">
            <a:extLst>
              <a:ext uri="{FF2B5EF4-FFF2-40B4-BE49-F238E27FC236}">
                <a16:creationId xmlns:a16="http://schemas.microsoft.com/office/drawing/2014/main" id="{2621C772-738C-8C79-C528-EFD24B63D3CC}"/>
              </a:ext>
            </a:extLst>
          </p:cNvPr>
          <p:cNvSpPr>
            <a:spLocks noGrp="1"/>
          </p:cNvSpPr>
          <p:nvPr>
            <p:ph type="body" sz="quarter" idx="18"/>
          </p:nvPr>
        </p:nvSpPr>
        <p:spPr>
          <a:xfrm>
            <a:off x="5909916" y="3129441"/>
            <a:ext cx="4915400" cy="2430238"/>
          </a:xfrm>
        </p:spPr>
        <p:txBody>
          <a:bodyPr lIns="91440" tIns="45720" rIns="91440" bIns="45720" anchor="t"/>
          <a:lstStyle/>
          <a:p>
            <a:pPr>
              <a:lnSpc>
                <a:spcPts val="2300"/>
              </a:lnSpc>
            </a:pPr>
            <a:r>
              <a:rPr lang="it-IT" sz="2200" dirty="0" err="1">
                <a:solidFill>
                  <a:srgbClr val="414141"/>
                </a:solidFill>
              </a:rPr>
              <a:t>Ontdek hoe culinaire ervaringen</a:t>
            </a:r>
            <a:r>
              <a:rPr lang="it-IT" sz="2200" dirty="0">
                <a:solidFill>
                  <a:srgbClr val="414141"/>
                </a:solidFill>
              </a:rPr>
              <a:t>, verhalen en rondleidingen onder leiding van </a:t>
            </a:r>
            <a:r>
              <a:rPr lang="it-IT" sz="2200" dirty="0" err="1">
                <a:solidFill>
                  <a:srgbClr val="414141"/>
                </a:solidFill>
              </a:rPr>
              <a:t>lokale bewoners </a:t>
            </a:r>
            <a:r>
              <a:rPr lang="it-IT" sz="2200" dirty="0">
                <a:solidFill>
                  <a:srgbClr val="414141"/>
                </a:solidFill>
              </a:rPr>
              <a:t>het verblijf van gasten kunnen </a:t>
            </a:r>
            <a:r>
              <a:rPr lang="it-IT" sz="2200" dirty="0" err="1">
                <a:solidFill>
                  <a:srgbClr val="414141"/>
                </a:solidFill>
              </a:rPr>
              <a:t>verrijken en tegelijkertijd inkomsten naar </a:t>
            </a:r>
            <a:r>
              <a:rPr lang="it-IT" sz="2200" dirty="0">
                <a:solidFill>
                  <a:srgbClr val="414141"/>
                </a:solidFill>
              </a:rPr>
              <a:t>de </a:t>
            </a:r>
            <a:r>
              <a:rPr lang="it-IT" sz="2200" dirty="0" err="1">
                <a:solidFill>
                  <a:srgbClr val="414141"/>
                </a:solidFill>
              </a:rPr>
              <a:t>lokale </a:t>
            </a:r>
            <a:r>
              <a:rPr lang="it-IT" sz="2200" dirty="0">
                <a:solidFill>
                  <a:srgbClr val="414141"/>
                </a:solidFill>
              </a:rPr>
              <a:t>economie </a:t>
            </a:r>
            <a:r>
              <a:rPr lang="it-IT" sz="2200" dirty="0" err="1">
                <a:solidFill>
                  <a:srgbClr val="414141"/>
                </a:solidFill>
              </a:rPr>
              <a:t>kunnen leiden</a:t>
            </a:r>
            <a:r>
              <a:rPr lang="it-IT" sz="2200" dirty="0">
                <a:solidFill>
                  <a:srgbClr val="414141"/>
                </a:solidFill>
              </a:rPr>
              <a:t>.</a:t>
            </a:r>
          </a:p>
          <a:p>
            <a:pPr>
              <a:lnSpc>
                <a:spcPts val="2300"/>
              </a:lnSpc>
            </a:pPr>
            <a:endParaRPr lang="it-IT" sz="2200" dirty="0">
              <a:solidFill>
                <a:srgbClr val="414141"/>
              </a:solidFill>
            </a:endParaRPr>
          </a:p>
          <a:p>
            <a:pPr>
              <a:lnSpc>
                <a:spcPts val="2300"/>
              </a:lnSpc>
            </a:pPr>
            <a:endParaRPr lang="it-IT" sz="2200" dirty="0">
              <a:solidFill>
                <a:srgbClr val="414141"/>
              </a:solidFill>
              <a:ea typeface="Calibri" panose="020F0502020204030204"/>
              <a:cs typeface="Calibri" panose="020F0502020204030204"/>
            </a:endParaRPr>
          </a:p>
        </p:txBody>
      </p:sp>
      <p:sp>
        <p:nvSpPr>
          <p:cNvPr id="5" name="Freeform 4">
            <a:extLst>
              <a:ext uri="{FF2B5EF4-FFF2-40B4-BE49-F238E27FC236}">
                <a16:creationId xmlns:a16="http://schemas.microsoft.com/office/drawing/2014/main" id="{1AF13582-9F0A-AA55-2BD9-D71CE2936210}"/>
              </a:ext>
            </a:extLst>
          </p:cNvPr>
          <p:cNvSpPr/>
          <p:nvPr/>
        </p:nvSpPr>
        <p:spPr>
          <a:xfrm rot="10800000">
            <a:off x="410467" y="-1"/>
            <a:ext cx="4730673" cy="6150077"/>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56274" r="-56274"/>
            </a:stretch>
          </a:blipFill>
        </p:spPr>
        <p:txBody>
          <a:bodyPr wrap="square" lIns="0" tIns="0" rIns="0" bIns="0" rtlCol="0">
            <a:noAutofit/>
          </a:bodyPr>
          <a:lstStyle/>
          <a:p>
            <a:endParaRPr>
              <a:solidFill>
                <a:srgbClr val="459597"/>
              </a:solidFill>
            </a:endParaRPr>
          </a:p>
        </p:txBody>
      </p:sp>
      <p:pic>
        <p:nvPicPr>
          <p:cNvPr id="6" name="Picture 5">
            <a:extLst>
              <a:ext uri="{FF2B5EF4-FFF2-40B4-BE49-F238E27FC236}">
                <a16:creationId xmlns:a16="http://schemas.microsoft.com/office/drawing/2014/main" id="{37554670-24F8-9FAD-8370-12406884F0AB}"/>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2515724" y="4252563"/>
            <a:ext cx="3580276" cy="2659133"/>
          </a:xfrm>
          <a:prstGeom prst="rect">
            <a:avLst/>
          </a:prstGeom>
        </p:spPr>
      </p:pic>
    </p:spTree>
    <p:extLst>
      <p:ext uri="{BB962C8B-B14F-4D97-AF65-F5344CB8AC3E}">
        <p14:creationId xmlns:p14="http://schemas.microsoft.com/office/powerpoint/2010/main" val="30253117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0928D-1696-4678-9C36-490275EE85D6}"/>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0D88CB54-D493-C150-C4AF-BB69C7BCC58C}"/>
              </a:ext>
            </a:extLst>
          </p:cNvPr>
          <p:cNvSpPr>
            <a:spLocks noGrp="1"/>
          </p:cNvSpPr>
          <p:nvPr>
            <p:ph type="body" sz="quarter" idx="65"/>
          </p:nvPr>
        </p:nvSpPr>
        <p:spPr>
          <a:solidFill>
            <a:srgbClr val="EC7C69"/>
          </a:solidFill>
        </p:spPr>
        <p:txBody>
          <a:bodyPr/>
          <a:lstStyle/>
          <a:p>
            <a:pPr algn="ctr"/>
            <a:r>
              <a:rPr lang="en-GB" sz="1200" dirty="0"/>
              <a:t>Fotocredits: </a:t>
            </a:r>
            <a:r>
              <a:rPr lang="en-GB" sz="1200" dirty="0" err="1"/>
              <a:t>Meridaunia</a:t>
            </a:r>
            <a:endParaRPr lang="en-GB" sz="1200" dirty="0"/>
          </a:p>
        </p:txBody>
      </p:sp>
      <p:pic>
        <p:nvPicPr>
          <p:cNvPr id="13" name="Segnaposto immagine 12">
            <a:extLst>
              <a:ext uri="{FF2B5EF4-FFF2-40B4-BE49-F238E27FC236}">
                <a16:creationId xmlns:a16="http://schemas.microsoft.com/office/drawing/2014/main" id="{3C8630A9-F7E4-3220-7497-7A487C2329F3}"/>
              </a:ext>
            </a:extLst>
          </p:cNvPr>
          <p:cNvPicPr>
            <a:picLocks noGrp="1" noChangeAspect="1"/>
          </p:cNvPicPr>
          <p:nvPr>
            <p:ph type="pic" sz="quarter" idx="13"/>
          </p:nvPr>
        </p:nvPicPr>
        <p:blipFill>
          <a:blip r:embed="rId2"/>
          <a:srcRect l="25045" r="25045"/>
          <a:stretch/>
        </p:blipFill>
        <p:spPr>
          <a:xfrm>
            <a:off x="6966760" y="2884487"/>
            <a:ext cx="3896842" cy="3973513"/>
          </a:xfrm>
        </p:spPr>
      </p:pic>
      <p:sp>
        <p:nvSpPr>
          <p:cNvPr id="7" name="Text Placeholder 3">
            <a:extLst>
              <a:ext uri="{FF2B5EF4-FFF2-40B4-BE49-F238E27FC236}">
                <a16:creationId xmlns:a16="http://schemas.microsoft.com/office/drawing/2014/main" id="{F7E1ED92-0E52-1E63-0E95-0923D5E57CE7}"/>
              </a:ext>
            </a:extLst>
          </p:cNvPr>
          <p:cNvSpPr txBox="1">
            <a:spLocks/>
          </p:cNvSpPr>
          <p:nvPr/>
        </p:nvSpPr>
        <p:spPr>
          <a:xfrm>
            <a:off x="549434" y="617657"/>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9" name="Straight Connector 8">
            <a:extLst>
              <a:ext uri="{FF2B5EF4-FFF2-40B4-BE49-F238E27FC236}">
                <a16:creationId xmlns:a16="http://schemas.microsoft.com/office/drawing/2014/main" id="{3CD4D576-51DA-7EA1-715C-E63C74F8354E}"/>
              </a:ext>
            </a:extLst>
          </p:cNvPr>
          <p:cNvCxnSpPr>
            <a:cxnSpLocks/>
          </p:cNvCxnSpPr>
          <p:nvPr/>
        </p:nvCxnSpPr>
        <p:spPr>
          <a:xfrm>
            <a:off x="0" y="1198353"/>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0" name="Text Placeholder 5">
            <a:extLst>
              <a:ext uri="{FF2B5EF4-FFF2-40B4-BE49-F238E27FC236}">
                <a16:creationId xmlns:a16="http://schemas.microsoft.com/office/drawing/2014/main" id="{16F721C9-65C7-E923-6BAA-C6CF14949653}"/>
              </a:ext>
            </a:extLst>
          </p:cNvPr>
          <p:cNvSpPr txBox="1">
            <a:spLocks/>
          </p:cNvSpPr>
          <p:nvPr/>
        </p:nvSpPr>
        <p:spPr>
          <a:xfrm>
            <a:off x="549434" y="1917399"/>
            <a:ext cx="338838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Toerisme als economische multiplier</a:t>
            </a:r>
          </a:p>
          <a:p>
            <a:pPr>
              <a:lnSpc>
                <a:spcPts val="2900"/>
              </a:lnSpc>
            </a:pPr>
            <a:endParaRPr lang="en-US" dirty="0"/>
          </a:p>
        </p:txBody>
      </p:sp>
      <p:sp>
        <p:nvSpPr>
          <p:cNvPr id="11" name="Text Placeholder 4">
            <a:extLst>
              <a:ext uri="{FF2B5EF4-FFF2-40B4-BE49-F238E27FC236}">
                <a16:creationId xmlns:a16="http://schemas.microsoft.com/office/drawing/2014/main" id="{9215EC7A-CD02-B202-0746-4949BFDD07FC}"/>
              </a:ext>
            </a:extLst>
          </p:cNvPr>
          <p:cNvSpPr txBox="1">
            <a:spLocks/>
          </p:cNvSpPr>
          <p:nvPr/>
        </p:nvSpPr>
        <p:spPr>
          <a:xfrm>
            <a:off x="549434" y="3051924"/>
            <a:ext cx="4915400" cy="2430238"/>
          </a:xfrm>
          <a:prstGeom prst="rect">
            <a:avLst/>
          </a:prstGeom>
        </p:spPr>
        <p:txBody>
          <a:bodyPr lIns="91440" tIns="45720" rIns="91440" bIns="45720" anchor="t"/>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00"/>
              </a:lnSpc>
            </a:pPr>
            <a:r>
              <a:rPr lang="it-IT" dirty="0" err="1"/>
              <a:t>Onderzoek hoe elke </a:t>
            </a:r>
            <a:r>
              <a:rPr lang="it-IT" dirty="0"/>
              <a:t>euro die aan </a:t>
            </a:r>
            <a:r>
              <a:rPr lang="it-IT" dirty="0" err="1"/>
              <a:t>accommodatie wordt uitgegeven</a:t>
            </a:r>
            <a:r>
              <a:rPr lang="it-IT" dirty="0"/>
              <a:t>, </a:t>
            </a:r>
            <a:r>
              <a:rPr lang="it-IT" dirty="0" err="1"/>
              <a:t>door </a:t>
            </a:r>
            <a:r>
              <a:rPr lang="it-IT" dirty="0"/>
              <a:t>de </a:t>
            </a:r>
            <a:r>
              <a:rPr lang="it-IT" dirty="0" err="1"/>
              <a:t>lokale </a:t>
            </a:r>
            <a:r>
              <a:rPr lang="it-IT" dirty="0"/>
              <a:t>economie kan circuleren </a:t>
            </a:r>
            <a:r>
              <a:rPr lang="it-IT" dirty="0" err="1"/>
              <a:t>wanneer </a:t>
            </a:r>
            <a:r>
              <a:rPr lang="it-IT" dirty="0"/>
              <a:t>inkoop, </a:t>
            </a:r>
            <a:r>
              <a:rPr lang="it-IT" dirty="0" err="1"/>
              <a:t>werkgelegenheid </a:t>
            </a:r>
            <a:r>
              <a:rPr lang="it-IT" dirty="0"/>
              <a:t>en belevingsontwerp </a:t>
            </a:r>
            <a:r>
              <a:rPr lang="it-IT" dirty="0" err="1"/>
              <a:t>bewust lokaal </a:t>
            </a:r>
            <a:r>
              <a:rPr lang="it-IT" dirty="0"/>
              <a:t>worden </a:t>
            </a:r>
            <a:r>
              <a:rPr lang="it-IT" dirty="0" err="1"/>
              <a:t>gehouden</a:t>
            </a:r>
            <a:r>
              <a:rPr lang="it-IT" dirty="0"/>
              <a:t>.</a:t>
            </a:r>
          </a:p>
          <a:p>
            <a:pPr>
              <a:lnSpc>
                <a:spcPts val="2300"/>
              </a:lnSpc>
            </a:pPr>
            <a:endParaRPr lang="it-IT" dirty="0">
              <a:ea typeface="Calibri" panose="020F0502020204030204"/>
              <a:cs typeface="Calibri" panose="020F0502020204030204"/>
            </a:endParaRPr>
          </a:p>
        </p:txBody>
      </p:sp>
      <p:pic>
        <p:nvPicPr>
          <p:cNvPr id="19" name="Picture 18">
            <a:extLst>
              <a:ext uri="{FF2B5EF4-FFF2-40B4-BE49-F238E27FC236}">
                <a16:creationId xmlns:a16="http://schemas.microsoft.com/office/drawing/2014/main" id="{D51EEB32-65AD-2052-783F-11BF2C5E6E1D}"/>
              </a:ext>
            </a:extLst>
          </p:cNvPr>
          <p:cNvPicPr>
            <a:picLocks noChangeAspect="1"/>
          </p:cNvPicPr>
          <p:nvPr/>
        </p:nvPicPr>
        <p:blipFill>
          <a:blip r:embed="rId3">
            <a:biLevel thresh="50000"/>
            <a:alphaModFix amt="58000"/>
            <a:extLst>
              <a:ext uri="{28A0092B-C50C-407E-A947-70E740481C1C}">
                <a14:useLocalDpi xmlns:a14="http://schemas.microsoft.com/office/drawing/2010/main" val="0"/>
              </a:ext>
            </a:extLst>
          </a:blip>
          <a:srcRect l="53155" t="-1" r="5047" b="49903"/>
          <a:stretch/>
        </p:blipFill>
        <p:spPr>
          <a:xfrm>
            <a:off x="5497341" y="4482623"/>
            <a:ext cx="3580276" cy="2659133"/>
          </a:xfrm>
          <a:prstGeom prst="rect">
            <a:avLst/>
          </a:prstGeom>
        </p:spPr>
      </p:pic>
      <p:sp>
        <p:nvSpPr>
          <p:cNvPr id="20" name="Slide Number Placeholder 5">
            <a:extLst>
              <a:ext uri="{FF2B5EF4-FFF2-40B4-BE49-F238E27FC236}">
                <a16:creationId xmlns:a16="http://schemas.microsoft.com/office/drawing/2014/main" id="{8548D3CC-9063-A9DB-EF83-26770FB62633}"/>
              </a:ext>
            </a:extLst>
          </p:cNvPr>
          <p:cNvSpPr>
            <a:spLocks noGrp="1"/>
          </p:cNvSpPr>
          <p:nvPr>
            <p:ph type="sldNum" sz="quarter" idx="4"/>
          </p:nvPr>
        </p:nvSpPr>
        <p:spPr>
          <a:xfrm>
            <a:off x="11681466" y="652611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27</a:t>
            </a:fld>
            <a:endParaRPr lang="fr-CA" sz="1200" dirty="0"/>
          </a:p>
        </p:txBody>
      </p:sp>
    </p:spTree>
    <p:extLst>
      <p:ext uri="{BB962C8B-B14F-4D97-AF65-F5344CB8AC3E}">
        <p14:creationId xmlns:p14="http://schemas.microsoft.com/office/powerpoint/2010/main" val="18738824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5332716-96CE-5898-5483-AC9370A46FAC}"/>
              </a:ext>
            </a:extLst>
          </p:cNvPr>
          <p:cNvSpPr>
            <a:spLocks noGrp="1"/>
          </p:cNvSpPr>
          <p:nvPr>
            <p:ph type="body" sz="quarter" idx="15"/>
          </p:nvPr>
        </p:nvSpPr>
        <p:spPr>
          <a:xfrm>
            <a:off x="6513752" y="1301051"/>
            <a:ext cx="700387" cy="689518"/>
          </a:xfrm>
        </p:spPr>
        <p:txBody>
          <a:bodyPr anchor="b"/>
          <a:lstStyle/>
          <a:p>
            <a:r>
              <a:rPr lang="en-US" sz="3600" b="1" dirty="0"/>
              <a:t>03</a:t>
            </a:r>
          </a:p>
        </p:txBody>
      </p:sp>
      <p:sp>
        <p:nvSpPr>
          <p:cNvPr id="6" name="Text Placeholder 5">
            <a:extLst>
              <a:ext uri="{FF2B5EF4-FFF2-40B4-BE49-F238E27FC236}">
                <a16:creationId xmlns:a16="http://schemas.microsoft.com/office/drawing/2014/main" id="{43D63E27-25D9-4919-8DFB-F33F333C3548}"/>
              </a:ext>
            </a:extLst>
          </p:cNvPr>
          <p:cNvSpPr>
            <a:spLocks noGrp="1"/>
          </p:cNvSpPr>
          <p:nvPr>
            <p:ph type="body" sz="quarter" idx="14"/>
          </p:nvPr>
        </p:nvSpPr>
        <p:spPr>
          <a:xfrm>
            <a:off x="7476936" y="1270954"/>
            <a:ext cx="4069921" cy="689481"/>
          </a:xfrm>
        </p:spPr>
        <p:txBody>
          <a:bodyPr anchor="t"/>
          <a:lstStyle/>
          <a:p>
            <a:pPr>
              <a:lnSpc>
                <a:spcPts val="2240"/>
              </a:lnSpc>
            </a:pPr>
            <a:r>
              <a:rPr lang="en-GB" b="1" kern="1200" dirty="0">
                <a:solidFill>
                  <a:srgbClr val="EC7C69"/>
                </a:solidFill>
                <a:latin typeface="+mn-lt"/>
                <a:ea typeface="+mn-ea"/>
                <a:cs typeface="+mn-cs"/>
              </a:rPr>
              <a:t>Op maat gemaakte verblijven die een lokale impact hebben</a:t>
            </a:r>
          </a:p>
          <a:p>
            <a:pPr>
              <a:lnSpc>
                <a:spcPts val="2240"/>
              </a:lnSpc>
            </a:pPr>
            <a:endParaRPr lang="en-GB" b="1" kern="1200" dirty="0">
              <a:solidFill>
                <a:srgbClr val="EC7C69"/>
              </a:solidFill>
              <a:latin typeface="+mn-lt"/>
              <a:ea typeface="+mn-ea"/>
              <a:cs typeface="+mn-cs"/>
            </a:endParaRPr>
          </a:p>
        </p:txBody>
      </p:sp>
      <p:sp>
        <p:nvSpPr>
          <p:cNvPr id="9" name="Text Placeholder 8">
            <a:extLst>
              <a:ext uri="{FF2B5EF4-FFF2-40B4-BE49-F238E27FC236}">
                <a16:creationId xmlns:a16="http://schemas.microsoft.com/office/drawing/2014/main" id="{4F1B31DF-1CFE-D018-6B75-87CD9C17B018}"/>
              </a:ext>
            </a:extLst>
          </p:cNvPr>
          <p:cNvSpPr>
            <a:spLocks noGrp="1"/>
          </p:cNvSpPr>
          <p:nvPr>
            <p:ph type="body" sz="quarter" idx="28"/>
          </p:nvPr>
        </p:nvSpPr>
        <p:spPr>
          <a:xfrm>
            <a:off x="672295" y="1305618"/>
            <a:ext cx="5423706" cy="4246763"/>
          </a:xfrm>
        </p:spPr>
        <p:txBody>
          <a:bodyPr/>
          <a:lstStyle/>
          <a:p>
            <a:pPr marL="0" indent="0">
              <a:lnSpc>
                <a:spcPts val="2180"/>
              </a:lnSpc>
            </a:pPr>
            <a:r>
              <a:rPr lang="en-GB" sz="2200" b="0" dirty="0"/>
              <a:t>Module 3 laat zien hoe alternatieve accommodaties zowel duurzaam kunnen zijn als nauw verbonden met de lokale identiteit. Ontdek hoe een doordacht ontwerp, materiaalkeuze en integratie in het landschap niet alleen het milieu ondersteunen, maar ook gemeenschappen versterken en cultuur behouden. Leer hoe bouwkeuzes unieke, gedenkwaardige toeristische ervaringen kunnen creëren, vooral in landelijke of vergeten gebieden.</a:t>
            </a:r>
          </a:p>
          <a:p>
            <a:pPr marL="0" indent="0">
              <a:lnSpc>
                <a:spcPts val="2180"/>
              </a:lnSpc>
            </a:pPr>
            <a:endParaRPr lang="en-GB" sz="2200" b="0" dirty="0"/>
          </a:p>
          <a:p>
            <a:pPr marL="0" indent="0">
              <a:lnSpc>
                <a:spcPts val="2180"/>
              </a:lnSpc>
            </a:pPr>
            <a:r>
              <a:rPr lang="en-GB" sz="2200" b="0" dirty="0"/>
              <a:t> Het omvat 3 belangrijke </a:t>
            </a:r>
            <a:r>
              <a:rPr lang="en-GB" sz="2200" dirty="0"/>
              <a:t>onderdelen: </a:t>
            </a:r>
          </a:p>
          <a:p>
            <a:pPr marL="457200" indent="-457200">
              <a:lnSpc>
                <a:spcPts val="2180"/>
              </a:lnSpc>
              <a:buFont typeface="+mj-lt"/>
              <a:buAutoNum type="arabicPeriod"/>
            </a:pPr>
            <a:r>
              <a:rPr lang="en-GB" sz="2200" dirty="0"/>
              <a:t>Slimme start: </a:t>
            </a:r>
            <a:r>
              <a:rPr lang="en-GB" sz="2200" b="0" dirty="0"/>
              <a:t>gebouwen aanpassen en gebruikmaken van kant-en-klare units</a:t>
            </a:r>
          </a:p>
          <a:p>
            <a:pPr marL="457200" indent="-457200">
              <a:lnSpc>
                <a:spcPts val="2180"/>
              </a:lnSpc>
              <a:buFont typeface="+mj-lt"/>
              <a:buAutoNum type="arabicPeriod"/>
            </a:pPr>
            <a:r>
              <a:rPr lang="en-GB" sz="2200" dirty="0"/>
              <a:t>Betere bouwkeuzes </a:t>
            </a:r>
            <a:r>
              <a:rPr lang="en-GB" sz="2200" b="0" dirty="0"/>
              <a:t>-  Materialen, indeling en flexibiliteit</a:t>
            </a:r>
          </a:p>
          <a:p>
            <a:pPr marL="457200" indent="-457200">
              <a:lnSpc>
                <a:spcPts val="2180"/>
              </a:lnSpc>
              <a:buFont typeface="+mj-lt"/>
              <a:buAutoNum type="arabicPeriod"/>
            </a:pPr>
            <a:r>
              <a:rPr lang="en-GB" sz="2200" dirty="0"/>
              <a:t>Verblijven op maat die een lokale impact hebben</a:t>
            </a:r>
          </a:p>
          <a:p>
            <a:pPr marL="0" indent="0">
              <a:lnSpc>
                <a:spcPts val="2180"/>
              </a:lnSpc>
            </a:pPr>
            <a:endParaRPr lang="en-US" sz="2200" b="0" dirty="0"/>
          </a:p>
        </p:txBody>
      </p:sp>
      <p:sp>
        <p:nvSpPr>
          <p:cNvPr id="8" name="Text Placeholder 7">
            <a:extLst>
              <a:ext uri="{FF2B5EF4-FFF2-40B4-BE49-F238E27FC236}">
                <a16:creationId xmlns:a16="http://schemas.microsoft.com/office/drawing/2014/main" id="{9E008C6E-21CE-8F0D-9175-2244D18D2709}"/>
              </a:ext>
            </a:extLst>
          </p:cNvPr>
          <p:cNvSpPr>
            <a:spLocks noGrp="1"/>
          </p:cNvSpPr>
          <p:nvPr>
            <p:ph type="body" sz="quarter" idx="27"/>
          </p:nvPr>
        </p:nvSpPr>
        <p:spPr>
          <a:xfrm>
            <a:off x="470315" y="352593"/>
            <a:ext cx="5041923" cy="720752"/>
          </a:xfrm>
        </p:spPr>
        <p:txBody>
          <a:bodyPr lIns="91440" tIns="45720" rIns="91440" bIns="45720" anchor="ctr">
            <a:noAutofit/>
          </a:bodyPr>
          <a:lstStyle/>
          <a:p>
            <a:r>
              <a:rPr lang="en-US" b="1" dirty="0"/>
              <a:t>Module 3 Overzicht</a:t>
            </a:r>
          </a:p>
        </p:txBody>
      </p:sp>
      <p:cxnSp>
        <p:nvCxnSpPr>
          <p:cNvPr id="34" name="Straight Connector 33">
            <a:extLst>
              <a:ext uri="{FF2B5EF4-FFF2-40B4-BE49-F238E27FC236}">
                <a16:creationId xmlns:a16="http://schemas.microsoft.com/office/drawing/2014/main" id="{AE91B2BC-7D76-4B4D-B897-64B7D14505D7}"/>
              </a:ext>
            </a:extLst>
          </p:cNvPr>
          <p:cNvCxnSpPr>
            <a:cxnSpLocks/>
          </p:cNvCxnSpPr>
          <p:nvPr/>
        </p:nvCxnSpPr>
        <p:spPr>
          <a:xfrm flipH="1">
            <a:off x="6250955" y="1989613"/>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FB0E8D8A-89C8-479B-851C-E0591AE7D7EB}"/>
              </a:ext>
            </a:extLst>
          </p:cNvPr>
          <p:cNvSpPr>
            <a:spLocks noGrp="1"/>
          </p:cNvSpPr>
          <p:nvPr>
            <p:ph type="sldNum" sz="quarter" idx="4"/>
          </p:nvPr>
        </p:nvSpPr>
        <p:spPr>
          <a:xfrm>
            <a:off x="11681466" y="652611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3</a:t>
            </a:fld>
            <a:endParaRPr lang="fr-CA" sz="1200" dirty="0"/>
          </a:p>
        </p:txBody>
      </p:sp>
      <p:sp>
        <p:nvSpPr>
          <p:cNvPr id="24" name="Text Placeholder 10">
            <a:extLst>
              <a:ext uri="{FF2B5EF4-FFF2-40B4-BE49-F238E27FC236}">
                <a16:creationId xmlns:a16="http://schemas.microsoft.com/office/drawing/2014/main" id="{4D648581-A9C4-E21D-00F8-7FCCE057E492}"/>
              </a:ext>
            </a:extLst>
          </p:cNvPr>
          <p:cNvSpPr txBox="1">
            <a:spLocks/>
          </p:cNvSpPr>
          <p:nvPr/>
        </p:nvSpPr>
        <p:spPr>
          <a:xfrm>
            <a:off x="7449783" y="2182207"/>
            <a:ext cx="4097073" cy="311537"/>
          </a:xfrm>
          <a:prstGeom prst="rect">
            <a:avLst/>
          </a:prstGeom>
        </p:spPr>
        <p:txBody>
          <a:bodyPr anchor="t">
            <a:noAutofit/>
          </a:bodyPr>
          <a:lstStyle>
            <a:lvl1pPr marL="0" indent="0" algn="l" defTabSz="914400" rtl="0" eaLnBrk="1" latinLnBrk="0" hangingPunct="1">
              <a:lnSpc>
                <a:spcPct val="100000"/>
              </a:lnSpc>
              <a:spcBef>
                <a:spcPts val="0"/>
              </a:spcBef>
              <a:buFont typeface="Arial" panose="020B0604020202020204" pitchFamily="34" charset="0"/>
              <a:buNone/>
              <a:defRPr sz="2400" kern="1200" baseline="0">
                <a:solidFill>
                  <a:srgbClr val="459597"/>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ts val="1800"/>
              </a:lnSpc>
              <a:buClr>
                <a:srgbClr val="459597"/>
              </a:buClr>
              <a:buFont typeface="Arial" panose="020B0604020202020204" pitchFamily="34" charset="0"/>
              <a:buChar char="•"/>
            </a:pPr>
            <a:r>
              <a:rPr lang="en-GB" sz="1800" dirty="0">
                <a:solidFill>
                  <a:srgbClr val="414141"/>
                </a:solidFill>
              </a:rPr>
              <a:t>Leer hoe u uw accommodatie kunt aanpassen ten behoeve van de gemeenschap, bijvoorbeeld door aan te sluiten bij de lokale vraag, rekening te houden met ecologische beperkingen en de lokale economische ontwikkeling te ondersteunen. </a:t>
            </a:r>
          </a:p>
          <a:p>
            <a:pPr marL="285750" indent="-285750">
              <a:lnSpc>
                <a:spcPts val="1800"/>
              </a:lnSpc>
              <a:buClr>
                <a:srgbClr val="459597"/>
              </a:buClr>
              <a:buFont typeface="Arial" panose="020B0604020202020204" pitchFamily="34" charset="0"/>
              <a:buChar char="•"/>
            </a:pPr>
            <a:r>
              <a:rPr lang="en-GB" sz="1800" dirty="0">
                <a:solidFill>
                  <a:srgbClr val="414141"/>
                </a:solidFill>
              </a:rPr>
              <a:t>Leer wat 'de juiste omvang' is, zodat uw accommodatie past bij de lokale infrastructuur en overtoerisme wordt voorkomen. Ontdek bijvoorbeeld hoe u kunt ontwerpen voor verschillende geografische gebieden (bergen, kust, platteland) en sociale contexten.</a:t>
            </a:r>
          </a:p>
          <a:p>
            <a:pPr marL="285750" indent="-285750">
              <a:lnSpc>
                <a:spcPts val="1800"/>
              </a:lnSpc>
              <a:buClr>
                <a:srgbClr val="459597"/>
              </a:buClr>
              <a:buFont typeface="Arial" panose="020B0604020202020204" pitchFamily="34" charset="0"/>
              <a:buChar char="•"/>
            </a:pPr>
            <a:r>
              <a:rPr lang="en-GB" sz="1800" dirty="0">
                <a:solidFill>
                  <a:srgbClr val="414141"/>
                </a:solidFill>
              </a:rPr>
              <a:t>Ontdek hoe kleinschalige modellen zoals Albergo </a:t>
            </a:r>
            <a:r>
              <a:rPr lang="en-GB" sz="1800" dirty="0" err="1">
                <a:solidFill>
                  <a:srgbClr val="414141"/>
                </a:solidFill>
              </a:rPr>
              <a:t>Diffuso </a:t>
            </a:r>
            <a:r>
              <a:rPr lang="en-GB" sz="1800" dirty="0">
                <a:solidFill>
                  <a:srgbClr val="414141"/>
                </a:solidFill>
              </a:rPr>
              <a:t>het erfgoed, de lokale economie en de veerkracht van de gemeenschap kunnen ondersteunen.</a:t>
            </a:r>
          </a:p>
          <a:p>
            <a:pPr marL="285750" indent="-285750">
              <a:lnSpc>
                <a:spcPts val="1800"/>
              </a:lnSpc>
              <a:buClr>
                <a:srgbClr val="459597"/>
              </a:buClr>
              <a:buFont typeface="Arial" panose="020B0604020202020204" pitchFamily="34" charset="0"/>
              <a:buChar char="•"/>
            </a:pPr>
            <a:endParaRPr lang="en-GB" sz="1800" dirty="0">
              <a:solidFill>
                <a:srgbClr val="414141"/>
              </a:solidFill>
            </a:endParaRPr>
          </a:p>
          <a:p>
            <a:pPr marL="285750" indent="-285750">
              <a:lnSpc>
                <a:spcPts val="1800"/>
              </a:lnSpc>
              <a:buClr>
                <a:srgbClr val="459597"/>
              </a:buClr>
              <a:buFont typeface="Arial" panose="020B0604020202020204" pitchFamily="34" charset="0"/>
              <a:buChar char="•"/>
            </a:pPr>
            <a:endParaRPr lang="en-GB" sz="1800" dirty="0">
              <a:solidFill>
                <a:srgbClr val="414141"/>
              </a:solidFill>
            </a:endParaRPr>
          </a:p>
          <a:p>
            <a:pPr marL="285750" indent="-285750">
              <a:lnSpc>
                <a:spcPts val="1800"/>
              </a:lnSpc>
              <a:buClr>
                <a:srgbClr val="459597"/>
              </a:buClr>
              <a:buFont typeface="Arial" panose="020B0604020202020204" pitchFamily="34" charset="0"/>
              <a:buChar char="•"/>
            </a:pPr>
            <a:endParaRPr lang="en-GB" sz="1800" dirty="0">
              <a:solidFill>
                <a:srgbClr val="414141"/>
              </a:solidFill>
            </a:endParaRPr>
          </a:p>
          <a:p>
            <a:pPr marL="285750" indent="-285750">
              <a:lnSpc>
                <a:spcPts val="1800"/>
              </a:lnSpc>
              <a:buClr>
                <a:srgbClr val="459597"/>
              </a:buClr>
              <a:buFont typeface="Arial" panose="020B0604020202020204" pitchFamily="34" charset="0"/>
              <a:buChar char="•"/>
            </a:pPr>
            <a:endParaRPr lang="en-GB" sz="1800" dirty="0">
              <a:solidFill>
                <a:srgbClr val="414141"/>
              </a:solidFill>
            </a:endParaRPr>
          </a:p>
          <a:p>
            <a:pPr marL="285750" indent="-285750">
              <a:lnSpc>
                <a:spcPts val="1800"/>
              </a:lnSpc>
              <a:buClr>
                <a:srgbClr val="459597"/>
              </a:buClr>
              <a:buFont typeface="Arial" panose="020B0604020202020204" pitchFamily="34" charset="0"/>
              <a:buChar char="•"/>
            </a:pPr>
            <a:endParaRPr lang="en-GB" sz="1800" dirty="0">
              <a:solidFill>
                <a:srgbClr val="414141"/>
              </a:solidFill>
            </a:endParaRPr>
          </a:p>
          <a:p>
            <a:pPr marL="285750" indent="-285750">
              <a:lnSpc>
                <a:spcPts val="1800"/>
              </a:lnSpc>
              <a:buClr>
                <a:srgbClr val="459597"/>
              </a:buClr>
              <a:buFont typeface="Arial" panose="020B0604020202020204" pitchFamily="34" charset="0"/>
              <a:buChar char="•"/>
            </a:pPr>
            <a:endParaRPr lang="en-GB" sz="1800" dirty="0">
              <a:solidFill>
                <a:srgbClr val="414141"/>
              </a:solidFill>
            </a:endParaRPr>
          </a:p>
          <a:p>
            <a:pPr marL="285750" indent="-285750">
              <a:lnSpc>
                <a:spcPts val="1800"/>
              </a:lnSpc>
              <a:buClr>
                <a:srgbClr val="459597"/>
              </a:buClr>
              <a:buFont typeface="Arial" panose="020B0604020202020204" pitchFamily="34" charset="0"/>
              <a:buChar char="•"/>
            </a:pPr>
            <a:endParaRPr lang="en-GB" sz="1800" dirty="0">
              <a:solidFill>
                <a:srgbClr val="414141"/>
              </a:solidFill>
            </a:endParaRPr>
          </a:p>
        </p:txBody>
      </p:sp>
      <p:sp>
        <p:nvSpPr>
          <p:cNvPr id="2" name="TextBox 1">
            <a:extLst>
              <a:ext uri="{FF2B5EF4-FFF2-40B4-BE49-F238E27FC236}">
                <a16:creationId xmlns:a16="http://schemas.microsoft.com/office/drawing/2014/main" id="{6871172E-08F1-F486-A154-C057BC0525B3}"/>
              </a:ext>
            </a:extLst>
          </p:cNvPr>
          <p:cNvSpPr txBox="1"/>
          <p:nvPr/>
        </p:nvSpPr>
        <p:spPr>
          <a:xfrm>
            <a:off x="7476936" y="446293"/>
            <a:ext cx="4244749" cy="533351"/>
          </a:xfrm>
          <a:prstGeom prst="rect">
            <a:avLst/>
          </a:prstGeom>
          <a:noFill/>
        </p:spPr>
        <p:txBody>
          <a:bodyPr wrap="square">
            <a:spAutoFit/>
          </a:bodyPr>
          <a:lstStyle/>
          <a:p>
            <a:pPr>
              <a:lnSpc>
                <a:spcPts val="3620"/>
              </a:lnSpc>
            </a:pPr>
            <a:r>
              <a:rPr lang="en-GB" sz="2800" b="1" dirty="0">
                <a:solidFill>
                  <a:srgbClr val="459597"/>
                </a:solidFill>
              </a:rPr>
              <a:t>Leerdoelen</a:t>
            </a:r>
            <a:endParaRPr lang="en-GB" sz="2800" dirty="0">
              <a:solidFill>
                <a:srgbClr val="459597"/>
              </a:solidFill>
            </a:endParaRPr>
          </a:p>
        </p:txBody>
      </p:sp>
    </p:spTree>
    <p:extLst>
      <p:ext uri="{BB962C8B-B14F-4D97-AF65-F5344CB8AC3E}">
        <p14:creationId xmlns:p14="http://schemas.microsoft.com/office/powerpoint/2010/main" val="6481647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9882D3-343C-A86E-4427-353C756CA156}"/>
            </a:ext>
          </a:extLst>
        </p:cNvPr>
        <p:cNvGrpSpPr/>
        <p:nvPr/>
      </p:nvGrpSpPr>
      <p:grpSpPr>
        <a:xfrm>
          <a:off x="0" y="0"/>
          <a:ext cx="0" cy="0"/>
          <a:chOff x="0" y="0"/>
          <a:chExt cx="0" cy="0"/>
        </a:xfrm>
      </p:grpSpPr>
      <p:pic>
        <p:nvPicPr>
          <p:cNvPr id="10" name="Segnaposto immagine 5" descr="Immagine che contiene aria aperta, cielo, albero, camminata&#10;&#10;Il contenuto generato dall&amp;#39;IA potrebbe non essere corretto.">
            <a:extLst>
              <a:ext uri="{FF2B5EF4-FFF2-40B4-BE49-F238E27FC236}">
                <a16:creationId xmlns:a16="http://schemas.microsoft.com/office/drawing/2014/main" id="{94CD4365-FC4D-097C-E84E-D175E28CF177}"/>
              </a:ext>
            </a:extLst>
          </p:cNvPr>
          <p:cNvPicPr>
            <a:picLocks noGrp="1" noChangeAspect="1"/>
          </p:cNvPicPr>
          <p:nvPr>
            <p:ph type="pic" sz="quarter" idx="19"/>
          </p:nvPr>
        </p:nvPicPr>
        <p:blipFill>
          <a:blip r:embed="rId2"/>
          <a:srcRect t="15271" b="15271"/>
          <a:stretch>
            <a:fillRect/>
          </a:stretch>
        </p:blipFill>
        <p:spPr/>
      </p:pic>
      <p:sp>
        <p:nvSpPr>
          <p:cNvPr id="2" name="Text Placeholder 1">
            <a:extLst>
              <a:ext uri="{FF2B5EF4-FFF2-40B4-BE49-F238E27FC236}">
                <a16:creationId xmlns:a16="http://schemas.microsoft.com/office/drawing/2014/main" id="{BA477325-FD39-810A-DCCC-E2BC43119A96}"/>
              </a:ext>
            </a:extLst>
          </p:cNvPr>
          <p:cNvSpPr>
            <a:spLocks noGrp="1"/>
          </p:cNvSpPr>
          <p:nvPr>
            <p:ph type="body" sz="quarter" idx="16"/>
          </p:nvPr>
        </p:nvSpPr>
        <p:spPr>
          <a:xfrm>
            <a:off x="733930" y="2695992"/>
            <a:ext cx="3793825" cy="3066422"/>
          </a:xfrm>
        </p:spPr>
        <p:txBody>
          <a:bodyPr>
            <a:noAutofit/>
          </a:bodyPr>
          <a:lstStyle/>
          <a:p>
            <a:pPr>
              <a:lnSpc>
                <a:spcPts val="3900"/>
              </a:lnSpc>
            </a:pPr>
            <a:r>
              <a:rPr lang="en-GB" sz="4000" dirty="0"/>
              <a:t>Verblijven op maat die een lokale impact hebben</a:t>
            </a:r>
          </a:p>
          <a:p>
            <a:pPr>
              <a:lnSpc>
                <a:spcPts val="3900"/>
              </a:lnSpc>
            </a:pPr>
            <a:r>
              <a:rPr lang="en-GB" sz="4000" dirty="0"/>
              <a:t> </a:t>
            </a:r>
          </a:p>
        </p:txBody>
      </p:sp>
      <p:sp>
        <p:nvSpPr>
          <p:cNvPr id="3" name="Text Placeholder 2">
            <a:extLst>
              <a:ext uri="{FF2B5EF4-FFF2-40B4-BE49-F238E27FC236}">
                <a16:creationId xmlns:a16="http://schemas.microsoft.com/office/drawing/2014/main" id="{A9176FE3-F725-B493-6590-4D70990DBECD}"/>
              </a:ext>
            </a:extLst>
          </p:cNvPr>
          <p:cNvSpPr>
            <a:spLocks noGrp="1"/>
          </p:cNvSpPr>
          <p:nvPr>
            <p:ph type="body" sz="quarter" idx="17"/>
          </p:nvPr>
        </p:nvSpPr>
        <p:spPr>
          <a:xfrm>
            <a:off x="733931" y="1095586"/>
            <a:ext cx="5362069" cy="582221"/>
          </a:xfrm>
        </p:spPr>
        <p:txBody>
          <a:bodyPr/>
          <a:lstStyle/>
          <a:p>
            <a:r>
              <a:rPr lang="en-IE" sz="6600" b="1" dirty="0"/>
              <a:t>Sectie 3</a:t>
            </a:r>
            <a:endParaRPr lang="en-GB" sz="6600" b="1" dirty="0"/>
          </a:p>
        </p:txBody>
      </p:sp>
      <p:sp>
        <p:nvSpPr>
          <p:cNvPr id="8" name="Text Placeholder 7">
            <a:extLst>
              <a:ext uri="{FF2B5EF4-FFF2-40B4-BE49-F238E27FC236}">
                <a16:creationId xmlns:a16="http://schemas.microsoft.com/office/drawing/2014/main" id="{D45A6D4E-2928-D5EE-BDCC-6231AE61993A}"/>
              </a:ext>
            </a:extLst>
          </p:cNvPr>
          <p:cNvSpPr>
            <a:spLocks noGrp="1"/>
          </p:cNvSpPr>
          <p:nvPr>
            <p:ph type="body" sz="quarter" idx="65"/>
          </p:nvPr>
        </p:nvSpPr>
        <p:spPr>
          <a:xfrm>
            <a:off x="8485094" y="1451578"/>
            <a:ext cx="3706906" cy="452458"/>
          </a:xfrm>
          <a:solidFill>
            <a:srgbClr val="EC7C69"/>
          </a:solidFill>
        </p:spPr>
        <p:txBody>
          <a:bodyPr/>
          <a:lstStyle/>
          <a:p>
            <a:pPr algn="ctr"/>
            <a:r>
              <a:rPr lang="en-IE" sz="1200" dirty="0">
                <a:latin typeface="Calibri"/>
                <a:ea typeface="Calibri"/>
                <a:cs typeface="Calibri"/>
              </a:rPr>
              <a:t>Fotocredits: </a:t>
            </a:r>
            <a:r>
              <a:rPr lang="en-IE" sz="1200" dirty="0" err="1">
                <a:latin typeface="Calibri"/>
                <a:ea typeface="Calibri"/>
                <a:cs typeface="Calibri"/>
              </a:rPr>
              <a:t>Daunia Avventura</a:t>
            </a:r>
            <a:r>
              <a:rPr lang="en-IE" sz="1200" dirty="0">
                <a:latin typeface="Calibri"/>
                <a:ea typeface="Calibri"/>
                <a:cs typeface="Calibri"/>
              </a:rPr>
              <a:t>, </a:t>
            </a:r>
            <a:r>
              <a:rPr lang="en-IE" sz="1200" dirty="0" err="1">
                <a:latin typeface="Calibri"/>
                <a:ea typeface="Calibri"/>
                <a:cs typeface="Calibri"/>
              </a:rPr>
              <a:t>Biccari</a:t>
            </a:r>
            <a:endParaRPr lang="en-IE" sz="1200" dirty="0">
              <a:latin typeface="Calibri"/>
              <a:ea typeface="Calibri"/>
              <a:cs typeface="Calibri"/>
            </a:endParaRPr>
          </a:p>
        </p:txBody>
      </p:sp>
      <p:sp>
        <p:nvSpPr>
          <p:cNvPr id="4" name="Freeform 3">
            <a:extLst>
              <a:ext uri="{FF2B5EF4-FFF2-40B4-BE49-F238E27FC236}">
                <a16:creationId xmlns:a16="http://schemas.microsoft.com/office/drawing/2014/main" id="{D4292D93-8DE7-A40F-E533-247469C88E6B}"/>
              </a:ext>
            </a:extLst>
          </p:cNvPr>
          <p:cNvSpPr/>
          <p:nvPr/>
        </p:nvSpPr>
        <p:spPr>
          <a:xfrm>
            <a:off x="0" y="2217930"/>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29CAADF3-C22D-8B68-7235-D1AE5B5CFDE8}"/>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4</a:t>
            </a:fld>
            <a:endParaRPr lang="fr-CA" sz="1200" dirty="0"/>
          </a:p>
        </p:txBody>
      </p:sp>
      <p:pic>
        <p:nvPicPr>
          <p:cNvPr id="9" name="Picture 8">
            <a:extLst>
              <a:ext uri="{FF2B5EF4-FFF2-40B4-BE49-F238E27FC236}">
                <a16:creationId xmlns:a16="http://schemas.microsoft.com/office/drawing/2014/main" id="{AB513A41-E00C-2C4B-6CE9-79C3E97C2E47}"/>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6085417" y="3795860"/>
            <a:ext cx="3580276" cy="2659133"/>
          </a:xfrm>
          <a:prstGeom prst="rect">
            <a:avLst/>
          </a:prstGeom>
        </p:spPr>
      </p:pic>
    </p:spTree>
    <p:extLst>
      <p:ext uri="{BB962C8B-B14F-4D97-AF65-F5344CB8AC3E}">
        <p14:creationId xmlns:p14="http://schemas.microsoft.com/office/powerpoint/2010/main" val="38015101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FCDF59-C2C2-0F71-9473-8D7782661600}"/>
            </a:ext>
          </a:extLst>
        </p:cNvPr>
        <p:cNvGrpSpPr/>
        <p:nvPr/>
      </p:nvGrpSpPr>
      <p:grpSpPr>
        <a:xfrm>
          <a:off x="0" y="0"/>
          <a:ext cx="0" cy="0"/>
          <a:chOff x="0" y="0"/>
          <a:chExt cx="0" cy="0"/>
        </a:xfrm>
      </p:grpSpPr>
      <p:pic>
        <p:nvPicPr>
          <p:cNvPr id="8" name="Picture Placeholder 7" descr="A tree house in the woods&#10;&#10;AI-generated content may be incorrect.">
            <a:extLst>
              <a:ext uri="{FF2B5EF4-FFF2-40B4-BE49-F238E27FC236}">
                <a16:creationId xmlns:a16="http://schemas.microsoft.com/office/drawing/2014/main" id="{7BEF4625-4277-31C6-A97B-237A76EE0DEB}"/>
              </a:ext>
            </a:extLst>
          </p:cNvPr>
          <p:cNvPicPr>
            <a:picLocks noGrp="1" noChangeAspect="1"/>
          </p:cNvPicPr>
          <p:nvPr>
            <p:ph type="pic" sz="quarter" idx="67"/>
          </p:nvPr>
        </p:nvPicPr>
        <p:blipFill>
          <a:blip r:embed="rId2"/>
          <a:srcRect t="936" b="936"/>
          <a:stretch>
            <a:fillRect/>
          </a:stretch>
        </p:blipFill>
        <p:spPr/>
      </p:pic>
      <p:sp>
        <p:nvSpPr>
          <p:cNvPr id="2" name="Text Placeholder 1">
            <a:extLst>
              <a:ext uri="{FF2B5EF4-FFF2-40B4-BE49-F238E27FC236}">
                <a16:creationId xmlns:a16="http://schemas.microsoft.com/office/drawing/2014/main" id="{60EE4489-BED2-40C4-B487-666D244E48C7}"/>
              </a:ext>
            </a:extLst>
          </p:cNvPr>
          <p:cNvSpPr>
            <a:spLocks noGrp="1"/>
          </p:cNvSpPr>
          <p:nvPr>
            <p:ph type="body" sz="quarter" idx="18"/>
          </p:nvPr>
        </p:nvSpPr>
        <p:spPr>
          <a:xfrm>
            <a:off x="7826187" y="1618150"/>
            <a:ext cx="3694643" cy="870198"/>
          </a:xfrm>
        </p:spPr>
        <p:txBody>
          <a:bodyPr/>
          <a:lstStyle/>
          <a:p>
            <a:pPr>
              <a:lnSpc>
                <a:spcPts val="3240"/>
              </a:lnSpc>
            </a:pPr>
            <a:r>
              <a:rPr lang="en-GB" sz="3200" dirty="0"/>
              <a:t>Betere bouwkeuzes - Materialen, indeling en flexibiliteit</a:t>
            </a:r>
          </a:p>
          <a:p>
            <a:pPr>
              <a:lnSpc>
                <a:spcPts val="3240"/>
              </a:lnSpc>
            </a:pPr>
            <a:endParaRPr lang="en-GB" sz="3200" dirty="0"/>
          </a:p>
          <a:p>
            <a:pPr>
              <a:lnSpc>
                <a:spcPts val="3240"/>
              </a:lnSpc>
            </a:pPr>
            <a:endParaRPr lang="en-GB" sz="3200" dirty="0"/>
          </a:p>
        </p:txBody>
      </p:sp>
      <p:sp>
        <p:nvSpPr>
          <p:cNvPr id="3" name="Text Placeholder 2">
            <a:extLst>
              <a:ext uri="{FF2B5EF4-FFF2-40B4-BE49-F238E27FC236}">
                <a16:creationId xmlns:a16="http://schemas.microsoft.com/office/drawing/2014/main" id="{8E0DC63F-1113-8B2F-1469-86F174148462}"/>
              </a:ext>
            </a:extLst>
          </p:cNvPr>
          <p:cNvSpPr>
            <a:spLocks noGrp="1"/>
          </p:cNvSpPr>
          <p:nvPr>
            <p:ph type="body" sz="quarter" idx="19"/>
          </p:nvPr>
        </p:nvSpPr>
        <p:spPr/>
        <p:txBody>
          <a:bodyPr/>
          <a:lstStyle/>
          <a:p>
            <a:pPr marL="0" indent="0" defTabSz="914400" rtl="0" eaLnBrk="1" latinLnBrk="0" hangingPunct="1">
              <a:lnSpc>
                <a:spcPct val="100000"/>
              </a:lnSpc>
              <a:spcBef>
                <a:spcPts val="0"/>
              </a:spcBef>
              <a:buFont typeface="Arial" panose="020B0604020202020204" pitchFamily="34" charset="0"/>
              <a:buNone/>
            </a:pPr>
            <a:r>
              <a:rPr lang="en-GB" dirty="0"/>
              <a:t>Deel 2</a:t>
            </a:r>
          </a:p>
        </p:txBody>
      </p:sp>
      <p:sp>
        <p:nvSpPr>
          <p:cNvPr id="29" name="Slide Number Placeholder 5">
            <a:extLst>
              <a:ext uri="{FF2B5EF4-FFF2-40B4-BE49-F238E27FC236}">
                <a16:creationId xmlns:a16="http://schemas.microsoft.com/office/drawing/2014/main" id="{34392913-5D35-7857-F687-67AA0DFE900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5</a:t>
            </a:fld>
            <a:endParaRPr lang="fr-CA" sz="1200" dirty="0"/>
          </a:p>
        </p:txBody>
      </p:sp>
      <p:sp>
        <p:nvSpPr>
          <p:cNvPr id="25" name="Text Placeholder 4">
            <a:extLst>
              <a:ext uri="{FF2B5EF4-FFF2-40B4-BE49-F238E27FC236}">
                <a16:creationId xmlns:a16="http://schemas.microsoft.com/office/drawing/2014/main" id="{8D450DFA-D326-43D0-9DF1-C765CEBB9981}"/>
              </a:ext>
            </a:extLst>
          </p:cNvPr>
          <p:cNvSpPr>
            <a:spLocks noGrp="1"/>
          </p:cNvSpPr>
          <p:nvPr>
            <p:ph type="body" sz="quarter" idx="23"/>
          </p:nvPr>
        </p:nvSpPr>
        <p:spPr>
          <a:xfrm>
            <a:off x="440732" y="3519184"/>
            <a:ext cx="3130702" cy="1373830"/>
          </a:xfrm>
        </p:spPr>
        <p:txBody>
          <a:bodyPr lIns="91440" tIns="45720" rIns="91440" bIns="45720" anchor="t"/>
          <a:lstStyle/>
          <a:p>
            <a:pPr>
              <a:buNone/>
            </a:pPr>
            <a:r>
              <a:rPr lang="en-US" sz="4000" b="1" dirty="0">
                <a:solidFill>
                  <a:srgbClr val="EC7C69"/>
                </a:solidFill>
              </a:rPr>
              <a:t>Overzicht:</a:t>
            </a:r>
            <a:endParaRPr lang="en-US" sz="4000" dirty="0"/>
          </a:p>
        </p:txBody>
      </p:sp>
      <p:sp>
        <p:nvSpPr>
          <p:cNvPr id="26" name="Text Placeholder 4">
            <a:extLst>
              <a:ext uri="{FF2B5EF4-FFF2-40B4-BE49-F238E27FC236}">
                <a16:creationId xmlns:a16="http://schemas.microsoft.com/office/drawing/2014/main" id="{E692E126-A856-F0CE-FE52-EDEEF84A76E2}"/>
              </a:ext>
            </a:extLst>
          </p:cNvPr>
          <p:cNvSpPr txBox="1">
            <a:spLocks/>
          </p:cNvSpPr>
          <p:nvPr/>
        </p:nvSpPr>
        <p:spPr>
          <a:xfrm>
            <a:off x="4276165" y="4291827"/>
            <a:ext cx="7445642" cy="704206"/>
          </a:xfrm>
          <a:prstGeom prst="rect">
            <a:avLst/>
          </a:prstGeom>
        </p:spPr>
        <p:txBody>
          <a:bodyPr lIns="91440" tIns="45720" rIns="91440" bIns="45720" anchor="t"/>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60"/>
              </a:lnSpc>
            </a:pPr>
            <a:r>
              <a:rPr lang="en-IE" sz="2000" dirty="0"/>
              <a:t>Het gebruik van lokale, gerecyclede of milieuvriendelijke materialen vermindert de impact op het milieu en ondersteunt tegelijkertijd de lokale economie en het cultureel erfgoed. Een flexibele, klimaatresponsieve indeling zorgt voor comfort voor gasten en een efficiënt gebruik van hulpbronnen. Of het nu gaat om het verbouwen van bestaande ruimtes of het bouwen van nieuwe, het doel is om accommodaties te creëren die opgaan in het landschap, de gemeenschap dienen en unieke, authentieke ervaringen bieden.</a:t>
            </a:r>
          </a:p>
        </p:txBody>
      </p:sp>
      <p:sp>
        <p:nvSpPr>
          <p:cNvPr id="27" name="Text Placeholder 4">
            <a:extLst>
              <a:ext uri="{FF2B5EF4-FFF2-40B4-BE49-F238E27FC236}">
                <a16:creationId xmlns:a16="http://schemas.microsoft.com/office/drawing/2014/main" id="{71E24FF5-0447-4C0E-374E-FA093D1717F6}"/>
              </a:ext>
            </a:extLst>
          </p:cNvPr>
          <p:cNvSpPr txBox="1">
            <a:spLocks/>
          </p:cNvSpPr>
          <p:nvPr/>
        </p:nvSpPr>
        <p:spPr>
          <a:xfrm>
            <a:off x="459109" y="4291827"/>
            <a:ext cx="3453986" cy="1248936"/>
          </a:xfrm>
          <a:prstGeom prst="rect">
            <a:avLst/>
          </a:prstGeom>
        </p:spPr>
        <p:txBody>
          <a:bodyPr lIns="91440" tIns="45720" rIns="91440" bIns="45720" anchor="t"/>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60"/>
              </a:lnSpc>
            </a:pPr>
            <a:r>
              <a:rPr lang="en-IE" b="1" dirty="0"/>
              <a:t>Deze sectie richt zich op hoe slimme materiaal- en ontwerpkeuzes alternatieve accommodaties zowel duurzaam als zinvol kunnen maken. </a:t>
            </a:r>
            <a:endParaRPr lang="en-IE" dirty="0"/>
          </a:p>
        </p:txBody>
      </p:sp>
      <p:sp>
        <p:nvSpPr>
          <p:cNvPr id="9" name="Text Placeholder 7">
            <a:extLst>
              <a:ext uri="{FF2B5EF4-FFF2-40B4-BE49-F238E27FC236}">
                <a16:creationId xmlns:a16="http://schemas.microsoft.com/office/drawing/2014/main" id="{E0FA48AE-5BFE-CED5-38B9-5D6312B6B077}"/>
              </a:ext>
            </a:extLst>
          </p:cNvPr>
          <p:cNvSpPr txBox="1">
            <a:spLocks/>
          </p:cNvSpPr>
          <p:nvPr/>
        </p:nvSpPr>
        <p:spPr>
          <a:xfrm>
            <a:off x="-1" y="178005"/>
            <a:ext cx="2877671" cy="452458"/>
          </a:xfrm>
          <a:prstGeom prst="rect">
            <a:avLst/>
          </a:prstGeom>
          <a:solidFill>
            <a:srgbClr val="EC7C69"/>
          </a:solidFill>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IE" sz="1200" dirty="0">
                <a:solidFill>
                  <a:schemeClr val="bg1"/>
                </a:solidFill>
                <a:latin typeface="Calibri"/>
                <a:ea typeface="Calibri"/>
                <a:cs typeface="Calibri"/>
              </a:rPr>
              <a:t>Fotocredits: </a:t>
            </a:r>
            <a:r>
              <a:rPr lang="en-IE" sz="1200" dirty="0" err="1">
                <a:solidFill>
                  <a:schemeClr val="bg1"/>
                </a:solidFill>
                <a:latin typeface="Calibri"/>
                <a:ea typeface="Calibri"/>
                <a:cs typeface="Calibri"/>
              </a:rPr>
              <a:t>Meridaunia</a:t>
            </a:r>
            <a:endParaRPr lang="en-IE" sz="1200" dirty="0">
              <a:solidFill>
                <a:schemeClr val="bg1"/>
              </a:solidFill>
              <a:latin typeface="Calibri"/>
              <a:ea typeface="Calibri"/>
              <a:cs typeface="Calibri"/>
            </a:endParaRPr>
          </a:p>
        </p:txBody>
      </p:sp>
    </p:spTree>
    <p:extLst>
      <p:ext uri="{BB962C8B-B14F-4D97-AF65-F5344CB8AC3E}">
        <p14:creationId xmlns:p14="http://schemas.microsoft.com/office/powerpoint/2010/main" val="11648024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0EFBB2-ECF1-3EAB-F402-85C92530B997}"/>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A5A24460-EC5F-02A8-8BFB-622B40009261}"/>
              </a:ext>
            </a:extLst>
          </p:cNvPr>
          <p:cNvSpPr txBox="1">
            <a:spLocks/>
          </p:cNvSpPr>
          <p:nvPr/>
        </p:nvSpPr>
        <p:spPr>
          <a:xfrm>
            <a:off x="629645" y="26936"/>
            <a:ext cx="659706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Inleiding - Accommodaties op de juiste schaal die een lokale impact hebben</a:t>
            </a:r>
          </a:p>
          <a:p>
            <a:pPr>
              <a:lnSpc>
                <a:spcPts val="3720"/>
              </a:lnSpc>
            </a:pPr>
            <a:endParaRPr lang="en-US" dirty="0"/>
          </a:p>
          <a:p>
            <a:pPr>
              <a:lnSpc>
                <a:spcPts val="3720"/>
              </a:lnSpc>
            </a:pPr>
            <a:endParaRPr lang="en-US" dirty="0"/>
          </a:p>
          <a:p>
            <a:pPr>
              <a:lnSpc>
                <a:spcPts val="3720"/>
              </a:lnSpc>
            </a:pPr>
            <a:endParaRPr lang="en-US" dirty="0"/>
          </a:p>
          <a:p>
            <a:pPr>
              <a:lnSpc>
                <a:spcPts val="3720"/>
              </a:lnSpc>
            </a:pPr>
            <a:endParaRPr lang="en-US" dirty="0"/>
          </a:p>
          <a:p>
            <a:pPr>
              <a:lnSpc>
                <a:spcPts val="3720"/>
              </a:lnSpc>
            </a:pPr>
            <a:endParaRPr lang="en-US" dirty="0"/>
          </a:p>
          <a:p>
            <a:pPr>
              <a:lnSpc>
                <a:spcPts val="3720"/>
              </a:lnSpc>
            </a:pPr>
            <a:endParaRPr lang="en-US" dirty="0"/>
          </a:p>
          <a:p>
            <a:pPr>
              <a:lnSpc>
                <a:spcPts val="3720"/>
              </a:lnSpc>
            </a:pPr>
            <a:endParaRPr lang="en-US" dirty="0"/>
          </a:p>
        </p:txBody>
      </p:sp>
      <p:cxnSp>
        <p:nvCxnSpPr>
          <p:cNvPr id="10" name="Straight Connector 9">
            <a:extLst>
              <a:ext uri="{FF2B5EF4-FFF2-40B4-BE49-F238E27FC236}">
                <a16:creationId xmlns:a16="http://schemas.microsoft.com/office/drawing/2014/main" id="{5F1545BD-E455-84BA-F90C-B7595712A158}"/>
              </a:ext>
            </a:extLst>
          </p:cNvPr>
          <p:cNvCxnSpPr>
            <a:cxnSpLocks/>
          </p:cNvCxnSpPr>
          <p:nvPr/>
        </p:nvCxnSpPr>
        <p:spPr>
          <a:xfrm>
            <a:off x="0" y="1468710"/>
            <a:ext cx="7636042"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Text Placeholder 4">
            <a:extLst>
              <a:ext uri="{FF2B5EF4-FFF2-40B4-BE49-F238E27FC236}">
                <a16:creationId xmlns:a16="http://schemas.microsoft.com/office/drawing/2014/main" id="{BB94895A-0A35-FF41-1465-D835B90448ED}"/>
              </a:ext>
            </a:extLst>
          </p:cNvPr>
          <p:cNvSpPr txBox="1">
            <a:spLocks/>
          </p:cNvSpPr>
          <p:nvPr/>
        </p:nvSpPr>
        <p:spPr>
          <a:xfrm>
            <a:off x="629645" y="2091676"/>
            <a:ext cx="6443508" cy="3061353"/>
          </a:xfrm>
          <a:prstGeom prst="rect">
            <a:avLst/>
          </a:prstGeom>
        </p:spPr>
        <p:txBody>
          <a:bodyPr numCol="1" spcCol="360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80"/>
              </a:lnSpc>
            </a:pPr>
            <a:r>
              <a:rPr lang="it-IT" sz="2200" dirty="0">
                <a:solidFill>
                  <a:srgbClr val="414141"/>
                </a:solidFill>
              </a:rPr>
              <a:t>In een tijd </a:t>
            </a:r>
            <a:r>
              <a:rPr lang="it-IT" sz="2200" dirty="0" err="1">
                <a:solidFill>
                  <a:srgbClr val="414141"/>
                </a:solidFill>
              </a:rPr>
              <a:t>waarin toerisme </a:t>
            </a:r>
            <a:r>
              <a:rPr lang="it-IT" sz="2200" dirty="0">
                <a:solidFill>
                  <a:srgbClr val="414141"/>
                </a:solidFill>
              </a:rPr>
              <a:t>de plaatsen </a:t>
            </a:r>
            <a:r>
              <a:rPr lang="it-IT" sz="2200" dirty="0" err="1">
                <a:solidFill>
                  <a:srgbClr val="414141"/>
                </a:solidFill>
              </a:rPr>
              <a:t>die het </a:t>
            </a:r>
            <a:r>
              <a:rPr lang="it-IT" sz="2200" dirty="0">
                <a:solidFill>
                  <a:srgbClr val="414141"/>
                </a:solidFill>
              </a:rPr>
              <a:t>bezoekt </a:t>
            </a:r>
            <a:r>
              <a:rPr lang="it-IT" sz="2200" dirty="0" err="1">
                <a:solidFill>
                  <a:srgbClr val="414141"/>
                </a:solidFill>
              </a:rPr>
              <a:t>gemakkelijk</a:t>
            </a:r>
            <a:r>
              <a:rPr lang="it-IT" sz="2200" dirty="0">
                <a:solidFill>
                  <a:srgbClr val="414141"/>
                </a:solidFill>
              </a:rPr>
              <a:t> kan </a:t>
            </a:r>
            <a:r>
              <a:rPr lang="it-IT" sz="2200" dirty="0" err="1">
                <a:solidFill>
                  <a:srgbClr val="414141"/>
                </a:solidFill>
              </a:rPr>
              <a:t>overweldigen</a:t>
            </a:r>
            <a:r>
              <a:rPr lang="it-IT" sz="2200" dirty="0">
                <a:solidFill>
                  <a:srgbClr val="414141"/>
                </a:solidFill>
              </a:rPr>
              <a:t>, </a:t>
            </a:r>
            <a:r>
              <a:rPr lang="it-IT" sz="2200" dirty="0" err="1">
                <a:solidFill>
                  <a:srgbClr val="414141"/>
                </a:solidFill>
              </a:rPr>
              <a:t>is het belangrijker dan ooit om</a:t>
            </a:r>
            <a:r>
              <a:rPr lang="it-IT" sz="2200" dirty="0">
                <a:solidFill>
                  <a:srgbClr val="414141"/>
                </a:solidFill>
              </a:rPr>
              <a:t> te leren bouwen </a:t>
            </a:r>
            <a:r>
              <a:rPr lang="it-IT" sz="2200" dirty="0" err="1">
                <a:solidFill>
                  <a:srgbClr val="414141"/>
                </a:solidFill>
              </a:rPr>
              <a:t>op </a:t>
            </a:r>
            <a:r>
              <a:rPr lang="it-IT" sz="2200" dirty="0">
                <a:solidFill>
                  <a:srgbClr val="414141"/>
                </a:solidFill>
              </a:rPr>
              <a:t>de </a:t>
            </a:r>
            <a:r>
              <a:rPr lang="it-IT" sz="2200" dirty="0" err="1">
                <a:solidFill>
                  <a:srgbClr val="414141"/>
                </a:solidFill>
              </a:rPr>
              <a:t>juiste </a:t>
            </a:r>
            <a:r>
              <a:rPr lang="it-IT" sz="2200" dirty="0">
                <a:solidFill>
                  <a:srgbClr val="414141"/>
                </a:solidFill>
              </a:rPr>
              <a:t>schaal. </a:t>
            </a:r>
            <a:r>
              <a:rPr lang="it-IT" sz="2200" dirty="0" err="1">
                <a:solidFill>
                  <a:srgbClr val="414141"/>
                </a:solidFill>
              </a:rPr>
              <a:t>Accommodatie op de juiste schaal gaat niet </a:t>
            </a:r>
            <a:r>
              <a:rPr lang="it-IT" sz="2200" dirty="0">
                <a:solidFill>
                  <a:srgbClr val="414141"/>
                </a:solidFill>
              </a:rPr>
              <a:t>alleen </a:t>
            </a:r>
            <a:r>
              <a:rPr lang="it-IT" sz="2200" dirty="0" err="1">
                <a:solidFill>
                  <a:srgbClr val="414141"/>
                </a:solidFill>
              </a:rPr>
              <a:t>over fysieke afmetingen</a:t>
            </a:r>
            <a:r>
              <a:rPr lang="it-IT" sz="2200" dirty="0">
                <a:solidFill>
                  <a:srgbClr val="414141"/>
                </a:solidFill>
              </a:rPr>
              <a:t>, </a:t>
            </a:r>
            <a:r>
              <a:rPr lang="it-IT" sz="2200" dirty="0" err="1">
                <a:solidFill>
                  <a:srgbClr val="414141"/>
                </a:solidFill>
              </a:rPr>
              <a:t>maar ook over </a:t>
            </a:r>
            <a:r>
              <a:rPr lang="it-IT" sz="2200" dirty="0">
                <a:solidFill>
                  <a:srgbClr val="414141"/>
                </a:solidFill>
              </a:rPr>
              <a:t>het</a:t>
            </a:r>
            <a:r>
              <a:rPr lang="it-IT" sz="2200" dirty="0" err="1">
                <a:solidFill>
                  <a:srgbClr val="414141"/>
                </a:solidFill>
              </a:rPr>
              <a:t> respecteren </a:t>
            </a:r>
            <a:r>
              <a:rPr lang="it-IT" sz="2200" dirty="0">
                <a:solidFill>
                  <a:srgbClr val="414141"/>
                </a:solidFill>
              </a:rPr>
              <a:t>van het </a:t>
            </a:r>
            <a:r>
              <a:rPr lang="it-IT" sz="2200" dirty="0" err="1">
                <a:solidFill>
                  <a:srgbClr val="414141"/>
                </a:solidFill>
              </a:rPr>
              <a:t>ritme</a:t>
            </a:r>
            <a:r>
              <a:rPr lang="it-IT" sz="2200" dirty="0">
                <a:solidFill>
                  <a:srgbClr val="414141"/>
                </a:solidFill>
              </a:rPr>
              <a:t>, </a:t>
            </a:r>
            <a:r>
              <a:rPr lang="it-IT" sz="2200" dirty="0" err="1">
                <a:solidFill>
                  <a:srgbClr val="414141"/>
                </a:solidFill>
              </a:rPr>
              <a:t>de hulpbronnen </a:t>
            </a:r>
            <a:r>
              <a:rPr lang="it-IT" sz="2200" dirty="0">
                <a:solidFill>
                  <a:srgbClr val="414141"/>
                </a:solidFill>
              </a:rPr>
              <a:t>en </a:t>
            </a:r>
            <a:r>
              <a:rPr lang="it-IT" sz="2200" dirty="0" err="1">
                <a:solidFill>
                  <a:srgbClr val="414141"/>
                </a:solidFill>
              </a:rPr>
              <a:t>het karakter </a:t>
            </a:r>
            <a:r>
              <a:rPr lang="it-IT" sz="2200" dirty="0">
                <a:solidFill>
                  <a:srgbClr val="414141"/>
                </a:solidFill>
              </a:rPr>
              <a:t>van een plaats. </a:t>
            </a:r>
            <a:r>
              <a:rPr lang="it-IT" sz="2200" dirty="0" err="1">
                <a:solidFill>
                  <a:srgbClr val="414141"/>
                </a:solidFill>
              </a:rPr>
              <a:t>Of het nu gaat om </a:t>
            </a:r>
            <a:r>
              <a:rPr lang="it-IT" sz="2200" dirty="0">
                <a:solidFill>
                  <a:srgbClr val="414141"/>
                </a:solidFill>
              </a:rPr>
              <a:t>een </a:t>
            </a:r>
            <a:r>
              <a:rPr lang="it-IT" sz="2200" dirty="0" err="1">
                <a:solidFill>
                  <a:srgbClr val="414141"/>
                </a:solidFill>
              </a:rPr>
              <a:t>dorp op een heuvel</a:t>
            </a:r>
            <a:r>
              <a:rPr lang="it-IT" sz="2200" dirty="0">
                <a:solidFill>
                  <a:srgbClr val="414141"/>
                </a:solidFill>
              </a:rPr>
              <a:t>, </a:t>
            </a:r>
            <a:r>
              <a:rPr lang="it-IT" sz="2200" dirty="0" err="1">
                <a:solidFill>
                  <a:srgbClr val="414141"/>
                </a:solidFill>
              </a:rPr>
              <a:t>aan de rand van een bos </a:t>
            </a:r>
            <a:r>
              <a:rPr lang="it-IT" sz="2200" dirty="0">
                <a:solidFill>
                  <a:srgbClr val="414141"/>
                </a:solidFill>
              </a:rPr>
              <a:t>of een klein </a:t>
            </a:r>
            <a:r>
              <a:rPr lang="it-IT" sz="2200" dirty="0" err="1">
                <a:solidFill>
                  <a:srgbClr val="414141"/>
                </a:solidFill>
              </a:rPr>
              <a:t>boerendorp</a:t>
            </a:r>
            <a:r>
              <a:rPr lang="it-IT" sz="2200" dirty="0">
                <a:solidFill>
                  <a:srgbClr val="414141"/>
                </a:solidFill>
              </a:rPr>
              <a:t>, </a:t>
            </a:r>
            <a:r>
              <a:rPr lang="it-IT" sz="2200" dirty="0" err="1">
                <a:solidFill>
                  <a:srgbClr val="414141"/>
                </a:solidFill>
              </a:rPr>
              <a:t>toerisme moet </a:t>
            </a:r>
            <a:r>
              <a:rPr lang="it-IT" sz="2200" dirty="0">
                <a:solidFill>
                  <a:srgbClr val="414141"/>
                </a:solidFill>
              </a:rPr>
              <a:t>de </a:t>
            </a:r>
            <a:r>
              <a:rPr lang="it-IT" sz="2200" dirty="0" err="1">
                <a:solidFill>
                  <a:srgbClr val="414141"/>
                </a:solidFill>
              </a:rPr>
              <a:t>lokale context </a:t>
            </a:r>
            <a:r>
              <a:rPr lang="it-IT" sz="2200" dirty="0">
                <a:solidFill>
                  <a:srgbClr val="414141"/>
                </a:solidFill>
              </a:rPr>
              <a:t>dienen </a:t>
            </a:r>
            <a:r>
              <a:rPr lang="it-IT" sz="2200" dirty="0" err="1">
                <a:solidFill>
                  <a:srgbClr val="414141"/>
                </a:solidFill>
              </a:rPr>
              <a:t>in plaats van deze te verstoren</a:t>
            </a:r>
            <a:r>
              <a:rPr lang="it-IT" sz="2200" dirty="0">
                <a:solidFill>
                  <a:srgbClr val="414141"/>
                </a:solidFill>
              </a:rPr>
              <a:t>.</a:t>
            </a:r>
          </a:p>
          <a:p>
            <a:pPr>
              <a:lnSpc>
                <a:spcPts val="2380"/>
              </a:lnSpc>
            </a:pPr>
            <a:endParaRPr lang="it-IT" sz="2200" dirty="0">
              <a:solidFill>
                <a:srgbClr val="414141"/>
              </a:solidFill>
            </a:endParaRPr>
          </a:p>
          <a:p>
            <a:pPr>
              <a:lnSpc>
                <a:spcPts val="2380"/>
              </a:lnSpc>
            </a:pPr>
            <a:endParaRPr lang="it-IT" sz="2200" dirty="0">
              <a:solidFill>
                <a:srgbClr val="414141"/>
              </a:solidFill>
            </a:endParaRPr>
          </a:p>
        </p:txBody>
      </p:sp>
      <p:pic>
        <p:nvPicPr>
          <p:cNvPr id="2" name="Picture 1">
            <a:extLst>
              <a:ext uri="{FF2B5EF4-FFF2-40B4-BE49-F238E27FC236}">
                <a16:creationId xmlns:a16="http://schemas.microsoft.com/office/drawing/2014/main" id="{86837B17-0310-CFA0-1922-4CD100B199A6}"/>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15932715" y="-139300"/>
            <a:ext cx="3580276" cy="2659133"/>
          </a:xfrm>
          <a:prstGeom prst="rect">
            <a:avLst/>
          </a:prstGeom>
        </p:spPr>
      </p:pic>
      <p:sp>
        <p:nvSpPr>
          <p:cNvPr id="22" name="Slide Number Placeholder 5">
            <a:extLst>
              <a:ext uri="{FF2B5EF4-FFF2-40B4-BE49-F238E27FC236}">
                <a16:creationId xmlns:a16="http://schemas.microsoft.com/office/drawing/2014/main" id="{D6EE1128-0266-0551-47BE-8DDF96E3EAC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6</a:t>
            </a:fld>
            <a:endParaRPr lang="fr-CA" sz="1200" dirty="0"/>
          </a:p>
        </p:txBody>
      </p:sp>
      <p:sp>
        <p:nvSpPr>
          <p:cNvPr id="3" name="TextBox 2">
            <a:extLst>
              <a:ext uri="{FF2B5EF4-FFF2-40B4-BE49-F238E27FC236}">
                <a16:creationId xmlns:a16="http://schemas.microsoft.com/office/drawing/2014/main" id="{11985189-3C69-77BD-0FC1-A4FE406FE96B}"/>
              </a:ext>
            </a:extLst>
          </p:cNvPr>
          <p:cNvSpPr txBox="1"/>
          <p:nvPr/>
        </p:nvSpPr>
        <p:spPr>
          <a:xfrm>
            <a:off x="629645" y="5451316"/>
            <a:ext cx="7831449" cy="1118255"/>
          </a:xfrm>
          <a:prstGeom prst="rect">
            <a:avLst/>
          </a:prstGeom>
          <a:noFill/>
        </p:spPr>
        <p:txBody>
          <a:bodyPr wrap="square" rtlCol="0">
            <a:spAutoFit/>
          </a:bodyPr>
          <a:lstStyle/>
          <a:p>
            <a:pPr>
              <a:lnSpc>
                <a:spcPts val="1960"/>
              </a:lnSpc>
            </a:pPr>
            <a:r>
              <a:rPr lang="en-IE" b="1" dirty="0">
                <a:solidFill>
                  <a:srgbClr val="414141"/>
                </a:solidFill>
              </a:rPr>
              <a:t>Bron: </a:t>
            </a:r>
            <a:r>
              <a:rPr lang="en-IE" sz="1800" dirty="0">
                <a:solidFill>
                  <a:srgbClr val="414141"/>
                </a:solidFill>
                <a:ea typeface="+mn-lt"/>
                <a:cs typeface="+mn-lt"/>
              </a:rPr>
              <a:t>    UNWTO (2021). Toerisme en plattelandsontwikkeling. </a:t>
            </a:r>
          </a:p>
          <a:p>
            <a:pPr>
              <a:lnSpc>
                <a:spcPts val="1960"/>
              </a:lnSpc>
            </a:pPr>
            <a:r>
              <a:rPr lang="en-IE" dirty="0">
                <a:solidFill>
                  <a:srgbClr val="414141"/>
                </a:solidFill>
                <a:ea typeface="+mn-lt"/>
                <a:cs typeface="+mn-lt"/>
              </a:rPr>
              <a:t>	</a:t>
            </a:r>
            <a:r>
              <a:rPr lang="en-IE" sz="1800" dirty="0">
                <a:solidFill>
                  <a:srgbClr val="414141"/>
                </a:solidFill>
                <a:ea typeface="+mn-lt"/>
                <a:cs typeface="+mn-lt"/>
              </a:rPr>
              <a:t>Wereldorganisatie voor Toerisme.</a:t>
            </a:r>
            <a:endParaRPr lang="en-IE" sz="1800" dirty="0">
              <a:solidFill>
                <a:srgbClr val="459597"/>
              </a:solidFill>
            </a:endParaRPr>
          </a:p>
          <a:p>
            <a:pPr>
              <a:lnSpc>
                <a:spcPts val="1960"/>
              </a:lnSpc>
            </a:pPr>
            <a:r>
              <a:rPr lang="en-IE" sz="1800" dirty="0">
                <a:solidFill>
                  <a:srgbClr val="414141"/>
                </a:solidFill>
                <a:ea typeface="+mn-lt"/>
                <a:cs typeface="+mn-lt"/>
              </a:rPr>
              <a:t>	</a:t>
            </a:r>
            <a:r>
              <a:rPr lang="en-IE" sz="1800" dirty="0">
                <a:solidFill>
                  <a:srgbClr val="459597"/>
                </a:solidFill>
                <a:ea typeface="+mn-lt"/>
                <a:cs typeface="+mn-lt"/>
                <a:hlinkClick r:id="rId4">
                  <a:extLst>
                    <a:ext uri="{A12FA001-AC4F-418D-AE19-62706E023703}">
                      <ahyp:hlinkClr xmlns:ahyp="http://schemas.microsoft.com/office/drawing/2018/hyperlinkcolor" val="tx"/>
                    </a:ext>
                  </a:extLst>
                </a:hlinkClick>
              </a:rPr>
              <a:t>https://www.unwto.org/tourism-and-rural-development</a:t>
            </a:r>
            <a:r>
              <a:rPr lang="en-IE" sz="1800" dirty="0">
                <a:solidFill>
                  <a:srgbClr val="459597"/>
                </a:solidFill>
                <a:ea typeface="+mn-lt"/>
                <a:cs typeface="+mn-lt"/>
              </a:rPr>
              <a:t> </a:t>
            </a:r>
            <a:endParaRPr lang="en-IE" dirty="0">
              <a:solidFill>
                <a:srgbClr val="459597"/>
              </a:solidFill>
            </a:endParaRPr>
          </a:p>
          <a:p>
            <a:pPr>
              <a:lnSpc>
                <a:spcPts val="1960"/>
              </a:lnSpc>
            </a:pPr>
            <a:endParaRPr lang="en-IE" dirty="0">
              <a:solidFill>
                <a:srgbClr val="459597"/>
              </a:solidFill>
            </a:endParaRPr>
          </a:p>
        </p:txBody>
      </p:sp>
      <p:sp>
        <p:nvSpPr>
          <p:cNvPr id="6" name="Freeform 5">
            <a:extLst>
              <a:ext uri="{FF2B5EF4-FFF2-40B4-BE49-F238E27FC236}">
                <a16:creationId xmlns:a16="http://schemas.microsoft.com/office/drawing/2014/main" id="{22B554DF-447C-9C4E-6219-78356CDE2BF0}"/>
              </a:ext>
            </a:extLst>
          </p:cNvPr>
          <p:cNvSpPr/>
          <p:nvPr/>
        </p:nvSpPr>
        <p:spPr>
          <a:xfrm rot="10800000">
            <a:off x="8001798" y="0"/>
            <a:ext cx="3577914" cy="4651442"/>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5"/>
            <a:srcRect/>
            <a:stretch>
              <a:fillRect l="-82987" t="610" r="-33803" b="-610"/>
            </a:stretch>
          </a:blipFill>
        </p:spPr>
        <p:txBody>
          <a:bodyPr wrap="square" lIns="0" tIns="0" rIns="0" bIns="0" rtlCol="0">
            <a:noAutofit/>
          </a:bodyPr>
          <a:lstStyle/>
          <a:p>
            <a:endParaRPr>
              <a:solidFill>
                <a:srgbClr val="459597"/>
              </a:solidFill>
            </a:endParaRPr>
          </a:p>
        </p:txBody>
      </p:sp>
      <p:grpSp>
        <p:nvGrpSpPr>
          <p:cNvPr id="7" name="Group 6">
            <a:extLst>
              <a:ext uri="{FF2B5EF4-FFF2-40B4-BE49-F238E27FC236}">
                <a16:creationId xmlns:a16="http://schemas.microsoft.com/office/drawing/2014/main" id="{037B637F-A565-922C-EA76-03EAF56F9A3B}"/>
              </a:ext>
            </a:extLst>
          </p:cNvPr>
          <p:cNvGrpSpPr/>
          <p:nvPr/>
        </p:nvGrpSpPr>
        <p:grpSpPr>
          <a:xfrm>
            <a:off x="9234244" y="432401"/>
            <a:ext cx="2957756" cy="554397"/>
            <a:chOff x="1800741" y="6353467"/>
            <a:chExt cx="3253859" cy="554397"/>
          </a:xfrm>
        </p:grpSpPr>
        <p:sp>
          <p:nvSpPr>
            <p:cNvPr id="12" name="object 3">
              <a:extLst>
                <a:ext uri="{FF2B5EF4-FFF2-40B4-BE49-F238E27FC236}">
                  <a16:creationId xmlns:a16="http://schemas.microsoft.com/office/drawing/2014/main" id="{033D1D5A-BD3D-DE98-C158-B130E1318813}"/>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4" name="Text Placeholder 6">
              <a:extLst>
                <a:ext uri="{FF2B5EF4-FFF2-40B4-BE49-F238E27FC236}">
                  <a16:creationId xmlns:a16="http://schemas.microsoft.com/office/drawing/2014/main" id="{869F7F14-9336-D8B9-D2E7-33758F1A252E}"/>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Fotocredits:</a:t>
              </a:r>
            </a:p>
          </p:txBody>
        </p:sp>
      </p:grpSp>
      <p:pic>
        <p:nvPicPr>
          <p:cNvPr id="16" name="Picture 15">
            <a:extLst>
              <a:ext uri="{FF2B5EF4-FFF2-40B4-BE49-F238E27FC236}">
                <a16:creationId xmlns:a16="http://schemas.microsoft.com/office/drawing/2014/main" id="{FD78DBAC-0071-65E8-7645-2C5D31E48446}"/>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7360079" y="4380951"/>
            <a:ext cx="3580276" cy="2659133"/>
          </a:xfrm>
          <a:prstGeom prst="rect">
            <a:avLst/>
          </a:prstGeom>
        </p:spPr>
      </p:pic>
    </p:spTree>
    <p:extLst>
      <p:ext uri="{BB962C8B-B14F-4D97-AF65-F5344CB8AC3E}">
        <p14:creationId xmlns:p14="http://schemas.microsoft.com/office/powerpoint/2010/main" val="25876971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D00769-E65D-16C0-93BC-5E86D0618046}"/>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77D15847-B827-783F-A9DA-4F65BF03A9E6}"/>
              </a:ext>
            </a:extLst>
          </p:cNvPr>
          <p:cNvSpPr txBox="1">
            <a:spLocks/>
          </p:cNvSpPr>
          <p:nvPr/>
        </p:nvSpPr>
        <p:spPr>
          <a:xfrm>
            <a:off x="629645" y="307773"/>
            <a:ext cx="837960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Inleiding - Op maat gemaakte verblijven die een lokale impact hebben</a:t>
            </a:r>
          </a:p>
          <a:p>
            <a:pPr>
              <a:lnSpc>
                <a:spcPts val="3720"/>
              </a:lnSpc>
            </a:pPr>
            <a:endParaRPr lang="en-US" dirty="0"/>
          </a:p>
          <a:p>
            <a:pPr>
              <a:lnSpc>
                <a:spcPts val="3720"/>
              </a:lnSpc>
            </a:pPr>
            <a:endParaRPr lang="en-US" dirty="0"/>
          </a:p>
          <a:p>
            <a:pPr>
              <a:lnSpc>
                <a:spcPts val="3720"/>
              </a:lnSpc>
            </a:pPr>
            <a:endParaRPr lang="en-US" dirty="0"/>
          </a:p>
          <a:p>
            <a:pPr>
              <a:lnSpc>
                <a:spcPts val="3720"/>
              </a:lnSpc>
            </a:pPr>
            <a:endParaRPr lang="en-US" dirty="0"/>
          </a:p>
          <a:p>
            <a:pPr>
              <a:lnSpc>
                <a:spcPts val="3720"/>
              </a:lnSpc>
            </a:pPr>
            <a:endParaRPr lang="en-US" dirty="0"/>
          </a:p>
          <a:p>
            <a:pPr>
              <a:lnSpc>
                <a:spcPts val="3720"/>
              </a:lnSpc>
            </a:pPr>
            <a:endParaRPr lang="en-US" dirty="0"/>
          </a:p>
          <a:p>
            <a:pPr>
              <a:lnSpc>
                <a:spcPts val="3720"/>
              </a:lnSpc>
            </a:pPr>
            <a:endParaRPr lang="en-US" dirty="0"/>
          </a:p>
        </p:txBody>
      </p:sp>
      <p:cxnSp>
        <p:nvCxnSpPr>
          <p:cNvPr id="10" name="Straight Connector 9">
            <a:extLst>
              <a:ext uri="{FF2B5EF4-FFF2-40B4-BE49-F238E27FC236}">
                <a16:creationId xmlns:a16="http://schemas.microsoft.com/office/drawing/2014/main" id="{62381EB2-B57D-978A-A141-6CA974B18D55}"/>
              </a:ext>
            </a:extLst>
          </p:cNvPr>
          <p:cNvCxnSpPr>
            <a:cxnSpLocks/>
          </p:cNvCxnSpPr>
          <p:nvPr/>
        </p:nvCxnSpPr>
        <p:spPr>
          <a:xfrm>
            <a:off x="0" y="1468710"/>
            <a:ext cx="7636042"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Text Placeholder 4">
            <a:extLst>
              <a:ext uri="{FF2B5EF4-FFF2-40B4-BE49-F238E27FC236}">
                <a16:creationId xmlns:a16="http://schemas.microsoft.com/office/drawing/2014/main" id="{F22F7DA5-EBC6-E7AD-C4FB-08DB7B939256}"/>
              </a:ext>
            </a:extLst>
          </p:cNvPr>
          <p:cNvSpPr txBox="1">
            <a:spLocks/>
          </p:cNvSpPr>
          <p:nvPr/>
        </p:nvSpPr>
        <p:spPr>
          <a:xfrm>
            <a:off x="629644" y="1854780"/>
            <a:ext cx="10475891" cy="3061353"/>
          </a:xfrm>
          <a:prstGeom prst="rect">
            <a:avLst/>
          </a:prstGeom>
        </p:spPr>
        <p:txBody>
          <a:bodyPr numCol="1" spcCol="360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80"/>
              </a:lnSpc>
            </a:pPr>
            <a:r>
              <a:rPr lang="it-IT" sz="2200" dirty="0">
                <a:solidFill>
                  <a:srgbClr val="414141"/>
                </a:solidFill>
              </a:rPr>
              <a:t>In</a:t>
            </a:r>
            <a:r>
              <a:rPr lang="it-IT" sz="2200" dirty="0" err="1">
                <a:solidFill>
                  <a:srgbClr val="414141"/>
                </a:solidFill>
              </a:rPr>
              <a:t> dit gedeelte ontdekt</a:t>
            </a:r>
            <a:r>
              <a:rPr lang="it-IT" sz="2200" dirty="0">
                <a:solidFill>
                  <a:srgbClr val="414141"/>
                </a:solidFill>
              </a:rPr>
              <a:t> </a:t>
            </a:r>
            <a:r>
              <a:rPr lang="it-IT" sz="2200" dirty="0" err="1">
                <a:solidFill>
                  <a:srgbClr val="414141"/>
                </a:solidFill>
              </a:rPr>
              <a:t>u hoe </a:t>
            </a:r>
            <a:r>
              <a:rPr lang="it-IT" sz="2200" dirty="0">
                <a:solidFill>
                  <a:srgbClr val="414141"/>
                </a:solidFill>
              </a:rPr>
              <a:t>u de omvang, </a:t>
            </a:r>
            <a:r>
              <a:rPr lang="it-IT" sz="2200" dirty="0" err="1">
                <a:solidFill>
                  <a:srgbClr val="414141"/>
                </a:solidFill>
              </a:rPr>
              <a:t>het type </a:t>
            </a:r>
            <a:r>
              <a:rPr lang="it-IT" sz="2200" dirty="0">
                <a:solidFill>
                  <a:srgbClr val="414141"/>
                </a:solidFill>
              </a:rPr>
              <a:t>en </a:t>
            </a:r>
            <a:r>
              <a:rPr lang="it-IT" sz="2200" dirty="0" err="1">
                <a:solidFill>
                  <a:srgbClr val="414141"/>
                </a:solidFill>
              </a:rPr>
              <a:t>de capaciteit </a:t>
            </a:r>
            <a:r>
              <a:rPr lang="it-IT" sz="2200" dirty="0">
                <a:solidFill>
                  <a:srgbClr val="414141"/>
                </a:solidFill>
              </a:rPr>
              <a:t>van </a:t>
            </a:r>
            <a:r>
              <a:rPr lang="it-IT" sz="2200" dirty="0" err="1">
                <a:solidFill>
                  <a:srgbClr val="414141"/>
                </a:solidFill>
              </a:rPr>
              <a:t>uw </a:t>
            </a:r>
            <a:r>
              <a:rPr lang="it-IT" sz="2200" dirty="0">
                <a:solidFill>
                  <a:srgbClr val="414141"/>
                </a:solidFill>
              </a:rPr>
              <a:t>alternatieve </a:t>
            </a:r>
            <a:r>
              <a:rPr lang="it-IT" sz="2200" dirty="0" err="1">
                <a:solidFill>
                  <a:srgbClr val="414141"/>
                </a:solidFill>
              </a:rPr>
              <a:t>accommodatie </a:t>
            </a:r>
            <a:r>
              <a:rPr lang="it-IT" sz="2200" dirty="0">
                <a:solidFill>
                  <a:srgbClr val="414141"/>
                </a:solidFill>
              </a:rPr>
              <a:t>kunt </a:t>
            </a:r>
            <a:r>
              <a:rPr lang="it-IT" sz="2200" dirty="0" err="1">
                <a:solidFill>
                  <a:srgbClr val="414141"/>
                </a:solidFill>
              </a:rPr>
              <a:t>afstemmen op de omgeving</a:t>
            </a:r>
            <a:r>
              <a:rPr lang="it-IT" sz="2200" dirty="0">
                <a:solidFill>
                  <a:srgbClr val="414141"/>
                </a:solidFill>
              </a:rPr>
              <a:t>, </a:t>
            </a:r>
            <a:r>
              <a:rPr lang="it-IT" sz="2200" dirty="0" err="1">
                <a:solidFill>
                  <a:srgbClr val="414141"/>
                </a:solidFill>
              </a:rPr>
              <a:t>zodat u </a:t>
            </a:r>
            <a:r>
              <a:rPr lang="it-IT" sz="2200" dirty="0">
                <a:solidFill>
                  <a:srgbClr val="414141"/>
                </a:solidFill>
              </a:rPr>
              <a:t>overbelasting </a:t>
            </a:r>
            <a:r>
              <a:rPr lang="it-IT" sz="2200" dirty="0" err="1">
                <a:solidFill>
                  <a:srgbClr val="414141"/>
                </a:solidFill>
              </a:rPr>
              <a:t>van hulpbronnen voorkomt </a:t>
            </a:r>
            <a:r>
              <a:rPr lang="it-IT" sz="2200" dirty="0">
                <a:solidFill>
                  <a:srgbClr val="414141"/>
                </a:solidFill>
              </a:rPr>
              <a:t>en het </a:t>
            </a:r>
            <a:r>
              <a:rPr lang="it-IT" sz="2200" dirty="0" err="1">
                <a:solidFill>
                  <a:srgbClr val="414141"/>
                </a:solidFill>
              </a:rPr>
              <a:t>welzijn van de gemeenschap op lange termijn verbetert</a:t>
            </a:r>
            <a:r>
              <a:rPr lang="it-IT" sz="2200" dirty="0">
                <a:solidFill>
                  <a:srgbClr val="414141"/>
                </a:solidFill>
              </a:rPr>
              <a:t>. </a:t>
            </a:r>
          </a:p>
          <a:p>
            <a:pPr>
              <a:lnSpc>
                <a:spcPts val="2380"/>
              </a:lnSpc>
            </a:pPr>
            <a:endParaRPr lang="it-IT" sz="2200" dirty="0">
              <a:solidFill>
                <a:srgbClr val="414141"/>
              </a:solidFill>
            </a:endParaRPr>
          </a:p>
          <a:p>
            <a:pPr>
              <a:lnSpc>
                <a:spcPts val="2380"/>
              </a:lnSpc>
            </a:pPr>
            <a:r>
              <a:rPr lang="it-IT" sz="2200" dirty="0" err="1">
                <a:solidFill>
                  <a:srgbClr val="414141"/>
                </a:solidFill>
              </a:rPr>
              <a:t>U leert waarom </a:t>
            </a:r>
            <a:r>
              <a:rPr lang="it-IT" sz="2200" dirty="0">
                <a:solidFill>
                  <a:srgbClr val="414141"/>
                </a:solidFill>
              </a:rPr>
              <a:t>'klein' </a:t>
            </a:r>
            <a:r>
              <a:rPr lang="it-IT" sz="2200" dirty="0" err="1">
                <a:solidFill>
                  <a:srgbClr val="414141"/>
                </a:solidFill>
              </a:rPr>
              <a:t>vaak slimmer is </a:t>
            </a:r>
            <a:r>
              <a:rPr lang="it-IT" sz="2200" dirty="0">
                <a:solidFill>
                  <a:srgbClr val="414141"/>
                </a:solidFill>
              </a:rPr>
              <a:t>en </a:t>
            </a:r>
            <a:r>
              <a:rPr lang="it-IT" sz="2200" dirty="0" err="1">
                <a:solidFill>
                  <a:srgbClr val="414141"/>
                </a:solidFill>
              </a:rPr>
              <a:t>zorgt </a:t>
            </a:r>
            <a:r>
              <a:rPr lang="it-IT" sz="2200" dirty="0">
                <a:solidFill>
                  <a:srgbClr val="414141"/>
                </a:solidFill>
              </a:rPr>
              <a:t>voor </a:t>
            </a:r>
            <a:r>
              <a:rPr lang="it-IT" sz="2200" dirty="0" err="1">
                <a:solidFill>
                  <a:srgbClr val="414141"/>
                </a:solidFill>
              </a:rPr>
              <a:t>veerkrachtigere</a:t>
            </a:r>
            <a:r>
              <a:rPr lang="it-IT" sz="2200" dirty="0">
                <a:solidFill>
                  <a:srgbClr val="414141"/>
                </a:solidFill>
              </a:rPr>
              <a:t>, </a:t>
            </a:r>
            <a:r>
              <a:rPr lang="it-IT" sz="2200" dirty="0" err="1">
                <a:solidFill>
                  <a:srgbClr val="414141"/>
                </a:solidFill>
              </a:rPr>
              <a:t>flexibelere </a:t>
            </a:r>
            <a:r>
              <a:rPr lang="it-IT" sz="2200" dirty="0">
                <a:solidFill>
                  <a:srgbClr val="414141"/>
                </a:solidFill>
              </a:rPr>
              <a:t>en </a:t>
            </a:r>
            <a:r>
              <a:rPr lang="it-IT" sz="2200" dirty="0" err="1">
                <a:solidFill>
                  <a:srgbClr val="414141"/>
                </a:solidFill>
              </a:rPr>
              <a:t>authentiekere gastvrijheidservaringen</a:t>
            </a:r>
            <a:r>
              <a:rPr lang="it-IT" sz="2200" dirty="0">
                <a:solidFill>
                  <a:srgbClr val="414141"/>
                </a:solidFill>
              </a:rPr>
              <a:t>. Van regelgevingskaders tot ontwerpmodellen zoals Albergo Diffuso: </a:t>
            </a:r>
            <a:r>
              <a:rPr lang="it-IT" sz="2200" dirty="0" err="1">
                <a:solidFill>
                  <a:srgbClr val="414141"/>
                </a:solidFill>
              </a:rPr>
              <a:t>we </a:t>
            </a:r>
            <a:r>
              <a:rPr lang="it-IT" sz="2200" dirty="0">
                <a:solidFill>
                  <a:srgbClr val="414141"/>
                </a:solidFill>
              </a:rPr>
              <a:t>laten zien </a:t>
            </a:r>
            <a:r>
              <a:rPr lang="it-IT" sz="2200" dirty="0" err="1">
                <a:solidFill>
                  <a:srgbClr val="414141"/>
                </a:solidFill>
              </a:rPr>
              <a:t>hoe het afstemmen van uw </a:t>
            </a:r>
            <a:r>
              <a:rPr lang="it-IT" sz="2200" dirty="0">
                <a:solidFill>
                  <a:srgbClr val="414141"/>
                </a:solidFill>
              </a:rPr>
              <a:t>visie op de </a:t>
            </a:r>
            <a:r>
              <a:rPr lang="it-IT" sz="2200" dirty="0" err="1">
                <a:solidFill>
                  <a:srgbClr val="414141"/>
                </a:solidFill>
              </a:rPr>
              <a:t>werkelijke draagkracht van het gebied </a:t>
            </a:r>
            <a:r>
              <a:rPr lang="it-IT" sz="2200" dirty="0">
                <a:solidFill>
                  <a:srgbClr val="414141"/>
                </a:solidFill>
              </a:rPr>
              <a:t>leidt tot </a:t>
            </a:r>
            <a:r>
              <a:rPr lang="it-IT" sz="2200" dirty="0" err="1">
                <a:solidFill>
                  <a:srgbClr val="414141"/>
                </a:solidFill>
              </a:rPr>
              <a:t>betere resultaten </a:t>
            </a:r>
            <a:r>
              <a:rPr lang="it-IT" sz="2200" dirty="0">
                <a:solidFill>
                  <a:srgbClr val="414141"/>
                </a:solidFill>
              </a:rPr>
              <a:t>voor </a:t>
            </a:r>
            <a:r>
              <a:rPr lang="it-IT" sz="2200" dirty="0" err="1">
                <a:solidFill>
                  <a:srgbClr val="414141"/>
                </a:solidFill>
              </a:rPr>
              <a:t>iedereen</a:t>
            </a:r>
            <a:r>
              <a:rPr lang="it-IT" sz="2200" dirty="0">
                <a:solidFill>
                  <a:srgbClr val="414141"/>
                </a:solidFill>
              </a:rPr>
              <a:t>: </a:t>
            </a:r>
            <a:r>
              <a:rPr lang="it-IT" sz="2200" dirty="0" err="1">
                <a:solidFill>
                  <a:srgbClr val="414141"/>
                </a:solidFill>
              </a:rPr>
              <a:t>bezoekers</a:t>
            </a:r>
            <a:r>
              <a:rPr lang="it-IT" sz="2200" dirty="0">
                <a:solidFill>
                  <a:srgbClr val="414141"/>
                </a:solidFill>
              </a:rPr>
              <a:t>, </a:t>
            </a:r>
            <a:r>
              <a:rPr lang="it-IT" sz="2200" dirty="0" err="1">
                <a:solidFill>
                  <a:srgbClr val="414141"/>
                </a:solidFill>
              </a:rPr>
              <a:t>bewoners </a:t>
            </a:r>
            <a:r>
              <a:rPr lang="it-IT" sz="2200" dirty="0">
                <a:solidFill>
                  <a:srgbClr val="414141"/>
                </a:solidFill>
              </a:rPr>
              <a:t>en </a:t>
            </a:r>
            <a:r>
              <a:rPr lang="it-IT" sz="2200" dirty="0" err="1">
                <a:solidFill>
                  <a:srgbClr val="414141"/>
                </a:solidFill>
              </a:rPr>
              <a:t>de</a:t>
            </a:r>
            <a:r>
              <a:rPr lang="it-IT" sz="2200" dirty="0">
                <a:solidFill>
                  <a:srgbClr val="414141"/>
                </a:solidFill>
              </a:rPr>
              <a:t> natuur.</a:t>
            </a:r>
          </a:p>
          <a:p>
            <a:pPr>
              <a:lnSpc>
                <a:spcPts val="2380"/>
              </a:lnSpc>
            </a:pPr>
            <a:endParaRPr lang="it-IT" sz="2200" dirty="0">
              <a:solidFill>
                <a:srgbClr val="414141"/>
              </a:solidFill>
            </a:endParaRPr>
          </a:p>
        </p:txBody>
      </p:sp>
      <p:pic>
        <p:nvPicPr>
          <p:cNvPr id="2" name="Picture 1">
            <a:extLst>
              <a:ext uri="{FF2B5EF4-FFF2-40B4-BE49-F238E27FC236}">
                <a16:creationId xmlns:a16="http://schemas.microsoft.com/office/drawing/2014/main" id="{B85D9403-052E-DBE1-943C-F59BB344D321}"/>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15932715" y="-139300"/>
            <a:ext cx="3580276" cy="2659133"/>
          </a:xfrm>
          <a:prstGeom prst="rect">
            <a:avLst/>
          </a:prstGeom>
        </p:spPr>
      </p:pic>
      <p:sp>
        <p:nvSpPr>
          <p:cNvPr id="22" name="Slide Number Placeholder 5">
            <a:extLst>
              <a:ext uri="{FF2B5EF4-FFF2-40B4-BE49-F238E27FC236}">
                <a16:creationId xmlns:a16="http://schemas.microsoft.com/office/drawing/2014/main" id="{A2B02B7E-720F-0359-F353-56F7C7A1EF99}"/>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7</a:t>
            </a:fld>
            <a:endParaRPr lang="fr-CA" sz="1200" dirty="0"/>
          </a:p>
        </p:txBody>
      </p:sp>
      <p:pic>
        <p:nvPicPr>
          <p:cNvPr id="16" name="Picture 15">
            <a:extLst>
              <a:ext uri="{FF2B5EF4-FFF2-40B4-BE49-F238E27FC236}">
                <a16:creationId xmlns:a16="http://schemas.microsoft.com/office/drawing/2014/main" id="{6B9CFEE4-6F5E-2573-6339-14B61B1D24D8}"/>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7360079" y="4380951"/>
            <a:ext cx="3580276" cy="2659133"/>
          </a:xfrm>
          <a:prstGeom prst="rect">
            <a:avLst/>
          </a:prstGeom>
        </p:spPr>
      </p:pic>
      <p:sp>
        <p:nvSpPr>
          <p:cNvPr id="4" name="TextBox 3">
            <a:extLst>
              <a:ext uri="{FF2B5EF4-FFF2-40B4-BE49-F238E27FC236}">
                <a16:creationId xmlns:a16="http://schemas.microsoft.com/office/drawing/2014/main" id="{9C162606-96B4-103C-A503-56327AC2B3F1}"/>
              </a:ext>
            </a:extLst>
          </p:cNvPr>
          <p:cNvSpPr txBox="1"/>
          <p:nvPr/>
        </p:nvSpPr>
        <p:spPr>
          <a:xfrm>
            <a:off x="629645" y="5451316"/>
            <a:ext cx="7831449" cy="1118255"/>
          </a:xfrm>
          <a:prstGeom prst="rect">
            <a:avLst/>
          </a:prstGeom>
          <a:noFill/>
        </p:spPr>
        <p:txBody>
          <a:bodyPr wrap="square" rtlCol="0">
            <a:spAutoFit/>
          </a:bodyPr>
          <a:lstStyle/>
          <a:p>
            <a:pPr>
              <a:lnSpc>
                <a:spcPts val="1960"/>
              </a:lnSpc>
            </a:pPr>
            <a:r>
              <a:rPr lang="en-IE" b="1" dirty="0">
                <a:solidFill>
                  <a:srgbClr val="414141"/>
                </a:solidFill>
              </a:rPr>
              <a:t>Bron: </a:t>
            </a:r>
            <a:r>
              <a:rPr lang="en-IE" sz="1800" dirty="0">
                <a:solidFill>
                  <a:srgbClr val="414141"/>
                </a:solidFill>
                <a:ea typeface="+mn-lt"/>
                <a:cs typeface="+mn-lt"/>
              </a:rPr>
              <a:t>    UNWTO (2021). Toerisme en plattelandsontwikkeling. </a:t>
            </a:r>
          </a:p>
          <a:p>
            <a:pPr>
              <a:lnSpc>
                <a:spcPts val="1960"/>
              </a:lnSpc>
            </a:pPr>
            <a:r>
              <a:rPr lang="en-IE" dirty="0">
                <a:solidFill>
                  <a:srgbClr val="414141"/>
                </a:solidFill>
                <a:ea typeface="+mn-lt"/>
                <a:cs typeface="+mn-lt"/>
              </a:rPr>
              <a:t>	</a:t>
            </a:r>
            <a:r>
              <a:rPr lang="en-IE" sz="1800" dirty="0">
                <a:solidFill>
                  <a:srgbClr val="414141"/>
                </a:solidFill>
                <a:ea typeface="+mn-lt"/>
                <a:cs typeface="+mn-lt"/>
              </a:rPr>
              <a:t>Wereldorganisatie voor Toerisme.</a:t>
            </a:r>
            <a:endParaRPr lang="en-IE" sz="1800" dirty="0">
              <a:solidFill>
                <a:srgbClr val="459597"/>
              </a:solidFill>
            </a:endParaRPr>
          </a:p>
          <a:p>
            <a:pPr>
              <a:lnSpc>
                <a:spcPts val="1960"/>
              </a:lnSpc>
            </a:pPr>
            <a:r>
              <a:rPr lang="en-IE" sz="1800" dirty="0">
                <a:solidFill>
                  <a:srgbClr val="414141"/>
                </a:solidFill>
                <a:ea typeface="+mn-lt"/>
                <a:cs typeface="+mn-lt"/>
              </a:rPr>
              <a:t>	</a:t>
            </a:r>
            <a:r>
              <a:rPr lang="en-IE" sz="1800" dirty="0">
                <a:solidFill>
                  <a:srgbClr val="459597"/>
                </a:solidFill>
                <a:ea typeface="+mn-lt"/>
                <a:cs typeface="+mn-lt"/>
                <a:hlinkClick r:id="rId4">
                  <a:extLst>
                    <a:ext uri="{A12FA001-AC4F-418D-AE19-62706E023703}">
                      <ahyp:hlinkClr xmlns:ahyp="http://schemas.microsoft.com/office/drawing/2018/hyperlinkcolor" val="tx"/>
                    </a:ext>
                  </a:extLst>
                </a:hlinkClick>
              </a:rPr>
              <a:t>https://www.unwto.org/tourism-and-rural-development</a:t>
            </a:r>
            <a:r>
              <a:rPr lang="en-IE" sz="1800" dirty="0">
                <a:solidFill>
                  <a:srgbClr val="459597"/>
                </a:solidFill>
                <a:ea typeface="+mn-lt"/>
                <a:cs typeface="+mn-lt"/>
              </a:rPr>
              <a:t> </a:t>
            </a:r>
            <a:endParaRPr lang="en-IE" dirty="0">
              <a:solidFill>
                <a:srgbClr val="459597"/>
              </a:solidFill>
            </a:endParaRPr>
          </a:p>
          <a:p>
            <a:pPr>
              <a:lnSpc>
                <a:spcPts val="1960"/>
              </a:lnSpc>
            </a:pPr>
            <a:endParaRPr lang="en-IE" dirty="0">
              <a:solidFill>
                <a:srgbClr val="459597"/>
              </a:solidFill>
            </a:endParaRPr>
          </a:p>
        </p:txBody>
      </p:sp>
    </p:spTree>
    <p:extLst>
      <p:ext uri="{BB962C8B-B14F-4D97-AF65-F5344CB8AC3E}">
        <p14:creationId xmlns:p14="http://schemas.microsoft.com/office/powerpoint/2010/main" val="9719009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8E8390-67F6-999C-6325-C324B350E2FE}"/>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6B14956A-4F2E-99B5-AB95-F513417A9178}"/>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1A69F967-7450-26A0-215C-3164BD397D83}"/>
              </a:ext>
            </a:extLst>
          </p:cNvPr>
          <p:cNvSpPr txBox="1">
            <a:spLocks/>
          </p:cNvSpPr>
          <p:nvPr/>
        </p:nvSpPr>
        <p:spPr>
          <a:xfrm>
            <a:off x="5667033" y="754970"/>
            <a:ext cx="6639267"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Deel 1: 4 belangrijke leergebieden</a:t>
            </a:r>
          </a:p>
        </p:txBody>
      </p:sp>
      <p:sp>
        <p:nvSpPr>
          <p:cNvPr id="13" name="Slide Number Placeholder 5">
            <a:extLst>
              <a:ext uri="{FF2B5EF4-FFF2-40B4-BE49-F238E27FC236}">
                <a16:creationId xmlns:a16="http://schemas.microsoft.com/office/drawing/2014/main" id="{D158082E-3407-C3E9-3D04-9B0BC6A02F18}"/>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8</a:t>
            </a:fld>
            <a:endParaRPr lang="fr-CA" sz="1200" dirty="0"/>
          </a:p>
        </p:txBody>
      </p:sp>
      <p:sp>
        <p:nvSpPr>
          <p:cNvPr id="8" name="Text Placeholder 1">
            <a:extLst>
              <a:ext uri="{FF2B5EF4-FFF2-40B4-BE49-F238E27FC236}">
                <a16:creationId xmlns:a16="http://schemas.microsoft.com/office/drawing/2014/main" id="{433F1DBA-D3E1-15F1-6EC0-3F287C47D176}"/>
              </a:ext>
            </a:extLst>
          </p:cNvPr>
          <p:cNvSpPr txBox="1">
            <a:spLocks/>
          </p:cNvSpPr>
          <p:nvPr/>
        </p:nvSpPr>
        <p:spPr>
          <a:xfrm>
            <a:off x="1779518" y="2227953"/>
            <a:ext cx="4634729"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GB" sz="2600" b="1" dirty="0"/>
              <a:t>Inzicht in draagkracht en druk op het land: </a:t>
            </a:r>
          </a:p>
          <a:p>
            <a:pPr>
              <a:lnSpc>
                <a:spcPts val="2480"/>
              </a:lnSpc>
            </a:pPr>
            <a:endParaRPr lang="en-GB" sz="2400" b="1" dirty="0"/>
          </a:p>
          <a:p>
            <a:pPr>
              <a:lnSpc>
                <a:spcPts val="2380"/>
              </a:lnSpc>
            </a:pPr>
            <a:r>
              <a:rPr lang="en-IE" sz="2200" dirty="0"/>
              <a:t>Leer hoe u de fysieke, sociale en ecologische grenzen van een bestemming kunt beoordelen om overbevolking en uitputting van hulpbronnen te voorkomen. Begrijp waarom het respecteren van de draagkracht ervoor zorgt dat toerisme een voordeel blijft voor lokale gemeenschappen, en geen last.</a:t>
            </a:r>
          </a:p>
          <a:p>
            <a:pPr>
              <a:lnSpc>
                <a:spcPts val="2380"/>
              </a:lnSpc>
            </a:pPr>
            <a:endParaRPr lang="en-IE" sz="2200" dirty="0"/>
          </a:p>
          <a:p>
            <a:pPr>
              <a:lnSpc>
                <a:spcPts val="2380"/>
              </a:lnSpc>
            </a:pPr>
            <a:endParaRPr lang="en-US" sz="2400" dirty="0"/>
          </a:p>
          <a:p>
            <a:pPr>
              <a:lnSpc>
                <a:spcPts val="2480"/>
              </a:lnSpc>
            </a:pPr>
            <a:endParaRPr lang="en-US" sz="2400" dirty="0"/>
          </a:p>
          <a:p>
            <a:pPr>
              <a:lnSpc>
                <a:spcPts val="2480"/>
              </a:lnSpc>
            </a:pPr>
            <a:endParaRPr lang="en-GB" sz="2400" dirty="0"/>
          </a:p>
          <a:p>
            <a:pPr>
              <a:lnSpc>
                <a:spcPts val="2480"/>
              </a:lnSpc>
            </a:pPr>
            <a:endParaRPr lang="en-GB" sz="2400" dirty="0"/>
          </a:p>
        </p:txBody>
      </p:sp>
      <p:sp>
        <p:nvSpPr>
          <p:cNvPr id="9" name="Text Placeholder 2">
            <a:extLst>
              <a:ext uri="{FF2B5EF4-FFF2-40B4-BE49-F238E27FC236}">
                <a16:creationId xmlns:a16="http://schemas.microsoft.com/office/drawing/2014/main" id="{4DAF0812-CA2F-C9EB-F9AA-D0BF75343BF4}"/>
              </a:ext>
            </a:extLst>
          </p:cNvPr>
          <p:cNvSpPr txBox="1">
            <a:spLocks/>
          </p:cNvSpPr>
          <p:nvPr/>
        </p:nvSpPr>
        <p:spPr>
          <a:xfrm>
            <a:off x="730329" y="171031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dirty="0">
                <a:solidFill>
                  <a:schemeClr val="bg1"/>
                </a:solidFill>
              </a:rPr>
              <a:t>01</a:t>
            </a:r>
            <a:endParaRPr lang="en-GB" sz="6600" b="1" dirty="0">
              <a:solidFill>
                <a:schemeClr val="bg1"/>
              </a:solidFill>
            </a:endParaRPr>
          </a:p>
        </p:txBody>
      </p:sp>
      <p:sp>
        <p:nvSpPr>
          <p:cNvPr id="10" name="Freeform 9">
            <a:extLst>
              <a:ext uri="{FF2B5EF4-FFF2-40B4-BE49-F238E27FC236}">
                <a16:creationId xmlns:a16="http://schemas.microsoft.com/office/drawing/2014/main" id="{06E0A77C-BD1A-8B37-06F5-64E3CC52974E}"/>
              </a:ext>
            </a:extLst>
          </p:cNvPr>
          <p:cNvSpPr/>
          <p:nvPr/>
        </p:nvSpPr>
        <p:spPr>
          <a:xfrm>
            <a:off x="-3603" y="245252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2" name="Picture 1">
            <a:extLst>
              <a:ext uri="{FF2B5EF4-FFF2-40B4-BE49-F238E27FC236}">
                <a16:creationId xmlns:a16="http://schemas.microsoft.com/office/drawing/2014/main" id="{3851DAEE-662E-D633-49E5-97A7B63F4368}"/>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6748092" y="3300902"/>
            <a:ext cx="4246690" cy="3154091"/>
          </a:xfrm>
          <a:prstGeom prst="rect">
            <a:avLst/>
          </a:prstGeom>
        </p:spPr>
      </p:pic>
    </p:spTree>
    <p:extLst>
      <p:ext uri="{BB962C8B-B14F-4D97-AF65-F5344CB8AC3E}">
        <p14:creationId xmlns:p14="http://schemas.microsoft.com/office/powerpoint/2010/main" val="4619816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A0F603-123F-0DDA-8895-E75CAA72E43C}"/>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78CB47E5-71C5-7A25-01F7-31B74D982373}"/>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BBE9AE30-98C0-C838-2DA9-A7BE43468FAE}"/>
              </a:ext>
            </a:extLst>
          </p:cNvPr>
          <p:cNvSpPr txBox="1">
            <a:spLocks/>
          </p:cNvSpPr>
          <p:nvPr/>
        </p:nvSpPr>
        <p:spPr>
          <a:xfrm>
            <a:off x="5667033" y="754970"/>
            <a:ext cx="6658317"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Deel 1: 4 belangrijke leergebieden</a:t>
            </a:r>
          </a:p>
        </p:txBody>
      </p:sp>
      <p:sp>
        <p:nvSpPr>
          <p:cNvPr id="13" name="Slide Number Placeholder 5">
            <a:extLst>
              <a:ext uri="{FF2B5EF4-FFF2-40B4-BE49-F238E27FC236}">
                <a16:creationId xmlns:a16="http://schemas.microsoft.com/office/drawing/2014/main" id="{16464870-7BE4-1809-1F17-F9A2DD00B087}"/>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9</a:t>
            </a:fld>
            <a:endParaRPr lang="fr-CA" sz="1200" dirty="0"/>
          </a:p>
        </p:txBody>
      </p:sp>
      <p:sp>
        <p:nvSpPr>
          <p:cNvPr id="8" name="Text Placeholder 1">
            <a:extLst>
              <a:ext uri="{FF2B5EF4-FFF2-40B4-BE49-F238E27FC236}">
                <a16:creationId xmlns:a16="http://schemas.microsoft.com/office/drawing/2014/main" id="{68FBDB0A-82E9-4AF6-4A09-7B9E3D9D6DD0}"/>
              </a:ext>
            </a:extLst>
          </p:cNvPr>
          <p:cNvSpPr txBox="1">
            <a:spLocks/>
          </p:cNvSpPr>
          <p:nvPr/>
        </p:nvSpPr>
        <p:spPr>
          <a:xfrm>
            <a:off x="1779517" y="2227953"/>
            <a:ext cx="5211217"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GB" sz="2600" b="1" dirty="0"/>
              <a:t>Ontwerp afstemmen op lokale infrastructuur en diensten</a:t>
            </a:r>
          </a:p>
          <a:p>
            <a:pPr>
              <a:lnSpc>
                <a:spcPts val="2480"/>
              </a:lnSpc>
            </a:pPr>
            <a:endParaRPr lang="en-GB" sz="2400" b="1" dirty="0"/>
          </a:p>
          <a:p>
            <a:pPr>
              <a:lnSpc>
                <a:spcPts val="2380"/>
              </a:lnSpc>
            </a:pPr>
            <a:r>
              <a:rPr lang="en-IE" sz="2200" dirty="0"/>
              <a:t>Ontdek hoe u accommodatie kunt ontwerpen die een aanvulling vormt op de bestaande infrastructuur, zoals watervoorziening, afvalbeheer en transportsystemen, in plaats van deze te belasten – met name in landelijke of afgelegen gebieden met beperkte openbare diensten.</a:t>
            </a:r>
          </a:p>
          <a:p>
            <a:pPr>
              <a:lnSpc>
                <a:spcPts val="2380"/>
              </a:lnSpc>
            </a:pPr>
            <a:endParaRPr lang="en-US" sz="2400" dirty="0"/>
          </a:p>
          <a:p>
            <a:pPr>
              <a:lnSpc>
                <a:spcPts val="2480"/>
              </a:lnSpc>
            </a:pPr>
            <a:endParaRPr lang="en-GB" sz="2400" dirty="0"/>
          </a:p>
          <a:p>
            <a:pPr>
              <a:lnSpc>
                <a:spcPts val="2480"/>
              </a:lnSpc>
            </a:pPr>
            <a:endParaRPr lang="en-GB" sz="2400" dirty="0"/>
          </a:p>
        </p:txBody>
      </p:sp>
      <p:sp>
        <p:nvSpPr>
          <p:cNvPr id="9" name="Text Placeholder 2">
            <a:extLst>
              <a:ext uri="{FF2B5EF4-FFF2-40B4-BE49-F238E27FC236}">
                <a16:creationId xmlns:a16="http://schemas.microsoft.com/office/drawing/2014/main" id="{C3097F74-29BD-854D-E75F-D4DD625C4EC0}"/>
              </a:ext>
            </a:extLst>
          </p:cNvPr>
          <p:cNvSpPr txBox="1">
            <a:spLocks/>
          </p:cNvSpPr>
          <p:nvPr/>
        </p:nvSpPr>
        <p:spPr>
          <a:xfrm>
            <a:off x="730329" y="171031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dirty="0">
                <a:solidFill>
                  <a:schemeClr val="bg1"/>
                </a:solidFill>
              </a:rPr>
              <a:t>02</a:t>
            </a:r>
            <a:endParaRPr lang="en-GB" sz="6600" b="1" dirty="0">
              <a:solidFill>
                <a:schemeClr val="bg1"/>
              </a:solidFill>
            </a:endParaRPr>
          </a:p>
        </p:txBody>
      </p:sp>
      <p:sp>
        <p:nvSpPr>
          <p:cNvPr id="10" name="Freeform 9">
            <a:extLst>
              <a:ext uri="{FF2B5EF4-FFF2-40B4-BE49-F238E27FC236}">
                <a16:creationId xmlns:a16="http://schemas.microsoft.com/office/drawing/2014/main" id="{505D883F-FB12-C02A-D524-D48C6FAD24DA}"/>
              </a:ext>
            </a:extLst>
          </p:cNvPr>
          <p:cNvSpPr/>
          <p:nvPr/>
        </p:nvSpPr>
        <p:spPr>
          <a:xfrm>
            <a:off x="-3603" y="245252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2" name="Picture 1">
            <a:extLst>
              <a:ext uri="{FF2B5EF4-FFF2-40B4-BE49-F238E27FC236}">
                <a16:creationId xmlns:a16="http://schemas.microsoft.com/office/drawing/2014/main" id="{B31F6A94-8DB3-3A55-2BEB-7CC6B43650F0}"/>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6748092" y="3300902"/>
            <a:ext cx="4246690" cy="3154091"/>
          </a:xfrm>
          <a:prstGeom prst="rect">
            <a:avLst/>
          </a:prstGeom>
        </p:spPr>
      </p:pic>
    </p:spTree>
    <p:extLst>
      <p:ext uri="{BB962C8B-B14F-4D97-AF65-F5344CB8AC3E}">
        <p14:creationId xmlns:p14="http://schemas.microsoft.com/office/powerpoint/2010/main" val="1255195423"/>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3076E18-2B84-4508-B120-3C096464AE89}">
  <ds:schemaRefs>
    <ds:schemaRef ds:uri="7b53bf8c-4569-44df-ad60-bb18397340c4"/>
    <ds:schemaRef ds:uri="835803b3-5fd4-490d-9118-e08d8d43fc1e"/>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9AC85329-4F53-4995-A204-691117D32702}">
  <ds:schemaRefs>
    <ds:schemaRef ds:uri="http://schemas.microsoft.com/sharepoint/v3/contenttype/forms"/>
  </ds:schemaRefs>
</ds:datastoreItem>
</file>

<file path=customXml/itemProps3.xml><?xml version="1.0" encoding="utf-8"?>
<ds:datastoreItem xmlns:ds="http://schemas.openxmlformats.org/officeDocument/2006/customXml" ds:itemID="{8B8533DB-29E6-4595-AEC6-86AB97AEC9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b53bf8c-4569-44df-ad60-bb18397340c4"/>
    <ds:schemaRef ds:uri="835803b3-5fd4-490d-9118-e08d8d43fc1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1459</TotalTime>
  <Words>2402</Words>
  <Application>Microsoft Office PowerPoint</Application>
  <PresentationFormat>Widescreen</PresentationFormat>
  <Paragraphs>203</Paragraphs>
  <Slides>27</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docId:1D445CDF8450717D4A0897D6EC5FD61C</cp:keywords>
  <cp:lastModifiedBy>Laura Magan (MMS,Ireland)</cp:lastModifiedBy>
  <cp:revision>719</cp:revision>
  <dcterms:created xsi:type="dcterms:W3CDTF">2020-10-14T13:32:04Z</dcterms:created>
  <dcterms:modified xsi:type="dcterms:W3CDTF">2026-02-12T18:29:44Z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