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4.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5.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handoutMasterIdLst>
    <p:handoutMasterId r:id="rId41"/>
  </p:handoutMasterIdLst>
  <p:sldIdLst>
    <p:sldId id="7830" r:id="rId2"/>
    <p:sldId id="7696" r:id="rId3"/>
    <p:sldId id="6822" r:id="rId4"/>
    <p:sldId id="7151" r:id="rId5"/>
    <p:sldId id="7750" r:id="rId6"/>
    <p:sldId id="7709" r:id="rId7"/>
    <p:sldId id="7751" r:id="rId8"/>
    <p:sldId id="7752" r:id="rId9"/>
    <p:sldId id="7710" r:id="rId10"/>
    <p:sldId id="7753" r:id="rId11"/>
    <p:sldId id="7754" r:id="rId12"/>
    <p:sldId id="7756" r:id="rId13"/>
    <p:sldId id="7757" r:id="rId14"/>
    <p:sldId id="7758" r:id="rId15"/>
    <p:sldId id="7683" r:id="rId16"/>
    <p:sldId id="7686" r:id="rId17"/>
    <p:sldId id="7784" r:id="rId18"/>
    <p:sldId id="7785" r:id="rId19"/>
    <p:sldId id="7786" r:id="rId20"/>
    <p:sldId id="7787" r:id="rId21"/>
    <p:sldId id="7788" r:id="rId22"/>
    <p:sldId id="7789" r:id="rId23"/>
    <p:sldId id="7790" r:id="rId24"/>
    <p:sldId id="7791" r:id="rId25"/>
    <p:sldId id="7793" r:id="rId26"/>
    <p:sldId id="7794" r:id="rId27"/>
    <p:sldId id="7795" r:id="rId28"/>
    <p:sldId id="6839" r:id="rId29"/>
    <p:sldId id="7651" r:id="rId30"/>
    <p:sldId id="6946" r:id="rId31"/>
    <p:sldId id="7831" r:id="rId32"/>
    <p:sldId id="6913" r:id="rId33"/>
    <p:sldId id="7832" r:id="rId34"/>
    <p:sldId id="7833" r:id="rId35"/>
    <p:sldId id="6926" r:id="rId36"/>
    <p:sldId id="6807" r:id="rId37"/>
    <p:sldId id="6853" r:id="rId38"/>
    <p:sldId id="77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2D0F0"/>
    <a:srgbClr val="0D9390"/>
    <a:srgbClr val="E96751"/>
    <a:srgbClr val="494949"/>
    <a:srgbClr val="F2A158"/>
    <a:srgbClr val="DCC5ED"/>
    <a:srgbClr val="3FB5A1"/>
    <a:srgbClr val="E1FFE1"/>
    <a:srgbClr val="CE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22" autoAdjust="0"/>
    <p:restoredTop sz="95082"/>
  </p:normalViewPr>
  <p:slideViewPr>
    <p:cSldViewPr snapToGrid="0" snapToObjects="1">
      <p:cViewPr varScale="1">
        <p:scale>
          <a:sx n="96" d="100"/>
          <a:sy n="96" d="100"/>
        </p:scale>
        <p:origin x="176" y="8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06/02/2026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‹N›</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Clicca per modificare gli stili di testo principali</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A4C5-E14C-0B79-0F84-B5A35C01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0D8C-946B-7BF1-A9A5-68DD0E91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41C-4D87-853C-75F3-57A30676EE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9321E-CD5D-BEE8-4CFE-A35DD3AB981A}"/>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67842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5D9-4FB3-FDE2-6CCB-504A95CA2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2FA7-8ABF-4C3D-13DA-AE1DDF9E1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B4D03-3BFF-AF9C-29A8-38D769EFF9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BD9C7-126A-C2D6-81F5-D6E03386ADD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8774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925-5EF0-A6C5-1252-88396E06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A792-247B-877C-C13E-4E4569711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65C99-C468-DA8C-B610-6E473D809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1C495-8C02-1D0C-25F8-A69CBCDD2D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232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A53A-D925-9992-CC32-AC864383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A218-C6BD-1CE3-92CF-9DF04EF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CA0F5-FDC5-B84C-C75B-19008F3074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BE4F8-036E-AED5-986C-3B6233F8977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41263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A565-BAFA-F4EC-62C7-6A3CDD41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4EC-E43D-1833-772F-0F4C0367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70ED6-E29B-D5D1-E298-0D406C033C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0268C4-3E7A-B012-706C-30150686F010}"/>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7015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E93-7F89-6392-D946-CB55B98A5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18BB6-7FB6-9D3A-13F6-918812E10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0A514-CB8E-2C0D-D8EE-A4840D5ACC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84E998-DC37-2113-700B-E2A860A21322}"/>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0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EEF-2AA6-DECA-78B9-96ED6B138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38B3-67D9-0FF0-0E33-6880E7C7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0655-9C24-D3B9-0CB5-E0AA53B25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7E297-511D-AEAE-0BDE-38A7EAA6651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7652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1628-4900-3423-DE1B-530177F27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E97A-31A3-5633-3502-D941275B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62B6-840D-A052-9892-9C521414E1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3C6F9D-B541-919D-0B05-454CF492ACDD}"/>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88667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3A06-E66C-8D23-6E0C-1A50F28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F422-BE58-8742-E0B9-90548AD0C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91DD-F089-EC23-E173-B05955695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CC68F-B055-BEDF-F44D-F7C192E37F52}"/>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992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80E3-2B0A-FB64-911A-011E773E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4AC4-9B13-7104-9BC8-793CEC39F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6CD8-BD23-AA81-D92E-7E8589E14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C7786-BBC9-DE81-2D39-BEDEA4AF0DD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51806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81B1-8984-FE80-4A56-036ABD8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4E66-6E82-D5BB-7D2F-8A8CD755C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28E7-6678-4C8D-D518-58A327FC04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AE5C9-320D-D1BA-CD58-3C44A32EBA7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6247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BFB9-28A6-89A1-42BC-4D9CB4F8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6CD6A-AB41-CDE6-BD9C-93C6324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50CAC-93BE-BE8E-C4ED-F1DC6C228C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7BE95-BA91-632A-5CBA-BFCD1ECCEA25}"/>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624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0DCE-8BA1-7F83-BB7C-C653C8E3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1D4B-9A21-D186-6A2B-CE2C66C9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4178-BA5F-C730-E504-81CE554376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890EA1-92F3-7D91-95A0-69155C28EC2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2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EE51-A17D-B8BB-F44F-8D62CAA5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2E5-25CC-1ADC-E2A0-BF732E95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9019-9863-10F1-79F4-9595CF504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8D93BF-9514-C63B-444E-932F2390789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96805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D634-B4BC-AC8C-69BC-1E3146519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3AE4-94E4-E5DB-87F1-F46E084C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EDFCF-6141-3B54-0E0A-B21FED907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D7422-EE5C-FDA0-C228-0C659FC3EB72}"/>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7418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5DF-E724-240F-25D5-E8AAE41DC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3219-7AE1-9B10-895C-D109117C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7C734-0364-9E95-E411-78D566C084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978961-8338-B81A-6ACE-731255361784}"/>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948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39605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‹N›</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PROGETTAZIONE DI SOGGIORNI TURISTICI INNOVATIVI</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 id="2147483930" r:id="rId45"/>
    <p:sldLayoutId id="214748393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hyperlink" Target="https://www.agriturismi.it/it/calabria/cropani/agriturismo_acqua_di_friso.html"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www.acquadifriso.it/en/" TargetMode="External"/><Relationship Id="rId5" Type="http://schemas.openxmlformats.org/officeDocument/2006/relationships/hyperlink" Target="https://www.invitalia.it/"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ministeroturismo.gov.it/fondo-rotativo-imprese/" TargetMode="Externa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hyperlink" Target="https://www.cdp.it/" TargetMode="External"/><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8.svg"/><Relationship Id="rId9" Type="http://schemas.openxmlformats.org/officeDocument/2006/relationships/hyperlink" Target="https://www.ministeroturismo.gov.it/fondo-rotativo-impre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nisteroturismo.gov.it/fondo-rotativo-imprese/"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reterurale.it/flex/cm/pages/ServeBLOB.php/L/IT/IDPagina/1" TargetMode="Externa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hyperlink" Target="https://www.discoverterradeimessapi.it/en/informazioni" TargetMode="External"/><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reterurale.it/flex/cm/pages/ServeBLOB.php/L/IT/IDPagina/1"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hyperlink" Target="https://www.lcinternational.it/en/news/what-gals-are-and-how-they-works/" TargetMode="External"/><Relationship Id="rId10" Type="http://schemas.openxmlformats.org/officeDocument/2006/relationships/image" Target="../media/image32.svg"/><Relationship Id="rId4" Type="http://schemas.openxmlformats.org/officeDocument/2006/relationships/hyperlink" Target="https://www.meridaunia.it/"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psr.regione.puglia.it/en/il-programma"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hyperlink" Target="https://psr.regione.puglia.it/" TargetMode="External"/><Relationship Id="rId10"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hyperlink" Target="https://psr.regione.puglia.it/en/-/csr-2023-2027-in-tervento-srd01.01a.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sr.regione.puglia.it/" TargetMode="External"/><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hyperlink" Target="https://www.meridaunia.it/" TargetMode="External"/><Relationship Id="rId4" Type="http://schemas.openxmlformats.org/officeDocument/2006/relationships/image" Target="../media/image18.svg"/><Relationship Id="rId9" Type="http://schemas.openxmlformats.org/officeDocument/2006/relationships/hyperlink" Target="https://www.regione.toscana.it/sviluppo-rurale-2023-20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credito.gov.it/"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entrate.gov.it/portale/aree-tematiche/casa/agevolazioni/agevolazioni-per-le-ristrutturazioni-edilizie"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 Id="rId6" Type="http://schemas.openxmlformats.org/officeDocument/2006/relationships/hyperlink" Target="https://www.theflorentine.net/2020/11/10/superbonus-110-non-italian-citizens.com" TargetMode="External"/><Relationship Id="rId5" Type="http://schemas.openxmlformats.org/officeDocument/2006/relationships/hyperlink" Target="https://www.agenziaentrate.gov.it/portale/schede/agevolazioni/detrazione-riqualificazione-energetica-55-2016/cosa-riqualificazione-55-2016.com" TargetMode="External"/><Relationship Id="rId4" Type="http://schemas.openxmlformats.org/officeDocument/2006/relationships/hyperlink" Target="https://www.agenziaentrate.gov.it/portale/aree-tematiche/casa/agevolazioni/agevolazioni-risparmio-energeti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lberghidiffusi.it/the-albergo-diffuso-model/?lang=en" TargetMode="External"/><Relationship Id="rId1" Type="http://schemas.openxmlformats.org/officeDocument/2006/relationships/slideLayout" Target="../slideLayouts/slideLayout45.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hyperlink" Target="https://www.vivicalascio.it/" TargetMode="Externa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ie/en/department-of-public-expenditure-infrastructure-public-service-reform-and-digitalisation/publications/european-agricultural-fund-for-rural-development/#:~:text=Programme%20Focus,economic%20development%20in%20rural%20areas" TargetMode="External"/><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hyperlink" Target="https://commission.europa.eu/funding-tenders/find-funding/eu-funding-programmes/european-agricultural-fund-rural-development-eafrd_en#:~:text=The%20European%20agricultural%20fund%20for,improving%20the%20competitiveness%20of%20agricult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c.europa.eu/environment/emas/index_en.htm" TargetMode="External"/><Relationship Id="rId2" Type="http://schemas.openxmlformats.org/officeDocument/2006/relationships/image" Target="../media/image40.png"/><Relationship Id="rId1" Type="http://schemas.openxmlformats.org/officeDocument/2006/relationships/slideLayout" Target="../slideLayouts/slideLayout43.xml"/><Relationship Id="rId6" Type="http://schemas.openxmlformats.org/officeDocument/2006/relationships/hyperlink" Target="https://documenti.camera.it/leg18/dossier/testi/D21152.htm?_1636979632296.com" TargetMode="External"/><Relationship Id="rId5" Type="http://schemas.openxmlformats.org/officeDocument/2006/relationships/hyperlink" Target="https://www.ministeroturismo.gov.it/concessione-voucher-avviso-pubblico-n-2-di-cui-al-fondo-per-il-turismo-sostenibile-3.com" TargetMode="External"/><Relationship Id="rId4" Type="http://schemas.openxmlformats.org/officeDocument/2006/relationships/hyperlink" Target="https://www.ministeroturismo.gov.it/wp-content/uploads/2023/05/Mitur_Avviso_2_certificazioni-sostenibilita_v0.6_signed.pdf.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umenti.camera.it/leg18/dossier/testi/D21152.htm?_1636979632296.com" TargetMode="External"/><Relationship Id="rId2" Type="http://schemas.openxmlformats.org/officeDocument/2006/relationships/hyperlink" Target="https://calabriaeuropa.regione.calabria.it/wp-content/uploads/2023/02/PRSTS.2019-2021.pdf.com" TargetMode="External"/><Relationship Id="rId1"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hyperlink" Target="https://bandi.contributiregione.it/settore-attivita/agricoltura?archived=tru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forniturealberghiereonline.it/blog-hotel/111-contributi-a-fondo-perduto-per-il-turismo-tutti-i-bandi-aperti-di-invitalia#:~:text=Promosso%20e%20gestito%20da%C2%A0Invitalia%2C%20questo,i%2035%20anni%20e%20l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invitalia.it/en/incentives-and-tools/development-contract#:~:text=THE%20FINANCIAL%20BENEFITS,interest%20subsidy"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vitalia.it/en"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4" Type="http://schemas.openxmlformats.org/officeDocument/2006/relationships/hyperlink" Target="http://www.invitalia.it/"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invitalia.it/incentivi-e-strumenti/resto-al-sud"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557127"/>
            <a:ext cx="5582642" cy="697353"/>
          </a:xfrm>
        </p:spPr>
        <p:txBody>
          <a:bodyPr/>
          <a:lstStyle/>
          <a:p>
            <a:r>
              <a:rPr lang="en-GB" dirty="0"/>
              <a:t>Modulo 7 </a:t>
            </a:r>
            <a:r>
              <a:rPr lang="en-GB" sz="4000" b="0" dirty="0"/>
              <a:t>(Parte 2)</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3251774"/>
            <a:ext cx="5464465" cy="697353"/>
          </a:xfrm>
        </p:spPr>
        <p:txBody>
          <a:bodyPr>
            <a:noAutofit/>
          </a:bodyPr>
          <a:lstStyle/>
          <a:p>
            <a:pPr defTabSz="777514">
              <a:lnSpc>
                <a:spcPct val="100000"/>
              </a:lnSpc>
              <a:spcBef>
                <a:spcPts val="0"/>
              </a:spcBef>
              <a:spcAft>
                <a:spcPts val="600"/>
              </a:spcAft>
              <a:defRPr/>
            </a:pPr>
            <a:r>
              <a:rPr lang="en-US" b="1" dirty="0">
                <a:ln w="6600">
                  <a:solidFill>
                    <a:schemeClr val="accent2"/>
                  </a:solidFill>
                  <a:prstDash val="solid"/>
                </a:ln>
                <a:solidFill>
                  <a:srgbClr val="FFFFFF"/>
                </a:solidFill>
                <a:effectLst>
                  <a:outerShdw dist="38100" dir="2700000" algn="tl" rotWithShape="0">
                    <a:schemeClr val="accent2"/>
                  </a:outerShdw>
                </a:effectLst>
              </a:rPr>
              <a:t>Trovare i fondi adeguati – Opzioni di finanziamento e finanziamento</a:t>
            </a:r>
          </a:p>
          <a:p>
            <a:pPr defTabSz="777514">
              <a:lnSpc>
                <a:spcPct val="100000"/>
              </a:lnSpc>
              <a:spcBef>
                <a:spcPts val="0"/>
              </a:spcBef>
              <a:spcAft>
                <a:spcPts val="600"/>
              </a:spcAft>
              <a:defRPr/>
            </a:pPr>
            <a:r>
              <a:rPr lang="en-GB" sz="2800" i="1" dirty="0"/>
              <a:t>Pianificazione finanziaria e finanziamento </a:t>
            </a:r>
          </a:p>
          <a:p>
            <a:pPr defTabSz="777514">
              <a:lnSpc>
                <a:spcPct val="100000"/>
              </a:lnSpc>
              <a:spcBef>
                <a:spcPts val="0"/>
              </a:spcBef>
              <a:spcAft>
                <a:spcPts val="600"/>
              </a:spcAft>
              <a:defRPr/>
            </a:pPr>
            <a:r>
              <a:rPr lang="en-US" sz="2800" i="1" dirty="0"/>
              <a:t>Italia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www.epicstays.eu</a:t>
            </a:r>
          </a:p>
        </p:txBody>
      </p:sp>
      <p:pic>
        <p:nvPicPr>
          <p:cNvPr id="9" name="Picture Placeholder 8" descr="A flag of italy with red white and green stripes&#10;&#10;AI-generated content may be incorrect.">
            <a:extLst>
              <a:ext uri="{FF2B5EF4-FFF2-40B4-BE49-F238E27FC236}">
                <a16:creationId xmlns:a16="http://schemas.microsoft.com/office/drawing/2014/main" id="{1FB81EC6-A39E-077A-F934-55D4787D2E9B}"/>
              </a:ext>
            </a:extLst>
          </p:cNvPr>
          <p:cNvPicPr>
            <a:picLocks noGrp="1" noChangeAspect="1"/>
          </p:cNvPicPr>
          <p:nvPr>
            <p:ph type="pic" sz="quarter" idx="19"/>
          </p:nvPr>
        </p:nvPicPr>
        <p:blipFill>
          <a:blip r:embed="rId2"/>
          <a:srcRect l="488" r="488"/>
          <a:stretch>
            <a:fillRect/>
          </a:stretch>
        </p:blipFill>
        <p:spPr/>
      </p:pic>
    </p:spTree>
    <p:extLst>
      <p:ext uri="{BB962C8B-B14F-4D97-AF65-F5344CB8AC3E}">
        <p14:creationId xmlns:p14="http://schemas.microsoft.com/office/powerpoint/2010/main" val="29997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9173-0FE6-68D6-7A5A-CABA6F4E8E89}"/>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1EEFC16-B95C-A322-F268-90A377170ABF}"/>
              </a:ext>
            </a:extLst>
          </p:cNvPr>
          <p:cNvSpPr/>
          <p:nvPr/>
        </p:nvSpPr>
        <p:spPr>
          <a:xfrm>
            <a:off x="1188304" y="1423756"/>
            <a:ext cx="10136921" cy="320168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51176CC-3CB0-3C18-485A-C16E47119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52E637FB-7C6C-AE7C-913D-78AF48205F08}"/>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1800" b="1" dirty="0">
                <a:solidFill>
                  <a:srgbClr val="E96751"/>
                </a:solidFill>
              </a:rPr>
              <a:t>Obiettivo: </a:t>
            </a:r>
            <a:r>
              <a:rPr lang="en-US" sz="1800" dirty="0">
                <a:solidFill>
                  <a:srgbClr val="494949"/>
                </a:solidFill>
              </a:rPr>
              <a:t>il programma offre una combinazione di sovvenzioni e prestiti a tasso zero per le nuove imprese nelle regioni del Sud Italia (Abruzzo, Basilicata, Calabria, Campania, Molise, Puglia, Sardegna e Sicilia). È rivolto agli imprenditori che risiedono (o intendono trasferirsi) nel Sud e desiderano avviare un'attività in settori quali il turismo.</a:t>
            </a:r>
          </a:p>
          <a:p>
            <a:pPr marL="0" indent="0">
              <a:spcAft>
                <a:spcPts val="1200"/>
              </a:spcAft>
            </a:pPr>
            <a:r>
              <a:rPr lang="en-US" sz="1800" dirty="0">
                <a:solidFill>
                  <a:srgbClr val="494949"/>
                </a:solidFill>
              </a:rPr>
              <a:t>Si rivolge a giovani imprenditori di età compresa tra i 18 e i 55 anni (fascia di età recentemente ampliata).</a:t>
            </a:r>
          </a:p>
          <a:p>
            <a:pPr marL="0" indent="0">
              <a:spcAft>
                <a:spcPts val="1200"/>
              </a:spcAft>
            </a:pPr>
            <a:r>
              <a:rPr lang="en-US" sz="1800" dirty="0">
                <a:solidFill>
                  <a:srgbClr val="494949"/>
                </a:solidFill>
              </a:rPr>
              <a:t>Vengono erogate </a:t>
            </a:r>
            <a:r>
              <a:rPr lang="en-US" sz="1800" b="1" dirty="0">
                <a:solidFill>
                  <a:srgbClr val="494949"/>
                </a:solidFill>
              </a:rPr>
              <a:t>sovvenzioni a fondo perduto pari a circa il 50% del finanziamento, mentre il restante 50% deve essere rimborsato in 8 anni, analogamente a </a:t>
            </a:r>
            <a:r>
              <a:rPr lang="en-US" sz="1800" dirty="0">
                <a:solidFill>
                  <a:srgbClr val="494949"/>
                </a:solidFill>
              </a:rPr>
              <a:t>un prestito (con un periodo di grazia). Molti lo hanno già utilizzato per aprire bed and breakfast o piccole strutture ricettive.</a:t>
            </a:r>
          </a:p>
          <a:p>
            <a:pPr marL="0" indent="0">
              <a:spcAft>
                <a:spcPts val="1200"/>
              </a:spcAft>
            </a:pPr>
            <a:endParaRPr lang="en-US" sz="1800" dirty="0">
              <a:solidFill>
                <a:srgbClr val="494949"/>
              </a:solidFill>
            </a:endParaRPr>
          </a:p>
        </p:txBody>
      </p:sp>
      <p:cxnSp>
        <p:nvCxnSpPr>
          <p:cNvPr id="15" name="Connector: Elbow 14">
            <a:extLst>
              <a:ext uri="{FF2B5EF4-FFF2-40B4-BE49-F238E27FC236}">
                <a16:creationId xmlns:a16="http://schemas.microsoft.com/office/drawing/2014/main" id="{973E0EDE-7317-72CC-D37B-C554F22A9D00}"/>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173BCBC-8E70-1EA0-152A-B2BD4E5D8E93}"/>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675508-F548-3D34-4705-C0652FD14B6F}"/>
              </a:ext>
            </a:extLst>
          </p:cNvPr>
          <p:cNvSpPr txBox="1">
            <a:spLocks/>
          </p:cNvSpPr>
          <p:nvPr/>
        </p:nvSpPr>
        <p:spPr>
          <a:xfrm>
            <a:off x="380792"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Programma Resto al Sud</a:t>
            </a:r>
          </a:p>
        </p:txBody>
      </p:sp>
      <p:pic>
        <p:nvPicPr>
          <p:cNvPr id="32" name="Graphic 31" descr="Target with solid fill">
            <a:extLst>
              <a:ext uri="{FF2B5EF4-FFF2-40B4-BE49-F238E27FC236}">
                <a16:creationId xmlns:a16="http://schemas.microsoft.com/office/drawing/2014/main" id="{2CCB4A6A-8CD2-0411-5E43-FDBA173E5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CCC78AAE-1829-CDDE-72E8-5BA791CCC176}"/>
              </a:ext>
            </a:extLst>
          </p:cNvPr>
          <p:cNvSpPr/>
          <p:nvPr/>
        </p:nvSpPr>
        <p:spPr>
          <a:xfrm>
            <a:off x="1826168" y="4820050"/>
            <a:ext cx="10029647" cy="190792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21F6BFB9-913A-C614-D061-B4B66FE9D07D}"/>
              </a:ext>
            </a:extLst>
          </p:cNvPr>
          <p:cNvSpPr txBox="1">
            <a:spLocks/>
          </p:cNvSpPr>
          <p:nvPr/>
        </p:nvSpPr>
        <p:spPr>
          <a:xfrm>
            <a:off x="2483933" y="4944185"/>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rgbClr val="E96751"/>
                </a:solidFill>
              </a:rPr>
              <a:t>Come possono aiutare</a:t>
            </a:r>
          </a:p>
          <a:p>
            <a:pPr marL="342900" indent="-342900">
              <a:buFont typeface="Arial" panose="020B0604020202020204" pitchFamily="34" charset="0"/>
              <a:buChar char="•"/>
            </a:pPr>
            <a:r>
              <a:rPr lang="en-US" sz="2000" b="1" dirty="0">
                <a:solidFill>
                  <a:srgbClr val="494949"/>
                </a:solidFill>
              </a:rPr>
              <a:t>Ristrutturazione e allestimento di soggiorni alternativi </a:t>
            </a:r>
            <a:r>
              <a:rPr lang="en-US" sz="2000" dirty="0">
                <a:solidFill>
                  <a:srgbClr val="494949"/>
                </a:solidFill>
              </a:rPr>
              <a:t>(glamping, B&amp;B, agriturismi)</a:t>
            </a:r>
          </a:p>
          <a:p>
            <a:pPr marL="342900" indent="-342900">
              <a:buFont typeface="Arial" panose="020B0604020202020204" pitchFamily="34" charset="0"/>
              <a:buChar char="•"/>
            </a:pPr>
            <a:r>
              <a:rPr lang="en-US" sz="2000" b="1" dirty="0">
                <a:solidFill>
                  <a:srgbClr val="494949"/>
                </a:solidFill>
              </a:rPr>
              <a:t>Acquisto di immobili </a:t>
            </a:r>
            <a:r>
              <a:rPr lang="en-US" sz="2000" dirty="0">
                <a:solidFill>
                  <a:srgbClr val="494949"/>
                </a:solidFill>
              </a:rPr>
              <a:t>(fino al 40% del budget totale)</a:t>
            </a:r>
          </a:p>
          <a:p>
            <a:pPr marL="342900" indent="-342900">
              <a:buFont typeface="Arial" panose="020B0604020202020204" pitchFamily="34" charset="0"/>
              <a:buChar char="•"/>
            </a:pPr>
            <a:r>
              <a:rPr lang="en-US" sz="2000" dirty="0">
                <a:solidFill>
                  <a:srgbClr val="494949"/>
                </a:solidFill>
              </a:rPr>
              <a:t>Attrezzature, abbellimento paesaggistico, marketing, strumenti digitali, arredi</a:t>
            </a:r>
            <a:r>
              <a:rPr lang="en-US" sz="2000" dirty="0" err="1">
                <a:solidFill>
                  <a:srgbClr val="494949"/>
                </a:solidFill>
              </a:rPr>
              <a:t>, ecc.</a:t>
            </a:r>
            <a:endParaRPr lang="en-US" sz="2000" dirty="0">
              <a:solidFill>
                <a:srgbClr val="494949"/>
              </a:solidFill>
            </a:endParaRPr>
          </a:p>
          <a:p>
            <a:pPr marL="342900" indent="-342900">
              <a:buFont typeface="Wingdings" panose="05000000000000000000" pitchFamily="2" charset="2"/>
              <a:buChar char="v"/>
            </a:pPr>
            <a:endParaRPr lang="en-US" sz="1800" dirty="0"/>
          </a:p>
          <a:p>
            <a:pPr marL="447675" indent="0"/>
            <a:endParaRPr lang="en-US" sz="2000" dirty="0">
              <a:solidFill>
                <a:srgbClr val="494949"/>
              </a:solidFill>
            </a:endParaRPr>
          </a:p>
        </p:txBody>
      </p:sp>
      <p:pic>
        <p:nvPicPr>
          <p:cNvPr id="43" name="Graphic 42" descr="Excellent with solid fill">
            <a:extLst>
              <a:ext uri="{FF2B5EF4-FFF2-40B4-BE49-F238E27FC236}">
                <a16:creationId xmlns:a16="http://schemas.microsoft.com/office/drawing/2014/main" id="{5B656343-9146-F25E-9384-D073D7A96F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6168" y="4919138"/>
            <a:ext cx="749373" cy="749373"/>
          </a:xfrm>
          <a:prstGeom prst="rect">
            <a:avLst/>
          </a:prstGeom>
        </p:spPr>
      </p:pic>
      <p:pic>
        <p:nvPicPr>
          <p:cNvPr id="30722" name="Picture 2" descr="Resto al sud">
            <a:extLst>
              <a:ext uri="{FF2B5EF4-FFF2-40B4-BE49-F238E27FC236}">
                <a16:creationId xmlns:a16="http://schemas.microsoft.com/office/drawing/2014/main" id="{98A2F81C-16D8-6CAA-46A6-CE6470D82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2481-E07D-9D2B-6445-4BCE36C6313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0C2C116-196E-E1E0-1987-8315B66F0852}"/>
              </a:ext>
            </a:extLst>
          </p:cNvPr>
          <p:cNvSpPr/>
          <p:nvPr/>
        </p:nvSpPr>
        <p:spPr>
          <a:xfrm>
            <a:off x="1188304" y="1423756"/>
            <a:ext cx="10136921" cy="178616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8F35CD98-42C5-F1E9-67F5-6F25A6117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A9D33063-EE1A-E005-AAB6-C857988C2F15}"/>
              </a:ext>
            </a:extLst>
          </p:cNvPr>
          <p:cNvSpPr txBox="1">
            <a:spLocks/>
          </p:cNvSpPr>
          <p:nvPr/>
        </p:nvSpPr>
        <p:spPr>
          <a:xfrm>
            <a:off x="1945920" y="1623250"/>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Esempi: </a:t>
            </a:r>
            <a:r>
              <a:rPr lang="en-US" sz="2200" dirty="0">
                <a:solidFill>
                  <a:srgbClr val="494949"/>
                </a:solidFill>
              </a:rPr>
              <a:t>può finanziare i costi di acquisto dei terreni, </a:t>
            </a:r>
            <a:r>
              <a:rPr lang="en-US" sz="2200" b="1" dirty="0">
                <a:solidFill>
                  <a:srgbClr val="494949"/>
                </a:solidFill>
              </a:rPr>
              <a:t>fino al 10% </a:t>
            </a:r>
            <a:r>
              <a:rPr lang="en-US" sz="2200" dirty="0">
                <a:solidFill>
                  <a:srgbClr val="494949"/>
                </a:solidFill>
              </a:rPr>
              <a:t>dell'investimento totale. </a:t>
            </a:r>
            <a:r>
              <a:rPr lang="en-US" sz="2200" b="1" dirty="0">
                <a:solidFill>
                  <a:srgbClr val="494949"/>
                </a:solidFill>
              </a:rPr>
              <a:t>Acquisto di immobili, costruzione e installazione di strutture</a:t>
            </a:r>
            <a:r>
              <a:rPr lang="en-US" sz="2200" dirty="0">
                <a:solidFill>
                  <a:srgbClr val="494949"/>
                </a:solidFill>
              </a:rPr>
              <a:t>: include l'acquisto di immobili, la costruzione di nuove strutture e l'installazione di impianti essenziali, </a:t>
            </a:r>
            <a:r>
              <a:rPr lang="en-US" sz="2200" b="1" dirty="0">
                <a:solidFill>
                  <a:srgbClr val="494949"/>
                </a:solidFill>
              </a:rPr>
              <a:t>fino al 70%.</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691F9A72-BE9C-4ACD-0A16-3ED4E7FC435E}"/>
              </a:ext>
            </a:extLst>
          </p:cNvPr>
          <p:cNvCxnSpPr>
            <a:cxnSpLocks/>
          </p:cNvCxnSpPr>
          <p:nvPr/>
        </p:nvCxnSpPr>
        <p:spPr>
          <a:xfrm rot="10800000" flipH="1" flipV="1">
            <a:off x="1204076" y="295491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E9341B53-4CAE-5A52-7BD4-819838D7623D}"/>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FFB7A384-D39A-9644-0BF0-481C09D68CB4}"/>
              </a:ext>
            </a:extLst>
          </p:cNvPr>
          <p:cNvSpPr txBox="1">
            <a:spLocks/>
          </p:cNvSpPr>
          <p:nvPr/>
        </p:nvSpPr>
        <p:spPr>
          <a:xfrm>
            <a:off x="457200" y="235153"/>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Programma Resto al Sud</a:t>
            </a:r>
          </a:p>
        </p:txBody>
      </p:sp>
      <p:sp>
        <p:nvSpPr>
          <p:cNvPr id="18" name="Flowchart: Alternate Process 17">
            <a:extLst>
              <a:ext uri="{FF2B5EF4-FFF2-40B4-BE49-F238E27FC236}">
                <a16:creationId xmlns:a16="http://schemas.microsoft.com/office/drawing/2014/main" id="{CD0EA24F-FEA4-D890-5827-095E249C7CF5}"/>
              </a:ext>
            </a:extLst>
          </p:cNvPr>
          <p:cNvSpPr/>
          <p:nvPr/>
        </p:nvSpPr>
        <p:spPr>
          <a:xfrm>
            <a:off x="1945921" y="3380318"/>
            <a:ext cx="7045680" cy="275401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74AFFF90-9827-CF17-2520-3FC66A2E8E7C}"/>
              </a:ext>
            </a:extLst>
          </p:cNvPr>
          <p:cNvSpPr txBox="1">
            <a:spLocks/>
          </p:cNvSpPr>
          <p:nvPr/>
        </p:nvSpPr>
        <p:spPr>
          <a:xfrm>
            <a:off x="2729503" y="3635616"/>
            <a:ext cx="569059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rgbClr val="E96751"/>
                </a:solidFill>
              </a:rPr>
              <a:t>Suggerimento: </a:t>
            </a:r>
            <a:r>
              <a:rPr lang="en-US" sz="2000" dirty="0"/>
              <a:t>presentare la domanda tramite</a:t>
            </a:r>
            <a:r>
              <a:rPr lang="en-US" sz="2000" dirty="0">
                <a:solidFill>
                  <a:srgbClr val="E96751"/>
                </a:solidFill>
                <a:hlinkClick r:id="rId5">
                  <a:extLst>
                    <a:ext uri="{A12FA001-AC4F-418D-AE19-62706E023703}">
                      <ahyp:hlinkClr xmlns:ahyp="http://schemas.microsoft.com/office/drawing/2018/hyperlinkcolor" val="tx"/>
                    </a:ext>
                  </a:extLst>
                </a:hlinkClick>
              </a:rPr>
              <a:t> www.invitalia.it </a:t>
            </a:r>
            <a:r>
              <a:rPr lang="en-US" sz="2000" dirty="0"/>
              <a:t>con un piano aziendale, sede nella regione meridionale e attenzione alla sostenibilità, ad esempio campeggi ecologici, pensioni rurali o rifugi eco-compatibili</a:t>
            </a:r>
          </a:p>
          <a:p>
            <a:pPr marL="0" indent="0"/>
            <a:r>
              <a:rPr lang="it-IT" sz="2000" dirty="0">
                <a:hlinkClick r:id="rId6">
                  <a:extLst>
                    <a:ext uri="{A12FA001-AC4F-418D-AE19-62706E023703}">
                      <ahyp:hlinkClr xmlns:ahyp="http://schemas.microsoft.com/office/drawing/2018/hyperlinkcolor" val="tx"/>
                    </a:ext>
                  </a:extLst>
                </a:hlinkClick>
              </a:rPr>
              <a:t>Vedi Agricampeggio Acqua di Friso </a:t>
            </a:r>
            <a:r>
              <a:rPr lang="it-IT" sz="2000" dirty="0"/>
              <a:t>– Eco-Glamping </a:t>
            </a:r>
            <a:r>
              <a:rPr lang="it-IT" sz="2000" dirty="0">
                <a:hlinkClick r:id="rId7">
                  <a:extLst>
                    <a:ext uri="{A12FA001-AC4F-418D-AE19-62706E023703}">
                      <ahyp:hlinkClr xmlns:ahyp="http://schemas.microsoft.com/office/drawing/2018/hyperlinkcolor" val="tx"/>
                    </a:ext>
                  </a:extLst>
                </a:hlinkClick>
              </a:rPr>
              <a:t>agri camping </a:t>
            </a:r>
            <a:r>
              <a:rPr lang="it-IT" sz="2000" dirty="0"/>
              <a:t>e glamping in Calabria nella sezione successiva come esempio.</a:t>
            </a:r>
          </a:p>
          <a:p>
            <a:pPr marL="342900" indent="-342900">
              <a:buFont typeface="Wingdings" panose="05000000000000000000" pitchFamily="2" charset="2"/>
              <a:buChar char="v"/>
            </a:pPr>
            <a:endParaRPr lang="en-US" sz="2000" dirty="0"/>
          </a:p>
          <a:p>
            <a:pPr marL="447675" indent="0"/>
            <a:endParaRPr lang="en-US" sz="2000" dirty="0">
              <a:solidFill>
                <a:srgbClr val="494949"/>
              </a:solidFill>
            </a:endParaRPr>
          </a:p>
        </p:txBody>
      </p:sp>
      <p:pic>
        <p:nvPicPr>
          <p:cNvPr id="43" name="Graphic 42" descr="Excellent with solid fill">
            <a:extLst>
              <a:ext uri="{FF2B5EF4-FFF2-40B4-BE49-F238E27FC236}">
                <a16:creationId xmlns:a16="http://schemas.microsoft.com/office/drawing/2014/main" id="{24866F41-B276-5B2A-ABAB-C284CCCFC3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9853" y="3649892"/>
            <a:ext cx="749373" cy="749373"/>
          </a:xfrm>
          <a:prstGeom prst="rect">
            <a:avLst/>
          </a:prstGeom>
        </p:spPr>
      </p:pic>
      <p:pic>
        <p:nvPicPr>
          <p:cNvPr id="30722" name="Picture 2" descr="Resto al sud">
            <a:extLst>
              <a:ext uri="{FF2B5EF4-FFF2-40B4-BE49-F238E27FC236}">
                <a16:creationId xmlns:a16="http://schemas.microsoft.com/office/drawing/2014/main" id="{20C09F6A-4482-75B9-1AE5-1F7C77472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Graphic 4" descr="Excellent with solid fill">
            <a:extLst>
              <a:ext uri="{FF2B5EF4-FFF2-40B4-BE49-F238E27FC236}">
                <a16:creationId xmlns:a16="http://schemas.microsoft.com/office/drawing/2014/main" id="{D8FEA311-FBCB-899B-E274-86031D9283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826" y="1570594"/>
            <a:ext cx="749373" cy="749373"/>
          </a:xfrm>
          <a:prstGeom prst="rect">
            <a:avLst/>
          </a:prstGeom>
        </p:spPr>
      </p:pic>
    </p:spTree>
    <p:extLst>
      <p:ext uri="{BB962C8B-B14F-4D97-AF65-F5344CB8AC3E}">
        <p14:creationId xmlns:p14="http://schemas.microsoft.com/office/powerpoint/2010/main" val="33327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7B2D-5DA7-3D41-E497-35171C491ED1}"/>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A32F1CF1-38A9-C35E-BA9B-9B149751E2AD}"/>
              </a:ext>
            </a:extLst>
          </p:cNvPr>
          <p:cNvSpPr/>
          <p:nvPr/>
        </p:nvSpPr>
        <p:spPr>
          <a:xfrm>
            <a:off x="1846674" y="3207840"/>
            <a:ext cx="9573801" cy="31453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2DDDBE3-E58F-C82E-CE85-6527DBA0A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61F4AA31-45B6-9036-934C-546658CB14BB}"/>
              </a:ext>
            </a:extLst>
          </p:cNvPr>
          <p:cNvSpPr txBox="1">
            <a:spLocks/>
          </p:cNvSpPr>
          <p:nvPr/>
        </p:nvSpPr>
        <p:spPr>
          <a:xfrm>
            <a:off x="2402937" y="3555569"/>
            <a:ext cx="9108026"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Obiettivo</a:t>
            </a:r>
            <a:r>
              <a:rPr lang="en-US" sz="2200" b="1" dirty="0">
                <a:solidFill>
                  <a:srgbClr val="494949"/>
                </a:solidFill>
              </a:rPr>
              <a:t>: </a:t>
            </a:r>
            <a:r>
              <a:rPr lang="en-US" sz="2200" b="1" dirty="0">
                <a:solidFill>
                  <a:srgbClr val="494949"/>
                </a:solidFill>
                <a:hlinkClick r:id="rId5">
                  <a:extLst>
                    <a:ext uri="{A12FA001-AC4F-418D-AE19-62706E023703}">
                      <ahyp:hlinkClr xmlns:ahyp="http://schemas.microsoft.com/office/drawing/2018/hyperlinkcolor" val="tx"/>
                    </a:ext>
                  </a:extLst>
                </a:hlinkClick>
              </a:rPr>
              <a:t>Il Fondo </a:t>
            </a:r>
            <a:r>
              <a:rPr lang="en-US" sz="2200" b="1" dirty="0" err="1">
                <a:solidFill>
                  <a:srgbClr val="494949"/>
                </a:solidFill>
                <a:hlinkClick r:id="rId5">
                  <a:extLst>
                    <a:ext uri="{A12FA001-AC4F-418D-AE19-62706E023703}">
                      <ahyp:hlinkClr xmlns:ahyp="http://schemas.microsoft.com/office/drawing/2018/hyperlinkcolor" val="tx"/>
                    </a:ext>
                  </a:extLst>
                </a:hlinkClick>
              </a:rPr>
              <a:t>Rotativo </a:t>
            </a:r>
            <a:r>
              <a:rPr lang="en-US" sz="2200" b="1" dirty="0">
                <a:solidFill>
                  <a:srgbClr val="494949"/>
                </a:solidFill>
                <a:hlinkClick r:id="rId5">
                  <a:extLst>
                    <a:ext uri="{A12FA001-AC4F-418D-AE19-62706E023703}">
                      <ahyp:hlinkClr xmlns:ahyp="http://schemas.microsoft.com/office/drawing/2018/hyperlinkcolor" val="tx"/>
                    </a:ext>
                  </a:extLst>
                </a:hlinkClick>
              </a:rPr>
              <a:t>Turismo </a:t>
            </a:r>
            <a:r>
              <a:rPr lang="en-US" sz="2200" b="1" dirty="0">
                <a:solidFill>
                  <a:srgbClr val="494949"/>
                </a:solidFill>
              </a:rPr>
              <a:t>(FRI-TUR) </a:t>
            </a:r>
            <a:r>
              <a:rPr lang="en-US" sz="2200" dirty="0">
                <a:solidFill>
                  <a:srgbClr val="494949"/>
                </a:solidFill>
              </a:rPr>
              <a:t>è un fondo nazionale italiano gestito e amministrato dal Ministero </a:t>
            </a:r>
            <a:r>
              <a:rPr lang="en-US" sz="2200" i="1" dirty="0">
                <a:solidFill>
                  <a:srgbClr val="494949"/>
                </a:solidFill>
              </a:rPr>
              <a:t>del Turismo</a:t>
            </a:r>
            <a:r>
              <a:rPr lang="en-US" sz="2200" dirty="0">
                <a:solidFill>
                  <a:srgbClr val="494949"/>
                </a:solidFill>
              </a:rPr>
              <a:t> e dalla Cassa </a:t>
            </a:r>
            <a:r>
              <a:rPr lang="en-US" sz="2200" dirty="0" err="1">
                <a:solidFill>
                  <a:srgbClr val="494949"/>
                </a:solidFill>
              </a:rPr>
              <a:t>Depositi </a:t>
            </a:r>
            <a:r>
              <a:rPr lang="en-US" sz="2200" dirty="0">
                <a:solidFill>
                  <a:srgbClr val="494949"/>
                </a:solidFill>
              </a:rPr>
              <a:t>e </a:t>
            </a:r>
            <a:r>
              <a:rPr lang="en-US" sz="2200" dirty="0" err="1">
                <a:solidFill>
                  <a:srgbClr val="494949"/>
                </a:solidFill>
              </a:rPr>
              <a:t>Prestiti </a:t>
            </a:r>
            <a:r>
              <a:rPr lang="en-US" sz="2200" dirty="0">
                <a:solidFill>
                  <a:srgbClr val="494949"/>
                </a:solidFill>
              </a:rPr>
              <a:t>(CDP). Il fondo finanzia investimenti significativi (</a:t>
            </a:r>
            <a:r>
              <a:rPr lang="en-IE" sz="2200" dirty="0">
                <a:solidFill>
                  <a:srgbClr val="494949"/>
                </a:solidFill>
              </a:rPr>
              <a:t>da 500.000 a 10 milioni di euro con una </a:t>
            </a:r>
            <a:r>
              <a:rPr lang="en-US" sz="2200" dirty="0">
                <a:solidFill>
                  <a:srgbClr val="494949"/>
                </a:solidFill>
              </a:rPr>
              <a:t>combinazione di </a:t>
            </a:r>
            <a:r>
              <a:rPr lang="en-US" sz="2200" b="1" dirty="0">
                <a:solidFill>
                  <a:srgbClr val="494949"/>
                </a:solidFill>
              </a:rPr>
              <a:t>prestiti a tasso agevolato e sovvenzioni fino al 35%). </a:t>
            </a:r>
          </a:p>
          <a:p>
            <a:pPr marL="0" indent="0">
              <a:spcAft>
                <a:spcPts val="600"/>
              </a:spcAft>
            </a:pPr>
            <a:r>
              <a:rPr lang="en-US" sz="2200" dirty="0">
                <a:solidFill>
                  <a:srgbClr val="494949"/>
                </a:solidFill>
              </a:rPr>
              <a:t>Sostiene il turismo sostenibile ed è dedicato agli investimenti nel settore turistico, in particolare nella </a:t>
            </a:r>
            <a:r>
              <a:rPr lang="en-US" sz="2200" b="1" dirty="0" err="1">
                <a:solidFill>
                  <a:srgbClr val="494949"/>
                </a:solidFill>
              </a:rPr>
              <a:t>modernizzazione</a:t>
            </a:r>
            <a:r>
              <a:rPr lang="en-US" sz="2200" b="1" dirty="0">
                <a:solidFill>
                  <a:srgbClr val="494949"/>
                </a:solidFill>
              </a:rPr>
              <a:t>, nell'efficienza energetica, nell'accessibilità e nella sostenibilità</a:t>
            </a:r>
            <a:r>
              <a:rPr lang="en-US" sz="2200" dirty="0">
                <a:solidFill>
                  <a:srgbClr val="494949"/>
                </a:solidFill>
              </a:rPr>
              <a:t>. </a:t>
            </a:r>
          </a:p>
        </p:txBody>
      </p:sp>
      <p:sp>
        <p:nvSpPr>
          <p:cNvPr id="33" name="Freeform 28">
            <a:extLst>
              <a:ext uri="{FF2B5EF4-FFF2-40B4-BE49-F238E27FC236}">
                <a16:creationId xmlns:a16="http://schemas.microsoft.com/office/drawing/2014/main" id="{64C8ECD6-C602-EB32-01D5-25C6E5314019}"/>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654FB82-4A2F-B032-92F4-EF23EE3C24C7}"/>
              </a:ext>
            </a:extLst>
          </p:cNvPr>
          <p:cNvSpPr txBox="1">
            <a:spLocks/>
          </p:cNvSpPr>
          <p:nvPr/>
        </p:nvSpPr>
        <p:spPr>
          <a:xfrm>
            <a:off x="1508015" y="26303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t>Incentivi per la ripresa e la sostenibilità del turismo </a:t>
            </a:r>
          </a:p>
          <a:p>
            <a:pPr>
              <a:spcBef>
                <a:spcPts val="0"/>
              </a:spcBef>
            </a:pPr>
            <a:r>
              <a:rPr lang="en-US" sz="2400" dirty="0"/>
              <a:t>(PNRR/Ministero del Turismo)</a:t>
            </a:r>
            <a:endParaRPr lang="en-IE" sz="2400" dirty="0"/>
          </a:p>
        </p:txBody>
      </p:sp>
      <p:pic>
        <p:nvPicPr>
          <p:cNvPr id="32" name="Graphic 31" descr="Target with solid fill">
            <a:extLst>
              <a:ext uri="{FF2B5EF4-FFF2-40B4-BE49-F238E27FC236}">
                <a16:creationId xmlns:a16="http://schemas.microsoft.com/office/drawing/2014/main" id="{B95D1B40-0A7D-DD9B-F9FA-C867A78B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328" y="1596308"/>
            <a:ext cx="633914" cy="633914"/>
          </a:xfrm>
          <a:prstGeom prst="rect">
            <a:avLst/>
          </a:prstGeom>
        </p:spPr>
      </p:pic>
      <p:grpSp>
        <p:nvGrpSpPr>
          <p:cNvPr id="5" name="Group 4">
            <a:extLst>
              <a:ext uri="{FF2B5EF4-FFF2-40B4-BE49-F238E27FC236}">
                <a16:creationId xmlns:a16="http://schemas.microsoft.com/office/drawing/2014/main" id="{81EA4D11-0140-EBE0-2F54-183195F6328E}"/>
              </a:ext>
            </a:extLst>
          </p:cNvPr>
          <p:cNvGrpSpPr/>
          <p:nvPr/>
        </p:nvGrpSpPr>
        <p:grpSpPr>
          <a:xfrm>
            <a:off x="274432" y="85433"/>
            <a:ext cx="1047896" cy="1049846"/>
            <a:chOff x="1016000" y="1137920"/>
            <a:chExt cx="1016000" cy="1016000"/>
          </a:xfrm>
        </p:grpSpPr>
        <p:sp>
          <p:nvSpPr>
            <p:cNvPr id="6" name="Oval 5">
              <a:extLst>
                <a:ext uri="{FF2B5EF4-FFF2-40B4-BE49-F238E27FC236}">
                  <a16:creationId xmlns:a16="http://schemas.microsoft.com/office/drawing/2014/main" id="{539F22DC-2E40-C73C-7C83-A11079BF637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D3AD9C-629B-A357-3EA9-D4E3FB91536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sp>
        <p:nvSpPr>
          <p:cNvPr id="2" name="Flowchart: Alternate Process 1">
            <a:extLst>
              <a:ext uri="{FF2B5EF4-FFF2-40B4-BE49-F238E27FC236}">
                <a16:creationId xmlns:a16="http://schemas.microsoft.com/office/drawing/2014/main" id="{3C6FC388-F714-6AEB-91B3-E3DEC0359CC8}"/>
              </a:ext>
            </a:extLst>
          </p:cNvPr>
          <p:cNvSpPr/>
          <p:nvPr/>
        </p:nvSpPr>
        <p:spPr>
          <a:xfrm>
            <a:off x="1005292" y="1366722"/>
            <a:ext cx="10131080" cy="1617635"/>
          </a:xfrm>
          <a:prstGeom prst="flowChartAlternateProcess">
            <a:avLst/>
          </a:prstGeom>
          <a:solidFill>
            <a:srgbClr val="0D9390"/>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5">
            <a:extLst>
              <a:ext uri="{FF2B5EF4-FFF2-40B4-BE49-F238E27FC236}">
                <a16:creationId xmlns:a16="http://schemas.microsoft.com/office/drawing/2014/main" id="{893A137F-236C-6E02-1CE7-CF2F1C11EB0B}"/>
              </a:ext>
            </a:extLst>
          </p:cNvPr>
          <p:cNvSpPr txBox="1">
            <a:spLocks/>
          </p:cNvSpPr>
          <p:nvPr/>
        </p:nvSpPr>
        <p:spPr>
          <a:xfrm>
            <a:off x="1481530" y="1490573"/>
            <a:ext cx="9388142" cy="1306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b="1" dirty="0">
                <a:solidFill>
                  <a:schemeClr val="bg1"/>
                </a:solidFill>
              </a:rPr>
              <a:t>Incentivi per la ripresa e la sostenibilità del turismo (PNRR/Ministero del Turismo e altri) </a:t>
            </a:r>
            <a:r>
              <a:rPr lang="en-US" sz="2000" dirty="0">
                <a:solidFill>
                  <a:schemeClr val="bg1"/>
                </a:solidFill>
              </a:rPr>
              <a:t>Parte del piano italiano per il Fondo di recupero dell'UE (PNRR). Utilizza questi fondi di recupero dell'UE per il turismo, come il potenziamento del turismo e l'innovazione verde, in particolare nelle zone rurali.</a:t>
            </a:r>
          </a:p>
        </p:txBody>
      </p:sp>
      <p:pic>
        <p:nvPicPr>
          <p:cNvPr id="13" name="Graphic 12" descr="Target with solid fill">
            <a:extLst>
              <a:ext uri="{FF2B5EF4-FFF2-40B4-BE49-F238E27FC236}">
                <a16:creationId xmlns:a16="http://schemas.microsoft.com/office/drawing/2014/main" id="{94576A22-BAA9-E9D6-947B-9DC7B571E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8928" y="3446531"/>
            <a:ext cx="633914" cy="633914"/>
          </a:xfrm>
          <a:prstGeom prst="rect">
            <a:avLst/>
          </a:prstGeom>
        </p:spPr>
      </p:pic>
      <p:cxnSp>
        <p:nvCxnSpPr>
          <p:cNvPr id="17" name="Connector: Elbow 16">
            <a:extLst>
              <a:ext uri="{FF2B5EF4-FFF2-40B4-BE49-F238E27FC236}">
                <a16:creationId xmlns:a16="http://schemas.microsoft.com/office/drawing/2014/main" id="{382A65EA-85BC-4719-DD16-A1D99F443158}"/>
              </a:ext>
            </a:extLst>
          </p:cNvPr>
          <p:cNvCxnSpPr>
            <a:cxnSpLocks/>
          </p:cNvCxnSpPr>
          <p:nvPr/>
        </p:nvCxnSpPr>
        <p:spPr>
          <a:xfrm rot="10800000" flipH="1" flipV="1">
            <a:off x="1016452" y="2382780"/>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EAF-7B1A-3EC0-4540-468CABAF386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8CB6EB9-444F-8331-2679-F2818ACE9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2EA71E6F-4FA3-BC4F-BC1F-7D46B75AE42A}"/>
              </a:ext>
            </a:extLst>
          </p:cNvPr>
          <p:cNvSpPr txBox="1">
            <a:spLocks/>
          </p:cNvSpPr>
          <p:nvPr/>
        </p:nvSpPr>
        <p:spPr>
          <a:xfrm>
            <a:off x="1741690" y="1603139"/>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33" name="Freeform 28">
            <a:extLst>
              <a:ext uri="{FF2B5EF4-FFF2-40B4-BE49-F238E27FC236}">
                <a16:creationId xmlns:a16="http://schemas.microsoft.com/office/drawing/2014/main" id="{ACD2A3FA-A0F4-51EB-2A59-993669C62EED}"/>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685F88-0978-AAA8-1716-F18C273DFA50}"/>
              </a:ext>
            </a:extLst>
          </p:cNvPr>
          <p:cNvSpPr txBox="1">
            <a:spLocks/>
          </p:cNvSpPr>
          <p:nvPr/>
        </p:nvSpPr>
        <p:spPr>
          <a:xfrm>
            <a:off x="412257" y="277161"/>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Incentivi per la ripresa e la sostenibilità del turismo </a:t>
            </a:r>
          </a:p>
          <a:p>
            <a:pPr>
              <a:spcBef>
                <a:spcPts val="0"/>
              </a:spcBef>
            </a:pPr>
            <a:r>
              <a:rPr lang="en-US" sz="2800" dirty="0"/>
              <a:t>(PNRR/Ministero del Turismo)</a:t>
            </a:r>
            <a:endParaRPr lang="en-IE" sz="2800" dirty="0"/>
          </a:p>
        </p:txBody>
      </p:sp>
      <p:sp>
        <p:nvSpPr>
          <p:cNvPr id="4" name="Flowchart: Alternate Process 3">
            <a:extLst>
              <a:ext uri="{FF2B5EF4-FFF2-40B4-BE49-F238E27FC236}">
                <a16:creationId xmlns:a16="http://schemas.microsoft.com/office/drawing/2014/main" id="{E4C21E07-D60B-B90C-E935-34C7294EACDC}"/>
              </a:ext>
            </a:extLst>
          </p:cNvPr>
          <p:cNvSpPr/>
          <p:nvPr/>
        </p:nvSpPr>
        <p:spPr>
          <a:xfrm>
            <a:off x="1357195" y="1593244"/>
            <a:ext cx="9027456" cy="374852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72A06C83-2F83-6336-9F5A-00F28E4DE55C}"/>
              </a:ext>
            </a:extLst>
          </p:cNvPr>
          <p:cNvSpPr txBox="1">
            <a:spLocks/>
          </p:cNvSpPr>
          <p:nvPr/>
        </p:nvSpPr>
        <p:spPr>
          <a:xfrm>
            <a:off x="2015217" y="1752200"/>
            <a:ext cx="805346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Obiettivo</a:t>
            </a:r>
            <a:r>
              <a:rPr lang="en-US" sz="2200" b="1" dirty="0">
                <a:solidFill>
                  <a:srgbClr val="494949"/>
                </a:solidFill>
              </a:rPr>
              <a:t>: </a:t>
            </a:r>
            <a:r>
              <a:rPr lang="en-US" sz="2200" dirty="0">
                <a:solidFill>
                  <a:srgbClr val="494949"/>
                </a:solidFill>
              </a:rPr>
              <a:t>Fornisce prestiti e sovvenzioni per facilitare l'accesso al credito alle PMI turistiche con una </a:t>
            </a:r>
            <a:r>
              <a:rPr lang="en-US" sz="2200" b="1" dirty="0">
                <a:solidFill>
                  <a:srgbClr val="494949"/>
                </a:solidFill>
              </a:rPr>
              <a:t>riserva del 50% per investimenti verdi</a:t>
            </a:r>
            <a:r>
              <a:rPr lang="en-US" sz="2200" dirty="0">
                <a:solidFill>
                  <a:srgbClr val="494949"/>
                </a:solidFill>
              </a:rPr>
              <a:t>. </a:t>
            </a:r>
            <a:r>
              <a:rPr lang="en-US" sz="2200" b="1" dirty="0">
                <a:solidFill>
                  <a:srgbClr val="494949"/>
                </a:solidFill>
              </a:rPr>
              <a:t>Ideale per: </a:t>
            </a:r>
          </a:p>
          <a:p>
            <a:pPr marL="342900" indent="-342900">
              <a:spcBef>
                <a:spcPts val="0"/>
              </a:spcBef>
              <a:spcAft>
                <a:spcPts val="600"/>
              </a:spcAft>
              <a:buFont typeface="Wingdings" panose="05000000000000000000" pitchFamily="2" charset="2"/>
              <a:buChar char="Ø"/>
            </a:pPr>
            <a:r>
              <a:rPr lang="en-US" sz="2200" b="1" dirty="0">
                <a:solidFill>
                  <a:srgbClr val="494949"/>
                </a:solidFill>
              </a:rPr>
              <a:t>Eco-rifugi e glamping off-grid </a:t>
            </a:r>
            <a:r>
              <a:rPr lang="en-US" sz="2200" dirty="0">
                <a:solidFill>
                  <a:srgbClr val="494949"/>
                </a:solidFill>
              </a:rPr>
              <a:t>che passano alle energie rinnovabili</a:t>
            </a:r>
          </a:p>
          <a:p>
            <a:pPr marL="342900" indent="-342900">
              <a:spcBef>
                <a:spcPts val="0"/>
              </a:spcBef>
              <a:spcAft>
                <a:spcPts val="600"/>
              </a:spcAft>
              <a:buFont typeface="Wingdings" panose="05000000000000000000" pitchFamily="2" charset="2"/>
              <a:buChar char="Ø"/>
            </a:pPr>
            <a:r>
              <a:rPr lang="en-US" sz="2200" b="1" dirty="0">
                <a:solidFill>
                  <a:srgbClr val="494949"/>
                </a:solidFill>
              </a:rPr>
              <a:t>Edifici storici trasformati in boutique hotel</a:t>
            </a:r>
            <a:r>
              <a:rPr lang="en-US" sz="2200" dirty="0">
                <a:solidFill>
                  <a:srgbClr val="494949"/>
                </a:solidFill>
              </a:rPr>
              <a:t>, miglioramento delle prestazioni energetiche e restauro di beni storici </a:t>
            </a:r>
          </a:p>
          <a:p>
            <a:pPr marL="342900" indent="-342900">
              <a:spcBef>
                <a:spcPts val="0"/>
              </a:spcBef>
              <a:spcAft>
                <a:spcPts val="600"/>
              </a:spcAft>
              <a:buFont typeface="Wingdings" panose="05000000000000000000" pitchFamily="2" charset="2"/>
              <a:buChar char="Ø"/>
            </a:pPr>
            <a:r>
              <a:rPr lang="en-US" sz="2200" b="1" dirty="0">
                <a:solidFill>
                  <a:srgbClr val="494949"/>
                </a:solidFill>
              </a:rPr>
              <a:t>Strutture ricettive immerse nella natura che </a:t>
            </a:r>
            <a:r>
              <a:rPr lang="en-US" sz="2200" dirty="0">
                <a:solidFill>
                  <a:srgbClr val="494949"/>
                </a:solidFill>
              </a:rPr>
              <a:t>si espandono per soddisfare gli standard di accessibilità e di edilizia verde</a:t>
            </a:r>
          </a:p>
          <a:p>
            <a:pPr marL="342900" indent="-342900">
              <a:spcBef>
                <a:spcPts val="0"/>
              </a:spcBef>
              <a:spcAft>
                <a:spcPts val="600"/>
              </a:spcAft>
              <a:buFont typeface="Wingdings" panose="05000000000000000000" pitchFamily="2" charset="2"/>
              <a:buChar char="Ø"/>
            </a:pPr>
            <a:r>
              <a:rPr lang="en-US" sz="2200" dirty="0">
                <a:solidFill>
                  <a:srgbClr val="494949"/>
                </a:solidFill>
              </a:rPr>
              <a:t>Progetti che prevedono il riutilizzo adattivo di siti rurali abbandonati</a:t>
            </a:r>
          </a:p>
        </p:txBody>
      </p:sp>
      <p:pic>
        <p:nvPicPr>
          <p:cNvPr id="8" name="Graphic 7" descr="Target with solid fill">
            <a:extLst>
              <a:ext uri="{FF2B5EF4-FFF2-40B4-BE49-F238E27FC236}">
                <a16:creationId xmlns:a16="http://schemas.microsoft.com/office/drawing/2014/main" id="{602DE1D7-F2AA-CEEF-2571-82D122B0C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733" y="1796073"/>
            <a:ext cx="633914" cy="633914"/>
          </a:xfrm>
          <a:prstGeom prst="rect">
            <a:avLst/>
          </a:prstGeom>
        </p:spPr>
      </p:pic>
      <p:pic>
        <p:nvPicPr>
          <p:cNvPr id="13" name="Picture 12">
            <a:extLst>
              <a:ext uri="{FF2B5EF4-FFF2-40B4-BE49-F238E27FC236}">
                <a16:creationId xmlns:a16="http://schemas.microsoft.com/office/drawing/2014/main" id="{3A208561-4948-E6E6-A64E-7E7392C9EA5C}"/>
              </a:ext>
            </a:extLst>
          </p:cNvPr>
          <p:cNvPicPr>
            <a:picLocks noChangeAspect="1"/>
          </p:cNvPicPr>
          <p:nvPr/>
        </p:nvPicPr>
        <p:blipFill>
          <a:blip r:embed="rId7"/>
          <a:stretch>
            <a:fillRect/>
          </a:stretch>
        </p:blipFill>
        <p:spPr>
          <a:xfrm>
            <a:off x="1508015" y="5621665"/>
            <a:ext cx="850589" cy="846711"/>
          </a:xfrm>
          <a:prstGeom prst="rect">
            <a:avLst/>
          </a:prstGeom>
        </p:spPr>
      </p:pic>
      <p:sp>
        <p:nvSpPr>
          <p:cNvPr id="14" name="TextBox 13">
            <a:extLst>
              <a:ext uri="{FF2B5EF4-FFF2-40B4-BE49-F238E27FC236}">
                <a16:creationId xmlns:a16="http://schemas.microsoft.com/office/drawing/2014/main" id="{3D6D2380-F376-9F62-15C5-52DED7BE362B}"/>
              </a:ext>
            </a:extLst>
          </p:cNvPr>
          <p:cNvSpPr txBox="1"/>
          <p:nvPr/>
        </p:nvSpPr>
        <p:spPr>
          <a:xfrm>
            <a:off x="2415048" y="5387552"/>
            <a:ext cx="8017863" cy="1631216"/>
          </a:xfrm>
          <a:prstGeom prst="rect">
            <a:avLst/>
          </a:prstGeom>
          <a:noFill/>
        </p:spPr>
        <p:txBody>
          <a:bodyPr wrap="square">
            <a:spAutoFit/>
          </a:bodyPr>
          <a:lstStyle/>
          <a:p>
            <a:r>
              <a:rPr lang="en-US" b="1" i="1" dirty="0">
                <a:solidFill>
                  <a:srgbClr val="494949"/>
                </a:solidFill>
              </a:rPr>
              <a:t>Letture consigliate</a:t>
            </a:r>
          </a:p>
          <a:p>
            <a:pPr>
              <a:spcAft>
                <a:spcPts val="600"/>
              </a:spcAft>
            </a:pPr>
            <a:r>
              <a:rPr lang="en-US" dirty="0">
                <a:solidFill>
                  <a:srgbClr val="494949"/>
                </a:solidFill>
              </a:rPr>
              <a:t>Le domande devono essere presentate tramite la </a:t>
            </a:r>
            <a:r>
              <a:rPr lang="en-US" b="1" dirty="0">
                <a:solidFill>
                  <a:srgbClr val="494949"/>
                </a:solidFill>
              </a:rPr>
              <a:t>piattaforma CDP</a:t>
            </a:r>
            <a:r>
              <a:rPr lang="en-US" dirty="0">
                <a:solidFill>
                  <a:srgbClr val="494949"/>
                </a:solidFill>
              </a:rPr>
              <a:t>:</a:t>
            </a:r>
            <a:r>
              <a:rPr lang="en-US" dirty="0">
                <a:solidFill>
                  <a:srgbClr val="494949"/>
                </a:solidFill>
                <a:hlinkClick r:id="rId8">
                  <a:extLst>
                    <a:ext uri="{A12FA001-AC4F-418D-AE19-62706E023703}">
                      <ahyp:hlinkClr xmlns:ahyp="http://schemas.microsoft.com/office/drawing/2018/hyperlinkcolor" val="tx"/>
                    </a:ext>
                  </a:extLst>
                </a:hlinkClick>
              </a:rPr>
              <a:t> https://www.cdp.it</a:t>
            </a:r>
            <a:endParaRPr lang="en-US" dirty="0">
              <a:solidFill>
                <a:srgbClr val="494949"/>
              </a:solidFill>
            </a:endParaRPr>
          </a:p>
          <a:p>
            <a:pPr>
              <a:spcAft>
                <a:spcPts val="600"/>
              </a:spcAft>
            </a:pPr>
            <a:r>
              <a:rPr lang="en-US" dirty="0">
                <a:solidFill>
                  <a:srgbClr val="00B0F0"/>
                </a:solidFill>
                <a:hlinkClick r:id="rId9">
                  <a:extLst>
                    <a:ext uri="{A12FA001-AC4F-418D-AE19-62706E023703}">
                      <ahyp:hlinkClr xmlns:ahyp="http://schemas.microsoft.com/office/drawing/2018/hyperlinkcolor" val="tx"/>
                    </a:ext>
                  </a:extLst>
                </a:hlinkClick>
              </a:rPr>
              <a:t>M1C3 Investimento 4.2.5: Fondo rotativo per le imprese (FRI) a sostegno delle imprese e degli investimenti nello sviluppo</a:t>
            </a:r>
            <a:endParaRPr lang="en-US" dirty="0">
              <a:solidFill>
                <a:srgbClr val="00B0F0"/>
              </a:solidFill>
            </a:endParaRPr>
          </a:p>
          <a:p>
            <a:pPr>
              <a:spcAft>
                <a:spcPts val="600"/>
              </a:spcAft>
            </a:pPr>
            <a:endParaRPr lang="en-US" i="0" dirty="0">
              <a:solidFill>
                <a:srgbClr val="494949"/>
              </a:solidFill>
              <a:effectLst/>
            </a:endParaRPr>
          </a:p>
        </p:txBody>
      </p:sp>
      <p:pic>
        <p:nvPicPr>
          <p:cNvPr id="15" name="Picture 2" descr="a woman standing in front of a tent at Nordisk Village Puglia in Manduria">
            <a:extLst>
              <a:ext uri="{FF2B5EF4-FFF2-40B4-BE49-F238E27FC236}">
                <a16:creationId xmlns:a16="http://schemas.microsoft.com/office/drawing/2014/main" id="{A3AF0852-2E80-7F43-3E81-512474C18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8975" y="109727"/>
            <a:ext cx="3207872" cy="18044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4C5C-AD8E-BC1B-C503-389631BD8BF7}"/>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ADC623C5-90F9-4356-3ADA-52E1E765ECDF}"/>
              </a:ext>
            </a:extLst>
          </p:cNvPr>
          <p:cNvSpPr txBox="1">
            <a:spLocks/>
          </p:cNvSpPr>
          <p:nvPr/>
        </p:nvSpPr>
        <p:spPr>
          <a:xfrm>
            <a:off x="2226711" y="521148"/>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4" name="Flowchart: Alternate Process 3">
            <a:extLst>
              <a:ext uri="{FF2B5EF4-FFF2-40B4-BE49-F238E27FC236}">
                <a16:creationId xmlns:a16="http://schemas.microsoft.com/office/drawing/2014/main" id="{4918E0D6-CF65-370C-E552-9F19DF6C22B8}"/>
              </a:ext>
            </a:extLst>
          </p:cNvPr>
          <p:cNvSpPr/>
          <p:nvPr/>
        </p:nvSpPr>
        <p:spPr>
          <a:xfrm>
            <a:off x="733426" y="109726"/>
            <a:ext cx="11049000" cy="656729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FBA212C5-FE4A-BCF9-F9CC-648430B51769}"/>
              </a:ext>
            </a:extLst>
          </p:cNvPr>
          <p:cNvSpPr txBox="1">
            <a:spLocks/>
          </p:cNvSpPr>
          <p:nvPr/>
        </p:nvSpPr>
        <p:spPr>
          <a:xfrm>
            <a:off x="2009775" y="303506"/>
            <a:ext cx="957397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E96751"/>
                </a:solidFill>
              </a:rPr>
              <a:t>Finanziamenti per</a:t>
            </a:r>
            <a:r>
              <a:rPr lang="en-US" sz="2000" b="1" dirty="0">
                <a:solidFill>
                  <a:srgbClr val="494949"/>
                </a:solidFill>
              </a:rPr>
              <a:t>: </a:t>
            </a:r>
          </a:p>
          <a:p>
            <a:pPr marL="342900" indent="-342900">
              <a:spcBef>
                <a:spcPts val="0"/>
              </a:spcBef>
              <a:spcAft>
                <a:spcPts val="600"/>
              </a:spcAft>
              <a:buFont typeface="Wingdings" panose="05000000000000000000" pitchFamily="2" charset="2"/>
              <a:buChar char="v"/>
            </a:pPr>
            <a:r>
              <a:rPr lang="en-US" sz="2000" b="1" dirty="0">
                <a:solidFill>
                  <a:srgbClr val="494949"/>
                </a:solidFill>
              </a:rPr>
              <a:t>Miglioramenti ecologici alle strutture turistiche </a:t>
            </a:r>
            <a:r>
              <a:rPr lang="en-US" sz="2000" dirty="0">
                <a:solidFill>
                  <a:srgbClr val="494949"/>
                </a:solidFill>
              </a:rPr>
              <a:t>(ad esempio, pannelli solari, pompe di calore, isolamento)</a:t>
            </a:r>
          </a:p>
          <a:p>
            <a:pPr marL="342900" indent="-342900">
              <a:spcBef>
                <a:spcPts val="0"/>
              </a:spcBef>
              <a:spcAft>
                <a:spcPts val="600"/>
              </a:spcAft>
              <a:buFont typeface="Wingdings" panose="05000000000000000000" pitchFamily="2" charset="2"/>
              <a:buChar char="v"/>
            </a:pPr>
            <a:r>
              <a:rPr lang="en-US" sz="2000" b="1" dirty="0">
                <a:solidFill>
                  <a:srgbClr val="494949"/>
                </a:solidFill>
              </a:rPr>
              <a:t>Innovazione digitale </a:t>
            </a:r>
            <a:r>
              <a:rPr lang="en-US" sz="2000" dirty="0">
                <a:solidFill>
                  <a:srgbClr val="494949"/>
                </a:solidFill>
              </a:rPr>
              <a:t>(ad es. </a:t>
            </a:r>
            <a:r>
              <a:rPr lang="en-IE" sz="2000" dirty="0">
                <a:solidFill>
                  <a:srgbClr val="494949"/>
                </a:solidFill>
              </a:rPr>
              <a:t>accesso intelligente, sistemi di prenotazione elettronica)</a:t>
            </a:r>
            <a:endParaRPr lang="en-US" sz="2000" b="1" dirty="0">
              <a:solidFill>
                <a:srgbClr val="494949"/>
              </a:solidFill>
            </a:endParaRPr>
          </a:p>
          <a:p>
            <a:pPr marL="342900" indent="-342900">
              <a:spcBef>
                <a:spcPts val="0"/>
              </a:spcBef>
              <a:spcAft>
                <a:spcPts val="600"/>
              </a:spcAft>
              <a:buFont typeface="Wingdings" panose="05000000000000000000" pitchFamily="2" charset="2"/>
              <a:buChar char="v"/>
            </a:pPr>
            <a:r>
              <a:rPr lang="en-IE" sz="2000" b="1" dirty="0">
                <a:solidFill>
                  <a:srgbClr val="494949"/>
                </a:solidFill>
              </a:rPr>
              <a:t>Transizione ecologica </a:t>
            </a:r>
            <a:r>
              <a:rPr lang="en-IE" sz="2000" dirty="0">
                <a:solidFill>
                  <a:srgbClr val="494949"/>
                </a:solidFill>
              </a:rPr>
              <a:t>(ad es. materiali sostenibili, riciclaggio dell'acqua)</a:t>
            </a:r>
          </a:p>
          <a:p>
            <a:pPr marL="342900" indent="-342900">
              <a:spcBef>
                <a:spcPts val="0"/>
              </a:spcBef>
              <a:spcAft>
                <a:spcPts val="600"/>
              </a:spcAft>
              <a:buFont typeface="Wingdings" panose="05000000000000000000" pitchFamily="2" charset="2"/>
              <a:buChar char="v"/>
            </a:pPr>
            <a:r>
              <a:rPr lang="en-IE" sz="2000" b="1" dirty="0">
                <a:solidFill>
                  <a:srgbClr val="494949"/>
                </a:solidFill>
              </a:rPr>
              <a:t>Lavori strutturali </a:t>
            </a:r>
            <a:r>
              <a:rPr lang="en-IE" sz="2000" dirty="0">
                <a:solidFill>
                  <a:srgbClr val="494949"/>
                </a:solidFill>
              </a:rPr>
              <a:t>(ad es. ristrutturazione, restauro, adeguamenti sismici)</a:t>
            </a:r>
          </a:p>
          <a:p>
            <a:pPr marL="342900" indent="-342900">
              <a:spcBef>
                <a:spcPts val="0"/>
              </a:spcBef>
              <a:spcAft>
                <a:spcPts val="600"/>
              </a:spcAft>
              <a:buFont typeface="Wingdings" panose="05000000000000000000" pitchFamily="2" charset="2"/>
              <a:buChar char="v"/>
            </a:pPr>
            <a:r>
              <a:rPr lang="en-IE" sz="2000" b="1" dirty="0">
                <a:solidFill>
                  <a:srgbClr val="494949"/>
                </a:solidFill>
              </a:rPr>
              <a:t>Accessibilità </a:t>
            </a:r>
            <a:r>
              <a:rPr lang="en-IE" sz="2000" dirty="0">
                <a:solidFill>
                  <a:srgbClr val="494949"/>
                </a:solidFill>
              </a:rPr>
              <a:t>(ad es. aggiornamenti senza barriere architettoniche, strumenti sensoriali)</a:t>
            </a:r>
          </a:p>
          <a:p>
            <a:pPr marL="342900" indent="-342900">
              <a:spcBef>
                <a:spcPts val="0"/>
              </a:spcBef>
              <a:spcAft>
                <a:spcPts val="600"/>
              </a:spcAft>
              <a:buFont typeface="Wingdings" panose="05000000000000000000" pitchFamily="2" charset="2"/>
              <a:buChar char="v"/>
            </a:pPr>
            <a:r>
              <a:rPr lang="en-IE" sz="2000" b="1" dirty="0">
                <a:solidFill>
                  <a:srgbClr val="494949"/>
                </a:solidFill>
              </a:rPr>
              <a:t>Progettazione circolare </a:t>
            </a:r>
            <a:r>
              <a:rPr lang="en-IE" sz="2000" dirty="0">
                <a:solidFill>
                  <a:srgbClr val="494949"/>
                </a:solidFill>
              </a:rPr>
              <a:t>(ad es. </a:t>
            </a:r>
            <a:r>
              <a:rPr lang="en-US" sz="2000" dirty="0">
                <a:solidFill>
                  <a:srgbClr val="494949"/>
                </a:solidFill>
              </a:rPr>
              <a:t>sistemi di compostaggio, tetti verdi, materiali riutilizzati)</a:t>
            </a:r>
          </a:p>
          <a:p>
            <a:pPr marL="342900" indent="-342900">
              <a:spcBef>
                <a:spcPts val="0"/>
              </a:spcBef>
              <a:spcAft>
                <a:spcPts val="600"/>
              </a:spcAft>
              <a:buFont typeface="Wingdings" panose="05000000000000000000" pitchFamily="2" charset="2"/>
              <a:buChar char="v"/>
            </a:pPr>
            <a:r>
              <a:rPr lang="en-US" sz="2000" b="1" dirty="0">
                <a:solidFill>
                  <a:srgbClr val="494949"/>
                </a:solidFill>
              </a:rPr>
              <a:t>Benessere </a:t>
            </a:r>
            <a:r>
              <a:rPr lang="en-US" sz="2000" dirty="0">
                <a:solidFill>
                  <a:srgbClr val="494949"/>
                </a:solidFill>
              </a:rPr>
              <a:t>(ad es. costruzione di piscine termali)</a:t>
            </a:r>
          </a:p>
          <a:p>
            <a:pPr marL="342900" indent="-342900">
              <a:spcBef>
                <a:spcPts val="0"/>
              </a:spcBef>
              <a:spcAft>
                <a:spcPts val="600"/>
              </a:spcAft>
              <a:buFont typeface="Wingdings" panose="05000000000000000000" pitchFamily="2" charset="2"/>
              <a:buChar char="v"/>
            </a:pPr>
            <a:r>
              <a:rPr lang="en-US" sz="2000" b="1" dirty="0">
                <a:solidFill>
                  <a:srgbClr val="494949"/>
                </a:solidFill>
              </a:rPr>
              <a:t>Arredamento </a:t>
            </a:r>
            <a:r>
              <a:rPr lang="en-US" sz="2000" dirty="0">
                <a:solidFill>
                  <a:srgbClr val="494949"/>
                </a:solidFill>
              </a:rPr>
              <a:t>(ad esempio, acquisto e rinnovo di arredi)</a:t>
            </a:r>
          </a:p>
          <a:p>
            <a:pPr marL="342900" indent="-342900">
              <a:spcBef>
                <a:spcPts val="0"/>
              </a:spcBef>
              <a:spcAft>
                <a:spcPts val="600"/>
              </a:spcAft>
              <a:buFont typeface="Wingdings" panose="05000000000000000000" pitchFamily="2" charset="2"/>
              <a:buChar char="v"/>
            </a:pPr>
            <a:r>
              <a:rPr lang="en-US" sz="2000" b="1" dirty="0">
                <a:solidFill>
                  <a:srgbClr val="494949"/>
                </a:solidFill>
              </a:rPr>
              <a:t>Servizi di progettazione </a:t>
            </a:r>
            <a:r>
              <a:rPr lang="en-US" sz="2000" dirty="0">
                <a:solidFill>
                  <a:srgbClr val="494949"/>
                </a:solidFill>
              </a:rPr>
              <a:t>(ad es. acquisto e rinnovo di arredi)</a:t>
            </a:r>
          </a:p>
          <a:p>
            <a:pPr marL="342900" indent="-342900">
              <a:spcBef>
                <a:spcPts val="0"/>
              </a:spcBef>
              <a:spcAft>
                <a:spcPts val="600"/>
              </a:spcAft>
              <a:buFont typeface="Wingdings" panose="05000000000000000000" pitchFamily="2" charset="2"/>
              <a:buChar char="v"/>
            </a:pPr>
            <a:r>
              <a:rPr lang="en-US" sz="2000" b="1" dirty="0">
                <a:solidFill>
                  <a:srgbClr val="494949"/>
                </a:solidFill>
              </a:rPr>
              <a:t>Acquisizione di terreni </a:t>
            </a:r>
            <a:r>
              <a:rPr lang="en-US" sz="2000" dirty="0">
                <a:solidFill>
                  <a:srgbClr val="494949"/>
                </a:solidFill>
              </a:rPr>
              <a:t>e </a:t>
            </a:r>
            <a:r>
              <a:rPr lang="en-US" sz="2000" dirty="0">
                <a:solidFill>
                  <a:srgbClr val="494949"/>
                </a:solidFill>
                <a:hlinkClick r:id="rId3">
                  <a:extLst>
                    <a:ext uri="{A12FA001-AC4F-418D-AE19-62706E023703}">
                      <ahyp:hlinkClr xmlns:ahyp="http://schemas.microsoft.com/office/drawing/2018/hyperlinkcolor" val="tx"/>
                    </a:ext>
                  </a:extLst>
                </a:hlinkClick>
              </a:rPr>
              <a:t>altro ancora</a:t>
            </a:r>
            <a:r>
              <a:rPr lang="en-US" sz="2000" dirty="0">
                <a:solidFill>
                  <a:srgbClr val="494949"/>
                </a:solidFill>
              </a:rPr>
              <a:t>. </a:t>
            </a:r>
          </a:p>
          <a:p>
            <a:pPr marL="0" indent="0"/>
            <a:r>
              <a:rPr lang="en-US" sz="2000" dirty="0">
                <a:solidFill>
                  <a:srgbClr val="494949"/>
                </a:solidFill>
              </a:rPr>
              <a:t>Questo vale per le imprese esistenti e per quelle che desiderano rinnovarsi. I contributi a fondo perduto possono coprire </a:t>
            </a:r>
            <a:r>
              <a:rPr lang="en-US" sz="2000" b="1" dirty="0">
                <a:solidFill>
                  <a:srgbClr val="494949"/>
                </a:solidFill>
              </a:rPr>
              <a:t>fino al 35% dei costi totali del progetto</a:t>
            </a:r>
            <a:r>
              <a:rPr lang="en-US" sz="2000" dirty="0">
                <a:solidFill>
                  <a:srgbClr val="494949"/>
                </a:solidFill>
              </a:rPr>
              <a:t>, con </a:t>
            </a:r>
            <a:r>
              <a:rPr lang="en-US" sz="2000" b="1" dirty="0">
                <a:solidFill>
                  <a:srgbClr val="494949"/>
                </a:solidFill>
              </a:rPr>
              <a:t>cofinanziamento richiesto </a:t>
            </a:r>
            <a:r>
              <a:rPr lang="en-US" sz="2000" dirty="0">
                <a:solidFill>
                  <a:srgbClr val="494949"/>
                </a:solidFill>
              </a:rPr>
              <a:t>tramite prestiti CDP e capitali privati.</a:t>
            </a:r>
          </a:p>
          <a:p>
            <a:pPr marL="0" indent="0"/>
            <a:r>
              <a:rPr lang="en-US" sz="2000" b="1" dirty="0">
                <a:solidFill>
                  <a:srgbClr val="E96751"/>
                </a:solidFill>
              </a:rPr>
              <a:t>Nota: </a:t>
            </a:r>
            <a:r>
              <a:rPr lang="en-US" sz="2000" dirty="0">
                <a:solidFill>
                  <a:srgbClr val="494949"/>
                </a:solidFill>
              </a:rPr>
              <a:t>questi contributi sono destinati principalmente alle imprese esistenti che intendono migliorare hotel, ecc., ma è opportuno tenere d'occhio gli annunci del Ministero del Turismo, soprattutto se si prevedono caratteristiche di ecosostenibilità.</a:t>
            </a:r>
          </a:p>
          <a:p>
            <a:pPr marL="0" indent="0"/>
            <a:endParaRPr lang="en-US" sz="2000" dirty="0">
              <a:solidFill>
                <a:srgbClr val="494949"/>
              </a:solidFill>
            </a:endParaRPr>
          </a:p>
        </p:txBody>
      </p:sp>
      <p:pic>
        <p:nvPicPr>
          <p:cNvPr id="3" name="Graphic 2" descr="Piggy Bank with solid fill">
            <a:extLst>
              <a:ext uri="{FF2B5EF4-FFF2-40B4-BE49-F238E27FC236}">
                <a16:creationId xmlns:a16="http://schemas.microsoft.com/office/drawing/2014/main" id="{AC8517BD-1976-2D80-9754-41C5214CE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42" y="303506"/>
            <a:ext cx="758931" cy="758931"/>
          </a:xfrm>
          <a:prstGeom prst="rect">
            <a:avLst/>
          </a:prstGeom>
        </p:spPr>
      </p:pic>
    </p:spTree>
    <p:extLst>
      <p:ext uri="{BB962C8B-B14F-4D97-AF65-F5344CB8AC3E}">
        <p14:creationId xmlns:p14="http://schemas.microsoft.com/office/powerpoint/2010/main" val="9671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2C37-9519-259A-84E9-2CC681BCA06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1E0DC082-FD6B-779C-46A5-79028537ECC0}"/>
              </a:ext>
            </a:extLst>
          </p:cNvPr>
          <p:cNvSpPr/>
          <p:nvPr/>
        </p:nvSpPr>
        <p:spPr>
          <a:xfrm>
            <a:off x="1419695" y="1245372"/>
            <a:ext cx="10029648" cy="161243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C7D6D6D-EDE1-2246-E052-1CB3B3EF7BA2}"/>
              </a:ext>
            </a:extLst>
          </p:cNvPr>
          <p:cNvSpPr txBox="1">
            <a:spLocks/>
          </p:cNvSpPr>
          <p:nvPr/>
        </p:nvSpPr>
        <p:spPr>
          <a:xfrm>
            <a:off x="2219643" y="1472360"/>
            <a:ext cx="880205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200" b="1" dirty="0">
                <a:solidFill>
                  <a:srgbClr val="E96751"/>
                </a:solidFill>
              </a:rPr>
              <a:t>Beneficiari: </a:t>
            </a:r>
            <a:r>
              <a:rPr lang="en-US" sz="2200" dirty="0">
                <a:solidFill>
                  <a:srgbClr val="494949"/>
                </a:solidFill>
              </a:rPr>
              <a:t>sono le imprese alberghiere esistenti, le strutture che svolgono attività agrituristiche, le strutture ricettive all'aria aperta, nonché le imprese del settore turistico, ricreativo, balneare, termale e altro ancora.</a:t>
            </a:r>
          </a:p>
          <a:p>
            <a:pPr marL="104775" indent="0">
              <a:spcBef>
                <a:spcPts val="600"/>
              </a:spcBef>
            </a:pPr>
            <a:endParaRPr lang="en-US" sz="2200" dirty="0">
              <a:solidFill>
                <a:srgbClr val="494949"/>
              </a:solidFill>
            </a:endParaRPr>
          </a:p>
        </p:txBody>
      </p:sp>
      <p:sp>
        <p:nvSpPr>
          <p:cNvPr id="18" name="Flowchart: Alternate Process 17">
            <a:extLst>
              <a:ext uri="{FF2B5EF4-FFF2-40B4-BE49-F238E27FC236}">
                <a16:creationId xmlns:a16="http://schemas.microsoft.com/office/drawing/2014/main" id="{DCBB1151-8666-73B8-D359-FD25146E257E}"/>
              </a:ext>
            </a:extLst>
          </p:cNvPr>
          <p:cNvSpPr/>
          <p:nvPr/>
        </p:nvSpPr>
        <p:spPr>
          <a:xfrm>
            <a:off x="1450681" y="3084794"/>
            <a:ext cx="10029647" cy="140620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538C4659-2B37-86C2-FB57-AF9C7E2944B4}"/>
              </a:ext>
            </a:extLst>
          </p:cNvPr>
          <p:cNvSpPr txBox="1">
            <a:spLocks/>
          </p:cNvSpPr>
          <p:nvPr/>
        </p:nvSpPr>
        <p:spPr>
          <a:xfrm>
            <a:off x="1824095" y="316454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Esempio: </a:t>
            </a:r>
            <a:r>
              <a:rPr lang="en-IE" sz="2200" b="1" dirty="0">
                <a:solidFill>
                  <a:srgbClr val="494949"/>
                </a:solidFill>
              </a:rPr>
              <a:t>contributi diretti alle spese (35%) </a:t>
            </a:r>
            <a:r>
              <a:rPr lang="en-IE" sz="2200" dirty="0">
                <a:solidFill>
                  <a:srgbClr val="494949"/>
                </a:solidFill>
              </a:rPr>
              <a:t>per interventi (min.</a:t>
            </a:r>
            <a:r>
              <a:rPr lang="en-US" sz="2200" b="1" dirty="0">
                <a:solidFill>
                  <a:srgbClr val="494949"/>
                </a:solidFill>
              </a:rPr>
              <a:t> 500.000 € </a:t>
            </a:r>
            <a:r>
              <a:rPr lang="en-IE" sz="2200" dirty="0">
                <a:solidFill>
                  <a:srgbClr val="494949"/>
                </a:solidFill>
              </a:rPr>
              <a:t>- </a:t>
            </a:r>
            <a:r>
              <a:rPr lang="en-IE" sz="2200" b="1" dirty="0">
                <a:solidFill>
                  <a:srgbClr val="494949"/>
                </a:solidFill>
              </a:rPr>
              <a:t>max. 10.000.000 </a:t>
            </a:r>
            <a:r>
              <a:rPr lang="en-IE" sz="2200" dirty="0">
                <a:solidFill>
                  <a:srgbClr val="494949"/>
                </a:solidFill>
              </a:rPr>
              <a:t>€) di riqualificazione ambientale, sostenibilità ambientale e innovazione digitale. Finanziamenti agevolati rimborsabili in 15 anni.</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F87FA537-7DB8-E323-D7FA-FC343C633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519" y="3211547"/>
            <a:ext cx="658720" cy="658720"/>
          </a:xfrm>
          <a:prstGeom prst="rect">
            <a:avLst/>
          </a:prstGeom>
        </p:spPr>
      </p:pic>
      <p:cxnSp>
        <p:nvCxnSpPr>
          <p:cNvPr id="6" name="Connector: Elbow 5">
            <a:extLst>
              <a:ext uri="{FF2B5EF4-FFF2-40B4-BE49-F238E27FC236}">
                <a16:creationId xmlns:a16="http://schemas.microsoft.com/office/drawing/2014/main" id="{1816F32F-19E9-2796-6079-ACCFBEE6A93F}"/>
              </a:ext>
            </a:extLst>
          </p:cNvPr>
          <p:cNvCxnSpPr>
            <a:cxnSpLocks/>
          </p:cNvCxnSpPr>
          <p:nvPr/>
        </p:nvCxnSpPr>
        <p:spPr>
          <a:xfrm rot="16200000" flipH="1">
            <a:off x="87851" y="2442810"/>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BFDAF9F-CE3A-AA20-8C24-DD882A3876CF}"/>
              </a:ext>
            </a:extLst>
          </p:cNvPr>
          <p:cNvCxnSpPr>
            <a:cxnSpLocks/>
          </p:cNvCxnSpPr>
          <p:nvPr/>
        </p:nvCxnSpPr>
        <p:spPr>
          <a:xfrm rot="16200000" flipH="1">
            <a:off x="482160" y="1439551"/>
            <a:ext cx="1265687" cy="633253"/>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FAEBC2F-A821-8E05-ACB2-4B426F6505D8}"/>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EC0406A7-6E19-0732-07AE-D3D1B3CE83BB}"/>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4AD19483-F395-9018-C301-7DDEBE7164F6}"/>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Suggerimento: </a:t>
            </a:r>
            <a:r>
              <a:rPr lang="en-US" sz="2200" dirty="0">
                <a:solidFill>
                  <a:srgbClr val="494949"/>
                </a:solidFill>
              </a:rPr>
              <a:t>le strutture ricettive all'aperto configurate come campeggi e villaggi turistici possono adottare denominazioni commerciali alternative, quali "camping village" e "glamping", se soddisfano i requisiti tecnici definiti nel Regolamento n. 11/22 (Allegato A) in relazione ai campeggi; inoltre, possono essere denominate "camping" o "camping e lodge".</a:t>
            </a:r>
          </a:p>
          <a:p>
            <a:pPr marL="447675" indent="0"/>
            <a:endParaRPr lang="en-US" sz="2200" i="1" dirty="0"/>
          </a:p>
        </p:txBody>
      </p:sp>
      <p:pic>
        <p:nvPicPr>
          <p:cNvPr id="28" name="Graphic 27" descr="Excellent with solid fill">
            <a:extLst>
              <a:ext uri="{FF2B5EF4-FFF2-40B4-BE49-F238E27FC236}">
                <a16:creationId xmlns:a16="http://schemas.microsoft.com/office/drawing/2014/main" id="{F6C4FB48-06EF-BFB2-2B6E-5FC76931A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35" y="4738575"/>
            <a:ext cx="658720" cy="658720"/>
          </a:xfrm>
          <a:prstGeom prst="rect">
            <a:avLst/>
          </a:prstGeom>
        </p:spPr>
      </p:pic>
      <p:pic>
        <p:nvPicPr>
          <p:cNvPr id="3" name="Graphic 2" descr="Group of women with solid fill">
            <a:extLst>
              <a:ext uri="{FF2B5EF4-FFF2-40B4-BE49-F238E27FC236}">
                <a16:creationId xmlns:a16="http://schemas.microsoft.com/office/drawing/2014/main" id="{CCD98EC1-0F8E-C04F-1952-968938867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000" y="1579762"/>
            <a:ext cx="804290" cy="804290"/>
          </a:xfrm>
          <a:prstGeom prst="rect">
            <a:avLst/>
          </a:prstGeom>
        </p:spPr>
      </p:pic>
      <p:pic>
        <p:nvPicPr>
          <p:cNvPr id="5" name="Graphic 4" descr="Signature with solid fill">
            <a:extLst>
              <a:ext uri="{FF2B5EF4-FFF2-40B4-BE49-F238E27FC236}">
                <a16:creationId xmlns:a16="http://schemas.microsoft.com/office/drawing/2014/main" id="{9AE43994-B6E7-0175-3122-5A12E062E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CF150FFB-C2A1-1A0F-B054-3DBA9239852A}"/>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Text Placeholder 5">
            <a:extLst>
              <a:ext uri="{FF2B5EF4-FFF2-40B4-BE49-F238E27FC236}">
                <a16:creationId xmlns:a16="http://schemas.microsoft.com/office/drawing/2014/main" id="{4E5D7CB2-4B3C-8F13-0167-80C7A32A553C}"/>
              </a:ext>
            </a:extLst>
          </p:cNvPr>
          <p:cNvSpPr txBox="1">
            <a:spLocks/>
          </p:cNvSpPr>
          <p:nvPr/>
        </p:nvSpPr>
        <p:spPr>
          <a:xfrm>
            <a:off x="725446" y="27390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Incentivi per la ripresa e la sostenibilità del turismo </a:t>
            </a:r>
          </a:p>
          <a:p>
            <a:pPr>
              <a:spcBef>
                <a:spcPts val="0"/>
              </a:spcBef>
            </a:pPr>
            <a:r>
              <a:rPr lang="en-US" sz="2800" dirty="0"/>
              <a:t>(PNRR/Ministero del Turismo)</a:t>
            </a:r>
            <a:endParaRPr lang="en-IE" sz="2800" dirty="0"/>
          </a:p>
        </p:txBody>
      </p:sp>
      <p:pic>
        <p:nvPicPr>
          <p:cNvPr id="4" name="Picture 2" descr="a group of vases and tables with a field in the background at Nordisk Village Puglia in Manduria">
            <a:extLst>
              <a:ext uri="{FF2B5EF4-FFF2-40B4-BE49-F238E27FC236}">
                <a16:creationId xmlns:a16="http://schemas.microsoft.com/office/drawing/2014/main" id="{E19E53EC-0B09-7736-8AF4-D854210D06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74"/>
          <a:stretch>
            <a:fillRect/>
          </a:stretch>
        </p:blipFill>
        <p:spPr bwMode="auto">
          <a:xfrm>
            <a:off x="9402263" y="110407"/>
            <a:ext cx="2431108" cy="15679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9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99B7-DE0C-266A-837E-5D03D9C9016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973C2AC-6E5E-9DA8-E483-8FEC406B8253}"/>
              </a:ext>
            </a:extLst>
          </p:cNvPr>
          <p:cNvSpPr/>
          <p:nvPr/>
        </p:nvSpPr>
        <p:spPr>
          <a:xfrm>
            <a:off x="1247775" y="1150567"/>
            <a:ext cx="10145845" cy="468825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8F7A509-F866-61EA-6F10-95483C506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A8ED736-2144-A4DF-7685-BA891F46F913}"/>
              </a:ext>
            </a:extLst>
          </p:cNvPr>
          <p:cNvSpPr txBox="1">
            <a:spLocks/>
          </p:cNvSpPr>
          <p:nvPr/>
        </p:nvSpPr>
        <p:spPr>
          <a:xfrm>
            <a:off x="2002564" y="1439680"/>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Obiettivo: </a:t>
            </a:r>
            <a:r>
              <a:rPr lang="it-IT" sz="2200" dirty="0">
                <a:solidFill>
                  <a:srgbClr val="494949"/>
                </a:solidFill>
              </a:rPr>
              <a:t>i</a:t>
            </a:r>
            <a:r>
              <a:rPr lang="en-US" sz="2200" b="1" dirty="0">
                <a:solidFill>
                  <a:srgbClr val="494949"/>
                </a:solidFill>
              </a:rPr>
              <a:t> G</a:t>
            </a:r>
            <a:r>
              <a:rPr lang="it-IT" sz="2200" dirty="0">
                <a:solidFill>
                  <a:srgbClr val="494949"/>
                </a:solidFill>
              </a:rPr>
              <a:t>AL (Gruppi</a:t>
            </a:r>
            <a:r>
              <a:rPr lang="it-IT" sz="2200" b="1" dirty="0">
                <a:solidFill>
                  <a:srgbClr val="494949"/>
                </a:solidFill>
              </a:rPr>
              <a:t> di </a:t>
            </a:r>
            <a:r>
              <a:rPr lang="it-IT" sz="2200" dirty="0">
                <a:solidFill>
                  <a:srgbClr val="494949"/>
                </a:solidFill>
              </a:rPr>
              <a:t>Azione Locale) </a:t>
            </a:r>
            <a:r>
              <a:rPr lang="en-US" sz="2200" dirty="0">
                <a:solidFill>
                  <a:srgbClr val="494949"/>
                </a:solidFill>
              </a:rPr>
              <a:t>svolgono un ruolo fondamentale nello sviluppo rurale in Italia (e in Europa), in particolare nell'ambito dell'approccio LEADER dell'UE. Un </a:t>
            </a:r>
            <a:r>
              <a:rPr lang="en-US" sz="2200" b="1" dirty="0">
                <a:solidFill>
                  <a:srgbClr val="494949"/>
                </a:solidFill>
              </a:rPr>
              <a:t>GAL </a:t>
            </a:r>
            <a:r>
              <a:rPr lang="en-US" sz="2200" dirty="0">
                <a:solidFill>
                  <a:srgbClr val="494949"/>
                </a:solidFill>
              </a:rPr>
              <a:t>è un </a:t>
            </a:r>
            <a:r>
              <a:rPr lang="en-US" sz="2200" b="1" dirty="0">
                <a:solidFill>
                  <a:srgbClr val="494949"/>
                </a:solidFill>
              </a:rPr>
              <a:t>partenariato pubblico-privato locale </a:t>
            </a:r>
            <a:r>
              <a:rPr lang="en-US" sz="2200" dirty="0">
                <a:solidFill>
                  <a:srgbClr val="494949"/>
                </a:solidFill>
              </a:rPr>
              <a:t>che riunisce comuni, imprese, ONG e cittadini per sostenere lo sviluppo sostenibile nelle zone rurali.</a:t>
            </a:r>
          </a:p>
          <a:p>
            <a:pPr marL="342900" indent="-342900">
              <a:spcBef>
                <a:spcPts val="600"/>
              </a:spcBef>
              <a:buFont typeface="Wingdings" panose="05000000000000000000" pitchFamily="2" charset="2"/>
              <a:buChar char="v"/>
            </a:pPr>
            <a:r>
              <a:rPr lang="en-US" sz="2200" dirty="0">
                <a:solidFill>
                  <a:srgbClr val="494949"/>
                </a:solidFill>
              </a:rPr>
              <a:t>Finanziato principalmente dal </a:t>
            </a:r>
            <a:r>
              <a:rPr lang="en-US" sz="2200" b="1" dirty="0">
                <a:solidFill>
                  <a:srgbClr val="494949"/>
                </a:solidFill>
              </a:rPr>
              <a:t>Fondo europeo agricolo per lo sviluppo rurale (FEASR) </a:t>
            </a:r>
            <a:r>
              <a:rPr lang="en-US" sz="2200" dirty="0">
                <a:solidFill>
                  <a:srgbClr val="494949"/>
                </a:solidFill>
              </a:rPr>
              <a:t>(ad esempio, innovazione rurale, turismo, agroalimentare)</a:t>
            </a:r>
          </a:p>
          <a:p>
            <a:pPr marL="342900" indent="-342900">
              <a:spcBef>
                <a:spcPts val="600"/>
              </a:spcBef>
              <a:buFont typeface="Wingdings" panose="05000000000000000000" pitchFamily="2" charset="2"/>
              <a:buChar char="v"/>
            </a:pPr>
            <a:r>
              <a:rPr lang="en-US" sz="2200" dirty="0">
                <a:solidFill>
                  <a:srgbClr val="494949"/>
                </a:solidFill>
              </a:rPr>
              <a:t>A volte cofinanziato dai governi regionali con </a:t>
            </a:r>
            <a:r>
              <a:rPr lang="en-IE" sz="2200" dirty="0">
                <a:solidFill>
                  <a:srgbClr val="494949"/>
                </a:solidFill>
              </a:rPr>
              <a:t>fondi nazionali/regionali </a:t>
            </a:r>
            <a:r>
              <a:rPr lang="en-IE" sz="2200" dirty="0" err="1">
                <a:solidFill>
                  <a:srgbClr val="494949"/>
                </a:solidFill>
              </a:rPr>
              <a:t>complementari </a:t>
            </a:r>
            <a:r>
              <a:rPr lang="en-US" sz="2200" dirty="0">
                <a:solidFill>
                  <a:srgbClr val="494949"/>
                </a:solidFill>
              </a:rPr>
              <a:t>(ad esempio, </a:t>
            </a:r>
            <a:r>
              <a:rPr lang="en-IE" sz="2200" dirty="0">
                <a:solidFill>
                  <a:srgbClr val="494949"/>
                </a:solidFill>
              </a:rPr>
              <a:t>infrastrutture, digitalizzazione, transizione verde)</a:t>
            </a:r>
            <a:endParaRPr lang="en-US" sz="2200" dirty="0">
              <a:solidFill>
                <a:srgbClr val="494949"/>
              </a:solidFill>
            </a:endParaRPr>
          </a:p>
          <a:p>
            <a:pPr marL="342900" indent="-342900">
              <a:spcBef>
                <a:spcPts val="600"/>
              </a:spcBef>
              <a:buFont typeface="Wingdings" panose="05000000000000000000" pitchFamily="2" charset="2"/>
              <a:buChar char="v"/>
            </a:pPr>
            <a:r>
              <a:rPr lang="en-US" sz="2200" dirty="0">
                <a:solidFill>
                  <a:srgbClr val="494949"/>
                </a:solidFill>
              </a:rPr>
              <a:t>Opera nell'ambito di una </a:t>
            </a:r>
            <a:r>
              <a:rPr lang="en-US" sz="2200" b="1" dirty="0">
                <a:solidFill>
                  <a:srgbClr val="494949"/>
                </a:solidFill>
              </a:rPr>
              <a:t>strategia di sviluppo locale (LDS) </a:t>
            </a:r>
            <a:r>
              <a:rPr lang="en-US" sz="2200" dirty="0">
                <a:solidFill>
                  <a:srgbClr val="494949"/>
                </a:solidFill>
              </a:rPr>
              <a:t>adattata alle esigenze della propria area specifica (ad esempio </a:t>
            </a:r>
          </a:p>
          <a:p>
            <a:pPr marL="342900" indent="-342900">
              <a:spcBef>
                <a:spcPts val="600"/>
              </a:spcBef>
              <a:buFont typeface="Wingdings" panose="05000000000000000000" pitchFamily="2" charset="2"/>
              <a:buChar char="v"/>
            </a:pPr>
            <a:r>
              <a:rPr lang="en-US" sz="2200" dirty="0">
                <a:solidFill>
                  <a:srgbClr val="494949"/>
                </a:solidFill>
              </a:rPr>
              <a:t>Ogni GAL è unico, con </a:t>
            </a:r>
            <a:r>
              <a:rPr lang="en-US" sz="2200" b="1" dirty="0">
                <a:solidFill>
                  <a:srgbClr val="494949"/>
                </a:solidFill>
              </a:rPr>
              <a:t>un</a:t>
            </a:r>
            <a:r>
              <a:rPr lang="en-US" sz="2200" dirty="0">
                <a:solidFill>
                  <a:srgbClr val="494949"/>
                </a:solidFill>
              </a:rPr>
              <a:t> proprio </a:t>
            </a:r>
            <a:r>
              <a:rPr lang="en-US" sz="2200" b="1" dirty="0">
                <a:solidFill>
                  <a:srgbClr val="494949"/>
                </a:solidFill>
              </a:rPr>
              <a:t>focus geografico</a:t>
            </a:r>
            <a:r>
              <a:rPr lang="en-US" sz="2200" dirty="0">
                <a:solidFill>
                  <a:srgbClr val="494949"/>
                </a:solidFill>
              </a:rPr>
              <a:t>, </a:t>
            </a:r>
            <a:r>
              <a:rPr lang="en-US" sz="2200" b="1" dirty="0">
                <a:solidFill>
                  <a:srgbClr val="494949"/>
                </a:solidFill>
              </a:rPr>
              <a:t>settori prioritari </a:t>
            </a:r>
            <a:r>
              <a:rPr lang="en-US" sz="2200" dirty="0">
                <a:solidFill>
                  <a:srgbClr val="494949"/>
                </a:solidFill>
              </a:rPr>
              <a:t>e </a:t>
            </a:r>
            <a:r>
              <a:rPr lang="en-US" sz="2200" b="1" dirty="0">
                <a:solidFill>
                  <a:srgbClr val="494949"/>
                </a:solidFill>
              </a:rPr>
              <a:t>bandi di progetto</a:t>
            </a:r>
            <a:r>
              <a:rPr lang="en-US" sz="2200" dirty="0">
                <a:solidFill>
                  <a:srgbClr val="494949"/>
                </a:solidFill>
              </a:rPr>
              <a:t>.</a:t>
            </a:r>
          </a:p>
        </p:txBody>
      </p:sp>
      <p:sp>
        <p:nvSpPr>
          <p:cNvPr id="33" name="Freeform 28">
            <a:extLst>
              <a:ext uri="{FF2B5EF4-FFF2-40B4-BE49-F238E27FC236}">
                <a16:creationId xmlns:a16="http://schemas.microsoft.com/office/drawing/2014/main" id="{3CFF6796-08BD-1006-E666-0202C0BA0CA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2A7EDA5A-8C8D-121F-96B8-0BC809F62918}"/>
              </a:ext>
            </a:extLst>
          </p:cNvPr>
          <p:cNvSpPr txBox="1">
            <a:spLocks/>
          </p:cNvSpPr>
          <p:nvPr/>
        </p:nvSpPr>
        <p:spPr>
          <a:xfrm>
            <a:off x="1512183" y="23616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 Gruppi di Azione Locale </a:t>
            </a:r>
          </a:p>
        </p:txBody>
      </p:sp>
      <p:pic>
        <p:nvPicPr>
          <p:cNvPr id="32" name="Graphic 31" descr="Target with solid fill">
            <a:extLst>
              <a:ext uri="{FF2B5EF4-FFF2-40B4-BE49-F238E27FC236}">
                <a16:creationId xmlns:a16="http://schemas.microsoft.com/office/drawing/2014/main" id="{0EEA341E-E586-8F9C-3862-ED04A323F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914" y="1447527"/>
            <a:ext cx="633914" cy="633914"/>
          </a:xfrm>
          <a:prstGeom prst="rect">
            <a:avLst/>
          </a:prstGeom>
        </p:spPr>
      </p:pic>
      <p:pic>
        <p:nvPicPr>
          <p:cNvPr id="4098" name="Picture 2" descr="GAL MERIDAUNIA | Bovino">
            <a:extLst>
              <a:ext uri="{FF2B5EF4-FFF2-40B4-BE49-F238E27FC236}">
                <a16:creationId xmlns:a16="http://schemas.microsoft.com/office/drawing/2014/main" id="{F59F023D-8026-6609-7C44-FF37A826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1443" y="29633"/>
            <a:ext cx="1047896" cy="1043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1C4E91-258E-54B9-1503-875F94740B53}"/>
              </a:ext>
            </a:extLst>
          </p:cNvPr>
          <p:cNvSpPr txBox="1"/>
          <p:nvPr/>
        </p:nvSpPr>
        <p:spPr>
          <a:xfrm>
            <a:off x="1383582" y="5986961"/>
            <a:ext cx="2911252" cy="646331"/>
          </a:xfrm>
          <a:prstGeom prst="rect">
            <a:avLst/>
          </a:prstGeom>
          <a:noFill/>
        </p:spPr>
        <p:txBody>
          <a:bodyPr wrap="square" rtlCol="0">
            <a:spAutoFit/>
          </a:bodyPr>
          <a:lstStyle/>
          <a:p>
            <a:r>
              <a:rPr lang="en-US" b="1" i="1" dirty="0">
                <a:solidFill>
                  <a:srgbClr val="494949"/>
                </a:solidFill>
              </a:rPr>
              <a:t>Letture consigliate</a:t>
            </a:r>
          </a:p>
          <a:p>
            <a:r>
              <a:rPr lang="en-IE" dirty="0">
                <a:solidFill>
                  <a:srgbClr val="00B0F0"/>
                </a:solidFill>
                <a:hlinkClick r:id="rId8">
                  <a:extLst>
                    <a:ext uri="{A12FA001-AC4F-418D-AE19-62706E023703}">
                      <ahyp:hlinkClr xmlns:ahyp="http://schemas.microsoft.com/office/drawing/2018/hyperlinkcolor" val="tx"/>
                    </a:ext>
                  </a:extLst>
                </a:hlinkClick>
              </a:rPr>
              <a:t>Rete Rurale Nazionale </a:t>
            </a:r>
            <a:endParaRPr lang="en-IE" dirty="0">
              <a:solidFill>
                <a:srgbClr val="00B0F0"/>
              </a:solidFill>
            </a:endParaRPr>
          </a:p>
        </p:txBody>
      </p:sp>
      <p:pic>
        <p:nvPicPr>
          <p:cNvPr id="6" name="Picture 5">
            <a:extLst>
              <a:ext uri="{FF2B5EF4-FFF2-40B4-BE49-F238E27FC236}">
                <a16:creationId xmlns:a16="http://schemas.microsoft.com/office/drawing/2014/main" id="{1F5699B2-00DB-7DC9-2F0F-EB0A151FB0C2}"/>
              </a:ext>
            </a:extLst>
          </p:cNvPr>
          <p:cNvPicPr>
            <a:picLocks noChangeAspect="1"/>
          </p:cNvPicPr>
          <p:nvPr/>
        </p:nvPicPr>
        <p:blipFill>
          <a:blip r:embed="rId9"/>
          <a:stretch>
            <a:fillRect/>
          </a:stretch>
        </p:blipFill>
        <p:spPr>
          <a:xfrm>
            <a:off x="477386" y="5840535"/>
            <a:ext cx="850589" cy="846711"/>
          </a:xfrm>
          <a:prstGeom prst="rect">
            <a:avLst/>
          </a:prstGeom>
        </p:spPr>
      </p:pic>
      <p:grpSp>
        <p:nvGrpSpPr>
          <p:cNvPr id="16" name="Group 15">
            <a:extLst>
              <a:ext uri="{FF2B5EF4-FFF2-40B4-BE49-F238E27FC236}">
                <a16:creationId xmlns:a16="http://schemas.microsoft.com/office/drawing/2014/main" id="{95BC7587-9B68-379E-C2C3-A4AF6FBAE67B}"/>
              </a:ext>
            </a:extLst>
          </p:cNvPr>
          <p:cNvGrpSpPr/>
          <p:nvPr/>
        </p:nvGrpSpPr>
        <p:grpSpPr>
          <a:xfrm>
            <a:off x="274432" y="85433"/>
            <a:ext cx="1047896" cy="1049846"/>
            <a:chOff x="1016000" y="1137920"/>
            <a:chExt cx="1016000" cy="1016000"/>
          </a:xfrm>
        </p:grpSpPr>
        <p:sp>
          <p:nvSpPr>
            <p:cNvPr id="18" name="Oval 17">
              <a:extLst>
                <a:ext uri="{FF2B5EF4-FFF2-40B4-BE49-F238E27FC236}">
                  <a16:creationId xmlns:a16="http://schemas.microsoft.com/office/drawing/2014/main" id="{5ED79C6E-9BC6-4DD1-7B53-50F884750AF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A5604EBC-7AB0-201A-349D-D16BB959488C}"/>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53781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6842-33A1-5BE5-F08E-C1E90A34A93C}"/>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2E5998BA-D742-0532-7B1D-A21777D9B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06A9EFE4-AE52-ACC4-DA93-0092BAC2CD9E}"/>
              </a:ext>
            </a:extLst>
          </p:cNvPr>
          <p:cNvSpPr/>
          <p:nvPr/>
        </p:nvSpPr>
        <p:spPr>
          <a:xfrm>
            <a:off x="1179886" y="1383215"/>
            <a:ext cx="10131080" cy="3217549"/>
          </a:xfrm>
          <a:prstGeom prst="flowChartAlternateProcess">
            <a:avLst/>
          </a:prstGeom>
          <a:solidFill>
            <a:srgbClr val="459597"/>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5384B86F-8681-B69D-FC6D-C04C6C2D831A}"/>
              </a:ext>
            </a:extLst>
          </p:cNvPr>
          <p:cNvSpPr txBox="1">
            <a:spLocks/>
          </p:cNvSpPr>
          <p:nvPr/>
        </p:nvSpPr>
        <p:spPr>
          <a:xfrm>
            <a:off x="2147256" y="2679099"/>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b="1" dirty="0">
                <a:solidFill>
                  <a:schemeClr val="bg1"/>
                </a:solidFill>
              </a:rPr>
              <a:t>Come possono aiutarti: </a:t>
            </a:r>
            <a:r>
              <a:rPr lang="en-US" sz="2000" dirty="0">
                <a:solidFill>
                  <a:schemeClr val="bg1"/>
                </a:solidFill>
              </a:rPr>
              <a:t>i GAL sono particolarmente indicati per progetti su piccola scala e radicati a livello locale nelle zone rurali, ideali per strutture ricettive turistiche alternative, come agriturismi, rifugi naturalistici o pensioni gestite dalla comunità.</a:t>
            </a:r>
          </a:p>
          <a:p>
            <a:pPr marL="0" indent="0">
              <a:spcAft>
                <a:spcPts val="600"/>
              </a:spcAft>
              <a:buNone/>
            </a:pPr>
            <a:r>
              <a:rPr lang="en-US" sz="2000" b="1" dirty="0">
                <a:solidFill>
                  <a:schemeClr val="bg1"/>
                </a:solidFill>
              </a:rPr>
              <a:t>Come possono aiutarti?</a:t>
            </a:r>
          </a:p>
          <a:p>
            <a:pPr marL="342900" indent="-342900">
              <a:spcBef>
                <a:spcPts val="0"/>
              </a:spcBef>
            </a:pPr>
            <a:r>
              <a:rPr lang="en-US" sz="2000" dirty="0">
                <a:solidFill>
                  <a:schemeClr val="bg1"/>
                </a:solidFill>
              </a:rPr>
              <a:t>Ristrutturazione di edifici rurali in pensioni ecologiche</a:t>
            </a:r>
          </a:p>
          <a:p>
            <a:pPr marL="342900" indent="-342900">
              <a:spcBef>
                <a:spcPts val="0"/>
              </a:spcBef>
            </a:pPr>
            <a:r>
              <a:rPr lang="en-US" sz="2000" dirty="0">
                <a:solidFill>
                  <a:schemeClr val="bg1"/>
                </a:solidFill>
              </a:rPr>
              <a:t>Creazione di unità </a:t>
            </a:r>
            <a:r>
              <a:rPr lang="en-US" sz="2000" dirty="0" err="1">
                <a:solidFill>
                  <a:schemeClr val="bg1"/>
                </a:solidFill>
              </a:rPr>
              <a:t>glamping</a:t>
            </a:r>
            <a:r>
              <a:rPr lang="en-US" sz="2000" dirty="0">
                <a:solidFill>
                  <a:schemeClr val="bg1"/>
                </a:solidFill>
              </a:rPr>
              <a:t>/</a:t>
            </a:r>
            <a:r>
              <a:rPr lang="en-US" sz="2000" dirty="0" err="1">
                <a:solidFill>
                  <a:schemeClr val="bg1"/>
                </a:solidFill>
              </a:rPr>
              <a:t>agricamping</a:t>
            </a:r>
          </a:p>
          <a:p>
            <a:pPr marL="342900" indent="-342900">
              <a:spcBef>
                <a:spcPts val="0"/>
              </a:spcBef>
            </a:pPr>
            <a:r>
              <a:rPr lang="en-US" sz="2000" dirty="0">
                <a:solidFill>
                  <a:schemeClr val="bg1"/>
                </a:solidFill>
              </a:rPr>
              <a:t>Percorsi turistici culturali o benessere</a:t>
            </a:r>
          </a:p>
          <a:p>
            <a:pPr marL="342900" indent="-342900">
              <a:spcBef>
                <a:spcPts val="0"/>
              </a:spcBef>
            </a:pPr>
            <a:r>
              <a:rPr lang="en-US" sz="2000" dirty="0">
                <a:solidFill>
                  <a:schemeClr val="bg1"/>
                </a:solidFill>
              </a:rPr>
              <a:t>Sviluppo turistico guidato dalla comunità</a:t>
            </a:r>
          </a:p>
        </p:txBody>
      </p:sp>
      <p:cxnSp>
        <p:nvCxnSpPr>
          <p:cNvPr id="15" name="Connector: Elbow 14">
            <a:extLst>
              <a:ext uri="{FF2B5EF4-FFF2-40B4-BE49-F238E27FC236}">
                <a16:creationId xmlns:a16="http://schemas.microsoft.com/office/drawing/2014/main" id="{DCC2F0F2-51C6-409C-8E3B-363DEA9451C9}"/>
              </a:ext>
            </a:extLst>
          </p:cNvPr>
          <p:cNvCxnSpPr>
            <a:cxnSpLocks/>
            <a:stCxn id="7" idx="1"/>
          </p:cNvCxnSpPr>
          <p:nvPr/>
        </p:nvCxnSpPr>
        <p:spPr>
          <a:xfrm rot="10800000" flipH="1">
            <a:off x="1179885" y="109726"/>
            <a:ext cx="254233" cy="2882264"/>
          </a:xfrm>
          <a:prstGeom prst="bentConnector4">
            <a:avLst>
              <a:gd name="adj1" fmla="val -89918"/>
              <a:gd name="adj2" fmla="val 7790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B78B5D1B-B02F-0C6D-8CB7-D27594C28138}"/>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A01BD8A-F8B7-166B-DE58-67D0B14FF604}"/>
              </a:ext>
            </a:extLst>
          </p:cNvPr>
          <p:cNvSpPr txBox="1">
            <a:spLocks/>
          </p:cNvSpPr>
          <p:nvPr/>
        </p:nvSpPr>
        <p:spPr>
          <a:xfrm>
            <a:off x="115290" y="247276"/>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 Gruppi di Azione Locale </a:t>
            </a:r>
          </a:p>
        </p:txBody>
      </p:sp>
      <p:sp>
        <p:nvSpPr>
          <p:cNvPr id="12" name="Flowchart: Alternate Process 11">
            <a:extLst>
              <a:ext uri="{FF2B5EF4-FFF2-40B4-BE49-F238E27FC236}">
                <a16:creationId xmlns:a16="http://schemas.microsoft.com/office/drawing/2014/main" id="{06210F7D-0698-9A85-DE51-CD53B4BECEFD}"/>
              </a:ext>
            </a:extLst>
          </p:cNvPr>
          <p:cNvSpPr/>
          <p:nvPr/>
        </p:nvSpPr>
        <p:spPr>
          <a:xfrm>
            <a:off x="1363972" y="4724884"/>
            <a:ext cx="10029647" cy="200309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6CD57B1B-FADC-0FA1-2948-AFB8EB93E32C}"/>
              </a:ext>
            </a:extLst>
          </p:cNvPr>
          <p:cNvSpPr txBox="1">
            <a:spLocks/>
          </p:cNvSpPr>
          <p:nvPr/>
        </p:nvSpPr>
        <p:spPr>
          <a:xfrm>
            <a:off x="2241419" y="4838280"/>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Esempio: </a:t>
            </a:r>
            <a:r>
              <a:rPr lang="en-IE" sz="2200" b="1" dirty="0">
                <a:solidFill>
                  <a:srgbClr val="494949"/>
                </a:solidFill>
              </a:rPr>
              <a:t>Progetto di turismo alternativo finanziato dal GAL </a:t>
            </a:r>
            <a:r>
              <a:rPr lang="en-IE" sz="2200" dirty="0">
                <a:solidFill>
                  <a:srgbClr val="494949"/>
                </a:solidFill>
              </a:rPr>
              <a:t>- </a:t>
            </a:r>
            <a:r>
              <a:rPr lang="it-IT" sz="2200" dirty="0">
                <a:solidFill>
                  <a:srgbClr val="E96751"/>
                </a:solidFill>
                <a:hlinkClick r:id="rId5">
                  <a:extLst>
                    <a:ext uri="{A12FA001-AC4F-418D-AE19-62706E023703}">
                      <ahyp:hlinkClr xmlns:ahyp="http://schemas.microsoft.com/office/drawing/2018/hyperlinkcolor" val="tx"/>
                    </a:ext>
                  </a:extLst>
                </a:hlinkClick>
              </a:rPr>
              <a:t>Il GAL Terra dei Messapi (Puglia) </a:t>
            </a:r>
            <a:r>
              <a:rPr lang="en-US" sz="2200" dirty="0">
                <a:solidFill>
                  <a:srgbClr val="494949"/>
                </a:solidFill>
              </a:rPr>
              <a:t>ha pubblicato bandi per start-up nel settore dell'ecoturismo e dell'agriturismo per convertire edifici rurali in pensioni, creare piste ciclabili e progettare segnaletica per il turismo culturale. Le sovvenzioni coprivano fino al</a:t>
            </a:r>
            <a:r>
              <a:rPr lang="en-US" sz="2200" b="1" dirty="0">
                <a:solidFill>
                  <a:srgbClr val="494949"/>
                </a:solidFill>
              </a:rPr>
              <a:t> 70% dei costi ammissibili </a:t>
            </a:r>
            <a:r>
              <a:rPr lang="en-US" sz="2200" dirty="0">
                <a:solidFill>
                  <a:srgbClr val="494949"/>
                </a:solidFill>
              </a:rPr>
              <a:t>per progetti in linea con la loro strategia locale, </a:t>
            </a:r>
            <a:r>
              <a:rPr lang="en-IE" sz="2200" dirty="0">
                <a:solidFill>
                  <a:srgbClr val="494949"/>
                </a:solidFill>
              </a:rPr>
              <a:t>con importi compresi tra</a:t>
            </a:r>
            <a:r>
              <a:rPr lang="en-IE" sz="2200" b="1" dirty="0">
                <a:solidFill>
                  <a:srgbClr val="494949"/>
                </a:solidFill>
              </a:rPr>
              <a:t> 5.000 e 200.000 </a:t>
            </a:r>
            <a:r>
              <a:rPr lang="en-IE" sz="2200" dirty="0">
                <a:solidFill>
                  <a:srgbClr val="494949"/>
                </a:solidFill>
              </a:rPr>
              <a:t>euro.</a:t>
            </a:r>
            <a:endParaRPr lang="en-US" sz="2200" dirty="0">
              <a:solidFill>
                <a:srgbClr val="494949"/>
              </a:solidFill>
            </a:endParaRPr>
          </a:p>
        </p:txBody>
      </p:sp>
      <p:pic>
        <p:nvPicPr>
          <p:cNvPr id="2" name="Picture 2" descr="GAL MERIDAUNIA | Bovino">
            <a:extLst>
              <a:ext uri="{FF2B5EF4-FFF2-40B4-BE49-F238E27FC236}">
                <a16:creationId xmlns:a16="http://schemas.microsoft.com/office/drawing/2014/main" id="{F6D51A7E-9B1A-A8DF-5B65-08C26FAF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886" y="1"/>
            <a:ext cx="1263618" cy="125800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usiness Growth with solid fill">
            <a:extLst>
              <a:ext uri="{FF2B5EF4-FFF2-40B4-BE49-F238E27FC236}">
                <a16:creationId xmlns:a16="http://schemas.microsoft.com/office/drawing/2014/main" id="{D537C896-5B61-F939-1752-7D903CCE9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7985" y="1640579"/>
            <a:ext cx="914400" cy="914400"/>
          </a:xfrm>
          <a:prstGeom prst="rect">
            <a:avLst/>
          </a:prstGeom>
        </p:spPr>
      </p:pic>
      <p:pic>
        <p:nvPicPr>
          <p:cNvPr id="13" name="Graphic 12" descr="Excellent with solid fill">
            <a:extLst>
              <a:ext uri="{FF2B5EF4-FFF2-40B4-BE49-F238E27FC236}">
                <a16:creationId xmlns:a16="http://schemas.microsoft.com/office/drawing/2014/main" id="{100D7A09-4299-1109-F5EC-E94269C75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35" y="4860646"/>
            <a:ext cx="846388" cy="892767"/>
          </a:xfrm>
          <a:prstGeom prst="rect">
            <a:avLst/>
          </a:prstGeom>
        </p:spPr>
      </p:pic>
      <p:cxnSp>
        <p:nvCxnSpPr>
          <p:cNvPr id="16" name="Connector: Elbow 15">
            <a:extLst>
              <a:ext uri="{FF2B5EF4-FFF2-40B4-BE49-F238E27FC236}">
                <a16:creationId xmlns:a16="http://schemas.microsoft.com/office/drawing/2014/main" id="{BF4F8C96-64DE-CE07-9F1E-CC8100461713}"/>
              </a:ext>
            </a:extLst>
          </p:cNvPr>
          <p:cNvCxnSpPr>
            <a:cxnSpLocks/>
          </p:cNvCxnSpPr>
          <p:nvPr/>
        </p:nvCxnSpPr>
        <p:spPr>
          <a:xfrm rot="16200000" flipH="1">
            <a:off x="-466282"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9AD1-E215-E1CA-5070-28A8C87BCA32}"/>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82436CD7-A053-1A79-C73E-6C58A33ED4FA}"/>
              </a:ext>
            </a:extLst>
          </p:cNvPr>
          <p:cNvSpPr/>
          <p:nvPr/>
        </p:nvSpPr>
        <p:spPr>
          <a:xfrm>
            <a:off x="1075970" y="314325"/>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E3ED0788-2D3B-354F-56E3-A07786449052}"/>
              </a:ext>
            </a:extLst>
          </p:cNvPr>
          <p:cNvSpPr txBox="1">
            <a:spLocks/>
          </p:cNvSpPr>
          <p:nvPr/>
        </p:nvSpPr>
        <p:spPr>
          <a:xfrm>
            <a:off x="2109392" y="2399676"/>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b="1" dirty="0">
                <a:solidFill>
                  <a:srgbClr val="494949"/>
                </a:solidFill>
              </a:rPr>
              <a:t>Come funzionano:</a:t>
            </a:r>
          </a:p>
          <a:p>
            <a:pPr marL="342900" indent="-342900">
              <a:lnSpc>
                <a:spcPct val="100000"/>
              </a:lnSpc>
              <a:spcBef>
                <a:spcPts val="600"/>
              </a:spcBef>
              <a:spcAft>
                <a:spcPts val="600"/>
              </a:spcAft>
              <a:buFont typeface="Wingdings" panose="05000000000000000000" pitchFamily="2" charset="2"/>
              <a:buChar char="v"/>
            </a:pPr>
            <a:r>
              <a:rPr lang="en-US" sz="2000" b="1" dirty="0">
                <a:solidFill>
                  <a:srgbClr val="494949"/>
                </a:solidFill>
              </a:rPr>
              <a:t>Identificate il vostro GAL locale</a:t>
            </a:r>
            <a:r>
              <a:rPr lang="en-US" sz="2000" dirty="0">
                <a:solidFill>
                  <a:srgbClr val="494949"/>
                </a:solidFill>
              </a:rPr>
              <a:t>: utilizzate questa </a:t>
            </a:r>
            <a:r>
              <a:rPr lang="en-US" sz="2000" dirty="0">
                <a:solidFill>
                  <a:srgbClr val="494949"/>
                </a:solidFill>
                <a:hlinkClick r:id="rId3">
                  <a:extLst>
                    <a:ext uri="{A12FA001-AC4F-418D-AE19-62706E023703}">
                      <ahyp:hlinkClr xmlns:ahyp="http://schemas.microsoft.com/office/drawing/2018/hyperlinkcolor" val="tx"/>
                    </a:ext>
                  </a:extLst>
                </a:hlinkClick>
              </a:rPr>
              <a:t>mappa interattiva (Italia) </a:t>
            </a:r>
            <a:r>
              <a:rPr lang="en-US" sz="2000" dirty="0">
                <a:solidFill>
                  <a:srgbClr val="494949"/>
                </a:solidFill>
              </a:rPr>
              <a:t>per trovare il GAL che opera nella vostra zona.</a:t>
            </a:r>
          </a:p>
          <a:p>
            <a:pPr marL="342900" indent="-342900">
              <a:lnSpc>
                <a:spcPct val="100000"/>
              </a:lnSpc>
              <a:spcBef>
                <a:spcPts val="600"/>
              </a:spcBef>
              <a:spcAft>
                <a:spcPts val="600"/>
              </a:spcAft>
              <a:buFont typeface="Wingdings" panose="05000000000000000000" pitchFamily="2" charset="2"/>
              <a:buChar char="v"/>
            </a:pPr>
            <a:r>
              <a:rPr lang="en-US" sz="2000" b="1" dirty="0">
                <a:solidFill>
                  <a:srgbClr val="494949"/>
                </a:solidFill>
              </a:rPr>
              <a:t>Verifica la loro strategia di sviluppo locale</a:t>
            </a:r>
            <a:r>
              <a:rPr lang="en-US" sz="2000" dirty="0">
                <a:solidFill>
                  <a:srgbClr val="494949"/>
                </a:solidFill>
              </a:rPr>
              <a:t>: ogni GAL ha le proprie priorità: alcuni si concentrano sul turismo, altri sulle filiere alimentari, sull'artigianato o sulla biodiversità.</a:t>
            </a:r>
          </a:p>
          <a:p>
            <a:pPr marL="342900" indent="-342900">
              <a:lnSpc>
                <a:spcPct val="100000"/>
              </a:lnSpc>
              <a:spcBef>
                <a:spcPts val="600"/>
              </a:spcBef>
              <a:spcAft>
                <a:spcPts val="600"/>
              </a:spcAft>
              <a:buFont typeface="Wingdings" panose="05000000000000000000" pitchFamily="2" charset="2"/>
              <a:buChar char="v"/>
            </a:pPr>
            <a:r>
              <a:rPr lang="en-US" sz="2000" b="1" dirty="0">
                <a:solidFill>
                  <a:srgbClr val="494949"/>
                </a:solidFill>
              </a:rPr>
              <a:t>Rispondi a un bando</a:t>
            </a:r>
            <a:r>
              <a:rPr lang="en-US" sz="2000" dirty="0">
                <a:solidFill>
                  <a:srgbClr val="494949"/>
                </a:solidFill>
              </a:rPr>
              <a:t>: periodicamente vengono pubblicati bandi a cui è possibile candidarsi per ottenere finanziamenti con una procedura semplificata.</a:t>
            </a:r>
          </a:p>
          <a:p>
            <a:pPr marL="342900" indent="-342900">
              <a:lnSpc>
                <a:spcPct val="100000"/>
              </a:lnSpc>
              <a:spcBef>
                <a:spcPts val="600"/>
              </a:spcBef>
              <a:spcAft>
                <a:spcPts val="600"/>
              </a:spcAft>
              <a:buFont typeface="Wingdings" panose="05000000000000000000" pitchFamily="2" charset="2"/>
              <a:buChar char="v"/>
            </a:pPr>
            <a:r>
              <a:rPr lang="en-US" sz="2000" b="1" dirty="0">
                <a:solidFill>
                  <a:srgbClr val="494949"/>
                </a:solidFill>
              </a:rPr>
              <a:t>Ottieni supporto locale</a:t>
            </a:r>
            <a:r>
              <a:rPr lang="en-US" sz="2000" dirty="0">
                <a:solidFill>
                  <a:srgbClr val="494949"/>
                </a:solidFill>
              </a:rPr>
              <a:t>: i GAL spesso offrono aiuto nella compilazione delle domande, nella ricerca di partner locali e nell'ottenimento dei permessi.</a:t>
            </a:r>
          </a:p>
          <a:p>
            <a:pPr marL="342900" indent="-342900">
              <a:spcAft>
                <a:spcPts val="600"/>
              </a:spcAft>
              <a:buFont typeface="Wingdings" panose="05000000000000000000" pitchFamily="2" charset="2"/>
              <a:buChar char="v"/>
            </a:pPr>
            <a:endParaRPr lang="en-US" sz="2000" dirty="0">
              <a:solidFill>
                <a:schemeClr val="bg1"/>
              </a:solidFill>
            </a:endParaRPr>
          </a:p>
          <a:p>
            <a:pPr marL="342900" indent="-342900">
              <a:spcBef>
                <a:spcPts val="0"/>
              </a:spcBef>
            </a:pPr>
            <a:endParaRPr lang="en-US" sz="2000" dirty="0">
              <a:solidFill>
                <a:schemeClr val="bg1"/>
              </a:solidFill>
            </a:endParaRPr>
          </a:p>
        </p:txBody>
      </p:sp>
      <p:cxnSp>
        <p:nvCxnSpPr>
          <p:cNvPr id="15" name="Connector: Elbow 14">
            <a:extLst>
              <a:ext uri="{FF2B5EF4-FFF2-40B4-BE49-F238E27FC236}">
                <a16:creationId xmlns:a16="http://schemas.microsoft.com/office/drawing/2014/main" id="{49B4AE00-C8F0-35DD-19DC-2F949B792725}"/>
              </a:ext>
            </a:extLst>
          </p:cNvPr>
          <p:cNvCxnSpPr>
            <a:cxnSpLocks/>
          </p:cNvCxnSpPr>
          <p:nvPr/>
        </p:nvCxnSpPr>
        <p:spPr>
          <a:xfrm rot="10800000">
            <a:off x="777118" y="0"/>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0DB9C7E2-D547-0460-AE13-2251CB543713}"/>
              </a:ext>
            </a:extLst>
          </p:cNvPr>
          <p:cNvSpPr/>
          <p:nvPr/>
        </p:nvSpPr>
        <p:spPr>
          <a:xfrm>
            <a:off x="1275563" y="4336798"/>
            <a:ext cx="10029647" cy="128352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5802994C-871E-953F-948C-E78837E82DF9}"/>
              </a:ext>
            </a:extLst>
          </p:cNvPr>
          <p:cNvSpPr txBox="1">
            <a:spLocks/>
          </p:cNvSpPr>
          <p:nvPr/>
        </p:nvSpPr>
        <p:spPr>
          <a:xfrm>
            <a:off x="2153010" y="4043552"/>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p>
          <a:p>
            <a:pPr marL="0" indent="0">
              <a:spcAft>
                <a:spcPts val="600"/>
              </a:spcAft>
            </a:pPr>
            <a:r>
              <a:rPr lang="en-US" sz="2200" b="1" dirty="0">
                <a:solidFill>
                  <a:srgbClr val="E96751"/>
                </a:solidFill>
              </a:rPr>
              <a:t>Suggerimento: </a:t>
            </a:r>
            <a:r>
              <a:rPr lang="en-US" sz="2200" dirty="0">
                <a:solidFill>
                  <a:srgbClr val="494949"/>
                </a:solidFill>
              </a:rPr>
              <a:t>se non sai da dove iniziare, rivolgiti al tuo </a:t>
            </a:r>
            <a:r>
              <a:rPr lang="en-IE" sz="2200" dirty="0">
                <a:solidFill>
                  <a:srgbClr val="494949"/>
                </a:solidFill>
              </a:rPr>
              <a:t>GAL o all'ufficio locale </a:t>
            </a:r>
            <a:r>
              <a:rPr lang="en-IE" sz="2200" dirty="0" err="1">
                <a:solidFill>
                  <a:srgbClr val="494949"/>
                </a:solidFill>
              </a:rPr>
              <a:t>di Confcommercio/Confartigianato</a:t>
            </a:r>
            <a:r>
              <a:rPr lang="en-IE" sz="2200" dirty="0">
                <a:solidFill>
                  <a:srgbClr val="494949"/>
                </a:solidFill>
              </a:rPr>
              <a:t>, </a:t>
            </a:r>
            <a:r>
              <a:rPr lang="en-US" sz="2200" dirty="0">
                <a:solidFill>
                  <a:srgbClr val="494949"/>
                </a:solidFill>
              </a:rPr>
              <a:t>che ti orienterà e ti aiuterà nei passi successivi.</a:t>
            </a:r>
          </a:p>
        </p:txBody>
      </p:sp>
      <p:sp>
        <p:nvSpPr>
          <p:cNvPr id="6" name="TextBox 5">
            <a:extLst>
              <a:ext uri="{FF2B5EF4-FFF2-40B4-BE49-F238E27FC236}">
                <a16:creationId xmlns:a16="http://schemas.microsoft.com/office/drawing/2014/main" id="{2C869AC3-702E-0D1E-D858-7DC0F9A09FF4}"/>
              </a:ext>
            </a:extLst>
          </p:cNvPr>
          <p:cNvSpPr txBox="1"/>
          <p:nvPr/>
        </p:nvSpPr>
        <p:spPr>
          <a:xfrm>
            <a:off x="1142461" y="5792670"/>
            <a:ext cx="6858000" cy="923330"/>
          </a:xfrm>
          <a:prstGeom prst="rect">
            <a:avLst/>
          </a:prstGeom>
          <a:noFill/>
        </p:spPr>
        <p:txBody>
          <a:bodyPr wrap="square">
            <a:spAutoFit/>
          </a:bodyPr>
          <a:lstStyle/>
          <a:p>
            <a:r>
              <a:rPr lang="en-US" b="1" i="1" dirty="0">
                <a:solidFill>
                  <a:srgbClr val="494949"/>
                </a:solidFill>
              </a:rPr>
              <a:t>Letture consigliate</a:t>
            </a:r>
          </a:p>
          <a:p>
            <a:r>
              <a:rPr lang="en-US" dirty="0">
                <a:solidFill>
                  <a:srgbClr val="00B0F0"/>
                </a:solidFill>
                <a:hlinkClick r:id="rId4">
                  <a:extLst>
                    <a:ext uri="{A12FA001-AC4F-418D-AE19-62706E023703}">
                      <ahyp:hlinkClr xmlns:ahyp="http://schemas.microsoft.com/office/drawing/2018/hyperlinkcolor" val="tx"/>
                    </a:ext>
                  </a:extLst>
                </a:hlinkClick>
              </a:rPr>
              <a:t>GAL </a:t>
            </a:r>
            <a:r>
              <a:rPr lang="en-US" dirty="0" err="1">
                <a:solidFill>
                  <a:srgbClr val="00B0F0"/>
                </a:solidFill>
                <a:hlinkClick r:id="rId4">
                  <a:extLst>
                    <a:ext uri="{A12FA001-AC4F-418D-AE19-62706E023703}">
                      <ahyp:hlinkClr xmlns:ahyp="http://schemas.microsoft.com/office/drawing/2018/hyperlinkcolor" val="tx"/>
                    </a:ext>
                  </a:extLst>
                </a:hlinkClick>
              </a:rPr>
              <a:t>Meridaunia</a:t>
            </a:r>
            <a:endParaRPr lang="en-US" dirty="0">
              <a:solidFill>
                <a:srgbClr val="00B0F0"/>
              </a:solidFill>
            </a:endParaRPr>
          </a:p>
          <a:p>
            <a:pPr algn="l"/>
            <a:r>
              <a:rPr lang="en-US" i="0" dirty="0">
                <a:solidFill>
                  <a:srgbClr val="00B0F0"/>
                </a:solidFill>
                <a:effectLst/>
                <a:latin typeface="var(--h2_typography-font-family)"/>
                <a:hlinkClick r:id="rId5">
                  <a:extLst>
                    <a:ext uri="{A12FA001-AC4F-418D-AE19-62706E023703}">
                      <ahyp:hlinkClr xmlns:ahyp="http://schemas.microsoft.com/office/drawing/2018/hyperlinkcolor" val="tx"/>
                    </a:ext>
                  </a:extLst>
                </a:hlinkClick>
              </a:rPr>
              <a:t>Bandi GAL: una grande opportunità per le aree rurali - Come funzionano!</a:t>
            </a:r>
            <a:endParaRPr lang="en-US" i="0" dirty="0">
              <a:solidFill>
                <a:srgbClr val="00B0F0"/>
              </a:solidFill>
              <a:effectLst/>
              <a:latin typeface="var(--h2_typography-font-family)"/>
            </a:endParaRPr>
          </a:p>
        </p:txBody>
      </p:sp>
      <p:pic>
        <p:nvPicPr>
          <p:cNvPr id="9" name="Picture 8">
            <a:extLst>
              <a:ext uri="{FF2B5EF4-FFF2-40B4-BE49-F238E27FC236}">
                <a16:creationId xmlns:a16="http://schemas.microsoft.com/office/drawing/2014/main" id="{B2DB516F-6DAD-BD42-7607-546671AFA9AB}"/>
              </a:ext>
            </a:extLst>
          </p:cNvPr>
          <p:cNvPicPr>
            <a:picLocks noChangeAspect="1"/>
          </p:cNvPicPr>
          <p:nvPr/>
        </p:nvPicPr>
        <p:blipFill>
          <a:blip r:embed="rId6"/>
          <a:stretch>
            <a:fillRect/>
          </a:stretch>
        </p:blipFill>
        <p:spPr>
          <a:xfrm>
            <a:off x="210520" y="5869289"/>
            <a:ext cx="850589" cy="846711"/>
          </a:xfrm>
          <a:prstGeom prst="rect">
            <a:avLst/>
          </a:prstGeom>
        </p:spPr>
      </p:pic>
      <p:cxnSp>
        <p:nvCxnSpPr>
          <p:cNvPr id="11" name="Connector: Elbow 10">
            <a:extLst>
              <a:ext uri="{FF2B5EF4-FFF2-40B4-BE49-F238E27FC236}">
                <a16:creationId xmlns:a16="http://schemas.microsoft.com/office/drawing/2014/main" id="{3BCD8BE2-4CED-F0D8-2861-A77E4CE310F4}"/>
              </a:ext>
            </a:extLst>
          </p:cNvPr>
          <p:cNvCxnSpPr>
            <a:cxnSpLocks/>
          </p:cNvCxnSpPr>
          <p:nvPr/>
        </p:nvCxnSpPr>
        <p:spPr>
          <a:xfrm rot="16200000" flipH="1">
            <a:off x="-628599"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Information with solid fill">
            <a:extLst>
              <a:ext uri="{FF2B5EF4-FFF2-40B4-BE49-F238E27FC236}">
                <a16:creationId xmlns:a16="http://schemas.microsoft.com/office/drawing/2014/main" id="{AAE55E80-7D23-2606-825D-2550C403F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756" y="432958"/>
            <a:ext cx="752475" cy="752475"/>
          </a:xfrm>
          <a:prstGeom prst="rect">
            <a:avLst/>
          </a:prstGeom>
        </p:spPr>
      </p:pic>
      <p:pic>
        <p:nvPicPr>
          <p:cNvPr id="18" name="Graphic 17" descr="Lights On with solid fill">
            <a:extLst>
              <a:ext uri="{FF2B5EF4-FFF2-40B4-BE49-F238E27FC236}">
                <a16:creationId xmlns:a16="http://schemas.microsoft.com/office/drawing/2014/main" id="{54F8D721-68C6-73E3-D81B-C6A02705D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1793" y="4432971"/>
            <a:ext cx="914400" cy="914400"/>
          </a:xfrm>
          <a:prstGeom prst="rect">
            <a:avLst/>
          </a:prstGeom>
        </p:spPr>
      </p:pic>
    </p:spTree>
    <p:extLst>
      <p:ext uri="{BB962C8B-B14F-4D97-AF65-F5344CB8AC3E}">
        <p14:creationId xmlns:p14="http://schemas.microsoft.com/office/powerpoint/2010/main" val="21392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85C8-15F9-F39B-A3C3-9460C22B071D}"/>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DAA2D6C0-B65B-008F-B5A0-E5CC60671B04}"/>
              </a:ext>
            </a:extLst>
          </p:cNvPr>
          <p:cNvSpPr/>
          <p:nvPr/>
        </p:nvSpPr>
        <p:spPr>
          <a:xfrm>
            <a:off x="1049982" y="109139"/>
            <a:ext cx="10131080" cy="218018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F41C8FEC-9DB1-50BE-9EBA-65FCB0EAB489}"/>
              </a:ext>
            </a:extLst>
          </p:cNvPr>
          <p:cNvSpPr txBox="1">
            <a:spLocks/>
          </p:cNvSpPr>
          <p:nvPr/>
        </p:nvSpPr>
        <p:spPr>
          <a:xfrm>
            <a:off x="1792920" y="1263434"/>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b="1" dirty="0">
                <a:solidFill>
                  <a:srgbClr val="494949"/>
                </a:solidFill>
              </a:rPr>
              <a:t>Per chiarire GALS Amministratore: </a:t>
            </a:r>
          </a:p>
          <a:p>
            <a:pPr marL="342900" indent="-342900">
              <a:spcAft>
                <a:spcPts val="600"/>
              </a:spcAft>
            </a:pPr>
            <a:r>
              <a:rPr lang="en-US" sz="2200" b="1" dirty="0">
                <a:solidFill>
                  <a:srgbClr val="494949"/>
                </a:solidFill>
              </a:rPr>
              <a:t>LEADER </a:t>
            </a:r>
            <a:r>
              <a:rPr lang="en-US" sz="2200" dirty="0">
                <a:solidFill>
                  <a:srgbClr val="494949"/>
                </a:solidFill>
              </a:rPr>
              <a:t>– Fondo per lo sviluppo rurale (FEASR) - Sovvenzioni per il turismo rurale su piccola scala, l'agriturismo e il patrimonio culturale</a:t>
            </a:r>
          </a:p>
          <a:p>
            <a:pPr marL="342900" indent="-342900">
              <a:spcAft>
                <a:spcPts val="600"/>
              </a:spcAft>
            </a:pPr>
            <a:r>
              <a:rPr lang="en-IE" sz="2200" b="1" dirty="0">
                <a:solidFill>
                  <a:srgbClr val="494949"/>
                </a:solidFill>
              </a:rPr>
              <a:t>Strategia di sviluppo locale (PSL) </a:t>
            </a:r>
            <a:r>
              <a:rPr lang="en-IE" sz="2200" dirty="0">
                <a:solidFill>
                  <a:srgbClr val="494949"/>
                </a:solidFill>
              </a:rPr>
              <a:t>- </a:t>
            </a:r>
            <a:r>
              <a:rPr lang="en-US" sz="2200" dirty="0">
                <a:solidFill>
                  <a:srgbClr val="494949"/>
                </a:solidFill>
              </a:rPr>
              <a:t>Bandi specifici per area (ad es. soggiorni in agriturismo, glamping, sentieri, artigianato)</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7A78AD72-E6EF-E6CB-865C-98926C8BE14F}"/>
              </a:ext>
            </a:extLst>
          </p:cNvPr>
          <p:cNvCxnSpPr>
            <a:cxnSpLocks/>
          </p:cNvCxnSpPr>
          <p:nvPr/>
        </p:nvCxnSpPr>
        <p:spPr>
          <a:xfrm rot="10800000">
            <a:off x="751130" y="-1372888"/>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865193C3-F652-3352-EC53-C964FBB44927}"/>
              </a:ext>
            </a:extLst>
          </p:cNvPr>
          <p:cNvSpPr/>
          <p:nvPr/>
        </p:nvSpPr>
        <p:spPr>
          <a:xfrm>
            <a:off x="1249575" y="2428875"/>
            <a:ext cx="10029647" cy="423862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91074C2F-7505-AF76-3E3D-A98991901317}"/>
              </a:ext>
            </a:extLst>
          </p:cNvPr>
          <p:cNvSpPr txBox="1">
            <a:spLocks/>
          </p:cNvSpPr>
          <p:nvPr/>
        </p:nvSpPr>
        <p:spPr>
          <a:xfrm>
            <a:off x="2126698" y="251253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b="1" dirty="0">
                <a:solidFill>
                  <a:srgbClr val="E96751"/>
                </a:solidFill>
              </a:rPr>
              <a:t>Nota: </a:t>
            </a:r>
            <a:r>
              <a:rPr lang="en-IE" sz="2000" b="1" dirty="0">
                <a:solidFill>
                  <a:srgbClr val="494949"/>
                </a:solidFill>
              </a:rPr>
              <a:t>i GAL </a:t>
            </a:r>
            <a:r>
              <a:rPr lang="en-IE" sz="2000" b="1" i="1" dirty="0">
                <a:solidFill>
                  <a:srgbClr val="494949"/>
                </a:solidFill>
              </a:rPr>
              <a:t>non </a:t>
            </a:r>
            <a:r>
              <a:rPr lang="en-IE" sz="2000" b="1" dirty="0">
                <a:solidFill>
                  <a:srgbClr val="494949"/>
                </a:solidFill>
              </a:rPr>
              <a:t>gestiscono </a:t>
            </a:r>
          </a:p>
          <a:p>
            <a:pPr marL="342900" indent="-342900">
              <a:spcBef>
                <a:spcPts val="600"/>
              </a:spcBef>
              <a:spcAft>
                <a:spcPts val="600"/>
              </a:spcAft>
              <a:buFont typeface="Arial" panose="020B0604020202020204" pitchFamily="34" charset="0"/>
              <a:buChar char="•"/>
            </a:pPr>
            <a:r>
              <a:rPr lang="en-IE" sz="2000" dirty="0">
                <a:solidFill>
                  <a:srgbClr val="494949"/>
                </a:solidFill>
              </a:rPr>
              <a:t>programmi Invitalia come </a:t>
            </a:r>
            <a:r>
              <a:rPr lang="en-IE" sz="2000" b="1" dirty="0">
                <a:solidFill>
                  <a:srgbClr val="494949"/>
                </a:solidFill>
              </a:rPr>
              <a:t>Resto al Sud </a:t>
            </a:r>
            <a:r>
              <a:rPr lang="en-IE" sz="2000" dirty="0">
                <a:solidFill>
                  <a:srgbClr val="494949"/>
                </a:solidFill>
              </a:rPr>
              <a:t>o </a:t>
            </a:r>
            <a:r>
              <a:rPr lang="en-IE" sz="2000" b="1" dirty="0">
                <a:solidFill>
                  <a:srgbClr val="494949"/>
                </a:solidFill>
              </a:rPr>
              <a:t>ON - </a:t>
            </a:r>
            <a:r>
              <a:rPr lang="en-IE" sz="2000" b="1" dirty="0" err="1">
                <a:solidFill>
                  <a:srgbClr val="494949"/>
                </a:solidFill>
              </a:rPr>
              <a:t>Oltre Nuove Imprese </a:t>
            </a:r>
            <a:r>
              <a:rPr lang="en-IE" sz="2000" b="1" dirty="0">
                <a:solidFill>
                  <a:srgbClr val="494949"/>
                </a:solidFill>
              </a:rPr>
              <a:t>a Tasso Zero</a:t>
            </a:r>
            <a:r>
              <a:rPr lang="en-IE" sz="2000" dirty="0">
                <a:solidFill>
                  <a:srgbClr val="494949"/>
                </a:solidFill>
              </a:rPr>
              <a:t>. (</a:t>
            </a:r>
            <a:r>
              <a:rPr lang="en-US" sz="2000" dirty="0">
                <a:solidFill>
                  <a:srgbClr val="494949"/>
                </a:solidFill>
              </a:rPr>
              <a:t>Sostegno agli imprenditori giovani/donne nel Sud Italia)</a:t>
            </a:r>
            <a:endParaRPr lang="en-IE" sz="2000" dirty="0">
              <a:solidFill>
                <a:srgbClr val="494949"/>
              </a:solidFill>
            </a:endParaRPr>
          </a:p>
          <a:p>
            <a:pPr marL="342900" indent="-342900">
              <a:spcBef>
                <a:spcPts val="600"/>
              </a:spcBef>
              <a:spcAft>
                <a:spcPts val="600"/>
              </a:spcAft>
              <a:buFont typeface="Arial" panose="020B0604020202020204" pitchFamily="34" charset="0"/>
              <a:buChar char="•"/>
            </a:pPr>
            <a:r>
              <a:rPr lang="en-IE" sz="2000" dirty="0">
                <a:solidFill>
                  <a:srgbClr val="494949"/>
                </a:solidFill>
              </a:rPr>
              <a:t>Ministero del Turismo e CDP - </a:t>
            </a:r>
            <a:r>
              <a:rPr lang="en-IE" sz="2000" b="1" dirty="0">
                <a:solidFill>
                  <a:srgbClr val="494949"/>
                </a:solidFill>
              </a:rPr>
              <a:t>Fondo </a:t>
            </a:r>
            <a:r>
              <a:rPr lang="en-IE" sz="2000" b="1" dirty="0" err="1">
                <a:solidFill>
                  <a:srgbClr val="494949"/>
                </a:solidFill>
              </a:rPr>
              <a:t>Rotativo </a:t>
            </a:r>
            <a:r>
              <a:rPr lang="en-IE" sz="2000" b="1" dirty="0">
                <a:solidFill>
                  <a:srgbClr val="494949"/>
                </a:solidFill>
              </a:rPr>
              <a:t>Turismo (FRI-Tur) </a:t>
            </a:r>
            <a:r>
              <a:rPr lang="en-IE" sz="2000" dirty="0">
                <a:solidFill>
                  <a:srgbClr val="494949"/>
                </a:solidFill>
              </a:rPr>
              <a:t>(</a:t>
            </a:r>
            <a:r>
              <a:rPr lang="en-US" sz="2000" dirty="0">
                <a:solidFill>
                  <a:srgbClr val="494949"/>
                </a:solidFill>
              </a:rPr>
              <a:t>Grandi investimenti nel turismo sostenibile)</a:t>
            </a:r>
            <a:endParaRPr lang="en-IE" sz="2000" dirty="0">
              <a:solidFill>
                <a:srgbClr val="494949"/>
              </a:solidFill>
            </a:endParaRPr>
          </a:p>
          <a:p>
            <a:pPr marL="342900" indent="-342900">
              <a:spcBef>
                <a:spcPts val="600"/>
              </a:spcBef>
              <a:spcAft>
                <a:spcPts val="600"/>
              </a:spcAft>
              <a:buFont typeface="Arial" panose="020B0604020202020204" pitchFamily="34" charset="0"/>
              <a:buChar char="•"/>
            </a:pPr>
            <a:r>
              <a:rPr lang="en-IE" sz="2000" dirty="0">
                <a:solidFill>
                  <a:srgbClr val="494949"/>
                </a:solidFill>
              </a:rPr>
              <a:t>Vari ministeri - </a:t>
            </a:r>
            <a:r>
              <a:rPr lang="en-IE" sz="2000" b="1" dirty="0">
                <a:solidFill>
                  <a:srgbClr val="494949"/>
                </a:solidFill>
              </a:rPr>
              <a:t>Sovvenzioni PNRR </a:t>
            </a:r>
            <a:r>
              <a:rPr lang="en-IE" sz="2000" dirty="0">
                <a:solidFill>
                  <a:srgbClr val="494949"/>
                </a:solidFill>
              </a:rPr>
              <a:t>(NextGen EU) (</a:t>
            </a:r>
            <a:r>
              <a:rPr lang="en-US" sz="2000" dirty="0">
                <a:solidFill>
                  <a:srgbClr val="494949"/>
                </a:solidFill>
              </a:rPr>
              <a:t>Trasformazione verde e digitale, compreso il turismo)</a:t>
            </a:r>
            <a:endParaRPr lang="en-IE" sz="2000" dirty="0">
              <a:solidFill>
                <a:srgbClr val="494949"/>
              </a:solidFill>
            </a:endParaRPr>
          </a:p>
          <a:p>
            <a:pPr marL="342900" indent="-342900">
              <a:spcBef>
                <a:spcPts val="600"/>
              </a:spcBef>
              <a:spcAft>
                <a:spcPts val="600"/>
              </a:spcAft>
              <a:buFont typeface="Arial" panose="020B0604020202020204" pitchFamily="34" charset="0"/>
              <a:buChar char="•"/>
            </a:pPr>
            <a:r>
              <a:rPr lang="en-IE" sz="2000" dirty="0">
                <a:solidFill>
                  <a:srgbClr val="494949"/>
                </a:solidFill>
              </a:rPr>
              <a:t>CDP - </a:t>
            </a:r>
            <a:r>
              <a:rPr lang="it-IT" sz="2000" b="1" dirty="0">
                <a:solidFill>
                  <a:srgbClr val="494949"/>
                </a:solidFill>
              </a:rPr>
              <a:t>Fondo Turismo 1 (CDP Immobiliare SGR) </a:t>
            </a:r>
            <a:r>
              <a:rPr lang="it-IT" sz="2000" dirty="0">
                <a:solidFill>
                  <a:srgbClr val="494949"/>
                </a:solidFill>
              </a:rPr>
              <a:t>(</a:t>
            </a:r>
            <a:r>
              <a:rPr lang="en-US" sz="2000" dirty="0">
                <a:solidFill>
                  <a:srgbClr val="494949"/>
                </a:solidFill>
              </a:rPr>
              <a:t>Investimenti immobiliari in proprietà turistiche)</a:t>
            </a:r>
          </a:p>
          <a:p>
            <a:pPr marL="0" indent="0">
              <a:spcBef>
                <a:spcPts val="600"/>
              </a:spcBef>
              <a:spcAft>
                <a:spcPts val="600"/>
              </a:spcAft>
            </a:pPr>
            <a:r>
              <a:rPr lang="en-IE" sz="2000" dirty="0">
                <a:solidFill>
                  <a:srgbClr val="494949"/>
                </a:solidFill>
              </a:rPr>
              <a:t>Si tratta di programmi di finanziamento a livello nazionale gestiti direttamente da </a:t>
            </a:r>
            <a:r>
              <a:rPr lang="en-IE" sz="2000" b="1" dirty="0">
                <a:solidFill>
                  <a:srgbClr val="494949"/>
                </a:solidFill>
              </a:rPr>
              <a:t>Invitalia</a:t>
            </a:r>
            <a:r>
              <a:rPr lang="en-IE" sz="2000" dirty="0">
                <a:solidFill>
                  <a:srgbClr val="494949"/>
                </a:solidFill>
              </a:rPr>
              <a:t>, l'agenzia nazionale italiana per gli investimenti esteri e lo sviluppo economico.</a:t>
            </a:r>
          </a:p>
          <a:p>
            <a:pPr marL="342900" indent="-342900">
              <a:spcBef>
                <a:spcPts val="600"/>
              </a:spcBef>
              <a:spcAft>
                <a:spcPts val="600"/>
              </a:spcAft>
              <a:buFont typeface="Arial" panose="020B0604020202020204" pitchFamily="34" charset="0"/>
              <a:buChar char="•"/>
            </a:pPr>
            <a:endParaRPr lang="en-IE" sz="2000" dirty="0">
              <a:solidFill>
                <a:srgbClr val="494949"/>
              </a:solidFill>
            </a:endParaRPr>
          </a:p>
          <a:p>
            <a:pPr marL="0" indent="0">
              <a:spcAft>
                <a:spcPts val="600"/>
              </a:spcAft>
            </a:pPr>
            <a:endParaRPr lang="en-US" sz="2000" dirty="0">
              <a:solidFill>
                <a:srgbClr val="494949"/>
              </a:solidFill>
            </a:endParaRPr>
          </a:p>
        </p:txBody>
      </p:sp>
      <p:pic>
        <p:nvPicPr>
          <p:cNvPr id="4" name="Graphic 3" descr="Postit Notes with solid fill">
            <a:extLst>
              <a:ext uri="{FF2B5EF4-FFF2-40B4-BE49-F238E27FC236}">
                <a16:creationId xmlns:a16="http://schemas.microsoft.com/office/drawing/2014/main" id="{AE757197-C0FB-3450-EC75-3C3C1F42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20" y="2786393"/>
            <a:ext cx="914400" cy="914400"/>
          </a:xfrm>
          <a:prstGeom prst="rect">
            <a:avLst/>
          </a:prstGeom>
        </p:spPr>
      </p:pic>
      <p:cxnSp>
        <p:nvCxnSpPr>
          <p:cNvPr id="5" name="Connector: Elbow 4">
            <a:extLst>
              <a:ext uri="{FF2B5EF4-FFF2-40B4-BE49-F238E27FC236}">
                <a16:creationId xmlns:a16="http://schemas.microsoft.com/office/drawing/2014/main" id="{D922F417-1459-2BC7-F5E4-ABFF53CCE68F}"/>
              </a:ext>
            </a:extLst>
          </p:cNvPr>
          <p:cNvCxnSpPr>
            <a:cxnSpLocks/>
          </p:cNvCxnSpPr>
          <p:nvPr/>
        </p:nvCxnSpPr>
        <p:spPr>
          <a:xfrm rot="16200000" flipH="1">
            <a:off x="-977961" y="3600316"/>
            <a:ext cx="3917477" cy="45929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Information with solid fill">
            <a:extLst>
              <a:ext uri="{FF2B5EF4-FFF2-40B4-BE49-F238E27FC236}">
                <a16:creationId xmlns:a16="http://schemas.microsoft.com/office/drawing/2014/main" id="{4680DE90-4D97-0517-BB9D-126C626EE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464" y="234967"/>
            <a:ext cx="752475" cy="752475"/>
          </a:xfrm>
          <a:prstGeom prst="rect">
            <a:avLst/>
          </a:prstGeom>
        </p:spPr>
      </p:pic>
    </p:spTree>
    <p:extLst>
      <p:ext uri="{BB962C8B-B14F-4D97-AF65-F5344CB8AC3E}">
        <p14:creationId xmlns:p14="http://schemas.microsoft.com/office/powerpoint/2010/main" val="112073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000649" y="1028466"/>
            <a:ext cx="4561589" cy="689519"/>
          </a:xfrm>
        </p:spPr>
        <p:txBody>
          <a:bodyPr anchor="t"/>
          <a:lstStyle/>
          <a:p>
            <a:pPr>
              <a:lnSpc>
                <a:spcPts val="2240"/>
              </a:lnSpc>
            </a:pPr>
            <a:r>
              <a:rPr lang="en-US" b="1" kern="1200" dirty="0">
                <a:solidFill>
                  <a:srgbClr val="EC7C69"/>
                </a:solidFill>
                <a:latin typeface="+mn-lt"/>
                <a:ea typeface="+mn-ea"/>
                <a:cs typeface="+mn-cs"/>
              </a:rPr>
              <a:t>Opportunità di finanziamento specifiche per paese</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210368"/>
            <a:ext cx="5636567" cy="6412768"/>
          </a:xfrm>
        </p:spPr>
        <p:txBody>
          <a:bodyPr/>
          <a:lstStyle/>
          <a:p>
            <a:pPr marL="0" indent="0"/>
            <a:r>
              <a:rPr lang="en-US" sz="2000" dirty="0"/>
              <a:t>Trova i fondi adatti alle tue esigenze – Opzioni di finanziamento e finanziamento. </a:t>
            </a:r>
            <a:r>
              <a:rPr lang="en-US" sz="2000" b="0" dirty="0"/>
              <a:t>La seconda parte del modulo esplora le opportunità di finanziamento su misura per le strutture ricettive turistiche alternative in Irlanda, Slovenia, Islanda, Italia e Paesi Bassi. Questa sezione si concentra sull'Italia. Imparate a identificare, confrontare e valutare i flussi di finanziamento più adatti al vostro modello di business e ai vostri obiettivi. L'attenzione è rivolta all'allineamento con priorità chiave quali la rigenerazione, la crescita a basse emissioni di carbonio e il valore della comunità. Al termine, sarete in grado di valutare l'idoneità, orientarvi tra i programmi nazionali e dell'UE e scegliere i percorsi di finanziamento giusti per il successo del turismo sostenibile.</a:t>
            </a:r>
          </a:p>
          <a:p>
            <a:pPr marL="0" indent="0">
              <a:lnSpc>
                <a:spcPts val="2180"/>
              </a:lnSpc>
            </a:pPr>
            <a:endParaRPr lang="en-US" sz="20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836051" y="1717985"/>
            <a:ext cx="5082159" cy="5963296"/>
          </a:xfrm>
        </p:spPr>
        <p:txBody>
          <a:bodyPr anchor="t"/>
          <a:lstStyle/>
          <a:p>
            <a:pPr marL="342900" indent="-342900">
              <a:buFont typeface="Arial" panose="020B0604020202020204" pitchFamily="34" charset="0"/>
              <a:buChar char="•"/>
            </a:pPr>
            <a:r>
              <a:rPr lang="en-US" sz="1800" dirty="0">
                <a:solidFill>
                  <a:srgbClr val="494949"/>
                </a:solidFill>
              </a:rPr>
              <a:t>Identifica </a:t>
            </a:r>
            <a:r>
              <a:rPr lang="en-US" sz="1800" b="1" dirty="0">
                <a:solidFill>
                  <a:srgbClr val="494949"/>
                </a:solidFill>
              </a:rPr>
              <a:t>i principali flussi di finanziamento </a:t>
            </a:r>
            <a:r>
              <a:rPr lang="en-US" sz="1800" dirty="0">
                <a:solidFill>
                  <a:srgbClr val="494949"/>
                </a:solidFill>
              </a:rPr>
              <a:t>italiani per le strutture ricettive alternative, tra cui lo sviluppo dell'agriturismo, i programmi di diversificazione e la certificazione di sostenibilità.</a:t>
            </a:r>
          </a:p>
          <a:p>
            <a:pPr marL="342900" indent="-342900">
              <a:buFont typeface="Arial" panose="020B0604020202020204" pitchFamily="34" charset="0"/>
              <a:buChar char="•"/>
            </a:pPr>
            <a:r>
              <a:rPr lang="en-US" sz="1800" dirty="0">
                <a:solidFill>
                  <a:srgbClr val="494949"/>
                </a:solidFill>
              </a:rPr>
              <a:t>Riconosci </a:t>
            </a:r>
            <a:r>
              <a:rPr lang="en-US" sz="1800" b="1" dirty="0" err="1">
                <a:solidFill>
                  <a:srgbClr val="494949"/>
                </a:solidFill>
              </a:rPr>
              <a:t>i programmi</a:t>
            </a:r>
            <a:r>
              <a:rPr lang="en-US" sz="1800" b="1" dirty="0">
                <a:solidFill>
                  <a:srgbClr val="494949"/>
                </a:solidFill>
              </a:rPr>
              <a:t> nazionali e regionali </a:t>
            </a:r>
            <a:r>
              <a:rPr lang="en-US" sz="1800" dirty="0">
                <a:solidFill>
                  <a:srgbClr val="494949"/>
                </a:solidFill>
              </a:rPr>
              <a:t>come i fondi RDP/EAFRD, Conto </a:t>
            </a:r>
            <a:r>
              <a:rPr lang="en-US" sz="1800" dirty="0" err="1">
                <a:solidFill>
                  <a:srgbClr val="494949"/>
                </a:solidFill>
              </a:rPr>
              <a:t>Termico</a:t>
            </a:r>
            <a:r>
              <a:rPr lang="en-US" sz="1800" dirty="0">
                <a:solidFill>
                  <a:srgbClr val="494949"/>
                </a:solidFill>
              </a:rPr>
              <a:t>, Ecobonus/Bonus Hotel e le iniziative di voucher eco-cert.</a:t>
            </a:r>
          </a:p>
          <a:p>
            <a:pPr marL="342900" indent="-342900">
              <a:buFont typeface="Arial" panose="020B0604020202020204" pitchFamily="34" charset="0"/>
              <a:buChar char="•"/>
            </a:pPr>
            <a:r>
              <a:rPr lang="en-US" sz="1800" dirty="0">
                <a:solidFill>
                  <a:srgbClr val="494949"/>
                </a:solidFill>
              </a:rPr>
              <a:t>Comprendere come </a:t>
            </a:r>
            <a:r>
              <a:rPr lang="en-US" sz="1800" b="1" dirty="0">
                <a:solidFill>
                  <a:srgbClr val="494949"/>
                </a:solidFill>
              </a:rPr>
              <a:t>sfruttare le certificazioni </a:t>
            </a:r>
            <a:r>
              <a:rPr lang="en-US" sz="1800" dirty="0">
                <a:solidFill>
                  <a:srgbClr val="494949"/>
                </a:solidFill>
              </a:rPr>
              <a:t>(EMAS, Ecolabel UE, ISO) per sbloccare le sovvenzioni.</a:t>
            </a:r>
          </a:p>
          <a:p>
            <a:pPr marL="342900" indent="-342900">
              <a:buFont typeface="Arial" panose="020B0604020202020204" pitchFamily="34" charset="0"/>
              <a:buChar char="•"/>
            </a:pPr>
            <a:r>
              <a:rPr lang="en-US" sz="1800" dirty="0">
                <a:solidFill>
                  <a:srgbClr val="494949"/>
                </a:solidFill>
              </a:rPr>
              <a:t>Valutare in che modo le proposte possono dimostrare la mitigazione dell'impatto climatico e una forte tutela dell'ambiente.</a:t>
            </a:r>
          </a:p>
          <a:p>
            <a:pPr marL="342900" indent="-342900">
              <a:buFont typeface="Arial" panose="020B0604020202020204" pitchFamily="34" charset="0"/>
              <a:buChar char="•"/>
            </a:pPr>
            <a:r>
              <a:rPr lang="en-US" sz="1800" dirty="0">
                <a:solidFill>
                  <a:srgbClr val="494949"/>
                </a:solidFill>
              </a:rPr>
              <a:t>Allineare i progetti ai punti di forza dell'Italia - agriturismo, patrimonio alimentare e culturale - per attirare i finanziatori e le priorità politiche.</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Modulo 7 (Parte 2) Panoramica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6506184" y="1630259"/>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000649" y="0"/>
            <a:ext cx="4335238" cy="1077218"/>
          </a:xfrm>
          <a:prstGeom prst="rect">
            <a:avLst/>
          </a:prstGeom>
          <a:noFill/>
        </p:spPr>
        <p:txBody>
          <a:bodyPr wrap="square" rtlCol="0">
            <a:spAutoFit/>
          </a:bodyPr>
          <a:lstStyle/>
          <a:p>
            <a:r>
              <a:rPr lang="en-IE" sz="3200" b="1" dirty="0">
                <a:solidFill>
                  <a:srgbClr val="459597"/>
                </a:solidFill>
              </a:rPr>
              <a:t>Risultati di apprendimento</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7"/>
            <a:ext cx="10136921" cy="517120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E96751"/>
                </a:solidFill>
              </a:rPr>
              <a:t>Obiettivo: </a:t>
            </a:r>
            <a:r>
              <a:rPr lang="en-US" sz="2000" b="1" dirty="0">
                <a:solidFill>
                  <a:srgbClr val="494949"/>
                </a:solidFill>
              </a:rPr>
              <a:t>Sovvenzioni per lo sviluppo rurale regionale (PSR): </a:t>
            </a:r>
            <a:r>
              <a:rPr lang="en-US" sz="2000" dirty="0">
                <a:solidFill>
                  <a:srgbClr val="494949"/>
                </a:solidFill>
              </a:rPr>
              <a:t>una parte significativa dei finanziamenti per i progetti rurali è assegnata attraverso il PSR (Piano di </a:t>
            </a:r>
            <a:r>
              <a:rPr lang="en-US" sz="2000" dirty="0" err="1">
                <a:solidFill>
                  <a:srgbClr val="494949"/>
                </a:solidFill>
              </a:rPr>
              <a:t>Sviluppo Rurale</a:t>
            </a:r>
            <a:r>
              <a:rPr lang="en-US" sz="2000" dirty="0">
                <a:solidFill>
                  <a:srgbClr val="494949"/>
                </a:solidFill>
              </a:rPr>
              <a:t>) di ciascuna regione, finanziato dal FEASR. </a:t>
            </a:r>
          </a:p>
          <a:p>
            <a:pPr marL="0" indent="0">
              <a:spcAft>
                <a:spcPts val="600"/>
              </a:spcAft>
            </a:pPr>
            <a:r>
              <a:rPr lang="en-US" sz="2000" dirty="0">
                <a:solidFill>
                  <a:srgbClr val="494949"/>
                </a:solidFill>
              </a:rPr>
              <a:t>Sono finanziati attraverso la </a:t>
            </a:r>
            <a:r>
              <a:rPr lang="en-US" sz="2000" b="1" dirty="0">
                <a:solidFill>
                  <a:srgbClr val="494949"/>
                </a:solidFill>
              </a:rPr>
              <a:t>Politica Agricola Comune (PAC) dell'UE </a:t>
            </a:r>
            <a:r>
              <a:rPr lang="en-US" sz="2000" dirty="0">
                <a:solidFill>
                  <a:srgbClr val="494949"/>
                </a:solidFill>
              </a:rPr>
              <a:t>tramite il </a:t>
            </a:r>
            <a:r>
              <a:rPr lang="en-US" sz="2000" b="1" dirty="0">
                <a:solidFill>
                  <a:srgbClr val="494949"/>
                </a:solidFill>
              </a:rPr>
              <a:t>Fondo Europeo Agricolo per lo Sviluppo Rurale (FEASR). </a:t>
            </a:r>
            <a:r>
              <a:rPr lang="en-IE" sz="2000" dirty="0">
                <a:solidFill>
                  <a:srgbClr val="494949"/>
                </a:solidFill>
              </a:rPr>
              <a:t>Gestiti da ciascuna </a:t>
            </a:r>
            <a:r>
              <a:rPr lang="en-IE" sz="2000" b="1" dirty="0">
                <a:solidFill>
                  <a:srgbClr val="494949"/>
                </a:solidFill>
              </a:rPr>
              <a:t>regione italiana </a:t>
            </a:r>
            <a:r>
              <a:rPr lang="en-IE" sz="2000" dirty="0">
                <a:solidFill>
                  <a:srgbClr val="494949"/>
                </a:solidFill>
              </a:rPr>
              <a:t>(ad esempio, </a:t>
            </a:r>
            <a:r>
              <a:rPr lang="en-IE" sz="2000" dirty="0">
                <a:solidFill>
                  <a:srgbClr val="494949"/>
                </a:solidFill>
                <a:hlinkClick r:id="rId5">
                  <a:extLst>
                    <a:ext uri="{A12FA001-AC4F-418D-AE19-62706E023703}">
                      <ahyp:hlinkClr xmlns:ahyp="http://schemas.microsoft.com/office/drawing/2018/hyperlinkcolor" val="tx"/>
                    </a:ext>
                  </a:extLst>
                </a:hlinkClick>
              </a:rPr>
              <a:t>PSR Puglia</a:t>
            </a:r>
            <a:r>
              <a:rPr lang="en-IE" sz="2000" dirty="0">
                <a:solidFill>
                  <a:srgbClr val="494949"/>
                </a:solidFill>
              </a:rPr>
              <a:t>, PSR Sicilia). </a:t>
            </a:r>
            <a:r>
              <a:rPr lang="en-US" sz="2000" dirty="0">
                <a:solidFill>
                  <a:srgbClr val="494949"/>
                </a:solidFill>
              </a:rPr>
              <a:t>Mirano a migliorare la </a:t>
            </a:r>
            <a:r>
              <a:rPr lang="en-US" sz="2000" b="1" dirty="0">
                <a:solidFill>
                  <a:srgbClr val="494949"/>
                </a:solidFill>
              </a:rPr>
              <a:t>sostenibilità economica, ambientale e sociale delle aree rurali.</a:t>
            </a:r>
          </a:p>
          <a:p>
            <a:pPr marL="0" indent="0">
              <a:spcAft>
                <a:spcPts val="600"/>
              </a:spcAft>
            </a:pPr>
            <a:r>
              <a:rPr lang="en-US" sz="2000" dirty="0">
                <a:solidFill>
                  <a:srgbClr val="494949"/>
                </a:solidFill>
              </a:rPr>
              <a:t>I</a:t>
            </a:r>
            <a:r>
              <a:rPr lang="en-US" sz="2000" b="1" dirty="0">
                <a:solidFill>
                  <a:srgbClr val="494949"/>
                </a:solidFill>
              </a:rPr>
              <a:t> finanziamenti PSR </a:t>
            </a:r>
            <a:r>
              <a:rPr lang="en-US" sz="2000" dirty="0">
                <a:solidFill>
                  <a:srgbClr val="494949"/>
                </a:solidFill>
              </a:rPr>
              <a:t>sono una fonte di finanziamento fondamentale per l'innovazione rurale e il turismo e integrano le sovvenzioni GAL, essendo in genere </a:t>
            </a:r>
            <a:r>
              <a:rPr lang="en-US" sz="2000" b="1" dirty="0">
                <a:solidFill>
                  <a:srgbClr val="494949"/>
                </a:solidFill>
              </a:rPr>
              <a:t>più consistenti, gestiti a livello regionale </a:t>
            </a:r>
            <a:r>
              <a:rPr lang="en-US" sz="2000" dirty="0">
                <a:solidFill>
                  <a:srgbClr val="494949"/>
                </a:solidFill>
              </a:rPr>
              <a:t>e </a:t>
            </a:r>
            <a:r>
              <a:rPr lang="en-US" sz="2000" b="1" dirty="0">
                <a:solidFill>
                  <a:srgbClr val="494949"/>
                </a:solidFill>
              </a:rPr>
              <a:t>specifici per settore</a:t>
            </a:r>
            <a:r>
              <a:rPr lang="en-US" sz="2000" dirty="0">
                <a:solidFill>
                  <a:srgbClr val="494949"/>
                </a:solidFill>
              </a:rPr>
              <a:t>. Per </a:t>
            </a:r>
            <a:r>
              <a:rPr lang="en-US" sz="2000" b="1" dirty="0">
                <a:solidFill>
                  <a:srgbClr val="494949"/>
                </a:solidFill>
              </a:rPr>
              <a:t>le sovvenzioni PSR</a:t>
            </a:r>
            <a:r>
              <a:rPr lang="en-US" sz="2000" dirty="0">
                <a:solidFill>
                  <a:srgbClr val="494949"/>
                </a:solidFill>
              </a:rPr>
              <a:t>, le regioni italiane pubblicano occasionalmente </a:t>
            </a:r>
            <a:r>
              <a:rPr lang="en-US" sz="2000" i="1" dirty="0">
                <a:solidFill>
                  <a:srgbClr val="494949"/>
                </a:solidFill>
              </a:rPr>
              <a:t>i</a:t>
            </a:r>
            <a:r>
              <a:rPr lang="en-US" sz="2000" dirty="0">
                <a:solidFill>
                  <a:srgbClr val="494949"/>
                </a:solidFill>
              </a:rPr>
              <a:t> propri </a:t>
            </a:r>
            <a:r>
              <a:rPr lang="en-US" sz="2000" i="1" dirty="0">
                <a:solidFill>
                  <a:srgbClr val="494949"/>
                </a:solidFill>
              </a:rPr>
              <a:t>bandi </a:t>
            </a:r>
            <a:r>
              <a:rPr lang="en-US" sz="2000" dirty="0">
                <a:solidFill>
                  <a:srgbClr val="494949"/>
                </a:solidFill>
              </a:rPr>
              <a:t>per il turismo e l'agriturismo o per i bed and breakfast rurali (B&amp;B). </a:t>
            </a:r>
          </a:p>
          <a:p>
            <a:pPr marL="0" indent="0">
              <a:spcAft>
                <a:spcPts val="600"/>
              </a:spcAft>
            </a:pPr>
            <a:r>
              <a:rPr lang="en-US" sz="2000" dirty="0">
                <a:solidFill>
                  <a:srgbClr val="494949"/>
                </a:solidFill>
              </a:rPr>
              <a:t>Possono coprire </a:t>
            </a:r>
            <a:r>
              <a:rPr lang="en-IE" sz="2000" b="1" dirty="0">
                <a:solidFill>
                  <a:srgbClr val="494949"/>
                </a:solidFill>
              </a:rPr>
              <a:t>il 40-70% dei costi ammissibili</a:t>
            </a:r>
            <a:r>
              <a:rPr lang="en-IE" sz="2000" dirty="0">
                <a:solidFill>
                  <a:srgbClr val="494949"/>
                </a:solidFill>
              </a:rPr>
              <a:t>, </a:t>
            </a:r>
            <a:r>
              <a:rPr lang="en-US" sz="2000" dirty="0">
                <a:solidFill>
                  <a:srgbClr val="494949"/>
                </a:solidFill>
              </a:rPr>
              <a:t>con importi che variano da 10.000 </a:t>
            </a:r>
            <a:r>
              <a:rPr lang="en-US" sz="2000" b="1" dirty="0">
                <a:solidFill>
                  <a:srgbClr val="494949"/>
                </a:solidFill>
              </a:rPr>
              <a:t>a oltre 500.000 euro. </a:t>
            </a:r>
            <a:r>
              <a:rPr lang="en-US" sz="2000" dirty="0">
                <a:solidFill>
                  <a:srgbClr val="494949"/>
                </a:solidFill>
              </a:rPr>
              <a:t>Devono seguire </a:t>
            </a:r>
            <a:r>
              <a:rPr lang="en-US" sz="2000" b="1" dirty="0">
                <a:solidFill>
                  <a:srgbClr val="494949"/>
                </a:solidFill>
              </a:rPr>
              <a:t>le priorità regionali </a:t>
            </a:r>
            <a:r>
              <a:rPr lang="en-US" sz="2000" dirty="0">
                <a:solidFill>
                  <a:srgbClr val="494949"/>
                </a:solidFill>
              </a:rPr>
              <a:t>(che spesso includono l'ecoturismo, </a:t>
            </a:r>
            <a:r>
              <a:rPr lang="en-US" sz="2000" dirty="0" err="1">
                <a:solidFill>
                  <a:srgbClr val="494949"/>
                </a:solidFill>
              </a:rPr>
              <a:t>la digitalizzazione</a:t>
            </a:r>
            <a:r>
              <a:rPr lang="en-US" sz="2000" dirty="0">
                <a:solidFill>
                  <a:srgbClr val="494949"/>
                </a:solidFill>
              </a:rPr>
              <a:t>, l'energia verde)</a:t>
            </a:r>
            <a:r>
              <a:rPr lang="en-US" sz="2000" b="1" dirty="0">
                <a:solidFill>
                  <a:srgbClr val="494949"/>
                </a:solidFill>
              </a:rPr>
              <a:t>.</a:t>
            </a:r>
          </a:p>
          <a:p>
            <a:pPr marL="104775" indent="0">
              <a:spcBef>
                <a:spcPts val="600"/>
              </a:spcBef>
            </a:pPr>
            <a:endParaRPr lang="en-US" sz="2000" dirty="0">
              <a:solidFill>
                <a:srgbClr val="494949"/>
              </a:solidFill>
            </a:endParaRPr>
          </a:p>
        </p:txBody>
      </p:sp>
      <p:sp>
        <p:nvSpPr>
          <p:cNvPr id="33" name="Freeform 28">
            <a:extLst>
              <a:ext uri="{FF2B5EF4-FFF2-40B4-BE49-F238E27FC236}">
                <a16:creationId xmlns:a16="http://schemas.microsoft.com/office/drawing/2014/main" id="{55C18809-0C1A-2FB5-38F5-1F8AC9F38D3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63587"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Sovvenzioni regionali per lo sviluppo rurale (PSR)</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pic>
        <p:nvPicPr>
          <p:cNvPr id="5" name="Picture 4">
            <a:extLst>
              <a:ext uri="{FF2B5EF4-FFF2-40B4-BE49-F238E27FC236}">
                <a16:creationId xmlns:a16="http://schemas.microsoft.com/office/drawing/2014/main" id="{A153110D-2088-B2BF-D6CD-1D12B1D1225A}"/>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Tree>
    <p:extLst>
      <p:ext uri="{BB962C8B-B14F-4D97-AF65-F5344CB8AC3E}">
        <p14:creationId xmlns:p14="http://schemas.microsoft.com/office/powerpoint/2010/main" val="14283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EE3C-6B1F-FF18-B9A0-4FD194480E6D}"/>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02D2C16C-4FEB-E0AB-960B-3AFC31153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cxnSp>
        <p:nvCxnSpPr>
          <p:cNvPr id="15" name="Connector: Elbow 14">
            <a:extLst>
              <a:ext uri="{FF2B5EF4-FFF2-40B4-BE49-F238E27FC236}">
                <a16:creationId xmlns:a16="http://schemas.microsoft.com/office/drawing/2014/main" id="{D277D2CD-F161-0058-67BD-CD33664CB0CD}"/>
              </a:ext>
            </a:extLst>
          </p:cNvPr>
          <p:cNvCxnSpPr>
            <a:cxnSpLocks/>
          </p:cNvCxnSpPr>
          <p:nvPr/>
        </p:nvCxnSpPr>
        <p:spPr>
          <a:xfrm rot="10800000" flipH="1" flipV="1">
            <a:off x="1405360" y="196820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CD1663E4-21E3-8C8B-BF71-7241B28BC32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10F8F2-FA8A-C321-D9B4-88F1178E4727}"/>
              </a:ext>
            </a:extLst>
          </p:cNvPr>
          <p:cNvSpPr txBox="1">
            <a:spLocks/>
          </p:cNvSpPr>
          <p:nvPr/>
        </p:nvSpPr>
        <p:spPr>
          <a:xfrm>
            <a:off x="498208" y="281865"/>
            <a:ext cx="6721742"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Sovvenzioni per lo sviluppo rurale regionale (PSR)</a:t>
            </a:r>
          </a:p>
        </p:txBody>
      </p:sp>
      <p:sp>
        <p:nvSpPr>
          <p:cNvPr id="18" name="Flowchart: Alternate Process 17">
            <a:extLst>
              <a:ext uri="{FF2B5EF4-FFF2-40B4-BE49-F238E27FC236}">
                <a16:creationId xmlns:a16="http://schemas.microsoft.com/office/drawing/2014/main" id="{B75A1817-7FD9-0A56-C471-D49EE26FBACE}"/>
              </a:ext>
            </a:extLst>
          </p:cNvPr>
          <p:cNvSpPr/>
          <p:nvPr/>
        </p:nvSpPr>
        <p:spPr>
          <a:xfrm>
            <a:off x="1405360" y="1556368"/>
            <a:ext cx="10029647" cy="113351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1B52EE9F-580C-9E35-D0F0-81B8BDA6A897}"/>
              </a:ext>
            </a:extLst>
          </p:cNvPr>
          <p:cNvSpPr txBox="1">
            <a:spLocks/>
          </p:cNvSpPr>
          <p:nvPr/>
        </p:nvSpPr>
        <p:spPr>
          <a:xfrm>
            <a:off x="1785161"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Esempio: </a:t>
            </a:r>
            <a:r>
              <a:rPr lang="en-US" sz="2200" b="1" dirty="0">
                <a:solidFill>
                  <a:srgbClr val="494949"/>
                </a:solidFill>
              </a:rPr>
              <a:t>la Sicilia </a:t>
            </a:r>
            <a:r>
              <a:rPr lang="en-US" sz="2200" dirty="0">
                <a:solidFill>
                  <a:srgbClr val="494949"/>
                </a:solidFill>
              </a:rPr>
              <a:t>ha annunciato il bando 2025-27 con contributi fino all'80% per progetti di ecoturismo fino a 200.000 euro, che includono campeggi e strutture ricettive.</a:t>
            </a:r>
          </a:p>
        </p:txBody>
      </p:sp>
      <p:pic>
        <p:nvPicPr>
          <p:cNvPr id="43" name="Graphic 42" descr="Excellent with solid fill">
            <a:extLst>
              <a:ext uri="{FF2B5EF4-FFF2-40B4-BE49-F238E27FC236}">
                <a16:creationId xmlns:a16="http://schemas.microsoft.com/office/drawing/2014/main" id="{BC379352-8BF0-05A0-08C6-5ADE23DC68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8852" y="1760696"/>
            <a:ext cx="749373" cy="749373"/>
          </a:xfrm>
          <a:prstGeom prst="rect">
            <a:avLst/>
          </a:prstGeom>
        </p:spPr>
      </p:pic>
      <p:pic>
        <p:nvPicPr>
          <p:cNvPr id="5" name="Picture 4">
            <a:extLst>
              <a:ext uri="{FF2B5EF4-FFF2-40B4-BE49-F238E27FC236}">
                <a16:creationId xmlns:a16="http://schemas.microsoft.com/office/drawing/2014/main" id="{2D2C4CFA-59F2-5282-8FEA-7C9B94DB0817}"/>
              </a:ext>
            </a:extLst>
          </p:cNvPr>
          <p:cNvPicPr>
            <a:picLocks noChangeAspect="1"/>
          </p:cNvPicPr>
          <p:nvPr/>
        </p:nvPicPr>
        <p:blipFill>
          <a:blip r:embed="rId7"/>
          <a:srcRect t="6812" r="71241" b="12013"/>
          <a:stretch>
            <a:fillRect/>
          </a:stretch>
        </p:blipFill>
        <p:spPr>
          <a:xfrm>
            <a:off x="8544066" y="-121206"/>
            <a:ext cx="1991541" cy="1730335"/>
          </a:xfrm>
          <a:prstGeom prst="rect">
            <a:avLst/>
          </a:prstGeom>
        </p:spPr>
      </p:pic>
      <p:sp>
        <p:nvSpPr>
          <p:cNvPr id="6" name="Flowchart: Alternate Process 5">
            <a:extLst>
              <a:ext uri="{FF2B5EF4-FFF2-40B4-BE49-F238E27FC236}">
                <a16:creationId xmlns:a16="http://schemas.microsoft.com/office/drawing/2014/main" id="{F9B44BAC-ADA8-C097-9DF0-8498E3A3E8AD}"/>
              </a:ext>
            </a:extLst>
          </p:cNvPr>
          <p:cNvSpPr/>
          <p:nvPr/>
        </p:nvSpPr>
        <p:spPr>
          <a:xfrm>
            <a:off x="1479263" y="2861438"/>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 Placeholder 5">
            <a:extLst>
              <a:ext uri="{FF2B5EF4-FFF2-40B4-BE49-F238E27FC236}">
                <a16:creationId xmlns:a16="http://schemas.microsoft.com/office/drawing/2014/main" id="{6230650C-7260-A1DB-01B3-38F4E36FAB9F}"/>
              </a:ext>
            </a:extLst>
          </p:cNvPr>
          <p:cNvSpPr txBox="1">
            <a:spLocks/>
          </p:cNvSpPr>
          <p:nvPr/>
        </p:nvSpPr>
        <p:spPr>
          <a:xfrm>
            <a:off x="2512685" y="4804031"/>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94949"/>
                </a:solidFill>
              </a:rPr>
              <a:t>Sovvenzioni PSR frequentemente finanziate:</a:t>
            </a:r>
          </a:p>
          <a:p>
            <a:pPr marL="342900" indent="-342900"/>
            <a:r>
              <a:rPr lang="en-IE" sz="2200" b="1" dirty="0">
                <a:solidFill>
                  <a:srgbClr val="494949"/>
                </a:solidFill>
              </a:rPr>
              <a:t>Sviluppo dell'agriturismo </a:t>
            </a:r>
            <a:r>
              <a:rPr lang="en-IE" sz="2200" dirty="0">
                <a:solidFill>
                  <a:srgbClr val="494949"/>
                </a:solidFill>
              </a:rPr>
              <a:t>(ad esempio, </a:t>
            </a:r>
            <a:r>
              <a:rPr lang="en-US" sz="2200" dirty="0">
                <a:solidFill>
                  <a:srgbClr val="494949"/>
                </a:solidFill>
              </a:rPr>
              <a:t>ristrutturazione di casali in alloggi per ospiti o glamping)</a:t>
            </a:r>
          </a:p>
          <a:p>
            <a:pPr marL="342900" indent="-342900"/>
            <a:r>
              <a:rPr lang="en-IE" sz="2200" b="1" dirty="0">
                <a:solidFill>
                  <a:srgbClr val="494949"/>
                </a:solidFill>
              </a:rPr>
              <a:t>Diversificazione delle aziende agricole </a:t>
            </a:r>
            <a:r>
              <a:rPr lang="en-IE" sz="2200" dirty="0">
                <a:solidFill>
                  <a:srgbClr val="494949"/>
                </a:solidFill>
              </a:rPr>
              <a:t>(ad esempio, </a:t>
            </a:r>
            <a:r>
              <a:rPr lang="en-US" sz="2200" dirty="0">
                <a:solidFill>
                  <a:srgbClr val="494949"/>
                </a:solidFill>
              </a:rPr>
              <a:t>avvio di soggiorni nella natura, laboratori, caffè rurali)</a:t>
            </a:r>
          </a:p>
          <a:p>
            <a:pPr marL="342900" indent="-342900"/>
            <a:r>
              <a:rPr lang="en-IE" sz="2200" b="1" dirty="0">
                <a:solidFill>
                  <a:srgbClr val="494949"/>
                </a:solidFill>
              </a:rPr>
              <a:t>Infrastrutture sostenibili </a:t>
            </a:r>
            <a:r>
              <a:rPr lang="en-IE" sz="2200" dirty="0">
                <a:solidFill>
                  <a:srgbClr val="494949"/>
                </a:solidFill>
              </a:rPr>
              <a:t>(ad esempio, installazione di pannelli solari, servizi igienici a compostaggio)</a:t>
            </a:r>
          </a:p>
          <a:p>
            <a:pPr marL="342900" indent="-342900"/>
            <a:r>
              <a:rPr lang="en-IE" sz="2200" b="1" dirty="0">
                <a:solidFill>
                  <a:srgbClr val="494949"/>
                </a:solidFill>
              </a:rPr>
              <a:t>Turismo culturale/educativo </a:t>
            </a:r>
            <a:r>
              <a:rPr lang="en-IE" sz="2200" dirty="0">
                <a:solidFill>
                  <a:srgbClr val="494949"/>
                </a:solidFill>
              </a:rPr>
              <a:t>(ad esempio, </a:t>
            </a:r>
            <a:r>
              <a:rPr lang="en-US" sz="2200" dirty="0">
                <a:solidFill>
                  <a:srgbClr val="494949"/>
                </a:solidFill>
              </a:rPr>
              <a:t>sentieri, piccoli musei e </a:t>
            </a:r>
            <a:r>
              <a:rPr lang="en-US" sz="2200" dirty="0" err="1">
                <a:solidFill>
                  <a:srgbClr val="494949"/>
                </a:solidFill>
              </a:rPr>
              <a:t>centri</a:t>
            </a:r>
            <a:r>
              <a:rPr lang="en-US" sz="2200" dirty="0">
                <a:solidFill>
                  <a:srgbClr val="494949"/>
                </a:solidFill>
              </a:rPr>
              <a:t> di eco-apprendimento)</a:t>
            </a:r>
          </a:p>
          <a:p>
            <a:pPr marL="342900" indent="-342900"/>
            <a:r>
              <a:rPr lang="en-IE" sz="2200" b="1" dirty="0">
                <a:solidFill>
                  <a:srgbClr val="494949"/>
                </a:solidFill>
              </a:rPr>
              <a:t>Costruzioni su piccola scala </a:t>
            </a:r>
            <a:r>
              <a:rPr lang="en-IE" sz="2200" dirty="0">
                <a:solidFill>
                  <a:srgbClr val="494949"/>
                </a:solidFill>
              </a:rPr>
              <a:t>(ad esempio, </a:t>
            </a:r>
            <a:r>
              <a:rPr lang="en-US" sz="2200" dirty="0">
                <a:solidFill>
                  <a:srgbClr val="494949"/>
                </a:solidFill>
              </a:rPr>
              <a:t>nuovi alloggi agricoli e cabine benessere)</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8" name="Connector: Elbow 7">
            <a:extLst>
              <a:ext uri="{FF2B5EF4-FFF2-40B4-BE49-F238E27FC236}">
                <a16:creationId xmlns:a16="http://schemas.microsoft.com/office/drawing/2014/main" id="{275C2B8D-4CA3-C8BC-70D3-119EA9C2A33A}"/>
              </a:ext>
            </a:extLst>
          </p:cNvPr>
          <p:cNvCxnSpPr>
            <a:cxnSpLocks/>
          </p:cNvCxnSpPr>
          <p:nvPr/>
        </p:nvCxnSpPr>
        <p:spPr>
          <a:xfrm rot="10800000">
            <a:off x="1180411" y="2547113"/>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A6C5F7B2-4911-411B-320C-E26E23020D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6049" y="2980071"/>
            <a:ext cx="752475" cy="752475"/>
          </a:xfrm>
          <a:prstGeom prst="rect">
            <a:avLst/>
          </a:prstGeom>
        </p:spPr>
      </p:pic>
    </p:spTree>
    <p:extLst>
      <p:ext uri="{BB962C8B-B14F-4D97-AF65-F5344CB8AC3E}">
        <p14:creationId xmlns:p14="http://schemas.microsoft.com/office/powerpoint/2010/main" val="21707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01CE-3044-6AB2-E29F-AEDBF962ADE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B5840049-DA67-B51B-A096-D835ACCB9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7F67D1EF-278F-0759-4D0D-537B466A0EA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8BB1839-7740-F76D-FAC8-0072BF65E4A8}"/>
              </a:ext>
            </a:extLst>
          </p:cNvPr>
          <p:cNvSpPr txBox="1">
            <a:spLocks/>
          </p:cNvSpPr>
          <p:nvPr/>
        </p:nvSpPr>
        <p:spPr>
          <a:xfrm>
            <a:off x="391138" y="290101"/>
            <a:ext cx="680023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Sovvenzioni per lo sviluppo rurale regionale (PSR)</a:t>
            </a:r>
          </a:p>
        </p:txBody>
      </p:sp>
      <p:sp>
        <p:nvSpPr>
          <p:cNvPr id="18" name="Flowchart: Alternate Process 17">
            <a:extLst>
              <a:ext uri="{FF2B5EF4-FFF2-40B4-BE49-F238E27FC236}">
                <a16:creationId xmlns:a16="http://schemas.microsoft.com/office/drawing/2014/main" id="{1EC94589-6B82-7EF9-225F-A2CFE5E1A31B}"/>
              </a:ext>
            </a:extLst>
          </p:cNvPr>
          <p:cNvSpPr/>
          <p:nvPr/>
        </p:nvSpPr>
        <p:spPr>
          <a:xfrm>
            <a:off x="1329837" y="1556368"/>
            <a:ext cx="10029647" cy="347283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00A9B71-0414-B173-207B-9E267EB78C7C}"/>
              </a:ext>
            </a:extLst>
          </p:cNvPr>
          <p:cNvSpPr txBox="1">
            <a:spLocks/>
          </p:cNvSpPr>
          <p:nvPr/>
        </p:nvSpPr>
        <p:spPr>
          <a:xfrm>
            <a:off x="2166783"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E96751"/>
                </a:solidFill>
              </a:rPr>
              <a:t>Nota: </a:t>
            </a:r>
            <a:r>
              <a:rPr lang="en-US" sz="2000" dirty="0">
                <a:solidFill>
                  <a:srgbClr val="494949"/>
                </a:solidFill>
              </a:rPr>
              <a:t>il </a:t>
            </a:r>
            <a:r>
              <a:rPr lang="en-US" sz="2000" b="1" dirty="0">
                <a:solidFill>
                  <a:srgbClr val="494949"/>
                </a:solidFill>
              </a:rPr>
              <a:t>PSR Puglia 2023-2027 </a:t>
            </a:r>
            <a:r>
              <a:rPr lang="en-US" sz="2000" dirty="0">
                <a:solidFill>
                  <a:srgbClr val="494949"/>
                </a:solidFill>
              </a:rPr>
              <a:t>è stato adottato ufficialmente dal Consiglio regionale e prevede </a:t>
            </a:r>
            <a:r>
              <a:rPr lang="en-US" sz="2000" b="1" dirty="0">
                <a:solidFill>
                  <a:srgbClr val="494949"/>
                </a:solidFill>
              </a:rPr>
              <a:t>interventi per</a:t>
            </a:r>
          </a:p>
          <a:p>
            <a:pPr marL="0" indent="0"/>
            <a:r>
              <a:rPr lang="en-US" sz="2000" dirty="0">
                <a:solidFill>
                  <a:srgbClr val="494949"/>
                </a:solidFill>
              </a:rPr>
              <a:t>Ristrutturazione di edifici rurali in strutture ricettive.</a:t>
            </a:r>
          </a:p>
          <a:p>
            <a:pPr marL="0" indent="0"/>
            <a:r>
              <a:rPr lang="en-US" sz="2000" dirty="0">
                <a:solidFill>
                  <a:srgbClr val="494949"/>
                </a:solidFill>
              </a:rPr>
              <a:t>Attuazione di pratiche sostenibili nelle attività turistiche.</a:t>
            </a:r>
          </a:p>
          <a:p>
            <a:pPr marL="0" indent="0"/>
            <a:r>
              <a:rPr lang="en-US" sz="2000" dirty="0">
                <a:solidFill>
                  <a:srgbClr val="494949"/>
                </a:solidFill>
              </a:rPr>
              <a:t>Miglioramento della competitività delle aziende agrituristiche.</a:t>
            </a:r>
          </a:p>
          <a:p>
            <a:pPr marL="0" indent="0"/>
            <a:endParaRPr lang="en-US" sz="1000" dirty="0">
              <a:solidFill>
                <a:srgbClr val="494949"/>
              </a:solidFill>
            </a:endParaRPr>
          </a:p>
          <a:p>
            <a:pPr marL="0" indent="0">
              <a:spcAft>
                <a:spcPts val="600"/>
              </a:spcAft>
            </a:pPr>
            <a:r>
              <a:rPr lang="en-US" sz="2000" b="1" dirty="0">
                <a:solidFill>
                  <a:srgbClr val="494949"/>
                </a:solidFill>
              </a:rPr>
              <a:t>Visita il portale ufficiale</a:t>
            </a:r>
            <a:r>
              <a:rPr lang="en-US" sz="2000" dirty="0">
                <a:solidFill>
                  <a:srgbClr val="494949"/>
                </a:solidFill>
              </a:rPr>
              <a:t>: accedi a informazioni dettagliate, compresi i bandi aperti e le procedure di candidatura, all'indirizzo </a:t>
            </a:r>
            <a:r>
              <a:rPr lang="en-US" sz="2000" dirty="0">
                <a:solidFill>
                  <a:srgbClr val="494949"/>
                </a:solidFill>
                <a:hlinkClick r:id="rId5">
                  <a:extLst>
                    <a:ext uri="{A12FA001-AC4F-418D-AE19-62706E023703}">
                      <ahyp:hlinkClr xmlns:ahyp="http://schemas.microsoft.com/office/drawing/2018/hyperlinkcolor" val="tx"/>
                    </a:ext>
                  </a:extLst>
                </a:hlinkClick>
              </a:rPr>
              <a:t>psr.regione.puglia.it</a:t>
            </a:r>
            <a:r>
              <a:rPr lang="en-US" sz="2000" dirty="0">
                <a:solidFill>
                  <a:srgbClr val="494949"/>
                </a:solidFill>
              </a:rPr>
              <a:t>.</a:t>
            </a:r>
            <a:endParaRPr lang="en-IE" sz="2000" dirty="0">
              <a:solidFill>
                <a:srgbClr val="494949"/>
              </a:solidFill>
            </a:endParaRPr>
          </a:p>
        </p:txBody>
      </p:sp>
      <p:pic>
        <p:nvPicPr>
          <p:cNvPr id="5" name="Picture 4">
            <a:extLst>
              <a:ext uri="{FF2B5EF4-FFF2-40B4-BE49-F238E27FC236}">
                <a16:creationId xmlns:a16="http://schemas.microsoft.com/office/drawing/2014/main" id="{19C67627-205B-8B89-5CFE-F997D5E37376}"/>
              </a:ext>
            </a:extLst>
          </p:cNvPr>
          <p:cNvPicPr>
            <a:picLocks noChangeAspect="1"/>
          </p:cNvPicPr>
          <p:nvPr/>
        </p:nvPicPr>
        <p:blipFill>
          <a:blip r:embed="rId6"/>
          <a:srcRect t="6812" r="71241" b="12013"/>
          <a:stretch>
            <a:fillRect/>
          </a:stretch>
        </p:blipFill>
        <p:spPr>
          <a:xfrm>
            <a:off x="8886573" y="61774"/>
            <a:ext cx="1580220" cy="1372962"/>
          </a:xfrm>
          <a:prstGeom prst="rect">
            <a:avLst/>
          </a:prstGeom>
        </p:spPr>
      </p:pic>
      <p:cxnSp>
        <p:nvCxnSpPr>
          <p:cNvPr id="8" name="Connector: Elbow 7">
            <a:extLst>
              <a:ext uri="{FF2B5EF4-FFF2-40B4-BE49-F238E27FC236}">
                <a16:creationId xmlns:a16="http://schemas.microsoft.com/office/drawing/2014/main" id="{9172CAF1-3CE0-677C-2EC4-813F3248EBC2}"/>
              </a:ext>
            </a:extLst>
          </p:cNvPr>
          <p:cNvCxnSpPr>
            <a:cxnSpLocks/>
          </p:cNvCxnSpPr>
          <p:nvPr/>
        </p:nvCxnSpPr>
        <p:spPr>
          <a:xfrm rot="10800000">
            <a:off x="1056061" y="1100856"/>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13718949-1B2D-1C72-A66A-02A781C5D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9" y="1678000"/>
            <a:ext cx="914400" cy="914400"/>
          </a:xfrm>
          <a:prstGeom prst="rect">
            <a:avLst/>
          </a:prstGeom>
        </p:spPr>
      </p:pic>
      <p:sp>
        <p:nvSpPr>
          <p:cNvPr id="4" name="TextBox 3">
            <a:extLst>
              <a:ext uri="{FF2B5EF4-FFF2-40B4-BE49-F238E27FC236}">
                <a16:creationId xmlns:a16="http://schemas.microsoft.com/office/drawing/2014/main" id="{9EE18205-B28F-0E8E-6D75-053B8DBDFB85}"/>
              </a:ext>
            </a:extLst>
          </p:cNvPr>
          <p:cNvSpPr txBox="1"/>
          <p:nvPr/>
        </p:nvSpPr>
        <p:spPr>
          <a:xfrm>
            <a:off x="1725734" y="5150832"/>
            <a:ext cx="9065509" cy="923330"/>
          </a:xfrm>
          <a:prstGeom prst="rect">
            <a:avLst/>
          </a:prstGeom>
          <a:noFill/>
        </p:spPr>
        <p:txBody>
          <a:bodyPr wrap="square" rtlCol="0">
            <a:spAutoFit/>
          </a:bodyPr>
          <a:lstStyle/>
          <a:p>
            <a:r>
              <a:rPr lang="en-US" b="1" i="1" dirty="0">
                <a:solidFill>
                  <a:srgbClr val="494949"/>
                </a:solidFill>
              </a:rPr>
              <a:t>Letture consigliate</a:t>
            </a:r>
          </a:p>
          <a:p>
            <a:r>
              <a:rPr lang="en-US" dirty="0">
                <a:solidFill>
                  <a:srgbClr val="00B0F0"/>
                </a:solidFill>
                <a:hlinkClick r:id="rId9">
                  <a:extLst>
                    <a:ext uri="{A12FA001-AC4F-418D-AE19-62706E023703}">
                      <ahyp:hlinkClr xmlns:ahyp="http://schemas.microsoft.com/office/drawing/2018/hyperlinkcolor" val="tx"/>
                    </a:ext>
                  </a:extLst>
                </a:hlinkClick>
              </a:rPr>
              <a:t>CSR 2023-2027 - Puglia Intervento SRD01.01A: Bando pubblico per la presentazione delle domande di sostegno</a:t>
            </a:r>
            <a:endParaRPr lang="en-US" dirty="0">
              <a:solidFill>
                <a:srgbClr val="00B0F0"/>
              </a:solidFill>
            </a:endParaRPr>
          </a:p>
        </p:txBody>
      </p:sp>
      <p:pic>
        <p:nvPicPr>
          <p:cNvPr id="9" name="Picture 8">
            <a:extLst>
              <a:ext uri="{FF2B5EF4-FFF2-40B4-BE49-F238E27FC236}">
                <a16:creationId xmlns:a16="http://schemas.microsoft.com/office/drawing/2014/main" id="{2096D2A5-AB46-C749-83BB-4D4FD4F4E589}"/>
              </a:ext>
            </a:extLst>
          </p:cNvPr>
          <p:cNvPicPr>
            <a:picLocks noChangeAspect="1"/>
          </p:cNvPicPr>
          <p:nvPr/>
        </p:nvPicPr>
        <p:blipFill>
          <a:blip r:embed="rId10"/>
          <a:stretch>
            <a:fillRect/>
          </a:stretch>
        </p:blipFill>
        <p:spPr>
          <a:xfrm>
            <a:off x="864734" y="5219782"/>
            <a:ext cx="850589" cy="846711"/>
          </a:xfrm>
          <a:prstGeom prst="rect">
            <a:avLst/>
          </a:prstGeom>
        </p:spPr>
      </p:pic>
    </p:spTree>
    <p:extLst>
      <p:ext uri="{BB962C8B-B14F-4D97-AF65-F5344CB8AC3E}">
        <p14:creationId xmlns:p14="http://schemas.microsoft.com/office/powerpoint/2010/main" val="167770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C4BC-58BB-B539-37D2-33AB4C17D2C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F90036A-3CC2-70BC-E076-98D5AF250515}"/>
              </a:ext>
            </a:extLst>
          </p:cNvPr>
          <p:cNvSpPr/>
          <p:nvPr/>
        </p:nvSpPr>
        <p:spPr>
          <a:xfrm>
            <a:off x="1188304" y="1423757"/>
            <a:ext cx="10136921" cy="34149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68617D3F-6736-1591-3092-2679C797A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779EF68C-455D-7869-3A85-8137EE002327}"/>
              </a:ext>
            </a:extLst>
          </p:cNvPr>
          <p:cNvSpPr txBox="1">
            <a:spLocks/>
          </p:cNvSpPr>
          <p:nvPr/>
        </p:nvSpPr>
        <p:spPr>
          <a:xfrm>
            <a:off x="2072177" y="1535965"/>
            <a:ext cx="918629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Esempio: </a:t>
            </a:r>
            <a:r>
              <a:rPr lang="en-US" sz="2200" b="1" dirty="0">
                <a:solidFill>
                  <a:srgbClr val="494949"/>
                </a:solidFill>
              </a:rPr>
              <a:t>Turismo rurale con finanziamenti PSR e GAL (Misura 6.4 e LEADER) </a:t>
            </a:r>
          </a:p>
          <a:p>
            <a:pPr marL="0" indent="0">
              <a:spcAft>
                <a:spcPts val="600"/>
              </a:spcAft>
            </a:pPr>
            <a:r>
              <a:rPr lang="en-US" sz="2200" dirty="0">
                <a:solidFill>
                  <a:srgbClr val="494949"/>
                </a:solidFill>
              </a:rPr>
              <a:t>L'agriturismo, in cui gli imprenditori rurali trasformano gli edifici agricoli in alloggi o B&amp;B rurali, può ricevere sovvenzioni del</a:t>
            </a:r>
            <a:r>
              <a:rPr lang="en-US" sz="2200" b="1" dirty="0">
                <a:solidFill>
                  <a:srgbClr val="494949"/>
                </a:solidFill>
              </a:rPr>
              <a:t> 40-50% per la creazione di </a:t>
            </a:r>
            <a:r>
              <a:rPr lang="en-US" sz="2200" dirty="0">
                <a:solidFill>
                  <a:srgbClr val="494949"/>
                </a:solidFill>
              </a:rPr>
              <a:t>alloggi o altre iniziative di turismo rurale nell'ambito delle misure per la diversificazione delle aziende agricole. </a:t>
            </a:r>
          </a:p>
          <a:p>
            <a:pPr marL="0" indent="0">
              <a:spcAft>
                <a:spcPts val="600"/>
              </a:spcAft>
            </a:pPr>
            <a:r>
              <a:rPr lang="en-US" sz="2200" b="1" dirty="0">
                <a:solidFill>
                  <a:srgbClr val="494949"/>
                </a:solidFill>
              </a:rPr>
              <a:t>I finanziamenti possono coprire </a:t>
            </a:r>
            <a:r>
              <a:rPr lang="en-US" sz="2200" dirty="0">
                <a:solidFill>
                  <a:srgbClr val="494949"/>
                </a:solidFill>
              </a:rPr>
              <a:t>la ristrutturazione di edifici rurali da adibire ad alloggi per gli ospiti, l'installazione di bagni/cucine/impianti di riscaldamento, la creazione di aree comuni (ad esempio, piccoli caffè, giardini condivisi) e lo sviluppo di percorsi turistici, fattorie didattiche o aree benessere. </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7F7BB8B5-CB92-1EA5-5E1A-4FFA70F275C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9B2737-DC1D-20D6-8A46-C692A07F2C9F}"/>
              </a:ext>
            </a:extLst>
          </p:cNvPr>
          <p:cNvSpPr txBox="1">
            <a:spLocks/>
          </p:cNvSpPr>
          <p:nvPr/>
        </p:nvSpPr>
        <p:spPr>
          <a:xfrm>
            <a:off x="421060" y="291321"/>
            <a:ext cx="673221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Sovvenzioni per lo sviluppo rurale regionale (PSR)</a:t>
            </a:r>
          </a:p>
        </p:txBody>
      </p:sp>
      <p:pic>
        <p:nvPicPr>
          <p:cNvPr id="5" name="Picture 4">
            <a:extLst>
              <a:ext uri="{FF2B5EF4-FFF2-40B4-BE49-F238E27FC236}">
                <a16:creationId xmlns:a16="http://schemas.microsoft.com/office/drawing/2014/main" id="{85A278D5-0335-C916-045E-ECBFB2BF8F40}"/>
              </a:ext>
            </a:extLst>
          </p:cNvPr>
          <p:cNvPicPr>
            <a:picLocks noChangeAspect="1"/>
          </p:cNvPicPr>
          <p:nvPr/>
        </p:nvPicPr>
        <p:blipFill>
          <a:blip r:embed="rId5"/>
          <a:srcRect t="12498" r="71241" b="15447"/>
          <a:stretch>
            <a:fillRect/>
          </a:stretch>
        </p:blipFill>
        <p:spPr>
          <a:xfrm>
            <a:off x="8610327" y="109727"/>
            <a:ext cx="1575757" cy="1215294"/>
          </a:xfrm>
          <a:prstGeom prst="rect">
            <a:avLst/>
          </a:prstGeom>
        </p:spPr>
      </p:pic>
      <p:pic>
        <p:nvPicPr>
          <p:cNvPr id="6" name="Graphic 5" descr="Excellent with solid fill">
            <a:extLst>
              <a:ext uri="{FF2B5EF4-FFF2-40B4-BE49-F238E27FC236}">
                <a16:creationId xmlns:a16="http://schemas.microsoft.com/office/drawing/2014/main" id="{B20FA9F2-011B-F9A8-8ECC-705394C5CC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804" y="1626866"/>
            <a:ext cx="749373" cy="749373"/>
          </a:xfrm>
          <a:prstGeom prst="rect">
            <a:avLst/>
          </a:prstGeom>
        </p:spPr>
      </p:pic>
      <p:sp>
        <p:nvSpPr>
          <p:cNvPr id="7" name="Flowchart: Alternate Process 6">
            <a:extLst>
              <a:ext uri="{FF2B5EF4-FFF2-40B4-BE49-F238E27FC236}">
                <a16:creationId xmlns:a16="http://schemas.microsoft.com/office/drawing/2014/main" id="{1A9E2A85-724B-7F1E-D64D-1BB6854251D2}"/>
              </a:ext>
            </a:extLst>
          </p:cNvPr>
          <p:cNvSpPr/>
          <p:nvPr/>
        </p:nvSpPr>
        <p:spPr>
          <a:xfrm>
            <a:off x="1058181" y="4986499"/>
            <a:ext cx="10270293" cy="1741478"/>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5CE0AD-9202-2BE4-C255-8E35146F95DF}"/>
              </a:ext>
            </a:extLst>
          </p:cNvPr>
          <p:cNvSpPr txBox="1">
            <a:spLocks/>
          </p:cNvSpPr>
          <p:nvPr/>
        </p:nvSpPr>
        <p:spPr>
          <a:xfrm>
            <a:off x="1423201" y="5845047"/>
            <a:ext cx="9717074"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Suggerimento: </a:t>
            </a:r>
            <a:r>
              <a:rPr lang="en-US" sz="2000" dirty="0">
                <a:solidFill>
                  <a:schemeClr val="bg1"/>
                </a:solidFill>
              </a:rPr>
              <a:t>se sei un'azienda agricola o collabori con un'azienda agricola, consulta la misura 6.4 del PSR della tua regione o simili. Ricorda che in Italia i GAL (Gruppi di Azione Locale) gestiscono i fondi LEADER a livello locale: rivolgiti prima a loro se hai una piccola iniziativa turistica che porterà benefici alle zone rurali. Verifica con il tuo GAL locale visitando il portale PSR della tua regione </a:t>
            </a:r>
            <a:r>
              <a:rPr lang="en-IE" sz="2000" dirty="0">
                <a:solidFill>
                  <a:schemeClr val="bg1"/>
                </a:solidFill>
              </a:rPr>
              <a:t>(ad esempio, </a:t>
            </a:r>
            <a:r>
              <a:rPr lang="en-IE" sz="2000" dirty="0">
                <a:solidFill>
                  <a:schemeClr val="bg1"/>
                </a:solidFill>
                <a:hlinkClick r:id="rId8">
                  <a:extLst>
                    <a:ext uri="{A12FA001-AC4F-418D-AE19-62706E023703}">
                      <ahyp:hlinkClr xmlns:ahyp="http://schemas.microsoft.com/office/drawing/2018/hyperlinkcolor" val="tx"/>
                    </a:ext>
                  </a:extLst>
                </a:hlinkClick>
              </a:rPr>
              <a:t>PSR Puglia</a:t>
            </a:r>
            <a:r>
              <a:rPr lang="en-IE" sz="2000" dirty="0">
                <a:solidFill>
                  <a:schemeClr val="bg1"/>
                </a:solidFill>
              </a:rPr>
              <a:t>, </a:t>
            </a:r>
            <a:r>
              <a:rPr lang="en-IE" sz="2000" dirty="0">
                <a:solidFill>
                  <a:schemeClr val="bg1"/>
                </a:solidFill>
                <a:hlinkClick r:id="rId9">
                  <a:extLst>
                    <a:ext uri="{A12FA001-AC4F-418D-AE19-62706E023703}">
                      <ahyp:hlinkClr xmlns:ahyp="http://schemas.microsoft.com/office/drawing/2018/hyperlinkcolor" val="tx"/>
                    </a:ext>
                  </a:extLst>
                </a:hlinkClick>
              </a:rPr>
              <a:t>PSR Toscana</a:t>
            </a:r>
            <a:r>
              <a:rPr lang="en-IE" sz="2000" dirty="0">
                <a:solidFill>
                  <a:schemeClr val="bg1"/>
                </a:solidFill>
              </a:rPr>
              <a:t>) </a:t>
            </a:r>
            <a:r>
              <a:rPr lang="en-US" sz="2000" dirty="0">
                <a:solidFill>
                  <a:schemeClr val="bg1"/>
                </a:solidFill>
              </a:rPr>
              <a:t>per i bandi. </a:t>
            </a:r>
            <a:r>
              <a:rPr lang="en-US" sz="2000" dirty="0">
                <a:solidFill>
                  <a:schemeClr val="bg1"/>
                </a:solidFill>
                <a:hlinkClick r:id="rId10">
                  <a:extLst>
                    <a:ext uri="{A12FA001-AC4F-418D-AE19-62706E023703}">
                      <ahyp:hlinkClr xmlns:ahyp="http://schemas.microsoft.com/office/drawing/2018/hyperlinkcolor" val="tx"/>
                    </a:ext>
                  </a:extLst>
                </a:hlinkClick>
              </a:rPr>
              <a:t>Vedi ad esempio GAL </a:t>
            </a:r>
            <a:r>
              <a:rPr lang="en-US" sz="2000" dirty="0" err="1">
                <a:solidFill>
                  <a:schemeClr val="bg1"/>
                </a:solidFill>
                <a:hlinkClick r:id="rId10">
                  <a:extLst>
                    <a:ext uri="{A12FA001-AC4F-418D-AE19-62706E023703}">
                      <ahyp:hlinkClr xmlns:ahyp="http://schemas.microsoft.com/office/drawing/2018/hyperlinkcolor" val="tx"/>
                    </a:ext>
                  </a:extLst>
                </a:hlinkClick>
              </a:rPr>
              <a:t>Meridaunia</a:t>
            </a:r>
            <a:r>
              <a:rPr lang="en-US" sz="2000" dirty="0">
                <a:solidFill>
                  <a:schemeClr val="bg1"/>
                </a:solidFill>
              </a:rPr>
              <a:t>.</a:t>
            </a:r>
          </a:p>
          <a:p>
            <a:pPr marL="0" indent="0">
              <a:buNone/>
            </a:pPr>
            <a:endParaRPr lang="en-US" sz="2000" dirty="0">
              <a:solidFill>
                <a:schemeClr val="bg1"/>
              </a:solidFill>
            </a:endParaRPr>
          </a:p>
          <a:p>
            <a:pPr marL="0" indent="0">
              <a:buNone/>
            </a:pPr>
            <a:endParaRPr lang="en-US" sz="2000" dirty="0">
              <a:solidFill>
                <a:schemeClr val="bg1"/>
              </a:solidFill>
            </a:endParaRPr>
          </a:p>
        </p:txBody>
      </p:sp>
      <p:cxnSp>
        <p:nvCxnSpPr>
          <p:cNvPr id="12" name="Connector: Elbow 11">
            <a:extLst>
              <a:ext uri="{FF2B5EF4-FFF2-40B4-BE49-F238E27FC236}">
                <a16:creationId xmlns:a16="http://schemas.microsoft.com/office/drawing/2014/main" id="{6E8CAAFC-B690-195A-5353-BC6B67AFD00D}"/>
              </a:ext>
            </a:extLst>
          </p:cNvPr>
          <p:cNvCxnSpPr>
            <a:cxnSpLocks/>
          </p:cNvCxnSpPr>
          <p:nvPr/>
        </p:nvCxnSpPr>
        <p:spPr>
          <a:xfrm rot="10800000" flipH="1">
            <a:off x="637918" y="3317579"/>
            <a:ext cx="583409" cy="2222226"/>
          </a:xfrm>
          <a:prstGeom prst="bentConnector3">
            <a:avLst>
              <a:gd name="adj1" fmla="val -39183"/>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0A2D6A-CD6F-A114-6BED-F02FB4B08A20}"/>
              </a:ext>
            </a:extLst>
          </p:cNvPr>
          <p:cNvCxnSpPr/>
          <p:nvPr/>
        </p:nvCxnSpPr>
        <p:spPr>
          <a:xfrm>
            <a:off x="637917" y="5530280"/>
            <a:ext cx="420264"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6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F47-B108-68E4-B54C-9DA1D13DC10A}"/>
            </a:ext>
          </a:extLst>
        </p:cNvPr>
        <p:cNvGrpSpPr/>
        <p:nvPr/>
      </p:nvGrpSpPr>
      <p:grpSpPr>
        <a:xfrm>
          <a:off x="0" y="0"/>
          <a:ext cx="0" cy="0"/>
          <a:chOff x="0" y="0"/>
          <a:chExt cx="0" cy="0"/>
        </a:xfrm>
      </p:grpSpPr>
      <p:sp>
        <p:nvSpPr>
          <p:cNvPr id="21" name="Freeform 28">
            <a:extLst>
              <a:ext uri="{FF2B5EF4-FFF2-40B4-BE49-F238E27FC236}">
                <a16:creationId xmlns:a16="http://schemas.microsoft.com/office/drawing/2014/main" id="{7A3AA995-4689-259B-0D6E-6095B815032F}"/>
              </a:ext>
            </a:extLst>
          </p:cNvPr>
          <p:cNvSpPr/>
          <p:nvPr/>
        </p:nvSpPr>
        <p:spPr>
          <a:xfrm>
            <a:off x="-15513" y="109727"/>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B6BA9D86-EC66-D692-5EE2-39613EC5CA60}"/>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F27F769E-97ED-CB7C-3BFF-FD34DB2068A3}"/>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AB36822F-F3D8-CEB0-F0F5-DBB719BC35CA}"/>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7CBFEB62-8645-04FA-1E75-116F377881B5}"/>
              </a:ext>
            </a:extLst>
          </p:cNvPr>
          <p:cNvSpPr txBox="1"/>
          <p:nvPr/>
        </p:nvSpPr>
        <p:spPr>
          <a:xfrm>
            <a:off x="498170" y="1862376"/>
            <a:ext cx="5739969" cy="4370427"/>
          </a:xfrm>
          <a:prstGeom prst="rect">
            <a:avLst/>
          </a:prstGeom>
          <a:noFill/>
        </p:spPr>
        <p:txBody>
          <a:bodyPr wrap="square" rtlCol="0">
            <a:spAutoFit/>
          </a:bodyPr>
          <a:lstStyle/>
          <a:p>
            <a:pPr algn="ctr"/>
            <a:endParaRPr lang="it-IT" sz="2000" b="1" dirty="0">
              <a:solidFill>
                <a:srgbClr val="494949"/>
              </a:solidFill>
              <a:hlinkClick r:id="rId2">
                <a:extLst>
                  <a:ext uri="{A12FA001-AC4F-418D-AE19-62706E023703}">
                    <ahyp:hlinkClr xmlns:ahyp="http://schemas.microsoft.com/office/drawing/2018/hyperlinkcolor" val="tx"/>
                  </a:ext>
                </a:extLst>
              </a:hlinkClick>
            </a:endParaRPr>
          </a:p>
          <a:p>
            <a:pPr algn="ctr"/>
            <a:r>
              <a:rPr lang="it-IT" sz="2000" b="1" dirty="0">
                <a:solidFill>
                  <a:srgbClr val="494949"/>
                </a:solidFill>
                <a:hlinkClick r:id="rId2">
                  <a:extLst>
                    <a:ext uri="{A12FA001-AC4F-418D-AE19-62706E023703}">
                      <ahyp:hlinkClr xmlns:ahyp="http://schemas.microsoft.com/office/drawing/2018/hyperlinkcolor" val="tx"/>
                    </a:ext>
                  </a:extLst>
                </a:hlinkClick>
              </a:rPr>
              <a:t>Banche e Confidi (Consorzi di Garanzia del Credito)</a:t>
            </a:r>
            <a:r>
              <a:rPr lang="it-IT" sz="2000" b="1" dirty="0">
                <a:solidFill>
                  <a:srgbClr val="494949"/>
                </a:solidFill>
              </a:rPr>
              <a:t> </a:t>
            </a:r>
          </a:p>
          <a:p>
            <a:pPr algn="ctr"/>
            <a:endParaRPr lang="en-US" sz="900" dirty="0">
              <a:solidFill>
                <a:srgbClr val="494949"/>
              </a:solidFill>
            </a:endParaRPr>
          </a:p>
          <a:p>
            <a:pPr algn="ctr"/>
            <a:r>
              <a:rPr lang="en-US" sz="2000" dirty="0">
                <a:solidFill>
                  <a:srgbClr val="494949"/>
                </a:solidFill>
              </a:rPr>
              <a:t>Le banche italiane possono concedere prestiti agli imprenditori del settore turistico, ma spesso richiedono garanzie. È qui che entrano in gioco </a:t>
            </a:r>
            <a:r>
              <a:rPr lang="en-US" sz="2000" b="1" dirty="0" err="1">
                <a:solidFill>
                  <a:srgbClr val="494949"/>
                </a:solidFill>
              </a:rPr>
              <a:t>i Confidi </a:t>
            </a:r>
            <a:r>
              <a:rPr lang="en-US" sz="2000" dirty="0">
                <a:solidFill>
                  <a:srgbClr val="494949"/>
                </a:solidFill>
              </a:rPr>
              <a:t>(consorzi di garanzia collettiva): </a:t>
            </a:r>
            <a:r>
              <a:rPr lang="en-US" sz="2000" b="1" dirty="0">
                <a:solidFill>
                  <a:srgbClr val="494949"/>
                </a:solidFill>
              </a:rPr>
              <a:t>essi coprono parte del rischio</a:t>
            </a:r>
            <a:r>
              <a:rPr lang="en-US" sz="2000" dirty="0">
                <a:solidFill>
                  <a:srgbClr val="494949"/>
                </a:solidFill>
              </a:rPr>
              <a:t>, rendendo più probabile l'approvazione del prestito da parte delle banche. Sono disponibili per start-up, cooperative, aziende agrituristiche o progetti di turismo comunitario.</a:t>
            </a:r>
          </a:p>
          <a:p>
            <a:pPr algn="ctr"/>
            <a:endParaRPr lang="en-US" sz="900" b="1" dirty="0">
              <a:solidFill>
                <a:srgbClr val="494949"/>
              </a:solidFill>
            </a:endParaRPr>
          </a:p>
          <a:p>
            <a:pPr algn="ctr"/>
            <a:r>
              <a:rPr lang="en-US" sz="2000" b="1" dirty="0">
                <a:solidFill>
                  <a:srgbClr val="494949"/>
                </a:solidFill>
              </a:rPr>
              <a:t>Suggerimento: </a:t>
            </a:r>
            <a:r>
              <a:rPr lang="en-US" sz="2000" dirty="0">
                <a:solidFill>
                  <a:srgbClr val="494949"/>
                </a:solidFill>
              </a:rPr>
              <a:t>per aumentare la tua credibilità avrai bisogno di un solido </a:t>
            </a:r>
            <a:r>
              <a:rPr lang="en-US" sz="2000" b="1" dirty="0">
                <a:solidFill>
                  <a:srgbClr val="494949"/>
                </a:solidFill>
              </a:rPr>
              <a:t>piano aziendale</a:t>
            </a:r>
            <a:r>
              <a:rPr lang="en-US" sz="2000" dirty="0">
                <a:solidFill>
                  <a:srgbClr val="494949"/>
                </a:solidFill>
              </a:rPr>
              <a:t>, una </a:t>
            </a:r>
            <a:r>
              <a:rPr lang="en-US" sz="2000" b="1" dirty="0">
                <a:solidFill>
                  <a:srgbClr val="494949"/>
                </a:solidFill>
              </a:rPr>
              <a:t>partita IVA, </a:t>
            </a:r>
            <a:r>
              <a:rPr lang="en-US" sz="2000" dirty="0">
                <a:solidFill>
                  <a:srgbClr val="494949"/>
                </a:solidFill>
              </a:rPr>
              <a:t>obiettivi di sostenibilità e un impatto regionale.</a:t>
            </a:r>
          </a:p>
        </p:txBody>
      </p:sp>
      <p:sp>
        <p:nvSpPr>
          <p:cNvPr id="19" name="TextBox 18">
            <a:extLst>
              <a:ext uri="{FF2B5EF4-FFF2-40B4-BE49-F238E27FC236}">
                <a16:creationId xmlns:a16="http://schemas.microsoft.com/office/drawing/2014/main" id="{474EC140-6E96-6358-B4FF-4FCFB1B74E0D}"/>
              </a:ext>
            </a:extLst>
          </p:cNvPr>
          <p:cNvSpPr txBox="1"/>
          <p:nvPr/>
        </p:nvSpPr>
        <p:spPr>
          <a:xfrm>
            <a:off x="6855739" y="2193226"/>
            <a:ext cx="4521913" cy="4154984"/>
          </a:xfrm>
          <a:prstGeom prst="rect">
            <a:avLst/>
          </a:prstGeom>
          <a:noFill/>
        </p:spPr>
        <p:txBody>
          <a:bodyPr wrap="square" rtlCol="0">
            <a:spAutoFit/>
          </a:bodyPr>
          <a:lstStyle/>
          <a:p>
            <a:pPr algn="ctr"/>
            <a:endParaRPr lang="en-US" sz="2000" dirty="0">
              <a:solidFill>
                <a:srgbClr val="494949"/>
              </a:solidFill>
            </a:endParaRPr>
          </a:p>
          <a:p>
            <a:pPr algn="ctr"/>
            <a:r>
              <a:rPr lang="it-IT" sz="2400" b="1" dirty="0">
                <a:solidFill>
                  <a:srgbClr val="494949"/>
                </a:solidFill>
                <a:hlinkClick r:id="rId3">
                  <a:extLst>
                    <a:ext uri="{A12FA001-AC4F-418D-AE19-62706E023703}">
                      <ahyp:hlinkClr xmlns:ahyp="http://schemas.microsoft.com/office/drawing/2018/hyperlinkcolor" val="tx"/>
                    </a:ext>
                  </a:extLst>
                </a:hlinkClick>
              </a:rPr>
              <a:t>Microcredito (microprestiti) </a:t>
            </a:r>
            <a:endParaRPr lang="it-IT" sz="2400" b="1" dirty="0">
              <a:solidFill>
                <a:srgbClr val="494949"/>
              </a:solidFill>
            </a:endParaRPr>
          </a:p>
          <a:p>
            <a:pPr algn="ctr"/>
            <a:endParaRPr lang="it-IT" sz="2000" dirty="0">
              <a:solidFill>
                <a:srgbClr val="494949"/>
              </a:solidFill>
            </a:endParaRPr>
          </a:p>
          <a:p>
            <a:pPr algn="ctr"/>
            <a:r>
              <a:rPr lang="it-IT" sz="2000" dirty="0">
                <a:solidFill>
                  <a:srgbClr val="494949"/>
                </a:solidFill>
              </a:rPr>
              <a:t>Si tratta di </a:t>
            </a:r>
            <a:r>
              <a:rPr lang="en-US" sz="2000" dirty="0">
                <a:solidFill>
                  <a:srgbClr val="494949"/>
                </a:solidFill>
              </a:rPr>
              <a:t>piccoli prestiti garantiti dal governo (fino a 50.000 euro) per microimprese, con minori garanzie richieste. </a:t>
            </a:r>
            <a:r>
              <a:rPr lang="en-US" sz="2000" b="1" dirty="0">
                <a:solidFill>
                  <a:srgbClr val="494949"/>
                </a:solidFill>
              </a:rPr>
              <a:t>Esempio: </a:t>
            </a:r>
            <a:r>
              <a:rPr lang="en-US" sz="2000" dirty="0">
                <a:solidFill>
                  <a:srgbClr val="494949"/>
                </a:solidFill>
              </a:rPr>
              <a:t>avvio di una piccola attività di glamping, ristrutturazione di un B&amp;B rurale. </a:t>
            </a:r>
            <a:r>
              <a:rPr lang="en-US" sz="2000" b="1" dirty="0">
                <a:solidFill>
                  <a:srgbClr val="494949"/>
                </a:solidFill>
              </a:rPr>
              <a:t>Suggerimento: </a:t>
            </a:r>
            <a:r>
              <a:rPr lang="en-US" sz="2000" dirty="0">
                <a:solidFill>
                  <a:srgbClr val="494949"/>
                </a:solidFill>
              </a:rPr>
              <a:t>per aumentare la tua credibilità avrai bisogno di un solido </a:t>
            </a:r>
            <a:r>
              <a:rPr lang="en-US" sz="2000" b="1" dirty="0">
                <a:solidFill>
                  <a:srgbClr val="494949"/>
                </a:solidFill>
              </a:rPr>
              <a:t>piano aziendale</a:t>
            </a:r>
            <a:r>
              <a:rPr lang="en-US" sz="2000" dirty="0">
                <a:solidFill>
                  <a:srgbClr val="494949"/>
                </a:solidFill>
              </a:rPr>
              <a:t>, una </a:t>
            </a:r>
            <a:r>
              <a:rPr lang="en-US" sz="2000" b="1" dirty="0">
                <a:solidFill>
                  <a:srgbClr val="494949"/>
                </a:solidFill>
              </a:rPr>
              <a:t>partita IVA</a:t>
            </a:r>
            <a:r>
              <a:rPr lang="en-US" sz="2000" dirty="0">
                <a:solidFill>
                  <a:srgbClr val="494949"/>
                </a:solidFill>
              </a:rPr>
              <a:t>, obiettivi di sostenibilità e un impatto regionale.</a:t>
            </a:r>
          </a:p>
        </p:txBody>
      </p:sp>
      <p:grpSp>
        <p:nvGrpSpPr>
          <p:cNvPr id="6" name="Group 5">
            <a:extLst>
              <a:ext uri="{FF2B5EF4-FFF2-40B4-BE49-F238E27FC236}">
                <a16:creationId xmlns:a16="http://schemas.microsoft.com/office/drawing/2014/main" id="{377E08C8-DC63-F269-7365-72937922F59D}"/>
              </a:ext>
            </a:extLst>
          </p:cNvPr>
          <p:cNvGrpSpPr/>
          <p:nvPr/>
        </p:nvGrpSpPr>
        <p:grpSpPr>
          <a:xfrm>
            <a:off x="2990850" y="1123333"/>
            <a:ext cx="826086" cy="794212"/>
            <a:chOff x="1016000" y="1087827"/>
            <a:chExt cx="1016000" cy="1066093"/>
          </a:xfrm>
        </p:grpSpPr>
        <p:sp>
          <p:nvSpPr>
            <p:cNvPr id="7" name="Oval 6">
              <a:extLst>
                <a:ext uri="{FF2B5EF4-FFF2-40B4-BE49-F238E27FC236}">
                  <a16:creationId xmlns:a16="http://schemas.microsoft.com/office/drawing/2014/main" id="{08BCBD52-83C1-C131-CB44-48A919AAF42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FDC06D5-3568-83ED-2382-B5B9D1B12E1A}"/>
                </a:ext>
              </a:extLst>
            </p:cNvPr>
            <p:cNvSpPr txBox="1"/>
            <p:nvPr/>
          </p:nvSpPr>
          <p:spPr>
            <a:xfrm>
              <a:off x="1028700" y="1087827"/>
              <a:ext cx="971551" cy="87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
        <p:nvSpPr>
          <p:cNvPr id="20" name="TextBox 19">
            <a:extLst>
              <a:ext uri="{FF2B5EF4-FFF2-40B4-BE49-F238E27FC236}">
                <a16:creationId xmlns:a16="http://schemas.microsoft.com/office/drawing/2014/main" id="{31B37E67-A6D4-AEB6-48E7-BC0B6D52D36D}"/>
              </a:ext>
            </a:extLst>
          </p:cNvPr>
          <p:cNvSpPr txBox="1"/>
          <p:nvPr/>
        </p:nvSpPr>
        <p:spPr>
          <a:xfrm>
            <a:off x="425020" y="109727"/>
            <a:ext cx="8544811" cy="1292662"/>
          </a:xfrm>
          <a:prstGeom prst="rect">
            <a:avLst/>
          </a:prstGeom>
          <a:noFill/>
        </p:spPr>
        <p:txBody>
          <a:bodyPr wrap="square">
            <a:spAutoFit/>
          </a:bodyPr>
          <a:lstStyle/>
          <a:p>
            <a:pPr>
              <a:lnSpc>
                <a:spcPct val="100000"/>
              </a:lnSpc>
            </a:pPr>
            <a:r>
              <a:rPr lang="en-US" sz="2400" b="1" dirty="0">
                <a:solidFill>
                  <a:schemeClr val="bg1"/>
                </a:solidFill>
              </a:rPr>
              <a:t>Strumenti finanziari – Banche, prestiti e garanzie di credito</a:t>
            </a:r>
          </a:p>
          <a:p>
            <a:r>
              <a:rPr lang="en-US" sz="2400" dirty="0">
                <a:solidFill>
                  <a:schemeClr val="bg1"/>
                </a:solidFill>
              </a:rPr>
              <a:t>Banche, </a:t>
            </a:r>
            <a:r>
              <a:rPr lang="en-US" sz="2400" dirty="0" err="1">
                <a:solidFill>
                  <a:schemeClr val="bg1"/>
                </a:solidFill>
              </a:rPr>
              <a:t>Confidi </a:t>
            </a:r>
            <a:r>
              <a:rPr lang="en-US" sz="2400" dirty="0">
                <a:solidFill>
                  <a:schemeClr val="bg1"/>
                </a:solidFill>
              </a:rPr>
              <a:t>e </a:t>
            </a:r>
            <a:r>
              <a:rPr lang="en-US" sz="2400" dirty="0" err="1">
                <a:solidFill>
                  <a:schemeClr val="bg1"/>
                </a:solidFill>
              </a:rPr>
              <a:t>Microcredito</a:t>
            </a:r>
            <a:endParaRPr lang="en-IE" sz="2400" dirty="0">
              <a:solidFill>
                <a:schemeClr val="bg1"/>
              </a:solidFill>
            </a:endParaRPr>
          </a:p>
          <a:p>
            <a:pPr>
              <a:lnSpc>
                <a:spcPct val="100000"/>
              </a:lnSpc>
            </a:pPr>
            <a:endParaRPr lang="en-US" sz="2800" dirty="0"/>
          </a:p>
        </p:txBody>
      </p:sp>
      <p:grpSp>
        <p:nvGrpSpPr>
          <p:cNvPr id="22" name="Group 21">
            <a:extLst>
              <a:ext uri="{FF2B5EF4-FFF2-40B4-BE49-F238E27FC236}">
                <a16:creationId xmlns:a16="http://schemas.microsoft.com/office/drawing/2014/main" id="{65CE3C40-AC7E-5101-9131-DDA467CF83C6}"/>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E9186146-EFEA-4DF8-6C82-8831CA7DC882}"/>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96B9757-8BD0-3E61-085E-665220874DCB}"/>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18378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54EC-FD23-A192-DB47-802ACD3C99B9}"/>
            </a:ext>
          </a:extLst>
        </p:cNvPr>
        <p:cNvGrpSpPr/>
        <p:nvPr/>
      </p:nvGrpSpPr>
      <p:grpSpPr>
        <a:xfrm>
          <a:off x="0" y="0"/>
          <a:ext cx="0" cy="0"/>
          <a:chOff x="0" y="0"/>
          <a:chExt cx="0" cy="0"/>
        </a:xfrm>
      </p:grpSpPr>
      <p:sp>
        <p:nvSpPr>
          <p:cNvPr id="3" name="Freeform 28">
            <a:extLst>
              <a:ext uri="{FF2B5EF4-FFF2-40B4-BE49-F238E27FC236}">
                <a16:creationId xmlns:a16="http://schemas.microsoft.com/office/drawing/2014/main" id="{DE76DEB3-BB71-4694-6B6E-96AE720E7C02}"/>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AE332AD5-39E0-2A40-7854-CEA950265705}"/>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63EB499-F3AA-5D74-3F07-51DBC3E186C6}"/>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DCEF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F0617224-88C9-D7EA-770A-8330C9D9E1B6}"/>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6BD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sp>
        <p:nvSpPr>
          <p:cNvPr id="18" name="TextBox 17">
            <a:extLst>
              <a:ext uri="{FF2B5EF4-FFF2-40B4-BE49-F238E27FC236}">
                <a16:creationId xmlns:a16="http://schemas.microsoft.com/office/drawing/2014/main" id="{231748B2-14D7-EBEF-A0D9-6B35225AB9FA}"/>
              </a:ext>
            </a:extLst>
          </p:cNvPr>
          <p:cNvSpPr txBox="1"/>
          <p:nvPr/>
        </p:nvSpPr>
        <p:spPr>
          <a:xfrm>
            <a:off x="684895" y="1603408"/>
            <a:ext cx="5503982" cy="4847481"/>
          </a:xfrm>
          <a:prstGeom prst="rect">
            <a:avLst/>
          </a:prstGeom>
          <a:noFill/>
        </p:spPr>
        <p:txBody>
          <a:bodyPr wrap="square" rtlCol="0">
            <a:spAutoFit/>
          </a:bodyPr>
          <a:lstStyle/>
          <a:p>
            <a:pPr algn="ctr"/>
            <a:endParaRPr lang="it-IT" sz="2000" b="1" dirty="0">
              <a:solidFill>
                <a:srgbClr val="494949"/>
              </a:solidFill>
              <a:hlinkClick r:id="rId2">
                <a:extLst>
                  <a:ext uri="{A12FA001-AC4F-418D-AE19-62706E023703}">
                    <ahyp:hlinkClr xmlns:ahyp="http://schemas.microsoft.com/office/drawing/2018/hyperlinkcolor" val="tx"/>
                  </a:ext>
                </a:extLst>
              </a:hlinkClick>
            </a:endParaRPr>
          </a:p>
          <a:p>
            <a:pPr algn="ctr"/>
            <a:r>
              <a:rPr lang="en-IE" sz="2000" b="1" dirty="0">
                <a:solidFill>
                  <a:srgbClr val="494949"/>
                </a:solidFill>
                <a:hlinkClick r:id="rId3">
                  <a:extLst>
                    <a:ext uri="{A12FA001-AC4F-418D-AE19-62706E023703}">
                      <ahyp:hlinkClr xmlns:ahyp="http://schemas.microsoft.com/office/drawing/2018/hyperlinkcolor" val="tx"/>
                    </a:ext>
                  </a:extLst>
                </a:hlinkClick>
              </a:rPr>
              <a:t>Bonus </a:t>
            </a:r>
            <a:r>
              <a:rPr lang="en-IE" sz="2000" b="1" dirty="0" err="1">
                <a:solidFill>
                  <a:srgbClr val="494949"/>
                </a:solidFill>
                <a:hlinkClick r:id="rId3">
                  <a:extLst>
                    <a:ext uri="{A12FA001-AC4F-418D-AE19-62706E023703}">
                      <ahyp:hlinkClr xmlns:ahyp="http://schemas.microsoft.com/office/drawing/2018/hyperlinkcolor" val="tx"/>
                    </a:ext>
                  </a:extLst>
                </a:hlinkClick>
              </a:rPr>
              <a:t>Ristrutturazione</a:t>
            </a:r>
            <a:endParaRPr lang="it-IT" sz="2000" b="1" dirty="0">
              <a:solidFill>
                <a:srgbClr val="494949"/>
              </a:solidFill>
            </a:endParaRPr>
          </a:p>
          <a:p>
            <a:pPr algn="ctr"/>
            <a:endParaRPr lang="en-US" sz="900" dirty="0">
              <a:solidFill>
                <a:srgbClr val="494949"/>
              </a:solidFill>
            </a:endParaRPr>
          </a:p>
          <a:p>
            <a:pPr algn="ctr">
              <a:buClr>
                <a:srgbClr val="3B7F81"/>
              </a:buClr>
            </a:pPr>
            <a:r>
              <a:rPr lang="en-US" sz="2000" dirty="0">
                <a:solidFill>
                  <a:srgbClr val="494949"/>
                </a:solidFill>
              </a:rPr>
              <a:t>Detrazione fiscale del 50% per lavori di ristrutturazione edilizia, compresa la conversione di case rurali, casali o fienili in strutture ricettive turistiche. La detrazione è ripartita su un periodo di 10 anni. Può essere trasferita a terzi per ottenere liquidità immediata. Può essere utilizzata da chiunque ristrutturi edifici idonei e può essere richiesta come sgravio fiscale su 5 anni o venduta alle banche per ottenere liquidità immediata. </a:t>
            </a:r>
          </a:p>
          <a:p>
            <a:pPr algn="ctr">
              <a:buClr>
                <a:srgbClr val="3B7F81"/>
              </a:buClr>
            </a:pPr>
            <a:r>
              <a:rPr lang="en-US" sz="2000" b="1" dirty="0">
                <a:solidFill>
                  <a:srgbClr val="494949"/>
                </a:solidFill>
              </a:rPr>
              <a:t>Esempio: </a:t>
            </a:r>
            <a:r>
              <a:rPr lang="en-US" sz="2000" dirty="0">
                <a:solidFill>
                  <a:srgbClr val="494949"/>
                </a:solidFill>
              </a:rPr>
              <a:t>state trasformando un trullo in un eco-B&amp;B. Potete richiedere il 50-65% dei costi di ristrutturazione o energetici come crediti d'imposta.</a:t>
            </a:r>
            <a:endParaRPr lang="en-US" sz="2000" dirty="0">
              <a:solidFill>
                <a:srgbClr val="494949"/>
              </a:solidFill>
              <a:hlinkClick r:id="rId2">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9E63A4E-FC0D-8D06-D53D-27AA73D68E94}"/>
              </a:ext>
            </a:extLst>
          </p:cNvPr>
          <p:cNvSpPr txBox="1"/>
          <p:nvPr/>
        </p:nvSpPr>
        <p:spPr>
          <a:xfrm>
            <a:off x="6855739" y="1846190"/>
            <a:ext cx="4521913" cy="4708981"/>
          </a:xfrm>
          <a:prstGeom prst="rect">
            <a:avLst/>
          </a:prstGeom>
          <a:noFill/>
        </p:spPr>
        <p:txBody>
          <a:bodyPr wrap="square" rtlCol="0">
            <a:spAutoFit/>
          </a:bodyPr>
          <a:lstStyle/>
          <a:p>
            <a:pPr algn="ctr">
              <a:buClr>
                <a:srgbClr val="3B7F81"/>
              </a:buClr>
            </a:pPr>
            <a:r>
              <a:rPr lang="it-IT" sz="2000" b="1" dirty="0">
                <a:solidFill>
                  <a:srgbClr val="494949"/>
                </a:solidFill>
                <a:hlinkClick r:id="rId4">
                  <a:extLst>
                    <a:ext uri="{A12FA001-AC4F-418D-AE19-62706E023703}">
                      <ahyp:hlinkClr xmlns:ahyp="http://schemas.microsoft.com/office/drawing/2018/hyperlinkcolor" val="tx"/>
                    </a:ext>
                  </a:extLst>
                </a:hlinkClick>
              </a:rPr>
              <a:t>Ecobonus</a:t>
            </a:r>
            <a:r>
              <a:rPr lang="it-IT" sz="2000" b="1" dirty="0">
                <a:solidFill>
                  <a:srgbClr val="494949"/>
                </a:solidFill>
              </a:rPr>
              <a:t> </a:t>
            </a:r>
          </a:p>
          <a:p>
            <a:pPr algn="ctr">
              <a:buClr>
                <a:srgbClr val="3B7F81"/>
              </a:buClr>
            </a:pPr>
            <a:r>
              <a:rPr lang="en-US" sz="2000" dirty="0">
                <a:solidFill>
                  <a:srgbClr val="494949"/>
                </a:solidFill>
              </a:rPr>
              <a:t>Detrazione fiscale del 65% per miglioramenti o aggiornamenti dell'efficienza energetica, come isolamento, pannelli solari e pompe di calore. </a:t>
            </a:r>
            <a:r>
              <a:rPr lang="en-US" sz="2000" dirty="0">
                <a:solidFill>
                  <a:srgbClr val="494949"/>
                </a:solidFill>
                <a:hlinkClick r:id="rId5">
                  <a:extLst>
                    <a:ext uri="{A12FA001-AC4F-418D-AE19-62706E023703}">
                      <ahyp:hlinkClr xmlns:ahyp="http://schemas.microsoft.com/office/drawing/2018/hyperlinkcolor" val="tx"/>
                    </a:ext>
                  </a:extLst>
                </a:hlinkClick>
              </a:rPr>
              <a:t>Applicabile </a:t>
            </a:r>
            <a:r>
              <a:rPr lang="en-US" sz="2000" dirty="0">
                <a:solidFill>
                  <a:srgbClr val="494949"/>
                </a:solidFill>
              </a:rPr>
              <a:t>sia ai privati che alle imprese che intraprendono ristrutturazioni ammissibili. La detrazione è ripartita su un periodo di 10 anni. Può essere trasferita a terzi (ad esempio, banche) per ottenere liquidità immediata. Esiste anche il </a:t>
            </a:r>
            <a:r>
              <a:rPr lang="en-US" sz="2000" dirty="0" err="1">
                <a:solidFill>
                  <a:srgbClr val="494949"/>
                </a:solidFill>
                <a:hlinkClick r:id="rId6">
                  <a:extLst>
                    <a:ext uri="{A12FA001-AC4F-418D-AE19-62706E023703}">
                      <ahyp:hlinkClr xmlns:ahyp="http://schemas.microsoft.com/office/drawing/2018/hyperlinkcolor" val="tx"/>
                    </a:ext>
                  </a:extLst>
                </a:hlinkClick>
              </a:rPr>
              <a:t>Superbonus</a:t>
            </a:r>
            <a:r>
              <a:rPr lang="en-US" sz="2000" dirty="0">
                <a:solidFill>
                  <a:srgbClr val="494949"/>
                </a:solidFill>
                <a:hlinkClick r:id="rId6">
                  <a:extLst>
                    <a:ext uri="{A12FA001-AC4F-418D-AE19-62706E023703}">
                      <ahyp:hlinkClr xmlns:ahyp="http://schemas.microsoft.com/office/drawing/2018/hyperlinkcolor" val="tx"/>
                    </a:ext>
                  </a:extLst>
                </a:hlinkClick>
              </a:rPr>
              <a:t> 110%</a:t>
            </a:r>
            <a:r>
              <a:rPr lang="en-US" sz="2000" dirty="0">
                <a:solidFill>
                  <a:srgbClr val="494949"/>
                </a:solidFill>
              </a:rPr>
              <a:t>, che è un credito d'imposta del 110% per le spese volte a migliorare l'efficienza energetica.</a:t>
            </a:r>
          </a:p>
        </p:txBody>
      </p:sp>
      <p:sp>
        <p:nvSpPr>
          <p:cNvPr id="17" name="TextBox 16">
            <a:extLst>
              <a:ext uri="{FF2B5EF4-FFF2-40B4-BE49-F238E27FC236}">
                <a16:creationId xmlns:a16="http://schemas.microsoft.com/office/drawing/2014/main" id="{4D31AF95-EFB7-C777-2BFB-2352A1F93EE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Strumenti finanziari - Strumenti di credito d'imposta e sgravi fiscali</a:t>
            </a:r>
            <a:endParaRPr lang="en-US" sz="3000" dirty="0"/>
          </a:p>
        </p:txBody>
      </p:sp>
      <p:grpSp>
        <p:nvGrpSpPr>
          <p:cNvPr id="20" name="Group 19">
            <a:extLst>
              <a:ext uri="{FF2B5EF4-FFF2-40B4-BE49-F238E27FC236}">
                <a16:creationId xmlns:a16="http://schemas.microsoft.com/office/drawing/2014/main" id="{026C7E31-7387-935E-4EF4-736C14C0BCB3}"/>
              </a:ext>
            </a:extLst>
          </p:cNvPr>
          <p:cNvGrpSpPr/>
          <p:nvPr/>
        </p:nvGrpSpPr>
        <p:grpSpPr>
          <a:xfrm>
            <a:off x="2990850" y="1123333"/>
            <a:ext cx="826086" cy="861774"/>
            <a:chOff x="1016000" y="1087827"/>
            <a:chExt cx="1016000" cy="1156783"/>
          </a:xfrm>
        </p:grpSpPr>
        <p:sp>
          <p:nvSpPr>
            <p:cNvPr id="21" name="Oval 20">
              <a:extLst>
                <a:ext uri="{FF2B5EF4-FFF2-40B4-BE49-F238E27FC236}">
                  <a16:creationId xmlns:a16="http://schemas.microsoft.com/office/drawing/2014/main" id="{B3FA2262-C622-130E-DD1C-FBDB34902CA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9D077D31-6AF4-1386-7A1B-C10455E44C82}"/>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grpSp>
        <p:nvGrpSpPr>
          <p:cNvPr id="23" name="Group 22">
            <a:extLst>
              <a:ext uri="{FF2B5EF4-FFF2-40B4-BE49-F238E27FC236}">
                <a16:creationId xmlns:a16="http://schemas.microsoft.com/office/drawing/2014/main" id="{54ED26BC-2822-D1BD-CE78-814D8F9025EF}"/>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26A9B460-A78E-042E-4F47-FD1B9C05B29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739428A7-1483-5889-A48A-151BD2992087}"/>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114394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5C8-50E6-2C34-5284-73E5EBDF70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DB5FCC36-5B68-0462-E16A-6DBD844DE5BB}"/>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B540B1D4-F761-530E-DDAF-AC53E9DBDBB9}"/>
              </a:ext>
            </a:extLst>
          </p:cNvPr>
          <p:cNvSpPr txBox="1"/>
          <p:nvPr/>
        </p:nvSpPr>
        <p:spPr>
          <a:xfrm>
            <a:off x="2053061" y="1990144"/>
            <a:ext cx="7947640" cy="3785652"/>
          </a:xfrm>
          <a:prstGeom prst="rect">
            <a:avLst/>
          </a:prstGeom>
          <a:noFill/>
        </p:spPr>
        <p:txBody>
          <a:bodyPr wrap="square" rtlCol="0">
            <a:spAutoFit/>
          </a:bodyPr>
          <a:lstStyle/>
          <a:p>
            <a:pPr algn="ctr">
              <a:buClr>
                <a:srgbClr val="3B7F81"/>
              </a:buClr>
            </a:pPr>
            <a:r>
              <a:rPr lang="en-US" sz="2000" b="1" dirty="0">
                <a:solidFill>
                  <a:srgbClr val="494949"/>
                </a:solidFill>
              </a:rPr>
              <a:t>Sovvenzioni per il coinvolgimento della comunità (locale/comunale)</a:t>
            </a:r>
          </a:p>
          <a:p>
            <a:pPr algn="ctr">
              <a:buClr>
                <a:srgbClr val="3B7F81"/>
              </a:buClr>
            </a:pPr>
            <a:r>
              <a:rPr lang="en-US" sz="2000" dirty="0">
                <a:solidFill>
                  <a:srgbClr val="494949"/>
                </a:solidFill>
              </a:rPr>
              <a:t>Alcune piccole città offrono sovvenzioni simboliche, terreni gratuiti o agevolazioni fiscali se si creano infrastrutture turistiche. </a:t>
            </a:r>
          </a:p>
          <a:p>
            <a:pPr algn="ctr">
              <a:buClr>
                <a:srgbClr val="3B7F81"/>
              </a:buClr>
            </a:pPr>
            <a:endParaRPr lang="en-US" sz="2000" dirty="0">
              <a:solidFill>
                <a:srgbClr val="494949"/>
              </a:solidFill>
            </a:endParaRPr>
          </a:p>
          <a:p>
            <a:pPr algn="ctr">
              <a:buClr>
                <a:srgbClr val="3B7F81"/>
              </a:buClr>
            </a:pPr>
            <a:r>
              <a:rPr lang="en-US" sz="2000" dirty="0">
                <a:solidFill>
                  <a:srgbClr val="494949"/>
                </a:solidFill>
              </a:rPr>
              <a:t>Potrebbe anche essere offerto l'uso di edifici abbandonati da restaurare in cambio di un valore pubblico. Chiedete al vostro </a:t>
            </a:r>
            <a:r>
              <a:rPr lang="en-US" sz="2000" dirty="0" err="1">
                <a:solidFill>
                  <a:srgbClr val="494949"/>
                </a:solidFill>
              </a:rPr>
              <a:t>Comune </a:t>
            </a:r>
            <a:r>
              <a:rPr lang="en-US" sz="2000" dirty="0">
                <a:solidFill>
                  <a:srgbClr val="494949"/>
                </a:solidFill>
              </a:rPr>
              <a:t>o </a:t>
            </a:r>
            <a:r>
              <a:rPr lang="en-US" sz="2000" dirty="0" err="1">
                <a:solidFill>
                  <a:srgbClr val="494949"/>
                </a:solidFill>
              </a:rPr>
              <a:t>Unione dei Comuni </a:t>
            </a:r>
            <a:r>
              <a:rPr lang="en-US" sz="2000" dirty="0">
                <a:solidFill>
                  <a:srgbClr val="494949"/>
                </a:solidFill>
              </a:rPr>
              <a:t>informazioni sul sostegno allo sviluppo turistico.</a:t>
            </a:r>
          </a:p>
          <a:p>
            <a:pPr algn="ctr">
              <a:buClr>
                <a:srgbClr val="3B7F81"/>
              </a:buClr>
            </a:pPr>
            <a:endParaRPr lang="en-IE" sz="2000" b="1" dirty="0">
              <a:solidFill>
                <a:srgbClr val="494949"/>
              </a:solidFill>
              <a:hlinkClick r:id="rId2">
                <a:extLst>
                  <a:ext uri="{A12FA001-AC4F-418D-AE19-62706E023703}">
                    <ahyp:hlinkClr xmlns:ahyp="http://schemas.microsoft.com/office/drawing/2018/hyperlinkcolor" val="tx"/>
                  </a:ext>
                </a:extLst>
              </a:hlinkClick>
            </a:endParaRPr>
          </a:p>
          <a:p>
            <a:pPr algn="ctr">
              <a:buClr>
                <a:srgbClr val="3B7F81"/>
              </a:buClr>
            </a:pPr>
            <a:r>
              <a:rPr lang="en-IE" sz="2000" dirty="0">
                <a:solidFill>
                  <a:srgbClr val="494949"/>
                </a:solidFill>
                <a:hlinkClick r:id="rId2">
                  <a:extLst>
                    <a:ext uri="{A12FA001-AC4F-418D-AE19-62706E023703}">
                      <ahyp:hlinkClr xmlns:ahyp="http://schemas.microsoft.com/office/drawing/2018/hyperlinkcolor" val="tx"/>
                    </a:ext>
                  </a:extLst>
                </a:hlinkClick>
              </a:rPr>
              <a:t>Es</a:t>
            </a:r>
            <a:r>
              <a:rPr lang="en-IE" sz="2000" b="1" dirty="0">
                <a:solidFill>
                  <a:srgbClr val="494949"/>
                </a:solidFill>
              </a:rPr>
              <a:t>empio: </a:t>
            </a:r>
            <a:r>
              <a:rPr lang="en-IE" sz="2000" dirty="0">
                <a:solidFill>
                  <a:srgbClr val="494949"/>
                </a:solidFill>
                <a:hlinkClick r:id="rId2">
                  <a:extLst>
                    <a:ext uri="{A12FA001-AC4F-418D-AE19-62706E023703}">
                      <ahyp:hlinkClr xmlns:ahyp="http://schemas.microsoft.com/office/drawing/2018/hyperlinkcolor" val="tx"/>
                    </a:ext>
                  </a:extLst>
                </a:hlinkClick>
              </a:rPr>
              <a:t>l'Albergo </a:t>
            </a:r>
            <a:r>
              <a:rPr lang="en-IE" sz="2000" dirty="0" err="1">
                <a:solidFill>
                  <a:srgbClr val="494949"/>
                </a:solidFill>
                <a:hlinkClick r:id="rId2">
                  <a:extLst>
                    <a:ext uri="{A12FA001-AC4F-418D-AE19-62706E023703}">
                      <ahyp:hlinkClr xmlns:ahyp="http://schemas.microsoft.com/office/drawing/2018/hyperlinkcolor" val="tx"/>
                    </a:ext>
                  </a:extLst>
                </a:hlinkClick>
              </a:rPr>
              <a:t>Diffuso </a:t>
            </a:r>
            <a:r>
              <a:rPr lang="en-US" sz="2000" dirty="0">
                <a:solidFill>
                  <a:srgbClr val="494949"/>
                </a:solidFill>
              </a:rPr>
              <a:t>è un modello alberghiero </a:t>
            </a:r>
            <a:r>
              <a:rPr lang="en-US" sz="2000" dirty="0" err="1">
                <a:solidFill>
                  <a:srgbClr val="494949"/>
                </a:solidFill>
              </a:rPr>
              <a:t>decentralizzato </a:t>
            </a:r>
            <a:r>
              <a:rPr lang="en-US" sz="2000" dirty="0">
                <a:solidFill>
                  <a:srgbClr val="494949"/>
                </a:solidFill>
              </a:rPr>
              <a:t>che </a:t>
            </a:r>
            <a:r>
              <a:rPr lang="en-US" sz="2000" dirty="0" err="1">
                <a:solidFill>
                  <a:srgbClr val="494949"/>
                </a:solidFill>
              </a:rPr>
              <a:t>utilizza </a:t>
            </a:r>
            <a:r>
              <a:rPr lang="en-US" sz="2000" dirty="0">
                <a:solidFill>
                  <a:srgbClr val="494949"/>
                </a:solidFill>
              </a:rPr>
              <a:t>più case ristrutturate in un borgo storico, condividendo la reception e i servizi. È adatto a comuni, cooperative, gruppi di proprietari immobiliari e iniziative guidate dalla comunità con reinvestimenti locali.</a:t>
            </a:r>
          </a:p>
        </p:txBody>
      </p:sp>
      <p:pic>
        <p:nvPicPr>
          <p:cNvPr id="30" name="Graphic 29" descr="Thumbs up sign with solid fill">
            <a:extLst>
              <a:ext uri="{FF2B5EF4-FFF2-40B4-BE49-F238E27FC236}">
                <a16:creationId xmlns:a16="http://schemas.microsoft.com/office/drawing/2014/main" id="{AB1F6B4B-15F0-C20A-7A91-60382567F6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412" y="1227938"/>
            <a:ext cx="676937" cy="730802"/>
          </a:xfrm>
          <a:prstGeom prst="rect">
            <a:avLst/>
          </a:prstGeom>
        </p:spPr>
      </p:pic>
      <p:sp>
        <p:nvSpPr>
          <p:cNvPr id="6" name="Freeform 28">
            <a:extLst>
              <a:ext uri="{FF2B5EF4-FFF2-40B4-BE49-F238E27FC236}">
                <a16:creationId xmlns:a16="http://schemas.microsoft.com/office/drawing/2014/main" id="{3A40170C-EB6A-08B8-CC01-20AAA865BF63}"/>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404952AD-3ACD-832C-DB29-C0C208542A4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Strumenti finanziari - Credito d'imposta e strumenti di sgravio fiscale</a:t>
            </a:r>
            <a:endParaRPr lang="en-US" sz="3000" dirty="0"/>
          </a:p>
        </p:txBody>
      </p:sp>
      <p:grpSp>
        <p:nvGrpSpPr>
          <p:cNvPr id="8" name="Group 7">
            <a:extLst>
              <a:ext uri="{FF2B5EF4-FFF2-40B4-BE49-F238E27FC236}">
                <a16:creationId xmlns:a16="http://schemas.microsoft.com/office/drawing/2014/main" id="{EB9F0596-D727-7449-6607-A7E844092C15}"/>
              </a:ext>
            </a:extLst>
          </p:cNvPr>
          <p:cNvGrpSpPr/>
          <p:nvPr/>
        </p:nvGrpSpPr>
        <p:grpSpPr>
          <a:xfrm>
            <a:off x="1305024" y="1354165"/>
            <a:ext cx="1015865" cy="1945368"/>
            <a:chOff x="1016000" y="1131776"/>
            <a:chExt cx="1016000" cy="2189626"/>
          </a:xfrm>
        </p:grpSpPr>
        <p:sp>
          <p:nvSpPr>
            <p:cNvPr id="9" name="Oval 8">
              <a:extLst>
                <a:ext uri="{FF2B5EF4-FFF2-40B4-BE49-F238E27FC236}">
                  <a16:creationId xmlns:a16="http://schemas.microsoft.com/office/drawing/2014/main" id="{7DD0FB55-481A-B4C9-2C8B-65DD3C4AD7D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47AEA379-86F4-E55E-E2C7-F1977180902A}"/>
                </a:ext>
              </a:extLst>
            </p:cNvPr>
            <p:cNvSpPr txBox="1"/>
            <p:nvPr/>
          </p:nvSpPr>
          <p:spPr>
            <a:xfrm>
              <a:off x="1028700" y="1131776"/>
              <a:ext cx="971552" cy="2189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10</a:t>
              </a:r>
            </a:p>
          </p:txBody>
        </p:sp>
      </p:grpSp>
    </p:spTree>
    <p:extLst>
      <p:ext uri="{BB962C8B-B14F-4D97-AF65-F5344CB8AC3E}">
        <p14:creationId xmlns:p14="http://schemas.microsoft.com/office/powerpoint/2010/main" val="278911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B161-E8ED-275B-605D-82D22B0C733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F54E57DA-940C-C7F5-104F-D203DC127AA2}"/>
              </a:ext>
            </a:extLst>
          </p:cNvPr>
          <p:cNvSpPr/>
          <p:nvPr/>
        </p:nvSpPr>
        <p:spPr>
          <a:xfrm>
            <a:off x="1076325" y="1160652"/>
            <a:ext cx="9486899" cy="3792348"/>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CF161E0-F725-CE3B-6389-2DF996B62E71}"/>
              </a:ext>
            </a:extLst>
          </p:cNvPr>
          <p:cNvSpPr txBox="1"/>
          <p:nvPr/>
        </p:nvSpPr>
        <p:spPr>
          <a:xfrm>
            <a:off x="2053061" y="1666294"/>
            <a:ext cx="7947640" cy="2462213"/>
          </a:xfrm>
          <a:prstGeom prst="rect">
            <a:avLst/>
          </a:prstGeom>
          <a:noFill/>
        </p:spPr>
        <p:txBody>
          <a:bodyPr wrap="square" rtlCol="0">
            <a:spAutoFit/>
          </a:bodyPr>
          <a:lstStyle/>
          <a:p>
            <a:pPr algn="ctr">
              <a:buClr>
                <a:srgbClr val="3B7F81"/>
              </a:buClr>
            </a:pPr>
            <a:r>
              <a:rPr lang="en-US" sz="2200" b="1" dirty="0">
                <a:solidFill>
                  <a:srgbClr val="494949"/>
                </a:solidFill>
              </a:rPr>
              <a:t>Esempio: </a:t>
            </a:r>
            <a:r>
              <a:rPr lang="en-US" sz="2200" dirty="0">
                <a:solidFill>
                  <a:srgbClr val="494949"/>
                </a:solidFill>
              </a:rPr>
              <a:t>vedi l'inizio di questa sezione - </a:t>
            </a:r>
            <a:r>
              <a:rPr lang="en-US" sz="2200" dirty="0">
                <a:solidFill>
                  <a:srgbClr val="494949"/>
                </a:solidFill>
                <a:hlinkClick r:id="rId2">
                  <a:extLst>
                    <a:ext uri="{A12FA001-AC4F-418D-AE19-62706E023703}">
                      <ahyp:hlinkClr xmlns:ahyp="http://schemas.microsoft.com/office/drawing/2018/hyperlinkcolor" val="tx"/>
                    </a:ext>
                  </a:extLst>
                </a:hlinkClick>
              </a:rPr>
              <a:t>Vivi </a:t>
            </a:r>
            <a:r>
              <a:rPr lang="en-US" sz="2200" dirty="0" err="1">
                <a:solidFill>
                  <a:srgbClr val="494949"/>
                </a:solidFill>
                <a:hlinkClick r:id="rId2">
                  <a:extLst>
                    <a:ext uri="{A12FA001-AC4F-418D-AE19-62706E023703}">
                      <ahyp:hlinkClr xmlns:ahyp="http://schemas.microsoft.com/office/drawing/2018/hyperlinkcolor" val="tx"/>
                    </a:ext>
                  </a:extLst>
                </a:hlinkClick>
              </a:rPr>
              <a:t>Calascio</a:t>
            </a:r>
            <a:r>
              <a:rPr lang="en-US" sz="2200" dirty="0">
                <a:solidFill>
                  <a:srgbClr val="494949"/>
                </a:solidFill>
                <a:hlinkClick r:id="rId2">
                  <a:extLst>
                    <a:ext uri="{A12FA001-AC4F-418D-AE19-62706E023703}">
                      <ahyp:hlinkClr xmlns:ahyp="http://schemas.microsoft.com/office/drawing/2018/hyperlinkcolor" val="tx"/>
                    </a:ext>
                  </a:extLst>
                </a:hlinkClick>
              </a:rPr>
              <a:t>, Abruzzo</a:t>
            </a:r>
            <a:r>
              <a:rPr lang="en-US" sz="2200" dirty="0">
                <a:solidFill>
                  <a:srgbClr val="494949"/>
                </a:solidFill>
              </a:rPr>
              <a:t>, ha </a:t>
            </a:r>
            <a:r>
              <a:rPr lang="en-US" sz="2200" dirty="0" err="1">
                <a:solidFill>
                  <a:srgbClr val="494949"/>
                </a:solidFill>
              </a:rPr>
              <a:t>trasformato </a:t>
            </a:r>
            <a:r>
              <a:rPr lang="en-US" sz="2200" dirty="0">
                <a:solidFill>
                  <a:srgbClr val="494949"/>
                </a:solidFill>
              </a:rPr>
              <a:t>case abbandonate in alloggi turistici, raccogliendo 1,5 milioni di euro tramite sovvenzioni, prestiti cooperativi e crowdfunding.</a:t>
            </a:r>
          </a:p>
          <a:p>
            <a:pPr algn="ctr">
              <a:buClr>
                <a:srgbClr val="3B7F81"/>
              </a:buClr>
            </a:pPr>
            <a:endParaRPr lang="en-US" sz="2200" dirty="0">
              <a:solidFill>
                <a:srgbClr val="494949"/>
              </a:solidFill>
            </a:endParaRPr>
          </a:p>
          <a:p>
            <a:pPr algn="ctr">
              <a:buClr>
                <a:srgbClr val="3B7F81"/>
              </a:buClr>
            </a:pPr>
            <a:r>
              <a:rPr lang="en-US" sz="2200" b="1" dirty="0">
                <a:solidFill>
                  <a:srgbClr val="494949"/>
                </a:solidFill>
              </a:rPr>
              <a:t>Funziona bene perché </a:t>
            </a:r>
            <a:r>
              <a:rPr lang="en-US" sz="2200" dirty="0">
                <a:solidFill>
                  <a:srgbClr val="494949"/>
                </a:solidFill>
              </a:rPr>
              <a:t>è ammissibile allo sviluppo rurale regionale, ai fondi UE e al sostegno comunale. È ottimo anche per restaurare interi villaggi o rilanciare economie rurali in crisi</a:t>
            </a:r>
          </a:p>
        </p:txBody>
      </p:sp>
      <p:sp>
        <p:nvSpPr>
          <p:cNvPr id="6" name="Freeform 28">
            <a:extLst>
              <a:ext uri="{FF2B5EF4-FFF2-40B4-BE49-F238E27FC236}">
                <a16:creationId xmlns:a16="http://schemas.microsoft.com/office/drawing/2014/main" id="{FB534E73-EE95-0780-A117-D9F8E0410FC5}"/>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9B405F1A-3F43-C123-6832-14559F9A51C9}"/>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Strumenti finanziari - Crediti d'imposta e strumenti di sgravio fiscale</a:t>
            </a:r>
            <a:endParaRPr lang="en-US" sz="3000" dirty="0"/>
          </a:p>
        </p:txBody>
      </p:sp>
    </p:spTree>
    <p:extLst>
      <p:ext uri="{BB962C8B-B14F-4D97-AF65-F5344CB8AC3E}">
        <p14:creationId xmlns:p14="http://schemas.microsoft.com/office/powerpoint/2010/main" val="410469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F567-13D8-81DA-AFAB-4831E2C3E3B8}"/>
              </a:ext>
            </a:extLst>
          </p:cNvPr>
          <p:cNvSpPr>
            <a:spLocks noGrp="1"/>
          </p:cNvSpPr>
          <p:nvPr>
            <p:ph type="body" sz="quarter" idx="18"/>
          </p:nvPr>
        </p:nvSpPr>
        <p:spPr>
          <a:xfrm>
            <a:off x="391600" y="2450308"/>
            <a:ext cx="3177395" cy="1049221"/>
          </a:xfrm>
        </p:spPr>
        <p:txBody>
          <a:bodyPr/>
          <a:lstStyle/>
          <a:p>
            <a:pPr algn="ctr"/>
            <a:r>
              <a:rPr lang="en-IE" sz="4000" dirty="0"/>
              <a:t>Consigli finali</a:t>
            </a:r>
          </a:p>
        </p:txBody>
      </p:sp>
      <p:pic>
        <p:nvPicPr>
          <p:cNvPr id="12" name="Picture Placeholder 11" descr="Close-up of several different currency bills&#10;&#10;AI-generated content may be incorrect.">
            <a:extLst>
              <a:ext uri="{FF2B5EF4-FFF2-40B4-BE49-F238E27FC236}">
                <a16:creationId xmlns:a16="http://schemas.microsoft.com/office/drawing/2014/main" id="{70D012F4-5AD3-2E5F-2CFC-21A8276E9A53}"/>
              </a:ext>
            </a:extLst>
          </p:cNvPr>
          <p:cNvPicPr>
            <a:picLocks noGrp="1" noChangeAspect="1"/>
          </p:cNvPicPr>
          <p:nvPr>
            <p:ph type="pic" sz="quarter" idx="10"/>
          </p:nvPr>
        </p:nvPicPr>
        <p:blipFill>
          <a:blip r:embed="rId2"/>
          <a:srcRect t="7352" b="7352"/>
          <a:stretch>
            <a:fillRect/>
          </a:stretch>
        </p:blipFill>
        <p:spPr/>
      </p:pic>
      <p:sp>
        <p:nvSpPr>
          <p:cNvPr id="6" name="Text Placeholder 5">
            <a:extLst>
              <a:ext uri="{FF2B5EF4-FFF2-40B4-BE49-F238E27FC236}">
                <a16:creationId xmlns:a16="http://schemas.microsoft.com/office/drawing/2014/main" id="{4693E07B-BCD7-B4B9-CE69-14492D1DAA2C}"/>
              </a:ext>
            </a:extLst>
          </p:cNvPr>
          <p:cNvSpPr>
            <a:spLocks noGrp="1"/>
          </p:cNvSpPr>
          <p:nvPr>
            <p:ph type="body" sz="quarter" idx="21"/>
          </p:nvPr>
        </p:nvSpPr>
        <p:spPr>
          <a:xfrm>
            <a:off x="4594468" y="281172"/>
            <a:ext cx="6922511" cy="3499183"/>
          </a:xfrm>
        </p:spPr>
        <p:txBody>
          <a:bodyPr/>
          <a:lstStyle/>
          <a:p>
            <a:pPr marL="342900" indent="-342900">
              <a:buFont typeface="Wingdings" panose="05000000000000000000" pitchFamily="2" charset="2"/>
              <a:buChar char="q"/>
            </a:pPr>
            <a:r>
              <a:rPr lang="en-US" sz="2000" b="1" dirty="0"/>
              <a:t>Combina più fonti </a:t>
            </a:r>
            <a:r>
              <a:rPr lang="en-US" sz="2000" dirty="0"/>
              <a:t>(regionali + </a:t>
            </a:r>
            <a:r>
              <a:rPr lang="en-US" sz="2000" dirty="0" err="1"/>
              <a:t>Invitalia </a:t>
            </a:r>
            <a:r>
              <a:rPr lang="en-US" sz="2000" dirty="0"/>
              <a:t>+ credito d'imposta)</a:t>
            </a:r>
          </a:p>
          <a:p>
            <a:pPr marL="342900" indent="-342900">
              <a:buFont typeface="Wingdings" panose="05000000000000000000" pitchFamily="2" charset="2"/>
              <a:buChar char="q"/>
            </a:pPr>
            <a:r>
              <a:rPr lang="en-US" sz="2000" b="1" dirty="0"/>
              <a:t>Costruisci in modo incrementale </a:t>
            </a:r>
            <a:r>
              <a:rPr lang="en-US" sz="2000" dirty="0"/>
              <a:t>e concentrati su </a:t>
            </a:r>
            <a:r>
              <a:rPr lang="en-US" sz="2000" b="1" dirty="0"/>
              <a:t>modelli a basso indebitamento</a:t>
            </a:r>
          </a:p>
          <a:p>
            <a:pPr marL="342900" indent="-342900">
              <a:buFont typeface="Wingdings" panose="05000000000000000000" pitchFamily="2" charset="2"/>
              <a:buChar char="q"/>
            </a:pPr>
            <a:r>
              <a:rPr lang="en-US" sz="2000" dirty="0"/>
              <a:t> </a:t>
            </a:r>
            <a:r>
              <a:rPr lang="en-US" sz="2000" b="1" dirty="0" err="1"/>
              <a:t>Dai priorità </a:t>
            </a:r>
            <a:r>
              <a:rPr lang="en-US" sz="2000" b="1" dirty="0"/>
              <a:t>alla sostenibilità </a:t>
            </a:r>
            <a:r>
              <a:rPr lang="en-US" sz="2000" dirty="0"/>
              <a:t>e </a:t>
            </a:r>
            <a:r>
              <a:rPr lang="en-US" sz="2000" b="1" dirty="0"/>
              <a:t>all'impatto sociale </a:t>
            </a:r>
            <a:r>
              <a:rPr lang="en-US" sz="2000" dirty="0"/>
              <a:t>nella tua presentazione</a:t>
            </a:r>
          </a:p>
          <a:p>
            <a:pPr marL="342900" indent="-342900">
              <a:buFont typeface="Wingdings" panose="05000000000000000000" pitchFamily="2" charset="2"/>
              <a:buChar char="q"/>
            </a:pPr>
            <a:r>
              <a:rPr lang="en-US" sz="2000" b="1" dirty="0"/>
              <a:t>Chiedi aiuto: </a:t>
            </a:r>
            <a:r>
              <a:rPr lang="en-US" sz="2000" dirty="0"/>
              <a:t>redattori di domande di sovvenzione, consulenti GAL, Confidi locali o Camera di Commercio</a:t>
            </a:r>
          </a:p>
          <a:p>
            <a:pPr marL="342900" indent="-342900">
              <a:buFont typeface="Wingdings" panose="05000000000000000000" pitchFamily="2" charset="2"/>
              <a:buChar char="q"/>
            </a:pPr>
            <a:r>
              <a:rPr lang="en-US" sz="2000" dirty="0"/>
              <a:t>Rimanete informati sui bandi </a:t>
            </a:r>
            <a:r>
              <a:rPr lang="en-US" sz="2000" b="1" dirty="0"/>
              <a:t>iscrivendovi </a:t>
            </a:r>
            <a:r>
              <a:rPr lang="en-US" sz="2000" dirty="0"/>
              <a:t>alle newsletter del ministero e delle regioni</a:t>
            </a:r>
          </a:p>
          <a:p>
            <a:pPr marL="342900" indent="-342900">
              <a:buFont typeface="Wingdings" panose="05000000000000000000" pitchFamily="2" charset="2"/>
              <a:buChar char="q"/>
            </a:pPr>
            <a:r>
              <a:rPr lang="en-IE" sz="2000" dirty="0"/>
              <a:t>Per </a:t>
            </a:r>
            <a:r>
              <a:rPr lang="en-IE" sz="2000" b="1" dirty="0"/>
              <a:t>le iniziative comunitarie, </a:t>
            </a:r>
            <a:r>
              <a:rPr lang="en-IE" sz="2000" dirty="0"/>
              <a:t>costituisci una cooperativa, coinvolgi gli stakeholder locali e cerca il sostegno del comune</a:t>
            </a:r>
          </a:p>
          <a:p>
            <a:pPr marL="342900" indent="-342900">
              <a:spcAft>
                <a:spcPts val="600"/>
              </a:spcAft>
              <a:buFont typeface="Wingdings" panose="05000000000000000000" pitchFamily="2" charset="2"/>
              <a:buChar char="q"/>
            </a:pPr>
            <a:r>
              <a:rPr lang="en-US" altLang="en-US" sz="2000" dirty="0"/>
              <a:t>Assicuratevi di avere una </a:t>
            </a:r>
            <a:r>
              <a:rPr lang="en-US" altLang="en-US" sz="2000" b="1" dirty="0"/>
              <a:t>partita IVA </a:t>
            </a:r>
            <a:r>
              <a:rPr lang="en-US" altLang="en-US" sz="2000" dirty="0"/>
              <a:t>e un business plan quando vi rivolgete alle banche italiane o ai consorzi di credito (</a:t>
            </a:r>
            <a:r>
              <a:rPr lang="en-US" altLang="en-US" sz="2000" i="1" dirty="0" err="1"/>
              <a:t>confidi</a:t>
            </a:r>
            <a:r>
              <a:rPr lang="en-US" altLang="en-US" sz="2000" dirty="0"/>
              <a:t>).</a:t>
            </a:r>
          </a:p>
          <a:p>
            <a:pPr marL="342900" indent="-342900">
              <a:spcAft>
                <a:spcPts val="600"/>
              </a:spcAft>
              <a:buFont typeface="Wingdings" panose="05000000000000000000" pitchFamily="2" charset="2"/>
              <a:buChar char="q"/>
            </a:pPr>
            <a:r>
              <a:rPr lang="en-US" sz="2000" b="1" dirty="0"/>
              <a:t>Districarsi nella burocrazia italiana </a:t>
            </a:r>
            <a:r>
              <a:rPr lang="en-US" sz="2000" dirty="0"/>
              <a:t>può essere difficile: valuta la possibilità di rivolgerti a un consulente per le domande di sovvenzione (spesso la loro parcella può essere una percentuale della sovvenzione ottenuta). E leggi sempre attentamente i </a:t>
            </a:r>
            <a:r>
              <a:rPr lang="en-US" sz="2000" b="1" dirty="0"/>
              <a:t>bandi </a:t>
            </a:r>
            <a:r>
              <a:rPr lang="en-US" sz="2000" dirty="0"/>
              <a:t>per conoscere le scadenze e la documentazione richiesta</a:t>
            </a:r>
            <a:endParaRPr lang="en-US" altLang="en-US" sz="2000" dirty="0"/>
          </a:p>
          <a:p>
            <a:pPr marL="342900" indent="-342900">
              <a:buFont typeface="Wingdings" panose="05000000000000000000" pitchFamily="2" charset="2"/>
              <a:buChar char="q"/>
            </a:pPr>
            <a:endParaRPr lang="en-IE" sz="2000" dirty="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endParaRPr lang="en-IE" sz="2000" dirty="0"/>
          </a:p>
        </p:txBody>
      </p:sp>
      <p:sp>
        <p:nvSpPr>
          <p:cNvPr id="8" name="Text Placeholder 7">
            <a:extLst>
              <a:ext uri="{FF2B5EF4-FFF2-40B4-BE49-F238E27FC236}">
                <a16:creationId xmlns:a16="http://schemas.microsoft.com/office/drawing/2014/main" id="{BB172CAA-D025-E03C-DD06-40F5D91B0B95}"/>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2443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854C-A4EB-AAA6-4CA9-BEC249EE898C}"/>
            </a:ext>
          </a:extLst>
        </p:cNvPr>
        <p:cNvGrpSpPr/>
        <p:nvPr/>
      </p:nvGrpSpPr>
      <p:grpSpPr>
        <a:xfrm>
          <a:off x="0" y="0"/>
          <a:ext cx="0" cy="0"/>
          <a:chOff x="0" y="0"/>
          <a:chExt cx="0" cy="0"/>
        </a:xfrm>
      </p:grpSpPr>
      <p:pic>
        <p:nvPicPr>
          <p:cNvPr id="11" name="Picture 10" descr="A glass globe with a green planet inside&#10;&#10;AI-generated content may be incorrect.">
            <a:extLst>
              <a:ext uri="{FF2B5EF4-FFF2-40B4-BE49-F238E27FC236}">
                <a16:creationId xmlns:a16="http://schemas.microsoft.com/office/drawing/2014/main" id="{84BFD6B3-C18E-9EC6-4E9C-0B15D14A1EA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37522" y="641801"/>
            <a:ext cx="9635253" cy="6111423"/>
          </a:xfrm>
          <a:prstGeom prst="flowChartAlternateProcess">
            <a:avLst/>
          </a:prstGeom>
        </p:spPr>
      </p:pic>
      <p:sp>
        <p:nvSpPr>
          <p:cNvPr id="8" name="Text Placeholder 4">
            <a:extLst>
              <a:ext uri="{FF2B5EF4-FFF2-40B4-BE49-F238E27FC236}">
                <a16:creationId xmlns:a16="http://schemas.microsoft.com/office/drawing/2014/main" id="{2FCF7235-9A50-CB0B-6CEF-AF3D01266068}"/>
              </a:ext>
            </a:extLst>
          </p:cNvPr>
          <p:cNvSpPr txBox="1">
            <a:spLocks/>
          </p:cNvSpPr>
          <p:nvPr/>
        </p:nvSpPr>
        <p:spPr>
          <a:xfrm>
            <a:off x="1419225" y="4038600"/>
            <a:ext cx="7848600" cy="349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w="12700">
                  <a:solidFill>
                    <a:schemeClr val="accent1"/>
                  </a:solidFill>
                  <a:prstDash val="solid"/>
                </a:ln>
                <a:solidFill>
                  <a:schemeClr val="bg1"/>
                </a:solidFill>
                <a:effectLst>
                  <a:outerShdw dist="38100" dir="2640000" algn="bl" rotWithShape="0">
                    <a:schemeClr val="accent1"/>
                  </a:outerShdw>
                </a:effectLst>
              </a:rPr>
              <a:t>Finanziamenti ecologici per strutture ricettive rurali alternative</a:t>
            </a:r>
            <a:endParaRPr lang="en-IE" sz="5400" b="1"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5834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7A3D2-081F-2F60-BE67-B244E19B278F}"/>
              </a:ext>
            </a:extLst>
          </p:cNvPr>
          <p:cNvSpPr>
            <a:spLocks noGrp="1"/>
          </p:cNvSpPr>
          <p:nvPr>
            <p:ph type="body" sz="quarter" idx="17"/>
          </p:nvPr>
        </p:nvSpPr>
        <p:spPr/>
        <p:txBody>
          <a:bodyPr/>
          <a:lstStyle/>
          <a:p>
            <a:r>
              <a:rPr lang="en-IE" dirty="0"/>
              <a:t>05</a:t>
            </a:r>
          </a:p>
        </p:txBody>
      </p:sp>
      <p:sp>
        <p:nvSpPr>
          <p:cNvPr id="12" name="Text Placeholder 8">
            <a:extLst>
              <a:ext uri="{FF2B5EF4-FFF2-40B4-BE49-F238E27FC236}">
                <a16:creationId xmlns:a16="http://schemas.microsoft.com/office/drawing/2014/main" id="{EBB67F02-9566-9A8A-D2E3-8861E27EEB21}"/>
              </a:ext>
            </a:extLst>
          </p:cNvPr>
          <p:cNvSpPr>
            <a:spLocks noGrp="1"/>
          </p:cNvSpPr>
          <p:nvPr>
            <p:ph type="body" sz="quarter" idx="16"/>
          </p:nvPr>
        </p:nvSpPr>
        <p:spPr>
          <a:xfrm>
            <a:off x="352931" y="2487978"/>
            <a:ext cx="5282339" cy="3066422"/>
          </a:xfrm>
        </p:spPr>
        <p:txBody>
          <a:bodyPr/>
          <a:lstStyle/>
          <a:p>
            <a:r>
              <a:rPr lang="en-IE" sz="4000" b="1" dirty="0"/>
              <a:t>Opzioni di finanziamento in Italia</a:t>
            </a:r>
          </a:p>
          <a:p>
            <a:r>
              <a:rPr lang="en-IE" sz="2800" dirty="0"/>
              <a:t>per strutture ricettive turistiche alternative</a:t>
            </a:r>
          </a:p>
          <a:p>
            <a:endParaRPr lang="en-IE" dirty="0"/>
          </a:p>
        </p:txBody>
      </p:sp>
      <p:sp>
        <p:nvSpPr>
          <p:cNvPr id="15" name="TextBox 14">
            <a:extLst>
              <a:ext uri="{FF2B5EF4-FFF2-40B4-BE49-F238E27FC236}">
                <a16:creationId xmlns:a16="http://schemas.microsoft.com/office/drawing/2014/main" id="{B430DDE6-B04B-770F-0DCB-279526F7830C}"/>
              </a:ext>
            </a:extLst>
          </p:cNvPr>
          <p:cNvSpPr txBox="1"/>
          <p:nvPr/>
        </p:nvSpPr>
        <p:spPr>
          <a:xfrm>
            <a:off x="457200" y="5238814"/>
            <a:ext cx="10782300" cy="1785104"/>
          </a:xfrm>
          <a:prstGeom prst="rect">
            <a:avLst/>
          </a:prstGeom>
          <a:noFill/>
        </p:spPr>
        <p:txBody>
          <a:bodyPr wrap="square" rtlCol="0">
            <a:spAutoFit/>
          </a:bodyPr>
          <a:lstStyle/>
          <a:p>
            <a:r>
              <a:rPr lang="en-US" sz="2200" dirty="0">
                <a:solidFill>
                  <a:srgbClr val="494949"/>
                </a:solidFill>
              </a:rPr>
              <a:t>L'Italia offre un ricco ecosistema di opzioni di finanziamento per gli imprenditori che lanciano progetti di alloggi turistici eco-compatibili, su piccola scala o innovativi. Sebbene esistano ostacoli burocratici, chi comprende il sistema può accedere a potenti strumenti per finanziare iniziative ricettive sostenibili e rigenerative.</a:t>
            </a:r>
          </a:p>
          <a:p>
            <a:endParaRPr lang="en-IE" sz="2200" dirty="0">
              <a:solidFill>
                <a:srgbClr val="494949"/>
              </a:solidFill>
            </a:endParaRPr>
          </a:p>
        </p:txBody>
      </p:sp>
      <p:pic>
        <p:nvPicPr>
          <p:cNvPr id="14" name="Picture Placeholder 13" descr="A flag of italy with red white and green stripes&#10;&#10;AI-generated content may be incorrect.">
            <a:extLst>
              <a:ext uri="{FF2B5EF4-FFF2-40B4-BE49-F238E27FC236}">
                <a16:creationId xmlns:a16="http://schemas.microsoft.com/office/drawing/2014/main" id="{8BDD020D-B154-3986-C717-85D63DC4B4D9}"/>
              </a:ext>
            </a:extLst>
          </p:cNvPr>
          <p:cNvPicPr>
            <a:picLocks noGrp="1" noChangeAspect="1"/>
          </p:cNvPicPr>
          <p:nvPr>
            <p:ph type="pic" sz="quarter" idx="19"/>
          </p:nvPr>
        </p:nvPicPr>
        <p:blipFill>
          <a:blip r:embed="rId2"/>
          <a:srcRect l="1988" r="1988"/>
          <a:stretch>
            <a:fillRect/>
          </a:stretch>
        </p:blipFill>
        <p:spPr/>
      </p:pic>
    </p:spTree>
    <p:extLst>
      <p:ext uri="{BB962C8B-B14F-4D97-AF65-F5344CB8AC3E}">
        <p14:creationId xmlns:p14="http://schemas.microsoft.com/office/powerpoint/2010/main" val="39499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22DF-E0CF-1447-B582-FE26D013A3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9EF2AC-E286-FB96-C7AF-5DDCF0EF7AF5}"/>
              </a:ext>
            </a:extLst>
          </p:cNvPr>
          <p:cNvSpPr>
            <a:spLocks noGrp="1"/>
          </p:cNvSpPr>
          <p:nvPr>
            <p:ph type="body" sz="quarter" idx="18"/>
          </p:nvPr>
        </p:nvSpPr>
        <p:spPr>
          <a:xfrm>
            <a:off x="903157" y="1183484"/>
            <a:ext cx="9307644" cy="3849918"/>
          </a:xfrm>
        </p:spPr>
        <p:txBody>
          <a:bodyPr/>
          <a:lstStyle/>
          <a:p>
            <a:r>
              <a:rPr lang="en-US" sz="2400" b="1" dirty="0"/>
              <a:t>Stai pensando di rendere più ecologica la tua attività di turismo rurale?</a:t>
            </a:r>
            <a:r>
              <a:rPr lang="en-US" sz="2400" dirty="0"/>
              <a:t> </a:t>
            </a:r>
          </a:p>
          <a:p>
            <a:r>
              <a:rPr lang="en-US" sz="2400" dirty="0"/>
              <a:t>Che tu gestisca un sito di glamping, un eco-lodge o un agriturismo, paesi come </a:t>
            </a:r>
            <a:r>
              <a:rPr lang="en-US" sz="2400" b="1" dirty="0"/>
              <a:t>Irlanda, Slovenia, Islanda, Paesi Bassi e Italia </a:t>
            </a:r>
            <a:r>
              <a:rPr lang="en-US" sz="2400" dirty="0"/>
              <a:t>offrono </a:t>
            </a:r>
            <a:r>
              <a:rPr lang="en-US" sz="2400" i="1" dirty="0"/>
              <a:t>sovvenzioni e prestiti ecologici </a:t>
            </a:r>
            <a:r>
              <a:rPr lang="en-US" sz="2400" dirty="0"/>
              <a:t>per aiutare le piccole imprese turistiche a diventare più sostenibili.</a:t>
            </a:r>
          </a:p>
          <a:p>
            <a:r>
              <a:rPr lang="en-US" sz="2400" dirty="0"/>
              <a:t>È possibile ottenere finanziamenti per interventi di riqualificazione quali </a:t>
            </a:r>
            <a:r>
              <a:rPr lang="en-US" sz="2400" b="1" dirty="0"/>
              <a:t>pannelli solari, isolamento, pompe di calore o persino certificazioni ecologiche</a:t>
            </a:r>
            <a:r>
              <a:rPr lang="en-US" sz="2400" dirty="0"/>
              <a:t>. </a:t>
            </a:r>
          </a:p>
          <a:p>
            <a:endParaRPr lang="en-US" sz="2400" dirty="0"/>
          </a:p>
          <a:p>
            <a:r>
              <a:rPr lang="en-US" sz="2400" b="1" dirty="0">
                <a:solidFill>
                  <a:srgbClr val="E96751"/>
                </a:solidFill>
              </a:rPr>
              <a:t>Ad esempio, </a:t>
            </a:r>
            <a:r>
              <a:rPr lang="en-US" sz="2400" dirty="0"/>
              <a:t>la SEAI irlandese offre sovvenzioni per gli aggiornamenti energetici, l'Eco Fund sloveno sostiene le ristrutturazioni ecologiche e l'Italia dispone di un fondo di 500 milioni di euro per rendere il turismo più sostenibile. </a:t>
            </a:r>
          </a:p>
          <a:p>
            <a:endParaRPr lang="en-IE" sz="2400" dirty="0"/>
          </a:p>
        </p:txBody>
      </p:sp>
      <p:sp>
        <p:nvSpPr>
          <p:cNvPr id="3" name="Text Placeholder 2">
            <a:extLst>
              <a:ext uri="{FF2B5EF4-FFF2-40B4-BE49-F238E27FC236}">
                <a16:creationId xmlns:a16="http://schemas.microsoft.com/office/drawing/2014/main" id="{50E44422-85B1-C508-EE2F-A7BED4B671B5}"/>
              </a:ext>
            </a:extLst>
          </p:cNvPr>
          <p:cNvSpPr>
            <a:spLocks noGrp="1"/>
          </p:cNvSpPr>
          <p:nvPr>
            <p:ph type="body" sz="quarter" idx="16"/>
          </p:nvPr>
        </p:nvSpPr>
        <p:spPr>
          <a:xfrm>
            <a:off x="798381" y="499100"/>
            <a:ext cx="10595237" cy="803654"/>
          </a:xfrm>
        </p:spPr>
        <p:txBody>
          <a:bodyPr/>
          <a:lstStyle/>
          <a:p>
            <a:r>
              <a:rPr lang="en-US" dirty="0"/>
              <a:t>Finanziamenti ecologici per alloggi turistici alternativi rurali</a:t>
            </a:r>
            <a:endParaRPr lang="en-IE" dirty="0"/>
          </a:p>
          <a:p>
            <a:endParaRPr lang="en-IE" dirty="0"/>
          </a:p>
          <a:p>
            <a:endParaRPr lang="en-IE" dirty="0"/>
          </a:p>
        </p:txBody>
      </p:sp>
    </p:spTree>
    <p:extLst>
      <p:ext uri="{BB962C8B-B14F-4D97-AF65-F5344CB8AC3E}">
        <p14:creationId xmlns:p14="http://schemas.microsoft.com/office/powerpoint/2010/main" val="8806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023B-FE27-3E47-E9AF-547F16706E0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DDF7A6-DBA7-137A-E190-89CE7A8BA6F2}"/>
              </a:ext>
            </a:extLst>
          </p:cNvPr>
          <p:cNvSpPr>
            <a:spLocks noGrp="1"/>
          </p:cNvSpPr>
          <p:nvPr>
            <p:ph type="body" sz="quarter" idx="18"/>
          </p:nvPr>
        </p:nvSpPr>
        <p:spPr>
          <a:xfrm>
            <a:off x="903157" y="1302754"/>
            <a:ext cx="9307644" cy="3849918"/>
          </a:xfrm>
        </p:spPr>
        <p:txBody>
          <a:bodyPr/>
          <a:lstStyle/>
          <a:p>
            <a:r>
              <a:rPr lang="en-US" sz="2400" dirty="0"/>
              <a:t>In Islanda, le pensioni rurali possono richiedere fondi per lo sviluppo regionale o l'innovazione, mentre i Paesi Bassi offrono generosi sgravi fiscali e sussidi per miglioramenti in termini di efficienza energetica.</a:t>
            </a:r>
          </a:p>
          <a:p>
            <a:endParaRPr lang="en-US" sz="2400" dirty="0"/>
          </a:p>
          <a:p>
            <a:r>
              <a:rPr lang="en-US" sz="2400" dirty="0"/>
              <a:t>Passare al verde non fa solo bene al pianeta, ma riduce anche le bollette energetiche, migliora la reputazione presso gli ospiti attenti all'ambiente e rende la tua attività a prova di futuro. E la cosa migliore? Molti di questi programmi sono pensati su misura per le piccole strutture ricettive rurali come la tua.</a:t>
            </a:r>
          </a:p>
          <a:p>
            <a:endParaRPr lang="en-US" sz="2400" dirty="0"/>
          </a:p>
          <a:p>
            <a:r>
              <a:rPr lang="en-US" sz="2400" dirty="0"/>
              <a:t>Scopriamo insieme cosa offre il mercato e come puoi sfruttare queste grandi opportunità!</a:t>
            </a:r>
          </a:p>
          <a:p>
            <a:endParaRPr lang="en-IE" sz="2400" dirty="0"/>
          </a:p>
        </p:txBody>
      </p:sp>
      <p:sp>
        <p:nvSpPr>
          <p:cNvPr id="3" name="Text Placeholder 2">
            <a:extLst>
              <a:ext uri="{FF2B5EF4-FFF2-40B4-BE49-F238E27FC236}">
                <a16:creationId xmlns:a16="http://schemas.microsoft.com/office/drawing/2014/main" id="{80C03941-A224-F033-B439-4BDFF188AA48}"/>
              </a:ext>
            </a:extLst>
          </p:cNvPr>
          <p:cNvSpPr>
            <a:spLocks noGrp="1"/>
          </p:cNvSpPr>
          <p:nvPr>
            <p:ph type="body" sz="quarter" idx="16"/>
          </p:nvPr>
        </p:nvSpPr>
        <p:spPr>
          <a:xfrm>
            <a:off x="798381" y="499100"/>
            <a:ext cx="10595237" cy="803654"/>
          </a:xfrm>
        </p:spPr>
        <p:txBody>
          <a:bodyPr/>
          <a:lstStyle/>
          <a:p>
            <a:r>
              <a:rPr lang="en-US" dirty="0"/>
              <a:t>Finanziamenti ecologici per strutture ricettive rurali di turismo alternativo</a:t>
            </a:r>
            <a:endParaRPr lang="en-IE" dirty="0"/>
          </a:p>
          <a:p>
            <a:endParaRPr lang="en-IE" dirty="0"/>
          </a:p>
          <a:p>
            <a:endParaRPr lang="en-IE" dirty="0"/>
          </a:p>
        </p:txBody>
      </p:sp>
    </p:spTree>
    <p:extLst>
      <p:ext uri="{BB962C8B-B14F-4D97-AF65-F5344CB8AC3E}">
        <p14:creationId xmlns:p14="http://schemas.microsoft.com/office/powerpoint/2010/main" val="13153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C128-8745-2B86-703F-F79766712F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A400DB-E90F-6158-A5AD-943AB78884B1}"/>
              </a:ext>
            </a:extLst>
          </p:cNvPr>
          <p:cNvSpPr>
            <a:spLocks noGrp="1"/>
          </p:cNvSpPr>
          <p:nvPr>
            <p:ph type="body" sz="quarter" idx="18"/>
          </p:nvPr>
        </p:nvSpPr>
        <p:spPr>
          <a:xfrm>
            <a:off x="3447145" y="1234350"/>
            <a:ext cx="7706630"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Programma di sviluppo rurale dell'UE (PSR / FEASR)</a:t>
            </a:r>
            <a:r>
              <a:rPr lang="en-IE" sz="2800" b="1" dirty="0">
                <a:solidFill>
                  <a:srgbClr val="459597"/>
                </a:solidFill>
              </a:rPr>
              <a:t>. </a:t>
            </a:r>
          </a:p>
          <a:p>
            <a:r>
              <a:rPr lang="en-IE" sz="2400" dirty="0"/>
              <a:t>Sovvenzioni cofinanziate dall'UE attraverso </a:t>
            </a:r>
            <a:r>
              <a:rPr lang="en-IE" sz="2400" b="1" dirty="0"/>
              <a:t>il Programma di sviluppo rurale</a:t>
            </a:r>
            <a:r>
              <a:rPr lang="en-IE" sz="2400" dirty="0"/>
              <a:t> italiano, che offre sostegno alla </a:t>
            </a:r>
            <a:r>
              <a:rPr lang="en-IE" sz="2400" b="1" dirty="0"/>
              <a:t>diversificazione turistica, agli interventi di riqualificazione ecologica e all'agriturismo sostenibile</a:t>
            </a:r>
            <a:r>
              <a:rPr lang="en-IE" sz="2400" dirty="0"/>
              <a:t>.</a:t>
            </a:r>
          </a:p>
          <a:p>
            <a:r>
              <a:rPr lang="en-IE" sz="2400" b="1" dirty="0"/>
              <a:t>Per il turismo agricolo </a:t>
            </a:r>
            <a:r>
              <a:rPr lang="en-IE" sz="2400" dirty="0"/>
              <a:t>(</a:t>
            </a:r>
            <a:r>
              <a:rPr lang="en-IE" sz="2400" dirty="0" err="1"/>
              <a:t>agriturismi</a:t>
            </a:r>
            <a:r>
              <a:rPr lang="en-IE" sz="2400" dirty="0"/>
              <a:t>) e le microimprese rurali, conversione di edifici in alloggi ecologici, ad esempio </a:t>
            </a:r>
            <a:r>
              <a:rPr lang="en-US" sz="2400" dirty="0"/>
              <a:t>una fattoria converte un fienile in una pensione con 60.000 euro</a:t>
            </a:r>
            <a:endParaRPr lang="en-IE" sz="2400" dirty="0"/>
          </a:p>
          <a:p>
            <a:r>
              <a:rPr lang="en-IE" sz="2400" dirty="0"/>
              <a:t>Sostiene la conversione di edifici agricoli in alloggi turistici. Installazione di </a:t>
            </a:r>
            <a:r>
              <a:rPr lang="en-IE" sz="2400" b="1" dirty="0"/>
              <a:t>pannelli solari</a:t>
            </a:r>
            <a:r>
              <a:rPr lang="en-IE" sz="2400" dirty="0"/>
              <a:t>, </a:t>
            </a:r>
            <a:r>
              <a:rPr lang="en-IE" sz="2400" b="1" dirty="0"/>
              <a:t>pompe di calore</a:t>
            </a:r>
            <a:r>
              <a:rPr lang="en-IE" sz="2400" dirty="0"/>
              <a:t>, </a:t>
            </a:r>
            <a:r>
              <a:rPr lang="en-IE" sz="2400" b="1" dirty="0"/>
              <a:t>sistemi di raccolta dell'acqua piovana o </a:t>
            </a:r>
            <a:r>
              <a:rPr lang="en-IE" sz="2400" dirty="0"/>
              <a:t>infrastrutture naturali (sentieri, </a:t>
            </a:r>
            <a:r>
              <a:rPr lang="en-IE" sz="2400" dirty="0" err="1"/>
              <a:t>centri</a:t>
            </a:r>
            <a:r>
              <a:rPr lang="en-IE" sz="2400" dirty="0"/>
              <a:t> informativi)</a:t>
            </a: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D140AE8E-1DA4-E679-45E8-C7E7C0469821}"/>
              </a:ext>
            </a:extLst>
          </p:cNvPr>
          <p:cNvSpPr>
            <a:spLocks noGrp="1"/>
          </p:cNvSpPr>
          <p:nvPr>
            <p:ph type="body" sz="quarter" idx="16"/>
          </p:nvPr>
        </p:nvSpPr>
        <p:spPr>
          <a:xfrm>
            <a:off x="2914650" y="514350"/>
            <a:ext cx="10595237" cy="803654"/>
          </a:xfrm>
        </p:spPr>
        <p:txBody>
          <a:bodyPr/>
          <a:lstStyle/>
          <a:p>
            <a:r>
              <a:rPr lang="en-IE" sz="4000" dirty="0">
                <a:solidFill>
                  <a:srgbClr val="00B050"/>
                </a:solidFill>
              </a:rPr>
              <a:t>Sovvenzioni e finanziamenti ecologici (Italia)</a:t>
            </a:r>
          </a:p>
        </p:txBody>
      </p:sp>
      <p:pic>
        <p:nvPicPr>
          <p:cNvPr id="4" name="Picture 3">
            <a:extLst>
              <a:ext uri="{FF2B5EF4-FFF2-40B4-BE49-F238E27FC236}">
                <a16:creationId xmlns:a16="http://schemas.microsoft.com/office/drawing/2014/main" id="{87D13115-712B-312A-54C2-8F4C41520CEC}"/>
              </a:ext>
            </a:extLst>
          </p:cNvPr>
          <p:cNvPicPr>
            <a:picLocks noChangeAspect="1"/>
          </p:cNvPicPr>
          <p:nvPr/>
        </p:nvPicPr>
        <p:blipFill>
          <a:blip r:embed="rId3"/>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88E7F23A-2B76-5811-BEEA-BB4F461B7F83}"/>
              </a:ext>
            </a:extLst>
          </p:cNvPr>
          <p:cNvPicPr>
            <a:picLocks noChangeAspect="1"/>
          </p:cNvPicPr>
          <p:nvPr/>
        </p:nvPicPr>
        <p:blipFill>
          <a:blip r:embed="rId4"/>
          <a:stretch>
            <a:fillRect/>
          </a:stretch>
        </p:blipFill>
        <p:spPr>
          <a:xfrm>
            <a:off x="546427" y="514350"/>
            <a:ext cx="2159578" cy="1440000"/>
          </a:xfrm>
          <a:prstGeom prst="rect">
            <a:avLst/>
          </a:prstGeom>
        </p:spPr>
      </p:pic>
      <p:grpSp>
        <p:nvGrpSpPr>
          <p:cNvPr id="3" name="Group 2">
            <a:extLst>
              <a:ext uri="{FF2B5EF4-FFF2-40B4-BE49-F238E27FC236}">
                <a16:creationId xmlns:a16="http://schemas.microsoft.com/office/drawing/2014/main" id="{58AEA1D7-CB4E-0D20-8597-44FE393B41B0}"/>
              </a:ext>
            </a:extLst>
          </p:cNvPr>
          <p:cNvGrpSpPr/>
          <p:nvPr/>
        </p:nvGrpSpPr>
        <p:grpSpPr>
          <a:xfrm>
            <a:off x="2668045" y="1060972"/>
            <a:ext cx="720000" cy="861774"/>
            <a:chOff x="1016000" y="1024973"/>
            <a:chExt cx="1016000" cy="1216059"/>
          </a:xfrm>
        </p:grpSpPr>
        <p:sp>
          <p:nvSpPr>
            <p:cNvPr id="7" name="Oval 6">
              <a:extLst>
                <a:ext uri="{FF2B5EF4-FFF2-40B4-BE49-F238E27FC236}">
                  <a16:creationId xmlns:a16="http://schemas.microsoft.com/office/drawing/2014/main" id="{82A41D41-FE91-EE3A-00DE-B2F5639C6693}"/>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10B5A23-3A0E-6A1D-1352-48DA9078B640}"/>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156563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1B41-EEDF-7E9C-DC16-5BF9DF9DA31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5FE6795-B762-A2BB-B84F-108E8FB80C86}"/>
              </a:ext>
            </a:extLst>
          </p:cNvPr>
          <p:cNvSpPr>
            <a:spLocks noGrp="1"/>
          </p:cNvSpPr>
          <p:nvPr>
            <p:ph type="body" sz="quarter" idx="18"/>
          </p:nvPr>
        </p:nvSpPr>
        <p:spPr>
          <a:xfrm>
            <a:off x="3447145" y="1234350"/>
            <a:ext cx="7706630" cy="3849918"/>
          </a:xfrm>
        </p:spPr>
        <p:txBody>
          <a:bodyPr/>
          <a:lstStyle/>
          <a:p>
            <a:r>
              <a:rPr lang="en-IE" sz="2400" b="1" dirty="0">
                <a:solidFill>
                  <a:srgbClr val="459597"/>
                </a:solidFill>
                <a:hlinkClick r:id="rId2">
                  <a:extLst>
                    <a:ext uri="{A12FA001-AC4F-418D-AE19-62706E023703}">
                      <ahyp:hlinkClr xmlns:ahyp="http://schemas.microsoft.com/office/drawing/2018/hyperlinkcolor" val="tx"/>
                    </a:ext>
                  </a:extLst>
                </a:hlinkClick>
              </a:rPr>
              <a:t>Programma di sviluppo rurale dell'UE (PSR / FEASR)</a:t>
            </a:r>
            <a:r>
              <a:rPr lang="en-IE" sz="2400" b="1" dirty="0">
                <a:solidFill>
                  <a:srgbClr val="459597"/>
                </a:solidFill>
              </a:rPr>
              <a:t>. </a:t>
            </a:r>
          </a:p>
          <a:p>
            <a:r>
              <a:rPr lang="en-IE" sz="2000" b="1" dirty="0">
                <a:solidFill>
                  <a:srgbClr val="E96751"/>
                </a:solidFill>
              </a:rPr>
              <a:t>Esempio</a:t>
            </a:r>
            <a:r>
              <a:rPr lang="en-IE" sz="2000" dirty="0">
                <a:solidFill>
                  <a:srgbClr val="E96751"/>
                </a:solidFill>
              </a:rPr>
              <a:t>: </a:t>
            </a:r>
            <a:r>
              <a:rPr lang="en-IE" sz="2000" dirty="0"/>
              <a:t>un'azienda vitivinicola riceve 60.000 euro </a:t>
            </a:r>
            <a:r>
              <a:rPr lang="en-IE" sz="2000" b="1" dirty="0"/>
              <a:t>di finanziamenti FEASR </a:t>
            </a:r>
            <a:r>
              <a:rPr lang="en-IE" sz="2000" dirty="0"/>
              <a:t>per installare pannelli solari e riconvertire un fienile inutilizzato in suite ecologiche con certificazione verde. </a:t>
            </a:r>
            <a:r>
              <a:rPr lang="en-IE" sz="2000" dirty="0">
                <a:solidFill>
                  <a:srgbClr val="E96751"/>
                </a:solidFill>
                <a:hlinkClick r:id="rId3">
                  <a:extLst>
                    <a:ext uri="{A12FA001-AC4F-418D-AE19-62706E023703}">
                      <ahyp:hlinkClr xmlns:ahyp="http://schemas.microsoft.com/office/drawing/2018/hyperlinkcolor" val="tx"/>
                    </a:ext>
                  </a:extLst>
                </a:hlinkClick>
              </a:rPr>
              <a:t>Panoramica del PSR 2023-2027 dell'Italia </a:t>
            </a:r>
            <a:r>
              <a:rPr lang="en-IE" sz="2000" dirty="0">
                <a:solidFill>
                  <a:srgbClr val="E96751"/>
                </a:solidFill>
                <a:hlinkClick r:id="rId4">
                  <a:extLst>
                    <a:ext uri="{A12FA001-AC4F-418D-AE19-62706E023703}">
                      <ahyp:hlinkClr xmlns:ahyp="http://schemas.microsoft.com/office/drawing/2018/hyperlinkcolor" val="tx"/>
                    </a:ext>
                  </a:extLst>
                </a:hlinkClick>
              </a:rPr>
              <a:t>Programma FEASR (UE)</a:t>
            </a:r>
            <a:endParaRPr lang="en-IE" sz="2000" dirty="0">
              <a:solidFill>
                <a:srgbClr val="E96751"/>
              </a:solidFill>
            </a:endParaRPr>
          </a:p>
          <a:p>
            <a:pPr>
              <a:lnSpc>
                <a:spcPct val="100000"/>
              </a:lnSpc>
              <a:spcBef>
                <a:spcPts val="0"/>
              </a:spcBef>
              <a:spcAft>
                <a:spcPts val="600"/>
              </a:spcAft>
            </a:pPr>
            <a:endParaRPr lang="en-IE" sz="2000" dirty="0"/>
          </a:p>
        </p:txBody>
      </p:sp>
      <p:sp>
        <p:nvSpPr>
          <p:cNvPr id="5" name="Text Placeholder 4">
            <a:extLst>
              <a:ext uri="{FF2B5EF4-FFF2-40B4-BE49-F238E27FC236}">
                <a16:creationId xmlns:a16="http://schemas.microsoft.com/office/drawing/2014/main" id="{8DD9A71A-E793-C7E3-EB44-5E8DA9AD79DD}"/>
              </a:ext>
            </a:extLst>
          </p:cNvPr>
          <p:cNvSpPr>
            <a:spLocks noGrp="1"/>
          </p:cNvSpPr>
          <p:nvPr>
            <p:ph type="body" sz="quarter" idx="16"/>
          </p:nvPr>
        </p:nvSpPr>
        <p:spPr>
          <a:xfrm>
            <a:off x="3533775" y="514350"/>
            <a:ext cx="10595237" cy="803654"/>
          </a:xfrm>
        </p:spPr>
        <p:txBody>
          <a:bodyPr/>
          <a:lstStyle/>
          <a:p>
            <a:r>
              <a:rPr lang="en-IE" sz="3200" dirty="0">
                <a:solidFill>
                  <a:srgbClr val="00B050"/>
                </a:solidFill>
              </a:rPr>
              <a:t>Sovvenzioni e finanziamenti ecologici (Italia)</a:t>
            </a:r>
          </a:p>
        </p:txBody>
      </p:sp>
      <p:pic>
        <p:nvPicPr>
          <p:cNvPr id="4" name="Picture 3">
            <a:extLst>
              <a:ext uri="{FF2B5EF4-FFF2-40B4-BE49-F238E27FC236}">
                <a16:creationId xmlns:a16="http://schemas.microsoft.com/office/drawing/2014/main" id="{DD142DB3-074D-AC98-EE26-3294792BAE3F}"/>
              </a:ext>
            </a:extLst>
          </p:cNvPr>
          <p:cNvPicPr>
            <a:picLocks noChangeAspect="1"/>
          </p:cNvPicPr>
          <p:nvPr/>
        </p:nvPicPr>
        <p:blipFill>
          <a:blip r:embed="rId5"/>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0CFD2E05-9AAF-4FA5-D66F-F63ACC3F6723}"/>
              </a:ext>
            </a:extLst>
          </p:cNvPr>
          <p:cNvPicPr>
            <a:picLocks noChangeAspect="1"/>
          </p:cNvPicPr>
          <p:nvPr/>
        </p:nvPicPr>
        <p:blipFill>
          <a:blip r:embed="rId6"/>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A5715B4B-A3FF-882A-DD0D-47F7285B5B76}"/>
              </a:ext>
            </a:extLst>
          </p:cNvPr>
          <p:cNvSpPr txBox="1">
            <a:spLocks/>
          </p:cNvSpPr>
          <p:nvPr/>
        </p:nvSpPr>
        <p:spPr>
          <a:xfrm>
            <a:off x="3560540" y="3768146"/>
            <a:ext cx="755423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rgbClr val="459597"/>
                </a:solidFill>
              </a:rPr>
              <a:t>Buoni per la certificazione ecologica </a:t>
            </a:r>
          </a:p>
          <a:p>
            <a:pPr>
              <a:lnSpc>
                <a:spcPct val="100000"/>
              </a:lnSpc>
              <a:spcBef>
                <a:spcPts val="0"/>
              </a:spcBef>
              <a:spcAft>
                <a:spcPts val="600"/>
              </a:spcAft>
            </a:pPr>
            <a:r>
              <a:rPr lang="en-US" sz="2000" b="1" dirty="0" err="1"/>
              <a:t>Decreto </a:t>
            </a:r>
            <a:r>
              <a:rPr lang="en-US" sz="2000" b="1" dirty="0"/>
              <a:t>MIPAAF (Bollettino ufficiale n. 2/2023). </a:t>
            </a:r>
          </a:p>
          <a:p>
            <a:pPr>
              <a:lnSpc>
                <a:spcPct val="100000"/>
              </a:lnSpc>
              <a:spcBef>
                <a:spcPts val="0"/>
              </a:spcBef>
              <a:spcAft>
                <a:spcPts val="600"/>
              </a:spcAft>
            </a:pPr>
            <a:r>
              <a:rPr lang="en-US" sz="2000" dirty="0"/>
              <a:t>Un </a:t>
            </a:r>
            <a:r>
              <a:rPr lang="en-US" sz="2000" b="1" dirty="0"/>
              <a:t>programma di buoni </a:t>
            </a:r>
            <a:r>
              <a:rPr lang="en-US" sz="2000" dirty="0"/>
              <a:t>lanciato dal Ministero dell'Agricoltura italiano (MIPAAF) che offre </a:t>
            </a:r>
            <a:r>
              <a:rPr lang="en-US" sz="2000" b="1" dirty="0"/>
              <a:t>fino a 2.000 euro per azienda </a:t>
            </a:r>
            <a:r>
              <a:rPr lang="en-US" sz="2000" dirty="0"/>
              <a:t>per coprire i costi di ottenimento o rinnovo </a:t>
            </a:r>
            <a:r>
              <a:rPr lang="en-US" sz="2000" b="1" dirty="0"/>
              <a:t>delle certificazioni di sostenibilità...</a:t>
            </a:r>
            <a:endParaRPr lang="en-US" sz="2000" dirty="0"/>
          </a:p>
        </p:txBody>
      </p:sp>
    </p:spTree>
    <p:extLst>
      <p:ext uri="{BB962C8B-B14F-4D97-AF65-F5344CB8AC3E}">
        <p14:creationId xmlns:p14="http://schemas.microsoft.com/office/powerpoint/2010/main" val="9074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F9EE-4D7D-758B-AAEF-2F7AAE9BB1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9FAD09-760B-3A7A-82BB-7327142C58DF}"/>
              </a:ext>
            </a:extLst>
          </p:cNvPr>
          <p:cNvPicPr>
            <a:picLocks noChangeAspect="1"/>
          </p:cNvPicPr>
          <p:nvPr/>
        </p:nvPicPr>
        <p:blipFill>
          <a:blip r:embed="rId2"/>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3037BB1A-C7D6-F970-C9E5-6787D8ABCA15}"/>
              </a:ext>
            </a:extLst>
          </p:cNvPr>
          <p:cNvPicPr>
            <a:picLocks noChangeAspect="1"/>
          </p:cNvPicPr>
          <p:nvPr/>
        </p:nvPicPr>
        <p:blipFill>
          <a:blip r:embed="rId3"/>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DE7F6B64-644B-80D0-5A73-68EFA4D6D5B4}"/>
              </a:ext>
            </a:extLst>
          </p:cNvPr>
          <p:cNvSpPr txBox="1">
            <a:spLocks/>
          </p:cNvSpPr>
          <p:nvPr/>
        </p:nvSpPr>
        <p:spPr>
          <a:xfrm>
            <a:off x="4047220" y="542866"/>
            <a:ext cx="744855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in particolare per i costi di certificazione </a:t>
            </a:r>
            <a:r>
              <a:rPr lang="en-US" sz="2400" dirty="0">
                <a:solidFill>
                  <a:srgbClr val="E96751"/>
                </a:solidFill>
                <a:hlinkClick r:id="rId4">
                  <a:extLst>
                    <a:ext uri="{A12FA001-AC4F-418D-AE19-62706E023703}">
                      <ahyp:hlinkClr xmlns:ahyp="http://schemas.microsoft.com/office/drawing/2018/hyperlinkcolor" val="tx"/>
                    </a:ext>
                  </a:extLst>
                </a:hlinkClick>
              </a:rPr>
              <a:t>EMAS, Ecolabel UE, ISO 14001 / ISO 21401 </a:t>
            </a:r>
            <a:r>
              <a:rPr lang="en-US" sz="2400" b="1" dirty="0"/>
              <a:t>e </a:t>
            </a:r>
            <a:r>
              <a:rPr lang="en-US" sz="2400" dirty="0"/>
              <a:t>per </a:t>
            </a:r>
            <a:r>
              <a:rPr lang="en-US" sz="2400" b="1" dirty="0"/>
              <a:t>gli audit e la consulenza in materia ambientale.</a:t>
            </a:r>
          </a:p>
          <a:p>
            <a:r>
              <a:rPr lang="en-US" sz="2400" dirty="0"/>
              <a:t>Per </a:t>
            </a:r>
            <a:r>
              <a:rPr lang="en-US" sz="2400" b="1" dirty="0"/>
              <a:t>le strutture ricettive</a:t>
            </a:r>
            <a:r>
              <a:rPr lang="en-US" sz="2400" dirty="0">
                <a:solidFill>
                  <a:srgbClr val="E96751"/>
                </a:solidFill>
                <a:hlinkClick r:id="rId5">
                  <a:extLst>
                    <a:ext uri="{A12FA001-AC4F-418D-AE19-62706E023703}">
                      <ahyp:hlinkClr xmlns:ahyp="http://schemas.microsoft.com/office/drawing/2018/hyperlinkcolor" val="tx"/>
                    </a:ext>
                  </a:extLst>
                </a:hlinkClick>
              </a:rPr>
              <a:t> rurali e urbane</a:t>
            </a:r>
            <a:r>
              <a:rPr lang="en-US" sz="2400" dirty="0"/>
              <a:t>, inclusi B&amp;B, </a:t>
            </a:r>
            <a:r>
              <a:rPr lang="en-US" sz="2400" dirty="0" err="1"/>
              <a:t>agriturismi</a:t>
            </a:r>
            <a:r>
              <a:rPr lang="en-US" sz="2400" dirty="0"/>
              <a:t>, hotel e campeggi, ciò è particolarmente vantaggioso per i piccoli eco-lodge o le pensioni a conduzione familiare che stanno ottenendo o rinnovando </a:t>
            </a:r>
            <a:r>
              <a:rPr lang="en-US" sz="2400" b="1" dirty="0"/>
              <a:t>le certificazioni di sostenibilità</a:t>
            </a:r>
            <a:r>
              <a:rPr lang="en-US" sz="2400" dirty="0"/>
              <a:t>.</a:t>
            </a:r>
          </a:p>
          <a:p>
            <a:r>
              <a:rPr lang="en-US" sz="2400" b="1" dirty="0">
                <a:solidFill>
                  <a:srgbClr val="E96751"/>
                </a:solidFill>
              </a:rPr>
              <a:t>Esempio</a:t>
            </a:r>
            <a:r>
              <a:rPr lang="en-US" sz="2400" dirty="0">
                <a:solidFill>
                  <a:srgbClr val="E96751"/>
                </a:solidFill>
              </a:rPr>
              <a:t>: </a:t>
            </a:r>
            <a:r>
              <a:rPr lang="en-US" sz="2400" dirty="0"/>
              <a:t>un piccolo </a:t>
            </a:r>
            <a:r>
              <a:rPr lang="en-US" sz="2400" dirty="0" err="1"/>
              <a:t>agriturismo </a:t>
            </a:r>
            <a:r>
              <a:rPr lang="en-US" sz="2400" dirty="0"/>
              <a:t>utilizza il buono</a:t>
            </a:r>
            <a:r>
              <a:rPr lang="en-US" sz="2400" dirty="0">
                <a:solidFill>
                  <a:srgbClr val="E96751"/>
                </a:solidFill>
                <a:hlinkClick r:id="rId6">
                  <a:extLst>
                    <a:ext uri="{A12FA001-AC4F-418D-AE19-62706E023703}">
                      <ahyp:hlinkClr xmlns:ahyp="http://schemas.microsoft.com/office/drawing/2018/hyperlinkcolor" val="tx"/>
                    </a:ext>
                  </a:extLst>
                </a:hlinkClick>
              </a:rPr>
              <a:t> da 2.000 </a:t>
            </a:r>
            <a:r>
              <a:rPr lang="en-US" sz="2400" dirty="0"/>
              <a:t>euro per assumere un consulente che lo aiuti a ottenere il marchio Ecolabel UE, aumentando così la sua visibilità sulle piattaforme di prenotazione sostenibili.</a:t>
            </a:r>
          </a:p>
          <a:p>
            <a:pPr>
              <a:lnSpc>
                <a:spcPct val="100000"/>
              </a:lnSpc>
              <a:spcBef>
                <a:spcPts val="0"/>
              </a:spcBef>
              <a:spcAft>
                <a:spcPts val="600"/>
              </a:spcAft>
            </a:pPr>
            <a:r>
              <a:rPr lang="en-US" sz="2400" b="1" dirty="0">
                <a:solidFill>
                  <a:srgbClr val="E96751"/>
                </a:solidFill>
              </a:rPr>
              <a:t>Esempio</a:t>
            </a:r>
            <a:r>
              <a:rPr lang="en-US" sz="2400" dirty="0">
                <a:solidFill>
                  <a:srgbClr val="E96751"/>
                </a:solidFill>
              </a:rPr>
              <a:t>: </a:t>
            </a:r>
            <a:r>
              <a:rPr lang="en-US" sz="2400" dirty="0"/>
              <a:t>un B&amp;B rurale richiede l'EMAS e ottiene un rimborso parziale delle spese di consulenza e di iscrizione.</a:t>
            </a:r>
          </a:p>
          <a:p>
            <a:pPr>
              <a:lnSpc>
                <a:spcPct val="100000"/>
              </a:lnSpc>
              <a:spcBef>
                <a:spcPts val="0"/>
              </a:spcBef>
              <a:spcAft>
                <a:spcPts val="600"/>
              </a:spcAft>
            </a:pPr>
            <a:r>
              <a:rPr lang="en-US" sz="2400" b="1" dirty="0"/>
              <a:t>Maggiori informazioni</a:t>
            </a:r>
            <a:r>
              <a:rPr lang="en-US" sz="2400" dirty="0"/>
              <a:t>: </a:t>
            </a:r>
            <a:r>
              <a:rPr lang="en-US" sz="2400" dirty="0">
                <a:solidFill>
                  <a:srgbClr val="EC7C69"/>
                </a:solidFill>
                <a:hlinkClick r:id="rId7">
                  <a:extLst>
                    <a:ext uri="{A12FA001-AC4F-418D-AE19-62706E023703}">
                      <ahyp:hlinkClr xmlns:ahyp="http://schemas.microsoft.com/office/drawing/2018/hyperlinkcolor" val="tx"/>
                    </a:ext>
                  </a:extLst>
                </a:hlinkClick>
              </a:rPr>
              <a:t>Guida EMAS dell'UE</a:t>
            </a:r>
            <a:endParaRPr lang="en-US" sz="2400" dirty="0">
              <a:solidFill>
                <a:srgbClr val="EC7C69"/>
              </a:solidFill>
            </a:endParaRPr>
          </a:p>
          <a:p>
            <a:pPr>
              <a:lnSpc>
                <a:spcPct val="100000"/>
              </a:lnSpc>
              <a:spcBef>
                <a:spcPts val="0"/>
              </a:spcBef>
              <a:spcAft>
                <a:spcPts val="600"/>
              </a:spcAft>
            </a:pPr>
            <a:endParaRPr lang="en-US" dirty="0"/>
          </a:p>
        </p:txBody>
      </p:sp>
      <p:grpSp>
        <p:nvGrpSpPr>
          <p:cNvPr id="10" name="Group 9">
            <a:extLst>
              <a:ext uri="{FF2B5EF4-FFF2-40B4-BE49-F238E27FC236}">
                <a16:creationId xmlns:a16="http://schemas.microsoft.com/office/drawing/2014/main" id="{4B3DE8C9-6A50-7C91-A8EB-DEDCAE45BCF4}"/>
              </a:ext>
            </a:extLst>
          </p:cNvPr>
          <p:cNvGrpSpPr/>
          <p:nvPr/>
        </p:nvGrpSpPr>
        <p:grpSpPr>
          <a:xfrm>
            <a:off x="3213825" y="542866"/>
            <a:ext cx="720000" cy="861774"/>
            <a:chOff x="1016000" y="1024973"/>
            <a:chExt cx="1016000" cy="1216059"/>
          </a:xfrm>
        </p:grpSpPr>
        <p:sp>
          <p:nvSpPr>
            <p:cNvPr id="11" name="Oval 10">
              <a:extLst>
                <a:ext uri="{FF2B5EF4-FFF2-40B4-BE49-F238E27FC236}">
                  <a16:creationId xmlns:a16="http://schemas.microsoft.com/office/drawing/2014/main" id="{0E66748B-12A8-81BD-89E3-74A0A5113D4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AED79BA0-917B-B625-BB8D-468F691214B4}"/>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365070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0E19-EC71-313C-A564-3A986787BB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5CBB51-B365-6923-D2DE-706AB088C7B4}"/>
              </a:ext>
            </a:extLst>
          </p:cNvPr>
          <p:cNvSpPr>
            <a:spLocks noGrp="1"/>
          </p:cNvSpPr>
          <p:nvPr>
            <p:ph type="body" sz="quarter" idx="18"/>
          </p:nvPr>
        </p:nvSpPr>
        <p:spPr>
          <a:xfrm>
            <a:off x="2861806" y="532491"/>
            <a:ext cx="8897162" cy="3849918"/>
          </a:xfrm>
        </p:spPr>
        <p:txBody>
          <a:bodyPr/>
          <a:lstStyle/>
          <a:p>
            <a:pPr>
              <a:lnSpc>
                <a:spcPct val="100000"/>
              </a:lnSpc>
              <a:spcBef>
                <a:spcPts val="0"/>
              </a:spcBef>
              <a:spcAft>
                <a:spcPts val="600"/>
              </a:spcAft>
            </a:pPr>
            <a:r>
              <a:rPr lang="en-IE" sz="2000" b="1" dirty="0">
                <a:solidFill>
                  <a:srgbClr val="459597"/>
                </a:solidFill>
                <a:hlinkClick r:id="rId2">
                  <a:extLst>
                    <a:ext uri="{A12FA001-AC4F-418D-AE19-62706E023703}">
                      <ahyp:hlinkClr xmlns:ahyp="http://schemas.microsoft.com/office/drawing/2018/hyperlinkcolor" val="tx"/>
                    </a:ext>
                  </a:extLst>
                </a:hlinkClick>
              </a:rPr>
              <a:t>Ecobonus &amp; Bonus Hotel (Crediti d'imposta). </a:t>
            </a:r>
            <a:endParaRPr lang="en-IE" sz="2000" b="1" dirty="0">
              <a:solidFill>
                <a:srgbClr val="459597"/>
              </a:solidFill>
            </a:endParaRPr>
          </a:p>
          <a:p>
            <a:pPr>
              <a:lnSpc>
                <a:spcPct val="100000"/>
              </a:lnSpc>
              <a:spcBef>
                <a:spcPts val="0"/>
              </a:spcBef>
              <a:spcAft>
                <a:spcPts val="600"/>
              </a:spcAft>
            </a:pPr>
            <a:r>
              <a:rPr lang="en-IE" sz="1800" b="1" dirty="0"/>
              <a:t>Credito d'imposta del 65-75% </a:t>
            </a:r>
            <a:r>
              <a:rPr lang="en-IE" sz="1800" dirty="0"/>
              <a:t>sugli interventi di riqualificazione energetica degli edifici, disponibile per hotel, B&amp;B e PMI del settore ricettivo. 65-75% per isolamento, HVAC, solare Progetto da 50.000 € → credito di 37.500 €.</a:t>
            </a:r>
          </a:p>
          <a:p>
            <a:pPr>
              <a:lnSpc>
                <a:spcPct val="100000"/>
              </a:lnSpc>
              <a:spcBef>
                <a:spcPts val="0"/>
              </a:spcBef>
              <a:spcAft>
                <a:spcPts val="600"/>
              </a:spcAft>
            </a:pPr>
            <a:r>
              <a:rPr lang="en-IE" sz="1800" dirty="0"/>
              <a:t>Ammissibili per </a:t>
            </a:r>
            <a:r>
              <a:rPr lang="en-IE" sz="1800" b="1" dirty="0"/>
              <a:t>isolamento termico, caldaie/riscaldamento efficienti, pannelli solari termici e interventi di riqualificazione dell'involucro edilizio. </a:t>
            </a:r>
            <a:r>
              <a:rPr lang="en-IE" sz="1800" b="1" dirty="0">
                <a:solidFill>
                  <a:srgbClr val="E96751"/>
                </a:solidFill>
              </a:rPr>
              <a:t>Esempio</a:t>
            </a:r>
            <a:r>
              <a:rPr lang="en-IE" sz="1800" dirty="0">
                <a:solidFill>
                  <a:srgbClr val="E96751"/>
                </a:solidFill>
              </a:rPr>
              <a:t>: </a:t>
            </a:r>
            <a:r>
              <a:rPr lang="en-IE" sz="1800" dirty="0"/>
              <a:t>un B&amp;B investe 50.000 € in interventi di riqualificazione ecologica (isolamento del tetto, HVAC efficiente). Con l'Ecobonus, recupera </a:t>
            </a:r>
            <a:r>
              <a:rPr lang="en-IE" sz="1800" b="1" dirty="0"/>
              <a:t>fino a 37.500 </a:t>
            </a:r>
            <a:r>
              <a:rPr lang="en-IE" sz="1800" dirty="0"/>
              <a:t>€ tramite crediti d'imposta. </a:t>
            </a:r>
            <a:r>
              <a:rPr lang="en-IE" sz="1800" dirty="0">
                <a:solidFill>
                  <a:srgbClr val="E96751"/>
                </a:solidFill>
                <a:hlinkClick r:id="rId3">
                  <a:extLst>
                    <a:ext uri="{A12FA001-AC4F-418D-AE19-62706E023703}">
                      <ahyp:hlinkClr xmlns:ahyp="http://schemas.microsoft.com/office/drawing/2018/hyperlinkcolor" val="tx"/>
                    </a:ext>
                  </a:extLst>
                </a:hlinkClick>
              </a:rPr>
              <a:t>Agenzia </a:t>
            </a:r>
            <a:r>
              <a:rPr lang="en-IE" sz="1800" dirty="0" err="1">
                <a:solidFill>
                  <a:srgbClr val="E96751"/>
                </a:solidFill>
                <a:hlinkClick r:id="rId3">
                  <a:extLst>
                    <a:ext uri="{A12FA001-AC4F-418D-AE19-62706E023703}">
                      <ahyp:hlinkClr xmlns:ahyp="http://schemas.microsoft.com/office/drawing/2018/hyperlinkcolor" val="tx"/>
                    </a:ext>
                  </a:extLst>
                </a:hlinkClick>
              </a:rPr>
              <a:t>delle Entrate </a:t>
            </a:r>
            <a:r>
              <a:rPr lang="en-IE" sz="1800" dirty="0">
                <a:solidFill>
                  <a:srgbClr val="E96751"/>
                </a:solidFill>
                <a:hlinkClick r:id="rId3">
                  <a:extLst>
                    <a:ext uri="{A12FA001-AC4F-418D-AE19-62706E023703}">
                      <ahyp:hlinkClr xmlns:ahyp="http://schemas.microsoft.com/office/drawing/2018/hyperlinkcolor" val="tx"/>
                    </a:ext>
                  </a:extLst>
                </a:hlinkClick>
              </a:rPr>
              <a:t>– Ecobonus (IT)</a:t>
            </a:r>
            <a:endParaRPr lang="en-IE" sz="1800" dirty="0">
              <a:solidFill>
                <a:srgbClr val="E96751"/>
              </a:solidFill>
            </a:endParaRPr>
          </a:p>
          <a:p>
            <a:pPr>
              <a:lnSpc>
                <a:spcPct val="100000"/>
              </a:lnSpc>
              <a:spcBef>
                <a:spcPts val="0"/>
              </a:spcBef>
              <a:spcAft>
                <a:spcPts val="600"/>
              </a:spcAft>
            </a:pPr>
            <a:endParaRPr lang="en-IE" sz="800" b="1" dirty="0">
              <a:solidFill>
                <a:srgbClr val="459597"/>
              </a:solidFill>
            </a:endParaRPr>
          </a:p>
          <a:p>
            <a:pPr>
              <a:lnSpc>
                <a:spcPct val="100000"/>
              </a:lnSpc>
              <a:spcBef>
                <a:spcPts val="0"/>
              </a:spcBef>
              <a:spcAft>
                <a:spcPts val="600"/>
              </a:spcAft>
            </a:pPr>
            <a:r>
              <a:rPr lang="en-IE" sz="2000" b="1" dirty="0">
                <a:solidFill>
                  <a:srgbClr val="459597"/>
                </a:solidFill>
                <a:hlinkClick r:id="rId4">
                  <a:extLst>
                    <a:ext uri="{A12FA001-AC4F-418D-AE19-62706E023703}">
                      <ahyp:hlinkClr xmlns:ahyp="http://schemas.microsoft.com/office/drawing/2018/hyperlinkcolor" val="tx"/>
                    </a:ext>
                  </a:extLst>
                </a:hlinkClick>
              </a:rPr>
              <a:t>Conto Termico (Sovvenzione per il conto termico). </a:t>
            </a:r>
            <a:r>
              <a:rPr lang="en-IE" sz="1800" dirty="0"/>
              <a:t>Un fondo nazionale che </a:t>
            </a:r>
            <a:r>
              <a:rPr lang="en-IE" sz="1800" b="1" dirty="0"/>
              <a:t>rimborsa direttamente il 40-65% </a:t>
            </a:r>
            <a:r>
              <a:rPr lang="en-IE" sz="1800" dirty="0"/>
              <a:t>dei costi per l'installazione </a:t>
            </a:r>
            <a:r>
              <a:rPr lang="en-IE" sz="1800" b="1" dirty="0"/>
              <a:t>di sistemi di riscaldamento e raffreddamento rinnovabili</a:t>
            </a:r>
            <a:r>
              <a:rPr lang="en-IE" sz="1800" dirty="0"/>
              <a:t>. 40-65% per le energie rinnovabili (calore, solare) Impianto solare da 8.000 € → rimborso di 4.800 €. I sistemi ammissibili includono pompe di calore, pannelli solari termici e caldaie a biomassa. Rimborso in contanti (non credito d'imposta), di solito entro 2 mesi. </a:t>
            </a:r>
            <a:r>
              <a:rPr lang="en-IE" sz="1800" b="1" dirty="0">
                <a:solidFill>
                  <a:srgbClr val="E96751"/>
                </a:solidFill>
              </a:rPr>
              <a:t>Esempio</a:t>
            </a:r>
            <a:r>
              <a:rPr lang="en-IE" sz="1800" dirty="0">
                <a:solidFill>
                  <a:srgbClr val="E96751"/>
                </a:solidFill>
              </a:rPr>
              <a:t>: </a:t>
            </a:r>
            <a:r>
              <a:rPr lang="en-IE" sz="1800" dirty="0"/>
              <a:t>un B&amp;B rurale installa pannelli solari termici (8.000 €) e riceve</a:t>
            </a:r>
            <a:r>
              <a:rPr lang="en-IE" sz="1800" b="1" dirty="0"/>
              <a:t> 4.800 € </a:t>
            </a:r>
            <a:r>
              <a:rPr lang="en-IE" sz="1800" dirty="0"/>
              <a:t>dal programma Conto Termico del GSE.</a:t>
            </a:r>
          </a:p>
          <a:p>
            <a:pPr>
              <a:lnSpc>
                <a:spcPct val="100000"/>
              </a:lnSpc>
              <a:spcBef>
                <a:spcPts val="0"/>
              </a:spcBef>
              <a:spcAft>
                <a:spcPts val="600"/>
              </a:spcAft>
            </a:pPr>
            <a:endParaRPr lang="en-IE" sz="1800" dirty="0"/>
          </a:p>
          <a:p>
            <a:pPr>
              <a:lnSpc>
                <a:spcPct val="100000"/>
              </a:lnSpc>
              <a:spcBef>
                <a:spcPts val="0"/>
              </a:spcBef>
              <a:spcAft>
                <a:spcPts val="600"/>
              </a:spcAft>
            </a:pPr>
            <a:endParaRPr lang="en-IE" sz="1800" dirty="0"/>
          </a:p>
        </p:txBody>
      </p:sp>
      <p:pic>
        <p:nvPicPr>
          <p:cNvPr id="4" name="Picture 3">
            <a:extLst>
              <a:ext uri="{FF2B5EF4-FFF2-40B4-BE49-F238E27FC236}">
                <a16:creationId xmlns:a16="http://schemas.microsoft.com/office/drawing/2014/main" id="{7B06FD26-7203-0972-C014-7F980C55FD5B}"/>
              </a:ext>
            </a:extLst>
          </p:cNvPr>
          <p:cNvPicPr>
            <a:picLocks noChangeAspect="1"/>
          </p:cNvPicPr>
          <p:nvPr/>
        </p:nvPicPr>
        <p:blipFill>
          <a:blip r:embed="rId5"/>
          <a:stretch>
            <a:fillRect/>
          </a:stretch>
        </p:blipFill>
        <p:spPr>
          <a:xfrm>
            <a:off x="438684" y="1237567"/>
            <a:ext cx="2047316" cy="2491220"/>
          </a:xfrm>
          <a:prstGeom prst="rect">
            <a:avLst/>
          </a:prstGeom>
        </p:spPr>
      </p:pic>
      <p:grpSp>
        <p:nvGrpSpPr>
          <p:cNvPr id="9" name="Group 8">
            <a:extLst>
              <a:ext uri="{FF2B5EF4-FFF2-40B4-BE49-F238E27FC236}">
                <a16:creationId xmlns:a16="http://schemas.microsoft.com/office/drawing/2014/main" id="{BDB66FB7-F968-796D-AC1F-5B646EBD6A92}"/>
              </a:ext>
            </a:extLst>
          </p:cNvPr>
          <p:cNvGrpSpPr/>
          <p:nvPr/>
        </p:nvGrpSpPr>
        <p:grpSpPr>
          <a:xfrm>
            <a:off x="2113230" y="514350"/>
            <a:ext cx="745541" cy="861774"/>
            <a:chOff x="1016000" y="1024973"/>
            <a:chExt cx="1016000" cy="1216059"/>
          </a:xfrm>
        </p:grpSpPr>
        <p:sp>
          <p:nvSpPr>
            <p:cNvPr id="10" name="Oval 9">
              <a:extLst>
                <a:ext uri="{FF2B5EF4-FFF2-40B4-BE49-F238E27FC236}">
                  <a16:creationId xmlns:a16="http://schemas.microsoft.com/office/drawing/2014/main" id="{C63691C7-7140-FA3C-C7A9-5FF056FAD21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932954A8-26F4-8207-01E5-9ABA42B3D2A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2" name="Group 11">
            <a:extLst>
              <a:ext uri="{FF2B5EF4-FFF2-40B4-BE49-F238E27FC236}">
                <a16:creationId xmlns:a16="http://schemas.microsoft.com/office/drawing/2014/main" id="{0977DCA7-1005-923E-CECE-594531CF5757}"/>
              </a:ext>
            </a:extLst>
          </p:cNvPr>
          <p:cNvGrpSpPr/>
          <p:nvPr/>
        </p:nvGrpSpPr>
        <p:grpSpPr>
          <a:xfrm>
            <a:off x="2113230" y="3648746"/>
            <a:ext cx="720000" cy="861774"/>
            <a:chOff x="1016000" y="1024973"/>
            <a:chExt cx="1016000" cy="1216059"/>
          </a:xfrm>
        </p:grpSpPr>
        <p:sp>
          <p:nvSpPr>
            <p:cNvPr id="13" name="Oval 12">
              <a:extLst>
                <a:ext uri="{FF2B5EF4-FFF2-40B4-BE49-F238E27FC236}">
                  <a16:creationId xmlns:a16="http://schemas.microsoft.com/office/drawing/2014/main" id="{1DE3812A-5A12-86DC-6936-E3491F84BE6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74D1D66C-C2A9-E2B7-D406-7FABD78E9F94}"/>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70513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2E0-5E04-DE84-F4E8-11D4AF2D5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0191F-8744-A144-AD34-9EA3AF7AB073}"/>
              </a:ext>
            </a:extLst>
          </p:cNvPr>
          <p:cNvSpPr>
            <a:spLocks noGrp="1"/>
          </p:cNvSpPr>
          <p:nvPr>
            <p:ph type="body" sz="quarter" idx="18"/>
          </p:nvPr>
        </p:nvSpPr>
        <p:spPr>
          <a:xfrm>
            <a:off x="4029075" y="1021882"/>
            <a:ext cx="7580625" cy="2213420"/>
          </a:xfrm>
        </p:spPr>
        <p:txBody>
          <a:bodyPr/>
          <a:lstStyle/>
          <a:p>
            <a:r>
              <a:rPr lang="en-US" sz="2000" b="1" dirty="0"/>
              <a:t>Le normative sul turismo </a:t>
            </a:r>
            <a:r>
              <a:rPr lang="en-US" sz="2000" dirty="0"/>
              <a:t>in Italia possono essere complesse (classificazione, salute e sicurezza, ecc.). Un passo importante è quello di verificare la </a:t>
            </a:r>
            <a:r>
              <a:rPr lang="en-US" sz="2000" b="1" dirty="0"/>
              <a:t>legge regionale sul turismo </a:t>
            </a:r>
            <a:r>
              <a:rPr lang="en-US" sz="2000" dirty="0"/>
              <a:t>della propria regione, che delinea i requisiti per gli "alloggi all'aria aperta" o altre categorie a cui si adatta il proprio progetto. La registrazione dell'attività commerciale è spesso sotto </a:t>
            </a:r>
            <a:r>
              <a:rPr lang="en-US" sz="2000" i="1" dirty="0"/>
              <a:t>il codice ATECO</a:t>
            </a:r>
            <a:r>
              <a:rPr lang="en-US" sz="2000" dirty="0"/>
              <a:t> 55 (alloggi) o 56 (se si fornisce cibo). </a:t>
            </a:r>
            <a:r>
              <a:rPr lang="en-US" sz="2000" b="1" dirty="0"/>
              <a:t>Le Camere di Commercio </a:t>
            </a:r>
            <a:r>
              <a:rPr lang="en-US" sz="2000" dirty="0"/>
              <a:t>o le associazioni locali </a:t>
            </a:r>
            <a:r>
              <a:rPr lang="en-US" sz="2000" b="1" dirty="0" err="1"/>
              <a:t>CNA/Confartigianato </a:t>
            </a:r>
            <a:r>
              <a:rPr lang="en-US" sz="2000" dirty="0"/>
              <a:t>(associazioni di artigiani) a volte pubblicano guide per avviare B&amp;B o campeggi, che possono servire come liste di controllo.</a:t>
            </a:r>
          </a:p>
        </p:txBody>
      </p:sp>
      <p:cxnSp>
        <p:nvCxnSpPr>
          <p:cNvPr id="7" name="Straight Connector 6">
            <a:extLst>
              <a:ext uri="{FF2B5EF4-FFF2-40B4-BE49-F238E27FC236}">
                <a16:creationId xmlns:a16="http://schemas.microsoft.com/office/drawing/2014/main" id="{29435915-3399-FA50-2AEE-FBCC6A4341D3}"/>
              </a:ext>
            </a:extLst>
          </p:cNvPr>
          <p:cNvCxnSpPr/>
          <p:nvPr/>
        </p:nvCxnSpPr>
        <p:spPr>
          <a:xfrm>
            <a:off x="1290918" y="3754326"/>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AD3CBF2F-46A6-C242-F8C8-3D1EC085BF50}"/>
              </a:ext>
            </a:extLst>
          </p:cNvPr>
          <p:cNvSpPr txBox="1">
            <a:spLocks/>
          </p:cNvSpPr>
          <p:nvPr/>
        </p:nvSpPr>
        <p:spPr>
          <a:xfrm>
            <a:off x="3761100" y="3845097"/>
            <a:ext cx="7848600" cy="221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3F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1" dirty="0">
                <a:solidFill>
                  <a:srgbClr val="494949"/>
                </a:solidFill>
              </a:rPr>
              <a:t>Agenzie per il turismo: </a:t>
            </a:r>
            <a:r>
              <a:rPr lang="en-US" sz="1800" dirty="0">
                <a:solidFill>
                  <a:srgbClr val="494949"/>
                </a:solidFill>
              </a:rPr>
              <a:t>l'Ente Nazionale Italiano per il Turismo (ENIT) si occupa più di promozione che di finanziamento delle imprese. Tuttavia, dispone di ricerche di mercato e può supportarvi nel marketing una volta avviata l'attività (inserendo la vostra attività nei canali ufficiali). </a:t>
            </a:r>
          </a:p>
          <a:p>
            <a:pPr marL="342900" indent="-342900">
              <a:buFont typeface="Arial" panose="020B0604020202020204" pitchFamily="34" charset="0"/>
              <a:buChar char="•"/>
            </a:pPr>
            <a:r>
              <a:rPr lang="en-US" sz="1800" b="1" dirty="0">
                <a:solidFill>
                  <a:srgbClr val="494949"/>
                </a:solidFill>
              </a:rPr>
              <a:t>DMC (Destination Management Companies) </a:t>
            </a:r>
            <a:r>
              <a:rPr lang="en-US" sz="1800" dirty="0">
                <a:solidFill>
                  <a:srgbClr val="494949"/>
                </a:solidFill>
              </a:rPr>
              <a:t>o distretti turistici che occasionalmente ottengono finanziamenti pubblici da destinare a progetti locali. Rete di associazioni turistiche locali (ad esempio, </a:t>
            </a:r>
            <a:r>
              <a:rPr lang="en-US" sz="1800" dirty="0" err="1">
                <a:solidFill>
                  <a:srgbClr val="494949"/>
                </a:solidFill>
              </a:rPr>
              <a:t>Agriturist </a:t>
            </a:r>
            <a:r>
              <a:rPr lang="en-US" sz="1800" dirty="0">
                <a:solidFill>
                  <a:srgbClr val="494949"/>
                </a:solidFill>
              </a:rPr>
              <a:t>per l'agriturismo o Glamping Association, se esiste).</a:t>
            </a:r>
          </a:p>
        </p:txBody>
      </p:sp>
      <p:sp>
        <p:nvSpPr>
          <p:cNvPr id="13" name="Freeform 28">
            <a:extLst>
              <a:ext uri="{FF2B5EF4-FFF2-40B4-BE49-F238E27FC236}">
                <a16:creationId xmlns:a16="http://schemas.microsoft.com/office/drawing/2014/main" id="{4CE9B894-11A1-CB45-4BF9-C87312D5714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A1E9C3FE-B400-2D74-1962-A867A88CA86F}"/>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Risorse e supporti</a:t>
            </a:r>
          </a:p>
        </p:txBody>
      </p:sp>
      <p:sp>
        <p:nvSpPr>
          <p:cNvPr id="5" name="TextBox 4">
            <a:extLst>
              <a:ext uri="{FF2B5EF4-FFF2-40B4-BE49-F238E27FC236}">
                <a16:creationId xmlns:a16="http://schemas.microsoft.com/office/drawing/2014/main" id="{A4899773-5F8A-AFCB-4E32-BDE153FFC12B}"/>
              </a:ext>
            </a:extLst>
          </p:cNvPr>
          <p:cNvSpPr txBox="1"/>
          <p:nvPr/>
        </p:nvSpPr>
        <p:spPr>
          <a:xfrm>
            <a:off x="353700" y="1889265"/>
            <a:ext cx="3675375" cy="1077218"/>
          </a:xfrm>
          <a:prstGeom prst="rect">
            <a:avLst/>
          </a:prstGeom>
          <a:noFill/>
        </p:spPr>
        <p:txBody>
          <a:bodyPr wrap="square">
            <a:spAutoFit/>
          </a:bodyPr>
          <a:lstStyle/>
          <a:p>
            <a:pPr algn="ctr"/>
            <a:r>
              <a:rPr lang="en-US" sz="3200" b="1" dirty="0">
                <a:solidFill>
                  <a:srgbClr val="E96751"/>
                </a:solidFill>
              </a:rPr>
              <a:t>Risorse normative</a:t>
            </a:r>
            <a:r>
              <a:rPr lang="en-US" sz="3200" dirty="0">
                <a:solidFill>
                  <a:srgbClr val="E96751"/>
                </a:solidFill>
              </a:rPr>
              <a:t> </a:t>
            </a:r>
            <a:endParaRPr lang="en-IE" sz="3200" dirty="0">
              <a:solidFill>
                <a:srgbClr val="E96751"/>
              </a:solidFill>
            </a:endParaRPr>
          </a:p>
        </p:txBody>
      </p:sp>
      <p:sp>
        <p:nvSpPr>
          <p:cNvPr id="8" name="TextBox 7">
            <a:extLst>
              <a:ext uri="{FF2B5EF4-FFF2-40B4-BE49-F238E27FC236}">
                <a16:creationId xmlns:a16="http://schemas.microsoft.com/office/drawing/2014/main" id="{3A54DBEB-F529-8A29-CA3B-F9D07619504F}"/>
              </a:ext>
            </a:extLst>
          </p:cNvPr>
          <p:cNvSpPr txBox="1"/>
          <p:nvPr/>
        </p:nvSpPr>
        <p:spPr>
          <a:xfrm>
            <a:off x="776569" y="3996415"/>
            <a:ext cx="3185831" cy="2062103"/>
          </a:xfrm>
          <a:prstGeom prst="rect">
            <a:avLst/>
          </a:prstGeom>
          <a:noFill/>
        </p:spPr>
        <p:txBody>
          <a:bodyPr wrap="square">
            <a:spAutoFit/>
          </a:bodyPr>
          <a:lstStyle/>
          <a:p>
            <a:pPr algn="ctr"/>
            <a:r>
              <a:rPr lang="en-US" sz="3200" b="1" dirty="0">
                <a:solidFill>
                  <a:srgbClr val="E96751"/>
                </a:solidFill>
              </a:rPr>
              <a:t>Agenzie turistiche e DMC</a:t>
            </a:r>
            <a:endParaRPr lang="en-IE" sz="3200" dirty="0">
              <a:solidFill>
                <a:srgbClr val="E96751"/>
              </a:solidFill>
            </a:endParaRPr>
          </a:p>
        </p:txBody>
      </p:sp>
    </p:spTree>
    <p:extLst>
      <p:ext uri="{BB962C8B-B14F-4D97-AF65-F5344CB8AC3E}">
        <p14:creationId xmlns:p14="http://schemas.microsoft.com/office/powerpoint/2010/main" val="94241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95CC-D584-9341-199E-FC3C61857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52B569-E558-0425-AED1-1D8591365878}"/>
              </a:ext>
            </a:extLst>
          </p:cNvPr>
          <p:cNvSpPr>
            <a:spLocks noGrp="1"/>
          </p:cNvSpPr>
          <p:nvPr>
            <p:ph type="body" sz="quarter" idx="18"/>
          </p:nvPr>
        </p:nvSpPr>
        <p:spPr>
          <a:xfrm>
            <a:off x="4530539" y="1041608"/>
            <a:ext cx="7258050" cy="2213420"/>
          </a:xfrm>
        </p:spPr>
        <p:txBody>
          <a:bodyPr/>
          <a:lstStyle/>
          <a:p>
            <a:r>
              <a:rPr lang="en-US" sz="2000" dirty="0"/>
              <a:t>Se scegliete la strada dell'impresa sociale o della cooperativa, </a:t>
            </a:r>
            <a:r>
              <a:rPr lang="en-US" sz="2000" b="1" dirty="0" err="1"/>
              <a:t>Legacoop </a:t>
            </a:r>
            <a:r>
              <a:rPr lang="en-US" sz="2000" b="1" dirty="0"/>
              <a:t>e </a:t>
            </a:r>
            <a:r>
              <a:rPr lang="en-US" sz="2000" b="1" dirty="0" err="1"/>
              <a:t>Confcooperative </a:t>
            </a:r>
            <a:r>
              <a:rPr lang="en-US" sz="2000" dirty="0"/>
              <a:t>(grandi associazioni cooperative) dispongono di propri strumenti finanziari che aiutano a finanziare le start-up cooperative. Inoltre, il concetto di Albergo </a:t>
            </a:r>
            <a:r>
              <a:rPr lang="en-US" sz="2000" dirty="0" err="1"/>
              <a:t>Diffuso </a:t>
            </a:r>
            <a:r>
              <a:rPr lang="en-US" sz="2000" dirty="0"/>
              <a:t>è esemplificato in Friuli Venezia Giulia, dove la legge regionale prevede finanziamenti e sostegno promozionale per i progetti di Albergo </a:t>
            </a:r>
            <a:r>
              <a:rPr lang="en-US" sz="2000" dirty="0" err="1"/>
              <a:t>Diffuso</a:t>
            </a:r>
            <a:r>
              <a:rPr lang="en-US" sz="2000" dirty="0"/>
              <a:t>. Se il vostro modello prevede l'utilizzo di edifici esistenti nei villaggi come alloggi, esplorate questo concetto e la rete di sostegno ad esso associata.</a:t>
            </a:r>
          </a:p>
        </p:txBody>
      </p:sp>
      <p:cxnSp>
        <p:nvCxnSpPr>
          <p:cNvPr id="7" name="Straight Connector 6">
            <a:extLst>
              <a:ext uri="{FF2B5EF4-FFF2-40B4-BE49-F238E27FC236}">
                <a16:creationId xmlns:a16="http://schemas.microsoft.com/office/drawing/2014/main" id="{F3B3D5E5-8EBC-3315-69DA-E536E9A30F82}"/>
              </a:ext>
            </a:extLst>
          </p:cNvPr>
          <p:cNvCxnSpPr/>
          <p:nvPr/>
        </p:nvCxnSpPr>
        <p:spPr>
          <a:xfrm>
            <a:off x="1290918" y="3859101"/>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3" name="Freeform 28">
            <a:extLst>
              <a:ext uri="{FF2B5EF4-FFF2-40B4-BE49-F238E27FC236}">
                <a16:creationId xmlns:a16="http://schemas.microsoft.com/office/drawing/2014/main" id="{AC772ED2-15D5-9ABD-DF9A-0E4B49799F42}"/>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150F7AB9-A7F7-D472-1225-E69E8FD748F0}"/>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Risorse e supporti</a:t>
            </a:r>
          </a:p>
        </p:txBody>
      </p:sp>
      <p:sp>
        <p:nvSpPr>
          <p:cNvPr id="4" name="TextBox 3">
            <a:extLst>
              <a:ext uri="{FF2B5EF4-FFF2-40B4-BE49-F238E27FC236}">
                <a16:creationId xmlns:a16="http://schemas.microsoft.com/office/drawing/2014/main" id="{C1D91957-35CB-ECE1-A564-7F44162A61C4}"/>
              </a:ext>
            </a:extLst>
          </p:cNvPr>
          <p:cNvSpPr txBox="1"/>
          <p:nvPr/>
        </p:nvSpPr>
        <p:spPr>
          <a:xfrm>
            <a:off x="631196" y="1823394"/>
            <a:ext cx="3675375" cy="584775"/>
          </a:xfrm>
          <a:prstGeom prst="rect">
            <a:avLst/>
          </a:prstGeom>
          <a:noFill/>
        </p:spPr>
        <p:txBody>
          <a:bodyPr wrap="square">
            <a:spAutoFit/>
          </a:bodyPr>
          <a:lstStyle/>
          <a:p>
            <a:pPr algn="ctr"/>
            <a:r>
              <a:rPr lang="en-US" sz="3200" b="1" dirty="0">
                <a:solidFill>
                  <a:srgbClr val="E96751"/>
                </a:solidFill>
              </a:rPr>
              <a:t>Fondi cooperativi</a:t>
            </a:r>
            <a:endParaRPr lang="en-IE" sz="3200" dirty="0">
              <a:solidFill>
                <a:srgbClr val="E96751"/>
              </a:solidFill>
            </a:endParaRPr>
          </a:p>
        </p:txBody>
      </p:sp>
    </p:spTree>
    <p:extLst>
      <p:ext uri="{BB962C8B-B14F-4D97-AF65-F5344CB8AC3E}">
        <p14:creationId xmlns:p14="http://schemas.microsoft.com/office/powerpoint/2010/main" val="274031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Hai completato... Modulo 7 (Parte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055225"/>
          </a:xfrm>
          <a:prstGeom prst="rect">
            <a:avLst/>
          </a:prstGeom>
          <a:noFill/>
        </p:spPr>
        <p:txBody>
          <a:bodyPr wrap="square" rtlCol="0">
            <a:spAutoFit/>
          </a:bodyPr>
          <a:lstStyle/>
          <a:p>
            <a:pPr algn="ctr">
              <a:lnSpc>
                <a:spcPts val="2520"/>
              </a:lnSpc>
            </a:pPr>
            <a:r>
              <a:rPr lang="en-US" sz="2400" dirty="0">
                <a:solidFill>
                  <a:srgbClr val="414141"/>
                </a:solidFill>
              </a:rPr>
              <a:t>Trova i fondi adatti</a:t>
            </a:r>
          </a:p>
          <a:p>
            <a:pPr algn="ctr">
              <a:lnSpc>
                <a:spcPts val="2520"/>
              </a:lnSpc>
            </a:pPr>
            <a:r>
              <a:rPr lang="en-IE" sz="2400" dirty="0">
                <a:solidFill>
                  <a:srgbClr val="414141"/>
                </a:solidFill>
              </a:rPr>
              <a:t>all'Italia</a:t>
            </a: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Modulo 7 (Parte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Investimenti, richieste di sovvenzioni e presentazione della tua idea</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Il prossimo è...</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Ben fatto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EDD8-657D-B08D-ABE2-6E5407F515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0267F59-6A1F-DF71-AB67-FB49A5DF8A50}"/>
              </a:ext>
            </a:extLst>
          </p:cNvPr>
          <p:cNvSpPr>
            <a:spLocks noGrp="1"/>
          </p:cNvSpPr>
          <p:nvPr>
            <p:ph type="body" sz="quarter" idx="18"/>
          </p:nvPr>
        </p:nvSpPr>
        <p:spPr>
          <a:xfrm>
            <a:off x="883906" y="2388288"/>
            <a:ext cx="10970390" cy="3499183"/>
          </a:xfrm>
        </p:spPr>
        <p:txBody>
          <a:bodyPr/>
          <a:lstStyle/>
          <a:p>
            <a:pPr>
              <a:spcAft>
                <a:spcPts val="600"/>
              </a:spcAft>
            </a:pPr>
            <a:r>
              <a:rPr lang="en-US" sz="2400" dirty="0"/>
              <a:t>I finanziamenti italiani per le strutture ricettive turistiche </a:t>
            </a:r>
            <a:r>
              <a:rPr lang="en-US" sz="2400" dirty="0" err="1"/>
              <a:t>sono incentrati </a:t>
            </a:r>
            <a:r>
              <a:rPr lang="en-US" sz="2400" dirty="0"/>
              <a:t>sullo sviluppo dell'agriturismo</a:t>
            </a:r>
            <a:r>
              <a:rPr lang="en-US" sz="2400" b="1" dirty="0"/>
              <a:t>, sulla certificazione di sostenibilità e sulla ristrutturazione energetica efficiente</a:t>
            </a:r>
            <a:r>
              <a:rPr lang="en-US" sz="2400" dirty="0"/>
              <a:t>. Il governo incoraggia la diversificazione delle aziende agricole, in particolare attraverso i fondi RDP/FEASR e </a:t>
            </a:r>
            <a:r>
              <a:rPr lang="en-US" sz="2400" dirty="0" err="1"/>
              <a:t>i programmi</a:t>
            </a:r>
            <a:r>
              <a:rPr lang="en-US" sz="2400" dirty="0"/>
              <a:t> regionali, consentendo agli agricoltori e agli imprenditori rurali di convertire gli edifici agricoli in alloggi turistici. </a:t>
            </a:r>
          </a:p>
          <a:p>
            <a:pPr>
              <a:spcAft>
                <a:spcPts val="600"/>
              </a:spcAft>
            </a:pPr>
            <a:endParaRPr lang="en-US" sz="1000" dirty="0"/>
          </a:p>
          <a:p>
            <a:pPr>
              <a:spcAft>
                <a:spcPts val="600"/>
              </a:spcAft>
            </a:pPr>
            <a:r>
              <a:rPr lang="en-US" sz="2400" dirty="0"/>
              <a:t>Allo stesso tempo, programmi nazionali come </a:t>
            </a:r>
            <a:r>
              <a:rPr lang="en-US" sz="2400" b="1" dirty="0"/>
              <a:t>Conto Termico </a:t>
            </a:r>
            <a:r>
              <a:rPr lang="en-US" sz="2400" dirty="0"/>
              <a:t>ed </a:t>
            </a:r>
            <a:r>
              <a:rPr lang="en-US" sz="2400" b="1" dirty="0"/>
              <a:t>Ecobonus/Bonus Hotel </a:t>
            </a:r>
            <a:r>
              <a:rPr lang="en-US" sz="2400" dirty="0"/>
              <a:t>sostengono le ristrutturazioni che prevedono l'installazione di pannelli solari, isolamento e sistemi di riscaldamento rinnovabili. L'Italia ha lanciato un </a:t>
            </a:r>
            <a:r>
              <a:rPr lang="en-US" sz="2400" dirty="0" err="1"/>
              <a:t>programma </a:t>
            </a:r>
            <a:r>
              <a:rPr lang="en-US" sz="2400" b="1" dirty="0"/>
              <a:t>di buoni eco-cert</a:t>
            </a:r>
            <a:r>
              <a:rPr lang="en-US" sz="2400" dirty="0"/>
              <a:t> da 2.000 euro a sostegno degli standard EMAS, Ecolabel UE e ISO.</a:t>
            </a:r>
          </a:p>
          <a:p>
            <a:pPr>
              <a:spcAft>
                <a:spcPts val="600"/>
              </a:spcAft>
            </a:pPr>
            <a:endParaRPr lang="en-IE" dirty="0"/>
          </a:p>
        </p:txBody>
      </p:sp>
      <p:sp>
        <p:nvSpPr>
          <p:cNvPr id="6" name="Text Placeholder 5">
            <a:extLst>
              <a:ext uri="{FF2B5EF4-FFF2-40B4-BE49-F238E27FC236}">
                <a16:creationId xmlns:a16="http://schemas.microsoft.com/office/drawing/2014/main" id="{23078239-FB74-DF4F-0966-A9CC7C932C15}"/>
              </a:ext>
            </a:extLst>
          </p:cNvPr>
          <p:cNvSpPr>
            <a:spLocks noGrp="1"/>
          </p:cNvSpPr>
          <p:nvPr>
            <p:ph type="body" sz="quarter" idx="16"/>
          </p:nvPr>
        </p:nvSpPr>
        <p:spPr>
          <a:xfrm>
            <a:off x="788656" y="158725"/>
            <a:ext cx="10614687" cy="803654"/>
          </a:xfrm>
        </p:spPr>
        <p:txBody>
          <a:bodyPr/>
          <a:lstStyle/>
          <a:p>
            <a:r>
              <a:rPr lang="en-IE" sz="3200" dirty="0"/>
              <a:t>Introduzione: </a:t>
            </a:r>
            <a:r>
              <a:rPr lang="en-IE" sz="3200" b="0" dirty="0"/>
              <a:t>le priorità di finanziamento dell'Italia</a:t>
            </a:r>
          </a:p>
          <a:p>
            <a:endParaRPr lang="en-IE" sz="3200" dirty="0"/>
          </a:p>
        </p:txBody>
      </p:sp>
      <p:sp>
        <p:nvSpPr>
          <p:cNvPr id="8" name="Text Placeholder 7">
            <a:extLst>
              <a:ext uri="{FF2B5EF4-FFF2-40B4-BE49-F238E27FC236}">
                <a16:creationId xmlns:a16="http://schemas.microsoft.com/office/drawing/2014/main" id="{442B712A-D3BC-3DD3-A6BE-0A749C393F36}"/>
              </a:ext>
            </a:extLst>
          </p:cNvPr>
          <p:cNvSpPr>
            <a:spLocks noGrp="1"/>
          </p:cNvSpPr>
          <p:nvPr>
            <p:ph type="body" sz="quarter" idx="19"/>
          </p:nvPr>
        </p:nvSpPr>
        <p:spPr>
          <a:xfrm>
            <a:off x="802510" y="770435"/>
            <a:ext cx="10614687" cy="803654"/>
          </a:xfrm>
        </p:spPr>
        <p:txBody>
          <a:bodyPr/>
          <a:lstStyle/>
          <a:p>
            <a:r>
              <a:rPr lang="en-US" sz="2800" dirty="0"/>
              <a:t>Sviluppo dell'agriturismo, diversificazione, certificazione di sostenibilità, ristrutturazione efficiente dal punto di vista energetico, impatto ambientale e turismo rurale basato sulla comunità locale</a:t>
            </a:r>
            <a:r>
              <a:rPr lang="en-IE" sz="2800" dirty="0"/>
              <a:t>.</a:t>
            </a:r>
          </a:p>
        </p:txBody>
      </p:sp>
    </p:spTree>
    <p:extLst>
      <p:ext uri="{BB962C8B-B14F-4D97-AF65-F5344CB8AC3E}">
        <p14:creationId xmlns:p14="http://schemas.microsoft.com/office/powerpoint/2010/main" val="6321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E66D-5FE9-6E89-8310-6AEC5BA61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7A0D0ED-4421-70B9-3CDC-D7FC241C3832}"/>
              </a:ext>
            </a:extLst>
          </p:cNvPr>
          <p:cNvSpPr>
            <a:spLocks noGrp="1"/>
          </p:cNvSpPr>
          <p:nvPr>
            <p:ph type="body" sz="quarter" idx="18"/>
          </p:nvPr>
        </p:nvSpPr>
        <p:spPr>
          <a:xfrm>
            <a:off x="788656" y="962379"/>
            <a:ext cx="10970390" cy="3499183"/>
          </a:xfrm>
        </p:spPr>
        <p:txBody>
          <a:bodyPr/>
          <a:lstStyle/>
          <a:p>
            <a:pPr>
              <a:spcAft>
                <a:spcPts val="600"/>
              </a:spcAft>
            </a:pPr>
            <a:r>
              <a:rPr lang="en-US" sz="2400" dirty="0"/>
              <a:t>Per avere successo in Italia, gli imprenditori dovrebbero </a:t>
            </a:r>
            <a:r>
              <a:rPr lang="en-US" sz="2400" dirty="0" err="1"/>
              <a:t>enfatizzare </a:t>
            </a:r>
            <a:r>
              <a:rPr lang="en-US" sz="2400" b="1" dirty="0"/>
              <a:t>le</a:t>
            </a:r>
            <a:r>
              <a:rPr lang="en-US" sz="2400" dirty="0"/>
              <a:t> loro </a:t>
            </a:r>
            <a:r>
              <a:rPr lang="en-US" sz="2400" b="1" dirty="0"/>
              <a:t>radici agricole, l'impatto ambientale e il legame con il territorio locale</a:t>
            </a:r>
            <a:r>
              <a:rPr lang="en-US" sz="2400" dirty="0"/>
              <a:t>. </a:t>
            </a:r>
            <a:r>
              <a:rPr lang="en-US" sz="2400" dirty="0" err="1"/>
              <a:t>Gli agriturismi </a:t>
            </a:r>
            <a:r>
              <a:rPr lang="en-US" sz="2400" dirty="0"/>
              <a:t>e i soggiorni nella natura che promuovono il turismo enogastronomico, l'agricoltura biologica o le attività pratiche legate al patrimonio culturale sono particolarmente attraenti per i finanziatori. </a:t>
            </a:r>
          </a:p>
          <a:p>
            <a:pPr>
              <a:spcAft>
                <a:spcPts val="600"/>
              </a:spcAft>
            </a:pPr>
            <a:endParaRPr lang="en-US" sz="1000" dirty="0"/>
          </a:p>
          <a:p>
            <a:pPr>
              <a:spcAft>
                <a:spcPts val="600"/>
              </a:spcAft>
            </a:pPr>
            <a:r>
              <a:rPr lang="en-US" sz="2400" b="1" dirty="0"/>
              <a:t>La certificazione </a:t>
            </a:r>
            <a:r>
              <a:rPr lang="en-US" sz="2400" dirty="0"/>
              <a:t>non solo sblocca ulteriori sovvenzioni, ma aumenta anche la credibilità e le prenotazioni. Le proposte dovrebbero dimostrare </a:t>
            </a:r>
            <a:r>
              <a:rPr lang="en-US" sz="2400" b="1" dirty="0"/>
              <a:t>la mitigazione dell'impatto climatico</a:t>
            </a:r>
            <a:r>
              <a:rPr lang="en-US" sz="2400" dirty="0"/>
              <a:t>, </a:t>
            </a:r>
            <a:r>
              <a:rPr lang="en-US" sz="2400" dirty="0" err="1"/>
              <a:t>l'utilizzo</a:t>
            </a:r>
            <a:r>
              <a:rPr lang="en-US" sz="2400" dirty="0"/>
              <a:t> efficiente delle risorse e il potenziale per il turismo basato sulla comunità. </a:t>
            </a:r>
            <a:r>
              <a:rPr lang="en-US" sz="2400" b="1" dirty="0"/>
              <a:t>La sostenibilità </a:t>
            </a:r>
            <a:r>
              <a:rPr lang="en-US" sz="2400" dirty="0"/>
              <a:t>in Italia non è solo un requisito per ottenere finanziamenti, ma anche un'aspettativa crescente da parte degli ospiti e una priorità politica.</a:t>
            </a:r>
          </a:p>
          <a:p>
            <a:pPr>
              <a:spcAft>
                <a:spcPts val="600"/>
              </a:spcAft>
            </a:pPr>
            <a:endParaRPr lang="en-IE" dirty="0"/>
          </a:p>
        </p:txBody>
      </p:sp>
      <p:sp>
        <p:nvSpPr>
          <p:cNvPr id="6" name="Text Placeholder 5">
            <a:extLst>
              <a:ext uri="{FF2B5EF4-FFF2-40B4-BE49-F238E27FC236}">
                <a16:creationId xmlns:a16="http://schemas.microsoft.com/office/drawing/2014/main" id="{DB3C15B7-B3CD-F26B-6C08-5893C3ECEA37}"/>
              </a:ext>
            </a:extLst>
          </p:cNvPr>
          <p:cNvSpPr>
            <a:spLocks noGrp="1"/>
          </p:cNvSpPr>
          <p:nvPr>
            <p:ph type="body" sz="quarter" idx="16"/>
          </p:nvPr>
        </p:nvSpPr>
        <p:spPr>
          <a:xfrm>
            <a:off x="788656" y="158725"/>
            <a:ext cx="10614687" cy="803654"/>
          </a:xfrm>
        </p:spPr>
        <p:txBody>
          <a:bodyPr/>
          <a:lstStyle/>
          <a:p>
            <a:r>
              <a:rPr lang="en-IE" sz="3200" dirty="0"/>
              <a:t>Introduzione: </a:t>
            </a:r>
            <a:r>
              <a:rPr lang="en-IE" sz="3200" b="0" dirty="0"/>
              <a:t>le priorità di finanziamento dell'Italia</a:t>
            </a:r>
          </a:p>
          <a:p>
            <a:endParaRPr lang="en-IE" sz="3200" dirty="0"/>
          </a:p>
        </p:txBody>
      </p:sp>
    </p:spTree>
    <p:extLst>
      <p:ext uri="{BB962C8B-B14F-4D97-AF65-F5344CB8AC3E}">
        <p14:creationId xmlns:p14="http://schemas.microsoft.com/office/powerpoint/2010/main" val="20019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93C8-3406-7DF5-196D-9F1620FE3780}"/>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4B290CC0-ABCD-DBA4-3C10-8DC38F939864}"/>
              </a:ext>
            </a:extLst>
          </p:cNvPr>
          <p:cNvSpPr/>
          <p:nvPr/>
        </p:nvSpPr>
        <p:spPr>
          <a:xfrm>
            <a:off x="1236438" y="1314194"/>
            <a:ext cx="10029647" cy="32797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8348BDD5-14E5-0952-2471-E6D9F88C20A4}"/>
              </a:ext>
            </a:extLst>
          </p:cNvPr>
          <p:cNvSpPr txBox="1">
            <a:spLocks/>
          </p:cNvSpPr>
          <p:nvPr/>
        </p:nvSpPr>
        <p:spPr>
          <a:xfrm>
            <a:off x="1709199" y="1483448"/>
            <a:ext cx="9246363" cy="3359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sz="2000" b="1" dirty="0">
                <a:solidFill>
                  <a:srgbClr val="E96751"/>
                </a:solidFill>
              </a:rPr>
              <a:t>Obiettivo </a:t>
            </a:r>
          </a:p>
          <a:p>
            <a:pPr marL="342900" indent="-342900">
              <a:spcAft>
                <a:spcPts val="600"/>
              </a:spcAft>
              <a:buFont typeface="Arial" panose="020B0604020202020204" pitchFamily="34" charset="0"/>
              <a:buChar char="•"/>
            </a:pPr>
            <a:r>
              <a:rPr lang="en-US" sz="2000" b="1" dirty="0">
                <a:solidFill>
                  <a:srgbClr val="494949"/>
                </a:solidFill>
              </a:rPr>
              <a:t>L'Italia </a:t>
            </a:r>
            <a:r>
              <a:rPr lang="en-US" sz="2000" dirty="0">
                <a:solidFill>
                  <a:srgbClr val="494949"/>
                </a:solidFill>
              </a:rPr>
              <a:t>offre una vasta gamma di programmi di finanziamento, anche se possono essere burocratici. Principali opportunità per un imprenditore italiano:</a:t>
            </a:r>
          </a:p>
          <a:p>
            <a:pPr marL="342900" indent="-342900">
              <a:spcAft>
                <a:spcPts val="600"/>
              </a:spcAft>
              <a:buFont typeface="Arial" panose="020B0604020202020204" pitchFamily="34" charset="0"/>
              <a:buChar char="•"/>
            </a:pPr>
            <a:r>
              <a:rPr lang="en-US" sz="2000" b="1" dirty="0">
                <a:solidFill>
                  <a:srgbClr val="EC7C69"/>
                </a:solidFill>
                <a:hlinkClick r:id="rId3">
                  <a:extLst>
                    <a:ext uri="{A12FA001-AC4F-418D-AE19-62706E023703}">
                      <ahyp:hlinkClr xmlns:ahyp="http://schemas.microsoft.com/office/drawing/2018/hyperlinkcolor" val="tx"/>
                    </a:ext>
                  </a:extLst>
                </a:hlinkClick>
              </a:rPr>
              <a:t>Incentivi </a:t>
            </a:r>
            <a:r>
              <a:rPr lang="en-US" sz="2000" b="1" dirty="0" err="1">
                <a:solidFill>
                  <a:srgbClr val="EC7C69"/>
                </a:solidFill>
                <a:hlinkClick r:id="rId3">
                  <a:extLst>
                    <a:ext uri="{A12FA001-AC4F-418D-AE19-62706E023703}">
                      <ahyp:hlinkClr xmlns:ahyp="http://schemas.microsoft.com/office/drawing/2018/hyperlinkcolor" val="tx"/>
                    </a:ext>
                  </a:extLst>
                </a:hlinkClick>
              </a:rPr>
              <a:t>Invitalia </a:t>
            </a:r>
            <a:r>
              <a:rPr lang="en-US" sz="2000" b="1" dirty="0">
                <a:solidFill>
                  <a:srgbClr val="EC7C69"/>
                </a:solidFill>
                <a:hlinkClick r:id="rId3">
                  <a:extLst>
                    <a:ext uri="{A12FA001-AC4F-418D-AE19-62706E023703}">
                      <ahyp:hlinkClr xmlns:ahyp="http://schemas.microsoft.com/office/drawing/2018/hyperlinkcolor" val="tx"/>
                    </a:ext>
                  </a:extLst>
                </a:hlinkClick>
              </a:rPr>
              <a:t>per le startup</a:t>
            </a:r>
            <a:r>
              <a:rPr lang="en-US" sz="2000" b="1" dirty="0">
                <a:solidFill>
                  <a:srgbClr val="EC7C69"/>
                </a:solidFill>
              </a:rPr>
              <a:t>: </a:t>
            </a:r>
            <a:r>
              <a:rPr lang="en-US" sz="2000" dirty="0" err="1">
                <a:solidFill>
                  <a:srgbClr val="494949"/>
                </a:solidFill>
              </a:rPr>
              <a:t>Invitalia </a:t>
            </a:r>
            <a:r>
              <a:rPr lang="en-US" sz="2000" dirty="0"/>
              <a:t>offre vari incentivi per le startup, tra cui </a:t>
            </a:r>
            <a:r>
              <a:rPr lang="en-US" sz="2000" dirty="0" err="1"/>
              <a:t>Smart&amp;Start </a:t>
            </a:r>
            <a:r>
              <a:rPr lang="en-US" sz="2000" dirty="0"/>
              <a:t>Italia e Rest in the South, che sostengono la creazione e la crescita di imprese innovative e sostenibili, in particolare nell'Italia centrale e meridionale. Questi </a:t>
            </a:r>
            <a:r>
              <a:rPr lang="en-US" sz="2000" dirty="0">
                <a:solidFill>
                  <a:srgbClr val="E96751"/>
                </a:solidFill>
                <a:hlinkClick r:id="rId4">
                  <a:extLst>
                    <a:ext uri="{A12FA001-AC4F-418D-AE19-62706E023703}">
                      <ahyp:hlinkClr xmlns:ahyp="http://schemas.microsoft.com/office/drawing/2018/hyperlinkcolor" val="tx"/>
                    </a:ext>
                  </a:extLst>
                </a:hlinkClick>
              </a:rPr>
              <a:t>incentivi </a:t>
            </a:r>
            <a:r>
              <a:rPr lang="en-US" sz="2000" dirty="0"/>
              <a:t>possono includere finanziamenti senza interessi, contributi a fondo perduto e sovvenzioni per progetti specifici. </a:t>
            </a:r>
          </a:p>
        </p:txBody>
      </p:sp>
      <p:sp>
        <p:nvSpPr>
          <p:cNvPr id="33" name="Freeform 28">
            <a:extLst>
              <a:ext uri="{FF2B5EF4-FFF2-40B4-BE49-F238E27FC236}">
                <a16:creationId xmlns:a16="http://schemas.microsoft.com/office/drawing/2014/main" id="{3EF1FDB9-23D3-D4CE-1625-16675343CAD5}"/>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E0DEC83-0F92-ED3C-9075-0AD72671C30F}"/>
              </a:ext>
            </a:extLst>
          </p:cNvPr>
          <p:cNvSpPr txBox="1">
            <a:spLocks/>
          </p:cNvSpPr>
          <p:nvPr/>
        </p:nvSpPr>
        <p:spPr>
          <a:xfrm>
            <a:off x="1512183" y="26303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Finanziamenti governativi senza scopo di lucro</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AE0D99E6-D9DB-F35F-1598-F33E6DB9B3C8}"/>
              </a:ext>
            </a:extLst>
          </p:cNvPr>
          <p:cNvSpPr/>
          <p:nvPr/>
        </p:nvSpPr>
        <p:spPr>
          <a:xfrm>
            <a:off x="1276359" y="4850764"/>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FCEDAF04-87BB-89DF-DA3F-6DB732CD693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C7C69"/>
                </a:solidFill>
              </a:rPr>
              <a:t>ON – Oltre Nuove Imprese a Tasso Zero: </a:t>
            </a:r>
            <a:r>
              <a:rPr lang="en-US" sz="2000" dirty="0">
                <a:solidFill>
                  <a:srgbClr val="494949"/>
                </a:solidFill>
              </a:rPr>
              <a:t>gestito da </a:t>
            </a:r>
            <a:r>
              <a:rPr lang="en-US" sz="2000" dirty="0" err="1">
                <a:solidFill>
                  <a:srgbClr val="494949"/>
                </a:solidFill>
              </a:rPr>
              <a:t>Invitalia</a:t>
            </a:r>
            <a:r>
              <a:rPr lang="en-US" sz="2000" dirty="0">
                <a:solidFill>
                  <a:srgbClr val="494949"/>
                </a:solidFill>
              </a:rPr>
              <a:t>, questo programma nazionale di punta sostiene le imprese guidate da donne o da persone di età inferiore ai 36 anni. Fornisce una combinazione di </a:t>
            </a:r>
            <a:r>
              <a:rPr lang="en-US" sz="2000" b="1" dirty="0">
                <a:solidFill>
                  <a:srgbClr val="494949"/>
                </a:solidFill>
              </a:rPr>
              <a:t>prestiti a tasso zero </a:t>
            </a:r>
            <a:r>
              <a:rPr lang="en-US" sz="2000" dirty="0">
                <a:solidFill>
                  <a:srgbClr val="494949"/>
                </a:solidFill>
              </a:rPr>
              <a:t>e </a:t>
            </a:r>
            <a:r>
              <a:rPr lang="en-US" sz="2000" b="1" dirty="0">
                <a:solidFill>
                  <a:srgbClr val="494949"/>
                </a:solidFill>
              </a:rPr>
              <a:t>sovvenzioni che coprono fino al 90% dei costi di investimento </a:t>
            </a:r>
            <a:r>
              <a:rPr lang="en-US" sz="2000" dirty="0">
                <a:solidFill>
                  <a:srgbClr val="494949"/>
                </a:solidFill>
              </a:rPr>
              <a:t>(per progetti fino a 3 milioni di euro).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6B66AF39-9777-5845-3FEE-976BEBA0C898}"/>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B9CC4D-7568-3363-6FBC-33CA215CC4A9}"/>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7D558-90C5-61D2-96CC-A195F47076EE}"/>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70E77FE-3B7F-E7D4-432D-263FD03801D4}"/>
              </a:ext>
            </a:extLst>
          </p:cNvPr>
          <p:cNvGrpSpPr/>
          <p:nvPr/>
        </p:nvGrpSpPr>
        <p:grpSpPr>
          <a:xfrm>
            <a:off x="274432" y="85433"/>
            <a:ext cx="1047896" cy="1049846"/>
            <a:chOff x="1016000" y="1137920"/>
            <a:chExt cx="1016000" cy="1016000"/>
          </a:xfrm>
        </p:grpSpPr>
        <p:sp>
          <p:nvSpPr>
            <p:cNvPr id="28" name="Oval 27">
              <a:extLst>
                <a:ext uri="{FF2B5EF4-FFF2-40B4-BE49-F238E27FC236}">
                  <a16:creationId xmlns:a16="http://schemas.microsoft.com/office/drawing/2014/main" id="{87389D24-DE43-F77F-F871-5F28F804826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TextBox 28">
              <a:extLst>
                <a:ext uri="{FF2B5EF4-FFF2-40B4-BE49-F238E27FC236}">
                  <a16:creationId xmlns:a16="http://schemas.microsoft.com/office/drawing/2014/main" id="{66B09E21-0CD6-7310-E3D8-8CCAB320A65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4" name="Graphic 3" descr="Target with solid fill">
            <a:extLst>
              <a:ext uri="{FF2B5EF4-FFF2-40B4-BE49-F238E27FC236}">
                <a16:creationId xmlns:a16="http://schemas.microsoft.com/office/drawing/2014/main" id="{EF5897DB-5975-D481-A9E1-0652AD09C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9" name="Graphic 8" descr="Female Profile with solid fill">
            <a:extLst>
              <a:ext uri="{FF2B5EF4-FFF2-40B4-BE49-F238E27FC236}">
                <a16:creationId xmlns:a16="http://schemas.microsoft.com/office/drawing/2014/main" id="{003A82FC-415A-4BF7-C453-8F45621DD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045" y="5185349"/>
            <a:ext cx="914400" cy="914400"/>
          </a:xfrm>
          <a:prstGeom prst="rect">
            <a:avLst/>
          </a:prstGeom>
        </p:spPr>
      </p:pic>
      <p:pic>
        <p:nvPicPr>
          <p:cNvPr id="10" name="Picture 9">
            <a:extLst>
              <a:ext uri="{FF2B5EF4-FFF2-40B4-BE49-F238E27FC236}">
                <a16:creationId xmlns:a16="http://schemas.microsoft.com/office/drawing/2014/main" id="{A0E83111-DCC7-65A5-C49E-83A0C36ED20A}"/>
              </a:ext>
            </a:extLst>
          </p:cNvPr>
          <p:cNvPicPr>
            <a:picLocks noChangeAspect="1"/>
          </p:cNvPicPr>
          <p:nvPr/>
        </p:nvPicPr>
        <p:blipFill>
          <a:blip r:embed="rId9"/>
          <a:stretch>
            <a:fillRect/>
          </a:stretch>
        </p:blipFill>
        <p:spPr>
          <a:xfrm>
            <a:off x="9291636" y="85433"/>
            <a:ext cx="2105026" cy="1097390"/>
          </a:xfrm>
          <a:prstGeom prst="rect">
            <a:avLst/>
          </a:prstGeom>
        </p:spPr>
      </p:pic>
    </p:spTree>
    <p:extLst>
      <p:ext uri="{BB962C8B-B14F-4D97-AF65-F5344CB8AC3E}">
        <p14:creationId xmlns:p14="http://schemas.microsoft.com/office/powerpoint/2010/main" val="15537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7CEE-A71F-ECE5-FDE7-AA10862C0727}"/>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B4D27F0-42D8-EA84-EDA0-C114D47D8CF7}"/>
              </a:ext>
            </a:extLst>
          </p:cNvPr>
          <p:cNvSpPr/>
          <p:nvPr/>
        </p:nvSpPr>
        <p:spPr>
          <a:xfrm>
            <a:off x="1236438" y="1314195"/>
            <a:ext cx="10029647" cy="274587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Text Placeholder 5">
            <a:extLst>
              <a:ext uri="{FF2B5EF4-FFF2-40B4-BE49-F238E27FC236}">
                <a16:creationId xmlns:a16="http://schemas.microsoft.com/office/drawing/2014/main" id="{35C59495-C769-D1DD-C6BA-779C4AB41832}"/>
              </a:ext>
            </a:extLst>
          </p:cNvPr>
          <p:cNvSpPr txBox="1">
            <a:spLocks/>
          </p:cNvSpPr>
          <p:nvPr/>
        </p:nvSpPr>
        <p:spPr>
          <a:xfrm>
            <a:off x="1709199" y="1470195"/>
            <a:ext cx="9246363" cy="4824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sz="2000" b="1" dirty="0">
                <a:solidFill>
                  <a:srgbClr val="E96751"/>
                </a:solidFill>
              </a:rPr>
              <a:t>Obiettivo </a:t>
            </a:r>
          </a:p>
          <a:p>
            <a:pPr marL="342900" indent="-342900">
              <a:spcAft>
                <a:spcPts val="600"/>
              </a:spcAft>
              <a:buFont typeface="Arial" panose="020B0604020202020204" pitchFamily="34" charset="0"/>
              <a:buChar char="•"/>
            </a:pPr>
            <a:r>
              <a:rPr lang="en-US" sz="2000" dirty="0">
                <a:solidFill>
                  <a:srgbClr val="494949"/>
                </a:solidFill>
              </a:rPr>
              <a:t>È importante sottolineare che </a:t>
            </a:r>
            <a:r>
              <a:rPr lang="en-US" sz="2000" b="1" dirty="0">
                <a:solidFill>
                  <a:srgbClr val="494949"/>
                </a:solidFill>
              </a:rPr>
              <a:t>il turismo, l'ospitalità e il benessere sono settori ammissibili </a:t>
            </a:r>
            <a:r>
              <a:rPr lang="en-US" sz="2000" dirty="0">
                <a:solidFill>
                  <a:srgbClr val="494949"/>
                </a:solidFill>
              </a:rPr>
              <a:t>(anche l'acquisto di immobili è consentito fino al</a:t>
            </a:r>
            <a:r>
              <a:rPr lang="en-US" sz="2000" dirty="0">
                <a:solidFill>
                  <a:srgbClr val="494949"/>
                </a:solidFill>
                <a:hlinkClick r:id="rId3">
                  <a:extLst>
                    <a:ext uri="{A12FA001-AC4F-418D-AE19-62706E023703}">
                      <ahyp:hlinkClr xmlns:ahyp="http://schemas.microsoft.com/office/drawing/2018/hyperlinkcolor" val="tx"/>
                    </a:ext>
                  </a:extLst>
                </a:hlinkClick>
              </a:rPr>
              <a:t> 40% del progetto</a:t>
            </a:r>
            <a:r>
              <a:rPr lang="en-US" sz="2000" dirty="0">
                <a:solidFill>
                  <a:srgbClr val="494949"/>
                </a:solidFill>
              </a:rPr>
              <a:t>) per l'eco-glamping, le cabine off-grid e i soggiorni in agriturismi sostenibili.</a:t>
            </a:r>
          </a:p>
          <a:p>
            <a:pPr marL="342900" indent="-342900">
              <a:spcAft>
                <a:spcPts val="600"/>
              </a:spcAft>
              <a:buFont typeface="Arial" panose="020B0604020202020204" pitchFamily="34" charset="0"/>
              <a:buChar char="•"/>
            </a:pPr>
            <a:r>
              <a:rPr lang="en-US" sz="2000" dirty="0">
                <a:solidFill>
                  <a:srgbClr val="494949"/>
                </a:solidFill>
              </a:rPr>
              <a:t>Se si possiedono i requisiti (azienda giovane o guidata da donne), questa è un'opportunità fantastica: in sostanza, un finanziamento quasi totale a condizioni molto generose. </a:t>
            </a:r>
            <a:r>
              <a:rPr lang="en-IE" sz="2000" dirty="0" err="1">
                <a:solidFill>
                  <a:srgbClr val="494949"/>
                </a:solidFill>
              </a:rPr>
              <a:t>Presentare la domanda </a:t>
            </a:r>
            <a:r>
              <a:rPr lang="en-IE" sz="2000" dirty="0">
                <a:solidFill>
                  <a:srgbClr val="494949"/>
                </a:solidFill>
              </a:rPr>
              <a:t>tramite</a:t>
            </a:r>
            <a:r>
              <a:rPr lang="en-IE" sz="2000" dirty="0">
                <a:solidFill>
                  <a:srgbClr val="494949"/>
                </a:solidFill>
                <a:hlinkClick r:id="rId4">
                  <a:extLst>
                    <a:ext uri="{A12FA001-AC4F-418D-AE19-62706E023703}">
                      <ahyp:hlinkClr xmlns:ahyp="http://schemas.microsoft.com/office/drawing/2018/hyperlinkcolor" val="tx"/>
                    </a:ext>
                  </a:extLst>
                </a:hlinkClick>
              </a:rPr>
              <a:t> www.invitalia.it</a:t>
            </a:r>
            <a:endParaRPr lang="en-IE" sz="2000" dirty="0">
              <a:solidFill>
                <a:srgbClr val="494949"/>
              </a:solidFill>
            </a:endParaRPr>
          </a:p>
        </p:txBody>
      </p:sp>
      <p:sp>
        <p:nvSpPr>
          <p:cNvPr id="33" name="Freeform 28">
            <a:extLst>
              <a:ext uri="{FF2B5EF4-FFF2-40B4-BE49-F238E27FC236}">
                <a16:creationId xmlns:a16="http://schemas.microsoft.com/office/drawing/2014/main" id="{8343E12B-954C-CB4A-AC1E-CEEFBD7B88F4}"/>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E06C8B29-346C-2DD6-53D6-0B290CBE49D7}"/>
              </a:ext>
            </a:extLst>
          </p:cNvPr>
          <p:cNvSpPr txBox="1">
            <a:spLocks/>
          </p:cNvSpPr>
          <p:nvPr/>
        </p:nvSpPr>
        <p:spPr>
          <a:xfrm>
            <a:off x="470099" y="235223"/>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Finanziamenti governativi senza scopo di lucro</a:t>
            </a:r>
          </a:p>
          <a:p>
            <a:pPr>
              <a:spcBef>
                <a:spcPts val="0"/>
              </a:spcBef>
              <a:spcAft>
                <a:spcPts val="600"/>
              </a:spcAft>
            </a:pPr>
            <a:r>
              <a:rPr lang="en-IE" sz="2800" dirty="0"/>
              <a:t>Incentivi nazionali per le startup di Invitalia</a:t>
            </a:r>
            <a:endParaRPr lang="en-US" sz="2800" dirty="0"/>
          </a:p>
        </p:txBody>
      </p:sp>
      <p:sp>
        <p:nvSpPr>
          <p:cNvPr id="2" name="Flowchart: Alternate Process 1">
            <a:extLst>
              <a:ext uri="{FF2B5EF4-FFF2-40B4-BE49-F238E27FC236}">
                <a16:creationId xmlns:a16="http://schemas.microsoft.com/office/drawing/2014/main" id="{B66F57A3-D8A8-4B71-85F5-6403ACA341D7}"/>
              </a:ext>
            </a:extLst>
          </p:cNvPr>
          <p:cNvSpPr/>
          <p:nvPr/>
        </p:nvSpPr>
        <p:spPr>
          <a:xfrm>
            <a:off x="1289583" y="4229133"/>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27801733-CC06-AB16-885E-AAB751DEF257}"/>
              </a:ext>
            </a:extLst>
          </p:cNvPr>
          <p:cNvSpPr txBox="1">
            <a:spLocks/>
          </p:cNvSpPr>
          <p:nvPr/>
        </p:nvSpPr>
        <p:spPr>
          <a:xfrm>
            <a:off x="2291191" y="4292181"/>
            <a:ext cx="8620270" cy="1621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sz="2000" b="1" dirty="0">
                <a:solidFill>
                  <a:srgbClr val="E96751"/>
                </a:solidFill>
              </a:rPr>
              <a:t>Esempio: </a:t>
            </a:r>
            <a:r>
              <a:rPr lang="en-US" sz="2000" dirty="0">
                <a:solidFill>
                  <a:srgbClr val="494949"/>
                </a:solidFill>
              </a:rPr>
              <a:t>è possibile ottenere </a:t>
            </a:r>
            <a:r>
              <a:rPr lang="en-US" sz="2000" b="1" dirty="0">
                <a:solidFill>
                  <a:srgbClr val="494949"/>
                </a:solidFill>
              </a:rPr>
              <a:t>un finanziamento</a:t>
            </a:r>
            <a:r>
              <a:rPr lang="en-US" sz="2000" dirty="0">
                <a:solidFill>
                  <a:srgbClr val="494949"/>
                </a:solidFill>
              </a:rPr>
              <a:t> del 75% (di cui il 50% è un prestito senza interessi e il 25% può essere non rimborsabile se si tratta di progetti green/tech)</a:t>
            </a:r>
          </a:p>
          <a:p>
            <a:pPr marL="342900" indent="-342900">
              <a:spcBef>
                <a:spcPts val="0"/>
              </a:spcBef>
              <a:buFont typeface="Arial" panose="020B0604020202020204" pitchFamily="34" charset="0"/>
              <a:buChar char="•"/>
            </a:pPr>
            <a:r>
              <a:rPr lang="en-IE" sz="2000" dirty="0">
                <a:solidFill>
                  <a:srgbClr val="494949"/>
                </a:solidFill>
              </a:rPr>
              <a:t>Acquisto o ristrutturazione di immobili</a:t>
            </a:r>
          </a:p>
          <a:p>
            <a:pPr marL="342900" indent="-342900">
              <a:spcBef>
                <a:spcPts val="0"/>
              </a:spcBef>
              <a:buFont typeface="Arial" panose="020B0604020202020204" pitchFamily="34" charset="0"/>
              <a:buChar char="•"/>
            </a:pPr>
            <a:r>
              <a:rPr lang="en-US" sz="2000" dirty="0">
                <a:solidFill>
                  <a:srgbClr val="494949"/>
                </a:solidFill>
              </a:rPr>
              <a:t>Creazione di siti di glamping, agriturismo e alloggi turistici accessibili</a:t>
            </a:r>
          </a:p>
          <a:p>
            <a:pPr marL="104775" indent="0"/>
            <a:endParaRPr lang="en-US" sz="2000" dirty="0">
              <a:solidFill>
                <a:srgbClr val="494949"/>
              </a:solidFill>
            </a:endParaRPr>
          </a:p>
        </p:txBody>
      </p:sp>
      <p:cxnSp>
        <p:nvCxnSpPr>
          <p:cNvPr id="6" name="Straight Connector 5">
            <a:extLst>
              <a:ext uri="{FF2B5EF4-FFF2-40B4-BE49-F238E27FC236}">
                <a16:creationId xmlns:a16="http://schemas.microsoft.com/office/drawing/2014/main" id="{1DA14E42-9AD7-ACCE-53F6-8B1F94D9C35B}"/>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0D7A5-CBF5-7155-1AFB-E65AC268B5AB}"/>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CE2627-B0E9-8A25-6820-4F14EEB29CC5}"/>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3363DB68-1A0C-5A8F-F27C-D676C806D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E3A31C37-4EC8-4670-4700-6BDA990F1729}"/>
              </a:ext>
            </a:extLst>
          </p:cNvPr>
          <p:cNvPicPr>
            <a:picLocks noChangeAspect="1"/>
          </p:cNvPicPr>
          <p:nvPr/>
        </p:nvPicPr>
        <p:blipFill>
          <a:blip r:embed="rId7"/>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C9CC1D6-78E7-FB6A-FEB9-469B489EE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8375" y="4365874"/>
            <a:ext cx="749373" cy="749373"/>
          </a:xfrm>
          <a:prstGeom prst="rect">
            <a:avLst/>
          </a:prstGeom>
        </p:spPr>
      </p:pic>
      <p:sp>
        <p:nvSpPr>
          <p:cNvPr id="8" name="TextBox 7">
            <a:extLst>
              <a:ext uri="{FF2B5EF4-FFF2-40B4-BE49-F238E27FC236}">
                <a16:creationId xmlns:a16="http://schemas.microsoft.com/office/drawing/2014/main" id="{011573C3-43F4-14C5-A6F1-F958F36192D5}"/>
              </a:ext>
            </a:extLst>
          </p:cNvPr>
          <p:cNvSpPr txBox="1"/>
          <p:nvPr/>
        </p:nvSpPr>
        <p:spPr>
          <a:xfrm>
            <a:off x="4055463" y="5934670"/>
            <a:ext cx="7316912" cy="923330"/>
          </a:xfrm>
          <a:prstGeom prst="rect">
            <a:avLst/>
          </a:prstGeom>
          <a:noFill/>
        </p:spPr>
        <p:txBody>
          <a:bodyPr wrap="square">
            <a:spAutoFit/>
          </a:bodyPr>
          <a:lstStyle/>
          <a:p>
            <a:r>
              <a:rPr lang="en-US" b="1" i="1" dirty="0">
                <a:solidFill>
                  <a:srgbClr val="494949"/>
                </a:solidFill>
                <a:latin typeface="Google Sans"/>
              </a:rPr>
              <a:t>Letture consigliate</a:t>
            </a:r>
          </a:p>
          <a:p>
            <a:r>
              <a:rPr lang="en-US" dirty="0">
                <a:solidFill>
                  <a:srgbClr val="00B0F0"/>
                </a:solidFill>
                <a:latin typeface="Calibri "/>
                <a:hlinkClick r:id="rId10">
                  <a:extLst>
                    <a:ext uri="{A12FA001-AC4F-418D-AE19-62706E023703}">
                      <ahyp:hlinkClr xmlns:ahyp="http://schemas.microsoft.com/office/drawing/2018/hyperlinkcolor" val="tx"/>
                    </a:ext>
                  </a:extLst>
                </a:hlinkClick>
              </a:rPr>
              <a:t>Sovvenzioni a fondo perduto per il turismo: tutti i bandi </a:t>
            </a:r>
            <a:r>
              <a:rPr lang="en-US" dirty="0" err="1">
                <a:solidFill>
                  <a:srgbClr val="00B0F0"/>
                </a:solidFill>
                <a:latin typeface="Calibri "/>
                <a:hlinkClick r:id="rId10">
                  <a:extLst>
                    <a:ext uri="{A12FA001-AC4F-418D-AE19-62706E023703}">
                      <ahyp:hlinkClr xmlns:ahyp="http://schemas.microsoft.com/office/drawing/2018/hyperlinkcolor" val="tx"/>
                    </a:ext>
                  </a:extLst>
                </a:hlinkClick>
              </a:rPr>
              <a:t>Invitalia </a:t>
            </a:r>
            <a:r>
              <a:rPr lang="en-US" dirty="0">
                <a:solidFill>
                  <a:srgbClr val="00B0F0"/>
                </a:solidFill>
                <a:latin typeface="Calibri "/>
                <a:hlinkClick r:id="rId10">
                  <a:extLst>
                    <a:ext uri="{A12FA001-AC4F-418D-AE19-62706E023703}">
                      <ahyp:hlinkClr xmlns:ahyp="http://schemas.microsoft.com/office/drawing/2018/hyperlinkcolor" val="tx"/>
                    </a:ext>
                  </a:extLst>
                </a:hlinkClick>
              </a:rPr>
              <a:t>per il 2025</a:t>
            </a:r>
            <a:endParaRPr lang="en-US" dirty="0">
              <a:solidFill>
                <a:srgbClr val="00B0F0"/>
              </a:solidFill>
              <a:latin typeface="Calibri "/>
            </a:endParaRPr>
          </a:p>
          <a:p>
            <a:endParaRPr lang="en-US" i="0" dirty="0">
              <a:solidFill>
                <a:srgbClr val="00B0F0"/>
              </a:solidFill>
              <a:effectLst/>
            </a:endParaRPr>
          </a:p>
        </p:txBody>
      </p:sp>
      <p:pic>
        <p:nvPicPr>
          <p:cNvPr id="11" name="Picture 10">
            <a:extLst>
              <a:ext uri="{FF2B5EF4-FFF2-40B4-BE49-F238E27FC236}">
                <a16:creationId xmlns:a16="http://schemas.microsoft.com/office/drawing/2014/main" id="{91AD7F91-E4C7-80D6-164A-36B82C3EDAE1}"/>
              </a:ext>
            </a:extLst>
          </p:cNvPr>
          <p:cNvPicPr>
            <a:picLocks noChangeAspect="1"/>
          </p:cNvPicPr>
          <p:nvPr/>
        </p:nvPicPr>
        <p:blipFill>
          <a:blip r:embed="rId11"/>
          <a:stretch>
            <a:fillRect/>
          </a:stretch>
        </p:blipFill>
        <p:spPr>
          <a:xfrm>
            <a:off x="3204874" y="5945105"/>
            <a:ext cx="850589" cy="846711"/>
          </a:xfrm>
          <a:prstGeom prst="rect">
            <a:avLst/>
          </a:prstGeom>
        </p:spPr>
      </p:pic>
    </p:spTree>
    <p:extLst>
      <p:ext uri="{BB962C8B-B14F-4D97-AF65-F5344CB8AC3E}">
        <p14:creationId xmlns:p14="http://schemas.microsoft.com/office/powerpoint/2010/main" val="28153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909C-F8B4-F6D7-4D49-D09F8CEA88CE}"/>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72736F99-7C5E-201D-681A-03F1327BD1C2}"/>
              </a:ext>
            </a:extLst>
          </p:cNvPr>
          <p:cNvSpPr/>
          <p:nvPr/>
        </p:nvSpPr>
        <p:spPr>
          <a:xfrm>
            <a:off x="1243725" y="1314194"/>
            <a:ext cx="10029647" cy="345865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Text Placeholder 5">
            <a:extLst>
              <a:ext uri="{FF2B5EF4-FFF2-40B4-BE49-F238E27FC236}">
                <a16:creationId xmlns:a16="http://schemas.microsoft.com/office/drawing/2014/main" id="{F56FCD4D-E83B-1E5C-A3B1-2775D0EA0560}"/>
              </a:ext>
            </a:extLst>
          </p:cNvPr>
          <p:cNvSpPr txBox="1">
            <a:spLocks/>
          </p:cNvSpPr>
          <p:nvPr/>
        </p:nvSpPr>
        <p:spPr>
          <a:xfrm>
            <a:off x="1736134" y="1722374"/>
            <a:ext cx="9518409" cy="3265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1800" b="1" dirty="0">
                <a:solidFill>
                  <a:srgbClr val="E96751"/>
                </a:solidFill>
              </a:rPr>
              <a:t>Un altro programma: Smart&amp; Start 2025</a:t>
            </a:r>
          </a:p>
          <a:p>
            <a:pPr marL="0" indent="0">
              <a:spcAft>
                <a:spcPts val="600"/>
              </a:spcAft>
            </a:pPr>
            <a:r>
              <a:rPr lang="en-US" sz="1800" dirty="0">
                <a:solidFill>
                  <a:srgbClr val="494949"/>
                </a:solidFill>
              </a:rPr>
              <a:t>Un altro programma </a:t>
            </a:r>
            <a:r>
              <a:rPr lang="en-US" sz="1800" dirty="0" err="1">
                <a:solidFill>
                  <a:srgbClr val="494949"/>
                </a:solidFill>
              </a:rPr>
              <a:t>di Invitalia</a:t>
            </a:r>
            <a:r>
              <a:rPr lang="en-US" sz="1800" dirty="0">
                <a:solidFill>
                  <a:srgbClr val="494949"/>
                </a:solidFill>
              </a:rPr>
              <a:t>, </a:t>
            </a:r>
            <a:r>
              <a:rPr lang="en-US" sz="1800" b="1" dirty="0" err="1">
                <a:solidFill>
                  <a:srgbClr val="494949"/>
                </a:solidFill>
                <a:hlinkClick r:id="rId3">
                  <a:extLst>
                    <a:ext uri="{A12FA001-AC4F-418D-AE19-62706E023703}">
                      <ahyp:hlinkClr xmlns:ahyp="http://schemas.microsoft.com/office/drawing/2018/hyperlinkcolor" val="tx"/>
                    </a:ext>
                  </a:extLst>
                </a:hlinkClick>
              </a:rPr>
              <a:t>Smart&amp;Start</a:t>
            </a:r>
            <a:r>
              <a:rPr lang="en-US" sz="1800" b="1" dirty="0">
                <a:solidFill>
                  <a:srgbClr val="494949"/>
                </a:solidFill>
                <a:hlinkClick r:id="rId3">
                  <a:extLst>
                    <a:ext uri="{A12FA001-AC4F-418D-AE19-62706E023703}">
                      <ahyp:hlinkClr xmlns:ahyp="http://schemas.microsoft.com/office/drawing/2018/hyperlinkcolor" val="tx"/>
                    </a:ext>
                  </a:extLst>
                </a:hlinkClick>
              </a:rPr>
              <a:t> 2025</a:t>
            </a:r>
            <a:r>
              <a:rPr lang="en-US" sz="1800" dirty="0">
                <a:solidFill>
                  <a:srgbClr val="494949"/>
                </a:solidFill>
              </a:rPr>
              <a:t>, offre sovvenzioni/prestiti per "startup innovative", principalmente nel settore tecnologico, comprese quelle con modelli di turismo digitale. </a:t>
            </a:r>
            <a:r>
              <a:rPr lang="en-US" sz="1800" b="1" dirty="0">
                <a:solidFill>
                  <a:srgbClr val="494949"/>
                </a:solidFill>
              </a:rPr>
              <a:t>Esempio: </a:t>
            </a:r>
            <a:r>
              <a:rPr lang="en-US" sz="1800" dirty="0">
                <a:solidFill>
                  <a:srgbClr val="494949"/>
                </a:solidFill>
              </a:rPr>
              <a:t>potrebbe essere idoneo un concetto turistico unico con un elemento tecnologico/piattaforma, come </a:t>
            </a:r>
            <a:r>
              <a:rPr lang="en-US" sz="1800" b="1" dirty="0">
                <a:solidFill>
                  <a:srgbClr val="494949"/>
                </a:solidFill>
              </a:rPr>
              <a:t>app </a:t>
            </a:r>
            <a:r>
              <a:rPr lang="en-US" sz="1800" dirty="0">
                <a:solidFill>
                  <a:srgbClr val="494949"/>
                </a:solidFill>
              </a:rPr>
              <a:t>per la prenotazione di eco-turismo, tecnologia per cabine intelligenti e guide digitali dei sentieri.</a:t>
            </a:r>
          </a:p>
          <a:p>
            <a:pPr marL="0" indent="0">
              <a:spcAft>
                <a:spcPts val="600"/>
              </a:spcAft>
            </a:pPr>
            <a:r>
              <a:rPr lang="en-US" sz="1800" b="1" dirty="0">
                <a:solidFill>
                  <a:srgbClr val="494949"/>
                </a:solidFill>
              </a:rPr>
              <a:t>Possono essere finanziati </a:t>
            </a:r>
            <a:r>
              <a:rPr lang="en-US" sz="1800" dirty="0">
                <a:solidFill>
                  <a:srgbClr val="494949"/>
                </a:solidFill>
              </a:rPr>
              <a:t>progetti con spese </a:t>
            </a:r>
            <a:r>
              <a:rPr lang="en-US" sz="1800" b="1" dirty="0">
                <a:solidFill>
                  <a:srgbClr val="494949"/>
                </a:solidFill>
              </a:rPr>
              <a:t>comprese tra 100.000 e 1,5 milioni di euro</a:t>
            </a:r>
            <a:r>
              <a:rPr lang="en-US" sz="1800" dirty="0">
                <a:solidFill>
                  <a:srgbClr val="494949"/>
                </a:solidFill>
              </a:rPr>
              <a:t>. Al 1° febbraio 2024, sono state finanziate 1.549 start-up innovative, con 800 milioni di euro di investimenti attivati, per un totale di 618 milioni di euro di incentivi concessi.</a:t>
            </a:r>
          </a:p>
        </p:txBody>
      </p:sp>
      <p:sp>
        <p:nvSpPr>
          <p:cNvPr id="33" name="Freeform 28">
            <a:extLst>
              <a:ext uri="{FF2B5EF4-FFF2-40B4-BE49-F238E27FC236}">
                <a16:creationId xmlns:a16="http://schemas.microsoft.com/office/drawing/2014/main" id="{08DDEF3B-D007-7ED2-82FC-6FE28D97A123}"/>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C19B62F8-2D75-E60B-9669-C1D362F2A537}"/>
              </a:ext>
            </a:extLst>
          </p:cNvPr>
          <p:cNvSpPr txBox="1">
            <a:spLocks/>
          </p:cNvSpPr>
          <p:nvPr/>
        </p:nvSpPr>
        <p:spPr>
          <a:xfrm>
            <a:off x="470099" y="25328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Finanziamenti governativi senza scopo di lucro</a:t>
            </a:r>
          </a:p>
          <a:p>
            <a:pPr>
              <a:spcBef>
                <a:spcPts val="0"/>
              </a:spcBef>
              <a:spcAft>
                <a:spcPts val="600"/>
              </a:spcAft>
            </a:pPr>
            <a:r>
              <a:rPr lang="en-IE" sz="2800" dirty="0"/>
              <a:t>Incentivi nazionali per le start-up di Invitalia</a:t>
            </a:r>
            <a:endParaRPr lang="en-US" sz="2800" dirty="0"/>
          </a:p>
        </p:txBody>
      </p:sp>
      <p:sp>
        <p:nvSpPr>
          <p:cNvPr id="2" name="Flowchart: Alternate Process 1">
            <a:extLst>
              <a:ext uri="{FF2B5EF4-FFF2-40B4-BE49-F238E27FC236}">
                <a16:creationId xmlns:a16="http://schemas.microsoft.com/office/drawing/2014/main" id="{11782189-FA86-E6B6-4739-AFB5DD4095B7}"/>
              </a:ext>
            </a:extLst>
          </p:cNvPr>
          <p:cNvSpPr/>
          <p:nvPr/>
        </p:nvSpPr>
        <p:spPr>
          <a:xfrm>
            <a:off x="1276359" y="4850763"/>
            <a:ext cx="10029647" cy="187037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p>
        </p:txBody>
      </p:sp>
      <p:sp>
        <p:nvSpPr>
          <p:cNvPr id="3" name="Text Placeholder 5">
            <a:extLst>
              <a:ext uri="{FF2B5EF4-FFF2-40B4-BE49-F238E27FC236}">
                <a16:creationId xmlns:a16="http://schemas.microsoft.com/office/drawing/2014/main" id="{AF3C8F10-0B52-F79C-1859-A3A461EBFAD0}"/>
              </a:ext>
            </a:extLst>
          </p:cNvPr>
          <p:cNvSpPr txBox="1">
            <a:spLocks/>
          </p:cNvSpPr>
          <p:nvPr/>
        </p:nvSpPr>
        <p:spPr>
          <a:xfrm>
            <a:off x="2185203" y="5019828"/>
            <a:ext cx="8620270" cy="1838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000" b="1" dirty="0">
                <a:solidFill>
                  <a:srgbClr val="E96751"/>
                </a:solidFill>
              </a:rPr>
              <a:t>Suggerimento: </a:t>
            </a:r>
            <a:r>
              <a:rPr lang="en-US" sz="2000" dirty="0">
                <a:solidFill>
                  <a:srgbClr val="494949"/>
                </a:solidFill>
              </a:rPr>
              <a:t>le aziende turistiche che desiderano usufruire di questo strumento devono presentare un business plan in cui siano predominanti gli elementi di </a:t>
            </a:r>
            <a:r>
              <a:rPr lang="en-US" sz="1200" b="1" dirty="0">
                <a:solidFill>
                  <a:srgbClr val="494949"/>
                </a:solidFill>
              </a:rPr>
              <a:t>innovazione</a:t>
            </a:r>
            <a:r>
              <a:rPr lang="en-US" sz="2000" b="1" dirty="0">
                <a:solidFill>
                  <a:srgbClr val="494949"/>
                </a:solidFill>
              </a:rPr>
              <a:t> </a:t>
            </a:r>
            <a:r>
              <a:rPr lang="en-US" sz="2000" dirty="0">
                <a:solidFill>
                  <a:srgbClr val="494949"/>
                </a:solidFill>
              </a:rPr>
              <a:t>e </a:t>
            </a:r>
            <a:r>
              <a:rPr lang="en-US" sz="2000" b="1" dirty="0">
                <a:solidFill>
                  <a:srgbClr val="494949"/>
                </a:solidFill>
              </a:rPr>
              <a:t>le nuove tecnologie </a:t>
            </a:r>
            <a:r>
              <a:rPr lang="en-US" sz="2000" dirty="0">
                <a:solidFill>
                  <a:srgbClr val="494949"/>
                </a:solidFill>
              </a:rPr>
              <a:t>(vedere le informazioni sul finanziamento </a:t>
            </a:r>
            <a:r>
              <a:rPr lang="en-US" sz="2000" dirty="0" err="1">
                <a:solidFill>
                  <a:srgbClr val="494949"/>
                </a:solidFill>
              </a:rPr>
              <a:t>Smart&amp;Start </a:t>
            </a:r>
            <a:r>
              <a:rPr lang="en-US" sz="2000" dirty="0">
                <a:solidFill>
                  <a:srgbClr val="494949"/>
                </a:solidFill>
              </a:rPr>
              <a:t>Italia sul sito web </a:t>
            </a:r>
            <a:r>
              <a:rPr lang="en-US" sz="2000" dirty="0" err="1">
                <a:solidFill>
                  <a:srgbClr val="494949"/>
                </a:solidFill>
              </a:rPr>
              <a:t>di Invitalia</a:t>
            </a:r>
            <a:r>
              <a:rPr lang="en-US" sz="2000" dirty="0">
                <a:solidFill>
                  <a:srgbClr val="494949"/>
                </a:solidFill>
              </a:rPr>
              <a:t>). È necessario un forte orientamento tecnologico/digitale; presentate chiaramente la vostra innovazione unica e il suo potenziale innovativo. </a:t>
            </a:r>
          </a:p>
          <a:p>
            <a:pPr marL="104775" indent="0"/>
            <a:endParaRPr lang="en-US" sz="2000" dirty="0">
              <a:solidFill>
                <a:srgbClr val="494949"/>
              </a:solidFill>
            </a:endParaRPr>
          </a:p>
        </p:txBody>
      </p:sp>
      <p:cxnSp>
        <p:nvCxnSpPr>
          <p:cNvPr id="6" name="Straight Connector 5">
            <a:extLst>
              <a:ext uri="{FF2B5EF4-FFF2-40B4-BE49-F238E27FC236}">
                <a16:creationId xmlns:a16="http://schemas.microsoft.com/office/drawing/2014/main" id="{5AFEB836-1C3C-1960-0666-47F9A35D9C32}"/>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E9F3DB-560E-8B6A-8B80-D3E9898CF42A}"/>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931E16-FD02-30D7-B8B9-D985E0FF3B2B}"/>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4F89D474-6F57-1D0E-E1AF-5BCA631F8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D6AB86FA-8A99-9F51-1A1C-0C59718C357B}"/>
              </a:ext>
            </a:extLst>
          </p:cNvPr>
          <p:cNvPicPr>
            <a:picLocks noChangeAspect="1"/>
          </p:cNvPicPr>
          <p:nvPr/>
        </p:nvPicPr>
        <p:blipFill>
          <a:blip r:embed="rId6"/>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1D7CD56-96E8-8E6C-4D41-03CDCC704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5830" y="4987505"/>
            <a:ext cx="749373" cy="749373"/>
          </a:xfrm>
          <a:prstGeom prst="rect">
            <a:avLst/>
          </a:prstGeom>
        </p:spPr>
      </p:pic>
    </p:spTree>
    <p:extLst>
      <p:ext uri="{BB962C8B-B14F-4D97-AF65-F5344CB8AC3E}">
        <p14:creationId xmlns:p14="http://schemas.microsoft.com/office/powerpoint/2010/main" val="3481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6"/>
            <a:ext cx="10136921" cy="302306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Introduzione: </a:t>
            </a:r>
            <a:r>
              <a:rPr lang="en-US" sz="2200" b="1" dirty="0">
                <a:solidFill>
                  <a:srgbClr val="494949"/>
                </a:solidFill>
                <a:hlinkClick r:id="rId5">
                  <a:extLst>
                    <a:ext uri="{A12FA001-AC4F-418D-AE19-62706E023703}">
                      <ahyp:hlinkClr xmlns:ahyp="http://schemas.microsoft.com/office/drawing/2018/hyperlinkcolor" val="tx"/>
                    </a:ext>
                  </a:extLst>
                </a:hlinkClick>
              </a:rPr>
              <a:t>Il programma Resto al Sud </a:t>
            </a:r>
            <a:r>
              <a:rPr lang="en-US" sz="2200" dirty="0">
                <a:solidFill>
                  <a:srgbClr val="494949"/>
                </a:solidFill>
              </a:rPr>
              <a:t>è un importante incentivo del governo italiano volto a sostenere l'imprenditoria giovanile e lo sviluppo economico nel Sud Italia. v. </a:t>
            </a:r>
          </a:p>
          <a:p>
            <a:pPr marL="0" indent="0">
              <a:spcAft>
                <a:spcPts val="1200"/>
              </a:spcAft>
            </a:pPr>
            <a:r>
              <a:rPr lang="en-US" sz="2200" dirty="0">
                <a:solidFill>
                  <a:srgbClr val="494949"/>
                </a:solidFill>
              </a:rPr>
              <a:t>Molti lo hanno utilizzato per aprire bed and breakfast, piccoli hotel o siti di glamping. Si tratta di una combinazione di sovvenzione e prestito a tasso zero. Copre fino al</a:t>
            </a:r>
            <a:r>
              <a:rPr lang="en-US" sz="2200" b="1" dirty="0">
                <a:solidFill>
                  <a:srgbClr val="494949"/>
                </a:solidFill>
              </a:rPr>
              <a:t> 90% dei costi </a:t>
            </a:r>
            <a:r>
              <a:rPr lang="en-US" sz="2200" dirty="0">
                <a:solidFill>
                  <a:srgbClr val="494949"/>
                </a:solidFill>
              </a:rPr>
              <a:t>(50% prestito a tasso zero + 40% sovvenzione). Fino a</a:t>
            </a:r>
            <a:r>
              <a:rPr lang="en-US" sz="2200" b="1" dirty="0">
                <a:solidFill>
                  <a:srgbClr val="494949"/>
                </a:solidFill>
              </a:rPr>
              <a:t> 60.000 euro (individui) </a:t>
            </a:r>
            <a:r>
              <a:rPr lang="en-US" sz="2200" dirty="0">
                <a:solidFill>
                  <a:srgbClr val="494949"/>
                </a:solidFill>
              </a:rPr>
              <a:t>o</a:t>
            </a:r>
            <a:r>
              <a:rPr lang="en-US" sz="2200" b="1" dirty="0">
                <a:solidFill>
                  <a:srgbClr val="494949"/>
                </a:solidFill>
              </a:rPr>
              <a:t> 3 milioni di euro (progetti di gruppo).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DBC0FD44-08B3-4ACE-EBE8-19A64672BBED}"/>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5C18809-0C1A-2FB5-38F5-1F8AC9F38D37}"/>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92537"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Programma Resto al Sud</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FF160E3B-93FD-0BF7-197E-4407BA19D6C4}"/>
              </a:ext>
            </a:extLst>
          </p:cNvPr>
          <p:cNvSpPr/>
          <p:nvPr/>
        </p:nvSpPr>
        <p:spPr>
          <a:xfrm>
            <a:off x="1826168" y="4673137"/>
            <a:ext cx="10029647" cy="145867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Text Placeholder 5">
            <a:extLst>
              <a:ext uri="{FF2B5EF4-FFF2-40B4-BE49-F238E27FC236}">
                <a16:creationId xmlns:a16="http://schemas.microsoft.com/office/drawing/2014/main" id="{D27CCA1A-D94E-1F31-8634-9366F1AC0364}"/>
              </a:ext>
            </a:extLst>
          </p:cNvPr>
          <p:cNvSpPr txBox="1">
            <a:spLocks/>
          </p:cNvSpPr>
          <p:nvPr/>
        </p:nvSpPr>
        <p:spPr>
          <a:xfrm>
            <a:off x="2483933" y="4895980"/>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rgbClr val="E96751"/>
                </a:solidFill>
              </a:rPr>
              <a:t>Esempio: </a:t>
            </a:r>
          </a:p>
          <a:p>
            <a:pPr marL="0" indent="0"/>
            <a:r>
              <a:rPr lang="en-US" sz="2000" dirty="0">
                <a:solidFill>
                  <a:srgbClr val="494949"/>
                </a:solidFill>
              </a:rPr>
              <a:t>I singoli individui possono ricevere fino a</a:t>
            </a:r>
            <a:r>
              <a:rPr lang="en-US" sz="2000" b="1" dirty="0">
                <a:solidFill>
                  <a:srgbClr val="494949"/>
                </a:solidFill>
              </a:rPr>
              <a:t> 60.000 euro (o fino a 200.000 euro per </a:t>
            </a:r>
            <a:r>
              <a:rPr lang="en-US" sz="2000" dirty="0">
                <a:solidFill>
                  <a:srgbClr val="494949"/>
                </a:solidFill>
              </a:rPr>
              <a:t>le società</a:t>
            </a:r>
            <a:r>
              <a:rPr lang="en-US" sz="2000" b="1" dirty="0">
                <a:solidFill>
                  <a:srgbClr val="494949"/>
                </a:solidFill>
              </a:rPr>
              <a:t> con più fondatori</a:t>
            </a:r>
            <a:r>
              <a:rPr lang="en-US" sz="2000" dirty="0">
                <a:solidFill>
                  <a:srgbClr val="494949"/>
                </a:solidFill>
              </a:rPr>
              <a:t>), composti da una sovvenzione del 50% e un </a:t>
            </a:r>
            <a:r>
              <a:rPr lang="en-US" sz="2000" b="1" dirty="0">
                <a:solidFill>
                  <a:srgbClr val="494949"/>
                </a:solidFill>
              </a:rPr>
              <a:t>prestito</a:t>
            </a:r>
            <a:r>
              <a:rPr lang="en-US" sz="2000" dirty="0">
                <a:solidFill>
                  <a:srgbClr val="494949"/>
                </a:solidFill>
              </a:rPr>
              <a:t> del 50</a:t>
            </a:r>
            <a:r>
              <a:rPr lang="en-US" sz="2000" b="1" dirty="0">
                <a:solidFill>
                  <a:srgbClr val="494949"/>
                </a:solidFill>
              </a:rPr>
              <a:t>%. </a:t>
            </a:r>
          </a:p>
          <a:p>
            <a:pPr marL="447675" indent="0"/>
            <a:endParaRPr lang="en-US" sz="2000" dirty="0">
              <a:solidFill>
                <a:srgbClr val="494949"/>
              </a:solidFill>
            </a:endParaRPr>
          </a:p>
        </p:txBody>
      </p:sp>
      <p:pic>
        <p:nvPicPr>
          <p:cNvPr id="43" name="Graphic 42" descr="Excellent with solid fill">
            <a:extLst>
              <a:ext uri="{FF2B5EF4-FFF2-40B4-BE49-F238E27FC236}">
                <a16:creationId xmlns:a16="http://schemas.microsoft.com/office/drawing/2014/main" id="{DE283728-8E65-9B6D-4696-610A90B84D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168" y="4772225"/>
            <a:ext cx="749373" cy="749373"/>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0722" name="Picture 2" descr="Resto al sud">
            <a:extLst>
              <a:ext uri="{FF2B5EF4-FFF2-40B4-BE49-F238E27FC236}">
                <a16:creationId xmlns:a16="http://schemas.microsoft.com/office/drawing/2014/main" id="{854270DF-939B-1A33-BB06-D6F05EA07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9949" y="28730"/>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2298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EC2A733B751B4A9BD302BA2F24F71D" ma:contentTypeVersion="16" ma:contentTypeDescription="Creare un nuovo documento." ma:contentTypeScope="" ma:versionID="f40fbbea10783687fdca30314ab3e89b">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3242e7b084edcaea6cfd00877d627888"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5741F2-AF6E-44BD-99AC-556DE1A861D7}"/>
</file>

<file path=customXml/itemProps2.xml><?xml version="1.0" encoding="utf-8"?>
<ds:datastoreItem xmlns:ds="http://schemas.openxmlformats.org/officeDocument/2006/customXml" ds:itemID="{10AA3E14-2CB5-4F8F-B84C-E4AF4A8B3927}"/>
</file>

<file path=customXml/itemProps3.xml><?xml version="1.0" encoding="utf-8"?>
<ds:datastoreItem xmlns:ds="http://schemas.openxmlformats.org/officeDocument/2006/customXml" ds:itemID="{6A53E490-8FCB-4670-89D0-86398C8D6C54}"/>
</file>

<file path=docProps/app.xml><?xml version="1.0" encoding="utf-8"?>
<Properties xmlns="http://schemas.openxmlformats.org/officeDocument/2006/extended-properties" xmlns:vt="http://schemas.openxmlformats.org/officeDocument/2006/docPropsVTypes">
  <Template/>
  <TotalTime>13601</TotalTime>
  <Words>5414</Words>
  <Application>Microsoft Macintosh PowerPoint</Application>
  <PresentationFormat>Widescreen</PresentationFormat>
  <Paragraphs>285</Paragraphs>
  <Slides>38</Slides>
  <Notes>18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38</vt:i4>
      </vt:variant>
    </vt:vector>
  </HeadingPairs>
  <TitlesOfParts>
    <vt:vector size="49" baseType="lpstr">
      <vt:lpstr>Aptos</vt:lpstr>
      <vt:lpstr>Arial</vt:lpstr>
      <vt:lpstr>Calibri</vt:lpstr>
      <vt:lpstr>Calibri </vt:lpstr>
      <vt:lpstr>Google Sans</vt:lpstr>
      <vt:lpstr>Montserrat</vt:lpstr>
      <vt:lpstr>Montserrat Light</vt:lpstr>
      <vt:lpstr>var(--h2_typography-font-family)</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docId:EB1EC97A69F55FE8E8C8B0E8B26F945D</cp:keywords>
  <cp:lastModifiedBy>Manuel Guarita</cp:lastModifiedBy>
  <cp:revision>567</cp:revision>
  <dcterms:created xsi:type="dcterms:W3CDTF">2020-10-14T13:32:04Z</dcterms:created>
  <dcterms:modified xsi:type="dcterms:W3CDTF">2026-02-06T19:59:18Z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