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3.xml" ContentType="application/vnd.openxmlformats-officedocument.presentationml.slideLayout+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8"/>
  </p:notesMasterIdLst>
  <p:handoutMasterIdLst>
    <p:handoutMasterId r:id="rId29"/>
  </p:handoutMasterIdLst>
  <p:sldIdLst>
    <p:sldId id="7748" r:id="rId2"/>
    <p:sldId id="7696" r:id="rId3"/>
    <p:sldId id="6804" r:id="rId4"/>
    <p:sldId id="7149" r:id="rId5"/>
    <p:sldId id="7749" r:id="rId6"/>
    <p:sldId id="7676" r:id="rId7"/>
    <p:sldId id="7689" r:id="rId8"/>
    <p:sldId id="4352" r:id="rId9"/>
    <p:sldId id="7677" r:id="rId10"/>
    <p:sldId id="7692" r:id="rId11"/>
    <p:sldId id="7679" r:id="rId12"/>
    <p:sldId id="7678" r:id="rId13"/>
    <p:sldId id="7697" r:id="rId14"/>
    <p:sldId id="7698" r:id="rId15"/>
    <p:sldId id="7700" r:id="rId16"/>
    <p:sldId id="7649" r:id="rId17"/>
    <p:sldId id="6942" r:id="rId18"/>
    <p:sldId id="7750" r:id="rId19"/>
    <p:sldId id="6918" r:id="rId20"/>
    <p:sldId id="6919" r:id="rId21"/>
    <p:sldId id="6911" r:id="rId22"/>
    <p:sldId id="7751" r:id="rId23"/>
    <p:sldId id="6920" r:id="rId24"/>
    <p:sldId id="6803" r:id="rId25"/>
    <p:sldId id="6805" r:id="rId26"/>
    <p:sldId id="77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2A158"/>
    <a:srgbClr val="494949"/>
    <a:srgbClr val="0D9390"/>
    <a:srgbClr val="E96751"/>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622" autoAdjust="0"/>
    <p:restoredTop sz="95082"/>
  </p:normalViewPr>
  <p:slideViewPr>
    <p:cSldViewPr snapToGrid="0" snapToObjects="1">
      <p:cViewPr varScale="1">
        <p:scale>
          <a:sx n="96" d="100"/>
          <a:sy n="96" d="100"/>
        </p:scale>
        <p:origin x="176"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65C03-EE5A-C8D4-C0D3-9459FCDDA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3C9BE-31F6-3DD8-DB44-422D0073F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8D37A-CAC8-9449-3377-EFCAEC78EF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293A1E-664F-F80A-58AC-93889A847B66}"/>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513508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6C29-53D5-21E2-855D-E599C09FF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04DE1-7734-7E4C-7F0B-C59A30F5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361F0-FFAD-006F-BB2A-89538F7F2D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0AF9D7-B958-72C9-1F98-CE355CBC40A4}"/>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840605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8979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9EBB-5AE4-77DD-F2C3-420497392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2D5F5-E910-E854-8B31-47A6F891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8E0C4-8BCC-73F3-5A45-F5B6C7B018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B61604-D335-B33A-6CFB-F8637B2E0432}"/>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27205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B136-3150-7E3E-23AC-98D7838F9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5603B-07B7-D62F-2095-1DDB6A3BA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24FA5-23DE-ECDA-8F84-BA6D1E0BDE4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AE848C-93BE-BE49-683D-4815EA3177EE}"/>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77869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8883-1F96-8024-B86B-CA031F260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6A10A-D021-2AF8-F96A-D7C289E6B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58977-6988-4123-CBB7-745F1580C2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F4FEF9-3623-4B71-17E8-8828389EFAC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50915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4E50-2B0F-95FD-E14E-305D8C041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BDA3-63A1-532B-90C3-2A789813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834A0-5D45-5453-E447-222382750AF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7A051D-215C-60A6-54B2-9E4B9D779555}"/>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69751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B263-ACF9-A8CF-8856-6163DEAD8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142E8-7A44-9AE5-C7F3-1EC970B85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9B5C-4949-99F3-2766-CC0BD4F22B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7937CC1-1766-B437-67A1-358F6E724AEA}"/>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93295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18533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24.svg"/><Relationship Id="rId12" Type="http://schemas.openxmlformats.org/officeDocument/2006/relationships/hyperlink" Target="https://www.gov.ie/en/department-of-rural-and-community-development-and-the-gaeltacht/services/leader-programme-for-rural-development/#:~:text=LEADER%20grant%20payment.-,How%20to%20apply,funding%20that%20may%20be%20available."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hyperlink" Target="https://www.failteireland.ie/Identify-Available-Funding.aspx" TargetMode="External"/><Relationship Id="rId5" Type="http://schemas.openxmlformats.org/officeDocument/2006/relationships/image" Target="../media/image22.png"/><Relationship Id="rId10" Type="http://schemas.openxmlformats.org/officeDocument/2006/relationships/hyperlink" Target="https://www.googleadservices.com/pagead/aclk?sa=L&amp;ai=DChcSEwidhKaH49eNAxXnilAGHU7uC-QYABACGgJkZw&amp;co=1&amp;gclid=CjwKCAjw3f_BBhAPEiwAaA3K5EcJF77T0nUeooWZ38BjOP28D6NkEVNXrei_bVSgotRBPeWNU9G3uRoCdf8QAvD_BwE&amp;ohost=www.google.com&amp;cid=CAESVuD2OP1h7UnLIi5yk1McL_FCZpRy91sXvmdzILNONEp8Q4nfpBcwZrX2arwIAyQqv0gyqUG8MYqfYhbP7guf3zsvBAc6bzvOVY9wu1CmmDE5Zcu921_R&amp;category=acrcp_v1_40&amp;sig=AOD64_09bjy2JHDgIdy_CJ0hxMMw2w-kkg&amp;q&amp;adurl&amp;ved=2ahUKEwjL3aCH49eNAxX9VEEAHRkIFd8Q0Qx6BAgPEAE" TargetMode="External"/><Relationship Id="rId4" Type="http://schemas.openxmlformats.org/officeDocument/2006/relationships/image" Target="../media/image10.svg"/><Relationship Id="rId9" Type="http://schemas.openxmlformats.org/officeDocument/2006/relationships/hyperlink" Target="https://www.neh.gov.ie/service/search/neh-en/116580?query=Climate+Action+Programm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hyperlink" Target="https://ildn.ie/" TargetMode="External"/><Relationship Id="rId3" Type="http://schemas.openxmlformats.org/officeDocument/2006/relationships/hyperlink" Target="https://dldc.org/ardara-farm-diversification-project-made-possible-with-leader-funding/#:~:text=Committee%20%28LCDC%29,the%20development%20of%20the%20project" TargetMode="External"/><Relationship Id="rId7" Type="http://schemas.openxmlformats.org/officeDocument/2006/relationships/hyperlink" Target="https://www.neh.gov.ie/service/search/neh-en/116580?query=Climate+Action+Programme"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hyperlink" Target="https://www.failteireland.ie/JustTransition.aspx" TargetMode="External"/><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hyperlink" Target="https://www.failteireland.ie/Identify-Available-Funding.aspx" TargetMode="External"/><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s://www.eufunds.ie/eujtf-first-tourism-projects-awarded-e2-9million-under-sme-scheme.com" TargetMode="External"/><Relationship Id="rId11" Type="http://schemas.openxmlformats.org/officeDocument/2006/relationships/image" Target="../media/image29.png"/><Relationship Id="rId5" Type="http://schemas.openxmlformats.org/officeDocument/2006/relationships/hyperlink" Target="https://www.failteireland.ie/" TargetMode="External"/><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leinsterexpress.ie/news/business/1537108/holiday-rental-pods-planned-at-emo-court-in-laois.html" TargetMode="External"/><Relationship Id="rId2" Type="http://schemas.openxmlformats.org/officeDocument/2006/relationships/hyperlink" Target="https://www.leinsterexpress.ie/" TargetMode="External"/><Relationship Id="rId1" Type="http://schemas.openxmlformats.org/officeDocument/2006/relationships/slideLayout" Target="../slideLayouts/slideLayout31.xml"/><Relationship Id="rId5" Type="http://schemas.openxmlformats.org/officeDocument/2006/relationships/hyperlink" Target="https://www.castledarcyglamping.com/"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astledarcyglamping.com/" TargetMode="External"/><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hyperlink" Target="https://www.leinsterexpress.ie/news/business/1537108/holiday-rental-pods-planned-at-emo-court-in-laois.html"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www.irishexaminer.com/farming/arid-30965898.html#:~:text=In%20Co%20Clare%2C%20provision%20of,them%20a%20grant%20of%20%E2%82%AC200%2C000" TargetMode="External"/><Relationship Id="rId2" Type="http://schemas.openxmlformats.org/officeDocument/2006/relationships/hyperlink" Target="https://www.neh.gov.ie/hospitality-and-tourism-courses-grants#:~:text=LEADER%20is%20a%20community,Cork%2C%20Limerick%2C%20Waterford%20and%20Galway" TargetMode="Externa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hyperlink" Target="https://www.irishexaminer.com/farming/arid-30965898.html#:~:text=In%20Co%20Waterford%2C%20big%20Enterprise,Open%20Farm%20Ltd%E2%80%99s%20Glamping%20Pod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terprise-ireland.com/en/supports/green-plus#:~:text=For%20more%20information%20including%20eligible,part%20of%20a%20decarbonisation%20plan." TargetMode="External"/><Relationship Id="rId2" Type="http://schemas.openxmlformats.org/officeDocument/2006/relationships/hyperlink" Target="https://www.failteireland.ie/Identify-Available-Funding.aspx#:~:text=In%20addition%20under%20the%20EU,Click%C2%A0here%C2%A0for%20further%20information"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sbci.gov.ie/products/growth-and-sustainability-loan-scheme#:~:text=A%20long,climate%20action%20and%20environmental%20sustainability" TargetMode="External"/><Relationship Id="rId2" Type="http://schemas.openxmlformats.org/officeDocument/2006/relationships/hyperlink" Target="https://www.googleadservices.com/pagead/aclk?sa=L&amp;ai=DChcSEwjRoOex5teNAxWEgFAGHdPpLPcYABADGgJkZw&amp;co=1&amp;gclid=CjwKCAjw3f_BBhAPEiwAaA3K5NP-Ulg76hip9cJB3i-f80tr94rpu-ir5Rpvj9FiSWIGbf1aqcJ8HBoC0c8QAvD_BwE&amp;ohost=www.google.com&amp;cid=CAESVuD2gJfhMa29Hgmd19A2msnqv7NTn5-ZsIM-PaJf-SwPCh5e7cRHf1dOQkMfsrLO1woY39o6NX8www8WGiF9DDyCrFrP-n7cyer14kOauTxQMEK6GHnk&amp;category=acrcp_v1_40&amp;sig=AOD64_33aLwnpWg9lzvvA1YBRytyVPHOtQ&amp;q&amp;adurl&amp;ved=2ahUKEwj30OGx5teNAxWAXEEAHdUPIAEQ0Qx6BAgREAE" TargetMode="External"/><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nterprise-ireland.com/en/supports/leanplus" TargetMode="External"/><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hyperlink" Target="https://www.seai.ie/grants/business-grants/accelerated-capital-allowanc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iscf.ie/" TargetMode="External"/><Relationship Id="rId7" Type="http://schemas.openxmlformats.org/officeDocument/2006/relationships/image" Target="../media/image36.png"/><Relationship Id="rId2" Type="http://schemas.openxmlformats.org/officeDocument/2006/relationships/hyperlink" Target="https://www.teagasc.ie/" TargetMode="External"/><Relationship Id="rId1" Type="http://schemas.openxmlformats.org/officeDocument/2006/relationships/slideLayout" Target="../slideLayouts/slideLayout44.xml"/><Relationship Id="rId6" Type="http://schemas.openxmlformats.org/officeDocument/2006/relationships/hyperlink" Target="https://www.eufunds.ie/home/our-funds/" TargetMode="External"/><Relationship Id="rId5" Type="http://schemas.openxmlformats.org/officeDocument/2006/relationships/hyperlink" Target="https://www.bazaarvoice.com/blog/authentic-marketing-guide/" TargetMode="External"/><Relationship Id="rId4" Type="http://schemas.openxmlformats.org/officeDocument/2006/relationships/hyperlink" Target="https://www.farmersjournal.ie/finance/consumer/to-pod-or-not-to-pod-that-is-the-question-804941#:~:text=It%E2%80%99s%20also%20recommended%20to%20become,offer%20potential%20grants%20and%20support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ov.ie/en/department-of-rural-and-community-development-and-the-gaeltacht/press-releases/our-rural-future-minister-calleary-launches-2025-town-and-village-renewal-scheme/#:~:text=The%20Town%20and%20Village%20Renewal%20Scheme%20(TVRS)%20provides%20funding%20for,allocated%20to%20almost%201%2C800%20projects." TargetMode="External"/><Relationship Id="rId2" Type="http://schemas.openxmlformats.org/officeDocument/2006/relationships/hyperlink" Target="https://www.enterprise-ireland.com/en/" TargetMode="External"/><Relationship Id="rId1" Type="http://schemas.openxmlformats.org/officeDocument/2006/relationships/slideLayout" Target="../slideLayouts/slideLayout44.xml"/><Relationship Id="rId5" Type="http://schemas.openxmlformats.org/officeDocument/2006/relationships/image" Target="../media/image38.png"/><Relationship Id="rId4" Type="http://schemas.openxmlformats.org/officeDocument/2006/relationships/hyperlink" Target="https://www.gov.ie/en/department-of-rural-and-community-development-and-the-gaeltacht/policy-information/cl%c3%a1r-funding-for-small-scale-rural-project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dlr.submit.com/show/1#:~:text=Feasibility%20Study%20Grant%20%3A%20Application,Funding" TargetMode="External"/><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hyperlink" Target="https://glampinginireland.com/glampsite/ireland/county-clare/ivy-hill-glamping-pod/337090/" TargetMode="External"/><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independent.ie/farming/agri-business/why-opening-one-glamping-pod-on-his-farm-was-the-best-thing-this-clare-farmer-has-ever-done/a1113977812.html" TargetMode="External"/><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hyperlink" Target="https://www.loghouse.ie/product/glamping-pod-one-bed-a-4m-x-8m/?srsltid=AfmBOooNWWXG1q5XpG0Hwq9IAYd-XDN1K4EtCVU9SdLZfFoWRoE8Y3ZO" TargetMode="External"/><Relationship Id="rId10" Type="http://schemas.openxmlformats.org/officeDocument/2006/relationships/image" Target="../media/image21.jpeg"/><Relationship Id="rId4" Type="http://schemas.openxmlformats.org/officeDocument/2006/relationships/hyperlink" Target="https://rhino-pods.com/product/the-cubit/" TargetMode="Externa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hyperlink" Target="https://microfinanceireland.ie/" TargetMode="Externa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Modulo 7 </a:t>
            </a:r>
            <a:r>
              <a:rPr lang="en-GB" sz="4000" b="0" dirty="0"/>
              <a:t>(Parte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Trova i fondi adatti – Opzioni di finanziamento e finanziamento</a:t>
            </a:r>
          </a:p>
          <a:p>
            <a:pPr defTabSz="777514">
              <a:lnSpc>
                <a:spcPct val="100000"/>
              </a:lnSpc>
              <a:spcBef>
                <a:spcPts val="0"/>
              </a:spcBef>
              <a:spcAft>
                <a:spcPts val="600"/>
              </a:spcAft>
              <a:defRPr/>
            </a:pPr>
            <a:r>
              <a:rPr lang="en-US" sz="3200" i="1" dirty="0"/>
              <a:t>Irlanda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8" name="Picture Placeholder 7" descr="A flag of ireland with green white and orange stripes&#10;&#10;AI-generated content may be incorrect.">
            <a:extLst>
              <a:ext uri="{FF2B5EF4-FFF2-40B4-BE49-F238E27FC236}">
                <a16:creationId xmlns:a16="http://schemas.microsoft.com/office/drawing/2014/main" id="{59578EE9-B9A2-681D-7F0E-22EE949FC497}"/>
              </a:ext>
            </a:extLst>
          </p:cNvPr>
          <p:cNvPicPr>
            <a:picLocks noGrp="1" noChangeAspect="1"/>
          </p:cNvPicPr>
          <p:nvPr>
            <p:ph type="pic" sz="quarter" idx="19"/>
          </p:nvPr>
        </p:nvPicPr>
        <p:blipFill>
          <a:blip r:embed="rId2"/>
          <a:srcRect l="12873" r="12873"/>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2250-9A66-4F4C-94C2-9DD91DC3453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F566E57-8FF7-DEA3-416A-8917DD404A4A}"/>
              </a:ext>
            </a:extLst>
          </p:cNvPr>
          <p:cNvSpPr/>
          <p:nvPr/>
        </p:nvSpPr>
        <p:spPr>
          <a:xfrm>
            <a:off x="1571802" y="1505280"/>
            <a:ext cx="10029648" cy="210297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8C0E831-4541-7A0B-BF29-7E1232634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C5E339AF-AA64-6BF2-251A-F06849CA435A}"/>
              </a:ext>
            </a:extLst>
          </p:cNvPr>
          <p:cNvSpPr txBox="1">
            <a:spLocks/>
          </p:cNvSpPr>
          <p:nvPr/>
        </p:nvSpPr>
        <p:spPr>
          <a:xfrm>
            <a:off x="2023528" y="181624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Vantaggio: </a:t>
            </a:r>
            <a:r>
              <a:rPr lang="en-US" sz="2000" dirty="0">
                <a:solidFill>
                  <a:srgbClr val="494949"/>
                </a:solidFill>
              </a:rPr>
              <a:t>il processo è leggermente più semplice rispetto alle banche e offre un certo supporto, sebbene con tassi di interesse leggermente più elevati. </a:t>
            </a:r>
          </a:p>
          <a:p>
            <a:pPr marL="0" indent="0">
              <a:spcAft>
                <a:spcPts val="600"/>
              </a:spcAft>
            </a:pPr>
            <a:r>
              <a:rPr lang="en-US" sz="2000" dirty="0">
                <a:solidFill>
                  <a:srgbClr val="494949"/>
                </a:solidFill>
              </a:rPr>
              <a:t>LEO può aiutarti con la tua richiesta. I tassi di interesse sono intorno al 6-7%. Sul loro sito sono disponibili anche modelli di business plan e flusso di cassa.</a:t>
            </a:r>
          </a:p>
        </p:txBody>
      </p:sp>
      <p:sp>
        <p:nvSpPr>
          <p:cNvPr id="33" name="Freeform 28">
            <a:extLst>
              <a:ext uri="{FF2B5EF4-FFF2-40B4-BE49-F238E27FC236}">
                <a16:creationId xmlns:a16="http://schemas.microsoft.com/office/drawing/2014/main" id="{EF36B1E2-A172-DBDA-7DCB-F23D9659A78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7170" name="Picture 2" descr="Small Business Loans - Microfinance Ireland">
            <a:extLst>
              <a:ext uri="{FF2B5EF4-FFF2-40B4-BE49-F238E27FC236}">
                <a16:creationId xmlns:a16="http://schemas.microsoft.com/office/drawing/2014/main" id="{1FF8EE2C-5D8B-B3F9-89D0-348B2DF67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Lights On with solid fill">
            <a:extLst>
              <a:ext uri="{FF2B5EF4-FFF2-40B4-BE49-F238E27FC236}">
                <a16:creationId xmlns:a16="http://schemas.microsoft.com/office/drawing/2014/main" id="{3B71EC2F-401D-DA4A-940B-A6A041DA16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8368" y="1849314"/>
            <a:ext cx="608690" cy="608690"/>
          </a:xfrm>
          <a:prstGeom prst="rect">
            <a:avLst/>
          </a:prstGeom>
        </p:spPr>
      </p:pic>
      <p:pic>
        <p:nvPicPr>
          <p:cNvPr id="18" name="Picture 17">
            <a:extLst>
              <a:ext uri="{FF2B5EF4-FFF2-40B4-BE49-F238E27FC236}">
                <a16:creationId xmlns:a16="http://schemas.microsoft.com/office/drawing/2014/main" id="{9E6DE6BD-E012-D739-B7C3-13D82EC22894}"/>
              </a:ext>
            </a:extLst>
          </p:cNvPr>
          <p:cNvPicPr>
            <a:picLocks noChangeAspect="1"/>
          </p:cNvPicPr>
          <p:nvPr/>
        </p:nvPicPr>
        <p:blipFill>
          <a:blip r:embed="rId8"/>
          <a:stretch>
            <a:fillRect/>
          </a:stretch>
        </p:blipFill>
        <p:spPr>
          <a:xfrm>
            <a:off x="1558368" y="4210473"/>
            <a:ext cx="850589" cy="846711"/>
          </a:xfrm>
          <a:prstGeom prst="rect">
            <a:avLst/>
          </a:prstGeom>
        </p:spPr>
      </p:pic>
      <p:sp>
        <p:nvSpPr>
          <p:cNvPr id="19" name="TextBox 18">
            <a:extLst>
              <a:ext uri="{FF2B5EF4-FFF2-40B4-BE49-F238E27FC236}">
                <a16:creationId xmlns:a16="http://schemas.microsoft.com/office/drawing/2014/main" id="{9AAD4F30-6E7C-BED9-9DF3-037F376B9D16}"/>
              </a:ext>
            </a:extLst>
          </p:cNvPr>
          <p:cNvSpPr txBox="1"/>
          <p:nvPr/>
        </p:nvSpPr>
        <p:spPr>
          <a:xfrm>
            <a:off x="2490322" y="3999059"/>
            <a:ext cx="7040646" cy="1754326"/>
          </a:xfrm>
          <a:prstGeom prst="rect">
            <a:avLst/>
          </a:prstGeom>
          <a:no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Microfinanza Irlanda Prestiti</a:t>
            </a:r>
            <a:endParaRPr lang="en-US" dirty="0">
              <a:solidFill>
                <a:srgbClr val="00B0F0"/>
              </a:solidFill>
              <a:hlinkClick r:id="rId11">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Failte Ireland Funding, Irlanda</a:t>
            </a:r>
            <a:endParaRPr lang="en-US" dirty="0">
              <a:solidFill>
                <a:srgbClr val="00B0F0"/>
              </a:solidFill>
            </a:endParaRPr>
          </a:p>
          <a:p>
            <a:pPr marL="285750" indent="-285750">
              <a:buFont typeface="Arial" panose="020B0604020202020204" pitchFamily="34" charset="0"/>
              <a:buChar char="•"/>
            </a:pPr>
            <a:r>
              <a:rPr lang="en-US" dirty="0" err="1">
                <a:solidFill>
                  <a:srgbClr val="00B0F0"/>
                </a:solidFill>
                <a:hlinkClick r:id="rId12">
                  <a:extLst>
                    <a:ext uri="{A12FA001-AC4F-418D-AE19-62706E023703}">
                      <ahyp:hlinkClr xmlns:ahyp="http://schemas.microsoft.com/office/drawing/2018/hyperlinkcolor" val="tx"/>
                    </a:ext>
                  </a:extLst>
                </a:hlinkClick>
              </a:rPr>
              <a:t>Programma</a:t>
            </a:r>
            <a:r>
              <a:rPr lang="en-US" dirty="0">
                <a:solidFill>
                  <a:srgbClr val="00B0F0"/>
                </a:solidFill>
                <a:hlinkClick r:id="rId12">
                  <a:extLst>
                    <a:ext uri="{A12FA001-AC4F-418D-AE19-62706E023703}">
                      <ahyp:hlinkClr xmlns:ahyp="http://schemas.microsoft.com/office/drawing/2018/hyperlinkcolor" val="tx"/>
                    </a:ext>
                  </a:extLst>
                </a:hlinkClick>
              </a:rPr>
              <a:t> LEADER per lo sviluppo rurale</a:t>
            </a:r>
            <a:endParaRPr lang="en-US" dirty="0">
              <a:solidFill>
                <a:srgbClr val="00B0F0"/>
              </a:solidFill>
            </a:endParaRPr>
          </a:p>
          <a:p>
            <a:endParaRPr lang="en-US" dirty="0">
              <a:solidFill>
                <a:srgbClr val="00B0F0"/>
              </a:solidFill>
            </a:endParaRPr>
          </a:p>
          <a:p>
            <a:endParaRPr lang="en-IE" dirty="0">
              <a:solidFill>
                <a:srgbClr val="459597"/>
              </a:solidFill>
            </a:endParaRPr>
          </a:p>
        </p:txBody>
      </p:sp>
      <p:sp>
        <p:nvSpPr>
          <p:cNvPr id="20" name="Text Placeholder 5">
            <a:extLst>
              <a:ext uri="{FF2B5EF4-FFF2-40B4-BE49-F238E27FC236}">
                <a16:creationId xmlns:a16="http://schemas.microsoft.com/office/drawing/2014/main" id="{A5B5F16C-10F2-0718-A770-3FE8C3773AFF}"/>
              </a:ext>
            </a:extLst>
          </p:cNvPr>
          <p:cNvSpPr txBox="1">
            <a:spLocks/>
          </p:cNvSpPr>
          <p:nvPr/>
        </p:nvSpPr>
        <p:spPr>
          <a:xfrm>
            <a:off x="370944" y="303746"/>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Microfinance Ireland (MFI) Prestiti</a:t>
            </a:r>
          </a:p>
        </p:txBody>
      </p:sp>
    </p:spTree>
    <p:extLst>
      <p:ext uri="{BB962C8B-B14F-4D97-AF65-F5344CB8AC3E}">
        <p14:creationId xmlns:p14="http://schemas.microsoft.com/office/powerpoint/2010/main" val="3733341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1F38-86FA-34A7-806C-5D8A75CA53F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3BDB7E4-6D5B-5707-A8D3-C0624FE8DD72}"/>
              </a:ext>
            </a:extLst>
          </p:cNvPr>
          <p:cNvSpPr/>
          <p:nvPr/>
        </p:nvSpPr>
        <p:spPr>
          <a:xfrm>
            <a:off x="857723" y="1256570"/>
            <a:ext cx="9019702" cy="504898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0AB43EC9-24E6-8B6C-BB62-1D4D19320D0E}"/>
              </a:ext>
            </a:extLst>
          </p:cNvPr>
          <p:cNvSpPr txBox="1">
            <a:spLocks/>
          </p:cNvSpPr>
          <p:nvPr/>
        </p:nvSpPr>
        <p:spPr>
          <a:xfrm>
            <a:off x="1458927" y="1466112"/>
            <a:ext cx="757077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US" sz="2000" b="1" dirty="0">
                <a:solidFill>
                  <a:srgbClr val="494949"/>
                </a:solidFill>
              </a:rPr>
              <a:t>Sovvenzioni LEADER per lo sviluppo rurale: </a:t>
            </a:r>
            <a:r>
              <a:rPr lang="en-US" sz="1800" dirty="0">
                <a:solidFill>
                  <a:srgbClr val="494949"/>
                </a:solidFill>
              </a:rPr>
              <a:t>L</a:t>
            </a:r>
            <a:r>
              <a:rPr lang="en-US" sz="2000" dirty="0">
                <a:solidFill>
                  <a:srgbClr val="494949"/>
                </a:solidFill>
              </a:rPr>
              <a:t>EADER è un programma di finanziamento gestito dalla comunità nell'ambito del </a:t>
            </a:r>
            <a:r>
              <a:rPr lang="en-US" sz="2000" dirty="0" err="1">
                <a:solidFill>
                  <a:srgbClr val="494949"/>
                </a:solidFill>
              </a:rPr>
              <a:t>programma</a:t>
            </a:r>
            <a:r>
              <a:rPr lang="en-US" sz="2000" dirty="0">
                <a:solidFill>
                  <a:srgbClr val="494949"/>
                </a:solidFill>
              </a:rPr>
              <a:t> di sviluppo rurale dell'UE. Gestito dai gruppi di azione locale (GAL). </a:t>
            </a:r>
          </a:p>
          <a:p>
            <a:pPr marL="0" indent="0">
              <a:spcAft>
                <a:spcPts val="600"/>
              </a:spcAft>
            </a:pPr>
            <a:r>
              <a:rPr lang="en-US" sz="2000" dirty="0">
                <a:solidFill>
                  <a:srgbClr val="494949"/>
                </a:solidFill>
              </a:rPr>
              <a:t>È molto importante per le comunità rurali irlandesi. Ogni gruppo di azione locale (di solito la County Development Company) pubblica bandi su temi quali il turismo rurale, la diversificazione e i giovani delle zone rurali, tra gli altri. </a:t>
            </a:r>
          </a:p>
          <a:p>
            <a:pPr marL="0" indent="0">
              <a:spcAft>
                <a:spcPts val="600"/>
              </a:spcAft>
            </a:pPr>
            <a:r>
              <a:rPr lang="en-US" sz="2000" dirty="0">
                <a:solidFill>
                  <a:srgbClr val="494949"/>
                </a:solidFill>
              </a:rPr>
              <a:t>Un'impresa privata può tipicamente ottenere </a:t>
            </a:r>
            <a:r>
              <a:rPr lang="en-US" sz="2000" b="1" dirty="0">
                <a:solidFill>
                  <a:srgbClr val="494949"/>
                </a:solidFill>
              </a:rPr>
              <a:t>il 50% dei costi ammissibili </a:t>
            </a:r>
            <a:r>
              <a:rPr lang="en-US" sz="2000" dirty="0">
                <a:solidFill>
                  <a:srgbClr val="494949"/>
                </a:solidFill>
              </a:rPr>
              <a:t>per</a:t>
            </a:r>
            <a:r>
              <a:rPr lang="en-US" sz="2000" b="1" dirty="0">
                <a:solidFill>
                  <a:srgbClr val="494949"/>
                </a:solidFill>
              </a:rPr>
              <a:t> progetti </a:t>
            </a:r>
            <a:r>
              <a:rPr lang="en-US" sz="2000" dirty="0">
                <a:solidFill>
                  <a:srgbClr val="494949"/>
                </a:solidFill>
              </a:rPr>
              <a:t>relativi alle infrastrutture del turismo rurale, come alloggi ecologici, sentieri o servizi che supportano l'esperienza dei visitatori. Di solito fino a un importo massimo che varia, spesso </a:t>
            </a:r>
            <a:r>
              <a:rPr lang="en-US" sz="2000" b="1" dirty="0">
                <a:solidFill>
                  <a:srgbClr val="494949"/>
                </a:solidFill>
              </a:rPr>
              <a:t>compreso tra 50.000 e 200.000 euro. </a:t>
            </a:r>
          </a:p>
          <a:p>
            <a:pPr marL="104775" indent="0">
              <a:spcBef>
                <a:spcPts val="600"/>
              </a:spcBef>
            </a:pPr>
            <a:endParaRPr lang="en-US" sz="2000" dirty="0">
              <a:solidFill>
                <a:srgbClr val="494949"/>
              </a:solidFill>
            </a:endParaRPr>
          </a:p>
          <a:p>
            <a:pPr marL="104775" indent="0">
              <a:spcBef>
                <a:spcPts val="600"/>
              </a:spcBef>
            </a:pPr>
            <a:endParaRPr lang="en-US" sz="2000" dirty="0">
              <a:solidFill>
                <a:srgbClr val="494949"/>
              </a:solidFill>
            </a:endParaRPr>
          </a:p>
        </p:txBody>
      </p:sp>
      <p:sp>
        <p:nvSpPr>
          <p:cNvPr id="33" name="Freeform 28">
            <a:extLst>
              <a:ext uri="{FF2B5EF4-FFF2-40B4-BE49-F238E27FC236}">
                <a16:creationId xmlns:a16="http://schemas.microsoft.com/office/drawing/2014/main" id="{76C9131D-487C-3F6C-2BA3-14C35DEEE853}"/>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82C0FF39-0F35-04DD-392B-1CE74ED7FDE5}"/>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Sovvenzioni LEADER per lo sviluppo rurale</a:t>
            </a:r>
            <a:endParaRPr lang="en-US" sz="2400" i="1" dirty="0"/>
          </a:p>
        </p:txBody>
      </p:sp>
      <p:pic>
        <p:nvPicPr>
          <p:cNvPr id="32" name="Graphic 31" descr="Target with solid fill">
            <a:extLst>
              <a:ext uri="{FF2B5EF4-FFF2-40B4-BE49-F238E27FC236}">
                <a16:creationId xmlns:a16="http://schemas.microsoft.com/office/drawing/2014/main" id="{A3428AF7-193C-D2F3-0678-5AC7D7399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199" y="1548823"/>
            <a:ext cx="633914" cy="633914"/>
          </a:xfrm>
          <a:prstGeom prst="rect">
            <a:avLst/>
          </a:prstGeom>
        </p:spPr>
      </p:pic>
      <p:pic>
        <p:nvPicPr>
          <p:cNvPr id="6" name="Graphic 5" descr="Coins with solid fill">
            <a:extLst>
              <a:ext uri="{FF2B5EF4-FFF2-40B4-BE49-F238E27FC236}">
                <a16:creationId xmlns:a16="http://schemas.microsoft.com/office/drawing/2014/main" id="{7B2411BB-1C40-0D47-4A60-465366EA6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373" y="3914335"/>
            <a:ext cx="563549" cy="563549"/>
          </a:xfrm>
          <a:prstGeom prst="rect">
            <a:avLst/>
          </a:prstGeom>
        </p:spPr>
      </p:pic>
      <p:grpSp>
        <p:nvGrpSpPr>
          <p:cNvPr id="12" name="Group 11">
            <a:extLst>
              <a:ext uri="{FF2B5EF4-FFF2-40B4-BE49-F238E27FC236}">
                <a16:creationId xmlns:a16="http://schemas.microsoft.com/office/drawing/2014/main" id="{854DAADC-9F07-FF1F-7741-1376DEF6F34C}"/>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E646CE00-FC0C-3AF9-0501-94EC6EE72EB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2A49253A-5EBB-AD1C-88CA-FD041ACC9D23}"/>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7" name="Picture 16">
            <a:extLst>
              <a:ext uri="{FF2B5EF4-FFF2-40B4-BE49-F238E27FC236}">
                <a16:creationId xmlns:a16="http://schemas.microsoft.com/office/drawing/2014/main" id="{070C917B-F30A-265C-0AAC-66A770180E28}"/>
              </a:ext>
            </a:extLst>
          </p:cNvPr>
          <p:cNvPicPr>
            <a:picLocks noChangeAspect="1"/>
          </p:cNvPicPr>
          <p:nvPr/>
        </p:nvPicPr>
        <p:blipFill>
          <a:blip r:embed="rId7"/>
          <a:srcRect b="16800"/>
          <a:stretch>
            <a:fillRect/>
          </a:stretch>
        </p:blipFill>
        <p:spPr>
          <a:xfrm>
            <a:off x="8827513" y="2540707"/>
            <a:ext cx="3197799" cy="2114550"/>
          </a:xfrm>
          <a:prstGeom prst="ellipse">
            <a:avLst/>
          </a:prstGeom>
        </p:spPr>
      </p:pic>
    </p:spTree>
    <p:extLst>
      <p:ext uri="{BB962C8B-B14F-4D97-AF65-F5344CB8AC3E}">
        <p14:creationId xmlns:p14="http://schemas.microsoft.com/office/powerpoint/2010/main" val="41433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29834-B57A-B2C9-011C-5314F52B43B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AC59B753-B41F-3F91-E1DD-15437BC0875A}"/>
              </a:ext>
            </a:extLst>
          </p:cNvPr>
          <p:cNvSpPr/>
          <p:nvPr/>
        </p:nvSpPr>
        <p:spPr>
          <a:xfrm>
            <a:off x="1225518" y="1303356"/>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19" name="Text Placeholder 5">
            <a:extLst>
              <a:ext uri="{FF2B5EF4-FFF2-40B4-BE49-F238E27FC236}">
                <a16:creationId xmlns:a16="http://schemas.microsoft.com/office/drawing/2014/main" id="{5122C88C-B802-F4EE-DCF6-D23B34442A5D}"/>
              </a:ext>
            </a:extLst>
          </p:cNvPr>
          <p:cNvSpPr txBox="1">
            <a:spLocks/>
          </p:cNvSpPr>
          <p:nvPr/>
        </p:nvSpPr>
        <p:spPr>
          <a:xfrm>
            <a:off x="1416236" y="1547153"/>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000" b="1" dirty="0">
                <a:solidFill>
                  <a:srgbClr val="E96751"/>
                </a:solidFill>
              </a:rPr>
              <a:t>Esempio:</a:t>
            </a:r>
          </a:p>
          <a:p>
            <a:pPr marL="447675" indent="-342900">
              <a:buFont typeface="Arial" panose="020B0604020202020204" pitchFamily="34" charset="0"/>
              <a:buChar char="•"/>
            </a:pPr>
            <a:r>
              <a:rPr lang="en-US" sz="2000" b="1" dirty="0">
                <a:solidFill>
                  <a:srgbClr val="494949"/>
                </a:solidFill>
                <a:hlinkClick r:id="rId3">
                  <a:extLst>
                    <a:ext uri="{A12FA001-AC4F-418D-AE19-62706E023703}">
                      <ahyp:hlinkClr xmlns:ahyp="http://schemas.microsoft.com/office/drawing/2018/hyperlinkcolor" val="tx"/>
                    </a:ext>
                  </a:extLst>
                </a:hlinkClick>
              </a:rPr>
              <a:t>Il Comitato di sviluppo locale (LCDC) di Donegal </a:t>
            </a:r>
            <a:r>
              <a:rPr lang="en-US" sz="2000" dirty="0">
                <a:solidFill>
                  <a:srgbClr val="494949"/>
                </a:solidFill>
                <a:hlinkClick r:id="rId3">
                  <a:extLst>
                    <a:ext uri="{A12FA001-AC4F-418D-AE19-62706E023703}">
                      <ahyp:hlinkClr xmlns:ahyp="http://schemas.microsoft.com/office/drawing/2018/hyperlinkcolor" val="tx"/>
                    </a:ext>
                  </a:extLst>
                </a:hlinkClick>
              </a:rPr>
              <a:t>ha sostenuto </a:t>
            </a:r>
            <a:r>
              <a:rPr lang="en-US" sz="2000" dirty="0" err="1">
                <a:solidFill>
                  <a:srgbClr val="494949"/>
                </a:solidFill>
              </a:rPr>
              <a:t>il progetto Owenea </a:t>
            </a:r>
            <a:r>
              <a:rPr lang="en-US" sz="2000" dirty="0">
                <a:solidFill>
                  <a:srgbClr val="494949"/>
                </a:solidFill>
              </a:rPr>
              <a:t>River Rest glamping cabins a Donegal, in Irlanda, un progetto di diversificazione agricola sviluppato con una sovvenzione LEADER di 97 000 euro. La sovvenzione ha coperto </a:t>
            </a:r>
            <a:r>
              <a:rPr lang="en-US" sz="2000" b="1" dirty="0">
                <a:solidFill>
                  <a:srgbClr val="494949"/>
                </a:solidFill>
              </a:rPr>
              <a:t>il 50 % dei costi del progetto</a:t>
            </a:r>
            <a:r>
              <a:rPr lang="en-US" sz="2000" dirty="0">
                <a:solidFill>
                  <a:srgbClr val="494949"/>
                </a:solidFill>
              </a:rPr>
              <a:t>, a cui si sono aggiunti l'investimento e </a:t>
            </a:r>
            <a:r>
              <a:rPr lang="en-US" sz="2000" dirty="0" err="1">
                <a:solidFill>
                  <a:srgbClr val="494949"/>
                </a:solidFill>
              </a:rPr>
              <a:t>la manodopera</a:t>
            </a:r>
            <a:r>
              <a:rPr lang="en-US" sz="2000" dirty="0">
                <a:solidFill>
                  <a:srgbClr val="494949"/>
                </a:solidFill>
              </a:rPr>
              <a:t> del proprietario.</a:t>
            </a:r>
          </a:p>
        </p:txBody>
      </p:sp>
      <p:sp>
        <p:nvSpPr>
          <p:cNvPr id="33" name="Freeform 28">
            <a:extLst>
              <a:ext uri="{FF2B5EF4-FFF2-40B4-BE49-F238E27FC236}">
                <a16:creationId xmlns:a16="http://schemas.microsoft.com/office/drawing/2014/main" id="{ED972918-E269-7925-3F1D-3F2ACD0829C6}"/>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B801AE5-74ED-6773-F8A1-855558ADB73A}"/>
              </a:ext>
            </a:extLst>
          </p:cNvPr>
          <p:cNvSpPr txBox="1">
            <a:spLocks/>
          </p:cNvSpPr>
          <p:nvPr/>
        </p:nvSpPr>
        <p:spPr>
          <a:xfrm>
            <a:off x="359380" y="27030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Sovvenzioni LEADER per lo sviluppo rurale</a:t>
            </a:r>
            <a:endParaRPr lang="en-US" sz="3000" i="1" dirty="0"/>
          </a:p>
        </p:txBody>
      </p:sp>
      <p:pic>
        <p:nvPicPr>
          <p:cNvPr id="43" name="Graphic 42" descr="Excellent with solid fill">
            <a:extLst>
              <a:ext uri="{FF2B5EF4-FFF2-40B4-BE49-F238E27FC236}">
                <a16:creationId xmlns:a16="http://schemas.microsoft.com/office/drawing/2014/main" id="{C8B911BF-2054-4B45-D359-64CEBE3D5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438" y="1362584"/>
            <a:ext cx="749373" cy="749373"/>
          </a:xfrm>
          <a:prstGeom prst="rect">
            <a:avLst/>
          </a:prstGeom>
        </p:spPr>
      </p:pic>
      <p:sp>
        <p:nvSpPr>
          <p:cNvPr id="2" name="Flowchart: Alternate Process 1">
            <a:extLst>
              <a:ext uri="{FF2B5EF4-FFF2-40B4-BE49-F238E27FC236}">
                <a16:creationId xmlns:a16="http://schemas.microsoft.com/office/drawing/2014/main" id="{5892FC61-0A14-7D58-8011-BC3BB6E4C517}"/>
              </a:ext>
            </a:extLst>
          </p:cNvPr>
          <p:cNvSpPr/>
          <p:nvPr/>
        </p:nvSpPr>
        <p:spPr>
          <a:xfrm>
            <a:off x="1262321" y="4119358"/>
            <a:ext cx="10029647" cy="1621652"/>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3986C14-39E2-CF9A-CF2C-094A188BF54B}"/>
              </a:ext>
            </a:extLst>
          </p:cNvPr>
          <p:cNvSpPr txBox="1">
            <a:spLocks/>
          </p:cNvSpPr>
          <p:nvPr/>
        </p:nvSpPr>
        <p:spPr>
          <a:xfrm>
            <a:off x="2057380" y="4289732"/>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000" b="1" dirty="0">
                <a:solidFill>
                  <a:schemeClr val="bg1"/>
                </a:solidFill>
              </a:rPr>
              <a:t>Nota: </a:t>
            </a:r>
            <a:r>
              <a:rPr lang="en-US" sz="2000" dirty="0">
                <a:solidFill>
                  <a:schemeClr val="bg1"/>
                </a:solidFill>
              </a:rPr>
              <a:t>richiede un solido business case e benefici per la comunità. È necessario dimostrare in che modo il progetto avvantaggia la comunità in generale (posti di lavoro, visitatori, sostegno ai fornitori locali). Contattate tempestivamente la vostra società di sviluppo locale, che potrà guidarvi attraverso i criteri e le tempistiche.</a:t>
            </a:r>
          </a:p>
          <a:p>
            <a:pPr marL="104775" indent="0"/>
            <a:endParaRPr lang="en-US" sz="2000" dirty="0">
              <a:solidFill>
                <a:srgbClr val="494949"/>
              </a:solidFill>
            </a:endParaRPr>
          </a:p>
        </p:txBody>
      </p:sp>
      <p:cxnSp>
        <p:nvCxnSpPr>
          <p:cNvPr id="6" name="Straight Connector 5">
            <a:extLst>
              <a:ext uri="{FF2B5EF4-FFF2-40B4-BE49-F238E27FC236}">
                <a16:creationId xmlns:a16="http://schemas.microsoft.com/office/drawing/2014/main" id="{C0BEB911-B3C6-809A-E8DD-4259FBB59EA8}"/>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973BFD-1E9E-F211-730D-002BD4AEBD30}"/>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2B68E3C-224D-48CF-AD72-46EB27FD9E8F}"/>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E7630F8-4987-C0FF-C9D6-01A5AC433221}"/>
              </a:ext>
            </a:extLst>
          </p:cNvPr>
          <p:cNvPicPr>
            <a:picLocks noChangeAspect="1"/>
          </p:cNvPicPr>
          <p:nvPr/>
        </p:nvPicPr>
        <p:blipFill>
          <a:blip r:embed="rId6"/>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333DCB2E-8E26-4422-99B2-B14CC5CA2489}"/>
              </a:ext>
            </a:extLst>
          </p:cNvPr>
          <p:cNvSpPr txBox="1"/>
          <p:nvPr/>
        </p:nvSpPr>
        <p:spPr>
          <a:xfrm>
            <a:off x="4021453" y="5899172"/>
            <a:ext cx="6641145" cy="1200329"/>
          </a:xfrm>
          <a:prstGeom prst="rect">
            <a:avLst/>
          </a:prstGeom>
          <a:no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7">
                <a:extLst>
                  <a:ext uri="{A12FA001-AC4F-418D-AE19-62706E023703}">
                    <ahyp:hlinkClr xmlns:ahyp="http://schemas.microsoft.com/office/drawing/2018/hyperlinkcolor" val="tx"/>
                  </a:ext>
                </a:extLst>
              </a:hlinkClick>
            </a:endParaRPr>
          </a:p>
          <a:p>
            <a:r>
              <a:rPr lang="en-US" dirty="0">
                <a:solidFill>
                  <a:srgbClr val="00B0F0"/>
                </a:solidFill>
                <a:cs typeface="Krub" panose="00000500000000000000" pitchFamily="2" charset="-34"/>
                <a:hlinkClick r:id="rId8">
                  <a:extLst>
                    <a:ext uri="{A12FA001-AC4F-418D-AE19-62706E023703}">
                      <ahyp:hlinkClr xmlns:ahyp="http://schemas.microsoft.com/office/drawing/2018/hyperlinkcolor" val="tx"/>
                    </a:ext>
                  </a:extLst>
                </a:hlinkClick>
              </a:rPr>
              <a:t>Associazione LEADER per lo sviluppo rurale (ELARD)</a:t>
            </a:r>
            <a:endParaRPr lang="en-IE" dirty="0">
              <a:solidFill>
                <a:srgbClr val="00B0F0"/>
              </a:solidFill>
            </a:endParaRPr>
          </a:p>
          <a:p>
            <a:endParaRPr lang="en-US" dirty="0">
              <a:solidFill>
                <a:srgbClr val="00B0F0"/>
              </a:solidFill>
            </a:endParaRPr>
          </a:p>
          <a:p>
            <a:endParaRPr lang="en-IE" dirty="0">
              <a:solidFill>
                <a:srgbClr val="459597"/>
              </a:solidFill>
            </a:endParaRPr>
          </a:p>
        </p:txBody>
      </p:sp>
    </p:spTree>
    <p:extLst>
      <p:ext uri="{BB962C8B-B14F-4D97-AF65-F5344CB8AC3E}">
        <p14:creationId xmlns:p14="http://schemas.microsoft.com/office/powerpoint/2010/main" val="1273501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5F49-8D3C-3E30-0DDF-0C5E0BB0114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5847342-7C51-F71B-A643-DC1F02239EB2}"/>
              </a:ext>
            </a:extLst>
          </p:cNvPr>
          <p:cNvSpPr/>
          <p:nvPr/>
        </p:nvSpPr>
        <p:spPr>
          <a:xfrm>
            <a:off x="1188304" y="1423757"/>
            <a:ext cx="10136921" cy="338636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dirty="0"/>
          </a:p>
        </p:txBody>
      </p:sp>
      <p:pic>
        <p:nvPicPr>
          <p:cNvPr id="10" name="Graphic 9" descr="Signature with solid fill">
            <a:extLst>
              <a:ext uri="{FF2B5EF4-FFF2-40B4-BE49-F238E27FC236}">
                <a16:creationId xmlns:a16="http://schemas.microsoft.com/office/drawing/2014/main" id="{9984C3CD-5E2A-5A22-C8AC-3069B0EC92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278938A-DA6E-593D-F5B9-AC6532620BC9}"/>
              </a:ext>
            </a:extLst>
          </p:cNvPr>
          <p:cNvSpPr txBox="1">
            <a:spLocks/>
          </p:cNvSpPr>
          <p:nvPr/>
        </p:nvSpPr>
        <p:spPr>
          <a:xfrm>
            <a:off x="1828673" y="1686131"/>
            <a:ext cx="9719445" cy="30422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1600" b="1" dirty="0">
                <a:solidFill>
                  <a:srgbClr val="E96751"/>
                </a:solidFill>
              </a:rPr>
              <a:t>Obiettivo: </a:t>
            </a:r>
            <a:r>
              <a:rPr lang="en-US" sz="1600" b="1" dirty="0">
                <a:solidFill>
                  <a:srgbClr val="494949"/>
                </a:solidFill>
              </a:rPr>
              <a:t>Failte Ireland </a:t>
            </a:r>
            <a:r>
              <a:rPr lang="en-US" sz="1600" dirty="0">
                <a:solidFill>
                  <a:srgbClr val="494949"/>
                </a:solidFill>
              </a:rPr>
              <a:t>è </a:t>
            </a:r>
            <a:r>
              <a:rPr lang="en-US" sz="1600" dirty="0">
                <a:solidFill>
                  <a:srgbClr val="494949"/>
                </a:solidFill>
                <a:hlinkClick r:id="rId5">
                  <a:extLst>
                    <a:ext uri="{A12FA001-AC4F-418D-AE19-62706E023703}">
                      <ahyp:hlinkClr xmlns:ahyp="http://schemas.microsoft.com/office/drawing/2018/hyperlinkcolor" val="tx"/>
                    </a:ext>
                  </a:extLst>
                </a:hlinkClick>
              </a:rPr>
              <a:t>l'ente nazionale per il turismo </a:t>
            </a:r>
            <a:r>
              <a:rPr lang="en-US" sz="1600" dirty="0">
                <a:solidFill>
                  <a:srgbClr val="494949"/>
                </a:solidFill>
              </a:rPr>
              <a:t>che offre sovvenzioni mirate per migliorare le esperienze turistiche e le infrastrutture. </a:t>
            </a:r>
          </a:p>
          <a:p>
            <a:pPr marL="0" indent="0">
              <a:spcAft>
                <a:spcPts val="1200"/>
              </a:spcAft>
            </a:pPr>
            <a:r>
              <a:rPr lang="en-US" sz="1600" dirty="0">
                <a:solidFill>
                  <a:srgbClr val="494949"/>
                </a:solidFill>
              </a:rPr>
              <a:t>Finanzia progetti sostenibili relativi all'ospitalità e all'esperienza dei visitatori, in particolare nelle zone di rigenerazione come le Midlands. </a:t>
            </a:r>
            <a:r>
              <a:rPr lang="en-US" sz="1600" b="1" dirty="0">
                <a:solidFill>
                  <a:srgbClr val="494949"/>
                </a:solidFill>
              </a:rPr>
              <a:t>Gli importi variano; </a:t>
            </a:r>
            <a:r>
              <a:rPr lang="en-US" sz="1600" dirty="0">
                <a:solidFill>
                  <a:srgbClr val="494949"/>
                </a:solidFill>
              </a:rPr>
              <a:t>i recenti finanziamenti </a:t>
            </a:r>
            <a:r>
              <a:rPr lang="en-US" sz="1600" dirty="0" err="1">
                <a:solidFill>
                  <a:srgbClr val="494949"/>
                </a:solidFill>
              </a:rPr>
              <a:t>hanno raggiunto un totale di</a:t>
            </a:r>
            <a:r>
              <a:rPr lang="en-US" sz="1600" b="1" dirty="0">
                <a:solidFill>
                  <a:srgbClr val="494949"/>
                </a:solidFill>
              </a:rPr>
              <a:t> 2,9 milioni di euro per</a:t>
            </a:r>
            <a:r>
              <a:rPr lang="en-US" sz="1600" dirty="0">
                <a:solidFill>
                  <a:srgbClr val="494949"/>
                </a:solidFill>
                <a:hlinkClick r:id="rId6">
                  <a:extLst>
                    <a:ext uri="{A12FA001-AC4F-418D-AE19-62706E023703}">
                      <ahyp:hlinkClr xmlns:ahyp="http://schemas.microsoft.com/office/drawing/2018/hyperlinkcolor" val="tx"/>
                    </a:ext>
                  </a:extLst>
                </a:hlinkClick>
              </a:rPr>
              <a:t> 17 progetti di turismo sostenibile</a:t>
            </a:r>
            <a:r>
              <a:rPr lang="en-US" sz="1600" dirty="0">
                <a:solidFill>
                  <a:srgbClr val="494949"/>
                </a:solidFill>
              </a:rPr>
              <a:t>. </a:t>
            </a:r>
          </a:p>
          <a:p>
            <a:pPr marL="0" indent="0">
              <a:spcAft>
                <a:spcPts val="1200"/>
              </a:spcAft>
            </a:pPr>
            <a:r>
              <a:rPr lang="en-US" sz="1600" dirty="0">
                <a:solidFill>
                  <a:srgbClr val="494949"/>
                </a:solidFill>
              </a:rPr>
              <a:t>Nell'ambito del </a:t>
            </a:r>
            <a:r>
              <a:rPr lang="en-US" sz="1600" dirty="0">
                <a:solidFill>
                  <a:srgbClr val="494949"/>
                </a:solidFill>
                <a:hlinkClick r:id="rId7">
                  <a:extLst>
                    <a:ext uri="{A12FA001-AC4F-418D-AE19-62706E023703}">
                      <ahyp:hlinkClr xmlns:ahyp="http://schemas.microsoft.com/office/drawing/2018/hyperlinkcolor" val="tx"/>
                    </a:ext>
                  </a:extLst>
                </a:hlinkClick>
              </a:rPr>
              <a:t>Fondo per una transizione giusta</a:t>
            </a:r>
            <a:r>
              <a:rPr lang="en-US" sz="1600" dirty="0">
                <a:solidFill>
                  <a:srgbClr val="494949"/>
                </a:solidFill>
              </a:rPr>
              <a:t>, è l'organismo intermedio responsabile nei confronti dell'EMRA, incaricato di amministrare fino a 68 milioni di euro per il </a:t>
            </a:r>
            <a:r>
              <a:rPr lang="en-US" sz="1600" b="1" dirty="0">
                <a:solidFill>
                  <a:srgbClr val="494949"/>
                </a:solidFill>
              </a:rPr>
              <a:t>Programma di turismo rigenerativo e placemaking 2023-2026. </a:t>
            </a:r>
            <a:r>
              <a:rPr lang="en-US" sz="1600" dirty="0">
                <a:solidFill>
                  <a:srgbClr val="494949"/>
                </a:solidFill>
              </a:rPr>
              <a:t>Clicca </a:t>
            </a:r>
            <a:r>
              <a:rPr lang="en-US" sz="1600" dirty="0">
                <a:solidFill>
                  <a:srgbClr val="494949"/>
                </a:solidFill>
                <a:hlinkClick r:id="rId8">
                  <a:extLst>
                    <a:ext uri="{A12FA001-AC4F-418D-AE19-62706E023703}">
                      <ahyp:hlinkClr xmlns:ahyp="http://schemas.microsoft.com/office/drawing/2018/hyperlinkcolor" val="tx"/>
                    </a:ext>
                  </a:extLst>
                </a:hlinkClick>
              </a:rPr>
              <a:t>qui </a:t>
            </a:r>
            <a:r>
              <a:rPr lang="en-US" sz="1600" dirty="0">
                <a:solidFill>
                  <a:srgbClr val="494949"/>
                </a:solidFill>
              </a:rPr>
              <a:t>per ulteriori informazioni.</a:t>
            </a:r>
          </a:p>
          <a:p>
            <a:pPr marL="104775" indent="0">
              <a:spcBef>
                <a:spcPts val="600"/>
              </a:spcBef>
            </a:pPr>
            <a:endParaRPr lang="en-US" sz="1600" dirty="0">
              <a:solidFill>
                <a:srgbClr val="494949"/>
              </a:solidFill>
            </a:endParaRPr>
          </a:p>
        </p:txBody>
      </p:sp>
      <p:cxnSp>
        <p:nvCxnSpPr>
          <p:cNvPr id="15" name="Connector: Elbow 14">
            <a:extLst>
              <a:ext uri="{FF2B5EF4-FFF2-40B4-BE49-F238E27FC236}">
                <a16:creationId xmlns:a16="http://schemas.microsoft.com/office/drawing/2014/main" id="{2AE9F422-BF3C-4A12-7033-D71FB51ED9C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097F2BF5-B07A-E25D-AEE8-37A6F88FD040}"/>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448DE61-07C6-5185-83E1-B8B5297BCBC5}"/>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Failte Ireland </a:t>
            </a:r>
          </a:p>
          <a:p>
            <a:pPr>
              <a:spcBef>
                <a:spcPts val="0"/>
              </a:spcBef>
            </a:pPr>
            <a:r>
              <a:rPr lang="en-US" sz="3000" dirty="0"/>
              <a:t>Autorità nazionale per il turismo</a:t>
            </a:r>
          </a:p>
        </p:txBody>
      </p:sp>
      <p:pic>
        <p:nvPicPr>
          <p:cNvPr id="32" name="Graphic 31" descr="Target with solid fill">
            <a:extLst>
              <a:ext uri="{FF2B5EF4-FFF2-40B4-BE49-F238E27FC236}">
                <a16:creationId xmlns:a16="http://schemas.microsoft.com/office/drawing/2014/main" id="{D4C11137-CBB7-30DF-4E72-C524404DC8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EF9DAF0E-CAE0-DFD9-C3DD-2231C288365C}"/>
              </a:ext>
            </a:extLst>
          </p:cNvPr>
          <p:cNvSpPr/>
          <p:nvPr/>
        </p:nvSpPr>
        <p:spPr>
          <a:xfrm>
            <a:off x="1806365" y="5110549"/>
            <a:ext cx="10029647" cy="145867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 name="Text Placeholder 5">
            <a:extLst>
              <a:ext uri="{FF2B5EF4-FFF2-40B4-BE49-F238E27FC236}">
                <a16:creationId xmlns:a16="http://schemas.microsoft.com/office/drawing/2014/main" id="{4D21E470-4CDA-93DB-A056-8FEFD64F3013}"/>
              </a:ext>
            </a:extLst>
          </p:cNvPr>
          <p:cNvSpPr txBox="1">
            <a:spLocks/>
          </p:cNvSpPr>
          <p:nvPr/>
        </p:nvSpPr>
        <p:spPr>
          <a:xfrm>
            <a:off x="2070124" y="5198123"/>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Suggerimento: </a:t>
            </a:r>
            <a:r>
              <a:rPr lang="en-US" sz="2000" dirty="0">
                <a:solidFill>
                  <a:srgbClr val="494949"/>
                </a:solidFill>
              </a:rPr>
              <a:t>tieni d'occhio gli annunci di Fáilte Ireland: a volte collaborano a progetti dell'UE o pubblicano bandi di finanziamento per nicchie specifiche (ad esempio, adeguamento alle norme di sicurezza COVID, turismo inclusivo, ecc. Offrono anche servizi di "mentoring/clinic" alle startup turistiche, che possono aiutarti indirettamente a perfezionare le domande di finanziamento.</a:t>
            </a:r>
          </a:p>
          <a:p>
            <a:pPr marL="447675" indent="0"/>
            <a:endParaRPr lang="en-US" sz="2000" dirty="0">
              <a:solidFill>
                <a:srgbClr val="494949"/>
              </a:solidFill>
            </a:endParaRPr>
          </a:p>
        </p:txBody>
      </p:sp>
      <p:pic>
        <p:nvPicPr>
          <p:cNvPr id="43" name="Graphic 42" descr="Excellent with solid fill">
            <a:extLst>
              <a:ext uri="{FF2B5EF4-FFF2-40B4-BE49-F238E27FC236}">
                <a16:creationId xmlns:a16="http://schemas.microsoft.com/office/drawing/2014/main" id="{6DE9DCDF-DDAC-F0D5-AF27-FA713D04BB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95954" y="5314877"/>
            <a:ext cx="749373" cy="749373"/>
          </a:xfrm>
          <a:prstGeom prst="rect">
            <a:avLst/>
          </a:prstGeom>
        </p:spPr>
      </p:pic>
      <p:pic>
        <p:nvPicPr>
          <p:cNvPr id="12" name="Picture 11">
            <a:extLst>
              <a:ext uri="{FF2B5EF4-FFF2-40B4-BE49-F238E27FC236}">
                <a16:creationId xmlns:a16="http://schemas.microsoft.com/office/drawing/2014/main" id="{8E5DD207-E379-D414-AC32-70B566A8F937}"/>
              </a:ext>
            </a:extLst>
          </p:cNvPr>
          <p:cNvPicPr>
            <a:picLocks noChangeAspect="1"/>
          </p:cNvPicPr>
          <p:nvPr/>
        </p:nvPicPr>
        <p:blipFill>
          <a:blip r:embed="rId13"/>
          <a:stretch>
            <a:fillRect/>
          </a:stretch>
        </p:blipFill>
        <p:spPr>
          <a:xfrm>
            <a:off x="7829550" y="169968"/>
            <a:ext cx="2857500" cy="1066800"/>
          </a:xfrm>
          <a:prstGeom prst="rect">
            <a:avLst/>
          </a:prstGeom>
        </p:spPr>
      </p:pic>
      <p:grpSp>
        <p:nvGrpSpPr>
          <p:cNvPr id="2" name="Group 1">
            <a:extLst>
              <a:ext uri="{FF2B5EF4-FFF2-40B4-BE49-F238E27FC236}">
                <a16:creationId xmlns:a16="http://schemas.microsoft.com/office/drawing/2014/main" id="{8053D297-8FB7-69F7-AF97-BE1A97307B1E}"/>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B0EC0C69-1C88-696B-C369-7992263FC01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CD33024-57CF-6270-8DC1-92F9A1B590A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3258469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B6F7-55D9-0BA9-0CB6-6C64E1D2A7F0}"/>
            </a:ext>
          </a:extLst>
        </p:cNvPr>
        <p:cNvGrpSpPr/>
        <p:nvPr/>
      </p:nvGrpSpPr>
      <p:grpSpPr>
        <a:xfrm>
          <a:off x="0" y="0"/>
          <a:ext cx="0" cy="0"/>
          <a:chOff x="0" y="0"/>
          <a:chExt cx="0" cy="0"/>
        </a:xfrm>
      </p:grpSpPr>
      <p:sp>
        <p:nvSpPr>
          <p:cNvPr id="8" name="Flowchart: Data 7">
            <a:extLst>
              <a:ext uri="{FF2B5EF4-FFF2-40B4-BE49-F238E27FC236}">
                <a16:creationId xmlns:a16="http://schemas.microsoft.com/office/drawing/2014/main" id="{E2772B36-3ABA-7201-8A15-21AC63CDD894}"/>
              </a:ext>
            </a:extLst>
          </p:cNvPr>
          <p:cNvSpPr/>
          <p:nvPr/>
        </p:nvSpPr>
        <p:spPr>
          <a:xfrm>
            <a:off x="564621" y="4891639"/>
            <a:ext cx="6455464" cy="447307"/>
          </a:xfrm>
          <a:prstGeom prst="flowChartInputOutpu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C0BBA6-917C-D0FC-D682-72F6E0C52B68}"/>
              </a:ext>
            </a:extLst>
          </p:cNvPr>
          <p:cNvSpPr/>
          <p:nvPr/>
        </p:nvSpPr>
        <p:spPr>
          <a:xfrm>
            <a:off x="341529" y="2757882"/>
            <a:ext cx="6678556" cy="2123658"/>
          </a:xfrm>
          <a:prstGeom prst="rect">
            <a:avLst/>
          </a:prstGeom>
          <a:solidFill>
            <a:schemeClr val="bg1"/>
          </a:solidFill>
          <a:ln w="38100">
            <a:solidFill>
              <a:srgbClr val="0D9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14" name="Text Placeholder 4">
            <a:extLst>
              <a:ext uri="{FF2B5EF4-FFF2-40B4-BE49-F238E27FC236}">
                <a16:creationId xmlns:a16="http://schemas.microsoft.com/office/drawing/2014/main" id="{ABBD382D-E714-B8CD-A190-6DC12747FCC7}"/>
              </a:ext>
            </a:extLst>
          </p:cNvPr>
          <p:cNvSpPr txBox="1">
            <a:spLocks/>
          </p:cNvSpPr>
          <p:nvPr/>
        </p:nvSpPr>
        <p:spPr>
          <a:xfrm>
            <a:off x="417380" y="2909077"/>
            <a:ext cx="6392582" cy="15171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Programma Failte Ireland: </a:t>
            </a:r>
            <a:r>
              <a:rPr lang="en-US" sz="2000" dirty="0">
                <a:solidFill>
                  <a:srgbClr val="494949"/>
                </a:solidFill>
              </a:rPr>
              <a:t>Le destinazioni turistiche </a:t>
            </a:r>
            <a:r>
              <a:rPr lang="en-US" sz="2000" i="1" u="sng" dirty="0">
                <a:solidFill>
                  <a:srgbClr val="494949"/>
                </a:solidFill>
                <a:hlinkClick r:id="rId2">
                  <a:extLst>
                    <a:ext uri="{A12FA001-AC4F-418D-AE19-62706E023703}">
                      <ahyp:hlinkClr xmlns:ahyp="http://schemas.microsoft.com/office/drawing/2018/hyperlinkcolor" val="tx"/>
                    </a:ext>
                  </a:extLst>
                </a:hlinkClick>
              </a:rPr>
              <a:t>della contea di Laois </a:t>
            </a:r>
            <a:r>
              <a:rPr lang="en-US" sz="2000" dirty="0">
                <a:solidFill>
                  <a:srgbClr val="494949"/>
                </a:solidFill>
              </a:rPr>
              <a:t>sono state incluse tra i 17 progetti turistici che hanno ricevuto un investimento complessivo di 2,9 milioni di euro nell'ambito </a:t>
            </a:r>
            <a:r>
              <a:rPr lang="en-US" sz="2000" b="1" dirty="0">
                <a:solidFill>
                  <a:srgbClr val="494949"/>
                </a:solidFill>
              </a:rPr>
              <a:t>del programma Private and Community SME Scheme di Fáilte Ireland</a:t>
            </a:r>
            <a:r>
              <a:rPr lang="en-US" sz="2000" dirty="0">
                <a:solidFill>
                  <a:srgbClr val="494949"/>
                </a:solidFill>
              </a:rPr>
              <a:t>, che fa parte del </a:t>
            </a:r>
            <a:r>
              <a:rPr lang="en-US" sz="2000" b="1" dirty="0" err="1">
                <a:solidFill>
                  <a:srgbClr val="494949"/>
                </a:solidFill>
              </a:rPr>
              <a:t>programma</a:t>
            </a:r>
            <a:r>
              <a:rPr lang="en-US" sz="2000" b="1" dirty="0">
                <a:solidFill>
                  <a:srgbClr val="494949"/>
                </a:solidFill>
              </a:rPr>
              <a:t> UE Just Transition Fund</a:t>
            </a:r>
            <a:r>
              <a:rPr lang="en-US" sz="2000" dirty="0">
                <a:solidFill>
                  <a:srgbClr val="494949"/>
                </a:solidFill>
              </a:rPr>
              <a:t>. </a:t>
            </a:r>
          </a:p>
          <a:p>
            <a:pPr marL="0" indent="0">
              <a:spcAft>
                <a:spcPts val="600"/>
              </a:spcAft>
            </a:pPr>
            <a:endParaRPr lang="en-US" sz="2000" dirty="0">
              <a:solidFill>
                <a:srgbClr val="494949"/>
              </a:solidFill>
            </a:endParaRPr>
          </a:p>
        </p:txBody>
      </p:sp>
      <p:sp>
        <p:nvSpPr>
          <p:cNvPr id="18" name="TextBox 17">
            <a:extLst>
              <a:ext uri="{FF2B5EF4-FFF2-40B4-BE49-F238E27FC236}">
                <a16:creationId xmlns:a16="http://schemas.microsoft.com/office/drawing/2014/main" id="{52A25688-502B-3BD4-F469-49DD33A92F1B}"/>
              </a:ext>
            </a:extLst>
          </p:cNvPr>
          <p:cNvSpPr txBox="1"/>
          <p:nvPr/>
        </p:nvSpPr>
        <p:spPr>
          <a:xfrm>
            <a:off x="341529" y="1365973"/>
            <a:ext cx="6943725" cy="1354217"/>
          </a:xfrm>
          <a:prstGeom prst="rect">
            <a:avLst/>
          </a:prstGeom>
          <a:noFill/>
        </p:spPr>
        <p:txBody>
          <a:bodyPr wrap="square">
            <a:spAutoFit/>
          </a:bodyPr>
          <a:lstStyle/>
          <a:p>
            <a:pPr>
              <a:spcAft>
                <a:spcPts val="600"/>
              </a:spcAft>
            </a:pPr>
            <a:r>
              <a:rPr lang="en-US" sz="2000" dirty="0">
                <a:solidFill>
                  <a:srgbClr val="494949"/>
                </a:solidFill>
              </a:rPr>
              <a:t>Un lussuoso sito di glamping,</a:t>
            </a:r>
            <a:r>
              <a:rPr lang="en-US" sz="2000" dirty="0">
                <a:solidFill>
                  <a:srgbClr val="494949"/>
                </a:solidFill>
                <a:hlinkClick r:id="rId3">
                  <a:extLst>
                    <a:ext uri="{A12FA001-AC4F-418D-AE19-62706E023703}">
                      <ahyp:hlinkClr xmlns:ahyp="http://schemas.microsoft.com/office/drawing/2018/hyperlinkcolor" val="tx"/>
                    </a:ext>
                  </a:extLst>
                </a:hlinkClick>
              </a:rPr>
              <a:t> Emo Court Glamping</a:t>
            </a:r>
            <a:r>
              <a:rPr lang="en-US" sz="2000" dirty="0">
                <a:solidFill>
                  <a:srgbClr val="494949"/>
                </a:solidFill>
              </a:rPr>
              <a:t>, e un carro trainato da cavalli, una destinazione glamour per il campeggio nella contea di Laois, si sono assicurati un finanziamento di 550.000 euro. </a:t>
            </a:r>
          </a:p>
        </p:txBody>
      </p:sp>
      <p:sp>
        <p:nvSpPr>
          <p:cNvPr id="25" name="Text Placeholder 11">
            <a:extLst>
              <a:ext uri="{FF2B5EF4-FFF2-40B4-BE49-F238E27FC236}">
                <a16:creationId xmlns:a16="http://schemas.microsoft.com/office/drawing/2014/main" id="{EB4AECB5-2182-2180-05FF-3B01A6E5A1F7}"/>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Caso di studio: </a:t>
            </a:r>
            <a:r>
              <a:rPr lang="en-IE" sz="3200" dirty="0"/>
              <a:t>Emo Court Glamping, </a:t>
            </a:r>
            <a:endParaRPr lang="en-US" sz="3200" dirty="0"/>
          </a:p>
        </p:txBody>
      </p:sp>
      <p:pic>
        <p:nvPicPr>
          <p:cNvPr id="3076" name="Picture 4">
            <a:extLst>
              <a:ext uri="{FF2B5EF4-FFF2-40B4-BE49-F238E27FC236}">
                <a16:creationId xmlns:a16="http://schemas.microsoft.com/office/drawing/2014/main" id="{FD3559F1-1676-1B01-27E6-42B60A6B13E4}"/>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20D31596-EF1A-3D98-9F17-07E879094037}"/>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7DDB4280-9A59-2355-D420-A644A11CCEE8}"/>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Sito web:</a:t>
            </a:r>
            <a:r>
              <a:rPr lang="en-US" sz="1600" dirty="0">
                <a:latin typeface="+mn-lt"/>
                <a:hlinkClick r:id="rId5">
                  <a:extLst>
                    <a:ext uri="{A12FA001-AC4F-418D-AE19-62706E023703}">
                      <ahyp:hlinkClr xmlns:ahyp="http://schemas.microsoft.com/office/drawing/2018/hyperlinkcolor" val="tx"/>
                    </a:ext>
                  </a:extLst>
                </a:hlinkClick>
              </a:rPr>
              <a:t> 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901F8983-80BA-287F-AF33-75462A85E24A}"/>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Glamping su misura per famiglie sul Wild Atlantic Way</a:t>
            </a:r>
          </a:p>
        </p:txBody>
      </p:sp>
    </p:spTree>
    <p:extLst>
      <p:ext uri="{BB962C8B-B14F-4D97-AF65-F5344CB8AC3E}">
        <p14:creationId xmlns:p14="http://schemas.microsoft.com/office/powerpoint/2010/main" val="136627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3DFC-6EB6-0BE9-58ED-CE7AE52748CD}"/>
            </a:ext>
          </a:extLst>
        </p:cNvPr>
        <p:cNvGrpSpPr/>
        <p:nvPr/>
      </p:nvGrpSpPr>
      <p:grpSpPr>
        <a:xfrm>
          <a:off x="0" y="0"/>
          <a:ext cx="0" cy="0"/>
          <a:chOff x="0" y="0"/>
          <a:chExt cx="0" cy="0"/>
        </a:xfrm>
      </p:grpSpPr>
      <p:sp>
        <p:nvSpPr>
          <p:cNvPr id="25" name="Text Placeholder 11">
            <a:extLst>
              <a:ext uri="{FF2B5EF4-FFF2-40B4-BE49-F238E27FC236}">
                <a16:creationId xmlns:a16="http://schemas.microsoft.com/office/drawing/2014/main" id="{8303B9ED-0AF0-D825-150E-F7D323DCF4EB}"/>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400" dirty="0">
                <a:solidFill>
                  <a:srgbClr val="459597"/>
                </a:solidFill>
              </a:rPr>
              <a:t>Caso di studio: </a:t>
            </a:r>
            <a:r>
              <a:rPr lang="en-IE" sz="3200" dirty="0"/>
              <a:t>Emo Court Glamping, </a:t>
            </a:r>
            <a:endParaRPr lang="en-US" sz="3200" dirty="0"/>
          </a:p>
        </p:txBody>
      </p:sp>
      <p:pic>
        <p:nvPicPr>
          <p:cNvPr id="3076" name="Picture 4">
            <a:extLst>
              <a:ext uri="{FF2B5EF4-FFF2-40B4-BE49-F238E27FC236}">
                <a16:creationId xmlns:a16="http://schemas.microsoft.com/office/drawing/2014/main" id="{EC9EB8FF-EE74-453C-E649-EDC4C1C746E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228" b="2228"/>
          <a:stretch>
            <a:fillRect/>
          </a:stretch>
        </p:blipFill>
        <p:spPr bwMode="auto">
          <a:xfrm>
            <a:off x="7470775" y="1917700"/>
            <a:ext cx="3709988" cy="2498725"/>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19A652D7-D7BB-0E99-AFBE-16D64E3B773D}"/>
              </a:ext>
            </a:extLst>
          </p:cNvPr>
          <p:cNvSpPr/>
          <p:nvPr/>
        </p:nvSpPr>
        <p:spPr>
          <a:xfrm>
            <a:off x="7572170" y="5117874"/>
            <a:ext cx="3913478"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sz="1600" dirty="0">
              <a:solidFill>
                <a:schemeClr val="bg1"/>
              </a:solidFill>
            </a:endParaRPr>
          </a:p>
        </p:txBody>
      </p:sp>
      <p:sp>
        <p:nvSpPr>
          <p:cNvPr id="6" name="Text Placeholder 23">
            <a:extLst>
              <a:ext uri="{FF2B5EF4-FFF2-40B4-BE49-F238E27FC236}">
                <a16:creationId xmlns:a16="http://schemas.microsoft.com/office/drawing/2014/main" id="{592006A4-AAD1-A745-57D0-39587100E363}"/>
              </a:ext>
            </a:extLst>
          </p:cNvPr>
          <p:cNvSpPr txBox="1">
            <a:spLocks/>
          </p:cNvSpPr>
          <p:nvPr/>
        </p:nvSpPr>
        <p:spPr>
          <a:xfrm>
            <a:off x="7578179"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Sito web:</a:t>
            </a:r>
            <a:r>
              <a:rPr lang="en-US" sz="1600" dirty="0">
                <a:latin typeface="+mn-lt"/>
                <a:hlinkClick r:id="rId3">
                  <a:extLst>
                    <a:ext uri="{A12FA001-AC4F-418D-AE19-62706E023703}">
                      <ahyp:hlinkClr xmlns:ahyp="http://schemas.microsoft.com/office/drawing/2018/hyperlinkcolor" val="tx"/>
                    </a:ext>
                  </a:extLst>
                </a:hlinkClick>
              </a:rPr>
              <a:t> https://www.glampingunderthestars.ie/emo-court/ </a:t>
            </a:r>
            <a:r>
              <a:rPr lang="en-US" sz="1600" dirty="0">
                <a:latin typeface="+mn-lt"/>
              </a:rPr>
              <a:t> </a:t>
            </a:r>
          </a:p>
        </p:txBody>
      </p:sp>
      <p:sp>
        <p:nvSpPr>
          <p:cNvPr id="7" name="TextBox 6">
            <a:extLst>
              <a:ext uri="{FF2B5EF4-FFF2-40B4-BE49-F238E27FC236}">
                <a16:creationId xmlns:a16="http://schemas.microsoft.com/office/drawing/2014/main" id="{49D20080-79F6-925A-C544-FF5472973D0C}"/>
              </a:ext>
            </a:extLst>
          </p:cNvPr>
          <p:cNvSpPr txBox="1"/>
          <p:nvPr/>
        </p:nvSpPr>
        <p:spPr>
          <a:xfrm>
            <a:off x="95250" y="753113"/>
            <a:ext cx="8064578" cy="461665"/>
          </a:xfrm>
          <a:prstGeom prst="rect">
            <a:avLst/>
          </a:prstGeom>
          <a:noFill/>
        </p:spPr>
        <p:txBody>
          <a:bodyPr wrap="square">
            <a:spAutoFit/>
          </a:bodyPr>
          <a:lstStyle/>
          <a:p>
            <a:pPr algn="ctr"/>
            <a:r>
              <a:rPr lang="en-US" sz="2400" b="0" i="0" dirty="0">
                <a:solidFill>
                  <a:srgbClr val="E96751"/>
                </a:solidFill>
                <a:effectLst/>
              </a:rPr>
              <a:t>Glamping su misura per famiglie sulla Wild Atlantic Way</a:t>
            </a:r>
          </a:p>
        </p:txBody>
      </p:sp>
      <p:sp>
        <p:nvSpPr>
          <p:cNvPr id="2" name="Flowchart: Data 1">
            <a:extLst>
              <a:ext uri="{FF2B5EF4-FFF2-40B4-BE49-F238E27FC236}">
                <a16:creationId xmlns:a16="http://schemas.microsoft.com/office/drawing/2014/main" id="{0400AE7C-2F73-21E6-159F-821ACADD8E4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262F86-57A7-2E66-204C-4262090FA19A}"/>
              </a:ext>
            </a:extLst>
          </p:cNvPr>
          <p:cNvSpPr/>
          <p:nvPr/>
        </p:nvSpPr>
        <p:spPr>
          <a:xfrm>
            <a:off x="398734" y="1593430"/>
            <a:ext cx="6678556" cy="399847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0B1818E-486D-C422-1901-A48EF9F9C248}"/>
              </a:ext>
            </a:extLst>
          </p:cNvPr>
          <p:cNvSpPr txBox="1"/>
          <p:nvPr/>
        </p:nvSpPr>
        <p:spPr>
          <a:xfrm>
            <a:off x="623393" y="1895520"/>
            <a:ext cx="6096000" cy="3277820"/>
          </a:xfrm>
          <a:prstGeom prst="rect">
            <a:avLst/>
          </a:prstGeom>
          <a:noFill/>
        </p:spPr>
        <p:txBody>
          <a:bodyPr wrap="square">
            <a:spAutoFit/>
          </a:bodyPr>
          <a:lstStyle/>
          <a:p>
            <a:pPr>
              <a:spcAft>
                <a:spcPts val="600"/>
              </a:spcAft>
            </a:pPr>
            <a:r>
              <a:rPr lang="en-US" sz="2400" b="1" dirty="0">
                <a:solidFill>
                  <a:srgbClr val="494949"/>
                </a:solidFill>
              </a:rPr>
              <a:t>Risultato: </a:t>
            </a:r>
            <a:r>
              <a:rPr lang="en-US" sz="2200" dirty="0">
                <a:solidFill>
                  <a:srgbClr val="494949"/>
                </a:solidFill>
              </a:rPr>
              <a:t>due progetti della contea di Laois sono stati selezionati nella categoria due del programma, che mira allo sviluppo del turismo sostenibile. Il principale beneficiario della contea di Laois è stato Emo Court Glamping, che ha ottenuto un finanziamento complessivo di 300.000 euro per la realizzazione di lussuose capanne ecologiche per il glamping, tra cui una capanna accessibile alle sedie a rotelle. È stata concessa l'autorizzazione edilizia per tre unità indipendenti presso il </a:t>
            </a:r>
            <a:r>
              <a:rPr lang="en-US" sz="2200" dirty="0">
                <a:solidFill>
                  <a:srgbClr val="494949"/>
                </a:solidFill>
                <a:hlinkClick r:id="rId4">
                  <a:extLst>
                    <a:ext uri="{A12FA001-AC4F-418D-AE19-62706E023703}">
                      <ahyp:hlinkClr xmlns:ahyp="http://schemas.microsoft.com/office/drawing/2018/hyperlinkcolor" val="tx"/>
                    </a:ext>
                  </a:extLst>
                </a:hlinkClick>
              </a:rPr>
              <a:t>Gate Lodge</a:t>
            </a:r>
            <a:r>
              <a:rPr lang="en-US" sz="2200" dirty="0">
                <a:solidFill>
                  <a:srgbClr val="494949"/>
                </a:solidFill>
              </a:rPr>
              <a:t>.</a:t>
            </a:r>
          </a:p>
          <a:p>
            <a:pPr>
              <a:spcAft>
                <a:spcPts val="600"/>
              </a:spcAft>
            </a:pPr>
            <a:endParaRPr lang="en-US" sz="2400" dirty="0">
              <a:solidFill>
                <a:schemeClr val="bg1"/>
              </a:solidFill>
            </a:endParaRPr>
          </a:p>
        </p:txBody>
      </p:sp>
      <p:sp>
        <p:nvSpPr>
          <p:cNvPr id="4" name="Flowchart: Data 3">
            <a:extLst>
              <a:ext uri="{FF2B5EF4-FFF2-40B4-BE49-F238E27FC236}">
                <a16:creationId xmlns:a16="http://schemas.microsoft.com/office/drawing/2014/main" id="{108027A3-0521-3DDD-FCF6-F4FEEBC2AA94}"/>
              </a:ext>
            </a:extLst>
          </p:cNvPr>
          <p:cNvSpPr/>
          <p:nvPr/>
        </p:nvSpPr>
        <p:spPr>
          <a:xfrm>
            <a:off x="621826" y="5591901"/>
            <a:ext cx="645546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2085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4B3A7462-6426-CA59-C1C3-82B4AFA96A7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90BBDD88-F51F-1D61-C851-ED297F23B47C}"/>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Finanziamenti ecologici per strutture ricettive rurali alternative</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318436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B07E-4214-C796-2484-ADF7746AA48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452FC8-F121-2317-6507-428BC5C904B1}"/>
              </a:ext>
            </a:extLst>
          </p:cNvPr>
          <p:cNvSpPr>
            <a:spLocks noGrp="1"/>
          </p:cNvSpPr>
          <p:nvPr>
            <p:ph type="body" sz="quarter" idx="18"/>
          </p:nvPr>
        </p:nvSpPr>
        <p:spPr>
          <a:xfrm>
            <a:off x="903157" y="1188454"/>
            <a:ext cx="9407034" cy="4311198"/>
          </a:xfrm>
        </p:spPr>
        <p:txBody>
          <a:bodyPr/>
          <a:lstStyle/>
          <a:p>
            <a:r>
              <a:rPr lang="en-US" sz="2000" b="1" dirty="0"/>
              <a:t>Stai pensando di rendere più ecologica la tua attività di turismo rurale?</a:t>
            </a:r>
            <a:r>
              <a:rPr lang="en-US" sz="2000" dirty="0"/>
              <a:t> </a:t>
            </a:r>
          </a:p>
          <a:p>
            <a:r>
              <a:rPr lang="en-US" sz="2000" dirty="0"/>
              <a:t>Che tu gestisca un sito di glamping, un eco-lodge o un agriturismo, paesi come </a:t>
            </a:r>
            <a:r>
              <a:rPr lang="en-US" sz="2000" b="1" dirty="0"/>
              <a:t>Irlanda, Slovenia, Islanda, Paesi Bassi e Italia </a:t>
            </a:r>
            <a:r>
              <a:rPr lang="en-US" sz="2000" dirty="0"/>
              <a:t>offrono </a:t>
            </a:r>
            <a:r>
              <a:rPr lang="en-US" sz="2000" i="1" dirty="0"/>
              <a:t>sovvenzioni e prestiti ecologici </a:t>
            </a:r>
            <a:r>
              <a:rPr lang="en-US" sz="2000" dirty="0"/>
              <a:t>per aiutare le piccole imprese turistiche a diventare più sostenibili.</a:t>
            </a:r>
          </a:p>
          <a:p>
            <a:endParaRPr lang="en-US" sz="2000" dirty="0"/>
          </a:p>
          <a:p>
            <a:r>
              <a:rPr lang="en-US" sz="2000" dirty="0"/>
              <a:t>È possibile ottenere finanziamenti per interventi di riqualificazione come </a:t>
            </a:r>
            <a:r>
              <a:rPr lang="en-US" sz="2000" b="1" dirty="0"/>
              <a:t>pannelli solari, isolamento, pompe di calore o persino certificazioni ecologiche</a:t>
            </a:r>
            <a:r>
              <a:rPr lang="en-US" sz="2000" dirty="0"/>
              <a:t>. </a:t>
            </a:r>
          </a:p>
          <a:p>
            <a:endParaRPr lang="en-US" sz="2000" dirty="0"/>
          </a:p>
          <a:p>
            <a:r>
              <a:rPr lang="en-US" sz="2000" b="1" dirty="0">
                <a:solidFill>
                  <a:srgbClr val="E96751"/>
                </a:solidFill>
              </a:rPr>
              <a:t>Ad esempio, </a:t>
            </a:r>
            <a:r>
              <a:rPr lang="en-US" sz="2000" dirty="0"/>
              <a:t>la SEAI irlandese offre sovvenzioni per gli aggiornamenti energetici, l'Eco Fund sloveno sostiene le ristrutturazioni ecologiche e l'Italia dispone di un fondo di 500 milioni di euro per rendere il turismo più sostenibile. </a:t>
            </a:r>
          </a:p>
          <a:p>
            <a:endParaRPr lang="en-IE" sz="2000" dirty="0"/>
          </a:p>
        </p:txBody>
      </p:sp>
      <p:sp>
        <p:nvSpPr>
          <p:cNvPr id="3" name="Text Placeholder 2">
            <a:extLst>
              <a:ext uri="{FF2B5EF4-FFF2-40B4-BE49-F238E27FC236}">
                <a16:creationId xmlns:a16="http://schemas.microsoft.com/office/drawing/2014/main" id="{F4ADCBB1-31ED-1CBA-1351-84C2075122DD}"/>
              </a:ext>
            </a:extLst>
          </p:cNvPr>
          <p:cNvSpPr>
            <a:spLocks noGrp="1"/>
          </p:cNvSpPr>
          <p:nvPr>
            <p:ph type="body" sz="quarter" idx="16"/>
          </p:nvPr>
        </p:nvSpPr>
        <p:spPr>
          <a:xfrm>
            <a:off x="798381" y="499100"/>
            <a:ext cx="10595237" cy="803654"/>
          </a:xfrm>
        </p:spPr>
        <p:txBody>
          <a:bodyPr/>
          <a:lstStyle/>
          <a:p>
            <a:r>
              <a:rPr lang="en-US" dirty="0"/>
              <a:t>Finanziamenti ecologici per alloggi turistici alternativi nelle zone rurali</a:t>
            </a:r>
            <a:endParaRPr lang="en-IE" dirty="0"/>
          </a:p>
          <a:p>
            <a:endParaRPr lang="en-IE" dirty="0"/>
          </a:p>
        </p:txBody>
      </p:sp>
    </p:spTree>
    <p:extLst>
      <p:ext uri="{BB962C8B-B14F-4D97-AF65-F5344CB8AC3E}">
        <p14:creationId xmlns:p14="http://schemas.microsoft.com/office/powerpoint/2010/main" val="223085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75871-40E0-AF38-9641-586D2B9D98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D864C7D-6290-0EC0-B6DF-207438BD08C6}"/>
              </a:ext>
            </a:extLst>
          </p:cNvPr>
          <p:cNvSpPr>
            <a:spLocks noGrp="1"/>
          </p:cNvSpPr>
          <p:nvPr>
            <p:ph type="body" sz="quarter" idx="18"/>
          </p:nvPr>
        </p:nvSpPr>
        <p:spPr>
          <a:xfrm>
            <a:off x="912682" y="1302754"/>
            <a:ext cx="8288468" cy="3849918"/>
          </a:xfrm>
        </p:spPr>
        <p:txBody>
          <a:bodyPr/>
          <a:lstStyle/>
          <a:p>
            <a:pPr>
              <a:spcBef>
                <a:spcPts val="0"/>
              </a:spcBef>
              <a:spcAft>
                <a:spcPts val="1200"/>
              </a:spcAft>
            </a:pPr>
            <a:r>
              <a:rPr lang="en-US" sz="2400" dirty="0"/>
              <a:t>In Islanda, le pensioni rurali possono richiedere fondi per lo sviluppo regionale o l'innovazione, mentre i Paesi Bassi offrono generosi sgravi fiscali e sussidi per miglioramenti in termini di efficienza energetica.</a:t>
            </a:r>
          </a:p>
          <a:p>
            <a:pPr>
              <a:spcBef>
                <a:spcPts val="0"/>
              </a:spcBef>
              <a:spcAft>
                <a:spcPts val="1200"/>
              </a:spcAft>
            </a:pPr>
            <a:r>
              <a:rPr lang="en-US" sz="2400" dirty="0"/>
              <a:t>Passare al verde non fa solo bene al pianeta, ma riduce anche le bollette energetiche, migliora la reputazione presso gli ospiti attenti all'ambiente e garantisce il futuro della tua attività. </a:t>
            </a:r>
          </a:p>
          <a:p>
            <a:pPr>
              <a:spcBef>
                <a:spcPts val="0"/>
              </a:spcBef>
              <a:spcAft>
                <a:spcPts val="1200"/>
              </a:spcAft>
            </a:pPr>
            <a:r>
              <a:rPr lang="en-US" sz="2400" dirty="0"/>
              <a:t>E la cosa migliore? Molti di questi programmi sono pensati su misura per le piccole strutture ricettive rurali come la tua.</a:t>
            </a:r>
          </a:p>
          <a:p>
            <a:pPr>
              <a:spcBef>
                <a:spcPts val="0"/>
              </a:spcBef>
              <a:spcAft>
                <a:spcPts val="1200"/>
              </a:spcAft>
            </a:pPr>
            <a:r>
              <a:rPr lang="en-US" sz="2400" dirty="0"/>
              <a:t>Scopriamo insieme cosa offre il mercato e come puoi sfruttare queste fantastiche opportunità!</a:t>
            </a:r>
          </a:p>
          <a:p>
            <a:pPr>
              <a:spcBef>
                <a:spcPts val="0"/>
              </a:spcBef>
              <a:spcAft>
                <a:spcPts val="1200"/>
              </a:spcAft>
            </a:pPr>
            <a:endParaRPr lang="en-IE" sz="2400" dirty="0"/>
          </a:p>
        </p:txBody>
      </p:sp>
      <p:sp>
        <p:nvSpPr>
          <p:cNvPr id="3" name="Text Placeholder 2">
            <a:extLst>
              <a:ext uri="{FF2B5EF4-FFF2-40B4-BE49-F238E27FC236}">
                <a16:creationId xmlns:a16="http://schemas.microsoft.com/office/drawing/2014/main" id="{B708AA19-0C91-549E-EE0E-CA483D7F1419}"/>
              </a:ext>
            </a:extLst>
          </p:cNvPr>
          <p:cNvSpPr>
            <a:spLocks noGrp="1"/>
          </p:cNvSpPr>
          <p:nvPr>
            <p:ph type="body" sz="quarter" idx="16"/>
          </p:nvPr>
        </p:nvSpPr>
        <p:spPr>
          <a:xfrm>
            <a:off x="798381" y="499100"/>
            <a:ext cx="10595237" cy="803654"/>
          </a:xfrm>
        </p:spPr>
        <p:txBody>
          <a:bodyPr/>
          <a:lstStyle/>
          <a:p>
            <a:r>
              <a:rPr lang="en-US" dirty="0"/>
              <a:t>Finanziamenti ecologici per strutture ricettive rurali di turismo alternativo</a:t>
            </a:r>
            <a:endParaRPr lang="en-IE" dirty="0"/>
          </a:p>
          <a:p>
            <a:endParaRPr lang="en-IE" dirty="0"/>
          </a:p>
        </p:txBody>
      </p:sp>
    </p:spTree>
    <p:extLst>
      <p:ext uri="{BB962C8B-B14F-4D97-AF65-F5344CB8AC3E}">
        <p14:creationId xmlns:p14="http://schemas.microsoft.com/office/powerpoint/2010/main" val="236986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3154-227D-B1B8-F362-2327AB6707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D269A57-FB12-920C-B4C8-44B8897AAA4B}"/>
              </a:ext>
            </a:extLst>
          </p:cNvPr>
          <p:cNvSpPr>
            <a:spLocks noGrp="1"/>
          </p:cNvSpPr>
          <p:nvPr>
            <p:ph type="body" sz="quarter" idx="18"/>
          </p:nvPr>
        </p:nvSpPr>
        <p:spPr>
          <a:xfrm>
            <a:off x="3450490" y="1442425"/>
            <a:ext cx="7769960" cy="3849918"/>
          </a:xfrm>
        </p:spPr>
        <p:txBody>
          <a:bodyPr/>
          <a:lstStyle/>
          <a:p>
            <a:r>
              <a:rPr lang="en-IE" sz="2400" b="1" dirty="0">
                <a:solidFill>
                  <a:srgbClr val="EC7C69"/>
                </a:solidFill>
              </a:rPr>
              <a:t>Fondo LEADER per le imprese dell'economia verde: </a:t>
            </a:r>
          </a:p>
          <a:p>
            <a:r>
              <a:rPr lang="en-IE" sz="2000" dirty="0"/>
              <a:t>L'Irlanda offre sia sovvenzioni che prestiti finalizzati all'ecologizzazione del turismo. </a:t>
            </a:r>
          </a:p>
          <a:p>
            <a:r>
              <a:rPr lang="en-IE" sz="2000" dirty="0"/>
              <a:t>Ad esempio, nell'ambito </a:t>
            </a:r>
            <a:r>
              <a:rPr lang="en-IE" sz="2000" dirty="0">
                <a:solidFill>
                  <a:srgbClr val="E96751"/>
                </a:solidFill>
                <a:hlinkClick r:id="rId2">
                  <a:extLst>
                    <a:ext uri="{A12FA001-AC4F-418D-AE19-62706E023703}">
                      <ahyp:hlinkClr xmlns:ahyp="http://schemas.microsoft.com/office/drawing/2018/hyperlinkcolor" val="tx"/>
                    </a:ext>
                  </a:extLst>
                </a:hlinkClick>
              </a:rPr>
              <a:t>del</a:t>
            </a:r>
            <a:r>
              <a:rPr lang="en-IE" sz="2000" dirty="0"/>
              <a:t> nuovo </a:t>
            </a:r>
            <a:r>
              <a:rPr lang="en-IE" sz="2000" dirty="0">
                <a:solidFill>
                  <a:srgbClr val="E96751"/>
                </a:solidFill>
                <a:hlinkClick r:id="rId2">
                  <a:extLst>
                    <a:ext uri="{A12FA001-AC4F-418D-AE19-62706E023703}">
                      <ahyp:hlinkClr xmlns:ahyp="http://schemas.microsoft.com/office/drawing/2018/hyperlinkcolor" val="tx"/>
                    </a:ext>
                  </a:extLst>
                </a:hlinkClick>
              </a:rPr>
              <a:t>programma LEADER </a:t>
            </a:r>
            <a:r>
              <a:rPr lang="en-IE" sz="2000" dirty="0"/>
              <a:t>(2023-2027) </a:t>
            </a:r>
            <a:r>
              <a:rPr lang="en-IE" sz="2000" dirty="0">
                <a:solidFill>
                  <a:srgbClr val="E96751"/>
                </a:solidFill>
                <a:hlinkClick r:id="rId2">
                  <a:extLst>
                    <a:ext uri="{A12FA001-AC4F-418D-AE19-62706E023703}">
                      <ahyp:hlinkClr xmlns:ahyp="http://schemas.microsoft.com/office/drawing/2018/hyperlinkcolor" val="tx"/>
                    </a:ext>
                  </a:extLst>
                </a:hlinkClick>
              </a:rPr>
              <a:t>sostenuto dalla PAC</a:t>
            </a:r>
            <a:r>
              <a:rPr lang="en-IE" sz="2000" dirty="0"/>
              <a:t> irlandese, il turismo rurale è esplicitamente finanziato come impresa di "economia verde". </a:t>
            </a:r>
          </a:p>
          <a:p>
            <a:r>
              <a:rPr lang="en-IE" sz="2000" dirty="0">
                <a:solidFill>
                  <a:srgbClr val="E96751"/>
                </a:solidFill>
                <a:hlinkClick r:id="rId2">
                  <a:extLst>
                    <a:ext uri="{A12FA001-AC4F-418D-AE19-62706E023703}">
                      <ahyp:hlinkClr xmlns:ahyp="http://schemas.microsoft.com/office/drawing/2018/hyperlinkcolor" val="tx"/>
                    </a:ext>
                  </a:extLst>
                </a:hlinkClick>
              </a:rPr>
              <a:t>LEADER (2023-27): </a:t>
            </a:r>
            <a:r>
              <a:rPr lang="en-IE" sz="2000" dirty="0"/>
              <a:t>Le zone rurali possono ottenere sovvenzioni nell'ambito del programma LEADER per progetti di economia verde e turismo rurale.</a:t>
            </a:r>
          </a:p>
          <a:p>
            <a:pPr marL="342900" indent="-342900">
              <a:buFont typeface="Wingdings" panose="05000000000000000000" pitchFamily="2" charset="2"/>
              <a:buChar char="Ø"/>
            </a:pPr>
            <a:r>
              <a:rPr lang="en-IE" sz="2000" b="1" dirty="0">
                <a:solidFill>
                  <a:srgbClr val="E96751"/>
                </a:solidFill>
              </a:rPr>
              <a:t>Esempio: </a:t>
            </a:r>
            <a:r>
              <a:rPr lang="en-IE" sz="2000" b="1" dirty="0"/>
              <a:t>Castle Darcy Glamping </a:t>
            </a:r>
            <a:r>
              <a:rPr lang="en-IE" sz="2000" dirty="0"/>
              <a:t>(eco-pods) nella contea di Clare ha ricevuto una </a:t>
            </a:r>
            <a:r>
              <a:rPr lang="en-IE" sz="2000" dirty="0">
                <a:solidFill>
                  <a:srgbClr val="E96751"/>
                </a:solidFill>
                <a:hlinkClick r:id="rId3">
                  <a:extLst>
                    <a:ext uri="{A12FA001-AC4F-418D-AE19-62706E023703}">
                      <ahyp:hlinkClr xmlns:ahyp="http://schemas.microsoft.com/office/drawing/2018/hyperlinkcolor" val="tx"/>
                    </a:ext>
                  </a:extLst>
                </a:hlinkClick>
              </a:rPr>
              <a:t>sovvenzione LEADER di 200.000 euro</a:t>
            </a:r>
            <a:r>
              <a:rPr lang="en-IE" sz="2000" dirty="0"/>
              <a:t>. </a:t>
            </a:r>
          </a:p>
          <a:p>
            <a:pPr marL="342900" indent="-342900">
              <a:buFont typeface="Wingdings" panose="05000000000000000000" pitchFamily="2" charset="2"/>
              <a:buChar char="Ø"/>
            </a:pPr>
            <a:r>
              <a:rPr lang="en-IE" sz="2000" b="1" dirty="0">
                <a:solidFill>
                  <a:srgbClr val="E96751"/>
                </a:solidFill>
              </a:rPr>
              <a:t>Esempio: </a:t>
            </a:r>
            <a:r>
              <a:rPr lang="en-IE" sz="2000" b="1" dirty="0"/>
              <a:t>l'Ardmore Open Farm di Waterford </a:t>
            </a:r>
            <a:r>
              <a:rPr lang="en-IE" sz="2000" dirty="0"/>
              <a:t>ha ottenuto</a:t>
            </a:r>
            <a:r>
              <a:rPr lang="en-IE" sz="2000" dirty="0">
                <a:solidFill>
                  <a:srgbClr val="E96751"/>
                </a:solidFill>
                <a:hlinkClick r:id="rId4">
                  <a:extLst>
                    <a:ext uri="{A12FA001-AC4F-418D-AE19-62706E023703}">
                      <ahyp:hlinkClr xmlns:ahyp="http://schemas.microsoft.com/office/drawing/2018/hyperlinkcolor" val="tx"/>
                    </a:ext>
                  </a:extLst>
                </a:hlinkClick>
              </a:rPr>
              <a:t> 143.247 euro </a:t>
            </a:r>
            <a:r>
              <a:rPr lang="en-IE" sz="2000" dirty="0"/>
              <a:t>per installare pod glamping.</a:t>
            </a:r>
          </a:p>
          <a:p>
            <a:endParaRPr lang="en-IE" sz="2000" dirty="0"/>
          </a:p>
        </p:txBody>
      </p:sp>
      <p:sp>
        <p:nvSpPr>
          <p:cNvPr id="5" name="Text Placeholder 4">
            <a:extLst>
              <a:ext uri="{FF2B5EF4-FFF2-40B4-BE49-F238E27FC236}">
                <a16:creationId xmlns:a16="http://schemas.microsoft.com/office/drawing/2014/main" id="{C3833B63-E8E6-4B07-1F6A-05D33EB4F1FB}"/>
              </a:ext>
            </a:extLst>
          </p:cNvPr>
          <p:cNvSpPr>
            <a:spLocks noGrp="1"/>
          </p:cNvSpPr>
          <p:nvPr>
            <p:ph type="body" sz="quarter" idx="16"/>
          </p:nvPr>
        </p:nvSpPr>
        <p:spPr>
          <a:xfrm>
            <a:off x="3209925" y="573376"/>
            <a:ext cx="10595237" cy="803654"/>
          </a:xfrm>
        </p:spPr>
        <p:txBody>
          <a:bodyPr/>
          <a:lstStyle/>
          <a:p>
            <a:r>
              <a:rPr lang="en-IE" sz="4000" dirty="0">
                <a:solidFill>
                  <a:srgbClr val="00B050"/>
                </a:solidFill>
              </a:rPr>
              <a:t>Sovvenzioni e finanziamenti verdi (Irlanda)</a:t>
            </a:r>
          </a:p>
        </p:txBody>
      </p:sp>
      <p:pic>
        <p:nvPicPr>
          <p:cNvPr id="3" name="Picture 2">
            <a:extLst>
              <a:ext uri="{FF2B5EF4-FFF2-40B4-BE49-F238E27FC236}">
                <a16:creationId xmlns:a16="http://schemas.microsoft.com/office/drawing/2014/main" id="{59F1A676-080B-7342-DD7C-5C4031292D82}"/>
              </a:ext>
            </a:extLst>
          </p:cNvPr>
          <p:cNvPicPr>
            <a:picLocks noChangeAspect="1"/>
          </p:cNvPicPr>
          <p:nvPr/>
        </p:nvPicPr>
        <p:blipFill>
          <a:blip r:embed="rId5"/>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B560673E-B7FC-9966-6FE5-89FE49B91483}"/>
              </a:ext>
            </a:extLst>
          </p:cNvPr>
          <p:cNvPicPr>
            <a:picLocks noChangeAspect="1"/>
          </p:cNvPicPr>
          <p:nvPr/>
        </p:nvPicPr>
        <p:blipFill>
          <a:blip r:embed="rId6"/>
          <a:stretch>
            <a:fillRect/>
          </a:stretch>
        </p:blipFill>
        <p:spPr>
          <a:xfrm>
            <a:off x="464323" y="403175"/>
            <a:ext cx="2390775" cy="1195388"/>
          </a:xfrm>
          <a:prstGeom prst="rect">
            <a:avLst/>
          </a:prstGeom>
        </p:spPr>
      </p:pic>
      <p:grpSp>
        <p:nvGrpSpPr>
          <p:cNvPr id="9" name="Group 8">
            <a:extLst>
              <a:ext uri="{FF2B5EF4-FFF2-40B4-BE49-F238E27FC236}">
                <a16:creationId xmlns:a16="http://schemas.microsoft.com/office/drawing/2014/main" id="{6FB3D132-6382-7D6C-1E31-0135F5A908C3}"/>
              </a:ext>
            </a:extLst>
          </p:cNvPr>
          <p:cNvGrpSpPr/>
          <p:nvPr/>
        </p:nvGrpSpPr>
        <p:grpSpPr>
          <a:xfrm>
            <a:off x="2700750" y="1234686"/>
            <a:ext cx="720674" cy="861774"/>
            <a:chOff x="1015048" y="996928"/>
            <a:chExt cx="1016952" cy="1216059"/>
          </a:xfrm>
        </p:grpSpPr>
        <p:sp>
          <p:nvSpPr>
            <p:cNvPr id="10" name="Oval 9">
              <a:extLst>
                <a:ext uri="{FF2B5EF4-FFF2-40B4-BE49-F238E27FC236}">
                  <a16:creationId xmlns:a16="http://schemas.microsoft.com/office/drawing/2014/main" id="{EF8C5AEB-F233-9094-81D8-78FED2C882A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AEB79F9-73B1-4BB0-B56F-BD2BF3E56C5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5193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b="1" kern="1200" dirty="0">
                <a:solidFill>
                  <a:srgbClr val="EC7C69"/>
                </a:solidFill>
                <a:latin typeface="+mn-lt"/>
                <a:ea typeface="+mn-ea"/>
                <a:cs typeface="+mn-cs"/>
              </a:rPr>
              <a:t>Opportunità di finanziamento specifiche per paese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000" dirty="0"/>
              <a:t>Trova i fondi adatti alle tue esigenze – Opzioni di finanziamento e finanziamento. </a:t>
            </a:r>
            <a:r>
              <a:rPr lang="en-US" sz="2000" b="0" dirty="0"/>
              <a:t>La seconda parte del modulo esplora le opportunità di finanziamento su misura per le strutture ricettive turistiche alternative in Irlanda, Slovenia, Islanda, Italia e Paesi Bassi. Questa sezione si concentra sull'Irlanda. Imparate a identificare, confrontare e valutare i flussi di finanziamento più adatti al vostro modello di business e ai vostri obiettivi. L'attenzione è rivolta all'allineamento con priorità chiave quali la rigenerazione, la crescita a basse emissioni di carbonio e il valore della comunità. Al termine, sarete in grado di valutare l'idoneità, orientarvi tra i programmi nazionali e dell'UE e scegliere i percorsi di finanziamento giusti per il successo del turismo sostenibile.</a:t>
            </a:r>
          </a:p>
          <a:p>
            <a:pPr marL="0" indent="0">
              <a:lnSpc>
                <a:spcPts val="2180"/>
              </a:lnSpc>
            </a:pPr>
            <a:endParaRPr lang="en-US" sz="20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342900" indent="-342900">
              <a:buFont typeface="Arial" panose="020B0604020202020204" pitchFamily="34" charset="0"/>
              <a:buChar char="•"/>
            </a:pPr>
            <a:r>
              <a:rPr lang="en-US" sz="1800" dirty="0">
                <a:solidFill>
                  <a:srgbClr val="494949"/>
                </a:solidFill>
              </a:rPr>
              <a:t>Scopri come </a:t>
            </a:r>
            <a:r>
              <a:rPr lang="en-US" sz="1800" b="1" dirty="0">
                <a:solidFill>
                  <a:srgbClr val="494949"/>
                </a:solidFill>
              </a:rPr>
              <a:t>la combinazione di finanziamenti nazionali, comunitari e comunitari </a:t>
            </a:r>
            <a:r>
              <a:rPr lang="en-US" sz="1800" dirty="0">
                <a:solidFill>
                  <a:srgbClr val="494949"/>
                </a:solidFill>
              </a:rPr>
              <a:t>in Irlanda, unita al </a:t>
            </a:r>
            <a:r>
              <a:rPr lang="en-US" sz="1800" b="1" dirty="0">
                <a:solidFill>
                  <a:srgbClr val="494949"/>
                </a:solidFill>
              </a:rPr>
              <a:t>supporto professionale</a:t>
            </a:r>
            <a:r>
              <a:rPr lang="en-US" sz="1800" dirty="0">
                <a:solidFill>
                  <a:srgbClr val="494949"/>
                </a:solidFill>
              </a:rPr>
              <a:t>, crei opportunità concrete per strutture ricettive turistiche sostenibili e di piccole dimensioni. </a:t>
            </a:r>
          </a:p>
          <a:p>
            <a:pPr marL="342900" indent="-342900">
              <a:buFont typeface="Arial" panose="020B0604020202020204" pitchFamily="34" charset="0"/>
              <a:buChar char="•"/>
            </a:pPr>
            <a:r>
              <a:rPr lang="en-US" sz="1800" dirty="0" err="1">
                <a:solidFill>
                  <a:srgbClr val="494949"/>
                </a:solidFill>
              </a:rPr>
              <a:t>Riconosci </a:t>
            </a:r>
            <a:r>
              <a:rPr lang="en-US" sz="1800" dirty="0">
                <a:solidFill>
                  <a:srgbClr val="494949"/>
                </a:solidFill>
              </a:rPr>
              <a:t>il </a:t>
            </a:r>
            <a:r>
              <a:rPr lang="en-US" sz="1800" b="1" dirty="0">
                <a:solidFill>
                  <a:srgbClr val="494949"/>
                </a:solidFill>
              </a:rPr>
              <a:t>ruolo del supporto professionale </a:t>
            </a:r>
            <a:r>
              <a:rPr lang="en-US" sz="1800" dirty="0">
                <a:solidFill>
                  <a:srgbClr val="494949"/>
                </a:solidFill>
              </a:rPr>
              <a:t>nell'accesso e nella gestione di queste opportunità di finanziamento.</a:t>
            </a:r>
          </a:p>
          <a:p>
            <a:pPr marL="342900" indent="-342900">
              <a:buFont typeface="Arial" panose="020B0604020202020204" pitchFamily="34" charset="0"/>
              <a:buChar char="•"/>
            </a:pPr>
            <a:r>
              <a:rPr lang="en-US" sz="1800" dirty="0">
                <a:solidFill>
                  <a:srgbClr val="494949"/>
                </a:solidFill>
              </a:rPr>
              <a:t>Valutate come </a:t>
            </a:r>
            <a:r>
              <a:rPr lang="en-US" sz="1800" b="1" dirty="0">
                <a:solidFill>
                  <a:srgbClr val="494949"/>
                </a:solidFill>
              </a:rPr>
              <a:t>i progetti turistici su piccola scala</a:t>
            </a:r>
            <a:r>
              <a:rPr lang="en-US" sz="1800" dirty="0">
                <a:solidFill>
                  <a:srgbClr val="494949"/>
                </a:solidFill>
              </a:rPr>
              <a:t>, come le cabine o i glamping pod, possano essere avviati e ampliati con successo utilizzando i finanziamenti disponibili.</a:t>
            </a:r>
          </a:p>
          <a:p>
            <a:pPr marL="342900" indent="-342900">
              <a:buFont typeface="Arial" panose="020B0604020202020204" pitchFamily="34" charset="0"/>
              <a:buChar char="•"/>
            </a:pPr>
            <a:r>
              <a:rPr lang="en-US" sz="1800" dirty="0">
                <a:solidFill>
                  <a:srgbClr val="494949"/>
                </a:solidFill>
              </a:rPr>
              <a:t>Comprendere </a:t>
            </a:r>
            <a:r>
              <a:rPr lang="en-US" sz="1800" b="1" dirty="0">
                <a:solidFill>
                  <a:srgbClr val="494949"/>
                </a:solidFill>
              </a:rPr>
              <a:t>i percorsi comprovati </a:t>
            </a:r>
            <a:r>
              <a:rPr lang="en-US" sz="1800" dirty="0">
                <a:solidFill>
                  <a:srgbClr val="494949"/>
                </a:solidFill>
              </a:rPr>
              <a:t>per la creazione di attività ricettive sostenibili e su piccola scala in Irlanda</a:t>
            </a:r>
          </a:p>
          <a:p>
            <a:pPr marL="342900" indent="-342900">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Modulo 7 (Parte 2)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02616" y="-9248"/>
            <a:ext cx="4335238" cy="1077218"/>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6A8C-33FE-FEC2-CBCA-77F12A411F5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F19300A-C851-FBCA-C481-667B40A7F053}"/>
              </a:ext>
            </a:extLst>
          </p:cNvPr>
          <p:cNvSpPr>
            <a:spLocks noGrp="1"/>
          </p:cNvSpPr>
          <p:nvPr>
            <p:ph type="body" sz="quarter" idx="18"/>
          </p:nvPr>
        </p:nvSpPr>
        <p:spPr>
          <a:xfrm>
            <a:off x="3391726" y="1292646"/>
            <a:ext cx="7914449" cy="3849918"/>
          </a:xfrm>
        </p:spPr>
        <p:txBody>
          <a:bodyPr/>
          <a:lstStyle/>
          <a:p>
            <a:r>
              <a:rPr lang="en-IE" sz="2400" b="1" dirty="0">
                <a:solidFill>
                  <a:srgbClr val="EC7C69"/>
                </a:solidFill>
                <a:hlinkClick r:id="rId2">
                  <a:extLst>
                    <a:ext uri="{A12FA001-AC4F-418D-AE19-62706E023703}">
                      <ahyp:hlinkClr xmlns:ahyp="http://schemas.microsoft.com/office/drawing/2018/hyperlinkcolor" val="tx"/>
                    </a:ext>
                  </a:extLst>
                </a:hlinkClick>
              </a:rPr>
              <a:t>Failte Ireland </a:t>
            </a:r>
            <a:r>
              <a:rPr lang="en-IE" sz="2000" dirty="0"/>
              <a:t>gestisce anche importanti programmi: in particolare un </a:t>
            </a:r>
            <a:r>
              <a:rPr lang="en-IE" sz="2000" i="1" dirty="0"/>
              <a:t>fondo per il turismo rigenerativo e la riqualificazione urbana </a:t>
            </a:r>
            <a:r>
              <a:rPr lang="en-IE" sz="2000" b="1" dirty="0"/>
              <a:t>(68 milioni di euro, 2023-26) </a:t>
            </a:r>
            <a:r>
              <a:rPr lang="en-IE" sz="2000" dirty="0"/>
              <a:t>per lo sviluppo sostenibile nelle Midlands. </a:t>
            </a:r>
          </a:p>
          <a:p>
            <a:endParaRPr lang="en-IE" sz="900" dirty="0"/>
          </a:p>
          <a:p>
            <a:r>
              <a:rPr lang="en-US" sz="2400" b="1" dirty="0" err="1">
                <a:solidFill>
                  <a:srgbClr val="EC7C69"/>
                </a:solidFill>
                <a:hlinkClick r:id="rId3">
                  <a:extLst>
                    <a:ext uri="{A12FA001-AC4F-418D-AE19-62706E023703}">
                      <ahyp:hlinkClr xmlns:ahyp="http://schemas.microsoft.com/office/drawing/2018/hyperlinkcolor" val="tx"/>
                    </a:ext>
                  </a:extLst>
                </a:hlinkClick>
              </a:rPr>
              <a:t>GreenPlus </a:t>
            </a:r>
            <a:r>
              <a:rPr lang="en-US" sz="2000" dirty="0"/>
              <a:t>(Enterprise Ireland) può essere utilizzato per la formazione e la consulenza esterna al fine di implementare le migliori pratiche ambientali all'interno di un'azienda. </a:t>
            </a:r>
          </a:p>
          <a:p>
            <a:r>
              <a:rPr lang="en-US" sz="2000" b="1" dirty="0">
                <a:solidFill>
                  <a:srgbClr val="E96751"/>
                </a:solidFill>
              </a:rPr>
              <a:t>Ammissibili: </a:t>
            </a:r>
            <a:r>
              <a:rPr lang="en-US" sz="2000" dirty="0"/>
              <a:t>assunzione di un fornitore di servizi ambientali esterno, creazione di un piano di sostenibilità, certificazione ecologica, formazione del personale o installazione di sistemi di monitoraggio digitale. </a:t>
            </a:r>
          </a:p>
          <a:p>
            <a:r>
              <a:rPr lang="en-US" sz="2000" dirty="0"/>
              <a:t>Può coprire parte dello stipendio di un massimo di 10 dipendenti che lavorano come parte del team verde. Con </a:t>
            </a:r>
            <a:r>
              <a:rPr lang="en-US" sz="2000" b="1" dirty="0"/>
              <a:t>il 50% dei costi ammissibili del progetto </a:t>
            </a:r>
            <a:r>
              <a:rPr lang="en-US" sz="2000" dirty="0"/>
              <a:t>fino a un massimo di</a:t>
            </a:r>
            <a:r>
              <a:rPr lang="en-US" sz="2000" b="1" dirty="0"/>
              <a:t> 50.000 euro </a:t>
            </a:r>
            <a:r>
              <a:rPr lang="en-IE" sz="2000" b="1" dirty="0"/>
              <a:t>(50% di un progetto da 100.000 euro)</a:t>
            </a:r>
            <a:r>
              <a:rPr lang="en-IE" sz="2000" dirty="0"/>
              <a:t>.</a:t>
            </a:r>
          </a:p>
        </p:txBody>
      </p:sp>
      <p:sp>
        <p:nvSpPr>
          <p:cNvPr id="5" name="Text Placeholder 4">
            <a:extLst>
              <a:ext uri="{FF2B5EF4-FFF2-40B4-BE49-F238E27FC236}">
                <a16:creationId xmlns:a16="http://schemas.microsoft.com/office/drawing/2014/main" id="{A15ABCF4-AD06-4147-3E80-0DA873B14FD4}"/>
              </a:ext>
            </a:extLst>
          </p:cNvPr>
          <p:cNvSpPr>
            <a:spLocks noGrp="1"/>
          </p:cNvSpPr>
          <p:nvPr>
            <p:ph type="body" sz="quarter" idx="16"/>
          </p:nvPr>
        </p:nvSpPr>
        <p:spPr>
          <a:xfrm>
            <a:off x="3238500" y="597457"/>
            <a:ext cx="10595237" cy="803654"/>
          </a:xfrm>
        </p:spPr>
        <p:txBody>
          <a:bodyPr/>
          <a:lstStyle/>
          <a:p>
            <a:r>
              <a:rPr lang="en-IE" sz="4000" dirty="0">
                <a:solidFill>
                  <a:srgbClr val="00B050"/>
                </a:solidFill>
              </a:rPr>
              <a:t>Sovvenzioni e finanziamenti verdi (Irlanda)</a:t>
            </a:r>
          </a:p>
        </p:txBody>
      </p:sp>
      <p:pic>
        <p:nvPicPr>
          <p:cNvPr id="3" name="Picture 2">
            <a:extLst>
              <a:ext uri="{FF2B5EF4-FFF2-40B4-BE49-F238E27FC236}">
                <a16:creationId xmlns:a16="http://schemas.microsoft.com/office/drawing/2014/main" id="{F3E02852-0481-0B74-8A9E-C90A1429A323}"/>
              </a:ext>
            </a:extLst>
          </p:cNvPr>
          <p:cNvPicPr>
            <a:picLocks noChangeAspect="1"/>
          </p:cNvPicPr>
          <p:nvPr/>
        </p:nvPicPr>
        <p:blipFill>
          <a:blip r:embed="rId4"/>
          <a:srcRect l="4099" b="3791"/>
          <a:stretch>
            <a:fillRect/>
          </a:stretch>
        </p:blipFill>
        <p:spPr>
          <a:xfrm>
            <a:off x="473708" y="2251400"/>
            <a:ext cx="1795149" cy="3040943"/>
          </a:xfrm>
          <a:prstGeom prst="rect">
            <a:avLst/>
          </a:prstGeom>
        </p:spPr>
      </p:pic>
      <p:pic>
        <p:nvPicPr>
          <p:cNvPr id="7" name="Picture 6" descr="A flag of ireland with green white and orange stripes&#10;&#10;AI-generated content may be incorrect.">
            <a:extLst>
              <a:ext uri="{FF2B5EF4-FFF2-40B4-BE49-F238E27FC236}">
                <a16:creationId xmlns:a16="http://schemas.microsoft.com/office/drawing/2014/main" id="{428EDA02-9D1C-41FE-9D35-A9DBC930823F}"/>
              </a:ext>
            </a:extLst>
          </p:cNvPr>
          <p:cNvPicPr>
            <a:picLocks noChangeAspect="1"/>
          </p:cNvPicPr>
          <p:nvPr/>
        </p:nvPicPr>
        <p:blipFill>
          <a:blip r:embed="rId5"/>
          <a:stretch>
            <a:fillRect/>
          </a:stretch>
        </p:blipFill>
        <p:spPr>
          <a:xfrm>
            <a:off x="464323" y="403175"/>
            <a:ext cx="2241247" cy="1120624"/>
          </a:xfrm>
          <a:prstGeom prst="rect">
            <a:avLst/>
          </a:prstGeom>
        </p:spPr>
      </p:pic>
      <p:grpSp>
        <p:nvGrpSpPr>
          <p:cNvPr id="9" name="Group 8">
            <a:extLst>
              <a:ext uri="{FF2B5EF4-FFF2-40B4-BE49-F238E27FC236}">
                <a16:creationId xmlns:a16="http://schemas.microsoft.com/office/drawing/2014/main" id="{47AF4E9B-46AD-CE07-4503-2345AAC489CF}"/>
              </a:ext>
            </a:extLst>
          </p:cNvPr>
          <p:cNvGrpSpPr/>
          <p:nvPr/>
        </p:nvGrpSpPr>
        <p:grpSpPr>
          <a:xfrm>
            <a:off x="2517826" y="1114923"/>
            <a:ext cx="720674" cy="861774"/>
            <a:chOff x="1015048" y="996928"/>
            <a:chExt cx="1016952" cy="1216059"/>
          </a:xfrm>
        </p:grpSpPr>
        <p:sp>
          <p:nvSpPr>
            <p:cNvPr id="10" name="Oval 9">
              <a:extLst>
                <a:ext uri="{FF2B5EF4-FFF2-40B4-BE49-F238E27FC236}">
                  <a16:creationId xmlns:a16="http://schemas.microsoft.com/office/drawing/2014/main" id="{B58F826E-7B52-7134-ECF3-9147A2D4379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9971372-A5D6-7493-8A7A-E3739965474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2" name="Group 11">
            <a:extLst>
              <a:ext uri="{FF2B5EF4-FFF2-40B4-BE49-F238E27FC236}">
                <a16:creationId xmlns:a16="http://schemas.microsoft.com/office/drawing/2014/main" id="{3B2C82AA-5389-0119-D8E1-2DCE9BFFD1E8}"/>
              </a:ext>
            </a:extLst>
          </p:cNvPr>
          <p:cNvGrpSpPr/>
          <p:nvPr/>
        </p:nvGrpSpPr>
        <p:grpSpPr>
          <a:xfrm>
            <a:off x="2530511" y="2594079"/>
            <a:ext cx="719999" cy="861774"/>
            <a:chOff x="1016000" y="1037891"/>
            <a:chExt cx="1016000" cy="1216059"/>
          </a:xfrm>
        </p:grpSpPr>
        <p:sp>
          <p:nvSpPr>
            <p:cNvPr id="13" name="Oval 12">
              <a:extLst>
                <a:ext uri="{FF2B5EF4-FFF2-40B4-BE49-F238E27FC236}">
                  <a16:creationId xmlns:a16="http://schemas.microsoft.com/office/drawing/2014/main" id="{30EF1A49-2A58-00E8-A4B7-99BD3C4F85A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57FA5F5-8306-796F-A7F9-FBDF2B9C3E52}"/>
                </a:ext>
              </a:extLst>
            </p:cNvPr>
            <p:cNvSpPr txBox="1"/>
            <p:nvPr/>
          </p:nvSpPr>
          <p:spPr>
            <a:xfrm>
              <a:off x="1038702" y="1037891"/>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177152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FAD8-4B79-DBB0-E9C5-235F32E084B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106C63-2DF8-521B-3417-55E04C67827C}"/>
              </a:ext>
            </a:extLst>
          </p:cNvPr>
          <p:cNvSpPr>
            <a:spLocks noGrp="1"/>
          </p:cNvSpPr>
          <p:nvPr>
            <p:ph type="body" sz="quarter" idx="18"/>
          </p:nvPr>
        </p:nvSpPr>
        <p:spPr>
          <a:xfrm>
            <a:off x="4208012" y="1283126"/>
            <a:ext cx="6736213" cy="3849918"/>
          </a:xfrm>
        </p:spPr>
        <p:txBody>
          <a:bodyPr/>
          <a:lstStyle/>
          <a:p>
            <a:r>
              <a:rPr lang="en-IE" sz="2400" b="1" dirty="0">
                <a:solidFill>
                  <a:srgbClr val="EC7C69"/>
                </a:solidFill>
                <a:hlinkClick r:id="rId2">
                  <a:extLst>
                    <a:ext uri="{A12FA001-AC4F-418D-AE19-62706E023703}">
                      <ahyp:hlinkClr xmlns:ahyp="http://schemas.microsoft.com/office/drawing/2018/hyperlinkcolor" val="tx"/>
                    </a:ext>
                  </a:extLst>
                </a:hlinkClick>
              </a:rPr>
              <a:t>SEAI &amp; Energy Financing </a:t>
            </a:r>
            <a:r>
              <a:rPr lang="en-IE" sz="2000" dirty="0"/>
              <a:t>sostiene gli operatori del settore ricettivo fornendo loro </a:t>
            </a:r>
            <a:r>
              <a:rPr lang="en-US" sz="2000" dirty="0"/>
              <a:t>sovvenzioni e prestiti per interventi di riqualificazione energetica e per diventare efficienti dal punto di vista energetico (ad esempio, pannelli solari, isolamento, sistemi di riscaldamento). </a:t>
            </a:r>
          </a:p>
          <a:p>
            <a:endParaRPr lang="en-US" sz="2000" dirty="0"/>
          </a:p>
          <a:p>
            <a:r>
              <a:rPr lang="en-US" sz="2000" dirty="0"/>
              <a:t>In genere copre </a:t>
            </a:r>
            <a:r>
              <a:rPr lang="en-US" sz="2000" b="1" dirty="0"/>
              <a:t>il 30-50% del costo totale dell'ammodernamento</a:t>
            </a:r>
            <a:r>
              <a:rPr lang="en-US" sz="2000" dirty="0"/>
              <a:t>. </a:t>
            </a:r>
            <a:r>
              <a:rPr lang="en-IE" sz="2000" dirty="0"/>
              <a:t>Accedete ai suoi prestiti "verdi" a basso costo tramite la Strategic Banking Corporation of Ireland, </a:t>
            </a:r>
            <a:r>
              <a:rPr lang="en-IE" sz="2000" dirty="0">
                <a:solidFill>
                  <a:srgbClr val="E96751"/>
                </a:solidFill>
                <a:hlinkClick r:id="rId3">
                  <a:extLst>
                    <a:ext uri="{A12FA001-AC4F-418D-AE19-62706E023703}">
                      <ahyp:hlinkClr xmlns:ahyp="http://schemas.microsoft.com/office/drawing/2018/hyperlinkcolor" val="tx"/>
                    </a:ext>
                  </a:extLst>
                </a:hlinkClick>
              </a:rPr>
              <a:t>Growth &amp; Sustainability Loan Scheme</a:t>
            </a:r>
            <a:r>
              <a:rPr lang="en-IE" sz="2000" dirty="0">
                <a:solidFill>
                  <a:srgbClr val="E96751"/>
                </a:solidFill>
              </a:rPr>
              <a:t>. </a:t>
            </a:r>
            <a:r>
              <a:rPr lang="en-IE" sz="2000" dirty="0"/>
              <a:t>Questo programma fornisce finanziamenti a lungo termine alle PMI che investono in azioni per il clima o misure di risparmio energetico. </a:t>
            </a:r>
          </a:p>
          <a:p>
            <a:endParaRPr lang="en-IE" sz="2000" dirty="0"/>
          </a:p>
          <a:p>
            <a:endParaRPr lang="en-IE" sz="2000" dirty="0"/>
          </a:p>
          <a:p>
            <a:endParaRPr lang="en-IE" sz="2000" dirty="0"/>
          </a:p>
        </p:txBody>
      </p:sp>
      <p:sp>
        <p:nvSpPr>
          <p:cNvPr id="5" name="Text Placeholder 4">
            <a:extLst>
              <a:ext uri="{FF2B5EF4-FFF2-40B4-BE49-F238E27FC236}">
                <a16:creationId xmlns:a16="http://schemas.microsoft.com/office/drawing/2014/main" id="{904945BB-6ACF-12B5-0843-E051D891CE4F}"/>
              </a:ext>
            </a:extLst>
          </p:cNvPr>
          <p:cNvSpPr>
            <a:spLocks noGrp="1"/>
          </p:cNvSpPr>
          <p:nvPr>
            <p:ph type="body" sz="quarter" idx="16"/>
          </p:nvPr>
        </p:nvSpPr>
        <p:spPr>
          <a:xfrm>
            <a:off x="3305175" y="371811"/>
            <a:ext cx="10595237" cy="803654"/>
          </a:xfrm>
        </p:spPr>
        <p:txBody>
          <a:bodyPr/>
          <a:lstStyle/>
          <a:p>
            <a:r>
              <a:rPr lang="en-IE" sz="4000" dirty="0">
                <a:solidFill>
                  <a:srgbClr val="00B050"/>
                </a:solidFill>
              </a:rPr>
              <a:t>Sovvenzioni e finanziamenti verdi (Irlanda)</a:t>
            </a:r>
          </a:p>
        </p:txBody>
      </p:sp>
      <p:grpSp>
        <p:nvGrpSpPr>
          <p:cNvPr id="9" name="Group 8">
            <a:extLst>
              <a:ext uri="{FF2B5EF4-FFF2-40B4-BE49-F238E27FC236}">
                <a16:creationId xmlns:a16="http://schemas.microsoft.com/office/drawing/2014/main" id="{592C3CF8-CAC8-2F88-23D6-461A89A234CB}"/>
              </a:ext>
            </a:extLst>
          </p:cNvPr>
          <p:cNvGrpSpPr/>
          <p:nvPr/>
        </p:nvGrpSpPr>
        <p:grpSpPr>
          <a:xfrm>
            <a:off x="3372777" y="1152723"/>
            <a:ext cx="720674" cy="861774"/>
            <a:chOff x="1015048" y="996928"/>
            <a:chExt cx="1016952" cy="1216059"/>
          </a:xfrm>
        </p:grpSpPr>
        <p:sp>
          <p:nvSpPr>
            <p:cNvPr id="10" name="Oval 9">
              <a:extLst>
                <a:ext uri="{FF2B5EF4-FFF2-40B4-BE49-F238E27FC236}">
                  <a16:creationId xmlns:a16="http://schemas.microsoft.com/office/drawing/2014/main" id="{50174498-6C55-6FED-605B-8C5E4A92E72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B429875C-7CCD-B725-0D59-A8C205AE64F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8196" name="Picture 4">
            <a:extLst>
              <a:ext uri="{FF2B5EF4-FFF2-40B4-BE49-F238E27FC236}">
                <a16:creationId xmlns:a16="http://schemas.microsoft.com/office/drawing/2014/main" id="{845BB79D-FCD5-87F1-4942-995E6333F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8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45944-DC51-39EC-0CE6-2B4B6BA6CA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1C7E75B-1863-3D51-AB17-2109B6C8B379}"/>
              </a:ext>
            </a:extLst>
          </p:cNvPr>
          <p:cNvSpPr>
            <a:spLocks noGrp="1"/>
          </p:cNvSpPr>
          <p:nvPr>
            <p:ph type="body" sz="quarter" idx="18"/>
          </p:nvPr>
        </p:nvSpPr>
        <p:spPr>
          <a:xfrm>
            <a:off x="3607937" y="1396583"/>
            <a:ext cx="6869563" cy="3849918"/>
          </a:xfrm>
        </p:spPr>
        <p:txBody>
          <a:bodyPr/>
          <a:lstStyle/>
          <a:p>
            <a:pPr marL="457200" indent="-457200">
              <a:spcAft>
                <a:spcPts val="1200"/>
              </a:spcAft>
              <a:buFont typeface="+mj-lt"/>
              <a:buAutoNum type="arabicPeriod"/>
            </a:pPr>
            <a:r>
              <a:rPr lang="en-IE" sz="2000" b="1" dirty="0">
                <a:solidFill>
                  <a:srgbClr val="E96751"/>
                </a:solidFill>
              </a:rPr>
              <a:t>Prestiti SBCI </a:t>
            </a:r>
            <a:r>
              <a:rPr lang="en-US" sz="2000" dirty="0"/>
              <a:t>per</a:t>
            </a:r>
            <a:r>
              <a:rPr lang="en-IE" sz="2000" b="1" dirty="0">
                <a:solidFill>
                  <a:srgbClr val="E96751"/>
                </a:solidFill>
              </a:rPr>
              <a:t> l'efficienza energetica: </a:t>
            </a:r>
            <a:r>
              <a:rPr lang="en-US" sz="2000" dirty="0"/>
              <a:t>offre prestiti a basso tasso di interesse per il miglioramento dell'efficienza energetica delle PMI. Quindi, se avete in programma di installare pannelli solari, impianti di riscaldamento ad alta efficienza, ecc., valutate queste opzioni: potreste finanziare il progetto con una combinazione di sovvenzioni e prestiti a condizioni molto </a:t>
            </a:r>
            <a:r>
              <a:rPr lang="en-US" sz="2000" dirty="0" err="1"/>
              <a:t>vantaggiose</a:t>
            </a:r>
            <a:r>
              <a:rPr lang="en-US" sz="2000" dirty="0"/>
              <a:t>.</a:t>
            </a:r>
          </a:p>
          <a:p>
            <a:pPr marL="457200" indent="-457200">
              <a:spcAft>
                <a:spcPts val="1200"/>
              </a:spcAft>
              <a:buFont typeface="+mj-lt"/>
              <a:buAutoNum type="arabicPeriod"/>
            </a:pPr>
            <a:r>
              <a:rPr lang="en-US" sz="2000" dirty="0"/>
              <a:t>Il programma</a:t>
            </a:r>
            <a:r>
              <a:rPr lang="en-US" sz="2000" b="1" dirty="0">
                <a:solidFill>
                  <a:srgbClr val="E96751"/>
                </a:solidFill>
              </a:rPr>
              <a:t> di sovvenzioni energetiche comunitarie SEAI </a:t>
            </a:r>
            <a:r>
              <a:rPr lang="en-US" sz="2000" dirty="0"/>
              <a:t>potrebbe finanziare progetti che coinvolgono una comunità. </a:t>
            </a:r>
            <a:r>
              <a:rPr lang="en-US" sz="2000" b="1" dirty="0">
                <a:solidFill>
                  <a:srgbClr val="E96751"/>
                </a:solidFill>
              </a:rPr>
              <a:t>Esempio: </a:t>
            </a:r>
            <a:r>
              <a:rPr lang="en-US" sz="2000" dirty="0"/>
              <a:t>un sito di glamping collabora con un </a:t>
            </a:r>
            <a:r>
              <a:rPr lang="en-US" sz="2000" dirty="0" err="1"/>
              <a:t>centro</a:t>
            </a:r>
            <a:r>
              <a:rPr lang="en-US" sz="2000" dirty="0"/>
              <a:t> comunitario locale per richiedere un impianto solare cofinanziato.</a:t>
            </a:r>
          </a:p>
          <a:p>
            <a:pPr marL="457200" indent="-457200">
              <a:spcAft>
                <a:spcPts val="1200"/>
              </a:spcAft>
              <a:buFont typeface="+mj-lt"/>
              <a:buAutoNum type="arabicPeriod"/>
            </a:pPr>
            <a:endParaRPr lang="en-US" sz="2000" dirty="0"/>
          </a:p>
          <a:p>
            <a:endParaRPr lang="en-IE" sz="2000" dirty="0"/>
          </a:p>
          <a:p>
            <a:endParaRPr lang="en-IE" sz="2000" dirty="0"/>
          </a:p>
          <a:p>
            <a:endParaRPr lang="en-IE" sz="2000" dirty="0"/>
          </a:p>
        </p:txBody>
      </p:sp>
      <p:sp>
        <p:nvSpPr>
          <p:cNvPr id="5" name="Text Placeholder 4">
            <a:extLst>
              <a:ext uri="{FF2B5EF4-FFF2-40B4-BE49-F238E27FC236}">
                <a16:creationId xmlns:a16="http://schemas.microsoft.com/office/drawing/2014/main" id="{78E9965F-6889-80C8-A215-A1666EA3E25B}"/>
              </a:ext>
            </a:extLst>
          </p:cNvPr>
          <p:cNvSpPr>
            <a:spLocks noGrp="1"/>
          </p:cNvSpPr>
          <p:nvPr>
            <p:ph type="body" sz="quarter" idx="16"/>
          </p:nvPr>
        </p:nvSpPr>
        <p:spPr>
          <a:xfrm>
            <a:off x="3305175" y="371811"/>
            <a:ext cx="10595237" cy="803654"/>
          </a:xfrm>
        </p:spPr>
        <p:txBody>
          <a:bodyPr/>
          <a:lstStyle/>
          <a:p>
            <a:r>
              <a:rPr lang="en-IE" sz="3600" dirty="0">
                <a:solidFill>
                  <a:srgbClr val="00B050"/>
                </a:solidFill>
              </a:rPr>
              <a:t>Sovvenzioni e finanziamenti verdi (Irlanda)</a:t>
            </a:r>
          </a:p>
        </p:txBody>
      </p:sp>
      <p:pic>
        <p:nvPicPr>
          <p:cNvPr id="8196" name="Picture 4">
            <a:extLst>
              <a:ext uri="{FF2B5EF4-FFF2-40B4-BE49-F238E27FC236}">
                <a16:creationId xmlns:a16="http://schemas.microsoft.com/office/drawing/2014/main" id="{481E1475-FBF1-9BAD-4A88-E19059896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13" y="3558343"/>
            <a:ext cx="2440253" cy="137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25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BD62-CAE0-3D56-18AD-D37212B9BA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9EACE20-7A85-AB92-2136-A8B64ED2B8E4}"/>
              </a:ext>
            </a:extLst>
          </p:cNvPr>
          <p:cNvSpPr>
            <a:spLocks noGrp="1"/>
          </p:cNvSpPr>
          <p:nvPr>
            <p:ph type="body" sz="quarter" idx="16"/>
          </p:nvPr>
        </p:nvSpPr>
        <p:spPr>
          <a:xfrm>
            <a:off x="1371282" y="422080"/>
            <a:ext cx="10595237" cy="803654"/>
          </a:xfrm>
        </p:spPr>
        <p:txBody>
          <a:bodyPr/>
          <a:lstStyle/>
          <a:p>
            <a:r>
              <a:rPr lang="en-IE" sz="3600" dirty="0">
                <a:solidFill>
                  <a:srgbClr val="00B050"/>
                </a:solidFill>
              </a:rPr>
              <a:t>Sovvenzioni e finanziamenti per l'ambiente (Irlanda)</a:t>
            </a:r>
          </a:p>
        </p:txBody>
      </p:sp>
      <p:pic>
        <p:nvPicPr>
          <p:cNvPr id="3" name="Picture 2">
            <a:extLst>
              <a:ext uri="{FF2B5EF4-FFF2-40B4-BE49-F238E27FC236}">
                <a16:creationId xmlns:a16="http://schemas.microsoft.com/office/drawing/2014/main" id="{BFD8B79C-F057-9A5C-4731-096F6F49695B}"/>
              </a:ext>
            </a:extLst>
          </p:cNvPr>
          <p:cNvPicPr>
            <a:picLocks noChangeAspect="1"/>
          </p:cNvPicPr>
          <p:nvPr/>
        </p:nvPicPr>
        <p:blipFill>
          <a:blip r:embed="rId2"/>
          <a:srcRect l="4099" b="3791"/>
          <a:stretch>
            <a:fillRect/>
          </a:stretch>
        </p:blipFill>
        <p:spPr>
          <a:xfrm>
            <a:off x="473708" y="2251400"/>
            <a:ext cx="1795149" cy="3040943"/>
          </a:xfrm>
          <a:prstGeom prst="rect">
            <a:avLst/>
          </a:prstGeom>
        </p:spPr>
      </p:pic>
      <p:grpSp>
        <p:nvGrpSpPr>
          <p:cNvPr id="9" name="Group 8">
            <a:extLst>
              <a:ext uri="{FF2B5EF4-FFF2-40B4-BE49-F238E27FC236}">
                <a16:creationId xmlns:a16="http://schemas.microsoft.com/office/drawing/2014/main" id="{11216D5A-0108-81C0-A9DA-BB84110225BD}"/>
              </a:ext>
            </a:extLst>
          </p:cNvPr>
          <p:cNvGrpSpPr/>
          <p:nvPr/>
        </p:nvGrpSpPr>
        <p:grpSpPr>
          <a:xfrm>
            <a:off x="2715600" y="1125818"/>
            <a:ext cx="720674" cy="861774"/>
            <a:chOff x="1015048" y="996928"/>
            <a:chExt cx="1016952" cy="1216059"/>
          </a:xfrm>
        </p:grpSpPr>
        <p:sp>
          <p:nvSpPr>
            <p:cNvPr id="10" name="Oval 9">
              <a:extLst>
                <a:ext uri="{FF2B5EF4-FFF2-40B4-BE49-F238E27FC236}">
                  <a16:creationId xmlns:a16="http://schemas.microsoft.com/office/drawing/2014/main" id="{4A442A2B-6DCA-8AA6-30AB-029475503DC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5E03755A-4732-2317-E366-1FD001566715}"/>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
        <p:nvSpPr>
          <p:cNvPr id="8" name="Text Placeholder 5">
            <a:extLst>
              <a:ext uri="{FF2B5EF4-FFF2-40B4-BE49-F238E27FC236}">
                <a16:creationId xmlns:a16="http://schemas.microsoft.com/office/drawing/2014/main" id="{636BBC6E-BA93-9DE9-92C0-367FEE98DE83}"/>
              </a:ext>
            </a:extLst>
          </p:cNvPr>
          <p:cNvSpPr txBox="1">
            <a:spLocks/>
          </p:cNvSpPr>
          <p:nvPr/>
        </p:nvSpPr>
        <p:spPr>
          <a:xfrm>
            <a:off x="3524912" y="1743004"/>
            <a:ext cx="8039100" cy="4057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err="1">
                <a:solidFill>
                  <a:srgbClr val="EC7C69"/>
                </a:solidFill>
                <a:hlinkClick r:id="rId3">
                  <a:extLst>
                    <a:ext uri="{A12FA001-AC4F-418D-AE19-62706E023703}">
                      <ahyp:hlinkClr xmlns:ahyp="http://schemas.microsoft.com/office/drawing/2018/hyperlinkcolor" val="tx"/>
                    </a:ext>
                  </a:extLst>
                </a:hlinkClick>
              </a:rPr>
              <a:t>LeanPlus</a:t>
            </a:r>
            <a:r>
              <a:rPr lang="en-US" sz="1800" dirty="0"/>
              <a:t> </a:t>
            </a:r>
          </a:p>
          <a:p>
            <a:pPr marL="0" indent="0">
              <a:buNone/>
            </a:pPr>
            <a:r>
              <a:rPr lang="en-US" sz="1600" dirty="0">
                <a:solidFill>
                  <a:srgbClr val="494949"/>
                </a:solidFill>
              </a:rPr>
              <a:t>(Enterprise Ireland) ti supporta nell'implementazione di nuove innovazioni di processo che aumenteranno la tua efficacia operativa per fornire una qualità superiore, più rapidamente e con una riduzione degli sprechi. 50% dei costi ammissibili del progetto fino a un massimo di</a:t>
            </a:r>
            <a:r>
              <a:rPr lang="en-US" sz="1600" b="1" dirty="0">
                <a:solidFill>
                  <a:srgbClr val="494949"/>
                </a:solidFill>
              </a:rPr>
              <a:t> 100.000 € (50.000 € di sovvenzione). </a:t>
            </a:r>
          </a:p>
          <a:p>
            <a:pPr marL="0" indent="0">
              <a:buNone/>
            </a:pPr>
            <a:endParaRPr lang="en-US" sz="1600" b="1" dirty="0">
              <a:solidFill>
                <a:srgbClr val="494949"/>
              </a:solidFill>
            </a:endParaRPr>
          </a:p>
          <a:p>
            <a:pPr marL="0" indent="0">
              <a:buNone/>
            </a:pPr>
            <a:r>
              <a:rPr lang="en-IE" sz="1800" b="1" dirty="0">
                <a:solidFill>
                  <a:srgbClr val="EC7C69"/>
                </a:solidFill>
                <a:hlinkClick r:id="rId4">
                  <a:extLst>
                    <a:ext uri="{A12FA001-AC4F-418D-AE19-62706E023703}">
                      <ahyp:hlinkClr xmlns:ahyp="http://schemas.microsoft.com/office/drawing/2018/hyperlinkcolor" val="tx"/>
                    </a:ext>
                  </a:extLst>
                </a:hlinkClick>
              </a:rPr>
              <a:t>Ammortamento accelerato (ACA) </a:t>
            </a:r>
            <a:endParaRPr lang="en-IE" sz="1800" b="1" dirty="0">
              <a:solidFill>
                <a:srgbClr val="EC7C69"/>
              </a:solidFill>
            </a:endParaRPr>
          </a:p>
          <a:p>
            <a:pPr marL="0" indent="0">
              <a:buNone/>
            </a:pPr>
            <a:r>
              <a:rPr lang="en-US" sz="1600" dirty="0">
                <a:solidFill>
                  <a:srgbClr val="494949"/>
                </a:solidFill>
              </a:rPr>
              <a:t>Detrazione fiscale del 100% nel primo anno per le apparecchiature ad alta efficienza energetica.</a:t>
            </a:r>
          </a:p>
          <a:p>
            <a:pPr marL="0" indent="0">
              <a:buNone/>
            </a:pPr>
            <a:r>
              <a:rPr lang="en-US" sz="1600" b="1" dirty="0">
                <a:solidFill>
                  <a:srgbClr val="494949"/>
                </a:solidFill>
              </a:rPr>
              <a:t>Eligibili: </a:t>
            </a:r>
            <a:r>
              <a:rPr lang="en-US" sz="1600" dirty="0">
                <a:solidFill>
                  <a:srgbClr val="494949"/>
                </a:solidFill>
              </a:rPr>
              <a:t>apparecchiature presenti nell'elenco approvato dalla SEAI, tra cui impianti solari termici, illuminazione a LED, caldaie efficienti, pompe di calore.</a:t>
            </a:r>
          </a:p>
          <a:p>
            <a:pPr marL="0" indent="0">
              <a:buNone/>
            </a:pPr>
            <a:r>
              <a:rPr lang="en-US" sz="1600" dirty="0">
                <a:solidFill>
                  <a:srgbClr val="494949"/>
                </a:solidFill>
              </a:rPr>
              <a:t>Riduce i </a:t>
            </a:r>
            <a:r>
              <a:rPr lang="en-US" sz="1600" b="1" dirty="0">
                <a:solidFill>
                  <a:srgbClr val="494949"/>
                </a:solidFill>
              </a:rPr>
              <a:t>profitti imponibili</a:t>
            </a:r>
            <a:r>
              <a:rPr lang="en-US" sz="1600" dirty="0">
                <a:solidFill>
                  <a:srgbClr val="494949"/>
                </a:solidFill>
              </a:rPr>
              <a:t>, migliorando il flusso di cassa delle piccole imprese turistiche.</a:t>
            </a:r>
          </a:p>
          <a:p>
            <a:pPr marL="342900" indent="-342900">
              <a:spcAft>
                <a:spcPts val="600"/>
              </a:spcAft>
              <a:buFont typeface="Wingdings" panose="05000000000000000000" pitchFamily="2" charset="2"/>
              <a:buChar char="v"/>
            </a:pPr>
            <a:endParaRPr lang="en-US" sz="1800" dirty="0"/>
          </a:p>
          <a:p>
            <a:pPr marL="342900" indent="-342900">
              <a:spcAft>
                <a:spcPts val="600"/>
              </a:spcAft>
              <a:buFont typeface="Wingdings" panose="05000000000000000000" pitchFamily="2" charset="2"/>
              <a:buChar char="v"/>
            </a:pPr>
            <a:endParaRPr lang="en-IE" sz="1800" dirty="0"/>
          </a:p>
        </p:txBody>
      </p:sp>
      <p:grpSp>
        <p:nvGrpSpPr>
          <p:cNvPr id="12" name="Group 11">
            <a:extLst>
              <a:ext uri="{FF2B5EF4-FFF2-40B4-BE49-F238E27FC236}">
                <a16:creationId xmlns:a16="http://schemas.microsoft.com/office/drawing/2014/main" id="{254DEC83-C293-064C-CDFD-668032D8FE49}"/>
              </a:ext>
            </a:extLst>
          </p:cNvPr>
          <p:cNvGrpSpPr/>
          <p:nvPr/>
        </p:nvGrpSpPr>
        <p:grpSpPr>
          <a:xfrm>
            <a:off x="2716275" y="3341751"/>
            <a:ext cx="720674" cy="861774"/>
            <a:chOff x="1015048" y="996928"/>
            <a:chExt cx="1016952" cy="1216059"/>
          </a:xfrm>
        </p:grpSpPr>
        <p:sp>
          <p:nvSpPr>
            <p:cNvPr id="13" name="Oval 12">
              <a:extLst>
                <a:ext uri="{FF2B5EF4-FFF2-40B4-BE49-F238E27FC236}">
                  <a16:creationId xmlns:a16="http://schemas.microsoft.com/office/drawing/2014/main" id="{5CBA9DD3-704C-9606-31B8-0D4C5E173FF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BD7D6603-788F-D31E-2405-3FBAE68594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994570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A88E-429B-BCE2-42C3-E1A3B965F1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613152-CFE4-D6D6-E497-DEB74B9F44CE}"/>
              </a:ext>
            </a:extLst>
          </p:cNvPr>
          <p:cNvSpPr>
            <a:spLocks noGrp="1"/>
          </p:cNvSpPr>
          <p:nvPr>
            <p:ph type="body" sz="quarter" idx="18"/>
          </p:nvPr>
        </p:nvSpPr>
        <p:spPr>
          <a:xfrm>
            <a:off x="5017257" y="584142"/>
            <a:ext cx="6771331" cy="2213420"/>
          </a:xfrm>
        </p:spPr>
        <p:txBody>
          <a:bodyPr/>
          <a:lstStyle/>
          <a:p>
            <a:pPr>
              <a:lnSpc>
                <a:spcPct val="100000"/>
              </a:lnSpc>
              <a:spcBef>
                <a:spcPts val="0"/>
              </a:spcBef>
            </a:pPr>
            <a:r>
              <a:rPr lang="en-US" sz="2000" b="1" dirty="0">
                <a:solidFill>
                  <a:srgbClr val="E96751"/>
                </a:solidFill>
                <a:hlinkClick r:id="rId2">
                  <a:extLst>
                    <a:ext uri="{A12FA001-AC4F-418D-AE19-62706E023703}">
                      <ahyp:hlinkClr xmlns:ahyp="http://schemas.microsoft.com/office/drawing/2018/hyperlinkcolor" val="tx"/>
                    </a:ext>
                  </a:extLst>
                </a:hlinkClick>
              </a:rPr>
              <a:t>Teagasc</a:t>
            </a:r>
            <a:r>
              <a:rPr lang="en-US" sz="2000" b="1" dirty="0"/>
              <a:t>: </a:t>
            </a:r>
            <a:r>
              <a:rPr lang="en-US" sz="2000" dirty="0"/>
              <a:t>Se sei un agricoltore che sta diversificando la propria attività, Teagasc (il servizio di consulenza agricola) dispone di risorse sull'agriturismo e organizza spesso webinar o corsi. </a:t>
            </a:r>
          </a:p>
          <a:p>
            <a:pPr>
              <a:lnSpc>
                <a:spcPct val="100000"/>
              </a:lnSpc>
              <a:spcBef>
                <a:spcPts val="0"/>
              </a:spcBef>
            </a:pPr>
            <a:r>
              <a:rPr lang="en-US" sz="2000" b="1" dirty="0">
                <a:solidFill>
                  <a:srgbClr val="E96751"/>
                </a:solidFill>
                <a:hlinkClick r:id="rId3">
                  <a:extLst>
                    <a:ext uri="{A12FA001-AC4F-418D-AE19-62706E023703}">
                      <ahyp:hlinkClr xmlns:ahyp="http://schemas.microsoft.com/office/drawing/2018/hyperlinkcolor" val="tx"/>
                    </a:ext>
                  </a:extLst>
                </a:hlinkClick>
              </a:rPr>
              <a:t>L'Irish Self-Catering Federation (ISCF) </a:t>
            </a:r>
            <a:r>
              <a:rPr lang="en-US" sz="2000" dirty="0"/>
              <a:t>è un altro ente che offre formazione e consulenza a chi avvia attività di self-catering o glamping. Il loro sito (iscf.ie) può essere utile per il networking e le migliori pratiche. </a:t>
            </a:r>
          </a:p>
          <a:p>
            <a:pPr>
              <a:lnSpc>
                <a:spcPct val="100000"/>
              </a:lnSpc>
              <a:spcBef>
                <a:spcPts val="0"/>
              </a:spcBef>
            </a:pPr>
            <a:r>
              <a:rPr lang="en-US" sz="2000" b="1" dirty="0"/>
              <a:t>Maggiori informazioni qui </a:t>
            </a:r>
            <a:r>
              <a:rPr lang="en-US" sz="2000" dirty="0">
                <a:solidFill>
                  <a:srgbClr val="00B0F0"/>
                </a:solidFill>
                <a:hlinkClick r:id="rId4">
                  <a:extLst>
                    <a:ext uri="{A12FA001-AC4F-418D-AE19-62706E023703}">
                      <ahyp:hlinkClr xmlns:ahyp="http://schemas.microsoft.com/office/drawing/2018/hyperlinkcolor" val="tx"/>
                    </a:ext>
                  </a:extLst>
                </a:hlinkClick>
              </a:rPr>
              <a:t>To Pod or Not To Pod, Farmers Journal</a:t>
            </a:r>
            <a:r>
              <a:rPr lang="en-US" sz="2000" dirty="0">
                <a:solidFill>
                  <a:srgbClr val="00B0F0"/>
                </a:solidFill>
              </a:rPr>
              <a:t>. </a:t>
            </a:r>
          </a:p>
          <a:p>
            <a:pPr>
              <a:lnSpc>
                <a:spcPct val="100000"/>
              </a:lnSpc>
              <a:spcBef>
                <a:spcPts val="0"/>
              </a:spcBef>
            </a:pPr>
            <a:endParaRPr lang="en-US" sz="2000" dirty="0"/>
          </a:p>
        </p:txBody>
      </p:sp>
      <p:sp>
        <p:nvSpPr>
          <p:cNvPr id="5" name="TextBox 4">
            <a:hlinkClick r:id="rId5"/>
            <a:extLst>
              <a:ext uri="{FF2B5EF4-FFF2-40B4-BE49-F238E27FC236}">
                <a16:creationId xmlns:a16="http://schemas.microsoft.com/office/drawing/2014/main" id="{361A1F49-978F-65DC-6B47-40A0CE205462}"/>
              </a:ext>
            </a:extLst>
          </p:cNvPr>
          <p:cNvSpPr txBox="1"/>
          <p:nvPr/>
        </p:nvSpPr>
        <p:spPr>
          <a:xfrm>
            <a:off x="793368" y="1156478"/>
            <a:ext cx="4697505" cy="584775"/>
          </a:xfrm>
          <a:prstGeom prst="rect">
            <a:avLst/>
          </a:prstGeom>
          <a:noFill/>
        </p:spPr>
        <p:txBody>
          <a:bodyPr wrap="square">
            <a:spAutoFit/>
          </a:bodyPr>
          <a:lstStyle/>
          <a:p>
            <a:pPr algn="ctr"/>
            <a:r>
              <a:rPr lang="en-US" sz="3200" b="1" dirty="0"/>
              <a:t>Teagasc &amp; ISCF</a:t>
            </a:r>
            <a:endParaRPr lang="en-US" sz="3200" b="1" i="0" dirty="0">
              <a:solidFill>
                <a:srgbClr val="414141"/>
              </a:solidFill>
              <a:effectLst/>
              <a:latin typeface="swear-display"/>
            </a:endParaRPr>
          </a:p>
        </p:txBody>
      </p:sp>
      <p:cxnSp>
        <p:nvCxnSpPr>
          <p:cNvPr id="7" name="Straight Connector 6">
            <a:extLst>
              <a:ext uri="{FF2B5EF4-FFF2-40B4-BE49-F238E27FC236}">
                <a16:creationId xmlns:a16="http://schemas.microsoft.com/office/drawing/2014/main" id="{85657CDD-57B1-906A-C5FF-898DA4D340E1}"/>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889C9F11-8E15-AFC4-C53F-FDAA27578D40}"/>
              </a:ext>
            </a:extLst>
          </p:cNvPr>
          <p:cNvSpPr txBox="1">
            <a:spLocks/>
          </p:cNvSpPr>
          <p:nvPr/>
        </p:nvSpPr>
        <p:spPr>
          <a:xfrm>
            <a:off x="5017257" y="3879750"/>
            <a:ext cx="661651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Portali per la richiesta di sovvenzioni: </a:t>
            </a:r>
            <a:r>
              <a:rPr lang="en-US" sz="2000" dirty="0">
                <a:solidFill>
                  <a:srgbClr val="494949"/>
                </a:solidFill>
              </a:rPr>
              <a:t>per molte sovvenzioni pubbliche (LEADER, ecc.), la domanda effettiva potrebbe essere presentata tramite gli uffici locali. Ma tenete d'occhio anche il </a:t>
            </a:r>
            <a:r>
              <a:rPr lang="en-US" sz="2000" b="1" dirty="0">
                <a:solidFill>
                  <a:srgbClr val="E96751"/>
                </a:solidFill>
                <a:hlinkClick r:id="rId6">
                  <a:extLst>
                    <a:ext uri="{A12FA001-AC4F-418D-AE19-62706E023703}">
                      <ahyp:hlinkClr xmlns:ahyp="http://schemas.microsoft.com/office/drawing/2018/hyperlinkcolor" val="tx"/>
                    </a:ext>
                  </a:extLst>
                </a:hlinkClick>
              </a:rPr>
              <a:t>portale dei fondi UE per l'Irlanda </a:t>
            </a:r>
            <a:r>
              <a:rPr lang="en-US" sz="2000" dirty="0">
                <a:solidFill>
                  <a:srgbClr val="494949"/>
                </a:solidFill>
              </a:rPr>
              <a:t>o il sito web della vostra autorità locale per notizie sui bandi. Ad esempio, alcuni consigli di contea offrono sovvenzioni per piccole imprese o comunità a cui potreste candidarvi.</a:t>
            </a:r>
          </a:p>
        </p:txBody>
      </p:sp>
      <p:sp>
        <p:nvSpPr>
          <p:cNvPr id="13" name="Freeform 28">
            <a:extLst>
              <a:ext uri="{FF2B5EF4-FFF2-40B4-BE49-F238E27FC236}">
                <a16:creationId xmlns:a16="http://schemas.microsoft.com/office/drawing/2014/main" id="{BAB93972-8E6E-6241-C432-B2AF081E58A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23">
            <a:extLst>
              <a:ext uri="{FF2B5EF4-FFF2-40B4-BE49-F238E27FC236}">
                <a16:creationId xmlns:a16="http://schemas.microsoft.com/office/drawing/2014/main" id="{9F176907-93D9-8DBD-89B4-A9D612C57576}"/>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supporti</a:t>
            </a:r>
          </a:p>
        </p:txBody>
      </p:sp>
      <p:pic>
        <p:nvPicPr>
          <p:cNvPr id="13314" name="Picture 2" descr="Teagasc Food Research Centre - Ashtown &amp; Moorepark - Knowledge Transfer  Ireland">
            <a:extLst>
              <a:ext uri="{FF2B5EF4-FFF2-40B4-BE49-F238E27FC236}">
                <a16:creationId xmlns:a16="http://schemas.microsoft.com/office/drawing/2014/main" id="{4974ED9E-3C8A-76EC-4B3D-81429966F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213" y="1661497"/>
            <a:ext cx="2957512" cy="1796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CB572A-9519-4576-5D87-0A43BDFDB058}"/>
              </a:ext>
            </a:extLst>
          </p:cNvPr>
          <p:cNvPicPr>
            <a:picLocks noChangeAspect="1"/>
          </p:cNvPicPr>
          <p:nvPr/>
        </p:nvPicPr>
        <p:blipFill>
          <a:blip r:embed="rId8"/>
          <a:stretch>
            <a:fillRect/>
          </a:stretch>
        </p:blipFill>
        <p:spPr>
          <a:xfrm>
            <a:off x="1431334" y="3882975"/>
            <a:ext cx="3226391" cy="2213422"/>
          </a:xfrm>
          <a:prstGeom prst="rect">
            <a:avLst/>
          </a:prstGeom>
        </p:spPr>
      </p:pic>
    </p:spTree>
    <p:extLst>
      <p:ext uri="{BB962C8B-B14F-4D97-AF65-F5344CB8AC3E}">
        <p14:creationId xmlns:p14="http://schemas.microsoft.com/office/powerpoint/2010/main" val="2710386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8B033-57A0-855F-C0D5-98CA6D04A1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B52C30-B48C-3392-E040-F8FD61BDB4EE}"/>
              </a:ext>
            </a:extLst>
          </p:cNvPr>
          <p:cNvSpPr>
            <a:spLocks noGrp="1"/>
          </p:cNvSpPr>
          <p:nvPr>
            <p:ph type="body" sz="quarter" idx="18"/>
          </p:nvPr>
        </p:nvSpPr>
        <p:spPr>
          <a:xfrm>
            <a:off x="5490874" y="1021882"/>
            <a:ext cx="5857884" cy="2213420"/>
          </a:xfrm>
        </p:spPr>
        <p:txBody>
          <a:bodyPr/>
          <a:lstStyle/>
          <a:p>
            <a:pPr>
              <a:lnSpc>
                <a:spcPct val="100000"/>
              </a:lnSpc>
              <a:spcBef>
                <a:spcPts val="0"/>
              </a:spcBef>
            </a:pPr>
            <a:r>
              <a:rPr lang="en-US" sz="2000" b="1" dirty="0">
                <a:solidFill>
                  <a:srgbClr val="E96751"/>
                </a:solidFill>
                <a:hlinkClick r:id="rId2">
                  <a:extLst>
                    <a:ext uri="{A12FA001-AC4F-418D-AE19-62706E023703}">
                      <ahyp:hlinkClr xmlns:ahyp="http://schemas.microsoft.com/office/drawing/2018/hyperlinkcolor" val="tx"/>
                    </a:ext>
                  </a:extLst>
                </a:hlinkClick>
              </a:rPr>
              <a:t>Enterprise Ireland (EI) </a:t>
            </a:r>
            <a:r>
              <a:rPr lang="en-US" sz="2000" dirty="0"/>
              <a:t>in genere non finanzia servizi locali come una singola attività di glamping, </a:t>
            </a:r>
            <a:r>
              <a:rPr lang="en-US" sz="2000" i="1" dirty="0"/>
              <a:t>a meno che </a:t>
            </a:r>
            <a:r>
              <a:rPr lang="en-US" sz="2000" dirty="0"/>
              <a:t>non si tratti di un modello fortemente orientato all'esportazione o innovativo (EI si concentra su attività più grandi e scalabili). Tuttavia, se l'attività si evolve, ad esempio, in una rete di alloggi ecologici o in una piattaforma tecnologica per il turismo, EI potrebbe diventare rilevante. </a:t>
            </a:r>
          </a:p>
        </p:txBody>
      </p:sp>
      <p:cxnSp>
        <p:nvCxnSpPr>
          <p:cNvPr id="7" name="Straight Connector 6">
            <a:extLst>
              <a:ext uri="{FF2B5EF4-FFF2-40B4-BE49-F238E27FC236}">
                <a16:creationId xmlns:a16="http://schemas.microsoft.com/office/drawing/2014/main" id="{F8768E83-25D6-40AB-4C14-1242FD22BCCF}"/>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D7CDC39-314F-D2F8-2FF5-595F2ED2ED76}"/>
              </a:ext>
            </a:extLst>
          </p:cNvPr>
          <p:cNvSpPr txBox="1">
            <a:spLocks/>
          </p:cNvSpPr>
          <p:nvPr/>
        </p:nvSpPr>
        <p:spPr>
          <a:xfrm>
            <a:off x="1290919" y="3882975"/>
            <a:ext cx="10497670"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solidFill>
                  <a:srgbClr val="494949"/>
                </a:solidFill>
              </a:rPr>
              <a:t>Per i progetti di proprietà della comunità, </a:t>
            </a:r>
            <a:r>
              <a:rPr lang="en-US" sz="2000" b="1" dirty="0">
                <a:solidFill>
                  <a:srgbClr val="E96751"/>
                </a:solidFill>
                <a:hlinkClick r:id="rId3">
                  <a:extLst>
                    <a:ext uri="{A12FA001-AC4F-418D-AE19-62706E023703}">
                      <ahyp:hlinkClr xmlns:ahyp="http://schemas.microsoft.com/office/drawing/2018/hyperlinkcolor" val="tx"/>
                    </a:ext>
                  </a:extLst>
                </a:hlinkClick>
              </a:rPr>
              <a:t>i programmi </a:t>
            </a:r>
            <a:r>
              <a:rPr lang="en-US" sz="2000" b="1" dirty="0">
                <a:solidFill>
                  <a:srgbClr val="E96751"/>
                </a:solidFill>
                <a:hlinkClick r:id="rId4">
                  <a:extLst>
                    <a:ext uri="{A12FA001-AC4F-418D-AE19-62706E023703}">
                      <ahyp:hlinkClr xmlns:ahyp="http://schemas.microsoft.com/office/drawing/2018/hyperlinkcolor" val="tx"/>
                    </a:ext>
                  </a:extLst>
                </a:hlinkClick>
              </a:rPr>
              <a:t>CLÁR </a:t>
            </a:r>
            <a:r>
              <a:rPr lang="en-US" sz="2000" dirty="0">
                <a:solidFill>
                  <a:srgbClr val="494949"/>
                </a:solidFill>
              </a:rPr>
              <a:t>e </a:t>
            </a:r>
            <a:r>
              <a:rPr lang="en-US" sz="2000" b="1" dirty="0">
                <a:solidFill>
                  <a:srgbClr val="E96751"/>
                </a:solidFill>
                <a:hlinkClick r:id="rId3">
                  <a:extLst>
                    <a:ext uri="{A12FA001-AC4F-418D-AE19-62706E023703}">
                      <ahyp:hlinkClr xmlns:ahyp="http://schemas.microsoft.com/office/drawing/2018/hyperlinkcolor" val="tx"/>
                    </a:ext>
                  </a:extLst>
                </a:hlinkClick>
              </a:rPr>
              <a:t>Town and Village Renewal </a:t>
            </a:r>
            <a:r>
              <a:rPr lang="en-US" sz="2000" dirty="0">
                <a:solidFill>
                  <a:srgbClr val="494949"/>
                </a:solidFill>
              </a:rPr>
              <a:t>talvolta finanziano infrastrutture turistiche in aree svantaggiate (di solito attraverso i consigli locali). Sebbene non siano destinati direttamente alle imprese private, potrebbero migliorare i servizi locali a vantaggio della vostra struttura (sentieri, segnaletica, ecc.). </a:t>
            </a:r>
            <a:r>
              <a:rPr lang="en-US" sz="2000" b="1" dirty="0">
                <a:solidFill>
                  <a:srgbClr val="E96751"/>
                </a:solidFill>
              </a:rPr>
              <a:t>Esempio: </a:t>
            </a:r>
            <a:r>
              <a:rPr lang="en-US" sz="2000" b="1" dirty="0">
                <a:solidFill>
                  <a:srgbClr val="494949"/>
                </a:solidFill>
              </a:rPr>
              <a:t>il programma Town and Village Renewal Scheme (TVRS) </a:t>
            </a:r>
            <a:r>
              <a:rPr lang="en-US" sz="2000" dirty="0">
                <a:solidFill>
                  <a:srgbClr val="494949"/>
                </a:solidFill>
              </a:rPr>
              <a:t>fornisce finanziamenti per progetti che rendono le nostre città e i nostri villaggi più attraenti e sostenibili. Dal lancio del programma Town and Village Renewal Scheme, sono stati stanziati oltre 177 milioni di euro per quasi 1.800 progetti.</a:t>
            </a:r>
          </a:p>
        </p:txBody>
      </p:sp>
      <p:sp>
        <p:nvSpPr>
          <p:cNvPr id="13" name="Freeform 28">
            <a:extLst>
              <a:ext uri="{FF2B5EF4-FFF2-40B4-BE49-F238E27FC236}">
                <a16:creationId xmlns:a16="http://schemas.microsoft.com/office/drawing/2014/main" id="{D736F8CC-DEF9-4B82-0EF6-1DF748CE6975}"/>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98DAB2F-8AF6-DCB9-D981-909A57ECC0D0}"/>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supporti</a:t>
            </a:r>
          </a:p>
        </p:txBody>
      </p:sp>
      <p:pic>
        <p:nvPicPr>
          <p:cNvPr id="6" name="Picture 5">
            <a:extLst>
              <a:ext uri="{FF2B5EF4-FFF2-40B4-BE49-F238E27FC236}">
                <a16:creationId xmlns:a16="http://schemas.microsoft.com/office/drawing/2014/main" id="{34541188-4EEF-3A7D-8340-DE515461230E}"/>
              </a:ext>
            </a:extLst>
          </p:cNvPr>
          <p:cNvPicPr>
            <a:picLocks noChangeAspect="1"/>
          </p:cNvPicPr>
          <p:nvPr/>
        </p:nvPicPr>
        <p:blipFill>
          <a:blip r:embed="rId5"/>
          <a:stretch>
            <a:fillRect/>
          </a:stretch>
        </p:blipFill>
        <p:spPr>
          <a:xfrm>
            <a:off x="843243" y="1416592"/>
            <a:ext cx="3604565" cy="1380970"/>
          </a:xfrm>
          <a:prstGeom prst="rect">
            <a:avLst/>
          </a:prstGeom>
        </p:spPr>
      </p:pic>
    </p:spTree>
    <p:extLst>
      <p:ext uri="{BB962C8B-B14F-4D97-AF65-F5344CB8AC3E}">
        <p14:creationId xmlns:p14="http://schemas.microsoft.com/office/powerpoint/2010/main" val="302293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7 (Parte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Trova i fondi più adatti</a:t>
            </a:r>
          </a:p>
          <a:p>
            <a:pPr algn="ctr">
              <a:lnSpc>
                <a:spcPts val="2520"/>
              </a:lnSpc>
            </a:pPr>
            <a:r>
              <a:rPr lang="en-IE" sz="2400" dirty="0">
                <a:solidFill>
                  <a:srgbClr val="414141"/>
                </a:solidFill>
              </a:rPr>
              <a:t>Irlanda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7 (Parte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Investimenti, richieste di sovvenzioni e presentazione della tua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74BDD7-C1FB-1C69-DA4F-EA43818D9640}"/>
              </a:ext>
            </a:extLst>
          </p:cNvPr>
          <p:cNvSpPr>
            <a:spLocks noGrp="1"/>
          </p:cNvSpPr>
          <p:nvPr>
            <p:ph type="body" sz="quarter" idx="17"/>
          </p:nvPr>
        </p:nvSpPr>
        <p:spPr/>
        <p:txBody>
          <a:bodyPr/>
          <a:lstStyle/>
          <a:p>
            <a:r>
              <a:rPr lang="en-IE" dirty="0"/>
              <a:t>03</a:t>
            </a:r>
          </a:p>
        </p:txBody>
      </p:sp>
      <p:pic>
        <p:nvPicPr>
          <p:cNvPr id="17" name="Picture Placeholder 16" descr="A flag of ireland with green white and orange stripes&#10;&#10;AI-generated content may be incorrect.">
            <a:extLst>
              <a:ext uri="{FF2B5EF4-FFF2-40B4-BE49-F238E27FC236}">
                <a16:creationId xmlns:a16="http://schemas.microsoft.com/office/drawing/2014/main" id="{49F14A62-B0A4-C511-950B-5BCF3B10D910}"/>
              </a:ext>
            </a:extLst>
          </p:cNvPr>
          <p:cNvPicPr>
            <a:picLocks noGrp="1" noChangeAspect="1"/>
          </p:cNvPicPr>
          <p:nvPr>
            <p:ph type="pic" sz="quarter" idx="19"/>
          </p:nvPr>
        </p:nvPicPr>
        <p:blipFill>
          <a:blip r:embed="rId2"/>
          <a:srcRect l="13998" r="13998"/>
          <a:stretch>
            <a:fillRect/>
          </a:stretch>
        </p:blipFill>
        <p:spPr/>
      </p:pic>
      <p:sp>
        <p:nvSpPr>
          <p:cNvPr id="15" name="TextBox 14">
            <a:extLst>
              <a:ext uri="{FF2B5EF4-FFF2-40B4-BE49-F238E27FC236}">
                <a16:creationId xmlns:a16="http://schemas.microsoft.com/office/drawing/2014/main" id="{E1867B63-7EF1-D410-A2E8-4B6415DC5A0F}"/>
              </a:ext>
            </a:extLst>
          </p:cNvPr>
          <p:cNvSpPr txBox="1"/>
          <p:nvPr/>
        </p:nvSpPr>
        <p:spPr>
          <a:xfrm>
            <a:off x="352931" y="5180191"/>
            <a:ext cx="10981819" cy="1938992"/>
          </a:xfrm>
          <a:prstGeom prst="rect">
            <a:avLst/>
          </a:prstGeom>
          <a:noFill/>
        </p:spPr>
        <p:txBody>
          <a:bodyPr wrap="square" rtlCol="0">
            <a:spAutoFit/>
          </a:bodyPr>
          <a:lstStyle/>
          <a:p>
            <a:r>
              <a:rPr lang="en-US" sz="2400" dirty="0">
                <a:solidFill>
                  <a:srgbClr val="494949"/>
                </a:solidFill>
              </a:rPr>
              <a:t>Il mix di finanziamenti nazionali, comunitari e dell'UE in Irlanda, combinato con un supporto professionale, crea opportunità concrete per strutture ricettive turistiche sostenibili e su piccola scala. Iniziare con una singola cabina o un pod glamping e crescere in modo intelligente è una strada collaudata per il successo.</a:t>
            </a:r>
          </a:p>
          <a:p>
            <a:endParaRPr lang="en-IE" sz="2400" dirty="0">
              <a:solidFill>
                <a:srgbClr val="494949"/>
              </a:solidFill>
            </a:endParaRPr>
          </a:p>
        </p:txBody>
      </p:sp>
      <p:sp>
        <p:nvSpPr>
          <p:cNvPr id="14" name="Text Placeholder 8">
            <a:extLst>
              <a:ext uri="{FF2B5EF4-FFF2-40B4-BE49-F238E27FC236}">
                <a16:creationId xmlns:a16="http://schemas.microsoft.com/office/drawing/2014/main" id="{231E0537-E6FF-58A8-70CF-5ABEF69C4C73}"/>
              </a:ext>
            </a:extLst>
          </p:cNvPr>
          <p:cNvSpPr>
            <a:spLocks noGrp="1"/>
          </p:cNvSpPr>
          <p:nvPr>
            <p:ph type="body" sz="quarter" idx="16"/>
          </p:nvPr>
        </p:nvSpPr>
        <p:spPr>
          <a:xfrm>
            <a:off x="352931" y="2422559"/>
            <a:ext cx="5485894" cy="3066422"/>
          </a:xfrm>
        </p:spPr>
        <p:txBody>
          <a:bodyPr>
            <a:normAutofit/>
          </a:bodyPr>
          <a:lstStyle/>
          <a:p>
            <a:r>
              <a:rPr lang="en-IE" sz="4000" b="1" dirty="0"/>
              <a:t>Opzioni di finanziamento in Irlanda</a:t>
            </a:r>
          </a:p>
          <a:p>
            <a:r>
              <a:rPr lang="en-IE" sz="2800" i="1" dirty="0"/>
              <a:t>Per strutture ricettive turistiche alternative</a:t>
            </a:r>
            <a:r>
              <a:rPr lang="en-IE" sz="2800" dirty="0"/>
              <a:t> </a:t>
            </a:r>
          </a:p>
        </p:txBody>
      </p:sp>
    </p:spTree>
    <p:extLst>
      <p:ext uri="{BB962C8B-B14F-4D97-AF65-F5344CB8AC3E}">
        <p14:creationId xmlns:p14="http://schemas.microsoft.com/office/powerpoint/2010/main" val="57568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1CFAED3-DCDB-A598-4A9A-DC3E4ACF0553}"/>
              </a:ext>
            </a:extLst>
          </p:cNvPr>
          <p:cNvSpPr>
            <a:spLocks noGrp="1"/>
          </p:cNvSpPr>
          <p:nvPr>
            <p:ph type="body" sz="quarter" idx="18"/>
          </p:nvPr>
        </p:nvSpPr>
        <p:spPr>
          <a:xfrm>
            <a:off x="888235" y="1840435"/>
            <a:ext cx="9074915" cy="3499183"/>
          </a:xfrm>
        </p:spPr>
        <p:txBody>
          <a:bodyPr/>
          <a:lstStyle/>
          <a:p>
            <a:pPr>
              <a:spcAft>
                <a:spcPts val="600"/>
              </a:spcAft>
            </a:pPr>
            <a:r>
              <a:rPr lang="en-US" sz="2000" dirty="0"/>
              <a:t>L'approccio finanziario dell'Irlanda </a:t>
            </a:r>
            <a:r>
              <a:rPr lang="en-US" sz="2000" dirty="0" err="1"/>
              <a:t>dà priorità </a:t>
            </a:r>
            <a:r>
              <a:rPr lang="en-US" sz="2000" b="1" dirty="0"/>
              <a:t>allo sviluppo rurale, all'efficienza energetica e al turismo basato sull'esperienza</a:t>
            </a:r>
            <a:r>
              <a:rPr lang="en-US" sz="2000" dirty="0"/>
              <a:t>.</a:t>
            </a:r>
          </a:p>
          <a:p>
            <a:pPr>
              <a:spcAft>
                <a:spcPts val="600"/>
              </a:spcAft>
            </a:pPr>
            <a:r>
              <a:rPr lang="en-US" sz="2000" dirty="0"/>
              <a:t> </a:t>
            </a:r>
          </a:p>
          <a:p>
            <a:pPr>
              <a:spcAft>
                <a:spcPts val="600"/>
              </a:spcAft>
            </a:pPr>
            <a:r>
              <a:rPr lang="en-US" sz="2000" dirty="0"/>
              <a:t>Attraverso </a:t>
            </a:r>
            <a:r>
              <a:rPr lang="en-US" sz="2000" dirty="0" err="1"/>
              <a:t>programmi </a:t>
            </a:r>
            <a:r>
              <a:rPr lang="en-US" sz="2000" dirty="0"/>
              <a:t>quali LEADER, Local Enterprise Offices, Fáilte Ireland investment schemes e SEAI energy grants, il governo mira a stimolare la creazione di posti di lavoro a livello locale, sostenere il patrimonio e la cultura e avvicinarsi agli obiettivi climatici nel settore turistico.</a:t>
            </a:r>
          </a:p>
          <a:p>
            <a:pPr>
              <a:spcAft>
                <a:spcPts val="600"/>
              </a:spcAft>
            </a:pPr>
            <a:endParaRPr lang="en-US" sz="2000" dirty="0"/>
          </a:p>
          <a:p>
            <a:pPr>
              <a:spcAft>
                <a:spcPts val="600"/>
              </a:spcAft>
            </a:pPr>
            <a:r>
              <a:rPr lang="en-US" sz="2000" b="1" dirty="0"/>
              <a:t>Per i fornitori di alloggi alternativi, è fondamentale allinearsi a questi obiettivi. </a:t>
            </a:r>
            <a:r>
              <a:rPr lang="en-US" sz="2000" dirty="0"/>
              <a:t>I progetti dovrebbero dimostrare in che modo </a:t>
            </a:r>
            <a:r>
              <a:rPr lang="en-US" sz="2000" b="1" dirty="0"/>
              <a:t>contribuiranno alla vitalità rurale, </a:t>
            </a:r>
            <a:r>
              <a:rPr lang="en-US" sz="2000" dirty="0"/>
              <a:t>sia creando posti di lavoro, sia riutilizzando edifici storici, sia migliorando l'economia locale basata sulle esperienze. </a:t>
            </a:r>
          </a:p>
          <a:p>
            <a:pPr>
              <a:spcAft>
                <a:spcPts val="600"/>
              </a:spcAft>
            </a:pPr>
            <a:endParaRPr lang="en-US" sz="2000" dirty="0"/>
          </a:p>
          <a:p>
            <a:pPr>
              <a:spcAft>
                <a:spcPts val="600"/>
              </a:spcAft>
            </a:pPr>
            <a:endParaRPr lang="en-IE" sz="2000" dirty="0"/>
          </a:p>
        </p:txBody>
      </p:sp>
      <p:sp>
        <p:nvSpPr>
          <p:cNvPr id="6" name="Text Placeholder 5">
            <a:extLst>
              <a:ext uri="{FF2B5EF4-FFF2-40B4-BE49-F238E27FC236}">
                <a16:creationId xmlns:a16="http://schemas.microsoft.com/office/drawing/2014/main" id="{37AB9A8A-2C86-0B0B-DD05-F98E0E4BC074}"/>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le priorità di finanziamento dell'Irlanda</a:t>
            </a:r>
          </a:p>
          <a:p>
            <a:endParaRPr lang="en-IE" sz="3200" dirty="0"/>
          </a:p>
        </p:txBody>
      </p:sp>
      <p:sp>
        <p:nvSpPr>
          <p:cNvPr id="8" name="Text Placeholder 7">
            <a:extLst>
              <a:ext uri="{FF2B5EF4-FFF2-40B4-BE49-F238E27FC236}">
                <a16:creationId xmlns:a16="http://schemas.microsoft.com/office/drawing/2014/main" id="{A033FFEC-DDE4-6642-A999-102818C1F716}"/>
              </a:ext>
            </a:extLst>
          </p:cNvPr>
          <p:cNvSpPr>
            <a:spLocks noGrp="1"/>
          </p:cNvSpPr>
          <p:nvPr>
            <p:ph type="body" sz="quarter" idx="19"/>
          </p:nvPr>
        </p:nvSpPr>
        <p:spPr>
          <a:xfrm>
            <a:off x="802510" y="770435"/>
            <a:ext cx="10614687" cy="803654"/>
          </a:xfrm>
        </p:spPr>
        <p:txBody>
          <a:bodyPr/>
          <a:lstStyle/>
          <a:p>
            <a:r>
              <a:rPr lang="en-IE" dirty="0"/>
              <a:t>Sviluppo rurale, benefici per la comunità, </a:t>
            </a:r>
            <a:r>
              <a:rPr lang="en-US" dirty="0"/>
              <a:t>efficienza energetica, diversificazione, sostenibilità ambientale e turismo immersivo basato sull'esperienza. </a:t>
            </a:r>
            <a:endParaRPr lang="en-IE" dirty="0"/>
          </a:p>
        </p:txBody>
      </p:sp>
    </p:spTree>
    <p:extLst>
      <p:ext uri="{BB962C8B-B14F-4D97-AF65-F5344CB8AC3E}">
        <p14:creationId xmlns:p14="http://schemas.microsoft.com/office/powerpoint/2010/main" val="64182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32084-98F6-B5F6-DD86-E86CE2601E9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6CA4265-7ACC-8913-2906-BE95C4E53604}"/>
              </a:ext>
            </a:extLst>
          </p:cNvPr>
          <p:cNvSpPr>
            <a:spLocks noGrp="1"/>
          </p:cNvSpPr>
          <p:nvPr>
            <p:ph type="body" sz="quarter" idx="18"/>
          </p:nvPr>
        </p:nvSpPr>
        <p:spPr>
          <a:xfrm>
            <a:off x="901487" y="1679408"/>
            <a:ext cx="9074915" cy="3499183"/>
          </a:xfrm>
        </p:spPr>
        <p:txBody>
          <a:bodyPr/>
          <a:lstStyle/>
          <a:p>
            <a:pPr>
              <a:spcAft>
                <a:spcPts val="600"/>
              </a:spcAft>
            </a:pPr>
            <a:r>
              <a:rPr lang="en-US" sz="2400" dirty="0"/>
              <a:t>I siti che offrono un turismo </a:t>
            </a:r>
            <a:r>
              <a:rPr lang="en-US" sz="2400" b="1" dirty="0"/>
              <a:t>immersivo </a:t>
            </a:r>
            <a:r>
              <a:rPr lang="en-US" sz="2400" dirty="0"/>
              <a:t>incentrato sulla cultura, sulla natura o sul benessere sono particolarmente sostenuti. </a:t>
            </a:r>
          </a:p>
          <a:p>
            <a:pPr>
              <a:spcAft>
                <a:spcPts val="600"/>
              </a:spcAft>
            </a:pPr>
            <a:endParaRPr lang="en-US" sz="2400" dirty="0"/>
          </a:p>
          <a:p>
            <a:pPr>
              <a:spcAft>
                <a:spcPts val="600"/>
              </a:spcAft>
            </a:pPr>
            <a:r>
              <a:rPr lang="en-US" sz="2400" dirty="0"/>
              <a:t>Se la vostra proposta include </a:t>
            </a:r>
            <a:r>
              <a:rPr lang="en-US" sz="2400" b="1" dirty="0"/>
              <a:t>la sostenibilità ambientale, </a:t>
            </a:r>
            <a:r>
              <a:rPr lang="en-US" sz="2400" dirty="0"/>
              <a:t>come l'aggiornamento delle energie rinnovabili, l'isolamento degli edifici o la conservazione della biodiversità, potrete anche beneficiare delle sovvenzioni SEAI. </a:t>
            </a:r>
          </a:p>
          <a:p>
            <a:pPr>
              <a:spcAft>
                <a:spcPts val="600"/>
              </a:spcAft>
            </a:pPr>
            <a:endParaRPr lang="en-US" sz="2400" dirty="0"/>
          </a:p>
          <a:p>
            <a:pPr>
              <a:spcAft>
                <a:spcPts val="600"/>
              </a:spcAft>
            </a:pPr>
            <a:r>
              <a:rPr lang="en-US" sz="2400" dirty="0"/>
              <a:t>Per avere successo in Irlanda, i candidati devono preparare un </a:t>
            </a:r>
            <a:r>
              <a:rPr lang="en-US" sz="2400" b="1" dirty="0"/>
              <a:t>solido piano aziendale</a:t>
            </a:r>
            <a:r>
              <a:rPr lang="en-US" sz="2400" dirty="0"/>
              <a:t>, mettersi in contatto con il proprio gruppo di azione locale sin dalle prime fasi e dimostrare chiaramente in che modo la loro offerta ricettiva sostiene </a:t>
            </a:r>
            <a:r>
              <a:rPr lang="en-US" sz="2400" b="1" dirty="0"/>
              <a:t>i benefici per la comunità e la sostenibilità ambientale</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DFF28AE1-DF2A-E62E-9FC5-7E939735B3BA}"/>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le priorità di finanziamento dell'Irlanda</a:t>
            </a:r>
          </a:p>
          <a:p>
            <a:endParaRPr lang="en-IE" sz="3200" dirty="0"/>
          </a:p>
        </p:txBody>
      </p:sp>
      <p:sp>
        <p:nvSpPr>
          <p:cNvPr id="8" name="Text Placeholder 7">
            <a:extLst>
              <a:ext uri="{FF2B5EF4-FFF2-40B4-BE49-F238E27FC236}">
                <a16:creationId xmlns:a16="http://schemas.microsoft.com/office/drawing/2014/main" id="{27616F37-E4C3-2CB5-56AC-1AFFE4263D29}"/>
              </a:ext>
            </a:extLst>
          </p:cNvPr>
          <p:cNvSpPr>
            <a:spLocks noGrp="1"/>
          </p:cNvSpPr>
          <p:nvPr>
            <p:ph type="body" sz="quarter" idx="19"/>
          </p:nvPr>
        </p:nvSpPr>
        <p:spPr>
          <a:xfrm>
            <a:off x="802510" y="770435"/>
            <a:ext cx="10614687" cy="803654"/>
          </a:xfrm>
        </p:spPr>
        <p:txBody>
          <a:bodyPr/>
          <a:lstStyle/>
          <a:p>
            <a:r>
              <a:rPr lang="en-IE" dirty="0"/>
              <a:t>Sviluppo rurale, benefici per la comunità, </a:t>
            </a:r>
            <a:r>
              <a:rPr lang="en-US" dirty="0"/>
              <a:t>efficienza energetica, diversificazione, sostenibilità ambientale e turismo immersivo basato sull'esperienza. </a:t>
            </a:r>
            <a:endParaRPr lang="en-IE" dirty="0"/>
          </a:p>
        </p:txBody>
      </p:sp>
    </p:spTree>
    <p:extLst>
      <p:ext uri="{BB962C8B-B14F-4D97-AF65-F5344CB8AC3E}">
        <p14:creationId xmlns:p14="http://schemas.microsoft.com/office/powerpoint/2010/main" val="316807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D128-6713-0357-056D-03ED282418D4}"/>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55BBB1D-32E8-809E-DF90-37FA15BA8543}"/>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1648DD22-D026-649D-27AA-A747A385D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37F34466-246E-27ED-9D54-2157394009B1}"/>
              </a:ext>
            </a:extLst>
          </p:cNvPr>
          <p:cNvSpPr txBox="1">
            <a:spLocks/>
          </p:cNvSpPr>
          <p:nvPr/>
        </p:nvSpPr>
        <p:spPr>
          <a:xfrm>
            <a:off x="1960933" y="1535262"/>
            <a:ext cx="816656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US" sz="2000" b="1" dirty="0">
                <a:solidFill>
                  <a:srgbClr val="459597"/>
                </a:solidFill>
                <a:hlinkClick r:id="rId5">
                  <a:extLst>
                    <a:ext uri="{A12FA001-AC4F-418D-AE19-62706E023703}">
                      <ahyp:hlinkClr xmlns:ahyp="http://schemas.microsoft.com/office/drawing/2018/hyperlinkcolor" val="tx"/>
                    </a:ext>
                  </a:extLst>
                </a:hlinkClick>
              </a:rPr>
              <a:t>Sovvenzioni dell'Ufficio per le imprese locali (LEO): </a:t>
            </a:r>
            <a:r>
              <a:rPr lang="en-US" sz="2000" dirty="0">
                <a:solidFill>
                  <a:srgbClr val="494949"/>
                </a:solidFill>
              </a:rPr>
              <a:t>il LEO della tua contea è il primo punto di riferimento </a:t>
            </a:r>
            <a:r>
              <a:rPr lang="en-US" sz="2000" dirty="0"/>
              <a:t>per aiutare e sostenere le piccole imprese e le start-up locali. Fornisce finanziamenti e supporto di mentoring.</a:t>
            </a:r>
          </a:p>
          <a:p>
            <a:pPr marL="0" indent="0">
              <a:spcAft>
                <a:spcPts val="600"/>
              </a:spcAft>
            </a:pPr>
            <a:r>
              <a:rPr lang="en-US" sz="2000" dirty="0">
                <a:solidFill>
                  <a:srgbClr val="494949"/>
                </a:solidFill>
              </a:rPr>
              <a:t>Offre </a:t>
            </a:r>
            <a:r>
              <a:rPr lang="en-US" sz="2000" b="1" dirty="0">
                <a:solidFill>
                  <a:srgbClr val="E96751"/>
                </a:solidFill>
              </a:rPr>
              <a:t>sovvenzioni </a:t>
            </a:r>
            <a:r>
              <a:rPr lang="en-US" sz="2000" dirty="0"/>
              <a:t>per</a:t>
            </a:r>
            <a:r>
              <a:rPr lang="en-US" sz="2000" b="1" dirty="0">
                <a:solidFill>
                  <a:srgbClr val="E96751"/>
                </a:solidFill>
              </a:rPr>
              <a:t> studi di fattibilità </a:t>
            </a:r>
            <a:r>
              <a:rPr lang="en-US" sz="2000" dirty="0"/>
              <a:t>per aiutare i fornitori di turismo alternativo in fase iniziale (ad esempio, siti di glamping, agriturismi) con la convalida delle idee, la ricerca di fattibilità e il capitale iniziale. Questo finanziamento può coprire fino al</a:t>
            </a:r>
            <a:r>
              <a:rPr lang="en-US" sz="2000" b="1" dirty="0">
                <a:solidFill>
                  <a:srgbClr val="494949"/>
                </a:solidFill>
              </a:rPr>
              <a:t> 50% dei costi (massimo 15.000 euro) </a:t>
            </a:r>
            <a:r>
              <a:rPr lang="en-US" sz="2000" dirty="0">
                <a:solidFill>
                  <a:srgbClr val="494949"/>
                </a:solidFill>
              </a:rPr>
              <a:t>per ricerche di mercato, prototipi e altre spese correlate. </a:t>
            </a:r>
            <a:r>
              <a:rPr lang="en-US" sz="2000" b="1" dirty="0">
                <a:solidFill>
                  <a:srgbClr val="E96751"/>
                </a:solidFill>
              </a:rPr>
              <a:t>Sovvenzioni di avviamento </a:t>
            </a:r>
            <a:r>
              <a:rPr lang="en-US" sz="2000" dirty="0">
                <a:solidFill>
                  <a:srgbClr val="494949"/>
                </a:solidFill>
              </a:rPr>
              <a:t>per le start-up, spesso fino a 30.000 euro per costi di capitale o di assunzione, che di solito richiedono fondi di corrispondenza. </a:t>
            </a:r>
          </a:p>
        </p:txBody>
      </p:sp>
      <p:cxnSp>
        <p:nvCxnSpPr>
          <p:cNvPr id="15" name="Connector: Elbow 14">
            <a:extLst>
              <a:ext uri="{FF2B5EF4-FFF2-40B4-BE49-F238E27FC236}">
                <a16:creationId xmlns:a16="http://schemas.microsoft.com/office/drawing/2014/main" id="{C554076F-72AC-E993-CED1-095D060070A0}"/>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82F6BB89-AA53-8A63-6E69-8E9A3A77A86A}"/>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19" name="Text Placeholder 5">
            <a:extLst>
              <a:ext uri="{FF2B5EF4-FFF2-40B4-BE49-F238E27FC236}">
                <a16:creationId xmlns:a16="http://schemas.microsoft.com/office/drawing/2014/main" id="{E6D9041F-4D84-793C-5540-77460F754AAA}"/>
              </a:ext>
            </a:extLst>
          </p:cNvPr>
          <p:cNvSpPr txBox="1">
            <a:spLocks/>
          </p:cNvSpPr>
          <p:nvPr/>
        </p:nvSpPr>
        <p:spPr>
          <a:xfrm>
            <a:off x="1979654" y="504197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rgbClr val="F2A158"/>
                </a:solidFill>
              </a:rPr>
              <a:t>Suggerimento:</a:t>
            </a:r>
          </a:p>
          <a:p>
            <a:pPr marL="104775" indent="0"/>
            <a:r>
              <a:rPr lang="en-US" sz="2200" dirty="0">
                <a:solidFill>
                  <a:srgbClr val="494949"/>
                </a:solidFill>
              </a:rPr>
              <a:t>Discutete sempre con il vostro consulente LEO: anche se non ottenete una sovvenzione, LEO può fornirvi formazione (ad esempio corsi per avviare un'attività in proprio) e supporto da parte di un mentore.</a:t>
            </a:r>
          </a:p>
        </p:txBody>
      </p:sp>
      <p:sp>
        <p:nvSpPr>
          <p:cNvPr id="33" name="Freeform 28">
            <a:extLst>
              <a:ext uri="{FF2B5EF4-FFF2-40B4-BE49-F238E27FC236}">
                <a16:creationId xmlns:a16="http://schemas.microsoft.com/office/drawing/2014/main" id="{D33685FD-9058-9337-429A-A69045CC95F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B30423B0-9B31-4E33-E4AE-3BC0EC948F98}"/>
              </a:ext>
            </a:extLst>
          </p:cNvPr>
          <p:cNvSpPr txBox="1">
            <a:spLocks/>
          </p:cNvSpPr>
          <p:nvPr/>
        </p:nvSpPr>
        <p:spPr>
          <a:xfrm>
            <a:off x="150801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Sovvenzioni dell'Ufficio locale per le imprese (LEO)</a:t>
            </a:r>
          </a:p>
        </p:txBody>
      </p:sp>
      <p:pic>
        <p:nvPicPr>
          <p:cNvPr id="32" name="Graphic 31" descr="Target with solid fill">
            <a:extLst>
              <a:ext uri="{FF2B5EF4-FFF2-40B4-BE49-F238E27FC236}">
                <a16:creationId xmlns:a16="http://schemas.microsoft.com/office/drawing/2014/main" id="{7D57882F-D7B6-F253-401D-1101A75C53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139" y="1444807"/>
            <a:ext cx="633914" cy="633914"/>
          </a:xfrm>
          <a:prstGeom prst="rect">
            <a:avLst/>
          </a:prstGeom>
        </p:spPr>
      </p:pic>
      <p:pic>
        <p:nvPicPr>
          <p:cNvPr id="43" name="Graphic 42" descr="Excellent with solid fill">
            <a:extLst>
              <a:ext uri="{FF2B5EF4-FFF2-40B4-BE49-F238E27FC236}">
                <a16:creationId xmlns:a16="http://schemas.microsoft.com/office/drawing/2014/main" id="{4CB0F0DE-A977-5D2D-D31C-B29D409D09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4968" y="4934365"/>
            <a:ext cx="749373" cy="749373"/>
          </a:xfrm>
          <a:prstGeom prst="rect">
            <a:avLst/>
          </a:prstGeom>
        </p:spPr>
      </p:pic>
      <p:pic>
        <p:nvPicPr>
          <p:cNvPr id="5125" name="Picture 5" descr="Local Enterprise Offices">
            <a:extLst>
              <a:ext uri="{FF2B5EF4-FFF2-40B4-BE49-F238E27FC236}">
                <a16:creationId xmlns:a16="http://schemas.microsoft.com/office/drawing/2014/main" id="{B40855F1-7B76-792B-DB70-2F9F58B289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1174"/>
          <a:stretch>
            <a:fillRect/>
          </a:stretch>
        </p:blipFill>
        <p:spPr bwMode="auto">
          <a:xfrm>
            <a:off x="10072891" y="520687"/>
            <a:ext cx="1589154" cy="14115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2A2B0-6302-54F8-C487-598F2AC64EBC}"/>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2450890F-D3AE-86D5-40BA-2CCBC52610F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E7ED82F3-1F0D-22C3-89DA-41B3662A06C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cxnSp>
        <p:nvCxnSpPr>
          <p:cNvPr id="22" name="Straight Connector 21">
            <a:extLst>
              <a:ext uri="{FF2B5EF4-FFF2-40B4-BE49-F238E27FC236}">
                <a16:creationId xmlns:a16="http://schemas.microsoft.com/office/drawing/2014/main" id="{32874603-143A-C56B-4401-F35190DB9FD3}"/>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05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651C-0C7B-8390-AFFC-02807E244E78}"/>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4C783D5-B665-02D3-2B9E-35F101AF4D8D}"/>
              </a:ext>
            </a:extLst>
          </p:cNvPr>
          <p:cNvSpPr/>
          <p:nvPr/>
        </p:nvSpPr>
        <p:spPr>
          <a:xfrm>
            <a:off x="1426256" y="1367812"/>
            <a:ext cx="9441212" cy="345543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 dirty="0"/>
          </a:p>
        </p:txBody>
      </p:sp>
      <p:pic>
        <p:nvPicPr>
          <p:cNvPr id="10" name="Graphic 9" descr="Signature with solid fill">
            <a:extLst>
              <a:ext uri="{FF2B5EF4-FFF2-40B4-BE49-F238E27FC236}">
                <a16:creationId xmlns:a16="http://schemas.microsoft.com/office/drawing/2014/main" id="{21358DBC-DB2E-BF68-87A8-0A5E386C0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199B73DD-64BB-8B97-FD5C-B3680E8CE66A}"/>
              </a:ext>
            </a:extLst>
          </p:cNvPr>
          <p:cNvSpPr txBox="1">
            <a:spLocks/>
          </p:cNvSpPr>
          <p:nvPr/>
        </p:nvSpPr>
        <p:spPr>
          <a:xfrm>
            <a:off x="2175629" y="1525345"/>
            <a:ext cx="8313876" cy="3409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Esempio: </a:t>
            </a:r>
            <a:r>
              <a:rPr lang="en-US" sz="2000" dirty="0">
                <a:solidFill>
                  <a:srgbClr val="E96751"/>
                </a:solidFill>
                <a:hlinkClick r:id="rId5">
                  <a:extLst>
                    <a:ext uri="{A12FA001-AC4F-418D-AE19-62706E023703}">
                      <ahyp:hlinkClr xmlns:ahyp="http://schemas.microsoft.com/office/drawing/2018/hyperlinkcolor" val="tx"/>
                    </a:ext>
                  </a:extLst>
                </a:hlinkClick>
              </a:rPr>
              <a:t>Ivy Hill Glamping nella contea di Clare </a:t>
            </a:r>
            <a:r>
              <a:rPr lang="en-US" sz="2000" dirty="0">
                <a:solidFill>
                  <a:srgbClr val="494949"/>
                </a:solidFill>
              </a:rPr>
              <a:t>ha iniziato con un solo pod e si è ampliato grazie </a:t>
            </a:r>
            <a:r>
              <a:rPr lang="en-US" sz="2000" b="1" dirty="0">
                <a:solidFill>
                  <a:srgbClr val="494949"/>
                </a:solidFill>
              </a:rPr>
              <a:t>al sostegno di LEO. </a:t>
            </a:r>
            <a:r>
              <a:rPr lang="en-US" sz="2000" dirty="0">
                <a:solidFill>
                  <a:srgbClr val="494949"/>
                </a:solidFill>
              </a:rPr>
              <a:t>Alan Vaughan, allevatore di bestiame, </a:t>
            </a:r>
            <a:r>
              <a:rPr lang="en-US" sz="2000" b="1" dirty="0">
                <a:solidFill>
                  <a:srgbClr val="494949"/>
                </a:solidFill>
              </a:rPr>
              <a:t>ha diversificato</a:t>
            </a:r>
            <a:r>
              <a:rPr lang="en-US" sz="2000" dirty="0">
                <a:solidFill>
                  <a:srgbClr val="494949"/>
                </a:solidFill>
              </a:rPr>
              <a:t> con successo </a:t>
            </a:r>
            <a:r>
              <a:rPr lang="en-US" sz="2000" b="1" dirty="0">
                <a:solidFill>
                  <a:srgbClr val="494949"/>
                </a:solidFill>
              </a:rPr>
              <a:t>la sua azienda agricola </a:t>
            </a:r>
            <a:r>
              <a:rPr lang="en-US" sz="2000" dirty="0">
                <a:solidFill>
                  <a:srgbClr val="494949"/>
                </a:solidFill>
              </a:rPr>
              <a:t>introducendo alloggi glamping. </a:t>
            </a:r>
          </a:p>
          <a:p>
            <a:pPr marL="0" indent="0">
              <a:spcAft>
                <a:spcPts val="600"/>
              </a:spcAft>
            </a:pPr>
            <a:r>
              <a:rPr lang="en-US" sz="2000" dirty="0">
                <a:solidFill>
                  <a:srgbClr val="494949"/>
                </a:solidFill>
              </a:rPr>
              <a:t>Ha fondato </a:t>
            </a:r>
            <a:r>
              <a:rPr lang="en-US" sz="2000" b="1" dirty="0">
                <a:solidFill>
                  <a:srgbClr val="494949"/>
                </a:solidFill>
              </a:rPr>
              <a:t>Ivy Hill Glamping</a:t>
            </a:r>
            <a:r>
              <a:rPr lang="en-US" sz="2000" dirty="0">
                <a:solidFill>
                  <a:srgbClr val="494949"/>
                </a:solidFill>
              </a:rPr>
              <a:t>, che ha attirato visitatori sia nazionali che internazionali, con almeno la metà delle prenotazioni provenienti da ospiti stranieri. </a:t>
            </a:r>
          </a:p>
          <a:p>
            <a:pPr marL="0" indent="0">
              <a:spcAft>
                <a:spcPts val="600"/>
              </a:spcAft>
            </a:pPr>
            <a:r>
              <a:rPr lang="en-US" sz="2000" dirty="0">
                <a:solidFill>
                  <a:srgbClr val="494949"/>
                </a:solidFill>
              </a:rPr>
              <a:t>Questa iniziativa ha fornito un </a:t>
            </a:r>
            <a:r>
              <a:rPr lang="en-US" sz="2000" b="1" dirty="0">
                <a:solidFill>
                  <a:srgbClr val="494949"/>
                </a:solidFill>
              </a:rPr>
              <a:t>flusso di reddito aggiuntivo </a:t>
            </a:r>
            <a:r>
              <a:rPr lang="en-US" sz="2000" dirty="0">
                <a:solidFill>
                  <a:srgbClr val="494949"/>
                </a:solidFill>
              </a:rPr>
              <a:t>e ha aumentato il valore della sua azienda agricola, dimostrando i potenziali benefici dell'agriturismo per gli agricoltori in località adatte.</a:t>
            </a:r>
          </a:p>
        </p:txBody>
      </p:sp>
      <p:cxnSp>
        <p:nvCxnSpPr>
          <p:cNvPr id="15" name="Connector: Elbow 14">
            <a:extLst>
              <a:ext uri="{FF2B5EF4-FFF2-40B4-BE49-F238E27FC236}">
                <a16:creationId xmlns:a16="http://schemas.microsoft.com/office/drawing/2014/main" id="{D0A906AF-6654-D891-19D8-3577D789CC92}"/>
              </a:ext>
            </a:extLst>
          </p:cNvPr>
          <p:cNvCxnSpPr>
            <a:cxnSpLocks/>
          </p:cNvCxnSpPr>
          <p:nvPr/>
        </p:nvCxnSpPr>
        <p:spPr>
          <a:xfrm rot="10800000" flipH="1">
            <a:off x="809910" y="2361747"/>
            <a:ext cx="670948" cy="3470640"/>
          </a:xfrm>
          <a:prstGeom prst="bentConnector3">
            <a:avLst>
              <a:gd name="adj1" fmla="val -34071"/>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FB2263D7-36C8-F6FE-5350-3B21AFC5D1A5}"/>
              </a:ext>
            </a:extLst>
          </p:cNvPr>
          <p:cNvSpPr/>
          <p:nvPr/>
        </p:nvSpPr>
        <p:spPr>
          <a:xfrm>
            <a:off x="1452139" y="4917880"/>
            <a:ext cx="10029647" cy="15013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9" name="Text Placeholder 5">
            <a:extLst>
              <a:ext uri="{FF2B5EF4-FFF2-40B4-BE49-F238E27FC236}">
                <a16:creationId xmlns:a16="http://schemas.microsoft.com/office/drawing/2014/main" id="{01C928E9-DC7D-D416-46BB-8D5678C88CE5}"/>
              </a:ext>
            </a:extLst>
          </p:cNvPr>
          <p:cNvSpPr txBox="1">
            <a:spLocks/>
          </p:cNvSpPr>
          <p:nvPr/>
        </p:nvSpPr>
        <p:spPr>
          <a:xfrm>
            <a:off x="2171187" y="5020498"/>
            <a:ext cx="8620270"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r>
              <a:rPr lang="en-US" sz="2000" b="1" dirty="0">
                <a:solidFill>
                  <a:srgbClr val="F2A158"/>
                </a:solidFill>
              </a:rPr>
              <a:t>Nota: </a:t>
            </a:r>
            <a:r>
              <a:rPr lang="en-US" sz="2000" dirty="0">
                <a:solidFill>
                  <a:srgbClr val="494949"/>
                </a:solidFill>
              </a:rPr>
              <a:t>le sovvenzioni LEO </a:t>
            </a:r>
            <a:r>
              <a:rPr lang="en-US" sz="2000" dirty="0" err="1">
                <a:solidFill>
                  <a:srgbClr val="494949"/>
                </a:solidFill>
              </a:rPr>
              <a:t>danno la priorità </a:t>
            </a:r>
            <a:r>
              <a:rPr lang="en-US" sz="2000" dirty="0">
                <a:solidFill>
                  <a:srgbClr val="494949"/>
                </a:solidFill>
              </a:rPr>
              <a:t>alle imprese manifatturiere o orientate all'esportazione, ma anche i progetti turistici innovativi possono essere ammessi, soprattutto se dimostrano di creare posti di lavoro e di avere il potenziale per attrarre visitatori stranieri (rendendoli in un certo senso una forma di "esportazione"). </a:t>
            </a:r>
          </a:p>
        </p:txBody>
      </p:sp>
      <p:sp>
        <p:nvSpPr>
          <p:cNvPr id="33" name="Freeform 28">
            <a:extLst>
              <a:ext uri="{FF2B5EF4-FFF2-40B4-BE49-F238E27FC236}">
                <a16:creationId xmlns:a16="http://schemas.microsoft.com/office/drawing/2014/main" id="{67E1CDEB-B3D6-CEA1-01B2-58EEC6C862A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D8814C4-0C5D-CB7B-4431-4412F8561402}"/>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CASO DI STUDIO </a:t>
            </a:r>
            <a:r>
              <a:rPr lang="en-US" sz="3000" b="1" dirty="0"/>
              <a:t>Ivy Hill Glamping</a:t>
            </a:r>
          </a:p>
        </p:txBody>
      </p:sp>
      <p:pic>
        <p:nvPicPr>
          <p:cNvPr id="43" name="Graphic 42" descr="Excellent with solid fill">
            <a:extLst>
              <a:ext uri="{FF2B5EF4-FFF2-40B4-BE49-F238E27FC236}">
                <a16:creationId xmlns:a16="http://schemas.microsoft.com/office/drawing/2014/main" id="{76FE7434-A5D0-EE96-1E92-0C9CE84DD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6246" y="4934365"/>
            <a:ext cx="749373" cy="749373"/>
          </a:xfrm>
          <a:prstGeom prst="rect">
            <a:avLst/>
          </a:prstGeom>
        </p:spPr>
      </p:pic>
      <p:cxnSp>
        <p:nvCxnSpPr>
          <p:cNvPr id="22" name="Straight Connector 21">
            <a:extLst>
              <a:ext uri="{FF2B5EF4-FFF2-40B4-BE49-F238E27FC236}">
                <a16:creationId xmlns:a16="http://schemas.microsoft.com/office/drawing/2014/main" id="{EC758C01-C0EA-60C8-F3BC-EB896FA9ED89}"/>
              </a:ext>
            </a:extLst>
          </p:cNvPr>
          <p:cNvCxnSpPr/>
          <p:nvPr/>
        </p:nvCxnSpPr>
        <p:spPr>
          <a:xfrm>
            <a:off x="685800" y="5832387"/>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4" descr="Alan Vaughan at the Glamping Pod in Moy, Lahinch, Co Clare. Photograph by Eamon Ward">
            <a:extLst>
              <a:ext uri="{FF2B5EF4-FFF2-40B4-BE49-F238E27FC236}">
                <a16:creationId xmlns:a16="http://schemas.microsoft.com/office/drawing/2014/main" id="{CC85693E-5EAF-17AC-091F-1F02344568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9904" y="85433"/>
            <a:ext cx="2357876" cy="157191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Graphic 2" descr="Excellent with solid fill">
            <a:extLst>
              <a:ext uri="{FF2B5EF4-FFF2-40B4-BE49-F238E27FC236}">
                <a16:creationId xmlns:a16="http://schemas.microsoft.com/office/drawing/2014/main" id="{E6D1165C-A720-7EC4-D05E-A6B5A620B9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80859" y="1565059"/>
            <a:ext cx="749373" cy="749373"/>
          </a:xfrm>
          <a:prstGeom prst="rect">
            <a:avLst/>
          </a:prstGeom>
        </p:spPr>
      </p:pic>
    </p:spTree>
    <p:extLst>
      <p:ext uri="{BB962C8B-B14F-4D97-AF65-F5344CB8AC3E}">
        <p14:creationId xmlns:p14="http://schemas.microsoft.com/office/powerpoint/2010/main" val="152711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6028-B123-FF8B-99C5-408C02BB8BD8}"/>
            </a:ext>
          </a:extLst>
        </p:cNvPr>
        <p:cNvGrpSpPr/>
        <p:nvPr/>
      </p:nvGrpSpPr>
      <p:grpSpPr>
        <a:xfrm>
          <a:off x="0" y="0"/>
          <a:ext cx="0" cy="0"/>
          <a:chOff x="0" y="0"/>
          <a:chExt cx="0" cy="0"/>
        </a:xfrm>
      </p:grpSpPr>
      <p:sp>
        <p:nvSpPr>
          <p:cNvPr id="23" name="Freeform: Shape 22">
            <a:extLst>
              <a:ext uri="{FF2B5EF4-FFF2-40B4-BE49-F238E27FC236}">
                <a16:creationId xmlns:a16="http://schemas.microsoft.com/office/drawing/2014/main" id="{669B508A-5DB8-6A81-697F-A0020C177EB4}"/>
              </a:ext>
            </a:extLst>
          </p:cNvPr>
          <p:cNvSpPr/>
          <p:nvPr/>
        </p:nvSpPr>
        <p:spPr>
          <a:xfrm>
            <a:off x="5834920" y="1287329"/>
            <a:ext cx="5576030" cy="1780529"/>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5" name="Freeform: Shape 24">
            <a:extLst>
              <a:ext uri="{FF2B5EF4-FFF2-40B4-BE49-F238E27FC236}">
                <a16:creationId xmlns:a16="http://schemas.microsoft.com/office/drawing/2014/main" id="{5BA917DA-DBF6-68E3-FA16-9C7354A15F78}"/>
              </a:ext>
            </a:extLst>
          </p:cNvPr>
          <p:cNvSpPr/>
          <p:nvPr/>
        </p:nvSpPr>
        <p:spPr>
          <a:xfrm>
            <a:off x="5834920" y="3261228"/>
            <a:ext cx="5576030" cy="14034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sp>
        <p:nvSpPr>
          <p:cNvPr id="26" name="Freeform: Shape 25">
            <a:extLst>
              <a:ext uri="{FF2B5EF4-FFF2-40B4-BE49-F238E27FC236}">
                <a16:creationId xmlns:a16="http://schemas.microsoft.com/office/drawing/2014/main" id="{7773D523-DA8A-234D-797B-BCF9D7B07CE6}"/>
              </a:ext>
            </a:extLst>
          </p:cNvPr>
          <p:cNvSpPr/>
          <p:nvPr/>
        </p:nvSpPr>
        <p:spPr>
          <a:xfrm>
            <a:off x="5834920" y="4858058"/>
            <a:ext cx="5576030" cy="1867961"/>
          </a:xfrm>
          <a:custGeom>
            <a:avLst/>
            <a:gdLst>
              <a:gd name="connsiteX0" fmla="*/ 0 w 6417525"/>
              <a:gd name="connsiteY0" fmla="*/ 0 h 1243904"/>
              <a:gd name="connsiteX1" fmla="*/ 5795573 w 6417525"/>
              <a:gd name="connsiteY1" fmla="*/ 0 h 1243904"/>
              <a:gd name="connsiteX2" fmla="*/ 6417525 w 6417525"/>
              <a:gd name="connsiteY2" fmla="*/ 621952 h 1243904"/>
              <a:gd name="connsiteX3" fmla="*/ 5795573 w 6417525"/>
              <a:gd name="connsiteY3" fmla="*/ 1243904 h 1243904"/>
              <a:gd name="connsiteX4" fmla="*/ 0 w 6417525"/>
              <a:gd name="connsiteY4" fmla="*/ 1243904 h 1243904"/>
              <a:gd name="connsiteX5" fmla="*/ 0 w 6417525"/>
              <a:gd name="connsiteY5" fmla="*/ 0 h 12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7525" h="1243904">
                <a:moveTo>
                  <a:pt x="6417525" y="1243903"/>
                </a:moveTo>
                <a:lnTo>
                  <a:pt x="621952" y="1243903"/>
                </a:lnTo>
                <a:lnTo>
                  <a:pt x="0" y="621952"/>
                </a:lnTo>
                <a:lnTo>
                  <a:pt x="621952" y="1"/>
                </a:lnTo>
                <a:lnTo>
                  <a:pt x="6417525" y="1"/>
                </a:lnTo>
                <a:lnTo>
                  <a:pt x="6417525" y="1243903"/>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9503" tIns="217171" rIns="405384" bIns="217171" numCol="1" spcCol="1270" anchor="ctr" anchorCtr="0">
            <a:noAutofit/>
          </a:bodyPr>
          <a:lstStyle/>
          <a:p>
            <a:pPr marL="0" lvl="0" indent="0" algn="ctr" defTabSz="2533650">
              <a:lnSpc>
                <a:spcPct val="90000"/>
              </a:lnSpc>
              <a:spcBef>
                <a:spcPct val="0"/>
              </a:spcBef>
              <a:spcAft>
                <a:spcPct val="35000"/>
              </a:spcAft>
              <a:buNone/>
            </a:pPr>
            <a:endParaRPr lang="en-GB" sz="5700" kern="1200"/>
          </a:p>
        </p:txBody>
      </p:sp>
      <p:cxnSp>
        <p:nvCxnSpPr>
          <p:cNvPr id="2" name="Straight Connector 1">
            <a:extLst>
              <a:ext uri="{FF2B5EF4-FFF2-40B4-BE49-F238E27FC236}">
                <a16:creationId xmlns:a16="http://schemas.microsoft.com/office/drawing/2014/main" id="{319E5413-78FF-3413-EE0D-6085819806C6}"/>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92D06-2EBE-84CD-816C-6C9DC644B3E1}"/>
              </a:ext>
            </a:extLst>
          </p:cNvPr>
          <p:cNvGrpSpPr/>
          <p:nvPr/>
        </p:nvGrpSpPr>
        <p:grpSpPr>
          <a:xfrm>
            <a:off x="226082" y="1742676"/>
            <a:ext cx="5851394" cy="4877198"/>
            <a:chOff x="4269442" y="1279832"/>
            <a:chExt cx="6267510" cy="5412758"/>
          </a:xfrm>
        </p:grpSpPr>
        <p:sp>
          <p:nvSpPr>
            <p:cNvPr id="13" name="Rectangle: Rounded Corners 12">
              <a:extLst>
                <a:ext uri="{FF2B5EF4-FFF2-40B4-BE49-F238E27FC236}">
                  <a16:creationId xmlns:a16="http://schemas.microsoft.com/office/drawing/2014/main" id="{6093A496-C974-4208-8CD3-33B7BB3E7B0D}"/>
                </a:ext>
              </a:extLst>
            </p:cNvPr>
            <p:cNvSpPr/>
            <p:nvPr/>
          </p:nvSpPr>
          <p:spPr>
            <a:xfrm>
              <a:off x="4269442" y="1526110"/>
              <a:ext cx="5311248" cy="4925569"/>
            </a:xfrm>
            <a:prstGeom prst="roundRect">
              <a:avLst>
                <a:gd name="adj" fmla="val 13233"/>
              </a:avLst>
            </a:prstGeom>
            <a:solidFill>
              <a:srgbClr val="F2A158"/>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solidFill>
                  <a:schemeClr val="bg1"/>
                </a:solidFill>
              </a:endParaRPr>
            </a:p>
          </p:txBody>
        </p:sp>
        <p:sp>
          <p:nvSpPr>
            <p:cNvPr id="14" name="Freeform: Shape 13">
              <a:extLst>
                <a:ext uri="{FF2B5EF4-FFF2-40B4-BE49-F238E27FC236}">
                  <a16:creationId xmlns:a16="http://schemas.microsoft.com/office/drawing/2014/main" id="{6C7CE218-E244-D924-74B3-6BEE6E6EC968}"/>
                </a:ext>
              </a:extLst>
            </p:cNvPr>
            <p:cNvSpPr/>
            <p:nvPr/>
          </p:nvSpPr>
          <p:spPr>
            <a:xfrm>
              <a:off x="5873513" y="3299315"/>
              <a:ext cx="2973467" cy="2955340"/>
            </a:xfrm>
            <a:custGeom>
              <a:avLst/>
              <a:gdLst>
                <a:gd name="connsiteX0" fmla="*/ 0 w 2973467"/>
                <a:gd name="connsiteY0" fmla="*/ 0 h 2955340"/>
                <a:gd name="connsiteX1" fmla="*/ 2973467 w 2973467"/>
                <a:gd name="connsiteY1" fmla="*/ 0 h 2955340"/>
                <a:gd name="connsiteX2" fmla="*/ 2973467 w 2973467"/>
                <a:gd name="connsiteY2" fmla="*/ 2955340 h 2955340"/>
                <a:gd name="connsiteX3" fmla="*/ 0 w 2973467"/>
                <a:gd name="connsiteY3" fmla="*/ 2955340 h 2955340"/>
                <a:gd name="connsiteX4" fmla="*/ 0 w 2973467"/>
                <a:gd name="connsiteY4" fmla="*/ 0 h 295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467" h="2955340">
                  <a:moveTo>
                    <a:pt x="0" y="0"/>
                  </a:moveTo>
                  <a:lnTo>
                    <a:pt x="2973467" y="0"/>
                  </a:lnTo>
                  <a:lnTo>
                    <a:pt x="2973467" y="2955340"/>
                  </a:lnTo>
                  <a:lnTo>
                    <a:pt x="0" y="295534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GB" sz="6500" kern="1200" dirty="0"/>
            </a:p>
          </p:txBody>
        </p:sp>
        <p:sp>
          <p:nvSpPr>
            <p:cNvPr id="16" name="Freeform: Shape 15">
              <a:extLst>
                <a:ext uri="{FF2B5EF4-FFF2-40B4-BE49-F238E27FC236}">
                  <a16:creationId xmlns:a16="http://schemas.microsoft.com/office/drawing/2014/main" id="{2CB71A7E-381B-4339-B8CE-3A324F71CF8F}"/>
                </a:ext>
              </a:extLst>
            </p:cNvPr>
            <p:cNvSpPr/>
            <p:nvPr/>
          </p:nvSpPr>
          <p:spPr>
            <a:xfrm>
              <a:off x="10176812" y="127983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18" name="Freeform: Shape 17">
              <a:extLst>
                <a:ext uri="{FF2B5EF4-FFF2-40B4-BE49-F238E27FC236}">
                  <a16:creationId xmlns:a16="http://schemas.microsoft.com/office/drawing/2014/main" id="{7D8B762B-0096-40D9-F6F4-F0946D56FA2C}"/>
                </a:ext>
              </a:extLst>
            </p:cNvPr>
            <p:cNvSpPr/>
            <p:nvPr/>
          </p:nvSpPr>
          <p:spPr>
            <a:xfrm>
              <a:off x="10176812" y="268667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0" name="Freeform: Shape 19">
              <a:extLst>
                <a:ext uri="{FF2B5EF4-FFF2-40B4-BE49-F238E27FC236}">
                  <a16:creationId xmlns:a16="http://schemas.microsoft.com/office/drawing/2014/main" id="{DA2238D2-E8CD-C034-DD78-E16E11233E98}"/>
                </a:ext>
              </a:extLst>
            </p:cNvPr>
            <p:cNvSpPr/>
            <p:nvPr/>
          </p:nvSpPr>
          <p:spPr>
            <a:xfrm>
              <a:off x="10176812" y="4093512"/>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endParaRPr lang="en-GB" sz="1000" kern="1200"/>
            </a:p>
          </p:txBody>
        </p:sp>
        <p:sp>
          <p:nvSpPr>
            <p:cNvPr id="22" name="Freeform: Shape 21">
              <a:extLst>
                <a:ext uri="{FF2B5EF4-FFF2-40B4-BE49-F238E27FC236}">
                  <a16:creationId xmlns:a16="http://schemas.microsoft.com/office/drawing/2014/main" id="{FF97D7EC-7F0E-B224-DD30-18780A879CE8}"/>
                </a:ext>
              </a:extLst>
            </p:cNvPr>
            <p:cNvSpPr/>
            <p:nvPr/>
          </p:nvSpPr>
          <p:spPr>
            <a:xfrm>
              <a:off x="10176812" y="5500353"/>
              <a:ext cx="360140" cy="1192237"/>
            </a:xfrm>
            <a:custGeom>
              <a:avLst/>
              <a:gdLst>
                <a:gd name="connsiteX0" fmla="*/ 0 w 360140"/>
                <a:gd name="connsiteY0" fmla="*/ 0 h 1192237"/>
                <a:gd name="connsiteX1" fmla="*/ 360140 w 360140"/>
                <a:gd name="connsiteY1" fmla="*/ 0 h 1192237"/>
                <a:gd name="connsiteX2" fmla="*/ 360140 w 360140"/>
                <a:gd name="connsiteY2" fmla="*/ 1192237 h 1192237"/>
                <a:gd name="connsiteX3" fmla="*/ 0 w 360140"/>
                <a:gd name="connsiteY3" fmla="*/ 1192237 h 1192237"/>
                <a:gd name="connsiteX4" fmla="*/ 0 w 360140"/>
                <a:gd name="connsiteY4" fmla="*/ 0 h 119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140" h="1192237">
                  <a:moveTo>
                    <a:pt x="0" y="0"/>
                  </a:moveTo>
                  <a:lnTo>
                    <a:pt x="360140" y="0"/>
                  </a:lnTo>
                  <a:lnTo>
                    <a:pt x="360140" y="1192237"/>
                  </a:lnTo>
                  <a:lnTo>
                    <a:pt x="0" y="1192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0" tIns="82550" rIns="165100" bIns="82550" numCol="1" spcCol="1270" anchor="ctr" anchorCtr="0">
              <a:noAutofit/>
            </a:bodyPr>
            <a:lstStyle/>
            <a:p>
              <a:pPr marL="0" lvl="0" indent="0" algn="l" defTabSz="2889250">
                <a:lnSpc>
                  <a:spcPct val="90000"/>
                </a:lnSpc>
                <a:spcBef>
                  <a:spcPct val="0"/>
                </a:spcBef>
                <a:spcAft>
                  <a:spcPct val="35000"/>
                </a:spcAft>
                <a:buNone/>
              </a:pPr>
              <a:endParaRPr lang="en-GB" sz="6500" kern="1200"/>
            </a:p>
          </p:txBody>
        </p:sp>
      </p:grpSp>
      <p:sp>
        <p:nvSpPr>
          <p:cNvPr id="8" name="TextBox 7">
            <a:extLst>
              <a:ext uri="{FF2B5EF4-FFF2-40B4-BE49-F238E27FC236}">
                <a16:creationId xmlns:a16="http://schemas.microsoft.com/office/drawing/2014/main" id="{9498C169-EBD9-3AD6-FA8E-29727EC93FEE}"/>
              </a:ext>
            </a:extLst>
          </p:cNvPr>
          <p:cNvSpPr txBox="1"/>
          <p:nvPr/>
        </p:nvSpPr>
        <p:spPr>
          <a:xfrm>
            <a:off x="560502" y="2178858"/>
            <a:ext cx="4146909" cy="4062651"/>
          </a:xfrm>
          <a:prstGeom prst="rect">
            <a:avLst/>
          </a:prstGeom>
          <a:noFill/>
        </p:spPr>
        <p:txBody>
          <a:bodyPr wrap="square" rtlCol="0">
            <a:spAutoFit/>
          </a:bodyPr>
          <a:lstStyle/>
          <a:p>
            <a:pPr>
              <a:spcAft>
                <a:spcPts val="600"/>
              </a:spcAft>
            </a:pPr>
            <a:r>
              <a:rPr lang="en-US" sz="2600" b="1" i="1" dirty="0">
                <a:solidFill>
                  <a:schemeClr val="bg1"/>
                </a:solidFill>
              </a:rPr>
              <a:t>"Perché aprire un pod glamping nella sua fattoria è stata la cosa migliore che questo agricoltore di Clare abbia mai fatto" </a:t>
            </a:r>
            <a:r>
              <a:rPr lang="en-US" sz="2600" i="1" dirty="0">
                <a:solidFill>
                  <a:schemeClr val="bg1"/>
                </a:solidFill>
                <a:hlinkClick r:id="rId3">
                  <a:extLst>
                    <a:ext uri="{A12FA001-AC4F-418D-AE19-62706E023703}">
                      <ahyp:hlinkClr xmlns:ahyp="http://schemas.microsoft.com/office/drawing/2018/hyperlinkcolor" val="tx"/>
                    </a:ext>
                  </a:extLst>
                </a:hlinkClick>
              </a:rPr>
              <a:t>Irish Independent</a:t>
            </a:r>
            <a:endParaRPr lang="en-US" sz="2600" i="1" dirty="0">
              <a:solidFill>
                <a:schemeClr val="bg1"/>
              </a:solidFill>
            </a:endParaRPr>
          </a:p>
          <a:p>
            <a:pPr>
              <a:spcAft>
                <a:spcPts val="600"/>
              </a:spcAft>
            </a:pPr>
            <a:endParaRPr lang="en-US" sz="2400" i="1" dirty="0">
              <a:solidFill>
                <a:schemeClr val="bg1"/>
              </a:solidFill>
            </a:endParaRPr>
          </a:p>
          <a:p>
            <a:pPr>
              <a:spcAft>
                <a:spcPts val="600"/>
              </a:spcAft>
            </a:pPr>
            <a:r>
              <a:rPr lang="en-US" sz="2400" dirty="0">
                <a:solidFill>
                  <a:schemeClr val="bg1"/>
                </a:solidFill>
              </a:rPr>
              <a:t>Per chi sta valutando un'iniziativa simile, iniziare con un unico pod glamping può essere un modo gestibile per testare il mercato. </a:t>
            </a:r>
            <a:endParaRPr lang="en-US" sz="2400" i="1" dirty="0">
              <a:solidFill>
                <a:schemeClr val="bg1"/>
              </a:solidFill>
            </a:endParaRPr>
          </a:p>
        </p:txBody>
      </p:sp>
      <p:sp>
        <p:nvSpPr>
          <p:cNvPr id="27" name="TextBox 26">
            <a:extLst>
              <a:ext uri="{FF2B5EF4-FFF2-40B4-BE49-F238E27FC236}">
                <a16:creationId xmlns:a16="http://schemas.microsoft.com/office/drawing/2014/main" id="{84BB9E57-8E6F-0948-7543-D3322C0D5C43}"/>
              </a:ext>
            </a:extLst>
          </p:cNvPr>
          <p:cNvSpPr txBox="1"/>
          <p:nvPr/>
        </p:nvSpPr>
        <p:spPr>
          <a:xfrm>
            <a:off x="6462897" y="4940916"/>
            <a:ext cx="5019490" cy="1785104"/>
          </a:xfrm>
          <a:prstGeom prst="rect">
            <a:avLst/>
          </a:prstGeom>
          <a:noFill/>
        </p:spPr>
        <p:txBody>
          <a:bodyPr wrap="square" rtlCol="0">
            <a:spAutoFit/>
          </a:bodyPr>
          <a:lstStyle/>
          <a:p>
            <a:pPr>
              <a:spcAft>
                <a:spcPts val="600"/>
              </a:spcAft>
            </a:pPr>
            <a:r>
              <a:rPr lang="en-US" sz="2200" dirty="0">
                <a:solidFill>
                  <a:schemeClr val="bg1"/>
                </a:solidFill>
              </a:rPr>
              <a:t>Inoltre, dotare il pod di servizi come il </a:t>
            </a:r>
            <a:r>
              <a:rPr lang="en-US" sz="2200" dirty="0">
                <a:solidFill>
                  <a:schemeClr val="bg1"/>
                </a:solidFill>
                <a:hlinkClick r:id="rId4">
                  <a:extLst>
                    <a:ext uri="{A12FA001-AC4F-418D-AE19-62706E023703}">
                      <ahyp:hlinkClr xmlns:ahyp="http://schemas.microsoft.com/office/drawing/2018/hyperlinkcolor" val="tx"/>
                    </a:ext>
                  </a:extLst>
                </a:hlinkClick>
              </a:rPr>
              <a:t>Rhino-Pods Cubit</a:t>
            </a:r>
            <a:r>
              <a:rPr lang="en-US" sz="2200" dirty="0">
                <a:solidFill>
                  <a:schemeClr val="bg1"/>
                </a:solidFill>
              </a:rPr>
              <a:t>, una cucina da esterno compatta e portatile con lavello e rubinetto autonomo, può migliorare l'esperienza degli ospiti.</a:t>
            </a:r>
          </a:p>
        </p:txBody>
      </p:sp>
      <p:sp>
        <p:nvSpPr>
          <p:cNvPr id="28" name="TextBox 27">
            <a:extLst>
              <a:ext uri="{FF2B5EF4-FFF2-40B4-BE49-F238E27FC236}">
                <a16:creationId xmlns:a16="http://schemas.microsoft.com/office/drawing/2014/main" id="{F52AF200-B089-B791-1124-FCB9F1F60E3C}"/>
              </a:ext>
            </a:extLst>
          </p:cNvPr>
          <p:cNvSpPr txBox="1"/>
          <p:nvPr/>
        </p:nvSpPr>
        <p:spPr>
          <a:xfrm>
            <a:off x="6391464" y="3344085"/>
            <a:ext cx="5019490" cy="1107996"/>
          </a:xfrm>
          <a:prstGeom prst="rect">
            <a:avLst/>
          </a:prstGeom>
          <a:noFill/>
        </p:spPr>
        <p:txBody>
          <a:bodyPr wrap="square" rtlCol="0">
            <a:spAutoFit/>
          </a:bodyPr>
          <a:lstStyle/>
          <a:p>
            <a:r>
              <a:rPr lang="en-US" sz="2200" dirty="0">
                <a:solidFill>
                  <a:schemeClr val="bg1"/>
                </a:solidFill>
              </a:rPr>
              <a:t>Per chi sta valutando un'iniziativa simile, iniziare con un singolo pod glamping può essere un modo gestibile per testare il mercato.</a:t>
            </a:r>
            <a:endParaRPr lang="en-US" sz="2200" b="1" dirty="0">
              <a:solidFill>
                <a:schemeClr val="bg1"/>
              </a:solidFill>
            </a:endParaRPr>
          </a:p>
        </p:txBody>
      </p:sp>
      <p:sp>
        <p:nvSpPr>
          <p:cNvPr id="30" name="TextBox 29">
            <a:extLst>
              <a:ext uri="{FF2B5EF4-FFF2-40B4-BE49-F238E27FC236}">
                <a16:creationId xmlns:a16="http://schemas.microsoft.com/office/drawing/2014/main" id="{BCAEF82C-097F-4E55-B224-AEDAA55D5BBE}"/>
              </a:ext>
            </a:extLst>
          </p:cNvPr>
          <p:cNvSpPr txBox="1"/>
          <p:nvPr/>
        </p:nvSpPr>
        <p:spPr>
          <a:xfrm>
            <a:off x="6462897" y="1334553"/>
            <a:ext cx="5019490" cy="1446550"/>
          </a:xfrm>
          <a:prstGeom prst="rect">
            <a:avLst/>
          </a:prstGeom>
          <a:noFill/>
        </p:spPr>
        <p:txBody>
          <a:bodyPr wrap="square" rtlCol="0">
            <a:spAutoFit/>
          </a:bodyPr>
          <a:lstStyle/>
          <a:p>
            <a:r>
              <a:rPr lang="en-US" sz="2200" dirty="0">
                <a:solidFill>
                  <a:schemeClr val="bg1"/>
                </a:solidFill>
              </a:rPr>
              <a:t>Ad esempio, il </a:t>
            </a:r>
            <a:r>
              <a:rPr lang="en-US" sz="2200" dirty="0">
                <a:solidFill>
                  <a:schemeClr val="bg1"/>
                </a:solidFill>
                <a:hlinkClick r:id="rId5">
                  <a:extLst>
                    <a:ext uri="{A12FA001-AC4F-418D-AE19-62706E023703}">
                      <ahyp:hlinkClr xmlns:ahyp="http://schemas.microsoft.com/office/drawing/2018/hyperlinkcolor" val="tx"/>
                    </a:ext>
                  </a:extLst>
                </a:hlinkClick>
              </a:rPr>
              <a:t>Glamping Pod One Bed</a:t>
            </a:r>
            <a:r>
              <a:rPr lang="en-US" sz="2200" dirty="0">
                <a:solidFill>
                  <a:schemeClr val="bg1"/>
                </a:solidFill>
              </a:rPr>
              <a:t> 4m X 8m di </a:t>
            </a:r>
            <a:r>
              <a:rPr lang="en-US" sz="2200" dirty="0" err="1">
                <a:solidFill>
                  <a:schemeClr val="bg1"/>
                </a:solidFill>
              </a:rPr>
              <a:t>Loghouse</a:t>
            </a:r>
            <a:r>
              <a:rPr lang="en-US" sz="2200" dirty="0">
                <a:solidFill>
                  <a:schemeClr val="bg1"/>
                </a:solidFill>
              </a:rPr>
              <a:t>, al prezzo di 13.630,00 €, offre una soluzione pronta all'uso per ospitare gli ospiti. </a:t>
            </a:r>
            <a:endParaRPr lang="en-US" sz="2200" b="1" dirty="0">
              <a:solidFill>
                <a:schemeClr val="bg1"/>
              </a:solidFill>
            </a:endParaRPr>
          </a:p>
        </p:txBody>
      </p:sp>
      <p:pic>
        <p:nvPicPr>
          <p:cNvPr id="6" name="Graphic 5" descr="Signature with solid fill">
            <a:extLst>
              <a:ext uri="{FF2B5EF4-FFF2-40B4-BE49-F238E27FC236}">
                <a16:creationId xmlns:a16="http://schemas.microsoft.com/office/drawing/2014/main" id="{58B1CEEA-9446-664A-4430-850D3DBA43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36167"/>
            <a:ext cx="914400" cy="914400"/>
          </a:xfrm>
          <a:prstGeom prst="rect">
            <a:avLst/>
          </a:prstGeom>
        </p:spPr>
      </p:pic>
      <p:sp>
        <p:nvSpPr>
          <p:cNvPr id="7" name="Freeform 28">
            <a:extLst>
              <a:ext uri="{FF2B5EF4-FFF2-40B4-BE49-F238E27FC236}">
                <a16:creationId xmlns:a16="http://schemas.microsoft.com/office/drawing/2014/main" id="{DB6E67EF-291E-C19D-B365-65206B54074D}"/>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5">
            <a:extLst>
              <a:ext uri="{FF2B5EF4-FFF2-40B4-BE49-F238E27FC236}">
                <a16:creationId xmlns:a16="http://schemas.microsoft.com/office/drawing/2014/main" id="{8767CB3B-2551-7105-4742-388D05576A84}"/>
              </a:ext>
            </a:extLst>
          </p:cNvPr>
          <p:cNvSpPr txBox="1">
            <a:spLocks/>
          </p:cNvSpPr>
          <p:nvPr/>
        </p:nvSpPr>
        <p:spPr>
          <a:xfrm>
            <a:off x="303823" y="263037"/>
            <a:ext cx="64358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t>CASO DI STUDIO </a:t>
            </a:r>
            <a:r>
              <a:rPr lang="en-US" sz="3000" b="1" dirty="0"/>
              <a:t>Ivy Hill Glamping</a:t>
            </a:r>
          </a:p>
        </p:txBody>
      </p:sp>
      <p:pic>
        <p:nvPicPr>
          <p:cNvPr id="1026" name="Picture 2" descr="Ivy Hill Glamping &amp;#8211; Ivy Hill Glamping Pod &amp;#8211; Open Plan Living Space">
            <a:extLst>
              <a:ext uri="{FF2B5EF4-FFF2-40B4-BE49-F238E27FC236}">
                <a16:creationId xmlns:a16="http://schemas.microsoft.com/office/drawing/2014/main" id="{47311FB3-8BB1-AD17-5031-6C939CAC37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7411" y="1537458"/>
            <a:ext cx="1794382" cy="128276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3E5FF8-DCD8-3C89-3001-2565630D91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7616" y="3282130"/>
            <a:ext cx="1683260" cy="120212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2BCCB78-0901-3FB0-DB34-CB2B27E6A3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3341" y="5159269"/>
            <a:ext cx="1911564" cy="136562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6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A479E-EC82-AC20-CFCB-F624CC82DCBF}"/>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1BDED3D-9869-E561-82AE-CCEFF492542F}"/>
              </a:ext>
            </a:extLst>
          </p:cNvPr>
          <p:cNvSpPr/>
          <p:nvPr/>
        </p:nvSpPr>
        <p:spPr>
          <a:xfrm>
            <a:off x="1479262" y="1505279"/>
            <a:ext cx="10029648" cy="357225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54C485A-3677-0124-E103-D03CFCFC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E4DD9D75-16C1-D5D9-604A-C9E08C839A5F}"/>
              </a:ext>
            </a:extLst>
          </p:cNvPr>
          <p:cNvSpPr/>
          <p:nvPr/>
        </p:nvSpPr>
        <p:spPr>
          <a:xfrm>
            <a:off x="895853" y="5244316"/>
            <a:ext cx="10270293"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79DB7FF-9125-D045-5EF8-79F04B9D47ED}"/>
              </a:ext>
            </a:extLst>
          </p:cNvPr>
          <p:cNvSpPr txBox="1">
            <a:spLocks/>
          </p:cNvSpPr>
          <p:nvPr/>
        </p:nvSpPr>
        <p:spPr>
          <a:xfrm>
            <a:off x="1160476" y="5257508"/>
            <a:ext cx="9717074"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rPr>
              <a:t>Esempio: </a:t>
            </a:r>
            <a:r>
              <a:rPr lang="en-US" sz="2000" dirty="0">
                <a:solidFill>
                  <a:schemeClr val="bg1"/>
                </a:solidFill>
              </a:rPr>
              <a:t>molte start-up nel settore del turismo rurale, in particolare B&amp;B e siti di glamping, ricorrono ai prestiti delle istituzioni di microfinanza quando le banche rifiutano di concedere loro un finanziamento.</a:t>
            </a:r>
          </a:p>
        </p:txBody>
      </p:sp>
      <p:sp>
        <p:nvSpPr>
          <p:cNvPr id="9" name="Text Placeholder 5">
            <a:extLst>
              <a:ext uri="{FF2B5EF4-FFF2-40B4-BE49-F238E27FC236}">
                <a16:creationId xmlns:a16="http://schemas.microsoft.com/office/drawing/2014/main" id="{4336F687-B875-9982-B1C6-D1C62F50BC66}"/>
              </a:ext>
            </a:extLst>
          </p:cNvPr>
          <p:cNvSpPr txBox="1">
            <a:spLocks/>
          </p:cNvSpPr>
          <p:nvPr/>
        </p:nvSpPr>
        <p:spPr>
          <a:xfrm>
            <a:off x="2080466" y="1889874"/>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US" sz="2000" b="1" dirty="0">
                <a:solidFill>
                  <a:srgbClr val="494949"/>
                </a:solidFill>
              </a:rPr>
              <a:t>Prestiti Microfinance Ireland (MFI): </a:t>
            </a:r>
            <a:r>
              <a:rPr lang="en-US" sz="2000" dirty="0">
                <a:solidFill>
                  <a:srgbClr val="494949"/>
                </a:solidFill>
              </a:rPr>
              <a:t>prestiti garantiti dal governo per piccole imprese e start-up che potrebbero non essere idonee a ottenere prestiti bancari. </a:t>
            </a:r>
          </a:p>
          <a:p>
            <a:pPr marL="0" indent="0">
              <a:spcAft>
                <a:spcPts val="600"/>
              </a:spcAft>
            </a:pPr>
            <a:r>
              <a:rPr lang="en-US" sz="2000" dirty="0">
                <a:solidFill>
                  <a:srgbClr val="494949"/>
                </a:solidFill>
              </a:rPr>
              <a:t>Se la banca rifiuta, MFI può intervenire con un prestito alle piccole imprese. Concedono </a:t>
            </a:r>
            <a:r>
              <a:rPr lang="en-US" sz="2000" dirty="0">
                <a:solidFill>
                  <a:srgbClr val="494949"/>
                </a:solidFill>
                <a:hlinkClick r:id="rId5">
                  <a:extLst>
                    <a:ext uri="{A12FA001-AC4F-418D-AE19-62706E023703}">
                      <ahyp:hlinkClr xmlns:ahyp="http://schemas.microsoft.com/office/drawing/2018/hyperlinkcolor" val="tx"/>
                    </a:ext>
                  </a:extLst>
                </a:hlinkClick>
              </a:rPr>
              <a:t>prestiti </a:t>
            </a:r>
            <a:r>
              <a:rPr lang="en-US" sz="2000" dirty="0">
                <a:solidFill>
                  <a:srgbClr val="494949"/>
                </a:solidFill>
              </a:rPr>
              <a:t>da 5.</a:t>
            </a:r>
            <a:r>
              <a:rPr lang="en-US" sz="2000" b="1" dirty="0">
                <a:solidFill>
                  <a:srgbClr val="494949"/>
                </a:solidFill>
              </a:rPr>
              <a:t>000 a 50.000 euro, </a:t>
            </a:r>
            <a:r>
              <a:rPr lang="en-IE" sz="2000" dirty="0">
                <a:solidFill>
                  <a:srgbClr val="494949"/>
                </a:solidFill>
              </a:rPr>
              <a:t>con un tasso di</a:t>
            </a:r>
            <a:r>
              <a:rPr lang="en-IE" sz="2000" dirty="0" err="1">
                <a:solidFill>
                  <a:srgbClr val="494949"/>
                </a:solidFill>
              </a:rPr>
              <a:t> interesse </a:t>
            </a:r>
            <a:r>
              <a:rPr lang="en-IE" sz="2000" dirty="0">
                <a:solidFill>
                  <a:srgbClr val="494949"/>
                </a:solidFill>
              </a:rPr>
              <a:t>del 6-7% </a:t>
            </a:r>
            <a:r>
              <a:rPr lang="en-US" sz="2000" dirty="0">
                <a:solidFill>
                  <a:srgbClr val="494949"/>
                </a:solidFill>
              </a:rPr>
              <a:t>alle start-up e alle microimprese (con meno di 10 dipendenti). </a:t>
            </a:r>
          </a:p>
          <a:p>
            <a:pPr marL="0" indent="0">
              <a:spcAft>
                <a:spcPts val="600"/>
              </a:spcAft>
            </a:pPr>
            <a:r>
              <a:rPr lang="en-US" sz="2000" dirty="0">
                <a:solidFill>
                  <a:srgbClr val="494949"/>
                </a:solidFill>
              </a:rPr>
              <a:t>Consentono ai fornitori di alloggi alternativi di finanziare cabine, pod o ristrutturazioni quando il credito tradizionale non è disponibile. Spesso supportati da mentoring e referral LEO</a:t>
            </a:r>
          </a:p>
        </p:txBody>
      </p:sp>
      <p:cxnSp>
        <p:nvCxnSpPr>
          <p:cNvPr id="15" name="Connector: Elbow 14">
            <a:extLst>
              <a:ext uri="{FF2B5EF4-FFF2-40B4-BE49-F238E27FC236}">
                <a16:creationId xmlns:a16="http://schemas.microsoft.com/office/drawing/2014/main" id="{E25FB5FD-69CF-8BA5-17C5-CC32E8AFCAFC}"/>
              </a:ext>
            </a:extLst>
          </p:cNvPr>
          <p:cNvCxnSpPr>
            <a:cxnSpLocks/>
            <a:stCxn id="7" idx="1"/>
            <a:endCxn id="11" idx="1"/>
          </p:cNvCxnSpPr>
          <p:nvPr/>
        </p:nvCxnSpPr>
        <p:spPr>
          <a:xfrm rot="10800000" flipH="1">
            <a:off x="895852" y="3291409"/>
            <a:ext cx="583409" cy="2354734"/>
          </a:xfrm>
          <a:prstGeom prst="bentConnector3">
            <a:avLst>
              <a:gd name="adj1" fmla="val -39183"/>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2ED5CF3-5385-E8B4-0E7C-1BCD8747962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D2166E1-1BDC-F938-48A2-ADC25B0EC6BF}"/>
              </a:ext>
            </a:extLst>
          </p:cNvPr>
          <p:cNvSpPr txBox="1">
            <a:spLocks/>
          </p:cNvSpPr>
          <p:nvPr/>
        </p:nvSpPr>
        <p:spPr>
          <a:xfrm>
            <a:off x="1289583" y="263037"/>
            <a:ext cx="603862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dirty="0"/>
              <a:t>Prestiti Microfinance Ireland (MFI)</a:t>
            </a:r>
          </a:p>
        </p:txBody>
      </p:sp>
      <p:pic>
        <p:nvPicPr>
          <p:cNvPr id="32" name="Graphic 31" descr="Target with solid fill">
            <a:extLst>
              <a:ext uri="{FF2B5EF4-FFF2-40B4-BE49-F238E27FC236}">
                <a16:creationId xmlns:a16="http://schemas.microsoft.com/office/drawing/2014/main" id="{FE04278E-AF68-FBC5-D1E0-6629DE533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9922" y="1852744"/>
            <a:ext cx="633914" cy="633914"/>
          </a:xfrm>
          <a:prstGeom prst="rect">
            <a:avLst/>
          </a:prstGeom>
        </p:spPr>
      </p:pic>
      <p:grpSp>
        <p:nvGrpSpPr>
          <p:cNvPr id="2" name="Group 1">
            <a:extLst>
              <a:ext uri="{FF2B5EF4-FFF2-40B4-BE49-F238E27FC236}">
                <a16:creationId xmlns:a16="http://schemas.microsoft.com/office/drawing/2014/main" id="{B92989F5-11F8-6277-926F-DDED0A397771}"/>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1A43E97A-AACD-F48A-A90A-304D630EF14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0F6076-DE9F-3DFD-6D5A-97FCEAF6675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7170" name="Picture 2" descr="Small Business Loans - Microfinance Ireland">
            <a:extLst>
              <a:ext uri="{FF2B5EF4-FFF2-40B4-BE49-F238E27FC236}">
                <a16:creationId xmlns:a16="http://schemas.microsoft.com/office/drawing/2014/main" id="{C2CA8F3E-0DB9-CB63-4781-7C1860CDF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0733" y="544644"/>
            <a:ext cx="2998360" cy="6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21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90C8F50-EA6B-410B-A50E-65B19AF34FF4}"/>
</file>

<file path=customXml/itemProps2.xml><?xml version="1.0" encoding="utf-8"?>
<ds:datastoreItem xmlns:ds="http://schemas.openxmlformats.org/officeDocument/2006/customXml" ds:itemID="{6803D32E-4733-44A7-9C8C-2CF1D3AAEAB1}"/>
</file>

<file path=customXml/itemProps3.xml><?xml version="1.0" encoding="utf-8"?>
<ds:datastoreItem xmlns:ds="http://schemas.openxmlformats.org/officeDocument/2006/customXml" ds:itemID="{64D055AD-ED06-4CE2-89A3-EE066EE2CB48}"/>
</file>

<file path=docProps/app.xml><?xml version="1.0" encoding="utf-8"?>
<Properties xmlns="http://schemas.openxmlformats.org/officeDocument/2006/extended-properties" xmlns:vt="http://schemas.openxmlformats.org/officeDocument/2006/docPropsVTypes">
  <Template/>
  <TotalTime>46</TotalTime>
  <Words>3223</Words>
  <Application>Microsoft Macintosh PowerPoint</Application>
  <PresentationFormat>Widescreen</PresentationFormat>
  <Paragraphs>163</Paragraphs>
  <Slides>26</Slides>
  <Notes>8</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26</vt:i4>
      </vt:variant>
    </vt:vector>
  </HeadingPairs>
  <TitlesOfParts>
    <vt:vector size="37" baseType="lpstr">
      <vt:lpstr>Aptos</vt:lpstr>
      <vt:lpstr>Arial</vt:lpstr>
      <vt:lpstr>Calibri</vt:lpstr>
      <vt:lpstr>Google Sans</vt:lpstr>
      <vt:lpstr>Krub</vt:lpstr>
      <vt:lpstr>Montserrat</vt:lpstr>
      <vt:lpstr>Montserrat Light</vt:lpstr>
      <vt:lpstr>swear-display</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docId:195EC9D8B7534D2EFCC01095191AC7BE</cp:keywords>
  <cp:lastModifiedBy>Manuel Guarita</cp:lastModifiedBy>
  <cp:revision>574</cp:revision>
  <dcterms:created xsi:type="dcterms:W3CDTF">2020-10-14T13:32:04Z</dcterms:created>
  <dcterms:modified xsi:type="dcterms:W3CDTF">2026-02-06T19:49:03Z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