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31"/>
  </p:notesMasterIdLst>
  <p:sldIdLst>
    <p:sldId id="7835" r:id="rId5"/>
    <p:sldId id="7834" r:id="rId6"/>
    <p:sldId id="7837" r:id="rId7"/>
    <p:sldId id="7836" r:id="rId8"/>
    <p:sldId id="6461" r:id="rId9"/>
    <p:sldId id="7829" r:id="rId10"/>
    <p:sldId id="7830" r:id="rId11"/>
    <p:sldId id="7838" r:id="rId12"/>
    <p:sldId id="7839" r:id="rId13"/>
    <p:sldId id="7840" r:id="rId14"/>
    <p:sldId id="7841" r:id="rId15"/>
    <p:sldId id="4338" r:id="rId16"/>
    <p:sldId id="7845" r:id="rId17"/>
    <p:sldId id="7846" r:id="rId18"/>
    <p:sldId id="7847" r:id="rId19"/>
    <p:sldId id="7848" r:id="rId20"/>
    <p:sldId id="6451" r:id="rId21"/>
    <p:sldId id="7842" r:id="rId22"/>
    <p:sldId id="7843" r:id="rId23"/>
    <p:sldId id="7844" r:id="rId24"/>
    <p:sldId id="4337" r:id="rId25"/>
    <p:sldId id="7818" r:id="rId26"/>
    <p:sldId id="7821" r:id="rId27"/>
    <p:sldId id="7819" r:id="rId28"/>
    <p:sldId id="7820" r:id="rId29"/>
    <p:sldId id="7702"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AC5C0C-A832-9207-444C-F7B11B4E8A97}" name="Laura Magan (MMS,Ireland)" initials="LM" userId="S::Laura@momentumconsulting.ie::c3f3bbb9-9632-4ba0-9147-5662ad5f24a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69"/>
    <a:srgbClr val="459597"/>
    <a:srgbClr val="414141"/>
    <a:srgbClr val="FBA63B"/>
    <a:srgbClr val="000000"/>
    <a:srgbClr val="82CCCA"/>
    <a:srgbClr val="E5BEAC"/>
    <a:srgbClr val="0C4659"/>
    <a:srgbClr val="F6BF8C"/>
    <a:srgbClr val="F1B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18D86A-7CCE-DA4D-228C-CA1337A529E4}" v="41" dt="2025-08-08T23:20:15.4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90" autoAdjust="0"/>
    <p:restoredTop sz="94683"/>
  </p:normalViewPr>
  <p:slideViewPr>
    <p:cSldViewPr snapToGrid="0">
      <p:cViewPr varScale="1">
        <p:scale>
          <a:sx n="70" d="100"/>
          <a:sy n="70" d="100"/>
        </p:scale>
        <p:origin x="552" y="32"/>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0C127B-8795-5A0E-88AC-0101419E1B4A}"/>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3">
            <a:extLst>
              <a:ext uri="{FF2B5EF4-FFF2-40B4-BE49-F238E27FC236}">
                <a16:creationId xmlns:a16="http://schemas.microsoft.com/office/drawing/2014/main" id="{831F9C7C-1390-B8B9-6B77-3AEDF6F97576}"/>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6" name="Freeform 5">
            <a:extLst>
              <a:ext uri="{FF2B5EF4-FFF2-40B4-BE49-F238E27FC236}">
                <a16:creationId xmlns:a16="http://schemas.microsoft.com/office/drawing/2014/main" id="{6FAE5379-3C05-6D05-D5CD-6102B587395E}"/>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7C6883AF-B1BE-8CE2-86CA-734CA0E657CC}"/>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5C7E74F-CD5D-C04A-BAD3-CA54C9442454}"/>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10" name="Slide Number Placeholder 5">
            <a:extLst>
              <a:ext uri="{FF2B5EF4-FFF2-40B4-BE49-F238E27FC236}">
                <a16:creationId xmlns:a16="http://schemas.microsoft.com/office/drawing/2014/main" id="{3540A977-8ED9-3F86-80F0-CC99CD3CFE5D}"/>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6402393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448174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465F09AF-7D12-456A-2F7A-099391E81493}"/>
              </a:ext>
            </a:extLst>
          </p:cNvPr>
          <p:cNvSpPr/>
          <p:nvPr userDrawn="1"/>
        </p:nvSpPr>
        <p:spPr>
          <a:xfrm rot="5400000">
            <a:off x="8063787" y="-823539"/>
            <a:ext cx="2914257" cy="534216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2" name="Text Placeholder 32">
            <a:extLst>
              <a:ext uri="{FF2B5EF4-FFF2-40B4-BE49-F238E27FC236}">
                <a16:creationId xmlns:a16="http://schemas.microsoft.com/office/drawing/2014/main" id="{4F569BE2-84B2-7266-E4E3-9991FA84BBE3}"/>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33C6CAAB-EDFB-4AD2-DB6A-76D883938840}"/>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Slide Number Placeholder 5">
            <a:extLst>
              <a:ext uri="{FF2B5EF4-FFF2-40B4-BE49-F238E27FC236}">
                <a16:creationId xmlns:a16="http://schemas.microsoft.com/office/drawing/2014/main" id="{569FF804-1C01-15E1-6727-931EF4E2E5E0}"/>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5" name="Text Placeholder 17">
            <a:extLst>
              <a:ext uri="{FF2B5EF4-FFF2-40B4-BE49-F238E27FC236}">
                <a16:creationId xmlns:a16="http://schemas.microsoft.com/office/drawing/2014/main" id="{87F3211B-9D1F-3DA6-9E5D-DE3BD6A41FC4}"/>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6" name="Text Placeholder 23">
            <a:extLst>
              <a:ext uri="{FF2B5EF4-FFF2-40B4-BE49-F238E27FC236}">
                <a16:creationId xmlns:a16="http://schemas.microsoft.com/office/drawing/2014/main" id="{26534954-E249-8702-BBD2-E8E071BE4876}"/>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7" name="Straight Connector 16">
            <a:extLst>
              <a:ext uri="{FF2B5EF4-FFF2-40B4-BE49-F238E27FC236}">
                <a16:creationId xmlns:a16="http://schemas.microsoft.com/office/drawing/2014/main" id="{2B18F0A0-CFB7-B836-B7A0-653F1ABDC322}"/>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icture Placeholder 20">
            <a:extLst>
              <a:ext uri="{FF2B5EF4-FFF2-40B4-BE49-F238E27FC236}">
                <a16:creationId xmlns:a16="http://schemas.microsoft.com/office/drawing/2014/main" id="{AE0C6EAA-9402-D30F-9F75-EC92C30DC828}"/>
              </a:ext>
            </a:extLst>
          </p:cNvPr>
          <p:cNvSpPr>
            <a:spLocks noGrp="1"/>
          </p:cNvSpPr>
          <p:nvPr>
            <p:ph type="pic" sz="quarter" idx="67"/>
          </p:nvPr>
        </p:nvSpPr>
        <p:spPr>
          <a:xfrm>
            <a:off x="-1" y="178005"/>
            <a:ext cx="7607445" cy="3354626"/>
          </a:xfrm>
          <a:custGeom>
            <a:avLst/>
            <a:gdLst>
              <a:gd name="connsiteX0" fmla="*/ 0 w 7607445"/>
              <a:gd name="connsiteY0" fmla="*/ 0 h 3354626"/>
              <a:gd name="connsiteX1" fmla="*/ 2057401 w 7607445"/>
              <a:gd name="connsiteY1" fmla="*/ 0 h 3354626"/>
              <a:gd name="connsiteX2" fmla="*/ 4013534 w 7607445"/>
              <a:gd name="connsiteY2" fmla="*/ 0 h 3354626"/>
              <a:gd name="connsiteX3" fmla="*/ 4127503 w 7607445"/>
              <a:gd name="connsiteY3" fmla="*/ 0 h 3354626"/>
              <a:gd name="connsiteX4" fmla="*/ 6070935 w 7607445"/>
              <a:gd name="connsiteY4" fmla="*/ 0 h 3354626"/>
              <a:gd name="connsiteX5" fmla="*/ 6070935 w 7607445"/>
              <a:gd name="connsiteY5" fmla="*/ 3501 h 3354626"/>
              <a:gd name="connsiteX6" fmla="*/ 6184905 w 7607445"/>
              <a:gd name="connsiteY6" fmla="*/ 0 h 3354626"/>
              <a:gd name="connsiteX7" fmla="*/ 7471829 w 7607445"/>
              <a:gd name="connsiteY7" fmla="*/ 382501 h 3354626"/>
              <a:gd name="connsiteX8" fmla="*/ 7598074 w 7607445"/>
              <a:gd name="connsiteY8" fmla="*/ 477664 h 3354626"/>
              <a:gd name="connsiteX9" fmla="*/ 7489864 w 7607445"/>
              <a:gd name="connsiteY9" fmla="*/ 544701 h 3354626"/>
              <a:gd name="connsiteX10" fmla="*/ 6849834 w 7607445"/>
              <a:gd name="connsiteY10" fmla="*/ 1669539 h 3354626"/>
              <a:gd name="connsiteX11" fmla="*/ 7488340 w 7607445"/>
              <a:gd name="connsiteY11" fmla="*/ 2794379 h 3354626"/>
              <a:gd name="connsiteX12" fmla="*/ 7607445 w 7607445"/>
              <a:gd name="connsiteY12" fmla="*/ 2868214 h 3354626"/>
              <a:gd name="connsiteX13" fmla="*/ 7596485 w 7607445"/>
              <a:gd name="connsiteY13" fmla="*/ 2878084 h 3354626"/>
              <a:gd name="connsiteX14" fmla="*/ 6184904 w 7607445"/>
              <a:gd name="connsiteY14" fmla="*/ 3354626 h 3354626"/>
              <a:gd name="connsiteX15" fmla="*/ 6070933 w 7607445"/>
              <a:gd name="connsiteY15" fmla="*/ 3351125 h 3354626"/>
              <a:gd name="connsiteX16" fmla="*/ 6070933 w 7607445"/>
              <a:gd name="connsiteY16" fmla="*/ 3354626 h 3354626"/>
              <a:gd name="connsiteX17" fmla="*/ 4127503 w 7607445"/>
              <a:gd name="connsiteY17" fmla="*/ 3354626 h 3354626"/>
              <a:gd name="connsiteX18" fmla="*/ 4013532 w 7607445"/>
              <a:gd name="connsiteY18" fmla="*/ 3354626 h 3354626"/>
              <a:gd name="connsiteX19" fmla="*/ 2057401 w 7607445"/>
              <a:gd name="connsiteY19" fmla="*/ 3354626 h 3354626"/>
              <a:gd name="connsiteX20" fmla="*/ 0 w 7607445"/>
              <a:gd name="connsiteY20" fmla="*/ 3354626 h 33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07445" h="3354626">
                <a:moveTo>
                  <a:pt x="0" y="0"/>
                </a:moveTo>
                <a:lnTo>
                  <a:pt x="2057401" y="0"/>
                </a:lnTo>
                <a:lnTo>
                  <a:pt x="4013534" y="0"/>
                </a:lnTo>
                <a:lnTo>
                  <a:pt x="4127503" y="0"/>
                </a:lnTo>
                <a:lnTo>
                  <a:pt x="6070935" y="0"/>
                </a:lnTo>
                <a:lnTo>
                  <a:pt x="6070935" y="3501"/>
                </a:lnTo>
                <a:cubicBezTo>
                  <a:pt x="6108924" y="0"/>
                  <a:pt x="6146915" y="0"/>
                  <a:pt x="6184905" y="0"/>
                </a:cubicBezTo>
                <a:cubicBezTo>
                  <a:pt x="6674291" y="0"/>
                  <a:pt x="7122472" y="143433"/>
                  <a:pt x="7471829" y="382501"/>
                </a:cubicBezTo>
                <a:lnTo>
                  <a:pt x="7598074" y="477664"/>
                </a:lnTo>
                <a:lnTo>
                  <a:pt x="7489864" y="544701"/>
                </a:lnTo>
                <a:cubicBezTo>
                  <a:pt x="7099290" y="811726"/>
                  <a:pt x="6849834" y="1216089"/>
                  <a:pt x="6849834" y="1669539"/>
                </a:cubicBezTo>
                <a:cubicBezTo>
                  <a:pt x="6849834" y="2122992"/>
                  <a:pt x="7098129" y="2527355"/>
                  <a:pt x="7488340" y="2794379"/>
                </a:cubicBezTo>
                <a:lnTo>
                  <a:pt x="7607445" y="2868214"/>
                </a:lnTo>
                <a:lnTo>
                  <a:pt x="7596485" y="2878084"/>
                </a:lnTo>
                <a:cubicBezTo>
                  <a:pt x="7231761" y="3173094"/>
                  <a:pt x="6733385" y="3354626"/>
                  <a:pt x="6184904" y="3354626"/>
                </a:cubicBezTo>
                <a:cubicBezTo>
                  <a:pt x="6146915" y="3354626"/>
                  <a:pt x="6104701" y="3354626"/>
                  <a:pt x="6070933" y="3351125"/>
                </a:cubicBezTo>
                <a:lnTo>
                  <a:pt x="6070933" y="3354626"/>
                </a:lnTo>
                <a:lnTo>
                  <a:pt x="4127503" y="3354626"/>
                </a:lnTo>
                <a:lnTo>
                  <a:pt x="4013532" y="3354626"/>
                </a:lnTo>
                <a:lnTo>
                  <a:pt x="2057401" y="3354626"/>
                </a:lnTo>
                <a:lnTo>
                  <a:pt x="0" y="335462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F2013657-24B4-9F7C-7A6F-7266473AF946}"/>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4" name="Freeform 3">
            <a:extLst>
              <a:ext uri="{FF2B5EF4-FFF2-40B4-BE49-F238E27FC236}">
                <a16:creationId xmlns:a16="http://schemas.microsoft.com/office/drawing/2014/main" id="{398928AE-C94E-D9AC-93E5-7E283E1AAC49}"/>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object 3">
            <a:extLst>
              <a:ext uri="{FF2B5EF4-FFF2-40B4-BE49-F238E27FC236}">
                <a16:creationId xmlns:a16="http://schemas.microsoft.com/office/drawing/2014/main" id="{44AA66B5-0176-FC93-7EAD-1B587AD14B0A}"/>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6" name="Picture Placeholder 29">
            <a:extLst>
              <a:ext uri="{FF2B5EF4-FFF2-40B4-BE49-F238E27FC236}">
                <a16:creationId xmlns:a16="http://schemas.microsoft.com/office/drawing/2014/main" id="{099CDD73-49D0-69B1-E202-B28C3539EDFB}"/>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F1FE31AC-FD51-7135-28E3-91E90FA6A75B}"/>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8" name="Text Placeholder 23">
            <a:extLst>
              <a:ext uri="{FF2B5EF4-FFF2-40B4-BE49-F238E27FC236}">
                <a16:creationId xmlns:a16="http://schemas.microsoft.com/office/drawing/2014/main" id="{6B7D5FDC-85C1-6767-D7E0-7261B3B9117E}"/>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9" name="Text Placeholder 23">
            <a:extLst>
              <a:ext uri="{FF2B5EF4-FFF2-40B4-BE49-F238E27FC236}">
                <a16:creationId xmlns:a16="http://schemas.microsoft.com/office/drawing/2014/main" id="{64A2E50E-509C-81F8-9553-D3184EBE11CE}"/>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11" name="Picture 10">
            <a:extLst>
              <a:ext uri="{FF2B5EF4-FFF2-40B4-BE49-F238E27FC236}">
                <a16:creationId xmlns:a16="http://schemas.microsoft.com/office/drawing/2014/main" id="{37F23092-DB5A-FC44-E3B7-0C33627E43D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3" name="Text Placeholder 23">
            <a:extLst>
              <a:ext uri="{FF2B5EF4-FFF2-40B4-BE49-F238E27FC236}">
                <a16:creationId xmlns:a16="http://schemas.microsoft.com/office/drawing/2014/main" id="{8C42DE9F-34E5-7071-03E6-A5040D4FB8FF}"/>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grpSp>
        <p:nvGrpSpPr>
          <p:cNvPr id="18" name="Group 17">
            <a:extLst>
              <a:ext uri="{FF2B5EF4-FFF2-40B4-BE49-F238E27FC236}">
                <a16:creationId xmlns:a16="http://schemas.microsoft.com/office/drawing/2014/main" id="{D9BDA918-7D46-4002-CD70-0034E5A48411}"/>
              </a:ext>
            </a:extLst>
          </p:cNvPr>
          <p:cNvGrpSpPr/>
          <p:nvPr userDrawn="1"/>
        </p:nvGrpSpPr>
        <p:grpSpPr>
          <a:xfrm>
            <a:off x="441852" y="5691396"/>
            <a:ext cx="6969049" cy="851642"/>
            <a:chOff x="441852" y="5691396"/>
            <a:chExt cx="6969049" cy="851642"/>
          </a:xfrm>
        </p:grpSpPr>
        <p:pic>
          <p:nvPicPr>
            <p:cNvPr id="20" name="Picture 19" descr="Co-funded by the European Union logo in png for web usage">
              <a:extLst>
                <a:ext uri="{FF2B5EF4-FFF2-40B4-BE49-F238E27FC236}">
                  <a16:creationId xmlns:a16="http://schemas.microsoft.com/office/drawing/2014/main" id="{2A77A74D-09C4-E8D0-F905-A5FBF44A525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22" name="Rectangle 21">
              <a:extLst>
                <a:ext uri="{FF2B5EF4-FFF2-40B4-BE49-F238E27FC236}">
                  <a16:creationId xmlns:a16="http://schemas.microsoft.com/office/drawing/2014/main" id="{E2DA82A1-783C-1E37-9581-7E15F6BF9875}"/>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23" name="Group 22">
              <a:extLst>
                <a:ext uri="{FF2B5EF4-FFF2-40B4-BE49-F238E27FC236}">
                  <a16:creationId xmlns:a16="http://schemas.microsoft.com/office/drawing/2014/main" id="{5B219A07-B144-B2C9-146D-A47C14E7DA05}"/>
                </a:ext>
              </a:extLst>
            </p:cNvPr>
            <p:cNvGrpSpPr/>
            <p:nvPr userDrawn="1"/>
          </p:nvGrpSpPr>
          <p:grpSpPr>
            <a:xfrm>
              <a:off x="441852" y="5691396"/>
              <a:ext cx="1307461" cy="742180"/>
              <a:chOff x="340586" y="8789227"/>
              <a:chExt cx="1307461" cy="742180"/>
            </a:xfrm>
          </p:grpSpPr>
          <p:sp>
            <p:nvSpPr>
              <p:cNvPr id="24" name="Rectangle 23">
                <a:extLst>
                  <a:ext uri="{FF2B5EF4-FFF2-40B4-BE49-F238E27FC236}">
                    <a16:creationId xmlns:a16="http://schemas.microsoft.com/office/drawing/2014/main" id="{7DD497AE-280A-69B9-97CC-90EEEC2F9EF8}"/>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26" name="Picture 25">
                <a:extLst>
                  <a:ext uri="{FF2B5EF4-FFF2-40B4-BE49-F238E27FC236}">
                    <a16:creationId xmlns:a16="http://schemas.microsoft.com/office/drawing/2014/main" id="{6594A433-A2A6-FEEB-47CD-71C71C2B012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2_Overview/Conten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5D8B205-AA4D-F40D-90AE-89345BD1C028}"/>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2">
            <a:extLst>
              <a:ext uri="{FF2B5EF4-FFF2-40B4-BE49-F238E27FC236}">
                <a16:creationId xmlns:a16="http://schemas.microsoft.com/office/drawing/2014/main" id="{52ADC061-1E6F-732D-A261-8E6DD10B433F}"/>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4" name="Text Placeholder 17">
            <a:extLst>
              <a:ext uri="{FF2B5EF4-FFF2-40B4-BE49-F238E27FC236}">
                <a16:creationId xmlns:a16="http://schemas.microsoft.com/office/drawing/2014/main" id="{80D7CE1E-8759-2806-742C-E3B09A56A060}"/>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5" name="Text Placeholder 23">
            <a:extLst>
              <a:ext uri="{FF2B5EF4-FFF2-40B4-BE49-F238E27FC236}">
                <a16:creationId xmlns:a16="http://schemas.microsoft.com/office/drawing/2014/main" id="{3EF9A5E0-D0B0-0EE2-6D7C-7E29840D4D27}"/>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6" name="Picture 5">
            <a:extLst>
              <a:ext uri="{FF2B5EF4-FFF2-40B4-BE49-F238E27FC236}">
                <a16:creationId xmlns:a16="http://schemas.microsoft.com/office/drawing/2014/main" id="{3943EA82-D1A9-D9B9-C615-F8349FF1A395}"/>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7" name="Straight Connector 6">
            <a:extLst>
              <a:ext uri="{FF2B5EF4-FFF2-40B4-BE49-F238E27FC236}">
                <a16:creationId xmlns:a16="http://schemas.microsoft.com/office/drawing/2014/main" id="{56CED942-7E27-849A-BAF6-2784B1F62DBC}"/>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4C54E411-8CCF-8376-1194-53EF0AC42730}"/>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9" name="Slide Number Placeholder 5">
            <a:extLst>
              <a:ext uri="{FF2B5EF4-FFF2-40B4-BE49-F238E27FC236}">
                <a16:creationId xmlns:a16="http://schemas.microsoft.com/office/drawing/2014/main" id="{6668697B-5F80-F117-CEDC-BE15ED56BBE8}"/>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5273921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B4BF70-8ACF-E0C3-9428-A96C46D7C76C}"/>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926DB919-441E-31C7-2768-CB7626B565A5}"/>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5" name="Text Placeholder 17">
            <a:extLst>
              <a:ext uri="{FF2B5EF4-FFF2-40B4-BE49-F238E27FC236}">
                <a16:creationId xmlns:a16="http://schemas.microsoft.com/office/drawing/2014/main" id="{9A95BB9E-5FC3-B3A3-1BA8-F8D544380290}"/>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8E556B5F-C5E6-9C8F-BE63-ECC864200C4F}"/>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7" name="Picture 6">
            <a:extLst>
              <a:ext uri="{FF2B5EF4-FFF2-40B4-BE49-F238E27FC236}">
                <a16:creationId xmlns:a16="http://schemas.microsoft.com/office/drawing/2014/main" id="{A1ABDF6D-4816-9582-41FE-DAD1CA73F13C}"/>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8" name="Straight Connector 7">
            <a:extLst>
              <a:ext uri="{FF2B5EF4-FFF2-40B4-BE49-F238E27FC236}">
                <a16:creationId xmlns:a16="http://schemas.microsoft.com/office/drawing/2014/main" id="{75173934-DB38-0382-BBDF-7674C0C980DF}"/>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C0A31C6A-14C8-56AB-58C7-B9009F5F4D89}"/>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11" name="Slide Number Placeholder 5">
            <a:extLst>
              <a:ext uri="{FF2B5EF4-FFF2-40B4-BE49-F238E27FC236}">
                <a16:creationId xmlns:a16="http://schemas.microsoft.com/office/drawing/2014/main" id="{C8F5F78E-4EE3-5130-14F7-18D8C93DBAE9}"/>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1414481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F28DE2CE-D304-5F5E-1AF0-ABCE13490AEE}"/>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 name="Freeform 2">
            <a:extLst>
              <a:ext uri="{FF2B5EF4-FFF2-40B4-BE49-F238E27FC236}">
                <a16:creationId xmlns:a16="http://schemas.microsoft.com/office/drawing/2014/main" id="{86E09313-A606-4282-4F48-F8D10F70B124}"/>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5" name="Picture Placeholder 26">
            <a:extLst>
              <a:ext uri="{FF2B5EF4-FFF2-40B4-BE49-F238E27FC236}">
                <a16:creationId xmlns:a16="http://schemas.microsoft.com/office/drawing/2014/main" id="{B0399A96-3928-84AC-8D0B-25A88CEAFC07}"/>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6" name="Text Placeholder 32">
            <a:extLst>
              <a:ext uri="{FF2B5EF4-FFF2-40B4-BE49-F238E27FC236}">
                <a16:creationId xmlns:a16="http://schemas.microsoft.com/office/drawing/2014/main" id="{074669A6-25EA-C152-888A-07C440480F3C}"/>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 name="Text Placeholder 32">
            <a:extLst>
              <a:ext uri="{FF2B5EF4-FFF2-40B4-BE49-F238E27FC236}">
                <a16:creationId xmlns:a16="http://schemas.microsoft.com/office/drawing/2014/main" id="{FCA9C81E-47A4-53AD-AF1C-540B06EA5D46}"/>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2" name="Text Placeholder 32">
            <a:extLst>
              <a:ext uri="{FF2B5EF4-FFF2-40B4-BE49-F238E27FC236}">
                <a16:creationId xmlns:a16="http://schemas.microsoft.com/office/drawing/2014/main" id="{47F2EB24-C655-4F1E-7540-BDC06FBF387F}"/>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3" name="Text Placeholder 23">
            <a:extLst>
              <a:ext uri="{FF2B5EF4-FFF2-40B4-BE49-F238E27FC236}">
                <a16:creationId xmlns:a16="http://schemas.microsoft.com/office/drawing/2014/main" id="{9811DCA7-4D52-8A35-E796-177BE5808938}"/>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4" name="Straight Connector 13">
            <a:extLst>
              <a:ext uri="{FF2B5EF4-FFF2-40B4-BE49-F238E27FC236}">
                <a16:creationId xmlns:a16="http://schemas.microsoft.com/office/drawing/2014/main" id="{5521A48A-C712-B45C-C6CA-26C9BF6C45A2}"/>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Freeform 14">
            <a:extLst>
              <a:ext uri="{FF2B5EF4-FFF2-40B4-BE49-F238E27FC236}">
                <a16:creationId xmlns:a16="http://schemas.microsoft.com/office/drawing/2014/main" id="{E728C7BC-44DF-50DB-1CCE-9E7BA77EE17E}"/>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object 3">
            <a:extLst>
              <a:ext uri="{FF2B5EF4-FFF2-40B4-BE49-F238E27FC236}">
                <a16:creationId xmlns:a16="http://schemas.microsoft.com/office/drawing/2014/main" id="{2DFFF781-01B8-2126-F72D-80FE0E085965}"/>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17" name="Picture Placeholder 63">
            <a:extLst>
              <a:ext uri="{FF2B5EF4-FFF2-40B4-BE49-F238E27FC236}">
                <a16:creationId xmlns:a16="http://schemas.microsoft.com/office/drawing/2014/main" id="{A5FABFF8-8728-1971-737D-D693287FE3DA}"/>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dirty="0"/>
          </a:p>
        </p:txBody>
      </p:sp>
      <p:sp>
        <p:nvSpPr>
          <p:cNvPr id="18" name="Text Placeholder 32">
            <a:extLst>
              <a:ext uri="{FF2B5EF4-FFF2-40B4-BE49-F238E27FC236}">
                <a16:creationId xmlns:a16="http://schemas.microsoft.com/office/drawing/2014/main" id="{4AD4FB09-C6E4-6CE4-3595-A611CF68D3ED}"/>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9" name="Text Placeholder 32">
            <a:extLst>
              <a:ext uri="{FF2B5EF4-FFF2-40B4-BE49-F238E27FC236}">
                <a16:creationId xmlns:a16="http://schemas.microsoft.com/office/drawing/2014/main" id="{6563A430-9531-D587-0A30-58E86754B4C7}"/>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20" name="Text Placeholder 32">
            <a:extLst>
              <a:ext uri="{FF2B5EF4-FFF2-40B4-BE49-F238E27FC236}">
                <a16:creationId xmlns:a16="http://schemas.microsoft.com/office/drawing/2014/main" id="{8019AAE5-D8E9-77F1-7290-BEBF373F6782}"/>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1" name="Straight Connector 20">
            <a:extLst>
              <a:ext uri="{FF2B5EF4-FFF2-40B4-BE49-F238E27FC236}">
                <a16:creationId xmlns:a16="http://schemas.microsoft.com/office/drawing/2014/main" id="{F748C0B4-7174-2176-BBAC-8F39523EEAF0}"/>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bject 3">
            <a:extLst>
              <a:ext uri="{FF2B5EF4-FFF2-40B4-BE49-F238E27FC236}">
                <a16:creationId xmlns:a16="http://schemas.microsoft.com/office/drawing/2014/main" id="{7A5CD9B3-34C5-1AA3-2D0C-04B41311BD3E}"/>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24" name="Freeform 23">
            <a:extLst>
              <a:ext uri="{FF2B5EF4-FFF2-40B4-BE49-F238E27FC236}">
                <a16:creationId xmlns:a16="http://schemas.microsoft.com/office/drawing/2014/main" id="{06190450-A6B3-D212-C0F1-CB68D0156471}"/>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Picture Placeholder 26">
            <a:extLst>
              <a:ext uri="{FF2B5EF4-FFF2-40B4-BE49-F238E27FC236}">
                <a16:creationId xmlns:a16="http://schemas.microsoft.com/office/drawing/2014/main" id="{B047F973-B00B-EA94-3C44-91F487349525}"/>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6" name="Text Placeholder 32">
            <a:extLst>
              <a:ext uri="{FF2B5EF4-FFF2-40B4-BE49-F238E27FC236}">
                <a16:creationId xmlns:a16="http://schemas.microsoft.com/office/drawing/2014/main" id="{CE6675B8-E7C8-8578-5CED-806D810E2D88}"/>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3" name="Text Placeholder 32">
            <a:extLst>
              <a:ext uri="{FF2B5EF4-FFF2-40B4-BE49-F238E27FC236}">
                <a16:creationId xmlns:a16="http://schemas.microsoft.com/office/drawing/2014/main" id="{C399FEB7-6635-5AE3-A28E-2C0690EDE467}"/>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35" name="Text Placeholder 32">
            <a:extLst>
              <a:ext uri="{FF2B5EF4-FFF2-40B4-BE49-F238E27FC236}">
                <a16:creationId xmlns:a16="http://schemas.microsoft.com/office/drawing/2014/main" id="{9FC3AE28-F685-FFB1-A40B-9AE846565EE9}"/>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7" name="Text Placeholder 23">
            <a:extLst>
              <a:ext uri="{FF2B5EF4-FFF2-40B4-BE49-F238E27FC236}">
                <a16:creationId xmlns:a16="http://schemas.microsoft.com/office/drawing/2014/main" id="{9E9F7163-D7AF-EBEB-3A56-47FE0772201B}"/>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38" name="Straight Connector 37">
            <a:extLst>
              <a:ext uri="{FF2B5EF4-FFF2-40B4-BE49-F238E27FC236}">
                <a16:creationId xmlns:a16="http://schemas.microsoft.com/office/drawing/2014/main" id="{CCC2673F-1852-8409-48DA-84BF71C0C200}"/>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 Placeholder 23">
            <a:extLst>
              <a:ext uri="{FF2B5EF4-FFF2-40B4-BE49-F238E27FC236}">
                <a16:creationId xmlns:a16="http://schemas.microsoft.com/office/drawing/2014/main" id="{E026AF74-EBC2-F0A1-DA9C-6B7BF0486A5A}"/>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42" name="Text Placeholder 32">
            <a:extLst>
              <a:ext uri="{FF2B5EF4-FFF2-40B4-BE49-F238E27FC236}">
                <a16:creationId xmlns:a16="http://schemas.microsoft.com/office/drawing/2014/main" id="{D7DD1889-464E-7C08-12B0-C55045457CD2}"/>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2_Final Slide">
    <p:spTree>
      <p:nvGrpSpPr>
        <p:cNvPr id="1" name=""/>
        <p:cNvGrpSpPr/>
        <p:nvPr/>
      </p:nvGrpSpPr>
      <p:grpSpPr>
        <a:xfrm>
          <a:off x="0" y="0"/>
          <a:ext cx="0" cy="0"/>
          <a:chOff x="0" y="0"/>
          <a:chExt cx="0" cy="0"/>
        </a:xfrm>
      </p:grpSpPr>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grpSp>
        <p:nvGrpSpPr>
          <p:cNvPr id="2" name="Group 1">
            <a:extLst>
              <a:ext uri="{FF2B5EF4-FFF2-40B4-BE49-F238E27FC236}">
                <a16:creationId xmlns:a16="http://schemas.microsoft.com/office/drawing/2014/main" id="{19E94340-E7C9-FD10-CDF5-EA4F09829AFA}"/>
              </a:ext>
            </a:extLst>
          </p:cNvPr>
          <p:cNvGrpSpPr/>
          <p:nvPr userDrawn="1"/>
        </p:nvGrpSpPr>
        <p:grpSpPr>
          <a:xfrm>
            <a:off x="441852" y="5691396"/>
            <a:ext cx="6969049" cy="851642"/>
            <a:chOff x="441852" y="5691396"/>
            <a:chExt cx="6969049" cy="851642"/>
          </a:xfrm>
        </p:grpSpPr>
        <p:pic>
          <p:nvPicPr>
            <p:cNvPr id="3" name="Picture 2" descr="Co-funded by the European Union logo in png for web usage">
              <a:extLst>
                <a:ext uri="{FF2B5EF4-FFF2-40B4-BE49-F238E27FC236}">
                  <a16:creationId xmlns:a16="http://schemas.microsoft.com/office/drawing/2014/main" id="{EC6E87C7-9F69-A089-20FA-DA4D6CEB61E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7" name="Rectangle 6">
              <a:extLst>
                <a:ext uri="{FF2B5EF4-FFF2-40B4-BE49-F238E27FC236}">
                  <a16:creationId xmlns:a16="http://schemas.microsoft.com/office/drawing/2014/main" id="{06B9BC08-246C-41F9-5F48-C6206AB88520}"/>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9" name="Group 8">
              <a:extLst>
                <a:ext uri="{FF2B5EF4-FFF2-40B4-BE49-F238E27FC236}">
                  <a16:creationId xmlns:a16="http://schemas.microsoft.com/office/drawing/2014/main" id="{D83D116D-D5D7-6D13-4143-817E536792EC}"/>
                </a:ext>
              </a:extLst>
            </p:cNvPr>
            <p:cNvGrpSpPr/>
            <p:nvPr userDrawn="1"/>
          </p:nvGrpSpPr>
          <p:grpSpPr>
            <a:xfrm>
              <a:off x="441852" y="5691396"/>
              <a:ext cx="1307461" cy="742180"/>
              <a:chOff x="340586" y="8789227"/>
              <a:chExt cx="1307461" cy="742180"/>
            </a:xfrm>
          </p:grpSpPr>
          <p:sp>
            <p:nvSpPr>
              <p:cNvPr id="10" name="Rectangle 9">
                <a:extLst>
                  <a:ext uri="{FF2B5EF4-FFF2-40B4-BE49-F238E27FC236}">
                    <a16:creationId xmlns:a16="http://schemas.microsoft.com/office/drawing/2014/main" id="{5C89A9DE-C4F1-4886-C0C6-81109E61EE9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11" name="Picture 10">
                <a:extLst>
                  <a:ext uri="{FF2B5EF4-FFF2-40B4-BE49-F238E27FC236}">
                    <a16:creationId xmlns:a16="http://schemas.microsoft.com/office/drawing/2014/main" id="{BFACA943-A66B-488B-27E9-35BBFCD5DF6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2752069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05</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06</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D7770869-572A-DDA2-B48F-A06C1361BCE2}"/>
              </a:ext>
            </a:extLst>
          </p:cNvPr>
          <p:cNvSpPr/>
          <p:nvPr userDrawn="1"/>
        </p:nvSpPr>
        <p:spPr>
          <a:xfrm>
            <a:off x="9747" y="0"/>
            <a:ext cx="7218860" cy="6858002"/>
          </a:xfrm>
          <a:custGeom>
            <a:avLst/>
            <a:gdLst>
              <a:gd name="connsiteX0" fmla="*/ 0 w 6503537"/>
              <a:gd name="connsiteY0" fmla="*/ 0 h 6838017"/>
              <a:gd name="connsiteX1" fmla="*/ 6503537 w 6503537"/>
              <a:gd name="connsiteY1" fmla="*/ 0 h 6838017"/>
              <a:gd name="connsiteX2" fmla="*/ 6503537 w 6503537"/>
              <a:gd name="connsiteY2" fmla="*/ 3800463 h 6838017"/>
              <a:gd name="connsiteX3" fmla="*/ 6496220 w 6503537"/>
              <a:gd name="connsiteY3" fmla="*/ 3800463 h 6838017"/>
              <a:gd name="connsiteX4" fmla="*/ 6503537 w 6503537"/>
              <a:gd name="connsiteY4" fmla="*/ 3994646 h 6838017"/>
              <a:gd name="connsiteX5" fmla="*/ 5228852 w 6503537"/>
              <a:gd name="connsiteY5" fmla="*/ 6653989 h 6838017"/>
              <a:gd name="connsiteX6" fmla="*/ 4978182 w 6503537"/>
              <a:gd name="connsiteY6" fmla="*/ 6838017 h 6838017"/>
              <a:gd name="connsiteX7" fmla="*/ 1019075 w 6503537"/>
              <a:gd name="connsiteY7" fmla="*/ 6838017 h 6838017"/>
              <a:gd name="connsiteX8" fmla="*/ 965583 w 6503537"/>
              <a:gd name="connsiteY8" fmla="*/ 6802921 h 6838017"/>
              <a:gd name="connsiteX9" fmla="*/ 88357 w 6503537"/>
              <a:gd name="connsiteY9" fmla="*/ 5919024 h 6838017"/>
              <a:gd name="connsiteX10" fmla="*/ 0 w 6503537"/>
              <a:gd name="connsiteY10" fmla="*/ 5775966 h 683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03537" h="6838017">
                <a:moveTo>
                  <a:pt x="0" y="0"/>
                </a:moveTo>
                <a:lnTo>
                  <a:pt x="6503537" y="0"/>
                </a:lnTo>
                <a:lnTo>
                  <a:pt x="6503537" y="3800463"/>
                </a:lnTo>
                <a:lnTo>
                  <a:pt x="6496220" y="3800463"/>
                </a:lnTo>
                <a:cubicBezTo>
                  <a:pt x="6503537" y="3865190"/>
                  <a:pt x="6503537" y="3929921"/>
                  <a:pt x="6503537" y="3994646"/>
                </a:cubicBezTo>
                <a:cubicBezTo>
                  <a:pt x="6503537" y="5066697"/>
                  <a:pt x="6007851" y="6022691"/>
                  <a:pt x="5228852" y="6653989"/>
                </a:cubicBezTo>
                <a:lnTo>
                  <a:pt x="4978182" y="6838017"/>
                </a:lnTo>
                <a:lnTo>
                  <a:pt x="1019075" y="6838017"/>
                </a:lnTo>
                <a:lnTo>
                  <a:pt x="965583" y="6802921"/>
                </a:lnTo>
                <a:cubicBezTo>
                  <a:pt x="621940" y="6562487"/>
                  <a:pt x="324410" y="6262731"/>
                  <a:pt x="88357" y="5919024"/>
                </a:cubicBezTo>
                <a:lnTo>
                  <a:pt x="0" y="5775966"/>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reeform 5">
            <a:extLst>
              <a:ext uri="{FF2B5EF4-FFF2-40B4-BE49-F238E27FC236}">
                <a16:creationId xmlns:a16="http://schemas.microsoft.com/office/drawing/2014/main" id="{68B11C05-E200-FAA7-F8CF-59751936A4D9}"/>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7" name="Text Placeholder 25">
            <a:extLst>
              <a:ext uri="{FF2B5EF4-FFF2-40B4-BE49-F238E27FC236}">
                <a16:creationId xmlns:a16="http://schemas.microsoft.com/office/drawing/2014/main" id="{77BC681C-E367-9FA1-E443-D32DC5427FEF}"/>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8" name="Text Placeholder 25">
            <a:extLst>
              <a:ext uri="{FF2B5EF4-FFF2-40B4-BE49-F238E27FC236}">
                <a16:creationId xmlns:a16="http://schemas.microsoft.com/office/drawing/2014/main" id="{4C24C598-06CD-B85E-3E91-24E8C05FBB2C}"/>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9" name="Text Placeholder 17">
            <a:extLst>
              <a:ext uri="{FF2B5EF4-FFF2-40B4-BE49-F238E27FC236}">
                <a16:creationId xmlns:a16="http://schemas.microsoft.com/office/drawing/2014/main" id="{2CF4A7BF-B7D2-331F-2EC5-0A3D684A8C80}"/>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Text Placeholder 25">
            <a:extLst>
              <a:ext uri="{FF2B5EF4-FFF2-40B4-BE49-F238E27FC236}">
                <a16:creationId xmlns:a16="http://schemas.microsoft.com/office/drawing/2014/main" id="{7DB26C43-A18F-D2EF-2829-1EA7B36B3991}"/>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11" name="Text Placeholder 25">
            <a:extLst>
              <a:ext uri="{FF2B5EF4-FFF2-40B4-BE49-F238E27FC236}">
                <a16:creationId xmlns:a16="http://schemas.microsoft.com/office/drawing/2014/main" id="{41A3D651-90CD-D222-CB33-7A7F79522235}"/>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Text Placeholder 25">
            <a:extLst>
              <a:ext uri="{FF2B5EF4-FFF2-40B4-BE49-F238E27FC236}">
                <a16:creationId xmlns:a16="http://schemas.microsoft.com/office/drawing/2014/main" id="{BFF4CAA7-62AE-34CB-C0F5-63E570EA1028}"/>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13" name="Text Placeholder 25">
            <a:extLst>
              <a:ext uri="{FF2B5EF4-FFF2-40B4-BE49-F238E27FC236}">
                <a16:creationId xmlns:a16="http://schemas.microsoft.com/office/drawing/2014/main" id="{87AE4A2B-9609-8C61-881C-F372EF01986D}"/>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4" name="Text Placeholder 25">
            <a:extLst>
              <a:ext uri="{FF2B5EF4-FFF2-40B4-BE49-F238E27FC236}">
                <a16:creationId xmlns:a16="http://schemas.microsoft.com/office/drawing/2014/main" id="{FC93F25D-323B-E1C1-5168-5B2C1C725839}"/>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15" name="Text Placeholder 25">
            <a:extLst>
              <a:ext uri="{FF2B5EF4-FFF2-40B4-BE49-F238E27FC236}">
                <a16:creationId xmlns:a16="http://schemas.microsoft.com/office/drawing/2014/main" id="{8F18C3BB-911C-1777-324C-107A9117C574}"/>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5">
            <a:extLst>
              <a:ext uri="{FF2B5EF4-FFF2-40B4-BE49-F238E27FC236}">
                <a16:creationId xmlns:a16="http://schemas.microsoft.com/office/drawing/2014/main" id="{A0588947-801B-80CF-9B8C-1C14400FBD3B}"/>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17" name="Text Placeholder 25">
            <a:extLst>
              <a:ext uri="{FF2B5EF4-FFF2-40B4-BE49-F238E27FC236}">
                <a16:creationId xmlns:a16="http://schemas.microsoft.com/office/drawing/2014/main" id="{D04D4CE7-A441-9A67-12E1-196F7A473A11}"/>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8" name="Text Placeholder 23">
            <a:extLst>
              <a:ext uri="{FF2B5EF4-FFF2-40B4-BE49-F238E27FC236}">
                <a16:creationId xmlns:a16="http://schemas.microsoft.com/office/drawing/2014/main" id="{0688E633-DAE6-49EB-62E9-64C3D6088B8B}"/>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0" name="Straight Connector 19">
            <a:extLst>
              <a:ext uri="{FF2B5EF4-FFF2-40B4-BE49-F238E27FC236}">
                <a16:creationId xmlns:a16="http://schemas.microsoft.com/office/drawing/2014/main" id="{B6E70442-6C10-6BC0-EBD8-2189C974D4F3}"/>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22" name="Slide Number Placeholder 5">
            <a:extLst>
              <a:ext uri="{FF2B5EF4-FFF2-40B4-BE49-F238E27FC236}">
                <a16:creationId xmlns:a16="http://schemas.microsoft.com/office/drawing/2014/main" id="{DE559502-40E6-F464-4256-ECE24A2A626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23" name="Rectangle 22">
            <a:extLst>
              <a:ext uri="{FF2B5EF4-FFF2-40B4-BE49-F238E27FC236}">
                <a16:creationId xmlns:a16="http://schemas.microsoft.com/office/drawing/2014/main" id="{734A976A-C339-2CBD-C868-E6E51C8830E7}"/>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CC0FBFF6-3EAB-3FF0-9DA0-B88D61FE5B71}"/>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0D7C5076-4D16-553C-11FF-7FD16566CE42}"/>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dirty="0">
                <a:solidFill>
                  <a:srgbClr val="459597"/>
                </a:solidFill>
                <a:latin typeface="Calibri" panose="020F0502020204030204" pitchFamily="34" charset="0"/>
                <a:ea typeface="+mn-ea"/>
                <a:cs typeface="Calibri" panose="020F0502020204030204" pitchFamily="34" charset="0"/>
              </a:rPr>
              <a:t>HÖNNUN NÝSTÁRLEGRA GISTINGA Í FERÐAMENNSKU</a:t>
            </a:r>
          </a:p>
        </p:txBody>
      </p:sp>
      <p:sp>
        <p:nvSpPr>
          <p:cNvPr id="7" name="Slide Number Placeholder 5">
            <a:extLst>
              <a:ext uri="{FF2B5EF4-FFF2-40B4-BE49-F238E27FC236}">
                <a16:creationId xmlns:a16="http://schemas.microsoft.com/office/drawing/2014/main" id="{17068B46-67D3-08A4-CA44-3FDF7691F2FE}"/>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884" r:id="rId15"/>
    <p:sldLayoutId id="2147483841" r:id="rId16"/>
    <p:sldLayoutId id="2147483917" r:id="rId17"/>
    <p:sldLayoutId id="2147483916" r:id="rId18"/>
    <p:sldLayoutId id="2147483879" r:id="rId19"/>
    <p:sldLayoutId id="2147483913" r:id="rId20"/>
    <p:sldLayoutId id="2147483914" r:id="rId21"/>
    <p:sldLayoutId id="2147483906" r:id="rId22"/>
    <p:sldLayoutId id="2147483907" r:id="rId23"/>
    <p:sldLayoutId id="2147483878" r:id="rId24"/>
    <p:sldLayoutId id="2147483915" r:id="rId25"/>
    <p:sldLayoutId id="2147483891" r:id="rId26"/>
    <p:sldLayoutId id="2147483894" r:id="rId27"/>
    <p:sldLayoutId id="2147483893" r:id="rId28"/>
    <p:sldLayoutId id="2147483895" r:id="rId29"/>
    <p:sldLayoutId id="2147483896" r:id="rId30"/>
    <p:sldLayoutId id="2147483900" r:id="rId31"/>
    <p:sldLayoutId id="2147483901" r:id="rId32"/>
    <p:sldLayoutId id="2147483902" r:id="rId33"/>
    <p:sldLayoutId id="2147483903" r:id="rId34"/>
    <p:sldLayoutId id="2147483904" r:id="rId35"/>
    <p:sldLayoutId id="2147483853" r:id="rId36"/>
    <p:sldLayoutId id="2147483912" r:id="rId37"/>
    <p:sldLayoutId id="2147483918" r:id="rId38"/>
    <p:sldLayoutId id="2147483919" r:id="rId39"/>
    <p:sldLayoutId id="2147483920" r:id="rId4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19.jpg"/><Relationship Id="rId2" Type="http://schemas.openxmlformats.org/officeDocument/2006/relationships/image" Target="../media/image14.jpg"/><Relationship Id="rId1" Type="http://schemas.openxmlformats.org/officeDocument/2006/relationships/slideLayout" Target="../slideLayouts/slideLayout34.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www.unep.org/resources/report/building-materials-and-climate-constructing-new-future" TargetMode="Externa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iea.org/reports/technology-roadmap-energy-efficient-building-envelopes" TargetMode="Externa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e-unwto.org/doi/book/10.18111/9789284422173" TargetMode="Externa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build360.ie/wp-content/uploads/2023/07/Circular-Buildings-Coalition-Report.pdf" TargetMode="External"/><Relationship Id="rId1" Type="http://schemas.openxmlformats.org/officeDocument/2006/relationships/slideLayout" Target="../slideLayouts/slideLayout19.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M385NhRBE7o" TargetMode="External"/><Relationship Id="rId2" Type="http://schemas.openxmlformats.org/officeDocument/2006/relationships/image" Target="../media/image24.jpeg"/><Relationship Id="rId1" Type="http://schemas.openxmlformats.org/officeDocument/2006/relationships/slideLayout" Target="../slideLayouts/slideLayout30.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M385NhRBE7o" TargetMode="External"/><Relationship Id="rId2" Type="http://schemas.openxmlformats.org/officeDocument/2006/relationships/image" Target="../media/image24.jpeg"/><Relationship Id="rId1" Type="http://schemas.openxmlformats.org/officeDocument/2006/relationships/slideLayout" Target="../slideLayouts/slideLayout30.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hyperlink" Target="https://buildingtransparency.org/ec3" TargetMode="External"/><Relationship Id="rId2" Type="http://schemas.openxmlformats.org/officeDocument/2006/relationships/image" Target="../media/image25.pn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hyperlink" Target="https://buildingtransparency.org/ec3" TargetMode="External"/><Relationship Id="rId2" Type="http://schemas.openxmlformats.org/officeDocument/2006/relationships/image" Target="../media/image25.png"/><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31.xml"/><Relationship Id="rId6" Type="http://schemas.openxmlformats.org/officeDocument/2006/relationships/image" Target="../media/image30.jpg"/><Relationship Id="rId5" Type="http://schemas.openxmlformats.org/officeDocument/2006/relationships/image" Target="../media/image29.jpeg"/><Relationship Id="rId4" Type="http://schemas.openxmlformats.org/officeDocument/2006/relationships/image" Target="../media/image28.jpg"/></Relationships>
</file>

<file path=ppt/slides/_rels/slide22.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38.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3" Type="http://schemas.openxmlformats.org/officeDocument/2006/relationships/hyperlink" Target="https://smart-cities-marketplace.ec.europa.eu/sites/default/files/pimes_guide_for_bioclimatic_design.pdf" TargetMode="External"/><Relationship Id="rId2" Type="http://schemas.openxmlformats.org/officeDocument/2006/relationships/hyperlink" Target="https://www.perlego.com/book/1556035/sustainability-in-hospitality-how-innovative-hotels-are-transforming-the-industry-pdf" TargetMode="External"/><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2" Type="http://schemas.openxmlformats.org/officeDocument/2006/relationships/hyperlink" Target="https://www.academia.edu/1616206/Fullagar_S_Markwell_K_and_Wilson_E_eds_2012_Slow_Tourism_Experiences_and_Mobilities_Channel_View_Bristol_Chapter_One_" TargetMode="External"/><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B73A6-58D3-9916-20E2-8D9C9196013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016E7E81-5263-E479-9632-539648C83B6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Lykiltæknissvið</a:t>
            </a:r>
          </a:p>
        </p:txBody>
      </p:sp>
      <p:sp>
        <p:nvSpPr>
          <p:cNvPr id="6" name="Text Placeholder 5">
            <a:extLst>
              <a:ext uri="{FF2B5EF4-FFF2-40B4-BE49-F238E27FC236}">
                <a16:creationId xmlns:a16="http://schemas.microsoft.com/office/drawing/2014/main" id="{71E782DA-CCC2-A430-4E6C-A78487108B3B}"/>
              </a:ext>
            </a:extLst>
          </p:cNvPr>
          <p:cNvSpPr>
            <a:spLocks noGrp="1"/>
          </p:cNvSpPr>
          <p:nvPr>
            <p:ph type="body" sz="quarter" idx="19"/>
          </p:nvPr>
        </p:nvSpPr>
        <p:spPr>
          <a:xfrm>
            <a:off x="423358" y="941779"/>
            <a:ext cx="1197303" cy="385564"/>
          </a:xfrm>
        </p:spPr>
        <p:txBody>
          <a:bodyPr/>
          <a:lstStyle/>
          <a:p>
            <a:r>
              <a:rPr lang="en-US" dirty="0"/>
              <a:t>03</a:t>
            </a:r>
          </a:p>
        </p:txBody>
      </p:sp>
      <p:sp>
        <p:nvSpPr>
          <p:cNvPr id="7" name="Text Placeholder 6">
            <a:extLst>
              <a:ext uri="{FF2B5EF4-FFF2-40B4-BE49-F238E27FC236}">
                <a16:creationId xmlns:a16="http://schemas.microsoft.com/office/drawing/2014/main" id="{995CFE65-FEC2-7DC9-4433-98A2FB5D7D10}"/>
              </a:ext>
            </a:extLst>
          </p:cNvPr>
          <p:cNvSpPr>
            <a:spLocks noGrp="1"/>
          </p:cNvSpPr>
          <p:nvPr>
            <p:ph type="body" sz="quarter" idx="16"/>
          </p:nvPr>
        </p:nvSpPr>
        <p:spPr>
          <a:xfrm>
            <a:off x="5150192" y="845319"/>
            <a:ext cx="5015784" cy="803654"/>
          </a:xfrm>
          <a:prstGeom prst="rect">
            <a:avLst/>
          </a:prstGeom>
        </p:spPr>
        <p:txBody>
          <a:bodyPr/>
          <a:lstStyle/>
          <a:p>
            <a:pPr>
              <a:lnSpc>
                <a:spcPts val="2960"/>
              </a:lnSpc>
            </a:pPr>
            <a:r>
              <a:rPr lang="en-GB" dirty="0"/>
              <a:t>Að búa til sveigjanleg og fjölnota rými</a:t>
            </a:r>
          </a:p>
          <a:p>
            <a:pPr>
              <a:lnSpc>
                <a:spcPts val="2960"/>
              </a:lnSpc>
            </a:pPr>
            <a:endParaRPr lang="en-GB" sz="2800" dirty="0"/>
          </a:p>
        </p:txBody>
      </p:sp>
      <p:sp>
        <p:nvSpPr>
          <p:cNvPr id="4" name="Text Placeholder 3">
            <a:extLst>
              <a:ext uri="{FF2B5EF4-FFF2-40B4-BE49-F238E27FC236}">
                <a16:creationId xmlns:a16="http://schemas.microsoft.com/office/drawing/2014/main" id="{2D914298-D48E-E975-9D37-C955DC5CFF68}"/>
              </a:ext>
            </a:extLst>
          </p:cNvPr>
          <p:cNvSpPr>
            <a:spLocks noGrp="1"/>
          </p:cNvSpPr>
          <p:nvPr>
            <p:ph type="body" sz="quarter" idx="21"/>
          </p:nvPr>
        </p:nvSpPr>
        <p:spPr>
          <a:xfrm>
            <a:off x="5150192" y="2129311"/>
            <a:ext cx="5922502" cy="4325682"/>
          </a:xfrm>
          <a:prstGeom prst="rect">
            <a:avLst/>
          </a:prstGeom>
        </p:spPr>
        <p:txBody>
          <a:bodyPr lIns="91440" tIns="45720" rIns="91440" bIns="45720" anchor="t"/>
          <a:lstStyle/>
          <a:p>
            <a:pPr>
              <a:lnSpc>
                <a:spcPts val="2340"/>
              </a:lnSpc>
            </a:pPr>
            <a:r>
              <a:rPr lang="en-GB" b="0" i="0" dirty="0">
                <a:effectLst/>
                <a:latin typeface="Calibri"/>
                <a:ea typeface="Calibri"/>
                <a:cs typeface="Calibri"/>
              </a:rPr>
              <a:t>Að búa til sveigjanleg og fjölnota rými felur í sér að hanna húsnæði sem getur aðlagað sig að breytilegum þörfum með tímanum. Í dreifbýli og í óhefðbundnum ferðamannastöðum gerir þessi nálgun byggingum kleift að þjóna mörgum tilgangi – til dæmis að breyta borðstofu í vinnustofu eða gestaherbergi í samstarfshorni. </a:t>
            </a:r>
            <a:endParaRPr lang="en-US" sz="2200" dirty="0"/>
          </a:p>
        </p:txBody>
      </p:sp>
      <p:sp>
        <p:nvSpPr>
          <p:cNvPr id="11" name="Slide Number Placeholder 5">
            <a:extLst>
              <a:ext uri="{FF2B5EF4-FFF2-40B4-BE49-F238E27FC236}">
                <a16:creationId xmlns:a16="http://schemas.microsoft.com/office/drawing/2014/main" id="{195C58D2-19EA-AB9C-25A8-099F7AC36EFD}"/>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sp>
        <p:nvSpPr>
          <p:cNvPr id="2" name="Freeform 1">
            <a:extLst>
              <a:ext uri="{FF2B5EF4-FFF2-40B4-BE49-F238E27FC236}">
                <a16:creationId xmlns:a16="http://schemas.microsoft.com/office/drawing/2014/main" id="{5E3C7772-0607-4591-94B1-E4178907390D}"/>
              </a:ext>
            </a:extLst>
          </p:cNvPr>
          <p:cNvSpPr/>
          <p:nvPr/>
        </p:nvSpPr>
        <p:spPr>
          <a:xfrm rot="5400000">
            <a:off x="546217" y="2579412"/>
            <a:ext cx="3640930" cy="4733365"/>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12365" r="-12365"/>
            </a:stretch>
          </a:blipFill>
        </p:spPr>
        <p:txBody>
          <a:bodyPr wrap="square" lIns="0" tIns="0" rIns="0" bIns="0" rtlCol="0">
            <a:noAutofit/>
          </a:bodyPr>
          <a:lstStyle/>
          <a:p>
            <a:endParaRPr dirty="0">
              <a:solidFill>
                <a:srgbClr val="459597"/>
              </a:solidFill>
            </a:endParaRPr>
          </a:p>
        </p:txBody>
      </p:sp>
      <p:grpSp>
        <p:nvGrpSpPr>
          <p:cNvPr id="8" name="Group 7">
            <a:extLst>
              <a:ext uri="{FF2B5EF4-FFF2-40B4-BE49-F238E27FC236}">
                <a16:creationId xmlns:a16="http://schemas.microsoft.com/office/drawing/2014/main" id="{5B69C2CC-C5ED-8CCF-E508-31C3860BA5E9}"/>
              </a:ext>
            </a:extLst>
          </p:cNvPr>
          <p:cNvGrpSpPr/>
          <p:nvPr/>
        </p:nvGrpSpPr>
        <p:grpSpPr>
          <a:xfrm>
            <a:off x="2705066" y="3478443"/>
            <a:ext cx="2028299" cy="554397"/>
            <a:chOff x="1800741" y="6353467"/>
            <a:chExt cx="3253859" cy="554397"/>
          </a:xfrm>
        </p:grpSpPr>
        <p:sp>
          <p:nvSpPr>
            <p:cNvPr id="9" name="object 3">
              <a:extLst>
                <a:ext uri="{FF2B5EF4-FFF2-40B4-BE49-F238E27FC236}">
                  <a16:creationId xmlns:a16="http://schemas.microsoft.com/office/drawing/2014/main" id="{154B3A89-C192-588E-3F29-CD82304C7FFD}"/>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Text Placeholder 6">
              <a:extLst>
                <a:ext uri="{FF2B5EF4-FFF2-40B4-BE49-F238E27FC236}">
                  <a16:creationId xmlns:a16="http://schemas.microsoft.com/office/drawing/2014/main" id="{8C61DEB9-D1A2-827D-F15F-D1B0FB387EC9}"/>
                </a:ext>
              </a:extLst>
            </p:cNvPr>
            <p:cNvSpPr txBox="1">
              <a:spLocks/>
            </p:cNvSpPr>
            <p:nvPr/>
          </p:nvSpPr>
          <p:spPr>
            <a:xfrm>
              <a:off x="1800743" y="6493124"/>
              <a:ext cx="3253857"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sl-SI" sz="1200" dirty="0"/>
                <a:t>Ljósmynd: Hiddensee</a:t>
              </a:r>
              <a:endParaRPr lang="en-IE" sz="1200" dirty="0"/>
            </a:p>
          </p:txBody>
        </p:sp>
      </p:grpSp>
      <p:pic>
        <p:nvPicPr>
          <p:cNvPr id="12" name="Picture 11">
            <a:extLst>
              <a:ext uri="{FF2B5EF4-FFF2-40B4-BE49-F238E27FC236}">
                <a16:creationId xmlns:a16="http://schemas.microsoft.com/office/drawing/2014/main" id="{1C6444DA-2564-6DAF-55CC-9DF324BF7E0D}"/>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1187837" y="4437021"/>
            <a:ext cx="3580276" cy="2659133"/>
          </a:xfrm>
          <a:prstGeom prst="rect">
            <a:avLst/>
          </a:prstGeom>
        </p:spPr>
      </p:pic>
    </p:spTree>
    <p:extLst>
      <p:ext uri="{BB962C8B-B14F-4D97-AF65-F5344CB8AC3E}">
        <p14:creationId xmlns:p14="http://schemas.microsoft.com/office/powerpoint/2010/main" val="3877288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920C2-8A9F-1BD0-843C-483932E81A6C}"/>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A11A89A3-0CDE-9611-F649-6BACC3831B61}"/>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14710A33-83DF-39A0-61D6-FD63522BCD5E}"/>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EF7032E9-16F9-6049-3EB2-B106752CE187}"/>
              </a:ext>
            </a:extLst>
          </p:cNvPr>
          <p:cNvSpPr txBox="1">
            <a:spLocks/>
          </p:cNvSpPr>
          <p:nvPr/>
        </p:nvSpPr>
        <p:spPr>
          <a:xfrm>
            <a:off x="629645" y="1702734"/>
            <a:ext cx="4049931"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Samfélagsmiðuð hönnun og samþætting staðbundinnar efnahagsstarfsemi</a:t>
            </a:r>
          </a:p>
          <a:p>
            <a:pPr>
              <a:lnSpc>
                <a:spcPts val="2900"/>
              </a:lnSpc>
            </a:pPr>
            <a:endParaRPr lang="en-US" dirty="0"/>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C7923491-1A36-76D4-380D-3B4FCEA99297}"/>
              </a:ext>
            </a:extLst>
          </p:cNvPr>
          <p:cNvSpPr txBox="1">
            <a:spLocks/>
          </p:cNvSpPr>
          <p:nvPr/>
        </p:nvSpPr>
        <p:spPr>
          <a:xfrm>
            <a:off x="655240" y="3137646"/>
            <a:ext cx="5709702" cy="3543283"/>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Langtíma sjálfbærni snýst ekki bara um byggingar – hún snýst um fólk og stað. Hönnun </a:t>
            </a:r>
            <a:r>
              <a:rPr lang="en-GB" sz="2200" dirty="0" err="1">
                <a:solidFill>
                  <a:srgbClr val="414141"/>
                </a:solidFill>
              </a:rPr>
              <a:t>sem miðar að samfélaginu </a:t>
            </a:r>
            <a:r>
              <a:rPr lang="en-GB" sz="2200" dirty="0">
                <a:solidFill>
                  <a:srgbClr val="414141"/>
                </a:solidFill>
              </a:rPr>
              <a:t>felur í sér að skapa gistiaðstöðu sem samræmist þörfum, gildum og menningarlegum sérkenni heimamanna. Þetta getur falið í sér að nota hefðbundnar arkitektúrstíla, vinna með staðbundnum handverksmönnum eða fella menningarlegar frásagnir inn í upplifun gesta. Með því varðveitir þú óefnislegt arfleifð og býður gestum upp á ekta, staðbundna upplifun.</a:t>
            </a: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BA60FDB1-DCA6-359C-4609-FFCAAEFBB00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10</a:t>
            </a:fld>
            <a:endParaRPr lang="fr-CA" sz="1200" dirty="0"/>
          </a:p>
        </p:txBody>
      </p:sp>
      <p:sp>
        <p:nvSpPr>
          <p:cNvPr id="4" name="Freeform 3">
            <a:extLst>
              <a:ext uri="{FF2B5EF4-FFF2-40B4-BE49-F238E27FC236}">
                <a16:creationId xmlns:a16="http://schemas.microsoft.com/office/drawing/2014/main" id="{2CD423DF-4B1A-F001-E487-FEF6FEF3E5B1}"/>
              </a:ext>
            </a:extLst>
          </p:cNvPr>
          <p:cNvSpPr/>
          <p:nvPr/>
        </p:nvSpPr>
        <p:spPr>
          <a:xfrm rot="10800000">
            <a:off x="5954183" y="-1"/>
            <a:ext cx="5411838" cy="4746807"/>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2"/>
            <a:srcRect/>
            <a:stretch>
              <a:fillRect l="-22165" r="-22165"/>
            </a:stretch>
          </a:blipFill>
        </p:spPr>
        <p:txBody>
          <a:bodyPr wrap="square" lIns="0" tIns="0" rIns="0" bIns="0" rtlCol="0">
            <a:noAutofit/>
          </a:bodyPr>
          <a:lstStyle/>
          <a:p>
            <a:endParaRPr>
              <a:solidFill>
                <a:srgbClr val="459597"/>
              </a:solidFill>
            </a:endParaRPr>
          </a:p>
        </p:txBody>
      </p:sp>
      <p:grpSp>
        <p:nvGrpSpPr>
          <p:cNvPr id="5" name="Group 4">
            <a:extLst>
              <a:ext uri="{FF2B5EF4-FFF2-40B4-BE49-F238E27FC236}">
                <a16:creationId xmlns:a16="http://schemas.microsoft.com/office/drawing/2014/main" id="{DBEE3352-B8F6-8237-305E-8BC5318631A9}"/>
              </a:ext>
            </a:extLst>
          </p:cNvPr>
          <p:cNvGrpSpPr/>
          <p:nvPr/>
        </p:nvGrpSpPr>
        <p:grpSpPr>
          <a:xfrm>
            <a:off x="9108141" y="487052"/>
            <a:ext cx="2937356" cy="554397"/>
            <a:chOff x="1800741" y="6353467"/>
            <a:chExt cx="3253859" cy="554397"/>
          </a:xfrm>
        </p:grpSpPr>
        <p:sp>
          <p:nvSpPr>
            <p:cNvPr id="7" name="object 3">
              <a:extLst>
                <a:ext uri="{FF2B5EF4-FFF2-40B4-BE49-F238E27FC236}">
                  <a16:creationId xmlns:a16="http://schemas.microsoft.com/office/drawing/2014/main" id="{4E3A46EA-3216-DD50-70C2-81BFE066F725}"/>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8" name="Text Placeholder 6">
              <a:extLst>
                <a:ext uri="{FF2B5EF4-FFF2-40B4-BE49-F238E27FC236}">
                  <a16:creationId xmlns:a16="http://schemas.microsoft.com/office/drawing/2014/main" id="{1B1D3213-D95B-608C-933D-87629DF04A12}"/>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Ljósmynd: </a:t>
              </a:r>
            </a:p>
            <a:p>
              <a:pPr algn="ctr"/>
              <a:r>
                <a:rPr lang="en-IE" sz="1200" dirty="0" err="1"/>
                <a:t>Drumhierny</a:t>
              </a:r>
              <a:r>
                <a:rPr lang="en-IE" sz="1200" dirty="0"/>
                <a:t>, Woodland, Leitrim, Írland</a:t>
              </a:r>
            </a:p>
          </p:txBody>
        </p:sp>
      </p:grpSp>
      <p:pic>
        <p:nvPicPr>
          <p:cNvPr id="2" name="Picture 1">
            <a:extLst>
              <a:ext uri="{FF2B5EF4-FFF2-40B4-BE49-F238E27FC236}">
                <a16:creationId xmlns:a16="http://schemas.microsoft.com/office/drawing/2014/main" id="{1D51A57F-5BAF-FD39-4C75-ABA0BEA73657}"/>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382806" y="3743034"/>
            <a:ext cx="4194013" cy="3114966"/>
          </a:xfrm>
          <a:prstGeom prst="rect">
            <a:avLst/>
          </a:prstGeom>
        </p:spPr>
      </p:pic>
    </p:spTree>
    <p:extLst>
      <p:ext uri="{BB962C8B-B14F-4D97-AF65-F5344CB8AC3E}">
        <p14:creationId xmlns:p14="http://schemas.microsoft.com/office/powerpoint/2010/main" val="3253855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E5A83-6DFC-4313-0BE0-362596CAC17A}"/>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A438B837-92A9-CB3A-A044-0E6ACFE76327}"/>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D6ECF07D-CF8A-3924-F3C6-71F1A33ABAE0}"/>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D20D087E-5F13-11AD-7F9E-0A03C493720A}"/>
              </a:ext>
            </a:extLst>
          </p:cNvPr>
          <p:cNvSpPr txBox="1">
            <a:spLocks/>
          </p:cNvSpPr>
          <p:nvPr/>
        </p:nvSpPr>
        <p:spPr>
          <a:xfrm>
            <a:off x="629645" y="1554269"/>
            <a:ext cx="595044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Samfélagsmiðuð hönnun og innleiðing í staðbundið efnahagslíf</a:t>
            </a:r>
          </a:p>
          <a:p>
            <a:pPr>
              <a:lnSpc>
                <a:spcPts val="2900"/>
              </a:lnSpc>
            </a:pPr>
            <a:endParaRPr lang="en-US" dirty="0"/>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066F907F-89CB-567C-13B0-66BEC21AC912}"/>
              </a:ext>
            </a:extLst>
          </p:cNvPr>
          <p:cNvSpPr txBox="1">
            <a:spLocks/>
          </p:cNvSpPr>
          <p:nvPr/>
        </p:nvSpPr>
        <p:spPr>
          <a:xfrm>
            <a:off x="655238" y="2647784"/>
            <a:ext cx="10622361" cy="3583817"/>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Handan fagurfræði er innleiðing í staðbundið efnahagslíf afar mikilvæg. Sjálfbær ferðaþjónustufyrirtæki geta forgangsraðað því að ráða staðbundið starfsfólk, sótt birgðir til staðbundinna framleiðenda og unnið með samfélagsfyrirtækjum, svo sem leiðsögumönnum, handverksmönnum eða bændum. Til dæmis geta morgunverðarverðskráir innihaldið vörur sem ræktaðar eru á staðnum, eða gistipakkar geta falið í sér skoðunarferðir sem leiddar eru af staðbundnum sögumönnum eða handverksmönnum. Þessi nálgun tryggir að tekjur af ferðaþjónustu renni innan samfélagsins og skapi sameiginlega velmegun fremur en að útdráttur hagnaðar til utanaðila eigi sér stað.</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Með því að efla samstarf við staðbundna hagsmunaaðila og virða menningarleg og umhverfisleg mörk áfangastaðarins stuðla gististaðir að seiglu samfélagsins. Þeir hjálpa til við að koma í veg fyrir ofgnótt ferðamanna, gentrification eða tap á staðbundnum einkennum – og breyta ferðaþjónustu í tæki til valdeflingar og sjálfbærrar svæðisþróunar.</a:t>
            </a: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C0194F61-5282-8EC1-595F-C9B78A6C666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11</a:t>
            </a:fld>
            <a:endParaRPr lang="fr-CA" sz="1200" dirty="0"/>
          </a:p>
        </p:txBody>
      </p:sp>
      <p:pic>
        <p:nvPicPr>
          <p:cNvPr id="2" name="Picture 1">
            <a:extLst>
              <a:ext uri="{FF2B5EF4-FFF2-40B4-BE49-F238E27FC236}">
                <a16:creationId xmlns:a16="http://schemas.microsoft.com/office/drawing/2014/main" id="{53D7202C-756C-717B-941B-33E5DEB4D3FF}"/>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8574679" y="-466987"/>
            <a:ext cx="3580276" cy="2659133"/>
          </a:xfrm>
          <a:prstGeom prst="rect">
            <a:avLst/>
          </a:prstGeom>
        </p:spPr>
      </p:pic>
    </p:spTree>
    <p:extLst>
      <p:ext uri="{BB962C8B-B14F-4D97-AF65-F5344CB8AC3E}">
        <p14:creationId xmlns:p14="http://schemas.microsoft.com/office/powerpoint/2010/main" val="21187263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7D9B0CC1-9719-41EA-2728-CB249AE05081}"/>
              </a:ext>
            </a:extLst>
          </p:cNvPr>
          <p:cNvPicPr>
            <a:picLocks noGrp="1" noChangeAspect="1"/>
          </p:cNvPicPr>
          <p:nvPr>
            <p:ph type="pic" sz="quarter" idx="76"/>
          </p:nvPr>
        </p:nvPicPr>
        <p:blipFill>
          <a:blip r:embed="rId2"/>
          <a:srcRect t="21285" b="21285"/>
          <a:stretch>
            <a:fillRect/>
          </a:stretch>
        </p:blipFill>
        <p:spPr/>
      </p:pic>
      <p:pic>
        <p:nvPicPr>
          <p:cNvPr id="21" name="Picture Placeholder 20">
            <a:extLst>
              <a:ext uri="{FF2B5EF4-FFF2-40B4-BE49-F238E27FC236}">
                <a16:creationId xmlns:a16="http://schemas.microsoft.com/office/drawing/2014/main" id="{3A8153C1-3A1D-D137-771C-42F5AF711B55}"/>
              </a:ext>
            </a:extLst>
          </p:cNvPr>
          <p:cNvPicPr>
            <a:picLocks noGrp="1" noChangeAspect="1"/>
          </p:cNvPicPr>
          <p:nvPr>
            <p:ph type="pic" sz="quarter" idx="77"/>
          </p:nvPr>
        </p:nvPicPr>
        <p:blipFill>
          <a:blip r:embed="rId3"/>
          <a:srcRect t="20023" b="20023"/>
          <a:stretch>
            <a:fillRect/>
          </a:stretch>
        </p:blipFill>
        <p:spPr/>
      </p:pic>
      <p:pic>
        <p:nvPicPr>
          <p:cNvPr id="9" name="Picture Placeholder 8">
            <a:extLst>
              <a:ext uri="{FF2B5EF4-FFF2-40B4-BE49-F238E27FC236}">
                <a16:creationId xmlns:a16="http://schemas.microsoft.com/office/drawing/2014/main" id="{5DB5315A-5EC3-4D60-FE91-AB806B250399}"/>
              </a:ext>
            </a:extLst>
          </p:cNvPr>
          <p:cNvPicPr>
            <a:picLocks noGrp="1" noChangeAspect="1"/>
          </p:cNvPicPr>
          <p:nvPr>
            <p:ph type="pic" sz="quarter" idx="73"/>
          </p:nvPr>
        </p:nvPicPr>
        <p:blipFill rotWithShape="1">
          <a:blip r:embed="rId4"/>
          <a:srcRect t="10877" b="10877"/>
          <a:stretch/>
        </p:blipFill>
        <p:spPr/>
      </p:pic>
      <p:sp>
        <p:nvSpPr>
          <p:cNvPr id="3" name="Text Placeholder 2">
            <a:extLst>
              <a:ext uri="{FF2B5EF4-FFF2-40B4-BE49-F238E27FC236}">
                <a16:creationId xmlns:a16="http://schemas.microsoft.com/office/drawing/2014/main" id="{0BB6E71A-F477-03AC-11E3-80B1BAA027C8}"/>
              </a:ext>
            </a:extLst>
          </p:cNvPr>
          <p:cNvSpPr>
            <a:spLocks noGrp="1"/>
          </p:cNvSpPr>
          <p:nvPr>
            <p:ph type="body" sz="quarter" idx="42"/>
          </p:nvPr>
        </p:nvSpPr>
        <p:spPr/>
        <p:txBody>
          <a:bodyPr/>
          <a:lstStyle/>
          <a:p>
            <a:r>
              <a:rPr lang="en-GB"/>
              <a:t>SLÓVENÍA</a:t>
            </a:r>
          </a:p>
        </p:txBody>
      </p:sp>
      <p:pic>
        <p:nvPicPr>
          <p:cNvPr id="17" name="Picture Placeholder 16">
            <a:extLst>
              <a:ext uri="{FF2B5EF4-FFF2-40B4-BE49-F238E27FC236}">
                <a16:creationId xmlns:a16="http://schemas.microsoft.com/office/drawing/2014/main" id="{87732D07-718F-2C1B-40D3-F9A8A8288644}"/>
              </a:ext>
            </a:extLst>
          </p:cNvPr>
          <p:cNvPicPr>
            <a:picLocks noGrp="1" noChangeAspect="1"/>
          </p:cNvPicPr>
          <p:nvPr>
            <p:ph type="pic" sz="quarter" idx="74"/>
          </p:nvPr>
        </p:nvPicPr>
        <p:blipFill rotWithShape="1">
          <a:blip r:embed="rId5"/>
          <a:srcRect l="179" t="38298" r="-179" b="4330"/>
          <a:stretch/>
        </p:blipFill>
        <p:spPr>
          <a:xfrm>
            <a:off x="5832763" y="-1"/>
            <a:ext cx="5694219" cy="2178997"/>
          </a:xfrm>
        </p:spPr>
      </p:pic>
      <p:pic>
        <p:nvPicPr>
          <p:cNvPr id="15" name="Picture Placeholder 14">
            <a:extLst>
              <a:ext uri="{FF2B5EF4-FFF2-40B4-BE49-F238E27FC236}">
                <a16:creationId xmlns:a16="http://schemas.microsoft.com/office/drawing/2014/main" id="{64E9E004-2590-3BCA-E423-2D5933D531BA}"/>
              </a:ext>
            </a:extLst>
          </p:cNvPr>
          <p:cNvPicPr>
            <a:picLocks noGrp="1" noChangeAspect="1"/>
          </p:cNvPicPr>
          <p:nvPr>
            <p:ph type="pic" sz="quarter" idx="75"/>
          </p:nvPr>
        </p:nvPicPr>
        <p:blipFill>
          <a:blip r:embed="rId6"/>
          <a:srcRect t="5944" b="5944"/>
          <a:stretch>
            <a:fillRect/>
          </a:stretch>
        </p:blipFill>
        <p:spPr/>
      </p:pic>
      <p:sp>
        <p:nvSpPr>
          <p:cNvPr id="6" name="Text Placeholder 5">
            <a:extLst>
              <a:ext uri="{FF2B5EF4-FFF2-40B4-BE49-F238E27FC236}">
                <a16:creationId xmlns:a16="http://schemas.microsoft.com/office/drawing/2014/main" id="{F8E1FEDD-8892-8EB2-A062-5B68FF0EDE10}"/>
              </a:ext>
            </a:extLst>
          </p:cNvPr>
          <p:cNvSpPr>
            <a:spLocks noGrp="1"/>
          </p:cNvSpPr>
          <p:nvPr>
            <p:ph type="body" sz="quarter" idx="65"/>
          </p:nvPr>
        </p:nvSpPr>
        <p:spPr/>
        <p:txBody>
          <a:bodyPr/>
          <a:lstStyle/>
          <a:p>
            <a:r>
              <a:rPr lang="en-GB"/>
              <a:t>Ljósmynd: Chalet Rušovc, Slóvenía</a:t>
            </a:r>
          </a:p>
        </p:txBody>
      </p:sp>
      <p:pic>
        <p:nvPicPr>
          <p:cNvPr id="7" name="Picture 6">
            <a:extLst>
              <a:ext uri="{FF2B5EF4-FFF2-40B4-BE49-F238E27FC236}">
                <a16:creationId xmlns:a16="http://schemas.microsoft.com/office/drawing/2014/main" id="{E71F3983-67F9-4BC0-9033-10A83342D918}"/>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1526982" y="2943057"/>
            <a:ext cx="665018" cy="399011"/>
          </a:xfrm>
          <a:prstGeom prst="rect">
            <a:avLst/>
          </a:prstGeom>
        </p:spPr>
      </p:pic>
      <p:sp>
        <p:nvSpPr>
          <p:cNvPr id="2" name="Slide Number Placeholder 5">
            <a:extLst>
              <a:ext uri="{FF2B5EF4-FFF2-40B4-BE49-F238E27FC236}">
                <a16:creationId xmlns:a16="http://schemas.microsoft.com/office/drawing/2014/main" id="{A6D4B782-C627-CBD0-C69B-BE5CEF8D53DA}"/>
              </a:ext>
            </a:extLst>
          </p:cNvPr>
          <p:cNvSpPr txBox="1">
            <a:spLocks/>
          </p:cNvSpPr>
          <p:nvPr/>
        </p:nvSpPr>
        <p:spPr>
          <a:xfrm>
            <a:off x="11681466" y="652611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12</a:t>
            </a:fld>
            <a:endParaRPr lang="fr-CA" sz="1200" dirty="0"/>
          </a:p>
        </p:txBody>
      </p:sp>
    </p:spTree>
    <p:extLst>
      <p:ext uri="{BB962C8B-B14F-4D97-AF65-F5344CB8AC3E}">
        <p14:creationId xmlns:p14="http://schemas.microsoft.com/office/powerpoint/2010/main" val="490420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6C637-C2F3-40E6-4199-6061F87379D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723D788-F9FA-1289-D5C6-265D531EEEE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Lykiltilnámssvið</a:t>
            </a:r>
          </a:p>
        </p:txBody>
      </p:sp>
      <p:sp>
        <p:nvSpPr>
          <p:cNvPr id="6" name="Text Placeholder 5">
            <a:extLst>
              <a:ext uri="{FF2B5EF4-FFF2-40B4-BE49-F238E27FC236}">
                <a16:creationId xmlns:a16="http://schemas.microsoft.com/office/drawing/2014/main" id="{D84577FE-922E-26C7-AE70-76D8F33A89B5}"/>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86D72953-939E-2EE5-3603-AC209AEA3BB4}"/>
              </a:ext>
            </a:extLst>
          </p:cNvPr>
          <p:cNvSpPr>
            <a:spLocks noGrp="1"/>
          </p:cNvSpPr>
          <p:nvPr>
            <p:ph type="body" sz="quarter" idx="16"/>
          </p:nvPr>
        </p:nvSpPr>
        <p:spPr>
          <a:xfrm>
            <a:off x="4348814" y="455969"/>
            <a:ext cx="6071536" cy="803654"/>
          </a:xfrm>
          <a:prstGeom prst="rect">
            <a:avLst/>
          </a:prstGeom>
        </p:spPr>
        <p:txBody>
          <a:bodyPr/>
          <a:lstStyle/>
          <a:p>
            <a:pPr>
              <a:lnSpc>
                <a:spcPts val="2960"/>
              </a:lnSpc>
            </a:pPr>
            <a:r>
              <a:rPr lang="en-GB" dirty="0"/>
              <a:t>Mat og endurnýting núverandi bygginga</a:t>
            </a:r>
          </a:p>
          <a:p>
            <a:pPr>
              <a:lnSpc>
                <a:spcPts val="2960"/>
              </a:lnSpc>
            </a:pPr>
            <a:endParaRPr lang="en-GB" sz="2800" dirty="0"/>
          </a:p>
        </p:txBody>
      </p:sp>
      <p:sp>
        <p:nvSpPr>
          <p:cNvPr id="4" name="Text Placeholder 3">
            <a:extLst>
              <a:ext uri="{FF2B5EF4-FFF2-40B4-BE49-F238E27FC236}">
                <a16:creationId xmlns:a16="http://schemas.microsoft.com/office/drawing/2014/main" id="{BA9102F0-F3DE-CB6E-1E6D-EBA64EB77B8E}"/>
              </a:ext>
            </a:extLst>
          </p:cNvPr>
          <p:cNvSpPr>
            <a:spLocks noGrp="1"/>
          </p:cNvSpPr>
          <p:nvPr>
            <p:ph type="body" sz="quarter" idx="21"/>
          </p:nvPr>
        </p:nvSpPr>
        <p:spPr>
          <a:xfrm>
            <a:off x="4348814" y="2024258"/>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Val á umhverfisvænum, staðbundnum og endurunnum efnum dregur úr umhverfisáhrifum og eflir tilfinningu fyrir staðnum. Notkun efna eins og staðbundins steins, endurunnins viðar eða náttúrulegs jarðvegs dregur ekki aðeins úr flutningaútblæstri heldur skapar einnig gististaði sem endurspegla menningu og hefðir svæðisins. Þessi ekta nálgun eykur upplifun gesta á sama tíma og styður við staðbundna efnahag og handverksgeirann.</a:t>
            </a:r>
          </a:p>
          <a:p>
            <a:pPr>
              <a:lnSpc>
                <a:spcPts val="2340"/>
              </a:lnSpc>
            </a:pPr>
            <a:endParaRPr lang="en-US" sz="2200" dirty="0"/>
          </a:p>
        </p:txBody>
      </p:sp>
      <p:sp>
        <p:nvSpPr>
          <p:cNvPr id="11" name="Slide Number Placeholder 5">
            <a:extLst>
              <a:ext uri="{FF2B5EF4-FFF2-40B4-BE49-F238E27FC236}">
                <a16:creationId xmlns:a16="http://schemas.microsoft.com/office/drawing/2014/main" id="{62C2724A-436D-1577-2885-21DD64A7C9E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13</a:t>
            </a:fld>
            <a:endParaRPr lang="fr-CA" sz="1200" dirty="0"/>
          </a:p>
        </p:txBody>
      </p:sp>
      <p:sp>
        <p:nvSpPr>
          <p:cNvPr id="3" name="TextBox 2">
            <a:extLst>
              <a:ext uri="{FF2B5EF4-FFF2-40B4-BE49-F238E27FC236}">
                <a16:creationId xmlns:a16="http://schemas.microsoft.com/office/drawing/2014/main" id="{32DC1414-2DAA-2753-6118-88AF98AD1334}"/>
              </a:ext>
            </a:extLst>
          </p:cNvPr>
          <p:cNvSpPr txBox="1"/>
          <p:nvPr/>
        </p:nvSpPr>
        <p:spPr>
          <a:xfrm>
            <a:off x="4267311" y="5263961"/>
            <a:ext cx="7614586" cy="1066959"/>
          </a:xfrm>
          <a:prstGeom prst="rect">
            <a:avLst/>
          </a:prstGeom>
          <a:noFill/>
        </p:spPr>
        <p:txBody>
          <a:bodyPr wrap="square" lIns="91440" tIns="45720" rIns="91440" bIns="45720" rtlCol="0" anchor="t">
            <a:spAutoFit/>
          </a:bodyPr>
          <a:lstStyle/>
          <a:p>
            <a:pPr>
              <a:lnSpc>
                <a:spcPts val="1860"/>
              </a:lnSpc>
              <a:tabLst>
                <a:tab pos="838200" algn="l"/>
              </a:tabLst>
            </a:pPr>
            <a:r>
              <a:rPr lang="en-IE" b="1" dirty="0">
                <a:solidFill>
                  <a:srgbClr val="414141"/>
                </a:solidFill>
              </a:rPr>
              <a:t>Heimild: </a:t>
            </a:r>
            <a:r>
              <a:rPr lang="en-IE" dirty="0">
                <a:solidFill>
                  <a:srgbClr val="414141"/>
                </a:solidFill>
                <a:ea typeface="+mn-lt"/>
                <a:cs typeface="+mn-lt"/>
              </a:rPr>
              <a:t>	Umhverfisáætlun Sameinuðu þjóðanna (UNEP). (2021). </a:t>
            </a:r>
          </a:p>
          <a:p>
            <a:pPr>
              <a:lnSpc>
                <a:spcPts val="1860"/>
              </a:lnSpc>
              <a:tabLst>
                <a:tab pos="838200" algn="l"/>
              </a:tabLst>
            </a:pPr>
            <a:r>
              <a:rPr lang="en-IE" dirty="0">
                <a:solidFill>
                  <a:srgbClr val="414141"/>
                </a:solidFill>
                <a:ea typeface="+mn-lt"/>
                <a:cs typeface="+mn-lt"/>
              </a:rPr>
              <a:t>	Byggingarefni og loftslag: Að byggja nýja framtíð. UNEP.</a:t>
            </a:r>
            <a:endParaRPr lang="en-IE" dirty="0">
              <a:solidFill>
                <a:srgbClr val="414141"/>
              </a:solidFill>
            </a:endParaRPr>
          </a:p>
          <a:p>
            <a:pPr>
              <a:lnSpc>
                <a:spcPts val="1860"/>
              </a:lnSpc>
              <a:tabLst>
                <a:tab pos="838200" algn="l"/>
              </a:tabLst>
            </a:pPr>
            <a:r>
              <a:rPr lang="en-IE" b="1" dirty="0">
                <a:solidFill>
                  <a:srgbClr val="414141"/>
                </a:solidFill>
                <a:ea typeface="+mn-lt"/>
                <a:cs typeface="+mn-lt"/>
              </a:rPr>
              <a:t>Tengill: </a:t>
            </a:r>
            <a:r>
              <a:rPr lang="en-IE" dirty="0">
                <a:solidFill>
                  <a:srgbClr val="459597"/>
                </a:solidFill>
                <a:ea typeface="+mn-lt"/>
                <a:cs typeface="+mn-lt"/>
                <a:hlinkClick r:id="rId2">
                  <a:extLst>
                    <a:ext uri="{A12FA001-AC4F-418D-AE19-62706E023703}">
                      <ahyp:hlinkClr xmlns:ahyp="http://schemas.microsoft.com/office/drawing/2018/hyperlinkcolor" val="tx"/>
                    </a:ext>
                  </a:extLst>
                </a:hlinkClick>
              </a:rPr>
              <a:t>	https://www.unep.org/resources/report/building-materials-and</a:t>
            </a:r>
          </a:p>
          <a:p>
            <a:pPr>
              <a:lnSpc>
                <a:spcPts val="1860"/>
              </a:lnSpc>
              <a:tabLst>
                <a:tab pos="838200" algn="l"/>
              </a:tabLst>
            </a:pPr>
            <a:r>
              <a:rPr lang="en-IE" dirty="0">
                <a:solidFill>
                  <a:srgbClr val="459597"/>
                </a:solidFill>
                <a:ea typeface="+mn-lt"/>
                <a:cs typeface="+mn-lt"/>
              </a:rPr>
              <a:t>	</a:t>
            </a:r>
            <a:r>
              <a:rPr lang="en-IE" dirty="0">
                <a:solidFill>
                  <a:srgbClr val="459597"/>
                </a:solidFill>
                <a:ea typeface="+mn-lt"/>
                <a:cs typeface="+mn-lt"/>
                <a:hlinkClick r:id="rId2">
                  <a:extLst>
                    <a:ext uri="{A12FA001-AC4F-418D-AE19-62706E023703}">
                      <ahyp:hlinkClr xmlns:ahyp="http://schemas.microsoft.com/office/drawing/2018/hyperlinkcolor" val="tx"/>
                    </a:ext>
                  </a:extLst>
                </a:hlinkClick>
              </a:rPr>
              <a:t>-climate-constructing-new-future</a:t>
            </a:r>
            <a:r>
              <a:rPr lang="en-IE" dirty="0">
                <a:solidFill>
                  <a:srgbClr val="459597"/>
                </a:solidFill>
                <a:ea typeface="+mn-lt"/>
                <a:cs typeface="+mn-lt"/>
              </a:rPr>
              <a:t> </a:t>
            </a:r>
            <a:endParaRPr lang="en-IE" dirty="0">
              <a:solidFill>
                <a:srgbClr val="459597"/>
              </a:solidFill>
            </a:endParaRPr>
          </a:p>
        </p:txBody>
      </p:sp>
      <p:sp>
        <p:nvSpPr>
          <p:cNvPr id="8" name="Freeform 7">
            <a:extLst>
              <a:ext uri="{FF2B5EF4-FFF2-40B4-BE49-F238E27FC236}">
                <a16:creationId xmlns:a16="http://schemas.microsoft.com/office/drawing/2014/main" id="{79B99204-3F7E-6F6B-D57B-414AF760A783}"/>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12365" r="-12365"/>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D9FB3EA6-2115-2064-FF33-8362386A1B81}"/>
              </a:ext>
            </a:extLst>
          </p:cNvPr>
          <p:cNvPicPr>
            <a:picLocks noChangeAspect="1"/>
          </p:cNvPicPr>
          <p:nvPr/>
        </p:nvPicPr>
        <p:blipFill>
          <a:blip r:embed="rId4">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2605854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FBFBD-DF78-00DC-8BE2-474687825F8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788F52F-F883-6234-60C4-EAE7BBBC1595}"/>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Lykiltilnámssvið</a:t>
            </a:r>
          </a:p>
        </p:txBody>
      </p:sp>
      <p:sp>
        <p:nvSpPr>
          <p:cNvPr id="6" name="Text Placeholder 5">
            <a:extLst>
              <a:ext uri="{FF2B5EF4-FFF2-40B4-BE49-F238E27FC236}">
                <a16:creationId xmlns:a16="http://schemas.microsoft.com/office/drawing/2014/main" id="{D4FB5A0E-2D0C-5F5B-33C3-A5C9619B4A80}"/>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8984E0C6-202A-3531-3C29-B978B755E5C3}"/>
              </a:ext>
            </a:extLst>
          </p:cNvPr>
          <p:cNvSpPr>
            <a:spLocks noGrp="1"/>
          </p:cNvSpPr>
          <p:nvPr>
            <p:ph type="body" sz="quarter" idx="16"/>
          </p:nvPr>
        </p:nvSpPr>
        <p:spPr>
          <a:xfrm>
            <a:off x="4348814" y="875069"/>
            <a:ext cx="5814361" cy="803654"/>
          </a:xfrm>
          <a:prstGeom prst="rect">
            <a:avLst/>
          </a:prstGeom>
        </p:spPr>
        <p:txBody>
          <a:bodyPr/>
          <a:lstStyle/>
          <a:p>
            <a:pPr>
              <a:lnSpc>
                <a:spcPts val="2960"/>
              </a:lnSpc>
            </a:pPr>
            <a:r>
              <a:rPr lang="en-GB" dirty="0"/>
              <a:t>Mat og endurnýting núverandi bygginga</a:t>
            </a:r>
          </a:p>
          <a:p>
            <a:pPr>
              <a:lnSpc>
                <a:spcPts val="2960"/>
              </a:lnSpc>
            </a:pPr>
            <a:endParaRPr lang="en-GB" sz="2800" dirty="0"/>
          </a:p>
        </p:txBody>
      </p:sp>
      <p:sp>
        <p:nvSpPr>
          <p:cNvPr id="4" name="Text Placeholder 3">
            <a:extLst>
              <a:ext uri="{FF2B5EF4-FFF2-40B4-BE49-F238E27FC236}">
                <a16:creationId xmlns:a16="http://schemas.microsoft.com/office/drawing/2014/main" id="{AE5C821B-F86D-3107-49FC-1909CC4A9597}"/>
              </a:ext>
            </a:extLst>
          </p:cNvPr>
          <p:cNvSpPr>
            <a:spLocks noGrp="1"/>
          </p:cNvSpPr>
          <p:nvPr>
            <p:ph type="body" sz="quarter" idx="21"/>
          </p:nvPr>
        </p:nvSpPr>
        <p:spPr>
          <a:xfrm>
            <a:off x="4348814" y="2024258"/>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Innleiðing passífra hönnunarþátta – svo sem hagstæðrar byggingarstöðu, náttúrulegrar loftræstingar og efna með varmageymslugetu – dregur verulega úr orkunotkun til upphitunar og kælingar. Skynsamleg skipulagning, skuggamyndunartækni og lífklímsk skipulagsgerð stuðla að þægindum innandyra á sama tíma og þær draga úr háðun vélrænna kerfa, sem lækkar langtímakostnað og umhverfisáhrif.</a:t>
            </a:r>
          </a:p>
          <a:p>
            <a:pPr>
              <a:lnSpc>
                <a:spcPts val="2340"/>
              </a:lnSpc>
            </a:pPr>
            <a:endParaRPr lang="en-US" sz="2200" dirty="0"/>
          </a:p>
        </p:txBody>
      </p:sp>
      <p:sp>
        <p:nvSpPr>
          <p:cNvPr id="11" name="Slide Number Placeholder 5">
            <a:extLst>
              <a:ext uri="{FF2B5EF4-FFF2-40B4-BE49-F238E27FC236}">
                <a16:creationId xmlns:a16="http://schemas.microsoft.com/office/drawing/2014/main" id="{5229EC39-33DA-15BC-9907-88451BBB30B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14</a:t>
            </a:fld>
            <a:endParaRPr lang="fr-CA" sz="1200" dirty="0"/>
          </a:p>
        </p:txBody>
      </p:sp>
      <p:sp>
        <p:nvSpPr>
          <p:cNvPr id="3" name="TextBox 2">
            <a:extLst>
              <a:ext uri="{FF2B5EF4-FFF2-40B4-BE49-F238E27FC236}">
                <a16:creationId xmlns:a16="http://schemas.microsoft.com/office/drawing/2014/main" id="{E28ED49A-1310-78DF-7EC0-2E5C2363B0F2}"/>
              </a:ext>
            </a:extLst>
          </p:cNvPr>
          <p:cNvSpPr txBox="1"/>
          <p:nvPr/>
        </p:nvSpPr>
        <p:spPr>
          <a:xfrm>
            <a:off x="4267311" y="4898477"/>
            <a:ext cx="7614586" cy="1797928"/>
          </a:xfrm>
          <a:prstGeom prst="rect">
            <a:avLst/>
          </a:prstGeom>
          <a:noFill/>
        </p:spPr>
        <p:txBody>
          <a:bodyPr wrap="square" lIns="91440" tIns="45720" rIns="91440" bIns="45720" rtlCol="0" anchor="t">
            <a:spAutoFit/>
          </a:bodyPr>
          <a:lstStyle/>
          <a:p>
            <a:pPr>
              <a:lnSpc>
                <a:spcPts val="1860"/>
              </a:lnSpc>
              <a:tabLst>
                <a:tab pos="838200" algn="l"/>
              </a:tabLst>
            </a:pPr>
            <a:r>
              <a:rPr lang="en-IE" b="1" dirty="0">
                <a:solidFill>
                  <a:srgbClr val="414141"/>
                </a:solidFill>
              </a:rPr>
              <a:t>Heimild: </a:t>
            </a:r>
            <a:r>
              <a:rPr lang="en-IE" dirty="0">
                <a:solidFill>
                  <a:srgbClr val="414141"/>
                </a:solidFill>
                <a:ea typeface="+mn-lt"/>
                <a:cs typeface="+mn-lt"/>
              </a:rPr>
              <a:t>	Alþjóðastofnun um orkumál (IEA) &amp; Sameinuðu </a:t>
            </a:r>
          </a:p>
          <a:p>
            <a:pPr>
              <a:lnSpc>
                <a:spcPts val="1860"/>
              </a:lnSpc>
              <a:tabLst>
                <a:tab pos="838200" algn="l"/>
              </a:tabLst>
            </a:pPr>
            <a:r>
              <a:rPr lang="en-IE" dirty="0">
                <a:solidFill>
                  <a:srgbClr val="414141"/>
                </a:solidFill>
                <a:ea typeface="+mn-lt"/>
                <a:cs typeface="+mn-lt"/>
              </a:rPr>
              <a:t>	Umhverfiskerfi Sameinuðu þjóðanna (UNEP). (2013).	</a:t>
            </a:r>
          </a:p>
          <a:p>
            <a:pPr>
              <a:lnSpc>
                <a:spcPts val="1860"/>
              </a:lnSpc>
              <a:tabLst>
                <a:tab pos="838200" algn="l"/>
              </a:tabLst>
            </a:pPr>
            <a:r>
              <a:rPr lang="en-IE" dirty="0">
                <a:solidFill>
                  <a:srgbClr val="414141"/>
                </a:solidFill>
                <a:ea typeface="+mn-lt"/>
                <a:cs typeface="+mn-lt"/>
              </a:rPr>
              <a:t>	Tæknilegur vegakort: Orkuskilvirk byggingarskelföng."</a:t>
            </a:r>
          </a:p>
          <a:p>
            <a:pPr>
              <a:lnSpc>
                <a:spcPts val="1860"/>
              </a:lnSpc>
              <a:tabLst>
                <a:tab pos="838200" algn="l"/>
              </a:tabLst>
            </a:pPr>
            <a:r>
              <a:rPr lang="en-IE" b="1" dirty="0">
                <a:solidFill>
                  <a:srgbClr val="414141"/>
                </a:solidFill>
                <a:ea typeface="+mn-lt"/>
                <a:cs typeface="+mn-lt"/>
              </a:rPr>
              <a:t>Tengill:</a:t>
            </a:r>
            <a:r>
              <a:rPr lang="en-IE" dirty="0">
                <a:solidFill>
                  <a:srgbClr val="459597"/>
                </a:solidFill>
                <a:ea typeface="+mn-lt"/>
                <a:cs typeface="+mn-lt"/>
                <a:hlinkClick r:id="rId2">
                  <a:extLst>
                    <a:ext uri="{A12FA001-AC4F-418D-AE19-62706E023703}">
                      <ahyp:hlinkClr xmlns:ahyp="http://schemas.microsoft.com/office/drawing/2018/hyperlinkcolor" val="tx"/>
                    </a:ext>
                  </a:extLst>
                </a:hlinkClick>
              </a:rPr>
              <a:t> https://www.iea.org/reports/technology-roadmap-energy-efficient</a:t>
            </a:r>
          </a:p>
          <a:p>
            <a:pPr>
              <a:lnSpc>
                <a:spcPts val="1860"/>
              </a:lnSpc>
              <a:tabLst>
                <a:tab pos="838200" algn="l"/>
              </a:tabLst>
            </a:pPr>
            <a:r>
              <a:rPr lang="en-IE" dirty="0">
                <a:solidFill>
                  <a:srgbClr val="459597"/>
                </a:solidFill>
                <a:ea typeface="+mn-lt"/>
                <a:cs typeface="+mn-lt"/>
              </a:rPr>
              <a:t>	</a:t>
            </a:r>
            <a:r>
              <a:rPr lang="en-IE" dirty="0">
                <a:solidFill>
                  <a:srgbClr val="459597"/>
                </a:solidFill>
                <a:ea typeface="+mn-lt"/>
                <a:cs typeface="+mn-lt"/>
                <a:hlinkClick r:id="rId2">
                  <a:extLst>
                    <a:ext uri="{A12FA001-AC4F-418D-AE19-62706E023703}">
                      <ahyp:hlinkClr xmlns:ahyp="http://schemas.microsoft.com/office/drawing/2018/hyperlinkcolor" val="tx"/>
                    </a:ext>
                  </a:extLst>
                </a:hlinkClick>
              </a:rPr>
              <a:t>-byggingarhúð</a:t>
            </a:r>
            <a:endParaRPr lang="en-IE" dirty="0">
              <a:solidFill>
                <a:srgbClr val="459597"/>
              </a:solidFill>
              <a:ea typeface="+mn-lt"/>
              <a:cs typeface="+mn-lt"/>
            </a:endParaRPr>
          </a:p>
          <a:p>
            <a:pPr>
              <a:lnSpc>
                <a:spcPts val="1860"/>
              </a:lnSpc>
              <a:tabLst>
                <a:tab pos="838200" algn="l"/>
              </a:tabLst>
            </a:pPr>
            <a:r>
              <a:rPr lang="en-IE" dirty="0">
                <a:solidFill>
                  <a:srgbClr val="459597"/>
                </a:solidFill>
                <a:ea typeface="+mn-lt"/>
                <a:cs typeface="+mn-lt"/>
              </a:rPr>
              <a:t> </a:t>
            </a:r>
          </a:p>
          <a:p>
            <a:pPr>
              <a:lnSpc>
                <a:spcPts val="1860"/>
              </a:lnSpc>
              <a:tabLst>
                <a:tab pos="838200" algn="l"/>
              </a:tabLst>
            </a:pPr>
            <a:endParaRPr lang="en-IE" dirty="0">
              <a:solidFill>
                <a:srgbClr val="459597"/>
              </a:solidFill>
            </a:endParaRPr>
          </a:p>
        </p:txBody>
      </p:sp>
      <p:sp>
        <p:nvSpPr>
          <p:cNvPr id="8" name="Freeform 7">
            <a:extLst>
              <a:ext uri="{FF2B5EF4-FFF2-40B4-BE49-F238E27FC236}">
                <a16:creationId xmlns:a16="http://schemas.microsoft.com/office/drawing/2014/main" id="{F211149E-71FC-B8E6-1DD6-A61EF7120063}"/>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23004" t="1279" r="-1726" b="-1279"/>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2606EB24-80C7-FED1-312A-982A0B8CE0F6}"/>
              </a:ext>
            </a:extLst>
          </p:cNvPr>
          <p:cNvPicPr>
            <a:picLocks noChangeAspect="1"/>
          </p:cNvPicPr>
          <p:nvPr/>
        </p:nvPicPr>
        <p:blipFill>
          <a:blip r:embed="rId4">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8873813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6AB3B-06C1-2FFF-5ABC-2DF9200F3C7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B4818F1-6453-4137-60A6-004D63055583}"/>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Lykiltilnámssvið</a:t>
            </a:r>
          </a:p>
        </p:txBody>
      </p:sp>
      <p:sp>
        <p:nvSpPr>
          <p:cNvPr id="6" name="Text Placeholder 5">
            <a:extLst>
              <a:ext uri="{FF2B5EF4-FFF2-40B4-BE49-F238E27FC236}">
                <a16:creationId xmlns:a16="http://schemas.microsoft.com/office/drawing/2014/main" id="{D8F0EBB7-3F95-95D8-4004-2C19CF7BA760}"/>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7AC24919-DB2F-25F5-3DD8-A47B95844978}"/>
              </a:ext>
            </a:extLst>
          </p:cNvPr>
          <p:cNvSpPr>
            <a:spLocks noGrp="1"/>
          </p:cNvSpPr>
          <p:nvPr>
            <p:ph type="body" sz="quarter" idx="16"/>
          </p:nvPr>
        </p:nvSpPr>
        <p:spPr>
          <a:xfrm>
            <a:off x="4348814" y="875069"/>
            <a:ext cx="5966761" cy="803654"/>
          </a:xfrm>
          <a:prstGeom prst="rect">
            <a:avLst/>
          </a:prstGeom>
        </p:spPr>
        <p:txBody>
          <a:bodyPr/>
          <a:lstStyle/>
          <a:p>
            <a:pPr>
              <a:lnSpc>
                <a:spcPts val="2960"/>
              </a:lnSpc>
            </a:pPr>
            <a:r>
              <a:rPr lang="en-GB" dirty="0"/>
              <a:t>Mat og endurnýtning núverandi bygginga</a:t>
            </a:r>
          </a:p>
          <a:p>
            <a:pPr>
              <a:lnSpc>
                <a:spcPts val="2960"/>
              </a:lnSpc>
            </a:pPr>
            <a:endParaRPr lang="en-GB" dirty="0"/>
          </a:p>
        </p:txBody>
      </p:sp>
      <p:sp>
        <p:nvSpPr>
          <p:cNvPr id="4" name="Text Placeholder 3">
            <a:extLst>
              <a:ext uri="{FF2B5EF4-FFF2-40B4-BE49-F238E27FC236}">
                <a16:creationId xmlns:a16="http://schemas.microsoft.com/office/drawing/2014/main" id="{67E79C20-F83D-EE68-EA4F-7C3A57C83E79}"/>
              </a:ext>
            </a:extLst>
          </p:cNvPr>
          <p:cNvSpPr>
            <a:spLocks noGrp="1"/>
          </p:cNvSpPr>
          <p:nvPr>
            <p:ph type="body" sz="quarter" idx="21"/>
          </p:nvPr>
        </p:nvSpPr>
        <p:spPr>
          <a:xfrm>
            <a:off x="4348814" y="2024258"/>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Að búa til fjölnota rými gerir gististaðarekstraraðilum kleift að aðlagast síbreytilegum þörfum gesta og nýta staðbundin tækifæri. Með því að hanna rými sem geta hýst bæði ferðaþjónustutengdar athafnir og samfélagsviðburði verður gististaðurinn miðstöð fyrir samskipti heimamanna, sem eykur félagslegt gildi og efnahagslega seiglu. Þessi sveigjanleiki verndar einnig fyrirtækið gegn markaðsbreytingum með því að bjóða upp á fjölbreytta notkunarmöguleika.</a:t>
            </a:r>
          </a:p>
          <a:p>
            <a:pPr>
              <a:lnSpc>
                <a:spcPts val="2340"/>
              </a:lnSpc>
            </a:pPr>
            <a:endParaRPr lang="en-US" sz="2200" dirty="0"/>
          </a:p>
        </p:txBody>
      </p:sp>
      <p:sp>
        <p:nvSpPr>
          <p:cNvPr id="11" name="Slide Number Placeholder 5">
            <a:extLst>
              <a:ext uri="{FF2B5EF4-FFF2-40B4-BE49-F238E27FC236}">
                <a16:creationId xmlns:a16="http://schemas.microsoft.com/office/drawing/2014/main" id="{17871EE6-A454-FCA8-6196-9133F45040A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15</a:t>
            </a:fld>
            <a:endParaRPr lang="fr-CA" sz="1200" dirty="0"/>
          </a:p>
        </p:txBody>
      </p:sp>
      <p:sp>
        <p:nvSpPr>
          <p:cNvPr id="3" name="TextBox 2">
            <a:extLst>
              <a:ext uri="{FF2B5EF4-FFF2-40B4-BE49-F238E27FC236}">
                <a16:creationId xmlns:a16="http://schemas.microsoft.com/office/drawing/2014/main" id="{343B18BE-6E0A-AC81-1F9B-DEFAA5C1AD31}"/>
              </a:ext>
            </a:extLst>
          </p:cNvPr>
          <p:cNvSpPr txBox="1"/>
          <p:nvPr/>
        </p:nvSpPr>
        <p:spPr>
          <a:xfrm>
            <a:off x="4267311" y="5263961"/>
            <a:ext cx="7614586" cy="923330"/>
          </a:xfrm>
          <a:prstGeom prst="rect">
            <a:avLst/>
          </a:prstGeom>
          <a:noFill/>
        </p:spPr>
        <p:txBody>
          <a:bodyPr wrap="square" lIns="91440" tIns="45720" rIns="91440" bIns="45720" rtlCol="0" anchor="t">
            <a:spAutoFit/>
          </a:bodyPr>
          <a:lstStyle/>
          <a:p>
            <a:r>
              <a:rPr lang="en-IE" b="1" dirty="0">
                <a:solidFill>
                  <a:srgbClr val="414141"/>
                </a:solidFill>
              </a:rPr>
              <a:t>Heimild: </a:t>
            </a:r>
            <a:r>
              <a:rPr lang="en-IE" sz="1800" dirty="0">
                <a:solidFill>
                  <a:srgbClr val="414141"/>
                </a:solidFill>
                <a:ea typeface="+mn-lt"/>
                <a:cs typeface="+mn-lt"/>
              </a:rPr>
              <a:t>	UNWTO (Alþjóðastofnun ferðaþjónustunnar). (2020).</a:t>
            </a:r>
            <a:endParaRPr lang="en-IE" sz="1800" dirty="0">
              <a:solidFill>
                <a:srgbClr val="459597"/>
              </a:solidFill>
              <a:ea typeface="+mn-lt"/>
              <a:cs typeface="+mn-lt"/>
            </a:endParaRPr>
          </a:p>
          <a:p>
            <a:r>
              <a:rPr lang="en-IE" sz="1800" dirty="0">
                <a:solidFill>
                  <a:srgbClr val="414141"/>
                </a:solidFill>
                <a:ea typeface="+mn-lt"/>
                <a:cs typeface="+mn-lt"/>
              </a:rPr>
              <a:t>	Ferðaþjónusta og dreifbýlisþróun.</a:t>
            </a:r>
            <a:endParaRPr lang="en-IE" dirty="0">
              <a:ea typeface="+mn-lt"/>
              <a:cs typeface="+mn-lt"/>
            </a:endParaRPr>
          </a:p>
          <a:p>
            <a:r>
              <a:rPr lang="en-IE" sz="1800" b="1" dirty="0">
                <a:solidFill>
                  <a:srgbClr val="414141"/>
                </a:solidFill>
                <a:ea typeface="+mn-lt"/>
                <a:cs typeface="+mn-lt"/>
              </a:rPr>
              <a:t>Tengill: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	https://www.e-unwto.org/doi/book/10.18111/9789284422173</a:t>
            </a:r>
            <a:r>
              <a:rPr lang="en-IE" sz="1800" dirty="0">
                <a:solidFill>
                  <a:srgbClr val="459597"/>
                </a:solidFill>
                <a:ea typeface="+mn-lt"/>
                <a:cs typeface="+mn-lt"/>
              </a:rPr>
              <a:t> </a:t>
            </a:r>
            <a:endParaRPr lang="en-IE" dirty="0">
              <a:solidFill>
                <a:srgbClr val="459597"/>
              </a:solidFill>
            </a:endParaRPr>
          </a:p>
        </p:txBody>
      </p:sp>
      <p:sp>
        <p:nvSpPr>
          <p:cNvPr id="8" name="Freeform 7">
            <a:extLst>
              <a:ext uri="{FF2B5EF4-FFF2-40B4-BE49-F238E27FC236}">
                <a16:creationId xmlns:a16="http://schemas.microsoft.com/office/drawing/2014/main" id="{5F3AFBA8-C23D-20EC-F04D-B5B166BAE473}"/>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12365" r="-12365"/>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C8D71EB6-B90F-2578-7B4E-5D9CD3487CDF}"/>
              </a:ext>
            </a:extLst>
          </p:cNvPr>
          <p:cNvPicPr>
            <a:picLocks noChangeAspect="1"/>
          </p:cNvPicPr>
          <p:nvPr/>
        </p:nvPicPr>
        <p:blipFill>
          <a:blip r:embed="rId4">
            <a:biLevel thresh="50000"/>
            <a:alphaModFix amt="58000"/>
            <a:extLst>
              <a:ext uri="{28A0092B-C50C-407E-A947-70E740481C1C}">
                <a14:useLocalDpi xmlns:a14="http://schemas.microsoft.com/office/drawing/2010/main" val="0"/>
              </a:ext>
            </a:extLst>
          </a:blip>
          <a:srcRect l="53155" t="-1" r="5047" b="49903"/>
          <a:stretch/>
        </p:blipFill>
        <p:spPr>
          <a:xfrm>
            <a:off x="-773142" y="4467875"/>
            <a:ext cx="3580276" cy="2659133"/>
          </a:xfrm>
          <a:prstGeom prst="rect">
            <a:avLst/>
          </a:prstGeom>
        </p:spPr>
      </p:pic>
    </p:spTree>
    <p:extLst>
      <p:ext uri="{BB962C8B-B14F-4D97-AF65-F5344CB8AC3E}">
        <p14:creationId xmlns:p14="http://schemas.microsoft.com/office/powerpoint/2010/main" val="7744278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F0F52-2E50-E006-7CEA-3CEE42AA14D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1E1643F-6FBA-2E5B-2729-376CBF35D9F3}"/>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Lykiltilnámssvið</a:t>
            </a:r>
          </a:p>
        </p:txBody>
      </p:sp>
      <p:sp>
        <p:nvSpPr>
          <p:cNvPr id="6" name="Text Placeholder 5">
            <a:extLst>
              <a:ext uri="{FF2B5EF4-FFF2-40B4-BE49-F238E27FC236}">
                <a16:creationId xmlns:a16="http://schemas.microsoft.com/office/drawing/2014/main" id="{2B34E807-7338-1F6B-D18B-08135D2D5015}"/>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78AB3475-D4F1-3975-4D1B-4F3320EA4D5F}"/>
              </a:ext>
            </a:extLst>
          </p:cNvPr>
          <p:cNvSpPr>
            <a:spLocks noGrp="1"/>
          </p:cNvSpPr>
          <p:nvPr>
            <p:ph type="body" sz="quarter" idx="16"/>
          </p:nvPr>
        </p:nvSpPr>
        <p:spPr>
          <a:xfrm>
            <a:off x="4348814" y="875069"/>
            <a:ext cx="6719236" cy="803654"/>
          </a:xfrm>
          <a:prstGeom prst="rect">
            <a:avLst/>
          </a:prstGeom>
        </p:spPr>
        <p:txBody>
          <a:bodyPr/>
          <a:lstStyle/>
          <a:p>
            <a:pPr>
              <a:lnSpc>
                <a:spcPts val="2960"/>
              </a:lnSpc>
            </a:pPr>
            <a:r>
              <a:rPr lang="en-GB" dirty="0"/>
              <a:t>Mat og endurnýting núverandi bygginga</a:t>
            </a:r>
          </a:p>
          <a:p>
            <a:pPr>
              <a:lnSpc>
                <a:spcPts val="2960"/>
              </a:lnSpc>
            </a:pPr>
            <a:endParaRPr lang="en-GB" dirty="0"/>
          </a:p>
        </p:txBody>
      </p:sp>
      <p:sp>
        <p:nvSpPr>
          <p:cNvPr id="4" name="Text Placeholder 3">
            <a:extLst>
              <a:ext uri="{FF2B5EF4-FFF2-40B4-BE49-F238E27FC236}">
                <a16:creationId xmlns:a16="http://schemas.microsoft.com/office/drawing/2014/main" id="{320FEDD8-8428-61C2-972B-E3DA5C680FC9}"/>
              </a:ext>
            </a:extLst>
          </p:cNvPr>
          <p:cNvSpPr>
            <a:spLocks noGrp="1"/>
          </p:cNvSpPr>
          <p:nvPr>
            <p:ph type="body" sz="quarter" idx="21"/>
          </p:nvPr>
        </p:nvSpPr>
        <p:spPr>
          <a:xfrm>
            <a:off x="4348814" y="2024258"/>
            <a:ext cx="6801786" cy="2928742"/>
          </a:xfrm>
          <a:prstGeom prst="rect">
            <a:avLst/>
          </a:prstGeom>
        </p:spPr>
        <p:txBody>
          <a:bodyPr lIns="91440" tIns="45720" rIns="91440" bIns="45720" anchor="t"/>
          <a:lstStyle/>
          <a:p>
            <a:pPr>
              <a:lnSpc>
                <a:spcPts val="2340"/>
              </a:lnSpc>
            </a:pPr>
            <a:r>
              <a:rPr lang="en-GB" b="0" i="0" dirty="0">
                <a:effectLst/>
                <a:latin typeface="Calibri"/>
                <a:ea typeface="Calibri"/>
                <a:cs typeface="Calibri"/>
              </a:rPr>
              <a:t>Að byggja fyrir langtíma sjálfbærni felur í sér meira en græna byggingu—það krefst þess að huga að öllu lífsferli byggingarinnar. Endingargóð efni, endurnýjanleg orkukerfi og tækni til vatnsverndar draga úr rekstrarkostnaði með tímanum. Skipulagning fyrir framtíðar aðlögun tryggir að gististaðurinn haldist viðeigandi eftir því sem ferðamannastraumur þróast, og verndar bæði fjárfestinguna og menningar- og umhverfisverðmæti samfélagsins.</a:t>
            </a:r>
          </a:p>
          <a:p>
            <a:pPr>
              <a:lnSpc>
                <a:spcPts val="2340"/>
              </a:lnSpc>
            </a:pPr>
            <a:endParaRPr lang="en-US" sz="2200" dirty="0"/>
          </a:p>
        </p:txBody>
      </p:sp>
      <p:sp>
        <p:nvSpPr>
          <p:cNvPr id="11" name="Slide Number Placeholder 5">
            <a:extLst>
              <a:ext uri="{FF2B5EF4-FFF2-40B4-BE49-F238E27FC236}">
                <a16:creationId xmlns:a16="http://schemas.microsoft.com/office/drawing/2014/main" id="{311C63D4-B56B-D826-3154-DE984972B48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16</a:t>
            </a:fld>
            <a:endParaRPr lang="fr-CA" sz="1200" dirty="0"/>
          </a:p>
        </p:txBody>
      </p:sp>
      <p:sp>
        <p:nvSpPr>
          <p:cNvPr id="3" name="TextBox 2">
            <a:extLst>
              <a:ext uri="{FF2B5EF4-FFF2-40B4-BE49-F238E27FC236}">
                <a16:creationId xmlns:a16="http://schemas.microsoft.com/office/drawing/2014/main" id="{940C6365-AB27-F78B-CC88-9BF52954ED03}"/>
              </a:ext>
            </a:extLst>
          </p:cNvPr>
          <p:cNvSpPr txBox="1"/>
          <p:nvPr/>
        </p:nvSpPr>
        <p:spPr>
          <a:xfrm>
            <a:off x="4267311" y="5263961"/>
            <a:ext cx="7614586" cy="1477328"/>
          </a:xfrm>
          <a:prstGeom prst="rect">
            <a:avLst/>
          </a:prstGeom>
          <a:noFill/>
        </p:spPr>
        <p:txBody>
          <a:bodyPr wrap="square" lIns="91440" tIns="45720" rIns="91440" bIns="45720" rtlCol="0" anchor="t">
            <a:spAutoFit/>
          </a:bodyPr>
          <a:lstStyle/>
          <a:p>
            <a:r>
              <a:rPr lang="en-IE" b="1" dirty="0">
                <a:solidFill>
                  <a:srgbClr val="414141"/>
                </a:solidFill>
              </a:rPr>
              <a:t>Heimild: </a:t>
            </a:r>
            <a:r>
              <a:rPr lang="en-IE" sz="1800" dirty="0">
                <a:solidFill>
                  <a:srgbClr val="414141"/>
                </a:solidFill>
                <a:ea typeface="+mn-lt"/>
                <a:cs typeface="+mn-lt"/>
              </a:rPr>
              <a:t>	Á VEGI AÐ HRINGRENNDI HAGKERFI Í BYGGÐU UMHVERFI </a:t>
            </a:r>
          </a:p>
          <a:p>
            <a:r>
              <a:rPr lang="en-IE" sz="1800" b="1" dirty="0">
                <a:solidFill>
                  <a:srgbClr val="414141"/>
                </a:solidFill>
                <a:ea typeface="+mn-lt"/>
                <a:cs typeface="+mn-lt"/>
              </a:rPr>
              <a:t>Tengill: </a:t>
            </a:r>
            <a:r>
              <a:rPr lang="en-IE" sz="1800" dirty="0">
                <a:solidFill>
                  <a:srgbClr val="459597"/>
                </a:solidFill>
                <a:ea typeface="+mn-lt"/>
                <a:cs typeface="+mn-lt"/>
              </a:rPr>
              <a:t>	https://build360.ie/wp-content/uploads/2023/07/Circular-Buildings-	</a:t>
            </a:r>
            <a:r>
              <a:rPr lang="en-IE" sz="1800" dirty="0">
                <a:solidFill>
                  <a:srgbClr val="459597"/>
                </a:solidFill>
                <a:ea typeface="+mn-lt"/>
                <a:cs typeface="+mn-lt"/>
                <a:hlinkClick r:id="rId2">
                  <a:extLst>
                    <a:ext uri="{A12FA001-AC4F-418D-AE19-62706E023703}">
                      <ahyp:hlinkClr xmlns:ahyp="http://schemas.microsoft.com/office/drawing/2018/hyperlinkcolor" val="tx"/>
                    </a:ext>
                  </a:extLst>
                </a:hlinkClick>
              </a:rPr>
              <a:t>Coalition-Report.pdf</a:t>
            </a:r>
            <a:endParaRPr lang="en-IE" sz="1800" dirty="0">
              <a:solidFill>
                <a:srgbClr val="459597"/>
              </a:solidFill>
              <a:ea typeface="+mn-lt"/>
              <a:cs typeface="+mn-lt"/>
            </a:endParaRPr>
          </a:p>
          <a:p>
            <a:r>
              <a:rPr lang="en-IE" sz="1800" dirty="0">
                <a:solidFill>
                  <a:srgbClr val="414141"/>
                </a:solidFill>
                <a:ea typeface="+mn-lt"/>
                <a:cs typeface="+mn-lt"/>
              </a:rPr>
              <a:t> </a:t>
            </a:r>
          </a:p>
          <a:p>
            <a:endParaRPr lang="en-IE" dirty="0">
              <a:solidFill>
                <a:srgbClr val="459597"/>
              </a:solidFill>
            </a:endParaRPr>
          </a:p>
        </p:txBody>
      </p:sp>
      <p:sp>
        <p:nvSpPr>
          <p:cNvPr id="8" name="Freeform 7">
            <a:extLst>
              <a:ext uri="{FF2B5EF4-FFF2-40B4-BE49-F238E27FC236}">
                <a16:creationId xmlns:a16="http://schemas.microsoft.com/office/drawing/2014/main" id="{CFF4A9C9-45EB-7F68-2115-44666D39C646}"/>
              </a:ext>
            </a:extLst>
          </p:cNvPr>
          <p:cNvSpPr/>
          <p:nvPr/>
        </p:nvSpPr>
        <p:spPr>
          <a:xfrm rot="5400000">
            <a:off x="475136" y="2650494"/>
            <a:ext cx="3167125" cy="4117398"/>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3"/>
            <a:srcRect/>
            <a:stretch>
              <a:fillRect l="-12365" r="-12365"/>
            </a:stretch>
          </a:blipFill>
        </p:spPr>
        <p:txBody>
          <a:bodyPr wrap="square" lIns="0" tIns="0" rIns="0" bIns="0" rtlCol="0">
            <a:noAutofit/>
          </a:bodyPr>
          <a:lstStyle/>
          <a:p>
            <a:endParaRPr dirty="0">
              <a:solidFill>
                <a:srgbClr val="459597"/>
              </a:solidFill>
            </a:endParaRPr>
          </a:p>
        </p:txBody>
      </p:sp>
      <p:pic>
        <p:nvPicPr>
          <p:cNvPr id="13" name="Picture 12">
            <a:extLst>
              <a:ext uri="{FF2B5EF4-FFF2-40B4-BE49-F238E27FC236}">
                <a16:creationId xmlns:a16="http://schemas.microsoft.com/office/drawing/2014/main" id="{470221CA-D0F1-E020-7DBB-4588C2D7DBDF}"/>
              </a:ext>
            </a:extLst>
          </p:cNvPr>
          <p:cNvPicPr>
            <a:picLocks noChangeAspect="1"/>
          </p:cNvPicPr>
          <p:nvPr/>
        </p:nvPicPr>
        <p:blipFill>
          <a:blip r:embed="rId4">
            <a:biLevel thresh="50000"/>
            <a:alphaModFix amt="58000"/>
            <a:extLst>
              <a:ext uri="{28A0092B-C50C-407E-A947-70E740481C1C}">
                <a14:useLocalDpi xmlns:a14="http://schemas.microsoft.com/office/drawing/2010/main" val="0"/>
              </a:ext>
            </a:extLst>
          </a:blip>
          <a:srcRect l="53155" t="-1" r="5047" b="49903"/>
          <a:stretch/>
        </p:blipFill>
        <p:spPr>
          <a:xfrm>
            <a:off x="-768129" y="4198867"/>
            <a:ext cx="3580276" cy="2659133"/>
          </a:xfrm>
          <a:prstGeom prst="rect">
            <a:avLst/>
          </a:prstGeom>
        </p:spPr>
      </p:pic>
    </p:spTree>
    <p:extLst>
      <p:ext uri="{BB962C8B-B14F-4D97-AF65-F5344CB8AC3E}">
        <p14:creationId xmlns:p14="http://schemas.microsoft.com/office/powerpoint/2010/main" val="2852094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851D2-E02F-D56B-E906-2059F57F453E}"/>
            </a:ext>
          </a:extLst>
        </p:cNvPr>
        <p:cNvGrpSpPr/>
        <p:nvPr/>
      </p:nvGrpSpPr>
      <p:grpSpPr>
        <a:xfrm>
          <a:off x="0" y="0"/>
          <a:ext cx="0" cy="0"/>
          <a:chOff x="0" y="0"/>
          <a:chExt cx="0" cy="0"/>
        </a:xfrm>
      </p:grpSpPr>
      <p:pic>
        <p:nvPicPr>
          <p:cNvPr id="9" name="Segnaposto immagine 8" descr="Immagine che contiene aria aperta, giungla, pianta, albero&#10;&#10;Il contenuto generato dall&amp;#39;IA potrebbe non essere corretto.">
            <a:extLst>
              <a:ext uri="{FF2B5EF4-FFF2-40B4-BE49-F238E27FC236}">
                <a16:creationId xmlns:a16="http://schemas.microsoft.com/office/drawing/2014/main" id="{020766C8-361D-FA45-6DAC-1BDA8B54BD3C}"/>
              </a:ext>
            </a:extLst>
          </p:cNvPr>
          <p:cNvPicPr>
            <a:picLocks noGrp="1" noChangeAspect="1"/>
          </p:cNvPicPr>
          <p:nvPr>
            <p:ph type="pic" sz="quarter" idx="20"/>
          </p:nvPr>
        </p:nvPicPr>
        <p:blipFill>
          <a:blip r:embed="rId2"/>
          <a:srcRect t="10500" b="10500"/>
          <a:stretch>
            <a:fillRect/>
          </a:stretch>
        </p:blipFill>
        <p:spPr>
          <a:xfrm>
            <a:off x="7143400" y="1219242"/>
            <a:ext cx="3918486" cy="2209758"/>
          </a:xfrm>
        </p:spPr>
      </p:pic>
      <p:sp>
        <p:nvSpPr>
          <p:cNvPr id="11" name="Text Placeholder 3">
            <a:extLst>
              <a:ext uri="{FF2B5EF4-FFF2-40B4-BE49-F238E27FC236}">
                <a16:creationId xmlns:a16="http://schemas.microsoft.com/office/drawing/2014/main" id="{426E1377-00BE-EF9D-B3E7-1F6A40AB9087}"/>
              </a:ext>
            </a:extLst>
          </p:cNvPr>
          <p:cNvSpPr txBox="1">
            <a:spLocks/>
          </p:cNvSpPr>
          <p:nvPr/>
        </p:nvSpPr>
        <p:spPr>
          <a:xfrm>
            <a:off x="629645" y="460753"/>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Hvernig á að byggja kolefnishlutlaust hótel</a:t>
            </a:r>
          </a:p>
          <a:p>
            <a:pPr>
              <a:lnSpc>
                <a:spcPts val="3720"/>
              </a:lnSpc>
            </a:pPr>
            <a:endParaRPr lang="en-US" dirty="0"/>
          </a:p>
          <a:p>
            <a:pPr>
              <a:lnSpc>
                <a:spcPts val="3720"/>
              </a:lnSpc>
            </a:pPr>
            <a:endParaRPr lang="en-US" dirty="0"/>
          </a:p>
        </p:txBody>
      </p:sp>
      <p:sp>
        <p:nvSpPr>
          <p:cNvPr id="12" name="Text Placeholder 4">
            <a:extLst>
              <a:ext uri="{FF2B5EF4-FFF2-40B4-BE49-F238E27FC236}">
                <a16:creationId xmlns:a16="http://schemas.microsoft.com/office/drawing/2014/main" id="{8D8A360E-A329-C00E-FDDB-E046493928D9}"/>
              </a:ext>
            </a:extLst>
          </p:cNvPr>
          <p:cNvSpPr txBox="1">
            <a:spLocks/>
          </p:cNvSpPr>
          <p:nvPr/>
        </p:nvSpPr>
        <p:spPr>
          <a:xfrm>
            <a:off x="615788" y="2094996"/>
            <a:ext cx="6513754"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800" b="1" dirty="0">
                <a:solidFill>
                  <a:srgbClr val="EC7C69"/>
                </a:solidFill>
              </a:rPr>
              <a:t>Nafn: </a:t>
            </a:r>
          </a:p>
          <a:p>
            <a:pPr indent="0">
              <a:lnSpc>
                <a:spcPts val="2240"/>
              </a:lnSpc>
              <a:buClr>
                <a:srgbClr val="459597"/>
              </a:buClr>
            </a:pPr>
            <a:r>
              <a:rPr lang="en-GB" sz="2800" dirty="0">
                <a:solidFill>
                  <a:srgbClr val="414141"/>
                </a:solidFill>
              </a:rPr>
              <a:t>Hotel Svart, Noregur</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b="1" dirty="0">
                <a:solidFill>
                  <a:srgbClr val="EC7C69"/>
                </a:solidFill>
              </a:rPr>
              <a:t>Lýsing:</a:t>
            </a:r>
          </a:p>
          <a:p>
            <a:pPr indent="0">
              <a:lnSpc>
                <a:spcPts val="2240"/>
              </a:lnSpc>
              <a:buClr>
                <a:srgbClr val="459597"/>
              </a:buClr>
            </a:pPr>
            <a:r>
              <a:rPr lang="en-GB" sz="2200" dirty="0">
                <a:solidFill>
                  <a:srgbClr val="414141"/>
                </a:solidFill>
              </a:rPr>
              <a:t>Þetta myndband frá Tomorrow's Build kannar </a:t>
            </a:r>
          </a:p>
          <a:p>
            <a:pPr indent="0">
              <a:lnSpc>
                <a:spcPts val="2240"/>
              </a:lnSpc>
              <a:buClr>
                <a:srgbClr val="459597"/>
              </a:buClr>
            </a:pPr>
            <a:r>
              <a:rPr lang="en-GB" sz="2200" dirty="0">
                <a:solidFill>
                  <a:srgbClr val="414141"/>
                </a:solidFill>
              </a:rPr>
              <a:t>nýstárlegri hönnun Hótel Svart í Noregi, </a:t>
            </a:r>
          </a:p>
          <a:p>
            <a:pPr indent="0">
              <a:lnSpc>
                <a:spcPts val="2240"/>
              </a:lnSpc>
              <a:buClr>
                <a:srgbClr val="459597"/>
              </a:buClr>
            </a:pPr>
            <a:r>
              <a:rPr lang="en-GB" sz="2200" dirty="0">
                <a:solidFill>
                  <a:srgbClr val="414141"/>
                </a:solidFill>
              </a:rPr>
              <a:t>eitt af fyrstu orkujákvæðu hótelum heims.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Myndbandið útskýrir hvernig verkefnið samþættir staðbundið efni, óvirka orkustjórnun og sveigjanlegar arkitektúrlausnir til að lágmarka umhverfisáhrif á sama tíma og boðið er upp á lúxusgestaupplifanir. Það veitir innsýn í byggingaraðferðir og sjálfbærnivinnubrögð sem gera hótelið að fyrirmynd fyrir kolefnishlutlaust þjónustuferðaþjónustuframkvæmd.</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cxnSp>
        <p:nvCxnSpPr>
          <p:cNvPr id="13" name="Straight Connector 12">
            <a:extLst>
              <a:ext uri="{FF2B5EF4-FFF2-40B4-BE49-F238E27FC236}">
                <a16:creationId xmlns:a16="http://schemas.microsoft.com/office/drawing/2014/main" id="{41677F2F-EAFF-F17D-A06D-A2E40637F39B}"/>
              </a:ext>
            </a:extLst>
          </p:cNvPr>
          <p:cNvCxnSpPr>
            <a:cxnSpLocks/>
          </p:cNvCxnSpPr>
          <p:nvPr/>
        </p:nvCxnSpPr>
        <p:spPr>
          <a:xfrm>
            <a:off x="1" y="1624932"/>
            <a:ext cx="590349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F6B4BC03-C87E-627B-C8AB-AA6CA2DE695B}"/>
              </a:ext>
            </a:extLst>
          </p:cNvPr>
          <p:cNvGrpSpPr/>
          <p:nvPr/>
        </p:nvGrpSpPr>
        <p:grpSpPr>
          <a:xfrm>
            <a:off x="9402581" y="2160138"/>
            <a:ext cx="2779672" cy="554397"/>
            <a:chOff x="1800741" y="6353467"/>
            <a:chExt cx="3253859" cy="554397"/>
          </a:xfrm>
        </p:grpSpPr>
        <p:sp>
          <p:nvSpPr>
            <p:cNvPr id="18" name="object 3">
              <a:extLst>
                <a:ext uri="{FF2B5EF4-FFF2-40B4-BE49-F238E27FC236}">
                  <a16:creationId xmlns:a16="http://schemas.microsoft.com/office/drawing/2014/main" id="{2A370E9F-FC44-9E8D-EAFB-455FDE8A13E8}"/>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9" name="Text Placeholder 6">
              <a:extLst>
                <a:ext uri="{FF2B5EF4-FFF2-40B4-BE49-F238E27FC236}">
                  <a16:creationId xmlns:a16="http://schemas.microsoft.com/office/drawing/2014/main" id="{1CADD4C6-A333-9C1F-1060-80C0333C7E98}"/>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200" dirty="0"/>
                <a:t>Mynd: </a:t>
              </a:r>
              <a:r>
                <a:rPr lang="en-GB" sz="1200" dirty="0" err="1"/>
                <a:t>Meridaunia</a:t>
              </a:r>
              <a:endParaRPr lang="en-GB" sz="1200" dirty="0"/>
            </a:p>
          </p:txBody>
        </p:sp>
      </p:grpSp>
      <p:sp>
        <p:nvSpPr>
          <p:cNvPr id="20" name="Oval 19">
            <a:extLst>
              <a:ext uri="{FF2B5EF4-FFF2-40B4-BE49-F238E27FC236}">
                <a16:creationId xmlns:a16="http://schemas.microsoft.com/office/drawing/2014/main" id="{90E0E9A7-B697-C8EF-05A4-A6E8F07F8240}"/>
              </a:ext>
            </a:extLst>
          </p:cNvPr>
          <p:cNvSpPr/>
          <p:nvPr/>
        </p:nvSpPr>
        <p:spPr>
          <a:xfrm>
            <a:off x="5984209" y="343487"/>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lowchart: Connector 3">
            <a:extLst>
              <a:ext uri="{FF2B5EF4-FFF2-40B4-BE49-F238E27FC236}">
                <a16:creationId xmlns:a16="http://schemas.microsoft.com/office/drawing/2014/main" id="{226B5366-1E7F-671B-E863-A20A4E96D7AA}"/>
              </a:ext>
            </a:extLst>
          </p:cNvPr>
          <p:cNvSpPr/>
          <p:nvPr/>
        </p:nvSpPr>
        <p:spPr>
          <a:xfrm>
            <a:off x="6033207" y="375319"/>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3">
                  <a:extLst>
                    <a:ext uri="{A12FA001-AC4F-418D-AE19-62706E023703}">
                      <ahyp:hlinkClr xmlns:ahyp="http://schemas.microsoft.com/office/drawing/2018/hyperlinkcolor" val="tx"/>
                    </a:ext>
                  </a:extLst>
                </a:hlinkClick>
              </a:rPr>
              <a:t>Smelltu til að horfa á myndbandið</a:t>
            </a:r>
          </a:p>
        </p:txBody>
      </p:sp>
      <p:pic>
        <p:nvPicPr>
          <p:cNvPr id="23" name="Picture 22">
            <a:extLst>
              <a:ext uri="{FF2B5EF4-FFF2-40B4-BE49-F238E27FC236}">
                <a16:creationId xmlns:a16="http://schemas.microsoft.com/office/drawing/2014/main" id="{DB36F58B-9B6F-0E7A-1C2A-6133BAFD4FF9}"/>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6382806" y="3877111"/>
            <a:ext cx="4194013" cy="3114966"/>
          </a:xfrm>
          <a:prstGeom prst="rect">
            <a:avLst/>
          </a:prstGeom>
        </p:spPr>
      </p:pic>
      <p:sp>
        <p:nvSpPr>
          <p:cNvPr id="24" name="Slide Number Placeholder 5">
            <a:extLst>
              <a:ext uri="{FF2B5EF4-FFF2-40B4-BE49-F238E27FC236}">
                <a16:creationId xmlns:a16="http://schemas.microsoft.com/office/drawing/2014/main" id="{AD35A133-CAC6-0C71-784D-4CC74D962B9B}"/>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17</a:t>
            </a:fld>
            <a:endParaRPr lang="fr-CA" sz="1200" dirty="0"/>
          </a:p>
        </p:txBody>
      </p:sp>
    </p:spTree>
    <p:extLst>
      <p:ext uri="{BB962C8B-B14F-4D97-AF65-F5344CB8AC3E}">
        <p14:creationId xmlns:p14="http://schemas.microsoft.com/office/powerpoint/2010/main" val="20489513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31E338-1E55-CFD6-95EF-4CD7EDF5170C}"/>
            </a:ext>
          </a:extLst>
        </p:cNvPr>
        <p:cNvGrpSpPr/>
        <p:nvPr/>
      </p:nvGrpSpPr>
      <p:grpSpPr>
        <a:xfrm>
          <a:off x="0" y="0"/>
          <a:ext cx="0" cy="0"/>
          <a:chOff x="0" y="0"/>
          <a:chExt cx="0" cy="0"/>
        </a:xfrm>
      </p:grpSpPr>
      <p:pic>
        <p:nvPicPr>
          <p:cNvPr id="9" name="Segnaposto immagine 8" descr="Immagine che contiene aria aperta, giungla, pianta, albero&#10;&#10;Il contenuto generato dall&amp;#39;IA potrebbe non essere corretto.">
            <a:extLst>
              <a:ext uri="{FF2B5EF4-FFF2-40B4-BE49-F238E27FC236}">
                <a16:creationId xmlns:a16="http://schemas.microsoft.com/office/drawing/2014/main" id="{12B4705C-D18C-81DC-4FF3-26C0E1171E9C}"/>
              </a:ext>
            </a:extLst>
          </p:cNvPr>
          <p:cNvPicPr>
            <a:picLocks noGrp="1" noChangeAspect="1"/>
          </p:cNvPicPr>
          <p:nvPr>
            <p:ph type="pic" sz="quarter" idx="20"/>
          </p:nvPr>
        </p:nvPicPr>
        <p:blipFill>
          <a:blip r:embed="rId2"/>
          <a:srcRect t="10500" b="10500"/>
          <a:stretch>
            <a:fillRect/>
          </a:stretch>
        </p:blipFill>
        <p:spPr>
          <a:xfrm>
            <a:off x="7143400" y="1219242"/>
            <a:ext cx="3918486" cy="2209758"/>
          </a:xfrm>
        </p:spPr>
      </p:pic>
      <p:sp>
        <p:nvSpPr>
          <p:cNvPr id="11" name="Text Placeholder 3">
            <a:extLst>
              <a:ext uri="{FF2B5EF4-FFF2-40B4-BE49-F238E27FC236}">
                <a16:creationId xmlns:a16="http://schemas.microsoft.com/office/drawing/2014/main" id="{D71A1B75-58A3-5DE0-4C2D-6273A2D35D98}"/>
              </a:ext>
            </a:extLst>
          </p:cNvPr>
          <p:cNvSpPr txBox="1">
            <a:spLocks/>
          </p:cNvSpPr>
          <p:nvPr/>
        </p:nvSpPr>
        <p:spPr>
          <a:xfrm>
            <a:off x="629645" y="460753"/>
            <a:ext cx="468153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Hvernig á að byggja kolefnishlutlaust hótel</a:t>
            </a:r>
          </a:p>
          <a:p>
            <a:pPr>
              <a:lnSpc>
                <a:spcPts val="3720"/>
              </a:lnSpc>
            </a:pPr>
            <a:endParaRPr lang="en-US" dirty="0"/>
          </a:p>
          <a:p>
            <a:pPr>
              <a:lnSpc>
                <a:spcPts val="3720"/>
              </a:lnSpc>
            </a:pPr>
            <a:endParaRPr lang="en-US" dirty="0"/>
          </a:p>
        </p:txBody>
      </p:sp>
      <p:sp>
        <p:nvSpPr>
          <p:cNvPr id="12" name="Text Placeholder 4">
            <a:extLst>
              <a:ext uri="{FF2B5EF4-FFF2-40B4-BE49-F238E27FC236}">
                <a16:creationId xmlns:a16="http://schemas.microsoft.com/office/drawing/2014/main" id="{8262F479-0A79-AE73-3E80-FEEDB4B09197}"/>
              </a:ext>
            </a:extLst>
          </p:cNvPr>
          <p:cNvSpPr txBox="1">
            <a:spLocks/>
          </p:cNvSpPr>
          <p:nvPr/>
        </p:nvSpPr>
        <p:spPr>
          <a:xfrm>
            <a:off x="629645" y="2298210"/>
            <a:ext cx="468153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b="1" dirty="0">
                <a:solidFill>
                  <a:srgbClr val="EC7C69"/>
                </a:solidFill>
              </a:rPr>
              <a:t>Beittu viðfangsefni 1: </a:t>
            </a:r>
          </a:p>
          <a:p>
            <a:pPr indent="0">
              <a:lnSpc>
                <a:spcPts val="2240"/>
              </a:lnSpc>
              <a:buClr>
                <a:srgbClr val="459597"/>
              </a:buClr>
            </a:pPr>
            <a:endParaRPr lang="en-GB" b="1" dirty="0">
              <a:solidFill>
                <a:srgbClr val="EC7C69"/>
              </a:solidFill>
            </a:endParaRPr>
          </a:p>
          <a:p>
            <a:pPr indent="0">
              <a:lnSpc>
                <a:spcPts val="2240"/>
              </a:lnSpc>
              <a:buClr>
                <a:srgbClr val="459597"/>
              </a:buClr>
            </a:pPr>
            <a:r>
              <a:rPr lang="en-GB" dirty="0">
                <a:solidFill>
                  <a:srgbClr val="414141"/>
                </a:solidFill>
              </a:rPr>
              <a:t>Þetta myndband styður kafla 2: Betri byggingavalkostir – efni, skipulag og sveigjanleiki. Það sýnir hvernig stefnumótandi hönnunarvalkostir – svo sem sólarsnúningsstaðsetning, umhverfisvænt efnisval og einingasmíði – geta skapað gistingu sem er bæði lúxus og umhverfisábyrg.</a:t>
            </a:r>
          </a:p>
          <a:p>
            <a:pPr indent="0">
              <a:lnSpc>
                <a:spcPts val="2240"/>
              </a:lnSpc>
              <a:buClr>
                <a:srgbClr val="459597"/>
              </a:buClr>
            </a:pPr>
            <a:endParaRPr lang="en-GB" dirty="0">
              <a:solidFill>
                <a:srgbClr val="414141"/>
              </a:solidFill>
            </a:endParaRPr>
          </a:p>
          <a:p>
            <a:pPr indent="0">
              <a:lnSpc>
                <a:spcPts val="2240"/>
              </a:lnSpc>
              <a:buClr>
                <a:srgbClr val="459597"/>
              </a:buClr>
            </a:pPr>
            <a:endParaRPr lang="en-GB" dirty="0">
              <a:solidFill>
                <a:srgbClr val="414141"/>
              </a:solidFill>
            </a:endParaRPr>
          </a:p>
          <a:p>
            <a:pPr indent="0">
              <a:lnSpc>
                <a:spcPts val="2240"/>
              </a:lnSpc>
              <a:buClr>
                <a:srgbClr val="459597"/>
              </a:buClr>
            </a:pPr>
            <a:endParaRPr lang="en-GB" dirty="0">
              <a:solidFill>
                <a:srgbClr val="414141"/>
              </a:solidFill>
            </a:endParaRPr>
          </a:p>
          <a:p>
            <a:pPr indent="0">
              <a:lnSpc>
                <a:spcPts val="2240"/>
              </a:lnSpc>
              <a:buClr>
                <a:srgbClr val="459597"/>
              </a:buClr>
            </a:pPr>
            <a:endParaRPr lang="en-GB" dirty="0">
              <a:solidFill>
                <a:srgbClr val="414141"/>
              </a:solidFill>
            </a:endParaRPr>
          </a:p>
        </p:txBody>
      </p:sp>
      <p:cxnSp>
        <p:nvCxnSpPr>
          <p:cNvPr id="13" name="Straight Connector 12">
            <a:extLst>
              <a:ext uri="{FF2B5EF4-FFF2-40B4-BE49-F238E27FC236}">
                <a16:creationId xmlns:a16="http://schemas.microsoft.com/office/drawing/2014/main" id="{A041B2D3-D6D6-AD9F-CFD6-7D4CB700AF87}"/>
              </a:ext>
            </a:extLst>
          </p:cNvPr>
          <p:cNvCxnSpPr>
            <a:cxnSpLocks/>
          </p:cNvCxnSpPr>
          <p:nvPr/>
        </p:nvCxnSpPr>
        <p:spPr>
          <a:xfrm>
            <a:off x="1" y="1624932"/>
            <a:ext cx="590349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07A2589E-D8F0-A48E-065E-20771E30EAFB}"/>
              </a:ext>
            </a:extLst>
          </p:cNvPr>
          <p:cNvGrpSpPr/>
          <p:nvPr/>
        </p:nvGrpSpPr>
        <p:grpSpPr>
          <a:xfrm>
            <a:off x="9402581" y="2160138"/>
            <a:ext cx="2779672" cy="554397"/>
            <a:chOff x="1800741" y="6353467"/>
            <a:chExt cx="3253859" cy="554397"/>
          </a:xfrm>
        </p:grpSpPr>
        <p:sp>
          <p:nvSpPr>
            <p:cNvPr id="18" name="object 3">
              <a:extLst>
                <a:ext uri="{FF2B5EF4-FFF2-40B4-BE49-F238E27FC236}">
                  <a16:creationId xmlns:a16="http://schemas.microsoft.com/office/drawing/2014/main" id="{CE5A3EC9-CAB1-DD74-00A2-AEA358BDCFE9}"/>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9" name="Text Placeholder 6">
              <a:extLst>
                <a:ext uri="{FF2B5EF4-FFF2-40B4-BE49-F238E27FC236}">
                  <a16:creationId xmlns:a16="http://schemas.microsoft.com/office/drawing/2014/main" id="{7F683709-6BB2-59B0-41E4-46AB2948BA86}"/>
                </a:ext>
              </a:extLst>
            </p:cNvPr>
            <p:cNvSpPr txBox="1">
              <a:spLocks/>
            </p:cNvSpPr>
            <p:nvPr/>
          </p:nvSpPr>
          <p:spPr>
            <a:xfrm>
              <a:off x="1800742" y="6493124"/>
              <a:ext cx="3253858" cy="2585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200" dirty="0"/>
                <a:t>Mynd: </a:t>
              </a:r>
              <a:r>
                <a:rPr lang="en-GB" sz="1200" dirty="0" err="1"/>
                <a:t>Meridaunia</a:t>
              </a:r>
              <a:endParaRPr lang="en-GB" sz="1200" dirty="0"/>
            </a:p>
          </p:txBody>
        </p:sp>
      </p:grpSp>
      <p:sp>
        <p:nvSpPr>
          <p:cNvPr id="20" name="Oval 19">
            <a:extLst>
              <a:ext uri="{FF2B5EF4-FFF2-40B4-BE49-F238E27FC236}">
                <a16:creationId xmlns:a16="http://schemas.microsoft.com/office/drawing/2014/main" id="{71F4427B-7AA2-CBA1-A299-CC68737A5FF7}"/>
              </a:ext>
            </a:extLst>
          </p:cNvPr>
          <p:cNvSpPr/>
          <p:nvPr/>
        </p:nvSpPr>
        <p:spPr>
          <a:xfrm>
            <a:off x="5984209" y="343487"/>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lowchart: Connector 3">
            <a:extLst>
              <a:ext uri="{FF2B5EF4-FFF2-40B4-BE49-F238E27FC236}">
                <a16:creationId xmlns:a16="http://schemas.microsoft.com/office/drawing/2014/main" id="{FD6F72CE-C86C-7DEC-6A1A-A9265DDE98DF}"/>
              </a:ext>
            </a:extLst>
          </p:cNvPr>
          <p:cNvSpPr/>
          <p:nvPr/>
        </p:nvSpPr>
        <p:spPr>
          <a:xfrm>
            <a:off x="6033207" y="375319"/>
            <a:ext cx="1647825"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3">
                  <a:extLst>
                    <a:ext uri="{A12FA001-AC4F-418D-AE19-62706E023703}">
                      <ahyp:hlinkClr xmlns:ahyp="http://schemas.microsoft.com/office/drawing/2018/hyperlinkcolor" val="tx"/>
                    </a:ext>
                  </a:extLst>
                </a:hlinkClick>
              </a:rPr>
              <a:t>Smelltu til að horfa á myndbandið</a:t>
            </a:r>
          </a:p>
        </p:txBody>
      </p:sp>
      <p:pic>
        <p:nvPicPr>
          <p:cNvPr id="6" name="Picture 5">
            <a:extLst>
              <a:ext uri="{FF2B5EF4-FFF2-40B4-BE49-F238E27FC236}">
                <a16:creationId xmlns:a16="http://schemas.microsoft.com/office/drawing/2014/main" id="{E3400D93-3913-BF3F-6D4F-5DA48C4A481D}"/>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6382806" y="3877111"/>
            <a:ext cx="4194013" cy="3114966"/>
          </a:xfrm>
          <a:prstGeom prst="rect">
            <a:avLst/>
          </a:prstGeom>
        </p:spPr>
      </p:pic>
      <p:sp>
        <p:nvSpPr>
          <p:cNvPr id="7" name="Slide Number Placeholder 5">
            <a:extLst>
              <a:ext uri="{FF2B5EF4-FFF2-40B4-BE49-F238E27FC236}">
                <a16:creationId xmlns:a16="http://schemas.microsoft.com/office/drawing/2014/main" id="{22748D15-19E5-BF91-FBFE-6A2F9316B3FA}"/>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18</a:t>
            </a:fld>
            <a:endParaRPr lang="fr-CA" sz="1200" dirty="0"/>
          </a:p>
        </p:txBody>
      </p:sp>
    </p:spTree>
    <p:extLst>
      <p:ext uri="{BB962C8B-B14F-4D97-AF65-F5344CB8AC3E}">
        <p14:creationId xmlns:p14="http://schemas.microsoft.com/office/powerpoint/2010/main" val="3236197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6C501-3366-A1DF-7129-304FF160F5CB}"/>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3103E3C5-A721-9C32-7A02-02374EBBB66F}"/>
              </a:ext>
            </a:extLst>
          </p:cNvPr>
          <p:cNvSpPr txBox="1">
            <a:spLocks/>
          </p:cNvSpPr>
          <p:nvPr/>
        </p:nvSpPr>
        <p:spPr>
          <a:xfrm>
            <a:off x="629646" y="460753"/>
            <a:ext cx="677520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Rafrænt tæki: </a:t>
            </a:r>
            <a:r>
              <a:rPr lang="en-US" b="0" dirty="0">
                <a:solidFill>
                  <a:srgbClr val="414141"/>
                </a:solidFill>
              </a:rPr>
              <a:t>EC3 (Embodied Carbon in Construction Calculator)</a:t>
            </a:r>
          </a:p>
          <a:p>
            <a:pPr>
              <a:lnSpc>
                <a:spcPts val="3720"/>
              </a:lnSpc>
            </a:pPr>
            <a:endParaRPr lang="en-US" dirty="0"/>
          </a:p>
        </p:txBody>
      </p:sp>
      <p:cxnSp>
        <p:nvCxnSpPr>
          <p:cNvPr id="10" name="Straight Connector 9">
            <a:extLst>
              <a:ext uri="{FF2B5EF4-FFF2-40B4-BE49-F238E27FC236}">
                <a16:creationId xmlns:a16="http://schemas.microsoft.com/office/drawing/2014/main" id="{2F010846-18FF-EEB5-D3BB-2D3E318E36E1}"/>
              </a:ext>
            </a:extLst>
          </p:cNvPr>
          <p:cNvCxnSpPr>
            <a:cxnSpLocks/>
          </p:cNvCxnSpPr>
          <p:nvPr/>
        </p:nvCxnSpPr>
        <p:spPr>
          <a:xfrm>
            <a:off x="0" y="1615190"/>
            <a:ext cx="562983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1C33CA2-8FE3-6D36-6F96-E74974372FF0}"/>
              </a:ext>
            </a:extLst>
          </p:cNvPr>
          <p:cNvSpPr txBox="1">
            <a:spLocks/>
          </p:cNvSpPr>
          <p:nvPr/>
        </p:nvSpPr>
        <p:spPr>
          <a:xfrm>
            <a:off x="629646" y="2072472"/>
            <a:ext cx="517948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dirty="0">
                <a:solidFill>
                  <a:srgbClr val="414141"/>
                </a:solidFill>
              </a:rPr>
              <a:t>EC3 er ókeypis stafrænn vettvangur sem Building Transparency þróaði og sem hjálpar hönnuðum, byggingaraðilum og húsnæðisþróunaraðilum að áætla og draga úr innbyggðu kolefni í byggingarefnum. </a:t>
            </a:r>
          </a:p>
          <a:p>
            <a:pPr indent="0">
              <a:lnSpc>
                <a:spcPts val="2240"/>
              </a:lnSpc>
              <a:buClr>
                <a:srgbClr val="459597"/>
              </a:buClr>
            </a:pPr>
            <a:endParaRPr lang="en-GB" dirty="0">
              <a:solidFill>
                <a:srgbClr val="414141"/>
              </a:solidFill>
            </a:endParaRPr>
          </a:p>
          <a:p>
            <a:pPr indent="0">
              <a:lnSpc>
                <a:spcPts val="2240"/>
              </a:lnSpc>
              <a:buClr>
                <a:srgbClr val="459597"/>
              </a:buClr>
            </a:pPr>
            <a:r>
              <a:rPr lang="en-GB" dirty="0">
                <a:solidFill>
                  <a:srgbClr val="414141"/>
                </a:solidFill>
              </a:rPr>
              <a:t>Það veitir rauntímagögn um umhverfisáhrif efna eins og steypu, stáls, viðar og einangrunar, sem gerir notendum kleift að taka upplýstar ákvarðanir um lágkolefnisvalkosti á hönnunar- og innkaupaferli</a:t>
            </a:r>
          </a:p>
        </p:txBody>
      </p:sp>
      <p:pic>
        <p:nvPicPr>
          <p:cNvPr id="5" name="Immagine 6" descr="Immagine che contiene testo, mappa&#10;&#10;Il contenuto generato dall&amp;#39;IA potrebbe non essere corretto.">
            <a:extLst>
              <a:ext uri="{FF2B5EF4-FFF2-40B4-BE49-F238E27FC236}">
                <a16:creationId xmlns:a16="http://schemas.microsoft.com/office/drawing/2014/main" id="{2F937C6D-3C1F-32B3-E58F-C46BADBD2D7A}"/>
              </a:ext>
            </a:extLst>
          </p:cNvPr>
          <p:cNvPicPr>
            <a:picLocks noChangeAspect="1"/>
          </p:cNvPicPr>
          <p:nvPr/>
        </p:nvPicPr>
        <p:blipFill rotWithShape="1">
          <a:blip r:embed="rId2">
            <a:duotone>
              <a:schemeClr val="accent2">
                <a:shade val="45000"/>
                <a:satMod val="135000"/>
              </a:schemeClr>
              <a:prstClr val="white"/>
            </a:duotone>
          </a:blip>
          <a:srcRect l="37592" t="1205" r="1"/>
          <a:stretch/>
        </p:blipFill>
        <p:spPr>
          <a:xfrm flipH="1">
            <a:off x="7050965" y="2818954"/>
            <a:ext cx="3896841" cy="4039046"/>
          </a:xfrm>
          <a:prstGeom prst="rect">
            <a:avLst/>
          </a:prstGeom>
        </p:spPr>
      </p:pic>
      <p:sp>
        <p:nvSpPr>
          <p:cNvPr id="14" name="Oval 13">
            <a:extLst>
              <a:ext uri="{FF2B5EF4-FFF2-40B4-BE49-F238E27FC236}">
                <a16:creationId xmlns:a16="http://schemas.microsoft.com/office/drawing/2014/main" id="{6AC6F2DD-89C7-083B-C664-E1A025E1CB3F}"/>
              </a:ext>
            </a:extLst>
          </p:cNvPr>
          <p:cNvSpPr/>
          <p:nvPr/>
        </p:nvSpPr>
        <p:spPr>
          <a:xfrm>
            <a:off x="10072052" y="1018191"/>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lowchart: Connector 22">
            <a:extLst>
              <a:ext uri="{FF2B5EF4-FFF2-40B4-BE49-F238E27FC236}">
                <a16:creationId xmlns:a16="http://schemas.microsoft.com/office/drawing/2014/main" id="{6AF4261E-A4BC-AB14-8928-7DAA82E50112}"/>
              </a:ext>
            </a:extLst>
          </p:cNvPr>
          <p:cNvSpPr/>
          <p:nvPr/>
        </p:nvSpPr>
        <p:spPr>
          <a:xfrm>
            <a:off x="9831256" y="1018191"/>
            <a:ext cx="2233100"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3">
                  <a:extLst>
                    <a:ext uri="{A12FA001-AC4F-418D-AE19-62706E023703}">
                      <ahyp:hlinkClr xmlns:ahyp="http://schemas.microsoft.com/office/drawing/2018/hyperlinkcolor" val="tx"/>
                    </a:ext>
                  </a:extLst>
                </a:hlinkClick>
              </a:rPr>
              <a:t>Smelltu til að hlaða niður verkfærunum</a:t>
            </a:r>
            <a:endParaRPr lang="en-IE" sz="2400" b="1" dirty="0">
              <a:solidFill>
                <a:schemeClr val="bg2"/>
              </a:solidFill>
              <a:ea typeface="Calibri"/>
              <a:cs typeface="Calibri"/>
              <a:hlinkClick r:id="rId3">
                <a:extLst>
                  <a:ext uri="{A12FA001-AC4F-418D-AE19-62706E023703}">
                    <ahyp:hlinkClr xmlns:ahyp="http://schemas.microsoft.com/office/drawing/2018/hyperlinkcolor" val="tx"/>
                  </a:ext>
                </a:extLst>
              </a:hlinkClick>
            </a:endParaRPr>
          </a:p>
        </p:txBody>
      </p:sp>
      <p:sp>
        <p:nvSpPr>
          <p:cNvPr id="17" name="Slide Number Placeholder 5">
            <a:extLst>
              <a:ext uri="{FF2B5EF4-FFF2-40B4-BE49-F238E27FC236}">
                <a16:creationId xmlns:a16="http://schemas.microsoft.com/office/drawing/2014/main" id="{CCA79935-AAE3-D332-9497-DAD7DCA6B1D5}"/>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19</a:t>
            </a:fld>
            <a:endParaRPr lang="fr-CA" sz="1200" dirty="0"/>
          </a:p>
        </p:txBody>
      </p:sp>
    </p:spTree>
    <p:extLst>
      <p:ext uri="{BB962C8B-B14F-4D97-AF65-F5344CB8AC3E}">
        <p14:creationId xmlns:p14="http://schemas.microsoft.com/office/powerpoint/2010/main" val="2629703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D9642-D828-103E-06E2-574D1FB37339}"/>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37BDD7E-11B7-46F8-17EE-B0A9B7FD0FAA}"/>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Lykiltæknissvið</a:t>
            </a:r>
          </a:p>
        </p:txBody>
      </p:sp>
      <p:sp>
        <p:nvSpPr>
          <p:cNvPr id="6" name="Text Placeholder 5">
            <a:extLst>
              <a:ext uri="{FF2B5EF4-FFF2-40B4-BE49-F238E27FC236}">
                <a16:creationId xmlns:a16="http://schemas.microsoft.com/office/drawing/2014/main" id="{9410B28C-8E12-285C-BC09-1723BC30D53B}"/>
              </a:ext>
            </a:extLst>
          </p:cNvPr>
          <p:cNvSpPr>
            <a:spLocks noGrp="1"/>
          </p:cNvSpPr>
          <p:nvPr>
            <p:ph type="body" sz="quarter" idx="19"/>
          </p:nvPr>
        </p:nvSpPr>
        <p:spPr>
          <a:xfrm>
            <a:off x="423358" y="941779"/>
            <a:ext cx="1197303" cy="385564"/>
          </a:xfrm>
        </p:spPr>
        <p:txBody>
          <a:bodyPr/>
          <a:lstStyle/>
          <a:p>
            <a:r>
              <a:rPr lang="en-US" dirty="0"/>
              <a:t>03</a:t>
            </a:r>
          </a:p>
        </p:txBody>
      </p:sp>
      <p:sp>
        <p:nvSpPr>
          <p:cNvPr id="7" name="Text Placeholder 6">
            <a:extLst>
              <a:ext uri="{FF2B5EF4-FFF2-40B4-BE49-F238E27FC236}">
                <a16:creationId xmlns:a16="http://schemas.microsoft.com/office/drawing/2014/main" id="{0D7EEFBA-55DD-29A4-35FD-AB2559021420}"/>
              </a:ext>
            </a:extLst>
          </p:cNvPr>
          <p:cNvSpPr>
            <a:spLocks noGrp="1"/>
          </p:cNvSpPr>
          <p:nvPr>
            <p:ph type="body" sz="quarter" idx="16"/>
          </p:nvPr>
        </p:nvSpPr>
        <p:spPr>
          <a:xfrm>
            <a:off x="4350094" y="888557"/>
            <a:ext cx="4889155" cy="803654"/>
          </a:xfrm>
          <a:prstGeom prst="rect">
            <a:avLst/>
          </a:prstGeom>
        </p:spPr>
        <p:txBody>
          <a:bodyPr/>
          <a:lstStyle/>
          <a:p>
            <a:pPr>
              <a:lnSpc>
                <a:spcPts val="2960"/>
              </a:lnSpc>
            </a:pPr>
            <a:r>
              <a:rPr lang="en-GB" dirty="0"/>
              <a:t>Að búa til sveigjanleg og fjölnota rými</a:t>
            </a:r>
          </a:p>
          <a:p>
            <a:pPr>
              <a:lnSpc>
                <a:spcPts val="2960"/>
              </a:lnSpc>
            </a:pPr>
            <a:endParaRPr lang="en-GB" sz="2800" dirty="0"/>
          </a:p>
        </p:txBody>
      </p:sp>
      <p:sp>
        <p:nvSpPr>
          <p:cNvPr id="4" name="Text Placeholder 3">
            <a:extLst>
              <a:ext uri="{FF2B5EF4-FFF2-40B4-BE49-F238E27FC236}">
                <a16:creationId xmlns:a16="http://schemas.microsoft.com/office/drawing/2014/main" id="{EB50D802-6C03-647F-5B24-93EB5F9121C3}"/>
              </a:ext>
            </a:extLst>
          </p:cNvPr>
          <p:cNvSpPr>
            <a:spLocks noGrp="1"/>
          </p:cNvSpPr>
          <p:nvPr>
            <p:ph type="body" sz="quarter" idx="21"/>
          </p:nvPr>
        </p:nvSpPr>
        <p:spPr>
          <a:xfrm>
            <a:off x="4350095" y="2191887"/>
            <a:ext cx="6625176" cy="4325682"/>
          </a:xfrm>
          <a:prstGeom prst="rect">
            <a:avLst/>
          </a:prstGeom>
        </p:spPr>
        <p:txBody>
          <a:bodyPr lIns="91440" tIns="45720" rIns="91440" bIns="45720" anchor="t"/>
          <a:lstStyle/>
          <a:p>
            <a:pPr>
              <a:lnSpc>
                <a:spcPts val="2340"/>
              </a:lnSpc>
            </a:pPr>
            <a:r>
              <a:rPr lang="en-GB" b="0" i="0" dirty="0">
                <a:effectLst/>
                <a:latin typeface="Calibri"/>
                <a:ea typeface="Calibri"/>
                <a:cs typeface="Calibri"/>
              </a:rPr>
              <a:t>Með því að hanna herbergi sem eru móduleg, endurstillanleg eða opin fyrir mismunandi notkun geta smáfyrirtæki í ferðaþjónustu hámarkað rýmið, dregið úr rekstrarkostnaði og aukið nýtingu eignar sinnar yfir árstíðir. </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Þessi sveigjanleiki styður einnig seiglu, sem gerir eigendum kleift að aðlaga þjónustu sína í samræmi við breytingar á markaði, væntingar gesta eða þarfir samfélagsins. Fyrir gesti skapa fjölnota rými ríkari og áhugaverðari upplifanir, sem efla samskipti og tengsl í umhverfi sem finnst bæði persónulegt og fjölhæft.</a:t>
            </a:r>
          </a:p>
          <a:p>
            <a:pPr>
              <a:lnSpc>
                <a:spcPts val="2340"/>
              </a:lnSpc>
            </a:pPr>
            <a:endParaRPr lang="en-US" sz="2200" dirty="0"/>
          </a:p>
        </p:txBody>
      </p:sp>
      <p:sp>
        <p:nvSpPr>
          <p:cNvPr id="11" name="Slide Number Placeholder 5">
            <a:extLst>
              <a:ext uri="{FF2B5EF4-FFF2-40B4-BE49-F238E27FC236}">
                <a16:creationId xmlns:a16="http://schemas.microsoft.com/office/drawing/2014/main" id="{17845AAB-B1FD-42E0-7B0E-55B45FE85D2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a:t>
            </a:fld>
            <a:endParaRPr lang="fr-CA" sz="1200" dirty="0"/>
          </a:p>
        </p:txBody>
      </p:sp>
      <p:pic>
        <p:nvPicPr>
          <p:cNvPr id="3" name="Picture 2">
            <a:extLst>
              <a:ext uri="{FF2B5EF4-FFF2-40B4-BE49-F238E27FC236}">
                <a16:creationId xmlns:a16="http://schemas.microsoft.com/office/drawing/2014/main" id="{077823D1-0C4F-11FC-1FEC-1190B0E642D8}"/>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300376" y="4586654"/>
            <a:ext cx="3580276" cy="2659133"/>
          </a:xfrm>
          <a:prstGeom prst="rect">
            <a:avLst/>
          </a:prstGeom>
        </p:spPr>
      </p:pic>
    </p:spTree>
    <p:extLst>
      <p:ext uri="{BB962C8B-B14F-4D97-AF65-F5344CB8AC3E}">
        <p14:creationId xmlns:p14="http://schemas.microsoft.com/office/powerpoint/2010/main" val="11924576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381BF-CC46-69BC-4758-98544870C981}"/>
            </a:ext>
          </a:extLst>
        </p:cNvPr>
        <p:cNvGrpSpPr/>
        <p:nvPr/>
      </p:nvGrpSpPr>
      <p:grpSpPr>
        <a:xfrm>
          <a:off x="0" y="0"/>
          <a:ext cx="0" cy="0"/>
          <a:chOff x="0" y="0"/>
          <a:chExt cx="0" cy="0"/>
        </a:xfrm>
      </p:grpSpPr>
      <p:sp>
        <p:nvSpPr>
          <p:cNvPr id="9" name="Text Placeholder 3">
            <a:extLst>
              <a:ext uri="{FF2B5EF4-FFF2-40B4-BE49-F238E27FC236}">
                <a16:creationId xmlns:a16="http://schemas.microsoft.com/office/drawing/2014/main" id="{C525C4E7-D6D8-B4C8-A550-4E046B595833}"/>
              </a:ext>
            </a:extLst>
          </p:cNvPr>
          <p:cNvSpPr txBox="1">
            <a:spLocks/>
          </p:cNvSpPr>
          <p:nvPr/>
        </p:nvSpPr>
        <p:spPr>
          <a:xfrm>
            <a:off x="629646" y="460753"/>
            <a:ext cx="6775202"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Stafrænt tæki: </a:t>
            </a:r>
            <a:r>
              <a:rPr lang="en-US" b="0" dirty="0">
                <a:solidFill>
                  <a:srgbClr val="414141"/>
                </a:solidFill>
              </a:rPr>
              <a:t>EC3 (Reiknivél felaðs kolefnis í byggingariðnaði)</a:t>
            </a:r>
          </a:p>
          <a:p>
            <a:pPr>
              <a:lnSpc>
                <a:spcPts val="3720"/>
              </a:lnSpc>
            </a:pPr>
            <a:endParaRPr lang="en-US" dirty="0"/>
          </a:p>
        </p:txBody>
      </p:sp>
      <p:cxnSp>
        <p:nvCxnSpPr>
          <p:cNvPr id="10" name="Straight Connector 9">
            <a:extLst>
              <a:ext uri="{FF2B5EF4-FFF2-40B4-BE49-F238E27FC236}">
                <a16:creationId xmlns:a16="http://schemas.microsoft.com/office/drawing/2014/main" id="{DEC3594D-DE1D-60B6-F4D3-C36BEABF22B3}"/>
              </a:ext>
            </a:extLst>
          </p:cNvPr>
          <p:cNvCxnSpPr>
            <a:cxnSpLocks/>
          </p:cNvCxnSpPr>
          <p:nvPr/>
        </p:nvCxnSpPr>
        <p:spPr>
          <a:xfrm>
            <a:off x="0" y="1615190"/>
            <a:ext cx="5629835"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08519216-0BE5-0F69-5E9B-B2D8C68CBC33}"/>
              </a:ext>
            </a:extLst>
          </p:cNvPr>
          <p:cNvSpPr txBox="1">
            <a:spLocks/>
          </p:cNvSpPr>
          <p:nvPr/>
        </p:nvSpPr>
        <p:spPr>
          <a:xfrm>
            <a:off x="629646" y="2072472"/>
            <a:ext cx="517948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dirty="0">
                <a:solidFill>
                  <a:srgbClr val="414141"/>
                </a:solidFill>
              </a:rPr>
              <a:t>EC3 er mjög viðeigandi til að velja sjálfbær byggingarefni og skipuleggja umhverfisvæna byggingu. </a:t>
            </a:r>
          </a:p>
          <a:p>
            <a:pPr indent="0">
              <a:lnSpc>
                <a:spcPts val="2240"/>
              </a:lnSpc>
              <a:buClr>
                <a:srgbClr val="459597"/>
              </a:buClr>
            </a:pPr>
            <a:endParaRPr lang="en-GB" dirty="0">
              <a:solidFill>
                <a:srgbClr val="414141"/>
              </a:solidFill>
            </a:endParaRPr>
          </a:p>
          <a:p>
            <a:pPr indent="0">
              <a:lnSpc>
                <a:spcPts val="2240"/>
              </a:lnSpc>
              <a:buClr>
                <a:srgbClr val="459597"/>
              </a:buClr>
            </a:pPr>
            <a:r>
              <a:rPr lang="en-GB" dirty="0">
                <a:solidFill>
                  <a:srgbClr val="414141"/>
                </a:solidFill>
              </a:rPr>
              <a:t>Notendur geta borið saman birgja, metið kolefnisspor mismunandi valkosta og forgangsraðað staðbundnum og endurunnnum efnum – sem styður bæði umhverfismarkmið og ekta, staðbundna hönnun</a:t>
            </a:r>
          </a:p>
        </p:txBody>
      </p:sp>
      <p:pic>
        <p:nvPicPr>
          <p:cNvPr id="5" name="Immagine 6" descr="Immagine che contiene testo, mappa&#10;&#10;Il contenuto generato dall&amp;#39;IA potrebbe non essere corretto.">
            <a:extLst>
              <a:ext uri="{FF2B5EF4-FFF2-40B4-BE49-F238E27FC236}">
                <a16:creationId xmlns:a16="http://schemas.microsoft.com/office/drawing/2014/main" id="{5BB1C49D-C978-9EAE-145E-41107294669C}"/>
              </a:ext>
            </a:extLst>
          </p:cNvPr>
          <p:cNvPicPr>
            <a:picLocks noChangeAspect="1"/>
          </p:cNvPicPr>
          <p:nvPr/>
        </p:nvPicPr>
        <p:blipFill rotWithShape="1">
          <a:blip r:embed="rId2">
            <a:duotone>
              <a:schemeClr val="accent2">
                <a:shade val="45000"/>
                <a:satMod val="135000"/>
              </a:schemeClr>
              <a:prstClr val="white"/>
            </a:duotone>
          </a:blip>
          <a:srcRect l="37592" t="1205" r="1"/>
          <a:stretch/>
        </p:blipFill>
        <p:spPr>
          <a:xfrm flipH="1">
            <a:off x="7050965" y="2818954"/>
            <a:ext cx="3896841" cy="4039046"/>
          </a:xfrm>
          <a:prstGeom prst="rect">
            <a:avLst/>
          </a:prstGeom>
        </p:spPr>
      </p:pic>
      <p:sp>
        <p:nvSpPr>
          <p:cNvPr id="14" name="Oval 13">
            <a:extLst>
              <a:ext uri="{FF2B5EF4-FFF2-40B4-BE49-F238E27FC236}">
                <a16:creationId xmlns:a16="http://schemas.microsoft.com/office/drawing/2014/main" id="{94FC964F-344C-A957-C9AC-C25B131C1ECD}"/>
              </a:ext>
            </a:extLst>
          </p:cNvPr>
          <p:cNvSpPr/>
          <p:nvPr/>
        </p:nvSpPr>
        <p:spPr>
          <a:xfrm>
            <a:off x="10072052" y="1018191"/>
            <a:ext cx="1751509" cy="1751509"/>
          </a:xfrm>
          <a:prstGeom prst="ellipse">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lowchart: Connector 22">
            <a:extLst>
              <a:ext uri="{FF2B5EF4-FFF2-40B4-BE49-F238E27FC236}">
                <a16:creationId xmlns:a16="http://schemas.microsoft.com/office/drawing/2014/main" id="{C9E51C4A-9C35-6B96-B0DD-987B93664531}"/>
              </a:ext>
            </a:extLst>
          </p:cNvPr>
          <p:cNvSpPr/>
          <p:nvPr/>
        </p:nvSpPr>
        <p:spPr>
          <a:xfrm>
            <a:off x="9831256" y="1018191"/>
            <a:ext cx="2233100" cy="1610221"/>
          </a:xfrm>
          <a:prstGeom prst="flowChartConnector">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IE" sz="2400" b="1" dirty="0">
                <a:solidFill>
                  <a:schemeClr val="bg2"/>
                </a:solidFill>
                <a:hlinkClick r:id="rId3">
                  <a:extLst>
                    <a:ext uri="{A12FA001-AC4F-418D-AE19-62706E023703}">
                      <ahyp:hlinkClr xmlns:ahyp="http://schemas.microsoft.com/office/drawing/2018/hyperlinkcolor" val="tx"/>
                    </a:ext>
                  </a:extLst>
                </a:hlinkClick>
              </a:rPr>
              <a:t>Smelltu til að hlaða niður verkfærunum</a:t>
            </a:r>
            <a:endParaRPr lang="en-IE" sz="2400" b="1" dirty="0">
              <a:solidFill>
                <a:schemeClr val="bg2"/>
              </a:solidFill>
              <a:ea typeface="Calibri"/>
              <a:cs typeface="Calibri"/>
              <a:hlinkClick r:id="rId3">
                <a:extLst>
                  <a:ext uri="{A12FA001-AC4F-418D-AE19-62706E023703}">
                    <ahyp:hlinkClr xmlns:ahyp="http://schemas.microsoft.com/office/drawing/2018/hyperlinkcolor" val="tx"/>
                  </a:ext>
                </a:extLst>
              </a:hlinkClick>
            </a:endParaRPr>
          </a:p>
        </p:txBody>
      </p:sp>
      <p:sp>
        <p:nvSpPr>
          <p:cNvPr id="2" name="Slide Number Placeholder 5">
            <a:extLst>
              <a:ext uri="{FF2B5EF4-FFF2-40B4-BE49-F238E27FC236}">
                <a16:creationId xmlns:a16="http://schemas.microsoft.com/office/drawing/2014/main" id="{90449C1A-04F9-6D60-CEED-570219E5106A}"/>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20</a:t>
            </a:fld>
            <a:endParaRPr lang="fr-CA" sz="1200" dirty="0"/>
          </a:p>
        </p:txBody>
      </p:sp>
    </p:spTree>
    <p:extLst>
      <p:ext uri="{BB962C8B-B14F-4D97-AF65-F5344CB8AC3E}">
        <p14:creationId xmlns:p14="http://schemas.microsoft.com/office/powerpoint/2010/main" val="31235925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0020387E-6375-1191-B189-37DFAF780D65}"/>
              </a:ext>
            </a:extLst>
          </p:cNvPr>
          <p:cNvPicPr>
            <a:picLocks noGrp="1" noChangeAspect="1"/>
          </p:cNvPicPr>
          <p:nvPr>
            <p:ph type="pic" sz="quarter" idx="73"/>
          </p:nvPr>
        </p:nvPicPr>
        <p:blipFill>
          <a:blip r:embed="rId2"/>
          <a:srcRect l="2003" r="2003"/>
          <a:stretch>
            <a:fillRect/>
          </a:stretch>
        </p:blipFill>
        <p:spPr/>
      </p:pic>
      <p:sp>
        <p:nvSpPr>
          <p:cNvPr id="3" name="Text Placeholder 2">
            <a:extLst>
              <a:ext uri="{FF2B5EF4-FFF2-40B4-BE49-F238E27FC236}">
                <a16:creationId xmlns:a16="http://schemas.microsoft.com/office/drawing/2014/main" id="{CE38E276-227A-63EC-D34E-B71F75ECED97}"/>
              </a:ext>
            </a:extLst>
          </p:cNvPr>
          <p:cNvSpPr>
            <a:spLocks noGrp="1"/>
          </p:cNvSpPr>
          <p:nvPr>
            <p:ph type="body" sz="quarter" idx="42"/>
          </p:nvPr>
        </p:nvSpPr>
        <p:spPr/>
        <p:txBody>
          <a:bodyPr/>
          <a:lstStyle/>
          <a:p>
            <a:r>
              <a:rPr lang="en-GB"/>
              <a:t>Írland</a:t>
            </a:r>
          </a:p>
        </p:txBody>
      </p:sp>
      <p:pic>
        <p:nvPicPr>
          <p:cNvPr id="14" name="Picture Placeholder 13">
            <a:extLst>
              <a:ext uri="{FF2B5EF4-FFF2-40B4-BE49-F238E27FC236}">
                <a16:creationId xmlns:a16="http://schemas.microsoft.com/office/drawing/2014/main" id="{4733009B-E30C-1EA3-E81B-946269E44388}"/>
              </a:ext>
            </a:extLst>
          </p:cNvPr>
          <p:cNvPicPr>
            <a:picLocks noGrp="1" noChangeAspect="1"/>
          </p:cNvPicPr>
          <p:nvPr>
            <p:ph type="pic" sz="quarter" idx="74"/>
          </p:nvPr>
        </p:nvPicPr>
        <p:blipFill>
          <a:blip r:embed="rId3"/>
          <a:srcRect t="27993" b="27993"/>
          <a:stretch>
            <a:fillRect/>
          </a:stretch>
        </p:blipFill>
        <p:spPr/>
      </p:pic>
      <p:pic>
        <p:nvPicPr>
          <p:cNvPr id="12" name="Picture Placeholder 11">
            <a:extLst>
              <a:ext uri="{FF2B5EF4-FFF2-40B4-BE49-F238E27FC236}">
                <a16:creationId xmlns:a16="http://schemas.microsoft.com/office/drawing/2014/main" id="{5600C4CC-171F-A309-671E-23A4A96279AA}"/>
              </a:ext>
            </a:extLst>
          </p:cNvPr>
          <p:cNvPicPr>
            <a:picLocks noGrp="1" noChangeAspect="1"/>
          </p:cNvPicPr>
          <p:nvPr>
            <p:ph type="pic" sz="quarter" idx="75"/>
          </p:nvPr>
        </p:nvPicPr>
        <p:blipFill>
          <a:blip r:embed="rId4"/>
          <a:srcRect t="5987" b="5987"/>
          <a:stretch>
            <a:fillRect/>
          </a:stretch>
        </p:blipFill>
        <p:spPr/>
      </p:pic>
      <p:pic>
        <p:nvPicPr>
          <p:cNvPr id="16" name="Picture Placeholder 15">
            <a:extLst>
              <a:ext uri="{FF2B5EF4-FFF2-40B4-BE49-F238E27FC236}">
                <a16:creationId xmlns:a16="http://schemas.microsoft.com/office/drawing/2014/main" id="{7D8A4C86-E964-C3A2-9D3D-1CB9AE200AF8}"/>
              </a:ext>
            </a:extLst>
          </p:cNvPr>
          <p:cNvPicPr>
            <a:picLocks noGrp="1" noChangeAspect="1"/>
          </p:cNvPicPr>
          <p:nvPr>
            <p:ph type="pic" sz="quarter" idx="76"/>
          </p:nvPr>
        </p:nvPicPr>
        <p:blipFill>
          <a:blip r:embed="rId5"/>
          <a:srcRect t="4235" b="4235"/>
          <a:stretch>
            <a:fillRect/>
          </a:stretch>
        </p:blipFill>
        <p:spPr/>
      </p:pic>
      <p:sp>
        <p:nvSpPr>
          <p:cNvPr id="7" name="Text Placeholder 6">
            <a:extLst>
              <a:ext uri="{FF2B5EF4-FFF2-40B4-BE49-F238E27FC236}">
                <a16:creationId xmlns:a16="http://schemas.microsoft.com/office/drawing/2014/main" id="{08D4CCFB-FA02-EF18-8CC4-1EB777E89F4F}"/>
              </a:ext>
            </a:extLst>
          </p:cNvPr>
          <p:cNvSpPr>
            <a:spLocks noGrp="1"/>
          </p:cNvSpPr>
          <p:nvPr>
            <p:ph type="body" sz="quarter" idx="65"/>
          </p:nvPr>
        </p:nvSpPr>
        <p:spPr/>
        <p:txBody>
          <a:bodyPr/>
          <a:lstStyle/>
          <a:p>
            <a:r>
              <a:rPr lang="en-GB"/>
              <a:t>Ljósmynd: </a:t>
            </a:r>
            <a:r>
              <a:rPr lang="en-US" dirty="0"/>
              <a:t>The Hidden Haven, Cork, Írland</a:t>
            </a:r>
            <a:endParaRPr lang="en-GB"/>
          </a:p>
        </p:txBody>
      </p:sp>
      <p:pic>
        <p:nvPicPr>
          <p:cNvPr id="8" name="Picture 7">
            <a:extLst>
              <a:ext uri="{FF2B5EF4-FFF2-40B4-BE49-F238E27FC236}">
                <a16:creationId xmlns:a16="http://schemas.microsoft.com/office/drawing/2014/main" id="{031FBDE8-6344-ED4D-6DF3-A71162B24FE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1526982" y="2958192"/>
            <a:ext cx="665018" cy="399011"/>
          </a:xfrm>
          <a:prstGeom prst="rect">
            <a:avLst/>
          </a:prstGeom>
        </p:spPr>
      </p:pic>
      <p:sp>
        <p:nvSpPr>
          <p:cNvPr id="2" name="Slide Number Placeholder 5">
            <a:extLst>
              <a:ext uri="{FF2B5EF4-FFF2-40B4-BE49-F238E27FC236}">
                <a16:creationId xmlns:a16="http://schemas.microsoft.com/office/drawing/2014/main" id="{834B25E8-E148-7C8B-3257-695C4003DA1A}"/>
              </a:ext>
            </a:extLst>
          </p:cNvPr>
          <p:cNvSpPr txBox="1">
            <a:spLocks/>
          </p:cNvSpPr>
          <p:nvPr/>
        </p:nvSpPr>
        <p:spPr>
          <a:xfrm>
            <a:off x="11681466" y="652611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21</a:t>
            </a:fld>
            <a:endParaRPr lang="fr-CA" sz="1200" dirty="0"/>
          </a:p>
        </p:txBody>
      </p:sp>
    </p:spTree>
    <p:extLst>
      <p:ext uri="{BB962C8B-B14F-4D97-AF65-F5344CB8AC3E}">
        <p14:creationId xmlns:p14="http://schemas.microsoft.com/office/powerpoint/2010/main" val="12961690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55BD0-233A-9FBC-0C1E-E16E7BD42723}"/>
            </a:ext>
          </a:extLst>
        </p:cNvPr>
        <p:cNvGrpSpPr/>
        <p:nvPr/>
      </p:nvGrpSpPr>
      <p:grpSpPr>
        <a:xfrm>
          <a:off x="0" y="0"/>
          <a:ext cx="0" cy="0"/>
          <a:chOff x="0" y="0"/>
          <a:chExt cx="0" cy="0"/>
        </a:xfrm>
      </p:grpSpPr>
      <p:pic>
        <p:nvPicPr>
          <p:cNvPr id="10" name="Graphic 9" descr="Signature with solid fill">
            <a:extLst>
              <a:ext uri="{FF2B5EF4-FFF2-40B4-BE49-F238E27FC236}">
                <a16:creationId xmlns:a16="http://schemas.microsoft.com/office/drawing/2014/main" id="{FA29135E-FD5D-2A50-BE0C-AC908A4E994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D5CDD66E-7B24-D47D-F446-0F280291EAF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22</a:t>
            </a:fld>
            <a:endParaRPr lang="fr-CA" sz="1200" dirty="0">
              <a:solidFill>
                <a:schemeClr val="bg1"/>
              </a:solidFill>
            </a:endParaRPr>
          </a:p>
        </p:txBody>
      </p:sp>
      <p:sp>
        <p:nvSpPr>
          <p:cNvPr id="2" name="Text Placeholder 5">
            <a:extLst>
              <a:ext uri="{FF2B5EF4-FFF2-40B4-BE49-F238E27FC236}">
                <a16:creationId xmlns:a16="http://schemas.microsoft.com/office/drawing/2014/main" id="{F8F29D3C-8DED-84C0-D6F0-308DDAB0BCCE}"/>
              </a:ext>
            </a:extLst>
          </p:cNvPr>
          <p:cNvSpPr txBox="1">
            <a:spLocks/>
          </p:cNvSpPr>
          <p:nvPr/>
        </p:nvSpPr>
        <p:spPr>
          <a:xfrm>
            <a:off x="937708" y="763768"/>
            <a:ext cx="6511963"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b="1" dirty="0">
                <a:solidFill>
                  <a:srgbClr val="EC7C69"/>
                </a:solidFill>
              </a:rPr>
              <a:t>Hagnýt æfing: </a:t>
            </a:r>
            <a:r>
              <a:rPr lang="en-US" sz="3600" dirty="0">
                <a:solidFill>
                  <a:srgbClr val="414141"/>
                </a:solidFill>
              </a:rPr>
              <a:t>Hönnun sjálfbærs gistieiningahugtaks</a:t>
            </a:r>
          </a:p>
          <a:p>
            <a:pPr marL="0" indent="0">
              <a:buNone/>
            </a:pPr>
            <a:endParaRPr lang="en-US" sz="3600" b="1" dirty="0">
              <a:solidFill>
                <a:srgbClr val="EC7C69"/>
              </a:solidFill>
            </a:endParaRPr>
          </a:p>
        </p:txBody>
      </p:sp>
      <p:sp>
        <p:nvSpPr>
          <p:cNvPr id="3" name="Text Placeholder 1">
            <a:extLst>
              <a:ext uri="{FF2B5EF4-FFF2-40B4-BE49-F238E27FC236}">
                <a16:creationId xmlns:a16="http://schemas.microsoft.com/office/drawing/2014/main" id="{B77E17EE-4271-DC79-9742-762CB9B3BAAC}"/>
              </a:ext>
            </a:extLst>
          </p:cNvPr>
          <p:cNvSpPr txBox="1">
            <a:spLocks/>
          </p:cNvSpPr>
          <p:nvPr/>
        </p:nvSpPr>
        <p:spPr>
          <a:xfrm>
            <a:off x="5381210" y="2389333"/>
            <a:ext cx="6021325"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800" b="1" dirty="0">
                <a:solidFill>
                  <a:srgbClr val="EC7C69"/>
                </a:solidFill>
              </a:rPr>
              <a:t>Skref:</a:t>
            </a:r>
          </a:p>
          <a:p>
            <a:pPr algn="l">
              <a:lnSpc>
                <a:spcPts val="2340"/>
              </a:lnSpc>
              <a:spcBef>
                <a:spcPts val="0"/>
              </a:spcBef>
              <a:buClr>
                <a:srgbClr val="459597"/>
              </a:buClr>
            </a:pPr>
            <a:endParaRPr lang="en-IE" sz="2400" b="1" dirty="0">
              <a:solidFill>
                <a:srgbClr val="EC7C69"/>
              </a:solidFill>
            </a:endParaRPr>
          </a:p>
          <a:p>
            <a:pPr marL="342900" indent="-342900" algn="l">
              <a:lnSpc>
                <a:spcPts val="2340"/>
              </a:lnSpc>
              <a:spcBef>
                <a:spcPts val="0"/>
              </a:spcBef>
              <a:buClr>
                <a:srgbClr val="459597"/>
              </a:buClr>
              <a:buFont typeface="Wingdings" pitchFamily="2" charset="2"/>
              <a:buChar char="q"/>
            </a:pPr>
            <a:r>
              <a:rPr lang="en-IE" sz="2200" b="1" dirty="0">
                <a:solidFill>
                  <a:srgbClr val="414141"/>
                </a:solidFill>
              </a:rPr>
              <a:t>Velja efni: </a:t>
            </a:r>
          </a:p>
          <a:p>
            <a:pPr marL="360363" algn="l">
              <a:lnSpc>
                <a:spcPts val="2340"/>
              </a:lnSpc>
              <a:spcBef>
                <a:spcPts val="0"/>
              </a:spcBef>
              <a:buClr>
                <a:srgbClr val="459597"/>
              </a:buClr>
            </a:pPr>
            <a:r>
              <a:rPr lang="en-IE" sz="2200" dirty="0">
                <a:solidFill>
                  <a:srgbClr val="414141"/>
                </a:solidFill>
              </a:rPr>
              <a:t>Veldu tvö staðbundin eða endurunnin efni og útskýrðu hvers vegna þau henta fyrir valið svæði (loftslag, menningararfleifð, sjálfbærni). </a:t>
            </a:r>
          </a:p>
          <a:p>
            <a:pPr marL="342900" indent="-342900" algn="l">
              <a:lnSpc>
                <a:spcPts val="2340"/>
              </a:lnSpc>
              <a:spcBef>
                <a:spcPts val="0"/>
              </a:spcBef>
              <a:buClr>
                <a:srgbClr val="459597"/>
              </a:buClr>
              <a:buFont typeface="Wingdings" pitchFamily="2" charset="2"/>
              <a:buChar char="q"/>
            </a:pPr>
            <a:endParaRPr lang="en-IE" sz="2200" dirty="0">
              <a:solidFill>
                <a:srgbClr val="414141"/>
              </a:solidFill>
            </a:endParaRPr>
          </a:p>
          <a:p>
            <a:pPr marL="342900" indent="-342900" algn="l">
              <a:lnSpc>
                <a:spcPts val="2340"/>
              </a:lnSpc>
              <a:spcBef>
                <a:spcPts val="0"/>
              </a:spcBef>
              <a:buClr>
                <a:srgbClr val="459597"/>
              </a:buClr>
              <a:buFont typeface="Wingdings" pitchFamily="2" charset="2"/>
              <a:buChar char="q"/>
            </a:pPr>
            <a:r>
              <a:rPr lang="en-IE" sz="2200" b="1" dirty="0">
                <a:solidFill>
                  <a:srgbClr val="414141"/>
                </a:solidFill>
              </a:rPr>
              <a:t>Áætlun um passífa þægindi: </a:t>
            </a:r>
          </a:p>
          <a:p>
            <a:pPr marL="360363" algn="l">
              <a:lnSpc>
                <a:spcPts val="2340"/>
              </a:lnSpc>
              <a:spcBef>
                <a:spcPts val="0"/>
              </a:spcBef>
              <a:buClr>
                <a:srgbClr val="459597"/>
              </a:buClr>
            </a:pPr>
            <a:r>
              <a:rPr lang="en-IE" sz="2200" dirty="0">
                <a:solidFill>
                  <a:srgbClr val="414141"/>
                </a:solidFill>
              </a:rPr>
              <a:t>Teiknaðu eða lýstu hvernig þú myndir staðsetja glugga, hurðir og skyggingar til að hámarka náttúrulegt ljós og loftstreymi á sama tíma og draga úr orkuþörf. </a:t>
            </a:r>
          </a:p>
          <a:p>
            <a:pPr algn="l">
              <a:lnSpc>
                <a:spcPts val="2340"/>
              </a:lnSpc>
              <a:spcBef>
                <a:spcPts val="0"/>
              </a:spcBef>
              <a:buClr>
                <a:srgbClr val="459597"/>
              </a:buClr>
            </a:pPr>
            <a:endParaRPr lang="en-IE" sz="2200" dirty="0">
              <a:solidFill>
                <a:srgbClr val="414141"/>
              </a:solidFill>
            </a:endParaRPr>
          </a:p>
          <a:p>
            <a:pPr algn="l">
              <a:lnSpc>
                <a:spcPts val="2340"/>
              </a:lnSpc>
              <a:spcBef>
                <a:spcPts val="0"/>
              </a:spcBef>
              <a:buClr>
                <a:srgbClr val="459597"/>
              </a:buClr>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400" dirty="0">
              <a:solidFill>
                <a:srgbClr val="414141"/>
              </a:solidFill>
            </a:endParaRPr>
          </a:p>
          <a:p>
            <a:pPr algn="l">
              <a:lnSpc>
                <a:spcPts val="2540"/>
              </a:lnSpc>
              <a:spcBef>
                <a:spcPts val="0"/>
              </a:spcBef>
            </a:pPr>
            <a:endParaRPr lang="en-US" sz="2400" dirty="0">
              <a:solidFill>
                <a:srgbClr val="414141"/>
              </a:solidFill>
            </a:endParaRPr>
          </a:p>
        </p:txBody>
      </p:sp>
      <p:pic>
        <p:nvPicPr>
          <p:cNvPr id="15" name="Picture 14">
            <a:extLst>
              <a:ext uri="{FF2B5EF4-FFF2-40B4-BE49-F238E27FC236}">
                <a16:creationId xmlns:a16="http://schemas.microsoft.com/office/drawing/2014/main" id="{B12161FA-7256-DEF6-739C-F65AA56DCE46}"/>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9438" t="-10658" r="-1236" b="60560"/>
          <a:stretch/>
        </p:blipFill>
        <p:spPr>
          <a:xfrm>
            <a:off x="8323344" y="4468667"/>
            <a:ext cx="3580276" cy="2659133"/>
          </a:xfrm>
          <a:prstGeom prst="rect">
            <a:avLst/>
          </a:prstGeom>
        </p:spPr>
      </p:pic>
      <p:sp>
        <p:nvSpPr>
          <p:cNvPr id="4" name="Freeform 3">
            <a:extLst>
              <a:ext uri="{FF2B5EF4-FFF2-40B4-BE49-F238E27FC236}">
                <a16:creationId xmlns:a16="http://schemas.microsoft.com/office/drawing/2014/main" id="{41A65534-91CB-18A6-9648-E7309BEEE94B}"/>
              </a:ext>
            </a:extLst>
          </p:cNvPr>
          <p:cNvSpPr/>
          <p:nvPr/>
        </p:nvSpPr>
        <p:spPr>
          <a:xfrm rot="5400000" flipH="1">
            <a:off x="595250" y="2403739"/>
            <a:ext cx="4794957" cy="4113563"/>
          </a:xfrm>
          <a:custGeom>
            <a:avLst/>
            <a:gdLst>
              <a:gd name="connsiteX0" fmla="*/ 4684938 w 4684938"/>
              <a:gd name="connsiteY0" fmla="*/ 3767051 h 4113563"/>
              <a:gd name="connsiteX1" fmla="*/ 4684938 w 4684938"/>
              <a:gd name="connsiteY1" fmla="*/ 3309629 h 4113563"/>
              <a:gd name="connsiteX2" fmla="*/ 4684938 w 4684938"/>
              <a:gd name="connsiteY2" fmla="*/ 3240048 h 4113563"/>
              <a:gd name="connsiteX3" fmla="*/ 4684938 w 4684938"/>
              <a:gd name="connsiteY3" fmla="*/ 2782627 h 4113563"/>
              <a:gd name="connsiteX4" fmla="*/ 4684938 w 4684938"/>
              <a:gd name="connsiteY4" fmla="*/ 984426 h 4113563"/>
              <a:gd name="connsiteX5" fmla="*/ 4684938 w 4684938"/>
              <a:gd name="connsiteY5" fmla="*/ 527003 h 4113563"/>
              <a:gd name="connsiteX6" fmla="*/ 4684938 w 4684938"/>
              <a:gd name="connsiteY6" fmla="*/ 457422 h 4113563"/>
              <a:gd name="connsiteX7" fmla="*/ 4684938 w 4684938"/>
              <a:gd name="connsiteY7" fmla="*/ 0 h 4113563"/>
              <a:gd name="connsiteX8" fmla="*/ 4148380 w 4684938"/>
              <a:gd name="connsiteY8" fmla="*/ 0 h 4113563"/>
              <a:gd name="connsiteX9" fmla="*/ 3053121 w 4684938"/>
              <a:gd name="connsiteY9" fmla="*/ 0 h 4113563"/>
              <a:gd name="connsiteX10" fmla="*/ 2605758 w 4684938"/>
              <a:gd name="connsiteY10" fmla="*/ 0 h 4113563"/>
              <a:gd name="connsiteX11" fmla="*/ 2389333 w 4684938"/>
              <a:gd name="connsiteY11" fmla="*/ 0 h 4113563"/>
              <a:gd name="connsiteX12" fmla="*/ 2339507 w 4684938"/>
              <a:gd name="connsiteY12" fmla="*/ 0 h 4113563"/>
              <a:gd name="connsiteX13" fmla="*/ 287842 w 4684938"/>
              <a:gd name="connsiteY13" fmla="*/ 0 h 4113563"/>
              <a:gd name="connsiteX14" fmla="*/ 0 w 4684938"/>
              <a:gd name="connsiteY14" fmla="*/ 0 h 4113563"/>
              <a:gd name="connsiteX15" fmla="*/ 0 w 4684938"/>
              <a:gd name="connsiteY15" fmla="*/ 406245 h 4113563"/>
              <a:gd name="connsiteX16" fmla="*/ 6809 w 4684938"/>
              <a:gd name="connsiteY16" fmla="*/ 406245 h 4113563"/>
              <a:gd name="connsiteX17" fmla="*/ 6809 w 4684938"/>
              <a:gd name="connsiteY17" fmla="*/ 1713759 h 4113563"/>
              <a:gd name="connsiteX18" fmla="*/ 6809 w 4684938"/>
              <a:gd name="connsiteY18" fmla="*/ 2250314 h 4113563"/>
              <a:gd name="connsiteX19" fmla="*/ 6808 w 4684938"/>
              <a:gd name="connsiteY19" fmla="*/ 2250314 h 4113563"/>
              <a:gd name="connsiteX20" fmla="*/ 6810 w 4684938"/>
              <a:gd name="connsiteY20" fmla="*/ 3792936 h 4113563"/>
              <a:gd name="connsiteX21" fmla="*/ 6810 w 4684938"/>
              <a:gd name="connsiteY21" fmla="*/ 4113563 h 4113563"/>
              <a:gd name="connsiteX22" fmla="*/ 675472 w 4684938"/>
              <a:gd name="connsiteY22" fmla="*/ 4113563 h 4113563"/>
              <a:gd name="connsiteX23" fmla="*/ 1389086 w 4684938"/>
              <a:gd name="connsiteY23" fmla="*/ 4113563 h 4113563"/>
              <a:gd name="connsiteX24" fmla="*/ 1464635 w 4684938"/>
              <a:gd name="connsiteY24" fmla="*/ 4108443 h 4113563"/>
              <a:gd name="connsiteX25" fmla="*/ 1831524 w 4684938"/>
              <a:gd name="connsiteY25" fmla="*/ 4108443 h 4113563"/>
              <a:gd name="connsiteX26" fmla="*/ 2394453 w 4684938"/>
              <a:gd name="connsiteY26" fmla="*/ 4108443 h 4113563"/>
              <a:gd name="connsiteX27" fmla="*/ 2394453 w 4684938"/>
              <a:gd name="connsiteY27" fmla="*/ 4113563 h 4113563"/>
              <a:gd name="connsiteX28" fmla="*/ 2897212 w 4684938"/>
              <a:gd name="connsiteY28" fmla="*/ 4113563 h 4113563"/>
              <a:gd name="connsiteX29" fmla="*/ 3433770 w 4684938"/>
              <a:gd name="connsiteY29" fmla="*/ 4113563 h 4113563"/>
              <a:gd name="connsiteX30" fmla="*/ 3490574 w 4684938"/>
              <a:gd name="connsiteY30" fmla="*/ 4108443 h 4113563"/>
              <a:gd name="connsiteX31" fmla="*/ 3766434 w 4684938"/>
              <a:gd name="connsiteY31" fmla="*/ 4108443 h 4113563"/>
              <a:gd name="connsiteX32" fmla="*/ 4302991 w 4684938"/>
              <a:gd name="connsiteY32" fmla="*/ 4108443 h 4113563"/>
              <a:gd name="connsiteX33" fmla="*/ 4684938 w 4684938"/>
              <a:gd name="connsiteY33" fmla="*/ 3767051 h 4113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84938" h="4113563">
                <a:moveTo>
                  <a:pt x="4684938" y="3767051"/>
                </a:moveTo>
                <a:lnTo>
                  <a:pt x="4684938" y="3309629"/>
                </a:lnTo>
                <a:lnTo>
                  <a:pt x="4684938" y="3240048"/>
                </a:lnTo>
                <a:lnTo>
                  <a:pt x="4684938" y="2782627"/>
                </a:lnTo>
                <a:lnTo>
                  <a:pt x="4684938" y="984426"/>
                </a:lnTo>
                <a:lnTo>
                  <a:pt x="4684938" y="527003"/>
                </a:lnTo>
                <a:lnTo>
                  <a:pt x="4684938" y="457422"/>
                </a:lnTo>
                <a:lnTo>
                  <a:pt x="4684938" y="0"/>
                </a:lnTo>
                <a:lnTo>
                  <a:pt x="4148380" y="0"/>
                </a:lnTo>
                <a:lnTo>
                  <a:pt x="3053121" y="0"/>
                </a:lnTo>
                <a:lnTo>
                  <a:pt x="2605758" y="0"/>
                </a:lnTo>
                <a:lnTo>
                  <a:pt x="2389333" y="0"/>
                </a:lnTo>
                <a:lnTo>
                  <a:pt x="2339507" y="0"/>
                </a:lnTo>
                <a:lnTo>
                  <a:pt x="287842" y="0"/>
                </a:lnTo>
                <a:lnTo>
                  <a:pt x="0" y="0"/>
                </a:lnTo>
                <a:lnTo>
                  <a:pt x="0" y="406245"/>
                </a:lnTo>
                <a:lnTo>
                  <a:pt x="6809" y="406245"/>
                </a:lnTo>
                <a:lnTo>
                  <a:pt x="6809" y="1713759"/>
                </a:lnTo>
                <a:lnTo>
                  <a:pt x="6809" y="2250314"/>
                </a:lnTo>
                <a:lnTo>
                  <a:pt x="6808" y="2250314"/>
                </a:lnTo>
                <a:lnTo>
                  <a:pt x="6810" y="3792936"/>
                </a:lnTo>
                <a:lnTo>
                  <a:pt x="6810" y="4113563"/>
                </a:lnTo>
                <a:lnTo>
                  <a:pt x="675472" y="4113563"/>
                </a:lnTo>
                <a:lnTo>
                  <a:pt x="1389086" y="4113563"/>
                </a:lnTo>
                <a:lnTo>
                  <a:pt x="1464635" y="4108443"/>
                </a:lnTo>
                <a:lnTo>
                  <a:pt x="1831524" y="4108443"/>
                </a:lnTo>
                <a:lnTo>
                  <a:pt x="2394453" y="4108443"/>
                </a:lnTo>
                <a:lnTo>
                  <a:pt x="2394453" y="4113563"/>
                </a:lnTo>
                <a:lnTo>
                  <a:pt x="2897212" y="4113563"/>
                </a:lnTo>
                <a:lnTo>
                  <a:pt x="3433770" y="4113563"/>
                </a:lnTo>
                <a:lnTo>
                  <a:pt x="3490574" y="4108443"/>
                </a:lnTo>
                <a:lnTo>
                  <a:pt x="3766434" y="4108443"/>
                </a:lnTo>
                <a:lnTo>
                  <a:pt x="4302991" y="4108443"/>
                </a:lnTo>
                <a:cubicBezTo>
                  <a:pt x="4514627" y="4108443"/>
                  <a:pt x="4684938" y="3955096"/>
                  <a:pt x="4684938" y="3767051"/>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5" name="Text Placeholder 1">
            <a:extLst>
              <a:ext uri="{FF2B5EF4-FFF2-40B4-BE49-F238E27FC236}">
                <a16:creationId xmlns:a16="http://schemas.microsoft.com/office/drawing/2014/main" id="{52B3A19C-C545-9340-97BF-4D044B1FA0C6}"/>
              </a:ext>
            </a:extLst>
          </p:cNvPr>
          <p:cNvSpPr txBox="1">
            <a:spLocks/>
          </p:cNvSpPr>
          <p:nvPr/>
        </p:nvSpPr>
        <p:spPr>
          <a:xfrm>
            <a:off x="1267646" y="2389333"/>
            <a:ext cx="3450169" cy="2783361"/>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540"/>
              </a:lnSpc>
              <a:spcBef>
                <a:spcPts val="0"/>
              </a:spcBef>
            </a:pPr>
            <a:r>
              <a:rPr lang="en-IE" sz="2800" b="1" dirty="0"/>
              <a:t>Markmið:</a:t>
            </a:r>
            <a:endParaRPr lang="en-IE" sz="800" b="1" dirty="0"/>
          </a:p>
          <a:p>
            <a:pPr algn="l">
              <a:lnSpc>
                <a:spcPts val="2340"/>
              </a:lnSpc>
              <a:spcBef>
                <a:spcPts val="0"/>
              </a:spcBef>
              <a:buClr>
                <a:srgbClr val="459597"/>
              </a:buClr>
            </a:pPr>
            <a:endParaRPr lang="en-IE" sz="2200" dirty="0"/>
          </a:p>
          <a:p>
            <a:pPr algn="l">
              <a:lnSpc>
                <a:spcPts val="2340"/>
              </a:lnSpc>
              <a:spcBef>
                <a:spcPts val="0"/>
              </a:spcBef>
              <a:buClr>
                <a:srgbClr val="459597"/>
              </a:buClr>
            </a:pPr>
            <a:r>
              <a:rPr lang="en-IE" sz="2200" dirty="0"/>
              <a:t>Beittu meginreglum vistvænnar byggingar, passívrar hönnunar og sveigjanlegrar rýmisskipulagningar til að búa til hugmynd um litla, sjálfbæra gistieiningu.</a:t>
            </a:r>
          </a:p>
          <a:p>
            <a:pPr algn="l">
              <a:lnSpc>
                <a:spcPts val="2340"/>
              </a:lnSpc>
              <a:spcBef>
                <a:spcPts val="0"/>
              </a:spcBef>
              <a:buClr>
                <a:srgbClr val="459597"/>
              </a:buClr>
            </a:pPr>
            <a:endParaRPr lang="en-IE" sz="2200" dirty="0"/>
          </a:p>
          <a:p>
            <a:pPr algn="l">
              <a:lnSpc>
                <a:spcPts val="2540"/>
              </a:lnSpc>
              <a:spcBef>
                <a:spcPts val="0"/>
              </a:spcBef>
              <a:buClr>
                <a:srgbClr val="459597"/>
              </a:buClr>
            </a:pPr>
            <a:endParaRPr lang="en-IE" sz="2200" dirty="0"/>
          </a:p>
          <a:p>
            <a:pPr algn="l">
              <a:lnSpc>
                <a:spcPts val="2540"/>
              </a:lnSpc>
              <a:spcBef>
                <a:spcPts val="0"/>
              </a:spcBef>
            </a:pPr>
            <a:endParaRPr lang="en-US" sz="2400" dirty="0"/>
          </a:p>
        </p:txBody>
      </p:sp>
    </p:spTree>
    <p:extLst>
      <p:ext uri="{BB962C8B-B14F-4D97-AF65-F5344CB8AC3E}">
        <p14:creationId xmlns:p14="http://schemas.microsoft.com/office/powerpoint/2010/main" val="2054698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1B3E8-B9BD-F1F7-084A-DC78C86E03DE}"/>
            </a:ext>
          </a:extLst>
        </p:cNvPr>
        <p:cNvGrpSpPr/>
        <p:nvPr/>
      </p:nvGrpSpPr>
      <p:grpSpPr>
        <a:xfrm>
          <a:off x="0" y="0"/>
          <a:ext cx="0" cy="0"/>
          <a:chOff x="0" y="0"/>
          <a:chExt cx="0" cy="0"/>
        </a:xfrm>
      </p:grpSpPr>
      <p:pic>
        <p:nvPicPr>
          <p:cNvPr id="10" name="Graphic 9" descr="Signature with solid fill">
            <a:extLst>
              <a:ext uri="{FF2B5EF4-FFF2-40B4-BE49-F238E27FC236}">
                <a16:creationId xmlns:a16="http://schemas.microsoft.com/office/drawing/2014/main" id="{91D6A220-BFCE-B33D-ABCB-A40A8897BCD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3" name="Slide Number Placeholder 5">
            <a:extLst>
              <a:ext uri="{FF2B5EF4-FFF2-40B4-BE49-F238E27FC236}">
                <a16:creationId xmlns:a16="http://schemas.microsoft.com/office/drawing/2014/main" id="{35CC7F53-9CE2-2360-4776-514B53EF0A8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23</a:t>
            </a:fld>
            <a:endParaRPr lang="fr-CA" sz="1200" dirty="0">
              <a:solidFill>
                <a:schemeClr val="bg1"/>
              </a:solidFill>
            </a:endParaRPr>
          </a:p>
        </p:txBody>
      </p:sp>
      <p:sp>
        <p:nvSpPr>
          <p:cNvPr id="2" name="Text Placeholder 5">
            <a:extLst>
              <a:ext uri="{FF2B5EF4-FFF2-40B4-BE49-F238E27FC236}">
                <a16:creationId xmlns:a16="http://schemas.microsoft.com/office/drawing/2014/main" id="{864D9E78-D41E-8340-4845-1948DB2B68F0}"/>
              </a:ext>
            </a:extLst>
          </p:cNvPr>
          <p:cNvSpPr txBox="1">
            <a:spLocks/>
          </p:cNvSpPr>
          <p:nvPr/>
        </p:nvSpPr>
        <p:spPr>
          <a:xfrm>
            <a:off x="937708" y="763768"/>
            <a:ext cx="7991139" cy="7207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600" b="1" dirty="0">
                <a:solidFill>
                  <a:srgbClr val="EC7C69"/>
                </a:solidFill>
              </a:rPr>
              <a:t>Hagnýt æfing: </a:t>
            </a:r>
            <a:r>
              <a:rPr lang="en-US" sz="3600" dirty="0">
                <a:solidFill>
                  <a:srgbClr val="414141"/>
                </a:solidFill>
              </a:rPr>
              <a:t>Kortlagning möguleika á aðlögunarhæfri endurnýtingu í samfélaginu þínu</a:t>
            </a:r>
          </a:p>
          <a:p>
            <a:pPr marL="0" indent="0">
              <a:buNone/>
            </a:pPr>
            <a:endParaRPr lang="en-US" sz="3600" b="1" dirty="0">
              <a:solidFill>
                <a:srgbClr val="EC7C69"/>
              </a:solidFill>
            </a:endParaRPr>
          </a:p>
        </p:txBody>
      </p:sp>
      <p:sp>
        <p:nvSpPr>
          <p:cNvPr id="3" name="Text Placeholder 1">
            <a:extLst>
              <a:ext uri="{FF2B5EF4-FFF2-40B4-BE49-F238E27FC236}">
                <a16:creationId xmlns:a16="http://schemas.microsoft.com/office/drawing/2014/main" id="{D368E03F-06EC-3E1C-3E50-4D5AD7B63151}"/>
              </a:ext>
            </a:extLst>
          </p:cNvPr>
          <p:cNvSpPr txBox="1">
            <a:spLocks/>
          </p:cNvSpPr>
          <p:nvPr/>
        </p:nvSpPr>
        <p:spPr>
          <a:xfrm>
            <a:off x="937708" y="2106944"/>
            <a:ext cx="10743758"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buClr>
                <a:srgbClr val="459597"/>
              </a:buClr>
            </a:pPr>
            <a:r>
              <a:rPr lang="en-IE" sz="2800" b="1" dirty="0">
                <a:solidFill>
                  <a:srgbClr val="EC7C69"/>
                </a:solidFill>
              </a:rPr>
              <a:t>Skref:</a:t>
            </a:r>
          </a:p>
          <a:p>
            <a:pPr algn="l">
              <a:lnSpc>
                <a:spcPts val="2340"/>
              </a:lnSpc>
              <a:spcBef>
                <a:spcPts val="0"/>
              </a:spcBef>
              <a:buClr>
                <a:srgbClr val="459597"/>
              </a:buClr>
            </a:pPr>
            <a:endParaRPr lang="en-IE" sz="2400" b="1" dirty="0">
              <a:solidFill>
                <a:srgbClr val="EC7C69"/>
              </a:solidFill>
            </a:endParaRPr>
          </a:p>
          <a:p>
            <a:pPr marL="342900" indent="-342900" algn="l">
              <a:lnSpc>
                <a:spcPts val="2340"/>
              </a:lnSpc>
              <a:spcBef>
                <a:spcPts val="0"/>
              </a:spcBef>
              <a:buClr>
                <a:srgbClr val="459597"/>
              </a:buClr>
              <a:buFont typeface="Wingdings" pitchFamily="2" charset="2"/>
              <a:buChar char="q"/>
            </a:pPr>
            <a:r>
              <a:rPr lang="en-IE" sz="2200" b="1" dirty="0">
                <a:solidFill>
                  <a:srgbClr val="414141"/>
                </a:solidFill>
              </a:rPr>
              <a:t>Innifalið fjölnota rými:</a:t>
            </a:r>
          </a:p>
          <a:p>
            <a:pPr marL="360363" algn="l">
              <a:lnSpc>
                <a:spcPts val="2340"/>
              </a:lnSpc>
              <a:spcBef>
                <a:spcPts val="0"/>
              </a:spcBef>
              <a:buClr>
                <a:srgbClr val="459597"/>
              </a:buClr>
            </a:pPr>
            <a:r>
              <a:rPr lang="en-IE" sz="2200" dirty="0">
                <a:solidFill>
                  <a:srgbClr val="414141"/>
                </a:solidFill>
              </a:rPr>
              <a:t>Finndu eitt svæði sem þjónar bæði gestum og samfélaginu (t.d. sameiginlegt eldhús sem er einnig vinnustofa).</a:t>
            </a:r>
          </a:p>
          <a:p>
            <a:pPr marL="342900" indent="-342900" algn="l">
              <a:lnSpc>
                <a:spcPts val="2340"/>
              </a:lnSpc>
              <a:spcBef>
                <a:spcPts val="0"/>
              </a:spcBef>
              <a:buClr>
                <a:srgbClr val="459597"/>
              </a:buClr>
              <a:buFont typeface="Wingdings" pitchFamily="2" charset="2"/>
              <a:buChar char="q"/>
            </a:pPr>
            <a:endParaRPr lang="en-IE" sz="2200" b="1" dirty="0">
              <a:solidFill>
                <a:srgbClr val="414141"/>
              </a:solidFill>
            </a:endParaRPr>
          </a:p>
          <a:p>
            <a:pPr marL="342900" indent="-342900" algn="l">
              <a:lnSpc>
                <a:spcPts val="2340"/>
              </a:lnSpc>
              <a:spcBef>
                <a:spcPts val="0"/>
              </a:spcBef>
              <a:buClr>
                <a:srgbClr val="459597"/>
              </a:buClr>
              <a:buFont typeface="Wingdings" pitchFamily="2" charset="2"/>
              <a:buChar char="q"/>
            </a:pPr>
            <a:r>
              <a:rPr lang="en-IE" sz="2200" b="1" dirty="0">
                <a:solidFill>
                  <a:srgbClr val="414141"/>
                </a:solidFill>
              </a:rPr>
              <a:t>Íhuga sjálfbærni:</a:t>
            </a:r>
          </a:p>
          <a:p>
            <a:pPr marL="360363" algn="l">
              <a:lnSpc>
                <a:spcPts val="2340"/>
              </a:lnSpc>
              <a:spcBef>
                <a:spcPts val="0"/>
              </a:spcBef>
              <a:buClr>
                <a:srgbClr val="459597"/>
              </a:buClr>
            </a:pPr>
            <a:r>
              <a:rPr lang="en-IE" sz="2200" b="1" dirty="0">
                <a:solidFill>
                  <a:srgbClr val="414141"/>
                </a:solidFill>
              </a:rPr>
              <a:t>Ritaðu 3–4 setningar sem útskýra hvernig hönnun þín lágmarkar umhverfisáhrif og styður staðbundna menningu.</a:t>
            </a:r>
          </a:p>
          <a:p>
            <a:pPr marL="342900" indent="-342900" algn="l">
              <a:lnSpc>
                <a:spcPts val="2340"/>
              </a:lnSpc>
              <a:spcBef>
                <a:spcPts val="0"/>
              </a:spcBef>
              <a:buClr>
                <a:srgbClr val="459597"/>
              </a:buClr>
              <a:buFont typeface="Wingdings" pitchFamily="2" charset="2"/>
              <a:buChar char="q"/>
            </a:pPr>
            <a:endParaRPr lang="en-IE" sz="2200" b="1" dirty="0">
              <a:solidFill>
                <a:srgbClr val="414141"/>
              </a:solidFill>
            </a:endParaRPr>
          </a:p>
          <a:p>
            <a:pPr algn="l">
              <a:lnSpc>
                <a:spcPts val="2340"/>
              </a:lnSpc>
              <a:spcBef>
                <a:spcPts val="0"/>
              </a:spcBef>
              <a:buClr>
                <a:srgbClr val="459597"/>
              </a:buClr>
            </a:pPr>
            <a:r>
              <a:rPr lang="en-IE" sz="2200" i="1" dirty="0">
                <a:solidFill>
                  <a:srgbClr val="414141"/>
                </a:solidFill>
              </a:rPr>
              <a:t>Þessi stutta æfing hjálpar þér að hugsa hagnýtt um hvernig val á efnum, skipulag og sveigjanleiki stuðla að sjálfbærum gistimöguleikum í ferðaþjónustu</a:t>
            </a:r>
          </a:p>
          <a:p>
            <a:pPr algn="l">
              <a:lnSpc>
                <a:spcPts val="2340"/>
              </a:lnSpc>
              <a:spcBef>
                <a:spcPts val="0"/>
              </a:spcBef>
              <a:buClr>
                <a:srgbClr val="459597"/>
              </a:buClr>
            </a:pPr>
            <a:endParaRPr lang="en-IE" sz="2200" dirty="0">
              <a:solidFill>
                <a:srgbClr val="414141"/>
              </a:solidFill>
            </a:endParaRPr>
          </a:p>
          <a:p>
            <a:pPr algn="l">
              <a:lnSpc>
                <a:spcPts val="2340"/>
              </a:lnSpc>
              <a:spcBef>
                <a:spcPts val="0"/>
              </a:spcBef>
              <a:buClr>
                <a:srgbClr val="459597"/>
              </a:buClr>
            </a:pPr>
            <a:endParaRPr lang="en-IE" sz="2200" dirty="0">
              <a:solidFill>
                <a:srgbClr val="414141"/>
              </a:solidFill>
            </a:endParaRPr>
          </a:p>
          <a:p>
            <a:pPr marL="457200" indent="-457200" algn="l">
              <a:lnSpc>
                <a:spcPts val="2340"/>
              </a:lnSpc>
              <a:spcBef>
                <a:spcPts val="0"/>
              </a:spcBef>
              <a:buClr>
                <a:srgbClr val="459597"/>
              </a:buClr>
              <a:buFont typeface="+mj-lt"/>
              <a:buAutoNum type="arabicPeriod"/>
            </a:pPr>
            <a:endParaRPr lang="en-IE" sz="2400" dirty="0">
              <a:solidFill>
                <a:srgbClr val="414141"/>
              </a:solidFill>
            </a:endParaRPr>
          </a:p>
          <a:p>
            <a:pPr algn="l">
              <a:lnSpc>
                <a:spcPts val="2540"/>
              </a:lnSpc>
              <a:spcBef>
                <a:spcPts val="0"/>
              </a:spcBef>
            </a:pPr>
            <a:endParaRPr lang="en-US" sz="2400" dirty="0">
              <a:solidFill>
                <a:srgbClr val="414141"/>
              </a:solidFill>
            </a:endParaRPr>
          </a:p>
        </p:txBody>
      </p:sp>
    </p:spTree>
    <p:extLst>
      <p:ext uri="{BB962C8B-B14F-4D97-AF65-F5344CB8AC3E}">
        <p14:creationId xmlns:p14="http://schemas.microsoft.com/office/powerpoint/2010/main" val="308633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EBD54-7FF1-55CA-F852-BA8B2DF54C2C}"/>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A8A893E-FBC9-8BEA-32AA-A1889A4E274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24</a:t>
            </a:fld>
            <a:endParaRPr lang="fr-CA" sz="1200" dirty="0">
              <a:solidFill>
                <a:schemeClr val="bg1"/>
              </a:solidFill>
            </a:endParaRPr>
          </a:p>
        </p:txBody>
      </p:sp>
      <p:sp>
        <p:nvSpPr>
          <p:cNvPr id="8" name="Freeform 7">
            <a:extLst>
              <a:ext uri="{FF2B5EF4-FFF2-40B4-BE49-F238E27FC236}">
                <a16:creationId xmlns:a16="http://schemas.microsoft.com/office/drawing/2014/main" id="{D4B848AB-F3AA-F611-D4E3-49F4AE36021E}"/>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F9D007F6-FE71-C340-A52D-F21C93B73038}"/>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Viðbótarlestrarefni</a:t>
            </a:r>
          </a:p>
        </p:txBody>
      </p:sp>
      <p:graphicFrame>
        <p:nvGraphicFramePr>
          <p:cNvPr id="5" name="Table 4">
            <a:extLst>
              <a:ext uri="{FF2B5EF4-FFF2-40B4-BE49-F238E27FC236}">
                <a16:creationId xmlns:a16="http://schemas.microsoft.com/office/drawing/2014/main" id="{1FC3A258-E891-A19B-87DC-E632E43613A7}"/>
              </a:ext>
            </a:extLst>
          </p:cNvPr>
          <p:cNvGraphicFramePr>
            <a:graphicFrameLocks noGrp="1"/>
          </p:cNvGraphicFramePr>
          <p:nvPr/>
        </p:nvGraphicFramePr>
        <p:xfrm>
          <a:off x="792766" y="1555203"/>
          <a:ext cx="10522934" cy="3985201"/>
        </p:xfrm>
        <a:graphic>
          <a:graphicData uri="http://schemas.openxmlformats.org/drawingml/2006/table">
            <a:tbl>
              <a:tblPr firstRow="1" bandRow="1">
                <a:tableStyleId>{5C22544A-7EE6-4342-B048-85BDC9FD1C3A}</a:tableStyleId>
              </a:tblPr>
              <a:tblGrid>
                <a:gridCol w="2888559">
                  <a:extLst>
                    <a:ext uri="{9D8B030D-6E8A-4147-A177-3AD203B41FA5}">
                      <a16:colId xmlns:a16="http://schemas.microsoft.com/office/drawing/2014/main" val="2947246601"/>
                    </a:ext>
                  </a:extLst>
                </a:gridCol>
                <a:gridCol w="7634375">
                  <a:extLst>
                    <a:ext uri="{9D8B030D-6E8A-4147-A177-3AD203B41FA5}">
                      <a16:colId xmlns:a16="http://schemas.microsoft.com/office/drawing/2014/main" val="4224813332"/>
                    </a:ext>
                  </a:extLst>
                </a:gridCol>
              </a:tblGrid>
              <a:tr h="457215">
                <a:tc>
                  <a:txBody>
                    <a:bodyPr/>
                    <a:lstStyle/>
                    <a:p>
                      <a:r>
                        <a:rPr lang="en-IE" sz="2400" dirty="0"/>
                        <a:t>Nafn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dirty="0"/>
                        <a:t>Lýsing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1869500">
                <a:tc>
                  <a:txBody>
                    <a:bodyPr/>
                    <a:lstStyle/>
                    <a:p>
                      <a:pPr marL="0" marR="0" lvl="0" indent="0" algn="l">
                        <a:lnSpc>
                          <a:spcPts val="1960"/>
                        </a:lnSpc>
                        <a:spcBef>
                          <a:spcPts val="0"/>
                        </a:spcBef>
                        <a:spcAft>
                          <a:spcPts val="0"/>
                        </a:spcAft>
                        <a:buNone/>
                      </a:pPr>
                      <a:r>
                        <a:rPr lang="en-US" sz="1800" b="1" i="0" u="none" strike="noStrike" kern="1200" cap="none" noProof="0" dirty="0">
                          <a:solidFill>
                            <a:srgbClr val="459597"/>
                          </a:solidFill>
                          <a:effectLst/>
                          <a:latin typeface="Calibri" panose="020F0502020204030204" pitchFamily="34" charset="0"/>
                          <a:cs typeface="Calibri" panose="020F0502020204030204" pitchFamily="34" charset="0"/>
                        </a:rPr>
                        <a:t>Routledge handbók um sjálfbæra stjórnun hótela og ferðaþjónustu</a:t>
                      </a:r>
                      <a:endParaRPr lang="en-US" sz="1800" b="1" i="0" kern="1200" cap="none" dirty="0">
                        <a:solidFill>
                          <a:srgbClr val="459597"/>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cap="none" dirty="0">
                        <a:solidFill>
                          <a:srgbClr val="414141"/>
                        </a:solidFill>
                        <a:effectLst/>
                        <a:latin typeface="Calibri" panose="020F0502020204030204" pitchFamily="34" charset="0"/>
                        <a:ea typeface="+mn-ea"/>
                        <a:cs typeface="Calibri" panose="020F0502020204030204" pitchFamily="34" charset="0"/>
                      </a:endParaRPr>
                    </a:p>
                    <a:p>
                      <a:pPr marL="0" marR="0" lvl="0" indent="0" algn="l">
                        <a:lnSpc>
                          <a:spcPts val="1960"/>
                        </a:lnSpc>
                        <a:spcBef>
                          <a:spcPts val="0"/>
                        </a:spcBef>
                        <a:spcAft>
                          <a:spcPts val="0"/>
                        </a:spcAft>
                        <a:buNone/>
                      </a:pPr>
                      <a:r>
                        <a:rPr lang="en-US" sz="1800" b="0" i="0" u="none" strike="noStrike" kern="1200" noProof="0" dirty="0">
                          <a:solidFill>
                            <a:srgbClr val="414141"/>
                          </a:solidFill>
                          <a:effectLst/>
                          <a:latin typeface="Calibri" panose="020F0502020204030204" pitchFamily="34" charset="0"/>
                          <a:cs typeface="Calibri" panose="020F0502020204030204" pitchFamily="34" charset="0"/>
                        </a:rPr>
                        <a:t>Miguel Angel </a:t>
                      </a:r>
                      <a:r>
                        <a:rPr lang="en-US" sz="1800" b="0" i="0" u="none" strike="noStrike" kern="1200" noProof="0" dirty="0" err="1">
                          <a:solidFill>
                            <a:srgbClr val="414141"/>
                          </a:solidFill>
                          <a:effectLst/>
                          <a:latin typeface="Calibri" panose="020F0502020204030204" pitchFamily="34" charset="0"/>
                          <a:cs typeface="Calibri" panose="020F0502020204030204" pitchFamily="34" charset="0"/>
                        </a:rPr>
                        <a:t>Gardetti </a:t>
                      </a:r>
                      <a:r>
                        <a:rPr lang="en-US" sz="1800" b="0" i="0" u="none" strike="noStrike" kern="1200" noProof="0" dirty="0">
                          <a:solidFill>
                            <a:srgbClr val="414141"/>
                          </a:solidFill>
                          <a:effectLst/>
                          <a:latin typeface="Calibri" panose="020F0502020204030204" pitchFamily="34" charset="0"/>
                          <a:cs typeface="Calibri" panose="020F0502020204030204" pitchFamily="34" charset="0"/>
                        </a:rPr>
                        <a:t>&amp; Ana Laura Torres</a:t>
                      </a:r>
                      <a:endParaRPr lang="en-US" dirty="0">
                        <a:solidFill>
                          <a:srgbClr val="414141"/>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ts val="1960"/>
                        </a:lnSpc>
                        <a:spcBef>
                          <a:spcPts val="0"/>
                        </a:spcBef>
                        <a:spcAft>
                          <a:spcPts val="0"/>
                        </a:spcAft>
                        <a:buClrTx/>
                        <a:buSzTx/>
                        <a:buFontTx/>
                        <a:buNone/>
                        <a:tabLst/>
                        <a:defRPr/>
                      </a:pPr>
                      <a:endParaRPr lang="en-US" sz="1800" b="1" i="0" kern="1200" cap="none" dirty="0">
                        <a:solidFill>
                          <a:srgbClr val="414141"/>
                        </a:solidFill>
                        <a:effectLst/>
                        <a:latin typeface="Calibri" panose="020F0502020204030204" pitchFamily="34" charset="0"/>
                        <a:ea typeface="+mn-ea"/>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ts val="1960"/>
                        </a:lnSpc>
                        <a:buClr>
                          <a:srgbClr val="01A54E"/>
                        </a:buClr>
                      </a:pPr>
                      <a:r>
                        <a:rPr lang="en-US" sz="1800" b="0" i="0" u="none" strike="noStrike" kern="1200" noProof="0" dirty="0">
                          <a:solidFill>
                            <a:srgbClr val="414141"/>
                          </a:solidFill>
                          <a:effectLst/>
                          <a:latin typeface="Calibri" panose="020F0502020204030204" pitchFamily="34" charset="0"/>
                          <a:cs typeface="Calibri" panose="020F0502020204030204" pitchFamily="34" charset="0"/>
                        </a:rPr>
                        <a:t>Þessi handbók veitir innsýn í sjálfbærar byggingaraðferðir fyrir ferðaþjónustu, þar á meðal vistvænar byggingarefni, orkunýtni og lífklímahönnun. Hún dregur fram dæmaskýrslur um hótel og gististaði sem innleiða græna hönnun um allan heim.</a:t>
                      </a:r>
                      <a:endParaRPr lang="it-IT" u="none" strike="noStrike" noProof="0" dirty="0">
                        <a:solidFill>
                          <a:srgbClr val="414141"/>
                        </a:solidFill>
                        <a:latin typeface="Calibri" panose="020F0502020204030204" pitchFamily="34" charset="0"/>
                        <a:cs typeface="Calibri" panose="020F0502020204030204" pitchFamily="34" charset="0"/>
                      </a:endParaRPr>
                    </a:p>
                    <a:p>
                      <a:pPr marL="0" indent="0" algn="l">
                        <a:lnSpc>
                          <a:spcPct val="100000"/>
                        </a:lnSpc>
                        <a:buClr>
                          <a:srgbClr val="01A54E"/>
                        </a:buClr>
                      </a:pPr>
                      <a:endParaRPr lang="en-US" sz="800" b="0" i="0" kern="1200" dirty="0">
                        <a:solidFill>
                          <a:srgbClr val="414141"/>
                        </a:solidFill>
                        <a:effectLst/>
                        <a:latin typeface="Calibri" panose="020F0502020204030204" pitchFamily="34" charset="0"/>
                        <a:ea typeface="+mn-ea"/>
                        <a:cs typeface="Calibri" panose="020F0502020204030204" pitchFamily="34" charset="0"/>
                      </a:endParaRPr>
                    </a:p>
                    <a:p>
                      <a:pPr marL="0" lvl="0" indent="0" algn="l">
                        <a:lnSpc>
                          <a:spcPts val="1960"/>
                        </a:lnSpc>
                        <a:spcBef>
                          <a:spcPts val="0"/>
                        </a:spcBef>
                        <a:spcAft>
                          <a:spcPts val="0"/>
                        </a:spcAft>
                        <a:buFont typeface="Arial"/>
                        <a:buNone/>
                      </a:pPr>
                      <a:r>
                        <a:rPr lang="en-US" sz="1800" b="0" i="0" u="none" strike="noStrike" kern="1200" noProof="0" dirty="0">
                          <a:solidFill>
                            <a:srgbClr val="459597"/>
                          </a:solidFill>
                          <a:effectLst/>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https://www.perlego.com/book/1556035/sustainability-in-hospitality-how-innovative-hotels-are-transforming-the-industry-pdf</a:t>
                      </a:r>
                      <a:r>
                        <a:rPr lang="en-US" sz="1800" b="0" i="0" u="none" strike="noStrike" kern="1200" noProof="0" dirty="0">
                          <a:solidFill>
                            <a:srgbClr val="459597"/>
                          </a:solidFill>
                          <a:effectLst/>
                          <a:latin typeface="Calibri" panose="020F0502020204030204" pitchFamily="34" charset="0"/>
                          <a:cs typeface="Calibri" panose="020F0502020204030204" pitchFamily="34" charset="0"/>
                        </a:rPr>
                        <a:t> </a:t>
                      </a:r>
                      <a:endParaRPr lang="en-US" dirty="0">
                        <a:solidFill>
                          <a:srgbClr val="459597"/>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1658486">
                <a:tc>
                  <a:txBody>
                    <a:bodyPr/>
                    <a:lstStyle/>
                    <a:p>
                      <a:pPr marL="0" marR="0" lvl="0" indent="0" algn="l">
                        <a:lnSpc>
                          <a:spcPts val="1960"/>
                        </a:lnSpc>
                        <a:spcBef>
                          <a:spcPts val="0"/>
                        </a:spcBef>
                        <a:spcAft>
                          <a:spcPts val="0"/>
                        </a:spcAft>
                        <a:buNone/>
                      </a:pPr>
                      <a:r>
                        <a:rPr lang="en-US" sz="1800" b="1" i="0" u="none" strike="noStrike" noProof="0" dirty="0">
                          <a:solidFill>
                            <a:srgbClr val="459597"/>
                          </a:solidFill>
                          <a:latin typeface="Calibri" panose="020F0502020204030204" pitchFamily="34" charset="0"/>
                          <a:cs typeface="Calibri" panose="020F0502020204030204" pitchFamily="34" charset="0"/>
                        </a:rPr>
                        <a:t>Leiðbeiningar um líf loftslagsarkitektúr </a:t>
                      </a:r>
                      <a:endParaRPr lang="en-US" sz="1800" b="1" dirty="0">
                        <a:solidFill>
                          <a:srgbClr val="459597"/>
                        </a:solidFill>
                        <a:latin typeface="Calibri" panose="020F0502020204030204" pitchFamily="34" charset="0"/>
                        <a:cs typeface="Calibri" panose="020F0502020204030204" pitchFamily="34" charset="0"/>
                      </a:endParaRPr>
                    </a:p>
                    <a:p>
                      <a:pPr lvl="0" algn="l">
                        <a:lnSpc>
                          <a:spcPct val="100000"/>
                        </a:lnSpc>
                        <a:spcBef>
                          <a:spcPts val="0"/>
                        </a:spcBef>
                        <a:spcAft>
                          <a:spcPts val="0"/>
                        </a:spcAft>
                        <a:buNone/>
                      </a:pPr>
                      <a:endParaRPr lang="en-US" sz="800" b="0" i="0" u="none" strike="noStrike" noProof="0" dirty="0">
                        <a:solidFill>
                          <a:srgbClr val="414141"/>
                        </a:solidFill>
                        <a:latin typeface="Calibri" panose="020F0502020204030204" pitchFamily="34" charset="0"/>
                        <a:cs typeface="Calibri" panose="020F0502020204030204" pitchFamily="34" charset="0"/>
                      </a:endParaRPr>
                    </a:p>
                    <a:p>
                      <a:pPr lvl="0" algn="l">
                        <a:lnSpc>
                          <a:spcPts val="1960"/>
                        </a:lnSpc>
                        <a:spcBef>
                          <a:spcPts val="0"/>
                        </a:spcBef>
                        <a:spcAft>
                          <a:spcPts val="0"/>
                        </a:spcAft>
                        <a:buNone/>
                      </a:pPr>
                      <a:r>
                        <a:rPr lang="en-US" sz="1800" b="0" i="0" u="none" strike="noStrike" noProof="0" dirty="0">
                          <a:solidFill>
                            <a:srgbClr val="414141"/>
                          </a:solidFill>
                          <a:latin typeface="Calibri" panose="020F0502020204030204" pitchFamily="34" charset="0"/>
                          <a:cs typeface="Calibri" panose="020F0502020204030204" pitchFamily="34" charset="0"/>
                        </a:rPr>
                        <a:t>Evrópska umhverfisstofnunin</a:t>
                      </a:r>
                      <a:endParaRPr lang="en-US" sz="1800" dirty="0">
                        <a:solidFill>
                          <a:srgbClr val="41414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ts val="1960"/>
                        </a:lnSpc>
                        <a:spcBef>
                          <a:spcPts val="0"/>
                        </a:spcBef>
                        <a:spcAft>
                          <a:spcPts val="0"/>
                        </a:spcAft>
                        <a:buClrTx/>
                        <a:buSzTx/>
                        <a:buFontTx/>
                        <a:buNone/>
                        <a:tabLst/>
                        <a:defRPr/>
                      </a:pPr>
                      <a:r>
                        <a:rPr lang="en-US" sz="1800" b="0" i="0" u="none" strike="noStrike" noProof="0" dirty="0">
                          <a:solidFill>
                            <a:srgbClr val="414141"/>
                          </a:solidFill>
                          <a:latin typeface="Calibri" panose="020F0502020204030204" pitchFamily="34" charset="0"/>
                          <a:cs typeface="Calibri" panose="020F0502020204030204" pitchFamily="34" charset="0"/>
                        </a:rPr>
                        <a:t>Hagnýt leiðarvísir um notkun staðbundins loftslags og náttúruauðlinda við byggingahönnun. Einbeitir sér að stefnu, efnum, loftræstingu og orkunýtni.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i="0" u="none" strike="noStrike" kern="1200" noProof="0" dirty="0">
                        <a:solidFill>
                          <a:srgbClr val="414141"/>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endParaRPr>
                    </a:p>
                    <a:p>
                      <a:pPr marL="0" marR="0" lvl="0" indent="0" algn="l" defTabSz="914400" rtl="0" eaLnBrk="1" fontAlgn="auto" latinLnBrk="0" hangingPunct="1">
                        <a:lnSpc>
                          <a:spcPts val="1960"/>
                        </a:lnSpc>
                        <a:spcBef>
                          <a:spcPts val="0"/>
                        </a:spcBef>
                        <a:spcAft>
                          <a:spcPts val="0"/>
                        </a:spcAft>
                        <a:buClrTx/>
                        <a:buSzTx/>
                        <a:buFontTx/>
                        <a:buNone/>
                        <a:tabLst/>
                        <a:defRPr/>
                      </a:pPr>
                      <a:r>
                        <a:rPr lang="en-US" sz="1800" b="0" i="0" u="none" strike="noStrike" kern="1200" noProof="0" dirty="0">
                          <a:solidFill>
                            <a:srgbClr val="45959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https://smart-cities marketplace.ec.europa.eu/sites/default/files/pimes_guide_for_bioclimatic_design.pdf</a:t>
                      </a:r>
                      <a:r>
                        <a:rPr lang="en-US" sz="1800" b="0" i="0" u="none" strike="noStrike" kern="1200" noProof="0" dirty="0">
                          <a:solidFill>
                            <a:srgbClr val="459597"/>
                          </a:solidFill>
                          <a:latin typeface="Calibri" panose="020F0502020204030204" pitchFamily="34" charset="0"/>
                          <a:cs typeface="Calibri" panose="020F0502020204030204" pitchFamily="34" charset="0"/>
                        </a:rPr>
                        <a:t> </a:t>
                      </a:r>
                      <a:endParaRPr lang="en-US" dirty="0">
                        <a:solidFill>
                          <a:srgbClr val="459597"/>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bl>
          </a:graphicData>
        </a:graphic>
      </p:graphicFrame>
    </p:spTree>
    <p:extLst>
      <p:ext uri="{BB962C8B-B14F-4D97-AF65-F5344CB8AC3E}">
        <p14:creationId xmlns:p14="http://schemas.microsoft.com/office/powerpoint/2010/main" val="39447417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20077F-3812-4EA8-3363-75429007018B}"/>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90F1AB0D-561C-63A8-135D-8371F744337D}"/>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25</a:t>
            </a:fld>
            <a:endParaRPr lang="fr-CA" sz="1200" dirty="0">
              <a:solidFill>
                <a:schemeClr val="bg1"/>
              </a:solidFill>
            </a:endParaRPr>
          </a:p>
        </p:txBody>
      </p:sp>
      <p:sp>
        <p:nvSpPr>
          <p:cNvPr id="8" name="Freeform 7">
            <a:extLst>
              <a:ext uri="{FF2B5EF4-FFF2-40B4-BE49-F238E27FC236}">
                <a16:creationId xmlns:a16="http://schemas.microsoft.com/office/drawing/2014/main" id="{6669CC4A-241B-CBA9-B13C-EE2C30C27870}"/>
              </a:ext>
            </a:extLst>
          </p:cNvPr>
          <p:cNvSpPr/>
          <p:nvPr/>
        </p:nvSpPr>
        <p:spPr>
          <a:xfrm>
            <a:off x="33940" y="426469"/>
            <a:ext cx="4969498" cy="875479"/>
          </a:xfrm>
          <a:custGeom>
            <a:avLst/>
            <a:gdLst>
              <a:gd name="connsiteX0" fmla="*/ 0 w 4969498"/>
              <a:gd name="connsiteY0" fmla="*/ 0 h 875479"/>
              <a:gd name="connsiteX1" fmla="*/ 259418 w 4969498"/>
              <a:gd name="connsiteY1" fmla="*/ 0 h 875479"/>
              <a:gd name="connsiteX2" fmla="*/ 479934 w 4969498"/>
              <a:gd name="connsiteY2" fmla="*/ 0 h 875479"/>
              <a:gd name="connsiteX3" fmla="*/ 983356 w 4969498"/>
              <a:gd name="connsiteY3" fmla="*/ 0 h 875479"/>
              <a:gd name="connsiteX4" fmla="*/ 1888567 w 4969498"/>
              <a:gd name="connsiteY4" fmla="*/ 0 h 875479"/>
              <a:gd name="connsiteX5" fmla="*/ 2024418 w 4969498"/>
              <a:gd name="connsiteY5" fmla="*/ 0 h 875479"/>
              <a:gd name="connsiteX6" fmla="*/ 2612505 w 4969498"/>
              <a:gd name="connsiteY6" fmla="*/ 0 h 875479"/>
              <a:gd name="connsiteX7" fmla="*/ 2748356 w 4969498"/>
              <a:gd name="connsiteY7" fmla="*/ 0 h 875479"/>
              <a:gd name="connsiteX8" fmla="*/ 3653567 w 4969498"/>
              <a:gd name="connsiteY8" fmla="*/ 0 h 875479"/>
              <a:gd name="connsiteX9" fmla="*/ 4377505 w 4969498"/>
              <a:gd name="connsiteY9" fmla="*/ 0 h 875479"/>
              <a:gd name="connsiteX10" fmla="*/ 4969498 w 4969498"/>
              <a:gd name="connsiteY10" fmla="*/ 473717 h 875479"/>
              <a:gd name="connsiteX11" fmla="*/ 4969498 w 4969498"/>
              <a:gd name="connsiteY11" fmla="*/ 875479 h 875479"/>
              <a:gd name="connsiteX12" fmla="*/ 4245560 w 4969498"/>
              <a:gd name="connsiteY12" fmla="*/ 875479 h 875479"/>
              <a:gd name="connsiteX13" fmla="*/ 3340349 w 4969498"/>
              <a:gd name="connsiteY13" fmla="*/ 875479 h 875479"/>
              <a:gd name="connsiteX14" fmla="*/ 3204498 w 4969498"/>
              <a:gd name="connsiteY14" fmla="*/ 875479 h 875479"/>
              <a:gd name="connsiteX15" fmla="*/ 2616411 w 4969498"/>
              <a:gd name="connsiteY15" fmla="*/ 875479 h 875479"/>
              <a:gd name="connsiteX16" fmla="*/ 2480560 w 4969498"/>
              <a:gd name="connsiteY16" fmla="*/ 875479 h 875479"/>
              <a:gd name="connsiteX17" fmla="*/ 1575349 w 4969498"/>
              <a:gd name="connsiteY17" fmla="*/ 875479 h 875479"/>
              <a:gd name="connsiteX18" fmla="*/ 851411 w 4969498"/>
              <a:gd name="connsiteY18" fmla="*/ 875479 h 875479"/>
              <a:gd name="connsiteX19" fmla="*/ 479934 w 4969498"/>
              <a:gd name="connsiteY19" fmla="*/ 875479 h 875479"/>
              <a:gd name="connsiteX20" fmla="*/ 0 w 4969498"/>
              <a:gd name="connsiteY20" fmla="*/ 875479 h 875479"/>
              <a:gd name="connsiteX21" fmla="*/ 0 w 4969498"/>
              <a:gd name="connsiteY21" fmla="*/ 469593 h 875479"/>
              <a:gd name="connsiteX22" fmla="*/ 0 w 4969498"/>
              <a:gd name="connsiteY22" fmla="*/ 333742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69498" h="875479">
                <a:moveTo>
                  <a:pt x="0" y="0"/>
                </a:moveTo>
                <a:lnTo>
                  <a:pt x="259418" y="0"/>
                </a:lnTo>
                <a:lnTo>
                  <a:pt x="479934" y="0"/>
                </a:lnTo>
                <a:lnTo>
                  <a:pt x="983356" y="0"/>
                </a:lnTo>
                <a:lnTo>
                  <a:pt x="1888567" y="0"/>
                </a:lnTo>
                <a:lnTo>
                  <a:pt x="2024418" y="0"/>
                </a:lnTo>
                <a:lnTo>
                  <a:pt x="2612505" y="0"/>
                </a:lnTo>
                <a:lnTo>
                  <a:pt x="2748356" y="0"/>
                </a:lnTo>
                <a:lnTo>
                  <a:pt x="3653567" y="0"/>
                </a:lnTo>
                <a:lnTo>
                  <a:pt x="4377505" y="0"/>
                </a:lnTo>
                <a:cubicBezTo>
                  <a:pt x="4703477" y="0"/>
                  <a:pt x="4969498" y="212873"/>
                  <a:pt x="4969498" y="473717"/>
                </a:cubicBezTo>
                <a:lnTo>
                  <a:pt x="4969498" y="875479"/>
                </a:lnTo>
                <a:lnTo>
                  <a:pt x="4245560" y="875479"/>
                </a:lnTo>
                <a:lnTo>
                  <a:pt x="3340349" y="875479"/>
                </a:lnTo>
                <a:lnTo>
                  <a:pt x="3204498" y="875479"/>
                </a:lnTo>
                <a:lnTo>
                  <a:pt x="2616411" y="875479"/>
                </a:lnTo>
                <a:lnTo>
                  <a:pt x="2480560" y="875479"/>
                </a:lnTo>
                <a:lnTo>
                  <a:pt x="1575349" y="875479"/>
                </a:lnTo>
                <a:lnTo>
                  <a:pt x="851411" y="875479"/>
                </a:lnTo>
                <a:lnTo>
                  <a:pt x="479934" y="875479"/>
                </a:lnTo>
                <a:lnTo>
                  <a:pt x="0" y="875479"/>
                </a:lnTo>
                <a:lnTo>
                  <a:pt x="0" y="469593"/>
                </a:lnTo>
                <a:lnTo>
                  <a:pt x="0" y="333742"/>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EF63D8A9-7468-3D75-4A24-1E8C410F0CBD}"/>
              </a:ext>
            </a:extLst>
          </p:cNvPr>
          <p:cNvSpPr txBox="1">
            <a:spLocks/>
          </p:cNvSpPr>
          <p:nvPr/>
        </p:nvSpPr>
        <p:spPr>
          <a:xfrm>
            <a:off x="792766" y="547917"/>
            <a:ext cx="910847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Viðbótarlestrarefni</a:t>
            </a:r>
          </a:p>
        </p:txBody>
      </p:sp>
      <p:graphicFrame>
        <p:nvGraphicFramePr>
          <p:cNvPr id="6" name="Table 5">
            <a:extLst>
              <a:ext uri="{FF2B5EF4-FFF2-40B4-BE49-F238E27FC236}">
                <a16:creationId xmlns:a16="http://schemas.microsoft.com/office/drawing/2014/main" id="{50D55DAC-798A-3EF7-112D-08155302FF2B}"/>
              </a:ext>
            </a:extLst>
          </p:cNvPr>
          <p:cNvGraphicFramePr>
            <a:graphicFrameLocks noGrp="1"/>
          </p:cNvGraphicFramePr>
          <p:nvPr/>
        </p:nvGraphicFramePr>
        <p:xfrm>
          <a:off x="792766" y="1588482"/>
          <a:ext cx="10522934" cy="2255520"/>
        </p:xfrm>
        <a:graphic>
          <a:graphicData uri="http://schemas.openxmlformats.org/drawingml/2006/table">
            <a:tbl>
              <a:tblPr firstRow="1" bandRow="1">
                <a:tableStyleId>{5C22544A-7EE6-4342-B048-85BDC9FD1C3A}</a:tableStyleId>
              </a:tblPr>
              <a:tblGrid>
                <a:gridCol w="2888559">
                  <a:extLst>
                    <a:ext uri="{9D8B030D-6E8A-4147-A177-3AD203B41FA5}">
                      <a16:colId xmlns:a16="http://schemas.microsoft.com/office/drawing/2014/main" val="2947246601"/>
                    </a:ext>
                  </a:extLst>
                </a:gridCol>
                <a:gridCol w="7634375">
                  <a:extLst>
                    <a:ext uri="{9D8B030D-6E8A-4147-A177-3AD203B41FA5}">
                      <a16:colId xmlns:a16="http://schemas.microsoft.com/office/drawing/2014/main" val="4224813332"/>
                    </a:ext>
                  </a:extLst>
                </a:gridCol>
              </a:tblGrid>
              <a:tr h="370840">
                <a:tc>
                  <a:txBody>
                    <a:bodyPr/>
                    <a:lstStyle/>
                    <a:p>
                      <a:r>
                        <a:rPr lang="en-IE" sz="2400" dirty="0"/>
                        <a:t>Nafn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dirty="0"/>
                        <a:t>Lýsing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pPr marL="0" marR="0" lvl="0" indent="0" algn="l">
                        <a:lnSpc>
                          <a:spcPts val="1960"/>
                        </a:lnSpc>
                        <a:spcBef>
                          <a:spcPts val="0"/>
                        </a:spcBef>
                        <a:spcAft>
                          <a:spcPts val="0"/>
                        </a:spcAft>
                        <a:buNone/>
                      </a:pPr>
                      <a:r>
                        <a:rPr lang="en-US" sz="1800" b="1" i="0" u="none" strike="noStrike" kern="1200" cap="none" noProof="0" dirty="0">
                          <a:solidFill>
                            <a:srgbClr val="414141"/>
                          </a:solidFill>
                          <a:effectLst/>
                        </a:rPr>
                        <a:t>Hæg ferðamennta og sjálfbær gestrisniarrými</a:t>
                      </a:r>
                      <a:endParaRPr lang="it-IT"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i="0" kern="1200" dirty="0">
                        <a:solidFill>
                          <a:srgbClr val="414141"/>
                        </a:solidFill>
                        <a:effectLst/>
                        <a:latin typeface="+mn-lt"/>
                        <a:ea typeface="+mn-ea"/>
                        <a:cs typeface="+mn-cs"/>
                      </a:endParaRPr>
                    </a:p>
                    <a:p>
                      <a:pPr marL="0" marR="0" lvl="0" indent="0" algn="l">
                        <a:lnSpc>
                          <a:spcPts val="1960"/>
                        </a:lnSpc>
                        <a:spcBef>
                          <a:spcPts val="0"/>
                        </a:spcBef>
                        <a:spcAft>
                          <a:spcPts val="0"/>
                        </a:spcAft>
                        <a:buNone/>
                      </a:pPr>
                      <a:r>
                        <a:rPr lang="en-US" sz="1800" b="0" i="0" u="none" strike="noStrike" kern="1200" noProof="0" dirty="0">
                          <a:solidFill>
                            <a:srgbClr val="414141"/>
                          </a:solidFill>
                          <a:effectLst/>
                        </a:rPr>
                        <a:t>Simone Fullagar, Kevin Markwell</a:t>
                      </a:r>
                      <a:endParaRPr lang="en-US" dirty="0"/>
                    </a:p>
                    <a:p>
                      <a:pPr marL="0" marR="0" lvl="0" indent="0" algn="l" defTabSz="914400" rtl="0" eaLnBrk="1" fontAlgn="auto" latinLnBrk="0" hangingPunct="1">
                        <a:lnSpc>
                          <a:spcPts val="1960"/>
                        </a:lnSpc>
                        <a:spcBef>
                          <a:spcPts val="0"/>
                        </a:spcBef>
                        <a:spcAft>
                          <a:spcPts val="0"/>
                        </a:spcAft>
                        <a:buClrTx/>
                        <a:buSzTx/>
                        <a:buFontTx/>
                        <a:buNone/>
                        <a:tabLst/>
                        <a:defRPr/>
                      </a:pPr>
                      <a:endParaRPr lang="en-US"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lvl="0" indent="0" algn="l">
                        <a:lnSpc>
                          <a:spcPts val="1960"/>
                        </a:lnSpc>
                        <a:buNone/>
                      </a:pPr>
                      <a:r>
                        <a:rPr lang="en-US" sz="1800" b="0" i="0" u="none" strike="noStrike" kern="1200" noProof="0" dirty="0">
                          <a:solidFill>
                            <a:srgbClr val="414141"/>
                          </a:solidFill>
                          <a:effectLst/>
                        </a:rPr>
                        <a:t>Rannsakar hvernig litlar gistiaðstöður geta hannað fyrir sjálfbærni, vellíðan gesta og menningarleg tengsl, með áherslu á rýmishönnun og samfélagslega hagsæld</a:t>
                      </a:r>
                      <a:r>
                        <a:rPr lang="en-US" sz="1800" b="0" i="0" kern="1200" dirty="0">
                          <a:solidFill>
                            <a:srgbClr val="414141"/>
                          </a:solidFill>
                          <a:effectLst/>
                          <a:latin typeface="+mn-lt"/>
                          <a:ea typeface="+mn-ea"/>
                          <a:cs typeface="+mn-cs"/>
                        </a:rPr>
                        <a:t>.</a:t>
                      </a:r>
                      <a:endParaRPr lang="it-IT" dirty="0"/>
                    </a:p>
                    <a:p>
                      <a:pPr marL="0" indent="0" algn="l">
                        <a:lnSpc>
                          <a:spcPct val="100000"/>
                        </a:lnSpc>
                        <a:buClr>
                          <a:srgbClr val="01A54E"/>
                        </a:buClr>
                      </a:pPr>
                      <a:r>
                        <a:rPr lang="en-US" sz="800" b="0" i="0" kern="1200" dirty="0">
                          <a:solidFill>
                            <a:srgbClr val="414141"/>
                          </a:solidFill>
                          <a:effectLst/>
                          <a:latin typeface="+mn-lt"/>
                          <a:ea typeface="+mn-ea"/>
                          <a:cs typeface="+mn-cs"/>
                        </a:rPr>
                        <a:t> </a:t>
                      </a:r>
                      <a:r>
                        <a:rPr lang="en-US" sz="1800" b="0" i="0" u="none" strike="noStrike" kern="1200" noProof="0" dirty="0">
                          <a:solidFill>
                            <a:srgbClr val="459597"/>
                          </a:solidFill>
                          <a:effectLst/>
                          <a:hlinkClick r:id="rId2">
                            <a:extLst>
                              <a:ext uri="{A12FA001-AC4F-418D-AE19-62706E023703}">
                                <ahyp:hlinkClr xmlns:ahyp="http://schemas.microsoft.com/office/drawing/2018/hyperlinkcolor" val="tx"/>
                              </a:ext>
                            </a:extLst>
                          </a:hlinkClick>
                        </a:rPr>
                        <a:t>https://www.academia.edu/1616206/Fullagar_S_Markwell_K_and_Wilson_E_eds_2012_Slow_Tourism_Experiences_and_Mobilities_Channel_View_Bristol_Chapter_One_</a:t>
                      </a:r>
                      <a:r>
                        <a:rPr lang="en-US" sz="1800" b="0" i="0" u="none" strike="noStrike" kern="1200" noProof="0" dirty="0">
                          <a:solidFill>
                            <a:srgbClr val="459597"/>
                          </a:solidFill>
                          <a:effectLst/>
                        </a:rPr>
                        <a:t> </a:t>
                      </a:r>
                      <a:endParaRPr lang="en-US" sz="1800" kern="1200" dirty="0">
                        <a:solidFill>
                          <a:srgbClr val="459597"/>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bl>
          </a:graphicData>
        </a:graphic>
      </p:graphicFrame>
    </p:spTree>
    <p:extLst>
      <p:ext uri="{BB962C8B-B14F-4D97-AF65-F5344CB8AC3E}">
        <p14:creationId xmlns:p14="http://schemas.microsoft.com/office/powerpoint/2010/main" val="32639297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B5E5A-0BF8-CD88-C1F4-C22788E45664}"/>
            </a:ext>
          </a:extLst>
        </p:cNvPr>
        <p:cNvGrpSpPr/>
        <p:nvPr/>
      </p:nvGrpSpPr>
      <p:grpSpPr>
        <a:xfrm>
          <a:off x="0" y="0"/>
          <a:ext cx="0" cy="0"/>
          <a:chOff x="0" y="0"/>
          <a:chExt cx="0" cy="0"/>
        </a:xfrm>
      </p:grpSpPr>
      <p:sp>
        <p:nvSpPr>
          <p:cNvPr id="43" name="Graphic 40">
            <a:extLst>
              <a:ext uri="{FF2B5EF4-FFF2-40B4-BE49-F238E27FC236}">
                <a16:creationId xmlns:a16="http://schemas.microsoft.com/office/drawing/2014/main" id="{E711FED7-9C4E-6BE2-CDF4-E0F678482A0A}"/>
              </a:ext>
            </a:extLst>
          </p:cNvPr>
          <p:cNvSpPr/>
          <p:nvPr/>
        </p:nvSpPr>
        <p:spPr>
          <a:xfrm>
            <a:off x="16042" y="721893"/>
            <a:ext cx="12268594" cy="5414213"/>
          </a:xfrm>
          <a:custGeom>
            <a:avLst/>
            <a:gdLst>
              <a:gd name="connsiteX0" fmla="*/ 0 w 4543781"/>
              <a:gd name="connsiteY0" fmla="*/ 88 h 1951443"/>
              <a:gd name="connsiteX1" fmla="*/ 2372737 w 4543781"/>
              <a:gd name="connsiteY1" fmla="*/ 1037576 h 1951443"/>
              <a:gd name="connsiteX2" fmla="*/ 4543782 w 4543781"/>
              <a:gd name="connsiteY2" fmla="*/ 1951440 h 1951443"/>
            </a:gdLst>
            <a:ahLst/>
            <a:cxnLst>
              <a:cxn ang="0">
                <a:pos x="connsiteX0" y="connsiteY0"/>
              </a:cxn>
              <a:cxn ang="0">
                <a:pos x="connsiteX1" y="connsiteY1"/>
              </a:cxn>
              <a:cxn ang="0">
                <a:pos x="connsiteX2" y="connsiteY2"/>
              </a:cxn>
            </a:cxnLst>
            <a:rect l="l" t="t" r="r" b="b"/>
            <a:pathLst>
              <a:path w="4543781" h="1951443">
                <a:moveTo>
                  <a:pt x="0" y="88"/>
                </a:moveTo>
                <a:cubicBezTo>
                  <a:pt x="0" y="88"/>
                  <a:pt x="1472733" y="-30342"/>
                  <a:pt x="2372737" y="1037576"/>
                </a:cubicBezTo>
                <a:cubicBezTo>
                  <a:pt x="3150964" y="1959999"/>
                  <a:pt x="4543782" y="1951440"/>
                  <a:pt x="4543782" y="1951440"/>
                </a:cubicBezTo>
              </a:path>
            </a:pathLst>
          </a:custGeom>
          <a:noFill/>
          <a:ln w="28575" cap="flat">
            <a:solidFill>
              <a:srgbClr val="414141"/>
            </a:solidFill>
            <a:prstDash val="sysDot"/>
            <a:miter/>
          </a:ln>
        </p:spPr>
        <p:txBody>
          <a:bodyPr rtlCol="0" anchor="ctr"/>
          <a:lstStyle/>
          <a:p>
            <a:endParaRPr lang="en-US"/>
          </a:p>
        </p:txBody>
      </p:sp>
      <p:sp>
        <p:nvSpPr>
          <p:cNvPr id="14" name="Text Placeholder 5">
            <a:extLst>
              <a:ext uri="{FF2B5EF4-FFF2-40B4-BE49-F238E27FC236}">
                <a16:creationId xmlns:a16="http://schemas.microsoft.com/office/drawing/2014/main" id="{D038243F-8340-B1BF-D76B-D388040AA801}"/>
              </a:ext>
            </a:extLst>
          </p:cNvPr>
          <p:cNvSpPr txBox="1">
            <a:spLocks/>
          </p:cNvSpPr>
          <p:nvPr/>
        </p:nvSpPr>
        <p:spPr>
          <a:xfrm>
            <a:off x="574081" y="3008229"/>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459597"/>
                </a:solidFill>
              </a:rPr>
              <a:t>Þú hefur lokið…             Módúl 3 (hluti 2) </a:t>
            </a:r>
          </a:p>
          <a:p>
            <a:pPr algn="ctr">
              <a:lnSpc>
                <a:spcPts val="3340"/>
              </a:lnSpc>
              <a:spcBef>
                <a:spcPts val="0"/>
              </a:spcBef>
            </a:pP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0" name="TextBox 19">
            <a:extLst>
              <a:ext uri="{FF2B5EF4-FFF2-40B4-BE49-F238E27FC236}">
                <a16:creationId xmlns:a16="http://schemas.microsoft.com/office/drawing/2014/main" id="{87309097-978B-53F0-9645-81ED56C71056}"/>
              </a:ext>
            </a:extLst>
          </p:cNvPr>
          <p:cNvSpPr txBox="1"/>
          <p:nvPr/>
        </p:nvSpPr>
        <p:spPr>
          <a:xfrm>
            <a:off x="574082" y="3959132"/>
            <a:ext cx="4464312" cy="1055225"/>
          </a:xfrm>
          <a:prstGeom prst="rect">
            <a:avLst/>
          </a:prstGeom>
          <a:noFill/>
        </p:spPr>
        <p:txBody>
          <a:bodyPr wrap="square" rtlCol="0">
            <a:spAutoFit/>
          </a:bodyPr>
          <a:lstStyle/>
          <a:p>
            <a:pPr algn="ctr">
              <a:lnSpc>
                <a:spcPts val="2520"/>
              </a:lnSpc>
            </a:pPr>
            <a:r>
              <a:rPr lang="en-US" sz="2400" b="1" dirty="0">
                <a:solidFill>
                  <a:srgbClr val="459597"/>
                </a:solidFill>
              </a:rPr>
              <a:t>Kafli 2: </a:t>
            </a:r>
            <a:r>
              <a:rPr lang="en-US" sz="2400" dirty="0">
                <a:solidFill>
                  <a:srgbClr val="414141"/>
                </a:solidFill>
              </a:rPr>
              <a:t>Betri byggingavalkostir — Efni, skipulag og sveigjanleiki</a:t>
            </a:r>
          </a:p>
          <a:p>
            <a:pPr algn="ctr">
              <a:lnSpc>
                <a:spcPts val="2520"/>
              </a:lnSpc>
            </a:pPr>
            <a:endParaRPr lang="en-US" sz="2400" dirty="0">
              <a:solidFill>
                <a:srgbClr val="414141"/>
              </a:solidFill>
            </a:endParaRPr>
          </a:p>
        </p:txBody>
      </p:sp>
      <p:sp>
        <p:nvSpPr>
          <p:cNvPr id="26" name="Text Placeholder 5">
            <a:extLst>
              <a:ext uri="{FF2B5EF4-FFF2-40B4-BE49-F238E27FC236}">
                <a16:creationId xmlns:a16="http://schemas.microsoft.com/office/drawing/2014/main" id="{A1005ED4-238A-B33B-A286-926319A58636}"/>
              </a:ext>
            </a:extLst>
          </p:cNvPr>
          <p:cNvSpPr txBox="1">
            <a:spLocks/>
          </p:cNvSpPr>
          <p:nvPr/>
        </p:nvSpPr>
        <p:spPr>
          <a:xfrm>
            <a:off x="7320238" y="1236945"/>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EC7C69"/>
                </a:solidFill>
              </a:rPr>
              <a:t>Modúl 3 (hluti 3)</a:t>
            </a: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8" name="TextBox 27">
            <a:extLst>
              <a:ext uri="{FF2B5EF4-FFF2-40B4-BE49-F238E27FC236}">
                <a16:creationId xmlns:a16="http://schemas.microsoft.com/office/drawing/2014/main" id="{BC0C9CAF-DB77-BE4A-DBA8-2F1848E3CD04}"/>
              </a:ext>
            </a:extLst>
          </p:cNvPr>
          <p:cNvSpPr txBox="1"/>
          <p:nvPr/>
        </p:nvSpPr>
        <p:spPr>
          <a:xfrm>
            <a:off x="7320238" y="1850196"/>
            <a:ext cx="4464312" cy="734625"/>
          </a:xfrm>
          <a:prstGeom prst="rect">
            <a:avLst/>
          </a:prstGeom>
          <a:noFill/>
        </p:spPr>
        <p:txBody>
          <a:bodyPr wrap="square" rtlCol="0">
            <a:spAutoFit/>
          </a:bodyPr>
          <a:lstStyle/>
          <a:p>
            <a:pPr algn="ctr">
              <a:lnSpc>
                <a:spcPts val="2520"/>
              </a:lnSpc>
            </a:pPr>
            <a:r>
              <a:rPr lang="en-US" sz="2400" b="1" dirty="0">
                <a:solidFill>
                  <a:srgbClr val="EC7C69"/>
                </a:solidFill>
              </a:rPr>
              <a:t>Þáttur 3: </a:t>
            </a:r>
            <a:r>
              <a:rPr lang="en-US" sz="2400" dirty="0">
                <a:solidFill>
                  <a:srgbClr val="382B1B"/>
                </a:solidFill>
              </a:rPr>
              <a:t>Rétt stórar dvöl sem skilar staðbundnum áhrifum</a:t>
            </a:r>
            <a:endParaRPr lang="en-IE" sz="2400" dirty="0">
              <a:solidFill>
                <a:srgbClr val="382B1B"/>
              </a:solidFill>
            </a:endParaRPr>
          </a:p>
        </p:txBody>
      </p:sp>
      <p:sp>
        <p:nvSpPr>
          <p:cNvPr id="44" name="Rectangle 43">
            <a:extLst>
              <a:ext uri="{FF2B5EF4-FFF2-40B4-BE49-F238E27FC236}">
                <a16:creationId xmlns:a16="http://schemas.microsoft.com/office/drawing/2014/main" id="{62267A3D-EDB5-BD06-9CF9-1D19EBA56DEC}"/>
              </a:ext>
            </a:extLst>
          </p:cNvPr>
          <p:cNvSpPr/>
          <p:nvPr/>
        </p:nvSpPr>
        <p:spPr>
          <a:xfrm>
            <a:off x="580181" y="721893"/>
            <a:ext cx="2294740" cy="8554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4469A987-1C5B-26DE-4D7E-D65CA9B5833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80181" y="239683"/>
            <a:ext cx="2399469" cy="1486850"/>
          </a:xfrm>
          <a:prstGeom prst="rect">
            <a:avLst/>
          </a:prstGeom>
        </p:spPr>
      </p:pic>
      <p:sp>
        <p:nvSpPr>
          <p:cNvPr id="52" name="Rectangle 51">
            <a:extLst>
              <a:ext uri="{FF2B5EF4-FFF2-40B4-BE49-F238E27FC236}">
                <a16:creationId xmlns:a16="http://schemas.microsoft.com/office/drawing/2014/main" id="{1F88CC3C-726F-AA02-C54A-82AD5C8B6922}"/>
              </a:ext>
            </a:extLst>
          </p:cNvPr>
          <p:cNvSpPr/>
          <p:nvPr/>
        </p:nvSpPr>
        <p:spPr>
          <a:xfrm>
            <a:off x="9897260" y="4406313"/>
            <a:ext cx="1017144" cy="5110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peech Bubble: Oval 68">
            <a:extLst>
              <a:ext uri="{FF2B5EF4-FFF2-40B4-BE49-F238E27FC236}">
                <a16:creationId xmlns:a16="http://schemas.microsoft.com/office/drawing/2014/main" id="{815229D8-BFB3-FBF1-9BE3-9F87F161FC43}"/>
              </a:ext>
            </a:extLst>
          </p:cNvPr>
          <p:cNvSpPr/>
          <p:nvPr/>
        </p:nvSpPr>
        <p:spPr>
          <a:xfrm rot="10800000">
            <a:off x="9820706" y="4927701"/>
            <a:ext cx="1791111" cy="1174411"/>
          </a:xfrm>
          <a:prstGeom prst="wedgeEllipseCallout">
            <a:avLst>
              <a:gd name="adj1" fmla="val 22868"/>
              <a:gd name="adj2" fmla="val 84925"/>
            </a:avLst>
          </a:prstGeom>
          <a:solidFill>
            <a:srgbClr val="EC7C69"/>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54" name="TextBox 53">
            <a:extLst>
              <a:ext uri="{FF2B5EF4-FFF2-40B4-BE49-F238E27FC236}">
                <a16:creationId xmlns:a16="http://schemas.microsoft.com/office/drawing/2014/main" id="{4065BC51-B524-FC95-B65C-14FE7E10D2B1}"/>
              </a:ext>
            </a:extLst>
          </p:cNvPr>
          <p:cNvSpPr txBox="1"/>
          <p:nvPr/>
        </p:nvSpPr>
        <p:spPr>
          <a:xfrm>
            <a:off x="9820707" y="5200624"/>
            <a:ext cx="1791110" cy="541174"/>
          </a:xfrm>
          <a:prstGeom prst="rect">
            <a:avLst/>
          </a:prstGeom>
          <a:noFill/>
        </p:spPr>
        <p:txBody>
          <a:bodyPr wrap="square">
            <a:spAutoFit/>
          </a:bodyPr>
          <a:lstStyle/>
          <a:p>
            <a:pPr algn="ctr">
              <a:lnSpc>
                <a:spcPts val="3540"/>
              </a:lnSpc>
            </a:pPr>
            <a:r>
              <a:rPr lang="en-US" sz="3200" b="1" dirty="0">
                <a:solidFill>
                  <a:schemeClr val="bg1"/>
                </a:solidFill>
              </a:rPr>
              <a:t>Næst er…</a:t>
            </a:r>
            <a:endParaRPr lang="en-US" sz="3200" dirty="0">
              <a:solidFill>
                <a:schemeClr val="bg1"/>
              </a:solidFill>
            </a:endParaRPr>
          </a:p>
        </p:txBody>
      </p:sp>
      <p:sp>
        <p:nvSpPr>
          <p:cNvPr id="55" name="Speech Bubble: Oval 68">
            <a:extLst>
              <a:ext uri="{FF2B5EF4-FFF2-40B4-BE49-F238E27FC236}">
                <a16:creationId xmlns:a16="http://schemas.microsoft.com/office/drawing/2014/main" id="{C473A849-D6A5-323D-5A50-5EA0F6AAD989}"/>
              </a:ext>
            </a:extLst>
          </p:cNvPr>
          <p:cNvSpPr/>
          <p:nvPr/>
        </p:nvSpPr>
        <p:spPr>
          <a:xfrm rot="10800000">
            <a:off x="9739818" y="4884005"/>
            <a:ext cx="1791111" cy="1174411"/>
          </a:xfrm>
          <a:prstGeom prst="wedgeEllipseCallout">
            <a:avLst>
              <a:gd name="adj1" fmla="val 22868"/>
              <a:gd name="adj2" fmla="val 84925"/>
            </a:avLst>
          </a:prstGeom>
          <a:noFill/>
          <a:ln w="19050">
            <a:solidFill>
              <a:srgbClr val="41414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2" name="Rectangle 1">
            <a:extLst>
              <a:ext uri="{FF2B5EF4-FFF2-40B4-BE49-F238E27FC236}">
                <a16:creationId xmlns:a16="http://schemas.microsoft.com/office/drawing/2014/main" id="{28BDFC36-69D6-EDC6-B3AF-598D88D4BFE4}"/>
              </a:ext>
            </a:extLst>
          </p:cNvPr>
          <p:cNvSpPr/>
          <p:nvPr/>
        </p:nvSpPr>
        <p:spPr>
          <a:xfrm>
            <a:off x="3515528" y="948923"/>
            <a:ext cx="2206687" cy="183321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raphic 108">
            <a:extLst>
              <a:ext uri="{FF2B5EF4-FFF2-40B4-BE49-F238E27FC236}">
                <a16:creationId xmlns:a16="http://schemas.microsoft.com/office/drawing/2014/main" id="{7EEAD760-F05A-1FF1-747E-261E41A32A28}"/>
              </a:ext>
            </a:extLst>
          </p:cNvPr>
          <p:cNvSpPr/>
          <p:nvPr/>
        </p:nvSpPr>
        <p:spPr>
          <a:xfrm>
            <a:off x="3669179" y="948569"/>
            <a:ext cx="2115393" cy="1486850"/>
          </a:xfrm>
          <a:custGeom>
            <a:avLst/>
            <a:gdLst>
              <a:gd name="connsiteX0" fmla="*/ 1307194 w 1557773"/>
              <a:gd name="connsiteY0" fmla="*/ 813434 h 1094915"/>
              <a:gd name="connsiteX1" fmla="*/ 1148313 w 1557773"/>
              <a:gd name="connsiteY1" fmla="*/ 900921 h 1094915"/>
              <a:gd name="connsiteX2" fmla="*/ 918080 w 1557773"/>
              <a:gd name="connsiteY2" fmla="*/ 1090161 h 1094915"/>
              <a:gd name="connsiteX3" fmla="*/ 910469 w 1557773"/>
              <a:gd name="connsiteY3" fmla="*/ 1094915 h 1094915"/>
              <a:gd name="connsiteX4" fmla="*/ 891441 w 1557773"/>
              <a:gd name="connsiteY4" fmla="*/ 1048319 h 1094915"/>
              <a:gd name="connsiteX5" fmla="*/ 810574 w 1557773"/>
              <a:gd name="connsiteY5" fmla="*/ 980801 h 1094915"/>
              <a:gd name="connsiteX6" fmla="*/ 670722 w 1557773"/>
              <a:gd name="connsiteY6" fmla="*/ 963684 h 1094915"/>
              <a:gd name="connsiteX7" fmla="*/ 449050 w 1557773"/>
              <a:gd name="connsiteY7" fmla="*/ 955126 h 1094915"/>
              <a:gd name="connsiteX8" fmla="*/ 485203 w 1557773"/>
              <a:gd name="connsiteY8" fmla="*/ 899019 h 1094915"/>
              <a:gd name="connsiteX9" fmla="*/ 499474 w 1557773"/>
              <a:gd name="connsiteY9" fmla="*/ 874295 h 1094915"/>
              <a:gd name="connsiteX10" fmla="*/ 500425 w 1557773"/>
              <a:gd name="connsiteY10" fmla="*/ 870491 h 1094915"/>
              <a:gd name="connsiteX11" fmla="*/ 500425 w 1557773"/>
              <a:gd name="connsiteY11" fmla="*/ 870491 h 1094915"/>
              <a:gd name="connsiteX12" fmla="*/ 500425 w 1557773"/>
              <a:gd name="connsiteY12" fmla="*/ 867638 h 1094915"/>
              <a:gd name="connsiteX13" fmla="*/ 500425 w 1557773"/>
              <a:gd name="connsiteY13" fmla="*/ 867638 h 1094915"/>
              <a:gd name="connsiteX14" fmla="*/ 500425 w 1557773"/>
              <a:gd name="connsiteY14" fmla="*/ 863834 h 1094915"/>
              <a:gd name="connsiteX15" fmla="*/ 500425 w 1557773"/>
              <a:gd name="connsiteY15" fmla="*/ 863834 h 1094915"/>
              <a:gd name="connsiteX16" fmla="*/ 500425 w 1557773"/>
              <a:gd name="connsiteY16" fmla="*/ 860031 h 1094915"/>
              <a:gd name="connsiteX17" fmla="*/ 500425 w 1557773"/>
              <a:gd name="connsiteY17" fmla="*/ 860031 h 1094915"/>
              <a:gd name="connsiteX18" fmla="*/ 500425 w 1557773"/>
              <a:gd name="connsiteY18" fmla="*/ 856227 h 1094915"/>
              <a:gd name="connsiteX19" fmla="*/ 500425 w 1557773"/>
              <a:gd name="connsiteY19" fmla="*/ 856227 h 1094915"/>
              <a:gd name="connsiteX20" fmla="*/ 500425 w 1557773"/>
              <a:gd name="connsiteY20" fmla="*/ 852423 h 1094915"/>
              <a:gd name="connsiteX21" fmla="*/ 500425 w 1557773"/>
              <a:gd name="connsiteY21" fmla="*/ 852423 h 1094915"/>
              <a:gd name="connsiteX22" fmla="*/ 500425 w 1557773"/>
              <a:gd name="connsiteY22" fmla="*/ 848619 h 1094915"/>
              <a:gd name="connsiteX23" fmla="*/ 499474 w 1557773"/>
              <a:gd name="connsiteY23" fmla="*/ 844815 h 1094915"/>
              <a:gd name="connsiteX24" fmla="*/ 483300 w 1557773"/>
              <a:gd name="connsiteY24" fmla="*/ 823894 h 1094915"/>
              <a:gd name="connsiteX25" fmla="*/ 419558 w 1557773"/>
              <a:gd name="connsiteY25" fmla="*/ 821992 h 1094915"/>
              <a:gd name="connsiteX26" fmla="*/ 405287 w 1557773"/>
              <a:gd name="connsiteY26" fmla="*/ 836257 h 1094915"/>
              <a:gd name="connsiteX27" fmla="*/ 405287 w 1557773"/>
              <a:gd name="connsiteY27" fmla="*/ 837208 h 1094915"/>
              <a:gd name="connsiteX28" fmla="*/ 405287 w 1557773"/>
              <a:gd name="connsiteY28" fmla="*/ 837208 h 1094915"/>
              <a:gd name="connsiteX29" fmla="*/ 405287 w 1557773"/>
              <a:gd name="connsiteY29" fmla="*/ 838159 h 1094915"/>
              <a:gd name="connsiteX30" fmla="*/ 405287 w 1557773"/>
              <a:gd name="connsiteY30" fmla="*/ 838159 h 1094915"/>
              <a:gd name="connsiteX31" fmla="*/ 401482 w 1557773"/>
              <a:gd name="connsiteY31" fmla="*/ 842913 h 1094915"/>
              <a:gd name="connsiteX32" fmla="*/ 401482 w 1557773"/>
              <a:gd name="connsiteY32" fmla="*/ 842913 h 1094915"/>
              <a:gd name="connsiteX33" fmla="*/ 400530 w 1557773"/>
              <a:gd name="connsiteY33" fmla="*/ 844815 h 1094915"/>
              <a:gd name="connsiteX34" fmla="*/ 400530 w 1557773"/>
              <a:gd name="connsiteY34" fmla="*/ 844815 h 1094915"/>
              <a:gd name="connsiteX35" fmla="*/ 396725 w 1557773"/>
              <a:gd name="connsiteY35" fmla="*/ 850521 h 1094915"/>
              <a:gd name="connsiteX36" fmla="*/ 396725 w 1557773"/>
              <a:gd name="connsiteY36" fmla="*/ 850521 h 1094915"/>
              <a:gd name="connsiteX37" fmla="*/ 395773 w 1557773"/>
              <a:gd name="connsiteY37" fmla="*/ 852423 h 1094915"/>
              <a:gd name="connsiteX38" fmla="*/ 395773 w 1557773"/>
              <a:gd name="connsiteY38" fmla="*/ 852423 h 1094915"/>
              <a:gd name="connsiteX39" fmla="*/ 382454 w 1557773"/>
              <a:gd name="connsiteY39" fmla="*/ 875246 h 1094915"/>
              <a:gd name="connsiteX40" fmla="*/ 381503 w 1557773"/>
              <a:gd name="connsiteY40" fmla="*/ 877148 h 1094915"/>
              <a:gd name="connsiteX41" fmla="*/ 381503 w 1557773"/>
              <a:gd name="connsiteY41" fmla="*/ 877148 h 1094915"/>
              <a:gd name="connsiteX42" fmla="*/ 379600 w 1557773"/>
              <a:gd name="connsiteY42" fmla="*/ 880951 h 1094915"/>
              <a:gd name="connsiteX43" fmla="*/ 379600 w 1557773"/>
              <a:gd name="connsiteY43" fmla="*/ 880951 h 1094915"/>
              <a:gd name="connsiteX44" fmla="*/ 379600 w 1557773"/>
              <a:gd name="connsiteY44" fmla="*/ 881902 h 1094915"/>
              <a:gd name="connsiteX45" fmla="*/ 379600 w 1557773"/>
              <a:gd name="connsiteY45" fmla="*/ 881902 h 1094915"/>
              <a:gd name="connsiteX46" fmla="*/ 379600 w 1557773"/>
              <a:gd name="connsiteY46" fmla="*/ 882853 h 1094915"/>
              <a:gd name="connsiteX47" fmla="*/ 379600 w 1557773"/>
              <a:gd name="connsiteY47" fmla="*/ 883804 h 1094915"/>
              <a:gd name="connsiteX48" fmla="*/ 379600 w 1557773"/>
              <a:gd name="connsiteY48" fmla="*/ 883804 h 1094915"/>
              <a:gd name="connsiteX49" fmla="*/ 379600 w 1557773"/>
              <a:gd name="connsiteY49" fmla="*/ 883804 h 1094915"/>
              <a:gd name="connsiteX50" fmla="*/ 379600 w 1557773"/>
              <a:gd name="connsiteY50" fmla="*/ 883804 h 1094915"/>
              <a:gd name="connsiteX51" fmla="*/ 379600 w 1557773"/>
              <a:gd name="connsiteY51" fmla="*/ 883804 h 1094915"/>
              <a:gd name="connsiteX52" fmla="*/ 273045 w 1557773"/>
              <a:gd name="connsiteY52" fmla="*/ 903774 h 1094915"/>
              <a:gd name="connsiteX53" fmla="*/ 193130 w 1557773"/>
              <a:gd name="connsiteY53" fmla="*/ 859080 h 1094915"/>
              <a:gd name="connsiteX54" fmla="*/ 40909 w 1557773"/>
              <a:gd name="connsiteY54" fmla="*/ 704074 h 1094915"/>
              <a:gd name="connsiteX55" fmla="*/ 0 w 1557773"/>
              <a:gd name="connsiteY55" fmla="*/ 571892 h 1094915"/>
              <a:gd name="connsiteX56" fmla="*/ 0 w 1557773"/>
              <a:gd name="connsiteY56" fmla="*/ 561432 h 1094915"/>
              <a:gd name="connsiteX57" fmla="*/ 0 w 1557773"/>
              <a:gd name="connsiteY57" fmla="*/ 557628 h 1094915"/>
              <a:gd name="connsiteX58" fmla="*/ 0 w 1557773"/>
              <a:gd name="connsiteY58" fmla="*/ 550971 h 1094915"/>
              <a:gd name="connsiteX59" fmla="*/ 0 w 1557773"/>
              <a:gd name="connsiteY59" fmla="*/ 537658 h 1094915"/>
              <a:gd name="connsiteX60" fmla="*/ 132242 w 1557773"/>
              <a:gd name="connsiteY60" fmla="*/ 241912 h 1094915"/>
              <a:gd name="connsiteX61" fmla="*/ 274948 w 1557773"/>
              <a:gd name="connsiteY61" fmla="*/ 124945 h 1094915"/>
              <a:gd name="connsiteX62" fmla="*/ 414801 w 1557773"/>
              <a:gd name="connsiteY62" fmla="*/ 64084 h 1094915"/>
              <a:gd name="connsiteX63" fmla="*/ 1080766 w 1557773"/>
              <a:gd name="connsiteY63" fmla="*/ 12733 h 1094915"/>
              <a:gd name="connsiteX64" fmla="*/ 1289117 w 1557773"/>
              <a:gd name="connsiteY64" fmla="*/ 79299 h 1094915"/>
              <a:gd name="connsiteX65" fmla="*/ 1395672 w 1557773"/>
              <a:gd name="connsiteY65" fmla="*/ 152523 h 1094915"/>
              <a:gd name="connsiteX66" fmla="*/ 1397574 w 1557773"/>
              <a:gd name="connsiteY66" fmla="*/ 154425 h 1094915"/>
              <a:gd name="connsiteX67" fmla="*/ 1398526 w 1557773"/>
              <a:gd name="connsiteY67" fmla="*/ 154425 h 1094915"/>
              <a:gd name="connsiteX68" fmla="*/ 1400428 w 1557773"/>
              <a:gd name="connsiteY68" fmla="*/ 156327 h 1094915"/>
              <a:gd name="connsiteX69" fmla="*/ 1401380 w 1557773"/>
              <a:gd name="connsiteY69" fmla="*/ 156327 h 1094915"/>
              <a:gd name="connsiteX70" fmla="*/ 1403283 w 1557773"/>
              <a:gd name="connsiteY70" fmla="*/ 158228 h 1094915"/>
              <a:gd name="connsiteX71" fmla="*/ 1404234 w 1557773"/>
              <a:gd name="connsiteY71" fmla="*/ 159179 h 1094915"/>
              <a:gd name="connsiteX72" fmla="*/ 1406137 w 1557773"/>
              <a:gd name="connsiteY72" fmla="*/ 161081 h 1094915"/>
              <a:gd name="connsiteX73" fmla="*/ 1407088 w 1557773"/>
              <a:gd name="connsiteY73" fmla="*/ 162032 h 1094915"/>
              <a:gd name="connsiteX74" fmla="*/ 1408991 w 1557773"/>
              <a:gd name="connsiteY74" fmla="*/ 163934 h 1094915"/>
              <a:gd name="connsiteX75" fmla="*/ 1409942 w 1557773"/>
              <a:gd name="connsiteY75" fmla="*/ 164885 h 1094915"/>
              <a:gd name="connsiteX76" fmla="*/ 1411845 w 1557773"/>
              <a:gd name="connsiteY76" fmla="*/ 166787 h 1094915"/>
              <a:gd name="connsiteX77" fmla="*/ 1412797 w 1557773"/>
              <a:gd name="connsiteY77" fmla="*/ 167738 h 1094915"/>
              <a:gd name="connsiteX78" fmla="*/ 1414699 w 1557773"/>
              <a:gd name="connsiteY78" fmla="*/ 169640 h 1094915"/>
              <a:gd name="connsiteX79" fmla="*/ 1415651 w 1557773"/>
              <a:gd name="connsiteY79" fmla="*/ 170591 h 1094915"/>
              <a:gd name="connsiteX80" fmla="*/ 1417553 w 1557773"/>
              <a:gd name="connsiteY80" fmla="*/ 172493 h 1094915"/>
              <a:gd name="connsiteX81" fmla="*/ 1418505 w 1557773"/>
              <a:gd name="connsiteY81" fmla="*/ 173444 h 1094915"/>
              <a:gd name="connsiteX82" fmla="*/ 1420407 w 1557773"/>
              <a:gd name="connsiteY82" fmla="*/ 175346 h 1094915"/>
              <a:gd name="connsiteX83" fmla="*/ 1421359 w 1557773"/>
              <a:gd name="connsiteY83" fmla="*/ 176296 h 1094915"/>
              <a:gd name="connsiteX84" fmla="*/ 1423262 w 1557773"/>
              <a:gd name="connsiteY84" fmla="*/ 178199 h 1094915"/>
              <a:gd name="connsiteX85" fmla="*/ 1424213 w 1557773"/>
              <a:gd name="connsiteY85" fmla="*/ 179149 h 1094915"/>
              <a:gd name="connsiteX86" fmla="*/ 1426116 w 1557773"/>
              <a:gd name="connsiteY86" fmla="*/ 181051 h 1094915"/>
              <a:gd name="connsiteX87" fmla="*/ 1427067 w 1557773"/>
              <a:gd name="connsiteY87" fmla="*/ 182002 h 1094915"/>
              <a:gd name="connsiteX88" fmla="*/ 1428970 w 1557773"/>
              <a:gd name="connsiteY88" fmla="*/ 183904 h 1094915"/>
              <a:gd name="connsiteX89" fmla="*/ 1429921 w 1557773"/>
              <a:gd name="connsiteY89" fmla="*/ 184855 h 1094915"/>
              <a:gd name="connsiteX90" fmla="*/ 1431824 w 1557773"/>
              <a:gd name="connsiteY90" fmla="*/ 186757 h 1094915"/>
              <a:gd name="connsiteX91" fmla="*/ 1432776 w 1557773"/>
              <a:gd name="connsiteY91" fmla="*/ 187708 h 1094915"/>
              <a:gd name="connsiteX92" fmla="*/ 1434678 w 1557773"/>
              <a:gd name="connsiteY92" fmla="*/ 189610 h 1094915"/>
              <a:gd name="connsiteX93" fmla="*/ 1434678 w 1557773"/>
              <a:gd name="connsiteY93" fmla="*/ 189610 h 1094915"/>
              <a:gd name="connsiteX94" fmla="*/ 1438484 w 1557773"/>
              <a:gd name="connsiteY94" fmla="*/ 192463 h 1094915"/>
              <a:gd name="connsiteX95" fmla="*/ 1439435 w 1557773"/>
              <a:gd name="connsiteY95" fmla="*/ 192463 h 1094915"/>
              <a:gd name="connsiteX96" fmla="*/ 1440386 w 1557773"/>
              <a:gd name="connsiteY96" fmla="*/ 193414 h 1094915"/>
              <a:gd name="connsiteX97" fmla="*/ 1441338 w 1557773"/>
              <a:gd name="connsiteY97" fmla="*/ 194365 h 1094915"/>
              <a:gd name="connsiteX98" fmla="*/ 1442289 w 1557773"/>
              <a:gd name="connsiteY98" fmla="*/ 195316 h 1094915"/>
              <a:gd name="connsiteX99" fmla="*/ 1443240 w 1557773"/>
              <a:gd name="connsiteY99" fmla="*/ 196267 h 1094915"/>
              <a:gd name="connsiteX100" fmla="*/ 1444192 w 1557773"/>
              <a:gd name="connsiteY100" fmla="*/ 197218 h 1094915"/>
              <a:gd name="connsiteX101" fmla="*/ 1445143 w 1557773"/>
              <a:gd name="connsiteY101" fmla="*/ 198168 h 1094915"/>
              <a:gd name="connsiteX102" fmla="*/ 1446095 w 1557773"/>
              <a:gd name="connsiteY102" fmla="*/ 199119 h 1094915"/>
              <a:gd name="connsiteX103" fmla="*/ 1447046 w 1557773"/>
              <a:gd name="connsiteY103" fmla="*/ 200070 h 1094915"/>
              <a:gd name="connsiteX104" fmla="*/ 1447997 w 1557773"/>
              <a:gd name="connsiteY104" fmla="*/ 201021 h 1094915"/>
              <a:gd name="connsiteX105" fmla="*/ 1448949 w 1557773"/>
              <a:gd name="connsiteY105" fmla="*/ 201972 h 1094915"/>
              <a:gd name="connsiteX106" fmla="*/ 1449900 w 1557773"/>
              <a:gd name="connsiteY106" fmla="*/ 202923 h 1094915"/>
              <a:gd name="connsiteX107" fmla="*/ 1450852 w 1557773"/>
              <a:gd name="connsiteY107" fmla="*/ 203874 h 1094915"/>
              <a:gd name="connsiteX108" fmla="*/ 1450852 w 1557773"/>
              <a:gd name="connsiteY108" fmla="*/ 203874 h 1094915"/>
              <a:gd name="connsiteX109" fmla="*/ 1451803 w 1557773"/>
              <a:gd name="connsiteY109" fmla="*/ 204825 h 1094915"/>
              <a:gd name="connsiteX110" fmla="*/ 1451803 w 1557773"/>
              <a:gd name="connsiteY110" fmla="*/ 204825 h 1094915"/>
              <a:gd name="connsiteX111" fmla="*/ 1451803 w 1557773"/>
              <a:gd name="connsiteY111" fmla="*/ 205776 h 1094915"/>
              <a:gd name="connsiteX112" fmla="*/ 1451803 w 1557773"/>
              <a:gd name="connsiteY112" fmla="*/ 205776 h 1094915"/>
              <a:gd name="connsiteX113" fmla="*/ 1451803 w 1557773"/>
              <a:gd name="connsiteY113" fmla="*/ 206727 h 1094915"/>
              <a:gd name="connsiteX114" fmla="*/ 1451803 w 1557773"/>
              <a:gd name="connsiteY114" fmla="*/ 206727 h 1094915"/>
              <a:gd name="connsiteX115" fmla="*/ 1451803 w 1557773"/>
              <a:gd name="connsiteY115" fmla="*/ 206727 h 1094915"/>
              <a:gd name="connsiteX116" fmla="*/ 1451803 w 1557773"/>
              <a:gd name="connsiteY116" fmla="*/ 206727 h 1094915"/>
              <a:gd name="connsiteX117" fmla="*/ 1451803 w 1557773"/>
              <a:gd name="connsiteY117" fmla="*/ 206727 h 1094915"/>
              <a:gd name="connsiteX118" fmla="*/ 1451803 w 1557773"/>
              <a:gd name="connsiteY118" fmla="*/ 206727 h 1094915"/>
              <a:gd name="connsiteX119" fmla="*/ 1451803 w 1557773"/>
              <a:gd name="connsiteY119" fmla="*/ 206727 h 1094915"/>
              <a:gd name="connsiteX120" fmla="*/ 1451803 w 1557773"/>
              <a:gd name="connsiteY120" fmla="*/ 206727 h 1094915"/>
              <a:gd name="connsiteX121" fmla="*/ 1451803 w 1557773"/>
              <a:gd name="connsiteY121" fmla="*/ 206727 h 1094915"/>
              <a:gd name="connsiteX122" fmla="*/ 1451803 w 1557773"/>
              <a:gd name="connsiteY122" fmla="*/ 206727 h 1094915"/>
              <a:gd name="connsiteX123" fmla="*/ 1451803 w 1557773"/>
              <a:gd name="connsiteY123" fmla="*/ 206727 h 1094915"/>
              <a:gd name="connsiteX124" fmla="*/ 1451803 w 1557773"/>
              <a:gd name="connsiteY124" fmla="*/ 206727 h 1094915"/>
              <a:gd name="connsiteX125" fmla="*/ 1451803 w 1557773"/>
              <a:gd name="connsiteY125" fmla="*/ 207678 h 1094915"/>
              <a:gd name="connsiteX126" fmla="*/ 1543135 w 1557773"/>
              <a:gd name="connsiteY126" fmla="*/ 382653 h 1094915"/>
              <a:gd name="connsiteX127" fmla="*/ 1524108 w 1557773"/>
              <a:gd name="connsiteY127" fmla="*/ 602323 h 1094915"/>
              <a:gd name="connsiteX128" fmla="*/ 1513643 w 1557773"/>
              <a:gd name="connsiteY128" fmla="*/ 622293 h 1094915"/>
              <a:gd name="connsiteX129" fmla="*/ 1472733 w 1557773"/>
              <a:gd name="connsiteY129" fmla="*/ 629900 h 1094915"/>
              <a:gd name="connsiteX130" fmla="*/ 1389012 w 1557773"/>
              <a:gd name="connsiteY130" fmla="*/ 663184 h 1094915"/>
              <a:gd name="connsiteX131" fmla="*/ 1395672 w 1557773"/>
              <a:gd name="connsiteY131" fmla="*/ 690761 h 1094915"/>
              <a:gd name="connsiteX132" fmla="*/ 1409942 w 1557773"/>
              <a:gd name="connsiteY132" fmla="*/ 720241 h 1094915"/>
              <a:gd name="connsiteX133" fmla="*/ 1299583 w 1557773"/>
              <a:gd name="connsiteY133" fmla="*/ 791562 h 1094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557773" h="1094915">
                <a:moveTo>
                  <a:pt x="1307194" y="813434"/>
                </a:moveTo>
                <a:cubicBezTo>
                  <a:pt x="1252965" y="841011"/>
                  <a:pt x="1199688" y="868589"/>
                  <a:pt x="1148313" y="900921"/>
                </a:cubicBezTo>
                <a:cubicBezTo>
                  <a:pt x="1063641" y="954175"/>
                  <a:pt x="978968" y="1009330"/>
                  <a:pt x="918080" y="1090161"/>
                </a:cubicBezTo>
                <a:cubicBezTo>
                  <a:pt x="917128" y="1092063"/>
                  <a:pt x="913323" y="1093013"/>
                  <a:pt x="910469" y="1094915"/>
                </a:cubicBezTo>
                <a:cubicBezTo>
                  <a:pt x="903809" y="1078749"/>
                  <a:pt x="898101" y="1062583"/>
                  <a:pt x="891441" y="1048319"/>
                </a:cubicBezTo>
                <a:cubicBezTo>
                  <a:pt x="875268" y="1014085"/>
                  <a:pt x="847678" y="992213"/>
                  <a:pt x="810574" y="980801"/>
                </a:cubicBezTo>
                <a:cubicBezTo>
                  <a:pt x="764908" y="966537"/>
                  <a:pt x="718290" y="960831"/>
                  <a:pt x="670722" y="963684"/>
                </a:cubicBezTo>
                <a:cubicBezTo>
                  <a:pt x="597465" y="967488"/>
                  <a:pt x="525161" y="959880"/>
                  <a:pt x="449050" y="955126"/>
                </a:cubicBezTo>
                <a:cubicBezTo>
                  <a:pt x="459516" y="933254"/>
                  <a:pt x="471883" y="916137"/>
                  <a:pt x="485203" y="899019"/>
                </a:cubicBezTo>
                <a:cubicBezTo>
                  <a:pt x="490911" y="891412"/>
                  <a:pt x="496619" y="883804"/>
                  <a:pt x="499474" y="874295"/>
                </a:cubicBezTo>
                <a:cubicBezTo>
                  <a:pt x="499474" y="873344"/>
                  <a:pt x="499474" y="871442"/>
                  <a:pt x="500425" y="870491"/>
                </a:cubicBezTo>
                <a:cubicBezTo>
                  <a:pt x="500425" y="870491"/>
                  <a:pt x="500425" y="870491"/>
                  <a:pt x="500425" y="870491"/>
                </a:cubicBezTo>
                <a:cubicBezTo>
                  <a:pt x="500425" y="870491"/>
                  <a:pt x="500425" y="868589"/>
                  <a:pt x="500425" y="867638"/>
                </a:cubicBezTo>
                <a:lnTo>
                  <a:pt x="500425" y="867638"/>
                </a:lnTo>
                <a:cubicBezTo>
                  <a:pt x="500425" y="865736"/>
                  <a:pt x="500425" y="864785"/>
                  <a:pt x="500425" y="863834"/>
                </a:cubicBezTo>
                <a:lnTo>
                  <a:pt x="500425" y="863834"/>
                </a:lnTo>
                <a:lnTo>
                  <a:pt x="500425" y="860031"/>
                </a:lnTo>
                <a:lnTo>
                  <a:pt x="500425" y="860031"/>
                </a:lnTo>
                <a:cubicBezTo>
                  <a:pt x="500425" y="858129"/>
                  <a:pt x="500425" y="857178"/>
                  <a:pt x="500425" y="856227"/>
                </a:cubicBezTo>
                <a:lnTo>
                  <a:pt x="500425" y="856227"/>
                </a:lnTo>
                <a:cubicBezTo>
                  <a:pt x="500425" y="854325"/>
                  <a:pt x="500425" y="853374"/>
                  <a:pt x="500425" y="852423"/>
                </a:cubicBezTo>
                <a:lnTo>
                  <a:pt x="500425" y="852423"/>
                </a:lnTo>
                <a:cubicBezTo>
                  <a:pt x="500425" y="851472"/>
                  <a:pt x="500425" y="849570"/>
                  <a:pt x="500425" y="848619"/>
                </a:cubicBezTo>
                <a:cubicBezTo>
                  <a:pt x="500425" y="847668"/>
                  <a:pt x="500425" y="846717"/>
                  <a:pt x="499474" y="844815"/>
                </a:cubicBezTo>
                <a:cubicBezTo>
                  <a:pt x="495668" y="837208"/>
                  <a:pt x="489960" y="829600"/>
                  <a:pt x="483300" y="823894"/>
                </a:cubicBezTo>
                <a:cubicBezTo>
                  <a:pt x="464272" y="809630"/>
                  <a:pt x="439537" y="810581"/>
                  <a:pt x="419558" y="821992"/>
                </a:cubicBezTo>
                <a:cubicBezTo>
                  <a:pt x="414801" y="824845"/>
                  <a:pt x="410044" y="829600"/>
                  <a:pt x="405287" y="836257"/>
                </a:cubicBezTo>
                <a:cubicBezTo>
                  <a:pt x="405287" y="836257"/>
                  <a:pt x="405287" y="836257"/>
                  <a:pt x="405287" y="837208"/>
                </a:cubicBezTo>
                <a:cubicBezTo>
                  <a:pt x="405287" y="837208"/>
                  <a:pt x="405287" y="837208"/>
                  <a:pt x="405287" y="837208"/>
                </a:cubicBezTo>
                <a:cubicBezTo>
                  <a:pt x="405287" y="837208"/>
                  <a:pt x="405287" y="837208"/>
                  <a:pt x="405287" y="838159"/>
                </a:cubicBezTo>
                <a:cubicBezTo>
                  <a:pt x="405287" y="838159"/>
                  <a:pt x="405287" y="838159"/>
                  <a:pt x="405287" y="838159"/>
                </a:cubicBezTo>
                <a:cubicBezTo>
                  <a:pt x="404336" y="840060"/>
                  <a:pt x="403384" y="841962"/>
                  <a:pt x="401482" y="842913"/>
                </a:cubicBezTo>
                <a:cubicBezTo>
                  <a:pt x="401482" y="842913"/>
                  <a:pt x="401482" y="842913"/>
                  <a:pt x="401482" y="842913"/>
                </a:cubicBezTo>
                <a:cubicBezTo>
                  <a:pt x="401482" y="842913"/>
                  <a:pt x="401482" y="843864"/>
                  <a:pt x="400530" y="844815"/>
                </a:cubicBezTo>
                <a:cubicBezTo>
                  <a:pt x="400530" y="844815"/>
                  <a:pt x="400530" y="844815"/>
                  <a:pt x="400530" y="844815"/>
                </a:cubicBezTo>
                <a:cubicBezTo>
                  <a:pt x="399579" y="846717"/>
                  <a:pt x="397676" y="848619"/>
                  <a:pt x="396725" y="850521"/>
                </a:cubicBezTo>
                <a:lnTo>
                  <a:pt x="396725" y="850521"/>
                </a:lnTo>
                <a:cubicBezTo>
                  <a:pt x="396725" y="850521"/>
                  <a:pt x="396725" y="852423"/>
                  <a:pt x="395773" y="852423"/>
                </a:cubicBezTo>
                <a:cubicBezTo>
                  <a:pt x="395773" y="852423"/>
                  <a:pt x="395773" y="852423"/>
                  <a:pt x="395773" y="852423"/>
                </a:cubicBezTo>
                <a:cubicBezTo>
                  <a:pt x="391016" y="860981"/>
                  <a:pt x="386259" y="868589"/>
                  <a:pt x="382454" y="875246"/>
                </a:cubicBezTo>
                <a:cubicBezTo>
                  <a:pt x="382454" y="875246"/>
                  <a:pt x="382454" y="876197"/>
                  <a:pt x="381503" y="877148"/>
                </a:cubicBezTo>
                <a:cubicBezTo>
                  <a:pt x="381503" y="877148"/>
                  <a:pt x="381503" y="877148"/>
                  <a:pt x="381503" y="877148"/>
                </a:cubicBezTo>
                <a:cubicBezTo>
                  <a:pt x="381503" y="878099"/>
                  <a:pt x="379600" y="880000"/>
                  <a:pt x="379600" y="880951"/>
                </a:cubicBezTo>
                <a:cubicBezTo>
                  <a:pt x="379600" y="880951"/>
                  <a:pt x="379600" y="880951"/>
                  <a:pt x="379600" y="880951"/>
                </a:cubicBezTo>
                <a:cubicBezTo>
                  <a:pt x="379600" y="880951"/>
                  <a:pt x="379600" y="880951"/>
                  <a:pt x="379600" y="881902"/>
                </a:cubicBezTo>
                <a:cubicBezTo>
                  <a:pt x="379600" y="881902"/>
                  <a:pt x="379600" y="881902"/>
                  <a:pt x="379600" y="881902"/>
                </a:cubicBezTo>
                <a:cubicBezTo>
                  <a:pt x="379600" y="881902"/>
                  <a:pt x="379600" y="881902"/>
                  <a:pt x="379600" y="882853"/>
                </a:cubicBezTo>
                <a:cubicBezTo>
                  <a:pt x="379600" y="882853"/>
                  <a:pt x="379600" y="882853"/>
                  <a:pt x="379600" y="883804"/>
                </a:cubicBezTo>
                <a:lnTo>
                  <a:pt x="379600" y="883804"/>
                </a:lnTo>
                <a:cubicBezTo>
                  <a:pt x="379600" y="883804"/>
                  <a:pt x="379600" y="883804"/>
                  <a:pt x="379600" y="883804"/>
                </a:cubicBezTo>
                <a:lnTo>
                  <a:pt x="379600" y="883804"/>
                </a:lnTo>
                <a:cubicBezTo>
                  <a:pt x="379600" y="883804"/>
                  <a:pt x="379600" y="883804"/>
                  <a:pt x="379600" y="883804"/>
                </a:cubicBezTo>
                <a:cubicBezTo>
                  <a:pt x="349156" y="913284"/>
                  <a:pt x="313003" y="918989"/>
                  <a:pt x="273045" y="903774"/>
                </a:cubicBezTo>
                <a:cubicBezTo>
                  <a:pt x="243553" y="893314"/>
                  <a:pt x="218817" y="875246"/>
                  <a:pt x="193130" y="859080"/>
                </a:cubicBezTo>
                <a:cubicBezTo>
                  <a:pt x="129387" y="819140"/>
                  <a:pt x="82770" y="763984"/>
                  <a:pt x="40909" y="704074"/>
                </a:cubicBezTo>
                <a:cubicBezTo>
                  <a:pt x="13319" y="665086"/>
                  <a:pt x="2854" y="618489"/>
                  <a:pt x="0" y="571892"/>
                </a:cubicBezTo>
                <a:cubicBezTo>
                  <a:pt x="0" y="568089"/>
                  <a:pt x="0" y="565236"/>
                  <a:pt x="0" y="561432"/>
                </a:cubicBezTo>
                <a:cubicBezTo>
                  <a:pt x="0" y="560481"/>
                  <a:pt x="0" y="558579"/>
                  <a:pt x="0" y="557628"/>
                </a:cubicBezTo>
                <a:cubicBezTo>
                  <a:pt x="0" y="555726"/>
                  <a:pt x="0" y="553824"/>
                  <a:pt x="0" y="550971"/>
                </a:cubicBezTo>
                <a:lnTo>
                  <a:pt x="0" y="537658"/>
                </a:lnTo>
                <a:cubicBezTo>
                  <a:pt x="951" y="422593"/>
                  <a:pt x="50423" y="326547"/>
                  <a:pt x="132242" y="241912"/>
                </a:cubicBezTo>
                <a:cubicBezTo>
                  <a:pt x="175054" y="197218"/>
                  <a:pt x="221671" y="156327"/>
                  <a:pt x="274948" y="124945"/>
                </a:cubicBezTo>
                <a:cubicBezTo>
                  <a:pt x="318712" y="99270"/>
                  <a:pt x="365329" y="79299"/>
                  <a:pt x="414801" y="64084"/>
                </a:cubicBezTo>
                <a:cubicBezTo>
                  <a:pt x="715436" y="-30060"/>
                  <a:pt x="1036051" y="5125"/>
                  <a:pt x="1080766" y="12733"/>
                </a:cubicBezTo>
                <a:cubicBezTo>
                  <a:pt x="1154022" y="24144"/>
                  <a:pt x="1222521" y="47918"/>
                  <a:pt x="1289117" y="79299"/>
                </a:cubicBezTo>
                <a:cubicBezTo>
                  <a:pt x="1309096" y="88809"/>
                  <a:pt x="1354762" y="120190"/>
                  <a:pt x="1395672" y="152523"/>
                </a:cubicBezTo>
                <a:cubicBezTo>
                  <a:pt x="1395672" y="152523"/>
                  <a:pt x="1397574" y="153474"/>
                  <a:pt x="1397574" y="154425"/>
                </a:cubicBezTo>
                <a:cubicBezTo>
                  <a:pt x="1397574" y="154425"/>
                  <a:pt x="1397574" y="154425"/>
                  <a:pt x="1398526" y="154425"/>
                </a:cubicBezTo>
                <a:cubicBezTo>
                  <a:pt x="1398526" y="154425"/>
                  <a:pt x="1400428" y="155376"/>
                  <a:pt x="1400428" y="156327"/>
                </a:cubicBezTo>
                <a:cubicBezTo>
                  <a:pt x="1400428" y="156327"/>
                  <a:pt x="1400428" y="156327"/>
                  <a:pt x="1401380" y="156327"/>
                </a:cubicBezTo>
                <a:cubicBezTo>
                  <a:pt x="1401380" y="156327"/>
                  <a:pt x="1402331" y="157277"/>
                  <a:pt x="1403283" y="158228"/>
                </a:cubicBezTo>
                <a:cubicBezTo>
                  <a:pt x="1403283" y="158228"/>
                  <a:pt x="1403283" y="158228"/>
                  <a:pt x="1404234" y="159179"/>
                </a:cubicBezTo>
                <a:cubicBezTo>
                  <a:pt x="1404234" y="159179"/>
                  <a:pt x="1405185" y="160130"/>
                  <a:pt x="1406137" y="161081"/>
                </a:cubicBezTo>
                <a:cubicBezTo>
                  <a:pt x="1406137" y="161081"/>
                  <a:pt x="1406137" y="161081"/>
                  <a:pt x="1407088" y="162032"/>
                </a:cubicBezTo>
                <a:cubicBezTo>
                  <a:pt x="1407088" y="162032"/>
                  <a:pt x="1408040" y="162983"/>
                  <a:pt x="1408991" y="163934"/>
                </a:cubicBezTo>
                <a:cubicBezTo>
                  <a:pt x="1408991" y="163934"/>
                  <a:pt x="1408991" y="163934"/>
                  <a:pt x="1409942" y="164885"/>
                </a:cubicBezTo>
                <a:cubicBezTo>
                  <a:pt x="1409942" y="164885"/>
                  <a:pt x="1410894" y="165836"/>
                  <a:pt x="1411845" y="166787"/>
                </a:cubicBezTo>
                <a:cubicBezTo>
                  <a:pt x="1411845" y="166787"/>
                  <a:pt x="1411845" y="166787"/>
                  <a:pt x="1412797" y="167738"/>
                </a:cubicBezTo>
                <a:cubicBezTo>
                  <a:pt x="1412797" y="167738"/>
                  <a:pt x="1413748" y="168689"/>
                  <a:pt x="1414699" y="169640"/>
                </a:cubicBezTo>
                <a:cubicBezTo>
                  <a:pt x="1414699" y="169640"/>
                  <a:pt x="1414699" y="169640"/>
                  <a:pt x="1415651" y="170591"/>
                </a:cubicBezTo>
                <a:cubicBezTo>
                  <a:pt x="1415651" y="170591"/>
                  <a:pt x="1416602" y="171542"/>
                  <a:pt x="1417553" y="172493"/>
                </a:cubicBezTo>
                <a:cubicBezTo>
                  <a:pt x="1417553" y="172493"/>
                  <a:pt x="1417553" y="172493"/>
                  <a:pt x="1418505" y="173444"/>
                </a:cubicBezTo>
                <a:cubicBezTo>
                  <a:pt x="1418505" y="173444"/>
                  <a:pt x="1419456" y="174395"/>
                  <a:pt x="1420407" y="175346"/>
                </a:cubicBezTo>
                <a:cubicBezTo>
                  <a:pt x="1420407" y="175346"/>
                  <a:pt x="1420407" y="175346"/>
                  <a:pt x="1421359" y="176296"/>
                </a:cubicBezTo>
                <a:cubicBezTo>
                  <a:pt x="1421359" y="176296"/>
                  <a:pt x="1422310" y="177247"/>
                  <a:pt x="1423262" y="178199"/>
                </a:cubicBezTo>
                <a:cubicBezTo>
                  <a:pt x="1423262" y="178199"/>
                  <a:pt x="1423262" y="178199"/>
                  <a:pt x="1424213" y="179149"/>
                </a:cubicBezTo>
                <a:cubicBezTo>
                  <a:pt x="1424213" y="179149"/>
                  <a:pt x="1425164" y="180100"/>
                  <a:pt x="1426116" y="181051"/>
                </a:cubicBezTo>
                <a:cubicBezTo>
                  <a:pt x="1426116" y="181051"/>
                  <a:pt x="1426116" y="181051"/>
                  <a:pt x="1427067" y="182002"/>
                </a:cubicBezTo>
                <a:cubicBezTo>
                  <a:pt x="1427067" y="182002"/>
                  <a:pt x="1428019" y="182953"/>
                  <a:pt x="1428970" y="183904"/>
                </a:cubicBezTo>
                <a:cubicBezTo>
                  <a:pt x="1428970" y="183904"/>
                  <a:pt x="1428970" y="183904"/>
                  <a:pt x="1429921" y="184855"/>
                </a:cubicBezTo>
                <a:cubicBezTo>
                  <a:pt x="1429921" y="184855"/>
                  <a:pt x="1430873" y="184855"/>
                  <a:pt x="1431824" y="186757"/>
                </a:cubicBezTo>
                <a:cubicBezTo>
                  <a:pt x="1431824" y="186757"/>
                  <a:pt x="1431824" y="186757"/>
                  <a:pt x="1432776" y="187708"/>
                </a:cubicBezTo>
                <a:cubicBezTo>
                  <a:pt x="1432776" y="187708"/>
                  <a:pt x="1433727" y="187708"/>
                  <a:pt x="1434678" y="189610"/>
                </a:cubicBezTo>
                <a:cubicBezTo>
                  <a:pt x="1434678" y="189610"/>
                  <a:pt x="1434678" y="189610"/>
                  <a:pt x="1434678" y="189610"/>
                </a:cubicBezTo>
                <a:cubicBezTo>
                  <a:pt x="1435630" y="190561"/>
                  <a:pt x="1436581" y="191512"/>
                  <a:pt x="1438484" y="192463"/>
                </a:cubicBezTo>
                <a:cubicBezTo>
                  <a:pt x="1438484" y="192463"/>
                  <a:pt x="1438484" y="192463"/>
                  <a:pt x="1439435" y="192463"/>
                </a:cubicBezTo>
                <a:cubicBezTo>
                  <a:pt x="1439435" y="192463"/>
                  <a:pt x="1439435" y="192463"/>
                  <a:pt x="1440386" y="193414"/>
                </a:cubicBezTo>
                <a:cubicBezTo>
                  <a:pt x="1440386" y="193414"/>
                  <a:pt x="1440386" y="193414"/>
                  <a:pt x="1441338" y="194365"/>
                </a:cubicBezTo>
                <a:cubicBezTo>
                  <a:pt x="1441338" y="194365"/>
                  <a:pt x="1441338" y="194365"/>
                  <a:pt x="1442289" y="195316"/>
                </a:cubicBezTo>
                <a:cubicBezTo>
                  <a:pt x="1442289" y="195316"/>
                  <a:pt x="1442289" y="195316"/>
                  <a:pt x="1443240" y="196267"/>
                </a:cubicBezTo>
                <a:cubicBezTo>
                  <a:pt x="1443240" y="196267"/>
                  <a:pt x="1443240" y="196267"/>
                  <a:pt x="1444192" y="197218"/>
                </a:cubicBezTo>
                <a:cubicBezTo>
                  <a:pt x="1444192" y="197218"/>
                  <a:pt x="1444192" y="197218"/>
                  <a:pt x="1445143" y="198168"/>
                </a:cubicBezTo>
                <a:cubicBezTo>
                  <a:pt x="1445143" y="198168"/>
                  <a:pt x="1445143" y="198168"/>
                  <a:pt x="1446095" y="199119"/>
                </a:cubicBezTo>
                <a:cubicBezTo>
                  <a:pt x="1446095" y="199119"/>
                  <a:pt x="1446095" y="199119"/>
                  <a:pt x="1447046" y="200070"/>
                </a:cubicBezTo>
                <a:cubicBezTo>
                  <a:pt x="1447046" y="200070"/>
                  <a:pt x="1447046" y="200070"/>
                  <a:pt x="1447997" y="201021"/>
                </a:cubicBezTo>
                <a:cubicBezTo>
                  <a:pt x="1447997" y="201021"/>
                  <a:pt x="1447997" y="201021"/>
                  <a:pt x="1448949" y="201972"/>
                </a:cubicBezTo>
                <a:cubicBezTo>
                  <a:pt x="1448949" y="201972"/>
                  <a:pt x="1448949" y="201972"/>
                  <a:pt x="1449900" y="202923"/>
                </a:cubicBezTo>
                <a:cubicBezTo>
                  <a:pt x="1449900" y="202923"/>
                  <a:pt x="1449900" y="202923"/>
                  <a:pt x="1450852" y="203874"/>
                </a:cubicBezTo>
                <a:cubicBezTo>
                  <a:pt x="1450852" y="203874"/>
                  <a:pt x="1450852" y="203874"/>
                  <a:pt x="1450852" y="203874"/>
                </a:cubicBezTo>
                <a:cubicBezTo>
                  <a:pt x="1450852" y="203874"/>
                  <a:pt x="1450852" y="203874"/>
                  <a:pt x="1451803" y="204825"/>
                </a:cubicBezTo>
                <a:cubicBezTo>
                  <a:pt x="1451803" y="204825"/>
                  <a:pt x="1451803" y="204825"/>
                  <a:pt x="1451803" y="204825"/>
                </a:cubicBezTo>
                <a:cubicBezTo>
                  <a:pt x="1451803" y="204825"/>
                  <a:pt x="1451803" y="204825"/>
                  <a:pt x="1451803" y="205776"/>
                </a:cubicBezTo>
                <a:cubicBezTo>
                  <a:pt x="1451803" y="205776"/>
                  <a:pt x="1451803" y="205776"/>
                  <a:pt x="1451803" y="205776"/>
                </a:cubicBezTo>
                <a:cubicBezTo>
                  <a:pt x="1451803" y="205776"/>
                  <a:pt x="1451803" y="205776"/>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7678"/>
                </a:cubicBezTo>
                <a:cubicBezTo>
                  <a:pt x="1487955" y="262833"/>
                  <a:pt x="1520302" y="319890"/>
                  <a:pt x="1543135" y="382653"/>
                </a:cubicBezTo>
                <a:cubicBezTo>
                  <a:pt x="1570725" y="459680"/>
                  <a:pt x="1556455" y="531952"/>
                  <a:pt x="1524108" y="602323"/>
                </a:cubicBezTo>
                <a:cubicBezTo>
                  <a:pt x="1521254" y="608979"/>
                  <a:pt x="1517448" y="615636"/>
                  <a:pt x="1513643" y="622293"/>
                </a:cubicBezTo>
                <a:cubicBezTo>
                  <a:pt x="1499372" y="644165"/>
                  <a:pt x="1495566" y="645115"/>
                  <a:pt x="1472733" y="629900"/>
                </a:cubicBezTo>
                <a:cubicBezTo>
                  <a:pt x="1435630" y="604225"/>
                  <a:pt x="1391866" y="629900"/>
                  <a:pt x="1389012" y="663184"/>
                </a:cubicBezTo>
                <a:cubicBezTo>
                  <a:pt x="1388061" y="672693"/>
                  <a:pt x="1389964" y="682203"/>
                  <a:pt x="1395672" y="690761"/>
                </a:cubicBezTo>
                <a:cubicBezTo>
                  <a:pt x="1409942" y="715486"/>
                  <a:pt x="1406137" y="722143"/>
                  <a:pt x="1409942" y="720241"/>
                </a:cubicBezTo>
                <a:cubicBezTo>
                  <a:pt x="1384255" y="736407"/>
                  <a:pt x="1327173" y="778249"/>
                  <a:pt x="1299583" y="791562"/>
                </a:cubicBezTo>
                <a:close/>
              </a:path>
            </a:pathLst>
          </a:custGeom>
          <a:solidFill>
            <a:srgbClr val="459597"/>
          </a:solidFill>
          <a:ln w="9508" cap="flat">
            <a:noFill/>
            <a:prstDash val="solid"/>
            <a:miter/>
          </a:ln>
        </p:spPr>
        <p:txBody>
          <a:bodyPr rtlCol="0" anchor="ctr"/>
          <a:lstStyle/>
          <a:p>
            <a:endParaRPr lang="en-US"/>
          </a:p>
        </p:txBody>
      </p:sp>
      <p:grpSp>
        <p:nvGrpSpPr>
          <p:cNvPr id="4" name="Graphic 4">
            <a:extLst>
              <a:ext uri="{FF2B5EF4-FFF2-40B4-BE49-F238E27FC236}">
                <a16:creationId xmlns:a16="http://schemas.microsoft.com/office/drawing/2014/main" id="{33070F2A-4730-4A26-4CAC-4A4040EECC79}"/>
              </a:ext>
            </a:extLst>
          </p:cNvPr>
          <p:cNvGrpSpPr/>
          <p:nvPr/>
        </p:nvGrpSpPr>
        <p:grpSpPr>
          <a:xfrm>
            <a:off x="3655229" y="881980"/>
            <a:ext cx="2248602" cy="1927534"/>
            <a:chOff x="8109460" y="2812987"/>
            <a:chExt cx="1567138" cy="1383387"/>
          </a:xfrm>
          <a:solidFill>
            <a:srgbClr val="414141"/>
          </a:solidFill>
        </p:grpSpPr>
        <p:sp>
          <p:nvSpPr>
            <p:cNvPr id="5" name="Freeform 73">
              <a:extLst>
                <a:ext uri="{FF2B5EF4-FFF2-40B4-BE49-F238E27FC236}">
                  <a16:creationId xmlns:a16="http://schemas.microsoft.com/office/drawing/2014/main" id="{53120323-E1B9-FAE2-087F-35B2D66C3333}"/>
                </a:ext>
              </a:extLst>
            </p:cNvPr>
            <p:cNvSpPr/>
            <p:nvPr/>
          </p:nvSpPr>
          <p:spPr>
            <a:xfrm>
              <a:off x="8109460" y="2812987"/>
              <a:ext cx="1539677" cy="1383387"/>
            </a:xfrm>
            <a:custGeom>
              <a:avLst/>
              <a:gdLst>
                <a:gd name="connsiteX0" fmla="*/ 1538338 w 1539677"/>
                <a:gd name="connsiteY0" fmla="*/ 784898 h 1383387"/>
                <a:gd name="connsiteX1" fmla="*/ 1501476 w 1539677"/>
                <a:gd name="connsiteY1" fmla="*/ 725962 h 1383387"/>
                <a:gd name="connsiteX2" fmla="*/ 1495904 w 1539677"/>
                <a:gd name="connsiteY2" fmla="*/ 691672 h 1383387"/>
                <a:gd name="connsiteX3" fmla="*/ 1474687 w 1539677"/>
                <a:gd name="connsiteY3" fmla="*/ 625235 h 1383387"/>
                <a:gd name="connsiteX4" fmla="*/ 1483688 w 1539677"/>
                <a:gd name="connsiteY4" fmla="*/ 580015 h 1383387"/>
                <a:gd name="connsiteX5" fmla="*/ 1499547 w 1539677"/>
                <a:gd name="connsiteY5" fmla="*/ 438569 h 1383387"/>
                <a:gd name="connsiteX6" fmla="*/ 1416394 w 1539677"/>
                <a:gd name="connsiteY6" fmla="*/ 244188 h 1383387"/>
                <a:gd name="connsiteX7" fmla="*/ 1063850 w 1539677"/>
                <a:gd name="connsiteY7" fmla="*/ 15731 h 1383387"/>
                <a:gd name="connsiteX8" fmla="*/ 594077 w 1539677"/>
                <a:gd name="connsiteY8" fmla="*/ 12944 h 1383387"/>
                <a:gd name="connsiteX9" fmla="*/ 148093 w 1539677"/>
                <a:gd name="connsiteY9" fmla="*/ 215255 h 1383387"/>
                <a:gd name="connsiteX10" fmla="*/ 9647 w 1539677"/>
                <a:gd name="connsiteY10" fmla="*/ 444356 h 1383387"/>
                <a:gd name="connsiteX11" fmla="*/ 3 w 1539677"/>
                <a:gd name="connsiteY11" fmla="*/ 543154 h 1383387"/>
                <a:gd name="connsiteX12" fmla="*/ 41580 w 1539677"/>
                <a:gd name="connsiteY12" fmla="*/ 705174 h 1383387"/>
                <a:gd name="connsiteX13" fmla="*/ 41151 w 1539677"/>
                <a:gd name="connsiteY13" fmla="*/ 728748 h 1383387"/>
                <a:gd name="connsiteX14" fmla="*/ 40937 w 1539677"/>
                <a:gd name="connsiteY14" fmla="*/ 878553 h 1383387"/>
                <a:gd name="connsiteX15" fmla="*/ 139306 w 1539677"/>
                <a:gd name="connsiteY15" fmla="*/ 895698 h 1383387"/>
                <a:gd name="connsiteX16" fmla="*/ 171024 w 1539677"/>
                <a:gd name="connsiteY16" fmla="*/ 988066 h 1383387"/>
                <a:gd name="connsiteX17" fmla="*/ 290182 w 1539677"/>
                <a:gd name="connsiteY17" fmla="*/ 1157587 h 1383387"/>
                <a:gd name="connsiteX18" fmla="*/ 295969 w 1539677"/>
                <a:gd name="connsiteY18" fmla="*/ 1222096 h 1383387"/>
                <a:gd name="connsiteX19" fmla="*/ 282681 w 1539677"/>
                <a:gd name="connsiteY19" fmla="*/ 1251456 h 1383387"/>
                <a:gd name="connsiteX20" fmla="*/ 253320 w 1539677"/>
                <a:gd name="connsiteY20" fmla="*/ 1316822 h 1383387"/>
                <a:gd name="connsiteX21" fmla="*/ 271966 w 1539677"/>
                <a:gd name="connsiteY21" fmla="*/ 1366971 h 1383387"/>
                <a:gd name="connsiteX22" fmla="*/ 349118 w 1539677"/>
                <a:gd name="connsiteY22" fmla="*/ 1353041 h 1383387"/>
                <a:gd name="connsiteX23" fmla="*/ 400553 w 1539677"/>
                <a:gd name="connsiteY23" fmla="*/ 1248242 h 1383387"/>
                <a:gd name="connsiteX24" fmla="*/ 406768 w 1539677"/>
                <a:gd name="connsiteY24" fmla="*/ 1161445 h 1383387"/>
                <a:gd name="connsiteX25" fmla="*/ 395624 w 1539677"/>
                <a:gd name="connsiteY25" fmla="*/ 1138085 h 1383387"/>
                <a:gd name="connsiteX26" fmla="*/ 443844 w 1539677"/>
                <a:gd name="connsiteY26" fmla="*/ 1220381 h 1383387"/>
                <a:gd name="connsiteX27" fmla="*/ 445130 w 1539677"/>
                <a:gd name="connsiteY27" fmla="*/ 1239026 h 1383387"/>
                <a:gd name="connsiteX28" fmla="*/ 444701 w 1539677"/>
                <a:gd name="connsiteY28" fmla="*/ 1333324 h 1383387"/>
                <a:gd name="connsiteX29" fmla="*/ 503209 w 1539677"/>
                <a:gd name="connsiteY29" fmla="*/ 1382830 h 1383387"/>
                <a:gd name="connsiteX30" fmla="*/ 543500 w 1539677"/>
                <a:gd name="connsiteY30" fmla="*/ 1346611 h 1383387"/>
                <a:gd name="connsiteX31" fmla="*/ 537927 w 1539677"/>
                <a:gd name="connsiteY31" fmla="*/ 1220167 h 1383387"/>
                <a:gd name="connsiteX32" fmla="*/ 505566 w 1539677"/>
                <a:gd name="connsiteY32" fmla="*/ 1120940 h 1383387"/>
                <a:gd name="connsiteX33" fmla="*/ 427128 w 1539677"/>
                <a:gd name="connsiteY33" fmla="*/ 1015070 h 1383387"/>
                <a:gd name="connsiteX34" fmla="*/ 390909 w 1539677"/>
                <a:gd name="connsiteY34" fmla="*/ 971564 h 1383387"/>
                <a:gd name="connsiteX35" fmla="*/ 481992 w 1539677"/>
                <a:gd name="connsiteY35" fmla="*/ 948633 h 1383387"/>
                <a:gd name="connsiteX36" fmla="*/ 495279 w 1539677"/>
                <a:gd name="connsiteY36" fmla="*/ 950133 h 1383387"/>
                <a:gd name="connsiteX37" fmla="*/ 613365 w 1539677"/>
                <a:gd name="connsiteY37" fmla="*/ 954419 h 1383387"/>
                <a:gd name="connsiteX38" fmla="*/ 770242 w 1539677"/>
                <a:gd name="connsiteY38" fmla="*/ 968564 h 1383387"/>
                <a:gd name="connsiteX39" fmla="*/ 856396 w 1539677"/>
                <a:gd name="connsiteY39" fmla="*/ 1074220 h 1383387"/>
                <a:gd name="connsiteX40" fmla="*/ 857681 w 1539677"/>
                <a:gd name="connsiteY40" fmla="*/ 1131870 h 1383387"/>
                <a:gd name="connsiteX41" fmla="*/ 871826 w 1539677"/>
                <a:gd name="connsiteY41" fmla="*/ 1120083 h 1383387"/>
                <a:gd name="connsiteX42" fmla="*/ 937835 w 1539677"/>
                <a:gd name="connsiteY42" fmla="*/ 1020427 h 1383387"/>
                <a:gd name="connsiteX43" fmla="*/ 1126430 w 1539677"/>
                <a:gd name="connsiteY43" fmla="*/ 877695 h 1383387"/>
                <a:gd name="connsiteX44" fmla="*/ 1303880 w 1539677"/>
                <a:gd name="connsiteY44" fmla="*/ 775683 h 1383387"/>
                <a:gd name="connsiteX45" fmla="*/ 1342457 w 1539677"/>
                <a:gd name="connsiteY45" fmla="*/ 746536 h 1383387"/>
                <a:gd name="connsiteX46" fmla="*/ 1354029 w 1539677"/>
                <a:gd name="connsiteY46" fmla="*/ 742036 h 1383387"/>
                <a:gd name="connsiteX47" fmla="*/ 1358959 w 1539677"/>
                <a:gd name="connsiteY47" fmla="*/ 755751 h 1383387"/>
                <a:gd name="connsiteX48" fmla="*/ 1339885 w 1539677"/>
                <a:gd name="connsiteY48" fmla="*/ 788970 h 1383387"/>
                <a:gd name="connsiteX49" fmla="*/ 1240444 w 1539677"/>
                <a:gd name="connsiteY49" fmla="*/ 909628 h 1383387"/>
                <a:gd name="connsiteX50" fmla="*/ 1155790 w 1539677"/>
                <a:gd name="connsiteY50" fmla="*/ 1003497 h 1383387"/>
                <a:gd name="connsiteX51" fmla="*/ 1109070 w 1539677"/>
                <a:gd name="connsiteY51" fmla="*/ 1126512 h 1383387"/>
                <a:gd name="connsiteX52" fmla="*/ 1108856 w 1539677"/>
                <a:gd name="connsiteY52" fmla="*/ 1164231 h 1383387"/>
                <a:gd name="connsiteX53" fmla="*/ 1087425 w 1539677"/>
                <a:gd name="connsiteY53" fmla="*/ 1231740 h 1383387"/>
                <a:gd name="connsiteX54" fmla="*/ 1032989 w 1539677"/>
                <a:gd name="connsiteY54" fmla="*/ 1311892 h 1383387"/>
                <a:gd name="connsiteX55" fmla="*/ 1029774 w 1539677"/>
                <a:gd name="connsiteY55" fmla="*/ 1355184 h 1383387"/>
                <a:gd name="connsiteX56" fmla="*/ 1107141 w 1539677"/>
                <a:gd name="connsiteY56" fmla="*/ 1363327 h 1383387"/>
                <a:gd name="connsiteX57" fmla="*/ 1186009 w 1539677"/>
                <a:gd name="connsiteY57" fmla="*/ 1255314 h 1383387"/>
                <a:gd name="connsiteX58" fmla="*/ 1202082 w 1539677"/>
                <a:gd name="connsiteY58" fmla="*/ 1182448 h 1383387"/>
                <a:gd name="connsiteX59" fmla="*/ 1209797 w 1539677"/>
                <a:gd name="connsiteY59" fmla="*/ 1140228 h 1383387"/>
                <a:gd name="connsiteX60" fmla="*/ 1220084 w 1539677"/>
                <a:gd name="connsiteY60" fmla="*/ 1130370 h 1383387"/>
                <a:gd name="connsiteX61" fmla="*/ 1233800 w 1539677"/>
                <a:gd name="connsiteY61" fmla="*/ 1153944 h 1383387"/>
                <a:gd name="connsiteX62" fmla="*/ 1237444 w 1539677"/>
                <a:gd name="connsiteY62" fmla="*/ 1253171 h 1383387"/>
                <a:gd name="connsiteX63" fmla="*/ 1204654 w 1539677"/>
                <a:gd name="connsiteY63" fmla="*/ 1333538 h 1383387"/>
                <a:gd name="connsiteX64" fmla="*/ 1220084 w 1539677"/>
                <a:gd name="connsiteY64" fmla="*/ 1373615 h 1383387"/>
                <a:gd name="connsiteX65" fmla="*/ 1271734 w 1539677"/>
                <a:gd name="connsiteY65" fmla="*/ 1374043 h 1383387"/>
                <a:gd name="connsiteX66" fmla="*/ 1323597 w 1539677"/>
                <a:gd name="connsiteY66" fmla="*/ 1250385 h 1383387"/>
                <a:gd name="connsiteX67" fmla="*/ 1316953 w 1539677"/>
                <a:gd name="connsiteY67" fmla="*/ 1148801 h 1383387"/>
                <a:gd name="connsiteX68" fmla="*/ 1326597 w 1539677"/>
                <a:gd name="connsiteY68" fmla="*/ 1091794 h 1383387"/>
                <a:gd name="connsiteX69" fmla="*/ 1405464 w 1539677"/>
                <a:gd name="connsiteY69" fmla="*/ 929559 h 1383387"/>
                <a:gd name="connsiteX70" fmla="*/ 1413180 w 1539677"/>
                <a:gd name="connsiteY70" fmla="*/ 913700 h 1383387"/>
                <a:gd name="connsiteX71" fmla="*/ 1538338 w 1539677"/>
                <a:gd name="connsiteY71" fmla="*/ 784898 h 1383387"/>
                <a:gd name="connsiteX72" fmla="*/ 1482402 w 1539677"/>
                <a:gd name="connsiteY72" fmla="*/ 716104 h 1383387"/>
                <a:gd name="connsiteX73" fmla="*/ 1450470 w 1539677"/>
                <a:gd name="connsiteY73" fmla="*/ 717390 h 1383387"/>
                <a:gd name="connsiteX74" fmla="*/ 1443398 w 1539677"/>
                <a:gd name="connsiteY74" fmla="*/ 699173 h 1383387"/>
                <a:gd name="connsiteX75" fmla="*/ 1442541 w 1539677"/>
                <a:gd name="connsiteY75" fmla="*/ 696601 h 1383387"/>
                <a:gd name="connsiteX76" fmla="*/ 1458399 w 1539677"/>
                <a:gd name="connsiteY76" fmla="*/ 634451 h 1383387"/>
                <a:gd name="connsiteX77" fmla="*/ 1482402 w 1539677"/>
                <a:gd name="connsiteY77" fmla="*/ 716104 h 1383387"/>
                <a:gd name="connsiteX78" fmla="*/ 153665 w 1539677"/>
                <a:gd name="connsiteY78" fmla="*/ 842763 h 1383387"/>
                <a:gd name="connsiteX79" fmla="*/ 139949 w 1539677"/>
                <a:gd name="connsiteY79" fmla="*/ 873623 h 1383387"/>
                <a:gd name="connsiteX80" fmla="*/ 98158 w 1539677"/>
                <a:gd name="connsiteY80" fmla="*/ 884125 h 1383387"/>
                <a:gd name="connsiteX81" fmla="*/ 27435 w 1539677"/>
                <a:gd name="connsiteY81" fmla="*/ 790899 h 1383387"/>
                <a:gd name="connsiteX82" fmla="*/ 45437 w 1539677"/>
                <a:gd name="connsiteY82" fmla="*/ 745036 h 1383387"/>
                <a:gd name="connsiteX83" fmla="*/ 68583 w 1539677"/>
                <a:gd name="connsiteY83" fmla="*/ 742893 h 1383387"/>
                <a:gd name="connsiteX84" fmla="*/ 97730 w 1539677"/>
                <a:gd name="connsiteY84" fmla="*/ 777826 h 1383387"/>
                <a:gd name="connsiteX85" fmla="*/ 141235 w 1539677"/>
                <a:gd name="connsiteY85" fmla="*/ 824546 h 1383387"/>
                <a:gd name="connsiteX86" fmla="*/ 153665 w 1539677"/>
                <a:gd name="connsiteY86" fmla="*/ 842763 h 1383387"/>
                <a:gd name="connsiteX87" fmla="*/ 333473 w 1539677"/>
                <a:gd name="connsiteY87" fmla="*/ 969850 h 1383387"/>
                <a:gd name="connsiteX88" fmla="*/ 281395 w 1539677"/>
                <a:gd name="connsiteY88" fmla="*/ 982708 h 1383387"/>
                <a:gd name="connsiteX89" fmla="*/ 273894 w 1539677"/>
                <a:gd name="connsiteY89" fmla="*/ 989138 h 1383387"/>
                <a:gd name="connsiteX90" fmla="*/ 281395 w 1539677"/>
                <a:gd name="connsiteY90" fmla="*/ 998782 h 1383387"/>
                <a:gd name="connsiteX91" fmla="*/ 297040 w 1539677"/>
                <a:gd name="connsiteY91" fmla="*/ 997068 h 1383387"/>
                <a:gd name="connsiteX92" fmla="*/ 349118 w 1539677"/>
                <a:gd name="connsiteY92" fmla="*/ 984209 h 1383387"/>
                <a:gd name="connsiteX93" fmla="*/ 390480 w 1539677"/>
                <a:gd name="connsiteY93" fmla="*/ 998782 h 1383387"/>
                <a:gd name="connsiteX94" fmla="*/ 453488 w 1539677"/>
                <a:gd name="connsiteY94" fmla="*/ 1079363 h 1383387"/>
                <a:gd name="connsiteX95" fmla="*/ 485421 w 1539677"/>
                <a:gd name="connsiteY95" fmla="*/ 1122440 h 1383387"/>
                <a:gd name="connsiteX96" fmla="*/ 525926 w 1539677"/>
                <a:gd name="connsiteY96" fmla="*/ 1277174 h 1383387"/>
                <a:gd name="connsiteX97" fmla="*/ 526355 w 1539677"/>
                <a:gd name="connsiteY97" fmla="*/ 1339110 h 1383387"/>
                <a:gd name="connsiteX98" fmla="*/ 495279 w 1539677"/>
                <a:gd name="connsiteY98" fmla="*/ 1366757 h 1383387"/>
                <a:gd name="connsiteX99" fmla="*/ 462275 w 1539677"/>
                <a:gd name="connsiteY99" fmla="*/ 1339325 h 1383387"/>
                <a:gd name="connsiteX100" fmla="*/ 463775 w 1539677"/>
                <a:gd name="connsiteY100" fmla="*/ 1258529 h 1383387"/>
                <a:gd name="connsiteX101" fmla="*/ 438700 w 1539677"/>
                <a:gd name="connsiteY101" fmla="*/ 1167231 h 1383387"/>
                <a:gd name="connsiteX102" fmla="*/ 416412 w 1539677"/>
                <a:gd name="connsiteY102" fmla="*/ 1130584 h 1383387"/>
                <a:gd name="connsiteX103" fmla="*/ 392838 w 1539677"/>
                <a:gd name="connsiteY103" fmla="*/ 1108939 h 1383387"/>
                <a:gd name="connsiteX104" fmla="*/ 375050 w 1539677"/>
                <a:gd name="connsiteY104" fmla="*/ 1109153 h 1383387"/>
                <a:gd name="connsiteX105" fmla="*/ 371192 w 1539677"/>
                <a:gd name="connsiteY105" fmla="*/ 1126084 h 1383387"/>
                <a:gd name="connsiteX106" fmla="*/ 380194 w 1539677"/>
                <a:gd name="connsiteY106" fmla="*/ 1148586 h 1383387"/>
                <a:gd name="connsiteX107" fmla="*/ 380622 w 1539677"/>
                <a:gd name="connsiteY107" fmla="*/ 1253385 h 1383387"/>
                <a:gd name="connsiteX108" fmla="*/ 343331 w 1539677"/>
                <a:gd name="connsiteY108" fmla="*/ 1324751 h 1383387"/>
                <a:gd name="connsiteX109" fmla="*/ 322543 w 1539677"/>
                <a:gd name="connsiteY109" fmla="*/ 1349183 h 1383387"/>
                <a:gd name="connsiteX110" fmla="*/ 277324 w 1539677"/>
                <a:gd name="connsiteY110" fmla="*/ 1344897 h 1383387"/>
                <a:gd name="connsiteX111" fmla="*/ 307541 w 1539677"/>
                <a:gd name="connsiteY111" fmla="*/ 1243527 h 1383387"/>
                <a:gd name="connsiteX112" fmla="*/ 303898 w 1539677"/>
                <a:gd name="connsiteY112" fmla="*/ 1146015 h 1383387"/>
                <a:gd name="connsiteX113" fmla="*/ 216887 w 1539677"/>
                <a:gd name="connsiteY113" fmla="*/ 1026214 h 1383387"/>
                <a:gd name="connsiteX114" fmla="*/ 171239 w 1539677"/>
                <a:gd name="connsiteY114" fmla="*/ 953133 h 1383387"/>
                <a:gd name="connsiteX115" fmla="*/ 162666 w 1539677"/>
                <a:gd name="connsiteY115" fmla="*/ 893554 h 1383387"/>
                <a:gd name="connsiteX116" fmla="*/ 175525 w 1539677"/>
                <a:gd name="connsiteY116" fmla="*/ 850478 h 1383387"/>
                <a:gd name="connsiteX117" fmla="*/ 222031 w 1539677"/>
                <a:gd name="connsiteY117" fmla="*/ 879410 h 1383387"/>
                <a:gd name="connsiteX118" fmla="*/ 223316 w 1539677"/>
                <a:gd name="connsiteY118" fmla="*/ 891411 h 1383387"/>
                <a:gd name="connsiteX119" fmla="*/ 229746 w 1539677"/>
                <a:gd name="connsiteY119" fmla="*/ 905127 h 1383387"/>
                <a:gd name="connsiteX120" fmla="*/ 331544 w 1539677"/>
                <a:gd name="connsiteY120" fmla="*/ 908128 h 1383387"/>
                <a:gd name="connsiteX121" fmla="*/ 396267 w 1539677"/>
                <a:gd name="connsiteY121" fmla="*/ 864408 h 1383387"/>
                <a:gd name="connsiteX122" fmla="*/ 426485 w 1539677"/>
                <a:gd name="connsiteY122" fmla="*/ 819617 h 1383387"/>
                <a:gd name="connsiteX123" fmla="*/ 465489 w 1539677"/>
                <a:gd name="connsiteY123" fmla="*/ 812973 h 1383387"/>
                <a:gd name="connsiteX124" fmla="*/ 476634 w 1539677"/>
                <a:gd name="connsiteY124" fmla="*/ 847906 h 1383387"/>
                <a:gd name="connsiteX125" fmla="*/ 333473 w 1539677"/>
                <a:gd name="connsiteY125" fmla="*/ 969850 h 1383387"/>
                <a:gd name="connsiteX126" fmla="*/ 1243873 w 1539677"/>
                <a:gd name="connsiteY126" fmla="*/ 791328 h 1383387"/>
                <a:gd name="connsiteX127" fmla="*/ 1096211 w 1539677"/>
                <a:gd name="connsiteY127" fmla="*/ 874909 h 1383387"/>
                <a:gd name="connsiteX128" fmla="*/ 882113 w 1539677"/>
                <a:gd name="connsiteY128" fmla="*/ 1057075 h 1383387"/>
                <a:gd name="connsiteX129" fmla="*/ 875041 w 1539677"/>
                <a:gd name="connsiteY129" fmla="*/ 1061361 h 1383387"/>
                <a:gd name="connsiteX130" fmla="*/ 857039 w 1539677"/>
                <a:gd name="connsiteY130" fmla="*/ 1016356 h 1383387"/>
                <a:gd name="connsiteX131" fmla="*/ 782243 w 1539677"/>
                <a:gd name="connsiteY131" fmla="*/ 951205 h 1383387"/>
                <a:gd name="connsiteX132" fmla="*/ 652370 w 1539677"/>
                <a:gd name="connsiteY132" fmla="*/ 935131 h 1383387"/>
                <a:gd name="connsiteX133" fmla="*/ 446201 w 1539677"/>
                <a:gd name="connsiteY133" fmla="*/ 927201 h 1383387"/>
                <a:gd name="connsiteX134" fmla="*/ 479849 w 1539677"/>
                <a:gd name="connsiteY134" fmla="*/ 873409 h 1383387"/>
                <a:gd name="connsiteX135" fmla="*/ 492922 w 1539677"/>
                <a:gd name="connsiteY135" fmla="*/ 850049 h 1383387"/>
                <a:gd name="connsiteX136" fmla="*/ 493993 w 1539677"/>
                <a:gd name="connsiteY136" fmla="*/ 846406 h 1383387"/>
                <a:gd name="connsiteX137" fmla="*/ 494208 w 1539677"/>
                <a:gd name="connsiteY137" fmla="*/ 845548 h 1383387"/>
                <a:gd name="connsiteX138" fmla="*/ 494636 w 1539677"/>
                <a:gd name="connsiteY138" fmla="*/ 842763 h 1383387"/>
                <a:gd name="connsiteX139" fmla="*/ 494636 w 1539677"/>
                <a:gd name="connsiteY139" fmla="*/ 841905 h 1383387"/>
                <a:gd name="connsiteX140" fmla="*/ 494851 w 1539677"/>
                <a:gd name="connsiteY140" fmla="*/ 839119 h 1383387"/>
                <a:gd name="connsiteX141" fmla="*/ 494851 w 1539677"/>
                <a:gd name="connsiteY141" fmla="*/ 838262 h 1383387"/>
                <a:gd name="connsiteX142" fmla="*/ 494851 w 1539677"/>
                <a:gd name="connsiteY142" fmla="*/ 835262 h 1383387"/>
                <a:gd name="connsiteX143" fmla="*/ 494851 w 1539677"/>
                <a:gd name="connsiteY143" fmla="*/ 834619 h 1383387"/>
                <a:gd name="connsiteX144" fmla="*/ 494636 w 1539677"/>
                <a:gd name="connsiteY144" fmla="*/ 831618 h 1383387"/>
                <a:gd name="connsiteX145" fmla="*/ 494636 w 1539677"/>
                <a:gd name="connsiteY145" fmla="*/ 831190 h 1383387"/>
                <a:gd name="connsiteX146" fmla="*/ 493993 w 1539677"/>
                <a:gd name="connsiteY146" fmla="*/ 827975 h 1383387"/>
                <a:gd name="connsiteX147" fmla="*/ 493993 w 1539677"/>
                <a:gd name="connsiteY147" fmla="*/ 827761 h 1383387"/>
                <a:gd name="connsiteX148" fmla="*/ 493136 w 1539677"/>
                <a:gd name="connsiteY148" fmla="*/ 824546 h 1383387"/>
                <a:gd name="connsiteX149" fmla="*/ 493136 w 1539677"/>
                <a:gd name="connsiteY149" fmla="*/ 824546 h 1383387"/>
                <a:gd name="connsiteX150" fmla="*/ 492065 w 1539677"/>
                <a:gd name="connsiteY150" fmla="*/ 821331 h 1383387"/>
                <a:gd name="connsiteX151" fmla="*/ 476634 w 1539677"/>
                <a:gd name="connsiteY151" fmla="*/ 801400 h 1383387"/>
                <a:gd name="connsiteX152" fmla="*/ 417698 w 1539677"/>
                <a:gd name="connsiteY152" fmla="*/ 799257 h 1383387"/>
                <a:gd name="connsiteX153" fmla="*/ 404196 w 1539677"/>
                <a:gd name="connsiteY153" fmla="*/ 812759 h 1383387"/>
                <a:gd name="connsiteX154" fmla="*/ 403339 w 1539677"/>
                <a:gd name="connsiteY154" fmla="*/ 814045 h 1383387"/>
                <a:gd name="connsiteX155" fmla="*/ 402696 w 1539677"/>
                <a:gd name="connsiteY155" fmla="*/ 814902 h 1383387"/>
                <a:gd name="connsiteX156" fmla="*/ 401839 w 1539677"/>
                <a:gd name="connsiteY156" fmla="*/ 816188 h 1383387"/>
                <a:gd name="connsiteX157" fmla="*/ 401410 w 1539677"/>
                <a:gd name="connsiteY157" fmla="*/ 816831 h 1383387"/>
                <a:gd name="connsiteX158" fmla="*/ 398196 w 1539677"/>
                <a:gd name="connsiteY158" fmla="*/ 821760 h 1383387"/>
                <a:gd name="connsiteX159" fmla="*/ 397767 w 1539677"/>
                <a:gd name="connsiteY159" fmla="*/ 822403 h 1383387"/>
                <a:gd name="connsiteX160" fmla="*/ 396695 w 1539677"/>
                <a:gd name="connsiteY160" fmla="*/ 824117 h 1383387"/>
                <a:gd name="connsiteX161" fmla="*/ 396267 w 1539677"/>
                <a:gd name="connsiteY161" fmla="*/ 824760 h 1383387"/>
                <a:gd name="connsiteX162" fmla="*/ 392838 w 1539677"/>
                <a:gd name="connsiteY162" fmla="*/ 830332 h 1383387"/>
                <a:gd name="connsiteX163" fmla="*/ 392623 w 1539677"/>
                <a:gd name="connsiteY163" fmla="*/ 830547 h 1383387"/>
                <a:gd name="connsiteX164" fmla="*/ 391552 w 1539677"/>
                <a:gd name="connsiteY164" fmla="*/ 832475 h 1383387"/>
                <a:gd name="connsiteX165" fmla="*/ 391338 w 1539677"/>
                <a:gd name="connsiteY165" fmla="*/ 832690 h 1383387"/>
                <a:gd name="connsiteX166" fmla="*/ 379336 w 1539677"/>
                <a:gd name="connsiteY166" fmla="*/ 854550 h 1383387"/>
                <a:gd name="connsiteX167" fmla="*/ 379336 w 1539677"/>
                <a:gd name="connsiteY167" fmla="*/ 854550 h 1383387"/>
                <a:gd name="connsiteX168" fmla="*/ 378264 w 1539677"/>
                <a:gd name="connsiteY168" fmla="*/ 856478 h 1383387"/>
                <a:gd name="connsiteX169" fmla="*/ 378050 w 1539677"/>
                <a:gd name="connsiteY169" fmla="*/ 856693 h 1383387"/>
                <a:gd name="connsiteX170" fmla="*/ 375907 w 1539677"/>
                <a:gd name="connsiteY170" fmla="*/ 860336 h 1383387"/>
                <a:gd name="connsiteX171" fmla="*/ 375693 w 1539677"/>
                <a:gd name="connsiteY171" fmla="*/ 860765 h 1383387"/>
                <a:gd name="connsiteX172" fmla="*/ 375050 w 1539677"/>
                <a:gd name="connsiteY172" fmla="*/ 861836 h 1383387"/>
                <a:gd name="connsiteX173" fmla="*/ 374836 w 1539677"/>
                <a:gd name="connsiteY173" fmla="*/ 862265 h 1383387"/>
                <a:gd name="connsiteX174" fmla="*/ 373978 w 1539677"/>
                <a:gd name="connsiteY174" fmla="*/ 863551 h 1383387"/>
                <a:gd name="connsiteX175" fmla="*/ 373978 w 1539677"/>
                <a:gd name="connsiteY175" fmla="*/ 863551 h 1383387"/>
                <a:gd name="connsiteX176" fmla="*/ 373335 w 1539677"/>
                <a:gd name="connsiteY176" fmla="*/ 864622 h 1383387"/>
                <a:gd name="connsiteX177" fmla="*/ 373121 w 1539677"/>
                <a:gd name="connsiteY177" fmla="*/ 864837 h 1383387"/>
                <a:gd name="connsiteX178" fmla="*/ 372693 w 1539677"/>
                <a:gd name="connsiteY178" fmla="*/ 865480 h 1383387"/>
                <a:gd name="connsiteX179" fmla="*/ 372478 w 1539677"/>
                <a:gd name="connsiteY179" fmla="*/ 865694 h 1383387"/>
                <a:gd name="connsiteX180" fmla="*/ 371835 w 1539677"/>
                <a:gd name="connsiteY180" fmla="*/ 866337 h 1383387"/>
                <a:gd name="connsiteX181" fmla="*/ 272823 w 1539677"/>
                <a:gd name="connsiteY181" fmla="*/ 885625 h 1383387"/>
                <a:gd name="connsiteX182" fmla="*/ 198242 w 1539677"/>
                <a:gd name="connsiteY182" fmla="*/ 842977 h 1383387"/>
                <a:gd name="connsiteX183" fmla="*/ 56367 w 1539677"/>
                <a:gd name="connsiteY183" fmla="*/ 694244 h 1383387"/>
                <a:gd name="connsiteX184" fmla="*/ 18005 w 1539677"/>
                <a:gd name="connsiteY184" fmla="*/ 566942 h 1383387"/>
                <a:gd name="connsiteX185" fmla="*/ 17362 w 1539677"/>
                <a:gd name="connsiteY185" fmla="*/ 556870 h 1383387"/>
                <a:gd name="connsiteX186" fmla="*/ 17148 w 1539677"/>
                <a:gd name="connsiteY186" fmla="*/ 553012 h 1383387"/>
                <a:gd name="connsiteX187" fmla="*/ 16934 w 1539677"/>
                <a:gd name="connsiteY187" fmla="*/ 547011 h 1383387"/>
                <a:gd name="connsiteX188" fmla="*/ 16934 w 1539677"/>
                <a:gd name="connsiteY188" fmla="*/ 542296 h 1383387"/>
                <a:gd name="connsiteX189" fmla="*/ 16934 w 1539677"/>
                <a:gd name="connsiteY189" fmla="*/ 534153 h 1383387"/>
                <a:gd name="connsiteX190" fmla="*/ 139734 w 1539677"/>
                <a:gd name="connsiteY190" fmla="*/ 249760 h 1383387"/>
                <a:gd name="connsiteX191" fmla="*/ 272823 w 1539677"/>
                <a:gd name="connsiteY191" fmla="*/ 137246 h 1383387"/>
                <a:gd name="connsiteX192" fmla="*/ 402696 w 1539677"/>
                <a:gd name="connsiteY192" fmla="*/ 78524 h 1383387"/>
                <a:gd name="connsiteX193" fmla="*/ 1021845 w 1539677"/>
                <a:gd name="connsiteY193" fmla="*/ 28804 h 1383387"/>
                <a:gd name="connsiteX194" fmla="*/ 1215369 w 1539677"/>
                <a:gd name="connsiteY194" fmla="*/ 92454 h 1383387"/>
                <a:gd name="connsiteX195" fmla="*/ 1314167 w 1539677"/>
                <a:gd name="connsiteY195" fmla="*/ 162749 h 1383387"/>
                <a:gd name="connsiteX196" fmla="*/ 1314167 w 1539677"/>
                <a:gd name="connsiteY196" fmla="*/ 162749 h 1383387"/>
                <a:gd name="connsiteX197" fmla="*/ 1316310 w 1539677"/>
                <a:gd name="connsiteY197" fmla="*/ 164463 h 1383387"/>
                <a:gd name="connsiteX198" fmla="*/ 1317382 w 1539677"/>
                <a:gd name="connsiteY198" fmla="*/ 165320 h 1383387"/>
                <a:gd name="connsiteX199" fmla="*/ 1319525 w 1539677"/>
                <a:gd name="connsiteY199" fmla="*/ 167035 h 1383387"/>
                <a:gd name="connsiteX200" fmla="*/ 1320596 w 1539677"/>
                <a:gd name="connsiteY200" fmla="*/ 167892 h 1383387"/>
                <a:gd name="connsiteX201" fmla="*/ 1322526 w 1539677"/>
                <a:gd name="connsiteY201" fmla="*/ 169607 h 1383387"/>
                <a:gd name="connsiteX202" fmla="*/ 1323811 w 1539677"/>
                <a:gd name="connsiteY202" fmla="*/ 170678 h 1383387"/>
                <a:gd name="connsiteX203" fmla="*/ 1325740 w 1539677"/>
                <a:gd name="connsiteY203" fmla="*/ 172179 h 1383387"/>
                <a:gd name="connsiteX204" fmla="*/ 1327026 w 1539677"/>
                <a:gd name="connsiteY204" fmla="*/ 173250 h 1383387"/>
                <a:gd name="connsiteX205" fmla="*/ 1328955 w 1539677"/>
                <a:gd name="connsiteY205" fmla="*/ 174750 h 1383387"/>
                <a:gd name="connsiteX206" fmla="*/ 1330240 w 1539677"/>
                <a:gd name="connsiteY206" fmla="*/ 175822 h 1383387"/>
                <a:gd name="connsiteX207" fmla="*/ 1332170 w 1539677"/>
                <a:gd name="connsiteY207" fmla="*/ 177322 h 1383387"/>
                <a:gd name="connsiteX208" fmla="*/ 1333455 w 1539677"/>
                <a:gd name="connsiteY208" fmla="*/ 178394 h 1383387"/>
                <a:gd name="connsiteX209" fmla="*/ 1335170 w 1539677"/>
                <a:gd name="connsiteY209" fmla="*/ 179894 h 1383387"/>
                <a:gd name="connsiteX210" fmla="*/ 1336456 w 1539677"/>
                <a:gd name="connsiteY210" fmla="*/ 180965 h 1383387"/>
                <a:gd name="connsiteX211" fmla="*/ 1338170 w 1539677"/>
                <a:gd name="connsiteY211" fmla="*/ 182465 h 1383387"/>
                <a:gd name="connsiteX212" fmla="*/ 1339456 w 1539677"/>
                <a:gd name="connsiteY212" fmla="*/ 183537 h 1383387"/>
                <a:gd name="connsiteX213" fmla="*/ 1341171 w 1539677"/>
                <a:gd name="connsiteY213" fmla="*/ 185037 h 1383387"/>
                <a:gd name="connsiteX214" fmla="*/ 1342457 w 1539677"/>
                <a:gd name="connsiteY214" fmla="*/ 186109 h 1383387"/>
                <a:gd name="connsiteX215" fmla="*/ 1344171 w 1539677"/>
                <a:gd name="connsiteY215" fmla="*/ 187609 h 1383387"/>
                <a:gd name="connsiteX216" fmla="*/ 1345457 w 1539677"/>
                <a:gd name="connsiteY216" fmla="*/ 188681 h 1383387"/>
                <a:gd name="connsiteX217" fmla="*/ 1347171 w 1539677"/>
                <a:gd name="connsiteY217" fmla="*/ 190181 h 1383387"/>
                <a:gd name="connsiteX218" fmla="*/ 1348243 w 1539677"/>
                <a:gd name="connsiteY218" fmla="*/ 191253 h 1383387"/>
                <a:gd name="connsiteX219" fmla="*/ 1349958 w 1539677"/>
                <a:gd name="connsiteY219" fmla="*/ 192753 h 1383387"/>
                <a:gd name="connsiteX220" fmla="*/ 1351029 w 1539677"/>
                <a:gd name="connsiteY220" fmla="*/ 193824 h 1383387"/>
                <a:gd name="connsiteX221" fmla="*/ 1352529 w 1539677"/>
                <a:gd name="connsiteY221" fmla="*/ 195324 h 1383387"/>
                <a:gd name="connsiteX222" fmla="*/ 1353601 w 1539677"/>
                <a:gd name="connsiteY222" fmla="*/ 196396 h 1383387"/>
                <a:gd name="connsiteX223" fmla="*/ 1355101 w 1539677"/>
                <a:gd name="connsiteY223" fmla="*/ 197896 h 1383387"/>
                <a:gd name="connsiteX224" fmla="*/ 1355958 w 1539677"/>
                <a:gd name="connsiteY224" fmla="*/ 198753 h 1383387"/>
                <a:gd name="connsiteX225" fmla="*/ 1359173 w 1539677"/>
                <a:gd name="connsiteY225" fmla="*/ 201539 h 1383387"/>
                <a:gd name="connsiteX226" fmla="*/ 1360244 w 1539677"/>
                <a:gd name="connsiteY226" fmla="*/ 202397 h 1383387"/>
                <a:gd name="connsiteX227" fmla="*/ 1361530 w 1539677"/>
                <a:gd name="connsiteY227" fmla="*/ 203682 h 1383387"/>
                <a:gd name="connsiteX228" fmla="*/ 1362602 w 1539677"/>
                <a:gd name="connsiteY228" fmla="*/ 204754 h 1383387"/>
                <a:gd name="connsiteX229" fmla="*/ 1363888 w 1539677"/>
                <a:gd name="connsiteY229" fmla="*/ 206040 h 1383387"/>
                <a:gd name="connsiteX230" fmla="*/ 1364959 w 1539677"/>
                <a:gd name="connsiteY230" fmla="*/ 207111 h 1383387"/>
                <a:gd name="connsiteX231" fmla="*/ 1366031 w 1539677"/>
                <a:gd name="connsiteY231" fmla="*/ 208183 h 1383387"/>
                <a:gd name="connsiteX232" fmla="*/ 1367103 w 1539677"/>
                <a:gd name="connsiteY232" fmla="*/ 209255 h 1383387"/>
                <a:gd name="connsiteX233" fmla="*/ 1368174 w 1539677"/>
                <a:gd name="connsiteY233" fmla="*/ 210326 h 1383387"/>
                <a:gd name="connsiteX234" fmla="*/ 1369246 w 1539677"/>
                <a:gd name="connsiteY234" fmla="*/ 211398 h 1383387"/>
                <a:gd name="connsiteX235" fmla="*/ 1370317 w 1539677"/>
                <a:gd name="connsiteY235" fmla="*/ 212469 h 1383387"/>
                <a:gd name="connsiteX236" fmla="*/ 1371389 w 1539677"/>
                <a:gd name="connsiteY236" fmla="*/ 213541 h 1383387"/>
                <a:gd name="connsiteX237" fmla="*/ 1372460 w 1539677"/>
                <a:gd name="connsiteY237" fmla="*/ 214612 h 1383387"/>
                <a:gd name="connsiteX238" fmla="*/ 1373532 w 1539677"/>
                <a:gd name="connsiteY238" fmla="*/ 215684 h 1383387"/>
                <a:gd name="connsiteX239" fmla="*/ 1374389 w 1539677"/>
                <a:gd name="connsiteY239" fmla="*/ 216541 h 1383387"/>
                <a:gd name="connsiteX240" fmla="*/ 1375461 w 1539677"/>
                <a:gd name="connsiteY240" fmla="*/ 217613 h 1383387"/>
                <a:gd name="connsiteX241" fmla="*/ 1376318 w 1539677"/>
                <a:gd name="connsiteY241" fmla="*/ 218470 h 1383387"/>
                <a:gd name="connsiteX242" fmla="*/ 1377175 w 1539677"/>
                <a:gd name="connsiteY242" fmla="*/ 219542 h 1383387"/>
                <a:gd name="connsiteX243" fmla="*/ 1378032 w 1539677"/>
                <a:gd name="connsiteY243" fmla="*/ 220399 h 1383387"/>
                <a:gd name="connsiteX244" fmla="*/ 1378890 w 1539677"/>
                <a:gd name="connsiteY244" fmla="*/ 221471 h 1383387"/>
                <a:gd name="connsiteX245" fmla="*/ 1379532 w 1539677"/>
                <a:gd name="connsiteY245" fmla="*/ 222328 h 1383387"/>
                <a:gd name="connsiteX246" fmla="*/ 1380390 w 1539677"/>
                <a:gd name="connsiteY246" fmla="*/ 223185 h 1383387"/>
                <a:gd name="connsiteX247" fmla="*/ 1381033 w 1539677"/>
                <a:gd name="connsiteY247" fmla="*/ 224042 h 1383387"/>
                <a:gd name="connsiteX248" fmla="*/ 1381890 w 1539677"/>
                <a:gd name="connsiteY248" fmla="*/ 224899 h 1383387"/>
                <a:gd name="connsiteX249" fmla="*/ 1382533 w 1539677"/>
                <a:gd name="connsiteY249" fmla="*/ 225543 h 1383387"/>
                <a:gd name="connsiteX250" fmla="*/ 1383176 w 1539677"/>
                <a:gd name="connsiteY250" fmla="*/ 226400 h 1383387"/>
                <a:gd name="connsiteX251" fmla="*/ 1383819 w 1539677"/>
                <a:gd name="connsiteY251" fmla="*/ 227043 h 1383387"/>
                <a:gd name="connsiteX252" fmla="*/ 1384462 w 1539677"/>
                <a:gd name="connsiteY252" fmla="*/ 227900 h 1383387"/>
                <a:gd name="connsiteX253" fmla="*/ 1384890 w 1539677"/>
                <a:gd name="connsiteY253" fmla="*/ 228543 h 1383387"/>
                <a:gd name="connsiteX254" fmla="*/ 1385533 w 1539677"/>
                <a:gd name="connsiteY254" fmla="*/ 229400 h 1383387"/>
                <a:gd name="connsiteX255" fmla="*/ 1385962 w 1539677"/>
                <a:gd name="connsiteY255" fmla="*/ 229829 h 1383387"/>
                <a:gd name="connsiteX256" fmla="*/ 1386819 w 1539677"/>
                <a:gd name="connsiteY256" fmla="*/ 231115 h 1383387"/>
                <a:gd name="connsiteX257" fmla="*/ 1471473 w 1539677"/>
                <a:gd name="connsiteY257" fmla="*/ 399136 h 1383387"/>
                <a:gd name="connsiteX258" fmla="*/ 1453685 w 1539677"/>
                <a:gd name="connsiteY258" fmla="*/ 610233 h 1383387"/>
                <a:gd name="connsiteX259" fmla="*/ 1443612 w 1539677"/>
                <a:gd name="connsiteY259" fmla="*/ 629307 h 1383387"/>
                <a:gd name="connsiteX260" fmla="*/ 1405679 w 1539677"/>
                <a:gd name="connsiteY260" fmla="*/ 636379 h 1383387"/>
                <a:gd name="connsiteX261" fmla="*/ 1327455 w 1539677"/>
                <a:gd name="connsiteY261" fmla="*/ 667883 h 1383387"/>
                <a:gd name="connsiteX262" fmla="*/ 1333241 w 1539677"/>
                <a:gd name="connsiteY262" fmla="*/ 694458 h 1383387"/>
                <a:gd name="connsiteX263" fmla="*/ 1346100 w 1539677"/>
                <a:gd name="connsiteY263" fmla="*/ 722748 h 1383387"/>
                <a:gd name="connsiteX264" fmla="*/ 1243873 w 1539677"/>
                <a:gd name="connsiteY264" fmla="*/ 791328 h 1383387"/>
                <a:gd name="connsiteX265" fmla="*/ 1390677 w 1539677"/>
                <a:gd name="connsiteY265" fmla="*/ 892269 h 1383387"/>
                <a:gd name="connsiteX266" fmla="*/ 1394534 w 1539677"/>
                <a:gd name="connsiteY266" fmla="*/ 917772 h 1383387"/>
                <a:gd name="connsiteX267" fmla="*/ 1312881 w 1539677"/>
                <a:gd name="connsiteY267" fmla="*/ 1081506 h 1383387"/>
                <a:gd name="connsiteX268" fmla="*/ 1299380 w 1539677"/>
                <a:gd name="connsiteY268" fmla="*/ 1156730 h 1383387"/>
                <a:gd name="connsiteX269" fmla="*/ 1306452 w 1539677"/>
                <a:gd name="connsiteY269" fmla="*/ 1226382 h 1383387"/>
                <a:gd name="connsiteX270" fmla="*/ 1298094 w 1539677"/>
                <a:gd name="connsiteY270" fmla="*/ 1293676 h 1383387"/>
                <a:gd name="connsiteX271" fmla="*/ 1259946 w 1539677"/>
                <a:gd name="connsiteY271" fmla="*/ 1360970 h 1383387"/>
                <a:gd name="connsiteX272" fmla="*/ 1228228 w 1539677"/>
                <a:gd name="connsiteY272" fmla="*/ 1358613 h 1383387"/>
                <a:gd name="connsiteX273" fmla="*/ 1250516 w 1539677"/>
                <a:gd name="connsiteY273" fmla="*/ 1268387 h 1383387"/>
                <a:gd name="connsiteX274" fmla="*/ 1241301 w 1539677"/>
                <a:gd name="connsiteY274" fmla="*/ 1125226 h 1383387"/>
                <a:gd name="connsiteX275" fmla="*/ 1201010 w 1539677"/>
                <a:gd name="connsiteY275" fmla="*/ 1123297 h 1383387"/>
                <a:gd name="connsiteX276" fmla="*/ 1189009 w 1539677"/>
                <a:gd name="connsiteY276" fmla="*/ 1160588 h 1383387"/>
                <a:gd name="connsiteX277" fmla="*/ 1181722 w 1539677"/>
                <a:gd name="connsiteY277" fmla="*/ 1219310 h 1383387"/>
                <a:gd name="connsiteX278" fmla="*/ 1122143 w 1539677"/>
                <a:gd name="connsiteY278" fmla="*/ 1320251 h 1383387"/>
                <a:gd name="connsiteX279" fmla="*/ 1104355 w 1539677"/>
                <a:gd name="connsiteY279" fmla="*/ 1343397 h 1383387"/>
                <a:gd name="connsiteX280" fmla="*/ 1077138 w 1539677"/>
                <a:gd name="connsiteY280" fmla="*/ 1359041 h 1383387"/>
                <a:gd name="connsiteX281" fmla="*/ 1049277 w 1539677"/>
                <a:gd name="connsiteY281" fmla="*/ 1325823 h 1383387"/>
                <a:gd name="connsiteX282" fmla="*/ 1070494 w 1539677"/>
                <a:gd name="connsiteY282" fmla="*/ 1288533 h 1383387"/>
                <a:gd name="connsiteX283" fmla="*/ 1111213 w 1539677"/>
                <a:gd name="connsiteY283" fmla="*/ 1231954 h 1383387"/>
                <a:gd name="connsiteX284" fmla="*/ 1126430 w 1539677"/>
                <a:gd name="connsiteY284" fmla="*/ 1186734 h 1383387"/>
                <a:gd name="connsiteX285" fmla="*/ 1127287 w 1539677"/>
                <a:gd name="connsiteY285" fmla="*/ 1141085 h 1383387"/>
                <a:gd name="connsiteX286" fmla="*/ 1178936 w 1539677"/>
                <a:gd name="connsiteY286" fmla="*/ 1004140 h 1383387"/>
                <a:gd name="connsiteX287" fmla="*/ 1247945 w 1539677"/>
                <a:gd name="connsiteY287" fmla="*/ 928702 h 1383387"/>
                <a:gd name="connsiteX288" fmla="*/ 1356387 w 1539677"/>
                <a:gd name="connsiteY288" fmla="*/ 795185 h 1383387"/>
                <a:gd name="connsiteX289" fmla="*/ 1375461 w 1539677"/>
                <a:gd name="connsiteY289" fmla="*/ 756823 h 1383387"/>
                <a:gd name="connsiteX290" fmla="*/ 1373103 w 1539677"/>
                <a:gd name="connsiteY290" fmla="*/ 741821 h 1383387"/>
                <a:gd name="connsiteX291" fmla="*/ 1357030 w 1539677"/>
                <a:gd name="connsiteY291" fmla="*/ 707746 h 1383387"/>
                <a:gd name="connsiteX292" fmla="*/ 1347171 w 1539677"/>
                <a:gd name="connsiteY292" fmla="*/ 675384 h 1383387"/>
                <a:gd name="connsiteX293" fmla="*/ 1364959 w 1539677"/>
                <a:gd name="connsiteY293" fmla="*/ 647095 h 1383387"/>
                <a:gd name="connsiteX294" fmla="*/ 1397106 w 1539677"/>
                <a:gd name="connsiteY294" fmla="*/ 652024 h 1383387"/>
                <a:gd name="connsiteX295" fmla="*/ 1412751 w 1539677"/>
                <a:gd name="connsiteY295" fmla="*/ 672170 h 1383387"/>
                <a:gd name="connsiteX296" fmla="*/ 1441254 w 1539677"/>
                <a:gd name="connsiteY296" fmla="*/ 772468 h 1383387"/>
                <a:gd name="connsiteX297" fmla="*/ 1431396 w 1539677"/>
                <a:gd name="connsiteY297" fmla="*/ 808044 h 1383387"/>
                <a:gd name="connsiteX298" fmla="*/ 1389391 w 1539677"/>
                <a:gd name="connsiteY298" fmla="*/ 870623 h 1383387"/>
                <a:gd name="connsiteX299" fmla="*/ 1390677 w 1539677"/>
                <a:gd name="connsiteY299" fmla="*/ 892269 h 1383387"/>
                <a:gd name="connsiteX300" fmla="*/ 1522050 w 1539677"/>
                <a:gd name="connsiteY300" fmla="*/ 813187 h 1383387"/>
                <a:gd name="connsiteX301" fmla="*/ 1433968 w 1539677"/>
                <a:gd name="connsiteY301" fmla="*/ 893126 h 1383387"/>
                <a:gd name="connsiteX302" fmla="*/ 1418109 w 1539677"/>
                <a:gd name="connsiteY302" fmla="*/ 892269 h 1383387"/>
                <a:gd name="connsiteX303" fmla="*/ 1411037 w 1539677"/>
                <a:gd name="connsiteY303" fmla="*/ 871266 h 1383387"/>
                <a:gd name="connsiteX304" fmla="*/ 1439540 w 1539677"/>
                <a:gd name="connsiteY304" fmla="*/ 829046 h 1383387"/>
                <a:gd name="connsiteX305" fmla="*/ 1455613 w 1539677"/>
                <a:gd name="connsiteY305" fmla="*/ 737321 h 1383387"/>
                <a:gd name="connsiteX306" fmla="*/ 1481117 w 1539677"/>
                <a:gd name="connsiteY306" fmla="*/ 737321 h 1383387"/>
                <a:gd name="connsiteX307" fmla="*/ 1522050 w 1539677"/>
                <a:gd name="connsiteY307" fmla="*/ 813187 h 138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1539677" h="1383387">
                  <a:moveTo>
                    <a:pt x="1538338" y="784898"/>
                  </a:moveTo>
                  <a:cubicBezTo>
                    <a:pt x="1536838" y="771182"/>
                    <a:pt x="1531909" y="751680"/>
                    <a:pt x="1501476" y="725962"/>
                  </a:cubicBezTo>
                  <a:cubicBezTo>
                    <a:pt x="1501476" y="725962"/>
                    <a:pt x="1501262" y="712246"/>
                    <a:pt x="1495904" y="691672"/>
                  </a:cubicBezTo>
                  <a:cubicBezTo>
                    <a:pt x="1492261" y="677742"/>
                    <a:pt x="1482617" y="637237"/>
                    <a:pt x="1474687" y="625235"/>
                  </a:cubicBezTo>
                  <a:cubicBezTo>
                    <a:pt x="1470401" y="618163"/>
                    <a:pt x="1470401" y="603590"/>
                    <a:pt x="1483688" y="580015"/>
                  </a:cubicBezTo>
                  <a:cubicBezTo>
                    <a:pt x="1508763" y="535224"/>
                    <a:pt x="1509406" y="486789"/>
                    <a:pt x="1499547" y="438569"/>
                  </a:cubicBezTo>
                  <a:cubicBezTo>
                    <a:pt x="1485403" y="368275"/>
                    <a:pt x="1456256" y="303552"/>
                    <a:pt x="1416394" y="244188"/>
                  </a:cubicBezTo>
                  <a:cubicBezTo>
                    <a:pt x="1401393" y="221899"/>
                    <a:pt x="1316310" y="79381"/>
                    <a:pt x="1063850" y="15731"/>
                  </a:cubicBezTo>
                  <a:cubicBezTo>
                    <a:pt x="1008986" y="5443"/>
                    <a:pt x="821248" y="-12344"/>
                    <a:pt x="594077" y="12944"/>
                  </a:cubicBezTo>
                  <a:cubicBezTo>
                    <a:pt x="312685" y="51092"/>
                    <a:pt x="188598" y="175393"/>
                    <a:pt x="148093" y="215255"/>
                  </a:cubicBezTo>
                  <a:cubicBezTo>
                    <a:pt x="85085" y="277192"/>
                    <a:pt x="32150" y="358631"/>
                    <a:pt x="9647" y="444356"/>
                  </a:cubicBezTo>
                  <a:cubicBezTo>
                    <a:pt x="1074" y="476931"/>
                    <a:pt x="3" y="509721"/>
                    <a:pt x="3" y="543154"/>
                  </a:cubicBezTo>
                  <a:cubicBezTo>
                    <a:pt x="-211" y="601018"/>
                    <a:pt x="11790" y="655453"/>
                    <a:pt x="41580" y="705174"/>
                  </a:cubicBezTo>
                  <a:cubicBezTo>
                    <a:pt x="46723" y="713961"/>
                    <a:pt x="48652" y="719961"/>
                    <a:pt x="41151" y="728748"/>
                  </a:cubicBezTo>
                  <a:cubicBezTo>
                    <a:pt x="-11784" y="781898"/>
                    <a:pt x="8790" y="854121"/>
                    <a:pt x="40937" y="878553"/>
                  </a:cubicBezTo>
                  <a:cubicBezTo>
                    <a:pt x="68369" y="899341"/>
                    <a:pt x="101373" y="910914"/>
                    <a:pt x="139306" y="895698"/>
                  </a:cubicBezTo>
                  <a:cubicBezTo>
                    <a:pt x="144450" y="943704"/>
                    <a:pt x="143592" y="944346"/>
                    <a:pt x="171024" y="988066"/>
                  </a:cubicBezTo>
                  <a:cubicBezTo>
                    <a:pt x="197599" y="1030500"/>
                    <a:pt x="280324" y="1141514"/>
                    <a:pt x="290182" y="1157587"/>
                  </a:cubicBezTo>
                  <a:cubicBezTo>
                    <a:pt x="302398" y="1177733"/>
                    <a:pt x="305827" y="1199593"/>
                    <a:pt x="295969" y="1222096"/>
                  </a:cubicBezTo>
                  <a:cubicBezTo>
                    <a:pt x="291682" y="1231954"/>
                    <a:pt x="286968" y="1241598"/>
                    <a:pt x="282681" y="1251456"/>
                  </a:cubicBezTo>
                  <a:cubicBezTo>
                    <a:pt x="272180" y="1275245"/>
                    <a:pt x="262536" y="1292604"/>
                    <a:pt x="253320" y="1316822"/>
                  </a:cubicBezTo>
                  <a:cubicBezTo>
                    <a:pt x="245605" y="1336967"/>
                    <a:pt x="253749" y="1355826"/>
                    <a:pt x="271966" y="1366971"/>
                  </a:cubicBezTo>
                  <a:cubicBezTo>
                    <a:pt x="301755" y="1385187"/>
                    <a:pt x="324472" y="1377258"/>
                    <a:pt x="349118" y="1353041"/>
                  </a:cubicBezTo>
                  <a:cubicBezTo>
                    <a:pt x="356619" y="1345540"/>
                    <a:pt x="385551" y="1278460"/>
                    <a:pt x="400553" y="1248242"/>
                  </a:cubicBezTo>
                  <a:cubicBezTo>
                    <a:pt x="413412" y="1222524"/>
                    <a:pt x="418127" y="1186520"/>
                    <a:pt x="406768" y="1161445"/>
                  </a:cubicBezTo>
                  <a:cubicBezTo>
                    <a:pt x="403125" y="1153301"/>
                    <a:pt x="397124" y="1153301"/>
                    <a:pt x="395624" y="1138085"/>
                  </a:cubicBezTo>
                  <a:cubicBezTo>
                    <a:pt x="416198" y="1168732"/>
                    <a:pt x="433343" y="1188877"/>
                    <a:pt x="443844" y="1220381"/>
                  </a:cubicBezTo>
                  <a:cubicBezTo>
                    <a:pt x="445773" y="1226167"/>
                    <a:pt x="445130" y="1232811"/>
                    <a:pt x="445130" y="1239026"/>
                  </a:cubicBezTo>
                  <a:cubicBezTo>
                    <a:pt x="445130" y="1270530"/>
                    <a:pt x="445130" y="1302034"/>
                    <a:pt x="444701" y="1333324"/>
                  </a:cubicBezTo>
                  <a:cubicBezTo>
                    <a:pt x="444273" y="1366328"/>
                    <a:pt x="471062" y="1387116"/>
                    <a:pt x="503209" y="1382830"/>
                  </a:cubicBezTo>
                  <a:cubicBezTo>
                    <a:pt x="524854" y="1380044"/>
                    <a:pt x="543500" y="1362470"/>
                    <a:pt x="543500" y="1346611"/>
                  </a:cubicBezTo>
                  <a:cubicBezTo>
                    <a:pt x="543714" y="1304391"/>
                    <a:pt x="546286" y="1261958"/>
                    <a:pt x="537927" y="1220167"/>
                  </a:cubicBezTo>
                  <a:cubicBezTo>
                    <a:pt x="531069" y="1185877"/>
                    <a:pt x="524854" y="1150944"/>
                    <a:pt x="505566" y="1120940"/>
                  </a:cubicBezTo>
                  <a:cubicBezTo>
                    <a:pt x="481563" y="1084078"/>
                    <a:pt x="456060" y="1048288"/>
                    <a:pt x="427128" y="1015070"/>
                  </a:cubicBezTo>
                  <a:cubicBezTo>
                    <a:pt x="414484" y="1000496"/>
                    <a:pt x="402482" y="985495"/>
                    <a:pt x="390909" y="971564"/>
                  </a:cubicBezTo>
                  <a:cubicBezTo>
                    <a:pt x="418555" y="946275"/>
                    <a:pt x="449202" y="943275"/>
                    <a:pt x="481992" y="948633"/>
                  </a:cubicBezTo>
                  <a:cubicBezTo>
                    <a:pt x="486492" y="949276"/>
                    <a:pt x="490993" y="950133"/>
                    <a:pt x="495279" y="950133"/>
                  </a:cubicBezTo>
                  <a:cubicBezTo>
                    <a:pt x="534713" y="950562"/>
                    <a:pt x="573932" y="955277"/>
                    <a:pt x="613365" y="954419"/>
                  </a:cubicBezTo>
                  <a:cubicBezTo>
                    <a:pt x="666086" y="953348"/>
                    <a:pt x="718807" y="951847"/>
                    <a:pt x="770242" y="968564"/>
                  </a:cubicBezTo>
                  <a:cubicBezTo>
                    <a:pt x="818891" y="984423"/>
                    <a:pt x="851252" y="1023214"/>
                    <a:pt x="856396" y="1074220"/>
                  </a:cubicBezTo>
                  <a:cubicBezTo>
                    <a:pt x="858324" y="1093508"/>
                    <a:pt x="855324" y="1112796"/>
                    <a:pt x="857681" y="1131870"/>
                  </a:cubicBezTo>
                  <a:cubicBezTo>
                    <a:pt x="868183" y="1132727"/>
                    <a:pt x="869898" y="1125869"/>
                    <a:pt x="871826" y="1120083"/>
                  </a:cubicBezTo>
                  <a:cubicBezTo>
                    <a:pt x="884899" y="1080864"/>
                    <a:pt x="909759" y="1049360"/>
                    <a:pt x="937835" y="1020427"/>
                  </a:cubicBezTo>
                  <a:cubicBezTo>
                    <a:pt x="993556" y="963420"/>
                    <a:pt x="1060636" y="921415"/>
                    <a:pt x="1126430" y="877695"/>
                  </a:cubicBezTo>
                  <a:cubicBezTo>
                    <a:pt x="1183222" y="839762"/>
                    <a:pt x="1247088" y="813616"/>
                    <a:pt x="1303880" y="775683"/>
                  </a:cubicBezTo>
                  <a:cubicBezTo>
                    <a:pt x="1317382" y="766682"/>
                    <a:pt x="1329598" y="756180"/>
                    <a:pt x="1342457" y="746536"/>
                  </a:cubicBezTo>
                  <a:cubicBezTo>
                    <a:pt x="1345028" y="744607"/>
                    <a:pt x="1349958" y="739464"/>
                    <a:pt x="1354029" y="742036"/>
                  </a:cubicBezTo>
                  <a:cubicBezTo>
                    <a:pt x="1358530" y="744822"/>
                    <a:pt x="1359816" y="751680"/>
                    <a:pt x="1358959" y="755751"/>
                  </a:cubicBezTo>
                  <a:cubicBezTo>
                    <a:pt x="1356601" y="768396"/>
                    <a:pt x="1347171" y="778897"/>
                    <a:pt x="1339885" y="788970"/>
                  </a:cubicBezTo>
                  <a:cubicBezTo>
                    <a:pt x="1309667" y="831618"/>
                    <a:pt x="1275591" y="870837"/>
                    <a:pt x="1240444" y="909628"/>
                  </a:cubicBezTo>
                  <a:cubicBezTo>
                    <a:pt x="1212155" y="940917"/>
                    <a:pt x="1181936" y="970493"/>
                    <a:pt x="1155790" y="1003497"/>
                  </a:cubicBezTo>
                  <a:cubicBezTo>
                    <a:pt x="1127073" y="1039930"/>
                    <a:pt x="1108427" y="1079149"/>
                    <a:pt x="1109070" y="1126512"/>
                  </a:cubicBezTo>
                  <a:cubicBezTo>
                    <a:pt x="1109285" y="1139157"/>
                    <a:pt x="1108213" y="1151801"/>
                    <a:pt x="1108856" y="1164231"/>
                  </a:cubicBezTo>
                  <a:cubicBezTo>
                    <a:pt x="1110142" y="1189520"/>
                    <a:pt x="1103498" y="1211809"/>
                    <a:pt x="1087425" y="1231740"/>
                  </a:cubicBezTo>
                  <a:cubicBezTo>
                    <a:pt x="1067065" y="1257028"/>
                    <a:pt x="1049920" y="1284246"/>
                    <a:pt x="1032989" y="1311892"/>
                  </a:cubicBezTo>
                  <a:cubicBezTo>
                    <a:pt x="1024631" y="1325608"/>
                    <a:pt x="1021416" y="1339753"/>
                    <a:pt x="1029774" y="1355184"/>
                  </a:cubicBezTo>
                  <a:cubicBezTo>
                    <a:pt x="1045205" y="1383687"/>
                    <a:pt x="1082281" y="1389259"/>
                    <a:pt x="1107141" y="1363327"/>
                  </a:cubicBezTo>
                  <a:cubicBezTo>
                    <a:pt x="1138002" y="1330966"/>
                    <a:pt x="1162434" y="1293247"/>
                    <a:pt x="1186009" y="1255314"/>
                  </a:cubicBezTo>
                  <a:cubicBezTo>
                    <a:pt x="1199724" y="1233240"/>
                    <a:pt x="1198653" y="1207094"/>
                    <a:pt x="1202082" y="1182448"/>
                  </a:cubicBezTo>
                  <a:cubicBezTo>
                    <a:pt x="1204011" y="1168303"/>
                    <a:pt x="1204439" y="1153730"/>
                    <a:pt x="1209797" y="1140228"/>
                  </a:cubicBezTo>
                  <a:cubicBezTo>
                    <a:pt x="1212155" y="1134013"/>
                    <a:pt x="1212369" y="1129727"/>
                    <a:pt x="1220084" y="1130370"/>
                  </a:cubicBezTo>
                  <a:cubicBezTo>
                    <a:pt x="1229085" y="1130798"/>
                    <a:pt x="1233800" y="1147515"/>
                    <a:pt x="1233800" y="1153944"/>
                  </a:cubicBezTo>
                  <a:cubicBezTo>
                    <a:pt x="1235086" y="1194235"/>
                    <a:pt x="1240658" y="1238812"/>
                    <a:pt x="1237444" y="1253171"/>
                  </a:cubicBezTo>
                  <a:cubicBezTo>
                    <a:pt x="1230585" y="1277388"/>
                    <a:pt x="1211297" y="1309321"/>
                    <a:pt x="1204654" y="1333538"/>
                  </a:cubicBezTo>
                  <a:cubicBezTo>
                    <a:pt x="1199939" y="1350469"/>
                    <a:pt x="1205939" y="1363756"/>
                    <a:pt x="1220084" y="1373615"/>
                  </a:cubicBezTo>
                  <a:cubicBezTo>
                    <a:pt x="1234014" y="1383473"/>
                    <a:pt x="1252659" y="1383473"/>
                    <a:pt x="1271734" y="1374043"/>
                  </a:cubicBezTo>
                  <a:cubicBezTo>
                    <a:pt x="1289093" y="1364828"/>
                    <a:pt x="1319954" y="1307606"/>
                    <a:pt x="1323597" y="1250385"/>
                  </a:cubicBezTo>
                  <a:cubicBezTo>
                    <a:pt x="1322740" y="1217166"/>
                    <a:pt x="1320596" y="1181805"/>
                    <a:pt x="1316953" y="1148801"/>
                  </a:cubicBezTo>
                  <a:cubicBezTo>
                    <a:pt x="1314810" y="1128227"/>
                    <a:pt x="1316953" y="1109796"/>
                    <a:pt x="1326597" y="1091794"/>
                  </a:cubicBezTo>
                  <a:cubicBezTo>
                    <a:pt x="1354886" y="1038644"/>
                    <a:pt x="1381033" y="984423"/>
                    <a:pt x="1405464" y="929559"/>
                  </a:cubicBezTo>
                  <a:cubicBezTo>
                    <a:pt x="1411465" y="916057"/>
                    <a:pt x="1413180" y="913700"/>
                    <a:pt x="1413180" y="913700"/>
                  </a:cubicBezTo>
                  <a:cubicBezTo>
                    <a:pt x="1531909" y="914986"/>
                    <a:pt x="1544767" y="845763"/>
                    <a:pt x="1538338" y="784898"/>
                  </a:cubicBezTo>
                  <a:close/>
                  <a:moveTo>
                    <a:pt x="1482402" y="716104"/>
                  </a:moveTo>
                  <a:cubicBezTo>
                    <a:pt x="1470830" y="713103"/>
                    <a:pt x="1454542" y="716318"/>
                    <a:pt x="1450470" y="717390"/>
                  </a:cubicBezTo>
                  <a:cubicBezTo>
                    <a:pt x="1450470" y="717390"/>
                    <a:pt x="1449398" y="713961"/>
                    <a:pt x="1443398" y="699173"/>
                  </a:cubicBezTo>
                  <a:cubicBezTo>
                    <a:pt x="1442969" y="698316"/>
                    <a:pt x="1442755" y="697459"/>
                    <a:pt x="1442541" y="696601"/>
                  </a:cubicBezTo>
                  <a:cubicBezTo>
                    <a:pt x="1430967" y="665097"/>
                    <a:pt x="1430967" y="659311"/>
                    <a:pt x="1458399" y="634451"/>
                  </a:cubicBezTo>
                  <a:cubicBezTo>
                    <a:pt x="1473616" y="654810"/>
                    <a:pt x="1477474" y="692958"/>
                    <a:pt x="1482402" y="716104"/>
                  </a:cubicBezTo>
                  <a:close/>
                  <a:moveTo>
                    <a:pt x="153665" y="842763"/>
                  </a:moveTo>
                  <a:cubicBezTo>
                    <a:pt x="150236" y="853478"/>
                    <a:pt x="151308" y="866337"/>
                    <a:pt x="139949" y="873623"/>
                  </a:cubicBezTo>
                  <a:cubicBezTo>
                    <a:pt x="132448" y="878553"/>
                    <a:pt x="106945" y="885196"/>
                    <a:pt x="98158" y="884125"/>
                  </a:cubicBezTo>
                  <a:cubicBezTo>
                    <a:pt x="54438" y="884339"/>
                    <a:pt x="22934" y="836547"/>
                    <a:pt x="27435" y="790899"/>
                  </a:cubicBezTo>
                  <a:cubicBezTo>
                    <a:pt x="28935" y="774825"/>
                    <a:pt x="37079" y="759395"/>
                    <a:pt x="45437" y="745036"/>
                  </a:cubicBezTo>
                  <a:cubicBezTo>
                    <a:pt x="50581" y="736463"/>
                    <a:pt x="62582" y="736463"/>
                    <a:pt x="68583" y="742893"/>
                  </a:cubicBezTo>
                  <a:cubicBezTo>
                    <a:pt x="78870" y="754037"/>
                    <a:pt x="89371" y="765396"/>
                    <a:pt x="97730" y="777826"/>
                  </a:cubicBezTo>
                  <a:cubicBezTo>
                    <a:pt x="109731" y="796042"/>
                    <a:pt x="125804" y="809973"/>
                    <a:pt x="141235" y="824546"/>
                  </a:cubicBezTo>
                  <a:cubicBezTo>
                    <a:pt x="147021" y="829689"/>
                    <a:pt x="157094" y="832261"/>
                    <a:pt x="153665" y="842763"/>
                  </a:cubicBezTo>
                  <a:close/>
                  <a:moveTo>
                    <a:pt x="333473" y="969850"/>
                  </a:moveTo>
                  <a:cubicBezTo>
                    <a:pt x="315685" y="971993"/>
                    <a:pt x="299612" y="982066"/>
                    <a:pt x="281395" y="982708"/>
                  </a:cubicBezTo>
                  <a:cubicBezTo>
                    <a:pt x="277966" y="982708"/>
                    <a:pt x="274109" y="984852"/>
                    <a:pt x="273894" y="989138"/>
                  </a:cubicBezTo>
                  <a:cubicBezTo>
                    <a:pt x="273466" y="994496"/>
                    <a:pt x="277109" y="996853"/>
                    <a:pt x="281395" y="998782"/>
                  </a:cubicBezTo>
                  <a:cubicBezTo>
                    <a:pt x="286968" y="1001354"/>
                    <a:pt x="291896" y="997710"/>
                    <a:pt x="297040" y="997068"/>
                  </a:cubicBezTo>
                  <a:cubicBezTo>
                    <a:pt x="314828" y="994710"/>
                    <a:pt x="332402" y="989567"/>
                    <a:pt x="349118" y="984209"/>
                  </a:cubicBezTo>
                  <a:cubicBezTo>
                    <a:pt x="369263" y="977565"/>
                    <a:pt x="379979" y="985709"/>
                    <a:pt x="390480" y="998782"/>
                  </a:cubicBezTo>
                  <a:cubicBezTo>
                    <a:pt x="411911" y="1025357"/>
                    <a:pt x="432914" y="1052146"/>
                    <a:pt x="453488" y="1079363"/>
                  </a:cubicBezTo>
                  <a:cubicBezTo>
                    <a:pt x="464204" y="1093722"/>
                    <a:pt x="475991" y="1107010"/>
                    <a:pt x="485421" y="1122440"/>
                  </a:cubicBezTo>
                  <a:cubicBezTo>
                    <a:pt x="514567" y="1170232"/>
                    <a:pt x="521425" y="1223382"/>
                    <a:pt x="525926" y="1277174"/>
                  </a:cubicBezTo>
                  <a:cubicBezTo>
                    <a:pt x="527640" y="1297748"/>
                    <a:pt x="526569" y="1318536"/>
                    <a:pt x="526355" y="1339110"/>
                  </a:cubicBezTo>
                  <a:cubicBezTo>
                    <a:pt x="526140" y="1354326"/>
                    <a:pt x="513924" y="1366971"/>
                    <a:pt x="495279" y="1366757"/>
                  </a:cubicBezTo>
                  <a:cubicBezTo>
                    <a:pt x="477063" y="1366542"/>
                    <a:pt x="462275" y="1357113"/>
                    <a:pt x="462275" y="1339325"/>
                  </a:cubicBezTo>
                  <a:cubicBezTo>
                    <a:pt x="462061" y="1312321"/>
                    <a:pt x="460989" y="1285318"/>
                    <a:pt x="463775" y="1258529"/>
                  </a:cubicBezTo>
                  <a:cubicBezTo>
                    <a:pt x="467204" y="1224239"/>
                    <a:pt x="456703" y="1195092"/>
                    <a:pt x="438700" y="1167231"/>
                  </a:cubicBezTo>
                  <a:cubicBezTo>
                    <a:pt x="430985" y="1155230"/>
                    <a:pt x="424770" y="1142157"/>
                    <a:pt x="416412" y="1130584"/>
                  </a:cubicBezTo>
                  <a:cubicBezTo>
                    <a:pt x="410197" y="1122012"/>
                    <a:pt x="403125" y="1113439"/>
                    <a:pt x="392838" y="1108939"/>
                  </a:cubicBezTo>
                  <a:cubicBezTo>
                    <a:pt x="386837" y="1106367"/>
                    <a:pt x="381051" y="1104652"/>
                    <a:pt x="375050" y="1109153"/>
                  </a:cubicBezTo>
                  <a:cubicBezTo>
                    <a:pt x="369049" y="1113653"/>
                    <a:pt x="369049" y="1119868"/>
                    <a:pt x="371192" y="1126084"/>
                  </a:cubicBezTo>
                  <a:cubicBezTo>
                    <a:pt x="373764" y="1133799"/>
                    <a:pt x="375693" y="1142157"/>
                    <a:pt x="380194" y="1148586"/>
                  </a:cubicBezTo>
                  <a:cubicBezTo>
                    <a:pt x="404196" y="1183734"/>
                    <a:pt x="395624" y="1218881"/>
                    <a:pt x="380622" y="1253385"/>
                  </a:cubicBezTo>
                  <a:cubicBezTo>
                    <a:pt x="369906" y="1278031"/>
                    <a:pt x="356190" y="1301177"/>
                    <a:pt x="343331" y="1324751"/>
                  </a:cubicBezTo>
                  <a:cubicBezTo>
                    <a:pt x="338188" y="1334181"/>
                    <a:pt x="331330" y="1342753"/>
                    <a:pt x="322543" y="1349183"/>
                  </a:cubicBezTo>
                  <a:cubicBezTo>
                    <a:pt x="307327" y="1360327"/>
                    <a:pt x="289968" y="1358184"/>
                    <a:pt x="277324" y="1344897"/>
                  </a:cubicBezTo>
                  <a:cubicBezTo>
                    <a:pt x="255035" y="1333967"/>
                    <a:pt x="289968" y="1267744"/>
                    <a:pt x="307541" y="1243527"/>
                  </a:cubicBezTo>
                  <a:cubicBezTo>
                    <a:pt x="328115" y="1200879"/>
                    <a:pt x="325115" y="1177304"/>
                    <a:pt x="303898" y="1146015"/>
                  </a:cubicBezTo>
                  <a:cubicBezTo>
                    <a:pt x="276252" y="1105295"/>
                    <a:pt x="246248" y="1066076"/>
                    <a:pt x="216887" y="1026214"/>
                  </a:cubicBezTo>
                  <a:cubicBezTo>
                    <a:pt x="199742" y="1003068"/>
                    <a:pt x="186455" y="977565"/>
                    <a:pt x="171239" y="953133"/>
                  </a:cubicBezTo>
                  <a:cubicBezTo>
                    <a:pt x="159666" y="934488"/>
                    <a:pt x="156879" y="914128"/>
                    <a:pt x="162666" y="893554"/>
                  </a:cubicBezTo>
                  <a:cubicBezTo>
                    <a:pt x="166524" y="879838"/>
                    <a:pt x="163523" y="864408"/>
                    <a:pt x="175525" y="850478"/>
                  </a:cubicBezTo>
                  <a:cubicBezTo>
                    <a:pt x="191813" y="860765"/>
                    <a:pt x="207029" y="870194"/>
                    <a:pt x="222031" y="879410"/>
                  </a:cubicBezTo>
                  <a:cubicBezTo>
                    <a:pt x="227817" y="882839"/>
                    <a:pt x="229103" y="885625"/>
                    <a:pt x="223316" y="891411"/>
                  </a:cubicBezTo>
                  <a:cubicBezTo>
                    <a:pt x="214958" y="899984"/>
                    <a:pt x="221388" y="903842"/>
                    <a:pt x="229746" y="905127"/>
                  </a:cubicBezTo>
                  <a:cubicBezTo>
                    <a:pt x="263607" y="910914"/>
                    <a:pt x="297469" y="912843"/>
                    <a:pt x="331544" y="908128"/>
                  </a:cubicBezTo>
                  <a:cubicBezTo>
                    <a:pt x="360476" y="904056"/>
                    <a:pt x="380836" y="887982"/>
                    <a:pt x="396267" y="864408"/>
                  </a:cubicBezTo>
                  <a:cubicBezTo>
                    <a:pt x="407625" y="846834"/>
                    <a:pt x="411483" y="833761"/>
                    <a:pt x="426485" y="819617"/>
                  </a:cubicBezTo>
                  <a:cubicBezTo>
                    <a:pt x="436343" y="810187"/>
                    <a:pt x="453488" y="804829"/>
                    <a:pt x="465489" y="812973"/>
                  </a:cubicBezTo>
                  <a:cubicBezTo>
                    <a:pt x="477920" y="821760"/>
                    <a:pt x="482206" y="837619"/>
                    <a:pt x="476634" y="847906"/>
                  </a:cubicBezTo>
                  <a:cubicBezTo>
                    <a:pt x="444058" y="906413"/>
                    <a:pt x="408268" y="961063"/>
                    <a:pt x="333473" y="969850"/>
                  </a:cubicBezTo>
                  <a:close/>
                  <a:moveTo>
                    <a:pt x="1243873" y="791328"/>
                  </a:moveTo>
                  <a:cubicBezTo>
                    <a:pt x="1193723" y="817474"/>
                    <a:pt x="1143575" y="844048"/>
                    <a:pt x="1096211" y="874909"/>
                  </a:cubicBezTo>
                  <a:cubicBezTo>
                    <a:pt x="1017130" y="926344"/>
                    <a:pt x="938692" y="978851"/>
                    <a:pt x="882113" y="1057075"/>
                  </a:cubicBezTo>
                  <a:cubicBezTo>
                    <a:pt x="880827" y="1059004"/>
                    <a:pt x="877827" y="1059861"/>
                    <a:pt x="875041" y="1061361"/>
                  </a:cubicBezTo>
                  <a:cubicBezTo>
                    <a:pt x="868826" y="1045931"/>
                    <a:pt x="863682" y="1030714"/>
                    <a:pt x="857039" y="1016356"/>
                  </a:cubicBezTo>
                  <a:cubicBezTo>
                    <a:pt x="841822" y="983780"/>
                    <a:pt x="816748" y="962778"/>
                    <a:pt x="782243" y="951205"/>
                  </a:cubicBezTo>
                  <a:cubicBezTo>
                    <a:pt x="739809" y="937060"/>
                    <a:pt x="696733" y="932345"/>
                    <a:pt x="652370" y="935131"/>
                  </a:cubicBezTo>
                  <a:cubicBezTo>
                    <a:pt x="584219" y="939203"/>
                    <a:pt x="516710" y="931273"/>
                    <a:pt x="446201" y="927201"/>
                  </a:cubicBezTo>
                  <a:cubicBezTo>
                    <a:pt x="455845" y="905985"/>
                    <a:pt x="467847" y="889482"/>
                    <a:pt x="479849" y="873409"/>
                  </a:cubicBezTo>
                  <a:cubicBezTo>
                    <a:pt x="485421" y="866122"/>
                    <a:pt x="490350" y="858836"/>
                    <a:pt x="492922" y="850049"/>
                  </a:cubicBezTo>
                  <a:cubicBezTo>
                    <a:pt x="493350" y="848763"/>
                    <a:pt x="493565" y="847477"/>
                    <a:pt x="493993" y="846406"/>
                  </a:cubicBezTo>
                  <a:cubicBezTo>
                    <a:pt x="493993" y="846191"/>
                    <a:pt x="493993" y="845763"/>
                    <a:pt x="494208" y="845548"/>
                  </a:cubicBezTo>
                  <a:cubicBezTo>
                    <a:pt x="494422" y="844691"/>
                    <a:pt x="494636" y="843620"/>
                    <a:pt x="494636" y="842763"/>
                  </a:cubicBezTo>
                  <a:cubicBezTo>
                    <a:pt x="494636" y="842548"/>
                    <a:pt x="494636" y="842119"/>
                    <a:pt x="494636" y="841905"/>
                  </a:cubicBezTo>
                  <a:cubicBezTo>
                    <a:pt x="494636" y="841048"/>
                    <a:pt x="494851" y="839976"/>
                    <a:pt x="494851" y="839119"/>
                  </a:cubicBezTo>
                  <a:cubicBezTo>
                    <a:pt x="494851" y="838905"/>
                    <a:pt x="494851" y="838691"/>
                    <a:pt x="494851" y="838262"/>
                  </a:cubicBezTo>
                  <a:cubicBezTo>
                    <a:pt x="494851" y="837190"/>
                    <a:pt x="494851" y="836333"/>
                    <a:pt x="494851" y="835262"/>
                  </a:cubicBezTo>
                  <a:cubicBezTo>
                    <a:pt x="494851" y="835047"/>
                    <a:pt x="494851" y="834833"/>
                    <a:pt x="494851" y="834619"/>
                  </a:cubicBezTo>
                  <a:cubicBezTo>
                    <a:pt x="494851" y="833547"/>
                    <a:pt x="494636" y="832475"/>
                    <a:pt x="494636" y="831618"/>
                  </a:cubicBezTo>
                  <a:cubicBezTo>
                    <a:pt x="494636" y="831404"/>
                    <a:pt x="494636" y="831404"/>
                    <a:pt x="494636" y="831190"/>
                  </a:cubicBezTo>
                  <a:cubicBezTo>
                    <a:pt x="494422" y="830118"/>
                    <a:pt x="494208" y="829046"/>
                    <a:pt x="493993" y="827975"/>
                  </a:cubicBezTo>
                  <a:cubicBezTo>
                    <a:pt x="493993" y="827975"/>
                    <a:pt x="493993" y="827761"/>
                    <a:pt x="493993" y="827761"/>
                  </a:cubicBezTo>
                  <a:cubicBezTo>
                    <a:pt x="493779" y="826689"/>
                    <a:pt x="493350" y="825618"/>
                    <a:pt x="493136" y="824546"/>
                  </a:cubicBezTo>
                  <a:cubicBezTo>
                    <a:pt x="493136" y="824546"/>
                    <a:pt x="493136" y="824546"/>
                    <a:pt x="493136" y="824546"/>
                  </a:cubicBezTo>
                  <a:cubicBezTo>
                    <a:pt x="492708" y="823474"/>
                    <a:pt x="492493" y="822403"/>
                    <a:pt x="492065" y="821331"/>
                  </a:cubicBezTo>
                  <a:cubicBezTo>
                    <a:pt x="488850" y="813616"/>
                    <a:pt x="483492" y="806544"/>
                    <a:pt x="476634" y="801400"/>
                  </a:cubicBezTo>
                  <a:cubicBezTo>
                    <a:pt x="458632" y="787684"/>
                    <a:pt x="436343" y="788756"/>
                    <a:pt x="417698" y="799257"/>
                  </a:cubicBezTo>
                  <a:cubicBezTo>
                    <a:pt x="413412" y="801614"/>
                    <a:pt x="408697" y="806544"/>
                    <a:pt x="404196" y="812759"/>
                  </a:cubicBezTo>
                  <a:cubicBezTo>
                    <a:pt x="403982" y="813187"/>
                    <a:pt x="403553" y="813616"/>
                    <a:pt x="403339" y="814045"/>
                  </a:cubicBezTo>
                  <a:cubicBezTo>
                    <a:pt x="403125" y="814259"/>
                    <a:pt x="402910" y="814473"/>
                    <a:pt x="402696" y="814902"/>
                  </a:cubicBezTo>
                  <a:cubicBezTo>
                    <a:pt x="402482" y="815330"/>
                    <a:pt x="402053" y="815759"/>
                    <a:pt x="401839" y="816188"/>
                  </a:cubicBezTo>
                  <a:cubicBezTo>
                    <a:pt x="401625" y="816402"/>
                    <a:pt x="401410" y="816616"/>
                    <a:pt x="401410" y="816831"/>
                  </a:cubicBezTo>
                  <a:cubicBezTo>
                    <a:pt x="400339" y="818331"/>
                    <a:pt x="399267" y="820045"/>
                    <a:pt x="398196" y="821760"/>
                  </a:cubicBezTo>
                  <a:cubicBezTo>
                    <a:pt x="397981" y="821974"/>
                    <a:pt x="397981" y="822188"/>
                    <a:pt x="397767" y="822403"/>
                  </a:cubicBezTo>
                  <a:cubicBezTo>
                    <a:pt x="397339" y="822831"/>
                    <a:pt x="397124" y="823474"/>
                    <a:pt x="396695" y="824117"/>
                  </a:cubicBezTo>
                  <a:cubicBezTo>
                    <a:pt x="396481" y="824331"/>
                    <a:pt x="396481" y="824546"/>
                    <a:pt x="396267" y="824760"/>
                  </a:cubicBezTo>
                  <a:cubicBezTo>
                    <a:pt x="395195" y="826689"/>
                    <a:pt x="393909" y="828403"/>
                    <a:pt x="392838" y="830332"/>
                  </a:cubicBezTo>
                  <a:cubicBezTo>
                    <a:pt x="392838" y="830332"/>
                    <a:pt x="392623" y="830547"/>
                    <a:pt x="392623" y="830547"/>
                  </a:cubicBezTo>
                  <a:cubicBezTo>
                    <a:pt x="392195" y="831190"/>
                    <a:pt x="391981" y="831832"/>
                    <a:pt x="391552" y="832475"/>
                  </a:cubicBezTo>
                  <a:cubicBezTo>
                    <a:pt x="391552" y="832475"/>
                    <a:pt x="391552" y="832690"/>
                    <a:pt x="391338" y="832690"/>
                  </a:cubicBezTo>
                  <a:cubicBezTo>
                    <a:pt x="386837" y="840619"/>
                    <a:pt x="382765" y="848335"/>
                    <a:pt x="379336" y="854550"/>
                  </a:cubicBezTo>
                  <a:cubicBezTo>
                    <a:pt x="379336" y="854550"/>
                    <a:pt x="379336" y="854550"/>
                    <a:pt x="379336" y="854550"/>
                  </a:cubicBezTo>
                  <a:cubicBezTo>
                    <a:pt x="378907" y="855192"/>
                    <a:pt x="378693" y="855836"/>
                    <a:pt x="378264" y="856478"/>
                  </a:cubicBezTo>
                  <a:cubicBezTo>
                    <a:pt x="378264" y="856478"/>
                    <a:pt x="378264" y="856693"/>
                    <a:pt x="378050" y="856693"/>
                  </a:cubicBezTo>
                  <a:cubicBezTo>
                    <a:pt x="377407" y="857979"/>
                    <a:pt x="376550" y="859264"/>
                    <a:pt x="375907" y="860336"/>
                  </a:cubicBezTo>
                  <a:cubicBezTo>
                    <a:pt x="375907" y="860550"/>
                    <a:pt x="375693" y="860550"/>
                    <a:pt x="375693" y="860765"/>
                  </a:cubicBezTo>
                  <a:cubicBezTo>
                    <a:pt x="375478" y="861193"/>
                    <a:pt x="375264" y="861622"/>
                    <a:pt x="375050" y="861836"/>
                  </a:cubicBezTo>
                  <a:cubicBezTo>
                    <a:pt x="375050" y="862051"/>
                    <a:pt x="374836" y="862051"/>
                    <a:pt x="374836" y="862265"/>
                  </a:cubicBezTo>
                  <a:cubicBezTo>
                    <a:pt x="374621" y="862693"/>
                    <a:pt x="374193" y="863122"/>
                    <a:pt x="373978" y="863551"/>
                  </a:cubicBezTo>
                  <a:cubicBezTo>
                    <a:pt x="373978" y="863551"/>
                    <a:pt x="373978" y="863551"/>
                    <a:pt x="373978" y="863551"/>
                  </a:cubicBezTo>
                  <a:cubicBezTo>
                    <a:pt x="373764" y="863979"/>
                    <a:pt x="373550" y="864194"/>
                    <a:pt x="373335" y="864622"/>
                  </a:cubicBezTo>
                  <a:cubicBezTo>
                    <a:pt x="373335" y="864622"/>
                    <a:pt x="373121" y="864837"/>
                    <a:pt x="373121" y="864837"/>
                  </a:cubicBezTo>
                  <a:cubicBezTo>
                    <a:pt x="372907" y="865051"/>
                    <a:pt x="372693" y="865265"/>
                    <a:pt x="372693" y="865480"/>
                  </a:cubicBezTo>
                  <a:cubicBezTo>
                    <a:pt x="372693" y="865480"/>
                    <a:pt x="372478" y="865694"/>
                    <a:pt x="372478" y="865694"/>
                  </a:cubicBezTo>
                  <a:cubicBezTo>
                    <a:pt x="372264" y="865908"/>
                    <a:pt x="372050" y="866122"/>
                    <a:pt x="371835" y="866337"/>
                  </a:cubicBezTo>
                  <a:cubicBezTo>
                    <a:pt x="343331" y="894626"/>
                    <a:pt x="309899" y="899770"/>
                    <a:pt x="272823" y="885625"/>
                  </a:cubicBezTo>
                  <a:cubicBezTo>
                    <a:pt x="245605" y="875338"/>
                    <a:pt x="222459" y="858193"/>
                    <a:pt x="198242" y="842977"/>
                  </a:cubicBezTo>
                  <a:cubicBezTo>
                    <a:pt x="138663" y="805043"/>
                    <a:pt x="95158" y="751465"/>
                    <a:pt x="56367" y="694244"/>
                  </a:cubicBezTo>
                  <a:cubicBezTo>
                    <a:pt x="30864" y="656525"/>
                    <a:pt x="21220" y="612377"/>
                    <a:pt x="18005" y="566942"/>
                  </a:cubicBezTo>
                  <a:cubicBezTo>
                    <a:pt x="17791" y="563513"/>
                    <a:pt x="17576" y="560299"/>
                    <a:pt x="17362" y="556870"/>
                  </a:cubicBezTo>
                  <a:cubicBezTo>
                    <a:pt x="17362" y="555584"/>
                    <a:pt x="17362" y="554298"/>
                    <a:pt x="17148" y="553012"/>
                  </a:cubicBezTo>
                  <a:cubicBezTo>
                    <a:pt x="17148" y="551083"/>
                    <a:pt x="16934" y="548940"/>
                    <a:pt x="16934" y="547011"/>
                  </a:cubicBezTo>
                  <a:cubicBezTo>
                    <a:pt x="16934" y="545511"/>
                    <a:pt x="16934" y="543797"/>
                    <a:pt x="16934" y="542296"/>
                  </a:cubicBezTo>
                  <a:cubicBezTo>
                    <a:pt x="16934" y="539510"/>
                    <a:pt x="16934" y="536938"/>
                    <a:pt x="16934" y="534153"/>
                  </a:cubicBezTo>
                  <a:cubicBezTo>
                    <a:pt x="18005" y="423996"/>
                    <a:pt x="63868" y="330984"/>
                    <a:pt x="139734" y="249760"/>
                  </a:cubicBezTo>
                  <a:cubicBezTo>
                    <a:pt x="179597" y="207111"/>
                    <a:pt x="222674" y="167464"/>
                    <a:pt x="272823" y="137246"/>
                  </a:cubicBezTo>
                  <a:cubicBezTo>
                    <a:pt x="313542" y="112814"/>
                    <a:pt x="357048" y="93097"/>
                    <a:pt x="402696" y="78524"/>
                  </a:cubicBezTo>
                  <a:cubicBezTo>
                    <a:pt x="681945" y="-12130"/>
                    <a:pt x="980911" y="22160"/>
                    <a:pt x="1021845" y="28804"/>
                  </a:cubicBezTo>
                  <a:cubicBezTo>
                    <a:pt x="1089996" y="39519"/>
                    <a:pt x="1153862" y="62236"/>
                    <a:pt x="1215369" y="92454"/>
                  </a:cubicBezTo>
                  <a:cubicBezTo>
                    <a:pt x="1234229" y="101670"/>
                    <a:pt x="1276234" y="132102"/>
                    <a:pt x="1314167" y="162749"/>
                  </a:cubicBezTo>
                  <a:cubicBezTo>
                    <a:pt x="1314167" y="162749"/>
                    <a:pt x="1314167" y="162749"/>
                    <a:pt x="1314167" y="162749"/>
                  </a:cubicBezTo>
                  <a:cubicBezTo>
                    <a:pt x="1314810" y="163392"/>
                    <a:pt x="1315668" y="164035"/>
                    <a:pt x="1316310" y="164463"/>
                  </a:cubicBezTo>
                  <a:cubicBezTo>
                    <a:pt x="1316739" y="164678"/>
                    <a:pt x="1316953" y="165106"/>
                    <a:pt x="1317382" y="165320"/>
                  </a:cubicBezTo>
                  <a:cubicBezTo>
                    <a:pt x="1318025" y="165964"/>
                    <a:pt x="1318882" y="166392"/>
                    <a:pt x="1319525" y="167035"/>
                  </a:cubicBezTo>
                  <a:cubicBezTo>
                    <a:pt x="1319954" y="167249"/>
                    <a:pt x="1320168" y="167678"/>
                    <a:pt x="1320596" y="167892"/>
                  </a:cubicBezTo>
                  <a:cubicBezTo>
                    <a:pt x="1321239" y="168535"/>
                    <a:pt x="1321882" y="168964"/>
                    <a:pt x="1322526" y="169607"/>
                  </a:cubicBezTo>
                  <a:cubicBezTo>
                    <a:pt x="1322954" y="170036"/>
                    <a:pt x="1323383" y="170250"/>
                    <a:pt x="1323811" y="170678"/>
                  </a:cubicBezTo>
                  <a:cubicBezTo>
                    <a:pt x="1324454" y="171107"/>
                    <a:pt x="1325097" y="171750"/>
                    <a:pt x="1325740" y="172179"/>
                  </a:cubicBezTo>
                  <a:cubicBezTo>
                    <a:pt x="1326169" y="172607"/>
                    <a:pt x="1326597" y="172821"/>
                    <a:pt x="1327026" y="173250"/>
                  </a:cubicBezTo>
                  <a:cubicBezTo>
                    <a:pt x="1327669" y="173679"/>
                    <a:pt x="1328312" y="174322"/>
                    <a:pt x="1328955" y="174750"/>
                  </a:cubicBezTo>
                  <a:cubicBezTo>
                    <a:pt x="1329383" y="175179"/>
                    <a:pt x="1329812" y="175393"/>
                    <a:pt x="1330240" y="175822"/>
                  </a:cubicBezTo>
                  <a:cubicBezTo>
                    <a:pt x="1330883" y="176251"/>
                    <a:pt x="1331527" y="176893"/>
                    <a:pt x="1332170" y="177322"/>
                  </a:cubicBezTo>
                  <a:cubicBezTo>
                    <a:pt x="1332598" y="177751"/>
                    <a:pt x="1333027" y="177965"/>
                    <a:pt x="1333455" y="178394"/>
                  </a:cubicBezTo>
                  <a:cubicBezTo>
                    <a:pt x="1334098" y="178822"/>
                    <a:pt x="1334741" y="179465"/>
                    <a:pt x="1335170" y="179894"/>
                  </a:cubicBezTo>
                  <a:cubicBezTo>
                    <a:pt x="1335598" y="180322"/>
                    <a:pt x="1336027" y="180537"/>
                    <a:pt x="1336456" y="180965"/>
                  </a:cubicBezTo>
                  <a:cubicBezTo>
                    <a:pt x="1337099" y="181394"/>
                    <a:pt x="1337741" y="182037"/>
                    <a:pt x="1338170" y="182465"/>
                  </a:cubicBezTo>
                  <a:cubicBezTo>
                    <a:pt x="1338599" y="182894"/>
                    <a:pt x="1339027" y="183109"/>
                    <a:pt x="1339456" y="183537"/>
                  </a:cubicBezTo>
                  <a:cubicBezTo>
                    <a:pt x="1340099" y="183966"/>
                    <a:pt x="1340528" y="184609"/>
                    <a:pt x="1341171" y="185037"/>
                  </a:cubicBezTo>
                  <a:cubicBezTo>
                    <a:pt x="1341599" y="185466"/>
                    <a:pt x="1342028" y="185680"/>
                    <a:pt x="1342457" y="186109"/>
                  </a:cubicBezTo>
                  <a:cubicBezTo>
                    <a:pt x="1343099" y="186537"/>
                    <a:pt x="1343528" y="187181"/>
                    <a:pt x="1344171" y="187609"/>
                  </a:cubicBezTo>
                  <a:cubicBezTo>
                    <a:pt x="1344600" y="188038"/>
                    <a:pt x="1345028" y="188252"/>
                    <a:pt x="1345457" y="188681"/>
                  </a:cubicBezTo>
                  <a:cubicBezTo>
                    <a:pt x="1346100" y="189109"/>
                    <a:pt x="1346528" y="189752"/>
                    <a:pt x="1347171" y="190181"/>
                  </a:cubicBezTo>
                  <a:cubicBezTo>
                    <a:pt x="1347600" y="190609"/>
                    <a:pt x="1348028" y="190824"/>
                    <a:pt x="1348243" y="191253"/>
                  </a:cubicBezTo>
                  <a:cubicBezTo>
                    <a:pt x="1348886" y="191681"/>
                    <a:pt x="1349315" y="192324"/>
                    <a:pt x="1349958" y="192753"/>
                  </a:cubicBezTo>
                  <a:cubicBezTo>
                    <a:pt x="1350386" y="193181"/>
                    <a:pt x="1350815" y="193396"/>
                    <a:pt x="1351029" y="193824"/>
                  </a:cubicBezTo>
                  <a:cubicBezTo>
                    <a:pt x="1351458" y="194253"/>
                    <a:pt x="1352101" y="194681"/>
                    <a:pt x="1352529" y="195324"/>
                  </a:cubicBezTo>
                  <a:cubicBezTo>
                    <a:pt x="1352958" y="195753"/>
                    <a:pt x="1353172" y="195967"/>
                    <a:pt x="1353601" y="196396"/>
                  </a:cubicBezTo>
                  <a:cubicBezTo>
                    <a:pt x="1354029" y="196825"/>
                    <a:pt x="1354672" y="197253"/>
                    <a:pt x="1355101" y="197896"/>
                  </a:cubicBezTo>
                  <a:cubicBezTo>
                    <a:pt x="1355315" y="198110"/>
                    <a:pt x="1355744" y="198539"/>
                    <a:pt x="1355958" y="198753"/>
                  </a:cubicBezTo>
                  <a:cubicBezTo>
                    <a:pt x="1357030" y="199825"/>
                    <a:pt x="1358101" y="200682"/>
                    <a:pt x="1359173" y="201539"/>
                  </a:cubicBezTo>
                  <a:cubicBezTo>
                    <a:pt x="1359602" y="201754"/>
                    <a:pt x="1359816" y="202182"/>
                    <a:pt x="1360244" y="202397"/>
                  </a:cubicBezTo>
                  <a:cubicBezTo>
                    <a:pt x="1360673" y="202825"/>
                    <a:pt x="1361102" y="203254"/>
                    <a:pt x="1361530" y="203682"/>
                  </a:cubicBezTo>
                  <a:cubicBezTo>
                    <a:pt x="1361959" y="204111"/>
                    <a:pt x="1362173" y="204326"/>
                    <a:pt x="1362602" y="204754"/>
                  </a:cubicBezTo>
                  <a:cubicBezTo>
                    <a:pt x="1363030" y="205183"/>
                    <a:pt x="1363459" y="205611"/>
                    <a:pt x="1363888" y="206040"/>
                  </a:cubicBezTo>
                  <a:cubicBezTo>
                    <a:pt x="1364316" y="206469"/>
                    <a:pt x="1364530" y="206683"/>
                    <a:pt x="1364959" y="207111"/>
                  </a:cubicBezTo>
                  <a:cubicBezTo>
                    <a:pt x="1365388" y="207540"/>
                    <a:pt x="1365817" y="207754"/>
                    <a:pt x="1366031" y="208183"/>
                  </a:cubicBezTo>
                  <a:cubicBezTo>
                    <a:pt x="1366460" y="208612"/>
                    <a:pt x="1366888" y="208826"/>
                    <a:pt x="1367103" y="209255"/>
                  </a:cubicBezTo>
                  <a:cubicBezTo>
                    <a:pt x="1367531" y="209683"/>
                    <a:pt x="1367745" y="209898"/>
                    <a:pt x="1368174" y="210326"/>
                  </a:cubicBezTo>
                  <a:cubicBezTo>
                    <a:pt x="1368603" y="210755"/>
                    <a:pt x="1368817" y="210969"/>
                    <a:pt x="1369246" y="211398"/>
                  </a:cubicBezTo>
                  <a:cubicBezTo>
                    <a:pt x="1369674" y="211826"/>
                    <a:pt x="1369888" y="212041"/>
                    <a:pt x="1370317" y="212469"/>
                  </a:cubicBezTo>
                  <a:cubicBezTo>
                    <a:pt x="1370746" y="212898"/>
                    <a:pt x="1370960" y="213112"/>
                    <a:pt x="1371389" y="213541"/>
                  </a:cubicBezTo>
                  <a:cubicBezTo>
                    <a:pt x="1371817" y="213970"/>
                    <a:pt x="1372031" y="214184"/>
                    <a:pt x="1372460" y="214612"/>
                  </a:cubicBezTo>
                  <a:cubicBezTo>
                    <a:pt x="1372889" y="215041"/>
                    <a:pt x="1373103" y="215255"/>
                    <a:pt x="1373532" y="215684"/>
                  </a:cubicBezTo>
                  <a:cubicBezTo>
                    <a:pt x="1373746" y="215898"/>
                    <a:pt x="1374175" y="216327"/>
                    <a:pt x="1374389" y="216541"/>
                  </a:cubicBezTo>
                  <a:cubicBezTo>
                    <a:pt x="1374818" y="216970"/>
                    <a:pt x="1375032" y="217184"/>
                    <a:pt x="1375461" y="217613"/>
                  </a:cubicBezTo>
                  <a:cubicBezTo>
                    <a:pt x="1375675" y="217827"/>
                    <a:pt x="1376104" y="218256"/>
                    <a:pt x="1376318" y="218470"/>
                  </a:cubicBezTo>
                  <a:cubicBezTo>
                    <a:pt x="1376532" y="218899"/>
                    <a:pt x="1376961" y="219113"/>
                    <a:pt x="1377175" y="219542"/>
                  </a:cubicBezTo>
                  <a:cubicBezTo>
                    <a:pt x="1377389" y="219756"/>
                    <a:pt x="1377818" y="220185"/>
                    <a:pt x="1378032" y="220399"/>
                  </a:cubicBezTo>
                  <a:cubicBezTo>
                    <a:pt x="1378247" y="220827"/>
                    <a:pt x="1378675" y="221042"/>
                    <a:pt x="1378890" y="221471"/>
                  </a:cubicBezTo>
                  <a:cubicBezTo>
                    <a:pt x="1379104" y="221685"/>
                    <a:pt x="1379318" y="222113"/>
                    <a:pt x="1379532" y="222328"/>
                  </a:cubicBezTo>
                  <a:cubicBezTo>
                    <a:pt x="1379747" y="222542"/>
                    <a:pt x="1380175" y="222971"/>
                    <a:pt x="1380390" y="223185"/>
                  </a:cubicBezTo>
                  <a:cubicBezTo>
                    <a:pt x="1380604" y="223399"/>
                    <a:pt x="1380818" y="223614"/>
                    <a:pt x="1381033" y="224042"/>
                  </a:cubicBezTo>
                  <a:cubicBezTo>
                    <a:pt x="1381247" y="224256"/>
                    <a:pt x="1381461" y="224685"/>
                    <a:pt x="1381890" y="224899"/>
                  </a:cubicBezTo>
                  <a:cubicBezTo>
                    <a:pt x="1382104" y="225114"/>
                    <a:pt x="1382318" y="225328"/>
                    <a:pt x="1382533" y="225543"/>
                  </a:cubicBezTo>
                  <a:cubicBezTo>
                    <a:pt x="1382747" y="225757"/>
                    <a:pt x="1382962" y="226185"/>
                    <a:pt x="1383176" y="226400"/>
                  </a:cubicBezTo>
                  <a:cubicBezTo>
                    <a:pt x="1383390" y="226614"/>
                    <a:pt x="1383605" y="226828"/>
                    <a:pt x="1383819" y="227043"/>
                  </a:cubicBezTo>
                  <a:cubicBezTo>
                    <a:pt x="1384033" y="227257"/>
                    <a:pt x="1384248" y="227686"/>
                    <a:pt x="1384462" y="227900"/>
                  </a:cubicBezTo>
                  <a:cubicBezTo>
                    <a:pt x="1384676" y="228114"/>
                    <a:pt x="1384676" y="228328"/>
                    <a:pt x="1384890" y="228543"/>
                  </a:cubicBezTo>
                  <a:cubicBezTo>
                    <a:pt x="1385105" y="228757"/>
                    <a:pt x="1385319" y="229186"/>
                    <a:pt x="1385533" y="229400"/>
                  </a:cubicBezTo>
                  <a:cubicBezTo>
                    <a:pt x="1385748" y="229614"/>
                    <a:pt x="1385748" y="229829"/>
                    <a:pt x="1385962" y="229829"/>
                  </a:cubicBezTo>
                  <a:cubicBezTo>
                    <a:pt x="1386176" y="230257"/>
                    <a:pt x="1386605" y="230686"/>
                    <a:pt x="1386819" y="231115"/>
                  </a:cubicBezTo>
                  <a:cubicBezTo>
                    <a:pt x="1420681" y="284050"/>
                    <a:pt x="1450470" y="338914"/>
                    <a:pt x="1471473" y="399136"/>
                  </a:cubicBezTo>
                  <a:cubicBezTo>
                    <a:pt x="1497404" y="473288"/>
                    <a:pt x="1483903" y="542082"/>
                    <a:pt x="1453685" y="610233"/>
                  </a:cubicBezTo>
                  <a:cubicBezTo>
                    <a:pt x="1450684" y="616877"/>
                    <a:pt x="1447255" y="623092"/>
                    <a:pt x="1443612" y="629307"/>
                  </a:cubicBezTo>
                  <a:cubicBezTo>
                    <a:pt x="1430539" y="650738"/>
                    <a:pt x="1426467" y="651381"/>
                    <a:pt x="1405679" y="636379"/>
                  </a:cubicBezTo>
                  <a:cubicBezTo>
                    <a:pt x="1371174" y="611519"/>
                    <a:pt x="1330455" y="637023"/>
                    <a:pt x="1327455" y="667883"/>
                  </a:cubicBezTo>
                  <a:cubicBezTo>
                    <a:pt x="1326169" y="676885"/>
                    <a:pt x="1328740" y="686314"/>
                    <a:pt x="1333241" y="694458"/>
                  </a:cubicBezTo>
                  <a:cubicBezTo>
                    <a:pt x="1346100" y="717818"/>
                    <a:pt x="1343314" y="724676"/>
                    <a:pt x="1346100" y="722748"/>
                  </a:cubicBezTo>
                  <a:cubicBezTo>
                    <a:pt x="1322311" y="738178"/>
                    <a:pt x="1269376" y="778254"/>
                    <a:pt x="1243873" y="791328"/>
                  </a:cubicBezTo>
                  <a:close/>
                  <a:moveTo>
                    <a:pt x="1390677" y="892269"/>
                  </a:moveTo>
                  <a:cubicBezTo>
                    <a:pt x="1402035" y="899770"/>
                    <a:pt x="1399463" y="907913"/>
                    <a:pt x="1394534" y="917772"/>
                  </a:cubicBezTo>
                  <a:cubicBezTo>
                    <a:pt x="1367317" y="972422"/>
                    <a:pt x="1341385" y="1027714"/>
                    <a:pt x="1312881" y="1081506"/>
                  </a:cubicBezTo>
                  <a:cubicBezTo>
                    <a:pt x="1300023" y="1105938"/>
                    <a:pt x="1296165" y="1130156"/>
                    <a:pt x="1299380" y="1156730"/>
                  </a:cubicBezTo>
                  <a:cubicBezTo>
                    <a:pt x="1302380" y="1179876"/>
                    <a:pt x="1304737" y="1203022"/>
                    <a:pt x="1306452" y="1226382"/>
                  </a:cubicBezTo>
                  <a:cubicBezTo>
                    <a:pt x="1308167" y="1250385"/>
                    <a:pt x="1307952" y="1272245"/>
                    <a:pt x="1298094" y="1293676"/>
                  </a:cubicBezTo>
                  <a:cubicBezTo>
                    <a:pt x="1289736" y="1311892"/>
                    <a:pt x="1273019" y="1357327"/>
                    <a:pt x="1259946" y="1360970"/>
                  </a:cubicBezTo>
                  <a:cubicBezTo>
                    <a:pt x="1248588" y="1364828"/>
                    <a:pt x="1237229" y="1366542"/>
                    <a:pt x="1228228" y="1358613"/>
                  </a:cubicBezTo>
                  <a:cubicBezTo>
                    <a:pt x="1206582" y="1334181"/>
                    <a:pt x="1247302" y="1277602"/>
                    <a:pt x="1250516" y="1268387"/>
                  </a:cubicBezTo>
                  <a:cubicBezTo>
                    <a:pt x="1260589" y="1242670"/>
                    <a:pt x="1246659" y="1135085"/>
                    <a:pt x="1241301" y="1125226"/>
                  </a:cubicBezTo>
                  <a:cubicBezTo>
                    <a:pt x="1231657" y="1107438"/>
                    <a:pt x="1210868" y="1105510"/>
                    <a:pt x="1201010" y="1123297"/>
                  </a:cubicBezTo>
                  <a:cubicBezTo>
                    <a:pt x="1193295" y="1137013"/>
                    <a:pt x="1190080" y="1143657"/>
                    <a:pt x="1189009" y="1160588"/>
                  </a:cubicBezTo>
                  <a:cubicBezTo>
                    <a:pt x="1187723" y="1180305"/>
                    <a:pt x="1185366" y="1199807"/>
                    <a:pt x="1181722" y="1219310"/>
                  </a:cubicBezTo>
                  <a:cubicBezTo>
                    <a:pt x="1174007" y="1259815"/>
                    <a:pt x="1144432" y="1288104"/>
                    <a:pt x="1122143" y="1320251"/>
                  </a:cubicBezTo>
                  <a:cubicBezTo>
                    <a:pt x="1116786" y="1327966"/>
                    <a:pt x="1110570" y="1335896"/>
                    <a:pt x="1104355" y="1343397"/>
                  </a:cubicBezTo>
                  <a:cubicBezTo>
                    <a:pt x="1097069" y="1352183"/>
                    <a:pt x="1088282" y="1357541"/>
                    <a:pt x="1077138" y="1359041"/>
                  </a:cubicBezTo>
                  <a:cubicBezTo>
                    <a:pt x="1053135" y="1362470"/>
                    <a:pt x="1040276" y="1347897"/>
                    <a:pt x="1049277" y="1325823"/>
                  </a:cubicBezTo>
                  <a:cubicBezTo>
                    <a:pt x="1054635" y="1312750"/>
                    <a:pt x="1062136" y="1300105"/>
                    <a:pt x="1070494" y="1288533"/>
                  </a:cubicBezTo>
                  <a:cubicBezTo>
                    <a:pt x="1084210" y="1269673"/>
                    <a:pt x="1095997" y="1249742"/>
                    <a:pt x="1111213" y="1231954"/>
                  </a:cubicBezTo>
                  <a:cubicBezTo>
                    <a:pt x="1121715" y="1219738"/>
                    <a:pt x="1125787" y="1203450"/>
                    <a:pt x="1126430" y="1186734"/>
                  </a:cubicBezTo>
                  <a:cubicBezTo>
                    <a:pt x="1127073" y="1171518"/>
                    <a:pt x="1128573" y="1156087"/>
                    <a:pt x="1127287" y="1141085"/>
                  </a:cubicBezTo>
                  <a:cubicBezTo>
                    <a:pt x="1122786" y="1086864"/>
                    <a:pt x="1144860" y="1043145"/>
                    <a:pt x="1178936" y="1004140"/>
                  </a:cubicBezTo>
                  <a:cubicBezTo>
                    <a:pt x="1201439" y="978422"/>
                    <a:pt x="1225227" y="954205"/>
                    <a:pt x="1247945" y="928702"/>
                  </a:cubicBezTo>
                  <a:cubicBezTo>
                    <a:pt x="1286092" y="885839"/>
                    <a:pt x="1325526" y="844048"/>
                    <a:pt x="1356387" y="795185"/>
                  </a:cubicBezTo>
                  <a:cubicBezTo>
                    <a:pt x="1363888" y="783184"/>
                    <a:pt x="1369031" y="769682"/>
                    <a:pt x="1375461" y="756823"/>
                  </a:cubicBezTo>
                  <a:cubicBezTo>
                    <a:pt x="1378247" y="751037"/>
                    <a:pt x="1375461" y="746536"/>
                    <a:pt x="1373103" y="741821"/>
                  </a:cubicBezTo>
                  <a:cubicBezTo>
                    <a:pt x="1367531" y="730677"/>
                    <a:pt x="1362387" y="719104"/>
                    <a:pt x="1357030" y="707746"/>
                  </a:cubicBezTo>
                  <a:cubicBezTo>
                    <a:pt x="1352743" y="698744"/>
                    <a:pt x="1347385" y="685243"/>
                    <a:pt x="1347171" y="675384"/>
                  </a:cubicBezTo>
                  <a:cubicBezTo>
                    <a:pt x="1346957" y="662311"/>
                    <a:pt x="1352958" y="653310"/>
                    <a:pt x="1364959" y="647095"/>
                  </a:cubicBezTo>
                  <a:cubicBezTo>
                    <a:pt x="1376104" y="641309"/>
                    <a:pt x="1387462" y="644738"/>
                    <a:pt x="1397106" y="652024"/>
                  </a:cubicBezTo>
                  <a:cubicBezTo>
                    <a:pt x="1403750" y="656953"/>
                    <a:pt x="1409322" y="664883"/>
                    <a:pt x="1412751" y="672170"/>
                  </a:cubicBezTo>
                  <a:cubicBezTo>
                    <a:pt x="1427539" y="704102"/>
                    <a:pt x="1436754" y="737749"/>
                    <a:pt x="1441254" y="772468"/>
                  </a:cubicBezTo>
                  <a:cubicBezTo>
                    <a:pt x="1443612" y="785970"/>
                    <a:pt x="1438254" y="797542"/>
                    <a:pt x="1431396" y="808044"/>
                  </a:cubicBezTo>
                  <a:cubicBezTo>
                    <a:pt x="1417895" y="829261"/>
                    <a:pt x="1404393" y="850692"/>
                    <a:pt x="1389391" y="870623"/>
                  </a:cubicBezTo>
                  <a:cubicBezTo>
                    <a:pt x="1382318" y="879410"/>
                    <a:pt x="1381033" y="886054"/>
                    <a:pt x="1390677" y="892269"/>
                  </a:cubicBezTo>
                  <a:close/>
                  <a:moveTo>
                    <a:pt x="1522050" y="813187"/>
                  </a:moveTo>
                  <a:cubicBezTo>
                    <a:pt x="1520979" y="863979"/>
                    <a:pt x="1484117" y="889482"/>
                    <a:pt x="1433968" y="893126"/>
                  </a:cubicBezTo>
                  <a:cubicBezTo>
                    <a:pt x="1428610" y="893554"/>
                    <a:pt x="1423252" y="893340"/>
                    <a:pt x="1418109" y="892269"/>
                  </a:cubicBezTo>
                  <a:cubicBezTo>
                    <a:pt x="1407607" y="890340"/>
                    <a:pt x="1404393" y="880696"/>
                    <a:pt x="1411037" y="871266"/>
                  </a:cubicBezTo>
                  <a:cubicBezTo>
                    <a:pt x="1420681" y="857336"/>
                    <a:pt x="1430110" y="843191"/>
                    <a:pt x="1439540" y="829046"/>
                  </a:cubicBezTo>
                  <a:cubicBezTo>
                    <a:pt x="1455828" y="805472"/>
                    <a:pt x="1468472" y="781040"/>
                    <a:pt x="1455613" y="737321"/>
                  </a:cubicBezTo>
                  <a:cubicBezTo>
                    <a:pt x="1455613" y="737321"/>
                    <a:pt x="1465686" y="730677"/>
                    <a:pt x="1481117" y="737321"/>
                  </a:cubicBezTo>
                  <a:cubicBezTo>
                    <a:pt x="1516050" y="752322"/>
                    <a:pt x="1524622" y="775468"/>
                    <a:pt x="1522050" y="813187"/>
                  </a:cubicBezTo>
                  <a:close/>
                </a:path>
              </a:pathLst>
            </a:custGeom>
            <a:grpFill/>
            <a:ln w="2143" cap="flat">
              <a:noFill/>
              <a:prstDash val="solid"/>
              <a:miter/>
            </a:ln>
          </p:spPr>
          <p:txBody>
            <a:bodyPr rtlCol="0" anchor="ctr"/>
            <a:lstStyle/>
            <a:p>
              <a:endParaRPr lang="en-US"/>
            </a:p>
          </p:txBody>
        </p:sp>
        <p:sp>
          <p:nvSpPr>
            <p:cNvPr id="6" name="Freeform 74">
              <a:extLst>
                <a:ext uri="{FF2B5EF4-FFF2-40B4-BE49-F238E27FC236}">
                  <a16:creationId xmlns:a16="http://schemas.microsoft.com/office/drawing/2014/main" id="{26F20A4B-7E5E-0082-3529-7BB8026398E4}"/>
                </a:ext>
              </a:extLst>
            </p:cNvPr>
            <p:cNvSpPr/>
            <p:nvPr/>
          </p:nvSpPr>
          <p:spPr>
            <a:xfrm>
              <a:off x="8228398" y="2999487"/>
              <a:ext cx="95941" cy="232130"/>
            </a:xfrm>
            <a:custGeom>
              <a:avLst/>
              <a:gdLst>
                <a:gd name="connsiteX0" fmla="*/ 85092 w 95941"/>
                <a:gd name="connsiteY0" fmla="*/ 22533 h 232130"/>
                <a:gd name="connsiteX1" fmla="*/ 93022 w 95941"/>
                <a:gd name="connsiteY1" fmla="*/ 3459 h 232130"/>
                <a:gd name="connsiteX2" fmla="*/ 72020 w 95941"/>
                <a:gd name="connsiteY2" fmla="*/ 12032 h 232130"/>
                <a:gd name="connsiteX3" fmla="*/ 30871 w 95941"/>
                <a:gd name="connsiteY3" fmla="*/ 71611 h 232130"/>
                <a:gd name="connsiteX4" fmla="*/ 10 w 95941"/>
                <a:gd name="connsiteY4" fmla="*/ 176195 h 232130"/>
                <a:gd name="connsiteX5" fmla="*/ 17584 w 95941"/>
                <a:gd name="connsiteY5" fmla="*/ 232131 h 232130"/>
                <a:gd name="connsiteX6" fmla="*/ 19084 w 95941"/>
                <a:gd name="connsiteY6" fmla="*/ 205984 h 232130"/>
                <a:gd name="connsiteX7" fmla="*/ 24013 w 95941"/>
                <a:gd name="connsiteY7" fmla="*/ 129046 h 232130"/>
                <a:gd name="connsiteX8" fmla="*/ 85092 w 95941"/>
                <a:gd name="connsiteY8" fmla="*/ 22533 h 2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941" h="232130">
                  <a:moveTo>
                    <a:pt x="85092" y="22533"/>
                  </a:moveTo>
                  <a:cubicBezTo>
                    <a:pt x="89593" y="16961"/>
                    <a:pt x="101380" y="11817"/>
                    <a:pt x="93022" y="3459"/>
                  </a:cubicBezTo>
                  <a:cubicBezTo>
                    <a:pt x="83378" y="-5970"/>
                    <a:pt x="77806" y="6245"/>
                    <a:pt x="72020" y="12032"/>
                  </a:cubicBezTo>
                  <a:cubicBezTo>
                    <a:pt x="54660" y="29391"/>
                    <a:pt x="42658" y="50822"/>
                    <a:pt x="30871" y="71611"/>
                  </a:cubicBezTo>
                  <a:cubicBezTo>
                    <a:pt x="12441" y="103543"/>
                    <a:pt x="-418" y="138262"/>
                    <a:pt x="10" y="176195"/>
                  </a:cubicBezTo>
                  <a:cubicBezTo>
                    <a:pt x="225" y="195912"/>
                    <a:pt x="4725" y="214343"/>
                    <a:pt x="17584" y="232131"/>
                  </a:cubicBezTo>
                  <a:cubicBezTo>
                    <a:pt x="23585" y="221415"/>
                    <a:pt x="20585" y="213700"/>
                    <a:pt x="19084" y="205984"/>
                  </a:cubicBezTo>
                  <a:cubicBezTo>
                    <a:pt x="13941" y="179838"/>
                    <a:pt x="16084" y="154335"/>
                    <a:pt x="24013" y="129046"/>
                  </a:cubicBezTo>
                  <a:cubicBezTo>
                    <a:pt x="36872" y="89184"/>
                    <a:pt x="59161" y="54894"/>
                    <a:pt x="85092" y="22533"/>
                  </a:cubicBezTo>
                  <a:close/>
                </a:path>
              </a:pathLst>
            </a:custGeom>
            <a:grpFill/>
            <a:ln w="2143" cap="flat">
              <a:noFill/>
              <a:prstDash val="solid"/>
              <a:miter/>
            </a:ln>
          </p:spPr>
          <p:txBody>
            <a:bodyPr rtlCol="0" anchor="ctr"/>
            <a:lstStyle/>
            <a:p>
              <a:endParaRPr lang="en-US"/>
            </a:p>
          </p:txBody>
        </p:sp>
        <p:sp>
          <p:nvSpPr>
            <p:cNvPr id="7" name="Freeform 75">
              <a:extLst>
                <a:ext uri="{FF2B5EF4-FFF2-40B4-BE49-F238E27FC236}">
                  <a16:creationId xmlns:a16="http://schemas.microsoft.com/office/drawing/2014/main" id="{E5A963D0-3732-A99B-8079-E7D17CC099B6}"/>
                </a:ext>
              </a:extLst>
            </p:cNvPr>
            <p:cNvSpPr/>
            <p:nvPr/>
          </p:nvSpPr>
          <p:spPr>
            <a:xfrm>
              <a:off x="8396566" y="3697235"/>
              <a:ext cx="87731" cy="103260"/>
            </a:xfrm>
            <a:custGeom>
              <a:avLst/>
              <a:gdLst>
                <a:gd name="connsiteX0" fmla="*/ 87731 w 87731"/>
                <a:gd name="connsiteY0" fmla="*/ 103168 h 103260"/>
                <a:gd name="connsiteX1" fmla="*/ 20652 w 87731"/>
                <a:gd name="connsiteY1" fmla="*/ 9299 h 103260"/>
                <a:gd name="connsiteX2" fmla="*/ 6507 w 87731"/>
                <a:gd name="connsiteY2" fmla="*/ 512 h 103260"/>
                <a:gd name="connsiteX3" fmla="*/ 1149 w 87731"/>
                <a:gd name="connsiteY3" fmla="*/ 16157 h 103260"/>
                <a:gd name="connsiteX4" fmla="*/ 40369 w 87731"/>
                <a:gd name="connsiteY4" fmla="*/ 82166 h 103260"/>
                <a:gd name="connsiteX5" fmla="*/ 87731 w 87731"/>
                <a:gd name="connsiteY5" fmla="*/ 103168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31" h="103260">
                  <a:moveTo>
                    <a:pt x="87731" y="103168"/>
                  </a:moveTo>
                  <a:cubicBezTo>
                    <a:pt x="56014" y="78094"/>
                    <a:pt x="30725" y="49161"/>
                    <a:pt x="20652" y="9299"/>
                  </a:cubicBezTo>
                  <a:cubicBezTo>
                    <a:pt x="18937" y="2227"/>
                    <a:pt x="13365" y="-1416"/>
                    <a:pt x="6507" y="512"/>
                  </a:cubicBezTo>
                  <a:cubicBezTo>
                    <a:pt x="-1422" y="2870"/>
                    <a:pt x="-565" y="9942"/>
                    <a:pt x="1149" y="16157"/>
                  </a:cubicBezTo>
                  <a:cubicBezTo>
                    <a:pt x="8650" y="41446"/>
                    <a:pt x="23009" y="62877"/>
                    <a:pt x="40369" y="82166"/>
                  </a:cubicBezTo>
                  <a:cubicBezTo>
                    <a:pt x="52584" y="95882"/>
                    <a:pt x="67586" y="104240"/>
                    <a:pt x="87731" y="103168"/>
                  </a:cubicBezTo>
                  <a:close/>
                </a:path>
              </a:pathLst>
            </a:custGeom>
            <a:grpFill/>
            <a:ln w="2143" cap="flat">
              <a:noFill/>
              <a:prstDash val="solid"/>
              <a:miter/>
            </a:ln>
          </p:spPr>
          <p:txBody>
            <a:bodyPr rtlCol="0" anchor="ctr"/>
            <a:lstStyle/>
            <a:p>
              <a:endParaRPr lang="en-US"/>
            </a:p>
          </p:txBody>
        </p:sp>
        <p:sp>
          <p:nvSpPr>
            <p:cNvPr id="8" name="Freeform 77">
              <a:extLst>
                <a:ext uri="{FF2B5EF4-FFF2-40B4-BE49-F238E27FC236}">
                  <a16:creationId xmlns:a16="http://schemas.microsoft.com/office/drawing/2014/main" id="{A0C251D4-D157-62E2-0BEB-4F3C0E851A31}"/>
                </a:ext>
              </a:extLst>
            </p:cNvPr>
            <p:cNvSpPr/>
            <p:nvPr/>
          </p:nvSpPr>
          <p:spPr>
            <a:xfrm>
              <a:off x="9643943" y="3909418"/>
              <a:ext cx="32655" cy="98868"/>
            </a:xfrm>
            <a:custGeom>
              <a:avLst/>
              <a:gdLst>
                <a:gd name="connsiteX0" fmla="*/ 13073 w 32655"/>
                <a:gd name="connsiteY0" fmla="*/ 1142 h 98868"/>
                <a:gd name="connsiteX1" fmla="*/ 9859 w 32655"/>
                <a:gd name="connsiteY1" fmla="*/ 12715 h 98868"/>
                <a:gd name="connsiteX2" fmla="*/ 10716 w 32655"/>
                <a:gd name="connsiteY2" fmla="*/ 65221 h 98868"/>
                <a:gd name="connsiteX3" fmla="*/ 0 w 32655"/>
                <a:gd name="connsiteY3" fmla="*/ 94582 h 98868"/>
                <a:gd name="connsiteX4" fmla="*/ 5143 w 32655"/>
                <a:gd name="connsiteY4" fmla="*/ 98868 h 98868"/>
                <a:gd name="connsiteX5" fmla="*/ 30861 w 32655"/>
                <a:gd name="connsiteY5" fmla="*/ 56649 h 98868"/>
                <a:gd name="connsiteX6" fmla="*/ 22717 w 32655"/>
                <a:gd name="connsiteY6" fmla="*/ 2642 h 98868"/>
                <a:gd name="connsiteX7" fmla="*/ 13073 w 32655"/>
                <a:gd name="connsiteY7" fmla="*/ 1142 h 9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55" h="98868">
                  <a:moveTo>
                    <a:pt x="13073" y="1142"/>
                  </a:moveTo>
                  <a:cubicBezTo>
                    <a:pt x="8358" y="3714"/>
                    <a:pt x="8358" y="8428"/>
                    <a:pt x="9859" y="12715"/>
                  </a:cubicBezTo>
                  <a:cubicBezTo>
                    <a:pt x="16288" y="30074"/>
                    <a:pt x="16073" y="47862"/>
                    <a:pt x="10716" y="65221"/>
                  </a:cubicBezTo>
                  <a:cubicBezTo>
                    <a:pt x="7715" y="75294"/>
                    <a:pt x="3643" y="84938"/>
                    <a:pt x="0" y="94582"/>
                  </a:cubicBezTo>
                  <a:cubicBezTo>
                    <a:pt x="1715" y="96082"/>
                    <a:pt x="3429" y="97368"/>
                    <a:pt x="5143" y="98868"/>
                  </a:cubicBezTo>
                  <a:cubicBezTo>
                    <a:pt x="20788" y="89867"/>
                    <a:pt x="27861" y="74222"/>
                    <a:pt x="30861" y="56649"/>
                  </a:cubicBezTo>
                  <a:cubicBezTo>
                    <a:pt x="34075" y="37789"/>
                    <a:pt x="33861" y="19358"/>
                    <a:pt x="22717" y="2642"/>
                  </a:cubicBezTo>
                  <a:cubicBezTo>
                    <a:pt x="20574" y="-573"/>
                    <a:pt x="16288" y="-573"/>
                    <a:pt x="13073" y="1142"/>
                  </a:cubicBezTo>
                  <a:close/>
                </a:path>
              </a:pathLst>
            </a:custGeom>
            <a:grpFill/>
            <a:ln w="2143" cap="flat">
              <a:noFill/>
              <a:prstDash val="solid"/>
              <a:miter/>
            </a:ln>
          </p:spPr>
          <p:txBody>
            <a:bodyPr rtlCol="0" anchor="ctr"/>
            <a:lstStyle/>
            <a:p>
              <a:endParaRPr lang="en-US"/>
            </a:p>
          </p:txBody>
        </p:sp>
        <p:sp>
          <p:nvSpPr>
            <p:cNvPr id="9" name="Freeform 78">
              <a:extLst>
                <a:ext uri="{FF2B5EF4-FFF2-40B4-BE49-F238E27FC236}">
                  <a16:creationId xmlns:a16="http://schemas.microsoft.com/office/drawing/2014/main" id="{E03CD9CE-C8E1-3380-F9E2-5598629CDAC9}"/>
                </a:ext>
              </a:extLst>
            </p:cNvPr>
            <p:cNvSpPr/>
            <p:nvPr/>
          </p:nvSpPr>
          <p:spPr>
            <a:xfrm>
              <a:off x="9599580" y="4092725"/>
              <a:ext cx="643" cy="643"/>
            </a:xfrm>
            <a:custGeom>
              <a:avLst/>
              <a:gdLst>
                <a:gd name="connsiteX0" fmla="*/ 0 w 643"/>
                <a:gd name="connsiteY0" fmla="*/ 643 h 643"/>
                <a:gd name="connsiteX1" fmla="*/ 643 w 643"/>
                <a:gd name="connsiteY1" fmla="*/ 643 h 643"/>
                <a:gd name="connsiteX2" fmla="*/ 643 w 643"/>
                <a:gd name="connsiteY2" fmla="*/ 0 h 643"/>
                <a:gd name="connsiteX3" fmla="*/ 0 w 643"/>
                <a:gd name="connsiteY3" fmla="*/ 643 h 643"/>
              </a:gdLst>
              <a:ahLst/>
              <a:cxnLst>
                <a:cxn ang="0">
                  <a:pos x="connsiteX0" y="connsiteY0"/>
                </a:cxn>
                <a:cxn ang="0">
                  <a:pos x="connsiteX1" y="connsiteY1"/>
                </a:cxn>
                <a:cxn ang="0">
                  <a:pos x="connsiteX2" y="connsiteY2"/>
                </a:cxn>
                <a:cxn ang="0">
                  <a:pos x="connsiteX3" y="connsiteY3"/>
                </a:cxn>
              </a:cxnLst>
              <a:rect l="l" t="t" r="r" b="b"/>
              <a:pathLst>
                <a:path w="643" h="643">
                  <a:moveTo>
                    <a:pt x="0" y="643"/>
                  </a:moveTo>
                  <a:cubicBezTo>
                    <a:pt x="214" y="643"/>
                    <a:pt x="429" y="643"/>
                    <a:pt x="643" y="643"/>
                  </a:cubicBezTo>
                  <a:cubicBezTo>
                    <a:pt x="643" y="429"/>
                    <a:pt x="643" y="215"/>
                    <a:pt x="643" y="0"/>
                  </a:cubicBezTo>
                  <a:cubicBezTo>
                    <a:pt x="643" y="0"/>
                    <a:pt x="0" y="643"/>
                    <a:pt x="0" y="643"/>
                  </a:cubicBezTo>
                  <a:close/>
                </a:path>
              </a:pathLst>
            </a:custGeom>
            <a:grpFill/>
            <a:ln w="2143" cap="flat">
              <a:noFill/>
              <a:prstDash val="solid"/>
              <a:miter/>
            </a:ln>
          </p:spPr>
          <p:txBody>
            <a:bodyPr rtlCol="0" anchor="ctr"/>
            <a:lstStyle/>
            <a:p>
              <a:endParaRPr lang="en-US"/>
            </a:p>
          </p:txBody>
        </p:sp>
        <p:sp>
          <p:nvSpPr>
            <p:cNvPr id="10" name="Freeform 79">
              <a:extLst>
                <a:ext uri="{FF2B5EF4-FFF2-40B4-BE49-F238E27FC236}">
                  <a16:creationId xmlns:a16="http://schemas.microsoft.com/office/drawing/2014/main" id="{69EA661A-75F6-9776-1265-AC52979D81ED}"/>
                </a:ext>
              </a:extLst>
            </p:cNvPr>
            <p:cNvSpPr/>
            <p:nvPr/>
          </p:nvSpPr>
          <p:spPr>
            <a:xfrm>
              <a:off x="9600437" y="4093368"/>
              <a:ext cx="68821" cy="18862"/>
            </a:xfrm>
            <a:custGeom>
              <a:avLst/>
              <a:gdLst>
                <a:gd name="connsiteX0" fmla="*/ 60222 w 68821"/>
                <a:gd name="connsiteY0" fmla="*/ 1715 h 18862"/>
                <a:gd name="connsiteX1" fmla="*/ 0 w 68821"/>
                <a:gd name="connsiteY1" fmla="*/ 0 h 18862"/>
                <a:gd name="connsiteX2" fmla="*/ 10930 w 68821"/>
                <a:gd name="connsiteY2" fmla="*/ 18860 h 18862"/>
                <a:gd name="connsiteX3" fmla="*/ 61079 w 68821"/>
                <a:gd name="connsiteY3" fmla="*/ 15216 h 18862"/>
                <a:gd name="connsiteX4" fmla="*/ 68795 w 68821"/>
                <a:gd name="connsiteY4" fmla="*/ 9216 h 18862"/>
                <a:gd name="connsiteX5" fmla="*/ 60222 w 68821"/>
                <a:gd name="connsiteY5" fmla="*/ 1715 h 1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821" h="18862">
                  <a:moveTo>
                    <a:pt x="60222" y="1715"/>
                  </a:moveTo>
                  <a:cubicBezTo>
                    <a:pt x="40076" y="857"/>
                    <a:pt x="19931" y="643"/>
                    <a:pt x="0" y="0"/>
                  </a:cubicBezTo>
                  <a:cubicBezTo>
                    <a:pt x="643" y="8144"/>
                    <a:pt x="-2786" y="19074"/>
                    <a:pt x="10930" y="18860"/>
                  </a:cubicBezTo>
                  <a:cubicBezTo>
                    <a:pt x="27647" y="18431"/>
                    <a:pt x="44363" y="16716"/>
                    <a:pt x="61079" y="15216"/>
                  </a:cubicBezTo>
                  <a:cubicBezTo>
                    <a:pt x="64722" y="15002"/>
                    <a:pt x="68580" y="13073"/>
                    <a:pt x="68795" y="9216"/>
                  </a:cubicBezTo>
                  <a:cubicBezTo>
                    <a:pt x="69223" y="3643"/>
                    <a:pt x="64508" y="1929"/>
                    <a:pt x="60222" y="1715"/>
                  </a:cubicBezTo>
                  <a:close/>
                </a:path>
              </a:pathLst>
            </a:custGeom>
            <a:grpFill/>
            <a:ln w="2143" cap="flat">
              <a:noFill/>
              <a:prstDash val="solid"/>
              <a:miter/>
            </a:ln>
          </p:spPr>
          <p:txBody>
            <a:bodyPr rtlCol="0" anchor="ctr"/>
            <a:lstStyle/>
            <a:p>
              <a:endParaRPr lang="en-US"/>
            </a:p>
          </p:txBody>
        </p:sp>
        <p:sp>
          <p:nvSpPr>
            <p:cNvPr id="11" name="Freeform 81">
              <a:extLst>
                <a:ext uri="{FF2B5EF4-FFF2-40B4-BE49-F238E27FC236}">
                  <a16:creationId xmlns:a16="http://schemas.microsoft.com/office/drawing/2014/main" id="{178E88FB-7BF2-0CAF-9F38-C96CC9E03592}"/>
                </a:ext>
              </a:extLst>
            </p:cNvPr>
            <p:cNvSpPr/>
            <p:nvPr/>
          </p:nvSpPr>
          <p:spPr>
            <a:xfrm>
              <a:off x="8862316" y="4093348"/>
              <a:ext cx="48035" cy="17360"/>
            </a:xfrm>
            <a:custGeom>
              <a:avLst/>
              <a:gdLst>
                <a:gd name="connsiteX0" fmla="*/ 8602 w 48035"/>
                <a:gd name="connsiteY0" fmla="*/ 664 h 17360"/>
                <a:gd name="connsiteX1" fmla="*/ 30 w 48035"/>
                <a:gd name="connsiteY1" fmla="*/ 8807 h 17360"/>
                <a:gd name="connsiteX2" fmla="*/ 11388 w 48035"/>
                <a:gd name="connsiteY2" fmla="*/ 17166 h 17360"/>
                <a:gd name="connsiteX3" fmla="*/ 48035 w 48035"/>
                <a:gd name="connsiteY3" fmla="*/ 5379 h 17360"/>
                <a:gd name="connsiteX4" fmla="*/ 8602 w 48035"/>
                <a:gd name="connsiteY4" fmla="*/ 664 h 1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5" h="17360">
                  <a:moveTo>
                    <a:pt x="8602" y="664"/>
                  </a:moveTo>
                  <a:cubicBezTo>
                    <a:pt x="3887" y="664"/>
                    <a:pt x="-399" y="3664"/>
                    <a:pt x="30" y="8807"/>
                  </a:cubicBezTo>
                  <a:cubicBezTo>
                    <a:pt x="673" y="14808"/>
                    <a:pt x="5387" y="18237"/>
                    <a:pt x="11388" y="17166"/>
                  </a:cubicBezTo>
                  <a:cubicBezTo>
                    <a:pt x="22318" y="15023"/>
                    <a:pt x="34320" y="15880"/>
                    <a:pt x="48035" y="5379"/>
                  </a:cubicBezTo>
                  <a:cubicBezTo>
                    <a:pt x="32605" y="-2337"/>
                    <a:pt x="20389" y="449"/>
                    <a:pt x="8602" y="664"/>
                  </a:cubicBezTo>
                  <a:close/>
                </a:path>
              </a:pathLst>
            </a:custGeom>
            <a:grpFill/>
            <a:ln w="2143"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A258AFCB-3ABF-C161-3419-10F437108D7D}"/>
              </a:ext>
            </a:extLst>
          </p:cNvPr>
          <p:cNvSpPr txBox="1"/>
          <p:nvPr/>
        </p:nvSpPr>
        <p:spPr>
          <a:xfrm>
            <a:off x="4058040" y="1106750"/>
            <a:ext cx="1414184" cy="941283"/>
          </a:xfrm>
          <a:prstGeom prst="rect">
            <a:avLst/>
          </a:prstGeom>
          <a:noFill/>
        </p:spPr>
        <p:txBody>
          <a:bodyPr wrap="square">
            <a:spAutoFit/>
          </a:bodyPr>
          <a:lstStyle/>
          <a:p>
            <a:pPr algn="ctr">
              <a:lnSpc>
                <a:spcPts val="3340"/>
              </a:lnSpc>
            </a:pPr>
            <a:r>
              <a:rPr lang="en-US" sz="3200" b="1" dirty="0">
                <a:solidFill>
                  <a:schemeClr val="bg1"/>
                </a:solidFill>
              </a:rPr>
              <a:t>Frábært starf </a:t>
            </a:r>
            <a:endParaRPr lang="en-US" sz="3200" dirty="0">
              <a:solidFill>
                <a:schemeClr val="bg1"/>
              </a:solidFill>
            </a:endParaRPr>
          </a:p>
        </p:txBody>
      </p:sp>
      <p:sp>
        <p:nvSpPr>
          <p:cNvPr id="16" name="Rectangle 15">
            <a:extLst>
              <a:ext uri="{FF2B5EF4-FFF2-40B4-BE49-F238E27FC236}">
                <a16:creationId xmlns:a16="http://schemas.microsoft.com/office/drawing/2014/main" id="{DC89755C-2C9E-7FDD-B00D-249A30F47679}"/>
              </a:ext>
            </a:extLst>
          </p:cNvPr>
          <p:cNvSpPr/>
          <p:nvPr/>
        </p:nvSpPr>
        <p:spPr>
          <a:xfrm>
            <a:off x="7079783" y="4168857"/>
            <a:ext cx="1847011" cy="141629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85137A3C-E01D-6AB8-0A2F-B907428988BD}"/>
              </a:ext>
            </a:extLst>
          </p:cNvPr>
          <p:cNvGrpSpPr/>
          <p:nvPr/>
        </p:nvGrpSpPr>
        <p:grpSpPr>
          <a:xfrm>
            <a:off x="6514149" y="3600310"/>
            <a:ext cx="2584100" cy="1848198"/>
            <a:chOff x="6514149" y="3600310"/>
            <a:chExt cx="2584100" cy="1848198"/>
          </a:xfrm>
        </p:grpSpPr>
        <p:sp>
          <p:nvSpPr>
            <p:cNvPr id="18" name="Graphic 125">
              <a:extLst>
                <a:ext uri="{FF2B5EF4-FFF2-40B4-BE49-F238E27FC236}">
                  <a16:creationId xmlns:a16="http://schemas.microsoft.com/office/drawing/2014/main" id="{5E5B613E-CA8E-164D-6B28-0F760E3305A6}"/>
                </a:ext>
              </a:extLst>
            </p:cNvPr>
            <p:cNvSpPr/>
            <p:nvPr/>
          </p:nvSpPr>
          <p:spPr>
            <a:xfrm>
              <a:off x="7320238" y="3704966"/>
              <a:ext cx="1778011" cy="1222735"/>
            </a:xfrm>
            <a:custGeom>
              <a:avLst/>
              <a:gdLst>
                <a:gd name="connsiteX0" fmla="*/ 1046400 w 1054187"/>
                <a:gd name="connsiteY0" fmla="*/ 159536 h 819883"/>
                <a:gd name="connsiteX1" fmla="*/ 936991 w 1054187"/>
                <a:gd name="connsiteY1" fmla="*/ 394421 h 819883"/>
                <a:gd name="connsiteX2" fmla="*/ 911304 w 1054187"/>
                <a:gd name="connsiteY2" fmla="*/ 390617 h 819883"/>
                <a:gd name="connsiteX3" fmla="*/ 897985 w 1054187"/>
                <a:gd name="connsiteY3" fmla="*/ 342118 h 819883"/>
                <a:gd name="connsiteX4" fmla="*/ 827583 w 1054187"/>
                <a:gd name="connsiteY4" fmla="*/ 371598 h 819883"/>
                <a:gd name="connsiteX5" fmla="*/ 801896 w 1054187"/>
                <a:gd name="connsiteY5" fmla="*/ 379205 h 819883"/>
                <a:gd name="connsiteX6" fmla="*/ 698195 w 1054187"/>
                <a:gd name="connsiteY6" fmla="*/ 441017 h 819883"/>
                <a:gd name="connsiteX7" fmla="*/ 682973 w 1054187"/>
                <a:gd name="connsiteY7" fmla="*/ 426753 h 819883"/>
                <a:gd name="connsiteX8" fmla="*/ 682022 w 1054187"/>
                <a:gd name="connsiteY8" fmla="*/ 423900 h 819883"/>
                <a:gd name="connsiteX9" fmla="*/ 672508 w 1054187"/>
                <a:gd name="connsiteY9" fmla="*/ 408685 h 819883"/>
                <a:gd name="connsiteX10" fmla="*/ 655383 w 1054187"/>
                <a:gd name="connsiteY10" fmla="*/ 403930 h 819883"/>
                <a:gd name="connsiteX11" fmla="*/ 635404 w 1054187"/>
                <a:gd name="connsiteY11" fmla="*/ 425802 h 819883"/>
                <a:gd name="connsiteX12" fmla="*/ 633502 w 1054187"/>
                <a:gd name="connsiteY12" fmla="*/ 429606 h 819883"/>
                <a:gd name="connsiteX13" fmla="*/ 633502 w 1054187"/>
                <a:gd name="connsiteY13" fmla="*/ 429606 h 819883"/>
                <a:gd name="connsiteX14" fmla="*/ 632550 w 1054187"/>
                <a:gd name="connsiteY14" fmla="*/ 433410 h 819883"/>
                <a:gd name="connsiteX15" fmla="*/ 632550 w 1054187"/>
                <a:gd name="connsiteY15" fmla="*/ 434360 h 819883"/>
                <a:gd name="connsiteX16" fmla="*/ 632550 w 1054187"/>
                <a:gd name="connsiteY16" fmla="*/ 437213 h 819883"/>
                <a:gd name="connsiteX17" fmla="*/ 632550 w 1054187"/>
                <a:gd name="connsiteY17" fmla="*/ 438164 h 819883"/>
                <a:gd name="connsiteX18" fmla="*/ 632550 w 1054187"/>
                <a:gd name="connsiteY18" fmla="*/ 442919 h 819883"/>
                <a:gd name="connsiteX19" fmla="*/ 632550 w 1054187"/>
                <a:gd name="connsiteY19" fmla="*/ 454331 h 819883"/>
                <a:gd name="connsiteX20" fmla="*/ 625891 w 1054187"/>
                <a:gd name="connsiteY20" fmla="*/ 484761 h 819883"/>
                <a:gd name="connsiteX21" fmla="*/ 592592 w 1054187"/>
                <a:gd name="connsiteY21" fmla="*/ 490467 h 819883"/>
                <a:gd name="connsiteX22" fmla="*/ 547878 w 1054187"/>
                <a:gd name="connsiteY22" fmla="*/ 515191 h 819883"/>
                <a:gd name="connsiteX23" fmla="*/ 531704 w 1054187"/>
                <a:gd name="connsiteY23" fmla="*/ 538965 h 819883"/>
                <a:gd name="connsiteX24" fmla="*/ 512677 w 1054187"/>
                <a:gd name="connsiteY24" fmla="*/ 550377 h 819883"/>
                <a:gd name="connsiteX25" fmla="*/ 488892 w 1054187"/>
                <a:gd name="connsiteY25" fmla="*/ 540867 h 819883"/>
                <a:gd name="connsiteX26" fmla="*/ 397560 w 1054187"/>
                <a:gd name="connsiteY26" fmla="*/ 545622 h 819883"/>
                <a:gd name="connsiteX27" fmla="*/ 361407 w 1054187"/>
                <a:gd name="connsiteY27" fmla="*/ 629306 h 819883"/>
                <a:gd name="connsiteX28" fmla="*/ 346186 w 1054187"/>
                <a:gd name="connsiteY28" fmla="*/ 654981 h 819883"/>
                <a:gd name="connsiteX29" fmla="*/ 291005 w 1054187"/>
                <a:gd name="connsiteY29" fmla="*/ 691117 h 819883"/>
                <a:gd name="connsiteX30" fmla="*/ 273881 w 1054187"/>
                <a:gd name="connsiteY30" fmla="*/ 673049 h 819883"/>
                <a:gd name="connsiteX31" fmla="*/ 219652 w 1054187"/>
                <a:gd name="connsiteY31" fmla="*/ 720597 h 819883"/>
                <a:gd name="connsiteX32" fmla="*/ 207284 w 1054187"/>
                <a:gd name="connsiteY32" fmla="*/ 747224 h 819883"/>
                <a:gd name="connsiteX33" fmla="*/ 132125 w 1054187"/>
                <a:gd name="connsiteY33" fmla="*/ 791918 h 819883"/>
                <a:gd name="connsiteX34" fmla="*/ 101681 w 1054187"/>
                <a:gd name="connsiteY34" fmla="*/ 811888 h 819883"/>
                <a:gd name="connsiteX35" fmla="*/ 49355 w 1054187"/>
                <a:gd name="connsiteY35" fmla="*/ 788114 h 819883"/>
                <a:gd name="connsiteX36" fmla="*/ 17960 w 1054187"/>
                <a:gd name="connsiteY36" fmla="*/ 676853 h 819883"/>
                <a:gd name="connsiteX37" fmla="*/ 17009 w 1054187"/>
                <a:gd name="connsiteY37" fmla="*/ 674000 h 819883"/>
                <a:gd name="connsiteX38" fmla="*/ 17009 w 1054187"/>
                <a:gd name="connsiteY38" fmla="*/ 674000 h 819883"/>
                <a:gd name="connsiteX39" fmla="*/ 17009 w 1054187"/>
                <a:gd name="connsiteY39" fmla="*/ 671147 h 819883"/>
                <a:gd name="connsiteX40" fmla="*/ 17009 w 1054187"/>
                <a:gd name="connsiteY40" fmla="*/ 671147 h 819883"/>
                <a:gd name="connsiteX41" fmla="*/ 17009 w 1054187"/>
                <a:gd name="connsiteY41" fmla="*/ 668295 h 819883"/>
                <a:gd name="connsiteX42" fmla="*/ 17009 w 1054187"/>
                <a:gd name="connsiteY42" fmla="*/ 668295 h 819883"/>
                <a:gd name="connsiteX43" fmla="*/ 17009 w 1054187"/>
                <a:gd name="connsiteY43" fmla="*/ 666393 h 819883"/>
                <a:gd name="connsiteX44" fmla="*/ 17009 w 1054187"/>
                <a:gd name="connsiteY44" fmla="*/ 666393 h 819883"/>
                <a:gd name="connsiteX45" fmla="*/ 16057 w 1054187"/>
                <a:gd name="connsiteY45" fmla="*/ 661638 h 819883"/>
                <a:gd name="connsiteX46" fmla="*/ 16057 w 1054187"/>
                <a:gd name="connsiteY46" fmla="*/ 661638 h 819883"/>
                <a:gd name="connsiteX47" fmla="*/ 16057 w 1054187"/>
                <a:gd name="connsiteY47" fmla="*/ 659736 h 819883"/>
                <a:gd name="connsiteX48" fmla="*/ 16057 w 1054187"/>
                <a:gd name="connsiteY48" fmla="*/ 659736 h 819883"/>
                <a:gd name="connsiteX49" fmla="*/ 16057 w 1054187"/>
                <a:gd name="connsiteY49" fmla="*/ 656883 h 819883"/>
                <a:gd name="connsiteX50" fmla="*/ 16057 w 1054187"/>
                <a:gd name="connsiteY50" fmla="*/ 656883 h 819883"/>
                <a:gd name="connsiteX51" fmla="*/ 16057 w 1054187"/>
                <a:gd name="connsiteY51" fmla="*/ 654981 h 819883"/>
                <a:gd name="connsiteX52" fmla="*/ 16057 w 1054187"/>
                <a:gd name="connsiteY52" fmla="*/ 654981 h 819883"/>
                <a:gd name="connsiteX53" fmla="*/ 16057 w 1054187"/>
                <a:gd name="connsiteY53" fmla="*/ 650227 h 819883"/>
                <a:gd name="connsiteX54" fmla="*/ 16057 w 1054187"/>
                <a:gd name="connsiteY54" fmla="*/ 650227 h 819883"/>
                <a:gd name="connsiteX55" fmla="*/ 16057 w 1054187"/>
                <a:gd name="connsiteY55" fmla="*/ 647374 h 819883"/>
                <a:gd name="connsiteX56" fmla="*/ 16057 w 1054187"/>
                <a:gd name="connsiteY56" fmla="*/ 645472 h 819883"/>
                <a:gd name="connsiteX57" fmla="*/ 16057 w 1054187"/>
                <a:gd name="connsiteY57" fmla="*/ 645472 h 819883"/>
                <a:gd name="connsiteX58" fmla="*/ 16057 w 1054187"/>
                <a:gd name="connsiteY58" fmla="*/ 643570 h 819883"/>
                <a:gd name="connsiteX59" fmla="*/ 16057 w 1054187"/>
                <a:gd name="connsiteY59" fmla="*/ 643570 h 819883"/>
                <a:gd name="connsiteX60" fmla="*/ 17009 w 1054187"/>
                <a:gd name="connsiteY60" fmla="*/ 616943 h 819883"/>
                <a:gd name="connsiteX61" fmla="*/ 26522 w 1054187"/>
                <a:gd name="connsiteY61" fmla="*/ 555131 h 819883"/>
                <a:gd name="connsiteX62" fmla="*/ 12252 w 1054187"/>
                <a:gd name="connsiteY62" fmla="*/ 511388 h 819883"/>
                <a:gd name="connsiteX63" fmla="*/ 11300 w 1054187"/>
                <a:gd name="connsiteY63" fmla="*/ 458134 h 819883"/>
                <a:gd name="connsiteX64" fmla="*/ 39842 w 1054187"/>
                <a:gd name="connsiteY64" fmla="*/ 440066 h 819883"/>
                <a:gd name="connsiteX65" fmla="*/ 211090 w 1054187"/>
                <a:gd name="connsiteY65" fmla="*/ 367794 h 819883"/>
                <a:gd name="connsiteX66" fmla="*/ 657286 w 1054187"/>
                <a:gd name="connsiteY66" fmla="*/ 174751 h 819883"/>
                <a:gd name="connsiteX67" fmla="*/ 764792 w 1054187"/>
                <a:gd name="connsiteY67" fmla="*/ 134811 h 819883"/>
                <a:gd name="connsiteX68" fmla="*/ 818069 w 1054187"/>
                <a:gd name="connsiteY68" fmla="*/ 118645 h 819883"/>
                <a:gd name="connsiteX69" fmla="*/ 829486 w 1054187"/>
                <a:gd name="connsiteY69" fmla="*/ 89165 h 819883"/>
                <a:gd name="connsiteX70" fmla="*/ 816166 w 1054187"/>
                <a:gd name="connsiteY70" fmla="*/ 28304 h 819883"/>
                <a:gd name="connsiteX71" fmla="*/ 831388 w 1054187"/>
                <a:gd name="connsiteY71" fmla="*/ 727 h 819883"/>
                <a:gd name="connsiteX72" fmla="*/ 942699 w 1054187"/>
                <a:gd name="connsiteY72" fmla="*/ 42569 h 819883"/>
                <a:gd name="connsiteX73" fmla="*/ 942699 w 1054187"/>
                <a:gd name="connsiteY73" fmla="*/ 42569 h 819883"/>
                <a:gd name="connsiteX74" fmla="*/ 945554 w 1054187"/>
                <a:gd name="connsiteY74" fmla="*/ 43520 h 819883"/>
                <a:gd name="connsiteX75" fmla="*/ 945554 w 1054187"/>
                <a:gd name="connsiteY75" fmla="*/ 43520 h 819883"/>
                <a:gd name="connsiteX76" fmla="*/ 948408 w 1054187"/>
                <a:gd name="connsiteY76" fmla="*/ 44470 h 819883"/>
                <a:gd name="connsiteX77" fmla="*/ 948408 w 1054187"/>
                <a:gd name="connsiteY77" fmla="*/ 44470 h 819883"/>
                <a:gd name="connsiteX78" fmla="*/ 951262 w 1054187"/>
                <a:gd name="connsiteY78" fmla="*/ 45421 h 819883"/>
                <a:gd name="connsiteX79" fmla="*/ 951262 w 1054187"/>
                <a:gd name="connsiteY79" fmla="*/ 45421 h 819883"/>
                <a:gd name="connsiteX80" fmla="*/ 954116 w 1054187"/>
                <a:gd name="connsiteY80" fmla="*/ 46372 h 819883"/>
                <a:gd name="connsiteX81" fmla="*/ 954116 w 1054187"/>
                <a:gd name="connsiteY81" fmla="*/ 46372 h 819883"/>
                <a:gd name="connsiteX82" fmla="*/ 956970 w 1054187"/>
                <a:gd name="connsiteY82" fmla="*/ 47323 h 819883"/>
                <a:gd name="connsiteX83" fmla="*/ 956970 w 1054187"/>
                <a:gd name="connsiteY83" fmla="*/ 47323 h 819883"/>
                <a:gd name="connsiteX84" fmla="*/ 980755 w 1054187"/>
                <a:gd name="connsiteY84" fmla="*/ 56833 h 819883"/>
                <a:gd name="connsiteX85" fmla="*/ 983609 w 1054187"/>
                <a:gd name="connsiteY85" fmla="*/ 57784 h 819883"/>
                <a:gd name="connsiteX86" fmla="*/ 983609 w 1054187"/>
                <a:gd name="connsiteY86" fmla="*/ 57784 h 819883"/>
                <a:gd name="connsiteX87" fmla="*/ 986463 w 1054187"/>
                <a:gd name="connsiteY87" fmla="*/ 58735 h 819883"/>
                <a:gd name="connsiteX88" fmla="*/ 986463 w 1054187"/>
                <a:gd name="connsiteY88" fmla="*/ 58735 h 819883"/>
                <a:gd name="connsiteX89" fmla="*/ 989317 w 1054187"/>
                <a:gd name="connsiteY89" fmla="*/ 59686 h 819883"/>
                <a:gd name="connsiteX90" fmla="*/ 989317 w 1054187"/>
                <a:gd name="connsiteY90" fmla="*/ 59686 h 819883"/>
                <a:gd name="connsiteX91" fmla="*/ 992171 w 1054187"/>
                <a:gd name="connsiteY91" fmla="*/ 60637 h 819883"/>
                <a:gd name="connsiteX92" fmla="*/ 992171 w 1054187"/>
                <a:gd name="connsiteY92" fmla="*/ 60637 h 819883"/>
                <a:gd name="connsiteX93" fmla="*/ 995025 w 1054187"/>
                <a:gd name="connsiteY93" fmla="*/ 61588 h 819883"/>
                <a:gd name="connsiteX94" fmla="*/ 995025 w 1054187"/>
                <a:gd name="connsiteY94" fmla="*/ 61588 h 819883"/>
                <a:gd name="connsiteX95" fmla="*/ 1005490 w 1054187"/>
                <a:gd name="connsiteY95" fmla="*/ 66342 h 819883"/>
                <a:gd name="connsiteX96" fmla="*/ 1005490 w 1054187"/>
                <a:gd name="connsiteY96" fmla="*/ 66342 h 819883"/>
                <a:gd name="connsiteX97" fmla="*/ 1007393 w 1054187"/>
                <a:gd name="connsiteY97" fmla="*/ 66342 h 819883"/>
                <a:gd name="connsiteX98" fmla="*/ 1007393 w 1054187"/>
                <a:gd name="connsiteY98" fmla="*/ 66342 h 819883"/>
                <a:gd name="connsiteX99" fmla="*/ 1009296 w 1054187"/>
                <a:gd name="connsiteY99" fmla="*/ 66342 h 819883"/>
                <a:gd name="connsiteX100" fmla="*/ 1009296 w 1054187"/>
                <a:gd name="connsiteY100" fmla="*/ 66342 h 819883"/>
                <a:gd name="connsiteX101" fmla="*/ 1011199 w 1054187"/>
                <a:gd name="connsiteY101" fmla="*/ 66342 h 819883"/>
                <a:gd name="connsiteX102" fmla="*/ 1011199 w 1054187"/>
                <a:gd name="connsiteY102" fmla="*/ 66342 h 819883"/>
                <a:gd name="connsiteX103" fmla="*/ 1012150 w 1054187"/>
                <a:gd name="connsiteY103" fmla="*/ 66342 h 819883"/>
                <a:gd name="connsiteX104" fmla="*/ 1012150 w 1054187"/>
                <a:gd name="connsiteY104" fmla="*/ 66342 h 819883"/>
                <a:gd name="connsiteX105" fmla="*/ 1013101 w 1054187"/>
                <a:gd name="connsiteY105" fmla="*/ 66342 h 819883"/>
                <a:gd name="connsiteX106" fmla="*/ 1014053 w 1054187"/>
                <a:gd name="connsiteY106" fmla="*/ 66342 h 819883"/>
                <a:gd name="connsiteX107" fmla="*/ 1015004 w 1054187"/>
                <a:gd name="connsiteY107" fmla="*/ 66342 h 819883"/>
                <a:gd name="connsiteX108" fmla="*/ 1015956 w 1054187"/>
                <a:gd name="connsiteY108" fmla="*/ 66342 h 819883"/>
                <a:gd name="connsiteX109" fmla="*/ 1015956 w 1054187"/>
                <a:gd name="connsiteY109" fmla="*/ 66342 h 819883"/>
                <a:gd name="connsiteX110" fmla="*/ 1016907 w 1054187"/>
                <a:gd name="connsiteY110" fmla="*/ 66342 h 819883"/>
                <a:gd name="connsiteX111" fmla="*/ 1016907 w 1054187"/>
                <a:gd name="connsiteY111" fmla="*/ 66342 h 819883"/>
                <a:gd name="connsiteX112" fmla="*/ 1017858 w 1054187"/>
                <a:gd name="connsiteY112" fmla="*/ 66342 h 819883"/>
                <a:gd name="connsiteX113" fmla="*/ 1017858 w 1054187"/>
                <a:gd name="connsiteY113" fmla="*/ 66342 h 819883"/>
                <a:gd name="connsiteX114" fmla="*/ 1018810 w 1054187"/>
                <a:gd name="connsiteY114" fmla="*/ 66342 h 819883"/>
                <a:gd name="connsiteX115" fmla="*/ 1018810 w 1054187"/>
                <a:gd name="connsiteY115" fmla="*/ 66342 h 819883"/>
                <a:gd name="connsiteX116" fmla="*/ 1020713 w 1054187"/>
                <a:gd name="connsiteY116" fmla="*/ 66342 h 819883"/>
                <a:gd name="connsiteX117" fmla="*/ 1041643 w 1054187"/>
                <a:gd name="connsiteY117" fmla="*/ 147173 h 81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054187" h="819883">
                  <a:moveTo>
                    <a:pt x="1046400" y="159536"/>
                  </a:moveTo>
                  <a:cubicBezTo>
                    <a:pt x="1010247" y="228955"/>
                    <a:pt x="940797" y="387764"/>
                    <a:pt x="936991" y="394421"/>
                  </a:cubicBezTo>
                  <a:cubicBezTo>
                    <a:pt x="924623" y="414391"/>
                    <a:pt x="920818" y="413440"/>
                    <a:pt x="911304" y="390617"/>
                  </a:cubicBezTo>
                  <a:cubicBezTo>
                    <a:pt x="906547" y="379205"/>
                    <a:pt x="899887" y="354481"/>
                    <a:pt x="897985" y="342118"/>
                  </a:cubicBezTo>
                  <a:cubicBezTo>
                    <a:pt x="897033" y="334511"/>
                    <a:pt x="858978" y="373500"/>
                    <a:pt x="827583" y="371598"/>
                  </a:cubicBezTo>
                  <a:cubicBezTo>
                    <a:pt x="824729" y="371598"/>
                    <a:pt x="802847" y="376353"/>
                    <a:pt x="801896" y="379205"/>
                  </a:cubicBezTo>
                  <a:cubicBezTo>
                    <a:pt x="786674" y="407734"/>
                    <a:pt x="709612" y="434360"/>
                    <a:pt x="698195" y="441017"/>
                  </a:cubicBezTo>
                  <a:cubicBezTo>
                    <a:pt x="688682" y="445772"/>
                    <a:pt x="688682" y="441017"/>
                    <a:pt x="682973" y="426753"/>
                  </a:cubicBezTo>
                  <a:cubicBezTo>
                    <a:pt x="682973" y="426753"/>
                    <a:pt x="682973" y="424851"/>
                    <a:pt x="682022" y="423900"/>
                  </a:cubicBezTo>
                  <a:cubicBezTo>
                    <a:pt x="679168" y="418194"/>
                    <a:pt x="676314" y="412489"/>
                    <a:pt x="672508" y="408685"/>
                  </a:cubicBezTo>
                  <a:cubicBezTo>
                    <a:pt x="667751" y="403930"/>
                    <a:pt x="662994" y="402028"/>
                    <a:pt x="655383" y="403930"/>
                  </a:cubicBezTo>
                  <a:cubicBezTo>
                    <a:pt x="647772" y="405832"/>
                    <a:pt x="640161" y="414391"/>
                    <a:pt x="635404" y="425802"/>
                  </a:cubicBezTo>
                  <a:cubicBezTo>
                    <a:pt x="635404" y="426753"/>
                    <a:pt x="634453" y="428655"/>
                    <a:pt x="633502" y="429606"/>
                  </a:cubicBezTo>
                  <a:cubicBezTo>
                    <a:pt x="633502" y="429606"/>
                    <a:pt x="633502" y="429606"/>
                    <a:pt x="633502" y="429606"/>
                  </a:cubicBezTo>
                  <a:cubicBezTo>
                    <a:pt x="633502" y="430557"/>
                    <a:pt x="633502" y="431508"/>
                    <a:pt x="632550" y="433410"/>
                  </a:cubicBezTo>
                  <a:cubicBezTo>
                    <a:pt x="632550" y="433410"/>
                    <a:pt x="632550" y="433410"/>
                    <a:pt x="632550" y="434360"/>
                  </a:cubicBezTo>
                  <a:cubicBezTo>
                    <a:pt x="632550" y="435311"/>
                    <a:pt x="632550" y="436263"/>
                    <a:pt x="632550" y="437213"/>
                  </a:cubicBezTo>
                  <a:cubicBezTo>
                    <a:pt x="632550" y="437213"/>
                    <a:pt x="632550" y="437213"/>
                    <a:pt x="632550" y="438164"/>
                  </a:cubicBezTo>
                  <a:cubicBezTo>
                    <a:pt x="632550" y="440066"/>
                    <a:pt x="632550" y="441017"/>
                    <a:pt x="632550" y="442919"/>
                  </a:cubicBezTo>
                  <a:cubicBezTo>
                    <a:pt x="632550" y="446723"/>
                    <a:pt x="632550" y="450527"/>
                    <a:pt x="632550" y="454331"/>
                  </a:cubicBezTo>
                  <a:cubicBezTo>
                    <a:pt x="630648" y="464791"/>
                    <a:pt x="637307" y="479055"/>
                    <a:pt x="625891" y="484761"/>
                  </a:cubicBezTo>
                  <a:cubicBezTo>
                    <a:pt x="614474" y="490467"/>
                    <a:pt x="605912" y="499025"/>
                    <a:pt x="592592" y="490467"/>
                  </a:cubicBezTo>
                  <a:cubicBezTo>
                    <a:pt x="570711" y="477153"/>
                    <a:pt x="555489" y="484761"/>
                    <a:pt x="547878" y="515191"/>
                  </a:cubicBezTo>
                  <a:cubicBezTo>
                    <a:pt x="545024" y="527554"/>
                    <a:pt x="541218" y="535161"/>
                    <a:pt x="531704" y="538965"/>
                  </a:cubicBezTo>
                  <a:cubicBezTo>
                    <a:pt x="525045" y="541818"/>
                    <a:pt x="518385" y="546573"/>
                    <a:pt x="512677" y="550377"/>
                  </a:cubicBezTo>
                  <a:cubicBezTo>
                    <a:pt x="504114" y="555131"/>
                    <a:pt x="496503" y="547524"/>
                    <a:pt x="488892" y="540867"/>
                  </a:cubicBezTo>
                  <a:cubicBezTo>
                    <a:pt x="457497" y="514240"/>
                    <a:pt x="427053" y="522799"/>
                    <a:pt x="397560" y="545622"/>
                  </a:cubicBezTo>
                  <a:cubicBezTo>
                    <a:pt x="376629" y="562739"/>
                    <a:pt x="363310" y="595071"/>
                    <a:pt x="361407" y="629306"/>
                  </a:cubicBezTo>
                  <a:cubicBezTo>
                    <a:pt x="361407" y="643570"/>
                    <a:pt x="357602" y="645472"/>
                    <a:pt x="346186" y="654981"/>
                  </a:cubicBezTo>
                  <a:cubicBezTo>
                    <a:pt x="329061" y="665442"/>
                    <a:pt x="306228" y="684461"/>
                    <a:pt x="291005" y="691117"/>
                  </a:cubicBezTo>
                  <a:cubicBezTo>
                    <a:pt x="281492" y="694921"/>
                    <a:pt x="284346" y="679706"/>
                    <a:pt x="273881" y="673049"/>
                  </a:cubicBezTo>
                  <a:cubicBezTo>
                    <a:pt x="250096" y="657834"/>
                    <a:pt x="220604" y="684461"/>
                    <a:pt x="219652" y="720597"/>
                  </a:cubicBezTo>
                  <a:cubicBezTo>
                    <a:pt x="219652" y="733910"/>
                    <a:pt x="215847" y="740567"/>
                    <a:pt x="207284" y="747224"/>
                  </a:cubicBezTo>
                  <a:cubicBezTo>
                    <a:pt x="183500" y="767193"/>
                    <a:pt x="155910" y="773850"/>
                    <a:pt x="132125" y="791918"/>
                  </a:cubicBezTo>
                  <a:cubicBezTo>
                    <a:pt x="122612" y="799526"/>
                    <a:pt x="112146" y="804280"/>
                    <a:pt x="101681" y="811888"/>
                  </a:cubicBezTo>
                  <a:cubicBezTo>
                    <a:pt x="79800" y="828054"/>
                    <a:pt x="60772" y="819496"/>
                    <a:pt x="49355" y="788114"/>
                  </a:cubicBezTo>
                  <a:cubicBezTo>
                    <a:pt x="36036" y="752929"/>
                    <a:pt x="31279" y="712989"/>
                    <a:pt x="17960" y="676853"/>
                  </a:cubicBezTo>
                  <a:cubicBezTo>
                    <a:pt x="17960" y="675902"/>
                    <a:pt x="17960" y="674951"/>
                    <a:pt x="17009" y="674000"/>
                  </a:cubicBezTo>
                  <a:cubicBezTo>
                    <a:pt x="17009" y="674000"/>
                    <a:pt x="17009" y="674000"/>
                    <a:pt x="17009" y="674000"/>
                  </a:cubicBezTo>
                  <a:cubicBezTo>
                    <a:pt x="17009" y="674000"/>
                    <a:pt x="17009" y="672098"/>
                    <a:pt x="17009" y="671147"/>
                  </a:cubicBezTo>
                  <a:cubicBezTo>
                    <a:pt x="17009" y="671147"/>
                    <a:pt x="17009" y="671147"/>
                    <a:pt x="17009" y="671147"/>
                  </a:cubicBezTo>
                  <a:cubicBezTo>
                    <a:pt x="17009" y="671147"/>
                    <a:pt x="17009" y="669246"/>
                    <a:pt x="17009" y="668295"/>
                  </a:cubicBezTo>
                  <a:cubicBezTo>
                    <a:pt x="17009" y="668295"/>
                    <a:pt x="17009" y="668295"/>
                    <a:pt x="17009" y="668295"/>
                  </a:cubicBezTo>
                  <a:cubicBezTo>
                    <a:pt x="17009" y="668295"/>
                    <a:pt x="17009" y="666393"/>
                    <a:pt x="17009" y="666393"/>
                  </a:cubicBezTo>
                  <a:cubicBezTo>
                    <a:pt x="17009" y="666393"/>
                    <a:pt x="17009" y="666393"/>
                    <a:pt x="17009" y="666393"/>
                  </a:cubicBezTo>
                  <a:cubicBezTo>
                    <a:pt x="17009" y="664491"/>
                    <a:pt x="17009" y="662589"/>
                    <a:pt x="16057" y="661638"/>
                  </a:cubicBezTo>
                  <a:cubicBezTo>
                    <a:pt x="16057" y="661638"/>
                    <a:pt x="16057" y="661638"/>
                    <a:pt x="16057" y="661638"/>
                  </a:cubicBezTo>
                  <a:cubicBezTo>
                    <a:pt x="16057" y="661638"/>
                    <a:pt x="16057" y="660687"/>
                    <a:pt x="16057" y="659736"/>
                  </a:cubicBezTo>
                  <a:lnTo>
                    <a:pt x="16057" y="659736"/>
                  </a:lnTo>
                  <a:cubicBezTo>
                    <a:pt x="16057" y="659736"/>
                    <a:pt x="16057" y="657834"/>
                    <a:pt x="16057" y="656883"/>
                  </a:cubicBezTo>
                  <a:lnTo>
                    <a:pt x="16057" y="656883"/>
                  </a:lnTo>
                  <a:cubicBezTo>
                    <a:pt x="16057" y="656883"/>
                    <a:pt x="16057" y="654981"/>
                    <a:pt x="16057" y="654981"/>
                  </a:cubicBezTo>
                  <a:lnTo>
                    <a:pt x="16057" y="654981"/>
                  </a:lnTo>
                  <a:cubicBezTo>
                    <a:pt x="16057" y="653079"/>
                    <a:pt x="16057" y="652128"/>
                    <a:pt x="16057" y="650227"/>
                  </a:cubicBezTo>
                  <a:lnTo>
                    <a:pt x="16057" y="650227"/>
                  </a:lnTo>
                  <a:cubicBezTo>
                    <a:pt x="16057" y="649276"/>
                    <a:pt x="16057" y="648325"/>
                    <a:pt x="16057" y="647374"/>
                  </a:cubicBezTo>
                  <a:lnTo>
                    <a:pt x="16057" y="645472"/>
                  </a:lnTo>
                  <a:lnTo>
                    <a:pt x="16057" y="645472"/>
                  </a:lnTo>
                  <a:lnTo>
                    <a:pt x="16057" y="643570"/>
                  </a:lnTo>
                  <a:lnTo>
                    <a:pt x="16057" y="643570"/>
                  </a:lnTo>
                  <a:cubicBezTo>
                    <a:pt x="16057" y="636913"/>
                    <a:pt x="16057" y="628355"/>
                    <a:pt x="17009" y="616943"/>
                  </a:cubicBezTo>
                  <a:cubicBezTo>
                    <a:pt x="19863" y="598875"/>
                    <a:pt x="23668" y="568445"/>
                    <a:pt x="26522" y="555131"/>
                  </a:cubicBezTo>
                  <a:cubicBezTo>
                    <a:pt x="30328" y="535161"/>
                    <a:pt x="24620" y="521848"/>
                    <a:pt x="12252" y="511388"/>
                  </a:cubicBezTo>
                  <a:cubicBezTo>
                    <a:pt x="-3922" y="497123"/>
                    <a:pt x="-3922" y="475251"/>
                    <a:pt x="11300" y="458134"/>
                  </a:cubicBezTo>
                  <a:cubicBezTo>
                    <a:pt x="19863" y="448625"/>
                    <a:pt x="30328" y="444821"/>
                    <a:pt x="39842" y="440066"/>
                  </a:cubicBezTo>
                  <a:cubicBezTo>
                    <a:pt x="96924" y="417243"/>
                    <a:pt x="153056" y="388715"/>
                    <a:pt x="211090" y="367794"/>
                  </a:cubicBezTo>
                  <a:cubicBezTo>
                    <a:pt x="245339" y="355432"/>
                    <a:pt x="643967" y="179506"/>
                    <a:pt x="657286" y="174751"/>
                  </a:cubicBezTo>
                  <a:cubicBezTo>
                    <a:pt x="693439" y="162389"/>
                    <a:pt x="728639" y="145271"/>
                    <a:pt x="764792" y="134811"/>
                  </a:cubicBezTo>
                  <a:cubicBezTo>
                    <a:pt x="782868" y="130056"/>
                    <a:pt x="799993" y="123399"/>
                    <a:pt x="818069" y="118645"/>
                  </a:cubicBezTo>
                  <a:cubicBezTo>
                    <a:pt x="832340" y="114841"/>
                    <a:pt x="834242" y="107233"/>
                    <a:pt x="829486" y="89165"/>
                  </a:cubicBezTo>
                  <a:cubicBezTo>
                    <a:pt x="823777" y="69195"/>
                    <a:pt x="819972" y="49225"/>
                    <a:pt x="816166" y="28304"/>
                  </a:cubicBezTo>
                  <a:cubicBezTo>
                    <a:pt x="813312" y="8334"/>
                    <a:pt x="817118" y="-3077"/>
                    <a:pt x="831388" y="727"/>
                  </a:cubicBezTo>
                  <a:cubicBezTo>
                    <a:pt x="849465" y="5482"/>
                    <a:pt x="897033" y="24501"/>
                    <a:pt x="942699" y="42569"/>
                  </a:cubicBezTo>
                  <a:lnTo>
                    <a:pt x="942699" y="42569"/>
                  </a:lnTo>
                  <a:cubicBezTo>
                    <a:pt x="942699" y="42569"/>
                    <a:pt x="944602" y="42569"/>
                    <a:pt x="945554" y="43520"/>
                  </a:cubicBezTo>
                  <a:cubicBezTo>
                    <a:pt x="945554" y="43520"/>
                    <a:pt x="945554" y="43520"/>
                    <a:pt x="945554" y="43520"/>
                  </a:cubicBezTo>
                  <a:cubicBezTo>
                    <a:pt x="945554" y="43520"/>
                    <a:pt x="947456" y="43520"/>
                    <a:pt x="948408" y="44470"/>
                  </a:cubicBezTo>
                  <a:cubicBezTo>
                    <a:pt x="948408" y="44470"/>
                    <a:pt x="948408" y="44470"/>
                    <a:pt x="948408" y="44470"/>
                  </a:cubicBezTo>
                  <a:cubicBezTo>
                    <a:pt x="949359" y="44470"/>
                    <a:pt x="950311" y="44470"/>
                    <a:pt x="951262" y="45421"/>
                  </a:cubicBezTo>
                  <a:cubicBezTo>
                    <a:pt x="951262" y="45421"/>
                    <a:pt x="951262" y="45421"/>
                    <a:pt x="951262" y="45421"/>
                  </a:cubicBezTo>
                  <a:cubicBezTo>
                    <a:pt x="952213" y="45421"/>
                    <a:pt x="953165" y="45421"/>
                    <a:pt x="954116" y="46372"/>
                  </a:cubicBezTo>
                  <a:cubicBezTo>
                    <a:pt x="954116" y="46372"/>
                    <a:pt x="954116" y="46372"/>
                    <a:pt x="954116" y="46372"/>
                  </a:cubicBezTo>
                  <a:cubicBezTo>
                    <a:pt x="955068" y="46372"/>
                    <a:pt x="956019" y="46372"/>
                    <a:pt x="956970" y="47323"/>
                  </a:cubicBezTo>
                  <a:cubicBezTo>
                    <a:pt x="956970" y="47323"/>
                    <a:pt x="956970" y="47323"/>
                    <a:pt x="956970" y="47323"/>
                  </a:cubicBezTo>
                  <a:cubicBezTo>
                    <a:pt x="965532" y="51127"/>
                    <a:pt x="973144" y="53980"/>
                    <a:pt x="980755" y="56833"/>
                  </a:cubicBezTo>
                  <a:cubicBezTo>
                    <a:pt x="980755" y="56833"/>
                    <a:pt x="982657" y="56833"/>
                    <a:pt x="983609" y="57784"/>
                  </a:cubicBezTo>
                  <a:cubicBezTo>
                    <a:pt x="983609" y="57784"/>
                    <a:pt x="983609" y="57784"/>
                    <a:pt x="983609" y="57784"/>
                  </a:cubicBezTo>
                  <a:cubicBezTo>
                    <a:pt x="983609" y="57784"/>
                    <a:pt x="985511" y="57784"/>
                    <a:pt x="986463" y="58735"/>
                  </a:cubicBezTo>
                  <a:cubicBezTo>
                    <a:pt x="986463" y="58735"/>
                    <a:pt x="986463" y="58735"/>
                    <a:pt x="986463" y="58735"/>
                  </a:cubicBezTo>
                  <a:cubicBezTo>
                    <a:pt x="986463" y="58735"/>
                    <a:pt x="988366" y="58735"/>
                    <a:pt x="989317" y="59686"/>
                  </a:cubicBezTo>
                  <a:cubicBezTo>
                    <a:pt x="989317" y="59686"/>
                    <a:pt x="989317" y="59686"/>
                    <a:pt x="989317" y="59686"/>
                  </a:cubicBezTo>
                  <a:cubicBezTo>
                    <a:pt x="989317" y="59686"/>
                    <a:pt x="991220" y="59686"/>
                    <a:pt x="992171" y="60637"/>
                  </a:cubicBezTo>
                  <a:cubicBezTo>
                    <a:pt x="992171" y="60637"/>
                    <a:pt x="992171" y="60637"/>
                    <a:pt x="992171" y="60637"/>
                  </a:cubicBezTo>
                  <a:cubicBezTo>
                    <a:pt x="992171" y="60637"/>
                    <a:pt x="994074" y="60637"/>
                    <a:pt x="995025" y="61588"/>
                  </a:cubicBezTo>
                  <a:cubicBezTo>
                    <a:pt x="995025" y="61588"/>
                    <a:pt x="995025" y="61588"/>
                    <a:pt x="995025" y="61588"/>
                  </a:cubicBezTo>
                  <a:cubicBezTo>
                    <a:pt x="998831" y="63489"/>
                    <a:pt x="1001685" y="64441"/>
                    <a:pt x="1005490" y="66342"/>
                  </a:cubicBezTo>
                  <a:cubicBezTo>
                    <a:pt x="1005490" y="66342"/>
                    <a:pt x="1005490" y="66342"/>
                    <a:pt x="1005490" y="66342"/>
                  </a:cubicBezTo>
                  <a:cubicBezTo>
                    <a:pt x="1005490" y="66342"/>
                    <a:pt x="1006442" y="66342"/>
                    <a:pt x="1007393" y="66342"/>
                  </a:cubicBezTo>
                  <a:cubicBezTo>
                    <a:pt x="1007393" y="66342"/>
                    <a:pt x="1007393" y="66342"/>
                    <a:pt x="1007393" y="66342"/>
                  </a:cubicBezTo>
                  <a:cubicBezTo>
                    <a:pt x="1007393" y="66342"/>
                    <a:pt x="1008345" y="66342"/>
                    <a:pt x="1009296" y="66342"/>
                  </a:cubicBezTo>
                  <a:cubicBezTo>
                    <a:pt x="1009296" y="66342"/>
                    <a:pt x="1009296" y="66342"/>
                    <a:pt x="1009296" y="66342"/>
                  </a:cubicBezTo>
                  <a:cubicBezTo>
                    <a:pt x="1009296" y="66342"/>
                    <a:pt x="1009296" y="66342"/>
                    <a:pt x="1011199" y="66342"/>
                  </a:cubicBezTo>
                  <a:cubicBezTo>
                    <a:pt x="1011199" y="66342"/>
                    <a:pt x="1011199" y="66342"/>
                    <a:pt x="1011199" y="66342"/>
                  </a:cubicBezTo>
                  <a:cubicBezTo>
                    <a:pt x="1011199" y="66342"/>
                    <a:pt x="1011199" y="66342"/>
                    <a:pt x="1012150" y="66342"/>
                  </a:cubicBezTo>
                  <a:cubicBezTo>
                    <a:pt x="1012150" y="66342"/>
                    <a:pt x="1012150" y="66342"/>
                    <a:pt x="1012150" y="66342"/>
                  </a:cubicBezTo>
                  <a:cubicBezTo>
                    <a:pt x="1012150" y="66342"/>
                    <a:pt x="1012150" y="66342"/>
                    <a:pt x="1013101" y="66342"/>
                  </a:cubicBezTo>
                  <a:cubicBezTo>
                    <a:pt x="1013101" y="66342"/>
                    <a:pt x="1013101" y="66342"/>
                    <a:pt x="1014053" y="66342"/>
                  </a:cubicBezTo>
                  <a:cubicBezTo>
                    <a:pt x="1014053" y="66342"/>
                    <a:pt x="1014053" y="66342"/>
                    <a:pt x="1015004" y="66342"/>
                  </a:cubicBezTo>
                  <a:cubicBezTo>
                    <a:pt x="1015004" y="66342"/>
                    <a:pt x="1015004" y="66342"/>
                    <a:pt x="1015956" y="66342"/>
                  </a:cubicBezTo>
                  <a:cubicBezTo>
                    <a:pt x="1015956" y="66342"/>
                    <a:pt x="1015956" y="66342"/>
                    <a:pt x="1015956" y="66342"/>
                  </a:cubicBezTo>
                  <a:cubicBezTo>
                    <a:pt x="1015956" y="66342"/>
                    <a:pt x="1015956" y="66342"/>
                    <a:pt x="1016907" y="66342"/>
                  </a:cubicBezTo>
                  <a:cubicBezTo>
                    <a:pt x="1016907" y="66342"/>
                    <a:pt x="1016907" y="66342"/>
                    <a:pt x="1016907" y="66342"/>
                  </a:cubicBezTo>
                  <a:cubicBezTo>
                    <a:pt x="1016907" y="66342"/>
                    <a:pt x="1016907" y="66342"/>
                    <a:pt x="1017858" y="66342"/>
                  </a:cubicBezTo>
                  <a:cubicBezTo>
                    <a:pt x="1017858" y="66342"/>
                    <a:pt x="1017858" y="66342"/>
                    <a:pt x="1017858" y="66342"/>
                  </a:cubicBezTo>
                  <a:cubicBezTo>
                    <a:pt x="1017858" y="66342"/>
                    <a:pt x="1017858" y="66342"/>
                    <a:pt x="1018810" y="66342"/>
                  </a:cubicBezTo>
                  <a:cubicBezTo>
                    <a:pt x="1018810" y="66342"/>
                    <a:pt x="1018810" y="66342"/>
                    <a:pt x="1018810" y="66342"/>
                  </a:cubicBezTo>
                  <a:cubicBezTo>
                    <a:pt x="1018810" y="66342"/>
                    <a:pt x="1019761" y="66342"/>
                    <a:pt x="1020713" y="66342"/>
                  </a:cubicBezTo>
                  <a:cubicBezTo>
                    <a:pt x="1048303" y="78705"/>
                    <a:pt x="1068282" y="97724"/>
                    <a:pt x="1041643" y="147173"/>
                  </a:cubicBezTo>
                  <a:close/>
                </a:path>
              </a:pathLst>
            </a:custGeom>
            <a:solidFill>
              <a:srgbClr val="EC7C69"/>
            </a:solidFill>
            <a:ln w="9508" cap="flat">
              <a:noFill/>
              <a:prstDash val="solid"/>
              <a:miter/>
            </a:ln>
          </p:spPr>
          <p:txBody>
            <a:bodyPr rtlCol="0" anchor="ctr"/>
            <a:lstStyle/>
            <a:p>
              <a:endParaRPr lang="en-US"/>
            </a:p>
          </p:txBody>
        </p:sp>
        <p:grpSp>
          <p:nvGrpSpPr>
            <p:cNvPr id="19" name="Graphic 4">
              <a:extLst>
                <a:ext uri="{FF2B5EF4-FFF2-40B4-BE49-F238E27FC236}">
                  <a16:creationId xmlns:a16="http://schemas.microsoft.com/office/drawing/2014/main" id="{7AF3413D-DED8-2F04-B3CE-63CBA7F01A16}"/>
                </a:ext>
              </a:extLst>
            </p:cNvPr>
            <p:cNvGrpSpPr/>
            <p:nvPr/>
          </p:nvGrpSpPr>
          <p:grpSpPr>
            <a:xfrm>
              <a:off x="6514149" y="3600310"/>
              <a:ext cx="2540597" cy="1848198"/>
              <a:chOff x="7451356" y="3368393"/>
              <a:chExt cx="2245760" cy="1336865"/>
            </a:xfrm>
            <a:solidFill>
              <a:srgbClr val="414141"/>
            </a:solidFill>
          </p:grpSpPr>
          <p:sp>
            <p:nvSpPr>
              <p:cNvPr id="21" name="Freeform 1023">
                <a:extLst>
                  <a:ext uri="{FF2B5EF4-FFF2-40B4-BE49-F238E27FC236}">
                    <a16:creationId xmlns:a16="http://schemas.microsoft.com/office/drawing/2014/main" id="{304D77C5-BA6B-6881-851D-35876E0C2645}"/>
                  </a:ext>
                </a:extLst>
              </p:cNvPr>
              <p:cNvSpPr/>
              <p:nvPr/>
            </p:nvSpPr>
            <p:spPr>
              <a:xfrm>
                <a:off x="8281896" y="4112092"/>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0" y="542"/>
                      <a:pt x="181" y="1263"/>
                      <a:pt x="542" y="1985"/>
                    </a:cubicBezTo>
                    <a:close/>
                  </a:path>
                </a:pathLst>
              </a:custGeom>
              <a:grpFill/>
              <a:ln w="1804" cap="flat">
                <a:solidFill>
                  <a:srgbClr val="414141"/>
                </a:solidFill>
                <a:prstDash val="solid"/>
                <a:miter/>
              </a:ln>
            </p:spPr>
            <p:txBody>
              <a:bodyPr rtlCol="0" anchor="ctr"/>
              <a:lstStyle/>
              <a:p>
                <a:endParaRPr lang="en-US"/>
              </a:p>
            </p:txBody>
          </p:sp>
          <p:sp>
            <p:nvSpPr>
              <p:cNvPr id="22" name="Freeform 1024">
                <a:extLst>
                  <a:ext uri="{FF2B5EF4-FFF2-40B4-BE49-F238E27FC236}">
                    <a16:creationId xmlns:a16="http://schemas.microsoft.com/office/drawing/2014/main" id="{E23D2CA1-CB7F-31D8-1951-5F7746B5BE35}"/>
                  </a:ext>
                </a:extLst>
              </p:cNvPr>
              <p:cNvSpPr/>
              <p:nvPr/>
            </p:nvSpPr>
            <p:spPr>
              <a:xfrm>
                <a:off x="9179031" y="3884696"/>
                <a:ext cx="1443" cy="2526"/>
              </a:xfrm>
              <a:custGeom>
                <a:avLst/>
                <a:gdLst>
                  <a:gd name="connsiteX0" fmla="*/ 1444 w 1443"/>
                  <a:gd name="connsiteY0" fmla="*/ 2526 h 2526"/>
                  <a:gd name="connsiteX1" fmla="*/ 0 w 1443"/>
                  <a:gd name="connsiteY1" fmla="*/ 0 h 2526"/>
                  <a:gd name="connsiteX2" fmla="*/ 1444 w 1443"/>
                  <a:gd name="connsiteY2" fmla="*/ 2526 h 2526"/>
                </a:gdLst>
                <a:ahLst/>
                <a:cxnLst>
                  <a:cxn ang="0">
                    <a:pos x="connsiteX0" y="connsiteY0"/>
                  </a:cxn>
                  <a:cxn ang="0">
                    <a:pos x="connsiteX1" y="connsiteY1"/>
                  </a:cxn>
                  <a:cxn ang="0">
                    <a:pos x="connsiteX2" y="connsiteY2"/>
                  </a:cxn>
                </a:cxnLst>
                <a:rect l="l" t="t" r="r" b="b"/>
                <a:pathLst>
                  <a:path w="1443" h="2526">
                    <a:moveTo>
                      <a:pt x="1444" y="2526"/>
                    </a:moveTo>
                    <a:cubicBezTo>
                      <a:pt x="902" y="1624"/>
                      <a:pt x="542" y="902"/>
                      <a:pt x="0" y="0"/>
                    </a:cubicBezTo>
                    <a:cubicBezTo>
                      <a:pt x="542" y="902"/>
                      <a:pt x="902" y="1624"/>
                      <a:pt x="1444" y="2526"/>
                    </a:cubicBezTo>
                    <a:close/>
                  </a:path>
                </a:pathLst>
              </a:custGeom>
              <a:grpFill/>
              <a:ln w="1804" cap="flat">
                <a:solidFill>
                  <a:srgbClr val="414141"/>
                </a:solidFill>
                <a:prstDash val="solid"/>
                <a:miter/>
              </a:ln>
            </p:spPr>
            <p:txBody>
              <a:bodyPr rtlCol="0" anchor="ctr"/>
              <a:lstStyle/>
              <a:p>
                <a:endParaRPr lang="en-US"/>
              </a:p>
            </p:txBody>
          </p:sp>
          <p:sp>
            <p:nvSpPr>
              <p:cNvPr id="23" name="Freeform 1025">
                <a:extLst>
                  <a:ext uri="{FF2B5EF4-FFF2-40B4-BE49-F238E27FC236}">
                    <a16:creationId xmlns:a16="http://schemas.microsoft.com/office/drawing/2014/main" id="{43F7220C-9D49-75BA-196C-11C0918373DA}"/>
                  </a:ext>
                </a:extLst>
              </p:cNvPr>
              <p:cNvSpPr/>
              <p:nvPr/>
            </p:nvSpPr>
            <p:spPr>
              <a:xfrm>
                <a:off x="9114782" y="3894261"/>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4" name="Freeform 1026">
                <a:extLst>
                  <a:ext uri="{FF2B5EF4-FFF2-40B4-BE49-F238E27FC236}">
                    <a16:creationId xmlns:a16="http://schemas.microsoft.com/office/drawing/2014/main" id="{9871CC11-1B65-055C-AC98-2DA96C0206DB}"/>
                  </a:ext>
                </a:extLst>
              </p:cNvPr>
              <p:cNvSpPr/>
              <p:nvPr/>
            </p:nvSpPr>
            <p:spPr>
              <a:xfrm>
                <a:off x="8280091" y="4100542"/>
                <a:ext cx="180" cy="1984"/>
              </a:xfrm>
              <a:custGeom>
                <a:avLst/>
                <a:gdLst>
                  <a:gd name="connsiteX0" fmla="*/ 181 w 180"/>
                  <a:gd name="connsiteY0" fmla="*/ 1985 h 1984"/>
                  <a:gd name="connsiteX1" fmla="*/ 0 w 180"/>
                  <a:gd name="connsiteY1" fmla="*/ 0 h 1984"/>
                  <a:gd name="connsiteX2" fmla="*/ 181 w 180"/>
                  <a:gd name="connsiteY2" fmla="*/ 1985 h 1984"/>
                </a:gdLst>
                <a:ahLst/>
                <a:cxnLst>
                  <a:cxn ang="0">
                    <a:pos x="connsiteX0" y="connsiteY0"/>
                  </a:cxn>
                  <a:cxn ang="0">
                    <a:pos x="connsiteX1" y="connsiteY1"/>
                  </a:cxn>
                  <a:cxn ang="0">
                    <a:pos x="connsiteX2" y="connsiteY2"/>
                  </a:cxn>
                </a:cxnLst>
                <a:rect l="l" t="t" r="r" b="b"/>
                <a:pathLst>
                  <a:path w="180" h="1984">
                    <a:moveTo>
                      <a:pt x="181" y="1985"/>
                    </a:moveTo>
                    <a:cubicBezTo>
                      <a:pt x="181" y="1263"/>
                      <a:pt x="181" y="722"/>
                      <a:pt x="0" y="0"/>
                    </a:cubicBezTo>
                    <a:cubicBezTo>
                      <a:pt x="181" y="722"/>
                      <a:pt x="181" y="1443"/>
                      <a:pt x="181" y="1985"/>
                    </a:cubicBezTo>
                    <a:close/>
                  </a:path>
                </a:pathLst>
              </a:custGeom>
              <a:grpFill/>
              <a:ln w="1804" cap="flat">
                <a:solidFill>
                  <a:srgbClr val="414141"/>
                </a:solidFill>
                <a:prstDash val="solid"/>
                <a:miter/>
              </a:ln>
            </p:spPr>
            <p:txBody>
              <a:bodyPr rtlCol="0" anchor="ctr"/>
              <a:lstStyle/>
              <a:p>
                <a:endParaRPr lang="en-US"/>
              </a:p>
            </p:txBody>
          </p:sp>
          <p:sp>
            <p:nvSpPr>
              <p:cNvPr id="25" name="Freeform 1027">
                <a:extLst>
                  <a:ext uri="{FF2B5EF4-FFF2-40B4-BE49-F238E27FC236}">
                    <a16:creationId xmlns:a16="http://schemas.microsoft.com/office/drawing/2014/main" id="{28CCDE34-337A-60BB-747C-E32528476F07}"/>
                  </a:ext>
                </a:extLst>
              </p:cNvPr>
              <p:cNvSpPr/>
              <p:nvPr/>
            </p:nvSpPr>
            <p:spPr>
              <a:xfrm>
                <a:off x="9113519" y="3898412"/>
                <a:ext cx="360" cy="1263"/>
              </a:xfrm>
              <a:custGeom>
                <a:avLst/>
                <a:gdLst>
                  <a:gd name="connsiteX0" fmla="*/ 361 w 360"/>
                  <a:gd name="connsiteY0" fmla="*/ 0 h 1263"/>
                  <a:gd name="connsiteX1" fmla="*/ 0 w 360"/>
                  <a:gd name="connsiteY1" fmla="*/ 1263 h 1263"/>
                  <a:gd name="connsiteX2" fmla="*/ 361 w 360"/>
                  <a:gd name="connsiteY2" fmla="*/ 0 h 1263"/>
                </a:gdLst>
                <a:ahLst/>
                <a:cxnLst>
                  <a:cxn ang="0">
                    <a:pos x="connsiteX0" y="connsiteY0"/>
                  </a:cxn>
                  <a:cxn ang="0">
                    <a:pos x="connsiteX1" y="connsiteY1"/>
                  </a:cxn>
                  <a:cxn ang="0">
                    <a:pos x="connsiteX2" y="connsiteY2"/>
                  </a:cxn>
                </a:cxnLst>
                <a:rect l="l" t="t" r="r" b="b"/>
                <a:pathLst>
                  <a:path w="360" h="1263">
                    <a:moveTo>
                      <a:pt x="361" y="0"/>
                    </a:moveTo>
                    <a:cubicBezTo>
                      <a:pt x="181" y="361"/>
                      <a:pt x="181" y="722"/>
                      <a:pt x="0" y="1263"/>
                    </a:cubicBezTo>
                    <a:cubicBezTo>
                      <a:pt x="0" y="90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7" name="Freeform 1028">
                <a:extLst>
                  <a:ext uri="{FF2B5EF4-FFF2-40B4-BE49-F238E27FC236}">
                    <a16:creationId xmlns:a16="http://schemas.microsoft.com/office/drawing/2014/main" id="{D83B3931-B14C-8BD8-4B31-C6790A51F5F7}"/>
                  </a:ext>
                </a:extLst>
              </p:cNvPr>
              <p:cNvSpPr/>
              <p:nvPr/>
            </p:nvSpPr>
            <p:spPr>
              <a:xfrm>
                <a:off x="8280091" y="4098376"/>
                <a:ext cx="1804" cy="2166"/>
              </a:xfrm>
              <a:custGeom>
                <a:avLst/>
                <a:gdLst>
                  <a:gd name="connsiteX0" fmla="*/ 0 w 1804"/>
                  <a:gd name="connsiteY0" fmla="*/ 2166 h 2166"/>
                  <a:gd name="connsiteX1" fmla="*/ 0 w 1804"/>
                  <a:gd name="connsiteY1" fmla="*/ 0 h 2166"/>
                  <a:gd name="connsiteX2" fmla="*/ 0 w 1804"/>
                  <a:gd name="connsiteY2" fmla="*/ 2166 h 2166"/>
                </a:gdLst>
                <a:ahLst/>
                <a:cxnLst>
                  <a:cxn ang="0">
                    <a:pos x="connsiteX0" y="connsiteY0"/>
                  </a:cxn>
                  <a:cxn ang="0">
                    <a:pos x="connsiteX1" y="connsiteY1"/>
                  </a:cxn>
                  <a:cxn ang="0">
                    <a:pos x="connsiteX2" y="connsiteY2"/>
                  </a:cxn>
                </a:cxnLst>
                <a:rect l="l" t="t" r="r" b="b"/>
                <a:pathLst>
                  <a:path w="1804" h="2166">
                    <a:moveTo>
                      <a:pt x="0" y="2166"/>
                    </a:moveTo>
                    <a:cubicBezTo>
                      <a:pt x="0" y="1444"/>
                      <a:pt x="0" y="722"/>
                      <a:pt x="0" y="0"/>
                    </a:cubicBezTo>
                    <a:cubicBezTo>
                      <a:pt x="0" y="722"/>
                      <a:pt x="0" y="1444"/>
                      <a:pt x="0" y="2166"/>
                    </a:cubicBezTo>
                    <a:close/>
                  </a:path>
                </a:pathLst>
              </a:custGeom>
              <a:grpFill/>
              <a:ln w="1804" cap="flat">
                <a:solidFill>
                  <a:srgbClr val="414141"/>
                </a:solidFill>
                <a:prstDash val="solid"/>
                <a:miter/>
              </a:ln>
            </p:spPr>
            <p:txBody>
              <a:bodyPr rtlCol="0" anchor="ctr"/>
              <a:lstStyle/>
              <a:p>
                <a:endParaRPr lang="en-US"/>
              </a:p>
            </p:txBody>
          </p:sp>
          <p:sp>
            <p:nvSpPr>
              <p:cNvPr id="29" name="Freeform 1029">
                <a:extLst>
                  <a:ext uri="{FF2B5EF4-FFF2-40B4-BE49-F238E27FC236}">
                    <a16:creationId xmlns:a16="http://schemas.microsoft.com/office/drawing/2014/main" id="{FC3ECFD7-BA9A-C261-8ABE-B2CDF15A63D8}"/>
                  </a:ext>
                </a:extLst>
              </p:cNvPr>
              <p:cNvSpPr/>
              <p:nvPr/>
            </p:nvSpPr>
            <p:spPr>
              <a:xfrm>
                <a:off x="9538715" y="3521041"/>
                <a:ext cx="31221" cy="9384"/>
              </a:xfrm>
              <a:custGeom>
                <a:avLst/>
                <a:gdLst>
                  <a:gd name="connsiteX0" fmla="*/ 0 w 31221"/>
                  <a:gd name="connsiteY0" fmla="*/ 0 h 9384"/>
                  <a:gd name="connsiteX1" fmla="*/ 31222 w 31221"/>
                  <a:gd name="connsiteY1" fmla="*/ 9385 h 9384"/>
                  <a:gd name="connsiteX2" fmla="*/ 0 w 31221"/>
                  <a:gd name="connsiteY2" fmla="*/ 0 h 9384"/>
                </a:gdLst>
                <a:ahLst/>
                <a:cxnLst>
                  <a:cxn ang="0">
                    <a:pos x="connsiteX0" y="connsiteY0"/>
                  </a:cxn>
                  <a:cxn ang="0">
                    <a:pos x="connsiteX1" y="connsiteY1"/>
                  </a:cxn>
                  <a:cxn ang="0">
                    <a:pos x="connsiteX2" y="connsiteY2"/>
                  </a:cxn>
                </a:cxnLst>
                <a:rect l="l" t="t" r="r" b="b"/>
                <a:pathLst>
                  <a:path w="31221" h="9384">
                    <a:moveTo>
                      <a:pt x="0" y="0"/>
                    </a:moveTo>
                    <a:cubicBezTo>
                      <a:pt x="10828" y="3249"/>
                      <a:pt x="21296" y="6317"/>
                      <a:pt x="31222" y="9385"/>
                    </a:cubicBezTo>
                    <a:cubicBezTo>
                      <a:pt x="21296" y="6317"/>
                      <a:pt x="10828" y="3249"/>
                      <a:pt x="0" y="0"/>
                    </a:cubicBezTo>
                    <a:close/>
                  </a:path>
                </a:pathLst>
              </a:custGeom>
              <a:grpFill/>
              <a:ln w="1804" cap="flat">
                <a:solidFill>
                  <a:srgbClr val="414141"/>
                </a:solidFill>
                <a:prstDash val="solid"/>
                <a:miter/>
              </a:ln>
            </p:spPr>
            <p:txBody>
              <a:bodyPr rtlCol="0" anchor="ctr"/>
              <a:lstStyle/>
              <a:p>
                <a:endParaRPr lang="en-US"/>
              </a:p>
            </p:txBody>
          </p:sp>
          <p:sp>
            <p:nvSpPr>
              <p:cNvPr id="30" name="Freeform 1030">
                <a:extLst>
                  <a:ext uri="{FF2B5EF4-FFF2-40B4-BE49-F238E27FC236}">
                    <a16:creationId xmlns:a16="http://schemas.microsoft.com/office/drawing/2014/main" id="{D12BBB2A-EF37-6D04-34D2-7EF6B5EBEFF4}"/>
                  </a:ext>
                </a:extLst>
              </p:cNvPr>
              <p:cNvSpPr/>
              <p:nvPr/>
            </p:nvSpPr>
            <p:spPr>
              <a:xfrm>
                <a:off x="8284423" y="4119853"/>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1" y="1444"/>
                      <a:pt x="361" y="722"/>
                      <a:pt x="0" y="0"/>
                    </a:cubicBezTo>
                    <a:cubicBezTo>
                      <a:pt x="180" y="722"/>
                      <a:pt x="541" y="1444"/>
                      <a:pt x="902" y="2166"/>
                    </a:cubicBezTo>
                    <a:close/>
                  </a:path>
                </a:pathLst>
              </a:custGeom>
              <a:grpFill/>
              <a:ln w="1804" cap="flat">
                <a:solidFill>
                  <a:srgbClr val="414141"/>
                </a:solidFill>
                <a:prstDash val="solid"/>
                <a:miter/>
              </a:ln>
            </p:spPr>
            <p:txBody>
              <a:bodyPr rtlCol="0" anchor="ctr"/>
              <a:lstStyle/>
              <a:p>
                <a:endParaRPr lang="en-US"/>
              </a:p>
            </p:txBody>
          </p:sp>
          <p:sp>
            <p:nvSpPr>
              <p:cNvPr id="31" name="Freeform 1031">
                <a:extLst>
                  <a:ext uri="{FF2B5EF4-FFF2-40B4-BE49-F238E27FC236}">
                    <a16:creationId xmlns:a16="http://schemas.microsoft.com/office/drawing/2014/main" id="{99BEC1A4-7CB4-CA3F-2BF2-CACC1E098E6C}"/>
                  </a:ext>
                </a:extLst>
              </p:cNvPr>
              <p:cNvSpPr/>
              <p:nvPr/>
            </p:nvSpPr>
            <p:spPr>
              <a:xfrm>
                <a:off x="8280091" y="4096211"/>
                <a:ext cx="1804" cy="1985"/>
              </a:xfrm>
              <a:custGeom>
                <a:avLst/>
                <a:gdLst>
                  <a:gd name="connsiteX0" fmla="*/ 0 w 1804"/>
                  <a:gd name="connsiteY0" fmla="*/ 1985 h 1985"/>
                  <a:gd name="connsiteX1" fmla="*/ 0 w 1804"/>
                  <a:gd name="connsiteY1" fmla="*/ 0 h 1985"/>
                  <a:gd name="connsiteX2" fmla="*/ 0 w 1804"/>
                  <a:gd name="connsiteY2" fmla="*/ 1985 h 1985"/>
                </a:gdLst>
                <a:ahLst/>
                <a:cxnLst>
                  <a:cxn ang="0">
                    <a:pos x="connsiteX0" y="connsiteY0"/>
                  </a:cxn>
                  <a:cxn ang="0">
                    <a:pos x="connsiteX1" y="connsiteY1"/>
                  </a:cxn>
                  <a:cxn ang="0">
                    <a:pos x="connsiteX2" y="connsiteY2"/>
                  </a:cxn>
                </a:cxnLst>
                <a:rect l="l" t="t" r="r" b="b"/>
                <a:pathLst>
                  <a:path w="1804" h="1985">
                    <a:moveTo>
                      <a:pt x="0" y="1985"/>
                    </a:moveTo>
                    <a:cubicBezTo>
                      <a:pt x="0" y="1263"/>
                      <a:pt x="0" y="722"/>
                      <a:pt x="0" y="0"/>
                    </a:cubicBezTo>
                    <a:cubicBezTo>
                      <a:pt x="0" y="722"/>
                      <a:pt x="0" y="1444"/>
                      <a:pt x="0" y="1985"/>
                    </a:cubicBezTo>
                    <a:close/>
                  </a:path>
                </a:pathLst>
              </a:custGeom>
              <a:grpFill/>
              <a:ln w="1804" cap="flat">
                <a:solidFill>
                  <a:srgbClr val="414141"/>
                </a:solidFill>
                <a:prstDash val="solid"/>
                <a:miter/>
              </a:ln>
            </p:spPr>
            <p:txBody>
              <a:bodyPr rtlCol="0" anchor="ctr"/>
              <a:lstStyle/>
              <a:p>
                <a:endParaRPr lang="en-US"/>
              </a:p>
            </p:txBody>
          </p:sp>
          <p:sp>
            <p:nvSpPr>
              <p:cNvPr id="32" name="Freeform 1032">
                <a:extLst>
                  <a:ext uri="{FF2B5EF4-FFF2-40B4-BE49-F238E27FC236}">
                    <a16:creationId xmlns:a16="http://schemas.microsoft.com/office/drawing/2014/main" id="{020E2AC9-7E90-A587-867F-1D7029A4C5BF}"/>
                  </a:ext>
                </a:extLst>
              </p:cNvPr>
              <p:cNvSpPr/>
              <p:nvPr/>
            </p:nvSpPr>
            <p:spPr>
              <a:xfrm>
                <a:off x="8282618" y="4114439"/>
                <a:ext cx="1624" cy="4872"/>
              </a:xfrm>
              <a:custGeom>
                <a:avLst/>
                <a:gdLst>
                  <a:gd name="connsiteX0" fmla="*/ 1624 w 1624"/>
                  <a:gd name="connsiteY0" fmla="*/ 4873 h 4872"/>
                  <a:gd name="connsiteX1" fmla="*/ 0 w 1624"/>
                  <a:gd name="connsiteY1" fmla="*/ 0 h 4872"/>
                  <a:gd name="connsiteX2" fmla="*/ 1624 w 1624"/>
                  <a:gd name="connsiteY2" fmla="*/ 4873 h 4872"/>
                </a:gdLst>
                <a:ahLst/>
                <a:cxnLst>
                  <a:cxn ang="0">
                    <a:pos x="connsiteX0" y="connsiteY0"/>
                  </a:cxn>
                  <a:cxn ang="0">
                    <a:pos x="connsiteX1" y="connsiteY1"/>
                  </a:cxn>
                  <a:cxn ang="0">
                    <a:pos x="connsiteX2" y="connsiteY2"/>
                  </a:cxn>
                </a:cxnLst>
                <a:rect l="l" t="t" r="r" b="b"/>
                <a:pathLst>
                  <a:path w="1624" h="4872">
                    <a:moveTo>
                      <a:pt x="1624" y="4873"/>
                    </a:moveTo>
                    <a:cubicBezTo>
                      <a:pt x="902" y="3249"/>
                      <a:pt x="361" y="1624"/>
                      <a:pt x="0" y="0"/>
                    </a:cubicBezTo>
                    <a:cubicBezTo>
                      <a:pt x="361" y="1624"/>
                      <a:pt x="902" y="3068"/>
                      <a:pt x="1624" y="4873"/>
                    </a:cubicBezTo>
                    <a:close/>
                  </a:path>
                </a:pathLst>
              </a:custGeom>
              <a:grpFill/>
              <a:ln w="1804" cap="flat">
                <a:solidFill>
                  <a:srgbClr val="414141"/>
                </a:solidFill>
                <a:prstDash val="solid"/>
                <a:miter/>
              </a:ln>
            </p:spPr>
            <p:txBody>
              <a:bodyPr rtlCol="0" anchor="ctr"/>
              <a:lstStyle/>
              <a:p>
                <a:endParaRPr lang="en-US"/>
              </a:p>
            </p:txBody>
          </p:sp>
          <p:sp>
            <p:nvSpPr>
              <p:cNvPr id="33" name="Freeform 1033">
                <a:extLst>
                  <a:ext uri="{FF2B5EF4-FFF2-40B4-BE49-F238E27FC236}">
                    <a16:creationId xmlns:a16="http://schemas.microsoft.com/office/drawing/2014/main" id="{7C52FA5A-F824-497F-9233-8D031BBE6D48}"/>
                  </a:ext>
                </a:extLst>
              </p:cNvPr>
              <p:cNvSpPr/>
              <p:nvPr/>
            </p:nvSpPr>
            <p:spPr>
              <a:xfrm>
                <a:off x="8285506" y="4122560"/>
                <a:ext cx="1263" cy="2707"/>
              </a:xfrm>
              <a:custGeom>
                <a:avLst/>
                <a:gdLst>
                  <a:gd name="connsiteX0" fmla="*/ 1263 w 1263"/>
                  <a:gd name="connsiteY0" fmla="*/ 2707 h 2707"/>
                  <a:gd name="connsiteX1" fmla="*/ 0 w 1263"/>
                  <a:gd name="connsiteY1" fmla="*/ 0 h 2707"/>
                  <a:gd name="connsiteX2" fmla="*/ 1263 w 1263"/>
                  <a:gd name="connsiteY2" fmla="*/ 2707 h 2707"/>
                </a:gdLst>
                <a:ahLst/>
                <a:cxnLst>
                  <a:cxn ang="0">
                    <a:pos x="connsiteX0" y="connsiteY0"/>
                  </a:cxn>
                  <a:cxn ang="0">
                    <a:pos x="connsiteX1" y="connsiteY1"/>
                  </a:cxn>
                  <a:cxn ang="0">
                    <a:pos x="connsiteX2" y="connsiteY2"/>
                  </a:cxn>
                </a:cxnLst>
                <a:rect l="l" t="t" r="r" b="b"/>
                <a:pathLst>
                  <a:path w="1263" h="2707">
                    <a:moveTo>
                      <a:pt x="1263" y="2707"/>
                    </a:moveTo>
                    <a:cubicBezTo>
                      <a:pt x="902" y="1805"/>
                      <a:pt x="361" y="902"/>
                      <a:pt x="0" y="0"/>
                    </a:cubicBezTo>
                    <a:cubicBezTo>
                      <a:pt x="361" y="902"/>
                      <a:pt x="722" y="1805"/>
                      <a:pt x="1263" y="2707"/>
                    </a:cubicBezTo>
                    <a:close/>
                  </a:path>
                </a:pathLst>
              </a:custGeom>
              <a:grpFill/>
              <a:ln w="1804" cap="flat">
                <a:solidFill>
                  <a:srgbClr val="414141"/>
                </a:solidFill>
                <a:prstDash val="solid"/>
                <a:miter/>
              </a:ln>
            </p:spPr>
            <p:txBody>
              <a:bodyPr rtlCol="0" anchor="ctr"/>
              <a:lstStyle/>
              <a:p>
                <a:endParaRPr lang="en-US"/>
              </a:p>
            </p:txBody>
          </p:sp>
          <p:sp>
            <p:nvSpPr>
              <p:cNvPr id="34" name="Freeform 1034">
                <a:extLst>
                  <a:ext uri="{FF2B5EF4-FFF2-40B4-BE49-F238E27FC236}">
                    <a16:creationId xmlns:a16="http://schemas.microsoft.com/office/drawing/2014/main" id="{92E1247F-2B0A-4FBE-4797-99AD89EB30F7}"/>
                  </a:ext>
                </a:extLst>
              </p:cNvPr>
              <p:cNvSpPr/>
              <p:nvPr/>
            </p:nvSpPr>
            <p:spPr>
              <a:xfrm>
                <a:off x="8286949" y="4125989"/>
                <a:ext cx="1083" cy="2346"/>
              </a:xfrm>
              <a:custGeom>
                <a:avLst/>
                <a:gdLst>
                  <a:gd name="connsiteX0" fmla="*/ 1083 w 1083"/>
                  <a:gd name="connsiteY0" fmla="*/ 2346 h 2346"/>
                  <a:gd name="connsiteX1" fmla="*/ 0 w 1083"/>
                  <a:gd name="connsiteY1" fmla="*/ 0 h 2346"/>
                  <a:gd name="connsiteX2" fmla="*/ 1083 w 1083"/>
                  <a:gd name="connsiteY2" fmla="*/ 2346 h 2346"/>
                </a:gdLst>
                <a:ahLst/>
                <a:cxnLst>
                  <a:cxn ang="0">
                    <a:pos x="connsiteX0" y="connsiteY0"/>
                  </a:cxn>
                  <a:cxn ang="0">
                    <a:pos x="connsiteX1" y="connsiteY1"/>
                  </a:cxn>
                  <a:cxn ang="0">
                    <a:pos x="connsiteX2" y="connsiteY2"/>
                  </a:cxn>
                </a:cxnLst>
                <a:rect l="l" t="t" r="r" b="b"/>
                <a:pathLst>
                  <a:path w="1083" h="2346">
                    <a:moveTo>
                      <a:pt x="1083" y="2346"/>
                    </a:moveTo>
                    <a:cubicBezTo>
                      <a:pt x="722" y="1444"/>
                      <a:pt x="361" y="722"/>
                      <a:pt x="0" y="0"/>
                    </a:cubicBezTo>
                    <a:cubicBezTo>
                      <a:pt x="361" y="722"/>
                      <a:pt x="722" y="1444"/>
                      <a:pt x="1083" y="2346"/>
                    </a:cubicBezTo>
                    <a:close/>
                  </a:path>
                </a:pathLst>
              </a:custGeom>
              <a:grpFill/>
              <a:ln w="1804" cap="flat">
                <a:solidFill>
                  <a:srgbClr val="414141"/>
                </a:solidFill>
                <a:prstDash val="solid"/>
                <a:miter/>
              </a:ln>
            </p:spPr>
            <p:txBody>
              <a:bodyPr rtlCol="0" anchor="ctr"/>
              <a:lstStyle/>
              <a:p>
                <a:endParaRPr lang="en-US"/>
              </a:p>
            </p:txBody>
          </p:sp>
          <p:sp>
            <p:nvSpPr>
              <p:cNvPr id="35" name="Freeform 1035">
                <a:extLst>
                  <a:ext uri="{FF2B5EF4-FFF2-40B4-BE49-F238E27FC236}">
                    <a16:creationId xmlns:a16="http://schemas.microsoft.com/office/drawing/2014/main" id="{34030BAB-722E-AA97-D3CF-DB5BAA9593FB}"/>
                  </a:ext>
                </a:extLst>
              </p:cNvPr>
              <p:cNvSpPr/>
              <p:nvPr/>
            </p:nvSpPr>
            <p:spPr>
              <a:xfrm>
                <a:off x="8288393" y="4129237"/>
                <a:ext cx="1624" cy="3067"/>
              </a:xfrm>
              <a:custGeom>
                <a:avLst/>
                <a:gdLst>
                  <a:gd name="connsiteX0" fmla="*/ 1624 w 1624"/>
                  <a:gd name="connsiteY0" fmla="*/ 3068 h 3067"/>
                  <a:gd name="connsiteX1" fmla="*/ 0 w 1624"/>
                  <a:gd name="connsiteY1" fmla="*/ 0 h 3067"/>
                  <a:gd name="connsiteX2" fmla="*/ 1624 w 1624"/>
                  <a:gd name="connsiteY2" fmla="*/ 3068 h 3067"/>
                </a:gdLst>
                <a:ahLst/>
                <a:cxnLst>
                  <a:cxn ang="0">
                    <a:pos x="connsiteX0" y="connsiteY0"/>
                  </a:cxn>
                  <a:cxn ang="0">
                    <a:pos x="connsiteX1" y="connsiteY1"/>
                  </a:cxn>
                  <a:cxn ang="0">
                    <a:pos x="connsiteX2" y="connsiteY2"/>
                  </a:cxn>
                </a:cxnLst>
                <a:rect l="l" t="t" r="r" b="b"/>
                <a:pathLst>
                  <a:path w="1624" h="3067">
                    <a:moveTo>
                      <a:pt x="1624" y="3068"/>
                    </a:moveTo>
                    <a:cubicBezTo>
                      <a:pt x="1083" y="1985"/>
                      <a:pt x="542" y="902"/>
                      <a:pt x="0" y="0"/>
                    </a:cubicBezTo>
                    <a:cubicBezTo>
                      <a:pt x="542" y="902"/>
                      <a:pt x="1083" y="1985"/>
                      <a:pt x="1624" y="3068"/>
                    </a:cubicBezTo>
                    <a:close/>
                  </a:path>
                </a:pathLst>
              </a:custGeom>
              <a:grpFill/>
              <a:ln w="1804" cap="flat">
                <a:solidFill>
                  <a:srgbClr val="414141"/>
                </a:solidFill>
                <a:prstDash val="solid"/>
                <a:miter/>
              </a:ln>
            </p:spPr>
            <p:txBody>
              <a:bodyPr rtlCol="0" anchor="ctr"/>
              <a:lstStyle/>
              <a:p>
                <a:endParaRPr lang="en-US"/>
              </a:p>
            </p:txBody>
          </p:sp>
          <p:sp>
            <p:nvSpPr>
              <p:cNvPr id="36" name="Freeform 1036">
                <a:extLst>
                  <a:ext uri="{FF2B5EF4-FFF2-40B4-BE49-F238E27FC236}">
                    <a16:creationId xmlns:a16="http://schemas.microsoft.com/office/drawing/2014/main" id="{443A9A16-63EB-000D-6A9F-8EEA348125CC}"/>
                  </a:ext>
                </a:extLst>
              </p:cNvPr>
              <p:cNvSpPr/>
              <p:nvPr/>
            </p:nvSpPr>
            <p:spPr>
              <a:xfrm>
                <a:off x="9116587" y="3890290"/>
                <a:ext cx="180" cy="541"/>
              </a:xfrm>
              <a:custGeom>
                <a:avLst/>
                <a:gdLst>
                  <a:gd name="connsiteX0" fmla="*/ 181 w 180"/>
                  <a:gd name="connsiteY0" fmla="*/ 0 h 541"/>
                  <a:gd name="connsiteX1" fmla="*/ 0 w 180"/>
                  <a:gd name="connsiteY1" fmla="*/ 541 h 541"/>
                  <a:gd name="connsiteX2" fmla="*/ 181 w 180"/>
                  <a:gd name="connsiteY2" fmla="*/ 0 h 541"/>
                </a:gdLst>
                <a:ahLst/>
                <a:cxnLst>
                  <a:cxn ang="0">
                    <a:pos x="connsiteX0" y="connsiteY0"/>
                  </a:cxn>
                  <a:cxn ang="0">
                    <a:pos x="connsiteX1" y="connsiteY1"/>
                  </a:cxn>
                  <a:cxn ang="0">
                    <a:pos x="connsiteX2" y="connsiteY2"/>
                  </a:cxn>
                </a:cxnLst>
                <a:rect l="l" t="t" r="r" b="b"/>
                <a:pathLst>
                  <a:path w="180" h="541">
                    <a:moveTo>
                      <a:pt x="181" y="0"/>
                    </a:moveTo>
                    <a:cubicBezTo>
                      <a:pt x="181" y="180"/>
                      <a:pt x="0" y="361"/>
                      <a:pt x="0" y="541"/>
                    </a:cubicBezTo>
                    <a:cubicBezTo>
                      <a:pt x="0" y="361"/>
                      <a:pt x="181" y="180"/>
                      <a:pt x="181" y="0"/>
                    </a:cubicBezTo>
                    <a:close/>
                  </a:path>
                </a:pathLst>
              </a:custGeom>
              <a:grpFill/>
              <a:ln w="1804" cap="flat">
                <a:solidFill>
                  <a:srgbClr val="414141"/>
                </a:solidFill>
                <a:prstDash val="solid"/>
                <a:miter/>
              </a:ln>
            </p:spPr>
            <p:txBody>
              <a:bodyPr rtlCol="0" anchor="ctr"/>
              <a:lstStyle/>
              <a:p>
                <a:endParaRPr lang="en-US"/>
              </a:p>
            </p:txBody>
          </p:sp>
          <p:sp>
            <p:nvSpPr>
              <p:cNvPr id="37" name="Freeform 1037">
                <a:extLst>
                  <a:ext uri="{FF2B5EF4-FFF2-40B4-BE49-F238E27FC236}">
                    <a16:creationId xmlns:a16="http://schemas.microsoft.com/office/drawing/2014/main" id="{A946DCBB-FF8D-B4B5-0FB6-151711BD4EDE}"/>
                  </a:ext>
                </a:extLst>
              </p:cNvPr>
              <p:cNvSpPr/>
              <p:nvPr/>
            </p:nvSpPr>
            <p:spPr>
              <a:xfrm>
                <a:off x="9608919" y="3542337"/>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0"/>
                      <a:pt x="1443" y="541"/>
                      <a:pt x="2346" y="722"/>
                    </a:cubicBezTo>
                    <a:cubicBezTo>
                      <a:pt x="1624" y="361"/>
                      <a:pt x="902" y="180"/>
                      <a:pt x="0" y="0"/>
                    </a:cubicBezTo>
                    <a:close/>
                  </a:path>
                </a:pathLst>
              </a:custGeom>
              <a:grpFill/>
              <a:ln w="1804" cap="flat">
                <a:solidFill>
                  <a:srgbClr val="414141"/>
                </a:solidFill>
                <a:prstDash val="solid"/>
                <a:miter/>
              </a:ln>
            </p:spPr>
            <p:txBody>
              <a:bodyPr rtlCol="0" anchor="ctr"/>
              <a:lstStyle/>
              <a:p>
                <a:endParaRPr lang="en-US"/>
              </a:p>
            </p:txBody>
          </p:sp>
          <p:sp>
            <p:nvSpPr>
              <p:cNvPr id="38" name="Freeform 1038">
                <a:extLst>
                  <a:ext uri="{FF2B5EF4-FFF2-40B4-BE49-F238E27FC236}">
                    <a16:creationId xmlns:a16="http://schemas.microsoft.com/office/drawing/2014/main" id="{BA2CD874-F4A9-ADC4-8F95-93F8F94359C8}"/>
                  </a:ext>
                </a:extLst>
              </p:cNvPr>
              <p:cNvSpPr/>
              <p:nvPr/>
            </p:nvSpPr>
            <p:spPr>
              <a:xfrm>
                <a:off x="9590872" y="3536742"/>
                <a:ext cx="13535" cy="4150"/>
              </a:xfrm>
              <a:custGeom>
                <a:avLst/>
                <a:gdLst>
                  <a:gd name="connsiteX0" fmla="*/ 0 w 13535"/>
                  <a:gd name="connsiteY0" fmla="*/ 0 h 4150"/>
                  <a:gd name="connsiteX1" fmla="*/ 13536 w 13535"/>
                  <a:gd name="connsiteY1" fmla="*/ 4151 h 4150"/>
                  <a:gd name="connsiteX2" fmla="*/ 0 w 13535"/>
                  <a:gd name="connsiteY2" fmla="*/ 0 h 4150"/>
                </a:gdLst>
                <a:ahLst/>
                <a:cxnLst>
                  <a:cxn ang="0">
                    <a:pos x="connsiteX0" y="connsiteY0"/>
                  </a:cxn>
                  <a:cxn ang="0">
                    <a:pos x="connsiteX1" y="connsiteY1"/>
                  </a:cxn>
                  <a:cxn ang="0">
                    <a:pos x="connsiteX2" y="connsiteY2"/>
                  </a:cxn>
                </a:cxnLst>
                <a:rect l="l" t="t" r="r" b="b"/>
                <a:pathLst>
                  <a:path w="13535" h="4150">
                    <a:moveTo>
                      <a:pt x="0" y="0"/>
                    </a:moveTo>
                    <a:cubicBezTo>
                      <a:pt x="4692" y="1444"/>
                      <a:pt x="9204" y="2888"/>
                      <a:pt x="13536" y="4151"/>
                    </a:cubicBezTo>
                    <a:cubicBezTo>
                      <a:pt x="9385" y="2888"/>
                      <a:pt x="4873" y="1444"/>
                      <a:pt x="0" y="0"/>
                    </a:cubicBezTo>
                    <a:close/>
                  </a:path>
                </a:pathLst>
              </a:custGeom>
              <a:grpFill/>
              <a:ln w="1804" cap="flat">
                <a:solidFill>
                  <a:srgbClr val="414141"/>
                </a:solidFill>
                <a:prstDash val="solid"/>
                <a:miter/>
              </a:ln>
            </p:spPr>
            <p:txBody>
              <a:bodyPr rtlCol="0" anchor="ctr"/>
              <a:lstStyle/>
              <a:p>
                <a:endParaRPr lang="en-US"/>
              </a:p>
            </p:txBody>
          </p:sp>
          <p:sp>
            <p:nvSpPr>
              <p:cNvPr id="39" name="Freeform 1039">
                <a:extLst>
                  <a:ext uri="{FF2B5EF4-FFF2-40B4-BE49-F238E27FC236}">
                    <a16:creationId xmlns:a16="http://schemas.microsoft.com/office/drawing/2014/main" id="{782B9EB2-D607-67E2-EF4B-98B410AA141E}"/>
                  </a:ext>
                </a:extLst>
              </p:cNvPr>
              <p:cNvSpPr/>
              <p:nvPr/>
            </p:nvSpPr>
            <p:spPr>
              <a:xfrm>
                <a:off x="9534023" y="3519597"/>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3" y="361"/>
                      <a:pt x="2888" y="902"/>
                      <a:pt x="4331" y="1263"/>
                    </a:cubicBezTo>
                    <a:cubicBezTo>
                      <a:pt x="2888" y="902"/>
                      <a:pt x="1443" y="542"/>
                      <a:pt x="0" y="0"/>
                    </a:cubicBezTo>
                    <a:close/>
                  </a:path>
                </a:pathLst>
              </a:custGeom>
              <a:grpFill/>
              <a:ln w="1804" cap="flat">
                <a:solidFill>
                  <a:srgbClr val="414141"/>
                </a:solidFill>
                <a:prstDash val="solid"/>
                <a:miter/>
              </a:ln>
            </p:spPr>
            <p:txBody>
              <a:bodyPr rtlCol="0" anchor="ctr"/>
              <a:lstStyle/>
              <a:p>
                <a:endParaRPr lang="en-US"/>
              </a:p>
            </p:txBody>
          </p:sp>
          <p:sp>
            <p:nvSpPr>
              <p:cNvPr id="40" name="Freeform 1040">
                <a:extLst>
                  <a:ext uri="{FF2B5EF4-FFF2-40B4-BE49-F238E27FC236}">
                    <a16:creationId xmlns:a16="http://schemas.microsoft.com/office/drawing/2014/main" id="{69B23C0C-D2F5-9B12-832D-03723F190696}"/>
                  </a:ext>
                </a:extLst>
              </p:cNvPr>
              <p:cNvSpPr/>
              <p:nvPr/>
            </p:nvSpPr>
            <p:spPr>
              <a:xfrm>
                <a:off x="9605490" y="3541254"/>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1"/>
                      <a:pt x="1624" y="542"/>
                      <a:pt x="2346" y="722"/>
                    </a:cubicBezTo>
                    <a:cubicBezTo>
                      <a:pt x="1443" y="361"/>
                      <a:pt x="722" y="181"/>
                      <a:pt x="0" y="0"/>
                    </a:cubicBezTo>
                    <a:close/>
                  </a:path>
                </a:pathLst>
              </a:custGeom>
              <a:grpFill/>
              <a:ln w="1804" cap="flat">
                <a:solidFill>
                  <a:srgbClr val="414141"/>
                </a:solidFill>
                <a:prstDash val="solid"/>
                <a:miter/>
              </a:ln>
            </p:spPr>
            <p:txBody>
              <a:bodyPr rtlCol="0" anchor="ctr"/>
              <a:lstStyle/>
              <a:p>
                <a:endParaRPr lang="en-US"/>
              </a:p>
            </p:txBody>
          </p:sp>
          <p:sp>
            <p:nvSpPr>
              <p:cNvPr id="41" name="Freeform 1041">
                <a:extLst>
                  <a:ext uri="{FF2B5EF4-FFF2-40B4-BE49-F238E27FC236}">
                    <a16:creationId xmlns:a16="http://schemas.microsoft.com/office/drawing/2014/main" id="{24FEEDBA-E81F-4E5E-5BC2-249648284D49}"/>
                  </a:ext>
                </a:extLst>
              </p:cNvPr>
              <p:cNvSpPr/>
              <p:nvPr/>
            </p:nvSpPr>
            <p:spPr>
              <a:xfrm>
                <a:off x="9529330" y="3518154"/>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4" y="361"/>
                      <a:pt x="2888" y="902"/>
                      <a:pt x="4331" y="1263"/>
                    </a:cubicBezTo>
                    <a:cubicBezTo>
                      <a:pt x="2888" y="902"/>
                      <a:pt x="1444" y="541"/>
                      <a:pt x="0" y="0"/>
                    </a:cubicBezTo>
                    <a:close/>
                  </a:path>
                </a:pathLst>
              </a:custGeom>
              <a:grpFill/>
              <a:ln w="1804" cap="flat">
                <a:solidFill>
                  <a:srgbClr val="414141"/>
                </a:solidFill>
                <a:prstDash val="solid"/>
                <a:miter/>
              </a:ln>
            </p:spPr>
            <p:txBody>
              <a:bodyPr rtlCol="0" anchor="ctr"/>
              <a:lstStyle/>
              <a:p>
                <a:endParaRPr lang="en-US"/>
              </a:p>
            </p:txBody>
          </p:sp>
          <p:sp>
            <p:nvSpPr>
              <p:cNvPr id="42" name="Freeform 1042">
                <a:extLst>
                  <a:ext uri="{FF2B5EF4-FFF2-40B4-BE49-F238E27FC236}">
                    <a16:creationId xmlns:a16="http://schemas.microsoft.com/office/drawing/2014/main" id="{424B8828-3B60-E82B-3D1E-F3AEDC8D5165}"/>
                  </a:ext>
                </a:extLst>
              </p:cNvPr>
              <p:cNvSpPr/>
              <p:nvPr/>
            </p:nvSpPr>
            <p:spPr>
              <a:xfrm>
                <a:off x="9515073" y="3514003"/>
                <a:ext cx="3970" cy="1082"/>
              </a:xfrm>
              <a:custGeom>
                <a:avLst/>
                <a:gdLst>
                  <a:gd name="connsiteX0" fmla="*/ 0 w 3970"/>
                  <a:gd name="connsiteY0" fmla="*/ 0 h 1082"/>
                  <a:gd name="connsiteX1" fmla="*/ 3971 w 3970"/>
                  <a:gd name="connsiteY1" fmla="*/ 1083 h 1082"/>
                  <a:gd name="connsiteX2" fmla="*/ 0 w 3970"/>
                  <a:gd name="connsiteY2" fmla="*/ 0 h 1082"/>
                </a:gdLst>
                <a:ahLst/>
                <a:cxnLst>
                  <a:cxn ang="0">
                    <a:pos x="connsiteX0" y="connsiteY0"/>
                  </a:cxn>
                  <a:cxn ang="0">
                    <a:pos x="connsiteX1" y="connsiteY1"/>
                  </a:cxn>
                  <a:cxn ang="0">
                    <a:pos x="connsiteX2" y="connsiteY2"/>
                  </a:cxn>
                </a:cxnLst>
                <a:rect l="l" t="t" r="r" b="b"/>
                <a:pathLst>
                  <a:path w="3970" h="1082">
                    <a:moveTo>
                      <a:pt x="0" y="0"/>
                    </a:moveTo>
                    <a:cubicBezTo>
                      <a:pt x="1264" y="361"/>
                      <a:pt x="2707" y="722"/>
                      <a:pt x="3971" y="108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45" name="Freeform 1043">
                <a:extLst>
                  <a:ext uri="{FF2B5EF4-FFF2-40B4-BE49-F238E27FC236}">
                    <a16:creationId xmlns:a16="http://schemas.microsoft.com/office/drawing/2014/main" id="{9DC88A29-08F8-D830-1F35-285D4B5F03B7}"/>
                  </a:ext>
                </a:extLst>
              </p:cNvPr>
              <p:cNvSpPr/>
              <p:nvPr/>
            </p:nvSpPr>
            <p:spPr>
              <a:xfrm>
                <a:off x="9612529" y="3543420"/>
                <a:ext cx="1985" cy="541"/>
              </a:xfrm>
              <a:custGeom>
                <a:avLst/>
                <a:gdLst>
                  <a:gd name="connsiteX0" fmla="*/ 0 w 1985"/>
                  <a:gd name="connsiteY0" fmla="*/ 0 h 541"/>
                  <a:gd name="connsiteX1" fmla="*/ 1985 w 1985"/>
                  <a:gd name="connsiteY1" fmla="*/ 541 h 541"/>
                  <a:gd name="connsiteX2" fmla="*/ 0 w 1985"/>
                  <a:gd name="connsiteY2" fmla="*/ 0 h 541"/>
                </a:gdLst>
                <a:ahLst/>
                <a:cxnLst>
                  <a:cxn ang="0">
                    <a:pos x="connsiteX0" y="connsiteY0"/>
                  </a:cxn>
                  <a:cxn ang="0">
                    <a:pos x="connsiteX1" y="connsiteY1"/>
                  </a:cxn>
                  <a:cxn ang="0">
                    <a:pos x="connsiteX2" y="connsiteY2"/>
                  </a:cxn>
                </a:cxnLst>
                <a:rect l="l" t="t" r="r" b="b"/>
                <a:pathLst>
                  <a:path w="1985" h="541">
                    <a:moveTo>
                      <a:pt x="0" y="0"/>
                    </a:moveTo>
                    <a:cubicBezTo>
                      <a:pt x="722" y="180"/>
                      <a:pt x="1264" y="361"/>
                      <a:pt x="1985" y="541"/>
                    </a:cubicBezTo>
                    <a:cubicBezTo>
                      <a:pt x="1264"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48" name="Freeform 1044">
                <a:extLst>
                  <a:ext uri="{FF2B5EF4-FFF2-40B4-BE49-F238E27FC236}">
                    <a16:creationId xmlns:a16="http://schemas.microsoft.com/office/drawing/2014/main" id="{FCC21B9C-FBE0-F00B-ED9F-35C6C30ADD34}"/>
                  </a:ext>
                </a:extLst>
              </p:cNvPr>
              <p:cNvSpPr/>
              <p:nvPr/>
            </p:nvSpPr>
            <p:spPr>
              <a:xfrm>
                <a:off x="9519765" y="3515446"/>
                <a:ext cx="3969" cy="1263"/>
              </a:xfrm>
              <a:custGeom>
                <a:avLst/>
                <a:gdLst>
                  <a:gd name="connsiteX0" fmla="*/ 0 w 3969"/>
                  <a:gd name="connsiteY0" fmla="*/ 0 h 1263"/>
                  <a:gd name="connsiteX1" fmla="*/ 3970 w 3969"/>
                  <a:gd name="connsiteY1" fmla="*/ 1263 h 1263"/>
                  <a:gd name="connsiteX2" fmla="*/ 0 w 3969"/>
                  <a:gd name="connsiteY2" fmla="*/ 0 h 1263"/>
                </a:gdLst>
                <a:ahLst/>
                <a:cxnLst>
                  <a:cxn ang="0">
                    <a:pos x="connsiteX0" y="connsiteY0"/>
                  </a:cxn>
                  <a:cxn ang="0">
                    <a:pos x="connsiteX1" y="connsiteY1"/>
                  </a:cxn>
                  <a:cxn ang="0">
                    <a:pos x="connsiteX2" y="connsiteY2"/>
                  </a:cxn>
                </a:cxnLst>
                <a:rect l="l" t="t" r="r" b="b"/>
                <a:pathLst>
                  <a:path w="3969" h="1263">
                    <a:moveTo>
                      <a:pt x="0" y="0"/>
                    </a:moveTo>
                    <a:cubicBezTo>
                      <a:pt x="1263" y="361"/>
                      <a:pt x="2707" y="722"/>
                      <a:pt x="3970" y="1263"/>
                    </a:cubicBezTo>
                    <a:cubicBezTo>
                      <a:pt x="2707" y="722"/>
                      <a:pt x="1443" y="361"/>
                      <a:pt x="0" y="0"/>
                    </a:cubicBezTo>
                    <a:close/>
                  </a:path>
                </a:pathLst>
              </a:custGeom>
              <a:grpFill/>
              <a:ln w="1804" cap="flat">
                <a:solidFill>
                  <a:srgbClr val="414141"/>
                </a:solidFill>
                <a:prstDash val="solid"/>
                <a:miter/>
              </a:ln>
            </p:spPr>
            <p:txBody>
              <a:bodyPr rtlCol="0" anchor="ctr"/>
              <a:lstStyle/>
              <a:p>
                <a:endParaRPr lang="en-US"/>
              </a:p>
            </p:txBody>
          </p:sp>
          <p:sp>
            <p:nvSpPr>
              <p:cNvPr id="49" name="Freeform 1045">
                <a:extLst>
                  <a:ext uri="{FF2B5EF4-FFF2-40B4-BE49-F238E27FC236}">
                    <a16:creationId xmlns:a16="http://schemas.microsoft.com/office/drawing/2014/main" id="{7CE2E849-B249-1E30-D832-96513D7764F9}"/>
                  </a:ext>
                </a:extLst>
              </p:cNvPr>
              <p:cNvSpPr/>
              <p:nvPr/>
            </p:nvSpPr>
            <p:spPr>
              <a:xfrm>
                <a:off x="9524818" y="3516890"/>
                <a:ext cx="4151" cy="1263"/>
              </a:xfrm>
              <a:custGeom>
                <a:avLst/>
                <a:gdLst>
                  <a:gd name="connsiteX0" fmla="*/ 0 w 4151"/>
                  <a:gd name="connsiteY0" fmla="*/ 0 h 1263"/>
                  <a:gd name="connsiteX1" fmla="*/ 4151 w 4151"/>
                  <a:gd name="connsiteY1" fmla="*/ 1263 h 1263"/>
                  <a:gd name="connsiteX2" fmla="*/ 0 w 4151"/>
                  <a:gd name="connsiteY2" fmla="*/ 0 h 1263"/>
                </a:gdLst>
                <a:ahLst/>
                <a:cxnLst>
                  <a:cxn ang="0">
                    <a:pos x="connsiteX0" y="connsiteY0"/>
                  </a:cxn>
                  <a:cxn ang="0">
                    <a:pos x="connsiteX1" y="connsiteY1"/>
                  </a:cxn>
                  <a:cxn ang="0">
                    <a:pos x="connsiteX2" y="connsiteY2"/>
                  </a:cxn>
                </a:cxnLst>
                <a:rect l="l" t="t" r="r" b="b"/>
                <a:pathLst>
                  <a:path w="4151" h="1263">
                    <a:moveTo>
                      <a:pt x="0" y="0"/>
                    </a:moveTo>
                    <a:cubicBezTo>
                      <a:pt x="1444" y="361"/>
                      <a:pt x="2707" y="902"/>
                      <a:pt x="4151" y="126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0" name="Freeform 1046">
                <a:extLst>
                  <a:ext uri="{FF2B5EF4-FFF2-40B4-BE49-F238E27FC236}">
                    <a16:creationId xmlns:a16="http://schemas.microsoft.com/office/drawing/2014/main" id="{72BF6F1A-3D09-C274-964A-82FE77B96C53}"/>
                  </a:ext>
                </a:extLst>
              </p:cNvPr>
              <p:cNvSpPr/>
              <p:nvPr/>
            </p:nvSpPr>
            <p:spPr>
              <a:xfrm>
                <a:off x="9574449" y="3531689"/>
                <a:ext cx="3609" cy="1082"/>
              </a:xfrm>
              <a:custGeom>
                <a:avLst/>
                <a:gdLst>
                  <a:gd name="connsiteX0" fmla="*/ 0 w 3609"/>
                  <a:gd name="connsiteY0" fmla="*/ 0 h 1082"/>
                  <a:gd name="connsiteX1" fmla="*/ 3609 w 3609"/>
                  <a:gd name="connsiteY1" fmla="*/ 1083 h 1082"/>
                  <a:gd name="connsiteX2" fmla="*/ 0 w 3609"/>
                  <a:gd name="connsiteY2" fmla="*/ 0 h 1082"/>
                </a:gdLst>
                <a:ahLst/>
                <a:cxnLst>
                  <a:cxn ang="0">
                    <a:pos x="connsiteX0" y="connsiteY0"/>
                  </a:cxn>
                  <a:cxn ang="0">
                    <a:pos x="connsiteX1" y="connsiteY1"/>
                  </a:cxn>
                  <a:cxn ang="0">
                    <a:pos x="connsiteX2" y="connsiteY2"/>
                  </a:cxn>
                </a:cxnLst>
                <a:rect l="l" t="t" r="r" b="b"/>
                <a:pathLst>
                  <a:path w="3609" h="1082">
                    <a:moveTo>
                      <a:pt x="0" y="0"/>
                    </a:moveTo>
                    <a:cubicBezTo>
                      <a:pt x="1264" y="361"/>
                      <a:pt x="2526" y="722"/>
                      <a:pt x="3609" y="1083"/>
                    </a:cubicBezTo>
                    <a:cubicBezTo>
                      <a:pt x="2526" y="902"/>
                      <a:pt x="1264" y="541"/>
                      <a:pt x="0" y="0"/>
                    </a:cubicBezTo>
                    <a:close/>
                  </a:path>
                </a:pathLst>
              </a:custGeom>
              <a:grpFill/>
              <a:ln w="1804" cap="flat">
                <a:solidFill>
                  <a:srgbClr val="414141"/>
                </a:solidFill>
                <a:prstDash val="solid"/>
                <a:miter/>
              </a:ln>
            </p:spPr>
            <p:txBody>
              <a:bodyPr rtlCol="0" anchor="ctr"/>
              <a:lstStyle/>
              <a:p>
                <a:endParaRPr lang="en-US"/>
              </a:p>
            </p:txBody>
          </p:sp>
          <p:sp>
            <p:nvSpPr>
              <p:cNvPr id="51" name="Freeform 1047">
                <a:extLst>
                  <a:ext uri="{FF2B5EF4-FFF2-40B4-BE49-F238E27FC236}">
                    <a16:creationId xmlns:a16="http://schemas.microsoft.com/office/drawing/2014/main" id="{4666588A-0C64-78C0-02D3-AAE7BEC8CC2D}"/>
                  </a:ext>
                </a:extLst>
              </p:cNvPr>
              <p:cNvSpPr/>
              <p:nvPr/>
            </p:nvSpPr>
            <p:spPr>
              <a:xfrm>
                <a:off x="9582931" y="3534396"/>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346" y="722"/>
                      <a:pt x="3429" y="1083"/>
                    </a:cubicBezTo>
                    <a:cubicBezTo>
                      <a:pt x="2346" y="722"/>
                      <a:pt x="1263" y="361"/>
                      <a:pt x="0" y="0"/>
                    </a:cubicBezTo>
                    <a:close/>
                  </a:path>
                </a:pathLst>
              </a:custGeom>
              <a:grpFill/>
              <a:ln w="1804" cap="flat">
                <a:solidFill>
                  <a:srgbClr val="414141"/>
                </a:solidFill>
                <a:prstDash val="solid"/>
                <a:miter/>
              </a:ln>
            </p:spPr>
            <p:txBody>
              <a:bodyPr rtlCol="0" anchor="ctr"/>
              <a:lstStyle/>
              <a:p>
                <a:endParaRPr lang="en-US"/>
              </a:p>
            </p:txBody>
          </p:sp>
          <p:sp>
            <p:nvSpPr>
              <p:cNvPr id="56" name="Freeform 1048">
                <a:extLst>
                  <a:ext uri="{FF2B5EF4-FFF2-40B4-BE49-F238E27FC236}">
                    <a16:creationId xmlns:a16="http://schemas.microsoft.com/office/drawing/2014/main" id="{7EA22310-DD69-FC6E-5898-47573194BE6B}"/>
                  </a:ext>
                </a:extLst>
              </p:cNvPr>
              <p:cNvSpPr/>
              <p:nvPr/>
            </p:nvSpPr>
            <p:spPr>
              <a:xfrm>
                <a:off x="9570117" y="3530426"/>
                <a:ext cx="3790" cy="1083"/>
              </a:xfrm>
              <a:custGeom>
                <a:avLst/>
                <a:gdLst>
                  <a:gd name="connsiteX0" fmla="*/ 0 w 3790"/>
                  <a:gd name="connsiteY0" fmla="*/ 0 h 1083"/>
                  <a:gd name="connsiteX1" fmla="*/ 3790 w 3790"/>
                  <a:gd name="connsiteY1" fmla="*/ 1083 h 1083"/>
                  <a:gd name="connsiteX2" fmla="*/ 0 w 3790"/>
                  <a:gd name="connsiteY2" fmla="*/ 0 h 1083"/>
                </a:gdLst>
                <a:ahLst/>
                <a:cxnLst>
                  <a:cxn ang="0">
                    <a:pos x="connsiteX0" y="connsiteY0"/>
                  </a:cxn>
                  <a:cxn ang="0">
                    <a:pos x="connsiteX1" y="connsiteY1"/>
                  </a:cxn>
                  <a:cxn ang="0">
                    <a:pos x="connsiteX2" y="connsiteY2"/>
                  </a:cxn>
                </a:cxnLst>
                <a:rect l="l" t="t" r="r" b="b"/>
                <a:pathLst>
                  <a:path w="3790" h="1083">
                    <a:moveTo>
                      <a:pt x="0" y="0"/>
                    </a:moveTo>
                    <a:cubicBezTo>
                      <a:pt x="1264" y="361"/>
                      <a:pt x="2526" y="722"/>
                      <a:pt x="3790" y="1083"/>
                    </a:cubicBezTo>
                    <a:cubicBezTo>
                      <a:pt x="2526"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7" name="Freeform 1049">
                <a:extLst>
                  <a:ext uri="{FF2B5EF4-FFF2-40B4-BE49-F238E27FC236}">
                    <a16:creationId xmlns:a16="http://schemas.microsoft.com/office/drawing/2014/main" id="{DDEBADF7-AA2B-6BBA-7E60-ABD3964D6D58}"/>
                  </a:ext>
                </a:extLst>
              </p:cNvPr>
              <p:cNvSpPr/>
              <p:nvPr/>
            </p:nvSpPr>
            <p:spPr>
              <a:xfrm>
                <a:off x="9587082" y="3535659"/>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166" y="722"/>
                      <a:pt x="3429" y="1083"/>
                    </a:cubicBezTo>
                    <a:cubicBezTo>
                      <a:pt x="2347" y="542"/>
                      <a:pt x="1083" y="361"/>
                      <a:pt x="0" y="0"/>
                    </a:cubicBezTo>
                    <a:close/>
                  </a:path>
                </a:pathLst>
              </a:custGeom>
              <a:grpFill/>
              <a:ln w="1804" cap="flat">
                <a:solidFill>
                  <a:srgbClr val="414141"/>
                </a:solidFill>
                <a:prstDash val="solid"/>
                <a:miter/>
              </a:ln>
            </p:spPr>
            <p:txBody>
              <a:bodyPr rtlCol="0" anchor="ctr"/>
              <a:lstStyle/>
              <a:p>
                <a:endParaRPr lang="en-US"/>
              </a:p>
            </p:txBody>
          </p:sp>
          <p:sp>
            <p:nvSpPr>
              <p:cNvPr id="58" name="Freeform 1050">
                <a:extLst>
                  <a:ext uri="{FF2B5EF4-FFF2-40B4-BE49-F238E27FC236}">
                    <a16:creationId xmlns:a16="http://schemas.microsoft.com/office/drawing/2014/main" id="{33FA6279-4F2D-3926-67CF-EAFF51EA5593}"/>
                  </a:ext>
                </a:extLst>
              </p:cNvPr>
              <p:cNvSpPr/>
              <p:nvPr/>
            </p:nvSpPr>
            <p:spPr>
              <a:xfrm>
                <a:off x="9619026" y="3545405"/>
                <a:ext cx="1624" cy="541"/>
              </a:xfrm>
              <a:custGeom>
                <a:avLst/>
                <a:gdLst>
                  <a:gd name="connsiteX0" fmla="*/ 0 w 1624"/>
                  <a:gd name="connsiteY0" fmla="*/ 0 h 541"/>
                  <a:gd name="connsiteX1" fmla="*/ 1624 w 1624"/>
                  <a:gd name="connsiteY1" fmla="*/ 542 h 541"/>
                  <a:gd name="connsiteX2" fmla="*/ 0 w 1624"/>
                  <a:gd name="connsiteY2" fmla="*/ 0 h 541"/>
                </a:gdLst>
                <a:ahLst/>
                <a:cxnLst>
                  <a:cxn ang="0">
                    <a:pos x="connsiteX0" y="connsiteY0"/>
                  </a:cxn>
                  <a:cxn ang="0">
                    <a:pos x="connsiteX1" y="connsiteY1"/>
                  </a:cxn>
                  <a:cxn ang="0">
                    <a:pos x="connsiteX2" y="connsiteY2"/>
                  </a:cxn>
                </a:cxnLst>
                <a:rect l="l" t="t" r="r" b="b"/>
                <a:pathLst>
                  <a:path w="1624" h="541">
                    <a:moveTo>
                      <a:pt x="0" y="0"/>
                    </a:moveTo>
                    <a:cubicBezTo>
                      <a:pt x="541" y="180"/>
                      <a:pt x="1083" y="361"/>
                      <a:pt x="1624" y="542"/>
                    </a:cubicBezTo>
                    <a:cubicBezTo>
                      <a:pt x="1083"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59" name="Freeform 1051">
                <a:extLst>
                  <a:ext uri="{FF2B5EF4-FFF2-40B4-BE49-F238E27FC236}">
                    <a16:creationId xmlns:a16="http://schemas.microsoft.com/office/drawing/2014/main" id="{9F974627-1342-DADB-2B03-CB575948CA8E}"/>
                  </a:ext>
                </a:extLst>
              </p:cNvPr>
              <p:cNvSpPr/>
              <p:nvPr/>
            </p:nvSpPr>
            <p:spPr>
              <a:xfrm>
                <a:off x="9578780" y="3533133"/>
                <a:ext cx="3609" cy="1083"/>
              </a:xfrm>
              <a:custGeom>
                <a:avLst/>
                <a:gdLst>
                  <a:gd name="connsiteX0" fmla="*/ 0 w 3609"/>
                  <a:gd name="connsiteY0" fmla="*/ 0 h 1083"/>
                  <a:gd name="connsiteX1" fmla="*/ 3609 w 3609"/>
                  <a:gd name="connsiteY1" fmla="*/ 1083 h 1083"/>
                  <a:gd name="connsiteX2" fmla="*/ 0 w 3609"/>
                  <a:gd name="connsiteY2" fmla="*/ 0 h 1083"/>
                </a:gdLst>
                <a:ahLst/>
                <a:cxnLst>
                  <a:cxn ang="0">
                    <a:pos x="connsiteX0" y="connsiteY0"/>
                  </a:cxn>
                  <a:cxn ang="0">
                    <a:pos x="connsiteX1" y="connsiteY1"/>
                  </a:cxn>
                  <a:cxn ang="0">
                    <a:pos x="connsiteX2" y="connsiteY2"/>
                  </a:cxn>
                </a:cxnLst>
                <a:rect l="l" t="t" r="r" b="b"/>
                <a:pathLst>
                  <a:path w="3609" h="1083">
                    <a:moveTo>
                      <a:pt x="0" y="0"/>
                    </a:moveTo>
                    <a:cubicBezTo>
                      <a:pt x="1264" y="361"/>
                      <a:pt x="2347" y="722"/>
                      <a:pt x="3609" y="1083"/>
                    </a:cubicBezTo>
                    <a:cubicBezTo>
                      <a:pt x="2347" y="722"/>
                      <a:pt x="1083" y="361"/>
                      <a:pt x="0" y="0"/>
                    </a:cubicBezTo>
                    <a:close/>
                  </a:path>
                </a:pathLst>
              </a:custGeom>
              <a:grpFill/>
              <a:ln w="1804" cap="flat">
                <a:solidFill>
                  <a:srgbClr val="414141"/>
                </a:solidFill>
                <a:prstDash val="solid"/>
                <a:miter/>
              </a:ln>
            </p:spPr>
            <p:txBody>
              <a:bodyPr rtlCol="0" anchor="ctr"/>
              <a:lstStyle/>
              <a:p>
                <a:endParaRPr lang="en-US"/>
              </a:p>
            </p:txBody>
          </p:sp>
          <p:sp>
            <p:nvSpPr>
              <p:cNvPr id="60" name="Freeform 1052">
                <a:extLst>
                  <a:ext uri="{FF2B5EF4-FFF2-40B4-BE49-F238E27FC236}">
                    <a16:creationId xmlns:a16="http://schemas.microsoft.com/office/drawing/2014/main" id="{9700D1F7-9602-4D2A-3305-98212FDC5195}"/>
                  </a:ext>
                </a:extLst>
              </p:cNvPr>
              <p:cNvSpPr/>
              <p:nvPr/>
            </p:nvSpPr>
            <p:spPr>
              <a:xfrm>
                <a:off x="8280814" y="4107400"/>
                <a:ext cx="360" cy="1804"/>
              </a:xfrm>
              <a:custGeom>
                <a:avLst/>
                <a:gdLst>
                  <a:gd name="connsiteX0" fmla="*/ 361 w 360"/>
                  <a:gd name="connsiteY0" fmla="*/ 1805 h 1804"/>
                  <a:gd name="connsiteX1" fmla="*/ 0 w 360"/>
                  <a:gd name="connsiteY1" fmla="*/ 0 h 1804"/>
                  <a:gd name="connsiteX2" fmla="*/ 361 w 360"/>
                  <a:gd name="connsiteY2" fmla="*/ 1805 h 1804"/>
                </a:gdLst>
                <a:ahLst/>
                <a:cxnLst>
                  <a:cxn ang="0">
                    <a:pos x="connsiteX0" y="connsiteY0"/>
                  </a:cxn>
                  <a:cxn ang="0">
                    <a:pos x="connsiteX1" y="connsiteY1"/>
                  </a:cxn>
                  <a:cxn ang="0">
                    <a:pos x="connsiteX2" y="connsiteY2"/>
                  </a:cxn>
                </a:cxnLst>
                <a:rect l="l" t="t" r="r" b="b"/>
                <a:pathLst>
                  <a:path w="360" h="1804">
                    <a:moveTo>
                      <a:pt x="361" y="1805"/>
                    </a:moveTo>
                    <a:cubicBezTo>
                      <a:pt x="180" y="1264"/>
                      <a:pt x="180" y="542"/>
                      <a:pt x="0" y="0"/>
                    </a:cubicBezTo>
                    <a:cubicBezTo>
                      <a:pt x="180" y="722"/>
                      <a:pt x="180" y="1264"/>
                      <a:pt x="361" y="1805"/>
                    </a:cubicBezTo>
                    <a:close/>
                  </a:path>
                </a:pathLst>
              </a:custGeom>
              <a:grpFill/>
              <a:ln w="1804" cap="flat">
                <a:solidFill>
                  <a:srgbClr val="414141"/>
                </a:solidFill>
                <a:prstDash val="solid"/>
                <a:miter/>
              </a:ln>
            </p:spPr>
            <p:txBody>
              <a:bodyPr rtlCol="0" anchor="ctr"/>
              <a:lstStyle/>
              <a:p>
                <a:endParaRPr lang="en-US"/>
              </a:p>
            </p:txBody>
          </p:sp>
          <p:sp>
            <p:nvSpPr>
              <p:cNvPr id="61" name="Freeform 1053">
                <a:extLst>
                  <a:ext uri="{FF2B5EF4-FFF2-40B4-BE49-F238E27FC236}">
                    <a16:creationId xmlns:a16="http://schemas.microsoft.com/office/drawing/2014/main" id="{1C93775C-9DD6-6E7B-C0C7-CC9249570EA0}"/>
                  </a:ext>
                </a:extLst>
              </p:cNvPr>
              <p:cNvSpPr/>
              <p:nvPr/>
            </p:nvSpPr>
            <p:spPr>
              <a:xfrm>
                <a:off x="9615777" y="3544503"/>
                <a:ext cx="1804" cy="541"/>
              </a:xfrm>
              <a:custGeom>
                <a:avLst/>
                <a:gdLst>
                  <a:gd name="connsiteX0" fmla="*/ 0 w 1804"/>
                  <a:gd name="connsiteY0" fmla="*/ 0 h 541"/>
                  <a:gd name="connsiteX1" fmla="*/ 1805 w 1804"/>
                  <a:gd name="connsiteY1" fmla="*/ 542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4" y="361"/>
                      <a:pt x="1805" y="542"/>
                    </a:cubicBezTo>
                    <a:cubicBezTo>
                      <a:pt x="1264" y="361"/>
                      <a:pt x="723" y="180"/>
                      <a:pt x="0" y="0"/>
                    </a:cubicBezTo>
                    <a:close/>
                  </a:path>
                </a:pathLst>
              </a:custGeom>
              <a:grpFill/>
              <a:ln w="1804" cap="flat">
                <a:solidFill>
                  <a:srgbClr val="414141"/>
                </a:solidFill>
                <a:prstDash val="solid"/>
                <a:miter/>
              </a:ln>
            </p:spPr>
            <p:txBody>
              <a:bodyPr rtlCol="0" anchor="ctr"/>
              <a:lstStyle/>
              <a:p>
                <a:endParaRPr lang="en-US"/>
              </a:p>
            </p:txBody>
          </p:sp>
          <p:sp>
            <p:nvSpPr>
              <p:cNvPr id="62" name="Freeform 1054">
                <a:extLst>
                  <a:ext uri="{FF2B5EF4-FFF2-40B4-BE49-F238E27FC236}">
                    <a16:creationId xmlns:a16="http://schemas.microsoft.com/office/drawing/2014/main" id="{92CA3341-934B-55EF-5EAE-796B6203A588}"/>
                  </a:ext>
                </a:extLst>
              </p:cNvPr>
              <p:cNvSpPr/>
              <p:nvPr/>
            </p:nvSpPr>
            <p:spPr>
              <a:xfrm>
                <a:off x="8280272" y="4102888"/>
                <a:ext cx="541" cy="4150"/>
              </a:xfrm>
              <a:custGeom>
                <a:avLst/>
                <a:gdLst>
                  <a:gd name="connsiteX0" fmla="*/ 542 w 541"/>
                  <a:gd name="connsiteY0" fmla="*/ 4151 h 4150"/>
                  <a:gd name="connsiteX1" fmla="*/ 0 w 541"/>
                  <a:gd name="connsiteY1" fmla="*/ 0 h 4150"/>
                  <a:gd name="connsiteX2" fmla="*/ 542 w 541"/>
                  <a:gd name="connsiteY2" fmla="*/ 4151 h 4150"/>
                </a:gdLst>
                <a:ahLst/>
                <a:cxnLst>
                  <a:cxn ang="0">
                    <a:pos x="connsiteX0" y="connsiteY0"/>
                  </a:cxn>
                  <a:cxn ang="0">
                    <a:pos x="connsiteX1" y="connsiteY1"/>
                  </a:cxn>
                  <a:cxn ang="0">
                    <a:pos x="connsiteX2" y="connsiteY2"/>
                  </a:cxn>
                </a:cxnLst>
                <a:rect l="l" t="t" r="r" b="b"/>
                <a:pathLst>
                  <a:path w="541" h="4150">
                    <a:moveTo>
                      <a:pt x="542" y="4151"/>
                    </a:moveTo>
                    <a:cubicBezTo>
                      <a:pt x="361" y="2707"/>
                      <a:pt x="180" y="1444"/>
                      <a:pt x="0" y="0"/>
                    </a:cubicBezTo>
                    <a:cubicBezTo>
                      <a:pt x="180" y="1444"/>
                      <a:pt x="361" y="2888"/>
                      <a:pt x="542" y="4151"/>
                    </a:cubicBezTo>
                    <a:close/>
                  </a:path>
                </a:pathLst>
              </a:custGeom>
              <a:grpFill/>
              <a:ln w="1804" cap="flat">
                <a:solidFill>
                  <a:srgbClr val="414141"/>
                </a:solidFill>
                <a:prstDash val="solid"/>
                <a:miter/>
              </a:ln>
            </p:spPr>
            <p:txBody>
              <a:bodyPr rtlCol="0" anchor="ctr"/>
              <a:lstStyle/>
              <a:p>
                <a:endParaRPr lang="en-US"/>
              </a:p>
            </p:txBody>
          </p:sp>
          <p:sp>
            <p:nvSpPr>
              <p:cNvPr id="63" name="Freeform 1056">
                <a:extLst>
                  <a:ext uri="{FF2B5EF4-FFF2-40B4-BE49-F238E27FC236}">
                    <a16:creationId xmlns:a16="http://schemas.microsoft.com/office/drawing/2014/main" id="{117C080E-6853-2B50-6937-AE6251EC56D5}"/>
                  </a:ext>
                </a:extLst>
              </p:cNvPr>
              <p:cNvSpPr/>
              <p:nvPr/>
            </p:nvSpPr>
            <p:spPr>
              <a:xfrm>
                <a:off x="9633102" y="3549917"/>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542" y="180"/>
                      <a:pt x="902" y="361"/>
                    </a:cubicBezTo>
                    <a:cubicBezTo>
                      <a:pt x="54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4" name="Freeform 1057">
                <a:extLst>
                  <a:ext uri="{FF2B5EF4-FFF2-40B4-BE49-F238E27FC236}">
                    <a16:creationId xmlns:a16="http://schemas.microsoft.com/office/drawing/2014/main" id="{BC5DFCA3-5774-1CE9-814E-2D223EECA486}"/>
                  </a:ext>
                </a:extLst>
              </p:cNvPr>
              <p:cNvSpPr/>
              <p:nvPr/>
            </p:nvSpPr>
            <p:spPr>
              <a:xfrm>
                <a:off x="9630576" y="3549015"/>
                <a:ext cx="1083" cy="360"/>
              </a:xfrm>
              <a:custGeom>
                <a:avLst/>
                <a:gdLst>
                  <a:gd name="connsiteX0" fmla="*/ 0 w 1083"/>
                  <a:gd name="connsiteY0" fmla="*/ 0 h 360"/>
                  <a:gd name="connsiteX1" fmla="*/ 1083 w 1083"/>
                  <a:gd name="connsiteY1" fmla="*/ 361 h 360"/>
                  <a:gd name="connsiteX2" fmla="*/ 0 w 1083"/>
                  <a:gd name="connsiteY2" fmla="*/ 0 h 360"/>
                </a:gdLst>
                <a:ahLst/>
                <a:cxnLst>
                  <a:cxn ang="0">
                    <a:pos x="connsiteX0" y="connsiteY0"/>
                  </a:cxn>
                  <a:cxn ang="0">
                    <a:pos x="connsiteX1" y="connsiteY1"/>
                  </a:cxn>
                  <a:cxn ang="0">
                    <a:pos x="connsiteX2" y="connsiteY2"/>
                  </a:cxn>
                </a:cxnLst>
                <a:rect l="l" t="t" r="r" b="b"/>
                <a:pathLst>
                  <a:path w="1083" h="360">
                    <a:moveTo>
                      <a:pt x="0" y="0"/>
                    </a:moveTo>
                    <a:cubicBezTo>
                      <a:pt x="361" y="180"/>
                      <a:pt x="722" y="180"/>
                      <a:pt x="1083" y="361"/>
                    </a:cubicBezTo>
                    <a:cubicBezTo>
                      <a:pt x="722" y="361"/>
                      <a:pt x="361" y="180"/>
                      <a:pt x="0" y="0"/>
                    </a:cubicBezTo>
                    <a:close/>
                  </a:path>
                </a:pathLst>
              </a:custGeom>
              <a:grpFill/>
              <a:ln w="1804" cap="flat">
                <a:solidFill>
                  <a:srgbClr val="414141"/>
                </a:solidFill>
                <a:prstDash val="solid"/>
                <a:miter/>
              </a:ln>
            </p:spPr>
            <p:txBody>
              <a:bodyPr rtlCol="0" anchor="ctr"/>
              <a:lstStyle/>
              <a:p>
                <a:endParaRPr lang="en-US"/>
              </a:p>
            </p:txBody>
          </p:sp>
          <p:sp>
            <p:nvSpPr>
              <p:cNvPr id="65" name="Freeform 1058">
                <a:extLst>
                  <a:ext uri="{FF2B5EF4-FFF2-40B4-BE49-F238E27FC236}">
                    <a16:creationId xmlns:a16="http://schemas.microsoft.com/office/drawing/2014/main" id="{CDB1A26F-25B1-1749-A6E3-148A98B2BBF0}"/>
                  </a:ext>
                </a:extLst>
              </p:cNvPr>
              <p:cNvSpPr/>
              <p:nvPr/>
            </p:nvSpPr>
            <p:spPr>
              <a:xfrm>
                <a:off x="8281174" y="4109566"/>
                <a:ext cx="541" cy="2165"/>
              </a:xfrm>
              <a:custGeom>
                <a:avLst/>
                <a:gdLst>
                  <a:gd name="connsiteX0" fmla="*/ 542 w 541"/>
                  <a:gd name="connsiteY0" fmla="*/ 2166 h 2165"/>
                  <a:gd name="connsiteX1" fmla="*/ 0 w 541"/>
                  <a:gd name="connsiteY1" fmla="*/ 0 h 2165"/>
                  <a:gd name="connsiteX2" fmla="*/ 542 w 541"/>
                  <a:gd name="connsiteY2" fmla="*/ 2166 h 2165"/>
                </a:gdLst>
                <a:ahLst/>
                <a:cxnLst>
                  <a:cxn ang="0">
                    <a:pos x="connsiteX0" y="connsiteY0"/>
                  </a:cxn>
                  <a:cxn ang="0">
                    <a:pos x="connsiteX1" y="connsiteY1"/>
                  </a:cxn>
                  <a:cxn ang="0">
                    <a:pos x="connsiteX2" y="connsiteY2"/>
                  </a:cxn>
                </a:cxnLst>
                <a:rect l="l" t="t" r="r" b="b"/>
                <a:pathLst>
                  <a:path w="541" h="2165">
                    <a:moveTo>
                      <a:pt x="542" y="2166"/>
                    </a:moveTo>
                    <a:cubicBezTo>
                      <a:pt x="361" y="1443"/>
                      <a:pt x="180" y="722"/>
                      <a:pt x="0" y="0"/>
                    </a:cubicBezTo>
                    <a:cubicBezTo>
                      <a:pt x="180" y="722"/>
                      <a:pt x="361" y="1443"/>
                      <a:pt x="542" y="2166"/>
                    </a:cubicBezTo>
                    <a:close/>
                  </a:path>
                </a:pathLst>
              </a:custGeom>
              <a:grpFill/>
              <a:ln w="1804" cap="flat">
                <a:solidFill>
                  <a:srgbClr val="414141"/>
                </a:solidFill>
                <a:prstDash val="solid"/>
                <a:miter/>
              </a:ln>
            </p:spPr>
            <p:txBody>
              <a:bodyPr rtlCol="0" anchor="ctr"/>
              <a:lstStyle/>
              <a:p>
                <a:endParaRPr lang="en-US"/>
              </a:p>
            </p:txBody>
          </p:sp>
          <p:sp>
            <p:nvSpPr>
              <p:cNvPr id="66" name="Freeform 1059">
                <a:extLst>
                  <a:ext uri="{FF2B5EF4-FFF2-40B4-BE49-F238E27FC236}">
                    <a16:creationId xmlns:a16="http://schemas.microsoft.com/office/drawing/2014/main" id="{34D7949C-6B1D-9CC6-0D92-59914A63C9AC}"/>
                  </a:ext>
                </a:extLst>
              </p:cNvPr>
              <p:cNvSpPr/>
              <p:nvPr/>
            </p:nvSpPr>
            <p:spPr>
              <a:xfrm>
                <a:off x="9627869" y="3548293"/>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90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7" name="Freeform 1060">
                <a:extLst>
                  <a:ext uri="{FF2B5EF4-FFF2-40B4-BE49-F238E27FC236}">
                    <a16:creationId xmlns:a16="http://schemas.microsoft.com/office/drawing/2014/main" id="{40978916-1986-F504-BED0-0579D936739C}"/>
                  </a:ext>
                </a:extLst>
              </p:cNvPr>
              <p:cNvSpPr/>
              <p:nvPr/>
            </p:nvSpPr>
            <p:spPr>
              <a:xfrm>
                <a:off x="9622093" y="3546488"/>
                <a:ext cx="1444" cy="541"/>
              </a:xfrm>
              <a:custGeom>
                <a:avLst/>
                <a:gdLst>
                  <a:gd name="connsiteX0" fmla="*/ 0 w 1444"/>
                  <a:gd name="connsiteY0" fmla="*/ 0 h 541"/>
                  <a:gd name="connsiteX1" fmla="*/ 1444 w 1444"/>
                  <a:gd name="connsiteY1" fmla="*/ 542 h 541"/>
                  <a:gd name="connsiteX2" fmla="*/ 0 w 1444"/>
                  <a:gd name="connsiteY2" fmla="*/ 0 h 541"/>
                </a:gdLst>
                <a:ahLst/>
                <a:cxnLst>
                  <a:cxn ang="0">
                    <a:pos x="connsiteX0" y="connsiteY0"/>
                  </a:cxn>
                  <a:cxn ang="0">
                    <a:pos x="connsiteX1" y="connsiteY1"/>
                  </a:cxn>
                  <a:cxn ang="0">
                    <a:pos x="connsiteX2" y="connsiteY2"/>
                  </a:cxn>
                </a:cxnLst>
                <a:rect l="l" t="t" r="r" b="b"/>
                <a:pathLst>
                  <a:path w="1444" h="541">
                    <a:moveTo>
                      <a:pt x="0" y="0"/>
                    </a:moveTo>
                    <a:cubicBezTo>
                      <a:pt x="542" y="180"/>
                      <a:pt x="902" y="361"/>
                      <a:pt x="1444" y="542"/>
                    </a:cubicBezTo>
                    <a:cubicBezTo>
                      <a:pt x="1083" y="180"/>
                      <a:pt x="542" y="0"/>
                      <a:pt x="0" y="0"/>
                    </a:cubicBezTo>
                    <a:close/>
                  </a:path>
                </a:pathLst>
              </a:custGeom>
              <a:grpFill/>
              <a:ln w="1804" cap="flat">
                <a:solidFill>
                  <a:srgbClr val="414141"/>
                </a:solidFill>
                <a:prstDash val="solid"/>
                <a:miter/>
              </a:ln>
            </p:spPr>
            <p:txBody>
              <a:bodyPr rtlCol="0" anchor="ctr"/>
              <a:lstStyle/>
              <a:p>
                <a:endParaRPr lang="en-US"/>
              </a:p>
            </p:txBody>
          </p:sp>
          <p:sp>
            <p:nvSpPr>
              <p:cNvPr id="68" name="Freeform 1061">
                <a:extLst>
                  <a:ext uri="{FF2B5EF4-FFF2-40B4-BE49-F238E27FC236}">
                    <a16:creationId xmlns:a16="http://schemas.microsoft.com/office/drawing/2014/main" id="{DEA6F2C7-FBBE-340D-4C02-FE44322CD6D5}"/>
                  </a:ext>
                </a:extLst>
              </p:cNvPr>
              <p:cNvSpPr/>
              <p:nvPr/>
            </p:nvSpPr>
            <p:spPr>
              <a:xfrm>
                <a:off x="9625162" y="3547390"/>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722" y="180"/>
                      <a:pt x="361" y="180"/>
                      <a:pt x="0" y="0"/>
                    </a:cubicBezTo>
                    <a:close/>
                  </a:path>
                </a:pathLst>
              </a:custGeom>
              <a:grpFill/>
              <a:ln w="1804" cap="flat">
                <a:solidFill>
                  <a:srgbClr val="414141"/>
                </a:solidFill>
                <a:prstDash val="solid"/>
                <a:miter/>
              </a:ln>
            </p:spPr>
            <p:txBody>
              <a:bodyPr rtlCol="0" anchor="ctr"/>
              <a:lstStyle/>
              <a:p>
                <a:endParaRPr lang="en-US"/>
              </a:p>
            </p:txBody>
          </p:sp>
          <p:sp>
            <p:nvSpPr>
              <p:cNvPr id="69" name="Freeform 1062">
                <a:extLst>
                  <a:ext uri="{FF2B5EF4-FFF2-40B4-BE49-F238E27FC236}">
                    <a16:creationId xmlns:a16="http://schemas.microsoft.com/office/drawing/2014/main" id="{5AF61E89-79A0-1882-C1C0-9D88E4127600}"/>
                  </a:ext>
                </a:extLst>
              </p:cNvPr>
              <p:cNvSpPr/>
              <p:nvPr/>
            </p:nvSpPr>
            <p:spPr>
              <a:xfrm>
                <a:off x="9126484" y="3852694"/>
                <a:ext cx="276704" cy="820532"/>
              </a:xfrm>
              <a:custGeom>
                <a:avLst/>
                <a:gdLst>
                  <a:gd name="connsiteX0" fmla="*/ 228329 w 276704"/>
                  <a:gd name="connsiteY0" fmla="*/ 1321 h 820532"/>
                  <a:gd name="connsiteX1" fmla="*/ 214973 w 276704"/>
                  <a:gd name="connsiteY1" fmla="*/ 26948 h 820532"/>
                  <a:gd name="connsiteX2" fmla="*/ 231216 w 276704"/>
                  <a:gd name="connsiteY2" fmla="*/ 102747 h 820532"/>
                  <a:gd name="connsiteX3" fmla="*/ 253053 w 276704"/>
                  <a:gd name="connsiteY3" fmla="*/ 145519 h 820532"/>
                  <a:gd name="connsiteX4" fmla="*/ 241684 w 276704"/>
                  <a:gd name="connsiteY4" fmla="*/ 221859 h 820532"/>
                  <a:gd name="connsiteX5" fmla="*/ 168231 w 276704"/>
                  <a:gd name="connsiteY5" fmla="*/ 275099 h 820532"/>
                  <a:gd name="connsiteX6" fmla="*/ 93154 w 276704"/>
                  <a:gd name="connsiteY6" fmla="*/ 258496 h 820532"/>
                  <a:gd name="connsiteX7" fmla="*/ 48938 w 276704"/>
                  <a:gd name="connsiteY7" fmla="*/ 157791 h 820532"/>
                  <a:gd name="connsiteX8" fmla="*/ 50743 w 276704"/>
                  <a:gd name="connsiteY8" fmla="*/ 90655 h 820532"/>
                  <a:gd name="connsiteX9" fmla="*/ 42621 w 276704"/>
                  <a:gd name="connsiteY9" fmla="*/ 43551 h 820532"/>
                  <a:gd name="connsiteX10" fmla="*/ 26559 w 276704"/>
                  <a:gd name="connsiteY10" fmla="*/ 27670 h 820532"/>
                  <a:gd name="connsiteX11" fmla="*/ 390 w 276704"/>
                  <a:gd name="connsiteY11" fmla="*/ 66472 h 820532"/>
                  <a:gd name="connsiteX12" fmla="*/ 9595 w 276704"/>
                  <a:gd name="connsiteY12" fmla="*/ 169883 h 820532"/>
                  <a:gd name="connsiteX13" fmla="*/ 44968 w 276704"/>
                  <a:gd name="connsiteY13" fmla="*/ 490946 h 820532"/>
                  <a:gd name="connsiteX14" fmla="*/ 39734 w 276704"/>
                  <a:gd name="connsiteY14" fmla="*/ 690550 h 820532"/>
                  <a:gd name="connsiteX15" fmla="*/ 29807 w 276704"/>
                  <a:gd name="connsiteY15" fmla="*/ 785660 h 820532"/>
                  <a:gd name="connsiteX16" fmla="*/ 66083 w 276704"/>
                  <a:gd name="connsiteY16" fmla="*/ 817964 h 820532"/>
                  <a:gd name="connsiteX17" fmla="*/ 80882 w 276704"/>
                  <a:gd name="connsiteY17" fmla="*/ 786742 h 820532"/>
                  <a:gd name="connsiteX18" fmla="*/ 97846 w 276704"/>
                  <a:gd name="connsiteY18" fmla="*/ 604644 h 820532"/>
                  <a:gd name="connsiteX19" fmla="*/ 107411 w 276704"/>
                  <a:gd name="connsiteY19" fmla="*/ 537869 h 820532"/>
                  <a:gd name="connsiteX20" fmla="*/ 170938 w 276704"/>
                  <a:gd name="connsiteY20" fmla="*/ 507189 h 820532"/>
                  <a:gd name="connsiteX21" fmla="*/ 198911 w 276704"/>
                  <a:gd name="connsiteY21" fmla="*/ 553751 h 820532"/>
                  <a:gd name="connsiteX22" fmla="*/ 209920 w 276704"/>
                  <a:gd name="connsiteY22" fmla="*/ 620165 h 820532"/>
                  <a:gd name="connsiteX23" fmla="*/ 220929 w 276704"/>
                  <a:gd name="connsiteY23" fmla="*/ 780065 h 820532"/>
                  <a:gd name="connsiteX24" fmla="*/ 225261 w 276704"/>
                  <a:gd name="connsiteY24" fmla="*/ 799195 h 820532"/>
                  <a:gd name="connsiteX25" fmla="*/ 249625 w 276704"/>
                  <a:gd name="connsiteY25" fmla="*/ 813994 h 820532"/>
                  <a:gd name="connsiteX26" fmla="*/ 271281 w 276704"/>
                  <a:gd name="connsiteY26" fmla="*/ 795586 h 820532"/>
                  <a:gd name="connsiteX27" fmla="*/ 272545 w 276704"/>
                  <a:gd name="connsiteY27" fmla="*/ 773207 h 820532"/>
                  <a:gd name="connsiteX28" fmla="*/ 266950 w 276704"/>
                  <a:gd name="connsiteY28" fmla="*/ 579197 h 820532"/>
                  <a:gd name="connsiteX29" fmla="*/ 268755 w 276704"/>
                  <a:gd name="connsiteY29" fmla="*/ 317691 h 820532"/>
                  <a:gd name="connsiteX30" fmla="*/ 275613 w 276704"/>
                  <a:gd name="connsiteY30" fmla="*/ 54380 h 820532"/>
                  <a:gd name="connsiteX31" fmla="*/ 262077 w 276704"/>
                  <a:gd name="connsiteY31" fmla="*/ 14676 h 820532"/>
                  <a:gd name="connsiteX32" fmla="*/ 228329 w 276704"/>
                  <a:gd name="connsiteY32" fmla="*/ 1321 h 8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704" h="820532">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0" name="Freeform 1063">
                <a:extLst>
                  <a:ext uri="{FF2B5EF4-FFF2-40B4-BE49-F238E27FC236}">
                    <a16:creationId xmlns:a16="http://schemas.microsoft.com/office/drawing/2014/main" id="{4411A801-D4B1-FCC7-5EFB-B8E50526004A}"/>
                  </a:ext>
                </a:extLst>
              </p:cNvPr>
              <p:cNvSpPr/>
              <p:nvPr/>
            </p:nvSpPr>
            <p:spPr>
              <a:xfrm>
                <a:off x="8763304" y="4000462"/>
                <a:ext cx="186985" cy="190829"/>
              </a:xfrm>
              <a:custGeom>
                <a:avLst/>
                <a:gdLst>
                  <a:gd name="connsiteX0" fmla="*/ 138339 w 186985"/>
                  <a:gd name="connsiteY0" fmla="*/ 11287 h 190829"/>
                  <a:gd name="connsiteX1" fmla="*/ 53155 w 186985"/>
                  <a:gd name="connsiteY1" fmla="*/ 10565 h 190829"/>
                  <a:gd name="connsiteX2" fmla="*/ 1179 w 186985"/>
                  <a:gd name="connsiteY2" fmla="*/ 87988 h 190829"/>
                  <a:gd name="connsiteX3" fmla="*/ 91235 w 186985"/>
                  <a:gd name="connsiteY3" fmla="*/ 190678 h 190829"/>
                  <a:gd name="connsiteX4" fmla="*/ 151152 w 186985"/>
                  <a:gd name="connsiteY4" fmla="*/ 169563 h 190829"/>
                  <a:gd name="connsiteX5" fmla="*/ 138339 w 186985"/>
                  <a:gd name="connsiteY5" fmla="*/ 11287 h 1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85" h="190829">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1" name="Freeform 1064">
                <a:extLst>
                  <a:ext uri="{FF2B5EF4-FFF2-40B4-BE49-F238E27FC236}">
                    <a16:creationId xmlns:a16="http://schemas.microsoft.com/office/drawing/2014/main" id="{2C10BA7A-F447-4D90-78C1-6130A3BF6D5A}"/>
                  </a:ext>
                </a:extLst>
              </p:cNvPr>
              <p:cNvSpPr/>
              <p:nvPr/>
            </p:nvSpPr>
            <p:spPr>
              <a:xfrm>
                <a:off x="9188171" y="3937601"/>
                <a:ext cx="179815" cy="176735"/>
              </a:xfrm>
              <a:custGeom>
                <a:avLst/>
                <a:gdLst>
                  <a:gd name="connsiteX0" fmla="*/ 17750 w 179815"/>
                  <a:gd name="connsiteY0" fmla="*/ 36429 h 176735"/>
                  <a:gd name="connsiteX1" fmla="*/ 84706 w 179815"/>
                  <a:gd name="connsiteY1" fmla="*/ 176476 h 176735"/>
                  <a:gd name="connsiteX2" fmla="*/ 179816 w 179815"/>
                  <a:gd name="connsiteY2" fmla="*/ 74509 h 176735"/>
                  <a:gd name="connsiteX3" fmla="*/ 137043 w 179815"/>
                  <a:gd name="connsiteY3" fmla="*/ 9718 h 176735"/>
                  <a:gd name="connsiteX4" fmla="*/ 17750 w 179815"/>
                  <a:gd name="connsiteY4" fmla="*/ 36429 h 176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815" h="17673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2" name="Freeform 1065">
                <a:extLst>
                  <a:ext uri="{FF2B5EF4-FFF2-40B4-BE49-F238E27FC236}">
                    <a16:creationId xmlns:a16="http://schemas.microsoft.com/office/drawing/2014/main" id="{B79D7552-625E-2DB3-FEF6-1E31B27D518C}"/>
                  </a:ext>
                </a:extLst>
              </p:cNvPr>
              <p:cNvSpPr/>
              <p:nvPr/>
            </p:nvSpPr>
            <p:spPr>
              <a:xfrm>
                <a:off x="7953757" y="4027094"/>
                <a:ext cx="177832" cy="164712"/>
              </a:xfrm>
              <a:custGeom>
                <a:avLst/>
                <a:gdLst>
                  <a:gd name="connsiteX0" fmla="*/ 76378 w 177832"/>
                  <a:gd name="connsiteY0" fmla="*/ 163324 h 164712"/>
                  <a:gd name="connsiteX1" fmla="*/ 127091 w 177832"/>
                  <a:gd name="connsiteY1" fmla="*/ 147623 h 164712"/>
                  <a:gd name="connsiteX2" fmla="*/ 177624 w 177832"/>
                  <a:gd name="connsiteY2" fmla="*/ 96910 h 164712"/>
                  <a:gd name="connsiteX3" fmla="*/ 140446 w 177832"/>
                  <a:gd name="connsiteY3" fmla="*/ 13711 h 164712"/>
                  <a:gd name="connsiteX4" fmla="*/ 41547 w 177832"/>
                  <a:gd name="connsiteY4" fmla="*/ 13711 h 164712"/>
                  <a:gd name="connsiteX5" fmla="*/ 2023 w 177832"/>
                  <a:gd name="connsiteY5" fmla="*/ 115318 h 164712"/>
                  <a:gd name="connsiteX6" fmla="*/ 76378 w 177832"/>
                  <a:gd name="connsiteY6" fmla="*/ 163324 h 16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2" h="16471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3" name="Freeform 1066">
                <a:extLst>
                  <a:ext uri="{FF2B5EF4-FFF2-40B4-BE49-F238E27FC236}">
                    <a16:creationId xmlns:a16="http://schemas.microsoft.com/office/drawing/2014/main" id="{ED62A874-66BE-5440-42A8-D4FDA9F8ED29}"/>
                  </a:ext>
                </a:extLst>
              </p:cNvPr>
              <p:cNvSpPr/>
              <p:nvPr/>
            </p:nvSpPr>
            <p:spPr>
              <a:xfrm>
                <a:off x="8575352" y="3959850"/>
                <a:ext cx="483133" cy="725156"/>
              </a:xfrm>
              <a:custGeom>
                <a:avLst/>
                <a:gdLst>
                  <a:gd name="connsiteX0" fmla="*/ 461647 w 483133"/>
                  <a:gd name="connsiteY0" fmla="*/ 103 h 725156"/>
                  <a:gd name="connsiteX1" fmla="*/ 434756 w 483133"/>
                  <a:gd name="connsiteY1" fmla="*/ 26813 h 725156"/>
                  <a:gd name="connsiteX2" fmla="*/ 424830 w 483133"/>
                  <a:gd name="connsiteY2" fmla="*/ 96115 h 725156"/>
                  <a:gd name="connsiteX3" fmla="*/ 414362 w 483133"/>
                  <a:gd name="connsiteY3" fmla="*/ 165597 h 725156"/>
                  <a:gd name="connsiteX4" fmla="*/ 394149 w 483133"/>
                  <a:gd name="connsiteY4" fmla="*/ 190863 h 725156"/>
                  <a:gd name="connsiteX5" fmla="*/ 349933 w 483133"/>
                  <a:gd name="connsiteY5" fmla="*/ 220461 h 725156"/>
                  <a:gd name="connsiteX6" fmla="*/ 247424 w 483133"/>
                  <a:gd name="connsiteY6" fmla="*/ 245005 h 725156"/>
                  <a:gd name="connsiteX7" fmla="*/ 190936 w 483133"/>
                  <a:gd name="connsiteY7" fmla="*/ 204940 h 725156"/>
                  <a:gd name="connsiteX8" fmla="*/ 135892 w 483133"/>
                  <a:gd name="connsiteY8" fmla="*/ 200970 h 725156"/>
                  <a:gd name="connsiteX9" fmla="*/ 79403 w 483133"/>
                  <a:gd name="connsiteY9" fmla="*/ 259083 h 725156"/>
                  <a:gd name="connsiteX10" fmla="*/ 72726 w 483133"/>
                  <a:gd name="connsiteY10" fmla="*/ 241938 h 725156"/>
                  <a:gd name="connsiteX11" fmla="*/ 58107 w 483133"/>
                  <a:gd name="connsiteY11" fmla="*/ 199526 h 725156"/>
                  <a:gd name="connsiteX12" fmla="*/ 5770 w 483133"/>
                  <a:gd name="connsiteY12" fmla="*/ 200970 h 725156"/>
                  <a:gd name="connsiteX13" fmla="*/ 897 w 483133"/>
                  <a:gd name="connsiteY13" fmla="*/ 230929 h 725156"/>
                  <a:gd name="connsiteX14" fmla="*/ 48181 w 483133"/>
                  <a:gd name="connsiteY14" fmla="*/ 371879 h 725156"/>
                  <a:gd name="connsiteX15" fmla="*/ 73448 w 483133"/>
                  <a:gd name="connsiteY15" fmla="*/ 383609 h 725156"/>
                  <a:gd name="connsiteX16" fmla="*/ 101602 w 483133"/>
                  <a:gd name="connsiteY16" fmla="*/ 358163 h 725156"/>
                  <a:gd name="connsiteX17" fmla="*/ 148344 w 483133"/>
                  <a:gd name="connsiteY17" fmla="*/ 240855 h 725156"/>
                  <a:gd name="connsiteX18" fmla="*/ 158812 w 483133"/>
                  <a:gd name="connsiteY18" fmla="*/ 233816 h 725156"/>
                  <a:gd name="connsiteX19" fmla="*/ 160075 w 483133"/>
                  <a:gd name="connsiteY19" fmla="*/ 245547 h 725156"/>
                  <a:gd name="connsiteX20" fmla="*/ 145637 w 483133"/>
                  <a:gd name="connsiteY20" fmla="*/ 276047 h 725156"/>
                  <a:gd name="connsiteX21" fmla="*/ 91676 w 483133"/>
                  <a:gd name="connsiteY21" fmla="*/ 446595 h 725156"/>
                  <a:gd name="connsiteX22" fmla="*/ 69477 w 483133"/>
                  <a:gd name="connsiteY22" fmla="*/ 602524 h 725156"/>
                  <a:gd name="connsiteX23" fmla="*/ 66770 w 483133"/>
                  <a:gd name="connsiteY23" fmla="*/ 692400 h 725156"/>
                  <a:gd name="connsiteX24" fmla="*/ 96368 w 483133"/>
                  <a:gd name="connsiteY24" fmla="*/ 725065 h 725156"/>
                  <a:gd name="connsiteX25" fmla="*/ 126687 w 483133"/>
                  <a:gd name="connsiteY25" fmla="*/ 690415 h 725156"/>
                  <a:gd name="connsiteX26" fmla="*/ 154841 w 483133"/>
                  <a:gd name="connsiteY26" fmla="*/ 477456 h 725156"/>
                  <a:gd name="connsiteX27" fmla="*/ 191658 w 483133"/>
                  <a:gd name="connsiteY27" fmla="*/ 451468 h 725156"/>
                  <a:gd name="connsiteX28" fmla="*/ 223602 w 483133"/>
                  <a:gd name="connsiteY28" fmla="*/ 467530 h 725156"/>
                  <a:gd name="connsiteX29" fmla="*/ 240205 w 483133"/>
                  <a:gd name="connsiteY29" fmla="*/ 574551 h 725156"/>
                  <a:gd name="connsiteX30" fmla="*/ 251214 w 483133"/>
                  <a:gd name="connsiteY30" fmla="*/ 677962 h 725156"/>
                  <a:gd name="connsiteX31" fmla="*/ 257170 w 483133"/>
                  <a:gd name="connsiteY31" fmla="*/ 701965 h 725156"/>
                  <a:gd name="connsiteX32" fmla="*/ 300303 w 483133"/>
                  <a:gd name="connsiteY32" fmla="*/ 720915 h 725156"/>
                  <a:gd name="connsiteX33" fmla="*/ 308966 w 483133"/>
                  <a:gd name="connsiteY33" fmla="*/ 688430 h 725156"/>
                  <a:gd name="connsiteX34" fmla="*/ 302288 w 483133"/>
                  <a:gd name="connsiteY34" fmla="*/ 649628 h 725156"/>
                  <a:gd name="connsiteX35" fmla="*/ 294167 w 483133"/>
                  <a:gd name="connsiteY35" fmla="*/ 459589 h 725156"/>
                  <a:gd name="connsiteX36" fmla="*/ 299761 w 483133"/>
                  <a:gd name="connsiteY36" fmla="*/ 420606 h 725156"/>
                  <a:gd name="connsiteX37" fmla="*/ 330623 w 483133"/>
                  <a:gd name="connsiteY37" fmla="*/ 306908 h 725156"/>
                  <a:gd name="connsiteX38" fmla="*/ 340909 w 483133"/>
                  <a:gd name="connsiteY38" fmla="*/ 302035 h 725156"/>
                  <a:gd name="connsiteX39" fmla="*/ 362566 w 483133"/>
                  <a:gd name="connsiteY39" fmla="*/ 300411 h 725156"/>
                  <a:gd name="connsiteX40" fmla="*/ 438004 w 483133"/>
                  <a:gd name="connsiteY40" fmla="*/ 232734 h 725156"/>
                  <a:gd name="connsiteX41" fmla="*/ 472294 w 483133"/>
                  <a:gd name="connsiteY41" fmla="*/ 155310 h 725156"/>
                  <a:gd name="connsiteX42" fmla="*/ 477528 w 483133"/>
                  <a:gd name="connsiteY42" fmla="*/ 104958 h 725156"/>
                  <a:gd name="connsiteX43" fmla="*/ 483123 w 483133"/>
                  <a:gd name="connsiteY43" fmla="*/ 32227 h 725156"/>
                  <a:gd name="connsiteX44" fmla="*/ 461647 w 483133"/>
                  <a:gd name="connsiteY44" fmla="*/ 103 h 7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133" h="725156">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4" name="Freeform 1067">
                <a:extLst>
                  <a:ext uri="{FF2B5EF4-FFF2-40B4-BE49-F238E27FC236}">
                    <a16:creationId xmlns:a16="http://schemas.microsoft.com/office/drawing/2014/main" id="{53FBEC75-4400-2DD7-C207-3535266CAA26}"/>
                  </a:ext>
                </a:extLst>
              </p:cNvPr>
              <p:cNvSpPr/>
              <p:nvPr/>
            </p:nvSpPr>
            <p:spPr>
              <a:xfrm>
                <a:off x="9471030" y="3651524"/>
                <a:ext cx="3255" cy="7222"/>
              </a:xfrm>
              <a:custGeom>
                <a:avLst/>
                <a:gdLst>
                  <a:gd name="connsiteX0" fmla="*/ 3256 w 3255"/>
                  <a:gd name="connsiteY0" fmla="*/ 0 h 7222"/>
                  <a:gd name="connsiteX1" fmla="*/ 8 w 3255"/>
                  <a:gd name="connsiteY1" fmla="*/ 7219 h 7222"/>
                  <a:gd name="connsiteX2" fmla="*/ 3256 w 3255"/>
                  <a:gd name="connsiteY2" fmla="*/ 0 h 7222"/>
                </a:gdLst>
                <a:ahLst/>
                <a:cxnLst>
                  <a:cxn ang="0">
                    <a:pos x="connsiteX0" y="connsiteY0"/>
                  </a:cxn>
                  <a:cxn ang="0">
                    <a:pos x="connsiteX1" y="connsiteY1"/>
                  </a:cxn>
                  <a:cxn ang="0">
                    <a:pos x="connsiteX2" y="connsiteY2"/>
                  </a:cxn>
                </a:cxnLst>
                <a:rect l="l" t="t" r="r" b="b"/>
                <a:pathLst>
                  <a:path w="3255" h="7222">
                    <a:moveTo>
                      <a:pt x="3256" y="0"/>
                    </a:moveTo>
                    <a:cubicBezTo>
                      <a:pt x="2895" y="722"/>
                      <a:pt x="-173" y="7399"/>
                      <a:pt x="8" y="7219"/>
                    </a:cubicBezTo>
                    <a:cubicBezTo>
                      <a:pt x="1270" y="6677"/>
                      <a:pt x="2353" y="3429"/>
                      <a:pt x="3256" y="0"/>
                    </a:cubicBezTo>
                    <a:close/>
                  </a:path>
                </a:pathLst>
              </a:custGeom>
              <a:grpFill/>
              <a:ln w="1804" cap="flat">
                <a:solidFill>
                  <a:srgbClr val="414141"/>
                </a:solidFill>
                <a:prstDash val="solid"/>
                <a:miter/>
              </a:ln>
            </p:spPr>
            <p:txBody>
              <a:bodyPr rtlCol="0" anchor="ctr"/>
              <a:lstStyle/>
              <a:p>
                <a:endParaRPr lang="en-US"/>
              </a:p>
            </p:txBody>
          </p:sp>
          <p:sp>
            <p:nvSpPr>
              <p:cNvPr id="75" name="Freeform 1070">
                <a:extLst>
                  <a:ext uri="{FF2B5EF4-FFF2-40B4-BE49-F238E27FC236}">
                    <a16:creationId xmlns:a16="http://schemas.microsoft.com/office/drawing/2014/main" id="{17829B6F-7B23-86FA-B801-970753AC25BE}"/>
                  </a:ext>
                </a:extLst>
              </p:cNvPr>
              <p:cNvSpPr/>
              <p:nvPr/>
            </p:nvSpPr>
            <p:spPr>
              <a:xfrm>
                <a:off x="7644081" y="3979129"/>
                <a:ext cx="638396" cy="706528"/>
              </a:xfrm>
              <a:custGeom>
                <a:avLst/>
                <a:gdLst>
                  <a:gd name="connsiteX0" fmla="*/ 621753 w 638396"/>
                  <a:gd name="connsiteY0" fmla="*/ 1579 h 706528"/>
                  <a:gd name="connsiteX1" fmla="*/ 593780 w 638396"/>
                  <a:gd name="connsiteY1" fmla="*/ 16558 h 706528"/>
                  <a:gd name="connsiteX2" fmla="*/ 587282 w 638396"/>
                  <a:gd name="connsiteY2" fmla="*/ 32620 h 706528"/>
                  <a:gd name="connsiteX3" fmla="*/ 551549 w 638396"/>
                  <a:gd name="connsiteY3" fmla="*/ 114916 h 706528"/>
                  <a:gd name="connsiteX4" fmla="*/ 514551 w 638396"/>
                  <a:gd name="connsiteY4" fmla="*/ 162923 h 706528"/>
                  <a:gd name="connsiteX5" fmla="*/ 439475 w 638396"/>
                  <a:gd name="connsiteY5" fmla="*/ 206958 h 706528"/>
                  <a:gd name="connsiteX6" fmla="*/ 345989 w 638396"/>
                  <a:gd name="connsiteY6" fmla="*/ 226810 h 706528"/>
                  <a:gd name="connsiteX7" fmla="*/ 299066 w 638396"/>
                  <a:gd name="connsiteY7" fmla="*/ 236555 h 706528"/>
                  <a:gd name="connsiteX8" fmla="*/ 196557 w 638396"/>
                  <a:gd name="connsiteY8" fmla="*/ 348449 h 706528"/>
                  <a:gd name="connsiteX9" fmla="*/ 155048 w 638396"/>
                  <a:gd name="connsiteY9" fmla="*/ 433633 h 706528"/>
                  <a:gd name="connsiteX10" fmla="*/ 135016 w 638396"/>
                  <a:gd name="connsiteY10" fmla="*/ 509612 h 706528"/>
                  <a:gd name="connsiteX11" fmla="*/ 83039 w 638396"/>
                  <a:gd name="connsiteY11" fmla="*/ 590284 h 706528"/>
                  <a:gd name="connsiteX12" fmla="*/ 15362 w 638396"/>
                  <a:gd name="connsiteY12" fmla="*/ 644426 h 706528"/>
                  <a:gd name="connsiteX13" fmla="*/ 3631 w 638396"/>
                  <a:gd name="connsiteY13" fmla="*/ 659947 h 706528"/>
                  <a:gd name="connsiteX14" fmla="*/ 27995 w 638396"/>
                  <a:gd name="connsiteY14" fmla="*/ 701997 h 706528"/>
                  <a:gd name="connsiteX15" fmla="*/ 55066 w 638396"/>
                  <a:gd name="connsiteY15" fmla="*/ 691169 h 706528"/>
                  <a:gd name="connsiteX16" fmla="*/ 149092 w 638396"/>
                  <a:gd name="connsiteY16" fmla="*/ 623852 h 706528"/>
                  <a:gd name="connsiteX17" fmla="*/ 183563 w 638396"/>
                  <a:gd name="connsiteY17" fmla="*/ 580899 h 706528"/>
                  <a:gd name="connsiteX18" fmla="*/ 231208 w 638396"/>
                  <a:gd name="connsiteY18" fmla="*/ 468825 h 706528"/>
                  <a:gd name="connsiteX19" fmla="*/ 309353 w 638396"/>
                  <a:gd name="connsiteY19" fmla="*/ 464133 h 706528"/>
                  <a:gd name="connsiteX20" fmla="*/ 315309 w 638396"/>
                  <a:gd name="connsiteY20" fmla="*/ 473698 h 706528"/>
                  <a:gd name="connsiteX21" fmla="*/ 337507 w 638396"/>
                  <a:gd name="connsiteY21" fmla="*/ 594976 h 706528"/>
                  <a:gd name="connsiteX22" fmla="*/ 321445 w 638396"/>
                  <a:gd name="connsiteY22" fmla="*/ 684672 h 706528"/>
                  <a:gd name="connsiteX23" fmla="*/ 345087 w 638396"/>
                  <a:gd name="connsiteY23" fmla="*/ 705968 h 706528"/>
                  <a:gd name="connsiteX24" fmla="*/ 380099 w 638396"/>
                  <a:gd name="connsiteY24" fmla="*/ 679980 h 706528"/>
                  <a:gd name="connsiteX25" fmla="*/ 421608 w 638396"/>
                  <a:gd name="connsiteY25" fmla="*/ 543361 h 706528"/>
                  <a:gd name="connsiteX26" fmla="*/ 381001 w 638396"/>
                  <a:gd name="connsiteY26" fmla="*/ 417932 h 706528"/>
                  <a:gd name="connsiteX27" fmla="*/ 471599 w 638396"/>
                  <a:gd name="connsiteY27" fmla="*/ 277162 h 706528"/>
                  <a:gd name="connsiteX28" fmla="*/ 568153 w 638396"/>
                  <a:gd name="connsiteY28" fmla="*/ 194325 h 706528"/>
                  <a:gd name="connsiteX29" fmla="*/ 615256 w 638396"/>
                  <a:gd name="connsiteY29" fmla="*/ 134227 h 706528"/>
                  <a:gd name="connsiteX30" fmla="*/ 637635 w 638396"/>
                  <a:gd name="connsiteY30" fmla="*/ 30815 h 706528"/>
                  <a:gd name="connsiteX31" fmla="*/ 621753 w 638396"/>
                  <a:gd name="connsiteY31" fmla="*/ 1579 h 70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8396" h="706528">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6" name="Freeform 1071">
                <a:extLst>
                  <a:ext uri="{FF2B5EF4-FFF2-40B4-BE49-F238E27FC236}">
                    <a16:creationId xmlns:a16="http://schemas.microsoft.com/office/drawing/2014/main" id="{A33B9F4A-1276-628C-B401-8A98F36F1AEC}"/>
                  </a:ext>
                </a:extLst>
              </p:cNvPr>
              <p:cNvSpPr/>
              <p:nvPr/>
            </p:nvSpPr>
            <p:spPr>
              <a:xfrm>
                <a:off x="7623250" y="3456577"/>
                <a:ext cx="2073866" cy="1244353"/>
              </a:xfrm>
              <a:custGeom>
                <a:avLst/>
                <a:gdLst>
                  <a:gd name="connsiteX0" fmla="*/ 2062369 w 2073866"/>
                  <a:gd name="connsiteY0" fmla="*/ 105974 h 1244353"/>
                  <a:gd name="connsiteX1" fmla="*/ 2020499 w 2073866"/>
                  <a:gd name="connsiteY1" fmla="*/ 83776 h 1244353"/>
                  <a:gd name="connsiteX2" fmla="*/ 1743112 w 2073866"/>
                  <a:gd name="connsiteY2" fmla="*/ 1841 h 1244353"/>
                  <a:gd name="connsiteX3" fmla="*/ 1711348 w 2073866"/>
                  <a:gd name="connsiteY3" fmla="*/ 35048 h 1244353"/>
                  <a:gd name="connsiteX4" fmla="*/ 1725245 w 2073866"/>
                  <a:gd name="connsiteY4" fmla="*/ 86664 h 1244353"/>
                  <a:gd name="connsiteX5" fmla="*/ 1706295 w 2073866"/>
                  <a:gd name="connsiteY5" fmla="*/ 120593 h 1244353"/>
                  <a:gd name="connsiteX6" fmla="*/ 1537913 w 2073866"/>
                  <a:gd name="connsiteY6" fmla="*/ 166253 h 1244353"/>
                  <a:gd name="connsiteX7" fmla="*/ 1084021 w 2073866"/>
                  <a:gd name="connsiteY7" fmla="*/ 305759 h 1244353"/>
                  <a:gd name="connsiteX8" fmla="*/ 745272 w 2073866"/>
                  <a:gd name="connsiteY8" fmla="*/ 409892 h 1244353"/>
                  <a:gd name="connsiteX9" fmla="*/ 661713 w 2073866"/>
                  <a:gd name="connsiteY9" fmla="*/ 434256 h 1244353"/>
                  <a:gd name="connsiteX10" fmla="*/ 620746 w 2073866"/>
                  <a:gd name="connsiteY10" fmla="*/ 496700 h 1244353"/>
                  <a:gd name="connsiteX11" fmla="*/ 618761 w 2073866"/>
                  <a:gd name="connsiteY11" fmla="*/ 512040 h 1244353"/>
                  <a:gd name="connsiteX12" fmla="*/ 596021 w 2073866"/>
                  <a:gd name="connsiteY12" fmla="*/ 549579 h 1244353"/>
                  <a:gd name="connsiteX13" fmla="*/ 554512 w 2073866"/>
                  <a:gd name="connsiteY13" fmla="*/ 641801 h 1244353"/>
                  <a:gd name="connsiteX14" fmla="*/ 520583 w 2073866"/>
                  <a:gd name="connsiteY14" fmla="*/ 676993 h 1244353"/>
                  <a:gd name="connsiteX15" fmla="*/ 516612 w 2073866"/>
                  <a:gd name="connsiteY15" fmla="*/ 626641 h 1244353"/>
                  <a:gd name="connsiteX16" fmla="*/ 370790 w 2073866"/>
                  <a:gd name="connsiteY16" fmla="*/ 570513 h 1244353"/>
                  <a:gd name="connsiteX17" fmla="*/ 326754 w 2073866"/>
                  <a:gd name="connsiteY17" fmla="*/ 712907 h 1244353"/>
                  <a:gd name="connsiteX18" fmla="*/ 322603 w 2073866"/>
                  <a:gd name="connsiteY18" fmla="*/ 739437 h 1244353"/>
                  <a:gd name="connsiteX19" fmla="*/ 216845 w 2073866"/>
                  <a:gd name="connsiteY19" fmla="*/ 852414 h 1244353"/>
                  <a:gd name="connsiteX20" fmla="*/ 160899 w 2073866"/>
                  <a:gd name="connsiteY20" fmla="*/ 957449 h 1244353"/>
                  <a:gd name="connsiteX21" fmla="*/ 151153 w 2073866"/>
                  <a:gd name="connsiteY21" fmla="*/ 998417 h 1244353"/>
                  <a:gd name="connsiteX22" fmla="*/ 82032 w 2073866"/>
                  <a:gd name="connsiteY22" fmla="*/ 1112837 h 1244353"/>
                  <a:gd name="connsiteX23" fmla="*/ 18866 w 2073866"/>
                  <a:gd name="connsiteY23" fmla="*/ 1164272 h 1244353"/>
                  <a:gd name="connsiteX24" fmla="*/ 638 w 2073866"/>
                  <a:gd name="connsiteY24" fmla="*/ 1200186 h 1244353"/>
                  <a:gd name="connsiteX25" fmla="*/ 35469 w 2073866"/>
                  <a:gd name="connsiteY25" fmla="*/ 1237364 h 1244353"/>
                  <a:gd name="connsiteX26" fmla="*/ 65789 w 2073866"/>
                  <a:gd name="connsiteY26" fmla="*/ 1236642 h 1244353"/>
                  <a:gd name="connsiteX27" fmla="*/ 107479 w 2073866"/>
                  <a:gd name="connsiteY27" fmla="*/ 1213541 h 1244353"/>
                  <a:gd name="connsiteX28" fmla="*/ 208002 w 2073866"/>
                  <a:gd name="connsiteY28" fmla="*/ 1124027 h 1244353"/>
                  <a:gd name="connsiteX29" fmla="*/ 269724 w 2073866"/>
                  <a:gd name="connsiteY29" fmla="*/ 990476 h 1244353"/>
                  <a:gd name="connsiteX30" fmla="*/ 309428 w 2073866"/>
                  <a:gd name="connsiteY30" fmla="*/ 985423 h 1244353"/>
                  <a:gd name="connsiteX31" fmla="*/ 349494 w 2073866"/>
                  <a:gd name="connsiteY31" fmla="*/ 1112115 h 1244353"/>
                  <a:gd name="connsiteX32" fmla="*/ 326213 w 2073866"/>
                  <a:gd name="connsiteY32" fmla="*/ 1210834 h 1244353"/>
                  <a:gd name="connsiteX33" fmla="*/ 361946 w 2073866"/>
                  <a:gd name="connsiteY33" fmla="*/ 1242417 h 1244353"/>
                  <a:gd name="connsiteX34" fmla="*/ 410855 w 2073866"/>
                  <a:gd name="connsiteY34" fmla="*/ 1214083 h 1244353"/>
                  <a:gd name="connsiteX35" fmla="*/ 452003 w 2073866"/>
                  <a:gd name="connsiteY35" fmla="*/ 1085586 h 1244353"/>
                  <a:gd name="connsiteX36" fmla="*/ 440813 w 2073866"/>
                  <a:gd name="connsiteY36" fmla="*/ 990476 h 1244353"/>
                  <a:gd name="connsiteX37" fmla="*/ 422585 w 2073866"/>
                  <a:gd name="connsiteY37" fmla="*/ 955464 h 1244353"/>
                  <a:gd name="connsiteX38" fmla="*/ 424029 w 2073866"/>
                  <a:gd name="connsiteY38" fmla="*/ 927671 h 1244353"/>
                  <a:gd name="connsiteX39" fmla="*/ 508672 w 2073866"/>
                  <a:gd name="connsiteY39" fmla="*/ 801520 h 1244353"/>
                  <a:gd name="connsiteX40" fmla="*/ 586095 w 2073866"/>
                  <a:gd name="connsiteY40" fmla="*/ 733481 h 1244353"/>
                  <a:gd name="connsiteX41" fmla="*/ 646193 w 2073866"/>
                  <a:gd name="connsiteY41" fmla="*/ 673745 h 1244353"/>
                  <a:gd name="connsiteX42" fmla="*/ 696725 w 2073866"/>
                  <a:gd name="connsiteY42" fmla="*/ 798632 h 1244353"/>
                  <a:gd name="connsiteX43" fmla="*/ 750326 w 2073866"/>
                  <a:gd name="connsiteY43" fmla="*/ 831839 h 1244353"/>
                  <a:gd name="connsiteX44" fmla="*/ 782450 w 2073866"/>
                  <a:gd name="connsiteY44" fmla="*/ 822274 h 1244353"/>
                  <a:gd name="connsiteX45" fmla="*/ 916722 w 2073866"/>
                  <a:gd name="connsiteY45" fmla="*/ 764523 h 1244353"/>
                  <a:gd name="connsiteX46" fmla="*/ 949208 w 2073866"/>
                  <a:gd name="connsiteY46" fmla="*/ 780585 h 1244353"/>
                  <a:gd name="connsiteX47" fmla="*/ 979166 w 2073866"/>
                  <a:gd name="connsiteY47" fmla="*/ 865408 h 1244353"/>
                  <a:gd name="connsiteX48" fmla="*/ 1040347 w 2073866"/>
                  <a:gd name="connsiteY48" fmla="*/ 895908 h 1244353"/>
                  <a:gd name="connsiteX49" fmla="*/ 1039084 w 2073866"/>
                  <a:gd name="connsiteY49" fmla="*/ 917745 h 1244353"/>
                  <a:gd name="connsiteX50" fmla="*/ 1002267 w 2073866"/>
                  <a:gd name="connsiteY50" fmla="*/ 1159580 h 1244353"/>
                  <a:gd name="connsiteX51" fmla="*/ 1005155 w 2073866"/>
                  <a:gd name="connsiteY51" fmla="*/ 1212639 h 1244353"/>
                  <a:gd name="connsiteX52" fmla="*/ 1026270 w 2073866"/>
                  <a:gd name="connsiteY52" fmla="*/ 1240432 h 1244353"/>
                  <a:gd name="connsiteX53" fmla="*/ 1087631 w 2073866"/>
                  <a:gd name="connsiteY53" fmla="*/ 1215707 h 1244353"/>
                  <a:gd name="connsiteX54" fmla="*/ 1108566 w 2073866"/>
                  <a:gd name="connsiteY54" fmla="*/ 1017366 h 1244353"/>
                  <a:gd name="connsiteX55" fmla="*/ 1129681 w 2073866"/>
                  <a:gd name="connsiteY55" fmla="*/ 974955 h 1244353"/>
                  <a:gd name="connsiteX56" fmla="*/ 1164332 w 2073866"/>
                  <a:gd name="connsiteY56" fmla="*/ 979648 h 1244353"/>
                  <a:gd name="connsiteX57" fmla="*/ 1177327 w 2073866"/>
                  <a:gd name="connsiteY57" fmla="*/ 1049491 h 1244353"/>
                  <a:gd name="connsiteX58" fmla="*/ 1182741 w 2073866"/>
                  <a:gd name="connsiteY58" fmla="*/ 1145142 h 1244353"/>
                  <a:gd name="connsiteX59" fmla="*/ 1193208 w 2073866"/>
                  <a:gd name="connsiteY59" fmla="*/ 1211737 h 1244353"/>
                  <a:gd name="connsiteX60" fmla="*/ 1241575 w 2073866"/>
                  <a:gd name="connsiteY60" fmla="*/ 1238627 h 1244353"/>
                  <a:gd name="connsiteX61" fmla="*/ 1274421 w 2073866"/>
                  <a:gd name="connsiteY61" fmla="*/ 1193689 h 1244353"/>
                  <a:gd name="connsiteX62" fmla="*/ 1254750 w 2073866"/>
                  <a:gd name="connsiteY62" fmla="*/ 1032346 h 1244353"/>
                  <a:gd name="connsiteX63" fmla="*/ 1283445 w 2073866"/>
                  <a:gd name="connsiteY63" fmla="*/ 861076 h 1244353"/>
                  <a:gd name="connsiteX64" fmla="*/ 1303117 w 2073866"/>
                  <a:gd name="connsiteY64" fmla="*/ 831118 h 1244353"/>
                  <a:gd name="connsiteX65" fmla="*/ 1388120 w 2073866"/>
                  <a:gd name="connsiteY65" fmla="*/ 757845 h 1244353"/>
                  <a:gd name="connsiteX66" fmla="*/ 1429809 w 2073866"/>
                  <a:gd name="connsiteY66" fmla="*/ 712185 h 1244353"/>
                  <a:gd name="connsiteX67" fmla="*/ 1438291 w 2073866"/>
                  <a:gd name="connsiteY67" fmla="*/ 691972 h 1244353"/>
                  <a:gd name="connsiteX68" fmla="*/ 1448398 w 2073866"/>
                  <a:gd name="connsiteY68" fmla="*/ 543262 h 1244353"/>
                  <a:gd name="connsiteX69" fmla="*/ 1474567 w 2073866"/>
                  <a:gd name="connsiteY69" fmla="*/ 503558 h 1244353"/>
                  <a:gd name="connsiteX70" fmla="*/ 1491531 w 2073866"/>
                  <a:gd name="connsiteY70" fmla="*/ 512401 h 1244353"/>
                  <a:gd name="connsiteX71" fmla="*/ 1508315 w 2073866"/>
                  <a:gd name="connsiteY71" fmla="*/ 623573 h 1244353"/>
                  <a:gd name="connsiteX72" fmla="*/ 1531957 w 2073866"/>
                  <a:gd name="connsiteY72" fmla="*/ 819026 h 1244353"/>
                  <a:gd name="connsiteX73" fmla="*/ 1533582 w 2073866"/>
                  <a:gd name="connsiteY73" fmla="*/ 951313 h 1244353"/>
                  <a:gd name="connsiteX74" fmla="*/ 1515534 w 2073866"/>
                  <a:gd name="connsiteY74" fmla="*/ 1195133 h 1244353"/>
                  <a:gd name="connsiteX75" fmla="*/ 1553614 w 2073866"/>
                  <a:gd name="connsiteY75" fmla="*/ 1231408 h 1244353"/>
                  <a:gd name="connsiteX76" fmla="*/ 1597650 w 2073866"/>
                  <a:gd name="connsiteY76" fmla="*/ 1203074 h 1244353"/>
                  <a:gd name="connsiteX77" fmla="*/ 1618585 w 2073866"/>
                  <a:gd name="connsiteY77" fmla="*/ 979106 h 1244353"/>
                  <a:gd name="connsiteX78" fmla="*/ 1629233 w 2073866"/>
                  <a:gd name="connsiteY78" fmla="*/ 932544 h 1244353"/>
                  <a:gd name="connsiteX79" fmla="*/ 1662620 w 2073866"/>
                  <a:gd name="connsiteY79" fmla="*/ 914316 h 1244353"/>
                  <a:gd name="connsiteX80" fmla="*/ 1684818 w 2073866"/>
                  <a:gd name="connsiteY80" fmla="*/ 939763 h 1244353"/>
                  <a:gd name="connsiteX81" fmla="*/ 1696189 w 2073866"/>
                  <a:gd name="connsiteY81" fmla="*/ 977301 h 1244353"/>
                  <a:gd name="connsiteX82" fmla="*/ 1708822 w 2073866"/>
                  <a:gd name="connsiteY82" fmla="*/ 1190441 h 1244353"/>
                  <a:gd name="connsiteX83" fmla="*/ 1738960 w 2073866"/>
                  <a:gd name="connsiteY83" fmla="*/ 1224370 h 1244353"/>
                  <a:gd name="connsiteX84" fmla="*/ 1794907 w 2073866"/>
                  <a:gd name="connsiteY84" fmla="*/ 1177447 h 1244353"/>
                  <a:gd name="connsiteX85" fmla="*/ 1788591 w 2073866"/>
                  <a:gd name="connsiteY85" fmla="*/ 1049130 h 1244353"/>
                  <a:gd name="connsiteX86" fmla="*/ 1793283 w 2073866"/>
                  <a:gd name="connsiteY86" fmla="*/ 551564 h 1244353"/>
                  <a:gd name="connsiteX87" fmla="*/ 1769641 w 2073866"/>
                  <a:gd name="connsiteY87" fmla="*/ 393288 h 1244353"/>
                  <a:gd name="connsiteX88" fmla="*/ 1818549 w 2073866"/>
                  <a:gd name="connsiteY88" fmla="*/ 372534 h 1244353"/>
                  <a:gd name="connsiteX89" fmla="*/ 1842372 w 2073866"/>
                  <a:gd name="connsiteY89" fmla="*/ 383904 h 1244353"/>
                  <a:gd name="connsiteX90" fmla="*/ 1862044 w 2073866"/>
                  <a:gd name="connsiteY90" fmla="*/ 420720 h 1244353"/>
                  <a:gd name="connsiteX91" fmla="*/ 1899041 w 2073866"/>
                  <a:gd name="connsiteY91" fmla="*/ 418013 h 1244353"/>
                  <a:gd name="connsiteX92" fmla="*/ 1975561 w 2073866"/>
                  <a:gd name="connsiteY92" fmla="*/ 300164 h 1244353"/>
                  <a:gd name="connsiteX93" fmla="*/ 2061648 w 2073866"/>
                  <a:gd name="connsiteY93" fmla="*/ 161380 h 1244353"/>
                  <a:gd name="connsiteX94" fmla="*/ 2070852 w 2073866"/>
                  <a:gd name="connsiteY94" fmla="*/ 140986 h 1244353"/>
                  <a:gd name="connsiteX95" fmla="*/ 2062369 w 2073866"/>
                  <a:gd name="connsiteY95" fmla="*/ 105974 h 1244353"/>
                  <a:gd name="connsiteX96" fmla="*/ 372053 w 2073866"/>
                  <a:gd name="connsiteY96" fmla="*/ 584049 h 1244353"/>
                  <a:gd name="connsiteX97" fmla="*/ 470952 w 2073866"/>
                  <a:gd name="connsiteY97" fmla="*/ 584049 h 1244353"/>
                  <a:gd name="connsiteX98" fmla="*/ 508130 w 2073866"/>
                  <a:gd name="connsiteY98" fmla="*/ 667247 h 1244353"/>
                  <a:gd name="connsiteX99" fmla="*/ 457598 w 2073866"/>
                  <a:gd name="connsiteY99" fmla="*/ 717961 h 1244353"/>
                  <a:gd name="connsiteX100" fmla="*/ 406884 w 2073866"/>
                  <a:gd name="connsiteY100" fmla="*/ 733662 h 1244353"/>
                  <a:gd name="connsiteX101" fmla="*/ 332529 w 2073866"/>
                  <a:gd name="connsiteY101" fmla="*/ 685476 h 1244353"/>
                  <a:gd name="connsiteX102" fmla="*/ 372053 w 2073866"/>
                  <a:gd name="connsiteY102" fmla="*/ 584049 h 1244353"/>
                  <a:gd name="connsiteX103" fmla="*/ 635906 w 2073866"/>
                  <a:gd name="connsiteY103" fmla="*/ 656780 h 1244353"/>
                  <a:gd name="connsiteX104" fmla="*/ 588802 w 2073866"/>
                  <a:gd name="connsiteY104" fmla="*/ 716878 h 1244353"/>
                  <a:gd name="connsiteX105" fmla="*/ 492248 w 2073866"/>
                  <a:gd name="connsiteY105" fmla="*/ 799715 h 1244353"/>
                  <a:gd name="connsiteX106" fmla="*/ 401651 w 2073866"/>
                  <a:gd name="connsiteY106" fmla="*/ 940484 h 1244353"/>
                  <a:gd name="connsiteX107" fmla="*/ 442257 w 2073866"/>
                  <a:gd name="connsiteY107" fmla="*/ 1065914 h 1244353"/>
                  <a:gd name="connsiteX108" fmla="*/ 400748 w 2073866"/>
                  <a:gd name="connsiteY108" fmla="*/ 1202533 h 1244353"/>
                  <a:gd name="connsiteX109" fmla="*/ 365736 w 2073866"/>
                  <a:gd name="connsiteY109" fmla="*/ 1228521 h 1244353"/>
                  <a:gd name="connsiteX110" fmla="*/ 342094 w 2073866"/>
                  <a:gd name="connsiteY110" fmla="*/ 1207225 h 1244353"/>
                  <a:gd name="connsiteX111" fmla="*/ 358156 w 2073866"/>
                  <a:gd name="connsiteY111" fmla="*/ 1117529 h 1244353"/>
                  <a:gd name="connsiteX112" fmla="*/ 335958 w 2073866"/>
                  <a:gd name="connsiteY112" fmla="*/ 996251 h 1244353"/>
                  <a:gd name="connsiteX113" fmla="*/ 330003 w 2073866"/>
                  <a:gd name="connsiteY113" fmla="*/ 986686 h 1244353"/>
                  <a:gd name="connsiteX114" fmla="*/ 251858 w 2073866"/>
                  <a:gd name="connsiteY114" fmla="*/ 991378 h 1244353"/>
                  <a:gd name="connsiteX115" fmla="*/ 204212 w 2073866"/>
                  <a:gd name="connsiteY115" fmla="*/ 1103452 h 1244353"/>
                  <a:gd name="connsiteX116" fmla="*/ 169742 w 2073866"/>
                  <a:gd name="connsiteY116" fmla="*/ 1146405 h 1244353"/>
                  <a:gd name="connsiteX117" fmla="*/ 75715 w 2073866"/>
                  <a:gd name="connsiteY117" fmla="*/ 1213722 h 1244353"/>
                  <a:gd name="connsiteX118" fmla="*/ 48644 w 2073866"/>
                  <a:gd name="connsiteY118" fmla="*/ 1224550 h 1244353"/>
                  <a:gd name="connsiteX119" fmla="*/ 24280 w 2073866"/>
                  <a:gd name="connsiteY119" fmla="*/ 1182500 h 1244353"/>
                  <a:gd name="connsiteX120" fmla="*/ 36011 w 2073866"/>
                  <a:gd name="connsiteY120" fmla="*/ 1166979 h 1244353"/>
                  <a:gd name="connsiteX121" fmla="*/ 103688 w 2073866"/>
                  <a:gd name="connsiteY121" fmla="*/ 1112837 h 1244353"/>
                  <a:gd name="connsiteX122" fmla="*/ 155665 w 2073866"/>
                  <a:gd name="connsiteY122" fmla="*/ 1032165 h 1244353"/>
                  <a:gd name="connsiteX123" fmla="*/ 175698 w 2073866"/>
                  <a:gd name="connsiteY123" fmla="*/ 956186 h 1244353"/>
                  <a:gd name="connsiteX124" fmla="*/ 217207 w 2073866"/>
                  <a:gd name="connsiteY124" fmla="*/ 871002 h 1244353"/>
                  <a:gd name="connsiteX125" fmla="*/ 319715 w 2073866"/>
                  <a:gd name="connsiteY125" fmla="*/ 759108 h 1244353"/>
                  <a:gd name="connsiteX126" fmla="*/ 366639 w 2073866"/>
                  <a:gd name="connsiteY126" fmla="*/ 749363 h 1244353"/>
                  <a:gd name="connsiteX127" fmla="*/ 460124 w 2073866"/>
                  <a:gd name="connsiteY127" fmla="*/ 729511 h 1244353"/>
                  <a:gd name="connsiteX128" fmla="*/ 535201 w 2073866"/>
                  <a:gd name="connsiteY128" fmla="*/ 685476 h 1244353"/>
                  <a:gd name="connsiteX129" fmla="*/ 572198 w 2073866"/>
                  <a:gd name="connsiteY129" fmla="*/ 637469 h 1244353"/>
                  <a:gd name="connsiteX130" fmla="*/ 607932 w 2073866"/>
                  <a:gd name="connsiteY130" fmla="*/ 555173 h 1244353"/>
                  <a:gd name="connsiteX131" fmla="*/ 614429 w 2073866"/>
                  <a:gd name="connsiteY131" fmla="*/ 539111 h 1244353"/>
                  <a:gd name="connsiteX132" fmla="*/ 642402 w 2073866"/>
                  <a:gd name="connsiteY132" fmla="*/ 524132 h 1244353"/>
                  <a:gd name="connsiteX133" fmla="*/ 658104 w 2073866"/>
                  <a:gd name="connsiteY133" fmla="*/ 553368 h 1244353"/>
                  <a:gd name="connsiteX134" fmla="*/ 635906 w 2073866"/>
                  <a:gd name="connsiteY134" fmla="*/ 656780 h 1244353"/>
                  <a:gd name="connsiteX135" fmla="*/ 1429629 w 2073866"/>
                  <a:gd name="connsiteY135" fmla="*/ 608052 h 1244353"/>
                  <a:gd name="connsiteX136" fmla="*/ 1424395 w 2073866"/>
                  <a:gd name="connsiteY136" fmla="*/ 658404 h 1244353"/>
                  <a:gd name="connsiteX137" fmla="*/ 1390105 w 2073866"/>
                  <a:gd name="connsiteY137" fmla="*/ 735827 h 1244353"/>
                  <a:gd name="connsiteX138" fmla="*/ 1314667 w 2073866"/>
                  <a:gd name="connsiteY138" fmla="*/ 803505 h 1244353"/>
                  <a:gd name="connsiteX139" fmla="*/ 1293010 w 2073866"/>
                  <a:gd name="connsiteY139" fmla="*/ 805129 h 1244353"/>
                  <a:gd name="connsiteX140" fmla="*/ 1282723 w 2073866"/>
                  <a:gd name="connsiteY140" fmla="*/ 810002 h 1244353"/>
                  <a:gd name="connsiteX141" fmla="*/ 1251862 w 2073866"/>
                  <a:gd name="connsiteY141" fmla="*/ 923701 h 1244353"/>
                  <a:gd name="connsiteX142" fmla="*/ 1246268 w 2073866"/>
                  <a:gd name="connsiteY142" fmla="*/ 962683 h 1244353"/>
                  <a:gd name="connsiteX143" fmla="*/ 1254389 w 2073866"/>
                  <a:gd name="connsiteY143" fmla="*/ 1152722 h 1244353"/>
                  <a:gd name="connsiteX144" fmla="*/ 1261066 w 2073866"/>
                  <a:gd name="connsiteY144" fmla="*/ 1191524 h 1244353"/>
                  <a:gd name="connsiteX145" fmla="*/ 1252403 w 2073866"/>
                  <a:gd name="connsiteY145" fmla="*/ 1224009 h 1244353"/>
                  <a:gd name="connsiteX146" fmla="*/ 1209270 w 2073866"/>
                  <a:gd name="connsiteY146" fmla="*/ 1205059 h 1244353"/>
                  <a:gd name="connsiteX147" fmla="*/ 1203315 w 2073866"/>
                  <a:gd name="connsiteY147" fmla="*/ 1181056 h 1244353"/>
                  <a:gd name="connsiteX148" fmla="*/ 1192306 w 2073866"/>
                  <a:gd name="connsiteY148" fmla="*/ 1077645 h 1244353"/>
                  <a:gd name="connsiteX149" fmla="*/ 1175702 w 2073866"/>
                  <a:gd name="connsiteY149" fmla="*/ 970624 h 1244353"/>
                  <a:gd name="connsiteX150" fmla="*/ 1143758 w 2073866"/>
                  <a:gd name="connsiteY150" fmla="*/ 954562 h 1244353"/>
                  <a:gd name="connsiteX151" fmla="*/ 1106942 w 2073866"/>
                  <a:gd name="connsiteY151" fmla="*/ 980550 h 1244353"/>
                  <a:gd name="connsiteX152" fmla="*/ 1078788 w 2073866"/>
                  <a:gd name="connsiteY152" fmla="*/ 1193509 h 1244353"/>
                  <a:gd name="connsiteX153" fmla="*/ 1048468 w 2073866"/>
                  <a:gd name="connsiteY153" fmla="*/ 1228160 h 1244353"/>
                  <a:gd name="connsiteX154" fmla="*/ 1018871 w 2073866"/>
                  <a:gd name="connsiteY154" fmla="*/ 1195494 h 1244353"/>
                  <a:gd name="connsiteX155" fmla="*/ 1021578 w 2073866"/>
                  <a:gd name="connsiteY155" fmla="*/ 1105618 h 1244353"/>
                  <a:gd name="connsiteX156" fmla="*/ 1043776 w 2073866"/>
                  <a:gd name="connsiteY156" fmla="*/ 949689 h 1244353"/>
                  <a:gd name="connsiteX157" fmla="*/ 1097738 w 2073866"/>
                  <a:gd name="connsiteY157" fmla="*/ 779141 h 1244353"/>
                  <a:gd name="connsiteX158" fmla="*/ 1112176 w 2073866"/>
                  <a:gd name="connsiteY158" fmla="*/ 748641 h 1244353"/>
                  <a:gd name="connsiteX159" fmla="*/ 1110912 w 2073866"/>
                  <a:gd name="connsiteY159" fmla="*/ 736911 h 1244353"/>
                  <a:gd name="connsiteX160" fmla="*/ 1100445 w 2073866"/>
                  <a:gd name="connsiteY160" fmla="*/ 743949 h 1244353"/>
                  <a:gd name="connsiteX161" fmla="*/ 1053702 w 2073866"/>
                  <a:gd name="connsiteY161" fmla="*/ 861257 h 1244353"/>
                  <a:gd name="connsiteX162" fmla="*/ 1025548 w 2073866"/>
                  <a:gd name="connsiteY162" fmla="*/ 886704 h 1244353"/>
                  <a:gd name="connsiteX163" fmla="*/ 1000282 w 2073866"/>
                  <a:gd name="connsiteY163" fmla="*/ 874973 h 1244353"/>
                  <a:gd name="connsiteX164" fmla="*/ 952998 w 2073866"/>
                  <a:gd name="connsiteY164" fmla="*/ 734023 h 1244353"/>
                  <a:gd name="connsiteX165" fmla="*/ 957870 w 2073866"/>
                  <a:gd name="connsiteY165" fmla="*/ 704064 h 1244353"/>
                  <a:gd name="connsiteX166" fmla="*/ 1010208 w 2073866"/>
                  <a:gd name="connsiteY166" fmla="*/ 702621 h 1244353"/>
                  <a:gd name="connsiteX167" fmla="*/ 1024826 w 2073866"/>
                  <a:gd name="connsiteY167" fmla="*/ 745032 h 1244353"/>
                  <a:gd name="connsiteX168" fmla="*/ 1031504 w 2073866"/>
                  <a:gd name="connsiteY168" fmla="*/ 762177 h 1244353"/>
                  <a:gd name="connsiteX169" fmla="*/ 1087992 w 2073866"/>
                  <a:gd name="connsiteY169" fmla="*/ 704064 h 1244353"/>
                  <a:gd name="connsiteX170" fmla="*/ 1143037 w 2073866"/>
                  <a:gd name="connsiteY170" fmla="*/ 708035 h 1244353"/>
                  <a:gd name="connsiteX171" fmla="*/ 1199525 w 2073866"/>
                  <a:gd name="connsiteY171" fmla="*/ 748100 h 1244353"/>
                  <a:gd name="connsiteX172" fmla="*/ 1302034 w 2073866"/>
                  <a:gd name="connsiteY172" fmla="*/ 723555 h 1244353"/>
                  <a:gd name="connsiteX173" fmla="*/ 1346250 w 2073866"/>
                  <a:gd name="connsiteY173" fmla="*/ 693958 h 1244353"/>
                  <a:gd name="connsiteX174" fmla="*/ 1366463 w 2073866"/>
                  <a:gd name="connsiteY174" fmla="*/ 668691 h 1244353"/>
                  <a:gd name="connsiteX175" fmla="*/ 1376930 w 2073866"/>
                  <a:gd name="connsiteY175" fmla="*/ 599209 h 1244353"/>
                  <a:gd name="connsiteX176" fmla="*/ 1386856 w 2073866"/>
                  <a:gd name="connsiteY176" fmla="*/ 529907 h 1244353"/>
                  <a:gd name="connsiteX177" fmla="*/ 1413747 w 2073866"/>
                  <a:gd name="connsiteY177" fmla="*/ 503197 h 1244353"/>
                  <a:gd name="connsiteX178" fmla="*/ 1435223 w 2073866"/>
                  <a:gd name="connsiteY178" fmla="*/ 535141 h 1244353"/>
                  <a:gd name="connsiteX179" fmla="*/ 1429629 w 2073866"/>
                  <a:gd name="connsiteY179" fmla="*/ 608052 h 1244353"/>
                  <a:gd name="connsiteX180" fmla="*/ 1045761 w 2073866"/>
                  <a:gd name="connsiteY180" fmla="*/ 699191 h 1244353"/>
                  <a:gd name="connsiteX181" fmla="*/ 1118492 w 2073866"/>
                  <a:gd name="connsiteY181" fmla="*/ 668331 h 1244353"/>
                  <a:gd name="connsiteX182" fmla="*/ 1124989 w 2073866"/>
                  <a:gd name="connsiteY182" fmla="*/ 672662 h 1244353"/>
                  <a:gd name="connsiteX183" fmla="*/ 1077164 w 2073866"/>
                  <a:gd name="connsiteY183" fmla="*/ 694499 h 1244353"/>
                  <a:gd name="connsiteX184" fmla="*/ 1037820 w 2073866"/>
                  <a:gd name="connsiteY184" fmla="*/ 733842 h 1244353"/>
                  <a:gd name="connsiteX185" fmla="*/ 1034572 w 2073866"/>
                  <a:gd name="connsiteY185" fmla="*/ 723194 h 1244353"/>
                  <a:gd name="connsiteX186" fmla="*/ 1045761 w 2073866"/>
                  <a:gd name="connsiteY186" fmla="*/ 699191 h 1244353"/>
                  <a:gd name="connsiteX187" fmla="*/ 1327661 w 2073866"/>
                  <a:gd name="connsiteY187" fmla="*/ 586395 h 1244353"/>
                  <a:gd name="connsiteX188" fmla="*/ 1334339 w 2073866"/>
                  <a:gd name="connsiteY188" fmla="*/ 566724 h 1244353"/>
                  <a:gd name="connsiteX189" fmla="*/ 1368809 w 2073866"/>
                  <a:gd name="connsiteY189" fmla="*/ 552647 h 1244353"/>
                  <a:gd name="connsiteX190" fmla="*/ 1352386 w 2073866"/>
                  <a:gd name="connsiteY190" fmla="*/ 661292 h 1244353"/>
                  <a:gd name="connsiteX191" fmla="*/ 1337768 w 2073866"/>
                  <a:gd name="connsiteY191" fmla="*/ 676271 h 1244353"/>
                  <a:gd name="connsiteX192" fmla="*/ 1339392 w 2073866"/>
                  <a:gd name="connsiteY192" fmla="*/ 656961 h 1244353"/>
                  <a:gd name="connsiteX193" fmla="*/ 1327661 w 2073866"/>
                  <a:gd name="connsiteY193" fmla="*/ 586395 h 1244353"/>
                  <a:gd name="connsiteX194" fmla="*/ 1291025 w 2073866"/>
                  <a:gd name="connsiteY194" fmla="*/ 713449 h 1244353"/>
                  <a:gd name="connsiteX195" fmla="*/ 1231108 w 2073866"/>
                  <a:gd name="connsiteY195" fmla="*/ 734564 h 1244353"/>
                  <a:gd name="connsiteX196" fmla="*/ 1141051 w 2073866"/>
                  <a:gd name="connsiteY196" fmla="*/ 631874 h 1244353"/>
                  <a:gd name="connsiteX197" fmla="*/ 1193028 w 2073866"/>
                  <a:gd name="connsiteY197" fmla="*/ 554451 h 1244353"/>
                  <a:gd name="connsiteX198" fmla="*/ 1278211 w 2073866"/>
                  <a:gd name="connsiteY198" fmla="*/ 555173 h 1244353"/>
                  <a:gd name="connsiteX199" fmla="*/ 1291025 w 2073866"/>
                  <a:gd name="connsiteY199" fmla="*/ 713449 h 1244353"/>
                  <a:gd name="connsiteX200" fmla="*/ 1779026 w 2073866"/>
                  <a:gd name="connsiteY200" fmla="*/ 451040 h 1244353"/>
                  <a:gd name="connsiteX201" fmla="*/ 1772168 w 2073866"/>
                  <a:gd name="connsiteY201" fmla="*/ 714351 h 1244353"/>
                  <a:gd name="connsiteX202" fmla="*/ 1770363 w 2073866"/>
                  <a:gd name="connsiteY202" fmla="*/ 975857 h 1244353"/>
                  <a:gd name="connsiteX203" fmla="*/ 1775957 w 2073866"/>
                  <a:gd name="connsiteY203" fmla="*/ 1169867 h 1244353"/>
                  <a:gd name="connsiteX204" fmla="*/ 1774695 w 2073866"/>
                  <a:gd name="connsiteY204" fmla="*/ 1192245 h 1244353"/>
                  <a:gd name="connsiteX205" fmla="*/ 1753038 w 2073866"/>
                  <a:gd name="connsiteY205" fmla="*/ 1210654 h 1244353"/>
                  <a:gd name="connsiteX206" fmla="*/ 1728674 w 2073866"/>
                  <a:gd name="connsiteY206" fmla="*/ 1195855 h 1244353"/>
                  <a:gd name="connsiteX207" fmla="*/ 1724343 w 2073866"/>
                  <a:gd name="connsiteY207" fmla="*/ 1176725 h 1244353"/>
                  <a:gd name="connsiteX208" fmla="*/ 1713334 w 2073866"/>
                  <a:gd name="connsiteY208" fmla="*/ 1016825 h 1244353"/>
                  <a:gd name="connsiteX209" fmla="*/ 1702324 w 2073866"/>
                  <a:gd name="connsiteY209" fmla="*/ 950411 h 1244353"/>
                  <a:gd name="connsiteX210" fmla="*/ 1674351 w 2073866"/>
                  <a:gd name="connsiteY210" fmla="*/ 903849 h 1244353"/>
                  <a:gd name="connsiteX211" fmla="*/ 1610824 w 2073866"/>
                  <a:gd name="connsiteY211" fmla="*/ 934529 h 1244353"/>
                  <a:gd name="connsiteX212" fmla="*/ 1601259 w 2073866"/>
                  <a:gd name="connsiteY212" fmla="*/ 1001304 h 1244353"/>
                  <a:gd name="connsiteX213" fmla="*/ 1584295 w 2073866"/>
                  <a:gd name="connsiteY213" fmla="*/ 1183402 h 1244353"/>
                  <a:gd name="connsiteX214" fmla="*/ 1569496 w 2073866"/>
                  <a:gd name="connsiteY214" fmla="*/ 1214624 h 1244353"/>
                  <a:gd name="connsiteX215" fmla="*/ 1533221 w 2073866"/>
                  <a:gd name="connsiteY215" fmla="*/ 1182319 h 1244353"/>
                  <a:gd name="connsiteX216" fmla="*/ 1543147 w 2073866"/>
                  <a:gd name="connsiteY216" fmla="*/ 1087210 h 1244353"/>
                  <a:gd name="connsiteX217" fmla="*/ 1548380 w 2073866"/>
                  <a:gd name="connsiteY217" fmla="*/ 887606 h 1244353"/>
                  <a:gd name="connsiteX218" fmla="*/ 1513008 w 2073866"/>
                  <a:gd name="connsiteY218" fmla="*/ 566543 h 1244353"/>
                  <a:gd name="connsiteX219" fmla="*/ 1503803 w 2073866"/>
                  <a:gd name="connsiteY219" fmla="*/ 463132 h 1244353"/>
                  <a:gd name="connsiteX220" fmla="*/ 1529972 w 2073866"/>
                  <a:gd name="connsiteY220" fmla="*/ 424330 h 1244353"/>
                  <a:gd name="connsiteX221" fmla="*/ 1546034 w 2073866"/>
                  <a:gd name="connsiteY221" fmla="*/ 440211 h 1244353"/>
                  <a:gd name="connsiteX222" fmla="*/ 1554155 w 2073866"/>
                  <a:gd name="connsiteY222" fmla="*/ 487315 h 1244353"/>
                  <a:gd name="connsiteX223" fmla="*/ 1552351 w 2073866"/>
                  <a:gd name="connsiteY223" fmla="*/ 554451 h 1244353"/>
                  <a:gd name="connsiteX224" fmla="*/ 1596567 w 2073866"/>
                  <a:gd name="connsiteY224" fmla="*/ 655156 h 1244353"/>
                  <a:gd name="connsiteX225" fmla="*/ 1671644 w 2073866"/>
                  <a:gd name="connsiteY225" fmla="*/ 671759 h 1244353"/>
                  <a:gd name="connsiteX226" fmla="*/ 1745097 w 2073866"/>
                  <a:gd name="connsiteY226" fmla="*/ 618520 h 1244353"/>
                  <a:gd name="connsiteX227" fmla="*/ 1756467 w 2073866"/>
                  <a:gd name="connsiteY227" fmla="*/ 542179 h 1244353"/>
                  <a:gd name="connsiteX228" fmla="*/ 1734629 w 2073866"/>
                  <a:gd name="connsiteY228" fmla="*/ 499407 h 1244353"/>
                  <a:gd name="connsiteX229" fmla="*/ 1718386 w 2073866"/>
                  <a:gd name="connsiteY229" fmla="*/ 423608 h 1244353"/>
                  <a:gd name="connsiteX230" fmla="*/ 1731741 w 2073866"/>
                  <a:gd name="connsiteY230" fmla="*/ 397981 h 1244353"/>
                  <a:gd name="connsiteX231" fmla="*/ 1765671 w 2073866"/>
                  <a:gd name="connsiteY231" fmla="*/ 411877 h 1244353"/>
                  <a:gd name="connsiteX232" fmla="*/ 1779026 w 2073866"/>
                  <a:gd name="connsiteY232" fmla="*/ 451040 h 1244353"/>
                  <a:gd name="connsiteX233" fmla="*/ 1704490 w 2073866"/>
                  <a:gd name="connsiteY233" fmla="*/ 464756 h 1244353"/>
                  <a:gd name="connsiteX234" fmla="*/ 1691135 w 2073866"/>
                  <a:gd name="connsiteY234" fmla="*/ 469990 h 1244353"/>
                  <a:gd name="connsiteX235" fmla="*/ 1571662 w 2073866"/>
                  <a:gd name="connsiteY235" fmla="*/ 503919 h 1244353"/>
                  <a:gd name="connsiteX236" fmla="*/ 1570579 w 2073866"/>
                  <a:gd name="connsiteY236" fmla="*/ 463132 h 1244353"/>
                  <a:gd name="connsiteX237" fmla="*/ 1668215 w 2073866"/>
                  <a:gd name="connsiteY237" fmla="*/ 427398 h 1244353"/>
                  <a:gd name="connsiteX238" fmla="*/ 1692398 w 2073866"/>
                  <a:gd name="connsiteY238" fmla="*/ 421082 h 1244353"/>
                  <a:gd name="connsiteX239" fmla="*/ 1703588 w 2073866"/>
                  <a:gd name="connsiteY239" fmla="*/ 426676 h 1244353"/>
                  <a:gd name="connsiteX240" fmla="*/ 1704490 w 2073866"/>
                  <a:gd name="connsiteY240" fmla="*/ 464756 h 1244353"/>
                  <a:gd name="connsiteX241" fmla="*/ 1744736 w 2073866"/>
                  <a:gd name="connsiteY241" fmla="*/ 555534 h 1244353"/>
                  <a:gd name="connsiteX242" fmla="*/ 1649626 w 2073866"/>
                  <a:gd name="connsiteY242" fmla="*/ 657502 h 1244353"/>
                  <a:gd name="connsiteX243" fmla="*/ 1582670 w 2073866"/>
                  <a:gd name="connsiteY243" fmla="*/ 517454 h 1244353"/>
                  <a:gd name="connsiteX244" fmla="*/ 1701963 w 2073866"/>
                  <a:gd name="connsiteY244" fmla="*/ 490744 h 1244353"/>
                  <a:gd name="connsiteX245" fmla="*/ 1744736 w 2073866"/>
                  <a:gd name="connsiteY245" fmla="*/ 555534 h 1244353"/>
                  <a:gd name="connsiteX246" fmla="*/ 2041254 w 2073866"/>
                  <a:gd name="connsiteY246" fmla="*/ 172208 h 1244353"/>
                  <a:gd name="connsiteX247" fmla="*/ 1895972 w 2073866"/>
                  <a:gd name="connsiteY247" fmla="*/ 399425 h 1244353"/>
                  <a:gd name="connsiteX248" fmla="*/ 1862044 w 2073866"/>
                  <a:gd name="connsiteY248" fmla="*/ 395815 h 1244353"/>
                  <a:gd name="connsiteX249" fmla="*/ 1844718 w 2073866"/>
                  <a:gd name="connsiteY249" fmla="*/ 348711 h 1244353"/>
                  <a:gd name="connsiteX250" fmla="*/ 1750331 w 2073866"/>
                  <a:gd name="connsiteY250" fmla="*/ 377046 h 1244353"/>
                  <a:gd name="connsiteX251" fmla="*/ 1716041 w 2073866"/>
                  <a:gd name="connsiteY251" fmla="*/ 384265 h 1244353"/>
                  <a:gd name="connsiteX252" fmla="*/ 1577256 w 2073866"/>
                  <a:gd name="connsiteY252" fmla="*/ 444002 h 1244353"/>
                  <a:gd name="connsiteX253" fmla="*/ 1557224 w 2073866"/>
                  <a:gd name="connsiteY253" fmla="*/ 430466 h 1244353"/>
                  <a:gd name="connsiteX254" fmla="*/ 1555780 w 2073866"/>
                  <a:gd name="connsiteY254" fmla="*/ 427939 h 1244353"/>
                  <a:gd name="connsiteX255" fmla="*/ 1543688 w 2073866"/>
                  <a:gd name="connsiteY255" fmla="*/ 413321 h 1244353"/>
                  <a:gd name="connsiteX256" fmla="*/ 1521490 w 2073866"/>
                  <a:gd name="connsiteY256" fmla="*/ 408448 h 1244353"/>
                  <a:gd name="connsiteX257" fmla="*/ 1495321 w 2073866"/>
                  <a:gd name="connsiteY257" fmla="*/ 429564 h 1244353"/>
                  <a:gd name="connsiteX258" fmla="*/ 1493336 w 2073866"/>
                  <a:gd name="connsiteY258" fmla="*/ 433534 h 1244353"/>
                  <a:gd name="connsiteX259" fmla="*/ 1493156 w 2073866"/>
                  <a:gd name="connsiteY259" fmla="*/ 434076 h 1244353"/>
                  <a:gd name="connsiteX260" fmla="*/ 1491712 w 2073866"/>
                  <a:gd name="connsiteY260" fmla="*/ 437504 h 1244353"/>
                  <a:gd name="connsiteX261" fmla="*/ 1491351 w 2073866"/>
                  <a:gd name="connsiteY261" fmla="*/ 438587 h 1244353"/>
                  <a:gd name="connsiteX262" fmla="*/ 1490449 w 2073866"/>
                  <a:gd name="connsiteY262" fmla="*/ 441655 h 1244353"/>
                  <a:gd name="connsiteX263" fmla="*/ 1490087 w 2073866"/>
                  <a:gd name="connsiteY263" fmla="*/ 442919 h 1244353"/>
                  <a:gd name="connsiteX264" fmla="*/ 1489185 w 2073866"/>
                  <a:gd name="connsiteY264" fmla="*/ 447250 h 1244353"/>
                  <a:gd name="connsiteX265" fmla="*/ 1487922 w 2073866"/>
                  <a:gd name="connsiteY265" fmla="*/ 458440 h 1244353"/>
                  <a:gd name="connsiteX266" fmla="*/ 1479259 w 2073866"/>
                  <a:gd name="connsiteY266" fmla="*/ 488037 h 1244353"/>
                  <a:gd name="connsiteX267" fmla="*/ 1434502 w 2073866"/>
                  <a:gd name="connsiteY267" fmla="*/ 493812 h 1244353"/>
                  <a:gd name="connsiteX268" fmla="*/ 1374765 w 2073866"/>
                  <a:gd name="connsiteY268" fmla="*/ 517815 h 1244353"/>
                  <a:gd name="connsiteX269" fmla="*/ 1353289 w 2073866"/>
                  <a:gd name="connsiteY269" fmla="*/ 540916 h 1244353"/>
                  <a:gd name="connsiteX270" fmla="*/ 1327481 w 2073866"/>
                  <a:gd name="connsiteY270" fmla="*/ 552286 h 1244353"/>
                  <a:gd name="connsiteX271" fmla="*/ 1295356 w 2073866"/>
                  <a:gd name="connsiteY271" fmla="*/ 543082 h 1244353"/>
                  <a:gd name="connsiteX272" fmla="*/ 1173717 w 2073866"/>
                  <a:gd name="connsiteY272" fmla="*/ 547593 h 1244353"/>
                  <a:gd name="connsiteX273" fmla="*/ 1125170 w 2073866"/>
                  <a:gd name="connsiteY273" fmla="*/ 628987 h 1244353"/>
                  <a:gd name="connsiteX274" fmla="*/ 1104415 w 2073866"/>
                  <a:gd name="connsiteY274" fmla="*/ 654253 h 1244353"/>
                  <a:gd name="connsiteX275" fmla="*/ 1030962 w 2073866"/>
                  <a:gd name="connsiteY275" fmla="*/ 688904 h 1244353"/>
                  <a:gd name="connsiteX276" fmla="*/ 1008042 w 2073866"/>
                  <a:gd name="connsiteY276" fmla="*/ 671579 h 1244353"/>
                  <a:gd name="connsiteX277" fmla="*/ 936033 w 2073866"/>
                  <a:gd name="connsiteY277" fmla="*/ 717239 h 1244353"/>
                  <a:gd name="connsiteX278" fmla="*/ 919790 w 2073866"/>
                  <a:gd name="connsiteY278" fmla="*/ 743227 h 1244353"/>
                  <a:gd name="connsiteX279" fmla="*/ 819086 w 2073866"/>
                  <a:gd name="connsiteY279" fmla="*/ 786541 h 1244353"/>
                  <a:gd name="connsiteX280" fmla="*/ 778480 w 2073866"/>
                  <a:gd name="connsiteY280" fmla="*/ 805851 h 1244353"/>
                  <a:gd name="connsiteX281" fmla="*/ 708275 w 2073866"/>
                  <a:gd name="connsiteY281" fmla="*/ 783112 h 1244353"/>
                  <a:gd name="connsiteX282" fmla="*/ 666947 w 2073866"/>
                  <a:gd name="connsiteY282" fmla="*/ 675549 h 1244353"/>
                  <a:gd name="connsiteX283" fmla="*/ 665322 w 2073866"/>
                  <a:gd name="connsiteY283" fmla="*/ 672481 h 1244353"/>
                  <a:gd name="connsiteX284" fmla="*/ 664962 w 2073866"/>
                  <a:gd name="connsiteY284" fmla="*/ 671579 h 1244353"/>
                  <a:gd name="connsiteX285" fmla="*/ 663879 w 2073866"/>
                  <a:gd name="connsiteY285" fmla="*/ 669233 h 1244353"/>
                  <a:gd name="connsiteX286" fmla="*/ 663518 w 2073866"/>
                  <a:gd name="connsiteY286" fmla="*/ 668691 h 1244353"/>
                  <a:gd name="connsiteX287" fmla="*/ 662255 w 2073866"/>
                  <a:gd name="connsiteY287" fmla="*/ 665984 h 1244353"/>
                  <a:gd name="connsiteX288" fmla="*/ 662074 w 2073866"/>
                  <a:gd name="connsiteY288" fmla="*/ 665443 h 1244353"/>
                  <a:gd name="connsiteX289" fmla="*/ 661172 w 2073866"/>
                  <a:gd name="connsiteY289" fmla="*/ 663277 h 1244353"/>
                  <a:gd name="connsiteX290" fmla="*/ 660991 w 2073866"/>
                  <a:gd name="connsiteY290" fmla="*/ 662736 h 1244353"/>
                  <a:gd name="connsiteX291" fmla="*/ 659367 w 2073866"/>
                  <a:gd name="connsiteY291" fmla="*/ 657863 h 1244353"/>
                  <a:gd name="connsiteX292" fmla="*/ 659187 w 2073866"/>
                  <a:gd name="connsiteY292" fmla="*/ 657321 h 1244353"/>
                  <a:gd name="connsiteX293" fmla="*/ 658645 w 2073866"/>
                  <a:gd name="connsiteY293" fmla="*/ 655336 h 1244353"/>
                  <a:gd name="connsiteX294" fmla="*/ 658645 w 2073866"/>
                  <a:gd name="connsiteY294" fmla="*/ 655156 h 1244353"/>
                  <a:gd name="connsiteX295" fmla="*/ 658104 w 2073866"/>
                  <a:gd name="connsiteY295" fmla="*/ 652990 h 1244353"/>
                  <a:gd name="connsiteX296" fmla="*/ 658104 w 2073866"/>
                  <a:gd name="connsiteY296" fmla="*/ 652629 h 1244353"/>
                  <a:gd name="connsiteX297" fmla="*/ 657743 w 2073866"/>
                  <a:gd name="connsiteY297" fmla="*/ 650824 h 1244353"/>
                  <a:gd name="connsiteX298" fmla="*/ 657743 w 2073866"/>
                  <a:gd name="connsiteY298" fmla="*/ 650463 h 1244353"/>
                  <a:gd name="connsiteX299" fmla="*/ 657201 w 2073866"/>
                  <a:gd name="connsiteY299" fmla="*/ 646312 h 1244353"/>
                  <a:gd name="connsiteX300" fmla="*/ 657201 w 2073866"/>
                  <a:gd name="connsiteY300" fmla="*/ 645952 h 1244353"/>
                  <a:gd name="connsiteX301" fmla="*/ 657021 w 2073866"/>
                  <a:gd name="connsiteY301" fmla="*/ 643967 h 1244353"/>
                  <a:gd name="connsiteX302" fmla="*/ 657021 w 2073866"/>
                  <a:gd name="connsiteY302" fmla="*/ 643967 h 1244353"/>
                  <a:gd name="connsiteX303" fmla="*/ 657021 w 2073866"/>
                  <a:gd name="connsiteY303" fmla="*/ 641801 h 1244353"/>
                  <a:gd name="connsiteX304" fmla="*/ 657021 w 2073866"/>
                  <a:gd name="connsiteY304" fmla="*/ 641620 h 1244353"/>
                  <a:gd name="connsiteX305" fmla="*/ 657021 w 2073866"/>
                  <a:gd name="connsiteY305" fmla="*/ 639635 h 1244353"/>
                  <a:gd name="connsiteX306" fmla="*/ 657021 w 2073866"/>
                  <a:gd name="connsiteY306" fmla="*/ 639455 h 1244353"/>
                  <a:gd name="connsiteX307" fmla="*/ 658465 w 2073866"/>
                  <a:gd name="connsiteY307" fmla="*/ 613466 h 1244353"/>
                  <a:gd name="connsiteX308" fmla="*/ 670917 w 2073866"/>
                  <a:gd name="connsiteY308" fmla="*/ 553368 h 1244353"/>
                  <a:gd name="connsiteX309" fmla="*/ 652509 w 2073866"/>
                  <a:gd name="connsiteY309" fmla="*/ 510596 h 1244353"/>
                  <a:gd name="connsiteX310" fmla="*/ 651065 w 2073866"/>
                  <a:gd name="connsiteY310" fmla="*/ 459342 h 1244353"/>
                  <a:gd name="connsiteX311" fmla="*/ 689326 w 2073866"/>
                  <a:gd name="connsiteY311" fmla="*/ 442197 h 1244353"/>
                  <a:gd name="connsiteX312" fmla="*/ 917625 w 2073866"/>
                  <a:gd name="connsiteY312" fmla="*/ 372173 h 1244353"/>
                  <a:gd name="connsiteX313" fmla="*/ 1511925 w 2073866"/>
                  <a:gd name="connsiteY313" fmla="*/ 185202 h 1244353"/>
                  <a:gd name="connsiteX314" fmla="*/ 1655582 w 2073866"/>
                  <a:gd name="connsiteY314" fmla="*/ 146942 h 1244353"/>
                  <a:gd name="connsiteX315" fmla="*/ 1726688 w 2073866"/>
                  <a:gd name="connsiteY315" fmla="*/ 130880 h 1244353"/>
                  <a:gd name="connsiteX316" fmla="*/ 1741488 w 2073866"/>
                  <a:gd name="connsiteY316" fmla="*/ 102004 h 1244353"/>
                  <a:gd name="connsiteX317" fmla="*/ 1723801 w 2073866"/>
                  <a:gd name="connsiteY317" fmla="*/ 42809 h 1244353"/>
                  <a:gd name="connsiteX318" fmla="*/ 1743653 w 2073866"/>
                  <a:gd name="connsiteY318" fmla="*/ 16459 h 1244353"/>
                  <a:gd name="connsiteX319" fmla="*/ 1891461 w 2073866"/>
                  <a:gd name="connsiteY319" fmla="*/ 57246 h 1244353"/>
                  <a:gd name="connsiteX320" fmla="*/ 1891822 w 2073866"/>
                  <a:gd name="connsiteY320" fmla="*/ 57246 h 1244353"/>
                  <a:gd name="connsiteX321" fmla="*/ 1895793 w 2073866"/>
                  <a:gd name="connsiteY321" fmla="*/ 58329 h 1244353"/>
                  <a:gd name="connsiteX322" fmla="*/ 1896514 w 2073866"/>
                  <a:gd name="connsiteY322" fmla="*/ 58510 h 1244353"/>
                  <a:gd name="connsiteX323" fmla="*/ 1900484 w 2073866"/>
                  <a:gd name="connsiteY323" fmla="*/ 59773 h 1244353"/>
                  <a:gd name="connsiteX324" fmla="*/ 1901387 w 2073866"/>
                  <a:gd name="connsiteY324" fmla="*/ 59954 h 1244353"/>
                  <a:gd name="connsiteX325" fmla="*/ 1905538 w 2073866"/>
                  <a:gd name="connsiteY325" fmla="*/ 61217 h 1244353"/>
                  <a:gd name="connsiteX326" fmla="*/ 1905898 w 2073866"/>
                  <a:gd name="connsiteY326" fmla="*/ 61397 h 1244353"/>
                  <a:gd name="connsiteX327" fmla="*/ 1910230 w 2073866"/>
                  <a:gd name="connsiteY327" fmla="*/ 62661 h 1244353"/>
                  <a:gd name="connsiteX328" fmla="*/ 1910591 w 2073866"/>
                  <a:gd name="connsiteY328" fmla="*/ 62841 h 1244353"/>
                  <a:gd name="connsiteX329" fmla="*/ 1914922 w 2073866"/>
                  <a:gd name="connsiteY329" fmla="*/ 64104 h 1244353"/>
                  <a:gd name="connsiteX330" fmla="*/ 1915283 w 2073866"/>
                  <a:gd name="connsiteY330" fmla="*/ 64285 h 1244353"/>
                  <a:gd name="connsiteX331" fmla="*/ 1946505 w 2073866"/>
                  <a:gd name="connsiteY331" fmla="*/ 73669 h 1244353"/>
                  <a:gd name="connsiteX332" fmla="*/ 1946505 w 2073866"/>
                  <a:gd name="connsiteY332" fmla="*/ 73669 h 1244353"/>
                  <a:gd name="connsiteX333" fmla="*/ 1950295 w 2073866"/>
                  <a:gd name="connsiteY333" fmla="*/ 74752 h 1244353"/>
                  <a:gd name="connsiteX334" fmla="*/ 1951017 w 2073866"/>
                  <a:gd name="connsiteY334" fmla="*/ 74933 h 1244353"/>
                  <a:gd name="connsiteX335" fmla="*/ 1954626 w 2073866"/>
                  <a:gd name="connsiteY335" fmla="*/ 76016 h 1244353"/>
                  <a:gd name="connsiteX336" fmla="*/ 1955168 w 2073866"/>
                  <a:gd name="connsiteY336" fmla="*/ 76196 h 1244353"/>
                  <a:gd name="connsiteX337" fmla="*/ 1958778 w 2073866"/>
                  <a:gd name="connsiteY337" fmla="*/ 77279 h 1244353"/>
                  <a:gd name="connsiteX338" fmla="*/ 1959499 w 2073866"/>
                  <a:gd name="connsiteY338" fmla="*/ 77459 h 1244353"/>
                  <a:gd name="connsiteX339" fmla="*/ 1962928 w 2073866"/>
                  <a:gd name="connsiteY339" fmla="*/ 78542 h 1244353"/>
                  <a:gd name="connsiteX340" fmla="*/ 1963650 w 2073866"/>
                  <a:gd name="connsiteY340" fmla="*/ 78723 h 1244353"/>
                  <a:gd name="connsiteX341" fmla="*/ 1967080 w 2073866"/>
                  <a:gd name="connsiteY341" fmla="*/ 79806 h 1244353"/>
                  <a:gd name="connsiteX342" fmla="*/ 1967621 w 2073866"/>
                  <a:gd name="connsiteY342" fmla="*/ 79986 h 1244353"/>
                  <a:gd name="connsiteX343" fmla="*/ 1981156 w 2073866"/>
                  <a:gd name="connsiteY343" fmla="*/ 84137 h 1244353"/>
                  <a:gd name="connsiteX344" fmla="*/ 1982239 w 2073866"/>
                  <a:gd name="connsiteY344" fmla="*/ 84498 h 1244353"/>
                  <a:gd name="connsiteX345" fmla="*/ 1984585 w 2073866"/>
                  <a:gd name="connsiteY345" fmla="*/ 85220 h 1244353"/>
                  <a:gd name="connsiteX346" fmla="*/ 1985849 w 2073866"/>
                  <a:gd name="connsiteY346" fmla="*/ 85581 h 1244353"/>
                  <a:gd name="connsiteX347" fmla="*/ 1988195 w 2073866"/>
                  <a:gd name="connsiteY347" fmla="*/ 86303 h 1244353"/>
                  <a:gd name="connsiteX348" fmla="*/ 1989458 w 2073866"/>
                  <a:gd name="connsiteY348" fmla="*/ 86664 h 1244353"/>
                  <a:gd name="connsiteX349" fmla="*/ 1991444 w 2073866"/>
                  <a:gd name="connsiteY349" fmla="*/ 87205 h 1244353"/>
                  <a:gd name="connsiteX350" fmla="*/ 1992706 w 2073866"/>
                  <a:gd name="connsiteY350" fmla="*/ 87566 h 1244353"/>
                  <a:gd name="connsiteX351" fmla="*/ 1994511 w 2073866"/>
                  <a:gd name="connsiteY351" fmla="*/ 88107 h 1244353"/>
                  <a:gd name="connsiteX352" fmla="*/ 1995775 w 2073866"/>
                  <a:gd name="connsiteY352" fmla="*/ 88468 h 1244353"/>
                  <a:gd name="connsiteX353" fmla="*/ 1997399 w 2073866"/>
                  <a:gd name="connsiteY353" fmla="*/ 89010 h 1244353"/>
                  <a:gd name="connsiteX354" fmla="*/ 1998842 w 2073866"/>
                  <a:gd name="connsiteY354" fmla="*/ 89371 h 1244353"/>
                  <a:gd name="connsiteX355" fmla="*/ 2000287 w 2073866"/>
                  <a:gd name="connsiteY355" fmla="*/ 89912 h 1244353"/>
                  <a:gd name="connsiteX356" fmla="*/ 2001911 w 2073866"/>
                  <a:gd name="connsiteY356" fmla="*/ 90454 h 1244353"/>
                  <a:gd name="connsiteX357" fmla="*/ 2003174 w 2073866"/>
                  <a:gd name="connsiteY357" fmla="*/ 90814 h 1244353"/>
                  <a:gd name="connsiteX358" fmla="*/ 2004799 w 2073866"/>
                  <a:gd name="connsiteY358" fmla="*/ 91356 h 1244353"/>
                  <a:gd name="connsiteX359" fmla="*/ 2006061 w 2073866"/>
                  <a:gd name="connsiteY359" fmla="*/ 91717 h 1244353"/>
                  <a:gd name="connsiteX360" fmla="*/ 2007506 w 2073866"/>
                  <a:gd name="connsiteY360" fmla="*/ 92078 h 1244353"/>
                  <a:gd name="connsiteX361" fmla="*/ 2008589 w 2073866"/>
                  <a:gd name="connsiteY361" fmla="*/ 92439 h 1244353"/>
                  <a:gd name="connsiteX362" fmla="*/ 2010032 w 2073866"/>
                  <a:gd name="connsiteY362" fmla="*/ 92980 h 1244353"/>
                  <a:gd name="connsiteX363" fmla="*/ 2010934 w 2073866"/>
                  <a:gd name="connsiteY363" fmla="*/ 93341 h 1244353"/>
                  <a:gd name="connsiteX364" fmla="*/ 2013100 w 2073866"/>
                  <a:gd name="connsiteY364" fmla="*/ 94063 h 1244353"/>
                  <a:gd name="connsiteX365" fmla="*/ 2041254 w 2073866"/>
                  <a:gd name="connsiteY365" fmla="*/ 172208 h 12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2073866" h="1244353">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grpFill/>
              <a:ln w="1804" cap="flat">
                <a:solidFill>
                  <a:srgbClr val="414141"/>
                </a:solidFill>
                <a:prstDash val="solid"/>
                <a:miter/>
              </a:ln>
            </p:spPr>
            <p:txBody>
              <a:bodyPr rtlCol="0" anchor="ctr"/>
              <a:lstStyle/>
              <a:p>
                <a:endParaRPr lang="en-US"/>
              </a:p>
            </p:txBody>
          </p:sp>
          <p:sp>
            <p:nvSpPr>
              <p:cNvPr id="77" name="Freeform 1072">
                <a:extLst>
                  <a:ext uri="{FF2B5EF4-FFF2-40B4-BE49-F238E27FC236}">
                    <a16:creationId xmlns:a16="http://schemas.microsoft.com/office/drawing/2014/main" id="{8894B048-EA0A-D62C-459B-2FFE574BDBD5}"/>
                  </a:ext>
                </a:extLst>
              </p:cNvPr>
              <p:cNvSpPr/>
              <p:nvPr/>
            </p:nvSpPr>
            <p:spPr>
              <a:xfrm>
                <a:off x="7696100" y="4256396"/>
                <a:ext cx="66841" cy="201122"/>
              </a:xfrm>
              <a:custGeom>
                <a:avLst/>
                <a:gdLst>
                  <a:gd name="connsiteX0" fmla="*/ 29576 w 66841"/>
                  <a:gd name="connsiteY0" fmla="*/ 176759 h 201122"/>
                  <a:gd name="connsiteX1" fmla="*/ 34629 w 66841"/>
                  <a:gd name="connsiteY1" fmla="*/ 59090 h 201122"/>
                  <a:gd name="connsiteX2" fmla="*/ 59174 w 66841"/>
                  <a:gd name="connsiteY2" fmla="*/ 21732 h 201122"/>
                  <a:gd name="connsiteX3" fmla="*/ 63325 w 66841"/>
                  <a:gd name="connsiteY3" fmla="*/ 2963 h 201122"/>
                  <a:gd name="connsiteX4" fmla="*/ 45999 w 66841"/>
                  <a:gd name="connsiteY4" fmla="*/ 10001 h 201122"/>
                  <a:gd name="connsiteX5" fmla="*/ 17484 w 66841"/>
                  <a:gd name="connsiteY5" fmla="*/ 54759 h 201122"/>
                  <a:gd name="connsiteX6" fmla="*/ 28313 w 66841"/>
                  <a:gd name="connsiteY6" fmla="*/ 201123 h 201122"/>
                  <a:gd name="connsiteX7" fmla="*/ 29576 w 66841"/>
                  <a:gd name="connsiteY7" fmla="*/ 176759 h 20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 h="201122">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grpFill/>
              <a:ln w="1804" cap="flat">
                <a:solidFill>
                  <a:srgbClr val="414141"/>
                </a:solidFill>
                <a:prstDash val="solid"/>
                <a:miter/>
              </a:ln>
            </p:spPr>
            <p:txBody>
              <a:bodyPr rtlCol="0" anchor="ctr"/>
              <a:lstStyle/>
              <a:p>
                <a:endParaRPr lang="en-US"/>
              </a:p>
            </p:txBody>
          </p:sp>
          <p:sp>
            <p:nvSpPr>
              <p:cNvPr id="78" name="Freeform 1073">
                <a:extLst>
                  <a:ext uri="{FF2B5EF4-FFF2-40B4-BE49-F238E27FC236}">
                    <a16:creationId xmlns:a16="http://schemas.microsoft.com/office/drawing/2014/main" id="{50E8AFCA-B629-257E-B185-4202D6BE76FB}"/>
                  </a:ext>
                </a:extLst>
              </p:cNvPr>
              <p:cNvSpPr/>
              <p:nvPr/>
            </p:nvSpPr>
            <p:spPr>
              <a:xfrm>
                <a:off x="8521132" y="4422090"/>
                <a:ext cx="36329" cy="167206"/>
              </a:xfrm>
              <a:custGeom>
                <a:avLst/>
                <a:gdLst>
                  <a:gd name="connsiteX0" fmla="*/ 27143 w 36329"/>
                  <a:gd name="connsiteY0" fmla="*/ 1139 h 167206"/>
                  <a:gd name="connsiteX1" fmla="*/ 14690 w 36329"/>
                  <a:gd name="connsiteY1" fmla="*/ 8538 h 167206"/>
                  <a:gd name="connsiteX2" fmla="*/ 72 w 36329"/>
                  <a:gd name="connsiteY2" fmla="*/ 79464 h 167206"/>
                  <a:gd name="connsiteX3" fmla="*/ 21007 w 36329"/>
                  <a:gd name="connsiteY3" fmla="*/ 160678 h 167206"/>
                  <a:gd name="connsiteX4" fmla="*/ 28948 w 36329"/>
                  <a:gd name="connsiteY4" fmla="*/ 167174 h 167206"/>
                  <a:gd name="connsiteX5" fmla="*/ 35986 w 36329"/>
                  <a:gd name="connsiteY5" fmla="*/ 156887 h 167206"/>
                  <a:gd name="connsiteX6" fmla="*/ 23353 w 36329"/>
                  <a:gd name="connsiteY6" fmla="*/ 116822 h 167206"/>
                  <a:gd name="connsiteX7" fmla="*/ 27323 w 36329"/>
                  <a:gd name="connsiteY7" fmla="*/ 13231 h 167206"/>
                  <a:gd name="connsiteX8" fmla="*/ 27143 w 36329"/>
                  <a:gd name="connsiteY8" fmla="*/ 1139 h 1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29" h="167206">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grpFill/>
              <a:ln w="1804" cap="flat">
                <a:solidFill>
                  <a:srgbClr val="414141"/>
                </a:solidFill>
                <a:prstDash val="solid"/>
                <a:miter/>
              </a:ln>
            </p:spPr>
            <p:txBody>
              <a:bodyPr rtlCol="0" anchor="ctr"/>
              <a:lstStyle/>
              <a:p>
                <a:endParaRPr lang="en-US"/>
              </a:p>
            </p:txBody>
          </p:sp>
          <p:sp>
            <p:nvSpPr>
              <p:cNvPr id="79" name="Freeform 1074">
                <a:extLst>
                  <a:ext uri="{FF2B5EF4-FFF2-40B4-BE49-F238E27FC236}">
                    <a16:creationId xmlns:a16="http://schemas.microsoft.com/office/drawing/2014/main" id="{86EBB669-1254-9435-8053-2E7694D6D117}"/>
                  </a:ext>
                </a:extLst>
              </p:cNvPr>
              <p:cNvSpPr/>
              <p:nvPr/>
            </p:nvSpPr>
            <p:spPr>
              <a:xfrm>
                <a:off x="7451356" y="4685886"/>
                <a:ext cx="143837" cy="19372"/>
              </a:xfrm>
              <a:custGeom>
                <a:avLst/>
                <a:gdLst>
                  <a:gd name="connsiteX0" fmla="*/ 0 w 143837"/>
                  <a:gd name="connsiteY0" fmla="*/ 13107 h 19372"/>
                  <a:gd name="connsiteX1" fmla="*/ 143837 w 143837"/>
                  <a:gd name="connsiteY1" fmla="*/ 13288 h 19372"/>
                  <a:gd name="connsiteX2" fmla="*/ 0 w 143837"/>
                  <a:gd name="connsiteY2" fmla="*/ 13107 h 19372"/>
                </a:gdLst>
                <a:ahLst/>
                <a:cxnLst>
                  <a:cxn ang="0">
                    <a:pos x="connsiteX0" y="connsiteY0"/>
                  </a:cxn>
                  <a:cxn ang="0">
                    <a:pos x="connsiteX1" y="connsiteY1"/>
                  </a:cxn>
                  <a:cxn ang="0">
                    <a:pos x="connsiteX2" y="connsiteY2"/>
                  </a:cxn>
                </a:cxnLst>
                <a:rect l="l" t="t" r="r" b="b"/>
                <a:pathLst>
                  <a:path w="143837" h="19372">
                    <a:moveTo>
                      <a:pt x="0" y="13107"/>
                    </a:moveTo>
                    <a:cubicBezTo>
                      <a:pt x="49089" y="23935"/>
                      <a:pt x="94207" y="18521"/>
                      <a:pt x="143837" y="13288"/>
                    </a:cubicBezTo>
                    <a:cubicBezTo>
                      <a:pt x="116225" y="-4399"/>
                      <a:pt x="26530" y="-4399"/>
                      <a:pt x="0" y="13107"/>
                    </a:cubicBezTo>
                    <a:close/>
                  </a:path>
                </a:pathLst>
              </a:custGeom>
              <a:grpFill/>
              <a:ln w="1804" cap="flat">
                <a:solidFill>
                  <a:srgbClr val="414141"/>
                </a:solidFill>
                <a:prstDash val="solid"/>
                <a:miter/>
              </a:ln>
            </p:spPr>
            <p:txBody>
              <a:bodyPr rtlCol="0" anchor="ctr"/>
              <a:lstStyle/>
              <a:p>
                <a:endParaRPr lang="en-US"/>
              </a:p>
            </p:txBody>
          </p:sp>
          <p:sp>
            <p:nvSpPr>
              <p:cNvPr id="80" name="Freeform 1075">
                <a:extLst>
                  <a:ext uri="{FF2B5EF4-FFF2-40B4-BE49-F238E27FC236}">
                    <a16:creationId xmlns:a16="http://schemas.microsoft.com/office/drawing/2014/main" id="{273FC429-1DA8-E145-05CE-FD29F3393839}"/>
                  </a:ext>
                </a:extLst>
              </p:cNvPr>
              <p:cNvSpPr/>
              <p:nvPr/>
            </p:nvSpPr>
            <p:spPr>
              <a:xfrm>
                <a:off x="9202945" y="3368393"/>
                <a:ext cx="116201" cy="131893"/>
              </a:xfrm>
              <a:custGeom>
                <a:avLst/>
                <a:gdLst>
                  <a:gd name="connsiteX0" fmla="*/ 1713 w 116201"/>
                  <a:gd name="connsiteY0" fmla="*/ 131893 h 131893"/>
                  <a:gd name="connsiteX1" fmla="*/ 13804 w 116201"/>
                  <a:gd name="connsiteY1" fmla="*/ 91467 h 131893"/>
                  <a:gd name="connsiteX2" fmla="*/ 43763 w 116201"/>
                  <a:gd name="connsiteY2" fmla="*/ 42198 h 131893"/>
                  <a:gd name="connsiteX3" fmla="*/ 110358 w 116201"/>
                  <a:gd name="connsiteY3" fmla="*/ 7908 h 131893"/>
                  <a:gd name="connsiteX4" fmla="*/ 115773 w 116201"/>
                  <a:gd name="connsiteY4" fmla="*/ 508 h 131893"/>
                  <a:gd name="connsiteX5" fmla="*/ 1713 w 116201"/>
                  <a:gd name="connsiteY5" fmla="*/ 131893 h 13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01" h="131893">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grpFill/>
              <a:ln w="1804" cap="flat">
                <a:solidFill>
                  <a:srgbClr val="414141"/>
                </a:solidFill>
                <a:prstDash val="solid"/>
                <a:miter/>
              </a:ln>
            </p:spPr>
            <p:txBody>
              <a:bodyPr rtlCol="0" anchor="ctr"/>
              <a:lstStyle/>
              <a:p>
                <a:endParaRPr lang="en-US"/>
              </a:p>
            </p:txBody>
          </p:sp>
          <p:sp>
            <p:nvSpPr>
              <p:cNvPr id="81" name="Freeform 1076">
                <a:extLst>
                  <a:ext uri="{FF2B5EF4-FFF2-40B4-BE49-F238E27FC236}">
                    <a16:creationId xmlns:a16="http://schemas.microsoft.com/office/drawing/2014/main" id="{728152AF-5610-F6ED-9F1B-FB982B11AD17}"/>
                  </a:ext>
                </a:extLst>
              </p:cNvPr>
              <p:cNvSpPr/>
              <p:nvPr/>
            </p:nvSpPr>
            <p:spPr>
              <a:xfrm>
                <a:off x="9418689" y="4666463"/>
                <a:ext cx="153233" cy="21613"/>
              </a:xfrm>
              <a:custGeom>
                <a:avLst/>
                <a:gdLst>
                  <a:gd name="connsiteX0" fmla="*/ 124538 w 153233"/>
                  <a:gd name="connsiteY0" fmla="*/ 6903 h 21613"/>
                  <a:gd name="connsiteX1" fmla="*/ 21307 w 153233"/>
                  <a:gd name="connsiteY1" fmla="*/ 225 h 21613"/>
                  <a:gd name="connsiteX2" fmla="*/ 4704 w 153233"/>
                  <a:gd name="connsiteY2" fmla="*/ 767 h 21613"/>
                  <a:gd name="connsiteX3" fmla="*/ 11 w 153233"/>
                  <a:gd name="connsiteY3" fmla="*/ 6903 h 21613"/>
                  <a:gd name="connsiteX4" fmla="*/ 3802 w 153233"/>
                  <a:gd name="connsiteY4" fmla="*/ 13400 h 21613"/>
                  <a:gd name="connsiteX5" fmla="*/ 16976 w 153233"/>
                  <a:gd name="connsiteY5" fmla="*/ 16829 h 21613"/>
                  <a:gd name="connsiteX6" fmla="*/ 86819 w 153233"/>
                  <a:gd name="connsiteY6" fmla="*/ 21160 h 21613"/>
                  <a:gd name="connsiteX7" fmla="*/ 153233 w 153233"/>
                  <a:gd name="connsiteY7" fmla="*/ 13761 h 21613"/>
                  <a:gd name="connsiteX8" fmla="*/ 124538 w 153233"/>
                  <a:gd name="connsiteY8" fmla="*/ 6903 h 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33" h="2161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grpFill/>
              <a:ln w="1804" cap="flat">
                <a:solidFill>
                  <a:srgbClr val="414141"/>
                </a:solidFill>
                <a:prstDash val="solid"/>
                <a:miter/>
              </a:ln>
            </p:spPr>
            <p:txBody>
              <a:bodyPr rtlCol="0" anchor="ctr"/>
              <a:lstStyle/>
              <a:p>
                <a:endParaRPr lang="en-US"/>
              </a:p>
            </p:txBody>
          </p:sp>
          <p:sp>
            <p:nvSpPr>
              <p:cNvPr id="82" name="Freeform 1077">
                <a:extLst>
                  <a:ext uri="{FF2B5EF4-FFF2-40B4-BE49-F238E27FC236}">
                    <a16:creationId xmlns:a16="http://schemas.microsoft.com/office/drawing/2014/main" id="{4227186B-0039-1798-6014-7D082F8D4FA9}"/>
                  </a:ext>
                </a:extLst>
              </p:cNvPr>
              <p:cNvSpPr/>
              <p:nvPr/>
            </p:nvSpPr>
            <p:spPr>
              <a:xfrm>
                <a:off x="9477981" y="3985151"/>
                <a:ext cx="41300" cy="137408"/>
              </a:xfrm>
              <a:custGeom>
                <a:avLst/>
                <a:gdLst>
                  <a:gd name="connsiteX0" fmla="*/ 636 w 41300"/>
                  <a:gd name="connsiteY0" fmla="*/ 137409 h 137408"/>
                  <a:gd name="connsiteX1" fmla="*/ 37273 w 41300"/>
                  <a:gd name="connsiteY1" fmla="*/ 7287 h 137408"/>
                  <a:gd name="connsiteX2" fmla="*/ 27166 w 41300"/>
                  <a:gd name="connsiteY2" fmla="*/ 68 h 137408"/>
                  <a:gd name="connsiteX3" fmla="*/ 21030 w 41300"/>
                  <a:gd name="connsiteY3" fmla="*/ 8009 h 137408"/>
                  <a:gd name="connsiteX4" fmla="*/ 21571 w 41300"/>
                  <a:gd name="connsiteY4" fmla="*/ 19199 h 137408"/>
                  <a:gd name="connsiteX5" fmla="*/ 276 w 41300"/>
                  <a:gd name="connsiteY5" fmla="*/ 129107 h 137408"/>
                  <a:gd name="connsiteX6" fmla="*/ 636 w 41300"/>
                  <a:gd name="connsiteY6" fmla="*/ 137409 h 13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0" h="137408">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grpFill/>
              <a:ln w="1804" cap="flat">
                <a:solidFill>
                  <a:srgbClr val="414141"/>
                </a:solidFill>
                <a:prstDash val="solid"/>
                <a:miter/>
              </a:ln>
            </p:spPr>
            <p:txBody>
              <a:bodyPr rtlCol="0" anchor="ctr"/>
              <a:lstStyle/>
              <a:p>
                <a:endParaRPr lang="en-US"/>
              </a:p>
            </p:txBody>
          </p:sp>
          <p:sp>
            <p:nvSpPr>
              <p:cNvPr id="83" name="Freeform 1078">
                <a:extLst>
                  <a:ext uri="{FF2B5EF4-FFF2-40B4-BE49-F238E27FC236}">
                    <a16:creationId xmlns:a16="http://schemas.microsoft.com/office/drawing/2014/main" id="{3BA6AAA6-0C4E-91D3-6D1A-3390CE3FA321}"/>
                  </a:ext>
                </a:extLst>
              </p:cNvPr>
              <p:cNvSpPr/>
              <p:nvPr/>
            </p:nvSpPr>
            <p:spPr>
              <a:xfrm>
                <a:off x="8489080" y="4676434"/>
                <a:ext cx="131565" cy="24564"/>
              </a:xfrm>
              <a:custGeom>
                <a:avLst/>
                <a:gdLst>
                  <a:gd name="connsiteX0" fmla="*/ 0 w 131565"/>
                  <a:gd name="connsiteY0" fmla="*/ 9565 h 24564"/>
                  <a:gd name="connsiteX1" fmla="*/ 6136 w 131565"/>
                  <a:gd name="connsiteY1" fmla="*/ 17687 h 24564"/>
                  <a:gd name="connsiteX2" fmla="*/ 22559 w 131565"/>
                  <a:gd name="connsiteY2" fmla="*/ 19311 h 24564"/>
                  <a:gd name="connsiteX3" fmla="*/ 86447 w 131565"/>
                  <a:gd name="connsiteY3" fmla="*/ 21296 h 24564"/>
                  <a:gd name="connsiteX4" fmla="*/ 131565 w 131565"/>
                  <a:gd name="connsiteY4" fmla="*/ 21296 h 24564"/>
                  <a:gd name="connsiteX5" fmla="*/ 7941 w 131565"/>
                  <a:gd name="connsiteY5" fmla="*/ 0 h 24564"/>
                  <a:gd name="connsiteX6" fmla="*/ 0 w 131565"/>
                  <a:gd name="connsiteY6" fmla="*/ 9565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65" h="24564">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grpFill/>
              <a:ln w="1804" cap="flat">
                <a:solidFill>
                  <a:srgbClr val="414141"/>
                </a:solidFill>
                <a:prstDash val="solid"/>
                <a:miter/>
              </a:ln>
            </p:spPr>
            <p:txBody>
              <a:bodyPr rtlCol="0" anchor="ctr"/>
              <a:lstStyle/>
              <a:p>
                <a:endParaRPr lang="en-US"/>
              </a:p>
            </p:txBody>
          </p:sp>
          <p:sp>
            <p:nvSpPr>
              <p:cNvPr id="84" name="Freeform 1079">
                <a:extLst>
                  <a:ext uri="{FF2B5EF4-FFF2-40B4-BE49-F238E27FC236}">
                    <a16:creationId xmlns:a16="http://schemas.microsoft.com/office/drawing/2014/main" id="{91430029-9D31-5106-3504-89DED1A71E9C}"/>
                  </a:ext>
                </a:extLst>
              </p:cNvPr>
              <p:cNvSpPr/>
              <p:nvPr/>
            </p:nvSpPr>
            <p:spPr>
              <a:xfrm>
                <a:off x="8065508" y="4663686"/>
                <a:ext cx="132519" cy="21858"/>
              </a:xfrm>
              <a:custGeom>
                <a:avLst/>
                <a:gdLst>
                  <a:gd name="connsiteX0" fmla="*/ 132287 w 132519"/>
                  <a:gd name="connsiteY0" fmla="*/ 17259 h 21858"/>
                  <a:gd name="connsiteX1" fmla="*/ 123985 w 132519"/>
                  <a:gd name="connsiteY1" fmla="*/ 8055 h 21858"/>
                  <a:gd name="connsiteX2" fmla="*/ 74536 w 132519"/>
                  <a:gd name="connsiteY2" fmla="*/ 295 h 21858"/>
                  <a:gd name="connsiteX3" fmla="*/ 12994 w 132519"/>
                  <a:gd name="connsiteY3" fmla="*/ 3182 h 21858"/>
                  <a:gd name="connsiteX4" fmla="*/ 0 w 132519"/>
                  <a:gd name="connsiteY4" fmla="*/ 10942 h 21858"/>
                  <a:gd name="connsiteX5" fmla="*/ 15160 w 132519"/>
                  <a:gd name="connsiteY5" fmla="*/ 18342 h 21858"/>
                  <a:gd name="connsiteX6" fmla="*/ 120737 w 132519"/>
                  <a:gd name="connsiteY6" fmla="*/ 20688 h 21858"/>
                  <a:gd name="connsiteX7" fmla="*/ 132287 w 132519"/>
                  <a:gd name="connsiteY7" fmla="*/ 17259 h 2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9" h="21858">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grpFill/>
              <a:ln w="1804" cap="flat">
                <a:solidFill>
                  <a:srgbClr val="414141"/>
                </a:solidFill>
                <a:prstDash val="solid"/>
                <a:miter/>
              </a:ln>
            </p:spPr>
            <p:txBody>
              <a:bodyPr rtlCol="0" anchor="ctr"/>
              <a:lstStyle/>
              <a:p>
                <a:endParaRPr lang="en-US"/>
              </a:p>
            </p:txBody>
          </p:sp>
          <p:sp>
            <p:nvSpPr>
              <p:cNvPr id="85" name="Freeform 1080">
                <a:extLst>
                  <a:ext uri="{FF2B5EF4-FFF2-40B4-BE49-F238E27FC236}">
                    <a16:creationId xmlns:a16="http://schemas.microsoft.com/office/drawing/2014/main" id="{D23E8D73-86A7-56CE-7926-7019B70BCB96}"/>
                  </a:ext>
                </a:extLst>
              </p:cNvPr>
              <p:cNvSpPr/>
              <p:nvPr/>
            </p:nvSpPr>
            <p:spPr>
              <a:xfrm>
                <a:off x="8930146" y="4672286"/>
                <a:ext cx="98910" cy="16431"/>
              </a:xfrm>
              <a:custGeom>
                <a:avLst/>
                <a:gdLst>
                  <a:gd name="connsiteX0" fmla="*/ 6869 w 98910"/>
                  <a:gd name="connsiteY0" fmla="*/ 15156 h 16431"/>
                  <a:gd name="connsiteX1" fmla="*/ 98911 w 98910"/>
                  <a:gd name="connsiteY1" fmla="*/ 14976 h 16431"/>
                  <a:gd name="connsiteX2" fmla="*/ 70396 w 98910"/>
                  <a:gd name="connsiteY2" fmla="*/ 2703 h 16431"/>
                  <a:gd name="connsiteX3" fmla="*/ 6148 w 98910"/>
                  <a:gd name="connsiteY3" fmla="*/ 358 h 16431"/>
                  <a:gd name="connsiteX4" fmla="*/ 11 w 98910"/>
                  <a:gd name="connsiteY4" fmla="*/ 7576 h 16431"/>
                  <a:gd name="connsiteX5" fmla="*/ 6869 w 98910"/>
                  <a:gd name="connsiteY5" fmla="*/ 15156 h 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0" h="16431">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grpFill/>
              <a:ln w="1804" cap="flat">
                <a:solidFill>
                  <a:srgbClr val="414141"/>
                </a:solidFill>
                <a:prstDash val="solid"/>
                <a:miter/>
              </a:ln>
            </p:spPr>
            <p:txBody>
              <a:bodyPr rtlCol="0" anchor="ctr"/>
              <a:lstStyle/>
              <a:p>
                <a:endParaRPr lang="en-US"/>
              </a:p>
            </p:txBody>
          </p:sp>
        </p:grpSp>
      </p:grpSp>
    </p:spTree>
    <p:extLst>
      <p:ext uri="{BB962C8B-B14F-4D97-AF65-F5344CB8AC3E}">
        <p14:creationId xmlns:p14="http://schemas.microsoft.com/office/powerpoint/2010/main" val="2961207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95250-D180-530E-2F90-D19D1D060165}"/>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CF22341B-7B90-4AD5-F8C7-A8EF9D68E8E9}"/>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4F56A6B8-54E3-315F-2C0F-10F89F495662}"/>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D1D7E41E-B18F-392C-0AA4-F29AD7C5708D}"/>
              </a:ext>
            </a:extLst>
          </p:cNvPr>
          <p:cNvSpPr txBox="1">
            <a:spLocks/>
          </p:cNvSpPr>
          <p:nvPr/>
        </p:nvSpPr>
        <p:spPr>
          <a:xfrm>
            <a:off x="629645" y="2003597"/>
            <a:ext cx="34851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sz="3600" dirty="0"/>
              <a:t>Hönnun fyrir aðlögunarhæfni</a:t>
            </a:r>
          </a:p>
          <a:p>
            <a:pPr>
              <a:lnSpc>
                <a:spcPts val="2900"/>
              </a:lnSpc>
            </a:pPr>
            <a:endParaRPr lang="en-US" dirty="0"/>
          </a:p>
        </p:txBody>
      </p:sp>
      <p:sp>
        <p:nvSpPr>
          <p:cNvPr id="17" name="Text Placeholder 4">
            <a:extLst>
              <a:ext uri="{FF2B5EF4-FFF2-40B4-BE49-F238E27FC236}">
                <a16:creationId xmlns:a16="http://schemas.microsoft.com/office/drawing/2014/main" id="{EC261F30-0DE2-C698-340C-0632DC7345C1}"/>
              </a:ext>
            </a:extLst>
          </p:cNvPr>
          <p:cNvSpPr txBox="1">
            <a:spLocks/>
          </p:cNvSpPr>
          <p:nvPr/>
        </p:nvSpPr>
        <p:spPr>
          <a:xfrm>
            <a:off x="655239" y="3137646"/>
            <a:ext cx="3809185" cy="3543283"/>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Lærðu hvernig á að búa til fjölhæf rými sem geta þjónað mismunandi hlutverkum yfir daginn eða árið, til dæmis með því að sameina slökunarsvæði fyrir gesti og samkomustaði fyrir samfélagsviðburði.</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86DEE220-A699-F022-EB73-0ED259FD675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a:t>
            </a:fld>
            <a:endParaRPr lang="fr-CA" sz="1200" dirty="0"/>
          </a:p>
        </p:txBody>
      </p:sp>
      <p:sp>
        <p:nvSpPr>
          <p:cNvPr id="4" name="Freeform 3">
            <a:extLst>
              <a:ext uri="{FF2B5EF4-FFF2-40B4-BE49-F238E27FC236}">
                <a16:creationId xmlns:a16="http://schemas.microsoft.com/office/drawing/2014/main" id="{60CAA733-E32B-7E2F-F971-C455E12D4C74}"/>
              </a:ext>
            </a:extLst>
          </p:cNvPr>
          <p:cNvSpPr/>
          <p:nvPr/>
        </p:nvSpPr>
        <p:spPr>
          <a:xfrm rot="10800000">
            <a:off x="5954183" y="-1"/>
            <a:ext cx="5411838" cy="4746807"/>
          </a:xfrm>
          <a:custGeom>
            <a:avLst/>
            <a:gdLst>
              <a:gd name="connsiteX0" fmla="*/ 2617605 w 5235209"/>
              <a:gd name="connsiteY0" fmla="*/ 0 h 4591884"/>
              <a:gd name="connsiteX1" fmla="*/ 5235209 w 5235209"/>
              <a:gd name="connsiteY1" fmla="*/ 2932396 h 4591884"/>
              <a:gd name="connsiteX2" fmla="*/ 5229745 w 5235209"/>
              <a:gd name="connsiteY2" fmla="*/ 3097689 h 4591884"/>
              <a:gd name="connsiteX3" fmla="*/ 5235209 w 5235209"/>
              <a:gd name="connsiteY3" fmla="*/ 3097689 h 4591884"/>
              <a:gd name="connsiteX4" fmla="*/ 5235209 w 5235209"/>
              <a:gd name="connsiteY4" fmla="*/ 4305667 h 4591884"/>
              <a:gd name="connsiteX5" fmla="*/ 5235209 w 5235209"/>
              <a:gd name="connsiteY5" fmla="*/ 4470960 h 4591884"/>
              <a:gd name="connsiteX6" fmla="*/ 5235209 w 5235209"/>
              <a:gd name="connsiteY6" fmla="*/ 4587760 h 4591884"/>
              <a:gd name="connsiteX7" fmla="*/ 5226845 w 5235209"/>
              <a:gd name="connsiteY7" fmla="*/ 4587384 h 4591884"/>
              <a:gd name="connsiteX8" fmla="*/ 5090725 w 5235209"/>
              <a:gd name="connsiteY8" fmla="*/ 4591884 h 4591884"/>
              <a:gd name="connsiteX9" fmla="*/ 5090725 w 5235209"/>
              <a:gd name="connsiteY9" fmla="*/ 4587384 h 4591884"/>
              <a:gd name="connsiteX10" fmla="*/ 4095937 w 5235209"/>
              <a:gd name="connsiteY10" fmla="*/ 4587384 h 4591884"/>
              <a:gd name="connsiteX11" fmla="*/ 3959817 w 5235209"/>
              <a:gd name="connsiteY11" fmla="*/ 4587384 h 4591884"/>
              <a:gd name="connsiteX12" fmla="*/ 2426635 w 5235209"/>
              <a:gd name="connsiteY12" fmla="*/ 4587384 h 4591884"/>
              <a:gd name="connsiteX13" fmla="*/ 1295728 w 5235209"/>
              <a:gd name="connsiteY13" fmla="*/ 4587384 h 4591884"/>
              <a:gd name="connsiteX14" fmla="*/ 1295728 w 5235209"/>
              <a:gd name="connsiteY14" fmla="*/ 4587386 h 4591884"/>
              <a:gd name="connsiteX15" fmla="*/ 776797 w 5235209"/>
              <a:gd name="connsiteY15" fmla="*/ 4587386 h 4591884"/>
              <a:gd name="connsiteX16" fmla="*/ 0 w 5235209"/>
              <a:gd name="connsiteY16" fmla="*/ 4587386 h 4591884"/>
              <a:gd name="connsiteX17" fmla="*/ 0 w 5235209"/>
              <a:gd name="connsiteY17" fmla="*/ 4470960 h 4591884"/>
              <a:gd name="connsiteX18" fmla="*/ 0 w 5235209"/>
              <a:gd name="connsiteY18" fmla="*/ 4305667 h 4591884"/>
              <a:gd name="connsiteX19" fmla="*/ 0 w 5235209"/>
              <a:gd name="connsiteY19" fmla="*/ 3097689 h 4591884"/>
              <a:gd name="connsiteX20" fmla="*/ 5463 w 5235209"/>
              <a:gd name="connsiteY20" fmla="*/ 3097689 h 4591884"/>
              <a:gd name="connsiteX21" fmla="*/ 0 w 5235209"/>
              <a:gd name="connsiteY21" fmla="*/ 2932396 h 4591884"/>
              <a:gd name="connsiteX22" fmla="*/ 2617605 w 5235209"/>
              <a:gd name="connsiteY22" fmla="*/ 0 h 4591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5209" h="4591884">
                <a:moveTo>
                  <a:pt x="2617605" y="0"/>
                </a:moveTo>
                <a:cubicBezTo>
                  <a:pt x="4065757" y="0"/>
                  <a:pt x="5235209" y="1316213"/>
                  <a:pt x="5235209" y="2932396"/>
                </a:cubicBezTo>
                <a:cubicBezTo>
                  <a:pt x="5235209" y="2987492"/>
                  <a:pt x="5235209" y="3048715"/>
                  <a:pt x="5229745" y="3097689"/>
                </a:cubicBezTo>
                <a:lnTo>
                  <a:pt x="5235209" y="3097689"/>
                </a:lnTo>
                <a:lnTo>
                  <a:pt x="5235209" y="4305667"/>
                </a:lnTo>
                <a:lnTo>
                  <a:pt x="5235209" y="4470960"/>
                </a:lnTo>
                <a:lnTo>
                  <a:pt x="5235209" y="4587760"/>
                </a:lnTo>
                <a:lnTo>
                  <a:pt x="5226845" y="4587384"/>
                </a:lnTo>
                <a:cubicBezTo>
                  <a:pt x="5181473" y="4587384"/>
                  <a:pt x="5136099" y="4587384"/>
                  <a:pt x="5090725" y="4591884"/>
                </a:cubicBezTo>
                <a:lnTo>
                  <a:pt x="5090725" y="4587384"/>
                </a:lnTo>
                <a:lnTo>
                  <a:pt x="4095937" y="4587384"/>
                </a:lnTo>
                <a:lnTo>
                  <a:pt x="3959817" y="4587384"/>
                </a:lnTo>
                <a:lnTo>
                  <a:pt x="2426635" y="4587384"/>
                </a:lnTo>
                <a:lnTo>
                  <a:pt x="1295728" y="4587384"/>
                </a:lnTo>
                <a:lnTo>
                  <a:pt x="1295728" y="4587386"/>
                </a:lnTo>
                <a:lnTo>
                  <a:pt x="776797" y="4587386"/>
                </a:lnTo>
                <a:lnTo>
                  <a:pt x="0" y="4587386"/>
                </a:lnTo>
                <a:lnTo>
                  <a:pt x="0" y="4470960"/>
                </a:lnTo>
                <a:lnTo>
                  <a:pt x="0" y="4305667"/>
                </a:lnTo>
                <a:lnTo>
                  <a:pt x="0" y="3097689"/>
                </a:lnTo>
                <a:lnTo>
                  <a:pt x="5463" y="3097689"/>
                </a:lnTo>
                <a:cubicBezTo>
                  <a:pt x="0" y="3042591"/>
                  <a:pt x="0" y="2987491"/>
                  <a:pt x="0" y="2932396"/>
                </a:cubicBezTo>
                <a:cubicBezTo>
                  <a:pt x="0" y="1310086"/>
                  <a:pt x="1169449" y="0"/>
                  <a:pt x="2617605" y="0"/>
                </a:cubicBezTo>
                <a:close/>
              </a:path>
            </a:pathLst>
          </a:custGeom>
          <a:blipFill dpi="0" rotWithShape="0">
            <a:blip r:embed="rId2"/>
            <a:srcRect/>
            <a:stretch>
              <a:fillRect l="-22165" r="-22165"/>
            </a:stretch>
          </a:blipFill>
        </p:spPr>
        <p:txBody>
          <a:bodyPr wrap="square" lIns="0" tIns="0" rIns="0" bIns="0" rtlCol="0">
            <a:noAutofit/>
          </a:bodyPr>
          <a:lstStyle/>
          <a:p>
            <a:endParaRPr>
              <a:solidFill>
                <a:srgbClr val="459597"/>
              </a:solidFill>
            </a:endParaRPr>
          </a:p>
        </p:txBody>
      </p:sp>
      <p:grpSp>
        <p:nvGrpSpPr>
          <p:cNvPr id="5" name="Group 4">
            <a:extLst>
              <a:ext uri="{FF2B5EF4-FFF2-40B4-BE49-F238E27FC236}">
                <a16:creationId xmlns:a16="http://schemas.microsoft.com/office/drawing/2014/main" id="{DBD1B0FD-AE1A-66BD-EA9A-B89CA9945D99}"/>
              </a:ext>
            </a:extLst>
          </p:cNvPr>
          <p:cNvGrpSpPr/>
          <p:nvPr/>
        </p:nvGrpSpPr>
        <p:grpSpPr>
          <a:xfrm>
            <a:off x="9108141" y="487052"/>
            <a:ext cx="2937356" cy="554397"/>
            <a:chOff x="1800741" y="6353467"/>
            <a:chExt cx="3253859" cy="554397"/>
          </a:xfrm>
        </p:grpSpPr>
        <p:sp>
          <p:nvSpPr>
            <p:cNvPr id="7" name="object 3">
              <a:extLst>
                <a:ext uri="{FF2B5EF4-FFF2-40B4-BE49-F238E27FC236}">
                  <a16:creationId xmlns:a16="http://schemas.microsoft.com/office/drawing/2014/main" id="{8AC58140-B647-5492-4DC0-5CE5789AFE0F}"/>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8" name="Text Placeholder 6">
              <a:extLst>
                <a:ext uri="{FF2B5EF4-FFF2-40B4-BE49-F238E27FC236}">
                  <a16:creationId xmlns:a16="http://schemas.microsoft.com/office/drawing/2014/main" id="{384AB162-69DA-BDDC-BB66-BE3FCE00555F}"/>
                </a:ext>
              </a:extLst>
            </p:cNvPr>
            <p:cNvSpPr txBox="1">
              <a:spLocks/>
            </p:cNvSpPr>
            <p:nvPr/>
          </p:nvSpPr>
          <p:spPr>
            <a:xfrm>
              <a:off x="1800742" y="6498221"/>
              <a:ext cx="3253858" cy="248338"/>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240"/>
                </a:lnSpc>
                <a:spcBef>
                  <a:spcPts val="0"/>
                </a:spcBef>
                <a:buNone/>
              </a:pPr>
              <a:r>
                <a:rPr lang="en-IE" sz="1200" dirty="0">
                  <a:solidFill>
                    <a:schemeClr val="bg1"/>
                  </a:solidFill>
                </a:rPr>
                <a:t>Ljósmynd: Velika Planina, Slóvenía</a:t>
              </a:r>
            </a:p>
          </p:txBody>
        </p:sp>
      </p:grpSp>
      <p:pic>
        <p:nvPicPr>
          <p:cNvPr id="2" name="Picture 1">
            <a:extLst>
              <a:ext uri="{FF2B5EF4-FFF2-40B4-BE49-F238E27FC236}">
                <a16:creationId xmlns:a16="http://schemas.microsoft.com/office/drawing/2014/main" id="{0D2333DD-8CF8-1B9C-90E8-BABD3BBB74A7}"/>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6756649" y="4198867"/>
            <a:ext cx="3580276" cy="2659133"/>
          </a:xfrm>
          <a:prstGeom prst="rect">
            <a:avLst/>
          </a:prstGeom>
        </p:spPr>
      </p:pic>
    </p:spTree>
    <p:extLst>
      <p:ext uri="{BB962C8B-B14F-4D97-AF65-F5344CB8AC3E}">
        <p14:creationId xmlns:p14="http://schemas.microsoft.com/office/powerpoint/2010/main" val="2680576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E692B-09CB-7B11-8912-C7E5430372A2}"/>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40938B63-7C59-F319-4D78-3765C7E2B841}"/>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3409391" y="4283998"/>
            <a:ext cx="3580276" cy="2659133"/>
          </a:xfrm>
          <a:prstGeom prst="rect">
            <a:avLst/>
          </a:prstGeom>
        </p:spPr>
      </p:pic>
      <p:sp>
        <p:nvSpPr>
          <p:cNvPr id="14" name="Text Placeholder 3">
            <a:extLst>
              <a:ext uri="{FF2B5EF4-FFF2-40B4-BE49-F238E27FC236}">
                <a16:creationId xmlns:a16="http://schemas.microsoft.com/office/drawing/2014/main" id="{59B7EA42-225B-2EF1-67DA-49E7F0B378F5}"/>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F6B42B8C-1570-224F-2B6D-F911929B31F8}"/>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F21FB0F5-B11D-3DC1-80C2-60CBD5CBC1D1}"/>
              </a:ext>
            </a:extLst>
          </p:cNvPr>
          <p:cNvSpPr txBox="1">
            <a:spLocks/>
          </p:cNvSpPr>
          <p:nvPr/>
        </p:nvSpPr>
        <p:spPr>
          <a:xfrm>
            <a:off x="629645" y="2003597"/>
            <a:ext cx="34851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Modúlhúsgögn og snjall innréttingar</a:t>
            </a:r>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4330692D-9DDB-495F-F4CE-6D0B2D09393E}"/>
              </a:ext>
            </a:extLst>
          </p:cNvPr>
          <p:cNvSpPr txBox="1">
            <a:spLocks/>
          </p:cNvSpPr>
          <p:nvPr/>
        </p:nvSpPr>
        <p:spPr>
          <a:xfrm>
            <a:off x="655239" y="3023330"/>
            <a:ext cx="4544290"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Kannaðu notkun samanbrjótanlegs, staflanlegs eða flytjanlegs húsgagna til að breyta rýmisskipulagi hratt, á sama tíma og hönnunin helst samræmd og gestum aðgengileg.</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7C60302E-B6B3-43C4-5DAE-2DF51D68BF8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a:t>
            </a:fld>
            <a:endParaRPr lang="fr-CA" sz="1200" dirty="0"/>
          </a:p>
        </p:txBody>
      </p:sp>
      <p:sp>
        <p:nvSpPr>
          <p:cNvPr id="2" name="Text Placeholder 5">
            <a:extLst>
              <a:ext uri="{FF2B5EF4-FFF2-40B4-BE49-F238E27FC236}">
                <a16:creationId xmlns:a16="http://schemas.microsoft.com/office/drawing/2014/main" id="{D9D03BDD-45D7-7203-8252-BF34246F24E8}"/>
              </a:ext>
            </a:extLst>
          </p:cNvPr>
          <p:cNvSpPr txBox="1">
            <a:spLocks/>
          </p:cNvSpPr>
          <p:nvPr/>
        </p:nvSpPr>
        <p:spPr>
          <a:xfrm>
            <a:off x="6460355" y="2049719"/>
            <a:ext cx="3884916"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Óaðfinnanleg innanhúss- og útirými samþætting</a:t>
            </a:r>
          </a:p>
          <a:p>
            <a:pPr>
              <a:lnSpc>
                <a:spcPts val="2900"/>
              </a:lnSpc>
            </a:pPr>
            <a:endParaRPr lang="en-US" dirty="0"/>
          </a:p>
        </p:txBody>
      </p:sp>
      <p:sp>
        <p:nvSpPr>
          <p:cNvPr id="3" name="Text Placeholder 4">
            <a:extLst>
              <a:ext uri="{FF2B5EF4-FFF2-40B4-BE49-F238E27FC236}">
                <a16:creationId xmlns:a16="http://schemas.microsoft.com/office/drawing/2014/main" id="{97F659BC-4D7C-EC0B-EBA0-96A8361D9D19}"/>
              </a:ext>
            </a:extLst>
          </p:cNvPr>
          <p:cNvSpPr txBox="1">
            <a:spLocks/>
          </p:cNvSpPr>
          <p:nvPr/>
        </p:nvSpPr>
        <p:spPr>
          <a:xfrm>
            <a:off x="6485950" y="3069452"/>
            <a:ext cx="4508431"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Skilja hvernig á að framlengja gistirými út í útirými, með veröndum, pöllum og görðum, til að bjóða upp á sveigjanlegri upplifanir í tengslum við náttúruna.</a:t>
            </a: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a:p>
            <a:pPr indent="0">
              <a:lnSpc>
                <a:spcPts val="2240"/>
              </a:lnSpc>
              <a:buClr>
                <a:srgbClr val="459597"/>
              </a:buClr>
            </a:pPr>
            <a:endParaRPr lang="en-GB" sz="2200" dirty="0">
              <a:solidFill>
                <a:srgbClr val="414141"/>
              </a:solidFill>
            </a:endParaRPr>
          </a:p>
        </p:txBody>
      </p:sp>
    </p:spTree>
    <p:extLst>
      <p:ext uri="{BB962C8B-B14F-4D97-AF65-F5344CB8AC3E}">
        <p14:creationId xmlns:p14="http://schemas.microsoft.com/office/powerpoint/2010/main" val="4068488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0928D-1696-4678-9C36-490275EE85D6}"/>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0D88CB54-D493-C150-C4AF-BB69C7BCC58C}"/>
              </a:ext>
            </a:extLst>
          </p:cNvPr>
          <p:cNvSpPr>
            <a:spLocks noGrp="1"/>
          </p:cNvSpPr>
          <p:nvPr>
            <p:ph type="body" sz="quarter" idx="65"/>
          </p:nvPr>
        </p:nvSpPr>
        <p:spPr>
          <a:solidFill>
            <a:srgbClr val="EC7C69"/>
          </a:solidFill>
        </p:spPr>
        <p:txBody>
          <a:bodyPr/>
          <a:lstStyle/>
          <a:p>
            <a:pPr algn="ctr"/>
            <a:r>
              <a:rPr lang="en-GB" sz="1200" dirty="0"/>
              <a:t>Ljósmynd: </a:t>
            </a:r>
            <a:r>
              <a:rPr lang="en-GB" sz="1200" dirty="0" err="1"/>
              <a:t>Meridaunia</a:t>
            </a:r>
            <a:endParaRPr lang="en-GB" sz="1200" dirty="0"/>
          </a:p>
        </p:txBody>
      </p:sp>
      <p:pic>
        <p:nvPicPr>
          <p:cNvPr id="13" name="Segnaposto immagine 12" descr="Immagine che contiene albero, aria aperta, scale, pianta&#10;&#10;Il contenuto generato dall&amp;#39;IA potrebbe non essere corretto.">
            <a:extLst>
              <a:ext uri="{FF2B5EF4-FFF2-40B4-BE49-F238E27FC236}">
                <a16:creationId xmlns:a16="http://schemas.microsoft.com/office/drawing/2014/main" id="{3C8630A9-F7E4-3220-7497-7A487C2329F3}"/>
              </a:ext>
            </a:extLst>
          </p:cNvPr>
          <p:cNvPicPr>
            <a:picLocks noGrp="1" noChangeAspect="1"/>
          </p:cNvPicPr>
          <p:nvPr>
            <p:ph type="pic" sz="quarter" idx="13"/>
          </p:nvPr>
        </p:nvPicPr>
        <p:blipFill>
          <a:blip r:embed="rId2"/>
          <a:srcRect t="15990" b="15990"/>
          <a:stretch>
            <a:fillRect/>
          </a:stretch>
        </p:blipFill>
        <p:spPr>
          <a:xfrm>
            <a:off x="6966760" y="2884487"/>
            <a:ext cx="3896842" cy="3973513"/>
          </a:xfrm>
        </p:spPr>
      </p:pic>
      <p:sp>
        <p:nvSpPr>
          <p:cNvPr id="9" name="Text Placeholder 3">
            <a:extLst>
              <a:ext uri="{FF2B5EF4-FFF2-40B4-BE49-F238E27FC236}">
                <a16:creationId xmlns:a16="http://schemas.microsoft.com/office/drawing/2014/main" id="{B97CE02D-097B-7334-AFCD-7B6B00CEE7AF}"/>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0" name="Straight Connector 9">
            <a:extLst>
              <a:ext uri="{FF2B5EF4-FFF2-40B4-BE49-F238E27FC236}">
                <a16:creationId xmlns:a16="http://schemas.microsoft.com/office/drawing/2014/main" id="{F2F264BD-DD35-5DC9-4CE4-E930EE3F0D56}"/>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162C2E5A-3B23-55F2-DC39-C0E156C9E132}"/>
              </a:ext>
            </a:extLst>
          </p:cNvPr>
          <p:cNvSpPr txBox="1">
            <a:spLocks/>
          </p:cNvSpPr>
          <p:nvPr/>
        </p:nvSpPr>
        <p:spPr>
          <a:xfrm>
            <a:off x="629646" y="1622146"/>
            <a:ext cx="3699468"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t>Stuðningur við notkun staðbundins samfélags</a:t>
            </a:r>
          </a:p>
          <a:p>
            <a:pPr>
              <a:lnSpc>
                <a:spcPts val="2900"/>
              </a:lnSpc>
            </a:pPr>
            <a:endParaRPr lang="en-US" dirty="0"/>
          </a:p>
        </p:txBody>
      </p:sp>
      <p:sp>
        <p:nvSpPr>
          <p:cNvPr id="12" name="Text Placeholder 4">
            <a:extLst>
              <a:ext uri="{FF2B5EF4-FFF2-40B4-BE49-F238E27FC236}">
                <a16:creationId xmlns:a16="http://schemas.microsoft.com/office/drawing/2014/main" id="{F3F0F272-DC0A-ECE2-7869-34FE524574E4}"/>
              </a:ext>
            </a:extLst>
          </p:cNvPr>
          <p:cNvSpPr txBox="1">
            <a:spLocks/>
          </p:cNvSpPr>
          <p:nvPr/>
        </p:nvSpPr>
        <p:spPr>
          <a:xfrm>
            <a:off x="655242" y="2641879"/>
            <a:ext cx="4974593" cy="3657600"/>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Kannaðu hvernig vel hönnuð fjölnota rými geta þjónað bæði ferðamönnum og heimamönnum – hýst upplifanir gesta um daginn og samfélagsviðburði um kvöldin – skapað merkingarbær tengsl og stutt við félagslegt og efnahagslegt líf samfélagsins.</a:t>
            </a:r>
          </a:p>
          <a:p>
            <a:pPr indent="0">
              <a:lnSpc>
                <a:spcPts val="2240"/>
              </a:lnSpc>
              <a:buClr>
                <a:srgbClr val="459597"/>
              </a:buClr>
            </a:pPr>
            <a:endParaRPr lang="en-GB" sz="2200" dirty="0">
              <a:solidFill>
                <a:srgbClr val="414141"/>
              </a:solidFill>
            </a:endParaRPr>
          </a:p>
        </p:txBody>
      </p:sp>
      <p:pic>
        <p:nvPicPr>
          <p:cNvPr id="20" name="Picture 19">
            <a:extLst>
              <a:ext uri="{FF2B5EF4-FFF2-40B4-BE49-F238E27FC236}">
                <a16:creationId xmlns:a16="http://schemas.microsoft.com/office/drawing/2014/main" id="{53CD1329-6B86-F798-7361-FCBDA94D17F1}"/>
              </a:ext>
            </a:extLst>
          </p:cNvPr>
          <p:cNvPicPr>
            <a:picLocks noChangeAspect="1"/>
          </p:cNvPicPr>
          <p:nvPr/>
        </p:nvPicPr>
        <p:blipFill>
          <a:blip r:embed="rId3">
            <a:alphaModFix/>
            <a:extLst>
              <a:ext uri="{28A0092B-C50C-407E-A947-70E740481C1C}">
                <a14:useLocalDpi xmlns:a14="http://schemas.microsoft.com/office/drawing/2010/main" val="0"/>
              </a:ext>
            </a:extLst>
          </a:blip>
          <a:srcRect l="53155" t="-1" r="5047" b="49903"/>
          <a:stretch/>
        </p:blipFill>
        <p:spPr>
          <a:xfrm>
            <a:off x="0" y="4575488"/>
            <a:ext cx="3580276" cy="2659133"/>
          </a:xfrm>
          <a:prstGeom prst="rect">
            <a:avLst/>
          </a:prstGeom>
        </p:spPr>
      </p:pic>
      <p:sp>
        <p:nvSpPr>
          <p:cNvPr id="21" name="Slide Number Placeholder 5">
            <a:extLst>
              <a:ext uri="{FF2B5EF4-FFF2-40B4-BE49-F238E27FC236}">
                <a16:creationId xmlns:a16="http://schemas.microsoft.com/office/drawing/2014/main" id="{A9FF9499-1C9D-D93F-6534-8B507C23F61D}"/>
              </a:ext>
            </a:extLst>
          </p:cNvPr>
          <p:cNvSpPr>
            <a:spLocks noGrp="1"/>
          </p:cNvSpPr>
          <p:nvPr>
            <p:ph type="sldNum" sz="quarter" idx="4"/>
          </p:nvPr>
        </p:nvSpPr>
        <p:spPr>
          <a:xfrm>
            <a:off x="11681466" y="652611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5</a:t>
            </a:fld>
            <a:endParaRPr lang="fr-CA" sz="1200" dirty="0"/>
          </a:p>
        </p:txBody>
      </p:sp>
    </p:spTree>
    <p:extLst>
      <p:ext uri="{BB962C8B-B14F-4D97-AF65-F5344CB8AC3E}">
        <p14:creationId xmlns:p14="http://schemas.microsoft.com/office/powerpoint/2010/main" val="18738824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D1ACE-325D-1EA1-1192-2C7DB04446B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1FEC549-BF74-4437-49A3-2EECDB087AD2}"/>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Lykiltilnámssvið</a:t>
            </a:r>
          </a:p>
        </p:txBody>
      </p:sp>
      <p:sp>
        <p:nvSpPr>
          <p:cNvPr id="6" name="Text Placeholder 5">
            <a:extLst>
              <a:ext uri="{FF2B5EF4-FFF2-40B4-BE49-F238E27FC236}">
                <a16:creationId xmlns:a16="http://schemas.microsoft.com/office/drawing/2014/main" id="{10957594-4EB8-496A-EE81-7D45809C9437}"/>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292C8D68-9AEC-1714-FBA0-FF8042BE3986}"/>
              </a:ext>
            </a:extLst>
          </p:cNvPr>
          <p:cNvSpPr>
            <a:spLocks noGrp="1"/>
          </p:cNvSpPr>
          <p:nvPr>
            <p:ph type="body" sz="quarter" idx="16"/>
          </p:nvPr>
        </p:nvSpPr>
        <p:spPr>
          <a:xfrm>
            <a:off x="5143466" y="611896"/>
            <a:ext cx="6413158" cy="803654"/>
          </a:xfrm>
          <a:prstGeom prst="rect">
            <a:avLst/>
          </a:prstGeom>
        </p:spPr>
        <p:txBody>
          <a:bodyPr/>
          <a:lstStyle/>
          <a:p>
            <a:pPr>
              <a:lnSpc>
                <a:spcPts val="2960"/>
              </a:lnSpc>
            </a:pPr>
            <a:r>
              <a:rPr lang="en-GB" dirty="0"/>
              <a:t>Bygging til langtíma sjálfbærni og samfélagslegra hagsmuna</a:t>
            </a:r>
          </a:p>
          <a:p>
            <a:pPr>
              <a:lnSpc>
                <a:spcPts val="2960"/>
              </a:lnSpc>
            </a:pPr>
            <a:endParaRPr lang="en-GB" sz="2800" dirty="0"/>
          </a:p>
        </p:txBody>
      </p:sp>
      <p:sp>
        <p:nvSpPr>
          <p:cNvPr id="4" name="Text Placeholder 3">
            <a:extLst>
              <a:ext uri="{FF2B5EF4-FFF2-40B4-BE49-F238E27FC236}">
                <a16:creationId xmlns:a16="http://schemas.microsoft.com/office/drawing/2014/main" id="{ECF429E8-7517-E76A-4230-340FA088C7EC}"/>
              </a:ext>
            </a:extLst>
          </p:cNvPr>
          <p:cNvSpPr>
            <a:spLocks noGrp="1"/>
          </p:cNvSpPr>
          <p:nvPr>
            <p:ph type="body" sz="quarter" idx="21"/>
          </p:nvPr>
        </p:nvSpPr>
        <p:spPr>
          <a:xfrm>
            <a:off x="5143466" y="1920422"/>
            <a:ext cx="5922502" cy="4325682"/>
          </a:xfrm>
          <a:prstGeom prst="rect">
            <a:avLst/>
          </a:prstGeom>
        </p:spPr>
        <p:txBody>
          <a:bodyPr lIns="91440" tIns="45720" rIns="91440" bIns="45720" anchor="t"/>
          <a:lstStyle/>
          <a:p>
            <a:pPr>
              <a:lnSpc>
                <a:spcPts val="2340"/>
              </a:lnSpc>
            </a:pPr>
            <a:r>
              <a:rPr lang="en-GB" b="0" i="0" dirty="0">
                <a:effectLst/>
                <a:latin typeface="Calibri"/>
                <a:ea typeface="Calibri"/>
                <a:cs typeface="Calibri"/>
              </a:rPr>
              <a:t>Að byggja fyrir langtíma sjálfbærni og samfélagslega hagsæld felur í sér að fara út fyrir skammtímahagnað af ferðaþjónustu til að skapa gististaði sem leggja varanlegt gildi til staðbundinna umhverfa og samfélaga.</a:t>
            </a:r>
          </a:p>
          <a:p>
            <a:pPr>
              <a:lnSpc>
                <a:spcPts val="2340"/>
              </a:lnSpc>
            </a:pPr>
            <a:endParaRPr lang="en-GB" dirty="0">
              <a:latin typeface="Calibri"/>
              <a:ea typeface="Calibri"/>
              <a:cs typeface="Calibri"/>
            </a:endParaRPr>
          </a:p>
          <a:p>
            <a:pPr>
              <a:lnSpc>
                <a:spcPts val="2340"/>
              </a:lnSpc>
            </a:pPr>
            <a:r>
              <a:rPr lang="en-GB" b="0" i="0" dirty="0">
                <a:effectLst/>
                <a:latin typeface="Calibri"/>
                <a:ea typeface="Calibri"/>
                <a:cs typeface="Calibri"/>
              </a:rPr>
              <a:t>Þessi nálgun tekur tillit til alls lífsferils byggingar – frá uppbyggingu til daglegrar notkunar og síðar endurbóta eða endurnýtingar. Hún felur í sér val á endingargóðum efnum sem eldast fegurlega og krefjast lágmarks viðhalds, sem dregur úr þörf fyrir stöðugar viðgerðir eða endurnýjanir. Einnig er forgangsraðað samstarfi við staðbundna handverksmenn, byggingaraðila og birgja, sem heldur efnahagslegum ábata innan samfélagsins. </a:t>
            </a:r>
            <a:endParaRPr lang="en-US" sz="2200" dirty="0"/>
          </a:p>
        </p:txBody>
      </p:sp>
      <p:sp>
        <p:nvSpPr>
          <p:cNvPr id="11" name="Slide Number Placeholder 5">
            <a:extLst>
              <a:ext uri="{FF2B5EF4-FFF2-40B4-BE49-F238E27FC236}">
                <a16:creationId xmlns:a16="http://schemas.microsoft.com/office/drawing/2014/main" id="{025465D8-A041-953C-FE5A-40F5042DA377}"/>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sp>
        <p:nvSpPr>
          <p:cNvPr id="2" name="Freeform 1">
            <a:extLst>
              <a:ext uri="{FF2B5EF4-FFF2-40B4-BE49-F238E27FC236}">
                <a16:creationId xmlns:a16="http://schemas.microsoft.com/office/drawing/2014/main" id="{EDE3DB59-EB0F-BDA9-0F43-859504529632}"/>
              </a:ext>
            </a:extLst>
          </p:cNvPr>
          <p:cNvSpPr/>
          <p:nvPr/>
        </p:nvSpPr>
        <p:spPr>
          <a:xfrm rot="5400000">
            <a:off x="546217" y="2579412"/>
            <a:ext cx="3640930" cy="4733365"/>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12365" r="-12365"/>
            </a:stretch>
          </a:blipFill>
        </p:spPr>
        <p:txBody>
          <a:bodyPr wrap="square" lIns="0" tIns="0" rIns="0" bIns="0" rtlCol="0">
            <a:noAutofit/>
          </a:bodyPr>
          <a:lstStyle/>
          <a:p>
            <a:endParaRPr dirty="0">
              <a:solidFill>
                <a:srgbClr val="459597"/>
              </a:solidFill>
            </a:endParaRPr>
          </a:p>
        </p:txBody>
      </p:sp>
      <p:grpSp>
        <p:nvGrpSpPr>
          <p:cNvPr id="8" name="Group 7">
            <a:extLst>
              <a:ext uri="{FF2B5EF4-FFF2-40B4-BE49-F238E27FC236}">
                <a16:creationId xmlns:a16="http://schemas.microsoft.com/office/drawing/2014/main" id="{2C5CF3EE-E94A-7FC9-5A54-B583E7B749C0}"/>
              </a:ext>
            </a:extLst>
          </p:cNvPr>
          <p:cNvGrpSpPr/>
          <p:nvPr/>
        </p:nvGrpSpPr>
        <p:grpSpPr>
          <a:xfrm>
            <a:off x="2705066" y="3478443"/>
            <a:ext cx="2028299" cy="554397"/>
            <a:chOff x="1800741" y="6353467"/>
            <a:chExt cx="3253859" cy="554397"/>
          </a:xfrm>
        </p:grpSpPr>
        <p:sp>
          <p:nvSpPr>
            <p:cNvPr id="9" name="object 3">
              <a:extLst>
                <a:ext uri="{FF2B5EF4-FFF2-40B4-BE49-F238E27FC236}">
                  <a16:creationId xmlns:a16="http://schemas.microsoft.com/office/drawing/2014/main" id="{88DA33DB-9F7E-BF7F-CF48-64A85F3B873A}"/>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Text Placeholder 6">
              <a:extLst>
                <a:ext uri="{FF2B5EF4-FFF2-40B4-BE49-F238E27FC236}">
                  <a16:creationId xmlns:a16="http://schemas.microsoft.com/office/drawing/2014/main" id="{AB52BEE8-DDE5-54B7-4A8E-F1A232BCC677}"/>
                </a:ext>
              </a:extLst>
            </p:cNvPr>
            <p:cNvSpPr txBox="1">
              <a:spLocks/>
            </p:cNvSpPr>
            <p:nvPr/>
          </p:nvSpPr>
          <p:spPr>
            <a:xfrm>
              <a:off x="1800742" y="6410024"/>
              <a:ext cx="3253858" cy="424732"/>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Mynd: </a:t>
              </a:r>
            </a:p>
            <a:p>
              <a:pPr algn="ctr"/>
              <a:r>
                <a:rPr lang="en-IE" sz="1200" dirty="0" err="1"/>
                <a:t>Natur </a:t>
              </a:r>
              <a:r>
                <a:rPr lang="en-IE" sz="1200" dirty="0"/>
                <a:t>Air Suite, Ítalía</a:t>
              </a:r>
            </a:p>
          </p:txBody>
        </p:sp>
      </p:grpSp>
      <p:pic>
        <p:nvPicPr>
          <p:cNvPr id="12" name="Picture 11">
            <a:extLst>
              <a:ext uri="{FF2B5EF4-FFF2-40B4-BE49-F238E27FC236}">
                <a16:creationId xmlns:a16="http://schemas.microsoft.com/office/drawing/2014/main" id="{723E2A8A-EF03-56B9-4B69-192EB90EF958}"/>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1313343" y="4419092"/>
            <a:ext cx="3580276" cy="2659133"/>
          </a:xfrm>
          <a:prstGeom prst="rect">
            <a:avLst/>
          </a:prstGeom>
        </p:spPr>
      </p:pic>
    </p:spTree>
    <p:extLst>
      <p:ext uri="{BB962C8B-B14F-4D97-AF65-F5344CB8AC3E}">
        <p14:creationId xmlns:p14="http://schemas.microsoft.com/office/powerpoint/2010/main" val="2373582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7BF13-E005-9056-C785-4C2ED891373E}"/>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487BD499-B812-F7E5-EE36-0012552E3A3A}"/>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Lykiltilnámssvið</a:t>
            </a:r>
          </a:p>
        </p:txBody>
      </p:sp>
      <p:sp>
        <p:nvSpPr>
          <p:cNvPr id="6" name="Text Placeholder 5">
            <a:extLst>
              <a:ext uri="{FF2B5EF4-FFF2-40B4-BE49-F238E27FC236}">
                <a16:creationId xmlns:a16="http://schemas.microsoft.com/office/drawing/2014/main" id="{6C805132-BABB-6BCC-E166-C8FAA5089A36}"/>
              </a:ext>
            </a:extLst>
          </p:cNvPr>
          <p:cNvSpPr>
            <a:spLocks noGrp="1"/>
          </p:cNvSpPr>
          <p:nvPr>
            <p:ph type="body" sz="quarter" idx="19"/>
          </p:nvPr>
        </p:nvSpPr>
        <p:spPr>
          <a:xfrm>
            <a:off x="423358" y="941779"/>
            <a:ext cx="1197303" cy="385564"/>
          </a:xfrm>
        </p:spPr>
        <p:txBody>
          <a:bodyPr/>
          <a:lstStyle/>
          <a:p>
            <a:r>
              <a:rPr lang="en-US" dirty="0"/>
              <a:t>04</a:t>
            </a:r>
          </a:p>
        </p:txBody>
      </p:sp>
      <p:sp>
        <p:nvSpPr>
          <p:cNvPr id="7" name="Text Placeholder 6">
            <a:extLst>
              <a:ext uri="{FF2B5EF4-FFF2-40B4-BE49-F238E27FC236}">
                <a16:creationId xmlns:a16="http://schemas.microsoft.com/office/drawing/2014/main" id="{690A5548-70E3-C500-4C0F-C9B00F5BAAE8}"/>
              </a:ext>
            </a:extLst>
          </p:cNvPr>
          <p:cNvSpPr>
            <a:spLocks noGrp="1"/>
          </p:cNvSpPr>
          <p:nvPr>
            <p:ph type="body" sz="quarter" idx="16"/>
          </p:nvPr>
        </p:nvSpPr>
        <p:spPr>
          <a:xfrm>
            <a:off x="4061943" y="886031"/>
            <a:ext cx="6139892" cy="803654"/>
          </a:xfrm>
          <a:prstGeom prst="rect">
            <a:avLst/>
          </a:prstGeom>
        </p:spPr>
        <p:txBody>
          <a:bodyPr/>
          <a:lstStyle/>
          <a:p>
            <a:pPr>
              <a:lnSpc>
                <a:spcPts val="2960"/>
              </a:lnSpc>
            </a:pPr>
            <a:r>
              <a:rPr lang="en-GB" dirty="0"/>
              <a:t>Bygging til langtíma sjálfbærni og samfélagslegra hagsmuna</a:t>
            </a:r>
          </a:p>
          <a:p>
            <a:pPr>
              <a:lnSpc>
                <a:spcPts val="2960"/>
              </a:lnSpc>
            </a:pPr>
            <a:endParaRPr lang="en-GB" sz="2800" dirty="0"/>
          </a:p>
        </p:txBody>
      </p:sp>
      <p:sp>
        <p:nvSpPr>
          <p:cNvPr id="4" name="Text Placeholder 3">
            <a:extLst>
              <a:ext uri="{FF2B5EF4-FFF2-40B4-BE49-F238E27FC236}">
                <a16:creationId xmlns:a16="http://schemas.microsoft.com/office/drawing/2014/main" id="{23C8791F-3124-01A1-0D85-29E3745C0D41}"/>
              </a:ext>
            </a:extLst>
          </p:cNvPr>
          <p:cNvSpPr>
            <a:spLocks noGrp="1"/>
          </p:cNvSpPr>
          <p:nvPr>
            <p:ph type="body" sz="quarter" idx="21"/>
          </p:nvPr>
        </p:nvSpPr>
        <p:spPr>
          <a:xfrm>
            <a:off x="4055218" y="2346525"/>
            <a:ext cx="6729323" cy="3773184"/>
          </a:xfrm>
          <a:prstGeom prst="rect">
            <a:avLst/>
          </a:prstGeom>
        </p:spPr>
        <p:txBody>
          <a:bodyPr lIns="91440" tIns="45720" rIns="91440" bIns="45720" anchor="t"/>
          <a:lstStyle/>
          <a:p>
            <a:pPr>
              <a:lnSpc>
                <a:spcPts val="2340"/>
              </a:lnSpc>
            </a:pPr>
            <a:r>
              <a:rPr lang="en-GB" b="0" i="0" dirty="0">
                <a:effectLst/>
                <a:latin typeface="Calibri"/>
                <a:ea typeface="Calibri"/>
                <a:cs typeface="Calibri"/>
              </a:rPr>
              <a:t>Hagkvæmar byggingaraðferðir geta falið í sér innleiðingu endurnýjanlegra orkugjafa, notkun vatnssparnaðarkerfa og hönnun rýma sem lágmarka auðlindanotkun án þess að fórna þægindum. Auk þess ætti að skipuleggja mannvirki í samhljómi við nærumhverfið, forðast ofbyggingu og vernda náttúruleg búsvæði. Með því að leggja áherslu á langtíma sjálfbærni geta gististaðir tryggt að rekstur þeirra haldist í áratugi, á sama tíma og skapast tækifæri fyrir staðbundin störf, menningarlega varðveislu og félagslega samheldni. Þessi stefna eflir seiglu í dreifðum eða vanræktum landshlutum og umbreytir ferðaþjónustu í tæki fyrir enduruppbyggilegan vöxt fremur en útdrátt.</a:t>
            </a:r>
            <a:endParaRPr lang="en-US" sz="2200" dirty="0"/>
          </a:p>
        </p:txBody>
      </p:sp>
      <p:sp>
        <p:nvSpPr>
          <p:cNvPr id="11" name="Slide Number Placeholder 5">
            <a:extLst>
              <a:ext uri="{FF2B5EF4-FFF2-40B4-BE49-F238E27FC236}">
                <a16:creationId xmlns:a16="http://schemas.microsoft.com/office/drawing/2014/main" id="{78A5C628-A70C-8CE3-4774-E7B4D6D633B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7</a:t>
            </a:fld>
            <a:endParaRPr lang="fr-CA" sz="1200" dirty="0"/>
          </a:p>
        </p:txBody>
      </p:sp>
      <p:pic>
        <p:nvPicPr>
          <p:cNvPr id="3" name="Picture 2">
            <a:extLst>
              <a:ext uri="{FF2B5EF4-FFF2-40B4-BE49-F238E27FC236}">
                <a16:creationId xmlns:a16="http://schemas.microsoft.com/office/drawing/2014/main" id="{BF6B4361-3FC2-B941-C370-D66C5659FE7B}"/>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474942" y="4344368"/>
            <a:ext cx="3580276" cy="2659133"/>
          </a:xfrm>
          <a:prstGeom prst="rect">
            <a:avLst/>
          </a:prstGeom>
        </p:spPr>
      </p:pic>
    </p:spTree>
    <p:extLst>
      <p:ext uri="{BB962C8B-B14F-4D97-AF65-F5344CB8AC3E}">
        <p14:creationId xmlns:p14="http://schemas.microsoft.com/office/powerpoint/2010/main" val="4049881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907475-740E-CCD5-365C-15BB561A784A}"/>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39D2F7D6-72F2-FC36-0429-001F20AD72A8}"/>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51FA9DA4-D43A-5A5B-8513-60A8D1A3F6B5}"/>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1409973F-44BF-72F8-014C-9804C895ABA0}"/>
              </a:ext>
            </a:extLst>
          </p:cNvPr>
          <p:cNvSpPr txBox="1">
            <a:spLocks/>
          </p:cNvSpPr>
          <p:nvPr/>
        </p:nvSpPr>
        <p:spPr>
          <a:xfrm>
            <a:off x="629645" y="1554269"/>
            <a:ext cx="5842874"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sz="3600" dirty="0"/>
              <a:t>Lífsferilshugsun í byggingu og rekstri</a:t>
            </a:r>
          </a:p>
          <a:p>
            <a:pPr>
              <a:lnSpc>
                <a:spcPts val="2900"/>
              </a:lnSpc>
            </a:pPr>
            <a:endParaRPr lang="en-US" sz="3600" dirty="0"/>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A7AE6A50-A67D-571A-D8F3-FA68025E4E6E}"/>
              </a:ext>
            </a:extLst>
          </p:cNvPr>
          <p:cNvSpPr txBox="1">
            <a:spLocks/>
          </p:cNvSpPr>
          <p:nvPr/>
        </p:nvSpPr>
        <p:spPr>
          <a:xfrm>
            <a:off x="655241" y="2574002"/>
            <a:ext cx="5817278" cy="3657600"/>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Að byggja á sjálfbæran hátt krefst þess að færast frá skammtímahugsun yfir í lífsferilshugsun. Þetta felur í sér að huga að umhverfis-, félags- og efnahagslegum áhrifum byggingar frá upphafi byggingar til áratuga notkunar. </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Valmun á endingargóðum, staðbundnum og lágum viðhaldsefnum – svo sem náttúrusteini eða endurunnu timbri – dregur úr umhverfisáhrifum og tryggir langtímaþol.</a:t>
            </a: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7795B16A-45E2-4595-50BB-9A232AE4E8E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sp>
        <p:nvSpPr>
          <p:cNvPr id="4" name="Freeform 3">
            <a:extLst>
              <a:ext uri="{FF2B5EF4-FFF2-40B4-BE49-F238E27FC236}">
                <a16:creationId xmlns:a16="http://schemas.microsoft.com/office/drawing/2014/main" id="{24570E8B-856A-9D75-7394-35C04F7BFB12}"/>
              </a:ext>
            </a:extLst>
          </p:cNvPr>
          <p:cNvSpPr/>
          <p:nvPr/>
        </p:nvSpPr>
        <p:spPr>
          <a:xfrm rot="16200000">
            <a:off x="8004852" y="495232"/>
            <a:ext cx="3640930" cy="4733365"/>
          </a:xfrm>
          <a:custGeom>
            <a:avLst/>
            <a:gdLst>
              <a:gd name="connsiteX0" fmla="*/ 1788957 w 3577914"/>
              <a:gd name="connsiteY0" fmla="*/ 0 h 4651442"/>
              <a:gd name="connsiteX1" fmla="*/ 3577914 w 3577914"/>
              <a:gd name="connsiteY1" fmla="*/ 2004096 h 4651442"/>
              <a:gd name="connsiteX2" fmla="*/ 3574180 w 3577914"/>
              <a:gd name="connsiteY2" fmla="*/ 2117062 h 4651442"/>
              <a:gd name="connsiteX3" fmla="*/ 3577914 w 3577914"/>
              <a:gd name="connsiteY3" fmla="*/ 2117062 h 4651442"/>
              <a:gd name="connsiteX4" fmla="*/ 3577914 w 3577914"/>
              <a:gd name="connsiteY4" fmla="*/ 2942634 h 4651442"/>
              <a:gd name="connsiteX5" fmla="*/ 3577914 w 3577914"/>
              <a:gd name="connsiteY5" fmla="*/ 3055601 h 4651442"/>
              <a:gd name="connsiteX6" fmla="*/ 3577914 w 3577914"/>
              <a:gd name="connsiteY6" fmla="*/ 3135426 h 4651442"/>
              <a:gd name="connsiteX7" fmla="*/ 3572198 w 3577914"/>
              <a:gd name="connsiteY7" fmla="*/ 3135169 h 4651442"/>
              <a:gd name="connsiteX8" fmla="*/ 3571629 w 3577914"/>
              <a:gd name="connsiteY8" fmla="*/ 3135188 h 4651442"/>
              <a:gd name="connsiteX9" fmla="*/ 3577914 w 3577914"/>
              <a:gd name="connsiteY9" fmla="*/ 3301223 h 4651442"/>
              <a:gd name="connsiteX10" fmla="*/ 3574180 w 3577914"/>
              <a:gd name="connsiteY10" fmla="*/ 3435711 h 4651442"/>
              <a:gd name="connsiteX11" fmla="*/ 3577914 w 3577914"/>
              <a:gd name="connsiteY11" fmla="*/ 3435711 h 4651442"/>
              <a:gd name="connsiteX12" fmla="*/ 3577914 w 3577914"/>
              <a:gd name="connsiteY12" fmla="*/ 4418566 h 4651442"/>
              <a:gd name="connsiteX13" fmla="*/ 3577914 w 3577914"/>
              <a:gd name="connsiteY13" fmla="*/ 4553054 h 4651442"/>
              <a:gd name="connsiteX14" fmla="*/ 3577914 w 3577914"/>
              <a:gd name="connsiteY14" fmla="*/ 4648087 h 4651442"/>
              <a:gd name="connsiteX15" fmla="*/ 3572198 w 3577914"/>
              <a:gd name="connsiteY15" fmla="*/ 4647781 h 4651442"/>
              <a:gd name="connsiteX16" fmla="*/ 3479169 w 3577914"/>
              <a:gd name="connsiteY16" fmla="*/ 4651442 h 4651442"/>
              <a:gd name="connsiteX17" fmla="*/ 3479169 w 3577914"/>
              <a:gd name="connsiteY17" fmla="*/ 4647781 h 4651442"/>
              <a:gd name="connsiteX18" fmla="*/ 2799298 w 3577914"/>
              <a:gd name="connsiteY18" fmla="*/ 4647781 h 4651442"/>
              <a:gd name="connsiteX19" fmla="*/ 2706269 w 3577914"/>
              <a:gd name="connsiteY19" fmla="*/ 4647781 h 4651442"/>
              <a:gd name="connsiteX20" fmla="*/ 1658442 w 3577914"/>
              <a:gd name="connsiteY20" fmla="*/ 4647781 h 4651442"/>
              <a:gd name="connsiteX21" fmla="*/ 885543 w 3577914"/>
              <a:gd name="connsiteY21" fmla="*/ 4647781 h 4651442"/>
              <a:gd name="connsiteX22" fmla="*/ 885543 w 3577914"/>
              <a:gd name="connsiteY22" fmla="*/ 4647782 h 4651442"/>
              <a:gd name="connsiteX23" fmla="*/ 530889 w 3577914"/>
              <a:gd name="connsiteY23" fmla="*/ 4647782 h 4651442"/>
              <a:gd name="connsiteX24" fmla="*/ 0 w 3577914"/>
              <a:gd name="connsiteY24" fmla="*/ 4647782 h 4651442"/>
              <a:gd name="connsiteX25" fmla="*/ 0 w 3577914"/>
              <a:gd name="connsiteY25" fmla="*/ 4553054 h 4651442"/>
              <a:gd name="connsiteX26" fmla="*/ 0 w 3577914"/>
              <a:gd name="connsiteY26" fmla="*/ 4418566 h 4651442"/>
              <a:gd name="connsiteX27" fmla="*/ 0 w 3577914"/>
              <a:gd name="connsiteY27" fmla="*/ 3435711 h 4651442"/>
              <a:gd name="connsiteX28" fmla="*/ 3734 w 3577914"/>
              <a:gd name="connsiteY28" fmla="*/ 3435711 h 4651442"/>
              <a:gd name="connsiteX29" fmla="*/ 0 w 3577914"/>
              <a:gd name="connsiteY29" fmla="*/ 3301223 h 4651442"/>
              <a:gd name="connsiteX30" fmla="*/ 6265 w 3577914"/>
              <a:gd name="connsiteY30" fmla="*/ 3135170 h 4651442"/>
              <a:gd name="connsiteX31" fmla="*/ 0 w 3577914"/>
              <a:gd name="connsiteY31" fmla="*/ 3135170 h 4651442"/>
              <a:gd name="connsiteX32" fmla="*/ 0 w 3577914"/>
              <a:gd name="connsiteY32" fmla="*/ 3055601 h 4651442"/>
              <a:gd name="connsiteX33" fmla="*/ 0 w 3577914"/>
              <a:gd name="connsiteY33" fmla="*/ 2942634 h 4651442"/>
              <a:gd name="connsiteX34" fmla="*/ 0 w 3577914"/>
              <a:gd name="connsiteY34" fmla="*/ 2117062 h 4651442"/>
              <a:gd name="connsiteX35" fmla="*/ 3734 w 3577914"/>
              <a:gd name="connsiteY35" fmla="*/ 2117062 h 4651442"/>
              <a:gd name="connsiteX36" fmla="*/ 0 w 3577914"/>
              <a:gd name="connsiteY36" fmla="*/ 2004096 h 4651442"/>
              <a:gd name="connsiteX37" fmla="*/ 1788957 w 3577914"/>
              <a:gd name="connsiteY37" fmla="*/ 0 h 4651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77914" h="4651442">
                <a:moveTo>
                  <a:pt x="1788957" y="0"/>
                </a:moveTo>
                <a:cubicBezTo>
                  <a:pt x="2778672" y="0"/>
                  <a:pt x="3577914" y="899543"/>
                  <a:pt x="3577914" y="2004096"/>
                </a:cubicBezTo>
                <a:cubicBezTo>
                  <a:pt x="3577914" y="2041750"/>
                  <a:pt x="3577914" y="2083592"/>
                  <a:pt x="3574180" y="2117062"/>
                </a:cubicBezTo>
                <a:lnTo>
                  <a:pt x="3577914" y="2117062"/>
                </a:lnTo>
                <a:lnTo>
                  <a:pt x="3577914" y="2942634"/>
                </a:lnTo>
                <a:lnTo>
                  <a:pt x="3577914" y="3055601"/>
                </a:lnTo>
                <a:lnTo>
                  <a:pt x="3577914" y="3135426"/>
                </a:lnTo>
                <a:lnTo>
                  <a:pt x="3572198" y="3135169"/>
                </a:lnTo>
                <a:lnTo>
                  <a:pt x="3571629" y="3135188"/>
                </a:lnTo>
                <a:lnTo>
                  <a:pt x="3577914" y="3301223"/>
                </a:lnTo>
                <a:cubicBezTo>
                  <a:pt x="3577914" y="3346051"/>
                  <a:pt x="3577914" y="3395864"/>
                  <a:pt x="3574180" y="3435711"/>
                </a:cubicBezTo>
                <a:lnTo>
                  <a:pt x="3577914" y="3435711"/>
                </a:lnTo>
                <a:lnTo>
                  <a:pt x="3577914" y="4418566"/>
                </a:lnTo>
                <a:lnTo>
                  <a:pt x="3577914" y="4553054"/>
                </a:lnTo>
                <a:lnTo>
                  <a:pt x="3577914" y="4648087"/>
                </a:lnTo>
                <a:lnTo>
                  <a:pt x="3572198" y="4647781"/>
                </a:lnTo>
                <a:cubicBezTo>
                  <a:pt x="3541189" y="4647781"/>
                  <a:pt x="3510179" y="4647781"/>
                  <a:pt x="3479169" y="4651442"/>
                </a:cubicBezTo>
                <a:lnTo>
                  <a:pt x="3479169" y="4647781"/>
                </a:lnTo>
                <a:lnTo>
                  <a:pt x="2799298" y="4647781"/>
                </a:lnTo>
                <a:lnTo>
                  <a:pt x="2706269" y="4647781"/>
                </a:lnTo>
                <a:lnTo>
                  <a:pt x="1658442" y="4647781"/>
                </a:lnTo>
                <a:lnTo>
                  <a:pt x="885543" y="4647781"/>
                </a:lnTo>
                <a:lnTo>
                  <a:pt x="885543" y="4647782"/>
                </a:lnTo>
                <a:lnTo>
                  <a:pt x="530889" y="4647782"/>
                </a:lnTo>
                <a:lnTo>
                  <a:pt x="0" y="4647782"/>
                </a:lnTo>
                <a:lnTo>
                  <a:pt x="0" y="4553054"/>
                </a:lnTo>
                <a:lnTo>
                  <a:pt x="0" y="4418566"/>
                </a:lnTo>
                <a:lnTo>
                  <a:pt x="0" y="3435711"/>
                </a:lnTo>
                <a:lnTo>
                  <a:pt x="3734" y="3435711"/>
                </a:lnTo>
                <a:cubicBezTo>
                  <a:pt x="0" y="3390881"/>
                  <a:pt x="0" y="3346050"/>
                  <a:pt x="0" y="3301223"/>
                </a:cubicBezTo>
                <a:lnTo>
                  <a:pt x="6265" y="3135170"/>
                </a:lnTo>
                <a:lnTo>
                  <a:pt x="0" y="3135170"/>
                </a:lnTo>
                <a:lnTo>
                  <a:pt x="0" y="3055601"/>
                </a:lnTo>
                <a:lnTo>
                  <a:pt x="0" y="2942634"/>
                </a:lnTo>
                <a:lnTo>
                  <a:pt x="0" y="2117062"/>
                </a:lnTo>
                <a:lnTo>
                  <a:pt x="3734" y="2117062"/>
                </a:lnTo>
                <a:cubicBezTo>
                  <a:pt x="0" y="2079407"/>
                  <a:pt x="0" y="2041749"/>
                  <a:pt x="0" y="2004096"/>
                </a:cubicBezTo>
                <a:cubicBezTo>
                  <a:pt x="0" y="895356"/>
                  <a:pt x="799240" y="0"/>
                  <a:pt x="1788957" y="0"/>
                </a:cubicBezTo>
                <a:close/>
              </a:path>
            </a:pathLst>
          </a:custGeom>
          <a:blipFill dpi="0" rotWithShape="0">
            <a:blip r:embed="rId2"/>
            <a:srcRect/>
            <a:stretch>
              <a:fillRect l="-12365" r="-12365"/>
            </a:stretch>
          </a:blipFill>
        </p:spPr>
        <p:txBody>
          <a:bodyPr wrap="square" lIns="0" tIns="0" rIns="0" bIns="0" rtlCol="0">
            <a:noAutofit/>
          </a:bodyPr>
          <a:lstStyle/>
          <a:p>
            <a:endParaRPr dirty="0">
              <a:solidFill>
                <a:srgbClr val="459597"/>
              </a:solidFill>
            </a:endParaRPr>
          </a:p>
        </p:txBody>
      </p:sp>
      <p:grpSp>
        <p:nvGrpSpPr>
          <p:cNvPr id="5" name="Group 4">
            <a:extLst>
              <a:ext uri="{FF2B5EF4-FFF2-40B4-BE49-F238E27FC236}">
                <a16:creationId xmlns:a16="http://schemas.microsoft.com/office/drawing/2014/main" id="{97341BBC-4600-88A1-68A9-6777ADFE558D}"/>
              </a:ext>
            </a:extLst>
          </p:cNvPr>
          <p:cNvGrpSpPr/>
          <p:nvPr/>
        </p:nvGrpSpPr>
        <p:grpSpPr>
          <a:xfrm>
            <a:off x="9338947" y="862336"/>
            <a:ext cx="2028299" cy="590931"/>
            <a:chOff x="1800741" y="6326924"/>
            <a:chExt cx="3253859" cy="590931"/>
          </a:xfrm>
        </p:grpSpPr>
        <p:sp>
          <p:nvSpPr>
            <p:cNvPr id="7" name="object 3">
              <a:extLst>
                <a:ext uri="{FF2B5EF4-FFF2-40B4-BE49-F238E27FC236}">
                  <a16:creationId xmlns:a16="http://schemas.microsoft.com/office/drawing/2014/main" id="{BF24EBD1-EB2B-290B-DF2A-007D4B526EA1}"/>
                </a:ext>
              </a:extLst>
            </p:cNvPr>
            <p:cNvSpPr/>
            <p:nvPr/>
          </p:nvSpPr>
          <p:spPr>
            <a:xfrm>
              <a:off x="1800741" y="6353467"/>
              <a:ext cx="3253859" cy="554397"/>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8" name="Text Placeholder 6">
              <a:extLst>
                <a:ext uri="{FF2B5EF4-FFF2-40B4-BE49-F238E27FC236}">
                  <a16:creationId xmlns:a16="http://schemas.microsoft.com/office/drawing/2014/main" id="{7C8334D8-4DE1-2B99-694F-684D0B766DD6}"/>
                </a:ext>
              </a:extLst>
            </p:cNvPr>
            <p:cNvSpPr txBox="1">
              <a:spLocks/>
            </p:cNvSpPr>
            <p:nvPr/>
          </p:nvSpPr>
          <p:spPr>
            <a:xfrm>
              <a:off x="1800743" y="6326924"/>
              <a:ext cx="3253857" cy="590931"/>
            </a:xfrm>
            <a:prstGeom prst="rect">
              <a:avLst/>
            </a:prstGeom>
            <a:solidFill>
              <a:srgbClr val="EC7C69"/>
            </a:solidFill>
          </p:spPr>
          <p:txBody>
            <a:bodyPr wrap="square" anchor="ctr">
              <a:sp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1200" dirty="0"/>
                <a:t>Mynd</a:t>
              </a:r>
              <a:r>
                <a:rPr lang="en-GB" sz="1200" dirty="0"/>
                <a:t>: </a:t>
              </a:r>
            </a:p>
            <a:p>
              <a:pPr algn="ctr"/>
              <a:r>
                <a:rPr lang="en-GB" sz="1200" dirty="0" err="1"/>
                <a:t>B</a:t>
              </a:r>
              <a:r>
                <a:rPr lang="en-GB" sz="1200" dirty="0"/>
                <a:t>UNK Hotel </a:t>
              </a:r>
              <a:r>
                <a:rPr lang="en-GB" sz="1200" dirty="0" err="1"/>
                <a:t>AmsterDjamm</a:t>
              </a:r>
              <a:r>
                <a:rPr lang="en-GB" sz="1200" dirty="0"/>
                <a:t>, Hollandi</a:t>
              </a:r>
            </a:p>
          </p:txBody>
        </p:sp>
      </p:grpSp>
      <p:pic>
        <p:nvPicPr>
          <p:cNvPr id="9" name="Picture 8">
            <a:extLst>
              <a:ext uri="{FF2B5EF4-FFF2-40B4-BE49-F238E27FC236}">
                <a16:creationId xmlns:a16="http://schemas.microsoft.com/office/drawing/2014/main" id="{DE862614-4C7C-4E78-4A97-766352E8EF2B}"/>
              </a:ext>
            </a:extLst>
          </p:cNvPr>
          <p:cNvPicPr>
            <a:picLocks noChangeAspect="1"/>
          </p:cNvPicPr>
          <p:nvPr/>
        </p:nvPicPr>
        <p:blipFill>
          <a:blip r:embed="rId3">
            <a:biLevel thresh="50000"/>
            <a:alphaModFix amt="58000"/>
            <a:extLst>
              <a:ext uri="{28A0092B-C50C-407E-A947-70E740481C1C}">
                <a14:useLocalDpi xmlns:a14="http://schemas.microsoft.com/office/drawing/2010/main" val="0"/>
              </a:ext>
            </a:extLst>
          </a:blip>
          <a:srcRect l="53155" t="-1" r="5047" b="49903"/>
          <a:stretch/>
        </p:blipFill>
        <p:spPr>
          <a:xfrm>
            <a:off x="7041763" y="2636249"/>
            <a:ext cx="3580276" cy="2659133"/>
          </a:xfrm>
          <a:prstGeom prst="rect">
            <a:avLst/>
          </a:prstGeom>
        </p:spPr>
      </p:pic>
    </p:spTree>
    <p:extLst>
      <p:ext uri="{BB962C8B-B14F-4D97-AF65-F5344CB8AC3E}">
        <p14:creationId xmlns:p14="http://schemas.microsoft.com/office/powerpoint/2010/main" val="4294484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49FA2-7E0A-75B1-7210-C43A8C80C0B1}"/>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C7D973C2-39E9-E0E0-84B8-FF8622B9E7FD}"/>
              </a:ext>
            </a:extLst>
          </p:cNvPr>
          <p:cNvSpPr txBox="1">
            <a:spLocks/>
          </p:cNvSpPr>
          <p:nvPr/>
        </p:nvSpPr>
        <p:spPr>
          <a:xfrm>
            <a:off x="629645" y="460753"/>
            <a:ext cx="75327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Kjarnaefni</a:t>
            </a:r>
          </a:p>
          <a:p>
            <a:pPr>
              <a:lnSpc>
                <a:spcPts val="3720"/>
              </a:lnSpc>
            </a:pPr>
            <a:endParaRPr lang="en-US" dirty="0"/>
          </a:p>
        </p:txBody>
      </p:sp>
      <p:cxnSp>
        <p:nvCxnSpPr>
          <p:cNvPr id="15" name="Straight Connector 14">
            <a:extLst>
              <a:ext uri="{FF2B5EF4-FFF2-40B4-BE49-F238E27FC236}">
                <a16:creationId xmlns:a16="http://schemas.microsoft.com/office/drawing/2014/main" id="{F41A70AC-926C-C9F8-42C2-A01CA74E59E3}"/>
              </a:ext>
            </a:extLst>
          </p:cNvPr>
          <p:cNvCxnSpPr>
            <a:cxnSpLocks/>
          </p:cNvCxnSpPr>
          <p:nvPr/>
        </p:nvCxnSpPr>
        <p:spPr>
          <a:xfrm>
            <a:off x="0" y="1041449"/>
            <a:ext cx="41148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191DA076-059D-181C-0D67-8A043C2A9182}"/>
              </a:ext>
            </a:extLst>
          </p:cNvPr>
          <p:cNvSpPr txBox="1">
            <a:spLocks/>
          </p:cNvSpPr>
          <p:nvPr/>
        </p:nvSpPr>
        <p:spPr>
          <a:xfrm>
            <a:off x="629645" y="1845103"/>
            <a:ext cx="58854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sz="3600" dirty="0"/>
              <a:t>Lífsferilshugsun í byggingu og rekstri</a:t>
            </a:r>
          </a:p>
          <a:p>
            <a:pPr>
              <a:lnSpc>
                <a:spcPts val="2900"/>
              </a:lnSpc>
            </a:pPr>
            <a:endParaRPr lang="en-US" sz="3600" dirty="0"/>
          </a:p>
          <a:p>
            <a:pPr>
              <a:lnSpc>
                <a:spcPts val="2900"/>
              </a:lnSpc>
            </a:pPr>
            <a:endParaRPr lang="en-US" dirty="0"/>
          </a:p>
          <a:p>
            <a:pPr>
              <a:lnSpc>
                <a:spcPts val="2900"/>
              </a:lnSpc>
            </a:pPr>
            <a:endParaRPr lang="en-US" dirty="0"/>
          </a:p>
        </p:txBody>
      </p:sp>
      <p:sp>
        <p:nvSpPr>
          <p:cNvPr id="17" name="Text Placeholder 4">
            <a:extLst>
              <a:ext uri="{FF2B5EF4-FFF2-40B4-BE49-F238E27FC236}">
                <a16:creationId xmlns:a16="http://schemas.microsoft.com/office/drawing/2014/main" id="{C34BE701-76E6-3772-BCA5-D1024C37C4D8}"/>
              </a:ext>
            </a:extLst>
          </p:cNvPr>
          <p:cNvSpPr txBox="1">
            <a:spLocks/>
          </p:cNvSpPr>
          <p:nvPr/>
        </p:nvSpPr>
        <p:spPr>
          <a:xfrm>
            <a:off x="655239" y="2938618"/>
            <a:ext cx="10245843" cy="3583817"/>
          </a:xfrm>
          <a:prstGeom prst="rect">
            <a:avLst/>
          </a:prstGeom>
        </p:spPr>
        <p:txBody>
          <a:bodyPr numCol="1" spcCol="324000"/>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ts val="2240"/>
              </a:lnSpc>
              <a:buClr>
                <a:srgbClr val="459597"/>
              </a:buClr>
            </a:pPr>
            <a:r>
              <a:rPr lang="en-GB" sz="2200" dirty="0">
                <a:solidFill>
                  <a:srgbClr val="414141"/>
                </a:solidFill>
              </a:rPr>
              <a:t>Lífsferilshugsun felur einnig í sér rekstrarfasann. Innleiðing endurnýjanlegrar orku, vatnssparnaðarkerfa og orkusparandi tækni hjálpar til við að lágmarka umhverfisfótspor byggingarinnar og draga úr rekstrarkostnaði. Þessar lausnir eru ekki aðeins umhverfisvænnar heldur styrkja þær einnig fjárhagslega sjálfbærni.</a:t>
            </a:r>
          </a:p>
          <a:p>
            <a:pPr indent="0">
              <a:lnSpc>
                <a:spcPts val="2240"/>
              </a:lnSpc>
              <a:buClr>
                <a:srgbClr val="459597"/>
              </a:buClr>
            </a:pPr>
            <a:endParaRPr lang="en-GB" sz="2200" dirty="0">
              <a:solidFill>
                <a:srgbClr val="414141"/>
              </a:solidFill>
            </a:endParaRPr>
          </a:p>
          <a:p>
            <a:pPr indent="0">
              <a:lnSpc>
                <a:spcPts val="2240"/>
              </a:lnSpc>
              <a:buClr>
                <a:srgbClr val="459597"/>
              </a:buClr>
            </a:pPr>
            <a:r>
              <a:rPr lang="en-GB" sz="2200" dirty="0">
                <a:solidFill>
                  <a:srgbClr val="414141"/>
                </a:solidFill>
              </a:rPr>
              <a:t>Að lokum felur hönnun með aðlögunarhæfni – til dæmis að búa til rými sem geta þróast með breytilegum ferðamannastraumi – í sér vernd fyrir fjárfestingu þína og kemur í veg fyrir að innviðir verði úreltir. Þessi langtímasýn tryggir að gististaðirnir haldist viðeigandi, gagnlegir og hagkvæmir bæði fyrir gesti og heimamenn.</a:t>
            </a:r>
          </a:p>
          <a:p>
            <a:pPr indent="0">
              <a:lnSpc>
                <a:spcPts val="2240"/>
              </a:lnSpc>
              <a:buClr>
                <a:srgbClr val="459597"/>
              </a:buClr>
            </a:pPr>
            <a:endParaRPr lang="en-GB" sz="2200" dirty="0">
              <a:solidFill>
                <a:srgbClr val="414141"/>
              </a:solidFill>
            </a:endParaRPr>
          </a:p>
        </p:txBody>
      </p:sp>
      <p:sp>
        <p:nvSpPr>
          <p:cNvPr id="18" name="Slide Number Placeholder 5">
            <a:extLst>
              <a:ext uri="{FF2B5EF4-FFF2-40B4-BE49-F238E27FC236}">
                <a16:creationId xmlns:a16="http://schemas.microsoft.com/office/drawing/2014/main" id="{7FC8314B-1955-7081-EA9E-B4E06BB9B30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9</a:t>
            </a:fld>
            <a:endParaRPr lang="fr-CA" sz="1200" dirty="0"/>
          </a:p>
        </p:txBody>
      </p:sp>
      <p:pic>
        <p:nvPicPr>
          <p:cNvPr id="3" name="Picture 2">
            <a:extLst>
              <a:ext uri="{FF2B5EF4-FFF2-40B4-BE49-F238E27FC236}">
                <a16:creationId xmlns:a16="http://schemas.microsoft.com/office/drawing/2014/main" id="{D821033B-1548-9AF9-76E2-23862C3B44D3}"/>
              </a:ext>
            </a:extLst>
          </p:cNvPr>
          <p:cNvPicPr>
            <a:picLocks noChangeAspect="1"/>
          </p:cNvPicPr>
          <p:nvPr/>
        </p:nvPicPr>
        <p:blipFill>
          <a:blip r:embed="rId2">
            <a:alphaModFix/>
            <a:extLst>
              <a:ext uri="{28A0092B-C50C-407E-A947-70E740481C1C}">
                <a14:useLocalDpi xmlns:a14="http://schemas.microsoft.com/office/drawing/2010/main" val="0"/>
              </a:ext>
            </a:extLst>
          </a:blip>
          <a:srcRect l="53155" t="-1" r="5047" b="49903"/>
          <a:stretch/>
        </p:blipFill>
        <p:spPr>
          <a:xfrm>
            <a:off x="8574679" y="-466987"/>
            <a:ext cx="3580276" cy="2659133"/>
          </a:xfrm>
          <a:prstGeom prst="rect">
            <a:avLst/>
          </a:prstGeom>
        </p:spPr>
      </p:pic>
    </p:spTree>
    <p:extLst>
      <p:ext uri="{BB962C8B-B14F-4D97-AF65-F5344CB8AC3E}">
        <p14:creationId xmlns:p14="http://schemas.microsoft.com/office/powerpoint/2010/main" val="39648047"/>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294EC6E-568D-4240-96F0-82C2239CB741}"/>
</file>

<file path=customXml/itemProps3.xml><?xml version="1.0" encoding="utf-8"?>
<ds:datastoreItem xmlns:ds="http://schemas.openxmlformats.org/officeDocument/2006/customXml" ds:itemID="{9AC85329-4F53-4995-A204-691117D3270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2741</TotalTime>
  <Words>2093</Words>
  <Application>Microsoft Office PowerPoint</Application>
  <PresentationFormat>Widescreen</PresentationFormat>
  <Paragraphs>213</Paragraphs>
  <Slides>26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Calibri</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docId:F0DD102CC79CA1B3D63EEBC15EF6490D</cp:keywords>
  <cp:lastModifiedBy>Kjartan Bollason</cp:lastModifiedBy>
  <cp:revision>736</cp:revision>
  <dcterms:created xsi:type="dcterms:W3CDTF">2020-10-14T13:32:04Z</dcterms:created>
  <dcterms:modified xsi:type="dcterms:W3CDTF">2026-01-23T14:23:31Z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