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29"/>
  </p:notesMasterIdLst>
  <p:sldIdLst>
    <p:sldId id="7695" r:id="rId5"/>
    <p:sldId id="7774" r:id="rId6"/>
    <p:sldId id="4324" r:id="rId7"/>
    <p:sldId id="7696" r:id="rId8"/>
    <p:sldId id="7776" r:id="rId9"/>
    <p:sldId id="7732" r:id="rId10"/>
    <p:sldId id="7762" r:id="rId11"/>
    <p:sldId id="7777" r:id="rId12"/>
    <p:sldId id="7733" r:id="rId13"/>
    <p:sldId id="7778" r:id="rId14"/>
    <p:sldId id="7779" r:id="rId15"/>
    <p:sldId id="7780" r:id="rId16"/>
    <p:sldId id="7810" r:id="rId17"/>
    <p:sldId id="7811" r:id="rId18"/>
    <p:sldId id="7825" r:id="rId19"/>
    <p:sldId id="7823" r:id="rId20"/>
    <p:sldId id="7826" r:id="rId21"/>
    <p:sldId id="7828" r:id="rId22"/>
    <p:sldId id="7827" r:id="rId23"/>
    <p:sldId id="7831" r:id="rId24"/>
    <p:sldId id="7832" r:id="rId25"/>
    <p:sldId id="7833" r:id="rId26"/>
    <p:sldId id="6457" r:id="rId27"/>
    <p:sldId id="433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000000"/>
    <a:srgbClr val="82CCCA"/>
    <a:srgbClr val="E5BEAC"/>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18D86A-7CCE-DA4D-228C-CA1337A529E4}" v="41" dt="2025-08-08T23:20:15.4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90" autoAdjust="0"/>
    <p:restoredTop sz="94683"/>
  </p:normalViewPr>
  <p:slideViewPr>
    <p:cSldViewPr snapToGrid="0">
      <p:cViewPr varScale="1">
        <p:scale>
          <a:sx n="70" d="100"/>
          <a:sy n="70" d="100"/>
        </p:scale>
        <p:origin x="364" y="5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7</a:t>
            </a:fld>
            <a:endParaRPr lang="en-US"/>
          </a:p>
        </p:txBody>
      </p:sp>
    </p:spTree>
    <p:extLst>
      <p:ext uri="{BB962C8B-B14F-4D97-AF65-F5344CB8AC3E}">
        <p14:creationId xmlns:p14="http://schemas.microsoft.com/office/powerpoint/2010/main" val="2964476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890E2-B2EE-F0A3-27C2-078CB32F9F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C7609C-1D5F-E285-3495-255EB19053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0B3EEA-20C2-CFFF-BE2A-7D308FF3FE5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6851218-B769-15D3-C1CE-520F234AC088}"/>
              </a:ext>
            </a:extLst>
          </p:cNvPr>
          <p:cNvSpPr>
            <a:spLocks noGrp="1"/>
          </p:cNvSpPr>
          <p:nvPr>
            <p:ph type="sldNum" sz="quarter" idx="5"/>
          </p:nvPr>
        </p:nvSpPr>
        <p:spPr/>
        <p:txBody>
          <a:bodyPr/>
          <a:lstStyle/>
          <a:p>
            <a:fld id="{4BE5DE82-CF29-044D-9158-06A811149881}" type="slidenum">
              <a:rPr lang="en-US" smtClean="0"/>
              <a:t>8</a:t>
            </a:fld>
            <a:endParaRPr lang="en-US"/>
          </a:p>
        </p:txBody>
      </p:sp>
    </p:spTree>
    <p:extLst>
      <p:ext uri="{BB962C8B-B14F-4D97-AF65-F5344CB8AC3E}">
        <p14:creationId xmlns:p14="http://schemas.microsoft.com/office/powerpoint/2010/main" val="4031060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0C127B-8795-5A0E-88AC-0101419E1B4A}"/>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831F9C7C-1390-B8B9-6B77-3AEDF6F97576}"/>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6FAE5379-3C05-6D05-D5CD-6102B587395E}"/>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7C6883AF-B1BE-8CE2-86CA-734CA0E657C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5C7E74F-CD5D-C04A-BAD3-CA54C9442454}"/>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3540A977-8ED9-3F86-80F0-CC99CD3CFE5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6402393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448174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65F09AF-7D12-456A-2F7A-099391E81493}"/>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4F569BE2-84B2-7266-E4E3-9991FA84BBE3}"/>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33C6CAAB-EDFB-4AD2-DB6A-76D883938840}"/>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569FF804-1C01-15E1-6727-931EF4E2E5E0}"/>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87F3211B-9D1F-3DA6-9E5D-DE3BD6A41FC4}"/>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26534954-E249-8702-BBD2-E8E071BE4876}"/>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2B18F0A0-CFB7-B836-B7A0-653F1ABDC322}"/>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AE0C6EAA-9402-D30F-9F75-EC92C30DC828}"/>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2013657-24B4-9F7C-7A6F-7266473AF946}"/>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398928AE-C94E-D9AC-93E5-7E283E1AAC49}"/>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44AA66B5-0176-FC93-7EAD-1B587AD14B0A}"/>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099CDD73-49D0-69B1-E202-B28C3539EDFB}"/>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F1FE31AC-FD51-7135-28E3-91E90FA6A75B}"/>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6B7D5FDC-85C1-6767-D7E0-7261B3B9117E}"/>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64A2E50E-509C-81F8-9553-D3184EBE11CE}"/>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37F23092-DB5A-FC44-E3B7-0C33627E43D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8C42DE9F-34E5-7071-03E6-A5040D4FB8FF}"/>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D9BDA918-7D46-4002-CD70-0034E5A48411}"/>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2A77A74D-09C4-E8D0-F905-A5FBF44A525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E2DA82A1-783C-1E37-9581-7E15F6BF9875}"/>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5B219A07-B144-B2C9-146D-A47C14E7DA05}"/>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7DD497AE-280A-69B9-97CC-90EEEC2F9EF8}"/>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6594A433-A2A6-FEEB-47CD-71C71C2B012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F28DE2CE-D304-5F5E-1AF0-ABCE13490AEE}"/>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86E09313-A606-4282-4F48-F8D10F70B124}"/>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B0399A96-3928-84AC-8D0B-25A88CEAFC07}"/>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074669A6-25EA-C152-888A-07C440480F3C}"/>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FCA9C81E-47A4-53AD-AF1C-540B06EA5D46}"/>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47F2EB24-C655-4F1E-7540-BDC06FBF387F}"/>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9811DCA7-4D52-8A35-E796-177BE5808938}"/>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5521A48A-C712-B45C-C6CA-26C9BF6C45A2}"/>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E728C7BC-44DF-50DB-1CCE-9E7BA77EE17E}"/>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2DFFF781-01B8-2126-F72D-80FE0E085965}"/>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A5FABFF8-8728-1971-737D-D693287FE3DA}"/>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dirty="0"/>
          </a:p>
        </p:txBody>
      </p:sp>
      <p:sp>
        <p:nvSpPr>
          <p:cNvPr id="18" name="Text Placeholder 32">
            <a:extLst>
              <a:ext uri="{FF2B5EF4-FFF2-40B4-BE49-F238E27FC236}">
                <a16:creationId xmlns:a16="http://schemas.microsoft.com/office/drawing/2014/main" id="{4AD4FB09-C6E4-6CE4-3595-A611CF68D3ED}"/>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6563A430-9531-D587-0A30-58E86754B4C7}"/>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8019AAE5-D8E9-77F1-7290-BEBF373F6782}"/>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F748C0B4-7174-2176-BBAC-8F39523EEAF0}"/>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7A5CD9B3-34C5-1AA3-2D0C-04B41311BD3E}"/>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06190450-A6B3-D212-C0F1-CB68D0156471}"/>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B047F973-B00B-EA94-3C44-91F487349525}"/>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CE6675B8-E7C8-8578-5CED-806D810E2D8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C399FEB7-6635-5AE3-A28E-2C0690EDE467}"/>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9FC3AE28-F685-FFB1-A40B-9AE846565EE9}"/>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9E9F7163-D7AF-EBEB-3A56-47FE0772201B}"/>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CCC2673F-1852-8409-48DA-84BF71C0C200}"/>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E026AF74-EBC2-F0A1-DA9C-6B7BF0486A5A}"/>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D7DD1889-464E-7C08-12B0-C55045457CD2}"/>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D7770869-572A-DDA2-B48F-A06C1361BCE2}"/>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68B11C05-E200-FAA7-F8CF-59751936A4D9}"/>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77BC681C-E367-9FA1-E443-D32DC5427FEF}"/>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4C24C598-06CD-B85E-3E91-24E8C05FBB2C}"/>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2CF4A7BF-B7D2-331F-2EC5-0A3D684A8C80}"/>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7DB26C43-A18F-D2EF-2829-1EA7B36B3991}"/>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41A3D651-90CD-D222-CB33-7A7F79522235}"/>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BFF4CAA7-62AE-34CB-C0F5-63E570EA1028}"/>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87AE4A2B-9609-8C61-881C-F372EF01986D}"/>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FC93F25D-323B-E1C1-5168-5B2C1C725839}"/>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8F18C3BB-911C-1777-324C-107A9117C574}"/>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A0588947-801B-80CF-9B8C-1C14400FBD3B}"/>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D04D4CE7-A441-9A67-12E1-196F7A473A11}"/>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0688E633-DAE6-49EB-62E9-64C3D6088B8B}"/>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B6E70442-6C10-6BC0-EBD8-2189C974D4F3}"/>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DE559502-40E6-F464-4256-ECE24A2A626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734A976A-C339-2CBD-C868-E6E51C8830E7}"/>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C0FBFF6-3EAB-3FF0-9DA0-B88D61FE5B71}"/>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0D7C5076-4D16-553C-11FF-7FD16566CE42}"/>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17068B46-67D3-08A4-CA44-3FDF7691F2FE}"/>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7" r:id="rId17"/>
    <p:sldLayoutId id="2147483916"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12" r:id="rId3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eg"/><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32.xml"/><Relationship Id="rId5" Type="http://schemas.openxmlformats.org/officeDocument/2006/relationships/image" Target="../media/image26.jpg"/><Relationship Id="rId4" Type="http://schemas.openxmlformats.org/officeDocument/2006/relationships/image" Target="../media/image25.jp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hyperlink" Target="https://www.unwto.org/tourism-and-rural-developme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hyperlink" Target="https://www.unwto.org/tourism-and-rural-development"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8" descr="A house with a deck and chairs in the grass&#10;&#10;AI-generated content may be incorrect.">
            <a:extLst>
              <a:ext uri="{FF2B5EF4-FFF2-40B4-BE49-F238E27FC236}">
                <a16:creationId xmlns:a16="http://schemas.microsoft.com/office/drawing/2014/main" id="{E3B28715-0EE9-85A6-9D94-0EE76624F372}"/>
              </a:ext>
            </a:extLst>
          </p:cNvPr>
          <p:cNvPicPr>
            <a:picLocks noGrp="1" noChangeAspect="1"/>
          </p:cNvPicPr>
          <p:nvPr>
            <p:ph type="pic" sz="quarter" idx="19"/>
          </p:nvPr>
        </p:nvPicPr>
        <p:blipFill>
          <a:blip r:embed="rId2"/>
          <a:srcRect l="546" r="546"/>
          <a:stretch>
            <a:fillRect/>
          </a:stretch>
        </p:blipFill>
        <p:spPr>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p:spPr>
      </p:pic>
      <p:sp>
        <p:nvSpPr>
          <p:cNvPr id="3" name="Text Placeholder 2">
            <a:extLst>
              <a:ext uri="{FF2B5EF4-FFF2-40B4-BE49-F238E27FC236}">
                <a16:creationId xmlns:a16="http://schemas.microsoft.com/office/drawing/2014/main" id="{01FABA94-C94B-C9C5-D5DE-64EDBEF603D1}"/>
              </a:ext>
            </a:extLst>
          </p:cNvPr>
          <p:cNvSpPr>
            <a:spLocks noGrp="1"/>
          </p:cNvSpPr>
          <p:nvPr>
            <p:ph type="body" sz="quarter" idx="15"/>
          </p:nvPr>
        </p:nvSpPr>
        <p:spPr>
          <a:xfrm>
            <a:off x="580616" y="2473711"/>
            <a:ext cx="5089964" cy="697353"/>
          </a:xfrm>
        </p:spPr>
        <p:txBody>
          <a:bodyPr lIns="91440" tIns="45720" rIns="91440" bIns="45720" anchor="t">
            <a:noAutofit/>
          </a:bodyPr>
          <a:lstStyle/>
          <a:p>
            <a:r>
              <a:rPr lang="en-GB" dirty="0"/>
              <a:t>Modúl 3 </a:t>
            </a:r>
            <a:r>
              <a:rPr lang="en-GB" b="0" dirty="0"/>
              <a:t>(hluti 2)</a:t>
            </a:r>
          </a:p>
          <a:p>
            <a:endParaRPr lang="en-GB" dirty="0"/>
          </a:p>
        </p:txBody>
      </p:sp>
      <p:sp>
        <p:nvSpPr>
          <p:cNvPr id="4" name="Text Placeholder 3">
            <a:extLst>
              <a:ext uri="{FF2B5EF4-FFF2-40B4-BE49-F238E27FC236}">
                <a16:creationId xmlns:a16="http://schemas.microsoft.com/office/drawing/2014/main" id="{DBE7B35A-8005-C91E-5654-96A2A0BFA34E}"/>
              </a:ext>
            </a:extLst>
          </p:cNvPr>
          <p:cNvSpPr>
            <a:spLocks noGrp="1"/>
          </p:cNvSpPr>
          <p:nvPr>
            <p:ph type="body" sz="quarter" idx="16"/>
          </p:nvPr>
        </p:nvSpPr>
        <p:spPr>
          <a:xfrm>
            <a:off x="580616" y="3429000"/>
            <a:ext cx="4611316" cy="697353"/>
          </a:xfrm>
        </p:spPr>
        <p:txBody>
          <a:bodyPr lIns="91440" tIns="45720" rIns="91440" bIns="45720" anchor="t">
            <a:noAutofit/>
          </a:bodyPr>
          <a:lstStyle/>
          <a:p>
            <a:pPr defTabSz="777514">
              <a:lnSpc>
                <a:spcPts val="3340"/>
              </a:lnSpc>
              <a:spcBef>
                <a:spcPts val="0"/>
              </a:spcBef>
              <a:defRPr/>
            </a:pPr>
            <a:r>
              <a:rPr lang="en-GB" sz="3200" dirty="0">
                <a:ea typeface="Calibri"/>
                <a:cs typeface="Calibri"/>
              </a:rPr>
              <a:t>Hönnun sjálfbærra og staðbundinna gistimöguleika</a:t>
            </a:r>
          </a:p>
          <a:p>
            <a:pPr defTabSz="777514">
              <a:lnSpc>
                <a:spcPts val="3340"/>
              </a:lnSpc>
              <a:spcBef>
                <a:spcPts val="0"/>
              </a:spcBef>
              <a:defRPr/>
            </a:pPr>
            <a:endParaRPr lang="en-GB" sz="3200" dirty="0">
              <a:ea typeface="Calibri"/>
              <a:cs typeface="Calibri"/>
            </a:endParaRPr>
          </a:p>
        </p:txBody>
      </p:sp>
      <p:sp>
        <p:nvSpPr>
          <p:cNvPr id="5" name="Text Placeholder 4">
            <a:extLst>
              <a:ext uri="{FF2B5EF4-FFF2-40B4-BE49-F238E27FC236}">
                <a16:creationId xmlns:a16="http://schemas.microsoft.com/office/drawing/2014/main" id="{0E34608A-CBF1-0E94-37E7-59C119A8D0A4}"/>
              </a:ext>
            </a:extLst>
          </p:cNvPr>
          <p:cNvSpPr>
            <a:spLocks noGrp="1"/>
          </p:cNvSpPr>
          <p:nvPr>
            <p:ph type="body" sz="quarter" idx="17"/>
          </p:nvPr>
        </p:nvSpPr>
        <p:spPr/>
        <p:txBody>
          <a:bodyPr/>
          <a:lstStyle/>
          <a:p>
            <a:r>
              <a:rPr lang="en-GB" sz="3200" dirty="0" err="1"/>
              <a:t>www.epicstays.eu</a:t>
            </a:r>
            <a:endParaRPr lang="en-GB" sz="3200" dirty="0"/>
          </a:p>
        </p:txBody>
      </p:sp>
      <p:pic>
        <p:nvPicPr>
          <p:cNvPr id="6" name="Picture 5">
            <a:extLst>
              <a:ext uri="{FF2B5EF4-FFF2-40B4-BE49-F238E27FC236}">
                <a16:creationId xmlns:a16="http://schemas.microsoft.com/office/drawing/2014/main" id="{F6790F14-6BCC-A985-63B3-48218C0B1F3B}"/>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6120830" y="2249394"/>
            <a:ext cx="3580276" cy="2659133"/>
          </a:xfrm>
          <a:prstGeom prst="rect">
            <a:avLst/>
          </a:prstGeom>
        </p:spPr>
      </p:pic>
      <p:sp>
        <p:nvSpPr>
          <p:cNvPr id="11" name="Text Placeholder 10">
            <a:extLst>
              <a:ext uri="{FF2B5EF4-FFF2-40B4-BE49-F238E27FC236}">
                <a16:creationId xmlns:a16="http://schemas.microsoft.com/office/drawing/2014/main" id="{1C5AD9F2-07CA-46B6-D7BC-FBB9262431A9}"/>
              </a:ext>
            </a:extLst>
          </p:cNvPr>
          <p:cNvSpPr>
            <a:spLocks noGrp="1"/>
          </p:cNvSpPr>
          <p:nvPr>
            <p:ph type="body" sz="quarter" idx="65"/>
          </p:nvPr>
        </p:nvSpPr>
        <p:spPr>
          <a:xfrm>
            <a:off x="7806267" y="778060"/>
            <a:ext cx="4385733" cy="452458"/>
          </a:xfrm>
          <a:solidFill>
            <a:srgbClr val="EC7C69"/>
          </a:solidFill>
        </p:spPr>
        <p:txBody>
          <a:bodyPr/>
          <a:lstStyle/>
          <a:p>
            <a:pPr algn="ctr"/>
            <a:r>
              <a:rPr lang="en-GB" sz="1200" dirty="0"/>
              <a:t>Mynd: Luxury Glamping Chocolate Village, Slóvenía</a:t>
            </a:r>
          </a:p>
        </p:txBody>
      </p:sp>
    </p:spTree>
    <p:extLst>
      <p:ext uri="{BB962C8B-B14F-4D97-AF65-F5344CB8AC3E}">
        <p14:creationId xmlns:p14="http://schemas.microsoft.com/office/powerpoint/2010/main" val="2925093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E54A8-42DD-4672-CC47-8D2370F9CE1D}"/>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AD7DAC69-9D74-A96D-248D-CD775C647699}"/>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318BC7A7-0FBA-75D1-9E37-7B085F13B9E2}"/>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a:t>
            </a:r>
            <a:r>
              <a:rPr lang="en-US" dirty="0"/>
              <a:t> 4 lykilnámssvið</a:t>
            </a:r>
          </a:p>
        </p:txBody>
      </p:sp>
      <p:sp>
        <p:nvSpPr>
          <p:cNvPr id="13" name="Slide Number Placeholder 5">
            <a:extLst>
              <a:ext uri="{FF2B5EF4-FFF2-40B4-BE49-F238E27FC236}">
                <a16:creationId xmlns:a16="http://schemas.microsoft.com/office/drawing/2014/main" id="{7A509A91-7657-9D16-8296-A267795CBB09}"/>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10</a:t>
            </a:fld>
            <a:endParaRPr lang="fr-CA" sz="1200" dirty="0"/>
          </a:p>
        </p:txBody>
      </p:sp>
      <p:sp>
        <p:nvSpPr>
          <p:cNvPr id="8" name="Text Placeholder 1">
            <a:extLst>
              <a:ext uri="{FF2B5EF4-FFF2-40B4-BE49-F238E27FC236}">
                <a16:creationId xmlns:a16="http://schemas.microsoft.com/office/drawing/2014/main" id="{9412602C-1F0E-66E9-A4F1-664A832F21EE}"/>
              </a:ext>
            </a:extLst>
          </p:cNvPr>
          <p:cNvSpPr txBox="1">
            <a:spLocks/>
          </p:cNvSpPr>
          <p:nvPr/>
        </p:nvSpPr>
        <p:spPr>
          <a:xfrm>
            <a:off x="1779518" y="2227953"/>
            <a:ext cx="463472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Hönnun fyrir óvirka orkunýtni: </a:t>
            </a:r>
          </a:p>
          <a:p>
            <a:pPr>
              <a:lnSpc>
                <a:spcPts val="2480"/>
              </a:lnSpc>
            </a:pPr>
            <a:endParaRPr lang="en-GB" sz="2400" b="1" dirty="0"/>
          </a:p>
          <a:p>
            <a:pPr>
              <a:lnSpc>
                <a:spcPts val="2380"/>
              </a:lnSpc>
            </a:pPr>
            <a:r>
              <a:rPr lang="en-IE" sz="2200" dirty="0"/>
              <a:t>Kannaðu hvernig á að nota lífklímahönnunarreglur – eins og náttúrulega loftræstingu, passífa upphitun og kólnun og sólstefnu – til að draga úr orkunotkun á meðan hámarka þægindi gesta. Lærðu hvernig skipulagsvalkostir geta gert gististaði bæði þægilega og umhverfislega ábyrga.</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899D8589-CF51-718D-D3AD-D973030962C5}"/>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02</a:t>
            </a:r>
            <a:endParaRPr lang="en-GB" sz="6600" b="1" dirty="0">
              <a:solidFill>
                <a:schemeClr val="bg1"/>
              </a:solidFill>
            </a:endParaRPr>
          </a:p>
        </p:txBody>
      </p:sp>
      <p:sp>
        <p:nvSpPr>
          <p:cNvPr id="10" name="Freeform 9">
            <a:extLst>
              <a:ext uri="{FF2B5EF4-FFF2-40B4-BE49-F238E27FC236}">
                <a16:creationId xmlns:a16="http://schemas.microsoft.com/office/drawing/2014/main" id="{C4E079D8-E674-306F-3C87-0ED6C549ADE5}"/>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2E1A2334-A01D-61FF-0950-EE294A708C7B}"/>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2781717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7CEB1-B308-3241-843B-F0B13A620BF2}"/>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E87B6F1C-A503-ACF7-7C5B-F7849742EC6E}"/>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84105B79-CB97-5D52-97E1-BF89E61D2CF4}"/>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a:t>
            </a:r>
            <a:r>
              <a:rPr lang="en-US" dirty="0"/>
              <a:t> 4 lykilnámssvið</a:t>
            </a:r>
          </a:p>
        </p:txBody>
      </p:sp>
      <p:sp>
        <p:nvSpPr>
          <p:cNvPr id="13" name="Slide Number Placeholder 5">
            <a:extLst>
              <a:ext uri="{FF2B5EF4-FFF2-40B4-BE49-F238E27FC236}">
                <a16:creationId xmlns:a16="http://schemas.microsoft.com/office/drawing/2014/main" id="{D7EBCDEB-E430-55AE-3994-CFA02A9E8B4C}"/>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11</a:t>
            </a:fld>
            <a:endParaRPr lang="fr-CA" sz="1200" dirty="0"/>
          </a:p>
        </p:txBody>
      </p:sp>
      <p:sp>
        <p:nvSpPr>
          <p:cNvPr id="8" name="Text Placeholder 1">
            <a:extLst>
              <a:ext uri="{FF2B5EF4-FFF2-40B4-BE49-F238E27FC236}">
                <a16:creationId xmlns:a16="http://schemas.microsoft.com/office/drawing/2014/main" id="{5906D97B-CB82-8C8C-97F5-B2C20BE00DE7}"/>
              </a:ext>
            </a:extLst>
          </p:cNvPr>
          <p:cNvSpPr txBox="1">
            <a:spLocks/>
          </p:cNvSpPr>
          <p:nvPr/>
        </p:nvSpPr>
        <p:spPr>
          <a:xfrm>
            <a:off x="1779518" y="2227953"/>
            <a:ext cx="463472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Að búa til sveigjanleg og </a:t>
            </a:r>
          </a:p>
          <a:p>
            <a:pPr>
              <a:lnSpc>
                <a:spcPts val="2480"/>
              </a:lnSpc>
            </a:pPr>
            <a:r>
              <a:rPr lang="en-GB" sz="2600" b="1" dirty="0"/>
              <a:t>Fjölnota rými: </a:t>
            </a:r>
          </a:p>
          <a:p>
            <a:pPr>
              <a:lnSpc>
                <a:spcPts val="2480"/>
              </a:lnSpc>
            </a:pPr>
            <a:endParaRPr lang="en-GB" sz="2400" b="1" dirty="0"/>
          </a:p>
          <a:p>
            <a:pPr>
              <a:lnSpc>
                <a:spcPts val="2380"/>
              </a:lnSpc>
            </a:pPr>
            <a:r>
              <a:rPr lang="en-IE" sz="2200" dirty="0"/>
              <a:t>Lærðu hvernig á að hanna rými sem aðlagast mismunandi notkun, árstíðum eða gerðum gesta. Skildu mikilvægi sveigjanlegra skipulaga, sameiginlegra rýma og flæðis milli innanhúss og útivistar til að bæta bæði upplifun gesta og rekstrarhagkvæmni.</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86A0A192-EE53-6F1E-6433-42E511529791}"/>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03</a:t>
            </a:r>
            <a:endParaRPr lang="en-GB" sz="6600" b="1" dirty="0">
              <a:solidFill>
                <a:schemeClr val="bg1"/>
              </a:solidFill>
            </a:endParaRPr>
          </a:p>
        </p:txBody>
      </p:sp>
      <p:sp>
        <p:nvSpPr>
          <p:cNvPr id="10" name="Freeform 9">
            <a:extLst>
              <a:ext uri="{FF2B5EF4-FFF2-40B4-BE49-F238E27FC236}">
                <a16:creationId xmlns:a16="http://schemas.microsoft.com/office/drawing/2014/main" id="{FA137DCB-98C9-285C-4364-0F7D7101A08F}"/>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333003DE-6E88-539F-0BDC-B298C2538490}"/>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1686943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61DC8-3BAF-0E0F-5083-F990896CA10C}"/>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27137488-5CDD-DBEC-E27E-09556E414EFA}"/>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3C6482CB-3F68-CA90-E8D4-4D5CB03FF072}"/>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a:t>
            </a:r>
            <a:r>
              <a:rPr lang="en-US" dirty="0"/>
              <a:t> 4 lykilnámssvið</a:t>
            </a:r>
          </a:p>
        </p:txBody>
      </p:sp>
      <p:sp>
        <p:nvSpPr>
          <p:cNvPr id="13" name="Slide Number Placeholder 5">
            <a:extLst>
              <a:ext uri="{FF2B5EF4-FFF2-40B4-BE49-F238E27FC236}">
                <a16:creationId xmlns:a16="http://schemas.microsoft.com/office/drawing/2014/main" id="{E73665B7-54F0-00D0-59F5-F331EF13B8DB}"/>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12</a:t>
            </a:fld>
            <a:endParaRPr lang="fr-CA" sz="1200" dirty="0"/>
          </a:p>
        </p:txBody>
      </p:sp>
      <p:sp>
        <p:nvSpPr>
          <p:cNvPr id="8" name="Text Placeholder 1">
            <a:extLst>
              <a:ext uri="{FF2B5EF4-FFF2-40B4-BE49-F238E27FC236}">
                <a16:creationId xmlns:a16="http://schemas.microsoft.com/office/drawing/2014/main" id="{52327F51-97EC-1715-0512-60A87AA3CA0B}"/>
              </a:ext>
            </a:extLst>
          </p:cNvPr>
          <p:cNvSpPr txBox="1">
            <a:spLocks/>
          </p:cNvSpPr>
          <p:nvPr/>
        </p:nvSpPr>
        <p:spPr>
          <a:xfrm>
            <a:off x="1779518" y="2227953"/>
            <a:ext cx="5132270"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Bygging fyrir langtíma sjálfbærni og </a:t>
            </a:r>
          </a:p>
          <a:p>
            <a:pPr>
              <a:lnSpc>
                <a:spcPts val="2480"/>
              </a:lnSpc>
            </a:pPr>
            <a:r>
              <a:rPr lang="en-GB" sz="2600" b="1" dirty="0"/>
              <a:t>Samfélagslegur ávinningur: </a:t>
            </a:r>
          </a:p>
          <a:p>
            <a:pPr>
              <a:lnSpc>
                <a:spcPts val="2480"/>
              </a:lnSpc>
            </a:pPr>
            <a:endParaRPr lang="en-GB" sz="2400" b="1" dirty="0"/>
          </a:p>
          <a:p>
            <a:pPr>
              <a:lnSpc>
                <a:spcPts val="2380"/>
              </a:lnSpc>
            </a:pPr>
            <a:r>
              <a:rPr lang="en-IE" sz="2200" dirty="0"/>
              <a:t>Uppgötvaðu hvernig vel ígrunduð byggingahönnun getur stutt ekki aðeins umhverfislega sjálfbærni heldur einnig staðbundna félagslega og efnahagslega seiglu. Lærðu hvernig byggingarkostir geta samræmst meginreglum hringrásarhagkerfisins, dregið úr úrgangi og skilið eftir jákvæða arfleifð í samfélaginu.</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96F4FA28-D799-E351-4167-69F2889D5DC3}"/>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04</a:t>
            </a:r>
            <a:endParaRPr lang="en-GB" sz="6600" b="1" dirty="0">
              <a:solidFill>
                <a:schemeClr val="bg1"/>
              </a:solidFill>
            </a:endParaRPr>
          </a:p>
        </p:txBody>
      </p:sp>
      <p:sp>
        <p:nvSpPr>
          <p:cNvPr id="10" name="Freeform 9">
            <a:extLst>
              <a:ext uri="{FF2B5EF4-FFF2-40B4-BE49-F238E27FC236}">
                <a16:creationId xmlns:a16="http://schemas.microsoft.com/office/drawing/2014/main" id="{CB0359D0-242A-3650-1DA8-09C8AD7319F7}"/>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B46DFF03-F902-C0A1-64CA-7F613C2A4AE6}"/>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3013819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5184015" y="925516"/>
            <a:ext cx="4713089" cy="803654"/>
          </a:xfrm>
          <a:prstGeom prst="rect">
            <a:avLst/>
          </a:prstGeom>
        </p:spPr>
        <p:txBody>
          <a:bodyPr/>
          <a:lstStyle/>
          <a:p>
            <a:pPr>
              <a:lnSpc>
                <a:spcPts val="2960"/>
              </a:lnSpc>
            </a:pPr>
            <a:r>
              <a:rPr lang="en-GB" dirty="0"/>
              <a:t>Val á sjálfbærum og staðbundnum byggingarefnum</a:t>
            </a:r>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5177290" y="2251540"/>
            <a:ext cx="5835851"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velja rétt byggingarefni er eitt mikilvægasta ákvörðun við þróun valfrjálsrar gistingar í ferðaþjónustu – sérstaklega í dreifbýli eða viðkvæmu umhverfi.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Notkun umhverfisvænna, staðbundinna eða endurunninna efna dregur úr umhverfisfótspori byggingar með því að lágmarka losun frá flutningum, draga úr auðlindanotkun og forðast skaðlega framleiðsluferla. </a:t>
            </a:r>
          </a:p>
          <a:p>
            <a:pPr>
              <a:lnSpc>
                <a:spcPts val="2340"/>
              </a:lnSpc>
            </a:pP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sp>
        <p:nvSpPr>
          <p:cNvPr id="8" name="Freeform 7">
            <a:extLst>
              <a:ext uri="{FF2B5EF4-FFF2-40B4-BE49-F238E27FC236}">
                <a16:creationId xmlns:a16="http://schemas.microsoft.com/office/drawing/2014/main" id="{D57E932F-3B7E-F5D4-6484-0EDBFA9ECA4D}"/>
              </a:ext>
            </a:extLst>
          </p:cNvPr>
          <p:cNvSpPr/>
          <p:nvPr/>
        </p:nvSpPr>
        <p:spPr>
          <a:xfrm rot="5400000">
            <a:off x="546217" y="257941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9" name="Group 8">
            <a:extLst>
              <a:ext uri="{FF2B5EF4-FFF2-40B4-BE49-F238E27FC236}">
                <a16:creationId xmlns:a16="http://schemas.microsoft.com/office/drawing/2014/main" id="{5C6A6D3C-B2B5-91A8-E45E-9EACD9A2330C}"/>
              </a:ext>
            </a:extLst>
          </p:cNvPr>
          <p:cNvGrpSpPr/>
          <p:nvPr/>
        </p:nvGrpSpPr>
        <p:grpSpPr>
          <a:xfrm>
            <a:off x="3557085" y="5655285"/>
            <a:ext cx="2810271" cy="554397"/>
            <a:chOff x="1800741" y="6353467"/>
            <a:chExt cx="3253859" cy="554397"/>
          </a:xfrm>
        </p:grpSpPr>
        <p:sp>
          <p:nvSpPr>
            <p:cNvPr id="10" name="object 3">
              <a:extLst>
                <a:ext uri="{FF2B5EF4-FFF2-40B4-BE49-F238E27FC236}">
                  <a16:creationId xmlns:a16="http://schemas.microsoft.com/office/drawing/2014/main" id="{7CA6E5AE-A6D3-303B-2E99-ECB527798AFF}"/>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6">
              <a:extLst>
                <a:ext uri="{FF2B5EF4-FFF2-40B4-BE49-F238E27FC236}">
                  <a16:creationId xmlns:a16="http://schemas.microsoft.com/office/drawing/2014/main" id="{3CC3DF03-ED1E-D62D-1C90-75CB9C91FD41}"/>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a:t>
              </a:r>
            </a:p>
            <a:p>
              <a:pPr algn="ctr"/>
              <a:r>
                <a:rPr lang="en-IE" sz="1200" dirty="0"/>
                <a:t>Vrij Haven Camping, Niðurlönd</a:t>
              </a:r>
            </a:p>
          </p:txBody>
        </p:sp>
      </p:grpSp>
      <p:pic>
        <p:nvPicPr>
          <p:cNvPr id="13" name="Picture 12">
            <a:extLst>
              <a:ext uri="{FF2B5EF4-FFF2-40B4-BE49-F238E27FC236}">
                <a16:creationId xmlns:a16="http://schemas.microsoft.com/office/drawing/2014/main" id="{375F3D0D-4C21-9572-C993-AFC61EA461F3}"/>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840186" y="4492524"/>
            <a:ext cx="3580276" cy="2659133"/>
          </a:xfrm>
          <a:prstGeom prst="rect">
            <a:avLst/>
          </a:prstGeom>
        </p:spPr>
      </p:pic>
    </p:spTree>
    <p:extLst>
      <p:ext uri="{BB962C8B-B14F-4D97-AF65-F5344CB8AC3E}">
        <p14:creationId xmlns:p14="http://schemas.microsoft.com/office/powerpoint/2010/main" val="3823705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A7B32-E3DD-8154-8DF0-EFFF4B35B7B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AF6886E-BAC8-6674-8119-A851B05A5185}"/>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153FB91E-FF8D-E557-E289-213A4DCA5381}"/>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0CED9F38-985A-3CBB-8B61-E242D878A116}"/>
              </a:ext>
            </a:extLst>
          </p:cNvPr>
          <p:cNvSpPr>
            <a:spLocks noGrp="1"/>
          </p:cNvSpPr>
          <p:nvPr>
            <p:ph type="body" sz="quarter" idx="16"/>
          </p:nvPr>
        </p:nvSpPr>
        <p:spPr>
          <a:xfrm>
            <a:off x="4061943" y="886031"/>
            <a:ext cx="4713089" cy="803654"/>
          </a:xfrm>
          <a:prstGeom prst="rect">
            <a:avLst/>
          </a:prstGeom>
        </p:spPr>
        <p:txBody>
          <a:bodyPr/>
          <a:lstStyle/>
          <a:p>
            <a:pPr>
              <a:lnSpc>
                <a:spcPts val="2960"/>
              </a:lnSpc>
            </a:pPr>
            <a:r>
              <a:rPr lang="en-GB" dirty="0"/>
              <a:t>Val á sjálfbærum og staðbundnum efnum</a:t>
            </a:r>
          </a:p>
          <a:p>
            <a:pPr>
              <a:lnSpc>
                <a:spcPts val="2960"/>
              </a:lnSpc>
            </a:pPr>
            <a:endParaRPr lang="en-GB" sz="2800" dirty="0"/>
          </a:p>
        </p:txBody>
      </p:sp>
      <p:sp>
        <p:nvSpPr>
          <p:cNvPr id="4" name="Text Placeholder 3">
            <a:extLst>
              <a:ext uri="{FF2B5EF4-FFF2-40B4-BE49-F238E27FC236}">
                <a16:creationId xmlns:a16="http://schemas.microsoft.com/office/drawing/2014/main" id="{32692B2C-1A7C-D527-8ED2-6C7743596A72}"/>
              </a:ext>
            </a:extLst>
          </p:cNvPr>
          <p:cNvSpPr>
            <a:spLocks noGrp="1"/>
          </p:cNvSpPr>
          <p:nvPr>
            <p:ph type="body" sz="quarter" idx="21"/>
          </p:nvPr>
        </p:nvSpPr>
        <p:spPr>
          <a:xfrm>
            <a:off x="4042599" y="2198785"/>
            <a:ext cx="6826190"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velja efni frá staðbundnum birgjum hjálpar ekki aðeins til við að draga úr kolefnislosun heldur eflir einnig staðbundna efnahag, skapar störf og viðheldur hefðbundnum handverksfærni. Ennfremur bætir notkun efna sem endurspegla sérkenni svæðisins – eins og staðbundins steins, endurunnins viðar eða hefðbundinnar postulíns – upplifun gesta með tilfinningu fyrir staðnum.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Þegar gestir sjá og snerta ekta, svæðisbundna innblásna efni verður dvölin merkingaríkari og dýpri. Þessi nálgun hjálpar gististaðareigendum að samræma umhverfisskyldu og menningarlega ekta, skapa einstök rými sem höfða til </a:t>
            </a:r>
            <a:r>
              <a:rPr lang="en-GB" b="0" i="0" dirty="0" err="1">
                <a:effectLst/>
                <a:latin typeface="Calibri"/>
                <a:ea typeface="Calibri"/>
                <a:cs typeface="Calibri"/>
              </a:rPr>
              <a:t>nútímaferðalanga </a:t>
            </a:r>
            <a:r>
              <a:rPr lang="en-GB" b="0" i="0" dirty="0">
                <a:effectLst/>
                <a:latin typeface="Calibri"/>
                <a:ea typeface="Calibri"/>
                <a:cs typeface="Calibri"/>
              </a:rPr>
              <a:t>sem meta sjálfbærni og tengsl við heimabyggð.</a:t>
            </a:r>
          </a:p>
          <a:p>
            <a:pPr>
              <a:lnSpc>
                <a:spcPts val="2340"/>
              </a:lnSpc>
            </a:pPr>
            <a:endParaRPr lang="en-US" sz="2200" dirty="0"/>
          </a:p>
        </p:txBody>
      </p:sp>
      <p:sp>
        <p:nvSpPr>
          <p:cNvPr id="11" name="Slide Number Placeholder 5">
            <a:extLst>
              <a:ext uri="{FF2B5EF4-FFF2-40B4-BE49-F238E27FC236}">
                <a16:creationId xmlns:a16="http://schemas.microsoft.com/office/drawing/2014/main" id="{07AE160B-B4B4-ECDC-6B01-35148C0A73A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pic>
        <p:nvPicPr>
          <p:cNvPr id="2" name="Picture 1">
            <a:extLst>
              <a:ext uri="{FF2B5EF4-FFF2-40B4-BE49-F238E27FC236}">
                <a16:creationId xmlns:a16="http://schemas.microsoft.com/office/drawing/2014/main" id="{D2AB5E20-A0D4-BA57-CAE4-F5F1C0F5DC81}"/>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74942" y="4344368"/>
            <a:ext cx="3580276" cy="2659133"/>
          </a:xfrm>
          <a:prstGeom prst="rect">
            <a:avLst/>
          </a:prstGeom>
        </p:spPr>
      </p:pic>
    </p:spTree>
    <p:extLst>
      <p:ext uri="{BB962C8B-B14F-4D97-AF65-F5344CB8AC3E}">
        <p14:creationId xmlns:p14="http://schemas.microsoft.com/office/powerpoint/2010/main" val="1281997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167EA-372C-B9FF-8F40-878C7795DB92}"/>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7F97D035-4DE4-5409-DB90-2D93D0BD8E23}"/>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0975E30A-0600-E1C0-3699-6E50558B3C06}"/>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7F0EC94C-5CE6-5EE2-4183-CF12528AD63A}"/>
              </a:ext>
            </a:extLst>
          </p:cNvPr>
          <p:cNvSpPr txBox="1">
            <a:spLocks/>
          </p:cNvSpPr>
          <p:nvPr/>
        </p:nvSpPr>
        <p:spPr>
          <a:xfrm>
            <a:off x="629645" y="2003597"/>
            <a:ext cx="474917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Umhverfislegir ávinningar sjálfbærra efna </a:t>
            </a:r>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30FA68B2-404B-6D92-F43C-CA36F9CBDEBC}"/>
              </a:ext>
            </a:extLst>
          </p:cNvPr>
          <p:cNvSpPr txBox="1">
            <a:spLocks/>
          </p:cNvSpPr>
          <p:nvPr/>
        </p:nvSpPr>
        <p:spPr>
          <a:xfrm>
            <a:off x="655239" y="3023330"/>
            <a:ext cx="4521879"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Lærðu hvernig val á umhverfisvænum efnum – svo sem endurunnnu timbri, náttúrulegum steini, bambus, korki eða endurunnnum samsettum efnum – getur dregið úr orkunotkun, minnkað úrgang og lækkað kolefnisspor þitt. Skildu lífsferilsmat og hvernig efni hafa áhrif á umhverfið frá uppsprettu til förgunar</a:t>
            </a:r>
          </a:p>
        </p:txBody>
      </p:sp>
      <p:sp>
        <p:nvSpPr>
          <p:cNvPr id="18" name="Slide Number Placeholder 5">
            <a:extLst>
              <a:ext uri="{FF2B5EF4-FFF2-40B4-BE49-F238E27FC236}">
                <a16:creationId xmlns:a16="http://schemas.microsoft.com/office/drawing/2014/main" id="{3241E426-7BCE-72B5-2379-B6B2DB7C92C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
        <p:nvSpPr>
          <p:cNvPr id="4" name="Freeform 3">
            <a:extLst>
              <a:ext uri="{FF2B5EF4-FFF2-40B4-BE49-F238E27FC236}">
                <a16:creationId xmlns:a16="http://schemas.microsoft.com/office/drawing/2014/main" id="{91CE3802-8238-23E4-795B-9795A6C5E52F}"/>
              </a:ext>
            </a:extLst>
          </p:cNvPr>
          <p:cNvSpPr/>
          <p:nvPr/>
        </p:nvSpPr>
        <p:spPr>
          <a:xfrm rot="10800000">
            <a:off x="5954183" y="-1"/>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165" r="-22165"/>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3CB2DAA8-3D64-1FB3-F88B-4C6A3FD4EDF0}"/>
              </a:ext>
            </a:extLst>
          </p:cNvPr>
          <p:cNvGrpSpPr/>
          <p:nvPr/>
        </p:nvGrpSpPr>
        <p:grpSpPr>
          <a:xfrm>
            <a:off x="8791638" y="487052"/>
            <a:ext cx="3253859" cy="554397"/>
            <a:chOff x="1800741" y="6353467"/>
            <a:chExt cx="3253859" cy="554397"/>
          </a:xfrm>
        </p:grpSpPr>
        <p:sp>
          <p:nvSpPr>
            <p:cNvPr id="7" name="object 3">
              <a:extLst>
                <a:ext uri="{FF2B5EF4-FFF2-40B4-BE49-F238E27FC236}">
                  <a16:creationId xmlns:a16="http://schemas.microsoft.com/office/drawing/2014/main" id="{BAAF2D90-55BD-2DED-2460-9A1C2EAC147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ED4C3292-3730-099B-9253-E830852F994B}"/>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Mynd: </a:t>
              </a:r>
            </a:p>
            <a:p>
              <a:pPr algn="ctr"/>
              <a:r>
                <a:rPr lang="en-IE" sz="1200" dirty="0"/>
                <a:t>Vineyard Cottage </a:t>
              </a:r>
              <a:r>
                <a:rPr lang="en-IE" sz="1200" dirty="0" err="1"/>
                <a:t>Skatlar</a:t>
              </a:r>
              <a:r>
                <a:rPr lang="en-IE" sz="1200" dirty="0"/>
                <a:t>, Slóvenía</a:t>
              </a:r>
            </a:p>
          </p:txBody>
        </p:sp>
      </p:grpSp>
      <p:pic>
        <p:nvPicPr>
          <p:cNvPr id="2" name="Picture 1">
            <a:extLst>
              <a:ext uri="{FF2B5EF4-FFF2-40B4-BE49-F238E27FC236}">
                <a16:creationId xmlns:a16="http://schemas.microsoft.com/office/drawing/2014/main" id="{20083ECC-6444-4D9C-82F6-95A52154DFE4}"/>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756649" y="4198867"/>
            <a:ext cx="3580276" cy="2659133"/>
          </a:xfrm>
          <a:prstGeom prst="rect">
            <a:avLst/>
          </a:prstGeom>
        </p:spPr>
      </p:pic>
    </p:spTree>
    <p:extLst>
      <p:ext uri="{BB962C8B-B14F-4D97-AF65-F5344CB8AC3E}">
        <p14:creationId xmlns:p14="http://schemas.microsoft.com/office/powerpoint/2010/main" val="3840350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62C83-FB1E-6626-C096-11D8911A3B9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0805F11-D1C7-1974-F401-1662D1C88218}"/>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7498978" y="4707804"/>
            <a:ext cx="3580276" cy="2659133"/>
          </a:xfrm>
          <a:prstGeom prst="rect">
            <a:avLst/>
          </a:prstGeom>
        </p:spPr>
      </p:pic>
      <p:sp>
        <p:nvSpPr>
          <p:cNvPr id="14" name="Text Placeholder 3">
            <a:extLst>
              <a:ext uri="{FF2B5EF4-FFF2-40B4-BE49-F238E27FC236}">
                <a16:creationId xmlns:a16="http://schemas.microsoft.com/office/drawing/2014/main" id="{D92805A4-1707-C1DF-BF5C-74A4D2931FD3}"/>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5BA83A7C-C58D-6A2F-A8EA-56A57F9AE168}"/>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870F6320-EF47-1DDA-68FF-FF992FBC9A34}"/>
              </a:ext>
            </a:extLst>
          </p:cNvPr>
          <p:cNvSpPr txBox="1">
            <a:spLocks/>
          </p:cNvSpPr>
          <p:nvPr/>
        </p:nvSpPr>
        <p:spPr>
          <a:xfrm>
            <a:off x="629645" y="2003597"/>
            <a:ext cx="438610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Styðja staðbundið </a:t>
            </a:r>
          </a:p>
          <a:p>
            <a:pPr>
              <a:lnSpc>
                <a:spcPts val="2900"/>
              </a:lnSpc>
            </a:pPr>
            <a:r>
              <a:rPr lang="en-US" dirty="0"/>
              <a:t>Birgðakeðjur </a:t>
            </a:r>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48A2667B-D5B7-2371-7A26-64F956AFE303}"/>
              </a:ext>
            </a:extLst>
          </p:cNvPr>
          <p:cNvSpPr txBox="1">
            <a:spLocks/>
          </p:cNvSpPr>
          <p:nvPr/>
        </p:nvSpPr>
        <p:spPr>
          <a:xfrm>
            <a:off x="655239" y="3023330"/>
            <a:ext cx="4386107"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Kannaðu hvernig samstarf við staðbundna handverksmenn, birgja og byggingarsérfræðinga stuðlar að svæðisbundinni efnahagsþróun. Notkun staðbundinna byggingarefna dregur úr flutningaútblæstri, styður staðbundin fyrirtæki og varðveitir hefðbundnar byggingaraðferðir sem stuðla að staðkennd.</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C994484A-F9D1-AE44-6407-831CB37B45A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
        <p:nvSpPr>
          <p:cNvPr id="2" name="Text Placeholder 5">
            <a:extLst>
              <a:ext uri="{FF2B5EF4-FFF2-40B4-BE49-F238E27FC236}">
                <a16:creationId xmlns:a16="http://schemas.microsoft.com/office/drawing/2014/main" id="{5A78E61E-1D81-9424-6811-47F39E53475C}"/>
              </a:ext>
            </a:extLst>
          </p:cNvPr>
          <p:cNvSpPr txBox="1">
            <a:spLocks/>
          </p:cNvSpPr>
          <p:nvPr/>
        </p:nvSpPr>
        <p:spPr>
          <a:xfrm>
            <a:off x="5969309" y="2003597"/>
            <a:ext cx="513796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Að bæta upplifun gesta með ekta hönnun</a:t>
            </a:r>
          </a:p>
          <a:p>
            <a:pPr>
              <a:lnSpc>
                <a:spcPts val="2900"/>
              </a:lnSpc>
            </a:pPr>
            <a:endParaRPr lang="en-US" dirty="0"/>
          </a:p>
          <a:p>
            <a:pPr>
              <a:lnSpc>
                <a:spcPts val="2900"/>
              </a:lnSpc>
            </a:pPr>
            <a:endParaRPr lang="en-US" dirty="0"/>
          </a:p>
        </p:txBody>
      </p:sp>
      <p:sp>
        <p:nvSpPr>
          <p:cNvPr id="3" name="Text Placeholder 4">
            <a:extLst>
              <a:ext uri="{FF2B5EF4-FFF2-40B4-BE49-F238E27FC236}">
                <a16:creationId xmlns:a16="http://schemas.microsoft.com/office/drawing/2014/main" id="{FAD9E888-E0BC-C079-1908-A72A8CC75FED}"/>
              </a:ext>
            </a:extLst>
          </p:cNvPr>
          <p:cNvSpPr txBox="1">
            <a:spLocks/>
          </p:cNvSpPr>
          <p:nvPr/>
        </p:nvSpPr>
        <p:spPr>
          <a:xfrm>
            <a:off x="5994904" y="3023330"/>
            <a:ext cx="4834461"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Uppgötvaðu hvernig val á efnum mótar útlit, tilfinningu og tilfinningaleg áhrif rýmis. Staðbundin og náttúruleg efni skapa ekta, söguríka umhverfi sem gestir muna og deila, og styrkja gildi menningarlegs dýfingar í ferðaupplifunum.</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683843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96878-3669-4102-8944-4451180B7194}"/>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C28D56BF-7062-D2AA-CF8D-41A173611767}"/>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D2EF999A-DBFB-380C-D4E7-A720E4999198}"/>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C15149FC-9986-7DC9-98A4-F8ED7B4A4296}"/>
              </a:ext>
            </a:extLst>
          </p:cNvPr>
          <p:cNvSpPr txBox="1">
            <a:spLocks/>
          </p:cNvSpPr>
          <p:nvPr/>
        </p:nvSpPr>
        <p:spPr>
          <a:xfrm>
            <a:off x="629645" y="1789715"/>
            <a:ext cx="390201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Jafnvægi milli kostnaðar, sjálfbærni og endingu</a:t>
            </a:r>
          </a:p>
          <a:p>
            <a:pPr>
              <a:lnSpc>
                <a:spcPts val="2900"/>
              </a:lnSpc>
            </a:pPr>
            <a:endParaRPr lang="en-US" dirty="0"/>
          </a:p>
        </p:txBody>
      </p:sp>
      <p:sp>
        <p:nvSpPr>
          <p:cNvPr id="17" name="Text Placeholder 4">
            <a:extLst>
              <a:ext uri="{FF2B5EF4-FFF2-40B4-BE49-F238E27FC236}">
                <a16:creationId xmlns:a16="http://schemas.microsoft.com/office/drawing/2014/main" id="{DB6060C4-FE2B-98B1-EC67-3A34402A3B63}"/>
              </a:ext>
            </a:extLst>
          </p:cNvPr>
          <p:cNvSpPr txBox="1">
            <a:spLocks/>
          </p:cNvSpPr>
          <p:nvPr/>
        </p:nvSpPr>
        <p:spPr>
          <a:xfrm>
            <a:off x="629644" y="3215118"/>
            <a:ext cx="4521879"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Skilja hvernig á að meta efni, ekki bara eftir verði, heldur einnig eftir langtímaframmistöðu, viðhaldsþörf og sjálfbærnimarkmiðum. Læra hvernig á að samræma fagurfræði og virkni, tryggja að efni séu endingargóð, orkusparandi og hentug fyrir staðbundið loftslag og samhengi.</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745BCFD6-306E-CB60-3B8E-25B6CBA5C06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17</a:t>
            </a:fld>
            <a:endParaRPr lang="fr-CA" sz="1200" dirty="0"/>
          </a:p>
        </p:txBody>
      </p:sp>
      <p:sp>
        <p:nvSpPr>
          <p:cNvPr id="4" name="Freeform 3">
            <a:extLst>
              <a:ext uri="{FF2B5EF4-FFF2-40B4-BE49-F238E27FC236}">
                <a16:creationId xmlns:a16="http://schemas.microsoft.com/office/drawing/2014/main" id="{4CC626DF-EAC4-6D78-DA40-6F41F14A5C53}"/>
              </a:ext>
            </a:extLst>
          </p:cNvPr>
          <p:cNvSpPr/>
          <p:nvPr/>
        </p:nvSpPr>
        <p:spPr>
          <a:xfrm>
            <a:off x="5876200" y="2111193"/>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1139" t="1044" r="-47215" b="-1044"/>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90211A75-8158-7C04-FA57-47EC81DF903F}"/>
              </a:ext>
            </a:extLst>
          </p:cNvPr>
          <p:cNvGrpSpPr/>
          <p:nvPr/>
        </p:nvGrpSpPr>
        <p:grpSpPr>
          <a:xfrm>
            <a:off x="8974454" y="2937919"/>
            <a:ext cx="3253859" cy="554397"/>
            <a:chOff x="1800741" y="6353467"/>
            <a:chExt cx="3253859" cy="554397"/>
          </a:xfrm>
        </p:grpSpPr>
        <p:sp>
          <p:nvSpPr>
            <p:cNvPr id="7" name="object 3">
              <a:extLst>
                <a:ext uri="{FF2B5EF4-FFF2-40B4-BE49-F238E27FC236}">
                  <a16:creationId xmlns:a16="http://schemas.microsoft.com/office/drawing/2014/main" id="{20387274-D07C-B690-8224-0B39EEFD94BE}"/>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914CF34C-A127-D5D7-6EAD-6E5390CA3932}"/>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a:t>
              </a:r>
            </a:p>
            <a:p>
              <a:pPr algn="ctr"/>
              <a:r>
                <a:rPr lang="en-US" sz="1200" dirty="0"/>
                <a:t>De Old </a:t>
              </a:r>
              <a:r>
                <a:rPr lang="en-US" sz="1200" dirty="0" err="1"/>
                <a:t>Signorie </a:t>
              </a:r>
              <a:r>
                <a:rPr lang="en-US" sz="1200" dirty="0"/>
                <a:t>BB, Niðurlönd</a:t>
              </a:r>
              <a:endParaRPr lang="en-IE" sz="1200" dirty="0"/>
            </a:p>
          </p:txBody>
        </p:sp>
      </p:grpSp>
      <p:pic>
        <p:nvPicPr>
          <p:cNvPr id="2" name="Picture 1">
            <a:extLst>
              <a:ext uri="{FF2B5EF4-FFF2-40B4-BE49-F238E27FC236}">
                <a16:creationId xmlns:a16="http://schemas.microsoft.com/office/drawing/2014/main" id="{0F92D317-A23E-9EF7-2C2D-8D1FDF55103E}"/>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4396003" y="4481638"/>
            <a:ext cx="3580276" cy="2659133"/>
          </a:xfrm>
          <a:prstGeom prst="rect">
            <a:avLst/>
          </a:prstGeom>
        </p:spPr>
      </p:pic>
    </p:spTree>
    <p:extLst>
      <p:ext uri="{BB962C8B-B14F-4D97-AF65-F5344CB8AC3E}">
        <p14:creationId xmlns:p14="http://schemas.microsoft.com/office/powerpoint/2010/main" val="1898698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2DF0E-1D41-B420-D515-2AC7DE7FB87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63DCB12-B617-5A1D-7E84-802345B03824}"/>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06F6FDB9-2277-4300-B127-710CE004AACA}"/>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2ACEA0ED-B006-5B3D-ECC4-3C3C8874799E}"/>
              </a:ext>
            </a:extLst>
          </p:cNvPr>
          <p:cNvSpPr>
            <a:spLocks noGrp="1"/>
          </p:cNvSpPr>
          <p:nvPr>
            <p:ph type="body" sz="quarter" idx="16"/>
          </p:nvPr>
        </p:nvSpPr>
        <p:spPr>
          <a:xfrm>
            <a:off x="5971426" y="941779"/>
            <a:ext cx="4201274" cy="803654"/>
          </a:xfrm>
          <a:prstGeom prst="rect">
            <a:avLst/>
          </a:prstGeom>
        </p:spPr>
        <p:txBody>
          <a:bodyPr/>
          <a:lstStyle/>
          <a:p>
            <a:pPr>
              <a:lnSpc>
                <a:spcPts val="2960"/>
              </a:lnSpc>
            </a:pPr>
            <a:r>
              <a:rPr lang="en-GB" dirty="0"/>
              <a:t>Hönnun fyrir óvirka orkunýtni</a:t>
            </a:r>
          </a:p>
          <a:p>
            <a:pPr>
              <a:lnSpc>
                <a:spcPts val="2960"/>
              </a:lnSpc>
            </a:pPr>
            <a:endParaRPr lang="en-GB" sz="2800" dirty="0"/>
          </a:p>
        </p:txBody>
      </p:sp>
      <p:sp>
        <p:nvSpPr>
          <p:cNvPr id="4" name="Text Placeholder 3">
            <a:extLst>
              <a:ext uri="{FF2B5EF4-FFF2-40B4-BE49-F238E27FC236}">
                <a16:creationId xmlns:a16="http://schemas.microsoft.com/office/drawing/2014/main" id="{9862BC07-5394-0A22-B15A-F8E6041B0287}"/>
              </a:ext>
            </a:extLst>
          </p:cNvPr>
          <p:cNvSpPr>
            <a:spLocks noGrp="1"/>
          </p:cNvSpPr>
          <p:nvPr>
            <p:ph type="body" sz="quarter" idx="21"/>
          </p:nvPr>
        </p:nvSpPr>
        <p:spPr>
          <a:xfrm>
            <a:off x="5964699" y="2569380"/>
            <a:ext cx="5008101"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Hönnun fyrir passíva orkunýtni felur í sér að skapa rými sem náttúrulega stýra hitastigi og loftstreymi, og þar með lágmarka þörf á gervilegri upphitun, kælingu eða lýsingu. Með því að beita lífklímahönnunarreglum geturðu samstillt skipulag byggingarinnar við náttúrulegt umhverfi til að draga úr orkunotkun á sama tíma og gestum er tryggð þægindi. </a:t>
            </a:r>
            <a:endParaRPr lang="en-US" sz="2200" dirty="0"/>
          </a:p>
        </p:txBody>
      </p:sp>
      <p:sp>
        <p:nvSpPr>
          <p:cNvPr id="11" name="Slide Number Placeholder 5">
            <a:extLst>
              <a:ext uri="{FF2B5EF4-FFF2-40B4-BE49-F238E27FC236}">
                <a16:creationId xmlns:a16="http://schemas.microsoft.com/office/drawing/2014/main" id="{EB5C49B9-0AF7-9864-9B10-954D3A958E1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18</a:t>
            </a:fld>
            <a:endParaRPr lang="fr-CA" sz="1200" dirty="0"/>
          </a:p>
        </p:txBody>
      </p:sp>
      <p:sp>
        <p:nvSpPr>
          <p:cNvPr id="2" name="Freeform 1">
            <a:extLst>
              <a:ext uri="{FF2B5EF4-FFF2-40B4-BE49-F238E27FC236}">
                <a16:creationId xmlns:a16="http://schemas.microsoft.com/office/drawing/2014/main" id="{225945E8-FBC8-EE21-730C-2BC0BC9EB0CF}"/>
              </a:ext>
            </a:extLst>
          </p:cNvPr>
          <p:cNvSpPr/>
          <p:nvPr/>
        </p:nvSpPr>
        <p:spPr>
          <a:xfrm rot="5400000">
            <a:off x="546217" y="257941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8" name="Group 7">
            <a:extLst>
              <a:ext uri="{FF2B5EF4-FFF2-40B4-BE49-F238E27FC236}">
                <a16:creationId xmlns:a16="http://schemas.microsoft.com/office/drawing/2014/main" id="{DE2DE88E-E5E8-BA82-ED06-0C7049BD8F84}"/>
              </a:ext>
            </a:extLst>
          </p:cNvPr>
          <p:cNvGrpSpPr/>
          <p:nvPr/>
        </p:nvGrpSpPr>
        <p:grpSpPr>
          <a:xfrm>
            <a:off x="3557085" y="5628743"/>
            <a:ext cx="3341256" cy="590931"/>
            <a:chOff x="1800741" y="6326925"/>
            <a:chExt cx="3253859" cy="590931"/>
          </a:xfrm>
        </p:grpSpPr>
        <p:sp>
          <p:nvSpPr>
            <p:cNvPr id="9" name="object 3">
              <a:extLst>
                <a:ext uri="{FF2B5EF4-FFF2-40B4-BE49-F238E27FC236}">
                  <a16:creationId xmlns:a16="http://schemas.microsoft.com/office/drawing/2014/main" id="{D1207C57-E63F-F7FF-730E-C46CFA354A7B}"/>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Text Placeholder 6">
              <a:extLst>
                <a:ext uri="{FF2B5EF4-FFF2-40B4-BE49-F238E27FC236}">
                  <a16:creationId xmlns:a16="http://schemas.microsoft.com/office/drawing/2014/main" id="{C35453BB-DDE9-BFD4-E909-FB937407409E}"/>
                </a:ext>
              </a:extLst>
            </p:cNvPr>
            <p:cNvSpPr txBox="1">
              <a:spLocks/>
            </p:cNvSpPr>
            <p:nvPr/>
          </p:nvSpPr>
          <p:spPr>
            <a:xfrm>
              <a:off x="1800742" y="6326925"/>
              <a:ext cx="3253858" cy="590931"/>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a:t>
              </a:r>
            </a:p>
            <a:p>
              <a:pPr algn="ctr"/>
              <a:r>
                <a:rPr lang="en-IE" sz="1200" dirty="0" err="1"/>
                <a:t>Reddingsboot </a:t>
              </a:r>
              <a:r>
                <a:rPr lang="en-IE" sz="1200" dirty="0"/>
                <a:t>Harlingen bátur, Niðurlönd</a:t>
              </a:r>
            </a:p>
          </p:txBody>
        </p:sp>
      </p:grpSp>
      <p:pic>
        <p:nvPicPr>
          <p:cNvPr id="12" name="Picture 11">
            <a:extLst>
              <a:ext uri="{FF2B5EF4-FFF2-40B4-BE49-F238E27FC236}">
                <a16:creationId xmlns:a16="http://schemas.microsoft.com/office/drawing/2014/main" id="{596432C8-CD02-8D24-390B-A3AFB2DBF391}"/>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840186" y="4492524"/>
            <a:ext cx="3580276" cy="2659133"/>
          </a:xfrm>
          <a:prstGeom prst="rect">
            <a:avLst/>
          </a:prstGeom>
        </p:spPr>
      </p:pic>
    </p:spTree>
    <p:extLst>
      <p:ext uri="{BB962C8B-B14F-4D97-AF65-F5344CB8AC3E}">
        <p14:creationId xmlns:p14="http://schemas.microsoft.com/office/powerpoint/2010/main" val="2420806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A7857-67B5-0C6E-BC24-EECAEB32508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5739B10-D5D5-0083-CBDE-D64828952510}"/>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1E49959A-076A-7B75-6F05-B08F9D6A9440}"/>
              </a:ext>
            </a:extLst>
          </p:cNvPr>
          <p:cNvSpPr>
            <a:spLocks noGrp="1"/>
          </p:cNvSpPr>
          <p:nvPr>
            <p:ph type="body" sz="quarter" idx="19"/>
          </p:nvPr>
        </p:nvSpPr>
        <p:spPr>
          <a:xfrm>
            <a:off x="423358" y="941779"/>
            <a:ext cx="1197303" cy="385564"/>
          </a:xfrm>
        </p:spPr>
        <p:txBody>
          <a:bodyPr/>
          <a:lstStyle/>
          <a:p>
            <a:r>
              <a:rPr lang="en-US" dirty="0"/>
              <a:t>02</a:t>
            </a:r>
          </a:p>
        </p:txBody>
      </p:sp>
      <p:sp>
        <p:nvSpPr>
          <p:cNvPr id="7" name="Text Placeholder 6">
            <a:extLst>
              <a:ext uri="{FF2B5EF4-FFF2-40B4-BE49-F238E27FC236}">
                <a16:creationId xmlns:a16="http://schemas.microsoft.com/office/drawing/2014/main" id="{BBC6663A-536F-CA7D-4495-9841681ECDCD}"/>
              </a:ext>
            </a:extLst>
          </p:cNvPr>
          <p:cNvSpPr>
            <a:spLocks noGrp="1"/>
          </p:cNvSpPr>
          <p:nvPr>
            <p:ph type="body" sz="quarter" idx="16"/>
          </p:nvPr>
        </p:nvSpPr>
        <p:spPr>
          <a:xfrm>
            <a:off x="4061943" y="886031"/>
            <a:ext cx="4786782" cy="803654"/>
          </a:xfrm>
          <a:prstGeom prst="rect">
            <a:avLst/>
          </a:prstGeom>
        </p:spPr>
        <p:txBody>
          <a:bodyPr/>
          <a:lstStyle/>
          <a:p>
            <a:pPr>
              <a:lnSpc>
                <a:spcPts val="2960"/>
              </a:lnSpc>
            </a:pPr>
            <a:r>
              <a:rPr lang="en-GB" dirty="0"/>
              <a:t>Hönnun fyrir passífa orkunýtni</a:t>
            </a:r>
          </a:p>
          <a:p>
            <a:pPr>
              <a:lnSpc>
                <a:spcPts val="2960"/>
              </a:lnSpc>
            </a:pPr>
            <a:endParaRPr lang="en-GB" sz="2800" dirty="0"/>
          </a:p>
        </p:txBody>
      </p:sp>
      <p:sp>
        <p:nvSpPr>
          <p:cNvPr id="4" name="Text Placeholder 3">
            <a:extLst>
              <a:ext uri="{FF2B5EF4-FFF2-40B4-BE49-F238E27FC236}">
                <a16:creationId xmlns:a16="http://schemas.microsoft.com/office/drawing/2014/main" id="{05390A09-8C8D-4886-3A99-7B2B325F180E}"/>
              </a:ext>
            </a:extLst>
          </p:cNvPr>
          <p:cNvSpPr>
            <a:spLocks noGrp="1"/>
          </p:cNvSpPr>
          <p:nvPr>
            <p:ph type="body" sz="quarter" idx="21"/>
          </p:nvPr>
        </p:nvSpPr>
        <p:spPr>
          <a:xfrm>
            <a:off x="4055218" y="2346525"/>
            <a:ext cx="6729323"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Þetta felur í sér vel ígrunduð ákvörðun um stefnu byggingarinnar – til dæmis staðsetningu glugga til að fanga sólskyn á köldum mánuðum og veita skugga á hlýjum mánuðum. Það felur einnig í sér samþættingu náttúrulegrar loftræstingar, notkun varmageymandi efna eins og steins eða steypu til að varðveita hita, og hönnun útstæðra þaka eða grænna þaka til að stjórna hitabreytingum.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Fyrir sveita- eða óhefðbundna gistingu, þar sem tengingar við þjónustu geta verið takmarkaðar eða kostnaðarsamar, bjóða óvirka orkustjórnunaraðferðir upp á hagkvæma og umhverfisvæna lausn sem eykur bæði sjálfbærni og ánægju gesta.</a:t>
            </a:r>
          </a:p>
          <a:p>
            <a:pPr>
              <a:lnSpc>
                <a:spcPts val="2340"/>
              </a:lnSpc>
            </a:pPr>
            <a:endParaRPr lang="en-US" sz="2200" dirty="0"/>
          </a:p>
        </p:txBody>
      </p:sp>
      <p:sp>
        <p:nvSpPr>
          <p:cNvPr id="11" name="Slide Number Placeholder 5">
            <a:extLst>
              <a:ext uri="{FF2B5EF4-FFF2-40B4-BE49-F238E27FC236}">
                <a16:creationId xmlns:a16="http://schemas.microsoft.com/office/drawing/2014/main" id="{373E0B3D-2E9D-50AD-88DF-9075551679E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19</a:t>
            </a:fld>
            <a:endParaRPr lang="fr-CA" sz="1200" dirty="0"/>
          </a:p>
        </p:txBody>
      </p:sp>
      <p:pic>
        <p:nvPicPr>
          <p:cNvPr id="3" name="Picture 2">
            <a:extLst>
              <a:ext uri="{FF2B5EF4-FFF2-40B4-BE49-F238E27FC236}">
                <a16:creationId xmlns:a16="http://schemas.microsoft.com/office/drawing/2014/main" id="{A82169D8-B883-EAA6-4BD8-6B72898E434F}"/>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74942" y="4344368"/>
            <a:ext cx="3580276" cy="2659133"/>
          </a:xfrm>
          <a:prstGeom prst="rect">
            <a:avLst/>
          </a:prstGeom>
        </p:spPr>
      </p:pic>
    </p:spTree>
    <p:extLst>
      <p:ext uri="{BB962C8B-B14F-4D97-AF65-F5344CB8AC3E}">
        <p14:creationId xmlns:p14="http://schemas.microsoft.com/office/powerpoint/2010/main" val="1326477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0" name="Picture Placeholder 10" descr="A wooden house with a lantern and a hot tub in the woods&#10;&#10;AI-generated content may be incorrect.">
            <a:extLst>
              <a:ext uri="{FF2B5EF4-FFF2-40B4-BE49-F238E27FC236}">
                <a16:creationId xmlns:a16="http://schemas.microsoft.com/office/drawing/2014/main" id="{17498AD6-8D06-C042-1691-6C3932283900}"/>
              </a:ext>
            </a:extLst>
          </p:cNvPr>
          <p:cNvPicPr>
            <a:picLocks noGrp="1" noChangeAspect="1"/>
          </p:cNvPicPr>
          <p:nvPr>
            <p:ph type="pic" sz="quarter" idx="19"/>
          </p:nvPr>
        </p:nvPicPr>
        <p:blipFill>
          <a:blip r:embed="rId2"/>
          <a:srcRect l="2009" r="2009"/>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0" y="2536482"/>
            <a:ext cx="4705975" cy="3066422"/>
          </a:xfrm>
        </p:spPr>
        <p:txBody>
          <a:bodyPr>
            <a:noAutofit/>
          </a:bodyPr>
          <a:lstStyle/>
          <a:p>
            <a:pPr>
              <a:lnSpc>
                <a:spcPts val="3900"/>
              </a:lnSpc>
            </a:pPr>
            <a:r>
              <a:rPr lang="en-GB" sz="4000" b="1" dirty="0"/>
              <a:t>Kafli 2 </a:t>
            </a:r>
          </a:p>
          <a:p>
            <a:pPr>
              <a:lnSpc>
                <a:spcPts val="3900"/>
              </a:lnSpc>
            </a:pPr>
            <a:endParaRPr lang="en-GB" sz="4000" dirty="0"/>
          </a:p>
          <a:p>
            <a:pPr>
              <a:lnSpc>
                <a:spcPts val="3900"/>
              </a:lnSpc>
            </a:pPr>
            <a:r>
              <a:rPr lang="en-GB" sz="4000" dirty="0"/>
              <a:t>Betri byggingavalkostir: efni, skipulag og sveigjanleiki</a:t>
            </a:r>
          </a:p>
          <a:p>
            <a:pPr>
              <a:lnSpc>
                <a:spcPts val="3900"/>
              </a:lnSpc>
            </a:pPr>
            <a:endParaRPr lang="en-GB" sz="4000" dirty="0"/>
          </a:p>
          <a:p>
            <a:pPr>
              <a:lnSpc>
                <a:spcPts val="3900"/>
              </a:lnSpc>
            </a:pPr>
            <a:endParaRPr lang="en-GB" sz="4000" dirty="0"/>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5000" b="1" dirty="0"/>
              <a:t>Modúl 3 </a:t>
            </a:r>
            <a:r>
              <a:rPr lang="en-IE" sz="5000" dirty="0"/>
              <a:t>(hluti 2)</a:t>
            </a: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
        <p:nvSpPr>
          <p:cNvPr id="13" name="Text Placeholder 12">
            <a:extLst>
              <a:ext uri="{FF2B5EF4-FFF2-40B4-BE49-F238E27FC236}">
                <a16:creationId xmlns:a16="http://schemas.microsoft.com/office/drawing/2014/main" id="{3EF016B2-31BD-512C-E3F3-F7E8B8284C03}"/>
              </a:ext>
            </a:extLst>
          </p:cNvPr>
          <p:cNvSpPr>
            <a:spLocks noGrp="1"/>
          </p:cNvSpPr>
          <p:nvPr>
            <p:ph type="body" sz="quarter" idx="65"/>
          </p:nvPr>
        </p:nvSpPr>
        <p:spPr>
          <a:xfrm>
            <a:off x="8818537" y="1451578"/>
            <a:ext cx="3373464" cy="452458"/>
          </a:xfrm>
          <a:solidFill>
            <a:srgbClr val="EC7C69"/>
          </a:solidFill>
        </p:spPr>
        <p:txBody>
          <a:bodyPr/>
          <a:lstStyle/>
          <a:p>
            <a:pPr algn="ctr"/>
            <a:r>
              <a:rPr lang="en-IE" sz="1200" dirty="0"/>
              <a:t>Ljósmynd: </a:t>
            </a:r>
          </a:p>
          <a:p>
            <a:pPr algn="ctr"/>
            <a:r>
              <a:rPr lang="en-IE" sz="1200" dirty="0"/>
              <a:t>Tréhús í Bled, Efri Carníólía, Slóvenía</a:t>
            </a:r>
          </a:p>
        </p:txBody>
      </p:sp>
    </p:spTree>
    <p:extLst>
      <p:ext uri="{BB962C8B-B14F-4D97-AF65-F5344CB8AC3E}">
        <p14:creationId xmlns:p14="http://schemas.microsoft.com/office/powerpoint/2010/main" val="1721721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475D3-17F5-AE32-19B0-76345074BB62}"/>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944330E7-27B4-56BC-FBB4-5F0EE5D5EF21}"/>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3F622EAA-64E4-EB30-0AE4-2E6D7CE7A35F}"/>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74918195-F021-2589-07C7-B99A2815DED6}"/>
              </a:ext>
            </a:extLst>
          </p:cNvPr>
          <p:cNvSpPr txBox="1">
            <a:spLocks/>
          </p:cNvSpPr>
          <p:nvPr/>
        </p:nvSpPr>
        <p:spPr>
          <a:xfrm>
            <a:off x="629645" y="2003597"/>
            <a:ext cx="3485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sz="3600" dirty="0"/>
              <a:t>Lífelferðishönnunarreglur</a:t>
            </a:r>
          </a:p>
          <a:p>
            <a:pPr>
              <a:lnSpc>
                <a:spcPts val="2900"/>
              </a:lnSpc>
            </a:pPr>
            <a:endParaRPr lang="en-US" sz="3600" dirty="0"/>
          </a:p>
        </p:txBody>
      </p:sp>
      <p:sp>
        <p:nvSpPr>
          <p:cNvPr id="17" name="Text Placeholder 4">
            <a:extLst>
              <a:ext uri="{FF2B5EF4-FFF2-40B4-BE49-F238E27FC236}">
                <a16:creationId xmlns:a16="http://schemas.microsoft.com/office/drawing/2014/main" id="{D61F70B7-FF9E-FD57-75E8-3EE08AAF7779}"/>
              </a:ext>
            </a:extLst>
          </p:cNvPr>
          <p:cNvSpPr txBox="1">
            <a:spLocks/>
          </p:cNvSpPr>
          <p:nvPr/>
        </p:nvSpPr>
        <p:spPr>
          <a:xfrm>
            <a:off x="655239" y="3023330"/>
            <a:ext cx="4521879"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Kynntu þér hvernig á að hanna gististaði sem haldast náttúrulega kaldir á sumrin og heitir á veturna með snjöllu skipulagi, sólstefnu, þvertviftun og skuggamyndunartækni. Þetta dregur úr háðri gervilegum hita- og kælikerfum, minnkar orkukostnað og býður gestum upp á þægilega dvöl sem tekur mið af loftslaginu.</a:t>
            </a: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1E74DBFC-94BA-871D-EAD3-487311A994D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20</a:t>
            </a:fld>
            <a:endParaRPr lang="fr-CA" sz="1200" dirty="0"/>
          </a:p>
        </p:txBody>
      </p:sp>
      <p:sp>
        <p:nvSpPr>
          <p:cNvPr id="4" name="Freeform 3">
            <a:extLst>
              <a:ext uri="{FF2B5EF4-FFF2-40B4-BE49-F238E27FC236}">
                <a16:creationId xmlns:a16="http://schemas.microsoft.com/office/drawing/2014/main" id="{69746FBB-5481-B33C-7DE5-FED78493173F}"/>
              </a:ext>
            </a:extLst>
          </p:cNvPr>
          <p:cNvSpPr/>
          <p:nvPr/>
        </p:nvSpPr>
        <p:spPr>
          <a:xfrm rot="10800000">
            <a:off x="5954183" y="-1"/>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165" r="-22165"/>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0CE08E81-0002-E283-D9BA-E70EAC7B85F0}"/>
              </a:ext>
            </a:extLst>
          </p:cNvPr>
          <p:cNvGrpSpPr/>
          <p:nvPr/>
        </p:nvGrpSpPr>
        <p:grpSpPr>
          <a:xfrm>
            <a:off x="9108141" y="487052"/>
            <a:ext cx="2937356" cy="554397"/>
            <a:chOff x="1800741" y="6353467"/>
            <a:chExt cx="3253859" cy="554397"/>
          </a:xfrm>
        </p:grpSpPr>
        <p:sp>
          <p:nvSpPr>
            <p:cNvPr id="7" name="object 3">
              <a:extLst>
                <a:ext uri="{FF2B5EF4-FFF2-40B4-BE49-F238E27FC236}">
                  <a16:creationId xmlns:a16="http://schemas.microsoft.com/office/drawing/2014/main" id="{CA833E5C-9D2F-EB1D-3453-25483670C80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F68C273D-F920-38C1-A342-BFBE078FD48D}"/>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a:t>
              </a:r>
            </a:p>
            <a:p>
              <a:pPr algn="ctr"/>
              <a:r>
                <a:rPr lang="en-IE" sz="1200" dirty="0"/>
                <a:t>Urban Picnic, Ítalía</a:t>
              </a:r>
            </a:p>
          </p:txBody>
        </p:sp>
      </p:grpSp>
      <p:pic>
        <p:nvPicPr>
          <p:cNvPr id="2" name="Picture 1">
            <a:extLst>
              <a:ext uri="{FF2B5EF4-FFF2-40B4-BE49-F238E27FC236}">
                <a16:creationId xmlns:a16="http://schemas.microsoft.com/office/drawing/2014/main" id="{8CC9A6E8-F0C8-394C-13EE-AD3D2D5C128F}"/>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756649" y="4198867"/>
            <a:ext cx="3580276" cy="2659133"/>
          </a:xfrm>
          <a:prstGeom prst="rect">
            <a:avLst/>
          </a:prstGeom>
        </p:spPr>
      </p:pic>
    </p:spTree>
    <p:extLst>
      <p:ext uri="{BB962C8B-B14F-4D97-AF65-F5344CB8AC3E}">
        <p14:creationId xmlns:p14="http://schemas.microsoft.com/office/powerpoint/2010/main" val="164408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44BE7-CD71-2BDF-D661-76D37C71D8C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68DD797-FBA0-7E3A-1F70-9A334F59B724}"/>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9227691" y="-635160"/>
            <a:ext cx="3580276" cy="2659133"/>
          </a:xfrm>
          <a:prstGeom prst="rect">
            <a:avLst/>
          </a:prstGeom>
        </p:spPr>
      </p:pic>
      <p:sp>
        <p:nvSpPr>
          <p:cNvPr id="14" name="Text Placeholder 3">
            <a:extLst>
              <a:ext uri="{FF2B5EF4-FFF2-40B4-BE49-F238E27FC236}">
                <a16:creationId xmlns:a16="http://schemas.microsoft.com/office/drawing/2014/main" id="{6E15D56B-D390-7DA3-9CE3-68479AA77DD5}"/>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EFDBA100-1465-A002-AAE9-7DA0BE7BC665}"/>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7F2E694A-9B20-A4EC-0096-A134C6F0BDC0}"/>
              </a:ext>
            </a:extLst>
          </p:cNvPr>
          <p:cNvSpPr txBox="1">
            <a:spLocks/>
          </p:cNvSpPr>
          <p:nvPr/>
        </p:nvSpPr>
        <p:spPr>
          <a:xfrm>
            <a:off x="629645" y="2003597"/>
            <a:ext cx="3485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Snjöll stefna og skipulag</a:t>
            </a:r>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A25519D3-1667-DD9B-0CED-71FDE8BB92F3}"/>
              </a:ext>
            </a:extLst>
          </p:cNvPr>
          <p:cNvSpPr txBox="1">
            <a:spLocks/>
          </p:cNvSpPr>
          <p:nvPr/>
        </p:nvSpPr>
        <p:spPr>
          <a:xfrm>
            <a:off x="655239" y="3023330"/>
            <a:ext cx="5118032"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Náðu tökum á listinni að staðsetja glugga, hurðir og veggi til að hámarka náttúrulegt ljós, stuðla að skilvirkri loftstreymi og styðja virkni passífs hitastýringar. Slíkar stefnumótandi ákvarðanir um skipulag auka ekki aðeins þægindi gesta heldur draga einnig úr háðri notkun vélrænnar upphitunar og kælingar, sem gerir gististaðinn þinn orkusparnari og umhverfisvænni.</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CAB9E1E4-D285-EDA9-E56D-839AEE0035E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21</a:t>
            </a:fld>
            <a:endParaRPr lang="fr-CA" sz="1200" dirty="0"/>
          </a:p>
        </p:txBody>
      </p:sp>
      <p:sp>
        <p:nvSpPr>
          <p:cNvPr id="2" name="Text Placeholder 5">
            <a:extLst>
              <a:ext uri="{FF2B5EF4-FFF2-40B4-BE49-F238E27FC236}">
                <a16:creationId xmlns:a16="http://schemas.microsoft.com/office/drawing/2014/main" id="{E5811EEA-6B18-BF42-5D72-EC100010B63A}"/>
              </a:ext>
            </a:extLst>
          </p:cNvPr>
          <p:cNvSpPr txBox="1">
            <a:spLocks/>
          </p:cNvSpPr>
          <p:nvPr/>
        </p:nvSpPr>
        <p:spPr>
          <a:xfrm>
            <a:off x="6460355" y="2049719"/>
            <a:ext cx="294160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Hitamas og einangrun</a:t>
            </a:r>
          </a:p>
          <a:p>
            <a:pPr>
              <a:lnSpc>
                <a:spcPts val="2900"/>
              </a:lnSpc>
            </a:pPr>
            <a:endParaRPr lang="en-US" dirty="0"/>
          </a:p>
          <a:p>
            <a:pPr>
              <a:lnSpc>
                <a:spcPts val="2900"/>
              </a:lnSpc>
            </a:pPr>
            <a:endParaRPr lang="en-US" dirty="0"/>
          </a:p>
        </p:txBody>
      </p:sp>
      <p:sp>
        <p:nvSpPr>
          <p:cNvPr id="3" name="Text Placeholder 4">
            <a:extLst>
              <a:ext uri="{FF2B5EF4-FFF2-40B4-BE49-F238E27FC236}">
                <a16:creationId xmlns:a16="http://schemas.microsoft.com/office/drawing/2014/main" id="{7E1024FE-19E7-D411-B853-EA91429CFBC4}"/>
              </a:ext>
            </a:extLst>
          </p:cNvPr>
          <p:cNvSpPr txBox="1">
            <a:spLocks/>
          </p:cNvSpPr>
          <p:nvPr/>
        </p:nvSpPr>
        <p:spPr>
          <a:xfrm>
            <a:off x="6485950" y="3069452"/>
            <a:ext cx="4508431"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Lærðu hagnýtar aðferðir til að stuðla að eðlilegri loftstreymi, þar á meðal með þverslofsloftun, opnanlegum gluggum og útirýmum sem hvetja til óvirkra kólnunar. Þessar lausnir draga úr háðun vélrænna kerfa, lækka orkukostnað og skapa heilbrigðara og þægilegra umhverfi fyrir gesti.</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26823390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51C9E-7A91-3F65-5818-FFD942A37B8C}"/>
            </a:ext>
          </a:extLst>
        </p:cNvPr>
        <p:cNvGrpSpPr/>
        <p:nvPr/>
      </p:nvGrpSpPr>
      <p:grpSpPr>
        <a:xfrm>
          <a:off x="0" y="0"/>
          <a:ext cx="0" cy="0"/>
          <a:chOff x="0" y="0"/>
          <a:chExt cx="0" cy="0"/>
        </a:xfrm>
      </p:grpSpPr>
      <p:sp>
        <p:nvSpPr>
          <p:cNvPr id="3" name="Freeform 2">
            <a:extLst>
              <a:ext uri="{FF2B5EF4-FFF2-40B4-BE49-F238E27FC236}">
                <a16:creationId xmlns:a16="http://schemas.microsoft.com/office/drawing/2014/main" id="{6EF27FBE-AFC4-91B9-4F84-BDFE4978EB70}"/>
              </a:ext>
            </a:extLst>
          </p:cNvPr>
          <p:cNvSpPr/>
          <p:nvPr/>
        </p:nvSpPr>
        <p:spPr>
          <a:xfrm>
            <a:off x="6096000" y="2476793"/>
            <a:ext cx="4995017" cy="43812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a:blip r:embed="rId2"/>
            <a:srcRect/>
            <a:stretch>
              <a:fillRect t="-17968" b="-17968"/>
            </a:stretch>
          </a:blipFill>
        </p:spPr>
        <p:txBody>
          <a:bodyPr wrap="square" lIns="0" tIns="0" rIns="0" bIns="0" rtlCol="0">
            <a:noAutofit/>
          </a:bodyPr>
          <a:lstStyle/>
          <a:p>
            <a:endParaRPr>
              <a:solidFill>
                <a:srgbClr val="459597"/>
              </a:solidFill>
            </a:endParaRPr>
          </a:p>
        </p:txBody>
      </p:sp>
      <p:grpSp>
        <p:nvGrpSpPr>
          <p:cNvPr id="6" name="Group 5">
            <a:extLst>
              <a:ext uri="{FF2B5EF4-FFF2-40B4-BE49-F238E27FC236}">
                <a16:creationId xmlns:a16="http://schemas.microsoft.com/office/drawing/2014/main" id="{BF3050FF-DE70-6D8E-0BE3-29D79B2D1F7C}"/>
              </a:ext>
            </a:extLst>
          </p:cNvPr>
          <p:cNvGrpSpPr/>
          <p:nvPr/>
        </p:nvGrpSpPr>
        <p:grpSpPr>
          <a:xfrm>
            <a:off x="8593508" y="3151801"/>
            <a:ext cx="3253859" cy="554397"/>
            <a:chOff x="1800741" y="6353467"/>
            <a:chExt cx="3253859" cy="554397"/>
          </a:xfrm>
        </p:grpSpPr>
        <p:sp>
          <p:nvSpPr>
            <p:cNvPr id="9" name="object 3">
              <a:extLst>
                <a:ext uri="{FF2B5EF4-FFF2-40B4-BE49-F238E27FC236}">
                  <a16:creationId xmlns:a16="http://schemas.microsoft.com/office/drawing/2014/main" id="{033A16CC-6211-0B43-53CB-C2A59BD1B510}"/>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Text Placeholder 6">
              <a:extLst>
                <a:ext uri="{FF2B5EF4-FFF2-40B4-BE49-F238E27FC236}">
                  <a16:creationId xmlns:a16="http://schemas.microsoft.com/office/drawing/2014/main" id="{2957F243-4103-A57C-C3BE-15C2D5D2F1B6}"/>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a:t>
              </a:r>
              <a:r>
                <a:rPr lang="en-IE" sz="1200" dirty="0" err="1"/>
                <a:t>LoopHead Lighthouse.ie</a:t>
              </a:r>
              <a:endParaRPr lang="en-IE" sz="1200" dirty="0"/>
            </a:p>
          </p:txBody>
        </p:sp>
      </p:grpSp>
      <p:sp>
        <p:nvSpPr>
          <p:cNvPr id="14" name="Text Placeholder 3">
            <a:extLst>
              <a:ext uri="{FF2B5EF4-FFF2-40B4-BE49-F238E27FC236}">
                <a16:creationId xmlns:a16="http://schemas.microsoft.com/office/drawing/2014/main" id="{32CAB8F9-5C57-8B22-E95D-9C4E84C979DA}"/>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A74CD231-1418-EFBC-86B1-EB69F8D6CF1B}"/>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D3663D18-9226-6441-BC6E-268A2C2D0B0E}"/>
              </a:ext>
            </a:extLst>
          </p:cNvPr>
          <p:cNvSpPr txBox="1">
            <a:spLocks/>
          </p:cNvSpPr>
          <p:nvPr/>
        </p:nvSpPr>
        <p:spPr>
          <a:xfrm>
            <a:off x="629645" y="1789715"/>
            <a:ext cx="390201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Tækni náttúrulegrar loftræstingar</a:t>
            </a:r>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B6D1667B-5F12-D8CC-17A9-3BA503733581}"/>
              </a:ext>
            </a:extLst>
          </p:cNvPr>
          <p:cNvSpPr txBox="1">
            <a:spLocks/>
          </p:cNvSpPr>
          <p:nvPr/>
        </p:nvSpPr>
        <p:spPr>
          <a:xfrm>
            <a:off x="629645" y="2994476"/>
            <a:ext cx="4521879"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Lærðu hagnýtar aðferðir til að stuðla að náttúrulegu loftstreymi, þar á meðal með þverslofsloftun, opnanlegum gluggum og útirýmum sem hvetja til óvirkrar kólnunar. Þessar lausnir draga úr háðun vélrænna kerfa, lækka orkukostnað og skapa heilbrigðara og þægilegra umhverfi fyrir gesti.</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92C026FB-736B-8856-EF8A-A03DD3EE46B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22</a:t>
            </a:fld>
            <a:endParaRPr lang="fr-CA" sz="1200" dirty="0"/>
          </a:p>
        </p:txBody>
      </p:sp>
      <p:pic>
        <p:nvPicPr>
          <p:cNvPr id="2" name="Picture 1">
            <a:extLst>
              <a:ext uri="{FF2B5EF4-FFF2-40B4-BE49-F238E27FC236}">
                <a16:creationId xmlns:a16="http://schemas.microsoft.com/office/drawing/2014/main" id="{84925013-A529-57DD-355F-CA25D0F158C4}"/>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4925727" y="4548720"/>
            <a:ext cx="3580276" cy="2659133"/>
          </a:xfrm>
          <a:prstGeom prst="rect">
            <a:avLst/>
          </a:prstGeom>
        </p:spPr>
      </p:pic>
    </p:spTree>
    <p:extLst>
      <p:ext uri="{BB962C8B-B14F-4D97-AF65-F5344CB8AC3E}">
        <p14:creationId xmlns:p14="http://schemas.microsoft.com/office/powerpoint/2010/main" val="1297564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DAA0A-06C3-5580-277A-D0719F1E01BE}"/>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327E8195-E86E-D763-165B-E4935D083A6E}"/>
              </a:ext>
            </a:extLst>
          </p:cNvPr>
          <p:cNvSpPr>
            <a:spLocks noGrp="1"/>
          </p:cNvSpPr>
          <p:nvPr>
            <p:ph type="body" sz="quarter" idx="65"/>
          </p:nvPr>
        </p:nvSpPr>
        <p:spPr>
          <a:solidFill>
            <a:srgbClr val="EC7C69"/>
          </a:solidFill>
        </p:spPr>
        <p:txBody>
          <a:bodyPr lIns="91440" tIns="45720" rIns="91440" bIns="45720" anchor="ctr">
            <a:noAutofit/>
          </a:bodyPr>
          <a:lstStyle/>
          <a:p>
            <a:pPr algn="ctr"/>
            <a:r>
              <a:rPr lang="en-GB" sz="1200" dirty="0">
                <a:latin typeface="Calibri"/>
                <a:ea typeface="Calibri"/>
                <a:cs typeface="Calibri"/>
              </a:rPr>
              <a:t>Ljósmynd: </a:t>
            </a:r>
            <a:r>
              <a:rPr lang="en-GB" sz="1200" dirty="0" err="1">
                <a:latin typeface="Calibri"/>
                <a:ea typeface="Calibri"/>
                <a:cs typeface="Calibri"/>
              </a:rPr>
              <a:t>Daunia Avventura</a:t>
            </a:r>
            <a:r>
              <a:rPr lang="en-GB" sz="1200" dirty="0">
                <a:latin typeface="Calibri"/>
                <a:ea typeface="Calibri"/>
                <a:cs typeface="Calibri"/>
              </a:rPr>
              <a:t>, </a:t>
            </a:r>
            <a:r>
              <a:rPr lang="en-GB" sz="1200" dirty="0" err="1">
                <a:latin typeface="Calibri"/>
                <a:ea typeface="Calibri"/>
                <a:cs typeface="Calibri"/>
              </a:rPr>
              <a:t>Biccari</a:t>
            </a:r>
            <a:endParaRPr lang="it-IT" sz="1200" dirty="0" err="1"/>
          </a:p>
        </p:txBody>
      </p:sp>
      <p:pic>
        <p:nvPicPr>
          <p:cNvPr id="13" name="Segnaposto immagine 12" descr="Immagine che contiene aria aperta, giungla, pianta, albero&#10;&#10;Il contenuto generato dall&amp;#39;IA potrebbe non essere corretto.">
            <a:extLst>
              <a:ext uri="{FF2B5EF4-FFF2-40B4-BE49-F238E27FC236}">
                <a16:creationId xmlns:a16="http://schemas.microsoft.com/office/drawing/2014/main" id="{3D88A219-0193-C5B0-A109-E7BB07F3C508}"/>
              </a:ext>
            </a:extLst>
          </p:cNvPr>
          <p:cNvPicPr>
            <a:picLocks noGrp="1" noChangeAspect="1"/>
          </p:cNvPicPr>
          <p:nvPr>
            <p:ph type="pic" sz="quarter" idx="13"/>
          </p:nvPr>
        </p:nvPicPr>
        <p:blipFill>
          <a:blip r:embed="rId2"/>
          <a:srcRect l="14996" r="14996"/>
          <a:stretch>
            <a:fillRect/>
          </a:stretch>
        </p:blipFill>
        <p:spPr>
          <a:xfrm>
            <a:off x="6966760" y="2884487"/>
            <a:ext cx="3896842" cy="3973513"/>
          </a:xfrm>
        </p:spPr>
      </p:pic>
      <p:sp>
        <p:nvSpPr>
          <p:cNvPr id="7" name="Text Placeholder 3">
            <a:extLst>
              <a:ext uri="{FF2B5EF4-FFF2-40B4-BE49-F238E27FC236}">
                <a16:creationId xmlns:a16="http://schemas.microsoft.com/office/drawing/2014/main" id="{03302C74-2933-7321-FF11-109F5C7C88FA}"/>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9" name="Straight Connector 8">
            <a:extLst>
              <a:ext uri="{FF2B5EF4-FFF2-40B4-BE49-F238E27FC236}">
                <a16:creationId xmlns:a16="http://schemas.microsoft.com/office/drawing/2014/main" id="{F8371B8C-633C-1651-45DE-C2AD9A92EFAC}"/>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5">
            <a:extLst>
              <a:ext uri="{FF2B5EF4-FFF2-40B4-BE49-F238E27FC236}">
                <a16:creationId xmlns:a16="http://schemas.microsoft.com/office/drawing/2014/main" id="{D8162DC3-6B2A-EB4F-1014-BFDC440A67B5}"/>
              </a:ext>
            </a:extLst>
          </p:cNvPr>
          <p:cNvSpPr txBox="1">
            <a:spLocks/>
          </p:cNvSpPr>
          <p:nvPr/>
        </p:nvSpPr>
        <p:spPr>
          <a:xfrm>
            <a:off x="629646" y="1622146"/>
            <a:ext cx="369946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Græn samþættingareiginleikar</a:t>
            </a:r>
          </a:p>
          <a:p>
            <a:pPr>
              <a:lnSpc>
                <a:spcPts val="2900"/>
              </a:lnSpc>
            </a:pPr>
            <a:endParaRPr lang="en-US" dirty="0"/>
          </a:p>
        </p:txBody>
      </p:sp>
      <p:sp>
        <p:nvSpPr>
          <p:cNvPr id="11" name="Text Placeholder 4">
            <a:extLst>
              <a:ext uri="{FF2B5EF4-FFF2-40B4-BE49-F238E27FC236}">
                <a16:creationId xmlns:a16="http://schemas.microsoft.com/office/drawing/2014/main" id="{F91DD1CC-60CD-B95C-7C5F-15B154004383}"/>
              </a:ext>
            </a:extLst>
          </p:cNvPr>
          <p:cNvSpPr txBox="1">
            <a:spLocks/>
          </p:cNvSpPr>
          <p:nvPr/>
        </p:nvSpPr>
        <p:spPr>
          <a:xfrm>
            <a:off x="655242" y="2641879"/>
            <a:ext cx="497459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Innleiða þætti eins og græn þök, skuggalegar svalir og lifandi veggi til að stýra hitastigi náttúrulega á sama tíma og auka líffræðilega fjölbreytni svæðisins og upplifun gesta. Þessir þættir bæta ekki aðeins varmþægindi heldur skapa einnig sjónrænt aðlaðandi rými sem tengja gesti við umhverfið.</a:t>
            </a:r>
          </a:p>
          <a:p>
            <a:pPr indent="0">
              <a:lnSpc>
                <a:spcPts val="2240"/>
              </a:lnSpc>
              <a:buClr>
                <a:srgbClr val="459597"/>
              </a:buClr>
            </a:pPr>
            <a:endParaRPr lang="en-GB" sz="2200" dirty="0">
              <a:solidFill>
                <a:srgbClr val="414141"/>
              </a:solidFill>
            </a:endParaRPr>
          </a:p>
        </p:txBody>
      </p:sp>
      <p:pic>
        <p:nvPicPr>
          <p:cNvPr id="12" name="Picture 11">
            <a:extLst>
              <a:ext uri="{FF2B5EF4-FFF2-40B4-BE49-F238E27FC236}">
                <a16:creationId xmlns:a16="http://schemas.microsoft.com/office/drawing/2014/main" id="{B7FEE6B0-5A86-75D1-89DA-9FC48254663C}"/>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461740" y="5067680"/>
            <a:ext cx="3580276" cy="2659133"/>
          </a:xfrm>
          <a:prstGeom prst="rect">
            <a:avLst/>
          </a:prstGeom>
        </p:spPr>
      </p:pic>
      <p:sp>
        <p:nvSpPr>
          <p:cNvPr id="20" name="Slide Number Placeholder 5">
            <a:extLst>
              <a:ext uri="{FF2B5EF4-FFF2-40B4-BE49-F238E27FC236}">
                <a16:creationId xmlns:a16="http://schemas.microsoft.com/office/drawing/2014/main" id="{F0A8B3D9-308F-764F-32EE-5486CC098CDC}"/>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23</a:t>
            </a:fld>
            <a:endParaRPr lang="fr-CA" sz="1200" dirty="0"/>
          </a:p>
        </p:txBody>
      </p:sp>
    </p:spTree>
    <p:extLst>
      <p:ext uri="{BB962C8B-B14F-4D97-AF65-F5344CB8AC3E}">
        <p14:creationId xmlns:p14="http://schemas.microsoft.com/office/powerpoint/2010/main" val="19967377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2E121327-7EFA-8C5C-967F-192EE47FFECB}"/>
              </a:ext>
            </a:extLst>
          </p:cNvPr>
          <p:cNvPicPr>
            <a:picLocks noGrp="1" noChangeAspect="1"/>
          </p:cNvPicPr>
          <p:nvPr>
            <p:ph type="pic" sz="quarter" idx="73"/>
          </p:nvPr>
        </p:nvPicPr>
        <p:blipFill rotWithShape="1">
          <a:blip r:embed="rId2"/>
          <a:srcRect l="90" t="47591" r="-90" b="8909"/>
          <a:stretch/>
        </p:blipFill>
        <p:spPr>
          <a:xfrm>
            <a:off x="-1" y="-1"/>
            <a:ext cx="11526983" cy="3342069"/>
          </a:xfrm>
        </p:spPr>
      </p:pic>
      <p:sp>
        <p:nvSpPr>
          <p:cNvPr id="3" name="Text Placeholder 2">
            <a:extLst>
              <a:ext uri="{FF2B5EF4-FFF2-40B4-BE49-F238E27FC236}">
                <a16:creationId xmlns:a16="http://schemas.microsoft.com/office/drawing/2014/main" id="{E6926BD0-3CED-C3F4-FD48-44D96088E87B}"/>
              </a:ext>
            </a:extLst>
          </p:cNvPr>
          <p:cNvSpPr>
            <a:spLocks noGrp="1"/>
          </p:cNvSpPr>
          <p:nvPr>
            <p:ph type="body" sz="quarter" idx="42"/>
          </p:nvPr>
        </p:nvSpPr>
        <p:spPr/>
        <p:txBody>
          <a:bodyPr/>
          <a:lstStyle/>
          <a:p>
            <a:r>
              <a:rPr lang="en-GB"/>
              <a:t>Ísland</a:t>
            </a:r>
          </a:p>
        </p:txBody>
      </p:sp>
      <p:pic>
        <p:nvPicPr>
          <p:cNvPr id="15" name="Picture Placeholder 14">
            <a:extLst>
              <a:ext uri="{FF2B5EF4-FFF2-40B4-BE49-F238E27FC236}">
                <a16:creationId xmlns:a16="http://schemas.microsoft.com/office/drawing/2014/main" id="{C2C2F37A-55C8-FA09-618F-4B78A6F94A65}"/>
              </a:ext>
            </a:extLst>
          </p:cNvPr>
          <p:cNvPicPr>
            <a:picLocks noGrp="1" noChangeAspect="1"/>
          </p:cNvPicPr>
          <p:nvPr>
            <p:ph type="pic" sz="quarter" idx="75"/>
          </p:nvPr>
        </p:nvPicPr>
        <p:blipFill>
          <a:blip r:embed="rId3"/>
          <a:srcRect t="5944" b="5944"/>
          <a:stretch>
            <a:fillRect/>
          </a:stretch>
        </p:blipFill>
        <p:spPr/>
      </p:pic>
      <p:pic>
        <p:nvPicPr>
          <p:cNvPr id="12" name="Picture Placeholder 11">
            <a:extLst>
              <a:ext uri="{FF2B5EF4-FFF2-40B4-BE49-F238E27FC236}">
                <a16:creationId xmlns:a16="http://schemas.microsoft.com/office/drawing/2014/main" id="{D24EE2C6-E54C-8D44-A6AD-E73021918ABD}"/>
              </a:ext>
            </a:extLst>
          </p:cNvPr>
          <p:cNvPicPr>
            <a:picLocks noGrp="1" noChangeAspect="1"/>
          </p:cNvPicPr>
          <p:nvPr>
            <p:ph type="pic" sz="quarter" idx="76"/>
          </p:nvPr>
        </p:nvPicPr>
        <p:blipFill>
          <a:blip r:embed="rId4"/>
          <a:srcRect t="5944" b="5944"/>
          <a:stretch/>
        </p:blipFill>
        <p:spPr/>
      </p:pic>
      <p:sp>
        <p:nvSpPr>
          <p:cNvPr id="7" name="Text Placeholder 6">
            <a:extLst>
              <a:ext uri="{FF2B5EF4-FFF2-40B4-BE49-F238E27FC236}">
                <a16:creationId xmlns:a16="http://schemas.microsoft.com/office/drawing/2014/main" id="{6FB72012-33D0-4BF5-F477-28D15015A8EC}"/>
              </a:ext>
            </a:extLst>
          </p:cNvPr>
          <p:cNvSpPr>
            <a:spLocks noGrp="1"/>
          </p:cNvSpPr>
          <p:nvPr>
            <p:ph type="body" sz="quarter" idx="65"/>
          </p:nvPr>
        </p:nvSpPr>
        <p:spPr/>
        <p:txBody>
          <a:bodyPr/>
          <a:lstStyle/>
          <a:p>
            <a:r>
              <a:rPr lang="en-GB"/>
              <a:t>Ljósmynd: </a:t>
            </a:r>
            <a:r>
              <a:rPr lang="en-GB" dirty="0"/>
              <a:t>Panoramic Glass Lodge, Ísland</a:t>
            </a:r>
            <a:endParaRPr lang="en-GB"/>
          </a:p>
        </p:txBody>
      </p:sp>
      <p:pic>
        <p:nvPicPr>
          <p:cNvPr id="8" name="Picture 7">
            <a:extLst>
              <a:ext uri="{FF2B5EF4-FFF2-40B4-BE49-F238E27FC236}">
                <a16:creationId xmlns:a16="http://schemas.microsoft.com/office/drawing/2014/main" id="{B34DB9E3-14D9-2CE3-313E-99FC5AEE00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26982" y="2944487"/>
            <a:ext cx="665018" cy="399010"/>
          </a:xfrm>
          <a:prstGeom prst="rect">
            <a:avLst/>
          </a:prstGeom>
        </p:spPr>
      </p:pic>
      <p:sp>
        <p:nvSpPr>
          <p:cNvPr id="2" name="Slide Number Placeholder 5">
            <a:extLst>
              <a:ext uri="{FF2B5EF4-FFF2-40B4-BE49-F238E27FC236}">
                <a16:creationId xmlns:a16="http://schemas.microsoft.com/office/drawing/2014/main" id="{9AD483C9-62FD-080B-AC65-4ABD44B5E43D}"/>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24</a:t>
            </a:fld>
            <a:endParaRPr lang="fr-CA" sz="1200" dirty="0"/>
          </a:p>
        </p:txBody>
      </p:sp>
    </p:spTree>
    <p:extLst>
      <p:ext uri="{BB962C8B-B14F-4D97-AF65-F5344CB8AC3E}">
        <p14:creationId xmlns:p14="http://schemas.microsoft.com/office/powerpoint/2010/main" val="2575150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535EBF-5907-1F5D-A29A-4553FF9A441F}"/>
              </a:ext>
            </a:extLst>
          </p:cNvPr>
          <p:cNvSpPr>
            <a:spLocks noGrp="1"/>
          </p:cNvSpPr>
          <p:nvPr>
            <p:ph type="body" sz="quarter" idx="18"/>
          </p:nvPr>
        </p:nvSpPr>
        <p:spPr>
          <a:prstGeom prst="rect">
            <a:avLst/>
          </a:prstGeom>
        </p:spPr>
        <p:txBody>
          <a:bodyPr lIns="91440" tIns="45720" rIns="91440" bIns="45720" anchor="t">
            <a:noAutofit/>
          </a:bodyPr>
          <a:lstStyle/>
          <a:p>
            <a:r>
              <a:rPr lang="it-IT" b="1" dirty="0">
                <a:latin typeface="Calibri"/>
                <a:ea typeface="Calibri"/>
                <a:cs typeface="Calibri"/>
              </a:rPr>
              <a:t>Modúl 3 </a:t>
            </a:r>
          </a:p>
          <a:p>
            <a:endParaRPr lang="it-IT" dirty="0">
              <a:latin typeface="Calibri"/>
              <a:ea typeface="Calibri"/>
              <a:cs typeface="Calibri"/>
            </a:endParaRPr>
          </a:p>
          <a:p>
            <a:r>
              <a:rPr lang="it-IT" dirty="0" err="1">
                <a:latin typeface="Calibri"/>
                <a:ea typeface="Calibri"/>
                <a:cs typeface="Calibri"/>
              </a:rPr>
              <a:t>Yfirlit </a:t>
            </a:r>
            <a:r>
              <a:rPr lang="it-IT" dirty="0">
                <a:latin typeface="Calibri"/>
                <a:ea typeface="Calibri"/>
                <a:cs typeface="Calibri"/>
              </a:rPr>
              <a:t>og námsmarkmið </a:t>
            </a:r>
            <a:endParaRPr lang="it-IT" dirty="0"/>
          </a:p>
        </p:txBody>
      </p:sp>
      <p:sp>
        <p:nvSpPr>
          <p:cNvPr id="3" name="Text Placeholder 2">
            <a:extLst>
              <a:ext uri="{FF2B5EF4-FFF2-40B4-BE49-F238E27FC236}">
                <a16:creationId xmlns:a16="http://schemas.microsoft.com/office/drawing/2014/main" id="{F90966E1-4BE9-9608-4EF8-2C09E54A2ABB}"/>
              </a:ext>
            </a:extLst>
          </p:cNvPr>
          <p:cNvSpPr>
            <a:spLocks noGrp="1"/>
          </p:cNvSpPr>
          <p:nvPr>
            <p:ph type="body" sz="quarter" idx="19"/>
          </p:nvPr>
        </p:nvSpPr>
        <p:spPr>
          <a:prstGeom prst="rect">
            <a:avLst/>
          </a:prstGeom>
        </p:spPr>
        <p:txBody>
          <a:bodyPr/>
          <a:lstStyle/>
          <a:p>
            <a:r>
              <a:rPr lang="en-GB"/>
              <a:t>01</a:t>
            </a:r>
          </a:p>
        </p:txBody>
      </p:sp>
      <p:sp>
        <p:nvSpPr>
          <p:cNvPr id="4" name="Text Placeholder 3">
            <a:extLst>
              <a:ext uri="{FF2B5EF4-FFF2-40B4-BE49-F238E27FC236}">
                <a16:creationId xmlns:a16="http://schemas.microsoft.com/office/drawing/2014/main" id="{3228CF36-F8A3-C3AF-72DA-5994C9031C30}"/>
              </a:ext>
            </a:extLst>
          </p:cNvPr>
          <p:cNvSpPr>
            <a:spLocks noGrp="1"/>
          </p:cNvSpPr>
          <p:nvPr>
            <p:ph type="body" sz="quarter" idx="20"/>
          </p:nvPr>
        </p:nvSpPr>
        <p:spPr>
          <a:prstGeom prst="rect">
            <a:avLst/>
          </a:prstGeom>
        </p:spPr>
        <p:txBody>
          <a:bodyPr lIns="91440" tIns="45720" rIns="91440" bIns="45720" anchor="t">
            <a:noAutofit/>
          </a:bodyPr>
          <a:lstStyle/>
          <a:p>
            <a:pPr marL="0" indent="0" defTabSz="914400" rtl="0" eaLnBrk="1" latinLnBrk="0" hangingPunct="1">
              <a:lnSpc>
                <a:spcPts val="1220"/>
              </a:lnSpc>
              <a:spcBef>
                <a:spcPts val="0"/>
              </a:spcBef>
              <a:buFont typeface="Arial" panose="020B0604020202020204" pitchFamily="34" charset="0"/>
              <a:buNone/>
            </a:pPr>
            <a:r>
              <a:rPr lang="en-GB" dirty="0">
                <a:latin typeface="Calibri"/>
                <a:ea typeface="Open Sans"/>
                <a:cs typeface="Calibri"/>
              </a:rPr>
              <a:t>Síða 4</a:t>
            </a:r>
            <a:endParaRPr lang="en-GB" dirty="0"/>
          </a:p>
        </p:txBody>
      </p:sp>
      <p:sp>
        <p:nvSpPr>
          <p:cNvPr id="8" name="Text Placeholder 7">
            <a:extLst>
              <a:ext uri="{FF2B5EF4-FFF2-40B4-BE49-F238E27FC236}">
                <a16:creationId xmlns:a16="http://schemas.microsoft.com/office/drawing/2014/main" id="{23346766-027B-D62A-9519-FEA6765EB159}"/>
              </a:ext>
            </a:extLst>
          </p:cNvPr>
          <p:cNvSpPr>
            <a:spLocks noGrp="1"/>
          </p:cNvSpPr>
          <p:nvPr>
            <p:ph type="body" sz="quarter" idx="66"/>
          </p:nvPr>
        </p:nvSpPr>
        <p:spPr>
          <a:prstGeom prst="rect">
            <a:avLst/>
          </a:prstGeom>
        </p:spPr>
        <p:txBody>
          <a:bodyPr lIns="91440" tIns="45720" rIns="91440" bIns="45720" anchor="ctr">
            <a:noAutofit/>
          </a:bodyPr>
          <a:lstStyle/>
          <a:p>
            <a:r>
              <a:rPr lang="en-GB" dirty="0">
                <a:latin typeface="Calibri"/>
                <a:ea typeface="Calibri"/>
                <a:cs typeface="Calibri"/>
              </a:rPr>
              <a:t>Ljósmynd: </a:t>
            </a:r>
            <a:r>
              <a:rPr lang="en-GB" dirty="0" err="1">
                <a:latin typeface="Calibri"/>
                <a:ea typeface="Calibri"/>
                <a:cs typeface="Calibri"/>
              </a:rPr>
              <a:t>Daunia Avventura</a:t>
            </a:r>
            <a:r>
              <a:rPr lang="en-GB" dirty="0">
                <a:latin typeface="Calibri"/>
                <a:ea typeface="Calibri"/>
                <a:cs typeface="Calibri"/>
              </a:rPr>
              <a:t>, </a:t>
            </a:r>
            <a:r>
              <a:rPr lang="en-GB" dirty="0" err="1">
                <a:latin typeface="Calibri"/>
                <a:ea typeface="Calibri"/>
                <a:cs typeface="Calibri"/>
              </a:rPr>
              <a:t>Biccari</a:t>
            </a:r>
            <a:endParaRPr lang="en-GB" dirty="0">
              <a:ea typeface="Calibri"/>
            </a:endParaRPr>
          </a:p>
        </p:txBody>
      </p:sp>
      <p:sp>
        <p:nvSpPr>
          <p:cNvPr id="9" name="Text Placeholder 8">
            <a:extLst>
              <a:ext uri="{FF2B5EF4-FFF2-40B4-BE49-F238E27FC236}">
                <a16:creationId xmlns:a16="http://schemas.microsoft.com/office/drawing/2014/main" id="{C9D4329C-9EF4-F127-2FDA-A1827A5B7F0E}"/>
              </a:ext>
            </a:extLst>
          </p:cNvPr>
          <p:cNvSpPr>
            <a:spLocks noGrp="1"/>
          </p:cNvSpPr>
          <p:nvPr>
            <p:ph type="body" sz="quarter" idx="86"/>
          </p:nvPr>
        </p:nvSpPr>
        <p:spPr>
          <a:prstGeom prst="rect">
            <a:avLst/>
          </a:prstGeom>
        </p:spPr>
        <p:txBody>
          <a:bodyPr lIns="91440" tIns="45720" rIns="91440" bIns="45720" anchor="t">
            <a:noAutofit/>
          </a:bodyPr>
          <a:lstStyle/>
          <a:p>
            <a:pPr>
              <a:spcAft>
                <a:spcPts val="600"/>
              </a:spcAft>
            </a:pPr>
            <a:r>
              <a:rPr lang="en-GB" b="1" dirty="0"/>
              <a:t>Betri byggingavalkostir</a:t>
            </a:r>
            <a:r>
              <a:rPr lang="en-GB" dirty="0"/>
              <a:t> </a:t>
            </a:r>
          </a:p>
          <a:p>
            <a:pPr>
              <a:spcAft>
                <a:spcPts val="600"/>
              </a:spcAft>
            </a:pPr>
            <a:r>
              <a:rPr lang="en-GB" dirty="0"/>
              <a:t>Efni, skipulag og sveigjanleiki</a:t>
            </a:r>
          </a:p>
        </p:txBody>
      </p:sp>
      <p:sp>
        <p:nvSpPr>
          <p:cNvPr id="10" name="Text Placeholder 9">
            <a:extLst>
              <a:ext uri="{FF2B5EF4-FFF2-40B4-BE49-F238E27FC236}">
                <a16:creationId xmlns:a16="http://schemas.microsoft.com/office/drawing/2014/main" id="{40883007-CBC2-5CDB-78BC-C6E1514892E0}"/>
              </a:ext>
            </a:extLst>
          </p:cNvPr>
          <p:cNvSpPr>
            <a:spLocks noGrp="1"/>
          </p:cNvSpPr>
          <p:nvPr>
            <p:ph type="body" sz="quarter" idx="87"/>
          </p:nvPr>
        </p:nvSpPr>
        <p:spPr>
          <a:prstGeom prst="rect">
            <a:avLst/>
          </a:prstGeom>
        </p:spPr>
        <p:txBody>
          <a:bodyPr/>
          <a:lstStyle/>
          <a:p>
            <a:r>
              <a:rPr lang="en-GB"/>
              <a:t>02</a:t>
            </a:r>
          </a:p>
        </p:txBody>
      </p:sp>
      <p:sp>
        <p:nvSpPr>
          <p:cNvPr id="11" name="Text Placeholder 10">
            <a:extLst>
              <a:ext uri="{FF2B5EF4-FFF2-40B4-BE49-F238E27FC236}">
                <a16:creationId xmlns:a16="http://schemas.microsoft.com/office/drawing/2014/main" id="{342C4B37-D47B-4822-F467-9DCC88A0FA09}"/>
              </a:ext>
            </a:extLst>
          </p:cNvPr>
          <p:cNvSpPr>
            <a:spLocks noGrp="1"/>
          </p:cNvSpPr>
          <p:nvPr>
            <p:ph type="body" sz="quarter" idx="88"/>
          </p:nvPr>
        </p:nvSpPr>
        <p:spPr>
          <a:prstGeom prst="rect">
            <a:avLst/>
          </a:prstGeom>
        </p:spPr>
        <p:txBody>
          <a:bodyPr lIns="91440" tIns="45720" rIns="91440" bIns="45720" anchor="t">
            <a:noAutofit/>
          </a:bodyPr>
          <a:lstStyle/>
          <a:p>
            <a:r>
              <a:rPr lang="en-GB" dirty="0">
                <a:latin typeface="Calibri"/>
                <a:ea typeface="Open Sans"/>
                <a:cs typeface="Calibri"/>
              </a:rPr>
              <a:t>Síða 5</a:t>
            </a:r>
            <a:endParaRPr lang="en-GB" dirty="0"/>
          </a:p>
          <a:p>
            <a:pPr marL="0" indent="0" algn="l" defTabSz="914400" rtl="0" eaLnBrk="1" latinLnBrk="0" hangingPunct="1">
              <a:lnSpc>
                <a:spcPts val="1220"/>
              </a:lnSpc>
              <a:spcBef>
                <a:spcPts val="0"/>
              </a:spcBef>
              <a:buFont typeface="Arial" panose="020B0604020202020204" pitchFamily="34" charset="0"/>
              <a:buNone/>
            </a:pPr>
            <a:endParaRPr lang="en-GB" dirty="0"/>
          </a:p>
        </p:txBody>
      </p:sp>
      <p:sp>
        <p:nvSpPr>
          <p:cNvPr id="12" name="Text Placeholder 11">
            <a:extLst>
              <a:ext uri="{FF2B5EF4-FFF2-40B4-BE49-F238E27FC236}">
                <a16:creationId xmlns:a16="http://schemas.microsoft.com/office/drawing/2014/main" id="{35A2D442-1024-77DF-889C-2E58FD97AC54}"/>
              </a:ext>
            </a:extLst>
          </p:cNvPr>
          <p:cNvSpPr>
            <a:spLocks noGrp="1"/>
          </p:cNvSpPr>
          <p:nvPr>
            <p:ph type="body" sz="quarter" idx="90"/>
          </p:nvPr>
        </p:nvSpPr>
        <p:spPr>
          <a:prstGeom prst="rect">
            <a:avLst/>
          </a:prstGeom>
        </p:spPr>
        <p:txBody>
          <a:bodyPr lIns="91440" tIns="45720" rIns="91440" bIns="45720" anchor="t">
            <a:noAutofit/>
          </a:bodyPr>
          <a:lstStyle/>
          <a:p>
            <a:r>
              <a:rPr lang="it-IT" dirty="0">
                <a:latin typeface="Calibri"/>
                <a:ea typeface="Open Sans"/>
                <a:cs typeface="Calibri"/>
              </a:rPr>
              <a:t>Viðbótarauðlindir, þar á meðal lesefni, myndbönd, verkfæri og æfingar.</a:t>
            </a:r>
            <a:endParaRPr lang="it-IT" dirty="0"/>
          </a:p>
        </p:txBody>
      </p:sp>
      <p:sp>
        <p:nvSpPr>
          <p:cNvPr id="13" name="Text Placeholder 12">
            <a:extLst>
              <a:ext uri="{FF2B5EF4-FFF2-40B4-BE49-F238E27FC236}">
                <a16:creationId xmlns:a16="http://schemas.microsoft.com/office/drawing/2014/main" id="{E4DD4660-4F75-2CA5-0BA4-ACE113B1C7A1}"/>
              </a:ext>
            </a:extLst>
          </p:cNvPr>
          <p:cNvSpPr>
            <a:spLocks noGrp="1"/>
          </p:cNvSpPr>
          <p:nvPr>
            <p:ph type="body" sz="quarter" idx="91"/>
          </p:nvPr>
        </p:nvSpPr>
        <p:spPr>
          <a:prstGeom prst="rect">
            <a:avLst/>
          </a:prstGeom>
        </p:spPr>
        <p:txBody>
          <a:bodyPr/>
          <a:lstStyle/>
          <a:p>
            <a:r>
              <a:rPr lang="en-GB"/>
              <a:t>03</a:t>
            </a:r>
          </a:p>
        </p:txBody>
      </p:sp>
      <p:sp>
        <p:nvSpPr>
          <p:cNvPr id="14" name="Text Placeholder 13">
            <a:extLst>
              <a:ext uri="{FF2B5EF4-FFF2-40B4-BE49-F238E27FC236}">
                <a16:creationId xmlns:a16="http://schemas.microsoft.com/office/drawing/2014/main" id="{C057808D-C04E-D7E0-A581-84376C66FCBF}"/>
              </a:ext>
            </a:extLst>
          </p:cNvPr>
          <p:cNvSpPr>
            <a:spLocks noGrp="1"/>
          </p:cNvSpPr>
          <p:nvPr>
            <p:ph type="body" sz="quarter" idx="92"/>
          </p:nvPr>
        </p:nvSpPr>
        <p:spPr>
          <a:prstGeom prst="rect">
            <a:avLst/>
          </a:prstGeom>
        </p:spPr>
        <p:txBody>
          <a:bodyPr lIns="91440" tIns="45720" rIns="91440" bIns="45720" anchor="t">
            <a:noAutofit/>
          </a:bodyPr>
          <a:lstStyle/>
          <a:p>
            <a:r>
              <a:rPr lang="en-GB" dirty="0">
                <a:latin typeface="Calibri"/>
                <a:ea typeface="Open Sans"/>
                <a:cs typeface="Calibri"/>
              </a:rPr>
              <a:t>Síða 30</a:t>
            </a:r>
            <a:endParaRPr lang="en-GB" dirty="0"/>
          </a:p>
        </p:txBody>
      </p:sp>
      <p:sp>
        <p:nvSpPr>
          <p:cNvPr id="16" name="Text Placeholder 15">
            <a:extLst>
              <a:ext uri="{FF2B5EF4-FFF2-40B4-BE49-F238E27FC236}">
                <a16:creationId xmlns:a16="http://schemas.microsoft.com/office/drawing/2014/main" id="{79B1E2F9-EB0F-6D33-9100-0BCA85272062}"/>
              </a:ext>
            </a:extLst>
          </p:cNvPr>
          <p:cNvSpPr>
            <a:spLocks noGrp="1"/>
          </p:cNvSpPr>
          <p:nvPr>
            <p:ph type="body" sz="quarter" idx="93"/>
          </p:nvPr>
        </p:nvSpPr>
        <p:spPr>
          <a:prstGeom prst="rect">
            <a:avLst/>
          </a:prstGeom>
        </p:spPr>
        <p:txBody>
          <a:bodyPr lIns="91440" tIns="45720" rIns="91440" bIns="45720" anchor="ctr">
            <a:noAutofit/>
          </a:bodyPr>
          <a:lstStyle/>
          <a:p>
            <a:r>
              <a:rPr lang="en-GB" dirty="0">
                <a:latin typeface="Calibri"/>
                <a:ea typeface="Calibri"/>
                <a:cs typeface="Calibri"/>
              </a:rPr>
              <a:t>Ljósmynd: </a:t>
            </a:r>
            <a:r>
              <a:rPr lang="en-GB" dirty="0" err="1">
                <a:latin typeface="Calibri"/>
                <a:ea typeface="Calibri"/>
                <a:cs typeface="Calibri"/>
              </a:rPr>
              <a:t>Daunia Avventura</a:t>
            </a:r>
            <a:r>
              <a:rPr lang="en-GB" dirty="0">
                <a:latin typeface="Calibri"/>
                <a:ea typeface="Calibri"/>
                <a:cs typeface="Calibri"/>
              </a:rPr>
              <a:t>, </a:t>
            </a:r>
            <a:r>
              <a:rPr lang="en-GB" dirty="0" err="1">
                <a:latin typeface="Calibri"/>
                <a:ea typeface="Calibri"/>
                <a:cs typeface="Calibri"/>
              </a:rPr>
              <a:t>Biccari</a:t>
            </a:r>
            <a:endParaRPr lang="it-IT" dirty="0"/>
          </a:p>
        </p:txBody>
      </p:sp>
      <p:sp>
        <p:nvSpPr>
          <p:cNvPr id="17" name="Text Placeholder 16">
            <a:extLst>
              <a:ext uri="{FF2B5EF4-FFF2-40B4-BE49-F238E27FC236}">
                <a16:creationId xmlns:a16="http://schemas.microsoft.com/office/drawing/2014/main" id="{5CAC9B68-B71F-1D8D-18BA-7B26BCD17BA2}"/>
              </a:ext>
            </a:extLst>
          </p:cNvPr>
          <p:cNvSpPr>
            <a:spLocks noGrp="1"/>
          </p:cNvSpPr>
          <p:nvPr>
            <p:ph type="body" sz="quarter" idx="98"/>
          </p:nvPr>
        </p:nvSpPr>
        <p:spPr>
          <a:prstGeom prst="rect">
            <a:avLst/>
          </a:prstGeom>
        </p:spPr>
        <p:txBody>
          <a:bodyPr/>
          <a:lstStyle/>
          <a:p>
            <a:r>
              <a:rPr lang="en-GB" dirty="0">
                <a:latin typeface="Calibri"/>
                <a:ea typeface="Calibri"/>
                <a:cs typeface="Calibri"/>
              </a:rPr>
              <a:t>Mynd: </a:t>
            </a:r>
            <a:r>
              <a:rPr lang="en-GB" dirty="0" err="1">
                <a:latin typeface="Calibri"/>
                <a:ea typeface="Calibri"/>
                <a:cs typeface="Calibri"/>
              </a:rPr>
              <a:t>Daunia Avventura</a:t>
            </a:r>
            <a:r>
              <a:rPr lang="en-GB" dirty="0">
                <a:latin typeface="Calibri"/>
                <a:ea typeface="Calibri"/>
                <a:cs typeface="Calibri"/>
              </a:rPr>
              <a:t>, </a:t>
            </a:r>
            <a:r>
              <a:rPr lang="en-GB" dirty="0" err="1">
                <a:latin typeface="Calibri"/>
                <a:ea typeface="Calibri"/>
                <a:cs typeface="Calibri"/>
              </a:rPr>
              <a:t>Biccari</a:t>
            </a:r>
            <a:endParaRPr lang="it-IT" dirty="0"/>
          </a:p>
        </p:txBody>
      </p:sp>
      <p:pic>
        <p:nvPicPr>
          <p:cNvPr id="25" name="Picture Placeholder 19" descr="A wooden stairs leading up to a tree house&#10;&#10;AI-generated content may be incorrect.">
            <a:extLst>
              <a:ext uri="{FF2B5EF4-FFF2-40B4-BE49-F238E27FC236}">
                <a16:creationId xmlns:a16="http://schemas.microsoft.com/office/drawing/2014/main" id="{8D791D1C-E9E9-E961-766E-8AF3FD49E698}"/>
              </a:ext>
            </a:extLst>
          </p:cNvPr>
          <p:cNvPicPr>
            <a:picLocks noGrp="1" noChangeAspect="1"/>
          </p:cNvPicPr>
          <p:nvPr>
            <p:ph type="pic" sz="quarter" idx="89"/>
          </p:nvPr>
        </p:nvPicPr>
        <p:blipFill>
          <a:blip r:embed="rId2"/>
          <a:srcRect t="1451" b="1451"/>
          <a:stretch>
            <a:fillRect/>
          </a:stretch>
        </p:blipFill>
        <p:spPr/>
      </p:pic>
      <p:pic>
        <p:nvPicPr>
          <p:cNvPr id="35" name="Picture Placeholder 34" descr="A yellow door with flowers in front of a wooden building&#10;&#10;AI-generated content may be incorrect.">
            <a:extLst>
              <a:ext uri="{FF2B5EF4-FFF2-40B4-BE49-F238E27FC236}">
                <a16:creationId xmlns:a16="http://schemas.microsoft.com/office/drawing/2014/main" id="{1E599D0F-FEA8-A159-9097-313A6C6DFE3F}"/>
              </a:ext>
            </a:extLst>
          </p:cNvPr>
          <p:cNvPicPr>
            <a:picLocks noGrp="1" noChangeAspect="1"/>
          </p:cNvPicPr>
          <p:nvPr>
            <p:ph type="pic" sz="quarter" idx="85"/>
          </p:nvPr>
        </p:nvPicPr>
        <p:blipFill>
          <a:blip r:embed="rId3"/>
          <a:srcRect l="2382" r="2382"/>
          <a:stretch>
            <a:fillRect/>
          </a:stretch>
        </p:blipFill>
        <p:spPr/>
      </p:pic>
      <p:sp>
        <p:nvSpPr>
          <p:cNvPr id="33" name="Text Placeholder 16">
            <a:extLst>
              <a:ext uri="{FF2B5EF4-FFF2-40B4-BE49-F238E27FC236}">
                <a16:creationId xmlns:a16="http://schemas.microsoft.com/office/drawing/2014/main" id="{C7C3E2BB-4055-EA04-2881-AC962F05E3B2}"/>
              </a:ext>
            </a:extLst>
          </p:cNvPr>
          <p:cNvSpPr txBox="1">
            <a:spLocks/>
          </p:cNvSpPr>
          <p:nvPr/>
        </p:nvSpPr>
        <p:spPr>
          <a:xfrm rot="16200000">
            <a:off x="8040727" y="2764577"/>
            <a:ext cx="6351996" cy="822843"/>
          </a:xfrm>
          <a:prstGeom prst="rect">
            <a:avLst/>
          </a:prstGeom>
        </p:spPr>
        <p:txBody>
          <a:bodyPr anchor="t">
            <a:noAutofit/>
          </a:bodyPr>
          <a:lstStyle>
            <a:lvl1pPr marL="0" indent="0" algn="ctr" defTabSz="914400" rtl="0" eaLnBrk="1" latinLnBrk="0" hangingPunct="1">
              <a:lnSpc>
                <a:spcPct val="100000"/>
              </a:lnSpc>
              <a:spcBef>
                <a:spcPts val="0"/>
              </a:spcBef>
              <a:buFont typeface="Arial" panose="020B0604020202020204" pitchFamily="34" charset="0"/>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dirty="0"/>
              <a:t>EFNISYFIRLIT</a:t>
            </a:r>
          </a:p>
        </p:txBody>
      </p:sp>
      <p:pic>
        <p:nvPicPr>
          <p:cNvPr id="40" name="Segnaposto immagine 17" descr="Immagine che contiene aria aperta, nuvola, erba, paesaggio&#10;&#10;Il contenuto generato dall&amp;#39;IA potrebbe non essere corretto.">
            <a:extLst>
              <a:ext uri="{FF2B5EF4-FFF2-40B4-BE49-F238E27FC236}">
                <a16:creationId xmlns:a16="http://schemas.microsoft.com/office/drawing/2014/main" id="{434AA328-7853-9986-304E-2BEDC66568BD}"/>
              </a:ext>
            </a:extLst>
          </p:cNvPr>
          <p:cNvPicPr>
            <a:picLocks noGrp="1" noChangeAspect="1"/>
          </p:cNvPicPr>
          <p:nvPr>
            <p:ph type="pic" sz="quarter" idx="67"/>
          </p:nvPr>
        </p:nvPicPr>
        <p:blipFill>
          <a:blip r:embed="rId4"/>
          <a:srcRect l="3576" r="3576"/>
          <a:stretch/>
        </p:blipFill>
        <p:spPr>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p:spPr>
      </p:pic>
    </p:spTree>
    <p:extLst>
      <p:ext uri="{BB962C8B-B14F-4D97-AF65-F5344CB8AC3E}">
        <p14:creationId xmlns:p14="http://schemas.microsoft.com/office/powerpoint/2010/main" val="1951910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332716-96CE-5898-5483-AC9370A46FAC}"/>
              </a:ext>
            </a:extLst>
          </p:cNvPr>
          <p:cNvSpPr>
            <a:spLocks noGrp="1"/>
          </p:cNvSpPr>
          <p:nvPr>
            <p:ph type="body" sz="quarter" idx="15"/>
          </p:nvPr>
        </p:nvSpPr>
        <p:spPr>
          <a:xfrm>
            <a:off x="6513752" y="1301051"/>
            <a:ext cx="700387" cy="689518"/>
          </a:xfrm>
        </p:spPr>
        <p:txBody>
          <a:bodyPr anchor="b"/>
          <a:lstStyle/>
          <a:p>
            <a:r>
              <a:rPr lang="en-US" sz="3600" b="1" dirty="0"/>
              <a:t>02</a:t>
            </a:r>
          </a:p>
        </p:txBody>
      </p:sp>
      <p:sp>
        <p:nvSpPr>
          <p:cNvPr id="6" name="Text Placeholder 5">
            <a:extLst>
              <a:ext uri="{FF2B5EF4-FFF2-40B4-BE49-F238E27FC236}">
                <a16:creationId xmlns:a16="http://schemas.microsoft.com/office/drawing/2014/main" id="{43D63E27-25D9-4919-8DFB-F33F333C3548}"/>
              </a:ext>
            </a:extLst>
          </p:cNvPr>
          <p:cNvSpPr>
            <a:spLocks noGrp="1"/>
          </p:cNvSpPr>
          <p:nvPr>
            <p:ph type="body" sz="quarter" idx="14"/>
          </p:nvPr>
        </p:nvSpPr>
        <p:spPr>
          <a:xfrm>
            <a:off x="7476936" y="1270954"/>
            <a:ext cx="4069921" cy="689481"/>
          </a:xfrm>
        </p:spPr>
        <p:txBody>
          <a:bodyPr anchor="t"/>
          <a:lstStyle/>
          <a:p>
            <a:pPr>
              <a:lnSpc>
                <a:spcPts val="2240"/>
              </a:lnSpc>
            </a:pPr>
            <a:r>
              <a:rPr lang="en-GB" b="1" kern="1200" dirty="0">
                <a:solidFill>
                  <a:srgbClr val="EC7C69"/>
                </a:solidFill>
                <a:latin typeface="+mn-lt"/>
                <a:ea typeface="+mn-ea"/>
                <a:cs typeface="+mn-cs"/>
              </a:rPr>
              <a:t>Betri byggingavalkostir — Efni, skipulag og sveigjanleiki</a:t>
            </a:r>
          </a:p>
          <a:p>
            <a:pPr>
              <a:lnSpc>
                <a:spcPts val="2240"/>
              </a:lnSpc>
            </a:pPr>
            <a:endParaRPr lang="en-GB" b="1" kern="1200" dirty="0">
              <a:solidFill>
                <a:srgbClr val="EC7C69"/>
              </a:solidFill>
              <a:latin typeface="+mn-lt"/>
              <a:ea typeface="+mn-ea"/>
              <a:cs typeface="+mn-cs"/>
            </a:endParaRPr>
          </a:p>
        </p:txBody>
      </p:sp>
      <p:sp>
        <p:nvSpPr>
          <p:cNvPr id="9" name="Text Placeholder 8">
            <a:extLst>
              <a:ext uri="{FF2B5EF4-FFF2-40B4-BE49-F238E27FC236}">
                <a16:creationId xmlns:a16="http://schemas.microsoft.com/office/drawing/2014/main" id="{4F1B31DF-1CFE-D018-6B75-87CD9C17B018}"/>
              </a:ext>
            </a:extLst>
          </p:cNvPr>
          <p:cNvSpPr>
            <a:spLocks noGrp="1"/>
          </p:cNvSpPr>
          <p:nvPr>
            <p:ph type="body" sz="quarter" idx="28"/>
          </p:nvPr>
        </p:nvSpPr>
        <p:spPr>
          <a:xfrm>
            <a:off x="672295" y="1305618"/>
            <a:ext cx="5423706" cy="4246763"/>
          </a:xfrm>
        </p:spPr>
        <p:txBody>
          <a:bodyPr/>
          <a:lstStyle/>
          <a:p>
            <a:pPr marL="0" indent="0">
              <a:lnSpc>
                <a:spcPts val="2180"/>
              </a:lnSpc>
            </a:pPr>
            <a:r>
              <a:rPr lang="en-GB" sz="2200" b="0" dirty="0"/>
              <a:t>Modúl 3 sýnir hvernig valkostir í húsnæði geta verið bæði sjálfbærir og djúpt tengdir staðbundinni sjálfsmynd. Kynntu þér hvernig ígrunduð hönnun, val á efnum og samþætting við landslagið styðja ekki aðeins umhverfið heldur styrkja einnig samfélög og varðveita menningu. Lærðu hvernig byggingavalkostir geta skapað einstakar og eftirminnilegar ferðaupplifanir – sérstaklega á dreifbýlissvæðum eða svæðum sem hafa verið vanmetin. </a:t>
            </a:r>
          </a:p>
          <a:p>
            <a:pPr marL="0" indent="0">
              <a:lnSpc>
                <a:spcPts val="2180"/>
              </a:lnSpc>
            </a:pPr>
            <a:endParaRPr lang="en-GB" sz="2200" b="0" dirty="0"/>
          </a:p>
          <a:p>
            <a:pPr marL="0" indent="0">
              <a:lnSpc>
                <a:spcPts val="2180"/>
              </a:lnSpc>
            </a:pPr>
            <a:r>
              <a:rPr lang="en-GB" sz="2200" b="0" dirty="0"/>
              <a:t> Það fjallar um þrjá </a:t>
            </a:r>
            <a:r>
              <a:rPr lang="en-GB" sz="2200" dirty="0"/>
              <a:t>lykilþætti: </a:t>
            </a:r>
          </a:p>
          <a:p>
            <a:pPr marL="457200" indent="-457200">
              <a:lnSpc>
                <a:spcPts val="2180"/>
              </a:lnSpc>
              <a:buFont typeface="+mj-lt"/>
              <a:buAutoNum type="arabicPeriod"/>
            </a:pPr>
            <a:r>
              <a:rPr lang="en-GB" sz="2200" dirty="0"/>
              <a:t>Snjall byrjun: </a:t>
            </a:r>
            <a:r>
              <a:rPr lang="en-GB" sz="2200" b="0" dirty="0"/>
              <a:t>Aðlögun bygginga og notkun forsmíðaðra eininga</a:t>
            </a:r>
          </a:p>
          <a:p>
            <a:pPr marL="457200" indent="-457200">
              <a:lnSpc>
                <a:spcPts val="2180"/>
              </a:lnSpc>
              <a:buFont typeface="+mj-lt"/>
              <a:buAutoNum type="arabicPeriod"/>
            </a:pPr>
            <a:r>
              <a:rPr lang="en-GB" sz="2200" dirty="0"/>
              <a:t>Betri byggingavalkostir </a:t>
            </a:r>
            <a:r>
              <a:rPr lang="en-GB" sz="2200" b="0" dirty="0"/>
              <a:t>- Efni, skipulag og sveigjanleiki</a:t>
            </a:r>
          </a:p>
          <a:p>
            <a:pPr marL="457200" indent="-457200">
              <a:lnSpc>
                <a:spcPts val="2180"/>
              </a:lnSpc>
              <a:buFont typeface="+mj-lt"/>
              <a:buAutoNum type="arabicPeriod"/>
            </a:pPr>
            <a:r>
              <a:rPr lang="en-GB" sz="2200" b="0" dirty="0"/>
              <a:t>Dvalarstaðir í réttri stærð sem hafa staðbundin áhrif</a:t>
            </a:r>
          </a:p>
          <a:p>
            <a:pPr marL="0" indent="0">
              <a:lnSpc>
                <a:spcPts val="2180"/>
              </a:lnSpc>
            </a:pPr>
            <a:endParaRPr lang="en-US" sz="2200" b="0" dirty="0"/>
          </a:p>
        </p:txBody>
      </p:sp>
      <p:sp>
        <p:nvSpPr>
          <p:cNvPr id="8" name="Text Placeholder 7">
            <a:extLst>
              <a:ext uri="{FF2B5EF4-FFF2-40B4-BE49-F238E27FC236}">
                <a16:creationId xmlns:a16="http://schemas.microsoft.com/office/drawing/2014/main" id="{9E008C6E-21CE-8F0D-9175-2244D18D2709}"/>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Yfirlit yfir einingu 3</a:t>
            </a:r>
          </a:p>
        </p:txBody>
      </p:sp>
      <p:cxnSp>
        <p:nvCxnSpPr>
          <p:cNvPr id="34" name="Straight Connector 33">
            <a:extLst>
              <a:ext uri="{FF2B5EF4-FFF2-40B4-BE49-F238E27FC236}">
                <a16:creationId xmlns:a16="http://schemas.microsoft.com/office/drawing/2014/main" id="{AE91B2BC-7D76-4B4D-B897-64B7D14505D7}"/>
              </a:ext>
            </a:extLst>
          </p:cNvPr>
          <p:cNvCxnSpPr>
            <a:cxnSpLocks/>
          </p:cNvCxnSpPr>
          <p:nvPr/>
        </p:nvCxnSpPr>
        <p:spPr>
          <a:xfrm flipH="1">
            <a:off x="6250955" y="1989613"/>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FB0E8D8A-89C8-479B-851C-E0591AE7D7E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4</a:t>
            </a:fld>
            <a:endParaRPr lang="fr-CA" sz="1200" dirty="0"/>
          </a:p>
        </p:txBody>
      </p:sp>
      <p:sp>
        <p:nvSpPr>
          <p:cNvPr id="24" name="Text Placeholder 10">
            <a:extLst>
              <a:ext uri="{FF2B5EF4-FFF2-40B4-BE49-F238E27FC236}">
                <a16:creationId xmlns:a16="http://schemas.microsoft.com/office/drawing/2014/main" id="{4D648581-A9C4-E21D-00F8-7FCCE057E492}"/>
              </a:ext>
            </a:extLst>
          </p:cNvPr>
          <p:cNvSpPr txBox="1">
            <a:spLocks/>
          </p:cNvSpPr>
          <p:nvPr/>
        </p:nvSpPr>
        <p:spPr>
          <a:xfrm>
            <a:off x="7306908" y="2018792"/>
            <a:ext cx="4542192" cy="311537"/>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Clr>
                <a:srgbClr val="459597"/>
              </a:buClr>
              <a:buFont typeface="Arial" panose="020B0604020202020204" pitchFamily="34" charset="0"/>
              <a:buChar char="•"/>
            </a:pPr>
            <a:r>
              <a:rPr lang="en-GB" sz="2000" dirty="0">
                <a:solidFill>
                  <a:srgbClr val="414141"/>
                </a:solidFill>
              </a:rPr>
              <a:t>Farðu í lærdómsferð um </a:t>
            </a:r>
            <a:r>
              <a:rPr lang="en-GB" sz="2000" b="1" dirty="0">
                <a:solidFill>
                  <a:srgbClr val="414141"/>
                </a:solidFill>
              </a:rPr>
              <a:t>vistvæna efnisvali og rýmishönnun </a:t>
            </a:r>
            <a:r>
              <a:rPr lang="en-GB" sz="2000" dirty="0">
                <a:solidFill>
                  <a:srgbClr val="414141"/>
                </a:solidFill>
              </a:rPr>
              <a:t>sem styður bæði einkalíf og samveru, auk fjölnota skipulags sem er aðlagað árstíðabundnum breytingum og þróun viðskiptalíkana.</a:t>
            </a:r>
          </a:p>
          <a:p>
            <a:pPr marL="285750" indent="-285750">
              <a:buClr>
                <a:srgbClr val="459597"/>
              </a:buClr>
              <a:buFont typeface="Arial" panose="020B0604020202020204" pitchFamily="34" charset="0"/>
              <a:buChar char="•"/>
            </a:pPr>
            <a:r>
              <a:rPr lang="en-GB" sz="2000" dirty="0">
                <a:solidFill>
                  <a:srgbClr val="414141"/>
                </a:solidFill>
              </a:rPr>
              <a:t>Lærðu hvernig á að </a:t>
            </a:r>
            <a:r>
              <a:rPr lang="en-GB" sz="2000" b="1" dirty="0">
                <a:solidFill>
                  <a:srgbClr val="414141"/>
                </a:solidFill>
              </a:rPr>
              <a:t>velja sjálfbær byggingarefni og snjalla skipulag </a:t>
            </a:r>
            <a:r>
              <a:rPr lang="en-GB" sz="2000" dirty="0">
                <a:solidFill>
                  <a:srgbClr val="414141"/>
                </a:solidFill>
              </a:rPr>
              <a:t>með viðeigandi hönnun, sem tryggir hámarksþægindi og skilvirkni. </a:t>
            </a:r>
          </a:p>
          <a:p>
            <a:pPr marL="285750" indent="-285750">
              <a:buClr>
                <a:srgbClr val="459597"/>
              </a:buClr>
              <a:buFont typeface="Arial" panose="020B0604020202020204" pitchFamily="34" charset="0"/>
              <a:buChar char="•"/>
            </a:pPr>
            <a:r>
              <a:rPr lang="en-GB" sz="2000" dirty="0">
                <a:solidFill>
                  <a:srgbClr val="414141"/>
                </a:solidFill>
              </a:rPr>
              <a:t>Kannaðu sérstaklega </a:t>
            </a:r>
            <a:r>
              <a:rPr lang="en-GB" sz="2000" b="1" dirty="0">
                <a:solidFill>
                  <a:srgbClr val="414141"/>
                </a:solidFill>
              </a:rPr>
              <a:t>lífklímalausnir </a:t>
            </a:r>
            <a:r>
              <a:rPr lang="en-GB" sz="2000" dirty="0">
                <a:solidFill>
                  <a:srgbClr val="414141"/>
                </a:solidFill>
              </a:rPr>
              <a:t>sem nýta sér óvirka orku, styðja líf innandyra og utandyra og aðlagast dreifbýli.</a:t>
            </a:r>
          </a:p>
          <a:p>
            <a:pPr marL="285750" indent="-285750">
              <a:buClr>
                <a:srgbClr val="459597"/>
              </a:buClr>
              <a:buFont typeface="Arial" panose="020B0604020202020204" pitchFamily="34" charset="0"/>
              <a:buChar char="•"/>
            </a:pPr>
            <a:endParaRPr lang="en-GB" sz="2000" dirty="0">
              <a:solidFill>
                <a:srgbClr val="414141"/>
              </a:solidFill>
            </a:endParaRPr>
          </a:p>
          <a:p>
            <a:pPr marL="285750" indent="-285750">
              <a:buClr>
                <a:srgbClr val="459597"/>
              </a:buClr>
              <a:buFont typeface="Arial" panose="020B0604020202020204" pitchFamily="34" charset="0"/>
              <a:buChar char="•"/>
            </a:pPr>
            <a:endParaRPr lang="en-GB" sz="2000" dirty="0">
              <a:solidFill>
                <a:srgbClr val="414141"/>
              </a:solidFill>
            </a:endParaRPr>
          </a:p>
          <a:p>
            <a:pPr marL="285750" indent="-285750">
              <a:buClr>
                <a:srgbClr val="459597"/>
              </a:buClr>
              <a:buFont typeface="Arial" panose="020B0604020202020204" pitchFamily="34" charset="0"/>
              <a:buChar char="•"/>
            </a:pPr>
            <a:endParaRPr lang="en-GB" sz="2000" dirty="0">
              <a:solidFill>
                <a:srgbClr val="414141"/>
              </a:solidFill>
            </a:endParaRPr>
          </a:p>
          <a:p>
            <a:pPr marL="285750" indent="-285750">
              <a:buClr>
                <a:srgbClr val="459597"/>
              </a:buClr>
              <a:buFont typeface="Arial" panose="020B0604020202020204" pitchFamily="34" charset="0"/>
              <a:buChar char="•"/>
            </a:pPr>
            <a:endParaRPr lang="en-GB" sz="2000" dirty="0">
              <a:solidFill>
                <a:srgbClr val="414141"/>
              </a:solidFill>
            </a:endParaRPr>
          </a:p>
          <a:p>
            <a:pPr marL="285750" indent="-285750">
              <a:buClr>
                <a:srgbClr val="459597"/>
              </a:buClr>
              <a:buFont typeface="Arial" panose="020B0604020202020204" pitchFamily="34" charset="0"/>
              <a:buChar char="•"/>
            </a:pPr>
            <a:endParaRPr lang="en-GB" sz="2000" dirty="0">
              <a:solidFill>
                <a:srgbClr val="414141"/>
              </a:solidFill>
            </a:endParaRPr>
          </a:p>
          <a:p>
            <a:pPr marL="285750" indent="-285750">
              <a:buClr>
                <a:srgbClr val="459597"/>
              </a:buClr>
              <a:buFont typeface="Arial" panose="020B0604020202020204" pitchFamily="34" charset="0"/>
              <a:buChar char="•"/>
            </a:pPr>
            <a:endParaRPr lang="en-GB" sz="2000" dirty="0">
              <a:solidFill>
                <a:srgbClr val="414141"/>
              </a:solidFill>
            </a:endParaRPr>
          </a:p>
        </p:txBody>
      </p:sp>
      <p:sp>
        <p:nvSpPr>
          <p:cNvPr id="2" name="TextBox 1">
            <a:extLst>
              <a:ext uri="{FF2B5EF4-FFF2-40B4-BE49-F238E27FC236}">
                <a16:creationId xmlns:a16="http://schemas.microsoft.com/office/drawing/2014/main" id="{79ADC5A2-B634-4A40-B2AD-D038DC337344}"/>
              </a:ext>
            </a:extLst>
          </p:cNvPr>
          <p:cNvSpPr txBox="1"/>
          <p:nvPr/>
        </p:nvSpPr>
        <p:spPr>
          <a:xfrm>
            <a:off x="7476936" y="446293"/>
            <a:ext cx="4244749" cy="533351"/>
          </a:xfrm>
          <a:prstGeom prst="rect">
            <a:avLst/>
          </a:prstGeom>
          <a:noFill/>
        </p:spPr>
        <p:txBody>
          <a:bodyPr wrap="square">
            <a:spAutoFit/>
          </a:bodyPr>
          <a:lstStyle/>
          <a:p>
            <a:pPr>
              <a:lnSpc>
                <a:spcPts val="3620"/>
              </a:lnSpc>
            </a:pPr>
            <a:r>
              <a:rPr lang="en-GB" sz="2800" b="1" dirty="0">
                <a:solidFill>
                  <a:srgbClr val="459597"/>
                </a:solidFill>
              </a:rPr>
              <a:t>Námsmarkmið</a:t>
            </a:r>
            <a:endParaRPr lang="en-GB" sz="2800" dirty="0">
              <a:solidFill>
                <a:srgbClr val="459597"/>
              </a:solidFill>
            </a:endParaRPr>
          </a:p>
        </p:txBody>
      </p:sp>
    </p:spTree>
    <p:extLst>
      <p:ext uri="{BB962C8B-B14F-4D97-AF65-F5344CB8AC3E}">
        <p14:creationId xmlns:p14="http://schemas.microsoft.com/office/powerpoint/2010/main" val="648164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882D3-343C-A86E-4427-353C756CA156}"/>
            </a:ext>
          </a:extLst>
        </p:cNvPr>
        <p:cNvGrpSpPr/>
        <p:nvPr/>
      </p:nvGrpSpPr>
      <p:grpSpPr>
        <a:xfrm>
          <a:off x="0" y="0"/>
          <a:ext cx="0" cy="0"/>
          <a:chOff x="0" y="0"/>
          <a:chExt cx="0" cy="0"/>
        </a:xfrm>
      </p:grpSpPr>
      <p:pic>
        <p:nvPicPr>
          <p:cNvPr id="10" name="Segnaposto immagine 5" descr="Immagine che contiene aria aperta, cielo, albero, camminata&#10;&#10;Il contenuto generato dall&amp;#39;IA potrebbe non essere corretto.">
            <a:extLst>
              <a:ext uri="{FF2B5EF4-FFF2-40B4-BE49-F238E27FC236}">
                <a16:creationId xmlns:a16="http://schemas.microsoft.com/office/drawing/2014/main" id="{94CD4365-FC4D-097C-E84E-D175E28CF177}"/>
              </a:ext>
            </a:extLst>
          </p:cNvPr>
          <p:cNvPicPr>
            <a:picLocks noGrp="1" noChangeAspect="1"/>
          </p:cNvPicPr>
          <p:nvPr>
            <p:ph type="pic" sz="quarter" idx="19"/>
          </p:nvPr>
        </p:nvPicPr>
        <p:blipFill>
          <a:blip r:embed="rId2"/>
          <a:srcRect t="15271" b="15271"/>
          <a:stretch>
            <a:fillRect/>
          </a:stretch>
        </p:blipFill>
        <p:spPr/>
      </p:pic>
      <p:sp>
        <p:nvSpPr>
          <p:cNvPr id="2" name="Text Placeholder 1">
            <a:extLst>
              <a:ext uri="{FF2B5EF4-FFF2-40B4-BE49-F238E27FC236}">
                <a16:creationId xmlns:a16="http://schemas.microsoft.com/office/drawing/2014/main" id="{BA477325-FD39-810A-DCCC-E2BC43119A96}"/>
              </a:ext>
            </a:extLst>
          </p:cNvPr>
          <p:cNvSpPr>
            <a:spLocks noGrp="1"/>
          </p:cNvSpPr>
          <p:nvPr>
            <p:ph type="body" sz="quarter" idx="16"/>
          </p:nvPr>
        </p:nvSpPr>
        <p:spPr>
          <a:xfrm>
            <a:off x="733930" y="2695992"/>
            <a:ext cx="4450069" cy="3066422"/>
          </a:xfrm>
        </p:spPr>
        <p:txBody>
          <a:bodyPr>
            <a:noAutofit/>
          </a:bodyPr>
          <a:lstStyle/>
          <a:p>
            <a:pPr>
              <a:lnSpc>
                <a:spcPts val="3900"/>
              </a:lnSpc>
            </a:pPr>
            <a:r>
              <a:rPr lang="en-GB" sz="4000" dirty="0"/>
              <a:t>Betri byggingavalkostir: efni, skipulag og sveigjanleiki</a:t>
            </a:r>
          </a:p>
          <a:p>
            <a:pPr>
              <a:lnSpc>
                <a:spcPts val="3900"/>
              </a:lnSpc>
            </a:pPr>
            <a:endParaRPr lang="en-GB" sz="4000" dirty="0"/>
          </a:p>
        </p:txBody>
      </p:sp>
      <p:sp>
        <p:nvSpPr>
          <p:cNvPr id="3" name="Text Placeholder 2">
            <a:extLst>
              <a:ext uri="{FF2B5EF4-FFF2-40B4-BE49-F238E27FC236}">
                <a16:creationId xmlns:a16="http://schemas.microsoft.com/office/drawing/2014/main" id="{A9176FE3-F725-B493-6590-4D70990DBECD}"/>
              </a:ext>
            </a:extLst>
          </p:cNvPr>
          <p:cNvSpPr>
            <a:spLocks noGrp="1"/>
          </p:cNvSpPr>
          <p:nvPr>
            <p:ph type="body" sz="quarter" idx="17"/>
          </p:nvPr>
        </p:nvSpPr>
        <p:spPr>
          <a:xfrm>
            <a:off x="733931" y="1095586"/>
            <a:ext cx="5362069" cy="582221"/>
          </a:xfrm>
        </p:spPr>
        <p:txBody>
          <a:bodyPr/>
          <a:lstStyle/>
          <a:p>
            <a:r>
              <a:rPr lang="en-IE" sz="6600" b="1" dirty="0"/>
              <a:t>Kafli 2</a:t>
            </a:r>
            <a:endParaRPr lang="en-GB" sz="6600" b="1" dirty="0"/>
          </a:p>
        </p:txBody>
      </p:sp>
      <p:sp>
        <p:nvSpPr>
          <p:cNvPr id="8" name="Text Placeholder 7">
            <a:extLst>
              <a:ext uri="{FF2B5EF4-FFF2-40B4-BE49-F238E27FC236}">
                <a16:creationId xmlns:a16="http://schemas.microsoft.com/office/drawing/2014/main" id="{D45A6D4E-2928-D5EE-BDCC-6231AE61993A}"/>
              </a:ext>
            </a:extLst>
          </p:cNvPr>
          <p:cNvSpPr>
            <a:spLocks noGrp="1"/>
          </p:cNvSpPr>
          <p:nvPr>
            <p:ph type="body" sz="quarter" idx="65"/>
          </p:nvPr>
        </p:nvSpPr>
        <p:spPr>
          <a:xfrm>
            <a:off x="8485094" y="1451578"/>
            <a:ext cx="3706906" cy="452458"/>
          </a:xfrm>
          <a:solidFill>
            <a:srgbClr val="EC7C69"/>
          </a:solidFill>
        </p:spPr>
        <p:txBody>
          <a:bodyPr/>
          <a:lstStyle/>
          <a:p>
            <a:pPr algn="ctr"/>
            <a:r>
              <a:rPr lang="en-IE" sz="1200" dirty="0">
                <a:latin typeface="Calibri"/>
                <a:ea typeface="Calibri"/>
                <a:cs typeface="Calibri"/>
              </a:rPr>
              <a:t>Ljósmynd: </a:t>
            </a:r>
            <a:r>
              <a:rPr lang="en-IE" sz="1200" dirty="0" err="1">
                <a:latin typeface="Calibri"/>
                <a:ea typeface="Calibri"/>
                <a:cs typeface="Calibri"/>
              </a:rPr>
              <a:t>Daunia Avventura</a:t>
            </a:r>
            <a:r>
              <a:rPr lang="en-IE" sz="1200" dirty="0">
                <a:latin typeface="Calibri"/>
                <a:ea typeface="Calibri"/>
                <a:cs typeface="Calibri"/>
              </a:rPr>
              <a:t>, </a:t>
            </a:r>
            <a:r>
              <a:rPr lang="en-IE" sz="1200" dirty="0" err="1">
                <a:latin typeface="Calibri"/>
                <a:ea typeface="Calibri"/>
                <a:cs typeface="Calibri"/>
              </a:rPr>
              <a:t>Biccari</a:t>
            </a:r>
            <a:endParaRPr lang="en-IE" sz="1200" dirty="0">
              <a:latin typeface="Calibri"/>
              <a:ea typeface="Calibri"/>
              <a:cs typeface="Calibri"/>
            </a:endParaRPr>
          </a:p>
        </p:txBody>
      </p:sp>
      <p:sp>
        <p:nvSpPr>
          <p:cNvPr id="4" name="Freeform 3">
            <a:extLst>
              <a:ext uri="{FF2B5EF4-FFF2-40B4-BE49-F238E27FC236}">
                <a16:creationId xmlns:a16="http://schemas.microsoft.com/office/drawing/2014/main" id="{D4292D93-8DE7-A40F-E533-247469C88E6B}"/>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29CAADF3-C22D-8B68-7235-D1AE5B5CFDE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pic>
        <p:nvPicPr>
          <p:cNvPr id="9" name="Picture 8">
            <a:extLst>
              <a:ext uri="{FF2B5EF4-FFF2-40B4-BE49-F238E27FC236}">
                <a16:creationId xmlns:a16="http://schemas.microsoft.com/office/drawing/2014/main" id="{AB513A41-E00C-2C4B-6CE9-79C3E97C2E47}"/>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066576" y="3795860"/>
            <a:ext cx="3580276" cy="2659133"/>
          </a:xfrm>
          <a:prstGeom prst="rect">
            <a:avLst/>
          </a:prstGeom>
        </p:spPr>
      </p:pic>
    </p:spTree>
    <p:extLst>
      <p:ext uri="{BB962C8B-B14F-4D97-AF65-F5344CB8AC3E}">
        <p14:creationId xmlns:p14="http://schemas.microsoft.com/office/powerpoint/2010/main" val="3801510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CDF59-C2C2-0F71-9473-8D7782661600}"/>
            </a:ext>
          </a:extLst>
        </p:cNvPr>
        <p:cNvGrpSpPr/>
        <p:nvPr/>
      </p:nvGrpSpPr>
      <p:grpSpPr>
        <a:xfrm>
          <a:off x="0" y="0"/>
          <a:ext cx="0" cy="0"/>
          <a:chOff x="0" y="0"/>
          <a:chExt cx="0" cy="0"/>
        </a:xfrm>
      </p:grpSpPr>
      <p:pic>
        <p:nvPicPr>
          <p:cNvPr id="8" name="Picture Placeholder 7" descr="A tree house in the woods&#10;&#10;AI-generated content may be incorrect.">
            <a:extLst>
              <a:ext uri="{FF2B5EF4-FFF2-40B4-BE49-F238E27FC236}">
                <a16:creationId xmlns:a16="http://schemas.microsoft.com/office/drawing/2014/main" id="{7BEF4625-4277-31C6-A97B-237A76EE0DEB}"/>
              </a:ext>
            </a:extLst>
          </p:cNvPr>
          <p:cNvPicPr>
            <a:picLocks noGrp="1" noChangeAspect="1"/>
          </p:cNvPicPr>
          <p:nvPr>
            <p:ph type="pic" sz="quarter" idx="67"/>
          </p:nvPr>
        </p:nvPicPr>
        <p:blipFill>
          <a:blip r:embed="rId2"/>
          <a:srcRect t="936" b="936"/>
          <a:stretch>
            <a:fillRect/>
          </a:stretch>
        </p:blipFill>
        <p:spPr/>
      </p:pic>
      <p:sp>
        <p:nvSpPr>
          <p:cNvPr id="2" name="Text Placeholder 1">
            <a:extLst>
              <a:ext uri="{FF2B5EF4-FFF2-40B4-BE49-F238E27FC236}">
                <a16:creationId xmlns:a16="http://schemas.microsoft.com/office/drawing/2014/main" id="{60EE4489-BED2-40C4-B487-666D244E48C7}"/>
              </a:ext>
            </a:extLst>
          </p:cNvPr>
          <p:cNvSpPr>
            <a:spLocks noGrp="1"/>
          </p:cNvSpPr>
          <p:nvPr>
            <p:ph type="body" sz="quarter" idx="18"/>
          </p:nvPr>
        </p:nvSpPr>
        <p:spPr>
          <a:xfrm>
            <a:off x="7826187" y="1618150"/>
            <a:ext cx="3694643" cy="870198"/>
          </a:xfrm>
        </p:spPr>
        <p:txBody>
          <a:bodyPr/>
          <a:lstStyle/>
          <a:p>
            <a:pPr>
              <a:lnSpc>
                <a:spcPts val="3240"/>
              </a:lnSpc>
            </a:pPr>
            <a:r>
              <a:rPr lang="en-GB" sz="3200" dirty="0"/>
              <a:t>Betri byggingavalkostir - Efni, skipulag og sveigjanleiki</a:t>
            </a:r>
          </a:p>
          <a:p>
            <a:pPr>
              <a:lnSpc>
                <a:spcPts val="3240"/>
              </a:lnSpc>
            </a:pPr>
            <a:endParaRPr lang="en-GB" sz="3200" dirty="0"/>
          </a:p>
          <a:p>
            <a:pPr>
              <a:lnSpc>
                <a:spcPts val="3240"/>
              </a:lnSpc>
            </a:pPr>
            <a:endParaRPr lang="en-GB" sz="3200" dirty="0"/>
          </a:p>
        </p:txBody>
      </p:sp>
      <p:sp>
        <p:nvSpPr>
          <p:cNvPr id="3" name="Text Placeholder 2">
            <a:extLst>
              <a:ext uri="{FF2B5EF4-FFF2-40B4-BE49-F238E27FC236}">
                <a16:creationId xmlns:a16="http://schemas.microsoft.com/office/drawing/2014/main" id="{8E0DC63F-1113-8B2F-1469-86F174148462}"/>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Kafli 2</a:t>
            </a:r>
          </a:p>
        </p:txBody>
      </p:sp>
      <p:sp>
        <p:nvSpPr>
          <p:cNvPr id="29" name="Slide Number Placeholder 5">
            <a:extLst>
              <a:ext uri="{FF2B5EF4-FFF2-40B4-BE49-F238E27FC236}">
                <a16:creationId xmlns:a16="http://schemas.microsoft.com/office/drawing/2014/main" id="{34392913-5D35-7857-F687-67AA0DFE900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25" name="Text Placeholder 4">
            <a:extLst>
              <a:ext uri="{FF2B5EF4-FFF2-40B4-BE49-F238E27FC236}">
                <a16:creationId xmlns:a16="http://schemas.microsoft.com/office/drawing/2014/main" id="{8D450DFA-D326-43D0-9DF1-C765CEBB9981}"/>
              </a:ext>
            </a:extLst>
          </p:cNvPr>
          <p:cNvSpPr>
            <a:spLocks noGrp="1"/>
          </p:cNvSpPr>
          <p:nvPr>
            <p:ph type="body" sz="quarter" idx="23"/>
          </p:nvPr>
        </p:nvSpPr>
        <p:spPr>
          <a:xfrm>
            <a:off x="440732" y="3519184"/>
            <a:ext cx="3130702" cy="1373830"/>
          </a:xfrm>
        </p:spPr>
        <p:txBody>
          <a:bodyPr lIns="91440" tIns="45720" rIns="91440" bIns="45720" anchor="t"/>
          <a:lstStyle/>
          <a:p>
            <a:pPr>
              <a:buNone/>
            </a:pPr>
            <a:r>
              <a:rPr lang="en-US" sz="4000" b="1" dirty="0">
                <a:solidFill>
                  <a:srgbClr val="EC7C69"/>
                </a:solidFill>
              </a:rPr>
              <a:t>Yfirlit:</a:t>
            </a:r>
            <a:endParaRPr lang="en-US" sz="4000" dirty="0"/>
          </a:p>
        </p:txBody>
      </p:sp>
      <p:sp>
        <p:nvSpPr>
          <p:cNvPr id="26" name="Text Placeholder 4">
            <a:extLst>
              <a:ext uri="{FF2B5EF4-FFF2-40B4-BE49-F238E27FC236}">
                <a16:creationId xmlns:a16="http://schemas.microsoft.com/office/drawing/2014/main" id="{E692E126-A856-F0CE-FE52-EDEEF84A76E2}"/>
              </a:ext>
            </a:extLst>
          </p:cNvPr>
          <p:cNvSpPr txBox="1">
            <a:spLocks/>
          </p:cNvSpPr>
          <p:nvPr/>
        </p:nvSpPr>
        <p:spPr>
          <a:xfrm>
            <a:off x="4276165" y="4291827"/>
            <a:ext cx="7445642" cy="70420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60"/>
              </a:lnSpc>
            </a:pPr>
            <a:r>
              <a:rPr lang="en-IE" sz="2000" dirty="0"/>
              <a:t>Notkun staðbundinna, enduruninna eða umhverfisvænna efna dregur úr umhverfisáhrifum og styður við staðbundna efnahag og menningararfleifð. Sveigjanleg skipulagning sem bregst við loftslagi tryggir gestum þægindi og skilvirka nýtingu auðlinda. Hvort sem um er að ræða umbreytingu á núverandi rýmum eða byggingu nýrra er markmiðið að skapa gistirými sem falla að landslaginu, þjóna samfélaginu og bjóða upp á einstakar, ekta upplifanir.</a:t>
            </a:r>
          </a:p>
        </p:txBody>
      </p:sp>
      <p:sp>
        <p:nvSpPr>
          <p:cNvPr id="27" name="Text Placeholder 4">
            <a:extLst>
              <a:ext uri="{FF2B5EF4-FFF2-40B4-BE49-F238E27FC236}">
                <a16:creationId xmlns:a16="http://schemas.microsoft.com/office/drawing/2014/main" id="{71E24FF5-0447-4C0E-374E-FA093D1717F6}"/>
              </a:ext>
            </a:extLst>
          </p:cNvPr>
          <p:cNvSpPr txBox="1">
            <a:spLocks/>
          </p:cNvSpPr>
          <p:nvPr/>
        </p:nvSpPr>
        <p:spPr>
          <a:xfrm>
            <a:off x="459109" y="4291827"/>
            <a:ext cx="3453986"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dirty="0"/>
              <a:t>Þessi kafli fjallar um hvernig snjallir efnis- og hönnunarvalkostir geta gert valda gistingu bæði sjálfbæra og merkingarbæra. </a:t>
            </a:r>
            <a:endParaRPr lang="en-IE" dirty="0"/>
          </a:p>
        </p:txBody>
      </p:sp>
      <p:sp>
        <p:nvSpPr>
          <p:cNvPr id="9" name="Text Placeholder 7">
            <a:extLst>
              <a:ext uri="{FF2B5EF4-FFF2-40B4-BE49-F238E27FC236}">
                <a16:creationId xmlns:a16="http://schemas.microsoft.com/office/drawing/2014/main" id="{E0FA48AE-5BFE-CED5-38B9-5D6312B6B077}"/>
              </a:ext>
            </a:extLst>
          </p:cNvPr>
          <p:cNvSpPr txBox="1">
            <a:spLocks/>
          </p:cNvSpPr>
          <p:nvPr/>
        </p:nvSpPr>
        <p:spPr>
          <a:xfrm>
            <a:off x="-1" y="178005"/>
            <a:ext cx="2877671" cy="452458"/>
          </a:xfrm>
          <a:prstGeom prst="rect">
            <a:avLst/>
          </a:prstGeom>
          <a:solidFill>
            <a:srgbClr val="EC7C69"/>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IE" sz="1200" dirty="0">
                <a:solidFill>
                  <a:schemeClr val="bg1"/>
                </a:solidFill>
                <a:latin typeface="Calibri"/>
                <a:ea typeface="Calibri"/>
                <a:cs typeface="Calibri"/>
              </a:rPr>
              <a:t>Lj</a:t>
            </a:r>
            <a:r>
              <a:rPr lang="en-IE" sz="1200" dirty="0" err="1">
                <a:solidFill>
                  <a:schemeClr val="bg1"/>
                </a:solidFill>
                <a:latin typeface="Calibri"/>
                <a:ea typeface="Calibri"/>
                <a:cs typeface="Calibri"/>
              </a:rPr>
              <a:t>ós</a:t>
            </a:r>
            <a:r>
              <a:rPr lang="en-IE" sz="1200" dirty="0">
                <a:solidFill>
                  <a:schemeClr val="bg1"/>
                </a:solidFill>
                <a:latin typeface="Calibri"/>
                <a:ea typeface="Calibri"/>
                <a:cs typeface="Calibri"/>
              </a:rPr>
              <a:t>mynd: Meridaunia</a:t>
            </a:r>
          </a:p>
        </p:txBody>
      </p:sp>
    </p:spTree>
    <p:extLst>
      <p:ext uri="{BB962C8B-B14F-4D97-AF65-F5344CB8AC3E}">
        <p14:creationId xmlns:p14="http://schemas.microsoft.com/office/powerpoint/2010/main" val="1164802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EFBB2-ECF1-3EAB-F402-85C92530B997}"/>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A5A24460-EC5F-02A8-8BFB-622B40009261}"/>
              </a:ext>
            </a:extLst>
          </p:cNvPr>
          <p:cNvSpPr txBox="1">
            <a:spLocks/>
          </p:cNvSpPr>
          <p:nvPr/>
        </p:nvSpPr>
        <p:spPr>
          <a:xfrm>
            <a:off x="629645" y="30777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Inngangur - Betri byggingavalkostir - Efni, skipulag og sveigjanleiki</a:t>
            </a:r>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5F1545BD-E455-84BA-F90C-B7595712A158}"/>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BB94895A-0A35-FF41-1465-D835B90448ED}"/>
              </a:ext>
            </a:extLst>
          </p:cNvPr>
          <p:cNvSpPr txBox="1">
            <a:spLocks/>
          </p:cNvSpPr>
          <p:nvPr/>
        </p:nvSpPr>
        <p:spPr>
          <a:xfrm>
            <a:off x="629645" y="2519833"/>
            <a:ext cx="6443508" cy="3061353"/>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dirty="0" err="1">
                <a:solidFill>
                  <a:srgbClr val="414141"/>
                </a:solidFill>
              </a:rPr>
              <a:t>Þegar hannaðar eru </a:t>
            </a:r>
            <a:r>
              <a:rPr lang="it-IT" sz="2200" dirty="0">
                <a:solidFill>
                  <a:srgbClr val="414141"/>
                </a:solidFill>
              </a:rPr>
              <a:t>valkostir </a:t>
            </a:r>
            <a:r>
              <a:rPr lang="it-IT" sz="2200" dirty="0" err="1">
                <a:solidFill>
                  <a:srgbClr val="414141"/>
                </a:solidFill>
              </a:rPr>
              <a:t>í gistingu </a:t>
            </a:r>
            <a:r>
              <a:rPr lang="it-IT" sz="2200" dirty="0">
                <a:solidFill>
                  <a:srgbClr val="414141"/>
                </a:solidFill>
              </a:rPr>
              <a:t>eru </a:t>
            </a:r>
            <a:r>
              <a:rPr lang="it-IT" sz="2200" dirty="0" err="1">
                <a:solidFill>
                  <a:srgbClr val="414141"/>
                </a:solidFill>
              </a:rPr>
              <a:t>efni</a:t>
            </a:r>
            <a:r>
              <a:rPr lang="it-IT" sz="2200" dirty="0">
                <a:solidFill>
                  <a:srgbClr val="414141"/>
                </a:solidFill>
              </a:rPr>
              <a:t> </a:t>
            </a:r>
            <a:r>
              <a:rPr lang="it-IT" sz="2200" dirty="0" err="1">
                <a:solidFill>
                  <a:srgbClr val="414141"/>
                </a:solidFill>
              </a:rPr>
              <a:t>sem þú velur </a:t>
            </a:r>
            <a:r>
              <a:rPr lang="it-IT" sz="2200" dirty="0">
                <a:solidFill>
                  <a:srgbClr val="414141"/>
                </a:solidFill>
              </a:rPr>
              <a:t>og hvernig </a:t>
            </a:r>
            <a:r>
              <a:rPr lang="it-IT" sz="2200" dirty="0" err="1">
                <a:solidFill>
                  <a:srgbClr val="414141"/>
                </a:solidFill>
              </a:rPr>
              <a:t>þú </a:t>
            </a:r>
            <a:r>
              <a:rPr lang="it-IT" sz="2200" dirty="0">
                <a:solidFill>
                  <a:srgbClr val="414141"/>
                </a:solidFill>
              </a:rPr>
              <a:t>hönnar </a:t>
            </a:r>
            <a:r>
              <a:rPr lang="it-IT" sz="2200" dirty="0" err="1">
                <a:solidFill>
                  <a:srgbClr val="414141"/>
                </a:solidFill>
              </a:rPr>
              <a:t>rýmið ekki </a:t>
            </a:r>
            <a:r>
              <a:rPr lang="it-IT" sz="2200" dirty="0">
                <a:solidFill>
                  <a:srgbClr val="414141"/>
                </a:solidFill>
              </a:rPr>
              <a:t>bara tæknileg </a:t>
            </a:r>
            <a:r>
              <a:rPr lang="it-IT" sz="2200" dirty="0" err="1">
                <a:solidFill>
                  <a:srgbClr val="414141"/>
                </a:solidFill>
              </a:rPr>
              <a:t>ákvörðun </a:t>
            </a:r>
            <a:r>
              <a:rPr lang="it-IT" sz="2200" dirty="0">
                <a:solidFill>
                  <a:srgbClr val="414141"/>
                </a:solidFill>
              </a:rPr>
              <a:t>– </a:t>
            </a:r>
            <a:r>
              <a:rPr lang="it-IT" sz="2200" dirty="0" err="1">
                <a:solidFill>
                  <a:srgbClr val="414141"/>
                </a:solidFill>
              </a:rPr>
              <a:t>þau </a:t>
            </a:r>
            <a:r>
              <a:rPr lang="it-IT" sz="2200" dirty="0">
                <a:solidFill>
                  <a:srgbClr val="414141"/>
                </a:solidFill>
              </a:rPr>
              <a:t>eru </a:t>
            </a:r>
            <a:r>
              <a:rPr lang="it-IT" sz="2200" dirty="0" err="1">
                <a:solidFill>
                  <a:srgbClr val="414141"/>
                </a:solidFill>
              </a:rPr>
              <a:t>yfirlýsingar um gildi þín </a:t>
            </a:r>
            <a:r>
              <a:rPr lang="it-IT" sz="2200" dirty="0">
                <a:solidFill>
                  <a:srgbClr val="414141"/>
                </a:solidFill>
              </a:rPr>
              <a:t>og tengsl </a:t>
            </a:r>
            <a:r>
              <a:rPr lang="it-IT" sz="2200" dirty="0" err="1">
                <a:solidFill>
                  <a:srgbClr val="414141"/>
                </a:solidFill>
              </a:rPr>
              <a:t>þín </a:t>
            </a:r>
            <a:r>
              <a:rPr lang="it-IT" sz="2200" dirty="0">
                <a:solidFill>
                  <a:srgbClr val="414141"/>
                </a:solidFill>
              </a:rPr>
              <a:t>við staðinn. </a:t>
            </a:r>
            <a:r>
              <a:rPr lang="it-IT" sz="2200" dirty="0" err="1">
                <a:solidFill>
                  <a:srgbClr val="414141"/>
                </a:solidFill>
              </a:rPr>
              <a:t>Þessi kafli kannar hvernig </a:t>
            </a:r>
            <a:r>
              <a:rPr lang="it-IT" sz="2200" dirty="0">
                <a:solidFill>
                  <a:srgbClr val="414141"/>
                </a:solidFill>
              </a:rPr>
              <a:t>taka má </a:t>
            </a:r>
            <a:r>
              <a:rPr lang="it-IT" sz="2200" dirty="0" err="1">
                <a:solidFill>
                  <a:srgbClr val="414141"/>
                </a:solidFill>
              </a:rPr>
              <a:t>meðvitaðar byggingarákvarðanir sem forgangsraða sjálfbærni</a:t>
            </a:r>
            <a:r>
              <a:rPr lang="it-IT" sz="2200" dirty="0">
                <a:solidFill>
                  <a:srgbClr val="414141"/>
                </a:solidFill>
              </a:rPr>
              <a:t>, menningarlega </a:t>
            </a:r>
            <a:r>
              <a:rPr lang="it-IT" sz="2200" dirty="0" err="1">
                <a:solidFill>
                  <a:srgbClr val="414141"/>
                </a:solidFill>
              </a:rPr>
              <a:t>næmi </a:t>
            </a:r>
            <a:r>
              <a:rPr lang="it-IT" sz="2200" dirty="0">
                <a:solidFill>
                  <a:srgbClr val="414141"/>
                </a:solidFill>
              </a:rPr>
              <a:t>og þægindi gesta.</a:t>
            </a:r>
          </a:p>
          <a:p>
            <a:pPr>
              <a:lnSpc>
                <a:spcPts val="2380"/>
              </a:lnSpc>
            </a:pPr>
            <a:endParaRPr lang="it-IT" sz="2200" dirty="0">
              <a:solidFill>
                <a:srgbClr val="414141"/>
              </a:solidFill>
            </a:endParaRPr>
          </a:p>
        </p:txBody>
      </p:sp>
      <p:pic>
        <p:nvPicPr>
          <p:cNvPr id="2" name="Picture 1">
            <a:extLst>
              <a:ext uri="{FF2B5EF4-FFF2-40B4-BE49-F238E27FC236}">
                <a16:creationId xmlns:a16="http://schemas.microsoft.com/office/drawing/2014/main" id="{86837B17-0310-CFA0-1922-4CD100B199A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D6EE1128-0266-0551-47BE-8DDF96E3EAC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sp>
        <p:nvSpPr>
          <p:cNvPr id="3" name="TextBox 2">
            <a:extLst>
              <a:ext uri="{FF2B5EF4-FFF2-40B4-BE49-F238E27FC236}">
                <a16:creationId xmlns:a16="http://schemas.microsoft.com/office/drawing/2014/main" id="{11985189-3C69-77BD-0FC1-A4FE406FE96B}"/>
              </a:ext>
            </a:extLst>
          </p:cNvPr>
          <p:cNvSpPr txBox="1"/>
          <p:nvPr/>
        </p:nvSpPr>
        <p:spPr>
          <a:xfrm>
            <a:off x="629645" y="5631691"/>
            <a:ext cx="7831449" cy="823302"/>
          </a:xfrm>
          <a:prstGeom prst="rect">
            <a:avLst/>
          </a:prstGeom>
          <a:noFill/>
        </p:spPr>
        <p:txBody>
          <a:bodyPr wrap="square" rtlCol="0">
            <a:spAutoFit/>
          </a:bodyPr>
          <a:lstStyle/>
          <a:p>
            <a:pPr>
              <a:lnSpc>
                <a:spcPts val="1860"/>
              </a:lnSpc>
            </a:pPr>
            <a:r>
              <a:rPr lang="en-IE" b="1" dirty="0">
                <a:solidFill>
                  <a:srgbClr val="414141"/>
                </a:solidFill>
              </a:rPr>
              <a:t>Heimild: </a:t>
            </a:r>
            <a:r>
              <a:rPr lang="en-IE" sz="1800" dirty="0">
                <a:solidFill>
                  <a:srgbClr val="414141"/>
                </a:solidFill>
                <a:ea typeface="+mn-lt"/>
                <a:cs typeface="+mn-lt"/>
              </a:rPr>
              <a:t>	UNWTO (2021). Ferðaþjónusta og þróun dreifbýlis. </a:t>
            </a:r>
          </a:p>
          <a:p>
            <a:pPr>
              <a:lnSpc>
                <a:spcPts val="1860"/>
              </a:lnSpc>
            </a:pPr>
            <a:r>
              <a:rPr lang="en-IE" dirty="0">
                <a:solidFill>
                  <a:srgbClr val="414141"/>
                </a:solidFill>
                <a:ea typeface="+mn-lt"/>
                <a:cs typeface="+mn-lt"/>
              </a:rPr>
              <a:t>	</a:t>
            </a:r>
            <a:r>
              <a:rPr lang="en-IE" sz="1800" dirty="0">
                <a:solidFill>
                  <a:srgbClr val="414141"/>
                </a:solidFill>
                <a:ea typeface="+mn-lt"/>
                <a:cs typeface="+mn-lt"/>
              </a:rPr>
              <a:t>Heimsferðamálastofnunin.</a:t>
            </a:r>
            <a:endParaRPr lang="en-IE" sz="1800" dirty="0">
              <a:solidFill>
                <a:srgbClr val="459597"/>
              </a:solidFill>
            </a:endParaRPr>
          </a:p>
          <a:p>
            <a:pPr>
              <a:lnSpc>
                <a:spcPts val="1860"/>
              </a:lnSpc>
            </a:pPr>
            <a:r>
              <a:rPr lang="en-IE" sz="1800" dirty="0">
                <a:solidFill>
                  <a:srgbClr val="414141"/>
                </a:solidFill>
                <a:ea typeface="+mn-lt"/>
                <a:cs typeface="+mn-lt"/>
              </a:rPr>
              <a:t>	</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https://www.unwto.org/tourism-and-rural-development</a:t>
            </a:r>
            <a:r>
              <a:rPr lang="en-IE" sz="1800" dirty="0">
                <a:solidFill>
                  <a:srgbClr val="459597"/>
                </a:solidFill>
                <a:ea typeface="+mn-lt"/>
                <a:cs typeface="+mn-lt"/>
              </a:rPr>
              <a:t> </a:t>
            </a:r>
            <a:endParaRPr lang="en-IE" dirty="0">
              <a:solidFill>
                <a:srgbClr val="459597"/>
              </a:solidFill>
            </a:endParaRPr>
          </a:p>
        </p:txBody>
      </p:sp>
      <p:sp>
        <p:nvSpPr>
          <p:cNvPr id="6" name="Freeform 5">
            <a:extLst>
              <a:ext uri="{FF2B5EF4-FFF2-40B4-BE49-F238E27FC236}">
                <a16:creationId xmlns:a16="http://schemas.microsoft.com/office/drawing/2014/main" id="{22B554DF-447C-9C4E-6219-78356CDE2BF0}"/>
              </a:ext>
            </a:extLst>
          </p:cNvPr>
          <p:cNvSpPr/>
          <p:nvPr/>
        </p:nvSpPr>
        <p:spPr>
          <a:xfrm rot="10800000">
            <a:off x="8325165" y="0"/>
            <a:ext cx="3577914" cy="4651442"/>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5"/>
            <a:srcRect/>
            <a:stretch>
              <a:fillRect l="-82987" t="610" r="-33803" b="-610"/>
            </a:stretch>
          </a:blipFill>
        </p:spPr>
        <p:txBody>
          <a:bodyPr wrap="square" lIns="0" tIns="0" rIns="0" bIns="0" rtlCol="0">
            <a:noAutofit/>
          </a:bodyPr>
          <a:lstStyle/>
          <a:p>
            <a:endParaRPr>
              <a:solidFill>
                <a:srgbClr val="459597"/>
              </a:solidFill>
            </a:endParaRPr>
          </a:p>
        </p:txBody>
      </p:sp>
      <p:grpSp>
        <p:nvGrpSpPr>
          <p:cNvPr id="7" name="Group 6">
            <a:extLst>
              <a:ext uri="{FF2B5EF4-FFF2-40B4-BE49-F238E27FC236}">
                <a16:creationId xmlns:a16="http://schemas.microsoft.com/office/drawing/2014/main" id="{037B637F-A565-922C-EA76-03EAF56F9A3B}"/>
              </a:ext>
            </a:extLst>
          </p:cNvPr>
          <p:cNvGrpSpPr/>
          <p:nvPr/>
        </p:nvGrpSpPr>
        <p:grpSpPr>
          <a:xfrm>
            <a:off x="9234244" y="432401"/>
            <a:ext cx="2957756" cy="554397"/>
            <a:chOff x="1800741" y="6353467"/>
            <a:chExt cx="3253859" cy="554397"/>
          </a:xfrm>
        </p:grpSpPr>
        <p:sp>
          <p:nvSpPr>
            <p:cNvPr id="12" name="object 3">
              <a:extLst>
                <a:ext uri="{FF2B5EF4-FFF2-40B4-BE49-F238E27FC236}">
                  <a16:creationId xmlns:a16="http://schemas.microsoft.com/office/drawing/2014/main" id="{033D1D5A-BD3D-DE98-C158-B130E1318813}"/>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4" name="Text Placeholder 6">
              <a:extLst>
                <a:ext uri="{FF2B5EF4-FFF2-40B4-BE49-F238E27FC236}">
                  <a16:creationId xmlns:a16="http://schemas.microsoft.com/office/drawing/2014/main" id="{869F7F14-9336-D8B9-D2E7-33758F1A252E}"/>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Frístundahús </a:t>
              </a:r>
              <a:r>
                <a:rPr lang="en-IE" sz="1200" dirty="0" err="1"/>
                <a:t>Polsak</a:t>
              </a:r>
              <a:r>
                <a:rPr lang="en-IE" sz="1200" dirty="0"/>
                <a:t>, Slóvenía</a:t>
              </a:r>
            </a:p>
          </p:txBody>
        </p:sp>
      </p:grpSp>
      <p:pic>
        <p:nvPicPr>
          <p:cNvPr id="16" name="Picture 15">
            <a:extLst>
              <a:ext uri="{FF2B5EF4-FFF2-40B4-BE49-F238E27FC236}">
                <a16:creationId xmlns:a16="http://schemas.microsoft.com/office/drawing/2014/main" id="{FD78DBAC-0071-65E8-7645-2C5D31E48446}"/>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7360079" y="4380951"/>
            <a:ext cx="3580276" cy="2659133"/>
          </a:xfrm>
          <a:prstGeom prst="rect">
            <a:avLst/>
          </a:prstGeom>
        </p:spPr>
      </p:pic>
    </p:spTree>
    <p:extLst>
      <p:ext uri="{BB962C8B-B14F-4D97-AF65-F5344CB8AC3E}">
        <p14:creationId xmlns:p14="http://schemas.microsoft.com/office/powerpoint/2010/main" val="2587697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5B853-1C65-BF34-B388-6B0F1D40BD8D}"/>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48721B21-D637-6301-BA00-D0834EB900E5}"/>
              </a:ext>
            </a:extLst>
          </p:cNvPr>
          <p:cNvSpPr txBox="1">
            <a:spLocks/>
          </p:cNvSpPr>
          <p:nvPr/>
        </p:nvSpPr>
        <p:spPr>
          <a:xfrm>
            <a:off x="629645" y="30777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Inngangur - Betri byggingavalkostir - Efni, skipulag og sveigjanleiki</a:t>
            </a:r>
          </a:p>
          <a:p>
            <a:pPr>
              <a:lnSpc>
                <a:spcPts val="3720"/>
              </a:lnSpc>
            </a:pPr>
            <a:endParaRPr lang="en-US" dirty="0"/>
          </a:p>
          <a:p>
            <a:pPr>
              <a:lnSpc>
                <a:spcPts val="3720"/>
              </a:lnSpc>
            </a:pPr>
            <a:endParaRPr lang="en-US" dirty="0"/>
          </a:p>
          <a:p>
            <a:pPr>
              <a:lnSpc>
                <a:spcPts val="3720"/>
              </a:lnSpc>
            </a:pPr>
            <a:endParaRPr lang="en-US" dirty="0"/>
          </a:p>
          <a:p>
            <a:pPr>
              <a:lnSpc>
                <a:spcPts val="3720"/>
              </a:lnSpc>
            </a:pPr>
            <a:endParaRPr lang="en-US" dirty="0"/>
          </a:p>
        </p:txBody>
      </p:sp>
      <p:cxnSp>
        <p:nvCxnSpPr>
          <p:cNvPr id="10" name="Straight Connector 9">
            <a:extLst>
              <a:ext uri="{FF2B5EF4-FFF2-40B4-BE49-F238E27FC236}">
                <a16:creationId xmlns:a16="http://schemas.microsoft.com/office/drawing/2014/main" id="{755A5C12-D678-0AA0-04AD-6020B2872BAD}"/>
              </a:ext>
            </a:extLst>
          </p:cNvPr>
          <p:cNvCxnSpPr>
            <a:cxnSpLocks/>
          </p:cNvCxnSpPr>
          <p:nvPr/>
        </p:nvCxnSpPr>
        <p:spPr>
          <a:xfrm>
            <a:off x="0" y="1468710"/>
            <a:ext cx="7636042"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B84D83D9-B597-2878-7312-319882F64941}"/>
              </a:ext>
            </a:extLst>
          </p:cNvPr>
          <p:cNvSpPr txBox="1">
            <a:spLocks/>
          </p:cNvSpPr>
          <p:nvPr/>
        </p:nvSpPr>
        <p:spPr>
          <a:xfrm>
            <a:off x="629645" y="1950139"/>
            <a:ext cx="9872508" cy="3061353"/>
          </a:xfrm>
          <a:prstGeom prst="rect">
            <a:avLst/>
          </a:prstGeom>
        </p:spPr>
        <p:txBody>
          <a:bodyPr numCol="1" spcCol="360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80"/>
              </a:lnSpc>
            </a:pPr>
            <a:r>
              <a:rPr lang="it-IT" sz="2200" dirty="0">
                <a:solidFill>
                  <a:srgbClr val="414141"/>
                </a:solidFill>
              </a:rPr>
              <a:t>Með </a:t>
            </a:r>
            <a:r>
              <a:rPr lang="it-IT" sz="2200" dirty="0" err="1">
                <a:solidFill>
                  <a:srgbClr val="414141"/>
                </a:solidFill>
              </a:rPr>
              <a:t>því að velja staðbundin</a:t>
            </a:r>
            <a:r>
              <a:rPr lang="it-IT" sz="2200" dirty="0">
                <a:solidFill>
                  <a:srgbClr val="414141"/>
                </a:solidFill>
              </a:rPr>
              <a:t>, </a:t>
            </a:r>
            <a:r>
              <a:rPr lang="it-IT" sz="2200" dirty="0" err="1">
                <a:solidFill>
                  <a:srgbClr val="414141"/>
                </a:solidFill>
              </a:rPr>
              <a:t>endurunnin </a:t>
            </a:r>
            <a:r>
              <a:rPr lang="it-IT" sz="2200" dirty="0">
                <a:solidFill>
                  <a:srgbClr val="414141"/>
                </a:solidFill>
              </a:rPr>
              <a:t>eða umhverfisvæn </a:t>
            </a:r>
            <a:r>
              <a:rPr lang="it-IT" sz="2200" dirty="0" err="1">
                <a:solidFill>
                  <a:srgbClr val="414141"/>
                </a:solidFill>
              </a:rPr>
              <a:t>efni </a:t>
            </a:r>
            <a:r>
              <a:rPr lang="it-IT" sz="2200" dirty="0">
                <a:solidFill>
                  <a:srgbClr val="414141"/>
                </a:solidFill>
              </a:rPr>
              <a:t>minnkar </a:t>
            </a:r>
            <a:r>
              <a:rPr lang="it-IT" sz="2200" dirty="0" err="1">
                <a:solidFill>
                  <a:srgbClr val="414141"/>
                </a:solidFill>
              </a:rPr>
              <a:t>þú </a:t>
            </a:r>
            <a:r>
              <a:rPr lang="it-IT" sz="2200" dirty="0">
                <a:solidFill>
                  <a:srgbClr val="414141"/>
                </a:solidFill>
              </a:rPr>
              <a:t>umhverfisfótspor </a:t>
            </a:r>
            <a:r>
              <a:rPr lang="it-IT" sz="2200" dirty="0" err="1">
                <a:solidFill>
                  <a:srgbClr val="414141"/>
                </a:solidFill>
              </a:rPr>
              <a:t>þitt á sama tíma og styður svæðisbundna handverks- </a:t>
            </a:r>
            <a:r>
              <a:rPr lang="it-IT" sz="2200" dirty="0">
                <a:solidFill>
                  <a:srgbClr val="414141"/>
                </a:solidFill>
              </a:rPr>
              <a:t>og </a:t>
            </a:r>
            <a:r>
              <a:rPr lang="it-IT" sz="2200" dirty="0" err="1">
                <a:solidFill>
                  <a:srgbClr val="414141"/>
                </a:solidFill>
              </a:rPr>
              <a:t>iðnaðargreinar</a:t>
            </a:r>
            <a:r>
              <a:rPr lang="it-IT" sz="2200" dirty="0">
                <a:solidFill>
                  <a:srgbClr val="414141"/>
                </a:solidFill>
              </a:rPr>
              <a:t>. </a:t>
            </a:r>
            <a:r>
              <a:rPr lang="it-IT" sz="2200" dirty="0" err="1">
                <a:solidFill>
                  <a:srgbClr val="414141"/>
                </a:solidFill>
              </a:rPr>
              <a:t>Að velja rétt</a:t>
            </a:r>
            <a:r>
              <a:rPr lang="it-IT" sz="2200" dirty="0">
                <a:solidFill>
                  <a:srgbClr val="414141"/>
                </a:solidFill>
              </a:rPr>
              <a:t> rýmisskipulag </a:t>
            </a:r>
            <a:r>
              <a:rPr lang="it-IT" sz="2200" dirty="0" err="1">
                <a:solidFill>
                  <a:srgbClr val="414141"/>
                </a:solidFill>
              </a:rPr>
              <a:t>snýst um meira en fagurfræði</a:t>
            </a:r>
            <a:r>
              <a:rPr lang="it-IT" sz="2200" dirty="0">
                <a:solidFill>
                  <a:srgbClr val="414141"/>
                </a:solidFill>
              </a:rPr>
              <a:t>: </a:t>
            </a:r>
            <a:r>
              <a:rPr lang="it-IT" sz="2200" dirty="0" err="1">
                <a:solidFill>
                  <a:srgbClr val="414141"/>
                </a:solidFill>
              </a:rPr>
              <a:t>það felur í sér að búa til rými sem </a:t>
            </a:r>
            <a:r>
              <a:rPr lang="it-IT" sz="2200" dirty="0">
                <a:solidFill>
                  <a:srgbClr val="414141"/>
                </a:solidFill>
              </a:rPr>
              <a:t>eru </a:t>
            </a:r>
            <a:r>
              <a:rPr lang="it-IT" sz="2200" dirty="0" err="1">
                <a:solidFill>
                  <a:srgbClr val="414141"/>
                </a:solidFill>
              </a:rPr>
              <a:t>sveigjanleg</a:t>
            </a:r>
            <a:r>
              <a:rPr lang="it-IT" sz="2200" dirty="0">
                <a:solidFill>
                  <a:srgbClr val="414141"/>
                </a:solidFill>
              </a:rPr>
              <a:t>, </a:t>
            </a:r>
            <a:r>
              <a:rPr lang="it-IT" sz="2200" dirty="0" err="1">
                <a:solidFill>
                  <a:srgbClr val="414141"/>
                </a:solidFill>
              </a:rPr>
              <a:t>skilvirk </a:t>
            </a:r>
            <a:r>
              <a:rPr lang="it-IT" sz="2200" dirty="0">
                <a:solidFill>
                  <a:srgbClr val="414141"/>
                </a:solidFill>
              </a:rPr>
              <a:t>og </a:t>
            </a:r>
            <a:r>
              <a:rPr lang="it-IT" sz="2200" dirty="0" err="1">
                <a:solidFill>
                  <a:srgbClr val="414141"/>
                </a:solidFill>
              </a:rPr>
              <a:t>aðlögunarhæf </a:t>
            </a:r>
            <a:r>
              <a:rPr lang="it-IT" sz="2200" dirty="0">
                <a:solidFill>
                  <a:srgbClr val="414141"/>
                </a:solidFill>
              </a:rPr>
              <a:t>að </a:t>
            </a:r>
            <a:r>
              <a:rPr lang="it-IT" sz="2200" dirty="0" err="1">
                <a:solidFill>
                  <a:srgbClr val="414141"/>
                </a:solidFill>
              </a:rPr>
              <a:t>mismunandi notkun </a:t>
            </a:r>
            <a:r>
              <a:rPr lang="it-IT" sz="2200" dirty="0">
                <a:solidFill>
                  <a:srgbClr val="414141"/>
                </a:solidFill>
              </a:rPr>
              <a:t>og árstíðum. Lífklímahönnun, óvirk orkunotkun og </a:t>
            </a:r>
            <a:r>
              <a:rPr lang="it-IT" sz="2200" dirty="0" err="1">
                <a:solidFill>
                  <a:srgbClr val="414141"/>
                </a:solidFill>
              </a:rPr>
              <a:t>fjölnota rými </a:t>
            </a:r>
            <a:r>
              <a:rPr lang="it-IT" sz="2200" dirty="0">
                <a:solidFill>
                  <a:srgbClr val="414141"/>
                </a:solidFill>
              </a:rPr>
              <a:t>geta </a:t>
            </a:r>
            <a:r>
              <a:rPr lang="it-IT" sz="2200" dirty="0" err="1">
                <a:solidFill>
                  <a:srgbClr val="414141"/>
                </a:solidFill>
              </a:rPr>
              <a:t>bætt bæði upplifun</a:t>
            </a:r>
            <a:r>
              <a:rPr lang="it-IT" sz="2200" dirty="0">
                <a:solidFill>
                  <a:srgbClr val="414141"/>
                </a:solidFill>
              </a:rPr>
              <a:t> gesta og </a:t>
            </a:r>
            <a:r>
              <a:rPr lang="it-IT" sz="2200" dirty="0" err="1">
                <a:solidFill>
                  <a:srgbClr val="414141"/>
                </a:solidFill>
              </a:rPr>
              <a:t>auðlindanýtingu</a:t>
            </a:r>
            <a:r>
              <a:rPr lang="it-IT" sz="2200" dirty="0">
                <a:solidFill>
                  <a:srgbClr val="414141"/>
                </a:solidFill>
              </a:rPr>
              <a:t>.</a:t>
            </a:r>
          </a:p>
          <a:p>
            <a:pPr>
              <a:lnSpc>
                <a:spcPts val="2380"/>
              </a:lnSpc>
            </a:pPr>
            <a:endParaRPr lang="it-IT" sz="2200" dirty="0">
              <a:solidFill>
                <a:srgbClr val="414141"/>
              </a:solidFill>
            </a:endParaRPr>
          </a:p>
          <a:p>
            <a:pPr>
              <a:lnSpc>
                <a:spcPts val="2380"/>
              </a:lnSpc>
            </a:pPr>
            <a:r>
              <a:rPr lang="it-IT" sz="2200" dirty="0">
                <a:solidFill>
                  <a:srgbClr val="414141"/>
                </a:solidFill>
              </a:rPr>
              <a:t>Í </a:t>
            </a:r>
            <a:r>
              <a:rPr lang="it-IT" sz="2200" dirty="0" err="1">
                <a:solidFill>
                  <a:srgbClr val="414141"/>
                </a:solidFill>
              </a:rPr>
              <a:t>þessum kafla lærir þú hvernig </a:t>
            </a:r>
            <a:r>
              <a:rPr lang="it-IT" sz="2200" dirty="0">
                <a:solidFill>
                  <a:srgbClr val="414141"/>
                </a:solidFill>
              </a:rPr>
              <a:t>á að samræma </a:t>
            </a:r>
            <a:r>
              <a:rPr lang="it-IT" sz="2200" dirty="0" err="1">
                <a:solidFill>
                  <a:srgbClr val="414141"/>
                </a:solidFill>
              </a:rPr>
              <a:t>vistfræðilega ábyrgð </a:t>
            </a:r>
            <a:r>
              <a:rPr lang="it-IT" sz="2200" dirty="0">
                <a:solidFill>
                  <a:srgbClr val="414141"/>
                </a:solidFill>
              </a:rPr>
              <a:t>og </a:t>
            </a:r>
            <a:r>
              <a:rPr lang="it-IT" sz="2200" dirty="0" err="1">
                <a:solidFill>
                  <a:srgbClr val="414141"/>
                </a:solidFill>
              </a:rPr>
              <a:t>framúrskarandi gestrisni</a:t>
            </a:r>
            <a:r>
              <a:rPr lang="it-IT" sz="2200" dirty="0">
                <a:solidFill>
                  <a:srgbClr val="414141"/>
                </a:solidFill>
              </a:rPr>
              <a:t>, </a:t>
            </a:r>
            <a:r>
              <a:rPr lang="it-IT" sz="2200" dirty="0" err="1">
                <a:solidFill>
                  <a:srgbClr val="414141"/>
                </a:solidFill>
              </a:rPr>
              <a:t>tryggja að gististaðurinn þinn virði umhverfið á sama tíma og hann býður upp á </a:t>
            </a:r>
            <a:r>
              <a:rPr lang="it-IT" sz="2200" dirty="0">
                <a:solidFill>
                  <a:srgbClr val="414141"/>
                </a:solidFill>
              </a:rPr>
              <a:t>þægindi og </a:t>
            </a:r>
            <a:r>
              <a:rPr lang="it-IT" sz="2200" dirty="0" err="1">
                <a:solidFill>
                  <a:srgbClr val="414141"/>
                </a:solidFill>
              </a:rPr>
              <a:t>ekta upplifun</a:t>
            </a:r>
            <a:r>
              <a:rPr lang="it-IT" sz="2200" dirty="0">
                <a:solidFill>
                  <a:srgbClr val="414141"/>
                </a:solidFill>
              </a:rPr>
              <a:t>. </a:t>
            </a:r>
            <a:r>
              <a:rPr lang="it-IT" sz="2200" dirty="0" err="1">
                <a:solidFill>
                  <a:srgbClr val="414141"/>
                </a:solidFill>
              </a:rPr>
              <a:t>Hvort sem þú </a:t>
            </a:r>
            <a:r>
              <a:rPr lang="it-IT" sz="2200" dirty="0">
                <a:solidFill>
                  <a:srgbClr val="414141"/>
                </a:solidFill>
              </a:rPr>
              <a:t>ert </a:t>
            </a:r>
            <a:r>
              <a:rPr lang="it-IT" sz="2200" dirty="0" err="1">
                <a:solidFill>
                  <a:srgbClr val="414141"/>
                </a:solidFill>
              </a:rPr>
              <a:t>að aðlaga sögulegt</a:t>
            </a:r>
            <a:r>
              <a:rPr lang="it-IT" sz="2200" dirty="0">
                <a:solidFill>
                  <a:srgbClr val="414141"/>
                </a:solidFill>
              </a:rPr>
              <a:t> hús, </a:t>
            </a:r>
            <a:r>
              <a:rPr lang="it-IT" sz="2200" dirty="0" err="1">
                <a:solidFill>
                  <a:srgbClr val="414141"/>
                </a:solidFill>
              </a:rPr>
              <a:t>hanna </a:t>
            </a:r>
            <a:r>
              <a:rPr lang="it-IT" sz="2200" dirty="0">
                <a:solidFill>
                  <a:srgbClr val="414141"/>
                </a:solidFill>
              </a:rPr>
              <a:t>litla vistgistingu eða </a:t>
            </a:r>
            <a:r>
              <a:rPr lang="it-IT" sz="2200" dirty="0" err="1">
                <a:solidFill>
                  <a:srgbClr val="414141"/>
                </a:solidFill>
              </a:rPr>
              <a:t>byggja einingar</a:t>
            </a:r>
            <a:r>
              <a:rPr lang="it-IT" sz="2200" dirty="0">
                <a:solidFill>
                  <a:srgbClr val="414141"/>
                </a:solidFill>
              </a:rPr>
              <a:t> úr módulum, leiða </a:t>
            </a:r>
            <a:r>
              <a:rPr lang="it-IT" sz="2200" dirty="0" err="1">
                <a:solidFill>
                  <a:srgbClr val="414141"/>
                </a:solidFill>
              </a:rPr>
              <a:t>betri byggingavalkostir </a:t>
            </a:r>
            <a:r>
              <a:rPr lang="it-IT" sz="2200" dirty="0">
                <a:solidFill>
                  <a:srgbClr val="414141"/>
                </a:solidFill>
              </a:rPr>
              <a:t>til </a:t>
            </a:r>
            <a:r>
              <a:rPr lang="it-IT" sz="2200" dirty="0" err="1">
                <a:solidFill>
                  <a:srgbClr val="414141"/>
                </a:solidFill>
              </a:rPr>
              <a:t>gististaða sem </a:t>
            </a:r>
            <a:r>
              <a:rPr lang="it-IT" sz="2200" dirty="0">
                <a:solidFill>
                  <a:srgbClr val="414141"/>
                </a:solidFill>
              </a:rPr>
              <a:t>eru </a:t>
            </a:r>
            <a:r>
              <a:rPr lang="it-IT" sz="2200" dirty="0" err="1">
                <a:solidFill>
                  <a:srgbClr val="414141"/>
                </a:solidFill>
              </a:rPr>
              <a:t>eftirminnilegir</a:t>
            </a:r>
            <a:r>
              <a:rPr lang="it-IT" sz="2200" dirty="0">
                <a:solidFill>
                  <a:srgbClr val="414141"/>
                </a:solidFill>
              </a:rPr>
              <a:t>, </a:t>
            </a:r>
            <a:r>
              <a:rPr lang="it-IT" sz="2200" dirty="0" err="1">
                <a:solidFill>
                  <a:srgbClr val="414141"/>
                </a:solidFill>
              </a:rPr>
              <a:t>merkingarbærir </a:t>
            </a:r>
            <a:r>
              <a:rPr lang="it-IT" sz="2200" dirty="0">
                <a:solidFill>
                  <a:srgbClr val="414141"/>
                </a:solidFill>
              </a:rPr>
              <a:t>og </a:t>
            </a:r>
            <a:r>
              <a:rPr lang="it-IT" sz="2200" dirty="0" err="1">
                <a:solidFill>
                  <a:srgbClr val="414141"/>
                </a:solidFill>
              </a:rPr>
              <a:t>sjálfbærir</a:t>
            </a:r>
            <a:r>
              <a:rPr lang="it-IT" sz="2200" dirty="0">
                <a:solidFill>
                  <a:srgbClr val="414141"/>
                </a:solidFill>
              </a:rPr>
              <a:t>.</a:t>
            </a:r>
          </a:p>
          <a:p>
            <a:pPr>
              <a:lnSpc>
                <a:spcPts val="2380"/>
              </a:lnSpc>
            </a:pPr>
            <a:endParaRPr lang="it-IT" sz="2200" dirty="0">
              <a:solidFill>
                <a:srgbClr val="414141"/>
              </a:solidFill>
            </a:endParaRPr>
          </a:p>
        </p:txBody>
      </p:sp>
      <p:pic>
        <p:nvPicPr>
          <p:cNvPr id="2" name="Picture 1">
            <a:extLst>
              <a:ext uri="{FF2B5EF4-FFF2-40B4-BE49-F238E27FC236}">
                <a16:creationId xmlns:a16="http://schemas.microsoft.com/office/drawing/2014/main" id="{062A50C9-D0DA-9C06-FE96-32C240178780}"/>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15932715" y="-139300"/>
            <a:ext cx="3580276" cy="2659133"/>
          </a:xfrm>
          <a:prstGeom prst="rect">
            <a:avLst/>
          </a:prstGeom>
        </p:spPr>
      </p:pic>
      <p:sp>
        <p:nvSpPr>
          <p:cNvPr id="22" name="Slide Number Placeholder 5">
            <a:extLst>
              <a:ext uri="{FF2B5EF4-FFF2-40B4-BE49-F238E27FC236}">
                <a16:creationId xmlns:a16="http://schemas.microsoft.com/office/drawing/2014/main" id="{EBEAA840-4B17-EA03-398D-6E464985EBF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
        <p:nvSpPr>
          <p:cNvPr id="3" name="TextBox 2">
            <a:extLst>
              <a:ext uri="{FF2B5EF4-FFF2-40B4-BE49-F238E27FC236}">
                <a16:creationId xmlns:a16="http://schemas.microsoft.com/office/drawing/2014/main" id="{F430C69E-2F71-A00D-5B81-81AF42DD1906}"/>
              </a:ext>
            </a:extLst>
          </p:cNvPr>
          <p:cNvSpPr txBox="1"/>
          <p:nvPr/>
        </p:nvSpPr>
        <p:spPr>
          <a:xfrm>
            <a:off x="629645" y="5631691"/>
            <a:ext cx="7831449" cy="823302"/>
          </a:xfrm>
          <a:prstGeom prst="rect">
            <a:avLst/>
          </a:prstGeom>
          <a:noFill/>
        </p:spPr>
        <p:txBody>
          <a:bodyPr wrap="square" rtlCol="0">
            <a:spAutoFit/>
          </a:bodyPr>
          <a:lstStyle/>
          <a:p>
            <a:pPr>
              <a:lnSpc>
                <a:spcPts val="1860"/>
              </a:lnSpc>
            </a:pPr>
            <a:r>
              <a:rPr lang="en-IE" b="1" dirty="0">
                <a:solidFill>
                  <a:srgbClr val="414141"/>
                </a:solidFill>
              </a:rPr>
              <a:t>Heimild: </a:t>
            </a:r>
            <a:r>
              <a:rPr lang="en-IE" sz="1800" dirty="0">
                <a:solidFill>
                  <a:srgbClr val="414141"/>
                </a:solidFill>
                <a:ea typeface="+mn-lt"/>
                <a:cs typeface="+mn-lt"/>
              </a:rPr>
              <a:t>	UNWTO (2021). Ferðaþjónusta og þróun dreifbýlis. </a:t>
            </a:r>
          </a:p>
          <a:p>
            <a:pPr>
              <a:lnSpc>
                <a:spcPts val="1860"/>
              </a:lnSpc>
            </a:pPr>
            <a:r>
              <a:rPr lang="en-IE" dirty="0">
                <a:solidFill>
                  <a:srgbClr val="414141"/>
                </a:solidFill>
                <a:ea typeface="+mn-lt"/>
                <a:cs typeface="+mn-lt"/>
              </a:rPr>
              <a:t>	</a:t>
            </a:r>
            <a:r>
              <a:rPr lang="en-IE" sz="1800" dirty="0">
                <a:solidFill>
                  <a:srgbClr val="414141"/>
                </a:solidFill>
                <a:ea typeface="+mn-lt"/>
                <a:cs typeface="+mn-lt"/>
              </a:rPr>
              <a:t>Heimsferðamálastofnunin.</a:t>
            </a:r>
            <a:endParaRPr lang="en-IE" sz="1800" dirty="0">
              <a:solidFill>
                <a:srgbClr val="459597"/>
              </a:solidFill>
            </a:endParaRPr>
          </a:p>
          <a:p>
            <a:pPr>
              <a:lnSpc>
                <a:spcPts val="1860"/>
              </a:lnSpc>
            </a:pPr>
            <a:r>
              <a:rPr lang="en-IE" sz="1800" dirty="0">
                <a:solidFill>
                  <a:srgbClr val="414141"/>
                </a:solidFill>
                <a:ea typeface="+mn-lt"/>
                <a:cs typeface="+mn-lt"/>
              </a:rPr>
              <a:t>	</a:t>
            </a:r>
            <a:r>
              <a:rPr lang="en-IE" sz="1800" dirty="0">
                <a:solidFill>
                  <a:srgbClr val="459597"/>
                </a:solidFill>
                <a:ea typeface="+mn-lt"/>
                <a:cs typeface="+mn-lt"/>
                <a:hlinkClick r:id="rId4">
                  <a:extLst>
                    <a:ext uri="{A12FA001-AC4F-418D-AE19-62706E023703}">
                      <ahyp:hlinkClr xmlns:ahyp="http://schemas.microsoft.com/office/drawing/2018/hyperlinkcolor" val="tx"/>
                    </a:ext>
                  </a:extLst>
                </a:hlinkClick>
              </a:rPr>
              <a:t>https://www.unwto.org/tourism-and-rural-development</a:t>
            </a:r>
            <a:r>
              <a:rPr lang="en-IE" sz="1800" dirty="0">
                <a:solidFill>
                  <a:srgbClr val="459597"/>
                </a:solidFill>
                <a:ea typeface="+mn-lt"/>
                <a:cs typeface="+mn-lt"/>
              </a:rPr>
              <a:t> </a:t>
            </a:r>
            <a:endParaRPr lang="en-IE" dirty="0">
              <a:solidFill>
                <a:srgbClr val="459597"/>
              </a:solidFill>
            </a:endParaRPr>
          </a:p>
        </p:txBody>
      </p:sp>
      <p:pic>
        <p:nvPicPr>
          <p:cNvPr id="16" name="Picture 15">
            <a:extLst>
              <a:ext uri="{FF2B5EF4-FFF2-40B4-BE49-F238E27FC236}">
                <a16:creationId xmlns:a16="http://schemas.microsoft.com/office/drawing/2014/main" id="{0BFCB701-C60E-04B8-5889-353C13DAD1F3}"/>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9676474" y="-949708"/>
            <a:ext cx="3580276" cy="2659133"/>
          </a:xfrm>
          <a:prstGeom prst="rect">
            <a:avLst/>
          </a:prstGeom>
        </p:spPr>
      </p:pic>
    </p:spTree>
    <p:extLst>
      <p:ext uri="{BB962C8B-B14F-4D97-AF65-F5344CB8AC3E}">
        <p14:creationId xmlns:p14="http://schemas.microsoft.com/office/powerpoint/2010/main" val="1910519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E8390-67F6-999C-6325-C324B350E2FE}"/>
            </a:ext>
          </a:extLst>
        </p:cNvPr>
        <p:cNvGrpSpPr/>
        <p:nvPr/>
      </p:nvGrpSpPr>
      <p:grpSpPr>
        <a:xfrm>
          <a:off x="0" y="0"/>
          <a:ext cx="0" cy="0"/>
          <a:chOff x="0" y="0"/>
          <a:chExt cx="0" cy="0"/>
        </a:xfrm>
      </p:grpSpPr>
      <p:sp>
        <p:nvSpPr>
          <p:cNvPr id="11" name="Freeform 10">
            <a:extLst>
              <a:ext uri="{FF2B5EF4-FFF2-40B4-BE49-F238E27FC236}">
                <a16:creationId xmlns:a16="http://schemas.microsoft.com/office/drawing/2014/main" id="{6B14956A-4F2E-99B5-AB95-F513417A9178}"/>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1A69F967-7450-26A0-215C-3164BD397D83}"/>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a:t>
            </a:r>
            <a:r>
              <a:rPr lang="en-US" dirty="0"/>
              <a:t> 4 lykilnámssvið</a:t>
            </a:r>
          </a:p>
        </p:txBody>
      </p:sp>
      <p:sp>
        <p:nvSpPr>
          <p:cNvPr id="13" name="Slide Number Placeholder 5">
            <a:extLst>
              <a:ext uri="{FF2B5EF4-FFF2-40B4-BE49-F238E27FC236}">
                <a16:creationId xmlns:a16="http://schemas.microsoft.com/office/drawing/2014/main" id="{D158082E-3407-C3E9-3D04-9B0BC6A02F18}"/>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9</a:t>
            </a:fld>
            <a:endParaRPr lang="fr-CA" sz="1200" dirty="0"/>
          </a:p>
        </p:txBody>
      </p:sp>
      <p:sp>
        <p:nvSpPr>
          <p:cNvPr id="8" name="Text Placeholder 1">
            <a:extLst>
              <a:ext uri="{FF2B5EF4-FFF2-40B4-BE49-F238E27FC236}">
                <a16:creationId xmlns:a16="http://schemas.microsoft.com/office/drawing/2014/main" id="{433F1DBA-D3E1-15F1-6EC0-3F287C47D176}"/>
              </a:ext>
            </a:extLst>
          </p:cNvPr>
          <p:cNvSpPr txBox="1">
            <a:spLocks/>
          </p:cNvSpPr>
          <p:nvPr/>
        </p:nvSpPr>
        <p:spPr>
          <a:xfrm>
            <a:off x="1779518" y="2227953"/>
            <a:ext cx="4634729" cy="2204868"/>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80"/>
              </a:lnSpc>
            </a:pPr>
            <a:r>
              <a:rPr lang="en-GB" sz="2600" b="1" dirty="0"/>
              <a:t>Val á sjálfbærum og </a:t>
            </a:r>
          </a:p>
          <a:p>
            <a:pPr>
              <a:lnSpc>
                <a:spcPts val="2480"/>
              </a:lnSpc>
            </a:pPr>
            <a:r>
              <a:rPr lang="en-GB" sz="2600" b="1" dirty="0"/>
              <a:t>Staðbundið efni: </a:t>
            </a:r>
          </a:p>
          <a:p>
            <a:pPr>
              <a:lnSpc>
                <a:spcPts val="2480"/>
              </a:lnSpc>
            </a:pPr>
            <a:endParaRPr lang="en-GB" sz="2400" b="1" dirty="0"/>
          </a:p>
          <a:p>
            <a:pPr>
              <a:lnSpc>
                <a:spcPts val="2380"/>
              </a:lnSpc>
            </a:pPr>
            <a:r>
              <a:rPr lang="en-IE" sz="2200" dirty="0"/>
              <a:t>Skilja hvernig á að velja byggingarefni sem eru umhverfisvæn, staðbundin eða endurunnin. Lærðu hvers vegna þetta skiptir máli til að draga úr kolefnisspori, styðja staðbundna efnahag og skapa ekta gestaupplifanir sem endurspegla svæðiskennd.</a:t>
            </a:r>
          </a:p>
          <a:p>
            <a:pPr>
              <a:lnSpc>
                <a:spcPts val="2380"/>
              </a:lnSpc>
            </a:pPr>
            <a:endParaRPr lang="en-IE" sz="2200" dirty="0"/>
          </a:p>
          <a:p>
            <a:pPr>
              <a:lnSpc>
                <a:spcPts val="2380"/>
              </a:lnSpc>
            </a:pPr>
            <a:endParaRPr lang="en-IE" sz="2200" dirty="0"/>
          </a:p>
          <a:p>
            <a:pPr>
              <a:lnSpc>
                <a:spcPts val="2380"/>
              </a:lnSpc>
            </a:pPr>
            <a:endParaRPr lang="en-IE" sz="2200" dirty="0"/>
          </a:p>
          <a:p>
            <a:pPr>
              <a:lnSpc>
                <a:spcPts val="2380"/>
              </a:lnSpc>
            </a:pPr>
            <a:endParaRPr lang="en-US" sz="2400" dirty="0"/>
          </a:p>
          <a:p>
            <a:pPr>
              <a:lnSpc>
                <a:spcPts val="2480"/>
              </a:lnSpc>
            </a:pPr>
            <a:endParaRPr lang="en-US" sz="2400" dirty="0"/>
          </a:p>
          <a:p>
            <a:pPr>
              <a:lnSpc>
                <a:spcPts val="2480"/>
              </a:lnSpc>
            </a:pPr>
            <a:endParaRPr lang="en-GB" sz="2400" dirty="0"/>
          </a:p>
          <a:p>
            <a:pPr>
              <a:lnSpc>
                <a:spcPts val="2480"/>
              </a:lnSpc>
            </a:pPr>
            <a:endParaRPr lang="en-GB" sz="2400" dirty="0"/>
          </a:p>
        </p:txBody>
      </p:sp>
      <p:sp>
        <p:nvSpPr>
          <p:cNvPr id="9" name="Text Placeholder 2">
            <a:extLst>
              <a:ext uri="{FF2B5EF4-FFF2-40B4-BE49-F238E27FC236}">
                <a16:creationId xmlns:a16="http://schemas.microsoft.com/office/drawing/2014/main" id="{4DAF0812-CA2F-C9EB-F9AA-D0BF75343BF4}"/>
              </a:ext>
            </a:extLst>
          </p:cNvPr>
          <p:cNvSpPr txBox="1">
            <a:spLocks/>
          </p:cNvSpPr>
          <p:nvPr/>
        </p:nvSpPr>
        <p:spPr>
          <a:xfrm>
            <a:off x="730329" y="171031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01</a:t>
            </a:r>
            <a:endParaRPr lang="en-GB" sz="6600" b="1" dirty="0">
              <a:solidFill>
                <a:schemeClr val="bg1"/>
              </a:solidFill>
            </a:endParaRPr>
          </a:p>
        </p:txBody>
      </p:sp>
      <p:sp>
        <p:nvSpPr>
          <p:cNvPr id="10" name="Freeform 9">
            <a:extLst>
              <a:ext uri="{FF2B5EF4-FFF2-40B4-BE49-F238E27FC236}">
                <a16:creationId xmlns:a16="http://schemas.microsoft.com/office/drawing/2014/main" id="{06E0A77C-BD1A-8B37-06F5-64E3CC52974E}"/>
              </a:ext>
            </a:extLst>
          </p:cNvPr>
          <p:cNvSpPr/>
          <p:nvPr/>
        </p:nvSpPr>
        <p:spPr>
          <a:xfrm>
            <a:off x="-3603" y="245252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2" name="Picture 1">
            <a:extLst>
              <a:ext uri="{FF2B5EF4-FFF2-40B4-BE49-F238E27FC236}">
                <a16:creationId xmlns:a16="http://schemas.microsoft.com/office/drawing/2014/main" id="{3851DAEE-662E-D633-49E5-97A7B63F4368}"/>
              </a:ext>
            </a:extLst>
          </p:cNvPr>
          <p:cNvPicPr>
            <a:picLocks noChangeAspect="1"/>
          </p:cNvPicPr>
          <p:nvPr/>
        </p:nvPicPr>
        <p:blipFill>
          <a:blip r:embed="rId2">
            <a:biLevel thresh="25000"/>
            <a:alphaModFix amt="35000"/>
            <a:extLst>
              <a:ext uri="{28A0092B-C50C-407E-A947-70E740481C1C}">
                <a14:useLocalDpi xmlns:a14="http://schemas.microsoft.com/office/drawing/2010/main" val="0"/>
              </a:ext>
            </a:extLst>
          </a:blip>
          <a:srcRect l="53155" t="-1" r="5047" b="49903"/>
          <a:stretch/>
        </p:blipFill>
        <p:spPr>
          <a:xfrm>
            <a:off x="6748092" y="3300902"/>
            <a:ext cx="4246690" cy="3154091"/>
          </a:xfrm>
          <a:prstGeom prst="rect">
            <a:avLst/>
          </a:prstGeom>
        </p:spPr>
      </p:pic>
    </p:spTree>
    <p:extLst>
      <p:ext uri="{BB962C8B-B14F-4D97-AF65-F5344CB8AC3E}">
        <p14:creationId xmlns:p14="http://schemas.microsoft.com/office/powerpoint/2010/main" val="46198168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FAC1E67-097F-4CCA-9755-AFB96C6B5A73}"/>
</file>

<file path=docProps/app.xml><?xml version="1.0" encoding="utf-8"?>
<Properties xmlns="http://schemas.openxmlformats.org/officeDocument/2006/extended-properties" xmlns:vt="http://schemas.openxmlformats.org/officeDocument/2006/docPropsVTypes">
  <TotalTime>2740</TotalTime>
  <Words>1713</Words>
  <Application>Microsoft Office PowerPoint</Application>
  <PresentationFormat>Widescreen</PresentationFormat>
  <Paragraphs>209</Paragraphs>
  <Slides>24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Montserrat</vt:lpstr>
      <vt:lpstr>Montserrat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docId:177F498014C98675B589B122C782DACF</cp:keywords>
  <cp:lastModifiedBy>Kjartan Bollason</cp:lastModifiedBy>
  <cp:revision>734</cp:revision>
  <dcterms:created xsi:type="dcterms:W3CDTF">2020-10-14T13:32:04Z</dcterms:created>
  <dcterms:modified xsi:type="dcterms:W3CDTF">2026-01-23T14:18:44Z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