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42"/>
  </p:notesMasterIdLst>
  <p:sldIdLst>
    <p:sldId id="7695" r:id="rId5"/>
    <p:sldId id="7774" r:id="rId6"/>
    <p:sldId id="7696" r:id="rId7"/>
    <p:sldId id="7827" r:id="rId8"/>
    <p:sldId id="7828" r:id="rId9"/>
    <p:sldId id="7776" r:id="rId10"/>
    <p:sldId id="7732" r:id="rId11"/>
    <p:sldId id="7761" r:id="rId12"/>
    <p:sldId id="4352" r:id="rId13"/>
    <p:sldId id="7778" r:id="rId14"/>
    <p:sldId id="7716" r:id="rId15"/>
    <p:sldId id="7779" r:id="rId16"/>
    <p:sldId id="7780" r:id="rId17"/>
    <p:sldId id="7781" r:id="rId18"/>
    <p:sldId id="6508" r:id="rId19"/>
    <p:sldId id="6422" r:id="rId20"/>
    <p:sldId id="7782" r:id="rId21"/>
    <p:sldId id="7783" r:id="rId22"/>
    <p:sldId id="7784" r:id="rId23"/>
    <p:sldId id="6543" r:id="rId24"/>
    <p:sldId id="6521" r:id="rId25"/>
    <p:sldId id="7785" r:id="rId26"/>
    <p:sldId id="7786" r:id="rId27"/>
    <p:sldId id="7787" r:id="rId28"/>
    <p:sldId id="7788" r:id="rId29"/>
    <p:sldId id="7789" r:id="rId30"/>
    <p:sldId id="7795" r:id="rId31"/>
    <p:sldId id="7797" r:id="rId32"/>
    <p:sldId id="7796" r:id="rId33"/>
    <p:sldId id="7798" r:id="rId34"/>
    <p:sldId id="7799" r:id="rId35"/>
    <p:sldId id="7765" r:id="rId36"/>
    <p:sldId id="7802" r:id="rId37"/>
    <p:sldId id="7803" r:id="rId38"/>
    <p:sldId id="7804" r:id="rId39"/>
    <p:sldId id="7805" r:id="rId40"/>
    <p:sldId id="780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49BA07-5AD8-DBE6-CF8D-1978A2CC3BDE}" name="Mojca Polak" initials="MP" userId="S::mojcap@vsgt.si::f5a19fb5-0c1a-495c-9bf1-b8f787f236a4" providerId="AD"/>
  <p188:author id="{AFFBDE77-884B-9F7C-9277-DC642D787AB9}" name="Tatjana Klakočar" initials="TK" userId="S::tatjana.klakocar@vsgt.si::52d434e4-ce75-449b-9aeb-5e821878ed4a" providerId="AD"/>
  <p188:author id="{7185227C-FBA7-F28C-370D-E5FB3AEC3332}" name="Helena Rošker" initials="HR" userId="S::helena.rosker@vsgt.si::7b461ed6-2d3c-4d34-a497-aaaf122d412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EC7C69"/>
    <a:srgbClr val="414141"/>
    <a:srgbClr val="FBA63B"/>
    <a:srgbClr val="000000"/>
    <a:srgbClr val="0C4659"/>
    <a:srgbClr val="82CCCA"/>
    <a:srgbClr val="E5BEAC"/>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ematski slog 1 – poudarek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97"/>
    <p:restoredTop sz="94653"/>
  </p:normalViewPr>
  <p:slideViewPr>
    <p:cSldViewPr snapToGrid="0">
      <p:cViewPr varScale="1">
        <p:scale>
          <a:sx n="74" d="100"/>
          <a:sy n="74" d="100"/>
        </p:scale>
        <p:origin x="180" y="56"/>
      </p:cViewPr>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15</a:t>
            </a:fld>
            <a:endParaRPr lang="en-US"/>
          </a:p>
        </p:txBody>
      </p:sp>
    </p:spTree>
    <p:extLst>
      <p:ext uri="{BB962C8B-B14F-4D97-AF65-F5344CB8AC3E}">
        <p14:creationId xmlns:p14="http://schemas.microsoft.com/office/powerpoint/2010/main" val="2876435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E961D-E64A-1A86-5F56-7F748BBC94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9A7F0F-82AA-3A96-0382-2AC68673CA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E7A48C-D3F0-1B93-CEBB-13BB77F62F5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27E9DA-7560-3A6E-92E7-FF190C60F4AE}"/>
              </a:ext>
            </a:extLst>
          </p:cNvPr>
          <p:cNvSpPr>
            <a:spLocks noGrp="1"/>
          </p:cNvSpPr>
          <p:nvPr>
            <p:ph type="sldNum" sz="quarter" idx="5"/>
          </p:nvPr>
        </p:nvSpPr>
        <p:spPr/>
        <p:txBody>
          <a:bodyPr/>
          <a:lstStyle/>
          <a:p>
            <a:fld id="{4BE5DE82-CF29-044D-9158-06A811149881}" type="slidenum">
              <a:rPr lang="en-US" smtClean="0"/>
              <a:t>17</a:t>
            </a:fld>
            <a:endParaRPr lang="en-US"/>
          </a:p>
        </p:txBody>
      </p:sp>
    </p:spTree>
    <p:extLst>
      <p:ext uri="{BB962C8B-B14F-4D97-AF65-F5344CB8AC3E}">
        <p14:creationId xmlns:p14="http://schemas.microsoft.com/office/powerpoint/2010/main" val="3238747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78E90-D0AF-8320-3845-38436D7549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069337-4501-F40C-8319-7C56AC4ECC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275BAA-D9B9-03D5-9B42-C40127E19FF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3D7D553-E7A1-6A5B-993F-A722B998D5B9}"/>
              </a:ext>
            </a:extLst>
          </p:cNvPr>
          <p:cNvSpPr>
            <a:spLocks noGrp="1"/>
          </p:cNvSpPr>
          <p:nvPr>
            <p:ph type="sldNum" sz="quarter" idx="5"/>
          </p:nvPr>
        </p:nvSpPr>
        <p:spPr/>
        <p:txBody>
          <a:bodyPr/>
          <a:lstStyle/>
          <a:p>
            <a:fld id="{4BE5DE82-CF29-044D-9158-06A811149881}" type="slidenum">
              <a:rPr lang="en-US" smtClean="0"/>
              <a:t>31</a:t>
            </a:fld>
            <a:endParaRPr lang="en-US"/>
          </a:p>
        </p:txBody>
      </p:sp>
    </p:spTree>
    <p:extLst>
      <p:ext uri="{BB962C8B-B14F-4D97-AF65-F5344CB8AC3E}">
        <p14:creationId xmlns:p14="http://schemas.microsoft.com/office/powerpoint/2010/main" val="2770965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B06B32E1-1333-B9C9-D02E-C78BD411386A}"/>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BCCB3D2F-897A-27CD-5C75-B89D591FA62D}"/>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4C4EA820-DE3A-12A9-1C7C-EFCFF69124A5}"/>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3225A569-CB78-8115-DC45-81EA4FB73C9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528BA923-B993-1485-29E9-2A707A899E78}"/>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6" name="Text Placeholder 23">
            <a:extLst>
              <a:ext uri="{FF2B5EF4-FFF2-40B4-BE49-F238E27FC236}">
                <a16:creationId xmlns:a16="http://schemas.microsoft.com/office/drawing/2014/main" id="{35B6F4EA-9A13-F839-1D4B-6D585F28A92C}"/>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F74F7AC8-9322-4108-5796-9488BEC51BF5}"/>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6758249D-AC00-D6BC-8380-83E051BE058A}"/>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0382" y="1226454"/>
            <a:ext cx="6421871" cy="4669167"/>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705987" y="1760937"/>
            <a:ext cx="4578368" cy="2928110"/>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5192013" y="1250631"/>
            <a:ext cx="2953721" cy="452458"/>
          </a:xfrm>
          <a:prstGeom prst="rect">
            <a:avLst/>
          </a:prstGeom>
          <a:solidFill>
            <a:srgbClr val="EC7C69"/>
          </a:solidFill>
        </p:spPr>
        <p:txBody>
          <a:bodyPr anchor="ctr">
            <a:noAutofit/>
          </a:bodyPr>
          <a:lstStyle>
            <a:lvl1pPr marL="0" indent="0" algn="ctr">
              <a:lnSpc>
                <a:spcPts val="120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B1BB1109-D387-7EDE-A820-EB58683BD5E2}"/>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C353D2BD-DB3A-7725-C3B3-2CCC51BD2D4E}"/>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56C89B58-702F-66F9-26F1-D3BD759B739D}"/>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3170C89E-76D3-1067-B605-3092418F53B7}"/>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3965C699-7AA5-7983-BF1B-B09FEC0D1F25}"/>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50BC0CC4-AC8B-DC10-3F58-9B8557E0900E}"/>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C7806AFE-258B-6F2A-9CE1-8DCAF22C0354}"/>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524CCFDE-E791-3B85-66DA-D05FB210A7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E2FCC890-0D4B-3AC6-6D6A-935512044E8A}"/>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3592CB4E-F8C0-505C-CC32-B9A5A7F87726}"/>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2873E26F-06C8-67FF-A2B6-52E3D3B4F42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6EF5AB75-349D-0DEE-F740-35CA30AB431C}"/>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3AE2E067-6CF3-2B69-5C17-410DAA82BD7F}"/>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3B4F60B9-EA59-7EEE-187A-9860C265BC65}"/>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FB89E468-E332-DDA9-91DD-107B78991A5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ext + Device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EB892-AD65-7817-1D1C-6DE5B3C98CC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26785" y="1328701"/>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3" name="Picture Placeholder 9">
            <a:extLst>
              <a:ext uri="{FF2B5EF4-FFF2-40B4-BE49-F238E27FC236}">
                <a16:creationId xmlns:a16="http://schemas.microsoft.com/office/drawing/2014/main" id="{325907E3-0771-93CE-7024-2D735F5FD98F}"/>
              </a:ext>
            </a:extLst>
          </p:cNvPr>
          <p:cNvSpPr>
            <a:spLocks noGrp="1"/>
          </p:cNvSpPr>
          <p:nvPr>
            <p:ph type="pic" sz="quarter" idx="13"/>
          </p:nvPr>
        </p:nvSpPr>
        <p:spPr>
          <a:xfrm>
            <a:off x="7319353" y="2884489"/>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15E70579-4373-149A-B7FE-A8B4A41E9D9F}"/>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3" name="Text Placeholder 17">
            <a:extLst>
              <a:ext uri="{FF2B5EF4-FFF2-40B4-BE49-F238E27FC236}">
                <a16:creationId xmlns:a16="http://schemas.microsoft.com/office/drawing/2014/main" id="{634542D4-66C5-78BE-AE1C-5CEB7E19FECA}"/>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4" name="Text Placeholder 23">
            <a:extLst>
              <a:ext uri="{FF2B5EF4-FFF2-40B4-BE49-F238E27FC236}">
                <a16:creationId xmlns:a16="http://schemas.microsoft.com/office/drawing/2014/main" id="{537C8848-429B-9221-B4E9-E95699B11742}"/>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5" name="Text Placeholder 23">
            <a:extLst>
              <a:ext uri="{FF2B5EF4-FFF2-40B4-BE49-F238E27FC236}">
                <a16:creationId xmlns:a16="http://schemas.microsoft.com/office/drawing/2014/main" id="{F2058A62-28C4-F28D-A588-DF165099890A}"/>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061566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2003183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5190EFF-3B6C-F041-17B9-03E7DA3E1E91}"/>
              </a:ext>
            </a:extLst>
          </p:cNvPr>
          <p:cNvSpPr/>
          <p:nvPr userDrawn="1"/>
        </p:nvSpPr>
        <p:spPr>
          <a:xfrm>
            <a:off x="9747" y="0"/>
            <a:ext cx="6522544"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1BF3C018-A57E-95C4-9EB3-8B4A66867DE8}"/>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AC08F966-54D9-57EB-774C-AF88A25D1F29}"/>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0D602D34-6C8F-E332-B784-A6431C285658}"/>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52B6A7B8-086C-6005-4239-921C574C2D77}"/>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DBB59B6D-7528-8E66-934F-15899D5078C5}"/>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F74ADC6D-3AA6-435A-82B5-D30EAA3FA472}"/>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97689B66-FECF-3212-B162-12DF641D9EC2}"/>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5A9C08FB-486E-D54E-2E91-EA5C6669A319}"/>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97C34161-74EB-7EC0-491A-4CACD50C510D}"/>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077E275C-6C8B-CBF6-B6FC-6E72F552ED85}"/>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EBD113A8-C302-3DC6-837B-42A46F929A67}"/>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1BA9B044-DF1E-C918-387B-DD961A756A29}"/>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A26B3CC5-B580-83C6-B620-FD863E8951A8}"/>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56D838A2-2525-193F-2A97-E2986C1524CB}"/>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82258826-921D-503D-3879-716EAF1ACC5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3AE274F4-99C4-2F60-0300-75C38F3FE66C}"/>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94A7A32E-7792-789E-FA64-0EC70650BAFF}"/>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772C84D7-5D46-53B4-105C-D3DAF91ACBD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90774E23-FA45-75F1-4EE6-35EB43EE45B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891" r:id="rId24"/>
    <p:sldLayoutId id="2147483894" r:id="rId25"/>
    <p:sldLayoutId id="2147483893" r:id="rId26"/>
    <p:sldLayoutId id="2147483895" r:id="rId27"/>
    <p:sldLayoutId id="2147483896" r:id="rId28"/>
    <p:sldLayoutId id="2147483900" r:id="rId29"/>
    <p:sldLayoutId id="2147483901" r:id="rId30"/>
    <p:sldLayoutId id="2147483902" r:id="rId31"/>
    <p:sldLayoutId id="2147483903" r:id="rId32"/>
    <p:sldLayoutId id="2147483904" r:id="rId33"/>
    <p:sldLayoutId id="2147483853" r:id="rId34"/>
    <p:sldLayoutId id="2147483912" r:id="rId35"/>
    <p:sldLayoutId id="2147483919" r:id="rId36"/>
    <p:sldLayoutId id="2147483920"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hyperlink" Target="https://www.youtube.com/watch?v=_oP0qcjYh6I" TargetMode="External"/><Relationship Id="rId5" Type="http://schemas.openxmlformats.org/officeDocument/2006/relationships/image" Target="../media/image12.png"/><Relationship Id="rId4" Type="http://schemas.openxmlformats.org/officeDocument/2006/relationships/hyperlink" Target="https://www.bentral.com/"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kmetija-urska.si/en/price-list/" TargetMode="External"/><Relationship Id="rId2" Type="http://schemas.openxmlformats.org/officeDocument/2006/relationships/image" Target="../media/image13.png"/><Relationship Id="rId1" Type="http://schemas.openxmlformats.org/officeDocument/2006/relationships/slideLayout" Target="../slideLayouts/slideLayout26.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hyperlink" Target="https://youtu.be/5sjI1ThdZr8" TargetMode="External"/><Relationship Id="rId2" Type="http://schemas.openxmlformats.org/officeDocument/2006/relationships/image" Target="../media/image20.jpeg"/><Relationship Id="rId1" Type="http://schemas.openxmlformats.org/officeDocument/2006/relationships/slideLayout" Target="../slideLayouts/slideLayout28.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hyperlink" Target="https://www.visitmaribor.si/en/what-to-do/art-and-culture/top-maribor-sights/" TargetMode="External"/><Relationship Id="rId2" Type="http://schemas.openxmlformats.org/officeDocument/2006/relationships/image" Target="../media/image21.png"/><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37.xml"/><Relationship Id="rId5" Type="http://schemas.openxmlformats.org/officeDocument/2006/relationships/hyperlink" Target="https://www.pikol.si/en/namestitve" TargetMode="Externa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37.xml"/><Relationship Id="rId6" Type="http://schemas.openxmlformats.org/officeDocument/2006/relationships/hyperlink" Target="https://www.booking.com/hotel/si/turisticna-kmetija-weiss.sl.html?aid=1917098&amp;label=metatripad-link-dmeta-content_opts-0&amp;sid=2198095f7c58d6f7f0517b49d5dc9013&amp;dist=0&amp;keep_landing=1&amp;sb_price_type=total&amp;type=total&amp;#tab-reviews" TargetMode="External"/><Relationship Id="rId5" Type="http://schemas.openxmlformats.org/officeDocument/2006/relationships/hyperlink" Target="https://www.turisticna-kmetija-weiss.si/en/" TargetMode="External"/><Relationship Id="rId4" Type="http://schemas.openxmlformats.org/officeDocument/2006/relationships/image" Target="../media/image24.jpe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1" descr="Slika, ki vsebuje besede oblačila, človeški obraz, oseba, obleka&#10;&#10;Vsebina, ustvarjena z UI, morda ni pravilna.">
            <a:extLst>
              <a:ext uri="{FF2B5EF4-FFF2-40B4-BE49-F238E27FC236}">
                <a16:creationId xmlns:a16="http://schemas.microsoft.com/office/drawing/2014/main" id="{43A05762-E471-04F6-8E05-565B2CCBE4BB}"/>
              </a:ext>
            </a:extLst>
          </p:cNvPr>
          <p:cNvPicPr>
            <a:picLocks noGrp="1" noChangeAspect="1"/>
          </p:cNvPicPr>
          <p:nvPr>
            <p:ph type="pic" sz="quarter" idx="19"/>
          </p:nvPr>
        </p:nvPicPr>
        <p:blipFill>
          <a:blip r:embed="rId2"/>
          <a:srcRect l="517" r="517"/>
          <a:stretch/>
        </p:blipFill>
        <p:spPr>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p:spPr>
      </p:pic>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80616" y="2473711"/>
            <a:ext cx="5089964" cy="697353"/>
          </a:xfrm>
        </p:spPr>
        <p:txBody>
          <a:bodyPr lIns="91440" tIns="45720" rIns="91440" bIns="45720" anchor="t">
            <a:noAutofit/>
          </a:bodyPr>
          <a:lstStyle/>
          <a:p>
            <a:r>
              <a:rPr lang="en-GB" dirty="0"/>
              <a:t>Modúl 5 </a:t>
            </a:r>
            <a:r>
              <a:rPr lang="en-GB" b="0" dirty="0"/>
              <a:t>(hluti 1)</a:t>
            </a:r>
          </a:p>
          <a:p>
            <a:endParaRPr lang="en-GB" dirty="0"/>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80616" y="3429000"/>
            <a:ext cx="4611316" cy="697353"/>
          </a:xfrm>
        </p:spPr>
        <p:txBody>
          <a:bodyPr lIns="91440" tIns="45720" rIns="91440" bIns="45720" anchor="t">
            <a:noAutofit/>
          </a:bodyPr>
          <a:lstStyle/>
          <a:p>
            <a:pPr defTabSz="777514">
              <a:lnSpc>
                <a:spcPts val="3340"/>
              </a:lnSpc>
              <a:spcBef>
                <a:spcPts val="0"/>
              </a:spcBef>
              <a:defRPr/>
            </a:pPr>
            <a:r>
              <a:rPr lang="en-GB" sz="3200" dirty="0">
                <a:ea typeface="Calibri"/>
                <a:cs typeface="Calibri"/>
              </a:rPr>
              <a:t>Gestaupplifun – gestgjafi með hjarta, fjarveruáhrif og sjálfbærni</a:t>
            </a:r>
          </a:p>
          <a:p>
            <a:pPr defTabSz="777514">
              <a:lnSpc>
                <a:spcPts val="3340"/>
              </a:lnSpc>
              <a:spcBef>
                <a:spcPts val="0"/>
              </a:spcBef>
              <a:defRPr/>
            </a:pPr>
            <a:endParaRPr lang="en-GB" sz="3200" dirty="0">
              <a:ea typeface="Calibri"/>
              <a:cs typeface="Calibri"/>
            </a:endParaRP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dirty="0" err="1"/>
              <a:t>www.epicstays.eu</a:t>
            </a:r>
            <a:endParaRPr lang="en-GB" sz="3200" dirty="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6120830" y="2249394"/>
            <a:ext cx="3580276" cy="2659133"/>
          </a:xfrm>
          <a:prstGeom prst="rect">
            <a:avLst/>
          </a:prstGeom>
        </p:spPr>
      </p:pic>
      <p:sp>
        <p:nvSpPr>
          <p:cNvPr id="11" name="Text Placeholder 10">
            <a:extLst>
              <a:ext uri="{FF2B5EF4-FFF2-40B4-BE49-F238E27FC236}">
                <a16:creationId xmlns:a16="http://schemas.microsoft.com/office/drawing/2014/main" id="{1C5AD9F2-07CA-46B6-D7BC-FBB9262431A9}"/>
              </a:ext>
            </a:extLst>
          </p:cNvPr>
          <p:cNvSpPr>
            <a:spLocks noGrp="1"/>
          </p:cNvSpPr>
          <p:nvPr>
            <p:ph type="body" sz="quarter" idx="65"/>
          </p:nvPr>
        </p:nvSpPr>
        <p:spPr>
          <a:xfrm>
            <a:off x="7806267" y="778060"/>
            <a:ext cx="4385733" cy="452458"/>
          </a:xfrm>
          <a:solidFill>
            <a:srgbClr val="EC7C69"/>
          </a:solidFill>
        </p:spPr>
        <p:txBody>
          <a:bodyPr/>
          <a:lstStyle/>
          <a:p>
            <a:pPr algn="ctr"/>
            <a:r>
              <a:rPr lang="en-GB" sz="1200" dirty="0"/>
              <a:t>Mynd: VSGT Maribor, Slóvenía </a:t>
            </a:r>
          </a:p>
        </p:txBody>
      </p:sp>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DC978-5247-8561-CD71-6CA22367C73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BEB50580-04D8-5AF1-5AB5-AA0F6CE9B1C9}"/>
              </a:ext>
            </a:extLst>
          </p:cNvPr>
          <p:cNvSpPr>
            <a:spLocks noGrp="1"/>
          </p:cNvSpPr>
          <p:nvPr>
            <p:ph type="body" sz="quarter" idx="16"/>
          </p:nvPr>
        </p:nvSpPr>
        <p:spPr>
          <a:xfrm>
            <a:off x="457303" y="349193"/>
            <a:ext cx="10614687" cy="803654"/>
          </a:xfrm>
        </p:spPr>
        <p:txBody>
          <a:bodyPr lIns="91440" tIns="45720" rIns="91440" bIns="45720" anchor="t">
            <a:noAutofit/>
          </a:bodyPr>
          <a:lstStyle/>
          <a:p>
            <a:r>
              <a:rPr lang="en-US" dirty="0">
                <a:ea typeface="Calibri"/>
                <a:cs typeface="Calibri"/>
              </a:rPr>
              <a:t>Gestagönguferð</a:t>
            </a:r>
          </a:p>
        </p:txBody>
      </p:sp>
      <p:cxnSp>
        <p:nvCxnSpPr>
          <p:cNvPr id="2" name="Straight Connector 1">
            <a:extLst>
              <a:ext uri="{FF2B5EF4-FFF2-40B4-BE49-F238E27FC236}">
                <a16:creationId xmlns:a16="http://schemas.microsoft.com/office/drawing/2014/main" id="{B40FB76C-8F8D-1DA4-0DE0-3E4A758C8AD4}"/>
              </a:ext>
            </a:extLst>
          </p:cNvPr>
          <p:cNvCxnSpPr>
            <a:cxnSpLocks/>
          </p:cNvCxnSpPr>
          <p:nvPr/>
        </p:nvCxnSpPr>
        <p:spPr>
          <a:xfrm>
            <a:off x="0" y="1046674"/>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aphicFrame>
        <p:nvGraphicFramePr>
          <p:cNvPr id="8" name="Tabela 7">
            <a:extLst>
              <a:ext uri="{FF2B5EF4-FFF2-40B4-BE49-F238E27FC236}">
                <a16:creationId xmlns:a16="http://schemas.microsoft.com/office/drawing/2014/main" id="{6F3C65A4-91CD-3669-A688-FED18BC4249E}"/>
              </a:ext>
            </a:extLst>
          </p:cNvPr>
          <p:cNvGraphicFramePr>
            <a:graphicFrameLocks noGrp="1"/>
          </p:cNvGraphicFramePr>
          <p:nvPr>
            <p:extLst>
              <p:ext uri="{D42A27DB-BD31-4B8C-83A1-F6EECF244321}">
                <p14:modId xmlns:p14="http://schemas.microsoft.com/office/powerpoint/2010/main" val="3930830342"/>
              </p:ext>
            </p:extLst>
          </p:nvPr>
        </p:nvGraphicFramePr>
        <p:xfrm>
          <a:off x="494860" y="1345788"/>
          <a:ext cx="11082097" cy="3477420"/>
        </p:xfrm>
        <a:graphic>
          <a:graphicData uri="http://schemas.openxmlformats.org/drawingml/2006/table">
            <a:tbl>
              <a:tblPr firstRow="1" bandRow="1">
                <a:tableStyleId>{5C22544A-7EE6-4342-B048-85BDC9FD1C3A}</a:tableStyleId>
              </a:tblPr>
              <a:tblGrid>
                <a:gridCol w="1463491">
                  <a:extLst>
                    <a:ext uri="{9D8B030D-6E8A-4147-A177-3AD203B41FA5}">
                      <a16:colId xmlns:a16="http://schemas.microsoft.com/office/drawing/2014/main" val="1886933163"/>
                    </a:ext>
                  </a:extLst>
                </a:gridCol>
                <a:gridCol w="1307034">
                  <a:extLst>
                    <a:ext uri="{9D8B030D-6E8A-4147-A177-3AD203B41FA5}">
                      <a16:colId xmlns:a16="http://schemas.microsoft.com/office/drawing/2014/main" val="3141866495"/>
                    </a:ext>
                  </a:extLst>
                </a:gridCol>
                <a:gridCol w="1385262">
                  <a:extLst>
                    <a:ext uri="{9D8B030D-6E8A-4147-A177-3AD203B41FA5}">
                      <a16:colId xmlns:a16="http://schemas.microsoft.com/office/drawing/2014/main" val="421359927"/>
                    </a:ext>
                  </a:extLst>
                </a:gridCol>
                <a:gridCol w="1385262">
                  <a:extLst>
                    <a:ext uri="{9D8B030D-6E8A-4147-A177-3AD203B41FA5}">
                      <a16:colId xmlns:a16="http://schemas.microsoft.com/office/drawing/2014/main" val="1178434084"/>
                    </a:ext>
                  </a:extLst>
                </a:gridCol>
                <a:gridCol w="1385262">
                  <a:extLst>
                    <a:ext uri="{9D8B030D-6E8A-4147-A177-3AD203B41FA5}">
                      <a16:colId xmlns:a16="http://schemas.microsoft.com/office/drawing/2014/main" val="2270773007"/>
                    </a:ext>
                  </a:extLst>
                </a:gridCol>
                <a:gridCol w="1385262">
                  <a:extLst>
                    <a:ext uri="{9D8B030D-6E8A-4147-A177-3AD203B41FA5}">
                      <a16:colId xmlns:a16="http://schemas.microsoft.com/office/drawing/2014/main" val="2044698918"/>
                    </a:ext>
                  </a:extLst>
                </a:gridCol>
                <a:gridCol w="1385262">
                  <a:extLst>
                    <a:ext uri="{9D8B030D-6E8A-4147-A177-3AD203B41FA5}">
                      <a16:colId xmlns:a16="http://schemas.microsoft.com/office/drawing/2014/main" val="926010109"/>
                    </a:ext>
                  </a:extLst>
                </a:gridCol>
                <a:gridCol w="1385262">
                  <a:extLst>
                    <a:ext uri="{9D8B030D-6E8A-4147-A177-3AD203B41FA5}">
                      <a16:colId xmlns:a16="http://schemas.microsoft.com/office/drawing/2014/main" val="772395447"/>
                    </a:ext>
                  </a:extLst>
                </a:gridCol>
              </a:tblGrid>
              <a:tr h="1008032">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Áfangar gestaferðarinnar</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Innblástur og rannsóknir</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en-IE" sz="1900" dirty="0">
                          <a:solidFill>
                            <a:schemeClr val="bg1"/>
                          </a:solidFill>
                          <a:latin typeface="Calibri" panose="020F0502020204030204" pitchFamily="34" charset="0"/>
                          <a:cs typeface="Calibri" panose="020F0502020204030204" pitchFamily="34" charset="0"/>
                        </a:rPr>
                        <a:t>Bókanir</a:t>
                      </a:r>
                      <a:endParaRPr lang="sl-SI" sz="1900" dirty="0">
                        <a:solidFill>
                          <a:schemeClr val="bg1"/>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Framkvæmdaáætlun fyrir komu</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Innritun</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Dvöl</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Útiskráning</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Endurskoðun og eftir dvöl</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extLst>
                  <a:ext uri="{0D108BD9-81ED-4DB2-BD59-A6C34878D82A}">
                    <a16:rowId xmlns:a16="http://schemas.microsoft.com/office/drawing/2014/main" val="1387785908"/>
                  </a:ext>
                </a:extLst>
              </a:tr>
              <a:tr h="1008032">
                <a:tc>
                  <a:txBody>
                    <a:bodyPr/>
                    <a:lstStyle/>
                    <a:p>
                      <a:pPr>
                        <a:lnSpc>
                          <a:spcPts val="1960"/>
                        </a:lnSpc>
                      </a:pPr>
                      <a:r>
                        <a:rPr lang="sl-SI" sz="1900" b="1" dirty="0">
                          <a:solidFill>
                            <a:srgbClr val="459597"/>
                          </a:solidFill>
                          <a:latin typeface="Calibri" panose="020F0502020204030204" pitchFamily="34" charset="0"/>
                          <a:cs typeface="Calibri" panose="020F0502020204030204" pitchFamily="34" charset="0"/>
                        </a:rPr>
                        <a:t>Aðgerðir</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err="1">
                          <a:solidFill>
                            <a:srgbClr val="414141"/>
                          </a:solidFill>
                          <a:latin typeface="Calibri" panose="020F0502020204030204" pitchFamily="34" charset="0"/>
                          <a:cs typeface="Calibri" panose="020F0502020204030204" pitchFamily="34" charset="0"/>
                        </a:rPr>
                        <a:t>Endurskoðaðu </a:t>
                      </a:r>
                      <a:r>
                        <a:rPr lang="sl-SI" sz="1700">
                          <a:solidFill>
                            <a:srgbClr val="414141"/>
                          </a:solidFill>
                          <a:latin typeface="Calibri" panose="020F0502020204030204" pitchFamily="34" charset="0"/>
                          <a:cs typeface="Calibri" panose="020F0502020204030204" pitchFamily="34" charset="0"/>
                        </a:rPr>
                        <a:t>netmatið </a:t>
                      </a:r>
                      <a:r>
                        <a:rPr lang="sl-SI" sz="1700" err="1">
                          <a:solidFill>
                            <a:srgbClr val="414141"/>
                          </a:solidFill>
                          <a:latin typeface="Calibri" panose="020F0502020204030204" pitchFamily="34" charset="0"/>
                          <a:cs typeface="Calibri" panose="020F0502020204030204" pitchFamily="34" charset="0"/>
                        </a:rPr>
                        <a:t>þitt</a:t>
                      </a:r>
                      <a:r>
                        <a:rPr lang="sl-SI" sz="1700">
                          <a:solidFill>
                            <a:srgbClr val="414141"/>
                          </a:solidFill>
                          <a:latin typeface="Calibri" panose="020F0502020204030204" pitchFamily="34" charset="0"/>
                          <a:cs typeface="Calibri" panose="020F0502020204030204" pitchFamily="34" charset="0"/>
                        </a:rPr>
                        <a:t>, </a:t>
                      </a:r>
                      <a:r>
                        <a:rPr lang="sl-SI" sz="1700" err="1">
                          <a:solidFill>
                            <a:srgbClr val="414141"/>
                          </a:solidFill>
                          <a:latin typeface="Calibri" panose="020F0502020204030204" pitchFamily="34" charset="0"/>
                          <a:cs typeface="Calibri" panose="020F0502020204030204" pitchFamily="34" charset="0"/>
                        </a:rPr>
                        <a:t>birtingar á</a:t>
                      </a:r>
                      <a:r>
                        <a:rPr lang="sl-SI" sz="1700">
                          <a:solidFill>
                            <a:srgbClr val="414141"/>
                          </a:solidFill>
                          <a:latin typeface="Calibri" panose="020F0502020204030204" pitchFamily="34" charset="0"/>
                          <a:cs typeface="Calibri" panose="020F0502020204030204" pitchFamily="34" charset="0"/>
                        </a:rPr>
                        <a:t> OTA</a:t>
                      </a:r>
                      <a:r>
                        <a:rPr lang="sl-SI" sz="1700" err="1">
                          <a:solidFill>
                            <a:srgbClr val="414141"/>
                          </a:solidFill>
                          <a:latin typeface="Calibri" panose="020F0502020204030204" pitchFamily="34" charset="0"/>
                          <a:cs typeface="Calibri" panose="020F0502020204030204" pitchFamily="34" charset="0"/>
                        </a:rPr>
                        <a:t>-vefjum</a:t>
                      </a:r>
                      <a:r>
                        <a:rPr lang="sl-SI" sz="1700">
                          <a:solidFill>
                            <a:srgbClr val="414141"/>
                          </a:solidFill>
                          <a:latin typeface="Calibri" panose="020F0502020204030204" pitchFamily="34" charset="0"/>
                          <a:cs typeface="Calibri" panose="020F0502020204030204" pitchFamily="34" charset="0"/>
                        </a:rPr>
                        <a:t>, </a:t>
                      </a:r>
                      <a:r>
                        <a:rPr lang="sl-SI" sz="1700" err="1">
                          <a:solidFill>
                            <a:srgbClr val="414141"/>
                          </a:solidFill>
                          <a:latin typeface="Calibri" panose="020F0502020204030204" pitchFamily="34" charset="0"/>
                          <a:cs typeface="Calibri" panose="020F0502020204030204" pitchFamily="34" charset="0"/>
                        </a:rPr>
                        <a:t>samfélagsmiðla og niðurstöður könnunar eftir dvöl</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err="1">
                          <a:solidFill>
                            <a:srgbClr val="414141"/>
                          </a:solidFill>
                          <a:latin typeface="Calibri" panose="020F0502020204030204" pitchFamily="34" charset="0"/>
                          <a:cs typeface="Calibri" panose="020F0502020204030204" pitchFamily="34" charset="0"/>
                        </a:rPr>
                        <a:t>Ákveðið hvar </a:t>
                      </a:r>
                      <a:r>
                        <a:rPr lang="sl-SI" sz="1700">
                          <a:solidFill>
                            <a:srgbClr val="414141"/>
                          </a:solidFill>
                          <a:latin typeface="Calibri" panose="020F0502020204030204" pitchFamily="34" charset="0"/>
                          <a:cs typeface="Calibri" panose="020F0502020204030204" pitchFamily="34" charset="0"/>
                        </a:rPr>
                        <a:t>eigi að birta, </a:t>
                      </a:r>
                      <a:r>
                        <a:rPr lang="sl-SI" sz="1700" err="1">
                          <a:solidFill>
                            <a:srgbClr val="414141"/>
                          </a:solidFill>
                          <a:latin typeface="Calibri" panose="020F0502020204030204" pitchFamily="34" charset="0"/>
                          <a:cs typeface="Calibri" panose="020F0502020204030204" pitchFamily="34" charset="0"/>
                        </a:rPr>
                        <a:t>metið tölvupóstmarkaðsstefnu ykkar og einkunnir þjónustu við viðskiptavini</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err="1">
                          <a:solidFill>
                            <a:srgbClr val="414141"/>
                          </a:solidFill>
                          <a:latin typeface="Calibri" panose="020F0502020204030204" pitchFamily="34" charset="0"/>
                          <a:cs typeface="Calibri" panose="020F0502020204030204" pitchFamily="34" charset="0"/>
                        </a:rPr>
                        <a:t>Endurskoðaðu samskipti þín við gesti og undirbjóððu algengar spurningar</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Skoðaðu umsagnir þínar og athugaðu hvort auðvelt sé að komast að hótelinu þínu. Metðu samskipti þín við gesti. </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Gerðu </a:t>
                      </a:r>
                      <a:r>
                        <a:rPr lang="en-US" sz="1700" dirty="0">
                          <a:solidFill>
                            <a:srgbClr val="414141"/>
                          </a:solidFill>
                          <a:latin typeface="Calibri" panose="020F0502020204030204" pitchFamily="34" charset="0"/>
                          <a:cs typeface="Calibri" panose="020F0502020204030204" pitchFamily="34" charset="0"/>
                        </a:rPr>
                        <a:t>heilsufarsskoðun á herbergjunum þínum, samskiptum og </a:t>
                      </a:r>
                      <a:r>
                        <a:rPr lang="sl-SI" sz="1700" dirty="0">
                          <a:solidFill>
                            <a:srgbClr val="414141"/>
                          </a:solidFill>
                          <a:latin typeface="Calibri" panose="020F0502020204030204" pitchFamily="34" charset="0"/>
                          <a:cs typeface="Calibri" panose="020F0502020204030204" pitchFamily="34" charset="0"/>
                        </a:rPr>
                        <a:t>starfsfólki. Bættu við aukasölu og bættu tæknistackinn þinn. </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Endurskoðaðu innritunarferlið </a:t>
                      </a:r>
                      <a:r>
                        <a:rPr lang="sl-SI" sz="1700" b="0" i="0" u="none" strike="noStrike" noProof="0" dirty="0">
                          <a:solidFill>
                            <a:srgbClr val="414141"/>
                          </a:solidFill>
                          <a:latin typeface="Calibri" panose="020F0502020204030204" pitchFamily="34" charset="0"/>
                          <a:cs typeface="Calibri" panose="020F0502020204030204" pitchFamily="34" charset="0"/>
                        </a:rPr>
                        <a:t>og svör úr könnun eftir dvöl. </a:t>
                      </a:r>
                      <a:endParaRPr lang="sl-SI" sz="1700" dirty="0">
                        <a:solidFill>
                          <a:srgbClr val="414141"/>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Greindu endurgjöfina, lesðu og svaraðu umsögnum á netinu og byggðu upp stefnu til að tengjast gestum eftir dvöl. </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extLst>
                  <a:ext uri="{0D108BD9-81ED-4DB2-BD59-A6C34878D82A}">
                    <a16:rowId xmlns:a16="http://schemas.microsoft.com/office/drawing/2014/main" val="1403744945"/>
                  </a:ext>
                </a:extLst>
              </a:tr>
            </a:tbl>
          </a:graphicData>
        </a:graphic>
      </p:graphicFrame>
      <p:pic>
        <p:nvPicPr>
          <p:cNvPr id="5" name="Picture 4">
            <a:extLst>
              <a:ext uri="{FF2B5EF4-FFF2-40B4-BE49-F238E27FC236}">
                <a16:creationId xmlns:a16="http://schemas.microsoft.com/office/drawing/2014/main" id="{D9391D41-C166-90EA-30FD-4B8E0E0A51F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128488" y="4760014"/>
            <a:ext cx="3580276" cy="2659133"/>
          </a:xfrm>
          <a:prstGeom prst="rect">
            <a:avLst/>
          </a:prstGeom>
        </p:spPr>
      </p:pic>
      <p:sp>
        <p:nvSpPr>
          <p:cNvPr id="6" name="Slide Number Placeholder 5">
            <a:extLst>
              <a:ext uri="{FF2B5EF4-FFF2-40B4-BE49-F238E27FC236}">
                <a16:creationId xmlns:a16="http://schemas.microsoft.com/office/drawing/2014/main" id="{0ABD8E9B-5419-B1BF-0F66-76C3A243EE9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Tree>
    <p:extLst>
      <p:ext uri="{BB962C8B-B14F-4D97-AF65-F5344CB8AC3E}">
        <p14:creationId xmlns:p14="http://schemas.microsoft.com/office/powerpoint/2010/main" val="1091860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D9C43-99B1-D4A0-2821-6327F3BD5FF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21B74E2-3AD1-0E81-62CB-4F333E8AA484}"/>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D785AF10-CF00-63D2-28E6-AC7A04352249}"/>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80105E98-29A5-C2B3-FDB8-7B9DBB9A1380}"/>
              </a:ext>
            </a:extLst>
          </p:cNvPr>
          <p:cNvSpPr>
            <a:spLocks noGrp="1"/>
          </p:cNvSpPr>
          <p:nvPr>
            <p:ph type="body" sz="quarter" idx="16"/>
          </p:nvPr>
        </p:nvSpPr>
        <p:spPr>
          <a:xfrm>
            <a:off x="4061012" y="732734"/>
            <a:ext cx="6238020" cy="803654"/>
          </a:xfrm>
          <a:prstGeom prst="rect">
            <a:avLst/>
          </a:prstGeom>
        </p:spPr>
        <p:txBody>
          <a:bodyPr/>
          <a:lstStyle/>
          <a:p>
            <a:pPr>
              <a:lnSpc>
                <a:spcPts val="2960"/>
              </a:lnSpc>
            </a:pPr>
            <a:r>
              <a:rPr lang="en-GB" dirty="0"/>
              <a:t>Hönnun heildarupplifunar gesta</a:t>
            </a:r>
          </a:p>
        </p:txBody>
      </p:sp>
      <p:sp>
        <p:nvSpPr>
          <p:cNvPr id="4" name="Text Placeholder 3">
            <a:extLst>
              <a:ext uri="{FF2B5EF4-FFF2-40B4-BE49-F238E27FC236}">
                <a16:creationId xmlns:a16="http://schemas.microsoft.com/office/drawing/2014/main" id="{299AE6E4-444C-F617-4AF8-40AFB4F4F565}"/>
              </a:ext>
            </a:extLst>
          </p:cNvPr>
          <p:cNvSpPr>
            <a:spLocks noGrp="1"/>
          </p:cNvSpPr>
          <p:nvPr>
            <p:ph type="body" sz="quarter" idx="21"/>
          </p:nvPr>
        </p:nvSpPr>
        <p:spPr>
          <a:xfrm>
            <a:off x="4061011" y="1881924"/>
            <a:ext cx="7511395"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vera frábær gestgjafi felur í sér að hugsa um alla upplifun gesta, ekki bara dvölina sjálfa. Gestir byrja að mynda sér skoðanir frá því augnabliki sem þeir sjá auglýsinguna þína. Skýrar upplýsingar, vinaleg skilaboð og hnökralaus bókunarferli hjálpa öll til við að skapa góða fyrstu sýn. Þegar þeir koma ættu þeir að finna fyrir velkomnu og vita hvað þeir geta búist við. </a:t>
            </a:r>
          </a:p>
          <a:p>
            <a:pPr>
              <a:lnSpc>
                <a:spcPts val="2340"/>
              </a:lnSpc>
            </a:pPr>
            <a:endParaRPr lang="en-GB" b="0" i="0" dirty="0">
              <a:effectLst/>
              <a:latin typeface="Calibri"/>
              <a:ea typeface="Calibri"/>
              <a:cs typeface="Calibri"/>
            </a:endParaRPr>
          </a:p>
          <a:p>
            <a:pPr>
              <a:lnSpc>
                <a:spcPts val="2340"/>
              </a:lnSpc>
            </a:pPr>
            <a:r>
              <a:rPr lang="en-GB" b="0" i="0" dirty="0">
                <a:effectLst/>
                <a:latin typeface="Calibri"/>
                <a:ea typeface="Calibri"/>
                <a:cs typeface="Calibri"/>
              </a:rPr>
              <a:t>Á meðan á dvöl þeirra stendur skera þægindi og smá hjálpleg smáatriði sig verulega úr. Eftir að þeir fara getur vingjarnlegur eftirfylgniskveðja eða þakkarkveðja skilið eftir sig varanlegt inntrykk. Þessi heildarferð byggir upp traust og eykur líkur á að gestir komi aftur. Í þessum hluta lærir þú hvernig á að skipuleggja hvert skref ferðarinnar af kostgæfni. Þú þarft ekki að vera fullkominn - bara samkvæmur, vingjarnlegur og umhugsandi. </a:t>
            </a:r>
          </a:p>
          <a:p>
            <a:pPr>
              <a:lnSpc>
                <a:spcPts val="2340"/>
              </a:lnSpc>
            </a:pPr>
            <a:r>
              <a:rPr lang="en-GB" b="0" i="0" dirty="0">
                <a:effectLst/>
                <a:latin typeface="Calibri"/>
                <a:ea typeface="Calibri"/>
                <a:cs typeface="Calibri"/>
              </a:rPr>
              <a:t>Vel hönnuð upplifun gesta gerir staðinn þinn eftirminnilegan og umsagnir þínar sterkari.</a:t>
            </a:r>
          </a:p>
          <a:p>
            <a:pPr>
              <a:lnSpc>
                <a:spcPts val="2340"/>
              </a:lnSpc>
            </a:pPr>
            <a:endParaRPr lang="en-GB" b="0" i="0" dirty="0">
              <a:effectLst/>
              <a:latin typeface="Calibri"/>
              <a:ea typeface="Calibri"/>
              <a:cs typeface="Calibri"/>
            </a:endParaRPr>
          </a:p>
          <a:p>
            <a:pPr>
              <a:lnSpc>
                <a:spcPts val="2340"/>
              </a:lnSpc>
            </a:pPr>
            <a:endParaRPr lang="en-US" sz="2200" dirty="0"/>
          </a:p>
        </p:txBody>
      </p:sp>
      <p:sp>
        <p:nvSpPr>
          <p:cNvPr id="11" name="Slide Number Placeholder 5">
            <a:extLst>
              <a:ext uri="{FF2B5EF4-FFF2-40B4-BE49-F238E27FC236}">
                <a16:creationId xmlns:a16="http://schemas.microsoft.com/office/drawing/2014/main" id="{1091CF9C-779E-2B58-5519-C2629B072E6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spTree>
    <p:extLst>
      <p:ext uri="{BB962C8B-B14F-4D97-AF65-F5344CB8AC3E}">
        <p14:creationId xmlns:p14="http://schemas.microsoft.com/office/powerpoint/2010/main" val="2565865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2E6C5-A9A5-9B79-8F03-7761411236EE}"/>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E290928-246F-0D58-19F7-B5194F6C7240}"/>
              </a:ext>
            </a:extLst>
          </p:cNvPr>
          <p:cNvSpPr txBox="1">
            <a:spLocks/>
          </p:cNvSpPr>
          <p:nvPr/>
        </p:nvSpPr>
        <p:spPr>
          <a:xfrm>
            <a:off x="629645" y="307773"/>
            <a:ext cx="882459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Að skilja gestaferðina: </a:t>
            </a:r>
          </a:p>
          <a:p>
            <a:pPr>
              <a:lnSpc>
                <a:spcPts val="3720"/>
              </a:lnSpc>
            </a:pPr>
            <a:r>
              <a:rPr lang="en-US" dirty="0"/>
              <a:t>Áður, á meðan og eftir</a:t>
            </a:r>
          </a:p>
          <a:p>
            <a:pPr>
              <a:lnSpc>
                <a:spcPts val="3720"/>
              </a:lnSpc>
            </a:pPr>
            <a:endParaRPr lang="en-US" dirty="0"/>
          </a:p>
        </p:txBody>
      </p:sp>
      <p:cxnSp>
        <p:nvCxnSpPr>
          <p:cNvPr id="10" name="Straight Connector 9">
            <a:extLst>
              <a:ext uri="{FF2B5EF4-FFF2-40B4-BE49-F238E27FC236}">
                <a16:creationId xmlns:a16="http://schemas.microsoft.com/office/drawing/2014/main" id="{C00B059D-C657-74D8-17C8-3CBBB8EA71F6}"/>
              </a:ext>
            </a:extLst>
          </p:cNvPr>
          <p:cNvCxnSpPr>
            <a:cxnSpLocks/>
          </p:cNvCxnSpPr>
          <p:nvPr/>
        </p:nvCxnSpPr>
        <p:spPr>
          <a:xfrm>
            <a:off x="0" y="1500714"/>
            <a:ext cx="83275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1267AEC1-E051-6220-7055-7814DF99FF1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12</a:t>
            </a:fld>
            <a:endParaRPr lang="fr-CA" sz="1200" dirty="0"/>
          </a:p>
        </p:txBody>
      </p:sp>
      <p:sp>
        <p:nvSpPr>
          <p:cNvPr id="4" name="Text Placeholder 5">
            <a:extLst>
              <a:ext uri="{FF2B5EF4-FFF2-40B4-BE49-F238E27FC236}">
                <a16:creationId xmlns:a16="http://schemas.microsoft.com/office/drawing/2014/main" id="{17022490-C0E6-1FA4-19A5-99A11DEFDAA7}"/>
              </a:ext>
            </a:extLst>
          </p:cNvPr>
          <p:cNvSpPr txBox="1">
            <a:spLocks/>
          </p:cNvSpPr>
          <p:nvPr/>
        </p:nvSpPr>
        <p:spPr>
          <a:xfrm>
            <a:off x="629645" y="2040681"/>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7D721EB9-3E10-CB97-ABBA-8CBC5BD27CAE}"/>
              </a:ext>
            </a:extLst>
          </p:cNvPr>
          <p:cNvSpPr txBox="1">
            <a:spLocks/>
          </p:cNvSpPr>
          <p:nvPr/>
        </p:nvSpPr>
        <p:spPr>
          <a:xfrm>
            <a:off x="629645" y="2681045"/>
            <a:ext cx="54422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EC7C69"/>
                </a:solidFill>
              </a:rPr>
              <a:t>Fyrir dvölina: </a:t>
            </a:r>
            <a:r>
              <a:rPr lang="en-GB" sz="2200" dirty="0">
                <a:solidFill>
                  <a:srgbClr val="414141"/>
                </a:solidFill>
              </a:rPr>
              <a:t>Gakktu úr skugga um að auglýsingin þín sé skýr, fullkomin og heiðarleg (myndir, staðsetning, húsreglur, innritunarupplýsingar). Sendu velkomunarskilaboð eftir bókun með hagnýtum upplýsingum og hlýjum tóni.</a:t>
            </a:r>
          </a:p>
          <a:p>
            <a:pPr marL="342900" indent="-342900">
              <a:lnSpc>
                <a:spcPts val="2240"/>
              </a:lnSpc>
              <a:buClr>
                <a:srgbClr val="459597"/>
              </a:buClr>
              <a:buFont typeface="Arial" panose="020B0604020202020204" pitchFamily="34" charset="0"/>
              <a:buChar char="•"/>
            </a:pPr>
            <a:r>
              <a:rPr lang="en-GB" sz="2200" b="1" dirty="0">
                <a:solidFill>
                  <a:srgbClr val="EC7C69"/>
                </a:solidFill>
              </a:rPr>
              <a:t>Á dvöl: </a:t>
            </a:r>
            <a:r>
              <a:rPr lang="en-GB" sz="2200" dirty="0">
                <a:solidFill>
                  <a:srgbClr val="414141"/>
                </a:solidFill>
              </a:rPr>
              <a:t>Gakktu úr skugga um að rýmið sé hreint, þægilegt og vel undirbúið. Bjóððu upp á stutta prentaða eða stafræna kynningarleiðbeiningu með staðbundnum ráðleggingum og húsreglum.</a:t>
            </a:r>
          </a:p>
          <a:p>
            <a:pPr marL="342900" indent="-342900">
              <a:lnSpc>
                <a:spcPts val="2240"/>
              </a:lnSpc>
              <a:buClr>
                <a:srgbClr val="459597"/>
              </a:buClr>
              <a:buFont typeface="Arial" panose="020B0604020202020204" pitchFamily="34" charset="0"/>
              <a:buChar char="•"/>
            </a:pPr>
            <a:r>
              <a:rPr lang="en-GB" sz="2200" b="1" dirty="0">
                <a:solidFill>
                  <a:srgbClr val="EC7C69"/>
                </a:solidFill>
              </a:rPr>
              <a:t>Eftir dvölina: </a:t>
            </a:r>
            <a:r>
              <a:rPr lang="en-GB" sz="2200" dirty="0">
                <a:solidFill>
                  <a:srgbClr val="414141"/>
                </a:solidFill>
              </a:rPr>
              <a:t>Sendu kurteislega þakkarkveðju, spurðu hvort allt hafi gengið vel og bjóð gestinum vinsamlega að skrifa umsögn.</a:t>
            </a:r>
          </a:p>
          <a:p>
            <a:pPr>
              <a:lnSpc>
                <a:spcPts val="2240"/>
              </a:lnSpc>
            </a:pPr>
            <a:endParaRPr lang="en-US" sz="2200" dirty="0">
              <a:solidFill>
                <a:srgbClr val="414141"/>
              </a:solidFill>
            </a:endParaRPr>
          </a:p>
        </p:txBody>
      </p:sp>
      <p:sp>
        <p:nvSpPr>
          <p:cNvPr id="16" name="Freeform 15">
            <a:extLst>
              <a:ext uri="{FF2B5EF4-FFF2-40B4-BE49-F238E27FC236}">
                <a16:creationId xmlns:a16="http://schemas.microsoft.com/office/drawing/2014/main" id="{7E1CAE27-A87B-2F70-145F-E9B6C2E819B3}"/>
              </a:ext>
            </a:extLst>
          </p:cNvPr>
          <p:cNvSpPr/>
          <p:nvPr/>
        </p:nvSpPr>
        <p:spPr>
          <a:xfrm rot="5400000" flipH="1">
            <a:off x="6476707" y="1997218"/>
            <a:ext cx="4975609" cy="4791681"/>
          </a:xfrm>
          <a:custGeom>
            <a:avLst/>
            <a:gdLst>
              <a:gd name="connsiteX0" fmla="*/ 4975609 w 4975609"/>
              <a:gd name="connsiteY0" fmla="*/ 4393516 h 4791681"/>
              <a:gd name="connsiteX1" fmla="*/ 4975609 w 4975609"/>
              <a:gd name="connsiteY1" fmla="*/ 3860024 h 4791681"/>
              <a:gd name="connsiteX2" fmla="*/ 4975609 w 4975609"/>
              <a:gd name="connsiteY2" fmla="*/ 3778871 h 4791681"/>
              <a:gd name="connsiteX3" fmla="*/ 4975609 w 4975609"/>
              <a:gd name="connsiteY3" fmla="*/ 3245380 h 4791681"/>
              <a:gd name="connsiteX4" fmla="*/ 4975609 w 4975609"/>
              <a:gd name="connsiteY4" fmla="*/ 1148136 h 4791681"/>
              <a:gd name="connsiteX5" fmla="*/ 4975609 w 4975609"/>
              <a:gd name="connsiteY5" fmla="*/ 614644 h 4791681"/>
              <a:gd name="connsiteX6" fmla="*/ 4975609 w 4975609"/>
              <a:gd name="connsiteY6" fmla="*/ 533493 h 4791681"/>
              <a:gd name="connsiteX7" fmla="*/ 4975609 w 4975609"/>
              <a:gd name="connsiteY7" fmla="*/ 1 h 4791681"/>
              <a:gd name="connsiteX8" fmla="*/ 4467295 w 4975609"/>
              <a:gd name="connsiteY8" fmla="*/ 1 h 4791681"/>
              <a:gd name="connsiteX9" fmla="*/ 4336668 w 4975609"/>
              <a:gd name="connsiteY9" fmla="*/ 1 h 4791681"/>
              <a:gd name="connsiteX10" fmla="*/ 4132442 w 4975609"/>
              <a:gd name="connsiteY10" fmla="*/ 1 h 4791681"/>
              <a:gd name="connsiteX11" fmla="*/ 3828354 w 4975609"/>
              <a:gd name="connsiteY11" fmla="*/ 1 h 4791681"/>
              <a:gd name="connsiteX12" fmla="*/ 3624128 w 4975609"/>
              <a:gd name="connsiteY12" fmla="*/ 1 h 4791681"/>
              <a:gd name="connsiteX13" fmla="*/ 3493501 w 4975609"/>
              <a:gd name="connsiteY13" fmla="*/ 1 h 4791681"/>
              <a:gd name="connsiteX14" fmla="*/ 2985187 w 4975609"/>
              <a:gd name="connsiteY14" fmla="*/ 1 h 4791681"/>
              <a:gd name="connsiteX15" fmla="*/ 2499688 w 4975609"/>
              <a:gd name="connsiteY15" fmla="*/ 1 h 4791681"/>
              <a:gd name="connsiteX16" fmla="*/ 2499688 w 4975609"/>
              <a:gd name="connsiteY16" fmla="*/ 0 h 4791681"/>
              <a:gd name="connsiteX17" fmla="*/ 1991374 w 4975609"/>
              <a:gd name="connsiteY17" fmla="*/ 0 h 4791681"/>
              <a:gd name="connsiteX18" fmla="*/ 1860747 w 4975609"/>
              <a:gd name="connsiteY18" fmla="*/ 0 h 4791681"/>
              <a:gd name="connsiteX19" fmla="*/ 1656522 w 4975609"/>
              <a:gd name="connsiteY19" fmla="*/ 0 h 4791681"/>
              <a:gd name="connsiteX20" fmla="*/ 1352433 w 4975609"/>
              <a:gd name="connsiteY20" fmla="*/ 0 h 4791681"/>
              <a:gd name="connsiteX21" fmla="*/ 1148208 w 4975609"/>
              <a:gd name="connsiteY21" fmla="*/ 0 h 4791681"/>
              <a:gd name="connsiteX22" fmla="*/ 1017580 w 4975609"/>
              <a:gd name="connsiteY22" fmla="*/ 0 h 4791681"/>
              <a:gd name="connsiteX23" fmla="*/ 509267 w 4975609"/>
              <a:gd name="connsiteY23" fmla="*/ 0 h 4791681"/>
              <a:gd name="connsiteX24" fmla="*/ 303738 w 4975609"/>
              <a:gd name="connsiteY24" fmla="*/ 0 h 4791681"/>
              <a:gd name="connsiteX25" fmla="*/ 1 w 4975609"/>
              <a:gd name="connsiteY25" fmla="*/ 0 h 4791681"/>
              <a:gd name="connsiteX26" fmla="*/ 1 w 4975609"/>
              <a:gd name="connsiteY26" fmla="*/ 292645 h 4791681"/>
              <a:gd name="connsiteX27" fmla="*/ 1 w 4975609"/>
              <a:gd name="connsiteY27" fmla="*/ 800958 h 4791681"/>
              <a:gd name="connsiteX28" fmla="*/ 1 w 4975609"/>
              <a:gd name="connsiteY28" fmla="*/ 1006487 h 4791681"/>
              <a:gd name="connsiteX29" fmla="*/ 1 w 4975609"/>
              <a:gd name="connsiteY29" fmla="*/ 1514800 h 4791681"/>
              <a:gd name="connsiteX30" fmla="*/ 1 w 4975609"/>
              <a:gd name="connsiteY30" fmla="*/ 1645428 h 4791681"/>
              <a:gd name="connsiteX31" fmla="*/ 1 w 4975609"/>
              <a:gd name="connsiteY31" fmla="*/ 1849654 h 4791681"/>
              <a:gd name="connsiteX32" fmla="*/ 1 w 4975609"/>
              <a:gd name="connsiteY32" fmla="*/ 2153742 h 4791681"/>
              <a:gd name="connsiteX33" fmla="*/ 1 w 4975609"/>
              <a:gd name="connsiteY33" fmla="*/ 2357967 h 4791681"/>
              <a:gd name="connsiteX34" fmla="*/ 1 w 4975609"/>
              <a:gd name="connsiteY34" fmla="*/ 2488594 h 4791681"/>
              <a:gd name="connsiteX35" fmla="*/ 1 w 4975609"/>
              <a:gd name="connsiteY35" fmla="*/ 2996908 h 4791681"/>
              <a:gd name="connsiteX36" fmla="*/ 0 w 4975609"/>
              <a:gd name="connsiteY36" fmla="*/ 2996908 h 4791681"/>
              <a:gd name="connsiteX37" fmla="*/ 0 w 4975609"/>
              <a:gd name="connsiteY37" fmla="*/ 3482407 h 4791681"/>
              <a:gd name="connsiteX38" fmla="*/ 0 w 4975609"/>
              <a:gd name="connsiteY38" fmla="*/ 3990721 h 4791681"/>
              <a:gd name="connsiteX39" fmla="*/ 0 w 4975609"/>
              <a:gd name="connsiteY39" fmla="*/ 4121348 h 4791681"/>
              <a:gd name="connsiteX40" fmla="*/ 0 w 4975609"/>
              <a:gd name="connsiteY40" fmla="*/ 4325574 h 4791681"/>
              <a:gd name="connsiteX41" fmla="*/ 0 w 4975609"/>
              <a:gd name="connsiteY41" fmla="*/ 4629662 h 4791681"/>
              <a:gd name="connsiteX42" fmla="*/ 0 w 4975609"/>
              <a:gd name="connsiteY42" fmla="*/ 4791681 h 4791681"/>
              <a:gd name="connsiteX43" fmla="*/ 54440 w 4975609"/>
              <a:gd name="connsiteY43" fmla="*/ 4791681 h 4791681"/>
              <a:gd name="connsiteX44" fmla="*/ 54443 w 4975609"/>
              <a:gd name="connsiteY44" fmla="*/ 4791681 h 4791681"/>
              <a:gd name="connsiteX45" fmla="*/ 303738 w 4975609"/>
              <a:gd name="connsiteY45" fmla="*/ 4791681 h 4791681"/>
              <a:gd name="connsiteX46" fmla="*/ 562753 w 4975609"/>
              <a:gd name="connsiteY46" fmla="*/ 4791681 h 4791681"/>
              <a:gd name="connsiteX47" fmla="*/ 562757 w 4975609"/>
              <a:gd name="connsiteY47" fmla="*/ 4791681 h 4791681"/>
              <a:gd name="connsiteX48" fmla="*/ 693381 w 4975609"/>
              <a:gd name="connsiteY48" fmla="*/ 4791681 h 4791681"/>
              <a:gd name="connsiteX49" fmla="*/ 693384 w 4975609"/>
              <a:gd name="connsiteY49" fmla="*/ 4791681 h 4791681"/>
              <a:gd name="connsiteX50" fmla="*/ 897606 w 4975609"/>
              <a:gd name="connsiteY50" fmla="*/ 4791681 h 4791681"/>
              <a:gd name="connsiteX51" fmla="*/ 897609 w 4975609"/>
              <a:gd name="connsiteY51" fmla="*/ 4791681 h 4791681"/>
              <a:gd name="connsiteX52" fmla="*/ 1201694 w 4975609"/>
              <a:gd name="connsiteY52" fmla="*/ 4791681 h 4791681"/>
              <a:gd name="connsiteX53" fmla="*/ 1201698 w 4975609"/>
              <a:gd name="connsiteY53" fmla="*/ 4791681 h 4791681"/>
              <a:gd name="connsiteX54" fmla="*/ 1405920 w 4975609"/>
              <a:gd name="connsiteY54" fmla="*/ 4791681 h 4791681"/>
              <a:gd name="connsiteX55" fmla="*/ 1405923 w 4975609"/>
              <a:gd name="connsiteY55" fmla="*/ 4791681 h 4791681"/>
              <a:gd name="connsiteX56" fmla="*/ 1536547 w 4975609"/>
              <a:gd name="connsiteY56" fmla="*/ 4791681 h 4791681"/>
              <a:gd name="connsiteX57" fmla="*/ 1536551 w 4975609"/>
              <a:gd name="connsiteY57" fmla="*/ 4791681 h 4791681"/>
              <a:gd name="connsiteX58" fmla="*/ 2044861 w 4975609"/>
              <a:gd name="connsiteY58" fmla="*/ 4791681 h 4791681"/>
              <a:gd name="connsiteX59" fmla="*/ 2044864 w 4975609"/>
              <a:gd name="connsiteY59" fmla="*/ 4791681 h 4791681"/>
              <a:gd name="connsiteX60" fmla="*/ 2530358 w 4975609"/>
              <a:gd name="connsiteY60" fmla="*/ 4791681 h 4791681"/>
              <a:gd name="connsiteX61" fmla="*/ 3038672 w 4975609"/>
              <a:gd name="connsiteY61" fmla="*/ 4791681 h 4791681"/>
              <a:gd name="connsiteX62" fmla="*/ 3169300 w 4975609"/>
              <a:gd name="connsiteY62" fmla="*/ 4791681 h 4791681"/>
              <a:gd name="connsiteX63" fmla="*/ 3373525 w 4975609"/>
              <a:gd name="connsiteY63" fmla="*/ 4791681 h 4791681"/>
              <a:gd name="connsiteX64" fmla="*/ 3677614 w 4975609"/>
              <a:gd name="connsiteY64" fmla="*/ 4791681 h 4791681"/>
              <a:gd name="connsiteX65" fmla="*/ 3881838 w 4975609"/>
              <a:gd name="connsiteY65" fmla="*/ 4791681 h 4791681"/>
              <a:gd name="connsiteX66" fmla="*/ 4012467 w 4975609"/>
              <a:gd name="connsiteY66" fmla="*/ 4791681 h 4791681"/>
              <a:gd name="connsiteX67" fmla="*/ 4520781 w 4975609"/>
              <a:gd name="connsiteY67" fmla="*/ 4791681 h 4791681"/>
              <a:gd name="connsiteX68" fmla="*/ 4975609 w 4975609"/>
              <a:gd name="connsiteY68" fmla="*/ 4393516 h 479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975609" h="4791681">
                <a:moveTo>
                  <a:pt x="4975609" y="4393516"/>
                </a:moveTo>
                <a:lnTo>
                  <a:pt x="4975609" y="3860024"/>
                </a:lnTo>
                <a:lnTo>
                  <a:pt x="4975609" y="3778871"/>
                </a:lnTo>
                <a:lnTo>
                  <a:pt x="4975609" y="3245380"/>
                </a:lnTo>
                <a:lnTo>
                  <a:pt x="4975609" y="1148136"/>
                </a:lnTo>
                <a:lnTo>
                  <a:pt x="4975609" y="614644"/>
                </a:lnTo>
                <a:lnTo>
                  <a:pt x="4975609" y="533493"/>
                </a:lnTo>
                <a:lnTo>
                  <a:pt x="4975609" y="1"/>
                </a:lnTo>
                <a:lnTo>
                  <a:pt x="4467295" y="1"/>
                </a:lnTo>
                <a:lnTo>
                  <a:pt x="4336668" y="1"/>
                </a:lnTo>
                <a:lnTo>
                  <a:pt x="4132442" y="1"/>
                </a:lnTo>
                <a:lnTo>
                  <a:pt x="3828354" y="1"/>
                </a:lnTo>
                <a:lnTo>
                  <a:pt x="3624128" y="1"/>
                </a:lnTo>
                <a:lnTo>
                  <a:pt x="3493501" y="1"/>
                </a:lnTo>
                <a:lnTo>
                  <a:pt x="2985187" y="1"/>
                </a:lnTo>
                <a:lnTo>
                  <a:pt x="2499688" y="1"/>
                </a:lnTo>
                <a:lnTo>
                  <a:pt x="2499688" y="0"/>
                </a:lnTo>
                <a:lnTo>
                  <a:pt x="1991374" y="0"/>
                </a:lnTo>
                <a:lnTo>
                  <a:pt x="1860747" y="0"/>
                </a:lnTo>
                <a:lnTo>
                  <a:pt x="1656522" y="0"/>
                </a:lnTo>
                <a:lnTo>
                  <a:pt x="1352433" y="0"/>
                </a:lnTo>
                <a:lnTo>
                  <a:pt x="1148208" y="0"/>
                </a:lnTo>
                <a:lnTo>
                  <a:pt x="1017580" y="0"/>
                </a:lnTo>
                <a:lnTo>
                  <a:pt x="509267" y="0"/>
                </a:lnTo>
                <a:lnTo>
                  <a:pt x="303738" y="0"/>
                </a:lnTo>
                <a:lnTo>
                  <a:pt x="1" y="0"/>
                </a:lnTo>
                <a:lnTo>
                  <a:pt x="1" y="292645"/>
                </a:lnTo>
                <a:lnTo>
                  <a:pt x="1" y="800958"/>
                </a:lnTo>
                <a:lnTo>
                  <a:pt x="1" y="1006487"/>
                </a:lnTo>
                <a:lnTo>
                  <a:pt x="1" y="1514800"/>
                </a:lnTo>
                <a:lnTo>
                  <a:pt x="1" y="1645428"/>
                </a:lnTo>
                <a:lnTo>
                  <a:pt x="1" y="1849654"/>
                </a:lnTo>
                <a:lnTo>
                  <a:pt x="1" y="2153742"/>
                </a:lnTo>
                <a:lnTo>
                  <a:pt x="1" y="2357967"/>
                </a:lnTo>
                <a:lnTo>
                  <a:pt x="1" y="2488594"/>
                </a:lnTo>
                <a:lnTo>
                  <a:pt x="1" y="2996908"/>
                </a:lnTo>
                <a:lnTo>
                  <a:pt x="0" y="2996908"/>
                </a:lnTo>
                <a:lnTo>
                  <a:pt x="0" y="3482407"/>
                </a:lnTo>
                <a:lnTo>
                  <a:pt x="0" y="3990721"/>
                </a:lnTo>
                <a:lnTo>
                  <a:pt x="0" y="4121348"/>
                </a:lnTo>
                <a:lnTo>
                  <a:pt x="0" y="4325574"/>
                </a:lnTo>
                <a:lnTo>
                  <a:pt x="0" y="4629662"/>
                </a:lnTo>
                <a:lnTo>
                  <a:pt x="0" y="4791681"/>
                </a:lnTo>
                <a:lnTo>
                  <a:pt x="54440" y="4791681"/>
                </a:lnTo>
                <a:lnTo>
                  <a:pt x="54443" y="4791681"/>
                </a:lnTo>
                <a:lnTo>
                  <a:pt x="303738" y="4791681"/>
                </a:lnTo>
                <a:lnTo>
                  <a:pt x="562753" y="4791681"/>
                </a:lnTo>
                <a:lnTo>
                  <a:pt x="562757" y="4791681"/>
                </a:lnTo>
                <a:lnTo>
                  <a:pt x="693381" y="4791681"/>
                </a:lnTo>
                <a:lnTo>
                  <a:pt x="693384" y="4791681"/>
                </a:lnTo>
                <a:lnTo>
                  <a:pt x="897606" y="4791681"/>
                </a:lnTo>
                <a:lnTo>
                  <a:pt x="897609" y="4791681"/>
                </a:lnTo>
                <a:lnTo>
                  <a:pt x="1201694" y="4791681"/>
                </a:lnTo>
                <a:lnTo>
                  <a:pt x="1201698" y="4791681"/>
                </a:lnTo>
                <a:lnTo>
                  <a:pt x="1405920" y="4791681"/>
                </a:lnTo>
                <a:lnTo>
                  <a:pt x="1405923" y="4791681"/>
                </a:lnTo>
                <a:lnTo>
                  <a:pt x="1536547" y="4791681"/>
                </a:lnTo>
                <a:lnTo>
                  <a:pt x="1536551" y="4791681"/>
                </a:lnTo>
                <a:lnTo>
                  <a:pt x="2044861" y="4791681"/>
                </a:lnTo>
                <a:lnTo>
                  <a:pt x="2044864" y="4791681"/>
                </a:lnTo>
                <a:lnTo>
                  <a:pt x="2530358" y="4791681"/>
                </a:lnTo>
                <a:lnTo>
                  <a:pt x="3038672" y="4791681"/>
                </a:lnTo>
                <a:lnTo>
                  <a:pt x="3169300" y="4791681"/>
                </a:lnTo>
                <a:lnTo>
                  <a:pt x="3373525" y="4791681"/>
                </a:lnTo>
                <a:lnTo>
                  <a:pt x="3677614" y="4791681"/>
                </a:lnTo>
                <a:lnTo>
                  <a:pt x="3881838" y="4791681"/>
                </a:lnTo>
                <a:lnTo>
                  <a:pt x="4012467" y="4791681"/>
                </a:lnTo>
                <a:lnTo>
                  <a:pt x="4520781" y="4791681"/>
                </a:lnTo>
                <a:cubicBezTo>
                  <a:pt x="4772799" y="4791681"/>
                  <a:pt x="4975609" y="4612831"/>
                  <a:pt x="4975609" y="4393516"/>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2" name="Text Placeholder 1">
            <a:extLst>
              <a:ext uri="{FF2B5EF4-FFF2-40B4-BE49-F238E27FC236}">
                <a16:creationId xmlns:a16="http://schemas.microsoft.com/office/drawing/2014/main" id="{A60F3232-0FF6-F44C-C5CF-37594F5C00E5}"/>
              </a:ext>
            </a:extLst>
          </p:cNvPr>
          <p:cNvSpPr txBox="1">
            <a:spLocks/>
          </p:cNvSpPr>
          <p:nvPr/>
        </p:nvSpPr>
        <p:spPr>
          <a:xfrm>
            <a:off x="6946132" y="2268204"/>
            <a:ext cx="410902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Tæki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Notaðu vettvang eins og skilaboðakerfi Airbnb eða </a:t>
            </a:r>
            <a:r>
              <a:rPr lang="en-IE" sz="2200" dirty="0" err="1"/>
              <a:t>Booking.com </a:t>
            </a:r>
            <a:r>
              <a:rPr lang="en-IE" sz="2200" dirty="0"/>
              <a:t>eða önnur kerfi til eignastjórnunar til að sjálfvirknivæða kveðju- og eftirfylgniskilaboð.</a:t>
            </a:r>
          </a:p>
          <a:p>
            <a:pPr marL="342900" indent="-342900" algn="l">
              <a:lnSpc>
                <a:spcPts val="2340"/>
              </a:lnSpc>
              <a:spcBef>
                <a:spcPts val="0"/>
              </a:spcBef>
              <a:buFont typeface="Arial" panose="020B0604020202020204" pitchFamily="34" charset="0"/>
              <a:buChar char="•"/>
            </a:pPr>
            <a:r>
              <a:rPr lang="en-IE" sz="2200" dirty="0"/>
              <a:t>Búðu til stutta athugunarlista sem nær yfir alla þætti dvöl gesta.</a:t>
            </a:r>
          </a:p>
          <a:p>
            <a:pPr marL="342900" indent="-342900" algn="l">
              <a:lnSpc>
                <a:spcPts val="2340"/>
              </a:lnSpc>
              <a:spcBef>
                <a:spcPts val="0"/>
              </a:spcBef>
              <a:buFont typeface="Arial" panose="020B0604020202020204" pitchFamily="34" charset="0"/>
              <a:buChar char="•"/>
            </a:pPr>
            <a:r>
              <a:rPr lang="en-IE" sz="2200" dirty="0"/>
              <a:t>Bættu við smá tímalínu yfir "hvað má búast við" í staðfestingarpóstinn á bókuninni.</a:t>
            </a:r>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spTree>
    <p:extLst>
      <p:ext uri="{BB962C8B-B14F-4D97-AF65-F5344CB8AC3E}">
        <p14:creationId xmlns:p14="http://schemas.microsoft.com/office/powerpoint/2010/main" val="2324398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7EC8D-6B75-77F4-86C0-DC23658A9DDF}"/>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44DF073D-6163-A2D3-16B4-6CBE040C3D26}"/>
              </a:ext>
            </a:extLst>
          </p:cNvPr>
          <p:cNvSpPr txBox="1">
            <a:spLocks/>
          </p:cNvSpPr>
          <p:nvPr/>
        </p:nvSpPr>
        <p:spPr>
          <a:xfrm>
            <a:off x="629645" y="307773"/>
            <a:ext cx="1105182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ts val="3620"/>
              </a:lnSpc>
            </a:pPr>
            <a:r>
              <a:rPr lang="en-US" dirty="0"/>
              <a:t>Áður en gestir koma: </a:t>
            </a:r>
            <a:r>
              <a:rPr lang="en-US" b="0" dirty="0">
                <a:solidFill>
                  <a:srgbClr val="414141"/>
                </a:solidFill>
              </a:rPr>
              <a:t>herbergisbókun, herbergisundirbúningur og samskipti fyrir komu</a:t>
            </a:r>
          </a:p>
          <a:p>
            <a:pPr lvl="0">
              <a:lnSpc>
                <a:spcPts val="3620"/>
              </a:lnSpc>
            </a:pPr>
            <a:endParaRPr lang="en-US" dirty="0"/>
          </a:p>
          <a:p>
            <a:pPr lvl="0">
              <a:lnSpc>
                <a:spcPts val="3620"/>
              </a:lnSpc>
            </a:pPr>
            <a:endParaRPr lang="en-US" dirty="0"/>
          </a:p>
        </p:txBody>
      </p:sp>
      <p:cxnSp>
        <p:nvCxnSpPr>
          <p:cNvPr id="10" name="Straight Connector 9">
            <a:extLst>
              <a:ext uri="{FF2B5EF4-FFF2-40B4-BE49-F238E27FC236}">
                <a16:creationId xmlns:a16="http://schemas.microsoft.com/office/drawing/2014/main" id="{C1C6EF30-9DB0-7D6C-5F4F-39D82FD4C3AC}"/>
              </a:ext>
            </a:extLst>
          </p:cNvPr>
          <p:cNvCxnSpPr>
            <a:cxnSpLocks/>
          </p:cNvCxnSpPr>
          <p:nvPr/>
        </p:nvCxnSpPr>
        <p:spPr>
          <a:xfrm>
            <a:off x="0" y="1331381"/>
            <a:ext cx="952022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E680253B-9CBB-392A-C77D-114584A576A0}"/>
              </a:ext>
            </a:extLst>
          </p:cNvPr>
          <p:cNvSpPr txBox="1">
            <a:spLocks/>
          </p:cNvSpPr>
          <p:nvPr/>
        </p:nvSpPr>
        <p:spPr>
          <a:xfrm>
            <a:off x="629645" y="2633314"/>
            <a:ext cx="889057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457200">
              <a:lnSpc>
                <a:spcPts val="2340"/>
              </a:lnSpc>
              <a:spcAft>
                <a:spcPts val="1200"/>
              </a:spcAft>
              <a:buClr>
                <a:srgbClr val="459597"/>
              </a:buClr>
              <a:buFont typeface="+mj-lt"/>
              <a:buAutoNum type="arabicPeriod"/>
            </a:pPr>
            <a:r>
              <a:rPr lang="en-GB" sz="2200" b="1" dirty="0">
                <a:solidFill>
                  <a:srgbClr val="414141"/>
                </a:solidFill>
                <a:latin typeface="Calibri" panose="020F0502020204030204" pitchFamily="34" charset="0"/>
                <a:cs typeface="Calibri" panose="020F0502020204030204" pitchFamily="34" charset="0"/>
              </a:rPr>
              <a:t>Veldu áreiðanlegt eignastjórnunarkerfi </a:t>
            </a:r>
            <a:r>
              <a:rPr lang="en-GB" sz="2200" dirty="0">
                <a:solidFill>
                  <a:srgbClr val="414141"/>
                </a:solidFill>
                <a:latin typeface="Calibri" panose="020F0502020204030204" pitchFamily="34" charset="0"/>
                <a:cs typeface="Calibri" panose="020F0502020204030204" pitchFamily="34" charset="0"/>
              </a:rPr>
              <a:t>(PMS) til aðstoðar við bókanir, innritun á netinu o.s.frv.  Skoðaðu bókunina vandlega. </a:t>
            </a:r>
          </a:p>
          <a:p>
            <a:pPr marL="457200" indent="-457200">
              <a:lnSpc>
                <a:spcPts val="2340"/>
              </a:lnSpc>
              <a:spcAft>
                <a:spcPts val="1200"/>
              </a:spcAft>
              <a:buClr>
                <a:srgbClr val="459597"/>
              </a:buClr>
              <a:buFont typeface="+mj-lt"/>
              <a:buAutoNum type="arabicPeriod"/>
            </a:pPr>
            <a:r>
              <a:rPr lang="sl-SI" sz="2200" b="1" i="0" u="none" strike="noStrike" noProof="0" dirty="0">
                <a:solidFill>
                  <a:srgbClr val="414141"/>
                </a:solidFill>
                <a:latin typeface="Calibri" panose="020F0502020204030204" pitchFamily="34" charset="0"/>
                <a:cs typeface="Calibri" panose="020F0502020204030204" pitchFamily="34" charset="0"/>
              </a:rPr>
              <a:t>Samþykkja og staðfesta bókunina </a:t>
            </a:r>
            <a:r>
              <a:rPr lang="sl-SI" sz="2200" b="0" i="0" u="none" strike="noStrike" noProof="0" dirty="0">
                <a:solidFill>
                  <a:srgbClr val="414141"/>
                </a:solidFill>
                <a:latin typeface="Calibri" panose="020F0502020204030204" pitchFamily="34" charset="0"/>
                <a:cs typeface="Calibri" panose="020F0502020204030204" pitchFamily="34" charset="0"/>
              </a:rPr>
              <a:t>(dagsetningar, herbergistegund, séróskir, verð); athuga aftur </a:t>
            </a:r>
            <a:r>
              <a:rPr lang="sl-SI" sz="2200" b="1" i="0" u="none" strike="noStrike" noProof="0" dirty="0">
                <a:solidFill>
                  <a:srgbClr val="414141"/>
                </a:solidFill>
                <a:latin typeface="Calibri" panose="020F0502020204030204" pitchFamily="34" charset="0"/>
                <a:cs typeface="Calibri" panose="020F0502020204030204" pitchFamily="34" charset="0"/>
              </a:rPr>
              <a:t>nafn gestsins</a:t>
            </a:r>
            <a:r>
              <a:rPr lang="sl-SI" sz="2200" b="0" i="0" u="none" strike="noStrike" noProof="0" dirty="0">
                <a:solidFill>
                  <a:srgbClr val="414141"/>
                </a:solidFill>
                <a:latin typeface="Calibri" panose="020F0502020204030204" pitchFamily="34" charset="0"/>
                <a:cs typeface="Calibri" panose="020F0502020204030204" pitchFamily="34" charset="0"/>
              </a:rPr>
              <a:t>, </a:t>
            </a:r>
            <a:r>
              <a:rPr lang="sl-SI" sz="2200" b="1" i="0" u="none" strike="noStrike" noProof="0" dirty="0">
                <a:solidFill>
                  <a:srgbClr val="414141"/>
                </a:solidFill>
                <a:latin typeface="Calibri" panose="020F0502020204030204" pitchFamily="34" charset="0"/>
                <a:cs typeface="Calibri" panose="020F0502020204030204" pitchFamily="34" charset="0"/>
              </a:rPr>
              <a:t>komudag/tíma</a:t>
            </a:r>
            <a:r>
              <a:rPr lang="sl-SI" sz="2200" b="0" i="0" u="none" strike="noStrike" noProof="0" dirty="0">
                <a:solidFill>
                  <a:srgbClr val="414141"/>
                </a:solidFill>
                <a:latin typeface="Calibri" panose="020F0502020204030204" pitchFamily="34" charset="0"/>
                <a:cs typeface="Calibri" panose="020F0502020204030204" pitchFamily="34" charset="0"/>
              </a:rPr>
              <a:t>, </a:t>
            </a:r>
            <a:r>
              <a:rPr lang="sl-SI" sz="2200" b="1" i="0" u="none" strike="noStrike" noProof="0" dirty="0">
                <a:solidFill>
                  <a:srgbClr val="414141"/>
                </a:solidFill>
                <a:latin typeface="Calibri" panose="020F0502020204030204" pitchFamily="34" charset="0"/>
                <a:cs typeface="Calibri" panose="020F0502020204030204" pitchFamily="34" charset="0"/>
              </a:rPr>
              <a:t>dvölarlengd </a:t>
            </a:r>
            <a:r>
              <a:rPr lang="sl-SI" sz="2200" b="0" i="0" u="none" strike="noStrike" noProof="0" dirty="0">
                <a:solidFill>
                  <a:srgbClr val="414141"/>
                </a:solidFill>
                <a:latin typeface="Calibri" panose="020F0502020204030204" pitchFamily="34" charset="0"/>
                <a:cs typeface="Calibri" panose="020F0502020204030204" pitchFamily="34" charset="0"/>
              </a:rPr>
              <a:t>og </a:t>
            </a:r>
            <a:r>
              <a:rPr lang="sl-SI" sz="2200" b="1" i="0" u="none" strike="noStrike" noProof="0" dirty="0">
                <a:solidFill>
                  <a:srgbClr val="414141"/>
                </a:solidFill>
                <a:latin typeface="Calibri" panose="020F0502020204030204" pitchFamily="34" charset="0"/>
                <a:cs typeface="Calibri" panose="020F0502020204030204" pitchFamily="34" charset="0"/>
              </a:rPr>
              <a:t>herbergistegund; </a:t>
            </a:r>
            <a:r>
              <a:rPr lang="sl-SI" sz="2200" b="0" i="0" u="none" strike="noStrike" noProof="0" dirty="0">
                <a:solidFill>
                  <a:srgbClr val="414141"/>
                </a:solidFill>
                <a:latin typeface="Calibri" panose="020F0502020204030204" pitchFamily="34" charset="0"/>
                <a:cs typeface="Calibri" panose="020F0502020204030204" pitchFamily="34" charset="0"/>
              </a:rPr>
              <a:t>leita að </a:t>
            </a:r>
            <a:r>
              <a:rPr lang="sl-SI" sz="2200" b="1" i="0" u="none" strike="noStrike" noProof="0" dirty="0">
                <a:solidFill>
                  <a:srgbClr val="414141"/>
                </a:solidFill>
                <a:latin typeface="Calibri" panose="020F0502020204030204" pitchFamily="34" charset="0"/>
                <a:cs typeface="Calibri" panose="020F0502020204030204" pitchFamily="34" charset="0"/>
              </a:rPr>
              <a:t>séróskum </a:t>
            </a:r>
            <a:r>
              <a:rPr lang="sl-SI" sz="2200" b="0" i="0" u="none" strike="noStrike" noProof="0" dirty="0">
                <a:solidFill>
                  <a:srgbClr val="414141"/>
                </a:solidFill>
                <a:latin typeface="Calibri" panose="020F0502020204030204" pitchFamily="34" charset="0"/>
                <a:cs typeface="Calibri" panose="020F0502020204030204" pitchFamily="34" charset="0"/>
              </a:rPr>
              <a:t>(t.d. seint innritun, ofnæmisvænt herbergi, aukakoddar); athuga hvort gesturinn sé </a:t>
            </a:r>
            <a:r>
              <a:rPr lang="sl-SI" sz="2200" b="1" i="0" u="none" strike="noStrike" noProof="0" dirty="0">
                <a:solidFill>
                  <a:srgbClr val="414141"/>
                </a:solidFill>
                <a:latin typeface="Calibri" panose="020F0502020204030204" pitchFamily="34" charset="0"/>
                <a:cs typeface="Calibri" panose="020F0502020204030204" pitchFamily="34" charset="0"/>
              </a:rPr>
              <a:t>endurkomin gestur eða VIP </a:t>
            </a:r>
            <a:r>
              <a:rPr lang="sl-SI" sz="2200" b="0" i="0" u="none" strike="noStrike" noProof="0" dirty="0">
                <a:solidFill>
                  <a:srgbClr val="414141"/>
                </a:solidFill>
                <a:latin typeface="Calibri" panose="020F0502020204030204" pitchFamily="34" charset="0"/>
                <a:cs typeface="Calibri" panose="020F0502020204030204" pitchFamily="34" charset="0"/>
              </a:rPr>
              <a:t>— aðlaga þjónustuna í samræmi við það.</a:t>
            </a:r>
          </a:p>
          <a:p>
            <a:pPr marL="457200" indent="-457200">
              <a:lnSpc>
                <a:spcPts val="2340"/>
              </a:lnSpc>
              <a:spcAft>
                <a:spcPts val="1200"/>
              </a:spcAft>
              <a:buClr>
                <a:srgbClr val="459597"/>
              </a:buClr>
              <a:buFont typeface="+mj-lt"/>
              <a:buAutoNum type="arabicPeriod"/>
            </a:pPr>
            <a:r>
              <a:rPr lang="sl-SI" sz="2200" b="1" i="0" u="none" strike="noStrike" noProof="0" dirty="0">
                <a:solidFill>
                  <a:srgbClr val="414141"/>
                </a:solidFill>
                <a:latin typeface="Calibri" panose="020F0502020204030204" pitchFamily="34" charset="0"/>
                <a:cs typeface="Calibri" panose="020F0502020204030204" pitchFamily="34" charset="0"/>
              </a:rPr>
              <a:t>Úthluta herberginu </a:t>
            </a:r>
            <a:r>
              <a:rPr lang="sl-SI" sz="2200" b="0" i="0" u="none" strike="noStrike" noProof="0" dirty="0">
                <a:solidFill>
                  <a:srgbClr val="414141"/>
                </a:solidFill>
                <a:latin typeface="Calibri" panose="020F0502020204030204" pitchFamily="34" charset="0"/>
                <a:cs typeface="Calibri" panose="020F0502020204030204" pitchFamily="34" charset="0"/>
              </a:rPr>
              <a:t>út frá óskum eða kröfum gestsins; bóka herbergið í bókunarkerfinu þínu til að forðast ofbókanir eða aðrar villur</a:t>
            </a:r>
          </a:p>
          <a:p>
            <a:pPr marL="457200" lvl="0" indent="-457200">
              <a:lnSpc>
                <a:spcPts val="2340"/>
              </a:lnSpc>
              <a:spcAft>
                <a:spcPts val="1200"/>
              </a:spcAft>
              <a:buClr>
                <a:srgbClr val="459597"/>
              </a:buClr>
              <a:buFont typeface="+mj-lt"/>
              <a:buAutoNum type="arabicPeriod"/>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US" sz="2200" dirty="0">
              <a:solidFill>
                <a:srgbClr val="414141"/>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EC5DD3C-5E20-A58F-D7E6-F2C8BA1C6D7F}"/>
              </a:ext>
            </a:extLst>
          </p:cNvPr>
          <p:cNvSpPr txBox="1"/>
          <p:nvPr/>
        </p:nvSpPr>
        <p:spPr>
          <a:xfrm>
            <a:off x="620120" y="1483781"/>
            <a:ext cx="10340068" cy="446276"/>
          </a:xfrm>
          <a:prstGeom prst="rect">
            <a:avLst/>
          </a:prstGeom>
          <a:noFill/>
        </p:spPr>
        <p:txBody>
          <a:bodyPr wrap="square">
            <a:spAutoFit/>
          </a:bodyPr>
          <a:lstStyle/>
          <a:p>
            <a:pPr lvl="0">
              <a:buNone/>
            </a:pPr>
            <a:r>
              <a:rPr lang="sl-SI" sz="2300" b="0" i="0" u="none" strike="noStrike" noProof="0" dirty="0">
                <a:solidFill>
                  <a:srgbClr val="EC7C69"/>
                </a:solidFill>
              </a:rPr>
              <a:t>Gera gestinum að finna sig </a:t>
            </a:r>
            <a:r>
              <a:rPr lang="sl-SI" sz="2300" b="1" i="0" u="none" strike="noStrike" noProof="0" dirty="0">
                <a:solidFill>
                  <a:srgbClr val="EC7C69"/>
                </a:solidFill>
              </a:rPr>
              <a:t>væntan</a:t>
            </a:r>
            <a:r>
              <a:rPr lang="sl-SI" sz="2300" b="0" i="0" u="none" strike="noStrike" noProof="0" dirty="0">
                <a:solidFill>
                  <a:srgbClr val="EC7C69"/>
                </a:solidFill>
              </a:rPr>
              <a:t>, </a:t>
            </a:r>
            <a:r>
              <a:rPr lang="sl-SI" sz="2300" b="1" i="0" u="none" strike="noStrike" noProof="0" dirty="0">
                <a:solidFill>
                  <a:srgbClr val="EC7C69"/>
                </a:solidFill>
              </a:rPr>
              <a:t>velkominn </a:t>
            </a:r>
            <a:r>
              <a:rPr lang="sl-SI" sz="2300" b="0" i="0" u="none" strike="noStrike" noProof="0" dirty="0">
                <a:solidFill>
                  <a:srgbClr val="EC7C69"/>
                </a:solidFill>
              </a:rPr>
              <a:t>og </a:t>
            </a:r>
            <a:r>
              <a:rPr lang="sl-SI" sz="2300" b="1" i="0" u="none" strike="noStrike" noProof="0" dirty="0">
                <a:solidFill>
                  <a:srgbClr val="EC7C69"/>
                </a:solidFill>
              </a:rPr>
              <a:t>vel upplýstan </a:t>
            </a:r>
            <a:r>
              <a:rPr lang="sl-SI" sz="2300" b="0" i="0" u="none" strike="noStrike" noProof="0" dirty="0">
                <a:solidFill>
                  <a:srgbClr val="EC7C69"/>
                </a:solidFill>
              </a:rPr>
              <a:t>áður en hann kemur.</a:t>
            </a:r>
            <a:endParaRPr lang="sl-SI" sz="2300" dirty="0">
              <a:solidFill>
                <a:srgbClr val="EC7C69"/>
              </a:solidFill>
            </a:endParaRPr>
          </a:p>
        </p:txBody>
      </p:sp>
      <p:sp>
        <p:nvSpPr>
          <p:cNvPr id="6" name="Text Placeholder 4">
            <a:extLst>
              <a:ext uri="{FF2B5EF4-FFF2-40B4-BE49-F238E27FC236}">
                <a16:creationId xmlns:a16="http://schemas.microsoft.com/office/drawing/2014/main" id="{1DEB1B9C-113D-396C-F95F-D970895CB389}"/>
              </a:ext>
            </a:extLst>
          </p:cNvPr>
          <p:cNvSpPr txBox="1">
            <a:spLocks/>
          </p:cNvSpPr>
          <p:nvPr/>
        </p:nvSpPr>
        <p:spPr>
          <a:xfrm>
            <a:off x="9520220" y="2167661"/>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575A6C41-5B55-643C-23D9-4A85E9E3EC98}"/>
              </a:ext>
            </a:extLst>
          </p:cNvPr>
          <p:cNvGrpSpPr/>
          <p:nvPr/>
        </p:nvGrpSpPr>
        <p:grpSpPr>
          <a:xfrm>
            <a:off x="10404136" y="2734912"/>
            <a:ext cx="1113217" cy="328866"/>
            <a:chOff x="10421069" y="2969505"/>
            <a:chExt cx="1113217" cy="328866"/>
          </a:xfrm>
        </p:grpSpPr>
        <p:sp>
          <p:nvSpPr>
            <p:cNvPr id="8" name="Rectangle 7">
              <a:extLst>
                <a:ext uri="{FF2B5EF4-FFF2-40B4-BE49-F238E27FC236}">
                  <a16:creationId xmlns:a16="http://schemas.microsoft.com/office/drawing/2014/main" id="{605C5F8E-403F-E125-04AC-79B63CC4A028}"/>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B4CDC5C-FF87-2DB7-E1EB-F0C3F2E42F3B}"/>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AD809B06-276F-C0EE-5AAE-79A2F5A08B25}"/>
              </a:ext>
            </a:extLst>
          </p:cNvPr>
          <p:cNvCxnSpPr>
            <a:cxnSpLocks/>
          </p:cNvCxnSpPr>
          <p:nvPr/>
        </p:nvCxnSpPr>
        <p:spPr>
          <a:xfrm>
            <a:off x="620120" y="4914730"/>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D50CBC6-B423-CECA-A43E-A1B3EB55E4D8}"/>
              </a:ext>
            </a:extLst>
          </p:cNvPr>
          <p:cNvCxnSpPr>
            <a:cxnSpLocks/>
          </p:cNvCxnSpPr>
          <p:nvPr/>
        </p:nvCxnSpPr>
        <p:spPr>
          <a:xfrm>
            <a:off x="620120" y="3297597"/>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D8CD831D-F587-6A38-3AA5-6E16FD53333B}"/>
              </a:ext>
            </a:extLst>
          </p:cNvPr>
          <p:cNvGrpSpPr/>
          <p:nvPr/>
        </p:nvGrpSpPr>
        <p:grpSpPr>
          <a:xfrm>
            <a:off x="10404136" y="3428476"/>
            <a:ext cx="1113217" cy="328866"/>
            <a:chOff x="10421069" y="2969505"/>
            <a:chExt cx="1113217" cy="328866"/>
          </a:xfrm>
        </p:grpSpPr>
        <p:sp>
          <p:nvSpPr>
            <p:cNvPr id="19" name="Rectangle 18">
              <a:extLst>
                <a:ext uri="{FF2B5EF4-FFF2-40B4-BE49-F238E27FC236}">
                  <a16:creationId xmlns:a16="http://schemas.microsoft.com/office/drawing/2014/main" id="{B3809FA8-AFE1-205A-7C37-B8DDF9492D56}"/>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224CD12-96CC-CEC5-CAC4-1136180B6A57}"/>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55BE15B1-776C-076C-C4E9-8659C4D1C77A}"/>
              </a:ext>
            </a:extLst>
          </p:cNvPr>
          <p:cNvGrpSpPr/>
          <p:nvPr/>
        </p:nvGrpSpPr>
        <p:grpSpPr>
          <a:xfrm>
            <a:off x="10404136" y="5032418"/>
            <a:ext cx="1113217" cy="328866"/>
            <a:chOff x="10421069" y="2969505"/>
            <a:chExt cx="1113217" cy="328866"/>
          </a:xfrm>
        </p:grpSpPr>
        <p:sp>
          <p:nvSpPr>
            <p:cNvPr id="22" name="Rectangle 21">
              <a:extLst>
                <a:ext uri="{FF2B5EF4-FFF2-40B4-BE49-F238E27FC236}">
                  <a16:creationId xmlns:a16="http://schemas.microsoft.com/office/drawing/2014/main" id="{08FEC156-2D25-72E2-DAEA-28C9CCE7B54F}"/>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3C021B1-4C3F-039C-A9A0-D13B06CAE416}"/>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a:extLst>
              <a:ext uri="{FF2B5EF4-FFF2-40B4-BE49-F238E27FC236}">
                <a16:creationId xmlns:a16="http://schemas.microsoft.com/office/drawing/2014/main" id="{317B1493-E402-8FDE-C2E2-ABE0C63EB5DB}"/>
              </a:ext>
            </a:extLst>
          </p:cNvPr>
          <p:cNvSpPr txBox="1"/>
          <p:nvPr/>
        </p:nvSpPr>
        <p:spPr>
          <a:xfrm>
            <a:off x="7613059" y="6290914"/>
            <a:ext cx="3814321" cy="584775"/>
          </a:xfrm>
          <a:prstGeom prst="rect">
            <a:avLst/>
          </a:prstGeom>
          <a:solidFill>
            <a:srgbClr val="EC7C69"/>
          </a:solidFill>
        </p:spPr>
        <p:txBody>
          <a:bodyPr wrap="square">
            <a:spAutoFit/>
          </a:bodyPr>
          <a:lstStyle/>
          <a:p>
            <a:pPr algn="ctr"/>
            <a:r>
              <a:rPr lang="sl-SI" sz="2200" b="0" i="0" u="none" strike="noStrike" noProof="0" dirty="0">
                <a:solidFill>
                  <a:schemeClr val="bg1"/>
                </a:solidFill>
              </a:rPr>
              <a:t>Framhald á næstu glósu</a:t>
            </a:r>
          </a:p>
          <a:p>
            <a:pPr algn="ctr"/>
            <a:endParaRPr lang="sl-SI" sz="1000" dirty="0">
              <a:solidFill>
                <a:schemeClr val="bg1"/>
              </a:solidFill>
            </a:endParaRPr>
          </a:p>
        </p:txBody>
      </p:sp>
      <p:sp>
        <p:nvSpPr>
          <p:cNvPr id="27" name="Slide Number Placeholder 5">
            <a:extLst>
              <a:ext uri="{FF2B5EF4-FFF2-40B4-BE49-F238E27FC236}">
                <a16:creationId xmlns:a16="http://schemas.microsoft.com/office/drawing/2014/main" id="{666BE5F3-6EC7-3358-4B10-C31CB321518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spTree>
    <p:extLst>
      <p:ext uri="{BB962C8B-B14F-4D97-AF65-F5344CB8AC3E}">
        <p14:creationId xmlns:p14="http://schemas.microsoft.com/office/powerpoint/2010/main" val="770587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C01DF-F275-E765-279D-3B0B9642EBFA}"/>
            </a:ext>
          </a:extLst>
        </p:cNvPr>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61DC6545-F250-EB22-D4E7-CAAF4493459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sp>
        <p:nvSpPr>
          <p:cNvPr id="5" name="Text Placeholder 4">
            <a:extLst>
              <a:ext uri="{FF2B5EF4-FFF2-40B4-BE49-F238E27FC236}">
                <a16:creationId xmlns:a16="http://schemas.microsoft.com/office/drawing/2014/main" id="{1AB7F543-487A-CA41-7B9F-6FC6387F8448}"/>
              </a:ext>
            </a:extLst>
          </p:cNvPr>
          <p:cNvSpPr txBox="1">
            <a:spLocks/>
          </p:cNvSpPr>
          <p:nvPr/>
        </p:nvSpPr>
        <p:spPr>
          <a:xfrm>
            <a:off x="613979" y="1498781"/>
            <a:ext cx="889057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457200">
              <a:lnSpc>
                <a:spcPts val="2340"/>
              </a:lnSpc>
              <a:spcAft>
                <a:spcPts val="1200"/>
              </a:spcAft>
              <a:buClr>
                <a:srgbClr val="459597"/>
              </a:buClr>
              <a:buFont typeface="+mj-lt"/>
              <a:buAutoNum type="arabicPeriod" startAt="4"/>
            </a:pPr>
            <a:r>
              <a:rPr lang="sl-SI" sz="2200" b="1" i="0" u="none" strike="noStrike" noProof="0" dirty="0">
                <a:solidFill>
                  <a:srgbClr val="414141"/>
                </a:solidFill>
                <a:latin typeface="Calibri" panose="020F0502020204030204" pitchFamily="34" charset="0"/>
                <a:cs typeface="Calibri" panose="020F0502020204030204" pitchFamily="34" charset="0"/>
              </a:rPr>
              <a:t>Ef mögulegt er, safnið frekari upplýsingum um gesti </a:t>
            </a:r>
            <a:r>
              <a:rPr lang="sl-SI" sz="2200" b="0" i="0" u="none" strike="noStrike" noProof="0" dirty="0">
                <a:solidFill>
                  <a:srgbClr val="414141"/>
                </a:solidFill>
                <a:latin typeface="Calibri" panose="020F0502020204030204" pitchFamily="34" charset="0"/>
                <a:cs typeface="Calibri" panose="020F0502020204030204" pitchFamily="34" charset="0"/>
              </a:rPr>
              <a:t>með netinnritun eða tölvupósti fyrir dvölina; heimilisfang, fæðingardag og fæðingarstað, upplýsingar um skilríki og aðrar upplýsingar sem gera dvöl gesta enn ánægjulegri) og til að forðast óþarfa pappírsvinnu/aðstæður á komudeginum.</a:t>
            </a:r>
          </a:p>
          <a:p>
            <a:pPr marL="457200" indent="-457200">
              <a:lnSpc>
                <a:spcPts val="2340"/>
              </a:lnSpc>
              <a:spcAft>
                <a:spcPts val="1200"/>
              </a:spcAft>
              <a:buClr>
                <a:srgbClr val="459597"/>
              </a:buClr>
              <a:buFont typeface="+mj-lt"/>
              <a:buAutoNum type="arabicPeriod" startAt="4"/>
            </a:pPr>
            <a:r>
              <a:rPr lang="sl-SI" sz="2200" b="1" i="0" u="none" strike="noStrike" noProof="0" dirty="0">
                <a:solidFill>
                  <a:srgbClr val="414141"/>
                </a:solidFill>
                <a:latin typeface="Calibri" panose="020F0502020204030204" pitchFamily="34" charset="0"/>
                <a:cs typeface="Calibri" panose="020F0502020204030204" pitchFamily="34" charset="0"/>
              </a:rPr>
              <a:t>Sendu gestinum skilaboð eða tölvupóst fyrir komu </a:t>
            </a:r>
            <a:r>
              <a:rPr lang="sl-SI" sz="2200" b="0" i="0" u="none" strike="noStrike" noProof="0" dirty="0">
                <a:solidFill>
                  <a:srgbClr val="414141"/>
                </a:solidFill>
                <a:latin typeface="Calibri" panose="020F0502020204030204" pitchFamily="34" charset="0"/>
                <a:cs typeface="Calibri" panose="020F0502020204030204" pitchFamily="34" charset="0"/>
              </a:rPr>
              <a:t>til að veita nákvæma heimilisfang, leiðbeiningar um leiðsögn, tengiliðsupplýsingar þínar, </a:t>
            </a:r>
            <a:r>
              <a:rPr lang="sl-SI" sz="2200" b="1" i="0" u="none" strike="noStrike" noProof="0" dirty="0">
                <a:solidFill>
                  <a:srgbClr val="414141"/>
                </a:solidFill>
                <a:latin typeface="Calibri" panose="020F0502020204030204" pitchFamily="34" charset="0"/>
                <a:cs typeface="Calibri" panose="020F0502020204030204" pitchFamily="34" charset="0"/>
              </a:rPr>
              <a:t>reglur um eignina </a:t>
            </a:r>
            <a:r>
              <a:rPr lang="sl-SI" sz="2200" b="0" i="0" u="none" strike="noStrike" noProof="0" dirty="0">
                <a:solidFill>
                  <a:srgbClr val="414141"/>
                </a:solidFill>
                <a:latin typeface="Calibri" panose="020F0502020204030204" pitchFamily="34" charset="0"/>
                <a:cs typeface="Calibri" panose="020F0502020204030204" pitchFamily="34" charset="0"/>
              </a:rPr>
              <a:t>eða húsreglur o.s.frv. og láta hann vita að þú hlakkar til dvölar hans. </a:t>
            </a:r>
          </a:p>
          <a:p>
            <a:pPr marL="457200" indent="-457200">
              <a:lnSpc>
                <a:spcPts val="2340"/>
              </a:lnSpc>
              <a:spcAft>
                <a:spcPts val="1200"/>
              </a:spcAft>
              <a:buClr>
                <a:srgbClr val="459597"/>
              </a:buClr>
              <a:buFont typeface="+mj-lt"/>
              <a:buAutoNum type="arabicPeriod" startAt="4"/>
            </a:pPr>
            <a:r>
              <a:rPr lang="sl-SI" sz="2200" b="1" i="0" u="none" strike="noStrike" noProof="0" dirty="0">
                <a:solidFill>
                  <a:srgbClr val="414141"/>
                </a:solidFill>
                <a:latin typeface="Calibri" panose="020F0502020204030204" pitchFamily="34" charset="0"/>
                <a:cs typeface="Calibri" panose="020F0502020204030204" pitchFamily="34" charset="0"/>
              </a:rPr>
              <a:t>Á komudaginn: </a:t>
            </a:r>
            <a:r>
              <a:rPr lang="sl-SI" sz="2200" b="0" i="0" u="none" strike="noStrike" noProof="0" dirty="0">
                <a:solidFill>
                  <a:srgbClr val="414141"/>
                </a:solidFill>
                <a:latin typeface="Calibri" panose="020F0502020204030204" pitchFamily="34" charset="0"/>
                <a:cs typeface="Calibri" panose="020F0502020204030204" pitchFamily="34" charset="0"/>
              </a:rPr>
              <a:t>tryggja að herbergið sé </a:t>
            </a:r>
            <a:r>
              <a:rPr lang="sl-SI" sz="2200" b="1" i="0" u="none" strike="noStrike" noProof="0" dirty="0">
                <a:solidFill>
                  <a:srgbClr val="414141"/>
                </a:solidFill>
                <a:latin typeface="Calibri" panose="020F0502020204030204" pitchFamily="34" charset="0"/>
                <a:cs typeface="Calibri" panose="020F0502020204030204" pitchFamily="34" charset="0"/>
              </a:rPr>
              <a:t>hreinsað og skoðað; </a:t>
            </a:r>
            <a:r>
              <a:rPr lang="sl-SI" sz="2200" b="0" i="0" u="none" strike="noStrike" noProof="0" dirty="0">
                <a:solidFill>
                  <a:srgbClr val="414141"/>
                </a:solidFill>
                <a:latin typeface="Calibri" panose="020F0502020204030204" pitchFamily="34" charset="0"/>
                <a:cs typeface="Calibri" panose="020F0502020204030204" pitchFamily="34" charset="0"/>
              </a:rPr>
              <a:t>staðfesta að hreinlætisaðstaða sé fullhlaðin (snyrtivörur, handklæði, minibar o.s.frv.), athuga að allir raftæki virki (sjónvarp, ljós, loftkæling, Wi-Fi).</a:t>
            </a:r>
          </a:p>
          <a:p>
            <a:pPr marL="457200" indent="-457200">
              <a:lnSpc>
                <a:spcPts val="2340"/>
              </a:lnSpc>
              <a:spcAft>
                <a:spcPts val="1200"/>
              </a:spcAft>
              <a:buClr>
                <a:srgbClr val="459597"/>
              </a:buClr>
              <a:buFont typeface="+mj-lt"/>
              <a:buAutoNum type="arabicPeriod" startAt="4"/>
            </a:pPr>
            <a:r>
              <a:rPr lang="sl-SI" sz="2200" b="1" i="0" u="none" strike="noStrike" noProof="0" dirty="0">
                <a:solidFill>
                  <a:srgbClr val="414141"/>
                </a:solidFill>
                <a:latin typeface="Calibri" panose="020F0502020204030204" pitchFamily="34" charset="0"/>
                <a:cs typeface="Calibri" panose="020F0502020204030204" pitchFamily="34" charset="0"/>
              </a:rPr>
              <a:t>Setjið kveðjuskjal (með kveðjum) eða móttökugjöf </a:t>
            </a:r>
            <a:r>
              <a:rPr lang="sl-SI" sz="2200" b="0" i="0" u="none" strike="noStrike" noProof="0" dirty="0">
                <a:solidFill>
                  <a:srgbClr val="414141"/>
                </a:solidFill>
                <a:latin typeface="Calibri" panose="020F0502020204030204" pitchFamily="34" charset="0"/>
                <a:cs typeface="Calibri" panose="020F0502020204030204" pitchFamily="34" charset="0"/>
              </a:rPr>
              <a:t>(ef við á). Gefðu gaum að upplýsingum sem þú færð frá gestinum, til dæmis: ef hann er reglulegur gestur, afmælisdegi hans, laktósaóþoli o.s.frv.  </a:t>
            </a:r>
            <a:endParaRPr lang="sl-SI"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4"/>
            </a:pPr>
            <a:endParaRPr lang="sl-SI"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4"/>
            </a:pPr>
            <a:endParaRPr lang="sl-SI" sz="2200" b="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4"/>
            </a:pPr>
            <a:endParaRPr lang="sl-SI" sz="2200" b="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4"/>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4"/>
            </a:pPr>
            <a:endParaRPr lang="en-US" sz="2200" dirty="0">
              <a:solidFill>
                <a:srgbClr val="414141"/>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E3BF4E6-3FAC-3561-94AE-0794B1D5DAE7}"/>
              </a:ext>
            </a:extLst>
          </p:cNvPr>
          <p:cNvSpPr txBox="1"/>
          <p:nvPr/>
        </p:nvSpPr>
        <p:spPr>
          <a:xfrm>
            <a:off x="604454" y="454632"/>
            <a:ext cx="10340068" cy="430887"/>
          </a:xfrm>
          <a:prstGeom prst="rect">
            <a:avLst/>
          </a:prstGeom>
          <a:noFill/>
        </p:spPr>
        <p:txBody>
          <a:bodyPr wrap="square">
            <a:spAutoFit/>
          </a:bodyPr>
          <a:lstStyle/>
          <a:p>
            <a:pPr lvl="0">
              <a:buNone/>
            </a:pPr>
            <a:r>
              <a:rPr lang="sl-SI" sz="2200" b="0" i="0" u="none" strike="noStrike" noProof="0" dirty="0">
                <a:solidFill>
                  <a:srgbClr val="EC7C69"/>
                </a:solidFill>
              </a:rPr>
              <a:t>Gerið gestinn að finna </a:t>
            </a:r>
            <a:r>
              <a:rPr lang="sl-SI" sz="2200" b="1" i="0" u="none" strike="noStrike" noProof="0" dirty="0">
                <a:solidFill>
                  <a:srgbClr val="EC7C69"/>
                </a:solidFill>
              </a:rPr>
              <a:t>að búist sé við honum</a:t>
            </a:r>
            <a:r>
              <a:rPr lang="sl-SI" sz="2200" b="0" i="0" u="none" strike="noStrike" noProof="0" dirty="0">
                <a:solidFill>
                  <a:srgbClr val="EC7C69"/>
                </a:solidFill>
              </a:rPr>
              <a:t>, </a:t>
            </a:r>
            <a:r>
              <a:rPr lang="sl-SI" sz="2200" b="1" i="0" u="none" strike="noStrike" noProof="0" dirty="0">
                <a:solidFill>
                  <a:srgbClr val="EC7C69"/>
                </a:solidFill>
              </a:rPr>
              <a:t>hann sé velkominn </a:t>
            </a:r>
            <a:r>
              <a:rPr lang="sl-SI" sz="2200" b="0" i="0" u="none" strike="noStrike" noProof="0" dirty="0">
                <a:solidFill>
                  <a:srgbClr val="EC7C69"/>
                </a:solidFill>
              </a:rPr>
              <a:t>og </a:t>
            </a:r>
            <a:r>
              <a:rPr lang="sl-SI" sz="2200" b="1" i="0" u="none" strike="noStrike" noProof="0" dirty="0">
                <a:solidFill>
                  <a:srgbClr val="EC7C69"/>
                </a:solidFill>
              </a:rPr>
              <a:t>vel upplýstur </a:t>
            </a:r>
            <a:r>
              <a:rPr lang="sl-SI" sz="2200" b="0" i="0" u="none" strike="noStrike" noProof="0" dirty="0">
                <a:solidFill>
                  <a:srgbClr val="EC7C69"/>
                </a:solidFill>
              </a:rPr>
              <a:t>áður en hann kemur.</a:t>
            </a:r>
            <a:endParaRPr lang="sl-SI" sz="2200" dirty="0">
              <a:solidFill>
                <a:srgbClr val="EC7C69"/>
              </a:solidFill>
            </a:endParaRPr>
          </a:p>
        </p:txBody>
      </p:sp>
      <p:sp>
        <p:nvSpPr>
          <p:cNvPr id="6" name="Text Placeholder 4">
            <a:extLst>
              <a:ext uri="{FF2B5EF4-FFF2-40B4-BE49-F238E27FC236}">
                <a16:creationId xmlns:a16="http://schemas.microsoft.com/office/drawing/2014/main" id="{47053C65-14D8-A0CB-180B-7925F5F95DC5}"/>
              </a:ext>
            </a:extLst>
          </p:cNvPr>
          <p:cNvSpPr txBox="1">
            <a:spLocks/>
          </p:cNvSpPr>
          <p:nvPr/>
        </p:nvSpPr>
        <p:spPr>
          <a:xfrm>
            <a:off x="9504554" y="1033128"/>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cxnSp>
        <p:nvCxnSpPr>
          <p:cNvPr id="14" name="Straight Connector 13">
            <a:extLst>
              <a:ext uri="{FF2B5EF4-FFF2-40B4-BE49-F238E27FC236}">
                <a16:creationId xmlns:a16="http://schemas.microsoft.com/office/drawing/2014/main" id="{D7B3FB92-14A0-BF54-C4D3-AA467A5BA768}"/>
              </a:ext>
            </a:extLst>
          </p:cNvPr>
          <p:cNvCxnSpPr>
            <a:cxnSpLocks/>
          </p:cNvCxnSpPr>
          <p:nvPr/>
        </p:nvCxnSpPr>
        <p:spPr>
          <a:xfrm>
            <a:off x="604454" y="4095350"/>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2DBE7F7-63E7-9369-00E9-A24CC2C9FFB4}"/>
              </a:ext>
            </a:extLst>
          </p:cNvPr>
          <p:cNvCxnSpPr>
            <a:cxnSpLocks/>
          </p:cNvCxnSpPr>
          <p:nvPr/>
        </p:nvCxnSpPr>
        <p:spPr>
          <a:xfrm>
            <a:off x="604454" y="3060533"/>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1F5E4E52-7D1E-2AEB-2F78-33C4E4A56F31}"/>
              </a:ext>
            </a:extLst>
          </p:cNvPr>
          <p:cNvGrpSpPr/>
          <p:nvPr/>
        </p:nvGrpSpPr>
        <p:grpSpPr>
          <a:xfrm>
            <a:off x="10405403" y="1600379"/>
            <a:ext cx="1113217" cy="328866"/>
            <a:chOff x="10421069" y="2969505"/>
            <a:chExt cx="1113217" cy="328866"/>
          </a:xfrm>
        </p:grpSpPr>
        <p:sp>
          <p:nvSpPr>
            <p:cNvPr id="4" name="Rectangle 3">
              <a:extLst>
                <a:ext uri="{FF2B5EF4-FFF2-40B4-BE49-F238E27FC236}">
                  <a16:creationId xmlns:a16="http://schemas.microsoft.com/office/drawing/2014/main" id="{11E4BF49-A3E9-781D-DF40-8528DD8BE476}"/>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67F1130-C602-7019-5AA6-A27DF7FCB870}"/>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3BBB440D-5803-9980-8AEF-81065ADEA8C8}"/>
              </a:ext>
            </a:extLst>
          </p:cNvPr>
          <p:cNvGrpSpPr/>
          <p:nvPr/>
        </p:nvGrpSpPr>
        <p:grpSpPr>
          <a:xfrm>
            <a:off x="10405403" y="3192358"/>
            <a:ext cx="1113217" cy="328866"/>
            <a:chOff x="10421069" y="2969505"/>
            <a:chExt cx="1113217" cy="328866"/>
          </a:xfrm>
        </p:grpSpPr>
        <p:sp>
          <p:nvSpPr>
            <p:cNvPr id="16" name="Rectangle 15">
              <a:extLst>
                <a:ext uri="{FF2B5EF4-FFF2-40B4-BE49-F238E27FC236}">
                  <a16:creationId xmlns:a16="http://schemas.microsoft.com/office/drawing/2014/main" id="{B041E5C1-8355-153C-406C-2D7D36131A27}"/>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AFE677A-59C5-93BE-E2AF-C7A36EDEC100}"/>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a:extLst>
              <a:ext uri="{FF2B5EF4-FFF2-40B4-BE49-F238E27FC236}">
                <a16:creationId xmlns:a16="http://schemas.microsoft.com/office/drawing/2014/main" id="{1443F5A3-D76C-9589-CAD6-AAC9C74D0DDB}"/>
              </a:ext>
            </a:extLst>
          </p:cNvPr>
          <p:cNvGrpSpPr/>
          <p:nvPr/>
        </p:nvGrpSpPr>
        <p:grpSpPr>
          <a:xfrm>
            <a:off x="10405403" y="4239282"/>
            <a:ext cx="1113217" cy="328866"/>
            <a:chOff x="10421069" y="2969505"/>
            <a:chExt cx="1113217" cy="328866"/>
          </a:xfrm>
        </p:grpSpPr>
        <p:sp>
          <p:nvSpPr>
            <p:cNvPr id="26" name="Rectangle 25">
              <a:extLst>
                <a:ext uri="{FF2B5EF4-FFF2-40B4-BE49-F238E27FC236}">
                  <a16:creationId xmlns:a16="http://schemas.microsoft.com/office/drawing/2014/main" id="{E0387502-5155-ADA6-6825-DE9233507A1D}"/>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731CAEF-2D70-0E7C-539C-ABC077CD1121}"/>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8" name="Straight Connector 27">
            <a:extLst>
              <a:ext uri="{FF2B5EF4-FFF2-40B4-BE49-F238E27FC236}">
                <a16:creationId xmlns:a16="http://schemas.microsoft.com/office/drawing/2014/main" id="{50BD9CB7-632C-4B8D-A95F-829ED7355059}"/>
              </a:ext>
            </a:extLst>
          </p:cNvPr>
          <p:cNvCxnSpPr>
            <a:cxnSpLocks/>
          </p:cNvCxnSpPr>
          <p:nvPr/>
        </p:nvCxnSpPr>
        <p:spPr>
          <a:xfrm>
            <a:off x="604454" y="5086131"/>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8B420783-D159-047F-1C84-33E8694DD042}"/>
              </a:ext>
            </a:extLst>
          </p:cNvPr>
          <p:cNvGrpSpPr/>
          <p:nvPr/>
        </p:nvGrpSpPr>
        <p:grpSpPr>
          <a:xfrm>
            <a:off x="10405403" y="5233741"/>
            <a:ext cx="1113217" cy="328866"/>
            <a:chOff x="10421069" y="2969505"/>
            <a:chExt cx="1113217" cy="328866"/>
          </a:xfrm>
        </p:grpSpPr>
        <p:sp>
          <p:nvSpPr>
            <p:cNvPr id="30" name="Rectangle 29">
              <a:extLst>
                <a:ext uri="{FF2B5EF4-FFF2-40B4-BE49-F238E27FC236}">
                  <a16:creationId xmlns:a16="http://schemas.microsoft.com/office/drawing/2014/main" id="{4DD10BD2-5A58-CBFB-B44A-44E4C6BE9404}"/>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4B0F35F-CCFF-A53D-A261-66F3FF6B8496}"/>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954566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80375-AC7B-BA81-BA4F-F01DBD485E97}"/>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B9190B63-8BEB-7D5C-DF87-DAD695C070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9691" y="49916"/>
            <a:ext cx="6129866" cy="4035547"/>
          </a:xfrm>
          <a:prstGeom prst="rect">
            <a:avLst/>
          </a:prstGeom>
          <a:noFill/>
        </p:spPr>
      </p:pic>
      <p:cxnSp>
        <p:nvCxnSpPr>
          <p:cNvPr id="5" name="Straight Connector 4">
            <a:extLst>
              <a:ext uri="{FF2B5EF4-FFF2-40B4-BE49-F238E27FC236}">
                <a16:creationId xmlns:a16="http://schemas.microsoft.com/office/drawing/2014/main" id="{FFD00143-1398-438B-FCC9-98121B63CCDD}"/>
              </a:ext>
            </a:extLst>
          </p:cNvPr>
          <p:cNvCxnSpPr>
            <a:cxnSpLocks/>
          </p:cNvCxnSpPr>
          <p:nvPr/>
        </p:nvCxnSpPr>
        <p:spPr>
          <a:xfrm>
            <a:off x="0" y="1550269"/>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Text Placeholder 4">
            <a:extLst>
              <a:ext uri="{FF2B5EF4-FFF2-40B4-BE49-F238E27FC236}">
                <a16:creationId xmlns:a16="http://schemas.microsoft.com/office/drawing/2014/main" id="{8FA08C31-B48B-4D95-249B-5943CE10BB23}"/>
              </a:ext>
            </a:extLst>
          </p:cNvPr>
          <p:cNvSpPr txBox="1">
            <a:spLocks/>
          </p:cNvSpPr>
          <p:nvPr/>
        </p:nvSpPr>
        <p:spPr>
          <a:xfrm>
            <a:off x="485146" y="418331"/>
            <a:ext cx="5577458" cy="62357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Dæmi: </a:t>
            </a:r>
            <a:r>
              <a:rPr lang="en-US" b="0" dirty="0">
                <a:solidFill>
                  <a:srgbClr val="414141"/>
                </a:solidFill>
              </a:rPr>
              <a:t>PMS - Fasteignastjórnunarkerfi</a:t>
            </a:r>
          </a:p>
          <a:p>
            <a:pPr>
              <a:lnSpc>
                <a:spcPts val="3720"/>
              </a:lnSpc>
            </a:pPr>
            <a:endParaRPr lang="en-US" dirty="0"/>
          </a:p>
        </p:txBody>
      </p:sp>
      <p:sp>
        <p:nvSpPr>
          <p:cNvPr id="8" name="Text Placeholder 3">
            <a:extLst>
              <a:ext uri="{FF2B5EF4-FFF2-40B4-BE49-F238E27FC236}">
                <a16:creationId xmlns:a16="http://schemas.microsoft.com/office/drawing/2014/main" id="{0561DFEF-B8B8-ED6D-552E-DBF8EDDCDE07}"/>
              </a:ext>
            </a:extLst>
          </p:cNvPr>
          <p:cNvSpPr txBox="1">
            <a:spLocks/>
          </p:cNvSpPr>
          <p:nvPr/>
        </p:nvSpPr>
        <p:spPr>
          <a:xfrm>
            <a:off x="485146" y="2018943"/>
            <a:ext cx="6034188" cy="1319978"/>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64AFAF"/>
              </a:buClr>
            </a:pPr>
            <a:r>
              <a:rPr lang="en-GB" b="1" dirty="0">
                <a:hlinkClick r:id="rId4">
                  <a:extLst>
                    <a:ext uri="{A12FA001-AC4F-418D-AE19-62706E023703}">
                      <ahyp:hlinkClr xmlns:ahyp="http://schemas.microsoft.com/office/drawing/2018/hyperlinkcolor" val="tx"/>
                    </a:ext>
                  </a:extLst>
                </a:hlinkClick>
              </a:rPr>
              <a:t>Bentral </a:t>
            </a:r>
            <a:r>
              <a:rPr lang="en-GB" dirty="0"/>
              <a:t>er hugbúnaðarvettvangur fyrir eignastjórnun sem er hannaður fyrir gestgjafa skammtímaleigu, eignastjóra og frístundaleigu fyrirtæki. </a:t>
            </a:r>
          </a:p>
        </p:txBody>
      </p:sp>
      <p:sp>
        <p:nvSpPr>
          <p:cNvPr id="11" name="Text Placeholder 3">
            <a:extLst>
              <a:ext uri="{FF2B5EF4-FFF2-40B4-BE49-F238E27FC236}">
                <a16:creationId xmlns:a16="http://schemas.microsoft.com/office/drawing/2014/main" id="{2F2C583D-BC01-27E0-8927-C69DA6ED67E9}"/>
              </a:ext>
            </a:extLst>
          </p:cNvPr>
          <p:cNvSpPr txBox="1">
            <a:spLocks/>
          </p:cNvSpPr>
          <p:nvPr/>
        </p:nvSpPr>
        <p:spPr>
          <a:xfrm>
            <a:off x="485146" y="3423863"/>
            <a:ext cx="10284455" cy="35290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64AFAF"/>
              </a:buClr>
            </a:pPr>
            <a:r>
              <a:rPr lang="en-GB" b="1" dirty="0">
                <a:solidFill>
                  <a:srgbClr val="EC7C69"/>
                </a:solidFill>
              </a:rPr>
              <a:t>Helstu eiginleikar </a:t>
            </a:r>
            <a:r>
              <a:rPr lang="en-GB" b="1" dirty="0" err="1">
                <a:solidFill>
                  <a:srgbClr val="EC7C69"/>
                </a:solidFill>
              </a:rPr>
              <a:t>Bentral</a:t>
            </a:r>
            <a:r>
              <a:rPr lang="en-GB" b="1" dirty="0">
                <a:solidFill>
                  <a:srgbClr val="EC7C69"/>
                </a:solidFill>
              </a:rPr>
              <a:t>:</a:t>
            </a:r>
          </a:p>
          <a:p>
            <a:pPr>
              <a:lnSpc>
                <a:spcPts val="2340"/>
              </a:lnSpc>
              <a:buClr>
                <a:srgbClr val="64AFAF"/>
              </a:buClr>
            </a:pPr>
            <a:endParaRPr lang="en-GB" b="1" dirty="0">
              <a:solidFill>
                <a:srgbClr val="EC7C69"/>
              </a:solidFill>
            </a:endParaRPr>
          </a:p>
          <a:p>
            <a:pPr marL="342900" indent="-342900">
              <a:lnSpc>
                <a:spcPts val="2340"/>
              </a:lnSpc>
              <a:buClr>
                <a:srgbClr val="64AFAF"/>
              </a:buClr>
              <a:buFont typeface="Arial" panose="020B0604020202020204" pitchFamily="34" charset="0"/>
              <a:buChar char="•"/>
            </a:pPr>
            <a:r>
              <a:rPr lang="en-GB" b="1" dirty="0"/>
              <a:t>Stjórnun sölurása: </a:t>
            </a:r>
            <a:r>
              <a:rPr lang="en-GB" dirty="0"/>
              <a:t>Samstillir bókanir, lausan tíma og verð á mörgum vettvangi til að forðast tvöfalda bókun.</a:t>
            </a:r>
          </a:p>
          <a:p>
            <a:pPr marL="342900" indent="-342900">
              <a:lnSpc>
                <a:spcPts val="2340"/>
              </a:lnSpc>
              <a:buClr>
                <a:srgbClr val="64AFAF"/>
              </a:buClr>
              <a:buFont typeface="Arial" panose="020B0604020202020204" pitchFamily="34" charset="0"/>
              <a:buChar char="•"/>
            </a:pPr>
            <a:r>
              <a:rPr lang="en-GB" b="1" dirty="0"/>
              <a:t>Stjórnun bókana: </a:t>
            </a:r>
            <a:r>
              <a:rPr lang="en-GB" dirty="0"/>
              <a:t>Miðlægt dagatal og pöntunarkerfi.</a:t>
            </a:r>
          </a:p>
          <a:p>
            <a:pPr marL="342900" indent="-342900">
              <a:lnSpc>
                <a:spcPts val="2340"/>
              </a:lnSpc>
              <a:buClr>
                <a:srgbClr val="64AFAF"/>
              </a:buClr>
              <a:buFont typeface="Arial" panose="020B0604020202020204" pitchFamily="34" charset="0"/>
              <a:buChar char="•"/>
            </a:pPr>
            <a:r>
              <a:rPr lang="en-GB" b="1" dirty="0"/>
              <a:t>Samskipti við gesti: </a:t>
            </a:r>
            <a:r>
              <a:rPr lang="en-GB" dirty="0"/>
              <a:t>Sjálfvirk skilaboð og verkfæri til að stjórna gestum.</a:t>
            </a:r>
          </a:p>
          <a:p>
            <a:pPr marL="342900" indent="-342900">
              <a:lnSpc>
                <a:spcPts val="2340"/>
              </a:lnSpc>
              <a:buClr>
                <a:srgbClr val="64AFAF"/>
              </a:buClr>
              <a:buFont typeface="Arial" panose="020B0604020202020204" pitchFamily="34" charset="0"/>
              <a:buChar char="•"/>
            </a:pPr>
            <a:r>
              <a:rPr lang="en-GB" b="1" dirty="0"/>
              <a:t>Greiðslumeðferð: </a:t>
            </a:r>
            <a:r>
              <a:rPr lang="en-GB" dirty="0"/>
              <a:t>Samþætting við greiðslugáttir til að auðvelda innheimtu.</a:t>
            </a:r>
          </a:p>
          <a:p>
            <a:pPr marL="342900" indent="-342900">
              <a:lnSpc>
                <a:spcPts val="2340"/>
              </a:lnSpc>
              <a:buClr>
                <a:srgbClr val="64AFAF"/>
              </a:buClr>
              <a:buFont typeface="Arial" panose="020B0604020202020204" pitchFamily="34" charset="0"/>
              <a:buChar char="•"/>
            </a:pPr>
            <a:r>
              <a:rPr lang="en-GB" b="1" dirty="0"/>
              <a:t>Skýrslugerð og greining</a:t>
            </a:r>
            <a:r>
              <a:rPr lang="en-GB" dirty="0"/>
              <a:t>: Innsýn í bókunartilhneigingar, tekjur og nýtingu.</a:t>
            </a:r>
          </a:p>
          <a:p>
            <a:pPr>
              <a:lnSpc>
                <a:spcPts val="2340"/>
              </a:lnSpc>
              <a:buClr>
                <a:srgbClr val="64AFAF"/>
              </a:buClr>
            </a:pPr>
            <a:endParaRPr lang="en-GB" dirty="0"/>
          </a:p>
        </p:txBody>
      </p:sp>
      <p:pic>
        <p:nvPicPr>
          <p:cNvPr id="12" name="Označba mesta slike 15" descr="Slika, ki vsebuje besede besedilo, posnetek zaslona, zaslon, računalnik&#10;&#10;Vsebina, ustvarjena z UI, morda ni pravilna.">
            <a:extLst>
              <a:ext uri="{FF2B5EF4-FFF2-40B4-BE49-F238E27FC236}">
                <a16:creationId xmlns:a16="http://schemas.microsoft.com/office/drawing/2014/main" id="{FD44759D-8B9A-36C3-933A-7E669E876CF8}"/>
              </a:ext>
            </a:extLst>
          </p:cNvPr>
          <p:cNvPicPr>
            <a:picLocks noChangeAspect="1"/>
          </p:cNvPicPr>
          <p:nvPr/>
        </p:nvPicPr>
        <p:blipFill rotWithShape="1">
          <a:blip r:embed="rId5"/>
          <a:srcRect l="8638" t="3123" r="13559" b="2164"/>
          <a:stretch/>
        </p:blipFill>
        <p:spPr>
          <a:xfrm>
            <a:off x="7052969" y="418331"/>
            <a:ext cx="4403458" cy="2637414"/>
          </a:xfrm>
          <a:prstGeom prst="rect">
            <a:avLst/>
          </a:prstGeom>
        </p:spPr>
      </p:pic>
      <p:sp>
        <p:nvSpPr>
          <p:cNvPr id="20" name="Flowchart: Connector 22">
            <a:extLst>
              <a:ext uri="{FF2B5EF4-FFF2-40B4-BE49-F238E27FC236}">
                <a16:creationId xmlns:a16="http://schemas.microsoft.com/office/drawing/2014/main" id="{BE636BB8-78F3-B4D8-61B9-EDADD66BFF60}"/>
              </a:ext>
            </a:extLst>
          </p:cNvPr>
          <p:cNvSpPr/>
          <p:nvPr/>
        </p:nvSpPr>
        <p:spPr>
          <a:xfrm>
            <a:off x="5932092" y="648474"/>
            <a:ext cx="1647825" cy="1610221"/>
          </a:xfrm>
          <a:prstGeom prst="flowChartConnector">
            <a:avLst/>
          </a:prstGeom>
          <a:solidFill>
            <a:srgbClr val="459597"/>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600" b="1" dirty="0">
                <a:solidFill>
                  <a:schemeClr val="bg1"/>
                </a:solidFill>
              </a:rPr>
              <a:t>Smelltu til að </a:t>
            </a:r>
            <a:r>
              <a:rPr lang="en-IE" sz="2600" b="1" dirty="0">
                <a:solidFill>
                  <a:schemeClr val="bg1"/>
                </a:solidFill>
                <a:hlinkClick r:id="rId4">
                  <a:extLst>
                    <a:ext uri="{A12FA001-AC4F-418D-AE19-62706E023703}">
                      <ahyp:hlinkClr xmlns:ahyp="http://schemas.microsoft.com/office/drawing/2018/hyperlinkcolor" val="tx"/>
                    </a:ext>
                  </a:extLst>
                </a:hlinkClick>
              </a:rPr>
              <a:t>heimsækja</a:t>
            </a:r>
            <a:endParaRPr lang="en-IE" sz="2600" b="1" dirty="0">
              <a:solidFill>
                <a:schemeClr val="bg1"/>
              </a:solidFill>
            </a:endParaRPr>
          </a:p>
        </p:txBody>
      </p:sp>
      <p:sp>
        <p:nvSpPr>
          <p:cNvPr id="22" name="TextBox 21">
            <a:extLst>
              <a:ext uri="{FF2B5EF4-FFF2-40B4-BE49-F238E27FC236}">
                <a16:creationId xmlns:a16="http://schemas.microsoft.com/office/drawing/2014/main" id="{1A42B583-7821-85FA-084D-81C2B94170C1}"/>
              </a:ext>
            </a:extLst>
          </p:cNvPr>
          <p:cNvSpPr txBox="1"/>
          <p:nvPr/>
        </p:nvSpPr>
        <p:spPr>
          <a:xfrm>
            <a:off x="804123" y="6024860"/>
            <a:ext cx="6129866" cy="369332"/>
          </a:xfrm>
          <a:prstGeom prst="rect">
            <a:avLst/>
          </a:prstGeom>
          <a:noFill/>
        </p:spPr>
        <p:txBody>
          <a:bodyPr wrap="square">
            <a:spAutoFit/>
          </a:bodyPr>
          <a:lstStyle/>
          <a:p>
            <a:r>
              <a:rPr lang="sl-SI" dirty="0">
                <a:solidFill>
                  <a:srgbClr val="459597"/>
                </a:solidFill>
                <a:ea typeface="Calibri"/>
                <a:cs typeface="Calibri"/>
                <a:hlinkClick r:id="rId4">
                  <a:extLst>
                    <a:ext uri="{A12FA001-AC4F-418D-AE19-62706E023703}">
                      <ahyp:hlinkClr xmlns:ahyp="http://schemas.microsoft.com/office/drawing/2018/hyperlinkcolor" val="tx"/>
                    </a:ext>
                  </a:extLst>
                </a:hlinkClick>
              </a:rPr>
              <a:t>Bentral vefsíða</a:t>
            </a:r>
            <a:r>
              <a:rPr lang="sl-SI" dirty="0">
                <a:solidFill>
                  <a:srgbClr val="459597"/>
                </a:solidFill>
                <a:ea typeface="Calibri"/>
                <a:cs typeface="Calibri"/>
              </a:rPr>
              <a:t>. </a:t>
            </a:r>
            <a:r>
              <a:rPr lang="sl-SI" dirty="0">
                <a:solidFill>
                  <a:srgbClr val="459597"/>
                </a:solidFill>
                <a:ea typeface="Calibri"/>
                <a:cs typeface="Calibri"/>
                <a:hlinkClick r:id="rId6">
                  <a:extLst>
                    <a:ext uri="{A12FA001-AC4F-418D-AE19-62706E023703}">
                      <ahyp:hlinkClr xmlns:ahyp="http://schemas.microsoft.com/office/drawing/2018/hyperlinkcolor" val="tx"/>
                    </a:ext>
                  </a:extLst>
                </a:hlinkClick>
              </a:rPr>
              <a:t>YouTube myndband - Bentral</a:t>
            </a:r>
            <a:r>
              <a:rPr lang="sl-SI" dirty="0">
                <a:solidFill>
                  <a:srgbClr val="459597"/>
                </a:solidFill>
                <a:ea typeface="Calibri"/>
                <a:cs typeface="Calibri"/>
              </a:rPr>
              <a:t> </a:t>
            </a:r>
          </a:p>
        </p:txBody>
      </p:sp>
      <p:sp>
        <p:nvSpPr>
          <p:cNvPr id="24" name="Slide Number Placeholder 5">
            <a:extLst>
              <a:ext uri="{FF2B5EF4-FFF2-40B4-BE49-F238E27FC236}">
                <a16:creationId xmlns:a16="http://schemas.microsoft.com/office/drawing/2014/main" id="{EE4C48D0-76EE-31D5-289D-A1FBB068B548}"/>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Tree>
    <p:extLst>
      <p:ext uri="{BB962C8B-B14F-4D97-AF65-F5344CB8AC3E}">
        <p14:creationId xmlns:p14="http://schemas.microsoft.com/office/powerpoint/2010/main" val="1743028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lIns="91440" tIns="45720" rIns="91440" bIns="45720" anchor="ctr">
            <a:noAutofit/>
          </a:bodyPr>
          <a:lstStyle/>
          <a:p>
            <a:pPr algn="ctr"/>
            <a:r>
              <a:rPr lang="en-GB" sz="1200">
                <a:latin typeface="Calibri"/>
                <a:ea typeface="Calibri"/>
                <a:cs typeface="Calibri"/>
              </a:rPr>
              <a:t>Ljósmynd: </a:t>
            </a:r>
            <a:r>
              <a:rPr lang="fr-FR" sz="1200">
                <a:latin typeface="Calibri"/>
                <a:ea typeface="Calibri"/>
                <a:cs typeface="Calibri"/>
              </a:rPr>
              <a:t>Eko </a:t>
            </a:r>
            <a:r>
              <a:rPr lang="fr-FR" sz="1200" err="1">
                <a:latin typeface="Calibri"/>
                <a:ea typeface="Calibri"/>
                <a:cs typeface="Calibri"/>
              </a:rPr>
              <a:t>Kmetija Urška Arbes</a:t>
            </a:r>
            <a:endParaRPr lang="en-GB" sz="1200">
              <a:latin typeface="Calibri"/>
              <a:ea typeface="Calibri"/>
              <a:cs typeface="Calibri"/>
            </a:endParaRPr>
          </a:p>
        </p:txBody>
      </p:sp>
      <p:pic>
        <p:nvPicPr>
          <p:cNvPr id="11" name="Picture Placeholder 10" descr="Slika, ki vsebuje besede oblačila, besedilo, nasmeh, nebo&#10;&#10;Vsebina, ustvarjena z UI, morda ni pravilna.">
            <a:extLst>
              <a:ext uri="{FF2B5EF4-FFF2-40B4-BE49-F238E27FC236}">
                <a16:creationId xmlns:a16="http://schemas.microsoft.com/office/drawing/2014/main" id="{3D4E11F8-CC58-E98C-E9E3-C62DABC3EEBB}"/>
              </a:ext>
            </a:extLst>
          </p:cNvPr>
          <p:cNvPicPr>
            <a:picLocks noGrp="1" noChangeAspect="1"/>
          </p:cNvPicPr>
          <p:nvPr>
            <p:ph type="pic" sz="quarter" idx="13"/>
          </p:nvPr>
        </p:nvPicPr>
        <p:blipFill>
          <a:blip r:embed="rId2"/>
          <a:srcRect l="7025" t="28" r="16253" b="18"/>
          <a:stretch>
            <a:fillRect/>
          </a:stretch>
        </p:blipFill>
        <p:spPr>
          <a:xfrm>
            <a:off x="7002038" y="2817610"/>
            <a:ext cx="3862106" cy="4034924"/>
          </a:xfrm>
        </p:spPr>
      </p:pic>
      <p:cxnSp>
        <p:nvCxnSpPr>
          <p:cNvPr id="4" name="Straight Connector 3">
            <a:extLst>
              <a:ext uri="{FF2B5EF4-FFF2-40B4-BE49-F238E27FC236}">
                <a16:creationId xmlns:a16="http://schemas.microsoft.com/office/drawing/2014/main" id="{C63C48B2-6B21-A42C-9FDA-984D0D763CC3}"/>
              </a:ext>
            </a:extLst>
          </p:cNvPr>
          <p:cNvCxnSpPr>
            <a:cxnSpLocks/>
          </p:cNvCxnSpPr>
          <p:nvPr/>
        </p:nvCxnSpPr>
        <p:spPr>
          <a:xfrm>
            <a:off x="0" y="1550269"/>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6" name="Text Placeholder 4">
            <a:extLst>
              <a:ext uri="{FF2B5EF4-FFF2-40B4-BE49-F238E27FC236}">
                <a16:creationId xmlns:a16="http://schemas.microsoft.com/office/drawing/2014/main" id="{186385F6-56AF-D816-81B9-308DFAEFA171}"/>
              </a:ext>
            </a:extLst>
          </p:cNvPr>
          <p:cNvSpPr txBox="1">
            <a:spLocks/>
          </p:cNvSpPr>
          <p:nvPr/>
        </p:nvSpPr>
        <p:spPr>
          <a:xfrm>
            <a:off x="485146" y="418331"/>
            <a:ext cx="5577458" cy="62357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Dæmi: </a:t>
            </a:r>
          </a:p>
          <a:p>
            <a:pPr>
              <a:lnSpc>
                <a:spcPts val="3720"/>
              </a:lnSpc>
            </a:pPr>
            <a:r>
              <a:rPr lang="en-US" dirty="0">
                <a:solidFill>
                  <a:srgbClr val="414141"/>
                </a:solidFill>
              </a:rPr>
              <a:t>EKO </a:t>
            </a:r>
            <a:r>
              <a:rPr lang="en-US" dirty="0" err="1">
                <a:solidFill>
                  <a:srgbClr val="414141"/>
                </a:solidFill>
              </a:rPr>
              <a:t>kmetija </a:t>
            </a:r>
            <a:r>
              <a:rPr lang="en-US" dirty="0">
                <a:solidFill>
                  <a:srgbClr val="414141"/>
                </a:solidFill>
              </a:rPr>
              <a:t>Urška</a:t>
            </a:r>
          </a:p>
          <a:p>
            <a:pPr>
              <a:lnSpc>
                <a:spcPts val="3720"/>
              </a:lnSpc>
            </a:pPr>
            <a:endParaRPr lang="en-US" dirty="0"/>
          </a:p>
        </p:txBody>
      </p:sp>
      <p:sp>
        <p:nvSpPr>
          <p:cNvPr id="9" name="Text Placeholder 3">
            <a:extLst>
              <a:ext uri="{FF2B5EF4-FFF2-40B4-BE49-F238E27FC236}">
                <a16:creationId xmlns:a16="http://schemas.microsoft.com/office/drawing/2014/main" id="{7EC9F777-BD4B-5BE3-5438-15EB4DCC3DDC}"/>
              </a:ext>
            </a:extLst>
          </p:cNvPr>
          <p:cNvSpPr txBox="1">
            <a:spLocks/>
          </p:cNvSpPr>
          <p:nvPr/>
        </p:nvSpPr>
        <p:spPr>
          <a:xfrm>
            <a:off x="485146" y="2018943"/>
            <a:ext cx="6034188" cy="1319978"/>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l-SI" dirty="0">
                <a:ea typeface="Calibri"/>
                <a:cs typeface="Calibri"/>
              </a:rPr>
              <a:t>Gakktu úr skugga um að verðskráin þín sé skýr og heiðarleg.</a:t>
            </a:r>
          </a:p>
          <a:p>
            <a:r>
              <a:rPr lang="sl-SI" dirty="0">
                <a:solidFill>
                  <a:srgbClr val="459597"/>
                </a:solidFill>
                <a:ea typeface="Calibri"/>
                <a:cs typeface="Calibri"/>
                <a:hlinkClick r:id="rId3">
                  <a:extLst>
                    <a:ext uri="{A12FA001-AC4F-418D-AE19-62706E023703}">
                      <ahyp:hlinkClr xmlns:ahyp="http://schemas.microsoft.com/office/drawing/2018/hyperlinkcolor" val="tx"/>
                    </a:ext>
                  </a:extLst>
                </a:hlinkClick>
              </a:rPr>
              <a:t>Verðskrá - Ferðaheimili Urška</a:t>
            </a:r>
            <a:endParaRPr lang="sl-SI" dirty="0">
              <a:solidFill>
                <a:srgbClr val="459597"/>
              </a:solidFill>
              <a:ea typeface="Calibri"/>
              <a:cs typeface="Calibri"/>
            </a:endParaRPr>
          </a:p>
        </p:txBody>
      </p:sp>
      <p:pic>
        <p:nvPicPr>
          <p:cNvPr id="15" name="Picture 14">
            <a:extLst>
              <a:ext uri="{FF2B5EF4-FFF2-40B4-BE49-F238E27FC236}">
                <a16:creationId xmlns:a16="http://schemas.microsoft.com/office/drawing/2014/main" id="{C35A4B62-78A7-E2FC-AF00-6B0FB39C977F}"/>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485146" y="4315959"/>
            <a:ext cx="3580276" cy="2659133"/>
          </a:xfrm>
          <a:prstGeom prst="rect">
            <a:avLst/>
          </a:prstGeom>
        </p:spPr>
      </p:pic>
      <p:sp>
        <p:nvSpPr>
          <p:cNvPr id="17" name="Slide Number Placeholder 5">
            <a:extLst>
              <a:ext uri="{FF2B5EF4-FFF2-40B4-BE49-F238E27FC236}">
                <a16:creationId xmlns:a16="http://schemas.microsoft.com/office/drawing/2014/main" id="{D9AD9511-A2B3-76CC-A0C3-261DF8B619EA}"/>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16</a:t>
            </a:fld>
            <a:endParaRPr lang="fr-CA" sz="1200" dirty="0"/>
          </a:p>
        </p:txBody>
      </p:sp>
    </p:spTree>
    <p:extLst>
      <p:ext uri="{BB962C8B-B14F-4D97-AF65-F5344CB8AC3E}">
        <p14:creationId xmlns:p14="http://schemas.microsoft.com/office/powerpoint/2010/main" val="866636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95298-4D2C-9957-C3A9-E4AE72B82957}"/>
            </a:ext>
          </a:extLst>
        </p:cNvPr>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5D22F27C-BE95-E7FA-DFB7-461F08FD6318}"/>
              </a:ext>
            </a:extLst>
          </p:cNvPr>
          <p:cNvCxnSpPr>
            <a:cxnSpLocks/>
          </p:cNvCxnSpPr>
          <p:nvPr/>
        </p:nvCxnSpPr>
        <p:spPr>
          <a:xfrm>
            <a:off x="1204537" y="0"/>
            <a:ext cx="0" cy="685800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Text Placeholder 4">
            <a:extLst>
              <a:ext uri="{FF2B5EF4-FFF2-40B4-BE49-F238E27FC236}">
                <a16:creationId xmlns:a16="http://schemas.microsoft.com/office/drawing/2014/main" id="{A839AE25-A7D7-8A02-8CAA-E004D033B902}"/>
              </a:ext>
            </a:extLst>
          </p:cNvPr>
          <p:cNvSpPr txBox="1">
            <a:spLocks/>
          </p:cNvSpPr>
          <p:nvPr/>
        </p:nvSpPr>
        <p:spPr>
          <a:xfrm rot="16200000">
            <a:off x="-2014450" y="2879898"/>
            <a:ext cx="5577458" cy="62357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3720"/>
              </a:lnSpc>
            </a:pPr>
            <a:r>
              <a:rPr lang="en-US" dirty="0">
                <a:solidFill>
                  <a:srgbClr val="EC7C69"/>
                </a:solidFill>
              </a:rPr>
              <a:t>Dæmi: </a:t>
            </a:r>
            <a:r>
              <a:rPr lang="en-US" dirty="0"/>
              <a:t>Upplýsingar fyrir komu</a:t>
            </a:r>
          </a:p>
        </p:txBody>
      </p:sp>
      <p:sp>
        <p:nvSpPr>
          <p:cNvPr id="8" name="Text Placeholder 3">
            <a:extLst>
              <a:ext uri="{FF2B5EF4-FFF2-40B4-BE49-F238E27FC236}">
                <a16:creationId xmlns:a16="http://schemas.microsoft.com/office/drawing/2014/main" id="{658BCF99-9ABF-61A6-2BF4-0A1BC2C626D2}"/>
              </a:ext>
            </a:extLst>
          </p:cNvPr>
          <p:cNvSpPr txBox="1">
            <a:spLocks/>
          </p:cNvSpPr>
          <p:nvPr/>
        </p:nvSpPr>
        <p:spPr>
          <a:xfrm>
            <a:off x="1583666" y="402956"/>
            <a:ext cx="9978464" cy="2641497"/>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120"/>
              </a:lnSpc>
            </a:pPr>
            <a:r>
              <a:rPr lang="sl-SI" sz="2100" b="1" dirty="0">
                <a:ea typeface="+mn-lt"/>
                <a:cs typeface="+mn-lt"/>
              </a:rPr>
              <a:t>Kæri herra Novak, </a:t>
            </a:r>
            <a:endParaRPr lang="sl-SI" sz="2100" b="1" dirty="0">
              <a:ea typeface="Calibri"/>
              <a:cs typeface="Calibri"/>
            </a:endParaRPr>
          </a:p>
          <a:p>
            <a:endParaRPr lang="sl-SI" sz="800" b="1" dirty="0">
              <a:ea typeface="+mn-lt"/>
              <a:cs typeface="+mn-lt"/>
            </a:endParaRPr>
          </a:p>
          <a:p>
            <a:pPr>
              <a:lnSpc>
                <a:spcPts val="2120"/>
              </a:lnSpc>
            </a:pPr>
            <a:r>
              <a:rPr lang="sl-SI" sz="2100" dirty="0">
                <a:ea typeface="+mn-lt"/>
                <a:cs typeface="+mn-lt"/>
              </a:rPr>
              <a:t>Þakka þér fyrir að velja að dvelja hjá okkur á </a:t>
            </a:r>
            <a:r>
              <a:rPr lang="sl-SI" sz="2100" b="1" dirty="0">
                <a:ea typeface="+mn-lt"/>
                <a:cs typeface="+mn-lt"/>
              </a:rPr>
              <a:t>fjölskylduferða-búgarðinum. </a:t>
            </a:r>
            <a:r>
              <a:rPr lang="sl-SI" sz="2100" dirty="0">
                <a:ea typeface="+mn-lt"/>
                <a:cs typeface="+mn-lt"/>
              </a:rPr>
              <a:t>Bókunin þín er staðfest og við höfum undirbúið notalega dvöl sérstaklega fyrir þig.</a:t>
            </a:r>
          </a:p>
          <a:p>
            <a:endParaRPr lang="sl-SI" sz="800" b="1" dirty="0">
              <a:ea typeface="+mn-lt"/>
              <a:cs typeface="+mn-lt"/>
            </a:endParaRPr>
          </a:p>
          <a:p>
            <a:pPr marL="285750" indent="-285750">
              <a:lnSpc>
                <a:spcPts val="2120"/>
              </a:lnSpc>
              <a:buFont typeface="Calibri"/>
              <a:buChar char="-"/>
            </a:pPr>
            <a:r>
              <a:rPr lang="sl-SI" sz="2100" b="1" dirty="0">
                <a:ea typeface="+mn-lt"/>
                <a:cs typeface="+mn-lt"/>
              </a:rPr>
              <a:t>Innritun: </a:t>
            </a:r>
            <a:r>
              <a:rPr lang="sl-SI" sz="2100" dirty="0">
                <a:ea typeface="+mn-lt"/>
                <a:cs typeface="+mn-lt"/>
              </a:rPr>
              <a:t>föstudagur, 14. júní, frá kl. 15:00</a:t>
            </a:r>
            <a:endParaRPr lang="sl-SI" sz="2100" dirty="0">
              <a:ea typeface="Calibri"/>
              <a:cs typeface="Calibri"/>
            </a:endParaRPr>
          </a:p>
          <a:p>
            <a:pPr marL="285750" indent="-285750">
              <a:lnSpc>
                <a:spcPts val="2120"/>
              </a:lnSpc>
              <a:buFont typeface="Calibri"/>
              <a:buChar char="-"/>
            </a:pPr>
            <a:r>
              <a:rPr lang="sl-SI" sz="2100" b="1" dirty="0">
                <a:ea typeface="+mn-lt"/>
                <a:cs typeface="+mn-lt"/>
              </a:rPr>
              <a:t>Útiskráning: </a:t>
            </a:r>
            <a:r>
              <a:rPr lang="sl-SI" sz="2100" dirty="0">
                <a:ea typeface="+mn-lt"/>
                <a:cs typeface="+mn-lt"/>
              </a:rPr>
              <a:t>mánudagur, 17. júní, fyrir kl. 11:00</a:t>
            </a:r>
            <a:endParaRPr lang="sl-SI" sz="2100" dirty="0">
              <a:ea typeface="Calibri"/>
              <a:cs typeface="Calibri"/>
            </a:endParaRPr>
          </a:p>
          <a:p>
            <a:pPr marL="285750" indent="-285750">
              <a:lnSpc>
                <a:spcPts val="2120"/>
              </a:lnSpc>
              <a:buFont typeface="Calibri"/>
              <a:buChar char="-"/>
            </a:pPr>
            <a:r>
              <a:rPr lang="sl-SI" sz="2100" b="1" dirty="0">
                <a:ea typeface="+mn-lt"/>
                <a:cs typeface="+mn-lt"/>
              </a:rPr>
              <a:t>Herbergi: </a:t>
            </a:r>
            <a:r>
              <a:rPr lang="sl-SI" sz="2100" dirty="0">
                <a:ea typeface="+mn-lt"/>
                <a:cs typeface="+mn-lt"/>
              </a:rPr>
              <a:t>Fjölskylduherbergi með garðsýn og svölum (hálfpansjón fyrir 3 gesti)</a:t>
            </a:r>
            <a:endParaRPr lang="sl-SI" sz="2100" dirty="0">
              <a:ea typeface="Calibri"/>
              <a:cs typeface="Calibri"/>
            </a:endParaRPr>
          </a:p>
          <a:p>
            <a:pPr marL="285750" indent="-285750">
              <a:lnSpc>
                <a:spcPts val="2120"/>
              </a:lnSpc>
              <a:buFont typeface="Calibri"/>
              <a:buChar char="-"/>
            </a:pPr>
            <a:r>
              <a:rPr lang="sl-SI" sz="2100" b="1" dirty="0">
                <a:ea typeface="Calibri"/>
                <a:cs typeface="Calibri"/>
              </a:rPr>
              <a:t>Staðsetning og leiðbeiningar: </a:t>
            </a:r>
            <a:r>
              <a:rPr lang="sl-SI" sz="2100" dirty="0">
                <a:ea typeface="Calibri"/>
                <a:cs typeface="Calibri"/>
              </a:rPr>
              <a:t>Fjölskyldu ferðaþjónustubóndabærinn, Hidden Road 25, 2000 Maribor, Slóvenía - </a:t>
            </a:r>
            <a:r>
              <a:rPr lang="sl-SI" sz="2100" dirty="0">
                <a:ea typeface="+mn-lt"/>
                <a:cs typeface="+mn-lt"/>
              </a:rPr>
              <a:t>[hlekkur á Google Maps]</a:t>
            </a:r>
            <a:r>
              <a:rPr lang="sl-SI" sz="2100" dirty="0">
                <a:ea typeface="+mn-lt"/>
                <a:cs typeface="Calibri"/>
              </a:rPr>
              <a:t>. </a:t>
            </a:r>
            <a:r>
              <a:rPr lang="sl-SI" sz="2100" dirty="0">
                <a:ea typeface="Calibri"/>
                <a:cs typeface="Calibri"/>
              </a:rPr>
              <a:t>Návigun mun leiða þig beint að bílastæði framhússins okkar, þar sem við munum þegar vera að bíða eftir komu þinni. </a:t>
            </a:r>
            <a:r>
              <a:rPr lang="sl-SI" sz="2100" dirty="0">
                <a:ea typeface="+mn-lt"/>
                <a:cs typeface="+mn-lt"/>
              </a:rPr>
              <a:t>Vinsamlegast láttu okkur vita hvenær þú kemur.</a:t>
            </a:r>
            <a:endParaRPr lang="sl-SI" sz="2100" dirty="0">
              <a:ea typeface="Calibri"/>
              <a:cs typeface="Calibri"/>
            </a:endParaRPr>
          </a:p>
          <a:p>
            <a:pPr indent="0"/>
            <a:endParaRPr lang="sl-SI" sz="800" dirty="0">
              <a:ea typeface="Calibri"/>
              <a:cs typeface="Calibri"/>
            </a:endParaRPr>
          </a:p>
          <a:p>
            <a:pPr indent="0">
              <a:lnSpc>
                <a:spcPts val="2120"/>
              </a:lnSpc>
            </a:pPr>
            <a:r>
              <a:rPr lang="sl-SI" sz="2100" dirty="0">
                <a:ea typeface="Calibri"/>
                <a:cs typeface="Calibri"/>
              </a:rPr>
              <a:t>Ef þið þurfið frekari aðstoð, ekki hika við að hafa samband í síma 00386 41 000 000. </a:t>
            </a:r>
            <a:r>
              <a:rPr lang="sl-SI" sz="2100" dirty="0">
                <a:ea typeface="+mn-lt"/>
                <a:cs typeface="+mn-lt"/>
              </a:rPr>
              <a:t>Við hlökkum til að taka á móti ykkur á fjölskyldutúrismabúgarðinum okkar! Búist er við heimagerðum kræsingum, heitu rúmi og friðsælum dvöl.</a:t>
            </a:r>
            <a:endParaRPr lang="sl-SI" sz="2100" dirty="0">
              <a:ea typeface="Calibri"/>
              <a:cs typeface="Calibri"/>
            </a:endParaRPr>
          </a:p>
          <a:p>
            <a:pPr indent="0"/>
            <a:endParaRPr lang="sl-SI" sz="800" dirty="0">
              <a:ea typeface="Calibri"/>
              <a:cs typeface="Calibri"/>
            </a:endParaRPr>
          </a:p>
          <a:p>
            <a:pPr indent="0"/>
            <a:endParaRPr lang="sl-SI" sz="800" dirty="0">
              <a:ea typeface="Calibri"/>
              <a:cs typeface="Calibri"/>
            </a:endParaRPr>
          </a:p>
          <a:p>
            <a:pPr indent="0">
              <a:lnSpc>
                <a:spcPts val="2120"/>
              </a:lnSpc>
            </a:pPr>
            <a:r>
              <a:rPr lang="sl-SI" sz="2100" dirty="0">
                <a:ea typeface="+mn-lt"/>
                <a:cs typeface="+mn-lt"/>
              </a:rPr>
              <a:t>Kær kveðja, </a:t>
            </a:r>
          </a:p>
          <a:p>
            <a:pPr indent="0">
              <a:lnSpc>
                <a:spcPts val="2120"/>
              </a:lnSpc>
            </a:pPr>
            <a:r>
              <a:rPr lang="sl-SI" sz="2100" dirty="0">
                <a:ea typeface="+mn-lt"/>
                <a:cs typeface="+mn-lt"/>
              </a:rPr>
              <a:t>Tanja og Luka</a:t>
            </a:r>
          </a:p>
          <a:p>
            <a:pPr marL="361950"/>
            <a:endParaRPr lang="sl-SI" sz="800" dirty="0">
              <a:ea typeface="+mn-lt"/>
              <a:cs typeface="+mn-lt"/>
            </a:endParaRPr>
          </a:p>
          <a:p>
            <a:pPr marL="361950"/>
            <a:endParaRPr lang="sl-SI" sz="800" dirty="0">
              <a:ea typeface="+mn-lt"/>
              <a:cs typeface="+mn-lt"/>
            </a:endParaRPr>
          </a:p>
          <a:p>
            <a:pPr marL="269875">
              <a:lnSpc>
                <a:spcPts val="2120"/>
              </a:lnSpc>
            </a:pPr>
            <a:r>
              <a:rPr lang="sl-SI" sz="2100" dirty="0">
                <a:ea typeface="+mn-lt"/>
                <a:cs typeface="+mn-lt"/>
              </a:rPr>
              <a:t>Sími: [setja inn] Netfang: [setja inn] Vefsíða: [setja inn] </a:t>
            </a:r>
          </a:p>
          <a:p>
            <a:pPr marL="269875"/>
            <a:endParaRPr lang="sl-SI" sz="800" dirty="0">
              <a:ea typeface="+mn-lt"/>
              <a:cs typeface="+mn-lt"/>
            </a:endParaRPr>
          </a:p>
          <a:p>
            <a:pPr marL="269875"/>
            <a:endParaRPr lang="sl-SI" sz="800" dirty="0">
              <a:ea typeface="+mn-lt"/>
              <a:cs typeface="+mn-lt"/>
            </a:endParaRPr>
          </a:p>
          <a:p>
            <a:pPr indent="0">
              <a:lnSpc>
                <a:spcPts val="2140"/>
              </a:lnSpc>
            </a:pPr>
            <a:r>
              <a:rPr lang="sl-SI" sz="2100" b="1" dirty="0">
                <a:ea typeface="+mn-lt"/>
                <a:cs typeface="+mn-lt"/>
              </a:rPr>
              <a:t>Viðhengdir skrár:</a:t>
            </a:r>
            <a:endParaRPr lang="sl-SI" sz="2100" b="1" dirty="0"/>
          </a:p>
          <a:p>
            <a:pPr marL="342900" indent="-342900">
              <a:lnSpc>
                <a:spcPts val="2140"/>
              </a:lnSpc>
              <a:buClr>
                <a:srgbClr val="459597"/>
              </a:buClr>
              <a:buFont typeface="Arial" panose="020B0604020202020204" pitchFamily="34" charset="0"/>
              <a:buChar char="•"/>
            </a:pPr>
            <a:r>
              <a:rPr lang="sl-SI" sz="2100" dirty="0">
                <a:ea typeface="+mn-lt"/>
                <a:cs typeface="+mn-lt"/>
              </a:rPr>
              <a:t>reglur um eign eða húsreglur</a:t>
            </a:r>
          </a:p>
          <a:p>
            <a:pPr marL="342900" indent="-342900">
              <a:lnSpc>
                <a:spcPts val="2140"/>
              </a:lnSpc>
              <a:buClr>
                <a:srgbClr val="459597"/>
              </a:buClr>
              <a:buFont typeface="Arial" panose="020B0604020202020204" pitchFamily="34" charset="0"/>
              <a:buChar char="•"/>
            </a:pPr>
            <a:r>
              <a:rPr lang="sl-SI" sz="2100" dirty="0">
                <a:ea typeface="+mn-lt"/>
                <a:cs typeface="+mn-lt"/>
              </a:rPr>
              <a:t>möguleikar á aukastarfsemi á áfangastaðnum, frekari tilboð o.s.frv.</a:t>
            </a:r>
            <a:endParaRPr lang="sl-SI" sz="2100" dirty="0">
              <a:ea typeface="Calibri"/>
              <a:cs typeface="Calibri"/>
            </a:endParaRPr>
          </a:p>
          <a:p>
            <a:pPr marL="342900" indent="-342900">
              <a:lnSpc>
                <a:spcPts val="2140"/>
              </a:lnSpc>
              <a:buClr>
                <a:srgbClr val="459597"/>
              </a:buClr>
              <a:buFont typeface="Arial" panose="020B0604020202020204" pitchFamily="34" charset="0"/>
              <a:buChar char="•"/>
            </a:pPr>
            <a:endParaRPr lang="sl-SI" sz="2100" dirty="0">
              <a:ea typeface="Calibri"/>
              <a:cs typeface="Calibri"/>
            </a:endParaRPr>
          </a:p>
          <a:p>
            <a:pPr marL="342900" indent="-342900">
              <a:lnSpc>
                <a:spcPts val="2140"/>
              </a:lnSpc>
              <a:buClr>
                <a:srgbClr val="459597"/>
              </a:buClr>
              <a:buFont typeface="Arial" panose="020B0604020202020204" pitchFamily="34" charset="0"/>
              <a:buChar char="•"/>
            </a:pPr>
            <a:endParaRPr lang="sl-SI" sz="2100" dirty="0">
              <a:ea typeface="Calibri"/>
              <a:cs typeface="Calibri"/>
            </a:endParaRPr>
          </a:p>
          <a:p>
            <a:pPr marL="342900" indent="-342900">
              <a:lnSpc>
                <a:spcPts val="2140"/>
              </a:lnSpc>
              <a:buClr>
                <a:srgbClr val="459597"/>
              </a:buClr>
              <a:buFont typeface="Arial" panose="020B0604020202020204" pitchFamily="34" charset="0"/>
              <a:buChar char="•"/>
            </a:pPr>
            <a:endParaRPr lang="sl-SI" sz="2100" dirty="0">
              <a:ea typeface="Calibri"/>
              <a:cs typeface="Calibri"/>
            </a:endParaRPr>
          </a:p>
          <a:p>
            <a:pPr>
              <a:lnSpc>
                <a:spcPts val="2140"/>
              </a:lnSpc>
            </a:pPr>
            <a:endParaRPr lang="sl-SI" sz="2100" dirty="0">
              <a:ea typeface="Calibri"/>
              <a:cs typeface="Calibri"/>
            </a:endParaRPr>
          </a:p>
          <a:p>
            <a:pPr indent="0">
              <a:lnSpc>
                <a:spcPts val="2140"/>
              </a:lnSpc>
            </a:pPr>
            <a:endParaRPr lang="sl-SI" sz="2100" dirty="0">
              <a:ea typeface="Calibri"/>
              <a:cs typeface="Calibri"/>
            </a:endParaRPr>
          </a:p>
          <a:p>
            <a:pPr>
              <a:lnSpc>
                <a:spcPts val="2140"/>
              </a:lnSpc>
            </a:pPr>
            <a:endParaRPr lang="sl-SI" sz="2100" dirty="0">
              <a:ea typeface="Calibri"/>
              <a:cs typeface="Calibri"/>
            </a:endParaRPr>
          </a:p>
          <a:p>
            <a:pPr marL="269875">
              <a:lnSpc>
                <a:spcPts val="2120"/>
              </a:lnSpc>
            </a:pPr>
            <a:endParaRPr lang="sl-SI" sz="2100" dirty="0">
              <a:ea typeface="Calibri"/>
              <a:cs typeface="Calibri"/>
            </a:endParaRPr>
          </a:p>
          <a:p>
            <a:pPr>
              <a:lnSpc>
                <a:spcPts val="2120"/>
              </a:lnSpc>
            </a:pPr>
            <a:endParaRPr lang="sl-SI" sz="2100" dirty="0">
              <a:ea typeface="Calibri"/>
              <a:cs typeface="Calibri"/>
            </a:endParaRPr>
          </a:p>
        </p:txBody>
      </p:sp>
      <p:pic>
        <p:nvPicPr>
          <p:cNvPr id="14" name="Graphic 13" descr="Open envelope outline">
            <a:extLst>
              <a:ext uri="{FF2B5EF4-FFF2-40B4-BE49-F238E27FC236}">
                <a16:creationId xmlns:a16="http://schemas.microsoft.com/office/drawing/2014/main" id="{C902D6B7-1F3C-C5C4-1BD6-0E4BF36FE5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39148" y="4968126"/>
            <a:ext cx="344808" cy="344808"/>
          </a:xfrm>
          <a:prstGeom prst="rect">
            <a:avLst/>
          </a:prstGeom>
        </p:spPr>
      </p:pic>
      <p:pic>
        <p:nvPicPr>
          <p:cNvPr id="16" name="Graphic 15" descr="Internet outline">
            <a:extLst>
              <a:ext uri="{FF2B5EF4-FFF2-40B4-BE49-F238E27FC236}">
                <a16:creationId xmlns:a16="http://schemas.microsoft.com/office/drawing/2014/main" id="{59D20C10-0517-E534-3660-6E768A34F51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921188" y="4911930"/>
            <a:ext cx="457200" cy="457200"/>
          </a:xfrm>
          <a:prstGeom prst="rect">
            <a:avLst/>
          </a:prstGeom>
        </p:spPr>
      </p:pic>
      <p:pic>
        <p:nvPicPr>
          <p:cNvPr id="18" name="Graphic 17" descr="Smart Phone outline">
            <a:extLst>
              <a:ext uri="{FF2B5EF4-FFF2-40B4-BE49-F238E27FC236}">
                <a16:creationId xmlns:a16="http://schemas.microsoft.com/office/drawing/2014/main" id="{E1EE9A7E-B076-D922-1CB3-782237AF0E8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95018" y="4968126"/>
            <a:ext cx="344808" cy="344808"/>
          </a:xfrm>
          <a:prstGeom prst="rect">
            <a:avLst/>
          </a:prstGeom>
        </p:spPr>
      </p:pic>
      <p:sp>
        <p:nvSpPr>
          <p:cNvPr id="26" name="Slide Number Placeholder 5">
            <a:extLst>
              <a:ext uri="{FF2B5EF4-FFF2-40B4-BE49-F238E27FC236}">
                <a16:creationId xmlns:a16="http://schemas.microsoft.com/office/drawing/2014/main" id="{1311E528-8B9A-EC45-5D69-C9F990731BD8}"/>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17</a:t>
            </a:fld>
            <a:endParaRPr lang="fr-CA" sz="1200" dirty="0"/>
          </a:p>
        </p:txBody>
      </p:sp>
    </p:spTree>
    <p:extLst>
      <p:ext uri="{BB962C8B-B14F-4D97-AF65-F5344CB8AC3E}">
        <p14:creationId xmlns:p14="http://schemas.microsoft.com/office/powerpoint/2010/main" val="1649070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B8846-974F-A16C-6F29-912FA0E52870}"/>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59D65FC3-228F-EECB-CE0F-17224FC48654}"/>
              </a:ext>
            </a:extLst>
          </p:cNvPr>
          <p:cNvSpPr txBox="1">
            <a:spLocks/>
          </p:cNvSpPr>
          <p:nvPr/>
        </p:nvSpPr>
        <p:spPr>
          <a:xfrm>
            <a:off x="629645" y="174473"/>
            <a:ext cx="686036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dirty="0"/>
              <a:t>Að skilja gestaferilinn: Athugunarlisti "Á dvöl"</a:t>
            </a:r>
          </a:p>
          <a:p>
            <a:pPr>
              <a:lnSpc>
                <a:spcPts val="3620"/>
              </a:lnSpc>
            </a:pPr>
            <a:endParaRPr lang="en-US" dirty="0"/>
          </a:p>
          <a:p>
            <a:pPr>
              <a:lnSpc>
                <a:spcPts val="3620"/>
              </a:lnSpc>
            </a:pPr>
            <a:endParaRPr lang="en-US" dirty="0"/>
          </a:p>
        </p:txBody>
      </p:sp>
      <p:cxnSp>
        <p:nvCxnSpPr>
          <p:cNvPr id="10" name="Straight Connector 9">
            <a:extLst>
              <a:ext uri="{FF2B5EF4-FFF2-40B4-BE49-F238E27FC236}">
                <a16:creationId xmlns:a16="http://schemas.microsoft.com/office/drawing/2014/main" id="{E434F597-CC44-A12E-51F6-21D71A8E14FA}"/>
              </a:ext>
            </a:extLst>
          </p:cNvPr>
          <p:cNvCxnSpPr>
            <a:cxnSpLocks/>
          </p:cNvCxnSpPr>
          <p:nvPr/>
        </p:nvCxnSpPr>
        <p:spPr>
          <a:xfrm>
            <a:off x="0" y="1198081"/>
            <a:ext cx="952022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5D81731C-E0E4-F1B1-6120-9B46C9134C54}"/>
              </a:ext>
            </a:extLst>
          </p:cNvPr>
          <p:cNvSpPr txBox="1">
            <a:spLocks/>
          </p:cNvSpPr>
          <p:nvPr/>
        </p:nvSpPr>
        <p:spPr>
          <a:xfrm>
            <a:off x="629645" y="2172024"/>
            <a:ext cx="889057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Taktu á móti gestum þínum </a:t>
            </a:r>
            <a:r>
              <a:rPr lang="en-IE" sz="2200" dirty="0">
                <a:solidFill>
                  <a:srgbClr val="414141"/>
                </a:solidFill>
                <a:latin typeface="Calibri" panose="020F0502020204030204" pitchFamily="34" charset="0"/>
                <a:cs typeface="Calibri" panose="020F0502020204030204" pitchFamily="34" charset="0"/>
              </a:rPr>
              <a:t>af hlýju og </a:t>
            </a:r>
            <a:r>
              <a:rPr lang="en-IE" sz="2200" b="1" dirty="0">
                <a:solidFill>
                  <a:srgbClr val="414141"/>
                </a:solidFill>
                <a:latin typeface="Calibri" panose="020F0502020204030204" pitchFamily="34" charset="0"/>
                <a:cs typeface="Calibri" panose="020F0502020204030204" pitchFamily="34" charset="0"/>
              </a:rPr>
              <a:t>bjóððu þá velkomna </a:t>
            </a:r>
            <a:r>
              <a:rPr lang="en-IE" sz="2200" dirty="0">
                <a:solidFill>
                  <a:srgbClr val="414141"/>
                </a:solidFill>
                <a:latin typeface="Calibri" panose="020F0502020204030204" pitchFamily="34" charset="0"/>
                <a:cs typeface="Calibri" panose="020F0502020204030204" pitchFamily="34" charset="0"/>
              </a:rPr>
              <a:t>í héraðið þitt og á gististaðinn þinn</a:t>
            </a:r>
          </a:p>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Staðfestu bókunina </a:t>
            </a:r>
            <a:r>
              <a:rPr lang="en-IE" sz="2200" dirty="0">
                <a:solidFill>
                  <a:srgbClr val="414141"/>
                </a:solidFill>
                <a:latin typeface="Calibri" panose="020F0502020204030204" pitchFamily="34" charset="0"/>
                <a:cs typeface="Calibri" panose="020F0502020204030204" pitchFamily="34" charset="0"/>
              </a:rPr>
              <a:t>(dvölartíma, séróskir, greiðslu o.s.frv.) og sannreyndu auðkenni.</a:t>
            </a:r>
          </a:p>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Kynntu gestinum </a:t>
            </a:r>
            <a:r>
              <a:rPr lang="en-IE" sz="2200" dirty="0">
                <a:solidFill>
                  <a:srgbClr val="414141"/>
                </a:solidFill>
                <a:latin typeface="Calibri" panose="020F0502020204030204" pitchFamily="34" charset="0"/>
                <a:cs typeface="Calibri" panose="020F0502020204030204" pitchFamily="34" charset="0"/>
              </a:rPr>
              <a:t>opnunartíma morgunverðar og annarra máltíða ef þær eru innifaldar, aðgang að</a:t>
            </a:r>
            <a:r>
              <a:rPr lang="en-IE" sz="2200" dirty="0" err="1">
                <a:solidFill>
                  <a:srgbClr val="414141"/>
                </a:solidFill>
                <a:latin typeface="Calibri" panose="020F0502020204030204" pitchFamily="34" charset="0"/>
                <a:cs typeface="Calibri" panose="020F0502020204030204" pitchFamily="34" charset="0"/>
              </a:rPr>
              <a:t> Wi-Fi</a:t>
            </a:r>
            <a:r>
              <a:rPr lang="en-IE" sz="2200" dirty="0">
                <a:solidFill>
                  <a:srgbClr val="414141"/>
                </a:solidFill>
                <a:latin typeface="Calibri" panose="020F0502020204030204" pitchFamily="34" charset="0"/>
                <a:cs typeface="Calibri" panose="020F0502020204030204" pitchFamily="34" charset="0"/>
              </a:rPr>
              <a:t>, þægindi gististaðarins (sundlaug, útivist, vinnustofur o.s.frv.) og </a:t>
            </a:r>
            <a:r>
              <a:rPr lang="en-IE" sz="2200" b="1" dirty="0">
                <a:solidFill>
                  <a:srgbClr val="414141"/>
                </a:solidFill>
                <a:latin typeface="Calibri" panose="020F0502020204030204" pitchFamily="34" charset="0"/>
                <a:cs typeface="Calibri" panose="020F0502020204030204" pitchFamily="34" charset="0"/>
              </a:rPr>
              <a:t>staðbundnar tillögur</a:t>
            </a:r>
            <a:r>
              <a:rPr lang="en-IE" sz="2200" dirty="0">
                <a:solidFill>
                  <a:srgbClr val="414141"/>
                </a:solidFill>
                <a:latin typeface="Calibri" panose="020F0502020204030204" pitchFamily="34" charset="0"/>
                <a:cs typeface="Calibri" panose="020F0502020204030204" pitchFamily="34" charset="0"/>
              </a:rPr>
              <a:t>. </a:t>
            </a:r>
          </a:p>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Aðstoðaðu þá án þess að bíða eftir að þeir spyrji</a:t>
            </a:r>
            <a:r>
              <a:rPr lang="en-IE" sz="2200" dirty="0">
                <a:solidFill>
                  <a:srgbClr val="414141"/>
                </a:solidFill>
                <a:latin typeface="Calibri" panose="020F0502020204030204" pitchFamily="34" charset="0"/>
                <a:cs typeface="Calibri" panose="020F0502020204030204" pitchFamily="34" charset="0"/>
              </a:rPr>
              <a:t>, t.d. með spurningunni: "Ertu að plana að kanna svæðið í dag? Ég myndi gjarnan benda þér á eitthvað einstakt!"</a:t>
            </a:r>
          </a:p>
          <a:p>
            <a:pPr marL="457200" indent="-457200">
              <a:lnSpc>
                <a:spcPts val="2340"/>
              </a:lnSpc>
              <a:spcAft>
                <a:spcPts val="1200"/>
              </a:spcAft>
              <a:buClr>
                <a:srgbClr val="459597"/>
              </a:buClr>
              <a:buFont typeface="+mj-lt"/>
              <a:buAutoNum type="arabicPeriod"/>
            </a:pPr>
            <a:r>
              <a:rPr lang="sl-SI" sz="2200" b="1" i="0" u="none" strike="noStrike" noProof="0" dirty="0">
                <a:solidFill>
                  <a:srgbClr val="414141"/>
                </a:solidFill>
                <a:latin typeface="Calibri" panose="020F0502020204030204" pitchFamily="34" charset="0"/>
                <a:cs typeface="Calibri" panose="020F0502020204030204" pitchFamily="34" charset="0"/>
              </a:rPr>
              <a:t>Gakktu úr skugga um að upplýsingarnar sem gefnar eru séu réttar </a:t>
            </a:r>
            <a:r>
              <a:rPr lang="sl-SI" sz="2200" b="0" i="0" u="none" strike="noStrike" noProof="0" dirty="0">
                <a:solidFill>
                  <a:srgbClr val="414141"/>
                </a:solidFill>
                <a:latin typeface="Calibri" panose="020F0502020204030204" pitchFamily="34" charset="0"/>
                <a:cs typeface="Calibri" panose="020F0502020204030204" pitchFamily="34" charset="0"/>
              </a:rPr>
              <a:t>og að tillögurnar séu áreiðanlegar, því þetta er eina leiðin til </a:t>
            </a:r>
            <a:r>
              <a:rPr lang="sl-SI" sz="2200" b="1" i="0" u="none" strike="noStrike" noProof="0" dirty="0">
                <a:solidFill>
                  <a:srgbClr val="414141"/>
                </a:solidFill>
                <a:latin typeface="Calibri" panose="020F0502020204030204" pitchFamily="34" charset="0"/>
                <a:cs typeface="Calibri" panose="020F0502020204030204" pitchFamily="34" charset="0"/>
              </a:rPr>
              <a:t>að byggja upp gagnkvæmt traust </a:t>
            </a:r>
            <a:r>
              <a:rPr lang="sl-SI" sz="2200" b="0" i="0" u="none" strike="noStrike" noProof="0" dirty="0">
                <a:solidFill>
                  <a:srgbClr val="414141"/>
                </a:solidFill>
                <a:latin typeface="Calibri" panose="020F0502020204030204" pitchFamily="34" charset="0"/>
                <a:cs typeface="Calibri" panose="020F0502020204030204" pitchFamily="34" charset="0"/>
              </a:rPr>
              <a:t>sem leiðir til aukinnar ánægju gesta og eykur líkurnar á endurkomu. </a:t>
            </a:r>
          </a:p>
          <a:p>
            <a:pPr marL="45720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a:pPr>
            <a:endParaRPr lang="sl-SI" sz="2200" b="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US" sz="2200" dirty="0">
              <a:solidFill>
                <a:srgbClr val="414141"/>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2EF390F-BF3A-9BB3-747A-9C9174880599}"/>
              </a:ext>
            </a:extLst>
          </p:cNvPr>
          <p:cNvSpPr txBox="1"/>
          <p:nvPr/>
        </p:nvSpPr>
        <p:spPr>
          <a:xfrm>
            <a:off x="620120" y="1350481"/>
            <a:ext cx="8900100" cy="1016560"/>
          </a:xfrm>
          <a:prstGeom prst="rect">
            <a:avLst/>
          </a:prstGeom>
          <a:noFill/>
        </p:spPr>
        <p:txBody>
          <a:bodyPr wrap="square">
            <a:spAutoFit/>
          </a:bodyPr>
          <a:lstStyle/>
          <a:p>
            <a:pPr>
              <a:lnSpc>
                <a:spcPts val="2360"/>
              </a:lnSpc>
            </a:pPr>
            <a:r>
              <a:rPr lang="sl-SI" sz="2300" b="0" i="0" u="none" strike="noStrike" noProof="0" dirty="0">
                <a:solidFill>
                  <a:srgbClr val="EC7C69"/>
                </a:solidFill>
              </a:rPr>
              <a:t>Bjóðið upp á hlýlega, athygli og persónulega þjónustu sem lætur gesti líða eins og heima, örugga og vel sinnt – ekki bara vel hýsta.</a:t>
            </a:r>
          </a:p>
          <a:p>
            <a:pPr>
              <a:lnSpc>
                <a:spcPts val="2360"/>
              </a:lnSpc>
            </a:pPr>
            <a:endParaRPr lang="sl-SI" sz="2300" dirty="0">
              <a:solidFill>
                <a:srgbClr val="EC7C69"/>
              </a:solidFill>
            </a:endParaRPr>
          </a:p>
        </p:txBody>
      </p:sp>
      <p:sp>
        <p:nvSpPr>
          <p:cNvPr id="6" name="Text Placeholder 4">
            <a:extLst>
              <a:ext uri="{FF2B5EF4-FFF2-40B4-BE49-F238E27FC236}">
                <a16:creationId xmlns:a16="http://schemas.microsoft.com/office/drawing/2014/main" id="{7BFED609-0758-A694-ED86-8B47DFC485CC}"/>
              </a:ext>
            </a:extLst>
          </p:cNvPr>
          <p:cNvSpPr txBox="1">
            <a:spLocks/>
          </p:cNvSpPr>
          <p:nvPr/>
        </p:nvSpPr>
        <p:spPr>
          <a:xfrm>
            <a:off x="9520220" y="1706371"/>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33F90A61-16ED-8622-16D6-5AC8970E0C94}"/>
              </a:ext>
            </a:extLst>
          </p:cNvPr>
          <p:cNvGrpSpPr/>
          <p:nvPr/>
        </p:nvGrpSpPr>
        <p:grpSpPr>
          <a:xfrm>
            <a:off x="10404136" y="2273622"/>
            <a:ext cx="1113217" cy="328866"/>
            <a:chOff x="10421069" y="2969505"/>
            <a:chExt cx="1113217" cy="328866"/>
          </a:xfrm>
        </p:grpSpPr>
        <p:sp>
          <p:nvSpPr>
            <p:cNvPr id="8" name="Rectangle 7">
              <a:extLst>
                <a:ext uri="{FF2B5EF4-FFF2-40B4-BE49-F238E27FC236}">
                  <a16:creationId xmlns:a16="http://schemas.microsoft.com/office/drawing/2014/main" id="{C1033BB8-FC3F-5E11-EA1E-023CAF7EA8E4}"/>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45B0C6E-D5E7-B4E6-06DF-2100D6FB47DE}"/>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AE6E296C-D277-C585-49B2-8DCF9BE39A24}"/>
              </a:ext>
            </a:extLst>
          </p:cNvPr>
          <p:cNvCxnSpPr>
            <a:cxnSpLocks/>
          </p:cNvCxnSpPr>
          <p:nvPr/>
        </p:nvCxnSpPr>
        <p:spPr>
          <a:xfrm>
            <a:off x="606000" y="3592829"/>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C602B3E-B8B0-BCC1-1083-10B1A764DEB7}"/>
              </a:ext>
            </a:extLst>
          </p:cNvPr>
          <p:cNvCxnSpPr>
            <a:cxnSpLocks/>
          </p:cNvCxnSpPr>
          <p:nvPr/>
        </p:nvCxnSpPr>
        <p:spPr>
          <a:xfrm>
            <a:off x="620120" y="2863201"/>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6D829E50-9525-6AD8-6F14-9404815D354A}"/>
              </a:ext>
            </a:extLst>
          </p:cNvPr>
          <p:cNvGrpSpPr/>
          <p:nvPr/>
        </p:nvGrpSpPr>
        <p:grpSpPr>
          <a:xfrm>
            <a:off x="10404136" y="2967186"/>
            <a:ext cx="1113217" cy="328866"/>
            <a:chOff x="10421069" y="2969505"/>
            <a:chExt cx="1113217" cy="328866"/>
          </a:xfrm>
        </p:grpSpPr>
        <p:sp>
          <p:nvSpPr>
            <p:cNvPr id="19" name="Rectangle 18">
              <a:extLst>
                <a:ext uri="{FF2B5EF4-FFF2-40B4-BE49-F238E27FC236}">
                  <a16:creationId xmlns:a16="http://schemas.microsoft.com/office/drawing/2014/main" id="{29E2336E-7ED2-FD95-F32A-D5B02DE93E75}"/>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F15CF36-D2EA-3671-0DC9-E19C1BEC799C}"/>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825E47B9-25DF-822C-DB2E-907C05D25751}"/>
              </a:ext>
            </a:extLst>
          </p:cNvPr>
          <p:cNvGrpSpPr/>
          <p:nvPr/>
        </p:nvGrpSpPr>
        <p:grpSpPr>
          <a:xfrm>
            <a:off x="10404136" y="3738071"/>
            <a:ext cx="1113217" cy="328866"/>
            <a:chOff x="10421069" y="2969505"/>
            <a:chExt cx="1113217" cy="328866"/>
          </a:xfrm>
        </p:grpSpPr>
        <p:sp>
          <p:nvSpPr>
            <p:cNvPr id="22" name="Rectangle 21">
              <a:extLst>
                <a:ext uri="{FF2B5EF4-FFF2-40B4-BE49-F238E27FC236}">
                  <a16:creationId xmlns:a16="http://schemas.microsoft.com/office/drawing/2014/main" id="{61A80E24-D883-14EF-FEB0-B3695B65A8DC}"/>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A99F3C5-47C1-9DEA-1D83-B1871DCDC919}"/>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Slide Number Placeholder 5">
            <a:extLst>
              <a:ext uri="{FF2B5EF4-FFF2-40B4-BE49-F238E27FC236}">
                <a16:creationId xmlns:a16="http://schemas.microsoft.com/office/drawing/2014/main" id="{9EAD5445-7DC5-AB31-3B51-FCE23FFE273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cxnSp>
        <p:nvCxnSpPr>
          <p:cNvPr id="2" name="Straight Connector 1">
            <a:extLst>
              <a:ext uri="{FF2B5EF4-FFF2-40B4-BE49-F238E27FC236}">
                <a16:creationId xmlns:a16="http://schemas.microsoft.com/office/drawing/2014/main" id="{E2A447C0-A47E-7EF5-4E27-ECBF530926C8}"/>
              </a:ext>
            </a:extLst>
          </p:cNvPr>
          <p:cNvCxnSpPr>
            <a:cxnSpLocks/>
          </p:cNvCxnSpPr>
          <p:nvPr/>
        </p:nvCxnSpPr>
        <p:spPr>
          <a:xfrm>
            <a:off x="629645" y="4632735"/>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B39E9A8-F983-E9B3-1F9E-780A905639F5}"/>
              </a:ext>
            </a:extLst>
          </p:cNvPr>
          <p:cNvCxnSpPr>
            <a:cxnSpLocks/>
          </p:cNvCxnSpPr>
          <p:nvPr/>
        </p:nvCxnSpPr>
        <p:spPr>
          <a:xfrm>
            <a:off x="717132" y="5385770"/>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0277A30-87EF-D12E-6D4A-11823182AB87}"/>
              </a:ext>
            </a:extLst>
          </p:cNvPr>
          <p:cNvGrpSpPr/>
          <p:nvPr/>
        </p:nvGrpSpPr>
        <p:grpSpPr>
          <a:xfrm>
            <a:off x="10404136" y="4723126"/>
            <a:ext cx="1113217" cy="328866"/>
            <a:chOff x="10421069" y="2969505"/>
            <a:chExt cx="1113217" cy="328866"/>
          </a:xfrm>
        </p:grpSpPr>
        <p:sp>
          <p:nvSpPr>
            <p:cNvPr id="12" name="Rectangle 11">
              <a:extLst>
                <a:ext uri="{FF2B5EF4-FFF2-40B4-BE49-F238E27FC236}">
                  <a16:creationId xmlns:a16="http://schemas.microsoft.com/office/drawing/2014/main" id="{39075E75-A5FF-98BB-BAE3-EBB5769CBCDB}"/>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C8B0422-38C1-C019-E542-C32642DE7AF0}"/>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4D76EAED-AC38-AB60-DD8E-4FC6CDF10B7C}"/>
              </a:ext>
            </a:extLst>
          </p:cNvPr>
          <p:cNvGrpSpPr/>
          <p:nvPr/>
        </p:nvGrpSpPr>
        <p:grpSpPr>
          <a:xfrm>
            <a:off x="10404136" y="5494011"/>
            <a:ext cx="1113217" cy="328866"/>
            <a:chOff x="10421069" y="2969505"/>
            <a:chExt cx="1113217" cy="328866"/>
          </a:xfrm>
        </p:grpSpPr>
        <p:sp>
          <p:nvSpPr>
            <p:cNvPr id="24" name="Rectangle 23">
              <a:extLst>
                <a:ext uri="{FF2B5EF4-FFF2-40B4-BE49-F238E27FC236}">
                  <a16:creationId xmlns:a16="http://schemas.microsoft.com/office/drawing/2014/main" id="{E5CBF917-42DF-6E9A-FA0F-B80E3776AC22}"/>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C7DFCA5-668A-A016-D686-1C6559DCB4B5}"/>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a:extLst>
              <a:ext uri="{FF2B5EF4-FFF2-40B4-BE49-F238E27FC236}">
                <a16:creationId xmlns:a16="http://schemas.microsoft.com/office/drawing/2014/main" id="{6FAEC773-10BD-9AE9-5761-D6C5416C442E}"/>
              </a:ext>
            </a:extLst>
          </p:cNvPr>
          <p:cNvSpPr txBox="1"/>
          <p:nvPr/>
        </p:nvSpPr>
        <p:spPr>
          <a:xfrm>
            <a:off x="7613059" y="6410183"/>
            <a:ext cx="3814321" cy="584775"/>
          </a:xfrm>
          <a:prstGeom prst="rect">
            <a:avLst/>
          </a:prstGeom>
          <a:solidFill>
            <a:srgbClr val="EC7C69"/>
          </a:solidFill>
        </p:spPr>
        <p:txBody>
          <a:bodyPr wrap="square">
            <a:spAutoFit/>
          </a:bodyPr>
          <a:lstStyle/>
          <a:p>
            <a:pPr algn="ctr"/>
            <a:r>
              <a:rPr lang="sl-SI" sz="2200" b="0" i="0" u="none" strike="noStrike" noProof="0" dirty="0">
                <a:solidFill>
                  <a:schemeClr val="bg1"/>
                </a:solidFill>
              </a:rPr>
              <a:t>Framhald á næstu glósu</a:t>
            </a:r>
          </a:p>
          <a:p>
            <a:pPr algn="ctr"/>
            <a:endParaRPr lang="sl-SI" sz="1000" dirty="0">
              <a:solidFill>
                <a:schemeClr val="bg1"/>
              </a:solidFill>
            </a:endParaRPr>
          </a:p>
        </p:txBody>
      </p:sp>
    </p:spTree>
    <p:extLst>
      <p:ext uri="{BB962C8B-B14F-4D97-AF65-F5344CB8AC3E}">
        <p14:creationId xmlns:p14="http://schemas.microsoft.com/office/powerpoint/2010/main" val="2230254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18575-EEBB-5F07-742A-16EF80B3131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151D12-2E02-7684-BC10-37D93142FAC2}"/>
              </a:ext>
            </a:extLst>
          </p:cNvPr>
          <p:cNvSpPr txBox="1">
            <a:spLocks/>
          </p:cNvSpPr>
          <p:nvPr/>
        </p:nvSpPr>
        <p:spPr>
          <a:xfrm>
            <a:off x="613979" y="1651679"/>
            <a:ext cx="906790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ts val="2380"/>
              </a:lnSpc>
              <a:spcBef>
                <a:spcPts val="0"/>
              </a:spcBef>
              <a:spcAft>
                <a:spcPts val="1200"/>
              </a:spcAft>
              <a:buClr>
                <a:srgbClr val="459597"/>
              </a:buClr>
              <a:buSzTx/>
              <a:buFont typeface="+mj-lt"/>
              <a:buAutoNum type="arabicPeriod" startAt="6"/>
              <a:tabLst/>
              <a:defRPr/>
            </a:pPr>
            <a:r>
              <a:rPr lang="sl-SI" sz="2200" b="1" i="0" u="none" strike="noStrike" noProof="0" dirty="0">
                <a:solidFill>
                  <a:srgbClr val="414141"/>
                </a:solidFill>
                <a:latin typeface="Calibri" panose="020F0502020204030204" pitchFamily="34" charset="0"/>
                <a:cs typeface="Calibri" panose="020F0502020204030204" pitchFamily="34" charset="0"/>
              </a:rPr>
              <a:t>Bjóðaðu gestum aðstoð með farangur </a:t>
            </a:r>
            <a:r>
              <a:rPr lang="sl-SI" sz="2200" b="0" i="0" u="none" strike="noStrike" noProof="0" dirty="0">
                <a:solidFill>
                  <a:srgbClr val="414141"/>
                </a:solidFill>
                <a:latin typeface="Calibri" panose="020F0502020204030204" pitchFamily="34" charset="0"/>
                <a:cs typeface="Calibri" panose="020F0502020204030204" pitchFamily="34" charset="0"/>
              </a:rPr>
              <a:t>eða leiðbeiningar að herberginu, tryggðu daglega herbergishreinsun (ef við á)</a:t>
            </a:r>
          </a:p>
          <a:p>
            <a:pPr marL="457200" marR="0" lvl="0" indent="-457200" algn="l" defTabSz="914400" rtl="0" eaLnBrk="1" fontAlgn="auto" latinLnBrk="0" hangingPunct="1">
              <a:lnSpc>
                <a:spcPts val="2380"/>
              </a:lnSpc>
              <a:spcBef>
                <a:spcPts val="0"/>
              </a:spcBef>
              <a:spcAft>
                <a:spcPts val="1200"/>
              </a:spcAft>
              <a:buClr>
                <a:srgbClr val="459597"/>
              </a:buClr>
              <a:buSzTx/>
              <a:buFont typeface="+mj-lt"/>
              <a:buAutoNum type="arabicPeriod" startAt="6"/>
              <a:tabLst/>
              <a:defRPr/>
            </a:pPr>
            <a:r>
              <a:rPr lang="sl-SI" sz="2200" b="1" i="0" u="none" strike="noStrike" noProof="0" dirty="0">
                <a:solidFill>
                  <a:srgbClr val="414141"/>
                </a:solidFill>
                <a:latin typeface="Calibri" panose="020F0502020204030204" pitchFamily="34" charset="0"/>
                <a:cs typeface="Calibri" panose="020F0502020204030204" pitchFamily="34" charset="0"/>
              </a:rPr>
              <a:t>Taktu á móti gestum með nafni </a:t>
            </a:r>
            <a:r>
              <a:rPr lang="sl-SI" sz="2200" b="0" i="0" u="none" strike="noStrike" noProof="0" dirty="0">
                <a:solidFill>
                  <a:srgbClr val="414141"/>
                </a:solidFill>
                <a:latin typeface="Calibri" panose="020F0502020204030204" pitchFamily="34" charset="0"/>
                <a:cs typeface="Calibri" panose="020F0502020204030204" pitchFamily="34" charset="0"/>
              </a:rPr>
              <a:t>þegar mögulegt er, svaraðu </a:t>
            </a:r>
            <a:r>
              <a:rPr lang="sl-SI" sz="2200" b="1" i="0" u="none" strike="noStrike" noProof="0" dirty="0">
                <a:solidFill>
                  <a:srgbClr val="414141"/>
                </a:solidFill>
                <a:latin typeface="Calibri" panose="020F0502020204030204" pitchFamily="34" charset="0"/>
                <a:cs typeface="Calibri" panose="020F0502020204030204" pitchFamily="34" charset="0"/>
              </a:rPr>
              <a:t>beiðnum eða kvörtunum gesta</a:t>
            </a:r>
            <a:r>
              <a:rPr lang="sl-SI" sz="2200" b="0" i="0" u="none" strike="noStrike" noProof="0" dirty="0">
                <a:solidFill>
                  <a:srgbClr val="414141"/>
                </a:solidFill>
                <a:latin typeface="Calibri" panose="020F0502020204030204" pitchFamily="34" charset="0"/>
                <a:cs typeface="Calibri" panose="020F0502020204030204" pitchFamily="34" charset="0"/>
              </a:rPr>
              <a:t> tafarlaust</a:t>
            </a:r>
            <a:r>
              <a:rPr lang="sl-SI" sz="2200" b="1" i="0" u="none" strike="noStrike" noProof="0" dirty="0">
                <a:solidFill>
                  <a:srgbClr val="414141"/>
                </a:solidFill>
                <a:latin typeface="Calibri" panose="020F0502020204030204" pitchFamily="34" charset="0"/>
                <a:cs typeface="Calibri" panose="020F0502020204030204" pitchFamily="34" charset="0"/>
              </a:rPr>
              <a:t>. </a:t>
            </a:r>
            <a:r>
              <a:rPr lang="sl-SI" sz="2200" b="0" i="0" u="none" strike="noStrike" noProof="0" dirty="0">
                <a:solidFill>
                  <a:srgbClr val="414141"/>
                </a:solidFill>
                <a:latin typeface="Calibri" panose="020F0502020204030204" pitchFamily="34" charset="0"/>
                <a:cs typeface="Calibri" panose="020F0502020204030204" pitchFamily="34" charset="0"/>
              </a:rPr>
              <a:t>Ef gesturinn er einn og opinn fyrir samtali, </a:t>
            </a:r>
            <a:r>
              <a:rPr lang="sl-SI" sz="2200" b="1" i="0" u="none" strike="noStrike" noProof="0" dirty="0">
                <a:solidFill>
                  <a:srgbClr val="414141"/>
                </a:solidFill>
                <a:latin typeface="Calibri" panose="020F0502020204030204" pitchFamily="34" charset="0"/>
                <a:cs typeface="Calibri" panose="020F0502020204030204" pitchFamily="34" charset="0"/>
              </a:rPr>
              <a:t>sýndu áhuga </a:t>
            </a:r>
            <a:r>
              <a:rPr lang="sl-SI" sz="2200" b="0" i="0" u="none" strike="noStrike" noProof="0" dirty="0">
                <a:solidFill>
                  <a:srgbClr val="414141"/>
                </a:solidFill>
                <a:latin typeface="Calibri" panose="020F0502020204030204" pitchFamily="34" charset="0"/>
                <a:cs typeface="Calibri" panose="020F0502020204030204" pitchFamily="34" charset="0"/>
              </a:rPr>
              <a:t>á velferð hans með einföldum spurningum eins og </a:t>
            </a:r>
            <a:r>
              <a:rPr lang="sl-SI" sz="2200" b="0" i="1" u="none" strike="noStrike" noProof="0" dirty="0">
                <a:solidFill>
                  <a:srgbClr val="414141"/>
                </a:solidFill>
                <a:latin typeface="Calibri" panose="020F0502020204030204" pitchFamily="34" charset="0"/>
                <a:cs typeface="Calibri" panose="020F0502020204030204" pitchFamily="34" charset="0"/>
              </a:rPr>
              <a:t>"Er þér að líka dvölin hjá okkur? Getum við aðstoðað þig með eitthvað?"</a:t>
            </a:r>
          </a:p>
          <a:p>
            <a:pPr marL="457200" marR="0" lvl="0" indent="-457200" algn="l" defTabSz="914400" rtl="0" eaLnBrk="1" fontAlgn="auto" latinLnBrk="0" hangingPunct="1">
              <a:lnSpc>
                <a:spcPts val="2380"/>
              </a:lnSpc>
              <a:spcBef>
                <a:spcPts val="0"/>
              </a:spcBef>
              <a:spcAft>
                <a:spcPts val="1200"/>
              </a:spcAft>
              <a:buClr>
                <a:srgbClr val="459597"/>
              </a:buClr>
              <a:buSzTx/>
              <a:buFont typeface="+mj-lt"/>
              <a:buAutoNum type="arabicPeriod" startAt="6"/>
              <a:tabLst/>
              <a:defRPr/>
            </a:pPr>
            <a:r>
              <a:rPr lang="sl-SI" sz="2200" b="1" i="0" u="none" strike="noStrike" noProof="0" dirty="0">
                <a:solidFill>
                  <a:srgbClr val="414141"/>
                </a:solidFill>
                <a:latin typeface="Calibri" panose="020F0502020204030204" pitchFamily="34" charset="0"/>
                <a:cs typeface="Calibri" panose="020F0502020204030204" pitchFamily="34" charset="0"/>
              </a:rPr>
              <a:t>Ef gesturinn er að fagna </a:t>
            </a:r>
            <a:r>
              <a:rPr lang="sl-SI" sz="2200" b="0" i="0" u="none" strike="noStrike" noProof="0" dirty="0">
                <a:solidFill>
                  <a:srgbClr val="414141"/>
                </a:solidFill>
                <a:latin typeface="Calibri" panose="020F0502020204030204" pitchFamily="34" charset="0"/>
                <a:cs typeface="Calibri" panose="020F0502020204030204" pitchFamily="34" charset="0"/>
              </a:rPr>
              <a:t>afmæli, brúðkaupsferð eða sérstökum viðburði, skaltu skilja eftir smávegis gjöf eða blóm með handskrifaðri athugasemd á herberginu hans/hennar, t.d. "Til hamingju með afmælið frá [nafn teymis og eignar]. Við óskum þér dásamlegrar dvöl." o.s.frv.</a:t>
            </a:r>
          </a:p>
          <a:p>
            <a:pPr marL="457200" marR="0" lvl="0" indent="-457200" algn="l" defTabSz="914400" rtl="0" eaLnBrk="1" fontAlgn="auto" latinLnBrk="0" hangingPunct="1">
              <a:lnSpc>
                <a:spcPts val="2380"/>
              </a:lnSpc>
              <a:spcBef>
                <a:spcPts val="0"/>
              </a:spcBef>
              <a:spcAft>
                <a:spcPts val="1200"/>
              </a:spcAft>
              <a:buClr>
                <a:srgbClr val="459597"/>
              </a:buClr>
              <a:buSzTx/>
              <a:buFont typeface="+mj-lt"/>
              <a:buAutoNum type="arabicPeriod" startAt="6"/>
              <a:tabLst/>
              <a:defRPr/>
            </a:pPr>
            <a:r>
              <a:rPr lang="sl-SI" sz="2200" b="1" i="0" u="none" strike="noStrike" noProof="0" dirty="0">
                <a:solidFill>
                  <a:srgbClr val="414141"/>
                </a:solidFill>
                <a:latin typeface="Calibri" panose="020F0502020204030204" pitchFamily="34" charset="0"/>
                <a:cs typeface="Calibri" panose="020F0502020204030204" pitchFamily="34" charset="0"/>
              </a:rPr>
              <a:t>Vertu til staðar, vinalegur og frumkvæðisríkur </a:t>
            </a:r>
            <a:r>
              <a:rPr lang="sl-SI" sz="2200" b="0" i="0" u="none" strike="noStrike" noProof="0" dirty="0">
                <a:solidFill>
                  <a:srgbClr val="414141"/>
                </a:solidFill>
                <a:latin typeface="Calibri" panose="020F0502020204030204" pitchFamily="34" charset="0"/>
                <a:cs typeface="Calibri" panose="020F0502020204030204" pitchFamily="34" charset="0"/>
              </a:rPr>
              <a:t>þegar þú rekst á gesti á sameiginlegum svæðum, spurðu þá um dvölina þeirra og hvort þeir þurfi frekari aðstoð. </a:t>
            </a:r>
            <a:endParaRPr lang="sl-SI" sz="2200" dirty="0">
              <a:solidFill>
                <a:srgbClr val="414141"/>
              </a:solidFill>
              <a:latin typeface="Calibri" panose="020F0502020204030204" pitchFamily="34" charset="0"/>
              <a:cs typeface="Calibri" panose="020F0502020204030204" pitchFamily="34" charset="0"/>
            </a:endParaRPr>
          </a:p>
          <a:p>
            <a:pPr marL="457200" indent="-457200">
              <a:lnSpc>
                <a:spcPts val="2380"/>
              </a:lnSpc>
              <a:spcAft>
                <a:spcPts val="1200"/>
              </a:spcAft>
              <a:buClr>
                <a:srgbClr val="459597"/>
              </a:buClr>
              <a:buFont typeface="+mj-lt"/>
              <a:buAutoNum type="arabicPeriod" startAt="6"/>
            </a:pPr>
            <a:endParaRPr lang="sl-SI" sz="2200" b="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80"/>
              </a:lnSpc>
              <a:spcAft>
                <a:spcPts val="1200"/>
              </a:spcAft>
              <a:buClr>
                <a:srgbClr val="459597"/>
              </a:buClr>
              <a:buFont typeface="+mj-lt"/>
              <a:buAutoNum type="arabicPeriod" startAt="6"/>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80"/>
              </a:lnSpc>
              <a:spcAft>
                <a:spcPts val="1200"/>
              </a:spcAft>
              <a:buClr>
                <a:srgbClr val="459597"/>
              </a:buClr>
              <a:buFont typeface="+mj-lt"/>
              <a:buAutoNum type="arabicPeriod" startAt="6"/>
            </a:pPr>
            <a:endParaRPr lang="en-US" sz="2200" dirty="0">
              <a:solidFill>
                <a:srgbClr val="414141"/>
              </a:solidFill>
              <a:latin typeface="Calibri" panose="020F0502020204030204" pitchFamily="34" charset="0"/>
              <a:cs typeface="Calibri" panose="020F0502020204030204" pitchFamily="34" charset="0"/>
            </a:endParaRPr>
          </a:p>
        </p:txBody>
      </p:sp>
      <p:sp>
        <p:nvSpPr>
          <p:cNvPr id="6" name="Text Placeholder 4">
            <a:extLst>
              <a:ext uri="{FF2B5EF4-FFF2-40B4-BE49-F238E27FC236}">
                <a16:creationId xmlns:a16="http://schemas.microsoft.com/office/drawing/2014/main" id="{C0425EC7-1A8D-6C9F-FDA6-18FEA0CB3327}"/>
              </a:ext>
            </a:extLst>
          </p:cNvPr>
          <p:cNvSpPr txBox="1">
            <a:spLocks/>
          </p:cNvSpPr>
          <p:nvPr/>
        </p:nvSpPr>
        <p:spPr>
          <a:xfrm>
            <a:off x="9504554" y="1186026"/>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A547BBD3-D828-4DC0-DDC2-12A4FD9571D2}"/>
              </a:ext>
            </a:extLst>
          </p:cNvPr>
          <p:cNvGrpSpPr/>
          <p:nvPr/>
        </p:nvGrpSpPr>
        <p:grpSpPr>
          <a:xfrm>
            <a:off x="10388470" y="1753277"/>
            <a:ext cx="1113217" cy="328866"/>
            <a:chOff x="10421069" y="2969505"/>
            <a:chExt cx="1113217" cy="328866"/>
          </a:xfrm>
        </p:grpSpPr>
        <p:sp>
          <p:nvSpPr>
            <p:cNvPr id="8" name="Rectangle 7">
              <a:extLst>
                <a:ext uri="{FF2B5EF4-FFF2-40B4-BE49-F238E27FC236}">
                  <a16:creationId xmlns:a16="http://schemas.microsoft.com/office/drawing/2014/main" id="{120E888F-3EC8-2ECB-F30D-DA6D3CDF1E9F}"/>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8FE7DE2-A9E1-1444-0773-D2DE7824034F}"/>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E61780DD-4813-C1EF-709B-AD8E17AF8E38}"/>
              </a:ext>
            </a:extLst>
          </p:cNvPr>
          <p:cNvCxnSpPr>
            <a:cxnSpLocks/>
          </p:cNvCxnSpPr>
          <p:nvPr/>
        </p:nvCxnSpPr>
        <p:spPr>
          <a:xfrm>
            <a:off x="606000" y="3744837"/>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CACBD0D-7F9F-C340-4457-71C4EA2BDEED}"/>
              </a:ext>
            </a:extLst>
          </p:cNvPr>
          <p:cNvCxnSpPr>
            <a:cxnSpLocks/>
          </p:cNvCxnSpPr>
          <p:nvPr/>
        </p:nvCxnSpPr>
        <p:spPr>
          <a:xfrm>
            <a:off x="606000" y="2383198"/>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3F8D436C-60AE-F35A-FA68-A27068C3E528}"/>
              </a:ext>
            </a:extLst>
          </p:cNvPr>
          <p:cNvGrpSpPr/>
          <p:nvPr/>
        </p:nvGrpSpPr>
        <p:grpSpPr>
          <a:xfrm>
            <a:off x="10388470" y="2514076"/>
            <a:ext cx="1113217" cy="328866"/>
            <a:chOff x="10421069" y="2969505"/>
            <a:chExt cx="1113217" cy="328866"/>
          </a:xfrm>
        </p:grpSpPr>
        <p:sp>
          <p:nvSpPr>
            <p:cNvPr id="19" name="Rectangle 18">
              <a:extLst>
                <a:ext uri="{FF2B5EF4-FFF2-40B4-BE49-F238E27FC236}">
                  <a16:creationId xmlns:a16="http://schemas.microsoft.com/office/drawing/2014/main" id="{33AABD42-071D-5F8E-0314-CE9454BFB928}"/>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F8B60CF-BC02-6E4C-6EB4-621DA340F895}"/>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82C7C1F3-6254-F923-724C-3AB6CF50430F}"/>
              </a:ext>
            </a:extLst>
          </p:cNvPr>
          <p:cNvGrpSpPr/>
          <p:nvPr/>
        </p:nvGrpSpPr>
        <p:grpSpPr>
          <a:xfrm>
            <a:off x="10388470" y="3867154"/>
            <a:ext cx="1113217" cy="328866"/>
            <a:chOff x="10421069" y="2969505"/>
            <a:chExt cx="1113217" cy="328866"/>
          </a:xfrm>
        </p:grpSpPr>
        <p:sp>
          <p:nvSpPr>
            <p:cNvPr id="22" name="Rectangle 21">
              <a:extLst>
                <a:ext uri="{FF2B5EF4-FFF2-40B4-BE49-F238E27FC236}">
                  <a16:creationId xmlns:a16="http://schemas.microsoft.com/office/drawing/2014/main" id="{06545CB9-EB31-C84F-A1AE-A9005B952443}"/>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5C60885-7591-1E85-FA1F-EFAC4B2C309C}"/>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Slide Number Placeholder 5">
            <a:extLst>
              <a:ext uri="{FF2B5EF4-FFF2-40B4-BE49-F238E27FC236}">
                <a16:creationId xmlns:a16="http://schemas.microsoft.com/office/drawing/2014/main" id="{06B527FC-AD3B-5C2A-F5E7-B7908E40089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19</a:t>
            </a:fld>
            <a:endParaRPr lang="fr-CA" sz="1200" dirty="0"/>
          </a:p>
        </p:txBody>
      </p:sp>
      <p:sp>
        <p:nvSpPr>
          <p:cNvPr id="7" name="TextBox 6">
            <a:extLst>
              <a:ext uri="{FF2B5EF4-FFF2-40B4-BE49-F238E27FC236}">
                <a16:creationId xmlns:a16="http://schemas.microsoft.com/office/drawing/2014/main" id="{79297534-7AF4-49F7-7C3B-449826923A1A}"/>
              </a:ext>
            </a:extLst>
          </p:cNvPr>
          <p:cNvSpPr txBox="1"/>
          <p:nvPr/>
        </p:nvSpPr>
        <p:spPr>
          <a:xfrm>
            <a:off x="620119" y="558717"/>
            <a:ext cx="8900100" cy="1016560"/>
          </a:xfrm>
          <a:prstGeom prst="rect">
            <a:avLst/>
          </a:prstGeom>
          <a:noFill/>
        </p:spPr>
        <p:txBody>
          <a:bodyPr wrap="square">
            <a:spAutoFit/>
          </a:bodyPr>
          <a:lstStyle/>
          <a:p>
            <a:pPr>
              <a:lnSpc>
                <a:spcPts val="2360"/>
              </a:lnSpc>
            </a:pPr>
            <a:r>
              <a:rPr lang="sl-SI" sz="2300" b="0" i="0" u="none" strike="noStrike" noProof="0" dirty="0">
                <a:solidFill>
                  <a:srgbClr val="EC7C69"/>
                </a:solidFill>
              </a:rPr>
              <a:t>Bjóðið upp á hlýlega, athugaða og persónulega þjónustu sem lætur gesti líða eins og heima, örugga og vel sinnt – ekki bara vel hýsta.</a:t>
            </a:r>
          </a:p>
          <a:p>
            <a:pPr>
              <a:lnSpc>
                <a:spcPts val="2360"/>
              </a:lnSpc>
            </a:pPr>
            <a:endParaRPr lang="sl-SI" sz="2300" dirty="0">
              <a:solidFill>
                <a:srgbClr val="EC7C69"/>
              </a:solidFill>
            </a:endParaRPr>
          </a:p>
        </p:txBody>
      </p:sp>
      <p:cxnSp>
        <p:nvCxnSpPr>
          <p:cNvPr id="12" name="Straight Connector 11">
            <a:extLst>
              <a:ext uri="{FF2B5EF4-FFF2-40B4-BE49-F238E27FC236}">
                <a16:creationId xmlns:a16="http://schemas.microsoft.com/office/drawing/2014/main" id="{2E2202E2-BFF3-DF2C-D564-AF6E5CC6B8EE}"/>
              </a:ext>
            </a:extLst>
          </p:cNvPr>
          <p:cNvCxnSpPr>
            <a:cxnSpLocks/>
          </p:cNvCxnSpPr>
          <p:nvPr/>
        </p:nvCxnSpPr>
        <p:spPr>
          <a:xfrm>
            <a:off x="606000" y="5120920"/>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9F4AB503-9DF7-A630-A31A-01A10147D602}"/>
              </a:ext>
            </a:extLst>
          </p:cNvPr>
          <p:cNvGrpSpPr/>
          <p:nvPr/>
        </p:nvGrpSpPr>
        <p:grpSpPr>
          <a:xfrm>
            <a:off x="10388470" y="5247556"/>
            <a:ext cx="1113217" cy="328866"/>
            <a:chOff x="10421069" y="2969505"/>
            <a:chExt cx="1113217" cy="328866"/>
          </a:xfrm>
        </p:grpSpPr>
        <p:sp>
          <p:nvSpPr>
            <p:cNvPr id="16" name="Rectangle 15">
              <a:extLst>
                <a:ext uri="{FF2B5EF4-FFF2-40B4-BE49-F238E27FC236}">
                  <a16:creationId xmlns:a16="http://schemas.microsoft.com/office/drawing/2014/main" id="{2EA12914-869E-731A-B9BD-7762AC530AAA}"/>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4D25BF0-DADB-B7A5-C892-23E9FD0F155B}"/>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95686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0" name="Picture Placeholder 9" descr="A red camper parked in front of a building&#10;&#10;AI-generated content may be incorrect.">
            <a:extLst>
              <a:ext uri="{FF2B5EF4-FFF2-40B4-BE49-F238E27FC236}">
                <a16:creationId xmlns:a16="http://schemas.microsoft.com/office/drawing/2014/main" id="{EF945E19-6E8C-F843-67D4-2F2206D89D78}"/>
              </a:ext>
            </a:extLst>
          </p:cNvPr>
          <p:cNvPicPr>
            <a:picLocks noGrp="1" noChangeAspect="1"/>
          </p:cNvPicPr>
          <p:nvPr>
            <p:ph type="pic" sz="quarter" idx="19"/>
          </p:nvPr>
        </p:nvPicPr>
        <p:blipFill>
          <a:blip r:embed="rId2"/>
          <a:srcRect t="3695" b="3695"/>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1" y="2536482"/>
            <a:ext cx="5015940" cy="3066422"/>
          </a:xfrm>
        </p:spPr>
        <p:txBody>
          <a:bodyPr>
            <a:noAutofit/>
          </a:bodyPr>
          <a:lstStyle/>
          <a:p>
            <a:pPr>
              <a:lnSpc>
                <a:spcPts val="3900"/>
              </a:lnSpc>
            </a:pPr>
            <a:r>
              <a:rPr lang="en-GB" sz="4000" b="1" dirty="0"/>
              <a:t>Kafli 1 </a:t>
            </a:r>
          </a:p>
          <a:p>
            <a:pPr>
              <a:lnSpc>
                <a:spcPts val="3900"/>
              </a:lnSpc>
            </a:pPr>
            <a:endParaRPr lang="en-GB" sz="4000" dirty="0"/>
          </a:p>
          <a:p>
            <a:pPr>
              <a:lnSpc>
                <a:spcPts val="3900"/>
              </a:lnSpc>
            </a:pPr>
            <a:r>
              <a:rPr lang="en-GB" sz="4000" dirty="0"/>
              <a:t>Stjórnun gestaferðarinnar – Áður, meðan og eftir dvölina</a:t>
            </a:r>
          </a:p>
          <a:p>
            <a:pPr>
              <a:lnSpc>
                <a:spcPts val="3900"/>
              </a:lnSpc>
            </a:pPr>
            <a:endParaRPr lang="en-GB" sz="4000" dirty="0"/>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5000" b="1" dirty="0"/>
              <a:t>Modúl 5 </a:t>
            </a:r>
            <a:r>
              <a:rPr lang="en-IE" sz="5000" dirty="0"/>
              <a:t>(hluti 1)</a:t>
            </a: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Tree>
    <p:extLst>
      <p:ext uri="{BB962C8B-B14F-4D97-AF65-F5344CB8AC3E}">
        <p14:creationId xmlns:p14="http://schemas.microsoft.com/office/powerpoint/2010/main" val="1721721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Slika, ki vsebuje besede oblačila, oseba, zaprt prostor, zid&#10;&#10;Vsebina, ustvarjena z UI, morda ni pravilna.">
            <a:extLst>
              <a:ext uri="{FF2B5EF4-FFF2-40B4-BE49-F238E27FC236}">
                <a16:creationId xmlns:a16="http://schemas.microsoft.com/office/drawing/2014/main" id="{E9ECCA0B-496B-A45E-AE28-EC4192D1A755}"/>
              </a:ext>
            </a:extLst>
          </p:cNvPr>
          <p:cNvPicPr>
            <a:picLocks noGrp="1" noChangeAspect="1"/>
          </p:cNvPicPr>
          <p:nvPr>
            <p:ph type="pic" sz="quarter" idx="20"/>
          </p:nvPr>
        </p:nvPicPr>
        <p:blipFill>
          <a:blip r:embed="rId2"/>
          <a:srcRect t="7699" b="7699"/>
          <a:stretch/>
        </p:blipFill>
        <p:spPr/>
      </p:pic>
      <p:sp>
        <p:nvSpPr>
          <p:cNvPr id="4" name="Flowchart: Connector 3">
            <a:extLst>
              <a:ext uri="{FF2B5EF4-FFF2-40B4-BE49-F238E27FC236}">
                <a16:creationId xmlns:a16="http://schemas.microsoft.com/office/drawing/2014/main" id="{ABA6A3B0-884E-6004-676E-1AD30E868AB3}"/>
              </a:ext>
            </a:extLst>
          </p:cNvPr>
          <p:cNvSpPr/>
          <p:nvPr/>
        </p:nvSpPr>
        <p:spPr>
          <a:xfrm>
            <a:off x="5408489" y="319293"/>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a:solidFill>
                  <a:schemeClr val="bg1"/>
                </a:solidFill>
                <a:hlinkClick r:id="rId3">
                  <a:extLst>
                    <a:ext uri="{A12FA001-AC4F-418D-AE19-62706E023703}">
                      <ahyp:hlinkClr xmlns:ahyp="http://schemas.microsoft.com/office/drawing/2018/hyperlinkcolor" val="tx"/>
                    </a:ext>
                  </a:extLst>
                </a:hlinkClick>
              </a:rPr>
              <a:t>Smelltu til að horfa á myndbandið</a:t>
            </a:r>
          </a:p>
        </p:txBody>
      </p:sp>
      <p:sp>
        <p:nvSpPr>
          <p:cNvPr id="8" name="Text Placeholder 3">
            <a:extLst>
              <a:ext uri="{FF2B5EF4-FFF2-40B4-BE49-F238E27FC236}">
                <a16:creationId xmlns:a16="http://schemas.microsoft.com/office/drawing/2014/main" id="{D8CA970D-A1D9-71A2-78DF-C8FA73689497}"/>
              </a:ext>
            </a:extLst>
          </p:cNvPr>
          <p:cNvSpPr txBox="1">
            <a:spLocks/>
          </p:cNvSpPr>
          <p:nvPr/>
        </p:nvSpPr>
        <p:spPr>
          <a:xfrm>
            <a:off x="629645" y="722576"/>
            <a:ext cx="882459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Anægja gesta  </a:t>
            </a:r>
          </a:p>
          <a:p>
            <a:pPr>
              <a:lnSpc>
                <a:spcPts val="3720"/>
              </a:lnSpc>
            </a:pPr>
            <a:endParaRPr lang="en-US" dirty="0"/>
          </a:p>
        </p:txBody>
      </p:sp>
      <p:sp>
        <p:nvSpPr>
          <p:cNvPr id="11" name="Text Placeholder 5">
            <a:extLst>
              <a:ext uri="{FF2B5EF4-FFF2-40B4-BE49-F238E27FC236}">
                <a16:creationId xmlns:a16="http://schemas.microsoft.com/office/drawing/2014/main" id="{0765BA4F-C590-BEFF-FC43-73BB01A27629}"/>
              </a:ext>
            </a:extLst>
          </p:cNvPr>
          <p:cNvSpPr txBox="1">
            <a:spLocks/>
          </p:cNvSpPr>
          <p:nvPr/>
        </p:nvSpPr>
        <p:spPr>
          <a:xfrm>
            <a:off x="629644" y="2262244"/>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Leysa vandamál gesta</a:t>
            </a:r>
          </a:p>
        </p:txBody>
      </p:sp>
      <p:sp>
        <p:nvSpPr>
          <p:cNvPr id="12" name="Text Placeholder 4">
            <a:extLst>
              <a:ext uri="{FF2B5EF4-FFF2-40B4-BE49-F238E27FC236}">
                <a16:creationId xmlns:a16="http://schemas.microsoft.com/office/drawing/2014/main" id="{C5C246AC-D9F1-7676-AA0D-AB157A98A111}"/>
              </a:ext>
            </a:extLst>
          </p:cNvPr>
          <p:cNvSpPr txBox="1">
            <a:spLocks/>
          </p:cNvSpPr>
          <p:nvPr/>
        </p:nvSpPr>
        <p:spPr>
          <a:xfrm>
            <a:off x="629644" y="3200400"/>
            <a:ext cx="5466355" cy="324074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b="1" dirty="0">
                <a:solidFill>
                  <a:srgbClr val="459597"/>
                </a:solidFill>
              </a:rPr>
              <a:t>Lýsing</a:t>
            </a:r>
            <a:r>
              <a:rPr lang="en-GB" sz="2200" b="1" dirty="0">
                <a:solidFill>
                  <a:srgbClr val="EC7C69"/>
                </a:solidFill>
              </a:rPr>
              <a:t> </a:t>
            </a:r>
          </a:p>
          <a:p>
            <a:pPr indent="0">
              <a:lnSpc>
                <a:spcPts val="2240"/>
              </a:lnSpc>
              <a:buClr>
                <a:srgbClr val="459597"/>
              </a:buClr>
            </a:pPr>
            <a:endParaRPr lang="en-GB" sz="2200" b="1" dirty="0">
              <a:solidFill>
                <a:srgbClr val="EC7C69"/>
              </a:solidFill>
            </a:endParaRPr>
          </a:p>
          <a:p>
            <a:pPr indent="0">
              <a:lnSpc>
                <a:spcPts val="2240"/>
              </a:lnSpc>
              <a:buClr>
                <a:srgbClr val="459597"/>
              </a:buClr>
            </a:pPr>
            <a:r>
              <a:rPr lang="en-GB" sz="2200" dirty="0">
                <a:solidFill>
                  <a:srgbClr val="414141"/>
                </a:solidFill>
              </a:rPr>
              <a:t>Að leysa vandamál gesta snýst ekki bara um að laga vandamál – það er mikilvæg tækifæri til að styrkja gildi vörumerkisins, auka tryggð og bæta heildarframmistöðu. Vertu vingjarnlegur og framsækinn þegar þú hitti gesti á sameiginlegum svæðum, spurðu þá um dvöl þeirra og hvort þeir þurfi </a:t>
            </a:r>
            <a:r>
              <a:rPr lang="en-GB" sz="2200" dirty="0" err="1">
                <a:solidFill>
                  <a:srgbClr val="414141"/>
                </a:solidFill>
              </a:rPr>
              <a:t>frekari </a:t>
            </a:r>
            <a:r>
              <a:rPr lang="en-GB" sz="2200" dirty="0">
                <a:solidFill>
                  <a:srgbClr val="414141"/>
                </a:solidFill>
              </a:rPr>
              <a:t>aðstoð.</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pPr>
            <a:endParaRPr lang="en-US" sz="2200" dirty="0">
              <a:solidFill>
                <a:srgbClr val="414141"/>
              </a:solidFill>
            </a:endParaRPr>
          </a:p>
        </p:txBody>
      </p:sp>
      <p:pic>
        <p:nvPicPr>
          <p:cNvPr id="20" name="Picture 19">
            <a:extLst>
              <a:ext uri="{FF2B5EF4-FFF2-40B4-BE49-F238E27FC236}">
                <a16:creationId xmlns:a16="http://schemas.microsoft.com/office/drawing/2014/main" id="{20E4E310-F1B1-0EAC-CFBD-E04B1C90750B}"/>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6495981" y="4309191"/>
            <a:ext cx="3580276" cy="2659133"/>
          </a:xfrm>
          <a:prstGeom prst="rect">
            <a:avLst/>
          </a:prstGeom>
        </p:spPr>
      </p:pic>
      <p:cxnSp>
        <p:nvCxnSpPr>
          <p:cNvPr id="23" name="Straight Connector 22">
            <a:extLst>
              <a:ext uri="{FF2B5EF4-FFF2-40B4-BE49-F238E27FC236}">
                <a16:creationId xmlns:a16="http://schemas.microsoft.com/office/drawing/2014/main" id="{EC5D1C08-10AA-A11A-CEBD-0586E6E0AA66}"/>
              </a:ext>
            </a:extLst>
          </p:cNvPr>
          <p:cNvCxnSpPr>
            <a:cxnSpLocks/>
          </p:cNvCxnSpPr>
          <p:nvPr/>
        </p:nvCxnSpPr>
        <p:spPr>
          <a:xfrm>
            <a:off x="0" y="1500714"/>
            <a:ext cx="5041944"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4" name="Slide Number Placeholder 5">
            <a:extLst>
              <a:ext uri="{FF2B5EF4-FFF2-40B4-BE49-F238E27FC236}">
                <a16:creationId xmlns:a16="http://schemas.microsoft.com/office/drawing/2014/main" id="{5D4F132E-2805-B0B2-6527-8BAE46BB4323}"/>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20</a:t>
            </a:fld>
            <a:endParaRPr lang="fr-CA" sz="1200" dirty="0"/>
          </a:p>
        </p:txBody>
      </p:sp>
    </p:spTree>
    <p:extLst>
      <p:ext uri="{BB962C8B-B14F-4D97-AF65-F5344CB8AC3E}">
        <p14:creationId xmlns:p14="http://schemas.microsoft.com/office/powerpoint/2010/main" val="2878441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8F31E-AA62-62BF-95B0-55C1B18CA5C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282981F5-E9F7-6B66-15C8-2C807DD0BB62}"/>
              </a:ext>
            </a:extLst>
          </p:cNvPr>
          <p:cNvSpPr>
            <a:spLocks noGrp="1"/>
          </p:cNvSpPr>
          <p:nvPr>
            <p:ph type="body" sz="quarter" idx="65"/>
          </p:nvPr>
        </p:nvSpPr>
        <p:spPr/>
        <p:txBody>
          <a:bodyPr/>
          <a:lstStyle/>
          <a:p>
            <a:pPr algn="ctr"/>
            <a:r>
              <a:rPr lang="en-GB" sz="1200" dirty="0"/>
              <a:t>Ljósmynd: </a:t>
            </a:r>
            <a:r>
              <a:rPr lang="fr-FR" sz="1200" dirty="0"/>
              <a:t>Châteaux dans Les </a:t>
            </a:r>
            <a:r>
              <a:rPr lang="fr-FR" sz="1200" dirty="0" err="1"/>
              <a:t>Arbes</a:t>
            </a:r>
            <a:endParaRPr lang="en-GB" sz="1200" dirty="0"/>
          </a:p>
        </p:txBody>
      </p:sp>
      <p:pic>
        <p:nvPicPr>
          <p:cNvPr id="12" name="Označba mesta slike 11" descr="Slika, ki vsebuje besede besedilo, oblačila, moški, obutev&#10;&#10;Vsebina, ustvarjena z UI, morda ni pravilna.">
            <a:extLst>
              <a:ext uri="{FF2B5EF4-FFF2-40B4-BE49-F238E27FC236}">
                <a16:creationId xmlns:a16="http://schemas.microsoft.com/office/drawing/2014/main" id="{DAAD4CFD-0C2A-6FF6-6D85-12E64C3DD412}"/>
              </a:ext>
            </a:extLst>
          </p:cNvPr>
          <p:cNvPicPr>
            <a:picLocks noGrp="1" noChangeAspect="1"/>
          </p:cNvPicPr>
          <p:nvPr>
            <p:ph type="pic" sz="quarter" idx="13"/>
          </p:nvPr>
        </p:nvPicPr>
        <p:blipFill>
          <a:blip r:embed="rId2"/>
          <a:srcRect l="2383" r="2383"/>
          <a:stretch/>
        </p:blipFill>
        <p:spPr/>
      </p:pic>
      <p:sp>
        <p:nvSpPr>
          <p:cNvPr id="4" name="Text Placeholder 3">
            <a:extLst>
              <a:ext uri="{FF2B5EF4-FFF2-40B4-BE49-F238E27FC236}">
                <a16:creationId xmlns:a16="http://schemas.microsoft.com/office/drawing/2014/main" id="{5B706A4E-01AA-A462-DF7A-39EC30B31C17}"/>
              </a:ext>
            </a:extLst>
          </p:cNvPr>
          <p:cNvSpPr txBox="1">
            <a:spLocks/>
          </p:cNvSpPr>
          <p:nvPr/>
        </p:nvSpPr>
        <p:spPr>
          <a:xfrm>
            <a:off x="629645" y="722576"/>
            <a:ext cx="482986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Dæmi: </a:t>
            </a:r>
            <a:r>
              <a:rPr lang="en-US" dirty="0">
                <a:solidFill>
                  <a:srgbClr val="414141"/>
                </a:solidFill>
              </a:rPr>
              <a:t>Leggðu til eitthvað einstakt</a:t>
            </a:r>
          </a:p>
          <a:p>
            <a:pPr>
              <a:lnSpc>
                <a:spcPts val="3720"/>
              </a:lnSpc>
            </a:pPr>
            <a:endParaRPr lang="en-US" dirty="0"/>
          </a:p>
        </p:txBody>
      </p:sp>
      <p:sp>
        <p:nvSpPr>
          <p:cNvPr id="9" name="Text Placeholder 5">
            <a:extLst>
              <a:ext uri="{FF2B5EF4-FFF2-40B4-BE49-F238E27FC236}">
                <a16:creationId xmlns:a16="http://schemas.microsoft.com/office/drawing/2014/main" id="{80F97502-8678-49A9-30F2-3BB13A45927E}"/>
              </a:ext>
            </a:extLst>
          </p:cNvPr>
          <p:cNvSpPr txBox="1">
            <a:spLocks/>
          </p:cNvSpPr>
          <p:nvPr/>
        </p:nvSpPr>
        <p:spPr>
          <a:xfrm>
            <a:off x="629645" y="2482660"/>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l-SI" b="1" dirty="0">
                <a:ea typeface="Calibri"/>
                <a:cs typeface="Calibri"/>
              </a:rPr>
              <a:t>Maribor:</a:t>
            </a:r>
          </a:p>
          <a:p>
            <a:endParaRPr lang="sl-SI" b="1" dirty="0">
              <a:ea typeface="Calibri"/>
              <a:cs typeface="Calibri"/>
            </a:endParaRPr>
          </a:p>
        </p:txBody>
      </p:sp>
      <p:sp>
        <p:nvSpPr>
          <p:cNvPr id="10" name="Text Placeholder 4">
            <a:extLst>
              <a:ext uri="{FF2B5EF4-FFF2-40B4-BE49-F238E27FC236}">
                <a16:creationId xmlns:a16="http://schemas.microsoft.com/office/drawing/2014/main" id="{04AF7097-074C-7A09-D075-3FD5AA47F2BE}"/>
              </a:ext>
            </a:extLst>
          </p:cNvPr>
          <p:cNvSpPr txBox="1">
            <a:spLocks/>
          </p:cNvSpPr>
          <p:nvPr/>
        </p:nvSpPr>
        <p:spPr>
          <a:xfrm>
            <a:off x="629645" y="3420816"/>
            <a:ext cx="5466355" cy="324074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459597"/>
              </a:buClr>
              <a:buFont typeface="Arial" panose="020B0604020202020204" pitchFamily="34" charset="0"/>
              <a:buChar char="•"/>
            </a:pPr>
            <a:r>
              <a:rPr lang="sl-SI" sz="2200" dirty="0">
                <a:solidFill>
                  <a:srgbClr val="414141"/>
                </a:solidFill>
                <a:ea typeface="Calibri"/>
                <a:cs typeface="Calibri"/>
              </a:rPr>
              <a:t>Frá </a:t>
            </a:r>
            <a:r>
              <a:rPr lang="sl-SI" sz="2200" b="1" dirty="0">
                <a:solidFill>
                  <a:srgbClr val="414141"/>
                </a:solidFill>
                <a:ea typeface="Calibri"/>
                <a:cs typeface="Calibri"/>
              </a:rPr>
              <a:t>elsta vínvið heims </a:t>
            </a:r>
            <a:r>
              <a:rPr lang="sl-SI" sz="2200" dirty="0">
                <a:solidFill>
                  <a:srgbClr val="414141"/>
                </a:solidFill>
                <a:ea typeface="Calibri"/>
                <a:cs typeface="Calibri"/>
              </a:rPr>
              <a:t>til eins elsta vínkjallara Evrópu, frá Maribor-kastalanum og héraðsminjasafninu til líflegs krafts aðalgötunar og borgargarðsins.</a:t>
            </a:r>
          </a:p>
          <a:p>
            <a:pPr marL="342900" indent="-342900">
              <a:buClr>
                <a:srgbClr val="459597"/>
              </a:buClr>
              <a:buFont typeface="Arial" panose="020B0604020202020204" pitchFamily="34" charset="0"/>
              <a:buChar char="•"/>
            </a:pPr>
            <a:r>
              <a:rPr lang="sl-SI" sz="2200" dirty="0">
                <a:solidFill>
                  <a:srgbClr val="459597"/>
                </a:solidFill>
                <a:ea typeface="Calibri"/>
                <a:cs typeface="Calibri"/>
                <a:hlinkClick r:id="rId3">
                  <a:extLst>
                    <a:ext uri="{A12FA001-AC4F-418D-AE19-62706E023703}">
                      <ahyp:hlinkClr xmlns:ahyp="http://schemas.microsoft.com/office/drawing/2018/hyperlinkcolor" val="tx"/>
                    </a:ext>
                  </a:extLst>
                </a:hlinkClick>
              </a:rPr>
              <a:t>Helstu kennileiti í Maribor</a:t>
            </a:r>
            <a:endParaRPr lang="sl-SI" sz="2200" dirty="0">
              <a:solidFill>
                <a:srgbClr val="459597"/>
              </a:solidFill>
              <a:ea typeface="Calibri"/>
              <a:cs typeface="Calibri"/>
            </a:endParaRPr>
          </a:p>
        </p:txBody>
      </p:sp>
      <p:cxnSp>
        <p:nvCxnSpPr>
          <p:cNvPr id="19" name="Straight Connector 18">
            <a:extLst>
              <a:ext uri="{FF2B5EF4-FFF2-40B4-BE49-F238E27FC236}">
                <a16:creationId xmlns:a16="http://schemas.microsoft.com/office/drawing/2014/main" id="{7F76FBA3-8A72-B70F-5A33-BF0FBA124D7C}"/>
              </a:ext>
            </a:extLst>
          </p:cNvPr>
          <p:cNvCxnSpPr>
            <a:cxnSpLocks/>
          </p:cNvCxnSpPr>
          <p:nvPr/>
        </p:nvCxnSpPr>
        <p:spPr>
          <a:xfrm>
            <a:off x="0" y="1890679"/>
            <a:ext cx="5041944"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1" name="Slide Number Placeholder 5">
            <a:extLst>
              <a:ext uri="{FF2B5EF4-FFF2-40B4-BE49-F238E27FC236}">
                <a16:creationId xmlns:a16="http://schemas.microsoft.com/office/drawing/2014/main" id="{2B3E202E-53A5-19FA-19B4-294BFE580C13}"/>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21</a:t>
            </a:fld>
            <a:endParaRPr lang="fr-CA" sz="1200" dirty="0"/>
          </a:p>
        </p:txBody>
      </p:sp>
    </p:spTree>
    <p:extLst>
      <p:ext uri="{BB962C8B-B14F-4D97-AF65-F5344CB8AC3E}">
        <p14:creationId xmlns:p14="http://schemas.microsoft.com/office/powerpoint/2010/main" val="17346298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55022-2993-0173-6026-8D30E5F567BF}"/>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30AFEBA0-4D02-88E9-2D5F-25CCE44C1C48}"/>
              </a:ext>
            </a:extLst>
          </p:cNvPr>
          <p:cNvSpPr txBox="1">
            <a:spLocks/>
          </p:cNvSpPr>
          <p:nvPr/>
        </p:nvSpPr>
        <p:spPr>
          <a:xfrm>
            <a:off x="629645" y="253985"/>
            <a:ext cx="686036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dirty="0"/>
              <a:t>Að skilja gestaferilinn: Athugunarlisti "Eftir dvölina"</a:t>
            </a:r>
          </a:p>
          <a:p>
            <a:pPr>
              <a:lnSpc>
                <a:spcPts val="3620"/>
              </a:lnSpc>
            </a:pPr>
            <a:endParaRPr lang="en-US" dirty="0"/>
          </a:p>
          <a:p>
            <a:pPr>
              <a:lnSpc>
                <a:spcPts val="3620"/>
              </a:lnSpc>
            </a:pPr>
            <a:endParaRPr lang="en-US" dirty="0"/>
          </a:p>
          <a:p>
            <a:pPr>
              <a:lnSpc>
                <a:spcPts val="3620"/>
              </a:lnSpc>
            </a:pPr>
            <a:endParaRPr lang="en-US" dirty="0"/>
          </a:p>
        </p:txBody>
      </p:sp>
      <p:cxnSp>
        <p:nvCxnSpPr>
          <p:cNvPr id="10" name="Straight Connector 9">
            <a:extLst>
              <a:ext uri="{FF2B5EF4-FFF2-40B4-BE49-F238E27FC236}">
                <a16:creationId xmlns:a16="http://schemas.microsoft.com/office/drawing/2014/main" id="{F4B5A36D-651A-4973-957C-D126CCC206AE}"/>
              </a:ext>
            </a:extLst>
          </p:cNvPr>
          <p:cNvCxnSpPr>
            <a:cxnSpLocks/>
          </p:cNvCxnSpPr>
          <p:nvPr/>
        </p:nvCxnSpPr>
        <p:spPr>
          <a:xfrm>
            <a:off x="0" y="1277593"/>
            <a:ext cx="952022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F9EDB281-F6DB-FEE1-A032-E8B6616C0694}"/>
              </a:ext>
            </a:extLst>
          </p:cNvPr>
          <p:cNvSpPr txBox="1">
            <a:spLocks/>
          </p:cNvSpPr>
          <p:nvPr/>
        </p:nvSpPr>
        <p:spPr>
          <a:xfrm>
            <a:off x="629645" y="2485397"/>
            <a:ext cx="889057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Spyrðu hvernig dvölin hafi verið </a:t>
            </a:r>
            <a:r>
              <a:rPr lang="en-IE" sz="2200" dirty="0">
                <a:solidFill>
                  <a:srgbClr val="414141"/>
                </a:solidFill>
                <a:latin typeface="Calibri" panose="020F0502020204030204" pitchFamily="34" charset="0"/>
                <a:cs typeface="Calibri" panose="020F0502020204030204" pitchFamily="34" charset="0"/>
              </a:rPr>
              <a:t>– hlustaðu og svaraðu af fagmennsku. Spyrðu af einlægum áhuga og hlustaðu gaumgæfilega á svarið. Ef gestur lýsir </a:t>
            </a:r>
            <a:r>
              <a:rPr lang="en-IE" sz="2200" b="1" dirty="0">
                <a:solidFill>
                  <a:srgbClr val="414141"/>
                </a:solidFill>
                <a:latin typeface="Calibri" panose="020F0502020204030204" pitchFamily="34" charset="0"/>
                <a:cs typeface="Calibri" panose="020F0502020204030204" pitchFamily="34" charset="0"/>
              </a:rPr>
              <a:t>áhyggjum </a:t>
            </a:r>
            <a:r>
              <a:rPr lang="en-IE" sz="2200" dirty="0">
                <a:solidFill>
                  <a:srgbClr val="414141"/>
                </a:solidFill>
                <a:latin typeface="Calibri" panose="020F0502020204030204" pitchFamily="34" charset="0"/>
                <a:cs typeface="Calibri" panose="020F0502020204030204" pitchFamily="34" charset="0"/>
              </a:rPr>
              <a:t>skaltu bregðast við með samkennd: "Mér þykir mjög leitt að heyra það. Takk fyrir að láta okkur vita. Við metum endurgjöf þína því hún er eina leiðin til að bæta þjónustu okkar." Bjóðaðu litla gjöf (afslátt, afsökunarbeiðni, ókeypis kaffi) ef við á.</a:t>
            </a:r>
          </a:p>
          <a:p>
            <a:pPr marL="457200" lvl="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Staðfestu allar (viðbótar)greiðslur, </a:t>
            </a:r>
            <a:r>
              <a:rPr lang="en-IE" sz="2200" dirty="0">
                <a:solidFill>
                  <a:srgbClr val="414141"/>
                </a:solidFill>
                <a:latin typeface="Calibri" panose="020F0502020204030204" pitchFamily="34" charset="0"/>
                <a:cs typeface="Calibri" panose="020F0502020204030204" pitchFamily="34" charset="0"/>
              </a:rPr>
              <a:t>t.d. fyrir minibar, herbergisþjónustu o.s.frv., og afhentu endanlega reikninginn.</a:t>
            </a:r>
          </a:p>
          <a:p>
            <a:pPr marL="457200" lvl="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Bjóð gestinum að skrifa umsögn eða gefa endurgjöf</a:t>
            </a:r>
            <a:r>
              <a:rPr lang="en-IE" sz="2200" dirty="0">
                <a:solidFill>
                  <a:srgbClr val="414141"/>
                </a:solidFill>
                <a:latin typeface="Calibri" panose="020F0502020204030204" pitchFamily="34" charset="0"/>
                <a:cs typeface="Calibri" panose="020F0502020204030204" pitchFamily="34" charset="0"/>
              </a:rPr>
              <a:t>: "Ef þér líkaði dvölin, værum við mjög þakklát fyrir stutta umsögn á netinu – það hjálpar öðrum að finna okkur líka." Ekki beita gestinn þrýstingi. Haltu því vingjarnlegu og gerðu það valkvætt.</a:t>
            </a:r>
          </a:p>
          <a:p>
            <a:pPr marL="457200" lvl="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a:pPr>
            <a:endParaRPr lang="sl-SI" sz="2200" b="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US" sz="2200" dirty="0">
              <a:solidFill>
                <a:srgbClr val="414141"/>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A4F6BE2-7A47-AF93-7F39-C3685B3FCF8F}"/>
              </a:ext>
            </a:extLst>
          </p:cNvPr>
          <p:cNvSpPr txBox="1"/>
          <p:nvPr/>
        </p:nvSpPr>
        <p:spPr>
          <a:xfrm>
            <a:off x="620120" y="1429993"/>
            <a:ext cx="8900100" cy="1016560"/>
          </a:xfrm>
          <a:prstGeom prst="rect">
            <a:avLst/>
          </a:prstGeom>
          <a:noFill/>
        </p:spPr>
        <p:txBody>
          <a:bodyPr wrap="square">
            <a:spAutoFit/>
          </a:bodyPr>
          <a:lstStyle/>
          <a:p>
            <a:pPr>
              <a:lnSpc>
                <a:spcPts val="2360"/>
              </a:lnSpc>
            </a:pPr>
            <a:r>
              <a:rPr lang="sl-SI" sz="2300" b="0" i="0" u="none" strike="noStrike" noProof="0" dirty="0">
                <a:solidFill>
                  <a:srgbClr val="EC7C69"/>
                </a:solidFill>
              </a:rPr>
              <a:t>Láttu gesti fara með hlýja endanlega ímynd, tryggðu að þeim hafi liðið vel og boðið þeim að koma aftur eða skrifa umsögn.</a:t>
            </a:r>
          </a:p>
          <a:p>
            <a:pPr>
              <a:lnSpc>
                <a:spcPts val="2360"/>
              </a:lnSpc>
            </a:pPr>
            <a:endParaRPr lang="sl-SI" sz="2300" dirty="0">
              <a:solidFill>
                <a:srgbClr val="EC7C69"/>
              </a:solidFill>
            </a:endParaRPr>
          </a:p>
        </p:txBody>
      </p:sp>
      <p:sp>
        <p:nvSpPr>
          <p:cNvPr id="6" name="Text Placeholder 4">
            <a:extLst>
              <a:ext uri="{FF2B5EF4-FFF2-40B4-BE49-F238E27FC236}">
                <a16:creationId xmlns:a16="http://schemas.microsoft.com/office/drawing/2014/main" id="{7CC30289-85E3-EFEF-E0DB-1BCB7A3C6117}"/>
              </a:ext>
            </a:extLst>
          </p:cNvPr>
          <p:cNvSpPr txBox="1">
            <a:spLocks/>
          </p:cNvSpPr>
          <p:nvPr/>
        </p:nvSpPr>
        <p:spPr>
          <a:xfrm>
            <a:off x="9520220" y="2019744"/>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BF82EC36-C0AB-5F6F-66EA-507B5346F4E6}"/>
              </a:ext>
            </a:extLst>
          </p:cNvPr>
          <p:cNvGrpSpPr/>
          <p:nvPr/>
        </p:nvGrpSpPr>
        <p:grpSpPr>
          <a:xfrm>
            <a:off x="10404136" y="2586995"/>
            <a:ext cx="1113217" cy="328866"/>
            <a:chOff x="10421069" y="2969505"/>
            <a:chExt cx="1113217" cy="328866"/>
          </a:xfrm>
        </p:grpSpPr>
        <p:sp>
          <p:nvSpPr>
            <p:cNvPr id="8" name="Rectangle 7">
              <a:extLst>
                <a:ext uri="{FF2B5EF4-FFF2-40B4-BE49-F238E27FC236}">
                  <a16:creationId xmlns:a16="http://schemas.microsoft.com/office/drawing/2014/main" id="{255FF0D6-83F0-C276-0415-0D2B8F0BAE99}"/>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3F47A84-DEC9-94F4-2B2B-25EAA00CF338}"/>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37EB269F-3A46-17E7-607D-45D89B1DD7FB}"/>
              </a:ext>
            </a:extLst>
          </p:cNvPr>
          <p:cNvCxnSpPr>
            <a:cxnSpLocks/>
          </p:cNvCxnSpPr>
          <p:nvPr/>
        </p:nvCxnSpPr>
        <p:spPr>
          <a:xfrm>
            <a:off x="565361" y="4323062"/>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sp>
        <p:nvSpPr>
          <p:cNvPr id="27" name="Slide Number Placeholder 5">
            <a:extLst>
              <a:ext uri="{FF2B5EF4-FFF2-40B4-BE49-F238E27FC236}">
                <a16:creationId xmlns:a16="http://schemas.microsoft.com/office/drawing/2014/main" id="{99940F04-1ED6-6570-D5BA-33CA41622C3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22</a:t>
            </a:fld>
            <a:endParaRPr lang="fr-CA" sz="1200" dirty="0"/>
          </a:p>
        </p:txBody>
      </p:sp>
      <p:cxnSp>
        <p:nvCxnSpPr>
          <p:cNvPr id="2" name="Straight Connector 1">
            <a:extLst>
              <a:ext uri="{FF2B5EF4-FFF2-40B4-BE49-F238E27FC236}">
                <a16:creationId xmlns:a16="http://schemas.microsoft.com/office/drawing/2014/main" id="{AEC264FA-D12A-88C3-90FA-7CAA1678074A}"/>
              </a:ext>
            </a:extLst>
          </p:cNvPr>
          <p:cNvCxnSpPr>
            <a:cxnSpLocks/>
          </p:cNvCxnSpPr>
          <p:nvPr/>
        </p:nvCxnSpPr>
        <p:spPr>
          <a:xfrm>
            <a:off x="565361" y="5067132"/>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242D3CE-86A9-539E-19C7-141C2FB2F39C}"/>
              </a:ext>
            </a:extLst>
          </p:cNvPr>
          <p:cNvGrpSpPr/>
          <p:nvPr/>
        </p:nvGrpSpPr>
        <p:grpSpPr>
          <a:xfrm>
            <a:off x="10404136" y="4471725"/>
            <a:ext cx="1113217" cy="328866"/>
            <a:chOff x="10421069" y="2969505"/>
            <a:chExt cx="1113217" cy="328866"/>
          </a:xfrm>
        </p:grpSpPr>
        <p:sp>
          <p:nvSpPr>
            <p:cNvPr id="12" name="Rectangle 11">
              <a:extLst>
                <a:ext uri="{FF2B5EF4-FFF2-40B4-BE49-F238E27FC236}">
                  <a16:creationId xmlns:a16="http://schemas.microsoft.com/office/drawing/2014/main" id="{06A35648-A323-F832-9854-0CE5F1652621}"/>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02A00F7-6790-F4C0-DD4A-A99E2CEC48C4}"/>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BF75FF04-2D67-B421-B678-580E1DEBB64B}"/>
              </a:ext>
            </a:extLst>
          </p:cNvPr>
          <p:cNvGrpSpPr/>
          <p:nvPr/>
        </p:nvGrpSpPr>
        <p:grpSpPr>
          <a:xfrm>
            <a:off x="10404136" y="5215716"/>
            <a:ext cx="1113217" cy="328866"/>
            <a:chOff x="10421069" y="2969505"/>
            <a:chExt cx="1113217" cy="328866"/>
          </a:xfrm>
        </p:grpSpPr>
        <p:sp>
          <p:nvSpPr>
            <p:cNvPr id="24" name="Rectangle 23">
              <a:extLst>
                <a:ext uri="{FF2B5EF4-FFF2-40B4-BE49-F238E27FC236}">
                  <a16:creationId xmlns:a16="http://schemas.microsoft.com/office/drawing/2014/main" id="{17A3F178-2D11-9D1B-9D24-B5258EC6CB3A}"/>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2A2EB1B-7117-607F-E5DC-42646380CA34}"/>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a:extLst>
              <a:ext uri="{FF2B5EF4-FFF2-40B4-BE49-F238E27FC236}">
                <a16:creationId xmlns:a16="http://schemas.microsoft.com/office/drawing/2014/main" id="{98F5D009-0480-7ED2-DC5C-9DD0A006FC33}"/>
              </a:ext>
            </a:extLst>
          </p:cNvPr>
          <p:cNvSpPr txBox="1"/>
          <p:nvPr/>
        </p:nvSpPr>
        <p:spPr>
          <a:xfrm>
            <a:off x="7613059" y="6290914"/>
            <a:ext cx="3814321" cy="584775"/>
          </a:xfrm>
          <a:prstGeom prst="rect">
            <a:avLst/>
          </a:prstGeom>
          <a:solidFill>
            <a:srgbClr val="EC7C69"/>
          </a:solidFill>
        </p:spPr>
        <p:txBody>
          <a:bodyPr wrap="square">
            <a:spAutoFit/>
          </a:bodyPr>
          <a:lstStyle/>
          <a:p>
            <a:pPr algn="ctr"/>
            <a:r>
              <a:rPr lang="sl-SI" sz="2200" b="0" i="0" u="none" strike="noStrike" noProof="0" dirty="0">
                <a:solidFill>
                  <a:schemeClr val="bg1"/>
                </a:solidFill>
              </a:rPr>
              <a:t>Framhald á næstu glósu</a:t>
            </a:r>
          </a:p>
          <a:p>
            <a:pPr algn="ctr"/>
            <a:endParaRPr lang="sl-SI" sz="1000" dirty="0">
              <a:solidFill>
                <a:schemeClr val="bg1"/>
              </a:solidFill>
            </a:endParaRPr>
          </a:p>
        </p:txBody>
      </p:sp>
    </p:spTree>
    <p:extLst>
      <p:ext uri="{BB962C8B-B14F-4D97-AF65-F5344CB8AC3E}">
        <p14:creationId xmlns:p14="http://schemas.microsoft.com/office/powerpoint/2010/main" val="254227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77674-70C2-D5E6-01DD-5C982A3CB9C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84FE28EC-EEF0-66D3-C47C-F9D748B8016C}"/>
              </a:ext>
            </a:extLst>
          </p:cNvPr>
          <p:cNvSpPr txBox="1">
            <a:spLocks/>
          </p:cNvSpPr>
          <p:nvPr/>
        </p:nvSpPr>
        <p:spPr>
          <a:xfrm>
            <a:off x="629645" y="253985"/>
            <a:ext cx="686036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dirty="0"/>
              <a:t>Að skilja gestaferilinn: Athugunarlisti "Eftir dvölina"</a:t>
            </a:r>
          </a:p>
          <a:p>
            <a:pPr>
              <a:lnSpc>
                <a:spcPts val="3620"/>
              </a:lnSpc>
            </a:pPr>
            <a:endParaRPr lang="en-US" dirty="0"/>
          </a:p>
          <a:p>
            <a:pPr>
              <a:lnSpc>
                <a:spcPts val="3620"/>
              </a:lnSpc>
            </a:pPr>
            <a:endParaRPr lang="en-US" dirty="0"/>
          </a:p>
          <a:p>
            <a:pPr>
              <a:lnSpc>
                <a:spcPts val="3620"/>
              </a:lnSpc>
            </a:pPr>
            <a:endParaRPr lang="en-US" dirty="0"/>
          </a:p>
        </p:txBody>
      </p:sp>
      <p:cxnSp>
        <p:nvCxnSpPr>
          <p:cNvPr id="10" name="Straight Connector 9">
            <a:extLst>
              <a:ext uri="{FF2B5EF4-FFF2-40B4-BE49-F238E27FC236}">
                <a16:creationId xmlns:a16="http://schemas.microsoft.com/office/drawing/2014/main" id="{000115F1-0CE4-06F0-6234-5AD26222CF1E}"/>
              </a:ext>
            </a:extLst>
          </p:cNvPr>
          <p:cNvCxnSpPr>
            <a:cxnSpLocks/>
          </p:cNvCxnSpPr>
          <p:nvPr/>
        </p:nvCxnSpPr>
        <p:spPr>
          <a:xfrm>
            <a:off x="0" y="1277593"/>
            <a:ext cx="952022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149F1C00-345F-BA78-E2E5-80E3838EA5A4}"/>
              </a:ext>
            </a:extLst>
          </p:cNvPr>
          <p:cNvSpPr txBox="1">
            <a:spLocks/>
          </p:cNvSpPr>
          <p:nvPr/>
        </p:nvSpPr>
        <p:spPr>
          <a:xfrm>
            <a:off x="629646" y="2633314"/>
            <a:ext cx="7868896"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457200">
              <a:lnSpc>
                <a:spcPts val="2340"/>
              </a:lnSpc>
              <a:spcAft>
                <a:spcPts val="1200"/>
              </a:spcAft>
              <a:buClr>
                <a:srgbClr val="459597"/>
              </a:buClr>
              <a:buFont typeface="+mj-lt"/>
              <a:buAutoNum type="arabicPeriod" startAt="4"/>
            </a:pPr>
            <a:r>
              <a:rPr lang="en-IE" sz="2200" b="1" dirty="0">
                <a:solidFill>
                  <a:srgbClr val="414141"/>
                </a:solidFill>
                <a:latin typeface="Calibri" panose="020F0502020204030204" pitchFamily="34" charset="0"/>
                <a:cs typeface="Calibri" panose="020F0502020204030204" pitchFamily="34" charset="0"/>
              </a:rPr>
              <a:t>Bjóðaðu aðstoð við að skipuleggja samgöngur eða aðstoð við farangur</a:t>
            </a:r>
            <a:r>
              <a:rPr lang="en-IE" sz="2200" dirty="0">
                <a:solidFill>
                  <a:srgbClr val="414141"/>
                </a:solidFill>
                <a:latin typeface="Calibri" panose="020F0502020204030204" pitchFamily="34" charset="0"/>
                <a:cs typeface="Calibri" panose="020F0502020204030204" pitchFamily="34" charset="0"/>
              </a:rPr>
              <a:t>.</a:t>
            </a:r>
          </a:p>
          <a:p>
            <a:pPr marL="457200" lvl="0" indent="-457200">
              <a:lnSpc>
                <a:spcPts val="2340"/>
              </a:lnSpc>
              <a:spcAft>
                <a:spcPts val="1200"/>
              </a:spcAft>
              <a:buClr>
                <a:srgbClr val="459597"/>
              </a:buClr>
              <a:buFont typeface="+mj-lt"/>
              <a:buAutoNum type="arabicPeriod" startAt="4"/>
            </a:pPr>
            <a:r>
              <a:rPr lang="en-IE" sz="2200" b="1" dirty="0">
                <a:solidFill>
                  <a:srgbClr val="414141"/>
                </a:solidFill>
                <a:latin typeface="Calibri" panose="020F0502020204030204" pitchFamily="34" charset="0"/>
                <a:cs typeface="Calibri" panose="020F0502020204030204" pitchFamily="34" charset="0"/>
              </a:rPr>
              <a:t>Skráðu athugasemdir um gestinn </a:t>
            </a:r>
            <a:r>
              <a:rPr lang="en-IE" sz="2200" dirty="0">
                <a:solidFill>
                  <a:srgbClr val="414141"/>
                </a:solidFill>
                <a:latin typeface="Calibri" panose="020F0502020204030204" pitchFamily="34" charset="0"/>
                <a:cs typeface="Calibri" panose="020F0502020204030204" pitchFamily="34" charset="0"/>
              </a:rPr>
              <a:t>í gestaprófílinn fyrir komandi dvöl, til dæmis um sérstök tilefni, hvað hann líkar/líkar ekki. Skráðu allar athugasemdir eða vandamál til að stuðla að stöðugri umbótum.</a:t>
            </a:r>
          </a:p>
          <a:p>
            <a:pPr marL="457200" lvl="0" indent="-457200">
              <a:lnSpc>
                <a:spcPts val="2340"/>
              </a:lnSpc>
              <a:spcAft>
                <a:spcPts val="1200"/>
              </a:spcAft>
              <a:buClr>
                <a:srgbClr val="459597"/>
              </a:buClr>
              <a:buFont typeface="+mj-lt"/>
              <a:buAutoNum type="arabicPeriod" startAt="4"/>
            </a:pPr>
            <a:r>
              <a:rPr lang="en-IE" sz="2200" b="1" dirty="0">
                <a:solidFill>
                  <a:srgbClr val="414141"/>
                </a:solidFill>
                <a:latin typeface="Calibri" panose="020F0502020204030204" pitchFamily="34" charset="0"/>
                <a:cs typeface="Calibri" panose="020F0502020204030204" pitchFamily="34" charset="0"/>
              </a:rPr>
              <a:t>Sendu þakkarskilaboð </a:t>
            </a:r>
            <a:r>
              <a:rPr lang="en-IE" sz="2200" dirty="0">
                <a:solidFill>
                  <a:srgbClr val="414141"/>
                </a:solidFill>
                <a:latin typeface="Calibri" panose="020F0502020204030204" pitchFamily="34" charset="0"/>
                <a:cs typeface="Calibri" panose="020F0502020204030204" pitchFamily="34" charset="0"/>
              </a:rPr>
              <a:t>eða tölvupóst eftir brottför.</a:t>
            </a:r>
          </a:p>
          <a:p>
            <a:pPr marL="457200" lvl="0" indent="-457200">
              <a:lnSpc>
                <a:spcPts val="2340"/>
              </a:lnSpc>
              <a:spcAft>
                <a:spcPts val="1200"/>
              </a:spcAft>
              <a:buClr>
                <a:srgbClr val="459597"/>
              </a:buClr>
              <a:buFont typeface="+mj-lt"/>
              <a:buAutoNum type="arabicPeriod" startAt="4"/>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4"/>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4"/>
            </a:pPr>
            <a:endParaRPr lang="sl-SI" sz="2200" b="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4"/>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4"/>
            </a:pPr>
            <a:endParaRPr lang="en-US" sz="2200" dirty="0">
              <a:solidFill>
                <a:srgbClr val="414141"/>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83043519-2F35-D9E0-B067-8AA313823D2F}"/>
              </a:ext>
            </a:extLst>
          </p:cNvPr>
          <p:cNvSpPr txBox="1"/>
          <p:nvPr/>
        </p:nvSpPr>
        <p:spPr>
          <a:xfrm>
            <a:off x="620120" y="1429993"/>
            <a:ext cx="8900100" cy="1016560"/>
          </a:xfrm>
          <a:prstGeom prst="rect">
            <a:avLst/>
          </a:prstGeom>
          <a:noFill/>
        </p:spPr>
        <p:txBody>
          <a:bodyPr wrap="square">
            <a:spAutoFit/>
          </a:bodyPr>
          <a:lstStyle/>
          <a:p>
            <a:pPr>
              <a:lnSpc>
                <a:spcPts val="2360"/>
              </a:lnSpc>
            </a:pPr>
            <a:r>
              <a:rPr lang="sl-SI" sz="2300" b="0" i="0" u="none" strike="noStrike" noProof="0" dirty="0">
                <a:solidFill>
                  <a:srgbClr val="EC7C69"/>
                </a:solidFill>
              </a:rPr>
              <a:t>Skilið gestum eftir hlýja endanlega ímynd, tryggið að þeim hafi liðið vel og bjóðið þeim að koma aftur eða skrifa umsögn.</a:t>
            </a:r>
          </a:p>
          <a:p>
            <a:pPr>
              <a:lnSpc>
                <a:spcPts val="2360"/>
              </a:lnSpc>
            </a:pPr>
            <a:endParaRPr lang="sl-SI" sz="2300" dirty="0">
              <a:solidFill>
                <a:srgbClr val="EC7C69"/>
              </a:solidFill>
            </a:endParaRPr>
          </a:p>
        </p:txBody>
      </p:sp>
      <p:sp>
        <p:nvSpPr>
          <p:cNvPr id="6" name="Text Placeholder 4">
            <a:extLst>
              <a:ext uri="{FF2B5EF4-FFF2-40B4-BE49-F238E27FC236}">
                <a16:creationId xmlns:a16="http://schemas.microsoft.com/office/drawing/2014/main" id="{4D465399-53F7-D8EC-A4E2-60F158B47FA4}"/>
              </a:ext>
            </a:extLst>
          </p:cNvPr>
          <p:cNvSpPr txBox="1">
            <a:spLocks/>
          </p:cNvSpPr>
          <p:nvPr/>
        </p:nvSpPr>
        <p:spPr>
          <a:xfrm>
            <a:off x="9520220" y="2127320"/>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2000B2D5-C284-439E-12DB-964463EDE599}"/>
              </a:ext>
            </a:extLst>
          </p:cNvPr>
          <p:cNvGrpSpPr/>
          <p:nvPr/>
        </p:nvGrpSpPr>
        <p:grpSpPr>
          <a:xfrm>
            <a:off x="10404136" y="2613889"/>
            <a:ext cx="1113217" cy="328866"/>
            <a:chOff x="10421069" y="2969505"/>
            <a:chExt cx="1113217" cy="328866"/>
          </a:xfrm>
        </p:grpSpPr>
        <p:sp>
          <p:nvSpPr>
            <p:cNvPr id="8" name="Rectangle 7">
              <a:extLst>
                <a:ext uri="{FF2B5EF4-FFF2-40B4-BE49-F238E27FC236}">
                  <a16:creationId xmlns:a16="http://schemas.microsoft.com/office/drawing/2014/main" id="{534DC2FE-B8C8-C0E6-3ABC-9EA48BE0DB0F}"/>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B9EB0C-0AC2-EDA8-61E4-86FB14C23372}"/>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D3A96192-EA69-CF7D-F597-EF104AA83432}"/>
              </a:ext>
            </a:extLst>
          </p:cNvPr>
          <p:cNvCxnSpPr>
            <a:cxnSpLocks/>
          </p:cNvCxnSpPr>
          <p:nvPr/>
        </p:nvCxnSpPr>
        <p:spPr>
          <a:xfrm>
            <a:off x="606000" y="4040672"/>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5697C1A-2F66-F7B9-C953-E55618B24CC3}"/>
              </a:ext>
            </a:extLst>
          </p:cNvPr>
          <p:cNvCxnSpPr>
            <a:cxnSpLocks/>
          </p:cNvCxnSpPr>
          <p:nvPr/>
        </p:nvCxnSpPr>
        <p:spPr>
          <a:xfrm>
            <a:off x="620120" y="3055551"/>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B653FFF5-98B1-55C2-2B63-CC906A41DF4D}"/>
              </a:ext>
            </a:extLst>
          </p:cNvPr>
          <p:cNvGrpSpPr/>
          <p:nvPr/>
        </p:nvGrpSpPr>
        <p:grpSpPr>
          <a:xfrm>
            <a:off x="10404136" y="3213324"/>
            <a:ext cx="1113217" cy="328866"/>
            <a:chOff x="10421069" y="2969505"/>
            <a:chExt cx="1113217" cy="328866"/>
          </a:xfrm>
        </p:grpSpPr>
        <p:sp>
          <p:nvSpPr>
            <p:cNvPr id="19" name="Rectangle 18">
              <a:extLst>
                <a:ext uri="{FF2B5EF4-FFF2-40B4-BE49-F238E27FC236}">
                  <a16:creationId xmlns:a16="http://schemas.microsoft.com/office/drawing/2014/main" id="{3BFEF332-0B99-11D4-A81A-DCC858439E43}"/>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1A1AE18-DA2A-C528-8AF7-03F3F76828A8}"/>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11104DB7-4DA9-140C-39CB-EAE1086DC34C}"/>
              </a:ext>
            </a:extLst>
          </p:cNvPr>
          <p:cNvGrpSpPr/>
          <p:nvPr/>
        </p:nvGrpSpPr>
        <p:grpSpPr>
          <a:xfrm>
            <a:off x="10404136" y="4199361"/>
            <a:ext cx="1113217" cy="328866"/>
            <a:chOff x="10421069" y="2969505"/>
            <a:chExt cx="1113217" cy="328866"/>
          </a:xfrm>
        </p:grpSpPr>
        <p:sp>
          <p:nvSpPr>
            <p:cNvPr id="22" name="Rectangle 21">
              <a:extLst>
                <a:ext uri="{FF2B5EF4-FFF2-40B4-BE49-F238E27FC236}">
                  <a16:creationId xmlns:a16="http://schemas.microsoft.com/office/drawing/2014/main" id="{76D3DC12-F902-5D45-56A4-9AC1C323F883}"/>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142C7CA-252F-82D5-502F-76EFDC58B53E}"/>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Slide Number Placeholder 5">
            <a:extLst>
              <a:ext uri="{FF2B5EF4-FFF2-40B4-BE49-F238E27FC236}">
                <a16:creationId xmlns:a16="http://schemas.microsoft.com/office/drawing/2014/main" id="{DC02CEDC-BB3A-D7B5-A91D-B22B4E8F94A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23</a:t>
            </a:fld>
            <a:endParaRPr lang="fr-CA" sz="1200" dirty="0"/>
          </a:p>
        </p:txBody>
      </p:sp>
      <p:pic>
        <p:nvPicPr>
          <p:cNvPr id="28" name="Picture 27">
            <a:extLst>
              <a:ext uri="{FF2B5EF4-FFF2-40B4-BE49-F238E27FC236}">
                <a16:creationId xmlns:a16="http://schemas.microsoft.com/office/drawing/2014/main" id="{2B1EFE81-7475-0142-6803-B4469394D54E}"/>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6495981" y="4309191"/>
            <a:ext cx="3580276" cy="2659133"/>
          </a:xfrm>
          <a:prstGeom prst="rect">
            <a:avLst/>
          </a:prstGeom>
        </p:spPr>
      </p:pic>
    </p:spTree>
    <p:extLst>
      <p:ext uri="{BB962C8B-B14F-4D97-AF65-F5344CB8AC3E}">
        <p14:creationId xmlns:p14="http://schemas.microsoft.com/office/powerpoint/2010/main" val="14823903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C59D3-CAC8-BA86-35F6-C3BA03F4544E}"/>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465C5A16-5582-7DE8-4FBF-C1BECAAC27A8}"/>
              </a:ext>
            </a:extLst>
          </p:cNvPr>
          <p:cNvSpPr txBox="1">
            <a:spLocks/>
          </p:cNvSpPr>
          <p:nvPr/>
        </p:nvSpPr>
        <p:spPr>
          <a:xfrm>
            <a:off x="629645" y="307773"/>
            <a:ext cx="1097275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Hvernig á að gera hvert skref einfalt og gestrisið</a:t>
            </a:r>
          </a:p>
          <a:p>
            <a:pPr>
              <a:lnSpc>
                <a:spcPts val="3720"/>
              </a:lnSpc>
            </a:pPr>
            <a:endParaRPr lang="en-US" dirty="0"/>
          </a:p>
        </p:txBody>
      </p:sp>
      <p:cxnSp>
        <p:nvCxnSpPr>
          <p:cNvPr id="10" name="Straight Connector 9">
            <a:extLst>
              <a:ext uri="{FF2B5EF4-FFF2-40B4-BE49-F238E27FC236}">
                <a16:creationId xmlns:a16="http://schemas.microsoft.com/office/drawing/2014/main" id="{2D46B51D-22AC-60CF-7DBE-05E2D7BFBB33}"/>
              </a:ext>
            </a:extLst>
          </p:cNvPr>
          <p:cNvCxnSpPr>
            <a:cxnSpLocks/>
          </p:cNvCxnSpPr>
          <p:nvPr/>
        </p:nvCxnSpPr>
        <p:spPr>
          <a:xfrm>
            <a:off x="0" y="1111427"/>
            <a:ext cx="83275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026C013C-8020-C863-4A64-8650A7BD42D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24</a:t>
            </a:fld>
            <a:endParaRPr lang="fr-CA" sz="1200" dirty="0"/>
          </a:p>
        </p:txBody>
      </p:sp>
      <p:sp>
        <p:nvSpPr>
          <p:cNvPr id="4" name="Text Placeholder 5">
            <a:extLst>
              <a:ext uri="{FF2B5EF4-FFF2-40B4-BE49-F238E27FC236}">
                <a16:creationId xmlns:a16="http://schemas.microsoft.com/office/drawing/2014/main" id="{EE8B1A88-3254-25BC-D2CD-EC0840171D21}"/>
              </a:ext>
            </a:extLst>
          </p:cNvPr>
          <p:cNvSpPr txBox="1">
            <a:spLocks/>
          </p:cNvSpPr>
          <p:nvPr/>
        </p:nvSpPr>
        <p:spPr>
          <a:xfrm>
            <a:off x="629645" y="1321444"/>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165AF458-63D5-BEE7-00F8-5F3B1400DCDD}"/>
              </a:ext>
            </a:extLst>
          </p:cNvPr>
          <p:cNvSpPr txBox="1">
            <a:spLocks/>
          </p:cNvSpPr>
          <p:nvPr/>
        </p:nvSpPr>
        <p:spPr>
          <a:xfrm>
            <a:off x="629644" y="1961808"/>
            <a:ext cx="669819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414141"/>
                </a:solidFill>
              </a:rPr>
              <a:t>Gerið innritun hnökralausa: </a:t>
            </a:r>
            <a:r>
              <a:rPr lang="en-GB" sz="2200" dirty="0">
                <a:solidFill>
                  <a:srgbClr val="414141"/>
                </a:solidFill>
              </a:rPr>
              <a:t>bjóðið upp á sjálfsinnritun ef mögulegt er (lyklageymsla, snjallás) og sendið nákvæmar leiðbeiningar.</a:t>
            </a:r>
          </a:p>
          <a:p>
            <a:pPr marL="342900" indent="-342900">
              <a:lnSpc>
                <a:spcPts val="2240"/>
              </a:lnSpc>
              <a:buClr>
                <a:srgbClr val="459597"/>
              </a:buClr>
              <a:buFont typeface="Arial" panose="020B0604020202020204" pitchFamily="34" charset="0"/>
              <a:buChar char="•"/>
            </a:pPr>
            <a:r>
              <a:rPr lang="en-GB" sz="2200" b="1" dirty="0">
                <a:solidFill>
                  <a:srgbClr val="414141"/>
                </a:solidFill>
              </a:rPr>
              <a:t>Undirbúa einfaldan, vingjarnlegan kveðjubréf </a:t>
            </a:r>
            <a:r>
              <a:rPr lang="en-GB" sz="2200" dirty="0">
                <a:solidFill>
                  <a:srgbClr val="414141"/>
                </a:solidFill>
              </a:rPr>
              <a:t>eða lítið staðbundið snarl/drykk sem gestrisni.</a:t>
            </a:r>
          </a:p>
          <a:p>
            <a:pPr marL="342900" indent="-342900">
              <a:lnSpc>
                <a:spcPts val="2240"/>
              </a:lnSpc>
              <a:buClr>
                <a:srgbClr val="459597"/>
              </a:buClr>
              <a:buFont typeface="Arial" panose="020B0604020202020204" pitchFamily="34" charset="0"/>
              <a:buChar char="•"/>
            </a:pPr>
            <a:r>
              <a:rPr lang="en-GB" sz="2200" b="1" dirty="0">
                <a:solidFill>
                  <a:srgbClr val="414141"/>
                </a:solidFill>
              </a:rPr>
              <a:t>Tryggðu skýrar skilti </a:t>
            </a:r>
            <a:r>
              <a:rPr lang="en-GB" sz="2200" dirty="0">
                <a:solidFill>
                  <a:srgbClr val="414141"/>
                </a:solidFill>
              </a:rPr>
              <a:t>(t.d. Wi-Fi-kóða, leiðbeiningar um ruslatilhögun, upplýsingar um hitunarkerfi) inni á eigninni.</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17" name="Freeform 16">
            <a:extLst>
              <a:ext uri="{FF2B5EF4-FFF2-40B4-BE49-F238E27FC236}">
                <a16:creationId xmlns:a16="http://schemas.microsoft.com/office/drawing/2014/main" id="{613AC102-9CDF-EDB5-CE97-74B8612B9482}"/>
              </a:ext>
            </a:extLst>
          </p:cNvPr>
          <p:cNvSpPr/>
          <p:nvPr/>
        </p:nvSpPr>
        <p:spPr>
          <a:xfrm rot="10800000">
            <a:off x="7535017" y="1321443"/>
            <a:ext cx="4656982" cy="3878463"/>
          </a:xfrm>
          <a:custGeom>
            <a:avLst/>
            <a:gdLst>
              <a:gd name="connsiteX0" fmla="*/ 4226014 w 4594159"/>
              <a:gd name="connsiteY0" fmla="*/ 3878463 h 3878463"/>
              <a:gd name="connsiteX1" fmla="*/ 3814577 w 4594159"/>
              <a:gd name="connsiteY1" fmla="*/ 3878463 h 3878463"/>
              <a:gd name="connsiteX2" fmla="*/ 3708843 w 4594159"/>
              <a:gd name="connsiteY2" fmla="*/ 3878463 h 3878463"/>
              <a:gd name="connsiteX3" fmla="*/ 3543541 w 4594159"/>
              <a:gd name="connsiteY3" fmla="*/ 3878463 h 3878463"/>
              <a:gd name="connsiteX4" fmla="*/ 3297407 w 4594159"/>
              <a:gd name="connsiteY4" fmla="*/ 3878463 h 3878463"/>
              <a:gd name="connsiteX5" fmla="*/ 3132104 w 4594159"/>
              <a:gd name="connsiteY5" fmla="*/ 3878463 h 3878463"/>
              <a:gd name="connsiteX6" fmla="*/ 3026371 w 4594159"/>
              <a:gd name="connsiteY6" fmla="*/ 3878463 h 3878463"/>
              <a:gd name="connsiteX7" fmla="*/ 2614934 w 4594159"/>
              <a:gd name="connsiteY7" fmla="*/ 3878463 h 3878463"/>
              <a:gd name="connsiteX8" fmla="*/ 2221967 w 4594159"/>
              <a:gd name="connsiteY8" fmla="*/ 3878463 h 3878463"/>
              <a:gd name="connsiteX9" fmla="*/ 2221965 w 4594159"/>
              <a:gd name="connsiteY9" fmla="*/ 3878463 h 3878463"/>
              <a:gd name="connsiteX10" fmla="*/ 2013626 w 4594159"/>
              <a:gd name="connsiteY10" fmla="*/ 3878463 h 3878463"/>
              <a:gd name="connsiteX11" fmla="*/ 1810531 w 4594159"/>
              <a:gd name="connsiteY11" fmla="*/ 3878463 h 3878463"/>
              <a:gd name="connsiteX12" fmla="*/ 1810527 w 4594159"/>
              <a:gd name="connsiteY12" fmla="*/ 3878463 h 3878463"/>
              <a:gd name="connsiteX13" fmla="*/ 1704798 w 4594159"/>
              <a:gd name="connsiteY13" fmla="*/ 3878463 h 3878463"/>
              <a:gd name="connsiteX14" fmla="*/ 1704796 w 4594159"/>
              <a:gd name="connsiteY14" fmla="*/ 3878463 h 3878463"/>
              <a:gd name="connsiteX15" fmla="*/ 1602189 w 4594159"/>
              <a:gd name="connsiteY15" fmla="*/ 3878463 h 3878463"/>
              <a:gd name="connsiteX16" fmla="*/ 1539495 w 4594159"/>
              <a:gd name="connsiteY16" fmla="*/ 3878463 h 3878463"/>
              <a:gd name="connsiteX17" fmla="*/ 1539492 w 4594159"/>
              <a:gd name="connsiteY17" fmla="*/ 3878463 h 3878463"/>
              <a:gd name="connsiteX18" fmla="*/ 1496455 w 4594159"/>
              <a:gd name="connsiteY18" fmla="*/ 3878463 h 3878463"/>
              <a:gd name="connsiteX19" fmla="*/ 1331153 w 4594159"/>
              <a:gd name="connsiteY19" fmla="*/ 3878463 h 3878463"/>
              <a:gd name="connsiteX20" fmla="*/ 1293361 w 4594159"/>
              <a:gd name="connsiteY20" fmla="*/ 3878463 h 3878463"/>
              <a:gd name="connsiteX21" fmla="*/ 1293359 w 4594159"/>
              <a:gd name="connsiteY21" fmla="*/ 3878463 h 3878463"/>
              <a:gd name="connsiteX22" fmla="*/ 1128058 w 4594159"/>
              <a:gd name="connsiteY22" fmla="*/ 3878463 h 3878463"/>
              <a:gd name="connsiteX23" fmla="*/ 1128056 w 4594159"/>
              <a:gd name="connsiteY23" fmla="*/ 3878463 h 3878463"/>
              <a:gd name="connsiteX24" fmla="*/ 1085019 w 4594159"/>
              <a:gd name="connsiteY24" fmla="*/ 3878463 h 3878463"/>
              <a:gd name="connsiteX25" fmla="*/ 1022326 w 4594159"/>
              <a:gd name="connsiteY25" fmla="*/ 3878463 h 3878463"/>
              <a:gd name="connsiteX26" fmla="*/ 1022323 w 4594159"/>
              <a:gd name="connsiteY26" fmla="*/ 3878463 h 3878463"/>
              <a:gd name="connsiteX27" fmla="*/ 919716 w 4594159"/>
              <a:gd name="connsiteY27" fmla="*/ 3878463 h 3878463"/>
              <a:gd name="connsiteX28" fmla="*/ 813983 w 4594159"/>
              <a:gd name="connsiteY28" fmla="*/ 3878463 h 3878463"/>
              <a:gd name="connsiteX29" fmla="*/ 812672 w 4594159"/>
              <a:gd name="connsiteY29" fmla="*/ 3878463 h 3878463"/>
              <a:gd name="connsiteX30" fmla="*/ 610889 w 4594159"/>
              <a:gd name="connsiteY30" fmla="*/ 3878463 h 3878463"/>
              <a:gd name="connsiteX31" fmla="*/ 610887 w 4594159"/>
              <a:gd name="connsiteY31" fmla="*/ 3878463 h 3878463"/>
              <a:gd name="connsiteX32" fmla="*/ 566822 w 4594159"/>
              <a:gd name="connsiteY32" fmla="*/ 3878463 h 3878463"/>
              <a:gd name="connsiteX33" fmla="*/ 402546 w 4594159"/>
              <a:gd name="connsiteY33" fmla="*/ 3878463 h 3878463"/>
              <a:gd name="connsiteX34" fmla="*/ 9579 w 4594159"/>
              <a:gd name="connsiteY34" fmla="*/ 3878463 h 3878463"/>
              <a:gd name="connsiteX35" fmla="*/ 9577 w 4594159"/>
              <a:gd name="connsiteY35" fmla="*/ 3878463 h 3878463"/>
              <a:gd name="connsiteX36" fmla="*/ 0 w 4594159"/>
              <a:gd name="connsiteY36" fmla="*/ 3878463 h 3878463"/>
              <a:gd name="connsiteX37" fmla="*/ 0 w 4594159"/>
              <a:gd name="connsiteY37" fmla="*/ 3423700 h 3878463"/>
              <a:gd name="connsiteX38" fmla="*/ 0 w 4594159"/>
              <a:gd name="connsiteY38" fmla="*/ 3330792 h 3878463"/>
              <a:gd name="connsiteX39" fmla="*/ 0 w 4594159"/>
              <a:gd name="connsiteY39" fmla="*/ 2720024 h 3878463"/>
              <a:gd name="connsiteX40" fmla="*/ 0 w 4594159"/>
              <a:gd name="connsiteY40" fmla="*/ 318993 h 3878463"/>
              <a:gd name="connsiteX41" fmla="*/ 0 w 4594159"/>
              <a:gd name="connsiteY41" fmla="*/ 0 h 3878463"/>
              <a:gd name="connsiteX42" fmla="*/ 377721 w 4594159"/>
              <a:gd name="connsiteY42" fmla="*/ 0 h 3878463"/>
              <a:gd name="connsiteX43" fmla="*/ 377721 w 4594159"/>
              <a:gd name="connsiteY43" fmla="*/ 1 h 3878463"/>
              <a:gd name="connsiteX44" fmla="*/ 566823 w 4594159"/>
              <a:gd name="connsiteY44" fmla="*/ 1 h 3878463"/>
              <a:gd name="connsiteX45" fmla="*/ 566823 w 4594159"/>
              <a:gd name="connsiteY45" fmla="*/ 0 h 3878463"/>
              <a:gd name="connsiteX46" fmla="*/ 812672 w 4594159"/>
              <a:gd name="connsiteY46" fmla="*/ 0 h 3878463"/>
              <a:gd name="connsiteX47" fmla="*/ 979031 w 4594159"/>
              <a:gd name="connsiteY47" fmla="*/ 0 h 3878463"/>
              <a:gd name="connsiteX48" fmla="*/ 1390467 w 4594159"/>
              <a:gd name="connsiteY48" fmla="*/ 0 h 3878463"/>
              <a:gd name="connsiteX49" fmla="*/ 1496200 w 4594159"/>
              <a:gd name="connsiteY49" fmla="*/ 0 h 3878463"/>
              <a:gd name="connsiteX50" fmla="*/ 1661503 w 4594159"/>
              <a:gd name="connsiteY50" fmla="*/ 0 h 3878463"/>
              <a:gd name="connsiteX51" fmla="*/ 1907637 w 4594159"/>
              <a:gd name="connsiteY51" fmla="*/ 0 h 3878463"/>
              <a:gd name="connsiteX52" fmla="*/ 2072940 w 4594159"/>
              <a:gd name="connsiteY52" fmla="*/ 0 h 3878463"/>
              <a:gd name="connsiteX53" fmla="*/ 2178672 w 4594159"/>
              <a:gd name="connsiteY53" fmla="*/ 0 h 3878463"/>
              <a:gd name="connsiteX54" fmla="*/ 2590109 w 4594159"/>
              <a:gd name="connsiteY54" fmla="*/ 0 h 3878463"/>
              <a:gd name="connsiteX55" fmla="*/ 2590109 w 4594159"/>
              <a:gd name="connsiteY55" fmla="*/ 1 h 3878463"/>
              <a:gd name="connsiteX56" fmla="*/ 2983080 w 4594159"/>
              <a:gd name="connsiteY56" fmla="*/ 1 h 3878463"/>
              <a:gd name="connsiteX57" fmla="*/ 3394517 w 4594159"/>
              <a:gd name="connsiteY57" fmla="*/ 1 h 3878463"/>
              <a:gd name="connsiteX58" fmla="*/ 3500249 w 4594159"/>
              <a:gd name="connsiteY58" fmla="*/ 1 h 3878463"/>
              <a:gd name="connsiteX59" fmla="*/ 3665553 w 4594159"/>
              <a:gd name="connsiteY59" fmla="*/ 1 h 3878463"/>
              <a:gd name="connsiteX60" fmla="*/ 3911686 w 4594159"/>
              <a:gd name="connsiteY60" fmla="*/ 1 h 3878463"/>
              <a:gd name="connsiteX61" fmla="*/ 4076990 w 4594159"/>
              <a:gd name="connsiteY61" fmla="*/ 1 h 3878463"/>
              <a:gd name="connsiteX62" fmla="*/ 4182722 w 4594159"/>
              <a:gd name="connsiteY62" fmla="*/ 1 h 3878463"/>
              <a:gd name="connsiteX63" fmla="*/ 4594159 w 4594159"/>
              <a:gd name="connsiteY63" fmla="*/ 1 h 3878463"/>
              <a:gd name="connsiteX64" fmla="*/ 4594159 w 4594159"/>
              <a:gd name="connsiteY64" fmla="*/ 431818 h 3878463"/>
              <a:gd name="connsiteX65" fmla="*/ 4594159 w 4594159"/>
              <a:gd name="connsiteY65" fmla="*/ 497503 h 3878463"/>
              <a:gd name="connsiteX66" fmla="*/ 4594159 w 4594159"/>
              <a:gd name="connsiteY66" fmla="*/ 929320 h 3878463"/>
              <a:gd name="connsiteX67" fmla="*/ 4594159 w 4594159"/>
              <a:gd name="connsiteY67" fmla="*/ 2626862 h 3878463"/>
              <a:gd name="connsiteX68" fmla="*/ 4594159 w 4594159"/>
              <a:gd name="connsiteY68" fmla="*/ 3058679 h 3878463"/>
              <a:gd name="connsiteX69" fmla="*/ 4594159 w 4594159"/>
              <a:gd name="connsiteY69" fmla="*/ 3124365 h 3878463"/>
              <a:gd name="connsiteX70" fmla="*/ 4594159 w 4594159"/>
              <a:gd name="connsiteY70" fmla="*/ 3556182 h 3878463"/>
              <a:gd name="connsiteX71" fmla="*/ 4226014 w 4594159"/>
              <a:gd name="connsiteY71" fmla="*/ 3878463 h 3878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594159" h="3878463">
                <a:moveTo>
                  <a:pt x="4226014" y="3878463"/>
                </a:moveTo>
                <a:lnTo>
                  <a:pt x="3814577" y="3878463"/>
                </a:lnTo>
                <a:lnTo>
                  <a:pt x="3708843" y="3878463"/>
                </a:lnTo>
                <a:lnTo>
                  <a:pt x="3543541" y="3878463"/>
                </a:lnTo>
                <a:lnTo>
                  <a:pt x="3297407" y="3878463"/>
                </a:lnTo>
                <a:lnTo>
                  <a:pt x="3132104" y="3878463"/>
                </a:lnTo>
                <a:lnTo>
                  <a:pt x="3026371" y="3878463"/>
                </a:lnTo>
                <a:lnTo>
                  <a:pt x="2614934" y="3878463"/>
                </a:lnTo>
                <a:lnTo>
                  <a:pt x="2221967" y="3878463"/>
                </a:lnTo>
                <a:lnTo>
                  <a:pt x="2221965" y="3878463"/>
                </a:lnTo>
                <a:lnTo>
                  <a:pt x="2013626" y="3878463"/>
                </a:lnTo>
                <a:lnTo>
                  <a:pt x="1810531" y="3878463"/>
                </a:lnTo>
                <a:lnTo>
                  <a:pt x="1810527" y="3878463"/>
                </a:lnTo>
                <a:lnTo>
                  <a:pt x="1704798" y="3878463"/>
                </a:lnTo>
                <a:lnTo>
                  <a:pt x="1704796" y="3878463"/>
                </a:lnTo>
                <a:lnTo>
                  <a:pt x="1602189" y="3878463"/>
                </a:lnTo>
                <a:lnTo>
                  <a:pt x="1539495" y="3878463"/>
                </a:lnTo>
                <a:lnTo>
                  <a:pt x="1539492" y="3878463"/>
                </a:lnTo>
                <a:lnTo>
                  <a:pt x="1496455" y="3878463"/>
                </a:lnTo>
                <a:lnTo>
                  <a:pt x="1331153" y="3878463"/>
                </a:lnTo>
                <a:lnTo>
                  <a:pt x="1293361" y="3878463"/>
                </a:lnTo>
                <a:lnTo>
                  <a:pt x="1293359" y="3878463"/>
                </a:lnTo>
                <a:lnTo>
                  <a:pt x="1128058" y="3878463"/>
                </a:lnTo>
                <a:lnTo>
                  <a:pt x="1128056" y="3878463"/>
                </a:lnTo>
                <a:lnTo>
                  <a:pt x="1085019" y="3878463"/>
                </a:lnTo>
                <a:lnTo>
                  <a:pt x="1022326" y="3878463"/>
                </a:lnTo>
                <a:lnTo>
                  <a:pt x="1022323" y="3878463"/>
                </a:lnTo>
                <a:lnTo>
                  <a:pt x="919716" y="3878463"/>
                </a:lnTo>
                <a:lnTo>
                  <a:pt x="813983" y="3878463"/>
                </a:lnTo>
                <a:lnTo>
                  <a:pt x="812672" y="3878463"/>
                </a:lnTo>
                <a:lnTo>
                  <a:pt x="610889" y="3878463"/>
                </a:lnTo>
                <a:lnTo>
                  <a:pt x="610887" y="3878463"/>
                </a:lnTo>
                <a:lnTo>
                  <a:pt x="566822" y="3878463"/>
                </a:lnTo>
                <a:lnTo>
                  <a:pt x="402546" y="3878463"/>
                </a:lnTo>
                <a:lnTo>
                  <a:pt x="9579" y="3878463"/>
                </a:lnTo>
                <a:lnTo>
                  <a:pt x="9577" y="3878463"/>
                </a:lnTo>
                <a:lnTo>
                  <a:pt x="0" y="3878463"/>
                </a:lnTo>
                <a:lnTo>
                  <a:pt x="0" y="3423700"/>
                </a:lnTo>
                <a:lnTo>
                  <a:pt x="0" y="3330792"/>
                </a:lnTo>
                <a:lnTo>
                  <a:pt x="0" y="2720024"/>
                </a:lnTo>
                <a:lnTo>
                  <a:pt x="0" y="318993"/>
                </a:lnTo>
                <a:lnTo>
                  <a:pt x="0" y="0"/>
                </a:lnTo>
                <a:lnTo>
                  <a:pt x="377721" y="0"/>
                </a:lnTo>
                <a:lnTo>
                  <a:pt x="377721" y="1"/>
                </a:lnTo>
                <a:lnTo>
                  <a:pt x="566823" y="1"/>
                </a:lnTo>
                <a:lnTo>
                  <a:pt x="566823" y="0"/>
                </a:lnTo>
                <a:lnTo>
                  <a:pt x="812672" y="0"/>
                </a:lnTo>
                <a:lnTo>
                  <a:pt x="979031" y="0"/>
                </a:lnTo>
                <a:lnTo>
                  <a:pt x="1390467" y="0"/>
                </a:lnTo>
                <a:lnTo>
                  <a:pt x="1496200" y="0"/>
                </a:lnTo>
                <a:lnTo>
                  <a:pt x="1661503" y="0"/>
                </a:lnTo>
                <a:lnTo>
                  <a:pt x="1907637" y="0"/>
                </a:lnTo>
                <a:lnTo>
                  <a:pt x="2072940" y="0"/>
                </a:lnTo>
                <a:lnTo>
                  <a:pt x="2178672" y="0"/>
                </a:lnTo>
                <a:lnTo>
                  <a:pt x="2590109" y="0"/>
                </a:lnTo>
                <a:lnTo>
                  <a:pt x="2590109" y="1"/>
                </a:lnTo>
                <a:lnTo>
                  <a:pt x="2983080" y="1"/>
                </a:lnTo>
                <a:lnTo>
                  <a:pt x="3394517" y="1"/>
                </a:lnTo>
                <a:lnTo>
                  <a:pt x="3500249" y="1"/>
                </a:lnTo>
                <a:lnTo>
                  <a:pt x="3665553" y="1"/>
                </a:lnTo>
                <a:lnTo>
                  <a:pt x="3911686" y="1"/>
                </a:lnTo>
                <a:lnTo>
                  <a:pt x="4076990" y="1"/>
                </a:lnTo>
                <a:lnTo>
                  <a:pt x="4182722" y="1"/>
                </a:lnTo>
                <a:lnTo>
                  <a:pt x="4594159" y="1"/>
                </a:lnTo>
                <a:lnTo>
                  <a:pt x="4594159" y="431818"/>
                </a:lnTo>
                <a:lnTo>
                  <a:pt x="4594159" y="497503"/>
                </a:lnTo>
                <a:lnTo>
                  <a:pt x="4594159" y="929320"/>
                </a:lnTo>
                <a:lnTo>
                  <a:pt x="4594159" y="2626862"/>
                </a:lnTo>
                <a:lnTo>
                  <a:pt x="4594159" y="3058679"/>
                </a:lnTo>
                <a:lnTo>
                  <a:pt x="4594159" y="3124365"/>
                </a:lnTo>
                <a:lnTo>
                  <a:pt x="4594159" y="3556182"/>
                </a:lnTo>
                <a:cubicBezTo>
                  <a:pt x="4594159" y="3733699"/>
                  <a:pt x="4430001" y="3878463"/>
                  <a:pt x="4226014" y="3878463"/>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1" name="Text Placeholder 1">
            <a:extLst>
              <a:ext uri="{FF2B5EF4-FFF2-40B4-BE49-F238E27FC236}">
                <a16:creationId xmlns:a16="http://schemas.microsoft.com/office/drawing/2014/main" id="{F7D23C0A-50FC-78DB-0E3F-870CF557BA39}"/>
              </a:ext>
            </a:extLst>
          </p:cNvPr>
          <p:cNvSpPr txBox="1">
            <a:spLocks/>
          </p:cNvSpPr>
          <p:nvPr/>
        </p:nvSpPr>
        <p:spPr>
          <a:xfrm>
            <a:off x="8121683" y="1621198"/>
            <a:ext cx="357669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Notaðu Canva til að hanna prentvænan kynningarblað með lykilupplýsingum.</a:t>
            </a:r>
          </a:p>
          <a:p>
            <a:pPr marL="342900" indent="-342900" algn="l">
              <a:lnSpc>
                <a:spcPts val="2340"/>
              </a:lnSpc>
              <a:spcBef>
                <a:spcPts val="0"/>
              </a:spcBef>
              <a:buFont typeface="Arial" panose="020B0604020202020204" pitchFamily="34" charset="0"/>
              <a:buChar char="•"/>
            </a:pPr>
            <a:r>
              <a:rPr lang="en-IE" sz="2200" dirty="0"/>
              <a:t>Notaðu QR-kóða sem vísa á leiðbeiningar á netinu (PDF, Google Drive eða </a:t>
            </a:r>
            <a:r>
              <a:rPr lang="en-IE" sz="2200" dirty="0" err="1"/>
              <a:t>Linktree</a:t>
            </a:r>
            <a:r>
              <a:rPr lang="en-IE" sz="2200" dirty="0"/>
              <a:t>).</a:t>
            </a:r>
          </a:p>
          <a:p>
            <a:pPr marL="342900" indent="-342900" algn="l">
              <a:lnSpc>
                <a:spcPts val="2340"/>
              </a:lnSpc>
              <a:spcBef>
                <a:spcPts val="0"/>
              </a:spcBef>
              <a:buFont typeface="Arial" panose="020B0604020202020204" pitchFamily="34" charset="0"/>
              <a:buChar char="•"/>
            </a:pPr>
            <a:r>
              <a:rPr lang="en-IE" sz="2200" dirty="0"/>
              <a:t>Haltu leiðbeiningum á máli gesta ef mögulegt er — Google Translate getur hjálpað.</a:t>
            </a:r>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pic>
        <p:nvPicPr>
          <p:cNvPr id="18" name="Picture 17">
            <a:extLst>
              <a:ext uri="{FF2B5EF4-FFF2-40B4-BE49-F238E27FC236}">
                <a16:creationId xmlns:a16="http://schemas.microsoft.com/office/drawing/2014/main" id="{F7079995-E40A-D90D-6459-040E49E0204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30639" y="3539405"/>
            <a:ext cx="5404940" cy="3558298"/>
          </a:xfrm>
          <a:prstGeom prst="rect">
            <a:avLst/>
          </a:prstGeom>
          <a:noFill/>
        </p:spPr>
      </p:pic>
      <p:pic>
        <p:nvPicPr>
          <p:cNvPr id="19" name="Picture Placeholder 7">
            <a:extLst>
              <a:ext uri="{FF2B5EF4-FFF2-40B4-BE49-F238E27FC236}">
                <a16:creationId xmlns:a16="http://schemas.microsoft.com/office/drawing/2014/main" id="{75F366F5-F3D5-7208-0C3F-14A319F8418A}"/>
              </a:ext>
            </a:extLst>
          </p:cNvPr>
          <p:cNvPicPr>
            <a:picLocks noChangeAspect="1"/>
          </p:cNvPicPr>
          <p:nvPr/>
        </p:nvPicPr>
        <p:blipFill rotWithShape="1">
          <a:blip r:embed="rId3"/>
          <a:srcRect t="10315" b="10315"/>
          <a:stretch/>
        </p:blipFill>
        <p:spPr>
          <a:xfrm>
            <a:off x="3948088" y="3868927"/>
            <a:ext cx="3908172" cy="2326437"/>
          </a:xfrm>
          <a:prstGeom prst="rect">
            <a:avLst/>
          </a:prstGeom>
        </p:spPr>
      </p:pic>
      <p:sp>
        <p:nvSpPr>
          <p:cNvPr id="20" name="Text Placeholder 7">
            <a:extLst>
              <a:ext uri="{FF2B5EF4-FFF2-40B4-BE49-F238E27FC236}">
                <a16:creationId xmlns:a16="http://schemas.microsoft.com/office/drawing/2014/main" id="{1CA92398-FCE6-1B57-308F-82DFCFBD4143}"/>
              </a:ext>
            </a:extLst>
          </p:cNvPr>
          <p:cNvSpPr txBox="1">
            <a:spLocks/>
          </p:cNvSpPr>
          <p:nvPr/>
        </p:nvSpPr>
        <p:spPr>
          <a:xfrm>
            <a:off x="1366521" y="5382559"/>
            <a:ext cx="2953721" cy="452458"/>
          </a:xfrm>
          <a:prstGeom prst="rect">
            <a:avLst/>
          </a:prstGeom>
          <a:solidFill>
            <a:srgbClr val="EC7C69"/>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40"/>
              </a:lnSpc>
              <a:spcBef>
                <a:spcPts val="0"/>
              </a:spcBef>
              <a:buNone/>
            </a:pPr>
            <a:r>
              <a:rPr lang="en-GB" sz="1200" dirty="0">
                <a:solidFill>
                  <a:schemeClr val="bg1"/>
                </a:solidFill>
              </a:rPr>
              <a:t>Ljósmynd: </a:t>
            </a:r>
            <a:r>
              <a:rPr lang="en-US" sz="1200" dirty="0">
                <a:solidFill>
                  <a:schemeClr val="bg1"/>
                </a:solidFill>
              </a:rPr>
              <a:t>The Birdbox, Donegal Treehouse, Írland</a:t>
            </a:r>
            <a:endParaRPr lang="en-GB" sz="1200" dirty="0">
              <a:solidFill>
                <a:schemeClr val="bg1"/>
              </a:solidFill>
            </a:endParaRPr>
          </a:p>
        </p:txBody>
      </p:sp>
    </p:spTree>
    <p:extLst>
      <p:ext uri="{BB962C8B-B14F-4D97-AF65-F5344CB8AC3E}">
        <p14:creationId xmlns:p14="http://schemas.microsoft.com/office/powerpoint/2010/main" val="27869416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C26CA-9F02-3550-CBAC-4D44D7507403}"/>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F3E671E6-FBE9-444D-C217-A384AC64FD89}"/>
              </a:ext>
            </a:extLst>
          </p:cNvPr>
          <p:cNvSpPr txBox="1">
            <a:spLocks/>
          </p:cNvSpPr>
          <p:nvPr/>
        </p:nvSpPr>
        <p:spPr>
          <a:xfrm>
            <a:off x="629645" y="462291"/>
            <a:ext cx="686036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dirty="0"/>
              <a:t>Persónuleg innritun</a:t>
            </a:r>
          </a:p>
        </p:txBody>
      </p:sp>
      <p:sp>
        <p:nvSpPr>
          <p:cNvPr id="5" name="Text Placeholder 4">
            <a:extLst>
              <a:ext uri="{FF2B5EF4-FFF2-40B4-BE49-F238E27FC236}">
                <a16:creationId xmlns:a16="http://schemas.microsoft.com/office/drawing/2014/main" id="{D6D7246C-0D71-BCCD-4579-39B915DAE2B6}"/>
              </a:ext>
            </a:extLst>
          </p:cNvPr>
          <p:cNvSpPr txBox="1">
            <a:spLocks/>
          </p:cNvSpPr>
          <p:nvPr/>
        </p:nvSpPr>
        <p:spPr>
          <a:xfrm>
            <a:off x="629645" y="1718176"/>
            <a:ext cx="9011896" cy="495952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Vertu tilbúinn á samkomnum komutíma </a:t>
            </a:r>
          </a:p>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Brosaðu hlýlega og notaðu nafn gestsins</a:t>
            </a:r>
            <a:r>
              <a:rPr lang="en-IE" sz="2200" dirty="0">
                <a:solidFill>
                  <a:srgbClr val="414141"/>
                </a:solidFill>
                <a:latin typeface="Calibri" panose="020F0502020204030204" pitchFamily="34" charset="0"/>
                <a:cs typeface="Calibri" panose="020F0502020204030204" pitchFamily="34" charset="0"/>
              </a:rPr>
              <a:t>: "Velkomin, herra og frú Novak! Við erum svo ánægð að taka á móti ykkur." </a:t>
            </a:r>
          </a:p>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Gerðu persónulega innritun og aflaðu frekari upplýsinga um gestinn </a:t>
            </a:r>
            <a:r>
              <a:rPr lang="en-IE" sz="2200" dirty="0">
                <a:solidFill>
                  <a:srgbClr val="414141"/>
                </a:solidFill>
                <a:latin typeface="Calibri" panose="020F0502020204030204" pitchFamily="34" charset="0"/>
                <a:cs typeface="Calibri" panose="020F0502020204030204" pitchFamily="34" charset="0"/>
              </a:rPr>
              <a:t>sem hjálpa þér að gera dvöl hans enn ánægjulegari. </a:t>
            </a:r>
          </a:p>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Sýnið þeim sameiginlegu rýmin</a:t>
            </a:r>
            <a:r>
              <a:rPr lang="en-IE" sz="2200" dirty="0">
                <a:solidFill>
                  <a:srgbClr val="414141"/>
                </a:solidFill>
                <a:latin typeface="Calibri" panose="020F0502020204030204" pitchFamily="34" charset="0"/>
                <a:cs typeface="Calibri" panose="020F0502020204030204" pitchFamily="34" charset="0"/>
              </a:rPr>
              <a:t>, morgunverðarherbergið, garðinn, setustofuna, vellíðunarsvæðið o.s.frv. </a:t>
            </a:r>
          </a:p>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Útskýrðu aðgangskóða, lykla eða hurðalæsingar skýrt</a:t>
            </a:r>
          </a:p>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Fylgdu þeim upp í herbergið og sýndu</a:t>
            </a:r>
            <a:r>
              <a:rPr lang="en-IE" sz="2200" dirty="0">
                <a:solidFill>
                  <a:srgbClr val="414141"/>
                </a:solidFill>
                <a:latin typeface="Calibri" panose="020F0502020204030204" pitchFamily="34" charset="0"/>
                <a:cs typeface="Calibri" panose="020F0502020204030204" pitchFamily="34" charset="0"/>
              </a:rPr>
              <a:t>: ljósrofa, hitun/loftkælingu, upplýsingar um Wi-Fi, uppsetningu baðherbergis og sérbúnað. </a:t>
            </a:r>
          </a:p>
          <a:p>
            <a:pPr marL="45720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a:pPr>
            <a:endParaRPr lang="sl-SI" sz="2200" b="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US" sz="2200" dirty="0">
              <a:solidFill>
                <a:srgbClr val="414141"/>
              </a:solidFill>
              <a:latin typeface="Calibri" panose="020F0502020204030204" pitchFamily="34" charset="0"/>
              <a:cs typeface="Calibri" panose="020F0502020204030204" pitchFamily="34" charset="0"/>
            </a:endParaRPr>
          </a:p>
        </p:txBody>
      </p:sp>
      <p:sp>
        <p:nvSpPr>
          <p:cNvPr id="6" name="Text Placeholder 4">
            <a:extLst>
              <a:ext uri="{FF2B5EF4-FFF2-40B4-BE49-F238E27FC236}">
                <a16:creationId xmlns:a16="http://schemas.microsoft.com/office/drawing/2014/main" id="{0C6F9B5F-188C-B149-0EF4-B0AF226C17CE}"/>
              </a:ext>
            </a:extLst>
          </p:cNvPr>
          <p:cNvSpPr txBox="1">
            <a:spLocks/>
          </p:cNvSpPr>
          <p:nvPr/>
        </p:nvSpPr>
        <p:spPr>
          <a:xfrm>
            <a:off x="9479878" y="1212182"/>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9C4DCDE9-D299-DD74-43D0-39A157D4F537}"/>
              </a:ext>
            </a:extLst>
          </p:cNvPr>
          <p:cNvGrpSpPr/>
          <p:nvPr/>
        </p:nvGrpSpPr>
        <p:grpSpPr>
          <a:xfrm>
            <a:off x="10404135" y="1680727"/>
            <a:ext cx="1113217" cy="328866"/>
            <a:chOff x="10421069" y="2969505"/>
            <a:chExt cx="1113217" cy="328866"/>
          </a:xfrm>
        </p:grpSpPr>
        <p:sp>
          <p:nvSpPr>
            <p:cNvPr id="8" name="Rectangle 7">
              <a:extLst>
                <a:ext uri="{FF2B5EF4-FFF2-40B4-BE49-F238E27FC236}">
                  <a16:creationId xmlns:a16="http://schemas.microsoft.com/office/drawing/2014/main" id="{B696972F-8E2F-CB4C-BFD8-082835AAA1F0}"/>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4AB1F95-C7BC-46A8-EFDD-925D92C6C731}"/>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FF0F80B3-0B3D-319A-1406-48E99555B308}"/>
              </a:ext>
            </a:extLst>
          </p:cNvPr>
          <p:cNvCxnSpPr>
            <a:cxnSpLocks/>
          </p:cNvCxnSpPr>
          <p:nvPr/>
        </p:nvCxnSpPr>
        <p:spPr>
          <a:xfrm>
            <a:off x="591140" y="2856594"/>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65424BF-27A1-EF95-B900-4136656A51FF}"/>
              </a:ext>
            </a:extLst>
          </p:cNvPr>
          <p:cNvCxnSpPr>
            <a:cxnSpLocks/>
          </p:cNvCxnSpPr>
          <p:nvPr/>
        </p:nvCxnSpPr>
        <p:spPr>
          <a:xfrm>
            <a:off x="591140" y="2113519"/>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C7A7DCBD-3D14-850C-9EAA-B3690C3D84D1}"/>
              </a:ext>
            </a:extLst>
          </p:cNvPr>
          <p:cNvGrpSpPr/>
          <p:nvPr/>
        </p:nvGrpSpPr>
        <p:grpSpPr>
          <a:xfrm>
            <a:off x="10404135" y="2298186"/>
            <a:ext cx="1113217" cy="328866"/>
            <a:chOff x="10421069" y="2969505"/>
            <a:chExt cx="1113217" cy="328866"/>
          </a:xfrm>
        </p:grpSpPr>
        <p:sp>
          <p:nvSpPr>
            <p:cNvPr id="19" name="Rectangle 18">
              <a:extLst>
                <a:ext uri="{FF2B5EF4-FFF2-40B4-BE49-F238E27FC236}">
                  <a16:creationId xmlns:a16="http://schemas.microsoft.com/office/drawing/2014/main" id="{F9DE41AE-8117-256C-5A28-D8DF49EDF834}"/>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9C347EB9-9710-CAFE-9675-76777522AD65}"/>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A064C27B-6E01-3DB2-AE52-BE758DBDC57D}"/>
              </a:ext>
            </a:extLst>
          </p:cNvPr>
          <p:cNvGrpSpPr/>
          <p:nvPr/>
        </p:nvGrpSpPr>
        <p:grpSpPr>
          <a:xfrm>
            <a:off x="10404135" y="3055241"/>
            <a:ext cx="1113217" cy="328866"/>
            <a:chOff x="10421069" y="2969505"/>
            <a:chExt cx="1113217" cy="328866"/>
          </a:xfrm>
        </p:grpSpPr>
        <p:sp>
          <p:nvSpPr>
            <p:cNvPr id="22" name="Rectangle 21">
              <a:extLst>
                <a:ext uri="{FF2B5EF4-FFF2-40B4-BE49-F238E27FC236}">
                  <a16:creationId xmlns:a16="http://schemas.microsoft.com/office/drawing/2014/main" id="{7C2540FF-D98C-6620-613F-90F2C082F43A}"/>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736B011-2198-4AB3-A58B-69C4DD6362A1}"/>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Slide Number Placeholder 5">
            <a:extLst>
              <a:ext uri="{FF2B5EF4-FFF2-40B4-BE49-F238E27FC236}">
                <a16:creationId xmlns:a16="http://schemas.microsoft.com/office/drawing/2014/main" id="{AD5CC746-71EA-15D8-5E00-05C1253FA38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25</a:t>
            </a:fld>
            <a:endParaRPr lang="fr-CA" sz="1200" dirty="0"/>
          </a:p>
        </p:txBody>
      </p:sp>
      <p:cxnSp>
        <p:nvCxnSpPr>
          <p:cNvPr id="2" name="Straight Connector 1">
            <a:extLst>
              <a:ext uri="{FF2B5EF4-FFF2-40B4-BE49-F238E27FC236}">
                <a16:creationId xmlns:a16="http://schemas.microsoft.com/office/drawing/2014/main" id="{27AE50A5-E762-93F9-5351-8CAB177E71CA}"/>
              </a:ext>
            </a:extLst>
          </p:cNvPr>
          <p:cNvCxnSpPr>
            <a:cxnSpLocks/>
          </p:cNvCxnSpPr>
          <p:nvPr/>
        </p:nvCxnSpPr>
        <p:spPr>
          <a:xfrm>
            <a:off x="0" y="1122828"/>
            <a:ext cx="4572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1E63B4A-A8B3-9231-8180-4DFD29825E6F}"/>
              </a:ext>
            </a:extLst>
          </p:cNvPr>
          <p:cNvCxnSpPr>
            <a:cxnSpLocks/>
          </p:cNvCxnSpPr>
          <p:nvPr/>
        </p:nvCxnSpPr>
        <p:spPr>
          <a:xfrm>
            <a:off x="591140" y="3598322"/>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8B5B586-388C-782F-F728-FBC7E47CE5D4}"/>
              </a:ext>
            </a:extLst>
          </p:cNvPr>
          <p:cNvCxnSpPr>
            <a:cxnSpLocks/>
          </p:cNvCxnSpPr>
          <p:nvPr/>
        </p:nvCxnSpPr>
        <p:spPr>
          <a:xfrm>
            <a:off x="591140" y="4326806"/>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B87C774-859D-D7C6-6543-861BFCFF4D83}"/>
              </a:ext>
            </a:extLst>
          </p:cNvPr>
          <p:cNvCxnSpPr>
            <a:cxnSpLocks/>
          </p:cNvCxnSpPr>
          <p:nvPr/>
        </p:nvCxnSpPr>
        <p:spPr>
          <a:xfrm>
            <a:off x="591140" y="4779038"/>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D67BADF7-0281-F779-899D-B38CC2E54526}"/>
              </a:ext>
            </a:extLst>
          </p:cNvPr>
          <p:cNvGrpSpPr/>
          <p:nvPr/>
        </p:nvGrpSpPr>
        <p:grpSpPr>
          <a:xfrm>
            <a:off x="10404135" y="3786288"/>
            <a:ext cx="1113217" cy="328866"/>
            <a:chOff x="10421069" y="2969505"/>
            <a:chExt cx="1113217" cy="328866"/>
          </a:xfrm>
        </p:grpSpPr>
        <p:sp>
          <p:nvSpPr>
            <p:cNvPr id="24" name="Rectangle 23">
              <a:extLst>
                <a:ext uri="{FF2B5EF4-FFF2-40B4-BE49-F238E27FC236}">
                  <a16:creationId xmlns:a16="http://schemas.microsoft.com/office/drawing/2014/main" id="{372913B4-5C17-4951-86A7-9EFEEA741421}"/>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14EF214-085E-AD79-25E3-59FD7386805C}"/>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998A1DFA-A31F-9CB9-F2F8-9BE522A9BD84}"/>
              </a:ext>
            </a:extLst>
          </p:cNvPr>
          <p:cNvGrpSpPr/>
          <p:nvPr/>
        </p:nvGrpSpPr>
        <p:grpSpPr>
          <a:xfrm>
            <a:off x="10404135" y="4407488"/>
            <a:ext cx="1113217" cy="328866"/>
            <a:chOff x="10421069" y="2969505"/>
            <a:chExt cx="1113217" cy="328866"/>
          </a:xfrm>
        </p:grpSpPr>
        <p:sp>
          <p:nvSpPr>
            <p:cNvPr id="29" name="Rectangle 28">
              <a:extLst>
                <a:ext uri="{FF2B5EF4-FFF2-40B4-BE49-F238E27FC236}">
                  <a16:creationId xmlns:a16="http://schemas.microsoft.com/office/drawing/2014/main" id="{6AB9EBF3-39C5-E261-38E9-90CFAD8B8279}"/>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53BA105A-30AC-4F2C-0438-93A8F3B07BD4}"/>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409395C3-6653-4CF0-F6AE-32DF805ADD3D}"/>
              </a:ext>
            </a:extLst>
          </p:cNvPr>
          <p:cNvGrpSpPr/>
          <p:nvPr/>
        </p:nvGrpSpPr>
        <p:grpSpPr>
          <a:xfrm>
            <a:off x="10404135" y="5028192"/>
            <a:ext cx="1113217" cy="328866"/>
            <a:chOff x="10421069" y="2969505"/>
            <a:chExt cx="1113217" cy="328866"/>
          </a:xfrm>
        </p:grpSpPr>
        <p:sp>
          <p:nvSpPr>
            <p:cNvPr id="32" name="Rectangle 31">
              <a:extLst>
                <a:ext uri="{FF2B5EF4-FFF2-40B4-BE49-F238E27FC236}">
                  <a16:creationId xmlns:a16="http://schemas.microsoft.com/office/drawing/2014/main" id="{945A7946-9404-271C-3BB7-BCAD07C955AE}"/>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38DCB9F3-0955-F314-1C2D-D324FCC9345A}"/>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extBox 33">
            <a:extLst>
              <a:ext uri="{FF2B5EF4-FFF2-40B4-BE49-F238E27FC236}">
                <a16:creationId xmlns:a16="http://schemas.microsoft.com/office/drawing/2014/main" id="{35B18A5F-6D21-910C-F446-7F73D70E47AD}"/>
              </a:ext>
            </a:extLst>
          </p:cNvPr>
          <p:cNvSpPr txBox="1"/>
          <p:nvPr/>
        </p:nvSpPr>
        <p:spPr>
          <a:xfrm>
            <a:off x="7613059" y="6290914"/>
            <a:ext cx="3814321" cy="584775"/>
          </a:xfrm>
          <a:prstGeom prst="rect">
            <a:avLst/>
          </a:prstGeom>
          <a:solidFill>
            <a:srgbClr val="EC7C69"/>
          </a:solidFill>
        </p:spPr>
        <p:txBody>
          <a:bodyPr wrap="square">
            <a:spAutoFit/>
          </a:bodyPr>
          <a:lstStyle/>
          <a:p>
            <a:pPr algn="ctr"/>
            <a:r>
              <a:rPr lang="sl-SI" sz="2200" b="0" i="0" u="none" strike="noStrike" noProof="0" dirty="0">
                <a:solidFill>
                  <a:schemeClr val="bg1"/>
                </a:solidFill>
              </a:rPr>
              <a:t>Framhald á næstu glósu</a:t>
            </a:r>
          </a:p>
          <a:p>
            <a:pPr algn="ctr"/>
            <a:endParaRPr lang="sl-SI" sz="1000" dirty="0">
              <a:solidFill>
                <a:schemeClr val="bg1"/>
              </a:solidFill>
            </a:endParaRPr>
          </a:p>
        </p:txBody>
      </p:sp>
    </p:spTree>
    <p:extLst>
      <p:ext uri="{BB962C8B-B14F-4D97-AF65-F5344CB8AC3E}">
        <p14:creationId xmlns:p14="http://schemas.microsoft.com/office/powerpoint/2010/main" val="2237275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F59FAF-1BDD-95D5-EE12-5B320729753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6B46A7D-85AD-2606-B833-2261939912E2}"/>
              </a:ext>
            </a:extLst>
          </p:cNvPr>
          <p:cNvSpPr txBox="1">
            <a:spLocks/>
          </p:cNvSpPr>
          <p:nvPr/>
        </p:nvSpPr>
        <p:spPr>
          <a:xfrm>
            <a:off x="575857" y="1508513"/>
            <a:ext cx="9011896" cy="495952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spcAft>
                <a:spcPts val="1200"/>
              </a:spcAft>
              <a:buClr>
                <a:srgbClr val="459597"/>
              </a:buClr>
              <a:buFont typeface="+mj-lt"/>
              <a:buAutoNum type="arabicPeriod" startAt="7"/>
            </a:pPr>
            <a:r>
              <a:rPr lang="en-IE" sz="2200" b="1" dirty="0">
                <a:solidFill>
                  <a:srgbClr val="414141"/>
                </a:solidFill>
                <a:latin typeface="Calibri" panose="020F0502020204030204" pitchFamily="34" charset="0"/>
                <a:cs typeface="Calibri" panose="020F0502020204030204" pitchFamily="34" charset="0"/>
              </a:rPr>
              <a:t>Bjóððu fram þjónustu þína ef eitthvað vantar, t.d</a:t>
            </a:r>
            <a:r>
              <a:rPr lang="en-IE" sz="2200" dirty="0">
                <a:solidFill>
                  <a:srgbClr val="414141"/>
                </a:solidFill>
                <a:latin typeface="Calibri" panose="020F0502020204030204" pitchFamily="34" charset="0"/>
                <a:cs typeface="Calibri" panose="020F0502020204030204" pitchFamily="34" charset="0"/>
              </a:rPr>
              <a:t>. "Ef þú vilt auka kodda eða eitthvað annað, láttu okkur bara vita." Bjóððu gestinum smá velkomnargjöf á herberginu (t.d. vatn, sítrusjuice, vín eða heimagerða eða staðbundna snarl) og bættu við árstíðarbundnu atriði (t.d. blóm á vorin, heitt te á veturna). </a:t>
            </a:r>
          </a:p>
          <a:p>
            <a:pPr marL="457200" indent="-457200">
              <a:lnSpc>
                <a:spcPts val="2340"/>
              </a:lnSpc>
              <a:spcAft>
                <a:spcPts val="1200"/>
              </a:spcAft>
              <a:buClr>
                <a:srgbClr val="459597"/>
              </a:buClr>
              <a:buFont typeface="+mj-lt"/>
              <a:buAutoNum type="arabicPeriod" startAt="7"/>
            </a:pPr>
            <a:r>
              <a:rPr lang="en-IE" sz="2200" b="1" dirty="0">
                <a:solidFill>
                  <a:srgbClr val="414141"/>
                </a:solidFill>
                <a:latin typeface="Calibri" panose="020F0502020204030204" pitchFamily="34" charset="0"/>
                <a:cs typeface="Calibri" panose="020F0502020204030204" pitchFamily="34" charset="0"/>
              </a:rPr>
              <a:t>Bjóððu upp á velkomnarleiðarvísi ef þú getur</a:t>
            </a:r>
            <a:r>
              <a:rPr lang="en-IE" sz="2200" dirty="0">
                <a:solidFill>
                  <a:srgbClr val="414141"/>
                </a:solidFill>
                <a:latin typeface="Calibri" panose="020F0502020204030204" pitchFamily="34" charset="0"/>
                <a:cs typeface="Calibri" panose="020F0502020204030204" pitchFamily="34" charset="0"/>
              </a:rPr>
              <a:t>, með persónulegum tillögum (</a:t>
            </a:r>
            <a:r>
              <a:rPr lang="en-IE" sz="2200" dirty="0" err="1">
                <a:solidFill>
                  <a:srgbClr val="414141"/>
                </a:solidFill>
                <a:latin typeface="Calibri" panose="020F0502020204030204" pitchFamily="34" charset="0"/>
                <a:cs typeface="Calibri" panose="020F0502020204030204" pitchFamily="34" charset="0"/>
              </a:rPr>
              <a:t>uppáhalds </a:t>
            </a:r>
            <a:r>
              <a:rPr lang="en-IE" sz="2200" dirty="0">
                <a:solidFill>
                  <a:srgbClr val="414141"/>
                </a:solidFill>
                <a:latin typeface="Calibri" panose="020F0502020204030204" pitchFamily="34" charset="0"/>
                <a:cs typeface="Calibri" panose="020F0502020204030204" pitchFamily="34" charset="0"/>
              </a:rPr>
              <a:t>kaffihúsinu þínu, falnum perlum í nágrenninu o.s.frv.). </a:t>
            </a:r>
          </a:p>
          <a:p>
            <a:pPr marL="457200" indent="-457200">
              <a:lnSpc>
                <a:spcPts val="2340"/>
              </a:lnSpc>
              <a:spcAft>
                <a:spcPts val="1200"/>
              </a:spcAft>
              <a:buClr>
                <a:srgbClr val="459597"/>
              </a:buClr>
              <a:buFont typeface="+mj-lt"/>
              <a:buAutoNum type="arabicPeriod" startAt="7"/>
            </a:pPr>
            <a:r>
              <a:rPr lang="en-IE" sz="2200" b="1" dirty="0">
                <a:solidFill>
                  <a:srgbClr val="414141"/>
                </a:solidFill>
                <a:latin typeface="Calibri" panose="020F0502020204030204" pitchFamily="34" charset="0"/>
                <a:cs typeface="Calibri" panose="020F0502020204030204" pitchFamily="34" charset="0"/>
              </a:rPr>
              <a:t>Óskið </a:t>
            </a:r>
            <a:r>
              <a:rPr lang="en-IE" sz="2200" dirty="0">
                <a:solidFill>
                  <a:srgbClr val="414141"/>
                </a:solidFill>
                <a:latin typeface="Calibri" panose="020F0502020204030204" pitchFamily="34" charset="0"/>
                <a:cs typeface="Calibri" panose="020F0502020204030204" pitchFamily="34" charset="0"/>
              </a:rPr>
              <a:t>gestinum</a:t>
            </a:r>
            <a:r>
              <a:rPr lang="en-IE" sz="2200" b="1" dirty="0">
                <a:solidFill>
                  <a:srgbClr val="414141"/>
                </a:solidFill>
                <a:latin typeface="Calibri" panose="020F0502020204030204" pitchFamily="34" charset="0"/>
                <a:cs typeface="Calibri" panose="020F0502020204030204" pitchFamily="34" charset="0"/>
              </a:rPr>
              <a:t> ánægjulegs dvalar og bjóðið </a:t>
            </a:r>
            <a:r>
              <a:rPr lang="en-IE" sz="2200" dirty="0">
                <a:solidFill>
                  <a:srgbClr val="414141"/>
                </a:solidFill>
                <a:latin typeface="Calibri" panose="020F0502020204030204" pitchFamily="34" charset="0"/>
                <a:cs typeface="Calibri" panose="020F0502020204030204" pitchFamily="34" charset="0"/>
              </a:rPr>
              <a:t>upp á</a:t>
            </a:r>
            <a:r>
              <a:rPr lang="en-IE" sz="2200" b="1" dirty="0">
                <a:solidFill>
                  <a:srgbClr val="414141"/>
                </a:solidFill>
                <a:latin typeface="Calibri" panose="020F0502020204030204" pitchFamily="34" charset="0"/>
                <a:cs typeface="Calibri" panose="020F0502020204030204" pitchFamily="34" charset="0"/>
              </a:rPr>
              <a:t> </a:t>
            </a:r>
            <a:r>
              <a:rPr lang="en-IE" sz="2200" b="1" dirty="0" err="1">
                <a:solidFill>
                  <a:srgbClr val="414141"/>
                </a:solidFill>
                <a:latin typeface="Calibri" panose="020F0502020204030204" pitchFamily="34" charset="0"/>
                <a:cs typeface="Calibri" panose="020F0502020204030204" pitchFamily="34" charset="0"/>
              </a:rPr>
              <a:t>frekari </a:t>
            </a:r>
            <a:r>
              <a:rPr lang="en-IE" sz="2200" b="1" dirty="0">
                <a:solidFill>
                  <a:srgbClr val="414141"/>
                </a:solidFill>
                <a:latin typeface="Calibri" panose="020F0502020204030204" pitchFamily="34" charset="0"/>
                <a:cs typeface="Calibri" panose="020F0502020204030204" pitchFamily="34" charset="0"/>
              </a:rPr>
              <a:t>dvöl</a:t>
            </a:r>
            <a:r>
              <a:rPr lang="en-IE" sz="2200" dirty="0">
                <a:solidFill>
                  <a:srgbClr val="414141"/>
                </a:solidFill>
                <a:latin typeface="Calibri" panose="020F0502020204030204" pitchFamily="34" charset="0"/>
                <a:cs typeface="Calibri" panose="020F0502020204030204" pitchFamily="34" charset="0"/>
              </a:rPr>
              <a:t>: "Við vonum að dvölin verði þægileg og ánægjuleg. Ef eitthvað er sem þið þurfið, endilega hafið samband."</a:t>
            </a:r>
          </a:p>
          <a:p>
            <a:pPr marL="457200" indent="-457200">
              <a:lnSpc>
                <a:spcPts val="2340"/>
              </a:lnSpc>
              <a:spcAft>
                <a:spcPts val="1200"/>
              </a:spcAft>
              <a:buClr>
                <a:srgbClr val="459597"/>
              </a:buClr>
              <a:buFont typeface="+mj-lt"/>
              <a:buAutoNum type="arabicPeriod" startAt="7"/>
            </a:pPr>
            <a:endParaRPr lang="en-IE"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7"/>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7"/>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7"/>
            </a:pPr>
            <a:endParaRPr lang="sl-SI" sz="2200" b="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7"/>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7"/>
            </a:pPr>
            <a:endParaRPr lang="en-US" sz="2200" dirty="0">
              <a:solidFill>
                <a:srgbClr val="414141"/>
              </a:solidFill>
              <a:latin typeface="Calibri" panose="020F0502020204030204" pitchFamily="34" charset="0"/>
              <a:cs typeface="Calibri" panose="020F0502020204030204" pitchFamily="34" charset="0"/>
            </a:endParaRPr>
          </a:p>
        </p:txBody>
      </p:sp>
      <p:sp>
        <p:nvSpPr>
          <p:cNvPr id="6" name="Text Placeholder 4">
            <a:extLst>
              <a:ext uri="{FF2B5EF4-FFF2-40B4-BE49-F238E27FC236}">
                <a16:creationId xmlns:a16="http://schemas.microsoft.com/office/drawing/2014/main" id="{40DA7244-1C60-8D6E-AB1D-A48A6556F28E}"/>
              </a:ext>
            </a:extLst>
          </p:cNvPr>
          <p:cNvSpPr txBox="1">
            <a:spLocks/>
          </p:cNvSpPr>
          <p:nvPr/>
        </p:nvSpPr>
        <p:spPr>
          <a:xfrm>
            <a:off x="9426090" y="1002519"/>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CDF194EC-4109-AE92-4140-B4556CAA3A11}"/>
              </a:ext>
            </a:extLst>
          </p:cNvPr>
          <p:cNvGrpSpPr/>
          <p:nvPr/>
        </p:nvGrpSpPr>
        <p:grpSpPr>
          <a:xfrm>
            <a:off x="10350347" y="1623558"/>
            <a:ext cx="1113217" cy="328866"/>
            <a:chOff x="10421069" y="2969505"/>
            <a:chExt cx="1113217" cy="328866"/>
          </a:xfrm>
        </p:grpSpPr>
        <p:sp>
          <p:nvSpPr>
            <p:cNvPr id="8" name="Rectangle 7">
              <a:extLst>
                <a:ext uri="{FF2B5EF4-FFF2-40B4-BE49-F238E27FC236}">
                  <a16:creationId xmlns:a16="http://schemas.microsoft.com/office/drawing/2014/main" id="{D8E2661E-31A8-C68B-8CB8-FE24062E2E3A}"/>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E9960D5-DB52-263E-AC08-97D36B7AECA8}"/>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03B3670B-52F4-6715-8E91-3290E4EDC75D}"/>
              </a:ext>
            </a:extLst>
          </p:cNvPr>
          <p:cNvCxnSpPr>
            <a:cxnSpLocks/>
          </p:cNvCxnSpPr>
          <p:nvPr/>
        </p:nvCxnSpPr>
        <p:spPr>
          <a:xfrm>
            <a:off x="552211" y="2754507"/>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C806BA6D-BD50-AD07-5627-10506661CE24}"/>
              </a:ext>
            </a:extLst>
          </p:cNvPr>
          <p:cNvGrpSpPr/>
          <p:nvPr/>
        </p:nvGrpSpPr>
        <p:grpSpPr>
          <a:xfrm>
            <a:off x="10350347" y="2912813"/>
            <a:ext cx="1113217" cy="328866"/>
            <a:chOff x="10421069" y="2969505"/>
            <a:chExt cx="1113217" cy="328866"/>
          </a:xfrm>
        </p:grpSpPr>
        <p:sp>
          <p:nvSpPr>
            <p:cNvPr id="22" name="Rectangle 21">
              <a:extLst>
                <a:ext uri="{FF2B5EF4-FFF2-40B4-BE49-F238E27FC236}">
                  <a16:creationId xmlns:a16="http://schemas.microsoft.com/office/drawing/2014/main" id="{D742849A-CD66-9278-FDBD-B739ED895101}"/>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6079BA5-294B-22EE-7A4B-F132901B49FE}"/>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Slide Number Placeholder 5">
            <a:extLst>
              <a:ext uri="{FF2B5EF4-FFF2-40B4-BE49-F238E27FC236}">
                <a16:creationId xmlns:a16="http://schemas.microsoft.com/office/drawing/2014/main" id="{E9B4DA2C-5630-68D1-8833-213A91C44D6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26</a:t>
            </a:fld>
            <a:endParaRPr lang="fr-CA" sz="1200" dirty="0"/>
          </a:p>
        </p:txBody>
      </p:sp>
      <p:cxnSp>
        <p:nvCxnSpPr>
          <p:cNvPr id="7" name="Straight Connector 6">
            <a:extLst>
              <a:ext uri="{FF2B5EF4-FFF2-40B4-BE49-F238E27FC236}">
                <a16:creationId xmlns:a16="http://schemas.microsoft.com/office/drawing/2014/main" id="{42FEDE1D-3B2E-1E78-200F-945D54A4381A}"/>
              </a:ext>
            </a:extLst>
          </p:cNvPr>
          <p:cNvCxnSpPr>
            <a:cxnSpLocks/>
          </p:cNvCxnSpPr>
          <p:nvPr/>
        </p:nvCxnSpPr>
        <p:spPr>
          <a:xfrm>
            <a:off x="623002" y="3482788"/>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CDC7883-5A96-2361-C4EA-A10CB0B1B15F}"/>
              </a:ext>
            </a:extLst>
          </p:cNvPr>
          <p:cNvGrpSpPr/>
          <p:nvPr/>
        </p:nvGrpSpPr>
        <p:grpSpPr>
          <a:xfrm>
            <a:off x="10361851" y="3657307"/>
            <a:ext cx="1113217" cy="328866"/>
            <a:chOff x="10421069" y="2969505"/>
            <a:chExt cx="1113217" cy="328866"/>
          </a:xfrm>
        </p:grpSpPr>
        <p:sp>
          <p:nvSpPr>
            <p:cNvPr id="24" name="Rectangle 23">
              <a:extLst>
                <a:ext uri="{FF2B5EF4-FFF2-40B4-BE49-F238E27FC236}">
                  <a16:creationId xmlns:a16="http://schemas.microsoft.com/office/drawing/2014/main" id="{6A52BE68-C261-9523-CF17-D7C5EAECEB1E}"/>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C0DDAFA-5BEA-7325-C5E7-263E51C369FE}"/>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 Placeholder 3">
            <a:extLst>
              <a:ext uri="{FF2B5EF4-FFF2-40B4-BE49-F238E27FC236}">
                <a16:creationId xmlns:a16="http://schemas.microsoft.com/office/drawing/2014/main" id="{AAFD1AFC-8744-A4F2-AA06-B48AFE4C9473}"/>
              </a:ext>
            </a:extLst>
          </p:cNvPr>
          <p:cNvSpPr txBox="1">
            <a:spLocks/>
          </p:cNvSpPr>
          <p:nvPr/>
        </p:nvSpPr>
        <p:spPr>
          <a:xfrm>
            <a:off x="629645" y="462291"/>
            <a:ext cx="686036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dirty="0"/>
              <a:t>Persónuleg innritun</a:t>
            </a:r>
          </a:p>
        </p:txBody>
      </p:sp>
      <p:cxnSp>
        <p:nvCxnSpPr>
          <p:cNvPr id="4" name="Straight Connector 3">
            <a:extLst>
              <a:ext uri="{FF2B5EF4-FFF2-40B4-BE49-F238E27FC236}">
                <a16:creationId xmlns:a16="http://schemas.microsoft.com/office/drawing/2014/main" id="{4D96A1C7-E6BF-624F-6B70-398BF855CB2D}"/>
              </a:ext>
            </a:extLst>
          </p:cNvPr>
          <p:cNvCxnSpPr>
            <a:cxnSpLocks/>
          </p:cNvCxnSpPr>
          <p:nvPr/>
        </p:nvCxnSpPr>
        <p:spPr>
          <a:xfrm>
            <a:off x="0" y="1122828"/>
            <a:ext cx="4572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751104EE-E1CA-40F9-B660-9D15F317C39C}"/>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5699874" y="4386186"/>
            <a:ext cx="3580276" cy="2659133"/>
          </a:xfrm>
          <a:prstGeom prst="rect">
            <a:avLst/>
          </a:prstGeom>
        </p:spPr>
      </p:pic>
    </p:spTree>
    <p:extLst>
      <p:ext uri="{BB962C8B-B14F-4D97-AF65-F5344CB8AC3E}">
        <p14:creationId xmlns:p14="http://schemas.microsoft.com/office/powerpoint/2010/main" val="23375699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B880A-D6DC-CE05-41D9-64730FF1B66B}"/>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E222A06A-60FC-360F-78AD-6AD430071850}"/>
              </a:ext>
            </a:extLst>
          </p:cNvPr>
          <p:cNvSpPr txBox="1">
            <a:spLocks/>
          </p:cNvSpPr>
          <p:nvPr/>
        </p:nvSpPr>
        <p:spPr>
          <a:xfrm>
            <a:off x="629645" y="462291"/>
            <a:ext cx="686036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Sjálfskráning</a:t>
            </a:r>
            <a:endParaRPr lang="sl-SI" dirty="0"/>
          </a:p>
        </p:txBody>
      </p:sp>
      <p:sp>
        <p:nvSpPr>
          <p:cNvPr id="5" name="Text Placeholder 4">
            <a:extLst>
              <a:ext uri="{FF2B5EF4-FFF2-40B4-BE49-F238E27FC236}">
                <a16:creationId xmlns:a16="http://schemas.microsoft.com/office/drawing/2014/main" id="{89618572-9554-719D-2485-7CDA10CDAAC8}"/>
              </a:ext>
            </a:extLst>
          </p:cNvPr>
          <p:cNvSpPr txBox="1">
            <a:spLocks/>
          </p:cNvSpPr>
          <p:nvPr/>
        </p:nvSpPr>
        <p:spPr>
          <a:xfrm>
            <a:off x="564190" y="2646273"/>
            <a:ext cx="9011896" cy="495952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Veldu áreiðanlegt eignastjórnunarkerfi (PMS) </a:t>
            </a:r>
            <a:r>
              <a:rPr lang="en-IE" sz="2200" dirty="0">
                <a:solidFill>
                  <a:srgbClr val="414141"/>
                </a:solidFill>
                <a:latin typeface="Calibri" panose="020F0502020204030204" pitchFamily="34" charset="0"/>
                <a:cs typeface="Calibri" panose="020F0502020204030204" pitchFamily="34" charset="0"/>
              </a:rPr>
              <a:t>til að aðstoða þig við bókanir, innritun á netinu o.s.frv.</a:t>
            </a:r>
          </a:p>
          <a:p>
            <a:pPr marL="457200" indent="-457200">
              <a:lnSpc>
                <a:spcPts val="2340"/>
              </a:lnSpc>
              <a:spcAft>
                <a:spcPts val="1200"/>
              </a:spcAft>
              <a:buClr>
                <a:srgbClr val="459597"/>
              </a:buClr>
              <a:buFont typeface="+mj-lt"/>
              <a:buAutoNum type="arabicPeriod"/>
            </a:pPr>
            <a:r>
              <a:rPr lang="en-IE" sz="2200" b="1" dirty="0">
                <a:solidFill>
                  <a:srgbClr val="414141"/>
                </a:solidFill>
                <a:latin typeface="Calibri" panose="020F0502020204030204" pitchFamily="34" charset="0"/>
                <a:cs typeface="Calibri" panose="020F0502020204030204" pitchFamily="34" charset="0"/>
              </a:rPr>
              <a:t>Skýrlega miðla leiðbeiningum um innritun </a:t>
            </a:r>
            <a:r>
              <a:rPr lang="en-IE" sz="2200" dirty="0">
                <a:solidFill>
                  <a:srgbClr val="414141"/>
                </a:solidFill>
                <a:latin typeface="Calibri" panose="020F0502020204030204" pitchFamily="34" charset="0"/>
                <a:cs typeface="Calibri" panose="020F0502020204030204" pitchFamily="34" charset="0"/>
              </a:rPr>
              <a:t>og sendu gestinum </a:t>
            </a:r>
            <a:r>
              <a:rPr lang="en-IE" sz="2200" b="1" dirty="0">
                <a:solidFill>
                  <a:srgbClr val="414141"/>
                </a:solidFill>
                <a:latin typeface="Calibri" panose="020F0502020204030204" pitchFamily="34" charset="0"/>
                <a:cs typeface="Calibri" panose="020F0502020204030204" pitchFamily="34" charset="0"/>
              </a:rPr>
              <a:t>skref-fyrir-skref leiðbeiningar að minnsta kosti 24 klukkustundum fyrir </a:t>
            </a:r>
            <a:r>
              <a:rPr lang="en-IE" sz="2200" dirty="0">
                <a:solidFill>
                  <a:srgbClr val="414141"/>
                </a:solidFill>
                <a:latin typeface="Calibri" panose="020F0502020204030204" pitchFamily="34" charset="0"/>
                <a:cs typeface="Calibri" panose="020F0502020204030204" pitchFamily="34" charset="0"/>
              </a:rPr>
              <a:t>komu, auk nákvæmrar heimilisfangs, leiðbeininga um akstursleiðir, tengiliðaupplýsinga þinna, reglna eignarinnar eða húsreglna o.s.frv., og láttu hann vita að þú hlakkar til dvölar hans.</a:t>
            </a:r>
          </a:p>
          <a:p>
            <a:pPr marL="45720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a:pPr>
            <a:endParaRPr lang="sl-SI" sz="220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a:pPr>
            <a:endParaRPr lang="en-US" sz="2200" dirty="0">
              <a:solidFill>
                <a:srgbClr val="414141"/>
              </a:solidFill>
              <a:latin typeface="Calibri" panose="020F0502020204030204" pitchFamily="34" charset="0"/>
              <a:cs typeface="Calibri" panose="020F0502020204030204" pitchFamily="34" charset="0"/>
            </a:endParaRPr>
          </a:p>
        </p:txBody>
      </p:sp>
      <p:sp>
        <p:nvSpPr>
          <p:cNvPr id="6" name="Text Placeholder 4">
            <a:extLst>
              <a:ext uri="{FF2B5EF4-FFF2-40B4-BE49-F238E27FC236}">
                <a16:creationId xmlns:a16="http://schemas.microsoft.com/office/drawing/2014/main" id="{92D471C1-E4A7-38E9-0D2A-5C8DD20EE092}"/>
              </a:ext>
            </a:extLst>
          </p:cNvPr>
          <p:cNvSpPr txBox="1">
            <a:spLocks/>
          </p:cNvSpPr>
          <p:nvPr/>
        </p:nvSpPr>
        <p:spPr>
          <a:xfrm>
            <a:off x="9414423" y="2154134"/>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7805817D-96BA-3262-C766-ABEF4B9964BF}"/>
              </a:ext>
            </a:extLst>
          </p:cNvPr>
          <p:cNvGrpSpPr/>
          <p:nvPr/>
        </p:nvGrpSpPr>
        <p:grpSpPr>
          <a:xfrm>
            <a:off x="10338680" y="2622679"/>
            <a:ext cx="1113217" cy="328866"/>
            <a:chOff x="10421069" y="2969505"/>
            <a:chExt cx="1113217" cy="328866"/>
          </a:xfrm>
        </p:grpSpPr>
        <p:sp>
          <p:nvSpPr>
            <p:cNvPr id="8" name="Rectangle 7">
              <a:extLst>
                <a:ext uri="{FF2B5EF4-FFF2-40B4-BE49-F238E27FC236}">
                  <a16:creationId xmlns:a16="http://schemas.microsoft.com/office/drawing/2014/main" id="{9B2B7587-6D47-E656-0EED-2BE17ED0E7B4}"/>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FF58875-4CE0-7BB5-7DC7-DAC9CECD6FFE}"/>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7" name="Straight Connector 16">
            <a:extLst>
              <a:ext uri="{FF2B5EF4-FFF2-40B4-BE49-F238E27FC236}">
                <a16:creationId xmlns:a16="http://schemas.microsoft.com/office/drawing/2014/main" id="{FBF0169A-8AA0-4747-2CF1-FEC2C82B3579}"/>
              </a:ext>
            </a:extLst>
          </p:cNvPr>
          <p:cNvCxnSpPr>
            <a:cxnSpLocks/>
          </p:cNvCxnSpPr>
          <p:nvPr/>
        </p:nvCxnSpPr>
        <p:spPr>
          <a:xfrm>
            <a:off x="525685" y="3374134"/>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C68CFC75-0D6D-61CE-F84C-E7162D22EA91}"/>
              </a:ext>
            </a:extLst>
          </p:cNvPr>
          <p:cNvGrpSpPr/>
          <p:nvPr/>
        </p:nvGrpSpPr>
        <p:grpSpPr>
          <a:xfrm>
            <a:off x="10338680" y="3558801"/>
            <a:ext cx="1113217" cy="328866"/>
            <a:chOff x="10421069" y="2969505"/>
            <a:chExt cx="1113217" cy="328866"/>
          </a:xfrm>
        </p:grpSpPr>
        <p:sp>
          <p:nvSpPr>
            <p:cNvPr id="19" name="Rectangle 18">
              <a:extLst>
                <a:ext uri="{FF2B5EF4-FFF2-40B4-BE49-F238E27FC236}">
                  <a16:creationId xmlns:a16="http://schemas.microsoft.com/office/drawing/2014/main" id="{FC96629E-08FB-149F-84F1-8C70743D9668}"/>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EB7F116-D42B-6DEC-C158-44C477435EFE}"/>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Slide Number Placeholder 5">
            <a:extLst>
              <a:ext uri="{FF2B5EF4-FFF2-40B4-BE49-F238E27FC236}">
                <a16:creationId xmlns:a16="http://schemas.microsoft.com/office/drawing/2014/main" id="{A3A49F95-924F-FE2E-DC7E-8C000631F64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27</a:t>
            </a:fld>
            <a:endParaRPr lang="fr-CA" sz="1200" dirty="0"/>
          </a:p>
        </p:txBody>
      </p:sp>
      <p:cxnSp>
        <p:nvCxnSpPr>
          <p:cNvPr id="2" name="Straight Connector 1">
            <a:extLst>
              <a:ext uri="{FF2B5EF4-FFF2-40B4-BE49-F238E27FC236}">
                <a16:creationId xmlns:a16="http://schemas.microsoft.com/office/drawing/2014/main" id="{705EB06A-749E-C5D7-CDC3-52FD81DA90BD}"/>
              </a:ext>
            </a:extLst>
          </p:cNvPr>
          <p:cNvCxnSpPr>
            <a:cxnSpLocks/>
          </p:cNvCxnSpPr>
          <p:nvPr/>
        </p:nvCxnSpPr>
        <p:spPr>
          <a:xfrm>
            <a:off x="0" y="1122828"/>
            <a:ext cx="4572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E695DC85-2367-58A1-943A-93B827686E36}"/>
              </a:ext>
            </a:extLst>
          </p:cNvPr>
          <p:cNvSpPr txBox="1"/>
          <p:nvPr/>
        </p:nvSpPr>
        <p:spPr>
          <a:xfrm>
            <a:off x="7613059" y="6290914"/>
            <a:ext cx="3814321" cy="584775"/>
          </a:xfrm>
          <a:prstGeom prst="rect">
            <a:avLst/>
          </a:prstGeom>
          <a:solidFill>
            <a:srgbClr val="EC7C69"/>
          </a:solidFill>
        </p:spPr>
        <p:txBody>
          <a:bodyPr wrap="square">
            <a:spAutoFit/>
          </a:bodyPr>
          <a:lstStyle/>
          <a:p>
            <a:pPr algn="ctr"/>
            <a:r>
              <a:rPr lang="sl-SI" sz="2200" b="0" i="0" u="none" strike="noStrike" noProof="0" dirty="0">
                <a:solidFill>
                  <a:schemeClr val="bg1"/>
                </a:solidFill>
              </a:rPr>
              <a:t>Framhald á næstu glósu</a:t>
            </a:r>
          </a:p>
          <a:p>
            <a:pPr algn="ctr"/>
            <a:endParaRPr lang="sl-SI" sz="1000" dirty="0">
              <a:solidFill>
                <a:schemeClr val="bg1"/>
              </a:solidFill>
            </a:endParaRPr>
          </a:p>
        </p:txBody>
      </p:sp>
      <p:sp>
        <p:nvSpPr>
          <p:cNvPr id="3" name="TextBox 2">
            <a:extLst>
              <a:ext uri="{FF2B5EF4-FFF2-40B4-BE49-F238E27FC236}">
                <a16:creationId xmlns:a16="http://schemas.microsoft.com/office/drawing/2014/main" id="{2E07553F-60E8-C2A4-22DF-D1CAD0A366D6}"/>
              </a:ext>
            </a:extLst>
          </p:cNvPr>
          <p:cNvSpPr txBox="1"/>
          <p:nvPr/>
        </p:nvSpPr>
        <p:spPr>
          <a:xfrm>
            <a:off x="620120" y="1429993"/>
            <a:ext cx="8900100" cy="1016560"/>
          </a:xfrm>
          <a:prstGeom prst="rect">
            <a:avLst/>
          </a:prstGeom>
          <a:noFill/>
        </p:spPr>
        <p:txBody>
          <a:bodyPr wrap="square">
            <a:spAutoFit/>
          </a:bodyPr>
          <a:lstStyle/>
          <a:p>
            <a:pPr>
              <a:lnSpc>
                <a:spcPts val="2360"/>
              </a:lnSpc>
            </a:pPr>
            <a:r>
              <a:rPr lang="sl-SI" sz="2400" b="0" i="0" u="none" strike="noStrike" noProof="0" dirty="0">
                <a:solidFill>
                  <a:srgbClr val="EC7C69"/>
                </a:solidFill>
                <a:latin typeface="Calibri" panose="020F0502020204030204" pitchFamily="34" charset="0"/>
                <a:cs typeface="Calibri" panose="020F0502020204030204" pitchFamily="34" charset="0"/>
              </a:rPr>
              <a:t>Tryggið að gestir geti </a:t>
            </a:r>
            <a:r>
              <a:rPr lang="sl-SI" sz="2400" b="1" i="0" u="none" strike="noStrike" noProof="0" dirty="0">
                <a:solidFill>
                  <a:srgbClr val="EC7C69"/>
                </a:solidFill>
                <a:latin typeface="Calibri" panose="020F0502020204030204" pitchFamily="34" charset="0"/>
                <a:cs typeface="Calibri" panose="020F0502020204030204" pitchFamily="34" charset="0"/>
              </a:rPr>
              <a:t>örugglega, auðveldlega og sjálfstætt komist inn í </a:t>
            </a:r>
            <a:r>
              <a:rPr lang="sl-SI" sz="2400" b="0" i="0" u="none" strike="noStrike" noProof="0" dirty="0">
                <a:solidFill>
                  <a:srgbClr val="EC7C69"/>
                </a:solidFill>
                <a:latin typeface="Calibri" panose="020F0502020204030204" pitchFamily="34" charset="0"/>
                <a:cs typeface="Calibri" panose="020F0502020204030204" pitchFamily="34" charset="0"/>
              </a:rPr>
              <a:t>eignina ykkar — og finni fyrir stuðningi jafnvel án augliti til auglitis.</a:t>
            </a:r>
            <a:endParaRPr lang="sl-SI" sz="2400" dirty="0">
              <a:solidFill>
                <a:srgbClr val="EC7C69"/>
              </a:solidFill>
              <a:latin typeface="Calibri" panose="020F0502020204030204" pitchFamily="34" charset="0"/>
              <a:cs typeface="Calibri" panose="020F0502020204030204" pitchFamily="34" charset="0"/>
            </a:endParaRPr>
          </a:p>
          <a:p>
            <a:pPr>
              <a:lnSpc>
                <a:spcPts val="2360"/>
              </a:lnSpc>
            </a:pPr>
            <a:endParaRPr lang="sl-SI" sz="2300" dirty="0">
              <a:solidFill>
                <a:srgbClr val="EC7C69"/>
              </a:solidFill>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BFA29109-82FD-15A8-C7C2-8F367A6A3B84}"/>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3531108" y="4405605"/>
            <a:ext cx="3580276" cy="2659133"/>
          </a:xfrm>
          <a:prstGeom prst="rect">
            <a:avLst/>
          </a:prstGeom>
        </p:spPr>
      </p:pic>
    </p:spTree>
    <p:extLst>
      <p:ext uri="{BB962C8B-B14F-4D97-AF65-F5344CB8AC3E}">
        <p14:creationId xmlns:p14="http://schemas.microsoft.com/office/powerpoint/2010/main" val="19691091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25F9B-F1B0-1F6B-C250-FF6F1F58C173}"/>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B3B59EDF-D42E-A146-F744-374356667512}"/>
              </a:ext>
            </a:extLst>
          </p:cNvPr>
          <p:cNvSpPr txBox="1">
            <a:spLocks/>
          </p:cNvSpPr>
          <p:nvPr/>
        </p:nvSpPr>
        <p:spPr>
          <a:xfrm>
            <a:off x="629645" y="462291"/>
            <a:ext cx="686036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Sjálfskráning</a:t>
            </a:r>
            <a:endParaRPr lang="sl-SI" dirty="0"/>
          </a:p>
        </p:txBody>
      </p:sp>
      <p:sp>
        <p:nvSpPr>
          <p:cNvPr id="5" name="Text Placeholder 4">
            <a:extLst>
              <a:ext uri="{FF2B5EF4-FFF2-40B4-BE49-F238E27FC236}">
                <a16:creationId xmlns:a16="http://schemas.microsoft.com/office/drawing/2014/main" id="{4EFFE6C0-85E9-01B0-C9CB-4C46A649C636}"/>
              </a:ext>
            </a:extLst>
          </p:cNvPr>
          <p:cNvSpPr txBox="1">
            <a:spLocks/>
          </p:cNvSpPr>
          <p:nvPr/>
        </p:nvSpPr>
        <p:spPr>
          <a:xfrm>
            <a:off x="564190" y="2493871"/>
            <a:ext cx="8275010" cy="495952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spcAft>
                <a:spcPts val="1200"/>
              </a:spcAft>
              <a:buClr>
                <a:srgbClr val="459597"/>
              </a:buClr>
              <a:buFont typeface="+mj-lt"/>
              <a:buAutoNum type="arabicPeriod" startAt="3"/>
            </a:pPr>
            <a:r>
              <a:rPr lang="en-IE" sz="2200" b="1" dirty="0">
                <a:solidFill>
                  <a:srgbClr val="414141"/>
                </a:solidFill>
                <a:latin typeface="Calibri" panose="020F0502020204030204" pitchFamily="34" charset="0"/>
                <a:cs typeface="Calibri" panose="020F0502020204030204" pitchFamily="34" charset="0"/>
              </a:rPr>
              <a:t>Bættu við:</a:t>
            </a:r>
          </a:p>
          <a:p>
            <a:pPr marL="846138" indent="-436563">
              <a:lnSpc>
                <a:spcPts val="2340"/>
              </a:lnSpc>
              <a:buClr>
                <a:srgbClr val="459597"/>
              </a:buClr>
              <a:buFont typeface="Arial" panose="020B0604020202020204" pitchFamily="34" charset="0"/>
              <a:buChar char="•"/>
            </a:pPr>
            <a:r>
              <a:rPr lang="en-IE" sz="2200" dirty="0">
                <a:solidFill>
                  <a:srgbClr val="414141"/>
                </a:solidFill>
                <a:latin typeface="Calibri" panose="020F0502020204030204" pitchFamily="34" charset="0"/>
                <a:cs typeface="Calibri" panose="020F0502020204030204" pitchFamily="34" charset="0"/>
              </a:rPr>
              <a:t>tegund inngangskerfis og staðsetning (t.d. "Svarti láskassinn er á vinstri hliðarstólpa")</a:t>
            </a:r>
          </a:p>
          <a:p>
            <a:pPr marL="846138" indent="-436563">
              <a:lnSpc>
                <a:spcPts val="2340"/>
              </a:lnSpc>
              <a:buClr>
                <a:srgbClr val="459597"/>
              </a:buClr>
              <a:buFont typeface="Arial" panose="020B0604020202020204" pitchFamily="34" charset="0"/>
              <a:buChar char="•"/>
            </a:pPr>
            <a:r>
              <a:rPr lang="en-IE" sz="2200" dirty="0">
                <a:solidFill>
                  <a:srgbClr val="414141"/>
                </a:solidFill>
                <a:latin typeface="Calibri" panose="020F0502020204030204" pitchFamily="34" charset="0"/>
                <a:cs typeface="Calibri" panose="020F0502020204030204" pitchFamily="34" charset="0"/>
              </a:rPr>
              <a:t>aðgangskóða og hvenær hann virkjast (t.d. "Kóði 5932 gildir frá kl. 15:00")</a:t>
            </a:r>
          </a:p>
          <a:p>
            <a:pPr marL="846138" indent="-436563">
              <a:lnSpc>
                <a:spcPts val="2340"/>
              </a:lnSpc>
              <a:buClr>
                <a:srgbClr val="459597"/>
              </a:buClr>
              <a:buFont typeface="Arial" panose="020B0604020202020204" pitchFamily="34" charset="0"/>
              <a:buChar char="•"/>
            </a:pPr>
            <a:r>
              <a:rPr lang="en-IE" sz="2200" dirty="0">
                <a:solidFill>
                  <a:srgbClr val="414141"/>
                </a:solidFill>
                <a:latin typeface="Calibri" panose="020F0502020204030204" pitchFamily="34" charset="0"/>
                <a:cs typeface="Calibri" panose="020F0502020204030204" pitchFamily="34" charset="0"/>
              </a:rPr>
              <a:t>herbergisnúmer og hæð, upplýsingar um Wi-Fi, neyðarnúmer (fyrir aðstoð við komu), </a:t>
            </a:r>
            <a:r>
              <a:rPr lang="en-IE" sz="2200" dirty="0" err="1">
                <a:solidFill>
                  <a:srgbClr val="414141"/>
                </a:solidFill>
                <a:latin typeface="Calibri" panose="020F0502020204030204" pitchFamily="34" charset="0"/>
                <a:cs typeface="Calibri" panose="020F0502020204030204" pitchFamily="34" charset="0"/>
              </a:rPr>
              <a:t>húsreglur</a:t>
            </a:r>
            <a:r>
              <a:rPr lang="en-IE" sz="2200" dirty="0">
                <a:solidFill>
                  <a:srgbClr val="414141"/>
                </a:solidFill>
                <a:latin typeface="Calibri" panose="020F0502020204030204" pitchFamily="34" charset="0"/>
                <a:cs typeface="Calibri" panose="020F0502020204030204" pitchFamily="34" charset="0"/>
              </a:rPr>
              <a:t>, bílastæðamöguleikar o.s.frv.</a:t>
            </a:r>
          </a:p>
          <a:p>
            <a:pPr marL="846138" indent="-436563">
              <a:lnSpc>
                <a:spcPts val="2340"/>
              </a:lnSpc>
              <a:buClr>
                <a:srgbClr val="459597"/>
              </a:buClr>
              <a:buFont typeface="Arial" panose="020B0604020202020204" pitchFamily="34" charset="0"/>
              <a:buChar char="•"/>
            </a:pPr>
            <a:r>
              <a:rPr lang="en-IE" sz="2200" dirty="0">
                <a:solidFill>
                  <a:srgbClr val="414141"/>
                </a:solidFill>
                <a:latin typeface="Calibri" panose="020F0502020204030204" pitchFamily="34" charset="0"/>
                <a:cs typeface="Calibri" panose="020F0502020204030204" pitchFamily="34" charset="0"/>
              </a:rPr>
              <a:t>bættu við myndum eða stuttri </a:t>
            </a:r>
            <a:r>
              <a:rPr lang="en-IE" sz="2200" b="1" dirty="0">
                <a:solidFill>
                  <a:srgbClr val="414141"/>
                </a:solidFill>
                <a:latin typeface="Calibri" panose="020F0502020204030204" pitchFamily="34" charset="0"/>
                <a:cs typeface="Calibri" panose="020F0502020204030204" pitchFamily="34" charset="0"/>
              </a:rPr>
              <a:t>myndbandsgönguleiðsögn</a:t>
            </a:r>
          </a:p>
          <a:p>
            <a:pPr marL="846138" indent="-436563">
              <a:lnSpc>
                <a:spcPts val="2340"/>
              </a:lnSpc>
              <a:buClr>
                <a:srgbClr val="459597"/>
              </a:buClr>
              <a:buFont typeface="Arial" panose="020B0604020202020204" pitchFamily="34" charset="0"/>
              <a:buChar char="•"/>
            </a:pPr>
            <a:r>
              <a:rPr lang="en-IE" sz="2200" dirty="0">
                <a:solidFill>
                  <a:srgbClr val="414141"/>
                </a:solidFill>
                <a:latin typeface="Calibri" panose="020F0502020204030204" pitchFamily="34" charset="0"/>
                <a:cs typeface="Calibri" panose="020F0502020204030204" pitchFamily="34" charset="0"/>
              </a:rPr>
              <a:t>nota örugga skilaboðamiðlun bókunarpallanna (Airbnb, </a:t>
            </a:r>
            <a:r>
              <a:rPr lang="en-IE" sz="2200" dirty="0" err="1">
                <a:solidFill>
                  <a:srgbClr val="414141"/>
                </a:solidFill>
                <a:latin typeface="Calibri" panose="020F0502020204030204" pitchFamily="34" charset="0"/>
                <a:cs typeface="Calibri" panose="020F0502020204030204" pitchFamily="34" charset="0"/>
              </a:rPr>
              <a:t>Booking.com</a:t>
            </a:r>
            <a:r>
              <a:rPr lang="en-IE" sz="2200" dirty="0">
                <a:solidFill>
                  <a:srgbClr val="414141"/>
                </a:solidFill>
                <a:latin typeface="Calibri" panose="020F0502020204030204" pitchFamily="34" charset="0"/>
                <a:cs typeface="Calibri" panose="020F0502020204030204" pitchFamily="34" charset="0"/>
              </a:rPr>
              <a:t>) eða tölvupóst</a:t>
            </a:r>
          </a:p>
        </p:txBody>
      </p:sp>
      <p:sp>
        <p:nvSpPr>
          <p:cNvPr id="6" name="Text Placeholder 4">
            <a:extLst>
              <a:ext uri="{FF2B5EF4-FFF2-40B4-BE49-F238E27FC236}">
                <a16:creationId xmlns:a16="http://schemas.microsoft.com/office/drawing/2014/main" id="{C318A848-5419-9FF5-32EE-83754EE6EB5C}"/>
              </a:ext>
            </a:extLst>
          </p:cNvPr>
          <p:cNvSpPr txBox="1">
            <a:spLocks/>
          </p:cNvSpPr>
          <p:nvPr/>
        </p:nvSpPr>
        <p:spPr>
          <a:xfrm>
            <a:off x="9414423" y="2209552"/>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0D031C82-879A-EDDC-3A48-6C7CA8C842DB}"/>
              </a:ext>
            </a:extLst>
          </p:cNvPr>
          <p:cNvGrpSpPr/>
          <p:nvPr/>
        </p:nvGrpSpPr>
        <p:grpSpPr>
          <a:xfrm>
            <a:off x="10338680" y="2705807"/>
            <a:ext cx="1113217" cy="328866"/>
            <a:chOff x="10421069" y="2969505"/>
            <a:chExt cx="1113217" cy="328866"/>
          </a:xfrm>
        </p:grpSpPr>
        <p:sp>
          <p:nvSpPr>
            <p:cNvPr id="8" name="Rectangle 7">
              <a:extLst>
                <a:ext uri="{FF2B5EF4-FFF2-40B4-BE49-F238E27FC236}">
                  <a16:creationId xmlns:a16="http://schemas.microsoft.com/office/drawing/2014/main" id="{899FA171-5A2A-CDD0-E5B7-11E7CB0A4B3D}"/>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8A128B2-E2DE-7D10-4147-0BA8392416BE}"/>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Slide Number Placeholder 5">
            <a:extLst>
              <a:ext uri="{FF2B5EF4-FFF2-40B4-BE49-F238E27FC236}">
                <a16:creationId xmlns:a16="http://schemas.microsoft.com/office/drawing/2014/main" id="{448E3CC3-E579-0D08-F00F-39C58058E32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28</a:t>
            </a:fld>
            <a:endParaRPr lang="fr-CA" sz="1200" dirty="0"/>
          </a:p>
        </p:txBody>
      </p:sp>
      <p:cxnSp>
        <p:nvCxnSpPr>
          <p:cNvPr id="2" name="Straight Connector 1">
            <a:extLst>
              <a:ext uri="{FF2B5EF4-FFF2-40B4-BE49-F238E27FC236}">
                <a16:creationId xmlns:a16="http://schemas.microsoft.com/office/drawing/2014/main" id="{B5536444-6B98-3057-20CD-E712850D0BB6}"/>
              </a:ext>
            </a:extLst>
          </p:cNvPr>
          <p:cNvCxnSpPr>
            <a:cxnSpLocks/>
          </p:cNvCxnSpPr>
          <p:nvPr/>
        </p:nvCxnSpPr>
        <p:spPr>
          <a:xfrm>
            <a:off x="0" y="1122828"/>
            <a:ext cx="4572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3CEB0FE-B799-D399-D555-D10D709AE3C6}"/>
              </a:ext>
            </a:extLst>
          </p:cNvPr>
          <p:cNvSpPr txBox="1"/>
          <p:nvPr/>
        </p:nvSpPr>
        <p:spPr>
          <a:xfrm>
            <a:off x="7613059" y="6290914"/>
            <a:ext cx="3814321" cy="584775"/>
          </a:xfrm>
          <a:prstGeom prst="rect">
            <a:avLst/>
          </a:prstGeom>
          <a:solidFill>
            <a:srgbClr val="EC7C69"/>
          </a:solidFill>
        </p:spPr>
        <p:txBody>
          <a:bodyPr wrap="square">
            <a:spAutoFit/>
          </a:bodyPr>
          <a:lstStyle/>
          <a:p>
            <a:pPr algn="ctr"/>
            <a:r>
              <a:rPr lang="sl-SI" sz="2200" b="0" i="0" u="none" strike="noStrike" noProof="0" dirty="0">
                <a:solidFill>
                  <a:schemeClr val="bg1"/>
                </a:solidFill>
              </a:rPr>
              <a:t>Framhald á næstu glósu</a:t>
            </a:r>
          </a:p>
          <a:p>
            <a:pPr algn="ctr"/>
            <a:endParaRPr lang="sl-SI" sz="1000" dirty="0">
              <a:solidFill>
                <a:schemeClr val="bg1"/>
              </a:solidFill>
            </a:endParaRPr>
          </a:p>
        </p:txBody>
      </p:sp>
      <p:sp>
        <p:nvSpPr>
          <p:cNvPr id="3" name="TextBox 2">
            <a:extLst>
              <a:ext uri="{FF2B5EF4-FFF2-40B4-BE49-F238E27FC236}">
                <a16:creationId xmlns:a16="http://schemas.microsoft.com/office/drawing/2014/main" id="{06C41A86-BF66-C411-9F1A-3528850D7C51}"/>
              </a:ext>
            </a:extLst>
          </p:cNvPr>
          <p:cNvSpPr txBox="1"/>
          <p:nvPr/>
        </p:nvSpPr>
        <p:spPr>
          <a:xfrm>
            <a:off x="620120" y="1429993"/>
            <a:ext cx="8900100" cy="1016560"/>
          </a:xfrm>
          <a:prstGeom prst="rect">
            <a:avLst/>
          </a:prstGeom>
          <a:noFill/>
        </p:spPr>
        <p:txBody>
          <a:bodyPr wrap="square">
            <a:spAutoFit/>
          </a:bodyPr>
          <a:lstStyle/>
          <a:p>
            <a:pPr>
              <a:lnSpc>
                <a:spcPts val="2360"/>
              </a:lnSpc>
            </a:pPr>
            <a:r>
              <a:rPr lang="sl-SI" sz="2400" b="0" i="0" u="none" strike="noStrike" noProof="0" dirty="0">
                <a:solidFill>
                  <a:srgbClr val="EC7C69"/>
                </a:solidFill>
                <a:latin typeface="Calibri" panose="020F0502020204030204" pitchFamily="34" charset="0"/>
                <a:cs typeface="Calibri" panose="020F0502020204030204" pitchFamily="34" charset="0"/>
              </a:rPr>
              <a:t>Tryggið að gestir geti </a:t>
            </a:r>
            <a:r>
              <a:rPr lang="sl-SI" sz="2400" b="1" i="0" u="none" strike="noStrike" noProof="0" dirty="0">
                <a:solidFill>
                  <a:srgbClr val="EC7C69"/>
                </a:solidFill>
                <a:latin typeface="Calibri" panose="020F0502020204030204" pitchFamily="34" charset="0"/>
                <a:cs typeface="Calibri" panose="020F0502020204030204" pitchFamily="34" charset="0"/>
              </a:rPr>
              <a:t>örugglega, auðveldlega og sjálfstætt komist inn á </a:t>
            </a:r>
            <a:r>
              <a:rPr lang="sl-SI" sz="2400" b="0" i="0" u="none" strike="noStrike" noProof="0" dirty="0">
                <a:solidFill>
                  <a:srgbClr val="EC7C69"/>
                </a:solidFill>
                <a:latin typeface="Calibri" panose="020F0502020204030204" pitchFamily="34" charset="0"/>
                <a:cs typeface="Calibri" panose="020F0502020204030204" pitchFamily="34" charset="0"/>
              </a:rPr>
              <a:t>eignina ykkar — og finni fyrir stuðningi jafnvel án augliti til auglitis.</a:t>
            </a:r>
            <a:endParaRPr lang="sl-SI" sz="2400" dirty="0">
              <a:solidFill>
                <a:srgbClr val="EC7C69"/>
              </a:solidFill>
              <a:latin typeface="Calibri" panose="020F0502020204030204" pitchFamily="34" charset="0"/>
              <a:cs typeface="Calibri" panose="020F0502020204030204" pitchFamily="34" charset="0"/>
            </a:endParaRPr>
          </a:p>
          <a:p>
            <a:pPr>
              <a:lnSpc>
                <a:spcPts val="2360"/>
              </a:lnSpc>
            </a:pPr>
            <a:endParaRPr lang="sl-SI" sz="2300" dirty="0">
              <a:solidFill>
                <a:srgbClr val="EC7C6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009203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66D87-CBD5-D8E7-782D-4A7952016ED6}"/>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3EC823AD-CE17-9AF6-1E44-17103E8A866F}"/>
              </a:ext>
            </a:extLst>
          </p:cNvPr>
          <p:cNvSpPr txBox="1">
            <a:spLocks/>
          </p:cNvSpPr>
          <p:nvPr/>
        </p:nvSpPr>
        <p:spPr>
          <a:xfrm>
            <a:off x="629645" y="462291"/>
            <a:ext cx="686036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Sjálfskráning</a:t>
            </a:r>
            <a:endParaRPr lang="sl-SI" dirty="0"/>
          </a:p>
        </p:txBody>
      </p:sp>
      <p:sp>
        <p:nvSpPr>
          <p:cNvPr id="5" name="Text Placeholder 4">
            <a:extLst>
              <a:ext uri="{FF2B5EF4-FFF2-40B4-BE49-F238E27FC236}">
                <a16:creationId xmlns:a16="http://schemas.microsoft.com/office/drawing/2014/main" id="{2CA0B8AE-262C-1D06-816D-904512E76112}"/>
              </a:ext>
            </a:extLst>
          </p:cNvPr>
          <p:cNvSpPr txBox="1">
            <a:spLocks/>
          </p:cNvSpPr>
          <p:nvPr/>
        </p:nvSpPr>
        <p:spPr>
          <a:xfrm>
            <a:off x="564190" y="2493871"/>
            <a:ext cx="9011896" cy="495952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spcAft>
                <a:spcPts val="1200"/>
              </a:spcAft>
              <a:buClr>
                <a:srgbClr val="459597"/>
              </a:buClr>
              <a:buFont typeface="+mj-lt"/>
              <a:buAutoNum type="arabicPeriod" startAt="4"/>
            </a:pPr>
            <a:r>
              <a:rPr lang="en-IE" sz="2200" b="1" dirty="0">
                <a:solidFill>
                  <a:srgbClr val="414141"/>
                </a:solidFill>
                <a:latin typeface="Calibri" panose="020F0502020204030204" pitchFamily="34" charset="0"/>
                <a:cs typeface="Calibri" panose="020F0502020204030204" pitchFamily="34" charset="0"/>
              </a:rPr>
              <a:t>Prófaðu kerfið sjálfur </a:t>
            </a:r>
            <a:r>
              <a:rPr lang="en-IE" sz="2200" dirty="0">
                <a:solidFill>
                  <a:srgbClr val="414141"/>
                </a:solidFill>
                <a:latin typeface="Calibri" panose="020F0502020204030204" pitchFamily="34" charset="0"/>
                <a:cs typeface="Calibri" panose="020F0502020204030204" pitchFamily="34" charset="0"/>
              </a:rPr>
              <a:t>(athugaðu hvort kóðinn virki, hvort láskassinn opnist auðveldlega, hvort hurðir lokist og læsist rétt, hvort gesturinn geti komist að eigninni frá bílastæði, lyftu, stigum o.s.frv.) og notaðu nákvæmlega sömu leiðbeiningar og gesturinn fær og reyndu að skrá þig inn eins og þú værir gesturinn</a:t>
            </a:r>
          </a:p>
          <a:p>
            <a:pPr marL="457200" indent="-457200">
              <a:lnSpc>
                <a:spcPts val="2340"/>
              </a:lnSpc>
              <a:spcAft>
                <a:spcPts val="1200"/>
              </a:spcAft>
              <a:buClr>
                <a:srgbClr val="459597"/>
              </a:buClr>
              <a:buFont typeface="+mj-lt"/>
              <a:buAutoNum type="arabicPeriod" startAt="4"/>
            </a:pPr>
            <a:r>
              <a:rPr lang="en-IE" sz="2200" b="1" dirty="0">
                <a:solidFill>
                  <a:srgbClr val="414141"/>
                </a:solidFill>
                <a:latin typeface="Calibri" panose="020F0502020204030204" pitchFamily="34" charset="0"/>
                <a:cs typeface="Calibri" panose="020F0502020204030204" pitchFamily="34" charset="0"/>
              </a:rPr>
              <a:t>Búðu eignina undir greiða komu og láttu ljósin </a:t>
            </a:r>
            <a:r>
              <a:rPr lang="en-IE" sz="2200" dirty="0">
                <a:solidFill>
                  <a:srgbClr val="414141"/>
                </a:solidFill>
                <a:latin typeface="Calibri" panose="020F0502020204030204" pitchFamily="34" charset="0"/>
                <a:cs typeface="Calibri" panose="020F0502020204030204" pitchFamily="34" charset="0"/>
              </a:rPr>
              <a:t>kveikt ef gestir gætu komið eftir myrkur, settu </a:t>
            </a:r>
            <a:r>
              <a:rPr lang="en-IE" sz="2200" b="1" dirty="0">
                <a:solidFill>
                  <a:srgbClr val="414141"/>
                </a:solidFill>
                <a:latin typeface="Calibri" panose="020F0502020204030204" pitchFamily="34" charset="0"/>
                <a:cs typeface="Calibri" panose="020F0502020204030204" pitchFamily="34" charset="0"/>
              </a:rPr>
              <a:t>upp skilti </a:t>
            </a:r>
            <a:r>
              <a:rPr lang="en-IE" sz="2200" dirty="0">
                <a:solidFill>
                  <a:srgbClr val="414141"/>
                </a:solidFill>
                <a:latin typeface="Calibri" panose="020F0502020204030204" pitchFamily="34" charset="0"/>
                <a:cs typeface="Calibri" panose="020F0502020204030204" pitchFamily="34" charset="0"/>
              </a:rPr>
              <a:t>með nafni gestsins í herberginu (valfrjálst en persónulegt) o.s.frv.</a:t>
            </a:r>
          </a:p>
          <a:p>
            <a:pPr marL="457200" indent="-457200">
              <a:lnSpc>
                <a:spcPts val="2340"/>
              </a:lnSpc>
              <a:spcAft>
                <a:spcPts val="1200"/>
              </a:spcAft>
              <a:buClr>
                <a:srgbClr val="459597"/>
              </a:buClr>
              <a:buFont typeface="+mj-lt"/>
              <a:buAutoNum type="arabicPeriod" startAt="4"/>
            </a:pPr>
            <a:r>
              <a:rPr lang="en-IE" sz="2200" b="1" dirty="0">
                <a:solidFill>
                  <a:srgbClr val="414141"/>
                </a:solidFill>
                <a:latin typeface="Calibri" panose="020F0502020204030204" pitchFamily="34" charset="0"/>
                <a:cs typeface="Calibri" panose="020F0502020204030204" pitchFamily="34" charset="0"/>
              </a:rPr>
              <a:t>Vertu tiltækur í síma, </a:t>
            </a:r>
            <a:r>
              <a:rPr lang="en-IE" sz="2200" dirty="0">
                <a:solidFill>
                  <a:srgbClr val="414141"/>
                </a:solidFill>
                <a:latin typeface="Calibri" panose="020F0502020204030204" pitchFamily="34" charset="0"/>
                <a:cs typeface="Calibri" panose="020F0502020204030204" pitchFamily="34" charset="0"/>
              </a:rPr>
              <a:t>láttu gesti vita að þeir geti </a:t>
            </a:r>
            <a:r>
              <a:rPr lang="en-IE" sz="2200" b="1" dirty="0">
                <a:solidFill>
                  <a:srgbClr val="414141"/>
                </a:solidFill>
                <a:latin typeface="Calibri" panose="020F0502020204030204" pitchFamily="34" charset="0"/>
                <a:cs typeface="Calibri" panose="020F0502020204030204" pitchFamily="34" charset="0"/>
              </a:rPr>
              <a:t>hringt, sent textaskilaboð eða skilaboð </a:t>
            </a:r>
            <a:r>
              <a:rPr lang="en-IE" sz="2200" dirty="0">
                <a:solidFill>
                  <a:srgbClr val="414141"/>
                </a:solidFill>
                <a:latin typeface="Calibri" panose="020F0502020204030204" pitchFamily="34" charset="0"/>
                <a:cs typeface="Calibri" panose="020F0502020204030204" pitchFamily="34" charset="0"/>
              </a:rPr>
              <a:t>hvenær sem er á innritunartímanum</a:t>
            </a:r>
          </a:p>
          <a:p>
            <a:pPr marL="457200" indent="-457200">
              <a:lnSpc>
                <a:spcPts val="2340"/>
              </a:lnSpc>
              <a:spcAft>
                <a:spcPts val="1200"/>
              </a:spcAft>
              <a:buClr>
                <a:srgbClr val="459597"/>
              </a:buClr>
              <a:buFont typeface="+mj-lt"/>
              <a:buAutoNum type="arabicPeriod" startAt="4"/>
            </a:pPr>
            <a:endParaRPr lang="en-IE"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4"/>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4"/>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4"/>
            </a:pPr>
            <a:endParaRPr lang="sl-SI" sz="220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4"/>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4"/>
            </a:pPr>
            <a:endParaRPr lang="en-US" sz="2200" dirty="0">
              <a:solidFill>
                <a:srgbClr val="414141"/>
              </a:solidFill>
              <a:latin typeface="Calibri" panose="020F0502020204030204" pitchFamily="34" charset="0"/>
              <a:cs typeface="Calibri" panose="020F0502020204030204" pitchFamily="34" charset="0"/>
            </a:endParaRPr>
          </a:p>
        </p:txBody>
      </p:sp>
      <p:sp>
        <p:nvSpPr>
          <p:cNvPr id="6" name="Text Placeholder 4">
            <a:extLst>
              <a:ext uri="{FF2B5EF4-FFF2-40B4-BE49-F238E27FC236}">
                <a16:creationId xmlns:a16="http://schemas.microsoft.com/office/drawing/2014/main" id="{43B4FECC-E942-D573-11D2-B06609E77547}"/>
              </a:ext>
            </a:extLst>
          </p:cNvPr>
          <p:cNvSpPr txBox="1">
            <a:spLocks/>
          </p:cNvSpPr>
          <p:nvPr/>
        </p:nvSpPr>
        <p:spPr>
          <a:xfrm>
            <a:off x="9414423" y="1987877"/>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57ED954D-4D19-5971-CFE0-5502D7454F78}"/>
              </a:ext>
            </a:extLst>
          </p:cNvPr>
          <p:cNvGrpSpPr/>
          <p:nvPr/>
        </p:nvGrpSpPr>
        <p:grpSpPr>
          <a:xfrm>
            <a:off x="10338680" y="2567262"/>
            <a:ext cx="1113217" cy="328866"/>
            <a:chOff x="10421069" y="2969505"/>
            <a:chExt cx="1113217" cy="328866"/>
          </a:xfrm>
        </p:grpSpPr>
        <p:sp>
          <p:nvSpPr>
            <p:cNvPr id="8" name="Rectangle 7">
              <a:extLst>
                <a:ext uri="{FF2B5EF4-FFF2-40B4-BE49-F238E27FC236}">
                  <a16:creationId xmlns:a16="http://schemas.microsoft.com/office/drawing/2014/main" id="{5B11C07E-BF6D-6CCE-0B0A-0DEEA5E6B38F}"/>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15DB933-475A-F2C5-F887-34556B33BBD7}"/>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78D6CF2A-D400-4A64-3430-0B638A3252D4}"/>
              </a:ext>
            </a:extLst>
          </p:cNvPr>
          <p:cNvCxnSpPr>
            <a:cxnSpLocks/>
          </p:cNvCxnSpPr>
          <p:nvPr/>
        </p:nvCxnSpPr>
        <p:spPr>
          <a:xfrm>
            <a:off x="525685" y="3756984"/>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28A05A69-A459-1451-1689-7B5CF4EC8FEB}"/>
              </a:ext>
            </a:extLst>
          </p:cNvPr>
          <p:cNvGrpSpPr/>
          <p:nvPr/>
        </p:nvGrpSpPr>
        <p:grpSpPr>
          <a:xfrm>
            <a:off x="10338680" y="3955631"/>
            <a:ext cx="1113217" cy="328866"/>
            <a:chOff x="10421069" y="2969505"/>
            <a:chExt cx="1113217" cy="328866"/>
          </a:xfrm>
        </p:grpSpPr>
        <p:sp>
          <p:nvSpPr>
            <p:cNvPr id="22" name="Rectangle 21">
              <a:extLst>
                <a:ext uri="{FF2B5EF4-FFF2-40B4-BE49-F238E27FC236}">
                  <a16:creationId xmlns:a16="http://schemas.microsoft.com/office/drawing/2014/main" id="{5CEBAA39-34E7-F051-0239-5580BE7FAF0E}"/>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88A269C-5602-FED9-26B8-C6CD7C190E13}"/>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Slide Number Placeholder 5">
            <a:extLst>
              <a:ext uri="{FF2B5EF4-FFF2-40B4-BE49-F238E27FC236}">
                <a16:creationId xmlns:a16="http://schemas.microsoft.com/office/drawing/2014/main" id="{65879798-D936-4653-FB7B-F4FA156B46E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29</a:t>
            </a:fld>
            <a:endParaRPr lang="fr-CA" sz="1200" dirty="0"/>
          </a:p>
        </p:txBody>
      </p:sp>
      <p:cxnSp>
        <p:nvCxnSpPr>
          <p:cNvPr id="2" name="Straight Connector 1">
            <a:extLst>
              <a:ext uri="{FF2B5EF4-FFF2-40B4-BE49-F238E27FC236}">
                <a16:creationId xmlns:a16="http://schemas.microsoft.com/office/drawing/2014/main" id="{DF021A63-18D8-CB16-FD32-FD1232E2CC34}"/>
              </a:ext>
            </a:extLst>
          </p:cNvPr>
          <p:cNvCxnSpPr>
            <a:cxnSpLocks/>
          </p:cNvCxnSpPr>
          <p:nvPr/>
        </p:nvCxnSpPr>
        <p:spPr>
          <a:xfrm>
            <a:off x="0" y="1122828"/>
            <a:ext cx="4572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893A87E-BB8F-BF37-DBC3-E0706AA875D8}"/>
              </a:ext>
            </a:extLst>
          </p:cNvPr>
          <p:cNvCxnSpPr>
            <a:cxnSpLocks/>
          </p:cNvCxnSpPr>
          <p:nvPr/>
        </p:nvCxnSpPr>
        <p:spPr>
          <a:xfrm>
            <a:off x="525685" y="4817365"/>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32A7FF10-7DF1-0A08-539A-1407ECD8775F}"/>
              </a:ext>
            </a:extLst>
          </p:cNvPr>
          <p:cNvGrpSpPr/>
          <p:nvPr/>
        </p:nvGrpSpPr>
        <p:grpSpPr>
          <a:xfrm>
            <a:off x="10338680" y="5005331"/>
            <a:ext cx="1113217" cy="328866"/>
            <a:chOff x="10421069" y="2969505"/>
            <a:chExt cx="1113217" cy="328866"/>
          </a:xfrm>
        </p:grpSpPr>
        <p:sp>
          <p:nvSpPr>
            <p:cNvPr id="24" name="Rectangle 23">
              <a:extLst>
                <a:ext uri="{FF2B5EF4-FFF2-40B4-BE49-F238E27FC236}">
                  <a16:creationId xmlns:a16="http://schemas.microsoft.com/office/drawing/2014/main" id="{9562C0C0-D564-5C09-860E-E31B3E8323E4}"/>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6D011ED-49CB-06DC-B7B5-1FD2E9C2A683}"/>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extBox 33">
            <a:extLst>
              <a:ext uri="{FF2B5EF4-FFF2-40B4-BE49-F238E27FC236}">
                <a16:creationId xmlns:a16="http://schemas.microsoft.com/office/drawing/2014/main" id="{FC68B7FD-3FD5-69BE-5550-A00AB5FFB30C}"/>
              </a:ext>
            </a:extLst>
          </p:cNvPr>
          <p:cNvSpPr txBox="1"/>
          <p:nvPr/>
        </p:nvSpPr>
        <p:spPr>
          <a:xfrm>
            <a:off x="7613059" y="6290914"/>
            <a:ext cx="3814321" cy="584775"/>
          </a:xfrm>
          <a:prstGeom prst="rect">
            <a:avLst/>
          </a:prstGeom>
          <a:solidFill>
            <a:srgbClr val="EC7C69"/>
          </a:solidFill>
        </p:spPr>
        <p:txBody>
          <a:bodyPr wrap="square">
            <a:spAutoFit/>
          </a:bodyPr>
          <a:lstStyle/>
          <a:p>
            <a:pPr algn="ctr"/>
            <a:r>
              <a:rPr lang="sl-SI" sz="2200" b="0" i="0" u="none" strike="noStrike" noProof="0" dirty="0">
                <a:solidFill>
                  <a:schemeClr val="bg1"/>
                </a:solidFill>
              </a:rPr>
              <a:t>Framhald á næstu glósu</a:t>
            </a:r>
          </a:p>
          <a:p>
            <a:pPr algn="ctr"/>
            <a:endParaRPr lang="sl-SI" sz="1000" dirty="0">
              <a:solidFill>
                <a:schemeClr val="bg1"/>
              </a:solidFill>
            </a:endParaRPr>
          </a:p>
        </p:txBody>
      </p:sp>
      <p:sp>
        <p:nvSpPr>
          <p:cNvPr id="3" name="TextBox 2">
            <a:extLst>
              <a:ext uri="{FF2B5EF4-FFF2-40B4-BE49-F238E27FC236}">
                <a16:creationId xmlns:a16="http://schemas.microsoft.com/office/drawing/2014/main" id="{451A3A54-8BF5-3C66-545B-BE97EDBFF74A}"/>
              </a:ext>
            </a:extLst>
          </p:cNvPr>
          <p:cNvSpPr txBox="1"/>
          <p:nvPr/>
        </p:nvSpPr>
        <p:spPr>
          <a:xfrm>
            <a:off x="620120" y="1429993"/>
            <a:ext cx="8900100" cy="1016560"/>
          </a:xfrm>
          <a:prstGeom prst="rect">
            <a:avLst/>
          </a:prstGeom>
          <a:noFill/>
        </p:spPr>
        <p:txBody>
          <a:bodyPr wrap="square">
            <a:spAutoFit/>
          </a:bodyPr>
          <a:lstStyle/>
          <a:p>
            <a:pPr>
              <a:lnSpc>
                <a:spcPts val="2360"/>
              </a:lnSpc>
            </a:pPr>
            <a:r>
              <a:rPr lang="sl-SI" sz="2400" b="0" i="0" u="none" strike="noStrike" noProof="0" dirty="0">
                <a:solidFill>
                  <a:srgbClr val="EC7C69"/>
                </a:solidFill>
                <a:latin typeface="Calibri" panose="020F0502020204030204" pitchFamily="34" charset="0"/>
                <a:cs typeface="Calibri" panose="020F0502020204030204" pitchFamily="34" charset="0"/>
              </a:rPr>
              <a:t>Tryggið að gestir geti </a:t>
            </a:r>
            <a:r>
              <a:rPr lang="sl-SI" sz="2400" b="1" i="0" u="none" strike="noStrike" noProof="0" dirty="0">
                <a:solidFill>
                  <a:srgbClr val="EC7C69"/>
                </a:solidFill>
                <a:latin typeface="Calibri" panose="020F0502020204030204" pitchFamily="34" charset="0"/>
                <a:cs typeface="Calibri" panose="020F0502020204030204" pitchFamily="34" charset="0"/>
              </a:rPr>
              <a:t>örugglega, auðveldlega og sjálfstætt komist inn á </a:t>
            </a:r>
            <a:r>
              <a:rPr lang="sl-SI" sz="2400" b="0" i="0" u="none" strike="noStrike" noProof="0" dirty="0">
                <a:solidFill>
                  <a:srgbClr val="EC7C69"/>
                </a:solidFill>
                <a:latin typeface="Calibri" panose="020F0502020204030204" pitchFamily="34" charset="0"/>
                <a:cs typeface="Calibri" panose="020F0502020204030204" pitchFamily="34" charset="0"/>
              </a:rPr>
              <a:t>eignina ykkar — og finni stuðning jafnvel án augliti til auglitis.</a:t>
            </a:r>
            <a:endParaRPr lang="sl-SI" sz="2400" dirty="0">
              <a:solidFill>
                <a:srgbClr val="EC7C69"/>
              </a:solidFill>
              <a:latin typeface="Calibri" panose="020F0502020204030204" pitchFamily="34" charset="0"/>
              <a:cs typeface="Calibri" panose="020F0502020204030204" pitchFamily="34" charset="0"/>
            </a:endParaRPr>
          </a:p>
          <a:p>
            <a:pPr>
              <a:lnSpc>
                <a:spcPts val="2360"/>
              </a:lnSpc>
            </a:pPr>
            <a:endParaRPr lang="sl-SI" sz="2300" dirty="0">
              <a:solidFill>
                <a:srgbClr val="EC7C6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26031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5744879" y="960858"/>
            <a:ext cx="700387" cy="689518"/>
          </a:xfrm>
        </p:spPr>
        <p:txBody>
          <a:bodyPr anchor="b"/>
          <a:lstStyle/>
          <a:p>
            <a:r>
              <a:rPr lang="en-US" sz="3600" b="1" dirty="0"/>
              <a:t>01</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6679764" y="960858"/>
            <a:ext cx="4415332" cy="689519"/>
          </a:xfrm>
        </p:spPr>
        <p:txBody>
          <a:bodyPr anchor="t"/>
          <a:lstStyle/>
          <a:p>
            <a:pPr>
              <a:lnSpc>
                <a:spcPts val="2240"/>
              </a:lnSpc>
            </a:pPr>
            <a:r>
              <a:rPr lang="en-GB" b="1" kern="1200" dirty="0">
                <a:solidFill>
                  <a:srgbClr val="EC7C69"/>
                </a:solidFill>
                <a:latin typeface="+mn-lt"/>
                <a:ea typeface="+mn-ea"/>
                <a:cs typeface="+mn-cs"/>
              </a:rPr>
              <a:t>Stjórnun gestaferðar – Áður, meðan og eftir dvölina</a:t>
            </a:r>
          </a:p>
          <a:p>
            <a:pPr>
              <a:lnSpc>
                <a:spcPts val="2240"/>
              </a:lnSpc>
            </a:pPr>
            <a:endParaRPr lang="en-GB" b="1" kern="1200" dirty="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5235446" cy="4246763"/>
          </a:xfrm>
        </p:spPr>
        <p:txBody>
          <a:bodyPr/>
          <a:lstStyle/>
          <a:p>
            <a:pPr marL="0" indent="0">
              <a:lnSpc>
                <a:spcPts val="2180"/>
              </a:lnSpc>
            </a:pPr>
            <a:r>
              <a:rPr lang="en-US" sz="2200" b="0" dirty="0"/>
              <a:t>Þessi eining kannar hvernig á að hanna og skapa </a:t>
            </a:r>
            <a:r>
              <a:rPr lang="en-US" sz="2200" dirty="0"/>
              <a:t>gestaupplifun sem gengur lengra en dvölin sjálf</a:t>
            </a:r>
            <a:r>
              <a:rPr lang="en-US" sz="2200" b="0" dirty="0"/>
              <a:t>, tryggir að gestir finni fyrir virðingu, umhyggju og hlakki til að koma aftur. Hún tengir saman </a:t>
            </a:r>
            <a:r>
              <a:rPr lang="en-US" sz="2200" dirty="0"/>
              <a:t>ferðalag gesta, rekstrarkerfi </a:t>
            </a:r>
            <a:r>
              <a:rPr lang="en-US" sz="2200" b="0" dirty="0"/>
              <a:t>og </a:t>
            </a:r>
            <a:r>
              <a:rPr lang="en-US" sz="2200" dirty="0"/>
              <a:t>langtíma vaxtarstefnur </a:t>
            </a:r>
            <a:r>
              <a:rPr lang="en-US" sz="2200" b="0" dirty="0"/>
              <a:t>í eina skýra leið fyrir sjálfbæran árangur.</a:t>
            </a:r>
          </a:p>
          <a:p>
            <a:pPr marL="0" indent="0">
              <a:lnSpc>
                <a:spcPts val="2180"/>
              </a:lnSpc>
            </a:pPr>
            <a:endParaRPr lang="en-US" sz="2200" b="0" dirty="0"/>
          </a:p>
          <a:p>
            <a:pPr marL="0" indent="0">
              <a:lnSpc>
                <a:spcPts val="2180"/>
              </a:lnSpc>
            </a:pPr>
            <a:r>
              <a:rPr lang="en-US" sz="2200" b="0" dirty="0"/>
              <a:t>Ferðin hefst með </a:t>
            </a:r>
            <a:r>
              <a:rPr lang="en-US" sz="2200" dirty="0"/>
              <a:t>"Stjórnun gestaferðar </a:t>
            </a:r>
            <a:r>
              <a:rPr lang="en-US" sz="2200" b="0" dirty="0"/>
              <a:t>– Áður, meðan og eftir dvölina", þar sem nemendur kynnast því hvernig skapa má jákvæðar skoðanir frá fyrstu snertingu, veita hlýju og athygli á meðan á dvölinni stendur og viðhalda samböndum eftir brottför. Með sterkum samskiptum og smá persónulegum snertingum geta gestgjafar byggt upp tryggð og endurteknar heimsóknir.</a:t>
            </a:r>
          </a:p>
        </p:txBody>
      </p:sp>
      <p:sp>
        <p:nvSpPr>
          <p:cNvPr id="11" name="Text Placeholder 10">
            <a:extLst>
              <a:ext uri="{FF2B5EF4-FFF2-40B4-BE49-F238E27FC236}">
                <a16:creationId xmlns:a16="http://schemas.microsoft.com/office/drawing/2014/main" id="{0D4384D8-C9BE-3A21-3637-568A04D30488}"/>
              </a:ext>
            </a:extLst>
          </p:cNvPr>
          <p:cNvSpPr>
            <a:spLocks noGrp="1"/>
          </p:cNvSpPr>
          <p:nvPr>
            <p:ph type="body" sz="quarter" idx="30"/>
          </p:nvPr>
        </p:nvSpPr>
        <p:spPr>
          <a:xfrm>
            <a:off x="6679764" y="1651246"/>
            <a:ext cx="4938958" cy="311554"/>
          </a:xfrm>
        </p:spPr>
        <p:txBody>
          <a:bodyPr anchor="t"/>
          <a:lstStyle/>
          <a:p>
            <a:pPr marL="342900" indent="-342900">
              <a:spcAft>
                <a:spcPts val="600"/>
              </a:spcAft>
              <a:buFont typeface="Arial" panose="020B0604020202020204" pitchFamily="34" charset="0"/>
              <a:buChar char="•"/>
            </a:pPr>
            <a:r>
              <a:rPr lang="en-US" sz="2000" dirty="0">
                <a:solidFill>
                  <a:srgbClr val="414141"/>
                </a:solidFill>
              </a:rPr>
              <a:t>Lærðu hvernig á að </a:t>
            </a:r>
            <a:r>
              <a:rPr lang="en-GB" sz="2000" b="1" dirty="0">
                <a:solidFill>
                  <a:srgbClr val="414141"/>
                </a:solidFill>
              </a:rPr>
              <a:t>skapa frábæra gestaupplifun frá upphafi til enda</a:t>
            </a:r>
            <a:r>
              <a:rPr lang="en-GB" sz="2000" dirty="0">
                <a:solidFill>
                  <a:srgbClr val="414141"/>
                </a:solidFill>
              </a:rPr>
              <a:t>. </a:t>
            </a:r>
          </a:p>
          <a:p>
            <a:pPr marL="342900" indent="-342900">
              <a:spcAft>
                <a:spcPts val="600"/>
              </a:spcAft>
              <a:buFont typeface="Arial" panose="020B0604020202020204" pitchFamily="34" charset="0"/>
              <a:buChar char="•"/>
            </a:pPr>
            <a:r>
              <a:rPr lang="en-US" sz="2000" dirty="0">
                <a:solidFill>
                  <a:srgbClr val="414141"/>
                </a:solidFill>
              </a:rPr>
              <a:t>Kortleggðu áfanga </a:t>
            </a:r>
            <a:r>
              <a:rPr lang="en-US" sz="2000" b="1" dirty="0">
                <a:solidFill>
                  <a:srgbClr val="414141"/>
                </a:solidFill>
              </a:rPr>
              <a:t>gestaferðarinnar </a:t>
            </a:r>
            <a:r>
              <a:rPr lang="en-US" sz="2000" dirty="0">
                <a:solidFill>
                  <a:srgbClr val="414141"/>
                </a:solidFill>
              </a:rPr>
              <a:t>og </a:t>
            </a:r>
            <a:r>
              <a:rPr lang="en-US" sz="2000" b="1" dirty="0">
                <a:solidFill>
                  <a:srgbClr val="414141"/>
                </a:solidFill>
              </a:rPr>
              <a:t>finndu tækifæri </a:t>
            </a:r>
            <a:r>
              <a:rPr lang="en-US" sz="2000" dirty="0">
                <a:solidFill>
                  <a:srgbClr val="414141"/>
                </a:solidFill>
              </a:rPr>
              <a:t>til að </a:t>
            </a:r>
            <a:r>
              <a:rPr lang="en-US" sz="2000" b="1" dirty="0">
                <a:solidFill>
                  <a:srgbClr val="414141"/>
                </a:solidFill>
              </a:rPr>
              <a:t>bæta upplifunina.</a:t>
            </a:r>
          </a:p>
          <a:p>
            <a:pPr marL="342900" indent="-342900">
              <a:spcAft>
                <a:spcPts val="600"/>
              </a:spcAft>
              <a:buFont typeface="Arial" panose="020B0604020202020204" pitchFamily="34" charset="0"/>
              <a:buChar char="•"/>
            </a:pPr>
            <a:r>
              <a:rPr lang="en-US" sz="2000" b="1" dirty="0">
                <a:solidFill>
                  <a:srgbClr val="414141"/>
                </a:solidFill>
              </a:rPr>
              <a:t>Beittu árangursríkri samskiptum </a:t>
            </a:r>
            <a:r>
              <a:rPr lang="en-US" sz="2000" dirty="0">
                <a:solidFill>
                  <a:srgbClr val="414141"/>
                </a:solidFill>
              </a:rPr>
              <a:t>fyrir dvöl, á meðan á henni stendur og eftir hana til að byggja upp traust og ánægju.</a:t>
            </a:r>
          </a:p>
          <a:p>
            <a:pPr marL="342900" indent="-342900">
              <a:spcAft>
                <a:spcPts val="600"/>
              </a:spcAft>
              <a:buFont typeface="Arial" panose="020B0604020202020204" pitchFamily="34" charset="0"/>
              <a:buChar char="•"/>
            </a:pPr>
            <a:r>
              <a:rPr lang="en-US" sz="2000" dirty="0">
                <a:solidFill>
                  <a:srgbClr val="414141"/>
                </a:solidFill>
              </a:rPr>
              <a:t>Notaðu </a:t>
            </a:r>
            <a:r>
              <a:rPr lang="en-US" sz="2000" b="1" dirty="0">
                <a:solidFill>
                  <a:srgbClr val="414141"/>
                </a:solidFill>
              </a:rPr>
              <a:t>persónulegar snertingar </a:t>
            </a:r>
            <a:r>
              <a:rPr lang="en-US" sz="2000" dirty="0">
                <a:solidFill>
                  <a:srgbClr val="414141"/>
                </a:solidFill>
              </a:rPr>
              <a:t>til að láta </a:t>
            </a:r>
            <a:r>
              <a:rPr lang="en-US" sz="2000" b="1" dirty="0">
                <a:solidFill>
                  <a:srgbClr val="414141"/>
                </a:solidFill>
              </a:rPr>
              <a:t>gesti líða velkomnir og verðmætir.</a:t>
            </a:r>
          </a:p>
          <a:p>
            <a:pPr marL="342900" indent="-342900">
              <a:spcAft>
                <a:spcPts val="600"/>
              </a:spcAft>
              <a:buFont typeface="Arial" panose="020B0604020202020204" pitchFamily="34" charset="0"/>
              <a:buChar char="•"/>
            </a:pPr>
            <a:r>
              <a:rPr lang="en-US" sz="2000" dirty="0">
                <a:solidFill>
                  <a:srgbClr val="414141"/>
                </a:solidFill>
              </a:rPr>
              <a:t>Innleiða stefnur sem </a:t>
            </a:r>
            <a:r>
              <a:rPr lang="en-US" sz="2000" b="1" dirty="0">
                <a:solidFill>
                  <a:srgbClr val="414141"/>
                </a:solidFill>
              </a:rPr>
              <a:t>hvetja gesti til tryggðar </a:t>
            </a:r>
            <a:r>
              <a:rPr lang="en-US" sz="2000" dirty="0">
                <a:solidFill>
                  <a:srgbClr val="414141"/>
                </a:solidFill>
              </a:rPr>
              <a:t>og endurbóka.</a:t>
            </a:r>
          </a:p>
          <a:p>
            <a:pPr marL="342900" indent="-342900">
              <a:spcAft>
                <a:spcPts val="600"/>
              </a:spcAft>
              <a:buFont typeface="Arial" panose="020B0604020202020204" pitchFamily="34" charset="0"/>
              <a:buChar char="•"/>
            </a:pPr>
            <a:endParaRPr lang="en-GB" sz="2000" dirty="0">
              <a:solidFill>
                <a:srgbClr val="414141"/>
              </a:solidFill>
            </a:endParaRPr>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Yfirlit yfir einingu 5</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5482082" y="164942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FB0E8D8A-89C8-479B-851C-E0591AE7D7E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3</a:t>
            </a:fld>
            <a:endParaRPr lang="fr-CA" sz="1200" dirty="0"/>
          </a:p>
        </p:txBody>
      </p:sp>
      <p:pic>
        <p:nvPicPr>
          <p:cNvPr id="16" name="Picture 15">
            <a:extLst>
              <a:ext uri="{FF2B5EF4-FFF2-40B4-BE49-F238E27FC236}">
                <a16:creationId xmlns:a16="http://schemas.microsoft.com/office/drawing/2014/main" id="{DCA9F3E8-C2BE-ABB8-F726-1FD6A11DF63F}"/>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r="5047" b="59990"/>
          <a:stretch/>
        </p:blipFill>
        <p:spPr>
          <a:xfrm>
            <a:off x="2003122" y="4955651"/>
            <a:ext cx="3580276" cy="2123680"/>
          </a:xfrm>
          <a:prstGeom prst="rect">
            <a:avLst/>
          </a:prstGeom>
        </p:spPr>
      </p:pic>
      <p:sp>
        <p:nvSpPr>
          <p:cNvPr id="22" name="Text Placeholder 5">
            <a:extLst>
              <a:ext uri="{FF2B5EF4-FFF2-40B4-BE49-F238E27FC236}">
                <a16:creationId xmlns:a16="http://schemas.microsoft.com/office/drawing/2014/main" id="{9F1B5339-4A6C-61A5-1898-59F5DB59093C}"/>
              </a:ext>
            </a:extLst>
          </p:cNvPr>
          <p:cNvSpPr txBox="1">
            <a:spLocks/>
          </p:cNvSpPr>
          <p:nvPr/>
        </p:nvSpPr>
        <p:spPr>
          <a:xfrm>
            <a:off x="6708063" y="383826"/>
            <a:ext cx="4415332" cy="689519"/>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240"/>
              </a:lnSpc>
            </a:pPr>
            <a:r>
              <a:rPr lang="en-GB" sz="3200" b="1" dirty="0"/>
              <a:t>Námsárangur</a:t>
            </a:r>
          </a:p>
          <a:p>
            <a:pPr>
              <a:lnSpc>
                <a:spcPts val="2240"/>
              </a:lnSpc>
            </a:pPr>
            <a:endParaRPr lang="en-GB" sz="3200" b="1" dirty="0"/>
          </a:p>
        </p:txBody>
      </p:sp>
    </p:spTree>
    <p:extLst>
      <p:ext uri="{BB962C8B-B14F-4D97-AF65-F5344CB8AC3E}">
        <p14:creationId xmlns:p14="http://schemas.microsoft.com/office/powerpoint/2010/main" val="6481647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DD39C-3303-CB26-D460-9A5A338AC43E}"/>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8982785-4511-BE4E-11FB-1C7AB2DA548F}"/>
              </a:ext>
            </a:extLst>
          </p:cNvPr>
          <p:cNvSpPr txBox="1">
            <a:spLocks/>
          </p:cNvSpPr>
          <p:nvPr/>
        </p:nvSpPr>
        <p:spPr>
          <a:xfrm>
            <a:off x="629645" y="462291"/>
            <a:ext cx="686036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Sjálfinnritun</a:t>
            </a:r>
            <a:endParaRPr lang="sl-SI" dirty="0"/>
          </a:p>
        </p:txBody>
      </p:sp>
      <p:sp>
        <p:nvSpPr>
          <p:cNvPr id="5" name="Text Placeholder 4">
            <a:extLst>
              <a:ext uri="{FF2B5EF4-FFF2-40B4-BE49-F238E27FC236}">
                <a16:creationId xmlns:a16="http://schemas.microsoft.com/office/drawing/2014/main" id="{435A7A9A-55CD-A116-ABCC-03A6CB3F2F0E}"/>
              </a:ext>
            </a:extLst>
          </p:cNvPr>
          <p:cNvSpPr txBox="1">
            <a:spLocks/>
          </p:cNvSpPr>
          <p:nvPr/>
        </p:nvSpPr>
        <p:spPr>
          <a:xfrm>
            <a:off x="564190" y="2493871"/>
            <a:ext cx="9011896" cy="495952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spcAft>
                <a:spcPts val="1200"/>
              </a:spcAft>
              <a:buClr>
                <a:srgbClr val="459597"/>
              </a:buClr>
              <a:buFont typeface="+mj-lt"/>
              <a:buAutoNum type="arabicPeriod" startAt="7"/>
            </a:pPr>
            <a:r>
              <a:rPr lang="en-IE" sz="2200" dirty="0">
                <a:solidFill>
                  <a:srgbClr val="414141"/>
                </a:solidFill>
                <a:latin typeface="Calibri" panose="020F0502020204030204" pitchFamily="34" charset="0"/>
                <a:cs typeface="Calibri" panose="020F0502020204030204" pitchFamily="34" charset="0"/>
              </a:rPr>
              <a:t>Hafðu varaplan tilbúið ef kerfið bilar (kóði virkar ekki, gestur finnur ekki læsingarkassann), vertu tilbúinn að leiða þá í gegnum ferlið í síma, bjóðaðu upp á aðra aðferð til að komast inn (t.d. láta dropa lykil hjá </a:t>
            </a:r>
            <a:r>
              <a:rPr lang="en-IE" sz="2200" dirty="0" err="1">
                <a:solidFill>
                  <a:srgbClr val="414141"/>
                </a:solidFill>
                <a:latin typeface="Calibri" panose="020F0502020204030204" pitchFamily="34" charset="0"/>
                <a:cs typeface="Calibri" panose="020F0502020204030204" pitchFamily="34" charset="0"/>
              </a:rPr>
              <a:t>nágranna </a:t>
            </a:r>
            <a:r>
              <a:rPr lang="en-IE" sz="2200" dirty="0">
                <a:solidFill>
                  <a:srgbClr val="414141"/>
                </a:solidFill>
                <a:latin typeface="Calibri" panose="020F0502020204030204" pitchFamily="34" charset="0"/>
                <a:cs typeface="Calibri" panose="020F0502020204030204" pitchFamily="34" charset="0"/>
              </a:rPr>
              <a:t>eða í læsingarkassann), eða að mæta persónulega sem síðasta úrræði</a:t>
            </a:r>
          </a:p>
          <a:p>
            <a:pPr marL="457200" indent="-457200">
              <a:lnSpc>
                <a:spcPts val="2340"/>
              </a:lnSpc>
              <a:spcAft>
                <a:spcPts val="1200"/>
              </a:spcAft>
              <a:buClr>
                <a:srgbClr val="459597"/>
              </a:buClr>
              <a:buFont typeface="+mj-lt"/>
              <a:buAutoNum type="arabicPeriod" startAt="7"/>
            </a:pPr>
            <a:r>
              <a:rPr lang="en-IE" sz="2200" b="1" dirty="0">
                <a:solidFill>
                  <a:srgbClr val="414141"/>
                </a:solidFill>
                <a:latin typeface="Calibri" panose="020F0502020204030204" pitchFamily="34" charset="0"/>
                <a:cs typeface="Calibri" panose="020F0502020204030204" pitchFamily="34" charset="0"/>
              </a:rPr>
              <a:t>Sendu "Velkomin" skilaboð stuttu eftir innritun</a:t>
            </a:r>
          </a:p>
          <a:p>
            <a:pPr marL="457200" indent="-457200">
              <a:lnSpc>
                <a:spcPts val="2340"/>
              </a:lnSpc>
              <a:spcAft>
                <a:spcPts val="1200"/>
              </a:spcAft>
              <a:buClr>
                <a:srgbClr val="459597"/>
              </a:buClr>
              <a:buFont typeface="+mj-lt"/>
              <a:buAutoNum type="arabicPeriod" startAt="7"/>
            </a:pPr>
            <a:endParaRPr lang="en-IE" sz="2200" b="1"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7"/>
            </a:pPr>
            <a:r>
              <a:rPr lang="en-IE" sz="2200" b="1" dirty="0">
                <a:solidFill>
                  <a:srgbClr val="414141"/>
                </a:solidFill>
                <a:latin typeface="Calibri" panose="020F0502020204030204" pitchFamily="34" charset="0"/>
                <a:cs typeface="Calibri" panose="020F0502020204030204" pitchFamily="34" charset="0"/>
              </a:rPr>
              <a:t>Öryggisráð: </a:t>
            </a:r>
            <a:r>
              <a:rPr lang="en-IE" sz="2200" dirty="0">
                <a:solidFill>
                  <a:srgbClr val="414141"/>
                </a:solidFill>
                <a:latin typeface="Calibri" panose="020F0502020204030204" pitchFamily="34" charset="0"/>
                <a:cs typeface="Calibri" panose="020F0502020204030204" pitchFamily="34" charset="0"/>
              </a:rPr>
              <a:t>breyttu </a:t>
            </a:r>
            <a:r>
              <a:rPr lang="en-IE" sz="2200" b="1" dirty="0">
                <a:solidFill>
                  <a:srgbClr val="414141"/>
                </a:solidFill>
                <a:latin typeface="Calibri" panose="020F0502020204030204" pitchFamily="34" charset="0"/>
                <a:cs typeface="Calibri" panose="020F0502020204030204" pitchFamily="34" charset="0"/>
              </a:rPr>
              <a:t>PIN-kóðum </a:t>
            </a:r>
            <a:r>
              <a:rPr lang="en-IE" sz="2200" dirty="0">
                <a:solidFill>
                  <a:srgbClr val="414141"/>
                </a:solidFill>
                <a:latin typeface="Calibri" panose="020F0502020204030204" pitchFamily="34" charset="0"/>
                <a:cs typeface="Calibri" panose="020F0502020204030204" pitchFamily="34" charset="0"/>
              </a:rPr>
              <a:t>eftir hverja dvöl (snjallásar geta gert þetta sjálfkrafa), skrifaðu aldrei aðgangskóðann á </a:t>
            </a:r>
            <a:r>
              <a:rPr lang="en-IE" sz="2200" b="1" dirty="0">
                <a:solidFill>
                  <a:srgbClr val="414141"/>
                </a:solidFill>
                <a:latin typeface="Calibri" panose="020F0502020204030204" pitchFamily="34" charset="0"/>
                <a:cs typeface="Calibri" panose="020F0502020204030204" pitchFamily="34" charset="0"/>
              </a:rPr>
              <a:t>opinbera eignaskráningu</a:t>
            </a:r>
            <a:r>
              <a:rPr lang="en-IE" sz="2200" dirty="0">
                <a:solidFill>
                  <a:srgbClr val="414141"/>
                </a:solidFill>
                <a:latin typeface="Calibri" panose="020F0502020204030204" pitchFamily="34" charset="0"/>
                <a:cs typeface="Calibri" panose="020F0502020204030204" pitchFamily="34" charset="0"/>
              </a:rPr>
              <a:t>, tryggðu að </a:t>
            </a:r>
            <a:r>
              <a:rPr lang="en-IE" sz="2200" b="1" dirty="0">
                <a:solidFill>
                  <a:srgbClr val="414141"/>
                </a:solidFill>
                <a:latin typeface="Calibri" panose="020F0502020204030204" pitchFamily="34" charset="0"/>
                <a:cs typeface="Calibri" panose="020F0502020204030204" pitchFamily="34" charset="0"/>
              </a:rPr>
              <a:t>inngangar séu vel upplýstir og merktir skýrt</a:t>
            </a:r>
            <a:r>
              <a:rPr lang="en-IE" sz="2200" dirty="0">
                <a:solidFill>
                  <a:srgbClr val="414141"/>
                </a:solidFill>
                <a:latin typeface="Calibri" panose="020F0502020204030204" pitchFamily="34" charset="0"/>
                <a:cs typeface="Calibri" panose="020F0502020204030204" pitchFamily="34" charset="0"/>
              </a:rPr>
              <a:t>, hafðu </a:t>
            </a:r>
            <a:r>
              <a:rPr lang="en-IE" sz="2200" b="1" dirty="0">
                <a:solidFill>
                  <a:srgbClr val="414141"/>
                </a:solidFill>
                <a:latin typeface="Calibri" panose="020F0502020204030204" pitchFamily="34" charset="0"/>
                <a:cs typeface="Calibri" panose="020F0502020204030204" pitchFamily="34" charset="0"/>
              </a:rPr>
              <a:t>varadótta lykl </a:t>
            </a:r>
            <a:r>
              <a:rPr lang="en-IE" sz="2200" dirty="0">
                <a:solidFill>
                  <a:srgbClr val="414141"/>
                </a:solidFill>
                <a:latin typeface="Calibri" panose="020F0502020204030204" pitchFamily="34" charset="0"/>
                <a:cs typeface="Calibri" panose="020F0502020204030204" pitchFamily="34" charset="0"/>
              </a:rPr>
              <a:t>í nágrenninu ef tæknilegur bilun kemur upp, en geymdu hann á öruggan stað.</a:t>
            </a:r>
          </a:p>
          <a:p>
            <a:pPr marL="457200" indent="-457200">
              <a:lnSpc>
                <a:spcPts val="2340"/>
              </a:lnSpc>
              <a:spcAft>
                <a:spcPts val="1200"/>
              </a:spcAft>
              <a:buClr>
                <a:srgbClr val="459597"/>
              </a:buClr>
              <a:buFont typeface="+mj-lt"/>
              <a:buAutoNum type="arabicPeriod" startAt="7"/>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7"/>
            </a:pPr>
            <a:endParaRPr lang="en-IE"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7"/>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7"/>
            </a:pPr>
            <a:endParaRPr lang="en-IE" sz="2200" dirty="0">
              <a:solidFill>
                <a:srgbClr val="414141"/>
              </a:solidFill>
              <a:latin typeface="Calibri" panose="020F0502020204030204" pitchFamily="34" charset="0"/>
              <a:cs typeface="Calibri" panose="020F0502020204030204" pitchFamily="34" charset="0"/>
            </a:endParaRPr>
          </a:p>
          <a:p>
            <a:pPr marL="457200" indent="-457200">
              <a:lnSpc>
                <a:spcPts val="2340"/>
              </a:lnSpc>
              <a:spcAft>
                <a:spcPts val="1200"/>
              </a:spcAft>
              <a:buClr>
                <a:srgbClr val="459597"/>
              </a:buClr>
              <a:buFont typeface="+mj-lt"/>
              <a:buAutoNum type="arabicPeriod" startAt="7"/>
            </a:pPr>
            <a:endParaRPr lang="sl-SI" sz="2200" i="0" u="none" strike="noStrike" noProof="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7"/>
            </a:pPr>
            <a:endParaRPr lang="en-GB" sz="2200" dirty="0">
              <a:solidFill>
                <a:srgbClr val="414141"/>
              </a:solidFill>
              <a:latin typeface="Calibri" panose="020F0502020204030204" pitchFamily="34" charset="0"/>
              <a:cs typeface="Calibri" panose="020F0502020204030204" pitchFamily="34" charset="0"/>
            </a:endParaRPr>
          </a:p>
          <a:p>
            <a:pPr marL="457200" lvl="0" indent="-457200">
              <a:lnSpc>
                <a:spcPts val="2340"/>
              </a:lnSpc>
              <a:spcAft>
                <a:spcPts val="1200"/>
              </a:spcAft>
              <a:buClr>
                <a:srgbClr val="459597"/>
              </a:buClr>
              <a:buFont typeface="+mj-lt"/>
              <a:buAutoNum type="arabicPeriod" startAt="7"/>
            </a:pPr>
            <a:endParaRPr lang="en-US" sz="2200" dirty="0">
              <a:solidFill>
                <a:srgbClr val="414141"/>
              </a:solidFill>
              <a:latin typeface="Calibri" panose="020F0502020204030204" pitchFamily="34" charset="0"/>
              <a:cs typeface="Calibri" panose="020F0502020204030204" pitchFamily="34" charset="0"/>
            </a:endParaRPr>
          </a:p>
        </p:txBody>
      </p:sp>
      <p:sp>
        <p:nvSpPr>
          <p:cNvPr id="6" name="Text Placeholder 4">
            <a:extLst>
              <a:ext uri="{FF2B5EF4-FFF2-40B4-BE49-F238E27FC236}">
                <a16:creationId xmlns:a16="http://schemas.microsoft.com/office/drawing/2014/main" id="{A59C4C8B-18D3-C3A2-3B4B-C3FD2060CF94}"/>
              </a:ext>
            </a:extLst>
          </p:cNvPr>
          <p:cNvSpPr txBox="1">
            <a:spLocks/>
          </p:cNvSpPr>
          <p:nvPr/>
        </p:nvSpPr>
        <p:spPr>
          <a:xfrm>
            <a:off x="9414423" y="1987877"/>
            <a:ext cx="2176912" cy="43088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indent="0" algn="r">
              <a:lnSpc>
                <a:spcPts val="2340"/>
              </a:lnSpc>
              <a:spcAft>
                <a:spcPts val="600"/>
              </a:spcAft>
              <a:buClr>
                <a:srgbClr val="459597"/>
              </a:buClr>
            </a:pPr>
            <a:r>
              <a:rPr lang="en-IE" sz="2600" b="1" dirty="0">
                <a:solidFill>
                  <a:srgbClr val="EC7C69"/>
                </a:solidFill>
                <a:latin typeface="Calibri" panose="020F0502020204030204" pitchFamily="34" charset="0"/>
                <a:cs typeface="Calibri" panose="020F0502020204030204" pitchFamily="34" charset="0"/>
              </a:rPr>
              <a:t>Já     Nei</a:t>
            </a:r>
          </a:p>
          <a:p>
            <a:pPr lvl="0" indent="0" algn="r">
              <a:lnSpc>
                <a:spcPts val="2340"/>
              </a:lnSpc>
              <a:spcAft>
                <a:spcPts val="600"/>
              </a:spcAft>
              <a:buClr>
                <a:srgbClr val="459597"/>
              </a:buClr>
            </a:pPr>
            <a:endParaRPr lang="en-IE" sz="2800" b="1" dirty="0">
              <a:solidFill>
                <a:srgbClr val="EC7C69"/>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99314DA7-73D5-50E4-47B0-4F7CB4D299C0}"/>
              </a:ext>
            </a:extLst>
          </p:cNvPr>
          <p:cNvGrpSpPr/>
          <p:nvPr/>
        </p:nvGrpSpPr>
        <p:grpSpPr>
          <a:xfrm>
            <a:off x="10338680" y="2567261"/>
            <a:ext cx="1113217" cy="328866"/>
            <a:chOff x="10421069" y="2969505"/>
            <a:chExt cx="1113217" cy="328866"/>
          </a:xfrm>
        </p:grpSpPr>
        <p:sp>
          <p:nvSpPr>
            <p:cNvPr id="8" name="Rectangle 7">
              <a:extLst>
                <a:ext uri="{FF2B5EF4-FFF2-40B4-BE49-F238E27FC236}">
                  <a16:creationId xmlns:a16="http://schemas.microsoft.com/office/drawing/2014/main" id="{83C41639-4A4E-1B8D-E71A-329C0606A36E}"/>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B09BD48-E7E6-D65D-8305-DE4464787020}"/>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8F9C4757-5CEB-1B31-3ADE-2051D243DCFC}"/>
              </a:ext>
            </a:extLst>
          </p:cNvPr>
          <p:cNvCxnSpPr>
            <a:cxnSpLocks/>
          </p:cNvCxnSpPr>
          <p:nvPr/>
        </p:nvCxnSpPr>
        <p:spPr>
          <a:xfrm>
            <a:off x="525685" y="3770836"/>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51DB76F9-8CE3-8F43-DC42-820E49AB8275}"/>
              </a:ext>
            </a:extLst>
          </p:cNvPr>
          <p:cNvGrpSpPr/>
          <p:nvPr/>
        </p:nvGrpSpPr>
        <p:grpSpPr>
          <a:xfrm>
            <a:off x="10338680" y="3983338"/>
            <a:ext cx="1113217" cy="328866"/>
            <a:chOff x="10421069" y="2969505"/>
            <a:chExt cx="1113217" cy="328866"/>
          </a:xfrm>
        </p:grpSpPr>
        <p:sp>
          <p:nvSpPr>
            <p:cNvPr id="22" name="Rectangle 21">
              <a:extLst>
                <a:ext uri="{FF2B5EF4-FFF2-40B4-BE49-F238E27FC236}">
                  <a16:creationId xmlns:a16="http://schemas.microsoft.com/office/drawing/2014/main" id="{9ACB30C5-7B68-9336-8113-4FF6219ACCFA}"/>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560F667-C5CB-25E1-3930-7D5BCA6630FF}"/>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Slide Number Placeholder 5">
            <a:extLst>
              <a:ext uri="{FF2B5EF4-FFF2-40B4-BE49-F238E27FC236}">
                <a16:creationId xmlns:a16="http://schemas.microsoft.com/office/drawing/2014/main" id="{1F16333B-136F-34C8-5FD5-71061771597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30</a:t>
            </a:fld>
            <a:endParaRPr lang="fr-CA" sz="1200" dirty="0"/>
          </a:p>
        </p:txBody>
      </p:sp>
      <p:cxnSp>
        <p:nvCxnSpPr>
          <p:cNvPr id="2" name="Straight Connector 1">
            <a:extLst>
              <a:ext uri="{FF2B5EF4-FFF2-40B4-BE49-F238E27FC236}">
                <a16:creationId xmlns:a16="http://schemas.microsoft.com/office/drawing/2014/main" id="{DF1F34E4-0F78-D66E-8056-72EC84CE345C}"/>
              </a:ext>
            </a:extLst>
          </p:cNvPr>
          <p:cNvCxnSpPr>
            <a:cxnSpLocks/>
          </p:cNvCxnSpPr>
          <p:nvPr/>
        </p:nvCxnSpPr>
        <p:spPr>
          <a:xfrm>
            <a:off x="0" y="1122828"/>
            <a:ext cx="4572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C45007-360C-DA4C-D58D-2DF9C4B3ABDF}"/>
              </a:ext>
            </a:extLst>
          </p:cNvPr>
          <p:cNvCxnSpPr>
            <a:cxnSpLocks/>
          </p:cNvCxnSpPr>
          <p:nvPr/>
        </p:nvCxnSpPr>
        <p:spPr>
          <a:xfrm>
            <a:off x="525685" y="4595689"/>
            <a:ext cx="10980000" cy="0"/>
          </a:xfrm>
          <a:prstGeom prst="line">
            <a:avLst/>
          </a:prstGeom>
          <a:ln w="19050">
            <a:solidFill>
              <a:srgbClr val="414141"/>
            </a:solidFill>
            <a:prstDash val="sysDot"/>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BDC826C0-3B77-69EB-80B4-7BA68F96DC2A}"/>
              </a:ext>
            </a:extLst>
          </p:cNvPr>
          <p:cNvGrpSpPr/>
          <p:nvPr/>
        </p:nvGrpSpPr>
        <p:grpSpPr>
          <a:xfrm>
            <a:off x="10338680" y="4783655"/>
            <a:ext cx="1113217" cy="328866"/>
            <a:chOff x="10421069" y="2969505"/>
            <a:chExt cx="1113217" cy="328866"/>
          </a:xfrm>
        </p:grpSpPr>
        <p:sp>
          <p:nvSpPr>
            <p:cNvPr id="24" name="Rectangle 23">
              <a:extLst>
                <a:ext uri="{FF2B5EF4-FFF2-40B4-BE49-F238E27FC236}">
                  <a16:creationId xmlns:a16="http://schemas.microsoft.com/office/drawing/2014/main" id="{16D3956E-2279-2F5B-9D2C-1D9F0BE53C1C}"/>
                </a:ext>
              </a:extLst>
            </p:cNvPr>
            <p:cNvSpPr/>
            <p:nvPr/>
          </p:nvSpPr>
          <p:spPr>
            <a:xfrm>
              <a:off x="10421069"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C858A05-C1C7-5AD5-43BC-7720B8043E97}"/>
                </a:ext>
              </a:extLst>
            </p:cNvPr>
            <p:cNvSpPr/>
            <p:nvPr/>
          </p:nvSpPr>
          <p:spPr>
            <a:xfrm>
              <a:off x="11205420" y="2969505"/>
              <a:ext cx="328866" cy="328866"/>
            </a:xfrm>
            <a:prstGeom prst="rect">
              <a:avLst/>
            </a:prstGeom>
            <a:noFill/>
            <a:ln>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B40B88CF-C37E-E1D8-B291-FE84E867C4FD}"/>
              </a:ext>
            </a:extLst>
          </p:cNvPr>
          <p:cNvSpPr txBox="1"/>
          <p:nvPr/>
        </p:nvSpPr>
        <p:spPr>
          <a:xfrm>
            <a:off x="620120" y="1429993"/>
            <a:ext cx="8900100" cy="1016560"/>
          </a:xfrm>
          <a:prstGeom prst="rect">
            <a:avLst/>
          </a:prstGeom>
          <a:noFill/>
        </p:spPr>
        <p:txBody>
          <a:bodyPr wrap="square">
            <a:spAutoFit/>
          </a:bodyPr>
          <a:lstStyle/>
          <a:p>
            <a:pPr>
              <a:lnSpc>
                <a:spcPts val="2360"/>
              </a:lnSpc>
            </a:pPr>
            <a:r>
              <a:rPr lang="sl-SI" sz="2400" b="0" i="0" u="none" strike="noStrike" noProof="0" dirty="0">
                <a:solidFill>
                  <a:srgbClr val="EC7C69"/>
                </a:solidFill>
                <a:latin typeface="Calibri" panose="020F0502020204030204" pitchFamily="34" charset="0"/>
                <a:cs typeface="Calibri" panose="020F0502020204030204" pitchFamily="34" charset="0"/>
              </a:rPr>
              <a:t>Gakktu úr skugga um að gestir geti </a:t>
            </a:r>
            <a:r>
              <a:rPr lang="sl-SI" sz="2400" b="1" i="0" u="none" strike="noStrike" noProof="0" dirty="0">
                <a:solidFill>
                  <a:srgbClr val="EC7C69"/>
                </a:solidFill>
                <a:latin typeface="Calibri" panose="020F0502020204030204" pitchFamily="34" charset="0"/>
                <a:cs typeface="Calibri" panose="020F0502020204030204" pitchFamily="34" charset="0"/>
              </a:rPr>
              <a:t>örugglega, auðveldlega og sjálfstætt komist inn á </a:t>
            </a:r>
            <a:r>
              <a:rPr lang="sl-SI" sz="2400" b="0" i="0" u="none" strike="noStrike" noProof="0" dirty="0">
                <a:solidFill>
                  <a:srgbClr val="EC7C69"/>
                </a:solidFill>
                <a:latin typeface="Calibri" panose="020F0502020204030204" pitchFamily="34" charset="0"/>
                <a:cs typeface="Calibri" panose="020F0502020204030204" pitchFamily="34" charset="0"/>
              </a:rPr>
              <a:t>eignina þína — og finni fyrir stuðningi jafnvel án augliti til auglitis.</a:t>
            </a:r>
            <a:endParaRPr lang="sl-SI" sz="2400" dirty="0">
              <a:solidFill>
                <a:srgbClr val="EC7C69"/>
              </a:solidFill>
              <a:latin typeface="Calibri" panose="020F0502020204030204" pitchFamily="34" charset="0"/>
              <a:cs typeface="Calibri" panose="020F0502020204030204" pitchFamily="34" charset="0"/>
            </a:endParaRPr>
          </a:p>
          <a:p>
            <a:pPr>
              <a:lnSpc>
                <a:spcPts val="2360"/>
              </a:lnSpc>
            </a:pPr>
            <a:endParaRPr lang="sl-SI" sz="2300" dirty="0">
              <a:solidFill>
                <a:srgbClr val="EC7C6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95598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F0E64-B5EF-6218-FEC6-EBD8CDAB3254}"/>
            </a:ext>
          </a:extLst>
        </p:cNvPr>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F39F1966-E6A3-EEF6-E454-CBFE62BB8198}"/>
              </a:ext>
            </a:extLst>
          </p:cNvPr>
          <p:cNvCxnSpPr>
            <a:cxnSpLocks/>
          </p:cNvCxnSpPr>
          <p:nvPr/>
        </p:nvCxnSpPr>
        <p:spPr>
          <a:xfrm>
            <a:off x="1204537" y="0"/>
            <a:ext cx="0" cy="685800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Text Placeholder 4">
            <a:extLst>
              <a:ext uri="{FF2B5EF4-FFF2-40B4-BE49-F238E27FC236}">
                <a16:creationId xmlns:a16="http://schemas.microsoft.com/office/drawing/2014/main" id="{5D1CA883-9822-28BC-F692-588EEDF815A5}"/>
              </a:ext>
            </a:extLst>
          </p:cNvPr>
          <p:cNvSpPr txBox="1">
            <a:spLocks/>
          </p:cNvSpPr>
          <p:nvPr/>
        </p:nvSpPr>
        <p:spPr>
          <a:xfrm rot="16200000">
            <a:off x="-2014450" y="2879898"/>
            <a:ext cx="5577458" cy="62357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3720"/>
              </a:lnSpc>
            </a:pPr>
            <a:r>
              <a:rPr lang="en-US" dirty="0">
                <a:solidFill>
                  <a:srgbClr val="EC7C69"/>
                </a:solidFill>
              </a:rPr>
              <a:t>Dæmi: </a:t>
            </a:r>
            <a:r>
              <a:rPr lang="en-US" dirty="0"/>
              <a:t>Sjálfskráning</a:t>
            </a:r>
          </a:p>
        </p:txBody>
      </p:sp>
      <p:sp>
        <p:nvSpPr>
          <p:cNvPr id="8" name="Text Placeholder 3">
            <a:extLst>
              <a:ext uri="{FF2B5EF4-FFF2-40B4-BE49-F238E27FC236}">
                <a16:creationId xmlns:a16="http://schemas.microsoft.com/office/drawing/2014/main" id="{99C07962-A954-909F-0379-13A975277A87}"/>
              </a:ext>
            </a:extLst>
          </p:cNvPr>
          <p:cNvSpPr txBox="1">
            <a:spLocks/>
          </p:cNvSpPr>
          <p:nvPr/>
        </p:nvSpPr>
        <p:spPr>
          <a:xfrm>
            <a:off x="1583666" y="402956"/>
            <a:ext cx="10248116" cy="2641497"/>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120"/>
              </a:lnSpc>
            </a:pPr>
            <a:r>
              <a:rPr lang="en-US" sz="2100" b="1" dirty="0">
                <a:latin typeface="Calibri" panose="020F0502020204030204" pitchFamily="34" charset="0"/>
                <a:ea typeface="+mn-lt"/>
                <a:cs typeface="Calibri" panose="020F0502020204030204" pitchFamily="34" charset="0"/>
              </a:rPr>
              <a:t>Kæri </a:t>
            </a:r>
            <a:r>
              <a:rPr lang="en-US" sz="2100" b="1" dirty="0" err="1">
                <a:latin typeface="Calibri" panose="020F0502020204030204" pitchFamily="34" charset="0"/>
                <a:ea typeface="+mn-lt"/>
                <a:cs typeface="Calibri" panose="020F0502020204030204" pitchFamily="34" charset="0"/>
              </a:rPr>
              <a:t>herra </a:t>
            </a:r>
            <a:r>
              <a:rPr lang="en-US" sz="2100" b="1" dirty="0">
                <a:latin typeface="Calibri" panose="020F0502020204030204" pitchFamily="34" charset="0"/>
                <a:ea typeface="+mn-lt"/>
                <a:cs typeface="Calibri" panose="020F0502020204030204" pitchFamily="34" charset="0"/>
              </a:rPr>
              <a:t>Marko,</a:t>
            </a:r>
            <a:endParaRPr lang="sl-SI" sz="2100" b="1" dirty="0">
              <a:latin typeface="Calibri" panose="020F0502020204030204" pitchFamily="34" charset="0"/>
              <a:ea typeface="Calibri"/>
              <a:cs typeface="Calibri" panose="020F0502020204030204" pitchFamily="34" charset="0"/>
            </a:endParaRPr>
          </a:p>
          <a:p>
            <a:endParaRPr lang="en-US" sz="800" dirty="0">
              <a:latin typeface="Calibri" panose="020F0502020204030204" pitchFamily="34" charset="0"/>
              <a:ea typeface="+mn-lt"/>
              <a:cs typeface="Calibri" panose="020F0502020204030204" pitchFamily="34" charset="0"/>
            </a:endParaRPr>
          </a:p>
          <a:p>
            <a:pPr>
              <a:lnSpc>
                <a:spcPts val="2120"/>
              </a:lnSpc>
            </a:pPr>
            <a:r>
              <a:rPr lang="en-US" sz="2100" dirty="0">
                <a:latin typeface="Calibri" panose="020F0502020204030204" pitchFamily="34" charset="0"/>
                <a:ea typeface="+mn-lt"/>
                <a:cs typeface="Calibri" panose="020F0502020204030204" pitchFamily="34" charset="0"/>
              </a:rPr>
              <a:t>Við erum ánægð að bjóða þér velkomnum á </a:t>
            </a:r>
            <a:r>
              <a:rPr lang="sl-SI" sz="2100" dirty="0">
                <a:latin typeface="Calibri" panose="020F0502020204030204" pitchFamily="34" charset="0"/>
                <a:ea typeface="+mn-lt"/>
                <a:cs typeface="Calibri" panose="020F0502020204030204" pitchFamily="34" charset="0"/>
              </a:rPr>
              <a:t>Family Estate, Hidden Road 25, 2000 Maribor, Slóvenía – [Google Maps tengill], þar sem við höfum þegar undirbúið </a:t>
            </a:r>
            <a:r>
              <a:rPr lang="sl-SI" sz="2100" b="1" dirty="0">
                <a:latin typeface="Calibri" panose="020F0502020204030204" pitchFamily="34" charset="0"/>
                <a:ea typeface="+mn-lt"/>
                <a:cs typeface="Calibri" panose="020F0502020204030204" pitchFamily="34" charset="0"/>
              </a:rPr>
              <a:t>íbúð nr. 2 </a:t>
            </a:r>
            <a:r>
              <a:rPr lang="sl-SI" sz="2100" dirty="0">
                <a:latin typeface="Calibri" panose="020F0502020204030204" pitchFamily="34" charset="0"/>
                <a:ea typeface="+mn-lt"/>
                <a:cs typeface="Calibri" panose="020F0502020204030204" pitchFamily="34" charset="0"/>
              </a:rPr>
              <a:t>fyrir þig.</a:t>
            </a:r>
            <a:endParaRPr lang="en-US" sz="2100" dirty="0">
              <a:latin typeface="Calibri" panose="020F0502020204030204" pitchFamily="34" charset="0"/>
              <a:ea typeface="+mn-lt"/>
              <a:cs typeface="Calibri" panose="020F0502020204030204" pitchFamily="34" charset="0"/>
            </a:endParaRPr>
          </a:p>
          <a:p>
            <a:endParaRPr lang="en-US" sz="800" dirty="0">
              <a:latin typeface="Calibri" panose="020F0502020204030204" pitchFamily="34" charset="0"/>
              <a:ea typeface="+mn-lt"/>
              <a:cs typeface="Calibri" panose="020F0502020204030204" pitchFamily="34" charset="0"/>
            </a:endParaRPr>
          </a:p>
          <a:p>
            <a:pPr>
              <a:lnSpc>
                <a:spcPts val="2120"/>
              </a:lnSpc>
            </a:pPr>
            <a:r>
              <a:rPr lang="en-US" sz="2100" dirty="0">
                <a:latin typeface="Calibri" panose="020F0502020204030204" pitchFamily="34" charset="0"/>
                <a:ea typeface="+mn-lt"/>
                <a:cs typeface="Calibri" panose="020F0502020204030204" pitchFamily="34" charset="0"/>
              </a:rPr>
              <a:t>Vinsamlegast finnið aðgangsauðkenni ykkar hér að neðan:</a:t>
            </a:r>
            <a:endParaRPr lang="en-US" sz="2100" dirty="0">
              <a:latin typeface="Calibri" panose="020F0502020204030204" pitchFamily="34" charset="0"/>
              <a:ea typeface="Calibri"/>
              <a:cs typeface="Calibri" panose="020F0502020204030204" pitchFamily="34" charset="0"/>
            </a:endParaRPr>
          </a:p>
          <a:p>
            <a:pPr marL="285750" indent="-285750">
              <a:lnSpc>
                <a:spcPts val="2120"/>
              </a:lnSpc>
              <a:buFont typeface="Arial"/>
              <a:buChar char="•"/>
            </a:pPr>
            <a:r>
              <a:rPr lang="en-US" sz="2100" b="1" dirty="0">
                <a:latin typeface="Calibri" panose="020F0502020204030204" pitchFamily="34" charset="0"/>
                <a:ea typeface="+mn-lt"/>
                <a:cs typeface="Calibri" panose="020F0502020204030204" pitchFamily="34" charset="0"/>
              </a:rPr>
              <a:t>Aðgangur að bílastæðinu: </a:t>
            </a:r>
            <a:r>
              <a:rPr lang="en-US" sz="2100" dirty="0">
                <a:latin typeface="Calibri" panose="020F0502020204030204" pitchFamily="34" charset="0"/>
                <a:ea typeface="+mn-lt"/>
                <a:cs typeface="Calibri" panose="020F0502020204030204" pitchFamily="34" charset="0"/>
              </a:rPr>
              <a:t>hringið í</a:t>
            </a:r>
            <a:r>
              <a:rPr lang="en-US" sz="2100" b="1" dirty="0">
                <a:latin typeface="Calibri" panose="020F0502020204030204" pitchFamily="34" charset="0"/>
                <a:ea typeface="+mn-lt"/>
                <a:cs typeface="Calibri" panose="020F0502020204030204" pitchFamily="34" charset="0"/>
              </a:rPr>
              <a:t> 00386 40 000 00X </a:t>
            </a:r>
            <a:r>
              <a:rPr lang="en-US" sz="2100" dirty="0">
                <a:latin typeface="Calibri" panose="020F0502020204030204" pitchFamily="34" charset="0"/>
                <a:ea typeface="+mn-lt"/>
                <a:cs typeface="Calibri" panose="020F0502020204030204" pitchFamily="34" charset="0"/>
              </a:rPr>
              <a:t>úr farsímanum ykkar. Hringing í þennan númer opnar aðalhliðið. Ef lyklaborðið bregst tímabundið við, biðjið smá stund og reynið aftur.</a:t>
            </a:r>
            <a:endParaRPr lang="en-US" sz="2100" dirty="0">
              <a:latin typeface="Calibri" panose="020F0502020204030204" pitchFamily="34" charset="0"/>
              <a:ea typeface="Calibri"/>
              <a:cs typeface="Calibri" panose="020F0502020204030204" pitchFamily="34" charset="0"/>
            </a:endParaRPr>
          </a:p>
          <a:p>
            <a:pPr marL="285750" indent="-285750">
              <a:lnSpc>
                <a:spcPts val="2120"/>
              </a:lnSpc>
              <a:buFont typeface="Arial"/>
              <a:buChar char="•"/>
            </a:pPr>
            <a:r>
              <a:rPr lang="en-US" sz="2100" b="1" dirty="0">
                <a:latin typeface="Calibri" panose="020F0502020204030204" pitchFamily="34" charset="0"/>
                <a:ea typeface="+mn-lt"/>
                <a:cs typeface="Calibri" panose="020F0502020204030204" pitchFamily="34" charset="0"/>
              </a:rPr>
              <a:t>Móttaka: </a:t>
            </a:r>
            <a:r>
              <a:rPr lang="en-US" sz="2100" dirty="0">
                <a:latin typeface="Calibri" panose="020F0502020204030204" pitchFamily="34" charset="0"/>
                <a:ea typeface="+mn-lt"/>
                <a:cs typeface="Calibri" panose="020F0502020204030204" pitchFamily="34" charset="0"/>
              </a:rPr>
              <a:t>Ekki þarf að heimsækja móttökuna við komu. Allar formlegar aðgerðir hafa verið útfærðar fyrirfram (greiðsla og innritun á netinu).</a:t>
            </a:r>
          </a:p>
          <a:p>
            <a:pPr marL="285750" indent="-285750">
              <a:lnSpc>
                <a:spcPts val="2120"/>
              </a:lnSpc>
              <a:buFont typeface="Arial"/>
              <a:buChar char="•"/>
            </a:pPr>
            <a:r>
              <a:rPr lang="en-US" sz="2100" b="1" dirty="0">
                <a:latin typeface="Calibri" panose="020F0502020204030204" pitchFamily="34" charset="0"/>
                <a:ea typeface="+mn-lt"/>
                <a:cs typeface="Calibri" panose="020F0502020204030204" pitchFamily="34" charset="0"/>
              </a:rPr>
              <a:t>Aðgangskóði í íbúðina:</a:t>
            </a:r>
            <a:r>
              <a:rPr lang="en-US" sz="2100" dirty="0">
                <a:latin typeface="Calibri" panose="020F0502020204030204" pitchFamily="34" charset="0"/>
                <a:ea typeface="+mn-lt"/>
                <a:cs typeface="Calibri" panose="020F0502020204030204" pitchFamily="34" charset="0"/>
              </a:rPr>
              <a:t> 52426. Þessi kóði gefur þér aðgang að </a:t>
            </a:r>
            <a:r>
              <a:rPr lang="en-US" sz="2100" b="1" dirty="0">
                <a:latin typeface="Calibri" panose="020F0502020204030204" pitchFamily="34" charset="0"/>
                <a:ea typeface="+mn-lt"/>
                <a:cs typeface="Calibri" panose="020F0502020204030204" pitchFamily="34" charset="0"/>
              </a:rPr>
              <a:t>íbúð nr. 2 </a:t>
            </a:r>
            <a:r>
              <a:rPr lang="en-US" sz="2100" dirty="0">
                <a:latin typeface="Calibri" panose="020F0502020204030204" pitchFamily="34" charset="0"/>
                <a:ea typeface="+mn-lt"/>
                <a:cs typeface="Calibri" panose="020F0502020204030204" pitchFamily="34" charset="0"/>
              </a:rPr>
              <a:t>(jarðhæð).</a:t>
            </a:r>
            <a:r>
              <a:rPr lang="en-US" sz="2100" b="1" dirty="0">
                <a:latin typeface="Calibri" panose="020F0502020204030204" pitchFamily="34" charset="0"/>
                <a:ea typeface="+mn-lt"/>
                <a:cs typeface="Calibri" panose="020F0502020204030204" pitchFamily="34" charset="0"/>
              </a:rPr>
              <a:t> </a:t>
            </a:r>
            <a:endParaRPr lang="en-US" sz="2100" dirty="0">
              <a:latin typeface="Calibri" panose="020F0502020204030204" pitchFamily="34" charset="0"/>
              <a:ea typeface="+mn-lt"/>
              <a:cs typeface="Calibri" panose="020F0502020204030204" pitchFamily="34" charset="0"/>
            </a:endParaRPr>
          </a:p>
          <a:p>
            <a:pPr marL="285750" indent="-285750">
              <a:buFont typeface="Arial"/>
              <a:buChar char="•"/>
            </a:pPr>
            <a:endParaRPr lang="en-US" sz="800" dirty="0">
              <a:latin typeface="Calibri" panose="020F0502020204030204" pitchFamily="34" charset="0"/>
              <a:ea typeface="+mn-lt"/>
              <a:cs typeface="Calibri" panose="020F0502020204030204" pitchFamily="34" charset="0"/>
            </a:endParaRPr>
          </a:p>
          <a:p>
            <a:pPr indent="0">
              <a:lnSpc>
                <a:spcPts val="2120"/>
              </a:lnSpc>
            </a:pPr>
            <a:r>
              <a:rPr lang="sl-SI" sz="2100" dirty="0">
                <a:latin typeface="Calibri" panose="020F0502020204030204" pitchFamily="34" charset="0"/>
                <a:ea typeface="+mn-lt"/>
                <a:cs typeface="Calibri" panose="020F0502020204030204" pitchFamily="34" charset="0"/>
              </a:rPr>
              <a:t>Ef þú þarft frekari aðstoð, ekki hika við að hafa samband við okkur í síma 00386 41 000 000. Við hlökkum til </a:t>
            </a:r>
            <a:r>
              <a:rPr lang="sl-SI" sz="2400" dirty="0">
                <a:ea typeface="+mn-lt"/>
                <a:cs typeface="+mn-lt"/>
              </a:rPr>
              <a:t>að taka á móti þér á fjölskyldubúinu okkar!</a:t>
            </a:r>
          </a:p>
          <a:p>
            <a:pPr indent="0"/>
            <a:endParaRPr lang="sl-SI" sz="800" dirty="0">
              <a:ea typeface="Calibri"/>
              <a:cs typeface="Calibri"/>
            </a:endParaRPr>
          </a:p>
          <a:p>
            <a:pPr indent="0"/>
            <a:endParaRPr lang="sl-SI" sz="800" dirty="0">
              <a:ea typeface="Calibri"/>
              <a:cs typeface="Calibri"/>
            </a:endParaRPr>
          </a:p>
          <a:p>
            <a:pPr indent="0">
              <a:lnSpc>
                <a:spcPts val="2120"/>
              </a:lnSpc>
            </a:pPr>
            <a:r>
              <a:rPr lang="sl-SI" sz="2100" dirty="0">
                <a:ea typeface="+mn-lt"/>
                <a:cs typeface="+mn-lt"/>
              </a:rPr>
              <a:t>Kær kveðja, </a:t>
            </a:r>
          </a:p>
          <a:p>
            <a:pPr indent="0">
              <a:lnSpc>
                <a:spcPts val="2120"/>
              </a:lnSpc>
            </a:pPr>
            <a:r>
              <a:rPr lang="sl-SI" sz="2100" dirty="0">
                <a:ea typeface="+mn-lt"/>
                <a:cs typeface="+mn-lt"/>
              </a:rPr>
              <a:t>Tanja og Luka</a:t>
            </a:r>
          </a:p>
          <a:p>
            <a:pPr marL="361950"/>
            <a:endParaRPr lang="sl-SI" sz="800" dirty="0">
              <a:ea typeface="+mn-lt"/>
              <a:cs typeface="+mn-lt"/>
            </a:endParaRPr>
          </a:p>
          <a:p>
            <a:pPr marL="361950"/>
            <a:endParaRPr lang="sl-SI" sz="800" dirty="0">
              <a:ea typeface="+mn-lt"/>
              <a:cs typeface="+mn-lt"/>
            </a:endParaRPr>
          </a:p>
          <a:p>
            <a:pPr marL="269875">
              <a:lnSpc>
                <a:spcPts val="2120"/>
              </a:lnSpc>
            </a:pPr>
            <a:r>
              <a:rPr lang="sl-SI" sz="2100" dirty="0">
                <a:ea typeface="+mn-lt"/>
                <a:cs typeface="+mn-lt"/>
              </a:rPr>
              <a:t>Sími: [setja inn]              Netfang: [setja inn]                Vefsíða: [setja inn] </a:t>
            </a:r>
          </a:p>
          <a:p>
            <a:pPr marL="269875"/>
            <a:endParaRPr lang="sl-SI" sz="800" dirty="0">
              <a:ea typeface="+mn-lt"/>
              <a:cs typeface="+mn-lt"/>
            </a:endParaRPr>
          </a:p>
          <a:p>
            <a:pPr marL="269875"/>
            <a:endParaRPr lang="sl-SI" sz="800" dirty="0">
              <a:ea typeface="+mn-lt"/>
              <a:cs typeface="+mn-lt"/>
            </a:endParaRPr>
          </a:p>
          <a:p>
            <a:pPr indent="0">
              <a:lnSpc>
                <a:spcPts val="2140"/>
              </a:lnSpc>
            </a:pPr>
            <a:r>
              <a:rPr lang="sl-SI" sz="2100" b="1" dirty="0">
                <a:ea typeface="+mn-lt"/>
                <a:cs typeface="+mn-lt"/>
              </a:rPr>
              <a:t>Fylgiskjöl:</a:t>
            </a:r>
            <a:endParaRPr lang="sl-SI" sz="2100" b="1" dirty="0"/>
          </a:p>
          <a:p>
            <a:pPr marL="342900" indent="-342900">
              <a:lnSpc>
                <a:spcPts val="2140"/>
              </a:lnSpc>
              <a:buClr>
                <a:srgbClr val="459597"/>
              </a:buClr>
              <a:buFont typeface="Arial" panose="020B0604020202020204" pitchFamily="34" charset="0"/>
              <a:buChar char="•"/>
            </a:pPr>
            <a:r>
              <a:rPr lang="sl-SI" sz="2100" dirty="0">
                <a:ea typeface="+mn-lt"/>
                <a:cs typeface="+mn-lt"/>
              </a:rPr>
              <a:t>reglur um eign eða húsreglur</a:t>
            </a:r>
          </a:p>
          <a:p>
            <a:pPr marL="342900" indent="-342900">
              <a:lnSpc>
                <a:spcPts val="2140"/>
              </a:lnSpc>
              <a:buClr>
                <a:srgbClr val="459597"/>
              </a:buClr>
              <a:buFont typeface="Arial" panose="020B0604020202020204" pitchFamily="34" charset="0"/>
              <a:buChar char="•"/>
            </a:pPr>
            <a:r>
              <a:rPr lang="sl-SI" sz="2100" dirty="0">
                <a:ea typeface="+mn-lt"/>
                <a:cs typeface="+mn-lt"/>
              </a:rPr>
              <a:t>möguleikar á aukastarfsemi á áfangastaðnum, frekari tilboð o.s.frv.</a:t>
            </a:r>
            <a:endParaRPr lang="sl-SI" sz="2100" dirty="0">
              <a:ea typeface="Calibri"/>
              <a:cs typeface="Calibri"/>
            </a:endParaRPr>
          </a:p>
          <a:p>
            <a:pPr marL="342900" indent="-342900">
              <a:lnSpc>
                <a:spcPts val="2140"/>
              </a:lnSpc>
              <a:buClr>
                <a:srgbClr val="459597"/>
              </a:buClr>
              <a:buFont typeface="Arial" panose="020B0604020202020204" pitchFamily="34" charset="0"/>
              <a:buChar char="•"/>
            </a:pPr>
            <a:endParaRPr lang="sl-SI" sz="2100" dirty="0">
              <a:ea typeface="Calibri"/>
              <a:cs typeface="Calibri"/>
            </a:endParaRPr>
          </a:p>
          <a:p>
            <a:pPr marL="342900" indent="-342900">
              <a:lnSpc>
                <a:spcPts val="2140"/>
              </a:lnSpc>
              <a:buClr>
                <a:srgbClr val="459597"/>
              </a:buClr>
              <a:buFont typeface="Arial" panose="020B0604020202020204" pitchFamily="34" charset="0"/>
              <a:buChar char="•"/>
            </a:pPr>
            <a:endParaRPr lang="sl-SI" sz="2100" dirty="0">
              <a:ea typeface="Calibri"/>
              <a:cs typeface="Calibri"/>
            </a:endParaRPr>
          </a:p>
          <a:p>
            <a:pPr marL="342900" indent="-342900">
              <a:lnSpc>
                <a:spcPts val="2140"/>
              </a:lnSpc>
              <a:buClr>
                <a:srgbClr val="459597"/>
              </a:buClr>
              <a:buFont typeface="Arial" panose="020B0604020202020204" pitchFamily="34" charset="0"/>
              <a:buChar char="•"/>
            </a:pPr>
            <a:endParaRPr lang="sl-SI" sz="2100" dirty="0">
              <a:ea typeface="Calibri"/>
              <a:cs typeface="Calibri"/>
            </a:endParaRPr>
          </a:p>
          <a:p>
            <a:pPr>
              <a:lnSpc>
                <a:spcPts val="2140"/>
              </a:lnSpc>
            </a:pPr>
            <a:endParaRPr lang="sl-SI" sz="2100" dirty="0">
              <a:ea typeface="Calibri"/>
              <a:cs typeface="Calibri"/>
            </a:endParaRPr>
          </a:p>
          <a:p>
            <a:pPr indent="0">
              <a:lnSpc>
                <a:spcPts val="2140"/>
              </a:lnSpc>
            </a:pPr>
            <a:endParaRPr lang="sl-SI" sz="2100" dirty="0">
              <a:ea typeface="Calibri"/>
              <a:cs typeface="Calibri"/>
            </a:endParaRPr>
          </a:p>
          <a:p>
            <a:pPr>
              <a:lnSpc>
                <a:spcPts val="2140"/>
              </a:lnSpc>
            </a:pPr>
            <a:endParaRPr lang="sl-SI" sz="2100" dirty="0">
              <a:ea typeface="Calibri"/>
              <a:cs typeface="Calibri"/>
            </a:endParaRPr>
          </a:p>
          <a:p>
            <a:pPr marL="269875">
              <a:lnSpc>
                <a:spcPts val="2120"/>
              </a:lnSpc>
            </a:pPr>
            <a:endParaRPr lang="sl-SI" sz="2100" dirty="0">
              <a:ea typeface="Calibri"/>
              <a:cs typeface="Calibri"/>
            </a:endParaRPr>
          </a:p>
          <a:p>
            <a:pPr>
              <a:lnSpc>
                <a:spcPts val="2120"/>
              </a:lnSpc>
            </a:pPr>
            <a:endParaRPr lang="sl-SI" sz="2100" dirty="0">
              <a:ea typeface="Calibri"/>
              <a:cs typeface="Calibri"/>
            </a:endParaRPr>
          </a:p>
        </p:txBody>
      </p:sp>
      <p:pic>
        <p:nvPicPr>
          <p:cNvPr id="14" name="Graphic 13" descr="Open envelope outline">
            <a:extLst>
              <a:ext uri="{FF2B5EF4-FFF2-40B4-BE49-F238E27FC236}">
                <a16:creationId xmlns:a16="http://schemas.microsoft.com/office/drawing/2014/main" id="{EF62404B-430B-39DD-71C9-9239AE14F11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39148" y="5245221"/>
            <a:ext cx="344808" cy="344808"/>
          </a:xfrm>
          <a:prstGeom prst="rect">
            <a:avLst/>
          </a:prstGeom>
        </p:spPr>
      </p:pic>
      <p:pic>
        <p:nvPicPr>
          <p:cNvPr id="16" name="Graphic 15" descr="Internet outline">
            <a:extLst>
              <a:ext uri="{FF2B5EF4-FFF2-40B4-BE49-F238E27FC236}">
                <a16:creationId xmlns:a16="http://schemas.microsoft.com/office/drawing/2014/main" id="{7C9FA53A-2EE8-FCE4-D395-8A62F83874D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921188" y="5189025"/>
            <a:ext cx="457200" cy="457200"/>
          </a:xfrm>
          <a:prstGeom prst="rect">
            <a:avLst/>
          </a:prstGeom>
        </p:spPr>
      </p:pic>
      <p:pic>
        <p:nvPicPr>
          <p:cNvPr id="18" name="Graphic 17" descr="Smart Phone outline">
            <a:extLst>
              <a:ext uri="{FF2B5EF4-FFF2-40B4-BE49-F238E27FC236}">
                <a16:creationId xmlns:a16="http://schemas.microsoft.com/office/drawing/2014/main" id="{C3FC227A-126D-6988-7D7A-EBF6FEEB41E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95018" y="5245221"/>
            <a:ext cx="344808" cy="344808"/>
          </a:xfrm>
          <a:prstGeom prst="rect">
            <a:avLst/>
          </a:prstGeom>
        </p:spPr>
      </p:pic>
      <p:sp>
        <p:nvSpPr>
          <p:cNvPr id="2" name="Slide Number Placeholder 5">
            <a:extLst>
              <a:ext uri="{FF2B5EF4-FFF2-40B4-BE49-F238E27FC236}">
                <a16:creationId xmlns:a16="http://schemas.microsoft.com/office/drawing/2014/main" id="{76FFA997-3A47-9B81-1168-B73941325A22}"/>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31</a:t>
            </a:fld>
            <a:endParaRPr lang="fr-CA" sz="1200" dirty="0"/>
          </a:p>
        </p:txBody>
      </p:sp>
    </p:spTree>
    <p:extLst>
      <p:ext uri="{BB962C8B-B14F-4D97-AF65-F5344CB8AC3E}">
        <p14:creationId xmlns:p14="http://schemas.microsoft.com/office/powerpoint/2010/main" val="40931793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044F0-CD05-6C3B-96A9-0A58F51C8112}"/>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CCC37BB3-CD85-2142-761F-77AE95FC93D3}"/>
              </a:ext>
            </a:extLst>
          </p:cNvPr>
          <p:cNvSpPr>
            <a:spLocks noGrp="1"/>
          </p:cNvSpPr>
          <p:nvPr>
            <p:ph type="body" sz="quarter" idx="18"/>
          </p:nvPr>
        </p:nvSpPr>
        <p:spPr>
          <a:xfrm>
            <a:off x="615337" y="1548294"/>
            <a:ext cx="2975564" cy="1049221"/>
          </a:xfrm>
          <a:prstGeom prst="rect">
            <a:avLst/>
          </a:prstGeom>
        </p:spPr>
        <p:txBody>
          <a:bodyPr/>
          <a:lstStyle/>
          <a:p>
            <a:r>
              <a:rPr lang="en-US" dirty="0" err="1"/>
              <a:t>Pikol </a:t>
            </a:r>
            <a:r>
              <a:rPr lang="en-US" dirty="0"/>
              <a:t>Lake Village vínsmáeign, Slóvenía</a:t>
            </a:r>
          </a:p>
        </p:txBody>
      </p:sp>
      <p:sp>
        <p:nvSpPr>
          <p:cNvPr id="15" name="Text Placeholder 3">
            <a:extLst>
              <a:ext uri="{FF2B5EF4-FFF2-40B4-BE49-F238E27FC236}">
                <a16:creationId xmlns:a16="http://schemas.microsoft.com/office/drawing/2014/main" id="{77562066-0E0E-569C-1A48-D1F50B1B5D70}"/>
              </a:ext>
            </a:extLst>
          </p:cNvPr>
          <p:cNvSpPr>
            <a:spLocks noGrp="1"/>
          </p:cNvSpPr>
          <p:nvPr>
            <p:ph type="body" sz="quarter" idx="19"/>
          </p:nvPr>
        </p:nvSpPr>
        <p:spPr>
          <a:xfrm>
            <a:off x="632136" y="613375"/>
            <a:ext cx="2958765" cy="385564"/>
          </a:xfrm>
          <a:prstGeom prst="rect">
            <a:avLst/>
          </a:prstGeom>
        </p:spPr>
        <p:txBody>
          <a:bodyPr/>
          <a:lstStyle/>
          <a:p>
            <a:r>
              <a:rPr lang="en-GB" dirty="0"/>
              <a:t>Tilfellisrannsókn</a:t>
            </a:r>
          </a:p>
        </p:txBody>
      </p:sp>
      <p:sp>
        <p:nvSpPr>
          <p:cNvPr id="16" name="Text Placeholder 4">
            <a:extLst>
              <a:ext uri="{FF2B5EF4-FFF2-40B4-BE49-F238E27FC236}">
                <a16:creationId xmlns:a16="http://schemas.microsoft.com/office/drawing/2014/main" id="{10534C82-2F3E-4773-473E-CF376F87C680}"/>
              </a:ext>
            </a:extLst>
          </p:cNvPr>
          <p:cNvSpPr txBox="1">
            <a:spLocks/>
          </p:cNvSpPr>
          <p:nvPr/>
        </p:nvSpPr>
        <p:spPr>
          <a:xfrm>
            <a:off x="5452851" y="2019050"/>
            <a:ext cx="5944597"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EC7C69"/>
              </a:buClr>
            </a:pPr>
            <a:r>
              <a:rPr lang="en-IE" sz="3000" b="1" dirty="0">
                <a:solidFill>
                  <a:srgbClr val="EC7C69"/>
                </a:solidFill>
              </a:rPr>
              <a:t>Upplýsingar um aðgang </a:t>
            </a:r>
          </a:p>
          <a:p>
            <a:pPr>
              <a:lnSpc>
                <a:spcPts val="2340"/>
              </a:lnSpc>
              <a:buClr>
                <a:srgbClr val="EC7C69"/>
              </a:buClr>
            </a:pPr>
            <a:r>
              <a:rPr lang="en-IE" sz="3000" b="1" dirty="0">
                <a:solidFill>
                  <a:srgbClr val="EC7C69"/>
                </a:solidFill>
              </a:rPr>
              <a:t>Íbúðin þín</a:t>
            </a:r>
          </a:p>
          <a:p>
            <a:pPr>
              <a:lnSpc>
                <a:spcPts val="2340"/>
              </a:lnSpc>
              <a:buClr>
                <a:srgbClr val="EC7C69"/>
              </a:buClr>
            </a:pPr>
            <a:endParaRPr lang="en-IE" dirty="0"/>
          </a:p>
          <a:p>
            <a:pPr>
              <a:lnSpc>
                <a:spcPts val="2340"/>
              </a:lnSpc>
              <a:buClr>
                <a:srgbClr val="EC7C69"/>
              </a:buClr>
            </a:pPr>
            <a:r>
              <a:rPr lang="en-IE" dirty="0"/>
              <a:t>Sjálfskráning í einni af villunum með </a:t>
            </a:r>
            <a:r>
              <a:rPr lang="en-IE" dirty="0" err="1"/>
              <a:t>Bentral </a:t>
            </a:r>
            <a:r>
              <a:rPr lang="en-IE" dirty="0"/>
              <a:t>fasteignastjórnunarkerfinu (PMS) </a:t>
            </a:r>
          </a:p>
          <a:p>
            <a:pPr>
              <a:lnSpc>
                <a:spcPts val="2340"/>
              </a:lnSpc>
              <a:buClr>
                <a:srgbClr val="EC7C69"/>
              </a:buClr>
            </a:pPr>
            <a:r>
              <a:rPr lang="en-IE" dirty="0"/>
              <a:t>í PIKOL Lake Village Wine Estate</a:t>
            </a:r>
          </a:p>
          <a:p>
            <a:pPr>
              <a:lnSpc>
                <a:spcPts val="2340"/>
              </a:lnSpc>
              <a:buClr>
                <a:srgbClr val="EC7C69"/>
              </a:buClr>
            </a:pPr>
            <a:endParaRPr lang="en-IE" dirty="0"/>
          </a:p>
          <a:p>
            <a:pPr>
              <a:lnSpc>
                <a:spcPts val="2340"/>
              </a:lnSpc>
              <a:buClr>
                <a:srgbClr val="EC7C69"/>
              </a:buClr>
            </a:pPr>
            <a:endParaRPr lang="en-IE" i="1" dirty="0"/>
          </a:p>
        </p:txBody>
      </p:sp>
      <p:sp>
        <p:nvSpPr>
          <p:cNvPr id="19" name="Slide Number Placeholder 5">
            <a:extLst>
              <a:ext uri="{FF2B5EF4-FFF2-40B4-BE49-F238E27FC236}">
                <a16:creationId xmlns:a16="http://schemas.microsoft.com/office/drawing/2014/main" id="{81659B8D-91AE-D478-B036-0ABFA9EADDF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32</a:t>
            </a:fld>
            <a:endParaRPr lang="fr-CA" sz="1200" dirty="0"/>
          </a:p>
        </p:txBody>
      </p:sp>
      <p:sp>
        <p:nvSpPr>
          <p:cNvPr id="3" name="Text Placeholder 3">
            <a:extLst>
              <a:ext uri="{FF2B5EF4-FFF2-40B4-BE49-F238E27FC236}">
                <a16:creationId xmlns:a16="http://schemas.microsoft.com/office/drawing/2014/main" id="{D50FF910-5D09-1811-E7B0-A60829C46129}"/>
              </a:ext>
            </a:extLst>
          </p:cNvPr>
          <p:cNvSpPr txBox="1">
            <a:spLocks/>
          </p:cNvSpPr>
          <p:nvPr/>
        </p:nvSpPr>
        <p:spPr>
          <a:xfrm>
            <a:off x="5485403" y="613375"/>
            <a:ext cx="473925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Fyrsta fljótandi glamping í Slóveníu</a:t>
            </a:r>
          </a:p>
          <a:p>
            <a:pPr>
              <a:lnSpc>
                <a:spcPts val="3720"/>
              </a:lnSpc>
            </a:pPr>
            <a:endParaRPr lang="en-US" dirty="0"/>
          </a:p>
        </p:txBody>
      </p:sp>
      <p:cxnSp>
        <p:nvCxnSpPr>
          <p:cNvPr id="4" name="Straight Connector 3">
            <a:extLst>
              <a:ext uri="{FF2B5EF4-FFF2-40B4-BE49-F238E27FC236}">
                <a16:creationId xmlns:a16="http://schemas.microsoft.com/office/drawing/2014/main" id="{DDABB471-8DD3-3379-4D63-79BEF4321646}"/>
              </a:ext>
            </a:extLst>
          </p:cNvPr>
          <p:cNvCxnSpPr>
            <a:cxnSpLocks/>
          </p:cNvCxnSpPr>
          <p:nvPr/>
        </p:nvCxnSpPr>
        <p:spPr>
          <a:xfrm>
            <a:off x="5275385" y="1805688"/>
            <a:ext cx="637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A0676F76-5E63-A447-53FB-0A662313F305}"/>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1848159" y="1754697"/>
            <a:ext cx="4246690" cy="3154091"/>
          </a:xfrm>
          <a:prstGeom prst="rect">
            <a:avLst/>
          </a:prstGeom>
        </p:spPr>
      </p:pic>
      <p:pic>
        <p:nvPicPr>
          <p:cNvPr id="13" name="Picture 12">
            <a:extLst>
              <a:ext uri="{FF2B5EF4-FFF2-40B4-BE49-F238E27FC236}">
                <a16:creationId xmlns:a16="http://schemas.microsoft.com/office/drawing/2014/main" id="{EEB828AB-23C4-A29E-6CCD-38CAD49CD2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8" name="Picture Placeholder 8" descr="Slika, ki vsebuje besede rastlina, drevo, hiša, stavba&#10;&#10;Vsebina, ustvarjena z UI, morda ni pravilna.">
            <a:extLst>
              <a:ext uri="{FF2B5EF4-FFF2-40B4-BE49-F238E27FC236}">
                <a16:creationId xmlns:a16="http://schemas.microsoft.com/office/drawing/2014/main" id="{6F5A1468-5DBC-48F5-B6C7-FB2943868265}"/>
              </a:ext>
            </a:extLst>
          </p:cNvPr>
          <p:cNvPicPr>
            <a:picLocks noChangeAspect="1"/>
          </p:cNvPicPr>
          <p:nvPr/>
        </p:nvPicPr>
        <p:blipFill rotWithShape="1">
          <a:blip r:embed="rId4"/>
          <a:srcRect l="3493" r="3493"/>
          <a:stretch/>
        </p:blipFill>
        <p:spPr>
          <a:xfrm>
            <a:off x="663476" y="3219247"/>
            <a:ext cx="4130197" cy="2486130"/>
          </a:xfrm>
          <a:prstGeom prst="rect">
            <a:avLst/>
          </a:prstGeom>
        </p:spPr>
      </p:pic>
      <p:sp>
        <p:nvSpPr>
          <p:cNvPr id="9" name="Oval 8">
            <a:extLst>
              <a:ext uri="{FF2B5EF4-FFF2-40B4-BE49-F238E27FC236}">
                <a16:creationId xmlns:a16="http://schemas.microsoft.com/office/drawing/2014/main" id="{6E80E4CE-1EE8-FD13-F7C7-1F7F418FF89B}"/>
              </a:ext>
            </a:extLst>
          </p:cNvPr>
          <p:cNvSpPr/>
          <p:nvPr/>
        </p:nvSpPr>
        <p:spPr>
          <a:xfrm>
            <a:off x="3789145" y="4707005"/>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21">
            <a:extLst>
              <a:ext uri="{FF2B5EF4-FFF2-40B4-BE49-F238E27FC236}">
                <a16:creationId xmlns:a16="http://schemas.microsoft.com/office/drawing/2014/main" id="{BD864281-E3BE-185C-AEF8-D89053C62FD9}"/>
              </a:ext>
            </a:extLst>
          </p:cNvPr>
          <p:cNvSpPr/>
          <p:nvPr/>
        </p:nvSpPr>
        <p:spPr>
          <a:xfrm>
            <a:off x="3787261" y="4692458"/>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dirty="0">
                <a:solidFill>
                  <a:schemeClr val="bg1"/>
                </a:solidFill>
              </a:rPr>
              <a:t>Smelltu til að </a:t>
            </a:r>
            <a:r>
              <a:rPr lang="en-IE" sz="2800" b="1" dirty="0">
                <a:solidFill>
                  <a:schemeClr val="bg1"/>
                </a:solidFill>
                <a:hlinkClick r:id="rId5">
                  <a:extLst>
                    <a:ext uri="{A12FA001-AC4F-418D-AE19-62706E023703}">
                      <ahyp:hlinkClr xmlns:ahyp="http://schemas.microsoft.com/office/drawing/2018/hyperlinkcolor" val="tx"/>
                    </a:ext>
                  </a:extLst>
                </a:hlinkClick>
              </a:rPr>
              <a:t>heimsækja</a:t>
            </a:r>
            <a:endParaRPr lang="en-IE" sz="2800" b="1" dirty="0">
              <a:solidFill>
                <a:schemeClr val="bg1"/>
              </a:solidFill>
            </a:endParaRPr>
          </a:p>
        </p:txBody>
      </p:sp>
      <p:pic>
        <p:nvPicPr>
          <p:cNvPr id="11" name="Picture 10">
            <a:extLst>
              <a:ext uri="{FF2B5EF4-FFF2-40B4-BE49-F238E27FC236}">
                <a16:creationId xmlns:a16="http://schemas.microsoft.com/office/drawing/2014/main" id="{B71BFA05-278A-CBDB-90AF-F301F31436B7}"/>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6503926" y="4375810"/>
            <a:ext cx="3580276" cy="2659133"/>
          </a:xfrm>
          <a:prstGeom prst="rect">
            <a:avLst/>
          </a:prstGeom>
        </p:spPr>
      </p:pic>
    </p:spTree>
    <p:extLst>
      <p:ext uri="{BB962C8B-B14F-4D97-AF65-F5344CB8AC3E}">
        <p14:creationId xmlns:p14="http://schemas.microsoft.com/office/powerpoint/2010/main" val="14581623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46FBB-3898-2B18-8377-74D0956D69AE}"/>
            </a:ext>
          </a:extLst>
        </p:cNvPr>
        <p:cNvGrpSpPr/>
        <p:nvPr/>
      </p:nvGrpSpPr>
      <p:grpSpPr>
        <a:xfrm>
          <a:off x="0" y="0"/>
          <a:ext cx="0" cy="0"/>
          <a:chOff x="0" y="0"/>
          <a:chExt cx="0" cy="0"/>
        </a:xfrm>
      </p:grpSpPr>
      <p:sp>
        <p:nvSpPr>
          <p:cNvPr id="6" name="Freeform 5">
            <a:extLst>
              <a:ext uri="{FF2B5EF4-FFF2-40B4-BE49-F238E27FC236}">
                <a16:creationId xmlns:a16="http://schemas.microsoft.com/office/drawing/2014/main" id="{36452537-EDC1-D8A6-1F4E-2D2B1AC50BC2}"/>
              </a:ext>
            </a:extLst>
          </p:cNvPr>
          <p:cNvSpPr/>
          <p:nvPr/>
        </p:nvSpPr>
        <p:spPr>
          <a:xfrm rot="10800000">
            <a:off x="6359237" y="1915081"/>
            <a:ext cx="4656982" cy="4942919"/>
          </a:xfrm>
          <a:custGeom>
            <a:avLst/>
            <a:gdLst>
              <a:gd name="connsiteX0" fmla="*/ 4283803 w 4656982"/>
              <a:gd name="connsiteY0" fmla="*/ 4942919 h 4942919"/>
              <a:gd name="connsiteX1" fmla="*/ 3866740 w 4656982"/>
              <a:gd name="connsiteY1" fmla="*/ 4942919 h 4942919"/>
              <a:gd name="connsiteX2" fmla="*/ 3759560 w 4656982"/>
              <a:gd name="connsiteY2" fmla="*/ 4942919 h 4942919"/>
              <a:gd name="connsiteX3" fmla="*/ 3591997 w 4656982"/>
              <a:gd name="connsiteY3" fmla="*/ 4942919 h 4942919"/>
              <a:gd name="connsiteX4" fmla="*/ 3342498 w 4656982"/>
              <a:gd name="connsiteY4" fmla="*/ 4942919 h 4942919"/>
              <a:gd name="connsiteX5" fmla="*/ 3174934 w 4656982"/>
              <a:gd name="connsiteY5" fmla="*/ 4942919 h 4942919"/>
              <a:gd name="connsiteX6" fmla="*/ 3067755 w 4656982"/>
              <a:gd name="connsiteY6" fmla="*/ 4942919 h 4942919"/>
              <a:gd name="connsiteX7" fmla="*/ 2650692 w 4656982"/>
              <a:gd name="connsiteY7" fmla="*/ 4942919 h 4942919"/>
              <a:gd name="connsiteX8" fmla="*/ 2252351 w 4656982"/>
              <a:gd name="connsiteY8" fmla="*/ 4942919 h 4942919"/>
              <a:gd name="connsiteX9" fmla="*/ 2252349 w 4656982"/>
              <a:gd name="connsiteY9" fmla="*/ 4942919 h 4942919"/>
              <a:gd name="connsiteX10" fmla="*/ 2041161 w 4656982"/>
              <a:gd name="connsiteY10" fmla="*/ 4942919 h 4942919"/>
              <a:gd name="connsiteX11" fmla="*/ 1835289 w 4656982"/>
              <a:gd name="connsiteY11" fmla="*/ 4942919 h 4942919"/>
              <a:gd name="connsiteX12" fmla="*/ 1835285 w 4656982"/>
              <a:gd name="connsiteY12" fmla="*/ 4942919 h 4942919"/>
              <a:gd name="connsiteX13" fmla="*/ 1728110 w 4656982"/>
              <a:gd name="connsiteY13" fmla="*/ 4942919 h 4942919"/>
              <a:gd name="connsiteX14" fmla="*/ 1728108 w 4656982"/>
              <a:gd name="connsiteY14" fmla="*/ 4942919 h 4942919"/>
              <a:gd name="connsiteX15" fmla="*/ 1624098 w 4656982"/>
              <a:gd name="connsiteY15" fmla="*/ 4942919 h 4942919"/>
              <a:gd name="connsiteX16" fmla="*/ 1560547 w 4656982"/>
              <a:gd name="connsiteY16" fmla="*/ 4942919 h 4942919"/>
              <a:gd name="connsiteX17" fmla="*/ 1560544 w 4656982"/>
              <a:gd name="connsiteY17" fmla="*/ 4942919 h 4942919"/>
              <a:gd name="connsiteX18" fmla="*/ 1516918 w 4656982"/>
              <a:gd name="connsiteY18" fmla="*/ 4942919 h 4942919"/>
              <a:gd name="connsiteX19" fmla="*/ 1349356 w 4656982"/>
              <a:gd name="connsiteY19" fmla="*/ 4942919 h 4942919"/>
              <a:gd name="connsiteX20" fmla="*/ 1311047 w 4656982"/>
              <a:gd name="connsiteY20" fmla="*/ 4942919 h 4942919"/>
              <a:gd name="connsiteX21" fmla="*/ 1311045 w 4656982"/>
              <a:gd name="connsiteY21" fmla="*/ 4942919 h 4942919"/>
              <a:gd name="connsiteX22" fmla="*/ 1143484 w 4656982"/>
              <a:gd name="connsiteY22" fmla="*/ 4942919 h 4942919"/>
              <a:gd name="connsiteX23" fmla="*/ 1143482 w 4656982"/>
              <a:gd name="connsiteY23" fmla="*/ 4942919 h 4942919"/>
              <a:gd name="connsiteX24" fmla="*/ 1099856 w 4656982"/>
              <a:gd name="connsiteY24" fmla="*/ 4942919 h 4942919"/>
              <a:gd name="connsiteX25" fmla="*/ 1036306 w 4656982"/>
              <a:gd name="connsiteY25" fmla="*/ 4942919 h 4942919"/>
              <a:gd name="connsiteX26" fmla="*/ 1036303 w 4656982"/>
              <a:gd name="connsiteY26" fmla="*/ 4942919 h 4942919"/>
              <a:gd name="connsiteX27" fmla="*/ 932293 w 4656982"/>
              <a:gd name="connsiteY27" fmla="*/ 4942919 h 4942919"/>
              <a:gd name="connsiteX28" fmla="*/ 825114 w 4656982"/>
              <a:gd name="connsiteY28" fmla="*/ 4942919 h 4942919"/>
              <a:gd name="connsiteX29" fmla="*/ 823785 w 4656982"/>
              <a:gd name="connsiteY29" fmla="*/ 4942919 h 4942919"/>
              <a:gd name="connsiteX30" fmla="*/ 619243 w 4656982"/>
              <a:gd name="connsiteY30" fmla="*/ 4942919 h 4942919"/>
              <a:gd name="connsiteX31" fmla="*/ 619241 w 4656982"/>
              <a:gd name="connsiteY31" fmla="*/ 4942919 h 4942919"/>
              <a:gd name="connsiteX32" fmla="*/ 574573 w 4656982"/>
              <a:gd name="connsiteY32" fmla="*/ 4942919 h 4942919"/>
              <a:gd name="connsiteX33" fmla="*/ 408051 w 4656982"/>
              <a:gd name="connsiteY33" fmla="*/ 4942919 h 4942919"/>
              <a:gd name="connsiteX34" fmla="*/ 9710 w 4656982"/>
              <a:gd name="connsiteY34" fmla="*/ 4942919 h 4942919"/>
              <a:gd name="connsiteX35" fmla="*/ 9708 w 4656982"/>
              <a:gd name="connsiteY35" fmla="*/ 4942919 h 4942919"/>
              <a:gd name="connsiteX36" fmla="*/ 0 w 4656982"/>
              <a:gd name="connsiteY36" fmla="*/ 4942919 h 4942919"/>
              <a:gd name="connsiteX37" fmla="*/ 0 w 4656982"/>
              <a:gd name="connsiteY37" fmla="*/ 4488156 h 4942919"/>
              <a:gd name="connsiteX38" fmla="*/ 0 w 4656982"/>
              <a:gd name="connsiteY38" fmla="*/ 4395248 h 4942919"/>
              <a:gd name="connsiteX39" fmla="*/ 0 w 4656982"/>
              <a:gd name="connsiteY39" fmla="*/ 3878463 h 4942919"/>
              <a:gd name="connsiteX40" fmla="*/ 0 w 4656982"/>
              <a:gd name="connsiteY40" fmla="*/ 3784480 h 4942919"/>
              <a:gd name="connsiteX41" fmla="*/ 0 w 4656982"/>
              <a:gd name="connsiteY41" fmla="*/ 3423700 h 4942919"/>
              <a:gd name="connsiteX42" fmla="*/ 0 w 4656982"/>
              <a:gd name="connsiteY42" fmla="*/ 3330792 h 4942919"/>
              <a:gd name="connsiteX43" fmla="*/ 0 w 4656982"/>
              <a:gd name="connsiteY43" fmla="*/ 2720024 h 4942919"/>
              <a:gd name="connsiteX44" fmla="*/ 0 w 4656982"/>
              <a:gd name="connsiteY44" fmla="*/ 1383449 h 4942919"/>
              <a:gd name="connsiteX45" fmla="*/ 0 w 4656982"/>
              <a:gd name="connsiteY45" fmla="*/ 1064456 h 4942919"/>
              <a:gd name="connsiteX46" fmla="*/ 0 w 4656982"/>
              <a:gd name="connsiteY46" fmla="*/ 318993 h 4942919"/>
              <a:gd name="connsiteX47" fmla="*/ 0 w 4656982"/>
              <a:gd name="connsiteY47" fmla="*/ 0 h 4942919"/>
              <a:gd name="connsiteX48" fmla="*/ 382886 w 4656982"/>
              <a:gd name="connsiteY48" fmla="*/ 0 h 4942919"/>
              <a:gd name="connsiteX49" fmla="*/ 382886 w 4656982"/>
              <a:gd name="connsiteY49" fmla="*/ 1 h 4942919"/>
              <a:gd name="connsiteX50" fmla="*/ 574574 w 4656982"/>
              <a:gd name="connsiteY50" fmla="*/ 1 h 4942919"/>
              <a:gd name="connsiteX51" fmla="*/ 574574 w 4656982"/>
              <a:gd name="connsiteY51" fmla="*/ 0 h 4942919"/>
              <a:gd name="connsiteX52" fmla="*/ 823785 w 4656982"/>
              <a:gd name="connsiteY52" fmla="*/ 0 h 4942919"/>
              <a:gd name="connsiteX53" fmla="*/ 992419 w 4656982"/>
              <a:gd name="connsiteY53" fmla="*/ 0 h 4942919"/>
              <a:gd name="connsiteX54" fmla="*/ 1409481 w 4656982"/>
              <a:gd name="connsiteY54" fmla="*/ 0 h 4942919"/>
              <a:gd name="connsiteX55" fmla="*/ 1516660 w 4656982"/>
              <a:gd name="connsiteY55" fmla="*/ 0 h 4942919"/>
              <a:gd name="connsiteX56" fmla="*/ 1684223 w 4656982"/>
              <a:gd name="connsiteY56" fmla="*/ 0 h 4942919"/>
              <a:gd name="connsiteX57" fmla="*/ 1933723 w 4656982"/>
              <a:gd name="connsiteY57" fmla="*/ 0 h 4942919"/>
              <a:gd name="connsiteX58" fmla="*/ 2101287 w 4656982"/>
              <a:gd name="connsiteY58" fmla="*/ 0 h 4942919"/>
              <a:gd name="connsiteX59" fmla="*/ 2208464 w 4656982"/>
              <a:gd name="connsiteY59" fmla="*/ 0 h 4942919"/>
              <a:gd name="connsiteX60" fmla="*/ 2625527 w 4656982"/>
              <a:gd name="connsiteY60" fmla="*/ 0 h 4942919"/>
              <a:gd name="connsiteX61" fmla="*/ 2625527 w 4656982"/>
              <a:gd name="connsiteY61" fmla="*/ 1 h 4942919"/>
              <a:gd name="connsiteX62" fmla="*/ 3023872 w 4656982"/>
              <a:gd name="connsiteY62" fmla="*/ 1 h 4942919"/>
              <a:gd name="connsiteX63" fmla="*/ 3440936 w 4656982"/>
              <a:gd name="connsiteY63" fmla="*/ 1 h 4942919"/>
              <a:gd name="connsiteX64" fmla="*/ 3548113 w 4656982"/>
              <a:gd name="connsiteY64" fmla="*/ 1 h 4942919"/>
              <a:gd name="connsiteX65" fmla="*/ 3715678 w 4656982"/>
              <a:gd name="connsiteY65" fmla="*/ 1 h 4942919"/>
              <a:gd name="connsiteX66" fmla="*/ 3965177 w 4656982"/>
              <a:gd name="connsiteY66" fmla="*/ 1 h 4942919"/>
              <a:gd name="connsiteX67" fmla="*/ 4132741 w 4656982"/>
              <a:gd name="connsiteY67" fmla="*/ 1 h 4942919"/>
              <a:gd name="connsiteX68" fmla="*/ 4239919 w 4656982"/>
              <a:gd name="connsiteY68" fmla="*/ 1 h 4942919"/>
              <a:gd name="connsiteX69" fmla="*/ 4656982 w 4656982"/>
              <a:gd name="connsiteY69" fmla="*/ 1 h 4942919"/>
              <a:gd name="connsiteX70" fmla="*/ 4656982 w 4656982"/>
              <a:gd name="connsiteY70" fmla="*/ 431818 h 4942919"/>
              <a:gd name="connsiteX71" fmla="*/ 4656982 w 4656982"/>
              <a:gd name="connsiteY71" fmla="*/ 497503 h 4942919"/>
              <a:gd name="connsiteX72" fmla="*/ 4656982 w 4656982"/>
              <a:gd name="connsiteY72" fmla="*/ 929320 h 4942919"/>
              <a:gd name="connsiteX73" fmla="*/ 4656982 w 4656982"/>
              <a:gd name="connsiteY73" fmla="*/ 1064457 h 4942919"/>
              <a:gd name="connsiteX74" fmla="*/ 4656982 w 4656982"/>
              <a:gd name="connsiteY74" fmla="*/ 1496274 h 4942919"/>
              <a:gd name="connsiteX75" fmla="*/ 4656982 w 4656982"/>
              <a:gd name="connsiteY75" fmla="*/ 1561959 h 4942919"/>
              <a:gd name="connsiteX76" fmla="*/ 4656982 w 4656982"/>
              <a:gd name="connsiteY76" fmla="*/ 1993776 h 4942919"/>
              <a:gd name="connsiteX77" fmla="*/ 4656982 w 4656982"/>
              <a:gd name="connsiteY77" fmla="*/ 2626862 h 4942919"/>
              <a:gd name="connsiteX78" fmla="*/ 4656982 w 4656982"/>
              <a:gd name="connsiteY78" fmla="*/ 3058679 h 4942919"/>
              <a:gd name="connsiteX79" fmla="*/ 4656982 w 4656982"/>
              <a:gd name="connsiteY79" fmla="*/ 3124365 h 4942919"/>
              <a:gd name="connsiteX80" fmla="*/ 4656982 w 4656982"/>
              <a:gd name="connsiteY80" fmla="*/ 3556182 h 4942919"/>
              <a:gd name="connsiteX81" fmla="*/ 4656982 w 4656982"/>
              <a:gd name="connsiteY81" fmla="*/ 3691318 h 4942919"/>
              <a:gd name="connsiteX82" fmla="*/ 4656982 w 4656982"/>
              <a:gd name="connsiteY82" fmla="*/ 4123135 h 4942919"/>
              <a:gd name="connsiteX83" fmla="*/ 4656982 w 4656982"/>
              <a:gd name="connsiteY83" fmla="*/ 4188821 h 4942919"/>
              <a:gd name="connsiteX84" fmla="*/ 4656982 w 4656982"/>
              <a:gd name="connsiteY84" fmla="*/ 4620638 h 4942919"/>
              <a:gd name="connsiteX85" fmla="*/ 4283803 w 4656982"/>
              <a:gd name="connsiteY85" fmla="*/ 4942919 h 4942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656982" h="4942919">
                <a:moveTo>
                  <a:pt x="4283803" y="4942919"/>
                </a:moveTo>
                <a:lnTo>
                  <a:pt x="3866740" y="4942919"/>
                </a:lnTo>
                <a:lnTo>
                  <a:pt x="3759560" y="4942919"/>
                </a:lnTo>
                <a:lnTo>
                  <a:pt x="3591997" y="4942919"/>
                </a:lnTo>
                <a:lnTo>
                  <a:pt x="3342498" y="4942919"/>
                </a:lnTo>
                <a:lnTo>
                  <a:pt x="3174934" y="4942919"/>
                </a:lnTo>
                <a:lnTo>
                  <a:pt x="3067755" y="4942919"/>
                </a:lnTo>
                <a:lnTo>
                  <a:pt x="2650692" y="4942919"/>
                </a:lnTo>
                <a:lnTo>
                  <a:pt x="2252351" y="4942919"/>
                </a:lnTo>
                <a:lnTo>
                  <a:pt x="2252349" y="4942919"/>
                </a:lnTo>
                <a:lnTo>
                  <a:pt x="2041161" y="4942919"/>
                </a:lnTo>
                <a:lnTo>
                  <a:pt x="1835289" y="4942919"/>
                </a:lnTo>
                <a:lnTo>
                  <a:pt x="1835285" y="4942919"/>
                </a:lnTo>
                <a:lnTo>
                  <a:pt x="1728110" y="4942919"/>
                </a:lnTo>
                <a:lnTo>
                  <a:pt x="1728108" y="4942919"/>
                </a:lnTo>
                <a:lnTo>
                  <a:pt x="1624098" y="4942919"/>
                </a:lnTo>
                <a:lnTo>
                  <a:pt x="1560547" y="4942919"/>
                </a:lnTo>
                <a:lnTo>
                  <a:pt x="1560544" y="4942919"/>
                </a:lnTo>
                <a:lnTo>
                  <a:pt x="1516918" y="4942919"/>
                </a:lnTo>
                <a:lnTo>
                  <a:pt x="1349356" y="4942919"/>
                </a:lnTo>
                <a:lnTo>
                  <a:pt x="1311047" y="4942919"/>
                </a:lnTo>
                <a:lnTo>
                  <a:pt x="1311045" y="4942919"/>
                </a:lnTo>
                <a:lnTo>
                  <a:pt x="1143484" y="4942919"/>
                </a:lnTo>
                <a:lnTo>
                  <a:pt x="1143482" y="4942919"/>
                </a:lnTo>
                <a:lnTo>
                  <a:pt x="1099856" y="4942919"/>
                </a:lnTo>
                <a:lnTo>
                  <a:pt x="1036306" y="4942919"/>
                </a:lnTo>
                <a:lnTo>
                  <a:pt x="1036303" y="4942919"/>
                </a:lnTo>
                <a:lnTo>
                  <a:pt x="932293" y="4942919"/>
                </a:lnTo>
                <a:lnTo>
                  <a:pt x="825114" y="4942919"/>
                </a:lnTo>
                <a:lnTo>
                  <a:pt x="823785" y="4942919"/>
                </a:lnTo>
                <a:lnTo>
                  <a:pt x="619243" y="4942919"/>
                </a:lnTo>
                <a:lnTo>
                  <a:pt x="619241" y="4942919"/>
                </a:lnTo>
                <a:lnTo>
                  <a:pt x="574573" y="4942919"/>
                </a:lnTo>
                <a:lnTo>
                  <a:pt x="408051" y="4942919"/>
                </a:lnTo>
                <a:lnTo>
                  <a:pt x="9710" y="4942919"/>
                </a:lnTo>
                <a:lnTo>
                  <a:pt x="9708" y="4942919"/>
                </a:lnTo>
                <a:lnTo>
                  <a:pt x="0" y="4942919"/>
                </a:lnTo>
                <a:lnTo>
                  <a:pt x="0" y="4488156"/>
                </a:lnTo>
                <a:lnTo>
                  <a:pt x="0" y="4395248"/>
                </a:lnTo>
                <a:lnTo>
                  <a:pt x="0" y="3878463"/>
                </a:lnTo>
                <a:lnTo>
                  <a:pt x="0" y="3784480"/>
                </a:lnTo>
                <a:lnTo>
                  <a:pt x="0" y="3423700"/>
                </a:lnTo>
                <a:lnTo>
                  <a:pt x="0" y="3330792"/>
                </a:lnTo>
                <a:lnTo>
                  <a:pt x="0" y="2720024"/>
                </a:lnTo>
                <a:lnTo>
                  <a:pt x="0" y="1383449"/>
                </a:lnTo>
                <a:lnTo>
                  <a:pt x="0" y="1064456"/>
                </a:lnTo>
                <a:lnTo>
                  <a:pt x="0" y="318993"/>
                </a:lnTo>
                <a:lnTo>
                  <a:pt x="0" y="0"/>
                </a:lnTo>
                <a:lnTo>
                  <a:pt x="382886" y="0"/>
                </a:lnTo>
                <a:lnTo>
                  <a:pt x="382886" y="1"/>
                </a:lnTo>
                <a:lnTo>
                  <a:pt x="574574" y="1"/>
                </a:lnTo>
                <a:lnTo>
                  <a:pt x="574574" y="0"/>
                </a:lnTo>
                <a:lnTo>
                  <a:pt x="823785" y="0"/>
                </a:lnTo>
                <a:lnTo>
                  <a:pt x="992419" y="0"/>
                </a:lnTo>
                <a:lnTo>
                  <a:pt x="1409481" y="0"/>
                </a:lnTo>
                <a:lnTo>
                  <a:pt x="1516660" y="0"/>
                </a:lnTo>
                <a:lnTo>
                  <a:pt x="1684223" y="0"/>
                </a:lnTo>
                <a:lnTo>
                  <a:pt x="1933723" y="0"/>
                </a:lnTo>
                <a:lnTo>
                  <a:pt x="2101287" y="0"/>
                </a:lnTo>
                <a:lnTo>
                  <a:pt x="2208464" y="0"/>
                </a:lnTo>
                <a:lnTo>
                  <a:pt x="2625527" y="0"/>
                </a:lnTo>
                <a:lnTo>
                  <a:pt x="2625527" y="1"/>
                </a:lnTo>
                <a:lnTo>
                  <a:pt x="3023872" y="1"/>
                </a:lnTo>
                <a:lnTo>
                  <a:pt x="3440936" y="1"/>
                </a:lnTo>
                <a:lnTo>
                  <a:pt x="3548113" y="1"/>
                </a:lnTo>
                <a:lnTo>
                  <a:pt x="3715678" y="1"/>
                </a:lnTo>
                <a:lnTo>
                  <a:pt x="3965177" y="1"/>
                </a:lnTo>
                <a:lnTo>
                  <a:pt x="4132741" y="1"/>
                </a:lnTo>
                <a:lnTo>
                  <a:pt x="4239919" y="1"/>
                </a:lnTo>
                <a:lnTo>
                  <a:pt x="4656982" y="1"/>
                </a:lnTo>
                <a:lnTo>
                  <a:pt x="4656982" y="431818"/>
                </a:lnTo>
                <a:lnTo>
                  <a:pt x="4656982" y="497503"/>
                </a:lnTo>
                <a:lnTo>
                  <a:pt x="4656982" y="929320"/>
                </a:lnTo>
                <a:lnTo>
                  <a:pt x="4656982" y="1064457"/>
                </a:lnTo>
                <a:lnTo>
                  <a:pt x="4656982" y="1496274"/>
                </a:lnTo>
                <a:lnTo>
                  <a:pt x="4656982" y="1561959"/>
                </a:lnTo>
                <a:lnTo>
                  <a:pt x="4656982" y="1993776"/>
                </a:lnTo>
                <a:lnTo>
                  <a:pt x="4656982" y="2626862"/>
                </a:lnTo>
                <a:lnTo>
                  <a:pt x="4656982" y="3058679"/>
                </a:lnTo>
                <a:lnTo>
                  <a:pt x="4656982" y="3124365"/>
                </a:lnTo>
                <a:lnTo>
                  <a:pt x="4656982" y="3556182"/>
                </a:lnTo>
                <a:lnTo>
                  <a:pt x="4656982" y="3691318"/>
                </a:lnTo>
                <a:lnTo>
                  <a:pt x="4656982" y="4123135"/>
                </a:lnTo>
                <a:lnTo>
                  <a:pt x="4656982" y="4188821"/>
                </a:lnTo>
                <a:lnTo>
                  <a:pt x="4656982" y="4620638"/>
                </a:lnTo>
                <a:cubicBezTo>
                  <a:pt x="4656982" y="4798155"/>
                  <a:pt x="4490579" y="4942919"/>
                  <a:pt x="4283803" y="4942919"/>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9" name="Text Placeholder 3">
            <a:extLst>
              <a:ext uri="{FF2B5EF4-FFF2-40B4-BE49-F238E27FC236}">
                <a16:creationId xmlns:a16="http://schemas.microsoft.com/office/drawing/2014/main" id="{E8F26C47-9360-3366-556F-D340BDF1AC91}"/>
              </a:ext>
            </a:extLst>
          </p:cNvPr>
          <p:cNvSpPr txBox="1">
            <a:spLocks/>
          </p:cNvSpPr>
          <p:nvPr/>
        </p:nvSpPr>
        <p:spPr>
          <a:xfrm>
            <a:off x="609623" y="493193"/>
            <a:ext cx="1097275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Dæmi: </a:t>
            </a:r>
            <a:r>
              <a:rPr lang="en-US" dirty="0">
                <a:solidFill>
                  <a:srgbClr val="EC7C69"/>
                </a:solidFill>
              </a:rPr>
              <a:t>Varanlegir prentar</a:t>
            </a:r>
          </a:p>
          <a:p>
            <a:pPr>
              <a:lnSpc>
                <a:spcPts val="3720"/>
              </a:lnSpc>
            </a:pPr>
            <a:endParaRPr lang="en-US" dirty="0"/>
          </a:p>
        </p:txBody>
      </p:sp>
      <p:cxnSp>
        <p:nvCxnSpPr>
          <p:cNvPr id="10" name="Straight Connector 9">
            <a:extLst>
              <a:ext uri="{FF2B5EF4-FFF2-40B4-BE49-F238E27FC236}">
                <a16:creationId xmlns:a16="http://schemas.microsoft.com/office/drawing/2014/main" id="{D7243FF7-F3EB-E622-1510-6CF4BD4B8276}"/>
              </a:ext>
            </a:extLst>
          </p:cNvPr>
          <p:cNvCxnSpPr>
            <a:cxnSpLocks/>
          </p:cNvCxnSpPr>
          <p:nvPr/>
        </p:nvCxnSpPr>
        <p:spPr>
          <a:xfrm>
            <a:off x="0" y="1111427"/>
            <a:ext cx="83275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AFD8B64E-5E04-5D54-AC01-7725BE9A18B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33</a:t>
            </a:fld>
            <a:endParaRPr lang="fr-CA" sz="1200" dirty="0"/>
          </a:p>
        </p:txBody>
      </p:sp>
      <p:sp>
        <p:nvSpPr>
          <p:cNvPr id="4" name="Text Placeholder 5">
            <a:extLst>
              <a:ext uri="{FF2B5EF4-FFF2-40B4-BE49-F238E27FC236}">
                <a16:creationId xmlns:a16="http://schemas.microsoft.com/office/drawing/2014/main" id="{AD9510A4-8EE2-778B-45FD-D535050A50FF}"/>
              </a:ext>
            </a:extLst>
          </p:cNvPr>
          <p:cNvSpPr txBox="1">
            <a:spLocks/>
          </p:cNvSpPr>
          <p:nvPr/>
        </p:nvSpPr>
        <p:spPr>
          <a:xfrm>
            <a:off x="629644" y="2225369"/>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Hvað á að gera:</a:t>
            </a:r>
          </a:p>
        </p:txBody>
      </p:sp>
      <p:sp>
        <p:nvSpPr>
          <p:cNvPr id="5" name="Text Placeholder 4">
            <a:extLst>
              <a:ext uri="{FF2B5EF4-FFF2-40B4-BE49-F238E27FC236}">
                <a16:creationId xmlns:a16="http://schemas.microsoft.com/office/drawing/2014/main" id="{D4B51BCB-42B7-F1F0-EA7E-9D85F133E4F1}"/>
              </a:ext>
            </a:extLst>
          </p:cNvPr>
          <p:cNvSpPr txBox="1">
            <a:spLocks/>
          </p:cNvSpPr>
          <p:nvPr/>
        </p:nvSpPr>
        <p:spPr>
          <a:xfrm>
            <a:off x="629644" y="2892627"/>
            <a:ext cx="52031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240"/>
              </a:lnSpc>
              <a:buClr>
                <a:srgbClr val="459597"/>
              </a:buClr>
              <a:buFont typeface="Arial" panose="020B0604020202020204" pitchFamily="34" charset="0"/>
              <a:buChar char="•"/>
            </a:pPr>
            <a:r>
              <a:rPr lang="en-GB" sz="2200" b="1" dirty="0">
                <a:solidFill>
                  <a:srgbClr val="EC7C69"/>
                </a:solidFill>
              </a:rPr>
              <a:t>Vertu stöðugur: </a:t>
            </a:r>
            <a:r>
              <a:rPr lang="en-GB" sz="2200" dirty="0">
                <a:solidFill>
                  <a:srgbClr val="414141"/>
                </a:solidFill>
              </a:rPr>
              <a:t>efndu það sem þú lofar í auglýsingunni þinni.</a:t>
            </a:r>
          </a:p>
          <a:p>
            <a:pPr marL="342900" indent="-342900">
              <a:lnSpc>
                <a:spcPts val="2240"/>
              </a:lnSpc>
              <a:buClr>
                <a:srgbClr val="459597"/>
              </a:buClr>
              <a:buFont typeface="Arial" panose="020B0604020202020204" pitchFamily="34" charset="0"/>
              <a:buChar char="•"/>
            </a:pPr>
            <a:r>
              <a:rPr lang="en-GB" sz="2200" b="1" dirty="0">
                <a:solidFill>
                  <a:srgbClr val="EC7C69"/>
                </a:solidFill>
              </a:rPr>
              <a:t>Sýndu að þér sé umhugað </a:t>
            </a:r>
            <a:r>
              <a:rPr lang="en-GB" sz="2200" dirty="0">
                <a:solidFill>
                  <a:srgbClr val="414141"/>
                </a:solidFill>
              </a:rPr>
              <a:t>um gestina: </a:t>
            </a:r>
            <a:r>
              <a:rPr lang="en-GB" sz="2200" b="1" dirty="0">
                <a:solidFill>
                  <a:srgbClr val="EC7C69"/>
                </a:solidFill>
              </a:rPr>
              <a:t>svaraðu </a:t>
            </a:r>
            <a:r>
              <a:rPr lang="en-GB" sz="2200" dirty="0">
                <a:solidFill>
                  <a:srgbClr val="414141"/>
                </a:solidFill>
              </a:rPr>
              <a:t>skilaboðum þeirra </a:t>
            </a:r>
            <a:r>
              <a:rPr lang="en-GB" sz="2200" b="1" dirty="0">
                <a:solidFill>
                  <a:srgbClr val="EC7C69"/>
                </a:solidFill>
              </a:rPr>
              <a:t>fljótt</a:t>
            </a:r>
            <a:r>
              <a:rPr lang="en-GB" sz="2200" dirty="0">
                <a:solidFill>
                  <a:srgbClr val="414141"/>
                </a:solidFill>
              </a:rPr>
              <a:t>, jafnvel bara til að segja: "Ég skoða málið og kem til baka til þín."</a:t>
            </a:r>
          </a:p>
          <a:p>
            <a:pPr marL="342900" indent="-342900">
              <a:lnSpc>
                <a:spcPts val="2240"/>
              </a:lnSpc>
              <a:buClr>
                <a:srgbClr val="459597"/>
              </a:buClr>
              <a:buFont typeface="Arial" panose="020B0604020202020204" pitchFamily="34" charset="0"/>
              <a:buChar char="•"/>
            </a:pPr>
            <a:r>
              <a:rPr lang="en-GB" sz="2200" b="1" dirty="0">
                <a:solidFill>
                  <a:srgbClr val="EC7C69"/>
                </a:solidFill>
              </a:rPr>
              <a:t>Gerðu það persónulegt: </a:t>
            </a:r>
            <a:r>
              <a:rPr lang="en-GB" sz="2200" dirty="0">
                <a:solidFill>
                  <a:srgbClr val="414141"/>
                </a:solidFill>
              </a:rPr>
              <a:t>nefndu nafn þeirra, vísaðu til ferðasök þeirra ef þú veist hana, eða bjóðaðu upp á sérsniðna tillögu (t.d. nálægt vegan-kaffihús ef þeir spurðu um mat).</a:t>
            </a:r>
          </a:p>
          <a:p>
            <a:pPr marL="342900" indent="-342900">
              <a:lnSpc>
                <a:spcPts val="2240"/>
              </a:lnSpc>
              <a:buClr>
                <a:srgbClr val="459597"/>
              </a:buClr>
              <a:buFont typeface="Arial" panose="020B0604020202020204" pitchFamily="34" charset="0"/>
              <a:buChar char="•"/>
            </a:pPr>
            <a:endParaRPr lang="en-GB" sz="2200" dirty="0">
              <a:solidFill>
                <a:srgbClr val="414141"/>
              </a:solidFill>
            </a:endParaRPr>
          </a:p>
          <a:p>
            <a:pPr>
              <a:lnSpc>
                <a:spcPts val="2240"/>
              </a:lnSpc>
            </a:pPr>
            <a:endParaRPr lang="en-US" sz="2200" dirty="0">
              <a:solidFill>
                <a:srgbClr val="414141"/>
              </a:solidFill>
            </a:endParaRPr>
          </a:p>
        </p:txBody>
      </p:sp>
      <p:sp>
        <p:nvSpPr>
          <p:cNvPr id="11" name="Text Placeholder 1">
            <a:extLst>
              <a:ext uri="{FF2B5EF4-FFF2-40B4-BE49-F238E27FC236}">
                <a16:creationId xmlns:a16="http://schemas.microsoft.com/office/drawing/2014/main" id="{F3CA5C7F-BBB1-9274-8BB9-1978E122F282}"/>
              </a:ext>
            </a:extLst>
          </p:cNvPr>
          <p:cNvSpPr txBox="1">
            <a:spLocks/>
          </p:cNvSpPr>
          <p:nvPr/>
        </p:nvSpPr>
        <p:spPr>
          <a:xfrm>
            <a:off x="6772509" y="2252263"/>
            <a:ext cx="378465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IE" b="1" dirty="0"/>
              <a:t>Tól og ráð:</a:t>
            </a:r>
          </a:p>
          <a:p>
            <a:pPr algn="l">
              <a:lnSpc>
                <a:spcPts val="2340"/>
              </a:lnSpc>
              <a:spcBef>
                <a:spcPts val="0"/>
              </a:spcBef>
            </a:pPr>
            <a:endParaRPr lang="en-IE" sz="2200" dirty="0"/>
          </a:p>
          <a:p>
            <a:pPr marL="342900" indent="-342900" algn="l">
              <a:lnSpc>
                <a:spcPts val="2340"/>
              </a:lnSpc>
              <a:spcBef>
                <a:spcPts val="0"/>
              </a:spcBef>
              <a:buFont typeface="Arial" panose="020B0604020202020204" pitchFamily="34" charset="0"/>
              <a:buChar char="•"/>
            </a:pPr>
            <a:r>
              <a:rPr lang="en-IE" sz="2200" dirty="0"/>
              <a:t>Notaðu sniðmát skilaboða með plássi til að sérsníða (</a:t>
            </a:r>
            <a:r>
              <a:rPr lang="en-IE" sz="2200" i="1" dirty="0"/>
              <a:t>t.d. "Halló [Nafn], eigðu frábæra dvöl í Maribor – veðrið lítur fullkomlega út </a:t>
            </a:r>
            <a:r>
              <a:rPr lang="en-IE" sz="2200" dirty="0"/>
              <a:t>til að kanna í dag!").</a:t>
            </a:r>
          </a:p>
          <a:p>
            <a:pPr marL="342900" indent="-342900" algn="l">
              <a:lnSpc>
                <a:spcPts val="2340"/>
              </a:lnSpc>
              <a:spcBef>
                <a:spcPts val="0"/>
              </a:spcBef>
              <a:buFont typeface="Arial" panose="020B0604020202020204" pitchFamily="34" charset="0"/>
              <a:buChar char="•"/>
            </a:pPr>
            <a:r>
              <a:rPr lang="en-IE" sz="2200" dirty="0"/>
              <a:t>Biðjið um hreinskilið álit og bregðist við því til að sýna framfarir.</a:t>
            </a:r>
          </a:p>
          <a:p>
            <a:pPr marL="342900" indent="-342900" algn="l">
              <a:lnSpc>
                <a:spcPts val="2340"/>
              </a:lnSpc>
              <a:spcBef>
                <a:spcPts val="0"/>
              </a:spcBef>
              <a:buFont typeface="Arial" panose="020B0604020202020204" pitchFamily="34" charset="0"/>
              <a:buChar char="•"/>
            </a:pPr>
            <a:r>
              <a:rPr lang="en-IE" sz="2200" dirty="0"/>
              <a:t>Haltu litla gestabók eða endurgjöfarkort á staðnum.</a:t>
            </a:r>
          </a:p>
          <a:p>
            <a:pPr marL="342900" indent="-342900" algn="l">
              <a:lnSpc>
                <a:spcPts val="2340"/>
              </a:lnSpc>
              <a:spcBef>
                <a:spcPts val="0"/>
              </a:spcBef>
              <a:buFont typeface="Arial" panose="020B0604020202020204" pitchFamily="34" charset="0"/>
              <a:buChar char="•"/>
            </a:pPr>
            <a:endParaRPr lang="en-IE" sz="2200" dirty="0"/>
          </a:p>
          <a:p>
            <a:pPr marL="342900" indent="-342900" algn="l">
              <a:lnSpc>
                <a:spcPts val="2340"/>
              </a:lnSpc>
              <a:spcBef>
                <a:spcPts val="0"/>
              </a:spcBef>
              <a:buFont typeface="Arial" panose="020B0604020202020204" pitchFamily="34" charset="0"/>
              <a:buChar char="•"/>
            </a:pPr>
            <a:endParaRPr lang="en-IE" sz="2200" dirty="0"/>
          </a:p>
          <a:p>
            <a:pPr algn="l">
              <a:lnSpc>
                <a:spcPts val="2340"/>
              </a:lnSpc>
              <a:spcBef>
                <a:spcPts val="0"/>
              </a:spcBef>
            </a:pPr>
            <a:endParaRPr lang="en-US" sz="2200" dirty="0">
              <a:solidFill>
                <a:srgbClr val="414141"/>
              </a:solidFill>
            </a:endParaRPr>
          </a:p>
        </p:txBody>
      </p:sp>
    </p:spTree>
    <p:extLst>
      <p:ext uri="{BB962C8B-B14F-4D97-AF65-F5344CB8AC3E}">
        <p14:creationId xmlns:p14="http://schemas.microsoft.com/office/powerpoint/2010/main" val="6360599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6A96B-E497-1DA6-6BA9-1788A978AAC1}"/>
            </a:ext>
          </a:extLst>
        </p:cNvPr>
        <p:cNvGrpSpPr/>
        <p:nvPr/>
      </p:nvGrpSpPr>
      <p:grpSpPr>
        <a:xfrm>
          <a:off x="0" y="0"/>
          <a:ext cx="0" cy="0"/>
          <a:chOff x="0" y="0"/>
          <a:chExt cx="0" cy="0"/>
        </a:xfrm>
      </p:grpSpPr>
      <p:sp>
        <p:nvSpPr>
          <p:cNvPr id="27" name="Freeform 26">
            <a:extLst>
              <a:ext uri="{FF2B5EF4-FFF2-40B4-BE49-F238E27FC236}">
                <a16:creationId xmlns:a16="http://schemas.microsoft.com/office/drawing/2014/main" id="{8602243A-A8E5-D728-1D5C-8669FAB7A978}"/>
              </a:ext>
            </a:extLst>
          </p:cNvPr>
          <p:cNvSpPr/>
          <p:nvPr/>
        </p:nvSpPr>
        <p:spPr>
          <a:xfrm>
            <a:off x="5444836" y="-9524"/>
            <a:ext cx="6747166" cy="5896454"/>
          </a:xfrm>
          <a:custGeom>
            <a:avLst/>
            <a:gdLst>
              <a:gd name="connsiteX0" fmla="*/ 100484 w 6747166"/>
              <a:gd name="connsiteY0" fmla="*/ 0 h 5896454"/>
              <a:gd name="connsiteX1" fmla="*/ 6747165 w 6747166"/>
              <a:gd name="connsiteY1" fmla="*/ 0 h 5896454"/>
              <a:gd name="connsiteX2" fmla="*/ 6747166 w 6747166"/>
              <a:gd name="connsiteY2" fmla="*/ 4370799 h 5896454"/>
              <a:gd name="connsiteX3" fmla="*/ 6701832 w 6747166"/>
              <a:gd name="connsiteY3" fmla="*/ 4426118 h 5896454"/>
              <a:gd name="connsiteX4" fmla="*/ 3980302 w 6747166"/>
              <a:gd name="connsiteY4" fmla="*/ 5895522 h 5896454"/>
              <a:gd name="connsiteX5" fmla="*/ 3891611 w 6747166"/>
              <a:gd name="connsiteY5" fmla="*/ 5664719 h 5896454"/>
              <a:gd name="connsiteX6" fmla="*/ 4734676 w 6747166"/>
              <a:gd name="connsiteY6" fmla="*/ 4870808 h 5896454"/>
              <a:gd name="connsiteX7" fmla="*/ 4576536 w 6747166"/>
              <a:gd name="connsiteY7" fmla="*/ 4607950 h 5896454"/>
              <a:gd name="connsiteX8" fmla="*/ 3526179 w 6747166"/>
              <a:gd name="connsiteY8" fmla="*/ 4670991 h 5896454"/>
              <a:gd name="connsiteX9" fmla="*/ 11799 w 6747166"/>
              <a:gd name="connsiteY9" fmla="*/ 564654 h 5896454"/>
              <a:gd name="connsiteX10" fmla="*/ 12868 w 6747166"/>
              <a:gd name="connsiteY10" fmla="*/ 564654 h 5896454"/>
              <a:gd name="connsiteX11" fmla="*/ 96749 w 6747166"/>
              <a:gd name="connsiteY11" fmla="*/ 14098 h 589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7166" h="5896454">
                <a:moveTo>
                  <a:pt x="100484" y="0"/>
                </a:moveTo>
                <a:lnTo>
                  <a:pt x="6747165" y="0"/>
                </a:lnTo>
                <a:lnTo>
                  <a:pt x="6747166" y="4370799"/>
                </a:lnTo>
                <a:lnTo>
                  <a:pt x="6701832" y="4426118"/>
                </a:lnTo>
                <a:cubicBezTo>
                  <a:pt x="5982782" y="5252804"/>
                  <a:pt x="5010092" y="5783327"/>
                  <a:pt x="3980302" y="5895522"/>
                </a:cubicBezTo>
                <a:cubicBezTo>
                  <a:pt x="3848870" y="5910480"/>
                  <a:pt x="3784758" y="5741655"/>
                  <a:pt x="3891611" y="5664719"/>
                </a:cubicBezTo>
                <a:cubicBezTo>
                  <a:pt x="4200414" y="5441398"/>
                  <a:pt x="4484642" y="5174268"/>
                  <a:pt x="4734676" y="4870808"/>
                </a:cubicBezTo>
                <a:cubicBezTo>
                  <a:pt x="4831912" y="4753270"/>
                  <a:pt x="4727200" y="4578033"/>
                  <a:pt x="4576536" y="4607950"/>
                </a:cubicBezTo>
                <a:cubicBezTo>
                  <a:pt x="4238882" y="4675270"/>
                  <a:pt x="3886268" y="4698775"/>
                  <a:pt x="3526179" y="4670991"/>
                </a:cubicBezTo>
                <a:cubicBezTo>
                  <a:pt x="1423320" y="4508579"/>
                  <a:pt x="-152753" y="2667512"/>
                  <a:pt x="11799" y="564654"/>
                </a:cubicBezTo>
                <a:lnTo>
                  <a:pt x="12868" y="564654"/>
                </a:lnTo>
                <a:cubicBezTo>
                  <a:pt x="27829" y="376595"/>
                  <a:pt x="56145" y="192808"/>
                  <a:pt x="96749" y="14098"/>
                </a:cubicBezTo>
                <a:close/>
              </a:path>
            </a:pathLst>
          </a:custGeom>
          <a:solidFill>
            <a:srgbClr val="459597"/>
          </a:solidFill>
          <a:ln w="9534" cap="flat">
            <a:noFill/>
            <a:prstDash val="solid"/>
            <a:miter/>
          </a:ln>
        </p:spPr>
        <p:txBody>
          <a:bodyPr wrap="square" rtlCol="0" anchor="ctr">
            <a:noAutofit/>
          </a:bodyPr>
          <a:lstStyle/>
          <a:p>
            <a:endParaRPr lang="en-US"/>
          </a:p>
        </p:txBody>
      </p:sp>
      <p:sp>
        <p:nvSpPr>
          <p:cNvPr id="11" name="Freeform 10">
            <a:extLst>
              <a:ext uri="{FF2B5EF4-FFF2-40B4-BE49-F238E27FC236}">
                <a16:creationId xmlns:a16="http://schemas.microsoft.com/office/drawing/2014/main" id="{C87718EF-CFD5-30D9-A65C-A9CB4939073E}"/>
              </a:ext>
            </a:extLst>
          </p:cNvPr>
          <p:cNvSpPr/>
          <p:nvPr/>
        </p:nvSpPr>
        <p:spPr>
          <a:xfrm>
            <a:off x="2591100" y="1874559"/>
            <a:ext cx="4591442" cy="5185062"/>
          </a:xfrm>
          <a:custGeom>
            <a:avLst/>
            <a:gdLst>
              <a:gd name="connsiteX0" fmla="*/ 3618309 w 5411373"/>
              <a:gd name="connsiteY0" fmla="*/ 5935901 h 6111001"/>
              <a:gd name="connsiteX1" fmla="*/ 1967854 w 5411373"/>
              <a:gd name="connsiteY1" fmla="*/ 6011224 h 6111001"/>
              <a:gd name="connsiteX2" fmla="*/ 132427 w 5411373"/>
              <a:gd name="connsiteY2" fmla="*/ 2275534 h 6111001"/>
              <a:gd name="connsiteX3" fmla="*/ 2682956 w 5411373"/>
              <a:gd name="connsiteY3" fmla="*/ 557 h 6111001"/>
              <a:gd name="connsiteX4" fmla="*/ 2743022 w 5411373"/>
              <a:gd name="connsiteY4" fmla="*/ 158834 h 6111001"/>
              <a:gd name="connsiteX5" fmla="*/ 2165219 w 5411373"/>
              <a:gd name="connsiteY5" fmla="*/ 703265 h 6111001"/>
              <a:gd name="connsiteX6" fmla="*/ 2273919 w 5411373"/>
              <a:gd name="connsiteY6" fmla="*/ 883470 h 6111001"/>
              <a:gd name="connsiteX7" fmla="*/ 2993787 w 5411373"/>
              <a:gd name="connsiteY7" fmla="*/ 839609 h 6111001"/>
              <a:gd name="connsiteX8" fmla="*/ 5403200 w 5411373"/>
              <a:gd name="connsiteY8" fmla="*/ 3655206 h 6111001"/>
              <a:gd name="connsiteX9" fmla="*/ 3617355 w 5411373"/>
              <a:gd name="connsiteY9" fmla="*/ 5935901 h 611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1373" h="6111001">
                <a:moveTo>
                  <a:pt x="3618309" y="5935901"/>
                </a:moveTo>
                <a:cubicBezTo>
                  <a:pt x="3096760" y="6133270"/>
                  <a:pt x="2525633" y="6171409"/>
                  <a:pt x="1967854" y="6011224"/>
                </a:cubicBezTo>
                <a:cubicBezTo>
                  <a:pt x="483301" y="5584071"/>
                  <a:pt x="-337636" y="3911688"/>
                  <a:pt x="132427" y="2275534"/>
                </a:cubicBezTo>
                <a:cubicBezTo>
                  <a:pt x="498558" y="1001699"/>
                  <a:pt x="1539748" y="125462"/>
                  <a:pt x="2682956" y="557"/>
                </a:cubicBezTo>
                <a:cubicBezTo>
                  <a:pt x="2772581" y="-8978"/>
                  <a:pt x="2816441" y="106393"/>
                  <a:pt x="2743022" y="158834"/>
                </a:cubicBezTo>
                <a:cubicBezTo>
                  <a:pt x="2531355" y="312343"/>
                  <a:pt x="2336844" y="494454"/>
                  <a:pt x="2165219" y="703265"/>
                </a:cubicBezTo>
                <a:cubicBezTo>
                  <a:pt x="2098477" y="784310"/>
                  <a:pt x="2169987" y="904446"/>
                  <a:pt x="2273919" y="883470"/>
                </a:cubicBezTo>
                <a:cubicBezTo>
                  <a:pt x="2505610" y="836751"/>
                  <a:pt x="2746835" y="820540"/>
                  <a:pt x="2993787" y="839609"/>
                </a:cubicBezTo>
                <a:cubicBezTo>
                  <a:pt x="4435430" y="950213"/>
                  <a:pt x="5516662" y="2213559"/>
                  <a:pt x="5403200" y="3655206"/>
                </a:cubicBezTo>
                <a:cubicBezTo>
                  <a:pt x="5318343" y="4737393"/>
                  <a:pt x="4587030" y="5614584"/>
                  <a:pt x="3617355" y="5935901"/>
                </a:cubicBezTo>
                <a:close/>
              </a:path>
            </a:pathLst>
          </a:custGeom>
          <a:solidFill>
            <a:srgbClr val="EC7C69"/>
          </a:solidFill>
          <a:ln w="9534" cap="flat">
            <a:noFill/>
            <a:prstDash val="solid"/>
            <a:miter/>
          </a:ln>
        </p:spPr>
        <p:txBody>
          <a:bodyPr rtlCol="0" anchor="ctr"/>
          <a:lstStyle/>
          <a:p>
            <a:endParaRPr lang="en-US"/>
          </a:p>
        </p:txBody>
      </p:sp>
      <p:sp>
        <p:nvSpPr>
          <p:cNvPr id="15" name="Text Placeholder 4">
            <a:extLst>
              <a:ext uri="{FF2B5EF4-FFF2-40B4-BE49-F238E27FC236}">
                <a16:creationId xmlns:a16="http://schemas.microsoft.com/office/drawing/2014/main" id="{FCA4B01C-1D93-BC60-1D18-469926E7EE02}"/>
              </a:ext>
            </a:extLst>
          </p:cNvPr>
          <p:cNvSpPr txBox="1">
            <a:spLocks/>
          </p:cNvSpPr>
          <p:nvPr/>
        </p:nvSpPr>
        <p:spPr>
          <a:xfrm>
            <a:off x="7572143" y="895020"/>
            <a:ext cx="3311237" cy="120219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lnSpc>
                <a:spcPts val="3240"/>
              </a:lnSpc>
              <a:buClr>
                <a:srgbClr val="459597"/>
              </a:buClr>
            </a:pPr>
            <a:r>
              <a:rPr lang="en-GB" sz="3200" i="1" dirty="0">
                <a:solidFill>
                  <a:schemeClr val="bg1"/>
                </a:solidFill>
              </a:rPr>
              <a:t>Kæri James, frábær spurning – ég mun athuga það aftur og svara þér innan klukkustundar.</a:t>
            </a:r>
          </a:p>
        </p:txBody>
      </p:sp>
      <p:sp>
        <p:nvSpPr>
          <p:cNvPr id="17" name="Text Placeholder 5">
            <a:extLst>
              <a:ext uri="{FF2B5EF4-FFF2-40B4-BE49-F238E27FC236}">
                <a16:creationId xmlns:a16="http://schemas.microsoft.com/office/drawing/2014/main" id="{68FED026-5331-385E-30D3-143404CEDD34}"/>
              </a:ext>
            </a:extLst>
          </p:cNvPr>
          <p:cNvSpPr txBox="1">
            <a:spLocks/>
          </p:cNvSpPr>
          <p:nvPr/>
        </p:nvSpPr>
        <p:spPr>
          <a:xfrm>
            <a:off x="3372843" y="3549692"/>
            <a:ext cx="302795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900"/>
              </a:lnSpc>
            </a:pPr>
            <a:r>
              <a:rPr lang="en-US" dirty="0">
                <a:solidFill>
                  <a:schemeClr val="bg1"/>
                </a:solidFill>
              </a:rPr>
              <a:t>Fljótleg og umhyggjusöm samskipti: </a:t>
            </a:r>
          </a:p>
        </p:txBody>
      </p:sp>
      <p:sp>
        <p:nvSpPr>
          <p:cNvPr id="18" name="Text Placeholder 4">
            <a:extLst>
              <a:ext uri="{FF2B5EF4-FFF2-40B4-BE49-F238E27FC236}">
                <a16:creationId xmlns:a16="http://schemas.microsoft.com/office/drawing/2014/main" id="{8BF1EEB8-9808-E469-C1AA-8577BC80BB5D}"/>
              </a:ext>
            </a:extLst>
          </p:cNvPr>
          <p:cNvSpPr txBox="1">
            <a:spLocks/>
          </p:cNvSpPr>
          <p:nvPr/>
        </p:nvSpPr>
        <p:spPr>
          <a:xfrm>
            <a:off x="3372844" y="4425733"/>
            <a:ext cx="317951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lnSpc>
                <a:spcPts val="2240"/>
              </a:lnSpc>
              <a:buClr>
                <a:srgbClr val="459597"/>
              </a:buClr>
            </a:pPr>
            <a:r>
              <a:rPr lang="en-GB" sz="2200" dirty="0">
                <a:solidFill>
                  <a:schemeClr val="bg1"/>
                </a:solidFill>
              </a:rPr>
              <a:t>Sara svarar öllum skilaboðum gesta innan klukkustundar. Ef hún hefur ekki tafarlaust svar, svarar hún með:</a:t>
            </a:r>
          </a:p>
          <a:p>
            <a:pPr indent="0" algn="ctr">
              <a:lnSpc>
                <a:spcPts val="2240"/>
              </a:lnSpc>
              <a:buClr>
                <a:srgbClr val="459597"/>
              </a:buClr>
            </a:pPr>
            <a:endParaRPr lang="en-GB" sz="2200" dirty="0">
              <a:solidFill>
                <a:schemeClr val="bg1"/>
              </a:solidFill>
            </a:endParaRPr>
          </a:p>
          <a:p>
            <a:pPr indent="0" algn="ctr">
              <a:lnSpc>
                <a:spcPts val="2240"/>
              </a:lnSpc>
              <a:buClr>
                <a:srgbClr val="459597"/>
              </a:buClr>
            </a:pPr>
            <a:endParaRPr lang="en-GB" sz="2200" dirty="0">
              <a:solidFill>
                <a:schemeClr val="bg1"/>
              </a:solidFill>
            </a:endParaRPr>
          </a:p>
        </p:txBody>
      </p:sp>
      <p:sp>
        <p:nvSpPr>
          <p:cNvPr id="19" name="Text Placeholder 3">
            <a:extLst>
              <a:ext uri="{FF2B5EF4-FFF2-40B4-BE49-F238E27FC236}">
                <a16:creationId xmlns:a16="http://schemas.microsoft.com/office/drawing/2014/main" id="{422EA20D-FD4B-67B9-809A-C60B366A655F}"/>
              </a:ext>
            </a:extLst>
          </p:cNvPr>
          <p:cNvSpPr txBox="1">
            <a:spLocks/>
          </p:cNvSpPr>
          <p:nvPr/>
        </p:nvSpPr>
        <p:spPr>
          <a:xfrm>
            <a:off x="609624" y="493193"/>
            <a:ext cx="425332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Að byggja upp traust og skapa varanlegar minningar</a:t>
            </a:r>
          </a:p>
        </p:txBody>
      </p:sp>
      <p:cxnSp>
        <p:nvCxnSpPr>
          <p:cNvPr id="20" name="Straight Connector 19">
            <a:extLst>
              <a:ext uri="{FF2B5EF4-FFF2-40B4-BE49-F238E27FC236}">
                <a16:creationId xmlns:a16="http://schemas.microsoft.com/office/drawing/2014/main" id="{C9727771-F721-CA5F-9117-226F6160BBEB}"/>
              </a:ext>
            </a:extLst>
          </p:cNvPr>
          <p:cNvCxnSpPr>
            <a:cxnSpLocks/>
          </p:cNvCxnSpPr>
          <p:nvPr/>
        </p:nvCxnSpPr>
        <p:spPr>
          <a:xfrm>
            <a:off x="0" y="1665608"/>
            <a:ext cx="48629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D512EFB-9945-51A2-D856-BE4EDC09FF59}"/>
              </a:ext>
            </a:extLst>
          </p:cNvPr>
          <p:cNvSpPr txBox="1"/>
          <p:nvPr/>
        </p:nvSpPr>
        <p:spPr>
          <a:xfrm>
            <a:off x="7034781" y="5886929"/>
            <a:ext cx="4028708" cy="660502"/>
          </a:xfrm>
          <a:prstGeom prst="rect">
            <a:avLst/>
          </a:prstGeom>
          <a:noFill/>
        </p:spPr>
        <p:txBody>
          <a:bodyPr wrap="square" anchor="ctr">
            <a:spAutoFit/>
          </a:bodyPr>
          <a:lstStyle/>
          <a:p>
            <a:pPr indent="0">
              <a:lnSpc>
                <a:spcPts val="2240"/>
              </a:lnSpc>
              <a:buClr>
                <a:srgbClr val="459597"/>
              </a:buClr>
            </a:pPr>
            <a:r>
              <a:rPr lang="en-IE" sz="2200" dirty="0">
                <a:solidFill>
                  <a:srgbClr val="414141"/>
                </a:solidFill>
              </a:rPr>
              <a:t>Þetta byggir upp traust og fullvissar gesti um að þarfir þeirra skipti máli</a:t>
            </a:r>
            <a:endParaRPr lang="en-GB" sz="2200" dirty="0">
              <a:solidFill>
                <a:srgbClr val="414141"/>
              </a:solidFill>
            </a:endParaRPr>
          </a:p>
        </p:txBody>
      </p:sp>
      <p:sp>
        <p:nvSpPr>
          <p:cNvPr id="34" name="Slide Number Placeholder 5">
            <a:extLst>
              <a:ext uri="{FF2B5EF4-FFF2-40B4-BE49-F238E27FC236}">
                <a16:creationId xmlns:a16="http://schemas.microsoft.com/office/drawing/2014/main" id="{7B940AD4-3A79-0CC8-DF56-8F4601B85E7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34</a:t>
            </a:fld>
            <a:endParaRPr lang="fr-CA" sz="1200" dirty="0"/>
          </a:p>
        </p:txBody>
      </p:sp>
      <p:pic>
        <p:nvPicPr>
          <p:cNvPr id="36" name="Picture 35">
            <a:extLst>
              <a:ext uri="{FF2B5EF4-FFF2-40B4-BE49-F238E27FC236}">
                <a16:creationId xmlns:a16="http://schemas.microsoft.com/office/drawing/2014/main" id="{B825F0D6-00B9-3C8C-7BF6-6101BA770E21}"/>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r="5047" b="59990"/>
          <a:stretch/>
        </p:blipFill>
        <p:spPr>
          <a:xfrm>
            <a:off x="1505274" y="5302967"/>
            <a:ext cx="3580276" cy="2123680"/>
          </a:xfrm>
          <a:prstGeom prst="rect">
            <a:avLst/>
          </a:prstGeom>
        </p:spPr>
      </p:pic>
    </p:spTree>
    <p:extLst>
      <p:ext uri="{BB962C8B-B14F-4D97-AF65-F5344CB8AC3E}">
        <p14:creationId xmlns:p14="http://schemas.microsoft.com/office/powerpoint/2010/main" val="34467817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EFDB3-28A2-E133-4B8C-D6BD16A56C03}"/>
            </a:ext>
          </a:extLst>
        </p:cNvPr>
        <p:cNvGrpSpPr/>
        <p:nvPr/>
      </p:nvGrpSpPr>
      <p:grpSpPr>
        <a:xfrm>
          <a:off x="0" y="0"/>
          <a:ext cx="0" cy="0"/>
          <a:chOff x="0" y="0"/>
          <a:chExt cx="0" cy="0"/>
        </a:xfrm>
      </p:grpSpPr>
      <p:sp>
        <p:nvSpPr>
          <p:cNvPr id="27" name="Freeform 26">
            <a:extLst>
              <a:ext uri="{FF2B5EF4-FFF2-40B4-BE49-F238E27FC236}">
                <a16:creationId xmlns:a16="http://schemas.microsoft.com/office/drawing/2014/main" id="{0F862C2A-CB8C-E9A1-9A1D-1CEFF6E6C515}"/>
              </a:ext>
            </a:extLst>
          </p:cNvPr>
          <p:cNvSpPr/>
          <p:nvPr/>
        </p:nvSpPr>
        <p:spPr>
          <a:xfrm>
            <a:off x="5444836" y="-9524"/>
            <a:ext cx="6747166" cy="5896454"/>
          </a:xfrm>
          <a:custGeom>
            <a:avLst/>
            <a:gdLst>
              <a:gd name="connsiteX0" fmla="*/ 100484 w 6747166"/>
              <a:gd name="connsiteY0" fmla="*/ 0 h 5896454"/>
              <a:gd name="connsiteX1" fmla="*/ 6747165 w 6747166"/>
              <a:gd name="connsiteY1" fmla="*/ 0 h 5896454"/>
              <a:gd name="connsiteX2" fmla="*/ 6747166 w 6747166"/>
              <a:gd name="connsiteY2" fmla="*/ 4370799 h 5896454"/>
              <a:gd name="connsiteX3" fmla="*/ 6701832 w 6747166"/>
              <a:gd name="connsiteY3" fmla="*/ 4426118 h 5896454"/>
              <a:gd name="connsiteX4" fmla="*/ 3980302 w 6747166"/>
              <a:gd name="connsiteY4" fmla="*/ 5895522 h 5896454"/>
              <a:gd name="connsiteX5" fmla="*/ 3891611 w 6747166"/>
              <a:gd name="connsiteY5" fmla="*/ 5664719 h 5896454"/>
              <a:gd name="connsiteX6" fmla="*/ 4734676 w 6747166"/>
              <a:gd name="connsiteY6" fmla="*/ 4870808 h 5896454"/>
              <a:gd name="connsiteX7" fmla="*/ 4576536 w 6747166"/>
              <a:gd name="connsiteY7" fmla="*/ 4607950 h 5896454"/>
              <a:gd name="connsiteX8" fmla="*/ 3526179 w 6747166"/>
              <a:gd name="connsiteY8" fmla="*/ 4670991 h 5896454"/>
              <a:gd name="connsiteX9" fmla="*/ 11799 w 6747166"/>
              <a:gd name="connsiteY9" fmla="*/ 564654 h 5896454"/>
              <a:gd name="connsiteX10" fmla="*/ 12868 w 6747166"/>
              <a:gd name="connsiteY10" fmla="*/ 564654 h 5896454"/>
              <a:gd name="connsiteX11" fmla="*/ 96749 w 6747166"/>
              <a:gd name="connsiteY11" fmla="*/ 14098 h 589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7166" h="5896454">
                <a:moveTo>
                  <a:pt x="100484" y="0"/>
                </a:moveTo>
                <a:lnTo>
                  <a:pt x="6747165" y="0"/>
                </a:lnTo>
                <a:lnTo>
                  <a:pt x="6747166" y="4370799"/>
                </a:lnTo>
                <a:lnTo>
                  <a:pt x="6701832" y="4426118"/>
                </a:lnTo>
                <a:cubicBezTo>
                  <a:pt x="5982782" y="5252804"/>
                  <a:pt x="5010092" y="5783327"/>
                  <a:pt x="3980302" y="5895522"/>
                </a:cubicBezTo>
                <a:cubicBezTo>
                  <a:pt x="3848870" y="5910480"/>
                  <a:pt x="3784758" y="5741655"/>
                  <a:pt x="3891611" y="5664719"/>
                </a:cubicBezTo>
                <a:cubicBezTo>
                  <a:pt x="4200414" y="5441398"/>
                  <a:pt x="4484642" y="5174268"/>
                  <a:pt x="4734676" y="4870808"/>
                </a:cubicBezTo>
                <a:cubicBezTo>
                  <a:pt x="4831912" y="4753270"/>
                  <a:pt x="4727200" y="4578033"/>
                  <a:pt x="4576536" y="4607950"/>
                </a:cubicBezTo>
                <a:cubicBezTo>
                  <a:pt x="4238882" y="4675270"/>
                  <a:pt x="3886268" y="4698775"/>
                  <a:pt x="3526179" y="4670991"/>
                </a:cubicBezTo>
                <a:cubicBezTo>
                  <a:pt x="1423320" y="4508579"/>
                  <a:pt x="-152753" y="2667512"/>
                  <a:pt x="11799" y="564654"/>
                </a:cubicBezTo>
                <a:lnTo>
                  <a:pt x="12868" y="564654"/>
                </a:lnTo>
                <a:cubicBezTo>
                  <a:pt x="27829" y="376595"/>
                  <a:pt x="56145" y="192808"/>
                  <a:pt x="96749" y="14098"/>
                </a:cubicBezTo>
                <a:close/>
              </a:path>
            </a:pathLst>
          </a:custGeom>
          <a:solidFill>
            <a:srgbClr val="459597"/>
          </a:solidFill>
          <a:ln w="9534" cap="flat">
            <a:noFill/>
            <a:prstDash val="solid"/>
            <a:miter/>
          </a:ln>
        </p:spPr>
        <p:txBody>
          <a:bodyPr wrap="square" rtlCol="0" anchor="ctr">
            <a:noAutofit/>
          </a:bodyPr>
          <a:lstStyle/>
          <a:p>
            <a:endParaRPr lang="en-US"/>
          </a:p>
        </p:txBody>
      </p:sp>
      <p:sp>
        <p:nvSpPr>
          <p:cNvPr id="11" name="Freeform 10">
            <a:extLst>
              <a:ext uri="{FF2B5EF4-FFF2-40B4-BE49-F238E27FC236}">
                <a16:creationId xmlns:a16="http://schemas.microsoft.com/office/drawing/2014/main" id="{6F41A5B2-C60C-3392-22FD-3F79ED87FCFA}"/>
              </a:ext>
            </a:extLst>
          </p:cNvPr>
          <p:cNvSpPr/>
          <p:nvPr/>
        </p:nvSpPr>
        <p:spPr>
          <a:xfrm rot="17100000">
            <a:off x="2111268" y="1792078"/>
            <a:ext cx="4591442" cy="5185062"/>
          </a:xfrm>
          <a:custGeom>
            <a:avLst/>
            <a:gdLst>
              <a:gd name="connsiteX0" fmla="*/ 3618309 w 5411373"/>
              <a:gd name="connsiteY0" fmla="*/ 5935901 h 6111001"/>
              <a:gd name="connsiteX1" fmla="*/ 1967854 w 5411373"/>
              <a:gd name="connsiteY1" fmla="*/ 6011224 h 6111001"/>
              <a:gd name="connsiteX2" fmla="*/ 132427 w 5411373"/>
              <a:gd name="connsiteY2" fmla="*/ 2275534 h 6111001"/>
              <a:gd name="connsiteX3" fmla="*/ 2682956 w 5411373"/>
              <a:gd name="connsiteY3" fmla="*/ 557 h 6111001"/>
              <a:gd name="connsiteX4" fmla="*/ 2743022 w 5411373"/>
              <a:gd name="connsiteY4" fmla="*/ 158834 h 6111001"/>
              <a:gd name="connsiteX5" fmla="*/ 2165219 w 5411373"/>
              <a:gd name="connsiteY5" fmla="*/ 703265 h 6111001"/>
              <a:gd name="connsiteX6" fmla="*/ 2273919 w 5411373"/>
              <a:gd name="connsiteY6" fmla="*/ 883470 h 6111001"/>
              <a:gd name="connsiteX7" fmla="*/ 2993787 w 5411373"/>
              <a:gd name="connsiteY7" fmla="*/ 839609 h 6111001"/>
              <a:gd name="connsiteX8" fmla="*/ 5403200 w 5411373"/>
              <a:gd name="connsiteY8" fmla="*/ 3655206 h 6111001"/>
              <a:gd name="connsiteX9" fmla="*/ 3617355 w 5411373"/>
              <a:gd name="connsiteY9" fmla="*/ 5935901 h 611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1373" h="6111001">
                <a:moveTo>
                  <a:pt x="3618309" y="5935901"/>
                </a:moveTo>
                <a:cubicBezTo>
                  <a:pt x="3096760" y="6133270"/>
                  <a:pt x="2525633" y="6171409"/>
                  <a:pt x="1967854" y="6011224"/>
                </a:cubicBezTo>
                <a:cubicBezTo>
                  <a:pt x="483301" y="5584071"/>
                  <a:pt x="-337636" y="3911688"/>
                  <a:pt x="132427" y="2275534"/>
                </a:cubicBezTo>
                <a:cubicBezTo>
                  <a:pt x="498558" y="1001699"/>
                  <a:pt x="1539748" y="125462"/>
                  <a:pt x="2682956" y="557"/>
                </a:cubicBezTo>
                <a:cubicBezTo>
                  <a:pt x="2772581" y="-8978"/>
                  <a:pt x="2816441" y="106393"/>
                  <a:pt x="2743022" y="158834"/>
                </a:cubicBezTo>
                <a:cubicBezTo>
                  <a:pt x="2531355" y="312343"/>
                  <a:pt x="2336844" y="494454"/>
                  <a:pt x="2165219" y="703265"/>
                </a:cubicBezTo>
                <a:cubicBezTo>
                  <a:pt x="2098477" y="784310"/>
                  <a:pt x="2169987" y="904446"/>
                  <a:pt x="2273919" y="883470"/>
                </a:cubicBezTo>
                <a:cubicBezTo>
                  <a:pt x="2505610" y="836751"/>
                  <a:pt x="2746835" y="820540"/>
                  <a:pt x="2993787" y="839609"/>
                </a:cubicBezTo>
                <a:cubicBezTo>
                  <a:pt x="4435430" y="950213"/>
                  <a:pt x="5516662" y="2213559"/>
                  <a:pt x="5403200" y="3655206"/>
                </a:cubicBezTo>
                <a:cubicBezTo>
                  <a:pt x="5318343" y="4737393"/>
                  <a:pt x="4587030" y="5614584"/>
                  <a:pt x="3617355" y="5935901"/>
                </a:cubicBezTo>
                <a:close/>
              </a:path>
            </a:pathLst>
          </a:custGeom>
          <a:solidFill>
            <a:srgbClr val="EC7C69"/>
          </a:solidFill>
          <a:ln w="9534" cap="flat">
            <a:noFill/>
            <a:prstDash val="solid"/>
            <a:miter/>
          </a:ln>
        </p:spPr>
        <p:txBody>
          <a:bodyPr rtlCol="0" anchor="ctr"/>
          <a:lstStyle/>
          <a:p>
            <a:endParaRPr lang="en-US"/>
          </a:p>
        </p:txBody>
      </p:sp>
      <p:sp>
        <p:nvSpPr>
          <p:cNvPr id="15" name="Text Placeholder 4">
            <a:extLst>
              <a:ext uri="{FF2B5EF4-FFF2-40B4-BE49-F238E27FC236}">
                <a16:creationId xmlns:a16="http://schemas.microsoft.com/office/drawing/2014/main" id="{AC167498-05AE-5FB8-47EF-60C639BD65AE}"/>
              </a:ext>
            </a:extLst>
          </p:cNvPr>
          <p:cNvSpPr txBox="1">
            <a:spLocks/>
          </p:cNvSpPr>
          <p:nvPr/>
        </p:nvSpPr>
        <p:spPr>
          <a:xfrm>
            <a:off x="6758609" y="895020"/>
            <a:ext cx="4124771" cy="120219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lnSpc>
                <a:spcPts val="3240"/>
              </a:lnSpc>
              <a:buClr>
                <a:srgbClr val="459597"/>
              </a:buClr>
            </a:pPr>
            <a:r>
              <a:rPr lang="en-GB" sz="3200" i="1" dirty="0">
                <a:solidFill>
                  <a:schemeClr val="bg1"/>
                </a:solidFill>
              </a:rPr>
              <a:t> Hæ Lena og Marco, til hamingju! Ég hef sett litla flösku af freyðivíni fyrir ykkur í ísskápinn. Njótið tíma ykkar í Maribor!</a:t>
            </a:r>
          </a:p>
          <a:p>
            <a:pPr indent="0" algn="ctr">
              <a:lnSpc>
                <a:spcPts val="3240"/>
              </a:lnSpc>
              <a:buClr>
                <a:srgbClr val="459597"/>
              </a:buClr>
            </a:pPr>
            <a:endParaRPr lang="en-GB" sz="3200" i="1" dirty="0">
              <a:solidFill>
                <a:schemeClr val="bg1"/>
              </a:solidFill>
            </a:endParaRPr>
          </a:p>
        </p:txBody>
      </p:sp>
      <p:sp>
        <p:nvSpPr>
          <p:cNvPr id="17" name="Text Placeholder 5">
            <a:extLst>
              <a:ext uri="{FF2B5EF4-FFF2-40B4-BE49-F238E27FC236}">
                <a16:creationId xmlns:a16="http://schemas.microsoft.com/office/drawing/2014/main" id="{3CF3FE18-90DB-F0ED-8DEA-E80AA42E2A44}"/>
              </a:ext>
            </a:extLst>
          </p:cNvPr>
          <p:cNvSpPr txBox="1">
            <a:spLocks/>
          </p:cNvSpPr>
          <p:nvPr/>
        </p:nvSpPr>
        <p:spPr>
          <a:xfrm>
            <a:off x="3068044" y="3340557"/>
            <a:ext cx="302795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900"/>
              </a:lnSpc>
            </a:pPr>
            <a:r>
              <a:rPr lang="en-US" dirty="0">
                <a:solidFill>
                  <a:schemeClr val="bg1"/>
                </a:solidFill>
              </a:rPr>
              <a:t>Persónulegir snertipunktar:</a:t>
            </a:r>
          </a:p>
        </p:txBody>
      </p:sp>
      <p:sp>
        <p:nvSpPr>
          <p:cNvPr id="18" name="Text Placeholder 4">
            <a:extLst>
              <a:ext uri="{FF2B5EF4-FFF2-40B4-BE49-F238E27FC236}">
                <a16:creationId xmlns:a16="http://schemas.microsoft.com/office/drawing/2014/main" id="{F94765D8-21AC-A3DA-783D-1F8BEB6156A3}"/>
              </a:ext>
            </a:extLst>
          </p:cNvPr>
          <p:cNvSpPr txBox="1">
            <a:spLocks/>
          </p:cNvSpPr>
          <p:nvPr/>
        </p:nvSpPr>
        <p:spPr>
          <a:xfrm>
            <a:off x="3068045" y="4216598"/>
            <a:ext cx="317951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lnSpc>
                <a:spcPts val="2240"/>
              </a:lnSpc>
              <a:buClr>
                <a:srgbClr val="459597"/>
              </a:buClr>
            </a:pPr>
            <a:r>
              <a:rPr lang="en-GB" sz="2200" dirty="0">
                <a:solidFill>
                  <a:schemeClr val="bg1"/>
                </a:solidFill>
              </a:rPr>
              <a:t>Þegar Sara sér að gestur hefur bókað íbúðina fyrir brúðkaupsferð, skrifar hún:</a:t>
            </a:r>
          </a:p>
          <a:p>
            <a:pPr indent="0" algn="ctr">
              <a:lnSpc>
                <a:spcPts val="2240"/>
              </a:lnSpc>
              <a:buClr>
                <a:srgbClr val="459597"/>
              </a:buClr>
            </a:pPr>
            <a:endParaRPr lang="en-GB" sz="2200" dirty="0">
              <a:solidFill>
                <a:schemeClr val="bg1"/>
              </a:solidFill>
            </a:endParaRPr>
          </a:p>
          <a:p>
            <a:pPr indent="0" algn="ctr">
              <a:lnSpc>
                <a:spcPts val="2240"/>
              </a:lnSpc>
              <a:buClr>
                <a:srgbClr val="459597"/>
              </a:buClr>
            </a:pPr>
            <a:endParaRPr lang="en-GB" sz="2200" dirty="0">
              <a:solidFill>
                <a:schemeClr val="bg1"/>
              </a:solidFill>
            </a:endParaRPr>
          </a:p>
        </p:txBody>
      </p:sp>
      <p:sp>
        <p:nvSpPr>
          <p:cNvPr id="19" name="Text Placeholder 3">
            <a:extLst>
              <a:ext uri="{FF2B5EF4-FFF2-40B4-BE49-F238E27FC236}">
                <a16:creationId xmlns:a16="http://schemas.microsoft.com/office/drawing/2014/main" id="{F84ACF40-6AC5-447B-3C5B-6CCEE53F4E36}"/>
              </a:ext>
            </a:extLst>
          </p:cNvPr>
          <p:cNvSpPr txBox="1">
            <a:spLocks/>
          </p:cNvSpPr>
          <p:nvPr/>
        </p:nvSpPr>
        <p:spPr>
          <a:xfrm>
            <a:off x="609624" y="493193"/>
            <a:ext cx="425332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Að byggja upp traust og skapa varanlegar minningar</a:t>
            </a:r>
          </a:p>
        </p:txBody>
      </p:sp>
      <p:cxnSp>
        <p:nvCxnSpPr>
          <p:cNvPr id="20" name="Straight Connector 19">
            <a:extLst>
              <a:ext uri="{FF2B5EF4-FFF2-40B4-BE49-F238E27FC236}">
                <a16:creationId xmlns:a16="http://schemas.microsoft.com/office/drawing/2014/main" id="{51640911-4186-7763-38B7-A13DF897C158}"/>
              </a:ext>
            </a:extLst>
          </p:cNvPr>
          <p:cNvCxnSpPr>
            <a:cxnSpLocks/>
          </p:cNvCxnSpPr>
          <p:nvPr/>
        </p:nvCxnSpPr>
        <p:spPr>
          <a:xfrm>
            <a:off x="0" y="1665608"/>
            <a:ext cx="48629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 name="Slide Number Placeholder 5">
            <a:extLst>
              <a:ext uri="{FF2B5EF4-FFF2-40B4-BE49-F238E27FC236}">
                <a16:creationId xmlns:a16="http://schemas.microsoft.com/office/drawing/2014/main" id="{BEFE01A6-BD9E-2B88-317F-10688EBB8E1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35</a:t>
            </a:fld>
            <a:endParaRPr lang="fr-CA" sz="1200" dirty="0"/>
          </a:p>
        </p:txBody>
      </p:sp>
      <p:pic>
        <p:nvPicPr>
          <p:cNvPr id="4" name="Picture 3">
            <a:extLst>
              <a:ext uri="{FF2B5EF4-FFF2-40B4-BE49-F238E27FC236}">
                <a16:creationId xmlns:a16="http://schemas.microsoft.com/office/drawing/2014/main" id="{AF33EB38-8938-C2CD-D634-C8C729CC3D2A}"/>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r="5047" b="59990"/>
          <a:stretch/>
        </p:blipFill>
        <p:spPr>
          <a:xfrm>
            <a:off x="3594308" y="5109122"/>
            <a:ext cx="3580276" cy="2123680"/>
          </a:xfrm>
          <a:prstGeom prst="rect">
            <a:avLst/>
          </a:prstGeom>
        </p:spPr>
      </p:pic>
    </p:spTree>
    <p:extLst>
      <p:ext uri="{BB962C8B-B14F-4D97-AF65-F5344CB8AC3E}">
        <p14:creationId xmlns:p14="http://schemas.microsoft.com/office/powerpoint/2010/main" val="41752938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C2829-EE36-81DD-F287-02A06E4F0E2C}"/>
            </a:ext>
          </a:extLst>
        </p:cNvPr>
        <p:cNvGrpSpPr/>
        <p:nvPr/>
      </p:nvGrpSpPr>
      <p:grpSpPr>
        <a:xfrm>
          <a:off x="0" y="0"/>
          <a:ext cx="0" cy="0"/>
          <a:chOff x="0" y="0"/>
          <a:chExt cx="0" cy="0"/>
        </a:xfrm>
      </p:grpSpPr>
      <p:sp>
        <p:nvSpPr>
          <p:cNvPr id="27" name="Freeform 26">
            <a:extLst>
              <a:ext uri="{FF2B5EF4-FFF2-40B4-BE49-F238E27FC236}">
                <a16:creationId xmlns:a16="http://schemas.microsoft.com/office/drawing/2014/main" id="{C2B7AAC6-701C-660A-917A-6BA6389E5BA7}"/>
              </a:ext>
            </a:extLst>
          </p:cNvPr>
          <p:cNvSpPr/>
          <p:nvPr/>
        </p:nvSpPr>
        <p:spPr>
          <a:xfrm>
            <a:off x="5444836" y="-9524"/>
            <a:ext cx="6747166" cy="5896454"/>
          </a:xfrm>
          <a:custGeom>
            <a:avLst/>
            <a:gdLst>
              <a:gd name="connsiteX0" fmla="*/ 100484 w 6747166"/>
              <a:gd name="connsiteY0" fmla="*/ 0 h 5896454"/>
              <a:gd name="connsiteX1" fmla="*/ 6747165 w 6747166"/>
              <a:gd name="connsiteY1" fmla="*/ 0 h 5896454"/>
              <a:gd name="connsiteX2" fmla="*/ 6747166 w 6747166"/>
              <a:gd name="connsiteY2" fmla="*/ 4370799 h 5896454"/>
              <a:gd name="connsiteX3" fmla="*/ 6701832 w 6747166"/>
              <a:gd name="connsiteY3" fmla="*/ 4426118 h 5896454"/>
              <a:gd name="connsiteX4" fmla="*/ 3980302 w 6747166"/>
              <a:gd name="connsiteY4" fmla="*/ 5895522 h 5896454"/>
              <a:gd name="connsiteX5" fmla="*/ 3891611 w 6747166"/>
              <a:gd name="connsiteY5" fmla="*/ 5664719 h 5896454"/>
              <a:gd name="connsiteX6" fmla="*/ 4734676 w 6747166"/>
              <a:gd name="connsiteY6" fmla="*/ 4870808 h 5896454"/>
              <a:gd name="connsiteX7" fmla="*/ 4576536 w 6747166"/>
              <a:gd name="connsiteY7" fmla="*/ 4607950 h 5896454"/>
              <a:gd name="connsiteX8" fmla="*/ 3526179 w 6747166"/>
              <a:gd name="connsiteY8" fmla="*/ 4670991 h 5896454"/>
              <a:gd name="connsiteX9" fmla="*/ 11799 w 6747166"/>
              <a:gd name="connsiteY9" fmla="*/ 564654 h 5896454"/>
              <a:gd name="connsiteX10" fmla="*/ 12868 w 6747166"/>
              <a:gd name="connsiteY10" fmla="*/ 564654 h 5896454"/>
              <a:gd name="connsiteX11" fmla="*/ 96749 w 6747166"/>
              <a:gd name="connsiteY11" fmla="*/ 14098 h 589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7166" h="5896454">
                <a:moveTo>
                  <a:pt x="100484" y="0"/>
                </a:moveTo>
                <a:lnTo>
                  <a:pt x="6747165" y="0"/>
                </a:lnTo>
                <a:lnTo>
                  <a:pt x="6747166" y="4370799"/>
                </a:lnTo>
                <a:lnTo>
                  <a:pt x="6701832" y="4426118"/>
                </a:lnTo>
                <a:cubicBezTo>
                  <a:pt x="5982782" y="5252804"/>
                  <a:pt x="5010092" y="5783327"/>
                  <a:pt x="3980302" y="5895522"/>
                </a:cubicBezTo>
                <a:cubicBezTo>
                  <a:pt x="3848870" y="5910480"/>
                  <a:pt x="3784758" y="5741655"/>
                  <a:pt x="3891611" y="5664719"/>
                </a:cubicBezTo>
                <a:cubicBezTo>
                  <a:pt x="4200414" y="5441398"/>
                  <a:pt x="4484642" y="5174268"/>
                  <a:pt x="4734676" y="4870808"/>
                </a:cubicBezTo>
                <a:cubicBezTo>
                  <a:pt x="4831912" y="4753270"/>
                  <a:pt x="4727200" y="4578033"/>
                  <a:pt x="4576536" y="4607950"/>
                </a:cubicBezTo>
                <a:cubicBezTo>
                  <a:pt x="4238882" y="4675270"/>
                  <a:pt x="3886268" y="4698775"/>
                  <a:pt x="3526179" y="4670991"/>
                </a:cubicBezTo>
                <a:cubicBezTo>
                  <a:pt x="1423320" y="4508579"/>
                  <a:pt x="-152753" y="2667512"/>
                  <a:pt x="11799" y="564654"/>
                </a:cubicBezTo>
                <a:lnTo>
                  <a:pt x="12868" y="564654"/>
                </a:lnTo>
                <a:cubicBezTo>
                  <a:pt x="27829" y="376595"/>
                  <a:pt x="56145" y="192808"/>
                  <a:pt x="96749" y="14098"/>
                </a:cubicBezTo>
                <a:close/>
              </a:path>
            </a:pathLst>
          </a:custGeom>
          <a:solidFill>
            <a:srgbClr val="459597"/>
          </a:solidFill>
          <a:ln w="9534" cap="flat">
            <a:noFill/>
            <a:prstDash val="solid"/>
            <a:miter/>
          </a:ln>
        </p:spPr>
        <p:txBody>
          <a:bodyPr wrap="square" rtlCol="0" anchor="ctr">
            <a:noAutofit/>
          </a:bodyPr>
          <a:lstStyle/>
          <a:p>
            <a:endParaRPr lang="en-US"/>
          </a:p>
        </p:txBody>
      </p:sp>
      <p:sp>
        <p:nvSpPr>
          <p:cNvPr id="11" name="Freeform 10">
            <a:extLst>
              <a:ext uri="{FF2B5EF4-FFF2-40B4-BE49-F238E27FC236}">
                <a16:creationId xmlns:a16="http://schemas.microsoft.com/office/drawing/2014/main" id="{F947289D-3192-ED31-129D-4AF2982F02EA}"/>
              </a:ext>
            </a:extLst>
          </p:cNvPr>
          <p:cNvSpPr/>
          <p:nvPr/>
        </p:nvSpPr>
        <p:spPr>
          <a:xfrm>
            <a:off x="2591100" y="1874559"/>
            <a:ext cx="4591442" cy="5185062"/>
          </a:xfrm>
          <a:custGeom>
            <a:avLst/>
            <a:gdLst>
              <a:gd name="connsiteX0" fmla="*/ 3618309 w 5411373"/>
              <a:gd name="connsiteY0" fmla="*/ 5935901 h 6111001"/>
              <a:gd name="connsiteX1" fmla="*/ 1967854 w 5411373"/>
              <a:gd name="connsiteY1" fmla="*/ 6011224 h 6111001"/>
              <a:gd name="connsiteX2" fmla="*/ 132427 w 5411373"/>
              <a:gd name="connsiteY2" fmla="*/ 2275534 h 6111001"/>
              <a:gd name="connsiteX3" fmla="*/ 2682956 w 5411373"/>
              <a:gd name="connsiteY3" fmla="*/ 557 h 6111001"/>
              <a:gd name="connsiteX4" fmla="*/ 2743022 w 5411373"/>
              <a:gd name="connsiteY4" fmla="*/ 158834 h 6111001"/>
              <a:gd name="connsiteX5" fmla="*/ 2165219 w 5411373"/>
              <a:gd name="connsiteY5" fmla="*/ 703265 h 6111001"/>
              <a:gd name="connsiteX6" fmla="*/ 2273919 w 5411373"/>
              <a:gd name="connsiteY6" fmla="*/ 883470 h 6111001"/>
              <a:gd name="connsiteX7" fmla="*/ 2993787 w 5411373"/>
              <a:gd name="connsiteY7" fmla="*/ 839609 h 6111001"/>
              <a:gd name="connsiteX8" fmla="*/ 5403200 w 5411373"/>
              <a:gd name="connsiteY8" fmla="*/ 3655206 h 6111001"/>
              <a:gd name="connsiteX9" fmla="*/ 3617355 w 5411373"/>
              <a:gd name="connsiteY9" fmla="*/ 5935901 h 611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1373" h="6111001">
                <a:moveTo>
                  <a:pt x="3618309" y="5935901"/>
                </a:moveTo>
                <a:cubicBezTo>
                  <a:pt x="3096760" y="6133270"/>
                  <a:pt x="2525633" y="6171409"/>
                  <a:pt x="1967854" y="6011224"/>
                </a:cubicBezTo>
                <a:cubicBezTo>
                  <a:pt x="483301" y="5584071"/>
                  <a:pt x="-337636" y="3911688"/>
                  <a:pt x="132427" y="2275534"/>
                </a:cubicBezTo>
                <a:cubicBezTo>
                  <a:pt x="498558" y="1001699"/>
                  <a:pt x="1539748" y="125462"/>
                  <a:pt x="2682956" y="557"/>
                </a:cubicBezTo>
                <a:cubicBezTo>
                  <a:pt x="2772581" y="-8978"/>
                  <a:pt x="2816441" y="106393"/>
                  <a:pt x="2743022" y="158834"/>
                </a:cubicBezTo>
                <a:cubicBezTo>
                  <a:pt x="2531355" y="312343"/>
                  <a:pt x="2336844" y="494454"/>
                  <a:pt x="2165219" y="703265"/>
                </a:cubicBezTo>
                <a:cubicBezTo>
                  <a:pt x="2098477" y="784310"/>
                  <a:pt x="2169987" y="904446"/>
                  <a:pt x="2273919" y="883470"/>
                </a:cubicBezTo>
                <a:cubicBezTo>
                  <a:pt x="2505610" y="836751"/>
                  <a:pt x="2746835" y="820540"/>
                  <a:pt x="2993787" y="839609"/>
                </a:cubicBezTo>
                <a:cubicBezTo>
                  <a:pt x="4435430" y="950213"/>
                  <a:pt x="5516662" y="2213559"/>
                  <a:pt x="5403200" y="3655206"/>
                </a:cubicBezTo>
                <a:cubicBezTo>
                  <a:pt x="5318343" y="4737393"/>
                  <a:pt x="4587030" y="5614584"/>
                  <a:pt x="3617355" y="5935901"/>
                </a:cubicBezTo>
                <a:close/>
              </a:path>
            </a:pathLst>
          </a:custGeom>
          <a:solidFill>
            <a:srgbClr val="EC7C69"/>
          </a:solidFill>
          <a:ln w="9534" cap="flat">
            <a:noFill/>
            <a:prstDash val="solid"/>
            <a:miter/>
          </a:ln>
        </p:spPr>
        <p:txBody>
          <a:bodyPr rtlCol="0" anchor="ctr"/>
          <a:lstStyle/>
          <a:p>
            <a:endParaRPr lang="en-US"/>
          </a:p>
        </p:txBody>
      </p:sp>
      <p:sp>
        <p:nvSpPr>
          <p:cNvPr id="15" name="Text Placeholder 4">
            <a:extLst>
              <a:ext uri="{FF2B5EF4-FFF2-40B4-BE49-F238E27FC236}">
                <a16:creationId xmlns:a16="http://schemas.microsoft.com/office/drawing/2014/main" id="{FAD95DF1-6CA1-337A-CFD3-09AC400DAFE5}"/>
              </a:ext>
            </a:extLst>
          </p:cNvPr>
          <p:cNvSpPr txBox="1">
            <a:spLocks/>
          </p:cNvSpPr>
          <p:nvPr/>
        </p:nvSpPr>
        <p:spPr>
          <a:xfrm>
            <a:off x="6934938" y="895020"/>
            <a:ext cx="4124771" cy="120219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lnSpc>
                <a:spcPts val="3240"/>
              </a:lnSpc>
              <a:buClr>
                <a:srgbClr val="459597"/>
              </a:buClr>
            </a:pPr>
            <a:r>
              <a:rPr lang="en-GB" sz="3200" i="1" dirty="0">
                <a:solidFill>
                  <a:schemeClr val="bg1"/>
                </a:solidFill>
              </a:rPr>
              <a:t> Það er frábær vegan-kaffihús sem heitir "</a:t>
            </a:r>
            <a:r>
              <a:rPr lang="en-GB" sz="3200" i="1" dirty="0" err="1">
                <a:solidFill>
                  <a:schemeClr val="bg1"/>
                </a:solidFill>
              </a:rPr>
              <a:t>Rustika</a:t>
            </a:r>
            <a:r>
              <a:rPr lang="en-GB" sz="3200" i="1" dirty="0">
                <a:solidFill>
                  <a:schemeClr val="bg1"/>
                </a:solidFill>
              </a:rPr>
              <a:t>", aðeins fimm mínútna göngufjarlægð frá okkur. Ég hef merkt það á kortinu fyrir þig.</a:t>
            </a:r>
          </a:p>
          <a:p>
            <a:pPr indent="0" algn="ctr">
              <a:lnSpc>
                <a:spcPts val="3240"/>
              </a:lnSpc>
              <a:buClr>
                <a:srgbClr val="459597"/>
              </a:buClr>
            </a:pPr>
            <a:endParaRPr lang="en-GB" sz="3200" i="1" dirty="0">
              <a:solidFill>
                <a:schemeClr val="bg1"/>
              </a:solidFill>
            </a:endParaRPr>
          </a:p>
        </p:txBody>
      </p:sp>
      <p:sp>
        <p:nvSpPr>
          <p:cNvPr id="17" name="Text Placeholder 5">
            <a:extLst>
              <a:ext uri="{FF2B5EF4-FFF2-40B4-BE49-F238E27FC236}">
                <a16:creationId xmlns:a16="http://schemas.microsoft.com/office/drawing/2014/main" id="{A39E281B-EAF9-BC1C-6347-F07F47F84064}"/>
              </a:ext>
            </a:extLst>
          </p:cNvPr>
          <p:cNvSpPr txBox="1">
            <a:spLocks/>
          </p:cNvSpPr>
          <p:nvPr/>
        </p:nvSpPr>
        <p:spPr>
          <a:xfrm>
            <a:off x="3372843" y="3549692"/>
            <a:ext cx="302795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900"/>
              </a:lnSpc>
            </a:pPr>
            <a:r>
              <a:rPr lang="en-US" dirty="0">
                <a:solidFill>
                  <a:schemeClr val="bg1"/>
                </a:solidFill>
              </a:rPr>
              <a:t>Persónulegir snertipunktar: </a:t>
            </a:r>
          </a:p>
        </p:txBody>
      </p:sp>
      <p:sp>
        <p:nvSpPr>
          <p:cNvPr id="18" name="Text Placeholder 4">
            <a:extLst>
              <a:ext uri="{FF2B5EF4-FFF2-40B4-BE49-F238E27FC236}">
                <a16:creationId xmlns:a16="http://schemas.microsoft.com/office/drawing/2014/main" id="{B4F10847-9315-57B6-3B2A-09876CF2E867}"/>
              </a:ext>
            </a:extLst>
          </p:cNvPr>
          <p:cNvSpPr txBox="1">
            <a:spLocks/>
          </p:cNvSpPr>
          <p:nvPr/>
        </p:nvSpPr>
        <p:spPr>
          <a:xfrm>
            <a:off x="3372844" y="4425733"/>
            <a:ext cx="317951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lnSpc>
                <a:spcPts val="2240"/>
              </a:lnSpc>
              <a:buClr>
                <a:srgbClr val="459597"/>
              </a:buClr>
            </a:pPr>
            <a:r>
              <a:rPr lang="en-GB" sz="2200" dirty="0">
                <a:solidFill>
                  <a:schemeClr val="bg1"/>
                </a:solidFill>
              </a:rPr>
              <a:t>Fyrir vegan </a:t>
            </a:r>
            <a:r>
              <a:rPr lang="en-GB" sz="2200" dirty="0" err="1">
                <a:solidFill>
                  <a:schemeClr val="bg1"/>
                </a:solidFill>
              </a:rPr>
              <a:t>ferðalang </a:t>
            </a:r>
            <a:r>
              <a:rPr lang="en-GB" sz="2200" dirty="0">
                <a:solidFill>
                  <a:schemeClr val="bg1"/>
                </a:solidFill>
              </a:rPr>
              <a:t>sem spurði um fæðuvalkosti bætir hún við:</a:t>
            </a:r>
          </a:p>
          <a:p>
            <a:pPr indent="0" algn="ctr">
              <a:lnSpc>
                <a:spcPts val="2240"/>
              </a:lnSpc>
              <a:buClr>
                <a:srgbClr val="459597"/>
              </a:buClr>
            </a:pPr>
            <a:endParaRPr lang="en-GB" sz="2200" dirty="0">
              <a:solidFill>
                <a:schemeClr val="bg1"/>
              </a:solidFill>
            </a:endParaRPr>
          </a:p>
        </p:txBody>
      </p:sp>
      <p:sp>
        <p:nvSpPr>
          <p:cNvPr id="19" name="Text Placeholder 3">
            <a:extLst>
              <a:ext uri="{FF2B5EF4-FFF2-40B4-BE49-F238E27FC236}">
                <a16:creationId xmlns:a16="http://schemas.microsoft.com/office/drawing/2014/main" id="{E8C11C65-B94C-A938-8AD2-B37454A83EE8}"/>
              </a:ext>
            </a:extLst>
          </p:cNvPr>
          <p:cNvSpPr txBox="1">
            <a:spLocks/>
          </p:cNvSpPr>
          <p:nvPr/>
        </p:nvSpPr>
        <p:spPr>
          <a:xfrm>
            <a:off x="609624" y="493193"/>
            <a:ext cx="425332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Að byggja upp traust og skapa varanlegar minningar</a:t>
            </a:r>
          </a:p>
        </p:txBody>
      </p:sp>
      <p:cxnSp>
        <p:nvCxnSpPr>
          <p:cNvPr id="20" name="Straight Connector 19">
            <a:extLst>
              <a:ext uri="{FF2B5EF4-FFF2-40B4-BE49-F238E27FC236}">
                <a16:creationId xmlns:a16="http://schemas.microsoft.com/office/drawing/2014/main" id="{063B14EB-DE22-3B2A-8205-8056DCCEC77B}"/>
              </a:ext>
            </a:extLst>
          </p:cNvPr>
          <p:cNvCxnSpPr>
            <a:cxnSpLocks/>
          </p:cNvCxnSpPr>
          <p:nvPr/>
        </p:nvCxnSpPr>
        <p:spPr>
          <a:xfrm>
            <a:off x="0" y="1665608"/>
            <a:ext cx="48629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 name="Slide Number Placeholder 5">
            <a:extLst>
              <a:ext uri="{FF2B5EF4-FFF2-40B4-BE49-F238E27FC236}">
                <a16:creationId xmlns:a16="http://schemas.microsoft.com/office/drawing/2014/main" id="{0A1DDE7C-E68A-AE9F-C32B-10E9526C44B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36</a:t>
            </a:fld>
            <a:endParaRPr lang="fr-CA" sz="1200" dirty="0"/>
          </a:p>
        </p:txBody>
      </p:sp>
      <p:pic>
        <p:nvPicPr>
          <p:cNvPr id="4" name="Picture 3">
            <a:extLst>
              <a:ext uri="{FF2B5EF4-FFF2-40B4-BE49-F238E27FC236}">
                <a16:creationId xmlns:a16="http://schemas.microsoft.com/office/drawing/2014/main" id="{BD302049-54C6-323E-F086-6D2A07D10787}"/>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r="5047" b="59990"/>
          <a:stretch/>
        </p:blipFill>
        <p:spPr>
          <a:xfrm>
            <a:off x="3594308" y="5109122"/>
            <a:ext cx="3580276" cy="2123680"/>
          </a:xfrm>
          <a:prstGeom prst="rect">
            <a:avLst/>
          </a:prstGeom>
        </p:spPr>
      </p:pic>
    </p:spTree>
    <p:extLst>
      <p:ext uri="{BB962C8B-B14F-4D97-AF65-F5344CB8AC3E}">
        <p14:creationId xmlns:p14="http://schemas.microsoft.com/office/powerpoint/2010/main" val="7710839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486AF-6E26-8FB0-B8FC-270C8DAEEF5E}"/>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832C9BE7-B36B-081D-3910-E6FA17601F7C}"/>
              </a:ext>
            </a:extLst>
          </p:cNvPr>
          <p:cNvSpPr>
            <a:spLocks noGrp="1"/>
          </p:cNvSpPr>
          <p:nvPr>
            <p:ph type="body" sz="quarter" idx="18"/>
          </p:nvPr>
        </p:nvSpPr>
        <p:spPr>
          <a:xfrm>
            <a:off x="615337" y="1548294"/>
            <a:ext cx="2975564" cy="1049221"/>
          </a:xfrm>
          <a:prstGeom prst="rect">
            <a:avLst/>
          </a:prstGeom>
        </p:spPr>
        <p:txBody>
          <a:bodyPr/>
          <a:lstStyle/>
          <a:p>
            <a:r>
              <a:rPr lang="fr-FR" sz="2800" dirty="0">
                <a:latin typeface="Calibri"/>
                <a:ea typeface="Open Sans"/>
                <a:cs typeface="Calibri"/>
              </a:rPr>
              <a:t>Weiss </a:t>
            </a:r>
            <a:r>
              <a:rPr lang="fr-FR" sz="2800" dirty="0" err="1">
                <a:latin typeface="Calibri"/>
                <a:ea typeface="Open Sans"/>
                <a:cs typeface="Calibri"/>
              </a:rPr>
              <a:t>ferðabóndabær</a:t>
            </a:r>
            <a:r>
              <a:rPr lang="fr-FR" sz="2800" dirty="0">
                <a:latin typeface="Calibri"/>
                <a:ea typeface="Open Sans"/>
                <a:cs typeface="Calibri"/>
              </a:rPr>
              <a:t>, </a:t>
            </a:r>
            <a:r>
              <a:rPr lang="en-US" sz="2800" dirty="0">
                <a:latin typeface="Calibri"/>
                <a:ea typeface="Open Sans"/>
                <a:cs typeface="Calibri"/>
              </a:rPr>
              <a:t>Slóvenía</a:t>
            </a:r>
            <a:endParaRPr lang="en-GB" sz="2800" dirty="0">
              <a:latin typeface="Calibri"/>
              <a:ea typeface="Open Sans"/>
              <a:cs typeface="Calibri"/>
            </a:endParaRPr>
          </a:p>
          <a:p>
            <a:endParaRPr lang="en-US" dirty="0"/>
          </a:p>
        </p:txBody>
      </p:sp>
      <p:sp>
        <p:nvSpPr>
          <p:cNvPr id="15" name="Text Placeholder 3">
            <a:extLst>
              <a:ext uri="{FF2B5EF4-FFF2-40B4-BE49-F238E27FC236}">
                <a16:creationId xmlns:a16="http://schemas.microsoft.com/office/drawing/2014/main" id="{D6CC4B07-AB4B-6FB0-4721-FF5F5664FFD9}"/>
              </a:ext>
            </a:extLst>
          </p:cNvPr>
          <p:cNvSpPr>
            <a:spLocks noGrp="1"/>
          </p:cNvSpPr>
          <p:nvPr>
            <p:ph type="body" sz="quarter" idx="19"/>
          </p:nvPr>
        </p:nvSpPr>
        <p:spPr>
          <a:xfrm>
            <a:off x="632136" y="613375"/>
            <a:ext cx="2958765" cy="385564"/>
          </a:xfrm>
          <a:prstGeom prst="rect">
            <a:avLst/>
          </a:prstGeom>
        </p:spPr>
        <p:txBody>
          <a:bodyPr/>
          <a:lstStyle/>
          <a:p>
            <a:r>
              <a:rPr lang="en-GB" dirty="0"/>
              <a:t>Tilfellisrannsókn</a:t>
            </a:r>
          </a:p>
        </p:txBody>
      </p:sp>
      <p:sp>
        <p:nvSpPr>
          <p:cNvPr id="16" name="Text Placeholder 4">
            <a:extLst>
              <a:ext uri="{FF2B5EF4-FFF2-40B4-BE49-F238E27FC236}">
                <a16:creationId xmlns:a16="http://schemas.microsoft.com/office/drawing/2014/main" id="{80E01363-3586-BEDB-467B-7D5B5B30A6F4}"/>
              </a:ext>
            </a:extLst>
          </p:cNvPr>
          <p:cNvSpPr txBox="1">
            <a:spLocks/>
          </p:cNvSpPr>
          <p:nvPr/>
        </p:nvSpPr>
        <p:spPr>
          <a:xfrm>
            <a:off x="5339761" y="1766255"/>
            <a:ext cx="6535143"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nSpc>
                <a:spcPts val="2340"/>
              </a:lnSpc>
              <a:buClr>
                <a:srgbClr val="EC7C69"/>
              </a:buClr>
              <a:buFont typeface="Arial" panose="020B0604020202020204" pitchFamily="34" charset="0"/>
              <a:buChar char="•"/>
            </a:pPr>
            <a:r>
              <a:rPr lang="en-IE" b="1" dirty="0"/>
              <a:t>Vertu samkvæmur </a:t>
            </a:r>
            <a:r>
              <a:rPr lang="en-IE" dirty="0"/>
              <a:t>Vefsíðan þeirra lofar heimagerðum mat, ekta stemningu og hefðbundinni innréttingu – einmitt það sem gestir fá stöðugt samkvæmt umsögnum.</a:t>
            </a:r>
          </a:p>
          <a:p>
            <a:pPr marL="342900" lvl="0" indent="-342900">
              <a:lnSpc>
                <a:spcPts val="2340"/>
              </a:lnSpc>
              <a:buClr>
                <a:srgbClr val="EC7C69"/>
              </a:buClr>
              <a:buFont typeface="Arial" panose="020B0604020202020204" pitchFamily="34" charset="0"/>
              <a:buChar char="•"/>
            </a:pPr>
            <a:r>
              <a:rPr lang="en-IE" b="1" dirty="0"/>
              <a:t>Sýndu að þér sé umhugað um gesti. </a:t>
            </a:r>
            <a:r>
              <a:rPr lang="en-IE" dirty="0"/>
              <a:t>Maja og Roman hljóta lof fyrir skjótar svör, gaumgæfilega athygli á smáatriðum og frumkvæðisríka aðstoð við staðbundna afþreyingu.</a:t>
            </a:r>
          </a:p>
          <a:p>
            <a:pPr marL="342900" lvl="0" indent="-342900">
              <a:lnSpc>
                <a:spcPts val="2340"/>
              </a:lnSpc>
              <a:buClr>
                <a:srgbClr val="EC7C69"/>
              </a:buClr>
              <a:buFont typeface="Arial" panose="020B0604020202020204" pitchFamily="34" charset="0"/>
              <a:buChar char="•"/>
            </a:pPr>
            <a:r>
              <a:rPr lang="en-IE" b="1" dirty="0"/>
              <a:t>Gerðu það persónulegt. </a:t>
            </a:r>
            <a:r>
              <a:rPr lang="en-IE" dirty="0"/>
              <a:t>Þau taka á móti gestum með nafni, sérsníða morgunverðarverkin daglega og mæla með hjólaleiðum eða dagsferðum út frá áhugamálum.</a:t>
            </a:r>
          </a:p>
          <a:p>
            <a:pPr marL="342900" lvl="0" indent="-342900">
              <a:lnSpc>
                <a:spcPts val="2340"/>
              </a:lnSpc>
              <a:buClr>
                <a:srgbClr val="EC7C69"/>
              </a:buClr>
              <a:buFont typeface="Arial" panose="020B0604020202020204" pitchFamily="34" charset="0"/>
              <a:buChar char="•"/>
            </a:pPr>
            <a:r>
              <a:rPr lang="en-IE" b="1" dirty="0"/>
              <a:t>Tól og endurgjöf </a:t>
            </a:r>
            <a:r>
              <a:rPr lang="en-IE" dirty="0"/>
              <a:t>- Þau hvetja til endurgjafar í gegnum umsagnir og persónuleg samskipti. Allir smáatriðir - eins og gufubaðsval, hreinlæti herbergja og skjótt viðbragð í samskiptum - eru fínstilltir með innslátt gesta.</a:t>
            </a:r>
          </a:p>
          <a:p>
            <a:pPr marL="342900" lvl="0" indent="-342900">
              <a:lnSpc>
                <a:spcPts val="2340"/>
              </a:lnSpc>
              <a:buClr>
                <a:srgbClr val="EC7C69"/>
              </a:buClr>
              <a:buFont typeface="Arial" panose="020B0604020202020204" pitchFamily="34" charset="0"/>
              <a:buChar char="•"/>
            </a:pPr>
            <a:endParaRPr lang="en-IE" i="1" dirty="0"/>
          </a:p>
        </p:txBody>
      </p:sp>
      <p:sp>
        <p:nvSpPr>
          <p:cNvPr id="19" name="Slide Number Placeholder 5">
            <a:extLst>
              <a:ext uri="{FF2B5EF4-FFF2-40B4-BE49-F238E27FC236}">
                <a16:creationId xmlns:a16="http://schemas.microsoft.com/office/drawing/2014/main" id="{DA3AE65A-993D-3405-CBAB-26EAF6B7941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37</a:t>
            </a:fld>
            <a:endParaRPr lang="fr-CA" sz="1200" dirty="0"/>
          </a:p>
        </p:txBody>
      </p:sp>
      <p:sp>
        <p:nvSpPr>
          <p:cNvPr id="3" name="Text Placeholder 3">
            <a:extLst>
              <a:ext uri="{FF2B5EF4-FFF2-40B4-BE49-F238E27FC236}">
                <a16:creationId xmlns:a16="http://schemas.microsoft.com/office/drawing/2014/main" id="{68D1B32B-480B-B1A8-D808-7E645F6E2BB8}"/>
              </a:ext>
            </a:extLst>
          </p:cNvPr>
          <p:cNvSpPr txBox="1">
            <a:spLocks/>
          </p:cNvSpPr>
          <p:nvPr/>
        </p:nvSpPr>
        <p:spPr>
          <a:xfrm>
            <a:off x="5302089" y="412210"/>
            <a:ext cx="45422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Hvernig Weiss Tourist Farm beitir þessu</a:t>
            </a:r>
          </a:p>
          <a:p>
            <a:pPr>
              <a:lnSpc>
                <a:spcPts val="3720"/>
              </a:lnSpc>
            </a:pPr>
            <a:endParaRPr lang="en-US" dirty="0"/>
          </a:p>
        </p:txBody>
      </p:sp>
      <p:cxnSp>
        <p:nvCxnSpPr>
          <p:cNvPr id="4" name="Straight Connector 3">
            <a:extLst>
              <a:ext uri="{FF2B5EF4-FFF2-40B4-BE49-F238E27FC236}">
                <a16:creationId xmlns:a16="http://schemas.microsoft.com/office/drawing/2014/main" id="{A248AD39-B5C5-AAF0-8E10-6E23B6BAD672}"/>
              </a:ext>
            </a:extLst>
          </p:cNvPr>
          <p:cNvCxnSpPr>
            <a:cxnSpLocks/>
          </p:cNvCxnSpPr>
          <p:nvPr/>
        </p:nvCxnSpPr>
        <p:spPr>
          <a:xfrm>
            <a:off x="5133244" y="1540494"/>
            <a:ext cx="637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845230C6-26AC-3AB8-D2A8-F627ED108F7F}"/>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1848159" y="1754697"/>
            <a:ext cx="4246690" cy="3154091"/>
          </a:xfrm>
          <a:prstGeom prst="rect">
            <a:avLst/>
          </a:prstGeom>
        </p:spPr>
      </p:pic>
      <p:pic>
        <p:nvPicPr>
          <p:cNvPr id="13" name="Picture 12">
            <a:extLst>
              <a:ext uri="{FF2B5EF4-FFF2-40B4-BE49-F238E27FC236}">
                <a16:creationId xmlns:a16="http://schemas.microsoft.com/office/drawing/2014/main" id="{9BC1399F-CB1B-1E47-2673-B1030F401C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5" name="Picture Placeholder 11" descr="Slika, ki vsebuje besede na prostem, oblak, drevo, nebo&#10;&#10;Vsebina, ustvarjena z UI, morda ni pravilna.">
            <a:extLst>
              <a:ext uri="{FF2B5EF4-FFF2-40B4-BE49-F238E27FC236}">
                <a16:creationId xmlns:a16="http://schemas.microsoft.com/office/drawing/2014/main" id="{C4A10E92-8A3A-1769-F987-4609075B6F60}"/>
              </a:ext>
            </a:extLst>
          </p:cNvPr>
          <p:cNvPicPr>
            <a:picLocks noChangeAspect="1"/>
          </p:cNvPicPr>
          <p:nvPr/>
        </p:nvPicPr>
        <p:blipFill>
          <a:blip r:embed="rId4"/>
          <a:srcRect l="792" r="792"/>
          <a:stretch/>
        </p:blipFill>
        <p:spPr>
          <a:xfrm>
            <a:off x="540362" y="3211295"/>
            <a:ext cx="4369616" cy="2498247"/>
          </a:xfrm>
          <a:prstGeom prst="rect">
            <a:avLst/>
          </a:prstGeom>
        </p:spPr>
      </p:pic>
      <p:sp>
        <p:nvSpPr>
          <p:cNvPr id="6" name="Oval 5">
            <a:extLst>
              <a:ext uri="{FF2B5EF4-FFF2-40B4-BE49-F238E27FC236}">
                <a16:creationId xmlns:a16="http://schemas.microsoft.com/office/drawing/2014/main" id="{66DC4E72-2306-FD08-088F-481E232B98BF}"/>
              </a:ext>
            </a:extLst>
          </p:cNvPr>
          <p:cNvSpPr/>
          <p:nvPr/>
        </p:nvSpPr>
        <p:spPr>
          <a:xfrm>
            <a:off x="3735252" y="2857204"/>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Connector 21">
            <a:extLst>
              <a:ext uri="{FF2B5EF4-FFF2-40B4-BE49-F238E27FC236}">
                <a16:creationId xmlns:a16="http://schemas.microsoft.com/office/drawing/2014/main" id="{F2C36E30-46A2-FF2C-5ACA-86F599D45B02}"/>
              </a:ext>
            </a:extLst>
          </p:cNvPr>
          <p:cNvSpPr/>
          <p:nvPr/>
        </p:nvSpPr>
        <p:spPr>
          <a:xfrm>
            <a:off x="3733368" y="2842657"/>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dirty="0">
                <a:solidFill>
                  <a:schemeClr val="bg1"/>
                </a:solidFill>
              </a:rPr>
              <a:t>Smelltu til að </a:t>
            </a:r>
            <a:r>
              <a:rPr lang="en-IE" sz="2800" b="1" dirty="0">
                <a:solidFill>
                  <a:schemeClr val="bg1"/>
                </a:solidFill>
                <a:hlinkClick r:id="rId5">
                  <a:extLst>
                    <a:ext uri="{A12FA001-AC4F-418D-AE19-62706E023703}">
                      <ahyp:hlinkClr xmlns:ahyp="http://schemas.microsoft.com/office/drawing/2018/hyperlinkcolor" val="tx"/>
                    </a:ext>
                  </a:extLst>
                </a:hlinkClick>
              </a:rPr>
              <a:t>heimsækja</a:t>
            </a:r>
            <a:endParaRPr lang="en-IE" sz="2800" b="1" dirty="0">
              <a:solidFill>
                <a:schemeClr val="bg1"/>
              </a:solidFill>
            </a:endParaRPr>
          </a:p>
        </p:txBody>
      </p:sp>
      <p:sp>
        <p:nvSpPr>
          <p:cNvPr id="17" name="TextBox 16">
            <a:extLst>
              <a:ext uri="{FF2B5EF4-FFF2-40B4-BE49-F238E27FC236}">
                <a16:creationId xmlns:a16="http://schemas.microsoft.com/office/drawing/2014/main" id="{514F598F-0BE2-3CDB-357E-FCFE4C118DC2}"/>
              </a:ext>
            </a:extLst>
          </p:cNvPr>
          <p:cNvSpPr txBox="1"/>
          <p:nvPr/>
        </p:nvSpPr>
        <p:spPr>
          <a:xfrm>
            <a:off x="5447441" y="6181516"/>
            <a:ext cx="5418872" cy="348813"/>
          </a:xfrm>
          <a:prstGeom prst="rect">
            <a:avLst/>
          </a:prstGeom>
          <a:noFill/>
        </p:spPr>
        <p:txBody>
          <a:bodyPr wrap="square">
            <a:spAutoFit/>
          </a:bodyPr>
          <a:lstStyle/>
          <a:p>
            <a:pPr>
              <a:lnSpc>
                <a:spcPts val="1960"/>
              </a:lnSpc>
            </a:pPr>
            <a:r>
              <a:rPr lang="en-IE" b="1" dirty="0">
                <a:solidFill>
                  <a:srgbClr val="414141"/>
                </a:solidFill>
              </a:rPr>
              <a:t>Heimildir</a:t>
            </a:r>
            <a:r>
              <a:rPr lang="en-IE" b="1" dirty="0">
                <a:solidFill>
                  <a:srgbClr val="414141"/>
                </a:solidFill>
                <a:cs typeface="Calibri"/>
              </a:rPr>
              <a:t>. </a:t>
            </a:r>
            <a:r>
              <a:rPr lang="en-IE" dirty="0">
                <a:solidFill>
                  <a:srgbClr val="459597"/>
                </a:solidFill>
                <a:ea typeface="Calibri" panose="020F0502020204030204"/>
                <a:cs typeface="Calibri" panose="020F0502020204030204"/>
                <a:hlinkClick r:id="rId6">
                  <a:extLst>
                    <a:ext uri="{A12FA001-AC4F-418D-AE19-62706E023703}">
                      <ahyp:hlinkClr xmlns:ahyp="http://schemas.microsoft.com/office/drawing/2018/hyperlinkcolor" val="tx"/>
                    </a:ext>
                  </a:extLst>
                </a:hlinkClick>
              </a:rPr>
              <a:t>Booking.com - Ferða- og búgarður Weiss </a:t>
            </a:r>
            <a:r>
              <a:rPr lang="en-IE" dirty="0">
                <a:solidFill>
                  <a:srgbClr val="459597"/>
                </a:solidFill>
                <a:ea typeface="Calibri" panose="020F0502020204030204"/>
                <a:cs typeface="Calibri" panose="020F0502020204030204"/>
              </a:rPr>
              <a:t>   </a:t>
            </a:r>
            <a:endParaRPr lang="en-IE" dirty="0">
              <a:solidFill>
                <a:srgbClr val="459597"/>
              </a:solidFill>
              <a:hlinkClick r:id="rId6">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427359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C5DD5-9E28-0485-AF10-C3227E47CFA1}"/>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9B26CCF2-4A4C-E1AD-652E-289325730406}"/>
              </a:ext>
            </a:extLst>
          </p:cNvPr>
          <p:cNvSpPr>
            <a:spLocks noGrp="1"/>
          </p:cNvSpPr>
          <p:nvPr>
            <p:ph type="body" sz="quarter" idx="15"/>
          </p:nvPr>
        </p:nvSpPr>
        <p:spPr>
          <a:xfrm>
            <a:off x="5744879" y="1073345"/>
            <a:ext cx="700387" cy="689518"/>
          </a:xfrm>
        </p:spPr>
        <p:txBody>
          <a:bodyPr anchor="b"/>
          <a:lstStyle/>
          <a:p>
            <a:r>
              <a:rPr lang="en-US" sz="3600" b="1" dirty="0"/>
              <a:t>02</a:t>
            </a:r>
          </a:p>
        </p:txBody>
      </p:sp>
      <p:sp>
        <p:nvSpPr>
          <p:cNvPr id="6" name="Text Placeholder 5">
            <a:extLst>
              <a:ext uri="{FF2B5EF4-FFF2-40B4-BE49-F238E27FC236}">
                <a16:creationId xmlns:a16="http://schemas.microsoft.com/office/drawing/2014/main" id="{FDF3E9C7-2198-75C9-78C6-4F8002402391}"/>
              </a:ext>
            </a:extLst>
          </p:cNvPr>
          <p:cNvSpPr>
            <a:spLocks noGrp="1"/>
          </p:cNvSpPr>
          <p:nvPr>
            <p:ph type="body" sz="quarter" idx="14"/>
          </p:nvPr>
        </p:nvSpPr>
        <p:spPr>
          <a:xfrm>
            <a:off x="6679764" y="1073345"/>
            <a:ext cx="4415332" cy="689519"/>
          </a:xfrm>
        </p:spPr>
        <p:txBody>
          <a:bodyPr anchor="t"/>
          <a:lstStyle/>
          <a:p>
            <a:pPr>
              <a:lnSpc>
                <a:spcPts val="2240"/>
              </a:lnSpc>
            </a:pPr>
            <a:r>
              <a:rPr lang="en-US" b="1" kern="1200" dirty="0">
                <a:solidFill>
                  <a:srgbClr val="EC7C69"/>
                </a:solidFill>
                <a:latin typeface="+mn-lt"/>
                <a:ea typeface="+mn-ea"/>
                <a:cs typeface="+mn-cs"/>
              </a:rPr>
              <a:t>Tæki og kerfi fyrir skilvirka starfsemi</a:t>
            </a:r>
          </a:p>
          <a:p>
            <a:pPr>
              <a:lnSpc>
                <a:spcPts val="2240"/>
              </a:lnSpc>
            </a:pPr>
            <a:endParaRPr lang="en-GB" b="1" kern="1200" dirty="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EE89ECEB-888E-DCE3-4D08-92982163BB44}"/>
              </a:ext>
            </a:extLst>
          </p:cNvPr>
          <p:cNvSpPr>
            <a:spLocks noGrp="1"/>
          </p:cNvSpPr>
          <p:nvPr>
            <p:ph type="body" sz="quarter" idx="28"/>
          </p:nvPr>
        </p:nvSpPr>
        <p:spPr>
          <a:xfrm>
            <a:off x="672295" y="1305618"/>
            <a:ext cx="5235446" cy="4246763"/>
          </a:xfrm>
        </p:spPr>
        <p:txBody>
          <a:bodyPr/>
          <a:lstStyle/>
          <a:p>
            <a:pPr marL="0" indent="0">
              <a:lnSpc>
                <a:spcPts val="2180"/>
              </a:lnSpc>
            </a:pPr>
            <a:r>
              <a:rPr lang="en-US" sz="2200" b="0" dirty="0"/>
              <a:t>Næst kynnir einingin </a:t>
            </a:r>
            <a:r>
              <a:rPr lang="en-US" sz="2200" dirty="0"/>
              <a:t>Verkfæri og kerfi fyrir skilvirka starfsemi og </a:t>
            </a:r>
            <a:r>
              <a:rPr lang="en-US" sz="2200" b="0" dirty="0"/>
              <a:t>dregur fram hvernig hagkvæmar stafrænar lausnir og sjálfvirkni geta dregið úr streitu, sparað tíma og tryggt samræmda þjónustustigið. </a:t>
            </a:r>
          </a:p>
          <a:p>
            <a:pPr marL="0" indent="0">
              <a:lnSpc>
                <a:spcPts val="2180"/>
              </a:lnSpc>
            </a:pPr>
            <a:endParaRPr lang="en-US" sz="2200" b="0" dirty="0"/>
          </a:p>
          <a:p>
            <a:pPr marL="0" indent="0">
              <a:lnSpc>
                <a:spcPts val="2180"/>
              </a:lnSpc>
            </a:pPr>
            <a:r>
              <a:rPr lang="en-US" sz="2200" b="0" dirty="0"/>
              <a:t>Nemendur munu sjá hvernig skilvirk kerfi frelsa þá til að einbeita sér að því sem skiptir mestu máli — að skapa eftirminnilegar gestaupplifanir.</a:t>
            </a:r>
          </a:p>
        </p:txBody>
      </p:sp>
      <p:sp>
        <p:nvSpPr>
          <p:cNvPr id="11" name="Text Placeholder 10">
            <a:extLst>
              <a:ext uri="{FF2B5EF4-FFF2-40B4-BE49-F238E27FC236}">
                <a16:creationId xmlns:a16="http://schemas.microsoft.com/office/drawing/2014/main" id="{8DCD2C7B-2B9F-8C77-4662-84F71B106E1D}"/>
              </a:ext>
            </a:extLst>
          </p:cNvPr>
          <p:cNvSpPr>
            <a:spLocks noGrp="1"/>
          </p:cNvSpPr>
          <p:nvPr>
            <p:ph type="body" sz="quarter" idx="30"/>
          </p:nvPr>
        </p:nvSpPr>
        <p:spPr>
          <a:xfrm>
            <a:off x="6679764" y="1763733"/>
            <a:ext cx="4938958" cy="311554"/>
          </a:xfrm>
        </p:spPr>
        <p:txBody>
          <a:bodyPr anchor="t"/>
          <a:lstStyle/>
          <a:p>
            <a:pPr marL="342900" indent="-342900">
              <a:spcAft>
                <a:spcPts val="600"/>
              </a:spcAft>
              <a:buFont typeface="Arial" panose="020B0604020202020204" pitchFamily="34" charset="0"/>
              <a:buChar char="•"/>
            </a:pPr>
            <a:r>
              <a:rPr lang="en-US" sz="2000" dirty="0">
                <a:solidFill>
                  <a:srgbClr val="414141"/>
                </a:solidFill>
              </a:rPr>
              <a:t>Notaðu einföld verkfæri til að </a:t>
            </a:r>
            <a:r>
              <a:rPr lang="en-US" sz="2000" b="1" dirty="0">
                <a:solidFill>
                  <a:srgbClr val="414141"/>
                </a:solidFill>
              </a:rPr>
              <a:t>halda </a:t>
            </a:r>
            <a:r>
              <a:rPr lang="en-US" sz="2000" b="1" dirty="0" err="1">
                <a:solidFill>
                  <a:srgbClr val="414141"/>
                </a:solidFill>
              </a:rPr>
              <a:t>skipulagi</a:t>
            </a:r>
            <a:r>
              <a:rPr lang="en-US" sz="2000" b="1" dirty="0">
                <a:solidFill>
                  <a:srgbClr val="414141"/>
                </a:solidFill>
              </a:rPr>
              <a:t>. </a:t>
            </a:r>
          </a:p>
          <a:p>
            <a:pPr marL="342900" indent="-342900">
              <a:spcAft>
                <a:spcPts val="600"/>
              </a:spcAft>
              <a:buFont typeface="Arial" panose="020B0604020202020204" pitchFamily="34" charset="0"/>
              <a:buChar char="•"/>
            </a:pPr>
            <a:r>
              <a:rPr lang="en-US" sz="2000" dirty="0">
                <a:solidFill>
                  <a:srgbClr val="414141"/>
                </a:solidFill>
              </a:rPr>
              <a:t>Finndu hagkvæm verkfæri sem </a:t>
            </a:r>
            <a:r>
              <a:rPr lang="en-US" sz="2000" b="1" dirty="0">
                <a:solidFill>
                  <a:srgbClr val="414141"/>
                </a:solidFill>
              </a:rPr>
              <a:t>einfalda dagleg gestgjafastörf</a:t>
            </a:r>
            <a:r>
              <a:rPr lang="en-US" sz="2000" dirty="0">
                <a:solidFill>
                  <a:srgbClr val="414141"/>
                </a:solidFill>
              </a:rPr>
              <a:t>.</a:t>
            </a:r>
          </a:p>
          <a:p>
            <a:pPr marL="342900" indent="-342900">
              <a:spcAft>
                <a:spcPts val="600"/>
              </a:spcAft>
              <a:buFont typeface="Arial" panose="020B0604020202020204" pitchFamily="34" charset="0"/>
              <a:buChar char="•"/>
            </a:pPr>
            <a:r>
              <a:rPr lang="en-US" sz="2000" b="1" dirty="0">
                <a:solidFill>
                  <a:srgbClr val="414141"/>
                </a:solidFill>
              </a:rPr>
              <a:t>Sjálfvirknivæddu rútínuferla </a:t>
            </a:r>
            <a:r>
              <a:rPr lang="en-US" sz="2000" dirty="0">
                <a:solidFill>
                  <a:srgbClr val="414141"/>
                </a:solidFill>
              </a:rPr>
              <a:t>eins og innritunar leiðbeiningar, áminningar og beiðnir um umsagnir.</a:t>
            </a:r>
          </a:p>
          <a:p>
            <a:pPr marL="342900" indent="-342900">
              <a:spcAft>
                <a:spcPts val="600"/>
              </a:spcAft>
              <a:buFont typeface="Arial" panose="020B0604020202020204" pitchFamily="34" charset="0"/>
              <a:buChar char="•"/>
            </a:pPr>
            <a:r>
              <a:rPr lang="en-US" sz="2000" dirty="0" err="1">
                <a:solidFill>
                  <a:srgbClr val="414141"/>
                </a:solidFill>
              </a:rPr>
              <a:t>Skipuleggja </a:t>
            </a:r>
            <a:r>
              <a:rPr lang="en-US" sz="2000" dirty="0">
                <a:solidFill>
                  <a:srgbClr val="414141"/>
                </a:solidFill>
              </a:rPr>
              <a:t>rekstur á skilvirkan hátt </a:t>
            </a:r>
            <a:r>
              <a:rPr lang="en-US" sz="2000" b="1" dirty="0">
                <a:solidFill>
                  <a:srgbClr val="414141"/>
                </a:solidFill>
              </a:rPr>
              <a:t>til að spara tíma og draga úr streitu.</a:t>
            </a:r>
          </a:p>
          <a:p>
            <a:pPr marL="342900" indent="-342900">
              <a:spcAft>
                <a:spcPts val="600"/>
              </a:spcAft>
              <a:buFont typeface="Arial" panose="020B0604020202020204" pitchFamily="34" charset="0"/>
              <a:buChar char="•"/>
            </a:pPr>
            <a:r>
              <a:rPr lang="en-US" sz="2000" dirty="0">
                <a:solidFill>
                  <a:srgbClr val="414141"/>
                </a:solidFill>
              </a:rPr>
              <a:t>Jafna sjálfvirkni og persónulega þjónustu til að viðhalda </a:t>
            </a:r>
            <a:r>
              <a:rPr lang="en-US" sz="2000" b="1" dirty="0">
                <a:solidFill>
                  <a:srgbClr val="414141"/>
                </a:solidFill>
              </a:rPr>
              <a:t>hágæða gestaupplifun.</a:t>
            </a:r>
          </a:p>
          <a:p>
            <a:pPr marL="342900" indent="-342900">
              <a:spcAft>
                <a:spcPts val="600"/>
              </a:spcAft>
              <a:buFont typeface="Arial" panose="020B0604020202020204" pitchFamily="34" charset="0"/>
              <a:buChar char="•"/>
            </a:pPr>
            <a:endParaRPr lang="en-GB" sz="2000" dirty="0">
              <a:solidFill>
                <a:srgbClr val="414141"/>
              </a:solidFill>
            </a:endParaRPr>
          </a:p>
        </p:txBody>
      </p:sp>
      <p:sp>
        <p:nvSpPr>
          <p:cNvPr id="8" name="Text Placeholder 7">
            <a:extLst>
              <a:ext uri="{FF2B5EF4-FFF2-40B4-BE49-F238E27FC236}">
                <a16:creationId xmlns:a16="http://schemas.microsoft.com/office/drawing/2014/main" id="{36AD0CAE-C7BE-39E2-3933-B1E3E8483915}"/>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Yfirlit yfir einingu 5</a:t>
            </a:r>
          </a:p>
        </p:txBody>
      </p:sp>
      <p:cxnSp>
        <p:nvCxnSpPr>
          <p:cNvPr id="34" name="Straight Connector 33">
            <a:extLst>
              <a:ext uri="{FF2B5EF4-FFF2-40B4-BE49-F238E27FC236}">
                <a16:creationId xmlns:a16="http://schemas.microsoft.com/office/drawing/2014/main" id="{86B8D434-90D2-06A8-ED69-342AFABB41E2}"/>
              </a:ext>
            </a:extLst>
          </p:cNvPr>
          <p:cNvCxnSpPr>
            <a:cxnSpLocks/>
          </p:cNvCxnSpPr>
          <p:nvPr/>
        </p:nvCxnSpPr>
        <p:spPr>
          <a:xfrm flipH="1">
            <a:off x="5482082" y="1761907"/>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CAC5A78D-68E6-9F3C-04B9-45BE7EA2E4A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4</a:t>
            </a:fld>
            <a:endParaRPr lang="fr-CA" sz="1200" dirty="0"/>
          </a:p>
        </p:txBody>
      </p:sp>
      <p:pic>
        <p:nvPicPr>
          <p:cNvPr id="16" name="Picture 15">
            <a:extLst>
              <a:ext uri="{FF2B5EF4-FFF2-40B4-BE49-F238E27FC236}">
                <a16:creationId xmlns:a16="http://schemas.microsoft.com/office/drawing/2014/main" id="{71BA04FB-6C9D-19B8-82B2-C0FA17BFDBD8}"/>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r="5047" b="59990"/>
          <a:stretch/>
        </p:blipFill>
        <p:spPr>
          <a:xfrm>
            <a:off x="2003122" y="4955651"/>
            <a:ext cx="3580276" cy="2123680"/>
          </a:xfrm>
          <a:prstGeom prst="rect">
            <a:avLst/>
          </a:prstGeom>
        </p:spPr>
      </p:pic>
      <p:sp>
        <p:nvSpPr>
          <p:cNvPr id="2" name="Text Placeholder 5">
            <a:extLst>
              <a:ext uri="{FF2B5EF4-FFF2-40B4-BE49-F238E27FC236}">
                <a16:creationId xmlns:a16="http://schemas.microsoft.com/office/drawing/2014/main" id="{2816CF39-7BE1-6994-46CA-E2068089E5BA}"/>
              </a:ext>
            </a:extLst>
          </p:cNvPr>
          <p:cNvSpPr txBox="1">
            <a:spLocks/>
          </p:cNvSpPr>
          <p:nvPr/>
        </p:nvSpPr>
        <p:spPr>
          <a:xfrm>
            <a:off x="6708063" y="383826"/>
            <a:ext cx="4415332" cy="689519"/>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240"/>
              </a:lnSpc>
            </a:pPr>
            <a:r>
              <a:rPr lang="en-GB" sz="3200" b="1" dirty="0"/>
              <a:t>Námsárangur</a:t>
            </a:r>
          </a:p>
          <a:p>
            <a:pPr>
              <a:lnSpc>
                <a:spcPts val="2240"/>
              </a:lnSpc>
            </a:pPr>
            <a:endParaRPr lang="en-GB" sz="3200" b="1" dirty="0"/>
          </a:p>
        </p:txBody>
      </p:sp>
    </p:spTree>
    <p:extLst>
      <p:ext uri="{BB962C8B-B14F-4D97-AF65-F5344CB8AC3E}">
        <p14:creationId xmlns:p14="http://schemas.microsoft.com/office/powerpoint/2010/main" val="1018129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3E8AD-411F-DF6A-BC7F-31C4380F8E92}"/>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BC6DC8E0-AE11-0B4C-E055-73BE9E2C62F6}"/>
              </a:ext>
            </a:extLst>
          </p:cNvPr>
          <p:cNvSpPr>
            <a:spLocks noGrp="1"/>
          </p:cNvSpPr>
          <p:nvPr>
            <p:ph type="body" sz="quarter" idx="15"/>
          </p:nvPr>
        </p:nvSpPr>
        <p:spPr>
          <a:xfrm>
            <a:off x="5744879" y="1073345"/>
            <a:ext cx="700387" cy="689518"/>
          </a:xfrm>
        </p:spPr>
        <p:txBody>
          <a:bodyPr anchor="b"/>
          <a:lstStyle/>
          <a:p>
            <a:r>
              <a:rPr lang="en-US" sz="3600" b="1" dirty="0"/>
              <a:t>03</a:t>
            </a:r>
          </a:p>
        </p:txBody>
      </p:sp>
      <p:sp>
        <p:nvSpPr>
          <p:cNvPr id="6" name="Text Placeholder 5">
            <a:extLst>
              <a:ext uri="{FF2B5EF4-FFF2-40B4-BE49-F238E27FC236}">
                <a16:creationId xmlns:a16="http://schemas.microsoft.com/office/drawing/2014/main" id="{86AA1835-DC6B-CCB6-57FC-71ECD590E4CB}"/>
              </a:ext>
            </a:extLst>
          </p:cNvPr>
          <p:cNvSpPr>
            <a:spLocks noGrp="1"/>
          </p:cNvSpPr>
          <p:nvPr>
            <p:ph type="body" sz="quarter" idx="14"/>
          </p:nvPr>
        </p:nvSpPr>
        <p:spPr>
          <a:xfrm>
            <a:off x="6679764" y="1073345"/>
            <a:ext cx="4415332" cy="689519"/>
          </a:xfrm>
        </p:spPr>
        <p:txBody>
          <a:bodyPr anchor="t"/>
          <a:lstStyle/>
          <a:p>
            <a:pPr>
              <a:lnSpc>
                <a:spcPts val="2240"/>
              </a:lnSpc>
            </a:pPr>
            <a:r>
              <a:rPr lang="en-US" b="1" kern="1200" dirty="0">
                <a:solidFill>
                  <a:srgbClr val="EC7C69"/>
                </a:solidFill>
                <a:latin typeface="+mn-lt"/>
                <a:ea typeface="+mn-ea"/>
                <a:cs typeface="+mn-cs"/>
              </a:rPr>
              <a:t>Að vaxa snjallt – samstarf, viðbótarsölur og langtímaáætlanagerð</a:t>
            </a:r>
            <a:endParaRPr lang="en-GB" b="1" kern="1200" dirty="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26F7DC88-EFF5-C239-9628-85F23052E8B2}"/>
              </a:ext>
            </a:extLst>
          </p:cNvPr>
          <p:cNvSpPr>
            <a:spLocks noGrp="1"/>
          </p:cNvSpPr>
          <p:nvPr>
            <p:ph type="body" sz="quarter" idx="28"/>
          </p:nvPr>
        </p:nvSpPr>
        <p:spPr>
          <a:xfrm>
            <a:off x="672295" y="1305618"/>
            <a:ext cx="5235446" cy="4246763"/>
          </a:xfrm>
        </p:spPr>
        <p:txBody>
          <a:bodyPr/>
          <a:lstStyle/>
          <a:p>
            <a:pPr marL="0" indent="0">
              <a:lnSpc>
                <a:spcPts val="2180"/>
              </a:lnSpc>
            </a:pPr>
            <a:r>
              <a:rPr lang="en-US" sz="2200" b="0" dirty="0"/>
              <a:t>Að lokum færast nemendur yfir í </a:t>
            </a:r>
            <a:r>
              <a:rPr lang="en-US" sz="2200" dirty="0"/>
              <a:t>Vaxandi snjallmennska – samstarf, aukasölur og langtímaáætlanagerð</a:t>
            </a:r>
            <a:r>
              <a:rPr lang="en-US" sz="2200" b="0" dirty="0"/>
              <a:t>, þar sem þeir kanna hvernig þeir geta stækkað rekstur sinn á hagkvæman og merkingarbæran hátt. Með því að vinna með staðbundnum fyrirtækjum, bjóða upp á verðmætisaukandi þjónustu og skipuleggja stefnumótandi fyrir framtíðina geta gestgjafar vaxið á sjálfbæran hátt og stuðlað að samfélögum sínum.</a:t>
            </a:r>
          </a:p>
          <a:p>
            <a:pPr marL="0" indent="0">
              <a:lnSpc>
                <a:spcPts val="2180"/>
              </a:lnSpc>
            </a:pPr>
            <a:endParaRPr lang="en-US" sz="2200" b="0" dirty="0"/>
          </a:p>
          <a:p>
            <a:pPr marL="0" indent="0">
              <a:lnSpc>
                <a:spcPts val="2180"/>
              </a:lnSpc>
            </a:pPr>
            <a:r>
              <a:rPr lang="en-US" sz="2200" b="0" dirty="0"/>
              <a:t>Saman sýna þessir þrír kaflar að </a:t>
            </a:r>
            <a:r>
              <a:rPr lang="en-US" sz="2200" dirty="0"/>
              <a:t>gestaupplifun snýst ekki einungis um góða gestrisni, </a:t>
            </a:r>
            <a:r>
              <a:rPr lang="en-US" sz="2200" b="0" dirty="0"/>
              <a:t>heldur einnig um </a:t>
            </a:r>
            <a:r>
              <a:rPr lang="en-US" sz="2200" dirty="0"/>
              <a:t>snjalla starfshætti og framsýna þróun</a:t>
            </a:r>
            <a:r>
              <a:rPr lang="en-US" sz="2200" b="0" dirty="0"/>
              <a:t>, sem gerir hótelrekstur af öðrum toga kleift að dafna með hjarta, áhrifum og langtíma sjálfbærni.</a:t>
            </a:r>
          </a:p>
        </p:txBody>
      </p:sp>
      <p:sp>
        <p:nvSpPr>
          <p:cNvPr id="11" name="Text Placeholder 10">
            <a:extLst>
              <a:ext uri="{FF2B5EF4-FFF2-40B4-BE49-F238E27FC236}">
                <a16:creationId xmlns:a16="http://schemas.microsoft.com/office/drawing/2014/main" id="{3565E3EF-C307-B569-54A2-2C98CA868697}"/>
              </a:ext>
            </a:extLst>
          </p:cNvPr>
          <p:cNvSpPr>
            <a:spLocks noGrp="1"/>
          </p:cNvSpPr>
          <p:nvPr>
            <p:ph type="body" sz="quarter" idx="30"/>
          </p:nvPr>
        </p:nvSpPr>
        <p:spPr>
          <a:xfrm>
            <a:off x="6679764" y="1763733"/>
            <a:ext cx="4938958" cy="311554"/>
          </a:xfrm>
        </p:spPr>
        <p:txBody>
          <a:bodyPr anchor="t"/>
          <a:lstStyle/>
          <a:p>
            <a:pPr marL="342900" indent="-342900">
              <a:spcAft>
                <a:spcPts val="600"/>
              </a:spcAft>
              <a:buFont typeface="Arial" panose="020B0604020202020204" pitchFamily="34" charset="0"/>
              <a:buChar char="•"/>
            </a:pPr>
            <a:r>
              <a:rPr lang="en-GB" sz="2000" b="1" dirty="0">
                <a:solidFill>
                  <a:srgbClr val="414141"/>
                </a:solidFill>
              </a:rPr>
              <a:t>Vaxið fyrirtækið ykkar á sjálfbæran hátt </a:t>
            </a:r>
            <a:r>
              <a:rPr lang="en-GB" sz="2000" dirty="0">
                <a:solidFill>
                  <a:srgbClr val="414141"/>
                </a:solidFill>
              </a:rPr>
              <a:t>með snjöllum aðgerðum og </a:t>
            </a:r>
            <a:r>
              <a:rPr lang="en-GB" sz="2000" b="1" dirty="0">
                <a:solidFill>
                  <a:srgbClr val="414141"/>
                </a:solidFill>
              </a:rPr>
              <a:t>samstarfi við staðbundin fyrirtæki. </a:t>
            </a:r>
          </a:p>
          <a:p>
            <a:pPr marL="342900" indent="-342900">
              <a:spcAft>
                <a:spcPts val="600"/>
              </a:spcAft>
              <a:buFont typeface="Arial" panose="020B0604020202020204" pitchFamily="34" charset="0"/>
              <a:buChar char="•"/>
            </a:pPr>
            <a:r>
              <a:rPr lang="en-US" sz="2000" dirty="0">
                <a:solidFill>
                  <a:srgbClr val="414141"/>
                </a:solidFill>
              </a:rPr>
              <a:t>Samstarf við staðbundin fyrirtæki til að skapa samstarf sem </a:t>
            </a:r>
            <a:r>
              <a:rPr lang="en-US" sz="2000" b="1" dirty="0">
                <a:solidFill>
                  <a:srgbClr val="414141"/>
                </a:solidFill>
              </a:rPr>
              <a:t>eykur virði fyrir gesti</a:t>
            </a:r>
            <a:r>
              <a:rPr lang="en-US" sz="2000" dirty="0">
                <a:solidFill>
                  <a:srgbClr val="414141"/>
                </a:solidFill>
              </a:rPr>
              <a:t>.</a:t>
            </a:r>
          </a:p>
          <a:p>
            <a:pPr marL="342900" indent="-342900">
              <a:spcAft>
                <a:spcPts val="600"/>
              </a:spcAft>
              <a:buFont typeface="Arial" panose="020B0604020202020204" pitchFamily="34" charset="0"/>
              <a:buChar char="•"/>
            </a:pPr>
            <a:r>
              <a:rPr lang="en-US" sz="2000" dirty="0">
                <a:solidFill>
                  <a:srgbClr val="414141"/>
                </a:solidFill>
              </a:rPr>
              <a:t>Hannaðu </a:t>
            </a:r>
            <a:r>
              <a:rPr lang="en-US" sz="2000" b="1" dirty="0">
                <a:solidFill>
                  <a:srgbClr val="414141"/>
                </a:solidFill>
              </a:rPr>
              <a:t>tækifæri til aukasölu </a:t>
            </a:r>
            <a:r>
              <a:rPr lang="en-US" sz="2000" dirty="0">
                <a:solidFill>
                  <a:srgbClr val="414141"/>
                </a:solidFill>
              </a:rPr>
              <a:t>sem auka tekjur og bæta upplifun gesta.</a:t>
            </a:r>
          </a:p>
          <a:p>
            <a:pPr marL="342900" indent="-342900">
              <a:spcAft>
                <a:spcPts val="600"/>
              </a:spcAft>
              <a:buFont typeface="Arial" panose="020B0604020202020204" pitchFamily="34" charset="0"/>
              <a:buChar char="•"/>
            </a:pPr>
            <a:r>
              <a:rPr lang="en-US" sz="2000" dirty="0">
                <a:solidFill>
                  <a:srgbClr val="414141"/>
                </a:solidFill>
              </a:rPr>
              <a:t>Beittu </a:t>
            </a:r>
            <a:r>
              <a:rPr lang="en-US" sz="2000" b="1" dirty="0">
                <a:solidFill>
                  <a:srgbClr val="414141"/>
                </a:solidFill>
              </a:rPr>
              <a:t>langtímaáætlunar­aðferðum </a:t>
            </a:r>
            <a:r>
              <a:rPr lang="en-US" sz="2000" dirty="0">
                <a:solidFill>
                  <a:srgbClr val="414141"/>
                </a:solidFill>
              </a:rPr>
              <a:t>sem samræma vöxt fyrirtækisins persónulegum markmiðum og samfélagslegum áhrifum.</a:t>
            </a:r>
            <a:endParaRPr lang="en-GB" sz="2000" dirty="0">
              <a:solidFill>
                <a:srgbClr val="414141"/>
              </a:solidFill>
            </a:endParaRPr>
          </a:p>
          <a:p>
            <a:pPr marL="342900" indent="-342900">
              <a:spcAft>
                <a:spcPts val="600"/>
              </a:spcAft>
              <a:buFont typeface="Arial" panose="020B0604020202020204" pitchFamily="34" charset="0"/>
              <a:buChar char="•"/>
            </a:pPr>
            <a:endParaRPr lang="en-GB" sz="2000" dirty="0">
              <a:solidFill>
                <a:srgbClr val="414141"/>
              </a:solidFill>
            </a:endParaRPr>
          </a:p>
        </p:txBody>
      </p:sp>
      <p:sp>
        <p:nvSpPr>
          <p:cNvPr id="8" name="Text Placeholder 7">
            <a:extLst>
              <a:ext uri="{FF2B5EF4-FFF2-40B4-BE49-F238E27FC236}">
                <a16:creationId xmlns:a16="http://schemas.microsoft.com/office/drawing/2014/main" id="{BF966DF3-DDBB-0691-A08D-B9C4B55754DE}"/>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Yfirlit yfir einingu 5</a:t>
            </a:r>
          </a:p>
        </p:txBody>
      </p:sp>
      <p:cxnSp>
        <p:nvCxnSpPr>
          <p:cNvPr id="34" name="Straight Connector 33">
            <a:extLst>
              <a:ext uri="{FF2B5EF4-FFF2-40B4-BE49-F238E27FC236}">
                <a16:creationId xmlns:a16="http://schemas.microsoft.com/office/drawing/2014/main" id="{85A7DC77-FDF9-510D-8D5F-7EFB2E86A121}"/>
              </a:ext>
            </a:extLst>
          </p:cNvPr>
          <p:cNvCxnSpPr>
            <a:cxnSpLocks/>
          </p:cNvCxnSpPr>
          <p:nvPr/>
        </p:nvCxnSpPr>
        <p:spPr>
          <a:xfrm flipH="1">
            <a:off x="5482082" y="1761907"/>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59192E2D-5B22-7530-D9F7-002A3A73AD4F}"/>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pic>
        <p:nvPicPr>
          <p:cNvPr id="16" name="Picture 15">
            <a:extLst>
              <a:ext uri="{FF2B5EF4-FFF2-40B4-BE49-F238E27FC236}">
                <a16:creationId xmlns:a16="http://schemas.microsoft.com/office/drawing/2014/main" id="{8C4D350B-6C3C-E07E-453F-E431811C02D6}"/>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r="5047" b="59990"/>
          <a:stretch/>
        </p:blipFill>
        <p:spPr>
          <a:xfrm>
            <a:off x="2003122" y="4955651"/>
            <a:ext cx="3580276" cy="2123680"/>
          </a:xfrm>
          <a:prstGeom prst="rect">
            <a:avLst/>
          </a:prstGeom>
        </p:spPr>
      </p:pic>
      <p:sp>
        <p:nvSpPr>
          <p:cNvPr id="2" name="Text Placeholder 5">
            <a:extLst>
              <a:ext uri="{FF2B5EF4-FFF2-40B4-BE49-F238E27FC236}">
                <a16:creationId xmlns:a16="http://schemas.microsoft.com/office/drawing/2014/main" id="{D6A45B87-11C8-E0E3-CEA0-1083851EE662}"/>
              </a:ext>
            </a:extLst>
          </p:cNvPr>
          <p:cNvSpPr txBox="1">
            <a:spLocks/>
          </p:cNvSpPr>
          <p:nvPr/>
        </p:nvSpPr>
        <p:spPr>
          <a:xfrm>
            <a:off x="6708063" y="383826"/>
            <a:ext cx="4415332" cy="689519"/>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240"/>
              </a:lnSpc>
            </a:pPr>
            <a:r>
              <a:rPr lang="en-GB" sz="3200" b="1" dirty="0"/>
              <a:t>Námsárangur</a:t>
            </a:r>
          </a:p>
          <a:p>
            <a:pPr>
              <a:lnSpc>
                <a:spcPts val="2240"/>
              </a:lnSpc>
            </a:pPr>
            <a:endParaRPr lang="en-GB" sz="3200" b="1" dirty="0"/>
          </a:p>
        </p:txBody>
      </p:sp>
    </p:spTree>
    <p:extLst>
      <p:ext uri="{BB962C8B-B14F-4D97-AF65-F5344CB8AC3E}">
        <p14:creationId xmlns:p14="http://schemas.microsoft.com/office/powerpoint/2010/main" val="3454423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0" name="Označba mesta slike 9" descr="Slika, ki vsebuje besede na prostem, stavba, rastlina, drevo&#10;&#10;Vsebina, ustvarjena z UI, morda ni pravilna.">
            <a:extLst>
              <a:ext uri="{FF2B5EF4-FFF2-40B4-BE49-F238E27FC236}">
                <a16:creationId xmlns:a16="http://schemas.microsoft.com/office/drawing/2014/main" id="{BBBE35DE-C03A-D589-F473-D21CD7188ED5}"/>
              </a:ext>
            </a:extLst>
          </p:cNvPr>
          <p:cNvPicPr>
            <a:picLocks noGrp="1" noChangeAspect="1"/>
          </p:cNvPicPr>
          <p:nvPr>
            <p:ph type="pic" sz="quarter" idx="19"/>
          </p:nvPr>
        </p:nvPicPr>
        <p:blipFill>
          <a:blip r:embed="rId2"/>
          <a:srcRect l="2084" r="2084"/>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1" y="2695992"/>
            <a:ext cx="4070544" cy="3066422"/>
          </a:xfrm>
        </p:spPr>
        <p:txBody>
          <a:bodyPr>
            <a:noAutofit/>
          </a:bodyPr>
          <a:lstStyle/>
          <a:p>
            <a:pPr>
              <a:lnSpc>
                <a:spcPts val="3900"/>
              </a:lnSpc>
            </a:pPr>
            <a:r>
              <a:rPr lang="en-GB" sz="4000" dirty="0"/>
              <a:t>Stjórnun gestaferðarinnar – áður, meðan og eftir dvölina</a:t>
            </a:r>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6600" b="1" dirty="0"/>
              <a:t>Kafli 1</a:t>
            </a:r>
            <a:endParaRPr lang="en-GB" sz="6600" b="1" dirty="0"/>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6</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Tree>
    <p:extLst>
      <p:ext uri="{BB962C8B-B14F-4D97-AF65-F5344CB8AC3E}">
        <p14:creationId xmlns:p14="http://schemas.microsoft.com/office/powerpoint/2010/main" val="3801510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CDF59-C2C2-0F71-9473-8D778266160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0EE4489-BED2-40C4-B487-666D244E48C7}"/>
              </a:ext>
            </a:extLst>
          </p:cNvPr>
          <p:cNvSpPr>
            <a:spLocks noGrp="1"/>
          </p:cNvSpPr>
          <p:nvPr>
            <p:ph type="body" sz="quarter" idx="18"/>
          </p:nvPr>
        </p:nvSpPr>
        <p:spPr>
          <a:xfrm>
            <a:off x="7253207" y="1618150"/>
            <a:ext cx="4267624" cy="870198"/>
          </a:xfrm>
        </p:spPr>
        <p:txBody>
          <a:bodyPr/>
          <a:lstStyle/>
          <a:p>
            <a:pPr>
              <a:lnSpc>
                <a:spcPts val="3240"/>
              </a:lnSpc>
            </a:pPr>
            <a:r>
              <a:rPr lang="en-GB" sz="3200" dirty="0"/>
              <a:t>Stjórnun gestaferðarinnar – Áður, meðan og eftir dvölina</a:t>
            </a:r>
          </a:p>
          <a:p>
            <a:pPr>
              <a:lnSpc>
                <a:spcPts val="3240"/>
              </a:lnSpc>
            </a:pPr>
            <a:endParaRPr lang="en-GB" sz="3200" dirty="0"/>
          </a:p>
        </p:txBody>
      </p:sp>
      <p:sp>
        <p:nvSpPr>
          <p:cNvPr id="3" name="Text Placeholder 2">
            <a:extLst>
              <a:ext uri="{FF2B5EF4-FFF2-40B4-BE49-F238E27FC236}">
                <a16:creationId xmlns:a16="http://schemas.microsoft.com/office/drawing/2014/main" id="{8E0DC63F-1113-8B2F-1469-86F174148462}"/>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Kafli 1</a:t>
            </a:r>
          </a:p>
        </p:txBody>
      </p:sp>
      <p:sp>
        <p:nvSpPr>
          <p:cNvPr id="29" name="Slide Number Placeholder 5">
            <a:extLst>
              <a:ext uri="{FF2B5EF4-FFF2-40B4-BE49-F238E27FC236}">
                <a16:creationId xmlns:a16="http://schemas.microsoft.com/office/drawing/2014/main" id="{34392913-5D35-7857-F687-67AA0DFE900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25" name="Text Placeholder 4">
            <a:extLst>
              <a:ext uri="{FF2B5EF4-FFF2-40B4-BE49-F238E27FC236}">
                <a16:creationId xmlns:a16="http://schemas.microsoft.com/office/drawing/2014/main" id="{8D450DFA-D326-43D0-9DF1-C765CEBB9981}"/>
              </a:ext>
            </a:extLst>
          </p:cNvPr>
          <p:cNvSpPr>
            <a:spLocks noGrp="1"/>
          </p:cNvSpPr>
          <p:nvPr>
            <p:ph type="body" sz="quarter" idx="23"/>
          </p:nvPr>
        </p:nvSpPr>
        <p:spPr>
          <a:xfrm>
            <a:off x="455462" y="3682738"/>
            <a:ext cx="3130702" cy="1373830"/>
          </a:xfrm>
        </p:spPr>
        <p:txBody>
          <a:bodyPr lIns="91440" tIns="45720" rIns="91440" bIns="45720" anchor="t"/>
          <a:lstStyle/>
          <a:p>
            <a:pPr>
              <a:buNone/>
            </a:pPr>
            <a:r>
              <a:rPr lang="en-US" sz="4000" b="1" dirty="0">
                <a:solidFill>
                  <a:srgbClr val="EC7C69"/>
                </a:solidFill>
              </a:rPr>
              <a:t>Yfirlit:</a:t>
            </a:r>
            <a:endParaRPr lang="en-US" sz="4000" dirty="0"/>
          </a:p>
        </p:txBody>
      </p:sp>
      <p:sp>
        <p:nvSpPr>
          <p:cNvPr id="26" name="Text Placeholder 4">
            <a:extLst>
              <a:ext uri="{FF2B5EF4-FFF2-40B4-BE49-F238E27FC236}">
                <a16:creationId xmlns:a16="http://schemas.microsoft.com/office/drawing/2014/main" id="{E692E126-A856-F0CE-FE52-EDEEF84A76E2}"/>
              </a:ext>
            </a:extLst>
          </p:cNvPr>
          <p:cNvSpPr txBox="1">
            <a:spLocks/>
          </p:cNvSpPr>
          <p:nvPr/>
        </p:nvSpPr>
        <p:spPr>
          <a:xfrm>
            <a:off x="4091553" y="4455381"/>
            <a:ext cx="7429278"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dirty="0"/>
              <a:t>Þú munt læra hvernig á að eiga skýran samskipti, bæta við persónulegum smáatriðum sem endurspegla stíl þinn og staðsetningu, og takast á við algengar kvartanir af ró og fagmennsku. Markmiðið er að gestir finni að um þá sé hugsað, sem stuðlar að fleiri jákvæðum umsögnum, endurkomum og tilmælum. Með því að einbeita sér að hverju stigi gestaferðarinnar geturðu byggt upp traust og skapað eftirminnilegar dvölir</a:t>
            </a:r>
          </a:p>
        </p:txBody>
      </p:sp>
      <p:sp>
        <p:nvSpPr>
          <p:cNvPr id="27" name="Text Placeholder 4">
            <a:extLst>
              <a:ext uri="{FF2B5EF4-FFF2-40B4-BE49-F238E27FC236}">
                <a16:creationId xmlns:a16="http://schemas.microsoft.com/office/drawing/2014/main" id="{71E24FF5-0447-4C0E-374E-FA093D1717F6}"/>
              </a:ext>
            </a:extLst>
          </p:cNvPr>
          <p:cNvSpPr txBox="1">
            <a:spLocks/>
          </p:cNvSpPr>
          <p:nvPr/>
        </p:nvSpPr>
        <p:spPr>
          <a:xfrm>
            <a:off x="473839" y="4455381"/>
            <a:ext cx="3354242"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dirty="0"/>
              <a:t>Þessi kafli kennir þér hvernig á að skapa hnökralausa og gestrisna upplifun fyrir gesti þína, frá því þeir bóka dvölina þar til eftir að þeir hafa yfirgefið staðinn. </a:t>
            </a:r>
            <a:endParaRPr lang="en-IE" dirty="0"/>
          </a:p>
        </p:txBody>
      </p:sp>
      <p:pic>
        <p:nvPicPr>
          <p:cNvPr id="8" name="Picture Placeholder 7" descr="A hand opening a hotel room door&#10;&#10;AI-generated content may be incorrect.">
            <a:extLst>
              <a:ext uri="{FF2B5EF4-FFF2-40B4-BE49-F238E27FC236}">
                <a16:creationId xmlns:a16="http://schemas.microsoft.com/office/drawing/2014/main" id="{51F9242A-D916-0D2D-FD2B-F2D692F53A48}"/>
              </a:ext>
            </a:extLst>
          </p:cNvPr>
          <p:cNvPicPr>
            <a:picLocks noGrp="1" noChangeAspect="1"/>
          </p:cNvPicPr>
          <p:nvPr>
            <p:ph type="pic" sz="quarter" idx="67"/>
          </p:nvPr>
        </p:nvPicPr>
        <p:blipFill>
          <a:blip r:embed="rId2"/>
          <a:srcRect t="647" b="647"/>
          <a:stretch>
            <a:fillRect/>
          </a:stretch>
        </p:blipFill>
        <p:spPr/>
      </p:pic>
    </p:spTree>
    <p:extLst>
      <p:ext uri="{BB962C8B-B14F-4D97-AF65-F5344CB8AC3E}">
        <p14:creationId xmlns:p14="http://schemas.microsoft.com/office/powerpoint/2010/main" val="1164802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4B62E-661E-E8A3-6785-8D40A9572BE4}"/>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E752E43-493E-0FA7-2AFA-9DCD82469B6A}"/>
              </a:ext>
            </a:extLst>
          </p:cNvPr>
          <p:cNvSpPr txBox="1">
            <a:spLocks/>
          </p:cNvSpPr>
          <p:nvPr/>
        </p:nvSpPr>
        <p:spPr>
          <a:xfrm>
            <a:off x="629645" y="307773"/>
            <a:ext cx="882459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Inngangur - Stjórnun gestaferðar – Áður, meðan og eftir dvölina</a:t>
            </a:r>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744F8B49-D69A-6E72-728B-56285D55571E}"/>
              </a:ext>
            </a:extLst>
          </p:cNvPr>
          <p:cNvCxnSpPr>
            <a:cxnSpLocks/>
          </p:cNvCxnSpPr>
          <p:nvPr/>
        </p:nvCxnSpPr>
        <p:spPr>
          <a:xfrm>
            <a:off x="0" y="1500714"/>
            <a:ext cx="83275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D2EB433A-48BA-2209-0B5B-A2026216FC41}"/>
              </a:ext>
            </a:extLst>
          </p:cNvPr>
          <p:cNvSpPr txBox="1">
            <a:spLocks/>
          </p:cNvSpPr>
          <p:nvPr/>
        </p:nvSpPr>
        <p:spPr>
          <a:xfrm>
            <a:off x="629645" y="1977101"/>
            <a:ext cx="9624698"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340"/>
              </a:lnSpc>
              <a:buClr>
                <a:srgbClr val="EC7C69"/>
              </a:buClr>
            </a:pPr>
            <a:r>
              <a:rPr lang="en-GB" sz="2200" dirty="0">
                <a:solidFill>
                  <a:srgbClr val="414141"/>
                </a:solidFill>
              </a:rPr>
              <a:t>Upplifun hvers gesta hefst þegar þeir finna auglýsingu þína og heldur áfram jafnvel eftir að þeir fara. Góð gestaferð samanstendur af litlum skrefum — bókun, komu, dvölinni sjálfri og eftirfylgni eftir að þeir fara heim. Á hverju skrefi hefur þú tækifæri til að láta gesti líða velkomna, örugga og vel sinnt. </a:t>
            </a:r>
          </a:p>
          <a:p>
            <a:pPr indent="0">
              <a:lnSpc>
                <a:spcPts val="2340"/>
              </a:lnSpc>
              <a:buClr>
                <a:srgbClr val="EC7C69"/>
              </a:buClr>
            </a:pPr>
            <a:endParaRPr lang="en-GB" sz="2200" dirty="0">
              <a:solidFill>
                <a:srgbClr val="414141"/>
              </a:solidFill>
            </a:endParaRPr>
          </a:p>
          <a:p>
            <a:pPr indent="0">
              <a:lnSpc>
                <a:spcPts val="2340"/>
              </a:lnSpc>
              <a:buClr>
                <a:srgbClr val="EC7C69"/>
              </a:buClr>
            </a:pPr>
            <a:r>
              <a:rPr lang="en-GB" sz="2200" dirty="0">
                <a:solidFill>
                  <a:srgbClr val="414141"/>
                </a:solidFill>
              </a:rPr>
              <a:t>Í þessum kafla lærir þú hvernig á að eiga skýr samskipti, bæta við persónulegum blæ sem sýnir stíl þinn og nærsveit, og leysa vandamál af ró og fagmennsku. Þú munt einnig læra einfaldar leiðir til að fá góðar umsagnir, hvetja gesti til að koma aftur og fá þá til að mæla með þér við aðra. Þegar þú stýrir allri gestaferðinni vel byggir þú upp traust, skapar gestum þínum frábærar minningar og eykur vöxt fyrirtækisins með tímanum.</a:t>
            </a:r>
          </a:p>
          <a:p>
            <a:pPr indent="0">
              <a:lnSpc>
                <a:spcPts val="2340"/>
              </a:lnSpc>
              <a:buClr>
                <a:srgbClr val="EC7C69"/>
              </a:buClr>
            </a:pPr>
            <a:endParaRPr lang="en-US" sz="2200" dirty="0">
              <a:solidFill>
                <a:srgbClr val="414141"/>
              </a:solidFill>
            </a:endParaRPr>
          </a:p>
        </p:txBody>
      </p:sp>
      <p:pic>
        <p:nvPicPr>
          <p:cNvPr id="2" name="Picture 1">
            <a:extLst>
              <a:ext uri="{FF2B5EF4-FFF2-40B4-BE49-F238E27FC236}">
                <a16:creationId xmlns:a16="http://schemas.microsoft.com/office/drawing/2014/main" id="{D9FAF786-B9E2-8826-964D-8E5C07EFAE81}"/>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320401" y="4727357"/>
            <a:ext cx="3580276" cy="2659133"/>
          </a:xfrm>
          <a:prstGeom prst="rect">
            <a:avLst/>
          </a:prstGeom>
        </p:spPr>
      </p:pic>
      <p:sp>
        <p:nvSpPr>
          <p:cNvPr id="3" name="TextBox 2">
            <a:extLst>
              <a:ext uri="{FF2B5EF4-FFF2-40B4-BE49-F238E27FC236}">
                <a16:creationId xmlns:a16="http://schemas.microsoft.com/office/drawing/2014/main" id="{3779196A-1ACC-6549-C2A9-947F08747415}"/>
              </a:ext>
            </a:extLst>
          </p:cNvPr>
          <p:cNvSpPr txBox="1"/>
          <p:nvPr/>
        </p:nvSpPr>
        <p:spPr>
          <a:xfrm>
            <a:off x="629645" y="6056924"/>
            <a:ext cx="7457765" cy="369332"/>
          </a:xfrm>
          <a:prstGeom prst="rect">
            <a:avLst/>
          </a:prstGeom>
          <a:noFill/>
        </p:spPr>
        <p:txBody>
          <a:bodyPr wrap="square" rtlCol="0">
            <a:spAutoFit/>
          </a:bodyPr>
          <a:lstStyle/>
          <a:p>
            <a:r>
              <a:rPr lang="en-IE" b="1" dirty="0">
                <a:solidFill>
                  <a:srgbClr val="414141"/>
                </a:solidFill>
              </a:rPr>
              <a:t>Heimild: </a:t>
            </a:r>
            <a:r>
              <a:rPr lang="en-US" dirty="0" err="1">
                <a:solidFill>
                  <a:srgbClr val="459597"/>
                </a:solidFill>
              </a:rPr>
              <a:t>Booking.com </a:t>
            </a:r>
            <a:r>
              <a:rPr lang="en-US" dirty="0">
                <a:solidFill>
                  <a:srgbClr val="459597"/>
                </a:solidFill>
              </a:rPr>
              <a:t>Partner Hub – "Að skapa frábæra upplifun fyrir gesti"</a:t>
            </a:r>
            <a:endParaRPr lang="en-IE" dirty="0">
              <a:solidFill>
                <a:srgbClr val="459597"/>
              </a:solidFill>
            </a:endParaRPr>
          </a:p>
        </p:txBody>
      </p:sp>
      <p:sp>
        <p:nvSpPr>
          <p:cNvPr id="7" name="Slide Number Placeholder 5">
            <a:extLst>
              <a:ext uri="{FF2B5EF4-FFF2-40B4-BE49-F238E27FC236}">
                <a16:creationId xmlns:a16="http://schemas.microsoft.com/office/drawing/2014/main" id="{724492B5-235D-D735-1EAC-806BFD8C626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Tree>
    <p:extLst>
      <p:ext uri="{BB962C8B-B14F-4D97-AF65-F5344CB8AC3E}">
        <p14:creationId xmlns:p14="http://schemas.microsoft.com/office/powerpoint/2010/main" val="3513236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FC397-5D33-5EF5-B62A-9C10A6E4DDF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78F2A95-22F0-0A77-B0ED-D1DE9773DEF0}"/>
              </a:ext>
            </a:extLst>
          </p:cNvPr>
          <p:cNvSpPr>
            <a:spLocks noGrp="1"/>
          </p:cNvSpPr>
          <p:nvPr>
            <p:ph type="body" sz="quarter" idx="16"/>
          </p:nvPr>
        </p:nvSpPr>
        <p:spPr>
          <a:xfrm>
            <a:off x="457303" y="349193"/>
            <a:ext cx="10614687" cy="803654"/>
          </a:xfrm>
        </p:spPr>
        <p:txBody>
          <a:bodyPr lIns="91440" tIns="45720" rIns="91440" bIns="45720" anchor="t">
            <a:noAutofit/>
          </a:bodyPr>
          <a:lstStyle/>
          <a:p>
            <a:r>
              <a:rPr lang="en-US" dirty="0">
                <a:ea typeface="Calibri"/>
                <a:cs typeface="Calibri"/>
              </a:rPr>
              <a:t>Gestagönguferð</a:t>
            </a:r>
          </a:p>
        </p:txBody>
      </p:sp>
      <p:cxnSp>
        <p:nvCxnSpPr>
          <p:cNvPr id="2" name="Straight Connector 1">
            <a:extLst>
              <a:ext uri="{FF2B5EF4-FFF2-40B4-BE49-F238E27FC236}">
                <a16:creationId xmlns:a16="http://schemas.microsoft.com/office/drawing/2014/main" id="{E5308BA8-BD73-2509-C914-B25EAC3313BB}"/>
              </a:ext>
            </a:extLst>
          </p:cNvPr>
          <p:cNvCxnSpPr>
            <a:cxnSpLocks/>
          </p:cNvCxnSpPr>
          <p:nvPr/>
        </p:nvCxnSpPr>
        <p:spPr>
          <a:xfrm>
            <a:off x="0" y="1046674"/>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aphicFrame>
        <p:nvGraphicFramePr>
          <p:cNvPr id="8" name="Tabela 7">
            <a:extLst>
              <a:ext uri="{FF2B5EF4-FFF2-40B4-BE49-F238E27FC236}">
                <a16:creationId xmlns:a16="http://schemas.microsoft.com/office/drawing/2014/main" id="{7506D4EB-4806-FF78-CFF1-128FD64BBD8A}"/>
              </a:ext>
            </a:extLst>
          </p:cNvPr>
          <p:cNvGraphicFramePr>
            <a:graphicFrameLocks noGrp="1"/>
          </p:cNvGraphicFramePr>
          <p:nvPr>
            <p:extLst>
              <p:ext uri="{D42A27DB-BD31-4B8C-83A1-F6EECF244321}">
                <p14:modId xmlns:p14="http://schemas.microsoft.com/office/powerpoint/2010/main" val="4002876322"/>
              </p:ext>
            </p:extLst>
          </p:nvPr>
        </p:nvGraphicFramePr>
        <p:xfrm>
          <a:off x="494860" y="1345788"/>
          <a:ext cx="11082097" cy="4219608"/>
        </p:xfrm>
        <a:graphic>
          <a:graphicData uri="http://schemas.openxmlformats.org/drawingml/2006/table">
            <a:tbl>
              <a:tblPr firstRow="1" bandRow="1">
                <a:tableStyleId>{5C22544A-7EE6-4342-B048-85BDC9FD1C3A}</a:tableStyleId>
              </a:tblPr>
              <a:tblGrid>
                <a:gridCol w="1463491">
                  <a:extLst>
                    <a:ext uri="{9D8B030D-6E8A-4147-A177-3AD203B41FA5}">
                      <a16:colId xmlns:a16="http://schemas.microsoft.com/office/drawing/2014/main" val="1886933163"/>
                    </a:ext>
                  </a:extLst>
                </a:gridCol>
                <a:gridCol w="1307034">
                  <a:extLst>
                    <a:ext uri="{9D8B030D-6E8A-4147-A177-3AD203B41FA5}">
                      <a16:colId xmlns:a16="http://schemas.microsoft.com/office/drawing/2014/main" val="3141866495"/>
                    </a:ext>
                  </a:extLst>
                </a:gridCol>
                <a:gridCol w="1385262">
                  <a:extLst>
                    <a:ext uri="{9D8B030D-6E8A-4147-A177-3AD203B41FA5}">
                      <a16:colId xmlns:a16="http://schemas.microsoft.com/office/drawing/2014/main" val="421359927"/>
                    </a:ext>
                  </a:extLst>
                </a:gridCol>
                <a:gridCol w="1385262">
                  <a:extLst>
                    <a:ext uri="{9D8B030D-6E8A-4147-A177-3AD203B41FA5}">
                      <a16:colId xmlns:a16="http://schemas.microsoft.com/office/drawing/2014/main" val="1178434084"/>
                    </a:ext>
                  </a:extLst>
                </a:gridCol>
                <a:gridCol w="1385262">
                  <a:extLst>
                    <a:ext uri="{9D8B030D-6E8A-4147-A177-3AD203B41FA5}">
                      <a16:colId xmlns:a16="http://schemas.microsoft.com/office/drawing/2014/main" val="2270773007"/>
                    </a:ext>
                  </a:extLst>
                </a:gridCol>
                <a:gridCol w="1232972">
                  <a:extLst>
                    <a:ext uri="{9D8B030D-6E8A-4147-A177-3AD203B41FA5}">
                      <a16:colId xmlns:a16="http://schemas.microsoft.com/office/drawing/2014/main" val="2044698918"/>
                    </a:ext>
                  </a:extLst>
                </a:gridCol>
                <a:gridCol w="1306286">
                  <a:extLst>
                    <a:ext uri="{9D8B030D-6E8A-4147-A177-3AD203B41FA5}">
                      <a16:colId xmlns:a16="http://schemas.microsoft.com/office/drawing/2014/main" val="926010109"/>
                    </a:ext>
                  </a:extLst>
                </a:gridCol>
                <a:gridCol w="1616528">
                  <a:extLst>
                    <a:ext uri="{9D8B030D-6E8A-4147-A177-3AD203B41FA5}">
                      <a16:colId xmlns:a16="http://schemas.microsoft.com/office/drawing/2014/main" val="772395447"/>
                    </a:ext>
                  </a:extLst>
                </a:gridCol>
              </a:tblGrid>
              <a:tr h="1008032">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Áfangar gestaferðarinnar</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Innblástur og rannsóknir</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en-IE" sz="1900" dirty="0">
                          <a:solidFill>
                            <a:schemeClr val="bg1"/>
                          </a:solidFill>
                          <a:latin typeface="Calibri" panose="020F0502020204030204" pitchFamily="34" charset="0"/>
                          <a:cs typeface="Calibri" panose="020F0502020204030204" pitchFamily="34" charset="0"/>
                        </a:rPr>
                        <a:t>Bókanir</a:t>
                      </a:r>
                      <a:endParaRPr lang="sl-SI" sz="1900" dirty="0">
                        <a:solidFill>
                          <a:schemeClr val="bg1"/>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Framkvæmdaáætlun fyrir komu</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Innritun</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Dvöl</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Útiskráning</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tc>
                  <a:txBody>
                    <a:bodyPr/>
                    <a:lstStyle/>
                    <a:p>
                      <a:pPr>
                        <a:lnSpc>
                          <a:spcPts val="1960"/>
                        </a:lnSpc>
                      </a:pPr>
                      <a:r>
                        <a:rPr lang="sl-SI" sz="1900" dirty="0">
                          <a:solidFill>
                            <a:schemeClr val="bg1"/>
                          </a:solidFill>
                          <a:latin typeface="Calibri" panose="020F0502020204030204" pitchFamily="34" charset="0"/>
                          <a:cs typeface="Calibri" panose="020F0502020204030204" pitchFamily="34" charset="0"/>
                        </a:rPr>
                        <a:t>Endurskoðun og eftir dvöl</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rgbClr val="EC7C69"/>
                    </a:solidFill>
                  </a:tcPr>
                </a:tc>
                <a:extLst>
                  <a:ext uri="{0D108BD9-81ED-4DB2-BD59-A6C34878D82A}">
                    <a16:rowId xmlns:a16="http://schemas.microsoft.com/office/drawing/2014/main" val="1387785908"/>
                  </a:ext>
                </a:extLst>
              </a:tr>
              <a:tr h="1008032">
                <a:tc>
                  <a:txBody>
                    <a:bodyPr/>
                    <a:lstStyle/>
                    <a:p>
                      <a:pPr>
                        <a:lnSpc>
                          <a:spcPts val="1960"/>
                        </a:lnSpc>
                      </a:pPr>
                      <a:r>
                        <a:rPr lang="sl-SI" sz="1900" b="1" dirty="0">
                          <a:solidFill>
                            <a:srgbClr val="459597"/>
                          </a:solidFill>
                          <a:latin typeface="Calibri" panose="020F0502020204030204" pitchFamily="34" charset="0"/>
                          <a:cs typeface="Calibri" panose="020F0502020204030204" pitchFamily="34" charset="0"/>
                        </a:rPr>
                        <a:t>Hvatningar og vandamál</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Skráðu hvata og sársauka gesti þinna í hverju stigi</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lvl="0">
                        <a:lnSpc>
                          <a:spcPts val="1660"/>
                        </a:lnSpc>
                        <a:buNone/>
                      </a:pPr>
                      <a:r>
                        <a:rPr lang="sl-SI" sz="1700" b="0" i="0" u="none" strike="noStrike" noProof="0" dirty="0">
                          <a:solidFill>
                            <a:srgbClr val="414141"/>
                          </a:solidFill>
                          <a:latin typeface="Calibri" panose="020F0502020204030204" pitchFamily="34" charset="0"/>
                          <a:cs typeface="Calibri" panose="020F0502020204030204" pitchFamily="34" charset="0"/>
                        </a:rPr>
                        <a:t>Skráðu hvata og vandamál gesta á hverju stigi</a:t>
                      </a:r>
                      <a:endParaRPr lang="sl-SI" sz="1700" dirty="0">
                        <a:solidFill>
                          <a:srgbClr val="414141"/>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lvl="0">
                        <a:lnSpc>
                          <a:spcPts val="1660"/>
                        </a:lnSpc>
                        <a:buNone/>
                      </a:pPr>
                      <a:r>
                        <a:rPr lang="sl-SI" sz="1700" b="0" i="0" u="none" strike="noStrike" noProof="0" dirty="0">
                          <a:solidFill>
                            <a:srgbClr val="414141"/>
                          </a:solidFill>
                          <a:latin typeface="Calibri" panose="020F0502020204030204" pitchFamily="34" charset="0"/>
                          <a:cs typeface="Calibri" panose="020F0502020204030204" pitchFamily="34" charset="0"/>
                        </a:rPr>
                        <a:t>Skráðu hvata og vandamálsgjafir gesta á hverju stigi</a:t>
                      </a:r>
                      <a:endParaRPr lang="sl-SI" sz="1700" dirty="0">
                        <a:solidFill>
                          <a:srgbClr val="414141"/>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lvl="0">
                        <a:lnSpc>
                          <a:spcPts val="1660"/>
                        </a:lnSpc>
                        <a:buNone/>
                      </a:pPr>
                      <a:r>
                        <a:rPr lang="sl-SI" sz="1700" b="0" i="0" u="none" strike="noStrike" noProof="0" dirty="0">
                          <a:solidFill>
                            <a:srgbClr val="414141"/>
                          </a:solidFill>
                          <a:latin typeface="Calibri" panose="020F0502020204030204" pitchFamily="34" charset="0"/>
                          <a:cs typeface="Calibri" panose="020F0502020204030204" pitchFamily="34" charset="0"/>
                        </a:rPr>
                        <a:t>Skráðu hvata og vandamál gesta á hverju stigi</a:t>
                      </a:r>
                      <a:endParaRPr lang="sl-SI" sz="1700" dirty="0">
                        <a:solidFill>
                          <a:srgbClr val="414141"/>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lvl="0">
                        <a:lnSpc>
                          <a:spcPts val="1660"/>
                        </a:lnSpc>
                        <a:buNone/>
                      </a:pPr>
                      <a:r>
                        <a:rPr lang="sl-SI" sz="1700" b="0" i="0" u="none" strike="noStrike" noProof="0" dirty="0">
                          <a:solidFill>
                            <a:srgbClr val="414141"/>
                          </a:solidFill>
                          <a:latin typeface="Calibri" panose="020F0502020204030204" pitchFamily="34" charset="0"/>
                          <a:cs typeface="Calibri" panose="020F0502020204030204" pitchFamily="34" charset="0"/>
                        </a:rPr>
                        <a:t>Skráðu hvatningarefni og sársaukapunkta gesta </a:t>
                      </a:r>
                      <a:r>
                        <a:rPr lang="en-IE" sz="1700" b="0" i="0" u="none" strike="noStrike" noProof="0" dirty="0">
                          <a:solidFill>
                            <a:srgbClr val="414141"/>
                          </a:solidFill>
                          <a:latin typeface="Calibri" panose="020F0502020204030204" pitchFamily="34" charset="0"/>
                          <a:cs typeface="Calibri" panose="020F0502020204030204" pitchFamily="34" charset="0"/>
                        </a:rPr>
                        <a:t>á </a:t>
                      </a:r>
                      <a:r>
                        <a:rPr lang="sl-SI" sz="1700" b="0" i="0" u="none" strike="noStrike" noProof="0" dirty="0">
                          <a:solidFill>
                            <a:srgbClr val="414141"/>
                          </a:solidFill>
                          <a:latin typeface="Calibri" panose="020F0502020204030204" pitchFamily="34" charset="0"/>
                          <a:cs typeface="Calibri" panose="020F0502020204030204" pitchFamily="34" charset="0"/>
                        </a:rPr>
                        <a:t>hverju stigi</a:t>
                      </a:r>
                      <a:endParaRPr lang="sl-SI" sz="1700" dirty="0">
                        <a:solidFill>
                          <a:srgbClr val="414141"/>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lvl="0">
                        <a:lnSpc>
                          <a:spcPts val="1660"/>
                        </a:lnSpc>
                        <a:buNone/>
                      </a:pPr>
                      <a:r>
                        <a:rPr lang="sl-SI" sz="1700" b="0" i="0" u="none" strike="noStrike" noProof="0" dirty="0">
                          <a:solidFill>
                            <a:srgbClr val="414141"/>
                          </a:solidFill>
                          <a:latin typeface="Calibri" panose="020F0502020204030204" pitchFamily="34" charset="0"/>
                          <a:cs typeface="Calibri" panose="020F0502020204030204" pitchFamily="34" charset="0"/>
                        </a:rPr>
                        <a:t>Raðaðu hvatningum og sársaukapunktum gesta fyrir hvert stig</a:t>
                      </a:r>
                      <a:endParaRPr lang="sl-SI" sz="1700" dirty="0">
                        <a:solidFill>
                          <a:srgbClr val="414141"/>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lvl="0">
                        <a:lnSpc>
                          <a:spcPts val="1660"/>
                        </a:lnSpc>
                        <a:buNone/>
                      </a:pPr>
                      <a:r>
                        <a:rPr lang="sl-SI" sz="1700" b="0" i="0" u="none" strike="noStrike" noProof="0" dirty="0">
                          <a:solidFill>
                            <a:srgbClr val="414141"/>
                          </a:solidFill>
                          <a:latin typeface="Calibri" panose="020F0502020204030204" pitchFamily="34" charset="0"/>
                          <a:cs typeface="Calibri" panose="020F0502020204030204" pitchFamily="34" charset="0"/>
                        </a:rPr>
                        <a:t>Raðaðu hvatningum og sársaukapunktum gesta fyrir hvert stig</a:t>
                      </a:r>
                      <a:endParaRPr lang="sl-SI" sz="1700" dirty="0">
                        <a:solidFill>
                          <a:srgbClr val="414141"/>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extLst>
                  <a:ext uri="{0D108BD9-81ED-4DB2-BD59-A6C34878D82A}">
                    <a16:rowId xmlns:a16="http://schemas.microsoft.com/office/drawing/2014/main" val="3229714294"/>
                  </a:ext>
                </a:extLst>
              </a:tr>
              <a:tr h="1008032">
                <a:tc>
                  <a:txBody>
                    <a:bodyPr/>
                    <a:lstStyle/>
                    <a:p>
                      <a:pPr>
                        <a:lnSpc>
                          <a:spcPts val="1960"/>
                        </a:lnSpc>
                      </a:pPr>
                      <a:r>
                        <a:rPr lang="sl-SI" sz="1900" b="1" err="1">
                          <a:solidFill>
                            <a:srgbClr val="459597"/>
                          </a:solidFill>
                          <a:latin typeface="Calibri" panose="020F0502020204030204" pitchFamily="34" charset="0"/>
                          <a:cs typeface="Calibri" panose="020F0502020204030204" pitchFamily="34" charset="0"/>
                        </a:rPr>
                        <a:t>Snertipunktar</a:t>
                      </a:r>
                      <a:endParaRPr lang="sl-SI" sz="1900" b="1">
                        <a:solidFill>
                          <a:srgbClr val="459597"/>
                        </a:solidFill>
                        <a:latin typeface="Calibri" panose="020F0502020204030204" pitchFamily="34" charset="0"/>
                        <a:cs typeface="Calibri" panose="020F0502020204030204" pitchFamily="34" charset="0"/>
                      </a:endParaRP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Munnmæli, samfélagsmiðlar, OTA-skráningar, áhrifavalda</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err="1">
                          <a:solidFill>
                            <a:srgbClr val="414141"/>
                          </a:solidFill>
                          <a:latin typeface="Calibri" panose="020F0502020204030204" pitchFamily="34" charset="0"/>
                          <a:cs typeface="Calibri" panose="020F0502020204030204" pitchFamily="34" charset="0"/>
                        </a:rPr>
                        <a:t>OTA-veitur</a:t>
                      </a:r>
                      <a:r>
                        <a:rPr lang="sl-SI" sz="1700">
                          <a:solidFill>
                            <a:srgbClr val="414141"/>
                          </a:solidFill>
                          <a:latin typeface="Calibri" panose="020F0502020204030204" pitchFamily="34" charset="0"/>
                          <a:cs typeface="Calibri" panose="020F0502020204030204" pitchFamily="34" charset="0"/>
                        </a:rPr>
                        <a:t>, </a:t>
                      </a:r>
                      <a:r>
                        <a:rPr lang="sl-SI" sz="1700" err="1">
                          <a:solidFill>
                            <a:srgbClr val="414141"/>
                          </a:solidFill>
                          <a:latin typeface="Calibri" panose="020F0502020204030204" pitchFamily="34" charset="0"/>
                          <a:cs typeface="Calibri" panose="020F0502020204030204" pitchFamily="34" charset="0"/>
                        </a:rPr>
                        <a:t>tölvupóstar</a:t>
                      </a:r>
                      <a:r>
                        <a:rPr lang="sl-SI" sz="1700">
                          <a:solidFill>
                            <a:srgbClr val="414141"/>
                          </a:solidFill>
                          <a:latin typeface="Calibri" panose="020F0502020204030204" pitchFamily="34" charset="0"/>
                          <a:cs typeface="Calibri" panose="020F0502020204030204" pitchFamily="34" charset="0"/>
                        </a:rPr>
                        <a:t>, </a:t>
                      </a:r>
                      <a:r>
                        <a:rPr lang="sl-SI" sz="1700" err="1">
                          <a:solidFill>
                            <a:srgbClr val="414141"/>
                          </a:solidFill>
                          <a:latin typeface="Calibri" panose="020F0502020204030204" pitchFamily="34" charset="0"/>
                          <a:cs typeface="Calibri" panose="020F0502020204030204" pitchFamily="34" charset="0"/>
                        </a:rPr>
                        <a:t>þjónustudeild</a:t>
                      </a:r>
                      <a:r>
                        <a:rPr lang="sl-SI" sz="1700">
                          <a:solidFill>
                            <a:srgbClr val="414141"/>
                          </a:solidFill>
                          <a:latin typeface="Calibri" panose="020F0502020204030204" pitchFamily="34" charset="0"/>
                          <a:cs typeface="Calibri" panose="020F0502020204030204" pitchFamily="34" charset="0"/>
                        </a:rPr>
                        <a:t>, </a:t>
                      </a:r>
                      <a:r>
                        <a:rPr lang="sl-SI" sz="1700" err="1">
                          <a:solidFill>
                            <a:srgbClr val="414141"/>
                          </a:solidFill>
                          <a:latin typeface="Calibri" panose="020F0502020204030204" pitchFamily="34" charset="0"/>
                          <a:cs typeface="Calibri" panose="020F0502020204030204" pitchFamily="34" charset="0"/>
                        </a:rPr>
                        <a:t>vefsíðan þín</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Tölvupóstur, áminningar, þjónustudeild</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Auðvelt aðgengi, tímanleg innritun, herbergisaðstæður, starfsfólk (hótels), þjónusta</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Gæði dvalar, snyrtivörur, starfsfólk hótelsins, afþreying, tenging um miðja dvöl</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(hótel) starfsfólk, útskráningarþjónusta, tölvupóstur</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tc>
                  <a:txBody>
                    <a:bodyPr/>
                    <a:lstStyle/>
                    <a:p>
                      <a:pPr>
                        <a:lnSpc>
                          <a:spcPts val="1660"/>
                        </a:lnSpc>
                      </a:pPr>
                      <a:r>
                        <a:rPr lang="sl-SI" sz="1700" dirty="0">
                          <a:solidFill>
                            <a:srgbClr val="414141"/>
                          </a:solidFill>
                          <a:latin typeface="Calibri" panose="020F0502020204030204" pitchFamily="34" charset="0"/>
                          <a:cs typeface="Calibri" panose="020F0502020204030204" pitchFamily="34" charset="0"/>
                        </a:rPr>
                        <a:t>Samkomur, tölvupóstminningar og samskipti eftir dvöl</a:t>
                      </a:r>
                    </a:p>
                  </a:txBody>
                  <a:tcPr>
                    <a:lnL w="12700" cap="flat" cmpd="sng" algn="ctr">
                      <a:solidFill>
                        <a:srgbClr val="414141"/>
                      </a:solidFill>
                      <a:prstDash val="solid"/>
                      <a:round/>
                      <a:headEnd type="none" w="med" len="med"/>
                      <a:tailEnd type="none" w="med" len="med"/>
                    </a:lnL>
                    <a:lnR w="12700" cap="flat" cmpd="sng" algn="ctr">
                      <a:solidFill>
                        <a:srgbClr val="414141"/>
                      </a:solidFill>
                      <a:prstDash val="solid"/>
                      <a:round/>
                      <a:headEnd type="none" w="med" len="med"/>
                      <a:tailEnd type="none" w="med" len="med"/>
                    </a:lnR>
                    <a:lnT w="12700" cap="flat" cmpd="sng" algn="ctr">
                      <a:solidFill>
                        <a:srgbClr val="414141"/>
                      </a:solidFill>
                      <a:prstDash val="solid"/>
                      <a:round/>
                      <a:headEnd type="none" w="med" len="med"/>
                      <a:tailEnd type="none" w="med" len="med"/>
                    </a:lnT>
                    <a:lnB w="12700" cap="flat" cmpd="sng" algn="ctr">
                      <a:solidFill>
                        <a:srgbClr val="414141"/>
                      </a:solidFill>
                      <a:prstDash val="solid"/>
                      <a:round/>
                      <a:headEnd type="none" w="med" len="med"/>
                      <a:tailEnd type="none" w="med" len="med"/>
                    </a:lnB>
                    <a:solidFill>
                      <a:schemeClr val="bg1"/>
                    </a:solidFill>
                  </a:tcPr>
                </a:tc>
                <a:extLst>
                  <a:ext uri="{0D108BD9-81ED-4DB2-BD59-A6C34878D82A}">
                    <a16:rowId xmlns:a16="http://schemas.microsoft.com/office/drawing/2014/main" val="1124543049"/>
                  </a:ext>
                </a:extLst>
              </a:tr>
            </a:tbl>
          </a:graphicData>
        </a:graphic>
      </p:graphicFrame>
      <p:pic>
        <p:nvPicPr>
          <p:cNvPr id="5" name="Picture 4">
            <a:extLst>
              <a:ext uri="{FF2B5EF4-FFF2-40B4-BE49-F238E27FC236}">
                <a16:creationId xmlns:a16="http://schemas.microsoft.com/office/drawing/2014/main" id="{0DAB13F7-55D0-A973-A1D5-83F342E962F0}"/>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128488" y="4760014"/>
            <a:ext cx="3580276" cy="2659133"/>
          </a:xfrm>
          <a:prstGeom prst="rect">
            <a:avLst/>
          </a:prstGeom>
        </p:spPr>
      </p:pic>
      <p:sp>
        <p:nvSpPr>
          <p:cNvPr id="6" name="Slide Number Placeholder 5">
            <a:extLst>
              <a:ext uri="{FF2B5EF4-FFF2-40B4-BE49-F238E27FC236}">
                <a16:creationId xmlns:a16="http://schemas.microsoft.com/office/drawing/2014/main" id="{78E17BB3-AE15-A1F2-3E8A-7ADDBA1691A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65363235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E9A97CC-55CC-47CE-822D-948EBC543ABB}"/>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834</TotalTime>
  <Words>4417</Words>
  <Application>Microsoft Office PowerPoint</Application>
  <PresentationFormat>Widescreen</PresentationFormat>
  <Paragraphs>416</Paragraphs>
  <Slides>37</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docId:2B557F5CFB379E391204162BF2695419</cp:keywords>
  <cp:lastModifiedBy>Kjartan Bollason</cp:lastModifiedBy>
  <cp:revision>101</cp:revision>
  <dcterms:created xsi:type="dcterms:W3CDTF">2020-10-14T13:32:04Z</dcterms:created>
  <dcterms:modified xsi:type="dcterms:W3CDTF">2026-01-23T14:43:34Z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