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39"/>
  </p:notesMasterIdLst>
  <p:handoutMasterIdLst>
    <p:handoutMasterId r:id="rId40"/>
  </p:handoutMasterIdLst>
  <p:sldIdLst>
    <p:sldId id="7764" r:id="rId2"/>
    <p:sldId id="7690" r:id="rId3"/>
    <p:sldId id="7696" r:id="rId4"/>
    <p:sldId id="4324" r:id="rId5"/>
    <p:sldId id="7756" r:id="rId6"/>
    <p:sldId id="6789" r:id="rId7"/>
    <p:sldId id="6893" r:id="rId8"/>
    <p:sldId id="7147" r:id="rId9"/>
    <p:sldId id="6528" r:id="rId10"/>
    <p:sldId id="7745" r:id="rId11"/>
    <p:sldId id="7765" r:id="rId12"/>
    <p:sldId id="6748" r:id="rId13"/>
    <p:sldId id="6749" r:id="rId14"/>
    <p:sldId id="6751" r:id="rId15"/>
    <p:sldId id="7766" r:id="rId16"/>
    <p:sldId id="6756" r:id="rId17"/>
    <p:sldId id="7767" r:id="rId18"/>
    <p:sldId id="6788" r:id="rId19"/>
    <p:sldId id="7148" r:id="rId20"/>
    <p:sldId id="7768" r:id="rId21"/>
    <p:sldId id="6776" r:id="rId22"/>
    <p:sldId id="6520" r:id="rId23"/>
    <p:sldId id="7661" r:id="rId24"/>
    <p:sldId id="7662" r:id="rId25"/>
    <p:sldId id="7663" r:id="rId26"/>
    <p:sldId id="7664" r:id="rId27"/>
    <p:sldId id="4325" r:id="rId28"/>
    <p:sldId id="7671" r:id="rId29"/>
    <p:sldId id="4344" r:id="rId30"/>
    <p:sldId id="7665" r:id="rId31"/>
    <p:sldId id="7666" r:id="rId32"/>
    <p:sldId id="7669" r:id="rId33"/>
    <p:sldId id="7668" r:id="rId34"/>
    <p:sldId id="7670" r:id="rId35"/>
    <p:sldId id="6781" r:id="rId36"/>
    <p:sldId id="7769" r:id="rId37"/>
    <p:sldId id="770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4949"/>
    <a:srgbClr val="EC7C69"/>
    <a:srgbClr val="0D9390"/>
    <a:srgbClr val="E1FFE1"/>
    <a:srgbClr val="E96751"/>
    <a:srgbClr val="F2A158"/>
    <a:srgbClr val="DCC5ED"/>
    <a:srgbClr val="3FB5A1"/>
    <a:srgbClr val="CEFAF9"/>
    <a:srgbClr val="F6BD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258" autoAdjust="0"/>
    <p:restoredTop sz="95082"/>
  </p:normalViewPr>
  <p:slideViewPr>
    <p:cSldViewPr snapToGrid="0" snapToObjects="1">
      <p:cViewPr varScale="1">
        <p:scale>
          <a:sx n="63" d="100"/>
          <a:sy n="63" d="100"/>
        </p:scale>
        <p:origin x="64" y="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47"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C3372-09BE-B65F-B7FD-66C875D987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16F970EA-B511-9FA5-62B7-3F7B7C18C6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1A9DEB-381B-4A36-ABC7-582DC87A984A}" type="datetimeFigureOut">
              <a:rPr lang="en-IE" smtClean="0"/>
              <a:t>23/01/2026</a:t>
            </a:fld>
            <a:endParaRPr lang="en-IE"/>
          </a:p>
        </p:txBody>
      </p:sp>
      <p:sp>
        <p:nvSpPr>
          <p:cNvPr id="4" name="Footer Placeholder 3">
            <a:extLst>
              <a:ext uri="{FF2B5EF4-FFF2-40B4-BE49-F238E27FC236}">
                <a16:creationId xmlns:a16="http://schemas.microsoft.com/office/drawing/2014/main" id="{150B8479-2282-73A0-E627-A963C7D6B2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DFC99AAF-8410-3CF5-2065-270E499A03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1E97A1-82C9-49FE-B292-44EBB105242F}" type="slidenum">
              <a:rPr lang="en-IE" smtClean="0"/>
              <a:t>‹#›</a:t>
            </a:fld>
            <a:endParaRPr lang="en-IE"/>
          </a:p>
        </p:txBody>
      </p:sp>
    </p:spTree>
    <p:extLst>
      <p:ext uri="{BB962C8B-B14F-4D97-AF65-F5344CB8AC3E}">
        <p14:creationId xmlns:p14="http://schemas.microsoft.com/office/powerpoint/2010/main" val="1489791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Smelltu til að breyta aðaltextastílum</a:t>
            </a:r>
          </a:p>
          <a:p>
            <a:pPr lvl="1"/>
            <a:r>
              <a:rPr lang="en-GB"/>
              <a:t>Annar stigi</a:t>
            </a:r>
          </a:p>
          <a:p>
            <a:pPr lvl="2"/>
            <a:r>
              <a:rPr lang="en-GB"/>
              <a:t>Þriðja stig</a:t>
            </a:r>
          </a:p>
          <a:p>
            <a:pPr lvl="3"/>
            <a:r>
              <a:rPr lang="en-GB"/>
              <a:t>Fjórða stig</a:t>
            </a:r>
          </a:p>
          <a:p>
            <a:pPr lvl="4"/>
            <a:r>
              <a:rPr lang="en-GB"/>
              <a:t>Fimmta stig</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4D768-ED75-C59A-3440-D9CC813573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6CE9CA-9CD5-1C67-9F9C-E869398314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6DC01A-7859-45C1-00D5-BFCBA578EC4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03547A9-2196-D4BB-1087-F48942124BD0}"/>
              </a:ext>
            </a:extLst>
          </p:cNvPr>
          <p:cNvSpPr>
            <a:spLocks noGrp="1"/>
          </p:cNvSpPr>
          <p:nvPr>
            <p:ph type="sldNum" sz="quarter" idx="5"/>
          </p:nvPr>
        </p:nvSpPr>
        <p:spPr/>
        <p:txBody>
          <a:bodyPr/>
          <a:lstStyle/>
          <a:p>
            <a:fld id="{4BE5DE82-CF29-044D-9158-06A811149881}" type="slidenum">
              <a:rPr lang="en-US" smtClean="0"/>
              <a:t>22</a:t>
            </a:fld>
            <a:endParaRPr lang="en-US"/>
          </a:p>
        </p:txBody>
      </p:sp>
    </p:spTree>
    <p:extLst>
      <p:ext uri="{BB962C8B-B14F-4D97-AF65-F5344CB8AC3E}">
        <p14:creationId xmlns:p14="http://schemas.microsoft.com/office/powerpoint/2010/main" val="488658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9978C-4AE9-87B6-B0D1-748851C4BC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1F3834-D2AC-3ED3-86A1-2B5D28D037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E22D22-D507-CD6A-DA92-663331A1B0F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924DBE2-D1D7-6CF6-AFB9-DD446E3B3C82}"/>
              </a:ext>
            </a:extLst>
          </p:cNvPr>
          <p:cNvSpPr>
            <a:spLocks noGrp="1"/>
          </p:cNvSpPr>
          <p:nvPr>
            <p:ph type="sldNum" sz="quarter" idx="5"/>
          </p:nvPr>
        </p:nvSpPr>
        <p:spPr/>
        <p:txBody>
          <a:bodyPr/>
          <a:lstStyle/>
          <a:p>
            <a:fld id="{4BE5DE82-CF29-044D-9158-06A811149881}" type="slidenum">
              <a:rPr lang="en-US" smtClean="0"/>
              <a:t>31</a:t>
            </a:fld>
            <a:endParaRPr lang="en-US"/>
          </a:p>
        </p:txBody>
      </p:sp>
    </p:spTree>
    <p:extLst>
      <p:ext uri="{BB962C8B-B14F-4D97-AF65-F5344CB8AC3E}">
        <p14:creationId xmlns:p14="http://schemas.microsoft.com/office/powerpoint/2010/main" val="3609801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D28F5-C165-1B30-2F40-967461D060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6865BC-41F4-F785-AD18-061FDD6ACA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FD7285-AFA2-A697-5F39-EA753B03169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1BE663F-3745-C0CF-FDBE-0D79B2A4264C}"/>
              </a:ext>
            </a:extLst>
          </p:cNvPr>
          <p:cNvSpPr>
            <a:spLocks noGrp="1"/>
          </p:cNvSpPr>
          <p:nvPr>
            <p:ph type="sldNum" sz="quarter" idx="5"/>
          </p:nvPr>
        </p:nvSpPr>
        <p:spPr/>
        <p:txBody>
          <a:bodyPr/>
          <a:lstStyle/>
          <a:p>
            <a:fld id="{4BE5DE82-CF29-044D-9158-06A811149881}" type="slidenum">
              <a:rPr lang="en-US" smtClean="0"/>
              <a:t>32</a:t>
            </a:fld>
            <a:endParaRPr lang="en-US"/>
          </a:p>
        </p:txBody>
      </p:sp>
    </p:spTree>
    <p:extLst>
      <p:ext uri="{BB962C8B-B14F-4D97-AF65-F5344CB8AC3E}">
        <p14:creationId xmlns:p14="http://schemas.microsoft.com/office/powerpoint/2010/main" val="2799086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AD3AC-8300-52F6-11CD-C0F1EF5997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ED466A-30A9-93FA-1A82-A928D10DA2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904394-8A67-E39E-738F-7579E99462E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9A084FC-9DC1-51E1-7064-BC6E2A77181C}"/>
              </a:ext>
            </a:extLst>
          </p:cNvPr>
          <p:cNvSpPr>
            <a:spLocks noGrp="1"/>
          </p:cNvSpPr>
          <p:nvPr>
            <p:ph type="sldNum" sz="quarter" idx="5"/>
          </p:nvPr>
        </p:nvSpPr>
        <p:spPr/>
        <p:txBody>
          <a:bodyPr/>
          <a:lstStyle/>
          <a:p>
            <a:fld id="{4BE5DE82-CF29-044D-9158-06A811149881}" type="slidenum">
              <a:rPr lang="en-US" smtClean="0"/>
              <a:t>34</a:t>
            </a:fld>
            <a:endParaRPr lang="en-US"/>
          </a:p>
        </p:txBody>
      </p:sp>
    </p:spTree>
    <p:extLst>
      <p:ext uri="{BB962C8B-B14F-4D97-AF65-F5344CB8AC3E}">
        <p14:creationId xmlns:p14="http://schemas.microsoft.com/office/powerpoint/2010/main" val="352051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1CFBD-089E-9A3D-D349-828ADEA133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BDB32E-C947-FFE0-84AF-9BF8779E86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1CD4C4-7122-A859-F18A-7E8A03000E8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293B3EE-1D30-5E2B-BEC5-C4B08B894882}"/>
              </a:ext>
            </a:extLst>
          </p:cNvPr>
          <p:cNvSpPr>
            <a:spLocks noGrp="1"/>
          </p:cNvSpPr>
          <p:nvPr>
            <p:ph type="sldNum" sz="quarter" idx="5"/>
          </p:nvPr>
        </p:nvSpPr>
        <p:spPr/>
        <p:txBody>
          <a:bodyPr/>
          <a:lstStyle/>
          <a:p>
            <a:fld id="{4BE5DE82-CF29-044D-9158-06A811149881}" type="slidenum">
              <a:rPr lang="en-US" smtClean="0"/>
              <a:t>23</a:t>
            </a:fld>
            <a:endParaRPr lang="en-US"/>
          </a:p>
        </p:txBody>
      </p:sp>
    </p:spTree>
    <p:extLst>
      <p:ext uri="{BB962C8B-B14F-4D97-AF65-F5344CB8AC3E}">
        <p14:creationId xmlns:p14="http://schemas.microsoft.com/office/powerpoint/2010/main" val="2631990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624AA-405A-B348-8F14-CD51CB3512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E537EE-D827-A2F7-559F-F35A2A4ADE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D43C59-8319-293A-4C1C-832574F6480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6CCBE9-B2CD-86A8-165C-601BEB4CC756}"/>
              </a:ext>
            </a:extLst>
          </p:cNvPr>
          <p:cNvSpPr>
            <a:spLocks noGrp="1"/>
          </p:cNvSpPr>
          <p:nvPr>
            <p:ph type="sldNum" sz="quarter" idx="5"/>
          </p:nvPr>
        </p:nvSpPr>
        <p:spPr/>
        <p:txBody>
          <a:bodyPr/>
          <a:lstStyle/>
          <a:p>
            <a:fld id="{4BE5DE82-CF29-044D-9158-06A811149881}" type="slidenum">
              <a:rPr lang="en-US" smtClean="0"/>
              <a:t>24</a:t>
            </a:fld>
            <a:endParaRPr lang="en-US"/>
          </a:p>
        </p:txBody>
      </p:sp>
    </p:spTree>
    <p:extLst>
      <p:ext uri="{BB962C8B-B14F-4D97-AF65-F5344CB8AC3E}">
        <p14:creationId xmlns:p14="http://schemas.microsoft.com/office/powerpoint/2010/main" val="2391423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66076-7A3E-8B39-0F68-F6682017B8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775B19-9558-B2D7-74EB-3B732886D9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B2330B-C61E-C1BD-D710-777B7905B06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ED4C7FE-9AB8-251C-66D6-A71F42AAC520}"/>
              </a:ext>
            </a:extLst>
          </p:cNvPr>
          <p:cNvSpPr>
            <a:spLocks noGrp="1"/>
          </p:cNvSpPr>
          <p:nvPr>
            <p:ph type="sldNum" sz="quarter" idx="5"/>
          </p:nvPr>
        </p:nvSpPr>
        <p:spPr/>
        <p:txBody>
          <a:bodyPr/>
          <a:lstStyle/>
          <a:p>
            <a:fld id="{4BE5DE82-CF29-044D-9158-06A811149881}" type="slidenum">
              <a:rPr lang="en-US" smtClean="0"/>
              <a:t>25</a:t>
            </a:fld>
            <a:endParaRPr lang="en-US"/>
          </a:p>
        </p:txBody>
      </p:sp>
    </p:spTree>
    <p:extLst>
      <p:ext uri="{BB962C8B-B14F-4D97-AF65-F5344CB8AC3E}">
        <p14:creationId xmlns:p14="http://schemas.microsoft.com/office/powerpoint/2010/main" val="3028305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A2E99-35CE-DD5A-FB08-120BEA4174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08564B-79B1-D6B0-E00A-5910CD7AC1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D75EAE-173F-8016-1874-2867DA141C1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87A0B9-9313-78E1-7733-AFF51A16371A}"/>
              </a:ext>
            </a:extLst>
          </p:cNvPr>
          <p:cNvSpPr>
            <a:spLocks noGrp="1"/>
          </p:cNvSpPr>
          <p:nvPr>
            <p:ph type="sldNum" sz="quarter" idx="5"/>
          </p:nvPr>
        </p:nvSpPr>
        <p:spPr/>
        <p:txBody>
          <a:bodyPr/>
          <a:lstStyle/>
          <a:p>
            <a:fld id="{4BE5DE82-CF29-044D-9158-06A811149881}" type="slidenum">
              <a:rPr lang="en-US" smtClean="0"/>
              <a:t>26</a:t>
            </a:fld>
            <a:endParaRPr lang="en-US"/>
          </a:p>
        </p:txBody>
      </p:sp>
    </p:spTree>
    <p:extLst>
      <p:ext uri="{BB962C8B-B14F-4D97-AF65-F5344CB8AC3E}">
        <p14:creationId xmlns:p14="http://schemas.microsoft.com/office/powerpoint/2010/main" val="675457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27</a:t>
            </a:fld>
            <a:endParaRPr lang="en-US"/>
          </a:p>
        </p:txBody>
      </p:sp>
    </p:spTree>
    <p:extLst>
      <p:ext uri="{BB962C8B-B14F-4D97-AF65-F5344CB8AC3E}">
        <p14:creationId xmlns:p14="http://schemas.microsoft.com/office/powerpoint/2010/main" val="1858994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F3925-8294-8D4C-47A2-3779004C81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BE0C31-797D-9432-907E-38823A36CF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04F7FA-6E57-0223-6E3C-2AB610B9D31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EA07A32-4B68-E457-DE32-E534A8BB1EA0}"/>
              </a:ext>
            </a:extLst>
          </p:cNvPr>
          <p:cNvSpPr>
            <a:spLocks noGrp="1"/>
          </p:cNvSpPr>
          <p:nvPr>
            <p:ph type="sldNum" sz="quarter" idx="5"/>
          </p:nvPr>
        </p:nvSpPr>
        <p:spPr/>
        <p:txBody>
          <a:bodyPr/>
          <a:lstStyle/>
          <a:p>
            <a:fld id="{4BE5DE82-CF29-044D-9158-06A811149881}" type="slidenum">
              <a:rPr lang="en-US" smtClean="0"/>
              <a:t>28</a:t>
            </a:fld>
            <a:endParaRPr lang="en-US"/>
          </a:p>
        </p:txBody>
      </p:sp>
    </p:spTree>
    <p:extLst>
      <p:ext uri="{BB962C8B-B14F-4D97-AF65-F5344CB8AC3E}">
        <p14:creationId xmlns:p14="http://schemas.microsoft.com/office/powerpoint/2010/main" val="69071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29</a:t>
            </a:fld>
            <a:endParaRPr lang="en-US"/>
          </a:p>
        </p:txBody>
      </p:sp>
    </p:spTree>
    <p:extLst>
      <p:ext uri="{BB962C8B-B14F-4D97-AF65-F5344CB8AC3E}">
        <p14:creationId xmlns:p14="http://schemas.microsoft.com/office/powerpoint/2010/main" val="480921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E4FC3-C84A-01A0-3929-D15D4ADC64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F1BB09-9F4F-FE63-B3D6-147CAD7C77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6402FA-75A5-EA9D-C7C2-FAD85C8E2CD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804035C-2D85-9112-F88F-55535C83518D}"/>
              </a:ext>
            </a:extLst>
          </p:cNvPr>
          <p:cNvSpPr>
            <a:spLocks noGrp="1"/>
          </p:cNvSpPr>
          <p:nvPr>
            <p:ph type="sldNum" sz="quarter" idx="5"/>
          </p:nvPr>
        </p:nvSpPr>
        <p:spPr/>
        <p:txBody>
          <a:bodyPr/>
          <a:lstStyle/>
          <a:p>
            <a:fld id="{4BE5DE82-CF29-044D-9158-06A811149881}" type="slidenum">
              <a:rPr lang="en-US" smtClean="0"/>
              <a:t>30</a:t>
            </a:fld>
            <a:endParaRPr lang="en-US"/>
          </a:p>
        </p:txBody>
      </p:sp>
    </p:spTree>
    <p:extLst>
      <p:ext uri="{BB962C8B-B14F-4D97-AF65-F5344CB8AC3E}">
        <p14:creationId xmlns:p14="http://schemas.microsoft.com/office/powerpoint/2010/main" val="2890834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998618" y="-2481419"/>
            <a:ext cx="6175269"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noFill/>
          <a:ln w="190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18940" y="34552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47398" y="3244279"/>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823802" y="-252041"/>
            <a:ext cx="4448399" cy="6096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21941" y="623792"/>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24950" y="34553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1904103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244740" y="2115614"/>
            <a:ext cx="6560312"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28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24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196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7904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spcAft>
                <a:spcPts val="600"/>
              </a:spcAft>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995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1" y="532521"/>
            <a:ext cx="3790950" cy="2896479"/>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320397"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20397"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292568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33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575318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0667" y="1421160"/>
            <a:ext cx="5481351" cy="3985341"/>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469994" y="1917699"/>
            <a:ext cx="3710338" cy="249927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88075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ext + Device 01">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572736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7152327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200" b="1" i="0">
                <a:solidFill>
                  <a:srgbClr val="459597"/>
                </a:solidFill>
                <a:latin typeface="+mn-lt"/>
              </a:defRPr>
            </a:lvl1pPr>
          </a:lstStyle>
          <a:p>
            <a:pPr lvl="0"/>
            <a:r>
              <a:rPr lang="en-US" dirty="0"/>
              <a:t>Heading</a:t>
            </a:r>
          </a:p>
        </p:txBody>
      </p:sp>
    </p:spTree>
    <p:extLst>
      <p:ext uri="{BB962C8B-B14F-4D97-AF65-F5344CB8AC3E}">
        <p14:creationId xmlns:p14="http://schemas.microsoft.com/office/powerpoint/2010/main" val="20631775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2_Contents Slide 02">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3F850265-4D38-0D9F-4AC2-90E998EA2EB0}"/>
              </a:ext>
            </a:extLst>
          </p:cNvPr>
          <p:cNvSpPr/>
          <p:nvPr userDrawn="1"/>
        </p:nvSpPr>
        <p:spPr>
          <a:xfrm rot="16200000">
            <a:off x="5054547" y="1282615"/>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4" name="Freeform 3">
            <a:extLst>
              <a:ext uri="{FF2B5EF4-FFF2-40B4-BE49-F238E27FC236}">
                <a16:creationId xmlns:a16="http://schemas.microsoft.com/office/drawing/2014/main" id="{664597B8-8B75-6618-4F2C-C6DBD668D76B}"/>
              </a:ext>
            </a:extLst>
          </p:cNvPr>
          <p:cNvSpPr/>
          <p:nvPr userDrawn="1"/>
        </p:nvSpPr>
        <p:spPr>
          <a:xfrm>
            <a:off x="4214886" y="2517395"/>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26">
            <a:extLst>
              <a:ext uri="{FF2B5EF4-FFF2-40B4-BE49-F238E27FC236}">
                <a16:creationId xmlns:a16="http://schemas.microsoft.com/office/drawing/2014/main" id="{0B935CD4-5A25-39F8-A013-F1CF1D4A86E5}"/>
              </a:ext>
            </a:extLst>
          </p:cNvPr>
          <p:cNvSpPr>
            <a:spLocks noGrp="1"/>
          </p:cNvSpPr>
          <p:nvPr>
            <p:ph type="pic" sz="quarter" idx="67"/>
          </p:nvPr>
        </p:nvSpPr>
        <p:spPr>
          <a:xfrm>
            <a:off x="4214886" y="-3775"/>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6" name="Text Placeholder 32">
            <a:extLst>
              <a:ext uri="{FF2B5EF4-FFF2-40B4-BE49-F238E27FC236}">
                <a16:creationId xmlns:a16="http://schemas.microsoft.com/office/drawing/2014/main" id="{EBBCF701-2E93-4A52-53A9-C308ABEA2E91}"/>
              </a:ext>
            </a:extLst>
          </p:cNvPr>
          <p:cNvSpPr>
            <a:spLocks noGrp="1"/>
          </p:cNvSpPr>
          <p:nvPr>
            <p:ph type="body" sz="quarter" idx="18" hasCustomPrompt="1"/>
          </p:nvPr>
        </p:nvSpPr>
        <p:spPr>
          <a:xfrm>
            <a:off x="4314004" y="4379702"/>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A3AE5DF3-E508-A79E-FC19-B5A341DA97F3}"/>
              </a:ext>
            </a:extLst>
          </p:cNvPr>
          <p:cNvSpPr>
            <a:spLocks noGrp="1"/>
          </p:cNvSpPr>
          <p:nvPr>
            <p:ph type="body" sz="quarter" idx="19" hasCustomPrompt="1"/>
          </p:nvPr>
        </p:nvSpPr>
        <p:spPr>
          <a:xfrm>
            <a:off x="4256379" y="3501620"/>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Text Placeholder 32">
            <a:extLst>
              <a:ext uri="{FF2B5EF4-FFF2-40B4-BE49-F238E27FC236}">
                <a16:creationId xmlns:a16="http://schemas.microsoft.com/office/drawing/2014/main" id="{1ADE3756-3F36-B74B-3278-C3112CCBCE8F}"/>
              </a:ext>
            </a:extLst>
          </p:cNvPr>
          <p:cNvSpPr>
            <a:spLocks noGrp="1"/>
          </p:cNvSpPr>
          <p:nvPr>
            <p:ph type="body" sz="quarter" idx="20" hasCustomPrompt="1"/>
          </p:nvPr>
        </p:nvSpPr>
        <p:spPr>
          <a:xfrm>
            <a:off x="5291594" y="3913544"/>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23" name="Text Placeholder 23">
            <a:extLst>
              <a:ext uri="{FF2B5EF4-FFF2-40B4-BE49-F238E27FC236}">
                <a16:creationId xmlns:a16="http://schemas.microsoft.com/office/drawing/2014/main" id="{81535683-02A9-FB84-F1E1-097F0D4999E2}"/>
              </a:ext>
            </a:extLst>
          </p:cNvPr>
          <p:cNvSpPr>
            <a:spLocks noGrp="1"/>
          </p:cNvSpPr>
          <p:nvPr>
            <p:ph type="body" sz="quarter" idx="66" hasCustomPrompt="1"/>
          </p:nvPr>
        </p:nvSpPr>
        <p:spPr>
          <a:xfrm rot="16200000">
            <a:off x="5066646" y="1296010"/>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28" name="Straight Connector 27">
            <a:extLst>
              <a:ext uri="{FF2B5EF4-FFF2-40B4-BE49-F238E27FC236}">
                <a16:creationId xmlns:a16="http://schemas.microsoft.com/office/drawing/2014/main" id="{53E37450-F11B-9870-F66E-A910DAC1689E}"/>
              </a:ext>
            </a:extLst>
          </p:cNvPr>
          <p:cNvCxnSpPr>
            <a:cxnSpLocks/>
          </p:cNvCxnSpPr>
          <p:nvPr userDrawn="1"/>
        </p:nvCxnSpPr>
        <p:spPr>
          <a:xfrm flipV="1">
            <a:off x="4217889" y="4136541"/>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Freeform 34">
            <a:extLst>
              <a:ext uri="{FF2B5EF4-FFF2-40B4-BE49-F238E27FC236}">
                <a16:creationId xmlns:a16="http://schemas.microsoft.com/office/drawing/2014/main" id="{C110313C-1EEA-FA8E-232D-51F8416E82F8}"/>
              </a:ext>
            </a:extLst>
          </p:cNvPr>
          <p:cNvSpPr/>
          <p:nvPr userDrawn="1"/>
        </p:nvSpPr>
        <p:spPr>
          <a:xfrm rot="10800000">
            <a:off x="6870094" y="309363"/>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 name="object 3">
            <a:extLst>
              <a:ext uri="{FF2B5EF4-FFF2-40B4-BE49-F238E27FC236}">
                <a16:creationId xmlns:a16="http://schemas.microsoft.com/office/drawing/2014/main" id="{0492FBBC-78A0-7458-A89C-4C86142C5E9F}"/>
              </a:ext>
            </a:extLst>
          </p:cNvPr>
          <p:cNvSpPr/>
          <p:nvPr userDrawn="1"/>
        </p:nvSpPr>
        <p:spPr>
          <a:xfrm rot="5400000">
            <a:off x="7711887" y="5166466"/>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a:p>
        </p:txBody>
      </p:sp>
      <p:sp>
        <p:nvSpPr>
          <p:cNvPr id="37" name="Picture Placeholder 63">
            <a:extLst>
              <a:ext uri="{FF2B5EF4-FFF2-40B4-BE49-F238E27FC236}">
                <a16:creationId xmlns:a16="http://schemas.microsoft.com/office/drawing/2014/main" id="{781B90E7-3814-5805-EFF0-F9CE57638F61}"/>
              </a:ext>
            </a:extLst>
          </p:cNvPr>
          <p:cNvSpPr>
            <a:spLocks noGrp="1"/>
          </p:cNvSpPr>
          <p:nvPr>
            <p:ph type="pic" sz="quarter" idx="85"/>
          </p:nvPr>
        </p:nvSpPr>
        <p:spPr>
          <a:xfrm>
            <a:off x="6867666" y="3503003"/>
            <a:ext cx="2332491" cy="3351213"/>
          </a:xfrm>
          <a:custGeom>
            <a:avLst/>
            <a:gdLst>
              <a:gd name="connsiteX0" fmla="*/ 0 w 2332491"/>
              <a:gd name="connsiteY0" fmla="*/ 0 h 3351213"/>
              <a:gd name="connsiteX1" fmla="*/ 2332491 w 2332491"/>
              <a:gd name="connsiteY1" fmla="*/ 0 h 3351213"/>
              <a:gd name="connsiteX2" fmla="*/ 2332491 w 2332491"/>
              <a:gd name="connsiteY2" fmla="*/ 373296 h 3351213"/>
              <a:gd name="connsiteX3" fmla="*/ 2131611 w 2332491"/>
              <a:gd name="connsiteY3" fmla="*/ 373296 h 3351213"/>
              <a:gd name="connsiteX4" fmla="*/ 2131611 w 2332491"/>
              <a:gd name="connsiteY4" fmla="*/ 3351183 h 3351213"/>
              <a:gd name="connsiteX5" fmla="*/ 2332491 w 2332491"/>
              <a:gd name="connsiteY5" fmla="*/ 3351183 h 3351213"/>
              <a:gd name="connsiteX6" fmla="*/ 2332491 w 2332491"/>
              <a:gd name="connsiteY6" fmla="*/ 3351213 h 3351213"/>
              <a:gd name="connsiteX7" fmla="*/ 0 w 2332491"/>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2491" h="3351213">
                <a:moveTo>
                  <a:pt x="0" y="0"/>
                </a:moveTo>
                <a:lnTo>
                  <a:pt x="2332491" y="0"/>
                </a:lnTo>
                <a:lnTo>
                  <a:pt x="2332491" y="373296"/>
                </a:lnTo>
                <a:lnTo>
                  <a:pt x="2131611" y="373296"/>
                </a:lnTo>
                <a:lnTo>
                  <a:pt x="2131611" y="3351183"/>
                </a:lnTo>
                <a:lnTo>
                  <a:pt x="2332491" y="3351183"/>
                </a:lnTo>
                <a:lnTo>
                  <a:pt x="2332491" y="3351213"/>
                </a:lnTo>
                <a:lnTo>
                  <a:pt x="0" y="3351213"/>
                </a:lnTo>
                <a:close/>
              </a:path>
            </a:pathLst>
          </a:custGeom>
          <a:solidFill>
            <a:schemeClr val="bg1">
              <a:lumMod val="95000"/>
            </a:schemeClr>
          </a:solidFill>
        </p:spPr>
        <p:txBody>
          <a:bodyPr wrap="square">
            <a:noAutofit/>
          </a:bodyPr>
          <a:lstStyle/>
          <a:p>
            <a:endParaRPr lang="en-GB" dirty="0"/>
          </a:p>
        </p:txBody>
      </p:sp>
      <p:sp>
        <p:nvSpPr>
          <p:cNvPr id="38" name="Text Placeholder 32">
            <a:extLst>
              <a:ext uri="{FF2B5EF4-FFF2-40B4-BE49-F238E27FC236}">
                <a16:creationId xmlns:a16="http://schemas.microsoft.com/office/drawing/2014/main" id="{9C922EBA-0C15-91F4-DA57-20C8B3EE1C77}"/>
              </a:ext>
            </a:extLst>
          </p:cNvPr>
          <p:cNvSpPr>
            <a:spLocks noGrp="1"/>
          </p:cNvSpPr>
          <p:nvPr>
            <p:ph type="body" sz="quarter" idx="86" hasCustomPrompt="1"/>
          </p:nvPr>
        </p:nvSpPr>
        <p:spPr>
          <a:xfrm>
            <a:off x="6974493" y="1797417"/>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BDADA95E-1B78-6FDB-6315-7380B92DE865}"/>
              </a:ext>
            </a:extLst>
          </p:cNvPr>
          <p:cNvSpPr>
            <a:spLocks noGrp="1"/>
          </p:cNvSpPr>
          <p:nvPr>
            <p:ph type="body" sz="quarter" idx="87" hasCustomPrompt="1"/>
          </p:nvPr>
        </p:nvSpPr>
        <p:spPr>
          <a:xfrm>
            <a:off x="6916868" y="919335"/>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A7CF21B5-42A0-AD84-A15E-D307EC6CD6B0}"/>
              </a:ext>
            </a:extLst>
          </p:cNvPr>
          <p:cNvSpPr>
            <a:spLocks noGrp="1"/>
          </p:cNvSpPr>
          <p:nvPr>
            <p:ph type="body" sz="quarter" idx="88" hasCustomPrompt="1"/>
          </p:nvPr>
        </p:nvSpPr>
        <p:spPr>
          <a:xfrm>
            <a:off x="7952083" y="1331259"/>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0D60B0ED-9E30-C0A3-A225-F39EB410E86D}"/>
              </a:ext>
            </a:extLst>
          </p:cNvPr>
          <p:cNvCxnSpPr>
            <a:cxnSpLocks/>
          </p:cNvCxnSpPr>
          <p:nvPr userDrawn="1"/>
        </p:nvCxnSpPr>
        <p:spPr>
          <a:xfrm flipV="1">
            <a:off x="6878378" y="155425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object 3">
            <a:extLst>
              <a:ext uri="{FF2B5EF4-FFF2-40B4-BE49-F238E27FC236}">
                <a16:creationId xmlns:a16="http://schemas.microsoft.com/office/drawing/2014/main" id="{CE71875B-0621-A53D-1ADD-0F8875DCBA41}"/>
              </a:ext>
            </a:extLst>
          </p:cNvPr>
          <p:cNvSpPr/>
          <p:nvPr userDrawn="1"/>
        </p:nvSpPr>
        <p:spPr>
          <a:xfrm rot="16200000">
            <a:off x="10379583" y="1286390"/>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FBA63B"/>
          </a:solidFill>
        </p:spPr>
        <p:txBody>
          <a:bodyPr wrap="square" lIns="0" tIns="0" rIns="0" bIns="0" rtlCol="0"/>
          <a:lstStyle/>
          <a:p>
            <a:endParaRPr/>
          </a:p>
        </p:txBody>
      </p:sp>
      <p:sp>
        <p:nvSpPr>
          <p:cNvPr id="43" name="Freeform 42">
            <a:extLst>
              <a:ext uri="{FF2B5EF4-FFF2-40B4-BE49-F238E27FC236}">
                <a16:creationId xmlns:a16="http://schemas.microsoft.com/office/drawing/2014/main" id="{17944735-5817-61CF-ABC3-AE38609ABB4D}"/>
              </a:ext>
            </a:extLst>
          </p:cNvPr>
          <p:cNvSpPr/>
          <p:nvPr userDrawn="1"/>
        </p:nvSpPr>
        <p:spPr>
          <a:xfrm>
            <a:off x="9539922" y="2521170"/>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Picture Placeholder 26">
            <a:extLst>
              <a:ext uri="{FF2B5EF4-FFF2-40B4-BE49-F238E27FC236}">
                <a16:creationId xmlns:a16="http://schemas.microsoft.com/office/drawing/2014/main" id="{B0C71FA6-0C00-BA68-0E70-D3CE31E78745}"/>
              </a:ext>
            </a:extLst>
          </p:cNvPr>
          <p:cNvSpPr>
            <a:spLocks noGrp="1"/>
          </p:cNvSpPr>
          <p:nvPr>
            <p:ph type="pic" sz="quarter" idx="89"/>
          </p:nvPr>
        </p:nvSpPr>
        <p:spPr>
          <a:xfrm>
            <a:off x="9539922" y="0"/>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45" name="Text Placeholder 32">
            <a:extLst>
              <a:ext uri="{FF2B5EF4-FFF2-40B4-BE49-F238E27FC236}">
                <a16:creationId xmlns:a16="http://schemas.microsoft.com/office/drawing/2014/main" id="{BB898A30-90C4-FDC7-707E-A21EE8AE8F08}"/>
              </a:ext>
            </a:extLst>
          </p:cNvPr>
          <p:cNvSpPr>
            <a:spLocks noGrp="1"/>
          </p:cNvSpPr>
          <p:nvPr>
            <p:ph type="body" sz="quarter" idx="90" hasCustomPrompt="1"/>
          </p:nvPr>
        </p:nvSpPr>
        <p:spPr>
          <a:xfrm>
            <a:off x="9639040" y="4383477"/>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E3376CA6-1F5A-2B2E-F9D5-9B5493D94AB9}"/>
              </a:ext>
            </a:extLst>
          </p:cNvPr>
          <p:cNvSpPr>
            <a:spLocks noGrp="1"/>
          </p:cNvSpPr>
          <p:nvPr>
            <p:ph type="body" sz="quarter" idx="91" hasCustomPrompt="1"/>
          </p:nvPr>
        </p:nvSpPr>
        <p:spPr>
          <a:xfrm>
            <a:off x="9581415" y="3505395"/>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47" name="Text Placeholder 32">
            <a:extLst>
              <a:ext uri="{FF2B5EF4-FFF2-40B4-BE49-F238E27FC236}">
                <a16:creationId xmlns:a16="http://schemas.microsoft.com/office/drawing/2014/main" id="{0F28EBB4-EE7D-0C65-6E62-FBC896577FE0}"/>
              </a:ext>
            </a:extLst>
          </p:cNvPr>
          <p:cNvSpPr>
            <a:spLocks noGrp="1"/>
          </p:cNvSpPr>
          <p:nvPr>
            <p:ph type="body" sz="quarter" idx="92" hasCustomPrompt="1"/>
          </p:nvPr>
        </p:nvSpPr>
        <p:spPr>
          <a:xfrm>
            <a:off x="10616630" y="3917319"/>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48" name="Text Placeholder 23">
            <a:extLst>
              <a:ext uri="{FF2B5EF4-FFF2-40B4-BE49-F238E27FC236}">
                <a16:creationId xmlns:a16="http://schemas.microsoft.com/office/drawing/2014/main" id="{BB5D5B20-3121-0F0F-2E4C-3D9B554CEB7A}"/>
              </a:ext>
            </a:extLst>
          </p:cNvPr>
          <p:cNvSpPr>
            <a:spLocks noGrp="1"/>
          </p:cNvSpPr>
          <p:nvPr>
            <p:ph type="body" sz="quarter" idx="93" hasCustomPrompt="1"/>
          </p:nvPr>
        </p:nvSpPr>
        <p:spPr>
          <a:xfrm rot="16200000">
            <a:off x="10391682" y="1299785"/>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49" name="Straight Connector 48">
            <a:extLst>
              <a:ext uri="{FF2B5EF4-FFF2-40B4-BE49-F238E27FC236}">
                <a16:creationId xmlns:a16="http://schemas.microsoft.com/office/drawing/2014/main" id="{6916D2A9-8858-7FC7-7432-BF37A909CC8C}"/>
              </a:ext>
            </a:extLst>
          </p:cNvPr>
          <p:cNvCxnSpPr>
            <a:cxnSpLocks/>
          </p:cNvCxnSpPr>
          <p:nvPr userDrawn="1"/>
        </p:nvCxnSpPr>
        <p:spPr>
          <a:xfrm flipV="1">
            <a:off x="9542925"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Text Placeholder 23">
            <a:extLst>
              <a:ext uri="{FF2B5EF4-FFF2-40B4-BE49-F238E27FC236}">
                <a16:creationId xmlns:a16="http://schemas.microsoft.com/office/drawing/2014/main" id="{28BB3BC0-F643-6C4F-6672-7CA33DF5268D}"/>
              </a:ext>
            </a:extLst>
          </p:cNvPr>
          <p:cNvSpPr>
            <a:spLocks noGrp="1"/>
          </p:cNvSpPr>
          <p:nvPr>
            <p:ph type="body" sz="quarter" idx="98" hasCustomPrompt="1"/>
          </p:nvPr>
        </p:nvSpPr>
        <p:spPr>
          <a:xfrm rot="16200000">
            <a:off x="7717895" y="5139128"/>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1100043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2087645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8077"/>
            <a:ext cx="6549337" cy="6677827"/>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5828411"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FRÁBÆR DVALARSTAÐIR </a:t>
            </a:r>
            <a:r>
              <a:rPr lang="en-GB" sz="600" b="1" i="0" u="none" spc="0" dirty="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HÖNNUN NÝSTÁRLEGRA DVALARSTAÐA Í FERÐAMENNSKU</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924" r:id="rId13"/>
    <p:sldLayoutId id="2147483890" r:id="rId14"/>
    <p:sldLayoutId id="2147483899" r:id="rId15"/>
    <p:sldLayoutId id="2147483884" r:id="rId16"/>
    <p:sldLayoutId id="2147483841" r:id="rId17"/>
    <p:sldLayoutId id="2147483917" r:id="rId18"/>
    <p:sldLayoutId id="2147483918" r:id="rId19"/>
    <p:sldLayoutId id="2147483879" r:id="rId20"/>
    <p:sldLayoutId id="2147483913" r:id="rId21"/>
    <p:sldLayoutId id="2147483914" r:id="rId22"/>
    <p:sldLayoutId id="2147483906" r:id="rId23"/>
    <p:sldLayoutId id="2147483907" r:id="rId24"/>
    <p:sldLayoutId id="2147483878" r:id="rId25"/>
    <p:sldLayoutId id="2147483915" r:id="rId26"/>
    <p:sldLayoutId id="2147483891" r:id="rId27"/>
    <p:sldLayoutId id="2147483922" r:id="rId28"/>
    <p:sldLayoutId id="2147483921" r:id="rId29"/>
    <p:sldLayoutId id="2147483894" r:id="rId30"/>
    <p:sldLayoutId id="2147483916" r:id="rId31"/>
    <p:sldLayoutId id="2147483932" r:id="rId32"/>
    <p:sldLayoutId id="2147483893" r:id="rId33"/>
    <p:sldLayoutId id="2147483895" r:id="rId34"/>
    <p:sldLayoutId id="2147483896" r:id="rId35"/>
    <p:sldLayoutId id="2147483900" r:id="rId36"/>
    <p:sldLayoutId id="2147483901" r:id="rId37"/>
    <p:sldLayoutId id="2147483902" r:id="rId38"/>
    <p:sldLayoutId id="2147483903" r:id="rId39"/>
    <p:sldLayoutId id="2147483904" r:id="rId40"/>
    <p:sldLayoutId id="2147483853" r:id="rId41"/>
    <p:sldLayoutId id="2147483912" r:id="rId42"/>
    <p:sldLayoutId id="2147483925" r:id="rId43"/>
    <p:sldLayoutId id="2147483930" r:id="rId44"/>
    <p:sldLayoutId id="2147483935" r:id="rId45"/>
    <p:sldLayoutId id="2147483936"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hyperlink" Target="https://www.eib.org/en/projects/all/20100451#:~:text=ITALIAN%20COOPERATIVE%20BANKS%20LOAN%20FOR,to%20the%20cooperative%20banks%20network" TargetMode="External"/><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hyperlink" Target="https://news.airbnb.com/1-million-fund-for-the-worlds-most-unique-home-ideas/#:~:text=UPDATED%3A%20%241%20Million%20Fund%20for,with%20daring%2C%20imaginative%20and" TargetMode="External"/><Relationship Id="rId2" Type="http://schemas.openxmlformats.org/officeDocument/2006/relationships/hyperlink" Target="https://www.neh.gov.ie/business-supports/leader-programme-for-rural-development#:~:text=What%20do%20you%20get?,Action%20Group%20for%20further%20information." TargetMode="External"/><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hyperlink" Target="https://www.neh.gov.ie/service/search/neh-en/116580?query=Climate+Action+Programme" TargetMode="External"/><Relationship Id="rId7"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hyperlink" Target="https://www.oecd.org/content/dam/oecd/en/publications/reports/2017/02/financing-approaches-for-tourism-smes-and-entrepreneurs_06d2b061/8d06572a-en.pdf#:~:text=Box%207,an%20innovative%20way%20to%20source" TargetMode="External"/><Relationship Id="rId5" Type="http://schemas.openxmlformats.org/officeDocument/2006/relationships/hyperlink" Target="https://www.oecd.org/en/publications/oecd-financing-smes-and-entrepreneurs-scoreboard-2025-highlights_64c9063c-en.html" TargetMode="External"/><Relationship Id="rId4" Type="http://schemas.openxmlformats.org/officeDocument/2006/relationships/hyperlink" Target="https://www.neh.gov.ie/business-supports/leader-programme-for-rural-development#:~:text=What%20do%20you%20get?,Action%20Group%20for%20further%20information."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kickstarter.com/" TargetMode="External"/><Relationship Id="rId2" Type="http://schemas.openxmlformats.org/officeDocument/2006/relationships/image" Target="../media/image19.jpeg"/><Relationship Id="rId1" Type="http://schemas.openxmlformats.org/officeDocument/2006/relationships/slideLayout" Target="../slideLayouts/slideLayout18.xml"/><Relationship Id="rId4" Type="http://schemas.openxmlformats.org/officeDocument/2006/relationships/hyperlink" Target="https://www.indiegogo.com/"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hyperlink" Target="https://www.tandfonline.com/doi/abs/10.1080/00346764.2021.2006765" TargetMode="External"/><Relationship Id="rId2" Type="http://schemas.openxmlformats.org/officeDocument/2006/relationships/image" Target="../media/image20.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dldc.org/programme/rural-development-leader/#:~:text=Rural%20Development%20Programme%20%28LEADER%29%202023," TargetMode="Externa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image" Target="../media/image22.png"/><Relationship Id="rId11" Type="http://schemas.openxmlformats.org/officeDocument/2006/relationships/image" Target="../media/image28.svg"/><Relationship Id="rId5" Type="http://schemas.openxmlformats.org/officeDocument/2006/relationships/hyperlink" Target="https://climate-adapt.eea.europa.eu/en/mission/funding/opportunities/european-agricultural-fund-for-rural-development#:~:text=Objective%20of%20the%20funding%20programme,aspects%20of%20participation%20in%20EAFRD." TargetMode="External"/><Relationship Id="rId10" Type="http://schemas.openxmlformats.org/officeDocument/2006/relationships/image" Target="../media/image27.png"/><Relationship Id="rId4" Type="http://schemas.openxmlformats.org/officeDocument/2006/relationships/image" Target="../media/image24.svg"/><Relationship Id="rId9" Type="http://schemas.openxmlformats.org/officeDocument/2006/relationships/image" Target="../media/image26.svg"/></Relationships>
</file>

<file path=ppt/slides/_rels/slide2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21.png"/><Relationship Id="rId5" Type="http://schemas.openxmlformats.org/officeDocument/2006/relationships/image" Target="../media/image22.png"/><Relationship Id="rId4" Type="http://schemas.openxmlformats.org/officeDocument/2006/relationships/image" Target="../media/image24.svg"/></Relationships>
</file>

<file path=ppt/slides/_rels/slide24.xml.rels><?xml version="1.0" encoding="UTF-8" standalone="yes"?>
<Relationships xmlns="http://schemas.openxmlformats.org/package/2006/relationships"><Relationship Id="rId8" Type="http://schemas.openxmlformats.org/officeDocument/2006/relationships/hyperlink" Target="https://www.neh.gov.ie/service/search/neh-en/116580?query=Climate+Action+Programme" TargetMode="External"/><Relationship Id="rId3" Type="http://schemas.openxmlformats.org/officeDocument/2006/relationships/image" Target="../media/image2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image" Target="../media/image30.svg"/><Relationship Id="rId11" Type="http://schemas.openxmlformats.org/officeDocument/2006/relationships/hyperlink" Target="http://www.atrigaconsult.com/43/23/EU-Funding-Opportunities#:~:text=The%20Programme%20brings%20together%20a%20wide%20range,initiative%20for%20local%20innovation%20in%20rural%20areas." TargetMode="External"/><Relationship Id="rId5" Type="http://schemas.openxmlformats.org/officeDocument/2006/relationships/image" Target="../media/image29.png"/><Relationship Id="rId10" Type="http://schemas.openxmlformats.org/officeDocument/2006/relationships/hyperlink" Target="https://www.eufunds.ie/european-agricultural-fund-for-rural-development/" TargetMode="External"/><Relationship Id="rId4" Type="http://schemas.openxmlformats.org/officeDocument/2006/relationships/image" Target="../media/image24.svg"/><Relationship Id="rId9" Type="http://schemas.openxmlformats.org/officeDocument/2006/relationships/hyperlink" Target="https://www.eufunds.ie/introduction-to-leader-funding/#:~:text=With%20a%20budget%20of%20%E2%82%AC70%20million%20for,enterprises%20and%20community%20groups%20in%20rural%20areas."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image" Target="../media/image22.png"/><Relationship Id="rId5" Type="http://schemas.openxmlformats.org/officeDocument/2006/relationships/hyperlink" Target="https://agriculture.ec.europa.eu/common-agricultural-policy/rural-development_en" TargetMode="External"/><Relationship Id="rId4" Type="http://schemas.openxmlformats.org/officeDocument/2006/relationships/image" Target="../media/image24.svg"/><Relationship Id="rId9" Type="http://schemas.openxmlformats.org/officeDocument/2006/relationships/image" Target="../media/image26.svg"/></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3.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4.svg"/><Relationship Id="rId9" Type="http://schemas.openxmlformats.org/officeDocument/2006/relationships/hyperlink" Target="https://dldc.org/leader-programme-2023-2027-targeted-call-for-tourist-accommodation-projects/"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44.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28.xml.rels><?xml version="1.0" encoding="UTF-8" standalone="yes"?>
<Relationships xmlns="http://schemas.openxmlformats.org/package/2006/relationships"><Relationship Id="rId8" Type="http://schemas.openxmlformats.org/officeDocument/2006/relationships/hyperlink" Target="https://dldc.org/ardara-farm-diversification-project-made-possible-with-leader-funding/#:~:text=Committee%20%28LCDC%29,the%20development%20of%20the%20project" TargetMode="External"/><Relationship Id="rId3" Type="http://schemas.openxmlformats.org/officeDocument/2006/relationships/image" Target="../media/image23.png"/><Relationship Id="rId7" Type="http://schemas.openxmlformats.org/officeDocument/2006/relationships/hyperlink" Target="https://www.airbnb.ie/rooms/49188873?source_impression_id=p3_1748965999_P37JFB5cH_P5wPYP" TargetMode="External"/><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hyperlink" Target="https://www.irishexaminer.com/farming/arid-30965898.html#:~:text=match%20at%20L312%20In%20Co,them%20a%20grant%20of%20%E2%82%AC200%2C000" TargetMode="External"/><Relationship Id="rId11" Type="http://schemas.openxmlformats.org/officeDocument/2006/relationships/image" Target="../media/image40.png"/><Relationship Id="rId5" Type="http://schemas.openxmlformats.org/officeDocument/2006/relationships/hyperlink" Target="https://www.castledarcyglamping.com/pods.html" TargetMode="External"/><Relationship Id="rId10" Type="http://schemas.openxmlformats.org/officeDocument/2006/relationships/image" Target="../media/image39.svg"/><Relationship Id="rId4" Type="http://schemas.openxmlformats.org/officeDocument/2006/relationships/image" Target="../media/image24.svg"/><Relationship Id="rId9"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hyperlink" Target="file:///C:\Users\momen\Dropbox\01%20%20LAURA\2024%20EPIC%20STAYS\03%20EPIC%20STAYS%20WP3%20Curriculum%20NHL%20&amp;%20Online%20VET%20OER%20Course%20MMS\dldc.org" TargetMode="External"/><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2.xml"/><Relationship Id="rId6" Type="http://schemas.openxmlformats.org/officeDocument/2006/relationships/hyperlink" Target="https://www.eib.org/en/products/mandates-partnerships/rrf/italy.com" TargetMode="External"/><Relationship Id="rId11" Type="http://schemas.openxmlformats.org/officeDocument/2006/relationships/image" Target="../media/image30.svg"/><Relationship Id="rId5" Type="http://schemas.openxmlformats.org/officeDocument/2006/relationships/hyperlink" Target="https://www.europeanboatingindustry.eu/newsroom/newsletter/item/757-new-european-agenda-for-tourism-approved-by-eu-countries#:~:text=For%20these%20reasons%2C%20the%20European,become%20more%20sustainable%20and%20responsible." TargetMode="External"/><Relationship Id="rId10" Type="http://schemas.openxmlformats.org/officeDocument/2006/relationships/image" Target="../media/image29.png"/><Relationship Id="rId4" Type="http://schemas.openxmlformats.org/officeDocument/2006/relationships/image" Target="../media/image24.svg"/><Relationship Id="rId9" Type="http://schemas.openxmlformats.org/officeDocument/2006/relationships/image" Target="../media/image26.svg"/></Relationships>
</file>

<file path=ppt/slides/_rels/slide3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1.jpeg"/><Relationship Id="rId3" Type="http://schemas.openxmlformats.org/officeDocument/2006/relationships/image" Target="../media/image23.png"/><Relationship Id="rId7" Type="http://schemas.openxmlformats.org/officeDocument/2006/relationships/image" Target="../media/image21.png"/><Relationship Id="rId12" Type="http://schemas.openxmlformats.org/officeDocument/2006/relationships/hyperlink" Target="https://www.bled.si/sl/informacije/poslovne-strani/novice/2025010310405221/javni-razpis-za-popolno-prenovo-ali-izgradnjo-novih-turisticnih-nastanitvenih-obratov/#:~:text=Javni%20razpis%20za%20popolno%20prenovo,1%2C8%20milijona%20evrov%20za" TargetMode="External"/><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hyperlink" Target="https://psr.regione.puglia.it/en/monitoraggio" TargetMode="External"/><Relationship Id="rId11" Type="http://schemas.openxmlformats.org/officeDocument/2006/relationships/image" Target="../media/image30.svg"/><Relationship Id="rId5" Type="http://schemas.openxmlformats.org/officeDocument/2006/relationships/hyperlink" Target="https://ec.europa.eu/enrd/enrd-static/fms/pdf/EB007ED3-CC2C-B128-12E5-C75B484E4926.pdf" TargetMode="External"/><Relationship Id="rId10" Type="http://schemas.openxmlformats.org/officeDocument/2006/relationships/image" Target="../media/image29.png"/><Relationship Id="rId4" Type="http://schemas.openxmlformats.org/officeDocument/2006/relationships/image" Target="../media/image24.svg"/><Relationship Id="rId9" Type="http://schemas.openxmlformats.org/officeDocument/2006/relationships/image" Target="../media/image26.svg"/></Relationships>
</file>

<file path=ppt/slides/_rels/slide3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23.png"/><Relationship Id="rId7" Type="http://schemas.openxmlformats.org/officeDocument/2006/relationships/image" Target="../media/image30.svg"/><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29.png"/><Relationship Id="rId5" Type="http://schemas.openxmlformats.org/officeDocument/2006/relationships/hyperlink" Target="https://agriculture.ec.europa.eu/common-agricultural-policy/cap-overview/cap-2023-27_en" TargetMode="External"/><Relationship Id="rId10" Type="http://schemas.openxmlformats.org/officeDocument/2006/relationships/image" Target="../media/image43.svg"/><Relationship Id="rId4" Type="http://schemas.openxmlformats.org/officeDocument/2006/relationships/image" Target="../media/image24.svg"/><Relationship Id="rId9"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hyperlink" Target="https://www.gov.si/novice/2024-12-27-objavljen-je-javni-razpis-za-popolno-prenovo-ali-izgradnjo-novih-turisticnih-nastanitvenih-obratov/?s=09" TargetMode="External"/><Relationship Id="rId2" Type="http://schemas.openxmlformats.org/officeDocument/2006/relationships/hyperlink" Target="https://www.bled.si/sl/informacije/poslovne-strani/novice/2025010310405221/javni-razpis-za-popolno-prenovo-ali-izgradnjo-novih-turisticnih-nastanitvenih-obratov/#:~:text=Javni%20razpis%20za%20popolno%20prenovo,1%2C8%20milijona%20evrov%20za" TargetMode="External"/><Relationship Id="rId1" Type="http://schemas.openxmlformats.org/officeDocument/2006/relationships/slideLayout" Target="../slideLayouts/slideLayout9.xml"/><Relationship Id="rId4" Type="http://schemas.openxmlformats.org/officeDocument/2006/relationships/image" Target="../media/image44.jpg"/></Relationships>
</file>

<file path=ppt/slides/_rels/slide3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2.xml"/><Relationship Id="rId6" Type="http://schemas.openxmlformats.org/officeDocument/2006/relationships/hyperlink" Target="https://www.failteireland.ie/Identify-Available-Funding/Just-Transition-Fund/About-EU-JTF.aspx" TargetMode="External"/><Relationship Id="rId11" Type="http://schemas.openxmlformats.org/officeDocument/2006/relationships/image" Target="../media/image43.svg"/><Relationship Id="rId5" Type="http://schemas.openxmlformats.org/officeDocument/2006/relationships/hyperlink" Target="https://www.failteireland.ie/JustTransition.aspx" TargetMode="External"/><Relationship Id="rId10" Type="http://schemas.openxmlformats.org/officeDocument/2006/relationships/image" Target="../media/image42.png"/><Relationship Id="rId4" Type="http://schemas.openxmlformats.org/officeDocument/2006/relationships/image" Target="../media/image24.svg"/><Relationship Id="rId9" Type="http://schemas.openxmlformats.org/officeDocument/2006/relationships/image" Target="../media/image26.svg"/></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hyperlink" Target="https://www.mdpi.com/2071-1050/10/8/2938#:~:text=Do%20Rural%20Policies%20Impact%20on,financial%20support%20derived%20from" TargetMode="External"/><Relationship Id="rId2" Type="http://schemas.openxmlformats.org/officeDocument/2006/relationships/image" Target="../media/image21.png"/><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hyperlink" Target="https://www.consilium.europa.eu/en/press/press-releases/2022/12/01/new-european-agenda-for-tourism/"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45.xml"/><Relationship Id="rId5" Type="http://schemas.openxmlformats.org/officeDocument/2006/relationships/image" Target="../media/image1.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0E914B3-5D75-DE4D-6C74-C8D1B4CF77D4}"/>
              </a:ext>
            </a:extLst>
          </p:cNvPr>
          <p:cNvSpPr>
            <a:spLocks noGrp="1"/>
          </p:cNvSpPr>
          <p:nvPr>
            <p:ph type="body" sz="quarter" idx="17"/>
          </p:nvPr>
        </p:nvSpPr>
        <p:spPr/>
        <p:txBody>
          <a:bodyPr/>
          <a:lstStyle/>
          <a:p>
            <a:endParaRPr lang="en-IE"/>
          </a:p>
        </p:txBody>
      </p:sp>
      <p:sp>
        <p:nvSpPr>
          <p:cNvPr id="9" name="Text Placeholder 8">
            <a:extLst>
              <a:ext uri="{FF2B5EF4-FFF2-40B4-BE49-F238E27FC236}">
                <a16:creationId xmlns:a16="http://schemas.microsoft.com/office/drawing/2014/main" id="{F8829EAC-8B33-858C-8A48-886A65C6C81F}"/>
              </a:ext>
            </a:extLst>
          </p:cNvPr>
          <p:cNvSpPr>
            <a:spLocks noGrp="1"/>
          </p:cNvSpPr>
          <p:nvPr>
            <p:ph type="body" sz="quarter" idx="65"/>
          </p:nvPr>
        </p:nvSpPr>
        <p:spPr/>
        <p:txBody>
          <a:bodyPr/>
          <a:lstStyle/>
          <a:p>
            <a:r>
              <a:rPr lang="en-US" dirty="0" err="1"/>
              <a:t>Torfhus </a:t>
            </a:r>
            <a:r>
              <a:rPr lang="en-US" dirty="0"/>
              <a:t>Retreat, Ísland </a:t>
            </a:r>
            <a:endParaRPr lang="en-IE" dirty="0"/>
          </a:p>
        </p:txBody>
      </p:sp>
      <p:sp>
        <p:nvSpPr>
          <p:cNvPr id="8" name="Text Placeholder 2">
            <a:extLst>
              <a:ext uri="{FF2B5EF4-FFF2-40B4-BE49-F238E27FC236}">
                <a16:creationId xmlns:a16="http://schemas.microsoft.com/office/drawing/2014/main" id="{753DA0CF-B352-B521-2ED3-96028AFE64DB}"/>
              </a:ext>
            </a:extLst>
          </p:cNvPr>
          <p:cNvSpPr>
            <a:spLocks noGrp="1"/>
          </p:cNvSpPr>
          <p:nvPr>
            <p:ph type="body" sz="quarter" idx="15"/>
          </p:nvPr>
        </p:nvSpPr>
        <p:spPr>
          <a:xfrm>
            <a:off x="374360" y="2557127"/>
            <a:ext cx="5089964" cy="697353"/>
          </a:xfrm>
        </p:spPr>
        <p:txBody>
          <a:bodyPr/>
          <a:lstStyle/>
          <a:p>
            <a:r>
              <a:rPr lang="en-GB" dirty="0"/>
              <a:t>Modúl 7 </a:t>
            </a:r>
            <a:r>
              <a:rPr lang="en-GB" sz="4400" b="0" dirty="0"/>
              <a:t>(hluti 1)</a:t>
            </a:r>
          </a:p>
        </p:txBody>
      </p:sp>
      <p:sp>
        <p:nvSpPr>
          <p:cNvPr id="12" name="Text Placeholder 3">
            <a:extLst>
              <a:ext uri="{FF2B5EF4-FFF2-40B4-BE49-F238E27FC236}">
                <a16:creationId xmlns:a16="http://schemas.microsoft.com/office/drawing/2014/main" id="{55F7CF88-0018-0D30-A326-5B237F651C9F}"/>
              </a:ext>
            </a:extLst>
          </p:cNvPr>
          <p:cNvSpPr>
            <a:spLocks noGrp="1"/>
          </p:cNvSpPr>
          <p:nvPr>
            <p:ph type="body" sz="quarter" idx="16"/>
          </p:nvPr>
        </p:nvSpPr>
        <p:spPr>
          <a:xfrm>
            <a:off x="374360" y="3289874"/>
            <a:ext cx="5089964" cy="697353"/>
          </a:xfrm>
        </p:spPr>
        <p:txBody>
          <a:bodyPr>
            <a:noAutofit/>
          </a:bodyPr>
          <a:lstStyle/>
          <a:p>
            <a:pPr defTabSz="777514">
              <a:lnSpc>
                <a:spcPct val="100000"/>
              </a:lnSpc>
              <a:spcBef>
                <a:spcPts val="0"/>
              </a:spcBef>
              <a:spcAft>
                <a:spcPts val="1200"/>
              </a:spcAft>
              <a:defRPr/>
            </a:pPr>
            <a:r>
              <a:rPr lang="en-US" sz="3200" b="1" dirty="0"/>
              <a:t>Gera það hagkvæmt – </a:t>
            </a:r>
            <a:r>
              <a:rPr lang="en-US" sz="3200" dirty="0"/>
              <a:t>Inngangur að fjárhagsáætlunargerð, einkafjármögnun og evrópsk fjármögnun</a:t>
            </a:r>
            <a:endParaRPr lang="en-US" sz="2800" dirty="0">
              <a:solidFill>
                <a:srgbClr val="E96751"/>
              </a:solidFill>
            </a:endParaRPr>
          </a:p>
          <a:p>
            <a:pPr defTabSz="777514">
              <a:lnSpc>
                <a:spcPct val="100000"/>
              </a:lnSpc>
              <a:spcBef>
                <a:spcPts val="0"/>
              </a:spcBef>
              <a:spcAft>
                <a:spcPts val="1200"/>
              </a:spcAft>
              <a:defRPr/>
            </a:pPr>
            <a:endParaRPr lang="en-IE" sz="2800" i="1" dirty="0"/>
          </a:p>
        </p:txBody>
      </p:sp>
      <p:pic>
        <p:nvPicPr>
          <p:cNvPr id="5" name="Picture Placeholder 4" descr="A stone path leading to a building&#10;&#10;AI-generated content may be incorrect.">
            <a:extLst>
              <a:ext uri="{FF2B5EF4-FFF2-40B4-BE49-F238E27FC236}">
                <a16:creationId xmlns:a16="http://schemas.microsoft.com/office/drawing/2014/main" id="{EC6612A9-1C69-2164-B90E-3ED38A21951A}"/>
              </a:ext>
            </a:extLst>
          </p:cNvPr>
          <p:cNvPicPr>
            <a:picLocks noGrp="1" noChangeAspect="1"/>
          </p:cNvPicPr>
          <p:nvPr>
            <p:ph type="pic" sz="quarter" idx="19"/>
          </p:nvPr>
        </p:nvPicPr>
        <p:blipFill>
          <a:blip r:embed="rId2"/>
          <a:srcRect l="9248" r="9248"/>
          <a:stretch>
            <a:fillRect/>
          </a:stretch>
        </p:blipFill>
        <p:spPr/>
      </p:pic>
    </p:spTree>
    <p:extLst>
      <p:ext uri="{BB962C8B-B14F-4D97-AF65-F5344CB8AC3E}">
        <p14:creationId xmlns:p14="http://schemas.microsoft.com/office/powerpoint/2010/main" val="938458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238FC-C5DD-CC56-83E4-F92E8C920006}"/>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3A27DDB-D7B3-93CC-3A1A-937ABBFC9A9E}"/>
              </a:ext>
            </a:extLst>
          </p:cNvPr>
          <p:cNvSpPr>
            <a:spLocks noGrp="1"/>
          </p:cNvSpPr>
          <p:nvPr>
            <p:ph type="body" sz="quarter" idx="18"/>
          </p:nvPr>
        </p:nvSpPr>
        <p:spPr>
          <a:xfrm>
            <a:off x="639320" y="3392026"/>
            <a:ext cx="2927720" cy="1049221"/>
          </a:xfrm>
        </p:spPr>
        <p:txBody>
          <a:bodyPr/>
          <a:lstStyle/>
          <a:p>
            <a:pPr algn="ctr">
              <a:lnSpc>
                <a:spcPct val="100000"/>
              </a:lnSpc>
            </a:pPr>
            <a:r>
              <a:rPr lang="en-IE" sz="3000" dirty="0"/>
              <a:t>Eigið fé og/eða sparnaður</a:t>
            </a:r>
          </a:p>
        </p:txBody>
      </p:sp>
      <p:pic>
        <p:nvPicPr>
          <p:cNvPr id="6" name="Picture Placeholder 5" descr="A person putting money in a purse&#10;&#10;AI-generated content may be incorrect.">
            <a:extLst>
              <a:ext uri="{FF2B5EF4-FFF2-40B4-BE49-F238E27FC236}">
                <a16:creationId xmlns:a16="http://schemas.microsoft.com/office/drawing/2014/main" id="{73AED73E-3FE5-BA35-04F8-FCCCB383474B}"/>
              </a:ext>
            </a:extLst>
          </p:cNvPr>
          <p:cNvPicPr>
            <a:picLocks noGrp="1" noChangeAspect="1"/>
          </p:cNvPicPr>
          <p:nvPr>
            <p:ph type="pic" sz="quarter" idx="10"/>
          </p:nvPr>
        </p:nvPicPr>
        <p:blipFill>
          <a:blip r:embed="rId2"/>
          <a:srcRect t="31045" b="31045"/>
          <a:stretch>
            <a:fillRect/>
          </a:stretch>
        </p:blipFill>
        <p:spPr/>
      </p:pic>
      <p:sp>
        <p:nvSpPr>
          <p:cNvPr id="3" name="Text Placeholder 2">
            <a:extLst>
              <a:ext uri="{FF2B5EF4-FFF2-40B4-BE49-F238E27FC236}">
                <a16:creationId xmlns:a16="http://schemas.microsoft.com/office/drawing/2014/main" id="{5AC6188B-5354-E2B5-49D4-53551B79BDE1}"/>
              </a:ext>
            </a:extLst>
          </p:cNvPr>
          <p:cNvSpPr>
            <a:spLocks noGrp="1"/>
          </p:cNvSpPr>
          <p:nvPr>
            <p:ph type="body" sz="quarter" idx="21"/>
          </p:nvPr>
        </p:nvSpPr>
        <p:spPr>
          <a:xfrm>
            <a:off x="4643366" y="279799"/>
            <a:ext cx="6817609" cy="3499183"/>
          </a:xfrm>
        </p:spPr>
        <p:txBody>
          <a:bodyPr/>
          <a:lstStyle/>
          <a:p>
            <a:pPr marL="342900" indent="-342900">
              <a:spcAft>
                <a:spcPts val="600"/>
              </a:spcAft>
              <a:buFont typeface="Wingdings" panose="05000000000000000000" pitchFamily="2" charset="2"/>
              <a:buChar char="v"/>
            </a:pPr>
            <a:r>
              <a:rPr lang="en-US" sz="2400" b="1" dirty="0">
                <a:solidFill>
                  <a:srgbClr val="E96751"/>
                </a:solidFill>
              </a:rPr>
              <a:t>Ávinningur: </a:t>
            </a:r>
            <a:r>
              <a:rPr lang="en-US" sz="2400" dirty="0"/>
              <a:t>Þessi eiginfjárframlag sýnir skuldbindingu. Það hefur þann kost að engir vextir eða endurgreiðslubyrði fylgja. Ef þú átt nokkra sparnaði (eða getur smám saman fjárfest hagnað frá núverandi búi eða fyrirtæki), sýnir það skuldbindingu gagnvart öðrum fjárfestum. </a:t>
            </a:r>
          </a:p>
          <a:p>
            <a:pPr marL="342900" indent="-342900">
              <a:spcAft>
                <a:spcPts val="600"/>
              </a:spcAft>
              <a:buFont typeface="Wingdings" panose="05000000000000000000" pitchFamily="2" charset="2"/>
              <a:buChar char="v"/>
            </a:pPr>
            <a:endParaRPr lang="en-US" sz="2400" dirty="0"/>
          </a:p>
          <a:p>
            <a:pPr marL="342900" indent="-342900">
              <a:spcAft>
                <a:spcPts val="1200"/>
              </a:spcAft>
              <a:buFont typeface="Wingdings" panose="05000000000000000000" pitchFamily="2" charset="2"/>
              <a:buChar char="v"/>
            </a:pPr>
            <a:r>
              <a:rPr lang="en-US" sz="2400" b="1" dirty="0">
                <a:solidFill>
                  <a:srgbClr val="E96751"/>
                </a:solidFill>
              </a:rPr>
              <a:t>Ráð</a:t>
            </a:r>
            <a:r>
              <a:rPr lang="en-US" sz="2400" dirty="0"/>
              <a:t>: Auk þess skaltu íhuga fjármögnun </a:t>
            </a:r>
            <a:r>
              <a:rPr lang="en-US" sz="2400" b="1" dirty="0"/>
              <a:t>frá vinum og fjölskyldu </a:t>
            </a:r>
            <a:r>
              <a:rPr lang="en-US" sz="2400" dirty="0"/>
              <a:t>– óformleg lán eða eiginfjárframlög frá ættingjum geta komið verkefninu þínu af stað (gættu þess að </a:t>
            </a:r>
            <a:r>
              <a:rPr lang="en-US" sz="2400" dirty="0" err="1"/>
              <a:t>formgera </a:t>
            </a:r>
            <a:r>
              <a:rPr lang="en-US" sz="2400" dirty="0"/>
              <a:t>samninga til að forðast misskilning).</a:t>
            </a:r>
          </a:p>
          <a:p>
            <a:pPr marL="342900" indent="-342900">
              <a:spcAft>
                <a:spcPts val="1200"/>
              </a:spcAft>
              <a:buFont typeface="Wingdings" panose="05000000000000000000" pitchFamily="2" charset="2"/>
              <a:buChar char="v"/>
            </a:pPr>
            <a:endParaRPr lang="en-US" sz="2400" dirty="0"/>
          </a:p>
          <a:p>
            <a:pPr marL="342900" indent="-342900">
              <a:spcAft>
                <a:spcPts val="1200"/>
              </a:spcAft>
              <a:buFont typeface="Wingdings" panose="05000000000000000000" pitchFamily="2" charset="2"/>
              <a:buChar char="v"/>
            </a:pPr>
            <a:r>
              <a:rPr lang="en-US" sz="2400" b="1" dirty="0">
                <a:solidFill>
                  <a:srgbClr val="E96751"/>
                </a:solidFill>
              </a:rPr>
              <a:t>Kostir: </a:t>
            </a:r>
            <a:r>
              <a:rPr lang="en-US" sz="2400" dirty="0"/>
              <a:t>fullt eignarhald og stjórn. Getur staðið straum af upphaflegum innborgunum, vettvangsrannsóknum eða skipulagsgjöldum. Sterkjar eiginfjárstöðu þína þegar sótt er um styrki eða lán. </a:t>
            </a:r>
            <a:r>
              <a:rPr lang="en-US" sz="2400" b="1" i="1" dirty="0">
                <a:solidFill>
                  <a:srgbClr val="3B7F81"/>
                </a:solidFill>
              </a:rPr>
              <a:t>Gallar: </a:t>
            </a:r>
            <a:r>
              <a:rPr lang="en-US" sz="2400" dirty="0"/>
              <a:t>takmörkuð upphæð og persónulegur fjárhagslegur áhugi.</a:t>
            </a:r>
          </a:p>
          <a:p>
            <a:pPr marL="342900" indent="-342900">
              <a:spcAft>
                <a:spcPts val="1200"/>
              </a:spcAft>
              <a:buFont typeface="Wingdings" panose="05000000000000000000" pitchFamily="2" charset="2"/>
              <a:buChar char="v"/>
            </a:pPr>
            <a:endParaRPr lang="en-US" sz="2400" dirty="0"/>
          </a:p>
          <a:p>
            <a:pPr marL="342900" indent="-342900">
              <a:spcAft>
                <a:spcPts val="1200"/>
              </a:spcAft>
              <a:buFont typeface="Wingdings" panose="05000000000000000000" pitchFamily="2" charset="2"/>
              <a:buChar char="v"/>
            </a:pPr>
            <a:endParaRPr lang="en-IE" sz="2400" dirty="0"/>
          </a:p>
        </p:txBody>
      </p:sp>
      <p:sp>
        <p:nvSpPr>
          <p:cNvPr id="2" name="Text Placeholder 6">
            <a:extLst>
              <a:ext uri="{FF2B5EF4-FFF2-40B4-BE49-F238E27FC236}">
                <a16:creationId xmlns:a16="http://schemas.microsoft.com/office/drawing/2014/main" id="{CE9B3CEE-D290-5439-BE9D-E7CFD8A4D652}"/>
              </a:ext>
            </a:extLst>
          </p:cNvPr>
          <p:cNvSpPr txBox="1">
            <a:spLocks/>
          </p:cNvSpPr>
          <p:nvPr/>
        </p:nvSpPr>
        <p:spPr>
          <a:xfrm>
            <a:off x="716666" y="2379779"/>
            <a:ext cx="2773029"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dirty="0"/>
              <a:t>Fjármögnunar- og fjármálavalkostir</a:t>
            </a:r>
          </a:p>
        </p:txBody>
      </p:sp>
    </p:spTree>
    <p:extLst>
      <p:ext uri="{BB962C8B-B14F-4D97-AF65-F5344CB8AC3E}">
        <p14:creationId xmlns:p14="http://schemas.microsoft.com/office/powerpoint/2010/main" val="1386974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90D1A-DB8B-D56F-F9B7-4A90C8A2F3D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DD456B8E-0950-F8D7-C29D-031235510395}"/>
              </a:ext>
            </a:extLst>
          </p:cNvPr>
          <p:cNvSpPr>
            <a:spLocks noGrp="1"/>
          </p:cNvSpPr>
          <p:nvPr>
            <p:ph type="body" sz="quarter" idx="18"/>
          </p:nvPr>
        </p:nvSpPr>
        <p:spPr>
          <a:xfrm>
            <a:off x="639320" y="3392026"/>
            <a:ext cx="2927720" cy="1049221"/>
          </a:xfrm>
        </p:spPr>
        <p:txBody>
          <a:bodyPr/>
          <a:lstStyle/>
          <a:p>
            <a:pPr algn="ctr">
              <a:lnSpc>
                <a:spcPct val="100000"/>
              </a:lnSpc>
            </a:pPr>
            <a:r>
              <a:rPr lang="en-IE" sz="3000" dirty="0"/>
              <a:t>Eigið fé og/eða sparnaður</a:t>
            </a:r>
          </a:p>
        </p:txBody>
      </p:sp>
      <p:pic>
        <p:nvPicPr>
          <p:cNvPr id="6" name="Picture Placeholder 5" descr="A person putting money in a purse&#10;&#10;AI-generated content may be incorrect.">
            <a:extLst>
              <a:ext uri="{FF2B5EF4-FFF2-40B4-BE49-F238E27FC236}">
                <a16:creationId xmlns:a16="http://schemas.microsoft.com/office/drawing/2014/main" id="{168CEEF7-CB17-6BC2-51B7-99D3B7A73795}"/>
              </a:ext>
            </a:extLst>
          </p:cNvPr>
          <p:cNvPicPr>
            <a:picLocks noGrp="1" noChangeAspect="1"/>
          </p:cNvPicPr>
          <p:nvPr>
            <p:ph type="pic" sz="quarter" idx="10"/>
          </p:nvPr>
        </p:nvPicPr>
        <p:blipFill>
          <a:blip r:embed="rId2"/>
          <a:srcRect t="31045" b="31045"/>
          <a:stretch>
            <a:fillRect/>
          </a:stretch>
        </p:blipFill>
        <p:spPr/>
      </p:pic>
      <p:sp>
        <p:nvSpPr>
          <p:cNvPr id="3" name="Text Placeholder 2">
            <a:extLst>
              <a:ext uri="{FF2B5EF4-FFF2-40B4-BE49-F238E27FC236}">
                <a16:creationId xmlns:a16="http://schemas.microsoft.com/office/drawing/2014/main" id="{CB05E64C-8288-B5F4-291D-185A8270678E}"/>
              </a:ext>
            </a:extLst>
          </p:cNvPr>
          <p:cNvSpPr>
            <a:spLocks noGrp="1"/>
          </p:cNvSpPr>
          <p:nvPr>
            <p:ph type="body" sz="quarter" idx="21"/>
          </p:nvPr>
        </p:nvSpPr>
        <p:spPr>
          <a:xfrm>
            <a:off x="5048942" y="357982"/>
            <a:ext cx="6619875" cy="3499183"/>
          </a:xfrm>
        </p:spPr>
        <p:txBody>
          <a:bodyPr/>
          <a:lstStyle/>
          <a:p>
            <a:pPr>
              <a:spcAft>
                <a:spcPts val="600"/>
              </a:spcAft>
            </a:pPr>
            <a:r>
              <a:rPr lang="en-US" sz="2800" b="1" dirty="0">
                <a:solidFill>
                  <a:srgbClr val="459597"/>
                </a:solidFill>
              </a:rPr>
              <a:t>Sparisjóðir og samvinnubankar</a:t>
            </a:r>
          </a:p>
          <a:p>
            <a:pPr>
              <a:spcAft>
                <a:spcPts val="600"/>
              </a:spcAft>
            </a:pPr>
            <a:r>
              <a:rPr lang="en-US" sz="2400" dirty="0"/>
              <a:t>Í sumum löndum styðja staðbundin sparisjóðir eða samvinnubankar samfélagsfyrirtæki. Þeir geta verið sveigjanlegri og haft áhuga á félagslegum ávinningi verkefnisins þíns. </a:t>
            </a:r>
          </a:p>
          <a:p>
            <a:pPr>
              <a:spcAft>
                <a:spcPts val="600"/>
              </a:spcAft>
            </a:pPr>
            <a:r>
              <a:rPr lang="en-US" sz="2400" b="1" dirty="0">
                <a:solidFill>
                  <a:srgbClr val="E96751"/>
                </a:solidFill>
              </a:rPr>
              <a:t>Dæmi: </a:t>
            </a:r>
            <a:r>
              <a:rPr lang="en-US" sz="2400" dirty="0"/>
              <a:t>Ítalísku samvinnubankarnir eða </a:t>
            </a:r>
            <a:r>
              <a:rPr lang="en-US" sz="2400" dirty="0">
                <a:solidFill>
                  <a:srgbClr val="E96751"/>
                </a:solidFill>
                <a:hlinkClick r:id="rId3">
                  <a:extLst>
                    <a:ext uri="{A12FA001-AC4F-418D-AE19-62706E023703}">
                      <ahyp:hlinkClr xmlns:ahyp="http://schemas.microsoft.com/office/drawing/2018/hyperlinkcolor" val="tx"/>
                    </a:ext>
                  </a:extLst>
                </a:hlinkClick>
              </a:rPr>
              <a:t>lánasamtök (</a:t>
            </a:r>
            <a:r>
              <a:rPr lang="en-US" sz="2400" dirty="0" err="1">
                <a:solidFill>
                  <a:srgbClr val="E96751"/>
                </a:solidFill>
                <a:hlinkClick r:id="rId3">
                  <a:extLst>
                    <a:ext uri="{A12FA001-AC4F-418D-AE19-62706E023703}">
                      <ahyp:hlinkClr xmlns:ahyp="http://schemas.microsoft.com/office/drawing/2018/hyperlinkcolor" val="tx"/>
                    </a:ext>
                  </a:extLst>
                </a:hlinkClick>
              </a:rPr>
              <a:t>Confidi</a:t>
            </a:r>
            <a:r>
              <a:rPr lang="en-US" sz="2400" dirty="0">
                <a:solidFill>
                  <a:srgbClr val="E96751"/>
                </a:solidFill>
                <a:hlinkClick r:id="rId3">
                  <a:extLst>
                    <a:ext uri="{A12FA001-AC4F-418D-AE19-62706E023703}">
                      <ahyp:hlinkClr xmlns:ahyp="http://schemas.microsoft.com/office/drawing/2018/hyperlinkcolor" val="tx"/>
                    </a:ext>
                  </a:extLst>
                </a:hlinkClick>
              </a:rPr>
              <a:t>) </a:t>
            </a:r>
            <a:r>
              <a:rPr lang="en-US" sz="2400" dirty="0"/>
              <a:t>bjóða smá- og meðalstórum fyrirtækjum auðveldari lán. </a:t>
            </a:r>
          </a:p>
          <a:p>
            <a:pPr>
              <a:spcAft>
                <a:spcPts val="600"/>
              </a:spcAft>
            </a:pPr>
            <a:endParaRPr lang="en-US" sz="2400" dirty="0"/>
          </a:p>
          <a:p>
            <a:pPr>
              <a:spcAft>
                <a:spcPts val="1200"/>
              </a:spcAft>
            </a:pPr>
            <a:r>
              <a:rPr lang="en-US" sz="2800" b="1" dirty="0">
                <a:solidFill>
                  <a:srgbClr val="459597"/>
                </a:solidFill>
              </a:rPr>
              <a:t>Bankalán</a:t>
            </a:r>
          </a:p>
          <a:p>
            <a:pPr>
              <a:spcAft>
                <a:spcPts val="1200"/>
              </a:spcAft>
            </a:pPr>
            <a:r>
              <a:rPr lang="en-US" sz="2400" dirty="0"/>
              <a:t>Hefðbundið bankalán eða veðlán á fasteign. Bankar munu krefjast trausts viðskiptaáætlunar og tryggingar, t.d. fasteigna/eigna, og sönnunar á því að verkefnið geti greitt niður skuldir sínar. </a:t>
            </a:r>
            <a:r>
              <a:rPr lang="en-US" sz="2400" b="1" dirty="0"/>
              <a:t>Ríkisábyrgðir lánstrausts </a:t>
            </a:r>
            <a:r>
              <a:rPr lang="en-US" sz="2400" dirty="0"/>
              <a:t>geta hjálpað þér að tryggja þann fjármuni sem þú þarft. </a:t>
            </a:r>
          </a:p>
          <a:p>
            <a:pPr>
              <a:spcAft>
                <a:spcPts val="600"/>
              </a:spcAft>
            </a:pPr>
            <a:endParaRPr lang="en-US" sz="2400" dirty="0"/>
          </a:p>
          <a:p>
            <a:pPr>
              <a:spcAft>
                <a:spcPts val="600"/>
              </a:spcAft>
            </a:pPr>
            <a:endParaRPr lang="en-US" sz="2400" dirty="0"/>
          </a:p>
          <a:p>
            <a:pPr>
              <a:spcAft>
                <a:spcPts val="600"/>
              </a:spcAft>
            </a:pPr>
            <a:endParaRPr lang="en-IE" sz="2400" dirty="0"/>
          </a:p>
        </p:txBody>
      </p:sp>
      <p:sp>
        <p:nvSpPr>
          <p:cNvPr id="2" name="Text Placeholder 6">
            <a:extLst>
              <a:ext uri="{FF2B5EF4-FFF2-40B4-BE49-F238E27FC236}">
                <a16:creationId xmlns:a16="http://schemas.microsoft.com/office/drawing/2014/main" id="{45FDA4BF-2223-2528-56F1-F1EEBC59A60C}"/>
              </a:ext>
            </a:extLst>
          </p:cNvPr>
          <p:cNvSpPr txBox="1">
            <a:spLocks/>
          </p:cNvSpPr>
          <p:nvPr/>
        </p:nvSpPr>
        <p:spPr>
          <a:xfrm>
            <a:off x="716666" y="2379779"/>
            <a:ext cx="2773029"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dirty="0"/>
              <a:t>Fjármögnun og fjármálavalkostir</a:t>
            </a:r>
          </a:p>
        </p:txBody>
      </p:sp>
      <p:grpSp>
        <p:nvGrpSpPr>
          <p:cNvPr id="25" name="Group 24">
            <a:extLst>
              <a:ext uri="{FF2B5EF4-FFF2-40B4-BE49-F238E27FC236}">
                <a16:creationId xmlns:a16="http://schemas.microsoft.com/office/drawing/2014/main" id="{95AFFDB4-3CDE-A05F-412F-7C5E03FAAAFD}"/>
              </a:ext>
            </a:extLst>
          </p:cNvPr>
          <p:cNvGrpSpPr/>
          <p:nvPr/>
        </p:nvGrpSpPr>
        <p:grpSpPr>
          <a:xfrm>
            <a:off x="4328942" y="304272"/>
            <a:ext cx="720000" cy="861774"/>
            <a:chOff x="1016000" y="1024973"/>
            <a:chExt cx="1016000" cy="1216059"/>
          </a:xfrm>
        </p:grpSpPr>
        <p:sp>
          <p:nvSpPr>
            <p:cNvPr id="26" name="Oval 25">
              <a:extLst>
                <a:ext uri="{FF2B5EF4-FFF2-40B4-BE49-F238E27FC236}">
                  <a16:creationId xmlns:a16="http://schemas.microsoft.com/office/drawing/2014/main" id="{777F1078-7694-83A9-6D10-F409143C6E3D}"/>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7" name="TextBox 26">
              <a:extLst>
                <a:ext uri="{FF2B5EF4-FFF2-40B4-BE49-F238E27FC236}">
                  <a16:creationId xmlns:a16="http://schemas.microsoft.com/office/drawing/2014/main" id="{3AB7636B-1B73-4479-9664-68E237948B67}"/>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grpSp>
        <p:nvGrpSpPr>
          <p:cNvPr id="28" name="Group 27">
            <a:extLst>
              <a:ext uri="{FF2B5EF4-FFF2-40B4-BE49-F238E27FC236}">
                <a16:creationId xmlns:a16="http://schemas.microsoft.com/office/drawing/2014/main" id="{507630A7-4ED5-949A-C249-74C927BEFF34}"/>
              </a:ext>
            </a:extLst>
          </p:cNvPr>
          <p:cNvGrpSpPr/>
          <p:nvPr/>
        </p:nvGrpSpPr>
        <p:grpSpPr>
          <a:xfrm>
            <a:off x="4236419" y="3485749"/>
            <a:ext cx="720000" cy="861774"/>
            <a:chOff x="1016000" y="1024973"/>
            <a:chExt cx="1016000" cy="1216059"/>
          </a:xfrm>
        </p:grpSpPr>
        <p:sp>
          <p:nvSpPr>
            <p:cNvPr id="29" name="Oval 28">
              <a:extLst>
                <a:ext uri="{FF2B5EF4-FFF2-40B4-BE49-F238E27FC236}">
                  <a16:creationId xmlns:a16="http://schemas.microsoft.com/office/drawing/2014/main" id="{11C667C7-0259-14A8-9266-9E6FB3A762CA}"/>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0" name="TextBox 29">
              <a:extLst>
                <a:ext uri="{FF2B5EF4-FFF2-40B4-BE49-F238E27FC236}">
                  <a16:creationId xmlns:a16="http://schemas.microsoft.com/office/drawing/2014/main" id="{F332458A-27D9-83E4-C71B-B146ACD392E9}"/>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spTree>
    <p:extLst>
      <p:ext uri="{BB962C8B-B14F-4D97-AF65-F5344CB8AC3E}">
        <p14:creationId xmlns:p14="http://schemas.microsoft.com/office/powerpoint/2010/main" val="2326152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FA2E5-7BC0-D99C-ECFF-8D840BAA0DC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E49640E8-796D-37F1-16B9-CDDC037C9C20}"/>
              </a:ext>
            </a:extLst>
          </p:cNvPr>
          <p:cNvSpPr>
            <a:spLocks noGrp="1"/>
          </p:cNvSpPr>
          <p:nvPr>
            <p:ph type="body" sz="quarter" idx="18"/>
          </p:nvPr>
        </p:nvSpPr>
        <p:spPr>
          <a:xfrm>
            <a:off x="639320" y="3392026"/>
            <a:ext cx="2927720" cy="1049221"/>
          </a:xfrm>
        </p:spPr>
        <p:txBody>
          <a:bodyPr/>
          <a:lstStyle/>
          <a:p>
            <a:pPr algn="ctr"/>
            <a:r>
              <a:rPr lang="en-IE" sz="2600" dirty="0"/>
              <a:t>Sparisjóðir, bankar og kynning á styrkjum</a:t>
            </a:r>
          </a:p>
        </p:txBody>
      </p:sp>
      <p:sp>
        <p:nvSpPr>
          <p:cNvPr id="3" name="Text Placeholder 2">
            <a:extLst>
              <a:ext uri="{FF2B5EF4-FFF2-40B4-BE49-F238E27FC236}">
                <a16:creationId xmlns:a16="http://schemas.microsoft.com/office/drawing/2014/main" id="{66E08078-3D63-C0DD-90AE-333DC6502CAC}"/>
              </a:ext>
            </a:extLst>
          </p:cNvPr>
          <p:cNvSpPr>
            <a:spLocks noGrp="1"/>
          </p:cNvSpPr>
          <p:nvPr>
            <p:ph type="body" sz="quarter" idx="21"/>
          </p:nvPr>
        </p:nvSpPr>
        <p:spPr>
          <a:xfrm>
            <a:off x="4975469" y="240250"/>
            <a:ext cx="6064006" cy="3499183"/>
          </a:xfrm>
        </p:spPr>
        <p:txBody>
          <a:bodyPr/>
          <a:lstStyle/>
          <a:p>
            <a:pPr>
              <a:spcAft>
                <a:spcPts val="1200"/>
              </a:spcAft>
            </a:pPr>
            <a:r>
              <a:rPr lang="en-US" sz="2800" b="1" dirty="0">
                <a:solidFill>
                  <a:srgbClr val="459597"/>
                </a:solidFill>
              </a:rPr>
              <a:t>Stuðningsframlög (endurborgunarlaus fjárframlög)</a:t>
            </a:r>
          </a:p>
          <a:p>
            <a:pPr>
              <a:spcAft>
                <a:spcPts val="1200"/>
              </a:spcAft>
            </a:pPr>
            <a:r>
              <a:rPr lang="en-US" sz="2400" dirty="0"/>
              <a:t>Stuðningsstyrkir eru samkeppnishæfir og fylgja skilyrðum (atvinnusköpun, nýsköpun, þróun dreifbýlis o.s.frv.). EU-stuðningsstyrkir til þróunar dreifbýlis (LEADER/EAFRD), þjóðlegir ferðamannastuðningsstyrkir eða staðbundnir fyrirtækjastyrkir falla undir þennan flokk (nánar í næsta kafla). </a:t>
            </a:r>
          </a:p>
          <a:p>
            <a:pPr>
              <a:spcAft>
                <a:spcPts val="1200"/>
              </a:spcAft>
            </a:pPr>
            <a:r>
              <a:rPr lang="en-US" sz="2400" dirty="0"/>
              <a:t>Venjulega þarf að leggja fram eigin fjármagn að hluta til fyrir verkefnið (styrkirnir greiða oft</a:t>
            </a:r>
            <a:r>
              <a:rPr lang="en-US" sz="2400" dirty="0">
                <a:solidFill>
                  <a:srgbClr val="E96751"/>
                </a:solidFill>
                <a:hlinkClick r:id="rId2">
                  <a:extLst>
                    <a:ext uri="{A12FA001-AC4F-418D-AE19-62706E023703}">
                      <ahyp:hlinkClr xmlns:ahyp="http://schemas.microsoft.com/office/drawing/2018/hyperlinkcolor" val="tx"/>
                    </a:ext>
                  </a:extLst>
                </a:hlinkClick>
              </a:rPr>
              <a:t> 30–75% af kostnaði, ekki 100%). </a:t>
            </a:r>
            <a:r>
              <a:rPr lang="en-US" sz="2400" dirty="0"/>
              <a:t>Fjallað er um það í næsta kafla.</a:t>
            </a:r>
          </a:p>
          <a:p>
            <a:pPr>
              <a:spcAft>
                <a:spcPts val="1200"/>
              </a:spcAft>
            </a:pPr>
            <a:r>
              <a:rPr lang="en-US" sz="2800" b="1" dirty="0">
                <a:solidFill>
                  <a:srgbClr val="459597"/>
                </a:solidFill>
              </a:rPr>
              <a:t>Samkeppnir opinberra og einkageirans</a:t>
            </a:r>
          </a:p>
          <a:p>
            <a:pPr>
              <a:spcAft>
                <a:spcPts val="1200"/>
              </a:spcAft>
            </a:pPr>
            <a:r>
              <a:rPr lang="en-US" sz="2400" dirty="0"/>
              <a:t>Stundum halda fyrirtæki keppnir um einstakar gistihugmyndir </a:t>
            </a:r>
          </a:p>
          <a:p>
            <a:pPr>
              <a:spcAft>
                <a:spcPts val="1200"/>
              </a:spcAft>
            </a:pPr>
            <a:r>
              <a:rPr lang="en-US" sz="2400" b="1" dirty="0">
                <a:solidFill>
                  <a:srgbClr val="E96751"/>
                </a:solidFill>
              </a:rPr>
              <a:t>Dæmi: </a:t>
            </a:r>
            <a:r>
              <a:rPr lang="en-US" sz="2400" b="1" dirty="0"/>
              <a:t>OMG-sjóður </a:t>
            </a:r>
            <a:r>
              <a:rPr lang="en-US" sz="2400" dirty="0">
                <a:solidFill>
                  <a:srgbClr val="E96751"/>
                </a:solidFill>
                <a:hlinkClick r:id="rId3">
                  <a:extLst>
                    <a:ext uri="{A12FA001-AC4F-418D-AE19-62706E023703}">
                      <ahyp:hlinkClr xmlns:ahyp="http://schemas.microsoft.com/office/drawing/2018/hyperlinkcolor" val="tx"/>
                    </a:ext>
                  </a:extLst>
                </a:hlinkClick>
              </a:rPr>
              <a:t>Airbnb </a:t>
            </a:r>
            <a:r>
              <a:rPr lang="en-US" sz="2400" b="1" dirty="0"/>
              <a:t>að fjárhæð 10 milljóna dala </a:t>
            </a:r>
            <a:r>
              <a:rPr lang="en-US" sz="2400" dirty="0"/>
              <a:t>fyrir einstakar gistihugmyndir um allan heim. </a:t>
            </a:r>
          </a:p>
          <a:p>
            <a:pPr>
              <a:spcAft>
                <a:spcPts val="1200"/>
              </a:spcAft>
            </a:pPr>
            <a:endParaRPr lang="en-US" sz="2400" dirty="0"/>
          </a:p>
          <a:p>
            <a:pPr>
              <a:spcAft>
                <a:spcPts val="1200"/>
              </a:spcAft>
            </a:pPr>
            <a:endParaRPr lang="en-IE" sz="2400" dirty="0"/>
          </a:p>
        </p:txBody>
      </p:sp>
      <p:sp>
        <p:nvSpPr>
          <p:cNvPr id="2" name="Text Placeholder 6">
            <a:extLst>
              <a:ext uri="{FF2B5EF4-FFF2-40B4-BE49-F238E27FC236}">
                <a16:creationId xmlns:a16="http://schemas.microsoft.com/office/drawing/2014/main" id="{428FC1AA-1874-568E-A305-02719E045AC1}"/>
              </a:ext>
            </a:extLst>
          </p:cNvPr>
          <p:cNvSpPr txBox="1">
            <a:spLocks/>
          </p:cNvSpPr>
          <p:nvPr/>
        </p:nvSpPr>
        <p:spPr>
          <a:xfrm>
            <a:off x="716666" y="2426413"/>
            <a:ext cx="2773029"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dirty="0"/>
              <a:t>Fjármögnun og fjármálavalkostir</a:t>
            </a:r>
          </a:p>
        </p:txBody>
      </p:sp>
      <p:pic>
        <p:nvPicPr>
          <p:cNvPr id="10" name="Picture 9" descr="A logo for a credit union&#10;&#10;AI-generated content may be incorrect.">
            <a:extLst>
              <a:ext uri="{FF2B5EF4-FFF2-40B4-BE49-F238E27FC236}">
                <a16:creationId xmlns:a16="http://schemas.microsoft.com/office/drawing/2014/main" id="{393EFA47-690A-89CA-715D-FDF837AFF387}"/>
              </a:ext>
            </a:extLst>
          </p:cNvPr>
          <p:cNvPicPr>
            <a:picLocks noChangeAspect="1"/>
          </p:cNvPicPr>
          <p:nvPr/>
        </p:nvPicPr>
        <p:blipFill>
          <a:blip r:embed="rId4"/>
          <a:srcRect t="7251" b="20363"/>
          <a:stretch>
            <a:fillRect/>
          </a:stretch>
        </p:blipFill>
        <p:spPr>
          <a:xfrm>
            <a:off x="402392" y="-9525"/>
            <a:ext cx="3166603" cy="2292178"/>
          </a:xfrm>
          <a:prstGeom prst="rect">
            <a:avLst/>
          </a:prstGeom>
        </p:spPr>
      </p:pic>
      <p:grpSp>
        <p:nvGrpSpPr>
          <p:cNvPr id="31" name="Group 30">
            <a:extLst>
              <a:ext uri="{FF2B5EF4-FFF2-40B4-BE49-F238E27FC236}">
                <a16:creationId xmlns:a16="http://schemas.microsoft.com/office/drawing/2014/main" id="{8D1AE519-E216-AECD-4768-E37C2A4E46CA}"/>
              </a:ext>
            </a:extLst>
          </p:cNvPr>
          <p:cNvGrpSpPr/>
          <p:nvPr/>
        </p:nvGrpSpPr>
        <p:grpSpPr>
          <a:xfrm>
            <a:off x="4137144" y="325975"/>
            <a:ext cx="727695" cy="861774"/>
            <a:chOff x="1038224" y="1545890"/>
            <a:chExt cx="1026858" cy="1216059"/>
          </a:xfrm>
        </p:grpSpPr>
        <p:sp>
          <p:nvSpPr>
            <p:cNvPr id="32" name="Oval 31">
              <a:extLst>
                <a:ext uri="{FF2B5EF4-FFF2-40B4-BE49-F238E27FC236}">
                  <a16:creationId xmlns:a16="http://schemas.microsoft.com/office/drawing/2014/main" id="{C47FD656-C17E-F256-D5B6-5D108C9BE15E}"/>
                </a:ext>
              </a:extLst>
            </p:cNvPr>
            <p:cNvSpPr/>
            <p:nvPr/>
          </p:nvSpPr>
          <p:spPr>
            <a:xfrm>
              <a:off x="1049082" y="1588897"/>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3" name="TextBox 32">
              <a:extLst>
                <a:ext uri="{FF2B5EF4-FFF2-40B4-BE49-F238E27FC236}">
                  <a16:creationId xmlns:a16="http://schemas.microsoft.com/office/drawing/2014/main" id="{6A7CFD89-C2D3-762D-14EC-B891344E33EF}"/>
                </a:ext>
              </a:extLst>
            </p:cNvPr>
            <p:cNvSpPr txBox="1"/>
            <p:nvPr/>
          </p:nvSpPr>
          <p:spPr>
            <a:xfrm>
              <a:off x="1038224" y="1545890"/>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grpSp>
        <p:nvGrpSpPr>
          <p:cNvPr id="4" name="Group 3">
            <a:extLst>
              <a:ext uri="{FF2B5EF4-FFF2-40B4-BE49-F238E27FC236}">
                <a16:creationId xmlns:a16="http://schemas.microsoft.com/office/drawing/2014/main" id="{422AE220-1BCB-7613-EF22-F082C0F8E968}"/>
              </a:ext>
            </a:extLst>
          </p:cNvPr>
          <p:cNvGrpSpPr/>
          <p:nvPr/>
        </p:nvGrpSpPr>
        <p:grpSpPr>
          <a:xfrm>
            <a:off x="4192434" y="4360714"/>
            <a:ext cx="720000" cy="861774"/>
            <a:chOff x="1016000" y="1024973"/>
            <a:chExt cx="1016000" cy="1216059"/>
          </a:xfrm>
        </p:grpSpPr>
        <p:sp>
          <p:nvSpPr>
            <p:cNvPr id="5" name="Oval 4">
              <a:extLst>
                <a:ext uri="{FF2B5EF4-FFF2-40B4-BE49-F238E27FC236}">
                  <a16:creationId xmlns:a16="http://schemas.microsoft.com/office/drawing/2014/main" id="{63518288-B705-F4EE-9FA1-6E5CD2F6B5C5}"/>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2647659E-B044-819E-CD53-E2460B7F9F98}"/>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5</a:t>
              </a:r>
            </a:p>
          </p:txBody>
        </p:sp>
      </p:grpSp>
    </p:spTree>
    <p:extLst>
      <p:ext uri="{BB962C8B-B14F-4D97-AF65-F5344CB8AC3E}">
        <p14:creationId xmlns:p14="http://schemas.microsoft.com/office/powerpoint/2010/main" val="1386347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0FD69-E227-B18D-8947-18BF55D43B73}"/>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6F7A1B52-2C85-8720-01A7-49B162617BFA}"/>
              </a:ext>
            </a:extLst>
          </p:cNvPr>
          <p:cNvSpPr>
            <a:spLocks noGrp="1"/>
          </p:cNvSpPr>
          <p:nvPr>
            <p:ph type="body" sz="quarter" idx="18"/>
          </p:nvPr>
        </p:nvSpPr>
        <p:spPr>
          <a:xfrm>
            <a:off x="639320" y="3392026"/>
            <a:ext cx="2927720" cy="1049221"/>
          </a:xfrm>
        </p:spPr>
        <p:txBody>
          <a:bodyPr/>
          <a:lstStyle/>
          <a:p>
            <a:pPr algn="ctr"/>
            <a:r>
              <a:rPr lang="en-IE" sz="2600" dirty="0"/>
              <a:t>Flestir frumkvöðlar nota blöndu af fjármögnunaruppsprettum</a:t>
            </a:r>
          </a:p>
        </p:txBody>
      </p:sp>
      <p:sp>
        <p:nvSpPr>
          <p:cNvPr id="3" name="Text Placeholder 2">
            <a:extLst>
              <a:ext uri="{FF2B5EF4-FFF2-40B4-BE49-F238E27FC236}">
                <a16:creationId xmlns:a16="http://schemas.microsoft.com/office/drawing/2014/main" id="{AFD156D7-A8C4-47B9-9722-3690CF91ECB6}"/>
              </a:ext>
            </a:extLst>
          </p:cNvPr>
          <p:cNvSpPr>
            <a:spLocks noGrp="1"/>
          </p:cNvSpPr>
          <p:nvPr>
            <p:ph type="body" sz="quarter" idx="21"/>
          </p:nvPr>
        </p:nvSpPr>
        <p:spPr>
          <a:xfrm>
            <a:off x="4870390" y="250913"/>
            <a:ext cx="6035736" cy="3499183"/>
          </a:xfrm>
        </p:spPr>
        <p:txBody>
          <a:bodyPr/>
          <a:lstStyle/>
          <a:p>
            <a:pPr>
              <a:spcAft>
                <a:spcPts val="1200"/>
              </a:spcAft>
            </a:pPr>
            <a:r>
              <a:rPr lang="en-US" sz="2800" b="1" dirty="0">
                <a:solidFill>
                  <a:srgbClr val="459597"/>
                </a:solidFill>
              </a:rPr>
              <a:t>Bein fjárfesting í eigin fé </a:t>
            </a:r>
          </a:p>
          <a:p>
            <a:pPr>
              <a:spcAft>
                <a:spcPts val="1200"/>
              </a:spcAft>
            </a:pPr>
            <a:r>
              <a:rPr lang="en-US" sz="2400" dirty="0"/>
              <a:t>Að selja hlut í fyrirtækinu þínu til fjárfesta í skiptum fyrir fjármagn. </a:t>
            </a:r>
          </a:p>
          <a:p>
            <a:pPr>
              <a:spcAft>
                <a:spcPts val="1200"/>
              </a:spcAft>
            </a:pPr>
            <a:r>
              <a:rPr lang="en-US" sz="2400" b="1" dirty="0">
                <a:solidFill>
                  <a:srgbClr val="E96751"/>
                </a:solidFill>
              </a:rPr>
              <a:t>Dæmi: </a:t>
            </a:r>
            <a:r>
              <a:rPr lang="en-US" sz="2400" dirty="0"/>
              <a:t>Fyrir lítið glamping-fyrirtæki er formlegt hlutafé sjaldgæfara (fjárfestar kjósa sérstaklega uppskalandi sprotafyrirtæki), en þú gætir fengið samstarfsaðila/fjárfesta sem leggur fram fé núna í skiptum fyrir hlutdeild í framtíðarábata. </a:t>
            </a:r>
          </a:p>
          <a:p>
            <a:pPr>
              <a:spcAft>
                <a:spcPts val="1200"/>
              </a:spcAft>
            </a:pPr>
            <a:r>
              <a:rPr lang="en-US" sz="2400" dirty="0"/>
              <a:t>Gakktu úr skugga um að skipulagningu </a:t>
            </a:r>
            <a:r>
              <a:rPr lang="en-US" sz="2400" dirty="0" err="1"/>
              <a:t>sé formfest </a:t>
            </a:r>
            <a:r>
              <a:rPr lang="en-US" sz="2400" dirty="0"/>
              <a:t>löglega.</a:t>
            </a:r>
          </a:p>
          <a:p>
            <a:pPr>
              <a:spcAft>
                <a:spcPts val="1200"/>
              </a:spcAft>
            </a:pPr>
            <a:endParaRPr lang="en-US" sz="2100" dirty="0"/>
          </a:p>
          <a:p>
            <a:pPr>
              <a:spcAft>
                <a:spcPts val="1200"/>
              </a:spcAft>
            </a:pPr>
            <a:endParaRPr lang="en-IE" dirty="0"/>
          </a:p>
        </p:txBody>
      </p:sp>
      <p:sp>
        <p:nvSpPr>
          <p:cNvPr id="2" name="Text Placeholder 6">
            <a:extLst>
              <a:ext uri="{FF2B5EF4-FFF2-40B4-BE49-F238E27FC236}">
                <a16:creationId xmlns:a16="http://schemas.microsoft.com/office/drawing/2014/main" id="{824A500D-40E5-1444-EDE0-C49B59B34D7C}"/>
              </a:ext>
            </a:extLst>
          </p:cNvPr>
          <p:cNvSpPr txBox="1">
            <a:spLocks/>
          </p:cNvSpPr>
          <p:nvPr/>
        </p:nvSpPr>
        <p:spPr>
          <a:xfrm>
            <a:off x="716666" y="2379779"/>
            <a:ext cx="2773029"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dirty="0"/>
              <a:t>Fjármögnunar- og fjármálavalkostir</a:t>
            </a:r>
          </a:p>
        </p:txBody>
      </p:sp>
      <p:pic>
        <p:nvPicPr>
          <p:cNvPr id="12" name="Picture 11">
            <a:extLst>
              <a:ext uri="{FF2B5EF4-FFF2-40B4-BE49-F238E27FC236}">
                <a16:creationId xmlns:a16="http://schemas.microsoft.com/office/drawing/2014/main" id="{BFB86CD6-5FB0-A940-A99D-8D51A6017242}"/>
              </a:ext>
            </a:extLst>
          </p:cNvPr>
          <p:cNvPicPr>
            <a:picLocks noChangeAspect="1"/>
          </p:cNvPicPr>
          <p:nvPr/>
        </p:nvPicPr>
        <p:blipFill>
          <a:blip r:embed="rId2"/>
          <a:stretch>
            <a:fillRect/>
          </a:stretch>
        </p:blipFill>
        <p:spPr>
          <a:xfrm>
            <a:off x="214025" y="5758964"/>
            <a:ext cx="850589" cy="846711"/>
          </a:xfrm>
          <a:prstGeom prst="rect">
            <a:avLst/>
          </a:prstGeom>
        </p:spPr>
      </p:pic>
      <p:sp>
        <p:nvSpPr>
          <p:cNvPr id="13" name="TextBox 12">
            <a:extLst>
              <a:ext uri="{FF2B5EF4-FFF2-40B4-BE49-F238E27FC236}">
                <a16:creationId xmlns:a16="http://schemas.microsoft.com/office/drawing/2014/main" id="{7D2BE4CC-3A77-A688-7AA8-9D0DA010CD05}"/>
              </a:ext>
            </a:extLst>
          </p:cNvPr>
          <p:cNvSpPr txBox="1"/>
          <p:nvPr/>
        </p:nvSpPr>
        <p:spPr>
          <a:xfrm>
            <a:off x="1127915" y="5554444"/>
            <a:ext cx="9545721" cy="2031325"/>
          </a:xfrm>
          <a:prstGeom prst="rect">
            <a:avLst/>
          </a:prstGeom>
          <a:noFill/>
        </p:spPr>
        <p:txBody>
          <a:bodyPr wrap="square" rtlCol="0">
            <a:spAutoFit/>
          </a:bodyPr>
          <a:lstStyle/>
          <a:p>
            <a:r>
              <a:rPr lang="en-US" b="1" i="1" dirty="0">
                <a:solidFill>
                  <a:srgbClr val="494949"/>
                </a:solidFill>
                <a:latin typeface="Google Sans"/>
              </a:rPr>
              <a:t>Mælt er með lestri</a:t>
            </a:r>
            <a:endParaRPr lang="en-US" b="1" i="1" dirty="0">
              <a:solidFill>
                <a:srgbClr val="494949"/>
              </a:solidFill>
              <a:latin typeface="Google Sans"/>
              <a:hlinkClick r:id="rId3">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dirty="0">
                <a:solidFill>
                  <a:srgbClr val="00B0F0"/>
                </a:solidFill>
                <a:hlinkClick r:id="rId4">
                  <a:extLst>
                    <a:ext uri="{A12FA001-AC4F-418D-AE19-62706E023703}">
                      <ahyp:hlinkClr xmlns:ahyp="http://schemas.microsoft.com/office/drawing/2018/hyperlinkcolor" val="tx"/>
                    </a:ext>
                  </a:extLst>
                </a:hlinkClick>
              </a:rPr>
              <a:t>LEADER-fjármögnunarverkefni fyrir efnahagsvöxt, dreifbýlisinnviði og loftslagsþol</a:t>
            </a:r>
            <a:endParaRPr lang="en-US" dirty="0">
              <a:solidFill>
                <a:srgbClr val="00B0F0"/>
              </a:solidFill>
            </a:endParaRPr>
          </a:p>
          <a:p>
            <a:pPr marL="285750" indent="-285750">
              <a:buFont typeface="Arial" panose="020B0604020202020204" pitchFamily="34" charset="0"/>
              <a:buChar char="•"/>
            </a:pPr>
            <a:r>
              <a:rPr lang="en-US" dirty="0">
                <a:solidFill>
                  <a:srgbClr val="00B0F0"/>
                </a:solidFill>
                <a:hlinkClick r:id="rId5">
                  <a:extLst>
                    <a:ext uri="{A12FA001-AC4F-418D-AE19-62706E023703}">
                      <ahyp:hlinkClr xmlns:ahyp="http://schemas.microsoft.com/office/drawing/2018/hyperlinkcolor" val="tx"/>
                    </a:ext>
                  </a:extLst>
                </a:hlinkClick>
              </a:rPr>
              <a:t>OECD mælikvarði um fjármögnun smáfyrirtækja og frumkvöðla: Helstu atriði 2025</a:t>
            </a:r>
            <a:endParaRPr lang="en-US" dirty="0">
              <a:solidFill>
                <a:srgbClr val="00B0F0"/>
              </a:solidFill>
            </a:endParaRPr>
          </a:p>
          <a:p>
            <a:pPr marL="285750" indent="-285750">
              <a:buFont typeface="Arial" panose="020B0604020202020204" pitchFamily="34" charset="0"/>
              <a:buChar char="•"/>
            </a:pPr>
            <a:r>
              <a:rPr lang="en-US" dirty="0">
                <a:solidFill>
                  <a:srgbClr val="00B0F0"/>
                </a:solidFill>
                <a:hlinkClick r:id="rId6">
                  <a:extLst>
                    <a:ext uri="{A12FA001-AC4F-418D-AE19-62706E023703}">
                      <ahyp:hlinkClr xmlns:ahyp="http://schemas.microsoft.com/office/drawing/2018/hyperlinkcolor" val="tx"/>
                    </a:ext>
                  </a:extLst>
                </a:hlinkClick>
              </a:rPr>
              <a:t>Fjármögnunaraðferðir fyrir ferðaþjónustufyrirtæki og frumkvöðla</a:t>
            </a:r>
            <a:endParaRPr lang="en-US" dirty="0">
              <a:solidFill>
                <a:srgbClr val="00B0F0"/>
              </a:solidFill>
            </a:endParaRPr>
          </a:p>
          <a:p>
            <a:endParaRPr lang="en-US" dirty="0"/>
          </a:p>
          <a:p>
            <a:endParaRPr lang="en-US" dirty="0">
              <a:solidFill>
                <a:srgbClr val="00B0F0"/>
              </a:solidFill>
            </a:endParaRPr>
          </a:p>
          <a:p>
            <a:endParaRPr lang="en-IE" dirty="0">
              <a:solidFill>
                <a:srgbClr val="459597"/>
              </a:solidFill>
            </a:endParaRPr>
          </a:p>
        </p:txBody>
      </p:sp>
      <p:pic>
        <p:nvPicPr>
          <p:cNvPr id="21" name="Picture Placeholder 20" descr="A person holding a piggy bank and a small shopping cart&#10;&#10;AI-generated content may be incorrect.">
            <a:extLst>
              <a:ext uri="{FF2B5EF4-FFF2-40B4-BE49-F238E27FC236}">
                <a16:creationId xmlns:a16="http://schemas.microsoft.com/office/drawing/2014/main" id="{73F8C25D-E48D-D2B3-95E6-3AFA9FC79AB6}"/>
              </a:ext>
            </a:extLst>
          </p:cNvPr>
          <p:cNvPicPr>
            <a:picLocks noGrp="1" noChangeAspect="1"/>
          </p:cNvPicPr>
          <p:nvPr>
            <p:ph type="pic" sz="quarter" idx="10"/>
          </p:nvPr>
        </p:nvPicPr>
        <p:blipFill>
          <a:blip r:embed="rId7"/>
          <a:srcRect t="7352" b="7352"/>
          <a:stretch>
            <a:fillRect/>
          </a:stretch>
        </p:blipFill>
        <p:spPr/>
      </p:pic>
      <p:grpSp>
        <p:nvGrpSpPr>
          <p:cNvPr id="34" name="Group 33">
            <a:extLst>
              <a:ext uri="{FF2B5EF4-FFF2-40B4-BE49-F238E27FC236}">
                <a16:creationId xmlns:a16="http://schemas.microsoft.com/office/drawing/2014/main" id="{693F1924-E2EB-5B8A-BCC4-A8E78CCE4395}"/>
              </a:ext>
            </a:extLst>
          </p:cNvPr>
          <p:cNvGrpSpPr/>
          <p:nvPr/>
        </p:nvGrpSpPr>
        <p:grpSpPr>
          <a:xfrm>
            <a:off x="4055067" y="111100"/>
            <a:ext cx="720000" cy="861774"/>
            <a:chOff x="1016000" y="1024973"/>
            <a:chExt cx="1016000" cy="1216059"/>
          </a:xfrm>
        </p:grpSpPr>
        <p:sp>
          <p:nvSpPr>
            <p:cNvPr id="35" name="Oval 34">
              <a:extLst>
                <a:ext uri="{FF2B5EF4-FFF2-40B4-BE49-F238E27FC236}">
                  <a16:creationId xmlns:a16="http://schemas.microsoft.com/office/drawing/2014/main" id="{93DEE9EE-59B8-E8C5-4FAC-2AFDF5217134}"/>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6" name="TextBox 35">
              <a:extLst>
                <a:ext uri="{FF2B5EF4-FFF2-40B4-BE49-F238E27FC236}">
                  <a16:creationId xmlns:a16="http://schemas.microsoft.com/office/drawing/2014/main" id="{1C97C4CB-E61F-7297-F8C2-4E453A4EE66A}"/>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6</a:t>
              </a:r>
            </a:p>
          </p:txBody>
        </p:sp>
      </p:grpSp>
    </p:spTree>
    <p:extLst>
      <p:ext uri="{BB962C8B-B14F-4D97-AF65-F5344CB8AC3E}">
        <p14:creationId xmlns:p14="http://schemas.microsoft.com/office/powerpoint/2010/main" val="433011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B58BC-B473-19CA-D993-D9CF7327206B}"/>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B57278F-E53D-AACB-DC79-64D1AA4BC9DE}"/>
              </a:ext>
            </a:extLst>
          </p:cNvPr>
          <p:cNvSpPr>
            <a:spLocks noGrp="1"/>
          </p:cNvSpPr>
          <p:nvPr>
            <p:ph type="body" sz="quarter" idx="18"/>
          </p:nvPr>
        </p:nvSpPr>
        <p:spPr>
          <a:xfrm>
            <a:off x="639320" y="3392026"/>
            <a:ext cx="2927720" cy="1049221"/>
          </a:xfrm>
        </p:spPr>
        <p:txBody>
          <a:bodyPr/>
          <a:lstStyle/>
          <a:p>
            <a:pPr algn="ctr"/>
            <a:r>
              <a:rPr lang="en-IE" sz="2600" dirty="0"/>
              <a:t>Flestir frumkvöðlar nota blöndu af fjármögnunaruppsprettum</a:t>
            </a:r>
          </a:p>
        </p:txBody>
      </p:sp>
      <p:pic>
        <p:nvPicPr>
          <p:cNvPr id="10" name="Picture Placeholder 9" descr="A group of people standing together&#10;&#10;AI-generated content may be incorrect.">
            <a:extLst>
              <a:ext uri="{FF2B5EF4-FFF2-40B4-BE49-F238E27FC236}">
                <a16:creationId xmlns:a16="http://schemas.microsoft.com/office/drawing/2014/main" id="{EA2448F9-31E3-50C0-245C-3D4697131654}"/>
              </a:ext>
            </a:extLst>
          </p:cNvPr>
          <p:cNvPicPr>
            <a:picLocks noGrp="1" noChangeAspect="1"/>
          </p:cNvPicPr>
          <p:nvPr>
            <p:ph type="pic" sz="quarter" idx="10"/>
          </p:nvPr>
        </p:nvPicPr>
        <p:blipFill>
          <a:blip r:embed="rId2"/>
          <a:srcRect t="1960" b="22219"/>
          <a:stretch>
            <a:fillRect/>
          </a:stretch>
        </p:blipFill>
        <p:spPr>
          <a:xfrm>
            <a:off x="391600" y="0"/>
            <a:ext cx="3423163" cy="1945748"/>
          </a:xfrm>
        </p:spPr>
      </p:pic>
      <p:sp>
        <p:nvSpPr>
          <p:cNvPr id="3" name="Text Placeholder 2">
            <a:extLst>
              <a:ext uri="{FF2B5EF4-FFF2-40B4-BE49-F238E27FC236}">
                <a16:creationId xmlns:a16="http://schemas.microsoft.com/office/drawing/2014/main" id="{3ABD8073-74D0-A72B-32C1-65C2687817CC}"/>
              </a:ext>
            </a:extLst>
          </p:cNvPr>
          <p:cNvSpPr>
            <a:spLocks noGrp="1"/>
          </p:cNvSpPr>
          <p:nvPr>
            <p:ph type="body" sz="quarter" idx="21"/>
          </p:nvPr>
        </p:nvSpPr>
        <p:spPr>
          <a:xfrm>
            <a:off x="5019193" y="476211"/>
            <a:ext cx="6578357" cy="3499183"/>
          </a:xfrm>
        </p:spPr>
        <p:txBody>
          <a:bodyPr/>
          <a:lstStyle/>
          <a:p>
            <a:pPr>
              <a:spcAft>
                <a:spcPts val="600"/>
              </a:spcAft>
            </a:pPr>
            <a:r>
              <a:rPr lang="en-US" sz="2800" b="1" dirty="0">
                <a:solidFill>
                  <a:srgbClr val="459597"/>
                </a:solidFill>
              </a:rPr>
              <a:t>Fjármögnun með fjöldaframlagi: </a:t>
            </a:r>
          </a:p>
          <a:p>
            <a:pPr>
              <a:spcAft>
                <a:spcPts val="600"/>
              </a:spcAft>
            </a:pPr>
            <a:r>
              <a:rPr lang="en-US" sz="2400" dirty="0"/>
              <a:t>Safna mörgum smáframlögum, yfirleitt í gegnum netpall. Þetta má </a:t>
            </a:r>
            <a:r>
              <a:rPr lang="en-US" sz="2400" b="1" dirty="0"/>
              <a:t>kalla 'Verðlaunajafnfjármögnun'. </a:t>
            </a:r>
          </a:p>
          <a:p>
            <a:pPr>
              <a:spcAft>
                <a:spcPts val="600"/>
              </a:spcAft>
            </a:pPr>
            <a:endParaRPr lang="en-US" sz="2400" b="1" dirty="0">
              <a:solidFill>
                <a:srgbClr val="E96751"/>
              </a:solidFill>
            </a:endParaRPr>
          </a:p>
          <a:p>
            <a:pPr>
              <a:spcAft>
                <a:spcPts val="600"/>
              </a:spcAft>
            </a:pPr>
            <a:r>
              <a:rPr lang="en-US" sz="2400" b="1" dirty="0">
                <a:solidFill>
                  <a:srgbClr val="E96751"/>
                </a:solidFill>
              </a:rPr>
              <a:t>Dæmi: </a:t>
            </a:r>
            <a:r>
              <a:rPr lang="en-US" sz="2400" dirty="0"/>
              <a:t>gefa/forkaupa dvöl – t.d. 200 evra framlag fyrir "ókeypis helgar dvöl" þegar opnun fer fram) eða </a:t>
            </a:r>
            <a:r>
              <a:rPr lang="en-US" sz="2400" b="1" dirty="0"/>
              <a:t>hlutaféfjármögnun </a:t>
            </a:r>
            <a:r>
              <a:rPr lang="en-US" sz="2400" dirty="0"/>
              <a:t>(sala á smá hlutabréfum). </a:t>
            </a:r>
          </a:p>
          <a:p>
            <a:pPr>
              <a:spcAft>
                <a:spcPts val="600"/>
              </a:spcAft>
            </a:pPr>
            <a:endParaRPr lang="en-US" sz="2400" dirty="0"/>
          </a:p>
          <a:p>
            <a:pPr>
              <a:spcAft>
                <a:spcPts val="600"/>
              </a:spcAft>
            </a:pPr>
            <a:r>
              <a:rPr lang="en-US" sz="2400" dirty="0"/>
              <a:t>Vettvangar eins og </a:t>
            </a:r>
            <a:r>
              <a:rPr lang="en-US" sz="2400" dirty="0">
                <a:solidFill>
                  <a:srgbClr val="E96751"/>
                </a:solidFill>
                <a:hlinkClick r:id="rId3">
                  <a:extLst>
                    <a:ext uri="{A12FA001-AC4F-418D-AE19-62706E023703}">
                      <ahyp:hlinkClr xmlns:ahyp="http://schemas.microsoft.com/office/drawing/2018/hyperlinkcolor" val="tx"/>
                    </a:ext>
                  </a:extLst>
                </a:hlinkClick>
              </a:rPr>
              <a:t>Kickstarter, </a:t>
            </a:r>
            <a:r>
              <a:rPr lang="en-US" sz="2400" dirty="0">
                <a:solidFill>
                  <a:srgbClr val="E96751"/>
                </a:solidFill>
                <a:hlinkClick r:id="rId4">
                  <a:extLst>
                    <a:ext uri="{A12FA001-AC4F-418D-AE19-62706E023703}">
                      <ahyp:hlinkClr xmlns:ahyp="http://schemas.microsoft.com/office/drawing/2018/hyperlinkcolor" val="tx"/>
                    </a:ext>
                  </a:extLst>
                </a:hlinkClick>
              </a:rPr>
              <a:t>Indiegogo </a:t>
            </a:r>
            <a:r>
              <a:rPr lang="en-US" sz="2400" dirty="0"/>
              <a:t>eða sérhæfðir vettvangar (t.d. </a:t>
            </a:r>
            <a:r>
              <a:rPr lang="en-US" sz="2400" dirty="0" err="1"/>
              <a:t>TravelStarter</a:t>
            </a:r>
            <a:r>
              <a:rPr lang="en-US" sz="2400" dirty="0"/>
              <a:t>, sem beinist sérstaklega að ferðamannaverkefnum og hefur verið notaður til að fjármagna vistvænar gistingar). Fjölfjármögnun þjónar einnig sem markaðssetning – stuðningsmenn þínir verða fyrstu gestir þínir og sendiherrar.</a:t>
            </a:r>
          </a:p>
          <a:p>
            <a:pPr>
              <a:spcAft>
                <a:spcPts val="600"/>
              </a:spcAft>
            </a:pPr>
            <a:endParaRPr lang="en-IE" dirty="0"/>
          </a:p>
        </p:txBody>
      </p:sp>
      <p:sp>
        <p:nvSpPr>
          <p:cNvPr id="2" name="Text Placeholder 6">
            <a:extLst>
              <a:ext uri="{FF2B5EF4-FFF2-40B4-BE49-F238E27FC236}">
                <a16:creationId xmlns:a16="http://schemas.microsoft.com/office/drawing/2014/main" id="{E33300DA-B4BE-C6EC-A0A4-F2CF2638931B}"/>
              </a:ext>
            </a:extLst>
          </p:cNvPr>
          <p:cNvSpPr txBox="1">
            <a:spLocks/>
          </p:cNvSpPr>
          <p:nvPr/>
        </p:nvSpPr>
        <p:spPr>
          <a:xfrm>
            <a:off x="716666" y="2379779"/>
            <a:ext cx="2773029"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dirty="0"/>
              <a:t>Fjármögnunar- og fjármálavalkostir</a:t>
            </a:r>
          </a:p>
        </p:txBody>
      </p:sp>
      <p:grpSp>
        <p:nvGrpSpPr>
          <p:cNvPr id="15" name="Group 14">
            <a:extLst>
              <a:ext uri="{FF2B5EF4-FFF2-40B4-BE49-F238E27FC236}">
                <a16:creationId xmlns:a16="http://schemas.microsoft.com/office/drawing/2014/main" id="{DCA07091-09B6-3587-4CB4-052D64CA2C7F}"/>
              </a:ext>
            </a:extLst>
          </p:cNvPr>
          <p:cNvGrpSpPr/>
          <p:nvPr/>
        </p:nvGrpSpPr>
        <p:grpSpPr>
          <a:xfrm>
            <a:off x="4215883" y="422466"/>
            <a:ext cx="720000" cy="861774"/>
            <a:chOff x="1016000" y="1024973"/>
            <a:chExt cx="1016000" cy="1216059"/>
          </a:xfrm>
        </p:grpSpPr>
        <p:sp>
          <p:nvSpPr>
            <p:cNvPr id="16" name="Oval 15">
              <a:extLst>
                <a:ext uri="{FF2B5EF4-FFF2-40B4-BE49-F238E27FC236}">
                  <a16:creationId xmlns:a16="http://schemas.microsoft.com/office/drawing/2014/main" id="{BF41F96C-FEDB-4E93-DAB2-D7E5D0E6D696}"/>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TextBox 16">
              <a:extLst>
                <a:ext uri="{FF2B5EF4-FFF2-40B4-BE49-F238E27FC236}">
                  <a16:creationId xmlns:a16="http://schemas.microsoft.com/office/drawing/2014/main" id="{1AB150FF-8A07-95BE-971D-455B74EE1379}"/>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7</a:t>
              </a:r>
            </a:p>
          </p:txBody>
        </p:sp>
      </p:grpSp>
    </p:spTree>
    <p:extLst>
      <p:ext uri="{BB962C8B-B14F-4D97-AF65-F5344CB8AC3E}">
        <p14:creationId xmlns:p14="http://schemas.microsoft.com/office/powerpoint/2010/main" val="2580015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D1DF5-BDB6-9024-6AE8-0FF486B1842A}"/>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2936D023-F5BA-BDF9-74CA-77E427F45BB8}"/>
              </a:ext>
            </a:extLst>
          </p:cNvPr>
          <p:cNvSpPr>
            <a:spLocks noGrp="1"/>
          </p:cNvSpPr>
          <p:nvPr>
            <p:ph type="body" sz="quarter" idx="18"/>
          </p:nvPr>
        </p:nvSpPr>
        <p:spPr>
          <a:xfrm>
            <a:off x="639320" y="3392026"/>
            <a:ext cx="2927720" cy="1049221"/>
          </a:xfrm>
        </p:spPr>
        <p:txBody>
          <a:bodyPr/>
          <a:lstStyle/>
          <a:p>
            <a:pPr algn="ctr"/>
            <a:r>
              <a:rPr lang="en-IE" sz="2600" dirty="0"/>
              <a:t>Flestir frumkvöðlar nota blöndu af fjármögnunaruppsprettum</a:t>
            </a:r>
          </a:p>
        </p:txBody>
      </p:sp>
      <p:pic>
        <p:nvPicPr>
          <p:cNvPr id="10" name="Picture Placeholder 9" descr="A group of people standing together&#10;&#10;AI-generated content may be incorrect.">
            <a:extLst>
              <a:ext uri="{FF2B5EF4-FFF2-40B4-BE49-F238E27FC236}">
                <a16:creationId xmlns:a16="http://schemas.microsoft.com/office/drawing/2014/main" id="{7F605BCE-C14F-D671-3F99-470CFD612511}"/>
              </a:ext>
            </a:extLst>
          </p:cNvPr>
          <p:cNvPicPr>
            <a:picLocks noGrp="1" noChangeAspect="1"/>
          </p:cNvPicPr>
          <p:nvPr>
            <p:ph type="pic" sz="quarter" idx="10"/>
          </p:nvPr>
        </p:nvPicPr>
        <p:blipFill>
          <a:blip r:embed="rId2"/>
          <a:srcRect t="1960" b="22219"/>
          <a:stretch>
            <a:fillRect/>
          </a:stretch>
        </p:blipFill>
        <p:spPr>
          <a:xfrm>
            <a:off x="391600" y="0"/>
            <a:ext cx="3423163" cy="1945748"/>
          </a:xfrm>
        </p:spPr>
      </p:pic>
      <p:sp>
        <p:nvSpPr>
          <p:cNvPr id="3" name="Text Placeholder 2">
            <a:extLst>
              <a:ext uri="{FF2B5EF4-FFF2-40B4-BE49-F238E27FC236}">
                <a16:creationId xmlns:a16="http://schemas.microsoft.com/office/drawing/2014/main" id="{B9F0BCAA-5BEA-172E-42D1-5F12F3779F7E}"/>
              </a:ext>
            </a:extLst>
          </p:cNvPr>
          <p:cNvSpPr>
            <a:spLocks noGrp="1"/>
          </p:cNvSpPr>
          <p:nvPr>
            <p:ph type="body" sz="quarter" idx="21"/>
          </p:nvPr>
        </p:nvSpPr>
        <p:spPr>
          <a:xfrm>
            <a:off x="5042144" y="630187"/>
            <a:ext cx="6016382" cy="3499183"/>
          </a:xfrm>
        </p:spPr>
        <p:txBody>
          <a:bodyPr/>
          <a:lstStyle/>
          <a:p>
            <a:pPr>
              <a:spcAft>
                <a:spcPts val="600"/>
              </a:spcAft>
            </a:pPr>
            <a:r>
              <a:rPr lang="en-US" sz="2400" b="1" dirty="0">
                <a:solidFill>
                  <a:srgbClr val="E96751"/>
                </a:solidFill>
              </a:rPr>
              <a:t>Dæmi: </a:t>
            </a:r>
            <a:r>
              <a:rPr lang="en-IE" sz="2400" dirty="0" err="1"/>
              <a:t>Ecocapsule </a:t>
            </a:r>
            <a:r>
              <a:rPr lang="en-IE" sz="2400" dirty="0"/>
              <a:t>– Slóvakía er </a:t>
            </a:r>
            <a:r>
              <a:rPr lang="en-US" sz="2400" dirty="0"/>
              <a:t>sjálfbært örheimili hannað fyrir líf utan rafmagnskerfis og vistferðaferðaþjónustu. Hóf fjármögnunarátak á </a:t>
            </a:r>
            <a:r>
              <a:rPr lang="en-US" sz="2400" b="1" dirty="0"/>
              <a:t>Indiegogo, fjöldafjármögnunarpalli, </a:t>
            </a:r>
            <a:r>
              <a:rPr lang="en-US" sz="2400" dirty="0"/>
              <a:t>árið 2015. </a:t>
            </a:r>
          </a:p>
          <a:p>
            <a:pPr>
              <a:spcAft>
                <a:spcPts val="600"/>
              </a:spcAft>
            </a:pPr>
            <a:endParaRPr lang="en-US" sz="2400" dirty="0"/>
          </a:p>
          <a:p>
            <a:pPr>
              <a:spcAft>
                <a:spcPts val="600"/>
              </a:spcAft>
            </a:pPr>
            <a:r>
              <a:rPr lang="en-US" sz="2400" dirty="0"/>
              <a:t>Markmiðið var að safna 50.000 evrum — þeir söfnuðu </a:t>
            </a:r>
            <a:r>
              <a:rPr lang="en-US" sz="2400" b="1" dirty="0"/>
              <a:t>yfir 200.000 evrum </a:t>
            </a:r>
            <a:r>
              <a:rPr lang="en-US" sz="2400" dirty="0"/>
              <a:t>frá umhverfisvitundarstuðningsmönnum um allan heim.</a:t>
            </a:r>
          </a:p>
          <a:p>
            <a:pPr>
              <a:spcAft>
                <a:spcPts val="600"/>
              </a:spcAft>
            </a:pPr>
            <a:endParaRPr lang="en-IE" dirty="0"/>
          </a:p>
        </p:txBody>
      </p:sp>
      <p:sp>
        <p:nvSpPr>
          <p:cNvPr id="2" name="Text Placeholder 6">
            <a:extLst>
              <a:ext uri="{FF2B5EF4-FFF2-40B4-BE49-F238E27FC236}">
                <a16:creationId xmlns:a16="http://schemas.microsoft.com/office/drawing/2014/main" id="{351A732B-C8A3-5239-5336-144D07DFC6A7}"/>
              </a:ext>
            </a:extLst>
          </p:cNvPr>
          <p:cNvSpPr txBox="1">
            <a:spLocks/>
          </p:cNvSpPr>
          <p:nvPr/>
        </p:nvSpPr>
        <p:spPr>
          <a:xfrm>
            <a:off x="716666" y="2379779"/>
            <a:ext cx="2773029"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dirty="0"/>
              <a:t>Fjármögnunar- og fjármálavalkostir</a:t>
            </a:r>
          </a:p>
        </p:txBody>
      </p:sp>
      <p:sp>
        <p:nvSpPr>
          <p:cNvPr id="9" name="TextBox 8">
            <a:extLst>
              <a:ext uri="{FF2B5EF4-FFF2-40B4-BE49-F238E27FC236}">
                <a16:creationId xmlns:a16="http://schemas.microsoft.com/office/drawing/2014/main" id="{288F0E2A-F201-7EB8-EC52-FA0346EE629A}"/>
              </a:ext>
            </a:extLst>
          </p:cNvPr>
          <p:cNvSpPr txBox="1"/>
          <p:nvPr/>
        </p:nvSpPr>
        <p:spPr>
          <a:xfrm>
            <a:off x="273947" y="5881523"/>
            <a:ext cx="11089378" cy="923330"/>
          </a:xfrm>
          <a:prstGeom prst="rect">
            <a:avLst/>
          </a:prstGeom>
          <a:noFill/>
        </p:spPr>
        <p:txBody>
          <a:bodyPr wrap="square" rtlCol="0">
            <a:spAutoFit/>
          </a:bodyPr>
          <a:lstStyle/>
          <a:p>
            <a:r>
              <a:rPr lang="en-US" b="1" dirty="0">
                <a:solidFill>
                  <a:srgbClr val="494949"/>
                </a:solidFill>
              </a:rPr>
              <a:t>*Athugið: TravelStarter </a:t>
            </a:r>
            <a:r>
              <a:rPr lang="en-US" dirty="0">
                <a:solidFill>
                  <a:srgbClr val="494949"/>
                </a:solidFill>
              </a:rPr>
              <a:t>tengir einnig ferðafyrirtæki við hugsanlega bakhafa sem geta fjárfest í verkefnum þeirra og fá ferðatengdar umbun þegar markmiðum verkefnisins er náð. Þetta vettvangur er talinn frumkvöðull í fjölfjármögnun innan ferðaþjónustugeirans. </a:t>
            </a:r>
            <a:endParaRPr lang="en-IE" dirty="0">
              <a:solidFill>
                <a:srgbClr val="494949"/>
              </a:solidFill>
            </a:endParaRPr>
          </a:p>
        </p:txBody>
      </p:sp>
      <p:grpSp>
        <p:nvGrpSpPr>
          <p:cNvPr id="15" name="Group 14">
            <a:extLst>
              <a:ext uri="{FF2B5EF4-FFF2-40B4-BE49-F238E27FC236}">
                <a16:creationId xmlns:a16="http://schemas.microsoft.com/office/drawing/2014/main" id="{9C07F93C-2323-59CF-C2E7-EA4122396A97}"/>
              </a:ext>
            </a:extLst>
          </p:cNvPr>
          <p:cNvGrpSpPr/>
          <p:nvPr/>
        </p:nvGrpSpPr>
        <p:grpSpPr>
          <a:xfrm>
            <a:off x="4294259" y="484199"/>
            <a:ext cx="720000" cy="861774"/>
            <a:chOff x="1016000" y="1024973"/>
            <a:chExt cx="1016000" cy="1216059"/>
          </a:xfrm>
        </p:grpSpPr>
        <p:sp>
          <p:nvSpPr>
            <p:cNvPr id="16" name="Oval 15">
              <a:extLst>
                <a:ext uri="{FF2B5EF4-FFF2-40B4-BE49-F238E27FC236}">
                  <a16:creationId xmlns:a16="http://schemas.microsoft.com/office/drawing/2014/main" id="{4B9223AC-B972-92D5-ACF6-ABC4FA182297}"/>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TextBox 16">
              <a:extLst>
                <a:ext uri="{FF2B5EF4-FFF2-40B4-BE49-F238E27FC236}">
                  <a16:creationId xmlns:a16="http://schemas.microsoft.com/office/drawing/2014/main" id="{D6232FDC-F20C-17E4-4FCC-E7816968937D}"/>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7</a:t>
              </a:r>
            </a:p>
          </p:txBody>
        </p:sp>
      </p:grpSp>
    </p:spTree>
    <p:extLst>
      <p:ext uri="{BB962C8B-B14F-4D97-AF65-F5344CB8AC3E}">
        <p14:creationId xmlns:p14="http://schemas.microsoft.com/office/powerpoint/2010/main" val="2719811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B6E43-19AB-43CB-5604-320DE1028617}"/>
            </a:ext>
          </a:extLst>
        </p:cNvPr>
        <p:cNvGrpSpPr/>
        <p:nvPr/>
      </p:nvGrpSpPr>
      <p:grpSpPr>
        <a:xfrm>
          <a:off x="0" y="0"/>
          <a:ext cx="0" cy="0"/>
          <a:chOff x="0" y="0"/>
          <a:chExt cx="0" cy="0"/>
        </a:xfrm>
      </p:grpSpPr>
      <p:pic>
        <p:nvPicPr>
          <p:cNvPr id="3" name="Picture Placeholder 2" descr="A group of people around a table&#10;&#10;AI-generated content may be incorrect.">
            <a:extLst>
              <a:ext uri="{FF2B5EF4-FFF2-40B4-BE49-F238E27FC236}">
                <a16:creationId xmlns:a16="http://schemas.microsoft.com/office/drawing/2014/main" id="{3CAFB32B-F9F9-BA24-ABE8-82903DD23F53}"/>
              </a:ext>
            </a:extLst>
          </p:cNvPr>
          <p:cNvPicPr>
            <a:picLocks noGrp="1" noChangeAspect="1"/>
          </p:cNvPicPr>
          <p:nvPr>
            <p:ph type="pic" sz="quarter" idx="10"/>
          </p:nvPr>
        </p:nvPicPr>
        <p:blipFill>
          <a:blip r:embed="rId2"/>
          <a:srcRect t="7394" b="7394"/>
          <a:stretch>
            <a:fillRect/>
          </a:stretch>
        </p:blipFill>
        <p:spPr>
          <a:xfrm>
            <a:off x="392113" y="0"/>
            <a:ext cx="3422650" cy="1946275"/>
          </a:xfrm>
        </p:spPr>
      </p:pic>
      <p:sp>
        <p:nvSpPr>
          <p:cNvPr id="4" name="Slide Number Placeholder 5">
            <a:extLst>
              <a:ext uri="{FF2B5EF4-FFF2-40B4-BE49-F238E27FC236}">
                <a16:creationId xmlns:a16="http://schemas.microsoft.com/office/drawing/2014/main" id="{0F15CC04-07BB-75D5-E6C5-F5BD823433BD}"/>
              </a:ext>
            </a:extLst>
          </p:cNvPr>
          <p:cNvSpPr>
            <a:spLocks noGrp="1"/>
          </p:cNvSpPr>
          <p:nvPr>
            <p:ph type="sldNum" sz="quarter" idx="4"/>
          </p:nvPr>
        </p:nvSpPr>
        <p:spPr>
          <a:xfrm>
            <a:off x="12281203"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16</a:t>
            </a:fld>
            <a:endParaRPr lang="fr-CA" dirty="0"/>
          </a:p>
        </p:txBody>
      </p:sp>
      <p:sp>
        <p:nvSpPr>
          <p:cNvPr id="5" name="Text Placeholder 3">
            <a:extLst>
              <a:ext uri="{FF2B5EF4-FFF2-40B4-BE49-F238E27FC236}">
                <a16:creationId xmlns:a16="http://schemas.microsoft.com/office/drawing/2014/main" id="{CDA0E7E5-8A06-470B-414A-8EB88B7B3F5A}"/>
              </a:ext>
            </a:extLst>
          </p:cNvPr>
          <p:cNvSpPr>
            <a:spLocks noGrp="1"/>
          </p:cNvSpPr>
          <p:nvPr>
            <p:ph type="body" sz="quarter" idx="21"/>
          </p:nvPr>
        </p:nvSpPr>
        <p:spPr>
          <a:xfrm>
            <a:off x="4820754" y="196156"/>
            <a:ext cx="6171096" cy="3499183"/>
          </a:xfrm>
          <a:prstGeom prst="rect">
            <a:avLst/>
          </a:prstGeom>
        </p:spPr>
        <p:txBody>
          <a:bodyPr/>
          <a:lstStyle/>
          <a:p>
            <a:pPr>
              <a:spcAft>
                <a:spcPts val="600"/>
              </a:spcAft>
            </a:pPr>
            <a:r>
              <a:rPr lang="en-US" sz="2800" b="1" dirty="0">
                <a:solidFill>
                  <a:srgbClr val="459597"/>
                </a:solidFill>
              </a:rPr>
              <a:t>Samfélagsstuðningur: Í dreifbýlum samfélögum getur stuðningur samfélagsins verið öflugur kraftur</a:t>
            </a:r>
            <a:r>
              <a:rPr lang="en-US" dirty="0"/>
              <a:t>.</a:t>
            </a:r>
          </a:p>
          <a:p>
            <a:pPr>
              <a:spcAft>
                <a:spcPts val="600"/>
              </a:spcAft>
            </a:pPr>
            <a:r>
              <a:rPr lang="en-US" dirty="0"/>
              <a:t> </a:t>
            </a:r>
          </a:p>
          <a:p>
            <a:pPr marL="342900" indent="-342900">
              <a:spcAft>
                <a:spcPts val="600"/>
              </a:spcAft>
              <a:buFont typeface="Wingdings" panose="05000000000000000000" pitchFamily="2" charset="2"/>
              <a:buChar char="Ø"/>
            </a:pPr>
            <a:r>
              <a:rPr lang="en-US" sz="2400" b="1" dirty="0"/>
              <a:t>Samfélagslegt samvinnulíkan </a:t>
            </a:r>
            <a:r>
              <a:rPr lang="en-US" sz="2400" dirty="0"/>
              <a:t>felst í því að íbúar í nærsamfélagi kaupa litlar hlutabréf til að fjármagna ATA-frumkvæði þitt og hugsanlega deila hagnaði eða notkun. Að stofna lítið samvinnufélag eða samfélagslegt verkefni getur verið hagnýt nálgun til að ná þessu markmiði.</a:t>
            </a:r>
          </a:p>
          <a:p>
            <a:pPr marL="342900" indent="-342900">
              <a:spcAft>
                <a:spcPts val="600"/>
              </a:spcAft>
              <a:buFont typeface="Wingdings" panose="05000000000000000000" pitchFamily="2" charset="2"/>
              <a:buChar char="Ø"/>
            </a:pPr>
            <a:endParaRPr lang="en-US" sz="2400" dirty="0"/>
          </a:p>
          <a:p>
            <a:pPr marL="342900" indent="-342900">
              <a:spcAft>
                <a:spcPts val="600"/>
              </a:spcAft>
              <a:buFont typeface="Wingdings" panose="05000000000000000000" pitchFamily="2" charset="2"/>
              <a:buChar char="Ø"/>
            </a:pPr>
            <a:r>
              <a:rPr lang="en-US" sz="2400" dirty="0"/>
              <a:t>Fjármögnun samvinnufélags eflir stuðning innan samfélagsins, þó að það geti verið flókið að stjórna mörgum hagsmunaaðilum.</a:t>
            </a:r>
          </a:p>
          <a:p>
            <a:pPr marL="342900" indent="-342900">
              <a:spcAft>
                <a:spcPts val="600"/>
              </a:spcAft>
              <a:buFont typeface="Wingdings" panose="05000000000000000000" pitchFamily="2" charset="2"/>
              <a:buChar char="v"/>
            </a:pPr>
            <a:endParaRPr lang="en-US" sz="2000" dirty="0">
              <a:solidFill>
                <a:srgbClr val="414141"/>
              </a:solidFill>
            </a:endParaRPr>
          </a:p>
        </p:txBody>
      </p:sp>
      <p:sp>
        <p:nvSpPr>
          <p:cNvPr id="8" name="Text Placeholder 6">
            <a:extLst>
              <a:ext uri="{FF2B5EF4-FFF2-40B4-BE49-F238E27FC236}">
                <a16:creationId xmlns:a16="http://schemas.microsoft.com/office/drawing/2014/main" id="{43EF92F7-7FD7-3621-F306-93D0F193DF59}"/>
              </a:ext>
            </a:extLst>
          </p:cNvPr>
          <p:cNvSpPr>
            <a:spLocks noGrp="1"/>
          </p:cNvSpPr>
          <p:nvPr>
            <p:ph type="body" sz="quarter" idx="18"/>
          </p:nvPr>
        </p:nvSpPr>
        <p:spPr>
          <a:xfrm>
            <a:off x="639320" y="3392026"/>
            <a:ext cx="2927720" cy="1049221"/>
          </a:xfrm>
        </p:spPr>
        <p:txBody>
          <a:bodyPr/>
          <a:lstStyle/>
          <a:p>
            <a:pPr algn="ctr"/>
            <a:r>
              <a:rPr lang="en-IE" sz="2600" dirty="0"/>
              <a:t>Samfélagslegt samvinnulíkan</a:t>
            </a:r>
          </a:p>
        </p:txBody>
      </p:sp>
      <p:sp>
        <p:nvSpPr>
          <p:cNvPr id="9" name="Text Placeholder 6">
            <a:extLst>
              <a:ext uri="{FF2B5EF4-FFF2-40B4-BE49-F238E27FC236}">
                <a16:creationId xmlns:a16="http://schemas.microsoft.com/office/drawing/2014/main" id="{EED83308-76A8-6321-D7A6-05FE5F93320B}"/>
              </a:ext>
            </a:extLst>
          </p:cNvPr>
          <p:cNvSpPr txBox="1">
            <a:spLocks/>
          </p:cNvSpPr>
          <p:nvPr/>
        </p:nvSpPr>
        <p:spPr>
          <a:xfrm>
            <a:off x="716666" y="2379779"/>
            <a:ext cx="2773029"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dirty="0"/>
              <a:t>Fjármögnunar- og fjármálavalkostir</a:t>
            </a:r>
          </a:p>
        </p:txBody>
      </p:sp>
      <p:grpSp>
        <p:nvGrpSpPr>
          <p:cNvPr id="11" name="Group 10">
            <a:extLst>
              <a:ext uri="{FF2B5EF4-FFF2-40B4-BE49-F238E27FC236}">
                <a16:creationId xmlns:a16="http://schemas.microsoft.com/office/drawing/2014/main" id="{04528A00-C237-FCF7-2FF0-9CF9CA317D2A}"/>
              </a:ext>
            </a:extLst>
          </p:cNvPr>
          <p:cNvGrpSpPr/>
          <p:nvPr/>
        </p:nvGrpSpPr>
        <p:grpSpPr>
          <a:xfrm>
            <a:off x="4078255" y="71620"/>
            <a:ext cx="720000" cy="861774"/>
            <a:chOff x="1016000" y="1024973"/>
            <a:chExt cx="1016000" cy="1216059"/>
          </a:xfrm>
        </p:grpSpPr>
        <p:sp>
          <p:nvSpPr>
            <p:cNvPr id="12" name="Oval 11">
              <a:extLst>
                <a:ext uri="{FF2B5EF4-FFF2-40B4-BE49-F238E27FC236}">
                  <a16:creationId xmlns:a16="http://schemas.microsoft.com/office/drawing/2014/main" id="{5BA738B7-EBE7-7236-2611-8A517B21F654}"/>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F32F59E0-2A76-7E96-914D-7388B05FBF58}"/>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8</a:t>
              </a:r>
            </a:p>
          </p:txBody>
        </p:sp>
      </p:grpSp>
    </p:spTree>
    <p:extLst>
      <p:ext uri="{BB962C8B-B14F-4D97-AF65-F5344CB8AC3E}">
        <p14:creationId xmlns:p14="http://schemas.microsoft.com/office/powerpoint/2010/main" val="20346939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D71FB-A373-D65D-9F2F-A33BC21E1033}"/>
            </a:ext>
          </a:extLst>
        </p:cNvPr>
        <p:cNvGrpSpPr/>
        <p:nvPr/>
      </p:nvGrpSpPr>
      <p:grpSpPr>
        <a:xfrm>
          <a:off x="0" y="0"/>
          <a:ext cx="0" cy="0"/>
          <a:chOff x="0" y="0"/>
          <a:chExt cx="0" cy="0"/>
        </a:xfrm>
      </p:grpSpPr>
      <p:pic>
        <p:nvPicPr>
          <p:cNvPr id="3" name="Picture Placeholder 2" descr="A group of people around a table&#10;&#10;AI-generated content may be incorrect.">
            <a:extLst>
              <a:ext uri="{FF2B5EF4-FFF2-40B4-BE49-F238E27FC236}">
                <a16:creationId xmlns:a16="http://schemas.microsoft.com/office/drawing/2014/main" id="{DB806EA7-E3C9-CDC0-4E12-91FBD2D9AF7F}"/>
              </a:ext>
            </a:extLst>
          </p:cNvPr>
          <p:cNvPicPr>
            <a:picLocks noGrp="1" noChangeAspect="1"/>
          </p:cNvPicPr>
          <p:nvPr>
            <p:ph type="pic" sz="quarter" idx="10"/>
          </p:nvPr>
        </p:nvPicPr>
        <p:blipFill>
          <a:blip r:embed="rId2"/>
          <a:srcRect t="7394" b="7394"/>
          <a:stretch>
            <a:fillRect/>
          </a:stretch>
        </p:blipFill>
        <p:spPr>
          <a:xfrm>
            <a:off x="392113" y="0"/>
            <a:ext cx="3422650" cy="1946275"/>
          </a:xfrm>
        </p:spPr>
      </p:pic>
      <p:sp>
        <p:nvSpPr>
          <p:cNvPr id="4" name="Slide Number Placeholder 5">
            <a:extLst>
              <a:ext uri="{FF2B5EF4-FFF2-40B4-BE49-F238E27FC236}">
                <a16:creationId xmlns:a16="http://schemas.microsoft.com/office/drawing/2014/main" id="{87281FAF-A435-DB0D-D476-1161262BDC4C}"/>
              </a:ext>
            </a:extLst>
          </p:cNvPr>
          <p:cNvSpPr>
            <a:spLocks noGrp="1"/>
          </p:cNvSpPr>
          <p:nvPr>
            <p:ph type="sldNum" sz="quarter" idx="4"/>
          </p:nvPr>
        </p:nvSpPr>
        <p:spPr>
          <a:xfrm>
            <a:off x="12281203"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17</a:t>
            </a:fld>
            <a:endParaRPr lang="fr-CA" dirty="0"/>
          </a:p>
        </p:txBody>
      </p:sp>
      <p:sp>
        <p:nvSpPr>
          <p:cNvPr id="5" name="Text Placeholder 3">
            <a:extLst>
              <a:ext uri="{FF2B5EF4-FFF2-40B4-BE49-F238E27FC236}">
                <a16:creationId xmlns:a16="http://schemas.microsoft.com/office/drawing/2014/main" id="{5A2C2CC1-685A-DED6-C5E8-3FCA7504BA69}"/>
              </a:ext>
            </a:extLst>
          </p:cNvPr>
          <p:cNvSpPr>
            <a:spLocks noGrp="1"/>
          </p:cNvSpPr>
          <p:nvPr>
            <p:ph type="body" sz="quarter" idx="21"/>
          </p:nvPr>
        </p:nvSpPr>
        <p:spPr>
          <a:xfrm>
            <a:off x="5076123" y="196156"/>
            <a:ext cx="6056796" cy="3499183"/>
          </a:xfrm>
          <a:prstGeom prst="rect">
            <a:avLst/>
          </a:prstGeom>
        </p:spPr>
        <p:txBody>
          <a:bodyPr/>
          <a:lstStyle/>
          <a:p>
            <a:pPr>
              <a:spcAft>
                <a:spcPts val="600"/>
              </a:spcAft>
            </a:pPr>
            <a:r>
              <a:rPr lang="en-US" sz="2400" b="1" dirty="0">
                <a:solidFill>
                  <a:srgbClr val="E96751"/>
                </a:solidFill>
              </a:rPr>
              <a:t>Dæmi: </a:t>
            </a:r>
            <a:r>
              <a:rPr lang="en-US" sz="2400" dirty="0"/>
              <a:t>Nokkrar fjölskyldur gætu sameinað fjármuni til að þróa sameiginlegan glamping-stað, eða þorpsbúar kaupa "hlutabréf" í ferðaþjónustufyrirtæki. </a:t>
            </a:r>
          </a:p>
          <a:p>
            <a:pPr>
              <a:spcAft>
                <a:spcPts val="600"/>
              </a:spcAft>
            </a:pPr>
            <a:r>
              <a:rPr lang="en-US" sz="2400" dirty="0">
                <a:solidFill>
                  <a:srgbClr val="E96751"/>
                </a:solidFill>
                <a:hlinkClick r:id="rId3">
                  <a:extLst>
                    <a:ext uri="{A12FA001-AC4F-418D-AE19-62706E023703}">
                      <ahyp:hlinkClr xmlns:ahyp="http://schemas.microsoft.com/office/drawing/2018/hyperlinkcolor" val="tx"/>
                    </a:ext>
                  </a:extLst>
                </a:hlinkClick>
              </a:rPr>
              <a:t>Ítalska </a:t>
            </a:r>
            <a:r>
              <a:rPr lang="en-US" sz="2400" b="1" i="1" dirty="0">
                <a:solidFill>
                  <a:srgbClr val="E96751"/>
                </a:solidFill>
                <a:hlinkClick r:id="rId3">
                  <a:extLst>
                    <a:ext uri="{A12FA001-AC4F-418D-AE19-62706E023703}">
                      <ahyp:hlinkClr xmlns:ahyp="http://schemas.microsoft.com/office/drawing/2018/hyperlinkcolor" val="tx"/>
                    </a:ext>
                  </a:extLst>
                </a:hlinkClick>
              </a:rPr>
              <a:t>samvinnufélag </a:t>
            </a:r>
            <a:r>
              <a:rPr lang="en-US" sz="2400" b="1" i="1" dirty="0" err="1">
                <a:solidFill>
                  <a:srgbClr val="E96751"/>
                </a:solidFill>
                <a:hlinkClick r:id="rId3">
                  <a:extLst>
                    <a:ext uri="{A12FA001-AC4F-418D-AE19-62706E023703}">
                      <ahyp:hlinkClr xmlns:ahyp="http://schemas.microsoft.com/office/drawing/2018/hyperlinkcolor" val="tx"/>
                    </a:ext>
                  </a:extLst>
                </a:hlinkClick>
              </a:rPr>
              <a:t>samfélagsins</a:t>
            </a:r>
            <a:r>
              <a:rPr lang="en-US" sz="2400" b="1" i="1" dirty="0">
                <a:solidFill>
                  <a:srgbClr val="E96751"/>
                </a:solidFill>
                <a:hlinkClick r:id="rId3">
                  <a:extLst>
                    <a:ext uri="{A12FA001-AC4F-418D-AE19-62706E023703}">
                      <ahyp:hlinkClr xmlns:ahyp="http://schemas.microsoft.com/office/drawing/2018/hyperlinkcolor" val="tx"/>
                    </a:ext>
                  </a:extLst>
                </a:hlinkClick>
              </a:rPr>
              <a:t> (cooperativa di </a:t>
            </a:r>
            <a:r>
              <a:rPr lang="en-US" sz="2400" b="1" i="1" dirty="0" err="1">
                <a:solidFill>
                  <a:srgbClr val="E96751"/>
                </a:solidFill>
                <a:hlinkClick r:id="rId3">
                  <a:extLst>
                    <a:ext uri="{A12FA001-AC4F-418D-AE19-62706E023703}">
                      <ahyp:hlinkClr xmlns:ahyp="http://schemas.microsoft.com/office/drawing/2018/hyperlinkcolor" val="tx"/>
                    </a:ext>
                  </a:extLst>
                </a:hlinkClick>
              </a:rPr>
              <a:t>comunità) </a:t>
            </a:r>
            <a:r>
              <a:rPr lang="en-US" sz="2400" dirty="0"/>
              <a:t>er </a:t>
            </a:r>
            <a:r>
              <a:rPr lang="en-US" sz="2400" b="1" dirty="0"/>
              <a:t>tegund samstarfsmódel </a:t>
            </a:r>
            <a:r>
              <a:rPr lang="en-US" sz="2400" dirty="0"/>
              <a:t>þar sem samfélagsmiðuð samvinnufélög eða íbúar fjárfesta og stjórna sameiginlega staðbundnum ferðaþjónustum, auðlindum eða fyrirtækjum, einkum á landsbyggðinni eða í hnignandi svæðum.</a:t>
            </a:r>
          </a:p>
          <a:p>
            <a:pPr>
              <a:spcAft>
                <a:spcPts val="600"/>
              </a:spcAft>
            </a:pPr>
            <a:r>
              <a:rPr lang="en-US" sz="2400" b="1" dirty="0">
                <a:solidFill>
                  <a:srgbClr val="E96751"/>
                </a:solidFill>
              </a:rPr>
              <a:t>Ávinningur: </a:t>
            </a:r>
            <a:r>
              <a:rPr lang="en-US" sz="2400" dirty="0"/>
              <a:t>Líkanið styður félagslega, efnahagslega og menningarlega endurnýjun með því að láta borgara taka beint þátt í ákvarðanatöku og eignarhaldi. </a:t>
            </a:r>
          </a:p>
          <a:p>
            <a:pPr>
              <a:spcAft>
                <a:spcPts val="600"/>
              </a:spcAft>
            </a:pPr>
            <a:r>
              <a:rPr lang="en-US" sz="2400" dirty="0"/>
              <a:t>Þó að þetta krefjist trausts og skýrra samninga getur það dreift bæði áhættu og ávinningi innan samfélagsins. Þetta er sérstaklega viðeigandi ef verkefnið hefur sterkan samfélagslegan ávinning. </a:t>
            </a:r>
          </a:p>
          <a:p>
            <a:pPr>
              <a:spcAft>
                <a:spcPts val="600"/>
              </a:spcAft>
            </a:pPr>
            <a:endParaRPr lang="en-US" sz="2400" dirty="0"/>
          </a:p>
          <a:p>
            <a:pPr marL="342900" indent="-342900">
              <a:spcAft>
                <a:spcPts val="600"/>
              </a:spcAft>
              <a:buFont typeface="Wingdings" panose="05000000000000000000" pitchFamily="2" charset="2"/>
              <a:buChar char="v"/>
            </a:pPr>
            <a:endParaRPr lang="en-US" sz="2000" dirty="0">
              <a:solidFill>
                <a:srgbClr val="414141"/>
              </a:solidFill>
            </a:endParaRPr>
          </a:p>
        </p:txBody>
      </p:sp>
      <p:sp>
        <p:nvSpPr>
          <p:cNvPr id="8" name="Text Placeholder 6">
            <a:extLst>
              <a:ext uri="{FF2B5EF4-FFF2-40B4-BE49-F238E27FC236}">
                <a16:creationId xmlns:a16="http://schemas.microsoft.com/office/drawing/2014/main" id="{9BC57B2C-6DD4-08A2-7251-9D33CBE87B06}"/>
              </a:ext>
            </a:extLst>
          </p:cNvPr>
          <p:cNvSpPr>
            <a:spLocks noGrp="1"/>
          </p:cNvSpPr>
          <p:nvPr>
            <p:ph type="body" sz="quarter" idx="18"/>
          </p:nvPr>
        </p:nvSpPr>
        <p:spPr>
          <a:xfrm>
            <a:off x="639320" y="3392026"/>
            <a:ext cx="2927720" cy="1049221"/>
          </a:xfrm>
        </p:spPr>
        <p:txBody>
          <a:bodyPr/>
          <a:lstStyle/>
          <a:p>
            <a:pPr algn="ctr"/>
            <a:r>
              <a:rPr lang="en-IE" sz="2600" dirty="0"/>
              <a:t>Samfélagslegt samvinnulíkan</a:t>
            </a:r>
          </a:p>
        </p:txBody>
      </p:sp>
      <p:sp>
        <p:nvSpPr>
          <p:cNvPr id="9" name="Text Placeholder 6">
            <a:extLst>
              <a:ext uri="{FF2B5EF4-FFF2-40B4-BE49-F238E27FC236}">
                <a16:creationId xmlns:a16="http://schemas.microsoft.com/office/drawing/2014/main" id="{C0344067-5581-C806-A344-E6CA33FD38B2}"/>
              </a:ext>
            </a:extLst>
          </p:cNvPr>
          <p:cNvSpPr txBox="1">
            <a:spLocks/>
          </p:cNvSpPr>
          <p:nvPr/>
        </p:nvSpPr>
        <p:spPr>
          <a:xfrm>
            <a:off x="716666" y="2379779"/>
            <a:ext cx="2773029"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dirty="0"/>
              <a:t>Fjármögnun og fjármálavalkostir</a:t>
            </a:r>
          </a:p>
        </p:txBody>
      </p:sp>
      <p:grpSp>
        <p:nvGrpSpPr>
          <p:cNvPr id="11" name="Group 10">
            <a:extLst>
              <a:ext uri="{FF2B5EF4-FFF2-40B4-BE49-F238E27FC236}">
                <a16:creationId xmlns:a16="http://schemas.microsoft.com/office/drawing/2014/main" id="{B46AB6C0-3BF4-4256-3793-949992A425D4}"/>
              </a:ext>
            </a:extLst>
          </p:cNvPr>
          <p:cNvGrpSpPr/>
          <p:nvPr/>
        </p:nvGrpSpPr>
        <p:grpSpPr>
          <a:xfrm>
            <a:off x="4078255" y="71620"/>
            <a:ext cx="720000" cy="861774"/>
            <a:chOff x="1016000" y="1024973"/>
            <a:chExt cx="1016000" cy="1216059"/>
          </a:xfrm>
        </p:grpSpPr>
        <p:sp>
          <p:nvSpPr>
            <p:cNvPr id="12" name="Oval 11">
              <a:extLst>
                <a:ext uri="{FF2B5EF4-FFF2-40B4-BE49-F238E27FC236}">
                  <a16:creationId xmlns:a16="http://schemas.microsoft.com/office/drawing/2014/main" id="{B54F0A95-588A-B7F3-4111-EAC0B9C68AAF}"/>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4DAE11E3-3213-CF03-B661-E26CB8C24E09}"/>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8</a:t>
              </a:r>
            </a:p>
          </p:txBody>
        </p:sp>
      </p:grpSp>
      <p:sp>
        <p:nvSpPr>
          <p:cNvPr id="6" name="TextBox 5">
            <a:extLst>
              <a:ext uri="{FF2B5EF4-FFF2-40B4-BE49-F238E27FC236}">
                <a16:creationId xmlns:a16="http://schemas.microsoft.com/office/drawing/2014/main" id="{1B12402B-DA06-C3DA-706F-9FC9AA5F4D3F}"/>
              </a:ext>
            </a:extLst>
          </p:cNvPr>
          <p:cNvSpPr txBox="1"/>
          <p:nvPr/>
        </p:nvSpPr>
        <p:spPr>
          <a:xfrm>
            <a:off x="681151" y="5032054"/>
            <a:ext cx="3422650" cy="1754326"/>
          </a:xfrm>
          <a:prstGeom prst="rect">
            <a:avLst/>
          </a:prstGeom>
          <a:noFill/>
        </p:spPr>
        <p:txBody>
          <a:bodyPr wrap="square">
            <a:spAutoFit/>
          </a:bodyPr>
          <a:lstStyle/>
          <a:p>
            <a:pPr>
              <a:spcAft>
                <a:spcPts val="600"/>
              </a:spcAft>
            </a:pPr>
            <a:r>
              <a:rPr lang="en-US" sz="1800" b="1" dirty="0">
                <a:solidFill>
                  <a:srgbClr val="459597"/>
                </a:solidFill>
              </a:rPr>
              <a:t>Ábending: </a:t>
            </a:r>
            <a:r>
              <a:rPr lang="en-US" sz="1800" i="1" dirty="0">
                <a:solidFill>
                  <a:srgbClr val="494949"/>
                </a:solidFill>
              </a:rPr>
              <a:t>Talaðu við </a:t>
            </a:r>
            <a:r>
              <a:rPr lang="en-US" sz="1800" i="1" dirty="0" err="1">
                <a:solidFill>
                  <a:srgbClr val="494949"/>
                </a:solidFill>
              </a:rPr>
              <a:t>nágranna</a:t>
            </a:r>
            <a:r>
              <a:rPr lang="en-US" sz="1800" i="1" dirty="0">
                <a:solidFill>
                  <a:srgbClr val="494949"/>
                </a:solidFill>
              </a:rPr>
              <a:t> þína og heimabyggðina; stundum eru heimamenn tilbúnir að fjárfesta smáupphæðir eða veita stuðning í formi vöru eða þjónustu (t.d. aðstoð við byggingu) vegna þess að það kemur svæðinu til góða. </a:t>
            </a:r>
          </a:p>
        </p:txBody>
      </p:sp>
    </p:spTree>
    <p:extLst>
      <p:ext uri="{BB962C8B-B14F-4D97-AF65-F5344CB8AC3E}">
        <p14:creationId xmlns:p14="http://schemas.microsoft.com/office/powerpoint/2010/main" val="443738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635E9-672C-2E41-93F3-588FE7C9C2FA}"/>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631787BB-4C61-9FF5-8316-6FA886C979C3}"/>
              </a:ext>
            </a:extLst>
          </p:cNvPr>
          <p:cNvSpPr>
            <a:spLocks noGrp="1"/>
          </p:cNvSpPr>
          <p:nvPr>
            <p:ph type="body" sz="quarter" idx="16"/>
          </p:nvPr>
        </p:nvSpPr>
        <p:spPr>
          <a:xfrm>
            <a:off x="352931" y="2487978"/>
            <a:ext cx="5282339" cy="3066422"/>
          </a:xfrm>
        </p:spPr>
        <p:txBody>
          <a:bodyPr>
            <a:normAutofit/>
          </a:bodyPr>
          <a:lstStyle/>
          <a:p>
            <a:r>
              <a:rPr lang="en-US" sz="4400" b="1" dirty="0"/>
              <a:t>ESB-styrkir </a:t>
            </a:r>
            <a:r>
              <a:rPr lang="en-US" sz="4400" dirty="0"/>
              <a:t>fyrir sjálfbæra ferðaþjónustu og gistingu í dreifbýli </a:t>
            </a:r>
            <a:r>
              <a:rPr lang="en-US" sz="4000" dirty="0"/>
              <a:t>(LEADER, EAFRD, ERDF)</a:t>
            </a:r>
            <a:endParaRPr lang="en-IE" sz="4000" b="1" dirty="0"/>
          </a:p>
        </p:txBody>
      </p:sp>
      <p:sp>
        <p:nvSpPr>
          <p:cNvPr id="10" name="Text Placeholder 9">
            <a:extLst>
              <a:ext uri="{FF2B5EF4-FFF2-40B4-BE49-F238E27FC236}">
                <a16:creationId xmlns:a16="http://schemas.microsoft.com/office/drawing/2014/main" id="{2149019F-3FFA-F9B1-14AA-3081F2813AEC}"/>
              </a:ext>
            </a:extLst>
          </p:cNvPr>
          <p:cNvSpPr>
            <a:spLocks noGrp="1"/>
          </p:cNvSpPr>
          <p:nvPr>
            <p:ph type="body" sz="quarter" idx="17"/>
          </p:nvPr>
        </p:nvSpPr>
        <p:spPr/>
        <p:txBody>
          <a:bodyPr/>
          <a:lstStyle/>
          <a:p>
            <a:r>
              <a:rPr lang="en-IE" dirty="0"/>
              <a:t>02</a:t>
            </a:r>
          </a:p>
        </p:txBody>
      </p:sp>
      <p:sp>
        <p:nvSpPr>
          <p:cNvPr id="12" name="Text Placeholder 11">
            <a:extLst>
              <a:ext uri="{FF2B5EF4-FFF2-40B4-BE49-F238E27FC236}">
                <a16:creationId xmlns:a16="http://schemas.microsoft.com/office/drawing/2014/main" id="{AF732DD8-140F-52F3-D725-5C16D9EBACF7}"/>
              </a:ext>
            </a:extLst>
          </p:cNvPr>
          <p:cNvSpPr>
            <a:spLocks noGrp="1"/>
          </p:cNvSpPr>
          <p:nvPr>
            <p:ph type="body" sz="quarter" idx="65"/>
          </p:nvPr>
        </p:nvSpPr>
        <p:spPr/>
        <p:txBody>
          <a:bodyPr/>
          <a:lstStyle/>
          <a:p>
            <a:endParaRPr lang="en-IE"/>
          </a:p>
        </p:txBody>
      </p:sp>
      <p:pic>
        <p:nvPicPr>
          <p:cNvPr id="5" name="Picture Placeholder 4" descr="A blue flag with yellow stars in the center&#10;&#10;AI-generated content may be incorrect.">
            <a:extLst>
              <a:ext uri="{FF2B5EF4-FFF2-40B4-BE49-F238E27FC236}">
                <a16:creationId xmlns:a16="http://schemas.microsoft.com/office/drawing/2014/main" id="{7A55CDC0-F33D-9EAC-D3EF-E974325D3E66}"/>
              </a:ext>
            </a:extLst>
          </p:cNvPr>
          <p:cNvPicPr>
            <a:picLocks noGrp="1" noChangeAspect="1"/>
          </p:cNvPicPr>
          <p:nvPr>
            <p:ph type="pic" sz="quarter" idx="19"/>
          </p:nvPr>
        </p:nvPicPr>
        <p:blipFill>
          <a:blip r:embed="rId2"/>
          <a:srcRect l="2009" r="2009"/>
          <a:stretch>
            <a:fillRect/>
          </a:stretch>
        </p:blipFill>
        <p:spPr/>
      </p:pic>
    </p:spTree>
    <p:extLst>
      <p:ext uri="{BB962C8B-B14F-4D97-AF65-F5344CB8AC3E}">
        <p14:creationId xmlns:p14="http://schemas.microsoft.com/office/powerpoint/2010/main" val="3356881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B6A08AC-052D-9E8F-6E09-1B1095789755}"/>
              </a:ext>
            </a:extLst>
          </p:cNvPr>
          <p:cNvSpPr>
            <a:spLocks noGrp="1"/>
          </p:cNvSpPr>
          <p:nvPr>
            <p:ph type="body" sz="quarter" idx="18"/>
          </p:nvPr>
        </p:nvSpPr>
        <p:spPr>
          <a:xfrm>
            <a:off x="745361" y="1036472"/>
            <a:ext cx="8893939" cy="3499183"/>
          </a:xfrm>
        </p:spPr>
        <p:txBody>
          <a:bodyPr/>
          <a:lstStyle/>
          <a:p>
            <a:pPr>
              <a:spcAft>
                <a:spcPts val="1200"/>
              </a:spcAft>
            </a:pPr>
            <a:r>
              <a:rPr lang="en-US" sz="2400" dirty="0"/>
              <a:t>Evrópusambandið veitir verulega fjármögnun til að styðja </a:t>
            </a:r>
            <a:r>
              <a:rPr lang="en-US" sz="2400" b="1" dirty="0"/>
              <a:t>þróun dreifbýlis, grænnar innviða og nýsköpun í ferðaþjónustu </a:t>
            </a:r>
            <a:r>
              <a:rPr lang="en-US" sz="2400" dirty="0"/>
              <a:t>í gegnum nokkur lykiltæki sem eru framkvæmd á landsvísu. Sum þeirra helstu eru:</a:t>
            </a:r>
          </a:p>
          <a:p>
            <a:pPr marL="457200" indent="-457200">
              <a:spcAft>
                <a:spcPts val="1200"/>
              </a:spcAft>
              <a:buFont typeface="+mj-lt"/>
              <a:buAutoNum type="arabicPeriod"/>
            </a:pPr>
            <a:r>
              <a:rPr lang="en-US" sz="2400" b="1" dirty="0">
                <a:solidFill>
                  <a:srgbClr val="E96751"/>
                </a:solidFill>
              </a:rPr>
              <a:t>LEADER / CLLD (Írland, Slóvenía, Ítalía): </a:t>
            </a:r>
            <a:r>
              <a:rPr lang="en-US" sz="2400" dirty="0"/>
              <a:t>Stuðlar að staðbundnum, grasrótarstýrðum verkefnum í dreifðri ferðaþjónustu í gegnum staðbundna aðgerðahópa. Fjármagn er oft í boði fyrir </a:t>
            </a:r>
            <a:r>
              <a:rPr lang="en-US" sz="2400" b="1" dirty="0"/>
              <a:t>vistvæna gistingu, fjölbreytni í landbúnaði og smáa innviði fyrir gesti</a:t>
            </a:r>
            <a:r>
              <a:rPr lang="en-US" sz="2400" dirty="0"/>
              <a:t>.</a:t>
            </a:r>
          </a:p>
          <a:p>
            <a:pPr marL="457200" indent="-457200">
              <a:spcAft>
                <a:spcPts val="1200"/>
              </a:spcAft>
              <a:buFont typeface="+mj-lt"/>
              <a:buAutoNum type="arabicPeriod"/>
            </a:pPr>
            <a:r>
              <a:rPr lang="en-US" sz="2400" b="1" dirty="0">
                <a:solidFill>
                  <a:srgbClr val="E96751"/>
                </a:solidFill>
              </a:rPr>
              <a:t>EAFRD – </a:t>
            </a:r>
            <a:r>
              <a:rPr lang="en-US" sz="2400" b="1" dirty="0" err="1">
                <a:solidFill>
                  <a:srgbClr val="E96751"/>
                </a:solidFill>
              </a:rPr>
              <a:t>Áætlun</a:t>
            </a:r>
            <a:r>
              <a:rPr lang="en-US" sz="2400" b="1" dirty="0">
                <a:solidFill>
                  <a:srgbClr val="E96751"/>
                </a:solidFill>
              </a:rPr>
              <a:t> um þróun dreifbýlis: </a:t>
            </a:r>
            <a:r>
              <a:rPr lang="en-US" sz="2400" dirty="0"/>
              <a:t>Fjármögnuð af </a:t>
            </a:r>
            <a:r>
              <a:rPr lang="en-US" sz="2400" b="1" dirty="0"/>
              <a:t>Evrópska landbúnaðar- og dreifbýlisþróunarsjóðnum </a:t>
            </a:r>
            <a:r>
              <a:rPr lang="en-US" sz="2400" dirty="0"/>
              <a:t>styður þessi </a:t>
            </a:r>
            <a:r>
              <a:rPr lang="en-US" sz="2400" dirty="0" err="1"/>
              <a:t>áætlun </a:t>
            </a:r>
            <a:r>
              <a:rPr lang="en-US" sz="2400" dirty="0"/>
              <a:t>fjölbreytni í ferðaþjónustu, þar á meðal </a:t>
            </a:r>
            <a:r>
              <a:rPr lang="en-US" sz="2400" b="1" dirty="0"/>
              <a:t>vistgistingu, sólarsellur, kerfi til endurnýtingar vatns </a:t>
            </a:r>
            <a:r>
              <a:rPr lang="en-US" sz="2400" dirty="0"/>
              <a:t>og aðlögun búgarðsbygginga.</a:t>
            </a:r>
          </a:p>
        </p:txBody>
      </p:sp>
      <p:sp>
        <p:nvSpPr>
          <p:cNvPr id="6" name="Text Placeholder 5">
            <a:extLst>
              <a:ext uri="{FF2B5EF4-FFF2-40B4-BE49-F238E27FC236}">
                <a16:creationId xmlns:a16="http://schemas.microsoft.com/office/drawing/2014/main" id="{7D643EFF-AA4B-F31A-B859-AAE15989F5E8}"/>
              </a:ext>
            </a:extLst>
          </p:cNvPr>
          <p:cNvSpPr>
            <a:spLocks noGrp="1"/>
          </p:cNvSpPr>
          <p:nvPr>
            <p:ph type="body" sz="quarter" idx="16"/>
          </p:nvPr>
        </p:nvSpPr>
        <p:spPr>
          <a:xfrm>
            <a:off x="669161" y="228932"/>
            <a:ext cx="10614687" cy="803654"/>
          </a:xfrm>
        </p:spPr>
        <p:txBody>
          <a:bodyPr/>
          <a:lstStyle/>
          <a:p>
            <a:r>
              <a:rPr lang="en-US" sz="3200" dirty="0"/>
              <a:t>ESB-styrkir fyrir sjálfbæra ferðaþjónustu og gistingu í dreifbýli</a:t>
            </a:r>
          </a:p>
          <a:p>
            <a:endParaRPr lang="en-IE" sz="3200" dirty="0"/>
          </a:p>
        </p:txBody>
      </p:sp>
    </p:spTree>
    <p:extLst>
      <p:ext uri="{BB962C8B-B14F-4D97-AF65-F5344CB8AC3E}">
        <p14:creationId xmlns:p14="http://schemas.microsoft.com/office/powerpoint/2010/main" val="3644537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0BC66-ABD9-0C09-E0B1-DD4411D961A3}"/>
            </a:ext>
          </a:extLst>
        </p:cNvPr>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59A5C255-95BA-619C-821D-7B127EDD9D0F}"/>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2</a:t>
            </a:fld>
            <a:endParaRPr lang="fr-CA" dirty="0"/>
          </a:p>
        </p:txBody>
      </p:sp>
      <p:sp>
        <p:nvSpPr>
          <p:cNvPr id="13" name="Text Placeholder 1">
            <a:extLst>
              <a:ext uri="{FF2B5EF4-FFF2-40B4-BE49-F238E27FC236}">
                <a16:creationId xmlns:a16="http://schemas.microsoft.com/office/drawing/2014/main" id="{5B7F3B94-7ECD-3CBD-6399-8FDF914877E7}"/>
              </a:ext>
            </a:extLst>
          </p:cNvPr>
          <p:cNvSpPr>
            <a:spLocks noGrp="1"/>
          </p:cNvSpPr>
          <p:nvPr>
            <p:ph type="body" sz="quarter" idx="16"/>
          </p:nvPr>
        </p:nvSpPr>
        <p:spPr>
          <a:xfrm>
            <a:off x="558237" y="2464805"/>
            <a:ext cx="4515214" cy="3066422"/>
          </a:xfrm>
        </p:spPr>
        <p:txBody>
          <a:bodyPr>
            <a:normAutofit/>
          </a:bodyPr>
          <a:lstStyle/>
          <a:p>
            <a:r>
              <a:rPr lang="en-US" sz="3700" dirty="0"/>
              <a:t>Inngangur að fjárhagsáætlunargerð, einka- og evrópsk fjármögnun</a:t>
            </a:r>
          </a:p>
        </p:txBody>
      </p:sp>
      <p:sp>
        <p:nvSpPr>
          <p:cNvPr id="14" name="Text Placeholder 2">
            <a:extLst>
              <a:ext uri="{FF2B5EF4-FFF2-40B4-BE49-F238E27FC236}">
                <a16:creationId xmlns:a16="http://schemas.microsoft.com/office/drawing/2014/main" id="{4279EBEF-61A4-B6BD-FBBA-F589835A25A5}"/>
              </a:ext>
            </a:extLst>
          </p:cNvPr>
          <p:cNvSpPr>
            <a:spLocks noGrp="1"/>
          </p:cNvSpPr>
          <p:nvPr>
            <p:ph type="body" sz="quarter" idx="17"/>
          </p:nvPr>
        </p:nvSpPr>
        <p:spPr>
          <a:xfrm>
            <a:off x="558237" y="1059430"/>
            <a:ext cx="5537763" cy="582221"/>
          </a:xfrm>
        </p:spPr>
        <p:txBody>
          <a:bodyPr/>
          <a:lstStyle/>
          <a:p>
            <a:r>
              <a:rPr lang="en-IE" sz="6600" dirty="0"/>
              <a:t>Modúl 7 </a:t>
            </a:r>
            <a:r>
              <a:rPr lang="en-IE" sz="5000" dirty="0"/>
              <a:t>(hluti 1)</a:t>
            </a:r>
            <a:endParaRPr lang="en-GB" sz="5000" dirty="0"/>
          </a:p>
        </p:txBody>
      </p:sp>
      <p:cxnSp>
        <p:nvCxnSpPr>
          <p:cNvPr id="6" name="Straight Connector 5">
            <a:extLst>
              <a:ext uri="{FF2B5EF4-FFF2-40B4-BE49-F238E27FC236}">
                <a16:creationId xmlns:a16="http://schemas.microsoft.com/office/drawing/2014/main" id="{3567C5CB-4782-EAD5-50E9-FBA3285109F7}"/>
              </a:ext>
            </a:extLst>
          </p:cNvPr>
          <p:cNvCxnSpPr>
            <a:cxnSpLocks/>
          </p:cNvCxnSpPr>
          <p:nvPr/>
        </p:nvCxnSpPr>
        <p:spPr>
          <a:xfrm flipH="1">
            <a:off x="5729763" y="3321399"/>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A920B0C0-42D2-6D4D-6EE1-A78453326EBD}"/>
              </a:ext>
            </a:extLst>
          </p:cNvPr>
          <p:cNvSpPr txBox="1">
            <a:spLocks/>
          </p:cNvSpPr>
          <p:nvPr/>
        </p:nvSpPr>
        <p:spPr>
          <a:xfrm>
            <a:off x="1027270" y="4190766"/>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endParaRPr lang="en-US" dirty="0">
              <a:solidFill>
                <a:srgbClr val="E96751"/>
              </a:solidFill>
            </a:endParaRPr>
          </a:p>
        </p:txBody>
      </p:sp>
      <p:sp>
        <p:nvSpPr>
          <p:cNvPr id="8" name="TextBox 7">
            <a:extLst>
              <a:ext uri="{FF2B5EF4-FFF2-40B4-BE49-F238E27FC236}">
                <a16:creationId xmlns:a16="http://schemas.microsoft.com/office/drawing/2014/main" id="{4B034366-2781-E2E3-4990-6C08183C1F8A}"/>
              </a:ext>
            </a:extLst>
          </p:cNvPr>
          <p:cNvSpPr txBox="1"/>
          <p:nvPr/>
        </p:nvSpPr>
        <p:spPr>
          <a:xfrm>
            <a:off x="9359153" y="1541929"/>
            <a:ext cx="2492188" cy="307777"/>
          </a:xfrm>
          <a:prstGeom prst="rect">
            <a:avLst/>
          </a:prstGeom>
          <a:noFill/>
        </p:spPr>
        <p:txBody>
          <a:bodyPr wrap="square" rtlCol="0">
            <a:spAutoFit/>
          </a:bodyPr>
          <a:lstStyle/>
          <a:p>
            <a:r>
              <a:rPr lang="en-IE" sz="1400" dirty="0">
                <a:solidFill>
                  <a:schemeClr val="bg1"/>
                </a:solidFill>
              </a:rPr>
              <a:t>Church </a:t>
            </a:r>
            <a:r>
              <a:rPr lang="en-IE" sz="1400" dirty="0" err="1">
                <a:solidFill>
                  <a:schemeClr val="bg1"/>
                </a:solidFill>
              </a:rPr>
              <a:t>Blonduos</a:t>
            </a:r>
            <a:r>
              <a:rPr lang="en-IE" sz="1400" dirty="0">
                <a:solidFill>
                  <a:schemeClr val="bg1"/>
                </a:solidFill>
              </a:rPr>
              <a:t>, Ísland</a:t>
            </a:r>
          </a:p>
        </p:txBody>
      </p:sp>
      <p:pic>
        <p:nvPicPr>
          <p:cNvPr id="10" name="Picture Placeholder 9">
            <a:extLst>
              <a:ext uri="{FF2B5EF4-FFF2-40B4-BE49-F238E27FC236}">
                <a16:creationId xmlns:a16="http://schemas.microsoft.com/office/drawing/2014/main" id="{027FBDED-DE2B-E549-8AA2-2A18114659A7}"/>
              </a:ext>
            </a:extLst>
          </p:cNvPr>
          <p:cNvPicPr>
            <a:picLocks noGrp="1" noChangeAspect="1"/>
          </p:cNvPicPr>
          <p:nvPr>
            <p:ph type="pic" sz="quarter" idx="19"/>
          </p:nvPr>
        </p:nvPicPr>
        <p:blipFill>
          <a:blip r:embed="rId2"/>
          <a:srcRect l="9508" r="9508"/>
          <a:stretch>
            <a:fillRect/>
          </a:stretch>
        </p:blipFill>
        <p:spPr/>
      </p:pic>
    </p:spTree>
    <p:extLst>
      <p:ext uri="{BB962C8B-B14F-4D97-AF65-F5344CB8AC3E}">
        <p14:creationId xmlns:p14="http://schemas.microsoft.com/office/powerpoint/2010/main" val="3531818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522BD-09D3-6F85-CDF9-D757825F66D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3C494412-FB28-5CF5-F90B-952F3889F0E9}"/>
              </a:ext>
            </a:extLst>
          </p:cNvPr>
          <p:cNvSpPr>
            <a:spLocks noGrp="1"/>
          </p:cNvSpPr>
          <p:nvPr>
            <p:ph type="body" sz="quarter" idx="18"/>
          </p:nvPr>
        </p:nvSpPr>
        <p:spPr>
          <a:xfrm>
            <a:off x="745361" y="1360322"/>
            <a:ext cx="8893939" cy="3499183"/>
          </a:xfrm>
        </p:spPr>
        <p:txBody>
          <a:bodyPr/>
          <a:lstStyle/>
          <a:p>
            <a:pPr marL="457200" indent="-457200">
              <a:spcAft>
                <a:spcPts val="1200"/>
              </a:spcAft>
              <a:buFont typeface="+mj-lt"/>
              <a:buAutoNum type="arabicPeriod" startAt="3"/>
            </a:pPr>
            <a:r>
              <a:rPr lang="en-US" sz="2400" b="1" dirty="0">
                <a:solidFill>
                  <a:srgbClr val="E96751"/>
                </a:solidFill>
              </a:rPr>
              <a:t>ERDF – Evrópski sjóðurinn fyrir svæðisþróun: </a:t>
            </a:r>
            <a:r>
              <a:rPr lang="en-US" sz="2400" dirty="0"/>
              <a:t>Styður </a:t>
            </a:r>
            <a:r>
              <a:rPr lang="en-US" sz="2400" b="1" dirty="0"/>
              <a:t>kolefnislága, nýstárlega </a:t>
            </a:r>
            <a:r>
              <a:rPr lang="en-US" sz="2400" dirty="0"/>
              <a:t>ferðaþjónustuinfrastrúktúr og </a:t>
            </a:r>
            <a:r>
              <a:rPr lang="en-US" sz="2400" dirty="0" err="1"/>
              <a:t>stafræna umbreytingu</a:t>
            </a:r>
            <a:r>
              <a:rPr lang="en-US" sz="2400" dirty="0"/>
              <a:t>, einkum í Hollandi, Ítalíu og Slóveníu, í gegnum svæðisbundin áætlanir eins og </a:t>
            </a:r>
            <a:r>
              <a:rPr lang="en-US" sz="2400" b="1" dirty="0" err="1"/>
              <a:t>OPZuid </a:t>
            </a:r>
            <a:r>
              <a:rPr lang="en-US" sz="2400" dirty="0"/>
              <a:t>eða </a:t>
            </a:r>
            <a:r>
              <a:rPr lang="en-US" sz="2400" b="1" dirty="0"/>
              <a:t>Interreg</a:t>
            </a:r>
            <a:r>
              <a:rPr lang="en-US" sz="2400" dirty="0"/>
              <a:t>.</a:t>
            </a:r>
          </a:p>
          <a:p>
            <a:pPr>
              <a:spcAft>
                <a:spcPts val="1200"/>
              </a:spcAft>
            </a:pPr>
            <a:endParaRPr lang="en-US" sz="2400" dirty="0"/>
          </a:p>
          <a:p>
            <a:pPr>
              <a:spcAft>
                <a:spcPts val="1200"/>
              </a:spcAft>
            </a:pPr>
            <a:r>
              <a:rPr lang="en-US" sz="2400" dirty="0"/>
              <a:t>Þessi styrkir eru </a:t>
            </a:r>
            <a:r>
              <a:rPr lang="en-US" sz="2400" b="1" dirty="0"/>
              <a:t>óafturkræfir </a:t>
            </a:r>
            <a:r>
              <a:rPr lang="en-US" sz="2400" dirty="0"/>
              <a:t>en mjög samkeppnishæfir. Verkefni sem sýna </a:t>
            </a:r>
            <a:r>
              <a:rPr lang="en-US" sz="2400" b="1" dirty="0"/>
              <a:t>sjálfbærni, nýsköpun og samfélagslegt gildi </a:t>
            </a:r>
            <a:r>
              <a:rPr lang="en-US" sz="2400" dirty="0"/>
              <a:t>eru líklegri til að ná árangri. Hvert land býður upp á </a:t>
            </a:r>
            <a:r>
              <a:rPr lang="en-US" sz="2400" b="1" dirty="0"/>
              <a:t>einstök þjóðleg og svæðisbundin fjármögnunarkerfi </a:t>
            </a:r>
            <a:r>
              <a:rPr lang="en-US" sz="2400" dirty="0"/>
              <a:t>fyrir sjálfbæra gistingu. </a:t>
            </a:r>
            <a:endParaRPr lang="en-IE" sz="2400" dirty="0"/>
          </a:p>
        </p:txBody>
      </p:sp>
      <p:sp>
        <p:nvSpPr>
          <p:cNvPr id="6" name="Text Placeholder 5">
            <a:extLst>
              <a:ext uri="{FF2B5EF4-FFF2-40B4-BE49-F238E27FC236}">
                <a16:creationId xmlns:a16="http://schemas.microsoft.com/office/drawing/2014/main" id="{0A2E2F18-A34C-7EBE-0FA0-1B52B3A10318}"/>
              </a:ext>
            </a:extLst>
          </p:cNvPr>
          <p:cNvSpPr>
            <a:spLocks noGrp="1"/>
          </p:cNvSpPr>
          <p:nvPr>
            <p:ph type="body" sz="quarter" idx="16"/>
          </p:nvPr>
        </p:nvSpPr>
        <p:spPr>
          <a:xfrm>
            <a:off x="669161" y="228932"/>
            <a:ext cx="10614687" cy="803654"/>
          </a:xfrm>
        </p:spPr>
        <p:txBody>
          <a:bodyPr/>
          <a:lstStyle/>
          <a:p>
            <a:r>
              <a:rPr lang="en-US" sz="3200" dirty="0"/>
              <a:t>ESB-styrkir fyrir sjálfbæra ferðaþjónustu og gistingu í dreifbýli</a:t>
            </a:r>
          </a:p>
          <a:p>
            <a:endParaRPr lang="en-IE" sz="3200" dirty="0"/>
          </a:p>
        </p:txBody>
      </p:sp>
    </p:spTree>
    <p:extLst>
      <p:ext uri="{BB962C8B-B14F-4D97-AF65-F5344CB8AC3E}">
        <p14:creationId xmlns:p14="http://schemas.microsoft.com/office/powerpoint/2010/main" val="4074543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D4F99-49BF-71AE-C999-6DB093386CB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D7C8C18-BACE-2900-048E-2B8F7327AA02}"/>
              </a:ext>
            </a:extLst>
          </p:cNvPr>
          <p:cNvSpPr>
            <a:spLocks noGrp="1"/>
          </p:cNvSpPr>
          <p:nvPr>
            <p:ph type="body" sz="quarter" idx="18"/>
          </p:nvPr>
        </p:nvSpPr>
        <p:spPr>
          <a:xfrm>
            <a:off x="572960" y="3374102"/>
            <a:ext cx="2893974" cy="1049221"/>
          </a:xfrm>
        </p:spPr>
        <p:txBody>
          <a:bodyPr/>
          <a:lstStyle/>
          <a:p>
            <a:pPr algn="ctr"/>
            <a:r>
              <a:rPr lang="en-US" dirty="0"/>
              <a:t>ESB-styrkir til sveitamenntunar (LEADER, EAFRD, ERDF)</a:t>
            </a:r>
            <a:endParaRPr lang="en-IE" b="1" dirty="0"/>
          </a:p>
        </p:txBody>
      </p:sp>
      <p:sp>
        <p:nvSpPr>
          <p:cNvPr id="4" name="Text Placeholder 6">
            <a:extLst>
              <a:ext uri="{FF2B5EF4-FFF2-40B4-BE49-F238E27FC236}">
                <a16:creationId xmlns:a16="http://schemas.microsoft.com/office/drawing/2014/main" id="{FEC6A915-7443-30F8-8F65-B1E7C9C0EE65}"/>
              </a:ext>
            </a:extLst>
          </p:cNvPr>
          <p:cNvSpPr txBox="1">
            <a:spLocks/>
          </p:cNvSpPr>
          <p:nvPr/>
        </p:nvSpPr>
        <p:spPr>
          <a:xfrm>
            <a:off x="470900" y="2056564"/>
            <a:ext cx="3098095"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a:t>Evrópski landbúnaðar- og dreifbýlisþróunarsjóðurinn (EAFRD)</a:t>
            </a:r>
            <a:endParaRPr lang="en-IE" sz="2400" dirty="0"/>
          </a:p>
        </p:txBody>
      </p:sp>
      <p:sp>
        <p:nvSpPr>
          <p:cNvPr id="9" name="TextBox 8">
            <a:extLst>
              <a:ext uri="{FF2B5EF4-FFF2-40B4-BE49-F238E27FC236}">
                <a16:creationId xmlns:a16="http://schemas.microsoft.com/office/drawing/2014/main" id="{430E6FDA-909E-6F9C-4573-838238C152E1}"/>
              </a:ext>
            </a:extLst>
          </p:cNvPr>
          <p:cNvSpPr txBox="1"/>
          <p:nvPr/>
        </p:nvSpPr>
        <p:spPr>
          <a:xfrm>
            <a:off x="998253" y="5754248"/>
            <a:ext cx="6393147" cy="369332"/>
          </a:xfrm>
          <a:prstGeom prst="rect">
            <a:avLst/>
          </a:prstGeom>
          <a:noFill/>
        </p:spPr>
        <p:txBody>
          <a:bodyPr wrap="square">
            <a:spAutoFit/>
          </a:bodyPr>
          <a:lstStyle/>
          <a:p>
            <a:pPr fontAlgn="base"/>
            <a:r>
              <a:rPr lang="en-US" dirty="0" err="1">
                <a:solidFill>
                  <a:srgbClr val="00B0F0"/>
                </a:solidFill>
                <a:hlinkClick r:id="rId2">
                  <a:extLst>
                    <a:ext uri="{A12FA001-AC4F-418D-AE19-62706E023703}">
                      <ahyp:hlinkClr xmlns:ahyp="http://schemas.microsoft.com/office/drawing/2018/hyperlinkcolor" val="tx"/>
                    </a:ext>
                  </a:extLst>
                </a:hlinkClick>
              </a:rPr>
              <a:t>Þróunarátak</a:t>
            </a:r>
            <a:r>
              <a:rPr lang="en-US" dirty="0">
                <a:solidFill>
                  <a:srgbClr val="00B0F0"/>
                </a:solidFill>
                <a:hlinkClick r:id="rId2">
                  <a:extLst>
                    <a:ext uri="{A12FA001-AC4F-418D-AE19-62706E023703}">
                      <ahyp:hlinkClr xmlns:ahyp="http://schemas.microsoft.com/office/drawing/2018/hyperlinkcolor" val="tx"/>
                    </a:ext>
                  </a:extLst>
                </a:hlinkClick>
              </a:rPr>
              <a:t> sveita (LEADER) 2023-2027</a:t>
            </a:r>
            <a:endParaRPr lang="en-US" dirty="0">
              <a:solidFill>
                <a:srgbClr val="00B0F0"/>
              </a:solidFill>
            </a:endParaRPr>
          </a:p>
        </p:txBody>
      </p:sp>
      <p:sp>
        <p:nvSpPr>
          <p:cNvPr id="10" name="Text Placeholder 5">
            <a:extLst>
              <a:ext uri="{FF2B5EF4-FFF2-40B4-BE49-F238E27FC236}">
                <a16:creationId xmlns:a16="http://schemas.microsoft.com/office/drawing/2014/main" id="{F8346A82-81BE-8810-30B5-3012A99DBCDD}"/>
              </a:ext>
            </a:extLst>
          </p:cNvPr>
          <p:cNvSpPr txBox="1">
            <a:spLocks/>
          </p:cNvSpPr>
          <p:nvPr/>
        </p:nvSpPr>
        <p:spPr>
          <a:xfrm>
            <a:off x="4469182" y="385962"/>
            <a:ext cx="6484568" cy="4794944"/>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949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2800" b="1" dirty="0">
                <a:solidFill>
                  <a:srgbClr val="459597"/>
                </a:solidFill>
              </a:rPr>
              <a:t>Styrkir (óendurgreiðanleg fjárframlög) </a:t>
            </a:r>
            <a:r>
              <a:rPr lang="en-US" sz="2400" dirty="0"/>
              <a:t>geta verulega dregið úr fjármagnsbyrði þinni ef þú getur fengið þá. Í Evrópu eru mörg stig styrkja – ESB-fjármögnuð áætlun, þjóðleg kerfi og staðbundnir/héraðs- og sveitalegir styrkir. </a:t>
            </a:r>
          </a:p>
          <a:p>
            <a:pPr>
              <a:spcAft>
                <a:spcPts val="600"/>
              </a:spcAft>
            </a:pPr>
            <a:endParaRPr lang="en-US" sz="2400" dirty="0"/>
          </a:p>
          <a:p>
            <a:pPr>
              <a:spcAft>
                <a:spcPts val="600"/>
              </a:spcAft>
            </a:pPr>
            <a:r>
              <a:rPr lang="en-US" sz="2400" dirty="0"/>
              <a:t>Fyrir ATA býður</a:t>
            </a:r>
            <a:r>
              <a:rPr lang="en-US" sz="2400" b="1" dirty="0"/>
              <a:t> Evrópusambandið </a:t>
            </a:r>
            <a:r>
              <a:rPr lang="en-US" sz="2400" dirty="0"/>
              <a:t>upp á ríkulegan stuðning við dreifbýlisþróun og ferðaþjónustu, sem er yfirleitt umsýtt af þjóðlegum/svæðisbundnum aðilum. Hér eru helstu fjármögnunarásir ESB. </a:t>
            </a:r>
          </a:p>
          <a:p>
            <a:pPr>
              <a:spcAft>
                <a:spcPts val="600"/>
              </a:spcAft>
            </a:pPr>
            <a:endParaRPr lang="en-US" sz="2400" dirty="0"/>
          </a:p>
          <a:p>
            <a:pPr>
              <a:spcAft>
                <a:spcPts val="600"/>
              </a:spcAft>
            </a:pPr>
            <a:r>
              <a:rPr lang="en-US" sz="2400" i="1" dirty="0">
                <a:solidFill>
                  <a:srgbClr val="E96751"/>
                </a:solidFill>
              </a:rPr>
              <a:t>Dæmi má sjá á næstu glærum!</a:t>
            </a:r>
          </a:p>
          <a:p>
            <a:pPr>
              <a:spcAft>
                <a:spcPts val="600"/>
              </a:spcAft>
            </a:pPr>
            <a:endParaRPr lang="en-US" sz="2400" dirty="0"/>
          </a:p>
        </p:txBody>
      </p:sp>
      <p:pic>
        <p:nvPicPr>
          <p:cNvPr id="11" name="Picture 10">
            <a:extLst>
              <a:ext uri="{FF2B5EF4-FFF2-40B4-BE49-F238E27FC236}">
                <a16:creationId xmlns:a16="http://schemas.microsoft.com/office/drawing/2014/main" id="{0E69D697-F980-1707-D858-D1321A6CA153}"/>
              </a:ext>
            </a:extLst>
          </p:cNvPr>
          <p:cNvPicPr>
            <a:picLocks noChangeAspect="1"/>
          </p:cNvPicPr>
          <p:nvPr/>
        </p:nvPicPr>
        <p:blipFill>
          <a:blip r:embed="rId3"/>
          <a:stretch>
            <a:fillRect/>
          </a:stretch>
        </p:blipFill>
        <p:spPr>
          <a:xfrm>
            <a:off x="147665" y="5515559"/>
            <a:ext cx="850589" cy="846711"/>
          </a:xfrm>
          <a:prstGeom prst="rect">
            <a:avLst/>
          </a:prstGeom>
        </p:spPr>
      </p:pic>
      <p:pic>
        <p:nvPicPr>
          <p:cNvPr id="20" name="Picture 19">
            <a:extLst>
              <a:ext uri="{FF2B5EF4-FFF2-40B4-BE49-F238E27FC236}">
                <a16:creationId xmlns:a16="http://schemas.microsoft.com/office/drawing/2014/main" id="{DE64DE8F-747D-EFFA-3525-69298D372520}"/>
              </a:ext>
            </a:extLst>
          </p:cNvPr>
          <p:cNvPicPr>
            <a:picLocks noChangeAspect="1"/>
          </p:cNvPicPr>
          <p:nvPr/>
        </p:nvPicPr>
        <p:blipFill>
          <a:blip r:embed="rId4"/>
          <a:stretch>
            <a:fillRect/>
          </a:stretch>
        </p:blipFill>
        <p:spPr>
          <a:xfrm>
            <a:off x="403692" y="21197"/>
            <a:ext cx="3165905" cy="1904909"/>
          </a:xfrm>
          <a:prstGeom prst="rect">
            <a:avLst/>
          </a:prstGeom>
        </p:spPr>
      </p:pic>
    </p:spTree>
    <p:extLst>
      <p:ext uri="{BB962C8B-B14F-4D97-AF65-F5344CB8AC3E}">
        <p14:creationId xmlns:p14="http://schemas.microsoft.com/office/powerpoint/2010/main" val="2251099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AE4C6-E15A-C854-2091-E450AE776EFD}"/>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E6050553-1A3C-FDD6-F85C-03205D9AE4D5}"/>
              </a:ext>
            </a:extLst>
          </p:cNvPr>
          <p:cNvSpPr/>
          <p:nvPr/>
        </p:nvSpPr>
        <p:spPr>
          <a:xfrm>
            <a:off x="1438748" y="2559303"/>
            <a:ext cx="10029648" cy="2191528"/>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0E70E94E-F38A-9024-D8B9-128A87DB23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7" name="Flowchart: Alternate Process 6">
            <a:extLst>
              <a:ext uri="{FF2B5EF4-FFF2-40B4-BE49-F238E27FC236}">
                <a16:creationId xmlns:a16="http://schemas.microsoft.com/office/drawing/2014/main" id="{4A8112C2-32AC-E355-A18A-18242E62B71D}"/>
              </a:ext>
            </a:extLst>
          </p:cNvPr>
          <p:cNvSpPr/>
          <p:nvPr/>
        </p:nvSpPr>
        <p:spPr>
          <a:xfrm>
            <a:off x="798380" y="1433371"/>
            <a:ext cx="7179552" cy="803653"/>
          </a:xfrm>
          <a:prstGeom prst="flowChartAlternateProcess">
            <a:avLst/>
          </a:prstGeom>
          <a:solidFill>
            <a:schemeClr val="accent2"/>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5">
            <a:extLst>
              <a:ext uri="{FF2B5EF4-FFF2-40B4-BE49-F238E27FC236}">
                <a16:creationId xmlns:a16="http://schemas.microsoft.com/office/drawing/2014/main" id="{41A666B0-9F87-0759-0204-BACFCFFB6E29}"/>
              </a:ext>
            </a:extLst>
          </p:cNvPr>
          <p:cNvSpPr txBox="1">
            <a:spLocks/>
          </p:cNvSpPr>
          <p:nvPr/>
        </p:nvSpPr>
        <p:spPr>
          <a:xfrm>
            <a:off x="1460733" y="1487123"/>
            <a:ext cx="5968767"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ESB-styrkir til sveitaferðaþjónustu (LEADER, EAFRD, ERDF)</a:t>
            </a:r>
          </a:p>
        </p:txBody>
      </p:sp>
      <p:sp>
        <p:nvSpPr>
          <p:cNvPr id="9" name="Text Placeholder 5">
            <a:extLst>
              <a:ext uri="{FF2B5EF4-FFF2-40B4-BE49-F238E27FC236}">
                <a16:creationId xmlns:a16="http://schemas.microsoft.com/office/drawing/2014/main" id="{2FACAC10-AE85-7865-90E8-241D72CCCEBC}"/>
              </a:ext>
            </a:extLst>
          </p:cNvPr>
          <p:cNvSpPr txBox="1">
            <a:spLocks/>
          </p:cNvSpPr>
          <p:nvPr/>
        </p:nvSpPr>
        <p:spPr>
          <a:xfrm>
            <a:off x="1875621" y="2657351"/>
            <a:ext cx="949497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4775" indent="0">
              <a:spcBef>
                <a:spcPts val="600"/>
              </a:spcBef>
            </a:pPr>
            <a:r>
              <a:rPr lang="en-US" sz="2200" b="1" dirty="0">
                <a:solidFill>
                  <a:srgbClr val="E96751"/>
                </a:solidFill>
              </a:rPr>
              <a:t>Markmið: </a:t>
            </a:r>
            <a:r>
              <a:rPr lang="en-US" sz="2200" b="1" dirty="0">
                <a:solidFill>
                  <a:srgbClr val="E96751"/>
                </a:solidFill>
                <a:hlinkClick r:id="rId5">
                  <a:extLst>
                    <a:ext uri="{A12FA001-AC4F-418D-AE19-62706E023703}">
                      <ahyp:hlinkClr xmlns:ahyp="http://schemas.microsoft.com/office/drawing/2018/hyperlinkcolor" val="tx"/>
                    </a:ext>
                  </a:extLst>
                </a:hlinkClick>
              </a:rPr>
              <a:t>EAFRD </a:t>
            </a:r>
            <a:r>
              <a:rPr lang="en-US" sz="2200" dirty="0">
                <a:solidFill>
                  <a:srgbClr val="494949"/>
                </a:solidFill>
              </a:rPr>
              <a:t>er stór sjóður innan ESB sem styður almenna og landbúnaðarþróun í samhengi við ATA.</a:t>
            </a:r>
          </a:p>
          <a:p>
            <a:pPr marL="447675" indent="-342900">
              <a:spcBef>
                <a:spcPts val="600"/>
              </a:spcBef>
              <a:buFont typeface="Wingdings" panose="05000000000000000000" pitchFamily="2" charset="2"/>
              <a:buChar char="v"/>
            </a:pPr>
            <a:r>
              <a:rPr lang="en-US" sz="2200" dirty="0">
                <a:solidFill>
                  <a:srgbClr val="494949"/>
                </a:solidFill>
              </a:rPr>
              <a:t>Innviðir í sveitatúrisma (t.d. gönguleiðir, skilti, </a:t>
            </a:r>
            <a:r>
              <a:rPr lang="en-US" sz="2200" dirty="0" err="1">
                <a:solidFill>
                  <a:srgbClr val="494949"/>
                </a:solidFill>
              </a:rPr>
              <a:t>ferðamannamiðstöðvar</a:t>
            </a:r>
            <a:r>
              <a:rPr lang="en-US" sz="2200" dirty="0">
                <a:solidFill>
                  <a:srgbClr val="494949"/>
                </a:solidFill>
              </a:rPr>
              <a:t>)</a:t>
            </a:r>
          </a:p>
          <a:p>
            <a:pPr marL="447675" indent="-342900">
              <a:spcBef>
                <a:spcPts val="600"/>
              </a:spcBef>
              <a:buFont typeface="Wingdings" panose="05000000000000000000" pitchFamily="2" charset="2"/>
              <a:buChar char="v"/>
            </a:pPr>
            <a:r>
              <a:rPr lang="en-US" sz="2200" dirty="0">
                <a:solidFill>
                  <a:srgbClr val="494949"/>
                </a:solidFill>
              </a:rPr>
              <a:t>Búfjárhagsleg fjölbreytni (t.d. RDP-aðgerðir sem veita bændum styrki til að hefja landbúnaðarferðaþjónustu (að umbreyta hlöðu í gistirými, reisa tjaldsvæði á bújörðum o.s.frv.)</a:t>
            </a:r>
          </a:p>
        </p:txBody>
      </p:sp>
      <p:cxnSp>
        <p:nvCxnSpPr>
          <p:cNvPr id="15" name="Connector: Elbow 14">
            <a:extLst>
              <a:ext uri="{FF2B5EF4-FFF2-40B4-BE49-F238E27FC236}">
                <a16:creationId xmlns:a16="http://schemas.microsoft.com/office/drawing/2014/main" id="{7097B742-1E72-801D-162B-A409B95F6069}"/>
              </a:ext>
            </a:extLst>
          </p:cNvPr>
          <p:cNvCxnSpPr>
            <a:cxnSpLocks/>
            <a:stCxn id="7" idx="1"/>
            <a:endCxn id="11" idx="1"/>
          </p:cNvCxnSpPr>
          <p:nvPr/>
        </p:nvCxnSpPr>
        <p:spPr>
          <a:xfrm rot="10800000" flipH="1" flipV="1">
            <a:off x="798380" y="1835197"/>
            <a:ext cx="640368" cy="1819869"/>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18" name="Flowchart: Alternate Process 17">
            <a:extLst>
              <a:ext uri="{FF2B5EF4-FFF2-40B4-BE49-F238E27FC236}">
                <a16:creationId xmlns:a16="http://schemas.microsoft.com/office/drawing/2014/main" id="{72BB80D0-CC0D-A1C7-98B7-76E7136C3AB3}"/>
              </a:ext>
            </a:extLst>
          </p:cNvPr>
          <p:cNvSpPr/>
          <p:nvPr/>
        </p:nvSpPr>
        <p:spPr>
          <a:xfrm>
            <a:off x="1418174" y="4843549"/>
            <a:ext cx="10029647" cy="1669204"/>
          </a:xfrm>
          <a:prstGeom prst="flowChartAlternateProcess">
            <a:avLst/>
          </a:prstGeom>
          <a:solidFill>
            <a:srgbClr val="F2A158"/>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B37ABFA9-B574-3EBC-A0EF-9B51BEB8C5D2}"/>
              </a:ext>
            </a:extLst>
          </p:cNvPr>
          <p:cNvSpPr txBox="1">
            <a:spLocks/>
          </p:cNvSpPr>
          <p:nvPr/>
        </p:nvSpPr>
        <p:spPr>
          <a:xfrm>
            <a:off x="1602612" y="4990031"/>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4375" indent="-266700">
              <a:buNone/>
            </a:pPr>
            <a:r>
              <a:rPr lang="en-US" sz="2200" b="1" dirty="0">
                <a:solidFill>
                  <a:schemeClr val="bg1"/>
                </a:solidFill>
              </a:rPr>
              <a:t>Dæmi:</a:t>
            </a:r>
          </a:p>
          <a:p>
            <a:pPr marL="104775" indent="0"/>
            <a:r>
              <a:rPr lang="en-US" sz="2200" dirty="0">
                <a:solidFill>
                  <a:schemeClr val="bg1"/>
                </a:solidFill>
              </a:rPr>
              <a:t>LEADER er eitt </a:t>
            </a:r>
            <a:r>
              <a:rPr lang="en-US" sz="2200" dirty="0" err="1">
                <a:solidFill>
                  <a:schemeClr val="bg1"/>
                </a:solidFill>
              </a:rPr>
              <a:t>forrit </a:t>
            </a:r>
            <a:r>
              <a:rPr lang="en-US" sz="2200" dirty="0">
                <a:solidFill>
                  <a:schemeClr val="bg1"/>
                </a:solidFill>
              </a:rPr>
              <a:t>innan EAFRD, en EAFRD getur einnig fjármagnað önnur verkefni í sveitatúrisma. Land getur notað EAFRD til að styðja þjóðlegt styrkjakerfi fyrir landbúnaðarferðaþjónustu</a:t>
            </a:r>
            <a:r>
              <a:rPr lang="en-US" sz="2200" dirty="0">
                <a:solidFill>
                  <a:srgbClr val="494949"/>
                </a:solidFill>
              </a:rPr>
              <a:t>. </a:t>
            </a:r>
          </a:p>
        </p:txBody>
      </p:sp>
      <p:cxnSp>
        <p:nvCxnSpPr>
          <p:cNvPr id="38" name="Connector: Elbow 37">
            <a:extLst>
              <a:ext uri="{FF2B5EF4-FFF2-40B4-BE49-F238E27FC236}">
                <a16:creationId xmlns:a16="http://schemas.microsoft.com/office/drawing/2014/main" id="{0888757B-CC56-8E6C-5028-5C0C157DD96F}"/>
              </a:ext>
            </a:extLst>
          </p:cNvPr>
          <p:cNvCxnSpPr>
            <a:cxnSpLocks/>
          </p:cNvCxnSpPr>
          <p:nvPr/>
        </p:nvCxnSpPr>
        <p:spPr>
          <a:xfrm rot="16200000" flipH="1">
            <a:off x="43043" y="4445603"/>
            <a:ext cx="2173750" cy="592676"/>
          </a:xfrm>
          <a:prstGeom prst="bentConnector2">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89F31354-4D13-8319-65F9-B7AA87CC5275}"/>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99605BB4-0C86-32E7-BBAD-8B9329E4C921}"/>
              </a:ext>
            </a:extLst>
          </p:cNvPr>
          <p:cNvSpPr txBox="1">
            <a:spLocks/>
          </p:cNvSpPr>
          <p:nvPr/>
        </p:nvSpPr>
        <p:spPr>
          <a:xfrm>
            <a:off x="1806365"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Evrópskur landbúnaðar- og dreifbýlisþróunarsjóður (EAFRD)</a:t>
            </a:r>
          </a:p>
        </p:txBody>
      </p:sp>
      <p:pic>
        <p:nvPicPr>
          <p:cNvPr id="3" name="Picture 2">
            <a:extLst>
              <a:ext uri="{FF2B5EF4-FFF2-40B4-BE49-F238E27FC236}">
                <a16:creationId xmlns:a16="http://schemas.microsoft.com/office/drawing/2014/main" id="{E93CEF26-721C-B081-14C1-72B675947219}"/>
              </a:ext>
            </a:extLst>
          </p:cNvPr>
          <p:cNvPicPr>
            <a:picLocks noChangeAspect="1"/>
          </p:cNvPicPr>
          <p:nvPr/>
        </p:nvPicPr>
        <p:blipFill>
          <a:blip r:embed="rId6"/>
          <a:stretch>
            <a:fillRect/>
          </a:stretch>
        </p:blipFill>
        <p:spPr>
          <a:xfrm>
            <a:off x="8237473" y="584894"/>
            <a:ext cx="3165905" cy="1904909"/>
          </a:xfrm>
          <a:prstGeom prst="rect">
            <a:avLst/>
          </a:prstGeom>
        </p:spPr>
      </p:pic>
      <p:pic>
        <p:nvPicPr>
          <p:cNvPr id="13" name="Picture 12" descr="A blue flag with yellow stars in the center&#10;&#10;AI-generated content may be incorrect.">
            <a:extLst>
              <a:ext uri="{FF2B5EF4-FFF2-40B4-BE49-F238E27FC236}">
                <a16:creationId xmlns:a16="http://schemas.microsoft.com/office/drawing/2014/main" id="{3AA6C1AD-CFE7-6B2C-F33C-C0A8A0DFCDDB}"/>
              </a:ext>
            </a:extLst>
          </p:cNvPr>
          <p:cNvPicPr>
            <a:picLocks noChangeAspect="1"/>
          </p:cNvPicPr>
          <p:nvPr/>
        </p:nvPicPr>
        <p:blipFill>
          <a:blip r:embed="rId7"/>
          <a:stretch>
            <a:fillRect/>
          </a:stretch>
        </p:blipFill>
        <p:spPr>
          <a:xfrm>
            <a:off x="40513" y="34065"/>
            <a:ext cx="1790700" cy="1326444"/>
          </a:xfrm>
          <a:prstGeom prst="flowChartConnector">
            <a:avLst/>
          </a:prstGeom>
        </p:spPr>
      </p:pic>
      <p:pic>
        <p:nvPicPr>
          <p:cNvPr id="32" name="Graphic 31" descr="Target with solid fill">
            <a:extLst>
              <a:ext uri="{FF2B5EF4-FFF2-40B4-BE49-F238E27FC236}">
                <a16:creationId xmlns:a16="http://schemas.microsoft.com/office/drawing/2014/main" id="{BC44E81A-E1D5-5CBF-0E2C-CF5FB6D64A7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89408" y="2657351"/>
            <a:ext cx="633914" cy="633914"/>
          </a:xfrm>
          <a:prstGeom prst="rect">
            <a:avLst/>
          </a:prstGeom>
        </p:spPr>
      </p:pic>
      <p:pic>
        <p:nvPicPr>
          <p:cNvPr id="43" name="Graphic 42" descr="Excellent with solid fill">
            <a:extLst>
              <a:ext uri="{FF2B5EF4-FFF2-40B4-BE49-F238E27FC236}">
                <a16:creationId xmlns:a16="http://schemas.microsoft.com/office/drawing/2014/main" id="{5D131198-E007-66CB-81A3-A22D4CEACB8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07763" y="4816835"/>
            <a:ext cx="749373" cy="749373"/>
          </a:xfrm>
          <a:prstGeom prst="rect">
            <a:avLst/>
          </a:prstGeom>
        </p:spPr>
      </p:pic>
      <p:sp>
        <p:nvSpPr>
          <p:cNvPr id="48" name="TextBox 47">
            <a:extLst>
              <a:ext uri="{FF2B5EF4-FFF2-40B4-BE49-F238E27FC236}">
                <a16:creationId xmlns:a16="http://schemas.microsoft.com/office/drawing/2014/main" id="{6E4D8B29-390B-FD4F-0C7A-09091C6E0D43}"/>
              </a:ext>
            </a:extLst>
          </p:cNvPr>
          <p:cNvSpPr txBox="1"/>
          <p:nvPr/>
        </p:nvSpPr>
        <p:spPr>
          <a:xfrm>
            <a:off x="547937" y="249318"/>
            <a:ext cx="688501"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spTree>
    <p:extLst>
      <p:ext uri="{BB962C8B-B14F-4D97-AF65-F5344CB8AC3E}">
        <p14:creationId xmlns:p14="http://schemas.microsoft.com/office/powerpoint/2010/main" val="12028977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3035D-0FF3-E081-320C-87597D6B473A}"/>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CA292F16-C1BB-1A3B-F9ED-0B6FDC22FF94}"/>
              </a:ext>
            </a:extLst>
          </p:cNvPr>
          <p:cNvSpPr/>
          <p:nvPr/>
        </p:nvSpPr>
        <p:spPr>
          <a:xfrm>
            <a:off x="1438748" y="2309886"/>
            <a:ext cx="10029648" cy="412901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B5D49160-242D-3477-C5E0-DBB396FD4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7" name="Flowchart: Alternate Process 6">
            <a:extLst>
              <a:ext uri="{FF2B5EF4-FFF2-40B4-BE49-F238E27FC236}">
                <a16:creationId xmlns:a16="http://schemas.microsoft.com/office/drawing/2014/main" id="{9EB19836-D4EB-54F3-E642-2D0EEFE65763}"/>
              </a:ext>
            </a:extLst>
          </p:cNvPr>
          <p:cNvSpPr/>
          <p:nvPr/>
        </p:nvSpPr>
        <p:spPr>
          <a:xfrm>
            <a:off x="798380" y="1433371"/>
            <a:ext cx="7179552" cy="803653"/>
          </a:xfrm>
          <a:prstGeom prst="flowChartAlternateProcess">
            <a:avLst/>
          </a:prstGeom>
          <a:solidFill>
            <a:schemeClr val="accent2"/>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5">
            <a:extLst>
              <a:ext uri="{FF2B5EF4-FFF2-40B4-BE49-F238E27FC236}">
                <a16:creationId xmlns:a16="http://schemas.microsoft.com/office/drawing/2014/main" id="{3B0DF2C4-4BE6-904E-BAB3-A364F546BABB}"/>
              </a:ext>
            </a:extLst>
          </p:cNvPr>
          <p:cNvSpPr txBox="1">
            <a:spLocks/>
          </p:cNvSpPr>
          <p:nvPr/>
        </p:nvSpPr>
        <p:spPr>
          <a:xfrm>
            <a:off x="1460733" y="1487123"/>
            <a:ext cx="5968767"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ESB-styrkir til sveitaferðaþjónustu (LEADER, EAFRD, ERDF)</a:t>
            </a:r>
          </a:p>
        </p:txBody>
      </p:sp>
      <p:sp>
        <p:nvSpPr>
          <p:cNvPr id="9" name="Text Placeholder 5">
            <a:extLst>
              <a:ext uri="{FF2B5EF4-FFF2-40B4-BE49-F238E27FC236}">
                <a16:creationId xmlns:a16="http://schemas.microsoft.com/office/drawing/2014/main" id="{D6B4B3EF-15E3-75C5-38FB-11DB40320F59}"/>
              </a:ext>
            </a:extLst>
          </p:cNvPr>
          <p:cNvSpPr txBox="1">
            <a:spLocks/>
          </p:cNvSpPr>
          <p:nvPr/>
        </p:nvSpPr>
        <p:spPr>
          <a:xfrm>
            <a:off x="1898649" y="2425704"/>
            <a:ext cx="949497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4775" indent="0">
              <a:spcBef>
                <a:spcPts val="600"/>
              </a:spcBef>
            </a:pPr>
            <a:r>
              <a:rPr lang="en-US" sz="2200" b="1" dirty="0">
                <a:solidFill>
                  <a:srgbClr val="E96751"/>
                </a:solidFill>
              </a:rPr>
              <a:t>Markmið: </a:t>
            </a:r>
            <a:r>
              <a:rPr lang="en-US" dirty="0">
                <a:solidFill>
                  <a:srgbClr val="494949"/>
                </a:solidFill>
              </a:rPr>
              <a:t>LEADER er sérstakt </a:t>
            </a:r>
            <a:r>
              <a:rPr lang="en-US" dirty="0" err="1">
                <a:solidFill>
                  <a:srgbClr val="494949"/>
                </a:solidFill>
              </a:rPr>
              <a:t>forrit </a:t>
            </a:r>
            <a:r>
              <a:rPr lang="en-US" dirty="0">
                <a:solidFill>
                  <a:srgbClr val="494949"/>
                </a:solidFill>
              </a:rPr>
              <a:t>innan EAFRD, hannað fyrir samfélagsstýrða þróun í dreifbýli. Framkvæmt í gegnum staðbundna aðgerðahópa (LAGs) í hverju dreifbýlissvæði. </a:t>
            </a:r>
          </a:p>
          <a:p>
            <a:pPr marL="104775" indent="0">
              <a:spcBef>
                <a:spcPts val="600"/>
              </a:spcBef>
            </a:pPr>
            <a:r>
              <a:rPr lang="en-US" dirty="0">
                <a:solidFill>
                  <a:srgbClr val="494949"/>
                </a:solidFill>
              </a:rPr>
              <a:t>Einnig kallað </a:t>
            </a:r>
            <a:r>
              <a:rPr lang="en-US" b="1" i="1" dirty="0">
                <a:solidFill>
                  <a:srgbClr val="494949"/>
                </a:solidFill>
              </a:rPr>
              <a:t>"LEADER styrkir til sveitaþróunar". </a:t>
            </a:r>
            <a:r>
              <a:rPr lang="en-US" dirty="0">
                <a:solidFill>
                  <a:srgbClr val="494949"/>
                </a:solidFill>
              </a:rPr>
              <a:t>Þetta er einungis hagnýt flokkun sem oft er notuð þegar rætt er um þá raunverulega styrki sem LEADER úthlutar. Öll ESB-lönd (t.d. Ísland, Írland, Niðurlönd, Slóvenía, Ítalía) hafa LEADER-áætlanir. </a:t>
            </a:r>
          </a:p>
          <a:p>
            <a:pPr marL="104775" indent="0">
              <a:spcBef>
                <a:spcPts val="600"/>
              </a:spcBef>
            </a:pPr>
            <a:r>
              <a:rPr lang="en-US" dirty="0">
                <a:solidFill>
                  <a:srgbClr val="494949"/>
                </a:solidFill>
              </a:rPr>
              <a:t>LEADER-styrkir </a:t>
            </a:r>
            <a:r>
              <a:rPr lang="en-US" b="1" dirty="0">
                <a:solidFill>
                  <a:srgbClr val="494949"/>
                </a:solidFill>
              </a:rPr>
              <a:t>fjármagna</a:t>
            </a:r>
            <a:r>
              <a:rPr lang="en-US" dirty="0">
                <a:solidFill>
                  <a:srgbClr val="494949"/>
                </a:solidFill>
              </a:rPr>
              <a:t> yfirleitt </a:t>
            </a:r>
            <a:r>
              <a:rPr lang="en-US" b="1" dirty="0">
                <a:solidFill>
                  <a:srgbClr val="494949"/>
                </a:solidFill>
              </a:rPr>
              <a:t>verkefni </a:t>
            </a:r>
            <a:r>
              <a:rPr lang="en-US" dirty="0">
                <a:solidFill>
                  <a:srgbClr val="494949"/>
                </a:solidFill>
              </a:rPr>
              <a:t>sem stuðla að þróun</a:t>
            </a:r>
            <a:r>
              <a:rPr lang="en-US" b="1" dirty="0">
                <a:solidFill>
                  <a:srgbClr val="494949"/>
                </a:solidFill>
              </a:rPr>
              <a:t> sveitamenningarferðaþjónustu</a:t>
            </a:r>
            <a:r>
              <a:rPr lang="en-US" dirty="0">
                <a:solidFill>
                  <a:srgbClr val="494949"/>
                </a:solidFill>
              </a:rPr>
              <a:t>, til dæmis gistingu (algeng flokkun sem getur fallið undir sveitamenningarferðaþjónustu eða fjölbreytni búskapar), vistferðaþjónustu, nýsköpun eða fjölbreytni í landbúnaði, sveitaiðnað og gönguleiðir. </a:t>
            </a:r>
          </a:p>
        </p:txBody>
      </p:sp>
      <p:cxnSp>
        <p:nvCxnSpPr>
          <p:cNvPr id="15" name="Connector: Elbow 14">
            <a:extLst>
              <a:ext uri="{FF2B5EF4-FFF2-40B4-BE49-F238E27FC236}">
                <a16:creationId xmlns:a16="http://schemas.microsoft.com/office/drawing/2014/main" id="{6760D17D-9E41-0B9D-9705-53A6CA9F203F}"/>
              </a:ext>
            </a:extLst>
          </p:cNvPr>
          <p:cNvCxnSpPr>
            <a:cxnSpLocks/>
            <a:stCxn id="7" idx="1"/>
            <a:endCxn id="11" idx="1"/>
          </p:cNvCxnSpPr>
          <p:nvPr/>
        </p:nvCxnSpPr>
        <p:spPr>
          <a:xfrm rot="10800000" flipH="1" flipV="1">
            <a:off x="798380" y="1835197"/>
            <a:ext cx="640368" cy="2539195"/>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7C2546C0-675F-278A-B630-45116670FCB4}"/>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662DD9E4-E3E8-2010-A4C3-D33339323E4C}"/>
              </a:ext>
            </a:extLst>
          </p:cNvPr>
          <p:cNvSpPr txBox="1">
            <a:spLocks/>
          </p:cNvSpPr>
          <p:nvPr/>
        </p:nvSpPr>
        <p:spPr>
          <a:xfrm>
            <a:off x="1806365"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t>LEADER </a:t>
            </a:r>
          </a:p>
          <a:p>
            <a:pPr>
              <a:spcBef>
                <a:spcPts val="0"/>
              </a:spcBef>
            </a:pPr>
            <a:r>
              <a:rPr lang="en-US" sz="2400" dirty="0"/>
              <a:t>(EES-sjóður um þróun sveita)</a:t>
            </a:r>
          </a:p>
        </p:txBody>
      </p:sp>
      <p:pic>
        <p:nvPicPr>
          <p:cNvPr id="3" name="Picture 2">
            <a:extLst>
              <a:ext uri="{FF2B5EF4-FFF2-40B4-BE49-F238E27FC236}">
                <a16:creationId xmlns:a16="http://schemas.microsoft.com/office/drawing/2014/main" id="{7509AB80-834F-81F6-4720-17601D283110}"/>
              </a:ext>
            </a:extLst>
          </p:cNvPr>
          <p:cNvPicPr>
            <a:picLocks noChangeAspect="1"/>
          </p:cNvPicPr>
          <p:nvPr/>
        </p:nvPicPr>
        <p:blipFill>
          <a:blip r:embed="rId5"/>
          <a:stretch>
            <a:fillRect/>
          </a:stretch>
        </p:blipFill>
        <p:spPr>
          <a:xfrm>
            <a:off x="8281916" y="236167"/>
            <a:ext cx="3165905" cy="1904909"/>
          </a:xfrm>
          <a:prstGeom prst="rect">
            <a:avLst/>
          </a:prstGeom>
        </p:spPr>
      </p:pic>
      <p:pic>
        <p:nvPicPr>
          <p:cNvPr id="13" name="Picture 12" descr="A blue flag with yellow stars in the center&#10;&#10;AI-generated content may be incorrect.">
            <a:extLst>
              <a:ext uri="{FF2B5EF4-FFF2-40B4-BE49-F238E27FC236}">
                <a16:creationId xmlns:a16="http://schemas.microsoft.com/office/drawing/2014/main" id="{DACEE668-7D40-93B3-D572-0607C5D248C1}"/>
              </a:ext>
            </a:extLst>
          </p:cNvPr>
          <p:cNvPicPr>
            <a:picLocks noChangeAspect="1"/>
          </p:cNvPicPr>
          <p:nvPr/>
        </p:nvPicPr>
        <p:blipFill>
          <a:blip r:embed="rId6"/>
          <a:stretch>
            <a:fillRect/>
          </a:stretch>
        </p:blipFill>
        <p:spPr>
          <a:xfrm>
            <a:off x="40513" y="34065"/>
            <a:ext cx="1790700" cy="1326444"/>
          </a:xfrm>
          <a:prstGeom prst="flowChartConnector">
            <a:avLst/>
          </a:prstGeom>
        </p:spPr>
      </p:pic>
      <p:pic>
        <p:nvPicPr>
          <p:cNvPr id="32" name="Graphic 31" descr="Target with solid fill">
            <a:extLst>
              <a:ext uri="{FF2B5EF4-FFF2-40B4-BE49-F238E27FC236}">
                <a16:creationId xmlns:a16="http://schemas.microsoft.com/office/drawing/2014/main" id="{5BCE16EF-5684-DF32-84FF-4E2D6377C2D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89408" y="2657351"/>
            <a:ext cx="633914" cy="633914"/>
          </a:xfrm>
          <a:prstGeom prst="rect">
            <a:avLst/>
          </a:prstGeom>
        </p:spPr>
      </p:pic>
      <p:sp>
        <p:nvSpPr>
          <p:cNvPr id="48" name="TextBox 47">
            <a:extLst>
              <a:ext uri="{FF2B5EF4-FFF2-40B4-BE49-F238E27FC236}">
                <a16:creationId xmlns:a16="http://schemas.microsoft.com/office/drawing/2014/main" id="{49FEB0EB-DBF5-EDEE-5ABA-3781A46D30CF}"/>
              </a:ext>
            </a:extLst>
          </p:cNvPr>
          <p:cNvSpPr txBox="1"/>
          <p:nvPr/>
        </p:nvSpPr>
        <p:spPr>
          <a:xfrm>
            <a:off x="547937" y="249318"/>
            <a:ext cx="688501"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spTree>
    <p:extLst>
      <p:ext uri="{BB962C8B-B14F-4D97-AF65-F5344CB8AC3E}">
        <p14:creationId xmlns:p14="http://schemas.microsoft.com/office/powerpoint/2010/main" val="21615911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B4B0-EE8C-776C-DFB7-5D189E9E3399}"/>
            </a:ext>
          </a:extLst>
        </p:cNvPr>
        <p:cNvGrpSpPr/>
        <p:nvPr/>
      </p:nvGrpSpPr>
      <p:grpSpPr>
        <a:xfrm>
          <a:off x="0" y="0"/>
          <a:ext cx="0" cy="0"/>
          <a:chOff x="0" y="0"/>
          <a:chExt cx="0" cy="0"/>
        </a:xfrm>
      </p:grpSpPr>
      <p:pic>
        <p:nvPicPr>
          <p:cNvPr id="10" name="Graphic 9" descr="Signature with solid fill">
            <a:extLst>
              <a:ext uri="{FF2B5EF4-FFF2-40B4-BE49-F238E27FC236}">
                <a16:creationId xmlns:a16="http://schemas.microsoft.com/office/drawing/2014/main" id="{8BBC141B-7AA7-2E6C-80D5-5BF3C237BC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18" name="Flowchart: Alternate Process 17">
            <a:extLst>
              <a:ext uri="{FF2B5EF4-FFF2-40B4-BE49-F238E27FC236}">
                <a16:creationId xmlns:a16="http://schemas.microsoft.com/office/drawing/2014/main" id="{42FA1273-1FC4-5D06-008F-3427FA17745A}"/>
              </a:ext>
            </a:extLst>
          </p:cNvPr>
          <p:cNvSpPr/>
          <p:nvPr/>
        </p:nvSpPr>
        <p:spPr>
          <a:xfrm>
            <a:off x="1225518" y="1742190"/>
            <a:ext cx="10029647" cy="2496435"/>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CFB948D6-1E32-0E3C-DD2E-42D2BA1F3469}"/>
              </a:ext>
            </a:extLst>
          </p:cNvPr>
          <p:cNvSpPr txBox="1">
            <a:spLocks/>
          </p:cNvSpPr>
          <p:nvPr/>
        </p:nvSpPr>
        <p:spPr>
          <a:xfrm>
            <a:off x="1416236" y="1985987"/>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4375" indent="-266700">
              <a:buNone/>
            </a:pPr>
            <a:r>
              <a:rPr lang="en-US" b="1" dirty="0">
                <a:solidFill>
                  <a:srgbClr val="E96751"/>
                </a:solidFill>
              </a:rPr>
              <a:t>Dæmi:</a:t>
            </a:r>
          </a:p>
          <a:p>
            <a:pPr marL="104775" indent="0"/>
            <a:r>
              <a:rPr lang="en-US" sz="2200" b="1" dirty="0">
                <a:solidFill>
                  <a:srgbClr val="494949"/>
                </a:solidFill>
              </a:rPr>
              <a:t>Írskt </a:t>
            </a:r>
            <a:r>
              <a:rPr lang="en-US" sz="2200" dirty="0">
                <a:solidFill>
                  <a:srgbClr val="494949"/>
                </a:solidFill>
              </a:rPr>
              <a:t>LEADER-styrkir geta náð til allt að</a:t>
            </a:r>
            <a:r>
              <a:rPr lang="en-US" sz="2200" b="1" dirty="0">
                <a:solidFill>
                  <a:srgbClr val="494949"/>
                </a:solidFill>
              </a:rPr>
              <a:t> 50% af kostnaði verkefnis (hámarksstyrkurinn er oft 50.000 evrur </a:t>
            </a:r>
            <a:r>
              <a:rPr lang="en-US" sz="2200" dirty="0">
                <a:solidFill>
                  <a:srgbClr val="494949"/>
                </a:solidFill>
              </a:rPr>
              <a:t>fyrir einkafyrirtæki). </a:t>
            </a:r>
          </a:p>
          <a:p>
            <a:pPr marL="104775" indent="0"/>
            <a:r>
              <a:rPr lang="en-US" sz="2200" dirty="0">
                <a:solidFill>
                  <a:srgbClr val="494949"/>
                </a:solidFill>
              </a:rPr>
              <a:t>Raunar hefur LEADER fjármagnað glamping-svæði. </a:t>
            </a:r>
          </a:p>
          <a:p>
            <a:pPr marL="104775" indent="0"/>
            <a:r>
              <a:rPr lang="en-US" sz="2200" b="1" dirty="0">
                <a:solidFill>
                  <a:srgbClr val="EC7C69"/>
                </a:solidFill>
              </a:rPr>
              <a:t>Dæmi: </a:t>
            </a:r>
            <a:r>
              <a:rPr lang="en-US" sz="2200" dirty="0">
                <a:solidFill>
                  <a:srgbClr val="494949"/>
                </a:solidFill>
              </a:rPr>
              <a:t>Glamping-verkefni á Bere-eyju í Írlandi fékk 150.000 evrur.</a:t>
            </a:r>
          </a:p>
        </p:txBody>
      </p:sp>
      <p:sp>
        <p:nvSpPr>
          <p:cNvPr id="33" name="Freeform 28">
            <a:extLst>
              <a:ext uri="{FF2B5EF4-FFF2-40B4-BE49-F238E27FC236}">
                <a16:creationId xmlns:a16="http://schemas.microsoft.com/office/drawing/2014/main" id="{4FDC08BD-98DF-13B7-32B5-982282E552CA}"/>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5982B5E7-1D0E-02D3-CCDD-87C5401B2640}"/>
              </a:ext>
            </a:extLst>
          </p:cNvPr>
          <p:cNvSpPr txBox="1">
            <a:spLocks/>
          </p:cNvSpPr>
          <p:nvPr/>
        </p:nvSpPr>
        <p:spPr>
          <a:xfrm>
            <a:off x="477387" y="263037"/>
            <a:ext cx="7089260"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t>LEADER </a:t>
            </a:r>
          </a:p>
          <a:p>
            <a:pPr>
              <a:spcBef>
                <a:spcPts val="0"/>
              </a:spcBef>
            </a:pPr>
            <a:r>
              <a:rPr lang="en-US" sz="2400" dirty="0"/>
              <a:t>(EES-sjóður um dreifbúaþróun)</a:t>
            </a:r>
          </a:p>
        </p:txBody>
      </p:sp>
      <p:pic>
        <p:nvPicPr>
          <p:cNvPr id="43" name="Graphic 42" descr="Excellent with solid fill">
            <a:extLst>
              <a:ext uri="{FF2B5EF4-FFF2-40B4-BE49-F238E27FC236}">
                <a16:creationId xmlns:a16="http://schemas.microsoft.com/office/drawing/2014/main" id="{41EC4991-5067-D6B9-0D60-557D5732E6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15107" y="1715477"/>
            <a:ext cx="749373" cy="749373"/>
          </a:xfrm>
          <a:prstGeom prst="rect">
            <a:avLst/>
          </a:prstGeom>
        </p:spPr>
      </p:pic>
      <p:pic>
        <p:nvPicPr>
          <p:cNvPr id="5" name="Picture 4">
            <a:extLst>
              <a:ext uri="{FF2B5EF4-FFF2-40B4-BE49-F238E27FC236}">
                <a16:creationId xmlns:a16="http://schemas.microsoft.com/office/drawing/2014/main" id="{5346987C-CDF0-3977-6A7A-670660007541}"/>
              </a:ext>
            </a:extLst>
          </p:cNvPr>
          <p:cNvPicPr>
            <a:picLocks noChangeAspect="1"/>
          </p:cNvPicPr>
          <p:nvPr/>
        </p:nvPicPr>
        <p:blipFill>
          <a:blip r:embed="rId7"/>
          <a:stretch>
            <a:fillRect/>
          </a:stretch>
        </p:blipFill>
        <p:spPr>
          <a:xfrm>
            <a:off x="1164498" y="4726123"/>
            <a:ext cx="850589" cy="846711"/>
          </a:xfrm>
          <a:prstGeom prst="rect">
            <a:avLst/>
          </a:prstGeom>
        </p:spPr>
      </p:pic>
      <p:sp>
        <p:nvSpPr>
          <p:cNvPr id="14" name="TextBox 13">
            <a:extLst>
              <a:ext uri="{FF2B5EF4-FFF2-40B4-BE49-F238E27FC236}">
                <a16:creationId xmlns:a16="http://schemas.microsoft.com/office/drawing/2014/main" id="{C5D4286C-DD60-52F6-61DA-BCEB2AA6E8D7}"/>
              </a:ext>
            </a:extLst>
          </p:cNvPr>
          <p:cNvSpPr txBox="1"/>
          <p:nvPr/>
        </p:nvSpPr>
        <p:spPr>
          <a:xfrm>
            <a:off x="2138234" y="4675869"/>
            <a:ext cx="5605592" cy="1200329"/>
          </a:xfrm>
          <a:prstGeom prst="rect">
            <a:avLst/>
          </a:prstGeom>
          <a:solidFill>
            <a:schemeClr val="bg1"/>
          </a:solidFill>
        </p:spPr>
        <p:txBody>
          <a:bodyPr wrap="square" rtlCol="0">
            <a:spAutoFit/>
          </a:bodyPr>
          <a:lstStyle/>
          <a:p>
            <a:r>
              <a:rPr lang="en-US" b="1" i="1" dirty="0">
                <a:solidFill>
                  <a:srgbClr val="494949"/>
                </a:solidFill>
                <a:latin typeface="Google Sans"/>
              </a:rPr>
              <a:t>Mælt er með lestri</a:t>
            </a:r>
            <a:endParaRPr lang="en-US" b="1" i="1" dirty="0">
              <a:solidFill>
                <a:srgbClr val="494949"/>
              </a:solidFill>
              <a:latin typeface="Google Sans"/>
              <a:hlinkClick r:id="rId8">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IE" dirty="0">
                <a:solidFill>
                  <a:srgbClr val="00B0F0"/>
                </a:solidFill>
                <a:hlinkClick r:id="rId9">
                  <a:extLst>
                    <a:ext uri="{A12FA001-AC4F-418D-AE19-62706E023703}">
                      <ahyp:hlinkClr xmlns:ahyp="http://schemas.microsoft.com/office/drawing/2018/hyperlinkcolor" val="tx"/>
                    </a:ext>
                  </a:extLst>
                </a:hlinkClick>
              </a:rPr>
              <a:t>Inngangur að LEADER-fjármögnun</a:t>
            </a:r>
            <a:endParaRPr lang="en-IE" dirty="0">
              <a:solidFill>
                <a:srgbClr val="00B0F0"/>
              </a:solidFill>
            </a:endParaRPr>
          </a:p>
          <a:p>
            <a:pPr marL="285750" indent="-285750">
              <a:buFont typeface="Arial" panose="020B0604020202020204" pitchFamily="34" charset="0"/>
              <a:buChar char="•"/>
            </a:pPr>
            <a:r>
              <a:rPr lang="en-US" dirty="0">
                <a:solidFill>
                  <a:srgbClr val="00B0F0"/>
                </a:solidFill>
                <a:hlinkClick r:id="rId10">
                  <a:extLst>
                    <a:ext uri="{A12FA001-AC4F-418D-AE19-62706E023703}">
                      <ahyp:hlinkClr xmlns:ahyp="http://schemas.microsoft.com/office/drawing/2018/hyperlinkcolor" val="tx"/>
                    </a:ext>
                  </a:extLst>
                </a:hlinkClick>
              </a:rPr>
              <a:t>Evrópskur landbúnaðarsjóður fyrir dreifbýlismál</a:t>
            </a:r>
            <a:endParaRPr lang="en-US" dirty="0">
              <a:solidFill>
                <a:srgbClr val="00B0F0"/>
              </a:solidFill>
            </a:endParaRPr>
          </a:p>
          <a:p>
            <a:pPr marL="285750" indent="-285750">
              <a:buFont typeface="Arial" panose="020B0604020202020204" pitchFamily="34" charset="0"/>
              <a:buChar char="•"/>
            </a:pPr>
            <a:r>
              <a:rPr lang="en-IE" dirty="0">
                <a:solidFill>
                  <a:srgbClr val="00B0F0"/>
                </a:solidFill>
                <a:hlinkClick r:id="rId11">
                  <a:extLst>
                    <a:ext uri="{A12FA001-AC4F-418D-AE19-62706E023703}">
                      <ahyp:hlinkClr xmlns:ahyp="http://schemas.microsoft.com/office/drawing/2018/hyperlinkcolor" val="tx"/>
                    </a:ext>
                  </a:extLst>
                </a:hlinkClick>
              </a:rPr>
              <a:t>Fjármögnunartækifæri ESB</a:t>
            </a:r>
            <a:endParaRPr lang="en-IE" dirty="0">
              <a:solidFill>
                <a:srgbClr val="459597"/>
              </a:solidFill>
            </a:endParaRPr>
          </a:p>
        </p:txBody>
      </p:sp>
    </p:spTree>
    <p:extLst>
      <p:ext uri="{BB962C8B-B14F-4D97-AF65-F5344CB8AC3E}">
        <p14:creationId xmlns:p14="http://schemas.microsoft.com/office/powerpoint/2010/main" val="26258212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67D90-CF58-FFE7-4B38-4F87116B9343}"/>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748E344E-20D5-BD9D-089E-7973698AAF9A}"/>
              </a:ext>
            </a:extLst>
          </p:cNvPr>
          <p:cNvSpPr/>
          <p:nvPr/>
        </p:nvSpPr>
        <p:spPr>
          <a:xfrm>
            <a:off x="1438748" y="2309886"/>
            <a:ext cx="10029648" cy="418616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5FCBA1B2-AC27-420B-6E18-6199393DFF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7" name="Flowchart: Alternate Process 6">
            <a:extLst>
              <a:ext uri="{FF2B5EF4-FFF2-40B4-BE49-F238E27FC236}">
                <a16:creationId xmlns:a16="http://schemas.microsoft.com/office/drawing/2014/main" id="{79465DBB-3866-F20F-142D-2F92403CE727}"/>
              </a:ext>
            </a:extLst>
          </p:cNvPr>
          <p:cNvSpPr/>
          <p:nvPr/>
        </p:nvSpPr>
        <p:spPr>
          <a:xfrm>
            <a:off x="798380" y="1433371"/>
            <a:ext cx="7179552" cy="803653"/>
          </a:xfrm>
          <a:prstGeom prst="flowChartAlternateProcess">
            <a:avLst/>
          </a:prstGeom>
          <a:solidFill>
            <a:schemeClr val="accent2"/>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5">
            <a:extLst>
              <a:ext uri="{FF2B5EF4-FFF2-40B4-BE49-F238E27FC236}">
                <a16:creationId xmlns:a16="http://schemas.microsoft.com/office/drawing/2014/main" id="{4C411BC2-34A4-3A78-52D9-5E64E5F1F447}"/>
              </a:ext>
            </a:extLst>
          </p:cNvPr>
          <p:cNvSpPr txBox="1">
            <a:spLocks/>
          </p:cNvSpPr>
          <p:nvPr/>
        </p:nvSpPr>
        <p:spPr>
          <a:xfrm>
            <a:off x="1460733" y="1487123"/>
            <a:ext cx="5968767"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CLLD stendur fyrir samfélagsstýrðri staðbundinni þróun</a:t>
            </a:r>
          </a:p>
        </p:txBody>
      </p:sp>
      <p:sp>
        <p:nvSpPr>
          <p:cNvPr id="9" name="Text Placeholder 5">
            <a:extLst>
              <a:ext uri="{FF2B5EF4-FFF2-40B4-BE49-F238E27FC236}">
                <a16:creationId xmlns:a16="http://schemas.microsoft.com/office/drawing/2014/main" id="{92059BD3-87ED-B11F-02CF-B714A9CCD6CA}"/>
              </a:ext>
            </a:extLst>
          </p:cNvPr>
          <p:cNvSpPr txBox="1">
            <a:spLocks/>
          </p:cNvSpPr>
          <p:nvPr/>
        </p:nvSpPr>
        <p:spPr>
          <a:xfrm>
            <a:off x="1898649" y="2425704"/>
            <a:ext cx="949497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4775" indent="0">
              <a:spcBef>
                <a:spcPts val="600"/>
              </a:spcBef>
            </a:pPr>
            <a:r>
              <a:rPr lang="en-US" sz="2200" b="1" dirty="0">
                <a:solidFill>
                  <a:srgbClr val="E96751"/>
                </a:solidFill>
              </a:rPr>
              <a:t>Markmið: </a:t>
            </a:r>
            <a:r>
              <a:rPr lang="en-US" sz="2200" b="1" dirty="0">
                <a:solidFill>
                  <a:srgbClr val="494949"/>
                </a:solidFill>
              </a:rPr>
              <a:t>LEADER CLLD </a:t>
            </a:r>
            <a:r>
              <a:rPr lang="en-US" sz="2200" dirty="0">
                <a:solidFill>
                  <a:srgbClr val="494949"/>
                </a:solidFill>
              </a:rPr>
              <a:t>er ESB-átak sem er sérstaklega hannað til þróunar sveitasamfélaga. </a:t>
            </a:r>
            <a:r>
              <a:rPr lang="en-US" sz="2200" b="1" dirty="0">
                <a:solidFill>
                  <a:srgbClr val="494949"/>
                </a:solidFill>
              </a:rPr>
              <a:t>CLLD </a:t>
            </a:r>
            <a:r>
              <a:rPr lang="en-US" sz="2200" dirty="0">
                <a:solidFill>
                  <a:srgbClr val="494949"/>
                </a:solidFill>
              </a:rPr>
              <a:t>stendur fyrir </a:t>
            </a:r>
            <a:r>
              <a:rPr lang="en-US" sz="2200" b="1" dirty="0">
                <a:solidFill>
                  <a:srgbClr val="494949"/>
                </a:solidFill>
              </a:rPr>
              <a:t>samfélagsstýrðri staðbundinni þróun og </a:t>
            </a:r>
            <a:r>
              <a:rPr lang="en-US" sz="2200" dirty="0">
                <a:solidFill>
                  <a:srgbClr val="494949"/>
                </a:solidFill>
              </a:rPr>
              <a:t>styður </a:t>
            </a:r>
            <a:r>
              <a:rPr lang="en-US" sz="2200" dirty="0">
                <a:solidFill>
                  <a:srgbClr val="494949"/>
                </a:solidFill>
                <a:hlinkClick r:id="rId5">
                  <a:extLst>
                    <a:ext uri="{A12FA001-AC4F-418D-AE19-62706E023703}">
                      <ahyp:hlinkClr xmlns:ahyp="http://schemas.microsoft.com/office/drawing/2018/hyperlinkcolor" val="tx"/>
                    </a:ext>
                  </a:extLst>
                </a:hlinkClick>
              </a:rPr>
              <a:t>þróun sem samfélög í sveitum leiða</a:t>
            </a:r>
            <a:r>
              <a:rPr lang="en-US" sz="2200" dirty="0">
                <a:solidFill>
                  <a:srgbClr val="494949"/>
                </a:solidFill>
              </a:rPr>
              <a:t>. </a:t>
            </a:r>
          </a:p>
          <a:p>
            <a:pPr marL="104775" indent="0">
              <a:spcBef>
                <a:spcPts val="600"/>
              </a:spcBef>
            </a:pPr>
            <a:endParaRPr lang="en-US" sz="1000" dirty="0">
              <a:solidFill>
                <a:srgbClr val="494949"/>
              </a:solidFill>
            </a:endParaRPr>
          </a:p>
          <a:p>
            <a:pPr marL="104775" indent="0">
              <a:spcBef>
                <a:spcPts val="600"/>
              </a:spcBef>
            </a:pPr>
            <a:r>
              <a:rPr lang="en-US" sz="2200" dirty="0">
                <a:solidFill>
                  <a:srgbClr val="494949"/>
                </a:solidFill>
              </a:rPr>
              <a:t>Þetta er </a:t>
            </a:r>
            <a:r>
              <a:rPr lang="en-US" sz="2200" b="1" dirty="0">
                <a:solidFill>
                  <a:srgbClr val="494949"/>
                </a:solidFill>
              </a:rPr>
              <a:t>neðansleit, </a:t>
            </a:r>
            <a:r>
              <a:rPr lang="en-US" sz="2200" dirty="0">
                <a:solidFill>
                  <a:srgbClr val="494949"/>
                </a:solidFill>
              </a:rPr>
              <a:t>staðbundið ESB-fjármögnunarfrumkvæði sem fjármagnar verkefni út frá þörfum samfélagsins, svo sem að skapa störf, varðveita arfleifð, efla þátttöku og styðja græna hagkerfið. </a:t>
            </a:r>
          </a:p>
          <a:p>
            <a:pPr marL="104775" indent="0">
              <a:spcBef>
                <a:spcPts val="600"/>
              </a:spcBef>
            </a:pPr>
            <a:endParaRPr lang="en-US" sz="1000" dirty="0">
              <a:solidFill>
                <a:srgbClr val="494949"/>
              </a:solidFill>
            </a:endParaRPr>
          </a:p>
          <a:p>
            <a:pPr marL="104775" indent="0">
              <a:spcBef>
                <a:spcPts val="600"/>
              </a:spcBef>
            </a:pPr>
            <a:r>
              <a:rPr lang="en-US" sz="2200" dirty="0">
                <a:solidFill>
                  <a:srgbClr val="494949"/>
                </a:solidFill>
              </a:rPr>
              <a:t>Fjármagnað af </a:t>
            </a:r>
            <a:r>
              <a:rPr lang="en-US" sz="2200" b="1" dirty="0">
                <a:solidFill>
                  <a:srgbClr val="494949"/>
                </a:solidFill>
              </a:rPr>
              <a:t>Evrópska landbúnaðar- og dreifbýlismálasjóðnum (EAFRD)</a:t>
            </a:r>
            <a:r>
              <a:rPr lang="en-US" sz="2200" dirty="0">
                <a:solidFill>
                  <a:srgbClr val="494949"/>
                </a:solidFill>
              </a:rPr>
              <a:t>. Rekinn af </a:t>
            </a:r>
            <a:r>
              <a:rPr lang="en-US" sz="2200" b="1" dirty="0">
                <a:solidFill>
                  <a:srgbClr val="494949"/>
                </a:solidFill>
              </a:rPr>
              <a:t>staðbundnum aðgerðahópum (LAGs) </a:t>
            </a:r>
            <a:r>
              <a:rPr lang="en-US" sz="2200" dirty="0">
                <a:solidFill>
                  <a:srgbClr val="494949"/>
                </a:solidFill>
              </a:rPr>
              <a:t>í dreifbýli. Hannað til að efla </a:t>
            </a:r>
            <a:r>
              <a:rPr lang="en-US" sz="2200" b="1" dirty="0">
                <a:solidFill>
                  <a:srgbClr val="494949"/>
                </a:solidFill>
              </a:rPr>
              <a:t>staðbundin samfélög til að bera kennsl á og fjármagna verkefni </a:t>
            </a:r>
            <a:r>
              <a:rPr lang="en-US" sz="2200" dirty="0">
                <a:solidFill>
                  <a:srgbClr val="494949"/>
                </a:solidFill>
              </a:rPr>
              <a:t>sem mæta þörfum þeirra. Í hverju dreifbýlissvæði ákveður </a:t>
            </a:r>
            <a:r>
              <a:rPr lang="en-US" sz="2200" b="1" dirty="0">
                <a:solidFill>
                  <a:srgbClr val="494949"/>
                </a:solidFill>
              </a:rPr>
              <a:t>staðbundinn aðgerðahópur (LAG)</a:t>
            </a:r>
            <a:r>
              <a:rPr lang="en-US" sz="2200" dirty="0">
                <a:solidFill>
                  <a:srgbClr val="494949"/>
                </a:solidFill>
              </a:rPr>
              <a:t>, sem samanstendur af fulltrúum samfélagsins, einkageirans og opinberra aðila, um styrki til staðbundinna verkefna. </a:t>
            </a:r>
          </a:p>
          <a:p>
            <a:pPr marL="104775" indent="0">
              <a:spcBef>
                <a:spcPts val="600"/>
              </a:spcBef>
            </a:pPr>
            <a:endParaRPr lang="en-US" dirty="0"/>
          </a:p>
          <a:p>
            <a:pPr marL="104775" indent="0">
              <a:spcBef>
                <a:spcPts val="600"/>
              </a:spcBef>
            </a:pPr>
            <a:endParaRPr lang="en-US" sz="2200" dirty="0">
              <a:solidFill>
                <a:srgbClr val="494949"/>
              </a:solidFill>
            </a:endParaRPr>
          </a:p>
        </p:txBody>
      </p:sp>
      <p:cxnSp>
        <p:nvCxnSpPr>
          <p:cNvPr id="15" name="Connector: Elbow 14">
            <a:extLst>
              <a:ext uri="{FF2B5EF4-FFF2-40B4-BE49-F238E27FC236}">
                <a16:creationId xmlns:a16="http://schemas.microsoft.com/office/drawing/2014/main" id="{4959C3C3-FEE1-5627-B169-2E9E4A1A1876}"/>
              </a:ext>
            </a:extLst>
          </p:cNvPr>
          <p:cNvCxnSpPr>
            <a:cxnSpLocks/>
            <a:stCxn id="7" idx="1"/>
            <a:endCxn id="11" idx="1"/>
          </p:cNvCxnSpPr>
          <p:nvPr/>
        </p:nvCxnSpPr>
        <p:spPr>
          <a:xfrm rot="10800000" flipH="1" flipV="1">
            <a:off x="798380" y="1835198"/>
            <a:ext cx="640368" cy="2567770"/>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AA000B5D-95F1-0327-F0C4-785F070C1ED7}"/>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030D59E7-3C1F-9B65-B00A-4540E334EEBB}"/>
              </a:ext>
            </a:extLst>
          </p:cNvPr>
          <p:cNvSpPr txBox="1">
            <a:spLocks/>
          </p:cNvSpPr>
          <p:nvPr/>
        </p:nvSpPr>
        <p:spPr>
          <a:xfrm>
            <a:off x="1806365"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t>LEADER (CLLD)</a:t>
            </a:r>
          </a:p>
          <a:p>
            <a:r>
              <a:rPr lang="en-US" sz="2400" i="1" dirty="0"/>
              <a:t>CLLD Samfélagsstýrð staðbundin þróun</a:t>
            </a:r>
          </a:p>
        </p:txBody>
      </p:sp>
      <p:pic>
        <p:nvPicPr>
          <p:cNvPr id="3" name="Picture 2">
            <a:extLst>
              <a:ext uri="{FF2B5EF4-FFF2-40B4-BE49-F238E27FC236}">
                <a16:creationId xmlns:a16="http://schemas.microsoft.com/office/drawing/2014/main" id="{A8D933AE-D44D-ACF9-596A-29EBB37D37F4}"/>
              </a:ext>
            </a:extLst>
          </p:cNvPr>
          <p:cNvPicPr>
            <a:picLocks noChangeAspect="1"/>
          </p:cNvPicPr>
          <p:nvPr/>
        </p:nvPicPr>
        <p:blipFill>
          <a:blip r:embed="rId6"/>
          <a:stretch>
            <a:fillRect/>
          </a:stretch>
        </p:blipFill>
        <p:spPr>
          <a:xfrm>
            <a:off x="8281916" y="236167"/>
            <a:ext cx="3165905" cy="1904909"/>
          </a:xfrm>
          <a:prstGeom prst="rect">
            <a:avLst/>
          </a:prstGeom>
        </p:spPr>
      </p:pic>
      <p:pic>
        <p:nvPicPr>
          <p:cNvPr id="13" name="Picture 12" descr="A blue flag with yellow stars in the center&#10;&#10;AI-generated content may be incorrect.">
            <a:extLst>
              <a:ext uri="{FF2B5EF4-FFF2-40B4-BE49-F238E27FC236}">
                <a16:creationId xmlns:a16="http://schemas.microsoft.com/office/drawing/2014/main" id="{1604EE7E-D547-82B3-C785-8D795B0D6809}"/>
              </a:ext>
            </a:extLst>
          </p:cNvPr>
          <p:cNvPicPr>
            <a:picLocks noChangeAspect="1"/>
          </p:cNvPicPr>
          <p:nvPr/>
        </p:nvPicPr>
        <p:blipFill>
          <a:blip r:embed="rId7"/>
          <a:stretch>
            <a:fillRect/>
          </a:stretch>
        </p:blipFill>
        <p:spPr>
          <a:xfrm>
            <a:off x="40513" y="34065"/>
            <a:ext cx="1790700" cy="1326444"/>
          </a:xfrm>
          <a:prstGeom prst="flowChartConnector">
            <a:avLst/>
          </a:prstGeom>
        </p:spPr>
      </p:pic>
      <p:pic>
        <p:nvPicPr>
          <p:cNvPr id="32" name="Graphic 31" descr="Target with solid fill">
            <a:extLst>
              <a:ext uri="{FF2B5EF4-FFF2-40B4-BE49-F238E27FC236}">
                <a16:creationId xmlns:a16="http://schemas.microsoft.com/office/drawing/2014/main" id="{B8281FBC-A09D-A760-B8AE-5B274B0A305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89408" y="2657351"/>
            <a:ext cx="633914" cy="633914"/>
          </a:xfrm>
          <a:prstGeom prst="rect">
            <a:avLst/>
          </a:prstGeom>
        </p:spPr>
      </p:pic>
      <p:sp>
        <p:nvSpPr>
          <p:cNvPr id="48" name="TextBox 47">
            <a:extLst>
              <a:ext uri="{FF2B5EF4-FFF2-40B4-BE49-F238E27FC236}">
                <a16:creationId xmlns:a16="http://schemas.microsoft.com/office/drawing/2014/main" id="{5E28C9A3-F5E0-7F0A-BC1D-AD1C7EFCC643}"/>
              </a:ext>
            </a:extLst>
          </p:cNvPr>
          <p:cNvSpPr txBox="1"/>
          <p:nvPr/>
        </p:nvSpPr>
        <p:spPr>
          <a:xfrm>
            <a:off x="547937" y="249318"/>
            <a:ext cx="688501"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spTree>
    <p:extLst>
      <p:ext uri="{BB962C8B-B14F-4D97-AF65-F5344CB8AC3E}">
        <p14:creationId xmlns:p14="http://schemas.microsoft.com/office/powerpoint/2010/main" val="4003577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5E650-479E-FC0D-369F-DA05AB3A6A92}"/>
            </a:ext>
          </a:extLst>
        </p:cNvPr>
        <p:cNvGrpSpPr/>
        <p:nvPr/>
      </p:nvGrpSpPr>
      <p:grpSpPr>
        <a:xfrm>
          <a:off x="0" y="0"/>
          <a:ext cx="0" cy="0"/>
          <a:chOff x="0" y="0"/>
          <a:chExt cx="0" cy="0"/>
        </a:xfrm>
      </p:grpSpPr>
      <p:pic>
        <p:nvPicPr>
          <p:cNvPr id="10" name="Graphic 9" descr="Signature with solid fill">
            <a:extLst>
              <a:ext uri="{FF2B5EF4-FFF2-40B4-BE49-F238E27FC236}">
                <a16:creationId xmlns:a16="http://schemas.microsoft.com/office/drawing/2014/main" id="{29471C14-BDC4-FB9C-B87F-A5D2D042DB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18" name="Flowchart: Alternate Process 17">
            <a:extLst>
              <a:ext uri="{FF2B5EF4-FFF2-40B4-BE49-F238E27FC236}">
                <a16:creationId xmlns:a16="http://schemas.microsoft.com/office/drawing/2014/main" id="{90BA691A-FB9F-EEBF-89A4-3004A87DCAE2}"/>
              </a:ext>
            </a:extLst>
          </p:cNvPr>
          <p:cNvSpPr/>
          <p:nvPr/>
        </p:nvSpPr>
        <p:spPr>
          <a:xfrm>
            <a:off x="590550" y="1737272"/>
            <a:ext cx="6372225" cy="315930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67B68BAD-390C-E568-888B-94C730BE4EBC}"/>
              </a:ext>
            </a:extLst>
          </p:cNvPr>
          <p:cNvSpPr txBox="1">
            <a:spLocks/>
          </p:cNvSpPr>
          <p:nvPr/>
        </p:nvSpPr>
        <p:spPr>
          <a:xfrm>
            <a:off x="837849" y="1939825"/>
            <a:ext cx="637222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4375" indent="-266700">
              <a:buNone/>
            </a:pPr>
            <a:r>
              <a:rPr lang="en-US" b="1" dirty="0">
                <a:solidFill>
                  <a:srgbClr val="E96751"/>
                </a:solidFill>
              </a:rPr>
              <a:t>Dæmi:</a:t>
            </a:r>
          </a:p>
          <a:p>
            <a:pPr marL="104775" indent="0"/>
            <a:r>
              <a:rPr lang="en-US" sz="2200" dirty="0">
                <a:solidFill>
                  <a:srgbClr val="494949"/>
                </a:solidFill>
              </a:rPr>
              <a:t>Sjóðir geta stutt við ferðaþjónustu, menningu, handverk, matvæli, </a:t>
            </a:r>
            <a:r>
              <a:rPr lang="en-US" sz="2200" dirty="0" err="1">
                <a:solidFill>
                  <a:srgbClr val="494949"/>
                </a:solidFill>
              </a:rPr>
              <a:t>stafræna umbreytingu</a:t>
            </a:r>
            <a:r>
              <a:rPr lang="en-US" sz="2200" dirty="0">
                <a:solidFill>
                  <a:srgbClr val="494949"/>
                </a:solidFill>
              </a:rPr>
              <a:t>, umhverfi og félagslega nýsköpun. </a:t>
            </a:r>
          </a:p>
          <a:p>
            <a:pPr marL="104775" indent="0"/>
            <a:r>
              <a:rPr lang="en-US" sz="2200" dirty="0">
                <a:solidFill>
                  <a:srgbClr val="494949"/>
                </a:solidFill>
              </a:rPr>
              <a:t>Venjulega</a:t>
            </a:r>
            <a:r>
              <a:rPr lang="en-US" sz="2200" b="1" dirty="0">
                <a:solidFill>
                  <a:srgbClr val="494949"/>
                </a:solidFill>
              </a:rPr>
              <a:t> 50–75% samfjármögnun</a:t>
            </a:r>
            <a:r>
              <a:rPr lang="en-US" sz="2200" dirty="0">
                <a:solidFill>
                  <a:srgbClr val="494949"/>
                </a:solidFill>
              </a:rPr>
              <a:t>, allt eftir þjóðarreglum. </a:t>
            </a:r>
          </a:p>
          <a:p>
            <a:pPr marL="104775" indent="0"/>
            <a:r>
              <a:rPr lang="en-US" sz="2200" dirty="0">
                <a:solidFill>
                  <a:srgbClr val="494949"/>
                </a:solidFill>
              </a:rPr>
              <a:t>Hæfir aðilar eru meðal annars frjáls félagasamtök, lítil fyrirtæki, sveitarfélög, samfélagsfyrirtæki og einstaklingar (með raunhæfar áætlanir).</a:t>
            </a:r>
          </a:p>
        </p:txBody>
      </p:sp>
      <p:sp>
        <p:nvSpPr>
          <p:cNvPr id="33" name="Freeform 28">
            <a:extLst>
              <a:ext uri="{FF2B5EF4-FFF2-40B4-BE49-F238E27FC236}">
                <a16:creationId xmlns:a16="http://schemas.microsoft.com/office/drawing/2014/main" id="{FC7808B3-3D93-CDE5-868E-AAD7AA48BEAC}"/>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A3B34DF7-966E-EB22-D700-FAC6CA9FD2BE}"/>
              </a:ext>
            </a:extLst>
          </p:cNvPr>
          <p:cNvSpPr txBox="1">
            <a:spLocks/>
          </p:cNvSpPr>
          <p:nvPr/>
        </p:nvSpPr>
        <p:spPr>
          <a:xfrm>
            <a:off x="477387" y="263037"/>
            <a:ext cx="7089260"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400" b="1" dirty="0"/>
              <a:t>LEADER (CLLD)</a:t>
            </a:r>
          </a:p>
          <a:p>
            <a:r>
              <a:rPr lang="en-US" sz="2400" i="1" dirty="0"/>
              <a:t>CLLD Samfélagsstýrð staðbundin þróun</a:t>
            </a:r>
          </a:p>
        </p:txBody>
      </p:sp>
      <p:pic>
        <p:nvPicPr>
          <p:cNvPr id="43" name="Graphic 42" descr="Excellent with solid fill">
            <a:extLst>
              <a:ext uri="{FF2B5EF4-FFF2-40B4-BE49-F238E27FC236}">
                <a16:creationId xmlns:a16="http://schemas.microsoft.com/office/drawing/2014/main" id="{0AF037A3-1D47-3F4A-3AA8-6E7360675B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0550" y="1737271"/>
            <a:ext cx="749373" cy="749373"/>
          </a:xfrm>
          <a:prstGeom prst="rect">
            <a:avLst/>
          </a:prstGeom>
        </p:spPr>
      </p:pic>
      <p:sp>
        <p:nvSpPr>
          <p:cNvPr id="2" name="Text Placeholder 11">
            <a:extLst>
              <a:ext uri="{FF2B5EF4-FFF2-40B4-BE49-F238E27FC236}">
                <a16:creationId xmlns:a16="http://schemas.microsoft.com/office/drawing/2014/main" id="{1830F470-2FCA-21F6-372A-42ACC8CCE747}"/>
              </a:ext>
            </a:extLst>
          </p:cNvPr>
          <p:cNvSpPr txBox="1">
            <a:spLocks/>
          </p:cNvSpPr>
          <p:nvPr/>
        </p:nvSpPr>
        <p:spPr>
          <a:xfrm>
            <a:off x="914399" y="5040893"/>
            <a:ext cx="6448425"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IE" sz="3600" b="1" dirty="0">
                <a:solidFill>
                  <a:srgbClr val="E96751"/>
                </a:solidFill>
              </a:rPr>
              <a:t>Tilfellisrannsókn: </a:t>
            </a:r>
            <a:r>
              <a:rPr lang="en-US" sz="2600" b="1" dirty="0">
                <a:solidFill>
                  <a:srgbClr val="459597"/>
                </a:solidFill>
              </a:rPr>
              <a:t>Tækifæri til fjármögnunar opin </a:t>
            </a:r>
          </a:p>
          <a:p>
            <a:pPr marL="0" indent="0">
              <a:spcBef>
                <a:spcPts val="0"/>
              </a:spcBef>
              <a:buNone/>
            </a:pPr>
            <a:r>
              <a:rPr lang="en-US" sz="2600" dirty="0">
                <a:solidFill>
                  <a:srgbClr val="494949"/>
                </a:solidFill>
              </a:rPr>
              <a:t>Þróun ferðamannagistingar í Donegal, Írlandi </a:t>
            </a:r>
            <a:r>
              <a:rPr lang="en-US" sz="2400" i="1" dirty="0">
                <a:solidFill>
                  <a:srgbClr val="494949"/>
                </a:solidFill>
              </a:rPr>
              <a:t>(Næsti glampi)</a:t>
            </a:r>
          </a:p>
          <a:p>
            <a:pPr>
              <a:spcBef>
                <a:spcPts val="0"/>
              </a:spcBef>
            </a:pPr>
            <a:endParaRPr lang="en-IE" dirty="0"/>
          </a:p>
        </p:txBody>
      </p:sp>
      <p:pic>
        <p:nvPicPr>
          <p:cNvPr id="3" name="Picture 2">
            <a:extLst>
              <a:ext uri="{FF2B5EF4-FFF2-40B4-BE49-F238E27FC236}">
                <a16:creationId xmlns:a16="http://schemas.microsoft.com/office/drawing/2014/main" id="{6A2B1009-2AA3-91E0-FD0F-A8A263CC359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50667" y="1421160"/>
            <a:ext cx="5481351" cy="3985341"/>
          </a:xfrm>
          <a:prstGeom prst="rect">
            <a:avLst/>
          </a:prstGeom>
          <a:noFill/>
        </p:spPr>
      </p:pic>
      <p:pic>
        <p:nvPicPr>
          <p:cNvPr id="2050" name="Picture 2">
            <a:extLst>
              <a:ext uri="{FF2B5EF4-FFF2-40B4-BE49-F238E27FC236}">
                <a16:creationId xmlns:a16="http://schemas.microsoft.com/office/drawing/2014/main" id="{77C4A26B-A3A8-7813-F257-3AF4E1F7A5A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6342"/>
          <a:stretch>
            <a:fillRect/>
          </a:stretch>
        </p:blipFill>
        <p:spPr bwMode="auto">
          <a:xfrm>
            <a:off x="7697728" y="1853136"/>
            <a:ext cx="3509962" cy="2461689"/>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23">
            <a:extLst>
              <a:ext uri="{FF2B5EF4-FFF2-40B4-BE49-F238E27FC236}">
                <a16:creationId xmlns:a16="http://schemas.microsoft.com/office/drawing/2014/main" id="{1ED1D4A3-3CB7-1AF7-851E-DBE409CB1380}"/>
              </a:ext>
            </a:extLst>
          </p:cNvPr>
          <p:cNvSpPr txBox="1">
            <a:spLocks/>
          </p:cNvSpPr>
          <p:nvPr/>
        </p:nvSpPr>
        <p:spPr>
          <a:xfrm>
            <a:off x="7429500" y="5117875"/>
            <a:ext cx="4051845" cy="663800"/>
          </a:xfrm>
          <a:prstGeom prst="rect">
            <a:avLst/>
          </a:prstGeom>
          <a:solidFill>
            <a:srgbClr val="E96751"/>
          </a:solidFill>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mn-lt"/>
              </a:rPr>
              <a:t>Vefsíða</a:t>
            </a:r>
            <a:r>
              <a:rPr lang="en-US" sz="1600" dirty="0">
                <a:hlinkClick r:id="rId9">
                  <a:extLst>
                    <a:ext uri="{A12FA001-AC4F-418D-AE19-62706E023703}">
                      <ahyp:hlinkClr xmlns:ahyp="http://schemas.microsoft.com/office/drawing/2018/hyperlinkcolor" val="tx"/>
                    </a:ext>
                  </a:extLst>
                </a:hlinkClick>
              </a:rPr>
              <a:t> https://dldc.org/leader-programme-2023-2027-targeted-call-for-tourist-accommodation-projects/</a:t>
            </a:r>
            <a:r>
              <a:rPr lang="en-US" sz="1600" dirty="0"/>
              <a:t> </a:t>
            </a:r>
            <a:endParaRPr lang="en-US" sz="1600" dirty="0">
              <a:latin typeface="+mn-lt"/>
            </a:endParaRPr>
          </a:p>
        </p:txBody>
      </p:sp>
    </p:spTree>
    <p:extLst>
      <p:ext uri="{BB962C8B-B14F-4D97-AF65-F5344CB8AC3E}">
        <p14:creationId xmlns:p14="http://schemas.microsoft.com/office/powerpoint/2010/main" val="14339459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0B4DE-DF1E-A82A-5329-47BE9D07CF59}"/>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432E922-1FEE-5409-3B4F-C79A707E601F}"/>
              </a:ext>
            </a:extLst>
          </p:cNvPr>
          <p:cNvCxnSpPr>
            <a:cxnSpLocks/>
          </p:cNvCxnSpPr>
          <p:nvPr/>
        </p:nvCxnSpPr>
        <p:spPr>
          <a:xfrm>
            <a:off x="0" y="1364959"/>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Block Arc 8">
            <a:extLst>
              <a:ext uri="{FF2B5EF4-FFF2-40B4-BE49-F238E27FC236}">
                <a16:creationId xmlns:a16="http://schemas.microsoft.com/office/drawing/2014/main" id="{39AA07F1-ACFB-6ADC-8155-FD321E9F4688}"/>
              </a:ext>
            </a:extLst>
          </p:cNvPr>
          <p:cNvSpPr/>
          <p:nvPr/>
        </p:nvSpPr>
        <p:spPr>
          <a:xfrm>
            <a:off x="-5346244" y="501923"/>
            <a:ext cx="7293488" cy="7293488"/>
          </a:xfrm>
          <a:prstGeom prst="blockArc">
            <a:avLst>
              <a:gd name="adj1" fmla="val 18900000"/>
              <a:gd name="adj2" fmla="val 2700000"/>
              <a:gd name="adj3" fmla="val 296"/>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0" name="Freeform: Shape 9">
            <a:extLst>
              <a:ext uri="{FF2B5EF4-FFF2-40B4-BE49-F238E27FC236}">
                <a16:creationId xmlns:a16="http://schemas.microsoft.com/office/drawing/2014/main" id="{D7168D1C-5CAA-293F-2A08-4890075B163F}"/>
              </a:ext>
            </a:extLst>
          </p:cNvPr>
          <p:cNvSpPr/>
          <p:nvPr/>
        </p:nvSpPr>
        <p:spPr>
          <a:xfrm>
            <a:off x="1531042" y="1685651"/>
            <a:ext cx="9882026" cy="1083733"/>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1" name="Oval 10">
            <a:extLst>
              <a:ext uri="{FF2B5EF4-FFF2-40B4-BE49-F238E27FC236}">
                <a16:creationId xmlns:a16="http://schemas.microsoft.com/office/drawing/2014/main" id="{8C0B73DA-38F3-B355-2AA4-826F2DE11DB0}"/>
              </a:ext>
            </a:extLst>
          </p:cNvPr>
          <p:cNvSpPr/>
          <p:nvPr/>
        </p:nvSpPr>
        <p:spPr>
          <a:xfrm>
            <a:off x="853709" y="1550185"/>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12" name="Freeform: Shape 11">
            <a:extLst>
              <a:ext uri="{FF2B5EF4-FFF2-40B4-BE49-F238E27FC236}">
                <a16:creationId xmlns:a16="http://schemas.microsoft.com/office/drawing/2014/main" id="{CD4F2B19-1E49-5694-154D-7DA1B2C1F604}"/>
              </a:ext>
            </a:extLst>
          </p:cNvPr>
          <p:cNvSpPr/>
          <p:nvPr/>
        </p:nvSpPr>
        <p:spPr>
          <a:xfrm>
            <a:off x="1924980" y="2955739"/>
            <a:ext cx="9488088" cy="1445630"/>
          </a:xfrm>
          <a:custGeom>
            <a:avLst/>
            <a:gdLst>
              <a:gd name="connsiteX0" fmla="*/ 0 w 6907174"/>
              <a:gd name="connsiteY0" fmla="*/ 0 h 1083733"/>
              <a:gd name="connsiteX1" fmla="*/ 6907174 w 6907174"/>
              <a:gd name="connsiteY1" fmla="*/ 0 h 1083733"/>
              <a:gd name="connsiteX2" fmla="*/ 6907174 w 6907174"/>
              <a:gd name="connsiteY2" fmla="*/ 1083733 h 1083733"/>
              <a:gd name="connsiteX3" fmla="*/ 0 w 6907174"/>
              <a:gd name="connsiteY3" fmla="*/ 1083733 h 1083733"/>
              <a:gd name="connsiteX4" fmla="*/ 0 w 6907174"/>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7174" h="1083733">
                <a:moveTo>
                  <a:pt x="0" y="0"/>
                </a:moveTo>
                <a:lnTo>
                  <a:pt x="6907174" y="0"/>
                </a:lnTo>
                <a:lnTo>
                  <a:pt x="6907174"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3" name="Oval 12">
            <a:extLst>
              <a:ext uri="{FF2B5EF4-FFF2-40B4-BE49-F238E27FC236}">
                <a16:creationId xmlns:a16="http://schemas.microsoft.com/office/drawing/2014/main" id="{B5CEE7C8-F2A1-4F4A-80EA-59972F1820EB}"/>
              </a:ext>
            </a:extLst>
          </p:cNvPr>
          <p:cNvSpPr/>
          <p:nvPr/>
        </p:nvSpPr>
        <p:spPr>
          <a:xfrm>
            <a:off x="1247646" y="304670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842465A6-ECEF-1F6D-4FB8-67BB36ED8E37}"/>
              </a:ext>
            </a:extLst>
          </p:cNvPr>
          <p:cNvSpPr/>
          <p:nvPr/>
        </p:nvSpPr>
        <p:spPr>
          <a:xfrm>
            <a:off x="1531042" y="4543221"/>
            <a:ext cx="9882026" cy="2055488"/>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buNone/>
            </a:pPr>
            <a:endParaRPr lang="en-GB" sz="5600" kern="1200" dirty="0"/>
          </a:p>
        </p:txBody>
      </p:sp>
      <p:sp>
        <p:nvSpPr>
          <p:cNvPr id="15" name="Oval 14">
            <a:extLst>
              <a:ext uri="{FF2B5EF4-FFF2-40B4-BE49-F238E27FC236}">
                <a16:creationId xmlns:a16="http://schemas.microsoft.com/office/drawing/2014/main" id="{70FA5B83-D3E6-2AA2-E158-0EE7406DFAF6}"/>
              </a:ext>
            </a:extLst>
          </p:cNvPr>
          <p:cNvSpPr/>
          <p:nvPr/>
        </p:nvSpPr>
        <p:spPr>
          <a:xfrm>
            <a:off x="853709" y="4801385"/>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6" name="Text Placeholder 4">
            <a:extLst>
              <a:ext uri="{FF2B5EF4-FFF2-40B4-BE49-F238E27FC236}">
                <a16:creationId xmlns:a16="http://schemas.microsoft.com/office/drawing/2014/main" id="{6016DD4A-D828-A6FB-94CD-360E757A4D5B}"/>
              </a:ext>
            </a:extLst>
          </p:cNvPr>
          <p:cNvSpPr>
            <a:spLocks noGrp="1"/>
          </p:cNvSpPr>
          <p:nvPr>
            <p:ph type="body" sz="quarter" idx="18"/>
          </p:nvPr>
        </p:nvSpPr>
        <p:spPr>
          <a:xfrm>
            <a:off x="2339609" y="1776612"/>
            <a:ext cx="8942225" cy="901809"/>
          </a:xfrm>
        </p:spPr>
        <p:txBody>
          <a:bodyPr anchor="ctr"/>
          <a:lstStyle/>
          <a:p>
            <a:pPr marL="0" indent="0"/>
            <a:r>
              <a:rPr lang="en-US" sz="2200" b="1" dirty="0">
                <a:solidFill>
                  <a:schemeClr val="bg1"/>
                </a:solidFill>
              </a:rPr>
              <a:t>Donegal Local Development Company CLG (DLDC) og Donegal Local Community Development Committee (LCDC) </a:t>
            </a:r>
            <a:r>
              <a:rPr lang="en-US" sz="2200" dirty="0">
                <a:solidFill>
                  <a:schemeClr val="bg1"/>
                </a:solidFill>
              </a:rPr>
              <a:t>tilkynna um fjármögnun verkefna í ferðamannagistingu innan </a:t>
            </a:r>
            <a:r>
              <a:rPr lang="en-US" sz="2200" dirty="0" err="1">
                <a:solidFill>
                  <a:schemeClr val="bg1"/>
                </a:solidFill>
              </a:rPr>
              <a:t>LEADER-áætlunarinnar</a:t>
            </a:r>
            <a:r>
              <a:rPr lang="en-US" sz="2200" dirty="0">
                <a:solidFill>
                  <a:schemeClr val="bg1"/>
                </a:solidFill>
              </a:rPr>
              <a:t>. </a:t>
            </a:r>
          </a:p>
        </p:txBody>
      </p:sp>
      <p:sp>
        <p:nvSpPr>
          <p:cNvPr id="17" name="Text Placeholder 4">
            <a:extLst>
              <a:ext uri="{FF2B5EF4-FFF2-40B4-BE49-F238E27FC236}">
                <a16:creationId xmlns:a16="http://schemas.microsoft.com/office/drawing/2014/main" id="{68BE41BD-6B45-D26A-C7CE-45CB01FBAD2B}"/>
              </a:ext>
            </a:extLst>
          </p:cNvPr>
          <p:cNvSpPr txBox="1">
            <a:spLocks/>
          </p:cNvSpPr>
          <p:nvPr/>
        </p:nvSpPr>
        <p:spPr>
          <a:xfrm>
            <a:off x="2339608" y="5145087"/>
            <a:ext cx="8942225" cy="90180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pPr>
            <a:r>
              <a:rPr lang="en-US" sz="2200" dirty="0">
                <a:solidFill>
                  <a:schemeClr val="bg1"/>
                </a:solidFill>
              </a:rPr>
              <a:t>Stuðningsstyrkir að hámarki 50.000 evra eru í boði fyrir verkefni undir undirefni landbúnaðardýrunar og dreifbýlisferðaþjónustu og afþreyingar.  </a:t>
            </a:r>
          </a:p>
          <a:p>
            <a:pPr marL="0" indent="0">
              <a:spcBef>
                <a:spcPts val="0"/>
              </a:spcBef>
              <a:spcAft>
                <a:spcPts val="600"/>
              </a:spcAft>
            </a:pPr>
            <a:r>
              <a:rPr lang="en-US" sz="2200" dirty="0">
                <a:solidFill>
                  <a:schemeClr val="bg1"/>
                </a:solidFill>
              </a:rPr>
              <a:t>Þessir styrkir eru ætlaðir til að styðja fyrirtæki við að þróa hágæða gististaði fyrir ferðamenn. Einkageiransumsækjendur geta fengið allt að 50% af kostnaði verkefnisins í styrk, en samfélagsumsækjendur allt að 75% af fjármögnuninni.  </a:t>
            </a:r>
          </a:p>
        </p:txBody>
      </p:sp>
      <p:sp>
        <p:nvSpPr>
          <p:cNvPr id="19" name="Text Placeholder 4">
            <a:extLst>
              <a:ext uri="{FF2B5EF4-FFF2-40B4-BE49-F238E27FC236}">
                <a16:creationId xmlns:a16="http://schemas.microsoft.com/office/drawing/2014/main" id="{C49DB631-3AC9-BA3E-8A1E-A920AC25A9AC}"/>
              </a:ext>
            </a:extLst>
          </p:cNvPr>
          <p:cNvSpPr txBox="1">
            <a:spLocks/>
          </p:cNvSpPr>
          <p:nvPr/>
        </p:nvSpPr>
        <p:spPr>
          <a:xfrm>
            <a:off x="2710832" y="3208464"/>
            <a:ext cx="8571001" cy="90180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dirty="0">
                <a:solidFill>
                  <a:schemeClr val="bg1"/>
                </a:solidFill>
              </a:rPr>
              <a:t>Staðbundna þróunarstefnan (LDS), </a:t>
            </a:r>
            <a:r>
              <a:rPr lang="en-US" sz="2200" dirty="0">
                <a:solidFill>
                  <a:schemeClr val="bg1"/>
                </a:solidFill>
              </a:rPr>
              <a:t>sem var mótuð í samráði við heimabyggðir, miðar að því að efla ferðakynningu Donegal, styrkja sveitaferðaþjónustu og styðja við staðbundin ferðafyrirtæki, á sama tíma og stuðlað er að efnahagslegri þróun og umhverfisábyrgð. </a:t>
            </a:r>
          </a:p>
        </p:txBody>
      </p:sp>
      <p:pic>
        <p:nvPicPr>
          <p:cNvPr id="21" name="Graphic 20" descr="Target with solid fill">
            <a:extLst>
              <a:ext uri="{FF2B5EF4-FFF2-40B4-BE49-F238E27FC236}">
                <a16:creationId xmlns:a16="http://schemas.microsoft.com/office/drawing/2014/main" id="{07341983-FC35-3EDA-D07D-0BD9525E0A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3842" y="1770318"/>
            <a:ext cx="914400" cy="914400"/>
          </a:xfrm>
          <a:prstGeom prst="rect">
            <a:avLst/>
          </a:prstGeom>
        </p:spPr>
      </p:pic>
      <p:pic>
        <p:nvPicPr>
          <p:cNvPr id="23" name="Graphic 22" descr="Bullseye with solid fill">
            <a:extLst>
              <a:ext uri="{FF2B5EF4-FFF2-40B4-BE49-F238E27FC236}">
                <a16:creationId xmlns:a16="http://schemas.microsoft.com/office/drawing/2014/main" id="{9BECAAFE-BEB8-D898-DDC1-CDEC9D240D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67779" y="3266836"/>
            <a:ext cx="914400" cy="914400"/>
          </a:xfrm>
          <a:prstGeom prst="rect">
            <a:avLst/>
          </a:prstGeom>
        </p:spPr>
      </p:pic>
      <p:pic>
        <p:nvPicPr>
          <p:cNvPr id="25" name="Graphic 24" descr="Handshake with solid fill">
            <a:extLst>
              <a:ext uri="{FF2B5EF4-FFF2-40B4-BE49-F238E27FC236}">
                <a16:creationId xmlns:a16="http://schemas.microsoft.com/office/drawing/2014/main" id="{92D26CE6-1653-7208-351D-C38231C05E3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3842" y="5015221"/>
            <a:ext cx="914400" cy="914400"/>
          </a:xfrm>
          <a:prstGeom prst="rect">
            <a:avLst/>
          </a:prstGeom>
        </p:spPr>
      </p:pic>
      <p:sp>
        <p:nvSpPr>
          <p:cNvPr id="18" name="Text Placeholder 11">
            <a:extLst>
              <a:ext uri="{FF2B5EF4-FFF2-40B4-BE49-F238E27FC236}">
                <a16:creationId xmlns:a16="http://schemas.microsoft.com/office/drawing/2014/main" id="{55DBF1DD-87B9-110A-DD1A-B61E2C748A1B}"/>
              </a:ext>
            </a:extLst>
          </p:cNvPr>
          <p:cNvSpPr txBox="1">
            <a:spLocks/>
          </p:cNvSpPr>
          <p:nvPr/>
        </p:nvSpPr>
        <p:spPr>
          <a:xfrm>
            <a:off x="296824" y="240971"/>
            <a:ext cx="1106044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3600" b="1" dirty="0">
                <a:solidFill>
                  <a:srgbClr val="E96751"/>
                </a:solidFill>
              </a:rPr>
              <a:t>Tilfellisrannsókn: </a:t>
            </a:r>
            <a:r>
              <a:rPr lang="en-US" b="1" dirty="0">
                <a:solidFill>
                  <a:srgbClr val="459597"/>
                </a:solidFill>
              </a:rPr>
              <a:t>Tækifæri til fjármögnunar opin </a:t>
            </a:r>
          </a:p>
          <a:p>
            <a:pPr marL="0" indent="0">
              <a:buNone/>
            </a:pPr>
            <a:r>
              <a:rPr lang="en-US" sz="2600" dirty="0">
                <a:solidFill>
                  <a:srgbClr val="494949"/>
                </a:solidFill>
              </a:rPr>
              <a:t>Þróun ferðamannagistingar í Donegal, Írlandi</a:t>
            </a:r>
          </a:p>
          <a:p>
            <a:endParaRPr lang="en-IE" dirty="0"/>
          </a:p>
        </p:txBody>
      </p:sp>
    </p:spTree>
    <p:extLst>
      <p:ext uri="{BB962C8B-B14F-4D97-AF65-F5344CB8AC3E}">
        <p14:creationId xmlns:p14="http://schemas.microsoft.com/office/powerpoint/2010/main" val="672904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877BB-5DFF-5FA5-018F-D41F6F6B24B5}"/>
            </a:ext>
          </a:extLst>
        </p:cNvPr>
        <p:cNvGrpSpPr/>
        <p:nvPr/>
      </p:nvGrpSpPr>
      <p:grpSpPr>
        <a:xfrm>
          <a:off x="0" y="0"/>
          <a:ext cx="0" cy="0"/>
          <a:chOff x="0" y="0"/>
          <a:chExt cx="0" cy="0"/>
        </a:xfrm>
      </p:grpSpPr>
      <p:pic>
        <p:nvPicPr>
          <p:cNvPr id="10" name="Graphic 9" descr="Signature with solid fill">
            <a:extLst>
              <a:ext uri="{FF2B5EF4-FFF2-40B4-BE49-F238E27FC236}">
                <a16:creationId xmlns:a16="http://schemas.microsoft.com/office/drawing/2014/main" id="{9D7A60FD-1737-18E9-ADCD-E51B404953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33" name="Freeform 28">
            <a:extLst>
              <a:ext uri="{FF2B5EF4-FFF2-40B4-BE49-F238E27FC236}">
                <a16:creationId xmlns:a16="http://schemas.microsoft.com/office/drawing/2014/main" id="{932C9456-F5F7-4245-CA3A-68C081EA953F}"/>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A7094BE8-FF12-70C1-A774-892EC8E61CF1}"/>
              </a:ext>
            </a:extLst>
          </p:cNvPr>
          <p:cNvSpPr txBox="1">
            <a:spLocks/>
          </p:cNvSpPr>
          <p:nvPr/>
        </p:nvSpPr>
        <p:spPr>
          <a:xfrm>
            <a:off x="437095"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t>Verkefni fjármögnuð af EU LEADER</a:t>
            </a:r>
          </a:p>
        </p:txBody>
      </p:sp>
      <p:sp>
        <p:nvSpPr>
          <p:cNvPr id="2" name="Flowchart: Alternate Process 1">
            <a:extLst>
              <a:ext uri="{FF2B5EF4-FFF2-40B4-BE49-F238E27FC236}">
                <a16:creationId xmlns:a16="http://schemas.microsoft.com/office/drawing/2014/main" id="{7DDF1682-ED63-1401-1893-12F99D859FF8}"/>
              </a:ext>
            </a:extLst>
          </p:cNvPr>
          <p:cNvSpPr/>
          <p:nvPr/>
        </p:nvSpPr>
        <p:spPr>
          <a:xfrm>
            <a:off x="1320768" y="1391825"/>
            <a:ext cx="10029647" cy="2570575"/>
          </a:xfrm>
          <a:prstGeom prst="flowChartAlternateProcess">
            <a:avLst/>
          </a:prstGeom>
          <a:no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94949"/>
              </a:solidFill>
            </a:endParaRPr>
          </a:p>
        </p:txBody>
      </p:sp>
      <p:sp>
        <p:nvSpPr>
          <p:cNvPr id="3" name="Text Placeholder 5">
            <a:extLst>
              <a:ext uri="{FF2B5EF4-FFF2-40B4-BE49-F238E27FC236}">
                <a16:creationId xmlns:a16="http://schemas.microsoft.com/office/drawing/2014/main" id="{0192AD82-E32C-659F-681F-CDCB20C0FE94}"/>
              </a:ext>
            </a:extLst>
          </p:cNvPr>
          <p:cNvSpPr txBox="1">
            <a:spLocks/>
          </p:cNvSpPr>
          <p:nvPr/>
        </p:nvSpPr>
        <p:spPr>
          <a:xfrm>
            <a:off x="2004086" y="1541051"/>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rgbClr val="EC7C69"/>
                </a:solidFill>
              </a:rPr>
              <a:t>Dæmi</a:t>
            </a:r>
          </a:p>
          <a:p>
            <a:pPr marL="342900" indent="-342900">
              <a:spcAft>
                <a:spcPts val="600"/>
              </a:spcAft>
              <a:buFont typeface="Wingdings" panose="05000000000000000000" pitchFamily="2" charset="2"/>
              <a:buChar char="v"/>
            </a:pPr>
            <a:r>
              <a:rPr lang="en-US" sz="2200" dirty="0">
                <a:solidFill>
                  <a:srgbClr val="494949"/>
                </a:solidFill>
              </a:rPr>
              <a:t>Í Co. Clare á Írlandi fékk verkefni</a:t>
            </a:r>
            <a:r>
              <a:rPr lang="en-US" sz="2200" dirty="0">
                <a:solidFill>
                  <a:srgbClr val="494949"/>
                </a:solidFill>
                <a:hlinkClick r:id="rId5">
                  <a:extLst>
                    <a:ext uri="{A12FA001-AC4F-418D-AE19-62706E023703}">
                      <ahyp:hlinkClr xmlns:ahyp="http://schemas.microsoft.com/office/drawing/2018/hyperlinkcolor" val="tx"/>
                    </a:ext>
                  </a:extLst>
                </a:hlinkClick>
              </a:rPr>
              <a:t> Castle Darcy Glamping </a:t>
            </a:r>
            <a:r>
              <a:rPr lang="en-US" sz="2200" dirty="0">
                <a:solidFill>
                  <a:srgbClr val="494949"/>
                </a:solidFill>
              </a:rPr>
              <a:t>um glamping-podda </a:t>
            </a:r>
            <a:r>
              <a:rPr lang="en-US" sz="2200" dirty="0">
                <a:solidFill>
                  <a:srgbClr val="494949"/>
                </a:solidFill>
                <a:hlinkClick r:id="rId6">
                  <a:extLst>
                    <a:ext uri="{A12FA001-AC4F-418D-AE19-62706E023703}">
                      <ahyp:hlinkClr xmlns:ahyp="http://schemas.microsoft.com/office/drawing/2018/hyperlinkcolor" val="tx"/>
                    </a:ext>
                  </a:extLst>
                </a:hlinkClick>
              </a:rPr>
              <a:t>styrk</a:t>
            </a:r>
            <a:r>
              <a:rPr lang="en-US" sz="2200" dirty="0">
                <a:solidFill>
                  <a:srgbClr val="494949"/>
                </a:solidFill>
              </a:rPr>
              <a:t> að upphæð </a:t>
            </a:r>
            <a:r>
              <a:rPr lang="en-US" sz="2200" dirty="0">
                <a:solidFill>
                  <a:srgbClr val="494949"/>
                </a:solidFill>
                <a:hlinkClick r:id="rId6">
                  <a:extLst>
                    <a:ext uri="{A12FA001-AC4F-418D-AE19-62706E023703}">
                      <ahyp:hlinkClr xmlns:ahyp="http://schemas.microsoft.com/office/drawing/2018/hyperlinkcolor" val="tx"/>
                    </a:ext>
                  </a:extLst>
                </a:hlinkClick>
              </a:rPr>
              <a:t>€200.000 úr LEADER</a:t>
            </a:r>
            <a:r>
              <a:rPr lang="en-US" sz="2200" dirty="0">
                <a:solidFill>
                  <a:srgbClr val="494949"/>
                </a:solidFill>
              </a:rPr>
              <a:t>. </a:t>
            </a:r>
          </a:p>
          <a:p>
            <a:pPr marL="342900" indent="-342900">
              <a:spcAft>
                <a:spcPts val="600"/>
              </a:spcAft>
              <a:buFont typeface="Wingdings" panose="05000000000000000000" pitchFamily="2" charset="2"/>
              <a:buChar char="v"/>
            </a:pPr>
            <a:r>
              <a:rPr lang="en-US" sz="2200" b="1" dirty="0">
                <a:solidFill>
                  <a:srgbClr val="EC7C69"/>
                </a:solidFill>
              </a:rPr>
              <a:t>Dæmi: </a:t>
            </a:r>
            <a:r>
              <a:rPr lang="en-US" sz="2200" dirty="0">
                <a:solidFill>
                  <a:srgbClr val="494949"/>
                </a:solidFill>
              </a:rPr>
              <a:t>Í Donegal fengu</a:t>
            </a:r>
            <a:r>
              <a:rPr lang="en-US" sz="2200" dirty="0">
                <a:solidFill>
                  <a:srgbClr val="494949"/>
                </a:solidFill>
                <a:hlinkClick r:id="rId7">
                  <a:extLst>
                    <a:ext uri="{A12FA001-AC4F-418D-AE19-62706E023703}">
                      <ahyp:hlinkClr xmlns:ahyp="http://schemas.microsoft.com/office/drawing/2018/hyperlinkcolor" val="tx"/>
                    </a:ext>
                  </a:extLst>
                </a:hlinkClick>
              </a:rPr>
              <a:t> glamping-kofar "</a:t>
            </a:r>
            <a:r>
              <a:rPr lang="en-US" sz="2200" dirty="0" err="1">
                <a:solidFill>
                  <a:srgbClr val="494949"/>
                </a:solidFill>
                <a:hlinkClick r:id="rId7">
                  <a:extLst>
                    <a:ext uri="{A12FA001-AC4F-418D-AE19-62706E023703}">
                      <ahyp:hlinkClr xmlns:ahyp="http://schemas.microsoft.com/office/drawing/2018/hyperlinkcolor" val="tx"/>
                    </a:ext>
                  </a:extLst>
                </a:hlinkClick>
              </a:rPr>
              <a:t>Owenea </a:t>
            </a:r>
            <a:r>
              <a:rPr lang="en-US" sz="2200" dirty="0">
                <a:solidFill>
                  <a:srgbClr val="494949"/>
                </a:solidFill>
                <a:hlinkClick r:id="rId7">
                  <a:extLst>
                    <a:ext uri="{A12FA001-AC4F-418D-AE19-62706E023703}">
                      <ahyp:hlinkClr xmlns:ahyp="http://schemas.microsoft.com/office/drawing/2018/hyperlinkcolor" val="tx"/>
                    </a:ext>
                  </a:extLst>
                </a:hlinkClick>
              </a:rPr>
              <a:t>River Rest"</a:t>
            </a:r>
            <a:r>
              <a:rPr lang="en-US" sz="2200" dirty="0">
                <a:solidFill>
                  <a:srgbClr val="494949"/>
                </a:solidFill>
              </a:rPr>
              <a:t> 97.700 evra styrk í gegnum </a:t>
            </a:r>
            <a:r>
              <a:rPr lang="en-US" sz="2200" dirty="0">
                <a:solidFill>
                  <a:srgbClr val="494949"/>
                </a:solidFill>
                <a:hlinkClick r:id="rId8">
                  <a:extLst>
                    <a:ext uri="{A12FA001-AC4F-418D-AE19-62706E023703}">
                      <ahyp:hlinkClr xmlns:ahyp="http://schemas.microsoft.com/office/drawing/2018/hyperlinkcolor" val="tx"/>
                    </a:ext>
                  </a:extLst>
                </a:hlinkClick>
              </a:rPr>
              <a:t>LEADER </a:t>
            </a:r>
            <a:r>
              <a:rPr lang="en-US" sz="2200" dirty="0">
                <a:solidFill>
                  <a:srgbClr val="494949"/>
                </a:solidFill>
              </a:rPr>
              <a:t>samkvæmt áætlun um fjölbreytni í landbúnaði. </a:t>
            </a:r>
          </a:p>
        </p:txBody>
      </p:sp>
      <p:pic>
        <p:nvPicPr>
          <p:cNvPr id="4" name="Graphic 3" descr="Excellent with solid fill">
            <a:extLst>
              <a:ext uri="{FF2B5EF4-FFF2-40B4-BE49-F238E27FC236}">
                <a16:creationId xmlns:a16="http://schemas.microsoft.com/office/drawing/2014/main" id="{DAFE5EF1-7BB7-1AEA-26F4-5F5403F75A5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35547" y="1531369"/>
            <a:ext cx="749373" cy="749373"/>
          </a:xfrm>
          <a:prstGeom prst="rect">
            <a:avLst/>
          </a:prstGeom>
        </p:spPr>
      </p:pic>
      <p:pic>
        <p:nvPicPr>
          <p:cNvPr id="12" name="Picture 11">
            <a:extLst>
              <a:ext uri="{FF2B5EF4-FFF2-40B4-BE49-F238E27FC236}">
                <a16:creationId xmlns:a16="http://schemas.microsoft.com/office/drawing/2014/main" id="{90DBB31F-AA52-892B-02FF-E83FC1A286B2}"/>
              </a:ext>
            </a:extLst>
          </p:cNvPr>
          <p:cNvPicPr>
            <a:picLocks noChangeAspect="1"/>
          </p:cNvPicPr>
          <p:nvPr/>
        </p:nvPicPr>
        <p:blipFill>
          <a:blip r:embed="rId11"/>
          <a:stretch>
            <a:fillRect/>
          </a:stretch>
        </p:blipFill>
        <p:spPr>
          <a:xfrm>
            <a:off x="2582203" y="4095471"/>
            <a:ext cx="7506775" cy="2442956"/>
          </a:xfrm>
          <a:prstGeom prst="rect">
            <a:avLst/>
          </a:prstGeom>
        </p:spPr>
      </p:pic>
    </p:spTree>
    <p:extLst>
      <p:ext uri="{BB962C8B-B14F-4D97-AF65-F5344CB8AC3E}">
        <p14:creationId xmlns:p14="http://schemas.microsoft.com/office/powerpoint/2010/main" val="5617017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B8BFC-F94B-7D3E-A8EC-42E67E4C9C5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994CCCB-F5C9-33C4-4904-0DD53EC4F767}"/>
              </a:ext>
            </a:extLst>
          </p:cNvPr>
          <p:cNvSpPr>
            <a:spLocks noGrp="1"/>
          </p:cNvSpPr>
          <p:nvPr>
            <p:ph type="body" sz="quarter" idx="18"/>
          </p:nvPr>
        </p:nvSpPr>
        <p:spPr>
          <a:xfrm>
            <a:off x="798380" y="1741785"/>
            <a:ext cx="10614687" cy="1100031"/>
          </a:xfrm>
        </p:spPr>
        <p:txBody>
          <a:bodyPr/>
          <a:lstStyle/>
          <a:p>
            <a:pPr marL="0" indent="0">
              <a:spcAft>
                <a:spcPts val="600"/>
              </a:spcAft>
            </a:pPr>
            <a:r>
              <a:rPr lang="en-US" dirty="0"/>
              <a:t>Til að fylgja þessu eftir skaltu hafa samband við staðbundna </a:t>
            </a:r>
            <a:r>
              <a:rPr lang="en-US" b="1" dirty="0"/>
              <a:t>LEADER-lagið</a:t>
            </a:r>
            <a:r>
              <a:rPr lang="en-US" dirty="0"/>
              <a:t> þitt í gegnum sýslu- eða svæðissamstarfið – þau geta veitt ráðgjöf um skilyrði (venjulega þarftu að sýna fram á efnahagslegan ávinning í dreifbýli, atvinnusköpun, samfélagsleg áhrif o.s.frv.). Finndu staðbundna LEADER-skrifstofuna þína eða vefsíðuna. </a:t>
            </a:r>
          </a:p>
          <a:p>
            <a:pPr marL="0" indent="0">
              <a:spcAft>
                <a:spcPts val="600"/>
              </a:spcAft>
            </a:pPr>
            <a:endParaRPr lang="en-US" dirty="0"/>
          </a:p>
        </p:txBody>
      </p:sp>
      <p:sp>
        <p:nvSpPr>
          <p:cNvPr id="4" name="Text Placeholder 3">
            <a:extLst>
              <a:ext uri="{FF2B5EF4-FFF2-40B4-BE49-F238E27FC236}">
                <a16:creationId xmlns:a16="http://schemas.microsoft.com/office/drawing/2014/main" id="{D2B5C9DC-BBB7-F440-CA89-9BDF998FC6BB}"/>
              </a:ext>
            </a:extLst>
          </p:cNvPr>
          <p:cNvSpPr>
            <a:spLocks noGrp="1"/>
          </p:cNvSpPr>
          <p:nvPr>
            <p:ph type="body" sz="quarter" idx="16"/>
          </p:nvPr>
        </p:nvSpPr>
        <p:spPr>
          <a:xfrm>
            <a:off x="798380" y="761603"/>
            <a:ext cx="10850281" cy="803654"/>
          </a:xfrm>
        </p:spPr>
        <p:txBody>
          <a:bodyPr/>
          <a:lstStyle/>
          <a:p>
            <a:pPr>
              <a:lnSpc>
                <a:spcPct val="100000"/>
              </a:lnSpc>
            </a:pPr>
            <a:r>
              <a:rPr lang="en-IE" dirty="0"/>
              <a:t>Fyrst skaltu hafa samband við staðbundna LEADER-skrifstofuna þína</a:t>
            </a:r>
          </a:p>
        </p:txBody>
      </p:sp>
      <p:cxnSp>
        <p:nvCxnSpPr>
          <p:cNvPr id="2" name="Straight Connector 1">
            <a:extLst>
              <a:ext uri="{FF2B5EF4-FFF2-40B4-BE49-F238E27FC236}">
                <a16:creationId xmlns:a16="http://schemas.microsoft.com/office/drawing/2014/main" id="{D99590FA-40D3-8674-394B-E1C1F3DB22C5}"/>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4958877F-62FF-D85F-910B-048DA96376BC}"/>
              </a:ext>
            </a:extLst>
          </p:cNvPr>
          <p:cNvGrpSpPr/>
          <p:nvPr/>
        </p:nvGrpSpPr>
        <p:grpSpPr>
          <a:xfrm>
            <a:off x="281526" y="3018343"/>
            <a:ext cx="9195848" cy="3428650"/>
            <a:chOff x="2034540" y="947872"/>
            <a:chExt cx="6937562" cy="4962257"/>
          </a:xfrm>
          <a:effectLst>
            <a:outerShdw blurRad="63500" sx="102000" sy="102000" algn="ctr" rotWithShape="0">
              <a:prstClr val="black">
                <a:alpha val="40000"/>
              </a:prstClr>
            </a:outerShdw>
          </a:effectLst>
        </p:grpSpPr>
        <p:sp>
          <p:nvSpPr>
            <p:cNvPr id="7" name="Freeform: Shape 6">
              <a:extLst>
                <a:ext uri="{FF2B5EF4-FFF2-40B4-BE49-F238E27FC236}">
                  <a16:creationId xmlns:a16="http://schemas.microsoft.com/office/drawing/2014/main" id="{C24DD47E-7636-C5F3-2AEA-313D364A46DA}"/>
                </a:ext>
              </a:extLst>
            </p:cNvPr>
            <p:cNvSpPr/>
            <p:nvPr/>
          </p:nvSpPr>
          <p:spPr>
            <a:xfrm>
              <a:off x="2034540" y="947872"/>
              <a:ext cx="1993676" cy="873331"/>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C7C69"/>
            </a:solidFill>
            <a:ln>
              <a:solidFill>
                <a:srgbClr val="414D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Írland</a:t>
              </a:r>
            </a:p>
          </p:txBody>
        </p:sp>
        <p:sp>
          <p:nvSpPr>
            <p:cNvPr id="8" name="Freeform: Shape 7">
              <a:extLst>
                <a:ext uri="{FF2B5EF4-FFF2-40B4-BE49-F238E27FC236}">
                  <a16:creationId xmlns:a16="http://schemas.microsoft.com/office/drawing/2014/main" id="{FEBBAADE-3934-2608-3E03-1AF1D9839097}"/>
                </a:ext>
              </a:extLst>
            </p:cNvPr>
            <p:cNvSpPr/>
            <p:nvPr/>
          </p:nvSpPr>
          <p:spPr>
            <a:xfrm>
              <a:off x="2034540" y="1821203"/>
              <a:ext cx="1993676" cy="4084561"/>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accent2">
                <a:lumMod val="20000"/>
                <a:lumOff val="80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0" lvl="1" algn="ctr" defTabSz="1066800">
                <a:lnSpc>
                  <a:spcPct val="90000"/>
                </a:lnSpc>
                <a:spcBef>
                  <a:spcPct val="0"/>
                </a:spcBef>
                <a:spcAft>
                  <a:spcPct val="15000"/>
                </a:spcAft>
              </a:pPr>
              <a:r>
                <a:rPr lang="en-US" sz="2200" kern="1200" dirty="0">
                  <a:solidFill>
                    <a:srgbClr val="494949"/>
                  </a:solidFill>
                </a:rPr>
                <a:t>Á Írlandi eru </a:t>
              </a:r>
              <a:r>
                <a:rPr lang="en-US" sz="2200" kern="1200" dirty="0">
                  <a:solidFill>
                    <a:srgbClr val="494949"/>
                  </a:solidFill>
                  <a:hlinkClick r:id="rId3" action="ppaction://hlinkfile">
                    <a:extLst>
                      <a:ext uri="{A12FA001-AC4F-418D-AE19-62706E023703}">
                        <ahyp:hlinkClr xmlns:ahyp="http://schemas.microsoft.com/office/drawing/2018/hyperlinkcolor" val="tx"/>
                      </a:ext>
                    </a:extLst>
                  </a:hlinkClick>
                </a:rPr>
                <a:t>staðbundnu þróunarfyrirtækin </a:t>
              </a:r>
              <a:r>
                <a:rPr lang="en-US" sz="2200" kern="1200" dirty="0">
                  <a:solidFill>
                    <a:srgbClr val="494949"/>
                  </a:solidFill>
                </a:rPr>
                <a:t>net allra LEADER-fyrirtækja. </a:t>
              </a:r>
            </a:p>
            <a:p>
              <a:pPr marL="228600" lvl="1" indent="-228600" algn="ctr" defTabSz="1066800">
                <a:lnSpc>
                  <a:spcPct val="90000"/>
                </a:lnSpc>
                <a:spcBef>
                  <a:spcPct val="0"/>
                </a:spcBef>
                <a:spcAft>
                  <a:spcPct val="15000"/>
                </a:spcAft>
                <a:buChar char="•"/>
              </a:pPr>
              <a:endParaRPr lang="en-GB" sz="2200" kern="1200" dirty="0"/>
            </a:p>
          </p:txBody>
        </p:sp>
        <p:sp>
          <p:nvSpPr>
            <p:cNvPr id="9" name="Freeform: Shape 8">
              <a:extLst>
                <a:ext uri="{FF2B5EF4-FFF2-40B4-BE49-F238E27FC236}">
                  <a16:creationId xmlns:a16="http://schemas.microsoft.com/office/drawing/2014/main" id="{8BC1BF49-94D0-CBDE-86B1-4A1A1EF46C46}"/>
                </a:ext>
              </a:extLst>
            </p:cNvPr>
            <p:cNvSpPr/>
            <p:nvPr/>
          </p:nvSpPr>
          <p:spPr>
            <a:xfrm>
              <a:off x="4171933" y="947872"/>
              <a:ext cx="2476500" cy="873331"/>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C7C69"/>
            </a:solidFill>
            <a:ln>
              <a:solidFill>
                <a:srgbClr val="414D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Holland</a:t>
              </a:r>
            </a:p>
          </p:txBody>
        </p:sp>
        <p:sp>
          <p:nvSpPr>
            <p:cNvPr id="10" name="Freeform: Shape 9">
              <a:extLst>
                <a:ext uri="{FF2B5EF4-FFF2-40B4-BE49-F238E27FC236}">
                  <a16:creationId xmlns:a16="http://schemas.microsoft.com/office/drawing/2014/main" id="{B9E095F6-55C6-834E-AB24-E897090C8D9E}"/>
                </a:ext>
              </a:extLst>
            </p:cNvPr>
            <p:cNvSpPr/>
            <p:nvPr/>
          </p:nvSpPr>
          <p:spPr>
            <a:xfrm>
              <a:off x="4171933" y="1825568"/>
              <a:ext cx="2476500" cy="4084561"/>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accent2">
                <a:lumMod val="20000"/>
                <a:lumOff val="80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algn="ctr">
                <a:spcAft>
                  <a:spcPts val="600"/>
                </a:spcAft>
              </a:pPr>
              <a:r>
                <a:rPr lang="en-US" sz="2100" dirty="0">
                  <a:solidFill>
                    <a:srgbClr val="494949"/>
                  </a:solidFill>
                </a:rPr>
                <a:t>Í Hollandi er LEADER í ákveðnum dreifbýlissvæðum (svo sem Friesland, Brabant), þó samkeppnin geti verið hörð; þú getur sótt um í gegnum héraðsstofnun þína fyrir dreifbýlisþróun. </a:t>
              </a:r>
            </a:p>
            <a:p>
              <a:pPr marL="228600" lvl="1" indent="-228600" algn="ctr" defTabSz="1066800">
                <a:lnSpc>
                  <a:spcPct val="90000"/>
                </a:lnSpc>
                <a:spcBef>
                  <a:spcPct val="0"/>
                </a:spcBef>
                <a:spcAft>
                  <a:spcPct val="15000"/>
                </a:spcAft>
                <a:buChar char="•"/>
              </a:pPr>
              <a:endParaRPr lang="en-GB" sz="2400" kern="1200" dirty="0"/>
            </a:p>
          </p:txBody>
        </p:sp>
        <p:sp>
          <p:nvSpPr>
            <p:cNvPr id="11" name="Freeform: Shape 10">
              <a:extLst>
                <a:ext uri="{FF2B5EF4-FFF2-40B4-BE49-F238E27FC236}">
                  <a16:creationId xmlns:a16="http://schemas.microsoft.com/office/drawing/2014/main" id="{193C7419-8F18-663B-03DA-2143BAC1C781}"/>
                </a:ext>
              </a:extLst>
            </p:cNvPr>
            <p:cNvSpPr/>
            <p:nvPr/>
          </p:nvSpPr>
          <p:spPr>
            <a:xfrm>
              <a:off x="6725739" y="952236"/>
              <a:ext cx="2246363" cy="873331"/>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C7C69"/>
            </a:solidFill>
            <a:ln>
              <a:solidFill>
                <a:srgbClr val="414D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Slóvenía</a:t>
              </a:r>
            </a:p>
          </p:txBody>
        </p:sp>
        <p:sp>
          <p:nvSpPr>
            <p:cNvPr id="12" name="Freeform: Shape 11">
              <a:extLst>
                <a:ext uri="{FF2B5EF4-FFF2-40B4-BE49-F238E27FC236}">
                  <a16:creationId xmlns:a16="http://schemas.microsoft.com/office/drawing/2014/main" id="{1233CA56-C077-C696-B7EB-67D28DD99028}"/>
                </a:ext>
              </a:extLst>
            </p:cNvPr>
            <p:cNvSpPr/>
            <p:nvPr/>
          </p:nvSpPr>
          <p:spPr>
            <a:xfrm>
              <a:off x="6725739" y="1825571"/>
              <a:ext cx="2246363" cy="4084558"/>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accent2">
                <a:lumMod val="20000"/>
                <a:lumOff val="80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algn="ctr">
                <a:spcAft>
                  <a:spcPts val="600"/>
                </a:spcAft>
              </a:pPr>
              <a:r>
                <a:rPr lang="en-US" sz="2200" dirty="0">
                  <a:solidFill>
                    <a:srgbClr val="494949"/>
                  </a:solidFill>
                </a:rPr>
                <a:t>Slóvenía notar einnig LEADER (CLLD), staðbundin hópar geta fjármagnað smá ferðaþjónustuframkvæmdir, sérstaklega ef þær fela í sér þátttöku samfélagsins eða tengjast menningar- og arfleifðaratriðum. </a:t>
              </a:r>
            </a:p>
            <a:p>
              <a:pPr marL="228600" lvl="1" indent="-228600" algn="ctr" defTabSz="1066800">
                <a:lnSpc>
                  <a:spcPct val="90000"/>
                </a:lnSpc>
                <a:spcBef>
                  <a:spcPct val="0"/>
                </a:spcBef>
                <a:spcAft>
                  <a:spcPct val="15000"/>
                </a:spcAft>
                <a:buChar char="•"/>
              </a:pPr>
              <a:endParaRPr lang="en-GB" sz="2400" kern="1200" dirty="0"/>
            </a:p>
          </p:txBody>
        </p:sp>
      </p:grpSp>
      <p:sp>
        <p:nvSpPr>
          <p:cNvPr id="3" name="Freeform: Shape 2">
            <a:extLst>
              <a:ext uri="{FF2B5EF4-FFF2-40B4-BE49-F238E27FC236}">
                <a16:creationId xmlns:a16="http://schemas.microsoft.com/office/drawing/2014/main" id="{AAF179DD-1F65-AC11-DD87-639512B85393}"/>
              </a:ext>
            </a:extLst>
          </p:cNvPr>
          <p:cNvSpPr/>
          <p:nvPr/>
        </p:nvSpPr>
        <p:spPr>
          <a:xfrm>
            <a:off x="9579844" y="3021361"/>
            <a:ext cx="2612156" cy="603424"/>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C7C69"/>
          </a:solidFill>
          <a:ln>
            <a:solidFill>
              <a:srgbClr val="414D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Ítalía</a:t>
            </a:r>
          </a:p>
        </p:txBody>
      </p:sp>
      <p:sp>
        <p:nvSpPr>
          <p:cNvPr id="13" name="Freeform: Shape 12">
            <a:extLst>
              <a:ext uri="{FF2B5EF4-FFF2-40B4-BE49-F238E27FC236}">
                <a16:creationId xmlns:a16="http://schemas.microsoft.com/office/drawing/2014/main" id="{82BAFF4C-B6EF-C645-407D-B3A48F4C7B06}"/>
              </a:ext>
            </a:extLst>
          </p:cNvPr>
          <p:cNvSpPr/>
          <p:nvPr/>
        </p:nvSpPr>
        <p:spPr>
          <a:xfrm>
            <a:off x="9579844" y="3669782"/>
            <a:ext cx="2612156" cy="2822208"/>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accent2">
              <a:lumMod val="20000"/>
              <a:lumOff val="80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algn="ctr">
              <a:spcAft>
                <a:spcPts val="600"/>
              </a:spcAft>
            </a:pPr>
            <a:r>
              <a:rPr lang="en-US" sz="2200" dirty="0" err="1">
                <a:solidFill>
                  <a:srgbClr val="494949"/>
                </a:solidFill>
              </a:rPr>
              <a:t>Invitalia </a:t>
            </a:r>
            <a:r>
              <a:rPr lang="en-US" sz="2200" dirty="0">
                <a:solidFill>
                  <a:srgbClr val="494949"/>
                </a:solidFill>
              </a:rPr>
              <a:t>er ítalska þjóðstofnunin fyrir fjárfestingar og viðskiptaþróun. Hún rekur nokkur styrkjakerfi:</a:t>
            </a:r>
          </a:p>
          <a:p>
            <a:pPr marL="228600" lvl="1" indent="-228600" algn="ctr" defTabSz="1066800">
              <a:lnSpc>
                <a:spcPct val="90000"/>
              </a:lnSpc>
              <a:spcBef>
                <a:spcPct val="0"/>
              </a:spcBef>
              <a:spcAft>
                <a:spcPct val="15000"/>
              </a:spcAft>
              <a:buChar char="•"/>
            </a:pPr>
            <a:endParaRPr lang="en-GB" sz="2400" kern="1200" dirty="0"/>
          </a:p>
        </p:txBody>
      </p:sp>
    </p:spTree>
    <p:extLst>
      <p:ext uri="{BB962C8B-B14F-4D97-AF65-F5344CB8AC3E}">
        <p14:creationId xmlns:p14="http://schemas.microsoft.com/office/powerpoint/2010/main" val="769856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7227000" y="1015569"/>
            <a:ext cx="4561589" cy="689519"/>
          </a:xfrm>
        </p:spPr>
        <p:txBody>
          <a:bodyPr anchor="t"/>
          <a:lstStyle/>
          <a:p>
            <a:pPr>
              <a:lnSpc>
                <a:spcPts val="2240"/>
              </a:lnSpc>
            </a:pPr>
            <a:r>
              <a:rPr lang="en-US" sz="2800" b="1" kern="1200" dirty="0">
                <a:solidFill>
                  <a:srgbClr val="EC7C69"/>
                </a:solidFill>
                <a:latin typeface="+mn-lt"/>
                <a:ea typeface="+mn-ea"/>
                <a:cs typeface="+mn-cs"/>
              </a:rPr>
              <a:t>Inngangur að einka- og evrópskum fjármögnun</a:t>
            </a: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29762" y="1305618"/>
            <a:ext cx="5636567" cy="4246763"/>
          </a:xfrm>
        </p:spPr>
        <p:txBody>
          <a:bodyPr/>
          <a:lstStyle/>
          <a:p>
            <a:pPr marL="0" indent="0"/>
            <a:r>
              <a:rPr lang="en-US" sz="2400" b="0" dirty="0"/>
              <a:t>Þessi kafli mun leiða þig í gegnum fjárhagsáætlunargerð og könnun fjármögnunarmöguleika fyrir gististarfsemi þína sem býður upp á valkosti við hefðbundna gistingu. </a:t>
            </a:r>
          </a:p>
          <a:p>
            <a:pPr marL="0" indent="0"/>
            <a:endParaRPr lang="en-US" sz="2400" b="0" dirty="0"/>
          </a:p>
          <a:p>
            <a:pPr marL="0" indent="0"/>
            <a:r>
              <a:rPr lang="en-US" sz="2400" b="0" dirty="0"/>
              <a:t>Þú munt uppgötva fjölbreytta möguleika – allt frá persónulegum sparnaði og opinberum styrkjum til siðferðilegra lánveitenda og grænna fjárfesta. Kynntu þér hvað fjármögnunaraðilar sækjast eftir, þar á meðal traust viðskiptaáætlun, mælanleg áhrif á sjálfbærni og fjárhagslega hagkvæmni. </a:t>
            </a:r>
          </a:p>
          <a:p>
            <a:pPr marL="0" indent="0">
              <a:lnSpc>
                <a:spcPts val="2180"/>
              </a:lnSpc>
            </a:pPr>
            <a:endParaRPr lang="en-US" sz="2200" b="0" dirty="0"/>
          </a:p>
          <a:p>
            <a:pPr marL="0" indent="0">
              <a:lnSpc>
                <a:spcPts val="2180"/>
              </a:lnSpc>
            </a:pPr>
            <a:endParaRPr lang="en-US" sz="2200" b="0" dirty="0"/>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7202616" y="1815730"/>
            <a:ext cx="4713159" cy="570200"/>
          </a:xfrm>
        </p:spPr>
        <p:txBody>
          <a:bodyPr anchor="t"/>
          <a:lstStyle/>
          <a:p>
            <a:pPr marL="457200" indent="-457200">
              <a:spcAft>
                <a:spcPts val="1200"/>
              </a:spcAft>
              <a:buFont typeface="+mj-lt"/>
              <a:buAutoNum type="arabicPeriod"/>
            </a:pPr>
            <a:r>
              <a:rPr lang="en-US" sz="2000" b="1" dirty="0">
                <a:solidFill>
                  <a:srgbClr val="494949"/>
                </a:solidFill>
              </a:rPr>
              <a:t>Einkareknar og blandaðar fjármögnun: </a:t>
            </a:r>
            <a:r>
              <a:rPr lang="en-US" sz="2000" dirty="0">
                <a:solidFill>
                  <a:srgbClr val="494949"/>
                </a:solidFill>
              </a:rPr>
              <a:t>Að hefja ferðaþjónustu í dreifbýli krefst oft þess að fjármagn sé sett saman úr mörgum uppsprettum. Þessi kafli veitir yfirlit yfir fjármögnunarmöguleika, allt frá sjálfssjóði til blandaðrar fjármögnunar. </a:t>
            </a:r>
          </a:p>
          <a:p>
            <a:pPr marL="457200" indent="-457200">
              <a:spcAft>
                <a:spcPts val="1200"/>
              </a:spcAft>
              <a:buFont typeface="+mj-lt"/>
              <a:buAutoNum type="arabicPeriod"/>
            </a:pPr>
            <a:r>
              <a:rPr lang="en-US" sz="2000" b="1" dirty="0">
                <a:solidFill>
                  <a:srgbClr val="494949"/>
                </a:solidFill>
              </a:rPr>
              <a:t>ESB-styrkir fyrir sjálfbæra ferðaþjónustu og gistingu í dreifbýli: </a:t>
            </a:r>
            <a:r>
              <a:rPr lang="en-US" sz="2000" dirty="0">
                <a:solidFill>
                  <a:srgbClr val="494949"/>
                </a:solidFill>
              </a:rPr>
              <a:t>Hvernig Evrópusambandið veitir verulega fjármögnun til að styðja þróun í dreifbýli, græna innviði og nýsköpun í ferðagistingu með nokkrum lykiltólum. </a:t>
            </a:r>
            <a:endParaRPr lang="en-US" sz="1800" b="1" dirty="0">
              <a:solidFill>
                <a:srgbClr val="494949"/>
              </a:solidFill>
            </a:endParaRPr>
          </a:p>
          <a:p>
            <a:pPr marL="342900" indent="-342900">
              <a:buFont typeface="Arial" panose="020B0604020202020204" pitchFamily="34" charset="0"/>
              <a:buChar char="•"/>
            </a:pPr>
            <a:endParaRPr lang="en-GB" sz="2000" dirty="0">
              <a:solidFill>
                <a:srgbClr val="414141"/>
              </a:solidFill>
            </a:endParaRP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sz="3200" b="1" dirty="0"/>
              <a:t>Kafli 7 (hluti 1) Yfirlit </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5863764" y="1754567"/>
            <a:ext cx="5550517" cy="11684"/>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3</a:t>
            </a:fld>
            <a:endParaRPr lang="fr-CA" sz="1200" dirty="0"/>
          </a:p>
        </p:txBody>
      </p:sp>
      <p:pic>
        <p:nvPicPr>
          <p:cNvPr id="16" name="Picture 15">
            <a:extLst>
              <a:ext uri="{FF2B5EF4-FFF2-40B4-BE49-F238E27FC236}">
                <a16:creationId xmlns:a16="http://schemas.microsoft.com/office/drawing/2014/main" id="{DCA9F3E8-C2BE-ABB8-F726-1FD6A11DF63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3069343" y="5313985"/>
            <a:ext cx="3580276" cy="2123680"/>
          </a:xfrm>
          <a:prstGeom prst="rect">
            <a:avLst/>
          </a:prstGeom>
        </p:spPr>
      </p:pic>
      <p:sp>
        <p:nvSpPr>
          <p:cNvPr id="18" name="TextBox 17">
            <a:extLst>
              <a:ext uri="{FF2B5EF4-FFF2-40B4-BE49-F238E27FC236}">
                <a16:creationId xmlns:a16="http://schemas.microsoft.com/office/drawing/2014/main" id="{9B61029F-166A-BF4A-2B28-52ED1C3CA449}"/>
              </a:ext>
            </a:extLst>
          </p:cNvPr>
          <p:cNvSpPr txBox="1"/>
          <p:nvPr/>
        </p:nvSpPr>
        <p:spPr>
          <a:xfrm>
            <a:off x="7227000" y="345554"/>
            <a:ext cx="4335238" cy="646331"/>
          </a:xfrm>
          <a:prstGeom prst="rect">
            <a:avLst/>
          </a:prstGeom>
          <a:noFill/>
        </p:spPr>
        <p:txBody>
          <a:bodyPr wrap="square" rtlCol="0">
            <a:spAutoFit/>
          </a:bodyPr>
          <a:lstStyle/>
          <a:p>
            <a:r>
              <a:rPr lang="en-IE" sz="3600" b="1" dirty="0">
                <a:solidFill>
                  <a:srgbClr val="459597"/>
                </a:solidFill>
              </a:rPr>
              <a:t>Námsárangur</a:t>
            </a:r>
          </a:p>
        </p:txBody>
      </p:sp>
    </p:spTree>
    <p:extLst>
      <p:ext uri="{BB962C8B-B14F-4D97-AF65-F5344CB8AC3E}">
        <p14:creationId xmlns:p14="http://schemas.microsoft.com/office/powerpoint/2010/main" val="648164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A9840-D66F-33ED-34C4-BF89B3D9DB95}"/>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33BA1ACD-C2DC-2EA3-3155-9DC6FCE8AE92}"/>
              </a:ext>
            </a:extLst>
          </p:cNvPr>
          <p:cNvSpPr/>
          <p:nvPr/>
        </p:nvSpPr>
        <p:spPr>
          <a:xfrm>
            <a:off x="1188305" y="1423757"/>
            <a:ext cx="10029648" cy="380415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43A25F85-9FBA-5255-1090-7B93274203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4567F3FD-E9D4-5D5E-2393-CDB09C3F67D7}"/>
              </a:ext>
            </a:extLst>
          </p:cNvPr>
          <p:cNvSpPr txBox="1">
            <a:spLocks/>
          </p:cNvSpPr>
          <p:nvPr/>
        </p:nvSpPr>
        <p:spPr>
          <a:xfrm>
            <a:off x="1648206" y="1539575"/>
            <a:ext cx="949497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4775" indent="0">
              <a:spcBef>
                <a:spcPts val="600"/>
              </a:spcBef>
            </a:pPr>
            <a:r>
              <a:rPr lang="en-US" sz="2200" b="1" dirty="0">
                <a:solidFill>
                  <a:srgbClr val="E96751"/>
                </a:solidFill>
              </a:rPr>
              <a:t>Markmið: </a:t>
            </a:r>
            <a:r>
              <a:rPr lang="en-US" sz="2200" dirty="0">
                <a:solidFill>
                  <a:srgbClr val="494949"/>
                </a:solidFill>
              </a:rPr>
              <a:t>Þetta er </a:t>
            </a:r>
            <a:r>
              <a:rPr lang="en-US" sz="2200" b="1" dirty="0">
                <a:solidFill>
                  <a:srgbClr val="494949"/>
                </a:solidFill>
              </a:rPr>
              <a:t>sjóður </a:t>
            </a:r>
            <a:r>
              <a:rPr lang="en-US" sz="2200" dirty="0">
                <a:solidFill>
                  <a:srgbClr val="494949"/>
                </a:solidFill>
              </a:rPr>
              <a:t>til</a:t>
            </a:r>
            <a:r>
              <a:rPr lang="en-US" sz="2200" b="1" dirty="0">
                <a:solidFill>
                  <a:srgbClr val="494949"/>
                </a:solidFill>
              </a:rPr>
              <a:t> efnahagsbata eftir COVID-19 </a:t>
            </a:r>
            <a:r>
              <a:rPr lang="en-US" sz="2200" dirty="0">
                <a:solidFill>
                  <a:srgbClr val="494949"/>
                </a:solidFill>
              </a:rPr>
              <a:t>til að styðja við umbætur og fjárfestingar í stafrænni og grænni umbreytingu. Úthlutun fjármagns er landbundin. Í samhengi ATA styrkir hann </a:t>
            </a:r>
            <a:r>
              <a:rPr lang="en-US" sz="2200" b="1" dirty="0">
                <a:solidFill>
                  <a:srgbClr val="494949"/>
                </a:solidFill>
              </a:rPr>
              <a:t>innviði sjálfbærrar ferðaþjónustu</a:t>
            </a:r>
            <a:r>
              <a:rPr lang="en-US" sz="2200" dirty="0">
                <a:solidFill>
                  <a:srgbClr val="494949"/>
                </a:solidFill>
              </a:rPr>
              <a:t>, aðgengi og nýsköpun. Hann veitir einnig fjárhagslegan stuðning við umbætur og fjárfestingar, þar á meðal í sjálfbærri gistingu í ferðaþjónustu. </a:t>
            </a:r>
          </a:p>
          <a:p>
            <a:pPr marL="342900" indent="-342900">
              <a:spcAft>
                <a:spcPts val="600"/>
              </a:spcAft>
              <a:buFont typeface="Wingdings" panose="05000000000000000000" pitchFamily="2" charset="2"/>
              <a:buChar char="v"/>
            </a:pPr>
            <a:r>
              <a:rPr lang="en-IE" sz="2200" b="1" dirty="0">
                <a:solidFill>
                  <a:srgbClr val="E96751"/>
                </a:solidFill>
              </a:rPr>
              <a:t>Stefna ESB um sjálfbæra ferðaþjónustu </a:t>
            </a:r>
            <a:r>
              <a:rPr lang="en-IE" sz="2200" dirty="0"/>
              <a:t>er stefnumótun en ekki sjóður. Hún er þó hönnuð til að leiðbeina framtíðar forgangsröðun í fjármögnun ferðaþjónustu innan ESB, með áherslu á og stuðningi við </a:t>
            </a:r>
            <a:r>
              <a:rPr lang="en-US" sz="2200" dirty="0"/>
              <a:t>grænar nýjungar og stafrænar umbreytingar í ferðaþjónustu, þar með talið samfélagsmiðaða sjálfbæra líkön um allt ESB. Upplýsingar um fjármögnun eru innlimaðar í framtíðar </a:t>
            </a:r>
            <a:r>
              <a:rPr lang="en-US" sz="2200" dirty="0" err="1"/>
              <a:t>ESB-fjármögnunarverkefni</a:t>
            </a:r>
            <a:r>
              <a:rPr lang="en-US" sz="2200" dirty="0"/>
              <a:t>, þar á meðal Horizon, COSME og Interreg. </a:t>
            </a:r>
            <a:r>
              <a:rPr lang="en-US" sz="2200" dirty="0">
                <a:solidFill>
                  <a:srgbClr val="E96751"/>
                </a:solidFill>
                <a:hlinkClick r:id="rId5">
                  <a:extLst>
                    <a:ext uri="{A12FA001-AC4F-418D-AE19-62706E023703}">
                      <ahyp:hlinkClr xmlns:ahyp="http://schemas.microsoft.com/office/drawing/2018/hyperlinkcolor" val="tx"/>
                    </a:ext>
                  </a:extLst>
                </a:hlinkClick>
              </a:rPr>
              <a:t>*Ferðaþjónustustefna ESB til ársins 2030. </a:t>
            </a:r>
            <a:endParaRPr lang="en-US" sz="2200" dirty="0">
              <a:solidFill>
                <a:srgbClr val="E96751"/>
              </a:solidFill>
            </a:endParaRPr>
          </a:p>
          <a:p>
            <a:pPr marL="104775" indent="0">
              <a:spcBef>
                <a:spcPts val="600"/>
              </a:spcBef>
            </a:pPr>
            <a:endParaRPr lang="en-US" sz="2200" dirty="0">
              <a:solidFill>
                <a:srgbClr val="494949"/>
              </a:solidFill>
            </a:endParaRPr>
          </a:p>
        </p:txBody>
      </p:sp>
      <p:cxnSp>
        <p:nvCxnSpPr>
          <p:cNvPr id="15" name="Connector: Elbow 14">
            <a:extLst>
              <a:ext uri="{FF2B5EF4-FFF2-40B4-BE49-F238E27FC236}">
                <a16:creationId xmlns:a16="http://schemas.microsoft.com/office/drawing/2014/main" id="{1B434BEC-A0CE-BCC2-CBC6-5102FFDE1F5F}"/>
              </a:ext>
            </a:extLst>
          </p:cNvPr>
          <p:cNvCxnSpPr>
            <a:cxnSpLocks/>
          </p:cNvCxnSpPr>
          <p:nvPr/>
        </p:nvCxnSpPr>
        <p:spPr>
          <a:xfrm rot="10800000" flipH="1" flipV="1">
            <a:off x="1160476" y="3465083"/>
            <a:ext cx="640368" cy="2376764"/>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25493C9B-CF17-F58D-C625-19D28CE0865B}"/>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03D7A748-7EE2-1279-B5B0-F2278C62EFAB}"/>
              </a:ext>
            </a:extLst>
          </p:cNvPr>
          <p:cNvSpPr txBox="1">
            <a:spLocks/>
          </p:cNvSpPr>
          <p:nvPr/>
        </p:nvSpPr>
        <p:spPr>
          <a:xfrm>
            <a:off x="1806365"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dirty="0">
                <a:hlinkClick r:id="rId6">
                  <a:extLst>
                    <a:ext uri="{A12FA001-AC4F-418D-AE19-62706E023703}">
                      <ahyp:hlinkClr xmlns:ahyp="http://schemas.microsoft.com/office/drawing/2018/hyperlinkcolor" val="tx"/>
                    </a:ext>
                  </a:extLst>
                </a:hlinkClick>
              </a:rPr>
              <a:t>Endurreisnar- og viðnámshæfisáætlun ESB (RRF)</a:t>
            </a:r>
            <a:endParaRPr lang="en-US" sz="3000" dirty="0"/>
          </a:p>
        </p:txBody>
      </p:sp>
      <p:pic>
        <p:nvPicPr>
          <p:cNvPr id="13" name="Picture 12" descr="A blue flag with yellow stars in the center&#10;&#10;AI-generated content may be incorrect.">
            <a:extLst>
              <a:ext uri="{FF2B5EF4-FFF2-40B4-BE49-F238E27FC236}">
                <a16:creationId xmlns:a16="http://schemas.microsoft.com/office/drawing/2014/main" id="{E319715F-AB2D-87E0-EA0F-BA52F6138BD5}"/>
              </a:ext>
            </a:extLst>
          </p:cNvPr>
          <p:cNvPicPr>
            <a:picLocks noChangeAspect="1"/>
          </p:cNvPicPr>
          <p:nvPr/>
        </p:nvPicPr>
        <p:blipFill>
          <a:blip r:embed="rId7"/>
          <a:stretch>
            <a:fillRect/>
          </a:stretch>
        </p:blipFill>
        <p:spPr>
          <a:xfrm>
            <a:off x="40513" y="34065"/>
            <a:ext cx="1790700" cy="1326444"/>
          </a:xfrm>
          <a:prstGeom prst="flowChartConnector">
            <a:avLst/>
          </a:prstGeom>
        </p:spPr>
      </p:pic>
      <p:pic>
        <p:nvPicPr>
          <p:cNvPr id="32" name="Graphic 31" descr="Target with solid fill">
            <a:extLst>
              <a:ext uri="{FF2B5EF4-FFF2-40B4-BE49-F238E27FC236}">
                <a16:creationId xmlns:a16="http://schemas.microsoft.com/office/drawing/2014/main" id="{D597D56B-909E-60D3-1F17-D3F081A72CB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38965" y="1771222"/>
            <a:ext cx="633914" cy="633914"/>
          </a:xfrm>
          <a:prstGeom prst="rect">
            <a:avLst/>
          </a:prstGeom>
        </p:spPr>
      </p:pic>
      <p:sp>
        <p:nvSpPr>
          <p:cNvPr id="48" name="TextBox 47">
            <a:extLst>
              <a:ext uri="{FF2B5EF4-FFF2-40B4-BE49-F238E27FC236}">
                <a16:creationId xmlns:a16="http://schemas.microsoft.com/office/drawing/2014/main" id="{CFCA29AC-8B88-3A9F-6A7F-B9CAA385992D}"/>
              </a:ext>
            </a:extLst>
          </p:cNvPr>
          <p:cNvSpPr txBox="1"/>
          <p:nvPr/>
        </p:nvSpPr>
        <p:spPr>
          <a:xfrm>
            <a:off x="547937" y="249318"/>
            <a:ext cx="688501"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sp>
        <p:nvSpPr>
          <p:cNvPr id="18" name="Flowchart: Alternate Process 17">
            <a:extLst>
              <a:ext uri="{FF2B5EF4-FFF2-40B4-BE49-F238E27FC236}">
                <a16:creationId xmlns:a16="http://schemas.microsoft.com/office/drawing/2014/main" id="{3E3DD9D9-7375-207D-3A01-B39D9FAFFB3C}"/>
              </a:ext>
            </a:extLst>
          </p:cNvPr>
          <p:cNvSpPr/>
          <p:nvPr/>
        </p:nvSpPr>
        <p:spPr>
          <a:xfrm>
            <a:off x="1806365" y="5341591"/>
            <a:ext cx="10029647" cy="111419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6023B0AA-7253-B3D1-5B0E-50148FD0E213}"/>
              </a:ext>
            </a:extLst>
          </p:cNvPr>
          <p:cNvSpPr txBox="1">
            <a:spLocks/>
          </p:cNvSpPr>
          <p:nvPr/>
        </p:nvSpPr>
        <p:spPr>
          <a:xfrm>
            <a:off x="1997083" y="5585387"/>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b="1" dirty="0">
                <a:solidFill>
                  <a:srgbClr val="E96751"/>
                </a:solidFill>
              </a:rPr>
              <a:t>Dæmi: </a:t>
            </a:r>
            <a:r>
              <a:rPr lang="en-US" sz="2200" b="1" dirty="0">
                <a:solidFill>
                  <a:srgbClr val="494949"/>
                </a:solidFill>
              </a:rPr>
              <a:t>Ítalía </a:t>
            </a:r>
            <a:r>
              <a:rPr lang="en-US" sz="2200" dirty="0">
                <a:solidFill>
                  <a:srgbClr val="494949"/>
                </a:solidFill>
              </a:rPr>
              <a:t>hefur aðgang að 772 milljónum evra til sjálfbærrar ferðaþjónustu, bættrar aðgengis og innviða og enduruppbyggingar borga.</a:t>
            </a:r>
          </a:p>
        </p:txBody>
      </p:sp>
      <p:pic>
        <p:nvPicPr>
          <p:cNvPr id="43" name="Graphic 42" descr="Excellent with solid fill">
            <a:extLst>
              <a:ext uri="{FF2B5EF4-FFF2-40B4-BE49-F238E27FC236}">
                <a16:creationId xmlns:a16="http://schemas.microsoft.com/office/drawing/2014/main" id="{8125419D-6C1B-779C-8891-CFD0F52152C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795954" y="5314877"/>
            <a:ext cx="749373" cy="749373"/>
          </a:xfrm>
          <a:prstGeom prst="rect">
            <a:avLst/>
          </a:prstGeom>
        </p:spPr>
      </p:pic>
    </p:spTree>
    <p:extLst>
      <p:ext uri="{BB962C8B-B14F-4D97-AF65-F5344CB8AC3E}">
        <p14:creationId xmlns:p14="http://schemas.microsoft.com/office/powerpoint/2010/main" val="23594117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01A26-3B61-E9AF-73A8-5D4232B3E5C5}"/>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6B5D1FE5-D7B6-ACCA-6AC8-C460311F3872}"/>
              </a:ext>
            </a:extLst>
          </p:cNvPr>
          <p:cNvSpPr/>
          <p:nvPr/>
        </p:nvSpPr>
        <p:spPr>
          <a:xfrm>
            <a:off x="1419695" y="1245371"/>
            <a:ext cx="10029648" cy="1808895"/>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28999F88-CE07-EF10-499E-2301C056A7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413F0FE5-97E8-E112-EDDB-DF5383EB86CE}"/>
              </a:ext>
            </a:extLst>
          </p:cNvPr>
          <p:cNvSpPr txBox="1">
            <a:spLocks/>
          </p:cNvSpPr>
          <p:nvPr/>
        </p:nvSpPr>
        <p:spPr>
          <a:xfrm>
            <a:off x="1856568" y="1372673"/>
            <a:ext cx="949497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4775" indent="0">
              <a:spcBef>
                <a:spcPts val="600"/>
              </a:spcBef>
            </a:pPr>
            <a:r>
              <a:rPr lang="en-US" sz="2200" b="1" dirty="0">
                <a:solidFill>
                  <a:srgbClr val="E96751"/>
                </a:solidFill>
              </a:rPr>
              <a:t>Markmið: </a:t>
            </a:r>
            <a:r>
              <a:rPr lang="en-US" sz="2200" b="1" dirty="0">
                <a:solidFill>
                  <a:srgbClr val="494949"/>
                </a:solidFill>
              </a:rPr>
              <a:t>Svæðisþróunaráætlanir (RDPS) </a:t>
            </a:r>
            <a:r>
              <a:rPr lang="en-US" sz="2200" dirty="0">
                <a:solidFill>
                  <a:srgbClr val="494949"/>
                </a:solidFill>
              </a:rPr>
              <a:t>eru þjóðlegar eða svæðisbundnar áætlanir sem tilgreina hvernig hvert ESB-land (eða svæði) mun nýta fjármagn úr Evrópska landbúnaðar- og dreifbýlisþróunarsjóðnum (EAFRD) — þar á meðal LEADER, loftslagsaðgerðir, fjölbreytni í landbúnaði, sjálfbæra ferðaþjónustu, græna innviði, þjálfun og landbúnaðar-umhverfisáætlanir. </a:t>
            </a:r>
          </a:p>
        </p:txBody>
      </p:sp>
      <p:sp>
        <p:nvSpPr>
          <p:cNvPr id="18" name="Flowchart: Alternate Process 17">
            <a:extLst>
              <a:ext uri="{FF2B5EF4-FFF2-40B4-BE49-F238E27FC236}">
                <a16:creationId xmlns:a16="http://schemas.microsoft.com/office/drawing/2014/main" id="{57766173-BEC3-47EE-32E1-723634FB02A0}"/>
              </a:ext>
            </a:extLst>
          </p:cNvPr>
          <p:cNvSpPr/>
          <p:nvPr/>
        </p:nvSpPr>
        <p:spPr>
          <a:xfrm>
            <a:off x="1450681" y="3208801"/>
            <a:ext cx="10029647" cy="128219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C55D6E32-1EFB-4936-72B5-CC621A7015E5}"/>
              </a:ext>
            </a:extLst>
          </p:cNvPr>
          <p:cNvSpPr txBox="1">
            <a:spLocks/>
          </p:cNvSpPr>
          <p:nvPr/>
        </p:nvSpPr>
        <p:spPr>
          <a:xfrm>
            <a:off x="1794381" y="3393079"/>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sz="2200" b="1" dirty="0">
                <a:solidFill>
                  <a:srgbClr val="E96751"/>
                </a:solidFill>
              </a:rPr>
              <a:t>Dæmi: </a:t>
            </a:r>
            <a:r>
              <a:rPr lang="en-US" sz="2200" b="1" dirty="0">
                <a:solidFill>
                  <a:srgbClr val="3B7F81"/>
                </a:solidFill>
              </a:rPr>
              <a:t>Ítalía: </a:t>
            </a:r>
            <a:r>
              <a:rPr lang="en-US" sz="2200" dirty="0">
                <a:solidFill>
                  <a:srgbClr val="494949"/>
                </a:solidFill>
              </a:rPr>
              <a:t>Ferðaþjónustufyrirtæki í landbúnaðarferðaþjónustu hafa hagnast á slíkum aðgerðum í </a:t>
            </a:r>
            <a:r>
              <a:rPr lang="en-US" sz="2200" dirty="0">
                <a:solidFill>
                  <a:srgbClr val="E96751"/>
                </a:solidFill>
                <a:hlinkClick r:id="rId5">
                  <a:extLst>
                    <a:ext uri="{A12FA001-AC4F-418D-AE19-62706E023703}">
                      <ahyp:hlinkClr xmlns:ahyp="http://schemas.microsoft.com/office/drawing/2018/hyperlinkcolor" val="tx"/>
                    </a:ext>
                  </a:extLst>
                </a:hlinkClick>
              </a:rPr>
              <a:t>svæðisbundnum RDP-áætlunum</a:t>
            </a:r>
            <a:r>
              <a:rPr lang="en-US" sz="2200" dirty="0"/>
              <a:t>. </a:t>
            </a:r>
            <a:r>
              <a:rPr lang="en-US" sz="2200" dirty="0">
                <a:solidFill>
                  <a:srgbClr val="494949"/>
                </a:solidFill>
              </a:rPr>
              <a:t>Sjóðir í </a:t>
            </a:r>
            <a:r>
              <a:rPr lang="en-US" sz="2200" dirty="0">
                <a:solidFill>
                  <a:srgbClr val="E96751"/>
                </a:solidFill>
                <a:hlinkClick r:id="rId6">
                  <a:extLst>
                    <a:ext uri="{A12FA001-AC4F-418D-AE19-62706E023703}">
                      <ahyp:hlinkClr xmlns:ahyp="http://schemas.microsoft.com/office/drawing/2018/hyperlinkcolor" val="tx"/>
                    </a:ext>
                  </a:extLst>
                </a:hlinkClick>
              </a:rPr>
              <a:t>RDP-áætlun Pugliu </a:t>
            </a:r>
            <a:r>
              <a:rPr lang="en-US" sz="2200" dirty="0">
                <a:solidFill>
                  <a:srgbClr val="494949"/>
                </a:solidFill>
              </a:rPr>
              <a:t>voru úthlutaðir til fjölbreytni í landbúnaðarferðaþjónustu.</a:t>
            </a:r>
          </a:p>
        </p:txBody>
      </p:sp>
      <p:sp>
        <p:nvSpPr>
          <p:cNvPr id="33" name="Freeform 28">
            <a:extLst>
              <a:ext uri="{FF2B5EF4-FFF2-40B4-BE49-F238E27FC236}">
                <a16:creationId xmlns:a16="http://schemas.microsoft.com/office/drawing/2014/main" id="{CF2ADBA1-E9E4-5CD8-4D07-2A2BB4891F92}"/>
              </a:ext>
            </a:extLst>
          </p:cNvPr>
          <p:cNvSpPr/>
          <p:nvPr/>
        </p:nvSpPr>
        <p:spPr>
          <a:xfrm>
            <a:off x="-15513" y="109727"/>
            <a:ext cx="7582159"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685B1EAA-1CD4-E243-17DF-ED873DA91A54}"/>
              </a:ext>
            </a:extLst>
          </p:cNvPr>
          <p:cNvSpPr txBox="1">
            <a:spLocks/>
          </p:cNvSpPr>
          <p:nvPr/>
        </p:nvSpPr>
        <p:spPr>
          <a:xfrm>
            <a:off x="1806365"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Svæðisþróunaráætlanir (RDPS) </a:t>
            </a:r>
          </a:p>
        </p:txBody>
      </p:sp>
      <p:pic>
        <p:nvPicPr>
          <p:cNvPr id="13" name="Picture 12" descr="A blue flag with yellow stars in the center&#10;&#10;AI-generated content may be incorrect.">
            <a:extLst>
              <a:ext uri="{FF2B5EF4-FFF2-40B4-BE49-F238E27FC236}">
                <a16:creationId xmlns:a16="http://schemas.microsoft.com/office/drawing/2014/main" id="{819C71DB-6015-8D67-4A08-702D954146E2}"/>
              </a:ext>
            </a:extLst>
          </p:cNvPr>
          <p:cNvPicPr>
            <a:picLocks noChangeAspect="1"/>
          </p:cNvPicPr>
          <p:nvPr/>
        </p:nvPicPr>
        <p:blipFill>
          <a:blip r:embed="rId7"/>
          <a:stretch>
            <a:fillRect/>
          </a:stretch>
        </p:blipFill>
        <p:spPr>
          <a:xfrm>
            <a:off x="40513" y="34065"/>
            <a:ext cx="1790700" cy="1326444"/>
          </a:xfrm>
          <a:prstGeom prst="flowChartConnector">
            <a:avLst/>
          </a:prstGeom>
        </p:spPr>
      </p:pic>
      <p:pic>
        <p:nvPicPr>
          <p:cNvPr id="32" name="Graphic 31" descr="Target with solid fill">
            <a:extLst>
              <a:ext uri="{FF2B5EF4-FFF2-40B4-BE49-F238E27FC236}">
                <a16:creationId xmlns:a16="http://schemas.microsoft.com/office/drawing/2014/main" id="{FA78B2F1-BAF4-5401-AF2E-BAA81E44DD8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70355" y="1343419"/>
            <a:ext cx="633914" cy="633914"/>
          </a:xfrm>
          <a:prstGeom prst="rect">
            <a:avLst/>
          </a:prstGeom>
        </p:spPr>
      </p:pic>
      <p:pic>
        <p:nvPicPr>
          <p:cNvPr id="43" name="Graphic 42" descr="Excellent with solid fill">
            <a:extLst>
              <a:ext uri="{FF2B5EF4-FFF2-40B4-BE49-F238E27FC236}">
                <a16:creationId xmlns:a16="http://schemas.microsoft.com/office/drawing/2014/main" id="{40E6BF56-EE50-CE2A-04E7-EA67CFC8E90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13785" y="3279109"/>
            <a:ext cx="658720" cy="658720"/>
          </a:xfrm>
          <a:prstGeom prst="rect">
            <a:avLst/>
          </a:prstGeom>
        </p:spPr>
      </p:pic>
      <p:sp>
        <p:nvSpPr>
          <p:cNvPr id="48" name="TextBox 47">
            <a:extLst>
              <a:ext uri="{FF2B5EF4-FFF2-40B4-BE49-F238E27FC236}">
                <a16:creationId xmlns:a16="http://schemas.microsoft.com/office/drawing/2014/main" id="{C0E2A7B0-3048-D27B-DB70-DB77916CBD5A}"/>
              </a:ext>
            </a:extLst>
          </p:cNvPr>
          <p:cNvSpPr txBox="1"/>
          <p:nvPr/>
        </p:nvSpPr>
        <p:spPr>
          <a:xfrm>
            <a:off x="547937" y="249318"/>
            <a:ext cx="688501"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5</a:t>
            </a:r>
          </a:p>
        </p:txBody>
      </p:sp>
      <p:cxnSp>
        <p:nvCxnSpPr>
          <p:cNvPr id="6" name="Connector: Elbow 5">
            <a:extLst>
              <a:ext uri="{FF2B5EF4-FFF2-40B4-BE49-F238E27FC236}">
                <a16:creationId xmlns:a16="http://schemas.microsoft.com/office/drawing/2014/main" id="{ACB4A0CF-EB31-FCFC-CE6C-696803CD2317}"/>
              </a:ext>
            </a:extLst>
          </p:cNvPr>
          <p:cNvCxnSpPr>
            <a:cxnSpLocks/>
          </p:cNvCxnSpPr>
          <p:nvPr/>
        </p:nvCxnSpPr>
        <p:spPr>
          <a:xfrm rot="16200000" flipH="1">
            <a:off x="87851" y="2565591"/>
            <a:ext cx="2086628" cy="640366"/>
          </a:xfrm>
          <a:prstGeom prst="bentConnector3">
            <a:avLst>
              <a:gd name="adj1" fmla="val 79215"/>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6B850E09-F460-4047-0C98-3BF12B9C8C32}"/>
              </a:ext>
            </a:extLst>
          </p:cNvPr>
          <p:cNvCxnSpPr>
            <a:cxnSpLocks/>
          </p:cNvCxnSpPr>
          <p:nvPr/>
        </p:nvCxnSpPr>
        <p:spPr>
          <a:xfrm rot="16200000" flipH="1">
            <a:off x="612793" y="1570185"/>
            <a:ext cx="1016349" cy="621326"/>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D4F67E80-4186-9428-6617-9431A9A195AD}"/>
              </a:ext>
            </a:extLst>
          </p:cNvPr>
          <p:cNvCxnSpPr>
            <a:cxnSpLocks/>
          </p:cNvCxnSpPr>
          <p:nvPr/>
        </p:nvCxnSpPr>
        <p:spPr>
          <a:xfrm rot="10800000" flipH="1" flipV="1">
            <a:off x="798378" y="3035077"/>
            <a:ext cx="640367" cy="2679624"/>
          </a:xfrm>
          <a:prstGeom prst="bentConnector3">
            <a:avLst>
              <a:gd name="adj1" fmla="val 2232"/>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25" name="Flowchart: Alternate Process 24">
            <a:extLst>
              <a:ext uri="{FF2B5EF4-FFF2-40B4-BE49-F238E27FC236}">
                <a16:creationId xmlns:a16="http://schemas.microsoft.com/office/drawing/2014/main" id="{719B4CD9-FF0A-47FC-D0C2-89867954411C}"/>
              </a:ext>
            </a:extLst>
          </p:cNvPr>
          <p:cNvSpPr/>
          <p:nvPr/>
        </p:nvSpPr>
        <p:spPr>
          <a:xfrm>
            <a:off x="1431631" y="4668267"/>
            <a:ext cx="10029647" cy="1926696"/>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 Placeholder 5">
            <a:extLst>
              <a:ext uri="{FF2B5EF4-FFF2-40B4-BE49-F238E27FC236}">
                <a16:creationId xmlns:a16="http://schemas.microsoft.com/office/drawing/2014/main" id="{0DE484FB-72C0-3FC8-C537-8A896655A939}"/>
              </a:ext>
            </a:extLst>
          </p:cNvPr>
          <p:cNvSpPr txBox="1">
            <a:spLocks/>
          </p:cNvSpPr>
          <p:nvPr/>
        </p:nvSpPr>
        <p:spPr>
          <a:xfrm>
            <a:off x="1775331" y="4852545"/>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sz="2200" b="1" dirty="0">
                <a:solidFill>
                  <a:srgbClr val="E96751"/>
                </a:solidFill>
              </a:rPr>
              <a:t>Dæmi: </a:t>
            </a:r>
            <a:r>
              <a:rPr lang="en-US" sz="2200" b="1" dirty="0">
                <a:solidFill>
                  <a:srgbClr val="3B7F81"/>
                </a:solidFill>
              </a:rPr>
              <a:t>Slóvenía: </a:t>
            </a:r>
            <a:r>
              <a:rPr lang="en-US" sz="2200" dirty="0"/>
              <a:t>Í gegnum RDP-ið sitt gátu ungir bændur og sveitafyrirtakendur fengið stuðning við nýskapandi ferðaþjónustu á bújörðum. Árið 2021 </a:t>
            </a:r>
            <a:r>
              <a:rPr lang="en-US" sz="2200" dirty="0">
                <a:solidFill>
                  <a:srgbClr val="E96751"/>
                </a:solidFill>
                <a:hlinkClick r:id="rId12">
                  <a:extLst>
                    <a:ext uri="{A12FA001-AC4F-418D-AE19-62706E023703}">
                      <ahyp:hlinkClr xmlns:ahyp="http://schemas.microsoft.com/office/drawing/2018/hyperlinkcolor" val="tx"/>
                    </a:ext>
                  </a:extLst>
                </a:hlinkClick>
              </a:rPr>
              <a:t>hóf Slóvenía </a:t>
            </a:r>
            <a:r>
              <a:rPr lang="en-US" sz="2200" dirty="0"/>
              <a:t>útboð (razpisi) um gæðabætur á gististöðum í ferðaþjónustu með styrkjum allt að</a:t>
            </a:r>
            <a:r>
              <a:rPr lang="en-US" sz="2200" b="1" dirty="0"/>
              <a:t> 1,8 milljónum evra </a:t>
            </a:r>
            <a:r>
              <a:rPr lang="en-US" sz="2200" dirty="0"/>
              <a:t>fyrir nýjar eða endurnýjaðar aðstöðu, fjármagnað að hluta til af endurreisnarsjóðum ESB. </a:t>
            </a:r>
            <a:endParaRPr lang="en-US" sz="2200" i="1" dirty="0"/>
          </a:p>
        </p:txBody>
      </p:sp>
      <p:pic>
        <p:nvPicPr>
          <p:cNvPr id="28" name="Graphic 27" descr="Excellent with solid fill">
            <a:extLst>
              <a:ext uri="{FF2B5EF4-FFF2-40B4-BE49-F238E27FC236}">
                <a16:creationId xmlns:a16="http://schemas.microsoft.com/office/drawing/2014/main" id="{2D50B464-A6B3-89C0-A398-10F2AC63BB7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94735" y="4738575"/>
            <a:ext cx="658720" cy="658720"/>
          </a:xfrm>
          <a:prstGeom prst="rect">
            <a:avLst/>
          </a:prstGeom>
        </p:spPr>
      </p:pic>
      <p:pic>
        <p:nvPicPr>
          <p:cNvPr id="4098" name="Picture 2" descr="Honey village, photo: Jošt Gantar">
            <a:extLst>
              <a:ext uri="{FF2B5EF4-FFF2-40B4-BE49-F238E27FC236}">
                <a16:creationId xmlns:a16="http://schemas.microsoft.com/office/drawing/2014/main" id="{C9E45BCB-0132-2F3D-9822-602A6AB679A5}"/>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5034" t="14526" r="9954" b="11606"/>
          <a:stretch>
            <a:fillRect/>
          </a:stretch>
        </p:blipFill>
        <p:spPr bwMode="auto">
          <a:xfrm>
            <a:off x="9733470" y="14374"/>
            <a:ext cx="2160809" cy="1418582"/>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9312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1E6C0-636B-91F4-2584-6293C394BFB3}"/>
            </a:ext>
          </a:extLst>
        </p:cNvPr>
        <p:cNvGrpSpPr/>
        <p:nvPr/>
      </p:nvGrpSpPr>
      <p:grpSpPr>
        <a:xfrm>
          <a:off x="0" y="0"/>
          <a:ext cx="0" cy="0"/>
          <a:chOff x="0" y="0"/>
          <a:chExt cx="0" cy="0"/>
        </a:xfrm>
      </p:grpSpPr>
      <p:pic>
        <p:nvPicPr>
          <p:cNvPr id="10" name="Graphic 9" descr="Signature with solid fill">
            <a:extLst>
              <a:ext uri="{FF2B5EF4-FFF2-40B4-BE49-F238E27FC236}">
                <a16:creationId xmlns:a16="http://schemas.microsoft.com/office/drawing/2014/main" id="{C21DFD7A-F44B-E63E-1D14-C1A2CF0938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33" name="Freeform 28">
            <a:extLst>
              <a:ext uri="{FF2B5EF4-FFF2-40B4-BE49-F238E27FC236}">
                <a16:creationId xmlns:a16="http://schemas.microsoft.com/office/drawing/2014/main" id="{9B74BB3E-506B-CE0B-C625-B2E1C055079F}"/>
              </a:ext>
            </a:extLst>
          </p:cNvPr>
          <p:cNvSpPr/>
          <p:nvPr/>
        </p:nvSpPr>
        <p:spPr>
          <a:xfrm>
            <a:off x="-15513" y="109727"/>
            <a:ext cx="7582159"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0F9052FD-3928-017D-2CE6-CB63E1203378}"/>
              </a:ext>
            </a:extLst>
          </p:cNvPr>
          <p:cNvSpPr txBox="1">
            <a:spLocks/>
          </p:cNvSpPr>
          <p:nvPr/>
        </p:nvSpPr>
        <p:spPr>
          <a:xfrm>
            <a:off x="279137" y="241698"/>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Svæðisþróunaráætlanir (RDPS) </a:t>
            </a:r>
          </a:p>
        </p:txBody>
      </p:sp>
      <p:cxnSp>
        <p:nvCxnSpPr>
          <p:cNvPr id="16" name="Connector: Elbow 15">
            <a:extLst>
              <a:ext uri="{FF2B5EF4-FFF2-40B4-BE49-F238E27FC236}">
                <a16:creationId xmlns:a16="http://schemas.microsoft.com/office/drawing/2014/main" id="{70AC7A9A-15FF-AD54-B0FB-B3AF5C2D45C2}"/>
              </a:ext>
            </a:extLst>
          </p:cNvPr>
          <p:cNvCxnSpPr>
            <a:cxnSpLocks/>
          </p:cNvCxnSpPr>
          <p:nvPr/>
        </p:nvCxnSpPr>
        <p:spPr>
          <a:xfrm rot="16200000" flipH="1">
            <a:off x="633453" y="1291933"/>
            <a:ext cx="1016349" cy="621326"/>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25" name="Flowchart: Alternate Process 24">
            <a:extLst>
              <a:ext uri="{FF2B5EF4-FFF2-40B4-BE49-F238E27FC236}">
                <a16:creationId xmlns:a16="http://schemas.microsoft.com/office/drawing/2014/main" id="{B2356865-6DC2-3B9E-4D41-301759BFF800}"/>
              </a:ext>
            </a:extLst>
          </p:cNvPr>
          <p:cNvSpPr/>
          <p:nvPr/>
        </p:nvSpPr>
        <p:spPr>
          <a:xfrm>
            <a:off x="1557839" y="1380806"/>
            <a:ext cx="10029647" cy="3123127"/>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 Placeholder 5">
            <a:extLst>
              <a:ext uri="{FF2B5EF4-FFF2-40B4-BE49-F238E27FC236}">
                <a16:creationId xmlns:a16="http://schemas.microsoft.com/office/drawing/2014/main" id="{D3C68DC6-44B7-147E-841F-6CA7A7D86D59}"/>
              </a:ext>
            </a:extLst>
          </p:cNvPr>
          <p:cNvSpPr txBox="1">
            <a:spLocks/>
          </p:cNvSpPr>
          <p:nvPr/>
        </p:nvSpPr>
        <p:spPr>
          <a:xfrm>
            <a:off x="2418191" y="1537106"/>
            <a:ext cx="9246363" cy="20805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…Framhald. </a:t>
            </a:r>
            <a:r>
              <a:rPr lang="en-US" sz="2200" b="1" dirty="0"/>
              <a:t>RDP-áætlanir: </a:t>
            </a:r>
            <a:r>
              <a:rPr lang="en-US" sz="2200" dirty="0"/>
              <a:t>Skoðaðu </a:t>
            </a:r>
            <a:r>
              <a:rPr lang="en-US" sz="2200" dirty="0">
                <a:solidFill>
                  <a:srgbClr val="E96751"/>
                </a:solidFill>
                <a:hlinkClick r:id="rId5">
                  <a:extLst>
                    <a:ext uri="{A12FA001-AC4F-418D-AE19-62706E023703}">
                      <ahyp:hlinkClr xmlns:ahyp="http://schemas.microsoft.com/office/drawing/2018/hyperlinkcolor" val="tx"/>
                    </a:ext>
                  </a:extLst>
                </a:hlinkClick>
              </a:rPr>
              <a:t>nýju </a:t>
            </a:r>
            <a:r>
              <a:rPr lang="en-US" sz="2200" dirty="0"/>
              <a:t>CAP-2023–2027-áætlanir landsins þíns fyrir</a:t>
            </a:r>
            <a:r>
              <a:rPr lang="en-US" sz="2200" b="1" dirty="0">
                <a:solidFill>
                  <a:srgbClr val="E96751"/>
                </a:solidFill>
                <a:hlinkClick r:id="rId5">
                  <a:extLst>
                    <a:ext uri="{A12FA001-AC4F-418D-AE19-62706E023703}">
                      <ahyp:hlinkClr xmlns:ahyp="http://schemas.microsoft.com/office/drawing/2018/hyperlinkcolor" val="tx"/>
                    </a:ext>
                  </a:extLst>
                </a:hlinkClick>
              </a:rPr>
              <a:t> RDP </a:t>
            </a:r>
            <a:r>
              <a:rPr lang="en-US" sz="2200" dirty="0"/>
              <a:t>til að finna </a:t>
            </a:r>
            <a:r>
              <a:rPr lang="en-US" sz="2200" dirty="0">
                <a:solidFill>
                  <a:srgbClr val="494949"/>
                </a:solidFill>
              </a:rPr>
              <a:t>aðgerðir sem styðja ferðaþjónustufyrirtæki í dreifbýli. Oft krefjast þessir styrkir þess að umsækjandi sé </a:t>
            </a:r>
            <a:r>
              <a:rPr lang="en-US" sz="2200" b="1" dirty="0">
                <a:solidFill>
                  <a:srgbClr val="494949"/>
                </a:solidFill>
              </a:rPr>
              <a:t>skráður bóndi eða smáfyrirtæki í dreifbýli og þekja 40–50% af fjárfestingarkostnaði.</a:t>
            </a:r>
          </a:p>
          <a:p>
            <a:pPr marL="0" indent="0">
              <a:spcAft>
                <a:spcPts val="600"/>
              </a:spcAft>
            </a:pPr>
            <a:r>
              <a:rPr lang="en-US" sz="2200" b="1" dirty="0">
                <a:solidFill>
                  <a:srgbClr val="E96751"/>
                </a:solidFill>
              </a:rPr>
              <a:t>Ábending: </a:t>
            </a:r>
            <a:r>
              <a:rPr lang="en-US" sz="2200" dirty="0">
                <a:solidFill>
                  <a:srgbClr val="494949"/>
                </a:solidFill>
              </a:rPr>
              <a:t>Ef þú ert að stofna eða stækka ferðaþjónustufyrirtæki í dreifbýli, </a:t>
            </a:r>
            <a:r>
              <a:rPr lang="en-US" sz="2200" b="1" dirty="0">
                <a:solidFill>
                  <a:srgbClr val="494949"/>
                </a:solidFill>
              </a:rPr>
              <a:t>þá ákvarðar þjóðlegi/svæðisbundni RDP-inn þinn hvaða tegundir styrkja eru í boði</a:t>
            </a:r>
            <a:r>
              <a:rPr lang="en-US" sz="2200" dirty="0">
                <a:solidFill>
                  <a:srgbClr val="494949"/>
                </a:solidFill>
              </a:rPr>
              <a:t>, hversu mikið fjármagn þú getur fengið og úr hvaða sjóði (LEADER, fjölbreytni í landbúnaði, ferðamannainnviðir o.s.frv.).</a:t>
            </a:r>
            <a:endParaRPr lang="en-US" sz="2200" b="1" dirty="0">
              <a:solidFill>
                <a:srgbClr val="494949"/>
              </a:solidFill>
            </a:endParaRPr>
          </a:p>
          <a:p>
            <a:pPr marL="447675" indent="0"/>
            <a:endParaRPr lang="en-US" sz="2200" i="1" dirty="0"/>
          </a:p>
        </p:txBody>
      </p:sp>
      <p:pic>
        <p:nvPicPr>
          <p:cNvPr id="28" name="Graphic 27" descr="Excellent with solid fill">
            <a:extLst>
              <a:ext uri="{FF2B5EF4-FFF2-40B4-BE49-F238E27FC236}">
                <a16:creationId xmlns:a16="http://schemas.microsoft.com/office/drawing/2014/main" id="{75426551-D719-B1BE-2520-AE06911219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71803" y="1579763"/>
            <a:ext cx="846388" cy="892767"/>
          </a:xfrm>
          <a:prstGeom prst="rect">
            <a:avLst/>
          </a:prstGeom>
        </p:spPr>
      </p:pic>
      <p:pic>
        <p:nvPicPr>
          <p:cNvPr id="4098" name="Picture 2" descr="Honey village, photo: Jošt Gantar">
            <a:extLst>
              <a:ext uri="{FF2B5EF4-FFF2-40B4-BE49-F238E27FC236}">
                <a16:creationId xmlns:a16="http://schemas.microsoft.com/office/drawing/2014/main" id="{06F2420A-B411-EEBF-BD7E-C60114D047F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5034" t="14526" r="9954" b="11606"/>
          <a:stretch>
            <a:fillRect/>
          </a:stretch>
        </p:blipFill>
        <p:spPr bwMode="auto">
          <a:xfrm>
            <a:off x="9733470" y="14374"/>
            <a:ext cx="2160809" cy="1418582"/>
          </a:xfrm>
          <a:prstGeom prst="ellipse">
            <a:avLst/>
          </a:prstGeom>
          <a:noFill/>
          <a:extLst>
            <a:ext uri="{909E8E84-426E-40DD-AFC4-6F175D3DCCD1}">
              <a14:hiddenFill xmlns:a14="http://schemas.microsoft.com/office/drawing/2010/main">
                <a:solidFill>
                  <a:srgbClr val="FFFFFF"/>
                </a:solidFill>
              </a14:hiddenFill>
            </a:ext>
          </a:extLst>
        </p:spPr>
      </p:pic>
      <p:pic>
        <p:nvPicPr>
          <p:cNvPr id="3" name="Graphic 2" descr="Lights On with solid fill">
            <a:extLst>
              <a:ext uri="{FF2B5EF4-FFF2-40B4-BE49-F238E27FC236}">
                <a16:creationId xmlns:a16="http://schemas.microsoft.com/office/drawing/2014/main" id="{EF4D7756-0007-8E06-1767-59B23ACC33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71803" y="2971800"/>
            <a:ext cx="914400" cy="914400"/>
          </a:xfrm>
          <a:prstGeom prst="rect">
            <a:avLst/>
          </a:prstGeom>
        </p:spPr>
      </p:pic>
    </p:spTree>
    <p:extLst>
      <p:ext uri="{BB962C8B-B14F-4D97-AF65-F5344CB8AC3E}">
        <p14:creationId xmlns:p14="http://schemas.microsoft.com/office/powerpoint/2010/main" val="23467172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D5656BC-0E19-99CD-4297-A5A3EFF382B7}"/>
              </a:ext>
            </a:extLst>
          </p:cNvPr>
          <p:cNvSpPr>
            <a:spLocks noGrp="1"/>
          </p:cNvSpPr>
          <p:nvPr>
            <p:ph type="body" sz="quarter" idx="13"/>
          </p:nvPr>
        </p:nvSpPr>
        <p:spPr>
          <a:xfrm>
            <a:off x="190500" y="866776"/>
            <a:ext cx="5252375" cy="4766350"/>
          </a:xfrm>
        </p:spPr>
        <p:txBody>
          <a:bodyPr>
            <a:normAutofit fontScale="92500" lnSpcReduction="10000"/>
          </a:bodyPr>
          <a:lstStyle/>
          <a:p>
            <a:r>
              <a:rPr lang="en-US" sz="2800" dirty="0"/>
              <a:t>Við munum styðja fjárfestingar í fullri endurbyggingu eða nýbyggingu hótela, mótela, gistiheimila, ferðaheimila, tjaldsvæða og glamping-svæða, og aðeins mjög umhverfisvænar fjárfestingar verða gjaldgengar. </a:t>
            </a:r>
          </a:p>
          <a:p>
            <a:endParaRPr lang="en-US" sz="2800" dirty="0">
              <a:solidFill>
                <a:srgbClr val="E96751"/>
              </a:solidFill>
              <a:hlinkClick r:id="rId2">
                <a:extLst>
                  <a:ext uri="{A12FA001-AC4F-418D-AE19-62706E023703}">
                    <ahyp:hlinkClr xmlns:ahyp="http://schemas.microsoft.com/office/drawing/2018/hyperlinkcolor" val="tx"/>
                  </a:ext>
                </a:extLst>
              </a:hlinkClick>
            </a:endParaRPr>
          </a:p>
          <a:p>
            <a:r>
              <a:rPr lang="en-US" sz="2800" i="0" dirty="0">
                <a:hlinkClick r:id="rId2">
                  <a:extLst>
                    <a:ext uri="{A12FA001-AC4F-418D-AE19-62706E023703}">
                      <ahyp:hlinkClr xmlns:ahyp="http://schemas.microsoft.com/office/drawing/2018/hyperlinkcolor" val="tx"/>
                    </a:ext>
                  </a:extLst>
                </a:hlinkClick>
              </a:rPr>
              <a:t>Slóvenía hóf </a:t>
            </a:r>
            <a:r>
              <a:rPr lang="en-US" sz="2800" i="0" dirty="0"/>
              <a:t>útboð (</a:t>
            </a:r>
            <a:r>
              <a:rPr lang="en-US" sz="2800" i="0" dirty="0" err="1">
                <a:hlinkClick r:id="rId2">
                  <a:extLst>
                    <a:ext uri="{A12FA001-AC4F-418D-AE19-62706E023703}">
                      <ahyp:hlinkClr xmlns:ahyp="http://schemas.microsoft.com/office/drawing/2018/hyperlinkcolor" val="tx"/>
                    </a:ext>
                  </a:extLst>
                </a:hlinkClick>
              </a:rPr>
              <a:t>razpisi</a:t>
            </a:r>
            <a:r>
              <a:rPr lang="en-US" sz="2800" i="0" dirty="0"/>
              <a:t>) um gæðabætur í ferðamannagistingu </a:t>
            </a:r>
          </a:p>
          <a:p>
            <a:r>
              <a:rPr lang="en-US" sz="2800" i="0" dirty="0">
                <a:hlinkClick r:id="rId3">
                  <a:extLst>
                    <a:ext uri="{A12FA001-AC4F-418D-AE19-62706E023703}">
                      <ahyp:hlinkClr xmlns:ahyp="http://schemas.microsoft.com/office/drawing/2018/hyperlinkcolor" val="tx"/>
                    </a:ext>
                  </a:extLst>
                </a:hlinkClick>
              </a:rPr>
              <a:t>Meiri upplýsingar hér</a:t>
            </a:r>
            <a:r>
              <a:rPr lang="en-US" sz="2800" i="0" dirty="0"/>
              <a:t>.</a:t>
            </a:r>
            <a:endParaRPr lang="en-IE" sz="2800" i="0" dirty="0"/>
          </a:p>
          <a:p>
            <a:endParaRPr lang="en-IE" dirty="0"/>
          </a:p>
        </p:txBody>
      </p:sp>
      <p:pic>
        <p:nvPicPr>
          <p:cNvPr id="8" name="Picture Placeholder 7" descr="A bedroom with a bed and a window&#10;&#10;AI-generated content may be incorrect.">
            <a:extLst>
              <a:ext uri="{FF2B5EF4-FFF2-40B4-BE49-F238E27FC236}">
                <a16:creationId xmlns:a16="http://schemas.microsoft.com/office/drawing/2014/main" id="{E27E92F8-2382-DFEE-64C5-9B7AA6754E44}"/>
              </a:ext>
            </a:extLst>
          </p:cNvPr>
          <p:cNvPicPr>
            <a:picLocks noGrp="1" noChangeAspect="1"/>
          </p:cNvPicPr>
          <p:nvPr>
            <p:ph type="pic" sz="quarter" idx="19"/>
          </p:nvPr>
        </p:nvPicPr>
        <p:blipFill>
          <a:blip r:embed="rId4"/>
          <a:srcRect l="2009" r="2009"/>
          <a:stretch>
            <a:fillRect/>
          </a:stretch>
        </p:blipFill>
        <p:spPr/>
      </p:pic>
      <p:sp>
        <p:nvSpPr>
          <p:cNvPr id="6" name="Text Placeholder 5">
            <a:extLst>
              <a:ext uri="{FF2B5EF4-FFF2-40B4-BE49-F238E27FC236}">
                <a16:creationId xmlns:a16="http://schemas.microsoft.com/office/drawing/2014/main" id="{CEB8F75C-3321-6339-A298-B5197F18965A}"/>
              </a:ext>
            </a:extLst>
          </p:cNvPr>
          <p:cNvSpPr>
            <a:spLocks noGrp="1"/>
          </p:cNvSpPr>
          <p:nvPr>
            <p:ph type="body" sz="quarter" idx="65"/>
          </p:nvPr>
        </p:nvSpPr>
        <p:spPr/>
        <p:txBody>
          <a:bodyPr/>
          <a:lstStyle/>
          <a:p>
            <a:endParaRPr lang="en-IE"/>
          </a:p>
        </p:txBody>
      </p:sp>
    </p:spTree>
    <p:extLst>
      <p:ext uri="{BB962C8B-B14F-4D97-AF65-F5344CB8AC3E}">
        <p14:creationId xmlns:p14="http://schemas.microsoft.com/office/powerpoint/2010/main" val="31157876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C8FF4-183C-76C4-9641-F3973EF969E0}"/>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6F77C30E-131F-4048-996D-DA8E2C0CCC00}"/>
              </a:ext>
            </a:extLst>
          </p:cNvPr>
          <p:cNvSpPr/>
          <p:nvPr/>
        </p:nvSpPr>
        <p:spPr>
          <a:xfrm>
            <a:off x="1363972" y="1308195"/>
            <a:ext cx="10029648" cy="197636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09024A21-17F7-E865-22AC-2809D40D1E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7" name="Flowchart: Alternate Process 6">
            <a:extLst>
              <a:ext uri="{FF2B5EF4-FFF2-40B4-BE49-F238E27FC236}">
                <a16:creationId xmlns:a16="http://schemas.microsoft.com/office/drawing/2014/main" id="{1FF71F5F-7A91-0EF7-7DF2-5C792EBF92E7}"/>
              </a:ext>
            </a:extLst>
          </p:cNvPr>
          <p:cNvSpPr/>
          <p:nvPr/>
        </p:nvSpPr>
        <p:spPr>
          <a:xfrm>
            <a:off x="938394" y="3569866"/>
            <a:ext cx="10131080" cy="803653"/>
          </a:xfrm>
          <a:prstGeom prst="flowChartAlternateProcess">
            <a:avLst/>
          </a:prstGeom>
          <a:solidFill>
            <a:srgbClr val="3B7F81"/>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8" name="Text Placeholder 5">
            <a:extLst>
              <a:ext uri="{FF2B5EF4-FFF2-40B4-BE49-F238E27FC236}">
                <a16:creationId xmlns:a16="http://schemas.microsoft.com/office/drawing/2014/main" id="{80097F96-F995-51B3-813B-F8E1C8CC2E58}"/>
              </a:ext>
            </a:extLst>
          </p:cNvPr>
          <p:cNvSpPr txBox="1">
            <a:spLocks/>
          </p:cNvSpPr>
          <p:nvPr/>
        </p:nvSpPr>
        <p:spPr>
          <a:xfrm>
            <a:off x="1414632" y="3620549"/>
            <a:ext cx="9388142"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2400" b="1" dirty="0">
                <a:solidFill>
                  <a:schemeClr val="bg1"/>
                </a:solidFill>
              </a:rPr>
              <a:t>Dæmi: </a:t>
            </a:r>
            <a:r>
              <a:rPr lang="en-US" sz="2400" dirty="0">
                <a:solidFill>
                  <a:schemeClr val="bg1"/>
                </a:solidFill>
              </a:rPr>
              <a:t>Midlands-héraðið á Írlandi fékk allt að</a:t>
            </a:r>
            <a:r>
              <a:rPr lang="en-US" sz="2400" dirty="0">
                <a:solidFill>
                  <a:schemeClr val="bg1"/>
                </a:solidFill>
                <a:hlinkClick r:id="rId5">
                  <a:extLst>
                    <a:ext uri="{A12FA001-AC4F-418D-AE19-62706E023703}">
                      <ahyp:hlinkClr xmlns:ahyp="http://schemas.microsoft.com/office/drawing/2018/hyperlinkcolor" val="tx"/>
                    </a:ext>
                  </a:extLst>
                </a:hlinkClick>
              </a:rPr>
              <a:t> 68 milljónum evra til verkefna í enduruppbyggingartúrisma</a:t>
            </a:r>
            <a:r>
              <a:rPr lang="en-US" sz="2400" dirty="0">
                <a:solidFill>
                  <a:schemeClr val="bg1"/>
                </a:solidFill>
              </a:rPr>
              <a:t>.</a:t>
            </a:r>
          </a:p>
        </p:txBody>
      </p:sp>
      <p:sp>
        <p:nvSpPr>
          <p:cNvPr id="9" name="Text Placeholder 5">
            <a:extLst>
              <a:ext uri="{FF2B5EF4-FFF2-40B4-BE49-F238E27FC236}">
                <a16:creationId xmlns:a16="http://schemas.microsoft.com/office/drawing/2014/main" id="{1FE1AF45-0CF6-DFC9-9159-91E14B9E8796}"/>
              </a:ext>
            </a:extLst>
          </p:cNvPr>
          <p:cNvSpPr txBox="1">
            <a:spLocks/>
          </p:cNvSpPr>
          <p:nvPr/>
        </p:nvSpPr>
        <p:spPr>
          <a:xfrm>
            <a:off x="2419350" y="1424013"/>
            <a:ext cx="8899494"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Markmið: </a:t>
            </a:r>
            <a:r>
              <a:rPr lang="en-IE" sz="2200" dirty="0">
                <a:solidFill>
                  <a:srgbClr val="459597"/>
                </a:solidFill>
                <a:hlinkClick r:id="rId6">
                  <a:extLst>
                    <a:ext uri="{A12FA001-AC4F-418D-AE19-62706E023703}">
                      <ahyp:hlinkClr xmlns:ahyp="http://schemas.microsoft.com/office/drawing/2018/hyperlinkcolor" val="tx"/>
                    </a:ext>
                  </a:extLst>
                </a:hlinkClick>
              </a:rPr>
              <a:t>Evrópski sjóðurinn fyrir réttlátar umbreytingar (JTF) </a:t>
            </a:r>
            <a:r>
              <a:rPr lang="en-US" sz="2200" dirty="0">
                <a:solidFill>
                  <a:srgbClr val="494949"/>
                </a:solidFill>
              </a:rPr>
              <a:t>þjónar sem farvegur fyrir kolefnislága hagkerfi og nær til </a:t>
            </a:r>
            <a:r>
              <a:rPr lang="en-US" sz="2200" b="1" dirty="0">
                <a:solidFill>
                  <a:srgbClr val="494949"/>
                </a:solidFill>
              </a:rPr>
              <a:t>sjálfbærra ferðaþjónustuframkvæmda í tilteknum svæðum sem hafa verið skilgreind sem svæði réttláttra </a:t>
            </a:r>
            <a:r>
              <a:rPr lang="en-US" sz="2200" b="1" dirty="0" err="1">
                <a:solidFill>
                  <a:srgbClr val="494949"/>
                </a:solidFill>
              </a:rPr>
              <a:t>umbreytinga.</a:t>
            </a:r>
          </a:p>
          <a:p>
            <a:pPr marL="0" indent="0">
              <a:spcAft>
                <a:spcPts val="600"/>
              </a:spcAft>
            </a:pPr>
            <a:r>
              <a:rPr lang="en-US" sz="2200" dirty="0">
                <a:solidFill>
                  <a:srgbClr val="494949"/>
                </a:solidFill>
              </a:rPr>
              <a:t>Í samhengi við ATA getur það verið mismunandi eftir svæðum.</a:t>
            </a:r>
          </a:p>
        </p:txBody>
      </p:sp>
      <p:cxnSp>
        <p:nvCxnSpPr>
          <p:cNvPr id="15" name="Connector: Elbow 14">
            <a:extLst>
              <a:ext uri="{FF2B5EF4-FFF2-40B4-BE49-F238E27FC236}">
                <a16:creationId xmlns:a16="http://schemas.microsoft.com/office/drawing/2014/main" id="{B75962D7-E430-5DEB-D7E2-CDF05321A8C7}"/>
              </a:ext>
            </a:extLst>
          </p:cNvPr>
          <p:cNvCxnSpPr>
            <a:cxnSpLocks/>
            <a:stCxn id="7" idx="1"/>
            <a:endCxn id="11" idx="1"/>
          </p:cNvCxnSpPr>
          <p:nvPr/>
        </p:nvCxnSpPr>
        <p:spPr>
          <a:xfrm rot="10800000" flipH="1">
            <a:off x="938394" y="2296377"/>
            <a:ext cx="425578" cy="1675316"/>
          </a:xfrm>
          <a:prstGeom prst="bentConnector3">
            <a:avLst>
              <a:gd name="adj1" fmla="val -53715"/>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41914698-DFE6-C828-4B77-4F79125F5B4E}"/>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26E2ECA8-49CC-7A0D-2DBC-49F21032AC66}"/>
              </a:ext>
            </a:extLst>
          </p:cNvPr>
          <p:cNvSpPr txBox="1">
            <a:spLocks/>
          </p:cNvSpPr>
          <p:nvPr/>
        </p:nvSpPr>
        <p:spPr>
          <a:xfrm>
            <a:off x="1806365"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t>EES-sjóðurinn fyrir réttlátar umbreytingar (JTF)</a:t>
            </a:r>
          </a:p>
        </p:txBody>
      </p:sp>
      <p:pic>
        <p:nvPicPr>
          <p:cNvPr id="13" name="Picture 12" descr="A blue flag with yellow stars in the center&#10;&#10;AI-generated content may be incorrect.">
            <a:extLst>
              <a:ext uri="{FF2B5EF4-FFF2-40B4-BE49-F238E27FC236}">
                <a16:creationId xmlns:a16="http://schemas.microsoft.com/office/drawing/2014/main" id="{86D539C7-E262-EE59-E427-6330C3683AD4}"/>
              </a:ext>
            </a:extLst>
          </p:cNvPr>
          <p:cNvPicPr>
            <a:picLocks noChangeAspect="1"/>
          </p:cNvPicPr>
          <p:nvPr/>
        </p:nvPicPr>
        <p:blipFill>
          <a:blip r:embed="rId7"/>
          <a:stretch>
            <a:fillRect/>
          </a:stretch>
        </p:blipFill>
        <p:spPr>
          <a:xfrm>
            <a:off x="40513" y="34065"/>
            <a:ext cx="1790700" cy="1326444"/>
          </a:xfrm>
          <a:prstGeom prst="flowChartConnector">
            <a:avLst/>
          </a:prstGeom>
        </p:spPr>
      </p:pic>
      <p:pic>
        <p:nvPicPr>
          <p:cNvPr id="32" name="Graphic 31" descr="Target with solid fill">
            <a:extLst>
              <a:ext uri="{FF2B5EF4-FFF2-40B4-BE49-F238E27FC236}">
                <a16:creationId xmlns:a16="http://schemas.microsoft.com/office/drawing/2014/main" id="{4440DEE0-43F4-51AA-F176-8739C95A238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14632" y="1655660"/>
            <a:ext cx="633914" cy="633914"/>
          </a:xfrm>
          <a:prstGeom prst="rect">
            <a:avLst/>
          </a:prstGeom>
        </p:spPr>
      </p:pic>
      <p:sp>
        <p:nvSpPr>
          <p:cNvPr id="48" name="TextBox 47">
            <a:extLst>
              <a:ext uri="{FF2B5EF4-FFF2-40B4-BE49-F238E27FC236}">
                <a16:creationId xmlns:a16="http://schemas.microsoft.com/office/drawing/2014/main" id="{E764F01F-EBC7-F2F8-36CE-29D7C22C4743}"/>
              </a:ext>
            </a:extLst>
          </p:cNvPr>
          <p:cNvSpPr txBox="1"/>
          <p:nvPr/>
        </p:nvSpPr>
        <p:spPr>
          <a:xfrm>
            <a:off x="547937" y="249318"/>
            <a:ext cx="688501"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6</a:t>
            </a:r>
          </a:p>
        </p:txBody>
      </p:sp>
      <p:sp>
        <p:nvSpPr>
          <p:cNvPr id="12" name="Flowchart: Alternate Process 11">
            <a:extLst>
              <a:ext uri="{FF2B5EF4-FFF2-40B4-BE49-F238E27FC236}">
                <a16:creationId xmlns:a16="http://schemas.microsoft.com/office/drawing/2014/main" id="{51027FD3-25C1-5157-6AC9-5D6943A9810C}"/>
              </a:ext>
            </a:extLst>
          </p:cNvPr>
          <p:cNvSpPr/>
          <p:nvPr/>
        </p:nvSpPr>
        <p:spPr>
          <a:xfrm>
            <a:off x="1363972" y="4600764"/>
            <a:ext cx="10029647" cy="2127213"/>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 Placeholder 5">
            <a:extLst>
              <a:ext uri="{FF2B5EF4-FFF2-40B4-BE49-F238E27FC236}">
                <a16:creationId xmlns:a16="http://schemas.microsoft.com/office/drawing/2014/main" id="{5E51CB82-4EE5-AE90-A9E9-F0BFAEBFB97A}"/>
              </a:ext>
            </a:extLst>
          </p:cNvPr>
          <p:cNvSpPr txBox="1">
            <a:spLocks/>
          </p:cNvSpPr>
          <p:nvPr/>
        </p:nvSpPr>
        <p:spPr>
          <a:xfrm>
            <a:off x="2147256" y="4808364"/>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Valfrjáls gistiaðstaða í ferðaþjónustu </a:t>
            </a:r>
          </a:p>
          <a:p>
            <a:pPr marL="0" indent="0">
              <a:spcAft>
                <a:spcPts val="600"/>
              </a:spcAft>
            </a:pPr>
            <a:r>
              <a:rPr lang="en-US" sz="2200" dirty="0">
                <a:solidFill>
                  <a:srgbClr val="494949"/>
                </a:solidFill>
              </a:rPr>
              <a:t>Styrkirnir ná yfirleitt til allt að</a:t>
            </a:r>
            <a:r>
              <a:rPr lang="en-US" sz="2200" b="1" dirty="0">
                <a:solidFill>
                  <a:srgbClr val="494949"/>
                </a:solidFill>
              </a:rPr>
              <a:t> 50% af gjaldgengum verkefniskostnaði </a:t>
            </a:r>
            <a:r>
              <a:rPr lang="en-US" sz="2200" dirty="0">
                <a:solidFill>
                  <a:srgbClr val="494949"/>
                </a:solidFill>
              </a:rPr>
              <a:t>fyrirtækja (hærra hlutfall gildir um óhagnaðardrifin/samfélagsverkefni). Fjárhæðir styrkja eru á bilinu nokkrar þúsundir evra upp í yfir 200.000 evra fyrir verkefni með mikil áhrif. </a:t>
            </a:r>
            <a:endParaRPr lang="en-IE" sz="2200" dirty="0">
              <a:solidFill>
                <a:srgbClr val="494949"/>
              </a:solidFill>
            </a:endParaRPr>
          </a:p>
        </p:txBody>
      </p:sp>
      <p:pic>
        <p:nvPicPr>
          <p:cNvPr id="17" name="Graphic 16" descr="Lights On with solid fill">
            <a:extLst>
              <a:ext uri="{FF2B5EF4-FFF2-40B4-BE49-F238E27FC236}">
                <a16:creationId xmlns:a16="http://schemas.microsoft.com/office/drawing/2014/main" id="{240A6F2C-93BB-9F8B-06EB-4CCA9588C90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63973" y="4788067"/>
            <a:ext cx="914400" cy="914400"/>
          </a:xfrm>
          <a:prstGeom prst="rect">
            <a:avLst/>
          </a:prstGeom>
        </p:spPr>
      </p:pic>
    </p:spTree>
    <p:extLst>
      <p:ext uri="{BB962C8B-B14F-4D97-AF65-F5344CB8AC3E}">
        <p14:creationId xmlns:p14="http://schemas.microsoft.com/office/powerpoint/2010/main" val="22010293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AFBC8-3CA6-E7B3-5F9B-3255739E08D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E6FEFD6-0618-DEFE-2386-306EE796C58A}"/>
              </a:ext>
            </a:extLst>
          </p:cNvPr>
          <p:cNvSpPr>
            <a:spLocks noGrp="1"/>
          </p:cNvSpPr>
          <p:nvPr>
            <p:ph type="body" sz="quarter" idx="18"/>
          </p:nvPr>
        </p:nvSpPr>
        <p:spPr>
          <a:xfrm>
            <a:off x="595722" y="3330139"/>
            <a:ext cx="2893974" cy="1049221"/>
          </a:xfrm>
        </p:spPr>
        <p:txBody>
          <a:bodyPr/>
          <a:lstStyle/>
          <a:p>
            <a:pPr algn="ctr"/>
            <a:r>
              <a:rPr lang="en-US" dirty="0"/>
              <a:t>ESB-styrkir fyrir sveitaferðaþjónustu (LEADER, EAFRD, ERDF)</a:t>
            </a:r>
            <a:endParaRPr lang="en-IE" b="1" dirty="0"/>
          </a:p>
        </p:txBody>
      </p:sp>
      <p:pic>
        <p:nvPicPr>
          <p:cNvPr id="7" name="Picture Placeholder 6" descr="A blue flag with yellow stars in the center&#10;&#10;AI-generated content may be incorrect.">
            <a:extLst>
              <a:ext uri="{FF2B5EF4-FFF2-40B4-BE49-F238E27FC236}">
                <a16:creationId xmlns:a16="http://schemas.microsoft.com/office/drawing/2014/main" id="{B70C46A4-0619-947B-1333-D264D17F8C0A}"/>
              </a:ext>
            </a:extLst>
          </p:cNvPr>
          <p:cNvPicPr>
            <a:picLocks noGrp="1" noChangeAspect="1"/>
          </p:cNvPicPr>
          <p:nvPr>
            <p:ph type="pic" sz="quarter" idx="10"/>
          </p:nvPr>
        </p:nvPicPr>
        <p:blipFill>
          <a:blip r:embed="rId2"/>
          <a:srcRect t="7352" b="7352"/>
          <a:stretch>
            <a:fillRect/>
          </a:stretch>
        </p:blipFill>
        <p:spPr/>
      </p:pic>
      <p:sp>
        <p:nvSpPr>
          <p:cNvPr id="4" name="Text Placeholder 6">
            <a:extLst>
              <a:ext uri="{FF2B5EF4-FFF2-40B4-BE49-F238E27FC236}">
                <a16:creationId xmlns:a16="http://schemas.microsoft.com/office/drawing/2014/main" id="{DA15D65A-78BA-F9ED-2B00-FA151CDD7B1B}"/>
              </a:ext>
            </a:extLst>
          </p:cNvPr>
          <p:cNvSpPr txBox="1">
            <a:spLocks/>
          </p:cNvSpPr>
          <p:nvPr/>
        </p:nvSpPr>
        <p:spPr>
          <a:xfrm>
            <a:off x="595722" y="2153657"/>
            <a:ext cx="2893974"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2600" dirty="0"/>
              <a:t>Umsókn krefst vinnu en getur skilað árangri!</a:t>
            </a:r>
          </a:p>
        </p:txBody>
      </p:sp>
      <p:sp>
        <p:nvSpPr>
          <p:cNvPr id="6" name="Text Placeholder 5">
            <a:extLst>
              <a:ext uri="{FF2B5EF4-FFF2-40B4-BE49-F238E27FC236}">
                <a16:creationId xmlns:a16="http://schemas.microsoft.com/office/drawing/2014/main" id="{8A3E9595-A8CC-B7EA-58F9-CAA67E653A63}"/>
              </a:ext>
            </a:extLst>
          </p:cNvPr>
          <p:cNvSpPr txBox="1">
            <a:spLocks/>
          </p:cNvSpPr>
          <p:nvPr/>
        </p:nvSpPr>
        <p:spPr>
          <a:xfrm>
            <a:off x="4594468" y="355566"/>
            <a:ext cx="6402123" cy="3499183"/>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949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2400" dirty="0"/>
              <a:t>Að sækja um styrki krefst vinnu: þú þarft að undirbúa tillögur og bíða oft eftir að útboð opnist. </a:t>
            </a:r>
            <a:r>
              <a:rPr lang="en-US" sz="2400" i="1" dirty="0"/>
              <a:t>Sjá úrræði sem tengjast þessum einingi fyrir stuðning og aðstoð. </a:t>
            </a:r>
            <a:r>
              <a:rPr lang="en-US" sz="2400" dirty="0"/>
              <a:t>En </a:t>
            </a:r>
            <a:r>
              <a:rPr lang="en-US" sz="2400" b="1" dirty="0"/>
              <a:t>fyrirhöfnin getur borgað sig </a:t>
            </a:r>
            <a:r>
              <a:rPr lang="en-US" sz="2400" dirty="0"/>
              <a:t>þar sem styrkir þarf ekki að endurgreiða. </a:t>
            </a:r>
          </a:p>
          <a:p>
            <a:pPr>
              <a:spcAft>
                <a:spcPts val="600"/>
              </a:spcAft>
            </a:pPr>
            <a:endParaRPr lang="en-US" sz="2400" dirty="0"/>
          </a:p>
          <a:p>
            <a:pPr>
              <a:spcAft>
                <a:spcPts val="600"/>
              </a:spcAft>
            </a:pPr>
            <a:r>
              <a:rPr lang="en-US" sz="2400" b="1" dirty="0">
                <a:solidFill>
                  <a:srgbClr val="E96751"/>
                </a:solidFill>
              </a:rPr>
              <a:t>Ábending: </a:t>
            </a:r>
            <a:r>
              <a:rPr lang="en-US" sz="2400" dirty="0"/>
              <a:t>Það er skynsamlegt að samræma verkefnið markmiðum styrkjanna, </a:t>
            </a:r>
            <a:r>
              <a:rPr lang="en-US" sz="2400" dirty="0" err="1"/>
              <a:t>með áherslu á </a:t>
            </a:r>
            <a:r>
              <a:rPr lang="en-US" sz="2400" dirty="0"/>
              <a:t>þróun dreifbýlis, atvinnusköpun, sjálfbærni, nýsköpun og menningararfleifð – allt eftir því hvað hentar hverju kerfi. </a:t>
            </a:r>
          </a:p>
          <a:p>
            <a:pPr>
              <a:spcAft>
                <a:spcPts val="600"/>
              </a:spcAft>
            </a:pPr>
            <a:endParaRPr lang="en-US" sz="2400" dirty="0"/>
          </a:p>
          <a:p>
            <a:pPr>
              <a:spcAft>
                <a:spcPts val="600"/>
              </a:spcAft>
            </a:pPr>
            <a:r>
              <a:rPr lang="en-US" sz="2400" dirty="0"/>
              <a:t>Að lokum, athugið að flestar styrkir </a:t>
            </a:r>
            <a:r>
              <a:rPr lang="en-US" sz="2400" b="1" dirty="0"/>
              <a:t>þekja ekki 100% </a:t>
            </a:r>
            <a:r>
              <a:rPr lang="en-US" sz="2400" dirty="0"/>
              <a:t>– oft þarf að </a:t>
            </a:r>
            <a:r>
              <a:rPr lang="en-US" sz="2400" b="1" dirty="0"/>
              <a:t>leggja fram 40-60% í samfjármögnun. </a:t>
            </a:r>
            <a:r>
              <a:rPr lang="en-US" sz="2400" dirty="0"/>
              <a:t>Því fela styrkir venjulega í sér samspil við eigin fjármuni eða lán. </a:t>
            </a:r>
          </a:p>
          <a:p>
            <a:pPr>
              <a:spcAft>
                <a:spcPts val="600"/>
              </a:spcAft>
            </a:pPr>
            <a:endParaRPr lang="en-US" dirty="0"/>
          </a:p>
        </p:txBody>
      </p:sp>
    </p:spTree>
    <p:extLst>
      <p:ext uri="{BB962C8B-B14F-4D97-AF65-F5344CB8AC3E}">
        <p14:creationId xmlns:p14="http://schemas.microsoft.com/office/powerpoint/2010/main" val="21120296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82EDE-77D5-DB9A-A78A-65EDDEC614D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B19228F-4E8C-6625-D390-CCFB2915A03F}"/>
              </a:ext>
            </a:extLst>
          </p:cNvPr>
          <p:cNvSpPr>
            <a:spLocks noGrp="1"/>
          </p:cNvSpPr>
          <p:nvPr>
            <p:ph type="body" sz="quarter" idx="18"/>
          </p:nvPr>
        </p:nvSpPr>
        <p:spPr>
          <a:xfrm>
            <a:off x="595722" y="3330139"/>
            <a:ext cx="2893974" cy="1049221"/>
          </a:xfrm>
        </p:spPr>
        <p:txBody>
          <a:bodyPr/>
          <a:lstStyle/>
          <a:p>
            <a:pPr algn="ctr"/>
            <a:r>
              <a:rPr lang="en-US" dirty="0"/>
              <a:t>ESB-styrkir fyrir sveitaferðaþjónustu (LEADER, EAFRD, ERDF)</a:t>
            </a:r>
            <a:endParaRPr lang="en-IE" b="1" dirty="0"/>
          </a:p>
        </p:txBody>
      </p:sp>
      <p:pic>
        <p:nvPicPr>
          <p:cNvPr id="7" name="Picture Placeholder 6" descr="A blue flag with yellow stars in the center&#10;&#10;AI-generated content may be incorrect.">
            <a:extLst>
              <a:ext uri="{FF2B5EF4-FFF2-40B4-BE49-F238E27FC236}">
                <a16:creationId xmlns:a16="http://schemas.microsoft.com/office/drawing/2014/main" id="{38F6EFE7-4BE7-98FB-726E-32EF24F73E3B}"/>
              </a:ext>
            </a:extLst>
          </p:cNvPr>
          <p:cNvPicPr>
            <a:picLocks noGrp="1" noChangeAspect="1"/>
          </p:cNvPicPr>
          <p:nvPr>
            <p:ph type="pic" sz="quarter" idx="10"/>
          </p:nvPr>
        </p:nvPicPr>
        <p:blipFill>
          <a:blip r:embed="rId2"/>
          <a:srcRect t="7352" b="7352"/>
          <a:stretch>
            <a:fillRect/>
          </a:stretch>
        </p:blipFill>
        <p:spPr/>
      </p:pic>
      <p:sp>
        <p:nvSpPr>
          <p:cNvPr id="4" name="Text Placeholder 6">
            <a:extLst>
              <a:ext uri="{FF2B5EF4-FFF2-40B4-BE49-F238E27FC236}">
                <a16:creationId xmlns:a16="http://schemas.microsoft.com/office/drawing/2014/main" id="{ED991104-9FD7-0EA1-CF0F-221E4E5A555D}"/>
              </a:ext>
            </a:extLst>
          </p:cNvPr>
          <p:cNvSpPr txBox="1">
            <a:spLocks/>
          </p:cNvSpPr>
          <p:nvPr/>
        </p:nvSpPr>
        <p:spPr>
          <a:xfrm>
            <a:off x="595722" y="2153657"/>
            <a:ext cx="2893974"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2600" dirty="0"/>
              <a:t>Umsókn krefst vinnu en getur skilað sér!</a:t>
            </a:r>
          </a:p>
        </p:txBody>
      </p:sp>
      <p:sp>
        <p:nvSpPr>
          <p:cNvPr id="6" name="Text Placeholder 5">
            <a:extLst>
              <a:ext uri="{FF2B5EF4-FFF2-40B4-BE49-F238E27FC236}">
                <a16:creationId xmlns:a16="http://schemas.microsoft.com/office/drawing/2014/main" id="{0F715A28-9746-D459-EB2B-EE7B884D131B}"/>
              </a:ext>
            </a:extLst>
          </p:cNvPr>
          <p:cNvSpPr txBox="1">
            <a:spLocks/>
          </p:cNvSpPr>
          <p:nvPr/>
        </p:nvSpPr>
        <p:spPr>
          <a:xfrm>
            <a:off x="4594468" y="355566"/>
            <a:ext cx="6402123" cy="3499183"/>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949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2400" b="1" dirty="0">
                <a:solidFill>
                  <a:srgbClr val="E96751"/>
                </a:solidFill>
              </a:rPr>
              <a:t>Dæmi: </a:t>
            </a:r>
            <a:r>
              <a:rPr lang="en-US" sz="2400" dirty="0"/>
              <a:t>Þú gætir notað persónulegar sparnaðarsjóði fyrir 50% og fengið styrk fyrir hin 50%. Þessi fjármögnun getur gert verkefnið framkvæmanlegt.</a:t>
            </a:r>
          </a:p>
          <a:p>
            <a:pPr>
              <a:spcAft>
                <a:spcPts val="600"/>
              </a:spcAft>
            </a:pPr>
            <a:endParaRPr lang="en-US" dirty="0"/>
          </a:p>
        </p:txBody>
      </p:sp>
      <p:sp>
        <p:nvSpPr>
          <p:cNvPr id="3" name="TextBox 2">
            <a:extLst>
              <a:ext uri="{FF2B5EF4-FFF2-40B4-BE49-F238E27FC236}">
                <a16:creationId xmlns:a16="http://schemas.microsoft.com/office/drawing/2014/main" id="{2154B53D-5A76-D17D-71CD-B2596C175AF4}"/>
              </a:ext>
            </a:extLst>
          </p:cNvPr>
          <p:cNvSpPr txBox="1"/>
          <p:nvPr/>
        </p:nvSpPr>
        <p:spPr>
          <a:xfrm>
            <a:off x="1213219" y="5175488"/>
            <a:ext cx="10407281" cy="1477328"/>
          </a:xfrm>
          <a:prstGeom prst="rect">
            <a:avLst/>
          </a:prstGeom>
          <a:noFill/>
        </p:spPr>
        <p:txBody>
          <a:bodyPr wrap="square">
            <a:spAutoFit/>
          </a:bodyPr>
          <a:lstStyle/>
          <a:p>
            <a:r>
              <a:rPr lang="en-IE" b="1" i="1" dirty="0">
                <a:solidFill>
                  <a:srgbClr val="494949"/>
                </a:solidFill>
                <a:effectLst/>
              </a:rPr>
              <a:t>Mælt er með lestri</a:t>
            </a:r>
          </a:p>
          <a:p>
            <a:r>
              <a:rPr lang="en-US" dirty="0">
                <a:solidFill>
                  <a:srgbClr val="00B0F0"/>
                </a:solidFill>
                <a:hlinkClick r:id="rId3">
                  <a:extLst>
                    <a:ext uri="{A12FA001-AC4F-418D-AE19-62706E023703}">
                      <ahyp:hlinkClr xmlns:ahyp="http://schemas.microsoft.com/office/drawing/2018/hyperlinkcolor" val="tx"/>
                    </a:ext>
                  </a:extLst>
                </a:hlinkClick>
              </a:rPr>
              <a:t>Áhrif sveitastjórnarstefnu á þróun ferðaþjónustu á Ítalíu: Tilvikagreining um bændatúrisma</a:t>
            </a:r>
            <a:endParaRPr lang="en-US" dirty="0">
              <a:solidFill>
                <a:srgbClr val="00B0F0"/>
              </a:solidFill>
            </a:endParaRPr>
          </a:p>
          <a:p>
            <a:r>
              <a:rPr lang="en-IE" b="1" i="0" dirty="0">
                <a:solidFill>
                  <a:srgbClr val="494949"/>
                </a:solidFill>
                <a:effectLst/>
              </a:rPr>
              <a:t>*Athugið: </a:t>
            </a:r>
            <a:r>
              <a:rPr lang="en-US" dirty="0">
                <a:solidFill>
                  <a:srgbClr val="E96751"/>
                </a:solidFill>
                <a:hlinkClick r:id="rId4">
                  <a:extLst>
                    <a:ext uri="{A12FA001-AC4F-418D-AE19-62706E023703}">
                      <ahyp:hlinkClr xmlns:ahyp="http://schemas.microsoft.com/office/drawing/2018/hyperlinkcolor" val="tx"/>
                    </a:ext>
                  </a:extLst>
                </a:hlinkClick>
              </a:rPr>
              <a:t>Evrópsk áætlun fyrir ferðaþjónustu 2030 </a:t>
            </a:r>
            <a:r>
              <a:rPr lang="en-US" dirty="0" err="1">
                <a:solidFill>
                  <a:srgbClr val="494949"/>
                </a:solidFill>
              </a:rPr>
              <a:t>leggur </a:t>
            </a:r>
            <a:r>
              <a:rPr lang="en-US" dirty="0">
                <a:solidFill>
                  <a:srgbClr val="494949"/>
                </a:solidFill>
              </a:rPr>
              <a:t>áherslu á nauðsyn þess að vernda ferðaþjónustugeirann og, á sama tíma, þróa framsýna sýn til að nýta vilja margra Evrópubúa til að breyta ferðavenjum sínum til að verða sjálfbærari og ábyrgari.</a:t>
            </a:r>
            <a:endParaRPr lang="en-IE" i="0" dirty="0">
              <a:solidFill>
                <a:srgbClr val="494949"/>
              </a:solidFill>
              <a:effectLst/>
            </a:endParaRPr>
          </a:p>
        </p:txBody>
      </p:sp>
      <p:pic>
        <p:nvPicPr>
          <p:cNvPr id="5" name="Picture 4">
            <a:extLst>
              <a:ext uri="{FF2B5EF4-FFF2-40B4-BE49-F238E27FC236}">
                <a16:creationId xmlns:a16="http://schemas.microsoft.com/office/drawing/2014/main" id="{3F73D616-61D1-0622-2A52-E5038F21C644}"/>
              </a:ext>
            </a:extLst>
          </p:cNvPr>
          <p:cNvPicPr>
            <a:picLocks noChangeAspect="1"/>
          </p:cNvPicPr>
          <p:nvPr/>
        </p:nvPicPr>
        <p:blipFill>
          <a:blip r:embed="rId5"/>
          <a:stretch>
            <a:fillRect/>
          </a:stretch>
        </p:blipFill>
        <p:spPr>
          <a:xfrm>
            <a:off x="291371" y="5680960"/>
            <a:ext cx="850589" cy="846711"/>
          </a:xfrm>
          <a:prstGeom prst="rect">
            <a:avLst/>
          </a:prstGeom>
        </p:spPr>
      </p:pic>
    </p:spTree>
    <p:extLst>
      <p:ext uri="{BB962C8B-B14F-4D97-AF65-F5344CB8AC3E}">
        <p14:creationId xmlns:p14="http://schemas.microsoft.com/office/powerpoint/2010/main" val="25250683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Þú hefur lokið…             Modúl 7 (hluti 1)</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375826"/>
          </a:xfrm>
          <a:prstGeom prst="rect">
            <a:avLst/>
          </a:prstGeom>
          <a:noFill/>
        </p:spPr>
        <p:txBody>
          <a:bodyPr wrap="square" rtlCol="0">
            <a:spAutoFit/>
          </a:bodyPr>
          <a:lstStyle/>
          <a:p>
            <a:pPr algn="ctr">
              <a:lnSpc>
                <a:spcPts val="2520"/>
              </a:lnSpc>
            </a:pPr>
            <a:r>
              <a:rPr lang="en-US" sz="2400" dirty="0">
                <a:solidFill>
                  <a:srgbClr val="414141"/>
                </a:solidFill>
              </a:rPr>
              <a:t>Inngangur að einkafjármögnun og evrópskri fjármögnun</a:t>
            </a:r>
          </a:p>
          <a:p>
            <a:pPr algn="ctr">
              <a:lnSpc>
                <a:spcPts val="2520"/>
              </a:lnSpc>
            </a:pPr>
            <a:endParaRPr lang="en-IE" sz="2400" dirty="0">
              <a:solidFill>
                <a:srgbClr val="414141"/>
              </a:solidFill>
            </a:endParaRP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Modúl 7 (hluti 2)</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9" y="2232022"/>
            <a:ext cx="3369875" cy="734625"/>
          </a:xfrm>
          <a:prstGeom prst="rect">
            <a:avLst/>
          </a:prstGeom>
          <a:noFill/>
        </p:spPr>
        <p:txBody>
          <a:bodyPr wrap="square" rtlCol="0">
            <a:spAutoFit/>
          </a:bodyPr>
          <a:lstStyle/>
          <a:p>
            <a:pPr algn="ctr">
              <a:lnSpc>
                <a:spcPts val="2520"/>
              </a:lnSpc>
            </a:pPr>
            <a:r>
              <a:rPr lang="en-US" sz="2400" dirty="0">
                <a:solidFill>
                  <a:srgbClr val="414141"/>
                </a:solidFill>
              </a:rPr>
              <a:t>Finndu fjármagn sem hentar þér</a:t>
            </a: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Næst er…</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Frábært starf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535EBF-5907-1F5D-A29A-4553FF9A441F}"/>
              </a:ext>
            </a:extLst>
          </p:cNvPr>
          <p:cNvSpPr>
            <a:spLocks noGrp="1"/>
          </p:cNvSpPr>
          <p:nvPr>
            <p:ph type="body" sz="quarter" idx="18"/>
          </p:nvPr>
        </p:nvSpPr>
        <p:spPr>
          <a:prstGeom prst="rect">
            <a:avLst/>
          </a:prstGeom>
        </p:spPr>
        <p:txBody>
          <a:bodyPr lIns="91440" tIns="45720" rIns="91440" bIns="45720" anchor="t">
            <a:noAutofit/>
          </a:bodyPr>
          <a:lstStyle/>
          <a:p>
            <a:r>
              <a:rPr lang="it-IT" b="1" dirty="0" err="1">
                <a:latin typeface="Calibri"/>
                <a:ea typeface="Calibri"/>
                <a:cs typeface="Calibri"/>
              </a:rPr>
              <a:t>Kafli</a:t>
            </a:r>
            <a:r>
              <a:rPr lang="it-IT" b="1" dirty="0">
                <a:latin typeface="Calibri"/>
                <a:ea typeface="Calibri"/>
                <a:cs typeface="Calibri"/>
              </a:rPr>
              <a:t> 1</a:t>
            </a:r>
          </a:p>
          <a:p>
            <a:endParaRPr lang="it-IT" dirty="0">
              <a:latin typeface="Calibri"/>
              <a:ea typeface="Calibri"/>
              <a:cs typeface="Calibri"/>
            </a:endParaRPr>
          </a:p>
          <a:p>
            <a:r>
              <a:rPr lang="it-IT" dirty="0">
                <a:latin typeface="Calibri"/>
                <a:ea typeface="Calibri"/>
                <a:cs typeface="Calibri"/>
              </a:rPr>
              <a:t>Einkareknar og blandaðar fjármögnunarmöguleikar </a:t>
            </a:r>
          </a:p>
        </p:txBody>
      </p:sp>
      <p:sp>
        <p:nvSpPr>
          <p:cNvPr id="3" name="Text Placeholder 2">
            <a:extLst>
              <a:ext uri="{FF2B5EF4-FFF2-40B4-BE49-F238E27FC236}">
                <a16:creationId xmlns:a16="http://schemas.microsoft.com/office/drawing/2014/main" id="{F90966E1-4BE9-9608-4EF8-2C09E54A2ABB}"/>
              </a:ext>
            </a:extLst>
          </p:cNvPr>
          <p:cNvSpPr>
            <a:spLocks noGrp="1"/>
          </p:cNvSpPr>
          <p:nvPr>
            <p:ph type="body" sz="quarter" idx="19"/>
          </p:nvPr>
        </p:nvSpPr>
        <p:spPr>
          <a:prstGeom prst="rect">
            <a:avLst/>
          </a:prstGeom>
        </p:spPr>
        <p:txBody>
          <a:bodyPr/>
          <a:lstStyle/>
          <a:p>
            <a:r>
              <a:rPr lang="en-GB"/>
              <a:t>01</a:t>
            </a:r>
          </a:p>
        </p:txBody>
      </p:sp>
      <p:sp>
        <p:nvSpPr>
          <p:cNvPr id="4" name="Text Placeholder 3">
            <a:extLst>
              <a:ext uri="{FF2B5EF4-FFF2-40B4-BE49-F238E27FC236}">
                <a16:creationId xmlns:a16="http://schemas.microsoft.com/office/drawing/2014/main" id="{3228CF36-F8A3-C3AF-72DA-5994C9031C30}"/>
              </a:ext>
            </a:extLst>
          </p:cNvPr>
          <p:cNvSpPr>
            <a:spLocks noGrp="1"/>
          </p:cNvSpPr>
          <p:nvPr>
            <p:ph type="body" sz="quarter" idx="20"/>
          </p:nvPr>
        </p:nvSpPr>
        <p:spPr>
          <a:prstGeom prst="rect">
            <a:avLst/>
          </a:prstGeom>
        </p:spPr>
        <p:txBody>
          <a:bodyPr lIns="91440" tIns="45720" rIns="91440" bIns="45720" anchor="t">
            <a:noAutofit/>
          </a:bodyPr>
          <a:lstStyle/>
          <a:p>
            <a:pPr marL="0" indent="0" defTabSz="914400" rtl="0" eaLnBrk="1" latinLnBrk="0" hangingPunct="1">
              <a:lnSpc>
                <a:spcPts val="1220"/>
              </a:lnSpc>
              <a:spcBef>
                <a:spcPts val="0"/>
              </a:spcBef>
              <a:buFont typeface="Arial" panose="020B0604020202020204" pitchFamily="34" charset="0"/>
              <a:buNone/>
            </a:pPr>
            <a:r>
              <a:rPr lang="en-GB" dirty="0">
                <a:latin typeface="Calibri"/>
                <a:ea typeface="Open Sans"/>
                <a:cs typeface="Calibri"/>
              </a:rPr>
              <a:t>Síða 6</a:t>
            </a:r>
            <a:endParaRPr lang="en-GB" dirty="0"/>
          </a:p>
        </p:txBody>
      </p:sp>
      <p:sp>
        <p:nvSpPr>
          <p:cNvPr id="8" name="Text Placeholder 7">
            <a:extLst>
              <a:ext uri="{FF2B5EF4-FFF2-40B4-BE49-F238E27FC236}">
                <a16:creationId xmlns:a16="http://schemas.microsoft.com/office/drawing/2014/main" id="{23346766-027B-D62A-9519-FEA6765EB159}"/>
              </a:ext>
            </a:extLst>
          </p:cNvPr>
          <p:cNvSpPr>
            <a:spLocks noGrp="1"/>
          </p:cNvSpPr>
          <p:nvPr>
            <p:ph type="body" sz="quarter" idx="66"/>
          </p:nvPr>
        </p:nvSpPr>
        <p:spPr>
          <a:prstGeom prst="rect">
            <a:avLst/>
          </a:prstGeom>
        </p:spPr>
        <p:txBody>
          <a:bodyPr lIns="91440" tIns="45720" rIns="91440" bIns="45720" anchor="ctr">
            <a:noAutofit/>
          </a:bodyPr>
          <a:lstStyle/>
          <a:p>
            <a:r>
              <a:rPr lang="en-GB" dirty="0">
                <a:latin typeface="Calibri"/>
                <a:ea typeface="Calibri"/>
                <a:cs typeface="Calibri"/>
              </a:rPr>
              <a:t>Ljósmynd: </a:t>
            </a:r>
          </a:p>
        </p:txBody>
      </p:sp>
      <p:sp>
        <p:nvSpPr>
          <p:cNvPr id="9" name="Text Placeholder 8">
            <a:extLst>
              <a:ext uri="{FF2B5EF4-FFF2-40B4-BE49-F238E27FC236}">
                <a16:creationId xmlns:a16="http://schemas.microsoft.com/office/drawing/2014/main" id="{C9D4329C-9EF4-F127-2FDA-A1827A5B7F0E}"/>
              </a:ext>
            </a:extLst>
          </p:cNvPr>
          <p:cNvSpPr>
            <a:spLocks noGrp="1"/>
          </p:cNvSpPr>
          <p:nvPr>
            <p:ph type="body" sz="quarter" idx="86"/>
          </p:nvPr>
        </p:nvSpPr>
        <p:spPr>
          <a:prstGeom prst="rect">
            <a:avLst/>
          </a:prstGeom>
        </p:spPr>
        <p:txBody>
          <a:bodyPr lIns="91440" tIns="45720" rIns="91440" bIns="45720" anchor="t">
            <a:noAutofit/>
          </a:bodyPr>
          <a:lstStyle/>
          <a:p>
            <a:r>
              <a:rPr lang="it-IT" b="1" dirty="0" err="1">
                <a:latin typeface="Calibri"/>
                <a:ea typeface="Calibri"/>
                <a:cs typeface="Calibri"/>
              </a:rPr>
              <a:t>Kafli</a:t>
            </a:r>
            <a:r>
              <a:rPr lang="it-IT" b="1" dirty="0">
                <a:latin typeface="Calibri"/>
                <a:ea typeface="Calibri"/>
                <a:cs typeface="Calibri"/>
              </a:rPr>
              <a:t> 2 </a:t>
            </a:r>
          </a:p>
          <a:p>
            <a:endParaRPr lang="it-IT" dirty="0">
              <a:latin typeface="Calibri"/>
              <a:ea typeface="Calibri"/>
              <a:cs typeface="Calibri"/>
            </a:endParaRPr>
          </a:p>
          <a:p>
            <a:r>
              <a:rPr lang="en-US" dirty="0">
                <a:latin typeface="Calibri"/>
                <a:ea typeface="Calibri"/>
                <a:cs typeface="Calibri"/>
              </a:rPr>
              <a:t>ESB-styrkir fyrir sjálfbæra ferðaþjónustu og gistingu í dreifbýli </a:t>
            </a:r>
            <a:r>
              <a:rPr lang="en-US" i="1" dirty="0">
                <a:latin typeface="Calibri"/>
                <a:ea typeface="Calibri"/>
                <a:cs typeface="Calibri"/>
              </a:rPr>
              <a:t>(LEADER, EAFRD, ERDF)</a:t>
            </a:r>
          </a:p>
          <a:p>
            <a:endParaRPr lang="en-US" dirty="0">
              <a:latin typeface="Calibri"/>
              <a:ea typeface="Calibri"/>
              <a:cs typeface="Calibri"/>
            </a:endParaRPr>
          </a:p>
          <a:p>
            <a:endParaRPr lang="it-IT" dirty="0">
              <a:ea typeface="Calibri"/>
            </a:endParaRPr>
          </a:p>
        </p:txBody>
      </p:sp>
      <p:sp>
        <p:nvSpPr>
          <p:cNvPr id="10" name="Text Placeholder 9">
            <a:extLst>
              <a:ext uri="{FF2B5EF4-FFF2-40B4-BE49-F238E27FC236}">
                <a16:creationId xmlns:a16="http://schemas.microsoft.com/office/drawing/2014/main" id="{40883007-CBC2-5CDB-78BC-C6E1514892E0}"/>
              </a:ext>
            </a:extLst>
          </p:cNvPr>
          <p:cNvSpPr>
            <a:spLocks noGrp="1"/>
          </p:cNvSpPr>
          <p:nvPr>
            <p:ph type="body" sz="quarter" idx="87"/>
          </p:nvPr>
        </p:nvSpPr>
        <p:spPr>
          <a:prstGeom prst="rect">
            <a:avLst/>
          </a:prstGeom>
        </p:spPr>
        <p:txBody>
          <a:bodyPr/>
          <a:lstStyle/>
          <a:p>
            <a:r>
              <a:rPr lang="en-GB"/>
              <a:t>02</a:t>
            </a:r>
          </a:p>
        </p:txBody>
      </p:sp>
      <p:sp>
        <p:nvSpPr>
          <p:cNvPr id="11" name="Text Placeholder 10">
            <a:extLst>
              <a:ext uri="{FF2B5EF4-FFF2-40B4-BE49-F238E27FC236}">
                <a16:creationId xmlns:a16="http://schemas.microsoft.com/office/drawing/2014/main" id="{342C4B37-D47B-4822-F467-9DCC88A0FA09}"/>
              </a:ext>
            </a:extLst>
          </p:cNvPr>
          <p:cNvSpPr>
            <a:spLocks noGrp="1"/>
          </p:cNvSpPr>
          <p:nvPr>
            <p:ph type="body" sz="quarter" idx="88"/>
          </p:nvPr>
        </p:nvSpPr>
        <p:spPr>
          <a:prstGeom prst="rect">
            <a:avLst/>
          </a:prstGeom>
        </p:spPr>
        <p:txBody>
          <a:bodyPr lIns="91440" tIns="45720" rIns="91440" bIns="45720" anchor="t">
            <a:noAutofit/>
          </a:bodyPr>
          <a:lstStyle/>
          <a:p>
            <a:r>
              <a:rPr lang="en-GB" dirty="0">
                <a:latin typeface="Calibri"/>
                <a:ea typeface="Open Sans"/>
                <a:cs typeface="Calibri"/>
              </a:rPr>
              <a:t>Síða 16</a:t>
            </a:r>
            <a:endParaRPr lang="en-GB" dirty="0"/>
          </a:p>
          <a:p>
            <a:pPr marL="0" indent="0" defTabSz="914400" rtl="0" eaLnBrk="1" latinLnBrk="0" hangingPunct="1">
              <a:lnSpc>
                <a:spcPts val="1220"/>
              </a:lnSpc>
              <a:spcBef>
                <a:spcPts val="0"/>
              </a:spcBef>
              <a:buFont typeface="Arial" panose="020B0604020202020204" pitchFamily="34" charset="0"/>
              <a:buNone/>
            </a:pPr>
            <a:endParaRPr lang="en-GB" dirty="0"/>
          </a:p>
        </p:txBody>
      </p:sp>
      <p:sp>
        <p:nvSpPr>
          <p:cNvPr id="12" name="Text Placeholder 11">
            <a:extLst>
              <a:ext uri="{FF2B5EF4-FFF2-40B4-BE49-F238E27FC236}">
                <a16:creationId xmlns:a16="http://schemas.microsoft.com/office/drawing/2014/main" id="{35A2D442-1024-77DF-889C-2E58FD97AC54}"/>
              </a:ext>
            </a:extLst>
          </p:cNvPr>
          <p:cNvSpPr>
            <a:spLocks noGrp="1"/>
          </p:cNvSpPr>
          <p:nvPr>
            <p:ph type="body" sz="quarter" idx="90"/>
          </p:nvPr>
        </p:nvSpPr>
        <p:spPr>
          <a:prstGeom prst="rect">
            <a:avLst/>
          </a:prstGeom>
        </p:spPr>
        <p:txBody>
          <a:bodyPr lIns="91440" tIns="45720" rIns="91440" bIns="45720" anchor="t">
            <a:noAutofit/>
          </a:bodyPr>
          <a:lstStyle/>
          <a:p>
            <a:r>
              <a:rPr lang="en-GB" b="1" dirty="0">
                <a:latin typeface="Calibri"/>
                <a:ea typeface="Calibri"/>
                <a:cs typeface="Calibri"/>
              </a:rPr>
              <a:t>Kafli 3</a:t>
            </a:r>
          </a:p>
          <a:p>
            <a:endParaRPr lang="en-GB" dirty="0">
              <a:latin typeface="Calibri"/>
              <a:cs typeface="Calibri"/>
            </a:endParaRPr>
          </a:p>
          <a:p>
            <a:r>
              <a:rPr lang="it-IT" dirty="0"/>
              <a:t>Vitið </a:t>
            </a:r>
            <a:r>
              <a:rPr lang="it-IT" dirty="0" err="1"/>
              <a:t>hvað </a:t>
            </a:r>
            <a:r>
              <a:rPr lang="it-IT" dirty="0"/>
              <a:t>viðskiptavinir munu </a:t>
            </a:r>
          </a:p>
          <a:p>
            <a:r>
              <a:rPr lang="it-IT" dirty="0" err="1"/>
              <a:t>Greiða </a:t>
            </a:r>
            <a:r>
              <a:rPr lang="it-IT" dirty="0"/>
              <a:t>fyrir: Aðdráttarafl og </a:t>
            </a:r>
            <a:r>
              <a:rPr lang="it-IT" dirty="0" err="1"/>
              <a:t>væntingar</a:t>
            </a:r>
            <a:r>
              <a:rPr lang="it-IT" dirty="0"/>
              <a:t> gesta</a:t>
            </a:r>
          </a:p>
          <a:p>
            <a:r>
              <a:rPr lang="it-IT" dirty="0"/>
              <a:t> </a:t>
            </a:r>
          </a:p>
          <a:p>
            <a:endParaRPr lang="it-IT" dirty="0"/>
          </a:p>
        </p:txBody>
      </p:sp>
      <p:sp>
        <p:nvSpPr>
          <p:cNvPr id="13" name="Text Placeholder 12">
            <a:extLst>
              <a:ext uri="{FF2B5EF4-FFF2-40B4-BE49-F238E27FC236}">
                <a16:creationId xmlns:a16="http://schemas.microsoft.com/office/drawing/2014/main" id="{E4DD4660-4F75-2CA5-0BA4-ACE113B1C7A1}"/>
              </a:ext>
            </a:extLst>
          </p:cNvPr>
          <p:cNvSpPr>
            <a:spLocks noGrp="1"/>
          </p:cNvSpPr>
          <p:nvPr>
            <p:ph type="body" sz="quarter" idx="91"/>
          </p:nvPr>
        </p:nvSpPr>
        <p:spPr>
          <a:prstGeom prst="rect">
            <a:avLst/>
          </a:prstGeom>
        </p:spPr>
        <p:txBody>
          <a:bodyPr/>
          <a:lstStyle/>
          <a:p>
            <a:r>
              <a:rPr lang="en-GB"/>
              <a:t>03</a:t>
            </a:r>
          </a:p>
        </p:txBody>
      </p:sp>
      <p:sp>
        <p:nvSpPr>
          <p:cNvPr id="14" name="Text Placeholder 13">
            <a:extLst>
              <a:ext uri="{FF2B5EF4-FFF2-40B4-BE49-F238E27FC236}">
                <a16:creationId xmlns:a16="http://schemas.microsoft.com/office/drawing/2014/main" id="{C057808D-C04E-D7E0-A581-84376C66FCBF}"/>
              </a:ext>
            </a:extLst>
          </p:cNvPr>
          <p:cNvSpPr>
            <a:spLocks noGrp="1"/>
          </p:cNvSpPr>
          <p:nvPr>
            <p:ph type="body" sz="quarter" idx="92"/>
          </p:nvPr>
        </p:nvSpPr>
        <p:spPr>
          <a:prstGeom prst="rect">
            <a:avLst/>
          </a:prstGeom>
        </p:spPr>
        <p:txBody>
          <a:bodyPr lIns="91440" tIns="45720" rIns="91440" bIns="45720" anchor="t">
            <a:noAutofit/>
          </a:bodyPr>
          <a:lstStyle/>
          <a:p>
            <a:r>
              <a:rPr lang="en-GB" dirty="0">
                <a:latin typeface="Calibri"/>
                <a:ea typeface="Open Sans"/>
                <a:cs typeface="Calibri"/>
              </a:rPr>
              <a:t>Síða 64</a:t>
            </a:r>
            <a:endParaRPr lang="en-GB" dirty="0"/>
          </a:p>
        </p:txBody>
      </p:sp>
      <p:sp>
        <p:nvSpPr>
          <p:cNvPr id="16" name="Text Placeholder 15">
            <a:extLst>
              <a:ext uri="{FF2B5EF4-FFF2-40B4-BE49-F238E27FC236}">
                <a16:creationId xmlns:a16="http://schemas.microsoft.com/office/drawing/2014/main" id="{79B1E2F9-EB0F-6D33-9100-0BCA85272062}"/>
              </a:ext>
            </a:extLst>
          </p:cNvPr>
          <p:cNvSpPr>
            <a:spLocks noGrp="1"/>
          </p:cNvSpPr>
          <p:nvPr>
            <p:ph type="body" sz="quarter" idx="93"/>
          </p:nvPr>
        </p:nvSpPr>
        <p:spPr>
          <a:prstGeom prst="rect">
            <a:avLst/>
          </a:prstGeom>
        </p:spPr>
        <p:txBody>
          <a:bodyPr lIns="91440" tIns="45720" rIns="91440" bIns="45720" anchor="ctr">
            <a:noAutofit/>
          </a:bodyPr>
          <a:lstStyle/>
          <a:p>
            <a:r>
              <a:rPr lang="en-GB" dirty="0">
                <a:latin typeface="Calibri"/>
                <a:ea typeface="Calibri"/>
                <a:cs typeface="Calibri"/>
              </a:rPr>
              <a:t>Ljósmynd: </a:t>
            </a:r>
            <a:r>
              <a:rPr lang="en-GB" dirty="0" err="1">
                <a:latin typeface="Calibri"/>
                <a:ea typeface="Calibri"/>
                <a:cs typeface="Calibri"/>
              </a:rPr>
              <a:t>Daunia Avventura</a:t>
            </a:r>
            <a:r>
              <a:rPr lang="en-GB" dirty="0">
                <a:latin typeface="Calibri"/>
                <a:ea typeface="Calibri"/>
                <a:cs typeface="Calibri"/>
              </a:rPr>
              <a:t>, </a:t>
            </a:r>
            <a:r>
              <a:rPr lang="en-GB" dirty="0" err="1">
                <a:latin typeface="Calibri"/>
                <a:ea typeface="Calibri"/>
                <a:cs typeface="Calibri"/>
              </a:rPr>
              <a:t>Biccari</a:t>
            </a:r>
            <a:endParaRPr lang="it-IT" dirty="0" err="1"/>
          </a:p>
        </p:txBody>
      </p:sp>
      <p:sp>
        <p:nvSpPr>
          <p:cNvPr id="17" name="Text Placeholder 16">
            <a:extLst>
              <a:ext uri="{FF2B5EF4-FFF2-40B4-BE49-F238E27FC236}">
                <a16:creationId xmlns:a16="http://schemas.microsoft.com/office/drawing/2014/main" id="{5CAC9B68-B71F-1D8D-18BA-7B26BCD17BA2}"/>
              </a:ext>
            </a:extLst>
          </p:cNvPr>
          <p:cNvSpPr>
            <a:spLocks noGrp="1"/>
          </p:cNvSpPr>
          <p:nvPr>
            <p:ph type="body" sz="quarter" idx="98"/>
          </p:nvPr>
        </p:nvSpPr>
        <p:spPr>
          <a:prstGeom prst="rect">
            <a:avLst/>
          </a:prstGeom>
        </p:spPr>
        <p:txBody>
          <a:bodyPr/>
          <a:lstStyle/>
          <a:p>
            <a:r>
              <a:rPr lang="en-GB" dirty="0">
                <a:latin typeface="Calibri"/>
                <a:ea typeface="Calibri"/>
                <a:cs typeface="Calibri"/>
              </a:rPr>
              <a:t>Mynd:</a:t>
            </a:r>
          </a:p>
        </p:txBody>
      </p:sp>
      <p:pic>
        <p:nvPicPr>
          <p:cNvPr id="24" name="Picture Placeholder 18">
            <a:extLst>
              <a:ext uri="{FF2B5EF4-FFF2-40B4-BE49-F238E27FC236}">
                <a16:creationId xmlns:a16="http://schemas.microsoft.com/office/drawing/2014/main" id="{8C7E7D0A-CFAA-3119-192E-7625A0F5330B}"/>
              </a:ext>
            </a:extLst>
          </p:cNvPr>
          <p:cNvPicPr>
            <a:picLocks noGrp="1" noChangeAspect="1"/>
          </p:cNvPicPr>
          <p:nvPr>
            <p:ph type="pic" sz="quarter" idx="67"/>
          </p:nvPr>
        </p:nvPicPr>
        <p:blipFill rotWithShape="1">
          <a:blip r:embed="rId2"/>
          <a:srcRect l="26804" r="26804"/>
          <a:stretch/>
        </p:blipFill>
        <p:spPr>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pic>
      <p:pic>
        <p:nvPicPr>
          <p:cNvPr id="27" name="Segnaposto immagine 17" descr="Immagine che contiene aria aperta, nuvola, erba, paesaggio&#10;&#10;Il contenuto generato dall&amp;#39;IA potrebbe non essere corretto.">
            <a:extLst>
              <a:ext uri="{FF2B5EF4-FFF2-40B4-BE49-F238E27FC236}">
                <a16:creationId xmlns:a16="http://schemas.microsoft.com/office/drawing/2014/main" id="{9BBD3021-A2C9-6538-5960-F4BA99AF0B42}"/>
              </a:ext>
            </a:extLst>
          </p:cNvPr>
          <p:cNvPicPr>
            <a:picLocks noGrp="1" noChangeAspect="1"/>
          </p:cNvPicPr>
          <p:nvPr>
            <p:ph type="pic" sz="quarter" idx="89"/>
          </p:nvPr>
        </p:nvPicPr>
        <p:blipFill>
          <a:blip r:embed="rId3"/>
          <a:srcRect l="3608" r="3608"/>
          <a:stretch/>
        </p:blipFill>
        <p:spPr>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p:spPr>
      </p:pic>
      <p:pic>
        <p:nvPicPr>
          <p:cNvPr id="35" name="Picture Placeholder 34">
            <a:extLst>
              <a:ext uri="{FF2B5EF4-FFF2-40B4-BE49-F238E27FC236}">
                <a16:creationId xmlns:a16="http://schemas.microsoft.com/office/drawing/2014/main" id="{5A44E425-BD85-C20F-F6ED-5B631ACB808F}"/>
              </a:ext>
            </a:extLst>
          </p:cNvPr>
          <p:cNvPicPr>
            <a:picLocks noGrp="1" noChangeAspect="1"/>
          </p:cNvPicPr>
          <p:nvPr>
            <p:ph type="pic" sz="quarter" idx="85"/>
          </p:nvPr>
        </p:nvPicPr>
        <p:blipFill>
          <a:blip r:embed="rId4"/>
          <a:srcRect t="1446" b="1446"/>
          <a:stretch>
            <a:fillRect/>
          </a:stretch>
        </p:blipFill>
        <p:spPr/>
      </p:pic>
      <p:sp>
        <p:nvSpPr>
          <p:cNvPr id="39" name="Text Placeholder 3">
            <a:extLst>
              <a:ext uri="{FF2B5EF4-FFF2-40B4-BE49-F238E27FC236}">
                <a16:creationId xmlns:a16="http://schemas.microsoft.com/office/drawing/2014/main" id="{D1EF11CD-7A0D-2513-8D92-C86950A87DE3}"/>
              </a:ext>
            </a:extLst>
          </p:cNvPr>
          <p:cNvSpPr txBox="1">
            <a:spLocks/>
          </p:cNvSpPr>
          <p:nvPr/>
        </p:nvSpPr>
        <p:spPr>
          <a:xfrm>
            <a:off x="629645" y="731760"/>
            <a:ext cx="281491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sz="4800" dirty="0"/>
              <a:t>M7 hluti 1</a:t>
            </a:r>
          </a:p>
          <a:p>
            <a:pPr>
              <a:lnSpc>
                <a:spcPts val="3720"/>
              </a:lnSpc>
            </a:pPr>
            <a:endParaRPr lang="en-US" sz="4800" dirty="0"/>
          </a:p>
        </p:txBody>
      </p:sp>
      <p:cxnSp>
        <p:nvCxnSpPr>
          <p:cNvPr id="40" name="Straight Connector 39">
            <a:extLst>
              <a:ext uri="{FF2B5EF4-FFF2-40B4-BE49-F238E27FC236}">
                <a16:creationId xmlns:a16="http://schemas.microsoft.com/office/drawing/2014/main" id="{7BA350F1-45DA-FEDD-7040-D91562A90E53}"/>
              </a:ext>
            </a:extLst>
          </p:cNvPr>
          <p:cNvCxnSpPr>
            <a:cxnSpLocks/>
          </p:cNvCxnSpPr>
          <p:nvPr/>
        </p:nvCxnSpPr>
        <p:spPr>
          <a:xfrm>
            <a:off x="0" y="1312456"/>
            <a:ext cx="250828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41" name="Text Placeholder 5">
            <a:extLst>
              <a:ext uri="{FF2B5EF4-FFF2-40B4-BE49-F238E27FC236}">
                <a16:creationId xmlns:a16="http://schemas.microsoft.com/office/drawing/2014/main" id="{A595A7D2-FAAC-336D-F71A-BC02E78C2445}"/>
              </a:ext>
            </a:extLst>
          </p:cNvPr>
          <p:cNvSpPr txBox="1">
            <a:spLocks/>
          </p:cNvSpPr>
          <p:nvPr/>
        </p:nvSpPr>
        <p:spPr>
          <a:xfrm>
            <a:off x="629644" y="1634711"/>
            <a:ext cx="281491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b="0" dirty="0">
                <a:solidFill>
                  <a:srgbClr val="414141"/>
                </a:solidFill>
              </a:rPr>
              <a:t>Inngangur að einka- og evrópskri fjármögnun</a:t>
            </a:r>
          </a:p>
          <a:p>
            <a:pPr>
              <a:lnSpc>
                <a:spcPts val="2900"/>
              </a:lnSpc>
            </a:pPr>
            <a:r>
              <a:rPr lang="en-US" b="0" dirty="0" err="1">
                <a:solidFill>
                  <a:srgbClr val="414141"/>
                </a:solidFill>
              </a:rPr>
              <a:t>Áhrif </a:t>
            </a:r>
            <a:r>
              <a:rPr lang="en-US" b="0" dirty="0">
                <a:solidFill>
                  <a:srgbClr val="414141"/>
                </a:solidFill>
              </a:rPr>
              <a:t>á fyrirtæki þitt og markaðinn þinn</a:t>
            </a:r>
          </a:p>
        </p:txBody>
      </p:sp>
      <p:pic>
        <p:nvPicPr>
          <p:cNvPr id="43" name="Picture 42">
            <a:extLst>
              <a:ext uri="{FF2B5EF4-FFF2-40B4-BE49-F238E27FC236}">
                <a16:creationId xmlns:a16="http://schemas.microsoft.com/office/drawing/2014/main" id="{03CFB390-1A6C-5464-973E-159B734D3A3C}"/>
              </a:ext>
            </a:extLst>
          </p:cNvPr>
          <p:cNvPicPr>
            <a:picLocks noChangeAspect="1"/>
          </p:cNvPicPr>
          <p:nvPr/>
        </p:nvPicPr>
        <p:blipFill>
          <a:blip r:embed="rId5">
            <a:alphaModFix/>
            <a:extLst>
              <a:ext uri="{28A0092B-C50C-407E-A947-70E740481C1C}">
                <a14:useLocalDpi xmlns:a14="http://schemas.microsoft.com/office/drawing/2010/main" val="0"/>
              </a:ext>
            </a:extLst>
          </a:blip>
          <a:srcRect l="53155" t="-1" r="5047" b="49903"/>
          <a:stretch/>
        </p:blipFill>
        <p:spPr>
          <a:xfrm>
            <a:off x="-670083" y="4559031"/>
            <a:ext cx="3580276" cy="2659133"/>
          </a:xfrm>
          <a:prstGeom prst="rect">
            <a:avLst/>
          </a:prstGeom>
        </p:spPr>
      </p:pic>
      <p:sp>
        <p:nvSpPr>
          <p:cNvPr id="5" name="Slide Number Placeholder 5">
            <a:extLst>
              <a:ext uri="{FF2B5EF4-FFF2-40B4-BE49-F238E27FC236}">
                <a16:creationId xmlns:a16="http://schemas.microsoft.com/office/drawing/2014/main" id="{83C90BCA-28A2-6D18-0728-995A67453940}"/>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a:t>
            </a:fld>
            <a:endParaRPr lang="fr-CA" sz="1200" dirty="0"/>
          </a:p>
        </p:txBody>
      </p:sp>
    </p:spTree>
    <p:extLst>
      <p:ext uri="{BB962C8B-B14F-4D97-AF65-F5344CB8AC3E}">
        <p14:creationId xmlns:p14="http://schemas.microsoft.com/office/powerpoint/2010/main" val="1951910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F2CBC-52A5-4463-CA4F-CD2E18BD4E3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FF688D3-A0E9-3F84-8DB2-15EBAF93D61B}"/>
              </a:ext>
            </a:extLst>
          </p:cNvPr>
          <p:cNvSpPr>
            <a:spLocks noGrp="1"/>
          </p:cNvSpPr>
          <p:nvPr>
            <p:ph type="body" sz="quarter" idx="18"/>
          </p:nvPr>
        </p:nvSpPr>
        <p:spPr>
          <a:xfrm>
            <a:off x="8097183" y="1843806"/>
            <a:ext cx="3745864" cy="870198"/>
          </a:xfrm>
        </p:spPr>
        <p:txBody>
          <a:bodyPr/>
          <a:lstStyle/>
          <a:p>
            <a:pPr>
              <a:spcAft>
                <a:spcPts val="600"/>
              </a:spcAft>
            </a:pPr>
            <a:r>
              <a:rPr lang="en-GB" sz="3200" b="1" dirty="0">
                <a:solidFill>
                  <a:schemeClr val="bg1">
                    <a:lumMod val="95000"/>
                  </a:schemeClr>
                </a:solidFill>
              </a:rPr>
              <a:t>Fjármögnunar- og fjárhagsvalkostir</a:t>
            </a:r>
          </a:p>
        </p:txBody>
      </p:sp>
      <p:sp>
        <p:nvSpPr>
          <p:cNvPr id="3" name="Text Placeholder 2">
            <a:extLst>
              <a:ext uri="{FF2B5EF4-FFF2-40B4-BE49-F238E27FC236}">
                <a16:creationId xmlns:a16="http://schemas.microsoft.com/office/drawing/2014/main" id="{64196694-A6F8-9E75-BEDD-91B9278F6892}"/>
              </a:ext>
            </a:extLst>
          </p:cNvPr>
          <p:cNvSpPr>
            <a:spLocks noGrp="1"/>
          </p:cNvSpPr>
          <p:nvPr>
            <p:ph type="body" sz="quarter" idx="19"/>
          </p:nvPr>
        </p:nvSpPr>
        <p:spPr>
          <a:xfrm>
            <a:off x="9077326" y="922205"/>
            <a:ext cx="2466288" cy="319777"/>
          </a:xfrm>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Modúl 7</a:t>
            </a:r>
          </a:p>
        </p:txBody>
      </p:sp>
      <p:sp>
        <p:nvSpPr>
          <p:cNvPr id="5" name="Text Placeholder 4">
            <a:extLst>
              <a:ext uri="{FF2B5EF4-FFF2-40B4-BE49-F238E27FC236}">
                <a16:creationId xmlns:a16="http://schemas.microsoft.com/office/drawing/2014/main" id="{7E7E87E4-57FE-7CB9-CD7B-4DE137E5D180}"/>
              </a:ext>
            </a:extLst>
          </p:cNvPr>
          <p:cNvSpPr>
            <a:spLocks noGrp="1"/>
          </p:cNvSpPr>
          <p:nvPr>
            <p:ph type="body" sz="quarter" idx="23"/>
          </p:nvPr>
        </p:nvSpPr>
        <p:spPr>
          <a:xfrm>
            <a:off x="455460" y="3933819"/>
            <a:ext cx="11253303" cy="1248936"/>
          </a:xfrm>
        </p:spPr>
        <p:txBody>
          <a:bodyPr/>
          <a:lstStyle/>
          <a:p>
            <a:r>
              <a:rPr lang="en-US" b="1" dirty="0">
                <a:solidFill>
                  <a:srgbClr val="EC7C69"/>
                </a:solidFill>
              </a:rPr>
              <a:t>Yfirlit: </a:t>
            </a:r>
            <a:r>
              <a:rPr lang="en-US" dirty="0"/>
              <a:t>Þessi eining mun leiða þig í gegnum fjárhagsáætlunargerð og könnun fjármögnunarmöguleika fyrir gistirými þitt sem býður upp á valkosti við hefðbundið húsnæði. Þú munt uppgötva fjölbreytta möguleika – allt frá </a:t>
            </a:r>
            <a:r>
              <a:rPr lang="en-US" b="1" dirty="0"/>
              <a:t>persónulegum sparnaði og opinberum styrkjum til siðferðislega ábyrgra lánveitenda og grænna fjárfesta</a:t>
            </a:r>
            <a:r>
              <a:rPr lang="en-US" dirty="0"/>
              <a:t>. Kynntu þér hvað styrktaraðilar sækjast eftir, þar á meðal traustar viðskiptaáætlanir, mælanleg áhrif á sjálfbærni og fjárhagslega hagkvæmni. Þessi hluti er hannaður til að vera hagnýtur og fræðandi og styður framtíðarfrumkvöðla við að koma á fót og fjármagna sjálfbærar gistingar í ferðaþjónustu. Hann kannar einnig landstengda fjármögnunarmöguleika í Evrópu. Að lokum munt þú vera vel undirbúinn til að velja rétta fjármögnunarleiðina og nálgast fjárfesta eða styrktaraðila með skýrleika og markmið.</a:t>
            </a:r>
            <a:endParaRPr lang="en-US" dirty="0">
              <a:solidFill>
                <a:srgbClr val="414141"/>
              </a:solidFill>
            </a:endParaRPr>
          </a:p>
        </p:txBody>
      </p:sp>
      <p:sp>
        <p:nvSpPr>
          <p:cNvPr id="11" name="Slide Number Placeholder 5">
            <a:extLst>
              <a:ext uri="{FF2B5EF4-FFF2-40B4-BE49-F238E27FC236}">
                <a16:creationId xmlns:a16="http://schemas.microsoft.com/office/drawing/2014/main" id="{197C7FAE-AF20-E47D-F038-6AE28908779E}"/>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5</a:t>
            </a:fld>
            <a:endParaRPr lang="fr-CA" dirty="0"/>
          </a:p>
        </p:txBody>
      </p:sp>
      <p:pic>
        <p:nvPicPr>
          <p:cNvPr id="10" name="Picture Placeholder 9" descr="A person's hands over a key on papers&#10;&#10;AI-generated content may be incorrect.">
            <a:extLst>
              <a:ext uri="{FF2B5EF4-FFF2-40B4-BE49-F238E27FC236}">
                <a16:creationId xmlns:a16="http://schemas.microsoft.com/office/drawing/2014/main" id="{AECACBD3-A3B8-77EF-F77A-AE9E9309FC29}"/>
              </a:ext>
            </a:extLst>
          </p:cNvPr>
          <p:cNvPicPr>
            <a:picLocks noGrp="1" noChangeAspect="1"/>
          </p:cNvPicPr>
          <p:nvPr>
            <p:ph type="pic" sz="quarter" idx="22"/>
          </p:nvPr>
        </p:nvPicPr>
        <p:blipFill>
          <a:blip r:embed="rId2"/>
          <a:srcRect t="15707" b="15707"/>
          <a:stretch>
            <a:fillRect/>
          </a:stretch>
        </p:blipFill>
        <p:spPr>
          <a:xfrm>
            <a:off x="3175" y="149225"/>
            <a:ext cx="8094663" cy="3703638"/>
          </a:xfrm>
        </p:spPr>
      </p:pic>
      <p:sp>
        <p:nvSpPr>
          <p:cNvPr id="6" name="Text Placeholder 5">
            <a:extLst>
              <a:ext uri="{FF2B5EF4-FFF2-40B4-BE49-F238E27FC236}">
                <a16:creationId xmlns:a16="http://schemas.microsoft.com/office/drawing/2014/main" id="{2B42F8D6-BAE6-A122-5F9E-640E56769B37}"/>
              </a:ext>
            </a:extLst>
          </p:cNvPr>
          <p:cNvSpPr>
            <a:spLocks noGrp="1"/>
          </p:cNvSpPr>
          <p:nvPr>
            <p:ph type="body" sz="quarter" idx="66"/>
          </p:nvPr>
        </p:nvSpPr>
        <p:spPr/>
        <p:txBody>
          <a:bodyPr/>
          <a:lstStyle/>
          <a:p>
            <a:endParaRPr lang="en-IE"/>
          </a:p>
        </p:txBody>
      </p:sp>
    </p:spTree>
    <p:extLst>
      <p:ext uri="{BB962C8B-B14F-4D97-AF65-F5344CB8AC3E}">
        <p14:creationId xmlns:p14="http://schemas.microsoft.com/office/powerpoint/2010/main" val="3076274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A85B1-DB85-36CC-BC0E-951B4D3543EA}"/>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34528130-83CA-9537-D5ED-DFAB7C34201E}"/>
              </a:ext>
            </a:extLst>
          </p:cNvPr>
          <p:cNvSpPr>
            <a:spLocks noGrp="1"/>
          </p:cNvSpPr>
          <p:nvPr>
            <p:ph type="body" sz="quarter" idx="16"/>
          </p:nvPr>
        </p:nvSpPr>
        <p:spPr>
          <a:xfrm>
            <a:off x="352931" y="2487978"/>
            <a:ext cx="5282339" cy="3066422"/>
          </a:xfrm>
        </p:spPr>
        <p:txBody>
          <a:bodyPr>
            <a:normAutofit/>
          </a:bodyPr>
          <a:lstStyle/>
          <a:p>
            <a:r>
              <a:rPr lang="en-US" sz="4400" b="1" dirty="0"/>
              <a:t>Einkareknar og blandaðar fjármögnun</a:t>
            </a:r>
            <a:endParaRPr lang="en-IE" sz="4000" b="1" dirty="0"/>
          </a:p>
        </p:txBody>
      </p:sp>
      <p:sp>
        <p:nvSpPr>
          <p:cNvPr id="10" name="Text Placeholder 9">
            <a:extLst>
              <a:ext uri="{FF2B5EF4-FFF2-40B4-BE49-F238E27FC236}">
                <a16:creationId xmlns:a16="http://schemas.microsoft.com/office/drawing/2014/main" id="{BD094004-2366-BFDF-C06C-2B67DED73EC9}"/>
              </a:ext>
            </a:extLst>
          </p:cNvPr>
          <p:cNvSpPr>
            <a:spLocks noGrp="1"/>
          </p:cNvSpPr>
          <p:nvPr>
            <p:ph type="body" sz="quarter" idx="17"/>
          </p:nvPr>
        </p:nvSpPr>
        <p:spPr/>
        <p:txBody>
          <a:bodyPr/>
          <a:lstStyle/>
          <a:p>
            <a:r>
              <a:rPr lang="en-IE" dirty="0"/>
              <a:t>01</a:t>
            </a:r>
          </a:p>
        </p:txBody>
      </p:sp>
      <p:pic>
        <p:nvPicPr>
          <p:cNvPr id="6" name="Picture Placeholder 5">
            <a:extLst>
              <a:ext uri="{FF2B5EF4-FFF2-40B4-BE49-F238E27FC236}">
                <a16:creationId xmlns:a16="http://schemas.microsoft.com/office/drawing/2014/main" id="{3A61A2CE-F064-E814-48EE-F024F9D41B1F}"/>
              </a:ext>
            </a:extLst>
          </p:cNvPr>
          <p:cNvPicPr>
            <a:picLocks noGrp="1" noChangeAspect="1"/>
          </p:cNvPicPr>
          <p:nvPr>
            <p:ph type="pic" sz="quarter" idx="19"/>
          </p:nvPr>
        </p:nvPicPr>
        <p:blipFill>
          <a:blip r:embed="rId2"/>
          <a:srcRect t="26847" b="26847"/>
          <a:stretch>
            <a:fillRect/>
          </a:stretch>
        </p:blipFill>
        <p:spPr/>
      </p:pic>
    </p:spTree>
    <p:extLst>
      <p:ext uri="{BB962C8B-B14F-4D97-AF65-F5344CB8AC3E}">
        <p14:creationId xmlns:p14="http://schemas.microsoft.com/office/powerpoint/2010/main" val="1162405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544EAE4-6B04-9749-D218-6A9324D1705B}"/>
              </a:ext>
            </a:extLst>
          </p:cNvPr>
          <p:cNvSpPr>
            <a:spLocks noGrp="1"/>
          </p:cNvSpPr>
          <p:nvPr>
            <p:ph type="body" sz="quarter" idx="16"/>
          </p:nvPr>
        </p:nvSpPr>
        <p:spPr>
          <a:xfrm>
            <a:off x="774803" y="210600"/>
            <a:ext cx="10614687" cy="803654"/>
          </a:xfrm>
        </p:spPr>
        <p:txBody>
          <a:bodyPr/>
          <a:lstStyle/>
          <a:p>
            <a:r>
              <a:rPr lang="en-US" dirty="0">
                <a:solidFill>
                  <a:srgbClr val="E96751"/>
                </a:solidFill>
              </a:rPr>
              <a:t>Algengt fjármögnunarorðafæri, einfaldlega útskýrt</a:t>
            </a:r>
            <a:endParaRPr lang="en-IE" dirty="0">
              <a:solidFill>
                <a:srgbClr val="E96751"/>
              </a:solidFill>
            </a:endParaRPr>
          </a:p>
        </p:txBody>
      </p:sp>
      <p:graphicFrame>
        <p:nvGraphicFramePr>
          <p:cNvPr id="9" name="Table 8">
            <a:extLst>
              <a:ext uri="{FF2B5EF4-FFF2-40B4-BE49-F238E27FC236}">
                <a16:creationId xmlns:a16="http://schemas.microsoft.com/office/drawing/2014/main" id="{F6C2B775-0F60-13A9-B707-F823E5775225}"/>
              </a:ext>
            </a:extLst>
          </p:cNvPr>
          <p:cNvGraphicFramePr>
            <a:graphicFrameLocks noGrp="1"/>
          </p:cNvGraphicFramePr>
          <p:nvPr>
            <p:extLst>
              <p:ext uri="{D42A27DB-BD31-4B8C-83A1-F6EECF244321}">
                <p14:modId xmlns:p14="http://schemas.microsoft.com/office/powerpoint/2010/main" val="2927346618"/>
              </p:ext>
            </p:extLst>
          </p:nvPr>
        </p:nvGraphicFramePr>
        <p:xfrm>
          <a:off x="873890" y="747554"/>
          <a:ext cx="10515600" cy="5608320"/>
        </p:xfrm>
        <a:graphic>
          <a:graphicData uri="http://schemas.openxmlformats.org/drawingml/2006/table">
            <a:tbl>
              <a:tblPr/>
              <a:tblGrid>
                <a:gridCol w="2116960">
                  <a:extLst>
                    <a:ext uri="{9D8B030D-6E8A-4147-A177-3AD203B41FA5}">
                      <a16:colId xmlns:a16="http://schemas.microsoft.com/office/drawing/2014/main" val="212161901"/>
                    </a:ext>
                  </a:extLst>
                </a:gridCol>
                <a:gridCol w="8398640">
                  <a:extLst>
                    <a:ext uri="{9D8B030D-6E8A-4147-A177-3AD203B41FA5}">
                      <a16:colId xmlns:a16="http://schemas.microsoft.com/office/drawing/2014/main" val="1014453301"/>
                    </a:ext>
                  </a:extLst>
                </a:gridCol>
              </a:tblGrid>
              <a:tr h="0">
                <a:tc>
                  <a:txBody>
                    <a:bodyPr/>
                    <a:lstStyle/>
                    <a:p>
                      <a:r>
                        <a:rPr lang="en-IE" sz="2200" b="1" dirty="0">
                          <a:solidFill>
                            <a:schemeClr val="bg1"/>
                          </a:solidFill>
                        </a:rPr>
                        <a:t>Hugtak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1" dirty="0">
                          <a:solidFill>
                            <a:schemeClr val="bg1"/>
                          </a:solidFill>
                        </a:rPr>
                        <a:t>Hvað það þýðir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1286521008"/>
                  </a:ext>
                </a:extLst>
              </a:tr>
              <a:tr h="0">
                <a:tc>
                  <a:txBody>
                    <a:bodyPr/>
                    <a:lstStyle/>
                    <a:p>
                      <a:r>
                        <a:rPr lang="en-IE" sz="2000" b="1" dirty="0">
                          <a:solidFill>
                            <a:srgbClr val="494949"/>
                          </a:solidFill>
                        </a:rPr>
                        <a:t>styrkur</a:t>
                      </a:r>
                      <a:endParaRPr lang="en-IE" sz="20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Ókeypis fjármögnun (engin endurgreiðsla) – venjulega með reglum og skýrslugerð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42664438"/>
                  </a:ext>
                </a:extLst>
              </a:tr>
              <a:tr h="0">
                <a:tc>
                  <a:txBody>
                    <a:bodyPr/>
                    <a:lstStyle/>
                    <a:p>
                      <a:r>
                        <a:rPr lang="en-IE" sz="2000" b="1" dirty="0">
                          <a:solidFill>
                            <a:srgbClr val="494949"/>
                          </a:solidFill>
                        </a:rPr>
                        <a:t>Lán</a:t>
                      </a:r>
                      <a:endParaRPr lang="en-IE" sz="20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Lánað fé sem greitt er mánaðarlega með vöxtum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7650527"/>
                  </a:ext>
                </a:extLst>
              </a:tr>
              <a:tr h="0">
                <a:tc>
                  <a:txBody>
                    <a:bodyPr/>
                    <a:lstStyle/>
                    <a:p>
                      <a:r>
                        <a:rPr lang="en-IE" sz="2000" b="1">
                          <a:solidFill>
                            <a:srgbClr val="494949"/>
                          </a:solidFill>
                        </a:rPr>
                        <a:t>Samfjármögnun</a:t>
                      </a:r>
                      <a:endParaRPr lang="en-IE" sz="200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Þú verður að standa straum af hluta kostnaðarins (t.d. 30–50% af fjárhagsáætluninni)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64967121"/>
                  </a:ext>
                </a:extLst>
              </a:tr>
              <a:tr h="0">
                <a:tc>
                  <a:txBody>
                    <a:bodyPr/>
                    <a:lstStyle/>
                    <a:p>
                      <a:r>
                        <a:rPr lang="en-IE" sz="2000" b="1">
                          <a:solidFill>
                            <a:srgbClr val="494949"/>
                          </a:solidFill>
                        </a:rPr>
                        <a:t>Áfangaskipt fjármögnun</a:t>
                      </a:r>
                      <a:endParaRPr lang="en-IE" sz="200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Fjármunir greiddir út í áföngum (skipulag &gt; bygging &gt; afhending)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73138467"/>
                  </a:ext>
                </a:extLst>
              </a:tr>
              <a:tr h="0">
                <a:tc>
                  <a:txBody>
                    <a:bodyPr/>
                    <a:lstStyle/>
                    <a:p>
                      <a:r>
                        <a:rPr lang="en-IE" sz="2000" b="1">
                          <a:solidFill>
                            <a:srgbClr val="494949"/>
                          </a:solidFill>
                        </a:rPr>
                        <a:t>Áhrifafjárfesting</a:t>
                      </a:r>
                      <a:endParaRPr lang="en-IE" sz="200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Einkafjárfestar sem styðja græn/félagsleg fyrirtæki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9297463"/>
                  </a:ext>
                </a:extLst>
              </a:tr>
              <a:tr h="0">
                <a:tc>
                  <a:txBody>
                    <a:bodyPr/>
                    <a:lstStyle/>
                    <a:p>
                      <a:r>
                        <a:rPr lang="en-IE" sz="2000" b="1" dirty="0">
                          <a:solidFill>
                            <a:srgbClr val="494949"/>
                          </a:solidFill>
                        </a:rPr>
                        <a:t>Kynningarglærur</a:t>
                      </a:r>
                      <a:endParaRPr lang="en-IE" sz="20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Stutt sjónræn kynning á hugmyndinni þinni fyrir fjárfesta eða styrktaraðila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6584278"/>
                  </a:ext>
                </a:extLst>
              </a:tr>
              <a:tr h="0">
                <a:tc>
                  <a:txBody>
                    <a:bodyPr/>
                    <a:lstStyle/>
                    <a:p>
                      <a:r>
                        <a:rPr lang="en-IE" sz="2000" b="1" dirty="0">
                          <a:solidFill>
                            <a:srgbClr val="494949"/>
                          </a:solidFill>
                        </a:rPr>
                        <a:t>Fjárfestingarkall</a:t>
                      </a:r>
                      <a:endParaRPr lang="en-IE" sz="20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Sértæk tækifæri til að sækja um styrk (með lokadegi + skilyrðum)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4829334"/>
                  </a:ext>
                </a:extLst>
              </a:tr>
              <a:tr h="0">
                <a:tc>
                  <a:txBody>
                    <a:bodyPr/>
                    <a:lstStyle/>
                    <a:p>
                      <a:r>
                        <a:rPr lang="en-US" sz="2000" b="1" dirty="0">
                          <a:solidFill>
                            <a:srgbClr val="494949"/>
                          </a:solidFill>
                        </a:rPr>
                        <a:t>Eigin sparnaður</a:t>
                      </a:r>
                      <a:r>
                        <a:rPr lang="en-US" sz="2000" dirty="0">
                          <a:solidFill>
                            <a:srgbClr val="494949"/>
                          </a:solidFill>
                        </a:rPr>
                        <a:t> </a:t>
                      </a:r>
                      <a:endParaRPr lang="en-IE" sz="20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Eigin fé. Frábært fyrir smáframkvæmdir, en gæti ekki dugað ein og sér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5600924"/>
                  </a:ext>
                </a:extLst>
              </a:tr>
              <a:tr h="0">
                <a:tc>
                  <a:txBody>
                    <a:bodyPr/>
                    <a:lstStyle/>
                    <a:p>
                      <a:r>
                        <a:rPr lang="en-US" sz="2000" b="1" dirty="0">
                          <a:solidFill>
                            <a:srgbClr val="494949"/>
                          </a:solidFill>
                        </a:rPr>
                        <a:t>Smálán</a:t>
                      </a:r>
                      <a:endParaRPr lang="en-IE" sz="20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Litlar lána (oft €5.000–€25.000) fyrir frumkvöðla á frumstigi, fáanlegar í gegnum þjóðleg forrit (t.d. Microfinance Ireland, Slovenski </a:t>
                      </a:r>
                      <a:r>
                        <a:rPr lang="en-US" sz="2000" dirty="0" err="1">
                          <a:solidFill>
                            <a:srgbClr val="494949"/>
                          </a:solidFill>
                        </a:rPr>
                        <a:t>Podjetniški Sklad</a:t>
                      </a:r>
                      <a:r>
                        <a:rPr lang="en-US" sz="2000" dirty="0">
                          <a:solidFill>
                            <a:srgbClr val="494949"/>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3372071"/>
                  </a:ext>
                </a:extLst>
              </a:tr>
              <a:tr h="0">
                <a:tc>
                  <a:txBody>
                    <a:bodyPr/>
                    <a:lstStyle/>
                    <a:p>
                      <a:r>
                        <a:rPr lang="en-US" sz="2000" b="1" dirty="0">
                          <a:solidFill>
                            <a:srgbClr val="494949"/>
                          </a:solidFill>
                        </a:rPr>
                        <a:t>Opinberir styrkir</a:t>
                      </a:r>
                      <a:r>
                        <a:rPr lang="en-US" sz="2000" dirty="0">
                          <a:solidFill>
                            <a:srgbClr val="494949"/>
                          </a:solidFill>
                        </a:rPr>
                        <a:t> </a:t>
                      </a:r>
                      <a:endParaRPr lang="en-IE" sz="20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Óendurgreiðanleg fjárframlög úr ESB-stuðningsáætlunum eins og LEADER (Írland, Slóvenía, Ítalía), PSR (Ítalía) eða grænum nýsköpunarsjóðum (Holland).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1869110"/>
                  </a:ext>
                </a:extLst>
              </a:tr>
            </a:tbl>
          </a:graphicData>
        </a:graphic>
      </p:graphicFrame>
    </p:spTree>
    <p:extLst>
      <p:ext uri="{BB962C8B-B14F-4D97-AF65-F5344CB8AC3E}">
        <p14:creationId xmlns:p14="http://schemas.microsoft.com/office/powerpoint/2010/main" val="125233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2380B-5EAE-75F2-8636-4E1704EC51D3}"/>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0C8B5C12-19F5-6DE3-5F05-EC4704B7ECCF}"/>
              </a:ext>
            </a:extLst>
          </p:cNvPr>
          <p:cNvSpPr>
            <a:spLocks noGrp="1"/>
          </p:cNvSpPr>
          <p:nvPr>
            <p:ph type="body" sz="quarter" idx="16"/>
          </p:nvPr>
        </p:nvSpPr>
        <p:spPr>
          <a:xfrm>
            <a:off x="774803" y="210600"/>
            <a:ext cx="10614687" cy="803654"/>
          </a:xfrm>
        </p:spPr>
        <p:txBody>
          <a:bodyPr/>
          <a:lstStyle/>
          <a:p>
            <a:r>
              <a:rPr lang="en-US" dirty="0">
                <a:solidFill>
                  <a:srgbClr val="E96751"/>
                </a:solidFill>
              </a:rPr>
              <a:t>Algengt fjármögnunarorðafæri, einfaldlega útskýrt</a:t>
            </a:r>
            <a:endParaRPr lang="en-IE" dirty="0">
              <a:solidFill>
                <a:srgbClr val="E96751"/>
              </a:solidFill>
            </a:endParaRPr>
          </a:p>
        </p:txBody>
      </p:sp>
      <p:graphicFrame>
        <p:nvGraphicFramePr>
          <p:cNvPr id="9" name="Table 8">
            <a:extLst>
              <a:ext uri="{FF2B5EF4-FFF2-40B4-BE49-F238E27FC236}">
                <a16:creationId xmlns:a16="http://schemas.microsoft.com/office/drawing/2014/main" id="{AA58C107-E92F-57BB-C81F-9DE53F193799}"/>
              </a:ext>
            </a:extLst>
          </p:cNvPr>
          <p:cNvGraphicFramePr>
            <a:graphicFrameLocks noGrp="1"/>
          </p:cNvGraphicFramePr>
          <p:nvPr>
            <p:extLst>
              <p:ext uri="{D42A27DB-BD31-4B8C-83A1-F6EECF244321}">
                <p14:modId xmlns:p14="http://schemas.microsoft.com/office/powerpoint/2010/main" val="1463534851"/>
              </p:ext>
            </p:extLst>
          </p:nvPr>
        </p:nvGraphicFramePr>
        <p:xfrm>
          <a:off x="873890" y="747554"/>
          <a:ext cx="10515600" cy="2834640"/>
        </p:xfrm>
        <a:graphic>
          <a:graphicData uri="http://schemas.openxmlformats.org/drawingml/2006/table">
            <a:tbl>
              <a:tblPr/>
              <a:tblGrid>
                <a:gridCol w="2888485">
                  <a:extLst>
                    <a:ext uri="{9D8B030D-6E8A-4147-A177-3AD203B41FA5}">
                      <a16:colId xmlns:a16="http://schemas.microsoft.com/office/drawing/2014/main" val="212161901"/>
                    </a:ext>
                  </a:extLst>
                </a:gridCol>
                <a:gridCol w="7627115">
                  <a:extLst>
                    <a:ext uri="{9D8B030D-6E8A-4147-A177-3AD203B41FA5}">
                      <a16:colId xmlns:a16="http://schemas.microsoft.com/office/drawing/2014/main" val="1014453301"/>
                    </a:ext>
                  </a:extLst>
                </a:gridCol>
              </a:tblGrid>
              <a:tr h="0">
                <a:tc>
                  <a:txBody>
                    <a:bodyPr/>
                    <a:lstStyle/>
                    <a:p>
                      <a:r>
                        <a:rPr lang="en-IE" sz="2200" b="1" dirty="0">
                          <a:solidFill>
                            <a:schemeClr val="bg1"/>
                          </a:solidFill>
                        </a:rPr>
                        <a:t>Hugtak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1" dirty="0">
                          <a:solidFill>
                            <a:schemeClr val="bg1"/>
                          </a:solidFill>
                        </a:rPr>
                        <a:t>Hvað það þýðir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1286521008"/>
                  </a:ext>
                </a:extLst>
              </a:tr>
              <a:tr h="0">
                <a:tc>
                  <a:txBody>
                    <a:bodyPr/>
                    <a:lstStyle/>
                    <a:p>
                      <a:r>
                        <a:rPr lang="en-US" sz="2000" b="1" dirty="0">
                          <a:solidFill>
                            <a:srgbClr val="494949"/>
                          </a:solidFill>
                        </a:rPr>
                        <a:t>Fjárfestingaráætlanir í ferðaþjónustu</a:t>
                      </a:r>
                      <a:r>
                        <a:rPr lang="en-US" sz="2000" dirty="0">
                          <a:solidFill>
                            <a:srgbClr val="494949"/>
                          </a:solidFill>
                        </a:rPr>
                        <a:t> </a:t>
                      </a:r>
                      <a:endParaRPr lang="en-IE" sz="20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Boðið af þjóðlegum ferðaþjónustustofnunum eins og Fáilte Ireland eða SPIRIT Slovenia.</a:t>
                      </a:r>
                    </a:p>
                    <a:p>
                      <a:endParaRPr lang="en-US" sz="20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034702"/>
                  </a:ext>
                </a:extLst>
              </a:tr>
              <a:tr h="0">
                <a:tc>
                  <a:txBody>
                    <a:bodyPr/>
                    <a:lstStyle/>
                    <a:p>
                      <a:r>
                        <a:rPr lang="en-US" sz="2000" b="1" dirty="0">
                          <a:solidFill>
                            <a:srgbClr val="494949"/>
                          </a:solidFill>
                        </a:rPr>
                        <a:t>Siðferðilegir eða grænir fjárfestar</a:t>
                      </a:r>
                      <a:r>
                        <a:rPr lang="en-US" sz="2000" dirty="0">
                          <a:solidFill>
                            <a:srgbClr val="494949"/>
                          </a:solidFill>
                        </a:rPr>
                        <a:t> </a:t>
                      </a:r>
                      <a:endParaRPr lang="en-IE" sz="20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Einstaklingar eða sjóðir sem styðja félagslega og umhverfislega ábyrg verkefni.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8460163"/>
                  </a:ext>
                </a:extLst>
              </a:tr>
              <a:tr h="0">
                <a:tc>
                  <a:txBody>
                    <a:bodyPr/>
                    <a:lstStyle/>
                    <a:p>
                      <a:r>
                        <a:rPr lang="en-US" sz="2000" b="1" dirty="0">
                          <a:solidFill>
                            <a:srgbClr val="494949"/>
                          </a:solidFill>
                        </a:rPr>
                        <a:t>Fjölmennsfjármögnun</a:t>
                      </a:r>
                      <a:endParaRPr lang="en-IE" sz="20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Vettvangar þar sem þú getur safnað smáframlögum frá mörgum stuðningsmönnum, oft í skiptum fyrir umbun eða snemmbúna bókanir.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7960717"/>
                  </a:ext>
                </a:extLst>
              </a:tr>
            </a:tbl>
          </a:graphicData>
        </a:graphic>
      </p:graphicFrame>
    </p:spTree>
    <p:extLst>
      <p:ext uri="{BB962C8B-B14F-4D97-AF65-F5344CB8AC3E}">
        <p14:creationId xmlns:p14="http://schemas.microsoft.com/office/powerpoint/2010/main" val="2919183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AC68B-A275-9862-6AC1-4164D28221E3}"/>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544FEB60-DFAA-23E5-6CC8-C86FB7CE558B}"/>
              </a:ext>
            </a:extLst>
          </p:cNvPr>
          <p:cNvSpPr>
            <a:spLocks noGrp="1"/>
          </p:cNvSpPr>
          <p:nvPr>
            <p:ph type="body" sz="quarter" idx="18"/>
          </p:nvPr>
        </p:nvSpPr>
        <p:spPr>
          <a:xfrm>
            <a:off x="639320" y="3392026"/>
            <a:ext cx="2927720" cy="1049221"/>
          </a:xfrm>
        </p:spPr>
        <p:txBody>
          <a:bodyPr/>
          <a:lstStyle/>
          <a:p>
            <a:pPr algn="ctr">
              <a:lnSpc>
                <a:spcPct val="100000"/>
              </a:lnSpc>
            </a:pPr>
            <a:r>
              <a:rPr lang="en-IE" sz="3000" dirty="0"/>
              <a:t>Eigið fé og/eða sparnaður</a:t>
            </a:r>
          </a:p>
        </p:txBody>
      </p:sp>
      <p:pic>
        <p:nvPicPr>
          <p:cNvPr id="6" name="Picture Placeholder 5" descr="A person putting money in a purse&#10;&#10;AI-generated content may be incorrect.">
            <a:extLst>
              <a:ext uri="{FF2B5EF4-FFF2-40B4-BE49-F238E27FC236}">
                <a16:creationId xmlns:a16="http://schemas.microsoft.com/office/drawing/2014/main" id="{6E780C65-F0CE-1F2C-206F-B6ED7E09E43C}"/>
              </a:ext>
            </a:extLst>
          </p:cNvPr>
          <p:cNvPicPr>
            <a:picLocks noGrp="1" noChangeAspect="1"/>
          </p:cNvPicPr>
          <p:nvPr>
            <p:ph type="pic" sz="quarter" idx="10"/>
          </p:nvPr>
        </p:nvPicPr>
        <p:blipFill>
          <a:blip r:embed="rId2"/>
          <a:srcRect t="31045" b="31045"/>
          <a:stretch>
            <a:fillRect/>
          </a:stretch>
        </p:blipFill>
        <p:spPr/>
      </p:pic>
      <p:sp>
        <p:nvSpPr>
          <p:cNvPr id="3" name="Text Placeholder 2">
            <a:extLst>
              <a:ext uri="{FF2B5EF4-FFF2-40B4-BE49-F238E27FC236}">
                <a16:creationId xmlns:a16="http://schemas.microsoft.com/office/drawing/2014/main" id="{08B1E20D-E9B8-B271-31EE-3611EF4109A5}"/>
              </a:ext>
            </a:extLst>
          </p:cNvPr>
          <p:cNvSpPr>
            <a:spLocks noGrp="1"/>
          </p:cNvSpPr>
          <p:nvPr>
            <p:ph type="body" sz="quarter" idx="21"/>
          </p:nvPr>
        </p:nvSpPr>
        <p:spPr>
          <a:xfrm>
            <a:off x="5276850" y="170755"/>
            <a:ext cx="6428850" cy="3499183"/>
          </a:xfrm>
        </p:spPr>
        <p:txBody>
          <a:bodyPr/>
          <a:lstStyle/>
          <a:p>
            <a:pPr>
              <a:spcAft>
                <a:spcPts val="600"/>
              </a:spcAft>
            </a:pPr>
            <a:r>
              <a:rPr lang="en-US" sz="2400" dirty="0"/>
              <a:t>Að koma á fót nýstárlegri gistingu í ferðaþjónustu krefst oft þess að fjármagn sé safnað saman frá mörgum aðilum. Þessi kafli gefur yfirlit yfir fjármögnunarmöguleika, allt frá sjálfsfjármögnun til blandaðrar fjármögnunar:</a:t>
            </a:r>
          </a:p>
          <a:p>
            <a:pPr>
              <a:spcAft>
                <a:spcPts val="600"/>
              </a:spcAft>
            </a:pPr>
            <a:endParaRPr lang="en-US" sz="2400" dirty="0"/>
          </a:p>
          <a:p>
            <a:pPr>
              <a:spcAft>
                <a:spcPts val="600"/>
              </a:spcAft>
            </a:pPr>
            <a:r>
              <a:rPr lang="en-US" sz="2400" b="1" dirty="0">
                <a:solidFill>
                  <a:srgbClr val="459597"/>
                </a:solidFill>
              </a:rPr>
              <a:t>Eigið fé: </a:t>
            </a:r>
            <a:r>
              <a:rPr lang="en-US" sz="2400" dirty="0"/>
              <a:t>Margir smáframkvæmdastjórar byrja með persónulegum sparnaði eða eigin fjármagni sem aðal fjármögnunaruppsprettu. Næstum allir eigendur fjárfesta hluta af eigin sparnaði. Hvort sem um er að ræða peninga sem þú hefur sparað, lánað frá vinum eða fjölskyldu, eða fjárfest úr uppsagnarbótum eða lífeyrisútdrætti, veitir eigið fé þér </a:t>
            </a:r>
            <a:r>
              <a:rPr lang="en-US" sz="2400" b="1" dirty="0"/>
              <a:t>fulla stjórn </a:t>
            </a:r>
            <a:r>
              <a:rPr lang="en-US" sz="2400" dirty="0"/>
              <a:t>og </a:t>
            </a:r>
            <a:r>
              <a:rPr lang="en-US" sz="2400" b="1" dirty="0"/>
              <a:t>engin skuld</a:t>
            </a:r>
            <a:r>
              <a:rPr lang="en-US" sz="2400" dirty="0"/>
              <a:t>.</a:t>
            </a:r>
          </a:p>
          <a:p>
            <a:pPr>
              <a:spcAft>
                <a:spcPts val="600"/>
              </a:spcAft>
            </a:pPr>
            <a:endParaRPr lang="en-IE" sz="2100" dirty="0"/>
          </a:p>
        </p:txBody>
      </p:sp>
      <p:sp>
        <p:nvSpPr>
          <p:cNvPr id="2" name="Text Placeholder 6">
            <a:extLst>
              <a:ext uri="{FF2B5EF4-FFF2-40B4-BE49-F238E27FC236}">
                <a16:creationId xmlns:a16="http://schemas.microsoft.com/office/drawing/2014/main" id="{734DE1F2-21AE-FF11-1F72-76B38FD142B5}"/>
              </a:ext>
            </a:extLst>
          </p:cNvPr>
          <p:cNvSpPr txBox="1">
            <a:spLocks/>
          </p:cNvSpPr>
          <p:nvPr/>
        </p:nvSpPr>
        <p:spPr>
          <a:xfrm>
            <a:off x="716666" y="2379779"/>
            <a:ext cx="2773029"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dirty="0"/>
              <a:t>Fjármögnunar- og fjármálavalkostir</a:t>
            </a:r>
          </a:p>
        </p:txBody>
      </p:sp>
      <p:grpSp>
        <p:nvGrpSpPr>
          <p:cNvPr id="9" name="Group 8">
            <a:extLst>
              <a:ext uri="{FF2B5EF4-FFF2-40B4-BE49-F238E27FC236}">
                <a16:creationId xmlns:a16="http://schemas.microsoft.com/office/drawing/2014/main" id="{5472D954-55C0-B2C8-7ADD-2715C75AF270}"/>
              </a:ext>
            </a:extLst>
          </p:cNvPr>
          <p:cNvGrpSpPr/>
          <p:nvPr/>
        </p:nvGrpSpPr>
        <p:grpSpPr>
          <a:xfrm>
            <a:off x="4479505" y="2320366"/>
            <a:ext cx="720000" cy="800041"/>
            <a:chOff x="1016000" y="1024973"/>
            <a:chExt cx="1016000" cy="1128947"/>
          </a:xfrm>
        </p:grpSpPr>
        <p:sp>
          <p:nvSpPr>
            <p:cNvPr id="10" name="Oval 9">
              <a:extLst>
                <a:ext uri="{FF2B5EF4-FFF2-40B4-BE49-F238E27FC236}">
                  <a16:creationId xmlns:a16="http://schemas.microsoft.com/office/drawing/2014/main" id="{85BC2BC7-4586-591D-E096-DCD3E0E091A9}"/>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2" name="TextBox 11">
              <a:extLst>
                <a:ext uri="{FF2B5EF4-FFF2-40B4-BE49-F238E27FC236}">
                  <a16:creationId xmlns:a16="http://schemas.microsoft.com/office/drawing/2014/main" id="{A6B3F325-D167-AEFE-B335-4F886CCFBCCA}"/>
                </a:ext>
              </a:extLst>
            </p:cNvPr>
            <p:cNvSpPr txBox="1"/>
            <p:nvPr/>
          </p:nvSpPr>
          <p:spPr>
            <a:xfrm>
              <a:off x="1028700" y="1024973"/>
              <a:ext cx="971551"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sp>
        <p:nvSpPr>
          <p:cNvPr id="5" name="TextBox 4">
            <a:extLst>
              <a:ext uri="{FF2B5EF4-FFF2-40B4-BE49-F238E27FC236}">
                <a16:creationId xmlns:a16="http://schemas.microsoft.com/office/drawing/2014/main" id="{8C4FABD2-8D99-CB12-6D8B-A79138E8118C}"/>
              </a:ext>
            </a:extLst>
          </p:cNvPr>
          <p:cNvSpPr txBox="1"/>
          <p:nvPr/>
        </p:nvSpPr>
        <p:spPr>
          <a:xfrm>
            <a:off x="519040" y="5232795"/>
            <a:ext cx="3721929" cy="1446550"/>
          </a:xfrm>
          <a:prstGeom prst="rect">
            <a:avLst/>
          </a:prstGeom>
          <a:noFill/>
        </p:spPr>
        <p:txBody>
          <a:bodyPr wrap="square">
            <a:spAutoFit/>
          </a:bodyPr>
          <a:lstStyle/>
          <a:p>
            <a:r>
              <a:rPr lang="en-US" sz="2200" b="1" dirty="0">
                <a:solidFill>
                  <a:srgbClr val="E96751"/>
                </a:solidFill>
              </a:rPr>
              <a:t>Athugið: </a:t>
            </a:r>
            <a:r>
              <a:rPr lang="en-US" sz="2200" dirty="0">
                <a:solidFill>
                  <a:srgbClr val="494949"/>
                </a:solidFill>
              </a:rPr>
              <a:t>Fyrir stærri eða áhættusamari verkefni er oft sameinað eigið fé með </a:t>
            </a:r>
            <a:r>
              <a:rPr lang="en-US" sz="2200" b="1" dirty="0">
                <a:solidFill>
                  <a:srgbClr val="494949"/>
                </a:solidFill>
              </a:rPr>
              <a:t>styrkjum, örlánum </a:t>
            </a:r>
            <a:r>
              <a:rPr lang="en-US" sz="2200" dirty="0">
                <a:solidFill>
                  <a:srgbClr val="494949"/>
                </a:solidFill>
              </a:rPr>
              <a:t>eða </a:t>
            </a:r>
            <a:r>
              <a:rPr lang="en-US" sz="2200" b="1" dirty="0">
                <a:solidFill>
                  <a:srgbClr val="494949"/>
                </a:solidFill>
              </a:rPr>
              <a:t>fjölfjármögnun (crowdfunding)</a:t>
            </a:r>
            <a:r>
              <a:rPr lang="en-US" sz="2200" dirty="0">
                <a:solidFill>
                  <a:srgbClr val="494949"/>
                </a:solidFill>
              </a:rPr>
              <a:t>.</a:t>
            </a:r>
          </a:p>
        </p:txBody>
      </p:sp>
    </p:spTree>
    <p:extLst>
      <p:ext uri="{BB962C8B-B14F-4D97-AF65-F5344CB8AC3E}">
        <p14:creationId xmlns:p14="http://schemas.microsoft.com/office/powerpoint/2010/main" val="1813358604"/>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6" ma:contentTypeDescription="Create a new document." ma:contentTypeScope="" ma:versionID="9419557d0d05647896247c76f8082c84">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8bb00514f3168b1377ce5798e928eabc"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9D1BECC-BF1D-4F4C-B469-10BCA5CA566E}"/>
</file>

<file path=customXml/itemProps2.xml><?xml version="1.0" encoding="utf-8"?>
<ds:datastoreItem xmlns:ds="http://schemas.openxmlformats.org/officeDocument/2006/customXml" ds:itemID="{3DDCE0EB-E289-477E-92B2-B55F0A59BE16}"/>
</file>

<file path=customXml/itemProps3.xml><?xml version="1.0" encoding="utf-8"?>
<ds:datastoreItem xmlns:ds="http://schemas.openxmlformats.org/officeDocument/2006/customXml" ds:itemID="{C6079728-502F-43F4-8368-6DB77D0BF05F}"/>
</file>

<file path=docProps/app.xml><?xml version="1.0" encoding="utf-8"?>
<Properties xmlns="http://schemas.openxmlformats.org/officeDocument/2006/extended-properties" xmlns:vt="http://schemas.openxmlformats.org/officeDocument/2006/docPropsVTypes">
  <Template/>
  <TotalTime>77</TotalTime>
  <Words>3631</Words>
  <Application>Microsoft Office PowerPoint</Application>
  <PresentationFormat>Widescreen</PresentationFormat>
  <Paragraphs>295</Paragraphs>
  <Slides>37</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Aptos</vt:lpstr>
      <vt:lpstr>Arial</vt:lpstr>
      <vt:lpstr>Calibri</vt:lpstr>
      <vt:lpstr>Google Sans</vt:lpstr>
      <vt:lpstr>Montserrat</vt:lpstr>
      <vt:lpstr>Montserrat Light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docId:008574083AC75C1066FCAD770931BC73</cp:keywords>
  <cp:lastModifiedBy>Kjartan Bollason</cp:lastModifiedBy>
  <cp:revision>569</cp:revision>
  <dcterms:created xsi:type="dcterms:W3CDTF">2020-10-14T13:32:04Z</dcterms:created>
  <dcterms:modified xsi:type="dcterms:W3CDTF">2026-01-23T15:16:38Z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ies>
</file>