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Masters/notesMaster1.xml" ContentType="application/vnd.openxmlformats-officedocument.presentationml.notesMaster+xml"/>
  <Override PartName="/ppt/diagrams/drawing1.xml" ContentType="application/vnd.ms-office.drawingml.diagramDrawing+xml"/>
  <Override PartName="/ppt/diagrams/layout1.xml" ContentType="application/vnd.openxmlformats-officedocument.drawingml.diagramLayout+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quickStyle1.xml" ContentType="application/vnd.openxmlformats-officedocument.drawingml.diagramStyle+xml"/>
  <Override PartName="/ppt/diagrams/colors1.xml" ContentType="application/vnd.openxmlformats-officedocument.drawingml.diagramCol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3"/>
  </p:notesMasterIdLst>
  <p:sldIdLst>
    <p:sldId id="7770" r:id="rId2"/>
    <p:sldId id="7765" r:id="rId3"/>
    <p:sldId id="7766" r:id="rId4"/>
    <p:sldId id="7768" r:id="rId5"/>
    <p:sldId id="7767" r:id="rId6"/>
    <p:sldId id="6586" r:id="rId7"/>
    <p:sldId id="7599" r:id="rId8"/>
    <p:sldId id="6955" r:id="rId9"/>
    <p:sldId id="6506" r:id="rId10"/>
    <p:sldId id="7771" r:id="rId11"/>
    <p:sldId id="6933" r:id="rId12"/>
    <p:sldId id="6963" r:id="rId13"/>
    <p:sldId id="6921" r:id="rId14"/>
    <p:sldId id="7600" r:id="rId15"/>
    <p:sldId id="7772" r:id="rId16"/>
    <p:sldId id="6931" r:id="rId17"/>
    <p:sldId id="7601" r:id="rId18"/>
    <p:sldId id="7773" r:id="rId19"/>
    <p:sldId id="7604" r:id="rId20"/>
    <p:sldId id="7774" r:id="rId21"/>
    <p:sldId id="76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8F"/>
    <a:srgbClr val="F2A158"/>
    <a:srgbClr val="EC7C69"/>
    <a:srgbClr val="E96751"/>
    <a:srgbClr val="616161"/>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64" d="100"/>
          <a:sy n="64" d="100"/>
        </p:scale>
        <p:origin x="41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Formúla endurgreiðslutíma </a:t>
          </a:r>
          <a:r>
            <a:rPr lang="en-IE" sz="2400" b="0" dirty="0"/>
            <a:t>(ár)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Endurgreiðslutími </a:t>
          </a:r>
          <a:r>
            <a:rPr lang="en-US" sz="2200" dirty="0"/>
            <a:t>= upphafleg fjárfesting / árleg sparnaður</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Hvernig á að nota</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Sýnir hversu langan tíma það tekur fyrir fjárfestingu (t.d. sólarsellur) að borga sig.</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Ávöxtun fjárfestingar </a:t>
          </a:r>
        </a:p>
        <a:p>
          <a:r>
            <a:rPr lang="en-IE" sz="2000" b="0" dirty="0"/>
            <a:t>(Ávöxtun fjárfestingar %)</a:t>
          </a:r>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ROI = </a:t>
          </a:r>
          <a:r>
            <a:rPr lang="en-US" sz="2200" b="0" dirty="0"/>
            <a:t>(Árleg nettósparnaður / upphafleg fjárfesting) × 100</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Hvernig á að nota</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Aðstoðar við að bera saman hvaða uppfærslur eru fjárhagslega hagkvæmast.</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200" b="1" dirty="0"/>
            <a:t>Hár upphafskostnaður </a:t>
          </a:r>
        </a:p>
      </dgm:t>
    </dgm:pt>
    <dgm:pt modelId="{6FBDA5F3-E1D3-43ED-B384-F026D920AB12}" type="parTrans" cxnId="{595C4B3D-2C03-4BB2-B532-EB6B0A1FB9CD}">
      <dgm:prSet/>
      <dgm:spPr/>
      <dgm:t>
        <a:bodyPr/>
        <a:lstStyle/>
        <a:p>
          <a:endParaRPr lang="en-IE" sz="2000"/>
        </a:p>
      </dgm:t>
    </dgm:pt>
    <dgm:pt modelId="{D2702068-BFD1-4A4B-802A-C4238FC65AAB}" type="sibTrans" cxnId="{595C4B3D-2C03-4BB2-B532-EB6B0A1FB9CD}">
      <dgm:prSet/>
      <dgm:spPr/>
      <dgm:t>
        <a:bodyPr/>
        <a:lstStyle/>
        <a:p>
          <a:endParaRPr lang="en-IE" sz="20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200" b="0" i="0" u="none" strike="noStrike" cap="none" normalizeH="0" baseline="0" dirty="0">
              <a:ln>
                <a:noFill/>
              </a:ln>
              <a:effectLst/>
            </a:rPr>
            <a:t>Uppsetning, uppfærsla, efni og bygging geta kostað verulega fjármuni.</a:t>
          </a:r>
          <a:endParaRPr lang="en-IE" sz="2200" b="0" dirty="0"/>
        </a:p>
      </dgm:t>
    </dgm:pt>
    <dgm:pt modelId="{CAB6670D-41F5-4EF0-9F8E-D601BA7ED432}" type="parTrans" cxnId="{3C427FAA-8888-4B42-A2DD-B1C4FEAFF1AE}">
      <dgm:prSet/>
      <dgm:spPr/>
      <dgm:t>
        <a:bodyPr/>
        <a:lstStyle/>
        <a:p>
          <a:endParaRPr lang="en-IE" sz="2000"/>
        </a:p>
      </dgm:t>
    </dgm:pt>
    <dgm:pt modelId="{57AFF84B-524A-4291-932E-8A689CEDBB95}" type="sibTrans" cxnId="{3C427FAA-8888-4B42-A2DD-B1C4FEAFF1AE}">
      <dgm:prSet/>
      <dgm:spPr/>
      <dgm:t>
        <a:bodyPr/>
        <a:lstStyle/>
        <a:p>
          <a:endParaRPr lang="en-IE" sz="2000"/>
        </a:p>
      </dgm:t>
    </dgm:pt>
    <dgm:pt modelId="{35ECE6DB-832A-468B-B9D2-562C46F00314}">
      <dgm:prSet phldrT="[Text]" custT="1"/>
      <dgm:spPr/>
      <dgm:t>
        <a:bodyPr/>
        <a:lstStyle/>
        <a:p>
          <a:r>
            <a:rPr lang="en-IE" sz="2200" b="1" dirty="0">
              <a:solidFill>
                <a:srgbClr val="E96751"/>
              </a:solidFill>
            </a:rPr>
            <a:t>Dæmi</a:t>
          </a:r>
        </a:p>
      </dgm:t>
    </dgm:pt>
    <dgm:pt modelId="{71198CC0-91FA-4EDA-852A-A200C1E285E0}" type="parTrans" cxnId="{A76AB69A-6F40-4594-B626-A82381799289}">
      <dgm:prSet/>
      <dgm:spPr/>
      <dgm:t>
        <a:bodyPr/>
        <a:lstStyle/>
        <a:p>
          <a:endParaRPr lang="en-IE" sz="2000"/>
        </a:p>
      </dgm:t>
    </dgm:pt>
    <dgm:pt modelId="{BA908799-5339-489F-A269-0A57B796E13C}" type="sibTrans" cxnId="{A76AB69A-6F40-4594-B626-A82381799289}">
      <dgm:prSet/>
      <dgm:spPr/>
      <dgm:t>
        <a:bodyPr/>
        <a:lstStyle/>
        <a:p>
          <a:endParaRPr lang="en-IE" sz="2000"/>
        </a:p>
      </dgm:t>
    </dgm:pt>
    <dgm:pt modelId="{E7FAECCE-73F1-4FAE-BFD5-B32B8014B2EC}">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Kostnaður: </a:t>
          </a:r>
          <a:r>
            <a:rPr kumimoji="0" lang="en-US" altLang="en-US" sz="2200" i="0" u="none" strike="noStrike" kern="1200" cap="none" normalizeH="0" baseline="0" dirty="0">
              <a:ln>
                <a:noFill/>
              </a:ln>
              <a:effectLst/>
            </a:rPr>
            <a:t>Sólarkerfi </a:t>
          </a:r>
          <a:r>
            <a:rPr kumimoji="0" lang="en-US" altLang="en-US" sz="2200" b="0" i="0" u="none" strike="noStrike" kern="1200" cap="none" normalizeH="0" baseline="0" dirty="0">
              <a:ln>
                <a:noFill/>
              </a:ln>
              <a:effectLst/>
            </a:rPr>
            <a:t>og lítil vindmylla geta kostað </a:t>
          </a:r>
          <a:r>
            <a:rPr lang="en-US" altLang="en-US" sz="2200" b="0" kern="1200" dirty="0"/>
            <a:t>um </a:t>
          </a:r>
          <a:r>
            <a:rPr lang="en-US" altLang="en-US" sz="2200" b="1" kern="1200" dirty="0"/>
            <a:t>€20,000 </a:t>
          </a:r>
          <a:r>
            <a:rPr lang="en-US" altLang="en-US" sz="2200" kern="1200" dirty="0"/>
            <a:t>- </a:t>
          </a:r>
          <a:r>
            <a:rPr lang="en-US" altLang="en-US" sz="2200" b="1" kern="1200" dirty="0"/>
            <a:t>€50,000. </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000"/>
        </a:p>
      </dgm:t>
    </dgm:pt>
    <dgm:pt modelId="{C7BDDA27-8D63-40D1-AAE5-2BABBD736E38}" type="sibTrans" cxnId="{281E3E1B-C4EC-49C1-9C92-08AAF2AD8BB7}">
      <dgm:prSet/>
      <dgm:spPr/>
      <dgm:t>
        <a:bodyPr/>
        <a:lstStyle/>
        <a:p>
          <a:endParaRPr lang="en-IE" sz="2000"/>
        </a:p>
      </dgm:t>
    </dgm:pt>
    <dgm:pt modelId="{821587D9-E91D-49DF-A762-BB5E7EA5A6C5}">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Sparnaður: Arðsemi fjárfestingarinnar </a:t>
          </a:r>
          <a:r>
            <a:rPr lang="en-US" altLang="en-US" sz="2200" b="0" kern="1200" dirty="0"/>
            <a:t>(</a:t>
          </a:r>
          <a:r>
            <a:rPr lang="en-US" altLang="en-US" sz="2200" b="1" kern="1200" dirty="0"/>
            <a:t>ROI), </a:t>
          </a:r>
          <a:r>
            <a:rPr lang="en-US" altLang="en-US" sz="2200" b="0" kern="1200" dirty="0"/>
            <a:t>háð orkunotkun og stærð kerfisins, getur sparað</a:t>
          </a:r>
          <a:r>
            <a:rPr lang="en-IE" sz="2200" b="1" kern="1200" dirty="0"/>
            <a:t> 2.000–5.000 € á ári </a:t>
          </a:r>
          <a:r>
            <a:rPr lang="en-IE" sz="2200" b="0" kern="1200" dirty="0"/>
            <a:t>fyrir lítið til meðalstórt umhverfisvænt gistiheimili. </a:t>
          </a:r>
          <a:endParaRPr lang="en-IE" sz="2200" b="0" kern="1200" dirty="0">
            <a:solidFill>
              <a:srgbClr val="FFFFFF"/>
            </a:solidFill>
            <a:latin typeface="Calibri" panose="020F0502020204030204"/>
            <a:ea typeface="+mn-ea"/>
            <a:cs typeface="+mn-cs"/>
          </a:endParaRPr>
        </a:p>
      </dgm:t>
    </dgm:pt>
    <dgm:pt modelId="{9CC0332B-ADB7-46CA-BE4A-AD1BEAA0900F}" type="parTrans" cxnId="{54C76432-302B-46A2-8B2B-F1A7CEEDE122}">
      <dgm:prSet/>
      <dgm:spPr/>
      <dgm:t>
        <a:bodyPr/>
        <a:lstStyle/>
        <a:p>
          <a:endParaRPr lang="en-IE"/>
        </a:p>
      </dgm:t>
    </dgm:pt>
    <dgm:pt modelId="{5450CD31-F145-4EE4-A016-AED60571940C}" type="sibTrans" cxnId="{54C76432-302B-46A2-8B2B-F1A7CEEDE122}">
      <dgm:prSet/>
      <dgm:spPr/>
      <dgm:t>
        <a:bodyPr/>
        <a:lstStyle/>
        <a:p>
          <a:endParaRPr lang="en-IE"/>
        </a:p>
      </dgm:t>
    </dgm:pt>
    <dgm:pt modelId="{85A10E8F-C2AA-4BC7-B31C-7F2C5E6417E6}">
      <dgm:prSet phldrT="[Text]" custT="1"/>
      <dgm:spPr>
        <a:solidFill>
          <a:srgbClr val="EC7C69"/>
        </a:solidFill>
      </dgm:spPr>
      <dgm:t>
        <a:bodyPr lIns="360000"/>
        <a:lstStyle/>
        <a:p>
          <a:pPr marL="0">
            <a:spcAft>
              <a:spcPts val="600"/>
            </a:spcAft>
            <a:buFont typeface="Arial" panose="020B0604020202020204" pitchFamily="34" charset="0"/>
            <a:buNone/>
          </a:pPr>
          <a:r>
            <a:rPr lang="en-IE" sz="2200" b="0" kern="1200" dirty="0"/>
            <a:t>Endurgreiðslutími er að meðaltali 7–12 ár. </a:t>
          </a:r>
          <a:endParaRPr lang="en-IE" sz="2200" b="0" kern="1200" dirty="0">
            <a:solidFill>
              <a:srgbClr val="FFFFFF"/>
            </a:solidFill>
            <a:latin typeface="Calibri" panose="020F0502020204030204"/>
            <a:ea typeface="+mn-ea"/>
            <a:cs typeface="+mn-cs"/>
          </a:endParaRPr>
        </a:p>
      </dgm:t>
    </dgm:pt>
    <dgm:pt modelId="{2E963C82-4FF2-405C-AA3A-90C6B27EE0BF}" type="parTrans" cxnId="{57E0F928-A295-4F68-8CCF-6529757F0C14}">
      <dgm:prSet/>
      <dgm:spPr/>
      <dgm:t>
        <a:bodyPr/>
        <a:lstStyle/>
        <a:p>
          <a:endParaRPr lang="en-IE"/>
        </a:p>
      </dgm:t>
    </dgm:pt>
    <dgm:pt modelId="{1CEEFBC5-98B8-4DA8-84B3-87CC3CED22E5}" type="sibTrans" cxnId="{57E0F928-A295-4F68-8CCF-6529757F0C1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19473" custLinFactNeighborX="-590" custLinFactNeighborY="-8874">
        <dgm:presLayoutVars>
          <dgm:chMax val="1"/>
          <dgm:bulletEnabled val="1"/>
        </dgm:presLayoutVars>
      </dgm:prSet>
      <dgm:spPr/>
    </dgm:pt>
    <dgm:pt modelId="{D8C8E0A3-BA8E-4282-AB64-69A8298815EE}" type="pres">
      <dgm:prSet presAssocID="{E42BD325-DF3F-4EA7-A363-04593AC8B8B9}" presName="bracket" presStyleLbl="parChTrans1D1" presStyleIdx="0" presStyleCnt="2" custLinFactNeighborX="11708" custLinFactNeighborY="-15579"/>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89529" custLinFactNeighborX="1477" custLinFactNeighborY="-18771">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ScaleX="124503"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132310" custLinFactNeighborX="56723" custLinFactNeighborY="570"/>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184931" custScaleY="149542" custLinFactNeighborX="9778" custLinFactNeighborY="11773">
        <dgm:presLayoutVars>
          <dgm:bulletEnabled val="1"/>
        </dgm:presLayoutVars>
      </dgm:prSet>
      <dgm:spPr/>
    </dgm:pt>
  </dgm:ptLst>
  <dgm:cxnLst>
    <dgm:cxn modelId="{15D72704-E2B9-466A-8B12-CE5F24901298}" type="presOf" srcId="{85A10E8F-C2AA-4BC7-B31C-7F2C5E6417E6}" destId="{169FA5A2-EAC8-4B0B-AB9D-C120184E3A76}" srcOrd="0" destOrd="2" presId="urn:diagrams.loki3.com/BracketList"/>
    <dgm:cxn modelId="{281E3E1B-C4EC-49C1-9C92-08AAF2AD8BB7}" srcId="{35ECE6DB-832A-468B-B9D2-562C46F00314}" destId="{E7FAECCE-73F1-4FAE-BFD5-B32B8014B2EC}" srcOrd="0" destOrd="0" parTransId="{24CD6CE3-A1B3-4AE3-AF90-640CE1DAF97D}" sibTransId="{C7BDDA27-8D63-40D1-AAE5-2BABBD736E38}"/>
    <dgm:cxn modelId="{57E0F928-A295-4F68-8CCF-6529757F0C14}" srcId="{35ECE6DB-832A-468B-B9D2-562C46F00314}" destId="{85A10E8F-C2AA-4BC7-B31C-7F2C5E6417E6}" srcOrd="2" destOrd="0" parTransId="{2E963C82-4FF2-405C-AA3A-90C6B27EE0BF}" sibTransId="{1CEEFBC5-98B8-4DA8-84B3-87CC3CED22E5}"/>
    <dgm:cxn modelId="{54C76432-302B-46A2-8B2B-F1A7CEEDE122}" srcId="{35ECE6DB-832A-468B-B9D2-562C46F00314}" destId="{821587D9-E91D-49DF-A762-BB5E7EA5A6C5}" srcOrd="1" destOrd="0" parTransId="{9CC0332B-ADB7-46CA-BE4A-AD1BEAA0900F}" sibTransId="{5450CD31-F145-4EE4-A016-AED60571940C}"/>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B1C9D4D7-D414-402C-8C10-C1AF9E1BA825}" type="presOf" srcId="{821587D9-E91D-49DF-A762-BB5E7EA5A6C5}" destId="{169FA5A2-EAC8-4B0B-AB9D-C120184E3A76}" srcOrd="0" destOrd="1"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Jafnreikningsverð </a:t>
          </a:r>
          <a:r>
            <a:rPr lang="en-IE" sz="2400" b="0" dirty="0"/>
            <a:t>(á nóttu)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Jafnrekstrarverð </a:t>
          </a:r>
          <a:r>
            <a:rPr lang="en-US" sz="2200" b="0" dirty="0"/>
            <a:t>= (föst kostnaðargjöld + breytileg kostnaðargjöld) / áætlaðar dvalarnætur</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Hvernig á að nota</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Aðstoðar við að reikna út hvað þú þarft að rukka á hverri nóttu til að standa straum af öllum kostnaði.</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Möguleikar græns verðviðbótar</a:t>
          </a:r>
          <a:endParaRPr lang="en-IE" sz="2000" b="0"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Aðlagaður vextir = </a:t>
          </a:r>
          <a:r>
            <a:rPr lang="en-US" sz="2200" b="0" dirty="0"/>
            <a:t>grunnvextir × (1 + grænt álag %)</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Hvernig á að nota</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Skoðaðu hvort þú getir hækkað verð um 10–20% fyrir vistvæna þjónustu með réttlætingar rökum fyrir gesti.</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Lækka kostnað til lengri tíma</a:t>
          </a:r>
        </a:p>
      </dgm:t>
    </dgm:pt>
    <dgm:pt modelId="{6FBDA5F3-E1D3-43ED-B384-F026D920AB12}" type="parTrans" cxnId="{595C4B3D-2C03-4BB2-B532-EB6B0A1FB9CD}">
      <dgm:prSet/>
      <dgm:spPr/>
      <dgm:t>
        <a:bodyPr/>
        <a:lstStyle/>
        <a:p>
          <a:endParaRPr lang="en-IE" sz="2400"/>
        </a:p>
      </dgm:t>
    </dgm:pt>
    <dgm:pt modelId="{D2702068-BFD1-4A4B-802A-C4238FC65AAB}" type="sibTrans" cxnId="{595C4B3D-2C03-4BB2-B532-EB6B0A1FB9CD}">
      <dgm:prSet/>
      <dgm:spPr/>
      <dgm:t>
        <a:bodyPr/>
        <a:lstStyle/>
        <a:p>
          <a:endParaRPr lang="en-IE" sz="24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400" b="0" i="0" u="none" strike="noStrike" cap="none" normalizeH="0" baseline="0" dirty="0">
              <a:ln>
                <a:noFill/>
              </a:ln>
              <a:effectLst/>
            </a:rPr>
            <a:t>Hins vegar </a:t>
          </a:r>
          <a:r>
            <a:rPr kumimoji="0" lang="en-US" altLang="en-US" sz="2400" b="1" i="0" u="none" strike="noStrike" cap="none" normalizeH="0" baseline="0" dirty="0">
              <a:ln>
                <a:noFill/>
              </a:ln>
              <a:effectLst/>
            </a:rPr>
            <a:t>draga</a:t>
          </a:r>
          <a:r>
            <a:rPr kumimoji="0" lang="en-US" altLang="en-US" sz="2400" b="0" i="0" u="none" strike="noStrike" cap="none" normalizeH="0" baseline="0" dirty="0">
              <a:ln>
                <a:noFill/>
              </a:ln>
              <a:effectLst/>
            </a:rPr>
            <a:t> þau venjulega verulega </a:t>
          </a:r>
          <a:r>
            <a:rPr kumimoji="0" lang="en-US" altLang="en-US" sz="2400" b="1" i="0" u="none" strike="noStrike" cap="none" normalizeH="0" baseline="0" dirty="0">
              <a:ln>
                <a:noFill/>
              </a:ln>
              <a:effectLst/>
            </a:rPr>
            <a:t>úr rekstrarkostnaði til lengri tíma </a:t>
          </a:r>
          <a:r>
            <a:rPr kumimoji="0" lang="en-US" altLang="en-US" sz="2400" b="0" i="0" u="none" strike="noStrike" cap="none" normalizeH="0" baseline="0" dirty="0">
              <a:ln>
                <a:noFill/>
              </a:ln>
              <a:effectLst/>
            </a:rPr>
            <a:t>um meira en 50%.</a:t>
          </a:r>
          <a:endParaRPr lang="en-IE" sz="2400" b="0" dirty="0"/>
        </a:p>
      </dgm:t>
    </dgm:pt>
    <dgm:pt modelId="{CAB6670D-41F5-4EF0-9F8E-D601BA7ED432}" type="parTrans" cxnId="{3C427FAA-8888-4B42-A2DD-B1C4FEAFF1AE}">
      <dgm:prSet/>
      <dgm:spPr/>
      <dgm:t>
        <a:bodyPr/>
        <a:lstStyle/>
        <a:p>
          <a:endParaRPr lang="en-IE" sz="2400"/>
        </a:p>
      </dgm:t>
    </dgm:pt>
    <dgm:pt modelId="{57AFF84B-524A-4291-932E-8A689CEDBB95}" type="sibTrans" cxnId="{3C427FAA-8888-4B42-A2DD-B1C4FEAFF1AE}">
      <dgm:prSet/>
      <dgm:spPr/>
      <dgm:t>
        <a:bodyPr/>
        <a:lstStyle/>
        <a:p>
          <a:endParaRPr lang="en-IE" sz="2400"/>
        </a:p>
      </dgm:t>
    </dgm:pt>
    <dgm:pt modelId="{35ECE6DB-832A-468B-B9D2-562C46F00314}">
      <dgm:prSet phldrT="[Text]" custT="1"/>
      <dgm:spPr/>
      <dgm:t>
        <a:bodyPr/>
        <a:lstStyle/>
        <a:p>
          <a:r>
            <a:rPr lang="en-IE" sz="2400" b="1" dirty="0">
              <a:solidFill>
                <a:srgbClr val="E96751"/>
              </a:solidFill>
            </a:rPr>
            <a:t>Dæmi</a:t>
          </a:r>
        </a:p>
      </dgm:t>
    </dgm:pt>
    <dgm:pt modelId="{71198CC0-91FA-4EDA-852A-A200C1E285E0}" type="parTrans" cxnId="{A76AB69A-6F40-4594-B626-A82381799289}">
      <dgm:prSet/>
      <dgm:spPr/>
      <dgm:t>
        <a:bodyPr/>
        <a:lstStyle/>
        <a:p>
          <a:endParaRPr lang="en-IE" sz="2400"/>
        </a:p>
      </dgm:t>
    </dgm:pt>
    <dgm:pt modelId="{BA908799-5339-489F-A269-0A57B796E13C}" type="sibTrans" cxnId="{A76AB69A-6F40-4594-B626-A82381799289}">
      <dgm:prSet/>
      <dgm:spPr/>
      <dgm:t>
        <a:bodyPr/>
        <a:lstStyle/>
        <a:p>
          <a:endParaRPr lang="en-IE" sz="2400"/>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kumimoji="0" lang="en-US" altLang="en-US" sz="2400" b="0" i="0" u="none" strike="noStrike" kern="1200" cap="none" normalizeH="0" baseline="0" dirty="0">
              <a:ln>
                <a:noFill/>
              </a:ln>
              <a:effectLst/>
            </a:rPr>
            <a:t>Sjáðu dæmi </a:t>
          </a:r>
          <a:r>
            <a:rPr lang="en-US" altLang="en-US" sz="2400" kern="1200" dirty="0"/>
            <a:t>um rannsóknarverkefni B&amp;B </a:t>
          </a:r>
          <a:r>
            <a:rPr lang="en-US" altLang="en-US" sz="2400" kern="1200" dirty="0" err="1"/>
            <a:t>Slieve </a:t>
          </a:r>
          <a:r>
            <a:rPr lang="en-US" altLang="en-US" sz="2400" kern="1200" dirty="0"/>
            <a:t>Elva í Co. Clare á Írlandi sem framkvæmdi sjálfbærnibætur</a:t>
          </a:r>
          <a:endParaRPr lang="en-IE" sz="2400" b="1"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400"/>
        </a:p>
      </dgm:t>
    </dgm:pt>
    <dgm:pt modelId="{C7BDDA27-8D63-40D1-AAE5-2BABBD736E38}" type="sibTrans" cxnId="{281E3E1B-C4EC-49C1-9C92-08AAF2AD8BB7}">
      <dgm:prSet/>
      <dgm:spPr/>
      <dgm:t>
        <a:bodyPr/>
        <a:lstStyle/>
        <a:p>
          <a:endParaRPr lang="en-IE" sz="2400"/>
        </a:p>
      </dgm:t>
    </dgm:pt>
    <dgm:pt modelId="{704EE5EB-AFBB-4DAC-8056-020B9816225A}">
      <dgm:prSet phldrT="[Text]" custT="1"/>
      <dgm:spPr>
        <a:solidFill>
          <a:srgbClr val="EC7C69"/>
        </a:solidFill>
      </dgm:spPr>
      <dgm:t>
        <a:bodyPr lIns="360000"/>
        <a:lstStyle/>
        <a:p>
          <a:pPr marL="0">
            <a:buFont typeface="Arial" panose="020B0604020202020204" pitchFamily="34" charset="0"/>
            <a:buNone/>
          </a:pPr>
          <a:r>
            <a:rPr lang="en-US" altLang="en-US" sz="2400" kern="1200" dirty="0"/>
            <a:t>Þeir náðu að </a:t>
          </a:r>
          <a:r>
            <a:rPr lang="en-US" altLang="en-US" sz="2400" b="1" kern="1200" dirty="0"/>
            <a:t>draga úr orkunotkun um 65%, sem sparaði um 5.000 evrur </a:t>
          </a:r>
          <a:r>
            <a:rPr lang="en-US" altLang="en-US" sz="2400" kern="1200" dirty="0"/>
            <a:t>í reikningum.</a:t>
          </a:r>
          <a:endParaRPr lang="en-IE" sz="2400" b="1" kern="1200" dirty="0">
            <a:solidFill>
              <a:srgbClr val="FFFFFF"/>
            </a:solidFill>
            <a:latin typeface="Calibri" panose="020F0502020204030204"/>
            <a:ea typeface="+mn-ea"/>
            <a:cs typeface="+mn-cs"/>
          </a:endParaRPr>
        </a:p>
      </dgm:t>
    </dgm:pt>
    <dgm:pt modelId="{C7C2A39F-2E25-4AB2-870E-E5261707CFB7}" type="parTrans" cxnId="{B0BFC7AC-A8B4-405B-AB7A-7055A74D16C4}">
      <dgm:prSet/>
      <dgm:spPr/>
      <dgm:t>
        <a:bodyPr/>
        <a:lstStyle/>
        <a:p>
          <a:endParaRPr lang="en-IE"/>
        </a:p>
      </dgm:t>
    </dgm:pt>
    <dgm:pt modelId="{30F12D29-6804-491C-9961-F6F168BB9589}" type="sibTrans" cxnId="{B0BFC7AC-A8B4-405B-AB7A-7055A74D16C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LinFactNeighborY="13046">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X="132692" custScaleY="74051" custLinFactNeighborX="-13617" custLinFactNeighborY="9615"/>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05513" custScaleY="79068" custLinFactNeighborX="8126" custLinFactNeighborY="9784">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LinFactNeighborX="46705" custLinFactNeighborY="-9585"/>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LinFactNeighborX="1" custLinFactNeighborY="-10276">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4800CC49-9347-4FBE-ABE0-06D1E146DA7E}" type="presOf" srcId="{704EE5EB-AFBB-4DAC-8056-020B9816225A}" destId="{169FA5A2-EAC8-4B0B-AB9D-C120184E3A76}" srcOrd="0" destOrd="1" presId="urn:diagrams.loki3.com/BracketList"/>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B0BFC7AC-A8B4-405B-AB7A-7055A74D16C4}" srcId="{35ECE6DB-832A-468B-B9D2-562C46F00314}" destId="{704EE5EB-AFBB-4DAC-8056-020B9816225A}" srcOrd="1" destOrd="0" parTransId="{C7C2A39F-2E25-4AB2-870E-E5261707CFB7}" sibTransId="{30F12D29-6804-491C-9961-F6F168BB9589}"/>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720571"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Formúla endurgreiðslutíma </a:t>
          </a:r>
          <a:r>
            <a:rPr lang="en-IE" sz="2400" b="0" kern="1200" dirty="0"/>
            <a:t>(ár) </a:t>
          </a:r>
          <a:endParaRPr lang="en-IE" sz="2400" b="1" kern="1200" dirty="0"/>
        </a:p>
      </dsp:txBody>
      <dsp:txXfrm>
        <a:off x="912" y="446399"/>
        <a:ext cx="1720571" cy="1267200"/>
      </dsp:txXfrm>
    </dsp:sp>
    <dsp:sp modelId="{D8C8E0A3-BA8E-4282-AB64-69A8298815EE}">
      <dsp:nvSpPr>
        <dsp:cNvPr id="0" name=""/>
        <dsp:cNvSpPr/>
      </dsp:nvSpPr>
      <dsp:spPr>
        <a:xfrm>
          <a:off x="1721484" y="667608"/>
          <a:ext cx="344114"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69301"/>
          <a:ext cx="928315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Endurgreiðslutími </a:t>
          </a:r>
          <a:r>
            <a:rPr lang="en-US" sz="2200" kern="1200" dirty="0"/>
            <a:t>= upphafleg fjárfesting / árleg sparnaður</a:t>
          </a:r>
          <a:endParaRPr lang="en-IE" sz="2200" b="0" kern="1200" dirty="0"/>
        </a:p>
      </dsp:txBody>
      <dsp:txXfrm>
        <a:off x="2203244" y="769301"/>
        <a:ext cx="928315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Hvernig á að nota</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Sýnir hversu langan tíma það tekur fyrir fjárfestingu (t.d. sólarsellur) að borga sig.</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84092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Ávöxtun fjárfestingar </a:t>
          </a:r>
        </a:p>
        <a:p>
          <a:pPr marL="0" lvl="0" indent="0" algn="r" defTabSz="1066800">
            <a:lnSpc>
              <a:spcPct val="90000"/>
            </a:lnSpc>
            <a:spcBef>
              <a:spcPct val="0"/>
            </a:spcBef>
            <a:spcAft>
              <a:spcPct val="35000"/>
            </a:spcAft>
            <a:buNone/>
          </a:pPr>
          <a:r>
            <a:rPr lang="en-IE" sz="2000" b="0" kern="1200" dirty="0"/>
            <a:t>(Ávöxtun fjárfestingar %)</a:t>
          </a:r>
        </a:p>
      </dsp:txBody>
      <dsp:txXfrm>
        <a:off x="912" y="446399"/>
        <a:ext cx="1840928" cy="1267200"/>
      </dsp:txXfrm>
    </dsp:sp>
    <dsp:sp modelId="{D8C8E0A3-BA8E-4282-AB64-69A8298815EE}">
      <dsp:nvSpPr>
        <dsp:cNvPr id="0" name=""/>
        <dsp:cNvSpPr/>
      </dsp:nvSpPr>
      <dsp:spPr>
        <a:xfrm>
          <a:off x="1841841" y="667608"/>
          <a:ext cx="339623"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9301"/>
          <a:ext cx="916200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ROI = </a:t>
          </a:r>
          <a:r>
            <a:rPr lang="en-US" sz="2200" b="0" kern="1200" dirty="0"/>
            <a:t>(Árleg nettósparnaður / upphafleg fjárfesting) × 100</a:t>
          </a:r>
          <a:endParaRPr lang="en-IE" sz="2200" b="0" kern="1200" dirty="0"/>
        </a:p>
      </dsp:txBody>
      <dsp:txXfrm>
        <a:off x="2317314" y="769301"/>
        <a:ext cx="916200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Hvernig á að nota</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Aðstoðar við að bera saman hvaða uppfærslur eru fjárhagslega hagkvæmast.</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290293"/>
          <a:ext cx="1356141" cy="18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t>Hár upphafskostnaður </a:t>
          </a:r>
        </a:p>
      </dsp:txBody>
      <dsp:txXfrm>
        <a:off x="0" y="290293"/>
        <a:ext cx="1356141" cy="180926"/>
      </dsp:txXfrm>
    </dsp:sp>
    <dsp:sp modelId="{D8C8E0A3-BA8E-4282-AB64-69A8298815EE}">
      <dsp:nvSpPr>
        <dsp:cNvPr id="0" name=""/>
        <dsp:cNvSpPr/>
      </dsp:nvSpPr>
      <dsp:spPr>
        <a:xfrm>
          <a:off x="1368113" y="0"/>
          <a:ext cx="227020" cy="79155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1676650" y="0"/>
          <a:ext cx="6124324" cy="708671"/>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kumimoji="0" lang="en-US" altLang="en-US" sz="2200" b="0" i="0" u="none" strike="noStrike" kern="1200" cap="none" normalizeH="0" baseline="0" dirty="0">
              <a:ln>
                <a:noFill/>
              </a:ln>
              <a:effectLst/>
            </a:rPr>
            <a:t>Uppsetning, uppfærsla, efni og bygging geta kostað verulega fjármuni.</a:t>
          </a:r>
          <a:endParaRPr lang="en-IE" sz="2200" b="0" kern="1200" dirty="0"/>
        </a:p>
      </dsp:txBody>
      <dsp:txXfrm>
        <a:off x="1676650" y="0"/>
        <a:ext cx="6124324" cy="708671"/>
      </dsp:txXfrm>
    </dsp:sp>
    <dsp:sp modelId="{019716EF-CDDF-41A5-92A2-DC8BDAAC3D55}">
      <dsp:nvSpPr>
        <dsp:cNvPr id="0" name=""/>
        <dsp:cNvSpPr/>
      </dsp:nvSpPr>
      <dsp:spPr>
        <a:xfrm>
          <a:off x="1340" y="2360254"/>
          <a:ext cx="1479630" cy="41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96751"/>
              </a:solidFill>
            </a:rPr>
            <a:t>Dæmi</a:t>
          </a:r>
        </a:p>
      </dsp:txBody>
      <dsp:txXfrm>
        <a:off x="1340" y="2360254"/>
        <a:ext cx="1479630" cy="417052"/>
      </dsp:txXfrm>
    </dsp:sp>
    <dsp:sp modelId="{FF0AADBA-13D1-4FE1-86F3-6C03F6381B4E}">
      <dsp:nvSpPr>
        <dsp:cNvPr id="0" name=""/>
        <dsp:cNvSpPr/>
      </dsp:nvSpPr>
      <dsp:spPr>
        <a:xfrm>
          <a:off x="1534899" y="1035505"/>
          <a:ext cx="237685" cy="324183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823026" y="811467"/>
          <a:ext cx="5977948" cy="3664048"/>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Kostnaður: </a:t>
          </a:r>
          <a:r>
            <a:rPr kumimoji="0" lang="en-US" altLang="en-US" sz="2200" i="0" u="none" strike="noStrike" kern="1200" cap="none" normalizeH="0" baseline="0" dirty="0">
              <a:ln>
                <a:noFill/>
              </a:ln>
              <a:effectLst/>
            </a:rPr>
            <a:t>Sólarkerfi </a:t>
          </a:r>
          <a:r>
            <a:rPr kumimoji="0" lang="en-US" altLang="en-US" sz="2200" b="0" i="0" u="none" strike="noStrike" kern="1200" cap="none" normalizeH="0" baseline="0" dirty="0">
              <a:ln>
                <a:noFill/>
              </a:ln>
              <a:effectLst/>
            </a:rPr>
            <a:t>og lítil vindmylla geta kostað </a:t>
          </a:r>
          <a:r>
            <a:rPr lang="en-US" altLang="en-US" sz="2200" b="0" kern="1200" dirty="0"/>
            <a:t>um </a:t>
          </a:r>
          <a:r>
            <a:rPr lang="en-US" altLang="en-US" sz="2200" b="1" kern="1200" dirty="0"/>
            <a:t>€20,000 </a:t>
          </a:r>
          <a:r>
            <a:rPr lang="en-US" altLang="en-US" sz="2200" kern="1200" dirty="0"/>
            <a:t>- </a:t>
          </a:r>
          <a:r>
            <a:rPr lang="en-US" altLang="en-US" sz="2200" b="1" kern="1200" dirty="0"/>
            <a:t>€50,000.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Sparnaður: Arðsemi fjárfestingarinnar </a:t>
          </a:r>
          <a:r>
            <a:rPr lang="en-US" altLang="en-US" sz="2200" b="0" kern="1200" dirty="0"/>
            <a:t>(</a:t>
          </a:r>
          <a:r>
            <a:rPr lang="en-US" altLang="en-US" sz="2200" b="1" kern="1200" dirty="0"/>
            <a:t>ROI), </a:t>
          </a:r>
          <a:r>
            <a:rPr lang="en-US" altLang="en-US" sz="2200" b="0" kern="1200" dirty="0"/>
            <a:t>háð orkunotkun og stærð kerfisins, getur sparað</a:t>
          </a:r>
          <a:r>
            <a:rPr lang="en-IE" sz="2200" b="1" kern="1200" dirty="0"/>
            <a:t> 2.000–5.000 € á ári </a:t>
          </a:r>
          <a:r>
            <a:rPr lang="en-IE" sz="2200" b="0" kern="1200" dirty="0"/>
            <a:t>fyrir lítið til meðalstórt umhverfisvænt gistiheimili.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IE" sz="2200" b="0" kern="1200" dirty="0"/>
            <a:t>Endurgreiðslutími er að meðaltali 7–12 ár. </a:t>
          </a:r>
          <a:endParaRPr lang="en-IE" sz="2200" b="0" kern="1200" dirty="0">
            <a:solidFill>
              <a:srgbClr val="FFFFFF"/>
            </a:solidFill>
            <a:latin typeface="Calibri" panose="020F0502020204030204"/>
            <a:ea typeface="+mn-ea"/>
            <a:cs typeface="+mn-cs"/>
          </a:endParaRPr>
        </a:p>
      </dsp:txBody>
      <dsp:txXfrm>
        <a:off x="1823026" y="811467"/>
        <a:ext cx="5977948" cy="3664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720571"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Jafnreikningsverð </a:t>
          </a:r>
          <a:r>
            <a:rPr lang="en-IE" sz="2400" b="0" kern="1200" dirty="0"/>
            <a:t>(á nóttu) </a:t>
          </a:r>
          <a:endParaRPr lang="en-IE" sz="2400" b="1" kern="1200" dirty="0"/>
        </a:p>
      </dsp:txBody>
      <dsp:txXfrm>
        <a:off x="912" y="446399"/>
        <a:ext cx="1720571" cy="1267200"/>
      </dsp:txXfrm>
    </dsp:sp>
    <dsp:sp modelId="{D8C8E0A3-BA8E-4282-AB64-69A8298815EE}">
      <dsp:nvSpPr>
        <dsp:cNvPr id="0" name=""/>
        <dsp:cNvSpPr/>
      </dsp:nvSpPr>
      <dsp:spPr>
        <a:xfrm>
          <a:off x="1721484" y="667608"/>
          <a:ext cx="344114"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69301"/>
          <a:ext cx="928315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Jafnrekstrarverð </a:t>
          </a:r>
          <a:r>
            <a:rPr lang="en-US" sz="2200" b="0" kern="1200" dirty="0"/>
            <a:t>= (föst kostnaðargjöld + breytileg kostnaðargjöld) / áætlaðar dvalarnætur</a:t>
          </a:r>
          <a:endParaRPr lang="en-IE" sz="2200" b="0" kern="1200" dirty="0"/>
        </a:p>
      </dsp:txBody>
      <dsp:txXfrm>
        <a:off x="2203244" y="769301"/>
        <a:ext cx="928315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Hvernig á að nota</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Aðstoðar við að reikna út hvað þú þarft að rukka á hverri nóttu til að standa straum af öllum kostnaði.</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84092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Möguleikar græns verðviðbótar</a:t>
          </a:r>
          <a:endParaRPr lang="en-IE" sz="2000" b="0" kern="1200" dirty="0"/>
        </a:p>
      </dsp:txBody>
      <dsp:txXfrm>
        <a:off x="912" y="446399"/>
        <a:ext cx="1840928" cy="1267200"/>
      </dsp:txXfrm>
    </dsp:sp>
    <dsp:sp modelId="{D8C8E0A3-BA8E-4282-AB64-69A8298815EE}">
      <dsp:nvSpPr>
        <dsp:cNvPr id="0" name=""/>
        <dsp:cNvSpPr/>
      </dsp:nvSpPr>
      <dsp:spPr>
        <a:xfrm>
          <a:off x="1841841" y="667608"/>
          <a:ext cx="339623"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9301"/>
          <a:ext cx="916200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Aðlagaður vextir = </a:t>
          </a:r>
          <a:r>
            <a:rPr lang="en-US" sz="2200" b="0" kern="1200" dirty="0"/>
            <a:t>grunnvextir × (1 + grænt álag %)</a:t>
          </a:r>
          <a:endParaRPr lang="en-IE" sz="2200" b="0" kern="1200" dirty="0"/>
        </a:p>
      </dsp:txBody>
      <dsp:txXfrm>
        <a:off x="2317314" y="769301"/>
        <a:ext cx="916200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Hvernig á að nota</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Skoðaðu hvort þú getir hækkað verð um 10–20% fyrir vistvæna þjónustu með réttlætingar rökum fyrir gesti.</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525676"/>
          <a:ext cx="184930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Lækka kostnað til lengri tíma</a:t>
          </a:r>
        </a:p>
      </dsp:txBody>
      <dsp:txXfrm>
        <a:off x="0" y="525676"/>
        <a:ext cx="1849303" cy="1267200"/>
      </dsp:txXfrm>
    </dsp:sp>
    <dsp:sp modelId="{D8C8E0A3-BA8E-4282-AB64-69A8298815EE}">
      <dsp:nvSpPr>
        <dsp:cNvPr id="0" name=""/>
        <dsp:cNvSpPr/>
      </dsp:nvSpPr>
      <dsp:spPr>
        <a:xfrm>
          <a:off x="1829157" y="646612"/>
          <a:ext cx="490775" cy="938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493560" y="616965"/>
          <a:ext cx="5307414" cy="1001949"/>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304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Hins vegar </a:t>
          </a:r>
          <a:r>
            <a:rPr kumimoji="0" lang="en-US" altLang="en-US" sz="2400" b="1" i="0" u="none" strike="noStrike" kern="1200" cap="none" normalizeH="0" baseline="0" dirty="0">
              <a:ln>
                <a:noFill/>
              </a:ln>
              <a:effectLst/>
            </a:rPr>
            <a:t>draga</a:t>
          </a:r>
          <a:r>
            <a:rPr kumimoji="0" lang="en-US" altLang="en-US" sz="2400" b="0" i="0" u="none" strike="noStrike" kern="1200" cap="none" normalizeH="0" baseline="0" dirty="0">
              <a:ln>
                <a:noFill/>
              </a:ln>
              <a:effectLst/>
            </a:rPr>
            <a:t> þau venjulega verulega </a:t>
          </a:r>
          <a:r>
            <a:rPr kumimoji="0" lang="en-US" altLang="en-US" sz="2400" b="1" i="0" u="none" strike="noStrike" kern="1200" cap="none" normalizeH="0" baseline="0" dirty="0">
              <a:ln>
                <a:noFill/>
              </a:ln>
              <a:effectLst/>
            </a:rPr>
            <a:t>úr rekstrarkostnaði til lengri tíma </a:t>
          </a:r>
          <a:r>
            <a:rPr kumimoji="0" lang="en-US" altLang="en-US" sz="2400" b="0" i="0" u="none" strike="noStrike" kern="1200" cap="none" normalizeH="0" baseline="0" dirty="0">
              <a:ln>
                <a:noFill/>
              </a:ln>
              <a:effectLst/>
            </a:rPr>
            <a:t>um meira en 50%.</a:t>
          </a:r>
          <a:endParaRPr lang="en-IE" sz="2400" b="0" kern="1200" dirty="0"/>
        </a:p>
      </dsp:txBody>
      <dsp:txXfrm>
        <a:off x="2493560" y="616965"/>
        <a:ext cx="5307414" cy="1001949"/>
      </dsp:txXfrm>
    </dsp:sp>
    <dsp:sp modelId="{019716EF-CDDF-41A5-92A2-DC8BDAAC3D55}">
      <dsp:nvSpPr>
        <dsp:cNvPr id="0" name=""/>
        <dsp:cNvSpPr/>
      </dsp:nvSpPr>
      <dsp:spPr>
        <a:xfrm>
          <a:off x="0" y="2129094"/>
          <a:ext cx="195024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solidFill>
                <a:srgbClr val="E96751"/>
              </a:solidFill>
            </a:rPr>
            <a:t>Dæmi</a:t>
          </a:r>
        </a:p>
      </dsp:txBody>
      <dsp:txXfrm>
        <a:off x="0" y="2129094"/>
        <a:ext cx="1950243" cy="1267200"/>
      </dsp:txXfrm>
    </dsp:sp>
    <dsp:sp modelId="{FF0AADBA-13D1-4FE1-86F3-6C03F6381B4E}">
      <dsp:nvSpPr>
        <dsp:cNvPr id="0" name=""/>
        <dsp:cNvSpPr/>
      </dsp:nvSpPr>
      <dsp:spPr>
        <a:xfrm>
          <a:off x="2023112" y="1641605"/>
          <a:ext cx="390048" cy="2257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2496311" y="1626008"/>
          <a:ext cx="5304663" cy="2257200"/>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Sjáðu dæmi </a:t>
          </a:r>
          <a:r>
            <a:rPr lang="en-US" altLang="en-US" sz="2400" kern="1200" dirty="0"/>
            <a:t>um rannsóknarverkefni B&amp;B </a:t>
          </a:r>
          <a:r>
            <a:rPr lang="en-US" altLang="en-US" sz="2400" kern="1200" dirty="0" err="1"/>
            <a:t>Slieve </a:t>
          </a:r>
          <a:r>
            <a:rPr lang="en-US" altLang="en-US" sz="2400" kern="1200" dirty="0"/>
            <a:t>Elva í Co. Clare á Írlandi sem framkvæmdi sjálfbærnibætur</a:t>
          </a:r>
          <a:endParaRPr lang="en-IE" sz="2400" b="1" kern="1200" dirty="0">
            <a:solidFill>
              <a:srgbClr val="FFFFFF"/>
            </a:solidFill>
            <a:latin typeface="Calibri" panose="020F0502020204030204"/>
            <a:ea typeface="+mn-ea"/>
            <a:cs typeface="+mn-cs"/>
          </a:endParaRPr>
        </a:p>
        <a:p>
          <a:pPr marL="0" lvl="1" indent="-228600" algn="l" defTabSz="1066800">
            <a:lnSpc>
              <a:spcPct val="90000"/>
            </a:lnSpc>
            <a:spcBef>
              <a:spcPct val="0"/>
            </a:spcBef>
            <a:spcAft>
              <a:spcPct val="15000"/>
            </a:spcAft>
            <a:buFont typeface="Arial" panose="020B0604020202020204" pitchFamily="34" charset="0"/>
            <a:buNone/>
          </a:pPr>
          <a:r>
            <a:rPr lang="en-US" altLang="en-US" sz="2400" kern="1200" dirty="0"/>
            <a:t>Þeir náðu að </a:t>
          </a:r>
          <a:r>
            <a:rPr lang="en-US" altLang="en-US" sz="2400" b="1" kern="1200" dirty="0"/>
            <a:t>draga úr orkunotkun um 65%, sem sparaði um 5.000 evrur </a:t>
          </a:r>
          <a:r>
            <a:rPr lang="en-US" altLang="en-US" sz="2400" kern="1200" dirty="0"/>
            <a:t>í reikningum.</a:t>
          </a:r>
          <a:endParaRPr lang="en-IE" sz="2400" b="1" kern="1200" dirty="0">
            <a:solidFill>
              <a:srgbClr val="FFFFFF"/>
            </a:solidFill>
            <a:latin typeface="Calibri" panose="020F0502020204030204"/>
            <a:ea typeface="+mn-ea"/>
            <a:cs typeface="+mn-cs"/>
          </a:endParaRPr>
        </a:p>
      </dsp:txBody>
      <dsp:txXfrm>
        <a:off x="2496311" y="1626008"/>
        <a:ext cx="5304663" cy="22572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8" name="Straight Connector 7">
            <a:extLst>
              <a:ext uri="{FF2B5EF4-FFF2-40B4-BE49-F238E27FC236}">
                <a16:creationId xmlns:a16="http://schemas.microsoft.com/office/drawing/2014/main" id="{876A1F6A-8D07-99C2-028B-4F9A3DEDC954}"/>
              </a:ext>
            </a:extLst>
          </p:cNvPr>
          <p:cNvCxnSpPr>
            <a:cxnSpLocks/>
          </p:cNvCxnSpPr>
          <p:nvPr userDrawn="1"/>
        </p:nvCxnSpPr>
        <p:spPr>
          <a:xfrm>
            <a:off x="8773537" y="1670191"/>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1EE3A64A-148D-3827-3756-D5DB790C2514}"/>
              </a:ext>
            </a:extLst>
          </p:cNvPr>
          <p:cNvSpPr>
            <a:spLocks noGrp="1"/>
          </p:cNvSpPr>
          <p:nvPr>
            <p:ph type="body" sz="quarter" idx="18" hasCustomPrompt="1"/>
          </p:nvPr>
        </p:nvSpPr>
        <p:spPr>
          <a:xfrm>
            <a:off x="8892781" y="1832083"/>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2D81317D-52DC-2F94-7A59-F76FB6D924FB}"/>
              </a:ext>
            </a:extLst>
          </p:cNvPr>
          <p:cNvSpPr>
            <a:spLocks noGrp="1"/>
          </p:cNvSpPr>
          <p:nvPr>
            <p:ph type="body" sz="quarter" idx="19" hasCustomPrompt="1"/>
          </p:nvPr>
        </p:nvSpPr>
        <p:spPr>
          <a:xfrm>
            <a:off x="8909580" y="897164"/>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156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ext + Device 03">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Tree>
    <p:extLst>
      <p:ext uri="{BB962C8B-B14F-4D97-AF65-F5344CB8AC3E}">
        <p14:creationId xmlns:p14="http://schemas.microsoft.com/office/powerpoint/2010/main" val="2264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7" r:id="rId68"/>
    <p:sldLayoutId id="2147483969" r:id="rId69"/>
    <p:sldLayoutId id="2147483976" r:id="rId7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9.xm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g"/><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hyperlink" Target="https://www.glion.edu/magazine/eco-friendly-hotels-explained/#:~:text=By%20choosing%20to%20stay%20at,and%20often%20use%20sustainable%20materials." TargetMode="External"/><Relationship Id="rId3" Type="http://schemas.openxmlformats.org/officeDocument/2006/relationships/image" Target="../media/image32.svg"/><Relationship Id="rId7" Type="http://schemas.openxmlformats.org/officeDocument/2006/relationships/image" Target="../media/image39.jpg"/><Relationship Id="rId2" Type="http://schemas.openxmlformats.org/officeDocument/2006/relationships/image" Target="../media/image31.png"/><Relationship Id="rId1" Type="http://schemas.openxmlformats.org/officeDocument/2006/relationships/slideLayout" Target="../slideLayouts/slideLayout69.xml"/><Relationship Id="rId6" Type="http://schemas.openxmlformats.org/officeDocument/2006/relationships/image" Target="../media/image38.jp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9.xml"/><Relationship Id="rId6" Type="http://schemas.openxmlformats.org/officeDocument/2006/relationships/hyperlink" Target="https://www.glion.edu/magazine/eco-friendly-hotels-explained/#:~:text=By%20choosing%20to%20stay%20at,and%20often%20use%20sustainable%20materials." TargetMode="External"/><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jpg"/><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9.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9.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3.jpg"/><Relationship Id="rId2" Type="http://schemas.openxmlformats.org/officeDocument/2006/relationships/image" Target="../media/image31.png"/><Relationship Id="rId1" Type="http://schemas.openxmlformats.org/officeDocument/2006/relationships/slideLayout" Target="../slideLayouts/slideLayout69.xml"/><Relationship Id="rId6" Type="http://schemas.openxmlformats.org/officeDocument/2006/relationships/image" Target="../media/image42.jp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3.jpg"/><Relationship Id="rId2" Type="http://schemas.openxmlformats.org/officeDocument/2006/relationships/image" Target="../media/image31.png"/><Relationship Id="rId1" Type="http://schemas.openxmlformats.org/officeDocument/2006/relationships/slideLayout" Target="../slideLayouts/slideLayout69.xml"/><Relationship Id="rId6" Type="http://schemas.openxmlformats.org/officeDocument/2006/relationships/image" Target="../media/image42.jp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6.svg"/><Relationship Id="rId7" Type="http://schemas.openxmlformats.org/officeDocument/2006/relationships/image" Target="../media/image47.jpg"/><Relationship Id="rId2" Type="http://schemas.openxmlformats.org/officeDocument/2006/relationships/image" Target="../media/image35.png"/><Relationship Id="rId1" Type="http://schemas.openxmlformats.org/officeDocument/2006/relationships/slideLayout" Target="../slideLayouts/slideLayout69.xml"/><Relationship Id="rId6" Type="http://schemas.openxmlformats.org/officeDocument/2006/relationships/image" Target="../media/image46.jpg"/><Relationship Id="rId5" Type="http://schemas.openxmlformats.org/officeDocument/2006/relationships/image" Target="../media/image45.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hyperlink" Target="https://businessplan-templates.com/blogs/startup-costs/eco-lodge" TargetMode="External"/><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svg"/><Relationship Id="rId2" Type="http://schemas.openxmlformats.org/officeDocument/2006/relationships/image" Target="../media/image29.jpg"/><Relationship Id="rId1" Type="http://schemas.openxmlformats.org/officeDocument/2006/relationships/slideLayout" Target="../slideLayouts/slideLayout69.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92A2-8863-66C9-EBF9-9F813AC8192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119BDC5-FB80-989A-6E5D-D3CA9F01952D}"/>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8AF186B1-F318-E7D3-947B-485775595681}"/>
              </a:ext>
            </a:extLst>
          </p:cNvPr>
          <p:cNvSpPr>
            <a:spLocks noGrp="1"/>
          </p:cNvSpPr>
          <p:nvPr>
            <p:ph type="body" sz="quarter" idx="65"/>
          </p:nvPr>
        </p:nvSpPr>
        <p:spPr/>
        <p:txBody>
          <a:bodyPr/>
          <a:lstStyle/>
          <a:p>
            <a:r>
              <a:rPr lang="en-US" dirty="0"/>
              <a:t>Hellismenn, Ísland</a:t>
            </a:r>
            <a:endParaRPr lang="en-IE" dirty="0"/>
          </a:p>
        </p:txBody>
      </p:sp>
      <p:sp>
        <p:nvSpPr>
          <p:cNvPr id="8" name="Text Placeholder 2">
            <a:extLst>
              <a:ext uri="{FF2B5EF4-FFF2-40B4-BE49-F238E27FC236}">
                <a16:creationId xmlns:a16="http://schemas.microsoft.com/office/drawing/2014/main" id="{707E1A99-5FE5-AF24-E40F-2324AB25E124}"/>
              </a:ext>
            </a:extLst>
          </p:cNvPr>
          <p:cNvSpPr>
            <a:spLocks noGrp="1"/>
          </p:cNvSpPr>
          <p:nvPr>
            <p:ph type="body" sz="quarter" idx="15"/>
          </p:nvPr>
        </p:nvSpPr>
        <p:spPr>
          <a:xfrm>
            <a:off x="374360" y="2557127"/>
            <a:ext cx="5089964" cy="697353"/>
          </a:xfrm>
        </p:spPr>
        <p:txBody>
          <a:bodyPr/>
          <a:lstStyle/>
          <a:p>
            <a:r>
              <a:rPr lang="en-GB" dirty="0"/>
              <a:t>Modúl 8 </a:t>
            </a:r>
            <a:r>
              <a:rPr lang="en-GB" sz="4400" b="0" dirty="0"/>
              <a:t>(hluti 7)</a:t>
            </a:r>
          </a:p>
        </p:txBody>
      </p:sp>
      <p:sp>
        <p:nvSpPr>
          <p:cNvPr id="12" name="Text Placeholder 3">
            <a:extLst>
              <a:ext uri="{FF2B5EF4-FFF2-40B4-BE49-F238E27FC236}">
                <a16:creationId xmlns:a16="http://schemas.microsoft.com/office/drawing/2014/main" id="{1D69D6E0-54C4-1CC2-F728-3B24D4E5F668}"/>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Gera það hagkvæmt – </a:t>
            </a:r>
            <a:r>
              <a:rPr lang="en-US" sz="3200" dirty="0"/>
              <a:t>græn fjárfesting fyrir langtímafjárhagslega heilsu</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a:extLst>
              <a:ext uri="{FF2B5EF4-FFF2-40B4-BE49-F238E27FC236}">
                <a16:creationId xmlns:a16="http://schemas.microsoft.com/office/drawing/2014/main" id="{7D954B23-780D-EFDC-5DE3-43D6C2028C6D}"/>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199681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54AC-E8A9-6021-3564-5D2337683FE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15E8985-D9CE-01A3-7C9A-DE33728A75F2}"/>
              </a:ext>
            </a:extLst>
          </p:cNvPr>
          <p:cNvSpPr/>
          <p:nvPr/>
        </p:nvSpPr>
        <p:spPr>
          <a:xfrm>
            <a:off x="227238" y="1581149"/>
            <a:ext cx="8090992" cy="5105104"/>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47B9313E-B4FD-2D38-13DF-C27999590BC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Framkvæmd fjárfestinga skilar langtímasparnaði</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0A5C8B9-D28D-9394-EC23-E2A6F0A17DD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116D2B92-FBF4-D12F-905F-F694C9FD1AD1}"/>
              </a:ext>
            </a:extLst>
          </p:cNvPr>
          <p:cNvSpPr txBox="1">
            <a:spLocks/>
          </p:cNvSpPr>
          <p:nvPr/>
        </p:nvSpPr>
        <p:spPr>
          <a:xfrm>
            <a:off x="855466" y="2031314"/>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EC1F54A6-B987-B514-7F9C-1BD98061834C}"/>
              </a:ext>
            </a:extLst>
          </p:cNvPr>
          <p:cNvSpPr txBox="1">
            <a:spLocks/>
          </p:cNvSpPr>
          <p:nvPr/>
        </p:nvSpPr>
        <p:spPr>
          <a:xfrm>
            <a:off x="944888" y="160368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ts val="1200"/>
              </a:spcAft>
            </a:pPr>
            <a:r>
              <a:rPr lang="en-US" altLang="en-US" sz="2800" b="1" dirty="0">
                <a:solidFill>
                  <a:schemeClr val="bg1"/>
                </a:solidFill>
              </a:rPr>
              <a:t>Hár upphafskostnaður. </a:t>
            </a:r>
          </a:p>
          <a:p>
            <a:pPr marL="0" lvl="0" indent="0" eaLnBrk="0" fontAlgn="base" hangingPunct="0">
              <a:lnSpc>
                <a:spcPct val="100000"/>
              </a:lnSpc>
              <a:spcBef>
                <a:spcPct val="0"/>
              </a:spcBef>
              <a:spcAft>
                <a:spcPts val="1200"/>
              </a:spcAft>
            </a:pPr>
            <a:r>
              <a:rPr lang="en-US" altLang="en-US" dirty="0">
                <a:solidFill>
                  <a:schemeClr val="bg1"/>
                </a:solidFill>
              </a:rPr>
              <a:t>Hagkvæm innviði, svo sem uppsetning sólarrafhlaða eða lítillar vindmyllu, krefjast oft upphaflegrar fjárfestingar. </a:t>
            </a:r>
          </a:p>
          <a:p>
            <a:pPr marL="0" lvl="0" indent="0" eaLnBrk="0" fontAlgn="base" hangingPunct="0">
              <a:lnSpc>
                <a:spcPct val="100000"/>
              </a:lnSpc>
              <a:spcBef>
                <a:spcPct val="0"/>
              </a:spcBef>
              <a:spcAft>
                <a:spcPts val="1200"/>
              </a:spcAft>
            </a:pPr>
            <a:r>
              <a:rPr lang="en-US" altLang="en-US" dirty="0">
                <a:solidFill>
                  <a:schemeClr val="bg1"/>
                </a:solidFill>
              </a:rPr>
              <a:t>Það gæti kostað gististaðinn þinn tugþúsundir evra (áætlanir eru á bilinu um 20.000 til 50.000 evra). Á sama hátt gætu byggingarefni úr umhverfisvænum efnum eða háþróuð einangrun </a:t>
            </a:r>
            <a:r>
              <a:rPr lang="en-US" altLang="en-US" b="1" dirty="0">
                <a:solidFill>
                  <a:schemeClr val="bg1"/>
                </a:solidFill>
              </a:rPr>
              <a:t>bætt við byggingarkostnað</a:t>
            </a:r>
            <a:r>
              <a:rPr lang="en-US" altLang="en-US" dirty="0">
                <a:solidFill>
                  <a:schemeClr val="bg1"/>
                </a:solidFill>
              </a:rPr>
              <a:t>. </a:t>
            </a:r>
          </a:p>
          <a:p>
            <a:pPr marL="0" lvl="0" indent="0" eaLnBrk="0" fontAlgn="base" hangingPunct="0">
              <a:lnSpc>
                <a:spcPct val="100000"/>
              </a:lnSpc>
              <a:spcBef>
                <a:spcPct val="0"/>
              </a:spcBef>
              <a:spcAft>
                <a:spcPts val="1200"/>
              </a:spcAft>
            </a:pPr>
            <a:r>
              <a:rPr lang="en-US" altLang="en-US" dirty="0">
                <a:solidFill>
                  <a:schemeClr val="bg1"/>
                </a:solidFill>
              </a:rPr>
              <a:t>Þessar fjárfestingar auka </a:t>
            </a:r>
            <a:r>
              <a:rPr lang="en-US" altLang="en-US" b="1" dirty="0">
                <a:solidFill>
                  <a:schemeClr val="bg1"/>
                </a:solidFill>
              </a:rPr>
              <a:t>stofn- eða uppfærslukostnaðinn </a:t>
            </a:r>
            <a:r>
              <a:rPr lang="en-US" altLang="en-US" dirty="0">
                <a:solidFill>
                  <a:schemeClr val="bg1"/>
                </a:solidFill>
              </a:rPr>
              <a:t>þinn, og þú gætir þurft </a:t>
            </a:r>
            <a:r>
              <a:rPr lang="en-US" altLang="en-US" b="1" dirty="0">
                <a:solidFill>
                  <a:schemeClr val="bg1"/>
                </a:solidFill>
              </a:rPr>
              <a:t>að rukka hærra verð </a:t>
            </a:r>
            <a:r>
              <a:rPr lang="en-US" altLang="en-US" dirty="0">
                <a:solidFill>
                  <a:schemeClr val="bg1"/>
                </a:solidFill>
              </a:rPr>
              <a:t>til að endurheimta þær. </a:t>
            </a:r>
          </a:p>
        </p:txBody>
      </p:sp>
      <p:pic>
        <p:nvPicPr>
          <p:cNvPr id="10" name="Picture 9" descr="Solar panels on a roof&#10;&#10;AI-generated content may be incorrect.">
            <a:extLst>
              <a:ext uri="{FF2B5EF4-FFF2-40B4-BE49-F238E27FC236}">
                <a16:creationId xmlns:a16="http://schemas.microsoft.com/office/drawing/2014/main" id="{F03DB2ED-160B-4102-8529-11406339A581}"/>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BD94956B-2692-525A-3B27-C7FD3EA9D9A0}"/>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32" name="Graphic 31" descr="Lightbulb and gear with solid fill">
            <a:extLst>
              <a:ext uri="{FF2B5EF4-FFF2-40B4-BE49-F238E27FC236}">
                <a16:creationId xmlns:a16="http://schemas.microsoft.com/office/drawing/2014/main" id="{3BD06AA7-177C-C4B4-55BF-2769A1E9A3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781" y="1603687"/>
            <a:ext cx="914400" cy="914400"/>
          </a:xfrm>
          <a:prstGeom prst="rect">
            <a:avLst/>
          </a:prstGeom>
        </p:spPr>
      </p:pic>
      <p:grpSp>
        <p:nvGrpSpPr>
          <p:cNvPr id="33" name="Group 32">
            <a:extLst>
              <a:ext uri="{FF2B5EF4-FFF2-40B4-BE49-F238E27FC236}">
                <a16:creationId xmlns:a16="http://schemas.microsoft.com/office/drawing/2014/main" id="{33E6839E-FB63-0A09-C9F7-624002D37012}"/>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59F5072A-6EEB-B86D-89C1-7BCDC78BB24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3720C506-D675-08C2-41EF-50A0F14887EE}"/>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790762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3CA2-ADB4-0720-73D6-F143847B39E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5B46B5D-A3B0-1169-F691-ABF05B98D4D0}"/>
              </a:ext>
            </a:extLst>
          </p:cNvPr>
          <p:cNvSpPr>
            <a:spLocks noGrp="1"/>
          </p:cNvSpPr>
          <p:nvPr>
            <p:ph type="body" sz="quarter" idx="16"/>
          </p:nvPr>
        </p:nvSpPr>
        <p:spPr>
          <a:xfrm>
            <a:off x="608549" y="236082"/>
            <a:ext cx="10614687" cy="803654"/>
          </a:xfrm>
        </p:spPr>
        <p:txBody>
          <a:bodyPr/>
          <a:lstStyle/>
          <a:p>
            <a:r>
              <a:rPr lang="en-US" sz="3000" dirty="0">
                <a:solidFill>
                  <a:srgbClr val="E96751"/>
                </a:solidFill>
              </a:rPr>
              <a:t>Fjármálajöfnur og hvernig á að nota þær</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04F48232-80FD-6CF8-A037-B3E82013E51F}"/>
              </a:ext>
            </a:extLst>
          </p:cNvPr>
          <p:cNvGraphicFramePr/>
          <p:nvPr>
            <p:extLst>
              <p:ext uri="{D42A27DB-BD31-4B8C-83A1-F6EECF244321}">
                <p14:modId xmlns:p14="http://schemas.microsoft.com/office/powerpoint/2010/main" val="1742323794"/>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381E46AC-C615-1A2B-161E-E7E89AA6035E}"/>
              </a:ext>
            </a:extLst>
          </p:cNvPr>
          <p:cNvGraphicFramePr/>
          <p:nvPr>
            <p:extLst>
              <p:ext uri="{D42A27DB-BD31-4B8C-83A1-F6EECF244321}">
                <p14:modId xmlns:p14="http://schemas.microsoft.com/office/powerpoint/2010/main" val="1295048357"/>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138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0221-C0EE-ADD2-7C22-9FBED72455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EF2F59D-F26C-AF31-DAF8-986A855D44F0}"/>
              </a:ext>
            </a:extLst>
          </p:cNvPr>
          <p:cNvSpPr>
            <a:spLocks noGrp="1"/>
          </p:cNvSpPr>
          <p:nvPr>
            <p:ph type="body" sz="quarter" idx="18"/>
          </p:nvPr>
        </p:nvSpPr>
        <p:spPr>
          <a:xfrm>
            <a:off x="625053" y="3263489"/>
            <a:ext cx="2763504" cy="1049221"/>
          </a:xfrm>
        </p:spPr>
        <p:txBody>
          <a:bodyPr/>
          <a:lstStyle/>
          <a:p>
            <a:pPr algn="ctr">
              <a:lnSpc>
                <a:spcPct val="100000"/>
              </a:lnSpc>
            </a:pPr>
            <a:r>
              <a:rPr lang="en-US" altLang="en-US" b="0" dirty="0">
                <a:latin typeface="+mn-lt"/>
              </a:rPr>
              <a:t>Byrjaðu smátt en skipuleggðu fjárfestinguna til langs tíma hagnaðar</a:t>
            </a:r>
            <a:endParaRPr lang="en-IE" b="0" dirty="0">
              <a:latin typeface="+mn-lt"/>
            </a:endParaRPr>
          </a:p>
        </p:txBody>
      </p:sp>
      <p:sp>
        <p:nvSpPr>
          <p:cNvPr id="10" name="Text Placeholder 9">
            <a:extLst>
              <a:ext uri="{FF2B5EF4-FFF2-40B4-BE49-F238E27FC236}">
                <a16:creationId xmlns:a16="http://schemas.microsoft.com/office/drawing/2014/main" id="{A869483D-EE66-E80C-5D1B-09A2F602E7B5}"/>
              </a:ext>
            </a:extLst>
          </p:cNvPr>
          <p:cNvSpPr>
            <a:spLocks noGrp="1"/>
          </p:cNvSpPr>
          <p:nvPr>
            <p:ph type="body" sz="quarter" idx="19"/>
          </p:nvPr>
        </p:nvSpPr>
        <p:spPr>
          <a:xfrm>
            <a:off x="499731" y="2102162"/>
            <a:ext cx="3081578" cy="385564"/>
          </a:xfrm>
        </p:spPr>
        <p:txBody>
          <a:bodyPr/>
          <a:lstStyle/>
          <a:p>
            <a:pPr algn="ctr"/>
            <a:r>
              <a:rPr lang="en-US" dirty="0"/>
              <a:t>Umhverfisvæn fjárfesting</a:t>
            </a:r>
            <a:r>
              <a:rPr lang="en-US" sz="2800" dirty="0"/>
              <a:t> </a:t>
            </a:r>
            <a:endParaRPr lang="en-IE" sz="2800" dirty="0"/>
          </a:p>
        </p:txBody>
      </p:sp>
      <p:pic>
        <p:nvPicPr>
          <p:cNvPr id="11" name="Picture Placeholder 10" descr="A person putting a piece of paper into a recycle bin&#10;&#10;AI-generated content may be incorrect.">
            <a:extLst>
              <a:ext uri="{FF2B5EF4-FFF2-40B4-BE49-F238E27FC236}">
                <a16:creationId xmlns:a16="http://schemas.microsoft.com/office/drawing/2014/main" id="{8A9AEA75-CEF5-042C-D01A-9A947E427C71}"/>
              </a:ext>
            </a:extLst>
          </p:cNvPr>
          <p:cNvPicPr>
            <a:picLocks noGrp="1" noChangeAspect="1"/>
          </p:cNvPicPr>
          <p:nvPr>
            <p:ph type="pic" sz="quarter" idx="10"/>
          </p:nvPr>
        </p:nvPicPr>
        <p:blipFill>
          <a:blip r:embed="rId2"/>
          <a:srcRect t="36416" b="25674"/>
          <a:stretch>
            <a:fillRect/>
          </a:stretch>
        </p:blipFill>
        <p:spPr>
          <a:xfrm>
            <a:off x="391600" y="0"/>
            <a:ext cx="3423163" cy="1945748"/>
          </a:xfrm>
        </p:spPr>
      </p:pic>
      <p:sp>
        <p:nvSpPr>
          <p:cNvPr id="13" name="Text Placeholder 12">
            <a:extLst>
              <a:ext uri="{FF2B5EF4-FFF2-40B4-BE49-F238E27FC236}">
                <a16:creationId xmlns:a16="http://schemas.microsoft.com/office/drawing/2014/main" id="{77BDF01A-515A-EDC1-99E9-95DAF6BFCFA1}"/>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8CE97915-8CAD-EEC5-3896-7BC085B87830}"/>
              </a:ext>
            </a:extLst>
          </p:cNvPr>
          <p:cNvSpPr>
            <a:spLocks noGrp="1" noChangeArrowheads="1"/>
          </p:cNvSpPr>
          <p:nvPr>
            <p:ph type="body" sz="quarter" idx="21"/>
          </p:nvPr>
        </p:nvSpPr>
        <p:spPr bwMode="auto">
          <a:xfrm>
            <a:off x="5210175" y="280423"/>
            <a:ext cx="705237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sz="2400" b="1" dirty="0">
                <a:solidFill>
                  <a:srgbClr val="418D8F"/>
                </a:solidFill>
              </a:rPr>
              <a:t>Byrjaðu smátt: </a:t>
            </a:r>
            <a:r>
              <a:rPr lang="en-US" dirty="0"/>
              <a:t>Með því að </a:t>
            </a:r>
            <a:r>
              <a:rPr lang="en-US" dirty="0" err="1"/>
              <a:t>lágmarka </a:t>
            </a:r>
            <a:r>
              <a:rPr lang="en-US" dirty="0"/>
              <a:t>matarsóun og endurvinna efni eins og pappír og plast geta hótel á skilvirkan hátt umbreytt rusli sínu í verðmæt auðlind. </a:t>
            </a:r>
          </a:p>
        </p:txBody>
      </p:sp>
      <p:graphicFrame>
        <p:nvGraphicFramePr>
          <p:cNvPr id="3" name="Diagram 2">
            <a:extLst>
              <a:ext uri="{FF2B5EF4-FFF2-40B4-BE49-F238E27FC236}">
                <a16:creationId xmlns:a16="http://schemas.microsoft.com/office/drawing/2014/main" id="{04D8D2AB-4B49-D50D-3006-34C88F13E453}"/>
              </a:ext>
            </a:extLst>
          </p:cNvPr>
          <p:cNvGraphicFramePr/>
          <p:nvPr>
            <p:extLst>
              <p:ext uri="{D42A27DB-BD31-4B8C-83A1-F6EECF244321}">
                <p14:modId xmlns:p14="http://schemas.microsoft.com/office/powerpoint/2010/main" val="2671587917"/>
              </p:ext>
            </p:extLst>
          </p:nvPr>
        </p:nvGraphicFramePr>
        <p:xfrm>
          <a:off x="4021454" y="1645324"/>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Striped Right 5">
            <a:extLst>
              <a:ext uri="{FF2B5EF4-FFF2-40B4-BE49-F238E27FC236}">
                <a16:creationId xmlns:a16="http://schemas.microsoft.com/office/drawing/2014/main" id="{78982F61-C22B-1B30-FD2D-74AF98DE991F}"/>
              </a:ext>
            </a:extLst>
          </p:cNvPr>
          <p:cNvSpPr/>
          <p:nvPr/>
        </p:nvSpPr>
        <p:spPr>
          <a:xfrm>
            <a:off x="4238624" y="362664"/>
            <a:ext cx="866775" cy="58102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5907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596D0-84F1-6EF7-94D5-1C429874C73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5789424-2075-F053-9EE1-9200867803CD}"/>
              </a:ext>
            </a:extLst>
          </p:cNvPr>
          <p:cNvSpPr>
            <a:spLocks noGrp="1"/>
          </p:cNvSpPr>
          <p:nvPr>
            <p:ph type="body" sz="quarter" idx="16"/>
          </p:nvPr>
        </p:nvSpPr>
        <p:spPr>
          <a:xfrm>
            <a:off x="523489" y="312548"/>
            <a:ext cx="10614687" cy="803654"/>
          </a:xfrm>
        </p:spPr>
        <p:txBody>
          <a:bodyPr/>
          <a:lstStyle/>
          <a:p>
            <a:r>
              <a:rPr lang="en-US" sz="3000" dirty="0">
                <a:solidFill>
                  <a:srgbClr val="E96751"/>
                </a:solidFill>
              </a:rPr>
              <a:t>Fjármálajöfnur og hvernig á að nota þær</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AC57EEFF-6578-456D-E45E-93190F4E1DBA}"/>
              </a:ext>
            </a:extLst>
          </p:cNvPr>
          <p:cNvGraphicFramePr/>
          <p:nvPr>
            <p:extLst>
              <p:ext uri="{D42A27DB-BD31-4B8C-83A1-F6EECF244321}">
                <p14:modId xmlns:p14="http://schemas.microsoft.com/office/powerpoint/2010/main" val="1284155046"/>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AE84E289-8D72-12DB-86BB-7A9F1FF2AED6}"/>
              </a:ext>
            </a:extLst>
          </p:cNvPr>
          <p:cNvGraphicFramePr/>
          <p:nvPr>
            <p:extLst>
              <p:ext uri="{D42A27DB-BD31-4B8C-83A1-F6EECF244321}">
                <p14:modId xmlns:p14="http://schemas.microsoft.com/office/powerpoint/2010/main" val="2573076225"/>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850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ADCA-1622-BF0A-9939-B1036639C34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C84FD57-65B5-6C7D-2B53-1210492B00A7}"/>
              </a:ext>
            </a:extLst>
          </p:cNvPr>
          <p:cNvSpPr/>
          <p:nvPr/>
        </p:nvSpPr>
        <p:spPr>
          <a:xfrm>
            <a:off x="730022" y="3233886"/>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07A4970-5D92-DAD8-A07A-B07B95B6D104}"/>
              </a:ext>
            </a:extLst>
          </p:cNvPr>
          <p:cNvSpPr/>
          <p:nvPr/>
        </p:nvSpPr>
        <p:spPr>
          <a:xfrm>
            <a:off x="673630" y="5600670"/>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75D6997-38BE-E3E6-FDC5-237AF465E771}"/>
              </a:ext>
            </a:extLst>
          </p:cNvPr>
          <p:cNvSpPr/>
          <p:nvPr/>
        </p:nvSpPr>
        <p:spPr>
          <a:xfrm>
            <a:off x="236763" y="3700198"/>
            <a:ext cx="8592913" cy="1900471"/>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404D04A-BDF3-CC11-CF16-819EB6105262}"/>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Lækka rekstrarkostnað og styrkja vörumerki</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8BA1B5C-A446-5A77-5A49-D806CFCBE0B0}"/>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A721EBF-1CC2-C712-E7D1-09F745A544C9}"/>
              </a:ext>
            </a:extLst>
          </p:cNvPr>
          <p:cNvSpPr txBox="1">
            <a:spLocks/>
          </p:cNvSpPr>
          <p:nvPr/>
        </p:nvSpPr>
        <p:spPr>
          <a:xfrm>
            <a:off x="970026" y="3786417"/>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800" b="1" dirty="0">
                <a:solidFill>
                  <a:schemeClr val="bg1"/>
                </a:solidFill>
              </a:rPr>
              <a:t>Hvernig: </a:t>
            </a:r>
            <a:r>
              <a:rPr lang="en-US" dirty="0">
                <a:solidFill>
                  <a:schemeClr val="bg1"/>
                </a:solidFill>
              </a:rPr>
              <a:t>Með því að innleiða orkusparandi kerfi, svo sem LED-lýsingu, sólarorkuframleiðslu og há skilvirkni loftræstingar- og hitakerfi (HVAC), geta hótel verulega lækkað rekstrarkostnað sinn til lengri tíma. </a:t>
            </a:r>
          </a:p>
        </p:txBody>
      </p:sp>
      <p:sp>
        <p:nvSpPr>
          <p:cNvPr id="14" name="Text Placeholder 4">
            <a:extLst>
              <a:ext uri="{FF2B5EF4-FFF2-40B4-BE49-F238E27FC236}">
                <a16:creationId xmlns:a16="http://schemas.microsoft.com/office/drawing/2014/main" id="{62D56DDF-7F67-3A76-FB88-615B014ED3DF}"/>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40EFFD00-88BB-AD05-6F92-D0B164DF0CC6}"/>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7AC7ADC-6A24-9DB3-BC3B-BE9013A01732}"/>
              </a:ext>
            </a:extLst>
          </p:cNvPr>
          <p:cNvSpPr/>
          <p:nvPr/>
        </p:nvSpPr>
        <p:spPr>
          <a:xfrm>
            <a:off x="227236" y="1368735"/>
            <a:ext cx="8592914" cy="1855454"/>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274E06B3-1D7F-586A-3964-320D733495FF}"/>
              </a:ext>
            </a:extLst>
          </p:cNvPr>
          <p:cNvSpPr txBox="1">
            <a:spLocks/>
          </p:cNvSpPr>
          <p:nvPr/>
        </p:nvSpPr>
        <p:spPr>
          <a:xfrm>
            <a:off x="1228753" y="1412289"/>
            <a:ext cx="758734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Hagkvæmni</a:t>
            </a:r>
            <a:r>
              <a:rPr lang="en-US" sz="2800" dirty="0">
                <a:solidFill>
                  <a:schemeClr val="bg1"/>
                </a:solidFill>
              </a:rPr>
              <a:t>. </a:t>
            </a:r>
            <a:r>
              <a:rPr lang="en-US" dirty="0">
                <a:solidFill>
                  <a:schemeClr val="bg1"/>
                </a:solidFill>
              </a:rPr>
              <a:t>Þau draga ekki aðeins verulega úr rekstrarkostnaði heldur auka einnig vörumerkjagildi gististaðarins, sem höfðar til umhverfismeðvitaðra </a:t>
            </a:r>
            <a:r>
              <a:rPr lang="en-US" dirty="0" err="1">
                <a:solidFill>
                  <a:schemeClr val="bg1"/>
                </a:solidFill>
              </a:rPr>
              <a:t>ferðalanga </a:t>
            </a:r>
            <a:r>
              <a:rPr lang="en-US" dirty="0">
                <a:solidFill>
                  <a:schemeClr val="bg1"/>
                </a:solidFill>
              </a:rPr>
              <a:t>sem </a:t>
            </a:r>
            <a:r>
              <a:rPr lang="en-US" dirty="0" err="1">
                <a:solidFill>
                  <a:schemeClr val="bg1"/>
                </a:solidFill>
              </a:rPr>
              <a:t>setja </a:t>
            </a:r>
            <a:r>
              <a:rPr lang="en-US" dirty="0">
                <a:solidFill>
                  <a:schemeClr val="bg1"/>
                </a:solidFill>
              </a:rPr>
              <a:t>umhverfisaðgerðir </a:t>
            </a:r>
            <a:r>
              <a:rPr lang="en-US" dirty="0" err="1">
                <a:solidFill>
                  <a:schemeClr val="bg1"/>
                </a:solidFill>
              </a:rPr>
              <a:t>í forgang </a:t>
            </a:r>
            <a:r>
              <a:rPr lang="en-US" dirty="0">
                <a:solidFill>
                  <a:schemeClr val="bg1"/>
                </a:solidFill>
              </a:rPr>
              <a:t>í ferðum sínum.</a:t>
            </a:r>
            <a:endParaRPr lang="en-US" altLang="en-US" dirty="0">
              <a:solidFill>
                <a:schemeClr val="bg1"/>
              </a:solidFill>
            </a:endParaRP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1E8CF923-AD77-008B-4C27-A8A003CF5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5324B77B-795B-E992-E5AC-F00394021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48" y="3819830"/>
            <a:ext cx="914400" cy="914400"/>
          </a:xfrm>
          <a:prstGeom prst="rect">
            <a:avLst/>
          </a:prstGeom>
        </p:spPr>
      </p:pic>
      <p:grpSp>
        <p:nvGrpSpPr>
          <p:cNvPr id="33" name="Group 32">
            <a:extLst>
              <a:ext uri="{FF2B5EF4-FFF2-40B4-BE49-F238E27FC236}">
                <a16:creationId xmlns:a16="http://schemas.microsoft.com/office/drawing/2014/main" id="{A05886AD-5A12-35E0-2B50-0AB134D6580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8EA94EA3-3B72-5270-6DEF-B24AC21FC2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E26B93B9-53BC-C96B-F850-AE19A5E61C4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6D36EDA2-AFCF-258B-105C-D27A8E9D663A}"/>
              </a:ext>
            </a:extLst>
          </p:cNvPr>
          <p:cNvPicPr>
            <a:picLocks noChangeAspect="1"/>
          </p:cNvPicPr>
          <p:nvPr/>
        </p:nvPicPr>
        <p:blipFill>
          <a:blip r:embed="rId6"/>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B1AA286E-78A4-1E57-A410-0096E3D7AFAE}"/>
              </a:ext>
            </a:extLst>
          </p:cNvPr>
          <p:cNvPicPr>
            <a:picLocks noChangeAspect="1"/>
          </p:cNvPicPr>
          <p:nvPr/>
        </p:nvPicPr>
        <p:blipFill>
          <a:blip r:embed="rId7"/>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E2C3DAB5-C0AE-E9FF-E896-3BDFF9EF9D96}"/>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8">
                  <a:extLst>
                    <a:ext uri="{A12FA001-AC4F-418D-AE19-62706E023703}">
                      <ahyp:hlinkClr xmlns:ahyp="http://schemas.microsoft.com/office/drawing/2018/hyperlinkcolor" val="tx"/>
                    </a:ext>
                  </a:extLst>
                </a:hlinkClick>
              </a:rPr>
              <a:t>Umhverfisvæn hótel útskýrð: Af hverju þau skipta máli</a:t>
            </a:r>
            <a:endParaRPr lang="en-US" b="0" i="0" dirty="0">
              <a:solidFill>
                <a:srgbClr val="00B0F0"/>
              </a:solidFill>
              <a:effectLst/>
            </a:endParaRPr>
          </a:p>
        </p:txBody>
      </p:sp>
    </p:spTree>
    <p:extLst>
      <p:ext uri="{BB962C8B-B14F-4D97-AF65-F5344CB8AC3E}">
        <p14:creationId xmlns:p14="http://schemas.microsoft.com/office/powerpoint/2010/main" val="325190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F5338-0ADA-FFDD-AA22-B31E72CDD31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F55306C-3CC9-590A-282E-52DE7CABC495}"/>
              </a:ext>
            </a:extLst>
          </p:cNvPr>
          <p:cNvSpPr/>
          <p:nvPr/>
        </p:nvSpPr>
        <p:spPr>
          <a:xfrm>
            <a:off x="646866" y="5125862"/>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7376EA0-2A7D-BC86-C3BE-7E3701E3BB79}"/>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C34A096-9BF5-C057-FBB5-F22E5A4D8EF6}"/>
              </a:ext>
            </a:extLst>
          </p:cNvPr>
          <p:cNvSpPr/>
          <p:nvPr/>
        </p:nvSpPr>
        <p:spPr>
          <a:xfrm>
            <a:off x="227238" y="1929656"/>
            <a:ext cx="8592912" cy="31962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8713E1B-8402-DD5A-25E4-153071F03243}"/>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Lækka rekstrarkostnað og styrkja vörumerki</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9CD0C4DC-2B6E-277E-DB58-36A800AE61A8}"/>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8E2664D-D540-9F73-2836-5E9284FA7541}"/>
              </a:ext>
            </a:extLst>
          </p:cNvPr>
          <p:cNvSpPr txBox="1">
            <a:spLocks/>
          </p:cNvSpPr>
          <p:nvPr/>
        </p:nvSpPr>
        <p:spPr>
          <a:xfrm>
            <a:off x="944888" y="2852709"/>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200" dirty="0">
              <a:solidFill>
                <a:schemeClr val="bg1"/>
              </a:solidFill>
            </a:endParaRPr>
          </a:p>
        </p:txBody>
      </p:sp>
      <p:sp>
        <p:nvSpPr>
          <p:cNvPr id="14" name="Text Placeholder 4">
            <a:extLst>
              <a:ext uri="{FF2B5EF4-FFF2-40B4-BE49-F238E27FC236}">
                <a16:creationId xmlns:a16="http://schemas.microsoft.com/office/drawing/2014/main" id="{7A4D0FDD-3AED-3A67-C97B-954A9EE15E2A}"/>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3A78ACD5-C125-FE2D-2A7B-5CD21813A4AE}"/>
              </a:ext>
            </a:extLst>
          </p:cNvPr>
          <p:cNvSpPr txBox="1">
            <a:spLocks/>
          </p:cNvSpPr>
          <p:nvPr/>
        </p:nvSpPr>
        <p:spPr>
          <a:xfrm>
            <a:off x="944888" y="2028828"/>
            <a:ext cx="754766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sz="2800" b="1" dirty="0">
                <a:solidFill>
                  <a:schemeClr val="bg1"/>
                </a:solidFill>
              </a:rPr>
              <a:t>Bættur hagnaður. </a:t>
            </a:r>
          </a:p>
          <a:p>
            <a:pPr marL="0" lvl="0" indent="0" eaLnBrk="0" fontAlgn="base" hangingPunct="0">
              <a:spcBef>
                <a:spcPct val="0"/>
              </a:spcBef>
              <a:spcAft>
                <a:spcPts val="600"/>
              </a:spcAft>
            </a:pPr>
            <a:r>
              <a:rPr lang="en-US" altLang="en-US" dirty="0">
                <a:solidFill>
                  <a:schemeClr val="bg1"/>
                </a:solidFill>
              </a:rPr>
              <a:t>Slík sparnaður eykur hagnaðarmörk þín til lengri tíma – í raun geta umhverfisvænar fjárfestingar greitt sig sjálfar og jafnvel skilað meira. </a:t>
            </a:r>
          </a:p>
          <a:p>
            <a:pPr marL="0" lvl="0" indent="0" eaLnBrk="0" fontAlgn="base" hangingPunct="0">
              <a:spcBef>
                <a:spcPct val="0"/>
              </a:spcBef>
              <a:spcAft>
                <a:spcPts val="600"/>
              </a:spcAft>
            </a:pPr>
            <a:endParaRPr lang="en-US" altLang="en-US" sz="1000" dirty="0">
              <a:solidFill>
                <a:schemeClr val="bg1"/>
              </a:solidFill>
            </a:endParaRPr>
          </a:p>
          <a:p>
            <a:pPr marL="0" lvl="0" indent="0" eaLnBrk="0" fontAlgn="base" hangingPunct="0">
              <a:spcBef>
                <a:spcPct val="0"/>
              </a:spcBef>
              <a:spcAft>
                <a:spcPts val="600"/>
              </a:spcAft>
            </a:pPr>
            <a:r>
              <a:rPr lang="en-US" altLang="en-US" dirty="0">
                <a:solidFill>
                  <a:schemeClr val="bg1"/>
                </a:solidFill>
              </a:rPr>
              <a:t>Þegar verðlagningu er áætlað er hægt að sætta sig við aðeins lengri sjálfskilunartíma á fjárfestingarkostnaði þar sem daglegur kostnaður verður lægri framvegis.</a:t>
            </a:r>
          </a:p>
          <a:p>
            <a:pPr marL="0" lvl="0" indent="0" eaLnBrk="0" fontAlgn="base" hangingPunct="0">
              <a:spcBef>
                <a:spcPct val="0"/>
              </a:spcBef>
              <a:spcAft>
                <a:spcPts val="600"/>
              </a:spcAft>
            </a:pPr>
            <a:endParaRPr lang="en-US" alt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9458DA4D-74F3-8D4F-8765-E337D7A692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666" y="2202878"/>
            <a:ext cx="914400" cy="914400"/>
          </a:xfrm>
          <a:prstGeom prst="rect">
            <a:avLst/>
          </a:prstGeom>
        </p:spPr>
      </p:pic>
      <p:grpSp>
        <p:nvGrpSpPr>
          <p:cNvPr id="33" name="Group 32">
            <a:extLst>
              <a:ext uri="{FF2B5EF4-FFF2-40B4-BE49-F238E27FC236}">
                <a16:creationId xmlns:a16="http://schemas.microsoft.com/office/drawing/2014/main" id="{1158E88E-964D-C5DF-DD2E-1E672E4E4E8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1B0FA3F2-3995-6A21-2F8F-1C3181C8B19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BC3B5E6F-0BAF-EEF8-E29D-BE7EFC5D03B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AA157961-22FF-F289-08D5-803B8201B67D}"/>
              </a:ext>
            </a:extLst>
          </p:cNvPr>
          <p:cNvPicPr>
            <a:picLocks noChangeAspect="1"/>
          </p:cNvPicPr>
          <p:nvPr/>
        </p:nvPicPr>
        <p:blipFill>
          <a:blip r:embed="rId4"/>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0E125D59-DA55-AD5D-F273-A1665D14D91C}"/>
              </a:ext>
            </a:extLst>
          </p:cNvPr>
          <p:cNvPicPr>
            <a:picLocks noChangeAspect="1"/>
          </p:cNvPicPr>
          <p:nvPr/>
        </p:nvPicPr>
        <p:blipFill>
          <a:blip r:embed="rId5"/>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3834997A-7C06-78FB-54AD-3E57F601DE1D}"/>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6">
                  <a:extLst>
                    <a:ext uri="{A12FA001-AC4F-418D-AE19-62706E023703}">
                      <ahyp:hlinkClr xmlns:ahyp="http://schemas.microsoft.com/office/drawing/2018/hyperlinkcolor" val="tx"/>
                    </a:ext>
                  </a:extLst>
                </a:hlinkClick>
              </a:rPr>
              <a:t>Umhverfisvæn hótel útskýrð: Af hverju þau skipta máli</a:t>
            </a:r>
            <a:endParaRPr lang="en-US" b="0" i="0" dirty="0">
              <a:solidFill>
                <a:srgbClr val="00B0F0"/>
              </a:solidFill>
              <a:effectLst/>
            </a:endParaRPr>
          </a:p>
        </p:txBody>
      </p:sp>
    </p:spTree>
    <p:extLst>
      <p:ext uri="{BB962C8B-B14F-4D97-AF65-F5344CB8AC3E}">
        <p14:creationId xmlns:p14="http://schemas.microsoft.com/office/powerpoint/2010/main" val="375004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D63B-6C92-8247-D62A-EC172EABD9D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47579B-45AD-E9C9-218E-A376E90ADDD6}"/>
              </a:ext>
            </a:extLst>
          </p:cNvPr>
          <p:cNvSpPr>
            <a:spLocks noGrp="1"/>
          </p:cNvSpPr>
          <p:nvPr>
            <p:ph type="body" sz="quarter" idx="19"/>
          </p:nvPr>
        </p:nvSpPr>
        <p:spPr>
          <a:xfrm>
            <a:off x="391601" y="2159727"/>
            <a:ext cx="3189708" cy="385564"/>
          </a:xfrm>
        </p:spPr>
        <p:txBody>
          <a:bodyPr/>
          <a:lstStyle/>
          <a:p>
            <a:r>
              <a:rPr lang="en-US" dirty="0"/>
              <a:t>Umhverfisvæn fjárfesting</a:t>
            </a:r>
            <a:r>
              <a:rPr lang="en-US" sz="2800" dirty="0"/>
              <a:t> </a:t>
            </a:r>
            <a:endParaRPr lang="en-IE" sz="2800" dirty="0"/>
          </a:p>
        </p:txBody>
      </p:sp>
      <p:pic>
        <p:nvPicPr>
          <p:cNvPr id="15" name="Picture Placeholder 14" descr="A group of people standing next to a tree with symbols&#10;&#10;AI-generated content may be incorrect.">
            <a:extLst>
              <a:ext uri="{FF2B5EF4-FFF2-40B4-BE49-F238E27FC236}">
                <a16:creationId xmlns:a16="http://schemas.microsoft.com/office/drawing/2014/main" id="{F85866E3-154B-9BBA-C346-BA514B0B6BFF}"/>
              </a:ext>
            </a:extLst>
          </p:cNvPr>
          <p:cNvPicPr>
            <a:picLocks noGrp="1" noChangeAspect="1"/>
          </p:cNvPicPr>
          <p:nvPr>
            <p:ph type="pic" sz="quarter" idx="10"/>
          </p:nvPr>
        </p:nvPicPr>
        <p:blipFill>
          <a:blip r:embed="rId2"/>
          <a:srcRect t="2986" b="20992"/>
          <a:stretch>
            <a:fillRect/>
          </a:stretch>
        </p:blipFill>
        <p:spPr>
          <a:xfrm>
            <a:off x="391600" y="0"/>
            <a:ext cx="3423163" cy="1945748"/>
          </a:xfrm>
        </p:spPr>
      </p:pic>
      <p:sp>
        <p:nvSpPr>
          <p:cNvPr id="13" name="Text Placeholder 12">
            <a:extLst>
              <a:ext uri="{FF2B5EF4-FFF2-40B4-BE49-F238E27FC236}">
                <a16:creationId xmlns:a16="http://schemas.microsoft.com/office/drawing/2014/main" id="{D353209A-84E8-96A4-3F02-6374EC1D620A}"/>
              </a:ext>
            </a:extLst>
          </p:cNvPr>
          <p:cNvSpPr>
            <a:spLocks noGrp="1"/>
          </p:cNvSpPr>
          <p:nvPr>
            <p:ph type="body" sz="quarter" idx="66"/>
          </p:nvPr>
        </p:nvSpPr>
        <p:spPr/>
        <p:txBody>
          <a:bodyPr/>
          <a:lstStyle/>
          <a:p>
            <a:endParaRPr lang="en-IE"/>
          </a:p>
        </p:txBody>
      </p:sp>
      <p:graphicFrame>
        <p:nvGraphicFramePr>
          <p:cNvPr id="6" name="Diagram 5">
            <a:extLst>
              <a:ext uri="{FF2B5EF4-FFF2-40B4-BE49-F238E27FC236}">
                <a16:creationId xmlns:a16="http://schemas.microsoft.com/office/drawing/2014/main" id="{DAABD0C9-2605-3FE8-AFF4-B353D0356B05}"/>
              </a:ext>
            </a:extLst>
          </p:cNvPr>
          <p:cNvGraphicFramePr/>
          <p:nvPr>
            <p:extLst>
              <p:ext uri="{D42A27DB-BD31-4B8C-83A1-F6EECF244321}">
                <p14:modId xmlns:p14="http://schemas.microsoft.com/office/powerpoint/2010/main" val="4288677468"/>
              </p:ext>
            </p:extLst>
          </p:nvPr>
        </p:nvGraphicFramePr>
        <p:xfrm>
          <a:off x="4021454" y="1203301"/>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F7C13165-7C84-D40D-E83A-DA041C079BF9}"/>
              </a:ext>
            </a:extLst>
          </p:cNvPr>
          <p:cNvSpPr>
            <a:spLocks noGrp="1"/>
          </p:cNvSpPr>
          <p:nvPr>
            <p:ph type="body" sz="quarter" idx="18"/>
          </p:nvPr>
        </p:nvSpPr>
        <p:spPr>
          <a:xfrm>
            <a:off x="641759" y="3263489"/>
            <a:ext cx="2927235" cy="1049221"/>
          </a:xfrm>
        </p:spPr>
        <p:txBody>
          <a:bodyPr/>
          <a:lstStyle/>
          <a:p>
            <a:r>
              <a:rPr lang="en-US" b="0" dirty="0">
                <a:latin typeface="+mn-lt"/>
              </a:rPr>
              <a:t>Fjölmörg frumkvæði leggjast öll saman € </a:t>
            </a:r>
            <a:r>
              <a:rPr lang="en-US" b="0" dirty="0"/>
              <a:t>€ € </a:t>
            </a:r>
            <a:endParaRPr lang="en-IE" b="0" dirty="0">
              <a:latin typeface="+mn-lt"/>
            </a:endParaRPr>
          </a:p>
        </p:txBody>
      </p:sp>
    </p:spTree>
    <p:extLst>
      <p:ext uri="{BB962C8B-B14F-4D97-AF65-F5344CB8AC3E}">
        <p14:creationId xmlns:p14="http://schemas.microsoft.com/office/powerpoint/2010/main" val="123327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1011-69C9-8E99-F65B-6A7F57B48F1F}"/>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DC78C5E-BC3A-A480-E2B4-4712DE82A28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2A7D8BF2-2FF5-1567-528C-BF7A330463C6}"/>
              </a:ext>
            </a:extLst>
          </p:cNvPr>
          <p:cNvSpPr/>
          <p:nvPr/>
        </p:nvSpPr>
        <p:spPr>
          <a:xfrm>
            <a:off x="777858" y="4350878"/>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25B71AF-C1F5-47F2-49BA-1612EBC7C2F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Lækkun annarra kostnaðar og gjalda</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80F2A65D-597C-90EC-127C-2DB66AC62D1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37654F9E-6E1E-6B45-2B43-96AFD791DF24}"/>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D14E7910-9BE2-0828-E717-F23A9BFE0104}"/>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17F0C5-1F6E-86DA-1862-1568776D312A}"/>
              </a:ext>
            </a:extLst>
          </p:cNvPr>
          <p:cNvSpPr/>
          <p:nvPr/>
        </p:nvSpPr>
        <p:spPr>
          <a:xfrm>
            <a:off x="227236" y="1368735"/>
            <a:ext cx="8299167" cy="29821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D8811566-271A-1793-E3FD-B96723FACBC3}"/>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Kostnaðarsparnaður</a:t>
            </a:r>
            <a:r>
              <a:rPr lang="en-US" sz="2800" dirty="0">
                <a:solidFill>
                  <a:schemeClr val="bg1"/>
                </a:solidFill>
              </a:rPr>
              <a:t>. </a:t>
            </a:r>
          </a:p>
          <a:p>
            <a:pPr marL="0" lvl="0" indent="0" eaLnBrk="0" fontAlgn="base" hangingPunct="0">
              <a:spcBef>
                <a:spcPct val="0"/>
              </a:spcBef>
              <a:spcAft>
                <a:spcPts val="600"/>
              </a:spcAft>
            </a:pPr>
            <a:r>
              <a:rPr lang="en-US" dirty="0">
                <a:solidFill>
                  <a:schemeClr val="bg1"/>
                </a:solidFill>
              </a:rPr>
              <a:t>Fyrir utan orkusparnað skila sjálfbærar aðferðir oft kostnaðarsparnaði sem ekki er strax augljós. </a:t>
            </a:r>
          </a:p>
          <a:p>
            <a:pPr marL="0" lvl="0" indent="0" eaLnBrk="0" fontAlgn="base" hangingPunct="0">
              <a:spcBef>
                <a:spcPct val="0"/>
              </a:spcBef>
              <a:spcAft>
                <a:spcPts val="600"/>
              </a:spcAft>
            </a:pPr>
            <a:r>
              <a:rPr lang="en-US" dirty="0">
                <a:solidFill>
                  <a:schemeClr val="bg1"/>
                </a:solidFill>
              </a:rPr>
              <a:t>Með öðrum orðum getur sjálfbærni bætt rekstrarmörk þín frá kostnaðarsjónarmiði, sem gerir þér kleift annaðhvort að hagnast meira á sama verði eða hugsanlega að bjóða betri kjör en óhagkvæmari samkeppnisaðili.</a:t>
            </a: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AA2B95C0-FAF4-AE3C-A6DE-F7A5E2FF8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grpSp>
        <p:nvGrpSpPr>
          <p:cNvPr id="33" name="Group 32">
            <a:extLst>
              <a:ext uri="{FF2B5EF4-FFF2-40B4-BE49-F238E27FC236}">
                <a16:creationId xmlns:a16="http://schemas.microsoft.com/office/drawing/2014/main" id="{BE84ABB2-3E60-0948-24A4-EDEBE0FA49FB}"/>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111EB41-89C1-2D98-E48F-B1E858A5485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3578B83-49A7-C1D7-B511-4065ABDB380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819C9E9-4C1B-BE02-9EDC-72D9458A2307}"/>
              </a:ext>
            </a:extLst>
          </p:cNvPr>
          <p:cNvPicPr>
            <a:picLocks noChangeAspect="1"/>
          </p:cNvPicPr>
          <p:nvPr/>
        </p:nvPicPr>
        <p:blipFill>
          <a:blip r:embed="rId4"/>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658311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CEC4F-4F05-AEEB-C8B9-AAF8ED9BA154}"/>
            </a:ext>
          </a:extLst>
        </p:cNvPr>
        <p:cNvGrpSpPr/>
        <p:nvPr/>
      </p:nvGrpSpPr>
      <p:grpSpPr>
        <a:xfrm>
          <a:off x="0" y="0"/>
          <a:ext cx="0" cy="0"/>
          <a:chOff x="0" y="0"/>
          <a:chExt cx="0" cy="0"/>
        </a:xfrm>
      </p:grpSpPr>
      <p:sp>
        <p:nvSpPr>
          <p:cNvPr id="25" name="Flowchart: Data 24">
            <a:extLst>
              <a:ext uri="{FF2B5EF4-FFF2-40B4-BE49-F238E27FC236}">
                <a16:creationId xmlns:a16="http://schemas.microsoft.com/office/drawing/2014/main" id="{5129CF47-450F-2715-ED4A-50235066CE09}"/>
              </a:ext>
            </a:extLst>
          </p:cNvPr>
          <p:cNvSpPr/>
          <p:nvPr/>
        </p:nvSpPr>
        <p:spPr>
          <a:xfrm>
            <a:off x="463887" y="5349425"/>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E4708AE-A357-28AF-D381-00C1F75593A6}"/>
              </a:ext>
            </a:extLst>
          </p:cNvPr>
          <p:cNvSpPr/>
          <p:nvPr/>
        </p:nvSpPr>
        <p:spPr>
          <a:xfrm>
            <a:off x="265147" y="1890739"/>
            <a:ext cx="8287908" cy="345868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DCBD82-8FAF-F213-D359-41BF63B3FEF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Lækkun annarra kostnaðarliða og gjalda</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F8CCCC79-FE8F-2521-E3EF-9B872C58CECD}"/>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1E49410-D238-E536-55D2-9CBEC90A923D}"/>
              </a:ext>
            </a:extLst>
          </p:cNvPr>
          <p:cNvSpPr txBox="1">
            <a:spLocks/>
          </p:cNvSpPr>
          <p:nvPr/>
        </p:nvSpPr>
        <p:spPr>
          <a:xfrm>
            <a:off x="893375" y="253473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BC38E1AE-7046-9660-9488-E62724F53C88}"/>
              </a:ext>
            </a:extLst>
          </p:cNvPr>
          <p:cNvSpPr txBox="1">
            <a:spLocks/>
          </p:cNvSpPr>
          <p:nvPr/>
        </p:nvSpPr>
        <p:spPr>
          <a:xfrm>
            <a:off x="893375" y="2026842"/>
            <a:ext cx="751632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Wingdings" panose="05000000000000000000" pitchFamily="2" charset="2"/>
              <a:buChar char="ü"/>
            </a:pPr>
            <a:r>
              <a:rPr lang="en-US" b="1" dirty="0">
                <a:solidFill>
                  <a:schemeClr val="bg1"/>
                </a:solidFill>
              </a:rPr>
              <a:t>Að draga úr úrgangi </a:t>
            </a:r>
            <a:r>
              <a:rPr lang="en-US" dirty="0">
                <a:solidFill>
                  <a:schemeClr val="bg1"/>
                </a:solidFill>
              </a:rPr>
              <a:t>(með endurvinnslu, molnun og forðun einnota hluta) getur </a:t>
            </a:r>
            <a:r>
              <a:rPr lang="en-US" b="1" dirty="0">
                <a:solidFill>
                  <a:schemeClr val="bg1"/>
                </a:solidFill>
              </a:rPr>
              <a:t>lækkað gjöld þín fyrir ruslatöku. </a:t>
            </a:r>
          </a:p>
          <a:p>
            <a:pPr marL="342900" indent="-342900">
              <a:spcBef>
                <a:spcPts val="0"/>
              </a:spcBef>
              <a:spcAft>
                <a:spcPts val="600"/>
              </a:spcAft>
              <a:buFont typeface="Wingdings" panose="05000000000000000000" pitchFamily="2" charset="2"/>
              <a:buChar char="ü"/>
            </a:pPr>
            <a:r>
              <a:rPr lang="en-US" b="1" dirty="0">
                <a:solidFill>
                  <a:schemeClr val="bg1"/>
                </a:solidFill>
              </a:rPr>
              <a:t>Vatns sparandi búnaður lækkar vatnsreikninga. </a:t>
            </a:r>
          </a:p>
          <a:p>
            <a:pPr marL="342900" indent="-342900">
              <a:spcBef>
                <a:spcPts val="0"/>
              </a:spcBef>
              <a:spcAft>
                <a:spcPts val="600"/>
              </a:spcAft>
              <a:buFont typeface="Wingdings" panose="05000000000000000000" pitchFamily="2" charset="2"/>
              <a:buChar char="ü"/>
            </a:pPr>
            <a:r>
              <a:rPr lang="en-US" b="1" dirty="0">
                <a:solidFill>
                  <a:schemeClr val="bg1"/>
                </a:solidFill>
              </a:rPr>
              <a:t>Lækka </a:t>
            </a:r>
            <a:r>
              <a:rPr lang="en-US" b="1" dirty="0" err="1">
                <a:solidFill>
                  <a:schemeClr val="bg1"/>
                </a:solidFill>
              </a:rPr>
              <a:t>laun- </a:t>
            </a:r>
            <a:r>
              <a:rPr lang="en-US" b="1" dirty="0">
                <a:solidFill>
                  <a:schemeClr val="bg1"/>
                </a:solidFill>
              </a:rPr>
              <a:t>og þvottaefnakostnað: </a:t>
            </a:r>
            <a:r>
              <a:rPr lang="en-US" dirty="0">
                <a:solidFill>
                  <a:schemeClr val="bg1"/>
                </a:solidFill>
              </a:rPr>
              <a:t>Jafnvel aðgerðir eins og að hvetja gesti til að </a:t>
            </a:r>
            <a:r>
              <a:rPr lang="en-US" b="1" dirty="0">
                <a:solidFill>
                  <a:schemeClr val="bg1"/>
                </a:solidFill>
              </a:rPr>
              <a:t>endurnota handklæði </a:t>
            </a:r>
            <a:r>
              <a:rPr lang="en-US" dirty="0">
                <a:solidFill>
                  <a:schemeClr val="bg1"/>
                </a:solidFill>
              </a:rPr>
              <a:t>eða innleiða reglu um að skipta um rúmföt á þriggja daga fresti (algengt í umhverfisvænum gististöðum) lækka </a:t>
            </a:r>
            <a:r>
              <a:rPr lang="en-US" dirty="0" err="1">
                <a:solidFill>
                  <a:schemeClr val="bg1"/>
                </a:solidFill>
              </a:rPr>
              <a:t>laun</a:t>
            </a:r>
            <a:r>
              <a:rPr lang="en-US" dirty="0">
                <a:solidFill>
                  <a:schemeClr val="bg1"/>
                </a:solidFill>
              </a:rPr>
              <a:t>- og þvottaefnakostnað. </a:t>
            </a:r>
          </a:p>
          <a:p>
            <a:pPr marL="0" lvl="0" indent="0" eaLnBrk="0" fontAlgn="base" hangingPunct="0">
              <a:spcBef>
                <a:spcPts val="0"/>
              </a:spcBef>
              <a:spcAft>
                <a:spcPts val="600"/>
              </a:spcAft>
            </a:pPr>
            <a:endParaRPr lang="en-US" alt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B21D5F7F-6BBF-2010-E523-7908A10790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238" y="2689310"/>
            <a:ext cx="914400" cy="914400"/>
          </a:xfrm>
          <a:prstGeom prst="rect">
            <a:avLst/>
          </a:prstGeom>
        </p:spPr>
      </p:pic>
      <p:grpSp>
        <p:nvGrpSpPr>
          <p:cNvPr id="33" name="Group 32">
            <a:extLst>
              <a:ext uri="{FF2B5EF4-FFF2-40B4-BE49-F238E27FC236}">
                <a16:creationId xmlns:a16="http://schemas.microsoft.com/office/drawing/2014/main" id="{4AEA2F2A-70CA-95E2-F8EB-FA5EAC5D7CB4}"/>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37896591-427E-700A-A151-6BB52D31E3B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B3962490-9203-BEAA-F510-44A8F28E1E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5C55E92-E09C-D4A0-91BC-169386525F6C}"/>
              </a:ext>
            </a:extLst>
          </p:cNvPr>
          <p:cNvPicPr>
            <a:picLocks noChangeAspect="1"/>
          </p:cNvPicPr>
          <p:nvPr/>
        </p:nvPicPr>
        <p:blipFill>
          <a:blip r:embed="rId4"/>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208287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8FB6-A9C7-E7D7-B0C3-63D4DBC75BF7}"/>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F3DA4C21-86B1-2C21-2D99-6C977430A597}"/>
              </a:ext>
            </a:extLst>
          </p:cNvPr>
          <p:cNvSpPr/>
          <p:nvPr/>
        </p:nvSpPr>
        <p:spPr>
          <a:xfrm>
            <a:off x="702610" y="2753407"/>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D6951E2-4ECE-3CAC-FFFB-B671D7AD3135}"/>
              </a:ext>
            </a:extLst>
          </p:cNvPr>
          <p:cNvSpPr/>
          <p:nvPr/>
        </p:nvSpPr>
        <p:spPr>
          <a:xfrm>
            <a:off x="664103" y="4916096"/>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FA4EE2B-F052-BF47-9DEA-46E69AC7E0B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Markaðs- og nýtingarlegir ávinningar</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F9174D0-5B70-C0A2-CD8A-96C51B2F5E4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B6B1888-A10D-45FC-A24F-1B07C2308EAA}"/>
              </a:ext>
            </a:extLst>
          </p:cNvPr>
          <p:cNvSpPr txBox="1">
            <a:spLocks/>
          </p:cNvSpPr>
          <p:nvPr/>
        </p:nvSpPr>
        <p:spPr>
          <a:xfrm>
            <a:off x="944888" y="3291152"/>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Hvernig</a:t>
            </a:r>
            <a:r>
              <a:rPr lang="en-US" sz="2200" b="1" dirty="0">
                <a:solidFill>
                  <a:schemeClr val="bg1"/>
                </a:solidFill>
              </a:rPr>
              <a:t>: </a:t>
            </a:r>
            <a:r>
              <a:rPr lang="en-US" sz="2200" dirty="0">
                <a:solidFill>
                  <a:schemeClr val="bg1"/>
                </a:solidFill>
              </a:rPr>
              <a:t>Með því að innleiða orkusparandi kerfi, svo sem LED-lýsingu, sólarorkuframleiðslu og há skilvirkni loftræstingar- og hitakerfi (HVAC), geta hótel verulega dregið úr rekstrarkostnaði sínum til lengri tíma. </a:t>
            </a:r>
          </a:p>
        </p:txBody>
      </p:sp>
      <p:sp>
        <p:nvSpPr>
          <p:cNvPr id="14" name="Text Placeholder 4">
            <a:extLst>
              <a:ext uri="{FF2B5EF4-FFF2-40B4-BE49-F238E27FC236}">
                <a16:creationId xmlns:a16="http://schemas.microsoft.com/office/drawing/2014/main" id="{10FFFAA3-C787-E7CC-BC98-38FAEE269DB1}"/>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654CEA36-E3B7-8CCE-41A5-813842756EF2}"/>
              </a:ext>
            </a:extLst>
          </p:cNvPr>
          <p:cNvSpPr/>
          <p:nvPr/>
        </p:nvSpPr>
        <p:spPr>
          <a:xfrm>
            <a:off x="741680" y="2392081"/>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CF39250-5DAF-C473-5CA4-0E59CA23923C}"/>
              </a:ext>
            </a:extLst>
          </p:cNvPr>
          <p:cNvSpPr/>
          <p:nvPr/>
        </p:nvSpPr>
        <p:spPr>
          <a:xfrm>
            <a:off x="227236" y="1807178"/>
            <a:ext cx="8402413" cy="3121166"/>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1715451E-53A5-5FB6-17FB-A784041DAB8D}"/>
              </a:ext>
            </a:extLst>
          </p:cNvPr>
          <p:cNvSpPr txBox="1">
            <a:spLocks/>
          </p:cNvSpPr>
          <p:nvPr/>
        </p:nvSpPr>
        <p:spPr>
          <a:xfrm>
            <a:off x="1228753" y="1850732"/>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Aukinn nýtingarhlutfall</a:t>
            </a:r>
            <a:r>
              <a:rPr lang="en-US" sz="2800" dirty="0">
                <a:solidFill>
                  <a:schemeClr val="bg1"/>
                </a:solidFill>
              </a:rPr>
              <a:t>. </a:t>
            </a:r>
          </a:p>
          <a:p>
            <a:pPr marL="0" lvl="0" indent="0" eaLnBrk="0" fontAlgn="base" hangingPunct="0">
              <a:spcBef>
                <a:spcPct val="0"/>
              </a:spcBef>
              <a:spcAft>
                <a:spcPts val="600"/>
              </a:spcAft>
            </a:pPr>
            <a:r>
              <a:rPr lang="en-US" dirty="0">
                <a:solidFill>
                  <a:schemeClr val="bg1"/>
                </a:solidFill>
              </a:rPr>
              <a:t>Einn oft vanmetinn þáttur er sá að öflugir sjálfbærniviðleitnir geta aukið nýtingu með því að gera gististaðina sérstæðari. </a:t>
            </a:r>
          </a:p>
          <a:p>
            <a:pPr marL="0" lvl="0" indent="0" eaLnBrk="0" fontAlgn="base" hangingPunct="0">
              <a:spcBef>
                <a:spcPct val="0"/>
              </a:spcBef>
              <a:spcAft>
                <a:spcPts val="600"/>
              </a:spcAft>
            </a:pPr>
            <a:r>
              <a:rPr lang="en-US" dirty="0">
                <a:solidFill>
                  <a:schemeClr val="bg1"/>
                </a:solidFill>
              </a:rPr>
              <a:t>Ef glamping-staðurinn þinn í sveitinni er sá eini á svæðinu með gullna vistvottun gætirðu unnið bókanir jafnvel þó verðin þín séu ekki lægri – sumir gestir munu velja þig af meginreglunni eða forvitni. </a:t>
            </a: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E2E5E3D0-6A17-68D4-4E3C-EAB591A60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871983"/>
            <a:ext cx="914400" cy="914400"/>
          </a:xfrm>
          <a:prstGeom prst="rect">
            <a:avLst/>
          </a:prstGeom>
        </p:spPr>
      </p:pic>
      <p:pic>
        <p:nvPicPr>
          <p:cNvPr id="32" name="Graphic 31" descr="Lightbulb and gear with solid fill">
            <a:extLst>
              <a:ext uri="{FF2B5EF4-FFF2-40B4-BE49-F238E27FC236}">
                <a16:creationId xmlns:a16="http://schemas.microsoft.com/office/drawing/2014/main" id="{F28299C9-CF7B-67D5-E87E-AB327FB73C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6281DE45-33B0-B334-20D9-AAE45E941A2A}"/>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99D90B1-0D30-5D2E-9B20-F8B33A0B603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B346CE6-193C-2727-7C51-3D3FC298DEF1}"/>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E3264BDA-A0C0-652B-869D-0A7FFA8162EF}"/>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5B2661B9-3104-D88E-01F6-357A242B3FD4}"/>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132247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79D0B-7AB0-A58D-B825-899DD077EB5F}"/>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A09FB9E6-B4A3-2566-3370-F48B4BE383E2}"/>
              </a:ext>
            </a:extLst>
          </p:cNvPr>
          <p:cNvSpPr txBox="1">
            <a:spLocks/>
          </p:cNvSpPr>
          <p:nvPr/>
        </p:nvSpPr>
        <p:spPr>
          <a:xfrm>
            <a:off x="6726459" y="1289761"/>
            <a:ext cx="5151215"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Að gera það hagkvæmt </a:t>
            </a:r>
            <a:r>
              <a:rPr lang="en-US" sz="2400" dirty="0">
                <a:solidFill>
                  <a:srgbClr val="E96751"/>
                </a:solidFill>
              </a:rPr>
              <a:t>– græn fjárfesting fyrir langtímafjárhagslega heilsu</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59502189-AA41-1BAB-EDC0-B3CA53885DA1}"/>
              </a:ext>
            </a:extLst>
          </p:cNvPr>
          <p:cNvSpPr>
            <a:spLocks noGrp="1"/>
          </p:cNvSpPr>
          <p:nvPr>
            <p:ph type="body" sz="quarter" idx="28"/>
          </p:nvPr>
        </p:nvSpPr>
        <p:spPr>
          <a:xfrm>
            <a:off x="409203" y="1289761"/>
            <a:ext cx="5259656" cy="4671588"/>
          </a:xfrm>
        </p:spPr>
        <p:txBody>
          <a:bodyPr/>
          <a:lstStyle/>
          <a:p>
            <a:pPr marL="0" indent="0">
              <a:spcAft>
                <a:spcPts val="600"/>
              </a:spcAft>
            </a:pPr>
            <a:r>
              <a:rPr lang="en-US" dirty="0"/>
              <a:t>Hagkvæmar og umhverfisvænar ákvarðanir geta styrkt fyrirtækið þitt – en aðeins ef þú skilur raunveruleg fjárhagsleg áhrif þeirra. Þessi kafli hjálpar þér að kanna hvernig umhverfisvænar fjárfestingar hafa áhrif á kostnað, verðlagningu og heildarverðmæti fyrir gesti. </a:t>
            </a:r>
          </a:p>
          <a:p>
            <a:pPr marL="0" indent="0">
              <a:spcAft>
                <a:spcPts val="600"/>
              </a:spcAft>
            </a:pPr>
            <a:r>
              <a:rPr lang="en-US" dirty="0"/>
              <a:t>Lærðu hvernig á að taka skynsamlegar umhverfisvænar ákvarðanir sem samræmast gildum þínum án þess að ógna arðsemi þinni. </a:t>
            </a:r>
          </a:p>
          <a:p>
            <a:pPr marL="0" indent="0">
              <a:spcAft>
                <a:spcPts val="600"/>
              </a:spcAft>
            </a:pPr>
            <a:r>
              <a:rPr lang="en-US" dirty="0"/>
              <a:t>Þessi eining sýnir þér hvernig á að taka sjálfbærnarkostnað með í verðlagningu á sanngjarnan og raunsæjan hátt, og hvernig á að miðla auknu virði þessara valkosta til gesta sem hafa áhuga á ábyrgri ferðamennsku.</a:t>
            </a:r>
            <a:endParaRPr lang="en-US" sz="2200" b="0" dirty="0"/>
          </a:p>
        </p:txBody>
      </p:sp>
      <p:sp>
        <p:nvSpPr>
          <p:cNvPr id="7" name="Text Placeholder 7">
            <a:extLst>
              <a:ext uri="{FF2B5EF4-FFF2-40B4-BE49-F238E27FC236}">
                <a16:creationId xmlns:a16="http://schemas.microsoft.com/office/drawing/2014/main" id="{D5D40DAE-362A-10F2-3E88-01A8259F8CA8}"/>
              </a:ext>
            </a:extLst>
          </p:cNvPr>
          <p:cNvSpPr>
            <a:spLocks noGrp="1"/>
          </p:cNvSpPr>
          <p:nvPr>
            <p:ph type="body" sz="quarter" idx="27"/>
          </p:nvPr>
        </p:nvSpPr>
        <p:spPr>
          <a:xfrm>
            <a:off x="0" y="382100"/>
            <a:ext cx="5567082" cy="720752"/>
          </a:xfrm>
        </p:spPr>
        <p:txBody>
          <a:bodyPr/>
          <a:lstStyle/>
          <a:p>
            <a:r>
              <a:rPr lang="en-US" dirty="0"/>
              <a:t>Kafli 8 (7. hluti) Yfirlit</a:t>
            </a:r>
          </a:p>
        </p:txBody>
      </p:sp>
      <p:cxnSp>
        <p:nvCxnSpPr>
          <p:cNvPr id="8" name="Straight Connector 7">
            <a:extLst>
              <a:ext uri="{FF2B5EF4-FFF2-40B4-BE49-F238E27FC236}">
                <a16:creationId xmlns:a16="http://schemas.microsoft.com/office/drawing/2014/main" id="{09ECBF78-17EA-369E-0214-4B8E8CF9970E}"/>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13BD2BED-26F4-D129-2A2C-85ABEAF50B9C}"/>
              </a:ext>
            </a:extLst>
          </p:cNvPr>
          <p:cNvSpPr txBox="1">
            <a:spLocks/>
          </p:cNvSpPr>
          <p:nvPr/>
        </p:nvSpPr>
        <p:spPr>
          <a:xfrm>
            <a:off x="6814531" y="381514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Samræmdu </a:t>
            </a:r>
            <a:r>
              <a:rPr lang="en-US" sz="2200" b="1" dirty="0">
                <a:solidFill>
                  <a:srgbClr val="494949"/>
                </a:solidFill>
              </a:rPr>
              <a:t>langtímaáætlanir </a:t>
            </a:r>
            <a:r>
              <a:rPr lang="en-US" sz="2200" dirty="0">
                <a:solidFill>
                  <a:srgbClr val="494949"/>
                </a:solidFill>
              </a:rPr>
              <a:t>við </a:t>
            </a:r>
            <a:r>
              <a:rPr lang="en-US" sz="2200" b="1" dirty="0">
                <a:solidFill>
                  <a:srgbClr val="494949"/>
                </a:solidFill>
              </a:rPr>
              <a:t>sjálfbærnimarkmið</a:t>
            </a:r>
            <a:r>
              <a:rPr lang="en-US" sz="2200" dirty="0">
                <a:solidFill>
                  <a:srgbClr val="494949"/>
                </a:solidFill>
              </a:rPr>
              <a:t>, þar á meðal umhverfisvænar fjárfestingar og orkusparandi uppfærslur.</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Jafna </a:t>
            </a:r>
            <a:r>
              <a:rPr lang="en-US" sz="2200" b="1" dirty="0">
                <a:solidFill>
                  <a:srgbClr val="494949"/>
                </a:solidFill>
              </a:rPr>
              <a:t>arðsemi við umhverfisvitundarfullar </a:t>
            </a:r>
            <a:r>
              <a:rPr lang="en-US" sz="2200" dirty="0">
                <a:solidFill>
                  <a:srgbClr val="494949"/>
                </a:solidFill>
              </a:rPr>
              <a:t>og framtíðarmiðaðar ákvarðanatökur.</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Búðu til stefnumótandi áætlun um </a:t>
            </a:r>
            <a:r>
              <a:rPr lang="en-US" sz="2200" b="1" dirty="0">
                <a:solidFill>
                  <a:srgbClr val="494949"/>
                </a:solidFill>
              </a:rPr>
              <a:t>endurfjárfestingu </a:t>
            </a:r>
            <a:r>
              <a:rPr lang="en-US" sz="2200" dirty="0">
                <a:solidFill>
                  <a:srgbClr val="494949"/>
                </a:solidFill>
              </a:rPr>
              <a:t>sem styður við seiglu og ábyrga vexti.</a:t>
            </a:r>
            <a:endParaRPr lang="en-US" sz="2200" dirty="0">
              <a:solidFill>
                <a:srgbClr val="595959"/>
              </a:solidFill>
            </a:endParaRPr>
          </a:p>
        </p:txBody>
      </p:sp>
      <p:sp>
        <p:nvSpPr>
          <p:cNvPr id="2" name="TextBox 1">
            <a:extLst>
              <a:ext uri="{FF2B5EF4-FFF2-40B4-BE49-F238E27FC236}">
                <a16:creationId xmlns:a16="http://schemas.microsoft.com/office/drawing/2014/main" id="{618EFF68-2EC9-82A4-5CDF-F041FA263F53}"/>
              </a:ext>
            </a:extLst>
          </p:cNvPr>
          <p:cNvSpPr txBox="1"/>
          <p:nvPr/>
        </p:nvSpPr>
        <p:spPr>
          <a:xfrm>
            <a:off x="6726460" y="456521"/>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126018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11CE-2584-E6E3-84CC-3AAA45A9BAF3}"/>
            </a:ext>
          </a:extLst>
        </p:cNvPr>
        <p:cNvGrpSpPr/>
        <p:nvPr/>
      </p:nvGrpSpPr>
      <p:grpSpPr>
        <a:xfrm>
          <a:off x="0" y="0"/>
          <a:ext cx="0" cy="0"/>
          <a:chOff x="0" y="0"/>
          <a:chExt cx="0" cy="0"/>
        </a:xfrm>
      </p:grpSpPr>
      <p:sp>
        <p:nvSpPr>
          <p:cNvPr id="25" name="Flowchart: Data 24">
            <a:extLst>
              <a:ext uri="{FF2B5EF4-FFF2-40B4-BE49-F238E27FC236}">
                <a16:creationId xmlns:a16="http://schemas.microsoft.com/office/drawing/2014/main" id="{EAF62F3F-3E72-1966-D1DD-50B54885056A}"/>
              </a:ext>
            </a:extLst>
          </p:cNvPr>
          <p:cNvSpPr/>
          <p:nvPr/>
        </p:nvSpPr>
        <p:spPr>
          <a:xfrm>
            <a:off x="850844" y="3782470"/>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B8052C8-0665-C21A-D26A-AB2B103A0010}"/>
              </a:ext>
            </a:extLst>
          </p:cNvPr>
          <p:cNvSpPr/>
          <p:nvPr/>
        </p:nvSpPr>
        <p:spPr>
          <a:xfrm>
            <a:off x="307002" y="1602270"/>
            <a:ext cx="8402411" cy="2180200"/>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B26E465-3EB3-EEEB-E713-AD0C28FEE6A8}"/>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Kostir markaðssetningar og nýtingu</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F732195B-7733-B96B-E6AF-8A34FCD2EFB2}"/>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76A53CE-4F13-AED1-F461-EE0A7229C2CB}"/>
              </a:ext>
            </a:extLst>
          </p:cNvPr>
          <p:cNvSpPr txBox="1">
            <a:spLocks/>
          </p:cNvSpPr>
          <p:nvPr/>
        </p:nvSpPr>
        <p:spPr>
          <a:xfrm>
            <a:off x="935231" y="1915371"/>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A4ED3EF4-FF05-A50D-C830-86F72B3C550A}"/>
              </a:ext>
            </a:extLst>
          </p:cNvPr>
          <p:cNvSpPr txBox="1">
            <a:spLocks/>
          </p:cNvSpPr>
          <p:nvPr/>
        </p:nvSpPr>
        <p:spPr>
          <a:xfrm>
            <a:off x="1296527" y="1744771"/>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Hærri nýting, sérstaklega á millitímabilum, skilar betri árstekjum.  </a:t>
            </a:r>
          </a:p>
          <a:p>
            <a:pPr marL="0" indent="0">
              <a:spcAft>
                <a:spcPts val="600"/>
              </a:spcAft>
            </a:pPr>
            <a:r>
              <a:rPr lang="en-US" b="1" dirty="0">
                <a:solidFill>
                  <a:schemeClr val="bg1"/>
                </a:solidFill>
              </a:rPr>
              <a:t>Til dæmis </a:t>
            </a:r>
            <a:r>
              <a:rPr lang="en-US" dirty="0">
                <a:solidFill>
                  <a:schemeClr val="bg1"/>
                </a:solidFill>
              </a:rPr>
              <a:t>gætirðu komist að því að umhverfisvænar eiginleikar þínir laða að skólahópa, fyrirtækjaráðstefnur eða fjölmiðlaumfjöllun sem lengir bókunartímabilið þitt. </a:t>
            </a:r>
          </a:p>
          <a:p>
            <a:pPr marL="0" lvl="0" indent="0" eaLnBrk="0" fontAlgn="base" hangingPunct="0">
              <a:spcBef>
                <a:spcPct val="0"/>
              </a:spcBef>
              <a:spcAft>
                <a:spcPts val="600"/>
              </a:spcAft>
            </a:pPr>
            <a:endParaRPr lang="en-US" altLang="en-US" dirty="0">
              <a:solidFill>
                <a:schemeClr val="bg1"/>
              </a:solidFill>
            </a:endParaRPr>
          </a:p>
        </p:txBody>
      </p:sp>
      <p:pic>
        <p:nvPicPr>
          <p:cNvPr id="28" name="Graphic 27" descr="Piggy Bank with solid fill">
            <a:extLst>
              <a:ext uri="{FF2B5EF4-FFF2-40B4-BE49-F238E27FC236}">
                <a16:creationId xmlns:a16="http://schemas.microsoft.com/office/drawing/2014/main" id="{1A9130A8-B3F9-D6F8-8115-190900461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713562"/>
            <a:ext cx="914400" cy="914400"/>
          </a:xfrm>
          <a:prstGeom prst="rect">
            <a:avLst/>
          </a:prstGeom>
        </p:spPr>
      </p:pic>
      <p:pic>
        <p:nvPicPr>
          <p:cNvPr id="32" name="Graphic 31" descr="Lightbulb and gear with solid fill">
            <a:extLst>
              <a:ext uri="{FF2B5EF4-FFF2-40B4-BE49-F238E27FC236}">
                <a16:creationId xmlns:a16="http://schemas.microsoft.com/office/drawing/2014/main" id="{5510E6DC-9689-8A8C-B103-3112617671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558" y="2657149"/>
            <a:ext cx="914400" cy="914400"/>
          </a:xfrm>
          <a:prstGeom prst="rect">
            <a:avLst/>
          </a:prstGeom>
        </p:spPr>
      </p:pic>
      <p:grpSp>
        <p:nvGrpSpPr>
          <p:cNvPr id="33" name="Group 32">
            <a:extLst>
              <a:ext uri="{FF2B5EF4-FFF2-40B4-BE49-F238E27FC236}">
                <a16:creationId xmlns:a16="http://schemas.microsoft.com/office/drawing/2014/main" id="{56D66C64-E4E9-7CDF-8BA0-9E3BA368194C}"/>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B97E6A7D-78A6-2EBD-4606-9E25B281A76C}"/>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70156518-4CE1-B043-1E71-59473B2368A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3335C549-D042-539F-6D9A-EC0BB0EDF211}"/>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8A6EB13B-90EC-0FFE-F1CB-7C2DE58A57F3}"/>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333605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0DE8-F4B7-F18C-C49B-43C206745EAD}"/>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8AA76EF4-C2B1-9371-681C-0E7B1D965EF4}"/>
              </a:ext>
            </a:extLst>
          </p:cNvPr>
          <p:cNvSpPr/>
          <p:nvPr/>
        </p:nvSpPr>
        <p:spPr>
          <a:xfrm>
            <a:off x="690619" y="1242188"/>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BECDEA1B-2D30-DB94-AE9C-DFDDBF00E01A}"/>
              </a:ext>
            </a:extLst>
          </p:cNvPr>
          <p:cNvSpPr txBox="1">
            <a:spLocks/>
          </p:cNvSpPr>
          <p:nvPr/>
        </p:nvSpPr>
        <p:spPr>
          <a:xfrm>
            <a:off x="932897" y="1779933"/>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Hvernig</a:t>
            </a:r>
            <a:r>
              <a:rPr lang="en-US" sz="2200" b="1" dirty="0">
                <a:solidFill>
                  <a:schemeClr val="bg1"/>
                </a:solidFill>
              </a:rPr>
              <a:t>: </a:t>
            </a:r>
            <a:r>
              <a:rPr lang="en-US" sz="2200" dirty="0">
                <a:solidFill>
                  <a:schemeClr val="bg1"/>
                </a:solidFill>
              </a:rPr>
              <a:t>Með því að innleiða orkusparandi kerfi, svo sem LED-lýsingu, sólarorkuframleiðslu og há skilvirkni loftræstingar- og hitakerfi (HVAC), geta hótel verulega dregið úr rekstrarkostnaði sínum til lengri tíma. </a:t>
            </a:r>
          </a:p>
        </p:txBody>
      </p:sp>
      <p:sp>
        <p:nvSpPr>
          <p:cNvPr id="14" name="Text Placeholder 4">
            <a:extLst>
              <a:ext uri="{FF2B5EF4-FFF2-40B4-BE49-F238E27FC236}">
                <a16:creationId xmlns:a16="http://schemas.microsoft.com/office/drawing/2014/main" id="{B07F04D0-9FE4-8949-FA12-D996774AC2F6}"/>
              </a:ext>
            </a:extLst>
          </p:cNvPr>
          <p:cNvSpPr txBox="1">
            <a:spLocks/>
          </p:cNvSpPr>
          <p:nvPr/>
        </p:nvSpPr>
        <p:spPr>
          <a:xfrm>
            <a:off x="843475" y="337520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08E7A364-8AAB-FCAD-1351-D72168C451C7}"/>
              </a:ext>
            </a:extLst>
          </p:cNvPr>
          <p:cNvSpPr/>
          <p:nvPr/>
        </p:nvSpPr>
        <p:spPr>
          <a:xfrm>
            <a:off x="729689" y="880862"/>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B833FD1-7E95-30BF-13FA-773A85422BEA}"/>
              </a:ext>
            </a:extLst>
          </p:cNvPr>
          <p:cNvSpPr/>
          <p:nvPr/>
        </p:nvSpPr>
        <p:spPr>
          <a:xfrm>
            <a:off x="215245" y="295959"/>
            <a:ext cx="9405005" cy="2665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4AAC98B5-0A21-B6F9-0A27-7CC88E4FEF32}"/>
              </a:ext>
            </a:extLst>
          </p:cNvPr>
          <p:cNvSpPr txBox="1">
            <a:spLocks/>
          </p:cNvSpPr>
          <p:nvPr/>
        </p:nvSpPr>
        <p:spPr>
          <a:xfrm>
            <a:off x="1216762" y="33951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Meiri nýting utan háannatíma </a:t>
            </a:r>
            <a:r>
              <a:rPr lang="en-US" dirty="0">
                <a:solidFill>
                  <a:schemeClr val="bg1"/>
                </a:solidFill>
              </a:rPr>
              <a:t>(jafnvel þó á hóflegum gjöldum) getur bætt árlega arðsemi þína verulega, og það er gert mögulegt með frásögninni um að staðurinn þinn sé "verðugur upplifunar á hvaða árstíma sem er vegna sjálfbærrar sjarma hans." </a:t>
            </a:r>
          </a:p>
          <a:p>
            <a:pPr marL="0" lvl="0" indent="0" eaLnBrk="0" fontAlgn="base" hangingPunct="0">
              <a:spcBef>
                <a:spcPct val="0"/>
              </a:spcBef>
              <a:spcAft>
                <a:spcPts val="600"/>
              </a:spcAft>
            </a:pPr>
            <a:r>
              <a:rPr lang="en-US" dirty="0">
                <a:solidFill>
                  <a:schemeClr val="bg1"/>
                </a:solidFill>
              </a:rPr>
              <a:t>Í stuttu máli getur sjálfbærni verið lykil sölurök sem hjálpa til við að viðhalda stöðugri tekjulind.</a:t>
            </a:r>
          </a:p>
          <a:p>
            <a:pPr marL="0" indent="0"/>
            <a:endParaRPr 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1EFF6613-5FAA-43BB-E5CD-A1BFBADC29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10" y="3855568"/>
            <a:ext cx="914400" cy="914400"/>
          </a:xfrm>
          <a:prstGeom prst="rect">
            <a:avLst/>
          </a:prstGeom>
        </p:spPr>
      </p:pic>
      <p:pic>
        <p:nvPicPr>
          <p:cNvPr id="19" name="Graphic 18" descr="Sustainability with solid fill">
            <a:extLst>
              <a:ext uri="{FF2B5EF4-FFF2-40B4-BE49-F238E27FC236}">
                <a16:creationId xmlns:a16="http://schemas.microsoft.com/office/drawing/2014/main" id="{0C07E304-112C-EE44-526A-3F5D72757F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921" y="816329"/>
            <a:ext cx="914400" cy="914400"/>
          </a:xfrm>
          <a:prstGeom prst="rect">
            <a:avLst/>
          </a:prstGeom>
        </p:spPr>
      </p:pic>
      <p:pic>
        <p:nvPicPr>
          <p:cNvPr id="22" name="Picture 21" descr="Close-up of a person planting a plant&#10;&#10;AI-generated content may be incorrect.">
            <a:extLst>
              <a:ext uri="{FF2B5EF4-FFF2-40B4-BE49-F238E27FC236}">
                <a16:creationId xmlns:a16="http://schemas.microsoft.com/office/drawing/2014/main" id="{70AA9FF5-8C4A-451B-CC76-64991FB451A1}"/>
              </a:ext>
            </a:extLst>
          </p:cNvPr>
          <p:cNvPicPr>
            <a:picLocks noChangeAspect="1"/>
          </p:cNvPicPr>
          <p:nvPr/>
        </p:nvPicPr>
        <p:blipFill>
          <a:blip r:embed="rId6"/>
          <a:stretch>
            <a:fillRect/>
          </a:stretch>
        </p:blipFill>
        <p:spPr>
          <a:xfrm>
            <a:off x="0" y="3771067"/>
            <a:ext cx="3886200" cy="2590800"/>
          </a:xfrm>
          <a:prstGeom prst="rect">
            <a:avLst/>
          </a:prstGeom>
        </p:spPr>
      </p:pic>
      <p:pic>
        <p:nvPicPr>
          <p:cNvPr id="26" name="Picture 25" descr="A group of baby ducks in grass&#10;&#10;AI-generated content may be incorrect.">
            <a:extLst>
              <a:ext uri="{FF2B5EF4-FFF2-40B4-BE49-F238E27FC236}">
                <a16:creationId xmlns:a16="http://schemas.microsoft.com/office/drawing/2014/main" id="{15A2BCDC-D3CC-9E7D-4EFB-C81DD4BFEF36}"/>
              </a:ext>
            </a:extLst>
          </p:cNvPr>
          <p:cNvPicPr>
            <a:picLocks noChangeAspect="1"/>
          </p:cNvPicPr>
          <p:nvPr/>
        </p:nvPicPr>
        <p:blipFill>
          <a:blip r:embed="rId7"/>
          <a:stretch>
            <a:fillRect/>
          </a:stretch>
        </p:blipFill>
        <p:spPr>
          <a:xfrm>
            <a:off x="3886200" y="3771067"/>
            <a:ext cx="3886200" cy="2590800"/>
          </a:xfrm>
          <a:prstGeom prst="rect">
            <a:avLst/>
          </a:prstGeom>
        </p:spPr>
      </p:pic>
      <p:pic>
        <p:nvPicPr>
          <p:cNvPr id="29" name="Picture 28" descr="A person holding a white bag with plastic bottles in it&#10;&#10;AI-generated content may be incorrect.">
            <a:extLst>
              <a:ext uri="{FF2B5EF4-FFF2-40B4-BE49-F238E27FC236}">
                <a16:creationId xmlns:a16="http://schemas.microsoft.com/office/drawing/2014/main" id="{9EACAC8F-DA58-1925-FE71-1494C25756DC}"/>
              </a:ext>
            </a:extLst>
          </p:cNvPr>
          <p:cNvPicPr>
            <a:picLocks noChangeAspect="1"/>
          </p:cNvPicPr>
          <p:nvPr/>
        </p:nvPicPr>
        <p:blipFill>
          <a:blip r:embed="rId8"/>
          <a:stretch>
            <a:fillRect/>
          </a:stretch>
        </p:blipFill>
        <p:spPr>
          <a:xfrm>
            <a:off x="7772400" y="3771066"/>
            <a:ext cx="3886754" cy="2590799"/>
          </a:xfrm>
          <a:prstGeom prst="rect">
            <a:avLst/>
          </a:prstGeom>
        </p:spPr>
      </p:pic>
      <p:sp>
        <p:nvSpPr>
          <p:cNvPr id="2" name="Flowchart: Data 1">
            <a:extLst>
              <a:ext uri="{FF2B5EF4-FFF2-40B4-BE49-F238E27FC236}">
                <a16:creationId xmlns:a16="http://schemas.microsoft.com/office/drawing/2014/main" id="{F47160AA-4954-B33E-8E24-256C5CC77531}"/>
              </a:ext>
            </a:extLst>
          </p:cNvPr>
          <p:cNvSpPr/>
          <p:nvPr/>
        </p:nvSpPr>
        <p:spPr>
          <a:xfrm>
            <a:off x="438151" y="2961002"/>
            <a:ext cx="9182100" cy="520370"/>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774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A74DA-8016-E2FE-48EF-31A14D5A2CBE}"/>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71936147-01D8-2E4E-581D-BD69AE3BBABF}"/>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020F312D-E1A2-0680-314D-783728E5D465}"/>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Græn fjárfesting fyrir langtíma fjárhagslega heilsu</a:t>
            </a:r>
          </a:p>
        </p:txBody>
      </p:sp>
      <p:cxnSp>
        <p:nvCxnSpPr>
          <p:cNvPr id="32" name="Straight Connector 31">
            <a:extLst>
              <a:ext uri="{FF2B5EF4-FFF2-40B4-BE49-F238E27FC236}">
                <a16:creationId xmlns:a16="http://schemas.microsoft.com/office/drawing/2014/main" id="{FF6BA370-73DD-BC7B-7504-205EC2E31F5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435F1EAA-C1A6-2CA8-CA4A-3F434E93430A}"/>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endParaRPr lang="en-US" dirty="0"/>
          </a:p>
        </p:txBody>
      </p:sp>
      <p:cxnSp>
        <p:nvCxnSpPr>
          <p:cNvPr id="36" name="Straight Connector 35">
            <a:extLst>
              <a:ext uri="{FF2B5EF4-FFF2-40B4-BE49-F238E27FC236}">
                <a16:creationId xmlns:a16="http://schemas.microsoft.com/office/drawing/2014/main" id="{A9C9E395-167B-28E2-7E93-37575AC80067}"/>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CDF4E8-B40B-A7DD-AA84-1A1C8E7F396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BA8681D9-143E-1EA9-8543-0A53F5C110E9}"/>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Ljósmynd: </a:t>
            </a:r>
            <a:endParaRPr lang="en-US" dirty="0"/>
          </a:p>
        </p:txBody>
      </p:sp>
      <p:sp>
        <p:nvSpPr>
          <p:cNvPr id="44" name="Text Placeholder 32">
            <a:extLst>
              <a:ext uri="{FF2B5EF4-FFF2-40B4-BE49-F238E27FC236}">
                <a16:creationId xmlns:a16="http://schemas.microsoft.com/office/drawing/2014/main" id="{63CF109C-BAA3-915A-B88F-DEB6C184AA96}"/>
              </a:ext>
            </a:extLst>
          </p:cNvPr>
          <p:cNvSpPr txBox="1">
            <a:spLocks/>
          </p:cNvSpPr>
          <p:nvPr/>
        </p:nvSpPr>
        <p:spPr>
          <a:xfrm>
            <a:off x="1020812" y="3862826"/>
            <a:ext cx="222247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12</a:t>
            </a:r>
          </a:p>
        </p:txBody>
      </p:sp>
      <p:sp>
        <p:nvSpPr>
          <p:cNvPr id="45" name="Text Placeholder 32">
            <a:extLst>
              <a:ext uri="{FF2B5EF4-FFF2-40B4-BE49-F238E27FC236}">
                <a16:creationId xmlns:a16="http://schemas.microsoft.com/office/drawing/2014/main" id="{F8AC1056-9994-7315-B865-7C966ECE946B}"/>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a:t>
            </a:r>
          </a:p>
        </p:txBody>
      </p:sp>
      <p:sp>
        <p:nvSpPr>
          <p:cNvPr id="46" name="Text Placeholder 32">
            <a:extLst>
              <a:ext uri="{FF2B5EF4-FFF2-40B4-BE49-F238E27FC236}">
                <a16:creationId xmlns:a16="http://schemas.microsoft.com/office/drawing/2014/main" id="{B698BBDD-EB29-4008-605B-5715BC303FBE}"/>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a:t>
            </a:r>
          </a:p>
        </p:txBody>
      </p:sp>
      <p:sp>
        <p:nvSpPr>
          <p:cNvPr id="47" name="Text Placeholder 16">
            <a:extLst>
              <a:ext uri="{FF2B5EF4-FFF2-40B4-BE49-F238E27FC236}">
                <a16:creationId xmlns:a16="http://schemas.microsoft.com/office/drawing/2014/main" id="{B6DEC2D7-A6A0-7B27-9697-E6CC004CCF6E}"/>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EFNISYFIRLIT</a:t>
            </a:r>
          </a:p>
        </p:txBody>
      </p:sp>
      <p:sp>
        <p:nvSpPr>
          <p:cNvPr id="4" name="Freeform 28">
            <a:extLst>
              <a:ext uri="{FF2B5EF4-FFF2-40B4-BE49-F238E27FC236}">
                <a16:creationId xmlns:a16="http://schemas.microsoft.com/office/drawing/2014/main" id="{4FDA1CEA-B4FE-4507-2D10-78DD6A0ED025}"/>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16">
            <a:extLst>
              <a:ext uri="{FF2B5EF4-FFF2-40B4-BE49-F238E27FC236}">
                <a16:creationId xmlns:a16="http://schemas.microsoft.com/office/drawing/2014/main" id="{4F14D2FC-9189-BFA6-62E3-EF8817FE96AC}"/>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Modúl 8: </a:t>
            </a:r>
            <a:r>
              <a:rPr lang="en-US" dirty="0">
                <a:solidFill>
                  <a:schemeClr val="bg1"/>
                </a:solidFill>
              </a:rPr>
              <a:t>Að leggja fjárhagslegan grunn fyrir arðbæran gistiþjónusturekstur</a:t>
            </a:r>
            <a:endParaRPr lang="en-GB" dirty="0">
              <a:solidFill>
                <a:schemeClr val="bg1"/>
              </a:solidFill>
            </a:endParaRPr>
          </a:p>
        </p:txBody>
      </p:sp>
    </p:spTree>
    <p:extLst>
      <p:ext uri="{BB962C8B-B14F-4D97-AF65-F5344CB8AC3E}">
        <p14:creationId xmlns:p14="http://schemas.microsoft.com/office/powerpoint/2010/main" val="138245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6FFC-35F5-623E-E2A9-12046C4028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B17618-40BB-AB68-5CE8-9CC3CB62AF80}"/>
              </a:ext>
            </a:extLst>
          </p:cNvPr>
          <p:cNvSpPr>
            <a:spLocks noGrp="1"/>
          </p:cNvSpPr>
          <p:nvPr>
            <p:ph type="body" sz="quarter" idx="16"/>
          </p:nvPr>
        </p:nvSpPr>
        <p:spPr>
          <a:xfrm>
            <a:off x="630166" y="1423002"/>
            <a:ext cx="10323585" cy="3066422"/>
          </a:xfrm>
        </p:spPr>
        <p:txBody>
          <a:bodyPr>
            <a:noAutofit/>
          </a:bodyPr>
          <a:lstStyle/>
          <a:p>
            <a:endParaRPr lang="en-US" sz="2800" dirty="0">
              <a:solidFill>
                <a:srgbClr val="595959"/>
              </a:solidFill>
            </a:endParaRPr>
          </a:p>
          <a:p>
            <a:r>
              <a:rPr lang="en-US" sz="3200" b="1" dirty="0">
                <a:solidFill>
                  <a:srgbClr val="E96751"/>
                </a:solidFill>
              </a:rPr>
              <a:t>Kafli 12: Græn fjárfesting fyrir langtímafjárhagslega heilsu </a:t>
            </a:r>
          </a:p>
          <a:p>
            <a:endParaRPr lang="en-US" sz="2800" dirty="0">
              <a:solidFill>
                <a:srgbClr val="E96751"/>
              </a:solidFill>
            </a:endParaRPr>
          </a:p>
          <a:p>
            <a:r>
              <a:rPr lang="en-US" sz="2800" i="1" dirty="0">
                <a:solidFill>
                  <a:srgbClr val="E96751"/>
                </a:solidFill>
              </a:rPr>
              <a:t>Hvernig get ég tryggt að fyrirtækið mitt haldist umhverfislega sjálfbært, verndað og fjárhagslega </a:t>
            </a:r>
            <a:r>
              <a:rPr lang="en-US" sz="2800" b="1" i="1" dirty="0">
                <a:solidFill>
                  <a:srgbClr val="E96751"/>
                </a:solidFill>
              </a:rPr>
              <a:t>lífvænlegt til lengri tíma</a:t>
            </a:r>
            <a:r>
              <a:rPr lang="en-US" sz="2800" i="1" dirty="0">
                <a:solidFill>
                  <a:srgbClr val="E96751"/>
                </a:solidFill>
              </a:rPr>
              <a:t>? </a:t>
            </a:r>
          </a:p>
          <a:p>
            <a:endParaRPr lang="en-US" sz="2800" i="1" dirty="0">
              <a:solidFill>
                <a:srgbClr val="E96751"/>
              </a:solidFill>
            </a:endParaRPr>
          </a:p>
          <a:p>
            <a:r>
              <a:rPr lang="en-US" sz="2800" b="1" dirty="0">
                <a:solidFill>
                  <a:srgbClr val="595959"/>
                </a:solidFill>
              </a:rPr>
              <a:t>Markmið: </a:t>
            </a:r>
            <a:r>
              <a:rPr lang="en-US" sz="2800" dirty="0">
                <a:solidFill>
                  <a:srgbClr val="595959"/>
                </a:solidFill>
              </a:rPr>
              <a:t>Að greina fjármálalega áhættu, útbúa viðbragðsáætlanir, fjárfesta skynsamlega í umhverfisákvörðunum og innleiða langtímastefnur um sjálfbærni.  </a:t>
            </a:r>
          </a:p>
          <a:p>
            <a:pPr marL="342900" indent="-342900">
              <a:spcAft>
                <a:spcPts val="1200"/>
              </a:spcAft>
              <a:buFont typeface="Wingdings" panose="05000000000000000000" pitchFamily="2" charset="2"/>
              <a:buChar char="v"/>
            </a:pPr>
            <a:endParaRPr lang="en-US" sz="2800" dirty="0">
              <a:solidFill>
                <a:srgbClr val="595959"/>
              </a:solidFill>
            </a:endParaRPr>
          </a:p>
        </p:txBody>
      </p:sp>
      <p:sp>
        <p:nvSpPr>
          <p:cNvPr id="7" name="Slide Number Placeholder 5">
            <a:extLst>
              <a:ext uri="{FF2B5EF4-FFF2-40B4-BE49-F238E27FC236}">
                <a16:creationId xmlns:a16="http://schemas.microsoft.com/office/drawing/2014/main" id="{2800DBED-01D9-5AF3-0DF3-F5F7BE5E4D4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4" name="Freeform 28">
            <a:extLst>
              <a:ext uri="{FF2B5EF4-FFF2-40B4-BE49-F238E27FC236}">
                <a16:creationId xmlns:a16="http://schemas.microsoft.com/office/drawing/2014/main" id="{549C4BA3-00AA-CC07-8D07-31FF2065BFF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D4C0A240-631E-0D80-2912-5739FECC104C}"/>
              </a:ext>
            </a:extLst>
          </p:cNvPr>
          <p:cNvSpPr txBox="1">
            <a:spLocks/>
          </p:cNvSpPr>
          <p:nvPr/>
        </p:nvSpPr>
        <p:spPr>
          <a:xfrm>
            <a:off x="448808" y="0"/>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Modúl 8: </a:t>
            </a:r>
            <a:r>
              <a:rPr lang="en-US" dirty="0">
                <a:solidFill>
                  <a:schemeClr val="bg1"/>
                </a:solidFill>
              </a:rPr>
              <a:t>Að leggja fjárhagslega grunninn fyrir sjálfbæra gistiþjónustustarfsemi</a:t>
            </a:r>
            <a:endParaRPr lang="en-GB" dirty="0">
              <a:solidFill>
                <a:schemeClr val="bg1"/>
              </a:solidFill>
            </a:endParaRPr>
          </a:p>
        </p:txBody>
      </p:sp>
    </p:spTree>
    <p:extLst>
      <p:ext uri="{BB962C8B-B14F-4D97-AF65-F5344CB8AC3E}">
        <p14:creationId xmlns:p14="http://schemas.microsoft.com/office/powerpoint/2010/main" val="236126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1080-E8D3-0A76-D15E-3AE299BD4B60}"/>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DC41D81-2E1C-EB08-EF17-BB3A93F28149}"/>
              </a:ext>
            </a:extLst>
          </p:cNvPr>
          <p:cNvSpPr>
            <a:spLocks noGrp="1"/>
          </p:cNvSpPr>
          <p:nvPr>
            <p:ph type="body" sz="quarter" idx="18"/>
          </p:nvPr>
        </p:nvSpPr>
        <p:spPr>
          <a:xfrm>
            <a:off x="8462683" y="2054216"/>
            <a:ext cx="3361848" cy="1049221"/>
          </a:xfrm>
        </p:spPr>
        <p:txBody>
          <a:bodyPr/>
          <a:lstStyle/>
          <a:p>
            <a:pPr algn="r"/>
            <a:r>
              <a:rPr lang="en-US" b="0"/>
              <a:t>Græn fjárfesting fyrir langtíma fjárhagslega heilsu</a:t>
            </a:r>
            <a:endParaRPr lang="en-US" b="0" dirty="0"/>
          </a:p>
        </p:txBody>
      </p:sp>
      <p:sp>
        <p:nvSpPr>
          <p:cNvPr id="18" name="Text Placeholder 17">
            <a:extLst>
              <a:ext uri="{FF2B5EF4-FFF2-40B4-BE49-F238E27FC236}">
                <a16:creationId xmlns:a16="http://schemas.microsoft.com/office/drawing/2014/main" id="{5CABD52B-C2D6-25C4-02FE-F644E4609834}"/>
              </a:ext>
            </a:extLst>
          </p:cNvPr>
          <p:cNvSpPr>
            <a:spLocks noGrp="1"/>
          </p:cNvSpPr>
          <p:nvPr>
            <p:ph type="body" sz="quarter" idx="19"/>
          </p:nvPr>
        </p:nvSpPr>
        <p:spPr>
          <a:xfrm>
            <a:off x="9088874" y="1291420"/>
            <a:ext cx="2597067" cy="385564"/>
          </a:xfrm>
        </p:spPr>
        <p:txBody>
          <a:bodyPr/>
          <a:lstStyle/>
          <a:p>
            <a:pPr algn="r"/>
            <a:r>
              <a:rPr lang="en-IE" sz="4000" dirty="0"/>
              <a:t>Kafli 12</a:t>
            </a:r>
          </a:p>
          <a:p>
            <a:pPr algn="r"/>
            <a:endParaRPr lang="en-IE" sz="4000" dirty="0"/>
          </a:p>
        </p:txBody>
      </p:sp>
      <p:sp>
        <p:nvSpPr>
          <p:cNvPr id="22" name="Text Placeholder 7">
            <a:extLst>
              <a:ext uri="{FF2B5EF4-FFF2-40B4-BE49-F238E27FC236}">
                <a16:creationId xmlns:a16="http://schemas.microsoft.com/office/drawing/2014/main" id="{7D9A0A3D-730D-D86C-598E-BA8189EAE7C2}"/>
              </a:ext>
            </a:extLst>
          </p:cNvPr>
          <p:cNvSpPr>
            <a:spLocks noGrp="1"/>
          </p:cNvSpPr>
          <p:nvPr>
            <p:ph type="body" sz="quarter" idx="23"/>
          </p:nvPr>
        </p:nvSpPr>
        <p:spPr>
          <a:xfrm>
            <a:off x="170121" y="4114801"/>
            <a:ext cx="11515820" cy="1248936"/>
          </a:xfrm>
        </p:spPr>
        <p:txBody>
          <a:bodyPr/>
          <a:lstStyle/>
          <a:p>
            <a:pPr algn="ctr">
              <a:spcAft>
                <a:spcPts val="600"/>
              </a:spcAft>
            </a:pPr>
            <a:r>
              <a:rPr lang="en-US" sz="2400" b="1" i="1" dirty="0">
                <a:solidFill>
                  <a:srgbClr val="418D8F"/>
                </a:solidFill>
              </a:rPr>
              <a:t>(Umhverfisleg) </a:t>
            </a:r>
            <a:r>
              <a:rPr lang="en-US" sz="2400" i="1" dirty="0">
                <a:solidFill>
                  <a:srgbClr val="E96751"/>
                </a:solidFill>
              </a:rPr>
              <a:t>Hvernig hafa umhverfisvænar ákvarðanir </a:t>
            </a:r>
            <a:r>
              <a:rPr lang="en-US" sz="2400" b="1" i="1" dirty="0">
                <a:solidFill>
                  <a:srgbClr val="E96751"/>
                </a:solidFill>
              </a:rPr>
              <a:t>áhrif á kostnað minn, verðlagningarstefnu </a:t>
            </a:r>
            <a:r>
              <a:rPr lang="en-US" sz="2400" i="1" dirty="0">
                <a:solidFill>
                  <a:srgbClr val="E96751"/>
                </a:solidFill>
              </a:rPr>
              <a:t>og </a:t>
            </a:r>
            <a:r>
              <a:rPr lang="en-US" sz="2400" b="1" i="1" dirty="0">
                <a:solidFill>
                  <a:srgbClr val="E96751"/>
                </a:solidFill>
              </a:rPr>
              <a:t>langtímafjárhagslega sjálfbærni</a:t>
            </a:r>
            <a:r>
              <a:rPr lang="en-US" sz="2400" i="1" dirty="0">
                <a:solidFill>
                  <a:srgbClr val="E96751"/>
                </a:solidFill>
              </a:rPr>
              <a:t>?</a:t>
            </a:r>
          </a:p>
          <a:p>
            <a:pPr algn="ctr">
              <a:spcAft>
                <a:spcPts val="600"/>
              </a:spcAft>
            </a:pPr>
            <a:endParaRPr lang="en-US" sz="2400" i="1" dirty="0">
              <a:solidFill>
                <a:srgbClr val="E96751"/>
              </a:solidFill>
            </a:endParaRPr>
          </a:p>
          <a:p>
            <a:pPr algn="ctr">
              <a:spcAft>
                <a:spcPts val="600"/>
              </a:spcAft>
            </a:pPr>
            <a:r>
              <a:rPr lang="en-US" b="1" dirty="0">
                <a:solidFill>
                  <a:srgbClr val="595959"/>
                </a:solidFill>
              </a:rPr>
              <a:t>Markmið: </a:t>
            </a:r>
            <a:r>
              <a:rPr lang="en-US" dirty="0">
                <a:solidFill>
                  <a:srgbClr val="595959"/>
                </a:solidFill>
              </a:rPr>
              <a:t>(</a:t>
            </a:r>
            <a:r>
              <a:rPr lang="en-US" dirty="0"/>
              <a:t>Stjórnun áhættu, umhverfisábyrgð og langtímafjárhagsleg heilsa til að tryggja langtíma sjálfbærni) Að hjálpa þér að meta og greina hugsanlega áhættu og framtíðar fjárhagslegar og umhverfislegar áskoranir sem gætu haft áhrif á fyrirtækið þitt, og hvaða varnaraðgerðir þú getur sett á laggirnar.</a:t>
            </a:r>
            <a:endParaRPr lang="en-IE" dirty="0">
              <a:solidFill>
                <a:srgbClr val="E96751"/>
              </a:solidFill>
            </a:endParaRPr>
          </a:p>
        </p:txBody>
      </p:sp>
      <p:sp>
        <p:nvSpPr>
          <p:cNvPr id="24" name="Text Placeholder 23">
            <a:extLst>
              <a:ext uri="{FF2B5EF4-FFF2-40B4-BE49-F238E27FC236}">
                <a16:creationId xmlns:a16="http://schemas.microsoft.com/office/drawing/2014/main" id="{91E54655-2288-CF3C-3F04-B2C1D1FA1888}"/>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BE051071-3040-0922-EBD9-3FD9C922BEAD}"/>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247779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6DB9-C999-20C1-9080-51287BD34FD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4B1CD8F-21BD-4BE7-537B-69528394036F}"/>
              </a:ext>
            </a:extLst>
          </p:cNvPr>
          <p:cNvSpPr>
            <a:spLocks noGrp="1"/>
          </p:cNvSpPr>
          <p:nvPr>
            <p:ph type="body" sz="quarter" idx="4294967295"/>
          </p:nvPr>
        </p:nvSpPr>
        <p:spPr>
          <a:xfrm>
            <a:off x="8648700" y="1857125"/>
            <a:ext cx="3190188" cy="870198"/>
          </a:xfrm>
          <a:prstGeom prst="rect">
            <a:avLst/>
          </a:prstGeom>
        </p:spPr>
        <p:txBody>
          <a:bodyPr/>
          <a:lstStyle/>
          <a:p>
            <a:pPr marL="0" indent="0" algn="r">
              <a:buNone/>
            </a:pPr>
            <a:r>
              <a:rPr lang="en-US" dirty="0">
                <a:solidFill>
                  <a:schemeClr val="bg1"/>
                </a:solidFill>
              </a:rPr>
              <a:t>Áhrif vistvænna ákvarðana</a:t>
            </a:r>
            <a:endParaRPr lang="en-IE" dirty="0">
              <a:solidFill>
                <a:schemeClr val="bg1"/>
              </a:solidFill>
            </a:endParaRPr>
          </a:p>
        </p:txBody>
      </p:sp>
      <p:sp>
        <p:nvSpPr>
          <p:cNvPr id="10" name="Text Placeholder 9">
            <a:extLst>
              <a:ext uri="{FF2B5EF4-FFF2-40B4-BE49-F238E27FC236}">
                <a16:creationId xmlns:a16="http://schemas.microsoft.com/office/drawing/2014/main" id="{962D3621-C246-E6FB-FB7F-DDA166627386}"/>
              </a:ext>
            </a:extLst>
          </p:cNvPr>
          <p:cNvSpPr>
            <a:spLocks noGrp="1"/>
          </p:cNvSpPr>
          <p:nvPr>
            <p:ph type="body" sz="quarter" idx="4294967295"/>
          </p:nvPr>
        </p:nvSpPr>
        <p:spPr>
          <a:xfrm>
            <a:off x="8442104" y="996518"/>
            <a:ext cx="3475939" cy="319777"/>
          </a:xfrm>
          <a:prstGeom prst="rect">
            <a:avLst/>
          </a:prstGeom>
        </p:spPr>
        <p:txBody>
          <a:bodyPr/>
          <a:lstStyle/>
          <a:p>
            <a:pPr marL="0" indent="0" algn="r">
              <a:buNone/>
            </a:pPr>
            <a:r>
              <a:rPr lang="en-IE" sz="3200" b="1" dirty="0">
                <a:solidFill>
                  <a:schemeClr val="bg1"/>
                </a:solidFill>
              </a:rPr>
              <a:t>Langtíma hagkvæmni</a:t>
            </a:r>
          </a:p>
        </p:txBody>
      </p:sp>
      <p:pic>
        <p:nvPicPr>
          <p:cNvPr id="3" name="Picture Placeholder 2" descr="A close-up of grass&#10;&#10;AI-generated content may be incorrect.">
            <a:extLst>
              <a:ext uri="{FF2B5EF4-FFF2-40B4-BE49-F238E27FC236}">
                <a16:creationId xmlns:a16="http://schemas.microsoft.com/office/drawing/2014/main" id="{FBE63922-7B30-1C3A-A21F-0F1CED520174}"/>
              </a:ext>
            </a:extLst>
          </p:cNvPr>
          <p:cNvPicPr>
            <a:picLocks noGrp="1" noChangeAspect="1"/>
          </p:cNvPicPr>
          <p:nvPr>
            <p:ph type="pic" sz="quarter" idx="22"/>
          </p:nvPr>
        </p:nvPicPr>
        <p:blipFill>
          <a:blip r:embed="rId2"/>
          <a:srcRect t="19509" b="19509"/>
          <a:stretch>
            <a:fillRect/>
          </a:stretch>
        </p:blipFill>
        <p:spPr/>
      </p:pic>
      <p:sp>
        <p:nvSpPr>
          <p:cNvPr id="12" name="Text Placeholder 11">
            <a:extLst>
              <a:ext uri="{FF2B5EF4-FFF2-40B4-BE49-F238E27FC236}">
                <a16:creationId xmlns:a16="http://schemas.microsoft.com/office/drawing/2014/main" id="{DCB9DAC6-2B23-97C6-8FDE-3F20B2B6F4DA}"/>
              </a:ext>
            </a:extLst>
          </p:cNvPr>
          <p:cNvSpPr>
            <a:spLocks noGrp="1"/>
          </p:cNvSpPr>
          <p:nvPr>
            <p:ph type="body" sz="quarter" idx="23"/>
          </p:nvPr>
        </p:nvSpPr>
        <p:spPr>
          <a:xfrm>
            <a:off x="229231" y="3994020"/>
            <a:ext cx="11736539" cy="1248936"/>
          </a:xfrm>
        </p:spPr>
        <p:txBody>
          <a:bodyPr/>
          <a:lstStyle/>
          <a:p>
            <a:pPr algn="ctr"/>
            <a:r>
              <a:rPr lang="en-US" sz="2800" i="1" dirty="0">
                <a:solidFill>
                  <a:srgbClr val="E96751"/>
                </a:solidFill>
              </a:rPr>
              <a:t>Hvernig hafa umhverfisvænar ákvarðanir áhrif á </a:t>
            </a:r>
            <a:r>
              <a:rPr lang="en-US" sz="2800" b="1" i="1" dirty="0">
                <a:solidFill>
                  <a:srgbClr val="E96751"/>
                </a:solidFill>
              </a:rPr>
              <a:t>kostnað</a:t>
            </a:r>
            <a:r>
              <a:rPr lang="en-US" sz="2800" i="1" dirty="0">
                <a:solidFill>
                  <a:srgbClr val="E96751"/>
                </a:solidFill>
              </a:rPr>
              <a:t> minn</a:t>
            </a:r>
            <a:r>
              <a:rPr lang="en-US" sz="2800" b="1" i="1" dirty="0">
                <a:solidFill>
                  <a:srgbClr val="E96751"/>
                </a:solidFill>
              </a:rPr>
              <a:t>, verðlagningarstefnu </a:t>
            </a:r>
            <a:r>
              <a:rPr lang="en-US" sz="2800" i="1" dirty="0">
                <a:solidFill>
                  <a:srgbClr val="E96751"/>
                </a:solidFill>
              </a:rPr>
              <a:t>og langtímafjárhagslega sjálfbærni?</a:t>
            </a:r>
            <a:endParaRPr lang="en-US" sz="2800" b="1" i="1" dirty="0">
              <a:solidFill>
                <a:srgbClr val="E96751"/>
              </a:solidFill>
            </a:endParaRPr>
          </a:p>
          <a:p>
            <a:r>
              <a:rPr lang="en-US" b="1" dirty="0">
                <a:solidFill>
                  <a:srgbClr val="595959"/>
                </a:solidFill>
              </a:rPr>
              <a:t>Markmið: </a:t>
            </a:r>
            <a:r>
              <a:rPr lang="en-US" dirty="0">
                <a:solidFill>
                  <a:srgbClr val="595959"/>
                </a:solidFill>
              </a:rPr>
              <a:t>Að hjálpa þér að skilja hvernig sjálfbærar ákvarðanir hafa áhrif á kostnað þinn, verðmætatilboð og verðlagningu – og hvernig á að miðla þessum ákvörðunum til að laða að réttan gesta. Þessi kafli veitir þér vald til að taka umhverfisvænar ákvarðanir sem samræmast gildum þínum og viðskiptamarkmiðum án þess að skerða arðsemi. Hann hjálpar þér að verðleggja gistingu þína á þann hátt að endurspegli aukinn verðmæti sjálfbærni, á sama tíma og hann undirbýr þig til að útskýra og réttlæta þetta verðmæti fyrir umhverfismeðvitaða </a:t>
            </a:r>
            <a:r>
              <a:rPr lang="en-US" dirty="0" err="1">
                <a:solidFill>
                  <a:srgbClr val="595959"/>
                </a:solidFill>
              </a:rPr>
              <a:t>ferðalanga</a:t>
            </a:r>
            <a:r>
              <a:rPr lang="en-US" dirty="0">
                <a:solidFill>
                  <a:srgbClr val="595959"/>
                </a:solidFill>
              </a:rPr>
              <a:t>.</a:t>
            </a:r>
          </a:p>
        </p:txBody>
      </p:sp>
      <p:sp>
        <p:nvSpPr>
          <p:cNvPr id="13" name="Text Placeholder 12">
            <a:extLst>
              <a:ext uri="{FF2B5EF4-FFF2-40B4-BE49-F238E27FC236}">
                <a16:creationId xmlns:a16="http://schemas.microsoft.com/office/drawing/2014/main" id="{372C8060-2F4E-BAF8-0D7E-B54B726217EE}"/>
              </a:ext>
            </a:extLst>
          </p:cNvPr>
          <p:cNvSpPr>
            <a:spLocks noGrp="1"/>
          </p:cNvSpPr>
          <p:nvPr>
            <p:ph type="body" sz="quarter" idx="66"/>
          </p:nvPr>
        </p:nvSpPr>
        <p:spPr/>
        <p:txBody>
          <a:bodyPr/>
          <a:lstStyle/>
          <a:p>
            <a:endParaRPr lang="en-IE"/>
          </a:p>
        </p:txBody>
      </p:sp>
      <p:grpSp>
        <p:nvGrpSpPr>
          <p:cNvPr id="2" name="Group 1">
            <a:extLst>
              <a:ext uri="{FF2B5EF4-FFF2-40B4-BE49-F238E27FC236}">
                <a16:creationId xmlns:a16="http://schemas.microsoft.com/office/drawing/2014/main" id="{CC5C258C-75AF-8591-CF5D-49C76CDB4026}"/>
              </a:ext>
            </a:extLst>
          </p:cNvPr>
          <p:cNvGrpSpPr/>
          <p:nvPr/>
        </p:nvGrpSpPr>
        <p:grpSpPr>
          <a:xfrm>
            <a:off x="10920313" y="15411"/>
            <a:ext cx="1081945" cy="1011723"/>
            <a:chOff x="1016000" y="1137920"/>
            <a:chExt cx="1016000" cy="1016000"/>
          </a:xfrm>
        </p:grpSpPr>
        <p:sp>
          <p:nvSpPr>
            <p:cNvPr id="4" name="Oval 3">
              <a:extLst>
                <a:ext uri="{FF2B5EF4-FFF2-40B4-BE49-F238E27FC236}">
                  <a16:creationId xmlns:a16="http://schemas.microsoft.com/office/drawing/2014/main" id="{F16D86B1-5323-F0BB-E3A1-B6E5897F047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F154299-443F-4A1B-5CF5-44516C7A76D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45</a:t>
              </a:r>
            </a:p>
          </p:txBody>
        </p:sp>
      </p:grpSp>
    </p:spTree>
    <p:extLst>
      <p:ext uri="{BB962C8B-B14F-4D97-AF65-F5344CB8AC3E}">
        <p14:creationId xmlns:p14="http://schemas.microsoft.com/office/powerpoint/2010/main" val="288240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D44E-226C-95F7-90F5-23D647BAFAE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B0F163-AEB5-4DEC-84A7-10D97EF793DF}"/>
              </a:ext>
            </a:extLst>
          </p:cNvPr>
          <p:cNvSpPr>
            <a:spLocks noGrp="1"/>
          </p:cNvSpPr>
          <p:nvPr>
            <p:ph type="body" sz="quarter" idx="18"/>
          </p:nvPr>
        </p:nvSpPr>
        <p:spPr>
          <a:xfrm>
            <a:off x="1750682" y="1200104"/>
            <a:ext cx="9469767" cy="3499183"/>
          </a:xfrm>
        </p:spPr>
        <p:txBody>
          <a:bodyPr/>
          <a:lstStyle/>
          <a:p>
            <a:pPr>
              <a:spcAft>
                <a:spcPts val="1200"/>
              </a:spcAft>
            </a:pPr>
            <a:r>
              <a:rPr lang="en-US" sz="2400" dirty="0"/>
              <a:t>Hagkvæm sjálfbærni er ekki bara markaðshylling – hún getur beint mótað </a:t>
            </a:r>
            <a:r>
              <a:rPr lang="en-US" sz="2400" b="1" dirty="0"/>
              <a:t>verðlagningarstefnu</a:t>
            </a:r>
            <a:r>
              <a:rPr lang="en-US" sz="2400" dirty="0"/>
              <a:t> þína</a:t>
            </a:r>
            <a:r>
              <a:rPr lang="en-US" sz="2400" b="1" dirty="0"/>
              <a:t>, kostnað og væntingar viðskiptavina. </a:t>
            </a:r>
          </a:p>
          <a:p>
            <a:pPr>
              <a:spcAft>
                <a:spcPts val="1200"/>
              </a:spcAft>
            </a:pPr>
            <a:r>
              <a:rPr lang="en-US" sz="2400" dirty="0"/>
              <a:t>Gististaðir um allan heim eru sífellt að innleiða sjálfbærar aðferðir og tileinka sér græn frumkvæði. Þessi umbreyting er hvött ekki einungis af mannúðarsjónarmiðum og samfélagslegum þrýstingi, heldur einnig studd af traustum viðskiptastefnum, svo sem langtíma kostnaðarsparnaði, breyttum óskum viðskiptavina og þörfinni á að uppfylla umhverfisreglugerðir.</a:t>
            </a:r>
          </a:p>
          <a:p>
            <a:pPr>
              <a:spcAft>
                <a:spcPts val="1200"/>
              </a:spcAft>
            </a:pPr>
            <a:r>
              <a:rPr lang="en-US" sz="2400" dirty="0"/>
              <a:t>Auk þess hafa sífellt fleiri ferðalangar </a:t>
            </a:r>
            <a:r>
              <a:rPr lang="en-US" sz="2400" dirty="0" err="1"/>
              <a:t>tekið eftir </a:t>
            </a:r>
            <a:r>
              <a:rPr lang="en-US" sz="2400" dirty="0"/>
              <a:t>umhverfis- og félagslegum ávinningi af dvöl í umhverfisvænni gistingu. Að gera gististaði grænni stuðlar ekki aðeins að vellíðan plánetunnar heldur býður gestum einnig upp á</a:t>
            </a:r>
            <a:r>
              <a:rPr lang="en-US" sz="2400" b="1" dirty="0"/>
              <a:t> nýjar og spennandi upplifanir sem þeir eru reiðubúnir að greiða aukaverð fyrir</a:t>
            </a:r>
            <a:r>
              <a:rPr lang="en-US" sz="2400" dirty="0"/>
              <a:t>. Sumar ástæðurnar eru tilgreindar í þessum kafla.</a:t>
            </a:r>
          </a:p>
          <a:p>
            <a:pPr>
              <a:spcAft>
                <a:spcPts val="1200"/>
              </a:spcAft>
            </a:pPr>
            <a:endParaRPr lang="en-US" sz="2400" dirty="0"/>
          </a:p>
          <a:p>
            <a:pPr>
              <a:spcAft>
                <a:spcPts val="1200"/>
              </a:spcAft>
            </a:pPr>
            <a:endParaRPr lang="en-US" sz="2400" b="1" dirty="0"/>
          </a:p>
        </p:txBody>
      </p:sp>
      <p:sp>
        <p:nvSpPr>
          <p:cNvPr id="7" name="Text Placeholder 6">
            <a:extLst>
              <a:ext uri="{FF2B5EF4-FFF2-40B4-BE49-F238E27FC236}">
                <a16:creationId xmlns:a16="http://schemas.microsoft.com/office/drawing/2014/main" id="{AB6DC4A0-E715-DA38-41D7-04070B6FDCE8}"/>
              </a:ext>
            </a:extLst>
          </p:cNvPr>
          <p:cNvSpPr>
            <a:spLocks noGrp="1"/>
          </p:cNvSpPr>
          <p:nvPr>
            <p:ph type="body" sz="quarter" idx="16"/>
          </p:nvPr>
        </p:nvSpPr>
        <p:spPr>
          <a:xfrm>
            <a:off x="788657" y="359776"/>
            <a:ext cx="10614687" cy="803654"/>
          </a:xfrm>
        </p:spPr>
        <p:txBody>
          <a:bodyPr/>
          <a:lstStyle/>
          <a:p>
            <a:r>
              <a:rPr lang="en-IE" dirty="0"/>
              <a:t>Ástæður fyrir því að fara græna er góð fjárfesting</a:t>
            </a:r>
          </a:p>
        </p:txBody>
      </p:sp>
      <p:pic>
        <p:nvPicPr>
          <p:cNvPr id="6" name="Graphic 5" descr="Piggy Bank with solid fill">
            <a:extLst>
              <a:ext uri="{FF2B5EF4-FFF2-40B4-BE49-F238E27FC236}">
                <a16:creationId xmlns:a16="http://schemas.microsoft.com/office/drawing/2014/main" id="{89A8FB0E-E23B-B4CA-8CF3-6D90D8748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377" y="2610828"/>
            <a:ext cx="914400" cy="914400"/>
          </a:xfrm>
          <a:prstGeom prst="rect">
            <a:avLst/>
          </a:prstGeom>
        </p:spPr>
      </p:pic>
      <p:pic>
        <p:nvPicPr>
          <p:cNvPr id="10" name="Graphic 9" descr="Customer review with solid fill">
            <a:extLst>
              <a:ext uri="{FF2B5EF4-FFF2-40B4-BE49-F238E27FC236}">
                <a16:creationId xmlns:a16="http://schemas.microsoft.com/office/drawing/2014/main" id="{926B8DAA-A6FF-0906-1F36-EDC118AF8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77" y="1377116"/>
            <a:ext cx="914400" cy="914400"/>
          </a:xfrm>
          <a:prstGeom prst="rect">
            <a:avLst/>
          </a:prstGeom>
        </p:spPr>
      </p:pic>
      <p:pic>
        <p:nvPicPr>
          <p:cNvPr id="12" name="Graphic 11" descr="Rating 3 Star with solid fill">
            <a:extLst>
              <a:ext uri="{FF2B5EF4-FFF2-40B4-BE49-F238E27FC236}">
                <a16:creationId xmlns:a16="http://schemas.microsoft.com/office/drawing/2014/main" id="{352B6B9D-FD2B-6E2E-08FA-49A2A4AF3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77" y="3844540"/>
            <a:ext cx="914400" cy="914400"/>
          </a:xfrm>
          <a:prstGeom prst="rect">
            <a:avLst/>
          </a:prstGeom>
        </p:spPr>
      </p:pic>
    </p:spTree>
    <p:extLst>
      <p:ext uri="{BB962C8B-B14F-4D97-AF65-F5344CB8AC3E}">
        <p14:creationId xmlns:p14="http://schemas.microsoft.com/office/powerpoint/2010/main" val="167638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5A6186-DE02-6434-F768-A06A24069A0A}"/>
              </a:ext>
            </a:extLst>
          </p:cNvPr>
          <p:cNvSpPr>
            <a:spLocks noGrp="1"/>
          </p:cNvSpPr>
          <p:nvPr>
            <p:ph type="body" sz="quarter" idx="18"/>
          </p:nvPr>
        </p:nvSpPr>
        <p:spPr>
          <a:xfrm>
            <a:off x="1419225" y="1209629"/>
            <a:ext cx="9984119" cy="3499183"/>
          </a:xfrm>
        </p:spPr>
        <p:txBody>
          <a:bodyPr/>
          <a:lstStyle/>
          <a:p>
            <a:pPr>
              <a:spcAft>
                <a:spcPts val="1200"/>
              </a:spcAft>
            </a:pPr>
            <a:r>
              <a:rPr lang="en-US" sz="2400" b="1" dirty="0"/>
              <a:t>Gististaðir geta ekki auðveldlega öðlast grænt vottorð. </a:t>
            </a:r>
            <a:r>
              <a:rPr lang="en-US" sz="2400" dirty="0"/>
              <a:t>Það krefst skuldbindingar og </a:t>
            </a:r>
            <a:r>
              <a:rPr lang="en-US" sz="2400" b="1" dirty="0"/>
              <a:t>verulegra fjárfestinga </a:t>
            </a:r>
            <a:r>
              <a:rPr lang="en-US" sz="2400" dirty="0"/>
              <a:t>frá rekstraraðilum sem eru sannarlega staðráðnir í að innleiða sjálfbærar aðferðir. Að öðlast grænt vottorð er besta leiðin til að bregðast við. Það þjónar sem staðfesting á umhverfisvænum einkunnum og aðgreinir þá frá þeim sem kunna að stunda grænmetingu.</a:t>
            </a:r>
          </a:p>
          <a:p>
            <a:pPr>
              <a:spcAft>
                <a:spcPts val="1200"/>
              </a:spcAft>
            </a:pPr>
            <a:r>
              <a:rPr lang="en-US" sz="2400" dirty="0"/>
              <a:t>Umhverfisvænar ákvarðanir, svo sem uppsetning sólarrafhlaða, </a:t>
            </a:r>
            <a:r>
              <a:rPr lang="en-US" sz="2400" dirty="0" err="1"/>
              <a:t>notkun </a:t>
            </a:r>
            <a:r>
              <a:rPr lang="en-US" sz="2400" dirty="0"/>
              <a:t>náttúrulegra efna, minnkun á plastnotkun einnota vara eða stuðningur við staðbundna handverksmenn, krefjast oft </a:t>
            </a:r>
            <a:r>
              <a:rPr lang="en-US" sz="2400" b="1" dirty="0"/>
              <a:t>upphaflegra fjárfestinga </a:t>
            </a:r>
            <a:r>
              <a:rPr lang="en-US" sz="2400" dirty="0"/>
              <a:t>en geta </a:t>
            </a:r>
            <a:r>
              <a:rPr lang="en-US" sz="2400" b="1" dirty="0"/>
              <a:t>skilað langtíma ávinningi. </a:t>
            </a:r>
          </a:p>
          <a:p>
            <a:pPr>
              <a:spcAft>
                <a:spcPts val="1200"/>
              </a:spcAft>
            </a:pPr>
            <a:r>
              <a:rPr lang="en-US" sz="2400" dirty="0"/>
              <a:t>Þessar ákvarðanir </a:t>
            </a:r>
            <a:r>
              <a:rPr lang="en-US" sz="2400" b="1" dirty="0"/>
              <a:t>draga</a:t>
            </a:r>
            <a:r>
              <a:rPr lang="en-US" sz="2400" dirty="0"/>
              <a:t> ekki aðeins </a:t>
            </a:r>
            <a:r>
              <a:rPr lang="en-US" sz="2400" b="1" dirty="0"/>
              <a:t>úr rekstrarkostnaði </a:t>
            </a:r>
            <a:r>
              <a:rPr lang="en-US" sz="2400" dirty="0"/>
              <a:t>með tímanum heldur </a:t>
            </a:r>
            <a:r>
              <a:rPr lang="en-US" sz="2400" b="1" dirty="0"/>
              <a:t>auka þær </a:t>
            </a:r>
            <a:r>
              <a:rPr lang="en-US" sz="2400" dirty="0"/>
              <a:t>einnig </a:t>
            </a:r>
            <a:r>
              <a:rPr lang="en-US" sz="2400" b="1" dirty="0"/>
              <a:t>skynjaða verðmæti </a:t>
            </a:r>
            <a:r>
              <a:rPr lang="en-US" sz="2400" dirty="0"/>
              <a:t>meðal umhverfismeðvitaðra gesta. </a:t>
            </a:r>
          </a:p>
          <a:p>
            <a:pPr>
              <a:spcAft>
                <a:spcPts val="1200"/>
              </a:spcAft>
            </a:pPr>
            <a:r>
              <a:rPr lang="en-US" sz="2400" dirty="0"/>
              <a:t>Þessi kafli fjallar um hvernig meta megi </a:t>
            </a:r>
            <a:r>
              <a:rPr lang="en-US" sz="2400" b="1" dirty="0"/>
              <a:t>fjárhagsleg áhrif sjálfbærra uppfærslna</a:t>
            </a:r>
            <a:r>
              <a:rPr lang="en-US" sz="2400" dirty="0"/>
              <a:t>, reikna arðsemi og stilla verðlagningu í samræmi við það. </a:t>
            </a:r>
          </a:p>
          <a:p>
            <a:pPr>
              <a:spcAft>
                <a:spcPts val="1200"/>
              </a:spcAft>
            </a:pPr>
            <a:endParaRPr lang="en-IE" sz="2400" dirty="0"/>
          </a:p>
        </p:txBody>
      </p:sp>
      <p:sp>
        <p:nvSpPr>
          <p:cNvPr id="7" name="Text Placeholder 6">
            <a:extLst>
              <a:ext uri="{FF2B5EF4-FFF2-40B4-BE49-F238E27FC236}">
                <a16:creationId xmlns:a16="http://schemas.microsoft.com/office/drawing/2014/main" id="{1EB8E120-D3B3-FC0D-69F9-2510824940B8}"/>
              </a:ext>
            </a:extLst>
          </p:cNvPr>
          <p:cNvSpPr>
            <a:spLocks noGrp="1"/>
          </p:cNvSpPr>
          <p:nvPr>
            <p:ph type="body" sz="quarter" idx="16"/>
          </p:nvPr>
        </p:nvSpPr>
        <p:spPr>
          <a:xfrm>
            <a:off x="788657" y="359776"/>
            <a:ext cx="10614687" cy="803654"/>
          </a:xfrm>
        </p:spPr>
        <p:txBody>
          <a:bodyPr/>
          <a:lstStyle/>
          <a:p>
            <a:r>
              <a:rPr lang="en-IE" dirty="0"/>
              <a:t>Ástæður fyrir því að vera grænn er góð fjárfesting</a:t>
            </a:r>
          </a:p>
        </p:txBody>
      </p:sp>
      <p:pic>
        <p:nvPicPr>
          <p:cNvPr id="14" name="Graphic 13" descr="Target Audience with solid fill">
            <a:extLst>
              <a:ext uri="{FF2B5EF4-FFF2-40B4-BE49-F238E27FC236}">
                <a16:creationId xmlns:a16="http://schemas.microsoft.com/office/drawing/2014/main" id="{B593AB75-3BD6-2AA7-C03F-C992C53D2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1457" y="5145582"/>
            <a:ext cx="914400" cy="914400"/>
          </a:xfrm>
          <a:prstGeom prst="rect">
            <a:avLst/>
          </a:prstGeom>
        </p:spPr>
      </p:pic>
      <p:pic>
        <p:nvPicPr>
          <p:cNvPr id="3" name="Graphic 2" descr="Coins with solid fill">
            <a:extLst>
              <a:ext uri="{FF2B5EF4-FFF2-40B4-BE49-F238E27FC236}">
                <a16:creationId xmlns:a16="http://schemas.microsoft.com/office/drawing/2014/main" id="{A23C4C91-E4C7-2191-7AD8-F0361AFD3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57" y="3202131"/>
            <a:ext cx="914400" cy="914400"/>
          </a:xfrm>
          <a:prstGeom prst="rect">
            <a:avLst/>
          </a:prstGeom>
        </p:spPr>
      </p:pic>
      <p:pic>
        <p:nvPicPr>
          <p:cNvPr id="9" name="Graphic 8" descr="Open hand with plant with solid fill">
            <a:extLst>
              <a:ext uri="{FF2B5EF4-FFF2-40B4-BE49-F238E27FC236}">
                <a16:creationId xmlns:a16="http://schemas.microsoft.com/office/drawing/2014/main" id="{0EE83DBB-0EA3-3154-974F-2C116952C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59" y="4326432"/>
            <a:ext cx="914400" cy="914400"/>
          </a:xfrm>
          <a:prstGeom prst="rect">
            <a:avLst/>
          </a:prstGeom>
        </p:spPr>
      </p:pic>
      <p:pic>
        <p:nvPicPr>
          <p:cNvPr id="11" name="Graphic 10" descr="Sustainability with solid fill">
            <a:extLst>
              <a:ext uri="{FF2B5EF4-FFF2-40B4-BE49-F238E27FC236}">
                <a16:creationId xmlns:a16="http://schemas.microsoft.com/office/drawing/2014/main" id="{AA88319D-8129-4138-FA28-0230A03CD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59" y="1373331"/>
            <a:ext cx="914400" cy="914400"/>
          </a:xfrm>
          <a:prstGeom prst="rect">
            <a:avLst/>
          </a:prstGeom>
        </p:spPr>
      </p:pic>
      <p:sp>
        <p:nvSpPr>
          <p:cNvPr id="12" name="TextBox 11">
            <a:extLst>
              <a:ext uri="{FF2B5EF4-FFF2-40B4-BE49-F238E27FC236}">
                <a16:creationId xmlns:a16="http://schemas.microsoft.com/office/drawing/2014/main" id="{21441B3F-7633-49DF-05D9-EFF4FCDBBCCB}"/>
              </a:ext>
            </a:extLst>
          </p:cNvPr>
          <p:cNvSpPr txBox="1"/>
          <p:nvPr/>
        </p:nvSpPr>
        <p:spPr>
          <a:xfrm>
            <a:off x="1419225" y="6150024"/>
            <a:ext cx="7193293" cy="369332"/>
          </a:xfrm>
          <a:prstGeom prst="rect">
            <a:avLst/>
          </a:prstGeom>
          <a:noFill/>
        </p:spPr>
        <p:txBody>
          <a:bodyPr wrap="square">
            <a:spAutoFit/>
          </a:bodyPr>
          <a:lstStyle/>
          <a:p>
            <a:r>
              <a:rPr lang="en-US" dirty="0">
                <a:solidFill>
                  <a:srgbClr val="00B0F0"/>
                </a:solidFill>
                <a:hlinkClick r:id="rId10">
                  <a:extLst>
                    <a:ext uri="{A12FA001-AC4F-418D-AE19-62706E023703}">
                      <ahyp:hlinkClr xmlns:ahyp="http://schemas.microsoft.com/office/drawing/2018/hyperlinkcolor" val="tx"/>
                    </a:ext>
                  </a:extLst>
                </a:hlinkClick>
              </a:rPr>
              <a:t>Hvað eru 9 upphafskostnaðarliðir fyrir vistvænna gistiheimili?</a:t>
            </a:r>
            <a:endParaRPr lang="en-IE" dirty="0">
              <a:solidFill>
                <a:srgbClr val="00B0F0"/>
              </a:solidFill>
            </a:endParaRPr>
          </a:p>
        </p:txBody>
      </p:sp>
    </p:spTree>
    <p:extLst>
      <p:ext uri="{BB962C8B-B14F-4D97-AF65-F5344CB8AC3E}">
        <p14:creationId xmlns:p14="http://schemas.microsoft.com/office/powerpoint/2010/main" val="39826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ata 22">
            <a:extLst>
              <a:ext uri="{FF2B5EF4-FFF2-40B4-BE49-F238E27FC236}">
                <a16:creationId xmlns:a16="http://schemas.microsoft.com/office/drawing/2014/main" id="{F2CABF30-E55D-AE78-5053-5B56C5F7D982}"/>
              </a:ext>
            </a:extLst>
          </p:cNvPr>
          <p:cNvSpPr/>
          <p:nvPr/>
        </p:nvSpPr>
        <p:spPr>
          <a:xfrm>
            <a:off x="702610" y="2799487"/>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Flowchart: Data 24">
            <a:extLst>
              <a:ext uri="{FF2B5EF4-FFF2-40B4-BE49-F238E27FC236}">
                <a16:creationId xmlns:a16="http://schemas.microsoft.com/office/drawing/2014/main" id="{3B33E0A0-E8DB-11ED-AA84-F49555335513}"/>
              </a:ext>
            </a:extLst>
          </p:cNvPr>
          <p:cNvSpPr/>
          <p:nvPr/>
        </p:nvSpPr>
        <p:spPr>
          <a:xfrm>
            <a:off x="574681" y="493969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697EBB29-8D86-288A-B6BA-93477D286635}"/>
              </a:ext>
            </a:extLst>
          </p:cNvPr>
          <p:cNvSpPr/>
          <p:nvPr/>
        </p:nvSpPr>
        <p:spPr>
          <a:xfrm>
            <a:off x="137815" y="3263303"/>
            <a:ext cx="8039283" cy="167413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Ávinningur vistvænna fjárfestinga</a:t>
            </a:r>
          </a:p>
          <a:p>
            <a:pPr>
              <a:spcBef>
                <a:spcPts val="0"/>
              </a:spcBef>
            </a:pPr>
            <a:r>
              <a:rPr lang="en-US" altLang="en-US" sz="2800" b="0" dirty="0">
                <a:solidFill>
                  <a:srgbClr val="E96751"/>
                </a:solidFill>
              </a:rPr>
              <a:t>Framkvæmd fjárfestinga skilar langtíma sparnaði</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432EB74-B855-66C4-CF5E-5353972D218C}"/>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0147F03B-955B-8FD6-5E5F-28E69E2E0243}"/>
              </a:ext>
            </a:extLst>
          </p:cNvPr>
          <p:cNvSpPr txBox="1">
            <a:spLocks/>
          </p:cNvSpPr>
          <p:nvPr/>
        </p:nvSpPr>
        <p:spPr>
          <a:xfrm>
            <a:off x="1175144" y="3524019"/>
            <a:ext cx="7114807"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Hvernig: </a:t>
            </a:r>
            <a:r>
              <a:rPr lang="en-US" dirty="0">
                <a:solidFill>
                  <a:schemeClr val="bg1"/>
                </a:solidFill>
              </a:rPr>
              <a:t>Sólarkerfi geta lækkað rafmagnsreikninga þína, vel einangruð kofa lækkar hitunarkostnað og vatnsendurvinnslukerfi gæti dregið úr þjónustugjöldum. </a:t>
            </a:r>
          </a:p>
        </p:txBody>
      </p:sp>
      <p:sp>
        <p:nvSpPr>
          <p:cNvPr id="14" name="Text Placeholder 4">
            <a:extLst>
              <a:ext uri="{FF2B5EF4-FFF2-40B4-BE49-F238E27FC236}">
                <a16:creationId xmlns:a16="http://schemas.microsoft.com/office/drawing/2014/main" id="{96522601-CC19-F24B-4B0F-76FF0C52DE97}"/>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EE1E0BA5-2E51-B7DF-0051-4E7E5D9CA1AF}"/>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Rectangle 6">
            <a:extLst>
              <a:ext uri="{FF2B5EF4-FFF2-40B4-BE49-F238E27FC236}">
                <a16:creationId xmlns:a16="http://schemas.microsoft.com/office/drawing/2014/main" id="{F154FE97-FD2C-6CD3-7984-D9C1A86C1CEC}"/>
              </a:ext>
            </a:extLst>
          </p:cNvPr>
          <p:cNvSpPr/>
          <p:nvPr/>
        </p:nvSpPr>
        <p:spPr>
          <a:xfrm>
            <a:off x="227237" y="1368735"/>
            <a:ext cx="8123040" cy="154899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endParaRPr>
          </a:p>
        </p:txBody>
      </p:sp>
      <p:sp>
        <p:nvSpPr>
          <p:cNvPr id="8" name="Text Placeholder 4">
            <a:extLst>
              <a:ext uri="{FF2B5EF4-FFF2-40B4-BE49-F238E27FC236}">
                <a16:creationId xmlns:a16="http://schemas.microsoft.com/office/drawing/2014/main" id="{7E5BC83B-DA65-0638-F380-1B3104E138FD}"/>
              </a:ext>
            </a:extLst>
          </p:cNvPr>
          <p:cNvSpPr txBox="1">
            <a:spLocks/>
          </p:cNvSpPr>
          <p:nvPr/>
        </p:nvSpPr>
        <p:spPr>
          <a:xfrm>
            <a:off x="1227533" y="1466516"/>
            <a:ext cx="6949565"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Kostnaðarsparnaður</a:t>
            </a:r>
            <a:r>
              <a:rPr lang="en-US" dirty="0">
                <a:solidFill>
                  <a:schemeClr val="bg1"/>
                </a:solidFill>
              </a:rPr>
              <a:t>. </a:t>
            </a:r>
            <a:r>
              <a:rPr lang="en-US" altLang="en-US" dirty="0">
                <a:solidFill>
                  <a:schemeClr val="bg1"/>
                </a:solidFill>
              </a:rPr>
              <a:t>Gististaðir </a:t>
            </a:r>
            <a:r>
              <a:rPr lang="en-US" dirty="0">
                <a:solidFill>
                  <a:schemeClr val="bg1"/>
                </a:solidFill>
              </a:rPr>
              <a:t>taka með miklum áhuga umhverfisvænar aðferðir af einni mjög sannfærandi ástæðu: möguleikann á verulegum fjárhagslegum sparnaði. </a:t>
            </a:r>
          </a:p>
        </p:txBody>
      </p:sp>
      <p:pic>
        <p:nvPicPr>
          <p:cNvPr id="10" name="Picture 9" descr="Solar panels on a roof&#10;&#10;AI-generated content may be incorrect.">
            <a:extLst>
              <a:ext uri="{FF2B5EF4-FFF2-40B4-BE49-F238E27FC236}">
                <a16:creationId xmlns:a16="http://schemas.microsoft.com/office/drawing/2014/main" id="{2E887869-24B8-0F27-E0E5-08679E3DC984}"/>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62D89B64-EE9E-A59E-1F62-546B78636736}"/>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28" name="Graphic 27" descr="Piggy Bank with solid fill">
            <a:extLst>
              <a:ext uri="{FF2B5EF4-FFF2-40B4-BE49-F238E27FC236}">
                <a16:creationId xmlns:a16="http://schemas.microsoft.com/office/drawing/2014/main" id="{74C4558D-2110-7BC2-3D02-AA205C59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8F69008A-93AA-5257-74D2-78DDA988D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58" y="3677464"/>
            <a:ext cx="914400" cy="914400"/>
          </a:xfrm>
          <a:prstGeom prst="rect">
            <a:avLst/>
          </a:prstGeom>
        </p:spPr>
      </p:pic>
      <p:pic>
        <p:nvPicPr>
          <p:cNvPr id="32" name="Graphic 31" descr="Lightbulb and gear with solid fill">
            <a:extLst>
              <a:ext uri="{FF2B5EF4-FFF2-40B4-BE49-F238E27FC236}">
                <a16:creationId xmlns:a16="http://schemas.microsoft.com/office/drawing/2014/main" id="{5CB22CC6-536D-6DDC-03E7-38B28AFA3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19C336BC-725D-9176-A2C8-CD230F2B1741}"/>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A8C8C32E-2A00-72CD-B8B3-A433FDF8508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9BF1D788-13F6-5AC6-BA09-B3E278CB6FA2}"/>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59969999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948604-94F6-4FCC-A01F-55D01B027B76}"/>
</file>

<file path=customXml/itemProps2.xml><?xml version="1.0" encoding="utf-8"?>
<ds:datastoreItem xmlns:ds="http://schemas.openxmlformats.org/officeDocument/2006/customXml" ds:itemID="{46A29872-8D5B-4D35-92F2-F4239202D4D0}"/>
</file>

<file path=customXml/itemProps3.xml><?xml version="1.0" encoding="utf-8"?>
<ds:datastoreItem xmlns:ds="http://schemas.openxmlformats.org/officeDocument/2006/customXml" ds:itemID="{7BA41669-F592-430D-B409-F3793740630A}"/>
</file>

<file path=docProps/app.xml><?xml version="1.0" encoding="utf-8"?>
<Properties xmlns="http://schemas.openxmlformats.org/officeDocument/2006/extended-properties" xmlns:vt="http://schemas.openxmlformats.org/officeDocument/2006/docPropsVTypes">
  <TotalTime>12890</TotalTime>
  <Words>1682</Words>
  <Application>Microsoft Office PowerPoint</Application>
  <PresentationFormat>Widescreen</PresentationFormat>
  <Paragraphs>139</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docId:C19CB1BE53713956F53F44458A517EE9</cp:keywords>
  <cp:lastModifiedBy>Kjartan Bollason</cp:lastModifiedBy>
  <cp:revision>493</cp:revision>
  <dcterms:created xsi:type="dcterms:W3CDTF">2020-10-14T13:32:04Z</dcterms:created>
  <dcterms:modified xsi:type="dcterms:W3CDTF">2026-01-23T15:50:19Z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