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entation.xml" ContentType="application/vnd.openxmlformats-officedocument.presentationml.presentation.main+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4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3"/>
  </p:notesMasterIdLst>
  <p:sldIdLst>
    <p:sldId id="7785" r:id="rId2"/>
    <p:sldId id="7786" r:id="rId3"/>
    <p:sldId id="7792" r:id="rId4"/>
    <p:sldId id="7790" r:id="rId5"/>
    <p:sldId id="7439" r:id="rId6"/>
    <p:sldId id="7583" r:id="rId7"/>
    <p:sldId id="7445" r:id="rId8"/>
    <p:sldId id="6484" r:id="rId9"/>
    <p:sldId id="7553" r:id="rId10"/>
    <p:sldId id="7495" r:id="rId11"/>
    <p:sldId id="7496" r:id="rId12"/>
    <p:sldId id="7494" r:id="rId13"/>
    <p:sldId id="7561" r:id="rId14"/>
    <p:sldId id="7566" r:id="rId15"/>
    <p:sldId id="7567" r:id="rId16"/>
    <p:sldId id="7497" r:id="rId17"/>
    <p:sldId id="7568" r:id="rId18"/>
    <p:sldId id="7499" r:id="rId19"/>
    <p:sldId id="7498" r:id="rId20"/>
    <p:sldId id="7500" r:id="rId21"/>
    <p:sldId id="7506" r:id="rId22"/>
    <p:sldId id="7502" r:id="rId23"/>
    <p:sldId id="7503" r:id="rId24"/>
    <p:sldId id="7793" r:id="rId25"/>
    <p:sldId id="7504" r:id="rId26"/>
    <p:sldId id="7507" r:id="rId27"/>
    <p:sldId id="7508" r:id="rId28"/>
    <p:sldId id="7794" r:id="rId29"/>
    <p:sldId id="7453" r:id="rId30"/>
    <p:sldId id="7454" r:id="rId31"/>
    <p:sldId id="7795" r:id="rId32"/>
    <p:sldId id="7455" r:id="rId33"/>
    <p:sldId id="7549" r:id="rId34"/>
    <p:sldId id="7550" r:id="rId35"/>
    <p:sldId id="7554" r:id="rId36"/>
    <p:sldId id="7570" r:id="rId37"/>
    <p:sldId id="7571" r:id="rId38"/>
    <p:sldId id="7509" r:id="rId39"/>
    <p:sldId id="7510" r:id="rId40"/>
    <p:sldId id="7796" r:id="rId41"/>
    <p:sldId id="778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64" d="100"/>
          <a:sy n="64" d="100"/>
        </p:scale>
        <p:origin x="41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69842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76" r:id="rId68"/>
    <p:sldLayoutId id="2147483978"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glampitect.com/blog/starting-a-glamping-business-uk#:~:text=The%20costs%20are%20generally%20pretty,commissioning%20a%20bespoke%20feasibility%20study"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2" Type="http://schemas.openxmlformats.org/officeDocument/2006/relationships/hyperlink" Target="https://www.sba.gov/business-guide/plan-your-business/calculate-your-startup-costs/break-even-point#:~:text=The%C2%A0break,the%20revenues%20for%20a%20product" TargetMode="External"/><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2" Type="http://schemas.openxmlformats.org/officeDocument/2006/relationships/hyperlink" Target="https://hypedome.com/blog/starting-glamping-business/?srsltid=AfmBOooYlgOt4yVVAdowr3W4h-MlF633m9dhPWaopJUBytu8w5jGYPo6#:~:text=Occupancy%20,During%20Lifespan%20%C2%A310%2C100%20%C2%A372%2C800%20%C2%A3184%2C400" TargetMode="External"/><Relationship Id="rId1" Type="http://schemas.openxmlformats.org/officeDocument/2006/relationships/slideLayout" Target="../slideLayouts/slideLayout67.xml"/></Relationships>
</file>

<file path=ppt/slides/_rels/slide29.xml.rels><?xml version="1.0" encoding="UTF-8" standalone="yes"?>
<Relationships xmlns="http://schemas.openxmlformats.org/package/2006/relationships"><Relationship Id="rId2" Type="http://schemas.openxmlformats.org/officeDocument/2006/relationships/hyperlink" Target="https://prenohq.com/blog/how-to-calculate-occupancy-rates/#:~:text=Calculating%20occupancy%20rate%20is%20a,simple%20formula" TargetMode="Externa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2" Type="http://schemas.openxmlformats.org/officeDocument/2006/relationships/hyperlink" Target="https://blog.axisrooms.com/break-even-occupancy-rate-for-hotels-everything/#:~:text=The%20breakeven%20occupancy%20rate%20is,to%20cover%20all%20operational%20costs" TargetMode="Externa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lampitect.com/blog/starting-a-glamping-business-uk#:~:text=much%20money%20your%20glamping%20business,make%20at%20various%20occupancy%20rates" TargetMode="External"/><Relationship Id="rId1" Type="http://schemas.openxmlformats.org/officeDocument/2006/relationships/slideLayout" Target="../slideLayouts/slideLayout69.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80BE-AE66-8AB3-5D4D-7FE569EA6AF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DA7916C-CD95-12F3-82F5-D26AE3172AD9}"/>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EFFCF2A4-48B8-A280-51D8-DFF1D6BB1758}"/>
              </a:ext>
            </a:extLst>
          </p:cNvPr>
          <p:cNvSpPr>
            <a:spLocks noGrp="1"/>
          </p:cNvSpPr>
          <p:nvPr>
            <p:ph type="body" sz="quarter" idx="65"/>
          </p:nvPr>
        </p:nvSpPr>
        <p:spPr/>
        <p:txBody>
          <a:bodyPr/>
          <a:lstStyle/>
          <a:p>
            <a:r>
              <a:rPr lang="en-US" dirty="0"/>
              <a:t>Tjaldsvæðið 't </a:t>
            </a:r>
            <a:r>
              <a:rPr lang="en-US" dirty="0" err="1"/>
              <a:t>Weergors</a:t>
            </a:r>
            <a:r>
              <a:rPr lang="en-US" dirty="0"/>
              <a:t> </a:t>
            </a:r>
            <a:endParaRPr lang="en-IE" dirty="0"/>
          </a:p>
        </p:txBody>
      </p:sp>
      <p:sp>
        <p:nvSpPr>
          <p:cNvPr id="8" name="Text Placeholder 2">
            <a:extLst>
              <a:ext uri="{FF2B5EF4-FFF2-40B4-BE49-F238E27FC236}">
                <a16:creationId xmlns:a16="http://schemas.microsoft.com/office/drawing/2014/main" id="{3CA1BFC0-BDC6-240D-43C2-07BF7208308B}"/>
              </a:ext>
            </a:extLst>
          </p:cNvPr>
          <p:cNvSpPr>
            <a:spLocks noGrp="1"/>
          </p:cNvSpPr>
          <p:nvPr>
            <p:ph type="body" sz="quarter" idx="15"/>
          </p:nvPr>
        </p:nvSpPr>
        <p:spPr>
          <a:xfrm>
            <a:off x="374360" y="2557127"/>
            <a:ext cx="5089964" cy="697353"/>
          </a:xfrm>
        </p:spPr>
        <p:txBody>
          <a:bodyPr/>
          <a:lstStyle/>
          <a:p>
            <a:r>
              <a:rPr lang="en-GB"/>
              <a:t>Modúl 8 </a:t>
            </a:r>
            <a:r>
              <a:rPr lang="en-GB" sz="4400" b="0"/>
              <a:t>(</a:t>
            </a:r>
            <a:r>
              <a:rPr lang="en-GB" sz="4400" b="0" dirty="0"/>
              <a:t>hluti 4)</a:t>
            </a:r>
          </a:p>
        </p:txBody>
      </p:sp>
      <p:sp>
        <p:nvSpPr>
          <p:cNvPr id="12" name="Text Placeholder 3">
            <a:extLst>
              <a:ext uri="{FF2B5EF4-FFF2-40B4-BE49-F238E27FC236}">
                <a16:creationId xmlns:a16="http://schemas.microsoft.com/office/drawing/2014/main" id="{CF6FBCA0-42CE-E770-DCB3-1FC7C1A4BEAA}"/>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Gera það hagkvæmt – </a:t>
            </a:r>
            <a:r>
              <a:rPr lang="en-US" sz="3200" dirty="0"/>
              <a:t>Hversu margar nætur þú þarft að selja til að standa straum af kostnaði og hagnast.</a:t>
            </a:r>
            <a:endParaRPr lang="en-GB" sz="2800" i="1" dirty="0"/>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11" name="Picture Placeholder 10">
            <a:extLst>
              <a:ext uri="{FF2B5EF4-FFF2-40B4-BE49-F238E27FC236}">
                <a16:creationId xmlns:a16="http://schemas.microsoft.com/office/drawing/2014/main" id="{542FF805-8C7E-2CC9-7EB1-3A83C8B8C67D}"/>
              </a:ext>
            </a:extLst>
          </p:cNvPr>
          <p:cNvPicPr>
            <a:picLocks noGrp="1" noChangeAspect="1"/>
          </p:cNvPicPr>
          <p:nvPr>
            <p:ph type="pic" sz="quarter" idx="19"/>
          </p:nvPr>
        </p:nvPicPr>
        <p:blipFill>
          <a:blip r:embed="rId2"/>
          <a:srcRect t="2515" b="2515"/>
          <a:stretch>
            <a:fillRect/>
          </a:stretch>
        </p:blipFill>
        <p:spPr/>
      </p:pic>
    </p:spTree>
    <p:extLst>
      <p:ext uri="{BB962C8B-B14F-4D97-AF65-F5344CB8AC3E}">
        <p14:creationId xmlns:p14="http://schemas.microsoft.com/office/powerpoint/2010/main" val="824080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2CE0-EE97-9538-3B30-51FD197FDE9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180BD80-54A0-4BC1-94DE-F8D6C7B0633B}"/>
              </a:ext>
            </a:extLst>
          </p:cNvPr>
          <p:cNvSpPr>
            <a:spLocks noGrp="1"/>
          </p:cNvSpPr>
          <p:nvPr>
            <p:ph type="body" sz="quarter" idx="16"/>
          </p:nvPr>
        </p:nvSpPr>
        <p:spPr>
          <a:xfrm>
            <a:off x="352931" y="2314711"/>
            <a:ext cx="6010480" cy="3066422"/>
          </a:xfrm>
        </p:spPr>
        <p:txBody>
          <a:bodyPr>
            <a:noAutofit/>
          </a:bodyPr>
          <a:lstStyle/>
          <a:p>
            <a:r>
              <a:rPr lang="en-US" sz="2200" b="1" i="0" dirty="0"/>
              <a:t>Á einföldu máli: </a:t>
            </a:r>
            <a:r>
              <a:rPr lang="en-US" sz="2200" i="0" dirty="0"/>
              <a:t>"Að ná jafnri stöðu" þýðir að þú sért </a:t>
            </a:r>
            <a:r>
              <a:rPr lang="en-US" sz="2200" b="1" i="0" dirty="0"/>
              <a:t>hvorki að græða né tapa peningum</a:t>
            </a:r>
            <a:r>
              <a:rPr lang="en-US" sz="2200" i="0" dirty="0"/>
              <a:t>. </a:t>
            </a:r>
          </a:p>
          <a:p>
            <a:r>
              <a:rPr lang="en-US" sz="2200" i="0" dirty="0"/>
              <a:t>Þetta segir þér lágmarksviðskipti sem þú þarft. Fyrir lítinn glampistað gæti það að ná jafnri rekstrarafkomu krafist aðeins tiltölulega lágs nýtingarhlutfalls (vegna þess að rekstrarkostnaður getur verið lágur). Ekki verða þó of ánægður – lágur jafnrekstrarpunktur er góður, en endanlegt markmið þitt er heilbrigður hagnaður umfram það. Notaðu jafnrekstrarpunktinn sem öryggisviðmið þegar þú skipuleggur. (</a:t>
            </a:r>
            <a:r>
              <a:rPr lang="en-US" sz="2200" i="0" dirty="0">
                <a:hlinkClick r:id="rId2">
                  <a:extLst>
                    <a:ext uri="{A12FA001-AC4F-418D-AE19-62706E023703}">
                      <ahyp:hlinkClr xmlns:ahyp="http://schemas.microsoft.com/office/drawing/2018/hyperlinkcolor" val="tx"/>
                    </a:ext>
                  </a:extLst>
                </a:hlinkClick>
              </a:rPr>
              <a:t>Glampitect</a:t>
            </a:r>
            <a:r>
              <a:rPr lang="en-US" sz="2200" i="0" dirty="0"/>
              <a:t>)</a:t>
            </a:r>
            <a:endParaRPr lang="en-IE" sz="2200" i="0" dirty="0"/>
          </a:p>
        </p:txBody>
      </p:sp>
      <p:sp>
        <p:nvSpPr>
          <p:cNvPr id="2" name="Text Placeholder 1">
            <a:extLst>
              <a:ext uri="{FF2B5EF4-FFF2-40B4-BE49-F238E27FC236}">
                <a16:creationId xmlns:a16="http://schemas.microsoft.com/office/drawing/2014/main" id="{3FA1F58C-E741-5BC6-02EB-56EF726B404D}"/>
              </a:ext>
            </a:extLst>
          </p:cNvPr>
          <p:cNvSpPr>
            <a:spLocks noGrp="1"/>
          </p:cNvSpPr>
          <p:nvPr>
            <p:ph type="body" sz="quarter" idx="17"/>
          </p:nvPr>
        </p:nvSpPr>
        <p:spPr>
          <a:xfrm>
            <a:off x="1514981" y="1090506"/>
            <a:ext cx="5653422" cy="582221"/>
          </a:xfrm>
        </p:spPr>
        <p:txBody>
          <a:bodyPr/>
          <a:lstStyle/>
          <a:p>
            <a:r>
              <a:rPr lang="en-IE" sz="4400" dirty="0"/>
              <a:t>Greining á jafnreikningi</a:t>
            </a:r>
          </a:p>
        </p:txBody>
      </p:sp>
      <p:pic>
        <p:nvPicPr>
          <p:cNvPr id="10" name="Picture Placeholder 9" descr="A piggy bank and dart board&#10;&#10;AI-generated content may be incorrect.">
            <a:extLst>
              <a:ext uri="{FF2B5EF4-FFF2-40B4-BE49-F238E27FC236}">
                <a16:creationId xmlns:a16="http://schemas.microsoft.com/office/drawing/2014/main" id="{FBA57AFA-C640-B14D-ECD1-76A6F5F28C44}"/>
              </a:ext>
            </a:extLst>
          </p:cNvPr>
          <p:cNvPicPr>
            <a:picLocks noGrp="1" noChangeAspect="1"/>
          </p:cNvPicPr>
          <p:nvPr>
            <p:ph type="pic" sz="quarter" idx="19"/>
          </p:nvPr>
        </p:nvPicPr>
        <p:blipFill>
          <a:blip r:embed="rId3"/>
          <a:srcRect l="1842" r="1842"/>
          <a:stretch>
            <a:fillRect/>
          </a:stretch>
        </p:blipFill>
        <p:spPr>
          <a:xfrm>
            <a:off x="6362700" y="1730375"/>
            <a:ext cx="5832475" cy="4037013"/>
          </a:xfrm>
        </p:spPr>
      </p:pic>
    </p:spTree>
    <p:extLst>
      <p:ext uri="{BB962C8B-B14F-4D97-AF65-F5344CB8AC3E}">
        <p14:creationId xmlns:p14="http://schemas.microsoft.com/office/powerpoint/2010/main" val="1088550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121E-7748-0097-D507-5EF0C29D1E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426C35-D73C-6249-A1A3-A0EA303EBAE2}"/>
              </a:ext>
            </a:extLst>
          </p:cNvPr>
          <p:cNvSpPr>
            <a:spLocks noGrp="1"/>
          </p:cNvSpPr>
          <p:nvPr>
            <p:ph type="body" sz="quarter" idx="16"/>
          </p:nvPr>
        </p:nvSpPr>
        <p:spPr>
          <a:xfrm>
            <a:off x="4637376" y="186544"/>
            <a:ext cx="7221426" cy="803654"/>
          </a:xfrm>
        </p:spPr>
        <p:txBody>
          <a:bodyPr/>
          <a:lstStyle/>
          <a:p>
            <a:r>
              <a:rPr lang="en-IE" dirty="0"/>
              <a:t>Jafnrekstrarreikningur og arðsemiargreining </a:t>
            </a:r>
          </a:p>
          <a:p>
            <a:r>
              <a:rPr lang="en-IE" sz="2400" b="0" dirty="0"/>
              <a:t>(Að finna jafnrekstrarpunktinn og hvað gerist eftir það)</a:t>
            </a:r>
          </a:p>
        </p:txBody>
      </p:sp>
      <p:sp>
        <p:nvSpPr>
          <p:cNvPr id="7" name="Text Placeholder 6">
            <a:extLst>
              <a:ext uri="{FF2B5EF4-FFF2-40B4-BE49-F238E27FC236}">
                <a16:creationId xmlns:a16="http://schemas.microsoft.com/office/drawing/2014/main" id="{9CCC53D5-790B-1592-0719-0451E07618DA}"/>
              </a:ext>
            </a:extLst>
          </p:cNvPr>
          <p:cNvSpPr>
            <a:spLocks noGrp="1"/>
          </p:cNvSpPr>
          <p:nvPr>
            <p:ph type="body" sz="quarter" idx="21"/>
          </p:nvPr>
        </p:nvSpPr>
        <p:spPr>
          <a:xfrm>
            <a:off x="4727093" y="1314970"/>
            <a:ext cx="6925929" cy="4530541"/>
          </a:xfrm>
        </p:spPr>
        <p:txBody>
          <a:bodyPr/>
          <a:lstStyle/>
          <a:p>
            <a:pPr>
              <a:spcAft>
                <a:spcPts val="600"/>
              </a:spcAft>
            </a:pPr>
            <a:r>
              <a:rPr lang="en-IE" b="1" dirty="0">
                <a:solidFill>
                  <a:srgbClr val="595959"/>
                </a:solidFill>
              </a:rPr>
              <a:t>Leiðbeinandi spurning: </a:t>
            </a:r>
            <a:r>
              <a:rPr lang="en-IE" i="1" dirty="0">
                <a:solidFill>
                  <a:srgbClr val="E96751"/>
                </a:solidFill>
              </a:rPr>
              <a:t>"Hvert er rekstrarjafnpunktur fyrirtækis míns (í nóttum eða nýtingu), og hversu margar bókanir eða hvaða verð þarf ég til að ná hagnaðarmarkmiðum mínum?"</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Ø"/>
            </a:pPr>
            <a:r>
              <a:rPr lang="en-IE" dirty="0"/>
              <a:t>Í raunveruleikanum ætti fyrsti rekstraraðili að þekkja "galdatöluna" fyrir bókanir eða nýtingu sem þarf til að halda rekstrinum gangandi, og hvað þarf til að ná raunverulegum góðum arði. </a:t>
            </a:r>
          </a:p>
          <a:p>
            <a:pPr marL="342900" indent="-342900">
              <a:spcAft>
                <a:spcPts val="600"/>
              </a:spcAft>
              <a:buFont typeface="Wingdings" panose="05000000000000000000" pitchFamily="2" charset="2"/>
              <a:buChar char="Ø"/>
            </a:pPr>
            <a:r>
              <a:rPr lang="en-IE" dirty="0"/>
              <a:t>Markmið þessa kafla er að útvega þér þessar tölur og sviðsmyndir svo þú getir </a:t>
            </a:r>
            <a:r>
              <a:rPr lang="en-IE" b="1" dirty="0"/>
              <a:t>skipulagt raunsætt og sett þér raunhæf markmið </a:t>
            </a:r>
            <a:r>
              <a:rPr lang="en-IE" dirty="0"/>
              <a:t>(eða aðlaga áætlun þína ef markmiðin virðast óraunhæf). </a:t>
            </a:r>
          </a:p>
          <a:p>
            <a:pPr marL="342900" indent="-342900">
              <a:spcAft>
                <a:spcPts val="600"/>
              </a:spcAft>
              <a:buFont typeface="Wingdings" panose="05000000000000000000" pitchFamily="2" charset="2"/>
              <a:buChar char="Ø"/>
            </a:pPr>
            <a:r>
              <a:rPr lang="en-IE" dirty="0"/>
              <a:t>Þetta er dálítið reikningsdæmi, en það gefur hugarró með því að skýra viðmiðið milli taps og hagnaðar.</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56397E23-2459-B12C-F9BD-E6888202AD20}"/>
              </a:ext>
            </a:extLst>
          </p:cNvPr>
          <p:cNvSpPr>
            <a:spLocks noGrp="1"/>
          </p:cNvSpPr>
          <p:nvPr>
            <p:ph type="body" sz="quarter" idx="18"/>
          </p:nvPr>
        </p:nvSpPr>
        <p:spPr/>
        <p:txBody>
          <a:bodyPr/>
          <a:lstStyle/>
          <a:p>
            <a:r>
              <a:rPr lang="en-IE" dirty="0"/>
              <a:t>Inngangur</a:t>
            </a:r>
          </a:p>
        </p:txBody>
      </p:sp>
      <p:sp>
        <p:nvSpPr>
          <p:cNvPr id="2" name="Text Placeholder 5">
            <a:extLst>
              <a:ext uri="{FF2B5EF4-FFF2-40B4-BE49-F238E27FC236}">
                <a16:creationId xmlns:a16="http://schemas.microsoft.com/office/drawing/2014/main" id="{08B0F6EA-7561-11E7-7E59-DB8C328F6E09}"/>
              </a:ext>
            </a:extLst>
          </p:cNvPr>
          <p:cNvSpPr txBox="1">
            <a:spLocks/>
          </p:cNvSpPr>
          <p:nvPr/>
        </p:nvSpPr>
        <p:spPr>
          <a:xfrm>
            <a:off x="333198" y="701326"/>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Að finna jöfnuðarpunktinn þinn</a:t>
            </a:r>
          </a:p>
          <a:p>
            <a:endParaRPr lang="en-IE" dirty="0"/>
          </a:p>
        </p:txBody>
      </p:sp>
    </p:spTree>
    <p:extLst>
      <p:ext uri="{BB962C8B-B14F-4D97-AF65-F5344CB8AC3E}">
        <p14:creationId xmlns:p14="http://schemas.microsoft.com/office/powerpoint/2010/main" val="3745074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69038-048F-8AF3-E724-EA7B0B7F5FFB}"/>
              </a:ext>
            </a:extLst>
          </p:cNvPr>
          <p:cNvSpPr>
            <a:spLocks noGrp="1"/>
          </p:cNvSpPr>
          <p:nvPr>
            <p:ph type="body" sz="quarter" idx="16"/>
          </p:nvPr>
        </p:nvSpPr>
        <p:spPr>
          <a:xfrm>
            <a:off x="4552728" y="283236"/>
            <a:ext cx="7221426" cy="803654"/>
          </a:xfrm>
        </p:spPr>
        <p:txBody>
          <a:bodyPr/>
          <a:lstStyle/>
          <a:p>
            <a:r>
              <a:rPr lang="en-IE" dirty="0"/>
              <a:t>Jafnrekstrarreikningur og arðsemiargreining </a:t>
            </a:r>
          </a:p>
          <a:p>
            <a:r>
              <a:rPr lang="en-IE" sz="2400" b="0" dirty="0"/>
              <a:t>(Að finna jafnrekstrarpunktinn og það sem gerist eftir það)</a:t>
            </a:r>
          </a:p>
        </p:txBody>
      </p:sp>
      <p:sp>
        <p:nvSpPr>
          <p:cNvPr id="7" name="Text Placeholder 6">
            <a:extLst>
              <a:ext uri="{FF2B5EF4-FFF2-40B4-BE49-F238E27FC236}">
                <a16:creationId xmlns:a16="http://schemas.microsoft.com/office/drawing/2014/main" id="{7E013BC7-115B-4D4B-6A24-04456B038AEB}"/>
              </a:ext>
            </a:extLst>
          </p:cNvPr>
          <p:cNvSpPr>
            <a:spLocks noGrp="1"/>
          </p:cNvSpPr>
          <p:nvPr>
            <p:ph type="body" sz="quarter" idx="21"/>
          </p:nvPr>
        </p:nvSpPr>
        <p:spPr>
          <a:xfrm>
            <a:off x="4552727" y="1364877"/>
            <a:ext cx="6886798" cy="4530541"/>
          </a:xfrm>
        </p:spPr>
        <p:txBody>
          <a:bodyPr/>
          <a:lstStyle/>
          <a:p>
            <a:pPr>
              <a:spcAft>
                <a:spcPts val="600"/>
              </a:spcAft>
            </a:pPr>
            <a:r>
              <a:rPr lang="en-IE" dirty="0">
                <a:solidFill>
                  <a:srgbClr val="595959"/>
                </a:solidFill>
              </a:rPr>
              <a:t>Þessi kafli beinir sjónum að tveimur lykilhugtökum: </a:t>
            </a:r>
            <a:r>
              <a:rPr lang="en-IE" b="1" dirty="0">
                <a:solidFill>
                  <a:srgbClr val="595959"/>
                </a:solidFill>
              </a:rPr>
              <a:t>rekstrarjafnri </a:t>
            </a:r>
            <a:r>
              <a:rPr lang="en-IE" dirty="0">
                <a:solidFill>
                  <a:srgbClr val="595959"/>
                </a:solidFill>
              </a:rPr>
              <a:t>og arðsemiarmarkmiðum. </a:t>
            </a:r>
          </a:p>
          <a:p>
            <a:pPr marL="342900" indent="-342900">
              <a:spcAft>
                <a:spcPts val="600"/>
              </a:spcAft>
              <a:buFont typeface="Wingdings" panose="05000000000000000000" pitchFamily="2" charset="2"/>
              <a:buChar char="Ø"/>
            </a:pPr>
            <a:r>
              <a:rPr lang="en-IE" sz="2400" b="1" dirty="0">
                <a:solidFill>
                  <a:srgbClr val="E96751"/>
                </a:solidFill>
              </a:rPr>
              <a:t>Jafnrekspunturinn </a:t>
            </a:r>
            <a:r>
              <a:rPr lang="en-IE" sz="2400" dirty="0">
                <a:solidFill>
                  <a:srgbClr val="595959"/>
                </a:solidFill>
              </a:rPr>
              <a:t>er þegar heildartekjur jafngilda heildarkostnaði – með öðrum orðum, fyrirtækið </a:t>
            </a:r>
            <a:r>
              <a:rPr lang="en-IE" sz="2400" b="1" dirty="0">
                <a:solidFill>
                  <a:srgbClr val="595959"/>
                </a:solidFill>
              </a:rPr>
              <a:t>tapar ekki peningum en græðir </a:t>
            </a:r>
            <a:r>
              <a:rPr lang="en-IE" sz="2400" dirty="0">
                <a:solidFill>
                  <a:srgbClr val="595959"/>
                </a:solidFill>
              </a:rPr>
              <a:t>heldur</a:t>
            </a:r>
            <a:r>
              <a:rPr lang="en-IE" sz="2400" b="1" dirty="0">
                <a:solidFill>
                  <a:srgbClr val="595959"/>
                </a:solidFill>
              </a:rPr>
              <a:t> ekki hagnað</a:t>
            </a:r>
            <a:r>
              <a:rPr lang="en-IE" sz="2400" dirty="0">
                <a:solidFill>
                  <a:srgbClr val="595959"/>
                </a:solidFill>
              </a:rPr>
              <a:t>. Þetta er lykilstig: að ná jafnrekspunti þýðir að fyrirtækið geti haldið sér gangandi. </a:t>
            </a:r>
          </a:p>
          <a:p>
            <a:pPr marL="342900" indent="-342900">
              <a:spcAft>
                <a:spcPts val="600"/>
              </a:spcAft>
              <a:buFont typeface="Wingdings" panose="05000000000000000000" pitchFamily="2" charset="2"/>
              <a:buChar char="Ø"/>
            </a:pPr>
            <a:r>
              <a:rPr lang="en-IE" sz="2400" b="1" dirty="0">
                <a:solidFill>
                  <a:srgbClr val="E96751"/>
                </a:solidFill>
              </a:rPr>
              <a:t>Arðsgreining </a:t>
            </a:r>
            <a:r>
              <a:rPr lang="en-IE" sz="2400" dirty="0">
                <a:solidFill>
                  <a:srgbClr val="595959"/>
                </a:solidFill>
              </a:rPr>
              <a:t>gengur skrefi lengra til að ákvarða hvernig þú getur farið frá rekstrarjafnri stöðu að því að ná </a:t>
            </a:r>
            <a:r>
              <a:rPr lang="en-IE" sz="2400" b="1" dirty="0">
                <a:solidFill>
                  <a:srgbClr val="595959"/>
                </a:solidFill>
              </a:rPr>
              <a:t>æskilegum hagnaði. </a:t>
            </a:r>
            <a:r>
              <a:rPr lang="en-IE" sz="2400" dirty="0">
                <a:solidFill>
                  <a:srgbClr val="595959"/>
                </a:solidFill>
              </a:rPr>
              <a:t>Markmiðið er að reikna </a:t>
            </a:r>
            <a:r>
              <a:rPr lang="en-US" sz="2400" b="1" dirty="0">
                <a:solidFill>
                  <a:srgbClr val="595959"/>
                </a:solidFill>
              </a:rPr>
              <a:t>út fjölda nætur sem </a:t>
            </a:r>
            <a:r>
              <a:rPr lang="en-US" sz="2400" dirty="0">
                <a:solidFill>
                  <a:srgbClr val="595959"/>
                </a:solidFill>
              </a:rPr>
              <a:t>þú þarft að </a:t>
            </a:r>
            <a:r>
              <a:rPr lang="en-US" sz="2400" b="1" dirty="0">
                <a:solidFill>
                  <a:srgbClr val="595959"/>
                </a:solidFill>
              </a:rPr>
              <a:t>bóka til að ná rekstrarjafnri stöðu (</a:t>
            </a:r>
            <a:r>
              <a:rPr lang="en-US" sz="2400" dirty="0">
                <a:solidFill>
                  <a:srgbClr val="595959"/>
                </a:solidFill>
              </a:rPr>
              <a:t>til að</a:t>
            </a:r>
            <a:r>
              <a:rPr lang="en-US" sz="2400" b="1" dirty="0">
                <a:solidFill>
                  <a:srgbClr val="595959"/>
                </a:solidFill>
              </a:rPr>
              <a:t> standa straum af öllum kostnaði) </a:t>
            </a:r>
            <a:r>
              <a:rPr lang="en-US" sz="2400" dirty="0">
                <a:solidFill>
                  <a:srgbClr val="595959"/>
                </a:solidFill>
              </a:rPr>
              <a:t>og kanna hvernig </a:t>
            </a:r>
            <a:r>
              <a:rPr lang="en-US" sz="2400" b="1" dirty="0">
                <a:solidFill>
                  <a:srgbClr val="595959"/>
                </a:solidFill>
              </a:rPr>
              <a:t>mismunandi verðlagningar- og nýtingarsviðsmyndir hafa áhrif á </a:t>
            </a:r>
            <a:r>
              <a:rPr lang="en-IE" sz="2400" dirty="0">
                <a:solidFill>
                  <a:srgbClr val="595959"/>
                </a:solidFill>
              </a:rPr>
              <a:t>það og hagnaðarmarkmið þín. </a:t>
            </a:r>
          </a:p>
          <a:p>
            <a:pPr marL="342900" indent="-342900">
              <a:spcAft>
                <a:spcPts val="600"/>
              </a:spcAft>
              <a:buFont typeface="Wingdings" panose="05000000000000000000" pitchFamily="2" charset="2"/>
              <a:buChar char="Ø"/>
            </a:pPr>
            <a:endParaRPr lang="en-IE" dirty="0"/>
          </a:p>
        </p:txBody>
      </p:sp>
      <p:sp>
        <p:nvSpPr>
          <p:cNvPr id="5" name="Text Placeholder 4">
            <a:extLst>
              <a:ext uri="{FF2B5EF4-FFF2-40B4-BE49-F238E27FC236}">
                <a16:creationId xmlns:a16="http://schemas.microsoft.com/office/drawing/2014/main" id="{63627735-8AAF-535F-4BC1-B469927E59E1}"/>
              </a:ext>
            </a:extLst>
          </p:cNvPr>
          <p:cNvSpPr>
            <a:spLocks noGrp="1"/>
          </p:cNvSpPr>
          <p:nvPr>
            <p:ph type="body" sz="quarter" idx="18"/>
          </p:nvPr>
        </p:nvSpPr>
        <p:spPr/>
        <p:txBody>
          <a:bodyPr/>
          <a:lstStyle/>
          <a:p>
            <a:r>
              <a:rPr lang="en-IE" b="0" dirty="0"/>
              <a:t>Jöfnunarnætur</a:t>
            </a:r>
          </a:p>
        </p:txBody>
      </p:sp>
      <p:sp>
        <p:nvSpPr>
          <p:cNvPr id="6" name="Text Placeholder 5">
            <a:extLst>
              <a:ext uri="{FF2B5EF4-FFF2-40B4-BE49-F238E27FC236}">
                <a16:creationId xmlns:a16="http://schemas.microsoft.com/office/drawing/2014/main" id="{29C0FF0A-A725-BC4E-7A30-AB66FB3CC464}"/>
              </a:ext>
            </a:extLst>
          </p:cNvPr>
          <p:cNvSpPr>
            <a:spLocks noGrp="1"/>
          </p:cNvSpPr>
          <p:nvPr>
            <p:ph type="body" sz="quarter" idx="19"/>
          </p:nvPr>
        </p:nvSpPr>
        <p:spPr>
          <a:xfrm>
            <a:off x="333198" y="701326"/>
            <a:ext cx="3092298" cy="385564"/>
          </a:xfrm>
        </p:spPr>
        <p:txBody>
          <a:bodyPr/>
          <a:lstStyle/>
          <a:p>
            <a:r>
              <a:rPr lang="en-IE" dirty="0"/>
              <a:t>Að finna jafnrekstrarpunktinn þinn</a:t>
            </a:r>
          </a:p>
          <a:p>
            <a:endParaRPr lang="en-IE" dirty="0"/>
          </a:p>
        </p:txBody>
      </p:sp>
    </p:spTree>
    <p:extLst>
      <p:ext uri="{BB962C8B-B14F-4D97-AF65-F5344CB8AC3E}">
        <p14:creationId xmlns:p14="http://schemas.microsoft.com/office/powerpoint/2010/main" val="81395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DFA3-A862-AB2E-DCEB-298004BE541A}"/>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8C1643F6-069C-8FC4-6333-C2B348E80E99}"/>
              </a:ext>
            </a:extLst>
          </p:cNvPr>
          <p:cNvSpPr/>
          <p:nvPr/>
        </p:nvSpPr>
        <p:spPr>
          <a:xfrm>
            <a:off x="1318680" y="220462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9FEAF3D2-C8E9-4D55-A642-B16A84F7CFB6}"/>
              </a:ext>
            </a:extLst>
          </p:cNvPr>
          <p:cNvSpPr/>
          <p:nvPr/>
        </p:nvSpPr>
        <p:spPr>
          <a:xfrm>
            <a:off x="817828" y="937375"/>
            <a:ext cx="10595240" cy="113684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DF413E09-2C35-83B2-C532-34AE092FC521}"/>
              </a:ext>
            </a:extLst>
          </p:cNvPr>
          <p:cNvSpPr>
            <a:spLocks noGrp="1"/>
          </p:cNvSpPr>
          <p:nvPr>
            <p:ph type="body" sz="quarter" idx="16"/>
          </p:nvPr>
        </p:nvSpPr>
        <p:spPr>
          <a:xfrm>
            <a:off x="992588" y="230550"/>
            <a:ext cx="10614687" cy="803654"/>
          </a:xfrm>
        </p:spPr>
        <p:txBody>
          <a:bodyPr/>
          <a:lstStyle/>
          <a:p>
            <a:r>
              <a:rPr lang="en-US" sz="3200" dirty="0">
                <a:solidFill>
                  <a:srgbClr val="459597"/>
                </a:solidFill>
              </a:rPr>
              <a:t>Fjöldi tiltækra nætur </a:t>
            </a:r>
          </a:p>
        </p:txBody>
      </p:sp>
      <p:cxnSp>
        <p:nvCxnSpPr>
          <p:cNvPr id="2" name="Straight Connector 1">
            <a:extLst>
              <a:ext uri="{FF2B5EF4-FFF2-40B4-BE49-F238E27FC236}">
                <a16:creationId xmlns:a16="http://schemas.microsoft.com/office/drawing/2014/main" id="{30C3F659-9964-7F42-7302-5612EBD8F84D}"/>
              </a:ext>
            </a:extLst>
          </p:cNvPr>
          <p:cNvCxnSpPr>
            <a:cxnSpLocks/>
          </p:cNvCxnSpPr>
          <p:nvPr/>
        </p:nvCxnSpPr>
        <p:spPr>
          <a:xfrm>
            <a:off x="50480" y="81439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E2B0F6B-BF20-B122-D73E-5E1A206C0EBC}"/>
              </a:ext>
            </a:extLst>
          </p:cNvPr>
          <p:cNvSpPr>
            <a:spLocks noGrp="1"/>
          </p:cNvSpPr>
          <p:nvPr>
            <p:ph type="body" sz="quarter" idx="18"/>
          </p:nvPr>
        </p:nvSpPr>
        <p:spPr>
          <a:xfrm>
            <a:off x="1358576" y="994254"/>
            <a:ext cx="9954728" cy="803653"/>
          </a:xfrm>
        </p:spPr>
        <p:txBody>
          <a:bodyPr/>
          <a:lstStyle/>
          <a:p>
            <a:pPr marL="0" indent="0">
              <a:spcAft>
                <a:spcPts val="600"/>
              </a:spcAft>
            </a:pPr>
            <a:r>
              <a:rPr lang="en-US" b="1" dirty="0">
                <a:solidFill>
                  <a:srgbClr val="E96751"/>
                </a:solidFill>
              </a:rPr>
              <a:t>Tekinn úr kafla 3. </a:t>
            </a:r>
            <a:r>
              <a:rPr lang="en-US" sz="2200" dirty="0">
                <a:solidFill>
                  <a:srgbClr val="595959"/>
                </a:solidFill>
              </a:rPr>
              <a:t>Ákvarða </a:t>
            </a:r>
            <a:r>
              <a:rPr lang="en-IE" sz="2200" dirty="0" err="1">
                <a:solidFill>
                  <a:srgbClr val="595959"/>
                </a:solidFill>
              </a:rPr>
              <a:t>tiltækar </a:t>
            </a:r>
            <a:r>
              <a:rPr lang="en-IE" sz="2200" dirty="0">
                <a:solidFill>
                  <a:srgbClr val="595959"/>
                </a:solidFill>
              </a:rPr>
              <a:t>nætur á ári. Gerum ráð fyrir að þú sért opinn allt árið, 365 nætur. </a:t>
            </a:r>
            <a:r>
              <a:rPr lang="en-US" sz="2200" dirty="0">
                <a:solidFill>
                  <a:srgbClr val="595959"/>
                </a:solidFill>
              </a:rPr>
              <a:t>(Þú getur stillt þetta ef þú ert opinn árstíðabundið, t.d. 300 nætur, 250 o.s.frv.)</a:t>
            </a:r>
            <a:endParaRPr lang="en-US" sz="2200" i="1" dirty="0">
              <a:solidFill>
                <a:srgbClr val="595959"/>
              </a:solidFill>
            </a:endParaRPr>
          </a:p>
        </p:txBody>
      </p:sp>
      <p:sp>
        <p:nvSpPr>
          <p:cNvPr id="21" name="Text Placeholder 5">
            <a:extLst>
              <a:ext uri="{FF2B5EF4-FFF2-40B4-BE49-F238E27FC236}">
                <a16:creationId xmlns:a16="http://schemas.microsoft.com/office/drawing/2014/main" id="{A66A3942-DCD2-8A7C-0226-AD5984C50620}"/>
              </a:ext>
            </a:extLst>
          </p:cNvPr>
          <p:cNvSpPr txBox="1">
            <a:spLocks/>
          </p:cNvSpPr>
          <p:nvPr/>
        </p:nvSpPr>
        <p:spPr>
          <a:xfrm>
            <a:off x="1469032" y="228452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Laugar nætur </a:t>
            </a:r>
            <a:r>
              <a:rPr lang="en-US" dirty="0">
                <a:solidFill>
                  <a:schemeClr val="bg1"/>
                </a:solidFill>
              </a:rPr>
              <a:t>= heildarnætur á ári – eigandans lokaðar nætur – viðhaldsdagar – árstíðabundin lokanir</a:t>
            </a:r>
          </a:p>
        </p:txBody>
      </p:sp>
      <p:sp>
        <p:nvSpPr>
          <p:cNvPr id="26" name="Flowchart: Alternate Process 25">
            <a:extLst>
              <a:ext uri="{FF2B5EF4-FFF2-40B4-BE49-F238E27FC236}">
                <a16:creationId xmlns:a16="http://schemas.microsoft.com/office/drawing/2014/main" id="{160BC8EA-48E5-EC94-AFFA-E3C4ACA7DD74}"/>
              </a:ext>
            </a:extLst>
          </p:cNvPr>
          <p:cNvSpPr/>
          <p:nvPr/>
        </p:nvSpPr>
        <p:spPr>
          <a:xfrm>
            <a:off x="1358576" y="3260796"/>
            <a:ext cx="9964593" cy="351147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B3F623AC-535D-5D75-A9B4-DD5A3407206B}"/>
              </a:ext>
            </a:extLst>
          </p:cNvPr>
          <p:cNvCxnSpPr>
            <a:cxnSpLocks/>
            <a:stCxn id="24" idx="1"/>
            <a:endCxn id="25" idx="1"/>
          </p:cNvCxnSpPr>
          <p:nvPr/>
        </p:nvCxnSpPr>
        <p:spPr>
          <a:xfrm rot="10800000" flipH="1" flipV="1">
            <a:off x="817828" y="1505798"/>
            <a:ext cx="500852" cy="114060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563504AA-514F-7714-9654-0050D4386F76}"/>
              </a:ext>
            </a:extLst>
          </p:cNvPr>
          <p:cNvCxnSpPr>
            <a:cxnSpLocks/>
          </p:cNvCxnSpPr>
          <p:nvPr/>
        </p:nvCxnSpPr>
        <p:spPr>
          <a:xfrm rot="16200000" flipH="1">
            <a:off x="-356708" y="3592452"/>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E4038EFD-4108-7816-7550-CE4986C79391}"/>
              </a:ext>
            </a:extLst>
          </p:cNvPr>
          <p:cNvSpPr txBox="1">
            <a:spLocks/>
          </p:cNvSpPr>
          <p:nvPr/>
        </p:nvSpPr>
        <p:spPr>
          <a:xfrm>
            <a:off x="1453649" y="334223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200" dirty="0">
                <a:solidFill>
                  <a:srgbClr val="595959"/>
                </a:solidFill>
              </a:rPr>
              <a:t>Þessi tala er nauðsynleg til að reikna raunsæja nýtingu. Hún hjálpar þér að spá fyrir um hámarkstekjur og skilja rekstrarmörk. Þú munt nota þessa tölu í jöfnunarhagnaðargreiningu og tekjuskipulagningu.</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graphicFrame>
        <p:nvGraphicFramePr>
          <p:cNvPr id="8" name="Table 7">
            <a:extLst>
              <a:ext uri="{FF2B5EF4-FFF2-40B4-BE49-F238E27FC236}">
                <a16:creationId xmlns:a16="http://schemas.microsoft.com/office/drawing/2014/main" id="{066FBBF9-5F78-6E2C-CFE9-F42E4A2E3DFE}"/>
              </a:ext>
            </a:extLst>
          </p:cNvPr>
          <p:cNvGraphicFramePr>
            <a:graphicFrameLocks noGrp="1"/>
          </p:cNvGraphicFramePr>
          <p:nvPr/>
        </p:nvGraphicFramePr>
        <p:xfrm>
          <a:off x="1554757" y="4506507"/>
          <a:ext cx="8608418" cy="2103120"/>
        </p:xfrm>
        <a:graphic>
          <a:graphicData uri="http://schemas.openxmlformats.org/drawingml/2006/table">
            <a:tbl>
              <a:tblPr/>
              <a:tblGrid>
                <a:gridCol w="4304209">
                  <a:extLst>
                    <a:ext uri="{9D8B030D-6E8A-4147-A177-3AD203B41FA5}">
                      <a16:colId xmlns:a16="http://schemas.microsoft.com/office/drawing/2014/main" val="3346008039"/>
                    </a:ext>
                  </a:extLst>
                </a:gridCol>
                <a:gridCol w="4304209">
                  <a:extLst>
                    <a:ext uri="{9D8B030D-6E8A-4147-A177-3AD203B41FA5}">
                      <a16:colId xmlns:a16="http://schemas.microsoft.com/office/drawing/2014/main" val="3983309515"/>
                    </a:ext>
                  </a:extLst>
                </a:gridCol>
              </a:tblGrid>
              <a:tr h="0">
                <a:tc>
                  <a:txBody>
                    <a:bodyPr/>
                    <a:lstStyle/>
                    <a:p>
                      <a:pPr>
                        <a:buNone/>
                      </a:pPr>
                      <a:r>
                        <a:rPr lang="en-US" b="1" dirty="0">
                          <a:solidFill>
                            <a:schemeClr val="bg1"/>
                          </a:solidFill>
                        </a:rPr>
                        <a:t>Heildarnætur á ári</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dirty="0">
                          <a:solidFill>
                            <a:schemeClr val="bg1"/>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78331555"/>
                  </a:ext>
                </a:extLst>
              </a:tr>
              <a:tr h="0">
                <a:tc>
                  <a:txBody>
                    <a:bodyPr/>
                    <a:lstStyle/>
                    <a:p>
                      <a:pPr>
                        <a:buNone/>
                      </a:pPr>
                      <a:r>
                        <a:rPr lang="en-US" dirty="0">
                          <a:solidFill>
                            <a:srgbClr val="595959"/>
                          </a:solidFill>
                        </a:rPr>
                        <a:t>Nýting eiganda (t.d. frí, persónulegar dvöl)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0182"/>
                  </a:ext>
                </a:extLst>
              </a:tr>
              <a:tr h="0">
                <a:tc>
                  <a:txBody>
                    <a:bodyPr/>
                    <a:lstStyle/>
                    <a:p>
                      <a:pPr>
                        <a:buNone/>
                      </a:pPr>
                      <a:r>
                        <a:rPr lang="en-US" dirty="0">
                          <a:solidFill>
                            <a:srgbClr val="595959"/>
                          </a:solidFill>
                        </a:rPr>
                        <a:t>Áætlaðir viðhaldsdagar (t.d. djúphreinsun, viðgerðir)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9069515"/>
                  </a:ext>
                </a:extLst>
              </a:tr>
              <a:tr h="0">
                <a:tc>
                  <a:txBody>
                    <a:bodyPr/>
                    <a:lstStyle/>
                    <a:p>
                      <a:pPr>
                        <a:buNone/>
                      </a:pPr>
                      <a:r>
                        <a:rPr lang="en-US">
                          <a:solidFill>
                            <a:srgbClr val="595959"/>
                          </a:solidFill>
                        </a:rPr>
                        <a:t>Lokanir utan háannatíma (t.d. lokað janúar–febrúar)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051693"/>
                  </a:ext>
                </a:extLst>
              </a:tr>
              <a:tr h="0">
                <a:tc>
                  <a:txBody>
                    <a:bodyPr/>
                    <a:lstStyle/>
                    <a:p>
                      <a:pPr>
                        <a:buNone/>
                      </a:pPr>
                      <a:r>
                        <a:rPr lang="en-IE" b="1" dirty="0">
                          <a:solidFill>
                            <a:schemeClr val="bg1"/>
                          </a:solidFill>
                        </a:rPr>
                        <a:t>Laugar nætur</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a:txBody>
                    <a:bodyPr/>
                    <a:lstStyle/>
                    <a:p>
                      <a:pPr>
                        <a:buNone/>
                      </a:pPr>
                      <a:r>
                        <a:rPr lang="en-US" dirty="0">
                          <a:solidFill>
                            <a:schemeClr val="bg1"/>
                          </a:solidFill>
                        </a:rPr>
                        <a:t>365 – 30 – 10 – 45 =</a:t>
                      </a:r>
                      <a:r>
                        <a:rPr lang="en-US" b="1" dirty="0">
                          <a:solidFill>
                            <a:schemeClr val="bg1"/>
                          </a:solidFill>
                        </a:rPr>
                        <a:t> 280 nætur</a:t>
                      </a:r>
                      <a:endParaRPr lang="en-US"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extLst>
                  <a:ext uri="{0D108BD9-81ED-4DB2-BD59-A6C34878D82A}">
                    <a16:rowId xmlns:a16="http://schemas.microsoft.com/office/drawing/2014/main" val="2240283204"/>
                  </a:ext>
                </a:extLst>
              </a:tr>
            </a:tbl>
          </a:graphicData>
        </a:graphic>
      </p:graphicFrame>
      <p:grpSp>
        <p:nvGrpSpPr>
          <p:cNvPr id="11" name="Group 10">
            <a:extLst>
              <a:ext uri="{FF2B5EF4-FFF2-40B4-BE49-F238E27FC236}">
                <a16:creationId xmlns:a16="http://schemas.microsoft.com/office/drawing/2014/main" id="{DE04D0BB-4F47-831C-AA38-E2652541D512}"/>
              </a:ext>
            </a:extLst>
          </p:cNvPr>
          <p:cNvGrpSpPr/>
          <p:nvPr/>
        </p:nvGrpSpPr>
        <p:grpSpPr>
          <a:xfrm>
            <a:off x="10976005" y="186976"/>
            <a:ext cx="1081945" cy="1011723"/>
            <a:chOff x="1016000" y="1137920"/>
            <a:chExt cx="1016000" cy="1016000"/>
          </a:xfrm>
        </p:grpSpPr>
        <p:sp>
          <p:nvSpPr>
            <p:cNvPr id="12" name="Oval 11">
              <a:extLst>
                <a:ext uri="{FF2B5EF4-FFF2-40B4-BE49-F238E27FC236}">
                  <a16:creationId xmlns:a16="http://schemas.microsoft.com/office/drawing/2014/main" id="{05278187-95CF-4BB4-8954-1DAD181C8AE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98998746-99C2-D13F-444E-B85F358D59D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17</a:t>
              </a:r>
            </a:p>
          </p:txBody>
        </p:sp>
      </p:grpSp>
    </p:spTree>
    <p:extLst>
      <p:ext uri="{BB962C8B-B14F-4D97-AF65-F5344CB8AC3E}">
        <p14:creationId xmlns:p14="http://schemas.microsoft.com/office/powerpoint/2010/main" val="1313452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0B802-E6E1-040D-A9B3-C7909091A5F8}"/>
            </a:ext>
          </a:extLst>
        </p:cNvPr>
        <p:cNvGrpSpPr/>
        <p:nvPr/>
      </p:nvGrpSpPr>
      <p:grpSpPr>
        <a:xfrm>
          <a:off x="0" y="0"/>
          <a:ext cx="0" cy="0"/>
          <a:chOff x="0" y="0"/>
          <a:chExt cx="0" cy="0"/>
        </a:xfrm>
      </p:grpSpPr>
      <p:sp>
        <p:nvSpPr>
          <p:cNvPr id="25" name="Flowchart: Alternate Process 24">
            <a:extLst>
              <a:ext uri="{FF2B5EF4-FFF2-40B4-BE49-F238E27FC236}">
                <a16:creationId xmlns:a16="http://schemas.microsoft.com/office/drawing/2014/main" id="{F917646B-1ED7-289C-0D7B-2323DB188BA3}"/>
              </a:ext>
            </a:extLst>
          </p:cNvPr>
          <p:cNvSpPr/>
          <p:nvPr/>
        </p:nvSpPr>
        <p:spPr>
          <a:xfrm>
            <a:off x="1318680" y="2421796"/>
            <a:ext cx="10146542" cy="883552"/>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lowchart: Alternate Process 23">
            <a:extLst>
              <a:ext uri="{FF2B5EF4-FFF2-40B4-BE49-F238E27FC236}">
                <a16:creationId xmlns:a16="http://schemas.microsoft.com/office/drawing/2014/main" id="{C7C2EC8F-2FB0-6CBB-C1D7-E97DE399F07C}"/>
              </a:ext>
            </a:extLst>
          </p:cNvPr>
          <p:cNvSpPr/>
          <p:nvPr/>
        </p:nvSpPr>
        <p:spPr>
          <a:xfrm>
            <a:off x="817828" y="1233827"/>
            <a:ext cx="10595240" cy="107122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7D1D478-9209-C788-BD22-F99B16858DCD}"/>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Áætla raunverulega nýtingu</a:t>
            </a:r>
          </a:p>
          <a:p>
            <a:pPr algn="ctr">
              <a:spcBef>
                <a:spcPts val="0"/>
              </a:spcBef>
            </a:pPr>
            <a:r>
              <a:rPr lang="en-US" sz="2400" b="0" dirty="0">
                <a:solidFill>
                  <a:srgbClr val="E96751"/>
                </a:solidFill>
              </a:rPr>
              <a:t>Áætlaðu hversu margar af tiltækum nætur gistingar þú munt raunhæft bóka</a:t>
            </a:r>
          </a:p>
        </p:txBody>
      </p:sp>
      <p:cxnSp>
        <p:nvCxnSpPr>
          <p:cNvPr id="2" name="Straight Connector 1">
            <a:extLst>
              <a:ext uri="{FF2B5EF4-FFF2-40B4-BE49-F238E27FC236}">
                <a16:creationId xmlns:a16="http://schemas.microsoft.com/office/drawing/2014/main" id="{3CF4D872-0405-E160-BAD8-D02C6836797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573F841-1A5B-74BA-9D2A-0ED989FF7559}"/>
              </a:ext>
            </a:extLst>
          </p:cNvPr>
          <p:cNvSpPr>
            <a:spLocks noGrp="1"/>
          </p:cNvSpPr>
          <p:nvPr>
            <p:ph type="body" sz="quarter" idx="18"/>
          </p:nvPr>
        </p:nvSpPr>
        <p:spPr>
          <a:xfrm>
            <a:off x="1360142" y="1363368"/>
            <a:ext cx="9954728" cy="803653"/>
          </a:xfrm>
        </p:spPr>
        <p:txBody>
          <a:bodyPr/>
          <a:lstStyle/>
          <a:p>
            <a:pPr marL="0" indent="0">
              <a:spcAft>
                <a:spcPts val="600"/>
              </a:spcAft>
            </a:pPr>
            <a:r>
              <a:rPr lang="en-US" dirty="0">
                <a:solidFill>
                  <a:srgbClr val="595959"/>
                </a:solidFill>
              </a:rPr>
              <a:t>Þetta snýst um </a:t>
            </a:r>
            <a:r>
              <a:rPr lang="en-US" b="1" dirty="0">
                <a:solidFill>
                  <a:srgbClr val="595959"/>
                </a:solidFill>
              </a:rPr>
              <a:t>að spá fyrir um raunverulega nýtingu þína </a:t>
            </a:r>
            <a:r>
              <a:rPr lang="en-US" dirty="0">
                <a:solidFill>
                  <a:srgbClr val="595959"/>
                </a:solidFill>
              </a:rPr>
              <a:t>út frá markaðsþróun, staðbundinni eftirspurn og aðdráttarafl fasteignarinnar. Það hjálpar þér að áætla tekjur.</a:t>
            </a:r>
            <a:endParaRPr lang="en-US" i="1" dirty="0">
              <a:solidFill>
                <a:srgbClr val="595959"/>
              </a:solidFill>
            </a:endParaRPr>
          </a:p>
        </p:txBody>
      </p:sp>
      <p:sp>
        <p:nvSpPr>
          <p:cNvPr id="21" name="Text Placeholder 5">
            <a:extLst>
              <a:ext uri="{FF2B5EF4-FFF2-40B4-BE49-F238E27FC236}">
                <a16:creationId xmlns:a16="http://schemas.microsoft.com/office/drawing/2014/main" id="{1D681D67-C11D-C3EF-5017-3D65F59B0395}"/>
              </a:ext>
            </a:extLst>
          </p:cNvPr>
          <p:cNvSpPr txBox="1">
            <a:spLocks/>
          </p:cNvSpPr>
          <p:nvPr/>
        </p:nvSpPr>
        <p:spPr>
          <a:xfrm>
            <a:off x="1469032" y="2501695"/>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Felið í sér rannsóknir og frekari greiningu á markaðsþróun: </a:t>
            </a:r>
            <a:r>
              <a:rPr lang="en-US" sz="2200" dirty="0">
                <a:solidFill>
                  <a:schemeClr val="bg1"/>
                </a:solidFill>
              </a:rPr>
              <a:t>Skoðið svipaðar auglýsingar á Airbnb, Booking.com eða ferðaþjónustuskýrslur. Algeng bil:</a:t>
            </a:r>
          </a:p>
        </p:txBody>
      </p:sp>
      <p:sp>
        <p:nvSpPr>
          <p:cNvPr id="26" name="Flowchart: Alternate Process 25">
            <a:extLst>
              <a:ext uri="{FF2B5EF4-FFF2-40B4-BE49-F238E27FC236}">
                <a16:creationId xmlns:a16="http://schemas.microsoft.com/office/drawing/2014/main" id="{03564E1B-FE7D-7168-A6BC-26017B0FDDCF}"/>
              </a:ext>
            </a:extLst>
          </p:cNvPr>
          <p:cNvSpPr/>
          <p:nvPr/>
        </p:nvSpPr>
        <p:spPr>
          <a:xfrm>
            <a:off x="1358576" y="3477966"/>
            <a:ext cx="9964593" cy="323234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CDD9E451-A0D9-FCF3-34F7-9437DD4BFAFD}"/>
              </a:ext>
            </a:extLst>
          </p:cNvPr>
          <p:cNvCxnSpPr>
            <a:cxnSpLocks/>
            <a:stCxn id="24" idx="1"/>
            <a:endCxn id="25" idx="1"/>
          </p:cNvCxnSpPr>
          <p:nvPr/>
        </p:nvCxnSpPr>
        <p:spPr>
          <a:xfrm rot="10800000" flipH="1" flipV="1">
            <a:off x="817828" y="1769438"/>
            <a:ext cx="500852" cy="1094133"/>
          </a:xfrm>
          <a:prstGeom prst="bentConnector3">
            <a:avLst>
              <a:gd name="adj1" fmla="val -4564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41F7E5B5-B422-9998-4DFD-8A2B6578ABA0}"/>
              </a:ext>
            </a:extLst>
          </p:cNvPr>
          <p:cNvCxnSpPr>
            <a:cxnSpLocks/>
          </p:cNvCxnSpPr>
          <p:nvPr/>
        </p:nvCxnSpPr>
        <p:spPr>
          <a:xfrm rot="16200000" flipH="1">
            <a:off x="-361326" y="3786711"/>
            <a:ext cx="2613798" cy="721698"/>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17601D9C-0E0B-A1E7-D4A8-37CFA6B7FD48}"/>
              </a:ext>
            </a:extLst>
          </p:cNvPr>
          <p:cNvSpPr txBox="1">
            <a:spLocks/>
          </p:cNvSpPr>
          <p:nvPr/>
        </p:nvSpPr>
        <p:spPr>
          <a:xfrm>
            <a:off x="1453649" y="355940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spcAft>
                <a:spcPts val="600"/>
              </a:spcAft>
              <a:buFont typeface="+mj-lt"/>
              <a:buAutoNum type="arabicPeriod"/>
            </a:pPr>
            <a:r>
              <a:rPr lang="en-US" sz="2200" dirty="0">
                <a:solidFill>
                  <a:srgbClr val="595959"/>
                </a:solidFill>
              </a:rPr>
              <a:t>Spár um ferðamennsku á landsbyggðinni byggðar á tölum frá DMO: 20–40%</a:t>
            </a:r>
          </a:p>
          <a:p>
            <a:pPr marL="457200" indent="-457200">
              <a:lnSpc>
                <a:spcPct val="100000"/>
              </a:lnSpc>
              <a:spcBef>
                <a:spcPts val="0"/>
              </a:spcBef>
              <a:spcAft>
                <a:spcPts val="600"/>
              </a:spcAft>
              <a:buFont typeface="+mj-lt"/>
              <a:buAutoNum type="arabicPeriod"/>
            </a:pPr>
            <a:r>
              <a:rPr lang="en-US" sz="2200" dirty="0">
                <a:solidFill>
                  <a:srgbClr val="595959"/>
                </a:solidFill>
              </a:rPr>
              <a:t>Vinsæl ferðamannasvæði: 50–80%. Nálæg glamping-svæði eru með 45% nýtingu að meðaltali </a:t>
            </a:r>
          </a:p>
          <a:p>
            <a:pPr marL="457200" indent="-457200">
              <a:lnSpc>
                <a:spcPct val="100000"/>
              </a:lnSpc>
              <a:spcBef>
                <a:spcPts val="0"/>
              </a:spcBef>
              <a:spcAft>
                <a:spcPts val="600"/>
              </a:spcAft>
              <a:buFont typeface="+mj-lt"/>
              <a:buAutoNum type="arabicPeriod"/>
            </a:pPr>
            <a:r>
              <a:rPr lang="en-US" sz="2200" b="1" dirty="0">
                <a:solidFill>
                  <a:srgbClr val="595959"/>
                </a:solidFill>
              </a:rPr>
              <a:t>Taktu tillit til árstíðabundinna sveiflna: </a:t>
            </a:r>
            <a:r>
              <a:rPr lang="en-US" sz="2200" dirty="0">
                <a:solidFill>
                  <a:srgbClr val="595959"/>
                </a:solidFill>
              </a:rPr>
              <a:t>Skiptið árinu í há-, mið- og lágsímatímabil. Áætlaðu bókanir á hvert tímabil út frá eftirspurn. | Háannatími (júlí–ágúst): 70% | Miðannatími (maí–júní, september): 50% | Lágannatími (annar tími): 20% </a:t>
            </a:r>
          </a:p>
          <a:p>
            <a:pPr marL="457200" indent="-457200">
              <a:lnSpc>
                <a:spcPct val="100000"/>
              </a:lnSpc>
              <a:spcBef>
                <a:spcPts val="0"/>
              </a:spcBef>
              <a:spcAft>
                <a:spcPts val="600"/>
              </a:spcAft>
              <a:buFont typeface="+mj-lt"/>
              <a:buAutoNum type="arabicPeriod"/>
            </a:pPr>
            <a:r>
              <a:rPr lang="en-US" sz="2200" b="1" dirty="0">
                <a:solidFill>
                  <a:srgbClr val="595959"/>
                </a:solidFill>
              </a:rPr>
              <a:t>Þættir í tilboði þínu og staðsetningu. </a:t>
            </a:r>
            <a:r>
              <a:rPr lang="en-US" sz="2200" dirty="0">
                <a:solidFill>
                  <a:srgbClr val="595959"/>
                </a:solidFill>
              </a:rPr>
              <a:t>Ef dvölin þín hefur einstaka eiginleika (t.d. heita pottinn, sjávarútsýni), geturðu búist við yfir meðallagi bókunum. </a:t>
            </a:r>
            <a:r>
              <a:rPr lang="en-US" sz="2200" i="1" dirty="0">
                <a:solidFill>
                  <a:srgbClr val="595959"/>
                </a:solidFill>
              </a:rPr>
              <a:t>Einstakur heitur pottur og útsýni geta hækkað nýtingu þína í 55% árlega</a:t>
            </a:r>
            <a:r>
              <a:rPr lang="en-US" sz="2200" b="1" i="1" dirty="0">
                <a:solidFill>
                  <a:srgbClr val="595959"/>
                </a:solidFill>
              </a:rPr>
              <a:t> </a:t>
            </a:r>
            <a:endParaRPr lang="en-US" sz="2200" i="1" dirty="0">
              <a:solidFill>
                <a:srgbClr val="595959"/>
              </a:solidFill>
            </a:endParaRPr>
          </a:p>
        </p:txBody>
      </p:sp>
      <p:grpSp>
        <p:nvGrpSpPr>
          <p:cNvPr id="5" name="Group 4">
            <a:extLst>
              <a:ext uri="{FF2B5EF4-FFF2-40B4-BE49-F238E27FC236}">
                <a16:creationId xmlns:a16="http://schemas.microsoft.com/office/drawing/2014/main" id="{5FA93D86-CD00-92DD-A26B-26B5998B01B7}"/>
              </a:ext>
            </a:extLst>
          </p:cNvPr>
          <p:cNvGrpSpPr/>
          <p:nvPr/>
        </p:nvGrpSpPr>
        <p:grpSpPr>
          <a:xfrm>
            <a:off x="10976005" y="186976"/>
            <a:ext cx="1081945" cy="1011723"/>
            <a:chOff x="1016000" y="1137920"/>
            <a:chExt cx="1016000" cy="1016000"/>
          </a:xfrm>
        </p:grpSpPr>
        <p:sp>
          <p:nvSpPr>
            <p:cNvPr id="7" name="Oval 6">
              <a:extLst>
                <a:ext uri="{FF2B5EF4-FFF2-40B4-BE49-F238E27FC236}">
                  <a16:creationId xmlns:a16="http://schemas.microsoft.com/office/drawing/2014/main" id="{6FE6E624-42D6-1DDF-711E-0F96D3CD9EE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22B330C5-3563-0E7F-6466-5C94DAAA8E83}"/>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18</a:t>
              </a:r>
            </a:p>
          </p:txBody>
        </p:sp>
      </p:grpSp>
    </p:spTree>
    <p:extLst>
      <p:ext uri="{BB962C8B-B14F-4D97-AF65-F5344CB8AC3E}">
        <p14:creationId xmlns:p14="http://schemas.microsoft.com/office/powerpoint/2010/main" val="149868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7D81-85A2-DC5C-E421-728B9A71FF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5CD66DA-5173-9902-52FE-27067222E3E1}"/>
              </a:ext>
            </a:extLst>
          </p:cNvPr>
          <p:cNvSpPr>
            <a:spLocks noGrp="1"/>
          </p:cNvSpPr>
          <p:nvPr>
            <p:ph type="body" sz="quarter" idx="16"/>
          </p:nvPr>
        </p:nvSpPr>
        <p:spPr>
          <a:xfrm>
            <a:off x="608740" y="147691"/>
            <a:ext cx="11013415" cy="803654"/>
          </a:xfrm>
        </p:spPr>
        <p:txBody>
          <a:bodyPr/>
          <a:lstStyle/>
          <a:p>
            <a:pPr algn="ctr">
              <a:spcBef>
                <a:spcPts val="0"/>
              </a:spcBef>
            </a:pPr>
            <a:r>
              <a:rPr lang="en-US" sz="3000" dirty="0">
                <a:solidFill>
                  <a:srgbClr val="E96751"/>
                </a:solidFill>
              </a:rPr>
              <a:t>Áætla raunverulega nýtingu:</a:t>
            </a:r>
          </a:p>
          <a:p>
            <a:pPr algn="ctr">
              <a:spcBef>
                <a:spcPts val="0"/>
              </a:spcBef>
            </a:pPr>
            <a:r>
              <a:rPr lang="en-US" sz="2400" b="0" dirty="0">
                <a:solidFill>
                  <a:srgbClr val="E96751"/>
                </a:solidFill>
              </a:rPr>
              <a:t>Áætlaðu hversu margar af tiltækum nóttum þínum þú munt raunverulega bóka</a:t>
            </a:r>
          </a:p>
        </p:txBody>
      </p:sp>
      <p:cxnSp>
        <p:nvCxnSpPr>
          <p:cNvPr id="2" name="Straight Connector 1">
            <a:extLst>
              <a:ext uri="{FF2B5EF4-FFF2-40B4-BE49-F238E27FC236}">
                <a16:creationId xmlns:a16="http://schemas.microsoft.com/office/drawing/2014/main" id="{AE224EFE-1BE6-C874-B472-678ACA30F8D7}"/>
              </a:ext>
            </a:extLst>
          </p:cNvPr>
          <p:cNvCxnSpPr>
            <a:cxnSpLocks/>
          </p:cNvCxnSpPr>
          <p:nvPr/>
        </p:nvCxnSpPr>
        <p:spPr>
          <a:xfrm>
            <a:off x="50480" y="111085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DF368BB8-442E-2C42-63EA-28D81525E4A6}"/>
              </a:ext>
            </a:extLst>
          </p:cNvPr>
          <p:cNvSpPr txBox="1">
            <a:spLocks/>
          </p:cNvSpPr>
          <p:nvPr/>
        </p:nvSpPr>
        <p:spPr>
          <a:xfrm>
            <a:off x="1469032" y="2715990"/>
            <a:ext cx="9996190" cy="803653"/>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sz="2200" b="1" dirty="0">
                <a:solidFill>
                  <a:schemeClr val="bg1"/>
                </a:solidFill>
              </a:rPr>
              <a:t>Felið í sér rannsóknir og frekari greiningu á markaðsþróun: </a:t>
            </a:r>
            <a:r>
              <a:rPr lang="en-US" sz="2200" dirty="0">
                <a:solidFill>
                  <a:schemeClr val="bg1"/>
                </a:solidFill>
              </a:rPr>
              <a:t>Skoðaðu svipaðar auglýsingar á Airbnb, Booking.com eða í ferðaþjónustuskýrslum. Algengar svið:</a:t>
            </a:r>
          </a:p>
        </p:txBody>
      </p:sp>
      <p:sp>
        <p:nvSpPr>
          <p:cNvPr id="26" name="Flowchart: Alternate Process 25">
            <a:extLst>
              <a:ext uri="{FF2B5EF4-FFF2-40B4-BE49-F238E27FC236}">
                <a16:creationId xmlns:a16="http://schemas.microsoft.com/office/drawing/2014/main" id="{352FAF89-412F-DC4F-F3B7-18F8534AF2AD}"/>
              </a:ext>
            </a:extLst>
          </p:cNvPr>
          <p:cNvSpPr/>
          <p:nvPr/>
        </p:nvSpPr>
        <p:spPr>
          <a:xfrm>
            <a:off x="1469032" y="1720586"/>
            <a:ext cx="9964593" cy="325146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C8EA28B5-AC6C-A91F-8A80-25ACC7F3D885}"/>
              </a:ext>
            </a:extLst>
          </p:cNvPr>
          <p:cNvSpPr txBox="1">
            <a:spLocks/>
          </p:cNvSpPr>
          <p:nvPr/>
        </p:nvSpPr>
        <p:spPr>
          <a:xfrm>
            <a:off x="1564105" y="1802025"/>
            <a:ext cx="9817366" cy="80365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pPr>
            <a:r>
              <a:rPr lang="en-US" sz="2800" b="1" dirty="0">
                <a:solidFill>
                  <a:srgbClr val="E96751"/>
                </a:solidFill>
              </a:rPr>
              <a:t>Dæmi: </a:t>
            </a:r>
          </a:p>
          <a:p>
            <a:pPr marL="0" indent="0">
              <a:lnSpc>
                <a:spcPct val="100000"/>
              </a:lnSpc>
              <a:spcBef>
                <a:spcPts val="0"/>
              </a:spcBef>
              <a:spcAft>
                <a:spcPts val="600"/>
              </a:spcAft>
            </a:pPr>
            <a:r>
              <a:rPr lang="en-US" dirty="0">
                <a:solidFill>
                  <a:srgbClr val="595959"/>
                </a:solidFill>
              </a:rPr>
              <a:t>Þú hefur</a:t>
            </a:r>
            <a:r>
              <a:rPr lang="en-US" b="1" dirty="0">
                <a:solidFill>
                  <a:srgbClr val="595959"/>
                </a:solidFill>
              </a:rPr>
              <a:t> 280 tiltækar nætur </a:t>
            </a:r>
            <a:r>
              <a:rPr lang="en-US" dirty="0">
                <a:solidFill>
                  <a:srgbClr val="595959"/>
                </a:solidFill>
              </a:rPr>
              <a:t>eftir að hafa lokað dögum fyrir persónulega notkun og viðhald. </a:t>
            </a:r>
          </a:p>
          <a:p>
            <a:pPr marL="0" indent="0">
              <a:lnSpc>
                <a:spcPct val="100000"/>
              </a:lnSpc>
              <a:spcBef>
                <a:spcPts val="0"/>
              </a:spcBef>
              <a:spcAft>
                <a:spcPts val="600"/>
              </a:spcAft>
            </a:pPr>
            <a:r>
              <a:rPr lang="en-US" dirty="0">
                <a:solidFill>
                  <a:srgbClr val="595959"/>
                </a:solidFill>
              </a:rPr>
              <a:t>En miðað við rannsóknir þínar telur þú að þú fáir aðeins bókanir fyrir 60% af þeim:</a:t>
            </a:r>
          </a:p>
          <a:p>
            <a:pPr marL="0" indent="0">
              <a:lnSpc>
                <a:spcPct val="100000"/>
              </a:lnSpc>
              <a:spcBef>
                <a:spcPts val="0"/>
              </a:spcBef>
              <a:spcAft>
                <a:spcPts val="600"/>
              </a:spcAft>
            </a:pPr>
            <a:r>
              <a:rPr lang="en-US" dirty="0">
                <a:solidFill>
                  <a:srgbClr val="595959"/>
                </a:solidFill>
              </a:rPr>
              <a:t>280 × 60% =</a:t>
            </a:r>
            <a:r>
              <a:rPr lang="en-US" b="1" dirty="0">
                <a:solidFill>
                  <a:srgbClr val="595959"/>
                </a:solidFill>
              </a:rPr>
              <a:t> 168 bókaðir nætur á ári</a:t>
            </a:r>
            <a:r>
              <a:rPr lang="en-US" dirty="0">
                <a:solidFill>
                  <a:srgbClr val="595959"/>
                </a:solidFill>
              </a:rPr>
              <a:t> ← Tekjuáætlun þín byggir á þessu.</a:t>
            </a:r>
          </a:p>
          <a:p>
            <a:pPr marL="0" indent="0">
              <a:lnSpc>
                <a:spcPct val="100000"/>
              </a:lnSpc>
              <a:spcBef>
                <a:spcPts val="0"/>
              </a:spcBef>
              <a:spcAft>
                <a:spcPts val="600"/>
              </a:spcAft>
            </a:pPr>
            <a:r>
              <a:rPr lang="en-US" sz="2200" b="1" dirty="0">
                <a:solidFill>
                  <a:srgbClr val="494949"/>
                </a:solidFill>
              </a:rPr>
              <a:t> </a:t>
            </a:r>
            <a:endParaRPr lang="en-US" sz="2200" dirty="0">
              <a:solidFill>
                <a:srgbClr val="494949"/>
              </a:solidFill>
            </a:endParaRPr>
          </a:p>
        </p:txBody>
      </p:sp>
    </p:spTree>
    <p:extLst>
      <p:ext uri="{BB962C8B-B14F-4D97-AF65-F5344CB8AC3E}">
        <p14:creationId xmlns:p14="http://schemas.microsoft.com/office/powerpoint/2010/main" val="2305931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28A66FA1-220F-3739-60FC-4030C911BD1C}"/>
              </a:ext>
            </a:extLst>
          </p:cNvPr>
          <p:cNvSpPr/>
          <p:nvPr/>
        </p:nvSpPr>
        <p:spPr>
          <a:xfrm>
            <a:off x="4075224" y="3138324"/>
            <a:ext cx="7441755" cy="153394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1D2E1EFE-986E-42A5-8CD2-B1B1D5343DE4}"/>
              </a:ext>
            </a:extLst>
          </p:cNvPr>
          <p:cNvSpPr>
            <a:spLocks noGrp="1"/>
          </p:cNvSpPr>
          <p:nvPr>
            <p:ph type="body" sz="quarter" idx="4294967295"/>
          </p:nvPr>
        </p:nvSpPr>
        <p:spPr>
          <a:xfrm>
            <a:off x="544933" y="695598"/>
            <a:ext cx="2634166" cy="1049221"/>
          </a:xfrm>
          <a:prstGeom prst="rect">
            <a:avLst/>
          </a:prstGeom>
        </p:spPr>
        <p:txBody>
          <a:bodyPr/>
          <a:lstStyle/>
          <a:p>
            <a:pPr marL="0" indent="0" algn="ctr">
              <a:lnSpc>
                <a:spcPct val="100000"/>
              </a:lnSpc>
              <a:buNone/>
            </a:pPr>
            <a:r>
              <a:rPr lang="en-IE" b="1" dirty="0">
                <a:solidFill>
                  <a:schemeClr val="bg1"/>
                </a:solidFill>
              </a:rPr>
              <a:t>Finndu jafnrekstrarpunktinn þinn</a:t>
            </a:r>
          </a:p>
        </p:txBody>
      </p:sp>
      <p:sp>
        <p:nvSpPr>
          <p:cNvPr id="11" name="Text Placeholder 10">
            <a:extLst>
              <a:ext uri="{FF2B5EF4-FFF2-40B4-BE49-F238E27FC236}">
                <a16:creationId xmlns:a16="http://schemas.microsoft.com/office/drawing/2014/main" id="{9412E770-F3EB-49F3-8F9A-908A59A6C3BE}"/>
              </a:ext>
            </a:extLst>
          </p:cNvPr>
          <p:cNvSpPr>
            <a:spLocks noGrp="1"/>
          </p:cNvSpPr>
          <p:nvPr>
            <p:ph type="body" sz="quarter" idx="16"/>
          </p:nvPr>
        </p:nvSpPr>
        <p:spPr/>
        <p:txBody>
          <a:bodyPr/>
          <a:lstStyle/>
          <a:p>
            <a:r>
              <a:rPr lang="en-US" dirty="0"/>
              <a:t>Greining á rekstrarjafnri</a:t>
            </a:r>
            <a:endParaRPr lang="en-US" sz="2800" b="0" dirty="0"/>
          </a:p>
          <a:p>
            <a:endParaRPr lang="en-IE" dirty="0"/>
          </a:p>
        </p:txBody>
      </p:sp>
      <p:sp>
        <p:nvSpPr>
          <p:cNvPr id="14" name="Text Placeholder 13">
            <a:extLst>
              <a:ext uri="{FF2B5EF4-FFF2-40B4-BE49-F238E27FC236}">
                <a16:creationId xmlns:a16="http://schemas.microsoft.com/office/drawing/2014/main" id="{AD71C5E8-DA12-3116-1ADA-6A47F819203B}"/>
              </a:ext>
            </a:extLst>
          </p:cNvPr>
          <p:cNvSpPr>
            <a:spLocks noGrp="1"/>
          </p:cNvSpPr>
          <p:nvPr>
            <p:ph type="body" sz="quarter" idx="21"/>
          </p:nvPr>
        </p:nvSpPr>
        <p:spPr>
          <a:xfrm>
            <a:off x="4295553" y="813048"/>
            <a:ext cx="6915372" cy="2265271"/>
          </a:xfrm>
        </p:spPr>
        <p:txBody>
          <a:bodyPr/>
          <a:lstStyle/>
          <a:p>
            <a:pPr>
              <a:spcAft>
                <a:spcPts val="1200"/>
              </a:spcAft>
            </a:pPr>
            <a:r>
              <a:rPr lang="en-US" b="1" dirty="0">
                <a:solidFill>
                  <a:srgbClr val="595959"/>
                </a:solidFill>
              </a:rPr>
              <a:t>Jöfnunarpunktur </a:t>
            </a:r>
            <a:r>
              <a:rPr lang="en-US" dirty="0">
                <a:solidFill>
                  <a:srgbClr val="595959"/>
                </a:solidFill>
              </a:rPr>
              <a:t>er grundvallaratriði í fjármálum: það er þegar heildartekjur jafnast á við heildarkostnað (engin hagnaður né tap). </a:t>
            </a:r>
          </a:p>
          <a:p>
            <a:pPr>
              <a:spcAft>
                <a:spcPts val="1200"/>
              </a:spcAft>
            </a:pPr>
            <a:r>
              <a:rPr lang="en-US" b="1" dirty="0">
                <a:solidFill>
                  <a:srgbClr val="E96751"/>
                </a:solidFill>
              </a:rPr>
              <a:t>Dæmi: </a:t>
            </a:r>
            <a:r>
              <a:rPr lang="en-US" dirty="0">
                <a:solidFill>
                  <a:srgbClr val="595959"/>
                </a:solidFill>
              </a:rPr>
              <a:t>Fyrir glamping-rekstur er gagnlegt jafnreikniviðmið nýtingarhlutfallið eða fjöldi nætur sem þú þarft að leigja út til að standa straum af kostnaði.</a:t>
            </a:r>
          </a:p>
          <a:p>
            <a:pPr>
              <a:spcAft>
                <a:spcPts val="1200"/>
              </a:spcAft>
            </a:pPr>
            <a:endParaRPr lang="en-US" dirty="0">
              <a:solidFill>
                <a:srgbClr val="E96751"/>
              </a:solidFill>
            </a:endParaRPr>
          </a:p>
          <a:p>
            <a:pPr>
              <a:spcAft>
                <a:spcPts val="12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92EF165C-DE6B-7544-2B4D-71AFB25C4A7D}"/>
              </a:ext>
            </a:extLst>
          </p:cNvPr>
          <p:cNvSpPr txBox="1">
            <a:spLocks/>
          </p:cNvSpPr>
          <p:nvPr/>
        </p:nvSpPr>
        <p:spPr>
          <a:xfrm>
            <a:off x="544933" y="1945683"/>
            <a:ext cx="2634166"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IE" dirty="0"/>
              <a:t>Hvernig á að reikna jöfnunarpunktinn þinn</a:t>
            </a:r>
          </a:p>
        </p:txBody>
      </p:sp>
      <p:sp>
        <p:nvSpPr>
          <p:cNvPr id="4" name="TextBox 3">
            <a:extLst>
              <a:ext uri="{FF2B5EF4-FFF2-40B4-BE49-F238E27FC236}">
                <a16:creationId xmlns:a16="http://schemas.microsoft.com/office/drawing/2014/main" id="{98463EB9-5DE2-8BEB-24B9-7A0221E69CA9}"/>
              </a:ext>
            </a:extLst>
          </p:cNvPr>
          <p:cNvSpPr txBox="1"/>
          <p:nvPr/>
        </p:nvSpPr>
        <p:spPr>
          <a:xfrm>
            <a:off x="4295553" y="3225717"/>
            <a:ext cx="6834410" cy="1446550"/>
          </a:xfrm>
          <a:prstGeom prst="rect">
            <a:avLst/>
          </a:prstGeom>
          <a:noFill/>
        </p:spPr>
        <p:txBody>
          <a:bodyPr wrap="square">
            <a:spAutoFit/>
          </a:bodyPr>
          <a:lstStyle/>
          <a:p>
            <a:r>
              <a:rPr lang="en-US" sz="2200" b="1" dirty="0">
                <a:solidFill>
                  <a:schemeClr val="bg1"/>
                </a:solidFill>
              </a:rPr>
              <a:t>(Valmöguleiki A) Reikna jafnrekstrarnætur </a:t>
            </a:r>
          </a:p>
          <a:p>
            <a:r>
              <a:rPr lang="en-US" sz="2200" i="1" dirty="0">
                <a:solidFill>
                  <a:schemeClr val="bg1"/>
                </a:solidFill>
              </a:rPr>
              <a:t>(Nýtt fyrirtæki) Hin klassíska jafnrekstrarspurning.</a:t>
            </a:r>
          </a:p>
          <a:p>
            <a:r>
              <a:rPr lang="en-US" sz="2200" i="1" dirty="0">
                <a:solidFill>
                  <a:schemeClr val="bg1"/>
                </a:solidFill>
              </a:rPr>
              <a:t>"Hversu marga nætur þarf ég að bóka til að standa straum af föstum kostnaði?"</a:t>
            </a:r>
          </a:p>
        </p:txBody>
      </p:sp>
      <p:sp>
        <p:nvSpPr>
          <p:cNvPr id="7" name="Flowchart: Alternate Process 6">
            <a:extLst>
              <a:ext uri="{FF2B5EF4-FFF2-40B4-BE49-F238E27FC236}">
                <a16:creationId xmlns:a16="http://schemas.microsoft.com/office/drawing/2014/main" id="{9C8FCDC9-8079-5002-0627-9A98E754B6BE}"/>
              </a:ext>
            </a:extLst>
          </p:cNvPr>
          <p:cNvSpPr/>
          <p:nvPr/>
        </p:nvSpPr>
        <p:spPr>
          <a:xfrm>
            <a:off x="4075222" y="4832668"/>
            <a:ext cx="7441755" cy="1838787"/>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4F7052E8-0356-9D6B-4728-4B832D80D005}"/>
              </a:ext>
            </a:extLst>
          </p:cNvPr>
          <p:cNvSpPr txBox="1"/>
          <p:nvPr/>
        </p:nvSpPr>
        <p:spPr>
          <a:xfrm>
            <a:off x="4295552" y="4936482"/>
            <a:ext cx="7441755" cy="1600438"/>
          </a:xfrm>
          <a:prstGeom prst="rect">
            <a:avLst/>
          </a:prstGeom>
          <a:noFill/>
        </p:spPr>
        <p:txBody>
          <a:bodyPr wrap="square">
            <a:spAutoFit/>
          </a:bodyPr>
          <a:lstStyle/>
          <a:p>
            <a:r>
              <a:rPr lang="en-US" sz="2200" b="1" dirty="0">
                <a:solidFill>
                  <a:schemeClr val="bg1"/>
                </a:solidFill>
              </a:rPr>
              <a:t>(Valmöguleiki B) Reikna jafnreikningsnætur </a:t>
            </a:r>
          </a:p>
          <a:p>
            <a:r>
              <a:rPr lang="en-US" sz="2200" i="1" dirty="0">
                <a:solidFill>
                  <a:schemeClr val="bg1"/>
                </a:solidFill>
              </a:rPr>
              <a:t>(Ef þú þekkir heildarárleg útgjöld þín)</a:t>
            </a:r>
          </a:p>
          <a:p>
            <a:endParaRPr lang="en-GB" sz="1000" dirty="0">
              <a:solidFill>
                <a:schemeClr val="bg1"/>
              </a:solidFill>
            </a:endParaRPr>
          </a:p>
          <a:p>
            <a:pPr>
              <a:spcAft>
                <a:spcPts val="1200"/>
              </a:spcAft>
            </a:pPr>
            <a:r>
              <a:rPr lang="en-US" sz="2200" i="1" dirty="0">
                <a:solidFill>
                  <a:schemeClr val="bg1"/>
                </a:solidFill>
              </a:rPr>
              <a:t>"Miðað við það sem ég áætla að eyða á öllu árinu, hversu margar nætur þarf ég að bóka til að ná jafnri stöðu?"</a:t>
            </a:r>
          </a:p>
        </p:txBody>
      </p:sp>
    </p:spTree>
    <p:extLst>
      <p:ext uri="{BB962C8B-B14F-4D97-AF65-F5344CB8AC3E}">
        <p14:creationId xmlns:p14="http://schemas.microsoft.com/office/powerpoint/2010/main" val="28234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8A17-8503-A7C5-64C2-0CAB3B2156AC}"/>
              </a:ext>
            </a:extLst>
          </p:cNvPr>
          <p:cNvSpPr>
            <a:spLocks noGrp="1"/>
          </p:cNvSpPr>
          <p:nvPr>
            <p:ph type="body" sz="quarter" idx="16"/>
          </p:nvPr>
        </p:nvSpPr>
        <p:spPr/>
        <p:txBody>
          <a:bodyPr/>
          <a:lstStyle/>
          <a:p>
            <a:r>
              <a:rPr lang="en-US" dirty="0">
                <a:solidFill>
                  <a:srgbClr val="EC7C69"/>
                </a:solidFill>
              </a:rPr>
              <a:t>(Valmöguleiki A) </a:t>
            </a:r>
            <a:r>
              <a:rPr lang="en-US" dirty="0"/>
              <a:t>Reikna jafnrekstrarnætur </a:t>
            </a:r>
          </a:p>
          <a:p>
            <a:r>
              <a:rPr lang="en-US" b="0" i="1" dirty="0"/>
              <a:t>Fyrir fyrirtæki sem byrjar frá grunni! </a:t>
            </a:r>
            <a:endParaRPr lang="en-GB" b="0" i="1" dirty="0"/>
          </a:p>
          <a:p>
            <a:endParaRPr lang="en-IE" dirty="0"/>
          </a:p>
        </p:txBody>
      </p:sp>
      <p:sp>
        <p:nvSpPr>
          <p:cNvPr id="3" name="Text Placeholder 2">
            <a:extLst>
              <a:ext uri="{FF2B5EF4-FFF2-40B4-BE49-F238E27FC236}">
                <a16:creationId xmlns:a16="http://schemas.microsoft.com/office/drawing/2014/main" id="{6E6EFD6C-AA61-F5E7-6BDF-BBEA8D234B79}"/>
              </a:ext>
            </a:extLst>
          </p:cNvPr>
          <p:cNvSpPr>
            <a:spLocks noGrp="1"/>
          </p:cNvSpPr>
          <p:nvPr>
            <p:ph type="body" sz="quarter" idx="21"/>
          </p:nvPr>
        </p:nvSpPr>
        <p:spPr>
          <a:xfrm>
            <a:off x="4431596" y="1371559"/>
            <a:ext cx="7221426" cy="4530541"/>
          </a:xfrm>
        </p:spPr>
        <p:txBody>
          <a:bodyPr/>
          <a:lstStyle/>
          <a:p>
            <a:r>
              <a:rPr lang="en-US" sz="2400" b="1" dirty="0">
                <a:solidFill>
                  <a:srgbClr val="595959"/>
                </a:solidFill>
              </a:rPr>
              <a:t>Valmöguleiki A </a:t>
            </a:r>
            <a:r>
              <a:rPr lang="en-US" sz="2400" dirty="0">
                <a:solidFill>
                  <a:srgbClr val="595959"/>
                </a:solidFill>
              </a:rPr>
              <a:t>snýst um </a:t>
            </a:r>
            <a:r>
              <a:rPr lang="en-US" sz="2400" b="1" dirty="0">
                <a:solidFill>
                  <a:srgbClr val="595959"/>
                </a:solidFill>
              </a:rPr>
              <a:t>hversu margar nætur þú þarft að bóka </a:t>
            </a:r>
            <a:r>
              <a:rPr lang="en-US" sz="2400" dirty="0">
                <a:solidFill>
                  <a:srgbClr val="595959"/>
                </a:solidFill>
              </a:rPr>
              <a:t>til að standa straum af kostnaði — áherslan er á </a:t>
            </a:r>
            <a:r>
              <a:rPr lang="en-US" sz="2400" b="1" dirty="0">
                <a:solidFill>
                  <a:srgbClr val="595959"/>
                </a:solidFill>
              </a:rPr>
              <a:t>"þarfar nætur til að lifa af."</a:t>
            </a:r>
          </a:p>
          <a:p>
            <a:endParaRPr lang="en-US" sz="2400" b="1" dirty="0">
              <a:solidFill>
                <a:srgbClr val="595959"/>
              </a:solidFill>
            </a:endParaRPr>
          </a:p>
          <a:p>
            <a:r>
              <a:rPr lang="en-US" sz="2400" b="1" dirty="0">
                <a:solidFill>
                  <a:srgbClr val="E96751"/>
                </a:solidFill>
              </a:rPr>
              <a:t>Jafnrekstrarnætur = </a:t>
            </a:r>
            <a:r>
              <a:rPr lang="en-US" sz="2400" dirty="0">
                <a:solidFill>
                  <a:srgbClr val="E96751"/>
                </a:solidFill>
              </a:rPr>
              <a:t>Föst kostnaðargjöld ÷ </a:t>
            </a:r>
            <a:r>
              <a:rPr lang="en-IE" sz="2400" dirty="0">
                <a:solidFill>
                  <a:srgbClr val="E96751"/>
                </a:solidFill>
              </a:rPr>
              <a:t>Hagnaður á hvert mannsæti </a:t>
            </a:r>
            <a:r>
              <a:rPr lang="en-US" sz="2400" i="1" dirty="0">
                <a:solidFill>
                  <a:srgbClr val="595959"/>
                </a:solidFill>
              </a:rPr>
              <a:t>(Verð á nótt – Breytilegur kostnaður á nótt) </a:t>
            </a:r>
          </a:p>
          <a:p>
            <a:endParaRPr lang="en-US" sz="2400" i="1" dirty="0">
              <a:solidFill>
                <a:srgbClr val="E96751"/>
              </a:solidFill>
            </a:endParaRPr>
          </a:p>
          <a:p>
            <a:r>
              <a:rPr lang="en-US" sz="2400" dirty="0">
                <a:solidFill>
                  <a:srgbClr val="595959"/>
                </a:solidFill>
              </a:rPr>
              <a:t>Þetta segir þér hversu margar nætur þú þarft að selja og hvaða fyllingaprósentu þú þarft að ná til að standa straum af kostnaði.</a:t>
            </a:r>
          </a:p>
          <a:p>
            <a:endParaRPr lang="en-US" sz="2400" dirty="0">
              <a:solidFill>
                <a:srgbClr val="595959"/>
              </a:solidFill>
            </a:endParaRPr>
          </a:p>
          <a:p>
            <a:r>
              <a:rPr lang="en-US" sz="2400" dirty="0">
                <a:solidFill>
                  <a:srgbClr val="595959"/>
                </a:solidFill>
              </a:rPr>
              <a:t>Næsta glærusýning útskýrir sundurliðun reiknireglunnar.</a:t>
            </a:r>
            <a:endParaRPr lang="en-IE" sz="2400" dirty="0">
              <a:solidFill>
                <a:srgbClr val="595959"/>
              </a:solidFill>
            </a:endParaRPr>
          </a:p>
          <a:p>
            <a:endParaRPr lang="en-IE" dirty="0">
              <a:solidFill>
                <a:srgbClr val="595959"/>
              </a:solidFill>
            </a:endParaRPr>
          </a:p>
        </p:txBody>
      </p:sp>
      <p:sp>
        <p:nvSpPr>
          <p:cNvPr id="5" name="Text Placeholder 4">
            <a:extLst>
              <a:ext uri="{FF2B5EF4-FFF2-40B4-BE49-F238E27FC236}">
                <a16:creationId xmlns:a16="http://schemas.microsoft.com/office/drawing/2014/main" id="{D220DC08-348A-B339-4F28-5FDEA31299A7}"/>
              </a:ext>
            </a:extLst>
          </p:cNvPr>
          <p:cNvSpPr>
            <a:spLocks noGrp="1"/>
          </p:cNvSpPr>
          <p:nvPr>
            <p:ph type="body" sz="quarter" idx="18"/>
          </p:nvPr>
        </p:nvSpPr>
        <p:spPr/>
        <p:txBody>
          <a:bodyPr/>
          <a:lstStyle/>
          <a:p>
            <a:r>
              <a:rPr lang="en-IE" b="0" dirty="0"/>
              <a:t>Nætur sem þú verður að bóka til að lifa af!</a:t>
            </a:r>
          </a:p>
        </p:txBody>
      </p:sp>
      <p:sp>
        <p:nvSpPr>
          <p:cNvPr id="6" name="Text Placeholder 5">
            <a:extLst>
              <a:ext uri="{FF2B5EF4-FFF2-40B4-BE49-F238E27FC236}">
                <a16:creationId xmlns:a16="http://schemas.microsoft.com/office/drawing/2014/main" id="{D7C92C38-BBC9-CF13-23F9-78BBCB3CAB81}"/>
              </a:ext>
            </a:extLst>
          </p:cNvPr>
          <p:cNvSpPr>
            <a:spLocks noGrp="1"/>
          </p:cNvSpPr>
          <p:nvPr>
            <p:ph type="body" sz="quarter" idx="19"/>
          </p:nvPr>
        </p:nvSpPr>
        <p:spPr/>
        <p:txBody>
          <a:bodyPr/>
          <a:lstStyle/>
          <a:p>
            <a:r>
              <a:rPr lang="en-IE" dirty="0"/>
              <a:t>Valmöguleiki A </a:t>
            </a:r>
          </a:p>
        </p:txBody>
      </p:sp>
    </p:spTree>
    <p:extLst>
      <p:ext uri="{BB962C8B-B14F-4D97-AF65-F5344CB8AC3E}">
        <p14:creationId xmlns:p14="http://schemas.microsoft.com/office/powerpoint/2010/main" val="3680887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CBD53-9CD5-F6DB-C919-0CFE079058B1}"/>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0B42767C-43A7-27FC-61DE-27551B16613B}"/>
              </a:ext>
            </a:extLst>
          </p:cNvPr>
          <p:cNvSpPr/>
          <p:nvPr/>
        </p:nvSpPr>
        <p:spPr>
          <a:xfrm>
            <a:off x="817828" y="1605887"/>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1E04847E-FC15-0027-B4C7-0E7FA1324066}"/>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(Valmöguleiki A) </a:t>
            </a:r>
            <a:r>
              <a:rPr lang="en-US" sz="3200" dirty="0">
                <a:solidFill>
                  <a:srgbClr val="459597"/>
                </a:solidFill>
              </a:rPr>
              <a:t>Reikna jafnrekstrarnætur </a:t>
            </a:r>
          </a:p>
          <a:p>
            <a:r>
              <a:rPr lang="en-US" sz="3200" b="0" i="1" dirty="0">
                <a:solidFill>
                  <a:srgbClr val="459597"/>
                </a:solidFill>
              </a:rPr>
              <a:t>Fyrir fyrirtæki sem byrjar frá grunni! </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02716DB4-8932-35BB-B30D-1A7E1A3CB84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423D0C80-7FD5-D3D3-A3F8-06F585982909}"/>
              </a:ext>
            </a:extLst>
          </p:cNvPr>
          <p:cNvSpPr>
            <a:spLocks noGrp="1"/>
          </p:cNvSpPr>
          <p:nvPr>
            <p:ph type="body" sz="quarter" idx="18"/>
          </p:nvPr>
        </p:nvSpPr>
        <p:spPr>
          <a:xfrm>
            <a:off x="992589" y="1744276"/>
            <a:ext cx="10614687" cy="803653"/>
          </a:xfrm>
        </p:spPr>
        <p:txBody>
          <a:bodyPr/>
          <a:lstStyle/>
          <a:p>
            <a:pPr algn="ctr">
              <a:spcAft>
                <a:spcPts val="600"/>
              </a:spcAft>
            </a:pPr>
            <a:r>
              <a:rPr lang="en-US" sz="2800" i="1" dirty="0">
                <a:solidFill>
                  <a:schemeClr val="bg1"/>
                </a:solidFill>
              </a:rPr>
              <a:t>"Hversu margar nætur þarf ég að bóka til að standa undir föstum kostnaði mínum?"</a:t>
            </a:r>
          </a:p>
        </p:txBody>
      </p:sp>
      <p:sp>
        <p:nvSpPr>
          <p:cNvPr id="21" name="Text Placeholder 5">
            <a:extLst>
              <a:ext uri="{FF2B5EF4-FFF2-40B4-BE49-F238E27FC236}">
                <a16:creationId xmlns:a16="http://schemas.microsoft.com/office/drawing/2014/main" id="{0E7504EA-F3A5-CB76-D2E8-F98318563034}"/>
              </a:ext>
            </a:extLst>
          </p:cNvPr>
          <p:cNvSpPr txBox="1">
            <a:spLocks/>
          </p:cNvSpPr>
          <p:nvPr/>
        </p:nvSpPr>
        <p:spPr>
          <a:xfrm>
            <a:off x="1635493" y="2625347"/>
            <a:ext cx="1014654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rgbClr val="595959"/>
                </a:solidFill>
              </a:rPr>
              <a:t>Notaðu þetta ef þú ert rétt að byrja og vilt vita lágmarksfjölda </a:t>
            </a:r>
            <a:r>
              <a:rPr lang="en-US" sz="2200" b="1" dirty="0">
                <a:solidFill>
                  <a:srgbClr val="595959"/>
                </a:solidFill>
              </a:rPr>
              <a:t>nætur sem þarf til að ná rekstrarjafnvægi. </a:t>
            </a:r>
            <a:r>
              <a:rPr lang="en-US" sz="2200" dirty="0">
                <a:solidFill>
                  <a:srgbClr val="595959"/>
                </a:solidFill>
              </a:rPr>
              <a:t>Við notum </a:t>
            </a:r>
            <a:r>
              <a:rPr lang="en-US" sz="2200" b="1" dirty="0">
                <a:solidFill>
                  <a:srgbClr val="595959"/>
                </a:solidFill>
              </a:rPr>
              <a:t>föst útgjöld </a:t>
            </a:r>
            <a:r>
              <a:rPr lang="en-US" sz="2200" dirty="0">
                <a:solidFill>
                  <a:srgbClr val="595959"/>
                </a:solidFill>
              </a:rPr>
              <a:t>þín til að finna rekstrarjafnvægið. Með öðrum orðum, hver er lágmarksfjöldi bókaðra nætur til að forðast tap? </a:t>
            </a:r>
            <a:r>
              <a:rPr lang="en-IE" sz="2200" dirty="0">
                <a:solidFill>
                  <a:srgbClr val="595959"/>
                </a:solidFill>
              </a:rPr>
              <a:t>Taktu heildar </a:t>
            </a:r>
            <a:r>
              <a:rPr lang="en-IE" sz="2200" b="1" dirty="0">
                <a:solidFill>
                  <a:srgbClr val="595959"/>
                </a:solidFill>
              </a:rPr>
              <a:t>föst árleg útgjöld </a:t>
            </a:r>
            <a:r>
              <a:rPr lang="en-IE" sz="2200" dirty="0">
                <a:solidFill>
                  <a:srgbClr val="595959"/>
                </a:solidFill>
              </a:rPr>
              <a:t>þín (úr rekstrarreikningi) og deildu þeim með meðalverði hverrar nætur. Þetta gefur grófa áætlun um fjölda bókaðra nætur sem þarf til að standa straum af þessum föstu kostnaði. </a:t>
            </a:r>
            <a:r>
              <a:rPr lang="en-IE" sz="2200" b="1" dirty="0">
                <a:solidFill>
                  <a:srgbClr val="E96751"/>
                </a:solidFill>
              </a:rPr>
              <a:t>Athugið: </a:t>
            </a:r>
            <a:r>
              <a:rPr lang="en-IE" sz="2200" dirty="0">
                <a:solidFill>
                  <a:srgbClr val="595959"/>
                </a:solidFill>
              </a:rPr>
              <a:t>Við gerum ráð fyrir að tekjur hvers nætur komi að fullu til móts við fasta kostnað eftir að breytilegum kostnaði á hverri nóttu hefur verið greitt – sem er í raun einföld notkun </a:t>
            </a:r>
            <a:r>
              <a:rPr lang="en-IE" sz="2200" b="1" dirty="0">
                <a:solidFill>
                  <a:srgbClr val="595959"/>
                </a:solidFill>
              </a:rPr>
              <a:t>framlagamargsins</a:t>
            </a:r>
            <a:r>
              <a:rPr lang="en-IE" sz="2200" dirty="0">
                <a:solidFill>
                  <a:srgbClr val="595959"/>
                </a:solidFill>
              </a:rPr>
              <a:t>. </a:t>
            </a:r>
            <a:endParaRPr lang="en-US" sz="2200" dirty="0">
              <a:solidFill>
                <a:srgbClr val="595959"/>
              </a:solidFill>
            </a:endParaRPr>
          </a:p>
          <a:p>
            <a:pPr marL="0" indent="0">
              <a:spcBef>
                <a:spcPts val="0"/>
              </a:spcBef>
              <a:spcAft>
                <a:spcPts val="600"/>
              </a:spcAft>
            </a:pPr>
            <a:endParaRPr lang="en-US" sz="2200" dirty="0"/>
          </a:p>
        </p:txBody>
      </p:sp>
      <p:sp>
        <p:nvSpPr>
          <p:cNvPr id="25" name="Flowchart: Alternate Process 24">
            <a:extLst>
              <a:ext uri="{FF2B5EF4-FFF2-40B4-BE49-F238E27FC236}">
                <a16:creationId xmlns:a16="http://schemas.microsoft.com/office/drawing/2014/main" id="{E8702C8F-1CF2-1913-2846-907F1AA9B10C}"/>
              </a:ext>
            </a:extLst>
          </p:cNvPr>
          <p:cNvSpPr/>
          <p:nvPr/>
        </p:nvSpPr>
        <p:spPr>
          <a:xfrm>
            <a:off x="1460733" y="2507012"/>
            <a:ext cx="10235967" cy="278573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0A5BB6F1-A7F3-65C0-15D8-A54980E36B4C}"/>
              </a:ext>
            </a:extLst>
          </p:cNvPr>
          <p:cNvSpPr/>
          <p:nvPr/>
        </p:nvSpPr>
        <p:spPr>
          <a:xfrm>
            <a:off x="1498052" y="5633287"/>
            <a:ext cx="9964593" cy="1064193"/>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77784A4-2F51-1483-BC25-0974A7B492DF}"/>
              </a:ext>
            </a:extLst>
          </p:cNvPr>
          <p:cNvCxnSpPr>
            <a:cxnSpLocks/>
            <a:stCxn id="24" idx="1"/>
            <a:endCxn id="25" idx="1"/>
          </p:cNvCxnSpPr>
          <p:nvPr/>
        </p:nvCxnSpPr>
        <p:spPr>
          <a:xfrm rot="10800000" flipH="1" flipV="1">
            <a:off x="817827" y="2007714"/>
            <a:ext cx="642905" cy="1892164"/>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986C168-1CF4-481E-B292-20C792544F4B}"/>
              </a:ext>
            </a:extLst>
          </p:cNvPr>
          <p:cNvCxnSpPr>
            <a:cxnSpLocks/>
          </p:cNvCxnSpPr>
          <p:nvPr/>
        </p:nvCxnSpPr>
        <p:spPr>
          <a:xfrm rot="16200000" flipH="1">
            <a:off x="65261" y="4652442"/>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2C7FE685-DB16-AFEA-8B11-2E1FD3FC734E}"/>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3BF0E4DE-1A60-4FF8-1E43-8C61EE41946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C334751F-A8DA-E85D-D37F-E62FC05D8ED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A</a:t>
              </a:r>
            </a:p>
          </p:txBody>
        </p:sp>
      </p:grpSp>
      <p:sp>
        <p:nvSpPr>
          <p:cNvPr id="23" name="Text Placeholder 5">
            <a:extLst>
              <a:ext uri="{FF2B5EF4-FFF2-40B4-BE49-F238E27FC236}">
                <a16:creationId xmlns:a16="http://schemas.microsoft.com/office/drawing/2014/main" id="{C2DBB0D6-E6F4-7345-3210-D530D4E3FD16}"/>
              </a:ext>
            </a:extLst>
          </p:cNvPr>
          <p:cNvSpPr txBox="1">
            <a:spLocks/>
          </p:cNvSpPr>
          <p:nvPr/>
        </p:nvSpPr>
        <p:spPr>
          <a:xfrm>
            <a:off x="1611085" y="571193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Jafnrekstrarnætur FC = </a:t>
            </a:r>
            <a:r>
              <a:rPr lang="en-US" sz="2800" dirty="0">
                <a:solidFill>
                  <a:schemeClr val="bg1"/>
                </a:solidFill>
              </a:rPr>
              <a:t>Föst kostnaðargreiðsla (FC) ÷ Hreinar tekjur á nótt (Verð á nótt – Breytilegur kostnaður (VC) á nótt).</a:t>
            </a:r>
          </a:p>
        </p:txBody>
      </p:sp>
      <p:grpSp>
        <p:nvGrpSpPr>
          <p:cNvPr id="8" name="Group 7">
            <a:extLst>
              <a:ext uri="{FF2B5EF4-FFF2-40B4-BE49-F238E27FC236}">
                <a16:creationId xmlns:a16="http://schemas.microsoft.com/office/drawing/2014/main" id="{09582CD4-1BC3-9CBF-6791-719449046A13}"/>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50BD5A8E-E935-C39C-0A41-295E0714166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FE749DFA-D8AF-5249-CAEE-6D9366FDFB9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19</a:t>
              </a:r>
            </a:p>
          </p:txBody>
        </p:sp>
      </p:grpSp>
    </p:spTree>
    <p:extLst>
      <p:ext uri="{BB962C8B-B14F-4D97-AF65-F5344CB8AC3E}">
        <p14:creationId xmlns:p14="http://schemas.microsoft.com/office/powerpoint/2010/main" val="1934111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471098" y="422200"/>
            <a:ext cx="11241418" cy="803654"/>
          </a:xfrm>
        </p:spPr>
        <p:txBody>
          <a:bodyPr/>
          <a:lstStyle/>
          <a:p>
            <a:r>
              <a:rPr lang="en-US" dirty="0"/>
              <a:t>Reikna jafnreikningsnætur til að standa straum af kostnaði</a:t>
            </a:r>
          </a:p>
        </p:txBody>
      </p:sp>
      <p:sp>
        <p:nvSpPr>
          <p:cNvPr id="11" name="Rectangle 10">
            <a:extLst>
              <a:ext uri="{FF2B5EF4-FFF2-40B4-BE49-F238E27FC236}">
                <a16:creationId xmlns:a16="http://schemas.microsoft.com/office/drawing/2014/main" id="{D0270691-48B3-516C-4957-07666469C257}"/>
              </a:ext>
            </a:extLst>
          </p:cNvPr>
          <p:cNvSpPr/>
          <p:nvPr/>
        </p:nvSpPr>
        <p:spPr>
          <a:xfrm>
            <a:off x="409579" y="1360955"/>
            <a:ext cx="11549926"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409579" y="2566324"/>
            <a:ext cx="11549926" cy="1027567"/>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kostnaðargjöld</a:t>
            </a:r>
          </a:p>
        </p:txBody>
      </p:sp>
      <p:sp>
        <p:nvSpPr>
          <p:cNvPr id="20" name="TextBox 19">
            <a:extLst>
              <a:ext uri="{FF2B5EF4-FFF2-40B4-BE49-F238E27FC236}">
                <a16:creationId xmlns:a16="http://schemas.microsoft.com/office/drawing/2014/main" id="{33D810BD-8124-1618-1372-6CB6833B25F4}"/>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hverri uppteknum nótt</a:t>
            </a:r>
          </a:p>
        </p:txBody>
      </p:sp>
      <p:sp>
        <p:nvSpPr>
          <p:cNvPr id="23" name="TextBox 22">
            <a:extLst>
              <a:ext uri="{FF2B5EF4-FFF2-40B4-BE49-F238E27FC236}">
                <a16:creationId xmlns:a16="http://schemas.microsoft.com/office/drawing/2014/main" id="{B96E06E6-2A97-6C8E-9F2D-159DE945F4C3}"/>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Reikna árleg föst útgjöld </a:t>
            </a:r>
            <a:r>
              <a:rPr lang="en-IE" sz="2200" dirty="0">
                <a:solidFill>
                  <a:srgbClr val="494949"/>
                </a:solidFill>
              </a:rPr>
              <a:t>(t.d. tryggingar, lánagreiðslur, internet). </a:t>
            </a:r>
            <a:r>
              <a:rPr lang="en-US" sz="2200" i="1" dirty="0">
                <a:solidFill>
                  <a:srgbClr val="595959"/>
                </a:solidFill>
              </a:rPr>
              <a:t>Þetta eru óumræðanleg útgjöld sem þú greiðir óháð því hversu margar bókanir þú færð. </a:t>
            </a:r>
            <a:r>
              <a:rPr lang="en-IE" sz="2200" dirty="0">
                <a:solidFill>
                  <a:srgbClr val="E96751"/>
                </a:solidFill>
              </a:rPr>
              <a:t>€14.000 á ári</a:t>
            </a:r>
            <a:endParaRPr lang="en-GB" sz="2200" i="1" dirty="0">
              <a:solidFill>
                <a:srgbClr val="E96751"/>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681651" y="2500291"/>
            <a:ext cx="8251012" cy="1107996"/>
          </a:xfrm>
          <a:prstGeom prst="rect">
            <a:avLst/>
          </a:prstGeom>
          <a:noFill/>
        </p:spPr>
        <p:txBody>
          <a:bodyPr wrap="square" rtlCol="0">
            <a:spAutoFit/>
          </a:bodyPr>
          <a:lstStyle/>
          <a:p>
            <a:r>
              <a:rPr lang="en-US" sz="2200" b="1" dirty="0">
                <a:solidFill>
                  <a:srgbClr val="494949"/>
                </a:solidFill>
              </a:rPr>
              <a:t>Næturverð þitt </a:t>
            </a:r>
            <a:r>
              <a:rPr lang="en-US" sz="2200" dirty="0">
                <a:solidFill>
                  <a:srgbClr val="494949"/>
                </a:solidFill>
              </a:rPr>
              <a:t>– breytilegur kostnaður (t.d. þrif, gjafapakar, þjónustugjöld á hvern gest). </a:t>
            </a:r>
            <a:r>
              <a:rPr lang="en-US" sz="2200" i="1" dirty="0">
                <a:solidFill>
                  <a:srgbClr val="595959"/>
                </a:solidFill>
              </a:rPr>
              <a:t>Ef þú rukkar €150 á nótt og það kostar þig €30 að taka á móti gesti, er hagnaðurinn þinn á nótt </a:t>
            </a:r>
            <a:r>
              <a:rPr lang="en-US" sz="2200" i="1" dirty="0">
                <a:solidFill>
                  <a:srgbClr val="E96751"/>
                </a:solidFill>
              </a:rPr>
              <a:t>€120. </a:t>
            </a:r>
            <a:r>
              <a:rPr lang="en-US" sz="2200" i="1" dirty="0">
                <a:solidFill>
                  <a:srgbClr val="595959"/>
                </a:solidFill>
              </a:rPr>
              <a:t>Þetta dugar fyrir föstum kostnaði þínum.</a:t>
            </a:r>
            <a:endParaRPr lang="en-GB" sz="2200" i="1"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399054" y="3754830"/>
            <a:ext cx="11560451"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399054" y="375482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8FEE07CE-8A2E-AE68-1C60-3A009AF3AB23}"/>
              </a:ext>
            </a:extLst>
          </p:cNvPr>
          <p:cNvSpPr txBox="1"/>
          <p:nvPr/>
        </p:nvSpPr>
        <p:spPr>
          <a:xfrm>
            <a:off x="522094" y="3781329"/>
            <a:ext cx="3008476" cy="830997"/>
          </a:xfrm>
          <a:prstGeom prst="rect">
            <a:avLst/>
          </a:prstGeom>
          <a:noFill/>
        </p:spPr>
        <p:txBody>
          <a:bodyPr wrap="square" rtlCol="0">
            <a:spAutoFit/>
          </a:bodyPr>
          <a:lstStyle/>
          <a:p>
            <a:pPr algn="ctr"/>
            <a:r>
              <a:rPr lang="en-GB" sz="2400" b="1" dirty="0">
                <a:solidFill>
                  <a:schemeClr val="bg1"/>
                </a:solidFill>
              </a:rPr>
              <a:t>Jöfnunarpunktur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631750" y="3764965"/>
            <a:ext cx="8327755" cy="1077218"/>
          </a:xfrm>
          <a:prstGeom prst="rect">
            <a:avLst/>
          </a:prstGeom>
          <a:noFill/>
        </p:spPr>
        <p:txBody>
          <a:bodyPr wrap="square" rtlCol="0">
            <a:spAutoFit/>
          </a:bodyPr>
          <a:lstStyle/>
          <a:p>
            <a:r>
              <a:rPr lang="en-US" sz="2000" b="1" dirty="0">
                <a:solidFill>
                  <a:srgbClr val="494949"/>
                </a:solidFill>
              </a:rPr>
              <a:t>Jafnrekstrarnætur á ári </a:t>
            </a:r>
            <a:r>
              <a:rPr lang="en-US" sz="2200" i="1" dirty="0">
                <a:solidFill>
                  <a:srgbClr val="595959"/>
                </a:solidFill>
              </a:rPr>
              <a:t>Fjöldi bókaðra nætur sem þarf til að standa straum af föstum kostnaði </a:t>
            </a:r>
            <a:r>
              <a:rPr lang="en-US" sz="2000" i="1" dirty="0">
                <a:solidFill>
                  <a:srgbClr val="595959"/>
                </a:solidFill>
              </a:rPr>
              <a:t>€14.000 föstur kostnaður ÷ €120 hagnaður á nóttu =</a:t>
            </a:r>
            <a:r>
              <a:rPr lang="en-US" sz="2000" b="1" i="1" dirty="0">
                <a:solidFill>
                  <a:srgbClr val="E96751"/>
                </a:solidFill>
              </a:rPr>
              <a:t> 117 nætur</a:t>
            </a:r>
            <a:br>
              <a:rPr lang="en-US" sz="2000" i="1" dirty="0">
                <a:solidFill>
                  <a:srgbClr val="595959"/>
                </a:solidFill>
              </a:rPr>
            </a:br>
            <a:r>
              <a:rPr lang="en-US" sz="2000" i="1" dirty="0">
                <a:solidFill>
                  <a:srgbClr val="595959"/>
                </a:solidFill>
              </a:rPr>
              <a:t>Þú þarft að bóka 117 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FF5D2F97-644D-9439-68FF-084B73E6F2F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E3DBC5B5-F95F-59C5-EEBD-04687096EFD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69CBF25-461D-CD8A-7612-7658C1839B19}"/>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92F6E10-D119-9C4E-AAB6-8EF1F0F0682F}"/>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298B7FB2-279F-E680-4C98-0D5A0E1D782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4CCF9619-0488-A090-BDFA-A4782262448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4974AAE6-B7EF-8F13-10CF-C8B12B72ABBE}"/>
              </a:ext>
            </a:extLst>
          </p:cNvPr>
          <p:cNvGrpSpPr/>
          <p:nvPr/>
        </p:nvGrpSpPr>
        <p:grpSpPr>
          <a:xfrm>
            <a:off x="92989" y="3820031"/>
            <a:ext cx="630739" cy="707886"/>
            <a:chOff x="1015996" y="1040208"/>
            <a:chExt cx="1016004" cy="1223667"/>
          </a:xfrm>
        </p:grpSpPr>
        <p:sp>
          <p:nvSpPr>
            <p:cNvPr id="15" name="Oval 14">
              <a:extLst>
                <a:ext uri="{FF2B5EF4-FFF2-40B4-BE49-F238E27FC236}">
                  <a16:creationId xmlns:a16="http://schemas.microsoft.com/office/drawing/2014/main" id="{5CF2F952-426F-668A-A4C3-9ABCC036ED5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8A0FFB7-8E4D-C1FC-5ECD-DCB25FB59A9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24" name="TextBox 23">
            <a:extLst>
              <a:ext uri="{FF2B5EF4-FFF2-40B4-BE49-F238E27FC236}">
                <a16:creationId xmlns:a16="http://schemas.microsoft.com/office/drawing/2014/main" id="{AF0348A4-C6C0-52ED-DC3A-6370974DAFA5}"/>
              </a:ext>
            </a:extLst>
          </p:cNvPr>
          <p:cNvSpPr txBox="1"/>
          <p:nvPr/>
        </p:nvSpPr>
        <p:spPr>
          <a:xfrm>
            <a:off x="399054" y="6078259"/>
            <a:ext cx="9411696" cy="461665"/>
          </a:xfrm>
          <a:prstGeom prst="rect">
            <a:avLst/>
          </a:prstGeom>
          <a:noFill/>
        </p:spPr>
        <p:txBody>
          <a:bodyPr wrap="square">
            <a:spAutoFit/>
          </a:bodyPr>
          <a:lstStyle/>
          <a:p>
            <a:r>
              <a:rPr lang="en-US" sz="2400" dirty="0">
                <a:solidFill>
                  <a:srgbClr val="595959"/>
                </a:solidFill>
              </a:rPr>
              <a:t>€14.000 föst kostnaðargjöld ÷ €120 hagnaður á nótt =</a:t>
            </a:r>
            <a:r>
              <a:rPr lang="en-US" sz="2400" b="1" dirty="0">
                <a:solidFill>
                  <a:srgbClr val="595959"/>
                </a:solidFill>
              </a:rPr>
              <a:t> 117 nætur</a:t>
            </a:r>
            <a:endParaRPr lang="en-IE" sz="2400" dirty="0">
              <a:solidFill>
                <a:srgbClr val="595959"/>
              </a:solidFill>
            </a:endParaRPr>
          </a:p>
        </p:txBody>
      </p:sp>
      <p:sp>
        <p:nvSpPr>
          <p:cNvPr id="26" name="TextBox 25">
            <a:extLst>
              <a:ext uri="{FF2B5EF4-FFF2-40B4-BE49-F238E27FC236}">
                <a16:creationId xmlns:a16="http://schemas.microsoft.com/office/drawing/2014/main" id="{5EDCCBA5-7FC7-E833-C514-8E30272BE8A6}"/>
              </a:ext>
            </a:extLst>
          </p:cNvPr>
          <p:cNvSpPr txBox="1"/>
          <p:nvPr/>
        </p:nvSpPr>
        <p:spPr>
          <a:xfrm>
            <a:off x="357429" y="5199495"/>
            <a:ext cx="11272595" cy="769441"/>
          </a:xfrm>
          <a:prstGeom prst="rect">
            <a:avLst/>
          </a:prstGeom>
          <a:noFill/>
        </p:spPr>
        <p:txBody>
          <a:bodyPr wrap="square">
            <a:spAutoFit/>
          </a:bodyPr>
          <a:lstStyle/>
          <a:p>
            <a:r>
              <a:rPr lang="en-US" sz="2400" b="1" dirty="0">
                <a:solidFill>
                  <a:srgbClr val="E96751"/>
                </a:solidFill>
              </a:rPr>
              <a:t>Jafnrekstrarnætur = </a:t>
            </a:r>
            <a:r>
              <a:rPr lang="en-US" sz="2400" dirty="0">
                <a:solidFill>
                  <a:srgbClr val="E96751"/>
                </a:solidFill>
              </a:rPr>
              <a:t>föst kostnaðargjöld ÷ </a:t>
            </a:r>
            <a:r>
              <a:rPr lang="en-IE" sz="2400" dirty="0">
                <a:solidFill>
                  <a:srgbClr val="E96751"/>
                </a:solidFill>
              </a:rPr>
              <a:t>hagnaður á hverri uppteknum nótt </a:t>
            </a:r>
            <a:r>
              <a:rPr lang="en-US" sz="2000" i="1" dirty="0">
                <a:solidFill>
                  <a:srgbClr val="595959"/>
                </a:solidFill>
              </a:rPr>
              <a:t>(verð á nótt – breytilegur kostnaður á nótt) </a:t>
            </a:r>
          </a:p>
        </p:txBody>
      </p:sp>
    </p:spTree>
    <p:extLst>
      <p:ext uri="{BB962C8B-B14F-4D97-AF65-F5344CB8AC3E}">
        <p14:creationId xmlns:p14="http://schemas.microsoft.com/office/powerpoint/2010/main" val="2827709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790C4-0B58-8659-CC73-A25BBDF75107}"/>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05A5C8CB-CA8F-E99A-0C44-25DDC768AE7B}"/>
              </a:ext>
            </a:extLst>
          </p:cNvPr>
          <p:cNvSpPr txBox="1">
            <a:spLocks/>
          </p:cNvSpPr>
          <p:nvPr/>
        </p:nvSpPr>
        <p:spPr>
          <a:xfrm>
            <a:off x="6708762" y="896052"/>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Að gera það hagkvæmt </a:t>
            </a:r>
            <a:r>
              <a:rPr lang="en-US" sz="2400" dirty="0">
                <a:solidFill>
                  <a:srgbClr val="E96751"/>
                </a:solidFill>
              </a:rPr>
              <a:t>– hversu margar nætur þú þarft að selja til að standa straum af kostnaði og hagnast.</a:t>
            </a:r>
            <a:endParaRPr lang="en-GB" sz="2400" dirty="0">
              <a:solidFill>
                <a:srgbClr val="E96751"/>
              </a:solidFill>
            </a:endParaRPr>
          </a:p>
          <a:p>
            <a:pPr marL="0" indent="0">
              <a:spcBef>
                <a:spcPts val="0"/>
              </a:spcBef>
              <a:spcAft>
                <a:spcPts val="600"/>
              </a:spcAft>
              <a:buNone/>
            </a:pPr>
            <a:endParaRPr lang="en-US" sz="2400" b="1" dirty="0">
              <a:solidFill>
                <a:srgbClr val="E96751"/>
              </a:solidFill>
            </a:endParaRPr>
          </a:p>
        </p:txBody>
      </p:sp>
      <p:sp>
        <p:nvSpPr>
          <p:cNvPr id="6" name="Text Placeholder 8">
            <a:extLst>
              <a:ext uri="{FF2B5EF4-FFF2-40B4-BE49-F238E27FC236}">
                <a16:creationId xmlns:a16="http://schemas.microsoft.com/office/drawing/2014/main" id="{2D9E6405-7B25-D4FC-2AE5-90552A2FBDB7}"/>
              </a:ext>
            </a:extLst>
          </p:cNvPr>
          <p:cNvSpPr>
            <a:spLocks noGrp="1"/>
          </p:cNvSpPr>
          <p:nvPr>
            <p:ph type="body" sz="quarter" idx="28"/>
          </p:nvPr>
        </p:nvSpPr>
        <p:spPr>
          <a:xfrm>
            <a:off x="476657" y="1271389"/>
            <a:ext cx="5259656" cy="4671588"/>
          </a:xfrm>
        </p:spPr>
        <p:txBody>
          <a:bodyPr/>
          <a:lstStyle/>
          <a:p>
            <a:pPr marL="0" indent="0"/>
            <a:r>
              <a:rPr lang="en-US" sz="2300" dirty="0"/>
              <a:t>Fjármálaleg sjálfbærni byrjar á því að þekkja tölur þínar. Þessir kaflar leiða þig í gegnum grundvallaratriði jafnreikningsreiknings og hvernig á að taka ákvarðanir um kostnaðarskipulag og nýtingu.</a:t>
            </a:r>
          </a:p>
          <a:p>
            <a:pPr marL="0" indent="0"/>
            <a:endParaRPr lang="en-US" sz="2300" dirty="0"/>
          </a:p>
          <a:p>
            <a:pPr marL="0" indent="0"/>
            <a:r>
              <a:rPr lang="en-US" sz="2300" dirty="0"/>
              <a:t>Þú munt læra hvernig á að reikna jöfnunarpunktinn þinn—þær nætur og nýtingu sem þarf til að standa straum af kostnaði og fara í hagnað. </a:t>
            </a:r>
          </a:p>
          <a:p>
            <a:pPr marL="0" indent="0"/>
            <a:endParaRPr lang="en-US" sz="2300" dirty="0"/>
          </a:p>
          <a:p>
            <a:pPr marL="0" indent="0"/>
            <a:r>
              <a:rPr lang="en-US" sz="2300" dirty="0"/>
              <a:t>Saman gefa þessar aðgerðir þér skýrleika og sjálfstraust til að verðleggja af strategískum ástæðum, forðast tap og skipuleggja langtímaárangur.</a:t>
            </a:r>
          </a:p>
        </p:txBody>
      </p:sp>
      <p:sp>
        <p:nvSpPr>
          <p:cNvPr id="7" name="Text Placeholder 7">
            <a:extLst>
              <a:ext uri="{FF2B5EF4-FFF2-40B4-BE49-F238E27FC236}">
                <a16:creationId xmlns:a16="http://schemas.microsoft.com/office/drawing/2014/main" id="{10AEFF77-7A51-27D0-55CC-EB737F9801AE}"/>
              </a:ext>
            </a:extLst>
          </p:cNvPr>
          <p:cNvSpPr>
            <a:spLocks noGrp="1"/>
          </p:cNvSpPr>
          <p:nvPr>
            <p:ph type="body" sz="quarter" idx="27"/>
          </p:nvPr>
        </p:nvSpPr>
        <p:spPr>
          <a:xfrm>
            <a:off x="0" y="382100"/>
            <a:ext cx="5654394" cy="720752"/>
          </a:xfrm>
        </p:spPr>
        <p:txBody>
          <a:bodyPr/>
          <a:lstStyle/>
          <a:p>
            <a:r>
              <a:rPr lang="en-US" dirty="0"/>
              <a:t>Kafli 8 (4. hluti) Yfirlit</a:t>
            </a:r>
          </a:p>
        </p:txBody>
      </p:sp>
      <p:cxnSp>
        <p:nvCxnSpPr>
          <p:cNvPr id="8" name="Straight Connector 7">
            <a:extLst>
              <a:ext uri="{FF2B5EF4-FFF2-40B4-BE49-F238E27FC236}">
                <a16:creationId xmlns:a16="http://schemas.microsoft.com/office/drawing/2014/main" id="{F6C3E00E-5872-89D9-3ADA-EE634A5E5531}"/>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8699C2A-055A-AD32-4B02-A280608EED9B}"/>
              </a:ext>
            </a:extLst>
          </p:cNvPr>
          <p:cNvSpPr txBox="1">
            <a:spLocks/>
          </p:cNvSpPr>
          <p:nvPr/>
        </p:nvSpPr>
        <p:spPr>
          <a:xfrm>
            <a:off x="6708762" y="3329121"/>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Font typeface="Arial" panose="020B0604020202020204" pitchFamily="34" charset="0"/>
              <a:buChar char="•"/>
            </a:pPr>
            <a:r>
              <a:rPr lang="en-US" sz="2200" dirty="0">
                <a:solidFill>
                  <a:srgbClr val="494949"/>
                </a:solidFill>
              </a:rPr>
              <a:t>Reiknaðu </a:t>
            </a:r>
            <a:r>
              <a:rPr lang="en-US" sz="2200" b="1" dirty="0">
                <a:solidFill>
                  <a:srgbClr val="494949"/>
                </a:solidFill>
              </a:rPr>
              <a:t>jafnreikningspunktinn</a:t>
            </a:r>
            <a:r>
              <a:rPr lang="en-US" sz="2200" dirty="0">
                <a:solidFill>
                  <a:srgbClr val="494949"/>
                </a:solidFill>
              </a:rPr>
              <a:t> þinn bæði í fjölda nætur og nýtingu.</a:t>
            </a:r>
          </a:p>
          <a:p>
            <a:pPr marL="285750" indent="-285750">
              <a:spcAft>
                <a:spcPts val="1200"/>
              </a:spcAft>
              <a:buFont typeface="Arial" panose="020B0604020202020204" pitchFamily="34" charset="0"/>
              <a:buChar char="•"/>
            </a:pPr>
            <a:r>
              <a:rPr lang="en-US" sz="2200" dirty="0">
                <a:solidFill>
                  <a:srgbClr val="494949"/>
                </a:solidFill>
              </a:rPr>
              <a:t>Taktu upplýstar ákvarðanir byggðar á </a:t>
            </a:r>
            <a:r>
              <a:rPr lang="en-US" sz="2200" b="1" dirty="0">
                <a:solidFill>
                  <a:srgbClr val="494949"/>
                </a:solidFill>
              </a:rPr>
              <a:t>kostnaðaruppbyggingu og nýtingu </a:t>
            </a:r>
            <a:r>
              <a:rPr lang="en-US" sz="2200" dirty="0">
                <a:solidFill>
                  <a:srgbClr val="494949"/>
                </a:solidFill>
              </a:rPr>
              <a:t>til að auka arðsemi og fjárhagslega sjálfstraust.</a:t>
            </a:r>
          </a:p>
        </p:txBody>
      </p:sp>
      <p:sp>
        <p:nvSpPr>
          <p:cNvPr id="2" name="TextBox 1">
            <a:extLst>
              <a:ext uri="{FF2B5EF4-FFF2-40B4-BE49-F238E27FC236}">
                <a16:creationId xmlns:a16="http://schemas.microsoft.com/office/drawing/2014/main" id="{ED323BE2-3B36-D7DC-7AA4-B35149609681}"/>
              </a:ext>
            </a:extLst>
          </p:cNvPr>
          <p:cNvSpPr txBox="1"/>
          <p:nvPr/>
        </p:nvSpPr>
        <p:spPr>
          <a:xfrm>
            <a:off x="6708762" y="249721"/>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302534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FC99C-37F4-64BE-9573-227D78CAD994}"/>
              </a:ext>
            </a:extLst>
          </p:cNvPr>
          <p:cNvSpPr>
            <a:spLocks noGrp="1"/>
          </p:cNvSpPr>
          <p:nvPr>
            <p:ph type="body" sz="quarter" idx="18"/>
          </p:nvPr>
        </p:nvSpPr>
        <p:spPr>
          <a:xfrm>
            <a:off x="874580" y="1610711"/>
            <a:ext cx="10614687" cy="3849918"/>
          </a:xfrm>
        </p:spPr>
        <p:txBody>
          <a:bodyPr/>
          <a:lstStyle/>
          <a:p>
            <a:pPr marL="0" indent="0"/>
            <a:r>
              <a:rPr lang="en-IE" sz="2600" b="1" i="1" dirty="0">
                <a:solidFill>
                  <a:srgbClr val="595959"/>
                </a:solidFill>
              </a:rPr>
              <a:t>Segjum að árleg föst kostnaðargjöld þín séu €20.000 og meðalherbergisverð þitt sé €100. </a:t>
            </a:r>
          </a:p>
          <a:p>
            <a:pPr marL="0" indent="0"/>
            <a:endParaRPr lang="en-IE" sz="2800" b="1" i="1" dirty="0">
              <a:solidFill>
                <a:srgbClr val="459597"/>
              </a:solidFill>
            </a:endParaRPr>
          </a:p>
          <a:p>
            <a:pPr marL="0" indent="0"/>
            <a:r>
              <a:rPr lang="en-IE" sz="2800" b="1" i="1" dirty="0">
                <a:solidFill>
                  <a:srgbClr val="459597"/>
                </a:solidFill>
              </a:rPr>
              <a:t>Jafnreikningsnætur </a:t>
            </a:r>
            <a:r>
              <a:rPr lang="en-IE" sz="2800" i="1" dirty="0">
                <a:solidFill>
                  <a:srgbClr val="459597"/>
                </a:solidFill>
              </a:rPr>
              <a:t>= €20,000 / €100 = 200 nætur.</a:t>
            </a:r>
            <a:r>
              <a:rPr lang="en-IE" sz="2800" dirty="0">
                <a:solidFill>
                  <a:srgbClr val="459597"/>
                </a:solidFill>
              </a:rPr>
              <a:t> </a:t>
            </a:r>
          </a:p>
          <a:p>
            <a:pPr marL="342900" indent="-342900">
              <a:buFont typeface="Wingdings" panose="05000000000000000000" pitchFamily="2" charset="2"/>
              <a:buChar char="Ø"/>
            </a:pPr>
            <a:r>
              <a:rPr lang="en-IE" dirty="0">
                <a:solidFill>
                  <a:srgbClr val="595959"/>
                </a:solidFill>
              </a:rPr>
              <a:t>Þetta þýðir að þú þyrftir</a:t>
            </a:r>
            <a:r>
              <a:rPr lang="en-IE" b="1" dirty="0">
                <a:solidFill>
                  <a:srgbClr val="595959"/>
                </a:solidFill>
              </a:rPr>
              <a:t> 200 greiddar nætur á árinu </a:t>
            </a:r>
            <a:r>
              <a:rPr lang="en-IE" dirty="0">
                <a:solidFill>
                  <a:srgbClr val="595959"/>
                </a:solidFill>
              </a:rPr>
              <a:t>til að afla 20.000 evra í tekjur, sem myndu að mestu leyti standa undir</a:t>
            </a:r>
            <a:r>
              <a:rPr lang="en-IE" b="1" dirty="0">
                <a:solidFill>
                  <a:srgbClr val="595959"/>
                </a:solidFill>
              </a:rPr>
              <a:t> 20.000 evra föstum kostnaði </a:t>
            </a:r>
            <a:r>
              <a:rPr lang="en-IE" dirty="0">
                <a:solidFill>
                  <a:srgbClr val="595959"/>
                </a:solidFill>
              </a:rPr>
              <a:t>þínum. </a:t>
            </a:r>
          </a:p>
          <a:p>
            <a:pPr marL="342900" indent="-342900">
              <a:buFont typeface="Wingdings" panose="05000000000000000000" pitchFamily="2" charset="2"/>
              <a:buChar char="Ø"/>
            </a:pPr>
            <a:r>
              <a:rPr lang="en-IE" dirty="0">
                <a:solidFill>
                  <a:srgbClr val="595959"/>
                </a:solidFill>
              </a:rPr>
              <a:t>Við 200 nætur ertu ekki raunverulega að græða – þú ert </a:t>
            </a:r>
            <a:r>
              <a:rPr lang="en-IE" b="1" dirty="0">
                <a:solidFill>
                  <a:srgbClr val="595959"/>
                </a:solidFill>
              </a:rPr>
              <a:t>bara að borga alla reikningana</a:t>
            </a:r>
            <a:r>
              <a:rPr lang="en-IE" dirty="0">
                <a:solidFill>
                  <a:srgbClr val="595959"/>
                </a:solidFill>
              </a:rPr>
              <a:t>. </a:t>
            </a:r>
          </a:p>
          <a:p>
            <a:pPr marL="342900" indent="-342900">
              <a:buFont typeface="Wingdings" panose="05000000000000000000" pitchFamily="2" charset="2"/>
              <a:buChar char="Ø"/>
            </a:pPr>
            <a:r>
              <a:rPr lang="en-IE" dirty="0">
                <a:solidFill>
                  <a:srgbClr val="595959"/>
                </a:solidFill>
              </a:rPr>
              <a:t>Allar bókanir </a:t>
            </a:r>
            <a:r>
              <a:rPr lang="en-IE" b="1" dirty="0">
                <a:solidFill>
                  <a:srgbClr val="595959"/>
                </a:solidFill>
              </a:rPr>
              <a:t>umfram 200 nætur </a:t>
            </a:r>
            <a:r>
              <a:rPr lang="en-IE" dirty="0">
                <a:solidFill>
                  <a:srgbClr val="595959"/>
                </a:solidFill>
              </a:rPr>
              <a:t>í þessu tilviki myndu fara </a:t>
            </a:r>
            <a:r>
              <a:rPr lang="en-IE" b="1" dirty="0">
                <a:solidFill>
                  <a:srgbClr val="595959"/>
                </a:solidFill>
              </a:rPr>
              <a:t>að skila hagnaði</a:t>
            </a:r>
            <a:r>
              <a:rPr lang="en-IE" dirty="0">
                <a:solidFill>
                  <a:srgbClr val="595959"/>
                </a:solidFill>
              </a:rPr>
              <a:t>. </a:t>
            </a:r>
          </a:p>
          <a:p>
            <a:pPr marL="0" indent="0"/>
            <a:endParaRPr lang="en-IE" dirty="0">
              <a:solidFill>
                <a:srgbClr val="595959"/>
              </a:solidFill>
            </a:endParaRPr>
          </a:p>
          <a:p>
            <a:pPr marL="0" indent="0"/>
            <a:r>
              <a:rPr lang="en-IE" dirty="0">
                <a:solidFill>
                  <a:srgbClr val="595959"/>
                </a:solidFill>
              </a:rPr>
              <a:t>Þessi nálgun er hentug ef þú ert enn að reikna kostnað og hyggst setja verð – hún segir þér beint: "Ég verð að selja X nætur á þessu verði til að tapa ekki peningum."</a:t>
            </a:r>
          </a:p>
          <a:p>
            <a:pPr marL="342900" indent="-342900">
              <a:buFont typeface="Wingdings" panose="05000000000000000000" pitchFamily="2" charset="2"/>
              <a:buChar char="Ø"/>
            </a:pPr>
            <a:endParaRPr lang="en-IE" dirty="0">
              <a:solidFill>
                <a:srgbClr val="595959"/>
              </a:solidFill>
            </a:endParaRPr>
          </a:p>
        </p:txBody>
      </p:sp>
      <p:sp>
        <p:nvSpPr>
          <p:cNvPr id="3" name="Text Placeholder 2">
            <a:extLst>
              <a:ext uri="{FF2B5EF4-FFF2-40B4-BE49-F238E27FC236}">
                <a16:creationId xmlns:a16="http://schemas.microsoft.com/office/drawing/2014/main" id="{ACB272DF-E365-1980-E89B-FD122191E178}"/>
              </a:ext>
            </a:extLst>
          </p:cNvPr>
          <p:cNvSpPr>
            <a:spLocks noGrp="1"/>
          </p:cNvSpPr>
          <p:nvPr>
            <p:ph type="body" sz="quarter" idx="16"/>
          </p:nvPr>
        </p:nvSpPr>
        <p:spPr/>
        <p:txBody>
          <a:bodyPr/>
          <a:lstStyle/>
          <a:p>
            <a:r>
              <a:rPr lang="en-US" dirty="0">
                <a:solidFill>
                  <a:srgbClr val="EC7C69"/>
                </a:solidFill>
              </a:rPr>
              <a:t>Dæmi: (Valmöguleiki A) </a:t>
            </a:r>
            <a:r>
              <a:rPr lang="en-US" dirty="0">
                <a:solidFill>
                  <a:srgbClr val="459597"/>
                </a:solidFill>
              </a:rPr>
              <a:t>Reikna jafnreikningsnætur </a:t>
            </a:r>
          </a:p>
        </p:txBody>
      </p:sp>
    </p:spTree>
    <p:extLst>
      <p:ext uri="{BB962C8B-B14F-4D97-AF65-F5344CB8AC3E}">
        <p14:creationId xmlns:p14="http://schemas.microsoft.com/office/powerpoint/2010/main" val="3349563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4AFA-4DD4-88E9-4256-DAA5F7D8FC4F}"/>
            </a:ext>
          </a:extLst>
        </p:cNvPr>
        <p:cNvGrpSpPr/>
        <p:nvPr/>
      </p:nvGrpSpPr>
      <p:grpSpPr>
        <a:xfrm>
          <a:off x="0" y="0"/>
          <a:ext cx="0" cy="0"/>
          <a:chOff x="0" y="0"/>
          <a:chExt cx="0" cy="0"/>
        </a:xfrm>
      </p:grpSpPr>
      <p:sp>
        <p:nvSpPr>
          <p:cNvPr id="2" name="Flowchart: Alternate Process 1">
            <a:extLst>
              <a:ext uri="{FF2B5EF4-FFF2-40B4-BE49-F238E27FC236}">
                <a16:creationId xmlns:a16="http://schemas.microsoft.com/office/drawing/2014/main" id="{83EFE158-4405-62B3-F83C-ADBC49F738FC}"/>
              </a:ext>
            </a:extLst>
          </p:cNvPr>
          <p:cNvSpPr/>
          <p:nvPr/>
        </p:nvSpPr>
        <p:spPr>
          <a:xfrm>
            <a:off x="4075221" y="200026"/>
            <a:ext cx="7802453" cy="6471430"/>
          </a:xfrm>
          <a:prstGeom prst="flowChartAlternateProcess">
            <a:avLst/>
          </a:prstGeom>
          <a:solidFill>
            <a:srgbClr val="418D8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11">
            <a:extLst>
              <a:ext uri="{FF2B5EF4-FFF2-40B4-BE49-F238E27FC236}">
                <a16:creationId xmlns:a16="http://schemas.microsoft.com/office/drawing/2014/main" id="{F56390FB-D089-655B-A02D-E1AD834D7B12}"/>
              </a:ext>
            </a:extLst>
          </p:cNvPr>
          <p:cNvSpPr>
            <a:spLocks noGrp="1"/>
          </p:cNvSpPr>
          <p:nvPr>
            <p:ph type="body" sz="quarter" idx="4294967295"/>
          </p:nvPr>
        </p:nvSpPr>
        <p:spPr>
          <a:xfrm>
            <a:off x="430632" y="822846"/>
            <a:ext cx="2979317" cy="1049221"/>
          </a:xfrm>
          <a:prstGeom prst="rect">
            <a:avLst/>
          </a:prstGeom>
        </p:spPr>
        <p:txBody>
          <a:bodyPr/>
          <a:lstStyle/>
          <a:p>
            <a:pPr marL="0" indent="0" algn="ctr">
              <a:lnSpc>
                <a:spcPct val="100000"/>
              </a:lnSpc>
              <a:buNone/>
            </a:pPr>
            <a:r>
              <a:rPr lang="en-IE" sz="4400" b="1" dirty="0">
                <a:solidFill>
                  <a:schemeClr val="bg1"/>
                </a:solidFill>
              </a:rPr>
              <a:t>Tilfellisrannsókn </a:t>
            </a:r>
          </a:p>
        </p:txBody>
      </p:sp>
      <p:sp>
        <p:nvSpPr>
          <p:cNvPr id="14" name="Text Placeholder 13">
            <a:extLst>
              <a:ext uri="{FF2B5EF4-FFF2-40B4-BE49-F238E27FC236}">
                <a16:creationId xmlns:a16="http://schemas.microsoft.com/office/drawing/2014/main" id="{48E750CE-9EE2-65DC-B06F-C874036A65A5}"/>
              </a:ext>
            </a:extLst>
          </p:cNvPr>
          <p:cNvSpPr>
            <a:spLocks noGrp="1"/>
          </p:cNvSpPr>
          <p:nvPr>
            <p:ph type="body" sz="quarter" idx="21"/>
          </p:nvPr>
        </p:nvSpPr>
        <p:spPr>
          <a:xfrm>
            <a:off x="4539942" y="288437"/>
            <a:ext cx="7221426" cy="4530541"/>
          </a:xfrm>
        </p:spPr>
        <p:txBody>
          <a:bodyPr/>
          <a:lstStyle/>
          <a:p>
            <a:pPr>
              <a:spcAft>
                <a:spcPts val="600"/>
              </a:spcAft>
            </a:pPr>
            <a:r>
              <a:rPr lang="en-US" sz="2400" b="1" dirty="0">
                <a:solidFill>
                  <a:schemeClr val="bg1"/>
                </a:solidFill>
              </a:rPr>
              <a:t>Jafnrekstrarnætur </a:t>
            </a:r>
            <a:r>
              <a:rPr lang="en-US" sz="2400" dirty="0">
                <a:solidFill>
                  <a:schemeClr val="bg1"/>
                </a:solidFill>
              </a:rPr>
              <a:t>= föst gjöld / (verð á nótt – breytilegur kostnaður á nótt)</a:t>
            </a:r>
          </a:p>
          <a:p>
            <a:pPr>
              <a:spcAft>
                <a:spcPts val="600"/>
              </a:spcAft>
            </a:pPr>
            <a:r>
              <a:rPr lang="en-US" dirty="0">
                <a:solidFill>
                  <a:schemeClr val="bg1"/>
                </a:solidFill>
              </a:rPr>
              <a:t>Segjum að </a:t>
            </a:r>
            <a:r>
              <a:rPr lang="en-US" b="1" dirty="0">
                <a:solidFill>
                  <a:schemeClr val="bg1"/>
                </a:solidFill>
              </a:rPr>
              <a:t>föst kostnaður </a:t>
            </a:r>
            <a:r>
              <a:rPr lang="en-US" dirty="0">
                <a:solidFill>
                  <a:schemeClr val="bg1"/>
                </a:solidFill>
              </a:rPr>
              <a:t>þinn (tryggingar, viðhald o.s.frv., auk launahlutdeildar) sé </a:t>
            </a:r>
            <a:r>
              <a:rPr lang="en-US" b="1" dirty="0">
                <a:solidFill>
                  <a:schemeClr val="bg1"/>
                </a:solidFill>
              </a:rPr>
              <a:t>€30.000 á ári</a:t>
            </a:r>
            <a:r>
              <a:rPr lang="en-US" dirty="0">
                <a:solidFill>
                  <a:schemeClr val="bg1"/>
                </a:solidFill>
              </a:rPr>
              <a:t>. </a:t>
            </a:r>
          </a:p>
          <a:p>
            <a:pPr marL="342900" indent="-342900">
              <a:spcAft>
                <a:spcPts val="600"/>
              </a:spcAft>
              <a:buFont typeface="Wingdings" panose="05000000000000000000" pitchFamily="2" charset="2"/>
              <a:buChar char="Ø"/>
            </a:pPr>
            <a:r>
              <a:rPr lang="en-US" b="1" dirty="0">
                <a:solidFill>
                  <a:schemeClr val="bg1"/>
                </a:solidFill>
              </a:rPr>
              <a:t>Meðalverð á nótt er €100 </a:t>
            </a:r>
            <a:r>
              <a:rPr lang="en-US" dirty="0">
                <a:solidFill>
                  <a:schemeClr val="bg1"/>
                </a:solidFill>
              </a:rPr>
              <a:t>og </a:t>
            </a:r>
            <a:r>
              <a:rPr lang="en-US" b="1" dirty="0">
                <a:solidFill>
                  <a:schemeClr val="bg1"/>
                </a:solidFill>
              </a:rPr>
              <a:t>breytilegur kostnaður </a:t>
            </a:r>
            <a:r>
              <a:rPr lang="en-US" dirty="0">
                <a:solidFill>
                  <a:schemeClr val="bg1"/>
                </a:solidFill>
              </a:rPr>
              <a:t>(hreingerning, þjónustugjöld o.s.frv.) er um </a:t>
            </a:r>
            <a:r>
              <a:rPr lang="en-US" b="1" dirty="0">
                <a:solidFill>
                  <a:schemeClr val="bg1"/>
                </a:solidFill>
              </a:rPr>
              <a:t>€20 </a:t>
            </a:r>
            <a:r>
              <a:rPr lang="en-US" dirty="0">
                <a:solidFill>
                  <a:schemeClr val="bg1"/>
                </a:solidFill>
              </a:rPr>
              <a:t>á hverja nótt sem leigð er. Þá er hagnaður á nótt €80.</a:t>
            </a:r>
          </a:p>
          <a:p>
            <a:pPr marL="342900" indent="-342900">
              <a:spcAft>
                <a:spcPts val="600"/>
              </a:spcAft>
              <a:buFont typeface="Wingdings" panose="05000000000000000000" pitchFamily="2" charset="2"/>
              <a:buChar char="Ø"/>
            </a:pPr>
            <a:r>
              <a:rPr lang="en-US" dirty="0">
                <a:solidFill>
                  <a:schemeClr val="bg1"/>
                </a:solidFill>
              </a:rPr>
              <a:t>Ef þú átt 4 einingar, eru heildarfjöldi tiltækra nætur = 4 × 365 = 1.460 nætur. 375 nætur er um 26% nýtingarhlutfall á ári.</a:t>
            </a:r>
          </a:p>
          <a:p>
            <a:pPr>
              <a:spcAft>
                <a:spcPts val="600"/>
              </a:spcAft>
            </a:pPr>
            <a:r>
              <a:rPr lang="en-US" sz="2000" b="1" dirty="0">
                <a:solidFill>
                  <a:schemeClr val="bg1"/>
                </a:solidFill>
              </a:rPr>
              <a:t>Jafnrekstrarnætur </a:t>
            </a:r>
            <a:r>
              <a:rPr lang="en-US" sz="2000" dirty="0">
                <a:solidFill>
                  <a:schemeClr val="bg1"/>
                </a:solidFill>
              </a:rPr>
              <a:t>= 30.000 ÷ 80 = 375 nætur á ári.</a:t>
            </a:r>
          </a:p>
          <a:p>
            <a:pPr marL="342900" indent="-342900">
              <a:spcAft>
                <a:spcPts val="600"/>
              </a:spcAft>
              <a:buFont typeface="Wingdings" panose="05000000000000000000" pitchFamily="2" charset="2"/>
              <a:buChar char="Ø"/>
            </a:pPr>
            <a:r>
              <a:rPr lang="en-US" dirty="0">
                <a:solidFill>
                  <a:schemeClr val="bg1"/>
                </a:solidFill>
              </a:rPr>
              <a:t>Þetta þýðir að þú þyrftir um</a:t>
            </a:r>
            <a:r>
              <a:rPr lang="en-US" b="1" dirty="0">
                <a:solidFill>
                  <a:schemeClr val="bg1"/>
                </a:solidFill>
              </a:rPr>
              <a:t> 26% árlega nýtingu </a:t>
            </a:r>
            <a:r>
              <a:rPr lang="en-US" dirty="0">
                <a:solidFill>
                  <a:schemeClr val="bg1"/>
                </a:solidFill>
              </a:rPr>
              <a:t>(t.d. um</a:t>
            </a:r>
            <a:r>
              <a:rPr lang="en-US" b="1" dirty="0">
                <a:solidFill>
                  <a:schemeClr val="bg1"/>
                </a:solidFill>
              </a:rPr>
              <a:t> 96 nætur bókaðar </a:t>
            </a:r>
            <a:r>
              <a:rPr lang="en-US" dirty="0">
                <a:solidFill>
                  <a:schemeClr val="bg1"/>
                </a:solidFill>
              </a:rPr>
              <a:t>á hverja einingu yfir árið) til að standa straum af</a:t>
            </a:r>
            <a:r>
              <a:rPr lang="en-US" b="1" dirty="0">
                <a:solidFill>
                  <a:schemeClr val="bg1"/>
                </a:solidFill>
              </a:rPr>
              <a:t> 30.000 evrum í föstum kostnaði</a:t>
            </a:r>
            <a:r>
              <a:rPr lang="en-US" dirty="0">
                <a:solidFill>
                  <a:schemeClr val="bg1"/>
                </a:solidFill>
              </a:rPr>
              <a:t>. </a:t>
            </a:r>
          </a:p>
          <a:p>
            <a:pPr>
              <a:spcAft>
                <a:spcPts val="600"/>
              </a:spcAft>
            </a:pPr>
            <a:r>
              <a:rPr lang="en-US" dirty="0">
                <a:solidFill>
                  <a:schemeClr val="bg1"/>
                </a:solidFill>
              </a:rPr>
              <a:t>Allt umfram það, við þessi gjöld, </a:t>
            </a:r>
            <a:r>
              <a:rPr lang="en-US" b="1" dirty="0">
                <a:solidFill>
                  <a:schemeClr val="bg1"/>
                </a:solidFill>
              </a:rPr>
              <a:t>myndi skila hagnaði. </a:t>
            </a:r>
            <a:r>
              <a:rPr lang="en-US" dirty="0">
                <a:solidFill>
                  <a:schemeClr val="bg1"/>
                </a:solidFill>
              </a:rPr>
              <a:t>Ef þú starfar aðeins í 9 mánuði á ári, yrði hlutfall opinna daga við jafnvægi hærra (því þú hefur færri tiltækar nætur til að ná sama 375 nætur).</a:t>
            </a:r>
          </a:p>
          <a:p>
            <a:pPr>
              <a:spcAft>
                <a:spcPts val="600"/>
              </a:spcAft>
            </a:pPr>
            <a:endParaRPr lang="en-US" dirty="0"/>
          </a:p>
          <a:p>
            <a:pPr>
              <a:spcAft>
                <a:spcPts val="600"/>
              </a:spcAft>
            </a:pPr>
            <a:endParaRPr lang="en-IE" dirty="0"/>
          </a:p>
        </p:txBody>
      </p:sp>
      <p:sp>
        <p:nvSpPr>
          <p:cNvPr id="16" name="Text Placeholder 11">
            <a:extLst>
              <a:ext uri="{FF2B5EF4-FFF2-40B4-BE49-F238E27FC236}">
                <a16:creationId xmlns:a16="http://schemas.microsoft.com/office/drawing/2014/main" id="{691553DF-F27E-A2C5-B27D-85855F79F605}"/>
              </a:ext>
            </a:extLst>
          </p:cNvPr>
          <p:cNvSpPr txBox="1">
            <a:spLocks/>
          </p:cNvSpPr>
          <p:nvPr/>
        </p:nvSpPr>
        <p:spPr>
          <a:xfrm>
            <a:off x="514351" y="2000796"/>
            <a:ext cx="30003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b="1" dirty="0"/>
              <a:t>Valmöguleiki A: </a:t>
            </a:r>
            <a:r>
              <a:rPr lang="en-US" dirty="0"/>
              <a:t>Dæmi með 4 einingar</a:t>
            </a:r>
            <a:endParaRPr lang="en-US" sz="2400" dirty="0"/>
          </a:p>
        </p:txBody>
      </p:sp>
    </p:spTree>
    <p:extLst>
      <p:ext uri="{BB962C8B-B14F-4D97-AF65-F5344CB8AC3E}">
        <p14:creationId xmlns:p14="http://schemas.microsoft.com/office/powerpoint/2010/main" val="3510586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045E-334E-DDBF-01F3-AAD5D7F687E3}"/>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8187E154-42CE-1C87-EB02-A25891259D04}"/>
              </a:ext>
            </a:extLst>
          </p:cNvPr>
          <p:cNvSpPr/>
          <p:nvPr/>
        </p:nvSpPr>
        <p:spPr>
          <a:xfrm>
            <a:off x="485775" y="1605885"/>
            <a:ext cx="10927293" cy="179109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79C92742-1D06-D556-632C-30807183F2FB}"/>
              </a:ext>
            </a:extLst>
          </p:cNvPr>
          <p:cNvSpPr>
            <a:spLocks noGrp="1"/>
          </p:cNvSpPr>
          <p:nvPr>
            <p:ph type="body" sz="quarter" idx="16"/>
          </p:nvPr>
        </p:nvSpPr>
        <p:spPr>
          <a:xfrm>
            <a:off x="992588" y="321398"/>
            <a:ext cx="10614687" cy="803654"/>
          </a:xfrm>
        </p:spPr>
        <p:txBody>
          <a:bodyPr/>
          <a:lstStyle/>
          <a:p>
            <a:r>
              <a:rPr lang="en-US" sz="3200" dirty="0">
                <a:solidFill>
                  <a:srgbClr val="EC7C69"/>
                </a:solidFill>
              </a:rPr>
              <a:t>(Valkostur B) </a:t>
            </a:r>
            <a:r>
              <a:rPr lang="en-US" sz="3200" dirty="0">
                <a:solidFill>
                  <a:srgbClr val="459597"/>
                </a:solidFill>
              </a:rPr>
              <a:t>Reikna jafnreikningsnætur </a:t>
            </a:r>
          </a:p>
          <a:p>
            <a:r>
              <a:rPr lang="en-US" sz="3200" b="0" i="1" dirty="0">
                <a:solidFill>
                  <a:srgbClr val="459597"/>
                </a:solidFill>
              </a:rPr>
              <a:t>Ef þú þekkir heildarárleg útgjöld þín nú þegar</a:t>
            </a:r>
            <a:endParaRPr lang="en-GB" sz="3200" b="0" i="1" dirty="0">
              <a:solidFill>
                <a:srgbClr val="459597"/>
              </a:solidFill>
            </a:endParaRPr>
          </a:p>
        </p:txBody>
      </p:sp>
      <p:cxnSp>
        <p:nvCxnSpPr>
          <p:cNvPr id="2" name="Straight Connector 1">
            <a:extLst>
              <a:ext uri="{FF2B5EF4-FFF2-40B4-BE49-F238E27FC236}">
                <a16:creationId xmlns:a16="http://schemas.microsoft.com/office/drawing/2014/main" id="{3C9ED8AE-3200-290B-34C3-A9BA86836F84}"/>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93A4ADB3-3D79-A608-745F-9E01CBF6C38D}"/>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i="1" dirty="0">
                <a:solidFill>
                  <a:schemeClr val="bg1"/>
                </a:solidFill>
              </a:rPr>
              <a:t>"Á grundvelli þess sem ég </a:t>
            </a:r>
            <a:r>
              <a:rPr lang="en-US" b="1" i="1" dirty="0">
                <a:solidFill>
                  <a:schemeClr val="bg1"/>
                </a:solidFill>
              </a:rPr>
              <a:t>geri ráð fyrir að eyða allt árið</a:t>
            </a:r>
            <a:r>
              <a:rPr lang="en-US" i="1" dirty="0">
                <a:solidFill>
                  <a:schemeClr val="bg1"/>
                </a:solidFill>
              </a:rPr>
              <a:t>, hversu margar nætur þarf ég að bóka til að ná jafnri stöðu? </a:t>
            </a:r>
          </a:p>
          <a:p>
            <a:pPr marL="0" indent="0" algn="ctr">
              <a:spcAft>
                <a:spcPts val="600"/>
              </a:spcAft>
            </a:pPr>
            <a:r>
              <a:rPr lang="en-IE" i="1" dirty="0">
                <a:solidFill>
                  <a:schemeClr val="bg1"/>
                </a:solidFill>
              </a:rPr>
              <a:t>Með öðrum orðum, ef allt </a:t>
            </a:r>
            <a:r>
              <a:rPr lang="en-IE" b="1" i="1" dirty="0">
                <a:solidFill>
                  <a:schemeClr val="bg1"/>
                </a:solidFill>
              </a:rPr>
              <a:t>gengur eftir kostnaðarlega</a:t>
            </a:r>
            <a:r>
              <a:rPr lang="en-IE" i="1" dirty="0">
                <a:solidFill>
                  <a:schemeClr val="bg1"/>
                </a:solidFill>
              </a:rPr>
              <a:t>, hversu margar nætur þarf ég til að standa undir öllum þessum kostnaði? </a:t>
            </a:r>
            <a:r>
              <a:rPr lang="en-US" i="1" dirty="0">
                <a:solidFill>
                  <a:schemeClr val="bg1"/>
                </a:solidFill>
              </a:rPr>
              <a:t>"</a:t>
            </a:r>
          </a:p>
        </p:txBody>
      </p:sp>
      <p:sp>
        <p:nvSpPr>
          <p:cNvPr id="26" name="Flowchart: Alternate Process 25">
            <a:extLst>
              <a:ext uri="{FF2B5EF4-FFF2-40B4-BE49-F238E27FC236}">
                <a16:creationId xmlns:a16="http://schemas.microsoft.com/office/drawing/2014/main" id="{FA7964E4-FEFC-5243-8688-24974D65B305}"/>
              </a:ext>
            </a:extLst>
          </p:cNvPr>
          <p:cNvSpPr/>
          <p:nvPr/>
        </p:nvSpPr>
        <p:spPr>
          <a:xfrm>
            <a:off x="1317634" y="3475255"/>
            <a:ext cx="9964593" cy="3009794"/>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6" name="Connector: Elbow 35">
            <a:extLst>
              <a:ext uri="{FF2B5EF4-FFF2-40B4-BE49-F238E27FC236}">
                <a16:creationId xmlns:a16="http://schemas.microsoft.com/office/drawing/2014/main" id="{987611ED-A0CA-82AC-70AB-3ACE06CB75AF}"/>
              </a:ext>
            </a:extLst>
          </p:cNvPr>
          <p:cNvCxnSpPr>
            <a:cxnSpLocks/>
          </p:cNvCxnSpPr>
          <p:nvPr/>
        </p:nvCxnSpPr>
        <p:spPr>
          <a:xfrm rot="16200000" flipH="1">
            <a:off x="-239460" y="4078217"/>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66E971D0-8A0D-39D4-49A2-320577A6FDFA}"/>
              </a:ext>
            </a:extLst>
          </p:cNvPr>
          <p:cNvSpPr txBox="1">
            <a:spLocks/>
          </p:cNvSpPr>
          <p:nvPr/>
        </p:nvSpPr>
        <p:spPr>
          <a:xfrm>
            <a:off x="1693900" y="376337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200"/>
              </a:spcAft>
            </a:pPr>
            <a:r>
              <a:rPr lang="en-US" sz="2800" b="1" dirty="0">
                <a:solidFill>
                  <a:schemeClr val="bg1"/>
                </a:solidFill>
              </a:rPr>
              <a:t>Heildarárlegur kostnaður (TAC) </a:t>
            </a:r>
            <a:r>
              <a:rPr lang="en-US" sz="2800" dirty="0">
                <a:solidFill>
                  <a:schemeClr val="bg1"/>
                </a:solidFill>
              </a:rPr>
              <a:t>= Fastur kostnaður (FC) + (Breytilegur kostnaður (VC) × Áætlaðar nýttar nætur)</a:t>
            </a:r>
          </a:p>
          <a:p>
            <a:pPr marL="0" indent="0" algn="ctr">
              <a:spcAft>
                <a:spcPts val="1200"/>
              </a:spcAft>
            </a:pPr>
            <a:r>
              <a:rPr lang="en-US" dirty="0">
                <a:solidFill>
                  <a:schemeClr val="bg1"/>
                </a:solidFill>
              </a:rPr>
              <a:t>Notaðu þessa formúlu ef þú hefur þegar raunsæjan fjölda nætur sem þú ætlar að bóka (t.d. 200 nætur á ári).</a:t>
            </a:r>
          </a:p>
          <a:p>
            <a:pPr marL="0" indent="0" algn="ctr">
              <a:spcAft>
                <a:spcPts val="1200"/>
              </a:spcAft>
            </a:pPr>
            <a:r>
              <a:rPr lang="en-US" sz="2200" i="1" dirty="0">
                <a:solidFill>
                  <a:schemeClr val="bg1"/>
                </a:solidFill>
              </a:rPr>
              <a:t>*Notaðu þessa formúlu ef þú býst þegar við ákveðinni nýtingu (t.d. 200 nætur).</a:t>
            </a:r>
          </a:p>
        </p:txBody>
      </p:sp>
      <p:grpSp>
        <p:nvGrpSpPr>
          <p:cNvPr id="3" name="Group 2">
            <a:extLst>
              <a:ext uri="{FF2B5EF4-FFF2-40B4-BE49-F238E27FC236}">
                <a16:creationId xmlns:a16="http://schemas.microsoft.com/office/drawing/2014/main" id="{E9B19B17-B77A-6664-B8AD-2D2D2832A4D1}"/>
              </a:ext>
            </a:extLst>
          </p:cNvPr>
          <p:cNvGrpSpPr/>
          <p:nvPr/>
        </p:nvGrpSpPr>
        <p:grpSpPr>
          <a:xfrm>
            <a:off x="235762" y="138361"/>
            <a:ext cx="720000" cy="861774"/>
            <a:chOff x="1016000" y="1024973"/>
            <a:chExt cx="1016000" cy="1216059"/>
          </a:xfrm>
        </p:grpSpPr>
        <p:sp>
          <p:nvSpPr>
            <p:cNvPr id="5" name="Oval 4">
              <a:extLst>
                <a:ext uri="{FF2B5EF4-FFF2-40B4-BE49-F238E27FC236}">
                  <a16:creationId xmlns:a16="http://schemas.microsoft.com/office/drawing/2014/main" id="{B2DB0706-5698-3D4C-F929-7F03F1780784}"/>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4BFBFDD-49F7-3AF2-BB94-A1B4177750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B</a:t>
              </a:r>
            </a:p>
          </p:txBody>
        </p:sp>
      </p:grpSp>
      <p:grpSp>
        <p:nvGrpSpPr>
          <p:cNvPr id="8" name="Group 7">
            <a:extLst>
              <a:ext uri="{FF2B5EF4-FFF2-40B4-BE49-F238E27FC236}">
                <a16:creationId xmlns:a16="http://schemas.microsoft.com/office/drawing/2014/main" id="{0051B0FB-18E6-6A8D-29BB-D45E3E7282C7}"/>
              </a:ext>
            </a:extLst>
          </p:cNvPr>
          <p:cNvGrpSpPr/>
          <p:nvPr/>
        </p:nvGrpSpPr>
        <p:grpSpPr>
          <a:xfrm>
            <a:off x="10920313" y="237675"/>
            <a:ext cx="1081945" cy="1011723"/>
            <a:chOff x="1016000" y="1137920"/>
            <a:chExt cx="1016000" cy="1016000"/>
          </a:xfrm>
        </p:grpSpPr>
        <p:sp>
          <p:nvSpPr>
            <p:cNvPr id="9" name="Oval 8">
              <a:extLst>
                <a:ext uri="{FF2B5EF4-FFF2-40B4-BE49-F238E27FC236}">
                  <a16:creationId xmlns:a16="http://schemas.microsoft.com/office/drawing/2014/main" id="{1176655C-2AE4-60E5-DE82-9CA788FCC308}"/>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7D8BBA18-E62B-725E-1C96-A572AE04D12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20</a:t>
              </a:r>
            </a:p>
          </p:txBody>
        </p:sp>
      </p:grpSp>
    </p:spTree>
    <p:extLst>
      <p:ext uri="{BB962C8B-B14F-4D97-AF65-F5344CB8AC3E}">
        <p14:creationId xmlns:p14="http://schemas.microsoft.com/office/powerpoint/2010/main" val="821228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5CF1-7B05-8999-0BAE-F3165376AD4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A3BD1F-1AEF-2625-DA1F-FCD590B519D6}"/>
              </a:ext>
            </a:extLst>
          </p:cNvPr>
          <p:cNvSpPr>
            <a:spLocks noGrp="1"/>
          </p:cNvSpPr>
          <p:nvPr>
            <p:ph type="body" sz="quarter" idx="18"/>
          </p:nvPr>
        </p:nvSpPr>
        <p:spPr>
          <a:xfrm>
            <a:off x="550730" y="1207520"/>
            <a:ext cx="9588352" cy="3849918"/>
          </a:xfrm>
        </p:spPr>
        <p:txBody>
          <a:bodyPr/>
          <a:lstStyle/>
          <a:p>
            <a:pPr marL="0" indent="0">
              <a:spcBef>
                <a:spcPts val="0"/>
              </a:spcBef>
              <a:spcAft>
                <a:spcPts val="600"/>
              </a:spcAft>
            </a:pPr>
            <a:r>
              <a:rPr lang="en-IE" dirty="0">
                <a:solidFill>
                  <a:srgbClr val="595959"/>
                </a:solidFill>
              </a:rPr>
              <a:t>Ef þú hefur yfirlit yfir </a:t>
            </a:r>
            <a:r>
              <a:rPr lang="en-IE" b="1" dirty="0">
                <a:solidFill>
                  <a:srgbClr val="595959"/>
                </a:solidFill>
              </a:rPr>
              <a:t>heildarárleg útgjöld </a:t>
            </a:r>
            <a:r>
              <a:rPr lang="en-IE" dirty="0">
                <a:solidFill>
                  <a:srgbClr val="595959"/>
                </a:solidFill>
              </a:rPr>
              <a:t>(föst + breytileg) – til dæmis úr rekstrarreikningi þínum – geturðu deilt því með meðalverði þínu til að fá jafnreikningsnætur. </a:t>
            </a:r>
          </a:p>
          <a:p>
            <a:pPr marL="0" indent="0">
              <a:spcBef>
                <a:spcPts val="0"/>
              </a:spcBef>
              <a:spcAft>
                <a:spcPts val="600"/>
              </a:spcAft>
            </a:pPr>
            <a:endParaRPr lang="en-IE" dirty="0">
              <a:solidFill>
                <a:srgbClr val="595959"/>
              </a:solidFill>
            </a:endParaRPr>
          </a:p>
          <a:p>
            <a:pPr marL="0" indent="0">
              <a:spcBef>
                <a:spcPts val="0"/>
              </a:spcBef>
              <a:spcAft>
                <a:spcPts val="600"/>
              </a:spcAft>
            </a:pPr>
            <a:r>
              <a:rPr lang="en-IE" dirty="0">
                <a:solidFill>
                  <a:srgbClr val="595959"/>
                </a:solidFill>
              </a:rPr>
              <a:t>Í grundvallaratriðum spyr þessi aðferð: </a:t>
            </a:r>
            <a:r>
              <a:rPr lang="en-IE" i="1" dirty="0">
                <a:solidFill>
                  <a:srgbClr val="E96751"/>
                </a:solidFill>
              </a:rPr>
              <a:t>ef allt gengur eftir hvað kostnað varðar, hversu margar nætur þarf ég til að standa straum af öllum þessum kostnaði? </a:t>
            </a:r>
          </a:p>
          <a:p>
            <a:pPr marL="0" indent="0">
              <a:spcBef>
                <a:spcPts val="0"/>
              </a:spcBef>
              <a:spcAft>
                <a:spcPts val="600"/>
              </a:spcAft>
            </a:pPr>
            <a:endParaRPr lang="en-IE" i="1" dirty="0">
              <a:solidFill>
                <a:srgbClr val="E96751"/>
              </a:solidFill>
            </a:endParaRPr>
          </a:p>
          <a:p>
            <a:pPr marL="0" indent="0">
              <a:spcBef>
                <a:spcPts val="0"/>
              </a:spcBef>
              <a:spcAft>
                <a:spcPts val="600"/>
              </a:spcAft>
            </a:pPr>
            <a:r>
              <a:rPr lang="en-IE" b="1" i="1" dirty="0">
                <a:solidFill>
                  <a:srgbClr val="E96751"/>
                </a:solidFill>
              </a:rPr>
              <a:t>Dæmi: </a:t>
            </a:r>
            <a:r>
              <a:rPr lang="en-IE" b="1" i="1" dirty="0">
                <a:solidFill>
                  <a:srgbClr val="595959"/>
                </a:solidFill>
              </a:rPr>
              <a:t>Segjum að heildarárlegur kostnaður þinn nemi €19,600 og meðalverð á nótt sé €100. </a:t>
            </a:r>
          </a:p>
          <a:p>
            <a:pPr marL="0" indent="0">
              <a:spcBef>
                <a:spcPts val="0"/>
              </a:spcBef>
              <a:spcAft>
                <a:spcPts val="600"/>
              </a:spcAft>
            </a:pPr>
            <a:endParaRPr lang="en-IE" sz="2800" b="1" i="1" dirty="0">
              <a:solidFill>
                <a:srgbClr val="595959"/>
              </a:solidFill>
            </a:endParaRPr>
          </a:p>
          <a:p>
            <a:pPr marL="0" indent="0">
              <a:spcBef>
                <a:spcPts val="0"/>
              </a:spcBef>
              <a:spcAft>
                <a:spcPts val="600"/>
              </a:spcAft>
            </a:pPr>
            <a:r>
              <a:rPr lang="en-IE" sz="2800" b="1" i="1" dirty="0">
                <a:solidFill>
                  <a:srgbClr val="459597"/>
                </a:solidFill>
              </a:rPr>
              <a:t>Jafnrekstrarnætur </a:t>
            </a:r>
            <a:r>
              <a:rPr lang="en-IE" sz="2800" i="1" dirty="0">
                <a:solidFill>
                  <a:srgbClr val="459597"/>
                </a:solidFill>
              </a:rPr>
              <a:t>= €19,600 / €100 = 196 nætur.</a:t>
            </a:r>
            <a:r>
              <a:rPr lang="en-IE" sz="2800" dirty="0">
                <a:solidFill>
                  <a:srgbClr val="459597"/>
                </a:solidFill>
              </a:rPr>
              <a:t> </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8E6AF130-6835-7D07-036D-F94ABEBAD124}"/>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Dæmi: (Valmöguleiki B) </a:t>
            </a:r>
            <a:r>
              <a:rPr lang="en-US" sz="3200" dirty="0">
                <a:solidFill>
                  <a:srgbClr val="459597"/>
                </a:solidFill>
              </a:rPr>
              <a:t>Reikna jöfnunarnætur </a:t>
            </a:r>
            <a:r>
              <a:rPr lang="en-US" sz="3200" b="0" dirty="0">
                <a:solidFill>
                  <a:srgbClr val="459597"/>
                </a:solidFill>
              </a:rPr>
              <a:t>(með heildarkostnaði)</a:t>
            </a:r>
          </a:p>
        </p:txBody>
      </p:sp>
    </p:spTree>
    <p:extLst>
      <p:ext uri="{BB962C8B-B14F-4D97-AF65-F5344CB8AC3E}">
        <p14:creationId xmlns:p14="http://schemas.microsoft.com/office/powerpoint/2010/main" val="2249523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AEC85-F9D2-A8C5-BE8B-13EC8F5FEC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48A6E6-A794-A6F5-9D8F-FB000D6F7DB0}"/>
              </a:ext>
            </a:extLst>
          </p:cNvPr>
          <p:cNvSpPr>
            <a:spLocks noGrp="1"/>
          </p:cNvSpPr>
          <p:nvPr>
            <p:ph type="body" sz="quarter" idx="18"/>
          </p:nvPr>
        </p:nvSpPr>
        <p:spPr>
          <a:xfrm>
            <a:off x="550730" y="1207520"/>
            <a:ext cx="9588352" cy="3849918"/>
          </a:xfrm>
        </p:spPr>
        <p:txBody>
          <a:bodyPr/>
          <a:lstStyle/>
          <a:p>
            <a:pPr marL="342900" indent="-342900">
              <a:spcBef>
                <a:spcPts val="0"/>
              </a:spcBef>
              <a:spcAft>
                <a:spcPts val="600"/>
              </a:spcAft>
              <a:buFont typeface="Wingdings" panose="05000000000000000000" pitchFamily="2" charset="2"/>
              <a:buChar char="Ø"/>
            </a:pPr>
            <a:r>
              <a:rPr lang="en-IE" dirty="0">
                <a:solidFill>
                  <a:srgbClr val="595959"/>
                </a:solidFill>
              </a:rPr>
              <a:t>Þetta er svipað og </a:t>
            </a:r>
            <a:r>
              <a:rPr lang="en-IE" b="1" dirty="0">
                <a:solidFill>
                  <a:srgbClr val="595959"/>
                </a:solidFill>
              </a:rPr>
              <a:t>valkostur A </a:t>
            </a:r>
            <a:r>
              <a:rPr lang="en-IE" dirty="0">
                <a:solidFill>
                  <a:srgbClr val="595959"/>
                </a:solidFill>
              </a:rPr>
              <a:t>í niðurstöðu (eins og eðlilegt er, þar sem heildarkostnaðurinn inniheldur fasta og breytilega kostnaðarliði, og breytilegur kostnaður á nóttu þýðir að nauðsynlegur fjöldi nátta gæti verið örlítið hærri en hjá valkosti A ef breytilegur kostnaður er verulegur).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Ef meðalverð þitt er aðeins annað (t.d. um €110 vegna blöndu árstíða), notaðu það. </a:t>
            </a:r>
          </a:p>
          <a:p>
            <a:pPr marL="342900" indent="-342900">
              <a:spcBef>
                <a:spcPts val="0"/>
              </a:spcBef>
              <a:spcAft>
                <a:spcPts val="600"/>
              </a:spcAft>
              <a:buFont typeface="Wingdings" panose="05000000000000000000" pitchFamily="2" charset="2"/>
              <a:buChar char="Ø"/>
            </a:pPr>
            <a:endParaRPr lang="en-IE"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Niðurstaðan sýnir þér </a:t>
            </a:r>
            <a:r>
              <a:rPr lang="en-IE" b="1" dirty="0">
                <a:solidFill>
                  <a:srgbClr val="E96751"/>
                </a:solidFill>
              </a:rPr>
              <a:t>sölu­magn </a:t>
            </a:r>
            <a:r>
              <a:rPr lang="en-IE" dirty="0">
                <a:solidFill>
                  <a:srgbClr val="595959"/>
                </a:solidFill>
              </a:rPr>
              <a:t>(í bókuðum nóttum) sem þarf til að tekjur jafngildi kostnaði – </a:t>
            </a:r>
            <a:r>
              <a:rPr lang="en-IE" b="1" dirty="0">
                <a:solidFill>
                  <a:srgbClr val="595959"/>
                </a:solidFill>
              </a:rPr>
              <a:t>það er punkturinn þar sem hvorki tap né </a:t>
            </a:r>
            <a:r>
              <a:rPr lang="en-IE" b="1" u="sng" dirty="0">
                <a:solidFill>
                  <a:srgbClr val="595959"/>
                </a:solidFill>
                <a:hlinkClick r:id="rId2">
                  <a:extLst>
                    <a:ext uri="{A12FA001-AC4F-418D-AE19-62706E023703}">
                      <ahyp:hlinkClr xmlns:ahyp="http://schemas.microsoft.com/office/drawing/2018/hyperlinkcolor" val="tx"/>
                    </a:ext>
                  </a:extLst>
                </a:hlinkClick>
              </a:rPr>
              <a:t>hagnaður</a:t>
            </a:r>
            <a:r>
              <a:rPr lang="en-IE" b="1" dirty="0">
                <a:solidFill>
                  <a:srgbClr val="595959"/>
                </a:solidFill>
              </a:rPr>
              <a:t> er. </a:t>
            </a:r>
          </a:p>
          <a:p>
            <a:pPr marL="342900" indent="-342900">
              <a:spcBef>
                <a:spcPts val="0"/>
              </a:spcBef>
              <a:spcAft>
                <a:spcPts val="600"/>
              </a:spcAft>
              <a:buFont typeface="Wingdings" panose="05000000000000000000" pitchFamily="2" charset="2"/>
              <a:buChar char="Ø"/>
            </a:pPr>
            <a:endParaRPr lang="en-IE" b="1" dirty="0">
              <a:solidFill>
                <a:srgbClr val="595959"/>
              </a:solidFill>
            </a:endParaRPr>
          </a:p>
          <a:p>
            <a:pPr marL="342900" indent="-342900">
              <a:spcBef>
                <a:spcPts val="0"/>
              </a:spcBef>
              <a:spcAft>
                <a:spcPts val="600"/>
              </a:spcAft>
              <a:buFont typeface="Wingdings" panose="05000000000000000000" pitchFamily="2" charset="2"/>
              <a:buChar char="Ø"/>
            </a:pPr>
            <a:r>
              <a:rPr lang="en-IE" dirty="0">
                <a:solidFill>
                  <a:srgbClr val="595959"/>
                </a:solidFill>
              </a:rPr>
              <a:t>Bæði valkostir A og B gefa þér viðmiðunarfjölda nætur; valkostur B er bara nákvæmari ef þú hefur nákvæmar kostnaðaráætlanir. Fyrir hraða áætlun er valkostur A oft nægjanlegur.</a:t>
            </a:r>
          </a:p>
          <a:p>
            <a:pPr marL="0" indent="0">
              <a:spcBef>
                <a:spcPts val="0"/>
              </a:spcBef>
              <a:spcAft>
                <a:spcPts val="600"/>
              </a:spcAft>
            </a:pPr>
            <a:endParaRPr lang="en-IE" dirty="0">
              <a:solidFill>
                <a:srgbClr val="595959"/>
              </a:solidFill>
            </a:endParaRPr>
          </a:p>
        </p:txBody>
      </p:sp>
      <p:sp>
        <p:nvSpPr>
          <p:cNvPr id="3" name="Text Placeholder 2">
            <a:extLst>
              <a:ext uri="{FF2B5EF4-FFF2-40B4-BE49-F238E27FC236}">
                <a16:creationId xmlns:a16="http://schemas.microsoft.com/office/drawing/2014/main" id="{61DA9639-CEA8-587A-8803-EBC128584267}"/>
              </a:ext>
            </a:extLst>
          </p:cNvPr>
          <p:cNvSpPr>
            <a:spLocks noGrp="1"/>
          </p:cNvSpPr>
          <p:nvPr>
            <p:ph type="body" sz="quarter" idx="16"/>
          </p:nvPr>
        </p:nvSpPr>
        <p:spPr>
          <a:xfrm>
            <a:off x="417381" y="275828"/>
            <a:ext cx="11650794" cy="803654"/>
          </a:xfrm>
        </p:spPr>
        <p:txBody>
          <a:bodyPr/>
          <a:lstStyle/>
          <a:p>
            <a:r>
              <a:rPr lang="en-US" sz="3200" dirty="0">
                <a:solidFill>
                  <a:srgbClr val="EC7C69"/>
                </a:solidFill>
              </a:rPr>
              <a:t>Dæmi: (Valmöguleiki B) </a:t>
            </a:r>
            <a:r>
              <a:rPr lang="en-US" sz="3200" dirty="0">
                <a:solidFill>
                  <a:srgbClr val="459597"/>
                </a:solidFill>
              </a:rPr>
              <a:t>Reikna jöfnunarnætur </a:t>
            </a:r>
            <a:r>
              <a:rPr lang="en-US" sz="3200" b="0" dirty="0">
                <a:solidFill>
                  <a:srgbClr val="459597"/>
                </a:solidFill>
              </a:rPr>
              <a:t>(með því að nota heildarkostnað)</a:t>
            </a:r>
          </a:p>
        </p:txBody>
      </p:sp>
    </p:spTree>
    <p:extLst>
      <p:ext uri="{BB962C8B-B14F-4D97-AF65-F5344CB8AC3E}">
        <p14:creationId xmlns:p14="http://schemas.microsoft.com/office/powerpoint/2010/main" val="2851514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1F4BE-A67D-1646-A635-FDAF9CC6CF26}"/>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EB712F1-CE31-5363-66A5-4E48F4A58622}"/>
              </a:ext>
            </a:extLst>
          </p:cNvPr>
          <p:cNvCxnSpPr>
            <a:cxnSpLocks/>
          </p:cNvCxnSpPr>
          <p:nvPr/>
        </p:nvCxnSpPr>
        <p:spPr>
          <a:xfrm>
            <a:off x="71718" y="109459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A8C7D6D1-37A3-DAE1-DE67-00898A0BE93B}"/>
              </a:ext>
            </a:extLst>
          </p:cNvPr>
          <p:cNvSpPr/>
          <p:nvPr/>
        </p:nvSpPr>
        <p:spPr>
          <a:xfrm>
            <a:off x="1308773" y="2975988"/>
            <a:ext cx="9964593" cy="1043835"/>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6" name="Flowchart: Alternate Process 25">
            <a:extLst>
              <a:ext uri="{FF2B5EF4-FFF2-40B4-BE49-F238E27FC236}">
                <a16:creationId xmlns:a16="http://schemas.microsoft.com/office/drawing/2014/main" id="{7B6749AE-49EA-E365-8899-A960CFEA027A}"/>
              </a:ext>
            </a:extLst>
          </p:cNvPr>
          <p:cNvSpPr/>
          <p:nvPr/>
        </p:nvSpPr>
        <p:spPr>
          <a:xfrm>
            <a:off x="1459928" y="4223415"/>
            <a:ext cx="9964593" cy="214803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B7A32D7-60D6-9187-1103-6C490A3569AC}"/>
              </a:ext>
            </a:extLst>
          </p:cNvPr>
          <p:cNvCxnSpPr>
            <a:cxnSpLocks/>
            <a:stCxn id="25" idx="1"/>
          </p:cNvCxnSpPr>
          <p:nvPr/>
        </p:nvCxnSpPr>
        <p:spPr>
          <a:xfrm rot="10800000" flipH="1" flipV="1">
            <a:off x="1308773" y="3497906"/>
            <a:ext cx="92614" cy="1647656"/>
          </a:xfrm>
          <a:prstGeom prst="bentConnector4">
            <a:avLst>
              <a:gd name="adj1" fmla="val -246831"/>
              <a:gd name="adj2" fmla="val 6583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249ABCC5-17FA-5B00-4BA3-9717041944A3}"/>
              </a:ext>
            </a:extLst>
          </p:cNvPr>
          <p:cNvSpPr txBox="1">
            <a:spLocks/>
          </p:cNvSpPr>
          <p:nvPr/>
        </p:nvSpPr>
        <p:spPr>
          <a:xfrm>
            <a:off x="1646813" y="420485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b="1" dirty="0">
                <a:solidFill>
                  <a:srgbClr val="E96751"/>
                </a:solidFill>
              </a:rPr>
              <a:t>Dæmi:</a:t>
            </a:r>
          </a:p>
          <a:p>
            <a:pPr>
              <a:lnSpc>
                <a:spcPct val="100000"/>
              </a:lnSpc>
              <a:spcBef>
                <a:spcPts val="0"/>
              </a:spcBef>
            </a:pPr>
            <a:r>
              <a:rPr lang="en-IE" sz="2200" dirty="0">
                <a:solidFill>
                  <a:srgbClr val="494949"/>
                </a:solidFill>
              </a:rPr>
              <a:t>Heildarárlegur kostnaður (TAC) = €20,000</a:t>
            </a:r>
          </a:p>
          <a:p>
            <a:pPr>
              <a:lnSpc>
                <a:spcPct val="100000"/>
              </a:lnSpc>
              <a:spcBef>
                <a:spcPts val="0"/>
              </a:spcBef>
            </a:pPr>
            <a:r>
              <a:rPr lang="en-IE" sz="2200" dirty="0">
                <a:solidFill>
                  <a:srgbClr val="494949"/>
                </a:solidFill>
              </a:rPr>
              <a:t>Föst kostnaðargreiðsla = €14,000</a:t>
            </a:r>
          </a:p>
          <a:p>
            <a:pPr>
              <a:lnSpc>
                <a:spcPct val="100000"/>
              </a:lnSpc>
              <a:spcBef>
                <a:spcPts val="0"/>
              </a:spcBef>
            </a:pPr>
            <a:r>
              <a:rPr lang="en-IE" sz="2200" dirty="0">
                <a:solidFill>
                  <a:srgbClr val="494949"/>
                </a:solidFill>
              </a:rPr>
              <a:t>Breytilegur kostnaður á nótt = €30</a:t>
            </a:r>
          </a:p>
          <a:p>
            <a:pPr>
              <a:lnSpc>
                <a:spcPct val="100000"/>
              </a:lnSpc>
              <a:spcBef>
                <a:spcPts val="0"/>
              </a:spcBef>
            </a:pPr>
            <a:r>
              <a:rPr lang="en-IE" sz="2200" dirty="0">
                <a:solidFill>
                  <a:srgbClr val="494949"/>
                </a:solidFill>
              </a:rPr>
              <a:t>Áætlaðar nætur = 200</a:t>
            </a:r>
          </a:p>
          <a:p>
            <a:pPr>
              <a:lnSpc>
                <a:spcPct val="100000"/>
              </a:lnSpc>
              <a:spcBef>
                <a:spcPts val="0"/>
              </a:spcBef>
            </a:pPr>
            <a:r>
              <a:rPr lang="en-IE" sz="2200" dirty="0">
                <a:solidFill>
                  <a:srgbClr val="494949"/>
                </a:solidFill>
              </a:rPr>
              <a:t>Meðalverð á nótt = €150</a:t>
            </a:r>
          </a:p>
          <a:p>
            <a:pPr marL="0" indent="0">
              <a:lnSpc>
                <a:spcPct val="100000"/>
              </a:lnSpc>
              <a:spcBef>
                <a:spcPts val="0"/>
              </a:spcBef>
              <a:spcAft>
                <a:spcPts val="1200"/>
              </a:spcAft>
            </a:pPr>
            <a:endParaRPr lang="en-US" sz="2200" b="1" dirty="0">
              <a:solidFill>
                <a:srgbClr val="494949"/>
              </a:solidFill>
            </a:endParaRPr>
          </a:p>
        </p:txBody>
      </p:sp>
      <p:sp>
        <p:nvSpPr>
          <p:cNvPr id="21" name="Text Placeholder 5">
            <a:extLst>
              <a:ext uri="{FF2B5EF4-FFF2-40B4-BE49-F238E27FC236}">
                <a16:creationId xmlns:a16="http://schemas.microsoft.com/office/drawing/2014/main" id="{03171D8B-FAF9-CDCC-AF25-8878C5E6478D}"/>
              </a:ext>
            </a:extLst>
          </p:cNvPr>
          <p:cNvSpPr txBox="1">
            <a:spLocks/>
          </p:cNvSpPr>
          <p:nvPr/>
        </p:nvSpPr>
        <p:spPr>
          <a:xfrm>
            <a:off x="1524101" y="3096078"/>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Jafnrekstrarnætur = </a:t>
            </a:r>
            <a:r>
              <a:rPr lang="en-US" dirty="0">
                <a:solidFill>
                  <a:schemeClr val="bg1"/>
                </a:solidFill>
              </a:rPr>
              <a:t>Heildarárlegur kostnaður ÷ (Meðalverð á nótt - Breytilegur kostnaður á nótt)</a:t>
            </a:r>
          </a:p>
          <a:p>
            <a:pPr marL="0" indent="0">
              <a:spcAft>
                <a:spcPts val="600"/>
              </a:spcAft>
            </a:pPr>
            <a:endParaRPr lang="en-US" dirty="0"/>
          </a:p>
        </p:txBody>
      </p:sp>
      <p:sp>
        <p:nvSpPr>
          <p:cNvPr id="12" name="TextBox 11">
            <a:extLst>
              <a:ext uri="{FF2B5EF4-FFF2-40B4-BE49-F238E27FC236}">
                <a16:creationId xmlns:a16="http://schemas.microsoft.com/office/drawing/2014/main" id="{9A7C9EAD-B193-8DD9-1257-01745EEE829D}"/>
              </a:ext>
            </a:extLst>
          </p:cNvPr>
          <p:cNvSpPr txBox="1"/>
          <p:nvPr/>
        </p:nvSpPr>
        <p:spPr>
          <a:xfrm>
            <a:off x="5851324" y="4807430"/>
            <a:ext cx="5665010" cy="1107996"/>
          </a:xfrm>
          <a:prstGeom prst="rect">
            <a:avLst/>
          </a:prstGeom>
          <a:noFill/>
        </p:spPr>
        <p:txBody>
          <a:bodyPr wrap="square">
            <a:spAutoFit/>
          </a:bodyPr>
          <a:lstStyle/>
          <a:p>
            <a:pPr>
              <a:lnSpc>
                <a:spcPct val="100000"/>
              </a:lnSpc>
              <a:spcBef>
                <a:spcPts val="0"/>
              </a:spcBef>
            </a:pPr>
            <a:r>
              <a:rPr lang="en-IE" sz="2200" b="1" dirty="0">
                <a:solidFill>
                  <a:srgbClr val="494949"/>
                </a:solidFill>
              </a:rPr>
              <a:t>TAC = </a:t>
            </a:r>
            <a:r>
              <a:rPr lang="en-IE" sz="2200" dirty="0">
                <a:solidFill>
                  <a:srgbClr val="494949"/>
                </a:solidFill>
              </a:rPr>
              <a:t>€14,000 + (€30 × 200) = €20,000</a:t>
            </a:r>
          </a:p>
          <a:p>
            <a:pPr>
              <a:lnSpc>
                <a:spcPct val="100000"/>
              </a:lnSpc>
              <a:spcBef>
                <a:spcPts val="0"/>
              </a:spcBef>
            </a:pPr>
            <a:r>
              <a:rPr lang="en-IE" sz="2200" b="1" dirty="0">
                <a:solidFill>
                  <a:srgbClr val="494949"/>
                </a:solidFill>
              </a:rPr>
              <a:t>Hreinar tekjur á nótt </a:t>
            </a:r>
            <a:r>
              <a:rPr lang="en-IE" sz="2200" dirty="0">
                <a:solidFill>
                  <a:srgbClr val="494949"/>
                </a:solidFill>
              </a:rPr>
              <a:t>= €150 − €30 = €120</a:t>
            </a:r>
          </a:p>
          <a:p>
            <a:pPr>
              <a:lnSpc>
                <a:spcPct val="100000"/>
              </a:lnSpc>
              <a:spcBef>
                <a:spcPts val="0"/>
              </a:spcBef>
            </a:pPr>
            <a:r>
              <a:rPr lang="en-IE" sz="2200" b="1" dirty="0">
                <a:solidFill>
                  <a:srgbClr val="494949"/>
                </a:solidFill>
              </a:rPr>
              <a:t>Jöfnunarnætur </a:t>
            </a:r>
            <a:r>
              <a:rPr lang="en-IE" sz="2200" dirty="0">
                <a:solidFill>
                  <a:srgbClr val="494949"/>
                </a:solidFill>
              </a:rPr>
              <a:t>= €11.000 ÷ €90 =</a:t>
            </a:r>
            <a:r>
              <a:rPr lang="en-IE" sz="2200" b="1" dirty="0">
                <a:solidFill>
                  <a:srgbClr val="494949"/>
                </a:solidFill>
              </a:rPr>
              <a:t> 167 nætur</a:t>
            </a:r>
            <a:endParaRPr lang="en-IE" sz="2200" dirty="0">
              <a:solidFill>
                <a:srgbClr val="494949"/>
              </a:solidFill>
            </a:endParaRPr>
          </a:p>
        </p:txBody>
      </p:sp>
      <p:sp>
        <p:nvSpPr>
          <p:cNvPr id="19" name="Arrow: Right 18">
            <a:extLst>
              <a:ext uri="{FF2B5EF4-FFF2-40B4-BE49-F238E27FC236}">
                <a16:creationId xmlns:a16="http://schemas.microsoft.com/office/drawing/2014/main" id="{91B74EA7-D730-444E-0774-009CE536668C}"/>
              </a:ext>
            </a:extLst>
          </p:cNvPr>
          <p:cNvSpPr/>
          <p:nvPr/>
        </p:nvSpPr>
        <p:spPr>
          <a:xfrm>
            <a:off x="5331376" y="5960611"/>
            <a:ext cx="627529" cy="342547"/>
          </a:xfrm>
          <a:prstGeom prst="rightArrow">
            <a:avLst/>
          </a:prstGeom>
          <a:solidFill>
            <a:srgbClr val="EC7C6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 Placeholder 2">
            <a:extLst>
              <a:ext uri="{FF2B5EF4-FFF2-40B4-BE49-F238E27FC236}">
                <a16:creationId xmlns:a16="http://schemas.microsoft.com/office/drawing/2014/main" id="{733C144E-0C51-3C71-6887-B9888734875C}"/>
              </a:ext>
            </a:extLst>
          </p:cNvPr>
          <p:cNvSpPr txBox="1">
            <a:spLocks/>
          </p:cNvSpPr>
          <p:nvPr/>
        </p:nvSpPr>
        <p:spPr>
          <a:xfrm>
            <a:off x="417381" y="275828"/>
            <a:ext cx="1165079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solidFill>
                  <a:srgbClr val="EC7C69"/>
                </a:solidFill>
              </a:rPr>
              <a:t>Dæmi: (Valmöguleiki B) </a:t>
            </a:r>
            <a:r>
              <a:rPr lang="en-US" sz="3200">
                <a:solidFill>
                  <a:srgbClr val="459597"/>
                </a:solidFill>
              </a:rPr>
              <a:t>Reikna jöfnunarnætur </a:t>
            </a:r>
            <a:r>
              <a:rPr lang="en-US" sz="3200" b="0">
                <a:solidFill>
                  <a:srgbClr val="459597"/>
                </a:solidFill>
              </a:rPr>
              <a:t>(með heildarkostnaði)</a:t>
            </a:r>
            <a:endParaRPr lang="en-US" sz="3200" b="0" dirty="0">
              <a:solidFill>
                <a:srgbClr val="459597"/>
              </a:solidFill>
            </a:endParaRPr>
          </a:p>
        </p:txBody>
      </p:sp>
      <p:sp>
        <p:nvSpPr>
          <p:cNvPr id="14" name="TextBox 13">
            <a:extLst>
              <a:ext uri="{FF2B5EF4-FFF2-40B4-BE49-F238E27FC236}">
                <a16:creationId xmlns:a16="http://schemas.microsoft.com/office/drawing/2014/main" id="{40CBED22-AFCA-1B05-BC38-ACFFC2DE00F4}"/>
              </a:ext>
            </a:extLst>
          </p:cNvPr>
          <p:cNvSpPr txBox="1"/>
          <p:nvPr/>
        </p:nvSpPr>
        <p:spPr>
          <a:xfrm>
            <a:off x="510856" y="1136435"/>
            <a:ext cx="10913665" cy="1525418"/>
          </a:xfrm>
          <a:prstGeom prst="rect">
            <a:avLst/>
          </a:prstGeom>
          <a:noFill/>
        </p:spPr>
        <p:txBody>
          <a:bodyPr wrap="square">
            <a:spAutoFit/>
          </a:bodyPr>
          <a:lstStyle/>
          <a:p>
            <a:pPr>
              <a:lnSpc>
                <a:spcPct val="107000"/>
              </a:lnSpc>
              <a:spcAft>
                <a:spcPts val="800"/>
              </a:spcAft>
              <a:buNone/>
            </a:pPr>
            <a:r>
              <a:rPr lang="en-IE" sz="2200" i="1" kern="100" dirty="0">
                <a:solidFill>
                  <a:srgbClr val="595959"/>
                </a:solidFill>
                <a:effectLst/>
                <a:ea typeface="Aptos" panose="020B0004020202020204" pitchFamily="34" charset="0"/>
                <a:cs typeface="Times New Roman" panose="02020603050405020304" pitchFamily="18" charset="0"/>
              </a:rPr>
              <a:t>(</a:t>
            </a:r>
            <a:r>
              <a:rPr lang="en-IE" sz="2200" b="1" i="1" kern="100" dirty="0">
                <a:solidFill>
                  <a:srgbClr val="E96751"/>
                </a:solidFill>
                <a:effectLst/>
                <a:ea typeface="Aptos" panose="020B0004020202020204" pitchFamily="34" charset="0"/>
                <a:cs typeface="Times New Roman" panose="02020603050405020304" pitchFamily="18" charset="0"/>
              </a:rPr>
              <a:t>Athugasemd: </a:t>
            </a:r>
            <a:r>
              <a:rPr lang="en-IE" sz="2200" i="1" kern="100" dirty="0">
                <a:solidFill>
                  <a:srgbClr val="595959"/>
                </a:solidFill>
                <a:effectLst/>
                <a:ea typeface="Aptos" panose="020B0004020202020204" pitchFamily="34" charset="0"/>
                <a:cs typeface="Times New Roman" panose="02020603050405020304" pitchFamily="18" charset="0"/>
              </a:rPr>
              <a:t>Jafnreikningsformúlan í einingum er í grundvallaratriðum Föst kostnaður ÷ (Verð – Breytilegur kostnaður á einingu). Með því að nota meðalverð og taka tillit til breytilegs kostnaðar ertu að nota einfaldari útgáfu af þessu. Fyrir lítil gististaði eru breytilegur kostnaður á nótt yfirleitt tiltölulega lágur, svo margir eigendur áætla jafnreikning í nóttum með því að nota eingöngu fasta kostnað og verð.)</a:t>
            </a:r>
            <a:endParaRPr lang="en-IE" sz="2200" kern="100" dirty="0">
              <a:solidFill>
                <a:srgbClr val="595959"/>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10872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7C83-47E2-3BF7-896B-E50549B8F78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AB6B29-4AA1-A97E-D670-405AD643ECB0}"/>
              </a:ext>
            </a:extLst>
          </p:cNvPr>
          <p:cNvSpPr>
            <a:spLocks noGrp="1"/>
          </p:cNvSpPr>
          <p:nvPr>
            <p:ph type="body" sz="quarter" idx="16"/>
          </p:nvPr>
        </p:nvSpPr>
        <p:spPr>
          <a:xfrm>
            <a:off x="788657" y="275241"/>
            <a:ext cx="10614687" cy="803654"/>
          </a:xfrm>
        </p:spPr>
        <p:txBody>
          <a:bodyPr/>
          <a:lstStyle/>
          <a:p>
            <a:r>
              <a:rPr lang="en-US" sz="3200" dirty="0">
                <a:solidFill>
                  <a:srgbClr val="E96751"/>
                </a:solidFill>
              </a:rPr>
              <a:t>Að nota jöfngreiðslupunktinn til að leiðbeina ákvörðunum</a:t>
            </a:r>
            <a:endParaRPr lang="en-IE" sz="3200" dirty="0"/>
          </a:p>
        </p:txBody>
      </p:sp>
      <p:cxnSp>
        <p:nvCxnSpPr>
          <p:cNvPr id="10" name="Straight Connector 9">
            <a:extLst>
              <a:ext uri="{FF2B5EF4-FFF2-40B4-BE49-F238E27FC236}">
                <a16:creationId xmlns:a16="http://schemas.microsoft.com/office/drawing/2014/main" id="{6D6EF8B6-6A29-08D9-8425-643706FA9C76}"/>
              </a:ext>
            </a:extLst>
          </p:cNvPr>
          <p:cNvCxnSpPr>
            <a:cxnSpLocks/>
          </p:cNvCxnSpPr>
          <p:nvPr/>
        </p:nvCxnSpPr>
        <p:spPr>
          <a:xfrm>
            <a:off x="0" y="107889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58B6647-9ACD-B1A2-1A6B-76B8A0FE18C3}"/>
              </a:ext>
            </a:extLst>
          </p:cNvPr>
          <p:cNvSpPr/>
          <p:nvPr/>
        </p:nvSpPr>
        <p:spPr>
          <a:xfrm>
            <a:off x="798379" y="1437288"/>
            <a:ext cx="11012621"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3BA18AA6-54A1-9F21-FCB5-31888B161386}"/>
              </a:ext>
            </a:extLst>
          </p:cNvPr>
          <p:cNvSpPr/>
          <p:nvPr/>
        </p:nvSpPr>
        <p:spPr>
          <a:xfrm>
            <a:off x="798379" y="1280611"/>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9" name="TextBox 18">
            <a:extLst>
              <a:ext uri="{FF2B5EF4-FFF2-40B4-BE49-F238E27FC236}">
                <a16:creationId xmlns:a16="http://schemas.microsoft.com/office/drawing/2014/main" id="{149BC61F-FE68-32D9-B3DE-B4993856C0D1}"/>
              </a:ext>
            </a:extLst>
          </p:cNvPr>
          <p:cNvSpPr txBox="1"/>
          <p:nvPr/>
        </p:nvSpPr>
        <p:spPr>
          <a:xfrm>
            <a:off x="921419" y="1307111"/>
            <a:ext cx="3008476" cy="830997"/>
          </a:xfrm>
          <a:prstGeom prst="rect">
            <a:avLst/>
          </a:prstGeom>
          <a:noFill/>
        </p:spPr>
        <p:txBody>
          <a:bodyPr wrap="square" rtlCol="0">
            <a:spAutoFit/>
          </a:bodyPr>
          <a:lstStyle/>
          <a:p>
            <a:pPr algn="ctr"/>
            <a:r>
              <a:rPr lang="en-GB" sz="2400" b="1" dirty="0">
                <a:solidFill>
                  <a:schemeClr val="bg1"/>
                </a:solidFill>
              </a:rPr>
              <a:t>Ef þú ert undir rekstrarjafnri</a:t>
            </a:r>
          </a:p>
        </p:txBody>
      </p:sp>
      <p:sp>
        <p:nvSpPr>
          <p:cNvPr id="23" name="TextBox 22">
            <a:extLst>
              <a:ext uri="{FF2B5EF4-FFF2-40B4-BE49-F238E27FC236}">
                <a16:creationId xmlns:a16="http://schemas.microsoft.com/office/drawing/2014/main" id="{0A725696-06D5-95BC-8E92-E0BE8B0D4C0A}"/>
              </a:ext>
            </a:extLst>
          </p:cNvPr>
          <p:cNvSpPr txBox="1"/>
          <p:nvPr/>
        </p:nvSpPr>
        <p:spPr>
          <a:xfrm>
            <a:off x="4020550" y="1443643"/>
            <a:ext cx="7373071" cy="830997"/>
          </a:xfrm>
          <a:prstGeom prst="rect">
            <a:avLst/>
          </a:prstGeom>
          <a:noFill/>
        </p:spPr>
        <p:txBody>
          <a:bodyPr wrap="square" rtlCol="0">
            <a:spAutoFit/>
          </a:bodyPr>
          <a:lstStyle/>
          <a:p>
            <a:r>
              <a:rPr lang="en-US" sz="2400" dirty="0">
                <a:solidFill>
                  <a:srgbClr val="494949"/>
                </a:solidFill>
              </a:rPr>
              <a:t>Þú þarft annaðhvort að </a:t>
            </a:r>
            <a:r>
              <a:rPr lang="en-US" sz="2400" b="1" dirty="0">
                <a:solidFill>
                  <a:srgbClr val="494949"/>
                </a:solidFill>
              </a:rPr>
              <a:t>auka tekjur </a:t>
            </a:r>
            <a:r>
              <a:rPr lang="en-US" sz="2400" dirty="0">
                <a:solidFill>
                  <a:srgbClr val="494949"/>
                </a:solidFill>
              </a:rPr>
              <a:t>(hærri gjöld eða fleiri nætur) eða </a:t>
            </a:r>
            <a:r>
              <a:rPr lang="en-US" sz="2400" b="1" dirty="0">
                <a:solidFill>
                  <a:srgbClr val="494949"/>
                </a:solidFill>
              </a:rPr>
              <a:t>draga úr kostnaði</a:t>
            </a:r>
            <a:r>
              <a:rPr lang="en-US" sz="2400" dirty="0">
                <a:solidFill>
                  <a:srgbClr val="494949"/>
                </a:solidFill>
              </a:rPr>
              <a:t>.</a:t>
            </a:r>
            <a:endParaRPr lang="en-GB" sz="2400" dirty="0">
              <a:solidFill>
                <a:srgbClr val="494949"/>
              </a:solidFill>
            </a:endParaRPr>
          </a:p>
        </p:txBody>
      </p:sp>
      <p:sp>
        <p:nvSpPr>
          <p:cNvPr id="5" name="Rectangle 4">
            <a:extLst>
              <a:ext uri="{FF2B5EF4-FFF2-40B4-BE49-F238E27FC236}">
                <a16:creationId xmlns:a16="http://schemas.microsoft.com/office/drawing/2014/main" id="{9A308270-6BD1-CDBD-789E-0A7EB2645549}"/>
              </a:ext>
            </a:extLst>
          </p:cNvPr>
          <p:cNvSpPr/>
          <p:nvPr/>
        </p:nvSpPr>
        <p:spPr>
          <a:xfrm>
            <a:off x="802923" y="2520785"/>
            <a:ext cx="11012621" cy="3944948"/>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2B142DDE-066E-CA9D-3A2A-47AF0AF9097E}"/>
              </a:ext>
            </a:extLst>
          </p:cNvPr>
          <p:cNvSpPr/>
          <p:nvPr/>
        </p:nvSpPr>
        <p:spPr>
          <a:xfrm>
            <a:off x="765856" y="2640633"/>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2" name="TextBox 1">
            <a:extLst>
              <a:ext uri="{FF2B5EF4-FFF2-40B4-BE49-F238E27FC236}">
                <a16:creationId xmlns:a16="http://schemas.microsoft.com/office/drawing/2014/main" id="{3FBA6390-F666-E542-1266-AB3E457C9D69}"/>
              </a:ext>
            </a:extLst>
          </p:cNvPr>
          <p:cNvSpPr txBox="1"/>
          <p:nvPr/>
        </p:nvSpPr>
        <p:spPr>
          <a:xfrm>
            <a:off x="979090" y="2879118"/>
            <a:ext cx="2339096" cy="1200329"/>
          </a:xfrm>
          <a:prstGeom prst="rect">
            <a:avLst/>
          </a:prstGeom>
          <a:noFill/>
        </p:spPr>
        <p:txBody>
          <a:bodyPr wrap="square" rtlCol="0">
            <a:spAutoFit/>
          </a:bodyPr>
          <a:lstStyle/>
          <a:p>
            <a:pPr lvl="0"/>
            <a:r>
              <a:rPr lang="en-US" altLang="en-US" sz="2400" b="1" dirty="0">
                <a:solidFill>
                  <a:schemeClr val="bg1"/>
                </a:solidFill>
              </a:rPr>
              <a:t>Ef þú óttast að 26% nýtingarhlutfall náist ekki</a:t>
            </a:r>
            <a:endParaRPr lang="en-GB" sz="2400" b="1" dirty="0">
              <a:solidFill>
                <a:schemeClr val="bg1"/>
              </a:solidFill>
            </a:endParaRPr>
          </a:p>
        </p:txBody>
      </p:sp>
      <p:sp>
        <p:nvSpPr>
          <p:cNvPr id="17" name="TextBox 16">
            <a:extLst>
              <a:ext uri="{FF2B5EF4-FFF2-40B4-BE49-F238E27FC236}">
                <a16:creationId xmlns:a16="http://schemas.microsoft.com/office/drawing/2014/main" id="{AB30C36F-F253-DC52-1E2B-E4BA8CCF6389}"/>
              </a:ext>
            </a:extLst>
          </p:cNvPr>
          <p:cNvSpPr txBox="1"/>
          <p:nvPr/>
        </p:nvSpPr>
        <p:spPr>
          <a:xfrm>
            <a:off x="3803378" y="2526193"/>
            <a:ext cx="8012166" cy="3939540"/>
          </a:xfrm>
          <a:prstGeom prst="rect">
            <a:avLst/>
          </a:prstGeom>
          <a:noFill/>
        </p:spPr>
        <p:txBody>
          <a:bodyPr wrap="square" rtlCol="0">
            <a:spAutoFit/>
          </a:bodyPr>
          <a:lstStyle/>
          <a:p>
            <a:pPr>
              <a:spcAft>
                <a:spcPts val="600"/>
              </a:spcAft>
            </a:pPr>
            <a:r>
              <a:rPr lang="en-US" sz="2400" b="1" dirty="0">
                <a:solidFill>
                  <a:srgbClr val="494949"/>
                </a:solidFill>
              </a:rPr>
              <a:t>Til að halda áfram með dæmið úr tilfellisrannsókninni, ef þú óttast að 26% nýtingar verði ekki náð, geturðu séð hvernig þú getur bætt myndina. </a:t>
            </a:r>
          </a:p>
          <a:p>
            <a:pPr>
              <a:spcAft>
                <a:spcPts val="600"/>
              </a:spcAft>
            </a:pPr>
            <a:r>
              <a:rPr lang="en-US" sz="2400" b="1" dirty="0">
                <a:solidFill>
                  <a:srgbClr val="E96751"/>
                </a:solidFill>
              </a:rPr>
              <a:t>Til dæmis </a:t>
            </a:r>
            <a:r>
              <a:rPr lang="en-US" sz="2400" dirty="0">
                <a:solidFill>
                  <a:srgbClr val="494949"/>
                </a:solidFill>
              </a:rPr>
              <a:t>myndi </a:t>
            </a:r>
            <a:r>
              <a:rPr lang="en-US" sz="2400" b="1" dirty="0">
                <a:solidFill>
                  <a:srgbClr val="494949"/>
                </a:solidFill>
              </a:rPr>
              <a:t>lækkun föstu kostnaðarins </a:t>
            </a:r>
            <a:r>
              <a:rPr lang="en-US" sz="2400" dirty="0">
                <a:solidFill>
                  <a:srgbClr val="494949"/>
                </a:solidFill>
              </a:rPr>
              <a:t>um 5.000 € lækka jöfnunarpunktinn, en hækkun meðalverðs um 10 € myndi hækka hagnaðinn á nótt og draga úr fjölda jöfnunar­nátta sem þarf. </a:t>
            </a:r>
          </a:p>
          <a:p>
            <a:pPr>
              <a:spcAft>
                <a:spcPts val="600"/>
              </a:spcAft>
            </a:pPr>
            <a:r>
              <a:rPr lang="en-US" sz="2400" b="1" dirty="0">
                <a:solidFill>
                  <a:srgbClr val="459597"/>
                </a:solidFill>
              </a:rPr>
              <a:t>Ábending: </a:t>
            </a:r>
            <a:r>
              <a:rPr lang="en-US" sz="2400" dirty="0">
                <a:solidFill>
                  <a:srgbClr val="494949"/>
                </a:solidFill>
              </a:rPr>
              <a:t>Notaðu töflureikn til að prófa þessi gildi (t.d. formúlu fyrir jafnvægisnýtingu) til að ákvarða hvaða stýritæki (kostnaður eða verð) hafa </a:t>
            </a:r>
            <a:r>
              <a:rPr lang="en-US" sz="2400" dirty="0" err="1">
                <a:solidFill>
                  <a:srgbClr val="494949"/>
                </a:solidFill>
              </a:rPr>
              <a:t>mest </a:t>
            </a:r>
            <a:r>
              <a:rPr lang="en-US" sz="2400" dirty="0">
                <a:solidFill>
                  <a:srgbClr val="494949"/>
                </a:solidFill>
              </a:rPr>
              <a:t>áhrif.</a:t>
            </a:r>
          </a:p>
        </p:txBody>
      </p:sp>
    </p:spTree>
    <p:extLst>
      <p:ext uri="{BB962C8B-B14F-4D97-AF65-F5344CB8AC3E}">
        <p14:creationId xmlns:p14="http://schemas.microsoft.com/office/powerpoint/2010/main" val="2439366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A1298-00EF-7312-4C5D-B4F0F3C2AF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669E0C1-CF22-7526-6065-4A603B5E401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A65C11FE-F245-D84B-59C8-ECFD24845D57}"/>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C6BA5194-A504-1E06-3080-967C7C759883}"/>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Ávöxtun fjárfestingar (ROI)</a:t>
            </a:r>
            <a:endParaRPr lang="en-GB" sz="2400" b="1" dirty="0">
              <a:solidFill>
                <a:schemeClr val="bg1"/>
              </a:solidFill>
            </a:endParaRPr>
          </a:p>
        </p:txBody>
      </p:sp>
      <p:sp>
        <p:nvSpPr>
          <p:cNvPr id="17" name="TextBox 16">
            <a:extLst>
              <a:ext uri="{FF2B5EF4-FFF2-40B4-BE49-F238E27FC236}">
                <a16:creationId xmlns:a16="http://schemas.microsoft.com/office/drawing/2014/main" id="{B4A60999-70F3-A3FA-EBEA-20BAB13A6445}"/>
              </a:ext>
            </a:extLst>
          </p:cNvPr>
          <p:cNvSpPr txBox="1"/>
          <p:nvPr/>
        </p:nvSpPr>
        <p:spPr>
          <a:xfrm>
            <a:off x="3722634" y="281339"/>
            <a:ext cx="8012166" cy="5355312"/>
          </a:xfrm>
          <a:prstGeom prst="rect">
            <a:avLst/>
          </a:prstGeom>
          <a:noFill/>
        </p:spPr>
        <p:txBody>
          <a:bodyPr wrap="square" rtlCol="0">
            <a:spAutoFit/>
          </a:bodyPr>
          <a:lstStyle/>
          <a:p>
            <a:pPr>
              <a:spcAft>
                <a:spcPts val="600"/>
              </a:spcAft>
            </a:pPr>
            <a:r>
              <a:rPr lang="en-US" sz="2400" b="1" dirty="0">
                <a:solidFill>
                  <a:srgbClr val="EC7C69"/>
                </a:solidFill>
              </a:rPr>
              <a:t>Mundu </a:t>
            </a:r>
            <a:r>
              <a:rPr lang="en-US" sz="2400" dirty="0">
                <a:solidFill>
                  <a:srgbClr val="494949"/>
                </a:solidFill>
              </a:rPr>
              <a:t>að rekstrarjafnrétti tekur ekki tillit til endurgreiðslu upphaflegrar fjárfestingar eða lána – það er eingöngu á rekstrargrunni, ár frá ári. </a:t>
            </a:r>
          </a:p>
          <a:p>
            <a:pPr>
              <a:spcAft>
                <a:spcPts val="600"/>
              </a:spcAft>
            </a:pPr>
            <a:endParaRPr lang="en-US" sz="2400" dirty="0">
              <a:solidFill>
                <a:srgbClr val="494949"/>
              </a:solidFill>
            </a:endParaRPr>
          </a:p>
          <a:p>
            <a:pPr>
              <a:spcAft>
                <a:spcPts val="600"/>
              </a:spcAft>
            </a:pPr>
            <a:r>
              <a:rPr lang="en-US" sz="2400" b="1" dirty="0">
                <a:solidFill>
                  <a:srgbClr val="494949"/>
                </a:solidFill>
              </a:rPr>
              <a:t>Til að endurheimta stofnkostnaðinn </a:t>
            </a:r>
            <a:r>
              <a:rPr lang="en-US" sz="2400" dirty="0">
                <a:solidFill>
                  <a:srgbClr val="494949"/>
                </a:solidFill>
              </a:rPr>
              <a:t>(t.d. €256 þús. frá áður) þarftu að skila hagnaði með tímanum eða hafa nægjanlegan rekstrarsjóð til að greiða alla skuld sem notuð var til að fjármagna uppsetninguna.</a:t>
            </a:r>
          </a:p>
          <a:p>
            <a:pPr>
              <a:spcAft>
                <a:spcPts val="600"/>
              </a:spcAft>
            </a:pPr>
            <a:r>
              <a:rPr lang="en-US" sz="2400" dirty="0">
                <a:solidFill>
                  <a:srgbClr val="494949"/>
                </a:solidFill>
              </a:rPr>
              <a:t> </a:t>
            </a:r>
          </a:p>
          <a:p>
            <a:pPr>
              <a:spcAft>
                <a:spcPts val="600"/>
              </a:spcAft>
            </a:pPr>
            <a:r>
              <a:rPr lang="en-US" sz="2400" dirty="0">
                <a:solidFill>
                  <a:srgbClr val="494949"/>
                </a:solidFill>
              </a:rPr>
              <a:t>Eitt mæliker á </a:t>
            </a:r>
            <a:r>
              <a:rPr lang="en-US" sz="2400" b="1" dirty="0">
                <a:solidFill>
                  <a:srgbClr val="494949"/>
                </a:solidFill>
              </a:rPr>
              <a:t>ávöxtun er ROI (ávöxtun fjárfestingar), </a:t>
            </a:r>
            <a:r>
              <a:rPr lang="en-US" sz="2400" dirty="0">
                <a:solidFill>
                  <a:srgbClr val="494949"/>
                </a:solidFill>
              </a:rPr>
              <a:t>sem reiknar hagnað miðað við upphaflega fjárfestinguna. </a:t>
            </a:r>
          </a:p>
          <a:p>
            <a:pPr>
              <a:spcAft>
                <a:spcPts val="600"/>
              </a:spcAft>
            </a:pPr>
            <a:endParaRPr lang="en-US" sz="2400" dirty="0">
              <a:solidFill>
                <a:srgbClr val="494949"/>
              </a:solidFill>
            </a:endParaRPr>
          </a:p>
          <a:p>
            <a:pPr>
              <a:spcAft>
                <a:spcPts val="600"/>
              </a:spcAft>
            </a:pPr>
            <a:r>
              <a:rPr lang="en-US" sz="2400" b="1" dirty="0">
                <a:solidFill>
                  <a:srgbClr val="E96751"/>
                </a:solidFill>
              </a:rPr>
              <a:t>Til dæmis</a:t>
            </a:r>
            <a:r>
              <a:rPr lang="en-US" sz="2400" dirty="0">
                <a:solidFill>
                  <a:srgbClr val="494949"/>
                </a:solidFill>
              </a:rPr>
              <a:t>, ef þú fjárfestir €100 þús. og gerðir €10 þús. hagnað á fyrsta ári, þá er það 10% arðsemi (ROI) fyrir það ár. </a:t>
            </a:r>
          </a:p>
        </p:txBody>
      </p:sp>
      <p:sp>
        <p:nvSpPr>
          <p:cNvPr id="3" name="TextBox 2">
            <a:extLst>
              <a:ext uri="{FF2B5EF4-FFF2-40B4-BE49-F238E27FC236}">
                <a16:creationId xmlns:a16="http://schemas.microsoft.com/office/drawing/2014/main" id="{627A1743-C9C8-F166-8B23-C321B80DD32F}"/>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Að stofna glamping-fyrirtæki: Fullkominn leiðarvísir</a:t>
            </a:r>
            <a:endParaRPr lang="en-US" i="0" dirty="0">
              <a:solidFill>
                <a:srgbClr val="00B0F0"/>
              </a:solidFill>
              <a:effectLst/>
            </a:endParaRPr>
          </a:p>
        </p:txBody>
      </p:sp>
    </p:spTree>
    <p:extLst>
      <p:ext uri="{BB962C8B-B14F-4D97-AF65-F5344CB8AC3E}">
        <p14:creationId xmlns:p14="http://schemas.microsoft.com/office/powerpoint/2010/main" val="4154859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66E7C-9B07-64F2-F758-CAAE269A8AE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DD869FD-68DD-1169-4996-8F1B334051C5}"/>
              </a:ext>
            </a:extLst>
          </p:cNvPr>
          <p:cNvSpPr/>
          <p:nvPr/>
        </p:nvSpPr>
        <p:spPr>
          <a:xfrm>
            <a:off x="722179" y="275931"/>
            <a:ext cx="11012621" cy="5822385"/>
          </a:xfrm>
          <a:prstGeom prst="rect">
            <a:avLst/>
          </a:prstGeom>
          <a:ln>
            <a:solidFill>
              <a:srgbClr val="E9675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D0BACE18-8186-D641-774C-101491A7D97F}"/>
              </a:ext>
            </a:extLst>
          </p:cNvPr>
          <p:cNvSpPr/>
          <p:nvPr/>
        </p:nvSpPr>
        <p:spPr>
          <a:xfrm>
            <a:off x="685112" y="395779"/>
            <a:ext cx="2765565" cy="16806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TextBox 12">
            <a:extLst>
              <a:ext uri="{FF2B5EF4-FFF2-40B4-BE49-F238E27FC236}">
                <a16:creationId xmlns:a16="http://schemas.microsoft.com/office/drawing/2014/main" id="{1AA38AC4-6853-ED04-3ED9-9D64B6CCC10E}"/>
              </a:ext>
            </a:extLst>
          </p:cNvPr>
          <p:cNvSpPr txBox="1"/>
          <p:nvPr/>
        </p:nvSpPr>
        <p:spPr>
          <a:xfrm>
            <a:off x="898346" y="719206"/>
            <a:ext cx="2339096" cy="830997"/>
          </a:xfrm>
          <a:prstGeom prst="rect">
            <a:avLst/>
          </a:prstGeom>
          <a:noFill/>
        </p:spPr>
        <p:txBody>
          <a:bodyPr wrap="square" rtlCol="0">
            <a:spAutoFit/>
          </a:bodyPr>
          <a:lstStyle/>
          <a:p>
            <a:pPr lvl="0" algn="ctr"/>
            <a:r>
              <a:rPr lang="en-US" altLang="en-US" sz="2400" b="1" dirty="0">
                <a:solidFill>
                  <a:schemeClr val="bg1"/>
                </a:solidFill>
              </a:rPr>
              <a:t>Ávöxtun fjárfestingar (ROI)</a:t>
            </a:r>
            <a:endParaRPr lang="en-GB" sz="2400" b="1" dirty="0">
              <a:solidFill>
                <a:schemeClr val="bg1"/>
              </a:solidFill>
            </a:endParaRPr>
          </a:p>
        </p:txBody>
      </p:sp>
      <p:sp>
        <p:nvSpPr>
          <p:cNvPr id="17" name="TextBox 16">
            <a:extLst>
              <a:ext uri="{FF2B5EF4-FFF2-40B4-BE49-F238E27FC236}">
                <a16:creationId xmlns:a16="http://schemas.microsoft.com/office/drawing/2014/main" id="{82A99669-4BF2-4ACE-F36D-74AC7260AB6E}"/>
              </a:ext>
            </a:extLst>
          </p:cNvPr>
          <p:cNvSpPr txBox="1"/>
          <p:nvPr/>
        </p:nvSpPr>
        <p:spPr>
          <a:xfrm>
            <a:off x="3722634" y="281339"/>
            <a:ext cx="7124660" cy="3647152"/>
          </a:xfrm>
          <a:prstGeom prst="rect">
            <a:avLst/>
          </a:prstGeom>
          <a:noFill/>
        </p:spPr>
        <p:txBody>
          <a:bodyPr wrap="square" rtlCol="0">
            <a:spAutoFit/>
          </a:bodyPr>
          <a:lstStyle/>
          <a:p>
            <a:pPr>
              <a:spcAft>
                <a:spcPts val="600"/>
              </a:spcAft>
            </a:pPr>
            <a:endParaRPr lang="en-US" sz="2400" dirty="0">
              <a:solidFill>
                <a:srgbClr val="494949"/>
              </a:solidFill>
            </a:endParaRPr>
          </a:p>
          <a:p>
            <a:pPr>
              <a:spcAft>
                <a:spcPts val="600"/>
              </a:spcAft>
            </a:pPr>
            <a:r>
              <a:rPr lang="en-US" sz="2400" b="1" dirty="0">
                <a:solidFill>
                  <a:srgbClr val="494949"/>
                </a:solidFill>
              </a:rPr>
              <a:t>Lúxusglamping </a:t>
            </a:r>
            <a:r>
              <a:rPr lang="en-US" sz="2400" dirty="0">
                <a:solidFill>
                  <a:srgbClr val="494949"/>
                </a:solidFill>
              </a:rPr>
              <a:t>getur stundum skilað hraðri arðsemi – ein greining sýndi að jafnvel tiltölulega dýrt safari-tjald gæti </a:t>
            </a:r>
            <a:r>
              <a:rPr lang="en-US" sz="2400" i="1" dirty="0">
                <a:solidFill>
                  <a:srgbClr val="494949"/>
                </a:solidFill>
              </a:rPr>
              <a:t>greitt sig sjálft á nokkrum árstíðum </a:t>
            </a:r>
            <a:r>
              <a:rPr lang="en-US" sz="2400" dirty="0">
                <a:solidFill>
                  <a:srgbClr val="494949"/>
                </a:solidFill>
              </a:rPr>
              <a:t>ef nýting og gjöld eru sterk, á meðan einfaldari mannvirki geta endurheimt fjárfestinguna á fyrsta ári.</a:t>
            </a:r>
          </a:p>
          <a:p>
            <a:pPr>
              <a:spcAft>
                <a:spcPts val="600"/>
              </a:spcAft>
            </a:pPr>
            <a:endParaRPr lang="en-US" sz="2400" dirty="0">
              <a:solidFill>
                <a:srgbClr val="494949"/>
              </a:solidFill>
            </a:endParaRPr>
          </a:p>
          <a:p>
            <a:pPr>
              <a:spcAft>
                <a:spcPts val="600"/>
              </a:spcAft>
            </a:pPr>
            <a:r>
              <a:rPr lang="en-US" sz="2400" dirty="0">
                <a:solidFill>
                  <a:srgbClr val="494949"/>
                </a:solidFill>
              </a:rPr>
              <a:t>En sem byrjandi skaltu fyrst einbeita þér að því að ná jafnri stöðu og síðan bæta stöðugt þaðan.</a:t>
            </a:r>
          </a:p>
        </p:txBody>
      </p:sp>
      <p:sp>
        <p:nvSpPr>
          <p:cNvPr id="3" name="TextBox 2">
            <a:extLst>
              <a:ext uri="{FF2B5EF4-FFF2-40B4-BE49-F238E27FC236}">
                <a16:creationId xmlns:a16="http://schemas.microsoft.com/office/drawing/2014/main" id="{B761227E-CAE2-DF3B-CDE2-D01ACB47672C}"/>
              </a:ext>
            </a:extLst>
          </p:cNvPr>
          <p:cNvSpPr txBox="1"/>
          <p:nvPr/>
        </p:nvSpPr>
        <p:spPr>
          <a:xfrm>
            <a:off x="593177" y="6277555"/>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Að stofna glamping-fyrirtæki: Fullkominn leiðarvísir</a:t>
            </a:r>
            <a:endParaRPr lang="en-US" i="0" dirty="0">
              <a:solidFill>
                <a:srgbClr val="00B0F0"/>
              </a:solidFill>
              <a:effectLst/>
            </a:endParaRPr>
          </a:p>
        </p:txBody>
      </p:sp>
    </p:spTree>
    <p:extLst>
      <p:ext uri="{BB962C8B-B14F-4D97-AF65-F5344CB8AC3E}">
        <p14:creationId xmlns:p14="http://schemas.microsoft.com/office/powerpoint/2010/main" val="199177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61D6-A35F-4D8E-4AE8-7EA389AE453F}"/>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B110B2B-0FBD-2958-F984-38ECA4BD53A9}"/>
              </a:ext>
            </a:extLst>
          </p:cNvPr>
          <p:cNvSpPr/>
          <p:nvPr/>
        </p:nvSpPr>
        <p:spPr>
          <a:xfrm>
            <a:off x="4041756" y="3314700"/>
            <a:ext cx="7817046" cy="3286126"/>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E033332-EC82-0DD6-14BA-B60A4B6D107D}"/>
              </a:ext>
            </a:extLst>
          </p:cNvPr>
          <p:cNvSpPr>
            <a:spLocks noGrp="1"/>
          </p:cNvSpPr>
          <p:nvPr>
            <p:ph type="body" sz="quarter" idx="16"/>
          </p:nvPr>
        </p:nvSpPr>
        <p:spPr>
          <a:xfrm>
            <a:off x="4443301" y="186544"/>
            <a:ext cx="7221426" cy="803654"/>
          </a:xfrm>
        </p:spPr>
        <p:txBody>
          <a:bodyPr/>
          <a:lstStyle/>
          <a:p>
            <a:r>
              <a:rPr lang="en-IE" dirty="0"/>
              <a:t>Reikna út nýtingarhlutfallið</a:t>
            </a:r>
            <a:endParaRPr lang="en-IE" sz="2400" b="0" i="1" dirty="0">
              <a:solidFill>
                <a:srgbClr val="E96751"/>
              </a:solidFill>
            </a:endParaRPr>
          </a:p>
        </p:txBody>
      </p:sp>
      <p:sp>
        <p:nvSpPr>
          <p:cNvPr id="7" name="Text Placeholder 6">
            <a:extLst>
              <a:ext uri="{FF2B5EF4-FFF2-40B4-BE49-F238E27FC236}">
                <a16:creationId xmlns:a16="http://schemas.microsoft.com/office/drawing/2014/main" id="{66147393-0BF8-34B5-E396-26A2EFED047C}"/>
              </a:ext>
            </a:extLst>
          </p:cNvPr>
          <p:cNvSpPr>
            <a:spLocks noGrp="1"/>
          </p:cNvSpPr>
          <p:nvPr>
            <p:ph type="body" sz="quarter" idx="21"/>
          </p:nvPr>
        </p:nvSpPr>
        <p:spPr>
          <a:xfrm>
            <a:off x="4443301" y="696052"/>
            <a:ext cx="7301024" cy="4530541"/>
          </a:xfrm>
        </p:spPr>
        <p:txBody>
          <a:bodyPr/>
          <a:lstStyle/>
          <a:p>
            <a:pPr>
              <a:spcAft>
                <a:spcPts val="600"/>
              </a:spcAft>
            </a:pPr>
            <a:r>
              <a:rPr lang="en-IE" dirty="0"/>
              <a:t>Með jafnreikningsnóttum (úr valkosti A eða B) og tiltækum nóttum geturðu fundið </a:t>
            </a:r>
            <a:r>
              <a:rPr lang="en-IE" b="1" dirty="0"/>
              <a:t>nýtingu sem þarf til að ná jafnreikningi</a:t>
            </a:r>
            <a:r>
              <a:rPr lang="en-IE" dirty="0"/>
              <a:t>. </a:t>
            </a:r>
            <a:r>
              <a:rPr lang="en-US" dirty="0"/>
              <a:t>Nýting er einfaldlega hlutfall </a:t>
            </a:r>
            <a:r>
              <a:rPr lang="en-IE" dirty="0"/>
              <a:t>bókaðra (nýtra) </a:t>
            </a:r>
            <a:r>
              <a:rPr lang="en-US" dirty="0"/>
              <a:t>nótta af tiltækum nóttum</a:t>
            </a:r>
            <a:r>
              <a:rPr lang="en-IE" dirty="0"/>
              <a:t>. </a:t>
            </a:r>
          </a:p>
          <a:p>
            <a:pPr>
              <a:spcAft>
                <a:spcPts val="600"/>
              </a:spcAft>
            </a:pPr>
            <a:r>
              <a:rPr lang="en-IE" b="1" dirty="0">
                <a:solidFill>
                  <a:srgbClr val="E96751"/>
                </a:solidFill>
              </a:rPr>
              <a:t>Formúla: </a:t>
            </a:r>
            <a:r>
              <a:rPr lang="en-IE" b="1" dirty="0">
                <a:solidFill>
                  <a:srgbClr val="595959"/>
                </a:solidFill>
              </a:rPr>
              <a:t>Nýtingu hlutfall = (bókaðar nætur ÷ tiltækar nætur) × 100</a:t>
            </a:r>
            <a:r>
              <a:rPr lang="en-IE" dirty="0">
                <a:solidFill>
                  <a:srgbClr val="595959"/>
                </a:solidFill>
              </a:rPr>
              <a:t>%. Í þessu tilfelli skaltu nota jafnreikningsnætur sem "bókaðar nætur". </a:t>
            </a:r>
          </a:p>
          <a:p>
            <a:pPr>
              <a:spcAft>
                <a:spcPts val="600"/>
              </a:spcAft>
            </a:pPr>
            <a:endParaRPr lang="en-IE" sz="1000" b="1" i="1" dirty="0">
              <a:solidFill>
                <a:schemeClr val="bg1"/>
              </a:solidFill>
            </a:endParaRPr>
          </a:p>
          <a:p>
            <a:pPr>
              <a:spcAft>
                <a:spcPts val="600"/>
              </a:spcAft>
            </a:pPr>
            <a:r>
              <a:rPr lang="en-IE" sz="2600" b="1" i="1" dirty="0">
                <a:solidFill>
                  <a:schemeClr val="bg1"/>
                </a:solidFill>
              </a:rPr>
              <a:t>Dæmi: </a:t>
            </a:r>
            <a:r>
              <a:rPr lang="en-IE" i="1" dirty="0">
                <a:solidFill>
                  <a:schemeClr val="bg1"/>
                </a:solidFill>
              </a:rPr>
              <a:t>Framhald af dæmi B: jafnrekstrar 196 nætur. Ef þú hefur 365 nætur tiltækar, er nauðsynleg nýting 196/365 =</a:t>
            </a:r>
            <a:r>
              <a:rPr lang="en-IE" b="1" i="1" dirty="0">
                <a:solidFill>
                  <a:schemeClr val="bg1"/>
                </a:solidFill>
              </a:rPr>
              <a:t> 54</a:t>
            </a:r>
            <a:r>
              <a:rPr lang="en-IE" i="1" dirty="0">
                <a:solidFill>
                  <a:schemeClr val="bg1"/>
                </a:solidFill>
              </a:rPr>
              <a:t>%. </a:t>
            </a:r>
          </a:p>
          <a:p>
            <a:pPr>
              <a:spcAft>
                <a:spcPts val="600"/>
              </a:spcAft>
            </a:pPr>
            <a:r>
              <a:rPr lang="en-IE" i="1" dirty="0">
                <a:solidFill>
                  <a:schemeClr val="bg1"/>
                </a:solidFill>
              </a:rPr>
              <a:t>Ef þú </a:t>
            </a:r>
            <a:r>
              <a:rPr lang="en-US" i="1" dirty="0">
                <a:solidFill>
                  <a:schemeClr val="bg1"/>
                </a:solidFill>
              </a:rPr>
              <a:t>hefðir aðeins 320 nætur í boði (vegna lokana), þá </a:t>
            </a:r>
            <a:r>
              <a:rPr lang="en-IE" i="1" dirty="0">
                <a:solidFill>
                  <a:schemeClr val="bg1"/>
                </a:solidFill>
              </a:rPr>
              <a:t>þarf</a:t>
            </a:r>
            <a:r>
              <a:rPr lang="en-US" i="1" dirty="0">
                <a:solidFill>
                  <a:schemeClr val="bg1"/>
                </a:solidFill>
              </a:rPr>
              <a:t> 196/320 = 61% nýtingu</a:t>
            </a:r>
            <a:r>
              <a:rPr lang="en-IE" i="1" dirty="0">
                <a:solidFill>
                  <a:schemeClr val="bg1"/>
                </a:solidFill>
              </a:rPr>
              <a:t>.</a:t>
            </a:r>
            <a:r>
              <a:rPr lang="en-IE" dirty="0">
                <a:solidFill>
                  <a:schemeClr val="bg1"/>
                </a:solidFill>
              </a:rPr>
              <a:t> </a:t>
            </a:r>
          </a:p>
          <a:p>
            <a:pPr>
              <a:spcAft>
                <a:spcPts val="600"/>
              </a:spcAft>
            </a:pPr>
            <a:r>
              <a:rPr lang="en-IE" dirty="0">
                <a:solidFill>
                  <a:schemeClr val="bg1"/>
                </a:solidFill>
              </a:rPr>
              <a:t>Þetta talan segir þér hversu mikil bókunarhlutfall þitt þarf að vera. Ef</a:t>
            </a:r>
            <a:r>
              <a:rPr lang="en-IE" b="1" dirty="0">
                <a:solidFill>
                  <a:schemeClr val="bg1"/>
                </a:solidFill>
              </a:rPr>
              <a:t> 60% nýting</a:t>
            </a:r>
            <a:r>
              <a:rPr lang="en-IE" dirty="0">
                <a:solidFill>
                  <a:schemeClr val="bg1"/>
                </a:solidFill>
              </a:rPr>
              <a:t> er nauðsynleg til að ná jafnri stöðu þýðir það að þú þarft að fylla aðeins meira en </a:t>
            </a:r>
            <a:r>
              <a:rPr lang="en-IE" b="1" dirty="0">
                <a:solidFill>
                  <a:schemeClr val="bg1"/>
                </a:solidFill>
              </a:rPr>
              <a:t>helming allra tiltækra nætur að meðaltali. </a:t>
            </a:r>
          </a:p>
        </p:txBody>
      </p:sp>
      <p:sp>
        <p:nvSpPr>
          <p:cNvPr id="5" name="Text Placeholder 4">
            <a:extLst>
              <a:ext uri="{FF2B5EF4-FFF2-40B4-BE49-F238E27FC236}">
                <a16:creationId xmlns:a16="http://schemas.microsoft.com/office/drawing/2014/main" id="{54ACCBCD-421F-6D60-1609-545FF24FBD15}"/>
              </a:ext>
            </a:extLst>
          </p:cNvPr>
          <p:cNvSpPr>
            <a:spLocks noGrp="1"/>
          </p:cNvSpPr>
          <p:nvPr>
            <p:ph type="body" sz="quarter" idx="18"/>
          </p:nvPr>
        </p:nvSpPr>
        <p:spPr>
          <a:xfrm>
            <a:off x="98083" y="1904414"/>
            <a:ext cx="3562527" cy="1049221"/>
          </a:xfrm>
        </p:spPr>
        <p:txBody>
          <a:bodyPr/>
          <a:lstStyle/>
          <a:p>
            <a:r>
              <a:rPr lang="en-US" b="0" dirty="0"/>
              <a:t>Reikna út nýtingu sem þarf til að ná rekstrarjafnvægi</a:t>
            </a:r>
            <a:endParaRPr lang="en-IE" b="0" dirty="0"/>
          </a:p>
        </p:txBody>
      </p:sp>
      <p:sp>
        <p:nvSpPr>
          <p:cNvPr id="2" name="Text Placeholder 5">
            <a:extLst>
              <a:ext uri="{FF2B5EF4-FFF2-40B4-BE49-F238E27FC236}">
                <a16:creationId xmlns:a16="http://schemas.microsoft.com/office/drawing/2014/main" id="{A8BEC3CA-3BC9-937B-7AC3-B58D2E342399}"/>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Hlutfall nýtingar</a:t>
            </a:r>
          </a:p>
          <a:p>
            <a:endParaRPr lang="en-IE" dirty="0"/>
          </a:p>
        </p:txBody>
      </p:sp>
      <p:sp>
        <p:nvSpPr>
          <p:cNvPr id="6" name="TextBox 5">
            <a:extLst>
              <a:ext uri="{FF2B5EF4-FFF2-40B4-BE49-F238E27FC236}">
                <a16:creationId xmlns:a16="http://schemas.microsoft.com/office/drawing/2014/main" id="{64777F72-5BB8-B644-1569-98FA631DBA9B}"/>
              </a:ext>
            </a:extLst>
          </p:cNvPr>
          <p:cNvSpPr txBox="1"/>
          <p:nvPr/>
        </p:nvSpPr>
        <p:spPr>
          <a:xfrm>
            <a:off x="333198" y="4058721"/>
            <a:ext cx="6096000" cy="369332"/>
          </a:xfrm>
          <a:prstGeom prst="rect">
            <a:avLst/>
          </a:prstGeom>
          <a:noFill/>
        </p:spPr>
        <p:txBody>
          <a:bodyPr wrap="square">
            <a:spAutoFit/>
          </a:bodyPr>
          <a:lstStyle/>
          <a:p>
            <a:pPr algn="l">
              <a:spcBef>
                <a:spcPts val="2250"/>
              </a:spcBef>
              <a:spcAft>
                <a:spcPts val="1500"/>
              </a:spcAft>
              <a:buNone/>
            </a:pPr>
            <a:r>
              <a:rPr lang="en-IE" b="0" i="0" dirty="0">
                <a:solidFill>
                  <a:srgbClr val="00B0F0"/>
                </a:solidFill>
                <a:effectLst/>
                <a:latin typeface="Riposte"/>
                <a:hlinkClick r:id="rId2">
                  <a:extLst>
                    <a:ext uri="{A12FA001-AC4F-418D-AE19-62706E023703}">
                      <ahyp:hlinkClr xmlns:ahyp="http://schemas.microsoft.com/office/drawing/2018/hyperlinkcolor" val="tx"/>
                    </a:ext>
                  </a:extLst>
                </a:hlinkClick>
              </a:rPr>
              <a:t>Formúla fyllingartíðni</a:t>
            </a:r>
            <a:endParaRPr lang="en-IE" b="0" i="0" dirty="0">
              <a:solidFill>
                <a:srgbClr val="00B0F0"/>
              </a:solidFill>
              <a:effectLst/>
              <a:latin typeface="Riposte"/>
            </a:endParaRPr>
          </a:p>
        </p:txBody>
      </p:sp>
      <p:grpSp>
        <p:nvGrpSpPr>
          <p:cNvPr id="3" name="Group 2">
            <a:extLst>
              <a:ext uri="{FF2B5EF4-FFF2-40B4-BE49-F238E27FC236}">
                <a16:creationId xmlns:a16="http://schemas.microsoft.com/office/drawing/2014/main" id="{4008CE71-1066-C897-2C04-9D48BC5AE678}"/>
              </a:ext>
            </a:extLst>
          </p:cNvPr>
          <p:cNvGrpSpPr/>
          <p:nvPr/>
        </p:nvGrpSpPr>
        <p:grpSpPr>
          <a:xfrm>
            <a:off x="10920313" y="156057"/>
            <a:ext cx="1081945" cy="1011723"/>
            <a:chOff x="1016000" y="1137920"/>
            <a:chExt cx="1016000" cy="1016000"/>
          </a:xfrm>
        </p:grpSpPr>
        <p:sp>
          <p:nvSpPr>
            <p:cNvPr id="8" name="Oval 7">
              <a:extLst>
                <a:ext uri="{FF2B5EF4-FFF2-40B4-BE49-F238E27FC236}">
                  <a16:creationId xmlns:a16="http://schemas.microsoft.com/office/drawing/2014/main" id="{7CE72531-F84D-31C1-D661-2D9BC45DEE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E1D6F7B-4EB9-AE01-ACC3-93185942313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21</a:t>
              </a:r>
            </a:p>
          </p:txBody>
        </p:sp>
      </p:grpSp>
    </p:spTree>
    <p:extLst>
      <p:ext uri="{BB962C8B-B14F-4D97-AF65-F5344CB8AC3E}">
        <p14:creationId xmlns:p14="http://schemas.microsoft.com/office/powerpoint/2010/main" val="419501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D752475-2ED9-3B99-6303-648C08D6231E}"/>
              </a:ext>
            </a:extLst>
          </p:cNvPr>
          <p:cNvPicPr>
            <a:picLocks noChangeAspect="1"/>
          </p:cNvPicPr>
          <p:nvPr/>
        </p:nvPicPr>
        <p:blipFill rotWithShape="1">
          <a:blip r:embed="rId2"/>
          <a:srcRect l="10395" r="10395"/>
          <a:stretch/>
        </p:blipFill>
        <p:spPr>
          <a:xfrm>
            <a:off x="553074" y="6"/>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24" name="Text Placeholder 15">
            <a:extLst>
              <a:ext uri="{FF2B5EF4-FFF2-40B4-BE49-F238E27FC236}">
                <a16:creationId xmlns:a16="http://schemas.microsoft.com/office/drawing/2014/main" id="{CCDA8CD5-17FC-E52F-DB16-300EF1CCD847}"/>
              </a:ext>
            </a:extLst>
          </p:cNvPr>
          <p:cNvSpPr txBox="1">
            <a:spLocks/>
          </p:cNvSpPr>
          <p:nvPr/>
        </p:nvSpPr>
        <p:spPr>
          <a:xfrm rot="16200000">
            <a:off x="1731296" y="1271829"/>
            <a:ext cx="2953721" cy="452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Ljósmynd:</a:t>
            </a:r>
          </a:p>
          <a:p>
            <a:endParaRPr lang="en-GB" b="1" dirty="0"/>
          </a:p>
        </p:txBody>
      </p:sp>
      <p:sp>
        <p:nvSpPr>
          <p:cNvPr id="25" name="object 3">
            <a:extLst>
              <a:ext uri="{FF2B5EF4-FFF2-40B4-BE49-F238E27FC236}">
                <a16:creationId xmlns:a16="http://schemas.microsoft.com/office/drawing/2014/main" id="{3B5EAE3A-A170-0532-EE42-18941CFA72B0}"/>
              </a:ext>
            </a:extLst>
          </p:cNvPr>
          <p:cNvSpPr/>
          <p:nvPr/>
        </p:nvSpPr>
        <p:spPr>
          <a:xfrm rot="16200000">
            <a:off x="1716191"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r>
              <a:rPr lang="en-GB" dirty="0" err="1">
                <a:solidFill>
                  <a:schemeClr val="bg1"/>
                </a:solidFill>
              </a:rPr>
              <a:t>Natur </a:t>
            </a:r>
            <a:r>
              <a:rPr lang="en-GB" dirty="0">
                <a:solidFill>
                  <a:schemeClr val="bg1"/>
                </a:solidFill>
              </a:rPr>
              <a:t>Air Suite, Ítalía</a:t>
            </a:r>
            <a:endParaRPr dirty="0">
              <a:solidFill>
                <a:schemeClr val="bg1"/>
              </a:solidFill>
            </a:endParaRPr>
          </a:p>
        </p:txBody>
      </p:sp>
      <p:sp>
        <p:nvSpPr>
          <p:cNvPr id="26" name="Text Placeholder 32">
            <a:extLst>
              <a:ext uri="{FF2B5EF4-FFF2-40B4-BE49-F238E27FC236}">
                <a16:creationId xmlns:a16="http://schemas.microsoft.com/office/drawing/2014/main" id="{17D09387-393C-2361-F92B-28E3234FE9D4}"/>
              </a:ext>
            </a:extLst>
          </p:cNvPr>
          <p:cNvSpPr txBox="1">
            <a:spLocks/>
          </p:cNvSpPr>
          <p:nvPr/>
        </p:nvSpPr>
        <p:spPr>
          <a:xfrm>
            <a:off x="571579" y="4256509"/>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Finndu jafnrekstrarpunktinn og nýtingarhlutfallið</a:t>
            </a:r>
          </a:p>
          <a:p>
            <a:pPr algn="ctr">
              <a:lnSpc>
                <a:spcPct val="100000"/>
              </a:lnSpc>
              <a:spcAft>
                <a:spcPts val="600"/>
              </a:spcAft>
            </a:pPr>
            <a:endParaRPr lang="en-US" sz="2400" b="0" dirty="0">
              <a:solidFill>
                <a:schemeClr val="bg1"/>
              </a:solidFill>
            </a:endParaRPr>
          </a:p>
        </p:txBody>
      </p:sp>
      <p:cxnSp>
        <p:nvCxnSpPr>
          <p:cNvPr id="28" name="Straight Connector 27">
            <a:extLst>
              <a:ext uri="{FF2B5EF4-FFF2-40B4-BE49-F238E27FC236}">
                <a16:creationId xmlns:a16="http://schemas.microsoft.com/office/drawing/2014/main" id="{076C901A-F69A-AE5A-54B9-7A53B209BE9A}"/>
              </a:ext>
            </a:extLst>
          </p:cNvPr>
          <p:cNvCxnSpPr>
            <a:cxnSpLocks/>
          </p:cNvCxnSpPr>
          <p:nvPr/>
        </p:nvCxnSpPr>
        <p:spPr>
          <a:xfrm flipV="1">
            <a:off x="556077" y="4153574"/>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32">
            <a:extLst>
              <a:ext uri="{FF2B5EF4-FFF2-40B4-BE49-F238E27FC236}">
                <a16:creationId xmlns:a16="http://schemas.microsoft.com/office/drawing/2014/main" id="{C6C28906-4D2F-4F95-B586-A1418EB02DD2}"/>
              </a:ext>
            </a:extLst>
          </p:cNvPr>
          <p:cNvSpPr txBox="1">
            <a:spLocks/>
          </p:cNvSpPr>
          <p:nvPr/>
        </p:nvSpPr>
        <p:spPr>
          <a:xfrm>
            <a:off x="1060216" y="3834129"/>
            <a:ext cx="2274653"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6</a:t>
            </a:r>
          </a:p>
        </p:txBody>
      </p:sp>
      <p:sp>
        <p:nvSpPr>
          <p:cNvPr id="31" name="Text Placeholder 16">
            <a:extLst>
              <a:ext uri="{FF2B5EF4-FFF2-40B4-BE49-F238E27FC236}">
                <a16:creationId xmlns:a16="http://schemas.microsoft.com/office/drawing/2014/main" id="{B706B143-FF91-45F2-3DB5-200B579656D8}"/>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
        <p:nvSpPr>
          <p:cNvPr id="32" name="Freeform 28">
            <a:extLst>
              <a:ext uri="{FF2B5EF4-FFF2-40B4-BE49-F238E27FC236}">
                <a16:creationId xmlns:a16="http://schemas.microsoft.com/office/drawing/2014/main" id="{C6A48667-A78C-7FC2-82B1-1E3BA244921F}"/>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Text Placeholder 16">
            <a:extLst>
              <a:ext uri="{FF2B5EF4-FFF2-40B4-BE49-F238E27FC236}">
                <a16:creationId xmlns:a16="http://schemas.microsoft.com/office/drawing/2014/main" id="{FDF31BC8-015B-B697-C570-31DEF8C43F46}"/>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Eining 8: </a:t>
            </a:r>
            <a:r>
              <a:rPr lang="en-US" dirty="0">
                <a:solidFill>
                  <a:schemeClr val="bg1"/>
                </a:solidFill>
              </a:rPr>
              <a:t>Að leggja fjárhagslegan grunn fyrir sjálfbæran gistirekstrar­­­­­­­­­­­­­­­­­­­­­­­­­­­­­­­­­­­­­­­­­­­­­­­�</a:t>
            </a:r>
            <a:endParaRPr lang="en-GB" dirty="0">
              <a:solidFill>
                <a:schemeClr val="bg1"/>
              </a:solidFill>
            </a:endParaRPr>
          </a:p>
        </p:txBody>
      </p:sp>
    </p:spTree>
    <p:extLst>
      <p:ext uri="{BB962C8B-B14F-4D97-AF65-F5344CB8AC3E}">
        <p14:creationId xmlns:p14="http://schemas.microsoft.com/office/powerpoint/2010/main" val="1062693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3E5D-0D79-A9A3-ED92-69EA04E2A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43494F-AA0C-FA4B-9A15-5A78009A508E}"/>
              </a:ext>
            </a:extLst>
          </p:cNvPr>
          <p:cNvSpPr>
            <a:spLocks noGrp="1"/>
          </p:cNvSpPr>
          <p:nvPr>
            <p:ph type="body" sz="quarter" idx="16"/>
          </p:nvPr>
        </p:nvSpPr>
        <p:spPr>
          <a:xfrm>
            <a:off x="4443301" y="186544"/>
            <a:ext cx="7221426" cy="803654"/>
          </a:xfrm>
        </p:spPr>
        <p:txBody>
          <a:bodyPr/>
          <a:lstStyle/>
          <a:p>
            <a:r>
              <a:rPr lang="en-IE" dirty="0"/>
              <a:t>Reikna nýtingarhlutfall</a:t>
            </a:r>
            <a:endParaRPr lang="en-IE" sz="2400" b="0" i="1" dirty="0">
              <a:solidFill>
                <a:srgbClr val="E96751"/>
              </a:solidFill>
            </a:endParaRPr>
          </a:p>
        </p:txBody>
      </p:sp>
      <p:sp>
        <p:nvSpPr>
          <p:cNvPr id="7" name="Text Placeholder 6">
            <a:extLst>
              <a:ext uri="{FF2B5EF4-FFF2-40B4-BE49-F238E27FC236}">
                <a16:creationId xmlns:a16="http://schemas.microsoft.com/office/drawing/2014/main" id="{16C80025-D4B6-8371-FD9D-D24C838D7747}"/>
              </a:ext>
            </a:extLst>
          </p:cNvPr>
          <p:cNvSpPr>
            <a:spLocks noGrp="1"/>
          </p:cNvSpPr>
          <p:nvPr>
            <p:ph type="body" sz="quarter" idx="21"/>
          </p:nvPr>
        </p:nvSpPr>
        <p:spPr>
          <a:xfrm>
            <a:off x="4443301" y="886865"/>
            <a:ext cx="7348649" cy="4530541"/>
          </a:xfrm>
        </p:spPr>
        <p:txBody>
          <a:bodyPr/>
          <a:lstStyle/>
          <a:p>
            <a:pPr>
              <a:spcAft>
                <a:spcPts val="600"/>
              </a:spcAft>
            </a:pPr>
            <a:r>
              <a:rPr lang="en-IE" sz="2400" b="1" dirty="0"/>
              <a:t>Samhengi greinarinnar:</a:t>
            </a:r>
            <a:r>
              <a:rPr lang="en-IE" sz="2400" dirty="0"/>
              <a:t> 50–60% </a:t>
            </a:r>
            <a:r>
              <a:rPr lang="en-US" sz="2400" dirty="0"/>
              <a:t>nýtingarhlutfall gæti verið mjög raunhæft á vinsælum stað, en 80% eða hærra </a:t>
            </a:r>
            <a:r>
              <a:rPr lang="en-IE" sz="2400" dirty="0"/>
              <a:t>gæti verið viðvörunarmerki. </a:t>
            </a:r>
          </a:p>
          <a:p>
            <a:pPr>
              <a:spcAft>
                <a:spcPts val="600"/>
              </a:spcAft>
            </a:pPr>
            <a:endParaRPr lang="en-IE" sz="2400" dirty="0"/>
          </a:p>
          <a:p>
            <a:pPr marL="342900" indent="-342900">
              <a:spcAft>
                <a:spcPts val="600"/>
              </a:spcAft>
              <a:buFont typeface="Wingdings" panose="05000000000000000000" pitchFamily="2" charset="2"/>
              <a:buChar char="Ø"/>
            </a:pPr>
            <a:r>
              <a:rPr lang="en-IE" sz="2400" b="1" i="1" dirty="0">
                <a:solidFill>
                  <a:srgbClr val="E96751"/>
                </a:solidFill>
              </a:rPr>
              <a:t>Til dæmis, </a:t>
            </a:r>
            <a:r>
              <a:rPr lang="en-IE" sz="2400" i="1" dirty="0"/>
              <a:t>ef útreikningar þínir sýna að þú þurfir 80% nýtingu allt árið til að ná rekstrarjafnvægi, er það nokkuð hátt fyrir nýtt fyrirtæki – það gæti hvatt þig til að draga úr kostnaði eða hækka verð til að lækka þennan rekstrarjafnvægisþröskuld.</a:t>
            </a:r>
            <a:r>
              <a:rPr lang="en-IE" sz="2400" dirty="0"/>
              <a:t> </a:t>
            </a:r>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Í grundvallaratriðum er </a:t>
            </a:r>
            <a:r>
              <a:rPr lang="en-IE" sz="2400" b="1" dirty="0"/>
              <a:t>jafnrekstrarnýtingarhlutfallið </a:t>
            </a:r>
            <a:r>
              <a:rPr lang="en-IE" sz="2400" dirty="0"/>
              <a:t>það lægsta nýtingarhlutfall sem dugar til að standa straum af öllum kostnaði. </a:t>
            </a:r>
          </a:p>
          <a:p>
            <a:pPr>
              <a:spcAft>
                <a:spcPts val="600"/>
              </a:spcAft>
            </a:pPr>
            <a:endParaRPr lang="en-IE" sz="2400" dirty="0"/>
          </a:p>
        </p:txBody>
      </p:sp>
      <p:sp>
        <p:nvSpPr>
          <p:cNvPr id="5" name="Text Placeholder 4">
            <a:extLst>
              <a:ext uri="{FF2B5EF4-FFF2-40B4-BE49-F238E27FC236}">
                <a16:creationId xmlns:a16="http://schemas.microsoft.com/office/drawing/2014/main" id="{EFF833F0-14EA-AFE6-D7E4-A40425ABE0A6}"/>
              </a:ext>
            </a:extLst>
          </p:cNvPr>
          <p:cNvSpPr>
            <a:spLocks noGrp="1"/>
          </p:cNvSpPr>
          <p:nvPr>
            <p:ph type="body" sz="quarter" idx="18"/>
          </p:nvPr>
        </p:nvSpPr>
        <p:spPr>
          <a:xfrm>
            <a:off x="98083" y="1904414"/>
            <a:ext cx="3562527" cy="1049221"/>
          </a:xfrm>
        </p:spPr>
        <p:txBody>
          <a:bodyPr/>
          <a:lstStyle/>
          <a:p>
            <a:r>
              <a:rPr lang="en-US" b="0" dirty="0"/>
              <a:t>Samhengi greinarinnar</a:t>
            </a:r>
            <a:endParaRPr lang="en-IE" b="0" dirty="0"/>
          </a:p>
        </p:txBody>
      </p:sp>
      <p:sp>
        <p:nvSpPr>
          <p:cNvPr id="2" name="Text Placeholder 5">
            <a:extLst>
              <a:ext uri="{FF2B5EF4-FFF2-40B4-BE49-F238E27FC236}">
                <a16:creationId xmlns:a16="http://schemas.microsoft.com/office/drawing/2014/main" id="{9D0A8833-B4C7-9834-4076-7FDFEA49F955}"/>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Nýtinguprósenta</a:t>
            </a:r>
          </a:p>
          <a:p>
            <a:endParaRPr lang="en-IE" dirty="0"/>
          </a:p>
        </p:txBody>
      </p:sp>
      <p:sp>
        <p:nvSpPr>
          <p:cNvPr id="6" name="TextBox 5">
            <a:extLst>
              <a:ext uri="{FF2B5EF4-FFF2-40B4-BE49-F238E27FC236}">
                <a16:creationId xmlns:a16="http://schemas.microsoft.com/office/drawing/2014/main" id="{2D56F630-B5AA-AC30-B136-19002F3D099C}"/>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Hvað er rekstrarjafnvægi? </a:t>
            </a:r>
          </a:p>
          <a:p>
            <a:r>
              <a:rPr lang="en-US" dirty="0">
                <a:solidFill>
                  <a:srgbClr val="00B0F0"/>
                </a:solidFill>
                <a:hlinkClick r:id="rId2">
                  <a:extLst>
                    <a:ext uri="{A12FA001-AC4F-418D-AE19-62706E023703}">
                      <ahyp:hlinkClr xmlns:ahyp="http://schemas.microsoft.com/office/drawing/2018/hyperlinkcolor" val="tx"/>
                    </a:ext>
                  </a:extLst>
                </a:hlinkClick>
              </a:rPr>
              <a:t>Hver er nýtingarhlutfall hótela?</a:t>
            </a:r>
            <a:endParaRPr lang="en-US" dirty="0">
              <a:solidFill>
                <a:srgbClr val="00B0F0"/>
              </a:solidFill>
            </a:endParaRPr>
          </a:p>
        </p:txBody>
      </p:sp>
    </p:spTree>
    <p:extLst>
      <p:ext uri="{BB962C8B-B14F-4D97-AF65-F5344CB8AC3E}">
        <p14:creationId xmlns:p14="http://schemas.microsoft.com/office/powerpoint/2010/main" val="2474622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76BA-D710-7982-5C64-6149D46139B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872196-9F52-A296-CC3C-F87834506753}"/>
              </a:ext>
            </a:extLst>
          </p:cNvPr>
          <p:cNvSpPr>
            <a:spLocks noGrp="1"/>
          </p:cNvSpPr>
          <p:nvPr>
            <p:ph type="body" sz="quarter" idx="16"/>
          </p:nvPr>
        </p:nvSpPr>
        <p:spPr>
          <a:xfrm>
            <a:off x="4443301" y="186544"/>
            <a:ext cx="7221426" cy="803654"/>
          </a:xfrm>
        </p:spPr>
        <p:txBody>
          <a:bodyPr/>
          <a:lstStyle/>
          <a:p>
            <a:r>
              <a:rPr lang="en-IE" dirty="0"/>
              <a:t>Reikna út nýtingarhlutfall</a:t>
            </a:r>
            <a:endParaRPr lang="en-IE" sz="2400" b="0" i="1" dirty="0">
              <a:solidFill>
                <a:srgbClr val="E96751"/>
              </a:solidFill>
            </a:endParaRPr>
          </a:p>
        </p:txBody>
      </p:sp>
      <p:sp>
        <p:nvSpPr>
          <p:cNvPr id="7" name="Text Placeholder 6">
            <a:extLst>
              <a:ext uri="{FF2B5EF4-FFF2-40B4-BE49-F238E27FC236}">
                <a16:creationId xmlns:a16="http://schemas.microsoft.com/office/drawing/2014/main" id="{56D9077C-2E92-1163-F61C-3FDC142A4B67}"/>
              </a:ext>
            </a:extLst>
          </p:cNvPr>
          <p:cNvSpPr>
            <a:spLocks noGrp="1"/>
          </p:cNvSpPr>
          <p:nvPr>
            <p:ph type="body" sz="quarter" idx="21"/>
          </p:nvPr>
        </p:nvSpPr>
        <p:spPr>
          <a:xfrm>
            <a:off x="4443301" y="886865"/>
            <a:ext cx="6475711" cy="4530541"/>
          </a:xfrm>
        </p:spPr>
        <p:txBody>
          <a:bodyPr/>
          <a:lstStyle/>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Að þekkja þetta hlutfall hjálpar þér að meta hvort viðskiptaáætlun þín sé raunsæ: berðu það saman við venjuleg nýtingarhlutföll </a:t>
            </a:r>
            <a:r>
              <a:rPr lang="en-IE" sz="2400" b="1" dirty="0"/>
              <a:t>svipaðra fyrirtækja </a:t>
            </a:r>
            <a:r>
              <a:rPr lang="en-IE" sz="2400" dirty="0"/>
              <a:t>eða við </a:t>
            </a:r>
            <a:r>
              <a:rPr lang="en-IE" sz="2400" b="1" dirty="0"/>
              <a:t>eigin árstíðabundnar spár</a:t>
            </a:r>
            <a:r>
              <a:rPr lang="en-IE" sz="2400" dirty="0"/>
              <a:t>. </a:t>
            </a:r>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endParaRPr lang="en-IE" sz="2400" dirty="0"/>
          </a:p>
          <a:p>
            <a:pPr marL="342900" indent="-342900">
              <a:spcAft>
                <a:spcPts val="600"/>
              </a:spcAft>
              <a:buFont typeface="Wingdings" panose="05000000000000000000" pitchFamily="2" charset="2"/>
              <a:buChar char="Ø"/>
            </a:pPr>
            <a:r>
              <a:rPr lang="en-IE" sz="2400" dirty="0"/>
              <a:t>Ef áætlað nýtingarhlutfall (samkvæmt forsendum tekjulinda) er lægra en það sem rekstrarjafnvægi krefst, þá þarftu að vinna meira að áætlun þinni.</a:t>
            </a:r>
          </a:p>
          <a:p>
            <a:pPr>
              <a:spcAft>
                <a:spcPts val="600"/>
              </a:spcAft>
            </a:pPr>
            <a:endParaRPr lang="en-IE" sz="2400" dirty="0"/>
          </a:p>
        </p:txBody>
      </p:sp>
      <p:sp>
        <p:nvSpPr>
          <p:cNvPr id="5" name="Text Placeholder 4">
            <a:extLst>
              <a:ext uri="{FF2B5EF4-FFF2-40B4-BE49-F238E27FC236}">
                <a16:creationId xmlns:a16="http://schemas.microsoft.com/office/drawing/2014/main" id="{D6FD1885-9B4D-70B1-5809-766160F8C3F3}"/>
              </a:ext>
            </a:extLst>
          </p:cNvPr>
          <p:cNvSpPr>
            <a:spLocks noGrp="1"/>
          </p:cNvSpPr>
          <p:nvPr>
            <p:ph type="body" sz="quarter" idx="18"/>
          </p:nvPr>
        </p:nvSpPr>
        <p:spPr>
          <a:xfrm>
            <a:off x="98083" y="1904414"/>
            <a:ext cx="3562527" cy="1049221"/>
          </a:xfrm>
        </p:spPr>
        <p:txBody>
          <a:bodyPr/>
          <a:lstStyle/>
          <a:p>
            <a:r>
              <a:rPr lang="en-US" b="0" dirty="0"/>
              <a:t>Samhengi í greininni</a:t>
            </a:r>
            <a:endParaRPr lang="en-IE" b="0" dirty="0"/>
          </a:p>
        </p:txBody>
      </p:sp>
      <p:sp>
        <p:nvSpPr>
          <p:cNvPr id="2" name="Text Placeholder 5">
            <a:extLst>
              <a:ext uri="{FF2B5EF4-FFF2-40B4-BE49-F238E27FC236}">
                <a16:creationId xmlns:a16="http://schemas.microsoft.com/office/drawing/2014/main" id="{372ECA17-B81E-8F12-56F4-433A25C0AF3C}"/>
              </a:ext>
            </a:extLst>
          </p:cNvPr>
          <p:cNvSpPr txBox="1">
            <a:spLocks/>
          </p:cNvSpPr>
          <p:nvPr/>
        </p:nvSpPr>
        <p:spPr>
          <a:xfrm>
            <a:off x="333198" y="962663"/>
            <a:ext cx="3092298"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Nýtinguprósenta</a:t>
            </a:r>
          </a:p>
          <a:p>
            <a:endParaRPr lang="en-IE" dirty="0"/>
          </a:p>
        </p:txBody>
      </p:sp>
      <p:sp>
        <p:nvSpPr>
          <p:cNvPr id="6" name="TextBox 5">
            <a:extLst>
              <a:ext uri="{FF2B5EF4-FFF2-40B4-BE49-F238E27FC236}">
                <a16:creationId xmlns:a16="http://schemas.microsoft.com/office/drawing/2014/main" id="{870AD2A4-D1A9-09B6-E031-C52A04E682BE}"/>
              </a:ext>
            </a:extLst>
          </p:cNvPr>
          <p:cNvSpPr txBox="1"/>
          <p:nvPr/>
        </p:nvSpPr>
        <p:spPr>
          <a:xfrm>
            <a:off x="333198" y="4058721"/>
            <a:ext cx="3753027" cy="646331"/>
          </a:xfrm>
          <a:prstGeom prst="rect">
            <a:avLst/>
          </a:prstGeom>
          <a:noFill/>
        </p:spPr>
        <p:txBody>
          <a:bodyPr wrap="square">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Hvað er rekstrarjafnvægi </a:t>
            </a:r>
          </a:p>
          <a:p>
            <a:r>
              <a:rPr lang="en-US" dirty="0">
                <a:solidFill>
                  <a:srgbClr val="00B0F0"/>
                </a:solidFill>
                <a:hlinkClick r:id="rId2">
                  <a:extLst>
                    <a:ext uri="{A12FA001-AC4F-418D-AE19-62706E023703}">
                      <ahyp:hlinkClr xmlns:ahyp="http://schemas.microsoft.com/office/drawing/2018/hyperlinkcolor" val="tx"/>
                    </a:ext>
                  </a:extLst>
                </a:hlinkClick>
              </a:rPr>
              <a:t>Hversu há er nýtingarhlutfall hótela?</a:t>
            </a:r>
            <a:endParaRPr lang="en-US" dirty="0">
              <a:solidFill>
                <a:srgbClr val="00B0F0"/>
              </a:solidFill>
            </a:endParaRPr>
          </a:p>
        </p:txBody>
      </p:sp>
    </p:spTree>
    <p:extLst>
      <p:ext uri="{BB962C8B-B14F-4D97-AF65-F5344CB8AC3E}">
        <p14:creationId xmlns:p14="http://schemas.microsoft.com/office/powerpoint/2010/main" val="3233194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F759D-FFB5-7339-AA0F-AD6019CE580B}"/>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3C50FFDF-16D9-31DD-4C7B-1D3B6060CFA1}"/>
              </a:ext>
            </a:extLst>
          </p:cNvPr>
          <p:cNvSpPr/>
          <p:nvPr/>
        </p:nvSpPr>
        <p:spPr>
          <a:xfrm>
            <a:off x="817828" y="1605887"/>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41D3AAF1-B9F5-0CA8-9786-C31B373A0731}"/>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Reikna nýtingu </a:t>
            </a:r>
            <a:r>
              <a:rPr lang="en-US" sz="3200" b="0" dirty="0">
                <a:solidFill>
                  <a:srgbClr val="E96751"/>
                </a:solidFill>
              </a:rPr>
              <a:t>(til að ná jafnri stöðu)</a:t>
            </a:r>
          </a:p>
        </p:txBody>
      </p:sp>
      <p:cxnSp>
        <p:nvCxnSpPr>
          <p:cNvPr id="2" name="Straight Connector 1">
            <a:extLst>
              <a:ext uri="{FF2B5EF4-FFF2-40B4-BE49-F238E27FC236}">
                <a16:creationId xmlns:a16="http://schemas.microsoft.com/office/drawing/2014/main" id="{094EC04F-0DD4-7069-75EC-73BCB5A6969B}"/>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4E33314-01D3-21FC-42D5-C65A44F22125}"/>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"Hversu stóran hluta ársins þarf ég að vera bókaður til að ná rekstrarjafnvægi?"</a:t>
            </a:r>
          </a:p>
        </p:txBody>
      </p:sp>
      <p:sp>
        <p:nvSpPr>
          <p:cNvPr id="21" name="Text Placeholder 5">
            <a:extLst>
              <a:ext uri="{FF2B5EF4-FFF2-40B4-BE49-F238E27FC236}">
                <a16:creationId xmlns:a16="http://schemas.microsoft.com/office/drawing/2014/main" id="{D78F726B-3273-A9A3-799A-620103892004}"/>
              </a:ext>
            </a:extLst>
          </p:cNvPr>
          <p:cNvSpPr txBox="1">
            <a:spLocks/>
          </p:cNvSpPr>
          <p:nvPr/>
        </p:nvSpPr>
        <p:spPr>
          <a:xfrm>
            <a:off x="1611085" y="2833993"/>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dirty="0">
                <a:solidFill>
                  <a:srgbClr val="494949"/>
                </a:solidFill>
              </a:rPr>
              <a:t>Þetta sýnir hvort markmið þitt um rekstrarjafnvægi sé raunhæft miðað við markaðsskilyrði. Á Írlandi er meðalnýting glamping-svæða 40–50%, en vel reknu svæðin ná 60–70%.</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21CB7088-4199-E965-1548-F6F4953AD0F7}"/>
              </a:ext>
            </a:extLst>
          </p:cNvPr>
          <p:cNvSpPr/>
          <p:nvPr/>
        </p:nvSpPr>
        <p:spPr>
          <a:xfrm>
            <a:off x="1460733" y="2754094"/>
            <a:ext cx="9964593" cy="119627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702CE955-2443-9CBE-F117-288BDC82B7F6}"/>
              </a:ext>
            </a:extLst>
          </p:cNvPr>
          <p:cNvSpPr/>
          <p:nvPr/>
        </p:nvSpPr>
        <p:spPr>
          <a:xfrm>
            <a:off x="1488372" y="4061012"/>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834C5592-20DB-8375-9D34-2567E992F859}"/>
              </a:ext>
            </a:extLst>
          </p:cNvPr>
          <p:cNvCxnSpPr>
            <a:cxnSpLocks/>
            <a:stCxn id="24" idx="1"/>
            <a:endCxn id="25" idx="1"/>
          </p:cNvCxnSpPr>
          <p:nvPr/>
        </p:nvCxnSpPr>
        <p:spPr>
          <a:xfrm rot="10800000" flipH="1" flipV="1">
            <a:off x="817827" y="2127803"/>
            <a:ext cx="642905" cy="122442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256D1D22-BE53-DDCD-677E-6CCDB3247F6C}"/>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CEAE5FBD-312D-6AA8-8490-32F27822C70D}"/>
              </a:ext>
            </a:extLst>
          </p:cNvPr>
          <p:cNvSpPr txBox="1">
            <a:spLocks/>
          </p:cNvSpPr>
          <p:nvPr/>
        </p:nvSpPr>
        <p:spPr>
          <a:xfrm>
            <a:off x="1611084" y="437373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Í fyrsta lagi, skilgreindu lykiltölur þínar </a:t>
            </a:r>
            <a:r>
              <a:rPr lang="en-US" sz="2200" dirty="0">
                <a:solidFill>
                  <a:srgbClr val="494949"/>
                </a:solidFill>
              </a:rPr>
              <a:t>(sjá fyrri útreikninga)</a:t>
            </a:r>
          </a:p>
          <a:p>
            <a:pPr marL="0" indent="0" algn="ctr">
              <a:lnSpc>
                <a:spcPct val="100000"/>
              </a:lnSpc>
              <a:spcBef>
                <a:spcPts val="0"/>
              </a:spcBef>
              <a:spcAft>
                <a:spcPts val="600"/>
              </a:spcAft>
            </a:pPr>
            <a:r>
              <a:rPr lang="en-US" sz="2200" b="1" dirty="0">
                <a:solidFill>
                  <a:srgbClr val="494949"/>
                </a:solidFill>
              </a:rPr>
              <a:t>Föst kostnaðargjöld (FC) </a:t>
            </a:r>
            <a:r>
              <a:rPr lang="en-US" sz="2200" dirty="0">
                <a:solidFill>
                  <a:srgbClr val="494949"/>
                </a:solidFill>
              </a:rPr>
              <a:t>= €14.000 → kostnaðargjöld sem haldast óbreytt óháð bókunum.</a:t>
            </a:r>
          </a:p>
          <a:p>
            <a:pPr marL="0" indent="0" algn="ctr">
              <a:lnSpc>
                <a:spcPct val="100000"/>
              </a:lnSpc>
              <a:spcBef>
                <a:spcPts val="0"/>
              </a:spcBef>
              <a:spcAft>
                <a:spcPts val="600"/>
              </a:spcAft>
            </a:pPr>
            <a:r>
              <a:rPr lang="en-US" sz="2200" b="1" dirty="0">
                <a:solidFill>
                  <a:srgbClr val="494949"/>
                </a:solidFill>
              </a:rPr>
              <a:t>Breytilegur kostnaður á nótt (VC) </a:t>
            </a:r>
            <a:r>
              <a:rPr lang="en-US" sz="2200" dirty="0">
                <a:solidFill>
                  <a:srgbClr val="494949"/>
                </a:solidFill>
              </a:rPr>
              <a:t>= €30 → kostnaðarliðir sem aukast með hverri bókun.</a:t>
            </a:r>
          </a:p>
          <a:p>
            <a:pPr marL="0" indent="0" algn="ctr">
              <a:lnSpc>
                <a:spcPct val="100000"/>
              </a:lnSpc>
              <a:spcBef>
                <a:spcPts val="0"/>
              </a:spcBef>
              <a:spcAft>
                <a:spcPts val="600"/>
              </a:spcAft>
            </a:pPr>
            <a:r>
              <a:rPr lang="en-US" sz="2200" b="1" dirty="0">
                <a:solidFill>
                  <a:srgbClr val="494949"/>
                </a:solidFill>
              </a:rPr>
              <a:t>Verð á nótt </a:t>
            </a:r>
            <a:r>
              <a:rPr lang="en-US" sz="2200" dirty="0">
                <a:solidFill>
                  <a:srgbClr val="494949"/>
                </a:solidFill>
              </a:rPr>
              <a:t>= €150 → það sem þú ætlar að rukka</a:t>
            </a:r>
            <a:r>
              <a:rPr lang="en-US" sz="2200" b="1" dirty="0">
                <a:solidFill>
                  <a:schemeClr val="bg1"/>
                </a:solidFill>
              </a:rPr>
              <a:t>.</a:t>
            </a:r>
          </a:p>
          <a:p>
            <a:pPr marL="0" indent="0" algn="ctr">
              <a:lnSpc>
                <a:spcPct val="100000"/>
              </a:lnSpc>
              <a:spcBef>
                <a:spcPts val="0"/>
              </a:spcBef>
              <a:spcAft>
                <a:spcPts val="600"/>
              </a:spcAft>
            </a:pPr>
            <a:r>
              <a:rPr lang="en-US" sz="2200" b="1" dirty="0">
                <a:solidFill>
                  <a:srgbClr val="595959"/>
                </a:solidFill>
              </a:rPr>
              <a:t>Fjöldi nætur á ári sem eru í boði </a:t>
            </a:r>
            <a:r>
              <a:rPr lang="en-US" sz="2200" dirty="0">
                <a:solidFill>
                  <a:srgbClr val="595959"/>
                </a:solidFill>
              </a:rPr>
              <a:t>(þú velur—segjum</a:t>
            </a:r>
            <a:r>
              <a:rPr lang="en-US" sz="2200" b="1" dirty="0">
                <a:solidFill>
                  <a:srgbClr val="595959"/>
                </a:solidFill>
              </a:rPr>
              <a:t> 365 </a:t>
            </a:r>
            <a:r>
              <a:rPr lang="en-US" sz="2200" dirty="0">
                <a:solidFill>
                  <a:srgbClr val="595959"/>
                </a:solidFill>
              </a:rPr>
              <a:t>í þessu dæmi)</a:t>
            </a:r>
          </a:p>
        </p:txBody>
      </p:sp>
      <p:grpSp>
        <p:nvGrpSpPr>
          <p:cNvPr id="3" name="Group 2">
            <a:extLst>
              <a:ext uri="{FF2B5EF4-FFF2-40B4-BE49-F238E27FC236}">
                <a16:creationId xmlns:a16="http://schemas.microsoft.com/office/drawing/2014/main" id="{63E170B6-B628-57CE-1A74-CDF3384CACDA}"/>
              </a:ext>
            </a:extLst>
          </p:cNvPr>
          <p:cNvGrpSpPr/>
          <p:nvPr/>
        </p:nvGrpSpPr>
        <p:grpSpPr>
          <a:xfrm>
            <a:off x="1638936" y="4045419"/>
            <a:ext cx="834975" cy="861774"/>
            <a:chOff x="1015996" y="1040208"/>
            <a:chExt cx="1016004" cy="1197834"/>
          </a:xfrm>
        </p:grpSpPr>
        <p:sp>
          <p:nvSpPr>
            <p:cNvPr id="5" name="Oval 4">
              <a:extLst>
                <a:ext uri="{FF2B5EF4-FFF2-40B4-BE49-F238E27FC236}">
                  <a16:creationId xmlns:a16="http://schemas.microsoft.com/office/drawing/2014/main" id="{DB5D0349-B2A5-239E-6B84-1BEBAA3490E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B42CC155-9611-967E-E1C0-0578052568D3}"/>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742453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F1FA-32B4-997C-A7E6-3AD194307B45}"/>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B43FC6BF-4FE6-8FFF-D61B-1417D3510D69}"/>
              </a:ext>
            </a:extLst>
          </p:cNvPr>
          <p:cNvSpPr/>
          <p:nvPr/>
        </p:nvSpPr>
        <p:spPr>
          <a:xfrm>
            <a:off x="817828" y="1605886"/>
            <a:ext cx="10595240" cy="22241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076777B4-7B73-9DB5-CEF6-4FA87D6F3687}"/>
              </a:ext>
            </a:extLst>
          </p:cNvPr>
          <p:cNvSpPr>
            <a:spLocks noGrp="1"/>
          </p:cNvSpPr>
          <p:nvPr>
            <p:ph type="body" sz="quarter" idx="16"/>
          </p:nvPr>
        </p:nvSpPr>
        <p:spPr>
          <a:xfrm>
            <a:off x="992588" y="676708"/>
            <a:ext cx="10614687" cy="803654"/>
          </a:xfrm>
        </p:spPr>
        <p:txBody>
          <a:bodyPr/>
          <a:lstStyle/>
          <a:p>
            <a:r>
              <a:rPr lang="en-US" sz="3200" dirty="0">
                <a:solidFill>
                  <a:srgbClr val="459597"/>
                </a:solidFill>
              </a:rPr>
              <a:t>Reikna nýtingu </a:t>
            </a:r>
            <a:r>
              <a:rPr lang="en-US" sz="3200" b="0" dirty="0">
                <a:solidFill>
                  <a:srgbClr val="E96751"/>
                </a:solidFill>
              </a:rPr>
              <a:t>(til jafnrekstrar)</a:t>
            </a:r>
          </a:p>
        </p:txBody>
      </p:sp>
      <p:cxnSp>
        <p:nvCxnSpPr>
          <p:cNvPr id="2" name="Straight Connector 1">
            <a:extLst>
              <a:ext uri="{FF2B5EF4-FFF2-40B4-BE49-F238E27FC236}">
                <a16:creationId xmlns:a16="http://schemas.microsoft.com/office/drawing/2014/main" id="{4C275110-CED8-B213-9335-3F16E41E88F3}"/>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7599B74-CA87-7D83-1C86-529DE1E91002}"/>
              </a:ext>
            </a:extLst>
          </p:cNvPr>
          <p:cNvSpPr>
            <a:spLocks noGrp="1"/>
          </p:cNvSpPr>
          <p:nvPr>
            <p:ph type="body" sz="quarter" idx="18"/>
          </p:nvPr>
        </p:nvSpPr>
        <p:spPr>
          <a:xfrm>
            <a:off x="2040779" y="1736069"/>
            <a:ext cx="9137529" cy="803653"/>
          </a:xfrm>
        </p:spPr>
        <p:txBody>
          <a:bodyPr/>
          <a:lstStyle/>
          <a:p>
            <a:pPr marL="0" indent="0" algn="ctr">
              <a:lnSpc>
                <a:spcPct val="100000"/>
              </a:lnSpc>
              <a:spcBef>
                <a:spcPts val="0"/>
              </a:spcBef>
            </a:pPr>
            <a:r>
              <a:rPr lang="en-US" sz="2600" b="1" dirty="0">
                <a:solidFill>
                  <a:srgbClr val="E96751"/>
                </a:solidFill>
              </a:rPr>
              <a:t>Reikna nettótekjur á nótt</a:t>
            </a:r>
          </a:p>
          <a:p>
            <a:pPr marL="0" indent="0">
              <a:lnSpc>
                <a:spcPct val="100000"/>
              </a:lnSpc>
              <a:spcBef>
                <a:spcPts val="0"/>
              </a:spcBef>
            </a:pPr>
            <a:r>
              <a:rPr lang="en-US" dirty="0">
                <a:solidFill>
                  <a:srgbClr val="595959"/>
                </a:solidFill>
              </a:rPr>
              <a:t>Þetta er upphæðin sem eftir er eftir að breytilegum kostnaði hefur verið dreginn frá verðinu sem þú rukkar.</a:t>
            </a:r>
          </a:p>
          <a:p>
            <a:pPr marL="0" indent="0">
              <a:lnSpc>
                <a:spcPct val="100000"/>
              </a:lnSpc>
              <a:spcBef>
                <a:spcPts val="0"/>
              </a:spcBef>
            </a:pPr>
            <a:r>
              <a:rPr lang="en-US" b="1" dirty="0">
                <a:solidFill>
                  <a:srgbClr val="595959"/>
                </a:solidFill>
              </a:rPr>
              <a:t>Hreinar tekjur á nótt </a:t>
            </a:r>
            <a:r>
              <a:rPr lang="en-US" dirty="0">
                <a:solidFill>
                  <a:srgbClr val="595959"/>
                </a:solidFill>
              </a:rPr>
              <a:t>= Verð – breytilegur kostnaður</a:t>
            </a:r>
            <a:br>
              <a:rPr lang="en-US" dirty="0">
                <a:solidFill>
                  <a:srgbClr val="595959"/>
                </a:solidFill>
              </a:rPr>
            </a:br>
            <a:r>
              <a:rPr lang="en-US" dirty="0">
                <a:solidFill>
                  <a:srgbClr val="595959"/>
                </a:solidFill>
              </a:rPr>
              <a:t>= €150 – €30 = </a:t>
            </a:r>
            <a:r>
              <a:rPr lang="en-US" b="1" dirty="0">
                <a:solidFill>
                  <a:srgbClr val="595959"/>
                </a:solidFill>
              </a:rPr>
              <a:t>€120</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sp>
        <p:nvSpPr>
          <p:cNvPr id="26" name="Flowchart: Alternate Process 25">
            <a:extLst>
              <a:ext uri="{FF2B5EF4-FFF2-40B4-BE49-F238E27FC236}">
                <a16:creationId xmlns:a16="http://schemas.microsoft.com/office/drawing/2014/main" id="{BDF073B6-4181-6A23-3326-72437A74F2C8}"/>
              </a:ext>
            </a:extLst>
          </p:cNvPr>
          <p:cNvSpPr/>
          <p:nvPr/>
        </p:nvSpPr>
        <p:spPr>
          <a:xfrm>
            <a:off x="1496692" y="3997588"/>
            <a:ext cx="9964593" cy="253701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F4AEC315-633B-B9F0-2590-C77A76C469F0}"/>
              </a:ext>
            </a:extLst>
          </p:cNvPr>
          <p:cNvCxnSpPr>
            <a:cxnSpLocks/>
            <a:stCxn id="24" idx="1"/>
          </p:cNvCxnSpPr>
          <p:nvPr/>
        </p:nvCxnSpPr>
        <p:spPr>
          <a:xfrm rot="10800000" flipH="1" flipV="1">
            <a:off x="817827" y="2717966"/>
            <a:ext cx="627263" cy="1861285"/>
          </a:xfrm>
          <a:prstGeom prst="bentConnector3">
            <a:avLst>
              <a:gd name="adj1" fmla="val -36444"/>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40DBD79F-52A1-A7AB-F1B0-A3E6F8C93A02}"/>
              </a:ext>
            </a:extLst>
          </p:cNvPr>
          <p:cNvSpPr txBox="1">
            <a:spLocks/>
          </p:cNvSpPr>
          <p:nvPr/>
        </p:nvSpPr>
        <p:spPr>
          <a:xfrm>
            <a:off x="1793719" y="417742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600" b="1" dirty="0">
                <a:solidFill>
                  <a:srgbClr val="E96751"/>
                </a:solidFill>
              </a:rPr>
              <a:t>Reikna jöfnunarnætur</a:t>
            </a:r>
            <a:endParaRPr lang="en-US" sz="2600" b="1" dirty="0">
              <a:solidFill>
                <a:srgbClr val="494949"/>
              </a:solidFill>
            </a:endParaRPr>
          </a:p>
          <a:p>
            <a:pPr marL="0" indent="0" algn="ctr">
              <a:lnSpc>
                <a:spcPct val="100000"/>
              </a:lnSpc>
              <a:spcBef>
                <a:spcPts val="0"/>
              </a:spcBef>
              <a:spcAft>
                <a:spcPts val="600"/>
              </a:spcAft>
            </a:pPr>
            <a:r>
              <a:rPr lang="en-US" b="1" dirty="0">
                <a:solidFill>
                  <a:srgbClr val="595959"/>
                </a:solidFill>
              </a:rPr>
              <a:t>Jöfnunar­nætur </a:t>
            </a:r>
            <a:r>
              <a:rPr lang="en-US" dirty="0">
                <a:solidFill>
                  <a:srgbClr val="595959"/>
                </a:solidFill>
              </a:rPr>
              <a:t>= </a:t>
            </a:r>
            <a:r>
              <a:rPr lang="en-US" b="1" dirty="0">
                <a:solidFill>
                  <a:srgbClr val="595959"/>
                </a:solidFill>
              </a:rPr>
              <a:t>Fastar kostnaðargreiðslur ÷ Hreinar tekjur á nótt</a:t>
            </a:r>
            <a:br>
              <a:rPr lang="en-US" dirty="0">
                <a:solidFill>
                  <a:srgbClr val="595959"/>
                </a:solidFill>
              </a:rPr>
            </a:br>
            <a:r>
              <a:rPr lang="en-US" dirty="0">
                <a:solidFill>
                  <a:srgbClr val="595959"/>
                </a:solidFill>
              </a:rPr>
              <a:t>= €14.000 ÷ €120 =</a:t>
            </a:r>
            <a:r>
              <a:rPr lang="en-US" b="1" dirty="0">
                <a:solidFill>
                  <a:srgbClr val="595959"/>
                </a:solidFill>
              </a:rPr>
              <a:t> 116,67 nætur</a:t>
            </a:r>
            <a:endParaRPr lang="en-US" dirty="0">
              <a:solidFill>
                <a:srgbClr val="595959"/>
              </a:solidFill>
            </a:endParaRPr>
          </a:p>
          <a:p>
            <a:r>
              <a:rPr lang="en-US" dirty="0">
                <a:solidFill>
                  <a:srgbClr val="595959"/>
                </a:solidFill>
              </a:rPr>
              <a:t>Þannig að þú þarft að bóka að minnsta kosti</a:t>
            </a:r>
            <a:r>
              <a:rPr lang="en-US" b="1" dirty="0">
                <a:solidFill>
                  <a:srgbClr val="595959"/>
                </a:solidFill>
              </a:rPr>
              <a:t> 117 nætur </a:t>
            </a:r>
            <a:r>
              <a:rPr lang="en-US" dirty="0">
                <a:solidFill>
                  <a:srgbClr val="595959"/>
                </a:solidFill>
              </a:rPr>
              <a:t>á ári til að ná jafnri stöðu.</a:t>
            </a:r>
          </a:p>
        </p:txBody>
      </p:sp>
      <p:grpSp>
        <p:nvGrpSpPr>
          <p:cNvPr id="3" name="Group 2">
            <a:extLst>
              <a:ext uri="{FF2B5EF4-FFF2-40B4-BE49-F238E27FC236}">
                <a16:creationId xmlns:a16="http://schemas.microsoft.com/office/drawing/2014/main" id="{92A9D3F7-D3BC-B4D3-0A57-5F7CEEA0942B}"/>
              </a:ext>
            </a:extLst>
          </p:cNvPr>
          <p:cNvGrpSpPr/>
          <p:nvPr/>
        </p:nvGrpSpPr>
        <p:grpSpPr>
          <a:xfrm>
            <a:off x="1623297" y="3987574"/>
            <a:ext cx="834975" cy="861774"/>
            <a:chOff x="1015996" y="1040208"/>
            <a:chExt cx="1016004" cy="1197834"/>
          </a:xfrm>
        </p:grpSpPr>
        <p:sp>
          <p:nvSpPr>
            <p:cNvPr id="5" name="Oval 4">
              <a:extLst>
                <a:ext uri="{FF2B5EF4-FFF2-40B4-BE49-F238E27FC236}">
                  <a16:creationId xmlns:a16="http://schemas.microsoft.com/office/drawing/2014/main" id="{2613F9C5-A50B-0F56-7674-B2F0098D3BB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0ACC876-D512-77C3-18E7-B0A8F663664C}"/>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1" name="Group 10">
            <a:extLst>
              <a:ext uri="{FF2B5EF4-FFF2-40B4-BE49-F238E27FC236}">
                <a16:creationId xmlns:a16="http://schemas.microsoft.com/office/drawing/2014/main" id="{97C64CBA-01C0-F630-8357-B7E41120DFEA}"/>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28EB4C7A-04CD-DC9A-186A-6E357659C82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CEF4D348-CA27-D799-F8D7-1F466C41BBB0}"/>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2695515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57069-2F93-A88F-3197-002DE0638870}"/>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2874CD22-01A0-51E5-16F8-544E5AAC3103}"/>
              </a:ext>
            </a:extLst>
          </p:cNvPr>
          <p:cNvSpPr/>
          <p:nvPr/>
        </p:nvSpPr>
        <p:spPr>
          <a:xfrm>
            <a:off x="817828" y="1605887"/>
            <a:ext cx="10595240" cy="182311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EC9596C4-FC4C-0150-791E-8E17B800B090}"/>
              </a:ext>
            </a:extLst>
          </p:cNvPr>
          <p:cNvSpPr>
            <a:spLocks noGrp="1"/>
          </p:cNvSpPr>
          <p:nvPr>
            <p:ph type="body" sz="quarter" idx="16"/>
          </p:nvPr>
        </p:nvSpPr>
        <p:spPr>
          <a:xfrm>
            <a:off x="846598" y="222162"/>
            <a:ext cx="10614687" cy="803654"/>
          </a:xfrm>
        </p:spPr>
        <p:txBody>
          <a:bodyPr/>
          <a:lstStyle/>
          <a:p>
            <a:r>
              <a:rPr lang="en-US" sz="3200" dirty="0">
                <a:solidFill>
                  <a:srgbClr val="459597"/>
                </a:solidFill>
              </a:rPr>
              <a:t>Reikna nýtingu </a:t>
            </a:r>
            <a:r>
              <a:rPr lang="en-US" sz="3200" b="0" dirty="0">
                <a:solidFill>
                  <a:srgbClr val="E96751"/>
                </a:solidFill>
              </a:rPr>
              <a:t>til að ná jafnri rekstrarafkomu</a:t>
            </a:r>
          </a:p>
        </p:txBody>
      </p:sp>
      <p:cxnSp>
        <p:nvCxnSpPr>
          <p:cNvPr id="2" name="Straight Connector 1">
            <a:extLst>
              <a:ext uri="{FF2B5EF4-FFF2-40B4-BE49-F238E27FC236}">
                <a16:creationId xmlns:a16="http://schemas.microsoft.com/office/drawing/2014/main" id="{3004C254-C644-0B81-1DBB-A02D920F09BD}"/>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7D5F6CB-895F-5F67-70F3-E615A857FF7C}"/>
              </a:ext>
            </a:extLst>
          </p:cNvPr>
          <p:cNvSpPr>
            <a:spLocks noGrp="1"/>
          </p:cNvSpPr>
          <p:nvPr>
            <p:ph type="body" sz="quarter" idx="18"/>
          </p:nvPr>
        </p:nvSpPr>
        <p:spPr>
          <a:xfrm>
            <a:off x="1913690" y="1837311"/>
            <a:ext cx="9137529" cy="803653"/>
          </a:xfrm>
        </p:spPr>
        <p:txBody>
          <a:bodyPr/>
          <a:lstStyle/>
          <a:p>
            <a:pPr marL="0" indent="0" algn="ctr">
              <a:lnSpc>
                <a:spcPct val="100000"/>
              </a:lnSpc>
              <a:spcBef>
                <a:spcPts val="0"/>
              </a:spcBef>
            </a:pPr>
            <a:r>
              <a:rPr lang="en-US" sz="2600" b="1" dirty="0">
                <a:solidFill>
                  <a:srgbClr val="E96751"/>
                </a:solidFill>
              </a:rPr>
              <a:t>Reikna út fyllingartíðni sem þarf til að ná rekstrarjafnvægi</a:t>
            </a:r>
          </a:p>
          <a:p>
            <a:pPr>
              <a:lnSpc>
                <a:spcPct val="100000"/>
              </a:lnSpc>
              <a:spcBef>
                <a:spcPts val="0"/>
              </a:spcBef>
            </a:pPr>
            <a:r>
              <a:rPr lang="en-US" dirty="0">
                <a:solidFill>
                  <a:srgbClr val="595959"/>
                </a:solidFill>
              </a:rPr>
              <a:t>Nú skaltu beita </a:t>
            </a:r>
            <a:r>
              <a:rPr lang="en-US" b="1" dirty="0">
                <a:solidFill>
                  <a:srgbClr val="595959"/>
                </a:solidFill>
              </a:rPr>
              <a:t>formúlunni fyrir nýtingu</a:t>
            </a:r>
            <a:endParaRPr lang="en-US" dirty="0">
              <a:solidFill>
                <a:srgbClr val="595959"/>
              </a:solidFill>
            </a:endParaRPr>
          </a:p>
          <a:p>
            <a:pPr>
              <a:lnSpc>
                <a:spcPct val="100000"/>
              </a:lnSpc>
              <a:spcBef>
                <a:spcPts val="0"/>
              </a:spcBef>
            </a:pPr>
            <a:r>
              <a:rPr lang="en-US" b="1" dirty="0">
                <a:solidFill>
                  <a:srgbClr val="595959"/>
                </a:solidFill>
              </a:rPr>
              <a:t>Nýtingarhlutfall (%) </a:t>
            </a:r>
            <a:r>
              <a:rPr lang="en-US" dirty="0">
                <a:solidFill>
                  <a:srgbClr val="595959"/>
                </a:solidFill>
              </a:rPr>
              <a:t>= </a:t>
            </a:r>
            <a:r>
              <a:rPr lang="en-US" b="1" dirty="0">
                <a:solidFill>
                  <a:srgbClr val="595959"/>
                </a:solidFill>
              </a:rPr>
              <a:t>(Jafnrekstrarnætur ÷ tiltækar nætur) × 100</a:t>
            </a:r>
            <a:endParaRPr lang="en-US" dirty="0">
              <a:solidFill>
                <a:srgbClr val="595959"/>
              </a:solidFill>
            </a:endParaRPr>
          </a:p>
          <a:p>
            <a:pPr>
              <a:lnSpc>
                <a:spcPct val="100000"/>
              </a:lnSpc>
              <a:spcBef>
                <a:spcPts val="0"/>
              </a:spcBef>
            </a:pPr>
            <a:r>
              <a:rPr lang="en-US" dirty="0">
                <a:solidFill>
                  <a:srgbClr val="595959"/>
                </a:solidFill>
              </a:rPr>
              <a:t>= (117 ÷ 365) × 100 =</a:t>
            </a:r>
            <a:r>
              <a:rPr lang="en-US" b="1" dirty="0">
                <a:solidFill>
                  <a:srgbClr val="595959"/>
                </a:solidFill>
              </a:rPr>
              <a:t> 32,05%</a:t>
            </a:r>
            <a:endParaRPr lang="en-US" dirty="0">
              <a:solidFill>
                <a:srgbClr val="595959"/>
              </a:solidFill>
            </a:endParaRPr>
          </a:p>
          <a:p>
            <a:pPr marL="0" indent="0" algn="ctr">
              <a:lnSpc>
                <a:spcPct val="100000"/>
              </a:lnSpc>
              <a:spcBef>
                <a:spcPts val="0"/>
              </a:spcBef>
            </a:pPr>
            <a:endParaRPr lang="en-US" b="1" dirty="0">
              <a:solidFill>
                <a:srgbClr val="E96751"/>
              </a:solidFill>
            </a:endParaRPr>
          </a:p>
        </p:txBody>
      </p:sp>
      <p:cxnSp>
        <p:nvCxnSpPr>
          <p:cNvPr id="33" name="Connector: Elbow 32">
            <a:extLst>
              <a:ext uri="{FF2B5EF4-FFF2-40B4-BE49-F238E27FC236}">
                <a16:creationId xmlns:a16="http://schemas.microsoft.com/office/drawing/2014/main" id="{17629D5F-6B56-F641-3DBC-2C6816C1EC49}"/>
              </a:ext>
            </a:extLst>
          </p:cNvPr>
          <p:cNvCxnSpPr>
            <a:cxnSpLocks/>
          </p:cNvCxnSpPr>
          <p:nvPr/>
        </p:nvCxnSpPr>
        <p:spPr>
          <a:xfrm rot="16200000" flipH="1">
            <a:off x="261317" y="3063123"/>
            <a:ext cx="2061806" cy="970447"/>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DBF0186-35FF-DCA2-BEE1-ABA7E3ABFB3E}"/>
              </a:ext>
            </a:extLst>
          </p:cNvPr>
          <p:cNvSpPr txBox="1">
            <a:spLocks/>
          </p:cNvSpPr>
          <p:nvPr/>
        </p:nvSpPr>
        <p:spPr>
          <a:xfrm>
            <a:off x="1866899" y="3602299"/>
            <a:ext cx="699135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b="1" dirty="0">
                <a:solidFill>
                  <a:srgbClr val="E96751"/>
                </a:solidFill>
              </a:rPr>
              <a:t>Endanleg niðurstaða</a:t>
            </a:r>
            <a:endParaRPr lang="en-US" sz="2200" b="1" dirty="0">
              <a:solidFill>
                <a:srgbClr val="494949"/>
              </a:solidFill>
            </a:endParaRPr>
          </a:p>
        </p:txBody>
      </p:sp>
      <p:grpSp>
        <p:nvGrpSpPr>
          <p:cNvPr id="11" name="Group 10">
            <a:extLst>
              <a:ext uri="{FF2B5EF4-FFF2-40B4-BE49-F238E27FC236}">
                <a16:creationId xmlns:a16="http://schemas.microsoft.com/office/drawing/2014/main" id="{B3BC2761-EA9F-7243-578C-B8279F6CFA83}"/>
              </a:ext>
            </a:extLst>
          </p:cNvPr>
          <p:cNvGrpSpPr/>
          <p:nvPr/>
        </p:nvGrpSpPr>
        <p:grpSpPr>
          <a:xfrm>
            <a:off x="1168071" y="1656130"/>
            <a:ext cx="834975" cy="861774"/>
            <a:chOff x="1015996" y="1040208"/>
            <a:chExt cx="1016004" cy="1197834"/>
          </a:xfrm>
        </p:grpSpPr>
        <p:sp>
          <p:nvSpPr>
            <p:cNvPr id="12" name="Oval 11">
              <a:extLst>
                <a:ext uri="{FF2B5EF4-FFF2-40B4-BE49-F238E27FC236}">
                  <a16:creationId xmlns:a16="http://schemas.microsoft.com/office/drawing/2014/main" id="{F251C610-F998-D631-EDDD-57ADB468011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23CCB637-0DA3-18BE-E4BC-1F7AFD5C879F}"/>
                </a:ext>
              </a:extLst>
            </p:cNvPr>
            <p:cNvSpPr txBox="1"/>
            <p:nvPr/>
          </p:nvSpPr>
          <p:spPr>
            <a:xfrm>
              <a:off x="1015996" y="1040208"/>
              <a:ext cx="1015999" cy="119783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aphicFrame>
        <p:nvGraphicFramePr>
          <p:cNvPr id="15" name="Table 14">
            <a:extLst>
              <a:ext uri="{FF2B5EF4-FFF2-40B4-BE49-F238E27FC236}">
                <a16:creationId xmlns:a16="http://schemas.microsoft.com/office/drawing/2014/main" id="{2ADAB7FC-0FAB-C237-EAFC-63B5E3348AF8}"/>
              </a:ext>
            </a:extLst>
          </p:cNvPr>
          <p:cNvGraphicFramePr>
            <a:graphicFrameLocks noGrp="1"/>
          </p:cNvGraphicFramePr>
          <p:nvPr/>
        </p:nvGraphicFramePr>
        <p:xfrm>
          <a:off x="1866900" y="4151306"/>
          <a:ext cx="6991350" cy="2560320"/>
        </p:xfrm>
        <a:graphic>
          <a:graphicData uri="http://schemas.openxmlformats.org/drawingml/2006/table">
            <a:tbl>
              <a:tblPr/>
              <a:tblGrid>
                <a:gridCol w="3495675">
                  <a:extLst>
                    <a:ext uri="{9D8B030D-6E8A-4147-A177-3AD203B41FA5}">
                      <a16:colId xmlns:a16="http://schemas.microsoft.com/office/drawing/2014/main" val="295854455"/>
                    </a:ext>
                  </a:extLst>
                </a:gridCol>
                <a:gridCol w="3495675">
                  <a:extLst>
                    <a:ext uri="{9D8B030D-6E8A-4147-A177-3AD203B41FA5}">
                      <a16:colId xmlns:a16="http://schemas.microsoft.com/office/drawing/2014/main" val="804308065"/>
                    </a:ext>
                  </a:extLst>
                </a:gridCol>
              </a:tblGrid>
              <a:tr h="0">
                <a:tc>
                  <a:txBody>
                    <a:bodyPr/>
                    <a:lstStyle/>
                    <a:p>
                      <a:pPr>
                        <a:buNone/>
                      </a:pPr>
                      <a:r>
                        <a:rPr lang="en-IE" b="1" dirty="0">
                          <a:solidFill>
                            <a:schemeClr val="bg1"/>
                          </a:solidFill>
                        </a:rPr>
                        <a:t>Mælikvarði</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b="1" dirty="0">
                          <a:solidFill>
                            <a:schemeClr val="bg1"/>
                          </a:solidFill>
                        </a:rPr>
                        <a:t>Niðurstaða</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188038531"/>
                  </a:ext>
                </a:extLst>
              </a:tr>
              <a:tr h="0">
                <a:tc>
                  <a:txBody>
                    <a:bodyPr/>
                    <a:lstStyle/>
                    <a:p>
                      <a:pPr>
                        <a:buNone/>
                      </a:pPr>
                      <a:r>
                        <a:rPr lang="en-IE" dirty="0">
                          <a:solidFill>
                            <a:srgbClr val="595959"/>
                          </a:solidFill>
                        </a:rPr>
                        <a:t>Föst kostnaðargjöld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9363003"/>
                  </a:ext>
                </a:extLst>
              </a:tr>
              <a:tr h="0">
                <a:tc>
                  <a:txBody>
                    <a:bodyPr/>
                    <a:lstStyle/>
                    <a:p>
                      <a:pPr>
                        <a:buNone/>
                      </a:pPr>
                      <a:r>
                        <a:rPr lang="en-IE" dirty="0">
                          <a:solidFill>
                            <a:srgbClr val="595959"/>
                          </a:solidFill>
                        </a:rPr>
                        <a:t>Breytilegur kostnaður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1880113"/>
                  </a:ext>
                </a:extLst>
              </a:tr>
              <a:tr h="0">
                <a:tc>
                  <a:txBody>
                    <a:bodyPr/>
                    <a:lstStyle/>
                    <a:p>
                      <a:pPr>
                        <a:buNone/>
                      </a:pPr>
                      <a:r>
                        <a:rPr lang="en-IE">
                          <a:solidFill>
                            <a:srgbClr val="595959"/>
                          </a:solidFill>
                        </a:rPr>
                        <a:t>Verð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122702"/>
                  </a:ext>
                </a:extLst>
              </a:tr>
              <a:tr h="0">
                <a:tc>
                  <a:txBody>
                    <a:bodyPr/>
                    <a:lstStyle/>
                    <a:p>
                      <a:pPr>
                        <a:buNone/>
                      </a:pPr>
                      <a:r>
                        <a:rPr lang="en-IE">
                          <a:solidFill>
                            <a:srgbClr val="595959"/>
                          </a:solidFill>
                        </a:rPr>
                        <a:t>Nettótekjur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693410"/>
                  </a:ext>
                </a:extLst>
              </a:tr>
              <a:tr h="0">
                <a:tc>
                  <a:txBody>
                    <a:bodyPr/>
                    <a:lstStyle/>
                    <a:p>
                      <a:pPr>
                        <a:buNone/>
                      </a:pPr>
                      <a:r>
                        <a:rPr lang="en-IE">
                          <a:solidFill>
                            <a:srgbClr val="595959"/>
                          </a:solidFill>
                        </a:rPr>
                        <a:t>Jöfnunarnætur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dirty="0">
                          <a:solidFill>
                            <a:srgbClr val="595959"/>
                          </a:solidFill>
                        </a:rPr>
                        <a:t>117 nætur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2366616"/>
                  </a:ext>
                </a:extLst>
              </a:tr>
              <a:tr h="0">
                <a:tc>
                  <a:txBody>
                    <a:bodyPr/>
                    <a:lstStyle/>
                    <a:p>
                      <a:pPr>
                        <a:buNone/>
                      </a:pPr>
                      <a:r>
                        <a:rPr lang="en-US" dirty="0">
                          <a:solidFill>
                            <a:schemeClr val="bg1"/>
                          </a:solidFill>
                        </a:rPr>
                        <a:t>Hlutfall fyllingar til jafnrekstrar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b="1" dirty="0">
                          <a:solidFill>
                            <a:schemeClr val="bg1"/>
                          </a:solidFill>
                        </a:rPr>
                        <a:t>32%</a:t>
                      </a:r>
                      <a:endParaRPr lang="en-I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993779844"/>
                  </a:ext>
                </a:extLst>
              </a:tr>
            </a:tbl>
          </a:graphicData>
        </a:graphic>
      </p:graphicFrame>
      <p:sp>
        <p:nvSpPr>
          <p:cNvPr id="25" name="Flowchart: Alternate Process 24">
            <a:extLst>
              <a:ext uri="{FF2B5EF4-FFF2-40B4-BE49-F238E27FC236}">
                <a16:creationId xmlns:a16="http://schemas.microsoft.com/office/drawing/2014/main" id="{CA736DFC-D742-A646-50F3-74148712E51B}"/>
              </a:ext>
            </a:extLst>
          </p:cNvPr>
          <p:cNvSpPr/>
          <p:nvPr/>
        </p:nvSpPr>
        <p:spPr>
          <a:xfrm>
            <a:off x="817828" y="851801"/>
            <a:ext cx="10146542" cy="681269"/>
          </a:xfrm>
          <a:prstGeom prst="flowChartAlternateProcess">
            <a:avLst/>
          </a:prstGeom>
          <a:solidFill>
            <a:srgbClr val="418D8F"/>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5">
            <a:extLst>
              <a:ext uri="{FF2B5EF4-FFF2-40B4-BE49-F238E27FC236}">
                <a16:creationId xmlns:a16="http://schemas.microsoft.com/office/drawing/2014/main" id="{E0918F07-749A-674C-026A-4E8C9EEBEA95}"/>
              </a:ext>
            </a:extLst>
          </p:cNvPr>
          <p:cNvSpPr txBox="1">
            <a:spLocks/>
          </p:cNvSpPr>
          <p:nvPr/>
        </p:nvSpPr>
        <p:spPr>
          <a:xfrm>
            <a:off x="968180" y="913409"/>
            <a:ext cx="9996190" cy="6196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b="1" dirty="0">
                <a:solidFill>
                  <a:schemeClr val="bg1"/>
                </a:solidFill>
              </a:rPr>
              <a:t>Hlutfall nýtingar % </a:t>
            </a:r>
            <a:r>
              <a:rPr lang="en-US" dirty="0">
                <a:solidFill>
                  <a:schemeClr val="bg1"/>
                </a:solidFill>
              </a:rPr>
              <a:t>= Jöfnunar­nætur ÷ Fáanlegar nætur á ári x 100</a:t>
            </a:r>
          </a:p>
        </p:txBody>
      </p:sp>
    </p:spTree>
    <p:extLst>
      <p:ext uri="{BB962C8B-B14F-4D97-AF65-F5344CB8AC3E}">
        <p14:creationId xmlns:p14="http://schemas.microsoft.com/office/powerpoint/2010/main" val="33017421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E20E9-5DE5-D60F-A5FE-81F058D006E7}"/>
              </a:ext>
            </a:extLst>
          </p:cNvPr>
          <p:cNvSpPr>
            <a:spLocks noGrp="1"/>
          </p:cNvSpPr>
          <p:nvPr>
            <p:ph type="body" sz="quarter" idx="16"/>
          </p:nvPr>
        </p:nvSpPr>
        <p:spPr>
          <a:xfrm>
            <a:off x="238125" y="123428"/>
            <a:ext cx="11639551" cy="803654"/>
          </a:xfrm>
        </p:spPr>
        <p:txBody>
          <a:bodyPr/>
          <a:lstStyle/>
          <a:p>
            <a:r>
              <a:rPr lang="en-US" sz="2400" dirty="0">
                <a:solidFill>
                  <a:srgbClr val="E96751"/>
                </a:solidFill>
              </a:rPr>
              <a:t>Brotjafna og nýtingarhlutfall: </a:t>
            </a:r>
            <a:r>
              <a:rPr lang="en-US" sz="2400" dirty="0">
                <a:solidFill>
                  <a:srgbClr val="459597"/>
                </a:solidFill>
              </a:rPr>
              <a:t>Setjið allt saman í fimm skrefum </a:t>
            </a:r>
            <a:r>
              <a:rPr lang="en-US" sz="2400" b="0" dirty="0">
                <a:solidFill>
                  <a:srgbClr val="E96751"/>
                </a:solidFill>
              </a:rPr>
              <a:t>(*Reiknið með formúlu)</a:t>
            </a:r>
            <a:endParaRPr lang="en-IE" sz="2400" b="0" dirty="0">
              <a:solidFill>
                <a:srgbClr val="E96751"/>
              </a:solidFill>
            </a:endParaRPr>
          </a:p>
        </p:txBody>
      </p:sp>
      <p:graphicFrame>
        <p:nvGraphicFramePr>
          <p:cNvPr id="4" name="Table 3">
            <a:extLst>
              <a:ext uri="{FF2B5EF4-FFF2-40B4-BE49-F238E27FC236}">
                <a16:creationId xmlns:a16="http://schemas.microsoft.com/office/drawing/2014/main" id="{FE1FE4CA-CBB9-A317-8CD7-A1A00441A148}"/>
              </a:ext>
            </a:extLst>
          </p:cNvPr>
          <p:cNvGraphicFramePr>
            <a:graphicFrameLocks noGrp="1"/>
          </p:cNvGraphicFramePr>
          <p:nvPr/>
        </p:nvGraphicFramePr>
        <p:xfrm>
          <a:off x="276224" y="525255"/>
          <a:ext cx="11639551" cy="6227391"/>
        </p:xfrm>
        <a:graphic>
          <a:graphicData uri="http://schemas.openxmlformats.org/drawingml/2006/table">
            <a:tbl>
              <a:tblPr/>
              <a:tblGrid>
                <a:gridCol w="3028951">
                  <a:extLst>
                    <a:ext uri="{9D8B030D-6E8A-4147-A177-3AD203B41FA5}">
                      <a16:colId xmlns:a16="http://schemas.microsoft.com/office/drawing/2014/main" val="1799899527"/>
                    </a:ext>
                  </a:extLst>
                </a:gridCol>
                <a:gridCol w="2790824">
                  <a:extLst>
                    <a:ext uri="{9D8B030D-6E8A-4147-A177-3AD203B41FA5}">
                      <a16:colId xmlns:a16="http://schemas.microsoft.com/office/drawing/2014/main" val="1477842464"/>
                    </a:ext>
                  </a:extLst>
                </a:gridCol>
                <a:gridCol w="2909888">
                  <a:extLst>
                    <a:ext uri="{9D8B030D-6E8A-4147-A177-3AD203B41FA5}">
                      <a16:colId xmlns:a16="http://schemas.microsoft.com/office/drawing/2014/main" val="2934983392"/>
                    </a:ext>
                  </a:extLst>
                </a:gridCol>
                <a:gridCol w="2909888">
                  <a:extLst>
                    <a:ext uri="{9D8B030D-6E8A-4147-A177-3AD203B41FA5}">
                      <a16:colId xmlns:a16="http://schemas.microsoft.com/office/drawing/2014/main" val="1017014073"/>
                    </a:ext>
                  </a:extLst>
                </a:gridCol>
              </a:tblGrid>
              <a:tr h="193393">
                <a:tc>
                  <a:txBody>
                    <a:bodyPr/>
                    <a:lstStyle/>
                    <a:p>
                      <a:pPr>
                        <a:buNone/>
                      </a:pPr>
                      <a:r>
                        <a:rPr lang="en-IE" sz="1800" b="1" dirty="0">
                          <a:solidFill>
                            <a:schemeClr val="bg1"/>
                          </a:solidFill>
                        </a:rPr>
                        <a:t>Skref</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Titill</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Hvað þú gerir</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Af hverju þetta skiptir máli</a:t>
                      </a:r>
                      <a:endParaRPr lang="en-IE"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828722764"/>
                  </a:ext>
                </a:extLst>
              </a:tr>
              <a:tr h="628527">
                <a:tc>
                  <a:txBody>
                    <a:bodyPr/>
                    <a:lstStyle/>
                    <a:p>
                      <a:pPr marL="342900" indent="-342900" algn="l">
                        <a:buFont typeface="+mj-lt"/>
                        <a:buAutoNum type="arabicPeriod"/>
                      </a:pPr>
                      <a:r>
                        <a:rPr lang="en-IE" sz="1800" b="1" dirty="0">
                          <a:solidFill>
                            <a:srgbClr val="595959"/>
                          </a:solidFill>
                        </a:rPr>
                        <a:t>Laust nætur</a:t>
                      </a: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*Hlutfall nýtingar – fjöldi tiltækra nætur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Taktu saman hversu marga nætur á ári eignin þín getur raunhæft starfað (t.d. 365 eða 300).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Skiptir máli fyrir </a:t>
                      </a:r>
                      <a:r>
                        <a:rPr lang="en-US" sz="1800" b="1" dirty="0">
                          <a:solidFill>
                            <a:srgbClr val="595959"/>
                          </a:solidFill>
                        </a:rPr>
                        <a:t>rekstrargetu</a:t>
                      </a:r>
                      <a:r>
                        <a:rPr lang="en-US" sz="1800" dirty="0">
                          <a:solidFill>
                            <a:srgbClr val="595959"/>
                          </a:solidFill>
                        </a:rPr>
                        <a:t> þína og er nauðsynleg til að reikna raunhæf frammistöðarmarkmið.</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477919"/>
                  </a:ext>
                </a:extLst>
              </a:tr>
              <a:tr h="628527">
                <a:tc>
                  <a:txBody>
                    <a:bodyPr/>
                    <a:lstStyle/>
                    <a:p>
                      <a:pPr marL="342900" indent="-342900" algn="l">
                        <a:buFont typeface="+mj-lt"/>
                        <a:buAutoNum type="arabicPeriod" startAt="2"/>
                      </a:pPr>
                      <a:r>
                        <a:rPr lang="en-US" sz="1800" b="1" kern="1200" dirty="0">
                          <a:solidFill>
                            <a:srgbClr val="595959"/>
                          </a:solidFill>
                          <a:latin typeface="+mn-lt"/>
                          <a:ea typeface="+mn-ea"/>
                          <a:cs typeface="+mn-cs"/>
                        </a:rPr>
                        <a:t>Áætla bókaðar nætur </a:t>
                      </a:r>
                      <a:r>
                        <a:rPr lang="en-US" sz="1800" b="0" i="1" kern="1200" dirty="0">
                          <a:solidFill>
                            <a:srgbClr val="595959"/>
                          </a:solidFill>
                          <a:latin typeface="+mn-lt"/>
                          <a:ea typeface="+mn-ea"/>
                          <a:cs typeface="+mn-cs"/>
                        </a:rPr>
                        <a:t>(nýtingu)</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*Reikna út nýtingu</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Áætlaðu hlutfall þeirra nætur sem þú gerir ráð fyrir að bóka (t.d. 60–70%).</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solidFill>
                            <a:srgbClr val="595959"/>
                          </a:solidFill>
                        </a:rPr>
                        <a:t>Aðstoðar þig við </a:t>
                      </a:r>
                      <a:r>
                        <a:rPr lang="en-US" sz="1800" b="1">
                          <a:solidFill>
                            <a:srgbClr val="595959"/>
                          </a:solidFill>
                        </a:rPr>
                        <a:t>að spá fyrir um tekjur </a:t>
                      </a:r>
                      <a:r>
                        <a:rPr lang="en-US" sz="1800">
                          <a:solidFill>
                            <a:srgbClr val="595959"/>
                          </a:solidFill>
                        </a:rPr>
                        <a:t>og skilja möguleika markaðsframmistöðu.</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290558"/>
                  </a:ext>
                </a:extLst>
              </a:tr>
              <a:tr h="483482">
                <a:tc>
                  <a:txBody>
                    <a:bodyPr/>
                    <a:lstStyle/>
                    <a:p>
                      <a:pPr marL="342900" indent="-342900" algn="l">
                        <a:buFont typeface="+mj-lt"/>
                        <a:buAutoNum type="arabicPeriod" startAt="3"/>
                      </a:pPr>
                      <a:r>
                        <a:rPr lang="en-US" sz="1800" b="1" kern="1200" dirty="0">
                          <a:solidFill>
                            <a:srgbClr val="E96751"/>
                          </a:solidFill>
                          <a:latin typeface="+mn-lt"/>
                          <a:ea typeface="+mn-ea"/>
                          <a:cs typeface="+mn-cs"/>
                        </a:rPr>
                        <a:t>Valmöguleiki A: </a:t>
                      </a:r>
                      <a:r>
                        <a:rPr lang="en-US" sz="1800" b="1" kern="1200" dirty="0">
                          <a:solidFill>
                            <a:srgbClr val="595959"/>
                          </a:solidFill>
                          <a:latin typeface="+mn-lt"/>
                          <a:ea typeface="+mn-ea"/>
                          <a:cs typeface="+mn-cs"/>
                        </a:rPr>
                        <a:t>Jöfnunarnætur </a:t>
                      </a:r>
                      <a:r>
                        <a:rPr lang="en-US" sz="1800" b="0" i="1" kern="1200" dirty="0">
                          <a:solidFill>
                            <a:srgbClr val="595959"/>
                          </a:solidFill>
                          <a:latin typeface="+mn-lt"/>
                          <a:ea typeface="+mn-ea"/>
                          <a:cs typeface="+mn-cs"/>
                        </a:rPr>
                        <a:t>(aðeins föst kostnaðargreiðslur)</a:t>
                      </a:r>
                      <a:endParaRPr lang="en-IE" sz="1800" b="0" i="1" kern="1200" dirty="0">
                        <a:solidFill>
                          <a:srgbClr val="595959"/>
                        </a:solidFill>
                        <a:latin typeface="+mn-lt"/>
                        <a:ea typeface="+mn-ea"/>
                        <a:cs typeface="+mn-cs"/>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b="0" dirty="0">
                          <a:solidFill>
                            <a:srgbClr val="595959"/>
                          </a:solidFill>
                        </a:rPr>
                        <a:t>*Jöfnunarnætur </a:t>
                      </a:r>
                      <a:r>
                        <a:rPr lang="en-IE" sz="1800" b="0" i="1" dirty="0">
                          <a:solidFill>
                            <a:srgbClr val="595959"/>
                          </a:solidFill>
                        </a:rPr>
                        <a:t>(Nýtt fyrirtæki - </a:t>
                      </a:r>
                      <a:r>
                        <a:rPr lang="en-US" sz="1800" b="0" i="1" kern="1200" dirty="0">
                          <a:solidFill>
                            <a:srgbClr val="595959"/>
                          </a:solidFill>
                          <a:latin typeface="+mn-lt"/>
                          <a:ea typeface="+mn-ea"/>
                          <a:cs typeface="+mn-cs"/>
                        </a:rPr>
                        <a:t>fastur kostnaður eingöngu)</a:t>
                      </a:r>
                      <a:endParaRPr lang="en-IE" sz="1800" b="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solidFill>
                            <a:srgbClr val="595959"/>
                          </a:solidFill>
                        </a:rPr>
                        <a:t>Notaðu fasta kostnað og áætlaðan hagnað á nótt.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3740728"/>
                  </a:ext>
                </a:extLst>
              </a:tr>
              <a:tr h="628527">
                <a:tc>
                  <a:txBody>
                    <a:bodyPr/>
                    <a:lstStyle/>
                    <a:p>
                      <a:pPr algn="ctr">
                        <a:buNone/>
                      </a:pPr>
                      <a:r>
                        <a:rPr lang="en-US" sz="1800" b="0" dirty="0">
                          <a:solidFill>
                            <a:schemeClr val="bg1"/>
                          </a:solidFill>
                        </a:rPr>
                        <a:t>Föst kostnaðarkostnaður ÷ (Verð – breytilegur kostnaður) = Nætur. </a:t>
                      </a:r>
                      <a:r>
                        <a:rPr lang="en-US" sz="1800" b="0" i="1" dirty="0">
                          <a:solidFill>
                            <a:schemeClr val="bg1"/>
                          </a:solidFill>
                        </a:rPr>
                        <a:t>(Fyrir nýja starfsemi)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sz="1800" i="1" dirty="0">
                          <a:solidFill>
                            <a:schemeClr val="bg1"/>
                          </a:solidFill>
                        </a:rPr>
                        <a:t>Reiknar út hversu margar bókaðar nætur þú þarft að selja til að standa straum af </a:t>
                      </a:r>
                      <a:r>
                        <a:rPr lang="en-US" sz="1800" b="1" i="1" dirty="0">
                          <a:solidFill>
                            <a:schemeClr val="bg1"/>
                          </a:solidFill>
                        </a:rPr>
                        <a:t>föstum kostnaði </a:t>
                      </a:r>
                      <a:r>
                        <a:rPr lang="en-US" sz="1800" i="1" dirty="0">
                          <a:solidFill>
                            <a:schemeClr val="bg1"/>
                          </a:solidFill>
                        </a:rPr>
                        <a:t>einum og sér. Tekur ekki tillit til breytilegs kostnaðar á nótt (þar sem hann er dreginn frá verðinu) </a:t>
                      </a:r>
                      <a:r>
                        <a:rPr lang="en-US" sz="1800" b="0" i="1" dirty="0">
                          <a:solidFill>
                            <a:schemeClr val="bg1"/>
                          </a:solidFill>
                        </a:rPr>
                        <a:t>(Fyrir nýtt fyrirtæki)</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629925"/>
                  </a:ext>
                </a:extLst>
              </a:tr>
              <a:tr h="338437">
                <a:tc>
                  <a:txBody>
                    <a:bodyPr/>
                    <a:lstStyle/>
                    <a:p>
                      <a:pPr marL="342900" indent="-342900" algn="l">
                        <a:buFont typeface="+mj-lt"/>
                        <a:buAutoNum type="arabicPeriod" startAt="4"/>
                      </a:pPr>
                      <a:r>
                        <a:rPr lang="en-US" sz="1800" b="1" kern="1200" dirty="0">
                          <a:solidFill>
                            <a:srgbClr val="E96751"/>
                          </a:solidFill>
                          <a:latin typeface="+mn-lt"/>
                          <a:ea typeface="+mn-ea"/>
                          <a:cs typeface="+mn-cs"/>
                        </a:rPr>
                        <a:t>Valmöguleiki B </a:t>
                      </a:r>
                      <a:r>
                        <a:rPr lang="en-US" b="1" dirty="0">
                          <a:solidFill>
                            <a:srgbClr val="595959"/>
                          </a:solidFill>
                        </a:rPr>
                        <a:t>Jöfnunarnætur </a:t>
                      </a:r>
                      <a:r>
                        <a:rPr lang="en-US" i="1" dirty="0">
                          <a:solidFill>
                            <a:srgbClr val="595959"/>
                          </a:solidFill>
                        </a:rPr>
                        <a:t>(allar þekktar árlegar kostnaðargreiðslur)</a:t>
                      </a:r>
                      <a:endParaRPr lang="en-IE" sz="1800" i="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*Jafnreksnætur </a:t>
                      </a:r>
                      <a:r>
                        <a:rPr lang="en-US" sz="1800" b="0" i="1" dirty="0">
                          <a:solidFill>
                            <a:srgbClr val="595959"/>
                          </a:solidFill>
                        </a:rPr>
                        <a:t>(allar þekktar árlegar kostnaðargreiðslur)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Notaðu heildarárleg útgjöld.</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0872574"/>
                  </a:ext>
                </a:extLst>
              </a:tr>
              <a:tr h="628527">
                <a:tc>
                  <a:txBody>
                    <a:bodyPr/>
                    <a:lstStyle/>
                    <a:p>
                      <a:pPr algn="ctr">
                        <a:buNone/>
                      </a:pPr>
                      <a:r>
                        <a:rPr lang="en-US" sz="1800" b="0" dirty="0">
                          <a:solidFill>
                            <a:schemeClr val="bg1"/>
                          </a:solidFill>
                        </a:rPr>
                        <a:t>Heildarkostnaður ÷ hreinar tekjur á nótt = nætur. </a:t>
                      </a:r>
                      <a:r>
                        <a:rPr lang="en-US" b="0" i="1" dirty="0">
                          <a:solidFill>
                            <a:schemeClr val="bg1"/>
                          </a:solidFill>
                        </a:rPr>
                        <a:t>(Þekktir árlegir kostnaðarliðir)</a:t>
                      </a:r>
                      <a:endParaRPr lang="en-US" sz="1800" b="0" i="1"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Þetta segir þér hversu margar nætur þú þarft að selja til að standa </a:t>
                      </a:r>
                      <a:r>
                        <a:rPr lang="en-US" b="1" dirty="0">
                          <a:solidFill>
                            <a:schemeClr val="bg1"/>
                          </a:solidFill>
                        </a:rPr>
                        <a:t>straum af allri kostnaðarbundinni </a:t>
                      </a:r>
                      <a:r>
                        <a:rPr lang="en-US" dirty="0">
                          <a:solidFill>
                            <a:schemeClr val="bg1"/>
                          </a:solidFill>
                        </a:rPr>
                        <a:t>– bæði </a:t>
                      </a:r>
                      <a:r>
                        <a:rPr lang="en-US" b="1" dirty="0">
                          <a:solidFill>
                            <a:schemeClr val="bg1"/>
                          </a:solidFill>
                        </a:rPr>
                        <a:t>föstum og breytilegum</a:t>
                      </a:r>
                      <a:r>
                        <a:rPr lang="en-US" dirty="0">
                          <a:solidFill>
                            <a:schemeClr val="bg1"/>
                          </a:solidFill>
                        </a:rPr>
                        <a:t>. </a:t>
                      </a:r>
                      <a:r>
                        <a:rPr lang="en-US" sz="1800" dirty="0">
                          <a:solidFill>
                            <a:schemeClr val="bg1"/>
                          </a:solidFill>
                        </a:rPr>
                        <a:t>Veitir rekstrarfyrirtækjum nákvæmari </a:t>
                      </a:r>
                      <a:r>
                        <a:rPr lang="en-US" sz="1800" b="1" dirty="0">
                          <a:solidFill>
                            <a:schemeClr val="bg1"/>
                          </a:solidFill>
                        </a:rPr>
                        <a:t>jafnrekstrar bókunarmarkmið</a:t>
                      </a:r>
                      <a:r>
                        <a:rPr lang="en-US" sz="1800" dirty="0">
                          <a:solidFill>
                            <a:schemeClr val="bg1"/>
                          </a:solidFill>
                        </a:rPr>
                        <a:t>.</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2150738"/>
                  </a:ext>
                </a:extLst>
              </a:tr>
              <a:tr h="338437">
                <a:tc>
                  <a:txBody>
                    <a:bodyPr/>
                    <a:lstStyle/>
                    <a:p>
                      <a:pPr marL="342900" indent="-342900" algn="l">
                        <a:buFont typeface="+mj-lt"/>
                        <a:buAutoNum type="arabicPeriod" startAt="5"/>
                      </a:pPr>
                      <a:r>
                        <a:rPr lang="en-US" b="1" dirty="0">
                          <a:solidFill>
                            <a:srgbClr val="595959"/>
                          </a:solidFill>
                        </a:rPr>
                        <a:t>Hlutfall dvalarnætur til jafnrekstrar</a:t>
                      </a:r>
                      <a:endParaRPr lang="en-IE" sz="1800" b="1"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0" dirty="0">
                          <a:solidFill>
                            <a:srgbClr val="595959"/>
                          </a:solidFill>
                        </a:rPr>
                        <a:t>*Hlutfall nýtingar – fyrir jafnrekstrarnætur</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Reikna:</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endParaRPr lang="en-IE" sz="180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3928816"/>
                  </a:ext>
                </a:extLst>
              </a:tr>
              <a:tr h="483482">
                <a:tc>
                  <a:txBody>
                    <a:bodyPr/>
                    <a:lstStyle/>
                    <a:p>
                      <a:pPr algn="ctr">
                        <a:buNone/>
                      </a:pPr>
                      <a:r>
                        <a:rPr lang="en-US" sz="1800" b="0" dirty="0">
                          <a:solidFill>
                            <a:schemeClr val="bg1"/>
                          </a:solidFill>
                        </a:rPr>
                        <a:t>(Jafnrekstrarnætur ÷ tiltækar nætur) × 100 = %</a:t>
                      </a: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gridSpan="3">
                  <a:txBody>
                    <a:bodyPr/>
                    <a:lstStyle/>
                    <a:p>
                      <a:pPr>
                        <a:buNone/>
                      </a:pPr>
                      <a:r>
                        <a:rPr lang="en-US" dirty="0">
                          <a:solidFill>
                            <a:schemeClr val="bg1"/>
                          </a:solidFill>
                        </a:rPr>
                        <a:t>Þetta umreiknar </a:t>
                      </a:r>
                      <a:r>
                        <a:rPr lang="en-US" b="1" dirty="0">
                          <a:solidFill>
                            <a:schemeClr val="bg1"/>
                          </a:solidFill>
                        </a:rPr>
                        <a:t>jafnrekstrarnætur</a:t>
                      </a:r>
                      <a:r>
                        <a:rPr lang="en-US" dirty="0">
                          <a:solidFill>
                            <a:schemeClr val="bg1"/>
                          </a:solidFill>
                        </a:rPr>
                        <a:t> þínar í </a:t>
                      </a:r>
                      <a:r>
                        <a:rPr lang="en-US" b="1" dirty="0">
                          <a:solidFill>
                            <a:schemeClr val="bg1"/>
                          </a:solidFill>
                        </a:rPr>
                        <a:t>nýtingu</a:t>
                      </a:r>
                      <a:r>
                        <a:rPr lang="en-US" dirty="0">
                          <a:solidFill>
                            <a:schemeClr val="bg1"/>
                          </a:solidFill>
                        </a:rPr>
                        <a:t>. </a:t>
                      </a:r>
                      <a:r>
                        <a:rPr lang="en-US" sz="1800" dirty="0">
                          <a:solidFill>
                            <a:schemeClr val="bg1"/>
                          </a:solidFill>
                        </a:rPr>
                        <a:t>Segir þér </a:t>
                      </a:r>
                      <a:r>
                        <a:rPr lang="en-US" sz="1800" b="1" dirty="0">
                          <a:solidFill>
                            <a:schemeClr val="bg1"/>
                          </a:solidFill>
                        </a:rPr>
                        <a:t>lágmarksnýtingu% </a:t>
                      </a:r>
                      <a:r>
                        <a:rPr lang="en-US" dirty="0">
                          <a:solidFill>
                            <a:schemeClr val="bg1"/>
                          </a:solidFill>
                        </a:rPr>
                        <a:t>af heildar tiltækra nætur sem þarf að bóka til að ná jafnrekstri.</a:t>
                      </a:r>
                      <a:endParaRPr lang="en-US" sz="1800" dirty="0">
                        <a:solidFill>
                          <a:schemeClr val="bg1"/>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8D8F"/>
                    </a:solid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buNone/>
                      </a:pPr>
                      <a:endParaRPr lang="en-IE" sz="1800" dirty="0">
                        <a:solidFill>
                          <a:srgbClr val="595959"/>
                        </a:solidFill>
                      </a:endParaRPr>
                    </a:p>
                  </a:txBody>
                  <a:tcPr marL="48348" marR="48348" marT="24174" marB="241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580536"/>
                  </a:ext>
                </a:extLst>
              </a:tr>
            </a:tbl>
          </a:graphicData>
        </a:graphic>
      </p:graphicFrame>
    </p:spTree>
    <p:extLst>
      <p:ext uri="{BB962C8B-B14F-4D97-AF65-F5344CB8AC3E}">
        <p14:creationId xmlns:p14="http://schemas.microsoft.com/office/powerpoint/2010/main" val="3073179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453F-2C92-65F5-928A-55464B17373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B8065CC-FA49-C1C3-7752-AA61129EE033}"/>
              </a:ext>
            </a:extLst>
          </p:cNvPr>
          <p:cNvSpPr>
            <a:spLocks noGrp="1"/>
          </p:cNvSpPr>
          <p:nvPr>
            <p:ph type="body" sz="quarter" idx="16"/>
          </p:nvPr>
        </p:nvSpPr>
        <p:spPr>
          <a:xfrm>
            <a:off x="471098" y="318047"/>
            <a:ext cx="11241418" cy="803654"/>
          </a:xfrm>
        </p:spPr>
        <p:txBody>
          <a:bodyPr/>
          <a:lstStyle/>
          <a:p>
            <a:r>
              <a:rPr lang="en-US" dirty="0"/>
              <a:t>Í hnotskurn: </a:t>
            </a:r>
            <a:r>
              <a:rPr lang="en-US" dirty="0">
                <a:solidFill>
                  <a:srgbClr val="E96751"/>
                </a:solidFill>
              </a:rPr>
              <a:t>Jöfnunarnætur frá kostnaði til nýtingarhlutfalls</a:t>
            </a:r>
          </a:p>
        </p:txBody>
      </p:sp>
      <p:sp>
        <p:nvSpPr>
          <p:cNvPr id="11" name="Rectangle 10">
            <a:extLst>
              <a:ext uri="{FF2B5EF4-FFF2-40B4-BE49-F238E27FC236}">
                <a16:creationId xmlns:a16="http://schemas.microsoft.com/office/drawing/2014/main" id="{4BE242D1-0844-D292-4F48-A5AF9D4D96E2}"/>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F4918782-C938-B541-249F-90E3915AB9EB}"/>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5321C4A5-17C0-46F7-1E6A-2148D17381C2}"/>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B5E15019-DFCA-00B9-384B-3714CC56F5B8}"/>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736A62ED-BDEC-591B-57EB-104A62BDE2D6}"/>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gjöld</a:t>
            </a:r>
          </a:p>
        </p:txBody>
      </p:sp>
      <p:sp>
        <p:nvSpPr>
          <p:cNvPr id="20" name="TextBox 19">
            <a:extLst>
              <a:ext uri="{FF2B5EF4-FFF2-40B4-BE49-F238E27FC236}">
                <a16:creationId xmlns:a16="http://schemas.microsoft.com/office/drawing/2014/main" id="{607F35B6-DF6D-96A2-F628-B938E329D507}"/>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hverri uppteknum nótt</a:t>
            </a:r>
          </a:p>
        </p:txBody>
      </p:sp>
      <p:sp>
        <p:nvSpPr>
          <p:cNvPr id="23" name="TextBox 22">
            <a:extLst>
              <a:ext uri="{FF2B5EF4-FFF2-40B4-BE49-F238E27FC236}">
                <a16:creationId xmlns:a16="http://schemas.microsoft.com/office/drawing/2014/main" id="{809F4593-5B7A-5D5B-C563-487BEB134C10}"/>
              </a:ext>
            </a:extLst>
          </p:cNvPr>
          <p:cNvSpPr txBox="1"/>
          <p:nvPr/>
        </p:nvSpPr>
        <p:spPr>
          <a:xfrm>
            <a:off x="3631750" y="1348195"/>
            <a:ext cx="8303991" cy="1138773"/>
          </a:xfrm>
          <a:prstGeom prst="rect">
            <a:avLst/>
          </a:prstGeom>
          <a:noFill/>
        </p:spPr>
        <p:txBody>
          <a:bodyPr wrap="square" rtlCol="0">
            <a:spAutoFit/>
          </a:bodyPr>
          <a:lstStyle/>
          <a:p>
            <a:r>
              <a:rPr lang="en-US" sz="2200" b="1" dirty="0">
                <a:solidFill>
                  <a:srgbClr val="494949"/>
                </a:solidFill>
              </a:rPr>
              <a:t>Reikna árleg föst útgjöld </a:t>
            </a:r>
            <a:r>
              <a:rPr lang="en-IE" sz="2200" dirty="0">
                <a:solidFill>
                  <a:srgbClr val="494949"/>
                </a:solidFill>
              </a:rPr>
              <a:t>(t.d. tryggingar, lánagreiðslur, internet). </a:t>
            </a:r>
            <a:r>
              <a:rPr lang="en-US" sz="2200" i="1" dirty="0">
                <a:solidFill>
                  <a:srgbClr val="595959"/>
                </a:solidFill>
              </a:rPr>
              <a:t>Þetta eru óumræðanleg útgjöld sem þú greiðir óháð því hversu margar bókanir þú færð. </a:t>
            </a:r>
            <a:r>
              <a:rPr lang="en-IE" sz="2200" b="1" i="1" dirty="0">
                <a:solidFill>
                  <a:srgbClr val="E96751"/>
                </a:solidFill>
              </a:rPr>
              <a:t>Heildarárleg föst útgjöld </a:t>
            </a:r>
            <a:r>
              <a:rPr lang="en-IE" sz="2200" b="1" dirty="0">
                <a:solidFill>
                  <a:srgbClr val="E96751"/>
                </a:solidFill>
              </a:rPr>
              <a:t>€14.000/ári</a:t>
            </a:r>
            <a:endParaRPr lang="en-GB" sz="2200" b="1" i="1" dirty="0">
              <a:solidFill>
                <a:srgbClr val="E96751"/>
              </a:solidFill>
            </a:endParaRPr>
          </a:p>
        </p:txBody>
      </p:sp>
      <p:sp>
        <p:nvSpPr>
          <p:cNvPr id="27" name="TextBox 26">
            <a:extLst>
              <a:ext uri="{FF2B5EF4-FFF2-40B4-BE49-F238E27FC236}">
                <a16:creationId xmlns:a16="http://schemas.microsoft.com/office/drawing/2014/main" id="{AA375D35-FB3A-A5BD-560A-1205AE507F97}"/>
              </a:ext>
            </a:extLst>
          </p:cNvPr>
          <p:cNvSpPr txBox="1"/>
          <p:nvPr/>
        </p:nvSpPr>
        <p:spPr>
          <a:xfrm>
            <a:off x="3681651" y="2500291"/>
            <a:ext cx="8251012" cy="1446550"/>
          </a:xfrm>
          <a:prstGeom prst="rect">
            <a:avLst/>
          </a:prstGeom>
          <a:noFill/>
        </p:spPr>
        <p:txBody>
          <a:bodyPr wrap="square" rtlCol="0">
            <a:spAutoFit/>
          </a:bodyPr>
          <a:lstStyle/>
          <a:p>
            <a:r>
              <a:rPr lang="en-US" sz="2200" i="1" dirty="0">
                <a:solidFill>
                  <a:srgbClr val="E96751"/>
                </a:solidFill>
              </a:rPr>
              <a:t>(Meðalverð á nótt – breytilegur kostnaður á nótt). </a:t>
            </a:r>
          </a:p>
          <a:p>
            <a:r>
              <a:rPr lang="en-US" sz="2200" b="1" dirty="0">
                <a:solidFill>
                  <a:srgbClr val="494949"/>
                </a:solidFill>
              </a:rPr>
              <a:t>Næturverð þitt </a:t>
            </a:r>
            <a:r>
              <a:rPr lang="en-US" sz="2200" dirty="0">
                <a:solidFill>
                  <a:srgbClr val="494949"/>
                </a:solidFill>
              </a:rPr>
              <a:t>– breytilegur kostnaður (t.d. þrif, gjafapakar, þjónustugjöld á hvern gest). </a:t>
            </a:r>
            <a:r>
              <a:rPr lang="en-US" sz="2200" i="1" dirty="0">
                <a:solidFill>
                  <a:srgbClr val="595959"/>
                </a:solidFill>
              </a:rPr>
              <a:t>Ef þú rukkar €150 á nótt og það kostar þig €30 að taka á móti gesti, </a:t>
            </a:r>
            <a:r>
              <a:rPr lang="en-US" sz="2200" b="1" i="1" dirty="0">
                <a:solidFill>
                  <a:srgbClr val="E96751"/>
                </a:solidFill>
              </a:rPr>
              <a:t>er hagnaðurinn</a:t>
            </a:r>
            <a:r>
              <a:rPr lang="en-US" sz="2200" i="1" dirty="0">
                <a:solidFill>
                  <a:srgbClr val="595959"/>
                </a:solidFill>
              </a:rPr>
              <a:t> þinn </a:t>
            </a:r>
            <a:r>
              <a:rPr lang="en-US" sz="2200" b="1" i="1" dirty="0">
                <a:solidFill>
                  <a:srgbClr val="E96751"/>
                </a:solidFill>
              </a:rPr>
              <a:t>á nótt €120</a:t>
            </a:r>
            <a:r>
              <a:rPr lang="en-US" sz="2200" i="1" dirty="0">
                <a:solidFill>
                  <a:srgbClr val="E96751"/>
                </a:solidFill>
              </a:rPr>
              <a:t>. </a:t>
            </a:r>
            <a:r>
              <a:rPr lang="en-US" sz="2200" i="1" dirty="0">
                <a:solidFill>
                  <a:srgbClr val="595959"/>
                </a:solidFill>
              </a:rPr>
              <a:t>Þetta dugar fyrir föstum kostnaði þínum.</a:t>
            </a:r>
            <a:endParaRPr lang="en-GB" sz="2200" i="1" dirty="0">
              <a:solidFill>
                <a:srgbClr val="595959"/>
              </a:solidFill>
            </a:endParaRPr>
          </a:p>
        </p:txBody>
      </p:sp>
      <p:sp>
        <p:nvSpPr>
          <p:cNvPr id="29" name="Rectangle 28">
            <a:extLst>
              <a:ext uri="{FF2B5EF4-FFF2-40B4-BE49-F238E27FC236}">
                <a16:creationId xmlns:a16="http://schemas.microsoft.com/office/drawing/2014/main" id="{C506B24D-2D81-ED26-77E5-9499222058CF}"/>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2395F835-C352-BEFA-5D5F-935CD89E8FAB}"/>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4D51C053-36A5-F2B9-2D45-E8C4D8F18F23}"/>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Jöfnuð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FAA5045D-7C56-031A-6559-BC09E74517FA}"/>
              </a:ext>
            </a:extLst>
          </p:cNvPr>
          <p:cNvSpPr txBox="1"/>
          <p:nvPr/>
        </p:nvSpPr>
        <p:spPr>
          <a:xfrm>
            <a:off x="3642275" y="4084583"/>
            <a:ext cx="8327755" cy="1384995"/>
          </a:xfrm>
          <a:prstGeom prst="rect">
            <a:avLst/>
          </a:prstGeom>
          <a:noFill/>
        </p:spPr>
        <p:txBody>
          <a:bodyPr wrap="square" rtlCol="0">
            <a:spAutoFit/>
          </a:bodyPr>
          <a:lstStyle/>
          <a:p>
            <a:r>
              <a:rPr lang="en-US" sz="2000" b="1" dirty="0">
                <a:solidFill>
                  <a:srgbClr val="494949"/>
                </a:solidFill>
              </a:rPr>
              <a:t>Jafnreksnætur á ári </a:t>
            </a:r>
            <a:r>
              <a:rPr lang="en-US" sz="2200" i="1" dirty="0">
                <a:solidFill>
                  <a:srgbClr val="E96751"/>
                </a:solidFill>
              </a:rPr>
              <a:t>(föst gjöld / hagnaður á hvern bókaðan nótt) </a:t>
            </a:r>
            <a:r>
              <a:rPr lang="en-US" sz="2200" i="1" dirty="0">
                <a:solidFill>
                  <a:srgbClr val="595959"/>
                </a:solidFill>
              </a:rPr>
              <a:t>Fjöldi bókaðra nætur sem þarf til að standa straum af föstum kostnaði </a:t>
            </a:r>
            <a:r>
              <a:rPr lang="en-US" sz="2000" i="1" dirty="0">
                <a:solidFill>
                  <a:srgbClr val="595959"/>
                </a:solidFill>
              </a:rPr>
              <a:t>€14.000 föst gjöld ÷ €120 hagnaður á nótt =</a:t>
            </a:r>
            <a:r>
              <a:rPr lang="en-US" sz="2000" b="1" i="1" dirty="0">
                <a:solidFill>
                  <a:srgbClr val="E96751"/>
                </a:solidFill>
              </a:rPr>
              <a:t> 117 jafnreksnætur</a:t>
            </a:r>
            <a:br>
              <a:rPr lang="en-US" sz="2000" i="1" dirty="0">
                <a:solidFill>
                  <a:srgbClr val="595959"/>
                </a:solidFill>
              </a:rPr>
            </a:br>
            <a:r>
              <a:rPr lang="en-US" sz="2000" i="1" dirty="0">
                <a:solidFill>
                  <a:srgbClr val="595959"/>
                </a:solidFill>
              </a:rPr>
              <a:t>Þú þarft að bóka 117 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F87D7FDF-416F-7482-3922-4C36EA64E96C}"/>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90ABB174-9F60-9CF8-5A94-5BDB8E61D4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F42B10DA-CCB2-5792-FDCC-D7CFF2E26157}"/>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E3E498D3-4B93-8A31-6741-BFC8F2EE7FD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7D5F4BB3-36D1-37F9-849E-9767CAE8EA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1A5414A-4A83-7138-A3F6-901A2A62D838}"/>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5DEFA2BE-AA3C-C8DA-1652-CAE9B4DF5093}"/>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CC434512-C9E6-4D6B-E7A3-69136EE3A7B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45AC2B25-1CB7-6D6E-D7D1-03A85CA19DB5}"/>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D81D5961-55B8-3763-90F4-1163FE675B9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F766C376-F7D2-D9C7-566D-8F09047DD5AE}"/>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7D44E910-0699-89EF-3288-00B97C18B463}"/>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Reikna út nýtingu</a:t>
            </a:r>
          </a:p>
        </p:txBody>
      </p:sp>
      <p:sp>
        <p:nvSpPr>
          <p:cNvPr id="36" name="TextBox 35">
            <a:extLst>
              <a:ext uri="{FF2B5EF4-FFF2-40B4-BE49-F238E27FC236}">
                <a16:creationId xmlns:a16="http://schemas.microsoft.com/office/drawing/2014/main" id="{6FF2CDCC-993F-E64C-4FE5-60663EB9DCC7}"/>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Reikna hagnað á hverja upptekna nótt </a:t>
            </a:r>
            <a:r>
              <a:rPr lang="en-US" sz="2000" i="1" dirty="0">
                <a:solidFill>
                  <a:srgbClr val="E96751"/>
                </a:solidFill>
              </a:rPr>
              <a:t>(jöfnunar­nætur ÷ heildarfjöldi tiltækrar nótt­a á ári × 100)</a:t>
            </a:r>
            <a:r>
              <a:rPr lang="en-US" sz="2000" i="1" dirty="0">
                <a:solidFill>
                  <a:srgbClr val="595959"/>
                </a:solidFill>
              </a:rPr>
              <a:t> 117 jöfnunar­nætur ÷ 365 tiltækar nætur =</a:t>
            </a:r>
            <a:r>
              <a:rPr lang="en-US" sz="2000" b="1" i="1" dirty="0">
                <a:solidFill>
                  <a:srgbClr val="E96751"/>
                </a:solidFill>
              </a:rPr>
              <a:t> 32% </a:t>
            </a:r>
            <a:r>
              <a:rPr lang="en-US" sz="2000" i="1" dirty="0">
                <a:solidFill>
                  <a:srgbClr val="595959"/>
                </a:solidFill>
              </a:rPr>
              <a:t>nýtingarhlutfall Þú þarft að bóka um eina af hverjum þremur nóttum til að ná jafnri stöðu.</a:t>
            </a:r>
            <a:endParaRPr lang="en-GB" sz="2000" i="1" dirty="0">
              <a:solidFill>
                <a:srgbClr val="595959"/>
              </a:solidFill>
            </a:endParaRPr>
          </a:p>
        </p:txBody>
      </p:sp>
      <p:grpSp>
        <p:nvGrpSpPr>
          <p:cNvPr id="17" name="Group 16">
            <a:extLst>
              <a:ext uri="{FF2B5EF4-FFF2-40B4-BE49-F238E27FC236}">
                <a16:creationId xmlns:a16="http://schemas.microsoft.com/office/drawing/2014/main" id="{1B90AE4B-6120-9A23-B60B-941B73F5324A}"/>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F20EC1B9-EEA2-E9F0-6271-100E0AB0155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39068E30-CFCB-7A53-2B07-AE2551A41E9A}"/>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spTree>
    <p:extLst>
      <p:ext uri="{BB962C8B-B14F-4D97-AF65-F5344CB8AC3E}">
        <p14:creationId xmlns:p14="http://schemas.microsoft.com/office/powerpoint/2010/main" val="151028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5C0-67FA-AE2C-A7F5-1AB9EB65C7C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41C1BC5-9C58-1CD5-5516-784600E83DDC}"/>
              </a:ext>
            </a:extLst>
          </p:cNvPr>
          <p:cNvSpPr>
            <a:spLocks noGrp="1"/>
          </p:cNvSpPr>
          <p:nvPr>
            <p:ph type="body" sz="quarter" idx="16"/>
          </p:nvPr>
        </p:nvSpPr>
        <p:spPr>
          <a:xfrm>
            <a:off x="2419350" y="424202"/>
            <a:ext cx="11241418" cy="803654"/>
          </a:xfrm>
        </p:spPr>
        <p:txBody>
          <a:bodyPr/>
          <a:lstStyle/>
          <a:p>
            <a:r>
              <a:rPr lang="en-US" dirty="0"/>
              <a:t>Æfing: </a:t>
            </a:r>
            <a:r>
              <a:rPr lang="en-US" sz="2800" dirty="0">
                <a:solidFill>
                  <a:srgbClr val="E96751"/>
                </a:solidFill>
              </a:rPr>
              <a:t>Fullkomnar jafnrekstrarnætur, kostnað og nýtingu</a:t>
            </a:r>
          </a:p>
        </p:txBody>
      </p:sp>
      <p:sp>
        <p:nvSpPr>
          <p:cNvPr id="11" name="Rectangle 10">
            <a:extLst>
              <a:ext uri="{FF2B5EF4-FFF2-40B4-BE49-F238E27FC236}">
                <a16:creationId xmlns:a16="http://schemas.microsoft.com/office/drawing/2014/main" id="{BA5BC281-F807-D0D8-A95F-34EF6C7451F8}"/>
              </a:ext>
            </a:extLst>
          </p:cNvPr>
          <p:cNvSpPr/>
          <p:nvPr/>
        </p:nvSpPr>
        <p:spPr>
          <a:xfrm>
            <a:off x="409579" y="1360955"/>
            <a:ext cx="11549926" cy="108503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DA2718C8-006A-C67C-CA4A-6A053C76EE89}"/>
              </a:ext>
            </a:extLst>
          </p:cNvPr>
          <p:cNvSpPr/>
          <p:nvPr/>
        </p:nvSpPr>
        <p:spPr>
          <a:xfrm>
            <a:off x="409579" y="136095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12FAB085-FA2C-2406-9788-FDAB66658C25}"/>
              </a:ext>
            </a:extLst>
          </p:cNvPr>
          <p:cNvSpPr/>
          <p:nvPr/>
        </p:nvSpPr>
        <p:spPr>
          <a:xfrm>
            <a:off x="409579" y="2566324"/>
            <a:ext cx="11549926" cy="13514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4D3E8B8-F6E0-E53A-CD0E-AB2F518A3924}"/>
              </a:ext>
            </a:extLst>
          </p:cNvPr>
          <p:cNvSpPr/>
          <p:nvPr/>
        </p:nvSpPr>
        <p:spPr>
          <a:xfrm>
            <a:off x="409579" y="256632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16BCB34-4729-B62F-AA02-DD5B035040C5}"/>
              </a:ext>
            </a:extLst>
          </p:cNvPr>
          <p:cNvSpPr txBox="1"/>
          <p:nvPr/>
        </p:nvSpPr>
        <p:spPr>
          <a:xfrm>
            <a:off x="532619" y="1526861"/>
            <a:ext cx="3008476" cy="461665"/>
          </a:xfrm>
          <a:prstGeom prst="rect">
            <a:avLst/>
          </a:prstGeom>
          <a:noFill/>
        </p:spPr>
        <p:txBody>
          <a:bodyPr wrap="square" rtlCol="0">
            <a:spAutoFit/>
          </a:bodyPr>
          <a:lstStyle/>
          <a:p>
            <a:pPr algn="ctr"/>
            <a:r>
              <a:rPr lang="en-GB" sz="2400" b="1" dirty="0">
                <a:solidFill>
                  <a:schemeClr val="bg1"/>
                </a:solidFill>
              </a:rPr>
              <a:t>Árleg föst gjöld</a:t>
            </a:r>
          </a:p>
        </p:txBody>
      </p:sp>
      <p:sp>
        <p:nvSpPr>
          <p:cNvPr id="20" name="TextBox 19">
            <a:extLst>
              <a:ext uri="{FF2B5EF4-FFF2-40B4-BE49-F238E27FC236}">
                <a16:creationId xmlns:a16="http://schemas.microsoft.com/office/drawing/2014/main" id="{C54A5CC3-5096-845D-F174-BDD01CECB9FE}"/>
              </a:ext>
            </a:extLst>
          </p:cNvPr>
          <p:cNvSpPr txBox="1"/>
          <p:nvPr/>
        </p:nvSpPr>
        <p:spPr>
          <a:xfrm>
            <a:off x="596074" y="2586334"/>
            <a:ext cx="2936206" cy="830997"/>
          </a:xfrm>
          <a:prstGeom prst="rect">
            <a:avLst/>
          </a:prstGeom>
          <a:noFill/>
        </p:spPr>
        <p:txBody>
          <a:bodyPr wrap="square" rtlCol="0">
            <a:spAutoFit/>
          </a:bodyPr>
          <a:lstStyle/>
          <a:p>
            <a:pPr algn="ctr"/>
            <a:r>
              <a:rPr lang="en-GB" sz="2400" b="1" dirty="0">
                <a:solidFill>
                  <a:schemeClr val="bg1"/>
                </a:solidFill>
              </a:rPr>
              <a:t>Hagnaður á hvert mannsætt nótt</a:t>
            </a:r>
          </a:p>
        </p:txBody>
      </p:sp>
      <p:sp>
        <p:nvSpPr>
          <p:cNvPr id="23" name="TextBox 22">
            <a:extLst>
              <a:ext uri="{FF2B5EF4-FFF2-40B4-BE49-F238E27FC236}">
                <a16:creationId xmlns:a16="http://schemas.microsoft.com/office/drawing/2014/main" id="{08E5DBB3-72B5-870C-974F-0F158C0AA4C7}"/>
              </a:ext>
            </a:extLst>
          </p:cNvPr>
          <p:cNvSpPr txBox="1"/>
          <p:nvPr/>
        </p:nvSpPr>
        <p:spPr>
          <a:xfrm>
            <a:off x="3631750" y="1348195"/>
            <a:ext cx="8303991" cy="1061829"/>
          </a:xfrm>
          <a:prstGeom prst="rect">
            <a:avLst/>
          </a:prstGeom>
          <a:noFill/>
        </p:spPr>
        <p:txBody>
          <a:bodyPr wrap="square" rtlCol="0">
            <a:spAutoFit/>
          </a:bodyPr>
          <a:lstStyle/>
          <a:p>
            <a:r>
              <a:rPr lang="en-US" sz="2100" b="1" dirty="0">
                <a:solidFill>
                  <a:srgbClr val="494949"/>
                </a:solidFill>
              </a:rPr>
              <a:t>Reikna árleg föst útgjöld </a:t>
            </a:r>
            <a:r>
              <a:rPr lang="en-IE" sz="2100" dirty="0">
                <a:solidFill>
                  <a:srgbClr val="494949"/>
                </a:solidFill>
              </a:rPr>
              <a:t>(t.d. tryggingar, lánagreiðslur, internet). </a:t>
            </a:r>
            <a:r>
              <a:rPr lang="en-US" sz="2100" i="1" dirty="0">
                <a:solidFill>
                  <a:srgbClr val="595959"/>
                </a:solidFill>
              </a:rPr>
              <a:t>Þetta eru óumræðanleg útgjöld sem þú greiðir óháð því hversu margar bókanir þú færð. </a:t>
            </a:r>
            <a:r>
              <a:rPr lang="en-IE" sz="2100" b="1" i="1" dirty="0">
                <a:solidFill>
                  <a:srgbClr val="E96751"/>
                </a:solidFill>
              </a:rPr>
              <a:t>Heildarárleg föst útgjöld </a:t>
            </a:r>
            <a:r>
              <a:rPr lang="en-IE" sz="2100" b="1" dirty="0">
                <a:solidFill>
                  <a:srgbClr val="E96751"/>
                </a:solidFill>
              </a:rPr>
              <a:t>€ </a:t>
            </a:r>
            <a:r>
              <a:rPr lang="en-IE" sz="2100" dirty="0">
                <a:solidFill>
                  <a:srgbClr val="E96751"/>
                </a:solidFill>
                <a:highlight>
                  <a:srgbClr val="FFFF00"/>
                </a:highlight>
              </a:rPr>
              <a:t>[settu inn tölu] </a:t>
            </a:r>
            <a:r>
              <a:rPr lang="en-IE" sz="2100" b="1" dirty="0">
                <a:solidFill>
                  <a:srgbClr val="E96751"/>
                </a:solidFill>
              </a:rPr>
              <a:t>á ári</a:t>
            </a:r>
            <a:endParaRPr lang="en-GB" sz="2100" b="1" i="1" dirty="0">
              <a:solidFill>
                <a:srgbClr val="E96751"/>
              </a:solidFill>
            </a:endParaRPr>
          </a:p>
        </p:txBody>
      </p:sp>
      <p:sp>
        <p:nvSpPr>
          <p:cNvPr id="27" name="TextBox 26">
            <a:extLst>
              <a:ext uri="{FF2B5EF4-FFF2-40B4-BE49-F238E27FC236}">
                <a16:creationId xmlns:a16="http://schemas.microsoft.com/office/drawing/2014/main" id="{7FD09720-4E5E-1360-4F97-F78763E8DB8F}"/>
              </a:ext>
            </a:extLst>
          </p:cNvPr>
          <p:cNvSpPr txBox="1"/>
          <p:nvPr/>
        </p:nvSpPr>
        <p:spPr>
          <a:xfrm>
            <a:off x="3681651" y="2500291"/>
            <a:ext cx="8251012" cy="1323439"/>
          </a:xfrm>
          <a:prstGeom prst="rect">
            <a:avLst/>
          </a:prstGeom>
          <a:noFill/>
        </p:spPr>
        <p:txBody>
          <a:bodyPr wrap="square" rtlCol="0">
            <a:spAutoFit/>
          </a:bodyPr>
          <a:lstStyle/>
          <a:p>
            <a:r>
              <a:rPr lang="en-US" sz="2000" i="1" dirty="0">
                <a:solidFill>
                  <a:srgbClr val="E96751"/>
                </a:solidFill>
              </a:rPr>
              <a:t>(Meðalverð á nótt – breytilegur kostnaður á nótt). </a:t>
            </a:r>
          </a:p>
          <a:p>
            <a:r>
              <a:rPr lang="en-US" sz="2000" b="1" dirty="0">
                <a:solidFill>
                  <a:srgbClr val="494949"/>
                </a:solidFill>
              </a:rPr>
              <a:t>Næturverð þitt </a:t>
            </a:r>
            <a:r>
              <a:rPr lang="en-US" sz="2000" dirty="0">
                <a:solidFill>
                  <a:srgbClr val="494949"/>
                </a:solidFill>
              </a:rPr>
              <a:t>– breytilegur kostnaður (t.d. þrif, gjafapakar, þjónusta á hvern gest) </a:t>
            </a:r>
            <a:r>
              <a:rPr lang="en-US" sz="2000" i="1" dirty="0">
                <a:solidFill>
                  <a:srgbClr val="595959"/>
                </a:solidFill>
              </a:rPr>
              <a:t>€ </a:t>
            </a:r>
            <a:r>
              <a:rPr lang="en-IE" sz="2000" dirty="0">
                <a:solidFill>
                  <a:srgbClr val="E96751"/>
                </a:solidFill>
                <a:highlight>
                  <a:srgbClr val="FFFF00"/>
                </a:highlight>
              </a:rPr>
              <a:t>[sláðu inn tölu] </a:t>
            </a:r>
            <a:r>
              <a:rPr lang="en-US" sz="2000" i="1" dirty="0">
                <a:solidFill>
                  <a:srgbClr val="595959"/>
                </a:solidFill>
              </a:rPr>
              <a:t>á nótt og það kostar þig € </a:t>
            </a:r>
            <a:r>
              <a:rPr lang="en-IE" sz="2000" dirty="0">
                <a:solidFill>
                  <a:srgbClr val="E96751"/>
                </a:solidFill>
                <a:highlight>
                  <a:srgbClr val="FFFF00"/>
                </a:highlight>
              </a:rPr>
              <a:t>[sláðu inn tölu] </a:t>
            </a:r>
            <a:r>
              <a:rPr lang="en-US" sz="2000" i="1" dirty="0">
                <a:solidFill>
                  <a:srgbClr val="595959"/>
                </a:solidFill>
              </a:rPr>
              <a:t>að taka á móti gesti, </a:t>
            </a:r>
            <a:r>
              <a:rPr lang="en-US" sz="2000" b="1" i="1" dirty="0">
                <a:solidFill>
                  <a:srgbClr val="E96751"/>
                </a:solidFill>
              </a:rPr>
              <a:t>hagnaður</a:t>
            </a:r>
            <a:r>
              <a:rPr lang="en-US" sz="2000" i="1" dirty="0">
                <a:solidFill>
                  <a:srgbClr val="595959"/>
                </a:solidFill>
              </a:rPr>
              <a:t> þinn </a:t>
            </a:r>
            <a:r>
              <a:rPr lang="en-US" sz="2000" b="1" i="1" dirty="0">
                <a:solidFill>
                  <a:srgbClr val="E96751"/>
                </a:solidFill>
              </a:rPr>
              <a:t>á nótt er € </a:t>
            </a:r>
            <a:r>
              <a:rPr lang="en-IE" sz="2000" dirty="0">
                <a:solidFill>
                  <a:srgbClr val="E96751"/>
                </a:solidFill>
                <a:highlight>
                  <a:srgbClr val="FFFF00"/>
                </a:highlight>
              </a:rPr>
              <a:t>[sláðu inn tölu]</a:t>
            </a:r>
            <a:r>
              <a:rPr lang="en-US" sz="2000" i="1" dirty="0">
                <a:solidFill>
                  <a:srgbClr val="E96751"/>
                </a:solidFill>
              </a:rPr>
              <a:t>. </a:t>
            </a:r>
            <a:r>
              <a:rPr lang="en-US" sz="2000" i="1" dirty="0">
                <a:solidFill>
                  <a:srgbClr val="595959"/>
                </a:solidFill>
              </a:rPr>
              <a:t>Þetta greiðir fasta kostnaðinn þinn.</a:t>
            </a:r>
            <a:endParaRPr lang="en-GB" sz="2000" i="1" dirty="0">
              <a:solidFill>
                <a:srgbClr val="595959"/>
              </a:solidFill>
            </a:endParaRPr>
          </a:p>
        </p:txBody>
      </p:sp>
      <p:sp>
        <p:nvSpPr>
          <p:cNvPr id="29" name="Rectangle 28">
            <a:extLst>
              <a:ext uri="{FF2B5EF4-FFF2-40B4-BE49-F238E27FC236}">
                <a16:creationId xmlns:a16="http://schemas.microsoft.com/office/drawing/2014/main" id="{9BCF4EB0-F4B3-F647-85E1-B26960C42C4B}"/>
              </a:ext>
            </a:extLst>
          </p:cNvPr>
          <p:cNvSpPr/>
          <p:nvPr/>
        </p:nvSpPr>
        <p:spPr>
          <a:xfrm>
            <a:off x="409579" y="4074448"/>
            <a:ext cx="11560451" cy="138226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3617665B-F693-5C3A-967B-ECABBCA984E3}"/>
              </a:ext>
            </a:extLst>
          </p:cNvPr>
          <p:cNvSpPr/>
          <p:nvPr/>
        </p:nvSpPr>
        <p:spPr>
          <a:xfrm>
            <a:off x="409579" y="4074447"/>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3" name="TextBox 32">
            <a:extLst>
              <a:ext uri="{FF2B5EF4-FFF2-40B4-BE49-F238E27FC236}">
                <a16:creationId xmlns:a16="http://schemas.microsoft.com/office/drawing/2014/main" id="{AB1E76DB-21A7-7138-0987-9F7B8DA0F3AA}"/>
              </a:ext>
            </a:extLst>
          </p:cNvPr>
          <p:cNvSpPr txBox="1"/>
          <p:nvPr/>
        </p:nvSpPr>
        <p:spPr>
          <a:xfrm>
            <a:off x="532619" y="4100947"/>
            <a:ext cx="3008476" cy="830997"/>
          </a:xfrm>
          <a:prstGeom prst="rect">
            <a:avLst/>
          </a:prstGeom>
          <a:noFill/>
        </p:spPr>
        <p:txBody>
          <a:bodyPr wrap="square" rtlCol="0">
            <a:spAutoFit/>
          </a:bodyPr>
          <a:lstStyle/>
          <a:p>
            <a:pPr algn="ctr"/>
            <a:r>
              <a:rPr lang="en-GB" sz="2400" b="1" dirty="0">
                <a:solidFill>
                  <a:schemeClr val="bg1"/>
                </a:solidFill>
              </a:rPr>
              <a:t>Jafnrekstrarpunktur </a:t>
            </a:r>
          </a:p>
          <a:p>
            <a:pPr algn="ctr"/>
            <a:r>
              <a:rPr lang="en-GB" sz="2400" b="1" dirty="0">
                <a:solidFill>
                  <a:schemeClr val="bg1"/>
                </a:solidFill>
              </a:rPr>
              <a:t>nætur á ári</a:t>
            </a:r>
          </a:p>
        </p:txBody>
      </p:sp>
      <p:sp>
        <p:nvSpPr>
          <p:cNvPr id="35" name="TextBox 34">
            <a:extLst>
              <a:ext uri="{FF2B5EF4-FFF2-40B4-BE49-F238E27FC236}">
                <a16:creationId xmlns:a16="http://schemas.microsoft.com/office/drawing/2014/main" id="{ADA98A19-B352-D9F3-F00C-90850D9ABAFA}"/>
              </a:ext>
            </a:extLst>
          </p:cNvPr>
          <p:cNvSpPr txBox="1"/>
          <p:nvPr/>
        </p:nvSpPr>
        <p:spPr>
          <a:xfrm>
            <a:off x="3642275" y="4084583"/>
            <a:ext cx="8327755" cy="1323439"/>
          </a:xfrm>
          <a:prstGeom prst="rect">
            <a:avLst/>
          </a:prstGeom>
          <a:noFill/>
        </p:spPr>
        <p:txBody>
          <a:bodyPr wrap="square" rtlCol="0">
            <a:spAutoFit/>
          </a:bodyPr>
          <a:lstStyle/>
          <a:p>
            <a:r>
              <a:rPr lang="en-US" sz="2000" b="1" dirty="0">
                <a:solidFill>
                  <a:srgbClr val="494949"/>
                </a:solidFill>
              </a:rPr>
              <a:t>Jöfnunar­nætur á ári </a:t>
            </a:r>
            <a:r>
              <a:rPr lang="en-US" sz="2000" i="1" dirty="0">
                <a:solidFill>
                  <a:srgbClr val="E96751"/>
                </a:solidFill>
              </a:rPr>
              <a:t>(föst gjöld ÷ hagnaður á hvern upptekinn nótt) </a:t>
            </a:r>
            <a:r>
              <a:rPr lang="en-US" sz="2000" i="1" dirty="0">
                <a:solidFill>
                  <a:srgbClr val="595959"/>
                </a:solidFill>
              </a:rPr>
              <a:t>Fjöldi bókaðra nætur sem þarf til að standa straum af föstum kostnaði € </a:t>
            </a:r>
            <a:r>
              <a:rPr lang="en-IE" sz="2000" dirty="0">
                <a:solidFill>
                  <a:srgbClr val="E96751"/>
                </a:solidFill>
                <a:highlight>
                  <a:srgbClr val="FFFF00"/>
                </a:highlight>
              </a:rPr>
              <a:t>[insert figure] </a:t>
            </a:r>
            <a:r>
              <a:rPr lang="en-US" sz="2000" i="1" dirty="0">
                <a:solidFill>
                  <a:srgbClr val="595959"/>
                </a:solidFill>
              </a:rPr>
              <a:t>föst gjöld ÷ € </a:t>
            </a:r>
            <a:r>
              <a:rPr lang="en-IE" sz="2000" dirty="0">
                <a:solidFill>
                  <a:srgbClr val="E96751"/>
                </a:solidFill>
                <a:highlight>
                  <a:srgbClr val="FFFF00"/>
                </a:highlight>
              </a:rPr>
              <a:t>[insert figure] </a:t>
            </a:r>
            <a:r>
              <a:rPr lang="en-US" sz="2000" i="1" dirty="0">
                <a:solidFill>
                  <a:srgbClr val="595959"/>
                </a:solidFill>
              </a:rPr>
              <a:t>hagnaður á nótt = </a:t>
            </a:r>
            <a:r>
              <a:rPr lang="en-IE" sz="2000" dirty="0">
                <a:solidFill>
                  <a:srgbClr val="E96751"/>
                </a:solidFill>
                <a:highlight>
                  <a:srgbClr val="FFFF00"/>
                </a:highlight>
              </a:rPr>
              <a:t>[insert figure] </a:t>
            </a:r>
            <a:r>
              <a:rPr lang="en-US" sz="2000" b="1" i="1" dirty="0">
                <a:solidFill>
                  <a:srgbClr val="E96751"/>
                </a:solidFill>
              </a:rPr>
              <a:t>jöfnunar­nætur</a:t>
            </a:r>
            <a:br>
              <a:rPr lang="en-US" sz="2000" i="1" dirty="0">
                <a:solidFill>
                  <a:srgbClr val="595959"/>
                </a:solidFill>
              </a:rPr>
            </a:br>
            <a:r>
              <a:rPr lang="en-US" sz="2000" i="1" dirty="0">
                <a:solidFill>
                  <a:srgbClr val="595959"/>
                </a:solidFill>
              </a:rPr>
              <a:t>Þú þarft að bóka </a:t>
            </a:r>
            <a:r>
              <a:rPr lang="en-IE" sz="2000" dirty="0">
                <a:solidFill>
                  <a:srgbClr val="E96751"/>
                </a:solidFill>
                <a:highlight>
                  <a:srgbClr val="FFFF00"/>
                </a:highlight>
              </a:rPr>
              <a:t>[insert figure] </a:t>
            </a:r>
            <a:r>
              <a:rPr lang="en-US" sz="2000" i="1" dirty="0">
                <a:solidFill>
                  <a:srgbClr val="595959"/>
                </a:solidFill>
              </a:rPr>
              <a:t>nætur bara til að ná jafnri stöðu.</a:t>
            </a:r>
            <a:endParaRPr lang="en-GB" sz="2000" b="1" i="1" dirty="0">
              <a:solidFill>
                <a:srgbClr val="595959"/>
              </a:solidFill>
            </a:endParaRPr>
          </a:p>
        </p:txBody>
      </p:sp>
      <p:grpSp>
        <p:nvGrpSpPr>
          <p:cNvPr id="2" name="Group 1">
            <a:extLst>
              <a:ext uri="{FF2B5EF4-FFF2-40B4-BE49-F238E27FC236}">
                <a16:creationId xmlns:a16="http://schemas.microsoft.com/office/drawing/2014/main" id="{72D11DD5-A622-24F7-DECC-5976C3F1DB26}"/>
              </a:ext>
            </a:extLst>
          </p:cNvPr>
          <p:cNvGrpSpPr/>
          <p:nvPr/>
        </p:nvGrpSpPr>
        <p:grpSpPr>
          <a:xfrm>
            <a:off x="155730" y="1400046"/>
            <a:ext cx="630739" cy="707886"/>
            <a:chOff x="1015996" y="1040208"/>
            <a:chExt cx="1016004" cy="1223667"/>
          </a:xfrm>
        </p:grpSpPr>
        <p:sp>
          <p:nvSpPr>
            <p:cNvPr id="3" name="Oval 2">
              <a:extLst>
                <a:ext uri="{FF2B5EF4-FFF2-40B4-BE49-F238E27FC236}">
                  <a16:creationId xmlns:a16="http://schemas.microsoft.com/office/drawing/2014/main" id="{CEB66DD3-F973-6233-C857-0CA15A2C835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60828BD-01C6-8752-DF08-A775A9F958C0}"/>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1</a:t>
              </a:r>
            </a:p>
          </p:txBody>
        </p:sp>
      </p:grpSp>
      <p:grpSp>
        <p:nvGrpSpPr>
          <p:cNvPr id="5" name="Group 4">
            <a:extLst>
              <a:ext uri="{FF2B5EF4-FFF2-40B4-BE49-F238E27FC236}">
                <a16:creationId xmlns:a16="http://schemas.microsoft.com/office/drawing/2014/main" id="{253659E4-F9EC-1C6E-51BB-E68A09337A66}"/>
              </a:ext>
            </a:extLst>
          </p:cNvPr>
          <p:cNvGrpSpPr/>
          <p:nvPr/>
        </p:nvGrpSpPr>
        <p:grpSpPr>
          <a:xfrm>
            <a:off x="110837" y="2588584"/>
            <a:ext cx="630739" cy="707886"/>
            <a:chOff x="1015996" y="1040208"/>
            <a:chExt cx="1016004" cy="1223667"/>
          </a:xfrm>
        </p:grpSpPr>
        <p:sp>
          <p:nvSpPr>
            <p:cNvPr id="6" name="Oval 5">
              <a:extLst>
                <a:ext uri="{FF2B5EF4-FFF2-40B4-BE49-F238E27FC236}">
                  <a16:creationId xmlns:a16="http://schemas.microsoft.com/office/drawing/2014/main" id="{D70A446A-D29F-ED58-6D27-A51F1EF619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81C427D-2461-5951-AFEA-84B659EEFB26}"/>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2</a:t>
              </a:r>
            </a:p>
          </p:txBody>
        </p:sp>
      </p:grpSp>
      <p:grpSp>
        <p:nvGrpSpPr>
          <p:cNvPr id="9" name="Group 8">
            <a:extLst>
              <a:ext uri="{FF2B5EF4-FFF2-40B4-BE49-F238E27FC236}">
                <a16:creationId xmlns:a16="http://schemas.microsoft.com/office/drawing/2014/main" id="{F4BDA340-C765-03C7-5C06-90CA62111D2D}"/>
              </a:ext>
            </a:extLst>
          </p:cNvPr>
          <p:cNvGrpSpPr/>
          <p:nvPr/>
        </p:nvGrpSpPr>
        <p:grpSpPr>
          <a:xfrm>
            <a:off x="103514" y="4139649"/>
            <a:ext cx="630739" cy="707886"/>
            <a:chOff x="1015996" y="1040208"/>
            <a:chExt cx="1016004" cy="1223667"/>
          </a:xfrm>
        </p:grpSpPr>
        <p:sp>
          <p:nvSpPr>
            <p:cNvPr id="15" name="Oval 14">
              <a:extLst>
                <a:ext uri="{FF2B5EF4-FFF2-40B4-BE49-F238E27FC236}">
                  <a16:creationId xmlns:a16="http://schemas.microsoft.com/office/drawing/2014/main" id="{7C750DB5-0B9F-60B1-A105-96E73A8A734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9E61826B-9D58-9B2E-28AC-E8795DD8A663}"/>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3</a:t>
              </a:r>
            </a:p>
          </p:txBody>
        </p:sp>
      </p:grpSp>
      <p:sp>
        <p:nvSpPr>
          <p:cNvPr id="31" name="Rectangle 30">
            <a:extLst>
              <a:ext uri="{FF2B5EF4-FFF2-40B4-BE49-F238E27FC236}">
                <a16:creationId xmlns:a16="http://schemas.microsoft.com/office/drawing/2014/main" id="{C6121E22-9452-CC5A-6907-7474A6F9EDA0}"/>
              </a:ext>
            </a:extLst>
          </p:cNvPr>
          <p:cNvSpPr/>
          <p:nvPr/>
        </p:nvSpPr>
        <p:spPr>
          <a:xfrm>
            <a:off x="409579" y="5574351"/>
            <a:ext cx="11536687" cy="10464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6D3B666-1725-F566-7B26-6C9E51E45002}"/>
              </a:ext>
            </a:extLst>
          </p:cNvPr>
          <p:cNvSpPr/>
          <p:nvPr/>
        </p:nvSpPr>
        <p:spPr>
          <a:xfrm>
            <a:off x="409579" y="55743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4" name="TextBox 33">
            <a:extLst>
              <a:ext uri="{FF2B5EF4-FFF2-40B4-BE49-F238E27FC236}">
                <a16:creationId xmlns:a16="http://schemas.microsoft.com/office/drawing/2014/main" id="{FC42F252-AB40-B4E2-2D59-07C7899C9746}"/>
              </a:ext>
            </a:extLst>
          </p:cNvPr>
          <p:cNvSpPr txBox="1"/>
          <p:nvPr/>
        </p:nvSpPr>
        <p:spPr>
          <a:xfrm>
            <a:off x="532619" y="5623253"/>
            <a:ext cx="2936206" cy="830997"/>
          </a:xfrm>
          <a:prstGeom prst="rect">
            <a:avLst/>
          </a:prstGeom>
          <a:noFill/>
        </p:spPr>
        <p:txBody>
          <a:bodyPr wrap="square" rtlCol="0">
            <a:spAutoFit/>
          </a:bodyPr>
          <a:lstStyle/>
          <a:p>
            <a:pPr algn="ctr"/>
            <a:r>
              <a:rPr lang="en-GB" sz="2400" b="1" dirty="0">
                <a:solidFill>
                  <a:schemeClr val="bg1"/>
                </a:solidFill>
              </a:rPr>
              <a:t>Reikna út nýtingu</a:t>
            </a:r>
          </a:p>
        </p:txBody>
      </p:sp>
      <p:sp>
        <p:nvSpPr>
          <p:cNvPr id="36" name="TextBox 35">
            <a:extLst>
              <a:ext uri="{FF2B5EF4-FFF2-40B4-BE49-F238E27FC236}">
                <a16:creationId xmlns:a16="http://schemas.microsoft.com/office/drawing/2014/main" id="{76662A6A-3DB4-2472-998F-7000F76480CD}"/>
              </a:ext>
            </a:extLst>
          </p:cNvPr>
          <p:cNvSpPr txBox="1"/>
          <p:nvPr/>
        </p:nvSpPr>
        <p:spPr>
          <a:xfrm>
            <a:off x="3631749" y="5597207"/>
            <a:ext cx="8311439" cy="1015663"/>
          </a:xfrm>
          <a:prstGeom prst="rect">
            <a:avLst/>
          </a:prstGeom>
          <a:noFill/>
        </p:spPr>
        <p:txBody>
          <a:bodyPr wrap="square" rtlCol="0">
            <a:spAutoFit/>
          </a:bodyPr>
          <a:lstStyle/>
          <a:p>
            <a:r>
              <a:rPr lang="en-US" sz="2000" b="1" dirty="0">
                <a:solidFill>
                  <a:srgbClr val="494949"/>
                </a:solidFill>
              </a:rPr>
              <a:t>Reikna hagnað á hverja upptekna nótt </a:t>
            </a:r>
            <a:r>
              <a:rPr lang="en-US" sz="2000" i="1" dirty="0">
                <a:solidFill>
                  <a:srgbClr val="E96751"/>
                </a:solidFill>
              </a:rPr>
              <a:t>(nægar nætur til að ná jafnri stöðu ÷ heildarfjöldi tiltækra nætur á ári × 100) </a:t>
            </a:r>
            <a:r>
              <a:rPr lang="en-IE" sz="2000" dirty="0">
                <a:solidFill>
                  <a:srgbClr val="E96751"/>
                </a:solidFill>
                <a:highlight>
                  <a:srgbClr val="FFFF00"/>
                </a:highlight>
              </a:rPr>
              <a:t>[setja inn tölu] </a:t>
            </a:r>
            <a:r>
              <a:rPr lang="en-US" sz="2000" i="1" dirty="0">
                <a:solidFill>
                  <a:srgbClr val="595959"/>
                </a:solidFill>
              </a:rPr>
              <a:t>nætur til að ná jafnri stöðu ÷ 365 tiltækar nætur = </a:t>
            </a:r>
            <a:r>
              <a:rPr lang="en-IE" sz="2000" dirty="0">
                <a:solidFill>
                  <a:srgbClr val="E96751"/>
                </a:solidFill>
                <a:highlight>
                  <a:srgbClr val="FFFF00"/>
                </a:highlight>
              </a:rPr>
              <a:t>[setja inn tölu]</a:t>
            </a:r>
            <a:r>
              <a:rPr lang="en-US" sz="2000" b="1" i="1" dirty="0">
                <a:solidFill>
                  <a:srgbClr val="E96751"/>
                </a:solidFill>
              </a:rPr>
              <a:t>% </a:t>
            </a:r>
            <a:r>
              <a:rPr lang="en-US" sz="2000" i="1" dirty="0">
                <a:solidFill>
                  <a:srgbClr val="595959"/>
                </a:solidFill>
              </a:rPr>
              <a:t>nýtingarhlutfall.</a:t>
            </a:r>
            <a:endParaRPr lang="en-GB" sz="2000" i="1" dirty="0">
              <a:solidFill>
                <a:srgbClr val="595959"/>
              </a:solidFill>
            </a:endParaRPr>
          </a:p>
        </p:txBody>
      </p:sp>
      <p:grpSp>
        <p:nvGrpSpPr>
          <p:cNvPr id="17" name="Group 16">
            <a:extLst>
              <a:ext uri="{FF2B5EF4-FFF2-40B4-BE49-F238E27FC236}">
                <a16:creationId xmlns:a16="http://schemas.microsoft.com/office/drawing/2014/main" id="{7BEED0C2-5A20-CAB2-6156-8D5C0C659B88}"/>
              </a:ext>
            </a:extLst>
          </p:cNvPr>
          <p:cNvGrpSpPr/>
          <p:nvPr/>
        </p:nvGrpSpPr>
        <p:grpSpPr>
          <a:xfrm>
            <a:off x="74109" y="5641230"/>
            <a:ext cx="630739" cy="707886"/>
            <a:chOff x="1015996" y="1040208"/>
            <a:chExt cx="1016004" cy="1223667"/>
          </a:xfrm>
        </p:grpSpPr>
        <p:sp>
          <p:nvSpPr>
            <p:cNvPr id="18" name="Oval 17">
              <a:extLst>
                <a:ext uri="{FF2B5EF4-FFF2-40B4-BE49-F238E27FC236}">
                  <a16:creationId xmlns:a16="http://schemas.microsoft.com/office/drawing/2014/main" id="{AD2FA5C5-909E-B13A-C85A-C59338E91C1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TextBox 20">
              <a:extLst>
                <a:ext uri="{FF2B5EF4-FFF2-40B4-BE49-F238E27FC236}">
                  <a16:creationId xmlns:a16="http://schemas.microsoft.com/office/drawing/2014/main" id="{69DE0404-3E06-11C6-82EC-86DB6A76A2DB}"/>
                </a:ext>
              </a:extLst>
            </p:cNvPr>
            <p:cNvSpPr txBox="1"/>
            <p:nvPr/>
          </p:nvSpPr>
          <p:spPr>
            <a:xfrm>
              <a:off x="1015996" y="1040208"/>
              <a:ext cx="1015999" cy="122366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4000" b="1" dirty="0">
                  <a:solidFill>
                    <a:schemeClr val="bg1"/>
                  </a:solidFill>
                </a:rPr>
                <a:t>4</a:t>
              </a:r>
            </a:p>
          </p:txBody>
        </p:sp>
      </p:grpSp>
      <p:pic>
        <p:nvPicPr>
          <p:cNvPr id="10" name="Picture 9">
            <a:extLst>
              <a:ext uri="{FF2B5EF4-FFF2-40B4-BE49-F238E27FC236}">
                <a16:creationId xmlns:a16="http://schemas.microsoft.com/office/drawing/2014/main" id="{95D245DC-D45C-D097-E38C-5C64BD2AAEA2}"/>
              </a:ext>
            </a:extLst>
          </p:cNvPr>
          <p:cNvPicPr>
            <a:picLocks noChangeAspect="1"/>
          </p:cNvPicPr>
          <p:nvPr/>
        </p:nvPicPr>
        <p:blipFill>
          <a:blip r:embed="rId2"/>
          <a:stretch>
            <a:fillRect/>
          </a:stretch>
        </p:blipFill>
        <p:spPr>
          <a:xfrm>
            <a:off x="998875" y="256072"/>
            <a:ext cx="1420475" cy="1091491"/>
          </a:xfrm>
          <a:prstGeom prst="rect">
            <a:avLst/>
          </a:prstGeom>
        </p:spPr>
      </p:pic>
    </p:spTree>
    <p:extLst>
      <p:ext uri="{BB962C8B-B14F-4D97-AF65-F5344CB8AC3E}">
        <p14:creationId xmlns:p14="http://schemas.microsoft.com/office/powerpoint/2010/main" val="3791313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65278-C743-4249-9435-83D7C940D28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A54F6F-8F69-07FF-0554-9F582D75224E}"/>
              </a:ext>
            </a:extLst>
          </p:cNvPr>
          <p:cNvSpPr>
            <a:spLocks noGrp="1"/>
          </p:cNvSpPr>
          <p:nvPr>
            <p:ph type="body" sz="quarter" idx="4294967295"/>
          </p:nvPr>
        </p:nvSpPr>
        <p:spPr>
          <a:xfrm>
            <a:off x="675021" y="3392026"/>
            <a:ext cx="2659850" cy="1049221"/>
          </a:xfrm>
          <a:prstGeom prst="rect">
            <a:avLst/>
          </a:prstGeom>
        </p:spPr>
        <p:txBody>
          <a:bodyPr/>
          <a:lstStyle/>
          <a:p>
            <a:pPr marL="0" indent="0" algn="ctr">
              <a:lnSpc>
                <a:spcPct val="100000"/>
              </a:lnSpc>
              <a:buNone/>
            </a:pPr>
            <a:r>
              <a:rPr lang="en-US" dirty="0">
                <a:solidFill>
                  <a:schemeClr val="bg1"/>
                </a:solidFill>
              </a:rPr>
              <a:t>Útreikningur á jafnrekstrarverði á nótt</a:t>
            </a:r>
            <a:endParaRPr lang="en-IE" dirty="0">
              <a:solidFill>
                <a:schemeClr val="bg1"/>
              </a:solidFill>
            </a:endParaRPr>
          </a:p>
        </p:txBody>
      </p:sp>
      <p:sp>
        <p:nvSpPr>
          <p:cNvPr id="2" name="Picture Placeholder 1">
            <a:extLst>
              <a:ext uri="{FF2B5EF4-FFF2-40B4-BE49-F238E27FC236}">
                <a16:creationId xmlns:a16="http://schemas.microsoft.com/office/drawing/2014/main" id="{0AB1F187-56ED-1753-7EAE-9B88399D216D}"/>
              </a:ext>
            </a:extLst>
          </p:cNvPr>
          <p:cNvSpPr>
            <a:spLocks noGrp="1"/>
          </p:cNvSpPr>
          <p:nvPr>
            <p:ph type="pic" sz="quarter" idx="10"/>
          </p:nvPr>
        </p:nvSpPr>
        <p:spPr/>
        <p:txBody>
          <a:bodyPr/>
          <a:lstStyle/>
          <a:p>
            <a:endParaRPr lang="en-IE"/>
          </a:p>
        </p:txBody>
      </p:sp>
      <p:sp>
        <p:nvSpPr>
          <p:cNvPr id="16" name="Text Placeholder 15">
            <a:extLst>
              <a:ext uri="{FF2B5EF4-FFF2-40B4-BE49-F238E27FC236}">
                <a16:creationId xmlns:a16="http://schemas.microsoft.com/office/drawing/2014/main" id="{35323B18-08AC-D024-774D-F532B540AA99}"/>
              </a:ext>
            </a:extLst>
          </p:cNvPr>
          <p:cNvSpPr>
            <a:spLocks noGrp="1"/>
          </p:cNvSpPr>
          <p:nvPr>
            <p:ph type="body" sz="quarter" idx="21"/>
          </p:nvPr>
        </p:nvSpPr>
        <p:spPr>
          <a:xfrm>
            <a:off x="4295553" y="863931"/>
            <a:ext cx="7221426" cy="4530541"/>
          </a:xfrm>
        </p:spPr>
        <p:txBody>
          <a:bodyPr/>
          <a:lstStyle/>
          <a:p>
            <a:r>
              <a:rPr lang="en-US" sz="2400" dirty="0"/>
              <a:t>Úr </a:t>
            </a:r>
            <a:r>
              <a:rPr lang="en-US" sz="2400" b="1" dirty="0"/>
              <a:t>heildarárlegum kostnaði </a:t>
            </a:r>
            <a:r>
              <a:rPr lang="en-US" sz="2400" dirty="0"/>
              <a:t>þínum geturðu reiknað út </a:t>
            </a:r>
            <a:r>
              <a:rPr lang="en-US" sz="2400" b="1" dirty="0"/>
              <a:t>lágmarksverðið á hverri nóttu sem </a:t>
            </a:r>
            <a:r>
              <a:rPr lang="en-US" sz="2400" dirty="0"/>
              <a:t>þú þarft að taka til að forðast rekstrartap.</a:t>
            </a:r>
          </a:p>
          <a:p>
            <a:endParaRPr lang="en-US" sz="2400" dirty="0"/>
          </a:p>
          <a:p>
            <a:r>
              <a:rPr lang="en-US" sz="2400" b="1" dirty="0">
                <a:solidFill>
                  <a:srgbClr val="E96751"/>
                </a:solidFill>
              </a:rPr>
              <a:t>Til dæmis</a:t>
            </a:r>
            <a:r>
              <a:rPr lang="en-US" sz="2400" dirty="0"/>
              <a:t>, ef </a:t>
            </a:r>
            <a:r>
              <a:rPr lang="en-US" sz="2400" b="1" dirty="0"/>
              <a:t>árlegur kostnaður </a:t>
            </a:r>
            <a:r>
              <a:rPr lang="en-US" sz="2400" dirty="0"/>
              <a:t>þinn </a:t>
            </a:r>
            <a:r>
              <a:rPr lang="en-US" sz="2400" b="1" dirty="0"/>
              <a:t>er €15.200 </a:t>
            </a:r>
            <a:r>
              <a:rPr lang="en-US" sz="2400" dirty="0"/>
              <a:t>á ári og þú áætlar</a:t>
            </a:r>
            <a:r>
              <a:rPr lang="en-US" sz="2400" b="1" dirty="0"/>
              <a:t> 180 bókaðar nætur </a:t>
            </a:r>
            <a:r>
              <a:rPr lang="en-US" sz="2400" dirty="0"/>
              <a:t>á ári (um 50% nýtingu), þá er jafnreikningsverð per nótt:</a:t>
            </a:r>
          </a:p>
          <a:p>
            <a:r>
              <a:rPr lang="en-US" sz="2400" dirty="0"/>
              <a:t>€15,200 ÷ 180 = €84.44 → €85 á nótt</a:t>
            </a:r>
          </a:p>
          <a:p>
            <a:endParaRPr lang="en-US" sz="2400" dirty="0"/>
          </a:p>
          <a:p>
            <a:r>
              <a:rPr lang="en-US" sz="2400" dirty="0"/>
              <a:t>Þessi einfalda útreikningur tryggir að grunnverð þitt standi undir öllum rekstrarkostnaði.</a:t>
            </a:r>
          </a:p>
          <a:p>
            <a:endParaRPr lang="en-US" sz="2400" dirty="0"/>
          </a:p>
          <a:p>
            <a:r>
              <a:rPr lang="en-US" sz="2400" b="1" dirty="0">
                <a:solidFill>
                  <a:srgbClr val="459597"/>
                </a:solidFill>
              </a:rPr>
              <a:t>Athugið: </a:t>
            </a:r>
            <a:r>
              <a:rPr lang="en-US" sz="2400" dirty="0"/>
              <a:t>Raunveruleg nýting sveiflast eftir árstíðum, svo það er skynsamlegt að bæta við öryggisjaðar eða nota sviðsgreiningu á nýtingu.</a:t>
            </a:r>
            <a:endParaRPr lang="en-IE" sz="2400" dirty="0"/>
          </a:p>
        </p:txBody>
      </p:sp>
      <p:sp>
        <p:nvSpPr>
          <p:cNvPr id="5" name="Text Placeholder 4">
            <a:extLst>
              <a:ext uri="{FF2B5EF4-FFF2-40B4-BE49-F238E27FC236}">
                <a16:creationId xmlns:a16="http://schemas.microsoft.com/office/drawing/2014/main" id="{CA27A859-EAA3-1D97-6944-B50AB1EE237E}"/>
              </a:ext>
            </a:extLst>
          </p:cNvPr>
          <p:cNvSpPr>
            <a:spLocks noGrp="1"/>
          </p:cNvSpPr>
          <p:nvPr>
            <p:ph type="body" sz="quarter" idx="66"/>
          </p:nvPr>
        </p:nvSpPr>
        <p:spPr/>
        <p:txBody>
          <a:bodyPr/>
          <a:lstStyle/>
          <a:p>
            <a:endParaRPr lang="en-IE"/>
          </a:p>
        </p:txBody>
      </p:sp>
      <p:pic>
        <p:nvPicPr>
          <p:cNvPr id="41" name="Picture 40">
            <a:extLst>
              <a:ext uri="{FF2B5EF4-FFF2-40B4-BE49-F238E27FC236}">
                <a16:creationId xmlns:a16="http://schemas.microsoft.com/office/drawing/2014/main" id="{DE55AB96-1D21-4879-736A-8946B5C4C6F5}"/>
              </a:ext>
            </a:extLst>
          </p:cNvPr>
          <p:cNvPicPr>
            <a:picLocks noChangeAspect="1"/>
          </p:cNvPicPr>
          <p:nvPr/>
        </p:nvPicPr>
        <p:blipFill>
          <a:blip r:embed="rId2"/>
          <a:stretch>
            <a:fillRect/>
          </a:stretch>
        </p:blipFill>
        <p:spPr>
          <a:xfrm>
            <a:off x="894100" y="114699"/>
            <a:ext cx="2321992" cy="1784215"/>
          </a:xfrm>
          <a:prstGeom prst="rect">
            <a:avLst/>
          </a:prstGeom>
        </p:spPr>
      </p:pic>
      <p:sp>
        <p:nvSpPr>
          <p:cNvPr id="9" name="Text Placeholder 14">
            <a:extLst>
              <a:ext uri="{FF2B5EF4-FFF2-40B4-BE49-F238E27FC236}">
                <a16:creationId xmlns:a16="http://schemas.microsoft.com/office/drawing/2014/main" id="{A9142A70-EDE6-EBBA-ED14-D8F832669788}"/>
              </a:ext>
            </a:extLst>
          </p:cNvPr>
          <p:cNvSpPr>
            <a:spLocks noGrp="1"/>
          </p:cNvSpPr>
          <p:nvPr>
            <p:ph type="body" sz="quarter" idx="4294967295"/>
          </p:nvPr>
        </p:nvSpPr>
        <p:spPr>
          <a:xfrm>
            <a:off x="675021" y="2352332"/>
            <a:ext cx="2659850" cy="385564"/>
          </a:xfrm>
          <a:prstGeom prst="rect">
            <a:avLst/>
          </a:prstGeom>
        </p:spPr>
        <p:txBody>
          <a:bodyPr/>
          <a:lstStyle/>
          <a:p>
            <a:pPr marL="0" indent="0" algn="ctr">
              <a:buNone/>
            </a:pPr>
            <a:r>
              <a:rPr lang="en-IE" sz="4800" b="1" dirty="0">
                <a:solidFill>
                  <a:schemeClr val="bg1"/>
                </a:solidFill>
              </a:rPr>
              <a:t>Æfing</a:t>
            </a:r>
          </a:p>
        </p:txBody>
      </p:sp>
    </p:spTree>
    <p:extLst>
      <p:ext uri="{BB962C8B-B14F-4D97-AF65-F5344CB8AC3E}">
        <p14:creationId xmlns:p14="http://schemas.microsoft.com/office/powerpoint/2010/main" val="3788844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D929107F-BFED-3951-6DF2-EB1DF910F693}"/>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F2E326D2-6BEE-F1C5-8DC7-44D38175F6AF}"/>
              </a:ext>
            </a:extLst>
          </p:cNvPr>
          <p:cNvSpPr>
            <a:spLocks noGrp="1"/>
          </p:cNvSpPr>
          <p:nvPr>
            <p:ph type="body" sz="quarter" idx="18"/>
          </p:nvPr>
        </p:nvSpPr>
        <p:spPr>
          <a:xfrm>
            <a:off x="422377" y="1663366"/>
            <a:ext cx="5345443" cy="3499183"/>
          </a:xfrm>
        </p:spPr>
        <p:txBody>
          <a:bodyPr/>
          <a:lstStyle/>
          <a:p>
            <a:pPr>
              <a:spcAft>
                <a:spcPts val="600"/>
              </a:spcAft>
            </a:pPr>
            <a:r>
              <a:rPr lang="en-US" sz="2400" dirty="0">
                <a:solidFill>
                  <a:srgbClr val="494949"/>
                </a:solidFill>
              </a:rPr>
              <a:t>Fyrir 5 glamping-einingar á €140 á nótt er tekjurnar við mismunandi nýtingarhlutföll:</a:t>
            </a:r>
          </a:p>
          <a:p>
            <a:pPr>
              <a:spcAft>
                <a:spcPts val="600"/>
              </a:spcAft>
            </a:pPr>
            <a:endParaRPr lang="en-US" sz="2400" dirty="0">
              <a:solidFill>
                <a:srgbClr val="494949"/>
              </a:solidFill>
            </a:endParaRPr>
          </a:p>
          <a:p>
            <a:pPr>
              <a:spcAft>
                <a:spcPts val="600"/>
              </a:spcAft>
            </a:pPr>
            <a:r>
              <a:rPr lang="en-US" sz="2400" b="1" dirty="0">
                <a:solidFill>
                  <a:srgbClr val="494949"/>
                </a:solidFill>
              </a:rPr>
              <a:t>€127.750 á ári við 50% nýtingu, €153.300 við 60% og €178.850 við 70%</a:t>
            </a:r>
          </a:p>
          <a:p>
            <a:pPr>
              <a:spcAft>
                <a:spcPts val="600"/>
              </a:spcAft>
            </a:pPr>
            <a:endParaRPr lang="en-US" sz="2400" b="1" dirty="0">
              <a:solidFill>
                <a:srgbClr val="494949"/>
              </a:solidFill>
            </a:endParaRPr>
          </a:p>
          <a:p>
            <a:pPr>
              <a:spcAft>
                <a:spcPts val="600"/>
              </a:spcAft>
            </a:pPr>
            <a:r>
              <a:rPr lang="en-US" sz="2400" dirty="0">
                <a:solidFill>
                  <a:srgbClr val="494949"/>
                </a:solidFill>
              </a:rPr>
              <a:t>Eftir að hafa áætlað slíkar tekjur myndir þú draga frá rekstrarkostnaðinn til að sjá hagnaðinn.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7B0917CA-DA55-2B43-AC60-B873530DE019}"/>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Tilfellisrannsókn: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B8293D06-6BF0-6D4C-66E8-C55EDAC38D5A}"/>
              </a:ext>
            </a:extLst>
          </p:cNvPr>
          <p:cNvSpPr>
            <a:spLocks noGrp="1"/>
          </p:cNvSpPr>
          <p:nvPr>
            <p:ph type="body" sz="quarter" idx="21"/>
          </p:nvPr>
        </p:nvSpPr>
        <p:spPr>
          <a:xfrm>
            <a:off x="422377" y="1083721"/>
            <a:ext cx="5574043" cy="803654"/>
          </a:xfrm>
        </p:spPr>
        <p:txBody>
          <a:bodyPr/>
          <a:lstStyle/>
          <a:p>
            <a:r>
              <a:rPr lang="en-US" i="1" dirty="0">
                <a:solidFill>
                  <a:srgbClr val="E96751"/>
                </a:solidFill>
              </a:rPr>
              <a:t>Jafnreikningsútreikningur </a:t>
            </a:r>
            <a:r>
              <a:rPr lang="en-US" b="0" i="1" dirty="0">
                <a:solidFill>
                  <a:srgbClr val="E96751"/>
                </a:solidFill>
              </a:rPr>
              <a:t>(5 glamping-kútur)</a:t>
            </a:r>
            <a:endParaRPr lang="en-IE" b="0" i="1" dirty="0">
              <a:solidFill>
                <a:srgbClr val="E96751"/>
              </a:solidFill>
            </a:endParaRPr>
          </a:p>
          <a:p>
            <a:endParaRPr lang="en-IE" dirty="0"/>
          </a:p>
        </p:txBody>
      </p:sp>
    </p:spTree>
    <p:extLst>
      <p:ext uri="{BB962C8B-B14F-4D97-AF65-F5344CB8AC3E}">
        <p14:creationId xmlns:p14="http://schemas.microsoft.com/office/powerpoint/2010/main" val="51053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705A7-0D6F-AB7A-EE76-4AA8C898C8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B9931F-5BCB-409D-CA58-CFE6C1902E3C}"/>
              </a:ext>
            </a:extLst>
          </p:cNvPr>
          <p:cNvSpPr>
            <a:spLocks noGrp="1"/>
          </p:cNvSpPr>
          <p:nvPr>
            <p:ph type="body" sz="quarter" idx="16"/>
          </p:nvPr>
        </p:nvSpPr>
        <p:spPr>
          <a:xfrm>
            <a:off x="573015" y="1601669"/>
            <a:ext cx="10323585" cy="3066422"/>
          </a:xfrm>
        </p:spPr>
        <p:txBody>
          <a:bodyPr>
            <a:noAutofit/>
          </a:bodyPr>
          <a:lstStyle/>
          <a:p>
            <a:endParaRPr lang="en-US" sz="2400" dirty="0">
              <a:solidFill>
                <a:srgbClr val="595959"/>
              </a:solidFill>
            </a:endParaRPr>
          </a:p>
          <a:p>
            <a:r>
              <a:rPr lang="en-US" sz="2800" b="1" dirty="0">
                <a:solidFill>
                  <a:srgbClr val="E96751"/>
                </a:solidFill>
              </a:rPr>
              <a:t>Kafli 6: </a:t>
            </a:r>
            <a:r>
              <a:rPr lang="en-US" sz="2800" b="1" dirty="0">
                <a:solidFill>
                  <a:srgbClr val="459597"/>
                </a:solidFill>
              </a:rPr>
              <a:t>Finndu jafnrekstrarpunktinn þinn og nýtingu hlutfallið</a:t>
            </a:r>
          </a:p>
          <a:p>
            <a:endParaRPr lang="en-US" sz="2800" b="1" dirty="0">
              <a:solidFill>
                <a:srgbClr val="459597"/>
              </a:solidFill>
            </a:endParaRPr>
          </a:p>
          <a:p>
            <a:pPr marL="342900" indent="-342900">
              <a:buFont typeface="Arial" panose="020B0604020202020204" pitchFamily="34" charset="0"/>
              <a:buChar char="•"/>
            </a:pPr>
            <a:r>
              <a:rPr lang="en-US" sz="2400" i="1" dirty="0">
                <a:solidFill>
                  <a:srgbClr val="E96751"/>
                </a:solidFill>
              </a:rPr>
              <a:t>Hversu mörgar </a:t>
            </a:r>
            <a:r>
              <a:rPr lang="en-US" sz="2400" b="1" i="1" dirty="0">
                <a:solidFill>
                  <a:srgbClr val="E96751"/>
                </a:solidFill>
              </a:rPr>
              <a:t>nætur þarf ég að selja </a:t>
            </a:r>
            <a:r>
              <a:rPr lang="en-US" sz="2400" i="1" dirty="0">
                <a:solidFill>
                  <a:srgbClr val="E96751"/>
                </a:solidFill>
              </a:rPr>
              <a:t>til </a:t>
            </a:r>
            <a:r>
              <a:rPr lang="en-US" sz="2400" b="1" i="1" dirty="0">
                <a:solidFill>
                  <a:srgbClr val="E96751"/>
                </a:solidFill>
              </a:rPr>
              <a:t>að ná jafnri stöðu</a:t>
            </a:r>
            <a:r>
              <a:rPr lang="en-US" sz="2400" i="1" dirty="0">
                <a:solidFill>
                  <a:srgbClr val="E96751"/>
                </a:solidFill>
              </a:rPr>
              <a:t>, og hversu mörgar til að </a:t>
            </a:r>
            <a:r>
              <a:rPr lang="en-US" sz="2400" b="1" i="1" dirty="0">
                <a:solidFill>
                  <a:srgbClr val="E96751"/>
                </a:solidFill>
              </a:rPr>
              <a:t>standa straum af kostnaði </a:t>
            </a:r>
            <a:r>
              <a:rPr lang="en-US" sz="2400" i="1" dirty="0">
                <a:solidFill>
                  <a:srgbClr val="E96751"/>
                </a:solidFill>
              </a:rPr>
              <a:t>og </a:t>
            </a:r>
            <a:r>
              <a:rPr lang="en-US" sz="2400" b="1" i="1" dirty="0">
                <a:solidFill>
                  <a:srgbClr val="E96751"/>
                </a:solidFill>
              </a:rPr>
              <a:t>hagnast</a:t>
            </a:r>
            <a:r>
              <a:rPr lang="en-US" sz="2400" i="1" dirty="0">
                <a:solidFill>
                  <a:srgbClr val="E96751"/>
                </a:solidFill>
              </a:rPr>
              <a:t>?</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Markmið: </a:t>
            </a:r>
            <a:r>
              <a:rPr lang="en-US" sz="2400" dirty="0">
                <a:solidFill>
                  <a:srgbClr val="595959"/>
                </a:solidFill>
              </a:rPr>
              <a:t>Jafnrekstrargreining og útreikningar nýtingu</a:t>
            </a:r>
          </a:p>
          <a:p>
            <a:r>
              <a:rPr lang="en-US" sz="2400" dirty="0">
                <a:solidFill>
                  <a:srgbClr val="595959"/>
                </a:solidFill>
              </a:rPr>
              <a:t> (Hvernig á að tryggja að þú tapir ekki peningum). Til að reikna jöfnunarpunktinn þinn bæði í fjölda nætur og nýtingu, sem veitir skýrleika og sjálfstraust í skipulagningu. </a:t>
            </a:r>
          </a:p>
          <a:p>
            <a:endParaRPr lang="en-US" sz="2400" dirty="0">
              <a:solidFill>
                <a:srgbClr val="595959"/>
              </a:solidFill>
            </a:endParaRP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1971C7F7-92ED-2585-0E8B-3CA0D12670D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9F44271C-57B8-BCC0-D13B-71DB7AE7882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15677E40-2075-3BD3-15E9-40C6EFA5013E}"/>
              </a:ext>
            </a:extLst>
          </p:cNvPr>
          <p:cNvSpPr txBox="1">
            <a:spLocks/>
          </p:cNvSpPr>
          <p:nvPr/>
        </p:nvSpPr>
        <p:spPr>
          <a:xfrm>
            <a:off x="448808" y="61556"/>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Modúl 8: </a:t>
            </a:r>
            <a:r>
              <a:rPr lang="en-US" dirty="0">
                <a:solidFill>
                  <a:schemeClr val="bg1"/>
                </a:solidFill>
              </a:rPr>
              <a:t>Að leggja fjárhagslegan grunn fyrir sjálfbæran gistiþjónusturekstr</a:t>
            </a:r>
            <a:endParaRPr lang="en-GB" dirty="0">
              <a:solidFill>
                <a:schemeClr val="bg1"/>
              </a:solidFill>
            </a:endParaRPr>
          </a:p>
        </p:txBody>
      </p:sp>
    </p:spTree>
    <p:extLst>
      <p:ext uri="{BB962C8B-B14F-4D97-AF65-F5344CB8AC3E}">
        <p14:creationId xmlns:p14="http://schemas.microsoft.com/office/powerpoint/2010/main" val="3748666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E161-44B4-166F-58C2-2A81F35BF93D}"/>
            </a:ext>
          </a:extLst>
        </p:cNvPr>
        <p:cNvGrpSpPr/>
        <p:nvPr/>
      </p:nvGrpSpPr>
      <p:grpSpPr>
        <a:xfrm>
          <a:off x="0" y="0"/>
          <a:ext cx="0" cy="0"/>
          <a:chOff x="0" y="0"/>
          <a:chExt cx="0" cy="0"/>
        </a:xfrm>
      </p:grpSpPr>
      <p:pic>
        <p:nvPicPr>
          <p:cNvPr id="9" name="Picture Placeholder 8">
            <a:hlinkClick r:id="rId2"/>
            <a:extLst>
              <a:ext uri="{FF2B5EF4-FFF2-40B4-BE49-F238E27FC236}">
                <a16:creationId xmlns:a16="http://schemas.microsoft.com/office/drawing/2014/main" id="{7A7A8EF9-539E-2E3F-82D2-71C833680D05}"/>
              </a:ext>
            </a:extLst>
          </p:cNvPr>
          <p:cNvPicPr>
            <a:picLocks noGrp="1" noChangeAspect="1"/>
          </p:cNvPicPr>
          <p:nvPr>
            <p:ph type="pic" sz="quarter" idx="20"/>
          </p:nvPr>
        </p:nvPicPr>
        <p:blipFill>
          <a:blip r:embed="rId3"/>
          <a:srcRect t="877" b="877"/>
          <a:stretch/>
        </p:blipFill>
        <p:spPr/>
      </p:pic>
      <p:sp>
        <p:nvSpPr>
          <p:cNvPr id="5" name="Text Placeholder 4">
            <a:extLst>
              <a:ext uri="{FF2B5EF4-FFF2-40B4-BE49-F238E27FC236}">
                <a16:creationId xmlns:a16="http://schemas.microsoft.com/office/drawing/2014/main" id="{C0763D0A-499A-2412-409C-3B5CA51BA7EF}"/>
              </a:ext>
            </a:extLst>
          </p:cNvPr>
          <p:cNvSpPr>
            <a:spLocks noGrp="1"/>
          </p:cNvSpPr>
          <p:nvPr>
            <p:ph type="body" sz="quarter" idx="18"/>
          </p:nvPr>
        </p:nvSpPr>
        <p:spPr>
          <a:xfrm>
            <a:off x="422377" y="1887375"/>
            <a:ext cx="5345443" cy="3499183"/>
          </a:xfrm>
        </p:spPr>
        <p:txBody>
          <a:bodyPr/>
          <a:lstStyle/>
          <a:p>
            <a:pPr>
              <a:spcAft>
                <a:spcPts val="600"/>
              </a:spcAft>
            </a:pPr>
            <a:r>
              <a:rPr lang="en-US" sz="2400" dirty="0">
                <a:solidFill>
                  <a:srgbClr val="494949"/>
                </a:solidFill>
              </a:rPr>
              <a:t>Þeir taka fram að venjuleg </a:t>
            </a:r>
            <a:r>
              <a:rPr lang="en-US" sz="2400" b="1" dirty="0">
                <a:solidFill>
                  <a:srgbClr val="494949"/>
                </a:solidFill>
              </a:rPr>
              <a:t>rekstrarkostnað </a:t>
            </a:r>
            <a:r>
              <a:rPr lang="en-US" sz="2400" dirty="0">
                <a:solidFill>
                  <a:srgbClr val="494949"/>
                </a:solidFill>
              </a:rPr>
              <a:t>fyrir smærri svæði séu orka, hreinsun, neysluvörur (snyrtivörur, eldiviður o.s.frv.), viðhald, markaðssetning og tryggingar, og að þessir kostnaðarliðir séu </a:t>
            </a:r>
            <a:r>
              <a:rPr lang="en-US" sz="2400" i="1" dirty="0">
                <a:solidFill>
                  <a:srgbClr val="494949"/>
                </a:solidFill>
              </a:rPr>
              <a:t>almennt nokkuð lágir </a:t>
            </a:r>
            <a:r>
              <a:rPr lang="en-US" sz="2400" dirty="0">
                <a:solidFill>
                  <a:srgbClr val="494949"/>
                </a:solidFill>
              </a:rPr>
              <a:t>miðað við tekjur af glamping, sem þýðir góða hagnaðarmörk ef vel er staðið að rekstri. </a:t>
            </a:r>
          </a:p>
          <a:p>
            <a:endParaRPr lang="en-IE" sz="2400" dirty="0">
              <a:solidFill>
                <a:srgbClr val="494949"/>
              </a:solidFill>
            </a:endParaRPr>
          </a:p>
        </p:txBody>
      </p:sp>
      <p:sp>
        <p:nvSpPr>
          <p:cNvPr id="4" name="Text Placeholder 3">
            <a:extLst>
              <a:ext uri="{FF2B5EF4-FFF2-40B4-BE49-F238E27FC236}">
                <a16:creationId xmlns:a16="http://schemas.microsoft.com/office/drawing/2014/main" id="{4502F4A1-0B33-56AA-974D-B3F0A9F73583}"/>
              </a:ext>
            </a:extLst>
          </p:cNvPr>
          <p:cNvSpPr>
            <a:spLocks noGrp="1"/>
          </p:cNvSpPr>
          <p:nvPr>
            <p:ph type="body" sz="quarter" idx="16"/>
          </p:nvPr>
        </p:nvSpPr>
        <p:spPr>
          <a:xfrm>
            <a:off x="422377" y="348077"/>
            <a:ext cx="5854598" cy="803654"/>
          </a:xfrm>
        </p:spPr>
        <p:txBody>
          <a:bodyPr/>
          <a:lstStyle/>
          <a:p>
            <a:r>
              <a:rPr lang="en-IE" sz="4000" dirty="0">
                <a:solidFill>
                  <a:srgbClr val="E96751"/>
                </a:solidFill>
              </a:rPr>
              <a:t>Tilfellisrannsókn: </a:t>
            </a:r>
            <a:r>
              <a:rPr lang="en-US" sz="4000" i="1" dirty="0">
                <a:solidFill>
                  <a:srgbClr val="494949"/>
                </a:solidFill>
              </a:rPr>
              <a:t>Glampitect</a:t>
            </a:r>
            <a:endParaRPr lang="en-IE" sz="4000" dirty="0">
              <a:solidFill>
                <a:srgbClr val="494949"/>
              </a:solidFill>
            </a:endParaRPr>
          </a:p>
          <a:p>
            <a:endParaRPr lang="en-IE" sz="4000" dirty="0"/>
          </a:p>
        </p:txBody>
      </p:sp>
      <p:sp>
        <p:nvSpPr>
          <p:cNvPr id="7" name="Text Placeholder 6">
            <a:extLst>
              <a:ext uri="{FF2B5EF4-FFF2-40B4-BE49-F238E27FC236}">
                <a16:creationId xmlns:a16="http://schemas.microsoft.com/office/drawing/2014/main" id="{C29BDB74-6346-E4B0-76FB-ED51EC2D97F7}"/>
              </a:ext>
            </a:extLst>
          </p:cNvPr>
          <p:cNvSpPr>
            <a:spLocks noGrp="1"/>
          </p:cNvSpPr>
          <p:nvPr>
            <p:ph type="body" sz="quarter" idx="21"/>
          </p:nvPr>
        </p:nvSpPr>
        <p:spPr>
          <a:xfrm>
            <a:off x="422377" y="1083721"/>
            <a:ext cx="5574043" cy="803654"/>
          </a:xfrm>
        </p:spPr>
        <p:txBody>
          <a:bodyPr/>
          <a:lstStyle/>
          <a:p>
            <a:r>
              <a:rPr lang="en-US" i="1" dirty="0">
                <a:solidFill>
                  <a:srgbClr val="E96751"/>
                </a:solidFill>
              </a:rPr>
              <a:t>Jafnreikningsútreikningur </a:t>
            </a:r>
            <a:r>
              <a:rPr lang="en-US" b="0" i="1" dirty="0">
                <a:solidFill>
                  <a:srgbClr val="E96751"/>
                </a:solidFill>
              </a:rPr>
              <a:t>(5 glamping-einingar)</a:t>
            </a:r>
            <a:endParaRPr lang="en-IE" b="0" i="1" dirty="0">
              <a:solidFill>
                <a:srgbClr val="E96751"/>
              </a:solidFill>
            </a:endParaRPr>
          </a:p>
          <a:p>
            <a:endParaRPr lang="en-IE" dirty="0"/>
          </a:p>
        </p:txBody>
      </p:sp>
    </p:spTree>
    <p:extLst>
      <p:ext uri="{BB962C8B-B14F-4D97-AF65-F5344CB8AC3E}">
        <p14:creationId xmlns:p14="http://schemas.microsoft.com/office/powerpoint/2010/main" val="931193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8 (hluti 4)</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r>
              <a:rPr lang="en-US" sz="2400" dirty="0">
                <a:solidFill>
                  <a:srgbClr val="494949"/>
                </a:solidFill>
              </a:rPr>
              <a:t>Hversu margar nætur þú þarft að selja til að standa straum af kostnaði og hagnast.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8 (hluti 5)</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830997"/>
          </a:xfrm>
          <a:prstGeom prst="rect">
            <a:avLst/>
          </a:prstGeom>
          <a:noFill/>
        </p:spPr>
        <p:txBody>
          <a:bodyPr wrap="square" rtlCol="0">
            <a:spAutoFit/>
          </a:bodyPr>
          <a:lstStyle/>
          <a:p>
            <a:pPr algn="ctr"/>
            <a:r>
              <a:rPr lang="en-US" sz="2400">
                <a:solidFill>
                  <a:srgbClr val="494949"/>
                </a:solidFill>
              </a:rPr>
              <a:t>Stjórnun áhættu og verndun fyrirtækisins</a:t>
            </a: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03745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8EE58-3B9E-75E7-DCCD-F806FDF8D92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D4923C-92A4-0401-F5D1-2572DF646959}"/>
              </a:ext>
            </a:extLst>
          </p:cNvPr>
          <p:cNvSpPr>
            <a:spLocks noGrp="1"/>
          </p:cNvSpPr>
          <p:nvPr>
            <p:ph type="body" sz="quarter" idx="23"/>
          </p:nvPr>
        </p:nvSpPr>
        <p:spPr>
          <a:xfrm>
            <a:off x="352425" y="4487295"/>
            <a:ext cx="11154222" cy="1248936"/>
          </a:xfrm>
        </p:spPr>
        <p:txBody>
          <a:bodyPr/>
          <a:lstStyle/>
          <a:p>
            <a:pPr algn="ctr"/>
            <a:r>
              <a:rPr lang="en-US" sz="2400" b="1" dirty="0"/>
              <a:t>Jöfnunarhagfræði og nýtingarreikningar</a:t>
            </a:r>
          </a:p>
          <a:p>
            <a:pPr algn="ctr"/>
            <a:r>
              <a:rPr lang="en-US" sz="2400" b="1" dirty="0"/>
              <a:t> </a:t>
            </a:r>
            <a:r>
              <a:rPr lang="en-US" sz="2400" dirty="0"/>
              <a:t>(Hvernig á að tryggja að þú tapir ekki peningum)</a:t>
            </a:r>
          </a:p>
          <a:p>
            <a:pPr algn="ctr"/>
            <a:r>
              <a:rPr lang="en-US" sz="2400" dirty="0"/>
              <a:t>Til að reikna jöfnunarpunktinn þinn bæði í fjölda nætur og nýtingu, sem veitir skýrleika og sjálfstraust í skipulagningu.</a:t>
            </a:r>
          </a:p>
          <a:p>
            <a:pPr algn="ctr"/>
            <a:r>
              <a:rPr lang="en-US" sz="2400" i="1" dirty="0">
                <a:solidFill>
                  <a:srgbClr val="E96751"/>
                </a:solidFill>
              </a:rPr>
              <a:t>Hversu margar </a:t>
            </a:r>
            <a:r>
              <a:rPr lang="en-US" sz="2400" b="1" i="1" dirty="0">
                <a:solidFill>
                  <a:srgbClr val="E96751"/>
                </a:solidFill>
              </a:rPr>
              <a:t>nætur þarf ég að selja </a:t>
            </a:r>
            <a:r>
              <a:rPr lang="en-US" sz="2400" i="1" dirty="0">
                <a:solidFill>
                  <a:srgbClr val="E96751"/>
                </a:solidFill>
              </a:rPr>
              <a:t>til </a:t>
            </a:r>
            <a:r>
              <a:rPr lang="en-US" sz="2400" b="1" i="1" dirty="0">
                <a:solidFill>
                  <a:srgbClr val="E96751"/>
                </a:solidFill>
              </a:rPr>
              <a:t>að ná jafnrekstri</a:t>
            </a:r>
            <a:r>
              <a:rPr lang="en-US" sz="2400" i="1" dirty="0">
                <a:solidFill>
                  <a:srgbClr val="E96751"/>
                </a:solidFill>
              </a:rPr>
              <a:t>, og hversu margar til að </a:t>
            </a:r>
            <a:r>
              <a:rPr lang="en-US" sz="2400" b="1" i="1" dirty="0">
                <a:solidFill>
                  <a:srgbClr val="E96751"/>
                </a:solidFill>
              </a:rPr>
              <a:t>standa straum af kostnaði </a:t>
            </a:r>
            <a:r>
              <a:rPr lang="en-US" sz="2400" i="1" dirty="0">
                <a:solidFill>
                  <a:srgbClr val="E96751"/>
                </a:solidFill>
              </a:rPr>
              <a:t>og </a:t>
            </a:r>
            <a:r>
              <a:rPr lang="en-US" sz="2400" b="1" i="1" dirty="0">
                <a:solidFill>
                  <a:srgbClr val="E96751"/>
                </a:solidFill>
              </a:rPr>
              <a:t>hagnast</a:t>
            </a:r>
            <a:r>
              <a:rPr lang="en-US" sz="2400" i="1" dirty="0">
                <a:solidFill>
                  <a:srgbClr val="E96751"/>
                </a:solidFill>
              </a:rPr>
              <a:t>?</a:t>
            </a:r>
          </a:p>
          <a:p>
            <a:pPr algn="ctr"/>
            <a:endParaRPr lang="en-US" sz="2400" i="1" dirty="0">
              <a:solidFill>
                <a:srgbClr val="E96751"/>
              </a:solidFill>
            </a:endParaRP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FD584EBA-63A0-6ECD-2100-EFBA742BCB01}"/>
              </a:ext>
            </a:extLst>
          </p:cNvPr>
          <p:cNvSpPr>
            <a:spLocks noGrp="1"/>
          </p:cNvSpPr>
          <p:nvPr>
            <p:ph type="body" sz="quarter" idx="18"/>
          </p:nvPr>
        </p:nvSpPr>
        <p:spPr>
          <a:xfrm>
            <a:off x="8029576" y="2005442"/>
            <a:ext cx="3842924" cy="1049221"/>
          </a:xfrm>
        </p:spPr>
        <p:txBody>
          <a:bodyPr/>
          <a:lstStyle/>
          <a:p>
            <a:pPr algn="r"/>
            <a:r>
              <a:rPr lang="en-US" b="0" dirty="0"/>
              <a:t>Finndu jafnrekstrarpunktinn og nýtingu hlutfallið</a:t>
            </a:r>
            <a:endParaRPr lang="en-IE" b="0" dirty="0"/>
          </a:p>
        </p:txBody>
      </p:sp>
      <p:sp>
        <p:nvSpPr>
          <p:cNvPr id="6" name="Text Placeholder 5">
            <a:extLst>
              <a:ext uri="{FF2B5EF4-FFF2-40B4-BE49-F238E27FC236}">
                <a16:creationId xmlns:a16="http://schemas.microsoft.com/office/drawing/2014/main" id="{28E81719-8693-3312-4BA3-0079326ACBB6}"/>
              </a:ext>
            </a:extLst>
          </p:cNvPr>
          <p:cNvSpPr>
            <a:spLocks noGrp="1"/>
          </p:cNvSpPr>
          <p:nvPr>
            <p:ph type="body" sz="quarter" idx="19"/>
          </p:nvPr>
        </p:nvSpPr>
        <p:spPr>
          <a:xfrm>
            <a:off x="9275432" y="1123130"/>
            <a:ext cx="2597067" cy="385564"/>
          </a:xfrm>
        </p:spPr>
        <p:txBody>
          <a:bodyPr/>
          <a:lstStyle/>
          <a:p>
            <a:pPr algn="r"/>
            <a:r>
              <a:rPr lang="en-IE" sz="4000" dirty="0"/>
              <a:t>Kafli 6</a:t>
            </a:r>
          </a:p>
        </p:txBody>
      </p:sp>
      <p:pic>
        <p:nvPicPr>
          <p:cNvPr id="7" name="Picture Placeholder 6" descr="A piggy bank and dart board&#10;&#10;AI-generated content may be incorrect.">
            <a:extLst>
              <a:ext uri="{FF2B5EF4-FFF2-40B4-BE49-F238E27FC236}">
                <a16:creationId xmlns:a16="http://schemas.microsoft.com/office/drawing/2014/main" id="{D121D110-6909-C216-C011-B3B842CDEF7C}"/>
              </a:ext>
            </a:extLst>
          </p:cNvPr>
          <p:cNvPicPr>
            <a:picLocks noGrp="1" noChangeAspect="1"/>
          </p:cNvPicPr>
          <p:nvPr>
            <p:ph type="pic" sz="quarter" idx="22"/>
          </p:nvPr>
        </p:nvPicPr>
        <p:blipFill>
          <a:blip r:embed="rId2"/>
          <a:srcRect t="8640" b="11006"/>
          <a:stretch>
            <a:fillRect/>
          </a:stretch>
        </p:blipFill>
        <p:spPr>
          <a:xfrm>
            <a:off x="0" y="148452"/>
            <a:ext cx="8097183" cy="4338843"/>
          </a:xfrm>
        </p:spPr>
      </p:pic>
    </p:spTree>
    <p:extLst>
      <p:ext uri="{BB962C8B-B14F-4D97-AF65-F5344CB8AC3E}">
        <p14:creationId xmlns:p14="http://schemas.microsoft.com/office/powerpoint/2010/main" val="1424589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01885-B75B-CFD6-2B81-A5CEA24BCF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7EDE68-E86F-F4DB-B19F-38DB853A83F1}"/>
              </a:ext>
            </a:extLst>
          </p:cNvPr>
          <p:cNvSpPr>
            <a:spLocks noGrp="1"/>
          </p:cNvSpPr>
          <p:nvPr>
            <p:ph type="body" sz="quarter" idx="16"/>
          </p:nvPr>
        </p:nvSpPr>
        <p:spPr>
          <a:xfrm>
            <a:off x="238125" y="130779"/>
            <a:ext cx="10984244" cy="803654"/>
          </a:xfrm>
        </p:spPr>
        <p:txBody>
          <a:bodyPr/>
          <a:lstStyle/>
          <a:p>
            <a:r>
              <a:rPr lang="en-US" sz="2800" dirty="0"/>
              <a:t>Fjármálaleg rök og áætlanagerð fyrir gistiþjónustufyrirtæki</a:t>
            </a:r>
            <a:endParaRPr lang="en-IE" sz="2800" dirty="0"/>
          </a:p>
        </p:txBody>
      </p:sp>
      <p:graphicFrame>
        <p:nvGraphicFramePr>
          <p:cNvPr id="9" name="Table 8">
            <a:extLst>
              <a:ext uri="{FF2B5EF4-FFF2-40B4-BE49-F238E27FC236}">
                <a16:creationId xmlns:a16="http://schemas.microsoft.com/office/drawing/2014/main" id="{18DB91EC-8EF7-183F-7081-061D2625DCD7}"/>
              </a:ext>
            </a:extLst>
          </p:cNvPr>
          <p:cNvGraphicFramePr>
            <a:graphicFrameLocks noGrp="1"/>
          </p:cNvGraphicFramePr>
          <p:nvPr/>
        </p:nvGraphicFramePr>
        <p:xfrm>
          <a:off x="238125" y="698482"/>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Kafli</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Kafli</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Af hverju þetta kemur hingað</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Tekju- og afkastagrunnur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Þú byrjar á að reikna út hvað þú græðir eða allar tekjur þínar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Þú verður að vita hvað </a:t>
                      </a:r>
                      <a:r>
                        <a:rPr lang="en-US" sz="1900" b="1" dirty="0">
                          <a:solidFill>
                            <a:schemeClr val="bg1">
                              <a:lumMod val="50000"/>
                            </a:schemeClr>
                          </a:solidFill>
                        </a:rPr>
                        <a:t>þú ert að þéna </a:t>
                      </a:r>
                      <a:r>
                        <a:rPr lang="en-US" sz="1900" dirty="0">
                          <a:solidFill>
                            <a:schemeClr val="bg1">
                              <a:lumMod val="50000"/>
                            </a:schemeClr>
                          </a:solidFill>
                        </a:rPr>
                        <a:t>(aðal- og aukatekjulindir) og hversu margar </a:t>
                      </a:r>
                      <a:r>
                        <a:rPr lang="en-US" sz="1900" b="1" dirty="0">
                          <a:solidFill>
                            <a:schemeClr val="bg1">
                              <a:lumMod val="50000"/>
                            </a:schemeClr>
                          </a:solidFill>
                        </a:rPr>
                        <a:t>nætur þú getur selt.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Kostnaðarskipulag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Komdu í ljós hvað þú eyðir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Án þess að þekkja </a:t>
                      </a:r>
                      <a:r>
                        <a:rPr lang="en-US" sz="1900" b="1" dirty="0">
                          <a:solidFill>
                            <a:schemeClr val="bg1">
                              <a:lumMod val="50000"/>
                            </a:schemeClr>
                          </a:solidFill>
                        </a:rPr>
                        <a:t>fasta og breytilega kostnað </a:t>
                      </a:r>
                      <a:r>
                        <a:rPr lang="en-US" sz="1900" dirty="0">
                          <a:solidFill>
                            <a:schemeClr val="bg1">
                              <a:lumMod val="50000"/>
                            </a:schemeClr>
                          </a:solidFill>
                        </a:rPr>
                        <a:t>geturðu ekki sett verð eða reiknað hagnað.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Kynntu þér kostnað á nótt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Reiknaðu hvað hver nótt þarf að standa undir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Hjálpar til við að ákvarða </a:t>
                      </a:r>
                      <a:r>
                        <a:rPr lang="en-US" sz="1900" b="1" dirty="0">
                          <a:solidFill>
                            <a:schemeClr val="bg1">
                              <a:lumMod val="50000"/>
                            </a:schemeClr>
                          </a:solidFill>
                        </a:rPr>
                        <a:t>lágmarksgjald </a:t>
                      </a:r>
                      <a:r>
                        <a:rPr lang="en-US" sz="1900" dirty="0">
                          <a:solidFill>
                            <a:schemeClr val="bg1">
                              <a:lumMod val="50000"/>
                            </a:schemeClr>
                          </a:solidFill>
                        </a:rPr>
                        <a:t>til að ná jafnri stöðu. Þú reiknar </a:t>
                      </a:r>
                      <a:r>
                        <a:rPr lang="en-US" sz="1900" b="1" dirty="0">
                          <a:solidFill>
                            <a:schemeClr val="bg1">
                              <a:lumMod val="50000"/>
                            </a:schemeClr>
                          </a:solidFill>
                        </a:rPr>
                        <a:t>kostnað á nótt </a:t>
                      </a:r>
                      <a:r>
                        <a:rPr lang="en-US" sz="1900" dirty="0">
                          <a:solidFill>
                            <a:schemeClr val="bg1">
                              <a:lumMod val="50000"/>
                            </a:schemeClr>
                          </a:solidFill>
                        </a:rPr>
                        <a:t>með því að deila heildarkostnaði með áætluðum seldum nætur.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solidFill>
                            <a:schemeClr val="bg1">
                              <a:lumMod val="50000"/>
                            </a:schemeClr>
                          </a:solidFill>
                        </a:rPr>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Greining á jafnvægi, nýtingu og tekjuáætlun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Ákvarða fjárhagslegt viðnámsstig þitt og spá fyrir um nýtingu og tekjumöguleika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Segir þér hvernig </a:t>
                      </a:r>
                      <a:r>
                        <a:rPr lang="en-US" sz="1900" b="1" dirty="0">
                          <a:solidFill>
                            <a:srgbClr val="595959"/>
                          </a:solidFill>
                        </a:rPr>
                        <a:t>þú hættir að tapa peningum</a:t>
                      </a:r>
                      <a:r>
                        <a:rPr lang="en-US" sz="1900" dirty="0">
                          <a:solidFill>
                            <a:srgbClr val="595959"/>
                          </a:solidFill>
                        </a:rPr>
                        <a:t>. Þegar kostnaður er þekktur, reiknaðu út hversu margar </a:t>
                      </a:r>
                      <a:r>
                        <a:rPr lang="en-US" sz="1900" b="1" dirty="0">
                          <a:solidFill>
                            <a:srgbClr val="595959"/>
                          </a:solidFill>
                        </a:rPr>
                        <a:t>bókanir þarf til að ná rekstrarjafnvægi</a:t>
                      </a:r>
                      <a:r>
                        <a:rPr lang="en-US" sz="1900" dirty="0">
                          <a:solidFill>
                            <a:srgbClr val="595959"/>
                          </a:solidFill>
                        </a:rPr>
                        <a:t>. Gakktu úr skugga um að verðlagning sé raunhæf með </a:t>
                      </a:r>
                      <a:r>
                        <a:rPr lang="en-US" sz="1900" b="1" dirty="0">
                          <a:solidFill>
                            <a:srgbClr val="595959"/>
                          </a:solidFill>
                        </a:rPr>
                        <a:t>raunsæjum bókunarmarkmiðum </a:t>
                      </a:r>
                      <a:r>
                        <a:rPr lang="en-US" sz="1900" dirty="0">
                          <a:solidFill>
                            <a:srgbClr val="595959"/>
                          </a:solidFill>
                        </a:rPr>
                        <a:t>og </a:t>
                      </a:r>
                      <a:r>
                        <a:rPr lang="en-US" sz="1900" b="1" dirty="0">
                          <a:solidFill>
                            <a:srgbClr val="595959"/>
                          </a:solidFill>
                        </a:rPr>
                        <a:t>markmiðum um fyllingaprósentu.</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solidFill>
                            <a:schemeClr val="bg1">
                              <a:lumMod val="50000"/>
                            </a:schemeClr>
                          </a:solidFill>
                        </a:rPr>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Hagnaður og verðlagningarstefnur</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Veldu síðan verðlagningarstefnu sem samræmist markmiðum þínum</a:t>
                      </a:r>
                    </a:p>
                    <a:p>
                      <a:pPr>
                        <a:buNone/>
                      </a:pPr>
                      <a:r>
                        <a:rPr lang="en-US" sz="1900" dirty="0">
                          <a:solidFill>
                            <a:schemeClr val="bg1">
                              <a:lumMod val="50000"/>
                            </a:schemeClr>
                          </a:solidFill>
                        </a:rPr>
                        <a:t>Þegar allt þetta er komið á sinn stað geturðu með sjálfstrausti </a:t>
                      </a:r>
                      <a:r>
                        <a:rPr lang="en-US" sz="1900" b="1" dirty="0">
                          <a:solidFill>
                            <a:schemeClr val="bg1">
                              <a:lumMod val="50000"/>
                            </a:schemeClr>
                          </a:solidFill>
                        </a:rPr>
                        <a:t>sett verð </a:t>
                      </a:r>
                      <a:r>
                        <a:rPr lang="en-US" sz="1900" dirty="0">
                          <a:solidFill>
                            <a:schemeClr val="bg1">
                              <a:lumMod val="50000"/>
                            </a:schemeClr>
                          </a:solidFill>
                        </a:rPr>
                        <a:t>og </a:t>
                      </a:r>
                      <a:r>
                        <a:rPr lang="en-US" sz="1900" b="1" dirty="0">
                          <a:solidFill>
                            <a:schemeClr val="bg1">
                              <a:lumMod val="50000"/>
                            </a:schemeClr>
                          </a:solidFill>
                        </a:rPr>
                        <a:t>arðmörk.</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BD372D30-D2E0-9E96-BD80-6DE7C04FD006}"/>
              </a:ext>
            </a:extLst>
          </p:cNvPr>
          <p:cNvSpPr/>
          <p:nvPr/>
        </p:nvSpPr>
        <p:spPr>
          <a:xfrm>
            <a:off x="0" y="4377895"/>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0467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7D969-8E9B-BB91-F2EC-D5292A670C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BFC7836-FE35-0C95-0992-DE3BECF22426}"/>
              </a:ext>
            </a:extLst>
          </p:cNvPr>
          <p:cNvSpPr>
            <a:spLocks noGrp="1"/>
          </p:cNvSpPr>
          <p:nvPr>
            <p:ph type="body" sz="quarter" idx="28"/>
          </p:nvPr>
        </p:nvSpPr>
        <p:spPr>
          <a:xfrm>
            <a:off x="466725" y="1307877"/>
            <a:ext cx="5261248" cy="4671588"/>
          </a:xfrm>
        </p:spPr>
        <p:txBody>
          <a:bodyPr/>
          <a:lstStyle/>
          <a:p>
            <a:pPr marL="0" indent="0">
              <a:spcAft>
                <a:spcPts val="600"/>
              </a:spcAft>
            </a:pPr>
            <a:r>
              <a:rPr lang="en-IE" sz="2000" b="1" i="1" dirty="0"/>
              <a:t>Vitið hversu mörg nætur þið þurfið að selja til að standa straum af kostnaði ykkar. Ákvarðið </a:t>
            </a:r>
            <a:r>
              <a:rPr lang="en-US" sz="2000" b="1" i="1" dirty="0"/>
              <a:t>hversu mörg nætur þið þurfið að selja á ári til að standa straum af rekstrarkostnaði ykkar – og byrja að hagnast.</a:t>
            </a:r>
          </a:p>
          <a:p>
            <a:pPr marL="0" indent="0">
              <a:spcAft>
                <a:spcPts val="600"/>
              </a:spcAft>
            </a:pPr>
            <a:r>
              <a:rPr lang="en-US" dirty="0"/>
              <a:t>Að þekkja jafnrekstrarpunktinn þinn þýðir að skilja hversu margar nætur þú þarft að bóka áður en rekstur fyrirtækisins hættir að valda tapi og byrjar að skila hagnaði. Þetta er lykilskref í því að meta hvort gistirýmalíkanið þitt sé </a:t>
            </a:r>
            <a:r>
              <a:rPr lang="en-US" b="1" dirty="0"/>
              <a:t>fjárhagslega raunhæft</a:t>
            </a:r>
            <a:r>
              <a:rPr lang="en-US" dirty="0"/>
              <a:t>. Jafnrekstrarreikningar má nálgast á mismunandi hátt eftir því hvort þú ert að byrja frá grunni eða hefur þegar árleg útgjalda- og tekjugögn. Útreikningar</a:t>
            </a:r>
            <a:r>
              <a:rPr lang="en-US" b="1" dirty="0"/>
              <a:t> á nýtingu </a:t>
            </a:r>
            <a:r>
              <a:rPr lang="en-US" dirty="0"/>
              <a:t>hjálpa til við að umbreyta þessum nætum í raunhæf sölu­markmið.</a:t>
            </a:r>
          </a:p>
          <a:p>
            <a:pPr marL="0" indent="0">
              <a:spcAft>
                <a:spcPts val="600"/>
              </a:spcAft>
            </a:pPr>
            <a:endParaRPr lang="en-IE" dirty="0"/>
          </a:p>
        </p:txBody>
      </p:sp>
      <p:sp>
        <p:nvSpPr>
          <p:cNvPr id="13" name="Text Placeholder 12">
            <a:extLst>
              <a:ext uri="{FF2B5EF4-FFF2-40B4-BE49-F238E27FC236}">
                <a16:creationId xmlns:a16="http://schemas.microsoft.com/office/drawing/2014/main" id="{59BC9547-235D-E8EC-946E-5F5993555346}"/>
              </a:ext>
            </a:extLst>
          </p:cNvPr>
          <p:cNvSpPr>
            <a:spLocks noGrp="1"/>
          </p:cNvSpPr>
          <p:nvPr>
            <p:ph type="body" sz="quarter" idx="27"/>
          </p:nvPr>
        </p:nvSpPr>
        <p:spPr>
          <a:xfrm>
            <a:off x="304801" y="383586"/>
            <a:ext cx="5586364" cy="720752"/>
          </a:xfrm>
        </p:spPr>
        <p:txBody>
          <a:bodyPr/>
          <a:lstStyle/>
          <a:p>
            <a:pPr algn="ctr"/>
            <a:r>
              <a:rPr lang="en-US" sz="2800" dirty="0"/>
              <a:t>Finndu jöfnuðarpunktinn og nýtingu hlutfallið</a:t>
            </a:r>
            <a:endParaRPr lang="en-IE" sz="2800" dirty="0"/>
          </a:p>
        </p:txBody>
      </p:sp>
      <p:sp>
        <p:nvSpPr>
          <p:cNvPr id="52" name="Text Placeholder 1">
            <a:extLst>
              <a:ext uri="{FF2B5EF4-FFF2-40B4-BE49-F238E27FC236}">
                <a16:creationId xmlns:a16="http://schemas.microsoft.com/office/drawing/2014/main" id="{F04D8912-E43F-C999-E8CE-C4EE559B5D19}"/>
              </a:ext>
            </a:extLst>
          </p:cNvPr>
          <p:cNvSpPr txBox="1">
            <a:spLocks/>
          </p:cNvSpPr>
          <p:nvPr/>
        </p:nvSpPr>
        <p:spPr>
          <a:xfrm>
            <a:off x="5846190" y="1102193"/>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17</a:t>
            </a:r>
          </a:p>
        </p:txBody>
      </p:sp>
      <p:sp>
        <p:nvSpPr>
          <p:cNvPr id="54" name="Text Placeholder 4">
            <a:extLst>
              <a:ext uri="{FF2B5EF4-FFF2-40B4-BE49-F238E27FC236}">
                <a16:creationId xmlns:a16="http://schemas.microsoft.com/office/drawing/2014/main" id="{E17E9529-FEE9-20BF-53C2-E8BFE18B89C2}"/>
              </a:ext>
            </a:extLst>
          </p:cNvPr>
          <p:cNvSpPr txBox="1">
            <a:spLocks/>
          </p:cNvSpPr>
          <p:nvPr/>
        </p:nvSpPr>
        <p:spPr>
          <a:xfrm>
            <a:off x="5846191" y="210442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18</a:t>
            </a:r>
          </a:p>
        </p:txBody>
      </p:sp>
      <p:sp>
        <p:nvSpPr>
          <p:cNvPr id="55" name="Text Placeholder 5">
            <a:extLst>
              <a:ext uri="{FF2B5EF4-FFF2-40B4-BE49-F238E27FC236}">
                <a16:creationId xmlns:a16="http://schemas.microsoft.com/office/drawing/2014/main" id="{3046DC8D-1508-8E8C-C349-F8A84461C264}"/>
              </a:ext>
            </a:extLst>
          </p:cNvPr>
          <p:cNvSpPr txBox="1">
            <a:spLocks/>
          </p:cNvSpPr>
          <p:nvPr/>
        </p:nvSpPr>
        <p:spPr>
          <a:xfrm>
            <a:off x="6783025" y="3161259"/>
            <a:ext cx="540897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IE" sz="2200" i="1" dirty="0">
              <a:solidFill>
                <a:srgbClr val="595959"/>
              </a:solidFill>
            </a:endParaRPr>
          </a:p>
        </p:txBody>
      </p:sp>
      <p:sp>
        <p:nvSpPr>
          <p:cNvPr id="56" name="Text Placeholder 6">
            <a:extLst>
              <a:ext uri="{FF2B5EF4-FFF2-40B4-BE49-F238E27FC236}">
                <a16:creationId xmlns:a16="http://schemas.microsoft.com/office/drawing/2014/main" id="{3DAB32A9-0C0D-05D1-3610-30275B4DC7E1}"/>
              </a:ext>
            </a:extLst>
          </p:cNvPr>
          <p:cNvSpPr txBox="1">
            <a:spLocks/>
          </p:cNvSpPr>
          <p:nvPr/>
        </p:nvSpPr>
        <p:spPr>
          <a:xfrm>
            <a:off x="5846192" y="336878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19</a:t>
            </a:r>
          </a:p>
        </p:txBody>
      </p:sp>
      <p:sp>
        <p:nvSpPr>
          <p:cNvPr id="58" name="Text Placeholder 8">
            <a:extLst>
              <a:ext uri="{FF2B5EF4-FFF2-40B4-BE49-F238E27FC236}">
                <a16:creationId xmlns:a16="http://schemas.microsoft.com/office/drawing/2014/main" id="{F526621C-1194-5258-9F97-C919A6A0A2B6}"/>
              </a:ext>
            </a:extLst>
          </p:cNvPr>
          <p:cNvSpPr txBox="1">
            <a:spLocks/>
          </p:cNvSpPr>
          <p:nvPr/>
        </p:nvSpPr>
        <p:spPr>
          <a:xfrm>
            <a:off x="5846189" y="458704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IE" sz="3200" dirty="0">
                <a:solidFill>
                  <a:schemeClr val="bg1"/>
                </a:solidFill>
              </a:rPr>
              <a:t>20</a:t>
            </a:r>
          </a:p>
        </p:txBody>
      </p:sp>
      <p:sp>
        <p:nvSpPr>
          <p:cNvPr id="63" name="Text Placeholder 11">
            <a:extLst>
              <a:ext uri="{FF2B5EF4-FFF2-40B4-BE49-F238E27FC236}">
                <a16:creationId xmlns:a16="http://schemas.microsoft.com/office/drawing/2014/main" id="{BC135767-0C09-B55A-1F58-B14FD7BE6A81}"/>
              </a:ext>
            </a:extLst>
          </p:cNvPr>
          <p:cNvSpPr txBox="1">
            <a:spLocks/>
          </p:cNvSpPr>
          <p:nvPr/>
        </p:nvSpPr>
        <p:spPr>
          <a:xfrm>
            <a:off x="6783025" y="5654603"/>
            <a:ext cx="5151800"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2200" b="1" dirty="0">
                <a:solidFill>
                  <a:srgbClr val="595959"/>
                </a:solidFill>
              </a:rPr>
              <a:t>Hlutfall nýtingar </a:t>
            </a:r>
            <a:r>
              <a:rPr lang="en-IE" sz="2200" b="1" dirty="0">
                <a:solidFill>
                  <a:srgbClr val="E96751"/>
                </a:solidFill>
              </a:rPr>
              <a:t>– fyrir jafnrekstrarnætur</a:t>
            </a:r>
          </a:p>
          <a:p>
            <a:pPr marL="0" indent="0">
              <a:lnSpc>
                <a:spcPct val="100000"/>
              </a:lnSpc>
              <a:spcBef>
                <a:spcPts val="0"/>
              </a:spcBef>
              <a:buNone/>
            </a:pPr>
            <a:r>
              <a:rPr lang="en-US" sz="1800" i="1" dirty="0">
                <a:solidFill>
                  <a:srgbClr val="595959"/>
                </a:solidFill>
              </a:rPr>
              <a:t>Umreikna jafnrekstrarnætur í % af seldum nóttum. </a:t>
            </a:r>
          </a:p>
          <a:p>
            <a:pPr marL="0" indent="0">
              <a:lnSpc>
                <a:spcPct val="100000"/>
              </a:lnSpc>
              <a:spcBef>
                <a:spcPts val="0"/>
              </a:spcBef>
              <a:buNone/>
            </a:pPr>
            <a:endParaRPr lang="en-IE" sz="2200" b="1" dirty="0">
              <a:solidFill>
                <a:srgbClr val="E96751"/>
              </a:solidFill>
            </a:endParaRPr>
          </a:p>
        </p:txBody>
      </p:sp>
      <p:sp>
        <p:nvSpPr>
          <p:cNvPr id="64" name="Text Placeholder 11">
            <a:extLst>
              <a:ext uri="{FF2B5EF4-FFF2-40B4-BE49-F238E27FC236}">
                <a16:creationId xmlns:a16="http://schemas.microsoft.com/office/drawing/2014/main" id="{21E54434-5140-D5F4-7369-0917B7CB4604}"/>
              </a:ext>
            </a:extLst>
          </p:cNvPr>
          <p:cNvSpPr txBox="1">
            <a:spLocks/>
          </p:cNvSpPr>
          <p:nvPr/>
        </p:nvSpPr>
        <p:spPr>
          <a:xfrm>
            <a:off x="6732783" y="1203397"/>
            <a:ext cx="494225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Nýtinguprósenta </a:t>
            </a:r>
            <a:r>
              <a:rPr lang="en-US" dirty="0">
                <a:solidFill>
                  <a:srgbClr val="E96751"/>
                </a:solidFill>
              </a:rPr>
              <a:t>– Fáanlegar nætur</a:t>
            </a:r>
          </a:p>
          <a:p>
            <a:r>
              <a:rPr lang="en-US" sz="1800" b="0" i="1" dirty="0"/>
              <a:t>Notaðu tiltækar nætur á ári til að mæla raunhæfan rekstrarmöguleika.</a:t>
            </a:r>
          </a:p>
          <a:p>
            <a:endParaRPr lang="en-IE" sz="1800" b="0" i="1" dirty="0"/>
          </a:p>
        </p:txBody>
      </p:sp>
      <p:cxnSp>
        <p:nvCxnSpPr>
          <p:cNvPr id="73" name="Straight Connector 72">
            <a:extLst>
              <a:ext uri="{FF2B5EF4-FFF2-40B4-BE49-F238E27FC236}">
                <a16:creationId xmlns:a16="http://schemas.microsoft.com/office/drawing/2014/main" id="{ED4C2EC2-32A6-A490-02CB-31444AD06111}"/>
              </a:ext>
            </a:extLst>
          </p:cNvPr>
          <p:cNvCxnSpPr>
            <a:cxnSpLocks/>
          </p:cNvCxnSpPr>
          <p:nvPr/>
        </p:nvCxnSpPr>
        <p:spPr>
          <a:xfrm flipH="1">
            <a:off x="5703056" y="18822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6DF0F31-7F6C-83D6-0067-B54BF0A510E2}"/>
              </a:ext>
            </a:extLst>
          </p:cNvPr>
          <p:cNvCxnSpPr>
            <a:cxnSpLocks/>
          </p:cNvCxnSpPr>
          <p:nvPr/>
        </p:nvCxnSpPr>
        <p:spPr>
          <a:xfrm flipH="1">
            <a:off x="6002764" y="54330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 Placeholder 6">
            <a:extLst>
              <a:ext uri="{FF2B5EF4-FFF2-40B4-BE49-F238E27FC236}">
                <a16:creationId xmlns:a16="http://schemas.microsoft.com/office/drawing/2014/main" id="{25F6D4F4-4AEB-7289-57E1-5957F7FBAED6}"/>
              </a:ext>
            </a:extLst>
          </p:cNvPr>
          <p:cNvSpPr txBox="1">
            <a:spLocks/>
          </p:cNvSpPr>
          <p:nvPr/>
        </p:nvSpPr>
        <p:spPr>
          <a:xfrm>
            <a:off x="5891165" y="557025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21</a:t>
            </a:r>
          </a:p>
        </p:txBody>
      </p:sp>
      <p:cxnSp>
        <p:nvCxnSpPr>
          <p:cNvPr id="2" name="Straight Connector 1">
            <a:extLst>
              <a:ext uri="{FF2B5EF4-FFF2-40B4-BE49-F238E27FC236}">
                <a16:creationId xmlns:a16="http://schemas.microsoft.com/office/drawing/2014/main" id="{095D09AE-F9F1-68EC-D83F-67869CD9235E}"/>
              </a:ext>
            </a:extLst>
          </p:cNvPr>
          <p:cNvCxnSpPr>
            <a:cxnSpLocks/>
          </p:cNvCxnSpPr>
          <p:nvPr/>
        </p:nvCxnSpPr>
        <p:spPr>
          <a:xfrm flipH="1">
            <a:off x="5880380" y="6329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7BBF8E22-7F0F-1A20-0153-A26F40C763B1}"/>
              </a:ext>
            </a:extLst>
          </p:cNvPr>
          <p:cNvSpPr txBox="1">
            <a:spLocks/>
          </p:cNvSpPr>
          <p:nvPr/>
        </p:nvSpPr>
        <p:spPr>
          <a:xfrm>
            <a:off x="6706163" y="3686073"/>
            <a:ext cx="5078217"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Reikna raunverulega nýtingu </a:t>
            </a:r>
            <a:r>
              <a:rPr lang="en-IE" sz="2000" b="0" dirty="0"/>
              <a:t>(bókaðar nætur)</a:t>
            </a:r>
          </a:p>
          <a:p>
            <a:r>
              <a:rPr lang="en-US" sz="1800" b="0" i="1" dirty="0"/>
              <a:t>Áætlaðu hversu margar af tiltækum nætur þú munt raunhæft bóka.</a:t>
            </a:r>
          </a:p>
          <a:p>
            <a:endParaRPr lang="en-US" sz="1800" b="0" i="1" dirty="0"/>
          </a:p>
          <a:p>
            <a:r>
              <a:rPr lang="en-IE" dirty="0"/>
              <a:t>Reikna jöfnunar­nætur</a:t>
            </a:r>
          </a:p>
          <a:p>
            <a:r>
              <a:rPr lang="en-US" sz="2000" dirty="0"/>
              <a:t>1. </a:t>
            </a:r>
            <a:r>
              <a:rPr lang="en-US" sz="2000" dirty="0">
                <a:solidFill>
                  <a:srgbClr val="E96751"/>
                </a:solidFill>
              </a:rPr>
              <a:t>Jöfnunarnætur </a:t>
            </a:r>
            <a:r>
              <a:rPr lang="en-US" sz="2000" b="0" i="1" dirty="0">
                <a:solidFill>
                  <a:srgbClr val="E96751"/>
                </a:solidFill>
              </a:rPr>
              <a:t>(Nýtt fyrirtæki)</a:t>
            </a:r>
          </a:p>
          <a:p>
            <a:r>
              <a:rPr lang="en-US" sz="2000" b="0" i="1" dirty="0"/>
              <a:t>Áætlaðu fjölda nætur sem þarf til að standa straum af föstum kostnaði. </a:t>
            </a:r>
          </a:p>
          <a:p>
            <a:endParaRPr lang="en-US" sz="2000" b="0" i="1" dirty="0"/>
          </a:p>
          <a:p>
            <a:r>
              <a:rPr lang="en-US" sz="2000" dirty="0"/>
              <a:t>2. </a:t>
            </a:r>
            <a:r>
              <a:rPr lang="en-US" sz="2000" dirty="0">
                <a:solidFill>
                  <a:srgbClr val="E96751"/>
                </a:solidFill>
              </a:rPr>
              <a:t>Jöfnunarnætur </a:t>
            </a:r>
            <a:r>
              <a:rPr lang="en-US" sz="2000" b="0" i="1" dirty="0">
                <a:solidFill>
                  <a:srgbClr val="E96751"/>
                </a:solidFill>
              </a:rPr>
              <a:t>(þekkt árlegur kostnaður) </a:t>
            </a:r>
          </a:p>
          <a:p>
            <a:r>
              <a:rPr lang="en-US" sz="2000" b="0" i="1" dirty="0"/>
              <a:t>Notaðu árleg heildarkostnað til að reikna jafnreikningsnætur. </a:t>
            </a:r>
          </a:p>
          <a:p>
            <a:pPr marL="342900" indent="-342900">
              <a:buFont typeface="+mj-lt"/>
              <a:buAutoNum type="arabicPeriod"/>
            </a:pPr>
            <a:endParaRPr lang="en-US" sz="2400" i="1" dirty="0"/>
          </a:p>
          <a:p>
            <a:endParaRPr lang="en-IE" dirty="0"/>
          </a:p>
        </p:txBody>
      </p:sp>
      <p:cxnSp>
        <p:nvCxnSpPr>
          <p:cNvPr id="3" name="Straight Connector 2">
            <a:extLst>
              <a:ext uri="{FF2B5EF4-FFF2-40B4-BE49-F238E27FC236}">
                <a16:creationId xmlns:a16="http://schemas.microsoft.com/office/drawing/2014/main" id="{B9E7B4FA-67EC-A836-ADE0-D28EE7BA1377}"/>
              </a:ext>
            </a:extLst>
          </p:cNvPr>
          <p:cNvCxnSpPr>
            <a:cxnSpLocks/>
          </p:cNvCxnSpPr>
          <p:nvPr/>
        </p:nvCxnSpPr>
        <p:spPr>
          <a:xfrm flipH="1">
            <a:off x="5891165" y="310051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4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295400"/>
            <a:ext cx="10545895" cy="5191126"/>
            <a:chOff x="798381" y="1738841"/>
            <a:chExt cx="8128000" cy="5418666"/>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1: </a:t>
              </a:r>
              <a:r>
                <a:rPr lang="en-US" sz="2200" dirty="0"/>
                <a:t>Nýting – Fjöldi tiltækra nætur </a:t>
              </a:r>
            </a:p>
            <a:p>
              <a:r>
                <a:rPr lang="en-US" sz="2000" b="1" i="1" dirty="0"/>
                <a:t>Notaðu tiltækar nætur á ári til að mæla raunhæfan rekstrarmöguleika.</a:t>
              </a:r>
              <a:br>
                <a:rPr lang="en-US" sz="2000" dirty="0"/>
              </a:br>
              <a:r>
                <a:rPr lang="en-US" sz="2000" dirty="0"/>
                <a:t>Áður en þú getur reiknað bókanir eða jafnrekstrarpunkt, verður þú að vita hversu margar nætur eignin þín er til sölu (t.d. 365 heilar nætur á ári, eða 300 ef þú lokar yfir veturinn).</a:t>
              </a:r>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2: </a:t>
              </a:r>
              <a:r>
                <a:rPr lang="en-US" sz="2000" dirty="0"/>
                <a:t>Reikna áætlaða nýtingu</a:t>
              </a:r>
            </a:p>
            <a:p>
              <a:r>
                <a:rPr lang="en-US" sz="2000" b="1" i="1" dirty="0"/>
                <a:t>Áætlaðu hversu margar af þeim nætur þú munt raunverulega bóka. </a:t>
              </a:r>
            </a:p>
            <a:p>
              <a:r>
                <a:rPr lang="en-US" sz="2000" dirty="0"/>
                <a:t>Notaðu þetta til að áætla væntanlega tekjuupphæð. Þetta er áætlaður eða markmiðsnýtingarhlutfall þitt, byggt á markaðsþróun, fyrri gögnum eða árstíðabundnum mynstrum (t.d. 50–70%)</a:t>
              </a:r>
              <a:r>
                <a:rPr lang="en-US" sz="2000" kern="1200" dirty="0"/>
                <a:t>.</a:t>
              </a:r>
              <a:endParaRPr lang="en-GB" sz="2000" b="1" kern="1200" dirty="0"/>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3: </a:t>
              </a:r>
              <a:r>
                <a:rPr lang="en-US" sz="2000" b="1" dirty="0"/>
                <a:t>Jafnreikningsnætur </a:t>
              </a:r>
              <a:r>
                <a:rPr lang="en-US" sz="2000" i="1" dirty="0"/>
                <a:t>(Nýtt fyrirtæki)</a:t>
              </a:r>
            </a:p>
            <a:p>
              <a:r>
                <a:rPr lang="en-US" sz="2000" b="1" i="1" dirty="0"/>
                <a:t>Áætlaðu þær nætur sem þarf til að standa straum af föstum kostnaði.</a:t>
              </a:r>
              <a:br>
                <a:rPr lang="en-US" sz="2000" dirty="0"/>
              </a:br>
              <a:r>
                <a:rPr lang="en-US" sz="2000" dirty="0"/>
                <a:t>Notaðu þessa formúlu ef þú ert rétt að byrja og hefur ekki enn fullkomnar árlegar upplýsingar. Formúla:</a:t>
              </a:r>
              <a:br>
                <a:rPr lang="en-US" sz="2000" dirty="0"/>
              </a:br>
              <a:r>
                <a:rPr lang="en-US" sz="2000" b="1" dirty="0"/>
                <a:t>Föst kostnaðargjöld ÷ (Verð – breytilegur kostnaður á nótt) </a:t>
              </a:r>
              <a:r>
                <a:rPr lang="en-US" sz="2000" dirty="0"/>
                <a:t>= jafnreikningsnætur.</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Jafnrekstrarreikningar og nýtingarreikningar</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7AC92214-2F9B-FAEA-CEF9-73B1648D934C}"/>
              </a:ext>
            </a:extLst>
          </p:cNvPr>
          <p:cNvSpPr/>
          <p:nvPr/>
        </p:nvSpPr>
        <p:spPr>
          <a:xfrm>
            <a:off x="847725" y="1400175"/>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AA8C5B1-F747-AFEB-25E9-70B438C238D7}"/>
              </a:ext>
            </a:extLst>
          </p:cNvPr>
          <p:cNvSpPr txBox="1"/>
          <p:nvPr/>
        </p:nvSpPr>
        <p:spPr>
          <a:xfrm>
            <a:off x="981074" y="1535193"/>
            <a:ext cx="1438275" cy="1107996"/>
          </a:xfrm>
          <a:prstGeom prst="rect">
            <a:avLst/>
          </a:prstGeom>
          <a:noFill/>
        </p:spPr>
        <p:txBody>
          <a:bodyPr wrap="square">
            <a:spAutoFit/>
          </a:bodyPr>
          <a:lstStyle/>
          <a:p>
            <a:pPr algn="ctr"/>
            <a:r>
              <a:rPr lang="en-US" sz="2200" b="1" dirty="0">
                <a:solidFill>
                  <a:schemeClr val="bg1"/>
                </a:solidFill>
              </a:rPr>
              <a:t>Ákvarða afkastagetu þína </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0C206C01-39DE-1BE9-376C-35FDB523A490}"/>
              </a:ext>
            </a:extLst>
          </p:cNvPr>
          <p:cNvSpPr/>
          <p:nvPr/>
        </p:nvSpPr>
        <p:spPr>
          <a:xfrm>
            <a:off x="847725" y="321944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0" name="Flowchart: Alternate Process 19">
            <a:extLst>
              <a:ext uri="{FF2B5EF4-FFF2-40B4-BE49-F238E27FC236}">
                <a16:creationId xmlns:a16="http://schemas.microsoft.com/office/drawing/2014/main" id="{8C89D4D3-8599-11D0-F49B-5332CC01E486}"/>
              </a:ext>
            </a:extLst>
          </p:cNvPr>
          <p:cNvSpPr/>
          <p:nvPr/>
        </p:nvSpPr>
        <p:spPr>
          <a:xfrm>
            <a:off x="847725" y="5003899"/>
            <a:ext cx="1704975" cy="1343025"/>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0EA5D521-276A-73DC-A6E8-5ED0E4DD9D68}"/>
              </a:ext>
            </a:extLst>
          </p:cNvPr>
          <p:cNvSpPr txBox="1"/>
          <p:nvPr/>
        </p:nvSpPr>
        <p:spPr>
          <a:xfrm>
            <a:off x="988216" y="3336963"/>
            <a:ext cx="1319212" cy="1107996"/>
          </a:xfrm>
          <a:prstGeom prst="rect">
            <a:avLst/>
          </a:prstGeom>
          <a:noFill/>
        </p:spPr>
        <p:txBody>
          <a:bodyPr wrap="square">
            <a:spAutoFit/>
          </a:bodyPr>
          <a:lstStyle/>
          <a:p>
            <a:pPr algn="ctr"/>
            <a:r>
              <a:rPr lang="en-US" sz="2200" b="1" dirty="0">
                <a:solidFill>
                  <a:schemeClr val="bg1"/>
                </a:solidFill>
              </a:rPr>
              <a:t>Áætlaða sölu</a:t>
            </a:r>
            <a:endParaRPr lang="en-IE" sz="2200" b="1" dirty="0">
              <a:solidFill>
                <a:schemeClr val="bg1"/>
              </a:solidFill>
            </a:endParaRPr>
          </a:p>
        </p:txBody>
      </p:sp>
      <p:sp>
        <p:nvSpPr>
          <p:cNvPr id="23" name="TextBox 22">
            <a:extLst>
              <a:ext uri="{FF2B5EF4-FFF2-40B4-BE49-F238E27FC236}">
                <a16:creationId xmlns:a16="http://schemas.microsoft.com/office/drawing/2014/main" id="{A1EF5EAF-FF08-4CB2-2269-FD7168CC8C93}"/>
              </a:ext>
            </a:extLst>
          </p:cNvPr>
          <p:cNvSpPr txBox="1"/>
          <p:nvPr/>
        </p:nvSpPr>
        <p:spPr>
          <a:xfrm>
            <a:off x="988216" y="5121413"/>
            <a:ext cx="1319212" cy="1107996"/>
          </a:xfrm>
          <a:prstGeom prst="rect">
            <a:avLst/>
          </a:prstGeom>
          <a:noFill/>
        </p:spPr>
        <p:txBody>
          <a:bodyPr wrap="square">
            <a:spAutoFit/>
          </a:bodyPr>
          <a:lstStyle/>
          <a:p>
            <a:pPr algn="ctr"/>
            <a:r>
              <a:rPr lang="en-US" sz="2200" b="1" dirty="0">
                <a:solidFill>
                  <a:schemeClr val="bg1"/>
                </a:solidFill>
              </a:rPr>
              <a:t>Reikna nætur til að komast af</a:t>
            </a:r>
            <a:endParaRPr lang="en-IE" sz="2200" b="1" dirty="0">
              <a:solidFill>
                <a:schemeClr val="bg1"/>
              </a:solidFill>
            </a:endParaRPr>
          </a:p>
        </p:txBody>
      </p:sp>
    </p:spTree>
    <p:extLst>
      <p:ext uri="{BB962C8B-B14F-4D97-AF65-F5344CB8AC3E}">
        <p14:creationId xmlns:p14="http://schemas.microsoft.com/office/powerpoint/2010/main" val="2376409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ECAB-BBEB-F0DE-A599-062ADFBB2464}"/>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21B253D0-497E-17C7-A842-45C7EBEDE6DA}"/>
              </a:ext>
            </a:extLst>
          </p:cNvPr>
          <p:cNvGrpSpPr/>
          <p:nvPr/>
        </p:nvGrpSpPr>
        <p:grpSpPr>
          <a:xfrm>
            <a:off x="798380" y="1295399"/>
            <a:ext cx="10784020" cy="3724275"/>
            <a:chOff x="798381" y="1738841"/>
            <a:chExt cx="8128000" cy="3555999"/>
          </a:xfrm>
          <a:solidFill>
            <a:srgbClr val="418D8F"/>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19D2F82A-5E5D-3939-201B-C63E02FC3477}"/>
                </a:ext>
              </a:extLst>
            </p:cNvPr>
            <p:cNvSpPr/>
            <p:nvPr/>
          </p:nvSpPr>
          <p:spPr>
            <a:xfrm>
              <a:off x="798381" y="1738841"/>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4: </a:t>
              </a:r>
              <a:r>
                <a:rPr lang="en-US" sz="2000" b="1" dirty="0"/>
                <a:t>Jöfnunarnætur </a:t>
              </a:r>
              <a:r>
                <a:rPr lang="en-US" sz="2000" i="1" dirty="0"/>
                <a:t>(þekkt árleg kostnaður)</a:t>
              </a:r>
            </a:p>
            <a:p>
              <a:r>
                <a:rPr lang="en-US" sz="2000" b="1" i="1" dirty="0"/>
                <a:t>Notaðu árlega heildarkostnað til að reikna jafnrekstrarnætur.</a:t>
              </a:r>
              <a:br>
                <a:rPr lang="en-US" sz="2000" dirty="0"/>
              </a:br>
              <a:r>
                <a:rPr lang="en-US" sz="2000" dirty="0"/>
                <a:t>Ef fyrirtækið þitt er þegar starfandi og þú þekkir heildarkostnaðinn (fasta og breytilegan), þá gefur þetta nákvæmari jöfnuðarpunkt.</a:t>
              </a:r>
              <a:br>
                <a:rPr lang="en-US" sz="2000" dirty="0"/>
              </a:br>
              <a:r>
                <a:rPr lang="en-US" sz="2000" b="1" dirty="0"/>
                <a:t>Heildarárlegur kostnaður ÷ hreinar tekjur á nótt </a:t>
              </a:r>
              <a:r>
                <a:rPr lang="en-US" sz="2000" dirty="0"/>
                <a:t>= jafnrekstrarnætur.</a:t>
              </a:r>
            </a:p>
          </p:txBody>
        </p:sp>
        <p:sp>
          <p:nvSpPr>
            <p:cNvPr id="10" name="Freeform: Shape 9">
              <a:extLst>
                <a:ext uri="{FF2B5EF4-FFF2-40B4-BE49-F238E27FC236}">
                  <a16:creationId xmlns:a16="http://schemas.microsoft.com/office/drawing/2014/main" id="{41581B68-5F32-E2F3-5535-5491C0AF28DC}"/>
                </a:ext>
              </a:extLst>
            </p:cNvPr>
            <p:cNvSpPr/>
            <p:nvPr/>
          </p:nvSpPr>
          <p:spPr>
            <a:xfrm>
              <a:off x="798381" y="3601507"/>
              <a:ext cx="8128000"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grp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Skref 5: </a:t>
              </a:r>
              <a:r>
                <a:rPr lang="en-US" sz="2000" b="1" dirty="0"/>
                <a:t>Nýtingartíðni – fyrir jafnrekstrarnætur</a:t>
              </a:r>
            </a:p>
            <a:p>
              <a:r>
                <a:rPr lang="en-US" sz="2000" b="1" i="1" dirty="0"/>
                <a:t>Umreikna jafnrekstrarnætur í prósentuhlutfall af seldum nætum.</a:t>
              </a:r>
              <a:br>
                <a:rPr lang="en-US" sz="2000" dirty="0"/>
              </a:br>
              <a:r>
                <a:rPr lang="en-US" sz="2000" dirty="0"/>
                <a:t>Þetta er reiknuð nýtingarhlutfall. Formúla:</a:t>
              </a:r>
              <a:br>
                <a:rPr lang="en-US" sz="2000" dirty="0"/>
              </a:br>
              <a:r>
                <a:rPr lang="en-US" sz="2000" b="1" dirty="0"/>
                <a:t>(Jafnrekstrarnætur ÷ tiltækar nætur) × 100 = Nauðsynleg nýtingarhlutfall til að ná jafnrekstri</a:t>
              </a:r>
              <a:endParaRPr lang="en-US" sz="2000" dirty="0"/>
            </a:p>
          </p:txBody>
        </p:sp>
      </p:grpSp>
      <p:sp>
        <p:nvSpPr>
          <p:cNvPr id="4" name="Text Placeholder 3">
            <a:extLst>
              <a:ext uri="{FF2B5EF4-FFF2-40B4-BE49-F238E27FC236}">
                <a16:creationId xmlns:a16="http://schemas.microsoft.com/office/drawing/2014/main" id="{BDA8FBFD-B023-44B6-F9D4-D607AA64DDBF}"/>
              </a:ext>
            </a:extLst>
          </p:cNvPr>
          <p:cNvSpPr>
            <a:spLocks noGrp="1"/>
          </p:cNvSpPr>
          <p:nvPr>
            <p:ph type="body" sz="quarter" idx="16"/>
          </p:nvPr>
        </p:nvSpPr>
        <p:spPr>
          <a:xfrm>
            <a:off x="805787" y="420202"/>
            <a:ext cx="10614687" cy="803654"/>
          </a:xfrm>
        </p:spPr>
        <p:txBody>
          <a:bodyPr/>
          <a:lstStyle/>
          <a:p>
            <a:r>
              <a:rPr lang="en-IE" sz="3200" dirty="0">
                <a:solidFill>
                  <a:srgbClr val="E96751"/>
                </a:solidFill>
              </a:rPr>
              <a:t>Jafnrekstrarreikningar og nýtingarreikningar</a:t>
            </a:r>
            <a:endParaRPr lang="en-US" sz="3200" dirty="0">
              <a:solidFill>
                <a:srgbClr val="E96751"/>
              </a:solidFill>
            </a:endParaRPr>
          </a:p>
        </p:txBody>
      </p:sp>
      <p:cxnSp>
        <p:nvCxnSpPr>
          <p:cNvPr id="2" name="Straight Connector 1">
            <a:extLst>
              <a:ext uri="{FF2B5EF4-FFF2-40B4-BE49-F238E27FC236}">
                <a16:creationId xmlns:a16="http://schemas.microsoft.com/office/drawing/2014/main" id="{F8BF3CF8-C021-36D4-A3F7-6D8CEE5268D5}"/>
              </a:ext>
            </a:extLst>
          </p:cNvPr>
          <p:cNvCxnSpPr>
            <a:cxnSpLocks/>
          </p:cNvCxnSpPr>
          <p:nvPr/>
        </p:nvCxnSpPr>
        <p:spPr>
          <a:xfrm>
            <a:off x="0" y="10985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A2DC115E-F65F-7AE1-91E4-6F591940E33C}"/>
              </a:ext>
            </a:extLst>
          </p:cNvPr>
          <p:cNvSpPr/>
          <p:nvPr/>
        </p:nvSpPr>
        <p:spPr>
          <a:xfrm>
            <a:off x="847725" y="1400175"/>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id="{F7BFF7A9-55D1-CAF7-7D27-9F1ABB2AF918}"/>
              </a:ext>
            </a:extLst>
          </p:cNvPr>
          <p:cNvSpPr txBox="1"/>
          <p:nvPr/>
        </p:nvSpPr>
        <p:spPr>
          <a:xfrm>
            <a:off x="914398" y="1580293"/>
            <a:ext cx="1571624" cy="1107996"/>
          </a:xfrm>
          <a:prstGeom prst="rect">
            <a:avLst/>
          </a:prstGeom>
          <a:noFill/>
        </p:spPr>
        <p:txBody>
          <a:bodyPr wrap="square">
            <a:spAutoFit/>
          </a:bodyPr>
          <a:lstStyle/>
          <a:p>
            <a:pPr algn="ctr"/>
            <a:r>
              <a:rPr lang="en-US" sz="2200" b="1" dirty="0">
                <a:solidFill>
                  <a:schemeClr val="bg1"/>
                </a:solidFill>
              </a:rPr>
              <a:t>Umbreyttu nóttum í % markmið</a:t>
            </a:r>
            <a:endParaRPr lang="en-IE" sz="2200" dirty="0">
              <a:solidFill>
                <a:schemeClr val="bg1"/>
              </a:solidFill>
            </a:endParaRPr>
          </a:p>
        </p:txBody>
      </p:sp>
      <p:sp>
        <p:nvSpPr>
          <p:cNvPr id="19" name="Flowchart: Alternate Process 18">
            <a:extLst>
              <a:ext uri="{FF2B5EF4-FFF2-40B4-BE49-F238E27FC236}">
                <a16:creationId xmlns:a16="http://schemas.microsoft.com/office/drawing/2014/main" id="{17DFA737-20DA-4836-5C7F-097547830E14}"/>
              </a:ext>
            </a:extLst>
          </p:cNvPr>
          <p:cNvSpPr/>
          <p:nvPr/>
        </p:nvSpPr>
        <p:spPr>
          <a:xfrm>
            <a:off x="847724" y="3429000"/>
            <a:ext cx="1704975" cy="1468233"/>
          </a:xfrm>
          <a:prstGeom prst="flowChartAlternateProcess">
            <a:avLst/>
          </a:prstGeom>
          <a:solidFill>
            <a:srgbClr val="FBA63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TextBox 21">
            <a:extLst>
              <a:ext uri="{FF2B5EF4-FFF2-40B4-BE49-F238E27FC236}">
                <a16:creationId xmlns:a16="http://schemas.microsoft.com/office/drawing/2014/main" id="{BFEAC3E8-5EE6-AB5B-D872-359369E1C310}"/>
              </a:ext>
            </a:extLst>
          </p:cNvPr>
          <p:cNvSpPr txBox="1"/>
          <p:nvPr/>
        </p:nvSpPr>
        <p:spPr>
          <a:xfrm>
            <a:off x="970359" y="3508413"/>
            <a:ext cx="1459703" cy="1107996"/>
          </a:xfrm>
          <a:prstGeom prst="rect">
            <a:avLst/>
          </a:prstGeom>
          <a:noFill/>
        </p:spPr>
        <p:txBody>
          <a:bodyPr wrap="square">
            <a:spAutoFit/>
          </a:bodyPr>
          <a:lstStyle/>
          <a:p>
            <a:pPr algn="ctr"/>
            <a:r>
              <a:rPr lang="en-US" sz="2200" b="1" dirty="0">
                <a:solidFill>
                  <a:schemeClr val="bg1"/>
                </a:solidFill>
              </a:rPr>
              <a:t>Krafist jafnrekstrar nýtingarhlutfall</a:t>
            </a:r>
            <a:endParaRPr lang="en-IE" sz="2200" b="1" dirty="0">
              <a:solidFill>
                <a:schemeClr val="bg1"/>
              </a:solidFill>
            </a:endParaRPr>
          </a:p>
        </p:txBody>
      </p:sp>
    </p:spTree>
    <p:extLst>
      <p:ext uri="{BB962C8B-B14F-4D97-AF65-F5344CB8AC3E}">
        <p14:creationId xmlns:p14="http://schemas.microsoft.com/office/powerpoint/2010/main" val="407156125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5C5E7D0-8A66-4D10-BBE2-A2A566683D13}"/>
</file>

<file path=customXml/itemProps2.xml><?xml version="1.0" encoding="utf-8"?>
<ds:datastoreItem xmlns:ds="http://schemas.openxmlformats.org/officeDocument/2006/customXml" ds:itemID="{54DFEA08-E80C-494D-9D66-403AB102C0EA}"/>
</file>

<file path=customXml/itemProps3.xml><?xml version="1.0" encoding="utf-8"?>
<ds:datastoreItem xmlns:ds="http://schemas.openxmlformats.org/officeDocument/2006/customXml" ds:itemID="{C2CA24C8-34D1-4D1E-9F69-1BDEFBDBE413}"/>
</file>

<file path=docProps/app.xml><?xml version="1.0" encoding="utf-8"?>
<Properties xmlns="http://schemas.openxmlformats.org/officeDocument/2006/extended-properties" xmlns:vt="http://schemas.openxmlformats.org/officeDocument/2006/docPropsVTypes">
  <TotalTime>12960</TotalTime>
  <Words>5321</Words>
  <Application>Microsoft Office PowerPoint</Application>
  <PresentationFormat>Widescreen</PresentationFormat>
  <Paragraphs>426</Paragraphs>
  <Slides>41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Aptos</vt:lpstr>
      <vt:lpstr>Arial</vt:lpstr>
      <vt:lpstr>Calibri</vt:lpstr>
      <vt:lpstr>Montserrat</vt:lpstr>
      <vt:lpstr>Montserrat Light</vt:lpstr>
      <vt:lpstr>Riposte</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docId:6D5616EE7D1C4FC91DF5B0F573A39A34</cp:keywords>
  <cp:lastModifiedBy>Kjartan Bollason</cp:lastModifiedBy>
  <cp:revision>501</cp:revision>
  <dcterms:created xsi:type="dcterms:W3CDTF">2020-10-14T13:32:04Z</dcterms:created>
  <dcterms:modified xsi:type="dcterms:W3CDTF">2026-01-23T15:40:01Z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