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56" r:id="rId5"/>
  </p:sldIdLst>
  <p:sldSz cx="12239625" cy="11520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C69"/>
    <a:srgbClr val="459597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174205-B444-4A3E-87E1-E2C1FF311A32}" v="49" dt="2026-01-15T11:28:32.3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59"/>
  </p:normalViewPr>
  <p:slideViewPr>
    <p:cSldViewPr snapToGrid="0">
      <p:cViewPr>
        <p:scale>
          <a:sx n="100" d="100"/>
          <a:sy n="100" d="100"/>
        </p:scale>
        <p:origin x="942" y="-2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5F58E-32A0-A14F-92A0-0DB0FFA0239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89113" y="1143000"/>
            <a:ext cx="3279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25618-47DA-4448-98C9-5FD64637E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40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7972" y="1885414"/>
            <a:ext cx="10403681" cy="4010837"/>
          </a:xfrm>
        </p:spPr>
        <p:txBody>
          <a:bodyPr anchor="b"/>
          <a:lstStyle>
            <a:lvl1pPr algn="ctr">
              <a:defRPr sz="8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9953" y="6050924"/>
            <a:ext cx="9179719" cy="2781450"/>
          </a:xfrm>
        </p:spPr>
        <p:txBody>
          <a:bodyPr/>
          <a:lstStyle>
            <a:lvl1pPr marL="0" indent="0" algn="ctr">
              <a:buNone/>
              <a:defRPr sz="3212"/>
            </a:lvl1pPr>
            <a:lvl2pPr marL="611962" indent="0" algn="ctr">
              <a:buNone/>
              <a:defRPr sz="2677"/>
            </a:lvl2pPr>
            <a:lvl3pPr marL="1223924" indent="0" algn="ctr">
              <a:buNone/>
              <a:defRPr sz="2409"/>
            </a:lvl3pPr>
            <a:lvl4pPr marL="1835887" indent="0" algn="ctr">
              <a:buNone/>
              <a:defRPr sz="2142"/>
            </a:lvl4pPr>
            <a:lvl5pPr marL="2447849" indent="0" algn="ctr">
              <a:buNone/>
              <a:defRPr sz="2142"/>
            </a:lvl5pPr>
            <a:lvl6pPr marL="3059811" indent="0" algn="ctr">
              <a:buNone/>
              <a:defRPr sz="2142"/>
            </a:lvl6pPr>
            <a:lvl7pPr marL="3671773" indent="0" algn="ctr">
              <a:buNone/>
              <a:defRPr sz="2142"/>
            </a:lvl7pPr>
            <a:lvl8pPr marL="4283735" indent="0" algn="ctr">
              <a:buNone/>
              <a:defRPr sz="2142"/>
            </a:lvl8pPr>
            <a:lvl9pPr marL="4895698" indent="0" algn="ctr">
              <a:buNone/>
              <a:defRPr sz="214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63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8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8982" y="613359"/>
            <a:ext cx="2639169" cy="976308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1475" y="613359"/>
            <a:ext cx="7764512" cy="976308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8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37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00" y="2872125"/>
            <a:ext cx="10556677" cy="4792202"/>
          </a:xfrm>
        </p:spPr>
        <p:txBody>
          <a:bodyPr anchor="b"/>
          <a:lstStyle>
            <a:lvl1pPr>
              <a:defRPr sz="8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00" y="7709663"/>
            <a:ext cx="10556677" cy="2520106"/>
          </a:xfrm>
        </p:spPr>
        <p:txBody>
          <a:bodyPr/>
          <a:lstStyle>
            <a:lvl1pPr marL="0" indent="0">
              <a:buNone/>
              <a:defRPr sz="3212">
                <a:solidFill>
                  <a:schemeClr val="tx1">
                    <a:tint val="82000"/>
                  </a:schemeClr>
                </a:solidFill>
              </a:defRPr>
            </a:lvl1pPr>
            <a:lvl2pPr marL="611962" indent="0">
              <a:buNone/>
              <a:defRPr sz="2677">
                <a:solidFill>
                  <a:schemeClr val="tx1">
                    <a:tint val="82000"/>
                  </a:schemeClr>
                </a:solidFill>
              </a:defRPr>
            </a:lvl2pPr>
            <a:lvl3pPr marL="1223924" indent="0">
              <a:buNone/>
              <a:defRPr sz="2409">
                <a:solidFill>
                  <a:schemeClr val="tx1">
                    <a:tint val="82000"/>
                  </a:schemeClr>
                </a:solidFill>
              </a:defRPr>
            </a:lvl3pPr>
            <a:lvl4pPr marL="1835887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4pPr>
            <a:lvl5pPr marL="2447849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5pPr>
            <a:lvl6pPr marL="3059811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6pPr>
            <a:lvl7pPr marL="3671773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7pPr>
            <a:lvl8pPr marL="4283735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8pPr>
            <a:lvl9pPr marL="4895698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1474" y="3066796"/>
            <a:ext cx="5201841" cy="73096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310" y="3066796"/>
            <a:ext cx="5201841" cy="73096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2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613362"/>
            <a:ext cx="10556677" cy="222676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070" y="2824120"/>
            <a:ext cx="5177934" cy="1384058"/>
          </a:xfrm>
        </p:spPr>
        <p:txBody>
          <a:bodyPr anchor="b"/>
          <a:lstStyle>
            <a:lvl1pPr marL="0" indent="0">
              <a:buNone/>
              <a:defRPr sz="3212" b="1"/>
            </a:lvl1pPr>
            <a:lvl2pPr marL="611962" indent="0">
              <a:buNone/>
              <a:defRPr sz="2677" b="1"/>
            </a:lvl2pPr>
            <a:lvl3pPr marL="1223924" indent="0">
              <a:buNone/>
              <a:defRPr sz="2409" b="1"/>
            </a:lvl3pPr>
            <a:lvl4pPr marL="1835887" indent="0">
              <a:buNone/>
              <a:defRPr sz="2142" b="1"/>
            </a:lvl4pPr>
            <a:lvl5pPr marL="2447849" indent="0">
              <a:buNone/>
              <a:defRPr sz="2142" b="1"/>
            </a:lvl5pPr>
            <a:lvl6pPr marL="3059811" indent="0">
              <a:buNone/>
              <a:defRPr sz="2142" b="1"/>
            </a:lvl6pPr>
            <a:lvl7pPr marL="3671773" indent="0">
              <a:buNone/>
              <a:defRPr sz="2142" b="1"/>
            </a:lvl7pPr>
            <a:lvl8pPr marL="4283735" indent="0">
              <a:buNone/>
              <a:defRPr sz="2142" b="1"/>
            </a:lvl8pPr>
            <a:lvl9pPr marL="4895698" indent="0">
              <a:buNone/>
              <a:defRPr sz="21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3070" y="4208178"/>
            <a:ext cx="5177934" cy="61895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311" y="2824120"/>
            <a:ext cx="5203435" cy="1384058"/>
          </a:xfrm>
        </p:spPr>
        <p:txBody>
          <a:bodyPr anchor="b"/>
          <a:lstStyle>
            <a:lvl1pPr marL="0" indent="0">
              <a:buNone/>
              <a:defRPr sz="3212" b="1"/>
            </a:lvl1pPr>
            <a:lvl2pPr marL="611962" indent="0">
              <a:buNone/>
              <a:defRPr sz="2677" b="1"/>
            </a:lvl2pPr>
            <a:lvl3pPr marL="1223924" indent="0">
              <a:buNone/>
              <a:defRPr sz="2409" b="1"/>
            </a:lvl3pPr>
            <a:lvl4pPr marL="1835887" indent="0">
              <a:buNone/>
              <a:defRPr sz="2142" b="1"/>
            </a:lvl4pPr>
            <a:lvl5pPr marL="2447849" indent="0">
              <a:buNone/>
              <a:defRPr sz="2142" b="1"/>
            </a:lvl5pPr>
            <a:lvl6pPr marL="3059811" indent="0">
              <a:buNone/>
              <a:defRPr sz="2142" b="1"/>
            </a:lvl6pPr>
            <a:lvl7pPr marL="3671773" indent="0">
              <a:buNone/>
              <a:defRPr sz="2142" b="1"/>
            </a:lvl7pPr>
            <a:lvl8pPr marL="4283735" indent="0">
              <a:buNone/>
              <a:defRPr sz="2142" b="1"/>
            </a:lvl8pPr>
            <a:lvl9pPr marL="4895698" indent="0">
              <a:buNone/>
              <a:defRPr sz="21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311" y="4208178"/>
            <a:ext cx="5203435" cy="61895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05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25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1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768032"/>
            <a:ext cx="3947598" cy="2688114"/>
          </a:xfrm>
        </p:spPr>
        <p:txBody>
          <a:bodyPr anchor="b"/>
          <a:lstStyle>
            <a:lvl1pPr>
              <a:defRPr sz="42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3435" y="1658740"/>
            <a:ext cx="6196310" cy="8187013"/>
          </a:xfrm>
        </p:spPr>
        <p:txBody>
          <a:bodyPr/>
          <a:lstStyle>
            <a:lvl1pPr>
              <a:defRPr sz="4283"/>
            </a:lvl1pPr>
            <a:lvl2pPr>
              <a:defRPr sz="3748"/>
            </a:lvl2pPr>
            <a:lvl3pPr>
              <a:defRPr sz="3212"/>
            </a:lvl3pPr>
            <a:lvl4pPr>
              <a:defRPr sz="2677"/>
            </a:lvl4pPr>
            <a:lvl5pPr>
              <a:defRPr sz="2677"/>
            </a:lvl5pPr>
            <a:lvl6pPr>
              <a:defRPr sz="2677"/>
            </a:lvl6pPr>
            <a:lvl7pPr>
              <a:defRPr sz="2677"/>
            </a:lvl7pPr>
            <a:lvl8pPr>
              <a:defRPr sz="2677"/>
            </a:lvl8pPr>
            <a:lvl9pPr>
              <a:defRPr sz="267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8" y="3456146"/>
            <a:ext cx="3947598" cy="6402939"/>
          </a:xfrm>
        </p:spPr>
        <p:txBody>
          <a:bodyPr/>
          <a:lstStyle>
            <a:lvl1pPr marL="0" indent="0">
              <a:buNone/>
              <a:defRPr sz="2142"/>
            </a:lvl1pPr>
            <a:lvl2pPr marL="611962" indent="0">
              <a:buNone/>
              <a:defRPr sz="1874"/>
            </a:lvl2pPr>
            <a:lvl3pPr marL="1223924" indent="0">
              <a:buNone/>
              <a:defRPr sz="1606"/>
            </a:lvl3pPr>
            <a:lvl4pPr marL="1835887" indent="0">
              <a:buNone/>
              <a:defRPr sz="1339"/>
            </a:lvl4pPr>
            <a:lvl5pPr marL="2447849" indent="0">
              <a:buNone/>
              <a:defRPr sz="1339"/>
            </a:lvl5pPr>
            <a:lvl6pPr marL="3059811" indent="0">
              <a:buNone/>
              <a:defRPr sz="1339"/>
            </a:lvl6pPr>
            <a:lvl7pPr marL="3671773" indent="0">
              <a:buNone/>
              <a:defRPr sz="1339"/>
            </a:lvl7pPr>
            <a:lvl8pPr marL="4283735" indent="0">
              <a:buNone/>
              <a:defRPr sz="1339"/>
            </a:lvl8pPr>
            <a:lvl9pPr marL="4895698" indent="0">
              <a:buNone/>
              <a:defRPr sz="1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7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768032"/>
            <a:ext cx="3947598" cy="2688114"/>
          </a:xfrm>
        </p:spPr>
        <p:txBody>
          <a:bodyPr anchor="b"/>
          <a:lstStyle>
            <a:lvl1pPr>
              <a:defRPr sz="42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3435" y="1658740"/>
            <a:ext cx="6196310" cy="8187013"/>
          </a:xfrm>
        </p:spPr>
        <p:txBody>
          <a:bodyPr anchor="t"/>
          <a:lstStyle>
            <a:lvl1pPr marL="0" indent="0">
              <a:buNone/>
              <a:defRPr sz="4283"/>
            </a:lvl1pPr>
            <a:lvl2pPr marL="611962" indent="0">
              <a:buNone/>
              <a:defRPr sz="3748"/>
            </a:lvl2pPr>
            <a:lvl3pPr marL="1223924" indent="0">
              <a:buNone/>
              <a:defRPr sz="3212"/>
            </a:lvl3pPr>
            <a:lvl4pPr marL="1835887" indent="0">
              <a:buNone/>
              <a:defRPr sz="2677"/>
            </a:lvl4pPr>
            <a:lvl5pPr marL="2447849" indent="0">
              <a:buNone/>
              <a:defRPr sz="2677"/>
            </a:lvl5pPr>
            <a:lvl6pPr marL="3059811" indent="0">
              <a:buNone/>
              <a:defRPr sz="2677"/>
            </a:lvl6pPr>
            <a:lvl7pPr marL="3671773" indent="0">
              <a:buNone/>
              <a:defRPr sz="2677"/>
            </a:lvl7pPr>
            <a:lvl8pPr marL="4283735" indent="0">
              <a:buNone/>
              <a:defRPr sz="2677"/>
            </a:lvl8pPr>
            <a:lvl9pPr marL="4895698" indent="0">
              <a:buNone/>
              <a:defRPr sz="267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8" y="3456146"/>
            <a:ext cx="3947598" cy="6402939"/>
          </a:xfrm>
        </p:spPr>
        <p:txBody>
          <a:bodyPr/>
          <a:lstStyle>
            <a:lvl1pPr marL="0" indent="0">
              <a:buNone/>
              <a:defRPr sz="2142"/>
            </a:lvl1pPr>
            <a:lvl2pPr marL="611962" indent="0">
              <a:buNone/>
              <a:defRPr sz="1874"/>
            </a:lvl2pPr>
            <a:lvl3pPr marL="1223924" indent="0">
              <a:buNone/>
              <a:defRPr sz="1606"/>
            </a:lvl3pPr>
            <a:lvl4pPr marL="1835887" indent="0">
              <a:buNone/>
              <a:defRPr sz="1339"/>
            </a:lvl4pPr>
            <a:lvl5pPr marL="2447849" indent="0">
              <a:buNone/>
              <a:defRPr sz="1339"/>
            </a:lvl5pPr>
            <a:lvl6pPr marL="3059811" indent="0">
              <a:buNone/>
              <a:defRPr sz="1339"/>
            </a:lvl6pPr>
            <a:lvl7pPr marL="3671773" indent="0">
              <a:buNone/>
              <a:defRPr sz="1339"/>
            </a:lvl7pPr>
            <a:lvl8pPr marL="4283735" indent="0">
              <a:buNone/>
              <a:defRPr sz="1339"/>
            </a:lvl8pPr>
            <a:lvl9pPr marL="4895698" indent="0">
              <a:buNone/>
              <a:defRPr sz="1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6ABD6-3A44-6B46-BB26-2E57B902507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6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1474" y="613362"/>
            <a:ext cx="10556677" cy="2226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474" y="3066796"/>
            <a:ext cx="10556677" cy="7309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474" y="10677788"/>
            <a:ext cx="2753916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66ABD6-3A44-6B46-BB26-2E57B902507F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54376" y="10677788"/>
            <a:ext cx="4130873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4235" y="10677788"/>
            <a:ext cx="2753916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A4F4FD-28CF-7F42-A28C-C096C165E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7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23924" rtl="0" eaLnBrk="1" latinLnBrk="0" hangingPunct="1">
        <a:lnSpc>
          <a:spcPct val="90000"/>
        </a:lnSpc>
        <a:spcBef>
          <a:spcPct val="0"/>
        </a:spcBef>
        <a:buNone/>
        <a:defRPr sz="58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5981" indent="-305981" algn="l" defTabSz="1223924" rtl="0" eaLnBrk="1" latinLnBrk="0" hangingPunct="1">
        <a:lnSpc>
          <a:spcPct val="90000"/>
        </a:lnSpc>
        <a:spcBef>
          <a:spcPts val="1339"/>
        </a:spcBef>
        <a:buFont typeface="Arial" panose="020B0604020202020204" pitchFamily="34" charset="0"/>
        <a:buChar char="•"/>
        <a:defRPr sz="3748" kern="1200">
          <a:solidFill>
            <a:schemeClr val="tx1"/>
          </a:solidFill>
          <a:latin typeface="+mn-lt"/>
          <a:ea typeface="+mn-ea"/>
          <a:cs typeface="+mn-cs"/>
        </a:defRPr>
      </a:lvl1pPr>
      <a:lvl2pPr marL="917943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3212" kern="1200">
          <a:solidFill>
            <a:schemeClr val="tx1"/>
          </a:solidFill>
          <a:latin typeface="+mn-lt"/>
          <a:ea typeface="+mn-ea"/>
          <a:cs typeface="+mn-cs"/>
        </a:defRPr>
      </a:lvl2pPr>
      <a:lvl3pPr marL="1529906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677" kern="1200">
          <a:solidFill>
            <a:schemeClr val="tx1"/>
          </a:solidFill>
          <a:latin typeface="+mn-lt"/>
          <a:ea typeface="+mn-ea"/>
          <a:cs typeface="+mn-cs"/>
        </a:defRPr>
      </a:lvl3pPr>
      <a:lvl4pPr marL="2141868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4pPr>
      <a:lvl5pPr marL="2753830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5pPr>
      <a:lvl6pPr marL="3365792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6pPr>
      <a:lvl7pPr marL="3977754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7pPr>
      <a:lvl8pPr marL="4589717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8pPr>
      <a:lvl9pPr marL="5201679" indent="-305981" algn="l" defTabSz="1223924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1pPr>
      <a:lvl2pPr marL="611962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2pPr>
      <a:lvl3pPr marL="1223924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3pPr>
      <a:lvl4pPr marL="1835887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4pPr>
      <a:lvl5pPr marL="2447849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5pPr>
      <a:lvl6pPr marL="3059811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6pPr>
      <a:lvl7pPr marL="3671773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7pPr>
      <a:lvl8pPr marL="4283735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8pPr>
      <a:lvl9pPr marL="4895698" algn="l" defTabSz="1223924" rtl="0" eaLnBrk="1" latinLnBrk="0" hangingPunct="1">
        <a:defRPr sz="24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picstays.eu/case-studies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EA2CB39-132A-ED3D-C871-F75B8C320277}"/>
              </a:ext>
            </a:extLst>
          </p:cNvPr>
          <p:cNvCxnSpPr/>
          <p:nvPr/>
        </p:nvCxnSpPr>
        <p:spPr>
          <a:xfrm>
            <a:off x="10363356" y="10834644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CC94B16-E744-7383-2986-6B3751FC3A8A}"/>
              </a:ext>
            </a:extLst>
          </p:cNvPr>
          <p:cNvCxnSpPr/>
          <p:nvPr/>
        </p:nvCxnSpPr>
        <p:spPr>
          <a:xfrm>
            <a:off x="10331694" y="10254634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585C150-DDC7-D99A-09A9-96F61A8DFBA9}"/>
              </a:ext>
            </a:extLst>
          </p:cNvPr>
          <p:cNvCxnSpPr/>
          <p:nvPr/>
        </p:nvCxnSpPr>
        <p:spPr>
          <a:xfrm>
            <a:off x="6868671" y="9508727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person lying on a bed in front of a house&#10;&#10;AI-generated content may be incorrect.">
            <a:extLst>
              <a:ext uri="{FF2B5EF4-FFF2-40B4-BE49-F238E27FC236}">
                <a16:creationId xmlns:a16="http://schemas.microsoft.com/office/drawing/2014/main" id="{01A2090F-5E2B-72E3-76C4-80C4E4D0E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5595077"/>
            <a:ext cx="6941188" cy="5205890"/>
          </a:xfrm>
          <a:prstGeom prst="ellipse">
            <a:avLst/>
          </a:prstGeom>
        </p:spPr>
      </p:pic>
      <p:sp>
        <p:nvSpPr>
          <p:cNvPr id="190" name="Freeform 189">
            <a:extLst>
              <a:ext uri="{FF2B5EF4-FFF2-40B4-BE49-F238E27FC236}">
                <a16:creationId xmlns:a16="http://schemas.microsoft.com/office/drawing/2014/main" id="{A06FCB90-FE22-E209-4A69-81278B28B2BF}"/>
              </a:ext>
            </a:extLst>
          </p:cNvPr>
          <p:cNvSpPr/>
          <p:nvPr/>
        </p:nvSpPr>
        <p:spPr>
          <a:xfrm rot="10800000">
            <a:off x="-39434" y="3006924"/>
            <a:ext cx="4870091" cy="4493033"/>
          </a:xfrm>
          <a:custGeom>
            <a:avLst/>
            <a:gdLst>
              <a:gd name="connsiteX0" fmla="*/ 4973424 w 5200249"/>
              <a:gd name="connsiteY0" fmla="*/ 4607008 h 4607008"/>
              <a:gd name="connsiteX1" fmla="*/ 2432783 w 5200249"/>
              <a:gd name="connsiteY1" fmla="*/ 4607008 h 4607008"/>
              <a:gd name="connsiteX2" fmla="*/ 2432783 w 5200249"/>
              <a:gd name="connsiteY2" fmla="*/ 4602201 h 4607008"/>
              <a:gd name="connsiteX3" fmla="*/ 2302970 w 5200249"/>
              <a:gd name="connsiteY3" fmla="*/ 4607008 h 4607008"/>
              <a:gd name="connsiteX4" fmla="*/ 0 w 5200249"/>
              <a:gd name="connsiteY4" fmla="*/ 2303503 h 4607008"/>
              <a:gd name="connsiteX5" fmla="*/ 2302970 w 5200249"/>
              <a:gd name="connsiteY5" fmla="*/ 0 h 4607008"/>
              <a:gd name="connsiteX6" fmla="*/ 2432784 w 5200249"/>
              <a:gd name="connsiteY6" fmla="*/ 4807 h 4607008"/>
              <a:gd name="connsiteX7" fmla="*/ 2432784 w 5200249"/>
              <a:gd name="connsiteY7" fmla="*/ 0 h 4607008"/>
              <a:gd name="connsiteX8" fmla="*/ 4973424 w 5200249"/>
              <a:gd name="connsiteY8" fmla="*/ 0 h 4607008"/>
              <a:gd name="connsiteX9" fmla="*/ 4973424 w 5200249"/>
              <a:gd name="connsiteY9" fmla="*/ 8275 h 4607008"/>
              <a:gd name="connsiteX10" fmla="*/ 5191974 w 5200249"/>
              <a:gd name="connsiteY10" fmla="*/ 2008 h 4607008"/>
              <a:gd name="connsiteX11" fmla="*/ 5191974 w 5200249"/>
              <a:gd name="connsiteY11" fmla="*/ 1964490 h 4607008"/>
              <a:gd name="connsiteX12" fmla="*/ 5196782 w 5200249"/>
              <a:gd name="connsiteY12" fmla="*/ 1964490 h 4607008"/>
              <a:gd name="connsiteX13" fmla="*/ 5191974 w 5200249"/>
              <a:gd name="connsiteY13" fmla="*/ 2193108 h 4607008"/>
              <a:gd name="connsiteX14" fmla="*/ 5200249 w 5200249"/>
              <a:gd name="connsiteY14" fmla="*/ 2481662 h 4607008"/>
              <a:gd name="connsiteX15" fmla="*/ 5191974 w 5200249"/>
              <a:gd name="connsiteY15" fmla="*/ 2481662 h 4607008"/>
              <a:gd name="connsiteX16" fmla="*/ 5191974 w 5200249"/>
              <a:gd name="connsiteY16" fmla="*/ 4605008 h 4607008"/>
              <a:gd name="connsiteX17" fmla="*/ 4973424 w 5200249"/>
              <a:gd name="connsiteY17" fmla="*/ 4598762 h 4607008"/>
              <a:gd name="connsiteX18" fmla="*/ 4973424 w 5200249"/>
              <a:gd name="connsiteY18" fmla="*/ 4607008 h 460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200249" h="4607008">
                <a:moveTo>
                  <a:pt x="4973424" y="4607008"/>
                </a:moveTo>
                <a:lnTo>
                  <a:pt x="2432783" y="4607008"/>
                </a:lnTo>
                <a:lnTo>
                  <a:pt x="2432783" y="4602201"/>
                </a:lnTo>
                <a:cubicBezTo>
                  <a:pt x="2389512" y="4607008"/>
                  <a:pt x="2346239" y="4607008"/>
                  <a:pt x="2302970" y="4607008"/>
                </a:cubicBezTo>
                <a:cubicBezTo>
                  <a:pt x="1028882" y="4607008"/>
                  <a:pt x="0" y="3577886"/>
                  <a:pt x="0" y="2303503"/>
                </a:cubicBezTo>
                <a:cubicBezTo>
                  <a:pt x="0" y="1029124"/>
                  <a:pt x="1033694" y="0"/>
                  <a:pt x="2302970" y="0"/>
                </a:cubicBezTo>
                <a:cubicBezTo>
                  <a:pt x="2346239" y="0"/>
                  <a:pt x="2394320" y="0"/>
                  <a:pt x="2432784" y="4807"/>
                </a:cubicBezTo>
                <a:lnTo>
                  <a:pt x="2432784" y="0"/>
                </a:lnTo>
                <a:lnTo>
                  <a:pt x="4973424" y="0"/>
                </a:lnTo>
                <a:lnTo>
                  <a:pt x="4973424" y="8275"/>
                </a:lnTo>
                <a:lnTo>
                  <a:pt x="5191974" y="2008"/>
                </a:lnTo>
                <a:lnTo>
                  <a:pt x="5191974" y="1964490"/>
                </a:lnTo>
                <a:lnTo>
                  <a:pt x="5196782" y="1964490"/>
                </a:lnTo>
                <a:cubicBezTo>
                  <a:pt x="5191974" y="2032227"/>
                  <a:pt x="5191974" y="2116905"/>
                  <a:pt x="5191974" y="2193108"/>
                </a:cubicBezTo>
                <a:lnTo>
                  <a:pt x="5200249" y="2481662"/>
                </a:lnTo>
                <a:lnTo>
                  <a:pt x="5191974" y="2481662"/>
                </a:lnTo>
                <a:lnTo>
                  <a:pt x="5191974" y="4605008"/>
                </a:lnTo>
                <a:lnTo>
                  <a:pt x="4973424" y="4598762"/>
                </a:lnTo>
                <a:lnTo>
                  <a:pt x="4973424" y="4607008"/>
                </a:lnTo>
                <a:close/>
              </a:path>
            </a:pathLst>
          </a:custGeom>
          <a:solidFill>
            <a:srgbClr val="459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676CA9C0-41C4-0082-D3F5-BCCFD9551BF4}"/>
              </a:ext>
            </a:extLst>
          </p:cNvPr>
          <p:cNvSpPr/>
          <p:nvPr/>
        </p:nvSpPr>
        <p:spPr>
          <a:xfrm>
            <a:off x="5162478" y="2508616"/>
            <a:ext cx="1494883" cy="2950011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03" name="Freeform 102">
            <a:extLst>
              <a:ext uri="{FF2B5EF4-FFF2-40B4-BE49-F238E27FC236}">
                <a16:creationId xmlns:a16="http://schemas.microsoft.com/office/drawing/2014/main" id="{C004447C-F87E-7295-D3EC-82B850FDCA23}"/>
              </a:ext>
            </a:extLst>
          </p:cNvPr>
          <p:cNvSpPr/>
          <p:nvPr/>
        </p:nvSpPr>
        <p:spPr>
          <a:xfrm rot="5400000">
            <a:off x="5256732" y="1336978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04" name="Freeform 103">
            <a:extLst>
              <a:ext uri="{FF2B5EF4-FFF2-40B4-BE49-F238E27FC236}">
                <a16:creationId xmlns:a16="http://schemas.microsoft.com/office/drawing/2014/main" id="{D0BC60D3-93B0-ED93-E2B3-BBE878D793F0}"/>
              </a:ext>
            </a:extLst>
          </p:cNvPr>
          <p:cNvSpPr/>
          <p:nvPr/>
        </p:nvSpPr>
        <p:spPr>
          <a:xfrm rot="10800000">
            <a:off x="5162479" y="1431231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05" name="Rounded Rectangle 104">
            <a:extLst>
              <a:ext uri="{FF2B5EF4-FFF2-40B4-BE49-F238E27FC236}">
                <a16:creationId xmlns:a16="http://schemas.microsoft.com/office/drawing/2014/main" id="{16BB95E3-004D-2D77-DBDD-63555EA22079}"/>
              </a:ext>
            </a:extLst>
          </p:cNvPr>
          <p:cNvSpPr/>
          <p:nvPr/>
        </p:nvSpPr>
        <p:spPr>
          <a:xfrm>
            <a:off x="6905934" y="2508615"/>
            <a:ext cx="1494883" cy="2950009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06" name="Freeform 105">
            <a:extLst>
              <a:ext uri="{FF2B5EF4-FFF2-40B4-BE49-F238E27FC236}">
                <a16:creationId xmlns:a16="http://schemas.microsoft.com/office/drawing/2014/main" id="{9BC33A8E-4616-A2B0-D00F-A97122F94F52}"/>
              </a:ext>
            </a:extLst>
          </p:cNvPr>
          <p:cNvSpPr/>
          <p:nvPr/>
        </p:nvSpPr>
        <p:spPr>
          <a:xfrm rot="5400000">
            <a:off x="7000188" y="1336977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07" name="Rounded Rectangle 106">
            <a:extLst>
              <a:ext uri="{FF2B5EF4-FFF2-40B4-BE49-F238E27FC236}">
                <a16:creationId xmlns:a16="http://schemas.microsoft.com/office/drawing/2014/main" id="{E58CB1CD-8DDB-5D2E-30A3-18105BFF4EED}"/>
              </a:ext>
            </a:extLst>
          </p:cNvPr>
          <p:cNvSpPr/>
          <p:nvPr/>
        </p:nvSpPr>
        <p:spPr>
          <a:xfrm>
            <a:off x="8631104" y="2508617"/>
            <a:ext cx="1494883" cy="2950008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08" name="Freeform 107">
            <a:extLst>
              <a:ext uri="{FF2B5EF4-FFF2-40B4-BE49-F238E27FC236}">
                <a16:creationId xmlns:a16="http://schemas.microsoft.com/office/drawing/2014/main" id="{E9094E55-937E-285B-C7C3-AD1BC291B273}"/>
              </a:ext>
            </a:extLst>
          </p:cNvPr>
          <p:cNvSpPr/>
          <p:nvPr/>
        </p:nvSpPr>
        <p:spPr>
          <a:xfrm rot="5400000">
            <a:off x="8725358" y="1336978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09" name="Freeform 108">
            <a:extLst>
              <a:ext uri="{FF2B5EF4-FFF2-40B4-BE49-F238E27FC236}">
                <a16:creationId xmlns:a16="http://schemas.microsoft.com/office/drawing/2014/main" id="{51EF0D44-92C4-73FE-7807-8CDD9FDB1966}"/>
              </a:ext>
            </a:extLst>
          </p:cNvPr>
          <p:cNvSpPr/>
          <p:nvPr/>
        </p:nvSpPr>
        <p:spPr>
          <a:xfrm rot="10800000">
            <a:off x="6905934" y="1431231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10" name="Freeform 109">
            <a:extLst>
              <a:ext uri="{FF2B5EF4-FFF2-40B4-BE49-F238E27FC236}">
                <a16:creationId xmlns:a16="http://schemas.microsoft.com/office/drawing/2014/main" id="{EE208C93-9A81-393F-668E-365DE9C96700}"/>
              </a:ext>
            </a:extLst>
          </p:cNvPr>
          <p:cNvSpPr/>
          <p:nvPr/>
        </p:nvSpPr>
        <p:spPr>
          <a:xfrm rot="10800000">
            <a:off x="8631104" y="1431231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3374959-A659-F203-D29E-C2196B42DE26}"/>
              </a:ext>
            </a:extLst>
          </p:cNvPr>
          <p:cNvSpPr/>
          <p:nvPr/>
        </p:nvSpPr>
        <p:spPr>
          <a:xfrm>
            <a:off x="5155466" y="1552457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MODUL 1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C18A38C-EDA2-C205-BC9B-73A4EFA6131F}"/>
              </a:ext>
            </a:extLst>
          </p:cNvPr>
          <p:cNvSpPr/>
          <p:nvPr/>
        </p:nvSpPr>
        <p:spPr>
          <a:xfrm>
            <a:off x="5162476" y="1844051"/>
            <a:ext cx="1494883" cy="55752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Uvod v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alternativne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turistične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namestitve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3DA19935-37EF-4765-F642-3491258D231C}"/>
              </a:ext>
            </a:extLst>
          </p:cNvPr>
          <p:cNvCxnSpPr/>
          <p:nvPr/>
        </p:nvCxnSpPr>
        <p:spPr>
          <a:xfrm>
            <a:off x="5162478" y="1790451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AE5C1EAA-7C8C-CE3C-7628-6E8EBEA6B3AA}"/>
              </a:ext>
            </a:extLst>
          </p:cNvPr>
          <p:cNvCxnSpPr/>
          <p:nvPr/>
        </p:nvCxnSpPr>
        <p:spPr>
          <a:xfrm>
            <a:off x="5174566" y="3587506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A5A3735B-E622-11BD-2418-D2E66BB683C8}"/>
              </a:ext>
            </a:extLst>
          </p:cNvPr>
          <p:cNvCxnSpPr/>
          <p:nvPr/>
        </p:nvCxnSpPr>
        <p:spPr>
          <a:xfrm>
            <a:off x="5197732" y="4493434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 115">
            <a:extLst>
              <a:ext uri="{FF2B5EF4-FFF2-40B4-BE49-F238E27FC236}">
                <a16:creationId xmlns:a16="http://schemas.microsoft.com/office/drawing/2014/main" id="{F0747115-9FE2-F9AC-A6F1-5D5F508E91FA}"/>
              </a:ext>
            </a:extLst>
          </p:cNvPr>
          <p:cNvSpPr/>
          <p:nvPr/>
        </p:nvSpPr>
        <p:spPr>
          <a:xfrm>
            <a:off x="5197732" y="2792704"/>
            <a:ext cx="1443474" cy="248638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Praktična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izhodiščna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točka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za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začetek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alternativnega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turističnega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nastanitvenega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objekta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Spoznajte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ta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zelo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iskan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trend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kako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prepoznati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priložnosti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 </a:t>
            </a:r>
          </a:p>
          <a:p>
            <a:pPr>
              <a:lnSpc>
                <a:spcPts val="827"/>
              </a:lnSpc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1 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Uvod v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alternativno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namestitev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Zakaj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je to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zdaj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pomembno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: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motivacije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gostov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spremembe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trgu</a:t>
            </a: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2 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Raziščite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različne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poslovne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modele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Prepoznajte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priložnosti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: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neizkoriščene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nepremičnine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koncepte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2305B84B-DEDD-A332-A6CA-1C2993BFFC32}"/>
              </a:ext>
            </a:extLst>
          </p:cNvPr>
          <p:cNvSpPr/>
          <p:nvPr/>
        </p:nvSpPr>
        <p:spPr>
          <a:xfrm>
            <a:off x="6905932" y="1844050"/>
            <a:ext cx="1494883" cy="55752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it-IT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Tržne raziskave in poslovno načrtovanje</a:t>
            </a:r>
            <a:endParaRPr lang="en-US" sz="1240" b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ABAF0D3D-F873-41AF-2009-CD68545EF7F1}"/>
              </a:ext>
            </a:extLst>
          </p:cNvPr>
          <p:cNvCxnSpPr/>
          <p:nvPr/>
        </p:nvCxnSpPr>
        <p:spPr>
          <a:xfrm>
            <a:off x="6905934" y="1790450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4426873D-43F0-7579-8038-CF3E7C6B0BD8}"/>
              </a:ext>
            </a:extLst>
          </p:cNvPr>
          <p:cNvCxnSpPr/>
          <p:nvPr/>
        </p:nvCxnSpPr>
        <p:spPr>
          <a:xfrm>
            <a:off x="6898922" y="3587506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3693580F-3273-353C-43D8-95C612BDE17D}"/>
              </a:ext>
            </a:extLst>
          </p:cNvPr>
          <p:cNvCxnSpPr/>
          <p:nvPr/>
        </p:nvCxnSpPr>
        <p:spPr>
          <a:xfrm>
            <a:off x="6905933" y="4506999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205D5C13-3306-EEE3-2B5C-22E666D231A8}"/>
              </a:ext>
            </a:extLst>
          </p:cNvPr>
          <p:cNvSpPr/>
          <p:nvPr/>
        </p:nvSpPr>
        <p:spPr>
          <a:xfrm>
            <a:off x="6941188" y="2792703"/>
            <a:ext cx="1443474" cy="238379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Svojo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idejo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spremenite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v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jasen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realističen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poslovni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načrt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Naučite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se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tržnih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raziskav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opredelite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svoj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koncept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oblikujte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močno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vrednostno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ponudbo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</a:t>
            </a:r>
            <a:endParaRPr lang="en-US" sz="827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1 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Razumevanje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trga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vaših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gostov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njihovih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želja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Opredelite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svoj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koncept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vrednostno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ponudbo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2 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Oblikovanje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izvedljivega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poslovnega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načrta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z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uporabo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poslovnega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modela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Canvas</a:t>
            </a: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CB35286-393F-6C66-8F24-6032F6C47BC9}"/>
              </a:ext>
            </a:extLst>
          </p:cNvPr>
          <p:cNvSpPr/>
          <p:nvPr/>
        </p:nvSpPr>
        <p:spPr>
          <a:xfrm>
            <a:off x="8631102" y="1844051"/>
            <a:ext cx="1515991" cy="71141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Oblikovanje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trajnostnih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namestitev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prilagojenih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kraju</a:t>
            </a:r>
            <a:endParaRPr lang="en-US" sz="1240" b="1" i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C175E20D-22E2-65A1-BF8D-8A592AF1DE27}"/>
              </a:ext>
            </a:extLst>
          </p:cNvPr>
          <p:cNvCxnSpPr/>
          <p:nvPr/>
        </p:nvCxnSpPr>
        <p:spPr>
          <a:xfrm>
            <a:off x="8631104" y="1790451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101AE8A9-2F7C-5896-2894-39059064A8AB}"/>
              </a:ext>
            </a:extLst>
          </p:cNvPr>
          <p:cNvCxnSpPr/>
          <p:nvPr/>
        </p:nvCxnSpPr>
        <p:spPr>
          <a:xfrm>
            <a:off x="8631103" y="3599654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47F21BC2-C71E-72BD-1F21-A716BDDDAA08}"/>
              </a:ext>
            </a:extLst>
          </p:cNvPr>
          <p:cNvCxnSpPr/>
          <p:nvPr/>
        </p:nvCxnSpPr>
        <p:spPr>
          <a:xfrm>
            <a:off x="8640653" y="4151015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5A7868C4-44DD-94B2-3D1F-C81F4F3DEF28}"/>
              </a:ext>
            </a:extLst>
          </p:cNvPr>
          <p:cNvCxnSpPr/>
          <p:nvPr/>
        </p:nvCxnSpPr>
        <p:spPr>
          <a:xfrm>
            <a:off x="8624093" y="4623785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F5966B8-C141-0179-0CF6-77B41744B226}"/>
              </a:ext>
            </a:extLst>
          </p:cNvPr>
          <p:cNvSpPr/>
          <p:nvPr/>
        </p:nvSpPr>
        <p:spPr>
          <a:xfrm>
            <a:off x="6898922" y="1552456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MODUL 2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782C04BB-CFF4-12A8-4808-741B8B3B1473}"/>
              </a:ext>
            </a:extLst>
          </p:cNvPr>
          <p:cNvSpPr/>
          <p:nvPr/>
        </p:nvSpPr>
        <p:spPr>
          <a:xfrm>
            <a:off x="8624092" y="1552457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MODUL 3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3123CE38-1DBD-1465-3A2C-DBDD296B1BAB}"/>
              </a:ext>
            </a:extLst>
          </p:cNvPr>
          <p:cNvSpPr/>
          <p:nvPr/>
        </p:nvSpPr>
        <p:spPr>
          <a:xfrm>
            <a:off x="8666358" y="2792704"/>
            <a:ext cx="1443474" cy="261783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Naučite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se,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kako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biti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trajnostni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povezani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z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lokalno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identiteto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Oblikujte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integracijo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ki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podpira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okolje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skupnosti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 </a:t>
            </a:r>
          </a:p>
          <a:p>
            <a:pPr>
              <a:lnSpc>
                <a:spcPts val="827"/>
              </a:lnSpc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1 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Pametni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začetki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–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prilagajanje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stavb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uporaba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vnaprej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zgrajenih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enot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2 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Boljše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izbire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gradnji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Oblikovanje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materiali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razporeditev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3 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Pravilno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dimenzionirana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bivanja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ki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vplivajo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lokalno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okolje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30" name="Rounded Rectangle 129">
            <a:extLst>
              <a:ext uri="{FF2B5EF4-FFF2-40B4-BE49-F238E27FC236}">
                <a16:creationId xmlns:a16="http://schemas.microsoft.com/office/drawing/2014/main" id="{0828B544-37D8-148C-9EFF-B809C4E9F9A3}"/>
              </a:ext>
            </a:extLst>
          </p:cNvPr>
          <p:cNvSpPr/>
          <p:nvPr/>
        </p:nvSpPr>
        <p:spPr>
          <a:xfrm>
            <a:off x="10342250" y="2496831"/>
            <a:ext cx="1494883" cy="2961793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31" name="Freeform 130">
            <a:extLst>
              <a:ext uri="{FF2B5EF4-FFF2-40B4-BE49-F238E27FC236}">
                <a16:creationId xmlns:a16="http://schemas.microsoft.com/office/drawing/2014/main" id="{6D4E856D-04BE-9CA5-120E-BAD89971EBFB}"/>
              </a:ext>
            </a:extLst>
          </p:cNvPr>
          <p:cNvSpPr/>
          <p:nvPr/>
        </p:nvSpPr>
        <p:spPr>
          <a:xfrm rot="5400000">
            <a:off x="10436504" y="1325193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32" name="Freeform 131">
            <a:extLst>
              <a:ext uri="{FF2B5EF4-FFF2-40B4-BE49-F238E27FC236}">
                <a16:creationId xmlns:a16="http://schemas.microsoft.com/office/drawing/2014/main" id="{6D00B86A-A92B-8BE5-7354-C5331988B8E9}"/>
              </a:ext>
            </a:extLst>
          </p:cNvPr>
          <p:cNvSpPr/>
          <p:nvPr/>
        </p:nvSpPr>
        <p:spPr>
          <a:xfrm rot="10800000">
            <a:off x="10342250" y="1419446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3FC5CBD9-7F27-20CC-9ED6-43078F6591D6}"/>
              </a:ext>
            </a:extLst>
          </p:cNvPr>
          <p:cNvSpPr/>
          <p:nvPr/>
        </p:nvSpPr>
        <p:spPr>
          <a:xfrm>
            <a:off x="10342248" y="1832266"/>
            <a:ext cx="1515991" cy="86530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Gradnja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močne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blagovne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znamke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pripovedovanje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zgodb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kako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pridobiti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rezervacije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! 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B4556C83-5A04-7E48-CA58-82FECA8289EF}"/>
              </a:ext>
            </a:extLst>
          </p:cNvPr>
          <p:cNvCxnSpPr/>
          <p:nvPr/>
        </p:nvCxnSpPr>
        <p:spPr>
          <a:xfrm>
            <a:off x="10342250" y="1778666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31FB16E0-A5FA-BC18-1BB5-03FD2669B4F4}"/>
              </a:ext>
            </a:extLst>
          </p:cNvPr>
          <p:cNvCxnSpPr/>
          <p:nvPr/>
        </p:nvCxnSpPr>
        <p:spPr>
          <a:xfrm>
            <a:off x="10342249" y="3675332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>
            <a:extLst>
              <a:ext uri="{FF2B5EF4-FFF2-40B4-BE49-F238E27FC236}">
                <a16:creationId xmlns:a16="http://schemas.microsoft.com/office/drawing/2014/main" id="{3CEB2960-DFAF-CFD2-5F4B-9B0D95D6A063}"/>
              </a:ext>
            </a:extLst>
          </p:cNvPr>
          <p:cNvSpPr/>
          <p:nvPr/>
        </p:nvSpPr>
        <p:spPr>
          <a:xfrm>
            <a:off x="10335238" y="1540672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MODUL 4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AD8086AA-7DA4-38BC-7682-6E10E3909A81}"/>
              </a:ext>
            </a:extLst>
          </p:cNvPr>
          <p:cNvSpPr/>
          <p:nvPr/>
        </p:nvSpPr>
        <p:spPr>
          <a:xfrm>
            <a:off x="10377504" y="2780919"/>
            <a:ext cx="1443474" cy="253447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Naučite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se,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kako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zgraditi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osebno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lokaciji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temelječo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zapomljivo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blagovno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znamko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Privabite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več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rezervacij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poskrbite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da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vaša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namestitev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izstopala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</a:t>
            </a:r>
          </a:p>
          <a:p>
            <a:pPr>
              <a:lnSpc>
                <a:spcPts val="827"/>
              </a:lnSpc>
            </a:pPr>
            <a:endParaRPr lang="en-US" sz="827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ts val="827"/>
              </a:lnSpc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Modul 4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Izgradnja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blagovne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znamke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ki vas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loči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od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ostalih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Lokalno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je novi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luksuz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–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povezovanje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s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skupnostjo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prek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skrbno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izbranih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izkušenj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Pripovedovanje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zgodb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vizualna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identiteta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izgradnja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podpornega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skupnosti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Rounded Rectangle 137">
            <a:extLst>
              <a:ext uri="{FF2B5EF4-FFF2-40B4-BE49-F238E27FC236}">
                <a16:creationId xmlns:a16="http://schemas.microsoft.com/office/drawing/2014/main" id="{D4808106-2464-6214-7E72-5381AA5479B5}"/>
              </a:ext>
            </a:extLst>
          </p:cNvPr>
          <p:cNvSpPr/>
          <p:nvPr/>
        </p:nvSpPr>
        <p:spPr>
          <a:xfrm>
            <a:off x="5141371" y="6725302"/>
            <a:ext cx="1494883" cy="2925602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39" name="Freeform 138">
            <a:extLst>
              <a:ext uri="{FF2B5EF4-FFF2-40B4-BE49-F238E27FC236}">
                <a16:creationId xmlns:a16="http://schemas.microsoft.com/office/drawing/2014/main" id="{B472A5FC-8D8D-0DCE-E71C-C602277F5431}"/>
              </a:ext>
            </a:extLst>
          </p:cNvPr>
          <p:cNvSpPr/>
          <p:nvPr/>
        </p:nvSpPr>
        <p:spPr>
          <a:xfrm rot="5400000">
            <a:off x="5235625" y="5553663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40" name="Freeform 139">
            <a:extLst>
              <a:ext uri="{FF2B5EF4-FFF2-40B4-BE49-F238E27FC236}">
                <a16:creationId xmlns:a16="http://schemas.microsoft.com/office/drawing/2014/main" id="{ABB43F86-D8CB-2341-D5F7-411030C066E6}"/>
              </a:ext>
            </a:extLst>
          </p:cNvPr>
          <p:cNvSpPr/>
          <p:nvPr/>
        </p:nvSpPr>
        <p:spPr>
          <a:xfrm rot="10800000">
            <a:off x="5141372" y="5647916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41" name="Rounded Rectangle 140">
            <a:extLst>
              <a:ext uri="{FF2B5EF4-FFF2-40B4-BE49-F238E27FC236}">
                <a16:creationId xmlns:a16="http://schemas.microsoft.com/office/drawing/2014/main" id="{57149DF9-06F7-EF8A-0D49-A576A028373F}"/>
              </a:ext>
            </a:extLst>
          </p:cNvPr>
          <p:cNvSpPr/>
          <p:nvPr/>
        </p:nvSpPr>
        <p:spPr>
          <a:xfrm>
            <a:off x="6856988" y="7007131"/>
            <a:ext cx="1494883" cy="3393082"/>
          </a:xfrm>
          <a:prstGeom prst="roundRect">
            <a:avLst/>
          </a:prstGeom>
          <a:noFill/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42" name="Freeform 141">
            <a:extLst>
              <a:ext uri="{FF2B5EF4-FFF2-40B4-BE49-F238E27FC236}">
                <a16:creationId xmlns:a16="http://schemas.microsoft.com/office/drawing/2014/main" id="{F6A55189-DB00-2206-F38C-C17FCFAFCA49}"/>
              </a:ext>
            </a:extLst>
          </p:cNvPr>
          <p:cNvSpPr/>
          <p:nvPr/>
        </p:nvSpPr>
        <p:spPr>
          <a:xfrm rot="5400000">
            <a:off x="6979081" y="5553662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43" name="Rounded Rectangle 142">
            <a:extLst>
              <a:ext uri="{FF2B5EF4-FFF2-40B4-BE49-F238E27FC236}">
                <a16:creationId xmlns:a16="http://schemas.microsoft.com/office/drawing/2014/main" id="{D3C7B179-A9E9-3E6D-6F9C-777163D61A73}"/>
              </a:ext>
            </a:extLst>
          </p:cNvPr>
          <p:cNvSpPr/>
          <p:nvPr/>
        </p:nvSpPr>
        <p:spPr>
          <a:xfrm>
            <a:off x="8619139" y="6751308"/>
            <a:ext cx="1494883" cy="2925603"/>
          </a:xfrm>
          <a:prstGeom prst="roundRect">
            <a:avLst/>
          </a:prstGeom>
          <a:solidFill>
            <a:schemeClr val="bg1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44" name="Freeform 143">
            <a:extLst>
              <a:ext uri="{FF2B5EF4-FFF2-40B4-BE49-F238E27FC236}">
                <a16:creationId xmlns:a16="http://schemas.microsoft.com/office/drawing/2014/main" id="{5D401631-C332-7367-638A-39EB712BCF9E}"/>
              </a:ext>
            </a:extLst>
          </p:cNvPr>
          <p:cNvSpPr/>
          <p:nvPr/>
        </p:nvSpPr>
        <p:spPr>
          <a:xfrm rot="5400000">
            <a:off x="8704251" y="5553663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45" name="Freeform 144">
            <a:extLst>
              <a:ext uri="{FF2B5EF4-FFF2-40B4-BE49-F238E27FC236}">
                <a16:creationId xmlns:a16="http://schemas.microsoft.com/office/drawing/2014/main" id="{B7E92B26-03C1-8485-2631-BF0E480E5475}"/>
              </a:ext>
            </a:extLst>
          </p:cNvPr>
          <p:cNvSpPr/>
          <p:nvPr/>
        </p:nvSpPr>
        <p:spPr>
          <a:xfrm rot="10800000">
            <a:off x="6884827" y="5647916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46" name="Freeform 145">
            <a:extLst>
              <a:ext uri="{FF2B5EF4-FFF2-40B4-BE49-F238E27FC236}">
                <a16:creationId xmlns:a16="http://schemas.microsoft.com/office/drawing/2014/main" id="{D49B91E0-3E82-3B8E-206F-01E7BEB98EB1}"/>
              </a:ext>
            </a:extLst>
          </p:cNvPr>
          <p:cNvSpPr/>
          <p:nvPr/>
        </p:nvSpPr>
        <p:spPr>
          <a:xfrm rot="10800000">
            <a:off x="8609997" y="5647916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422703B-AEBF-485E-78C1-84B06032C4E9}"/>
              </a:ext>
            </a:extLst>
          </p:cNvPr>
          <p:cNvSpPr/>
          <p:nvPr/>
        </p:nvSpPr>
        <p:spPr>
          <a:xfrm>
            <a:off x="5134359" y="5769142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MODUL 5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296D4134-2BC0-6FE9-E53A-BC932C557BEE}"/>
              </a:ext>
            </a:extLst>
          </p:cNvPr>
          <p:cNvSpPr/>
          <p:nvPr/>
        </p:nvSpPr>
        <p:spPr>
          <a:xfrm>
            <a:off x="5141369" y="6060736"/>
            <a:ext cx="1494883" cy="71141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Izkušnja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gosta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–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gostoljubnost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s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srcem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vplivom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trajnostjo</a:t>
            </a:r>
            <a:endParaRPr lang="en-US" sz="124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8C7E5D9-1625-6082-01B7-006A3AD159EE}"/>
              </a:ext>
            </a:extLst>
          </p:cNvPr>
          <p:cNvCxnSpPr/>
          <p:nvPr/>
        </p:nvCxnSpPr>
        <p:spPr>
          <a:xfrm>
            <a:off x="5141371" y="6007136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0D121A0F-8764-423E-4546-731B3B61C68C}"/>
              </a:ext>
            </a:extLst>
          </p:cNvPr>
          <p:cNvCxnSpPr/>
          <p:nvPr/>
        </p:nvCxnSpPr>
        <p:spPr>
          <a:xfrm>
            <a:off x="5141369" y="7812323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DADA123C-913F-EFD5-154B-0F0356827996}"/>
              </a:ext>
            </a:extLst>
          </p:cNvPr>
          <p:cNvCxnSpPr/>
          <p:nvPr/>
        </p:nvCxnSpPr>
        <p:spPr>
          <a:xfrm>
            <a:off x="5141369" y="8384284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151">
            <a:extLst>
              <a:ext uri="{FF2B5EF4-FFF2-40B4-BE49-F238E27FC236}">
                <a16:creationId xmlns:a16="http://schemas.microsoft.com/office/drawing/2014/main" id="{89A9D887-86D2-FF63-0221-43054DEF44C5}"/>
              </a:ext>
            </a:extLst>
          </p:cNvPr>
          <p:cNvSpPr/>
          <p:nvPr/>
        </p:nvSpPr>
        <p:spPr>
          <a:xfrm>
            <a:off x="5176625" y="7009389"/>
            <a:ext cx="1443474" cy="240944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Zaupajte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v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zagotavljanje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odlične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izkušnje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gostom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Poenostavite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dnevne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naloge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poslovne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operacije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Naučite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se,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kako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učinkovito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upravljati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potovanje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gostov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827"/>
              </a:lnSpc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1.del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Upravljanje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potovanja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gostov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– pred, med in po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njihovem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bivanju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2.del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Orodja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sistemi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za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učinkovito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poslovanje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spcAft>
                <a:spcPts val="600"/>
              </a:spcAft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Pametna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rast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–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partnerstva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dodatna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prodaja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dolgoročno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načrtovanje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5D470232-88DD-C554-8E91-3F3ED381B484}"/>
              </a:ext>
            </a:extLst>
          </p:cNvPr>
          <p:cNvSpPr/>
          <p:nvPr/>
        </p:nvSpPr>
        <p:spPr>
          <a:xfrm>
            <a:off x="6884825" y="6060735"/>
            <a:ext cx="1494883" cy="86530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Finančna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ureditev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pameten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zagon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–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načrtovanje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zagona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podjetja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kapitalskih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stroškov</a:t>
            </a:r>
            <a:endParaRPr lang="en-US" sz="1240" b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EC863369-1F13-5A14-6999-45650A3BA1D1}"/>
              </a:ext>
            </a:extLst>
          </p:cNvPr>
          <p:cNvCxnSpPr/>
          <p:nvPr/>
        </p:nvCxnSpPr>
        <p:spPr>
          <a:xfrm>
            <a:off x="6884827" y="6007135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BDDB11C4-D225-0EEF-7C41-62E296177D5C}"/>
              </a:ext>
            </a:extLst>
          </p:cNvPr>
          <p:cNvCxnSpPr>
            <a:cxnSpLocks/>
          </p:cNvCxnSpPr>
          <p:nvPr/>
        </p:nvCxnSpPr>
        <p:spPr>
          <a:xfrm>
            <a:off x="6894376" y="7815369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5583C306-11B4-0BC9-E91B-D54C07880C7E}"/>
              </a:ext>
            </a:extLst>
          </p:cNvPr>
          <p:cNvCxnSpPr/>
          <p:nvPr/>
        </p:nvCxnSpPr>
        <p:spPr>
          <a:xfrm>
            <a:off x="6877816" y="8383606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Rectangle 156">
            <a:extLst>
              <a:ext uri="{FF2B5EF4-FFF2-40B4-BE49-F238E27FC236}">
                <a16:creationId xmlns:a16="http://schemas.microsoft.com/office/drawing/2014/main" id="{782E2F63-23AC-F759-B354-37A4B51579A9}"/>
              </a:ext>
            </a:extLst>
          </p:cNvPr>
          <p:cNvSpPr/>
          <p:nvPr/>
        </p:nvSpPr>
        <p:spPr>
          <a:xfrm>
            <a:off x="8609995" y="6060736"/>
            <a:ext cx="1515991" cy="71141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Iskanje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ustreznih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sredstev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–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možnosti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financiranja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124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financiranja</a:t>
            </a:r>
            <a:r>
              <a:rPr lang="en-US" sz="124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1B8CD215-13BE-EABB-7218-FE643F2D4ADE}"/>
              </a:ext>
            </a:extLst>
          </p:cNvPr>
          <p:cNvCxnSpPr/>
          <p:nvPr/>
        </p:nvCxnSpPr>
        <p:spPr>
          <a:xfrm>
            <a:off x="8609997" y="6007136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005BC0F6-54ED-3CB3-44AC-6141EC07E5AF}"/>
              </a:ext>
            </a:extLst>
          </p:cNvPr>
          <p:cNvCxnSpPr/>
          <p:nvPr/>
        </p:nvCxnSpPr>
        <p:spPr>
          <a:xfrm>
            <a:off x="8609995" y="7813653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B9AC6717-081E-6641-9A2E-63BAE91689E5}"/>
              </a:ext>
            </a:extLst>
          </p:cNvPr>
          <p:cNvCxnSpPr/>
          <p:nvPr/>
        </p:nvCxnSpPr>
        <p:spPr>
          <a:xfrm>
            <a:off x="8619546" y="8280236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A9DB5192-B733-D92E-396F-E5B780483BE0}"/>
              </a:ext>
            </a:extLst>
          </p:cNvPr>
          <p:cNvCxnSpPr/>
          <p:nvPr/>
        </p:nvCxnSpPr>
        <p:spPr>
          <a:xfrm>
            <a:off x="8602986" y="8749633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161">
            <a:extLst>
              <a:ext uri="{FF2B5EF4-FFF2-40B4-BE49-F238E27FC236}">
                <a16:creationId xmlns:a16="http://schemas.microsoft.com/office/drawing/2014/main" id="{FB03DC44-BABC-4914-DAAE-FD37F2C7A4AC}"/>
              </a:ext>
            </a:extLst>
          </p:cNvPr>
          <p:cNvSpPr/>
          <p:nvPr/>
        </p:nvSpPr>
        <p:spPr>
          <a:xfrm>
            <a:off x="6877815" y="5769141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MODUL 6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8727CD38-732B-6BB0-5005-AA050DC5864A}"/>
              </a:ext>
            </a:extLst>
          </p:cNvPr>
          <p:cNvSpPr/>
          <p:nvPr/>
        </p:nvSpPr>
        <p:spPr>
          <a:xfrm>
            <a:off x="8602985" y="5769142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MODUL 7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13AF8830-E007-EC02-E5C5-12E638FB88F7}"/>
              </a:ext>
            </a:extLst>
          </p:cNvPr>
          <p:cNvSpPr/>
          <p:nvPr/>
        </p:nvSpPr>
        <p:spPr>
          <a:xfrm>
            <a:off x="8645251" y="7009389"/>
            <a:ext cx="1443474" cy="282301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Raziščite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možnosti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financiranja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od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samofinanciranja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do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subvencij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EU v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različnih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državah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Razumite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kaj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iščejo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financerji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in se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seznanite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z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vlogami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za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financiranje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827"/>
              </a:lnSpc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Part 1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Uvod v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zasebne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evropske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modele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financiranja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Part 2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Poudarek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financiranju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za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posamezne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evropske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države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Part 3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nl-NL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Financiranje naložb, vloge za subvencije in predstavitev vaše ideje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65" name="Rounded Rectangle 164">
            <a:extLst>
              <a:ext uri="{FF2B5EF4-FFF2-40B4-BE49-F238E27FC236}">
                <a16:creationId xmlns:a16="http://schemas.microsoft.com/office/drawing/2014/main" id="{BD87FADC-371E-3780-6AB6-A108F3030959}"/>
              </a:ext>
            </a:extLst>
          </p:cNvPr>
          <p:cNvSpPr/>
          <p:nvPr/>
        </p:nvSpPr>
        <p:spPr>
          <a:xfrm>
            <a:off x="10321143" y="6713516"/>
            <a:ext cx="1494883" cy="4553482"/>
          </a:xfrm>
          <a:prstGeom prst="roundRect">
            <a:avLst/>
          </a:prstGeom>
          <a:noFill/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3"/>
          </a:p>
        </p:txBody>
      </p:sp>
      <p:sp>
        <p:nvSpPr>
          <p:cNvPr id="166" name="Freeform 165">
            <a:extLst>
              <a:ext uri="{FF2B5EF4-FFF2-40B4-BE49-F238E27FC236}">
                <a16:creationId xmlns:a16="http://schemas.microsoft.com/office/drawing/2014/main" id="{2B35AB7C-19AF-F914-E278-EE54B7C8D84B}"/>
              </a:ext>
            </a:extLst>
          </p:cNvPr>
          <p:cNvSpPr/>
          <p:nvPr/>
        </p:nvSpPr>
        <p:spPr>
          <a:xfrm rot="5400000">
            <a:off x="10415397" y="5541878"/>
            <a:ext cx="1306376" cy="1494883"/>
          </a:xfrm>
          <a:custGeom>
            <a:avLst/>
            <a:gdLst>
              <a:gd name="connsiteX0" fmla="*/ 0 w 2212341"/>
              <a:gd name="connsiteY0" fmla="*/ 2109639 h 2531577"/>
              <a:gd name="connsiteX1" fmla="*/ 0 w 2212341"/>
              <a:gd name="connsiteY1" fmla="*/ 421938 h 2531577"/>
              <a:gd name="connsiteX2" fmla="*/ 421938 w 2212341"/>
              <a:gd name="connsiteY2" fmla="*/ 0 h 2531577"/>
              <a:gd name="connsiteX3" fmla="*/ 2212341 w 2212341"/>
              <a:gd name="connsiteY3" fmla="*/ 0 h 2531577"/>
              <a:gd name="connsiteX4" fmla="*/ 2212341 w 2212341"/>
              <a:gd name="connsiteY4" fmla="*/ 2531577 h 2531577"/>
              <a:gd name="connsiteX5" fmla="*/ 421938 w 2212341"/>
              <a:gd name="connsiteY5" fmla="*/ 2531577 h 2531577"/>
              <a:gd name="connsiteX6" fmla="*/ 0 w 2212341"/>
              <a:gd name="connsiteY6" fmla="*/ 2109639 h 25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2341" h="2531577">
                <a:moveTo>
                  <a:pt x="0" y="2109639"/>
                </a:moveTo>
                <a:lnTo>
                  <a:pt x="0" y="421938"/>
                </a:lnTo>
                <a:cubicBezTo>
                  <a:pt x="0" y="188908"/>
                  <a:pt x="188908" y="0"/>
                  <a:pt x="421938" y="0"/>
                </a:cubicBezTo>
                <a:lnTo>
                  <a:pt x="2212341" y="0"/>
                </a:lnTo>
                <a:lnTo>
                  <a:pt x="2212341" y="2531577"/>
                </a:lnTo>
                <a:lnTo>
                  <a:pt x="421938" y="2531577"/>
                </a:lnTo>
                <a:cubicBezTo>
                  <a:pt x="188908" y="2531577"/>
                  <a:pt x="0" y="2342669"/>
                  <a:pt x="0" y="2109639"/>
                </a:cubicBezTo>
                <a:close/>
              </a:path>
            </a:pathLst>
          </a:custGeom>
          <a:solidFill>
            <a:srgbClr val="EC7C69"/>
          </a:solidFill>
          <a:ln>
            <a:solidFill>
              <a:srgbClr val="EC7C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67" name="Freeform 166">
            <a:extLst>
              <a:ext uri="{FF2B5EF4-FFF2-40B4-BE49-F238E27FC236}">
                <a16:creationId xmlns:a16="http://schemas.microsoft.com/office/drawing/2014/main" id="{2371E178-8F8F-40C7-A15D-4CFD6D6C89AF}"/>
              </a:ext>
            </a:extLst>
          </p:cNvPr>
          <p:cNvSpPr/>
          <p:nvPr/>
        </p:nvSpPr>
        <p:spPr>
          <a:xfrm rot="10800000">
            <a:off x="10321143" y="5636131"/>
            <a:ext cx="1494883" cy="359218"/>
          </a:xfrm>
          <a:custGeom>
            <a:avLst/>
            <a:gdLst>
              <a:gd name="connsiteX0" fmla="*/ 1245731 w 1494883"/>
              <a:gd name="connsiteY0" fmla="*/ 359218 h 359218"/>
              <a:gd name="connsiteX1" fmla="*/ 249153 w 1494883"/>
              <a:gd name="connsiteY1" fmla="*/ 359218 h 359218"/>
              <a:gd name="connsiteX2" fmla="*/ 0 w 1494883"/>
              <a:gd name="connsiteY2" fmla="*/ 110066 h 359218"/>
              <a:gd name="connsiteX3" fmla="*/ 0 w 1494883"/>
              <a:gd name="connsiteY3" fmla="*/ 0 h 359218"/>
              <a:gd name="connsiteX4" fmla="*/ 1494883 w 1494883"/>
              <a:gd name="connsiteY4" fmla="*/ 0 h 359218"/>
              <a:gd name="connsiteX5" fmla="*/ 1494883 w 1494883"/>
              <a:gd name="connsiteY5" fmla="*/ 110066 h 359218"/>
              <a:gd name="connsiteX6" fmla="*/ 1245731 w 1494883"/>
              <a:gd name="connsiteY6" fmla="*/ 359218 h 359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94883" h="359218">
                <a:moveTo>
                  <a:pt x="1245731" y="359218"/>
                </a:moveTo>
                <a:lnTo>
                  <a:pt x="249153" y="359218"/>
                </a:lnTo>
                <a:cubicBezTo>
                  <a:pt x="111550" y="359218"/>
                  <a:pt x="0" y="247669"/>
                  <a:pt x="0" y="110066"/>
                </a:cubicBezTo>
                <a:lnTo>
                  <a:pt x="0" y="0"/>
                </a:lnTo>
                <a:lnTo>
                  <a:pt x="1494883" y="0"/>
                </a:lnTo>
                <a:lnTo>
                  <a:pt x="1494883" y="110066"/>
                </a:lnTo>
                <a:cubicBezTo>
                  <a:pt x="1494883" y="247669"/>
                  <a:pt x="1383334" y="359218"/>
                  <a:pt x="1245731" y="359218"/>
                </a:cubicBezTo>
                <a:close/>
              </a:path>
            </a:pathLst>
          </a:custGeom>
          <a:solidFill>
            <a:srgbClr val="459597"/>
          </a:solidFill>
          <a:ln w="19050">
            <a:solidFill>
              <a:srgbClr val="45959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63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87CA1160-A359-9590-B76B-EE4EDD4ACFAA}"/>
              </a:ext>
            </a:extLst>
          </p:cNvPr>
          <p:cNvSpPr/>
          <p:nvPr/>
        </p:nvSpPr>
        <p:spPr>
          <a:xfrm>
            <a:off x="10321141" y="6048951"/>
            <a:ext cx="1515991" cy="101919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240"/>
              </a:lnSpc>
            </a:pPr>
            <a:r>
              <a:rPr lang="en-US" sz="11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Ustvarjanje</a:t>
            </a:r>
            <a:r>
              <a:rPr lang="en-US" sz="11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izvedljivosti</a:t>
            </a:r>
            <a:r>
              <a:rPr lang="en-US" sz="11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– </a:t>
            </a:r>
            <a:r>
              <a:rPr lang="en-US" sz="11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oblikovanje</a:t>
            </a:r>
            <a:r>
              <a:rPr lang="en-US" sz="11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cen</a:t>
            </a:r>
            <a:r>
              <a:rPr lang="en-US" sz="11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načrtovanje</a:t>
            </a:r>
            <a:r>
              <a:rPr lang="en-US" sz="11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11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dolgoročna</a:t>
            </a:r>
            <a:r>
              <a:rPr lang="en-US" sz="11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finančna</a:t>
            </a:r>
            <a:r>
              <a:rPr lang="en-US" sz="11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stabilnost</a:t>
            </a:r>
            <a:r>
              <a:rPr lang="en-US" sz="1100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endParaRPr lang="en-US" sz="1100" b="1" i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F2005551-E569-9463-A455-4972DD19A257}"/>
              </a:ext>
            </a:extLst>
          </p:cNvPr>
          <p:cNvCxnSpPr/>
          <p:nvPr/>
        </p:nvCxnSpPr>
        <p:spPr>
          <a:xfrm>
            <a:off x="10321143" y="5995351"/>
            <a:ext cx="1494883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C210D168-6ADC-25DF-0BAC-650EB118DC03}"/>
              </a:ext>
            </a:extLst>
          </p:cNvPr>
          <p:cNvCxnSpPr/>
          <p:nvPr/>
        </p:nvCxnSpPr>
        <p:spPr>
          <a:xfrm>
            <a:off x="10314132" y="7709557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Rectangle 170">
            <a:extLst>
              <a:ext uri="{FF2B5EF4-FFF2-40B4-BE49-F238E27FC236}">
                <a16:creationId xmlns:a16="http://schemas.microsoft.com/office/drawing/2014/main" id="{63E3F305-0E59-2A53-7671-70F4A5B84A93}"/>
              </a:ext>
            </a:extLst>
          </p:cNvPr>
          <p:cNvSpPr/>
          <p:nvPr/>
        </p:nvSpPr>
        <p:spPr>
          <a:xfrm>
            <a:off x="10314131" y="5757357"/>
            <a:ext cx="1494884" cy="254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ts val="1063"/>
              </a:lnSpc>
            </a:pPr>
            <a:r>
              <a:rPr lang="en-US" sz="1653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MODUL 8</a:t>
            </a:r>
          </a:p>
        </p:txBody>
      </p: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CDEA9BF1-958E-5130-9581-14BAD49501CA}"/>
              </a:ext>
            </a:extLst>
          </p:cNvPr>
          <p:cNvCxnSpPr/>
          <p:nvPr/>
        </p:nvCxnSpPr>
        <p:spPr>
          <a:xfrm>
            <a:off x="6868672" y="8935887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>
            <a:extLst>
              <a:ext uri="{FF2B5EF4-FFF2-40B4-BE49-F238E27FC236}">
                <a16:creationId xmlns:a16="http://schemas.microsoft.com/office/drawing/2014/main" id="{7AD1591A-867A-390D-132C-BC4101EF8D94}"/>
              </a:ext>
            </a:extLst>
          </p:cNvPr>
          <p:cNvSpPr/>
          <p:nvPr/>
        </p:nvSpPr>
        <p:spPr>
          <a:xfrm>
            <a:off x="6920081" y="7009388"/>
            <a:ext cx="1443474" cy="359566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Spoznajte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kaj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je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resnično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potrebno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za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finančno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vzpostavitev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zagon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vključno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z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izbiro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lokacije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nakupom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ali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najemom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realnimi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stroški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infrastrukture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ustvarjanjem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faktorja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presenečenja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..</a:t>
            </a:r>
          </a:p>
          <a:p>
            <a:pPr>
              <a:lnSpc>
                <a:spcPts val="827"/>
              </a:lnSpc>
            </a:pPr>
            <a:endParaRPr lang="en-US" sz="827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endParaRPr lang="en-US" sz="827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1.del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Začetek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–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pameten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začetek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proračun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obseg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poslovni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modeli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endParaRPr lang="en-US" sz="827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2.del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Razumite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svoje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goste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kaj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so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pripravljeni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plačati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3.del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Razumite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svoje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goste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kaj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so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pripravljeni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plačati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4.del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Trajnost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vlaganje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v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faktor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WOW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podporna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orodja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EC7C69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2108B68B-4637-82C4-73EE-C38A993E83E2}"/>
              </a:ext>
            </a:extLst>
          </p:cNvPr>
          <p:cNvCxnSpPr/>
          <p:nvPr/>
        </p:nvCxnSpPr>
        <p:spPr>
          <a:xfrm>
            <a:off x="10334475" y="8263892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38D2FAC5-25BD-B791-E78C-EA6E36D5ABD0}"/>
              </a:ext>
            </a:extLst>
          </p:cNvPr>
          <p:cNvCxnSpPr/>
          <p:nvPr/>
        </p:nvCxnSpPr>
        <p:spPr>
          <a:xfrm>
            <a:off x="10314131" y="8818751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22A37FF6-6D45-D173-7323-6D0F1245AADA}"/>
              </a:ext>
            </a:extLst>
          </p:cNvPr>
          <p:cNvCxnSpPr/>
          <p:nvPr/>
        </p:nvCxnSpPr>
        <p:spPr>
          <a:xfrm>
            <a:off x="10329374" y="9274393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9589AD4D-5EC0-AD2E-0021-9A3483B1860E}"/>
              </a:ext>
            </a:extLst>
          </p:cNvPr>
          <p:cNvCxnSpPr/>
          <p:nvPr/>
        </p:nvCxnSpPr>
        <p:spPr>
          <a:xfrm>
            <a:off x="10314131" y="9822380"/>
            <a:ext cx="1494883" cy="0"/>
          </a:xfrm>
          <a:prstGeom prst="line">
            <a:avLst/>
          </a:prstGeom>
          <a:ln w="19050">
            <a:solidFill>
              <a:srgbClr val="EC7C6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69128E6-D0F2-A496-C918-FB6DCDA5C7DA}"/>
              </a:ext>
            </a:extLst>
          </p:cNvPr>
          <p:cNvSpPr/>
          <p:nvPr/>
        </p:nvSpPr>
        <p:spPr>
          <a:xfrm>
            <a:off x="10356397" y="6997604"/>
            <a:ext cx="1466640" cy="444397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lnSpc>
                <a:spcPts val="827"/>
              </a:lnSpc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Naučite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se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pametnega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oblikovanja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cen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sezonskega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načrtovanja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strategij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za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nepredvidene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okoliščine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Naučite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se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sprejemati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odločitve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ki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bodo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zagotovile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prihodnost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vašega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podjetja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 </a:t>
            </a:r>
          </a:p>
          <a:p>
            <a:pPr>
              <a:lnSpc>
                <a:spcPts val="827"/>
              </a:lnSpc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ts val="827"/>
              </a:lnSpc>
            </a:pPr>
            <a:r>
              <a:rPr lang="en-US" sz="827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Part 1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Uvod v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finančno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upravljanje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pripravo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proračuna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poslovnega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modela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Part 2</a:t>
            </a:r>
            <a:r>
              <a:rPr lang="en-US" sz="900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00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Razumevanje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vaših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prihodkov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zmogljivosti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rezervacij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Part 3</a:t>
            </a:r>
            <a:r>
              <a:rPr lang="en-US" sz="900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00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sv-SE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Razumevanje vaših stroškov in določanje trajnostnih cen</a:t>
            </a: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Part 4</a:t>
            </a:r>
            <a:r>
              <a:rPr lang="en-US" sz="900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00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Koliko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noči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je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treba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prodati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da se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ustvari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dobiček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</a:pPr>
            <a:r>
              <a:rPr lang="en-US" sz="8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Part 5</a:t>
            </a:r>
            <a:r>
              <a:rPr lang="en-US" sz="900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00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300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pl-PL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Povečanje prihodkov z dodatki in finančnim nadzorom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Part 6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Upravljanje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tveganj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in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zaščita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vašega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podjetja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endParaRPr lang="en-US" sz="827" b="1" dirty="0">
              <a:solidFill>
                <a:srgbClr val="459597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Part 7</a:t>
            </a:r>
            <a:r>
              <a:rPr lang="en-US" sz="945" b="1" dirty="0">
                <a:solidFill>
                  <a:srgbClr val="459597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.</a:t>
            </a:r>
            <a:r>
              <a:rPr lang="en-US" sz="945" b="1" dirty="0">
                <a:solidFill>
                  <a:schemeClr val="bg1"/>
                </a:solidFill>
                <a:highlight>
                  <a:srgbClr val="459597"/>
                </a:highlight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459597"/>
              </a:buClr>
            </a:pPr>
            <a:endParaRPr lang="en-US" sz="354" b="1" dirty="0">
              <a:solidFill>
                <a:schemeClr val="bg1"/>
              </a:solidFill>
              <a:highlight>
                <a:srgbClr val="459597"/>
              </a:highlight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>
              <a:lnSpc>
                <a:spcPts val="827"/>
              </a:lnSpc>
              <a:buClr>
                <a:srgbClr val="459597"/>
              </a:buClr>
            </a:pP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Zelene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naložbe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za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dolgoročno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finančno</a:t>
            </a:r>
            <a:r>
              <a:rPr lang="en-US" sz="827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r>
              <a:rPr lang="en-US" sz="827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zdravje</a:t>
            </a: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104990" indent="-104990">
              <a:lnSpc>
                <a:spcPts val="827"/>
              </a:lnSpc>
              <a:buClr>
                <a:srgbClr val="459597"/>
              </a:buClr>
              <a:buFont typeface="Arial" panose="020B0604020202020204" pitchFamily="34" charset="0"/>
              <a:buChar char="•"/>
            </a:pPr>
            <a:endParaRPr lang="en-US" sz="827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70C39C4-5C5C-28FA-13BE-F1A3D26C7485}"/>
              </a:ext>
            </a:extLst>
          </p:cNvPr>
          <p:cNvSpPr txBox="1"/>
          <p:nvPr/>
        </p:nvSpPr>
        <p:spPr>
          <a:xfrm>
            <a:off x="5350822" y="522975"/>
            <a:ext cx="6486310" cy="5885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ts val="2000"/>
              </a:lnSpc>
            </a:pPr>
            <a:r>
              <a:rPr lang="en-IE" sz="3600" b="1" kern="100" dirty="0">
                <a:solidFill>
                  <a:srgbClr val="EC7C69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Kaj je </a:t>
            </a:r>
            <a:r>
              <a:rPr lang="en-IE" sz="3600" b="1" kern="100" dirty="0" err="1">
                <a:solidFill>
                  <a:srgbClr val="EC7C69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zajema</a:t>
            </a:r>
            <a:r>
              <a:rPr lang="en-IE" sz="3600" b="1" kern="100" dirty="0">
                <a:solidFill>
                  <a:srgbClr val="EC7C69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?</a:t>
            </a:r>
            <a:r>
              <a:rPr lang="en-IE" sz="14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</a:p>
          <a:p>
            <a:pPr algn="r">
              <a:lnSpc>
                <a:spcPts val="2000"/>
              </a:lnSpc>
            </a:pPr>
            <a:r>
              <a:rPr lang="en-IE" sz="14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8 </a:t>
            </a:r>
            <a:r>
              <a:rPr lang="en-IE" sz="1400" kern="1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modulov</a:t>
            </a:r>
            <a:r>
              <a:rPr lang="en-IE" sz="14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| 27 </a:t>
            </a:r>
            <a:r>
              <a:rPr lang="en-IE" sz="1400" kern="1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področij</a:t>
            </a:r>
            <a:r>
              <a:rPr lang="en-IE" sz="14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IE" sz="1400" kern="1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učenja</a:t>
            </a:r>
            <a:r>
              <a:rPr lang="en-IE" sz="14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| </a:t>
            </a:r>
            <a:r>
              <a:rPr lang="en-IE" sz="1400" kern="1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več</a:t>
            </a:r>
            <a:r>
              <a:rPr lang="en-IE" sz="14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IE" sz="1400" kern="1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kot</a:t>
            </a:r>
            <a:r>
              <a:rPr lang="en-IE" sz="14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30 </a:t>
            </a:r>
            <a:r>
              <a:rPr lang="en-IE" sz="1400" kern="1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študij</a:t>
            </a:r>
            <a:r>
              <a:rPr lang="en-IE" sz="14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IE" sz="1400" kern="1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primerov</a:t>
            </a:r>
            <a:endParaRPr lang="en-IE" sz="14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8EAFE818-796A-5B3E-4F9D-D3C6C07144FE}"/>
              </a:ext>
            </a:extLst>
          </p:cNvPr>
          <p:cNvSpPr txBox="1"/>
          <p:nvPr/>
        </p:nvSpPr>
        <p:spPr>
          <a:xfrm>
            <a:off x="5832790" y="10505852"/>
            <a:ext cx="4245542" cy="3591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IE" sz="2000" kern="100" dirty="0" err="1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Kliknite</a:t>
            </a:r>
            <a:r>
              <a:rPr lang="en-IE" sz="2000" kern="100" dirty="0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IE" sz="2000" kern="100" dirty="0" err="1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tukaj</a:t>
            </a:r>
            <a:r>
              <a:rPr lang="en-IE" sz="2000" kern="100" dirty="0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IE" sz="2000" b="1" kern="100" dirty="0" err="1">
                <a:solidFill>
                  <a:srgbClr val="EC7C69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</a:t>
            </a:r>
            <a:r>
              <a:rPr lang="en-IE" sz="2000" b="1" kern="100" dirty="0" err="1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rimeri</a:t>
            </a:r>
            <a:r>
              <a:rPr lang="en-IE" sz="2000" b="1" kern="100" dirty="0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IE" sz="2000" b="1" kern="100" dirty="0" err="1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dobrih</a:t>
            </a:r>
            <a:r>
              <a:rPr lang="en-IE" sz="2000" b="1" kern="100" dirty="0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IE" sz="2000" b="1" kern="100" dirty="0" err="1">
                <a:solidFill>
                  <a:srgbClr val="EC7C69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praks</a:t>
            </a:r>
            <a:endParaRPr lang="en-IE" sz="2000" b="1" kern="100" dirty="0">
              <a:solidFill>
                <a:srgbClr val="EC7C69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181" name="Picture 180">
            <a:extLst>
              <a:ext uri="{FF2B5EF4-FFF2-40B4-BE49-F238E27FC236}">
                <a16:creationId xmlns:a16="http://schemas.microsoft.com/office/drawing/2014/main" id="{F6C60065-5F5F-322D-8924-1D0AD6DD3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2749" y="10958541"/>
            <a:ext cx="4586494" cy="557421"/>
          </a:xfrm>
          <a:prstGeom prst="rect">
            <a:avLst/>
          </a:prstGeom>
        </p:spPr>
      </p:pic>
      <p:pic>
        <p:nvPicPr>
          <p:cNvPr id="182" name="Picture 181">
            <a:extLst>
              <a:ext uri="{FF2B5EF4-FFF2-40B4-BE49-F238E27FC236}">
                <a16:creationId xmlns:a16="http://schemas.microsoft.com/office/drawing/2014/main" id="{E4C27A74-AEC1-B826-65B4-32FD2EA0EE5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84" t="152" r="28902" b="67223"/>
          <a:stretch/>
        </p:blipFill>
        <p:spPr>
          <a:xfrm flipH="1">
            <a:off x="28584" y="8985609"/>
            <a:ext cx="2108220" cy="2534879"/>
          </a:xfrm>
          <a:prstGeom prst="rect">
            <a:avLst/>
          </a:prstGeom>
        </p:spPr>
      </p:pic>
      <p:sp>
        <p:nvSpPr>
          <p:cNvPr id="184" name="Graphic 6">
            <a:extLst>
              <a:ext uri="{FF2B5EF4-FFF2-40B4-BE49-F238E27FC236}">
                <a16:creationId xmlns:a16="http://schemas.microsoft.com/office/drawing/2014/main" id="{EDE6F580-0458-EE08-89D5-10DFD926D1F5}"/>
              </a:ext>
            </a:extLst>
          </p:cNvPr>
          <p:cNvSpPr txBox="1"/>
          <p:nvPr/>
        </p:nvSpPr>
        <p:spPr>
          <a:xfrm>
            <a:off x="432669" y="4279553"/>
            <a:ext cx="3605931" cy="27880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ts val="1500"/>
              </a:lnSpc>
              <a:buFont typeface="Calibri" panose="020F0502020204030204" pitchFamily="34" charset="0"/>
              <a:buChar char="→"/>
            </a:pP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Začnite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naš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tečaj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in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spremenite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svojo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poslovno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idejo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v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nepozabno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bivanje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. Ta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tečaj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vas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bo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korak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za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korakom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popeljal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skozi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oblikovanje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in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vodenje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lastne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alternativne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turistične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nastanitve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.</a:t>
            </a:r>
          </a:p>
          <a:p>
            <a:pPr>
              <a:lnSpc>
                <a:spcPts val="1500"/>
              </a:lnSpc>
            </a:pPr>
            <a:endParaRPr lang="en-US" sz="150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  <a:sym typeface="OpenSans"/>
              <a:rtl val="0"/>
            </a:endParaRPr>
          </a:p>
          <a:p>
            <a:pPr marL="285750" indent="-285750">
              <a:lnSpc>
                <a:spcPts val="1500"/>
              </a:lnSpc>
              <a:buFont typeface="Calibri" panose="020F0502020204030204" pitchFamily="34" charset="0"/>
              <a:buChar char="→"/>
            </a:pP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Odkrijte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,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kako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prepoznati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priložnosti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na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trgu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, se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izkazati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na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trgu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in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gostom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ponuditi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izkušnje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, ki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pustijo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trajen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vtis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. </a:t>
            </a:r>
          </a:p>
          <a:p>
            <a:pPr>
              <a:lnSpc>
                <a:spcPts val="1500"/>
              </a:lnSpc>
            </a:pPr>
            <a:endParaRPr lang="en-US" sz="150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  <a:sym typeface="OpenSans"/>
              <a:rtl val="0"/>
            </a:endParaRPr>
          </a:p>
          <a:p>
            <a:pPr marL="285750" indent="-285750">
              <a:lnSpc>
                <a:spcPts val="1500"/>
              </a:lnSpc>
              <a:buFont typeface="Calibri" panose="020F0502020204030204" pitchFamily="34" charset="0"/>
              <a:buChar char="→"/>
            </a:pP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Raziščite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različne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možnosti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financiranja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,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strateško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finančno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načrtovanje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in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načine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za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zagon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in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ohranjanje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uspešnega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 </a:t>
            </a:r>
            <a:r>
              <a:rPr lang="en-US" sz="1500" b="1" dirty="0" err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podjetja</a:t>
            </a:r>
            <a:r>
              <a:rPr lang="en-US" sz="15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OpenSans"/>
                <a:rtl val="0"/>
              </a:rPr>
              <a:t>.</a:t>
            </a:r>
            <a:endParaRPr lang="en-US" sz="150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  <a:sym typeface="OpenSans"/>
              <a:rtl val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4E7A4FDA-CDC7-E73C-681E-F57EA1AD4B11}"/>
              </a:ext>
            </a:extLst>
          </p:cNvPr>
          <p:cNvSpPr txBox="1"/>
          <p:nvPr/>
        </p:nvSpPr>
        <p:spPr>
          <a:xfrm>
            <a:off x="120316" y="3361986"/>
            <a:ext cx="3769797" cy="878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US" sz="24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Svojo</a:t>
            </a:r>
            <a:r>
              <a:rPr lang="en-US" sz="2400" b="1" kern="100" dirty="0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idejo</a:t>
            </a:r>
            <a:r>
              <a:rPr lang="en-US" sz="2400" b="1" kern="100" dirty="0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o </a:t>
            </a:r>
            <a:r>
              <a:rPr lang="en-US" sz="24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turistični</a:t>
            </a:r>
            <a:r>
              <a:rPr lang="en-US" sz="2400" b="1" kern="100" dirty="0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namestitvi</a:t>
            </a:r>
            <a:r>
              <a:rPr lang="en-US" sz="2400" b="1" kern="100" dirty="0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spremenite</a:t>
            </a:r>
            <a:r>
              <a:rPr lang="en-US" sz="2400" b="1" kern="100" dirty="0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v </a:t>
            </a:r>
            <a:r>
              <a:rPr lang="en-US" sz="24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nepozabno</a:t>
            </a:r>
            <a:r>
              <a:rPr lang="en-US" sz="2400" b="1" kern="100" dirty="0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bivanje</a:t>
            </a:r>
            <a:r>
              <a:rPr lang="en-US" sz="2400" b="1" kern="100" dirty="0">
                <a:solidFill>
                  <a:schemeClr val="bg1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!</a:t>
            </a:r>
            <a:endParaRPr lang="en-IE" sz="24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194" name="Picture 193">
            <a:extLst>
              <a:ext uri="{FF2B5EF4-FFF2-40B4-BE49-F238E27FC236}">
                <a16:creationId xmlns:a16="http://schemas.microsoft.com/office/drawing/2014/main" id="{7431F622-7663-CEF6-DBF8-67ECBB0C5E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90974" y="1419445"/>
            <a:ext cx="2505591" cy="1552610"/>
          </a:xfrm>
          <a:prstGeom prst="rect">
            <a:avLst/>
          </a:prstGeom>
        </p:spPr>
      </p:pic>
      <p:pic>
        <p:nvPicPr>
          <p:cNvPr id="195" name="Picture 194">
            <a:extLst>
              <a:ext uri="{FF2B5EF4-FFF2-40B4-BE49-F238E27FC236}">
                <a16:creationId xmlns:a16="http://schemas.microsoft.com/office/drawing/2014/main" id="{8948AD23-6834-0D51-3DC4-AFA7D30C898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709" t="1" r="6327" b="62726"/>
          <a:stretch/>
        </p:blipFill>
        <p:spPr>
          <a:xfrm rot="10800000" flipH="1">
            <a:off x="0" y="-133385"/>
            <a:ext cx="3729789" cy="35947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BBF32F-031D-D076-4318-8AA64D44949E}"/>
              </a:ext>
            </a:extLst>
          </p:cNvPr>
          <p:cNvSpPr txBox="1"/>
          <p:nvPr/>
        </p:nvSpPr>
        <p:spPr>
          <a:xfrm>
            <a:off x="-39435" y="178927"/>
            <a:ext cx="6659534" cy="1200329"/>
          </a:xfrm>
          <a:prstGeom prst="rect">
            <a:avLst/>
          </a:prstGeom>
          <a:solidFill>
            <a:srgbClr val="EC7C69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EC7C69"/>
                </a:highlight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BREZPLAČNI </a:t>
            </a:r>
            <a:r>
              <a:rPr lang="en-US" sz="3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tečaj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: </a:t>
            </a:r>
            <a:r>
              <a:rPr lang="en-US" sz="3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začnite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graditi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svoje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lastno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epsko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bivanje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DINCondensed-Bold"/>
                <a:rtl val="0"/>
              </a:rPr>
              <a:t>!</a:t>
            </a: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735473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EC2A733B751B4A9BD302BA2F24F71D" ma:contentTypeVersion="16" ma:contentTypeDescription="Create a new document." ma:contentTypeScope="" ma:versionID="9419557d0d05647896247c76f8082c84">
  <xsd:schema xmlns:xsd="http://www.w3.org/2001/XMLSchema" xmlns:xs="http://www.w3.org/2001/XMLSchema" xmlns:p="http://schemas.microsoft.com/office/2006/metadata/properties" xmlns:ns2="7b53bf8c-4569-44df-ad60-bb18397340c4" xmlns:ns3="835803b3-5fd4-490d-9118-e08d8d43fc1e" targetNamespace="http://schemas.microsoft.com/office/2006/metadata/properties" ma:root="true" ma:fieldsID="8bb00514f3168b1377ce5798e928eabc" ns2:_="" ns3:_="">
    <xsd:import namespace="7b53bf8c-4569-44df-ad60-bb18397340c4"/>
    <xsd:import namespace="835803b3-5fd4-490d-9118-e08d8d43fc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53bf8c-4569-44df-ad60-bb18397340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ea1d401-ac04-46f1-9878-c8838732bb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5803b3-5fd4-490d-9118-e08d8d43fc1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42f271f-8533-40f3-8d6b-870b5cd30576}" ma:internalName="TaxCatchAll" ma:showField="CatchAllData" ma:web="835803b3-5fd4-490d-9118-e08d8d43fc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35803b3-5fd4-490d-9118-e08d8d43fc1e" xsi:nil="true"/>
    <lcf76f155ced4ddcb4097134ff3c332f xmlns="7b53bf8c-4569-44df-ad60-bb18397340c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6B3060-4366-49DF-B852-CC2E530DCF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10E4A3-624B-4B1D-98A0-ABC387C5A7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53bf8c-4569-44df-ad60-bb18397340c4"/>
    <ds:schemaRef ds:uri="835803b3-5fd4-490d-9118-e08d8d43fc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A1B4515-FB21-4E4B-B3E6-0425C49600D9}">
  <ds:schemaRefs>
    <ds:schemaRef ds:uri="http://schemas.microsoft.com/office/2006/metadata/properties"/>
    <ds:schemaRef ds:uri="http://schemas.microsoft.com/office/infopath/2007/PartnerControls"/>
    <ds:schemaRef ds:uri="835803b3-5fd4-490d-9118-e08d8d43fc1e"/>
    <ds:schemaRef ds:uri="7b53bf8c-4569-44df-ad60-bb18397340c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748</Words>
  <Application>Microsoft Office PowerPoint</Application>
  <PresentationFormat>Custom</PresentationFormat>
  <Paragraphs>146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Gillian Keane</dc:creator>
  <cp:lastModifiedBy>Tatjana Klakočar</cp:lastModifiedBy>
  <cp:revision>11</cp:revision>
  <dcterms:created xsi:type="dcterms:W3CDTF">2025-08-21T18:15:44Z</dcterms:created>
  <dcterms:modified xsi:type="dcterms:W3CDTF">2026-01-15T15:04:42Z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0x01010026EC2A733B751B4A9BD302BA2F24F71D</vt:lpwstr>
  </property>
</Properties>
</file>