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38"/>
  </p:notesMasterIdLst>
  <p:handoutMasterIdLst>
    <p:handoutMasterId r:id="rId39"/>
  </p:handoutMasterIdLst>
  <p:sldIdLst>
    <p:sldId id="7830" r:id="rId2"/>
    <p:sldId id="7696" r:id="rId3"/>
    <p:sldId id="6822" r:id="rId4"/>
    <p:sldId id="7151" r:id="rId5"/>
    <p:sldId id="7750" r:id="rId6"/>
    <p:sldId id="7709" r:id="rId7"/>
    <p:sldId id="7751" r:id="rId8"/>
    <p:sldId id="7752" r:id="rId9"/>
    <p:sldId id="7710" r:id="rId10"/>
    <p:sldId id="7753" r:id="rId11"/>
    <p:sldId id="7754" r:id="rId12"/>
    <p:sldId id="7756" r:id="rId13"/>
    <p:sldId id="7757" r:id="rId14"/>
    <p:sldId id="7758" r:id="rId15"/>
    <p:sldId id="7683" r:id="rId16"/>
    <p:sldId id="7686" r:id="rId17"/>
    <p:sldId id="7784" r:id="rId18"/>
    <p:sldId id="7785" r:id="rId19"/>
    <p:sldId id="7786" r:id="rId20"/>
    <p:sldId id="7787" r:id="rId21"/>
    <p:sldId id="7788" r:id="rId22"/>
    <p:sldId id="7789" r:id="rId23"/>
    <p:sldId id="7790" r:id="rId24"/>
    <p:sldId id="7791" r:id="rId25"/>
    <p:sldId id="7793" r:id="rId26"/>
    <p:sldId id="7794" r:id="rId27"/>
    <p:sldId id="7795" r:id="rId28"/>
    <p:sldId id="6839" r:id="rId29"/>
    <p:sldId id="7651" r:id="rId30"/>
    <p:sldId id="6946" r:id="rId31"/>
    <p:sldId id="6913" r:id="rId32"/>
    <p:sldId id="6937" r:id="rId33"/>
    <p:sldId id="6926" r:id="rId34"/>
    <p:sldId id="6807" r:id="rId35"/>
    <p:sldId id="6853" r:id="rId36"/>
    <p:sldId id="770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C69"/>
    <a:srgbClr val="E2D0F0"/>
    <a:srgbClr val="0D9390"/>
    <a:srgbClr val="E96751"/>
    <a:srgbClr val="494949"/>
    <a:srgbClr val="F2A158"/>
    <a:srgbClr val="DCC5ED"/>
    <a:srgbClr val="3FB5A1"/>
    <a:srgbClr val="E1FFE1"/>
    <a:srgbClr val="CEF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95BB85-65D6-511C-44EC-FEF896AE6341}" v="166" dt="2026-01-09T11:13:21.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58" autoAdjust="0"/>
    <p:restoredTop sz="95082"/>
  </p:normalViewPr>
  <p:slideViewPr>
    <p:cSldViewPr snapToGrid="0" snapToObjects="1">
      <p:cViewPr varScale="1">
        <p:scale>
          <a:sx n="82" d="100"/>
          <a:sy n="82" d="100"/>
        </p:scale>
        <p:origin x="67"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a Krošl" userId="S::irenak@vsgt.si::6f871211-9d6e-4801-9f7a-49ad5e71b0eb" providerId="AD" clId="Web-{F495BB85-65D6-511C-44EC-FEF896AE6341}"/>
    <pc:docChg chg="modSld">
      <pc:chgData name="Irena Krošl" userId="S::irenak@vsgt.si::6f871211-9d6e-4801-9f7a-49ad5e71b0eb" providerId="AD" clId="Web-{F495BB85-65D6-511C-44EC-FEF896AE6341}" dt="2026-01-09T11:13:21.929" v="150" actId="20577"/>
      <pc:docMkLst>
        <pc:docMk/>
      </pc:docMkLst>
      <pc:sldChg chg="modSp">
        <pc:chgData name="Irena Krošl" userId="S::irenak@vsgt.si::6f871211-9d6e-4801-9f7a-49ad5e71b0eb" providerId="AD" clId="Web-{F495BB85-65D6-511C-44EC-FEF896AE6341}" dt="2026-01-09T11:12:53.162" v="140" actId="20577"/>
        <pc:sldMkLst>
          <pc:docMk/>
          <pc:sldMk cId="942414685" sldId="6807"/>
        </pc:sldMkLst>
        <pc:spChg chg="mod">
          <ac:chgData name="Irena Krošl" userId="S::irenak@vsgt.si::6f871211-9d6e-4801-9f7a-49ad5e71b0eb" providerId="AD" clId="Web-{F495BB85-65D6-511C-44EC-FEF896AE6341}" dt="2026-01-09T11:12:35.130" v="135" actId="1076"/>
          <ac:spMkLst>
            <pc:docMk/>
            <pc:sldMk cId="942414685" sldId="6807"/>
            <ac:spMk id="2" creationId="{BDD0191F-8744-A144-AD34-9EA3AF7AB073}"/>
          </ac:spMkLst>
        </pc:spChg>
        <pc:spChg chg="mod">
          <ac:chgData name="Irena Krošl" userId="S::irenak@vsgt.si::6f871211-9d6e-4801-9f7a-49ad5e71b0eb" providerId="AD" clId="Web-{F495BB85-65D6-511C-44EC-FEF896AE6341}" dt="2026-01-09T11:12:27.380" v="132" actId="1076"/>
          <ac:spMkLst>
            <pc:docMk/>
            <pc:sldMk cId="942414685" sldId="6807"/>
            <ac:spMk id="8" creationId="{3A54DBEB-F529-8A29-CA3B-F9D07619504F}"/>
          </ac:spMkLst>
        </pc:spChg>
        <pc:spChg chg="mod">
          <ac:chgData name="Irena Krošl" userId="S::irenak@vsgt.si::6f871211-9d6e-4801-9f7a-49ad5e71b0eb" providerId="AD" clId="Web-{F495BB85-65D6-511C-44EC-FEF896AE6341}" dt="2026-01-09T11:12:53.162" v="140" actId="20577"/>
          <ac:spMkLst>
            <pc:docMk/>
            <pc:sldMk cId="942414685" sldId="6807"/>
            <ac:spMk id="14" creationId="{AD3CBF2F-46A6-C242-F8C8-3D1EC085BF50}"/>
          </ac:spMkLst>
        </pc:spChg>
      </pc:sldChg>
      <pc:sldChg chg="modSp">
        <pc:chgData name="Irena Krošl" userId="S::irenak@vsgt.si::6f871211-9d6e-4801-9f7a-49ad5e71b0eb" providerId="AD" clId="Web-{F495BB85-65D6-511C-44EC-FEF896AE6341}" dt="2026-01-09T11:00:19.438" v="3"/>
        <pc:sldMkLst>
          <pc:docMk/>
          <pc:sldMk cId="3949969504" sldId="6822"/>
        </pc:sldMkLst>
        <pc:spChg chg="mod">
          <ac:chgData name="Irena Krošl" userId="S::irenak@vsgt.si::6f871211-9d6e-4801-9f7a-49ad5e71b0eb" providerId="AD" clId="Web-{F495BB85-65D6-511C-44EC-FEF896AE6341}" dt="2026-01-09T11:00:19.438" v="3"/>
          <ac:spMkLst>
            <pc:docMk/>
            <pc:sldMk cId="3949969504" sldId="6822"/>
            <ac:spMk id="12" creationId="{EBB67F02-9566-9A8A-D2E3-8861E27EEB21}"/>
          </ac:spMkLst>
        </pc:spChg>
      </pc:sldChg>
      <pc:sldChg chg="modSp">
        <pc:chgData name="Irena Krošl" userId="S::irenak@vsgt.si::6f871211-9d6e-4801-9f7a-49ad5e71b0eb" providerId="AD" clId="Web-{F495BB85-65D6-511C-44EC-FEF896AE6341}" dt="2026-01-09T11:10:06.047" v="102" actId="1076"/>
        <pc:sldMkLst>
          <pc:docMk/>
          <pc:sldMk cId="244302602" sldId="6839"/>
        </pc:sldMkLst>
        <pc:spChg chg="mod">
          <ac:chgData name="Irena Krošl" userId="S::irenak@vsgt.si::6f871211-9d6e-4801-9f7a-49ad5e71b0eb" providerId="AD" clId="Web-{F495BB85-65D6-511C-44EC-FEF896AE6341}" dt="2026-01-09T11:10:06.047" v="102" actId="1076"/>
          <ac:spMkLst>
            <pc:docMk/>
            <pc:sldMk cId="244302602" sldId="6839"/>
            <ac:spMk id="6" creationId="{4693E07B-BCD7-B4B9-CE69-14492D1DAA2C}"/>
          </ac:spMkLst>
        </pc:spChg>
      </pc:sldChg>
      <pc:sldChg chg="modSp">
        <pc:chgData name="Irena Krošl" userId="S::irenak@vsgt.si::6f871211-9d6e-4801-9f7a-49ad5e71b0eb" providerId="AD" clId="Web-{F495BB85-65D6-511C-44EC-FEF896AE6341}" dt="2026-01-09T11:13:01.334" v="143" actId="14100"/>
        <pc:sldMkLst>
          <pc:docMk/>
          <pc:sldMk cId="2740311673" sldId="6853"/>
        </pc:sldMkLst>
        <pc:spChg chg="mod">
          <ac:chgData name="Irena Krošl" userId="S::irenak@vsgt.si::6f871211-9d6e-4801-9f7a-49ad5e71b0eb" providerId="AD" clId="Web-{F495BB85-65D6-511C-44EC-FEF896AE6341}" dt="2026-01-09T11:13:01.334" v="143" actId="14100"/>
          <ac:spMkLst>
            <pc:docMk/>
            <pc:sldMk cId="2740311673" sldId="6853"/>
            <ac:spMk id="2" creationId="{B052B569-E558-0425-AED1-1D8591365878}"/>
          </ac:spMkLst>
        </pc:spChg>
        <pc:spChg chg="mod">
          <ac:chgData name="Irena Krošl" userId="S::irenak@vsgt.si::6f871211-9d6e-4801-9f7a-49ad5e71b0eb" providerId="AD" clId="Web-{F495BB85-65D6-511C-44EC-FEF896AE6341}" dt="2026-01-09T11:12:57.319" v="141" actId="1076"/>
          <ac:spMkLst>
            <pc:docMk/>
            <pc:sldMk cId="2740311673" sldId="6853"/>
            <ac:spMk id="13" creationId="{AC772ED2-15D5-9ABD-DF9A-0E4B49799F42}"/>
          </ac:spMkLst>
        </pc:spChg>
      </pc:sldChg>
      <pc:sldChg chg="modSp">
        <pc:chgData name="Irena Krošl" userId="S::irenak@vsgt.si::6f871211-9d6e-4801-9f7a-49ad5e71b0eb" providerId="AD" clId="Web-{F495BB85-65D6-511C-44EC-FEF896AE6341}" dt="2026-01-09T11:11:23.972" v="123" actId="20577"/>
        <pc:sldMkLst>
          <pc:docMk/>
          <pc:sldMk cId="1565634816" sldId="6913"/>
        </pc:sldMkLst>
        <pc:spChg chg="mod">
          <ac:chgData name="Irena Krošl" userId="S::irenak@vsgt.si::6f871211-9d6e-4801-9f7a-49ad5e71b0eb" providerId="AD" clId="Web-{F495BB85-65D6-511C-44EC-FEF896AE6341}" dt="2026-01-09T11:11:23.972" v="123" actId="20577"/>
          <ac:spMkLst>
            <pc:docMk/>
            <pc:sldMk cId="1565634816" sldId="6913"/>
            <ac:spMk id="6" creationId="{CEA400DB-E90F-6158-A5AD-943AB78884B1}"/>
          </ac:spMkLst>
        </pc:spChg>
      </pc:sldChg>
      <pc:sldChg chg="modSp">
        <pc:chgData name="Irena Krošl" userId="S::irenak@vsgt.si::6f871211-9d6e-4801-9f7a-49ad5e71b0eb" providerId="AD" clId="Web-{F495BB85-65D6-511C-44EC-FEF896AE6341}" dt="2026-01-09T11:12:16.364" v="131" actId="1076"/>
        <pc:sldMkLst>
          <pc:docMk/>
          <pc:sldMk cId="705136102" sldId="6926"/>
        </pc:sldMkLst>
        <pc:spChg chg="mod">
          <ac:chgData name="Irena Krošl" userId="S::irenak@vsgt.si::6f871211-9d6e-4801-9f7a-49ad5e71b0eb" providerId="AD" clId="Web-{F495BB85-65D6-511C-44EC-FEF896AE6341}" dt="2026-01-09T11:12:16.364" v="131" actId="1076"/>
          <ac:spMkLst>
            <pc:docMk/>
            <pc:sldMk cId="705136102" sldId="6926"/>
            <ac:spMk id="6" creationId="{C85CBB51-B365-6923-D2DE-706AB088C7B4}"/>
          </ac:spMkLst>
        </pc:spChg>
      </pc:sldChg>
      <pc:sldChg chg="modSp">
        <pc:chgData name="Irena Krošl" userId="S::irenak@vsgt.si::6f871211-9d6e-4801-9f7a-49ad5e71b0eb" providerId="AD" clId="Web-{F495BB85-65D6-511C-44EC-FEF896AE6341}" dt="2026-01-09T11:11:30.003" v="124" actId="1076"/>
        <pc:sldMkLst>
          <pc:docMk/>
          <pc:sldMk cId="4022517849" sldId="6937"/>
        </pc:sldMkLst>
        <pc:spChg chg="mod">
          <ac:chgData name="Irena Krošl" userId="S::irenak@vsgt.si::6f871211-9d6e-4801-9f7a-49ad5e71b0eb" providerId="AD" clId="Web-{F495BB85-65D6-511C-44EC-FEF896AE6341}" dt="2026-01-09T11:11:30.003" v="124" actId="1076"/>
          <ac:spMkLst>
            <pc:docMk/>
            <pc:sldMk cId="4022517849" sldId="6937"/>
            <ac:spMk id="6" creationId="{A5715B4B-A3FF-882A-DD0D-47F7285B5B76}"/>
          </ac:spMkLst>
        </pc:spChg>
      </pc:sldChg>
      <pc:sldChg chg="modSp">
        <pc:chgData name="Irena Krošl" userId="S::irenak@vsgt.si::6f871211-9d6e-4801-9f7a-49ad5e71b0eb" providerId="AD" clId="Web-{F495BB85-65D6-511C-44EC-FEF896AE6341}" dt="2026-01-09T11:10:39.970" v="114" actId="20577"/>
        <pc:sldMkLst>
          <pc:docMk/>
          <pc:sldMk cId="880613852" sldId="6946"/>
        </pc:sldMkLst>
        <pc:spChg chg="mod">
          <ac:chgData name="Irena Krošl" userId="S::irenak@vsgt.si::6f871211-9d6e-4801-9f7a-49ad5e71b0eb" providerId="AD" clId="Web-{F495BB85-65D6-511C-44EC-FEF896AE6341}" dt="2026-01-09T11:10:39.970" v="114" actId="20577"/>
          <ac:spMkLst>
            <pc:docMk/>
            <pc:sldMk cId="880613852" sldId="6946"/>
            <ac:spMk id="4" creationId="{609EF2AC-E286-FB96-C7AF-5DDCF0EF7AF5}"/>
          </ac:spMkLst>
        </pc:spChg>
      </pc:sldChg>
      <pc:sldChg chg="modSp">
        <pc:chgData name="Irena Krošl" userId="S::irenak@vsgt.si::6f871211-9d6e-4801-9f7a-49ad5e71b0eb" providerId="AD" clId="Web-{F495BB85-65D6-511C-44EC-FEF896AE6341}" dt="2026-01-09T11:00:41.799" v="5" actId="1076"/>
        <pc:sldMkLst>
          <pc:docMk/>
          <pc:sldMk cId="632157328" sldId="7151"/>
        </pc:sldMkLst>
        <pc:spChg chg="mod">
          <ac:chgData name="Irena Krošl" userId="S::irenak@vsgt.si::6f871211-9d6e-4801-9f7a-49ad5e71b0eb" providerId="AD" clId="Web-{F495BB85-65D6-511C-44EC-FEF896AE6341}" dt="2026-01-09T11:00:41.799" v="5" actId="1076"/>
          <ac:spMkLst>
            <pc:docMk/>
            <pc:sldMk cId="632157328" sldId="7151"/>
            <ac:spMk id="6" creationId="{23078239-FB74-DF4F-0966-A9CC7C932C15}"/>
          </ac:spMkLst>
        </pc:spChg>
        <pc:spChg chg="mod">
          <ac:chgData name="Irena Krošl" userId="S::irenak@vsgt.si::6f871211-9d6e-4801-9f7a-49ad5e71b0eb" providerId="AD" clId="Web-{F495BB85-65D6-511C-44EC-FEF896AE6341}" dt="2026-01-09T11:00:39.127" v="4" actId="1076"/>
          <ac:spMkLst>
            <pc:docMk/>
            <pc:sldMk cId="632157328" sldId="7151"/>
            <ac:spMk id="8" creationId="{442B712A-D3BC-3DD3-A6BE-0A749C393F36}"/>
          </ac:spMkLst>
        </pc:spChg>
      </pc:sldChg>
      <pc:sldChg chg="modSp">
        <pc:chgData name="Irena Krošl" userId="S::irenak@vsgt.si::6f871211-9d6e-4801-9f7a-49ad5e71b0eb" providerId="AD" clId="Web-{F495BB85-65D6-511C-44EC-FEF896AE6341}" dt="2026-01-09T11:00:19.438" v="3"/>
        <pc:sldMkLst>
          <pc:docMk/>
          <pc:sldMk cId="3583432802" sldId="7651"/>
        </pc:sldMkLst>
        <pc:spChg chg="mod">
          <ac:chgData name="Irena Krošl" userId="S::irenak@vsgt.si::6f871211-9d6e-4801-9f7a-49ad5e71b0eb" providerId="AD" clId="Web-{F495BB85-65D6-511C-44EC-FEF896AE6341}" dt="2026-01-09T11:00:19.438" v="3"/>
          <ac:spMkLst>
            <pc:docMk/>
            <pc:sldMk cId="3583432802" sldId="7651"/>
            <ac:spMk id="8" creationId="{2FCF7235-9A50-CB0B-6CEF-AF3D01266068}"/>
          </ac:spMkLst>
        </pc:spChg>
      </pc:sldChg>
      <pc:sldChg chg="modSp">
        <pc:chgData name="Irena Krošl" userId="S::irenak@vsgt.si::6f871211-9d6e-4801-9f7a-49ad5e71b0eb" providerId="AD" clId="Web-{F495BB85-65D6-511C-44EC-FEF896AE6341}" dt="2026-01-09T11:05:04.762" v="43" actId="1076"/>
        <pc:sldMkLst>
          <pc:docMk/>
          <pc:sldMk cId="2748596392" sldId="7683"/>
        </pc:sldMkLst>
        <pc:spChg chg="mod">
          <ac:chgData name="Irena Krošl" userId="S::irenak@vsgt.si::6f871211-9d6e-4801-9f7a-49ad5e71b0eb" providerId="AD" clId="Web-{F495BB85-65D6-511C-44EC-FEF896AE6341}" dt="2026-01-09T11:05:04.762" v="43" actId="1076"/>
          <ac:spMkLst>
            <pc:docMk/>
            <pc:sldMk cId="2748596392" sldId="7683"/>
            <ac:spMk id="19" creationId="{538C4659-2B37-86C2-FB57-AF9C7E2944B4}"/>
          </ac:spMkLst>
        </pc:spChg>
        <pc:cxnChg chg="mod">
          <ac:chgData name="Irena Krošl" userId="S::irenak@vsgt.si::6f871211-9d6e-4801-9f7a-49ad5e71b0eb" providerId="AD" clId="Web-{F495BB85-65D6-511C-44EC-FEF896AE6341}" dt="2026-01-09T11:04:23.024" v="42" actId="1076"/>
          <ac:cxnSpMkLst>
            <pc:docMk/>
            <pc:sldMk cId="2748596392" sldId="7683"/>
            <ac:cxnSpMk id="16" creationId="{9BFDAF9F-CE3A-AA20-8C24-DD882A3876CF}"/>
          </ac:cxnSpMkLst>
        </pc:cxnChg>
      </pc:sldChg>
      <pc:sldChg chg="modSp">
        <pc:chgData name="Irena Krošl" userId="S::irenak@vsgt.si::6f871211-9d6e-4801-9f7a-49ad5e71b0eb" providerId="AD" clId="Web-{F495BB85-65D6-511C-44EC-FEF896AE6341}" dt="2026-01-09T11:05:26.999" v="50" actId="14100"/>
        <pc:sldMkLst>
          <pc:docMk/>
          <pc:sldMk cId="1537818898" sldId="7686"/>
        </pc:sldMkLst>
        <pc:spChg chg="mod">
          <ac:chgData name="Irena Krošl" userId="S::irenak@vsgt.si::6f871211-9d6e-4801-9f7a-49ad5e71b0eb" providerId="AD" clId="Web-{F495BB85-65D6-511C-44EC-FEF896AE6341}" dt="2026-01-09T11:05:21.514" v="49" actId="1076"/>
          <ac:spMkLst>
            <pc:docMk/>
            <pc:sldMk cId="1537818898" sldId="7686"/>
            <ac:spMk id="9" creationId="{4A8ED736-2144-A4DF-7685-BA891F46F913}"/>
          </ac:spMkLst>
        </pc:spChg>
        <pc:picChg chg="mod">
          <ac:chgData name="Irena Krošl" userId="S::irenak@vsgt.si::6f871211-9d6e-4801-9f7a-49ad5e71b0eb" providerId="AD" clId="Web-{F495BB85-65D6-511C-44EC-FEF896AE6341}" dt="2026-01-09T11:05:26.999" v="50" actId="14100"/>
          <ac:picMkLst>
            <pc:docMk/>
            <pc:sldMk cId="1537818898" sldId="7686"/>
            <ac:picMk id="4098" creationId="{F59F023D-8026-6609-7C44-FF37A826D6C0}"/>
          </ac:picMkLst>
        </pc:picChg>
      </pc:sldChg>
      <pc:sldChg chg="modSp">
        <pc:chgData name="Irena Krošl" userId="S::irenak@vsgt.si::6f871211-9d6e-4801-9f7a-49ad5e71b0eb" providerId="AD" clId="Web-{F495BB85-65D6-511C-44EC-FEF896AE6341}" dt="2026-01-09T11:00:19.438" v="3"/>
        <pc:sldMkLst>
          <pc:docMk/>
          <pc:sldMk cId="648164715" sldId="7696"/>
        </pc:sldMkLst>
        <pc:spChg chg="mod">
          <ac:chgData name="Irena Krošl" userId="S::irenak@vsgt.si::6f871211-9d6e-4801-9f7a-49ad5e71b0eb" providerId="AD" clId="Web-{F495BB85-65D6-511C-44EC-FEF896AE6341}" dt="2026-01-09T11:00:06.782" v="2" actId="1076"/>
          <ac:spMkLst>
            <pc:docMk/>
            <pc:sldMk cId="648164715" sldId="7696"/>
            <ac:spMk id="8" creationId="{9E008C6E-21CE-8F0D-9175-2244D18D2709}"/>
          </ac:spMkLst>
        </pc:spChg>
        <pc:spChg chg="mod">
          <ac:chgData name="Irena Krošl" userId="S::irenak@vsgt.si::6f871211-9d6e-4801-9f7a-49ad5e71b0eb" providerId="AD" clId="Web-{F495BB85-65D6-511C-44EC-FEF896AE6341}" dt="2026-01-09T11:00:19.438" v="3"/>
          <ac:spMkLst>
            <pc:docMk/>
            <pc:sldMk cId="648164715" sldId="7696"/>
            <ac:spMk id="9" creationId="{4F1B31DF-1CFE-D018-6B75-87CD9C17B018}"/>
          </ac:spMkLst>
        </pc:spChg>
      </pc:sldChg>
      <pc:sldChg chg="modSp">
        <pc:chgData name="Irena Krošl" userId="S::irenak@vsgt.si::6f871211-9d6e-4801-9f7a-49ad5e71b0eb" providerId="AD" clId="Web-{F495BB85-65D6-511C-44EC-FEF896AE6341}" dt="2026-01-09T11:13:21.929" v="150" actId="20577"/>
        <pc:sldMkLst>
          <pc:docMk/>
          <pc:sldMk cId="2961207069" sldId="7702"/>
        </pc:sldMkLst>
        <pc:spChg chg="mod">
          <ac:chgData name="Irena Krošl" userId="S::irenak@vsgt.si::6f871211-9d6e-4801-9f7a-49ad5e71b0eb" providerId="AD" clId="Web-{F495BB85-65D6-511C-44EC-FEF896AE6341}" dt="2026-01-09T11:13:09.585" v="145" actId="1076"/>
          <ac:spMkLst>
            <pc:docMk/>
            <pc:sldMk cId="2961207069" sldId="7702"/>
            <ac:spMk id="12" creationId="{A258AFCB-3ABF-C161-3419-10F437108D7D}"/>
          </ac:spMkLst>
        </pc:spChg>
        <pc:spChg chg="mod">
          <ac:chgData name="Irena Krošl" userId="S::irenak@vsgt.si::6f871211-9d6e-4801-9f7a-49ad5e71b0eb" providerId="AD" clId="Web-{F495BB85-65D6-511C-44EC-FEF896AE6341}" dt="2026-01-09T11:13:21.929" v="150" actId="20577"/>
          <ac:spMkLst>
            <pc:docMk/>
            <pc:sldMk cId="2961207069" sldId="7702"/>
            <ac:spMk id="14" creationId="{D038243F-8340-B1BF-D76B-D388040AA801}"/>
          </ac:spMkLst>
        </pc:spChg>
        <pc:spChg chg="mod">
          <ac:chgData name="Irena Krošl" userId="S::irenak@vsgt.si::6f871211-9d6e-4801-9f7a-49ad5e71b0eb" providerId="AD" clId="Web-{F495BB85-65D6-511C-44EC-FEF896AE6341}" dt="2026-01-09T11:13:17.382" v="149" actId="20577"/>
          <ac:spMkLst>
            <pc:docMk/>
            <pc:sldMk cId="2961207069" sldId="7702"/>
            <ac:spMk id="54" creationId="{4065BC51-B524-FC95-B65C-14FE7E10D2B1}"/>
          </ac:spMkLst>
        </pc:spChg>
      </pc:sldChg>
      <pc:sldChg chg="modSp">
        <pc:chgData name="Irena Krošl" userId="S::irenak@vsgt.si::6f871211-9d6e-4801-9f7a-49ad5e71b0eb" providerId="AD" clId="Web-{F495BB85-65D6-511C-44EC-FEF896AE6341}" dt="2026-01-09T11:01:01.706" v="6" actId="20577"/>
        <pc:sldMkLst>
          <pc:docMk/>
          <pc:sldMk cId="1553701381" sldId="7709"/>
        </pc:sldMkLst>
        <pc:spChg chg="mod">
          <ac:chgData name="Irena Krošl" userId="S::irenak@vsgt.si::6f871211-9d6e-4801-9f7a-49ad5e71b0eb" providerId="AD" clId="Web-{F495BB85-65D6-511C-44EC-FEF896AE6341}" dt="2026-01-09T11:01:01.706" v="6" actId="20577"/>
          <ac:spMkLst>
            <pc:docMk/>
            <pc:sldMk cId="1553701381" sldId="7709"/>
            <ac:spMk id="34" creationId="{5E0DEC83-0F92-ED3C-9075-0AD72671C30F}"/>
          </ac:spMkLst>
        </pc:spChg>
      </pc:sldChg>
      <pc:sldChg chg="modSp">
        <pc:chgData name="Irena Krošl" userId="S::irenak@vsgt.si::6f871211-9d6e-4801-9f7a-49ad5e71b0eb" providerId="AD" clId="Web-{F495BB85-65D6-511C-44EC-FEF896AE6341}" dt="2026-01-09T11:02:29.946" v="24" actId="20577"/>
        <pc:sldMkLst>
          <pc:docMk/>
          <pc:sldMk cId="2893922989" sldId="7710"/>
        </pc:sldMkLst>
        <pc:spChg chg="mod">
          <ac:chgData name="Irena Krošl" userId="S::irenak@vsgt.si::6f871211-9d6e-4801-9f7a-49ad5e71b0eb" providerId="AD" clId="Web-{F495BB85-65D6-511C-44EC-FEF896AE6341}" dt="2026-01-09T11:02:29.946" v="24" actId="20577"/>
          <ac:spMkLst>
            <pc:docMk/>
            <pc:sldMk cId="2893922989" sldId="7710"/>
            <ac:spMk id="9" creationId="{30D5A46A-B8D1-E990-753D-1561A220296B}"/>
          </ac:spMkLst>
        </pc:spChg>
      </pc:sldChg>
      <pc:sldChg chg="modSp">
        <pc:chgData name="Irena Krošl" userId="S::irenak@vsgt.si::6f871211-9d6e-4801-9f7a-49ad5e71b0eb" providerId="AD" clId="Web-{F495BB85-65D6-511C-44EC-FEF896AE6341}" dt="2026-01-09T11:01:42.473" v="17" actId="1076"/>
        <pc:sldMkLst>
          <pc:docMk/>
          <pc:sldMk cId="2815319613" sldId="7751"/>
        </pc:sldMkLst>
        <pc:spChg chg="mod">
          <ac:chgData name="Irena Krošl" userId="S::irenak@vsgt.si::6f871211-9d6e-4801-9f7a-49ad5e71b0eb" providerId="AD" clId="Web-{F495BB85-65D6-511C-44EC-FEF896AE6341}" dt="2026-01-09T11:01:31.707" v="12" actId="20577"/>
          <ac:spMkLst>
            <pc:docMk/>
            <pc:sldMk cId="2815319613" sldId="7751"/>
            <ac:spMk id="3" creationId="{27801733-CC06-AB16-885E-AAB751DEF257}"/>
          </ac:spMkLst>
        </pc:spChg>
        <pc:spChg chg="mod">
          <ac:chgData name="Irena Krošl" userId="S::irenak@vsgt.si::6f871211-9d6e-4801-9f7a-49ad5e71b0eb" providerId="AD" clId="Web-{F495BB85-65D6-511C-44EC-FEF896AE6341}" dt="2026-01-09T11:01:42.473" v="17" actId="1076"/>
          <ac:spMkLst>
            <pc:docMk/>
            <pc:sldMk cId="2815319613" sldId="7751"/>
            <ac:spMk id="8" creationId="{011573C3-43F4-14C5-A6F1-F958F36192D5}"/>
          </ac:spMkLst>
        </pc:spChg>
        <pc:spChg chg="mod">
          <ac:chgData name="Irena Krošl" userId="S::irenak@vsgt.si::6f871211-9d6e-4801-9f7a-49ad5e71b0eb" providerId="AD" clId="Web-{F495BB85-65D6-511C-44EC-FEF896AE6341}" dt="2026-01-09T11:01:22.660" v="10" actId="20577"/>
          <ac:spMkLst>
            <pc:docMk/>
            <pc:sldMk cId="2815319613" sldId="7751"/>
            <ac:spMk id="19" creationId="{35C59495-C769-D1DD-C6BA-779C4AB41832}"/>
          </ac:spMkLst>
        </pc:spChg>
        <pc:picChg chg="mod">
          <ac:chgData name="Irena Krošl" userId="S::irenak@vsgt.si::6f871211-9d6e-4801-9f7a-49ad5e71b0eb" providerId="AD" clId="Web-{F495BB85-65D6-511C-44EC-FEF896AE6341}" dt="2026-01-09T11:01:27.238" v="11" actId="1076"/>
          <ac:picMkLst>
            <pc:docMk/>
            <pc:sldMk cId="2815319613" sldId="7751"/>
            <ac:picMk id="7" creationId="{5C9CC1D6-78E7-FB6A-FEB9-469B489EE97D}"/>
          </ac:picMkLst>
        </pc:picChg>
      </pc:sldChg>
      <pc:sldChg chg="modSp">
        <pc:chgData name="Irena Krošl" userId="S::irenak@vsgt.si::6f871211-9d6e-4801-9f7a-49ad5e71b0eb" providerId="AD" clId="Web-{F495BB85-65D6-511C-44EC-FEF896AE6341}" dt="2026-01-09T11:02:02.442" v="22" actId="1076"/>
        <pc:sldMkLst>
          <pc:docMk/>
          <pc:sldMk cId="348191772" sldId="7752"/>
        </pc:sldMkLst>
        <pc:spChg chg="mod">
          <ac:chgData name="Irena Krošl" userId="S::irenak@vsgt.si::6f871211-9d6e-4801-9f7a-49ad5e71b0eb" providerId="AD" clId="Web-{F495BB85-65D6-511C-44EC-FEF896AE6341}" dt="2026-01-09T11:02:02.442" v="22" actId="1076"/>
          <ac:spMkLst>
            <pc:docMk/>
            <pc:sldMk cId="348191772" sldId="7752"/>
            <ac:spMk id="19" creationId="{F56FCD4D-E83B-1E5C-A3B1-2775D0EA0560}"/>
          </ac:spMkLst>
        </pc:spChg>
        <pc:picChg chg="mod">
          <ac:chgData name="Irena Krošl" userId="S::irenak@vsgt.si::6f871211-9d6e-4801-9f7a-49ad5e71b0eb" providerId="AD" clId="Web-{F495BB85-65D6-511C-44EC-FEF896AE6341}" dt="2026-01-09T11:01:51.332" v="19" actId="1076"/>
          <ac:picMkLst>
            <pc:docMk/>
            <pc:sldMk cId="348191772" sldId="7752"/>
            <ac:picMk id="4" creationId="{4F89D474-6F57-1D0E-E1AF-5BCA631F85F5}"/>
          </ac:picMkLst>
        </pc:picChg>
      </pc:sldChg>
      <pc:sldChg chg="modSp">
        <pc:chgData name="Irena Krošl" userId="S::irenak@vsgt.si::6f871211-9d6e-4801-9f7a-49ad5e71b0eb" providerId="AD" clId="Web-{F495BB85-65D6-511C-44EC-FEF896AE6341}" dt="2026-01-09T11:02:48.089" v="27" actId="20577"/>
        <pc:sldMkLst>
          <pc:docMk/>
          <pc:sldMk cId="1221925526" sldId="7753"/>
        </pc:sldMkLst>
        <pc:spChg chg="mod">
          <ac:chgData name="Irena Krošl" userId="S::irenak@vsgt.si::6f871211-9d6e-4801-9f7a-49ad5e71b0eb" providerId="AD" clId="Web-{F495BB85-65D6-511C-44EC-FEF896AE6341}" dt="2026-01-09T11:02:36.947" v="25" actId="20577"/>
          <ac:spMkLst>
            <pc:docMk/>
            <pc:sldMk cId="1221925526" sldId="7753"/>
            <ac:spMk id="9" creationId="{52E637FB-7C6C-AE7C-913D-78AF48205F08}"/>
          </ac:spMkLst>
        </pc:spChg>
        <pc:spChg chg="mod">
          <ac:chgData name="Irena Krošl" userId="S::irenak@vsgt.si::6f871211-9d6e-4801-9f7a-49ad5e71b0eb" providerId="AD" clId="Web-{F495BB85-65D6-511C-44EC-FEF896AE6341}" dt="2026-01-09T11:02:48.089" v="27" actId="20577"/>
          <ac:spMkLst>
            <pc:docMk/>
            <pc:sldMk cId="1221925526" sldId="7753"/>
            <ac:spMk id="19" creationId="{21F6BFB9-913A-C614-D061-B4B66FE9D07D}"/>
          </ac:spMkLst>
        </pc:spChg>
      </pc:sldChg>
      <pc:sldChg chg="modSp">
        <pc:chgData name="Irena Krošl" userId="S::irenak@vsgt.si::6f871211-9d6e-4801-9f7a-49ad5e71b0eb" providerId="AD" clId="Web-{F495BB85-65D6-511C-44EC-FEF896AE6341}" dt="2026-01-09T11:03:10.686" v="29" actId="14100"/>
        <pc:sldMkLst>
          <pc:docMk/>
          <pc:sldMk cId="1937227365" sldId="7756"/>
        </pc:sldMkLst>
        <pc:spChg chg="mod">
          <ac:chgData name="Irena Krošl" userId="S::irenak@vsgt.si::6f871211-9d6e-4801-9f7a-49ad5e71b0eb" providerId="AD" clId="Web-{F495BB85-65D6-511C-44EC-FEF896AE6341}" dt="2026-01-09T11:03:10.686" v="29" actId="14100"/>
          <ac:spMkLst>
            <pc:docMk/>
            <pc:sldMk cId="1937227365" sldId="7756"/>
            <ac:spMk id="9" creationId="{61F4AA31-45B6-9036-934C-546658CB14BB}"/>
          </ac:spMkLst>
        </pc:spChg>
      </pc:sldChg>
      <pc:sldChg chg="modSp">
        <pc:chgData name="Irena Krošl" userId="S::irenak@vsgt.si::6f871211-9d6e-4801-9f7a-49ad5e71b0eb" providerId="AD" clId="Web-{F495BB85-65D6-511C-44EC-FEF896AE6341}" dt="2026-01-09T11:03:48.926" v="37" actId="1076"/>
        <pc:sldMkLst>
          <pc:docMk/>
          <pc:sldMk cId="1651349428" sldId="7757"/>
        </pc:sldMkLst>
        <pc:spChg chg="mod">
          <ac:chgData name="Irena Krošl" userId="S::irenak@vsgt.si::6f871211-9d6e-4801-9f7a-49ad5e71b0eb" providerId="AD" clId="Web-{F495BB85-65D6-511C-44EC-FEF896AE6341}" dt="2026-01-09T11:03:41.956" v="34" actId="20577"/>
          <ac:spMkLst>
            <pc:docMk/>
            <pc:sldMk cId="1651349428" sldId="7757"/>
            <ac:spMk id="7" creationId="{72A06C83-2F83-6336-9F5A-00F28E4DE55C}"/>
          </ac:spMkLst>
        </pc:spChg>
        <pc:spChg chg="mod">
          <ac:chgData name="Irena Krošl" userId="S::irenak@vsgt.si::6f871211-9d6e-4801-9f7a-49ad5e71b0eb" providerId="AD" clId="Web-{F495BB85-65D6-511C-44EC-FEF896AE6341}" dt="2026-01-09T11:03:48.926" v="37" actId="1076"/>
          <ac:spMkLst>
            <pc:docMk/>
            <pc:sldMk cId="1651349428" sldId="7757"/>
            <ac:spMk id="14" creationId="{3D6D2380-F376-9F62-15C5-52DED7BE362B}"/>
          </ac:spMkLst>
        </pc:spChg>
      </pc:sldChg>
      <pc:sldChg chg="modSp">
        <pc:chgData name="Irena Krošl" userId="S::irenak@vsgt.si::6f871211-9d6e-4801-9f7a-49ad5e71b0eb" providerId="AD" clId="Web-{F495BB85-65D6-511C-44EC-FEF896AE6341}" dt="2026-01-09T11:04:06.506" v="41" actId="1076"/>
        <pc:sldMkLst>
          <pc:docMk/>
          <pc:sldMk cId="967190642" sldId="7758"/>
        </pc:sldMkLst>
        <pc:spChg chg="mod">
          <ac:chgData name="Irena Krošl" userId="S::irenak@vsgt.si::6f871211-9d6e-4801-9f7a-49ad5e71b0eb" providerId="AD" clId="Web-{F495BB85-65D6-511C-44EC-FEF896AE6341}" dt="2026-01-09T11:04:06.506" v="41" actId="1076"/>
          <ac:spMkLst>
            <pc:docMk/>
            <pc:sldMk cId="967190642" sldId="7758"/>
            <ac:spMk id="7" creationId="{FBA212C5-FE4A-BCF9-F9CC-648430B51769}"/>
          </ac:spMkLst>
        </pc:spChg>
      </pc:sldChg>
      <pc:sldChg chg="modSp">
        <pc:chgData name="Irena Krošl" userId="S::irenak@vsgt.si::6f871211-9d6e-4801-9f7a-49ad5e71b0eb" providerId="AD" clId="Web-{F495BB85-65D6-511C-44EC-FEF896AE6341}" dt="2026-01-09T11:05:58.673" v="56" actId="20577"/>
        <pc:sldMkLst>
          <pc:docMk/>
          <pc:sldMk cId="70244283" sldId="7784"/>
        </pc:sldMkLst>
        <pc:spChg chg="mod">
          <ac:chgData name="Irena Krošl" userId="S::irenak@vsgt.si::6f871211-9d6e-4801-9f7a-49ad5e71b0eb" providerId="AD" clId="Web-{F495BB85-65D6-511C-44EC-FEF896AE6341}" dt="2026-01-09T11:05:58.673" v="56" actId="20577"/>
          <ac:spMkLst>
            <pc:docMk/>
            <pc:sldMk cId="70244283" sldId="7784"/>
            <ac:spMk id="8" creationId="{5384B86F-8681-B69D-FC6D-C04C6C2D831A}"/>
          </ac:spMkLst>
        </pc:spChg>
        <pc:picChg chg="mod">
          <ac:chgData name="Irena Krošl" userId="S::irenak@vsgt.si::6f871211-9d6e-4801-9f7a-49ad5e71b0eb" providerId="AD" clId="Web-{F495BB85-65D6-511C-44EC-FEF896AE6341}" dt="2026-01-09T11:05:50.579" v="54" actId="14100"/>
          <ac:picMkLst>
            <pc:docMk/>
            <pc:sldMk cId="70244283" sldId="7784"/>
            <ac:picMk id="5" creationId="{D537C896-5B61-F939-1752-7D903CCE9C5F}"/>
          </ac:picMkLst>
        </pc:picChg>
      </pc:sldChg>
      <pc:sldChg chg="modSp">
        <pc:chgData name="Irena Krošl" userId="S::irenak@vsgt.si::6f871211-9d6e-4801-9f7a-49ad5e71b0eb" providerId="AD" clId="Web-{F495BB85-65D6-511C-44EC-FEF896AE6341}" dt="2026-01-09T11:06:30.504" v="61" actId="1076"/>
        <pc:sldMkLst>
          <pc:docMk/>
          <pc:sldMk cId="2139237745" sldId="7785"/>
        </pc:sldMkLst>
        <pc:spChg chg="mod">
          <ac:chgData name="Irena Krošl" userId="S::irenak@vsgt.si::6f871211-9d6e-4801-9f7a-49ad5e71b0eb" providerId="AD" clId="Web-{F495BB85-65D6-511C-44EC-FEF896AE6341}" dt="2026-01-09T11:06:30.504" v="61" actId="1076"/>
          <ac:spMkLst>
            <pc:docMk/>
            <pc:sldMk cId="2139237745" sldId="7785"/>
            <ac:spMk id="6" creationId="{2C869AC3-702E-0D1E-D858-7DC0F9A09FF4}"/>
          </ac:spMkLst>
        </pc:spChg>
        <pc:spChg chg="mod">
          <ac:chgData name="Irena Krošl" userId="S::irenak@vsgt.si::6f871211-9d6e-4801-9f7a-49ad5e71b0eb" providerId="AD" clId="Web-{F495BB85-65D6-511C-44EC-FEF896AE6341}" dt="2026-01-09T11:06:17.191" v="58" actId="20577"/>
          <ac:spMkLst>
            <pc:docMk/>
            <pc:sldMk cId="2139237745" sldId="7785"/>
            <ac:spMk id="8" creationId="{E3ED0788-2D3B-354F-56E3-A07786449052}"/>
          </ac:spMkLst>
        </pc:spChg>
      </pc:sldChg>
      <pc:sldChg chg="modSp">
        <pc:chgData name="Irena Krošl" userId="S::irenak@vsgt.si::6f871211-9d6e-4801-9f7a-49ad5e71b0eb" providerId="AD" clId="Web-{F495BB85-65D6-511C-44EC-FEF896AE6341}" dt="2026-01-09T11:06:52.849" v="67" actId="14100"/>
        <pc:sldMkLst>
          <pc:docMk/>
          <pc:sldMk cId="1428368387" sldId="7787"/>
        </pc:sldMkLst>
        <pc:spChg chg="mod">
          <ac:chgData name="Irena Krošl" userId="S::irenak@vsgt.si::6f871211-9d6e-4801-9f7a-49ad5e71b0eb" providerId="AD" clId="Web-{F495BB85-65D6-511C-44EC-FEF896AE6341}" dt="2026-01-09T11:06:48.802" v="66" actId="14100"/>
          <ac:spMkLst>
            <pc:docMk/>
            <pc:sldMk cId="1428368387" sldId="7787"/>
            <ac:spMk id="9" creationId="{30D5A46A-B8D1-E990-753D-1561A220296B}"/>
          </ac:spMkLst>
        </pc:spChg>
        <pc:picChg chg="mod">
          <ac:chgData name="Irena Krošl" userId="S::irenak@vsgt.si::6f871211-9d6e-4801-9f7a-49ad5e71b0eb" providerId="AD" clId="Web-{F495BB85-65D6-511C-44EC-FEF896AE6341}" dt="2026-01-09T11:06:52.849" v="67" actId="14100"/>
          <ac:picMkLst>
            <pc:docMk/>
            <pc:sldMk cId="1428368387" sldId="7787"/>
            <ac:picMk id="5" creationId="{A153110D-2088-B2BF-D6CD-1D12B1D1225A}"/>
          </ac:picMkLst>
        </pc:picChg>
        <pc:picChg chg="mod">
          <ac:chgData name="Irena Krošl" userId="S::irenak@vsgt.si::6f871211-9d6e-4801-9f7a-49ad5e71b0eb" providerId="AD" clId="Web-{F495BB85-65D6-511C-44EC-FEF896AE6341}" dt="2026-01-09T11:06:41.302" v="63" actId="1076"/>
          <ac:picMkLst>
            <pc:docMk/>
            <pc:sldMk cId="1428368387" sldId="7787"/>
            <ac:picMk id="32" creationId="{254FEDC3-5AAD-1E99-7576-6AB95EA47829}"/>
          </ac:picMkLst>
        </pc:picChg>
      </pc:sldChg>
      <pc:sldChg chg="modSp">
        <pc:chgData name="Irena Krošl" userId="S::irenak@vsgt.si::6f871211-9d6e-4801-9f7a-49ad5e71b0eb" providerId="AD" clId="Web-{F495BB85-65D6-511C-44EC-FEF896AE6341}" dt="2026-01-09T11:07:02.991" v="68" actId="1076"/>
        <pc:sldMkLst>
          <pc:docMk/>
          <pc:sldMk cId="2170723807" sldId="7788"/>
        </pc:sldMkLst>
        <pc:spChg chg="mod">
          <ac:chgData name="Irena Krošl" userId="S::irenak@vsgt.si::6f871211-9d6e-4801-9f7a-49ad5e71b0eb" providerId="AD" clId="Web-{F495BB85-65D6-511C-44EC-FEF896AE6341}" dt="2026-01-09T11:07:02.991" v="68" actId="1076"/>
          <ac:spMkLst>
            <pc:docMk/>
            <pc:sldMk cId="2170723807" sldId="7788"/>
            <ac:spMk id="7" creationId="{6230650C-7260-A1DB-01B3-38F4E36FAB9F}"/>
          </ac:spMkLst>
        </pc:spChg>
      </pc:sldChg>
      <pc:sldChg chg="modSp">
        <pc:chgData name="Irena Krošl" userId="S::irenak@vsgt.si::6f871211-9d6e-4801-9f7a-49ad5e71b0eb" providerId="AD" clId="Web-{F495BB85-65D6-511C-44EC-FEF896AE6341}" dt="2026-01-09T11:07:17.617" v="71" actId="14100"/>
        <pc:sldMkLst>
          <pc:docMk/>
          <pc:sldMk cId="1677700844" sldId="7789"/>
        </pc:sldMkLst>
        <pc:spChg chg="mod">
          <ac:chgData name="Irena Krošl" userId="S::irenak@vsgt.si::6f871211-9d6e-4801-9f7a-49ad5e71b0eb" providerId="AD" clId="Web-{F495BB85-65D6-511C-44EC-FEF896AE6341}" dt="2026-01-09T11:07:10.976" v="69" actId="1076"/>
          <ac:spMkLst>
            <pc:docMk/>
            <pc:sldMk cId="1677700844" sldId="7789"/>
            <ac:spMk id="4" creationId="{9EE18205-B28F-0E8E-6D75-053B8DBDFB85}"/>
          </ac:spMkLst>
        </pc:spChg>
        <pc:spChg chg="mod">
          <ac:chgData name="Irena Krošl" userId="S::irenak@vsgt.si::6f871211-9d6e-4801-9f7a-49ad5e71b0eb" providerId="AD" clId="Web-{F495BB85-65D6-511C-44EC-FEF896AE6341}" dt="2026-01-09T11:07:17.617" v="71" actId="14100"/>
          <ac:spMkLst>
            <pc:docMk/>
            <pc:sldMk cId="1677700844" sldId="7789"/>
            <ac:spMk id="19" creationId="{000A9B71-0414-B173-207B-9E267EB78C7C}"/>
          </ac:spMkLst>
        </pc:spChg>
        <pc:picChg chg="mod">
          <ac:chgData name="Irena Krošl" userId="S::irenak@vsgt.si::6f871211-9d6e-4801-9f7a-49ad5e71b0eb" providerId="AD" clId="Web-{F495BB85-65D6-511C-44EC-FEF896AE6341}" dt="2026-01-09T11:07:13.038" v="70" actId="1076"/>
          <ac:picMkLst>
            <pc:docMk/>
            <pc:sldMk cId="1677700844" sldId="7789"/>
            <ac:picMk id="9" creationId="{2096D2A5-AB46-C749-83BB-4D4FD4F4E589}"/>
          </ac:picMkLst>
        </pc:picChg>
      </pc:sldChg>
      <pc:sldChg chg="modSp">
        <pc:chgData name="Irena Krošl" userId="S::irenak@vsgt.si::6f871211-9d6e-4801-9f7a-49ad5e71b0eb" providerId="AD" clId="Web-{F495BB85-65D6-511C-44EC-FEF896AE6341}" dt="2026-01-09T11:07:59.182" v="84" actId="20577"/>
        <pc:sldMkLst>
          <pc:docMk/>
          <pc:sldMk cId="2884267698" sldId="7790"/>
        </pc:sldMkLst>
        <pc:spChg chg="mod">
          <ac:chgData name="Irena Krošl" userId="S::irenak@vsgt.si::6f871211-9d6e-4801-9f7a-49ad5e71b0eb" providerId="AD" clId="Web-{F495BB85-65D6-511C-44EC-FEF896AE6341}" dt="2026-01-09T11:07:59.182" v="84" actId="20577"/>
          <ac:spMkLst>
            <pc:docMk/>
            <pc:sldMk cId="2884267698" sldId="7790"/>
            <ac:spMk id="8" creationId="{415CE0AD-9202-2BE4-C255-8E35146F95DF}"/>
          </ac:spMkLst>
        </pc:spChg>
        <pc:spChg chg="mod">
          <ac:chgData name="Irena Krošl" userId="S::irenak@vsgt.si::6f871211-9d6e-4801-9f7a-49ad5e71b0eb" providerId="AD" clId="Web-{F495BB85-65D6-511C-44EC-FEF896AE6341}" dt="2026-01-09T11:07:39.993" v="78" actId="1076"/>
          <ac:spMkLst>
            <pc:docMk/>
            <pc:sldMk cId="2884267698" sldId="7790"/>
            <ac:spMk id="9" creationId="{779EF68C-455D-7869-3A85-8137EE002327}"/>
          </ac:spMkLst>
        </pc:spChg>
      </pc:sldChg>
      <pc:sldChg chg="modSp">
        <pc:chgData name="Irena Krošl" userId="S::irenak@vsgt.si::6f871211-9d6e-4801-9f7a-49ad5e71b0eb" providerId="AD" clId="Web-{F495BB85-65D6-511C-44EC-FEF896AE6341}" dt="2026-01-09T11:08:16.323" v="89" actId="20577"/>
        <pc:sldMkLst>
          <pc:docMk/>
          <pc:sldMk cId="1837812960" sldId="7791"/>
        </pc:sldMkLst>
        <pc:spChg chg="mod">
          <ac:chgData name="Irena Krošl" userId="S::irenak@vsgt.si::6f871211-9d6e-4801-9f7a-49ad5e71b0eb" providerId="AD" clId="Web-{F495BB85-65D6-511C-44EC-FEF896AE6341}" dt="2026-01-09T11:08:12.808" v="87" actId="20577"/>
          <ac:spMkLst>
            <pc:docMk/>
            <pc:sldMk cId="1837812960" sldId="7791"/>
            <ac:spMk id="18" creationId="{7CBFEB62-8645-04FA-1E75-116F377881B5}"/>
          </ac:spMkLst>
        </pc:spChg>
        <pc:spChg chg="mod">
          <ac:chgData name="Irena Krošl" userId="S::irenak@vsgt.si::6f871211-9d6e-4801-9f7a-49ad5e71b0eb" providerId="AD" clId="Web-{F495BB85-65D6-511C-44EC-FEF896AE6341}" dt="2026-01-09T11:08:16.323" v="89" actId="20577"/>
          <ac:spMkLst>
            <pc:docMk/>
            <pc:sldMk cId="1837812960" sldId="7791"/>
            <ac:spMk id="19" creationId="{474EC140-6E96-6358-B4FF-4FCFB1B74E0D}"/>
          </ac:spMkLst>
        </pc:spChg>
      </pc:sldChg>
      <pc:sldChg chg="modSp">
        <pc:chgData name="Irena Krošl" userId="S::irenak@vsgt.si::6f871211-9d6e-4801-9f7a-49ad5e71b0eb" providerId="AD" clId="Web-{F495BB85-65D6-511C-44EC-FEF896AE6341}" dt="2026-01-09T11:08:49.622" v="98" actId="20577"/>
        <pc:sldMkLst>
          <pc:docMk/>
          <pc:sldMk cId="1143943514" sldId="7793"/>
        </pc:sldMkLst>
        <pc:spChg chg="mod">
          <ac:chgData name="Irena Krošl" userId="S::irenak@vsgt.si::6f871211-9d6e-4801-9f7a-49ad5e71b0eb" providerId="AD" clId="Web-{F495BB85-65D6-511C-44EC-FEF896AE6341}" dt="2026-01-09T11:08:28.918" v="92" actId="20577"/>
          <ac:spMkLst>
            <pc:docMk/>
            <pc:sldMk cId="1143943514" sldId="7793"/>
            <ac:spMk id="18" creationId="{231748B2-14D7-EBEF-A0D9-6B35225AB9FA}"/>
          </ac:spMkLst>
        </pc:spChg>
        <pc:spChg chg="mod">
          <ac:chgData name="Irena Krošl" userId="S::irenak@vsgt.si::6f871211-9d6e-4801-9f7a-49ad5e71b0eb" providerId="AD" clId="Web-{F495BB85-65D6-511C-44EC-FEF896AE6341}" dt="2026-01-09T11:08:49.622" v="98" actId="20577"/>
          <ac:spMkLst>
            <pc:docMk/>
            <pc:sldMk cId="1143943514" sldId="7793"/>
            <ac:spMk id="19" creationId="{19E63A4E-FC0D-8D06-D53D-27AA73D68E94}"/>
          </ac:spMkLst>
        </pc:spChg>
      </pc:sldChg>
      <pc:sldChg chg="modSp">
        <pc:chgData name="Irena Krošl" userId="S::irenak@vsgt.si::6f871211-9d6e-4801-9f7a-49ad5e71b0eb" providerId="AD" clId="Web-{F495BB85-65D6-511C-44EC-FEF896AE6341}" dt="2026-01-09T11:00:19.438" v="3"/>
        <pc:sldMkLst>
          <pc:docMk/>
          <pc:sldMk cId="4104699412" sldId="7795"/>
        </pc:sldMkLst>
        <pc:spChg chg="mod">
          <ac:chgData name="Irena Krošl" userId="S::irenak@vsgt.si::6f871211-9d6e-4801-9f7a-49ad5e71b0eb" providerId="AD" clId="Web-{F495BB85-65D6-511C-44EC-FEF896AE6341}" dt="2026-01-09T11:00:19.438" v="3"/>
          <ac:spMkLst>
            <pc:docMk/>
            <pc:sldMk cId="4104699412" sldId="7795"/>
            <ac:spMk id="21" creationId="{5CF161E0-F725-CE3B-6389-2DF996B62E71}"/>
          </ac:spMkLst>
        </pc:spChg>
      </pc:sldChg>
      <pc:sldChg chg="modSp">
        <pc:chgData name="Irena Krošl" userId="S::irenak@vsgt.si::6f871211-9d6e-4801-9f7a-49ad5e71b0eb" providerId="AD" clId="Web-{F495BB85-65D6-511C-44EC-FEF896AE6341}" dt="2026-01-09T11:00:00.109" v="1" actId="1076"/>
        <pc:sldMkLst>
          <pc:docMk/>
          <pc:sldMk cId="2999767029" sldId="7830"/>
        </pc:sldMkLst>
        <pc:spChg chg="mod">
          <ac:chgData name="Irena Krošl" userId="S::irenak@vsgt.si::6f871211-9d6e-4801-9f7a-49ad5e71b0eb" providerId="AD" clId="Web-{F495BB85-65D6-511C-44EC-FEF896AE6341}" dt="2026-01-09T10:59:50.359" v="0" actId="1076"/>
          <ac:spMkLst>
            <pc:docMk/>
            <pc:sldMk cId="2999767029" sldId="7830"/>
            <ac:spMk id="3" creationId="{01FABA94-C94B-C9C5-D5DE-64EDBEF603D1}"/>
          </ac:spMkLst>
        </pc:spChg>
        <pc:spChg chg="mod">
          <ac:chgData name="Irena Krošl" userId="S::irenak@vsgt.si::6f871211-9d6e-4801-9f7a-49ad5e71b0eb" providerId="AD" clId="Web-{F495BB85-65D6-511C-44EC-FEF896AE6341}" dt="2026-01-09T11:00:00.109" v="1" actId="1076"/>
          <ac:spMkLst>
            <pc:docMk/>
            <pc:sldMk cId="2999767029" sldId="7830"/>
            <ac:spMk id="4" creationId="{DBE7B35A-8005-C91E-5654-96A2A0BFA34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09/01/2026</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Kliknite za urejanje glavnih slogov besedila</a:t>
            </a:r>
          </a:p>
          <a:p>
            <a:pPr lvl="1"/>
            <a:r>
              <a:rPr lang="en-GB"/>
              <a:t>Druga raven</a:t>
            </a:r>
          </a:p>
          <a:p>
            <a:pPr lvl="2"/>
            <a:r>
              <a:rPr lang="en-GB"/>
              <a:t>Tretja raven</a:t>
            </a:r>
          </a:p>
          <a:p>
            <a:pPr lvl="3"/>
            <a:r>
              <a:rPr lang="en-GB"/>
              <a:t>Četrta raven</a:t>
            </a:r>
          </a:p>
          <a:p>
            <a:pPr lvl="4"/>
            <a:r>
              <a:rPr lang="en-GB"/>
              <a:t>Peta stopnja</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8A4C5-E14C-0B79-0F84-B5A35C012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20D8C-946B-7BF1-A9A5-68DD0E918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1D41C-4D87-853C-75F3-57A30676EE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209321E-CD5D-BEE8-4CFE-A35DD3AB981A}"/>
              </a:ext>
            </a:extLst>
          </p:cNvPr>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2678429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F15D9-4FB3-FDE2-6CCB-504A95CA2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B2FA7-8ABF-4C3D-13DA-AE1DDF9E1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B4D03-3BFF-AF9C-29A8-38D769EFF9F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1BD9C7-126A-C2D6-81F5-D6E03386ADD3}"/>
              </a:ext>
            </a:extLst>
          </p:cNvPr>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3877481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C0925-5EF0-A6C5-1252-88396E065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46A792-247B-877C-C13E-4E4569711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565C99-C468-DA8C-B610-6E473D80932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F41C495-8C02-1D0C-25F8-A69CBCDD2D71}"/>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123270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BA53A-D925-9992-CC32-AC8643830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0A218-C6BD-1CE3-92CF-9DF04EF307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ACA0F5-FDC5-B84C-C75B-19008F3074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EBE4F8-036E-AED5-986C-3B6233F89778}"/>
              </a:ext>
            </a:extLst>
          </p:cNvPr>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4126384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0A565-BAFA-F4EC-62C7-6A3CDD417C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CB24EC-E43D-1833-772F-0F4C03678F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70ED6-E29B-D5D1-E298-0D406C033CD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70268C4-3E7A-B012-706C-30150686F010}"/>
              </a:ext>
            </a:extLst>
          </p:cNvPr>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170157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75E93-7F89-6392-D946-CB55B98A5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18BB6-7FB6-9D3A-13F6-918812E10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50A514-CB8E-2C0D-D8EE-A4840D5ACC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84E998-DC37-2113-700B-E2A860A21322}"/>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408388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2789F-8ED5-A412-FC81-D8360976F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BD197-7CE1-9E82-D41E-9ACB7207F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EB8EB-864F-1CEB-EB3C-8E23CD7EF01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1BC9AF2-C2BE-018F-7D34-3234AA630A25}"/>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1201401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C5EEF-2AA6-DECA-78B9-96ED6B138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938B3-67D9-0FF0-0E33-6880E7C7BF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00655-9C24-D3B9-0CB5-E0AA53B254F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A7E297-511D-AEAE-0BDE-38A7EAA6651D}"/>
              </a:ext>
            </a:extLst>
          </p:cNvPr>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765295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31628-4900-3423-DE1B-530177F27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6E97A-31A3-5633-3502-D941275BD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262B6-840D-A052-9892-9C521414E1E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A3C6F9D-B541-919D-0B05-454CF492ACDD}"/>
              </a:ext>
            </a:extLst>
          </p:cNvPr>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2886670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33A06-E66C-8D23-6E0C-1A50F28341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8F422-BE58-8742-E0B9-90548AD0C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B91DD-F089-EC23-E173-B059556955B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27CC68F-B055-BEDF-F44D-F7C192E37F52}"/>
              </a:ext>
            </a:extLst>
          </p:cNvPr>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9922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780E3-2B0A-FB64-911A-011E773E32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E4AC4-9B13-7104-9BC8-793CEC39F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616CD8-BD23-AA81-D92E-7E8589E1420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8AC7786-BBC9-DE81-2D39-BEDEA4AF0DD6}"/>
              </a:ext>
            </a:extLst>
          </p:cNvPr>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51806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881B1-8984-FE80-4A56-036ABD842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C4E66-6E82-D5BB-7D2F-8A8CD755CD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D28E7-6678-4C8D-D518-58A327FC043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40AE5C9-320D-D1BA-CD58-3C44A32EBA7A}"/>
              </a:ext>
            </a:extLst>
          </p:cNvPr>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262477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2789F-8ED5-A412-FC81-D8360976F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BD197-7CE1-9E82-D41E-9ACB7207F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EB8EB-864F-1CEB-EB3C-8E23CD7EF01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1BC9AF2-C2BE-018F-7D34-3234AA630A25}"/>
              </a:ext>
            </a:extLst>
          </p:cNvPr>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120140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7BFB9-28A6-89A1-42BC-4D9CB4F802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6CD6A-AB41-CDE6-BD9C-93C632475E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E50CAC-93BE-BE8E-C4ED-F1DC6C228C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9E7BE95-BA91-632A-5CBA-BFCD1ECCEA25}"/>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1624119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D0DCE-8BA1-7F83-BB7C-C653C8E3EC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C1D4B-9A21-D186-6A2B-CE2C66C95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B4178-BA5F-C730-E504-81CE554376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9890EA1-92F3-7D91-95A0-69155C28EC21}"/>
              </a:ext>
            </a:extLst>
          </p:cNvPr>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378237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7EE51-A17D-B8BB-F44F-8D62CAA54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472E5-25CC-1ADC-E2A0-BF732E95C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39019-9863-10F1-79F4-9595CF5043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B8D93BF-9514-C63B-444E-932F23907896}"/>
              </a:ext>
            </a:extLst>
          </p:cNvPr>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3968052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DD634-B4BC-AC8C-69BC-1E3146519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03AE4-94E4-E5DB-87F1-F46E084C3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EDFCF-6141-3B54-0E0A-B21FED907C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A5D7422-EE5C-FDA0-C228-0C659FC3EB72}"/>
              </a:ext>
            </a:extLst>
          </p:cNvPr>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3774184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F75DF-E724-240F-25D5-E8AAE41DC1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13219-7AE1-9B10-895C-D109117C8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7C734-0364-9E95-E411-78D566C0846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978961-8338-B81A-6ACE-731255361784}"/>
              </a:ext>
            </a:extLst>
          </p:cNvPr>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69485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190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18940" y="34552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47398" y="3244279"/>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823802" y="-252041"/>
            <a:ext cx="4448399" cy="6096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21941" y="623792"/>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24950" y="34553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190410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244740" y="2115614"/>
            <a:ext cx="6560312"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Device 0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57273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715232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618615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200" b="1" i="0">
                <a:solidFill>
                  <a:srgbClr val="459597"/>
                </a:solidFill>
                <a:latin typeface="+mn-lt"/>
              </a:defRPr>
            </a:lvl1pPr>
          </a:lstStyle>
          <a:p>
            <a:pPr lvl="0"/>
            <a:r>
              <a:rPr lang="en-US" dirty="0"/>
              <a:t>Heading</a:t>
            </a:r>
          </a:p>
        </p:txBody>
      </p:sp>
    </p:spTree>
    <p:extLst>
      <p:ext uri="{BB962C8B-B14F-4D97-AF65-F5344CB8AC3E}">
        <p14:creationId xmlns:p14="http://schemas.microsoft.com/office/powerpoint/2010/main" val="2063177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22CEC74C-0CE3-4794-AF68-3DB0D2FBEFED}"/>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a:t>follow our journey</a:t>
            </a:r>
          </a:p>
        </p:txBody>
      </p:sp>
      <p:grpSp>
        <p:nvGrpSpPr>
          <p:cNvPr id="3" name="Group 2">
            <a:extLst>
              <a:ext uri="{FF2B5EF4-FFF2-40B4-BE49-F238E27FC236}">
                <a16:creationId xmlns:a16="http://schemas.microsoft.com/office/drawing/2014/main" id="{B12E813A-4B5A-A037-1771-89408093719C}"/>
              </a:ext>
            </a:extLst>
          </p:cNvPr>
          <p:cNvGrpSpPr/>
          <p:nvPr userDrawn="1"/>
        </p:nvGrpSpPr>
        <p:grpSpPr>
          <a:xfrm>
            <a:off x="441852" y="5691396"/>
            <a:ext cx="6969049" cy="851642"/>
            <a:chOff x="441852" y="5691396"/>
            <a:chExt cx="6969049" cy="851642"/>
          </a:xfrm>
        </p:grpSpPr>
        <p:pic>
          <p:nvPicPr>
            <p:cNvPr id="7" name="Picture 6" descr="Co-funded by the European Union logo in png for web usage">
              <a:extLst>
                <a:ext uri="{FF2B5EF4-FFF2-40B4-BE49-F238E27FC236}">
                  <a16:creationId xmlns:a16="http://schemas.microsoft.com/office/drawing/2014/main" id="{8A08515E-B498-AE59-22EA-DEEEFE5B9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ED1CCC7D-32DF-7678-8C87-6870AF26CB26}"/>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CDF43C96-7197-7DB6-1E39-FC03EF8248FB}"/>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3E9351C3-A73F-CFD6-99E3-94889B433A22}"/>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942A3A25-535E-38CC-3670-10A1377D8B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396051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8077"/>
            <a:ext cx="6549337"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5828411"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OBLIKOVANJE INOVATIVNIH TURISTIČNIH BIVANJ</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924" r:id="rId13"/>
    <p:sldLayoutId id="2147483890" r:id="rId14"/>
    <p:sldLayoutId id="2147483899"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07" r:id="rId24"/>
    <p:sldLayoutId id="2147483878" r:id="rId25"/>
    <p:sldLayoutId id="2147483915" r:id="rId26"/>
    <p:sldLayoutId id="2147483891" r:id="rId27"/>
    <p:sldLayoutId id="2147483922" r:id="rId28"/>
    <p:sldLayoutId id="2147483921" r:id="rId29"/>
    <p:sldLayoutId id="2147483894" r:id="rId30"/>
    <p:sldLayoutId id="2147483916" r:id="rId31"/>
    <p:sldLayoutId id="2147483932" r:id="rId32"/>
    <p:sldLayoutId id="2147483893" r:id="rId33"/>
    <p:sldLayoutId id="2147483895" r:id="rId34"/>
    <p:sldLayoutId id="2147483896" r:id="rId35"/>
    <p:sldLayoutId id="2147483900" r:id="rId36"/>
    <p:sldLayoutId id="2147483901" r:id="rId37"/>
    <p:sldLayoutId id="2147483902" r:id="rId38"/>
    <p:sldLayoutId id="2147483903" r:id="rId39"/>
    <p:sldLayoutId id="2147483904" r:id="rId40"/>
    <p:sldLayoutId id="2147483853" r:id="rId41"/>
    <p:sldLayoutId id="2147483912" r:id="rId42"/>
    <p:sldLayoutId id="2147483925" r:id="rId43"/>
    <p:sldLayoutId id="2147483910" r:id="rId44"/>
    <p:sldLayoutId id="2147483930" r:id="rId45"/>
    <p:sldLayoutId id="2147483933"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8.sv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hyperlink" Target="https://www.agriturismi.it/it/calabria/cropani/agriturismo_acqua_di_friso.html" TargetMode="External"/><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hyperlink" Target="http://www.acquadifriso.it/en/" TargetMode="External"/><Relationship Id="rId5" Type="http://schemas.openxmlformats.org/officeDocument/2006/relationships/hyperlink" Target="https://www.invitalia.it/" TargetMode="External"/><Relationship Id="rId10" Type="http://schemas.openxmlformats.org/officeDocument/2006/relationships/image" Target="../media/image19.jpeg"/><Relationship Id="rId4" Type="http://schemas.openxmlformats.org/officeDocument/2006/relationships/image" Target="../media/image18.svg"/><Relationship Id="rId9"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0.sv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9.png"/><Relationship Id="rId5" Type="http://schemas.openxmlformats.org/officeDocument/2006/relationships/hyperlink" Target="https://www.ministeroturismo.gov.it/fondo-rotativo-imprese/" TargetMode="Externa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8" Type="http://schemas.openxmlformats.org/officeDocument/2006/relationships/hyperlink" Target="https://www.cdp.it/" TargetMode="External"/><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0.jpeg"/><Relationship Id="rId4" Type="http://schemas.openxmlformats.org/officeDocument/2006/relationships/image" Target="../media/image18.svg"/><Relationship Id="rId9" Type="http://schemas.openxmlformats.org/officeDocument/2006/relationships/hyperlink" Target="https://www.ministeroturismo.gov.it/fondo-rotativo-impre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inisteroturismo.gov.it/fondo-rotativo-imprese/"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5.svg"/><Relationship Id="rId9"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openxmlformats.org/officeDocument/2006/relationships/hyperlink" Target="https://www.reterurale.it/flex/cm/pages/ServeBLOB.php/L/IT/IDPagina/1" TargetMode="External"/><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8.sv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7.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image" Target="../media/image26.png"/><Relationship Id="rId5" Type="http://schemas.openxmlformats.org/officeDocument/2006/relationships/hyperlink" Target="https://www.discoverterradeimessapi.it/en/informazioni" TargetMode="External"/><Relationship Id="rId10" Type="http://schemas.openxmlformats.org/officeDocument/2006/relationships/image" Target="../media/image15.svg"/><Relationship Id="rId4" Type="http://schemas.openxmlformats.org/officeDocument/2006/relationships/image" Target="../media/image18.sv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hyperlink" Target="https://www.reterurale.it/flex/cm/pages/ServeBLOB.php/L/IT/IDPagina/1" TargetMode="External"/><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image" Target="../media/image16.png"/><Relationship Id="rId5" Type="http://schemas.openxmlformats.org/officeDocument/2006/relationships/hyperlink" Target="https://www.lcinternational.it/en/news/what-gals-are-and-how-they-works/" TargetMode="External"/><Relationship Id="rId10" Type="http://schemas.openxmlformats.org/officeDocument/2006/relationships/image" Target="../media/image32.svg"/><Relationship Id="rId4" Type="http://schemas.openxmlformats.org/officeDocument/2006/relationships/hyperlink" Target="https://www.meridaunia.it/" TargetMode="External"/><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7.png"/><Relationship Id="rId7" Type="http://schemas.openxmlformats.org/officeDocument/2006/relationships/image" Target="../media/image10.svg"/><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image" Target="../media/image9.png"/><Relationship Id="rId5" Type="http://schemas.openxmlformats.org/officeDocument/2006/relationships/hyperlink" Target="https://psr.regione.puglia.it/en/il-programma" TargetMode="Externa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8.svg"/><Relationship Id="rId9" Type="http://schemas.openxmlformats.org/officeDocument/2006/relationships/image" Target="../media/image30.svg"/></Relationships>
</file>

<file path=ppt/slides/_rels/slide2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7.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image" Target="../media/image35.png"/><Relationship Id="rId5" Type="http://schemas.openxmlformats.org/officeDocument/2006/relationships/hyperlink" Target="https://psr.regione.puglia.it/" TargetMode="External"/><Relationship Id="rId10" Type="http://schemas.openxmlformats.org/officeDocument/2006/relationships/image" Target="../media/image16.png"/><Relationship Id="rId4" Type="http://schemas.openxmlformats.org/officeDocument/2006/relationships/image" Target="../media/image18.svg"/><Relationship Id="rId9" Type="http://schemas.openxmlformats.org/officeDocument/2006/relationships/hyperlink" Target="https://psr.regione.puglia.it/en/-/csr-2023-2027-in-tervento-srd01.01a.co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psr.regione.puglia.it/" TargetMode="External"/><Relationship Id="rId3" Type="http://schemas.openxmlformats.org/officeDocument/2006/relationships/image" Target="../media/image17.png"/><Relationship Id="rId7" Type="http://schemas.openxmlformats.org/officeDocument/2006/relationships/image" Target="../media/image15.svg"/><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image" Target="../media/image14.png"/><Relationship Id="rId5" Type="http://schemas.openxmlformats.org/officeDocument/2006/relationships/image" Target="../media/image35.png"/><Relationship Id="rId10" Type="http://schemas.openxmlformats.org/officeDocument/2006/relationships/hyperlink" Target="https://www.meridaunia.it/" TargetMode="External"/><Relationship Id="rId4" Type="http://schemas.openxmlformats.org/officeDocument/2006/relationships/image" Target="../media/image18.svg"/><Relationship Id="rId9" Type="http://schemas.openxmlformats.org/officeDocument/2006/relationships/hyperlink" Target="https://www.regione.toscana.it/sviluppo-rurale-2023-2027"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microcredito.gov.it/" TargetMode="External"/><Relationship Id="rId2" Type="http://schemas.openxmlformats.org/officeDocument/2006/relationships/hyperlink" Target="https://www.bancaditalia.it/compiti/vigilanza/intermediari/index.html?com.dotmarketing.htmlpage.language=1" TargetMode="Externa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hyperlink" Target="https://www.agenziaentrate.gov.it/portale/aree-tematiche/casa/agevolazioni/agevolazioni-per-le-ristrutturazioni-edilizie" TargetMode="External"/><Relationship Id="rId2" Type="http://schemas.openxmlformats.org/officeDocument/2006/relationships/hyperlink" Target="https://www.bancaditalia.it/compiti/vigilanza/intermediari/index.html?com.dotmarketing.htmlpage.language=1" TargetMode="External"/><Relationship Id="rId1" Type="http://schemas.openxmlformats.org/officeDocument/2006/relationships/slideLayout" Target="../slideLayouts/slideLayout45.xml"/><Relationship Id="rId6" Type="http://schemas.openxmlformats.org/officeDocument/2006/relationships/hyperlink" Target="https://www.theflorentine.net/2020/11/10/superbonus-110-non-italian-citizens.com" TargetMode="External"/><Relationship Id="rId5" Type="http://schemas.openxmlformats.org/officeDocument/2006/relationships/hyperlink" Target="https://www.agenziaentrate.gov.it/portale/schede/agevolazioni/detrazione-riqualificazione-energetica-55-2016/cosa-riqualificazione-55-2016.com" TargetMode="External"/><Relationship Id="rId4" Type="http://schemas.openxmlformats.org/officeDocument/2006/relationships/hyperlink" Target="https://www.agenziaentrate.gov.it/portale/aree-tematiche/casa/agevolazioni/agevolazioni-risparmio-energetic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alberghidiffusi.it/the-albergo-diffuso-model/?lang=en" TargetMode="External"/><Relationship Id="rId1" Type="http://schemas.openxmlformats.org/officeDocument/2006/relationships/slideLayout" Target="../slideLayouts/slideLayout45.xml"/><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2" Type="http://schemas.openxmlformats.org/officeDocument/2006/relationships/hyperlink" Target="https://www.vivicalascio.it/" TargetMode="Externa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ie/en/department-of-public-expenditure-infrastructure-public-service-reform-and-digitalisation/publications/european-agricultural-fund-for-rural-development/#:~:text=Programme%20Focus,economic%20development%20in%20rural%20areas" TargetMode="External"/><Relationship Id="rId2" Type="http://schemas.openxmlformats.org/officeDocument/2006/relationships/hyperlink" Target="https://www.ministeroturismo.gov.it/concessione-voucher-avviso-pubblico-n-2-di-cui-al-fondo-per-il-turismo-sostenibile-3.com" TargetMode="External"/><Relationship Id="rId1" Type="http://schemas.openxmlformats.org/officeDocument/2006/relationships/slideLayout" Target="../slideLayouts/slideLayout43.xml"/><Relationship Id="rId5" Type="http://schemas.openxmlformats.org/officeDocument/2006/relationships/image" Target="../media/image8.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hyperlink" Target="https://www.ministeroturismo.gov.it/concessione-voucher-avviso-pubblico-n-2-di-cui-al-fondo-per-il-turismo-sostenibile-3.com" TargetMode="External"/><Relationship Id="rId2" Type="http://schemas.openxmlformats.org/officeDocument/2006/relationships/hyperlink" Target="https://www.ministeroturismo.gov.it/wp-content/uploads/2023/05/Mitur_Avviso_2_certificazioni-sostenibilita_v0.6_signed.pdf.com" TargetMode="External"/><Relationship Id="rId1" Type="http://schemas.openxmlformats.org/officeDocument/2006/relationships/slideLayout" Target="../slideLayouts/slideLayout43.xml"/><Relationship Id="rId6" Type="http://schemas.openxmlformats.org/officeDocument/2006/relationships/image" Target="../media/image40.png"/><Relationship Id="rId5" Type="http://schemas.openxmlformats.org/officeDocument/2006/relationships/hyperlink" Target="https://ec.europa.eu/environment/emas/index_en.htm" TargetMode="External"/><Relationship Id="rId4" Type="http://schemas.openxmlformats.org/officeDocument/2006/relationships/hyperlink" Target="https://documenti.camera.it/leg18/dossier/testi/D21152.htm?_1636979632296.co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ocumenti.camera.it/leg18/dossier/testi/D21152.htm?_1636979632296.com" TargetMode="External"/><Relationship Id="rId2" Type="http://schemas.openxmlformats.org/officeDocument/2006/relationships/hyperlink" Target="https://calabriaeuropa.regione.calabria.it/wp-content/uploads/2023/02/PRSTS.2019-2021.pdf.com" TargetMode="External"/><Relationship Id="rId1" Type="http://schemas.openxmlformats.org/officeDocument/2006/relationships/slideLayout" Target="../slideLayouts/slideLayout43.xml"/><Relationship Id="rId5" Type="http://schemas.openxmlformats.org/officeDocument/2006/relationships/image" Target="../media/image40.png"/><Relationship Id="rId4" Type="http://schemas.openxmlformats.org/officeDocument/2006/relationships/hyperlink" Target="https://bandi.contributiregione.it/settore-attivita/agricoltura?archived=true.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hyperlink" Target="https://www.forniturealberghiereonline.it/blog-hotel/111-contributi-a-fondo-perduto-per-il-turismo-tutti-i-bandi-aperti-di-invitalia#:~:text=Promosso%20e%20gestito%20da%C2%A0Invitalia%2C%20questo,i%2035%20anni%20e%20le" TargetMode="Externa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s://www.invitalia.it/en/incentives-and-tools/development-contract#:~:text=THE%20FINANCIAL%20BENEFITS,interest%20subsidy" TargetMode="Externa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invitalia.it/en" TargetMode="Externa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10.sv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hyperlink" Target="https://www.forniturealberghiereonline.it/blog-hotel/111-contributi-a-fondo-perduto-per-il-turismo-tutti-i-bandi-aperti-di-invitalia#:~:text=strutture%20ricettive%20Un%20incentivo%20attivo,di%20euro%20di%20agevolazioni%20concesse" TargetMode="External"/><Relationship Id="rId4" Type="http://schemas.openxmlformats.org/officeDocument/2006/relationships/hyperlink" Target="http://www.invitalia.it/" TargetMode="External"/><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https://www.forniturealberghiereonline.it/blog-hotel/111-contributi-a-fondo-perduto-per-il-turismo-tutti-i-bandi-aperti-di-invitalia#:~:text=strutture%20ricettive%20Un%20incentivo%20attivo,di%20euro%20di%20agevolazioni%20concesse" TargetMode="External"/><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13.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9.png"/><Relationship Id="rId5" Type="http://schemas.openxmlformats.org/officeDocument/2006/relationships/hyperlink" Target="https://www.invitalia.it/incentivi-e-strumenti/resto-al-sud" TargetMode="External"/><Relationship Id="rId10" Type="http://schemas.openxmlformats.org/officeDocument/2006/relationships/image" Target="../media/image19.jpeg"/><Relationship Id="rId4" Type="http://schemas.openxmlformats.org/officeDocument/2006/relationships/image" Target="../media/image18.sv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FABA94-C94B-C9C5-D5DE-64EDBEF603D1}"/>
              </a:ext>
            </a:extLst>
          </p:cNvPr>
          <p:cNvSpPr>
            <a:spLocks noGrp="1"/>
          </p:cNvSpPr>
          <p:nvPr>
            <p:ph type="body" sz="quarter" idx="15"/>
          </p:nvPr>
        </p:nvSpPr>
        <p:spPr>
          <a:xfrm>
            <a:off x="374360" y="2430127"/>
            <a:ext cx="5582642" cy="697353"/>
          </a:xfrm>
        </p:spPr>
        <p:txBody>
          <a:bodyPr/>
          <a:lstStyle/>
          <a:p>
            <a:r>
              <a:rPr lang="en-GB" dirty="0"/>
              <a:t>Modul 7 </a:t>
            </a:r>
            <a:r>
              <a:rPr lang="en-GB" sz="4000" b="0" dirty="0"/>
              <a:t>(2. del)</a:t>
            </a:r>
          </a:p>
        </p:txBody>
      </p:sp>
      <p:sp>
        <p:nvSpPr>
          <p:cNvPr id="4" name="Text Placeholder 3">
            <a:extLst>
              <a:ext uri="{FF2B5EF4-FFF2-40B4-BE49-F238E27FC236}">
                <a16:creationId xmlns:a16="http://schemas.microsoft.com/office/drawing/2014/main" id="{DBE7B35A-8005-C91E-5654-96A2A0BFA34E}"/>
              </a:ext>
            </a:extLst>
          </p:cNvPr>
          <p:cNvSpPr>
            <a:spLocks noGrp="1"/>
          </p:cNvSpPr>
          <p:nvPr>
            <p:ph type="body" sz="quarter" idx="16"/>
          </p:nvPr>
        </p:nvSpPr>
        <p:spPr>
          <a:xfrm>
            <a:off x="374359" y="2968466"/>
            <a:ext cx="5464465" cy="697353"/>
          </a:xfrm>
        </p:spPr>
        <p:txBody>
          <a:bodyPr>
            <a:noAutofit/>
          </a:bodyPr>
          <a:lstStyle/>
          <a:p>
            <a:pPr defTabSz="777514">
              <a:lnSpc>
                <a:spcPct val="100000"/>
              </a:lnSpc>
              <a:spcBef>
                <a:spcPts val="0"/>
              </a:spcBef>
              <a:spcAft>
                <a:spcPts val="600"/>
              </a:spcAft>
              <a:defRPr/>
            </a:pPr>
            <a:r>
              <a:rPr lang="en-US" b="1" dirty="0">
                <a:ln w="6600">
                  <a:solidFill>
                    <a:schemeClr val="accent2"/>
                  </a:solidFill>
                  <a:prstDash val="solid"/>
                </a:ln>
                <a:solidFill>
                  <a:srgbClr val="FFFFFF"/>
                </a:solidFill>
                <a:effectLst>
                  <a:outerShdw dist="38100" dir="2700000" algn="tl" rotWithShape="0">
                    <a:schemeClr val="accent2"/>
                  </a:outerShdw>
                </a:effectLst>
              </a:rPr>
              <a:t>Poiščite ustrezna sredstva – možnosti financiranja in financiranja</a:t>
            </a:r>
          </a:p>
          <a:p>
            <a:pPr defTabSz="777514">
              <a:lnSpc>
                <a:spcPct val="100000"/>
              </a:lnSpc>
              <a:spcBef>
                <a:spcPts val="0"/>
              </a:spcBef>
              <a:spcAft>
                <a:spcPts val="600"/>
              </a:spcAft>
              <a:defRPr/>
            </a:pPr>
            <a:r>
              <a:rPr lang="en-GB" sz="2800" i="1" dirty="0"/>
              <a:t>Finančno načrtovanje in financiranje </a:t>
            </a:r>
          </a:p>
          <a:p>
            <a:pPr defTabSz="777514">
              <a:lnSpc>
                <a:spcPct val="100000"/>
              </a:lnSpc>
              <a:spcBef>
                <a:spcPts val="0"/>
              </a:spcBef>
              <a:spcAft>
                <a:spcPts val="600"/>
              </a:spcAft>
              <a:defRPr/>
            </a:pPr>
            <a:r>
              <a:rPr lang="en-US" sz="2800" i="1" dirty="0"/>
              <a:t>Italija </a:t>
            </a:r>
          </a:p>
          <a:p>
            <a:pPr defTabSz="777514">
              <a:lnSpc>
                <a:spcPct val="100000"/>
              </a:lnSpc>
              <a:spcBef>
                <a:spcPts val="0"/>
              </a:spcBef>
              <a:spcAft>
                <a:spcPts val="600"/>
              </a:spcAft>
              <a:defRPr/>
            </a:pPr>
            <a:endParaRPr lang="en-IE" sz="2800" i="1" dirty="0"/>
          </a:p>
        </p:txBody>
      </p:sp>
      <p:sp>
        <p:nvSpPr>
          <p:cNvPr id="5" name="Text Placeholder 4">
            <a:extLst>
              <a:ext uri="{FF2B5EF4-FFF2-40B4-BE49-F238E27FC236}">
                <a16:creationId xmlns:a16="http://schemas.microsoft.com/office/drawing/2014/main" id="{0E34608A-CBF1-0E94-37E7-59C119A8D0A4}"/>
              </a:ext>
            </a:extLst>
          </p:cNvPr>
          <p:cNvSpPr>
            <a:spLocks noGrp="1"/>
          </p:cNvSpPr>
          <p:nvPr>
            <p:ph type="body" sz="quarter" idx="17"/>
          </p:nvPr>
        </p:nvSpPr>
        <p:spPr/>
        <p:txBody>
          <a:bodyPr/>
          <a:lstStyle/>
          <a:p>
            <a:r>
              <a:rPr lang="en-GB"/>
              <a:t>www.epicstays.eu</a:t>
            </a:r>
          </a:p>
        </p:txBody>
      </p:sp>
      <p:pic>
        <p:nvPicPr>
          <p:cNvPr id="9" name="Picture Placeholder 8" descr="A flag of italy with red white and green stripes&#10;&#10;AI-generated content may be incorrect.">
            <a:extLst>
              <a:ext uri="{FF2B5EF4-FFF2-40B4-BE49-F238E27FC236}">
                <a16:creationId xmlns:a16="http://schemas.microsoft.com/office/drawing/2014/main" id="{1FB81EC6-A39E-077A-F934-55D4787D2E9B}"/>
              </a:ext>
            </a:extLst>
          </p:cNvPr>
          <p:cNvPicPr>
            <a:picLocks noGrp="1" noChangeAspect="1"/>
          </p:cNvPicPr>
          <p:nvPr>
            <p:ph type="pic" sz="quarter" idx="19"/>
          </p:nvPr>
        </p:nvPicPr>
        <p:blipFill>
          <a:blip r:embed="rId2"/>
          <a:srcRect l="488" r="488"/>
          <a:stretch>
            <a:fillRect/>
          </a:stretch>
        </p:blipFill>
        <p:spPr/>
      </p:pic>
    </p:spTree>
    <p:extLst>
      <p:ext uri="{BB962C8B-B14F-4D97-AF65-F5344CB8AC3E}">
        <p14:creationId xmlns:p14="http://schemas.microsoft.com/office/powerpoint/2010/main" val="299976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69173-0FE6-68D6-7A5A-CABA6F4E8E89}"/>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41EEFC16-B95C-A322-F268-90A377170ABF}"/>
              </a:ext>
            </a:extLst>
          </p:cNvPr>
          <p:cNvSpPr/>
          <p:nvPr/>
        </p:nvSpPr>
        <p:spPr>
          <a:xfrm>
            <a:off x="1188304" y="1423756"/>
            <a:ext cx="10136921" cy="3201687"/>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951176CC-3CB0-3C18-485A-C16E471190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52E637FB-7C6C-AE7C-913D-78AF48205F08}"/>
              </a:ext>
            </a:extLst>
          </p:cNvPr>
          <p:cNvSpPr txBox="1">
            <a:spLocks/>
          </p:cNvSpPr>
          <p:nvPr/>
        </p:nvSpPr>
        <p:spPr>
          <a:xfrm>
            <a:off x="1872878" y="1563301"/>
            <a:ext cx="9370567" cy="128352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sz="2000" b="1" dirty="0">
                <a:solidFill>
                  <a:srgbClr val="E96751"/>
                </a:solidFill>
              </a:rPr>
              <a:t>Cilj: </a:t>
            </a:r>
            <a:r>
              <a:rPr lang="en-US" sz="2000" dirty="0">
                <a:solidFill>
                  <a:srgbClr val="494949"/>
                </a:solidFill>
              </a:rPr>
              <a:t>Program ponuja kombinacijo nepovratnih sredstev in brezobrestnih posojil za nova podjetja v južnih italijanskih regijah (Abruzzo, Basilicata, Calabria, Campania, Molise, Puglia, Sardinia in Sicilija). Namenjen je podjetnikom, ki prebivajo (ali se želijo preseliti) na jugu in želijo ustanoviti podjetje v sektorjih, kot je turizem.</a:t>
            </a:r>
            <a:endParaRPr lang="en-US" sz="2000" dirty="0">
              <a:solidFill>
                <a:srgbClr val="494949"/>
              </a:solidFill>
              <a:ea typeface="Calibri"/>
              <a:cs typeface="Calibri"/>
            </a:endParaRPr>
          </a:p>
          <a:p>
            <a:pPr marL="0" indent="0">
              <a:spcAft>
                <a:spcPts val="1200"/>
              </a:spcAft>
            </a:pPr>
            <a:r>
              <a:rPr lang="en-US" sz="2000" dirty="0">
                <a:solidFill>
                  <a:srgbClr val="494949"/>
                </a:solidFill>
              </a:rPr>
              <a:t>Namenjen je mladim podjetnikom, starim od 18 do 55 let (nedavno razširjen).</a:t>
            </a:r>
            <a:endParaRPr lang="en-US" sz="2000" dirty="0">
              <a:solidFill>
                <a:srgbClr val="494949"/>
              </a:solidFill>
              <a:ea typeface="Calibri"/>
              <a:cs typeface="Calibri"/>
            </a:endParaRPr>
          </a:p>
          <a:p>
            <a:pPr marL="0" indent="0">
              <a:spcAft>
                <a:spcPts val="1200"/>
              </a:spcAft>
            </a:pPr>
            <a:r>
              <a:rPr lang="en-US" sz="2000" dirty="0">
                <a:solidFill>
                  <a:srgbClr val="494949"/>
                </a:solidFill>
              </a:rPr>
              <a:t>Nudijo </a:t>
            </a:r>
            <a:r>
              <a:rPr lang="en-US" sz="2000" b="1" dirty="0">
                <a:solidFill>
                  <a:srgbClr val="494949"/>
                </a:solidFill>
              </a:rPr>
              <a:t>nepovratna nepovratna sredstva v višini približno 50 % financiranja, preostalih 50 % pa je treba vrniti v 8 letih, podobno kot </a:t>
            </a:r>
            <a:r>
              <a:rPr lang="en-US" sz="2000" dirty="0">
                <a:solidFill>
                  <a:srgbClr val="494949"/>
                </a:solidFill>
              </a:rPr>
              <a:t>pri posojilu (z odlogom plačila). Mnogi so ga že uporabili za odprtje penzionov ali manjših nastanitev.</a:t>
            </a:r>
            <a:endParaRPr lang="en-US" sz="2000" dirty="0">
              <a:solidFill>
                <a:srgbClr val="494949"/>
              </a:solidFill>
              <a:ea typeface="Calibri"/>
              <a:cs typeface="Calibri"/>
            </a:endParaRPr>
          </a:p>
          <a:p>
            <a:pPr marL="0" indent="0">
              <a:spcAft>
                <a:spcPts val="1200"/>
              </a:spcAft>
            </a:pPr>
            <a:endParaRPr lang="en-US" sz="2000" dirty="0">
              <a:solidFill>
                <a:srgbClr val="494949"/>
              </a:solidFill>
              <a:ea typeface="Calibri"/>
              <a:cs typeface="Calibri"/>
            </a:endParaRPr>
          </a:p>
        </p:txBody>
      </p:sp>
      <p:cxnSp>
        <p:nvCxnSpPr>
          <p:cNvPr id="15" name="Connector: Elbow 14">
            <a:extLst>
              <a:ext uri="{FF2B5EF4-FFF2-40B4-BE49-F238E27FC236}">
                <a16:creationId xmlns:a16="http://schemas.microsoft.com/office/drawing/2014/main" id="{973E0EDE-7317-72CC-D37B-C554F22A9D00}"/>
              </a:ext>
            </a:extLst>
          </p:cNvPr>
          <p:cNvCxnSpPr>
            <a:cxnSpLocks/>
          </p:cNvCxnSpPr>
          <p:nvPr/>
        </p:nvCxnSpPr>
        <p:spPr>
          <a:xfrm rot="10800000" flipH="1" flipV="1">
            <a:off x="1160476" y="3465083"/>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5173BCBC-8E70-1EA0-152A-B2BD4E5D8E93}"/>
              </a:ext>
            </a:extLst>
          </p:cNvPr>
          <p:cNvSpPr/>
          <p:nvPr/>
        </p:nvSpPr>
        <p:spPr>
          <a:xfrm>
            <a:off x="-15514" y="109727"/>
            <a:ext cx="7968249"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37675508-F548-3D34-4705-C0652FD14B6F}"/>
              </a:ext>
            </a:extLst>
          </p:cNvPr>
          <p:cNvSpPr txBox="1">
            <a:spLocks/>
          </p:cNvSpPr>
          <p:nvPr/>
        </p:nvSpPr>
        <p:spPr>
          <a:xfrm>
            <a:off x="380792" y="263037"/>
            <a:ext cx="6460199"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Program Resto al Sud (Ostanite na jugu)</a:t>
            </a:r>
          </a:p>
        </p:txBody>
      </p:sp>
      <p:pic>
        <p:nvPicPr>
          <p:cNvPr id="32" name="Graphic 31" descr="Target with solid fill">
            <a:extLst>
              <a:ext uri="{FF2B5EF4-FFF2-40B4-BE49-F238E27FC236}">
                <a16:creationId xmlns:a16="http://schemas.microsoft.com/office/drawing/2014/main" id="{2CCB4A6A-8CD2-0411-5E43-FDBA173E5A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8965" y="1771222"/>
            <a:ext cx="633914" cy="633914"/>
          </a:xfrm>
          <a:prstGeom prst="rect">
            <a:avLst/>
          </a:prstGeom>
        </p:spPr>
      </p:pic>
      <p:sp>
        <p:nvSpPr>
          <p:cNvPr id="18" name="Flowchart: Alternate Process 17">
            <a:extLst>
              <a:ext uri="{FF2B5EF4-FFF2-40B4-BE49-F238E27FC236}">
                <a16:creationId xmlns:a16="http://schemas.microsoft.com/office/drawing/2014/main" id="{CCC78AAE-1829-CDDE-72E8-5BA791CCC176}"/>
              </a:ext>
            </a:extLst>
          </p:cNvPr>
          <p:cNvSpPr/>
          <p:nvPr/>
        </p:nvSpPr>
        <p:spPr>
          <a:xfrm>
            <a:off x="1826168" y="4820050"/>
            <a:ext cx="10029647" cy="1907927"/>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21F6BFB9-913A-C614-D061-B4B66FE9D07D}"/>
              </a:ext>
            </a:extLst>
          </p:cNvPr>
          <p:cNvSpPr txBox="1">
            <a:spLocks/>
          </p:cNvSpPr>
          <p:nvPr/>
        </p:nvSpPr>
        <p:spPr>
          <a:xfrm>
            <a:off x="2483933" y="4944185"/>
            <a:ext cx="9541737" cy="128352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000" b="1" dirty="0">
                <a:solidFill>
                  <a:srgbClr val="E96751"/>
                </a:solidFill>
              </a:rPr>
              <a:t>Kako lahko pomagajo</a:t>
            </a:r>
            <a:endParaRPr lang="en-US" sz="2000" b="1" dirty="0">
              <a:solidFill>
                <a:srgbClr val="E96751"/>
              </a:solidFill>
              <a:ea typeface="Calibri"/>
              <a:cs typeface="Calibri"/>
            </a:endParaRPr>
          </a:p>
          <a:p>
            <a:pPr marL="342900" indent="-342900">
              <a:buFont typeface="Arial" panose="020B0604020202020204" pitchFamily="34" charset="0"/>
              <a:buChar char="•"/>
            </a:pPr>
            <a:r>
              <a:rPr lang="en-US" sz="2000" b="1" dirty="0">
                <a:solidFill>
                  <a:srgbClr val="494949"/>
                </a:solidFill>
              </a:rPr>
              <a:t>Obnova in vzpostavitev alternativnih namestitev </a:t>
            </a:r>
            <a:r>
              <a:rPr lang="en-US" sz="2000" dirty="0">
                <a:solidFill>
                  <a:srgbClr val="494949"/>
                </a:solidFill>
              </a:rPr>
              <a:t>(glamping, penzioni, kmetije)</a:t>
            </a:r>
            <a:endParaRPr lang="en-US" sz="2000" dirty="0">
              <a:solidFill>
                <a:srgbClr val="494949"/>
              </a:solidFill>
              <a:ea typeface="Calibri"/>
              <a:cs typeface="Calibri"/>
            </a:endParaRPr>
          </a:p>
          <a:p>
            <a:pPr marL="342900" indent="-342900">
              <a:buFont typeface="Arial" panose="020B0604020202020204" pitchFamily="34" charset="0"/>
              <a:buChar char="•"/>
            </a:pPr>
            <a:r>
              <a:rPr lang="en-US" sz="2000" b="1" dirty="0">
                <a:solidFill>
                  <a:srgbClr val="494949"/>
                </a:solidFill>
              </a:rPr>
              <a:t>Nakup nepremičnin </a:t>
            </a:r>
            <a:r>
              <a:rPr lang="en-US" sz="2000" dirty="0">
                <a:solidFill>
                  <a:srgbClr val="494949"/>
                </a:solidFill>
              </a:rPr>
              <a:t>(do 40 % skupnega proračuna)</a:t>
            </a:r>
            <a:endParaRPr lang="en-US" sz="2000" dirty="0">
              <a:solidFill>
                <a:srgbClr val="494949"/>
              </a:solidFill>
              <a:ea typeface="Calibri"/>
              <a:cs typeface="Calibri"/>
            </a:endParaRPr>
          </a:p>
          <a:p>
            <a:pPr marL="342900" indent="-342900">
              <a:buFont typeface="Arial" panose="020B0604020202020204" pitchFamily="34" charset="0"/>
              <a:buChar char="•"/>
            </a:pPr>
            <a:r>
              <a:rPr lang="en-US" sz="2000" dirty="0">
                <a:solidFill>
                  <a:srgbClr val="494949"/>
                </a:solidFill>
              </a:rPr>
              <a:t>Oprema, urejanje okolice, trženje, digitalna orodja, pohištvo </a:t>
            </a:r>
            <a:r>
              <a:rPr lang="en-US" sz="2000" err="1">
                <a:solidFill>
                  <a:srgbClr val="494949"/>
                </a:solidFill>
              </a:rPr>
              <a:t>itd</a:t>
            </a:r>
            <a:r>
              <a:rPr lang="en-US" sz="2000" dirty="0">
                <a:solidFill>
                  <a:srgbClr val="494949"/>
                </a:solidFill>
              </a:rPr>
              <a:t>.</a:t>
            </a:r>
          </a:p>
          <a:p>
            <a:pPr marL="342900" indent="-342900">
              <a:buFont typeface="Wingdings" panose="05000000000000000000" pitchFamily="2" charset="2"/>
              <a:buChar char="v"/>
            </a:pPr>
            <a:endParaRPr lang="en-US" sz="2000" dirty="0"/>
          </a:p>
          <a:p>
            <a:pPr marL="447675" indent="0"/>
            <a:endParaRPr lang="en-US" sz="2200" dirty="0">
              <a:solidFill>
                <a:srgbClr val="494949"/>
              </a:solidFill>
            </a:endParaRPr>
          </a:p>
        </p:txBody>
      </p:sp>
      <p:pic>
        <p:nvPicPr>
          <p:cNvPr id="43" name="Graphic 42" descr="Excellent with solid fill">
            <a:extLst>
              <a:ext uri="{FF2B5EF4-FFF2-40B4-BE49-F238E27FC236}">
                <a16:creationId xmlns:a16="http://schemas.microsoft.com/office/drawing/2014/main" id="{5B656343-9146-F25E-9384-D073D7A96F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6168" y="4919138"/>
            <a:ext cx="749373" cy="749373"/>
          </a:xfrm>
          <a:prstGeom prst="rect">
            <a:avLst/>
          </a:prstGeom>
        </p:spPr>
      </p:pic>
      <p:pic>
        <p:nvPicPr>
          <p:cNvPr id="30722" name="Picture 2" descr="Resto al sud">
            <a:extLst>
              <a:ext uri="{FF2B5EF4-FFF2-40B4-BE49-F238E27FC236}">
                <a16:creationId xmlns:a16="http://schemas.microsoft.com/office/drawing/2014/main" id="{98A2F81C-16D8-6CAA-46A6-CE6470D82F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46522" y="88718"/>
            <a:ext cx="2109850" cy="158238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92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32481-E07D-9D2B-6445-4BCE36C6313D}"/>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30C2C116-196E-E1E0-1987-8315B66F0852}"/>
              </a:ext>
            </a:extLst>
          </p:cNvPr>
          <p:cNvSpPr/>
          <p:nvPr/>
        </p:nvSpPr>
        <p:spPr>
          <a:xfrm>
            <a:off x="1188304" y="1423756"/>
            <a:ext cx="10136921" cy="1786169"/>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8F35CD98-42C5-F1E9-67F5-6F25A61173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A9D33063-EE1A-E005-AAB6-C857988C2F15}"/>
              </a:ext>
            </a:extLst>
          </p:cNvPr>
          <p:cNvSpPr txBox="1">
            <a:spLocks/>
          </p:cNvSpPr>
          <p:nvPr/>
        </p:nvSpPr>
        <p:spPr>
          <a:xfrm>
            <a:off x="1945920" y="1623250"/>
            <a:ext cx="937056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sz="2200" b="1" dirty="0">
                <a:solidFill>
                  <a:srgbClr val="E96751"/>
                </a:solidFill>
              </a:rPr>
              <a:t>Primeri: </a:t>
            </a:r>
            <a:r>
              <a:rPr lang="en-US" sz="2200" dirty="0">
                <a:solidFill>
                  <a:srgbClr val="494949"/>
                </a:solidFill>
              </a:rPr>
              <a:t>Lahko financira stroške</a:t>
            </a:r>
            <a:r>
              <a:rPr lang="en-US" sz="2200" b="1" dirty="0">
                <a:solidFill>
                  <a:srgbClr val="494949"/>
                </a:solidFill>
              </a:rPr>
              <a:t> pridobitve zemljišč </a:t>
            </a:r>
            <a:r>
              <a:rPr lang="en-US" sz="2200" dirty="0">
                <a:solidFill>
                  <a:srgbClr val="494949"/>
                </a:solidFill>
              </a:rPr>
              <a:t>v zvezi z nakupom zemljišč, </a:t>
            </a:r>
            <a:r>
              <a:rPr lang="en-US" sz="2200" b="1" dirty="0">
                <a:solidFill>
                  <a:srgbClr val="494949"/>
                </a:solidFill>
              </a:rPr>
              <a:t>do 10 % </a:t>
            </a:r>
            <a:r>
              <a:rPr lang="en-US" sz="2200" dirty="0">
                <a:solidFill>
                  <a:srgbClr val="494949"/>
                </a:solidFill>
              </a:rPr>
              <a:t>skupne naložbe. </a:t>
            </a:r>
            <a:r>
              <a:rPr lang="en-US" sz="2200" b="1" dirty="0">
                <a:solidFill>
                  <a:srgbClr val="494949"/>
                </a:solidFill>
              </a:rPr>
              <a:t>Nakup nepremičnin, gradnja in namestitev objektov</a:t>
            </a:r>
            <a:r>
              <a:rPr lang="en-US" sz="2200" dirty="0">
                <a:solidFill>
                  <a:srgbClr val="494949"/>
                </a:solidFill>
              </a:rPr>
              <a:t>: vključuje pridobitev nepremičnin, gradnjo novih objektov in namestitev osnovnih sistemov, </a:t>
            </a:r>
            <a:r>
              <a:rPr lang="en-US" sz="2200" b="1" dirty="0">
                <a:solidFill>
                  <a:srgbClr val="494949"/>
                </a:solidFill>
              </a:rPr>
              <a:t>do 70 %.</a:t>
            </a:r>
            <a:endParaRPr lang="en-US" sz="2200" dirty="0">
              <a:solidFill>
                <a:srgbClr val="494949"/>
              </a:solidFill>
            </a:endParaRPr>
          </a:p>
        </p:txBody>
      </p:sp>
      <p:cxnSp>
        <p:nvCxnSpPr>
          <p:cNvPr id="15" name="Connector: Elbow 14">
            <a:extLst>
              <a:ext uri="{FF2B5EF4-FFF2-40B4-BE49-F238E27FC236}">
                <a16:creationId xmlns:a16="http://schemas.microsoft.com/office/drawing/2014/main" id="{691F9A72-BE9C-4ACD-0A16-3ED4E7FC435E}"/>
              </a:ext>
            </a:extLst>
          </p:cNvPr>
          <p:cNvCxnSpPr>
            <a:cxnSpLocks/>
          </p:cNvCxnSpPr>
          <p:nvPr/>
        </p:nvCxnSpPr>
        <p:spPr>
          <a:xfrm rot="10800000" flipH="1" flipV="1">
            <a:off x="1204076" y="2954914"/>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E9341B53-4CAE-5A52-7BD4-819838D7623D}"/>
              </a:ext>
            </a:extLst>
          </p:cNvPr>
          <p:cNvSpPr/>
          <p:nvPr/>
        </p:nvSpPr>
        <p:spPr>
          <a:xfrm>
            <a:off x="-15514" y="109727"/>
            <a:ext cx="7968249"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FFB7A384-D39A-9644-0BF0-481C09D68CB4}"/>
              </a:ext>
            </a:extLst>
          </p:cNvPr>
          <p:cNvSpPr txBox="1">
            <a:spLocks/>
          </p:cNvSpPr>
          <p:nvPr/>
        </p:nvSpPr>
        <p:spPr>
          <a:xfrm>
            <a:off x="457200" y="235153"/>
            <a:ext cx="6460199"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Program Resto al Sud (Ostani na jugu)</a:t>
            </a:r>
          </a:p>
        </p:txBody>
      </p:sp>
      <p:sp>
        <p:nvSpPr>
          <p:cNvPr id="18" name="Flowchart: Alternate Process 17">
            <a:extLst>
              <a:ext uri="{FF2B5EF4-FFF2-40B4-BE49-F238E27FC236}">
                <a16:creationId xmlns:a16="http://schemas.microsoft.com/office/drawing/2014/main" id="{CD0EA24F-FEA4-D890-5827-095E249C7CF5}"/>
              </a:ext>
            </a:extLst>
          </p:cNvPr>
          <p:cNvSpPr/>
          <p:nvPr/>
        </p:nvSpPr>
        <p:spPr>
          <a:xfrm>
            <a:off x="1945921" y="3380318"/>
            <a:ext cx="7045680" cy="2754018"/>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74AFFF90-9827-CF17-2520-3FC66A2E8E7C}"/>
              </a:ext>
            </a:extLst>
          </p:cNvPr>
          <p:cNvSpPr txBox="1">
            <a:spLocks/>
          </p:cNvSpPr>
          <p:nvPr/>
        </p:nvSpPr>
        <p:spPr>
          <a:xfrm>
            <a:off x="2729503" y="3635616"/>
            <a:ext cx="569059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rgbClr val="E96751"/>
                </a:solidFill>
              </a:rPr>
              <a:t>Nasvet: </a:t>
            </a:r>
            <a:r>
              <a:rPr lang="en-US" sz="2200" dirty="0"/>
              <a:t>Prijavite se prek</a:t>
            </a:r>
            <a:r>
              <a:rPr lang="en-US" sz="2200" dirty="0">
                <a:solidFill>
                  <a:srgbClr val="E96751"/>
                </a:solidFill>
                <a:hlinkClick r:id="rId5">
                  <a:extLst>
                    <a:ext uri="{A12FA001-AC4F-418D-AE19-62706E023703}">
                      <ahyp:hlinkClr xmlns:ahyp="http://schemas.microsoft.com/office/drawing/2018/hyperlinkcolor" val="tx"/>
                    </a:ext>
                  </a:extLst>
                </a:hlinkClick>
              </a:rPr>
              <a:t> www.invitalia.it </a:t>
            </a:r>
            <a:r>
              <a:rPr lang="en-US" sz="2200" dirty="0"/>
              <a:t>z poslovnim načrtom, lokacijo v južni regiji in poudarkom na trajnosti, npr. ekološki kampi, podeželske gostišča ali ekološki oddih.</a:t>
            </a:r>
          </a:p>
          <a:p>
            <a:pPr marL="0" indent="0"/>
            <a:r>
              <a:rPr lang="it-IT" sz="2200" dirty="0">
                <a:hlinkClick r:id="rId6">
                  <a:extLst>
                    <a:ext uri="{A12FA001-AC4F-418D-AE19-62706E023703}">
                      <ahyp:hlinkClr xmlns:ahyp="http://schemas.microsoft.com/office/drawing/2018/hyperlinkcolor" val="tx"/>
                    </a:ext>
                  </a:extLst>
                </a:hlinkClick>
              </a:rPr>
              <a:t>Glejte Agricampeggio Acqua di Friso </a:t>
            </a:r>
            <a:r>
              <a:rPr lang="it-IT" sz="2200" dirty="0"/>
              <a:t>– Ekološki glamping </a:t>
            </a:r>
            <a:r>
              <a:rPr lang="it-IT" sz="2200" dirty="0">
                <a:hlinkClick r:id="rId7">
                  <a:extLst>
                    <a:ext uri="{A12FA001-AC4F-418D-AE19-62706E023703}">
                      <ahyp:hlinkClr xmlns:ahyp="http://schemas.microsoft.com/office/drawing/2018/hyperlinkcolor" val="tx"/>
                    </a:ext>
                  </a:extLst>
                </a:hlinkClick>
              </a:rPr>
              <a:t>agri kamping </a:t>
            </a:r>
            <a:r>
              <a:rPr lang="it-IT" sz="2200" dirty="0"/>
              <a:t>in glamping v Kalabriji v naslednjem poglavju kot primer.</a:t>
            </a:r>
          </a:p>
          <a:p>
            <a:pPr marL="342900" indent="-342900">
              <a:buFont typeface="Wingdings" panose="05000000000000000000" pitchFamily="2" charset="2"/>
              <a:buChar char="v"/>
            </a:pPr>
            <a:endParaRPr lang="en-US" sz="2200" dirty="0"/>
          </a:p>
          <a:p>
            <a:pPr marL="447675" indent="0"/>
            <a:endParaRPr lang="en-US" sz="2200" dirty="0">
              <a:solidFill>
                <a:srgbClr val="494949"/>
              </a:solidFill>
            </a:endParaRPr>
          </a:p>
        </p:txBody>
      </p:sp>
      <p:pic>
        <p:nvPicPr>
          <p:cNvPr id="43" name="Graphic 42" descr="Excellent with solid fill">
            <a:extLst>
              <a:ext uri="{FF2B5EF4-FFF2-40B4-BE49-F238E27FC236}">
                <a16:creationId xmlns:a16="http://schemas.microsoft.com/office/drawing/2014/main" id="{24866F41-B276-5B2A-ABAB-C284CCCFC3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69853" y="3649892"/>
            <a:ext cx="749373" cy="749373"/>
          </a:xfrm>
          <a:prstGeom prst="rect">
            <a:avLst/>
          </a:prstGeom>
        </p:spPr>
      </p:pic>
      <p:pic>
        <p:nvPicPr>
          <p:cNvPr id="30722" name="Picture 2" descr="Resto al sud">
            <a:extLst>
              <a:ext uri="{FF2B5EF4-FFF2-40B4-BE49-F238E27FC236}">
                <a16:creationId xmlns:a16="http://schemas.microsoft.com/office/drawing/2014/main" id="{20C09F6A-4482-75B9-1AE5-1F7C77472D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46522" y="88718"/>
            <a:ext cx="2109850" cy="1582387"/>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Graphic 4" descr="Excellent with solid fill">
            <a:extLst>
              <a:ext uri="{FF2B5EF4-FFF2-40B4-BE49-F238E27FC236}">
                <a16:creationId xmlns:a16="http://schemas.microsoft.com/office/drawing/2014/main" id="{D8FEA311-FBCB-899B-E274-86031D9283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3826" y="1570594"/>
            <a:ext cx="749373" cy="749373"/>
          </a:xfrm>
          <a:prstGeom prst="rect">
            <a:avLst/>
          </a:prstGeom>
        </p:spPr>
      </p:pic>
    </p:spTree>
    <p:extLst>
      <p:ext uri="{BB962C8B-B14F-4D97-AF65-F5344CB8AC3E}">
        <p14:creationId xmlns:p14="http://schemas.microsoft.com/office/powerpoint/2010/main" val="333277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B7B2D-5DA7-3D41-E497-35171C491ED1}"/>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A32F1CF1-38A9-C35E-BA9B-9B149751E2AD}"/>
              </a:ext>
            </a:extLst>
          </p:cNvPr>
          <p:cNvSpPr/>
          <p:nvPr/>
        </p:nvSpPr>
        <p:spPr>
          <a:xfrm>
            <a:off x="1846674" y="3207840"/>
            <a:ext cx="9573801" cy="3145335"/>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02DDDBE3-E58F-C82E-CE85-6527DBA0A8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61F4AA31-45B6-9036-934C-546658CB14BB}"/>
              </a:ext>
            </a:extLst>
          </p:cNvPr>
          <p:cNvSpPr txBox="1">
            <a:spLocks/>
          </p:cNvSpPr>
          <p:nvPr/>
        </p:nvSpPr>
        <p:spPr>
          <a:xfrm>
            <a:off x="2510399" y="3448108"/>
            <a:ext cx="8912642" cy="13323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b="1" dirty="0">
                <a:solidFill>
                  <a:srgbClr val="E96751"/>
                </a:solidFill>
              </a:rPr>
              <a:t>Cilj</a:t>
            </a:r>
            <a:r>
              <a:rPr lang="en-US" sz="2200" b="1" dirty="0">
                <a:solidFill>
                  <a:srgbClr val="494949"/>
                </a:solidFill>
              </a:rPr>
              <a:t>: </a:t>
            </a:r>
            <a:r>
              <a:rPr lang="en-US" sz="2200" b="1" dirty="0">
                <a:solidFill>
                  <a:srgbClr val="494949"/>
                </a:solidFill>
                <a:hlinkClick r:id="rId5">
                  <a:extLst>
                    <a:ext uri="{A12FA001-AC4F-418D-AE19-62706E023703}">
                      <ahyp:hlinkClr xmlns:ahyp="http://schemas.microsoft.com/office/drawing/2018/hyperlinkcolor" val="tx"/>
                    </a:ext>
                  </a:extLst>
                </a:hlinkClick>
              </a:rPr>
              <a:t>Fondo </a:t>
            </a:r>
            <a:r>
              <a:rPr lang="en-US" sz="2200" b="1" dirty="0" err="1">
                <a:solidFill>
                  <a:srgbClr val="494949"/>
                </a:solidFill>
                <a:hlinkClick r:id="rId5">
                  <a:extLst>
                    <a:ext uri="{A12FA001-AC4F-418D-AE19-62706E023703}">
                      <ahyp:hlinkClr xmlns:ahyp="http://schemas.microsoft.com/office/drawing/2018/hyperlinkcolor" val="tx"/>
                    </a:ext>
                  </a:extLst>
                </a:hlinkClick>
              </a:rPr>
              <a:t>Rotativo </a:t>
            </a:r>
            <a:r>
              <a:rPr lang="en-US" sz="2200" b="1" dirty="0">
                <a:solidFill>
                  <a:srgbClr val="494949"/>
                </a:solidFill>
                <a:hlinkClick r:id="rId5">
                  <a:extLst>
                    <a:ext uri="{A12FA001-AC4F-418D-AE19-62706E023703}">
                      <ahyp:hlinkClr xmlns:ahyp="http://schemas.microsoft.com/office/drawing/2018/hyperlinkcolor" val="tx"/>
                    </a:ext>
                  </a:extLst>
                </a:hlinkClick>
              </a:rPr>
              <a:t>Turismo </a:t>
            </a:r>
            <a:r>
              <a:rPr lang="en-US" sz="2200" b="1" dirty="0">
                <a:solidFill>
                  <a:srgbClr val="494949"/>
                </a:solidFill>
              </a:rPr>
              <a:t>(FRI-TUR) </a:t>
            </a:r>
            <a:r>
              <a:rPr lang="en-US" sz="2200" dirty="0">
                <a:solidFill>
                  <a:srgbClr val="494949"/>
                </a:solidFill>
              </a:rPr>
              <a:t>je italijanski nacionalni sklad, ki ga upravlja in vodi Ministrstvo za turizem (</a:t>
            </a:r>
            <a:r>
              <a:rPr lang="en-US" sz="2200" i="1" dirty="0" err="1">
                <a:solidFill>
                  <a:srgbClr val="494949"/>
                </a:solidFill>
              </a:rPr>
              <a:t>Ministero </a:t>
            </a:r>
            <a:r>
              <a:rPr lang="en-US" sz="2200" i="1" dirty="0">
                <a:solidFill>
                  <a:srgbClr val="494949"/>
                </a:solidFill>
              </a:rPr>
              <a:t>del Turismo</a:t>
            </a:r>
            <a:r>
              <a:rPr lang="en-US" sz="2200" dirty="0">
                <a:solidFill>
                  <a:srgbClr val="494949"/>
                </a:solidFill>
              </a:rPr>
              <a:t>) in Cassa </a:t>
            </a:r>
            <a:r>
              <a:rPr lang="en-US" sz="2200" dirty="0" err="1">
                <a:solidFill>
                  <a:srgbClr val="494949"/>
                </a:solidFill>
              </a:rPr>
              <a:t>Depositi </a:t>
            </a:r>
            <a:r>
              <a:rPr lang="en-US" sz="2200" dirty="0">
                <a:solidFill>
                  <a:srgbClr val="494949"/>
                </a:solidFill>
              </a:rPr>
              <a:t>e </a:t>
            </a:r>
            <a:r>
              <a:rPr lang="en-US" sz="2200" dirty="0" err="1">
                <a:solidFill>
                  <a:srgbClr val="494949"/>
                </a:solidFill>
              </a:rPr>
              <a:t>Prestiti </a:t>
            </a:r>
            <a:r>
              <a:rPr lang="en-US" sz="2200" dirty="0">
                <a:solidFill>
                  <a:srgbClr val="494949"/>
                </a:solidFill>
              </a:rPr>
              <a:t>(CDP). Sklad financira pomembne naložbe (</a:t>
            </a:r>
            <a:r>
              <a:rPr lang="en-IE" sz="2200" dirty="0">
                <a:solidFill>
                  <a:srgbClr val="494949"/>
                </a:solidFill>
              </a:rPr>
              <a:t>od 500.000 do 10 milijonov evrov s </a:t>
            </a:r>
            <a:r>
              <a:rPr lang="en-US" sz="2200" dirty="0">
                <a:solidFill>
                  <a:srgbClr val="494949"/>
                </a:solidFill>
              </a:rPr>
              <a:t>kombinacijo </a:t>
            </a:r>
            <a:r>
              <a:rPr lang="en-US" sz="2200" b="1" dirty="0">
                <a:solidFill>
                  <a:srgbClr val="494949"/>
                </a:solidFill>
              </a:rPr>
              <a:t>nizkoobrestnih posojil in do 35 % nepovratnih sredstev). </a:t>
            </a:r>
          </a:p>
          <a:p>
            <a:pPr marL="0" indent="0">
              <a:spcAft>
                <a:spcPts val="600"/>
              </a:spcAft>
            </a:pPr>
            <a:r>
              <a:rPr lang="en-US" sz="2200" dirty="0">
                <a:solidFill>
                  <a:srgbClr val="494949"/>
                </a:solidFill>
              </a:rPr>
              <a:t>Podpira trajnostni turizem in je namenjen naložbam v turistični sektor, zlasti v </a:t>
            </a:r>
            <a:r>
              <a:rPr lang="en-US" sz="2200" b="1" dirty="0" err="1">
                <a:solidFill>
                  <a:srgbClr val="494949"/>
                </a:solidFill>
              </a:rPr>
              <a:t>modernizacijo</a:t>
            </a:r>
            <a:r>
              <a:rPr lang="en-US" sz="2200" b="1" dirty="0">
                <a:solidFill>
                  <a:srgbClr val="494949"/>
                </a:solidFill>
              </a:rPr>
              <a:t>, energetsko učinkovitost, dostopnost in trajnost</a:t>
            </a:r>
            <a:r>
              <a:rPr lang="en-US" sz="2200" dirty="0">
                <a:solidFill>
                  <a:srgbClr val="494949"/>
                </a:solidFill>
              </a:rPr>
              <a:t>. </a:t>
            </a:r>
          </a:p>
        </p:txBody>
      </p:sp>
      <p:sp>
        <p:nvSpPr>
          <p:cNvPr id="33" name="Freeform 28">
            <a:extLst>
              <a:ext uri="{FF2B5EF4-FFF2-40B4-BE49-F238E27FC236}">
                <a16:creationId xmlns:a16="http://schemas.microsoft.com/office/drawing/2014/main" id="{64C8ECD6-C602-EB32-01D5-25C6E5314019}"/>
              </a:ext>
            </a:extLst>
          </p:cNvPr>
          <p:cNvSpPr/>
          <p:nvPr/>
        </p:nvSpPr>
        <p:spPr>
          <a:xfrm>
            <a:off x="-15513" y="109727"/>
            <a:ext cx="1173012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D654FB82-4A2F-B032-92F4-EF23EE3C24C7}"/>
              </a:ext>
            </a:extLst>
          </p:cNvPr>
          <p:cNvSpPr txBox="1">
            <a:spLocks/>
          </p:cNvSpPr>
          <p:nvPr/>
        </p:nvSpPr>
        <p:spPr>
          <a:xfrm>
            <a:off x="1508015" y="263037"/>
            <a:ext cx="936165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200" dirty="0"/>
              <a:t>Spodbude za oživitev in trajnost turizma </a:t>
            </a:r>
          </a:p>
          <a:p>
            <a:pPr>
              <a:spcBef>
                <a:spcPts val="0"/>
              </a:spcBef>
            </a:pPr>
            <a:r>
              <a:rPr lang="en-US" sz="2800" dirty="0"/>
              <a:t>(PNRR/Ministrstvo za turizem)</a:t>
            </a:r>
            <a:endParaRPr lang="en-IE" sz="2800" dirty="0"/>
          </a:p>
        </p:txBody>
      </p:sp>
      <p:pic>
        <p:nvPicPr>
          <p:cNvPr id="32" name="Graphic 31" descr="Target with solid fill">
            <a:extLst>
              <a:ext uri="{FF2B5EF4-FFF2-40B4-BE49-F238E27FC236}">
                <a16:creationId xmlns:a16="http://schemas.microsoft.com/office/drawing/2014/main" id="{B95D1B40-0A7D-DD9B-F9FA-C867A78BD9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2328" y="1596308"/>
            <a:ext cx="633914" cy="633914"/>
          </a:xfrm>
          <a:prstGeom prst="rect">
            <a:avLst/>
          </a:prstGeom>
        </p:spPr>
      </p:pic>
      <p:grpSp>
        <p:nvGrpSpPr>
          <p:cNvPr id="5" name="Group 4">
            <a:extLst>
              <a:ext uri="{FF2B5EF4-FFF2-40B4-BE49-F238E27FC236}">
                <a16:creationId xmlns:a16="http://schemas.microsoft.com/office/drawing/2014/main" id="{81EA4D11-0140-EBE0-2F54-183195F6328E}"/>
              </a:ext>
            </a:extLst>
          </p:cNvPr>
          <p:cNvGrpSpPr/>
          <p:nvPr/>
        </p:nvGrpSpPr>
        <p:grpSpPr>
          <a:xfrm>
            <a:off x="274432" y="85433"/>
            <a:ext cx="1047896" cy="1049846"/>
            <a:chOff x="1016000" y="1137920"/>
            <a:chExt cx="1016000" cy="1016000"/>
          </a:xfrm>
        </p:grpSpPr>
        <p:sp>
          <p:nvSpPr>
            <p:cNvPr id="6" name="Oval 5">
              <a:extLst>
                <a:ext uri="{FF2B5EF4-FFF2-40B4-BE49-F238E27FC236}">
                  <a16:creationId xmlns:a16="http://schemas.microsoft.com/office/drawing/2014/main" id="{539F22DC-2E40-C73C-7C83-A11079BF637C}"/>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F7D3AD9C-629B-A357-3EA9-D4E3FB915366}"/>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3</a:t>
              </a:r>
            </a:p>
          </p:txBody>
        </p:sp>
      </p:grpSp>
      <p:sp>
        <p:nvSpPr>
          <p:cNvPr id="2" name="Flowchart: Alternate Process 1">
            <a:extLst>
              <a:ext uri="{FF2B5EF4-FFF2-40B4-BE49-F238E27FC236}">
                <a16:creationId xmlns:a16="http://schemas.microsoft.com/office/drawing/2014/main" id="{3C6FC388-F714-6AEB-91B3-E3DEC0359CC8}"/>
              </a:ext>
            </a:extLst>
          </p:cNvPr>
          <p:cNvSpPr/>
          <p:nvPr/>
        </p:nvSpPr>
        <p:spPr>
          <a:xfrm>
            <a:off x="1005292" y="1366722"/>
            <a:ext cx="10131080" cy="1617635"/>
          </a:xfrm>
          <a:prstGeom prst="flowChartAlternateProcess">
            <a:avLst/>
          </a:prstGeom>
          <a:solidFill>
            <a:srgbClr val="0D9390"/>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 name="Text Placeholder 5">
            <a:extLst>
              <a:ext uri="{FF2B5EF4-FFF2-40B4-BE49-F238E27FC236}">
                <a16:creationId xmlns:a16="http://schemas.microsoft.com/office/drawing/2014/main" id="{893A137F-236C-6E02-1CE7-CF2F1C11EB0B}"/>
              </a:ext>
            </a:extLst>
          </p:cNvPr>
          <p:cNvSpPr txBox="1">
            <a:spLocks/>
          </p:cNvSpPr>
          <p:nvPr/>
        </p:nvSpPr>
        <p:spPr>
          <a:xfrm>
            <a:off x="1481530" y="1490573"/>
            <a:ext cx="9388142" cy="130615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400" b="1" dirty="0">
                <a:solidFill>
                  <a:schemeClr val="bg1"/>
                </a:solidFill>
              </a:rPr>
              <a:t>Spodbude za oživitev in trajnost turizma (PNRR/Ministrstvo za turizem in drugi) </a:t>
            </a:r>
            <a:r>
              <a:rPr lang="en-US" sz="2400" dirty="0">
                <a:solidFill>
                  <a:schemeClr val="bg1"/>
                </a:solidFill>
              </a:rPr>
              <a:t>Del italijanskega načrta za obnovo EU (PNRR). Ta sredstva EU za obnovo uporablja za turizem, na primer za posodobitev turizma in zelene inovacije, zlasti na podeželju.</a:t>
            </a:r>
          </a:p>
        </p:txBody>
      </p:sp>
      <p:pic>
        <p:nvPicPr>
          <p:cNvPr id="13" name="Graphic 12" descr="Target with solid fill">
            <a:extLst>
              <a:ext uri="{FF2B5EF4-FFF2-40B4-BE49-F238E27FC236}">
                <a16:creationId xmlns:a16="http://schemas.microsoft.com/office/drawing/2014/main" id="{94576A22-BAA9-E9D6-947B-9DC7B571EF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78928" y="3446531"/>
            <a:ext cx="633914" cy="633914"/>
          </a:xfrm>
          <a:prstGeom prst="rect">
            <a:avLst/>
          </a:prstGeom>
        </p:spPr>
      </p:pic>
      <p:cxnSp>
        <p:nvCxnSpPr>
          <p:cNvPr id="17" name="Connector: Elbow 16">
            <a:extLst>
              <a:ext uri="{FF2B5EF4-FFF2-40B4-BE49-F238E27FC236}">
                <a16:creationId xmlns:a16="http://schemas.microsoft.com/office/drawing/2014/main" id="{382A65EA-85BC-4719-DD16-A1D99F443158}"/>
              </a:ext>
            </a:extLst>
          </p:cNvPr>
          <p:cNvCxnSpPr>
            <a:cxnSpLocks/>
          </p:cNvCxnSpPr>
          <p:nvPr/>
        </p:nvCxnSpPr>
        <p:spPr>
          <a:xfrm rot="10800000" flipH="1" flipV="1">
            <a:off x="1016452" y="2382780"/>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227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30EAF-7B1A-3EC0-4540-468CABAF386F}"/>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98CB6EB9-444F-8331-2679-F2818ACE9E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2EA71E6F-4FA3-BC4F-BC1F-7D46B75AE42A}"/>
              </a:ext>
            </a:extLst>
          </p:cNvPr>
          <p:cNvSpPr txBox="1">
            <a:spLocks/>
          </p:cNvSpPr>
          <p:nvPr/>
        </p:nvSpPr>
        <p:spPr>
          <a:xfrm>
            <a:off x="1741690" y="1603139"/>
            <a:ext cx="8804812"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endParaRPr lang="en-US" sz="2200" dirty="0">
              <a:solidFill>
                <a:srgbClr val="494949"/>
              </a:solidFill>
            </a:endParaRPr>
          </a:p>
        </p:txBody>
      </p:sp>
      <p:sp>
        <p:nvSpPr>
          <p:cNvPr id="33" name="Freeform 28">
            <a:extLst>
              <a:ext uri="{FF2B5EF4-FFF2-40B4-BE49-F238E27FC236}">
                <a16:creationId xmlns:a16="http://schemas.microsoft.com/office/drawing/2014/main" id="{ACD2A3FA-A0F4-51EB-2A59-993669C62EED}"/>
              </a:ext>
            </a:extLst>
          </p:cNvPr>
          <p:cNvSpPr/>
          <p:nvPr/>
        </p:nvSpPr>
        <p:spPr>
          <a:xfrm>
            <a:off x="-15513" y="109727"/>
            <a:ext cx="1173012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68685F88-0978-AAA8-1716-F18C273DFA50}"/>
              </a:ext>
            </a:extLst>
          </p:cNvPr>
          <p:cNvSpPr txBox="1">
            <a:spLocks/>
          </p:cNvSpPr>
          <p:nvPr/>
        </p:nvSpPr>
        <p:spPr>
          <a:xfrm>
            <a:off x="412257" y="277161"/>
            <a:ext cx="936165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200" dirty="0"/>
              <a:t>Spodbude za oživitev turizma in trajnost </a:t>
            </a:r>
          </a:p>
          <a:p>
            <a:pPr>
              <a:spcBef>
                <a:spcPts val="0"/>
              </a:spcBef>
            </a:pPr>
            <a:r>
              <a:rPr lang="en-US" sz="2800" dirty="0"/>
              <a:t>(PNRR/Ministrstvo za turizem)</a:t>
            </a:r>
            <a:endParaRPr lang="en-IE" sz="2800" dirty="0"/>
          </a:p>
        </p:txBody>
      </p:sp>
      <p:sp>
        <p:nvSpPr>
          <p:cNvPr id="4" name="Flowchart: Alternate Process 3">
            <a:extLst>
              <a:ext uri="{FF2B5EF4-FFF2-40B4-BE49-F238E27FC236}">
                <a16:creationId xmlns:a16="http://schemas.microsoft.com/office/drawing/2014/main" id="{E4C21E07-D60B-B90C-E935-34C7294EACDC}"/>
              </a:ext>
            </a:extLst>
          </p:cNvPr>
          <p:cNvSpPr/>
          <p:nvPr/>
        </p:nvSpPr>
        <p:spPr>
          <a:xfrm>
            <a:off x="1357195" y="1593244"/>
            <a:ext cx="9027456" cy="3748524"/>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5">
            <a:extLst>
              <a:ext uri="{FF2B5EF4-FFF2-40B4-BE49-F238E27FC236}">
                <a16:creationId xmlns:a16="http://schemas.microsoft.com/office/drawing/2014/main" id="{72A06C83-2F83-6336-9F5A-00F28E4DE55C}"/>
              </a:ext>
            </a:extLst>
          </p:cNvPr>
          <p:cNvSpPr txBox="1">
            <a:spLocks/>
          </p:cNvSpPr>
          <p:nvPr/>
        </p:nvSpPr>
        <p:spPr>
          <a:xfrm>
            <a:off x="2064063" y="1713123"/>
            <a:ext cx="8053462" cy="128352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100" b="1" dirty="0">
                <a:solidFill>
                  <a:srgbClr val="E96751"/>
                </a:solidFill>
              </a:rPr>
              <a:t>Cilj</a:t>
            </a:r>
            <a:r>
              <a:rPr lang="en-US" sz="2100" b="1" dirty="0">
                <a:solidFill>
                  <a:srgbClr val="494949"/>
                </a:solidFill>
              </a:rPr>
              <a:t>: </a:t>
            </a:r>
            <a:r>
              <a:rPr lang="en-US" sz="2100" dirty="0">
                <a:solidFill>
                  <a:srgbClr val="494949"/>
                </a:solidFill>
              </a:rPr>
              <a:t>Zagotavlja posojila in nepovratna sredstva za lažji dostop do kreditov za mala in srednja turistična podjetja, pri čemer je</a:t>
            </a:r>
            <a:r>
              <a:rPr lang="en-US" sz="2100" b="1" dirty="0">
                <a:solidFill>
                  <a:srgbClr val="494949"/>
                </a:solidFill>
              </a:rPr>
              <a:t> 50 % rezervirano za zelene naložbe</a:t>
            </a:r>
            <a:r>
              <a:rPr lang="en-US" sz="2100" dirty="0">
                <a:solidFill>
                  <a:srgbClr val="494949"/>
                </a:solidFill>
              </a:rPr>
              <a:t>. </a:t>
            </a:r>
            <a:r>
              <a:rPr lang="en-US" sz="2100" b="1" dirty="0">
                <a:solidFill>
                  <a:srgbClr val="494949"/>
                </a:solidFill>
              </a:rPr>
              <a:t>Idealno za: </a:t>
            </a:r>
            <a:endParaRPr lang="en-US" sz="2100" b="1" dirty="0">
              <a:solidFill>
                <a:srgbClr val="494949"/>
              </a:solidFill>
              <a:ea typeface="Calibri"/>
              <a:cs typeface="Calibri"/>
            </a:endParaRPr>
          </a:p>
          <a:p>
            <a:pPr marL="342900" indent="-342900">
              <a:spcBef>
                <a:spcPts val="0"/>
              </a:spcBef>
              <a:spcAft>
                <a:spcPts val="600"/>
              </a:spcAft>
              <a:buFont typeface="Wingdings" panose="05000000000000000000" pitchFamily="2" charset="2"/>
              <a:buChar char="Ø"/>
            </a:pPr>
            <a:r>
              <a:rPr lang="en-US" sz="2100" b="1" dirty="0">
                <a:solidFill>
                  <a:srgbClr val="494949"/>
                </a:solidFill>
              </a:rPr>
              <a:t>Eko-retreati in glamping brez omrežne povezave, </a:t>
            </a:r>
            <a:r>
              <a:rPr lang="en-US" sz="2100" dirty="0">
                <a:solidFill>
                  <a:srgbClr val="494949"/>
                </a:solidFill>
              </a:rPr>
              <a:t>ki prehajajo na obnovljive vire energije</a:t>
            </a:r>
            <a:endParaRPr lang="en-US" sz="2100" dirty="0">
              <a:solidFill>
                <a:srgbClr val="494949"/>
              </a:solidFill>
              <a:ea typeface="Calibri"/>
              <a:cs typeface="Calibri"/>
            </a:endParaRPr>
          </a:p>
          <a:p>
            <a:pPr marL="342900" indent="-342900">
              <a:spcBef>
                <a:spcPts val="0"/>
              </a:spcBef>
              <a:spcAft>
                <a:spcPts val="600"/>
              </a:spcAft>
              <a:buFont typeface="Wingdings" panose="05000000000000000000" pitchFamily="2" charset="2"/>
              <a:buChar char="Ø"/>
            </a:pPr>
            <a:r>
              <a:rPr lang="en-US" sz="2100" b="1" dirty="0" err="1">
                <a:solidFill>
                  <a:srgbClr val="494949"/>
                </a:solidFill>
              </a:rPr>
              <a:t>Zgodovinske</a:t>
            </a:r>
            <a:r>
              <a:rPr lang="en-US" sz="2100" b="1" dirty="0">
                <a:solidFill>
                  <a:srgbClr val="494949"/>
                </a:solidFill>
              </a:rPr>
              <a:t> </a:t>
            </a:r>
            <a:r>
              <a:rPr lang="en-US" sz="2100" b="1" dirty="0" err="1">
                <a:solidFill>
                  <a:srgbClr val="494949"/>
                </a:solidFill>
              </a:rPr>
              <a:t>stavbe</a:t>
            </a:r>
            <a:r>
              <a:rPr lang="en-US" sz="2100" b="1" dirty="0">
                <a:solidFill>
                  <a:srgbClr val="494949"/>
                </a:solidFill>
              </a:rPr>
              <a:t>, </a:t>
            </a:r>
            <a:r>
              <a:rPr lang="en-US" sz="2100" b="1" dirty="0" err="1">
                <a:solidFill>
                  <a:srgbClr val="494949"/>
                </a:solidFill>
              </a:rPr>
              <a:t>preurejene</a:t>
            </a:r>
            <a:r>
              <a:rPr lang="en-US" sz="2100" b="1" dirty="0">
                <a:solidFill>
                  <a:srgbClr val="494949"/>
                </a:solidFill>
              </a:rPr>
              <a:t> v butične nastanitve</a:t>
            </a:r>
            <a:r>
              <a:rPr lang="en-US" sz="2100" dirty="0">
                <a:solidFill>
                  <a:srgbClr val="494949"/>
                </a:solidFill>
              </a:rPr>
              <a:t>, izboljšanje energetske učinkovitosti in obnova zgodovinskih objektov </a:t>
            </a:r>
            <a:endParaRPr lang="en-US" sz="2100" dirty="0">
              <a:solidFill>
                <a:srgbClr val="494949"/>
              </a:solidFill>
              <a:ea typeface="Calibri"/>
              <a:cs typeface="Calibri"/>
            </a:endParaRPr>
          </a:p>
          <a:p>
            <a:pPr marL="342900" indent="-342900">
              <a:spcBef>
                <a:spcPts val="0"/>
              </a:spcBef>
              <a:spcAft>
                <a:spcPts val="600"/>
              </a:spcAft>
              <a:buFont typeface="Wingdings" panose="05000000000000000000" pitchFamily="2" charset="2"/>
              <a:buChar char="Ø"/>
            </a:pPr>
            <a:r>
              <a:rPr lang="en-US" sz="2100" b="1" dirty="0">
                <a:solidFill>
                  <a:srgbClr val="494949"/>
                </a:solidFill>
              </a:rPr>
              <a:t>Naravne nastanitve, ki </a:t>
            </a:r>
            <a:r>
              <a:rPr lang="en-US" sz="2100" dirty="0">
                <a:solidFill>
                  <a:srgbClr val="494949"/>
                </a:solidFill>
              </a:rPr>
              <a:t>se širijo, da bi izpolnile standarde dostopnosti in zelenih stavb</a:t>
            </a:r>
            <a:endParaRPr lang="en-US" sz="2100" dirty="0">
              <a:solidFill>
                <a:srgbClr val="494949"/>
              </a:solidFill>
              <a:ea typeface="Calibri"/>
              <a:cs typeface="Calibri"/>
            </a:endParaRPr>
          </a:p>
          <a:p>
            <a:pPr marL="342900" indent="-342900">
              <a:spcBef>
                <a:spcPts val="0"/>
              </a:spcBef>
              <a:spcAft>
                <a:spcPts val="600"/>
              </a:spcAft>
              <a:buFont typeface="Wingdings" panose="05000000000000000000" pitchFamily="2" charset="2"/>
              <a:buChar char="Ø"/>
            </a:pPr>
            <a:r>
              <a:rPr lang="en-US" sz="2100" dirty="0">
                <a:solidFill>
                  <a:srgbClr val="494949"/>
                </a:solidFill>
              </a:rPr>
              <a:t>Projekti, ki vključujejo prilagodljivo ponovno uporabo zapuščenih podeželskih lokacij</a:t>
            </a:r>
            <a:endParaRPr lang="en-US" sz="2100" dirty="0">
              <a:solidFill>
                <a:srgbClr val="494949"/>
              </a:solidFill>
              <a:ea typeface="Calibri"/>
              <a:cs typeface="Calibri"/>
            </a:endParaRPr>
          </a:p>
        </p:txBody>
      </p:sp>
      <p:pic>
        <p:nvPicPr>
          <p:cNvPr id="8" name="Graphic 7" descr="Target with solid fill">
            <a:extLst>
              <a:ext uri="{FF2B5EF4-FFF2-40B4-BE49-F238E27FC236}">
                <a16:creationId xmlns:a16="http://schemas.microsoft.com/office/drawing/2014/main" id="{602DE1D7-F2AA-CEEF-2571-82D122B0C7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4733" y="1796073"/>
            <a:ext cx="633914" cy="633914"/>
          </a:xfrm>
          <a:prstGeom prst="rect">
            <a:avLst/>
          </a:prstGeom>
        </p:spPr>
      </p:pic>
      <p:pic>
        <p:nvPicPr>
          <p:cNvPr id="13" name="Picture 12">
            <a:extLst>
              <a:ext uri="{FF2B5EF4-FFF2-40B4-BE49-F238E27FC236}">
                <a16:creationId xmlns:a16="http://schemas.microsoft.com/office/drawing/2014/main" id="{3A208561-4948-E6E6-A64E-7E7392C9EA5C}"/>
              </a:ext>
            </a:extLst>
          </p:cNvPr>
          <p:cNvPicPr>
            <a:picLocks noChangeAspect="1"/>
          </p:cNvPicPr>
          <p:nvPr/>
        </p:nvPicPr>
        <p:blipFill>
          <a:blip r:embed="rId7"/>
          <a:stretch>
            <a:fillRect/>
          </a:stretch>
        </p:blipFill>
        <p:spPr>
          <a:xfrm>
            <a:off x="1508015" y="5621665"/>
            <a:ext cx="850589" cy="846711"/>
          </a:xfrm>
          <a:prstGeom prst="rect">
            <a:avLst/>
          </a:prstGeom>
        </p:spPr>
      </p:pic>
      <p:sp>
        <p:nvSpPr>
          <p:cNvPr id="14" name="TextBox 13">
            <a:extLst>
              <a:ext uri="{FF2B5EF4-FFF2-40B4-BE49-F238E27FC236}">
                <a16:creationId xmlns:a16="http://schemas.microsoft.com/office/drawing/2014/main" id="{3D6D2380-F376-9F62-15C5-52DED7BE362B}"/>
              </a:ext>
            </a:extLst>
          </p:cNvPr>
          <p:cNvSpPr txBox="1"/>
          <p:nvPr/>
        </p:nvSpPr>
        <p:spPr>
          <a:xfrm>
            <a:off x="2415048" y="5534090"/>
            <a:ext cx="8017863" cy="1477328"/>
          </a:xfrm>
          <a:prstGeom prst="rect">
            <a:avLst/>
          </a:prstGeom>
          <a:noFill/>
        </p:spPr>
        <p:txBody>
          <a:bodyPr wrap="square" lIns="91440" tIns="45720" rIns="91440" bIns="45720" anchor="t">
            <a:spAutoFit/>
          </a:bodyPr>
          <a:lstStyle/>
          <a:p>
            <a:r>
              <a:rPr lang="en-US" sz="1600" b="1" i="1" dirty="0">
                <a:solidFill>
                  <a:srgbClr val="494949"/>
                </a:solidFill>
              </a:rPr>
              <a:t>Priporočena literatura</a:t>
            </a:r>
            <a:endParaRPr lang="en-US" sz="1600" b="1" i="1" dirty="0">
              <a:solidFill>
                <a:srgbClr val="494949"/>
              </a:solidFill>
              <a:ea typeface="Calibri"/>
              <a:cs typeface="Calibri"/>
            </a:endParaRPr>
          </a:p>
          <a:p>
            <a:pPr>
              <a:spcAft>
                <a:spcPts val="600"/>
              </a:spcAft>
            </a:pPr>
            <a:r>
              <a:rPr lang="en-US" sz="1600" dirty="0">
                <a:solidFill>
                  <a:srgbClr val="494949"/>
                </a:solidFill>
              </a:rPr>
              <a:t>Prijave se oddajo prek </a:t>
            </a:r>
            <a:r>
              <a:rPr lang="en-US" sz="1600" b="1" dirty="0">
                <a:solidFill>
                  <a:srgbClr val="494949"/>
                </a:solidFill>
              </a:rPr>
              <a:t>platforme CDP</a:t>
            </a:r>
            <a:r>
              <a:rPr lang="en-US" sz="1600" dirty="0">
                <a:solidFill>
                  <a:srgbClr val="494949"/>
                </a:solidFill>
              </a:rPr>
              <a:t>:</a:t>
            </a:r>
            <a:r>
              <a:rPr lang="en-US" sz="1600" dirty="0">
                <a:solidFill>
                  <a:srgbClr val="494949"/>
                </a:solidFill>
                <a:hlinkClick r:id="rId8">
                  <a:extLst>
                    <a:ext uri="{A12FA001-AC4F-418D-AE19-62706E023703}">
                      <ahyp:hlinkClr xmlns:ahyp="http://schemas.microsoft.com/office/drawing/2018/hyperlinkcolor" val="tx"/>
                    </a:ext>
                  </a:extLst>
                </a:hlinkClick>
              </a:rPr>
              <a:t> https://www.cdp.it</a:t>
            </a:r>
            <a:endParaRPr lang="en-US" sz="1600" dirty="0">
              <a:solidFill>
                <a:srgbClr val="494949"/>
              </a:solidFill>
              <a:ea typeface="Calibri"/>
              <a:cs typeface="Calibri"/>
            </a:endParaRPr>
          </a:p>
          <a:p>
            <a:pPr>
              <a:spcAft>
                <a:spcPts val="600"/>
              </a:spcAft>
            </a:pPr>
            <a:r>
              <a:rPr lang="en-US" sz="1600" dirty="0">
                <a:solidFill>
                  <a:srgbClr val="00B0F0"/>
                </a:solidFill>
                <a:hlinkClick r:id="rId9">
                  <a:extLst>
                    <a:ext uri="{A12FA001-AC4F-418D-AE19-62706E023703}">
                      <ahyp:hlinkClr xmlns:ahyp="http://schemas.microsoft.com/office/drawing/2018/hyperlinkcolor" val="tx"/>
                    </a:ext>
                  </a:extLst>
                </a:hlinkClick>
              </a:rPr>
              <a:t>M1C3 Naložba 4.2.5: Revolving Fund for Enterprises (FRI) za podporo podjetjem in razvojnim naložbam</a:t>
            </a:r>
            <a:endParaRPr lang="en-US" sz="1600">
              <a:solidFill>
                <a:srgbClr val="00B0F0"/>
              </a:solidFill>
              <a:ea typeface="Calibri"/>
              <a:cs typeface="Calibri"/>
            </a:endParaRPr>
          </a:p>
          <a:p>
            <a:pPr>
              <a:spcAft>
                <a:spcPts val="600"/>
              </a:spcAft>
            </a:pPr>
            <a:endParaRPr lang="en-US" sz="1600" i="0" dirty="0">
              <a:solidFill>
                <a:srgbClr val="494949"/>
              </a:solidFill>
              <a:effectLst/>
              <a:ea typeface="Calibri"/>
              <a:cs typeface="Calibri"/>
            </a:endParaRPr>
          </a:p>
        </p:txBody>
      </p:sp>
      <p:pic>
        <p:nvPicPr>
          <p:cNvPr id="15" name="Picture 2" descr="a woman standing in front of a tent at Nordisk Village Puglia in Manduria">
            <a:extLst>
              <a:ext uri="{FF2B5EF4-FFF2-40B4-BE49-F238E27FC236}">
                <a16:creationId xmlns:a16="http://schemas.microsoft.com/office/drawing/2014/main" id="{A3AF0852-2E80-7F43-3E81-512474C186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28975" y="109727"/>
            <a:ext cx="3207872" cy="180442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349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84C5C-AD8E-BC1B-C503-389631BD8BF7}"/>
            </a:ext>
          </a:extLst>
        </p:cNvPr>
        <p:cNvGrpSpPr/>
        <p:nvPr/>
      </p:nvGrpSpPr>
      <p:grpSpPr>
        <a:xfrm>
          <a:off x="0" y="0"/>
          <a:ext cx="0" cy="0"/>
          <a:chOff x="0" y="0"/>
          <a:chExt cx="0" cy="0"/>
        </a:xfrm>
      </p:grpSpPr>
      <p:sp>
        <p:nvSpPr>
          <p:cNvPr id="9" name="Text Placeholder 5">
            <a:extLst>
              <a:ext uri="{FF2B5EF4-FFF2-40B4-BE49-F238E27FC236}">
                <a16:creationId xmlns:a16="http://schemas.microsoft.com/office/drawing/2014/main" id="{ADC623C5-90F9-4356-3ADA-52E1E765ECDF}"/>
              </a:ext>
            </a:extLst>
          </p:cNvPr>
          <p:cNvSpPr txBox="1">
            <a:spLocks/>
          </p:cNvSpPr>
          <p:nvPr/>
        </p:nvSpPr>
        <p:spPr>
          <a:xfrm>
            <a:off x="2226711" y="521148"/>
            <a:ext cx="8804812"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endParaRPr lang="en-US" sz="2200" dirty="0">
              <a:solidFill>
                <a:srgbClr val="494949"/>
              </a:solidFill>
            </a:endParaRPr>
          </a:p>
        </p:txBody>
      </p:sp>
      <p:sp>
        <p:nvSpPr>
          <p:cNvPr id="4" name="Flowchart: Alternate Process 3">
            <a:extLst>
              <a:ext uri="{FF2B5EF4-FFF2-40B4-BE49-F238E27FC236}">
                <a16:creationId xmlns:a16="http://schemas.microsoft.com/office/drawing/2014/main" id="{4918E0D6-CF65-370C-E552-9F19DF6C22B8}"/>
              </a:ext>
            </a:extLst>
          </p:cNvPr>
          <p:cNvSpPr/>
          <p:nvPr/>
        </p:nvSpPr>
        <p:spPr>
          <a:xfrm>
            <a:off x="733426" y="109726"/>
            <a:ext cx="11049000" cy="6567299"/>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5">
            <a:extLst>
              <a:ext uri="{FF2B5EF4-FFF2-40B4-BE49-F238E27FC236}">
                <a16:creationId xmlns:a16="http://schemas.microsoft.com/office/drawing/2014/main" id="{FBA212C5-FE4A-BCF9-F9CC-648430B51769}"/>
              </a:ext>
            </a:extLst>
          </p:cNvPr>
          <p:cNvSpPr txBox="1">
            <a:spLocks/>
          </p:cNvSpPr>
          <p:nvPr/>
        </p:nvSpPr>
        <p:spPr>
          <a:xfrm>
            <a:off x="2009775" y="205814"/>
            <a:ext cx="9769363" cy="128352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000" b="1" dirty="0">
                <a:solidFill>
                  <a:srgbClr val="E96751"/>
                </a:solidFill>
              </a:rPr>
              <a:t>Financiranje za</a:t>
            </a:r>
            <a:r>
              <a:rPr lang="en-US" sz="2000" b="1" dirty="0">
                <a:solidFill>
                  <a:srgbClr val="494949"/>
                </a:solidFill>
              </a:rPr>
              <a:t>: </a:t>
            </a:r>
            <a:endParaRPr lang="en-US" sz="2000" b="1">
              <a:solidFill>
                <a:srgbClr val="494949"/>
              </a:solidFill>
              <a:ea typeface="Calibri"/>
              <a:cs typeface="Calibri"/>
            </a:endParaRPr>
          </a:p>
          <a:p>
            <a:pPr marL="342900" indent="-342900">
              <a:spcBef>
                <a:spcPts val="0"/>
              </a:spcBef>
              <a:spcAft>
                <a:spcPts val="600"/>
              </a:spcAft>
              <a:buFont typeface="Wingdings" panose="05000000000000000000" pitchFamily="2" charset="2"/>
              <a:buChar char="v"/>
            </a:pPr>
            <a:r>
              <a:rPr lang="en-US" sz="2000" b="1" dirty="0">
                <a:solidFill>
                  <a:srgbClr val="494949"/>
                </a:solidFill>
              </a:rPr>
              <a:t>Okolju prijazne nadgradnje turističnih objektov </a:t>
            </a:r>
            <a:r>
              <a:rPr lang="en-US" sz="2000" dirty="0">
                <a:solidFill>
                  <a:srgbClr val="494949"/>
                </a:solidFill>
              </a:rPr>
              <a:t>(npr. sončni kolektorji, toplotne črpalke, izolacija)</a:t>
            </a:r>
            <a:endParaRPr lang="en-US" sz="2000">
              <a:solidFill>
                <a:srgbClr val="494949"/>
              </a:solidFill>
              <a:ea typeface="Calibri"/>
              <a:cs typeface="Calibri"/>
            </a:endParaRPr>
          </a:p>
          <a:p>
            <a:pPr marL="342900" indent="-342900">
              <a:spcBef>
                <a:spcPts val="0"/>
              </a:spcBef>
              <a:spcAft>
                <a:spcPts val="600"/>
              </a:spcAft>
              <a:buFont typeface="Wingdings" panose="05000000000000000000" pitchFamily="2" charset="2"/>
              <a:buChar char="v"/>
            </a:pPr>
            <a:r>
              <a:rPr lang="en-US" sz="2000" b="1" dirty="0">
                <a:solidFill>
                  <a:srgbClr val="494949"/>
                </a:solidFill>
              </a:rPr>
              <a:t>Digitalne inovacije </a:t>
            </a:r>
            <a:r>
              <a:rPr lang="en-US" sz="2000" dirty="0">
                <a:solidFill>
                  <a:srgbClr val="494949"/>
                </a:solidFill>
              </a:rPr>
              <a:t>(npr. </a:t>
            </a:r>
            <a:r>
              <a:rPr lang="en-IE" sz="2000" dirty="0">
                <a:solidFill>
                  <a:srgbClr val="494949"/>
                </a:solidFill>
              </a:rPr>
              <a:t>pametni dostop, sistemi za elektronsko rezervacijo)</a:t>
            </a:r>
            <a:endParaRPr lang="en-US" sz="2000" b="1">
              <a:solidFill>
                <a:srgbClr val="494949"/>
              </a:solidFill>
              <a:ea typeface="Calibri"/>
              <a:cs typeface="Calibri"/>
            </a:endParaRPr>
          </a:p>
          <a:p>
            <a:pPr marL="342900" indent="-342900">
              <a:spcBef>
                <a:spcPts val="0"/>
              </a:spcBef>
              <a:spcAft>
                <a:spcPts val="600"/>
              </a:spcAft>
              <a:buFont typeface="Wingdings" panose="05000000000000000000" pitchFamily="2" charset="2"/>
              <a:buChar char="v"/>
            </a:pPr>
            <a:r>
              <a:rPr lang="en-IE" sz="2000" b="1" dirty="0">
                <a:solidFill>
                  <a:srgbClr val="494949"/>
                </a:solidFill>
              </a:rPr>
              <a:t>Zeleni prehod </a:t>
            </a:r>
            <a:r>
              <a:rPr lang="en-IE" sz="2000" dirty="0">
                <a:solidFill>
                  <a:srgbClr val="494949"/>
                </a:solidFill>
              </a:rPr>
              <a:t>(npr. trajnostni materiali, recikliranje vode)</a:t>
            </a:r>
            <a:endParaRPr lang="en-IE" sz="2000">
              <a:solidFill>
                <a:srgbClr val="494949"/>
              </a:solidFill>
              <a:ea typeface="Calibri"/>
              <a:cs typeface="Calibri"/>
            </a:endParaRPr>
          </a:p>
          <a:p>
            <a:pPr marL="342900" indent="-342900">
              <a:spcBef>
                <a:spcPts val="0"/>
              </a:spcBef>
              <a:spcAft>
                <a:spcPts val="600"/>
              </a:spcAft>
              <a:buFont typeface="Wingdings" panose="05000000000000000000" pitchFamily="2" charset="2"/>
              <a:buChar char="v"/>
            </a:pPr>
            <a:r>
              <a:rPr lang="en-IE" sz="2000" b="1" dirty="0">
                <a:solidFill>
                  <a:srgbClr val="494949"/>
                </a:solidFill>
              </a:rPr>
              <a:t>Strukturna dela </a:t>
            </a:r>
            <a:r>
              <a:rPr lang="en-IE" sz="2000" dirty="0">
                <a:solidFill>
                  <a:srgbClr val="494949"/>
                </a:solidFill>
              </a:rPr>
              <a:t>(npr. obnova, restavriranje, potresna nadgradnja)</a:t>
            </a:r>
            <a:endParaRPr lang="en-IE" sz="2000">
              <a:solidFill>
                <a:srgbClr val="494949"/>
              </a:solidFill>
              <a:ea typeface="Calibri"/>
              <a:cs typeface="Calibri"/>
            </a:endParaRPr>
          </a:p>
          <a:p>
            <a:pPr marL="342900" indent="-342900">
              <a:spcBef>
                <a:spcPts val="0"/>
              </a:spcBef>
              <a:spcAft>
                <a:spcPts val="600"/>
              </a:spcAft>
              <a:buFont typeface="Wingdings" panose="05000000000000000000" pitchFamily="2" charset="2"/>
              <a:buChar char="v"/>
            </a:pPr>
            <a:r>
              <a:rPr lang="en-IE" sz="2000" b="1" dirty="0">
                <a:solidFill>
                  <a:srgbClr val="494949"/>
                </a:solidFill>
              </a:rPr>
              <a:t>Dostopnost </a:t>
            </a:r>
            <a:r>
              <a:rPr lang="en-IE" sz="2000" dirty="0">
                <a:solidFill>
                  <a:srgbClr val="494949"/>
                </a:solidFill>
              </a:rPr>
              <a:t>(npr. brezbarierne nadgradnje, senzorična orodja)</a:t>
            </a:r>
            <a:endParaRPr lang="en-IE" sz="2000">
              <a:solidFill>
                <a:srgbClr val="494949"/>
              </a:solidFill>
              <a:ea typeface="Calibri"/>
              <a:cs typeface="Calibri"/>
            </a:endParaRPr>
          </a:p>
          <a:p>
            <a:pPr marL="342900" indent="-342900">
              <a:spcBef>
                <a:spcPts val="0"/>
              </a:spcBef>
              <a:spcAft>
                <a:spcPts val="600"/>
              </a:spcAft>
              <a:buFont typeface="Wingdings" panose="05000000000000000000" pitchFamily="2" charset="2"/>
              <a:buChar char="v"/>
            </a:pPr>
            <a:r>
              <a:rPr lang="en-IE" sz="2000" b="1" dirty="0">
                <a:solidFill>
                  <a:srgbClr val="494949"/>
                </a:solidFill>
              </a:rPr>
              <a:t>Krožno oblikovanje </a:t>
            </a:r>
            <a:r>
              <a:rPr lang="en-IE" sz="2000" dirty="0">
                <a:solidFill>
                  <a:srgbClr val="494949"/>
                </a:solidFill>
              </a:rPr>
              <a:t>(npr. </a:t>
            </a:r>
            <a:r>
              <a:rPr lang="en-US" sz="2000" dirty="0">
                <a:solidFill>
                  <a:srgbClr val="494949"/>
                </a:solidFill>
              </a:rPr>
              <a:t>kompostni sistemi, zelene strehe, ponovno uporabljeni materiali)</a:t>
            </a:r>
            <a:endParaRPr lang="en-US" sz="2000">
              <a:solidFill>
                <a:srgbClr val="494949"/>
              </a:solidFill>
              <a:ea typeface="Calibri"/>
              <a:cs typeface="Calibri"/>
            </a:endParaRPr>
          </a:p>
          <a:p>
            <a:pPr marL="342900" indent="-342900">
              <a:spcBef>
                <a:spcPts val="0"/>
              </a:spcBef>
              <a:spcAft>
                <a:spcPts val="600"/>
              </a:spcAft>
              <a:buFont typeface="Wingdings" panose="05000000000000000000" pitchFamily="2" charset="2"/>
              <a:buChar char="v"/>
            </a:pPr>
            <a:r>
              <a:rPr lang="en-US" sz="2000" b="1" dirty="0">
                <a:solidFill>
                  <a:srgbClr val="494949"/>
                </a:solidFill>
              </a:rPr>
              <a:t>Dobro počutje </a:t>
            </a:r>
            <a:r>
              <a:rPr lang="en-US" sz="2000" dirty="0">
                <a:solidFill>
                  <a:srgbClr val="494949"/>
                </a:solidFill>
              </a:rPr>
              <a:t>(npr. gradnja termalnih bazenov)</a:t>
            </a:r>
            <a:endParaRPr lang="en-US" sz="2000">
              <a:solidFill>
                <a:srgbClr val="494949"/>
              </a:solidFill>
              <a:ea typeface="Calibri"/>
              <a:cs typeface="Calibri"/>
            </a:endParaRPr>
          </a:p>
          <a:p>
            <a:pPr marL="342900" indent="-342900">
              <a:spcBef>
                <a:spcPts val="0"/>
              </a:spcBef>
              <a:spcAft>
                <a:spcPts val="600"/>
              </a:spcAft>
              <a:buFont typeface="Wingdings" panose="05000000000000000000" pitchFamily="2" charset="2"/>
              <a:buChar char="v"/>
            </a:pPr>
            <a:r>
              <a:rPr lang="en-US" sz="2000" b="1" dirty="0">
                <a:solidFill>
                  <a:srgbClr val="494949"/>
                </a:solidFill>
              </a:rPr>
              <a:t>Oprema </a:t>
            </a:r>
            <a:r>
              <a:rPr lang="en-US" sz="2000" dirty="0">
                <a:solidFill>
                  <a:srgbClr val="494949"/>
                </a:solidFill>
              </a:rPr>
              <a:t>(npr. nakup in obnova opreme)</a:t>
            </a:r>
            <a:endParaRPr lang="en-US" sz="2000">
              <a:solidFill>
                <a:srgbClr val="494949"/>
              </a:solidFill>
              <a:ea typeface="Calibri"/>
              <a:cs typeface="Calibri"/>
            </a:endParaRPr>
          </a:p>
          <a:p>
            <a:pPr marL="342900" indent="-342900">
              <a:spcBef>
                <a:spcPts val="0"/>
              </a:spcBef>
              <a:spcAft>
                <a:spcPts val="600"/>
              </a:spcAft>
              <a:buFont typeface="Wingdings" panose="05000000000000000000" pitchFamily="2" charset="2"/>
              <a:buChar char="v"/>
            </a:pPr>
            <a:r>
              <a:rPr lang="en-US" sz="2000" b="1" dirty="0">
                <a:solidFill>
                  <a:srgbClr val="494949"/>
                </a:solidFill>
              </a:rPr>
              <a:t>Oblikovalski storitve </a:t>
            </a:r>
            <a:r>
              <a:rPr lang="en-US" sz="2000" dirty="0">
                <a:solidFill>
                  <a:srgbClr val="494949"/>
                </a:solidFill>
              </a:rPr>
              <a:t>(npr. nakup in obnova opreme)</a:t>
            </a:r>
            <a:endParaRPr lang="en-US" sz="2000">
              <a:solidFill>
                <a:srgbClr val="494949"/>
              </a:solidFill>
              <a:ea typeface="Calibri"/>
              <a:cs typeface="Calibri"/>
            </a:endParaRPr>
          </a:p>
          <a:p>
            <a:pPr marL="342900" indent="-342900">
              <a:spcBef>
                <a:spcPts val="0"/>
              </a:spcBef>
              <a:spcAft>
                <a:spcPts val="600"/>
              </a:spcAft>
              <a:buFont typeface="Wingdings" panose="05000000000000000000" pitchFamily="2" charset="2"/>
              <a:buChar char="v"/>
            </a:pPr>
            <a:r>
              <a:rPr lang="en-US" sz="2000" b="1" dirty="0">
                <a:solidFill>
                  <a:srgbClr val="494949"/>
                </a:solidFill>
              </a:rPr>
              <a:t>Nakup zemljišč </a:t>
            </a:r>
            <a:r>
              <a:rPr lang="en-US" sz="2000" dirty="0">
                <a:solidFill>
                  <a:srgbClr val="494949"/>
                </a:solidFill>
              </a:rPr>
              <a:t>in </a:t>
            </a:r>
            <a:r>
              <a:rPr lang="en-US" sz="2000" dirty="0">
                <a:solidFill>
                  <a:srgbClr val="494949"/>
                </a:solidFill>
                <a:hlinkClick r:id="rId3">
                  <a:extLst>
                    <a:ext uri="{A12FA001-AC4F-418D-AE19-62706E023703}">
                      <ahyp:hlinkClr xmlns:ahyp="http://schemas.microsoft.com/office/drawing/2018/hyperlinkcolor" val="tx"/>
                    </a:ext>
                  </a:extLst>
                </a:hlinkClick>
              </a:rPr>
              <a:t>drugo</a:t>
            </a:r>
            <a:r>
              <a:rPr lang="en-US" sz="2000" dirty="0">
                <a:solidFill>
                  <a:srgbClr val="494949"/>
                </a:solidFill>
              </a:rPr>
              <a:t>. </a:t>
            </a:r>
            <a:endParaRPr lang="en-US" sz="2000">
              <a:solidFill>
                <a:srgbClr val="494949"/>
              </a:solidFill>
              <a:ea typeface="Calibri"/>
              <a:cs typeface="Calibri"/>
            </a:endParaRPr>
          </a:p>
          <a:p>
            <a:pPr marL="0" indent="0"/>
            <a:r>
              <a:rPr lang="en-US" sz="2000" dirty="0">
                <a:solidFill>
                  <a:srgbClr val="494949"/>
                </a:solidFill>
              </a:rPr>
              <a:t>To velja za obstoječa podjetja in tista, ki želijo nadgraditi svoje poslovanje. Nepovratna sredstva lahko pokrijejo </a:t>
            </a:r>
            <a:r>
              <a:rPr lang="en-US" sz="2000" b="1" dirty="0">
                <a:solidFill>
                  <a:srgbClr val="494949"/>
                </a:solidFill>
              </a:rPr>
              <a:t>do 35 % skupnih stroškov projekta</a:t>
            </a:r>
            <a:r>
              <a:rPr lang="en-US" sz="2000" dirty="0">
                <a:solidFill>
                  <a:srgbClr val="494949"/>
                </a:solidFill>
              </a:rPr>
              <a:t>, pri čemer </a:t>
            </a:r>
            <a:r>
              <a:rPr lang="en-US" sz="2000" b="1" dirty="0">
                <a:solidFill>
                  <a:srgbClr val="494949"/>
                </a:solidFill>
              </a:rPr>
              <a:t>je potrebno sofinanciranje </a:t>
            </a:r>
            <a:r>
              <a:rPr lang="en-US" sz="2000" dirty="0">
                <a:solidFill>
                  <a:srgbClr val="494949"/>
                </a:solidFill>
              </a:rPr>
              <a:t>prek posojil CDP in zasebnega kapitala.</a:t>
            </a:r>
            <a:endParaRPr lang="en-US" sz="2000">
              <a:solidFill>
                <a:srgbClr val="494949"/>
              </a:solidFill>
              <a:ea typeface="Calibri"/>
              <a:cs typeface="Calibri"/>
            </a:endParaRPr>
          </a:p>
          <a:p>
            <a:pPr marL="0" indent="0"/>
            <a:r>
              <a:rPr lang="en-US" sz="2000" b="1" dirty="0">
                <a:solidFill>
                  <a:srgbClr val="E96751"/>
                </a:solidFill>
              </a:rPr>
              <a:t>Opomba: </a:t>
            </a:r>
            <a:r>
              <a:rPr lang="en-US" sz="2000" dirty="0">
                <a:solidFill>
                  <a:srgbClr val="494949"/>
                </a:solidFill>
              </a:rPr>
              <a:t>Ti so bolj namenjeni obstoječim podjetjem, ki posodabljajo hotele itd., vendar spremljajte objave Ministrstva za turizem, še posebej če načrtujete ekološko trajnostne funkcije.</a:t>
            </a:r>
            <a:endParaRPr lang="en-US" sz="2000" dirty="0">
              <a:solidFill>
                <a:srgbClr val="494949"/>
              </a:solidFill>
              <a:ea typeface="Calibri" panose="020F0502020204030204"/>
              <a:cs typeface="Calibri" panose="020F0502020204030204"/>
            </a:endParaRPr>
          </a:p>
          <a:p>
            <a:pPr marL="0" indent="0"/>
            <a:endParaRPr lang="en-US" sz="2000" dirty="0">
              <a:solidFill>
                <a:srgbClr val="494949"/>
              </a:solidFill>
              <a:ea typeface="Calibri" panose="020F0502020204030204"/>
              <a:cs typeface="Calibri" panose="020F0502020204030204"/>
            </a:endParaRPr>
          </a:p>
        </p:txBody>
      </p:sp>
      <p:pic>
        <p:nvPicPr>
          <p:cNvPr id="3" name="Graphic 2" descr="Piggy Bank with solid fill">
            <a:extLst>
              <a:ext uri="{FF2B5EF4-FFF2-40B4-BE49-F238E27FC236}">
                <a16:creationId xmlns:a16="http://schemas.microsoft.com/office/drawing/2014/main" id="{AC8517BD-1976-2D80-9754-41C5214CE6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7742" y="303506"/>
            <a:ext cx="758931" cy="758931"/>
          </a:xfrm>
          <a:prstGeom prst="rect">
            <a:avLst/>
          </a:prstGeom>
        </p:spPr>
      </p:pic>
    </p:spTree>
    <p:extLst>
      <p:ext uri="{BB962C8B-B14F-4D97-AF65-F5344CB8AC3E}">
        <p14:creationId xmlns:p14="http://schemas.microsoft.com/office/powerpoint/2010/main" val="967190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62C37-9519-259A-84E9-2CC681BCA06A}"/>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1E0DC082-FD6B-779C-46A5-79028537ECC0}"/>
              </a:ext>
            </a:extLst>
          </p:cNvPr>
          <p:cNvSpPr/>
          <p:nvPr/>
        </p:nvSpPr>
        <p:spPr>
          <a:xfrm>
            <a:off x="1419695" y="1245372"/>
            <a:ext cx="10029648" cy="1612434"/>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5">
            <a:extLst>
              <a:ext uri="{FF2B5EF4-FFF2-40B4-BE49-F238E27FC236}">
                <a16:creationId xmlns:a16="http://schemas.microsoft.com/office/drawing/2014/main" id="{3C7D6D6D-EDE1-2246-E052-1CB3B3EF7BA2}"/>
              </a:ext>
            </a:extLst>
          </p:cNvPr>
          <p:cNvSpPr txBox="1">
            <a:spLocks/>
          </p:cNvSpPr>
          <p:nvPr/>
        </p:nvSpPr>
        <p:spPr>
          <a:xfrm>
            <a:off x="2219643" y="1472360"/>
            <a:ext cx="8802051"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4775" indent="0">
              <a:spcBef>
                <a:spcPts val="600"/>
              </a:spcBef>
            </a:pPr>
            <a:r>
              <a:rPr lang="en-US" sz="2200" b="1" dirty="0">
                <a:solidFill>
                  <a:srgbClr val="E96751"/>
                </a:solidFill>
              </a:rPr>
              <a:t>Upravičenci: </a:t>
            </a:r>
            <a:r>
              <a:rPr lang="en-US" sz="2200" dirty="0">
                <a:solidFill>
                  <a:srgbClr val="494949"/>
                </a:solidFill>
              </a:rPr>
              <a:t>so obstoječa hotelska podjetja, strukture, ki izvajajo dejavnosti agroturizma, nastanitvene zmogljivosti na prostem, pa tudi podjetja v turizmu, rekreaciji, plažnih letoviščih, zdraviliških kompleksih in drugje.</a:t>
            </a:r>
          </a:p>
          <a:p>
            <a:pPr marL="104775" indent="0">
              <a:spcBef>
                <a:spcPts val="600"/>
              </a:spcBef>
            </a:pPr>
            <a:endParaRPr lang="en-US" sz="2200" dirty="0">
              <a:solidFill>
                <a:srgbClr val="494949"/>
              </a:solidFill>
            </a:endParaRPr>
          </a:p>
        </p:txBody>
      </p:sp>
      <p:sp>
        <p:nvSpPr>
          <p:cNvPr id="18" name="Flowchart: Alternate Process 17">
            <a:extLst>
              <a:ext uri="{FF2B5EF4-FFF2-40B4-BE49-F238E27FC236}">
                <a16:creationId xmlns:a16="http://schemas.microsoft.com/office/drawing/2014/main" id="{DCBB1151-8666-73B8-D359-FD25146E257E}"/>
              </a:ext>
            </a:extLst>
          </p:cNvPr>
          <p:cNvSpPr/>
          <p:nvPr/>
        </p:nvSpPr>
        <p:spPr>
          <a:xfrm>
            <a:off x="1450681" y="3084794"/>
            <a:ext cx="10029647" cy="1406201"/>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538C4659-2B37-86C2-FB57-AF9C7E2944B4}"/>
              </a:ext>
            </a:extLst>
          </p:cNvPr>
          <p:cNvSpPr txBox="1">
            <a:spLocks/>
          </p:cNvSpPr>
          <p:nvPr/>
        </p:nvSpPr>
        <p:spPr>
          <a:xfrm>
            <a:off x="1824095" y="3223161"/>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sz="2200" b="1" dirty="0">
                <a:solidFill>
                  <a:srgbClr val="E96751"/>
                </a:solidFill>
              </a:rPr>
              <a:t>Primer: </a:t>
            </a:r>
            <a:r>
              <a:rPr lang="en-IE" sz="2200" b="1" dirty="0">
                <a:solidFill>
                  <a:srgbClr val="494949"/>
                </a:solidFill>
              </a:rPr>
              <a:t>Neposredni prispevki k izdatkom (35 %) </a:t>
            </a:r>
            <a:r>
              <a:rPr lang="en-IE" sz="2200" dirty="0">
                <a:solidFill>
                  <a:srgbClr val="494949"/>
                </a:solidFill>
              </a:rPr>
              <a:t>za ukrepe (min</a:t>
            </a:r>
            <a:r>
              <a:rPr lang="en-US" sz="2200" b="1" dirty="0">
                <a:solidFill>
                  <a:srgbClr val="494949"/>
                </a:solidFill>
              </a:rPr>
              <a:t>. 500 000 EUR </a:t>
            </a:r>
            <a:r>
              <a:rPr lang="en-IE" sz="2200" dirty="0">
                <a:solidFill>
                  <a:srgbClr val="494949"/>
                </a:solidFill>
              </a:rPr>
              <a:t>– </a:t>
            </a:r>
            <a:r>
              <a:rPr lang="en-IE" sz="2200" b="1" dirty="0">
                <a:solidFill>
                  <a:srgbClr val="494949"/>
                </a:solidFill>
              </a:rPr>
              <a:t>maks. 10 000 000 </a:t>
            </a:r>
            <a:r>
              <a:rPr lang="en-IE" sz="2200" dirty="0">
                <a:solidFill>
                  <a:srgbClr val="494949"/>
                </a:solidFill>
              </a:rPr>
              <a:t>EUR) za okoljsko prekvalifikacijo, okoljsko trajnost in digitalne inovacije. Subvencionirano financiranje, ki se odplača v 15 letih.</a:t>
            </a:r>
          </a:p>
          <a:p>
            <a:pPr marL="447675" indent="0"/>
            <a:endParaRPr lang="en-US" sz="2200" dirty="0">
              <a:solidFill>
                <a:srgbClr val="494949"/>
              </a:solidFill>
            </a:endParaRPr>
          </a:p>
        </p:txBody>
      </p:sp>
      <p:pic>
        <p:nvPicPr>
          <p:cNvPr id="43" name="Graphic 42" descr="Excellent with solid fill">
            <a:extLst>
              <a:ext uri="{FF2B5EF4-FFF2-40B4-BE49-F238E27FC236}">
                <a16:creationId xmlns:a16="http://schemas.microsoft.com/office/drawing/2014/main" id="{F87FA537-7DB8-E323-D7FA-FC343C6335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6519" y="3211547"/>
            <a:ext cx="658720" cy="658720"/>
          </a:xfrm>
          <a:prstGeom prst="rect">
            <a:avLst/>
          </a:prstGeom>
        </p:spPr>
      </p:pic>
      <p:cxnSp>
        <p:nvCxnSpPr>
          <p:cNvPr id="6" name="Connector: Elbow 5">
            <a:extLst>
              <a:ext uri="{FF2B5EF4-FFF2-40B4-BE49-F238E27FC236}">
                <a16:creationId xmlns:a16="http://schemas.microsoft.com/office/drawing/2014/main" id="{1816F32F-19E9-2796-6079-ACCFBEE6A93F}"/>
              </a:ext>
            </a:extLst>
          </p:cNvPr>
          <p:cNvCxnSpPr>
            <a:cxnSpLocks/>
          </p:cNvCxnSpPr>
          <p:nvPr/>
        </p:nvCxnSpPr>
        <p:spPr>
          <a:xfrm rot="16200000" flipH="1">
            <a:off x="87851" y="2442810"/>
            <a:ext cx="2086628" cy="640366"/>
          </a:xfrm>
          <a:prstGeom prst="bentConnector3">
            <a:avLst>
              <a:gd name="adj1" fmla="val 79215"/>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9BFDAF9F-CE3A-AA20-8C24-DD882A3876CF}"/>
              </a:ext>
            </a:extLst>
          </p:cNvPr>
          <p:cNvCxnSpPr>
            <a:cxnSpLocks/>
          </p:cNvCxnSpPr>
          <p:nvPr/>
        </p:nvCxnSpPr>
        <p:spPr>
          <a:xfrm rot="16200000" flipH="1">
            <a:off x="462622" y="1420012"/>
            <a:ext cx="1265687" cy="633253"/>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AFAEBC2F-A821-8E05-ACB2-4B426F6505D8}"/>
              </a:ext>
            </a:extLst>
          </p:cNvPr>
          <p:cNvCxnSpPr>
            <a:cxnSpLocks/>
          </p:cNvCxnSpPr>
          <p:nvPr/>
        </p:nvCxnSpPr>
        <p:spPr>
          <a:xfrm rot="10800000" flipH="1" flipV="1">
            <a:off x="798378" y="3035077"/>
            <a:ext cx="640367" cy="2679624"/>
          </a:xfrm>
          <a:prstGeom prst="bentConnector3">
            <a:avLst>
              <a:gd name="adj1" fmla="val 223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25" name="Flowchart: Alternate Process 24">
            <a:extLst>
              <a:ext uri="{FF2B5EF4-FFF2-40B4-BE49-F238E27FC236}">
                <a16:creationId xmlns:a16="http://schemas.microsoft.com/office/drawing/2014/main" id="{EC0406A7-6E19-0732-07AE-D3D1B3CE83BB}"/>
              </a:ext>
            </a:extLst>
          </p:cNvPr>
          <p:cNvSpPr/>
          <p:nvPr/>
        </p:nvSpPr>
        <p:spPr>
          <a:xfrm>
            <a:off x="1431631" y="4668267"/>
            <a:ext cx="10029647" cy="192669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5">
            <a:extLst>
              <a:ext uri="{FF2B5EF4-FFF2-40B4-BE49-F238E27FC236}">
                <a16:creationId xmlns:a16="http://schemas.microsoft.com/office/drawing/2014/main" id="{4AD19483-F395-9018-C301-7DDEBE7164F6}"/>
              </a:ext>
            </a:extLst>
          </p:cNvPr>
          <p:cNvSpPr txBox="1">
            <a:spLocks/>
          </p:cNvSpPr>
          <p:nvPr/>
        </p:nvSpPr>
        <p:spPr>
          <a:xfrm>
            <a:off x="1775331" y="4852545"/>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sz="2200" b="1" dirty="0">
                <a:solidFill>
                  <a:srgbClr val="E96751"/>
                </a:solidFill>
              </a:rPr>
              <a:t>Nasvet: </a:t>
            </a:r>
            <a:r>
              <a:rPr lang="en-US" sz="2200" dirty="0">
                <a:solidFill>
                  <a:srgbClr val="494949"/>
                </a:solidFill>
              </a:rPr>
              <a:t>Zunanje nastanitvene zmogljivosti, ki so konfigurirane kot kampi in turistične vasi, lahko sprejmejo alternativna komercialna imena, kot so „kampska vas“ in „glamping“, če izpolnjujejo tehnične zahteve, opredeljene v Uredbi št. 11/22 (Priloga A) v zvezi s kampi; poleg tega se jim lahko dodeli ime „kamp“ ali „kamp in koča“.</a:t>
            </a:r>
          </a:p>
          <a:p>
            <a:pPr marL="447675" indent="0"/>
            <a:endParaRPr lang="en-US" sz="2200" i="1" dirty="0"/>
          </a:p>
        </p:txBody>
      </p:sp>
      <p:pic>
        <p:nvPicPr>
          <p:cNvPr id="28" name="Graphic 27" descr="Excellent with solid fill">
            <a:extLst>
              <a:ext uri="{FF2B5EF4-FFF2-40B4-BE49-F238E27FC236}">
                <a16:creationId xmlns:a16="http://schemas.microsoft.com/office/drawing/2014/main" id="{F6C4FB48-06EF-BFB2-2B6E-5FC76931A6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4735" y="4738575"/>
            <a:ext cx="658720" cy="658720"/>
          </a:xfrm>
          <a:prstGeom prst="rect">
            <a:avLst/>
          </a:prstGeom>
        </p:spPr>
      </p:pic>
      <p:pic>
        <p:nvPicPr>
          <p:cNvPr id="3" name="Graphic 2" descr="Group of women with solid fill">
            <a:extLst>
              <a:ext uri="{FF2B5EF4-FFF2-40B4-BE49-F238E27FC236}">
                <a16:creationId xmlns:a16="http://schemas.microsoft.com/office/drawing/2014/main" id="{CCD98EC1-0F8E-C04F-1952-968938867B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1000" y="1579762"/>
            <a:ext cx="804290" cy="804290"/>
          </a:xfrm>
          <a:prstGeom prst="rect">
            <a:avLst/>
          </a:prstGeom>
        </p:spPr>
      </p:pic>
      <p:pic>
        <p:nvPicPr>
          <p:cNvPr id="5" name="Graphic 4" descr="Signature with solid fill">
            <a:extLst>
              <a:ext uri="{FF2B5EF4-FFF2-40B4-BE49-F238E27FC236}">
                <a16:creationId xmlns:a16="http://schemas.microsoft.com/office/drawing/2014/main" id="{9AE43994-B6E7-0175-3122-5A12E062E3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236167"/>
            <a:ext cx="914400" cy="914400"/>
          </a:xfrm>
          <a:prstGeom prst="rect">
            <a:avLst/>
          </a:prstGeom>
        </p:spPr>
      </p:pic>
      <p:sp>
        <p:nvSpPr>
          <p:cNvPr id="7" name="Freeform 28">
            <a:extLst>
              <a:ext uri="{FF2B5EF4-FFF2-40B4-BE49-F238E27FC236}">
                <a16:creationId xmlns:a16="http://schemas.microsoft.com/office/drawing/2014/main" id="{CF150FFB-C2A1-1A0F-B054-3DBA9239852A}"/>
              </a:ext>
            </a:extLst>
          </p:cNvPr>
          <p:cNvSpPr/>
          <p:nvPr/>
        </p:nvSpPr>
        <p:spPr>
          <a:xfrm>
            <a:off x="-15513" y="109727"/>
            <a:ext cx="1173012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 name="Text Placeholder 5">
            <a:extLst>
              <a:ext uri="{FF2B5EF4-FFF2-40B4-BE49-F238E27FC236}">
                <a16:creationId xmlns:a16="http://schemas.microsoft.com/office/drawing/2014/main" id="{4E5D7CB2-4B3C-8F13-0167-80C7A32A553C}"/>
              </a:ext>
            </a:extLst>
          </p:cNvPr>
          <p:cNvSpPr txBox="1">
            <a:spLocks/>
          </p:cNvSpPr>
          <p:nvPr/>
        </p:nvSpPr>
        <p:spPr>
          <a:xfrm>
            <a:off x="725446" y="273907"/>
            <a:ext cx="936165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200" dirty="0"/>
              <a:t>Spodbude za oživitev in trajnost turizma </a:t>
            </a:r>
          </a:p>
          <a:p>
            <a:pPr>
              <a:spcBef>
                <a:spcPts val="0"/>
              </a:spcBef>
            </a:pPr>
            <a:r>
              <a:rPr lang="en-US" sz="2800" dirty="0"/>
              <a:t>(PNRR/Ministrstvo za turizem)</a:t>
            </a:r>
            <a:endParaRPr lang="en-IE" sz="2800" dirty="0"/>
          </a:p>
        </p:txBody>
      </p:sp>
      <p:pic>
        <p:nvPicPr>
          <p:cNvPr id="4" name="Picture 2" descr="a group of vases and tables with a field in the background at Nordisk Village Puglia in Manduria">
            <a:extLst>
              <a:ext uri="{FF2B5EF4-FFF2-40B4-BE49-F238E27FC236}">
                <a16:creationId xmlns:a16="http://schemas.microsoft.com/office/drawing/2014/main" id="{E19E53EC-0B09-7736-8AF4-D854210D069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8274"/>
          <a:stretch>
            <a:fillRect/>
          </a:stretch>
        </p:blipFill>
        <p:spPr bwMode="auto">
          <a:xfrm>
            <a:off x="9402263" y="110407"/>
            <a:ext cx="2431108" cy="156794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96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C99B7-DE0C-266A-837E-5D03D9C90168}"/>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2973C2AC-6E5E-9DA8-E483-8FEC406B8253}"/>
              </a:ext>
            </a:extLst>
          </p:cNvPr>
          <p:cNvSpPr/>
          <p:nvPr/>
        </p:nvSpPr>
        <p:spPr>
          <a:xfrm>
            <a:off x="1247775" y="1150567"/>
            <a:ext cx="10145845" cy="4688258"/>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98F7A509-F866-61EA-6F10-95483C506C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4A8ED736-2144-A4DF-7685-BA891F46F913}"/>
              </a:ext>
            </a:extLst>
          </p:cNvPr>
          <p:cNvSpPr txBox="1">
            <a:spLocks/>
          </p:cNvSpPr>
          <p:nvPr/>
        </p:nvSpPr>
        <p:spPr>
          <a:xfrm>
            <a:off x="2080718" y="1449449"/>
            <a:ext cx="9270279" cy="128352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100" b="1" dirty="0">
                <a:solidFill>
                  <a:srgbClr val="E96751"/>
                </a:solidFill>
              </a:rPr>
              <a:t>Cilj: </a:t>
            </a:r>
            <a:r>
              <a:rPr lang="it-IT" sz="2100" dirty="0">
                <a:solidFill>
                  <a:srgbClr val="494949"/>
                </a:solidFill>
              </a:rPr>
              <a:t>Lokalne akcijske skupine (</a:t>
            </a:r>
            <a:r>
              <a:rPr lang="en-US" sz="2100" b="1" dirty="0">
                <a:solidFill>
                  <a:srgbClr val="494949"/>
                </a:solidFill>
              </a:rPr>
              <a:t>GALS </a:t>
            </a:r>
            <a:r>
              <a:rPr lang="it-IT" sz="2100" b="1" dirty="0">
                <a:solidFill>
                  <a:srgbClr val="494949"/>
                </a:solidFill>
              </a:rPr>
              <a:t>Gruppi di Azione Locale</a:t>
            </a:r>
            <a:r>
              <a:rPr lang="it-IT" sz="2100" dirty="0">
                <a:solidFill>
                  <a:srgbClr val="494949"/>
                </a:solidFill>
              </a:rPr>
              <a:t>) </a:t>
            </a:r>
            <a:r>
              <a:rPr lang="en-US" sz="2100" dirty="0">
                <a:solidFill>
                  <a:srgbClr val="494949"/>
                </a:solidFill>
              </a:rPr>
              <a:t>imajo ključno vlogo v razvoju podeželja po vsej Italiji (in Evropi), zlasti v okviru pristopa LEADER EU. </a:t>
            </a:r>
            <a:r>
              <a:rPr lang="en-US" sz="2100" b="1" dirty="0">
                <a:solidFill>
                  <a:srgbClr val="494949"/>
                </a:solidFill>
              </a:rPr>
              <a:t>GAL </a:t>
            </a:r>
            <a:r>
              <a:rPr lang="en-US" sz="2100" dirty="0">
                <a:solidFill>
                  <a:srgbClr val="494949"/>
                </a:solidFill>
              </a:rPr>
              <a:t>je </a:t>
            </a:r>
            <a:r>
              <a:rPr lang="en-US" sz="2100" b="1" dirty="0">
                <a:solidFill>
                  <a:srgbClr val="494949"/>
                </a:solidFill>
              </a:rPr>
              <a:t>lokalno javno-zasebno partnerstvo</a:t>
            </a:r>
            <a:r>
              <a:rPr lang="en-US" sz="2100" dirty="0">
                <a:solidFill>
                  <a:srgbClr val="494949"/>
                </a:solidFill>
              </a:rPr>
              <a:t>, ki združuje občine, podjetja, nevladne organizacije in državljane za podporo trajnostnega razvoja na podeželju.</a:t>
            </a:r>
            <a:endParaRPr lang="en-US" sz="2100" dirty="0">
              <a:solidFill>
                <a:srgbClr val="494949"/>
              </a:solidFill>
              <a:ea typeface="Calibri"/>
              <a:cs typeface="Calibri"/>
            </a:endParaRPr>
          </a:p>
          <a:p>
            <a:pPr marL="342900" indent="-342900">
              <a:spcBef>
                <a:spcPts val="600"/>
              </a:spcBef>
              <a:buFont typeface="Wingdings" panose="05000000000000000000" pitchFamily="2" charset="2"/>
              <a:buChar char="v"/>
            </a:pPr>
            <a:r>
              <a:rPr lang="en-US" sz="2100" dirty="0">
                <a:solidFill>
                  <a:srgbClr val="494949"/>
                </a:solidFill>
              </a:rPr>
              <a:t>Financira ga predvsem </a:t>
            </a:r>
            <a:r>
              <a:rPr lang="en-US" sz="2100" b="1" dirty="0">
                <a:solidFill>
                  <a:srgbClr val="494949"/>
                </a:solidFill>
              </a:rPr>
              <a:t>Evropski kmetijski sklad za razvoj podeželja (EKSRP) </a:t>
            </a:r>
            <a:r>
              <a:rPr lang="en-US" sz="2100" dirty="0">
                <a:solidFill>
                  <a:srgbClr val="494949"/>
                </a:solidFill>
              </a:rPr>
              <a:t>(npr. podeželjske inovacije, turizem, kmetijsko-živilski sektor).</a:t>
            </a:r>
            <a:endParaRPr lang="en-US" sz="2100" dirty="0">
              <a:solidFill>
                <a:srgbClr val="494949"/>
              </a:solidFill>
              <a:ea typeface="Calibri"/>
              <a:cs typeface="Calibri"/>
            </a:endParaRPr>
          </a:p>
          <a:p>
            <a:pPr marL="342900" indent="-342900">
              <a:spcBef>
                <a:spcPts val="600"/>
              </a:spcBef>
              <a:buFont typeface="Wingdings" panose="05000000000000000000" pitchFamily="2" charset="2"/>
              <a:buChar char="v"/>
            </a:pPr>
            <a:r>
              <a:rPr lang="en-US" sz="2100" dirty="0">
                <a:solidFill>
                  <a:srgbClr val="494949"/>
                </a:solidFill>
              </a:rPr>
              <a:t>Včasih sofinancirano s strani regionalnih vlad z </a:t>
            </a:r>
            <a:r>
              <a:rPr lang="en-IE" sz="2100" err="1">
                <a:solidFill>
                  <a:srgbClr val="494949"/>
                </a:solidFill>
              </a:rPr>
              <a:t>dopolnilnimi</a:t>
            </a:r>
            <a:r>
              <a:rPr lang="en-IE" sz="2100" dirty="0">
                <a:solidFill>
                  <a:srgbClr val="494949"/>
                </a:solidFill>
              </a:rPr>
              <a:t> nacionalnimi/regionalnimi sredstvi </a:t>
            </a:r>
            <a:r>
              <a:rPr lang="en-US" sz="2100" dirty="0">
                <a:solidFill>
                  <a:srgbClr val="494949"/>
                </a:solidFill>
              </a:rPr>
              <a:t>(npr. </a:t>
            </a:r>
            <a:r>
              <a:rPr lang="en-IE" sz="2100" dirty="0">
                <a:solidFill>
                  <a:srgbClr val="494949"/>
                </a:solidFill>
              </a:rPr>
              <a:t>infrastruktura, digitalizacija, zeleni prehod)</a:t>
            </a:r>
            <a:r>
              <a:rPr lang="en-US" sz="2100" dirty="0">
                <a:solidFill>
                  <a:srgbClr val="494949"/>
                </a:solidFill>
              </a:rPr>
              <a:t>.</a:t>
            </a:r>
            <a:endParaRPr lang="en-US" sz="2100" dirty="0">
              <a:solidFill>
                <a:srgbClr val="494949"/>
              </a:solidFill>
              <a:ea typeface="Calibri"/>
              <a:cs typeface="Calibri"/>
            </a:endParaRPr>
          </a:p>
          <a:p>
            <a:pPr marL="342900" indent="-342900">
              <a:spcBef>
                <a:spcPts val="600"/>
              </a:spcBef>
              <a:buFont typeface="Wingdings" panose="05000000000000000000" pitchFamily="2" charset="2"/>
              <a:buChar char="v"/>
            </a:pPr>
            <a:r>
              <a:rPr lang="en-US" sz="2100" dirty="0">
                <a:solidFill>
                  <a:srgbClr val="494949"/>
                </a:solidFill>
              </a:rPr>
              <a:t>Deluje v okviru </a:t>
            </a:r>
            <a:r>
              <a:rPr lang="en-US" sz="2100" b="1" dirty="0">
                <a:solidFill>
                  <a:srgbClr val="494949"/>
                </a:solidFill>
              </a:rPr>
              <a:t>lokalne razvojne strategije (LDS)</a:t>
            </a:r>
            <a:r>
              <a:rPr lang="en-US" sz="2100" dirty="0">
                <a:solidFill>
                  <a:srgbClr val="494949"/>
                </a:solidFill>
              </a:rPr>
              <a:t>, prilagojene potrebam njihovega specifičnega območja (npr. </a:t>
            </a:r>
            <a:endParaRPr lang="en-US" sz="2100" dirty="0">
              <a:solidFill>
                <a:srgbClr val="494949"/>
              </a:solidFill>
              <a:ea typeface="Calibri"/>
              <a:cs typeface="Calibri"/>
            </a:endParaRPr>
          </a:p>
          <a:p>
            <a:pPr marL="342900" indent="-342900">
              <a:spcBef>
                <a:spcPts val="600"/>
              </a:spcBef>
              <a:buFont typeface="Wingdings" panose="05000000000000000000" pitchFamily="2" charset="2"/>
              <a:buChar char="v"/>
            </a:pPr>
            <a:r>
              <a:rPr lang="en-US" sz="2100" dirty="0">
                <a:solidFill>
                  <a:srgbClr val="494949"/>
                </a:solidFill>
              </a:rPr>
              <a:t>Vsaka GAL je edinstvena, z lastnim </a:t>
            </a:r>
            <a:r>
              <a:rPr lang="en-US" sz="2100" b="1" dirty="0">
                <a:solidFill>
                  <a:srgbClr val="494949"/>
                </a:solidFill>
              </a:rPr>
              <a:t>geografskim fokusom</a:t>
            </a:r>
            <a:r>
              <a:rPr lang="en-US" sz="2100" dirty="0">
                <a:solidFill>
                  <a:srgbClr val="494949"/>
                </a:solidFill>
              </a:rPr>
              <a:t>, </a:t>
            </a:r>
            <a:r>
              <a:rPr lang="en-US" sz="2100" b="1" dirty="0">
                <a:solidFill>
                  <a:srgbClr val="494949"/>
                </a:solidFill>
              </a:rPr>
              <a:t>prednostnimi sektorji </a:t>
            </a:r>
            <a:r>
              <a:rPr lang="en-US" sz="2100" dirty="0">
                <a:solidFill>
                  <a:srgbClr val="494949"/>
                </a:solidFill>
              </a:rPr>
              <a:t>in </a:t>
            </a:r>
            <a:r>
              <a:rPr lang="en-US" sz="2100" b="1" dirty="0">
                <a:solidFill>
                  <a:srgbClr val="494949"/>
                </a:solidFill>
              </a:rPr>
              <a:t>razpisi za projekte</a:t>
            </a:r>
            <a:r>
              <a:rPr lang="en-US" sz="2100" dirty="0">
                <a:solidFill>
                  <a:srgbClr val="494949"/>
                </a:solidFill>
              </a:rPr>
              <a:t>.</a:t>
            </a:r>
            <a:endParaRPr lang="en-US" sz="2100" dirty="0">
              <a:solidFill>
                <a:srgbClr val="494949"/>
              </a:solidFill>
              <a:ea typeface="Calibri"/>
              <a:cs typeface="Calibri"/>
            </a:endParaRPr>
          </a:p>
        </p:txBody>
      </p:sp>
      <p:sp>
        <p:nvSpPr>
          <p:cNvPr id="33" name="Freeform 28">
            <a:extLst>
              <a:ext uri="{FF2B5EF4-FFF2-40B4-BE49-F238E27FC236}">
                <a16:creationId xmlns:a16="http://schemas.microsoft.com/office/drawing/2014/main" id="{3CFF6796-08BD-1006-E666-0202C0BA0CAD}"/>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2A7EDA5A-8C8D-121F-96B8-0BC809F62918}"/>
              </a:ext>
            </a:extLst>
          </p:cNvPr>
          <p:cNvSpPr txBox="1">
            <a:spLocks/>
          </p:cNvSpPr>
          <p:nvPr/>
        </p:nvSpPr>
        <p:spPr>
          <a:xfrm>
            <a:off x="1512183" y="236167"/>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it-IT" sz="3000" b="1" dirty="0"/>
              <a:t>GALS Gruppi di Azione Locale </a:t>
            </a:r>
          </a:p>
          <a:p>
            <a:pPr>
              <a:spcBef>
                <a:spcPts val="0"/>
              </a:spcBef>
            </a:pPr>
            <a:r>
              <a:rPr lang="it-IT" sz="2800" dirty="0"/>
              <a:t>(lokalne akcijske skupine)</a:t>
            </a:r>
            <a:endParaRPr lang="en-US" sz="2800" dirty="0"/>
          </a:p>
        </p:txBody>
      </p:sp>
      <p:pic>
        <p:nvPicPr>
          <p:cNvPr id="32" name="Graphic 31" descr="Target with solid fill">
            <a:extLst>
              <a:ext uri="{FF2B5EF4-FFF2-40B4-BE49-F238E27FC236}">
                <a16:creationId xmlns:a16="http://schemas.microsoft.com/office/drawing/2014/main" id="{0EEA341E-E586-8F9C-3862-ED04A323F3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6914" y="1447527"/>
            <a:ext cx="633914" cy="633914"/>
          </a:xfrm>
          <a:prstGeom prst="rect">
            <a:avLst/>
          </a:prstGeom>
        </p:spPr>
      </p:pic>
      <p:pic>
        <p:nvPicPr>
          <p:cNvPr id="4098" name="Picture 2" descr="GAL MERIDAUNIA | Bovino">
            <a:extLst>
              <a:ext uri="{FF2B5EF4-FFF2-40B4-BE49-F238E27FC236}">
                <a16:creationId xmlns:a16="http://schemas.microsoft.com/office/drawing/2014/main" id="{F59F023D-8026-6609-7C44-FF37A826D6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6886" y="0"/>
            <a:ext cx="1357122" cy="13504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C1C4E91-258E-54B9-1503-875F94740B53}"/>
              </a:ext>
            </a:extLst>
          </p:cNvPr>
          <p:cNvSpPr txBox="1"/>
          <p:nvPr/>
        </p:nvSpPr>
        <p:spPr>
          <a:xfrm>
            <a:off x="1383582" y="5986961"/>
            <a:ext cx="2911252" cy="646331"/>
          </a:xfrm>
          <a:prstGeom prst="rect">
            <a:avLst/>
          </a:prstGeom>
          <a:noFill/>
        </p:spPr>
        <p:txBody>
          <a:bodyPr wrap="square" rtlCol="0">
            <a:spAutoFit/>
          </a:bodyPr>
          <a:lstStyle/>
          <a:p>
            <a:r>
              <a:rPr lang="en-US" b="1" i="1" dirty="0">
                <a:solidFill>
                  <a:srgbClr val="494949"/>
                </a:solidFill>
              </a:rPr>
              <a:t>Priporočena literatura</a:t>
            </a:r>
          </a:p>
          <a:p>
            <a:r>
              <a:rPr lang="en-IE" dirty="0">
                <a:solidFill>
                  <a:srgbClr val="00B0F0"/>
                </a:solidFill>
                <a:hlinkClick r:id="rId8">
                  <a:extLst>
                    <a:ext uri="{A12FA001-AC4F-418D-AE19-62706E023703}">
                      <ahyp:hlinkClr xmlns:ahyp="http://schemas.microsoft.com/office/drawing/2018/hyperlinkcolor" val="tx"/>
                    </a:ext>
                  </a:extLst>
                </a:hlinkClick>
              </a:rPr>
              <a:t>Rete Rural Nazionale </a:t>
            </a:r>
            <a:endParaRPr lang="en-IE" dirty="0">
              <a:solidFill>
                <a:srgbClr val="00B0F0"/>
              </a:solidFill>
            </a:endParaRPr>
          </a:p>
        </p:txBody>
      </p:sp>
      <p:pic>
        <p:nvPicPr>
          <p:cNvPr id="6" name="Picture 5">
            <a:extLst>
              <a:ext uri="{FF2B5EF4-FFF2-40B4-BE49-F238E27FC236}">
                <a16:creationId xmlns:a16="http://schemas.microsoft.com/office/drawing/2014/main" id="{1F5699B2-00DB-7DC9-2F0F-EB0A151FB0C2}"/>
              </a:ext>
            </a:extLst>
          </p:cNvPr>
          <p:cNvPicPr>
            <a:picLocks noChangeAspect="1"/>
          </p:cNvPicPr>
          <p:nvPr/>
        </p:nvPicPr>
        <p:blipFill>
          <a:blip r:embed="rId9"/>
          <a:stretch>
            <a:fillRect/>
          </a:stretch>
        </p:blipFill>
        <p:spPr>
          <a:xfrm>
            <a:off x="477386" y="5840535"/>
            <a:ext cx="850589" cy="846711"/>
          </a:xfrm>
          <a:prstGeom prst="rect">
            <a:avLst/>
          </a:prstGeom>
        </p:spPr>
      </p:pic>
      <p:grpSp>
        <p:nvGrpSpPr>
          <p:cNvPr id="16" name="Group 15">
            <a:extLst>
              <a:ext uri="{FF2B5EF4-FFF2-40B4-BE49-F238E27FC236}">
                <a16:creationId xmlns:a16="http://schemas.microsoft.com/office/drawing/2014/main" id="{95BC7587-9B68-379E-C2C3-A4AF6FBAE67B}"/>
              </a:ext>
            </a:extLst>
          </p:cNvPr>
          <p:cNvGrpSpPr/>
          <p:nvPr/>
        </p:nvGrpSpPr>
        <p:grpSpPr>
          <a:xfrm>
            <a:off x="274432" y="85433"/>
            <a:ext cx="1047896" cy="1049846"/>
            <a:chOff x="1016000" y="1137920"/>
            <a:chExt cx="1016000" cy="1016000"/>
          </a:xfrm>
        </p:grpSpPr>
        <p:sp>
          <p:nvSpPr>
            <p:cNvPr id="18" name="Oval 17">
              <a:extLst>
                <a:ext uri="{FF2B5EF4-FFF2-40B4-BE49-F238E27FC236}">
                  <a16:creationId xmlns:a16="http://schemas.microsoft.com/office/drawing/2014/main" id="{5ED79C6E-9BC6-4DD1-7B53-50F884750AF8}"/>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TextBox 18">
              <a:extLst>
                <a:ext uri="{FF2B5EF4-FFF2-40B4-BE49-F238E27FC236}">
                  <a16:creationId xmlns:a16="http://schemas.microsoft.com/office/drawing/2014/main" id="{A5604EBC-7AB0-201A-349D-D16BB959488C}"/>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4</a:t>
              </a:r>
            </a:p>
          </p:txBody>
        </p:sp>
      </p:grpSp>
    </p:spTree>
    <p:extLst>
      <p:ext uri="{BB962C8B-B14F-4D97-AF65-F5344CB8AC3E}">
        <p14:creationId xmlns:p14="http://schemas.microsoft.com/office/powerpoint/2010/main" val="1537818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36842-33A1-5BE5-F08E-C1E90A34A93C}"/>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2E5998BA-D742-0532-7B1D-A21777D9B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7" name="Flowchart: Alternate Process 6">
            <a:extLst>
              <a:ext uri="{FF2B5EF4-FFF2-40B4-BE49-F238E27FC236}">
                <a16:creationId xmlns:a16="http://schemas.microsoft.com/office/drawing/2014/main" id="{06A9EFE4-AE52-ACC4-DA93-0092BAC2CD9E}"/>
              </a:ext>
            </a:extLst>
          </p:cNvPr>
          <p:cNvSpPr/>
          <p:nvPr/>
        </p:nvSpPr>
        <p:spPr>
          <a:xfrm>
            <a:off x="1179886" y="1383215"/>
            <a:ext cx="10131080" cy="3217549"/>
          </a:xfrm>
          <a:prstGeom prst="flowChartAlternateProcess">
            <a:avLst/>
          </a:prstGeom>
          <a:solidFill>
            <a:srgbClr val="459597"/>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 Placeholder 5">
            <a:extLst>
              <a:ext uri="{FF2B5EF4-FFF2-40B4-BE49-F238E27FC236}">
                <a16:creationId xmlns:a16="http://schemas.microsoft.com/office/drawing/2014/main" id="{5384B86F-8681-B69D-FC6D-C04C6C2D831A}"/>
              </a:ext>
            </a:extLst>
          </p:cNvPr>
          <p:cNvSpPr txBox="1">
            <a:spLocks/>
          </p:cNvSpPr>
          <p:nvPr/>
        </p:nvSpPr>
        <p:spPr>
          <a:xfrm>
            <a:off x="2147256" y="2679099"/>
            <a:ext cx="9388142" cy="749901"/>
          </a:xfrm>
          <a:prstGeom prst="rect">
            <a:avLst/>
          </a:prstGeom>
        </p:spPr>
        <p:txBody>
          <a:bodyPr lIns="91440" tIns="45720" rIns="91440" bIns="4572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300" b="1" dirty="0">
                <a:solidFill>
                  <a:schemeClr val="bg1"/>
                </a:solidFill>
              </a:rPr>
              <a:t>Kako vam pomagajo: </a:t>
            </a:r>
            <a:r>
              <a:rPr lang="en-US" sz="2300" dirty="0">
                <a:solidFill>
                  <a:schemeClr val="bg1"/>
                </a:solidFill>
              </a:rPr>
              <a:t>GAL-i so najbolj primerni za majhne, lokalno ukoreninjene projekte na podeželju – idealni za alternativne turistične nastanitve, kot so kmetije, naravne koče ali gostišča, ki jih upravlja skupnost.</a:t>
            </a:r>
            <a:endParaRPr lang="en-US" sz="2300" dirty="0">
              <a:solidFill>
                <a:schemeClr val="bg1"/>
              </a:solidFill>
              <a:ea typeface="Calibri"/>
              <a:cs typeface="Calibri"/>
            </a:endParaRPr>
          </a:p>
          <a:p>
            <a:pPr marL="0" indent="0">
              <a:spcAft>
                <a:spcPts val="600"/>
              </a:spcAft>
              <a:buNone/>
            </a:pPr>
            <a:r>
              <a:rPr lang="en-US" sz="2300" b="1" dirty="0">
                <a:solidFill>
                  <a:schemeClr val="bg1"/>
                </a:solidFill>
              </a:rPr>
              <a:t>Kako vam lahko pomagajo?</a:t>
            </a:r>
            <a:endParaRPr lang="en-US" sz="2300" b="1" dirty="0">
              <a:solidFill>
                <a:schemeClr val="bg1"/>
              </a:solidFill>
              <a:ea typeface="Calibri"/>
              <a:cs typeface="Calibri"/>
            </a:endParaRPr>
          </a:p>
          <a:p>
            <a:pPr marL="342900" indent="-342900">
              <a:spcBef>
                <a:spcPts val="0"/>
              </a:spcBef>
            </a:pPr>
            <a:r>
              <a:rPr lang="en-US" sz="2300" dirty="0">
                <a:solidFill>
                  <a:schemeClr val="bg1"/>
                </a:solidFill>
              </a:rPr>
              <a:t>Obnova podeželskih stavb v ekološke gostišča</a:t>
            </a:r>
            <a:endParaRPr lang="en-US" sz="2300" dirty="0">
              <a:solidFill>
                <a:schemeClr val="bg1"/>
              </a:solidFill>
              <a:ea typeface="Calibri"/>
              <a:cs typeface="Calibri"/>
            </a:endParaRPr>
          </a:p>
          <a:p>
            <a:pPr marL="342900" indent="-342900">
              <a:spcBef>
                <a:spcPts val="0"/>
              </a:spcBef>
            </a:pPr>
            <a:r>
              <a:rPr lang="en-US" sz="2300" dirty="0">
                <a:solidFill>
                  <a:schemeClr val="bg1"/>
                </a:solidFill>
              </a:rPr>
              <a:t>Ustvarjanje glamping/</a:t>
            </a:r>
            <a:r>
              <a:rPr lang="en-US" sz="2300" err="1">
                <a:solidFill>
                  <a:schemeClr val="bg1"/>
                </a:solidFill>
              </a:rPr>
              <a:t>agricamping</a:t>
            </a:r>
            <a:r>
              <a:rPr lang="en-US" sz="2300" dirty="0">
                <a:solidFill>
                  <a:schemeClr val="bg1"/>
                </a:solidFill>
              </a:rPr>
              <a:t> enot</a:t>
            </a:r>
            <a:endParaRPr lang="en-US" sz="2300">
              <a:solidFill>
                <a:schemeClr val="bg1"/>
              </a:solidFill>
              <a:ea typeface="Calibri"/>
              <a:cs typeface="Calibri"/>
            </a:endParaRPr>
          </a:p>
          <a:p>
            <a:pPr marL="342900" indent="-342900">
              <a:spcBef>
                <a:spcPts val="0"/>
              </a:spcBef>
            </a:pPr>
            <a:r>
              <a:rPr lang="en-US" sz="2300" err="1">
                <a:solidFill>
                  <a:schemeClr val="bg1"/>
                </a:solidFill>
              </a:rPr>
              <a:t>Kulturne</a:t>
            </a:r>
            <a:r>
              <a:rPr lang="en-US" sz="2300" dirty="0">
                <a:solidFill>
                  <a:schemeClr val="bg1"/>
                </a:solidFill>
              </a:rPr>
              <a:t> </a:t>
            </a:r>
            <a:r>
              <a:rPr lang="en-US" sz="2300" err="1">
                <a:solidFill>
                  <a:schemeClr val="bg1"/>
                </a:solidFill>
              </a:rPr>
              <a:t>ali</a:t>
            </a:r>
            <a:r>
              <a:rPr lang="en-US" sz="2300" dirty="0">
                <a:solidFill>
                  <a:schemeClr val="bg1"/>
                </a:solidFill>
              </a:rPr>
              <a:t> </a:t>
            </a:r>
            <a:r>
              <a:rPr lang="en-US" sz="2300" err="1">
                <a:solidFill>
                  <a:schemeClr val="bg1"/>
                </a:solidFill>
              </a:rPr>
              <a:t>velneške</a:t>
            </a:r>
            <a:r>
              <a:rPr lang="en-US" sz="2300" dirty="0">
                <a:solidFill>
                  <a:schemeClr val="bg1"/>
                </a:solidFill>
              </a:rPr>
              <a:t> </a:t>
            </a:r>
            <a:r>
              <a:rPr lang="en-US" sz="2300" err="1">
                <a:solidFill>
                  <a:schemeClr val="bg1"/>
                </a:solidFill>
              </a:rPr>
              <a:t>turistične</a:t>
            </a:r>
            <a:r>
              <a:rPr lang="en-US" sz="2300" dirty="0">
                <a:solidFill>
                  <a:schemeClr val="bg1"/>
                </a:solidFill>
              </a:rPr>
              <a:t> </a:t>
            </a:r>
            <a:r>
              <a:rPr lang="en-US" sz="2300" err="1">
                <a:solidFill>
                  <a:schemeClr val="bg1"/>
                </a:solidFill>
              </a:rPr>
              <a:t>poti</a:t>
            </a:r>
            <a:endParaRPr lang="en-US" sz="2300">
              <a:solidFill>
                <a:schemeClr val="bg1"/>
              </a:solidFill>
              <a:ea typeface="Calibri"/>
              <a:cs typeface="Calibri"/>
            </a:endParaRPr>
          </a:p>
          <a:p>
            <a:pPr marL="342900" indent="-342900">
              <a:spcBef>
                <a:spcPts val="0"/>
              </a:spcBef>
            </a:pPr>
            <a:r>
              <a:rPr lang="en-US" sz="2300" dirty="0">
                <a:solidFill>
                  <a:schemeClr val="bg1"/>
                </a:solidFill>
              </a:rPr>
              <a:t>Razvoj turizma, ki ga vodi skupnost</a:t>
            </a:r>
            <a:endParaRPr lang="en-US" sz="2300" dirty="0">
              <a:solidFill>
                <a:schemeClr val="bg1"/>
              </a:solidFill>
              <a:ea typeface="Calibri"/>
              <a:cs typeface="Calibri"/>
            </a:endParaRPr>
          </a:p>
        </p:txBody>
      </p:sp>
      <p:cxnSp>
        <p:nvCxnSpPr>
          <p:cNvPr id="15" name="Connector: Elbow 14">
            <a:extLst>
              <a:ext uri="{FF2B5EF4-FFF2-40B4-BE49-F238E27FC236}">
                <a16:creationId xmlns:a16="http://schemas.microsoft.com/office/drawing/2014/main" id="{DCC2F0F2-51C6-409C-8E3B-363DEA9451C9}"/>
              </a:ext>
            </a:extLst>
          </p:cNvPr>
          <p:cNvCxnSpPr>
            <a:cxnSpLocks/>
            <a:stCxn id="7" idx="1"/>
          </p:cNvCxnSpPr>
          <p:nvPr/>
        </p:nvCxnSpPr>
        <p:spPr>
          <a:xfrm rot="10800000" flipH="1">
            <a:off x="1179885" y="109726"/>
            <a:ext cx="254233" cy="2882264"/>
          </a:xfrm>
          <a:prstGeom prst="bentConnector4">
            <a:avLst>
              <a:gd name="adj1" fmla="val -89918"/>
              <a:gd name="adj2" fmla="val 7790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B78B5D1B-B02F-0C6D-8CB7-D27594C28138}"/>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6A01BD8A-F8B7-166B-DE58-67D0B14FF604}"/>
              </a:ext>
            </a:extLst>
          </p:cNvPr>
          <p:cNvSpPr txBox="1">
            <a:spLocks/>
          </p:cNvSpPr>
          <p:nvPr/>
        </p:nvSpPr>
        <p:spPr>
          <a:xfrm>
            <a:off x="115290" y="247276"/>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it-IT" sz="3000" b="1" dirty="0"/>
              <a:t>GALS Gruppi di Azione Locale </a:t>
            </a:r>
          </a:p>
          <a:p>
            <a:pPr>
              <a:spcBef>
                <a:spcPts val="0"/>
              </a:spcBef>
            </a:pPr>
            <a:r>
              <a:rPr lang="it-IT" sz="2800" dirty="0"/>
              <a:t>(Lokalne akcijske skupine)</a:t>
            </a:r>
            <a:endParaRPr lang="en-US" sz="2800" dirty="0"/>
          </a:p>
        </p:txBody>
      </p:sp>
      <p:sp>
        <p:nvSpPr>
          <p:cNvPr id="12" name="Flowchart: Alternate Process 11">
            <a:extLst>
              <a:ext uri="{FF2B5EF4-FFF2-40B4-BE49-F238E27FC236}">
                <a16:creationId xmlns:a16="http://schemas.microsoft.com/office/drawing/2014/main" id="{06210F7D-0698-9A85-DE51-CD53B4BECEFD}"/>
              </a:ext>
            </a:extLst>
          </p:cNvPr>
          <p:cNvSpPr/>
          <p:nvPr/>
        </p:nvSpPr>
        <p:spPr>
          <a:xfrm>
            <a:off x="1363972" y="4724884"/>
            <a:ext cx="10029647" cy="2003093"/>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5">
            <a:extLst>
              <a:ext uri="{FF2B5EF4-FFF2-40B4-BE49-F238E27FC236}">
                <a16:creationId xmlns:a16="http://schemas.microsoft.com/office/drawing/2014/main" id="{6CD57B1B-FADC-0FA1-2948-AFB8EB93E32C}"/>
              </a:ext>
            </a:extLst>
          </p:cNvPr>
          <p:cNvSpPr txBox="1">
            <a:spLocks/>
          </p:cNvSpPr>
          <p:nvPr/>
        </p:nvSpPr>
        <p:spPr>
          <a:xfrm>
            <a:off x="2241419" y="4838280"/>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rgbClr val="E96751"/>
                </a:solidFill>
              </a:rPr>
              <a:t>Primer: </a:t>
            </a:r>
            <a:r>
              <a:rPr lang="en-IE" sz="2200" b="1" dirty="0">
                <a:solidFill>
                  <a:srgbClr val="494949"/>
                </a:solidFill>
              </a:rPr>
              <a:t>Projekt alternativnega turizma</a:t>
            </a:r>
            <a:r>
              <a:rPr lang="en-IE" sz="2200" dirty="0">
                <a:solidFill>
                  <a:srgbClr val="494949"/>
                </a:solidFill>
              </a:rPr>
              <a:t>,</a:t>
            </a:r>
            <a:r>
              <a:rPr lang="en-IE" sz="2200" b="1" dirty="0">
                <a:solidFill>
                  <a:srgbClr val="494949"/>
                </a:solidFill>
              </a:rPr>
              <a:t> financiran s sredstvi GAL </a:t>
            </a:r>
            <a:r>
              <a:rPr lang="en-IE" sz="2200" dirty="0">
                <a:solidFill>
                  <a:srgbClr val="494949"/>
                </a:solidFill>
              </a:rPr>
              <a:t>– </a:t>
            </a:r>
            <a:r>
              <a:rPr lang="it-IT" sz="2200" dirty="0">
                <a:solidFill>
                  <a:srgbClr val="E96751"/>
                </a:solidFill>
                <a:hlinkClick r:id="rId5">
                  <a:extLst>
                    <a:ext uri="{A12FA001-AC4F-418D-AE19-62706E023703}">
                      <ahyp:hlinkClr xmlns:ahyp="http://schemas.microsoft.com/office/drawing/2018/hyperlinkcolor" val="tx"/>
                    </a:ext>
                  </a:extLst>
                </a:hlinkClick>
              </a:rPr>
              <a:t>GAL Terra dei Messapi (Apulija) </a:t>
            </a:r>
            <a:r>
              <a:rPr lang="en-US" sz="2200" dirty="0">
                <a:solidFill>
                  <a:srgbClr val="494949"/>
                </a:solidFill>
              </a:rPr>
              <a:t>je objavil razpis za start-up podjetja na področju ekoturizma in agroturizma, da bi preuredili podeželske stavbe v gostišča, uredili kolesarske poti in oblikovali označbe za kulturni turizem. Nepovratna sredstva so pokrivala do</a:t>
            </a:r>
            <a:r>
              <a:rPr lang="en-US" sz="2200" b="1" dirty="0">
                <a:solidFill>
                  <a:srgbClr val="494949"/>
                </a:solidFill>
              </a:rPr>
              <a:t> 70 % upravičenih stroškov </a:t>
            </a:r>
            <a:r>
              <a:rPr lang="en-US" sz="2200" dirty="0">
                <a:solidFill>
                  <a:srgbClr val="494949"/>
                </a:solidFill>
              </a:rPr>
              <a:t>za projekte, ki so bili v skladu z njihovo lokalno strategijo, in </a:t>
            </a:r>
            <a:r>
              <a:rPr lang="en-IE" sz="2200" dirty="0">
                <a:solidFill>
                  <a:srgbClr val="494949"/>
                </a:solidFill>
              </a:rPr>
              <a:t>so znašala od</a:t>
            </a:r>
            <a:r>
              <a:rPr lang="en-IE" sz="2200" b="1" dirty="0">
                <a:solidFill>
                  <a:srgbClr val="494949"/>
                </a:solidFill>
              </a:rPr>
              <a:t> 5 000 do 200 000 </a:t>
            </a:r>
            <a:r>
              <a:rPr lang="en-IE" sz="2200" dirty="0">
                <a:solidFill>
                  <a:srgbClr val="494949"/>
                </a:solidFill>
              </a:rPr>
              <a:t>EUR.</a:t>
            </a:r>
            <a:endParaRPr lang="en-US" sz="2200" dirty="0">
              <a:solidFill>
                <a:srgbClr val="494949"/>
              </a:solidFill>
            </a:endParaRPr>
          </a:p>
        </p:txBody>
      </p:sp>
      <p:pic>
        <p:nvPicPr>
          <p:cNvPr id="2" name="Picture 2" descr="GAL MERIDAUNIA | Bovino">
            <a:extLst>
              <a:ext uri="{FF2B5EF4-FFF2-40B4-BE49-F238E27FC236}">
                <a16:creationId xmlns:a16="http://schemas.microsoft.com/office/drawing/2014/main" id="{F6D51A7E-9B1A-A8DF-5B65-08C26FAF85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6886" y="0"/>
            <a:ext cx="1503660" cy="1496977"/>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Business Growth with solid fill">
            <a:extLst>
              <a:ext uri="{FF2B5EF4-FFF2-40B4-BE49-F238E27FC236}">
                <a16:creationId xmlns:a16="http://schemas.microsoft.com/office/drawing/2014/main" id="{D537C896-5B61-F939-1752-7D903CCE9C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07523" y="1708963"/>
            <a:ext cx="846016" cy="846016"/>
          </a:xfrm>
          <a:prstGeom prst="rect">
            <a:avLst/>
          </a:prstGeom>
        </p:spPr>
      </p:pic>
      <p:pic>
        <p:nvPicPr>
          <p:cNvPr id="13" name="Graphic 12" descr="Excellent with solid fill">
            <a:extLst>
              <a:ext uri="{FF2B5EF4-FFF2-40B4-BE49-F238E27FC236}">
                <a16:creationId xmlns:a16="http://schemas.microsoft.com/office/drawing/2014/main" id="{100D7A09-4299-1109-F5EC-E94269C757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58135" y="4860646"/>
            <a:ext cx="846388" cy="892767"/>
          </a:xfrm>
          <a:prstGeom prst="rect">
            <a:avLst/>
          </a:prstGeom>
        </p:spPr>
      </p:pic>
      <p:cxnSp>
        <p:nvCxnSpPr>
          <p:cNvPr id="16" name="Connector: Elbow 15">
            <a:extLst>
              <a:ext uri="{FF2B5EF4-FFF2-40B4-BE49-F238E27FC236}">
                <a16:creationId xmlns:a16="http://schemas.microsoft.com/office/drawing/2014/main" id="{BF4F8C96-64DE-CE07-9F1E-CC8100461713}"/>
              </a:ext>
            </a:extLst>
          </p:cNvPr>
          <p:cNvCxnSpPr>
            <a:cxnSpLocks/>
          </p:cNvCxnSpPr>
          <p:nvPr/>
        </p:nvCxnSpPr>
        <p:spPr>
          <a:xfrm rot="16200000" flipH="1">
            <a:off x="-466282" y="4236992"/>
            <a:ext cx="3187578" cy="358987"/>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44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E9AD1-E215-E1CA-5070-28A8C87BCA32}"/>
            </a:ext>
          </a:extLst>
        </p:cNvPr>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82436CD7-A053-1A79-C73E-6C58A33ED4FA}"/>
              </a:ext>
            </a:extLst>
          </p:cNvPr>
          <p:cNvSpPr/>
          <p:nvPr/>
        </p:nvSpPr>
        <p:spPr>
          <a:xfrm>
            <a:off x="1075970" y="314325"/>
            <a:ext cx="10421564" cy="3897608"/>
          </a:xfrm>
          <a:prstGeom prst="flowChartAlternateProcess">
            <a:avLst/>
          </a:prstGeom>
          <a:solidFill>
            <a:schemeClr val="bg1"/>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 Placeholder 5">
            <a:extLst>
              <a:ext uri="{FF2B5EF4-FFF2-40B4-BE49-F238E27FC236}">
                <a16:creationId xmlns:a16="http://schemas.microsoft.com/office/drawing/2014/main" id="{E3ED0788-2D3B-354F-56E3-A07786449052}"/>
              </a:ext>
            </a:extLst>
          </p:cNvPr>
          <p:cNvSpPr txBox="1">
            <a:spLocks/>
          </p:cNvSpPr>
          <p:nvPr/>
        </p:nvSpPr>
        <p:spPr>
          <a:xfrm>
            <a:off x="2109392" y="2399676"/>
            <a:ext cx="9388142" cy="749901"/>
          </a:xfrm>
          <a:prstGeom prst="rect">
            <a:avLst/>
          </a:prstGeom>
        </p:spPr>
        <p:txBody>
          <a:bodyPr lIns="91440" tIns="45720" rIns="91440" bIns="4572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100" b="1" dirty="0">
                <a:solidFill>
                  <a:srgbClr val="494949"/>
                </a:solidFill>
              </a:rPr>
              <a:t>Kako delujejo:</a:t>
            </a:r>
            <a:endParaRPr lang="en-US" sz="2100" b="1">
              <a:solidFill>
                <a:srgbClr val="494949"/>
              </a:solidFill>
              <a:ea typeface="Calibri"/>
              <a:cs typeface="Calibri"/>
            </a:endParaRPr>
          </a:p>
          <a:p>
            <a:pPr marL="342900" indent="-342900">
              <a:lnSpc>
                <a:spcPct val="100000"/>
              </a:lnSpc>
              <a:spcBef>
                <a:spcPts val="600"/>
              </a:spcBef>
              <a:spcAft>
                <a:spcPts val="600"/>
              </a:spcAft>
              <a:buFont typeface="Wingdings" panose="05000000000000000000" pitchFamily="2" charset="2"/>
              <a:buChar char="v"/>
            </a:pPr>
            <a:r>
              <a:rPr lang="en-US" sz="2100" b="1" dirty="0">
                <a:solidFill>
                  <a:srgbClr val="494949"/>
                </a:solidFill>
              </a:rPr>
              <a:t>Poiščite lokalno GAL</a:t>
            </a:r>
            <a:r>
              <a:rPr lang="en-US" sz="2100" dirty="0">
                <a:solidFill>
                  <a:srgbClr val="494949"/>
                </a:solidFill>
              </a:rPr>
              <a:t>: Uporabite ta </a:t>
            </a:r>
            <a:r>
              <a:rPr lang="en-US" sz="2100" dirty="0">
                <a:solidFill>
                  <a:srgbClr val="494949"/>
                </a:solidFill>
                <a:hlinkClick r:id="rId3">
                  <a:extLst>
                    <a:ext uri="{A12FA001-AC4F-418D-AE19-62706E023703}">
                      <ahyp:hlinkClr xmlns:ahyp="http://schemas.microsoft.com/office/drawing/2018/hyperlinkcolor" val="tx"/>
                    </a:ext>
                  </a:extLst>
                </a:hlinkClick>
              </a:rPr>
              <a:t>interaktivni zemljevid (Italija), </a:t>
            </a:r>
            <a:r>
              <a:rPr lang="en-US" sz="2100" dirty="0">
                <a:solidFill>
                  <a:srgbClr val="494949"/>
                </a:solidFill>
              </a:rPr>
              <a:t>da poiščete GAL, ki deluje na vašem območju.</a:t>
            </a:r>
            <a:endParaRPr lang="en-US" sz="2100">
              <a:solidFill>
                <a:srgbClr val="494949"/>
              </a:solidFill>
              <a:ea typeface="Calibri"/>
              <a:cs typeface="Calibri"/>
            </a:endParaRPr>
          </a:p>
          <a:p>
            <a:pPr marL="342900" indent="-342900">
              <a:lnSpc>
                <a:spcPct val="100000"/>
              </a:lnSpc>
              <a:spcBef>
                <a:spcPts val="600"/>
              </a:spcBef>
              <a:spcAft>
                <a:spcPts val="600"/>
              </a:spcAft>
              <a:buFont typeface="Wingdings" panose="05000000000000000000" pitchFamily="2" charset="2"/>
              <a:buChar char="v"/>
            </a:pPr>
            <a:r>
              <a:rPr lang="en-US" sz="2100" b="1" dirty="0">
                <a:solidFill>
                  <a:srgbClr val="494949"/>
                </a:solidFill>
              </a:rPr>
              <a:t>Preverite njihovo lokalno razvojno strategijo</a:t>
            </a:r>
            <a:r>
              <a:rPr lang="en-US" sz="2100" dirty="0">
                <a:solidFill>
                  <a:srgbClr val="494949"/>
                </a:solidFill>
              </a:rPr>
              <a:t>: vsaka GAL ima svoje prednostne naloge – nekatere se osredotočajo na turizem, druge na prehranske verige, obrt ali biotsko raznovrstnost.</a:t>
            </a:r>
            <a:endParaRPr lang="en-US" sz="2100">
              <a:solidFill>
                <a:srgbClr val="494949"/>
              </a:solidFill>
              <a:ea typeface="Calibri"/>
              <a:cs typeface="Calibri"/>
            </a:endParaRPr>
          </a:p>
          <a:p>
            <a:pPr marL="342900" indent="-342900">
              <a:lnSpc>
                <a:spcPct val="100000"/>
              </a:lnSpc>
              <a:spcBef>
                <a:spcPts val="600"/>
              </a:spcBef>
              <a:spcAft>
                <a:spcPts val="600"/>
              </a:spcAft>
              <a:buFont typeface="Wingdings" panose="05000000000000000000" pitchFamily="2" charset="2"/>
              <a:buChar char="v"/>
            </a:pPr>
            <a:r>
              <a:rPr lang="en-US" sz="2100" b="1" dirty="0">
                <a:solidFill>
                  <a:srgbClr val="494949"/>
                </a:solidFill>
              </a:rPr>
              <a:t>Odgovorite na razpis</a:t>
            </a:r>
            <a:r>
              <a:rPr lang="en-US" sz="2100" dirty="0">
                <a:solidFill>
                  <a:srgbClr val="494949"/>
                </a:solidFill>
              </a:rPr>
              <a:t>: Objavljajo redne razpise, na katere se lahko prijavite za financiranje s poenostavljenim postopkom prijave.</a:t>
            </a:r>
            <a:endParaRPr lang="en-US" sz="2100">
              <a:solidFill>
                <a:srgbClr val="494949"/>
              </a:solidFill>
              <a:ea typeface="Calibri"/>
              <a:cs typeface="Calibri"/>
            </a:endParaRPr>
          </a:p>
          <a:p>
            <a:pPr marL="342900" indent="-342900">
              <a:lnSpc>
                <a:spcPct val="100000"/>
              </a:lnSpc>
              <a:spcBef>
                <a:spcPts val="600"/>
              </a:spcBef>
              <a:spcAft>
                <a:spcPts val="600"/>
              </a:spcAft>
              <a:buFont typeface="Wingdings" panose="05000000000000000000" pitchFamily="2" charset="2"/>
              <a:buChar char="v"/>
            </a:pPr>
            <a:r>
              <a:rPr lang="en-US" sz="2100" b="1" dirty="0">
                <a:solidFill>
                  <a:srgbClr val="494949"/>
                </a:solidFill>
              </a:rPr>
              <a:t>Pridobite lokalno podporo</a:t>
            </a:r>
            <a:r>
              <a:rPr lang="en-US" sz="2100" dirty="0">
                <a:solidFill>
                  <a:srgbClr val="494949"/>
                </a:solidFill>
              </a:rPr>
              <a:t>: GAL-i pogosto ponujajo pomoč pri pisanju vlog, navezovanju stikov z lokalnimi partnerji in pridobivanju dovoljenj.</a:t>
            </a:r>
            <a:endParaRPr lang="en-US" sz="2100">
              <a:solidFill>
                <a:srgbClr val="494949"/>
              </a:solidFill>
              <a:ea typeface="Calibri"/>
              <a:cs typeface="Calibri"/>
            </a:endParaRPr>
          </a:p>
          <a:p>
            <a:pPr marL="342900" indent="-342900">
              <a:spcAft>
                <a:spcPts val="600"/>
              </a:spcAft>
              <a:buFont typeface="Wingdings" panose="05000000000000000000" pitchFamily="2" charset="2"/>
              <a:buChar char="v"/>
            </a:pPr>
            <a:endParaRPr lang="en-US" sz="2200" dirty="0">
              <a:solidFill>
                <a:schemeClr val="bg1"/>
              </a:solidFill>
            </a:endParaRPr>
          </a:p>
          <a:p>
            <a:pPr marL="342900" indent="-342900">
              <a:spcBef>
                <a:spcPts val="0"/>
              </a:spcBef>
            </a:pPr>
            <a:endParaRPr lang="en-US" sz="2200" dirty="0">
              <a:solidFill>
                <a:schemeClr val="bg1"/>
              </a:solidFill>
            </a:endParaRPr>
          </a:p>
        </p:txBody>
      </p:sp>
      <p:cxnSp>
        <p:nvCxnSpPr>
          <p:cNvPr id="15" name="Connector: Elbow 14">
            <a:extLst>
              <a:ext uri="{FF2B5EF4-FFF2-40B4-BE49-F238E27FC236}">
                <a16:creationId xmlns:a16="http://schemas.microsoft.com/office/drawing/2014/main" id="{49B4AE00-C8F0-35DD-19DC-2F949B792725}"/>
              </a:ext>
            </a:extLst>
          </p:cNvPr>
          <p:cNvCxnSpPr>
            <a:cxnSpLocks/>
          </p:cNvCxnSpPr>
          <p:nvPr/>
        </p:nvCxnSpPr>
        <p:spPr>
          <a:xfrm rot="10800000">
            <a:off x="777118" y="0"/>
            <a:ext cx="298852" cy="3244112"/>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12" name="Flowchart: Alternate Process 11">
            <a:extLst>
              <a:ext uri="{FF2B5EF4-FFF2-40B4-BE49-F238E27FC236}">
                <a16:creationId xmlns:a16="http://schemas.microsoft.com/office/drawing/2014/main" id="{0DB9C7E2-D547-0460-AE13-2251CB543713}"/>
              </a:ext>
            </a:extLst>
          </p:cNvPr>
          <p:cNvSpPr/>
          <p:nvPr/>
        </p:nvSpPr>
        <p:spPr>
          <a:xfrm>
            <a:off x="1275563" y="4336798"/>
            <a:ext cx="10029647" cy="128352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5">
            <a:extLst>
              <a:ext uri="{FF2B5EF4-FFF2-40B4-BE49-F238E27FC236}">
                <a16:creationId xmlns:a16="http://schemas.microsoft.com/office/drawing/2014/main" id="{5802994C-871E-953F-948C-E78837E82DF9}"/>
              </a:ext>
            </a:extLst>
          </p:cNvPr>
          <p:cNvSpPr txBox="1">
            <a:spLocks/>
          </p:cNvSpPr>
          <p:nvPr/>
        </p:nvSpPr>
        <p:spPr>
          <a:xfrm>
            <a:off x="2153010" y="4043552"/>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endParaRPr lang="en-US" sz="2200" dirty="0"/>
          </a:p>
          <a:p>
            <a:pPr marL="0" indent="0">
              <a:spcAft>
                <a:spcPts val="600"/>
              </a:spcAft>
            </a:pPr>
            <a:r>
              <a:rPr lang="en-US" sz="2200" b="1" dirty="0">
                <a:solidFill>
                  <a:srgbClr val="E96751"/>
                </a:solidFill>
              </a:rPr>
              <a:t>Nasvet: </a:t>
            </a:r>
            <a:r>
              <a:rPr lang="en-US" sz="2200" dirty="0">
                <a:solidFill>
                  <a:srgbClr val="494949"/>
                </a:solidFill>
              </a:rPr>
              <a:t>če ne veste, kje začeti, se obrnite na svojo </a:t>
            </a:r>
            <a:r>
              <a:rPr lang="en-IE" sz="2200" dirty="0">
                <a:solidFill>
                  <a:srgbClr val="494949"/>
                </a:solidFill>
              </a:rPr>
              <a:t>GAL ali lokalni urad </a:t>
            </a:r>
            <a:r>
              <a:rPr lang="en-IE" sz="2200" dirty="0" err="1">
                <a:solidFill>
                  <a:srgbClr val="494949"/>
                </a:solidFill>
              </a:rPr>
              <a:t>Confcommercio/Confartigianato</a:t>
            </a:r>
            <a:r>
              <a:rPr lang="en-IE" sz="2200" dirty="0">
                <a:solidFill>
                  <a:srgbClr val="494949"/>
                </a:solidFill>
              </a:rPr>
              <a:t>, kjer </a:t>
            </a:r>
            <a:r>
              <a:rPr lang="en-US" sz="2200" dirty="0">
                <a:solidFill>
                  <a:srgbClr val="494949"/>
                </a:solidFill>
              </a:rPr>
              <a:t>vam bodo pomagali pri orientaciji in naslednjih korakih.</a:t>
            </a:r>
          </a:p>
        </p:txBody>
      </p:sp>
      <p:sp>
        <p:nvSpPr>
          <p:cNvPr id="6" name="TextBox 5">
            <a:extLst>
              <a:ext uri="{FF2B5EF4-FFF2-40B4-BE49-F238E27FC236}">
                <a16:creationId xmlns:a16="http://schemas.microsoft.com/office/drawing/2014/main" id="{2C869AC3-702E-0D1E-D858-7DC0F9A09FF4}"/>
              </a:ext>
            </a:extLst>
          </p:cNvPr>
          <p:cNvSpPr txBox="1"/>
          <p:nvPr/>
        </p:nvSpPr>
        <p:spPr>
          <a:xfrm>
            <a:off x="1142461" y="5880593"/>
            <a:ext cx="6858000" cy="830997"/>
          </a:xfrm>
          <a:prstGeom prst="rect">
            <a:avLst/>
          </a:prstGeom>
          <a:noFill/>
        </p:spPr>
        <p:txBody>
          <a:bodyPr wrap="square" lIns="91440" tIns="45720" rIns="91440" bIns="45720" anchor="t">
            <a:spAutoFit/>
          </a:bodyPr>
          <a:lstStyle/>
          <a:p>
            <a:r>
              <a:rPr lang="en-US" sz="1600" b="1" i="1" dirty="0">
                <a:solidFill>
                  <a:srgbClr val="494949"/>
                </a:solidFill>
              </a:rPr>
              <a:t>Priporočena literatura</a:t>
            </a:r>
            <a:endParaRPr lang="en-US" sz="1600" b="1" i="1" dirty="0">
              <a:solidFill>
                <a:srgbClr val="494949"/>
              </a:solidFill>
              <a:ea typeface="Calibri"/>
              <a:cs typeface="Calibri"/>
            </a:endParaRPr>
          </a:p>
          <a:p>
            <a:r>
              <a:rPr lang="en-US" sz="1600" dirty="0">
                <a:solidFill>
                  <a:srgbClr val="00B0F0"/>
                </a:solidFill>
                <a:hlinkClick r:id="rId4">
                  <a:extLst>
                    <a:ext uri="{A12FA001-AC4F-418D-AE19-62706E023703}">
                      <ahyp:hlinkClr xmlns:ahyp="http://schemas.microsoft.com/office/drawing/2018/hyperlinkcolor" val="tx"/>
                    </a:ext>
                  </a:extLst>
                </a:hlinkClick>
              </a:rPr>
              <a:t>GAL Meridaunia</a:t>
            </a:r>
            <a:endParaRPr lang="en-US" sz="1600">
              <a:solidFill>
                <a:srgbClr val="00B0F0"/>
              </a:solidFill>
              <a:ea typeface="Calibri"/>
              <a:cs typeface="Calibri"/>
            </a:endParaRPr>
          </a:p>
          <a:p>
            <a:pPr algn="l"/>
            <a:r>
              <a:rPr lang="en-US" sz="1600" i="0" dirty="0">
                <a:solidFill>
                  <a:srgbClr val="00B0F0"/>
                </a:solidFill>
                <a:effectLst/>
                <a:latin typeface="var(--h2_typography-font-family)"/>
                <a:hlinkClick r:id="rId5">
                  <a:extLst>
                    <a:ext uri="{A12FA001-AC4F-418D-AE19-62706E023703}">
                      <ahyp:hlinkClr xmlns:ahyp="http://schemas.microsoft.com/office/drawing/2018/hyperlinkcolor" val="tx"/>
                    </a:ext>
                  </a:extLst>
                </a:hlinkClick>
              </a:rPr>
              <a:t>Razpisi GAL; odlična priložnost za podeželje – kako delujejo!</a:t>
            </a:r>
            <a:endParaRPr lang="en-US" sz="1600" i="0">
              <a:solidFill>
                <a:srgbClr val="00B0F0"/>
              </a:solidFill>
              <a:effectLst/>
              <a:latin typeface="var(--h2_typography-font-family)"/>
            </a:endParaRPr>
          </a:p>
        </p:txBody>
      </p:sp>
      <p:pic>
        <p:nvPicPr>
          <p:cNvPr id="9" name="Picture 8">
            <a:extLst>
              <a:ext uri="{FF2B5EF4-FFF2-40B4-BE49-F238E27FC236}">
                <a16:creationId xmlns:a16="http://schemas.microsoft.com/office/drawing/2014/main" id="{B2DB516F-6DAD-BD42-7607-546671AFA9AB}"/>
              </a:ext>
            </a:extLst>
          </p:cNvPr>
          <p:cNvPicPr>
            <a:picLocks noChangeAspect="1"/>
          </p:cNvPicPr>
          <p:nvPr/>
        </p:nvPicPr>
        <p:blipFill>
          <a:blip r:embed="rId6"/>
          <a:stretch>
            <a:fillRect/>
          </a:stretch>
        </p:blipFill>
        <p:spPr>
          <a:xfrm>
            <a:off x="210520" y="5869289"/>
            <a:ext cx="850589" cy="846711"/>
          </a:xfrm>
          <a:prstGeom prst="rect">
            <a:avLst/>
          </a:prstGeom>
        </p:spPr>
      </p:pic>
      <p:cxnSp>
        <p:nvCxnSpPr>
          <p:cNvPr id="11" name="Connector: Elbow 10">
            <a:extLst>
              <a:ext uri="{FF2B5EF4-FFF2-40B4-BE49-F238E27FC236}">
                <a16:creationId xmlns:a16="http://schemas.microsoft.com/office/drawing/2014/main" id="{3BCD8BE2-4CED-F0D8-2861-A77E4CE310F4}"/>
              </a:ext>
            </a:extLst>
          </p:cNvPr>
          <p:cNvCxnSpPr>
            <a:cxnSpLocks/>
          </p:cNvCxnSpPr>
          <p:nvPr/>
        </p:nvCxnSpPr>
        <p:spPr>
          <a:xfrm rot="16200000" flipH="1">
            <a:off x="-628599" y="4236992"/>
            <a:ext cx="3187578" cy="358987"/>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pic>
        <p:nvPicPr>
          <p:cNvPr id="16" name="Graphic 15" descr="Information with solid fill">
            <a:extLst>
              <a:ext uri="{FF2B5EF4-FFF2-40B4-BE49-F238E27FC236}">
                <a16:creationId xmlns:a16="http://schemas.microsoft.com/office/drawing/2014/main" id="{AAE55E80-7D23-2606-825D-2550C403F4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72756" y="432958"/>
            <a:ext cx="752475" cy="752475"/>
          </a:xfrm>
          <a:prstGeom prst="rect">
            <a:avLst/>
          </a:prstGeom>
        </p:spPr>
      </p:pic>
      <p:pic>
        <p:nvPicPr>
          <p:cNvPr id="18" name="Graphic 17" descr="Lights On with solid fill">
            <a:extLst>
              <a:ext uri="{FF2B5EF4-FFF2-40B4-BE49-F238E27FC236}">
                <a16:creationId xmlns:a16="http://schemas.microsoft.com/office/drawing/2014/main" id="{54F8D721-68C6-73E3-D81B-C6A02705DE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91793" y="4432971"/>
            <a:ext cx="914400" cy="914400"/>
          </a:xfrm>
          <a:prstGeom prst="rect">
            <a:avLst/>
          </a:prstGeom>
        </p:spPr>
      </p:pic>
    </p:spTree>
    <p:extLst>
      <p:ext uri="{BB962C8B-B14F-4D97-AF65-F5344CB8AC3E}">
        <p14:creationId xmlns:p14="http://schemas.microsoft.com/office/powerpoint/2010/main" val="213923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485C8-15F9-F39B-A3C3-9460C22B071D}"/>
            </a:ext>
          </a:extLst>
        </p:cNvPr>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DAA2D6C0-B65B-008F-B5A0-E5CC60671B04}"/>
              </a:ext>
            </a:extLst>
          </p:cNvPr>
          <p:cNvSpPr/>
          <p:nvPr/>
        </p:nvSpPr>
        <p:spPr>
          <a:xfrm>
            <a:off x="1049982" y="109139"/>
            <a:ext cx="10131080" cy="2180188"/>
          </a:xfrm>
          <a:prstGeom prst="flowChartAlternateProcess">
            <a:avLst/>
          </a:prstGeom>
          <a:solidFill>
            <a:schemeClr val="bg1"/>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 Placeholder 5">
            <a:extLst>
              <a:ext uri="{FF2B5EF4-FFF2-40B4-BE49-F238E27FC236}">
                <a16:creationId xmlns:a16="http://schemas.microsoft.com/office/drawing/2014/main" id="{F41C8FEC-9DB1-50BE-9EBA-65FCB0EAB489}"/>
              </a:ext>
            </a:extLst>
          </p:cNvPr>
          <p:cNvSpPr txBox="1">
            <a:spLocks/>
          </p:cNvSpPr>
          <p:nvPr/>
        </p:nvSpPr>
        <p:spPr>
          <a:xfrm>
            <a:off x="1792920" y="1263434"/>
            <a:ext cx="9388142"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200" b="1" dirty="0">
                <a:solidFill>
                  <a:srgbClr val="494949"/>
                </a:solidFill>
              </a:rPr>
              <a:t>Pojasnilo GALS Upravljavec: </a:t>
            </a:r>
          </a:p>
          <a:p>
            <a:pPr marL="342900" indent="-342900">
              <a:spcAft>
                <a:spcPts val="600"/>
              </a:spcAft>
            </a:pPr>
            <a:r>
              <a:rPr lang="en-US" sz="2200" b="1" dirty="0">
                <a:solidFill>
                  <a:srgbClr val="494949"/>
                </a:solidFill>
              </a:rPr>
              <a:t>LEADER </a:t>
            </a:r>
            <a:r>
              <a:rPr lang="en-US" sz="2200" dirty="0">
                <a:solidFill>
                  <a:srgbClr val="494949"/>
                </a:solidFill>
              </a:rPr>
              <a:t>– Sklad za razvoj podeželja (EAFRD) – nepovratna sredstva za majhen podeželski turizem, agroturizem in kulturno dediščino</a:t>
            </a:r>
          </a:p>
          <a:p>
            <a:pPr marL="342900" indent="-342900">
              <a:spcAft>
                <a:spcPts val="600"/>
              </a:spcAft>
            </a:pPr>
            <a:r>
              <a:rPr lang="en-IE" sz="2200" b="1" dirty="0">
                <a:solidFill>
                  <a:srgbClr val="494949"/>
                </a:solidFill>
              </a:rPr>
              <a:t>Lokalna razvojna strategija (PSL) </a:t>
            </a:r>
            <a:r>
              <a:rPr lang="en-IE" sz="2200" dirty="0">
                <a:solidFill>
                  <a:srgbClr val="494949"/>
                </a:solidFill>
              </a:rPr>
              <a:t>– </a:t>
            </a:r>
            <a:r>
              <a:rPr lang="en-US" sz="2200" dirty="0">
                <a:solidFill>
                  <a:srgbClr val="494949"/>
                </a:solidFill>
              </a:rPr>
              <a:t>razpisi za posamezna območja (npr. kmetijski turizem, glamping, poti, obrt)</a:t>
            </a:r>
          </a:p>
          <a:p>
            <a:pPr marL="342900" indent="-342900">
              <a:spcAft>
                <a:spcPts val="600"/>
              </a:spcAft>
              <a:buFont typeface="Wingdings" panose="05000000000000000000" pitchFamily="2" charset="2"/>
              <a:buChar char="v"/>
            </a:pPr>
            <a:endParaRPr lang="en-US" sz="2200" dirty="0">
              <a:solidFill>
                <a:schemeClr val="bg1"/>
              </a:solidFill>
            </a:endParaRPr>
          </a:p>
          <a:p>
            <a:pPr marL="342900" indent="-342900">
              <a:spcBef>
                <a:spcPts val="0"/>
              </a:spcBef>
            </a:pPr>
            <a:endParaRPr lang="en-US" sz="2200" dirty="0">
              <a:solidFill>
                <a:schemeClr val="bg1"/>
              </a:solidFill>
            </a:endParaRPr>
          </a:p>
        </p:txBody>
      </p:sp>
      <p:cxnSp>
        <p:nvCxnSpPr>
          <p:cNvPr id="15" name="Connector: Elbow 14">
            <a:extLst>
              <a:ext uri="{FF2B5EF4-FFF2-40B4-BE49-F238E27FC236}">
                <a16:creationId xmlns:a16="http://schemas.microsoft.com/office/drawing/2014/main" id="{7A78AD72-E6EF-E6CB-865C-98926C8BE14F}"/>
              </a:ext>
            </a:extLst>
          </p:cNvPr>
          <p:cNvCxnSpPr>
            <a:cxnSpLocks/>
          </p:cNvCxnSpPr>
          <p:nvPr/>
        </p:nvCxnSpPr>
        <p:spPr>
          <a:xfrm rot="10800000">
            <a:off x="751130" y="-1372888"/>
            <a:ext cx="298852" cy="3244112"/>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12" name="Flowchart: Alternate Process 11">
            <a:extLst>
              <a:ext uri="{FF2B5EF4-FFF2-40B4-BE49-F238E27FC236}">
                <a16:creationId xmlns:a16="http://schemas.microsoft.com/office/drawing/2014/main" id="{865193C3-F652-3352-EC53-C964FBB44927}"/>
              </a:ext>
            </a:extLst>
          </p:cNvPr>
          <p:cNvSpPr/>
          <p:nvPr/>
        </p:nvSpPr>
        <p:spPr>
          <a:xfrm>
            <a:off x="1249575" y="2428875"/>
            <a:ext cx="10029647" cy="423862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5">
            <a:extLst>
              <a:ext uri="{FF2B5EF4-FFF2-40B4-BE49-F238E27FC236}">
                <a16:creationId xmlns:a16="http://schemas.microsoft.com/office/drawing/2014/main" id="{91074C2F-7505-AF76-3E3D-A98991901317}"/>
              </a:ext>
            </a:extLst>
          </p:cNvPr>
          <p:cNvSpPr txBox="1">
            <a:spLocks/>
          </p:cNvSpPr>
          <p:nvPr/>
        </p:nvSpPr>
        <p:spPr>
          <a:xfrm>
            <a:off x="2126698" y="2512535"/>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200" b="1" dirty="0">
                <a:solidFill>
                  <a:srgbClr val="E96751"/>
                </a:solidFill>
              </a:rPr>
              <a:t>Opomba: </a:t>
            </a:r>
            <a:r>
              <a:rPr lang="en-IE" sz="2200" b="1" dirty="0">
                <a:solidFill>
                  <a:srgbClr val="494949"/>
                </a:solidFill>
              </a:rPr>
              <a:t>GAL </a:t>
            </a:r>
            <a:r>
              <a:rPr lang="en-IE" sz="2200" b="1" i="1" dirty="0">
                <a:solidFill>
                  <a:srgbClr val="494949"/>
                </a:solidFill>
              </a:rPr>
              <a:t>ne </a:t>
            </a:r>
            <a:r>
              <a:rPr lang="en-IE" sz="2200" b="1" dirty="0">
                <a:solidFill>
                  <a:srgbClr val="494949"/>
                </a:solidFill>
              </a:rPr>
              <a:t>upravljajo </a:t>
            </a:r>
          </a:p>
          <a:p>
            <a:pPr marL="342900" indent="-342900">
              <a:spcBef>
                <a:spcPts val="600"/>
              </a:spcBef>
              <a:spcAft>
                <a:spcPts val="600"/>
              </a:spcAft>
              <a:buFont typeface="Arial" panose="020B0604020202020204" pitchFamily="34" charset="0"/>
              <a:buChar char="•"/>
            </a:pPr>
            <a:r>
              <a:rPr lang="en-IE" sz="2200" dirty="0">
                <a:solidFill>
                  <a:srgbClr val="494949"/>
                </a:solidFill>
              </a:rPr>
              <a:t>programov Invitalia, kot sta </a:t>
            </a:r>
            <a:r>
              <a:rPr lang="en-IE" sz="2200" b="1" dirty="0">
                <a:solidFill>
                  <a:srgbClr val="494949"/>
                </a:solidFill>
              </a:rPr>
              <a:t>Resto al Sud </a:t>
            </a:r>
            <a:r>
              <a:rPr lang="en-IE" sz="2200" dirty="0">
                <a:solidFill>
                  <a:srgbClr val="494949"/>
                </a:solidFill>
              </a:rPr>
              <a:t>ali </a:t>
            </a:r>
            <a:r>
              <a:rPr lang="en-IE" sz="2200" b="1" dirty="0">
                <a:solidFill>
                  <a:srgbClr val="494949"/>
                </a:solidFill>
              </a:rPr>
              <a:t>ON – </a:t>
            </a:r>
            <a:r>
              <a:rPr lang="en-IE" sz="2200" b="1" dirty="0" err="1">
                <a:solidFill>
                  <a:srgbClr val="494949"/>
                </a:solidFill>
              </a:rPr>
              <a:t>Oltre Nuove Imprese </a:t>
            </a:r>
            <a:r>
              <a:rPr lang="en-IE" sz="2200" b="1" dirty="0">
                <a:solidFill>
                  <a:srgbClr val="494949"/>
                </a:solidFill>
              </a:rPr>
              <a:t>a Tasso Zero</a:t>
            </a:r>
            <a:r>
              <a:rPr lang="en-IE" sz="2200" dirty="0">
                <a:solidFill>
                  <a:srgbClr val="494949"/>
                </a:solidFill>
              </a:rPr>
              <a:t>. (</a:t>
            </a:r>
            <a:r>
              <a:rPr lang="en-US" sz="2200" dirty="0">
                <a:solidFill>
                  <a:srgbClr val="494949"/>
                </a:solidFill>
              </a:rPr>
              <a:t>Podpora mladim/ženskam podjetnicam v južni Italiji)</a:t>
            </a:r>
            <a:endParaRPr lang="en-IE" sz="2200" dirty="0">
              <a:solidFill>
                <a:srgbClr val="494949"/>
              </a:solidFill>
            </a:endParaRPr>
          </a:p>
          <a:p>
            <a:pPr marL="342900" indent="-342900">
              <a:spcBef>
                <a:spcPts val="600"/>
              </a:spcBef>
              <a:spcAft>
                <a:spcPts val="600"/>
              </a:spcAft>
              <a:buFont typeface="Arial" panose="020B0604020202020204" pitchFamily="34" charset="0"/>
              <a:buChar char="•"/>
            </a:pPr>
            <a:r>
              <a:rPr lang="en-IE" sz="2200" dirty="0">
                <a:solidFill>
                  <a:srgbClr val="494949"/>
                </a:solidFill>
              </a:rPr>
              <a:t>Ministrstvo za turizem in CDP – </a:t>
            </a:r>
            <a:r>
              <a:rPr lang="en-IE" sz="2200" b="1" dirty="0">
                <a:solidFill>
                  <a:srgbClr val="494949"/>
                </a:solidFill>
              </a:rPr>
              <a:t>Fondo </a:t>
            </a:r>
            <a:r>
              <a:rPr lang="en-IE" sz="2200" b="1" dirty="0" err="1">
                <a:solidFill>
                  <a:srgbClr val="494949"/>
                </a:solidFill>
              </a:rPr>
              <a:t>Rotativo </a:t>
            </a:r>
            <a:r>
              <a:rPr lang="en-IE" sz="2200" b="1" dirty="0">
                <a:solidFill>
                  <a:srgbClr val="494949"/>
                </a:solidFill>
              </a:rPr>
              <a:t>Turismo (FRI-Tur) </a:t>
            </a:r>
            <a:r>
              <a:rPr lang="en-IE" sz="2200" dirty="0">
                <a:solidFill>
                  <a:srgbClr val="494949"/>
                </a:solidFill>
              </a:rPr>
              <a:t>(</a:t>
            </a:r>
            <a:r>
              <a:rPr lang="en-US" sz="2200" dirty="0">
                <a:solidFill>
                  <a:srgbClr val="494949"/>
                </a:solidFill>
              </a:rPr>
              <a:t>velike naložbe v trajnostni turizem)</a:t>
            </a:r>
            <a:endParaRPr lang="en-IE" sz="2200" dirty="0">
              <a:solidFill>
                <a:srgbClr val="494949"/>
              </a:solidFill>
            </a:endParaRPr>
          </a:p>
          <a:p>
            <a:pPr marL="342900" indent="-342900">
              <a:spcBef>
                <a:spcPts val="600"/>
              </a:spcBef>
              <a:spcAft>
                <a:spcPts val="600"/>
              </a:spcAft>
              <a:buFont typeface="Arial" panose="020B0604020202020204" pitchFamily="34" charset="0"/>
              <a:buChar char="•"/>
            </a:pPr>
            <a:r>
              <a:rPr lang="en-IE" sz="2200" dirty="0">
                <a:solidFill>
                  <a:srgbClr val="494949"/>
                </a:solidFill>
              </a:rPr>
              <a:t>Različna ministrstva – </a:t>
            </a:r>
            <a:r>
              <a:rPr lang="en-IE" sz="2200" b="1" dirty="0">
                <a:solidFill>
                  <a:srgbClr val="494949"/>
                </a:solidFill>
              </a:rPr>
              <a:t>subvencije PNRR </a:t>
            </a:r>
            <a:r>
              <a:rPr lang="en-IE" sz="2200" dirty="0">
                <a:solidFill>
                  <a:srgbClr val="494949"/>
                </a:solidFill>
              </a:rPr>
              <a:t>(NextGen EU) (</a:t>
            </a:r>
            <a:r>
              <a:rPr lang="en-US" sz="2200" dirty="0">
                <a:solidFill>
                  <a:srgbClr val="494949"/>
                </a:solidFill>
              </a:rPr>
              <a:t>zelena in digitalna transformacija, vključno s turizmom)</a:t>
            </a:r>
            <a:endParaRPr lang="en-IE" sz="2200" dirty="0">
              <a:solidFill>
                <a:srgbClr val="494949"/>
              </a:solidFill>
            </a:endParaRPr>
          </a:p>
          <a:p>
            <a:pPr marL="342900" indent="-342900">
              <a:spcBef>
                <a:spcPts val="600"/>
              </a:spcBef>
              <a:spcAft>
                <a:spcPts val="600"/>
              </a:spcAft>
              <a:buFont typeface="Arial" panose="020B0604020202020204" pitchFamily="34" charset="0"/>
              <a:buChar char="•"/>
            </a:pPr>
            <a:r>
              <a:rPr lang="en-IE" sz="2200" dirty="0">
                <a:solidFill>
                  <a:srgbClr val="494949"/>
                </a:solidFill>
              </a:rPr>
              <a:t>CDP – </a:t>
            </a:r>
            <a:r>
              <a:rPr lang="it-IT" sz="2200" b="1" dirty="0">
                <a:solidFill>
                  <a:srgbClr val="494949"/>
                </a:solidFill>
              </a:rPr>
              <a:t>Fondo Turismo 1 (CDP Immobiliare SGR) </a:t>
            </a:r>
            <a:r>
              <a:rPr lang="it-IT" sz="2200" dirty="0">
                <a:solidFill>
                  <a:srgbClr val="494949"/>
                </a:solidFill>
              </a:rPr>
              <a:t>(</a:t>
            </a:r>
            <a:r>
              <a:rPr lang="en-US" sz="2200" dirty="0">
                <a:solidFill>
                  <a:srgbClr val="494949"/>
                </a:solidFill>
              </a:rPr>
              <a:t>Naložbe v nepremičnine v turističnih objektih)</a:t>
            </a:r>
          </a:p>
          <a:p>
            <a:pPr marL="0" indent="0">
              <a:spcBef>
                <a:spcPts val="600"/>
              </a:spcBef>
              <a:spcAft>
                <a:spcPts val="600"/>
              </a:spcAft>
            </a:pPr>
            <a:r>
              <a:rPr lang="en-IE" sz="2200" dirty="0">
                <a:solidFill>
                  <a:srgbClr val="494949"/>
                </a:solidFill>
              </a:rPr>
              <a:t>To so nacionalni programi financiranja, ki jih neposredno upravlja </a:t>
            </a:r>
            <a:r>
              <a:rPr lang="en-IE" sz="2200" b="1" dirty="0">
                <a:solidFill>
                  <a:srgbClr val="494949"/>
                </a:solidFill>
              </a:rPr>
              <a:t>Invitalia</a:t>
            </a:r>
            <a:r>
              <a:rPr lang="en-IE" sz="2200" dirty="0">
                <a:solidFill>
                  <a:srgbClr val="494949"/>
                </a:solidFill>
              </a:rPr>
              <a:t>, italijanska nacionalna agencija za notranje naložbe in gospodarski razvoj.</a:t>
            </a:r>
          </a:p>
          <a:p>
            <a:pPr marL="342900" indent="-342900">
              <a:spcBef>
                <a:spcPts val="600"/>
              </a:spcBef>
              <a:spcAft>
                <a:spcPts val="600"/>
              </a:spcAft>
              <a:buFont typeface="Arial" panose="020B0604020202020204" pitchFamily="34" charset="0"/>
              <a:buChar char="•"/>
            </a:pPr>
            <a:endParaRPr lang="en-IE" sz="2200" dirty="0">
              <a:solidFill>
                <a:srgbClr val="494949"/>
              </a:solidFill>
            </a:endParaRPr>
          </a:p>
          <a:p>
            <a:pPr marL="0" indent="0">
              <a:spcAft>
                <a:spcPts val="600"/>
              </a:spcAft>
            </a:pPr>
            <a:endParaRPr lang="en-US" sz="2200" dirty="0">
              <a:solidFill>
                <a:srgbClr val="494949"/>
              </a:solidFill>
            </a:endParaRPr>
          </a:p>
        </p:txBody>
      </p:sp>
      <p:pic>
        <p:nvPicPr>
          <p:cNvPr id="4" name="Graphic 3" descr="Postit Notes with solid fill">
            <a:extLst>
              <a:ext uri="{FF2B5EF4-FFF2-40B4-BE49-F238E27FC236}">
                <a16:creationId xmlns:a16="http://schemas.microsoft.com/office/drawing/2014/main" id="{AE757197-C0FB-3450-EC75-3C3C1F428E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5720" y="2786393"/>
            <a:ext cx="914400" cy="914400"/>
          </a:xfrm>
          <a:prstGeom prst="rect">
            <a:avLst/>
          </a:prstGeom>
        </p:spPr>
      </p:pic>
      <p:cxnSp>
        <p:nvCxnSpPr>
          <p:cNvPr id="5" name="Connector: Elbow 4">
            <a:extLst>
              <a:ext uri="{FF2B5EF4-FFF2-40B4-BE49-F238E27FC236}">
                <a16:creationId xmlns:a16="http://schemas.microsoft.com/office/drawing/2014/main" id="{D922F417-1459-2BC7-F5E4-ABFF53CCE68F}"/>
              </a:ext>
            </a:extLst>
          </p:cNvPr>
          <p:cNvCxnSpPr>
            <a:cxnSpLocks/>
          </p:cNvCxnSpPr>
          <p:nvPr/>
        </p:nvCxnSpPr>
        <p:spPr>
          <a:xfrm rot="16200000" flipH="1">
            <a:off x="-977961" y="3600316"/>
            <a:ext cx="3917477" cy="459296"/>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Information with solid fill">
            <a:extLst>
              <a:ext uri="{FF2B5EF4-FFF2-40B4-BE49-F238E27FC236}">
                <a16:creationId xmlns:a16="http://schemas.microsoft.com/office/drawing/2014/main" id="{4680DE90-4D97-0517-BB9D-126C626EE1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6464" y="234967"/>
            <a:ext cx="752475" cy="752475"/>
          </a:xfrm>
          <a:prstGeom prst="rect">
            <a:avLst/>
          </a:prstGeom>
        </p:spPr>
      </p:pic>
    </p:spTree>
    <p:extLst>
      <p:ext uri="{BB962C8B-B14F-4D97-AF65-F5344CB8AC3E}">
        <p14:creationId xmlns:p14="http://schemas.microsoft.com/office/powerpoint/2010/main" val="1120734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D63E27-25D9-4919-8DFB-F33F333C3548}"/>
              </a:ext>
            </a:extLst>
          </p:cNvPr>
          <p:cNvSpPr>
            <a:spLocks noGrp="1"/>
          </p:cNvSpPr>
          <p:nvPr>
            <p:ph type="body" sz="quarter" idx="14"/>
          </p:nvPr>
        </p:nvSpPr>
        <p:spPr>
          <a:xfrm>
            <a:off x="7000649" y="1028466"/>
            <a:ext cx="4561589" cy="689519"/>
          </a:xfrm>
        </p:spPr>
        <p:txBody>
          <a:bodyPr anchor="t"/>
          <a:lstStyle/>
          <a:p>
            <a:pPr>
              <a:lnSpc>
                <a:spcPts val="2240"/>
              </a:lnSpc>
            </a:pPr>
            <a:r>
              <a:rPr lang="en-US" sz="2800" b="1" kern="1200" dirty="0">
                <a:solidFill>
                  <a:srgbClr val="EC7C69"/>
                </a:solidFill>
                <a:latin typeface="+mn-lt"/>
                <a:ea typeface="+mn-ea"/>
                <a:cs typeface="+mn-cs"/>
              </a:rPr>
              <a:t>Možnosti financiranja po posameznih državah</a:t>
            </a:r>
          </a:p>
        </p:txBody>
      </p:sp>
      <p:sp>
        <p:nvSpPr>
          <p:cNvPr id="9" name="Text Placeholder 8">
            <a:extLst>
              <a:ext uri="{FF2B5EF4-FFF2-40B4-BE49-F238E27FC236}">
                <a16:creationId xmlns:a16="http://schemas.microsoft.com/office/drawing/2014/main" id="{4F1B31DF-1CFE-D018-6B75-87CD9C17B018}"/>
              </a:ext>
            </a:extLst>
          </p:cNvPr>
          <p:cNvSpPr>
            <a:spLocks noGrp="1"/>
          </p:cNvSpPr>
          <p:nvPr>
            <p:ph type="body" sz="quarter" idx="28"/>
          </p:nvPr>
        </p:nvSpPr>
        <p:spPr>
          <a:xfrm>
            <a:off x="629762" y="1210368"/>
            <a:ext cx="5636567" cy="4246763"/>
          </a:xfrm>
        </p:spPr>
        <p:txBody>
          <a:bodyPr/>
          <a:lstStyle/>
          <a:p>
            <a:pPr marL="0" indent="0"/>
            <a:r>
              <a:rPr lang="en-US" sz="2300" dirty="0"/>
              <a:t>Najdi ustrezna sredstva – možnosti financiranja in financiranja. </a:t>
            </a:r>
            <a:r>
              <a:rPr lang="en-US" sz="2300" b="0" dirty="0"/>
              <a:t>Drugi del modula raziskuje prilagojene možnosti financiranja za alternativne turistične nastanitve na Irskem, v Sloveniji, Islandiji, Italiji in na Nizozemskem. Ta del se osredotoča na Italijo. Naučite se, kako identificirati, primerjati in oceniti vire financiranja, ki najbolj ustrezajo vašemu poslovnemu modelu in ciljem. Poudarek je na usklajevanju s ključnimi prednostnimi nalogami, kot so obnova, nizkoogljična rast in vrednost skupnosti. Na koncu boste sposobni oceniti upravičenost, se znajti v nacionalnih in evropskih shemah ter izbrati prave poti financiranja za uspeh trajnostnega turizma.</a:t>
            </a:r>
          </a:p>
        </p:txBody>
      </p:sp>
      <p:sp>
        <p:nvSpPr>
          <p:cNvPr id="11" name="Text Placeholder 10">
            <a:extLst>
              <a:ext uri="{FF2B5EF4-FFF2-40B4-BE49-F238E27FC236}">
                <a16:creationId xmlns:a16="http://schemas.microsoft.com/office/drawing/2014/main" id="{0D4384D8-C9BE-3A21-3637-568A04D30488}"/>
              </a:ext>
            </a:extLst>
          </p:cNvPr>
          <p:cNvSpPr>
            <a:spLocks noGrp="1"/>
          </p:cNvSpPr>
          <p:nvPr>
            <p:ph type="body" sz="quarter" idx="30"/>
          </p:nvPr>
        </p:nvSpPr>
        <p:spPr>
          <a:xfrm>
            <a:off x="6924675" y="1815730"/>
            <a:ext cx="5082159" cy="570200"/>
          </a:xfrm>
        </p:spPr>
        <p:txBody>
          <a:bodyPr anchor="t"/>
          <a:lstStyle/>
          <a:p>
            <a:pPr marL="342900" indent="-342900">
              <a:buFont typeface="Arial" panose="020B0604020202020204" pitchFamily="34" charset="0"/>
              <a:buChar char="•"/>
            </a:pPr>
            <a:r>
              <a:rPr lang="en-US" sz="2000" dirty="0">
                <a:solidFill>
                  <a:srgbClr val="494949"/>
                </a:solidFill>
              </a:rPr>
              <a:t>Prepoznajte </a:t>
            </a:r>
            <a:r>
              <a:rPr lang="en-US" sz="2000" b="1" dirty="0">
                <a:solidFill>
                  <a:srgbClr val="494949"/>
                </a:solidFill>
              </a:rPr>
              <a:t>glavne vire financiranja </a:t>
            </a:r>
            <a:r>
              <a:rPr lang="en-US" sz="2000" dirty="0">
                <a:solidFill>
                  <a:srgbClr val="494949"/>
                </a:solidFill>
              </a:rPr>
              <a:t>za alternativne nastanitve v Italiji, vključno z razvojem agroturizma, programi diverzifikacije in certifikacijo trajnosti.</a:t>
            </a:r>
          </a:p>
          <a:p>
            <a:pPr marL="342900" indent="-342900">
              <a:buFont typeface="Arial" panose="020B0604020202020204" pitchFamily="34" charset="0"/>
              <a:buChar char="•"/>
            </a:pPr>
            <a:r>
              <a:rPr lang="en-US" sz="2000" dirty="0">
                <a:solidFill>
                  <a:srgbClr val="494949"/>
                </a:solidFill>
              </a:rPr>
              <a:t>Spoznajte </a:t>
            </a:r>
            <a:r>
              <a:rPr lang="en-US" sz="2000" b="1" dirty="0">
                <a:solidFill>
                  <a:srgbClr val="494949"/>
                </a:solidFill>
              </a:rPr>
              <a:t>nacionalne in regionalne </a:t>
            </a:r>
            <a:r>
              <a:rPr lang="en-US" sz="2000" b="1" dirty="0" err="1">
                <a:solidFill>
                  <a:srgbClr val="494949"/>
                </a:solidFill>
              </a:rPr>
              <a:t>programe, </a:t>
            </a:r>
            <a:r>
              <a:rPr lang="en-US" sz="2000" dirty="0">
                <a:solidFill>
                  <a:srgbClr val="494949"/>
                </a:solidFill>
              </a:rPr>
              <a:t>kot so skladi RDP/EAFRD, Conto </a:t>
            </a:r>
            <a:r>
              <a:rPr lang="en-US" sz="2000" dirty="0" err="1">
                <a:solidFill>
                  <a:srgbClr val="494949"/>
                </a:solidFill>
              </a:rPr>
              <a:t>Termico</a:t>
            </a:r>
            <a:r>
              <a:rPr lang="en-US" sz="2000" dirty="0">
                <a:solidFill>
                  <a:srgbClr val="494949"/>
                </a:solidFill>
              </a:rPr>
              <a:t>, Ecobonus/Bonus Hotel in pobude za ekološke certifikate.</a:t>
            </a:r>
          </a:p>
          <a:p>
            <a:pPr marL="342900" indent="-342900">
              <a:buFont typeface="Arial" panose="020B0604020202020204" pitchFamily="34" charset="0"/>
              <a:buChar char="•"/>
            </a:pPr>
            <a:r>
              <a:rPr lang="en-US" sz="2000" dirty="0">
                <a:solidFill>
                  <a:srgbClr val="494949"/>
                </a:solidFill>
              </a:rPr>
              <a:t>Razumite, kako </a:t>
            </a:r>
            <a:r>
              <a:rPr lang="en-US" sz="2000" b="1" dirty="0">
                <a:solidFill>
                  <a:srgbClr val="494949"/>
                </a:solidFill>
              </a:rPr>
              <a:t>izkoristiti certifikacijo </a:t>
            </a:r>
            <a:r>
              <a:rPr lang="en-US" sz="2000" dirty="0">
                <a:solidFill>
                  <a:srgbClr val="494949"/>
                </a:solidFill>
              </a:rPr>
              <a:t>(EMAS, EU Ecolabel, ISO) za pridobitev nepovratnih sredstev.</a:t>
            </a:r>
          </a:p>
          <a:p>
            <a:pPr marL="342900" indent="-342900">
              <a:buFont typeface="Arial" panose="020B0604020202020204" pitchFamily="34" charset="0"/>
              <a:buChar char="•"/>
            </a:pPr>
            <a:r>
              <a:rPr lang="en-US" sz="2000" dirty="0">
                <a:solidFill>
                  <a:srgbClr val="494949"/>
                </a:solidFill>
              </a:rPr>
              <a:t>Oceniti, kako lahko predlogi dokažejo zmanjšanje vpliva na podnebje in močno skrb za okolje.</a:t>
            </a:r>
          </a:p>
          <a:p>
            <a:pPr marL="342900" indent="-342900">
              <a:buFont typeface="Arial" panose="020B0604020202020204" pitchFamily="34" charset="0"/>
              <a:buChar char="•"/>
            </a:pPr>
            <a:r>
              <a:rPr lang="en-US" sz="2000" dirty="0">
                <a:solidFill>
                  <a:srgbClr val="494949"/>
                </a:solidFill>
              </a:rPr>
              <a:t>Uskladiti projekte z italijanskimi prednostmi – agroturizmom, hrano in kulturno dediščino –, da bodo privlačni za financerje in politične prioritete.</a:t>
            </a:r>
          </a:p>
        </p:txBody>
      </p:sp>
      <p:sp>
        <p:nvSpPr>
          <p:cNvPr id="8" name="Text Placeholder 7">
            <a:extLst>
              <a:ext uri="{FF2B5EF4-FFF2-40B4-BE49-F238E27FC236}">
                <a16:creationId xmlns:a16="http://schemas.microsoft.com/office/drawing/2014/main" id="{9E008C6E-21CE-8F0D-9175-2244D18D2709}"/>
              </a:ext>
            </a:extLst>
          </p:cNvPr>
          <p:cNvSpPr>
            <a:spLocks noGrp="1"/>
          </p:cNvSpPr>
          <p:nvPr>
            <p:ph type="body" sz="quarter" idx="27"/>
          </p:nvPr>
        </p:nvSpPr>
        <p:spPr>
          <a:xfrm>
            <a:off x="626623" y="323285"/>
            <a:ext cx="5041923" cy="720752"/>
          </a:xfrm>
        </p:spPr>
        <p:txBody>
          <a:bodyPr lIns="91440" tIns="45720" rIns="91440" bIns="45720" anchor="ctr">
            <a:noAutofit/>
          </a:bodyPr>
          <a:lstStyle/>
          <a:p>
            <a:r>
              <a:rPr lang="en-US" sz="3200" b="1" dirty="0"/>
              <a:t>Modul 7 (2. del) Pregled </a:t>
            </a:r>
          </a:p>
        </p:txBody>
      </p:sp>
      <p:cxnSp>
        <p:nvCxnSpPr>
          <p:cNvPr id="34" name="Straight Connector 33">
            <a:extLst>
              <a:ext uri="{FF2B5EF4-FFF2-40B4-BE49-F238E27FC236}">
                <a16:creationId xmlns:a16="http://schemas.microsoft.com/office/drawing/2014/main" id="{AE91B2BC-7D76-4B4D-B897-64B7D14505D7}"/>
              </a:ext>
            </a:extLst>
          </p:cNvPr>
          <p:cNvCxnSpPr>
            <a:cxnSpLocks/>
          </p:cNvCxnSpPr>
          <p:nvPr/>
        </p:nvCxnSpPr>
        <p:spPr>
          <a:xfrm flipH="1">
            <a:off x="5863764" y="1754567"/>
            <a:ext cx="5550517" cy="11684"/>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FB0E8D8A-89C8-479B-851C-E0591AE7D7EB}"/>
              </a:ext>
            </a:extLst>
          </p:cNvPr>
          <p:cNvSpPr>
            <a:spLocks noGrp="1"/>
          </p:cNvSpPr>
          <p:nvPr>
            <p:ph type="sldNum" sz="quarter" idx="4"/>
          </p:nvPr>
        </p:nvSpPr>
        <p:spPr>
          <a:xfrm>
            <a:off x="11681466" y="652611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z="1200" smtClean="0"/>
              <a:t>2</a:t>
            </a:fld>
            <a:endParaRPr lang="fr-CA" sz="1200" dirty="0"/>
          </a:p>
        </p:txBody>
      </p:sp>
      <p:pic>
        <p:nvPicPr>
          <p:cNvPr id="16" name="Picture 15">
            <a:extLst>
              <a:ext uri="{FF2B5EF4-FFF2-40B4-BE49-F238E27FC236}">
                <a16:creationId xmlns:a16="http://schemas.microsoft.com/office/drawing/2014/main" id="{DCA9F3E8-C2BE-ABB8-F726-1FD6A11DF63F}"/>
              </a:ext>
            </a:extLst>
          </p:cNvPr>
          <p:cNvPicPr>
            <a:picLocks noChangeAspect="1"/>
          </p:cNvPicPr>
          <p:nvPr/>
        </p:nvPicPr>
        <p:blipFill>
          <a:blip r:embed="rId2">
            <a:biLevel thresh="25000"/>
            <a:alphaModFix amt="45000"/>
            <a:extLst>
              <a:ext uri="{28A0092B-C50C-407E-A947-70E740481C1C}">
                <a14:useLocalDpi xmlns:a14="http://schemas.microsoft.com/office/drawing/2010/main" val="0"/>
              </a:ext>
            </a:extLst>
          </a:blip>
          <a:srcRect l="53155" r="5047" b="59990"/>
          <a:stretch/>
        </p:blipFill>
        <p:spPr>
          <a:xfrm>
            <a:off x="3069343" y="5313985"/>
            <a:ext cx="3580276" cy="2123680"/>
          </a:xfrm>
          <a:prstGeom prst="rect">
            <a:avLst/>
          </a:prstGeom>
        </p:spPr>
      </p:pic>
      <p:sp>
        <p:nvSpPr>
          <p:cNvPr id="18" name="TextBox 17">
            <a:extLst>
              <a:ext uri="{FF2B5EF4-FFF2-40B4-BE49-F238E27FC236}">
                <a16:creationId xmlns:a16="http://schemas.microsoft.com/office/drawing/2014/main" id="{9B61029F-166A-BF4A-2B28-52ED1C3CA449}"/>
              </a:ext>
            </a:extLst>
          </p:cNvPr>
          <p:cNvSpPr txBox="1"/>
          <p:nvPr/>
        </p:nvSpPr>
        <p:spPr>
          <a:xfrm>
            <a:off x="7000649" y="363844"/>
            <a:ext cx="4335238" cy="646331"/>
          </a:xfrm>
          <a:prstGeom prst="rect">
            <a:avLst/>
          </a:prstGeom>
          <a:noFill/>
        </p:spPr>
        <p:txBody>
          <a:bodyPr wrap="square" rtlCol="0">
            <a:spAutoFit/>
          </a:bodyPr>
          <a:lstStyle/>
          <a:p>
            <a:r>
              <a:rPr lang="en-IE" sz="3600" b="1" dirty="0">
                <a:solidFill>
                  <a:srgbClr val="459597"/>
                </a:solidFill>
              </a:rPr>
              <a:t>Učni izidi</a:t>
            </a:r>
          </a:p>
        </p:txBody>
      </p:sp>
    </p:spTree>
    <p:extLst>
      <p:ext uri="{BB962C8B-B14F-4D97-AF65-F5344CB8AC3E}">
        <p14:creationId xmlns:p14="http://schemas.microsoft.com/office/powerpoint/2010/main" val="648164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ACAC5-D2C7-0F93-6303-215A677B3190}"/>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4F465F40-5AD9-AEC3-FD90-C46DCABB0A34}"/>
              </a:ext>
            </a:extLst>
          </p:cNvPr>
          <p:cNvSpPr/>
          <p:nvPr/>
        </p:nvSpPr>
        <p:spPr>
          <a:xfrm>
            <a:off x="1188304" y="1423757"/>
            <a:ext cx="10136921" cy="517120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5EFC14FC-1CA4-580A-7017-C7473DB73D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30D5A46A-B8D1-E990-753D-1561A220296B}"/>
              </a:ext>
            </a:extLst>
          </p:cNvPr>
          <p:cNvSpPr txBox="1">
            <a:spLocks/>
          </p:cNvSpPr>
          <p:nvPr/>
        </p:nvSpPr>
        <p:spPr>
          <a:xfrm>
            <a:off x="1872878" y="1602377"/>
            <a:ext cx="9077491" cy="124444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100" b="1" dirty="0">
                <a:solidFill>
                  <a:srgbClr val="E96751"/>
                </a:solidFill>
              </a:rPr>
              <a:t>Cilj: </a:t>
            </a:r>
            <a:r>
              <a:rPr lang="en-US" sz="2100" b="1" dirty="0">
                <a:solidFill>
                  <a:srgbClr val="494949"/>
                </a:solidFill>
              </a:rPr>
              <a:t>Regionalne subvencije </a:t>
            </a:r>
            <a:r>
              <a:rPr lang="en-US" sz="2100" dirty="0">
                <a:solidFill>
                  <a:srgbClr val="494949"/>
                </a:solidFill>
              </a:rPr>
              <a:t>za</a:t>
            </a:r>
            <a:r>
              <a:rPr lang="en-US" sz="2100" b="1" dirty="0">
                <a:solidFill>
                  <a:srgbClr val="494949"/>
                </a:solidFill>
              </a:rPr>
              <a:t> razvoj podeželja (PSR): </a:t>
            </a:r>
            <a:r>
              <a:rPr lang="en-US" sz="2100" dirty="0">
                <a:solidFill>
                  <a:srgbClr val="494949"/>
                </a:solidFill>
              </a:rPr>
              <a:t>Pomemben del sredstev za projekte na podeželju se dodeli prek PSR (Piano di </a:t>
            </a:r>
            <a:r>
              <a:rPr lang="en-US" sz="2100" err="1">
                <a:solidFill>
                  <a:srgbClr val="494949"/>
                </a:solidFill>
              </a:rPr>
              <a:t>Sviluppo</a:t>
            </a:r>
            <a:r>
              <a:rPr lang="en-US" sz="2100" dirty="0">
                <a:solidFill>
                  <a:srgbClr val="494949"/>
                </a:solidFill>
              </a:rPr>
              <a:t> </a:t>
            </a:r>
            <a:r>
              <a:rPr lang="en-US" sz="2100" err="1">
                <a:solidFill>
                  <a:srgbClr val="494949"/>
                </a:solidFill>
              </a:rPr>
              <a:t>Rurale</a:t>
            </a:r>
            <a:r>
              <a:rPr lang="en-US" sz="2100" dirty="0">
                <a:solidFill>
                  <a:srgbClr val="494949"/>
                </a:solidFill>
              </a:rPr>
              <a:t>) vsake regije, ki ga financira EAFRD. </a:t>
            </a:r>
            <a:endParaRPr lang="en-US" sz="2100" dirty="0">
              <a:solidFill>
                <a:srgbClr val="494949"/>
              </a:solidFill>
              <a:ea typeface="Calibri"/>
              <a:cs typeface="Calibri"/>
            </a:endParaRPr>
          </a:p>
          <a:p>
            <a:pPr marL="0" indent="0">
              <a:spcAft>
                <a:spcPts val="600"/>
              </a:spcAft>
            </a:pPr>
            <a:r>
              <a:rPr lang="en-US" sz="2100" dirty="0">
                <a:solidFill>
                  <a:srgbClr val="494949"/>
                </a:solidFill>
              </a:rPr>
              <a:t>Financirane so v okviru </a:t>
            </a:r>
            <a:r>
              <a:rPr lang="en-US" sz="2100" b="1" dirty="0">
                <a:solidFill>
                  <a:srgbClr val="494949"/>
                </a:solidFill>
              </a:rPr>
              <a:t>skupne kmetijske politike EU (SKP) </a:t>
            </a:r>
            <a:r>
              <a:rPr lang="en-US" sz="2100" dirty="0">
                <a:solidFill>
                  <a:srgbClr val="494949"/>
                </a:solidFill>
              </a:rPr>
              <a:t>prek </a:t>
            </a:r>
            <a:r>
              <a:rPr lang="en-US" sz="2100" b="1" dirty="0">
                <a:solidFill>
                  <a:srgbClr val="494949"/>
                </a:solidFill>
              </a:rPr>
              <a:t>Evropskega kmetijskega sklada za razvoj podeželja (EAFRD). </a:t>
            </a:r>
            <a:r>
              <a:rPr lang="en-IE" sz="2100" dirty="0">
                <a:solidFill>
                  <a:srgbClr val="494949"/>
                </a:solidFill>
              </a:rPr>
              <a:t>Upravljajo jih posamezne </a:t>
            </a:r>
            <a:r>
              <a:rPr lang="en-IE" sz="2100" b="1" dirty="0">
                <a:solidFill>
                  <a:srgbClr val="494949"/>
                </a:solidFill>
              </a:rPr>
              <a:t>italijanske regije </a:t>
            </a:r>
            <a:r>
              <a:rPr lang="en-IE" sz="2100" dirty="0">
                <a:solidFill>
                  <a:srgbClr val="494949"/>
                </a:solidFill>
              </a:rPr>
              <a:t>(npr. </a:t>
            </a:r>
            <a:r>
              <a:rPr lang="en-IE" sz="2100" dirty="0">
                <a:solidFill>
                  <a:srgbClr val="494949"/>
                </a:solidFill>
                <a:hlinkClick r:id="rId5">
                  <a:extLst>
                    <a:ext uri="{A12FA001-AC4F-418D-AE19-62706E023703}">
                      <ahyp:hlinkClr xmlns:ahyp="http://schemas.microsoft.com/office/drawing/2018/hyperlinkcolor" val="tx"/>
                    </a:ext>
                  </a:extLst>
                </a:hlinkClick>
              </a:rPr>
              <a:t>PSR Puglia</a:t>
            </a:r>
            <a:r>
              <a:rPr lang="en-IE" sz="2100" dirty="0">
                <a:solidFill>
                  <a:srgbClr val="494949"/>
                </a:solidFill>
              </a:rPr>
              <a:t>, PSR Sicilia). </a:t>
            </a:r>
            <a:r>
              <a:rPr lang="en-US" sz="2100" dirty="0">
                <a:solidFill>
                  <a:srgbClr val="494949"/>
                </a:solidFill>
              </a:rPr>
              <a:t>Njihov cilj je izboljšati </a:t>
            </a:r>
            <a:r>
              <a:rPr lang="en-US" sz="2100" b="1" dirty="0">
                <a:solidFill>
                  <a:srgbClr val="494949"/>
                </a:solidFill>
              </a:rPr>
              <a:t>gospodarsko, okoljsko in socialno trajnost podeželskih območij.</a:t>
            </a:r>
            <a:endParaRPr lang="en-US" sz="2100" b="1" dirty="0">
              <a:solidFill>
                <a:srgbClr val="494949"/>
              </a:solidFill>
              <a:ea typeface="Calibri"/>
              <a:cs typeface="Calibri"/>
            </a:endParaRPr>
          </a:p>
          <a:p>
            <a:pPr marL="0" indent="0">
              <a:spcAft>
                <a:spcPts val="600"/>
              </a:spcAft>
            </a:pPr>
            <a:r>
              <a:rPr lang="en-US" sz="2100" b="1" dirty="0">
                <a:solidFill>
                  <a:srgbClr val="494949"/>
                </a:solidFill>
              </a:rPr>
              <a:t>Financiranje PSR </a:t>
            </a:r>
            <a:r>
              <a:rPr lang="en-US" sz="2100" dirty="0">
                <a:solidFill>
                  <a:srgbClr val="494949"/>
                </a:solidFill>
              </a:rPr>
              <a:t>je ključni vir financiranja za inovacije in turizem na podeželju ter dopolnjuje subvencije GAL, ki so običajno </a:t>
            </a:r>
            <a:r>
              <a:rPr lang="en-US" sz="2100" b="1" dirty="0">
                <a:solidFill>
                  <a:srgbClr val="494949"/>
                </a:solidFill>
              </a:rPr>
              <a:t>večje, se upravljajo na regionalni ravni </a:t>
            </a:r>
            <a:r>
              <a:rPr lang="en-US" sz="2100" dirty="0">
                <a:solidFill>
                  <a:srgbClr val="494949"/>
                </a:solidFill>
              </a:rPr>
              <a:t>in </a:t>
            </a:r>
            <a:r>
              <a:rPr lang="en-US" sz="2100" b="1" dirty="0">
                <a:solidFill>
                  <a:srgbClr val="494949"/>
                </a:solidFill>
              </a:rPr>
              <a:t>so specifične za posamezne sektorje</a:t>
            </a:r>
            <a:r>
              <a:rPr lang="en-US" sz="2100" dirty="0">
                <a:solidFill>
                  <a:srgbClr val="494949"/>
                </a:solidFill>
              </a:rPr>
              <a:t>. Za </a:t>
            </a:r>
            <a:r>
              <a:rPr lang="en-US" sz="2100" b="1" dirty="0">
                <a:solidFill>
                  <a:srgbClr val="494949"/>
                </a:solidFill>
              </a:rPr>
              <a:t>subvencije PSR </a:t>
            </a:r>
            <a:r>
              <a:rPr lang="en-US" sz="2100" dirty="0">
                <a:solidFill>
                  <a:srgbClr val="494949"/>
                </a:solidFill>
              </a:rPr>
              <a:t>italijanske regije občasno objavijo svoje </a:t>
            </a:r>
            <a:r>
              <a:rPr lang="en-US" sz="2100" i="1" dirty="0">
                <a:solidFill>
                  <a:srgbClr val="494949"/>
                </a:solidFill>
              </a:rPr>
              <a:t>bando </a:t>
            </a:r>
            <a:r>
              <a:rPr lang="en-US" sz="2100" dirty="0">
                <a:solidFill>
                  <a:srgbClr val="494949"/>
                </a:solidFill>
              </a:rPr>
              <a:t>(razpise) za turizem in agroturizem ali podeželske penzione (B&amp;B). </a:t>
            </a:r>
            <a:endParaRPr lang="en-US" sz="2100" dirty="0">
              <a:solidFill>
                <a:srgbClr val="494949"/>
              </a:solidFill>
              <a:ea typeface="Calibri"/>
              <a:cs typeface="Calibri"/>
            </a:endParaRPr>
          </a:p>
          <a:p>
            <a:pPr marL="0" indent="0">
              <a:spcAft>
                <a:spcPts val="600"/>
              </a:spcAft>
            </a:pPr>
            <a:r>
              <a:rPr lang="en-US" sz="2100" dirty="0">
                <a:solidFill>
                  <a:srgbClr val="494949"/>
                </a:solidFill>
              </a:rPr>
              <a:t>Lahko pokrijejo</a:t>
            </a:r>
            <a:r>
              <a:rPr lang="en-IE" sz="2100" b="1" dirty="0">
                <a:solidFill>
                  <a:srgbClr val="494949"/>
                </a:solidFill>
              </a:rPr>
              <a:t> 40–70 % upravičenih stroškov</a:t>
            </a:r>
            <a:r>
              <a:rPr lang="en-IE" sz="2100" dirty="0">
                <a:solidFill>
                  <a:srgbClr val="494949"/>
                </a:solidFill>
              </a:rPr>
              <a:t>, </a:t>
            </a:r>
            <a:r>
              <a:rPr lang="en-US" sz="2100" dirty="0">
                <a:solidFill>
                  <a:srgbClr val="494949"/>
                </a:solidFill>
              </a:rPr>
              <a:t>z zneski od 10.000 </a:t>
            </a:r>
            <a:r>
              <a:rPr lang="en-US" sz="2100" b="1" dirty="0">
                <a:solidFill>
                  <a:srgbClr val="494949"/>
                </a:solidFill>
              </a:rPr>
              <a:t>do 500.000 EUR+. </a:t>
            </a:r>
            <a:r>
              <a:rPr lang="en-US" sz="2100" dirty="0">
                <a:solidFill>
                  <a:srgbClr val="494949"/>
                </a:solidFill>
              </a:rPr>
              <a:t>Morajo upoštevati </a:t>
            </a:r>
            <a:r>
              <a:rPr lang="en-US" sz="2100" b="1" dirty="0">
                <a:solidFill>
                  <a:srgbClr val="494949"/>
                </a:solidFill>
              </a:rPr>
              <a:t>regionalne prednostne naloge </a:t>
            </a:r>
            <a:r>
              <a:rPr lang="en-US" sz="2100" dirty="0">
                <a:solidFill>
                  <a:srgbClr val="494949"/>
                </a:solidFill>
              </a:rPr>
              <a:t>(pogosto vključujejo ekološki turizem, </a:t>
            </a:r>
            <a:r>
              <a:rPr lang="en-US" sz="2100" dirty="0" err="1">
                <a:solidFill>
                  <a:srgbClr val="494949"/>
                </a:solidFill>
              </a:rPr>
              <a:t>digitalizacijo</a:t>
            </a:r>
            <a:r>
              <a:rPr lang="en-US" sz="2100" dirty="0">
                <a:solidFill>
                  <a:srgbClr val="494949"/>
                </a:solidFill>
              </a:rPr>
              <a:t>, zeleno energijo)</a:t>
            </a:r>
            <a:r>
              <a:rPr lang="en-US" sz="2100" b="1" dirty="0">
                <a:solidFill>
                  <a:srgbClr val="494949"/>
                </a:solidFill>
              </a:rPr>
              <a:t>.</a:t>
            </a:r>
            <a:endParaRPr lang="en-US" sz="2100" b="1" dirty="0">
              <a:solidFill>
                <a:srgbClr val="494949"/>
              </a:solidFill>
              <a:ea typeface="Calibri"/>
              <a:cs typeface="Calibri"/>
            </a:endParaRPr>
          </a:p>
          <a:p>
            <a:pPr marL="104775" indent="0">
              <a:spcBef>
                <a:spcPts val="600"/>
              </a:spcBef>
            </a:pPr>
            <a:endParaRPr lang="en-US" sz="2100" dirty="0">
              <a:solidFill>
                <a:srgbClr val="494949"/>
              </a:solidFill>
              <a:ea typeface="Calibri"/>
              <a:cs typeface="Calibri"/>
            </a:endParaRPr>
          </a:p>
        </p:txBody>
      </p:sp>
      <p:sp>
        <p:nvSpPr>
          <p:cNvPr id="33" name="Freeform 28">
            <a:extLst>
              <a:ext uri="{FF2B5EF4-FFF2-40B4-BE49-F238E27FC236}">
                <a16:creationId xmlns:a16="http://schemas.microsoft.com/office/drawing/2014/main" id="{55C18809-0C1A-2FB5-38F5-1F8AC9F38D37}"/>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B0BF9981-E5E0-21D4-AC61-76A5A8244DD1}"/>
              </a:ext>
            </a:extLst>
          </p:cNvPr>
          <p:cNvSpPr txBox="1">
            <a:spLocks/>
          </p:cNvSpPr>
          <p:nvPr/>
        </p:nvSpPr>
        <p:spPr>
          <a:xfrm>
            <a:off x="1463587" y="263037"/>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Regionalne subvencije za razvoj podeželja (PSR)</a:t>
            </a:r>
          </a:p>
        </p:txBody>
      </p:sp>
      <p:pic>
        <p:nvPicPr>
          <p:cNvPr id="32" name="Graphic 31" descr="Target with solid fill">
            <a:extLst>
              <a:ext uri="{FF2B5EF4-FFF2-40B4-BE49-F238E27FC236}">
                <a16:creationId xmlns:a16="http://schemas.microsoft.com/office/drawing/2014/main" id="{254FEDC3-5AAD-1E99-7576-6AB95EA478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38965" y="1888453"/>
            <a:ext cx="633914" cy="633914"/>
          </a:xfrm>
          <a:prstGeom prst="rect">
            <a:avLst/>
          </a:prstGeom>
        </p:spPr>
      </p:pic>
      <p:grpSp>
        <p:nvGrpSpPr>
          <p:cNvPr id="2" name="Group 1">
            <a:extLst>
              <a:ext uri="{FF2B5EF4-FFF2-40B4-BE49-F238E27FC236}">
                <a16:creationId xmlns:a16="http://schemas.microsoft.com/office/drawing/2014/main" id="{8B14D7E9-5A33-9D06-41DB-F72FB1A5093C}"/>
              </a:ext>
            </a:extLst>
          </p:cNvPr>
          <p:cNvGrpSpPr/>
          <p:nvPr/>
        </p:nvGrpSpPr>
        <p:grpSpPr>
          <a:xfrm>
            <a:off x="274432" y="85433"/>
            <a:ext cx="1047896" cy="1049846"/>
            <a:chOff x="1016000" y="1137920"/>
            <a:chExt cx="1016000" cy="1016000"/>
          </a:xfrm>
        </p:grpSpPr>
        <p:sp>
          <p:nvSpPr>
            <p:cNvPr id="3" name="Oval 2">
              <a:extLst>
                <a:ext uri="{FF2B5EF4-FFF2-40B4-BE49-F238E27FC236}">
                  <a16:creationId xmlns:a16="http://schemas.microsoft.com/office/drawing/2014/main" id="{A354CD53-7E9D-1593-F50F-5E604D6AE38E}"/>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4BF8FC4D-4622-B3C2-A307-E996C55E2133}"/>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5</a:t>
              </a:r>
            </a:p>
          </p:txBody>
        </p:sp>
      </p:grpSp>
      <p:pic>
        <p:nvPicPr>
          <p:cNvPr id="5" name="Picture 4">
            <a:extLst>
              <a:ext uri="{FF2B5EF4-FFF2-40B4-BE49-F238E27FC236}">
                <a16:creationId xmlns:a16="http://schemas.microsoft.com/office/drawing/2014/main" id="{A153110D-2088-B2BF-D6CD-1D12B1D1225A}"/>
              </a:ext>
            </a:extLst>
          </p:cNvPr>
          <p:cNvPicPr>
            <a:picLocks noChangeAspect="1"/>
          </p:cNvPicPr>
          <p:nvPr/>
        </p:nvPicPr>
        <p:blipFill>
          <a:blip r:embed="rId8"/>
          <a:srcRect t="6812" r="71241" b="12013"/>
          <a:stretch>
            <a:fillRect/>
          </a:stretch>
        </p:blipFill>
        <p:spPr>
          <a:xfrm>
            <a:off x="8544066" y="-121206"/>
            <a:ext cx="1649618" cy="1437259"/>
          </a:xfrm>
          <a:prstGeom prst="rect">
            <a:avLst/>
          </a:prstGeom>
        </p:spPr>
      </p:pic>
    </p:spTree>
    <p:extLst>
      <p:ext uri="{BB962C8B-B14F-4D97-AF65-F5344CB8AC3E}">
        <p14:creationId xmlns:p14="http://schemas.microsoft.com/office/powerpoint/2010/main" val="1428368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AEE3C-6B1F-FF18-B9A0-4FD194480E6D}"/>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02D2C16C-4FEB-E0AB-960B-3AFC311539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cxnSp>
        <p:nvCxnSpPr>
          <p:cNvPr id="15" name="Connector: Elbow 14">
            <a:extLst>
              <a:ext uri="{FF2B5EF4-FFF2-40B4-BE49-F238E27FC236}">
                <a16:creationId xmlns:a16="http://schemas.microsoft.com/office/drawing/2014/main" id="{D277D2CD-F161-0058-67BD-CD33664CB0CD}"/>
              </a:ext>
            </a:extLst>
          </p:cNvPr>
          <p:cNvCxnSpPr>
            <a:cxnSpLocks/>
          </p:cNvCxnSpPr>
          <p:nvPr/>
        </p:nvCxnSpPr>
        <p:spPr>
          <a:xfrm rot="10800000" flipH="1" flipV="1">
            <a:off x="1405360" y="1968204"/>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CD1663E4-21E3-8C8B-BF71-7241B28BC326}"/>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5910F8F2-FA8A-C321-D9B4-88F1178E4727}"/>
              </a:ext>
            </a:extLst>
          </p:cNvPr>
          <p:cNvSpPr txBox="1">
            <a:spLocks/>
          </p:cNvSpPr>
          <p:nvPr/>
        </p:nvSpPr>
        <p:spPr>
          <a:xfrm>
            <a:off x="498208" y="281865"/>
            <a:ext cx="6721742"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Regionalne subvencije za razvoj podeželja (PSR)</a:t>
            </a:r>
          </a:p>
        </p:txBody>
      </p:sp>
      <p:sp>
        <p:nvSpPr>
          <p:cNvPr id="18" name="Flowchart: Alternate Process 17">
            <a:extLst>
              <a:ext uri="{FF2B5EF4-FFF2-40B4-BE49-F238E27FC236}">
                <a16:creationId xmlns:a16="http://schemas.microsoft.com/office/drawing/2014/main" id="{B75A1817-7FD9-0A56-C471-D49EE26FBACE}"/>
              </a:ext>
            </a:extLst>
          </p:cNvPr>
          <p:cNvSpPr/>
          <p:nvPr/>
        </p:nvSpPr>
        <p:spPr>
          <a:xfrm>
            <a:off x="1405360" y="1556368"/>
            <a:ext cx="10029647" cy="1133519"/>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1B52EE9F-580C-9E35-D0F0-81B8BDA6A897}"/>
              </a:ext>
            </a:extLst>
          </p:cNvPr>
          <p:cNvSpPr txBox="1">
            <a:spLocks/>
          </p:cNvSpPr>
          <p:nvPr/>
        </p:nvSpPr>
        <p:spPr>
          <a:xfrm>
            <a:off x="1785161" y="1652447"/>
            <a:ext cx="954173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b="1" dirty="0">
                <a:solidFill>
                  <a:srgbClr val="E96751"/>
                </a:solidFill>
              </a:rPr>
              <a:t>Primer: </a:t>
            </a:r>
            <a:r>
              <a:rPr lang="en-US" sz="2200" b="1" dirty="0">
                <a:solidFill>
                  <a:srgbClr val="494949"/>
                </a:solidFill>
              </a:rPr>
              <a:t>Sicilija </a:t>
            </a:r>
            <a:r>
              <a:rPr lang="en-US" sz="2200" dirty="0">
                <a:solidFill>
                  <a:srgbClr val="494949"/>
                </a:solidFill>
              </a:rPr>
              <a:t>je objavila razpis za obdobje 2025–27 s prispevki v višini do 80 % nepovratnih sredstev za projekte ekološkega turizma v višini do 200 000 EUR, ki vključujejo kampi in objekte.</a:t>
            </a:r>
          </a:p>
        </p:txBody>
      </p:sp>
      <p:pic>
        <p:nvPicPr>
          <p:cNvPr id="43" name="Graphic 42" descr="Excellent with solid fill">
            <a:extLst>
              <a:ext uri="{FF2B5EF4-FFF2-40B4-BE49-F238E27FC236}">
                <a16:creationId xmlns:a16="http://schemas.microsoft.com/office/drawing/2014/main" id="{BC379352-8BF0-05A0-08C6-5ADE23DC68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8852" y="1760696"/>
            <a:ext cx="749373" cy="749373"/>
          </a:xfrm>
          <a:prstGeom prst="rect">
            <a:avLst/>
          </a:prstGeom>
        </p:spPr>
      </p:pic>
      <p:pic>
        <p:nvPicPr>
          <p:cNvPr id="5" name="Picture 4">
            <a:extLst>
              <a:ext uri="{FF2B5EF4-FFF2-40B4-BE49-F238E27FC236}">
                <a16:creationId xmlns:a16="http://schemas.microsoft.com/office/drawing/2014/main" id="{2D2C4CFA-59F2-5282-8FEA-7C9B94DB0817}"/>
              </a:ext>
            </a:extLst>
          </p:cNvPr>
          <p:cNvPicPr>
            <a:picLocks noChangeAspect="1"/>
          </p:cNvPicPr>
          <p:nvPr/>
        </p:nvPicPr>
        <p:blipFill>
          <a:blip r:embed="rId7"/>
          <a:srcRect t="6812" r="71241" b="12013"/>
          <a:stretch>
            <a:fillRect/>
          </a:stretch>
        </p:blipFill>
        <p:spPr>
          <a:xfrm>
            <a:off x="8544066" y="-121206"/>
            <a:ext cx="1991541" cy="1730335"/>
          </a:xfrm>
          <a:prstGeom prst="rect">
            <a:avLst/>
          </a:prstGeom>
        </p:spPr>
      </p:pic>
      <p:sp>
        <p:nvSpPr>
          <p:cNvPr id="6" name="Flowchart: Alternate Process 5">
            <a:extLst>
              <a:ext uri="{FF2B5EF4-FFF2-40B4-BE49-F238E27FC236}">
                <a16:creationId xmlns:a16="http://schemas.microsoft.com/office/drawing/2014/main" id="{F9B44BAC-ADA8-C097-9DF0-8498E3A3E8AD}"/>
              </a:ext>
            </a:extLst>
          </p:cNvPr>
          <p:cNvSpPr/>
          <p:nvPr/>
        </p:nvSpPr>
        <p:spPr>
          <a:xfrm>
            <a:off x="1479263" y="2861438"/>
            <a:ext cx="10421564" cy="3897608"/>
          </a:xfrm>
          <a:prstGeom prst="flowChartAlternateProcess">
            <a:avLst/>
          </a:prstGeom>
          <a:solidFill>
            <a:schemeClr val="bg1"/>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7" name="Text Placeholder 5">
            <a:extLst>
              <a:ext uri="{FF2B5EF4-FFF2-40B4-BE49-F238E27FC236}">
                <a16:creationId xmlns:a16="http://schemas.microsoft.com/office/drawing/2014/main" id="{6230650C-7260-A1DB-01B3-38F4E36FAB9F}"/>
              </a:ext>
            </a:extLst>
          </p:cNvPr>
          <p:cNvSpPr txBox="1">
            <a:spLocks/>
          </p:cNvSpPr>
          <p:nvPr/>
        </p:nvSpPr>
        <p:spPr>
          <a:xfrm>
            <a:off x="2522454" y="4657492"/>
            <a:ext cx="9388142"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494949"/>
                </a:solidFill>
              </a:rPr>
              <a:t>Pogosto financirane subvencije PSR:</a:t>
            </a:r>
          </a:p>
          <a:p>
            <a:pPr marL="342900" indent="-342900"/>
            <a:r>
              <a:rPr lang="en-IE" sz="2200" b="1" dirty="0">
                <a:solidFill>
                  <a:srgbClr val="494949"/>
                </a:solidFill>
              </a:rPr>
              <a:t>razvoj agroturizma </a:t>
            </a:r>
            <a:r>
              <a:rPr lang="en-IE" sz="2200" dirty="0">
                <a:solidFill>
                  <a:srgbClr val="494949"/>
                </a:solidFill>
              </a:rPr>
              <a:t>(npr. </a:t>
            </a:r>
            <a:r>
              <a:rPr lang="en-US" sz="2200" dirty="0">
                <a:solidFill>
                  <a:srgbClr val="494949"/>
                </a:solidFill>
              </a:rPr>
              <a:t>prenova kmetijskih hiš v gostišča ali glamping)</a:t>
            </a:r>
          </a:p>
          <a:p>
            <a:pPr marL="342900" indent="-342900"/>
            <a:r>
              <a:rPr lang="en-IE" sz="2200" b="1" dirty="0">
                <a:solidFill>
                  <a:srgbClr val="494949"/>
                </a:solidFill>
              </a:rPr>
              <a:t>Diverzifikacija kmetij </a:t>
            </a:r>
            <a:r>
              <a:rPr lang="en-IE" sz="2200" dirty="0">
                <a:solidFill>
                  <a:srgbClr val="494949"/>
                </a:solidFill>
              </a:rPr>
              <a:t>(npr. </a:t>
            </a:r>
            <a:r>
              <a:rPr lang="en-US" sz="2200" dirty="0">
                <a:solidFill>
                  <a:srgbClr val="494949"/>
                </a:solidFill>
              </a:rPr>
              <a:t>začetek ponudbe bivanja v naravi, delavnic, podeželskih kavarn)</a:t>
            </a:r>
          </a:p>
          <a:p>
            <a:pPr marL="342900" indent="-342900"/>
            <a:r>
              <a:rPr lang="en-IE" sz="2200" b="1" dirty="0">
                <a:solidFill>
                  <a:srgbClr val="494949"/>
                </a:solidFill>
              </a:rPr>
              <a:t>Trajnostna infrastruktura </a:t>
            </a:r>
            <a:r>
              <a:rPr lang="en-IE" sz="2200" dirty="0">
                <a:solidFill>
                  <a:srgbClr val="494949"/>
                </a:solidFill>
              </a:rPr>
              <a:t>(npr. namestitev sončnih kolektorjev, kompostnih stranišč)</a:t>
            </a:r>
          </a:p>
          <a:p>
            <a:pPr marL="342900" indent="-342900"/>
            <a:r>
              <a:rPr lang="en-IE" sz="2200" b="1" dirty="0">
                <a:solidFill>
                  <a:srgbClr val="494949"/>
                </a:solidFill>
              </a:rPr>
              <a:t>Kulturni/izobraževalni turizem </a:t>
            </a:r>
            <a:r>
              <a:rPr lang="en-IE" sz="2200" dirty="0">
                <a:solidFill>
                  <a:srgbClr val="494949"/>
                </a:solidFill>
              </a:rPr>
              <a:t>(npr. </a:t>
            </a:r>
            <a:r>
              <a:rPr lang="en-US" sz="2200" dirty="0">
                <a:solidFill>
                  <a:srgbClr val="494949"/>
                </a:solidFill>
              </a:rPr>
              <a:t>poti, majhni muzeji in ekološki učni </a:t>
            </a:r>
            <a:r>
              <a:rPr lang="en-US" sz="2200" dirty="0" err="1">
                <a:solidFill>
                  <a:srgbClr val="494949"/>
                </a:solidFill>
              </a:rPr>
              <a:t>centri</a:t>
            </a:r>
            <a:r>
              <a:rPr lang="en-US" sz="2200" dirty="0">
                <a:solidFill>
                  <a:srgbClr val="494949"/>
                </a:solidFill>
              </a:rPr>
              <a:t>)</a:t>
            </a:r>
          </a:p>
          <a:p>
            <a:pPr marL="342900" indent="-342900"/>
            <a:r>
              <a:rPr lang="en-IE" sz="2200" b="1" dirty="0">
                <a:solidFill>
                  <a:srgbClr val="494949"/>
                </a:solidFill>
              </a:rPr>
              <a:t>Majhna gradnja </a:t>
            </a:r>
            <a:r>
              <a:rPr lang="en-IE" sz="2200" dirty="0">
                <a:solidFill>
                  <a:srgbClr val="494949"/>
                </a:solidFill>
              </a:rPr>
              <a:t>(npr. </a:t>
            </a:r>
            <a:r>
              <a:rPr lang="en-US" sz="2200" dirty="0">
                <a:solidFill>
                  <a:srgbClr val="494949"/>
                </a:solidFill>
              </a:rPr>
              <a:t>nove kmečke nastanitve in wellness kabine)</a:t>
            </a:r>
          </a:p>
          <a:p>
            <a:pPr marL="342900" indent="-342900">
              <a:spcAft>
                <a:spcPts val="600"/>
              </a:spcAft>
              <a:buFont typeface="Wingdings" panose="05000000000000000000" pitchFamily="2" charset="2"/>
              <a:buChar char="v"/>
            </a:pPr>
            <a:endParaRPr lang="en-US" sz="2200" dirty="0">
              <a:solidFill>
                <a:schemeClr val="bg1"/>
              </a:solidFill>
            </a:endParaRPr>
          </a:p>
        </p:txBody>
      </p:sp>
      <p:cxnSp>
        <p:nvCxnSpPr>
          <p:cNvPr id="8" name="Connector: Elbow 7">
            <a:extLst>
              <a:ext uri="{FF2B5EF4-FFF2-40B4-BE49-F238E27FC236}">
                <a16:creationId xmlns:a16="http://schemas.microsoft.com/office/drawing/2014/main" id="{275C2B8D-4CA3-C8BC-70D3-119EA9C2A33A}"/>
              </a:ext>
            </a:extLst>
          </p:cNvPr>
          <p:cNvCxnSpPr>
            <a:cxnSpLocks/>
          </p:cNvCxnSpPr>
          <p:nvPr/>
        </p:nvCxnSpPr>
        <p:spPr>
          <a:xfrm rot="10800000">
            <a:off x="1180411" y="2547113"/>
            <a:ext cx="298852" cy="3244112"/>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pic>
        <p:nvPicPr>
          <p:cNvPr id="12" name="Graphic 11" descr="Information with solid fill">
            <a:extLst>
              <a:ext uri="{FF2B5EF4-FFF2-40B4-BE49-F238E27FC236}">
                <a16:creationId xmlns:a16="http://schemas.microsoft.com/office/drawing/2014/main" id="{A6C5F7B2-4911-411B-320C-E26E23020D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76049" y="2980071"/>
            <a:ext cx="752475" cy="752475"/>
          </a:xfrm>
          <a:prstGeom prst="rect">
            <a:avLst/>
          </a:prstGeom>
        </p:spPr>
      </p:pic>
    </p:spTree>
    <p:extLst>
      <p:ext uri="{BB962C8B-B14F-4D97-AF65-F5344CB8AC3E}">
        <p14:creationId xmlns:p14="http://schemas.microsoft.com/office/powerpoint/2010/main" val="2170723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201CE-3044-6AB2-E29F-AEDBF962ADEF}"/>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B5840049-DA67-B51B-A096-D835ACCB96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33" name="Freeform 28">
            <a:extLst>
              <a:ext uri="{FF2B5EF4-FFF2-40B4-BE49-F238E27FC236}">
                <a16:creationId xmlns:a16="http://schemas.microsoft.com/office/drawing/2014/main" id="{7F67D1EF-278F-0759-4D0D-537B466A0EA6}"/>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08BB1839-7740-F76D-FAC8-0072BF65E4A8}"/>
              </a:ext>
            </a:extLst>
          </p:cNvPr>
          <p:cNvSpPr txBox="1">
            <a:spLocks/>
          </p:cNvSpPr>
          <p:nvPr/>
        </p:nvSpPr>
        <p:spPr>
          <a:xfrm>
            <a:off x="391138" y="290101"/>
            <a:ext cx="680023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Regionalne subvencije za razvoj podeželja (PSR)</a:t>
            </a:r>
          </a:p>
        </p:txBody>
      </p:sp>
      <p:sp>
        <p:nvSpPr>
          <p:cNvPr id="18" name="Flowchart: Alternate Process 17">
            <a:extLst>
              <a:ext uri="{FF2B5EF4-FFF2-40B4-BE49-F238E27FC236}">
                <a16:creationId xmlns:a16="http://schemas.microsoft.com/office/drawing/2014/main" id="{1EC94589-6B82-7EF9-225F-A2CFE5E1A31B}"/>
              </a:ext>
            </a:extLst>
          </p:cNvPr>
          <p:cNvSpPr/>
          <p:nvPr/>
        </p:nvSpPr>
        <p:spPr>
          <a:xfrm>
            <a:off x="1329837" y="1556368"/>
            <a:ext cx="10029647" cy="347283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000A9B71-0414-B173-207B-9E267EB78C7C}"/>
              </a:ext>
            </a:extLst>
          </p:cNvPr>
          <p:cNvSpPr txBox="1">
            <a:spLocks/>
          </p:cNvSpPr>
          <p:nvPr/>
        </p:nvSpPr>
        <p:spPr>
          <a:xfrm>
            <a:off x="2235167" y="1671985"/>
            <a:ext cx="8975123" cy="12639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b="1" dirty="0">
                <a:solidFill>
                  <a:srgbClr val="E96751"/>
                </a:solidFill>
              </a:rPr>
              <a:t>Opomba: </a:t>
            </a:r>
            <a:r>
              <a:rPr lang="en-US" b="1" dirty="0">
                <a:solidFill>
                  <a:srgbClr val="494949"/>
                </a:solidFill>
              </a:rPr>
              <a:t>CSR Puglia 2023–2027 </a:t>
            </a:r>
            <a:r>
              <a:rPr lang="en-US" dirty="0">
                <a:solidFill>
                  <a:srgbClr val="494949"/>
                </a:solidFill>
              </a:rPr>
              <a:t>je bil uradno sprejet s strani regionalnega sveta in vključuje </a:t>
            </a:r>
            <a:r>
              <a:rPr lang="en-US" b="1" dirty="0">
                <a:solidFill>
                  <a:srgbClr val="494949"/>
                </a:solidFill>
              </a:rPr>
              <a:t>ukrepe za</a:t>
            </a:r>
          </a:p>
          <a:p>
            <a:pPr marL="0" indent="0"/>
            <a:r>
              <a:rPr lang="en-US" dirty="0">
                <a:solidFill>
                  <a:srgbClr val="494949"/>
                </a:solidFill>
              </a:rPr>
              <a:t>Obnovo podeželskih stavb v nastanitvene zmogljivosti.</a:t>
            </a:r>
          </a:p>
          <a:p>
            <a:pPr marL="0" indent="0"/>
            <a:r>
              <a:rPr lang="en-US" dirty="0">
                <a:solidFill>
                  <a:srgbClr val="494949"/>
                </a:solidFill>
              </a:rPr>
              <a:t>Uvedbo trajnostnih praks v turističnih dejavnostih.</a:t>
            </a:r>
          </a:p>
          <a:p>
            <a:pPr marL="0" indent="0"/>
            <a:r>
              <a:rPr lang="en-US" dirty="0">
                <a:solidFill>
                  <a:srgbClr val="494949"/>
                </a:solidFill>
              </a:rPr>
              <a:t>povečanje konkurenčnosti agroturističnih podjetij.</a:t>
            </a:r>
          </a:p>
          <a:p>
            <a:pPr marL="0" indent="0"/>
            <a:endParaRPr lang="en-US" sz="1050" dirty="0">
              <a:solidFill>
                <a:srgbClr val="494949"/>
              </a:solidFill>
            </a:endParaRPr>
          </a:p>
          <a:p>
            <a:pPr marL="0" indent="0">
              <a:spcAft>
                <a:spcPts val="600"/>
              </a:spcAft>
            </a:pPr>
            <a:r>
              <a:rPr lang="en-US" b="1" dirty="0">
                <a:solidFill>
                  <a:srgbClr val="494949"/>
                </a:solidFill>
              </a:rPr>
              <a:t>Obiščite uradni portal</a:t>
            </a:r>
            <a:r>
              <a:rPr lang="en-US" dirty="0">
                <a:solidFill>
                  <a:srgbClr val="494949"/>
                </a:solidFill>
              </a:rPr>
              <a:t>: Podrobne informacije, vključno z odprtimi razpisi in postopki za oddajo vlog, najdete na </a:t>
            </a:r>
            <a:r>
              <a:rPr lang="en-US" dirty="0">
                <a:solidFill>
                  <a:srgbClr val="494949"/>
                </a:solidFill>
                <a:hlinkClick r:id="rId5">
                  <a:extLst>
                    <a:ext uri="{A12FA001-AC4F-418D-AE19-62706E023703}">
                      <ahyp:hlinkClr xmlns:ahyp="http://schemas.microsoft.com/office/drawing/2018/hyperlinkcolor" val="tx"/>
                    </a:ext>
                  </a:extLst>
                </a:hlinkClick>
              </a:rPr>
              <a:t>psr.regione.puglia.it</a:t>
            </a:r>
            <a:r>
              <a:rPr lang="en-US" dirty="0">
                <a:solidFill>
                  <a:srgbClr val="494949"/>
                </a:solidFill>
              </a:rPr>
              <a:t>.</a:t>
            </a:r>
            <a:endParaRPr lang="en-IE" dirty="0">
              <a:solidFill>
                <a:srgbClr val="494949"/>
              </a:solidFill>
            </a:endParaRPr>
          </a:p>
        </p:txBody>
      </p:sp>
      <p:pic>
        <p:nvPicPr>
          <p:cNvPr id="5" name="Picture 4">
            <a:extLst>
              <a:ext uri="{FF2B5EF4-FFF2-40B4-BE49-F238E27FC236}">
                <a16:creationId xmlns:a16="http://schemas.microsoft.com/office/drawing/2014/main" id="{19C67627-205B-8B89-5CFE-F997D5E37376}"/>
              </a:ext>
            </a:extLst>
          </p:cNvPr>
          <p:cNvPicPr>
            <a:picLocks noChangeAspect="1"/>
          </p:cNvPicPr>
          <p:nvPr/>
        </p:nvPicPr>
        <p:blipFill>
          <a:blip r:embed="rId6"/>
          <a:srcRect t="6812" r="71241" b="12013"/>
          <a:stretch>
            <a:fillRect/>
          </a:stretch>
        </p:blipFill>
        <p:spPr>
          <a:xfrm>
            <a:off x="8544066" y="-121206"/>
            <a:ext cx="1991541" cy="1730335"/>
          </a:xfrm>
          <a:prstGeom prst="rect">
            <a:avLst/>
          </a:prstGeom>
        </p:spPr>
      </p:pic>
      <p:cxnSp>
        <p:nvCxnSpPr>
          <p:cNvPr id="8" name="Connector: Elbow 7">
            <a:extLst>
              <a:ext uri="{FF2B5EF4-FFF2-40B4-BE49-F238E27FC236}">
                <a16:creationId xmlns:a16="http://schemas.microsoft.com/office/drawing/2014/main" id="{9172CAF1-3CE0-677C-2EC4-813F3248EBC2}"/>
              </a:ext>
            </a:extLst>
          </p:cNvPr>
          <p:cNvCxnSpPr>
            <a:cxnSpLocks/>
          </p:cNvCxnSpPr>
          <p:nvPr/>
        </p:nvCxnSpPr>
        <p:spPr>
          <a:xfrm rot="10800000">
            <a:off x="1056061" y="1100856"/>
            <a:ext cx="298852" cy="3244112"/>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Postit Notes with solid fill">
            <a:extLst>
              <a:ext uri="{FF2B5EF4-FFF2-40B4-BE49-F238E27FC236}">
                <a16:creationId xmlns:a16="http://schemas.microsoft.com/office/drawing/2014/main" id="{13718949-1B2D-1C72-A66A-02A781C5DD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8849" y="1678000"/>
            <a:ext cx="914400" cy="914400"/>
          </a:xfrm>
          <a:prstGeom prst="rect">
            <a:avLst/>
          </a:prstGeom>
        </p:spPr>
      </p:pic>
      <p:sp>
        <p:nvSpPr>
          <p:cNvPr id="4" name="TextBox 3">
            <a:extLst>
              <a:ext uri="{FF2B5EF4-FFF2-40B4-BE49-F238E27FC236}">
                <a16:creationId xmlns:a16="http://schemas.microsoft.com/office/drawing/2014/main" id="{9EE18205-B28F-0E8E-6D75-053B8DBDFB85}"/>
              </a:ext>
            </a:extLst>
          </p:cNvPr>
          <p:cNvSpPr txBox="1"/>
          <p:nvPr/>
        </p:nvSpPr>
        <p:spPr>
          <a:xfrm>
            <a:off x="1715965" y="5395063"/>
            <a:ext cx="9065509" cy="923330"/>
          </a:xfrm>
          <a:prstGeom prst="rect">
            <a:avLst/>
          </a:prstGeom>
          <a:noFill/>
        </p:spPr>
        <p:txBody>
          <a:bodyPr wrap="square" rtlCol="0">
            <a:spAutoFit/>
          </a:bodyPr>
          <a:lstStyle/>
          <a:p>
            <a:r>
              <a:rPr lang="en-US" b="1" i="1" dirty="0">
                <a:solidFill>
                  <a:srgbClr val="494949"/>
                </a:solidFill>
              </a:rPr>
              <a:t>Priporočena literatura</a:t>
            </a:r>
          </a:p>
          <a:p>
            <a:r>
              <a:rPr lang="en-US" dirty="0">
                <a:solidFill>
                  <a:srgbClr val="00B0F0"/>
                </a:solidFill>
                <a:hlinkClick r:id="rId9">
                  <a:extLst>
                    <a:ext uri="{A12FA001-AC4F-418D-AE19-62706E023703}">
                      <ahyp:hlinkClr xmlns:ahyp="http://schemas.microsoft.com/office/drawing/2018/hyperlinkcolor" val="tx"/>
                    </a:ext>
                  </a:extLst>
                </a:hlinkClick>
              </a:rPr>
              <a:t>CSR 2023-2027 – Apulija Intervencija SRD01.01A: Javni razpis za oddajo vlog za podporo</a:t>
            </a:r>
            <a:endParaRPr lang="en-US" dirty="0">
              <a:solidFill>
                <a:srgbClr val="00B0F0"/>
              </a:solidFill>
            </a:endParaRPr>
          </a:p>
        </p:txBody>
      </p:sp>
      <p:pic>
        <p:nvPicPr>
          <p:cNvPr id="9" name="Picture 8">
            <a:extLst>
              <a:ext uri="{FF2B5EF4-FFF2-40B4-BE49-F238E27FC236}">
                <a16:creationId xmlns:a16="http://schemas.microsoft.com/office/drawing/2014/main" id="{2096D2A5-AB46-C749-83BB-4D4FD4F4E589}"/>
              </a:ext>
            </a:extLst>
          </p:cNvPr>
          <p:cNvPicPr>
            <a:picLocks noChangeAspect="1"/>
          </p:cNvPicPr>
          <p:nvPr/>
        </p:nvPicPr>
        <p:blipFill>
          <a:blip r:embed="rId10"/>
          <a:stretch>
            <a:fillRect/>
          </a:stretch>
        </p:blipFill>
        <p:spPr>
          <a:xfrm>
            <a:off x="864734" y="5395628"/>
            <a:ext cx="850589" cy="846711"/>
          </a:xfrm>
          <a:prstGeom prst="rect">
            <a:avLst/>
          </a:prstGeom>
        </p:spPr>
      </p:pic>
    </p:spTree>
    <p:extLst>
      <p:ext uri="{BB962C8B-B14F-4D97-AF65-F5344CB8AC3E}">
        <p14:creationId xmlns:p14="http://schemas.microsoft.com/office/powerpoint/2010/main" val="1677700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8C4BC-58BB-B539-37D2-33AB4C17D2C8}"/>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7F90036A-3CC2-70BC-E076-98D5AF250515}"/>
              </a:ext>
            </a:extLst>
          </p:cNvPr>
          <p:cNvSpPr/>
          <p:nvPr/>
        </p:nvSpPr>
        <p:spPr>
          <a:xfrm>
            <a:off x="1188304" y="1423757"/>
            <a:ext cx="10136921" cy="3414943"/>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68617D3F-6736-1591-3092-2679C797A8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779EF68C-455D-7869-3A85-8137EE002327}"/>
              </a:ext>
            </a:extLst>
          </p:cNvPr>
          <p:cNvSpPr txBox="1">
            <a:spLocks/>
          </p:cNvSpPr>
          <p:nvPr/>
        </p:nvSpPr>
        <p:spPr>
          <a:xfrm>
            <a:off x="2072177" y="1623888"/>
            <a:ext cx="9186291" cy="128352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100" b="1" dirty="0">
                <a:solidFill>
                  <a:srgbClr val="E96751"/>
                </a:solidFill>
              </a:rPr>
              <a:t>Primer: </a:t>
            </a:r>
            <a:r>
              <a:rPr lang="en-US" sz="2100" b="1" dirty="0">
                <a:solidFill>
                  <a:srgbClr val="494949"/>
                </a:solidFill>
              </a:rPr>
              <a:t>Kmetijski turizem z uporabo sredstev PSR in GAL (ukrep 6.4 in LEADER) </a:t>
            </a:r>
            <a:endParaRPr lang="en-US" sz="2100" b="1" dirty="0">
              <a:solidFill>
                <a:srgbClr val="494949"/>
              </a:solidFill>
              <a:ea typeface="Calibri"/>
              <a:cs typeface="Calibri"/>
            </a:endParaRPr>
          </a:p>
          <a:p>
            <a:pPr marL="0" indent="0">
              <a:spcAft>
                <a:spcPts val="600"/>
              </a:spcAft>
            </a:pPr>
            <a:r>
              <a:rPr lang="en-US" sz="2100" dirty="0">
                <a:solidFill>
                  <a:srgbClr val="494949"/>
                </a:solidFill>
              </a:rPr>
              <a:t>Agroturizem, pri katerem podeželski podjetniki kmetijske objekte preuredijo v nastanitvene objekte ali podeželske penzione, je upravičen do subvencij v višini</a:t>
            </a:r>
            <a:r>
              <a:rPr lang="en-US" sz="2100" b="1" dirty="0">
                <a:solidFill>
                  <a:srgbClr val="494949"/>
                </a:solidFill>
              </a:rPr>
              <a:t> 40–50 % za vzpostavitev </a:t>
            </a:r>
            <a:r>
              <a:rPr lang="en-US" sz="2100" dirty="0">
                <a:solidFill>
                  <a:srgbClr val="494949"/>
                </a:solidFill>
              </a:rPr>
              <a:t>nastanitvenih objektov ali drugih turističnih pobud na kmetijah v okviru ukrepov za diverzifikacijo kmetij. </a:t>
            </a:r>
            <a:endParaRPr lang="en-US" sz="2100" dirty="0">
              <a:solidFill>
                <a:srgbClr val="494949"/>
              </a:solidFill>
              <a:ea typeface="Calibri"/>
              <a:cs typeface="Calibri"/>
            </a:endParaRPr>
          </a:p>
          <a:p>
            <a:pPr marL="0" indent="0">
              <a:spcAft>
                <a:spcPts val="600"/>
              </a:spcAft>
            </a:pPr>
            <a:r>
              <a:rPr lang="en-US" sz="2100" b="1" dirty="0">
                <a:solidFill>
                  <a:srgbClr val="494949"/>
                </a:solidFill>
              </a:rPr>
              <a:t>Financiranje lahko krije </a:t>
            </a:r>
            <a:r>
              <a:rPr lang="en-US" sz="2100" dirty="0">
                <a:solidFill>
                  <a:srgbClr val="494949"/>
                </a:solidFill>
              </a:rPr>
              <a:t>obnovo podeželskih objektov za namestitev gostov, vgradnjo kopalnic/kuhinj/ogrevalnih sistemov, ureditev skupnih </a:t>
            </a:r>
            <a:r>
              <a:rPr lang="en-US" sz="2100" err="1">
                <a:solidFill>
                  <a:srgbClr val="494949"/>
                </a:solidFill>
              </a:rPr>
              <a:t>prostorov</a:t>
            </a:r>
            <a:r>
              <a:rPr lang="en-US" sz="2100" dirty="0">
                <a:solidFill>
                  <a:srgbClr val="494949"/>
                </a:solidFill>
              </a:rPr>
              <a:t> (</a:t>
            </a:r>
            <a:r>
              <a:rPr lang="en-US" sz="2100" err="1">
                <a:solidFill>
                  <a:srgbClr val="494949"/>
                </a:solidFill>
              </a:rPr>
              <a:t>npr</a:t>
            </a:r>
            <a:r>
              <a:rPr lang="en-US" sz="2100" dirty="0">
                <a:solidFill>
                  <a:srgbClr val="494949"/>
                </a:solidFill>
              </a:rPr>
              <a:t>. </a:t>
            </a:r>
            <a:r>
              <a:rPr lang="en-US" sz="2100" err="1">
                <a:solidFill>
                  <a:srgbClr val="494949"/>
                </a:solidFill>
              </a:rPr>
              <a:t>majhnih</a:t>
            </a:r>
            <a:r>
              <a:rPr lang="en-US" sz="2100" dirty="0">
                <a:solidFill>
                  <a:srgbClr val="494949"/>
                </a:solidFill>
              </a:rPr>
              <a:t> </a:t>
            </a:r>
            <a:r>
              <a:rPr lang="en-US" sz="2100" err="1">
                <a:solidFill>
                  <a:srgbClr val="494949"/>
                </a:solidFill>
              </a:rPr>
              <a:t>kavarn</a:t>
            </a:r>
            <a:r>
              <a:rPr lang="en-US" sz="2100" dirty="0">
                <a:solidFill>
                  <a:srgbClr val="494949"/>
                </a:solidFill>
              </a:rPr>
              <a:t>, </a:t>
            </a:r>
            <a:r>
              <a:rPr lang="en-US" sz="2100" err="1">
                <a:solidFill>
                  <a:srgbClr val="494949"/>
                </a:solidFill>
              </a:rPr>
              <a:t>skupnih</a:t>
            </a:r>
            <a:r>
              <a:rPr lang="en-US" sz="2100" dirty="0">
                <a:solidFill>
                  <a:srgbClr val="494949"/>
                </a:solidFill>
              </a:rPr>
              <a:t> </a:t>
            </a:r>
            <a:r>
              <a:rPr lang="en-US" sz="2100" err="1">
                <a:solidFill>
                  <a:srgbClr val="494949"/>
                </a:solidFill>
              </a:rPr>
              <a:t>vrtov</a:t>
            </a:r>
            <a:r>
              <a:rPr lang="en-US" sz="2100" dirty="0">
                <a:solidFill>
                  <a:srgbClr val="494949"/>
                </a:solidFill>
              </a:rPr>
              <a:t>) in </a:t>
            </a:r>
            <a:r>
              <a:rPr lang="en-US" sz="2100" err="1">
                <a:solidFill>
                  <a:srgbClr val="494949"/>
                </a:solidFill>
              </a:rPr>
              <a:t>razvoj</a:t>
            </a:r>
            <a:r>
              <a:rPr lang="en-US" sz="2100" dirty="0">
                <a:solidFill>
                  <a:srgbClr val="494949"/>
                </a:solidFill>
              </a:rPr>
              <a:t> </a:t>
            </a:r>
            <a:r>
              <a:rPr lang="en-US" sz="2100" err="1">
                <a:solidFill>
                  <a:srgbClr val="494949"/>
                </a:solidFill>
              </a:rPr>
              <a:t>turističnih</a:t>
            </a:r>
            <a:r>
              <a:rPr lang="en-US" sz="2100" dirty="0">
                <a:solidFill>
                  <a:srgbClr val="494949"/>
                </a:solidFill>
              </a:rPr>
              <a:t> </a:t>
            </a:r>
            <a:r>
              <a:rPr lang="en-US" sz="2100" err="1">
                <a:solidFill>
                  <a:srgbClr val="494949"/>
                </a:solidFill>
              </a:rPr>
              <a:t>poti</a:t>
            </a:r>
            <a:r>
              <a:rPr lang="en-US" sz="2100" dirty="0">
                <a:solidFill>
                  <a:srgbClr val="494949"/>
                </a:solidFill>
              </a:rPr>
              <a:t>, </a:t>
            </a:r>
            <a:r>
              <a:rPr lang="en-US" sz="2100" err="1">
                <a:solidFill>
                  <a:srgbClr val="494949"/>
                </a:solidFill>
              </a:rPr>
              <a:t>izobraževalnih</a:t>
            </a:r>
            <a:r>
              <a:rPr lang="en-US" sz="2100" dirty="0">
                <a:solidFill>
                  <a:srgbClr val="494949"/>
                </a:solidFill>
              </a:rPr>
              <a:t> </a:t>
            </a:r>
            <a:r>
              <a:rPr lang="en-US" sz="2100" err="1">
                <a:solidFill>
                  <a:srgbClr val="494949"/>
                </a:solidFill>
              </a:rPr>
              <a:t>kmetij</a:t>
            </a:r>
            <a:r>
              <a:rPr lang="en-US" sz="2100" dirty="0">
                <a:solidFill>
                  <a:srgbClr val="494949"/>
                </a:solidFill>
              </a:rPr>
              <a:t> </a:t>
            </a:r>
            <a:r>
              <a:rPr lang="en-US" sz="2100" err="1">
                <a:solidFill>
                  <a:srgbClr val="494949"/>
                </a:solidFill>
              </a:rPr>
              <a:t>ali</a:t>
            </a:r>
            <a:r>
              <a:rPr lang="en-US" sz="2100">
                <a:solidFill>
                  <a:srgbClr val="494949"/>
                </a:solidFill>
              </a:rPr>
              <a:t> velneških </a:t>
            </a:r>
            <a:r>
              <a:rPr lang="en-US" sz="2100" err="1">
                <a:solidFill>
                  <a:srgbClr val="494949"/>
                </a:solidFill>
              </a:rPr>
              <a:t>centrov</a:t>
            </a:r>
            <a:r>
              <a:rPr lang="en-US" sz="2100">
                <a:solidFill>
                  <a:srgbClr val="494949"/>
                </a:solidFill>
              </a:rPr>
              <a:t>. </a:t>
            </a:r>
            <a:r>
              <a:rPr lang="en-US" sz="2100" dirty="0">
                <a:solidFill>
                  <a:srgbClr val="494949"/>
                </a:solidFill>
              </a:rPr>
              <a:t> </a:t>
            </a:r>
            <a:endParaRPr lang="en-US" sz="2100" dirty="0">
              <a:solidFill>
                <a:srgbClr val="494949"/>
              </a:solidFill>
              <a:ea typeface="Calibri"/>
              <a:cs typeface="Calibri"/>
            </a:endParaRPr>
          </a:p>
          <a:p>
            <a:pPr marL="104775" indent="0">
              <a:spcBef>
                <a:spcPts val="600"/>
              </a:spcBef>
            </a:pPr>
            <a:endParaRPr lang="en-US" sz="2100" dirty="0">
              <a:solidFill>
                <a:srgbClr val="494949"/>
              </a:solidFill>
              <a:ea typeface="Calibri"/>
              <a:cs typeface="Calibri"/>
            </a:endParaRPr>
          </a:p>
        </p:txBody>
      </p:sp>
      <p:sp>
        <p:nvSpPr>
          <p:cNvPr id="33" name="Freeform 28">
            <a:extLst>
              <a:ext uri="{FF2B5EF4-FFF2-40B4-BE49-F238E27FC236}">
                <a16:creationId xmlns:a16="http://schemas.microsoft.com/office/drawing/2014/main" id="{7F7BB8B5-CB92-1EA5-5E1A-4FFA70F275C7}"/>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379B2737-DC1D-20D6-8A46-C692A07F2C9F}"/>
              </a:ext>
            </a:extLst>
          </p:cNvPr>
          <p:cNvSpPr txBox="1">
            <a:spLocks/>
          </p:cNvSpPr>
          <p:nvPr/>
        </p:nvSpPr>
        <p:spPr>
          <a:xfrm>
            <a:off x="421060" y="291321"/>
            <a:ext cx="6732215"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Dotacije za regionalni razvoj podeželja (PSR)</a:t>
            </a:r>
          </a:p>
        </p:txBody>
      </p:sp>
      <p:pic>
        <p:nvPicPr>
          <p:cNvPr id="5" name="Picture 4">
            <a:extLst>
              <a:ext uri="{FF2B5EF4-FFF2-40B4-BE49-F238E27FC236}">
                <a16:creationId xmlns:a16="http://schemas.microsoft.com/office/drawing/2014/main" id="{85A278D5-0335-C916-045E-ECBFB2BF8F40}"/>
              </a:ext>
            </a:extLst>
          </p:cNvPr>
          <p:cNvPicPr>
            <a:picLocks noChangeAspect="1"/>
          </p:cNvPicPr>
          <p:nvPr/>
        </p:nvPicPr>
        <p:blipFill>
          <a:blip r:embed="rId5"/>
          <a:srcRect t="12498" r="71241" b="15447"/>
          <a:stretch>
            <a:fillRect/>
          </a:stretch>
        </p:blipFill>
        <p:spPr>
          <a:xfrm>
            <a:off x="8544066" y="0"/>
            <a:ext cx="1991541" cy="1535965"/>
          </a:xfrm>
          <a:prstGeom prst="rect">
            <a:avLst/>
          </a:prstGeom>
        </p:spPr>
      </p:pic>
      <p:pic>
        <p:nvPicPr>
          <p:cNvPr id="6" name="Graphic 5" descr="Excellent with solid fill">
            <a:extLst>
              <a:ext uri="{FF2B5EF4-FFF2-40B4-BE49-F238E27FC236}">
                <a16:creationId xmlns:a16="http://schemas.microsoft.com/office/drawing/2014/main" id="{B20FA9F2-011B-F9A8-8ECC-705394C5CC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2804" y="1626866"/>
            <a:ext cx="749373" cy="749373"/>
          </a:xfrm>
          <a:prstGeom prst="rect">
            <a:avLst/>
          </a:prstGeom>
        </p:spPr>
      </p:pic>
      <p:sp>
        <p:nvSpPr>
          <p:cNvPr id="7" name="Flowchart: Alternate Process 6">
            <a:extLst>
              <a:ext uri="{FF2B5EF4-FFF2-40B4-BE49-F238E27FC236}">
                <a16:creationId xmlns:a16="http://schemas.microsoft.com/office/drawing/2014/main" id="{1A9E2A85-724B-7F1E-D64D-1BB6854251D2}"/>
              </a:ext>
            </a:extLst>
          </p:cNvPr>
          <p:cNvSpPr/>
          <p:nvPr/>
        </p:nvSpPr>
        <p:spPr>
          <a:xfrm>
            <a:off x="1058181" y="4986499"/>
            <a:ext cx="10270293" cy="1741478"/>
          </a:xfrm>
          <a:prstGeom prst="flowChartAlternateProcess">
            <a:avLst/>
          </a:prstGeom>
          <a:solidFill>
            <a:schemeClr val="accent2"/>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5">
            <a:extLst>
              <a:ext uri="{FF2B5EF4-FFF2-40B4-BE49-F238E27FC236}">
                <a16:creationId xmlns:a16="http://schemas.microsoft.com/office/drawing/2014/main" id="{415CE0AD-9202-2BE4-C255-8E35146F95DF}"/>
              </a:ext>
            </a:extLst>
          </p:cNvPr>
          <p:cNvSpPr txBox="1">
            <a:spLocks/>
          </p:cNvSpPr>
          <p:nvPr/>
        </p:nvSpPr>
        <p:spPr>
          <a:xfrm>
            <a:off x="1540432" y="4985355"/>
            <a:ext cx="9717074" cy="2762362"/>
          </a:xfrm>
          <a:prstGeom prst="rect">
            <a:avLst/>
          </a:prstGeom>
        </p:spPr>
        <p:txBody>
          <a:bodyPr lIns="91440" tIns="45720" rIns="91440" bIns="4572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rPr>
              <a:t>Nasvet: </a:t>
            </a:r>
            <a:r>
              <a:rPr lang="en-US" sz="2000" dirty="0">
                <a:solidFill>
                  <a:schemeClr val="bg1"/>
                </a:solidFill>
              </a:rPr>
              <a:t>Če ste kmet ali sodelujete s kmetijo, si oglejte ukrep 6.4 PSR vaše regije ali podoben ukrep. Ne pozabite, da GAL (lokalne akcijske skupine) v Italiji upravljajo sredstva LEADER na lokalni ravni – najprej se obrnite na njih, če imate majhno turistično pobudo, ki bo koristila podeželskim območjem. Preverite pri lokalni GAL na regionalnem portalu PSR </a:t>
            </a:r>
            <a:r>
              <a:rPr lang="en-IE" sz="2000" dirty="0">
                <a:solidFill>
                  <a:schemeClr val="bg1"/>
                </a:solidFill>
              </a:rPr>
              <a:t>(npr. </a:t>
            </a:r>
            <a:r>
              <a:rPr lang="en-IE" sz="2000" dirty="0">
                <a:solidFill>
                  <a:schemeClr val="bg1"/>
                </a:solidFill>
                <a:hlinkClick r:id="rId8">
                  <a:extLst>
                    <a:ext uri="{A12FA001-AC4F-418D-AE19-62706E023703}">
                      <ahyp:hlinkClr xmlns:ahyp="http://schemas.microsoft.com/office/drawing/2018/hyperlinkcolor" val="tx"/>
                    </a:ext>
                  </a:extLst>
                </a:hlinkClick>
              </a:rPr>
              <a:t>PSR Puglia</a:t>
            </a:r>
            <a:r>
              <a:rPr lang="en-IE" sz="2000" dirty="0">
                <a:solidFill>
                  <a:schemeClr val="bg1"/>
                </a:solidFill>
              </a:rPr>
              <a:t>, </a:t>
            </a:r>
            <a:r>
              <a:rPr lang="en-IE" sz="2000" dirty="0">
                <a:solidFill>
                  <a:schemeClr val="bg1"/>
                </a:solidFill>
                <a:hlinkClick r:id="rId9">
                  <a:extLst>
                    <a:ext uri="{A12FA001-AC4F-418D-AE19-62706E023703}">
                      <ahyp:hlinkClr xmlns:ahyp="http://schemas.microsoft.com/office/drawing/2018/hyperlinkcolor" val="tx"/>
                    </a:ext>
                  </a:extLst>
                </a:hlinkClick>
              </a:rPr>
              <a:t>PSR Toscana</a:t>
            </a:r>
            <a:r>
              <a:rPr lang="en-IE" sz="2000" dirty="0">
                <a:solidFill>
                  <a:schemeClr val="bg1"/>
                </a:solidFill>
              </a:rPr>
              <a:t>) </a:t>
            </a:r>
            <a:r>
              <a:rPr lang="en-US" sz="2000" dirty="0">
                <a:solidFill>
                  <a:schemeClr val="bg1"/>
                </a:solidFill>
              </a:rPr>
              <a:t>za razpise. </a:t>
            </a:r>
            <a:r>
              <a:rPr lang="en-US" sz="2000" dirty="0">
                <a:solidFill>
                  <a:schemeClr val="bg1"/>
                </a:solidFill>
                <a:hlinkClick r:id="rId10">
                  <a:extLst>
                    <a:ext uri="{A12FA001-AC4F-418D-AE19-62706E023703}">
                      <ahyp:hlinkClr xmlns:ahyp="http://schemas.microsoft.com/office/drawing/2018/hyperlinkcolor" val="tx"/>
                    </a:ext>
                  </a:extLst>
                </a:hlinkClick>
              </a:rPr>
              <a:t>Glejte na primer GAL Meridaunia</a:t>
            </a:r>
            <a:r>
              <a:rPr lang="en-US" sz="2000" dirty="0">
                <a:solidFill>
                  <a:schemeClr val="bg1"/>
                </a:solidFill>
              </a:rPr>
              <a:t>.</a:t>
            </a:r>
            <a:endParaRPr lang="en-US" sz="2000" dirty="0">
              <a:solidFill>
                <a:schemeClr val="bg1"/>
              </a:solidFill>
              <a:ea typeface="Calibri"/>
              <a:cs typeface="Calibri"/>
            </a:endParaRPr>
          </a:p>
          <a:p>
            <a:pPr marL="0" indent="0">
              <a:buNone/>
            </a:pPr>
            <a:endParaRPr lang="en-US" sz="2000" dirty="0">
              <a:solidFill>
                <a:schemeClr val="bg1"/>
              </a:solidFill>
              <a:ea typeface="Calibri"/>
              <a:cs typeface="Calibri"/>
            </a:endParaRPr>
          </a:p>
          <a:p>
            <a:pPr marL="0" indent="0">
              <a:buNone/>
            </a:pPr>
            <a:endParaRPr lang="en-US" sz="2200" dirty="0">
              <a:solidFill>
                <a:schemeClr val="bg1"/>
              </a:solidFill>
            </a:endParaRPr>
          </a:p>
        </p:txBody>
      </p:sp>
      <p:cxnSp>
        <p:nvCxnSpPr>
          <p:cNvPr id="12" name="Connector: Elbow 11">
            <a:extLst>
              <a:ext uri="{FF2B5EF4-FFF2-40B4-BE49-F238E27FC236}">
                <a16:creationId xmlns:a16="http://schemas.microsoft.com/office/drawing/2014/main" id="{6E8CAAFC-B690-195A-5353-BC6B67AFD00D}"/>
              </a:ext>
            </a:extLst>
          </p:cNvPr>
          <p:cNvCxnSpPr>
            <a:cxnSpLocks/>
          </p:cNvCxnSpPr>
          <p:nvPr/>
        </p:nvCxnSpPr>
        <p:spPr>
          <a:xfrm rot="10800000" flipH="1">
            <a:off x="637918" y="3317579"/>
            <a:ext cx="583409" cy="2222226"/>
          </a:xfrm>
          <a:prstGeom prst="bentConnector3">
            <a:avLst>
              <a:gd name="adj1" fmla="val -39183"/>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00A2D6A-CD6F-A114-6BED-F02FB4B08A20}"/>
              </a:ext>
            </a:extLst>
          </p:cNvPr>
          <p:cNvCxnSpPr/>
          <p:nvPr/>
        </p:nvCxnSpPr>
        <p:spPr>
          <a:xfrm>
            <a:off x="637917" y="5530280"/>
            <a:ext cx="420264"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267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63F47-B108-68E4-B54C-9DA1D13DC10A}"/>
            </a:ext>
          </a:extLst>
        </p:cNvPr>
        <p:cNvGrpSpPr/>
        <p:nvPr/>
      </p:nvGrpSpPr>
      <p:grpSpPr>
        <a:xfrm>
          <a:off x="0" y="0"/>
          <a:ext cx="0" cy="0"/>
          <a:chOff x="0" y="0"/>
          <a:chExt cx="0" cy="0"/>
        </a:xfrm>
      </p:grpSpPr>
      <p:sp>
        <p:nvSpPr>
          <p:cNvPr id="21" name="Freeform 28">
            <a:extLst>
              <a:ext uri="{FF2B5EF4-FFF2-40B4-BE49-F238E27FC236}">
                <a16:creationId xmlns:a16="http://schemas.microsoft.com/office/drawing/2014/main" id="{7A3AA995-4689-259B-0D6E-6095B815032F}"/>
              </a:ext>
            </a:extLst>
          </p:cNvPr>
          <p:cNvSpPr/>
          <p:nvPr/>
        </p:nvSpPr>
        <p:spPr>
          <a:xfrm>
            <a:off x="-15513" y="109727"/>
            <a:ext cx="957655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16" name="Group 15">
            <a:extLst>
              <a:ext uri="{FF2B5EF4-FFF2-40B4-BE49-F238E27FC236}">
                <a16:creationId xmlns:a16="http://schemas.microsoft.com/office/drawing/2014/main" id="{B6BA9D86-EC66-D692-5EE2-39613EC5CA60}"/>
              </a:ext>
            </a:extLst>
          </p:cNvPr>
          <p:cNvGrpSpPr/>
          <p:nvPr/>
        </p:nvGrpSpPr>
        <p:grpSpPr>
          <a:xfrm>
            <a:off x="498170" y="1160651"/>
            <a:ext cx="11058197" cy="5570755"/>
            <a:chOff x="471235" y="1900765"/>
            <a:chExt cx="5555409" cy="4854422"/>
          </a:xfrm>
          <a:solidFill>
            <a:schemeClr val="accent4">
              <a:lumMod val="40000"/>
              <a:lumOff val="60000"/>
            </a:schemeClr>
          </a:solidFill>
          <a:effectLst>
            <a:outerShdw blurRad="63500" sx="102000" sy="102000" algn="ctr" rotWithShape="0">
              <a:prstClr val="black">
                <a:alpha val="40000"/>
              </a:prstClr>
            </a:outerShdw>
          </a:effectLst>
        </p:grpSpPr>
        <p:sp>
          <p:nvSpPr>
            <p:cNvPr id="8" name="Freeform: Shape 7">
              <a:extLst>
                <a:ext uri="{FF2B5EF4-FFF2-40B4-BE49-F238E27FC236}">
                  <a16:creationId xmlns:a16="http://schemas.microsoft.com/office/drawing/2014/main" id="{F27F769E-97ED-CB7C-3BFF-FD34DB2068A3}"/>
                </a:ext>
              </a:extLst>
            </p:cNvPr>
            <p:cNvSpPr/>
            <p:nvPr/>
          </p:nvSpPr>
          <p:spPr>
            <a:xfrm>
              <a:off x="471235" y="1900765"/>
              <a:ext cx="2952700" cy="4854422"/>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a:p>
          </p:txBody>
        </p:sp>
        <p:sp>
          <p:nvSpPr>
            <p:cNvPr id="10" name="Freeform: Shape 9">
              <a:extLst>
                <a:ext uri="{FF2B5EF4-FFF2-40B4-BE49-F238E27FC236}">
                  <a16:creationId xmlns:a16="http://schemas.microsoft.com/office/drawing/2014/main" id="{AB36822F-F3D8-CEB0-F0F5-DBB719BC35CA}"/>
                </a:ext>
              </a:extLst>
            </p:cNvPr>
            <p:cNvSpPr/>
            <p:nvPr/>
          </p:nvSpPr>
          <p:spPr>
            <a:xfrm>
              <a:off x="3575364" y="1900765"/>
              <a:ext cx="2451280" cy="4820772"/>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a:p>
          </p:txBody>
        </p:sp>
      </p:grpSp>
      <p:sp>
        <p:nvSpPr>
          <p:cNvPr id="18" name="TextBox 17">
            <a:extLst>
              <a:ext uri="{FF2B5EF4-FFF2-40B4-BE49-F238E27FC236}">
                <a16:creationId xmlns:a16="http://schemas.microsoft.com/office/drawing/2014/main" id="{7CBFEB62-8645-04FA-1E75-116F377881B5}"/>
              </a:ext>
            </a:extLst>
          </p:cNvPr>
          <p:cNvSpPr txBox="1"/>
          <p:nvPr/>
        </p:nvSpPr>
        <p:spPr>
          <a:xfrm>
            <a:off x="498170" y="1503617"/>
            <a:ext cx="5739969" cy="4909036"/>
          </a:xfrm>
          <a:prstGeom prst="rect">
            <a:avLst/>
          </a:prstGeom>
          <a:noFill/>
        </p:spPr>
        <p:txBody>
          <a:bodyPr wrap="square" lIns="91440" tIns="45720" rIns="91440" bIns="45720" rtlCol="0" anchor="t">
            <a:spAutoFit/>
          </a:bodyPr>
          <a:lstStyle/>
          <a:p>
            <a:pPr algn="ctr"/>
            <a:endParaRPr lang="it-IT" sz="2400" b="1" dirty="0">
              <a:solidFill>
                <a:srgbClr val="494949"/>
              </a:solidFill>
              <a:hlinkClick r:id="rId2">
                <a:extLst>
                  <a:ext uri="{A12FA001-AC4F-418D-AE19-62706E023703}">
                    <ahyp:hlinkClr xmlns:ahyp="http://schemas.microsoft.com/office/drawing/2018/hyperlinkcolor" val="tx"/>
                  </a:ext>
                </a:extLst>
              </a:hlinkClick>
            </a:endParaRPr>
          </a:p>
          <a:p>
            <a:pPr algn="ctr"/>
            <a:r>
              <a:rPr lang="it-IT" sz="2400" b="1" dirty="0">
                <a:solidFill>
                  <a:srgbClr val="494949"/>
                </a:solidFill>
                <a:hlinkClick r:id="rId2">
                  <a:extLst>
                    <a:ext uri="{A12FA001-AC4F-418D-AE19-62706E023703}">
                      <ahyp:hlinkClr xmlns:ahyp="http://schemas.microsoft.com/office/drawing/2018/hyperlinkcolor" val="tx"/>
                    </a:ext>
                  </a:extLst>
                </a:hlinkClick>
              </a:rPr>
              <a:t>Banke in Confidi (kreditna garancijska konzorcija)</a:t>
            </a:r>
            <a:r>
              <a:rPr lang="it-IT" sz="2400" b="1" dirty="0">
                <a:solidFill>
                  <a:srgbClr val="494949"/>
                </a:solidFill>
              </a:rPr>
              <a:t> </a:t>
            </a:r>
          </a:p>
          <a:p>
            <a:pPr algn="ctr"/>
            <a:endParaRPr lang="en-US" sz="1000" dirty="0">
              <a:solidFill>
                <a:srgbClr val="494949"/>
              </a:solidFill>
            </a:endParaRPr>
          </a:p>
          <a:p>
            <a:pPr algn="ctr"/>
            <a:r>
              <a:rPr lang="en-US" sz="2100" dirty="0">
                <a:solidFill>
                  <a:srgbClr val="494949"/>
                </a:solidFill>
              </a:rPr>
              <a:t>Italijanske banke lahko posojajo turističnim podjetnikom, vendar pogosto zahtevajo garancije. Tu nastopijo </a:t>
            </a:r>
            <a:r>
              <a:rPr lang="en-US" sz="2100" b="1" err="1">
                <a:solidFill>
                  <a:srgbClr val="494949"/>
                </a:solidFill>
              </a:rPr>
              <a:t>Confidi</a:t>
            </a:r>
            <a:r>
              <a:rPr lang="en-US" sz="2100" b="1" dirty="0">
                <a:solidFill>
                  <a:srgbClr val="494949"/>
                </a:solidFill>
              </a:rPr>
              <a:t> </a:t>
            </a:r>
            <a:r>
              <a:rPr lang="en-US" sz="2100" dirty="0">
                <a:solidFill>
                  <a:srgbClr val="494949"/>
                </a:solidFill>
              </a:rPr>
              <a:t>(konzorciji </a:t>
            </a:r>
            <a:r>
              <a:rPr lang="en-US" sz="2100" b="1" dirty="0">
                <a:solidFill>
                  <a:srgbClr val="494949"/>
                </a:solidFill>
              </a:rPr>
              <a:t>za</a:t>
            </a:r>
            <a:r>
              <a:rPr lang="en-US" sz="2100" dirty="0">
                <a:solidFill>
                  <a:srgbClr val="494949"/>
                </a:solidFill>
              </a:rPr>
              <a:t> skupinsko garancijo) – </a:t>
            </a:r>
            <a:r>
              <a:rPr lang="en-US" sz="2100" b="1" dirty="0">
                <a:solidFill>
                  <a:srgbClr val="494949"/>
                </a:solidFill>
              </a:rPr>
              <a:t>pokrivajo del tveganja</a:t>
            </a:r>
            <a:r>
              <a:rPr lang="en-US" sz="2100" dirty="0">
                <a:solidFill>
                  <a:srgbClr val="494949"/>
                </a:solidFill>
              </a:rPr>
              <a:t>, zaradi česar je verjetnost, da banke odobrijo vaše posojilo, večja. Na voljo so za startupe, zadruge, agroturistična podjetja ali projekte skupnostnega turizma.</a:t>
            </a:r>
            <a:endParaRPr lang="en-US" sz="2100" dirty="0">
              <a:solidFill>
                <a:srgbClr val="494949"/>
              </a:solidFill>
              <a:ea typeface="Calibri"/>
              <a:cs typeface="Calibri"/>
            </a:endParaRPr>
          </a:p>
          <a:p>
            <a:pPr algn="ctr"/>
            <a:endParaRPr lang="en-US" sz="2100" b="1" dirty="0">
              <a:solidFill>
                <a:srgbClr val="494949"/>
              </a:solidFill>
              <a:ea typeface="Calibri"/>
              <a:cs typeface="Calibri"/>
            </a:endParaRPr>
          </a:p>
          <a:p>
            <a:pPr algn="ctr"/>
            <a:r>
              <a:rPr lang="en-US" sz="2100" b="1" dirty="0">
                <a:solidFill>
                  <a:srgbClr val="494949"/>
                </a:solidFill>
              </a:rPr>
              <a:t>Nasvet: </a:t>
            </a:r>
            <a:r>
              <a:rPr lang="en-US" sz="2100" dirty="0">
                <a:solidFill>
                  <a:srgbClr val="494949"/>
                </a:solidFill>
              </a:rPr>
              <a:t>Da bi povečali svojo kredibilnost, potrebujete trden </a:t>
            </a:r>
            <a:r>
              <a:rPr lang="en-US" sz="2100" b="1" dirty="0">
                <a:solidFill>
                  <a:srgbClr val="494949"/>
                </a:solidFill>
              </a:rPr>
              <a:t>poslovni načrt</a:t>
            </a:r>
            <a:r>
              <a:rPr lang="en-US" sz="2100" dirty="0">
                <a:solidFill>
                  <a:srgbClr val="494949"/>
                </a:solidFill>
              </a:rPr>
              <a:t>, </a:t>
            </a:r>
            <a:r>
              <a:rPr lang="en-US" sz="2100" b="1" dirty="0">
                <a:solidFill>
                  <a:srgbClr val="494949"/>
                </a:solidFill>
              </a:rPr>
              <a:t>partita IVA (DDV številko), </a:t>
            </a:r>
            <a:r>
              <a:rPr lang="en-US" sz="2100" dirty="0">
                <a:solidFill>
                  <a:srgbClr val="494949"/>
                </a:solidFill>
              </a:rPr>
              <a:t>cilje trajnosti in regionalni vpliv.</a:t>
            </a:r>
            <a:endParaRPr lang="en-US" sz="2100" dirty="0">
              <a:solidFill>
                <a:srgbClr val="494949"/>
              </a:solidFill>
              <a:ea typeface="Calibri"/>
              <a:cs typeface="Calibri"/>
            </a:endParaRPr>
          </a:p>
        </p:txBody>
      </p:sp>
      <p:sp>
        <p:nvSpPr>
          <p:cNvPr id="19" name="TextBox 18">
            <a:extLst>
              <a:ext uri="{FF2B5EF4-FFF2-40B4-BE49-F238E27FC236}">
                <a16:creationId xmlns:a16="http://schemas.microsoft.com/office/drawing/2014/main" id="{474EC140-6E96-6358-B4FF-4FCFB1B74E0D}"/>
              </a:ext>
            </a:extLst>
          </p:cNvPr>
          <p:cNvSpPr txBox="1"/>
          <p:nvPr/>
        </p:nvSpPr>
        <p:spPr>
          <a:xfrm>
            <a:off x="6855739" y="2193226"/>
            <a:ext cx="4521913" cy="4078039"/>
          </a:xfrm>
          <a:prstGeom prst="rect">
            <a:avLst/>
          </a:prstGeom>
          <a:noFill/>
        </p:spPr>
        <p:txBody>
          <a:bodyPr wrap="square" lIns="91440" tIns="45720" rIns="91440" bIns="45720" rtlCol="0" anchor="t">
            <a:spAutoFit/>
          </a:bodyPr>
          <a:lstStyle/>
          <a:p>
            <a:pPr algn="ctr"/>
            <a:endParaRPr lang="en-US" sz="2200" dirty="0">
              <a:solidFill>
                <a:srgbClr val="494949"/>
              </a:solidFill>
            </a:endParaRPr>
          </a:p>
          <a:p>
            <a:pPr algn="ctr"/>
            <a:r>
              <a:rPr lang="it-IT" sz="2600" b="1" dirty="0">
                <a:solidFill>
                  <a:srgbClr val="494949"/>
                </a:solidFill>
                <a:hlinkClick r:id="rId3">
                  <a:extLst>
                    <a:ext uri="{A12FA001-AC4F-418D-AE19-62706E023703}">
                      <ahyp:hlinkClr xmlns:ahyp="http://schemas.microsoft.com/office/drawing/2018/hyperlinkcolor" val="tx"/>
                    </a:ext>
                  </a:extLst>
                </a:hlinkClick>
              </a:rPr>
              <a:t>Microcredito (mikroposojila) </a:t>
            </a:r>
            <a:endParaRPr lang="it-IT" sz="2600" b="1" dirty="0">
              <a:solidFill>
                <a:srgbClr val="494949"/>
              </a:solidFill>
            </a:endParaRPr>
          </a:p>
          <a:p>
            <a:pPr algn="ctr"/>
            <a:endParaRPr lang="it-IT" sz="2200" dirty="0">
              <a:solidFill>
                <a:srgbClr val="494949"/>
              </a:solidFill>
            </a:endParaRPr>
          </a:p>
          <a:p>
            <a:pPr algn="ctr"/>
            <a:r>
              <a:rPr lang="it-IT" sz="2100" dirty="0">
                <a:solidFill>
                  <a:srgbClr val="494949"/>
                </a:solidFill>
              </a:rPr>
              <a:t>To so </a:t>
            </a:r>
            <a:r>
              <a:rPr lang="en-US" sz="2100" dirty="0">
                <a:solidFill>
                  <a:srgbClr val="494949"/>
                </a:solidFill>
              </a:rPr>
              <a:t>majhna posojila (do 50.000 EUR), ki jih podpira vlada, za mikro podjetja, za katera je potrebnih manj garancij. </a:t>
            </a:r>
            <a:r>
              <a:rPr lang="en-US" sz="2100" b="1" dirty="0">
                <a:solidFill>
                  <a:srgbClr val="494949"/>
                </a:solidFill>
              </a:rPr>
              <a:t>Primer: </a:t>
            </a:r>
            <a:r>
              <a:rPr lang="en-US" sz="2100" dirty="0">
                <a:solidFill>
                  <a:srgbClr val="494949"/>
                </a:solidFill>
              </a:rPr>
              <a:t>ustanovitev majhnega podjetja za glamping, posodobitev podeželskega B&amp;B. </a:t>
            </a:r>
            <a:r>
              <a:rPr lang="en-US" sz="2100" b="1" dirty="0">
                <a:solidFill>
                  <a:srgbClr val="494949"/>
                </a:solidFill>
              </a:rPr>
              <a:t>Nasvet: </a:t>
            </a:r>
            <a:r>
              <a:rPr lang="en-US" sz="2100" dirty="0">
                <a:solidFill>
                  <a:srgbClr val="494949"/>
                </a:solidFill>
              </a:rPr>
              <a:t>potrebovali boste trden </a:t>
            </a:r>
            <a:r>
              <a:rPr lang="en-US" sz="2100" b="1" dirty="0">
                <a:solidFill>
                  <a:srgbClr val="494949"/>
                </a:solidFill>
              </a:rPr>
              <a:t>poslovni načrt</a:t>
            </a:r>
            <a:r>
              <a:rPr lang="en-US" sz="2100" dirty="0">
                <a:solidFill>
                  <a:srgbClr val="494949"/>
                </a:solidFill>
              </a:rPr>
              <a:t>, </a:t>
            </a:r>
            <a:r>
              <a:rPr lang="en-US" sz="2100" b="1" dirty="0">
                <a:solidFill>
                  <a:srgbClr val="494949"/>
                </a:solidFill>
              </a:rPr>
              <a:t>partita IVA (DDV številko), </a:t>
            </a:r>
            <a:r>
              <a:rPr lang="en-US" sz="2100" dirty="0">
                <a:solidFill>
                  <a:srgbClr val="494949"/>
                </a:solidFill>
              </a:rPr>
              <a:t>cilje trajnosti in regionalni vpliv, da povečate svojo kredibilnost.</a:t>
            </a:r>
            <a:endParaRPr lang="en-US" sz="2100" dirty="0">
              <a:solidFill>
                <a:srgbClr val="494949"/>
              </a:solidFill>
              <a:ea typeface="Calibri"/>
              <a:cs typeface="Calibri"/>
            </a:endParaRPr>
          </a:p>
        </p:txBody>
      </p:sp>
      <p:grpSp>
        <p:nvGrpSpPr>
          <p:cNvPr id="6" name="Group 5">
            <a:extLst>
              <a:ext uri="{FF2B5EF4-FFF2-40B4-BE49-F238E27FC236}">
                <a16:creationId xmlns:a16="http://schemas.microsoft.com/office/drawing/2014/main" id="{377E08C8-DC63-F269-7365-72937922F59D}"/>
              </a:ext>
            </a:extLst>
          </p:cNvPr>
          <p:cNvGrpSpPr/>
          <p:nvPr/>
        </p:nvGrpSpPr>
        <p:grpSpPr>
          <a:xfrm>
            <a:off x="2990850" y="1123333"/>
            <a:ext cx="826086" cy="794212"/>
            <a:chOff x="1016000" y="1087827"/>
            <a:chExt cx="1016000" cy="1066093"/>
          </a:xfrm>
        </p:grpSpPr>
        <p:sp>
          <p:nvSpPr>
            <p:cNvPr id="7" name="Oval 6">
              <a:extLst>
                <a:ext uri="{FF2B5EF4-FFF2-40B4-BE49-F238E27FC236}">
                  <a16:creationId xmlns:a16="http://schemas.microsoft.com/office/drawing/2014/main" id="{08BCBD52-83C1-C131-CB44-48A919AAF425}"/>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AFDC06D5-3568-83ED-2382-B5B9D1B12E1A}"/>
                </a:ext>
              </a:extLst>
            </p:cNvPr>
            <p:cNvSpPr txBox="1"/>
            <p:nvPr/>
          </p:nvSpPr>
          <p:spPr>
            <a:xfrm>
              <a:off x="1028700" y="1087827"/>
              <a:ext cx="971551" cy="8769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6</a:t>
              </a:r>
            </a:p>
          </p:txBody>
        </p:sp>
      </p:grpSp>
      <p:sp>
        <p:nvSpPr>
          <p:cNvPr id="20" name="TextBox 19">
            <a:extLst>
              <a:ext uri="{FF2B5EF4-FFF2-40B4-BE49-F238E27FC236}">
                <a16:creationId xmlns:a16="http://schemas.microsoft.com/office/drawing/2014/main" id="{31B37E67-A6D4-AEB6-48E7-BC0B6D52D36D}"/>
              </a:ext>
            </a:extLst>
          </p:cNvPr>
          <p:cNvSpPr txBox="1"/>
          <p:nvPr/>
        </p:nvSpPr>
        <p:spPr>
          <a:xfrm>
            <a:off x="425020" y="109727"/>
            <a:ext cx="8544811" cy="1415772"/>
          </a:xfrm>
          <a:prstGeom prst="rect">
            <a:avLst/>
          </a:prstGeom>
          <a:noFill/>
        </p:spPr>
        <p:txBody>
          <a:bodyPr wrap="square">
            <a:spAutoFit/>
          </a:bodyPr>
          <a:lstStyle/>
          <a:p>
            <a:pPr>
              <a:lnSpc>
                <a:spcPct val="100000"/>
              </a:lnSpc>
            </a:pPr>
            <a:r>
              <a:rPr lang="en-US" sz="2800" b="1" dirty="0">
                <a:solidFill>
                  <a:schemeClr val="bg1"/>
                </a:solidFill>
              </a:rPr>
              <a:t>Finančna orodja – banke, posojila in kreditna jamstva</a:t>
            </a:r>
          </a:p>
          <a:p>
            <a:r>
              <a:rPr lang="en-US" sz="2800" dirty="0">
                <a:solidFill>
                  <a:schemeClr val="bg1"/>
                </a:solidFill>
              </a:rPr>
              <a:t>Banke, </a:t>
            </a:r>
            <a:r>
              <a:rPr lang="en-US" sz="2800" dirty="0" err="1">
                <a:solidFill>
                  <a:schemeClr val="bg1"/>
                </a:solidFill>
              </a:rPr>
              <a:t>Confidi </a:t>
            </a:r>
            <a:r>
              <a:rPr lang="en-US" sz="2800" dirty="0">
                <a:solidFill>
                  <a:schemeClr val="bg1"/>
                </a:solidFill>
              </a:rPr>
              <a:t>in </a:t>
            </a:r>
            <a:r>
              <a:rPr lang="en-US" sz="2800" dirty="0" err="1">
                <a:solidFill>
                  <a:schemeClr val="bg1"/>
                </a:solidFill>
              </a:rPr>
              <a:t>Microcredito</a:t>
            </a:r>
            <a:endParaRPr lang="en-IE" sz="2800" dirty="0">
              <a:solidFill>
                <a:schemeClr val="bg1"/>
              </a:solidFill>
            </a:endParaRPr>
          </a:p>
          <a:p>
            <a:pPr>
              <a:lnSpc>
                <a:spcPct val="100000"/>
              </a:lnSpc>
            </a:pPr>
            <a:endParaRPr lang="en-US" sz="3000" dirty="0"/>
          </a:p>
        </p:txBody>
      </p:sp>
      <p:grpSp>
        <p:nvGrpSpPr>
          <p:cNvPr id="22" name="Group 21">
            <a:extLst>
              <a:ext uri="{FF2B5EF4-FFF2-40B4-BE49-F238E27FC236}">
                <a16:creationId xmlns:a16="http://schemas.microsoft.com/office/drawing/2014/main" id="{65CE3C40-AC7E-5101-9131-DDA467CF83C6}"/>
              </a:ext>
            </a:extLst>
          </p:cNvPr>
          <p:cNvGrpSpPr/>
          <p:nvPr/>
        </p:nvGrpSpPr>
        <p:grpSpPr>
          <a:xfrm>
            <a:off x="8777781" y="1172521"/>
            <a:ext cx="826086" cy="861774"/>
            <a:chOff x="1016000" y="1087827"/>
            <a:chExt cx="1016000" cy="1156783"/>
          </a:xfrm>
        </p:grpSpPr>
        <p:sp>
          <p:nvSpPr>
            <p:cNvPr id="24" name="Oval 23">
              <a:extLst>
                <a:ext uri="{FF2B5EF4-FFF2-40B4-BE49-F238E27FC236}">
                  <a16:creationId xmlns:a16="http://schemas.microsoft.com/office/drawing/2014/main" id="{E9186146-EFEA-4DF8-6C82-8831CA7DC882}"/>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TextBox 25">
              <a:extLst>
                <a:ext uri="{FF2B5EF4-FFF2-40B4-BE49-F238E27FC236}">
                  <a16:creationId xmlns:a16="http://schemas.microsoft.com/office/drawing/2014/main" id="{296B9757-8BD0-3E61-085E-665220874DCB}"/>
                </a:ext>
              </a:extLst>
            </p:cNvPr>
            <p:cNvSpPr txBox="1"/>
            <p:nvPr/>
          </p:nvSpPr>
          <p:spPr>
            <a:xfrm>
              <a:off x="1028700" y="1087827"/>
              <a:ext cx="971552" cy="115678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7</a:t>
              </a:r>
            </a:p>
          </p:txBody>
        </p:sp>
      </p:grpSp>
    </p:spTree>
    <p:extLst>
      <p:ext uri="{BB962C8B-B14F-4D97-AF65-F5344CB8AC3E}">
        <p14:creationId xmlns:p14="http://schemas.microsoft.com/office/powerpoint/2010/main" val="1837812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154EC-FD23-A192-DB47-802ACD3C99B9}"/>
            </a:ext>
          </a:extLst>
        </p:cNvPr>
        <p:cNvGrpSpPr/>
        <p:nvPr/>
      </p:nvGrpSpPr>
      <p:grpSpPr>
        <a:xfrm>
          <a:off x="0" y="0"/>
          <a:ext cx="0" cy="0"/>
          <a:chOff x="0" y="0"/>
          <a:chExt cx="0" cy="0"/>
        </a:xfrm>
      </p:grpSpPr>
      <p:sp>
        <p:nvSpPr>
          <p:cNvPr id="3" name="Freeform 28">
            <a:extLst>
              <a:ext uri="{FF2B5EF4-FFF2-40B4-BE49-F238E27FC236}">
                <a16:creationId xmlns:a16="http://schemas.microsoft.com/office/drawing/2014/main" id="{DE76DEB3-BB71-4694-6B6E-96AE720E7C02}"/>
              </a:ext>
            </a:extLst>
          </p:cNvPr>
          <p:cNvSpPr/>
          <p:nvPr/>
        </p:nvSpPr>
        <p:spPr>
          <a:xfrm>
            <a:off x="78709" y="63606"/>
            <a:ext cx="957655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16" name="Group 15">
            <a:extLst>
              <a:ext uri="{FF2B5EF4-FFF2-40B4-BE49-F238E27FC236}">
                <a16:creationId xmlns:a16="http://schemas.microsoft.com/office/drawing/2014/main" id="{AE332AD5-39E0-2A40-7854-CEA950265705}"/>
              </a:ext>
            </a:extLst>
          </p:cNvPr>
          <p:cNvGrpSpPr/>
          <p:nvPr/>
        </p:nvGrpSpPr>
        <p:grpSpPr>
          <a:xfrm>
            <a:off x="498170" y="1160651"/>
            <a:ext cx="11058197" cy="5570755"/>
            <a:chOff x="471235" y="1900765"/>
            <a:chExt cx="5555409" cy="4854422"/>
          </a:xfrm>
          <a:solidFill>
            <a:schemeClr val="accent4">
              <a:lumMod val="40000"/>
              <a:lumOff val="60000"/>
            </a:schemeClr>
          </a:solidFill>
          <a:effectLst>
            <a:outerShdw blurRad="63500" sx="102000" sy="102000" algn="ctr" rotWithShape="0">
              <a:prstClr val="black">
                <a:alpha val="40000"/>
              </a:prstClr>
            </a:outerShdw>
          </a:effectLst>
        </p:grpSpPr>
        <p:sp>
          <p:nvSpPr>
            <p:cNvPr id="8" name="Freeform: Shape 7">
              <a:extLst>
                <a:ext uri="{FF2B5EF4-FFF2-40B4-BE49-F238E27FC236}">
                  <a16:creationId xmlns:a16="http://schemas.microsoft.com/office/drawing/2014/main" id="{C63EB499-F3AA-5D74-3F07-51DBC3E186C6}"/>
                </a:ext>
              </a:extLst>
            </p:cNvPr>
            <p:cNvSpPr/>
            <p:nvPr/>
          </p:nvSpPr>
          <p:spPr>
            <a:xfrm>
              <a:off x="471235" y="1900765"/>
              <a:ext cx="2952700" cy="4854422"/>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DCEFE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a:p>
          </p:txBody>
        </p:sp>
        <p:sp>
          <p:nvSpPr>
            <p:cNvPr id="10" name="Freeform: Shape 9">
              <a:extLst>
                <a:ext uri="{FF2B5EF4-FFF2-40B4-BE49-F238E27FC236}">
                  <a16:creationId xmlns:a16="http://schemas.microsoft.com/office/drawing/2014/main" id="{F0617224-88C9-D7EA-770A-8330C9D9E1B6}"/>
                </a:ext>
              </a:extLst>
            </p:cNvPr>
            <p:cNvSpPr/>
            <p:nvPr/>
          </p:nvSpPr>
          <p:spPr>
            <a:xfrm>
              <a:off x="3575364" y="1900765"/>
              <a:ext cx="2451280" cy="4820772"/>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F6BDB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dirty="0"/>
            </a:p>
          </p:txBody>
        </p:sp>
      </p:grpSp>
      <p:sp>
        <p:nvSpPr>
          <p:cNvPr id="18" name="TextBox 17">
            <a:extLst>
              <a:ext uri="{FF2B5EF4-FFF2-40B4-BE49-F238E27FC236}">
                <a16:creationId xmlns:a16="http://schemas.microsoft.com/office/drawing/2014/main" id="{231748B2-14D7-EBEF-A0D9-6B35225AB9FA}"/>
              </a:ext>
            </a:extLst>
          </p:cNvPr>
          <p:cNvSpPr txBox="1"/>
          <p:nvPr/>
        </p:nvSpPr>
        <p:spPr>
          <a:xfrm>
            <a:off x="734157" y="1503617"/>
            <a:ext cx="5503982" cy="4678204"/>
          </a:xfrm>
          <a:prstGeom prst="rect">
            <a:avLst/>
          </a:prstGeom>
          <a:noFill/>
        </p:spPr>
        <p:txBody>
          <a:bodyPr wrap="square" lIns="91440" tIns="45720" rIns="91440" bIns="45720" rtlCol="0" anchor="t">
            <a:spAutoFit/>
          </a:bodyPr>
          <a:lstStyle/>
          <a:p>
            <a:pPr algn="ctr"/>
            <a:endParaRPr lang="it-IT" sz="2400" b="1" dirty="0">
              <a:solidFill>
                <a:srgbClr val="494949"/>
              </a:solidFill>
              <a:hlinkClick r:id="rId2">
                <a:extLst>
                  <a:ext uri="{A12FA001-AC4F-418D-AE19-62706E023703}">
                    <ahyp:hlinkClr xmlns:ahyp="http://schemas.microsoft.com/office/drawing/2018/hyperlinkcolor" val="tx"/>
                  </a:ext>
                </a:extLst>
              </a:hlinkClick>
            </a:endParaRPr>
          </a:p>
          <a:p>
            <a:pPr algn="ctr"/>
            <a:r>
              <a:rPr lang="en-IE" sz="2400" b="1" dirty="0">
                <a:solidFill>
                  <a:srgbClr val="494949"/>
                </a:solidFill>
                <a:hlinkClick r:id="rId3">
                  <a:extLst>
                    <a:ext uri="{A12FA001-AC4F-418D-AE19-62706E023703}">
                      <ahyp:hlinkClr xmlns:ahyp="http://schemas.microsoft.com/office/drawing/2018/hyperlinkcolor" val="tx"/>
                    </a:ext>
                  </a:extLst>
                </a:hlinkClick>
              </a:rPr>
              <a:t>Bonus za obnovo</a:t>
            </a:r>
            <a:endParaRPr lang="it-IT" sz="2400" b="1" dirty="0">
              <a:solidFill>
                <a:srgbClr val="494949"/>
              </a:solidFill>
            </a:endParaRPr>
          </a:p>
          <a:p>
            <a:pPr algn="ctr"/>
            <a:endParaRPr lang="en-US" sz="1000" dirty="0">
              <a:solidFill>
                <a:srgbClr val="494949"/>
              </a:solidFill>
            </a:endParaRPr>
          </a:p>
          <a:p>
            <a:pPr algn="ctr">
              <a:buClr>
                <a:srgbClr val="3B7F81"/>
              </a:buClr>
            </a:pPr>
            <a:r>
              <a:rPr lang="en-US" sz="2000" dirty="0">
                <a:solidFill>
                  <a:srgbClr val="494949"/>
                </a:solidFill>
              </a:rPr>
              <a:t>50-odstotni davčni odbitek za obnovo stavb, vključno s preureditvijo podeželskih hiš, kmetijskih hiš ali skednjev v turistične nastanitve. Odbitek se razporedi na obdobje 10 let. Lahko se prenese na tretje osebe za takojšnjo likvidnost. Uporablja ga lahko kdor koli, ki obnavlja upravičene stavbe, in se lahko uveljavlja kot davčna olajšava v obdobju 5 let ali proda bankam za pridobitev takojšnje likvidnosti. </a:t>
            </a:r>
            <a:endParaRPr lang="en-US" sz="2000" dirty="0">
              <a:solidFill>
                <a:srgbClr val="494949"/>
              </a:solidFill>
              <a:ea typeface="Calibri"/>
              <a:cs typeface="Calibri"/>
            </a:endParaRPr>
          </a:p>
          <a:p>
            <a:pPr algn="ctr">
              <a:buClr>
                <a:srgbClr val="3B7F81"/>
              </a:buClr>
            </a:pPr>
            <a:r>
              <a:rPr lang="en-US" sz="2000" b="1" dirty="0">
                <a:solidFill>
                  <a:srgbClr val="494949"/>
                </a:solidFill>
              </a:rPr>
              <a:t>Primer: </a:t>
            </a:r>
            <a:r>
              <a:rPr lang="en-US" sz="2000" dirty="0">
                <a:solidFill>
                  <a:srgbClr val="494949"/>
                </a:solidFill>
              </a:rPr>
              <a:t>Trullo preurejate v ekološki B&amp;B. 50–65 % stroškov obnove ali energije lahko uveljavljate kot davčne olajšave.</a:t>
            </a:r>
            <a:endParaRPr lang="en-US" sz="2000">
              <a:solidFill>
                <a:srgbClr val="494949"/>
              </a:solidFill>
              <a:ea typeface="Calibri"/>
              <a:cs typeface="Calibri"/>
              <a:hlinkClick r:id="">
                <a:extLst>
                  <a:ext uri="{A12FA001-AC4F-418D-AE19-62706E023703}">
                    <ahyp:hlinkClr xmlns:ahyp="http://schemas.microsoft.com/office/drawing/2018/hyperlinkcolor" val="tx"/>
                  </a:ext>
                </a:extLst>
              </a:hlinkClick>
            </a:endParaRPr>
          </a:p>
        </p:txBody>
      </p:sp>
      <p:sp>
        <p:nvSpPr>
          <p:cNvPr id="19" name="TextBox 18">
            <a:extLst>
              <a:ext uri="{FF2B5EF4-FFF2-40B4-BE49-F238E27FC236}">
                <a16:creationId xmlns:a16="http://schemas.microsoft.com/office/drawing/2014/main" id="{19E63A4E-FC0D-8D06-D53D-27AA73D68E94}"/>
              </a:ext>
            </a:extLst>
          </p:cNvPr>
          <p:cNvSpPr txBox="1"/>
          <p:nvPr/>
        </p:nvSpPr>
        <p:spPr>
          <a:xfrm>
            <a:off x="6855739" y="1846190"/>
            <a:ext cx="4521913" cy="4154984"/>
          </a:xfrm>
          <a:prstGeom prst="rect">
            <a:avLst/>
          </a:prstGeom>
          <a:noFill/>
        </p:spPr>
        <p:txBody>
          <a:bodyPr wrap="square" lIns="91440" tIns="45720" rIns="91440" bIns="45720" rtlCol="0" anchor="t">
            <a:spAutoFit/>
          </a:bodyPr>
          <a:lstStyle/>
          <a:p>
            <a:pPr algn="ctr">
              <a:buClr>
                <a:srgbClr val="3B7F81"/>
              </a:buClr>
            </a:pPr>
            <a:r>
              <a:rPr lang="it-IT" sz="2400" b="1" dirty="0">
                <a:solidFill>
                  <a:srgbClr val="494949"/>
                </a:solidFill>
                <a:hlinkClick r:id="rId4">
                  <a:extLst>
                    <a:ext uri="{A12FA001-AC4F-418D-AE19-62706E023703}">
                      <ahyp:hlinkClr xmlns:ahyp="http://schemas.microsoft.com/office/drawing/2018/hyperlinkcolor" val="tx"/>
                    </a:ext>
                  </a:extLst>
                </a:hlinkClick>
              </a:rPr>
              <a:t>Ekobonus</a:t>
            </a:r>
            <a:r>
              <a:rPr lang="it-IT" sz="2400" b="1" dirty="0">
                <a:solidFill>
                  <a:srgbClr val="494949"/>
                </a:solidFill>
              </a:rPr>
              <a:t> </a:t>
            </a:r>
          </a:p>
          <a:p>
            <a:pPr algn="ctr">
              <a:buClr>
                <a:srgbClr val="3B7F81"/>
              </a:buClr>
            </a:pPr>
            <a:endParaRPr lang="en-US" sz="1400" dirty="0">
              <a:solidFill>
                <a:srgbClr val="494949"/>
              </a:solidFill>
              <a:ea typeface="Calibri"/>
              <a:cs typeface="Calibri"/>
            </a:endParaRPr>
          </a:p>
          <a:p>
            <a:pPr algn="ctr"/>
            <a:r>
              <a:rPr lang="en-US" sz="2000" dirty="0" err="1">
                <a:solidFill>
                  <a:srgbClr val="494949"/>
                </a:solidFill>
              </a:rPr>
              <a:t>Davčni</a:t>
            </a:r>
            <a:r>
              <a:rPr lang="en-US" sz="2000" dirty="0">
                <a:solidFill>
                  <a:srgbClr val="494949"/>
                </a:solidFill>
              </a:rPr>
              <a:t> </a:t>
            </a:r>
            <a:r>
              <a:rPr lang="en-US" sz="2000" dirty="0" err="1">
                <a:solidFill>
                  <a:srgbClr val="494949"/>
                </a:solidFill>
              </a:rPr>
              <a:t>odbitek</a:t>
            </a:r>
            <a:r>
              <a:rPr lang="en-US" sz="2000" dirty="0">
                <a:solidFill>
                  <a:srgbClr val="494949"/>
                </a:solidFill>
              </a:rPr>
              <a:t> v </a:t>
            </a:r>
            <a:r>
              <a:rPr lang="en-US" sz="2000" dirty="0" err="1">
                <a:solidFill>
                  <a:srgbClr val="494949"/>
                </a:solidFill>
              </a:rPr>
              <a:t>višini</a:t>
            </a:r>
            <a:r>
              <a:rPr lang="en-US" sz="2000" dirty="0">
                <a:solidFill>
                  <a:srgbClr val="494949"/>
                </a:solidFill>
              </a:rPr>
              <a:t> 65 % za </a:t>
            </a:r>
            <a:r>
              <a:rPr lang="en-US" sz="2000" dirty="0" err="1">
                <a:solidFill>
                  <a:srgbClr val="494949"/>
                </a:solidFill>
              </a:rPr>
              <a:t>izboljšave</a:t>
            </a:r>
            <a:r>
              <a:rPr lang="en-US" sz="2000" dirty="0">
                <a:solidFill>
                  <a:srgbClr val="494949"/>
                </a:solidFill>
              </a:rPr>
              <a:t> </a:t>
            </a:r>
            <a:r>
              <a:rPr lang="en-US" sz="2000" dirty="0" err="1">
                <a:solidFill>
                  <a:srgbClr val="494949"/>
                </a:solidFill>
              </a:rPr>
              <a:t>ali</a:t>
            </a:r>
            <a:r>
              <a:rPr lang="en-US" sz="2000" dirty="0">
                <a:solidFill>
                  <a:srgbClr val="494949"/>
                </a:solidFill>
              </a:rPr>
              <a:t> </a:t>
            </a:r>
            <a:r>
              <a:rPr lang="en-US" sz="2000" dirty="0" err="1">
                <a:solidFill>
                  <a:srgbClr val="494949"/>
                </a:solidFill>
              </a:rPr>
              <a:t>nadgradnje</a:t>
            </a:r>
            <a:r>
              <a:rPr lang="en-US" sz="2000" dirty="0">
                <a:solidFill>
                  <a:srgbClr val="494949"/>
                </a:solidFill>
              </a:rPr>
              <a:t> energetske učinkovitosti, kot so izolacija, sončni kolektorji in toplotne črpalke. </a:t>
            </a:r>
            <a:r>
              <a:rPr lang="en-US" sz="2000" dirty="0">
                <a:solidFill>
                  <a:srgbClr val="494949"/>
                </a:solidFill>
                <a:hlinkClick r:id="rId5">
                  <a:extLst>
                    <a:ext uri="{A12FA001-AC4F-418D-AE19-62706E023703}">
                      <ahyp:hlinkClr xmlns:ahyp="http://schemas.microsoft.com/office/drawing/2018/hyperlinkcolor" val="tx"/>
                    </a:ext>
                  </a:extLst>
                </a:hlinkClick>
              </a:rPr>
              <a:t>Velja </a:t>
            </a:r>
            <a:r>
              <a:rPr lang="en-US" sz="2000" dirty="0">
                <a:solidFill>
                  <a:srgbClr val="494949"/>
                </a:solidFill>
              </a:rPr>
              <a:t>za posameznike in podjetja, ki izvajajo upravičene prenove. Odbitek se razporedi na obdobje 10 let. Lahko se prenese na tretje osebe (npr. banke) za takojšnjo likvidnost. Obstaja tudi </a:t>
            </a:r>
            <a:r>
              <a:rPr lang="en-US" sz="2000" dirty="0">
                <a:solidFill>
                  <a:srgbClr val="494949"/>
                </a:solidFill>
                <a:hlinkClick r:id="rId6">
                  <a:extLst>
                    <a:ext uri="{A12FA001-AC4F-418D-AE19-62706E023703}">
                      <ahyp:hlinkClr xmlns:ahyp="http://schemas.microsoft.com/office/drawing/2018/hyperlinkcolor" val="tx"/>
                    </a:ext>
                  </a:extLst>
                </a:hlinkClick>
              </a:rPr>
              <a:t>Superbonus 110 %</a:t>
            </a:r>
            <a:r>
              <a:rPr lang="en-US" sz="2000" dirty="0">
                <a:solidFill>
                  <a:srgbClr val="494949"/>
                </a:solidFill>
              </a:rPr>
              <a:t>, ki je 110-odstotni davčni odbitek za izdatke za izboljšanje energetske učinkovitosti.</a:t>
            </a:r>
            <a:endParaRPr lang="en-US" sz="2000">
              <a:solidFill>
                <a:srgbClr val="494949"/>
              </a:solidFill>
              <a:ea typeface="Calibri"/>
              <a:cs typeface="Calibri"/>
            </a:endParaRPr>
          </a:p>
        </p:txBody>
      </p:sp>
      <p:sp>
        <p:nvSpPr>
          <p:cNvPr id="17" name="TextBox 16">
            <a:extLst>
              <a:ext uri="{FF2B5EF4-FFF2-40B4-BE49-F238E27FC236}">
                <a16:creationId xmlns:a16="http://schemas.microsoft.com/office/drawing/2014/main" id="{4D31AF95-EFB7-C777-2BFB-2352A1F93EEA}"/>
              </a:ext>
            </a:extLst>
          </p:cNvPr>
          <p:cNvSpPr txBox="1"/>
          <p:nvPr/>
        </p:nvSpPr>
        <p:spPr>
          <a:xfrm>
            <a:off x="425020" y="340559"/>
            <a:ext cx="8544811" cy="523220"/>
          </a:xfrm>
          <a:prstGeom prst="rect">
            <a:avLst/>
          </a:prstGeom>
          <a:noFill/>
        </p:spPr>
        <p:txBody>
          <a:bodyPr wrap="square" anchor="ctr">
            <a:spAutoFit/>
          </a:bodyPr>
          <a:lstStyle/>
          <a:p>
            <a:pPr>
              <a:lnSpc>
                <a:spcPct val="100000"/>
              </a:lnSpc>
            </a:pPr>
            <a:r>
              <a:rPr lang="en-US" sz="2800" b="1" dirty="0">
                <a:solidFill>
                  <a:schemeClr val="bg1"/>
                </a:solidFill>
              </a:rPr>
              <a:t>Finančna orodja – davčni dobropis in olajšave</a:t>
            </a:r>
            <a:endParaRPr lang="en-US" sz="3000" dirty="0"/>
          </a:p>
        </p:txBody>
      </p:sp>
      <p:grpSp>
        <p:nvGrpSpPr>
          <p:cNvPr id="20" name="Group 19">
            <a:extLst>
              <a:ext uri="{FF2B5EF4-FFF2-40B4-BE49-F238E27FC236}">
                <a16:creationId xmlns:a16="http://schemas.microsoft.com/office/drawing/2014/main" id="{026C7E31-7387-935E-4EF4-736C14C0BCB3}"/>
              </a:ext>
            </a:extLst>
          </p:cNvPr>
          <p:cNvGrpSpPr/>
          <p:nvPr/>
        </p:nvGrpSpPr>
        <p:grpSpPr>
          <a:xfrm>
            <a:off x="2990850" y="1123333"/>
            <a:ext cx="826086" cy="861774"/>
            <a:chOff x="1016000" y="1087827"/>
            <a:chExt cx="1016000" cy="1156783"/>
          </a:xfrm>
        </p:grpSpPr>
        <p:sp>
          <p:nvSpPr>
            <p:cNvPr id="21" name="Oval 20">
              <a:extLst>
                <a:ext uri="{FF2B5EF4-FFF2-40B4-BE49-F238E27FC236}">
                  <a16:creationId xmlns:a16="http://schemas.microsoft.com/office/drawing/2014/main" id="{B3FA2262-C622-130E-DD1C-FBDB34902CA8}"/>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TextBox 21">
              <a:extLst>
                <a:ext uri="{FF2B5EF4-FFF2-40B4-BE49-F238E27FC236}">
                  <a16:creationId xmlns:a16="http://schemas.microsoft.com/office/drawing/2014/main" id="{9D077D31-6AF4-1386-7A1B-C10455E44C82}"/>
                </a:ext>
              </a:extLst>
            </p:cNvPr>
            <p:cNvSpPr txBox="1"/>
            <p:nvPr/>
          </p:nvSpPr>
          <p:spPr>
            <a:xfrm>
              <a:off x="1028700" y="1087827"/>
              <a:ext cx="971552" cy="115678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8</a:t>
              </a:r>
            </a:p>
          </p:txBody>
        </p:sp>
      </p:grpSp>
      <p:grpSp>
        <p:nvGrpSpPr>
          <p:cNvPr id="23" name="Group 22">
            <a:extLst>
              <a:ext uri="{FF2B5EF4-FFF2-40B4-BE49-F238E27FC236}">
                <a16:creationId xmlns:a16="http://schemas.microsoft.com/office/drawing/2014/main" id="{54ED26BC-2822-D1BD-CE78-814D8F9025EF}"/>
              </a:ext>
            </a:extLst>
          </p:cNvPr>
          <p:cNvGrpSpPr/>
          <p:nvPr/>
        </p:nvGrpSpPr>
        <p:grpSpPr>
          <a:xfrm>
            <a:off x="8777781" y="1172521"/>
            <a:ext cx="826086" cy="861774"/>
            <a:chOff x="1016000" y="1087827"/>
            <a:chExt cx="1016000" cy="1156783"/>
          </a:xfrm>
        </p:grpSpPr>
        <p:sp>
          <p:nvSpPr>
            <p:cNvPr id="24" name="Oval 23">
              <a:extLst>
                <a:ext uri="{FF2B5EF4-FFF2-40B4-BE49-F238E27FC236}">
                  <a16:creationId xmlns:a16="http://schemas.microsoft.com/office/drawing/2014/main" id="{26A9B460-A78E-042E-4F47-FD1B9C05B299}"/>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TextBox 25">
              <a:extLst>
                <a:ext uri="{FF2B5EF4-FFF2-40B4-BE49-F238E27FC236}">
                  <a16:creationId xmlns:a16="http://schemas.microsoft.com/office/drawing/2014/main" id="{739428A7-1483-5889-A48A-151BD2992087}"/>
                </a:ext>
              </a:extLst>
            </p:cNvPr>
            <p:cNvSpPr txBox="1"/>
            <p:nvPr/>
          </p:nvSpPr>
          <p:spPr>
            <a:xfrm>
              <a:off x="1028700" y="1087827"/>
              <a:ext cx="971552" cy="115678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9</a:t>
              </a:r>
            </a:p>
          </p:txBody>
        </p:sp>
      </p:grpSp>
    </p:spTree>
    <p:extLst>
      <p:ext uri="{BB962C8B-B14F-4D97-AF65-F5344CB8AC3E}">
        <p14:creationId xmlns:p14="http://schemas.microsoft.com/office/powerpoint/2010/main" val="1143943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B25C8-50E6-2C34-5284-73E5EBDF7029}"/>
            </a:ext>
          </a:extLst>
        </p:cNvPr>
        <p:cNvGrpSpPr/>
        <p:nvPr/>
      </p:nvGrpSpPr>
      <p:grpSpPr>
        <a:xfrm>
          <a:off x="0" y="0"/>
          <a:ext cx="0" cy="0"/>
          <a:chOff x="0" y="0"/>
          <a:chExt cx="0" cy="0"/>
        </a:xfrm>
      </p:grpSpPr>
      <p:sp>
        <p:nvSpPr>
          <p:cNvPr id="14" name="Freeform: Shape 13">
            <a:extLst>
              <a:ext uri="{FF2B5EF4-FFF2-40B4-BE49-F238E27FC236}">
                <a16:creationId xmlns:a16="http://schemas.microsoft.com/office/drawing/2014/main" id="{DB5FCC36-5B68-0462-E16A-6DBD844DE5BB}"/>
              </a:ext>
            </a:extLst>
          </p:cNvPr>
          <p:cNvSpPr/>
          <p:nvPr/>
        </p:nvSpPr>
        <p:spPr>
          <a:xfrm>
            <a:off x="1076325" y="1160652"/>
            <a:ext cx="9486899" cy="5371754"/>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E2D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2629746" rIns="462280" bIns="1546015" numCol="1" spcCol="1270" anchor="ctr" anchorCtr="0">
            <a:noAutofit/>
          </a:bodyPr>
          <a:lstStyle/>
          <a:p>
            <a:pPr marL="0" lvl="0" indent="0" algn="ctr" defTabSz="2889250">
              <a:lnSpc>
                <a:spcPct val="90000"/>
              </a:lnSpc>
              <a:spcBef>
                <a:spcPct val="0"/>
              </a:spcBef>
              <a:spcAft>
                <a:spcPct val="35000"/>
              </a:spcAft>
              <a:buNone/>
            </a:pPr>
            <a:endParaRPr lang="en-GB" sz="6500" kern="1200"/>
          </a:p>
        </p:txBody>
      </p:sp>
      <p:sp>
        <p:nvSpPr>
          <p:cNvPr id="21" name="TextBox 20">
            <a:extLst>
              <a:ext uri="{FF2B5EF4-FFF2-40B4-BE49-F238E27FC236}">
                <a16:creationId xmlns:a16="http://schemas.microsoft.com/office/drawing/2014/main" id="{B540B1D4-F761-530E-DDAF-AC53E9DBDBB9}"/>
              </a:ext>
            </a:extLst>
          </p:cNvPr>
          <p:cNvSpPr txBox="1"/>
          <p:nvPr/>
        </p:nvSpPr>
        <p:spPr>
          <a:xfrm>
            <a:off x="2053061" y="1990144"/>
            <a:ext cx="7947640" cy="4493538"/>
          </a:xfrm>
          <a:prstGeom prst="rect">
            <a:avLst/>
          </a:prstGeom>
          <a:noFill/>
        </p:spPr>
        <p:txBody>
          <a:bodyPr wrap="square" rtlCol="0">
            <a:spAutoFit/>
          </a:bodyPr>
          <a:lstStyle/>
          <a:p>
            <a:pPr algn="ctr">
              <a:buClr>
                <a:srgbClr val="3B7F81"/>
              </a:buClr>
            </a:pPr>
            <a:r>
              <a:rPr lang="en-US" sz="2200" b="1" dirty="0">
                <a:solidFill>
                  <a:srgbClr val="494949"/>
                </a:solidFill>
              </a:rPr>
              <a:t>Donacije za vključevanje skupnosti (lokalne/občinske)</a:t>
            </a:r>
          </a:p>
          <a:p>
            <a:pPr algn="ctr">
              <a:buClr>
                <a:srgbClr val="3B7F81"/>
              </a:buClr>
            </a:pPr>
            <a:r>
              <a:rPr lang="en-US" sz="2200" dirty="0">
                <a:solidFill>
                  <a:srgbClr val="494949"/>
                </a:solidFill>
              </a:rPr>
              <a:t>Nekatera majhna mesta ponujajo simbolične subvencije, brezplačno zemljišče ali davčne olajšave, če ustvarite turistično infrastrukturo. </a:t>
            </a:r>
          </a:p>
          <a:p>
            <a:pPr algn="ctr">
              <a:buClr>
                <a:srgbClr val="3B7F81"/>
              </a:buClr>
            </a:pPr>
            <a:endParaRPr lang="en-US" sz="2200" dirty="0">
              <a:solidFill>
                <a:srgbClr val="494949"/>
              </a:solidFill>
            </a:endParaRPr>
          </a:p>
          <a:p>
            <a:pPr algn="ctr">
              <a:buClr>
                <a:srgbClr val="3B7F81"/>
              </a:buClr>
            </a:pPr>
            <a:r>
              <a:rPr lang="en-US" sz="2200" dirty="0">
                <a:solidFill>
                  <a:srgbClr val="494949"/>
                </a:solidFill>
              </a:rPr>
              <a:t>Lahko vam celo ponudijo uporabo zapuščenih stavb, ki jih lahko obnovite v zameno za javno korist. O podpori razvoju turizma se pozanimajte pri svoji </a:t>
            </a:r>
            <a:r>
              <a:rPr lang="en-US" sz="2200" dirty="0" err="1">
                <a:solidFill>
                  <a:srgbClr val="494949"/>
                </a:solidFill>
              </a:rPr>
              <a:t>občini </a:t>
            </a:r>
            <a:r>
              <a:rPr lang="en-US" sz="2200" dirty="0">
                <a:solidFill>
                  <a:srgbClr val="494949"/>
                </a:solidFill>
              </a:rPr>
              <a:t>ali </a:t>
            </a:r>
            <a:r>
              <a:rPr lang="en-US" sz="2200" dirty="0" err="1">
                <a:solidFill>
                  <a:srgbClr val="494949"/>
                </a:solidFill>
              </a:rPr>
              <a:t>združenju občin</a:t>
            </a:r>
            <a:r>
              <a:rPr lang="en-US" sz="2200" dirty="0">
                <a:solidFill>
                  <a:srgbClr val="494949"/>
                </a:solidFill>
              </a:rPr>
              <a:t>.</a:t>
            </a:r>
          </a:p>
          <a:p>
            <a:pPr algn="ctr">
              <a:buClr>
                <a:srgbClr val="3B7F81"/>
              </a:buClr>
            </a:pPr>
            <a:endParaRPr lang="en-IE" sz="2200" b="1" dirty="0">
              <a:solidFill>
                <a:srgbClr val="494949"/>
              </a:solidFill>
              <a:hlinkClick r:id="rId2">
                <a:extLst>
                  <a:ext uri="{A12FA001-AC4F-418D-AE19-62706E023703}">
                    <ahyp:hlinkClr xmlns:ahyp="http://schemas.microsoft.com/office/drawing/2018/hyperlinkcolor" val="tx"/>
                  </a:ext>
                </a:extLst>
              </a:hlinkClick>
            </a:endParaRPr>
          </a:p>
          <a:p>
            <a:pPr algn="ctr">
              <a:buClr>
                <a:srgbClr val="3B7F81"/>
              </a:buClr>
            </a:pPr>
            <a:r>
              <a:rPr lang="en-IE" sz="2200" b="1" dirty="0">
                <a:solidFill>
                  <a:srgbClr val="494949"/>
                </a:solidFill>
              </a:rPr>
              <a:t>Primer: </a:t>
            </a:r>
            <a:r>
              <a:rPr lang="en-IE" sz="2200" dirty="0">
                <a:solidFill>
                  <a:srgbClr val="494949"/>
                </a:solidFill>
                <a:hlinkClick r:id="rId2">
                  <a:extLst>
                    <a:ext uri="{A12FA001-AC4F-418D-AE19-62706E023703}">
                      <ahyp:hlinkClr xmlns:ahyp="http://schemas.microsoft.com/office/drawing/2018/hyperlinkcolor" val="tx"/>
                    </a:ext>
                  </a:extLst>
                </a:hlinkClick>
              </a:rPr>
              <a:t>Albergo </a:t>
            </a:r>
            <a:r>
              <a:rPr lang="en-IE" sz="2200" dirty="0" err="1">
                <a:solidFill>
                  <a:srgbClr val="494949"/>
                </a:solidFill>
                <a:hlinkClick r:id="rId2">
                  <a:extLst>
                    <a:ext uri="{A12FA001-AC4F-418D-AE19-62706E023703}">
                      <ahyp:hlinkClr xmlns:ahyp="http://schemas.microsoft.com/office/drawing/2018/hyperlinkcolor" val="tx"/>
                    </a:ext>
                  </a:extLst>
                </a:hlinkClick>
              </a:rPr>
              <a:t>Diffuso </a:t>
            </a:r>
            <a:r>
              <a:rPr lang="en-IE" sz="2200" dirty="0">
                <a:solidFill>
                  <a:srgbClr val="494949"/>
                </a:solidFill>
                <a:hlinkClick r:id="rId2">
                  <a:extLst>
                    <a:ext uri="{A12FA001-AC4F-418D-AE19-62706E023703}">
                      <ahyp:hlinkClr xmlns:ahyp="http://schemas.microsoft.com/office/drawing/2018/hyperlinkcolor" val="tx"/>
                    </a:ext>
                  </a:extLst>
                </a:hlinkClick>
              </a:rPr>
              <a:t>(razpršen hotel) </a:t>
            </a:r>
            <a:r>
              <a:rPr lang="en-US" sz="2200" dirty="0">
                <a:solidFill>
                  <a:srgbClr val="494949"/>
                </a:solidFill>
              </a:rPr>
              <a:t>je </a:t>
            </a:r>
            <a:r>
              <a:rPr lang="en-US" sz="2200" dirty="0" err="1">
                <a:solidFill>
                  <a:srgbClr val="494949"/>
                </a:solidFill>
              </a:rPr>
              <a:t>decentraliziran </a:t>
            </a:r>
            <a:r>
              <a:rPr lang="en-US" sz="2200" dirty="0">
                <a:solidFill>
                  <a:srgbClr val="494949"/>
                </a:solidFill>
              </a:rPr>
              <a:t>hotelski model, ki </a:t>
            </a:r>
            <a:r>
              <a:rPr lang="en-US" sz="2200" dirty="0" err="1">
                <a:solidFill>
                  <a:srgbClr val="494949"/>
                </a:solidFill>
              </a:rPr>
              <a:t>izkorišča </a:t>
            </a:r>
            <a:r>
              <a:rPr lang="en-US" sz="2200" dirty="0">
                <a:solidFill>
                  <a:srgbClr val="494949"/>
                </a:solidFill>
              </a:rPr>
              <a:t>več obnovljenih hiš v zgodovinski vasi in si deli recepcijo/storitve. Primeren je za občine, zadruge, skupine lastnikov nepremičnin in pobude, ki jih vodi skupnost, z lokalnimi ponovnimi naložbami.</a:t>
            </a:r>
          </a:p>
        </p:txBody>
      </p:sp>
      <p:pic>
        <p:nvPicPr>
          <p:cNvPr id="30" name="Graphic 29" descr="Thumbs up sign with solid fill">
            <a:extLst>
              <a:ext uri="{FF2B5EF4-FFF2-40B4-BE49-F238E27FC236}">
                <a16:creationId xmlns:a16="http://schemas.microsoft.com/office/drawing/2014/main" id="{AB1F6B4B-15F0-C20A-7A91-60382567F6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8412" y="1227938"/>
            <a:ext cx="676937" cy="730802"/>
          </a:xfrm>
          <a:prstGeom prst="rect">
            <a:avLst/>
          </a:prstGeom>
        </p:spPr>
      </p:pic>
      <p:sp>
        <p:nvSpPr>
          <p:cNvPr id="6" name="Freeform 28">
            <a:extLst>
              <a:ext uri="{FF2B5EF4-FFF2-40B4-BE49-F238E27FC236}">
                <a16:creationId xmlns:a16="http://schemas.microsoft.com/office/drawing/2014/main" id="{3A40170C-EB6A-08B8-CC01-20AAA865BF63}"/>
              </a:ext>
            </a:extLst>
          </p:cNvPr>
          <p:cNvSpPr/>
          <p:nvPr/>
        </p:nvSpPr>
        <p:spPr>
          <a:xfrm>
            <a:off x="78709" y="63606"/>
            <a:ext cx="957655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Box 6">
            <a:extLst>
              <a:ext uri="{FF2B5EF4-FFF2-40B4-BE49-F238E27FC236}">
                <a16:creationId xmlns:a16="http://schemas.microsoft.com/office/drawing/2014/main" id="{404952AD-3ACD-832C-DB29-C0C208542A4A}"/>
              </a:ext>
            </a:extLst>
          </p:cNvPr>
          <p:cNvSpPr txBox="1"/>
          <p:nvPr/>
        </p:nvSpPr>
        <p:spPr>
          <a:xfrm>
            <a:off x="425020" y="340559"/>
            <a:ext cx="8544811" cy="523220"/>
          </a:xfrm>
          <a:prstGeom prst="rect">
            <a:avLst/>
          </a:prstGeom>
          <a:noFill/>
        </p:spPr>
        <p:txBody>
          <a:bodyPr wrap="square" anchor="ctr">
            <a:spAutoFit/>
          </a:bodyPr>
          <a:lstStyle/>
          <a:p>
            <a:pPr>
              <a:lnSpc>
                <a:spcPct val="100000"/>
              </a:lnSpc>
            </a:pPr>
            <a:r>
              <a:rPr lang="en-US" sz="2800" b="1" dirty="0">
                <a:solidFill>
                  <a:schemeClr val="bg1"/>
                </a:solidFill>
              </a:rPr>
              <a:t>Finančna orodja – davčni dobropisi in olajšave</a:t>
            </a:r>
            <a:endParaRPr lang="en-US" sz="3000" dirty="0"/>
          </a:p>
        </p:txBody>
      </p:sp>
      <p:grpSp>
        <p:nvGrpSpPr>
          <p:cNvPr id="8" name="Group 7">
            <a:extLst>
              <a:ext uri="{FF2B5EF4-FFF2-40B4-BE49-F238E27FC236}">
                <a16:creationId xmlns:a16="http://schemas.microsoft.com/office/drawing/2014/main" id="{EB9F0596-D727-7449-6607-A7E844092C15}"/>
              </a:ext>
            </a:extLst>
          </p:cNvPr>
          <p:cNvGrpSpPr/>
          <p:nvPr/>
        </p:nvGrpSpPr>
        <p:grpSpPr>
          <a:xfrm>
            <a:off x="1305024" y="1354165"/>
            <a:ext cx="1015865" cy="1945368"/>
            <a:chOff x="1016000" y="1131776"/>
            <a:chExt cx="1016000" cy="2189626"/>
          </a:xfrm>
        </p:grpSpPr>
        <p:sp>
          <p:nvSpPr>
            <p:cNvPr id="9" name="Oval 8">
              <a:extLst>
                <a:ext uri="{FF2B5EF4-FFF2-40B4-BE49-F238E27FC236}">
                  <a16:creationId xmlns:a16="http://schemas.microsoft.com/office/drawing/2014/main" id="{7DD0FB55-481A-B4C9-2C8B-65DD3C4AD7DB}"/>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47AEA379-86F4-E55E-E2C7-F1977180902A}"/>
                </a:ext>
              </a:extLst>
            </p:cNvPr>
            <p:cNvSpPr txBox="1"/>
            <p:nvPr/>
          </p:nvSpPr>
          <p:spPr>
            <a:xfrm>
              <a:off x="1028700" y="1131776"/>
              <a:ext cx="971552" cy="21896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10</a:t>
              </a:r>
            </a:p>
          </p:txBody>
        </p:sp>
      </p:grpSp>
    </p:spTree>
    <p:extLst>
      <p:ext uri="{BB962C8B-B14F-4D97-AF65-F5344CB8AC3E}">
        <p14:creationId xmlns:p14="http://schemas.microsoft.com/office/powerpoint/2010/main" val="2789117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0B161-E8ED-275B-605D-82D22B0C733D}"/>
            </a:ext>
          </a:extLst>
        </p:cNvPr>
        <p:cNvGrpSpPr/>
        <p:nvPr/>
      </p:nvGrpSpPr>
      <p:grpSpPr>
        <a:xfrm>
          <a:off x="0" y="0"/>
          <a:ext cx="0" cy="0"/>
          <a:chOff x="0" y="0"/>
          <a:chExt cx="0" cy="0"/>
        </a:xfrm>
      </p:grpSpPr>
      <p:sp>
        <p:nvSpPr>
          <p:cNvPr id="14" name="Freeform: Shape 13">
            <a:extLst>
              <a:ext uri="{FF2B5EF4-FFF2-40B4-BE49-F238E27FC236}">
                <a16:creationId xmlns:a16="http://schemas.microsoft.com/office/drawing/2014/main" id="{F54E57DA-940C-C7F5-104F-D203DC127AA2}"/>
              </a:ext>
            </a:extLst>
          </p:cNvPr>
          <p:cNvSpPr/>
          <p:nvPr/>
        </p:nvSpPr>
        <p:spPr>
          <a:xfrm>
            <a:off x="1076325" y="1160652"/>
            <a:ext cx="9486899" cy="3792348"/>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E2D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2629746" rIns="462280" bIns="1546015" numCol="1" spcCol="1270" anchor="ctr" anchorCtr="0">
            <a:noAutofit/>
          </a:bodyPr>
          <a:lstStyle/>
          <a:p>
            <a:pPr marL="0" lvl="0" indent="0" algn="ctr" defTabSz="2889250">
              <a:lnSpc>
                <a:spcPct val="90000"/>
              </a:lnSpc>
              <a:spcBef>
                <a:spcPct val="0"/>
              </a:spcBef>
              <a:spcAft>
                <a:spcPct val="35000"/>
              </a:spcAft>
              <a:buNone/>
            </a:pPr>
            <a:endParaRPr lang="en-GB" sz="6500" kern="1200"/>
          </a:p>
        </p:txBody>
      </p:sp>
      <p:sp>
        <p:nvSpPr>
          <p:cNvPr id="21" name="TextBox 20">
            <a:extLst>
              <a:ext uri="{FF2B5EF4-FFF2-40B4-BE49-F238E27FC236}">
                <a16:creationId xmlns:a16="http://schemas.microsoft.com/office/drawing/2014/main" id="{5CF161E0-F725-CE3B-6389-2DF996B62E71}"/>
              </a:ext>
            </a:extLst>
          </p:cNvPr>
          <p:cNvSpPr txBox="1"/>
          <p:nvPr/>
        </p:nvSpPr>
        <p:spPr>
          <a:xfrm>
            <a:off x="2053061" y="1666294"/>
            <a:ext cx="7947640" cy="2462213"/>
          </a:xfrm>
          <a:prstGeom prst="rect">
            <a:avLst/>
          </a:prstGeom>
          <a:noFill/>
        </p:spPr>
        <p:txBody>
          <a:bodyPr wrap="square" rtlCol="0">
            <a:spAutoFit/>
          </a:bodyPr>
          <a:lstStyle/>
          <a:p>
            <a:pPr algn="ctr">
              <a:buClr>
                <a:srgbClr val="3B7F81"/>
              </a:buClr>
            </a:pPr>
            <a:r>
              <a:rPr lang="en-US" sz="2200" b="1" dirty="0">
                <a:solidFill>
                  <a:srgbClr val="494949"/>
                </a:solidFill>
              </a:rPr>
              <a:t>Primer: </a:t>
            </a:r>
            <a:r>
              <a:rPr lang="en-US" sz="2200" dirty="0">
                <a:solidFill>
                  <a:srgbClr val="494949"/>
                </a:solidFill>
              </a:rPr>
              <a:t>Glejte začetek tega poglavja – </a:t>
            </a:r>
            <a:r>
              <a:rPr lang="en-US" sz="2200" dirty="0">
                <a:solidFill>
                  <a:srgbClr val="494949"/>
                </a:solidFill>
                <a:hlinkClick r:id="rId2">
                  <a:extLst>
                    <a:ext uri="{A12FA001-AC4F-418D-AE19-62706E023703}">
                      <ahyp:hlinkClr xmlns:ahyp="http://schemas.microsoft.com/office/drawing/2018/hyperlinkcolor" val="tx"/>
                    </a:ext>
                  </a:extLst>
                </a:hlinkClick>
              </a:rPr>
              <a:t>Vivi </a:t>
            </a:r>
            <a:r>
              <a:rPr lang="en-US" sz="2200" dirty="0" err="1">
                <a:solidFill>
                  <a:srgbClr val="494949"/>
                </a:solidFill>
                <a:hlinkClick r:id="rId2">
                  <a:extLst>
                    <a:ext uri="{A12FA001-AC4F-418D-AE19-62706E023703}">
                      <ahyp:hlinkClr xmlns:ahyp="http://schemas.microsoft.com/office/drawing/2018/hyperlinkcolor" val="tx"/>
                    </a:ext>
                  </a:extLst>
                </a:hlinkClick>
              </a:rPr>
              <a:t>Calascio</a:t>
            </a:r>
            <a:r>
              <a:rPr lang="en-US" sz="2200" dirty="0">
                <a:solidFill>
                  <a:srgbClr val="494949"/>
                </a:solidFill>
                <a:hlinkClick r:id="rId2">
                  <a:extLst>
                    <a:ext uri="{A12FA001-AC4F-418D-AE19-62706E023703}">
                      <ahyp:hlinkClr xmlns:ahyp="http://schemas.microsoft.com/office/drawing/2018/hyperlinkcolor" val="tx"/>
                    </a:ext>
                  </a:extLst>
                </a:hlinkClick>
              </a:rPr>
              <a:t>, Abruzzo</a:t>
            </a:r>
            <a:r>
              <a:rPr lang="en-US" sz="2200" dirty="0">
                <a:solidFill>
                  <a:srgbClr val="494949"/>
                </a:solidFill>
              </a:rPr>
              <a:t>, ki </a:t>
            </a:r>
            <a:r>
              <a:rPr lang="en-US" sz="2200" dirty="0" err="1">
                <a:solidFill>
                  <a:srgbClr val="494949"/>
                </a:solidFill>
              </a:rPr>
              <a:t>je </a:t>
            </a:r>
            <a:r>
              <a:rPr lang="en-US" sz="2200" dirty="0">
                <a:solidFill>
                  <a:srgbClr val="494949"/>
                </a:solidFill>
              </a:rPr>
              <a:t>opuščene hiše </a:t>
            </a:r>
            <a:r>
              <a:rPr lang="en-US" sz="2200" dirty="0" err="1">
                <a:solidFill>
                  <a:srgbClr val="494949"/>
                </a:solidFill>
              </a:rPr>
              <a:t>preoblikoval </a:t>
            </a:r>
            <a:r>
              <a:rPr lang="en-US" sz="2200" dirty="0">
                <a:solidFill>
                  <a:srgbClr val="494949"/>
                </a:solidFill>
              </a:rPr>
              <a:t>v turistične nastanitve, zbral 1,5 milijona evrov s pomočjo subvencij, kooperativnih posojil in množičnega financiranja.</a:t>
            </a:r>
          </a:p>
          <a:p>
            <a:pPr algn="ctr">
              <a:buClr>
                <a:srgbClr val="3B7F81"/>
              </a:buClr>
            </a:pPr>
            <a:endParaRPr lang="en-US" sz="2200" dirty="0">
              <a:solidFill>
                <a:srgbClr val="494949"/>
              </a:solidFill>
            </a:endParaRPr>
          </a:p>
          <a:p>
            <a:pPr algn="ctr">
              <a:buClr>
                <a:srgbClr val="3B7F81"/>
              </a:buClr>
            </a:pPr>
            <a:r>
              <a:rPr lang="en-US" sz="2200" b="1" dirty="0">
                <a:solidFill>
                  <a:srgbClr val="494949"/>
                </a:solidFill>
              </a:rPr>
              <a:t>Deluje dobro, ker </a:t>
            </a:r>
            <a:r>
              <a:rPr lang="en-US" sz="2200" dirty="0">
                <a:solidFill>
                  <a:srgbClr val="494949"/>
                </a:solidFill>
              </a:rPr>
              <a:t>je upravičen do regionalnega razvoja podeželja, sredstev EU in podpore občine. Odličen je tudi za obnovo celotnih vasi ali spodbujanje upadajočih podeželskih gospodarstev.</a:t>
            </a:r>
          </a:p>
        </p:txBody>
      </p:sp>
      <p:sp>
        <p:nvSpPr>
          <p:cNvPr id="6" name="Freeform 28">
            <a:extLst>
              <a:ext uri="{FF2B5EF4-FFF2-40B4-BE49-F238E27FC236}">
                <a16:creationId xmlns:a16="http://schemas.microsoft.com/office/drawing/2014/main" id="{FB534E73-EE95-0780-A117-D9F8E0410FC5}"/>
              </a:ext>
            </a:extLst>
          </p:cNvPr>
          <p:cNvSpPr/>
          <p:nvPr/>
        </p:nvSpPr>
        <p:spPr>
          <a:xfrm>
            <a:off x="78709" y="63606"/>
            <a:ext cx="957655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Box 6">
            <a:extLst>
              <a:ext uri="{FF2B5EF4-FFF2-40B4-BE49-F238E27FC236}">
                <a16:creationId xmlns:a16="http://schemas.microsoft.com/office/drawing/2014/main" id="{9B405F1A-3F43-C123-6832-14559F9A51C9}"/>
              </a:ext>
            </a:extLst>
          </p:cNvPr>
          <p:cNvSpPr txBox="1"/>
          <p:nvPr/>
        </p:nvSpPr>
        <p:spPr>
          <a:xfrm>
            <a:off x="425020" y="340559"/>
            <a:ext cx="8544811" cy="523220"/>
          </a:xfrm>
          <a:prstGeom prst="rect">
            <a:avLst/>
          </a:prstGeom>
          <a:noFill/>
        </p:spPr>
        <p:txBody>
          <a:bodyPr wrap="square" anchor="ctr">
            <a:spAutoFit/>
          </a:bodyPr>
          <a:lstStyle/>
          <a:p>
            <a:pPr>
              <a:lnSpc>
                <a:spcPct val="100000"/>
              </a:lnSpc>
            </a:pPr>
            <a:r>
              <a:rPr lang="en-US" sz="2800" b="1" dirty="0">
                <a:solidFill>
                  <a:schemeClr val="bg1"/>
                </a:solidFill>
              </a:rPr>
              <a:t>Finančna orodja – davčni dobropisi in olajšave</a:t>
            </a:r>
            <a:endParaRPr lang="en-US" sz="3000" dirty="0"/>
          </a:p>
        </p:txBody>
      </p:sp>
    </p:spTree>
    <p:extLst>
      <p:ext uri="{BB962C8B-B14F-4D97-AF65-F5344CB8AC3E}">
        <p14:creationId xmlns:p14="http://schemas.microsoft.com/office/powerpoint/2010/main" val="4104699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C3F567-13D8-81DA-AFAB-4831E2C3E3B8}"/>
              </a:ext>
            </a:extLst>
          </p:cNvPr>
          <p:cNvSpPr>
            <a:spLocks noGrp="1"/>
          </p:cNvSpPr>
          <p:nvPr>
            <p:ph type="body" sz="quarter" idx="18"/>
          </p:nvPr>
        </p:nvSpPr>
        <p:spPr>
          <a:xfrm>
            <a:off x="675020" y="2450308"/>
            <a:ext cx="2620629" cy="1049221"/>
          </a:xfrm>
        </p:spPr>
        <p:txBody>
          <a:bodyPr/>
          <a:lstStyle/>
          <a:p>
            <a:pPr algn="ctr"/>
            <a:r>
              <a:rPr lang="en-IE" sz="4800" dirty="0"/>
              <a:t>Zadnji nasveti</a:t>
            </a:r>
          </a:p>
        </p:txBody>
      </p:sp>
      <p:pic>
        <p:nvPicPr>
          <p:cNvPr id="12" name="Picture Placeholder 11" descr="Close-up of several different currency bills&#10;&#10;AI-generated content may be incorrect.">
            <a:extLst>
              <a:ext uri="{FF2B5EF4-FFF2-40B4-BE49-F238E27FC236}">
                <a16:creationId xmlns:a16="http://schemas.microsoft.com/office/drawing/2014/main" id="{70D012F4-5AD3-2E5F-2CFC-21A8276E9A53}"/>
              </a:ext>
            </a:extLst>
          </p:cNvPr>
          <p:cNvPicPr>
            <a:picLocks noGrp="1" noChangeAspect="1"/>
          </p:cNvPicPr>
          <p:nvPr>
            <p:ph type="pic" sz="quarter" idx="10"/>
          </p:nvPr>
        </p:nvPicPr>
        <p:blipFill>
          <a:blip r:embed="rId2"/>
          <a:srcRect t="7352" b="7352"/>
          <a:stretch>
            <a:fillRect/>
          </a:stretch>
        </p:blipFill>
        <p:spPr/>
      </p:pic>
      <p:sp>
        <p:nvSpPr>
          <p:cNvPr id="6" name="Text Placeholder 5">
            <a:extLst>
              <a:ext uri="{FF2B5EF4-FFF2-40B4-BE49-F238E27FC236}">
                <a16:creationId xmlns:a16="http://schemas.microsoft.com/office/drawing/2014/main" id="{4693E07B-BCD7-B4B9-CE69-14492D1DAA2C}"/>
              </a:ext>
            </a:extLst>
          </p:cNvPr>
          <p:cNvSpPr>
            <a:spLocks noGrp="1"/>
          </p:cNvSpPr>
          <p:nvPr>
            <p:ph type="body" sz="quarter" idx="21"/>
          </p:nvPr>
        </p:nvSpPr>
        <p:spPr>
          <a:xfrm>
            <a:off x="4301391" y="427711"/>
            <a:ext cx="7205818" cy="3499183"/>
          </a:xfrm>
        </p:spPr>
        <p:txBody>
          <a:bodyPr lIns="91440" tIns="45720" rIns="91440" bIns="45720" anchor="t"/>
          <a:lstStyle/>
          <a:p>
            <a:pPr marL="342900" indent="-342900">
              <a:buFont typeface="Wingdings" panose="05000000000000000000" pitchFamily="2" charset="2"/>
              <a:buChar char="q"/>
            </a:pPr>
            <a:r>
              <a:rPr lang="en-US" sz="2000" b="1" dirty="0"/>
              <a:t>Kombinirajte več virov </a:t>
            </a:r>
            <a:r>
              <a:rPr lang="en-US" sz="2000" dirty="0"/>
              <a:t>(regionalni + </a:t>
            </a:r>
            <a:r>
              <a:rPr lang="en-US" sz="2000" err="1"/>
              <a:t>Invitalia</a:t>
            </a:r>
            <a:r>
              <a:rPr lang="en-US" sz="2000" dirty="0"/>
              <a:t> + davčni dobropis)</a:t>
            </a:r>
            <a:endParaRPr lang="en-US" sz="2000" dirty="0">
              <a:ea typeface="Calibri"/>
              <a:cs typeface="Calibri"/>
            </a:endParaRPr>
          </a:p>
          <a:p>
            <a:pPr marL="342900" indent="-342900">
              <a:buFont typeface="Wingdings" panose="05000000000000000000" pitchFamily="2" charset="2"/>
              <a:buChar char="q"/>
            </a:pPr>
            <a:r>
              <a:rPr lang="en-US" sz="2000" b="1" dirty="0"/>
              <a:t>Gradite postopoma </a:t>
            </a:r>
            <a:r>
              <a:rPr lang="en-US" sz="2000" dirty="0"/>
              <a:t>in se osredotočite na </a:t>
            </a:r>
            <a:r>
              <a:rPr lang="en-US" sz="2000" b="1" dirty="0"/>
              <a:t>modele z nizkim dolgom</a:t>
            </a:r>
            <a:endParaRPr lang="en-US" sz="2000" b="1" dirty="0">
              <a:ea typeface="Calibri"/>
              <a:cs typeface="Calibri"/>
            </a:endParaRPr>
          </a:p>
          <a:p>
            <a:pPr marL="342900" indent="-342900">
              <a:buFont typeface="Wingdings" panose="05000000000000000000" pitchFamily="2" charset="2"/>
              <a:buChar char="q"/>
            </a:pPr>
            <a:r>
              <a:rPr lang="en-US" sz="2000" dirty="0"/>
              <a:t> V svoji predstavitvi </a:t>
            </a:r>
            <a:r>
              <a:rPr lang="en-US" sz="2000" b="1" err="1"/>
              <a:t>dajte</a:t>
            </a:r>
            <a:r>
              <a:rPr lang="en-US" sz="2000" b="1" dirty="0"/>
              <a:t> </a:t>
            </a:r>
            <a:r>
              <a:rPr lang="en-US" sz="2000" b="1" err="1"/>
              <a:t>prednost</a:t>
            </a:r>
            <a:r>
              <a:rPr lang="en-US" sz="2000" b="1" dirty="0"/>
              <a:t> trajnosti </a:t>
            </a:r>
            <a:r>
              <a:rPr lang="en-US" sz="2000" dirty="0"/>
              <a:t>in </a:t>
            </a:r>
            <a:r>
              <a:rPr lang="en-US" sz="2000" b="1" dirty="0"/>
              <a:t>družbenemu vplivu</a:t>
            </a:r>
            <a:endParaRPr lang="en-US" sz="2000" b="1" dirty="0">
              <a:ea typeface="Calibri"/>
              <a:cs typeface="Calibri"/>
            </a:endParaRPr>
          </a:p>
          <a:p>
            <a:pPr marL="342900" indent="-342900">
              <a:buFont typeface="Wingdings" panose="05000000000000000000" pitchFamily="2" charset="2"/>
              <a:buChar char="q"/>
            </a:pPr>
            <a:r>
              <a:rPr lang="en-US" sz="2000" b="1" dirty="0"/>
              <a:t>Poiščite pomoč: </a:t>
            </a:r>
            <a:r>
              <a:rPr lang="en-US" sz="2000" dirty="0"/>
              <a:t>pisci vlog za subvencije, svetovalci GAL, lokalni Confidi ali gospodarska zbornica</a:t>
            </a:r>
            <a:endParaRPr lang="en-US" sz="2000" dirty="0">
              <a:ea typeface="Calibri"/>
              <a:cs typeface="Calibri"/>
            </a:endParaRPr>
          </a:p>
          <a:p>
            <a:pPr marL="342900" indent="-342900">
              <a:buFont typeface="Wingdings" panose="05000000000000000000" pitchFamily="2" charset="2"/>
              <a:buChar char="q"/>
            </a:pPr>
            <a:r>
              <a:rPr lang="en-US" sz="2000" dirty="0"/>
              <a:t>Bodite obveščeni o razpisih z </a:t>
            </a:r>
            <a:r>
              <a:rPr lang="en-US" sz="2000" b="1" dirty="0"/>
              <a:t>naročanjem </a:t>
            </a:r>
            <a:r>
              <a:rPr lang="en-US" sz="2000" dirty="0"/>
              <a:t>na novice ministrstva in regije</a:t>
            </a:r>
            <a:endParaRPr lang="en-US" sz="2000" dirty="0">
              <a:ea typeface="Calibri"/>
              <a:cs typeface="Calibri"/>
            </a:endParaRPr>
          </a:p>
          <a:p>
            <a:pPr marL="342900" indent="-342900">
              <a:buFont typeface="Wingdings" panose="05000000000000000000" pitchFamily="2" charset="2"/>
              <a:buChar char="q"/>
            </a:pPr>
            <a:r>
              <a:rPr lang="en-IE" sz="2000" dirty="0"/>
              <a:t>Za </a:t>
            </a:r>
            <a:r>
              <a:rPr lang="en-IE" sz="2000" b="1" dirty="0"/>
              <a:t>pobude skupnosti </a:t>
            </a:r>
            <a:r>
              <a:rPr lang="en-IE" sz="2000" dirty="0"/>
              <a:t>ustanovite zadrugo, vključite lokalne zainteresirane strani in poiščite podporo lokalnih občin</a:t>
            </a:r>
            <a:endParaRPr lang="en-IE" sz="2000" dirty="0">
              <a:ea typeface="Calibri"/>
              <a:cs typeface="Calibri"/>
            </a:endParaRPr>
          </a:p>
          <a:p>
            <a:pPr marL="342900" indent="-342900">
              <a:spcAft>
                <a:spcPts val="600"/>
              </a:spcAft>
              <a:buFont typeface="Wingdings" panose="05000000000000000000" pitchFamily="2" charset="2"/>
              <a:buChar char="q"/>
            </a:pPr>
            <a:r>
              <a:rPr lang="en-US" altLang="en-US" sz="2000" dirty="0"/>
              <a:t>Prepričajte se, da imate </a:t>
            </a:r>
            <a:r>
              <a:rPr lang="en-US" altLang="en-US" sz="2000" b="1" dirty="0"/>
              <a:t>partita IVA </a:t>
            </a:r>
            <a:r>
              <a:rPr lang="en-US" altLang="en-US" sz="2000" dirty="0"/>
              <a:t>(davčno številko podjetja) in poslovni načrt, ko se obrnete na italijanske banke ali kreditne konzorcije (</a:t>
            </a:r>
            <a:r>
              <a:rPr lang="en-US" altLang="en-US" sz="2000" i="1" err="1"/>
              <a:t>confidi</a:t>
            </a:r>
            <a:r>
              <a:rPr lang="en-US" altLang="en-US" sz="2000" dirty="0"/>
              <a:t>).</a:t>
            </a:r>
            <a:endParaRPr lang="en-US" altLang="en-US" sz="2000" dirty="0">
              <a:ea typeface="Calibri"/>
              <a:cs typeface="Calibri"/>
            </a:endParaRPr>
          </a:p>
          <a:p>
            <a:pPr marL="342900" indent="-342900">
              <a:spcAft>
                <a:spcPts val="600"/>
              </a:spcAft>
              <a:buFont typeface="Wingdings" panose="05000000000000000000" pitchFamily="2" charset="2"/>
              <a:buChar char="q"/>
            </a:pPr>
            <a:r>
              <a:rPr lang="en-US" sz="2000" b="1" dirty="0"/>
              <a:t>Sporazumevanje z italijansko birokracijo </a:t>
            </a:r>
            <a:r>
              <a:rPr lang="en-US" sz="2000" dirty="0"/>
              <a:t>je lahko zahtevno – razmislite o najemu svetovalca za vloge za subvencije (njegovo plačilo je pogosto odstotek pridobljene subvencije). Vedno pazljivo preberite </a:t>
            </a:r>
            <a:r>
              <a:rPr lang="en-US" sz="2000" b="1" dirty="0"/>
              <a:t>Bandi</a:t>
            </a:r>
            <a:r>
              <a:rPr lang="en-US" sz="2000" dirty="0"/>
              <a:t>, da se seznanite z roki in zahtevano dokumentacijo.</a:t>
            </a:r>
            <a:endParaRPr lang="en-US" altLang="en-US" sz="2000" dirty="0">
              <a:ea typeface="Calibri"/>
              <a:cs typeface="Calibri"/>
            </a:endParaRPr>
          </a:p>
          <a:p>
            <a:pPr marL="342900" indent="-342900">
              <a:buFont typeface="Wingdings" panose="05000000000000000000" pitchFamily="2" charset="2"/>
              <a:buChar char="q"/>
            </a:pPr>
            <a:endParaRPr lang="en-IE" sz="2000" dirty="0">
              <a:ea typeface="Calibri"/>
              <a:cs typeface="Calibri"/>
            </a:endParaRPr>
          </a:p>
          <a:p>
            <a:pPr marL="342900" indent="-342900">
              <a:buFont typeface="Wingdings" panose="05000000000000000000" pitchFamily="2" charset="2"/>
              <a:buChar char="q"/>
            </a:pPr>
            <a:endParaRPr lang="en-US" sz="2000" dirty="0">
              <a:ea typeface="Calibri"/>
              <a:cs typeface="Calibri"/>
            </a:endParaRPr>
          </a:p>
          <a:p>
            <a:pPr marL="342900" indent="-342900">
              <a:buFont typeface="Wingdings" panose="05000000000000000000" pitchFamily="2" charset="2"/>
              <a:buChar char="q"/>
            </a:pPr>
            <a:endParaRPr lang="en-IE" sz="2000" dirty="0">
              <a:ea typeface="Calibri"/>
              <a:cs typeface="Calibri"/>
            </a:endParaRPr>
          </a:p>
        </p:txBody>
      </p:sp>
      <p:sp>
        <p:nvSpPr>
          <p:cNvPr id="8" name="Text Placeholder 7">
            <a:extLst>
              <a:ext uri="{FF2B5EF4-FFF2-40B4-BE49-F238E27FC236}">
                <a16:creationId xmlns:a16="http://schemas.microsoft.com/office/drawing/2014/main" id="{BB172CAA-D025-E03C-DD06-40F5D91B0B95}"/>
              </a:ext>
            </a:extLst>
          </p:cNvPr>
          <p:cNvSpPr>
            <a:spLocks noGrp="1"/>
          </p:cNvSpPr>
          <p:nvPr>
            <p:ph type="body" sz="quarter" idx="66"/>
          </p:nvPr>
        </p:nvSpPr>
        <p:spPr/>
        <p:txBody>
          <a:bodyPr/>
          <a:lstStyle/>
          <a:p>
            <a:endParaRPr lang="en-IE"/>
          </a:p>
        </p:txBody>
      </p:sp>
    </p:spTree>
    <p:extLst>
      <p:ext uri="{BB962C8B-B14F-4D97-AF65-F5344CB8AC3E}">
        <p14:creationId xmlns:p14="http://schemas.microsoft.com/office/powerpoint/2010/main" val="244302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B854C-A4EB-AAA6-4CA9-BEC249EE898C}"/>
            </a:ext>
          </a:extLst>
        </p:cNvPr>
        <p:cNvGrpSpPr/>
        <p:nvPr/>
      </p:nvGrpSpPr>
      <p:grpSpPr>
        <a:xfrm>
          <a:off x="0" y="0"/>
          <a:ext cx="0" cy="0"/>
          <a:chOff x="0" y="0"/>
          <a:chExt cx="0" cy="0"/>
        </a:xfrm>
      </p:grpSpPr>
      <p:pic>
        <p:nvPicPr>
          <p:cNvPr id="11" name="Picture 10" descr="A glass globe with a green planet inside&#10;&#10;AI-generated content may be incorrect.">
            <a:extLst>
              <a:ext uri="{FF2B5EF4-FFF2-40B4-BE49-F238E27FC236}">
                <a16:creationId xmlns:a16="http://schemas.microsoft.com/office/drawing/2014/main" id="{84BFD6B3-C18E-9EC6-4E9C-0B15D14A1EA0}"/>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1137522" y="641801"/>
            <a:ext cx="9635253" cy="6111423"/>
          </a:xfrm>
          <a:prstGeom prst="flowChartAlternateProcess">
            <a:avLst/>
          </a:prstGeom>
        </p:spPr>
      </p:pic>
      <p:sp>
        <p:nvSpPr>
          <p:cNvPr id="8" name="Text Placeholder 4">
            <a:extLst>
              <a:ext uri="{FF2B5EF4-FFF2-40B4-BE49-F238E27FC236}">
                <a16:creationId xmlns:a16="http://schemas.microsoft.com/office/drawing/2014/main" id="{2FCF7235-9A50-CB0B-6CEF-AF3D01266068}"/>
              </a:ext>
            </a:extLst>
          </p:cNvPr>
          <p:cNvSpPr txBox="1">
            <a:spLocks/>
          </p:cNvSpPr>
          <p:nvPr/>
        </p:nvSpPr>
        <p:spPr>
          <a:xfrm>
            <a:off x="1419225" y="4038600"/>
            <a:ext cx="7848600" cy="34918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ln w="12700">
                  <a:solidFill>
                    <a:schemeClr val="accent1"/>
                  </a:solidFill>
                  <a:prstDash val="solid"/>
                </a:ln>
                <a:solidFill>
                  <a:schemeClr val="bg1"/>
                </a:solidFill>
                <a:effectLst>
                  <a:outerShdw dist="38100" dir="2640000" algn="bl" rotWithShape="0">
                    <a:schemeClr val="accent1"/>
                  </a:outerShdw>
                </a:effectLst>
              </a:rPr>
              <a:t>Zeleno financiranje za alternativne turistične nastanitve na podeželju</a:t>
            </a:r>
            <a:endParaRPr lang="en-IE" sz="5400" b="1" dirty="0">
              <a:ln w="12700">
                <a:solidFill>
                  <a:schemeClr val="accent1"/>
                </a:solidFill>
                <a:prstDash val="solid"/>
              </a:ln>
              <a:solidFill>
                <a:schemeClr val="bg1"/>
              </a:solidFill>
              <a:effectLst>
                <a:outerShdw dist="38100" dir="2640000" algn="bl" rotWithShape="0">
                  <a:schemeClr val="accent1"/>
                </a:outerShdw>
              </a:effectLst>
            </a:endParaRPr>
          </a:p>
        </p:txBody>
      </p:sp>
    </p:spTree>
    <p:extLst>
      <p:ext uri="{BB962C8B-B14F-4D97-AF65-F5344CB8AC3E}">
        <p14:creationId xmlns:p14="http://schemas.microsoft.com/office/powerpoint/2010/main" val="358343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17A3D2-081F-2F60-BE67-B244E19B278F}"/>
              </a:ext>
            </a:extLst>
          </p:cNvPr>
          <p:cNvSpPr>
            <a:spLocks noGrp="1"/>
          </p:cNvSpPr>
          <p:nvPr>
            <p:ph type="body" sz="quarter" idx="17"/>
          </p:nvPr>
        </p:nvSpPr>
        <p:spPr/>
        <p:txBody>
          <a:bodyPr/>
          <a:lstStyle/>
          <a:p>
            <a:r>
              <a:rPr lang="en-IE" dirty="0"/>
              <a:t>05</a:t>
            </a:r>
          </a:p>
        </p:txBody>
      </p:sp>
      <p:sp>
        <p:nvSpPr>
          <p:cNvPr id="12" name="Text Placeholder 8">
            <a:extLst>
              <a:ext uri="{FF2B5EF4-FFF2-40B4-BE49-F238E27FC236}">
                <a16:creationId xmlns:a16="http://schemas.microsoft.com/office/drawing/2014/main" id="{EBB67F02-9566-9A8A-D2E3-8861E27EEB21}"/>
              </a:ext>
            </a:extLst>
          </p:cNvPr>
          <p:cNvSpPr>
            <a:spLocks noGrp="1"/>
          </p:cNvSpPr>
          <p:nvPr>
            <p:ph type="body" sz="quarter" idx="16"/>
          </p:nvPr>
        </p:nvSpPr>
        <p:spPr>
          <a:xfrm>
            <a:off x="352931" y="2487978"/>
            <a:ext cx="5282339" cy="3066422"/>
          </a:xfrm>
        </p:spPr>
        <p:txBody>
          <a:bodyPr/>
          <a:lstStyle/>
          <a:p>
            <a:r>
              <a:rPr lang="en-IE" sz="4000" b="1" dirty="0"/>
              <a:t>Možnosti financiranja v Italiji</a:t>
            </a:r>
          </a:p>
          <a:p>
            <a:r>
              <a:rPr lang="en-IE" sz="2800" dirty="0"/>
              <a:t>za alternativne turistične nastanitve</a:t>
            </a:r>
          </a:p>
        </p:txBody>
      </p:sp>
      <p:sp>
        <p:nvSpPr>
          <p:cNvPr id="15" name="TextBox 14">
            <a:extLst>
              <a:ext uri="{FF2B5EF4-FFF2-40B4-BE49-F238E27FC236}">
                <a16:creationId xmlns:a16="http://schemas.microsoft.com/office/drawing/2014/main" id="{B430DDE6-B04B-770F-0DCB-279526F7830C}"/>
              </a:ext>
            </a:extLst>
          </p:cNvPr>
          <p:cNvSpPr txBox="1"/>
          <p:nvPr/>
        </p:nvSpPr>
        <p:spPr>
          <a:xfrm>
            <a:off x="457200" y="5238814"/>
            <a:ext cx="10782300" cy="1785104"/>
          </a:xfrm>
          <a:prstGeom prst="rect">
            <a:avLst/>
          </a:prstGeom>
          <a:noFill/>
        </p:spPr>
        <p:txBody>
          <a:bodyPr wrap="square" rtlCol="0">
            <a:spAutoFit/>
          </a:bodyPr>
          <a:lstStyle/>
          <a:p>
            <a:r>
              <a:rPr lang="en-US" sz="2200" dirty="0">
                <a:solidFill>
                  <a:srgbClr val="494949"/>
                </a:solidFill>
              </a:rPr>
              <a:t>Italija ponuja bogat ekosistem možnosti financiranja za podjetnike, ki uvajajo okolju prijazne, majhne ali inovativne projekte turističnih namestitev. Čeprav obstajajo birokratske ovire, tisti, ki razumejo sistem, lahko dostopajo do močnih orodij za financiranje trajnostnih in regenerativnih gostinskih podjetij.</a:t>
            </a:r>
          </a:p>
          <a:p>
            <a:endParaRPr lang="en-IE" sz="2200" dirty="0">
              <a:solidFill>
                <a:srgbClr val="494949"/>
              </a:solidFill>
            </a:endParaRPr>
          </a:p>
        </p:txBody>
      </p:sp>
      <p:pic>
        <p:nvPicPr>
          <p:cNvPr id="14" name="Picture Placeholder 13" descr="A flag of italy with red white and green stripes&#10;&#10;AI-generated content may be incorrect.">
            <a:extLst>
              <a:ext uri="{FF2B5EF4-FFF2-40B4-BE49-F238E27FC236}">
                <a16:creationId xmlns:a16="http://schemas.microsoft.com/office/drawing/2014/main" id="{8BDD020D-B154-3986-C717-85D63DC4B4D9}"/>
              </a:ext>
            </a:extLst>
          </p:cNvPr>
          <p:cNvPicPr>
            <a:picLocks noGrp="1" noChangeAspect="1"/>
          </p:cNvPicPr>
          <p:nvPr>
            <p:ph type="pic" sz="quarter" idx="19"/>
          </p:nvPr>
        </p:nvPicPr>
        <p:blipFill>
          <a:blip r:embed="rId2"/>
          <a:srcRect l="1988" r="1988"/>
          <a:stretch>
            <a:fillRect/>
          </a:stretch>
        </p:blipFill>
        <p:spPr/>
      </p:pic>
    </p:spTree>
    <p:extLst>
      <p:ext uri="{BB962C8B-B14F-4D97-AF65-F5344CB8AC3E}">
        <p14:creationId xmlns:p14="http://schemas.microsoft.com/office/powerpoint/2010/main" val="3949969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922DF-E0CF-1447-B582-FE26D013A38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09EF2AC-E286-FB96-C7AF-5DDCF0EF7AF5}"/>
              </a:ext>
            </a:extLst>
          </p:cNvPr>
          <p:cNvSpPr>
            <a:spLocks noGrp="1"/>
          </p:cNvSpPr>
          <p:nvPr>
            <p:ph type="body" sz="quarter" idx="18"/>
          </p:nvPr>
        </p:nvSpPr>
        <p:spPr>
          <a:xfrm>
            <a:off x="795695" y="988429"/>
            <a:ext cx="11008711" cy="3849918"/>
          </a:xfrm>
        </p:spPr>
        <p:txBody>
          <a:bodyPr lIns="91440" tIns="45720" rIns="91440" bIns="45720" anchor="t"/>
          <a:lstStyle/>
          <a:p>
            <a:r>
              <a:rPr lang="en-US" sz="2100" b="1" dirty="0"/>
              <a:t>Razmišljate o tem, da bi svoje podjetje za podeželski turizem naredili bolj zeleno? </a:t>
            </a:r>
            <a:r>
              <a:rPr lang="en-US" sz="2100" dirty="0"/>
              <a:t>Ne glede na to, ali upravljate glamping, ekološko kočo ali kmetijo, države, kot so </a:t>
            </a:r>
            <a:r>
              <a:rPr lang="en-US" sz="2100" b="1" dirty="0"/>
              <a:t>Irska, Slovenija, Islandija, Nizozemska in Italija</a:t>
            </a:r>
            <a:r>
              <a:rPr lang="en-US" sz="2100" dirty="0"/>
              <a:t>, ponujajo </a:t>
            </a:r>
            <a:r>
              <a:rPr lang="en-US" sz="2100" i="1" dirty="0"/>
              <a:t>zelene subvencije in posojila, </a:t>
            </a:r>
            <a:r>
              <a:rPr lang="en-US" sz="2100" dirty="0"/>
              <a:t>da bi malim turističnim podjetjem pomagale postati bolj trajnostna.</a:t>
            </a:r>
            <a:endParaRPr lang="en-US" sz="2100" dirty="0">
              <a:ea typeface="Calibri"/>
              <a:cs typeface="Calibri"/>
            </a:endParaRPr>
          </a:p>
          <a:p>
            <a:r>
              <a:rPr lang="en-US" sz="2100" dirty="0"/>
              <a:t>Lahko pridobite sredstva za nadgradnje, kot so </a:t>
            </a:r>
            <a:r>
              <a:rPr lang="en-US" sz="2100" b="1" dirty="0"/>
              <a:t>sončni kolektorji, izolacija, toplotne črpalke ali celo ekološke certifikacije</a:t>
            </a:r>
            <a:r>
              <a:rPr lang="en-US" sz="2100" dirty="0"/>
              <a:t>. </a:t>
            </a:r>
            <a:endParaRPr lang="en-US" sz="2100" dirty="0">
              <a:ea typeface="Calibri"/>
              <a:cs typeface="Calibri"/>
            </a:endParaRPr>
          </a:p>
          <a:p>
            <a:r>
              <a:rPr lang="en-US" sz="2100" b="1" dirty="0">
                <a:solidFill>
                  <a:srgbClr val="E96751"/>
                </a:solidFill>
              </a:rPr>
              <a:t>Na primer, </a:t>
            </a:r>
            <a:r>
              <a:rPr lang="en-US" sz="2100" dirty="0"/>
              <a:t>irska agencija SEAI ponuja subvencije za energetsko nadgradnjo, slovenski Ekološki sklad podpira zelene prenove, Italija pa ima 500 milijonov evrov sredstev za bolj trajnostni turizem. Na Islandiji se podeželske gostišča lahko prijavijo za regionalne razvojne ali inovacijske sklade, Nizozemska pa ponuja velikodušne davčne olajšave in subvencije za energetsko učinkovite izboljšave.</a:t>
            </a:r>
            <a:endParaRPr lang="en-US" sz="2100" dirty="0">
              <a:ea typeface="Calibri"/>
              <a:cs typeface="Calibri"/>
            </a:endParaRPr>
          </a:p>
          <a:p>
            <a:r>
              <a:rPr lang="en-US" sz="2100" dirty="0"/>
              <a:t>Prehod na zeleno ni dober samo za planet – zmanjša tudi vaše stroške za energijo, izboljša vaš ugled pri ekološko ozaveščenih gostih in zagotovi prihodnost vašega podjetja. In najboljše od vsega? Mnoge od teh shem so prilagojene majhnim podeželskim turističnim nastanitvam, kot je vaša.</a:t>
            </a:r>
            <a:endParaRPr lang="en-US" sz="2100" dirty="0">
              <a:ea typeface="Calibri"/>
              <a:cs typeface="Calibri"/>
            </a:endParaRPr>
          </a:p>
          <a:p>
            <a:r>
              <a:rPr lang="en-US" sz="2100"/>
              <a:t>Raziščite, </a:t>
            </a:r>
            <a:r>
              <a:rPr lang="en-US" sz="2100" err="1"/>
              <a:t>kaj</a:t>
            </a:r>
            <a:r>
              <a:rPr lang="en-US" sz="2100"/>
              <a:t> je </a:t>
            </a:r>
            <a:r>
              <a:rPr lang="en-US" sz="2100" err="1"/>
              <a:t>na</a:t>
            </a:r>
            <a:r>
              <a:rPr lang="en-US" sz="2100"/>
              <a:t> </a:t>
            </a:r>
            <a:r>
              <a:rPr lang="en-US" sz="2100" err="1"/>
              <a:t>voljo</a:t>
            </a:r>
            <a:r>
              <a:rPr lang="en-US" sz="2100"/>
              <a:t> in </a:t>
            </a:r>
            <a:r>
              <a:rPr lang="en-US" sz="2100" err="1"/>
              <a:t>kako</a:t>
            </a:r>
            <a:r>
              <a:rPr lang="en-US" sz="2100"/>
              <a:t> </a:t>
            </a:r>
            <a:r>
              <a:rPr lang="en-US" sz="2100" err="1"/>
              <a:t>lahko</a:t>
            </a:r>
            <a:r>
              <a:rPr lang="en-US" sz="2100"/>
              <a:t> </a:t>
            </a:r>
            <a:r>
              <a:rPr lang="en-US" sz="2100" err="1"/>
              <a:t>izkoristite</a:t>
            </a:r>
            <a:r>
              <a:rPr lang="en-US" sz="2100"/>
              <a:t> </a:t>
            </a:r>
            <a:r>
              <a:rPr lang="en-US" sz="2100" err="1"/>
              <a:t>te</a:t>
            </a:r>
            <a:r>
              <a:rPr lang="en-US" sz="2100"/>
              <a:t> </a:t>
            </a:r>
            <a:r>
              <a:rPr lang="en-US" sz="2100" err="1"/>
              <a:t>odlične</a:t>
            </a:r>
            <a:r>
              <a:rPr lang="en-US" sz="2100"/>
              <a:t> </a:t>
            </a:r>
            <a:r>
              <a:rPr lang="en-US" sz="2100" err="1"/>
              <a:t>priložnosti</a:t>
            </a:r>
            <a:r>
              <a:rPr lang="en-US" sz="2100"/>
              <a:t>!</a:t>
            </a:r>
            <a:endParaRPr lang="en-US" sz="2100">
              <a:ea typeface="Calibri"/>
              <a:cs typeface="Calibri"/>
            </a:endParaRPr>
          </a:p>
          <a:p>
            <a:endParaRPr lang="en-IE" sz="2100" dirty="0">
              <a:ea typeface="Calibri"/>
              <a:cs typeface="Calibri"/>
            </a:endParaRPr>
          </a:p>
        </p:txBody>
      </p:sp>
      <p:sp>
        <p:nvSpPr>
          <p:cNvPr id="3" name="Text Placeholder 2">
            <a:extLst>
              <a:ext uri="{FF2B5EF4-FFF2-40B4-BE49-F238E27FC236}">
                <a16:creationId xmlns:a16="http://schemas.microsoft.com/office/drawing/2014/main" id="{50E44422-85B1-C508-EE2F-A7BED4B671B5}"/>
              </a:ext>
            </a:extLst>
          </p:cNvPr>
          <p:cNvSpPr>
            <a:spLocks noGrp="1"/>
          </p:cNvSpPr>
          <p:nvPr>
            <p:ph type="body" sz="quarter" idx="16"/>
          </p:nvPr>
        </p:nvSpPr>
        <p:spPr>
          <a:xfrm>
            <a:off x="798381" y="499100"/>
            <a:ext cx="10595237" cy="803654"/>
          </a:xfrm>
        </p:spPr>
        <p:txBody>
          <a:bodyPr/>
          <a:lstStyle/>
          <a:p>
            <a:r>
              <a:rPr lang="en-US" dirty="0"/>
              <a:t>Zelena sredstva za podeželsko alternativno turistično nastanitev</a:t>
            </a:r>
            <a:endParaRPr lang="en-IE" dirty="0"/>
          </a:p>
          <a:p>
            <a:endParaRPr lang="en-IE" dirty="0"/>
          </a:p>
        </p:txBody>
      </p:sp>
    </p:spTree>
    <p:extLst>
      <p:ext uri="{BB962C8B-B14F-4D97-AF65-F5344CB8AC3E}">
        <p14:creationId xmlns:p14="http://schemas.microsoft.com/office/powerpoint/2010/main" val="880613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8C128-8745-2B86-703F-F79766712F5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EA400DB-E90F-6158-A5AD-943AB78884B1}"/>
              </a:ext>
            </a:extLst>
          </p:cNvPr>
          <p:cNvSpPr>
            <a:spLocks noGrp="1"/>
          </p:cNvSpPr>
          <p:nvPr>
            <p:ph type="body" sz="quarter" idx="18"/>
          </p:nvPr>
        </p:nvSpPr>
        <p:spPr>
          <a:xfrm>
            <a:off x="3047583" y="1234350"/>
            <a:ext cx="8617528" cy="5422764"/>
          </a:xfrm>
        </p:spPr>
        <p:txBody>
          <a:bodyPr lIns="91440" tIns="45720" rIns="91440" bIns="45720" anchor="t"/>
          <a:lstStyle/>
          <a:p>
            <a:r>
              <a:rPr lang="en-IE" sz="2800" b="1" dirty="0">
                <a:solidFill>
                  <a:srgbClr val="459597"/>
                </a:solidFill>
                <a:hlinkClick r:id="rId2">
                  <a:extLst>
                    <a:ext uri="{A12FA001-AC4F-418D-AE19-62706E023703}">
                      <ahyp:hlinkClr xmlns:ahyp="http://schemas.microsoft.com/office/drawing/2018/hyperlinkcolor" val="tx"/>
                    </a:ext>
                  </a:extLst>
                </a:hlinkClick>
              </a:rPr>
              <a:t>Program razvoja podeželja EU (RDP / EAFRD)</a:t>
            </a:r>
            <a:r>
              <a:rPr lang="en-IE" sz="2800" b="1" dirty="0">
                <a:solidFill>
                  <a:srgbClr val="459597"/>
                </a:solidFill>
              </a:rPr>
              <a:t>. </a:t>
            </a:r>
          </a:p>
          <a:p>
            <a:r>
              <a:rPr lang="en-IE" sz="2100" dirty="0"/>
              <a:t>Sredstva, ki jih sofinancira EU prek italijanskega </a:t>
            </a:r>
            <a:r>
              <a:rPr lang="en-IE" sz="2100" b="1" dirty="0"/>
              <a:t>programa za razvoj podeželja</a:t>
            </a:r>
            <a:r>
              <a:rPr lang="en-IE" sz="2100" dirty="0"/>
              <a:t>, ponujajo podporo za </a:t>
            </a:r>
            <a:r>
              <a:rPr lang="en-IE" sz="2100" b="1" dirty="0"/>
              <a:t>diverzifikacijo turizma, zelene nadgradnje in trajnostni agroturizem</a:t>
            </a:r>
            <a:r>
              <a:rPr lang="en-IE" sz="2100" dirty="0"/>
              <a:t>.</a:t>
            </a:r>
            <a:endParaRPr lang="en-IE" sz="2100" dirty="0">
              <a:ea typeface="Calibri"/>
              <a:cs typeface="Calibri"/>
            </a:endParaRPr>
          </a:p>
          <a:p>
            <a:r>
              <a:rPr lang="en-IE" sz="2100" b="1" dirty="0"/>
              <a:t>Za </a:t>
            </a:r>
            <a:r>
              <a:rPr lang="en-IE" sz="2100" b="1" dirty="0" err="1"/>
              <a:t>kmetijski</a:t>
            </a:r>
            <a:r>
              <a:rPr lang="en-IE" sz="2100" b="1" dirty="0"/>
              <a:t> </a:t>
            </a:r>
            <a:r>
              <a:rPr lang="en-IE" sz="2100" b="1" dirty="0" err="1"/>
              <a:t>turizem</a:t>
            </a:r>
            <a:r>
              <a:rPr lang="en-IE" sz="2100" b="1" dirty="0"/>
              <a:t> </a:t>
            </a:r>
            <a:r>
              <a:rPr lang="en-IE" sz="2100"/>
              <a:t>(</a:t>
            </a:r>
            <a:r>
              <a:rPr lang="en-IE" sz="2100" err="1"/>
              <a:t>agriturizem</a:t>
            </a:r>
            <a:r>
              <a:rPr lang="en-IE" sz="2100"/>
              <a:t>) in </a:t>
            </a:r>
            <a:r>
              <a:rPr lang="en-IE" sz="2100" err="1"/>
              <a:t>podeželska</a:t>
            </a:r>
            <a:r>
              <a:rPr lang="en-IE" sz="2100"/>
              <a:t> </a:t>
            </a:r>
            <a:r>
              <a:rPr lang="en-IE" sz="2100" err="1"/>
              <a:t>mikro</a:t>
            </a:r>
            <a:r>
              <a:rPr lang="en-IE" sz="2100"/>
              <a:t> </a:t>
            </a:r>
            <a:r>
              <a:rPr lang="en-IE" sz="2100" err="1"/>
              <a:t>podjetja</a:t>
            </a:r>
            <a:r>
              <a:rPr lang="en-IE" sz="2100"/>
              <a:t>, </a:t>
            </a:r>
            <a:r>
              <a:rPr lang="en-IE" sz="2100" err="1"/>
              <a:t>predelava</a:t>
            </a:r>
            <a:r>
              <a:rPr lang="en-IE" sz="2100"/>
              <a:t> </a:t>
            </a:r>
            <a:r>
              <a:rPr lang="en-IE" sz="2100" dirty="0" err="1"/>
              <a:t>stavb</a:t>
            </a:r>
            <a:r>
              <a:rPr lang="en-IE" sz="2100" dirty="0"/>
              <a:t> v </a:t>
            </a:r>
            <a:r>
              <a:rPr lang="en-IE" sz="2100" dirty="0" err="1"/>
              <a:t>ekološke</a:t>
            </a:r>
            <a:r>
              <a:rPr lang="en-IE" sz="2100" dirty="0"/>
              <a:t> nastanitve, npr. </a:t>
            </a:r>
            <a:r>
              <a:rPr lang="en-US" sz="2100" dirty="0"/>
              <a:t>kmetija predeluje skedenj v gostišče s 60.000 EUR</a:t>
            </a:r>
            <a:endParaRPr lang="en-IE" sz="2100" dirty="0">
              <a:ea typeface="Calibri"/>
              <a:cs typeface="Calibri"/>
            </a:endParaRPr>
          </a:p>
          <a:p>
            <a:r>
              <a:rPr lang="en-IE" sz="2100" dirty="0"/>
              <a:t>Podpira preoblikovanje kmetijskih stavb v turistične nastanitve. Namestitev </a:t>
            </a:r>
            <a:r>
              <a:rPr lang="en-IE" sz="2100" b="1" dirty="0"/>
              <a:t>sončnih kolektorjev</a:t>
            </a:r>
            <a:r>
              <a:rPr lang="en-IE" sz="2100" dirty="0"/>
              <a:t>, </a:t>
            </a:r>
            <a:r>
              <a:rPr lang="en-IE" sz="2100" b="1" dirty="0"/>
              <a:t>toplotnih črpalk</a:t>
            </a:r>
            <a:r>
              <a:rPr lang="en-IE" sz="2100" dirty="0"/>
              <a:t>, </a:t>
            </a:r>
            <a:r>
              <a:rPr lang="en-IE" sz="2100" b="1" dirty="0"/>
              <a:t>sistemov za zbiranje deževnice ali </a:t>
            </a:r>
            <a:r>
              <a:rPr lang="en-IE" sz="2100" dirty="0"/>
              <a:t>naravne infrastrukture (poti, informacijski </a:t>
            </a:r>
            <a:r>
              <a:rPr lang="en-IE" sz="2100" err="1"/>
              <a:t>centri</a:t>
            </a:r>
            <a:r>
              <a:rPr lang="en-IE" sz="2100" dirty="0"/>
              <a:t>)</a:t>
            </a:r>
            <a:endParaRPr lang="en-IE" sz="2100" dirty="0">
              <a:ea typeface="Calibri"/>
              <a:cs typeface="Calibri"/>
            </a:endParaRPr>
          </a:p>
          <a:p>
            <a:r>
              <a:rPr lang="en-IE" sz="2100" b="1" dirty="0">
                <a:solidFill>
                  <a:srgbClr val="E96751"/>
                </a:solidFill>
              </a:rPr>
              <a:t>Primer</a:t>
            </a:r>
            <a:r>
              <a:rPr lang="en-IE" sz="2100" dirty="0">
                <a:solidFill>
                  <a:srgbClr val="E96751"/>
                </a:solidFill>
              </a:rPr>
              <a:t>: </a:t>
            </a:r>
            <a:r>
              <a:rPr lang="en-IE" sz="2100" dirty="0"/>
              <a:t>Vinogradniško posestvo prejme 60.000 </a:t>
            </a:r>
            <a:r>
              <a:rPr lang="en-IE" sz="2100" b="1" dirty="0"/>
              <a:t>EUR sredstev </a:t>
            </a:r>
            <a:r>
              <a:rPr lang="en-IE" sz="2100" dirty="0"/>
              <a:t>iz </a:t>
            </a:r>
            <a:r>
              <a:rPr lang="en-IE" sz="2100" b="1" dirty="0"/>
              <a:t>EAFRD </a:t>
            </a:r>
            <a:r>
              <a:rPr lang="en-IE" sz="2100" dirty="0"/>
              <a:t>za namestitev sončnih kolektorjev in preureditev neuporabljene skednje v ekološke gostiške apartmaje z zelenim certifikatom. </a:t>
            </a:r>
            <a:r>
              <a:rPr lang="en-IE" sz="2100" dirty="0">
                <a:solidFill>
                  <a:srgbClr val="E96751"/>
                </a:solidFill>
                <a:hlinkClick r:id="rId3">
                  <a:extLst>
                    <a:ext uri="{A12FA001-AC4F-418D-AE19-62706E023703}">
                      <ahyp:hlinkClr xmlns:ahyp="http://schemas.microsoft.com/office/drawing/2018/hyperlinkcolor" val="tx"/>
                    </a:ext>
                  </a:extLst>
                </a:hlinkClick>
              </a:rPr>
              <a:t>Pregled italijanskega programa razvoja podeželja 2023–2027</a:t>
            </a:r>
            <a:br>
              <a:rPr lang="en-IE" sz="2100" dirty="0">
                <a:hlinkClick r:id="rId3">
                  <a:extLst>
                    <a:ext uri="{A12FA001-AC4F-418D-AE19-62706E023703}">
                      <ahyp:hlinkClr xmlns:ahyp="http://schemas.microsoft.com/office/drawing/2018/hyperlinkcolor" val="tx"/>
                    </a:ext>
                  </a:extLst>
                </a:hlinkClick>
              </a:rPr>
            </a:br>
            <a:r>
              <a:rPr lang="en-IE" sz="2100" dirty="0">
                <a:solidFill>
                  <a:srgbClr val="E96751"/>
                </a:solidFill>
                <a:hlinkClick r:id="rId3">
                  <a:extLst>
                    <a:ext uri="{A12FA001-AC4F-418D-AE19-62706E023703}">
                      <ahyp:hlinkClr xmlns:ahyp="http://schemas.microsoft.com/office/drawing/2018/hyperlinkcolor" val="tx"/>
                    </a:ext>
                  </a:extLst>
                </a:hlinkClick>
              </a:rPr>
              <a:t>Program EAFRD (EU)</a:t>
            </a:r>
          </a:p>
        </p:txBody>
      </p:sp>
      <p:sp>
        <p:nvSpPr>
          <p:cNvPr id="5" name="Text Placeholder 4">
            <a:extLst>
              <a:ext uri="{FF2B5EF4-FFF2-40B4-BE49-F238E27FC236}">
                <a16:creationId xmlns:a16="http://schemas.microsoft.com/office/drawing/2014/main" id="{D140AE8E-1DA4-E679-45E8-C7E7C0469821}"/>
              </a:ext>
            </a:extLst>
          </p:cNvPr>
          <p:cNvSpPr>
            <a:spLocks noGrp="1"/>
          </p:cNvSpPr>
          <p:nvPr>
            <p:ph type="body" sz="quarter" idx="16"/>
          </p:nvPr>
        </p:nvSpPr>
        <p:spPr>
          <a:xfrm>
            <a:off x="2914650" y="514350"/>
            <a:ext cx="10595237" cy="803654"/>
          </a:xfrm>
        </p:spPr>
        <p:txBody>
          <a:bodyPr/>
          <a:lstStyle/>
          <a:p>
            <a:r>
              <a:rPr lang="en-IE" sz="4000" dirty="0">
                <a:solidFill>
                  <a:srgbClr val="00B050"/>
                </a:solidFill>
              </a:rPr>
              <a:t>Zelene subvencije in financiranje (Italija)</a:t>
            </a:r>
          </a:p>
        </p:txBody>
      </p:sp>
      <p:pic>
        <p:nvPicPr>
          <p:cNvPr id="4" name="Picture 3">
            <a:extLst>
              <a:ext uri="{FF2B5EF4-FFF2-40B4-BE49-F238E27FC236}">
                <a16:creationId xmlns:a16="http://schemas.microsoft.com/office/drawing/2014/main" id="{87D13115-712B-312A-54C2-8F4C41520CEC}"/>
              </a:ext>
            </a:extLst>
          </p:cNvPr>
          <p:cNvPicPr>
            <a:picLocks noChangeAspect="1"/>
          </p:cNvPicPr>
          <p:nvPr/>
        </p:nvPicPr>
        <p:blipFill>
          <a:blip r:embed="rId4"/>
          <a:stretch>
            <a:fillRect/>
          </a:stretch>
        </p:blipFill>
        <p:spPr>
          <a:xfrm>
            <a:off x="433032" y="2302059"/>
            <a:ext cx="2386368" cy="2903786"/>
          </a:xfrm>
          <a:prstGeom prst="rect">
            <a:avLst/>
          </a:prstGeom>
        </p:spPr>
      </p:pic>
      <p:pic>
        <p:nvPicPr>
          <p:cNvPr id="8" name="Picture 7" descr="A flag of italy with red white and green stripes&#10;&#10;AI-generated content may be incorrect.">
            <a:extLst>
              <a:ext uri="{FF2B5EF4-FFF2-40B4-BE49-F238E27FC236}">
                <a16:creationId xmlns:a16="http://schemas.microsoft.com/office/drawing/2014/main" id="{88E7F23A-2B76-5811-BEEA-BB4F461B7F83}"/>
              </a:ext>
            </a:extLst>
          </p:cNvPr>
          <p:cNvPicPr>
            <a:picLocks noChangeAspect="1"/>
          </p:cNvPicPr>
          <p:nvPr/>
        </p:nvPicPr>
        <p:blipFill>
          <a:blip r:embed="rId5"/>
          <a:stretch>
            <a:fillRect/>
          </a:stretch>
        </p:blipFill>
        <p:spPr>
          <a:xfrm>
            <a:off x="546427" y="514350"/>
            <a:ext cx="2159578" cy="1440000"/>
          </a:xfrm>
          <a:prstGeom prst="rect">
            <a:avLst/>
          </a:prstGeom>
        </p:spPr>
      </p:pic>
      <p:grpSp>
        <p:nvGrpSpPr>
          <p:cNvPr id="3" name="Group 2">
            <a:extLst>
              <a:ext uri="{FF2B5EF4-FFF2-40B4-BE49-F238E27FC236}">
                <a16:creationId xmlns:a16="http://schemas.microsoft.com/office/drawing/2014/main" id="{58AEA1D7-CB4E-0D20-8597-44FE393B41B0}"/>
              </a:ext>
            </a:extLst>
          </p:cNvPr>
          <p:cNvGrpSpPr/>
          <p:nvPr/>
        </p:nvGrpSpPr>
        <p:grpSpPr>
          <a:xfrm>
            <a:off x="2308045" y="1060972"/>
            <a:ext cx="720000" cy="861774"/>
            <a:chOff x="1016000" y="1024973"/>
            <a:chExt cx="1016000" cy="1216059"/>
          </a:xfrm>
        </p:grpSpPr>
        <p:sp>
          <p:nvSpPr>
            <p:cNvPr id="7" name="Oval 6">
              <a:extLst>
                <a:ext uri="{FF2B5EF4-FFF2-40B4-BE49-F238E27FC236}">
                  <a16:creationId xmlns:a16="http://schemas.microsoft.com/office/drawing/2014/main" id="{82A41D41-FE91-EE3A-00DE-B2F5639C6693}"/>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F10B5A23-3A0E-6A1D-1352-48DA9078B640}"/>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a:t>
              </a:r>
            </a:p>
          </p:txBody>
        </p:sp>
      </p:grpSp>
    </p:spTree>
    <p:extLst>
      <p:ext uri="{BB962C8B-B14F-4D97-AF65-F5344CB8AC3E}">
        <p14:creationId xmlns:p14="http://schemas.microsoft.com/office/powerpoint/2010/main" val="1565634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19EC3-9987-60E7-449A-0A4C61AC26A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5715B4B-A3FF-882A-DD0D-47F7285B5B76}"/>
              </a:ext>
            </a:extLst>
          </p:cNvPr>
          <p:cNvSpPr>
            <a:spLocks noGrp="1"/>
          </p:cNvSpPr>
          <p:nvPr>
            <p:ph type="body" sz="quarter" idx="18"/>
          </p:nvPr>
        </p:nvSpPr>
        <p:spPr>
          <a:xfrm>
            <a:off x="3166606" y="387350"/>
            <a:ext cx="8478967" cy="3849918"/>
          </a:xfrm>
        </p:spPr>
        <p:txBody>
          <a:bodyPr/>
          <a:lstStyle/>
          <a:p>
            <a:pPr>
              <a:lnSpc>
                <a:spcPct val="100000"/>
              </a:lnSpc>
              <a:spcBef>
                <a:spcPts val="0"/>
              </a:spcBef>
              <a:spcAft>
                <a:spcPts val="600"/>
              </a:spcAft>
            </a:pPr>
            <a:r>
              <a:rPr lang="en-US" sz="2800" b="1" dirty="0">
                <a:solidFill>
                  <a:srgbClr val="459597"/>
                </a:solidFill>
              </a:rPr>
              <a:t>Ekološki certifikacijski kuponi </a:t>
            </a:r>
          </a:p>
          <a:p>
            <a:pPr>
              <a:lnSpc>
                <a:spcPct val="100000"/>
              </a:lnSpc>
              <a:spcBef>
                <a:spcPts val="0"/>
              </a:spcBef>
              <a:spcAft>
                <a:spcPts val="600"/>
              </a:spcAft>
            </a:pPr>
            <a:r>
              <a:rPr lang="en-US" b="1" dirty="0" err="1"/>
              <a:t>Decreto </a:t>
            </a:r>
            <a:r>
              <a:rPr lang="en-US" b="1" dirty="0"/>
              <a:t>MIPAAF (Javno obvestilo št. 2/2023). Program kuponov</a:t>
            </a:r>
            <a:r>
              <a:rPr lang="en-US" dirty="0"/>
              <a:t>, ki ga je uvedlo italijansko ministrstvo za kmetijstvo (MIPAAF) in ponuja </a:t>
            </a:r>
            <a:r>
              <a:rPr lang="en-US" b="1" dirty="0"/>
              <a:t>do 2000 EUR na podjetje </a:t>
            </a:r>
            <a:r>
              <a:rPr lang="en-US" dirty="0"/>
              <a:t>za kritje stroškov pridobitve ali obnovitve </a:t>
            </a:r>
            <a:r>
              <a:rPr lang="en-US" b="1" dirty="0"/>
              <a:t>certifikatov trajnosti, </a:t>
            </a:r>
            <a:r>
              <a:rPr lang="en-US" dirty="0"/>
              <a:t>zlasti za stroške certifikacije </a:t>
            </a:r>
            <a:r>
              <a:rPr lang="pt-BR" dirty="0">
                <a:solidFill>
                  <a:srgbClr val="E96751"/>
                </a:solidFill>
                <a:hlinkClick r:id="rId2">
                  <a:extLst>
                    <a:ext uri="{A12FA001-AC4F-418D-AE19-62706E023703}">
                      <ahyp:hlinkClr xmlns:ahyp="http://schemas.microsoft.com/office/drawing/2018/hyperlinkcolor" val="tx"/>
                    </a:ext>
                  </a:extLst>
                </a:hlinkClick>
              </a:rPr>
              <a:t>EMAS, EU Ecolabel, ISO 14001 / ISO 21401 </a:t>
            </a:r>
            <a:r>
              <a:rPr lang="pt-BR" b="1" dirty="0"/>
              <a:t>ter okoljske revizije in svetovanje.</a:t>
            </a:r>
          </a:p>
          <a:p>
            <a:r>
              <a:rPr lang="en-US" dirty="0"/>
              <a:t>Za </a:t>
            </a:r>
            <a:r>
              <a:rPr lang="en-US" dirty="0">
                <a:solidFill>
                  <a:srgbClr val="E96751"/>
                </a:solidFill>
                <a:hlinkClick r:id="rId3">
                  <a:extLst>
                    <a:ext uri="{A12FA001-AC4F-418D-AE19-62706E023703}">
                      <ahyp:hlinkClr xmlns:ahyp="http://schemas.microsoft.com/office/drawing/2018/hyperlinkcolor" val="tx"/>
                    </a:ext>
                  </a:extLst>
                </a:hlinkClick>
              </a:rPr>
              <a:t>podeželsko in mestno </a:t>
            </a:r>
            <a:r>
              <a:rPr lang="en-US" b="1" dirty="0"/>
              <a:t>turistično nastanitev</a:t>
            </a:r>
            <a:r>
              <a:rPr lang="en-US" dirty="0"/>
              <a:t>, vključno z B&amp;B, </a:t>
            </a:r>
            <a:r>
              <a:rPr lang="en-US" dirty="0" err="1"/>
              <a:t>agroturizmom</a:t>
            </a:r>
            <a:r>
              <a:rPr lang="en-US" dirty="0"/>
              <a:t>, hoteli in kampi, je to še posebej koristno za majhne ekološke koče ali družinske gostišča, ki pridobivajo ali podaljšujejo </a:t>
            </a:r>
            <a:r>
              <a:rPr lang="en-US" b="1" dirty="0"/>
              <a:t>certifikate trajnosti</a:t>
            </a:r>
            <a:r>
              <a:rPr lang="en-US" dirty="0"/>
              <a:t>.</a:t>
            </a:r>
          </a:p>
          <a:p>
            <a:r>
              <a:rPr lang="en-US" b="1" dirty="0">
                <a:solidFill>
                  <a:srgbClr val="E96751"/>
                </a:solidFill>
              </a:rPr>
              <a:t>Primer</a:t>
            </a:r>
            <a:r>
              <a:rPr lang="en-US" dirty="0">
                <a:solidFill>
                  <a:srgbClr val="E96751"/>
                </a:solidFill>
              </a:rPr>
              <a:t>: </a:t>
            </a:r>
            <a:r>
              <a:rPr lang="en-US" dirty="0"/>
              <a:t>Majhna kmetija (</a:t>
            </a:r>
            <a:r>
              <a:rPr lang="en-US" dirty="0" err="1"/>
              <a:t>agriturismo</a:t>
            </a:r>
            <a:r>
              <a:rPr lang="en-US" dirty="0"/>
              <a:t>) uporabi bon</a:t>
            </a:r>
            <a:r>
              <a:rPr lang="en-US" dirty="0">
                <a:solidFill>
                  <a:srgbClr val="E96751"/>
                </a:solidFill>
                <a:hlinkClick r:id="rId4">
                  <a:extLst>
                    <a:ext uri="{A12FA001-AC4F-418D-AE19-62706E023703}">
                      <ahyp:hlinkClr xmlns:ahyp="http://schemas.microsoft.com/office/drawing/2018/hyperlinkcolor" val="tx"/>
                    </a:ext>
                  </a:extLst>
                </a:hlinkClick>
              </a:rPr>
              <a:t> v višini 2000 EUR </a:t>
            </a:r>
            <a:r>
              <a:rPr lang="en-US" dirty="0"/>
              <a:t>za najem svetovalca, ki ji pomaga pridobiti EU Ecolabel, s čimer poveča svojo prepoznavnost na trajnostnih platformah za rezervacije.</a:t>
            </a:r>
          </a:p>
          <a:p>
            <a:pPr>
              <a:lnSpc>
                <a:spcPct val="100000"/>
              </a:lnSpc>
              <a:spcBef>
                <a:spcPts val="0"/>
              </a:spcBef>
              <a:spcAft>
                <a:spcPts val="600"/>
              </a:spcAft>
            </a:pPr>
            <a:r>
              <a:rPr lang="en-US" b="1" dirty="0">
                <a:solidFill>
                  <a:srgbClr val="E96751"/>
                </a:solidFill>
              </a:rPr>
              <a:t>Primer</a:t>
            </a:r>
            <a:r>
              <a:rPr lang="en-US" dirty="0">
                <a:solidFill>
                  <a:srgbClr val="E96751"/>
                </a:solidFill>
              </a:rPr>
              <a:t>: </a:t>
            </a:r>
            <a:r>
              <a:rPr lang="en-US" dirty="0"/>
              <a:t>Podeželski B&amp;B zaprosi za EMAS in dobi delno povračilo stroškov svetovanja in prijavnine.</a:t>
            </a:r>
          </a:p>
          <a:p>
            <a:pPr>
              <a:lnSpc>
                <a:spcPct val="100000"/>
              </a:lnSpc>
              <a:spcBef>
                <a:spcPts val="0"/>
              </a:spcBef>
              <a:spcAft>
                <a:spcPts val="600"/>
              </a:spcAft>
            </a:pPr>
            <a:r>
              <a:rPr lang="en-US" b="1" dirty="0"/>
              <a:t>Več informacij</a:t>
            </a:r>
            <a:r>
              <a:rPr lang="en-US" dirty="0"/>
              <a:t>: </a:t>
            </a:r>
            <a:r>
              <a:rPr lang="en-US" dirty="0">
                <a:solidFill>
                  <a:srgbClr val="EC7C69"/>
                </a:solidFill>
                <a:hlinkClick r:id="rId5">
                  <a:extLst>
                    <a:ext uri="{A12FA001-AC4F-418D-AE19-62706E023703}">
                      <ahyp:hlinkClr xmlns:ahyp="http://schemas.microsoft.com/office/drawing/2018/hyperlinkcolor" val="tx"/>
                    </a:ext>
                  </a:extLst>
                </a:hlinkClick>
              </a:rPr>
              <a:t>Priročnik EU o sistemu EMAS</a:t>
            </a:r>
            <a:endParaRPr lang="en-US" dirty="0">
              <a:solidFill>
                <a:srgbClr val="EC7C69"/>
              </a:solidFill>
            </a:endParaRPr>
          </a:p>
          <a:p>
            <a:pPr>
              <a:lnSpc>
                <a:spcPct val="100000"/>
              </a:lnSpc>
              <a:spcBef>
                <a:spcPts val="0"/>
              </a:spcBef>
              <a:spcAft>
                <a:spcPts val="600"/>
              </a:spcAft>
            </a:pPr>
            <a:endParaRPr lang="en-IE" dirty="0"/>
          </a:p>
        </p:txBody>
      </p:sp>
      <p:pic>
        <p:nvPicPr>
          <p:cNvPr id="4" name="Picture 3">
            <a:extLst>
              <a:ext uri="{FF2B5EF4-FFF2-40B4-BE49-F238E27FC236}">
                <a16:creationId xmlns:a16="http://schemas.microsoft.com/office/drawing/2014/main" id="{3A0FFED9-A083-B635-E445-1CAB712DB751}"/>
              </a:ext>
            </a:extLst>
          </p:cNvPr>
          <p:cNvPicPr>
            <a:picLocks noChangeAspect="1"/>
          </p:cNvPicPr>
          <p:nvPr/>
        </p:nvPicPr>
        <p:blipFill>
          <a:blip r:embed="rId6"/>
          <a:stretch>
            <a:fillRect/>
          </a:stretch>
        </p:blipFill>
        <p:spPr>
          <a:xfrm>
            <a:off x="433032" y="2302059"/>
            <a:ext cx="2386368" cy="2903786"/>
          </a:xfrm>
          <a:prstGeom prst="rect">
            <a:avLst/>
          </a:prstGeom>
        </p:spPr>
      </p:pic>
      <p:grpSp>
        <p:nvGrpSpPr>
          <p:cNvPr id="7" name="Group 6">
            <a:extLst>
              <a:ext uri="{FF2B5EF4-FFF2-40B4-BE49-F238E27FC236}">
                <a16:creationId xmlns:a16="http://schemas.microsoft.com/office/drawing/2014/main" id="{D9FD943B-A225-110F-B3F2-5045038BC2F9}"/>
              </a:ext>
            </a:extLst>
          </p:cNvPr>
          <p:cNvGrpSpPr/>
          <p:nvPr/>
        </p:nvGrpSpPr>
        <p:grpSpPr>
          <a:xfrm>
            <a:off x="2317046" y="384697"/>
            <a:ext cx="720000" cy="861774"/>
            <a:chOff x="1016000" y="1024973"/>
            <a:chExt cx="1016000" cy="1216059"/>
          </a:xfrm>
        </p:grpSpPr>
        <p:sp>
          <p:nvSpPr>
            <p:cNvPr id="9" name="Oval 8">
              <a:extLst>
                <a:ext uri="{FF2B5EF4-FFF2-40B4-BE49-F238E27FC236}">
                  <a16:creationId xmlns:a16="http://schemas.microsoft.com/office/drawing/2014/main" id="{5916B14C-E5DB-8FF1-284E-C0E0E7279E6C}"/>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21A6FF26-8A42-E363-E6BF-D27F6EB26F3B}"/>
                </a:ext>
              </a:extLst>
            </p:cNvPr>
            <p:cNvSpPr txBox="1"/>
            <p:nvPr/>
          </p:nvSpPr>
          <p:spPr>
            <a:xfrm>
              <a:off x="1028701" y="1024973"/>
              <a:ext cx="971550"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a:t>
              </a:r>
            </a:p>
          </p:txBody>
        </p:sp>
      </p:grpSp>
    </p:spTree>
    <p:extLst>
      <p:ext uri="{BB962C8B-B14F-4D97-AF65-F5344CB8AC3E}">
        <p14:creationId xmlns:p14="http://schemas.microsoft.com/office/powerpoint/2010/main" val="4022517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C0E19-EC71-313C-A564-3A986787BBB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85CBB51-B365-6923-D2DE-706AB088C7B4}"/>
              </a:ext>
            </a:extLst>
          </p:cNvPr>
          <p:cNvSpPr>
            <a:spLocks noGrp="1"/>
          </p:cNvSpPr>
          <p:nvPr>
            <p:ph type="body" sz="quarter" idx="18"/>
          </p:nvPr>
        </p:nvSpPr>
        <p:spPr>
          <a:xfrm>
            <a:off x="2861806" y="356645"/>
            <a:ext cx="8897162" cy="3849918"/>
          </a:xfrm>
        </p:spPr>
        <p:txBody>
          <a:bodyPr lIns="91440" tIns="45720" rIns="91440" bIns="45720" anchor="t"/>
          <a:lstStyle/>
          <a:p>
            <a:pPr>
              <a:lnSpc>
                <a:spcPct val="100000"/>
              </a:lnSpc>
              <a:spcBef>
                <a:spcPts val="0"/>
              </a:spcBef>
              <a:spcAft>
                <a:spcPts val="600"/>
              </a:spcAft>
            </a:pPr>
            <a:r>
              <a:rPr lang="en-IE" sz="2400" b="1" dirty="0">
                <a:solidFill>
                  <a:srgbClr val="459597"/>
                </a:solidFill>
                <a:hlinkClick r:id="rId2">
                  <a:extLst>
                    <a:ext uri="{A12FA001-AC4F-418D-AE19-62706E023703}">
                      <ahyp:hlinkClr xmlns:ahyp="http://schemas.microsoft.com/office/drawing/2018/hyperlinkcolor" val="tx"/>
                    </a:ext>
                  </a:extLst>
                </a:hlinkClick>
              </a:rPr>
              <a:t>Ecobonus &amp; Bonus Hotel (davčni dobropisi). </a:t>
            </a:r>
            <a:endParaRPr lang="en-IE" sz="2400" b="1" dirty="0">
              <a:solidFill>
                <a:srgbClr val="459597"/>
              </a:solidFill>
            </a:endParaRPr>
          </a:p>
          <a:p>
            <a:pPr>
              <a:lnSpc>
                <a:spcPct val="100000"/>
              </a:lnSpc>
              <a:spcBef>
                <a:spcPts val="0"/>
              </a:spcBef>
              <a:spcAft>
                <a:spcPts val="600"/>
              </a:spcAft>
            </a:pPr>
            <a:r>
              <a:rPr lang="en-IE" sz="2000" b="1" dirty="0"/>
              <a:t>65–75 % davčni dobropis </a:t>
            </a:r>
            <a:r>
              <a:rPr lang="en-IE" sz="2000" dirty="0"/>
              <a:t>za energetsko učinkovite prenove stavb, ki je na voljo hotelom, penzionom in malim in srednjim podjetjem v gostinstvu. 65–75 % za izolacijo, klimatizacijo, sončno energijo Projekt v vrednosti 50.000 EUR → dobropis v višini 37.500 EUR.</a:t>
            </a:r>
            <a:endParaRPr lang="en-IE" sz="2000" dirty="0">
              <a:ea typeface="Calibri"/>
              <a:cs typeface="Calibri"/>
            </a:endParaRPr>
          </a:p>
          <a:p>
            <a:pPr>
              <a:lnSpc>
                <a:spcPct val="100000"/>
              </a:lnSpc>
              <a:spcBef>
                <a:spcPts val="0"/>
              </a:spcBef>
              <a:spcAft>
                <a:spcPts val="600"/>
              </a:spcAft>
            </a:pPr>
            <a:r>
              <a:rPr lang="en-IE" sz="2000" dirty="0"/>
              <a:t>Upravičeni so za </a:t>
            </a:r>
            <a:r>
              <a:rPr lang="en-IE" sz="2000" b="1" dirty="0"/>
              <a:t>toplotno izolacijo, učinkovite kotle/ogrevanje, sončne kolektorje in prenovo ovoja stavbe. </a:t>
            </a:r>
            <a:r>
              <a:rPr lang="en-IE" sz="2000" b="1" dirty="0">
                <a:solidFill>
                  <a:srgbClr val="E96751"/>
                </a:solidFill>
              </a:rPr>
              <a:t>Primer</a:t>
            </a:r>
            <a:r>
              <a:rPr lang="en-IE" sz="2000" dirty="0">
                <a:solidFill>
                  <a:srgbClr val="E96751"/>
                </a:solidFill>
              </a:rPr>
              <a:t>: </a:t>
            </a:r>
            <a:r>
              <a:rPr lang="en-IE" sz="2000" dirty="0"/>
              <a:t>Penzion vlaga 50.000 EUR v zelene prenove (izolacija strehe, učinkovita klimatizacija). Z Ecobonusom lahko prek davčnih olajšav pridobi </a:t>
            </a:r>
            <a:r>
              <a:rPr lang="en-IE" sz="2000" b="1" dirty="0"/>
              <a:t>nazaj do 37.500 EUR</a:t>
            </a:r>
            <a:r>
              <a:rPr lang="en-IE" sz="2000" dirty="0"/>
              <a:t>. </a:t>
            </a:r>
            <a:r>
              <a:rPr lang="en-IE" sz="2000" dirty="0">
                <a:solidFill>
                  <a:srgbClr val="E96751"/>
                </a:solidFill>
                <a:hlinkClick r:id="rId3">
                  <a:extLst>
                    <a:ext uri="{A12FA001-AC4F-418D-AE19-62706E023703}">
                      <ahyp:hlinkClr xmlns:ahyp="http://schemas.microsoft.com/office/drawing/2018/hyperlinkcolor" val="tx"/>
                    </a:ext>
                  </a:extLst>
                </a:hlinkClick>
              </a:rPr>
              <a:t>Agenzia delle Entrate – Ecobonus (IT)</a:t>
            </a:r>
            <a:endParaRPr lang="en-IE" sz="2000" dirty="0">
              <a:solidFill>
                <a:srgbClr val="E96751"/>
              </a:solidFill>
              <a:ea typeface="Calibri"/>
              <a:cs typeface="Calibri"/>
            </a:endParaRPr>
          </a:p>
          <a:p>
            <a:pPr>
              <a:lnSpc>
                <a:spcPct val="100000"/>
              </a:lnSpc>
              <a:spcBef>
                <a:spcPts val="0"/>
              </a:spcBef>
              <a:spcAft>
                <a:spcPts val="600"/>
              </a:spcAft>
            </a:pPr>
            <a:endParaRPr lang="en-IE" sz="1000" b="1" dirty="0">
              <a:solidFill>
                <a:srgbClr val="459597"/>
              </a:solidFill>
            </a:endParaRPr>
          </a:p>
          <a:p>
            <a:pPr>
              <a:lnSpc>
                <a:spcPct val="100000"/>
              </a:lnSpc>
              <a:spcBef>
                <a:spcPts val="0"/>
              </a:spcBef>
              <a:spcAft>
                <a:spcPts val="600"/>
              </a:spcAft>
            </a:pPr>
            <a:r>
              <a:rPr lang="en-IE" sz="2400" b="1" dirty="0">
                <a:solidFill>
                  <a:srgbClr val="459597"/>
                </a:solidFill>
                <a:hlinkClick r:id="rId4">
                  <a:extLst>
                    <a:ext uri="{A12FA001-AC4F-418D-AE19-62706E023703}">
                      <ahyp:hlinkClr xmlns:ahyp="http://schemas.microsoft.com/office/drawing/2018/hyperlinkcolor" val="tx"/>
                    </a:ext>
                  </a:extLst>
                </a:hlinkClick>
              </a:rPr>
              <a:t>Conto Termico (subvencija za toplotni račun). </a:t>
            </a:r>
            <a:endParaRPr lang="en-IE" sz="2400" b="1" dirty="0">
              <a:solidFill>
                <a:srgbClr val="459597"/>
              </a:solidFill>
              <a:hlinkClick r:id="rId4">
                <a:extLst>
                  <a:ext uri="{A12FA001-AC4F-418D-AE19-62706E023703}">
                    <ahyp:hlinkClr xmlns:ahyp="http://schemas.microsoft.com/office/drawing/2018/hyperlinkcolor" val="tx"/>
                  </a:ext>
                </a:extLst>
              </a:hlinkClick>
            </a:endParaRPr>
          </a:p>
          <a:p>
            <a:pPr>
              <a:lnSpc>
                <a:spcPct val="100000"/>
              </a:lnSpc>
              <a:spcBef>
                <a:spcPts val="0"/>
              </a:spcBef>
              <a:spcAft>
                <a:spcPts val="600"/>
              </a:spcAft>
            </a:pPr>
            <a:r>
              <a:rPr lang="en-IE" sz="2000"/>
              <a:t>Nacionalni sklad, ki </a:t>
            </a:r>
            <a:r>
              <a:rPr lang="en-IE" sz="2000" b="1" dirty="0"/>
              <a:t>neposredno povrne 40–65 % </a:t>
            </a:r>
            <a:r>
              <a:rPr lang="en-IE" sz="2000" dirty="0"/>
              <a:t>stroškov za namestitev </a:t>
            </a:r>
            <a:r>
              <a:rPr lang="en-IE" sz="2000" b="1" dirty="0"/>
              <a:t>obnovljivih sistemov ogrevanja in hlajenja</a:t>
            </a:r>
            <a:r>
              <a:rPr lang="en-IE" sz="2000" dirty="0"/>
              <a:t>. 40–65 % za obnovljive vire energije (toplota, sončna energija) 8.000 EUR za sončni sistem → 4.800 EUR povrnjenih stroškov. Upravičeni sistemi vključujejo toplotne črpalke, sončne kolektorje in kotle na biomaso. Povračilo v gotovini (ne davčni dobropis), običajno v roku 2 mesecev. </a:t>
            </a:r>
            <a:r>
              <a:rPr lang="en-IE" sz="2000" b="1" dirty="0">
                <a:solidFill>
                  <a:srgbClr val="E96751"/>
                </a:solidFill>
              </a:rPr>
              <a:t>Primer</a:t>
            </a:r>
            <a:r>
              <a:rPr lang="en-IE" sz="2000" dirty="0">
                <a:solidFill>
                  <a:srgbClr val="E96751"/>
                </a:solidFill>
              </a:rPr>
              <a:t>: </a:t>
            </a:r>
            <a:r>
              <a:rPr lang="en-IE" sz="2000" dirty="0"/>
              <a:t>Podeželski B&amp;B namesti sončne kolektorje (8.000 EUR) in prejme</a:t>
            </a:r>
            <a:r>
              <a:rPr lang="en-IE" sz="2000" b="1" dirty="0"/>
              <a:t> 4.800 EUR povračila </a:t>
            </a:r>
            <a:r>
              <a:rPr lang="en-IE" sz="2000" dirty="0"/>
              <a:t>iz sheme GSE Conto Termico.</a:t>
            </a:r>
            <a:endParaRPr lang="en-IE" sz="2000">
              <a:ea typeface="Calibri"/>
              <a:cs typeface="Calibri"/>
            </a:endParaRPr>
          </a:p>
          <a:p>
            <a:pPr>
              <a:lnSpc>
                <a:spcPct val="100000"/>
              </a:lnSpc>
              <a:spcBef>
                <a:spcPts val="0"/>
              </a:spcBef>
              <a:spcAft>
                <a:spcPts val="600"/>
              </a:spcAft>
            </a:pPr>
            <a:endParaRPr lang="en-IE" dirty="0"/>
          </a:p>
          <a:p>
            <a:pPr>
              <a:lnSpc>
                <a:spcPct val="100000"/>
              </a:lnSpc>
              <a:spcBef>
                <a:spcPts val="0"/>
              </a:spcBef>
              <a:spcAft>
                <a:spcPts val="600"/>
              </a:spcAft>
            </a:pPr>
            <a:endParaRPr lang="en-IE" dirty="0"/>
          </a:p>
        </p:txBody>
      </p:sp>
      <p:pic>
        <p:nvPicPr>
          <p:cNvPr id="4" name="Picture 3">
            <a:extLst>
              <a:ext uri="{FF2B5EF4-FFF2-40B4-BE49-F238E27FC236}">
                <a16:creationId xmlns:a16="http://schemas.microsoft.com/office/drawing/2014/main" id="{7B06FD26-7203-0972-C014-7F980C55FD5B}"/>
              </a:ext>
            </a:extLst>
          </p:cNvPr>
          <p:cNvPicPr>
            <a:picLocks noChangeAspect="1"/>
          </p:cNvPicPr>
          <p:nvPr/>
        </p:nvPicPr>
        <p:blipFill>
          <a:blip r:embed="rId5"/>
          <a:stretch>
            <a:fillRect/>
          </a:stretch>
        </p:blipFill>
        <p:spPr>
          <a:xfrm>
            <a:off x="438684" y="1237567"/>
            <a:ext cx="2047316" cy="2491220"/>
          </a:xfrm>
          <a:prstGeom prst="rect">
            <a:avLst/>
          </a:prstGeom>
        </p:spPr>
      </p:pic>
      <p:grpSp>
        <p:nvGrpSpPr>
          <p:cNvPr id="9" name="Group 8">
            <a:extLst>
              <a:ext uri="{FF2B5EF4-FFF2-40B4-BE49-F238E27FC236}">
                <a16:creationId xmlns:a16="http://schemas.microsoft.com/office/drawing/2014/main" id="{BDB66FB7-F968-796D-AC1F-5B646EBD6A92}"/>
              </a:ext>
            </a:extLst>
          </p:cNvPr>
          <p:cNvGrpSpPr/>
          <p:nvPr/>
        </p:nvGrpSpPr>
        <p:grpSpPr>
          <a:xfrm>
            <a:off x="2113230" y="514350"/>
            <a:ext cx="745541" cy="861774"/>
            <a:chOff x="1016000" y="1024973"/>
            <a:chExt cx="1016000" cy="1216059"/>
          </a:xfrm>
        </p:grpSpPr>
        <p:sp>
          <p:nvSpPr>
            <p:cNvPr id="10" name="Oval 9">
              <a:extLst>
                <a:ext uri="{FF2B5EF4-FFF2-40B4-BE49-F238E27FC236}">
                  <a16:creationId xmlns:a16="http://schemas.microsoft.com/office/drawing/2014/main" id="{C63691C7-7140-FA3C-C7A9-5FF056FAD21C}"/>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TextBox 10">
              <a:extLst>
                <a:ext uri="{FF2B5EF4-FFF2-40B4-BE49-F238E27FC236}">
                  <a16:creationId xmlns:a16="http://schemas.microsoft.com/office/drawing/2014/main" id="{932954A8-26F4-8207-01E5-9ABA42B3D2A8}"/>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3</a:t>
              </a:r>
            </a:p>
          </p:txBody>
        </p:sp>
      </p:grpSp>
      <p:grpSp>
        <p:nvGrpSpPr>
          <p:cNvPr id="12" name="Group 11">
            <a:extLst>
              <a:ext uri="{FF2B5EF4-FFF2-40B4-BE49-F238E27FC236}">
                <a16:creationId xmlns:a16="http://schemas.microsoft.com/office/drawing/2014/main" id="{0977DCA7-1005-923E-CECE-594531CF5757}"/>
              </a:ext>
            </a:extLst>
          </p:cNvPr>
          <p:cNvGrpSpPr/>
          <p:nvPr/>
        </p:nvGrpSpPr>
        <p:grpSpPr>
          <a:xfrm>
            <a:off x="2113230" y="3648746"/>
            <a:ext cx="720000" cy="861774"/>
            <a:chOff x="1016000" y="1024973"/>
            <a:chExt cx="1016000" cy="1216059"/>
          </a:xfrm>
        </p:grpSpPr>
        <p:sp>
          <p:nvSpPr>
            <p:cNvPr id="13" name="Oval 12">
              <a:extLst>
                <a:ext uri="{FF2B5EF4-FFF2-40B4-BE49-F238E27FC236}">
                  <a16:creationId xmlns:a16="http://schemas.microsoft.com/office/drawing/2014/main" id="{1DE3812A-5A12-86DC-6936-E3491F84BE6B}"/>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 name="TextBox 13">
              <a:extLst>
                <a:ext uri="{FF2B5EF4-FFF2-40B4-BE49-F238E27FC236}">
                  <a16:creationId xmlns:a16="http://schemas.microsoft.com/office/drawing/2014/main" id="{74D1D66C-C2A9-E2B7-D406-7FABD78E9F94}"/>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4</a:t>
              </a:r>
            </a:p>
          </p:txBody>
        </p:sp>
      </p:grpSp>
    </p:spTree>
    <p:extLst>
      <p:ext uri="{BB962C8B-B14F-4D97-AF65-F5344CB8AC3E}">
        <p14:creationId xmlns:p14="http://schemas.microsoft.com/office/powerpoint/2010/main" val="705136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302E0-5E04-DE84-F4E8-11D4AF2D56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DD0191F-8744-A144-AD34-9EA3AF7AB073}"/>
              </a:ext>
            </a:extLst>
          </p:cNvPr>
          <p:cNvSpPr>
            <a:spLocks noGrp="1"/>
          </p:cNvSpPr>
          <p:nvPr>
            <p:ph type="body" sz="quarter" idx="18"/>
          </p:nvPr>
        </p:nvSpPr>
        <p:spPr>
          <a:xfrm>
            <a:off x="3677383" y="1217267"/>
            <a:ext cx="7932317" cy="2213420"/>
          </a:xfrm>
        </p:spPr>
        <p:txBody>
          <a:bodyPr/>
          <a:lstStyle/>
          <a:p>
            <a:r>
              <a:rPr lang="en-US" sz="2100" b="1" dirty="0"/>
              <a:t>Turistični predpisi </a:t>
            </a:r>
            <a:r>
              <a:rPr lang="en-US" sz="2100" dirty="0"/>
              <a:t>v Italiji so lahko zapleteni (razvrstitev, zdravje in varnost itd.). Pomemben korak je preveriti </a:t>
            </a:r>
            <a:r>
              <a:rPr lang="en-US" sz="2100" b="1" dirty="0"/>
              <a:t>regionalni zakon o turizmu </a:t>
            </a:r>
            <a:r>
              <a:rPr lang="en-US" sz="2100" dirty="0"/>
              <a:t>za vašo regijo, ki bo opredelil zahteve za „nastanitve na prostem“ ali druge kategorije, ki ustrezajo vašemu projektu. Registracija podjetja je pogosto pod </a:t>
            </a:r>
            <a:r>
              <a:rPr lang="en-US" sz="2100" i="1" dirty="0"/>
              <a:t>ATECO kodo</a:t>
            </a:r>
            <a:r>
              <a:rPr lang="en-US" sz="2100" dirty="0"/>
              <a:t> 55 (nastanitve) ali 56 (če ponujate hrano). </a:t>
            </a:r>
            <a:r>
              <a:rPr lang="en-US" sz="2100" b="1" dirty="0"/>
              <a:t>Gospodarske zbornice </a:t>
            </a:r>
            <a:r>
              <a:rPr lang="en-US" sz="2100" dirty="0"/>
              <a:t>ali lokalna </a:t>
            </a:r>
            <a:r>
              <a:rPr lang="en-US" sz="2100" b="1" dirty="0" err="1"/>
              <a:t>CNA/Confartigianato </a:t>
            </a:r>
            <a:r>
              <a:rPr lang="en-US" sz="2100" dirty="0"/>
              <a:t>(združenja obrtnikov) včasih objavijo priročnike za začetek poslovanja B&amp;B ali kampov – ti lahko služijo kot kontrolni seznami.</a:t>
            </a:r>
          </a:p>
        </p:txBody>
      </p:sp>
      <p:cxnSp>
        <p:nvCxnSpPr>
          <p:cNvPr id="7" name="Straight Connector 6">
            <a:extLst>
              <a:ext uri="{FF2B5EF4-FFF2-40B4-BE49-F238E27FC236}">
                <a16:creationId xmlns:a16="http://schemas.microsoft.com/office/drawing/2014/main" id="{29435915-3399-FA50-2AEE-FBCC6A4341D3}"/>
              </a:ext>
            </a:extLst>
          </p:cNvPr>
          <p:cNvCxnSpPr/>
          <p:nvPr/>
        </p:nvCxnSpPr>
        <p:spPr>
          <a:xfrm>
            <a:off x="1290918" y="3754326"/>
            <a:ext cx="9475694" cy="0"/>
          </a:xfrm>
          <a:prstGeom prst="line">
            <a:avLst/>
          </a:prstGeom>
          <a:ln w="57150">
            <a:solidFill>
              <a:srgbClr val="ED028C"/>
            </a:solidFill>
          </a:ln>
        </p:spPr>
        <p:style>
          <a:lnRef idx="1">
            <a:schemeClr val="accent1"/>
          </a:lnRef>
          <a:fillRef idx="0">
            <a:schemeClr val="accent1"/>
          </a:fillRef>
          <a:effectRef idx="0">
            <a:schemeClr val="accent1"/>
          </a:effectRef>
          <a:fontRef idx="minor">
            <a:schemeClr val="tx1"/>
          </a:fontRef>
        </p:style>
      </p:cxnSp>
      <p:sp>
        <p:nvSpPr>
          <p:cNvPr id="14" name="Text Placeholder 1">
            <a:extLst>
              <a:ext uri="{FF2B5EF4-FFF2-40B4-BE49-F238E27FC236}">
                <a16:creationId xmlns:a16="http://schemas.microsoft.com/office/drawing/2014/main" id="{AD3CBF2F-46A6-C242-F8C8-3D1EC085BF50}"/>
              </a:ext>
            </a:extLst>
          </p:cNvPr>
          <p:cNvSpPr txBox="1">
            <a:spLocks/>
          </p:cNvSpPr>
          <p:nvPr/>
        </p:nvSpPr>
        <p:spPr>
          <a:xfrm>
            <a:off x="3673177" y="3806021"/>
            <a:ext cx="8131907" cy="261395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3F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dirty="0">
                <a:solidFill>
                  <a:srgbClr val="494949"/>
                </a:solidFill>
              </a:rPr>
              <a:t>Turistične agencije: </a:t>
            </a:r>
            <a:r>
              <a:rPr lang="en-US" sz="2000" dirty="0">
                <a:solidFill>
                  <a:srgbClr val="494949"/>
                </a:solidFill>
              </a:rPr>
              <a:t>Italijanska nacionalna turistična organizacija (ENIT) se bolj ukvarja s promocijo kot s financiranjem podjetij. Vendar pa opravljajo tržne raziskave in vam lahko pomagajo pri trženju, ko začnete poslovati (vpis vašega podjetja v uradne kanale). </a:t>
            </a:r>
          </a:p>
          <a:p>
            <a:pPr marL="342900" indent="-342900">
              <a:buFont typeface="Arial" panose="020B0604020202020204" pitchFamily="34" charset="0"/>
              <a:buChar char="•"/>
            </a:pPr>
            <a:r>
              <a:rPr lang="en-US" sz="2000" b="1" dirty="0">
                <a:solidFill>
                  <a:srgbClr val="494949"/>
                </a:solidFill>
              </a:rPr>
              <a:t>DMC (Destination Management Companies) </a:t>
            </a:r>
            <a:r>
              <a:rPr lang="en-US" sz="2000" dirty="0">
                <a:solidFill>
                  <a:srgbClr val="494949"/>
                </a:solidFill>
              </a:rPr>
              <a:t>ali turistični okraji, ki občasno prejemajo javna sredstva za subvencioniranje lokalnih projektov. Mrežite se znotraj lokalnih turističnih </a:t>
            </a:r>
            <a:r>
              <a:rPr lang="en-US" sz="2000" dirty="0" err="1">
                <a:solidFill>
                  <a:srgbClr val="494949"/>
                </a:solidFill>
              </a:rPr>
              <a:t>združenj</a:t>
            </a:r>
            <a:r>
              <a:rPr lang="en-US" sz="2000" dirty="0">
                <a:solidFill>
                  <a:srgbClr val="494949"/>
                </a:solidFill>
              </a:rPr>
              <a:t> (</a:t>
            </a:r>
            <a:r>
              <a:rPr lang="en-US" sz="2000" dirty="0" err="1">
                <a:solidFill>
                  <a:srgbClr val="494949"/>
                </a:solidFill>
              </a:rPr>
              <a:t>npr</a:t>
            </a:r>
            <a:r>
              <a:rPr lang="en-US" sz="2000" dirty="0">
                <a:solidFill>
                  <a:srgbClr val="494949"/>
                </a:solidFill>
              </a:rPr>
              <a:t>. </a:t>
            </a:r>
            <a:r>
              <a:rPr lang="en-US" sz="2000" dirty="0" err="1">
                <a:solidFill>
                  <a:srgbClr val="494949"/>
                </a:solidFill>
              </a:rPr>
              <a:t>Agriturist</a:t>
            </a:r>
            <a:r>
              <a:rPr lang="en-US" sz="2000" dirty="0">
                <a:solidFill>
                  <a:srgbClr val="494949"/>
                </a:solidFill>
              </a:rPr>
              <a:t> za </a:t>
            </a:r>
            <a:r>
              <a:rPr lang="en-US" sz="2000" dirty="0" err="1">
                <a:solidFill>
                  <a:srgbClr val="494949"/>
                </a:solidFill>
              </a:rPr>
              <a:t>agriturizem</a:t>
            </a:r>
            <a:r>
              <a:rPr lang="en-US" sz="2000" dirty="0">
                <a:solidFill>
                  <a:srgbClr val="494949"/>
                </a:solidFill>
              </a:rPr>
              <a:t> </a:t>
            </a:r>
            <a:r>
              <a:rPr lang="en-US" sz="2000" dirty="0" err="1">
                <a:solidFill>
                  <a:srgbClr val="494949"/>
                </a:solidFill>
              </a:rPr>
              <a:t>ali</a:t>
            </a:r>
            <a:r>
              <a:rPr lang="en-US" sz="2000" dirty="0">
                <a:solidFill>
                  <a:srgbClr val="494949"/>
                </a:solidFill>
              </a:rPr>
              <a:t> Glamping Association, </a:t>
            </a:r>
            <a:r>
              <a:rPr lang="en-US" sz="2000" dirty="0" err="1">
                <a:solidFill>
                  <a:srgbClr val="494949"/>
                </a:solidFill>
              </a:rPr>
              <a:t>če</a:t>
            </a:r>
            <a:r>
              <a:rPr lang="en-US" sz="2000" dirty="0">
                <a:solidFill>
                  <a:srgbClr val="494949"/>
                </a:solidFill>
              </a:rPr>
              <a:t> </a:t>
            </a:r>
            <a:r>
              <a:rPr lang="en-US" sz="2000" dirty="0" err="1">
                <a:solidFill>
                  <a:srgbClr val="494949"/>
                </a:solidFill>
              </a:rPr>
              <a:t>obstaja</a:t>
            </a:r>
            <a:r>
              <a:rPr lang="en-US" sz="2000" dirty="0">
                <a:solidFill>
                  <a:srgbClr val="494949"/>
                </a:solidFill>
              </a:rPr>
              <a:t>).</a:t>
            </a:r>
            <a:endParaRPr lang="en-US" sz="2000">
              <a:solidFill>
                <a:srgbClr val="494949"/>
              </a:solidFill>
              <a:ea typeface="Calibri"/>
              <a:cs typeface="Calibri"/>
            </a:endParaRPr>
          </a:p>
        </p:txBody>
      </p:sp>
      <p:sp>
        <p:nvSpPr>
          <p:cNvPr id="13" name="Freeform 28">
            <a:extLst>
              <a:ext uri="{FF2B5EF4-FFF2-40B4-BE49-F238E27FC236}">
                <a16:creationId xmlns:a16="http://schemas.microsoft.com/office/drawing/2014/main" id="{4CE9B894-11A1-CB45-4BF9-C87312D5714C}"/>
              </a:ext>
            </a:extLst>
          </p:cNvPr>
          <p:cNvSpPr/>
          <p:nvPr/>
        </p:nvSpPr>
        <p:spPr>
          <a:xfrm>
            <a:off x="-12813" y="146403"/>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3FB5A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A1E9C3FE-B400-2D74-1962-A867A88CA86F}"/>
              </a:ext>
            </a:extLst>
          </p:cNvPr>
          <p:cNvSpPr txBox="1">
            <a:spLocks/>
          </p:cNvSpPr>
          <p:nvPr/>
        </p:nvSpPr>
        <p:spPr>
          <a:xfrm>
            <a:off x="448950" y="260999"/>
            <a:ext cx="5041923"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Viri in podpora</a:t>
            </a:r>
          </a:p>
        </p:txBody>
      </p:sp>
      <p:sp>
        <p:nvSpPr>
          <p:cNvPr id="5" name="TextBox 4">
            <a:extLst>
              <a:ext uri="{FF2B5EF4-FFF2-40B4-BE49-F238E27FC236}">
                <a16:creationId xmlns:a16="http://schemas.microsoft.com/office/drawing/2014/main" id="{A4899773-5F8A-AFCB-4E32-BDE153FFC12B}"/>
              </a:ext>
            </a:extLst>
          </p:cNvPr>
          <p:cNvSpPr txBox="1"/>
          <p:nvPr/>
        </p:nvSpPr>
        <p:spPr>
          <a:xfrm>
            <a:off x="353700" y="1889265"/>
            <a:ext cx="3675375" cy="1077218"/>
          </a:xfrm>
          <a:prstGeom prst="rect">
            <a:avLst/>
          </a:prstGeom>
          <a:noFill/>
        </p:spPr>
        <p:txBody>
          <a:bodyPr wrap="square">
            <a:spAutoFit/>
          </a:bodyPr>
          <a:lstStyle/>
          <a:p>
            <a:pPr algn="ctr"/>
            <a:r>
              <a:rPr lang="en-US" sz="3200" b="1" dirty="0">
                <a:solidFill>
                  <a:srgbClr val="E96751"/>
                </a:solidFill>
              </a:rPr>
              <a:t>Regulativni viri</a:t>
            </a:r>
            <a:r>
              <a:rPr lang="en-US" sz="3200" dirty="0">
                <a:solidFill>
                  <a:srgbClr val="E96751"/>
                </a:solidFill>
              </a:rPr>
              <a:t> </a:t>
            </a:r>
            <a:endParaRPr lang="en-IE" sz="3200" dirty="0">
              <a:solidFill>
                <a:srgbClr val="E96751"/>
              </a:solidFill>
            </a:endParaRPr>
          </a:p>
        </p:txBody>
      </p:sp>
      <p:sp>
        <p:nvSpPr>
          <p:cNvPr id="8" name="TextBox 7">
            <a:extLst>
              <a:ext uri="{FF2B5EF4-FFF2-40B4-BE49-F238E27FC236}">
                <a16:creationId xmlns:a16="http://schemas.microsoft.com/office/drawing/2014/main" id="{3A54DBEB-F529-8A29-CA3B-F9D07619504F}"/>
              </a:ext>
            </a:extLst>
          </p:cNvPr>
          <p:cNvSpPr txBox="1"/>
          <p:nvPr/>
        </p:nvSpPr>
        <p:spPr>
          <a:xfrm>
            <a:off x="590954" y="3918261"/>
            <a:ext cx="3185831" cy="2062103"/>
          </a:xfrm>
          <a:prstGeom prst="rect">
            <a:avLst/>
          </a:prstGeom>
          <a:noFill/>
        </p:spPr>
        <p:txBody>
          <a:bodyPr wrap="square">
            <a:spAutoFit/>
          </a:bodyPr>
          <a:lstStyle/>
          <a:p>
            <a:pPr algn="ctr"/>
            <a:r>
              <a:rPr lang="en-US" sz="3200" b="1" dirty="0">
                <a:solidFill>
                  <a:srgbClr val="E96751"/>
                </a:solidFill>
              </a:rPr>
              <a:t>Agencije za turistična podjetja in DMC</a:t>
            </a:r>
            <a:endParaRPr lang="en-IE" sz="3200" dirty="0">
              <a:solidFill>
                <a:srgbClr val="E96751"/>
              </a:solidFill>
            </a:endParaRPr>
          </a:p>
        </p:txBody>
      </p:sp>
    </p:spTree>
    <p:extLst>
      <p:ext uri="{BB962C8B-B14F-4D97-AF65-F5344CB8AC3E}">
        <p14:creationId xmlns:p14="http://schemas.microsoft.com/office/powerpoint/2010/main" val="942414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95CC-D584-9341-199E-FC3C61857E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052B569-E558-0425-AED1-1D8591365878}"/>
              </a:ext>
            </a:extLst>
          </p:cNvPr>
          <p:cNvSpPr>
            <a:spLocks noGrp="1"/>
          </p:cNvSpPr>
          <p:nvPr>
            <p:ph type="body" sz="quarter" idx="18"/>
          </p:nvPr>
        </p:nvSpPr>
        <p:spPr>
          <a:xfrm>
            <a:off x="4032308" y="1217454"/>
            <a:ext cx="7531588" cy="2213420"/>
          </a:xfrm>
        </p:spPr>
        <p:txBody>
          <a:bodyPr/>
          <a:lstStyle/>
          <a:p>
            <a:r>
              <a:rPr lang="en-US" sz="2100" dirty="0"/>
              <a:t>Če se odločite za socialno podjetje ali zadrugo, imata </a:t>
            </a:r>
            <a:r>
              <a:rPr lang="en-US" sz="2100" b="1" dirty="0" err="1"/>
              <a:t>Legacoop </a:t>
            </a:r>
            <a:r>
              <a:rPr lang="en-US" sz="2100" b="1" dirty="0"/>
              <a:t>in </a:t>
            </a:r>
            <a:r>
              <a:rPr lang="en-US" sz="2100" b="1" dirty="0" err="1"/>
              <a:t>Confcooperative </a:t>
            </a:r>
            <a:r>
              <a:rPr lang="en-US" sz="2100" dirty="0"/>
              <a:t>(veliki zadružni združenji) svoje lastne finančne podružnice, ki pomagajo financirati zadružne startupe. Poleg tega je koncept Albergo </a:t>
            </a:r>
            <a:r>
              <a:rPr lang="en-US" sz="2100" dirty="0" err="1"/>
              <a:t>Diffuso </a:t>
            </a:r>
            <a:r>
              <a:rPr lang="en-US" sz="2100" dirty="0"/>
              <a:t>(razpršen hotel) ponazorjen v Furlaniji-Julijski krajini, kjer regionalni zakon zagotavlja financiranje in promocijsko podporo za projekte Albergo </a:t>
            </a:r>
            <a:r>
              <a:rPr lang="en-US" sz="2100" dirty="0" err="1"/>
              <a:t>Diffuso</a:t>
            </a:r>
            <a:r>
              <a:rPr lang="en-US" sz="2100" dirty="0"/>
              <a:t>. Če vaš model vključuje uporabo obstoječih vaških stavb kot namestitev, raziskajte ta koncept in z njim povezano podporno mrežo.</a:t>
            </a:r>
          </a:p>
        </p:txBody>
      </p:sp>
      <p:cxnSp>
        <p:nvCxnSpPr>
          <p:cNvPr id="7" name="Straight Connector 6">
            <a:extLst>
              <a:ext uri="{FF2B5EF4-FFF2-40B4-BE49-F238E27FC236}">
                <a16:creationId xmlns:a16="http://schemas.microsoft.com/office/drawing/2014/main" id="{F3B3D5E5-8EBC-3315-69DA-E536E9A30F82}"/>
              </a:ext>
            </a:extLst>
          </p:cNvPr>
          <p:cNvCxnSpPr/>
          <p:nvPr/>
        </p:nvCxnSpPr>
        <p:spPr>
          <a:xfrm>
            <a:off x="1290918" y="3859101"/>
            <a:ext cx="9475694" cy="0"/>
          </a:xfrm>
          <a:prstGeom prst="line">
            <a:avLst/>
          </a:prstGeom>
          <a:ln w="57150">
            <a:solidFill>
              <a:srgbClr val="ED028C"/>
            </a:solidFill>
          </a:ln>
        </p:spPr>
        <p:style>
          <a:lnRef idx="1">
            <a:schemeClr val="accent1"/>
          </a:lnRef>
          <a:fillRef idx="0">
            <a:schemeClr val="accent1"/>
          </a:fillRef>
          <a:effectRef idx="0">
            <a:schemeClr val="accent1"/>
          </a:effectRef>
          <a:fontRef idx="minor">
            <a:schemeClr val="tx1"/>
          </a:fontRef>
        </p:style>
      </p:cxnSp>
      <p:sp>
        <p:nvSpPr>
          <p:cNvPr id="13" name="Freeform 28">
            <a:extLst>
              <a:ext uri="{FF2B5EF4-FFF2-40B4-BE49-F238E27FC236}">
                <a16:creationId xmlns:a16="http://schemas.microsoft.com/office/drawing/2014/main" id="{AC772ED2-15D5-9ABD-DF9A-0E4B49799F42}"/>
              </a:ext>
            </a:extLst>
          </p:cNvPr>
          <p:cNvSpPr/>
          <p:nvPr/>
        </p:nvSpPr>
        <p:spPr>
          <a:xfrm>
            <a:off x="-3044" y="165941"/>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3FB5A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150F7AB9-A7F7-D472-1225-E69E8FD748F0}"/>
              </a:ext>
            </a:extLst>
          </p:cNvPr>
          <p:cNvSpPr txBox="1">
            <a:spLocks/>
          </p:cNvSpPr>
          <p:nvPr/>
        </p:nvSpPr>
        <p:spPr>
          <a:xfrm>
            <a:off x="448950" y="260999"/>
            <a:ext cx="5041923"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Viri in podpora</a:t>
            </a:r>
          </a:p>
        </p:txBody>
      </p:sp>
      <p:sp>
        <p:nvSpPr>
          <p:cNvPr id="4" name="TextBox 3">
            <a:extLst>
              <a:ext uri="{FF2B5EF4-FFF2-40B4-BE49-F238E27FC236}">
                <a16:creationId xmlns:a16="http://schemas.microsoft.com/office/drawing/2014/main" id="{C1D91957-35CB-ECE1-A564-7F44162A61C4}"/>
              </a:ext>
            </a:extLst>
          </p:cNvPr>
          <p:cNvSpPr txBox="1"/>
          <p:nvPr/>
        </p:nvSpPr>
        <p:spPr>
          <a:xfrm>
            <a:off x="631196" y="1823394"/>
            <a:ext cx="3675375" cy="584775"/>
          </a:xfrm>
          <a:prstGeom prst="rect">
            <a:avLst/>
          </a:prstGeom>
          <a:noFill/>
        </p:spPr>
        <p:txBody>
          <a:bodyPr wrap="square">
            <a:spAutoFit/>
          </a:bodyPr>
          <a:lstStyle/>
          <a:p>
            <a:pPr algn="ctr"/>
            <a:r>
              <a:rPr lang="en-US" sz="3200" b="1" dirty="0">
                <a:solidFill>
                  <a:srgbClr val="E96751"/>
                </a:solidFill>
              </a:rPr>
              <a:t>Zadružni skladi</a:t>
            </a:r>
            <a:endParaRPr lang="en-IE" sz="3200" dirty="0">
              <a:solidFill>
                <a:srgbClr val="E96751"/>
              </a:solidFill>
            </a:endParaRPr>
          </a:p>
        </p:txBody>
      </p:sp>
    </p:spTree>
    <p:extLst>
      <p:ext uri="{BB962C8B-B14F-4D97-AF65-F5344CB8AC3E}">
        <p14:creationId xmlns:p14="http://schemas.microsoft.com/office/powerpoint/2010/main" val="2740311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5E5A-0BF8-CD88-C1F4-C22788E45664}"/>
            </a:ext>
          </a:extLst>
        </p:cNvPr>
        <p:cNvGrpSpPr/>
        <p:nvPr/>
      </p:nvGrpSpPr>
      <p:grpSpPr>
        <a:xfrm>
          <a:off x="0" y="0"/>
          <a:ext cx="0" cy="0"/>
          <a:chOff x="0" y="0"/>
          <a:chExt cx="0" cy="0"/>
        </a:xfrm>
      </p:grpSpPr>
      <p:sp>
        <p:nvSpPr>
          <p:cNvPr id="43" name="Graphic 40">
            <a:extLst>
              <a:ext uri="{FF2B5EF4-FFF2-40B4-BE49-F238E27FC236}">
                <a16:creationId xmlns:a16="http://schemas.microsoft.com/office/drawing/2014/main" id="{E711FED7-9C4E-6BE2-CDF4-E0F678482A0A}"/>
              </a:ext>
            </a:extLst>
          </p:cNvPr>
          <p:cNvSpPr/>
          <p:nvPr/>
        </p:nvSpPr>
        <p:spPr>
          <a:xfrm>
            <a:off x="16042" y="721893"/>
            <a:ext cx="12268594" cy="5414213"/>
          </a:xfrm>
          <a:custGeom>
            <a:avLst/>
            <a:gdLst>
              <a:gd name="connsiteX0" fmla="*/ 0 w 4543781"/>
              <a:gd name="connsiteY0" fmla="*/ 88 h 1951443"/>
              <a:gd name="connsiteX1" fmla="*/ 2372737 w 4543781"/>
              <a:gd name="connsiteY1" fmla="*/ 1037576 h 1951443"/>
              <a:gd name="connsiteX2" fmla="*/ 4543782 w 4543781"/>
              <a:gd name="connsiteY2" fmla="*/ 1951440 h 1951443"/>
            </a:gdLst>
            <a:ahLst/>
            <a:cxnLst>
              <a:cxn ang="0">
                <a:pos x="connsiteX0" y="connsiteY0"/>
              </a:cxn>
              <a:cxn ang="0">
                <a:pos x="connsiteX1" y="connsiteY1"/>
              </a:cxn>
              <a:cxn ang="0">
                <a:pos x="connsiteX2" y="connsiteY2"/>
              </a:cxn>
            </a:cxnLst>
            <a:rect l="l" t="t" r="r" b="b"/>
            <a:pathLst>
              <a:path w="4543781" h="1951443">
                <a:moveTo>
                  <a:pt x="0" y="88"/>
                </a:moveTo>
                <a:cubicBezTo>
                  <a:pt x="0" y="88"/>
                  <a:pt x="1472733" y="-30342"/>
                  <a:pt x="2372737" y="1037576"/>
                </a:cubicBezTo>
                <a:cubicBezTo>
                  <a:pt x="3150964" y="1959999"/>
                  <a:pt x="4543782" y="1951440"/>
                  <a:pt x="4543782" y="1951440"/>
                </a:cubicBezTo>
              </a:path>
            </a:pathLst>
          </a:custGeom>
          <a:noFill/>
          <a:ln w="28575" cap="flat">
            <a:solidFill>
              <a:srgbClr val="414141"/>
            </a:solidFill>
            <a:prstDash val="sysDot"/>
            <a:miter/>
          </a:ln>
        </p:spPr>
        <p:txBody>
          <a:bodyPr rtlCol="0" anchor="ctr"/>
          <a:lstStyle/>
          <a:p>
            <a:endParaRPr lang="en-US"/>
          </a:p>
        </p:txBody>
      </p:sp>
      <p:sp>
        <p:nvSpPr>
          <p:cNvPr id="14" name="Text Placeholder 5">
            <a:extLst>
              <a:ext uri="{FF2B5EF4-FFF2-40B4-BE49-F238E27FC236}">
                <a16:creationId xmlns:a16="http://schemas.microsoft.com/office/drawing/2014/main" id="{D038243F-8340-B1BF-D76B-D388040AA801}"/>
              </a:ext>
            </a:extLst>
          </p:cNvPr>
          <p:cNvSpPr txBox="1">
            <a:spLocks/>
          </p:cNvSpPr>
          <p:nvPr/>
        </p:nvSpPr>
        <p:spPr>
          <a:xfrm>
            <a:off x="710231" y="2955896"/>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a:solidFill>
                  <a:srgbClr val="459597"/>
                </a:solidFill>
              </a:rPr>
              <a:t>Zaključili ste …             </a:t>
            </a:r>
            <a:r>
              <a:rPr lang="en-US" sz="3200" b="1" dirty="0">
                <a:solidFill>
                  <a:srgbClr val="459597"/>
                </a:solidFill>
              </a:rPr>
              <a:t>Modul 7 (2. del)</a:t>
            </a:r>
          </a:p>
          <a:p>
            <a:pPr algn="ctr">
              <a:lnSpc>
                <a:spcPts val="3340"/>
              </a:lnSpc>
              <a:spcBef>
                <a:spcPts val="0"/>
              </a:spcBef>
            </a:pP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0" name="TextBox 19">
            <a:extLst>
              <a:ext uri="{FF2B5EF4-FFF2-40B4-BE49-F238E27FC236}">
                <a16:creationId xmlns:a16="http://schemas.microsoft.com/office/drawing/2014/main" id="{87309097-978B-53F0-9645-81ED56C71056}"/>
              </a:ext>
            </a:extLst>
          </p:cNvPr>
          <p:cNvSpPr txBox="1"/>
          <p:nvPr/>
        </p:nvSpPr>
        <p:spPr>
          <a:xfrm>
            <a:off x="575238" y="4059291"/>
            <a:ext cx="4734298" cy="1055225"/>
          </a:xfrm>
          <a:prstGeom prst="rect">
            <a:avLst/>
          </a:prstGeom>
          <a:noFill/>
        </p:spPr>
        <p:txBody>
          <a:bodyPr wrap="square" rtlCol="0">
            <a:spAutoFit/>
          </a:bodyPr>
          <a:lstStyle/>
          <a:p>
            <a:pPr algn="ctr">
              <a:lnSpc>
                <a:spcPts val="2520"/>
              </a:lnSpc>
            </a:pPr>
            <a:r>
              <a:rPr lang="en-US" sz="2400" dirty="0">
                <a:solidFill>
                  <a:srgbClr val="414141"/>
                </a:solidFill>
              </a:rPr>
              <a:t>Poiščite ustrezna sredstva</a:t>
            </a:r>
          </a:p>
          <a:p>
            <a:pPr algn="ctr">
              <a:lnSpc>
                <a:spcPts val="2520"/>
              </a:lnSpc>
            </a:pPr>
            <a:r>
              <a:rPr lang="en-IE" sz="2400" dirty="0">
                <a:solidFill>
                  <a:srgbClr val="414141"/>
                </a:solidFill>
              </a:rPr>
              <a:t>Italiji</a:t>
            </a:r>
          </a:p>
          <a:p>
            <a:pPr algn="ctr">
              <a:lnSpc>
                <a:spcPts val="2520"/>
              </a:lnSpc>
            </a:pPr>
            <a:endParaRPr lang="en-US" sz="2400" dirty="0">
              <a:solidFill>
                <a:srgbClr val="414141"/>
              </a:solidFill>
            </a:endParaRPr>
          </a:p>
        </p:txBody>
      </p:sp>
      <p:sp>
        <p:nvSpPr>
          <p:cNvPr id="26" name="Text Placeholder 5">
            <a:extLst>
              <a:ext uri="{FF2B5EF4-FFF2-40B4-BE49-F238E27FC236}">
                <a16:creationId xmlns:a16="http://schemas.microsoft.com/office/drawing/2014/main" id="{A1005ED4-238A-B33B-A286-926319A58636}"/>
              </a:ext>
            </a:extLst>
          </p:cNvPr>
          <p:cNvSpPr txBox="1">
            <a:spLocks/>
          </p:cNvSpPr>
          <p:nvPr/>
        </p:nvSpPr>
        <p:spPr>
          <a:xfrm>
            <a:off x="7283687" y="1600142"/>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EC7C69"/>
                </a:solidFill>
              </a:rPr>
              <a:t>Modul 7 (3. del)</a:t>
            </a: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8" name="TextBox 27">
            <a:extLst>
              <a:ext uri="{FF2B5EF4-FFF2-40B4-BE49-F238E27FC236}">
                <a16:creationId xmlns:a16="http://schemas.microsoft.com/office/drawing/2014/main" id="{BC0C9CAF-DB77-BE4A-DBA8-2F1848E3CD04}"/>
              </a:ext>
            </a:extLst>
          </p:cNvPr>
          <p:cNvSpPr txBox="1"/>
          <p:nvPr/>
        </p:nvSpPr>
        <p:spPr>
          <a:xfrm>
            <a:off x="7915839" y="2232022"/>
            <a:ext cx="3369875" cy="1375826"/>
          </a:xfrm>
          <a:prstGeom prst="rect">
            <a:avLst/>
          </a:prstGeom>
          <a:noFill/>
        </p:spPr>
        <p:txBody>
          <a:bodyPr wrap="square" rtlCol="0">
            <a:spAutoFit/>
          </a:bodyPr>
          <a:lstStyle/>
          <a:p>
            <a:pPr algn="ctr">
              <a:lnSpc>
                <a:spcPts val="2520"/>
              </a:lnSpc>
            </a:pPr>
            <a:r>
              <a:rPr lang="en-US" sz="2400" dirty="0">
                <a:solidFill>
                  <a:srgbClr val="414141"/>
                </a:solidFill>
              </a:rPr>
              <a:t>Naložbe, vloge za subvencije in predstavitev vaše ideje</a:t>
            </a:r>
          </a:p>
          <a:p>
            <a:pPr algn="ctr">
              <a:lnSpc>
                <a:spcPts val="2520"/>
              </a:lnSpc>
            </a:pPr>
            <a:endParaRPr lang="en-IE" sz="2400" dirty="0">
              <a:solidFill>
                <a:srgbClr val="414141"/>
              </a:solidFill>
            </a:endParaRPr>
          </a:p>
        </p:txBody>
      </p:sp>
      <p:sp>
        <p:nvSpPr>
          <p:cNvPr id="44" name="Rectangle 43">
            <a:extLst>
              <a:ext uri="{FF2B5EF4-FFF2-40B4-BE49-F238E27FC236}">
                <a16:creationId xmlns:a16="http://schemas.microsoft.com/office/drawing/2014/main" id="{62267A3D-EDB5-BD06-9CF9-1D19EBA56DEC}"/>
              </a:ext>
            </a:extLst>
          </p:cNvPr>
          <p:cNvSpPr/>
          <p:nvPr/>
        </p:nvSpPr>
        <p:spPr>
          <a:xfrm>
            <a:off x="580181" y="721893"/>
            <a:ext cx="2294740" cy="85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469A987-1C5B-26DE-4D7E-D65CA9B583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0181" y="239683"/>
            <a:ext cx="2399469" cy="1486850"/>
          </a:xfrm>
          <a:prstGeom prst="rect">
            <a:avLst/>
          </a:prstGeom>
        </p:spPr>
      </p:pic>
      <p:sp>
        <p:nvSpPr>
          <p:cNvPr id="52" name="Rectangle 51">
            <a:extLst>
              <a:ext uri="{FF2B5EF4-FFF2-40B4-BE49-F238E27FC236}">
                <a16:creationId xmlns:a16="http://schemas.microsoft.com/office/drawing/2014/main" id="{1F88CC3C-726F-AA02-C54A-82AD5C8B6922}"/>
              </a:ext>
            </a:extLst>
          </p:cNvPr>
          <p:cNvSpPr/>
          <p:nvPr/>
        </p:nvSpPr>
        <p:spPr>
          <a:xfrm>
            <a:off x="9897260" y="4406313"/>
            <a:ext cx="1017144" cy="51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peech Bubble: Oval 68">
            <a:extLst>
              <a:ext uri="{FF2B5EF4-FFF2-40B4-BE49-F238E27FC236}">
                <a16:creationId xmlns:a16="http://schemas.microsoft.com/office/drawing/2014/main" id="{815229D8-BFB3-FBF1-9BE3-9F87F161FC43}"/>
              </a:ext>
            </a:extLst>
          </p:cNvPr>
          <p:cNvSpPr/>
          <p:nvPr/>
        </p:nvSpPr>
        <p:spPr>
          <a:xfrm rot="10800000">
            <a:off x="9820706" y="4927701"/>
            <a:ext cx="1791111" cy="1174411"/>
          </a:xfrm>
          <a:prstGeom prst="wedgeEllipseCallout">
            <a:avLst>
              <a:gd name="adj1" fmla="val 22868"/>
              <a:gd name="adj2" fmla="val 84925"/>
            </a:avLst>
          </a:prstGeom>
          <a:solidFill>
            <a:srgbClr val="EC7C69"/>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54" name="TextBox 53">
            <a:extLst>
              <a:ext uri="{FF2B5EF4-FFF2-40B4-BE49-F238E27FC236}">
                <a16:creationId xmlns:a16="http://schemas.microsoft.com/office/drawing/2014/main" id="{4065BC51-B524-FC95-B65C-14FE7E10D2B1}"/>
              </a:ext>
            </a:extLst>
          </p:cNvPr>
          <p:cNvSpPr txBox="1"/>
          <p:nvPr/>
        </p:nvSpPr>
        <p:spPr>
          <a:xfrm>
            <a:off x="9742553" y="5083393"/>
            <a:ext cx="1927879" cy="990015"/>
          </a:xfrm>
          <a:prstGeom prst="rect">
            <a:avLst/>
          </a:prstGeom>
          <a:noFill/>
        </p:spPr>
        <p:txBody>
          <a:bodyPr wrap="square" lIns="91440" tIns="45720" rIns="91440" bIns="45720" anchor="t">
            <a:spAutoFit/>
          </a:bodyPr>
          <a:lstStyle/>
          <a:p>
            <a:pPr algn="ctr">
              <a:lnSpc>
                <a:spcPts val="3540"/>
              </a:lnSpc>
            </a:pPr>
            <a:r>
              <a:rPr lang="en-US" sz="3200" b="1" dirty="0" err="1">
                <a:solidFill>
                  <a:schemeClr val="bg1"/>
                </a:solidFill>
              </a:rPr>
              <a:t>Naslednje</a:t>
            </a:r>
            <a:r>
              <a:rPr lang="en-US" sz="3200" b="1" dirty="0">
                <a:solidFill>
                  <a:schemeClr val="bg1"/>
                </a:solidFill>
              </a:rPr>
              <a:t> je ...</a:t>
            </a:r>
            <a:endParaRPr lang="en-US" sz="3200" dirty="0">
              <a:solidFill>
                <a:schemeClr val="bg1"/>
              </a:solidFill>
            </a:endParaRPr>
          </a:p>
        </p:txBody>
      </p:sp>
      <p:sp>
        <p:nvSpPr>
          <p:cNvPr id="55" name="Speech Bubble: Oval 68">
            <a:extLst>
              <a:ext uri="{FF2B5EF4-FFF2-40B4-BE49-F238E27FC236}">
                <a16:creationId xmlns:a16="http://schemas.microsoft.com/office/drawing/2014/main" id="{C473A849-D6A5-323D-5A50-5EA0F6AAD989}"/>
              </a:ext>
            </a:extLst>
          </p:cNvPr>
          <p:cNvSpPr/>
          <p:nvPr/>
        </p:nvSpPr>
        <p:spPr>
          <a:xfrm rot="10800000">
            <a:off x="9739818" y="4884005"/>
            <a:ext cx="1791111" cy="1174411"/>
          </a:xfrm>
          <a:prstGeom prst="wedgeEllipseCallout">
            <a:avLst>
              <a:gd name="adj1" fmla="val 22868"/>
              <a:gd name="adj2" fmla="val 84925"/>
            </a:avLst>
          </a:prstGeom>
          <a:noFill/>
          <a:ln w="19050">
            <a:solidFill>
              <a:srgbClr val="414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2" name="Rectangle 1">
            <a:extLst>
              <a:ext uri="{FF2B5EF4-FFF2-40B4-BE49-F238E27FC236}">
                <a16:creationId xmlns:a16="http://schemas.microsoft.com/office/drawing/2014/main" id="{28BDFC36-69D6-EDC6-B3AF-598D88D4BFE4}"/>
              </a:ext>
            </a:extLst>
          </p:cNvPr>
          <p:cNvSpPr/>
          <p:nvPr/>
        </p:nvSpPr>
        <p:spPr>
          <a:xfrm>
            <a:off x="3515528" y="948923"/>
            <a:ext cx="2206687" cy="1833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08">
            <a:extLst>
              <a:ext uri="{FF2B5EF4-FFF2-40B4-BE49-F238E27FC236}">
                <a16:creationId xmlns:a16="http://schemas.microsoft.com/office/drawing/2014/main" id="{7EEAD760-F05A-1FF1-747E-261E41A32A28}"/>
              </a:ext>
            </a:extLst>
          </p:cNvPr>
          <p:cNvSpPr/>
          <p:nvPr/>
        </p:nvSpPr>
        <p:spPr>
          <a:xfrm>
            <a:off x="3669179" y="948569"/>
            <a:ext cx="2115393" cy="1486850"/>
          </a:xfrm>
          <a:custGeom>
            <a:avLst/>
            <a:gdLst>
              <a:gd name="connsiteX0" fmla="*/ 1307194 w 1557773"/>
              <a:gd name="connsiteY0" fmla="*/ 813434 h 1094915"/>
              <a:gd name="connsiteX1" fmla="*/ 1148313 w 1557773"/>
              <a:gd name="connsiteY1" fmla="*/ 900921 h 1094915"/>
              <a:gd name="connsiteX2" fmla="*/ 918080 w 1557773"/>
              <a:gd name="connsiteY2" fmla="*/ 1090161 h 1094915"/>
              <a:gd name="connsiteX3" fmla="*/ 910469 w 1557773"/>
              <a:gd name="connsiteY3" fmla="*/ 1094915 h 1094915"/>
              <a:gd name="connsiteX4" fmla="*/ 891441 w 1557773"/>
              <a:gd name="connsiteY4" fmla="*/ 1048319 h 1094915"/>
              <a:gd name="connsiteX5" fmla="*/ 810574 w 1557773"/>
              <a:gd name="connsiteY5" fmla="*/ 980801 h 1094915"/>
              <a:gd name="connsiteX6" fmla="*/ 670722 w 1557773"/>
              <a:gd name="connsiteY6" fmla="*/ 963684 h 1094915"/>
              <a:gd name="connsiteX7" fmla="*/ 449050 w 1557773"/>
              <a:gd name="connsiteY7" fmla="*/ 955126 h 1094915"/>
              <a:gd name="connsiteX8" fmla="*/ 485203 w 1557773"/>
              <a:gd name="connsiteY8" fmla="*/ 899019 h 1094915"/>
              <a:gd name="connsiteX9" fmla="*/ 499474 w 1557773"/>
              <a:gd name="connsiteY9" fmla="*/ 874295 h 1094915"/>
              <a:gd name="connsiteX10" fmla="*/ 500425 w 1557773"/>
              <a:gd name="connsiteY10" fmla="*/ 870491 h 1094915"/>
              <a:gd name="connsiteX11" fmla="*/ 500425 w 1557773"/>
              <a:gd name="connsiteY11" fmla="*/ 870491 h 1094915"/>
              <a:gd name="connsiteX12" fmla="*/ 500425 w 1557773"/>
              <a:gd name="connsiteY12" fmla="*/ 867638 h 1094915"/>
              <a:gd name="connsiteX13" fmla="*/ 500425 w 1557773"/>
              <a:gd name="connsiteY13" fmla="*/ 867638 h 1094915"/>
              <a:gd name="connsiteX14" fmla="*/ 500425 w 1557773"/>
              <a:gd name="connsiteY14" fmla="*/ 863834 h 1094915"/>
              <a:gd name="connsiteX15" fmla="*/ 500425 w 1557773"/>
              <a:gd name="connsiteY15" fmla="*/ 863834 h 1094915"/>
              <a:gd name="connsiteX16" fmla="*/ 500425 w 1557773"/>
              <a:gd name="connsiteY16" fmla="*/ 860031 h 1094915"/>
              <a:gd name="connsiteX17" fmla="*/ 500425 w 1557773"/>
              <a:gd name="connsiteY17" fmla="*/ 860031 h 1094915"/>
              <a:gd name="connsiteX18" fmla="*/ 500425 w 1557773"/>
              <a:gd name="connsiteY18" fmla="*/ 856227 h 1094915"/>
              <a:gd name="connsiteX19" fmla="*/ 500425 w 1557773"/>
              <a:gd name="connsiteY19" fmla="*/ 856227 h 1094915"/>
              <a:gd name="connsiteX20" fmla="*/ 500425 w 1557773"/>
              <a:gd name="connsiteY20" fmla="*/ 852423 h 1094915"/>
              <a:gd name="connsiteX21" fmla="*/ 500425 w 1557773"/>
              <a:gd name="connsiteY21" fmla="*/ 852423 h 1094915"/>
              <a:gd name="connsiteX22" fmla="*/ 500425 w 1557773"/>
              <a:gd name="connsiteY22" fmla="*/ 848619 h 1094915"/>
              <a:gd name="connsiteX23" fmla="*/ 499474 w 1557773"/>
              <a:gd name="connsiteY23" fmla="*/ 844815 h 1094915"/>
              <a:gd name="connsiteX24" fmla="*/ 483300 w 1557773"/>
              <a:gd name="connsiteY24" fmla="*/ 823894 h 1094915"/>
              <a:gd name="connsiteX25" fmla="*/ 419558 w 1557773"/>
              <a:gd name="connsiteY25" fmla="*/ 821992 h 1094915"/>
              <a:gd name="connsiteX26" fmla="*/ 405287 w 1557773"/>
              <a:gd name="connsiteY26" fmla="*/ 836257 h 1094915"/>
              <a:gd name="connsiteX27" fmla="*/ 405287 w 1557773"/>
              <a:gd name="connsiteY27" fmla="*/ 837208 h 1094915"/>
              <a:gd name="connsiteX28" fmla="*/ 405287 w 1557773"/>
              <a:gd name="connsiteY28" fmla="*/ 837208 h 1094915"/>
              <a:gd name="connsiteX29" fmla="*/ 405287 w 1557773"/>
              <a:gd name="connsiteY29" fmla="*/ 838159 h 1094915"/>
              <a:gd name="connsiteX30" fmla="*/ 405287 w 1557773"/>
              <a:gd name="connsiteY30" fmla="*/ 838159 h 1094915"/>
              <a:gd name="connsiteX31" fmla="*/ 401482 w 1557773"/>
              <a:gd name="connsiteY31" fmla="*/ 842913 h 1094915"/>
              <a:gd name="connsiteX32" fmla="*/ 401482 w 1557773"/>
              <a:gd name="connsiteY32" fmla="*/ 842913 h 1094915"/>
              <a:gd name="connsiteX33" fmla="*/ 400530 w 1557773"/>
              <a:gd name="connsiteY33" fmla="*/ 844815 h 1094915"/>
              <a:gd name="connsiteX34" fmla="*/ 400530 w 1557773"/>
              <a:gd name="connsiteY34" fmla="*/ 844815 h 1094915"/>
              <a:gd name="connsiteX35" fmla="*/ 396725 w 1557773"/>
              <a:gd name="connsiteY35" fmla="*/ 850521 h 1094915"/>
              <a:gd name="connsiteX36" fmla="*/ 396725 w 1557773"/>
              <a:gd name="connsiteY36" fmla="*/ 850521 h 1094915"/>
              <a:gd name="connsiteX37" fmla="*/ 395773 w 1557773"/>
              <a:gd name="connsiteY37" fmla="*/ 852423 h 1094915"/>
              <a:gd name="connsiteX38" fmla="*/ 395773 w 1557773"/>
              <a:gd name="connsiteY38" fmla="*/ 852423 h 1094915"/>
              <a:gd name="connsiteX39" fmla="*/ 382454 w 1557773"/>
              <a:gd name="connsiteY39" fmla="*/ 875246 h 1094915"/>
              <a:gd name="connsiteX40" fmla="*/ 381503 w 1557773"/>
              <a:gd name="connsiteY40" fmla="*/ 877148 h 1094915"/>
              <a:gd name="connsiteX41" fmla="*/ 381503 w 1557773"/>
              <a:gd name="connsiteY41" fmla="*/ 877148 h 1094915"/>
              <a:gd name="connsiteX42" fmla="*/ 379600 w 1557773"/>
              <a:gd name="connsiteY42" fmla="*/ 880951 h 1094915"/>
              <a:gd name="connsiteX43" fmla="*/ 379600 w 1557773"/>
              <a:gd name="connsiteY43" fmla="*/ 880951 h 1094915"/>
              <a:gd name="connsiteX44" fmla="*/ 379600 w 1557773"/>
              <a:gd name="connsiteY44" fmla="*/ 881902 h 1094915"/>
              <a:gd name="connsiteX45" fmla="*/ 379600 w 1557773"/>
              <a:gd name="connsiteY45" fmla="*/ 881902 h 1094915"/>
              <a:gd name="connsiteX46" fmla="*/ 379600 w 1557773"/>
              <a:gd name="connsiteY46" fmla="*/ 882853 h 1094915"/>
              <a:gd name="connsiteX47" fmla="*/ 379600 w 1557773"/>
              <a:gd name="connsiteY47" fmla="*/ 883804 h 1094915"/>
              <a:gd name="connsiteX48" fmla="*/ 379600 w 1557773"/>
              <a:gd name="connsiteY48" fmla="*/ 883804 h 1094915"/>
              <a:gd name="connsiteX49" fmla="*/ 379600 w 1557773"/>
              <a:gd name="connsiteY49" fmla="*/ 883804 h 1094915"/>
              <a:gd name="connsiteX50" fmla="*/ 379600 w 1557773"/>
              <a:gd name="connsiteY50" fmla="*/ 883804 h 1094915"/>
              <a:gd name="connsiteX51" fmla="*/ 379600 w 1557773"/>
              <a:gd name="connsiteY51" fmla="*/ 883804 h 1094915"/>
              <a:gd name="connsiteX52" fmla="*/ 273045 w 1557773"/>
              <a:gd name="connsiteY52" fmla="*/ 903774 h 1094915"/>
              <a:gd name="connsiteX53" fmla="*/ 193130 w 1557773"/>
              <a:gd name="connsiteY53" fmla="*/ 859080 h 1094915"/>
              <a:gd name="connsiteX54" fmla="*/ 40909 w 1557773"/>
              <a:gd name="connsiteY54" fmla="*/ 704074 h 1094915"/>
              <a:gd name="connsiteX55" fmla="*/ 0 w 1557773"/>
              <a:gd name="connsiteY55" fmla="*/ 571892 h 1094915"/>
              <a:gd name="connsiteX56" fmla="*/ 0 w 1557773"/>
              <a:gd name="connsiteY56" fmla="*/ 561432 h 1094915"/>
              <a:gd name="connsiteX57" fmla="*/ 0 w 1557773"/>
              <a:gd name="connsiteY57" fmla="*/ 557628 h 1094915"/>
              <a:gd name="connsiteX58" fmla="*/ 0 w 1557773"/>
              <a:gd name="connsiteY58" fmla="*/ 550971 h 1094915"/>
              <a:gd name="connsiteX59" fmla="*/ 0 w 1557773"/>
              <a:gd name="connsiteY59" fmla="*/ 537658 h 1094915"/>
              <a:gd name="connsiteX60" fmla="*/ 132242 w 1557773"/>
              <a:gd name="connsiteY60" fmla="*/ 241912 h 1094915"/>
              <a:gd name="connsiteX61" fmla="*/ 274948 w 1557773"/>
              <a:gd name="connsiteY61" fmla="*/ 124945 h 1094915"/>
              <a:gd name="connsiteX62" fmla="*/ 414801 w 1557773"/>
              <a:gd name="connsiteY62" fmla="*/ 64084 h 1094915"/>
              <a:gd name="connsiteX63" fmla="*/ 1080766 w 1557773"/>
              <a:gd name="connsiteY63" fmla="*/ 12733 h 1094915"/>
              <a:gd name="connsiteX64" fmla="*/ 1289117 w 1557773"/>
              <a:gd name="connsiteY64" fmla="*/ 79299 h 1094915"/>
              <a:gd name="connsiteX65" fmla="*/ 1395672 w 1557773"/>
              <a:gd name="connsiteY65" fmla="*/ 152523 h 1094915"/>
              <a:gd name="connsiteX66" fmla="*/ 1397574 w 1557773"/>
              <a:gd name="connsiteY66" fmla="*/ 154425 h 1094915"/>
              <a:gd name="connsiteX67" fmla="*/ 1398526 w 1557773"/>
              <a:gd name="connsiteY67" fmla="*/ 154425 h 1094915"/>
              <a:gd name="connsiteX68" fmla="*/ 1400428 w 1557773"/>
              <a:gd name="connsiteY68" fmla="*/ 156327 h 1094915"/>
              <a:gd name="connsiteX69" fmla="*/ 1401380 w 1557773"/>
              <a:gd name="connsiteY69" fmla="*/ 156327 h 1094915"/>
              <a:gd name="connsiteX70" fmla="*/ 1403283 w 1557773"/>
              <a:gd name="connsiteY70" fmla="*/ 158228 h 1094915"/>
              <a:gd name="connsiteX71" fmla="*/ 1404234 w 1557773"/>
              <a:gd name="connsiteY71" fmla="*/ 159179 h 1094915"/>
              <a:gd name="connsiteX72" fmla="*/ 1406137 w 1557773"/>
              <a:gd name="connsiteY72" fmla="*/ 161081 h 1094915"/>
              <a:gd name="connsiteX73" fmla="*/ 1407088 w 1557773"/>
              <a:gd name="connsiteY73" fmla="*/ 162032 h 1094915"/>
              <a:gd name="connsiteX74" fmla="*/ 1408991 w 1557773"/>
              <a:gd name="connsiteY74" fmla="*/ 163934 h 1094915"/>
              <a:gd name="connsiteX75" fmla="*/ 1409942 w 1557773"/>
              <a:gd name="connsiteY75" fmla="*/ 164885 h 1094915"/>
              <a:gd name="connsiteX76" fmla="*/ 1411845 w 1557773"/>
              <a:gd name="connsiteY76" fmla="*/ 166787 h 1094915"/>
              <a:gd name="connsiteX77" fmla="*/ 1412797 w 1557773"/>
              <a:gd name="connsiteY77" fmla="*/ 167738 h 1094915"/>
              <a:gd name="connsiteX78" fmla="*/ 1414699 w 1557773"/>
              <a:gd name="connsiteY78" fmla="*/ 169640 h 1094915"/>
              <a:gd name="connsiteX79" fmla="*/ 1415651 w 1557773"/>
              <a:gd name="connsiteY79" fmla="*/ 170591 h 1094915"/>
              <a:gd name="connsiteX80" fmla="*/ 1417553 w 1557773"/>
              <a:gd name="connsiteY80" fmla="*/ 172493 h 1094915"/>
              <a:gd name="connsiteX81" fmla="*/ 1418505 w 1557773"/>
              <a:gd name="connsiteY81" fmla="*/ 173444 h 1094915"/>
              <a:gd name="connsiteX82" fmla="*/ 1420407 w 1557773"/>
              <a:gd name="connsiteY82" fmla="*/ 175346 h 1094915"/>
              <a:gd name="connsiteX83" fmla="*/ 1421359 w 1557773"/>
              <a:gd name="connsiteY83" fmla="*/ 176296 h 1094915"/>
              <a:gd name="connsiteX84" fmla="*/ 1423262 w 1557773"/>
              <a:gd name="connsiteY84" fmla="*/ 178199 h 1094915"/>
              <a:gd name="connsiteX85" fmla="*/ 1424213 w 1557773"/>
              <a:gd name="connsiteY85" fmla="*/ 179149 h 1094915"/>
              <a:gd name="connsiteX86" fmla="*/ 1426116 w 1557773"/>
              <a:gd name="connsiteY86" fmla="*/ 181051 h 1094915"/>
              <a:gd name="connsiteX87" fmla="*/ 1427067 w 1557773"/>
              <a:gd name="connsiteY87" fmla="*/ 182002 h 1094915"/>
              <a:gd name="connsiteX88" fmla="*/ 1428970 w 1557773"/>
              <a:gd name="connsiteY88" fmla="*/ 183904 h 1094915"/>
              <a:gd name="connsiteX89" fmla="*/ 1429921 w 1557773"/>
              <a:gd name="connsiteY89" fmla="*/ 184855 h 1094915"/>
              <a:gd name="connsiteX90" fmla="*/ 1431824 w 1557773"/>
              <a:gd name="connsiteY90" fmla="*/ 186757 h 1094915"/>
              <a:gd name="connsiteX91" fmla="*/ 1432776 w 1557773"/>
              <a:gd name="connsiteY91" fmla="*/ 187708 h 1094915"/>
              <a:gd name="connsiteX92" fmla="*/ 1434678 w 1557773"/>
              <a:gd name="connsiteY92" fmla="*/ 189610 h 1094915"/>
              <a:gd name="connsiteX93" fmla="*/ 1434678 w 1557773"/>
              <a:gd name="connsiteY93" fmla="*/ 189610 h 1094915"/>
              <a:gd name="connsiteX94" fmla="*/ 1438484 w 1557773"/>
              <a:gd name="connsiteY94" fmla="*/ 192463 h 1094915"/>
              <a:gd name="connsiteX95" fmla="*/ 1439435 w 1557773"/>
              <a:gd name="connsiteY95" fmla="*/ 192463 h 1094915"/>
              <a:gd name="connsiteX96" fmla="*/ 1440386 w 1557773"/>
              <a:gd name="connsiteY96" fmla="*/ 193414 h 1094915"/>
              <a:gd name="connsiteX97" fmla="*/ 1441338 w 1557773"/>
              <a:gd name="connsiteY97" fmla="*/ 194365 h 1094915"/>
              <a:gd name="connsiteX98" fmla="*/ 1442289 w 1557773"/>
              <a:gd name="connsiteY98" fmla="*/ 195316 h 1094915"/>
              <a:gd name="connsiteX99" fmla="*/ 1443240 w 1557773"/>
              <a:gd name="connsiteY99" fmla="*/ 196267 h 1094915"/>
              <a:gd name="connsiteX100" fmla="*/ 1444192 w 1557773"/>
              <a:gd name="connsiteY100" fmla="*/ 197218 h 1094915"/>
              <a:gd name="connsiteX101" fmla="*/ 1445143 w 1557773"/>
              <a:gd name="connsiteY101" fmla="*/ 198168 h 1094915"/>
              <a:gd name="connsiteX102" fmla="*/ 1446095 w 1557773"/>
              <a:gd name="connsiteY102" fmla="*/ 199119 h 1094915"/>
              <a:gd name="connsiteX103" fmla="*/ 1447046 w 1557773"/>
              <a:gd name="connsiteY103" fmla="*/ 200070 h 1094915"/>
              <a:gd name="connsiteX104" fmla="*/ 1447997 w 1557773"/>
              <a:gd name="connsiteY104" fmla="*/ 201021 h 1094915"/>
              <a:gd name="connsiteX105" fmla="*/ 1448949 w 1557773"/>
              <a:gd name="connsiteY105" fmla="*/ 201972 h 1094915"/>
              <a:gd name="connsiteX106" fmla="*/ 1449900 w 1557773"/>
              <a:gd name="connsiteY106" fmla="*/ 202923 h 1094915"/>
              <a:gd name="connsiteX107" fmla="*/ 1450852 w 1557773"/>
              <a:gd name="connsiteY107" fmla="*/ 203874 h 1094915"/>
              <a:gd name="connsiteX108" fmla="*/ 1450852 w 1557773"/>
              <a:gd name="connsiteY108" fmla="*/ 203874 h 1094915"/>
              <a:gd name="connsiteX109" fmla="*/ 1451803 w 1557773"/>
              <a:gd name="connsiteY109" fmla="*/ 204825 h 1094915"/>
              <a:gd name="connsiteX110" fmla="*/ 1451803 w 1557773"/>
              <a:gd name="connsiteY110" fmla="*/ 204825 h 1094915"/>
              <a:gd name="connsiteX111" fmla="*/ 1451803 w 1557773"/>
              <a:gd name="connsiteY111" fmla="*/ 205776 h 1094915"/>
              <a:gd name="connsiteX112" fmla="*/ 1451803 w 1557773"/>
              <a:gd name="connsiteY112" fmla="*/ 205776 h 1094915"/>
              <a:gd name="connsiteX113" fmla="*/ 1451803 w 1557773"/>
              <a:gd name="connsiteY113" fmla="*/ 206727 h 1094915"/>
              <a:gd name="connsiteX114" fmla="*/ 1451803 w 1557773"/>
              <a:gd name="connsiteY114" fmla="*/ 206727 h 1094915"/>
              <a:gd name="connsiteX115" fmla="*/ 1451803 w 1557773"/>
              <a:gd name="connsiteY115" fmla="*/ 206727 h 1094915"/>
              <a:gd name="connsiteX116" fmla="*/ 1451803 w 1557773"/>
              <a:gd name="connsiteY116" fmla="*/ 206727 h 1094915"/>
              <a:gd name="connsiteX117" fmla="*/ 1451803 w 1557773"/>
              <a:gd name="connsiteY117" fmla="*/ 206727 h 1094915"/>
              <a:gd name="connsiteX118" fmla="*/ 1451803 w 1557773"/>
              <a:gd name="connsiteY118" fmla="*/ 206727 h 1094915"/>
              <a:gd name="connsiteX119" fmla="*/ 1451803 w 1557773"/>
              <a:gd name="connsiteY119" fmla="*/ 206727 h 1094915"/>
              <a:gd name="connsiteX120" fmla="*/ 1451803 w 1557773"/>
              <a:gd name="connsiteY120" fmla="*/ 206727 h 1094915"/>
              <a:gd name="connsiteX121" fmla="*/ 1451803 w 1557773"/>
              <a:gd name="connsiteY121" fmla="*/ 206727 h 1094915"/>
              <a:gd name="connsiteX122" fmla="*/ 1451803 w 1557773"/>
              <a:gd name="connsiteY122" fmla="*/ 206727 h 1094915"/>
              <a:gd name="connsiteX123" fmla="*/ 1451803 w 1557773"/>
              <a:gd name="connsiteY123" fmla="*/ 206727 h 1094915"/>
              <a:gd name="connsiteX124" fmla="*/ 1451803 w 1557773"/>
              <a:gd name="connsiteY124" fmla="*/ 206727 h 1094915"/>
              <a:gd name="connsiteX125" fmla="*/ 1451803 w 1557773"/>
              <a:gd name="connsiteY125" fmla="*/ 207678 h 1094915"/>
              <a:gd name="connsiteX126" fmla="*/ 1543135 w 1557773"/>
              <a:gd name="connsiteY126" fmla="*/ 382653 h 1094915"/>
              <a:gd name="connsiteX127" fmla="*/ 1524108 w 1557773"/>
              <a:gd name="connsiteY127" fmla="*/ 602323 h 1094915"/>
              <a:gd name="connsiteX128" fmla="*/ 1513643 w 1557773"/>
              <a:gd name="connsiteY128" fmla="*/ 622293 h 1094915"/>
              <a:gd name="connsiteX129" fmla="*/ 1472733 w 1557773"/>
              <a:gd name="connsiteY129" fmla="*/ 629900 h 1094915"/>
              <a:gd name="connsiteX130" fmla="*/ 1389012 w 1557773"/>
              <a:gd name="connsiteY130" fmla="*/ 663184 h 1094915"/>
              <a:gd name="connsiteX131" fmla="*/ 1395672 w 1557773"/>
              <a:gd name="connsiteY131" fmla="*/ 690761 h 1094915"/>
              <a:gd name="connsiteX132" fmla="*/ 1409942 w 1557773"/>
              <a:gd name="connsiteY132" fmla="*/ 720241 h 1094915"/>
              <a:gd name="connsiteX133" fmla="*/ 1299583 w 1557773"/>
              <a:gd name="connsiteY133" fmla="*/ 791562 h 109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57773" h="1094915">
                <a:moveTo>
                  <a:pt x="1307194" y="813434"/>
                </a:moveTo>
                <a:cubicBezTo>
                  <a:pt x="1252965" y="841011"/>
                  <a:pt x="1199688" y="868589"/>
                  <a:pt x="1148313" y="900921"/>
                </a:cubicBezTo>
                <a:cubicBezTo>
                  <a:pt x="1063641" y="954175"/>
                  <a:pt x="978968" y="1009330"/>
                  <a:pt x="918080" y="1090161"/>
                </a:cubicBezTo>
                <a:cubicBezTo>
                  <a:pt x="917128" y="1092063"/>
                  <a:pt x="913323" y="1093013"/>
                  <a:pt x="910469" y="1094915"/>
                </a:cubicBezTo>
                <a:cubicBezTo>
                  <a:pt x="903809" y="1078749"/>
                  <a:pt x="898101" y="1062583"/>
                  <a:pt x="891441" y="1048319"/>
                </a:cubicBezTo>
                <a:cubicBezTo>
                  <a:pt x="875268" y="1014085"/>
                  <a:pt x="847678" y="992213"/>
                  <a:pt x="810574" y="980801"/>
                </a:cubicBezTo>
                <a:cubicBezTo>
                  <a:pt x="764908" y="966537"/>
                  <a:pt x="718290" y="960831"/>
                  <a:pt x="670722" y="963684"/>
                </a:cubicBezTo>
                <a:cubicBezTo>
                  <a:pt x="597465" y="967488"/>
                  <a:pt x="525161" y="959880"/>
                  <a:pt x="449050" y="955126"/>
                </a:cubicBezTo>
                <a:cubicBezTo>
                  <a:pt x="459516" y="933254"/>
                  <a:pt x="471883" y="916137"/>
                  <a:pt x="485203" y="899019"/>
                </a:cubicBezTo>
                <a:cubicBezTo>
                  <a:pt x="490911" y="891412"/>
                  <a:pt x="496619" y="883804"/>
                  <a:pt x="499474" y="874295"/>
                </a:cubicBezTo>
                <a:cubicBezTo>
                  <a:pt x="499474" y="873344"/>
                  <a:pt x="499474" y="871442"/>
                  <a:pt x="500425" y="870491"/>
                </a:cubicBezTo>
                <a:cubicBezTo>
                  <a:pt x="500425" y="870491"/>
                  <a:pt x="500425" y="870491"/>
                  <a:pt x="500425" y="870491"/>
                </a:cubicBezTo>
                <a:cubicBezTo>
                  <a:pt x="500425" y="870491"/>
                  <a:pt x="500425" y="868589"/>
                  <a:pt x="500425" y="867638"/>
                </a:cubicBezTo>
                <a:lnTo>
                  <a:pt x="500425" y="867638"/>
                </a:lnTo>
                <a:cubicBezTo>
                  <a:pt x="500425" y="865736"/>
                  <a:pt x="500425" y="864785"/>
                  <a:pt x="500425" y="863834"/>
                </a:cubicBezTo>
                <a:lnTo>
                  <a:pt x="500425" y="863834"/>
                </a:lnTo>
                <a:lnTo>
                  <a:pt x="500425" y="860031"/>
                </a:lnTo>
                <a:lnTo>
                  <a:pt x="500425" y="860031"/>
                </a:lnTo>
                <a:cubicBezTo>
                  <a:pt x="500425" y="858129"/>
                  <a:pt x="500425" y="857178"/>
                  <a:pt x="500425" y="856227"/>
                </a:cubicBezTo>
                <a:lnTo>
                  <a:pt x="500425" y="856227"/>
                </a:lnTo>
                <a:cubicBezTo>
                  <a:pt x="500425" y="854325"/>
                  <a:pt x="500425" y="853374"/>
                  <a:pt x="500425" y="852423"/>
                </a:cubicBezTo>
                <a:lnTo>
                  <a:pt x="500425" y="852423"/>
                </a:lnTo>
                <a:cubicBezTo>
                  <a:pt x="500425" y="851472"/>
                  <a:pt x="500425" y="849570"/>
                  <a:pt x="500425" y="848619"/>
                </a:cubicBezTo>
                <a:cubicBezTo>
                  <a:pt x="500425" y="847668"/>
                  <a:pt x="500425" y="846717"/>
                  <a:pt x="499474" y="844815"/>
                </a:cubicBezTo>
                <a:cubicBezTo>
                  <a:pt x="495668" y="837208"/>
                  <a:pt x="489960" y="829600"/>
                  <a:pt x="483300" y="823894"/>
                </a:cubicBezTo>
                <a:cubicBezTo>
                  <a:pt x="464272" y="809630"/>
                  <a:pt x="439537" y="810581"/>
                  <a:pt x="419558" y="821992"/>
                </a:cubicBezTo>
                <a:cubicBezTo>
                  <a:pt x="414801" y="824845"/>
                  <a:pt x="410044" y="829600"/>
                  <a:pt x="405287" y="836257"/>
                </a:cubicBezTo>
                <a:cubicBezTo>
                  <a:pt x="405287" y="836257"/>
                  <a:pt x="405287" y="836257"/>
                  <a:pt x="405287" y="837208"/>
                </a:cubicBezTo>
                <a:cubicBezTo>
                  <a:pt x="405287" y="837208"/>
                  <a:pt x="405287" y="837208"/>
                  <a:pt x="405287" y="837208"/>
                </a:cubicBezTo>
                <a:cubicBezTo>
                  <a:pt x="405287" y="837208"/>
                  <a:pt x="405287" y="837208"/>
                  <a:pt x="405287" y="838159"/>
                </a:cubicBezTo>
                <a:cubicBezTo>
                  <a:pt x="405287" y="838159"/>
                  <a:pt x="405287" y="838159"/>
                  <a:pt x="405287" y="838159"/>
                </a:cubicBezTo>
                <a:cubicBezTo>
                  <a:pt x="404336" y="840060"/>
                  <a:pt x="403384" y="841962"/>
                  <a:pt x="401482" y="842913"/>
                </a:cubicBezTo>
                <a:cubicBezTo>
                  <a:pt x="401482" y="842913"/>
                  <a:pt x="401482" y="842913"/>
                  <a:pt x="401482" y="842913"/>
                </a:cubicBezTo>
                <a:cubicBezTo>
                  <a:pt x="401482" y="842913"/>
                  <a:pt x="401482" y="843864"/>
                  <a:pt x="400530" y="844815"/>
                </a:cubicBezTo>
                <a:cubicBezTo>
                  <a:pt x="400530" y="844815"/>
                  <a:pt x="400530" y="844815"/>
                  <a:pt x="400530" y="844815"/>
                </a:cubicBezTo>
                <a:cubicBezTo>
                  <a:pt x="399579" y="846717"/>
                  <a:pt x="397676" y="848619"/>
                  <a:pt x="396725" y="850521"/>
                </a:cubicBezTo>
                <a:lnTo>
                  <a:pt x="396725" y="850521"/>
                </a:lnTo>
                <a:cubicBezTo>
                  <a:pt x="396725" y="850521"/>
                  <a:pt x="396725" y="852423"/>
                  <a:pt x="395773" y="852423"/>
                </a:cubicBezTo>
                <a:cubicBezTo>
                  <a:pt x="395773" y="852423"/>
                  <a:pt x="395773" y="852423"/>
                  <a:pt x="395773" y="852423"/>
                </a:cubicBezTo>
                <a:cubicBezTo>
                  <a:pt x="391016" y="860981"/>
                  <a:pt x="386259" y="868589"/>
                  <a:pt x="382454" y="875246"/>
                </a:cubicBezTo>
                <a:cubicBezTo>
                  <a:pt x="382454" y="875246"/>
                  <a:pt x="382454" y="876197"/>
                  <a:pt x="381503" y="877148"/>
                </a:cubicBezTo>
                <a:cubicBezTo>
                  <a:pt x="381503" y="877148"/>
                  <a:pt x="381503" y="877148"/>
                  <a:pt x="381503" y="877148"/>
                </a:cubicBezTo>
                <a:cubicBezTo>
                  <a:pt x="381503" y="878099"/>
                  <a:pt x="379600" y="880000"/>
                  <a:pt x="379600" y="880951"/>
                </a:cubicBezTo>
                <a:cubicBezTo>
                  <a:pt x="379600" y="880951"/>
                  <a:pt x="379600" y="880951"/>
                  <a:pt x="379600" y="880951"/>
                </a:cubicBezTo>
                <a:cubicBezTo>
                  <a:pt x="379600" y="880951"/>
                  <a:pt x="379600" y="880951"/>
                  <a:pt x="379600" y="881902"/>
                </a:cubicBezTo>
                <a:cubicBezTo>
                  <a:pt x="379600" y="881902"/>
                  <a:pt x="379600" y="881902"/>
                  <a:pt x="379600" y="881902"/>
                </a:cubicBezTo>
                <a:cubicBezTo>
                  <a:pt x="379600" y="881902"/>
                  <a:pt x="379600" y="881902"/>
                  <a:pt x="379600" y="882853"/>
                </a:cubicBezTo>
                <a:cubicBezTo>
                  <a:pt x="379600" y="882853"/>
                  <a:pt x="379600" y="882853"/>
                  <a:pt x="379600" y="883804"/>
                </a:cubicBezTo>
                <a:lnTo>
                  <a:pt x="379600" y="883804"/>
                </a:lnTo>
                <a:cubicBezTo>
                  <a:pt x="379600" y="883804"/>
                  <a:pt x="379600" y="883804"/>
                  <a:pt x="379600" y="883804"/>
                </a:cubicBezTo>
                <a:lnTo>
                  <a:pt x="379600" y="883804"/>
                </a:lnTo>
                <a:cubicBezTo>
                  <a:pt x="379600" y="883804"/>
                  <a:pt x="379600" y="883804"/>
                  <a:pt x="379600" y="883804"/>
                </a:cubicBezTo>
                <a:cubicBezTo>
                  <a:pt x="349156" y="913284"/>
                  <a:pt x="313003" y="918989"/>
                  <a:pt x="273045" y="903774"/>
                </a:cubicBezTo>
                <a:cubicBezTo>
                  <a:pt x="243553" y="893314"/>
                  <a:pt x="218817" y="875246"/>
                  <a:pt x="193130" y="859080"/>
                </a:cubicBezTo>
                <a:cubicBezTo>
                  <a:pt x="129387" y="819140"/>
                  <a:pt x="82770" y="763984"/>
                  <a:pt x="40909" y="704074"/>
                </a:cubicBezTo>
                <a:cubicBezTo>
                  <a:pt x="13319" y="665086"/>
                  <a:pt x="2854" y="618489"/>
                  <a:pt x="0" y="571892"/>
                </a:cubicBezTo>
                <a:cubicBezTo>
                  <a:pt x="0" y="568089"/>
                  <a:pt x="0" y="565236"/>
                  <a:pt x="0" y="561432"/>
                </a:cubicBezTo>
                <a:cubicBezTo>
                  <a:pt x="0" y="560481"/>
                  <a:pt x="0" y="558579"/>
                  <a:pt x="0" y="557628"/>
                </a:cubicBezTo>
                <a:cubicBezTo>
                  <a:pt x="0" y="555726"/>
                  <a:pt x="0" y="553824"/>
                  <a:pt x="0" y="550971"/>
                </a:cubicBezTo>
                <a:lnTo>
                  <a:pt x="0" y="537658"/>
                </a:lnTo>
                <a:cubicBezTo>
                  <a:pt x="951" y="422593"/>
                  <a:pt x="50423" y="326547"/>
                  <a:pt x="132242" y="241912"/>
                </a:cubicBezTo>
                <a:cubicBezTo>
                  <a:pt x="175054" y="197218"/>
                  <a:pt x="221671" y="156327"/>
                  <a:pt x="274948" y="124945"/>
                </a:cubicBezTo>
                <a:cubicBezTo>
                  <a:pt x="318712" y="99270"/>
                  <a:pt x="365329" y="79299"/>
                  <a:pt x="414801" y="64084"/>
                </a:cubicBezTo>
                <a:cubicBezTo>
                  <a:pt x="715436" y="-30060"/>
                  <a:pt x="1036051" y="5125"/>
                  <a:pt x="1080766" y="12733"/>
                </a:cubicBezTo>
                <a:cubicBezTo>
                  <a:pt x="1154022" y="24144"/>
                  <a:pt x="1222521" y="47918"/>
                  <a:pt x="1289117" y="79299"/>
                </a:cubicBezTo>
                <a:cubicBezTo>
                  <a:pt x="1309096" y="88809"/>
                  <a:pt x="1354762" y="120190"/>
                  <a:pt x="1395672" y="152523"/>
                </a:cubicBezTo>
                <a:cubicBezTo>
                  <a:pt x="1395672" y="152523"/>
                  <a:pt x="1397574" y="153474"/>
                  <a:pt x="1397574" y="154425"/>
                </a:cubicBezTo>
                <a:cubicBezTo>
                  <a:pt x="1397574" y="154425"/>
                  <a:pt x="1397574" y="154425"/>
                  <a:pt x="1398526" y="154425"/>
                </a:cubicBezTo>
                <a:cubicBezTo>
                  <a:pt x="1398526" y="154425"/>
                  <a:pt x="1400428" y="155376"/>
                  <a:pt x="1400428" y="156327"/>
                </a:cubicBezTo>
                <a:cubicBezTo>
                  <a:pt x="1400428" y="156327"/>
                  <a:pt x="1400428" y="156327"/>
                  <a:pt x="1401380" y="156327"/>
                </a:cubicBezTo>
                <a:cubicBezTo>
                  <a:pt x="1401380" y="156327"/>
                  <a:pt x="1402331" y="157277"/>
                  <a:pt x="1403283" y="158228"/>
                </a:cubicBezTo>
                <a:cubicBezTo>
                  <a:pt x="1403283" y="158228"/>
                  <a:pt x="1403283" y="158228"/>
                  <a:pt x="1404234" y="159179"/>
                </a:cubicBezTo>
                <a:cubicBezTo>
                  <a:pt x="1404234" y="159179"/>
                  <a:pt x="1405185" y="160130"/>
                  <a:pt x="1406137" y="161081"/>
                </a:cubicBezTo>
                <a:cubicBezTo>
                  <a:pt x="1406137" y="161081"/>
                  <a:pt x="1406137" y="161081"/>
                  <a:pt x="1407088" y="162032"/>
                </a:cubicBezTo>
                <a:cubicBezTo>
                  <a:pt x="1407088" y="162032"/>
                  <a:pt x="1408040" y="162983"/>
                  <a:pt x="1408991" y="163934"/>
                </a:cubicBezTo>
                <a:cubicBezTo>
                  <a:pt x="1408991" y="163934"/>
                  <a:pt x="1408991" y="163934"/>
                  <a:pt x="1409942" y="164885"/>
                </a:cubicBezTo>
                <a:cubicBezTo>
                  <a:pt x="1409942" y="164885"/>
                  <a:pt x="1410894" y="165836"/>
                  <a:pt x="1411845" y="166787"/>
                </a:cubicBezTo>
                <a:cubicBezTo>
                  <a:pt x="1411845" y="166787"/>
                  <a:pt x="1411845" y="166787"/>
                  <a:pt x="1412797" y="167738"/>
                </a:cubicBezTo>
                <a:cubicBezTo>
                  <a:pt x="1412797" y="167738"/>
                  <a:pt x="1413748" y="168689"/>
                  <a:pt x="1414699" y="169640"/>
                </a:cubicBezTo>
                <a:cubicBezTo>
                  <a:pt x="1414699" y="169640"/>
                  <a:pt x="1414699" y="169640"/>
                  <a:pt x="1415651" y="170591"/>
                </a:cubicBezTo>
                <a:cubicBezTo>
                  <a:pt x="1415651" y="170591"/>
                  <a:pt x="1416602" y="171542"/>
                  <a:pt x="1417553" y="172493"/>
                </a:cubicBezTo>
                <a:cubicBezTo>
                  <a:pt x="1417553" y="172493"/>
                  <a:pt x="1417553" y="172493"/>
                  <a:pt x="1418505" y="173444"/>
                </a:cubicBezTo>
                <a:cubicBezTo>
                  <a:pt x="1418505" y="173444"/>
                  <a:pt x="1419456" y="174395"/>
                  <a:pt x="1420407" y="175346"/>
                </a:cubicBezTo>
                <a:cubicBezTo>
                  <a:pt x="1420407" y="175346"/>
                  <a:pt x="1420407" y="175346"/>
                  <a:pt x="1421359" y="176296"/>
                </a:cubicBezTo>
                <a:cubicBezTo>
                  <a:pt x="1421359" y="176296"/>
                  <a:pt x="1422310" y="177247"/>
                  <a:pt x="1423262" y="178199"/>
                </a:cubicBezTo>
                <a:cubicBezTo>
                  <a:pt x="1423262" y="178199"/>
                  <a:pt x="1423262" y="178199"/>
                  <a:pt x="1424213" y="179149"/>
                </a:cubicBezTo>
                <a:cubicBezTo>
                  <a:pt x="1424213" y="179149"/>
                  <a:pt x="1425164" y="180100"/>
                  <a:pt x="1426116" y="181051"/>
                </a:cubicBezTo>
                <a:cubicBezTo>
                  <a:pt x="1426116" y="181051"/>
                  <a:pt x="1426116" y="181051"/>
                  <a:pt x="1427067" y="182002"/>
                </a:cubicBezTo>
                <a:cubicBezTo>
                  <a:pt x="1427067" y="182002"/>
                  <a:pt x="1428019" y="182953"/>
                  <a:pt x="1428970" y="183904"/>
                </a:cubicBezTo>
                <a:cubicBezTo>
                  <a:pt x="1428970" y="183904"/>
                  <a:pt x="1428970" y="183904"/>
                  <a:pt x="1429921" y="184855"/>
                </a:cubicBezTo>
                <a:cubicBezTo>
                  <a:pt x="1429921" y="184855"/>
                  <a:pt x="1430873" y="184855"/>
                  <a:pt x="1431824" y="186757"/>
                </a:cubicBezTo>
                <a:cubicBezTo>
                  <a:pt x="1431824" y="186757"/>
                  <a:pt x="1431824" y="186757"/>
                  <a:pt x="1432776" y="187708"/>
                </a:cubicBezTo>
                <a:cubicBezTo>
                  <a:pt x="1432776" y="187708"/>
                  <a:pt x="1433727" y="187708"/>
                  <a:pt x="1434678" y="189610"/>
                </a:cubicBezTo>
                <a:cubicBezTo>
                  <a:pt x="1434678" y="189610"/>
                  <a:pt x="1434678" y="189610"/>
                  <a:pt x="1434678" y="189610"/>
                </a:cubicBezTo>
                <a:cubicBezTo>
                  <a:pt x="1435630" y="190561"/>
                  <a:pt x="1436581" y="191512"/>
                  <a:pt x="1438484" y="192463"/>
                </a:cubicBezTo>
                <a:cubicBezTo>
                  <a:pt x="1438484" y="192463"/>
                  <a:pt x="1438484" y="192463"/>
                  <a:pt x="1439435" y="192463"/>
                </a:cubicBezTo>
                <a:cubicBezTo>
                  <a:pt x="1439435" y="192463"/>
                  <a:pt x="1439435" y="192463"/>
                  <a:pt x="1440386" y="193414"/>
                </a:cubicBezTo>
                <a:cubicBezTo>
                  <a:pt x="1440386" y="193414"/>
                  <a:pt x="1440386" y="193414"/>
                  <a:pt x="1441338" y="194365"/>
                </a:cubicBezTo>
                <a:cubicBezTo>
                  <a:pt x="1441338" y="194365"/>
                  <a:pt x="1441338" y="194365"/>
                  <a:pt x="1442289" y="195316"/>
                </a:cubicBezTo>
                <a:cubicBezTo>
                  <a:pt x="1442289" y="195316"/>
                  <a:pt x="1442289" y="195316"/>
                  <a:pt x="1443240" y="196267"/>
                </a:cubicBezTo>
                <a:cubicBezTo>
                  <a:pt x="1443240" y="196267"/>
                  <a:pt x="1443240" y="196267"/>
                  <a:pt x="1444192" y="197218"/>
                </a:cubicBezTo>
                <a:cubicBezTo>
                  <a:pt x="1444192" y="197218"/>
                  <a:pt x="1444192" y="197218"/>
                  <a:pt x="1445143" y="198168"/>
                </a:cubicBezTo>
                <a:cubicBezTo>
                  <a:pt x="1445143" y="198168"/>
                  <a:pt x="1445143" y="198168"/>
                  <a:pt x="1446095" y="199119"/>
                </a:cubicBezTo>
                <a:cubicBezTo>
                  <a:pt x="1446095" y="199119"/>
                  <a:pt x="1446095" y="199119"/>
                  <a:pt x="1447046" y="200070"/>
                </a:cubicBezTo>
                <a:cubicBezTo>
                  <a:pt x="1447046" y="200070"/>
                  <a:pt x="1447046" y="200070"/>
                  <a:pt x="1447997" y="201021"/>
                </a:cubicBezTo>
                <a:cubicBezTo>
                  <a:pt x="1447997" y="201021"/>
                  <a:pt x="1447997" y="201021"/>
                  <a:pt x="1448949" y="201972"/>
                </a:cubicBezTo>
                <a:cubicBezTo>
                  <a:pt x="1448949" y="201972"/>
                  <a:pt x="1448949" y="201972"/>
                  <a:pt x="1449900" y="202923"/>
                </a:cubicBezTo>
                <a:cubicBezTo>
                  <a:pt x="1449900" y="202923"/>
                  <a:pt x="1449900" y="202923"/>
                  <a:pt x="1450852" y="203874"/>
                </a:cubicBezTo>
                <a:cubicBezTo>
                  <a:pt x="1450852" y="203874"/>
                  <a:pt x="1450852" y="203874"/>
                  <a:pt x="1450852" y="203874"/>
                </a:cubicBezTo>
                <a:cubicBezTo>
                  <a:pt x="1450852" y="203874"/>
                  <a:pt x="1450852" y="203874"/>
                  <a:pt x="1451803" y="204825"/>
                </a:cubicBezTo>
                <a:cubicBezTo>
                  <a:pt x="1451803" y="204825"/>
                  <a:pt x="1451803" y="204825"/>
                  <a:pt x="1451803" y="204825"/>
                </a:cubicBezTo>
                <a:cubicBezTo>
                  <a:pt x="1451803" y="204825"/>
                  <a:pt x="1451803" y="204825"/>
                  <a:pt x="1451803" y="205776"/>
                </a:cubicBezTo>
                <a:cubicBezTo>
                  <a:pt x="1451803" y="205776"/>
                  <a:pt x="1451803" y="205776"/>
                  <a:pt x="1451803" y="205776"/>
                </a:cubicBezTo>
                <a:cubicBezTo>
                  <a:pt x="1451803" y="205776"/>
                  <a:pt x="1451803" y="205776"/>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7678"/>
                </a:cubicBezTo>
                <a:cubicBezTo>
                  <a:pt x="1487955" y="262833"/>
                  <a:pt x="1520302" y="319890"/>
                  <a:pt x="1543135" y="382653"/>
                </a:cubicBezTo>
                <a:cubicBezTo>
                  <a:pt x="1570725" y="459680"/>
                  <a:pt x="1556455" y="531952"/>
                  <a:pt x="1524108" y="602323"/>
                </a:cubicBezTo>
                <a:cubicBezTo>
                  <a:pt x="1521254" y="608979"/>
                  <a:pt x="1517448" y="615636"/>
                  <a:pt x="1513643" y="622293"/>
                </a:cubicBezTo>
                <a:cubicBezTo>
                  <a:pt x="1499372" y="644165"/>
                  <a:pt x="1495566" y="645115"/>
                  <a:pt x="1472733" y="629900"/>
                </a:cubicBezTo>
                <a:cubicBezTo>
                  <a:pt x="1435630" y="604225"/>
                  <a:pt x="1391866" y="629900"/>
                  <a:pt x="1389012" y="663184"/>
                </a:cubicBezTo>
                <a:cubicBezTo>
                  <a:pt x="1388061" y="672693"/>
                  <a:pt x="1389964" y="682203"/>
                  <a:pt x="1395672" y="690761"/>
                </a:cubicBezTo>
                <a:cubicBezTo>
                  <a:pt x="1409942" y="715486"/>
                  <a:pt x="1406137" y="722143"/>
                  <a:pt x="1409942" y="720241"/>
                </a:cubicBezTo>
                <a:cubicBezTo>
                  <a:pt x="1384255" y="736407"/>
                  <a:pt x="1327173" y="778249"/>
                  <a:pt x="1299583" y="791562"/>
                </a:cubicBezTo>
                <a:close/>
              </a:path>
            </a:pathLst>
          </a:custGeom>
          <a:solidFill>
            <a:srgbClr val="459597"/>
          </a:solidFill>
          <a:ln w="9508" cap="flat">
            <a:noFill/>
            <a:prstDash val="solid"/>
            <a:miter/>
          </a:ln>
        </p:spPr>
        <p:txBody>
          <a:bodyPr rtlCol="0" anchor="ctr"/>
          <a:lstStyle/>
          <a:p>
            <a:endParaRPr lang="en-US"/>
          </a:p>
        </p:txBody>
      </p:sp>
      <p:grpSp>
        <p:nvGrpSpPr>
          <p:cNvPr id="4" name="Graphic 4">
            <a:extLst>
              <a:ext uri="{FF2B5EF4-FFF2-40B4-BE49-F238E27FC236}">
                <a16:creationId xmlns:a16="http://schemas.microsoft.com/office/drawing/2014/main" id="{33070F2A-4730-4A26-4CAC-4A4040EECC79}"/>
              </a:ext>
            </a:extLst>
          </p:cNvPr>
          <p:cNvGrpSpPr/>
          <p:nvPr/>
        </p:nvGrpSpPr>
        <p:grpSpPr>
          <a:xfrm>
            <a:off x="3655229" y="881980"/>
            <a:ext cx="2248602" cy="1927534"/>
            <a:chOff x="8109460" y="2812987"/>
            <a:chExt cx="1567138" cy="1383387"/>
          </a:xfrm>
          <a:solidFill>
            <a:srgbClr val="414141"/>
          </a:solidFill>
        </p:grpSpPr>
        <p:sp>
          <p:nvSpPr>
            <p:cNvPr id="5" name="Freeform 73">
              <a:extLst>
                <a:ext uri="{FF2B5EF4-FFF2-40B4-BE49-F238E27FC236}">
                  <a16:creationId xmlns:a16="http://schemas.microsoft.com/office/drawing/2014/main" id="{53120323-E1B9-FAE2-087F-35B2D66C3333}"/>
                </a:ext>
              </a:extLst>
            </p:cNvPr>
            <p:cNvSpPr/>
            <p:nvPr/>
          </p:nvSpPr>
          <p:spPr>
            <a:xfrm>
              <a:off x="8109460" y="2812987"/>
              <a:ext cx="1539677" cy="1383387"/>
            </a:xfrm>
            <a:custGeom>
              <a:avLst/>
              <a:gdLst>
                <a:gd name="connsiteX0" fmla="*/ 1538338 w 1539677"/>
                <a:gd name="connsiteY0" fmla="*/ 784898 h 1383387"/>
                <a:gd name="connsiteX1" fmla="*/ 1501476 w 1539677"/>
                <a:gd name="connsiteY1" fmla="*/ 725962 h 1383387"/>
                <a:gd name="connsiteX2" fmla="*/ 1495904 w 1539677"/>
                <a:gd name="connsiteY2" fmla="*/ 691672 h 1383387"/>
                <a:gd name="connsiteX3" fmla="*/ 1474687 w 1539677"/>
                <a:gd name="connsiteY3" fmla="*/ 625235 h 1383387"/>
                <a:gd name="connsiteX4" fmla="*/ 1483688 w 1539677"/>
                <a:gd name="connsiteY4" fmla="*/ 580015 h 1383387"/>
                <a:gd name="connsiteX5" fmla="*/ 1499547 w 1539677"/>
                <a:gd name="connsiteY5" fmla="*/ 438569 h 1383387"/>
                <a:gd name="connsiteX6" fmla="*/ 1416394 w 1539677"/>
                <a:gd name="connsiteY6" fmla="*/ 244188 h 1383387"/>
                <a:gd name="connsiteX7" fmla="*/ 1063850 w 1539677"/>
                <a:gd name="connsiteY7" fmla="*/ 15731 h 1383387"/>
                <a:gd name="connsiteX8" fmla="*/ 594077 w 1539677"/>
                <a:gd name="connsiteY8" fmla="*/ 12944 h 1383387"/>
                <a:gd name="connsiteX9" fmla="*/ 148093 w 1539677"/>
                <a:gd name="connsiteY9" fmla="*/ 215255 h 1383387"/>
                <a:gd name="connsiteX10" fmla="*/ 9647 w 1539677"/>
                <a:gd name="connsiteY10" fmla="*/ 444356 h 1383387"/>
                <a:gd name="connsiteX11" fmla="*/ 3 w 1539677"/>
                <a:gd name="connsiteY11" fmla="*/ 543154 h 1383387"/>
                <a:gd name="connsiteX12" fmla="*/ 41580 w 1539677"/>
                <a:gd name="connsiteY12" fmla="*/ 705174 h 1383387"/>
                <a:gd name="connsiteX13" fmla="*/ 41151 w 1539677"/>
                <a:gd name="connsiteY13" fmla="*/ 728748 h 1383387"/>
                <a:gd name="connsiteX14" fmla="*/ 40937 w 1539677"/>
                <a:gd name="connsiteY14" fmla="*/ 878553 h 1383387"/>
                <a:gd name="connsiteX15" fmla="*/ 139306 w 1539677"/>
                <a:gd name="connsiteY15" fmla="*/ 895698 h 1383387"/>
                <a:gd name="connsiteX16" fmla="*/ 171024 w 1539677"/>
                <a:gd name="connsiteY16" fmla="*/ 988066 h 1383387"/>
                <a:gd name="connsiteX17" fmla="*/ 290182 w 1539677"/>
                <a:gd name="connsiteY17" fmla="*/ 1157587 h 1383387"/>
                <a:gd name="connsiteX18" fmla="*/ 295969 w 1539677"/>
                <a:gd name="connsiteY18" fmla="*/ 1222096 h 1383387"/>
                <a:gd name="connsiteX19" fmla="*/ 282681 w 1539677"/>
                <a:gd name="connsiteY19" fmla="*/ 1251456 h 1383387"/>
                <a:gd name="connsiteX20" fmla="*/ 253320 w 1539677"/>
                <a:gd name="connsiteY20" fmla="*/ 1316822 h 1383387"/>
                <a:gd name="connsiteX21" fmla="*/ 271966 w 1539677"/>
                <a:gd name="connsiteY21" fmla="*/ 1366971 h 1383387"/>
                <a:gd name="connsiteX22" fmla="*/ 349118 w 1539677"/>
                <a:gd name="connsiteY22" fmla="*/ 1353041 h 1383387"/>
                <a:gd name="connsiteX23" fmla="*/ 400553 w 1539677"/>
                <a:gd name="connsiteY23" fmla="*/ 1248242 h 1383387"/>
                <a:gd name="connsiteX24" fmla="*/ 406768 w 1539677"/>
                <a:gd name="connsiteY24" fmla="*/ 1161445 h 1383387"/>
                <a:gd name="connsiteX25" fmla="*/ 395624 w 1539677"/>
                <a:gd name="connsiteY25" fmla="*/ 1138085 h 1383387"/>
                <a:gd name="connsiteX26" fmla="*/ 443844 w 1539677"/>
                <a:gd name="connsiteY26" fmla="*/ 1220381 h 1383387"/>
                <a:gd name="connsiteX27" fmla="*/ 445130 w 1539677"/>
                <a:gd name="connsiteY27" fmla="*/ 1239026 h 1383387"/>
                <a:gd name="connsiteX28" fmla="*/ 444701 w 1539677"/>
                <a:gd name="connsiteY28" fmla="*/ 1333324 h 1383387"/>
                <a:gd name="connsiteX29" fmla="*/ 503209 w 1539677"/>
                <a:gd name="connsiteY29" fmla="*/ 1382830 h 1383387"/>
                <a:gd name="connsiteX30" fmla="*/ 543500 w 1539677"/>
                <a:gd name="connsiteY30" fmla="*/ 1346611 h 1383387"/>
                <a:gd name="connsiteX31" fmla="*/ 537927 w 1539677"/>
                <a:gd name="connsiteY31" fmla="*/ 1220167 h 1383387"/>
                <a:gd name="connsiteX32" fmla="*/ 505566 w 1539677"/>
                <a:gd name="connsiteY32" fmla="*/ 1120940 h 1383387"/>
                <a:gd name="connsiteX33" fmla="*/ 427128 w 1539677"/>
                <a:gd name="connsiteY33" fmla="*/ 1015070 h 1383387"/>
                <a:gd name="connsiteX34" fmla="*/ 390909 w 1539677"/>
                <a:gd name="connsiteY34" fmla="*/ 971564 h 1383387"/>
                <a:gd name="connsiteX35" fmla="*/ 481992 w 1539677"/>
                <a:gd name="connsiteY35" fmla="*/ 948633 h 1383387"/>
                <a:gd name="connsiteX36" fmla="*/ 495279 w 1539677"/>
                <a:gd name="connsiteY36" fmla="*/ 950133 h 1383387"/>
                <a:gd name="connsiteX37" fmla="*/ 613365 w 1539677"/>
                <a:gd name="connsiteY37" fmla="*/ 954419 h 1383387"/>
                <a:gd name="connsiteX38" fmla="*/ 770242 w 1539677"/>
                <a:gd name="connsiteY38" fmla="*/ 968564 h 1383387"/>
                <a:gd name="connsiteX39" fmla="*/ 856396 w 1539677"/>
                <a:gd name="connsiteY39" fmla="*/ 1074220 h 1383387"/>
                <a:gd name="connsiteX40" fmla="*/ 857681 w 1539677"/>
                <a:gd name="connsiteY40" fmla="*/ 1131870 h 1383387"/>
                <a:gd name="connsiteX41" fmla="*/ 871826 w 1539677"/>
                <a:gd name="connsiteY41" fmla="*/ 1120083 h 1383387"/>
                <a:gd name="connsiteX42" fmla="*/ 937835 w 1539677"/>
                <a:gd name="connsiteY42" fmla="*/ 1020427 h 1383387"/>
                <a:gd name="connsiteX43" fmla="*/ 1126430 w 1539677"/>
                <a:gd name="connsiteY43" fmla="*/ 877695 h 1383387"/>
                <a:gd name="connsiteX44" fmla="*/ 1303880 w 1539677"/>
                <a:gd name="connsiteY44" fmla="*/ 775683 h 1383387"/>
                <a:gd name="connsiteX45" fmla="*/ 1342457 w 1539677"/>
                <a:gd name="connsiteY45" fmla="*/ 746536 h 1383387"/>
                <a:gd name="connsiteX46" fmla="*/ 1354029 w 1539677"/>
                <a:gd name="connsiteY46" fmla="*/ 742036 h 1383387"/>
                <a:gd name="connsiteX47" fmla="*/ 1358959 w 1539677"/>
                <a:gd name="connsiteY47" fmla="*/ 755751 h 1383387"/>
                <a:gd name="connsiteX48" fmla="*/ 1339885 w 1539677"/>
                <a:gd name="connsiteY48" fmla="*/ 788970 h 1383387"/>
                <a:gd name="connsiteX49" fmla="*/ 1240444 w 1539677"/>
                <a:gd name="connsiteY49" fmla="*/ 909628 h 1383387"/>
                <a:gd name="connsiteX50" fmla="*/ 1155790 w 1539677"/>
                <a:gd name="connsiteY50" fmla="*/ 1003497 h 1383387"/>
                <a:gd name="connsiteX51" fmla="*/ 1109070 w 1539677"/>
                <a:gd name="connsiteY51" fmla="*/ 1126512 h 1383387"/>
                <a:gd name="connsiteX52" fmla="*/ 1108856 w 1539677"/>
                <a:gd name="connsiteY52" fmla="*/ 1164231 h 1383387"/>
                <a:gd name="connsiteX53" fmla="*/ 1087425 w 1539677"/>
                <a:gd name="connsiteY53" fmla="*/ 1231740 h 1383387"/>
                <a:gd name="connsiteX54" fmla="*/ 1032989 w 1539677"/>
                <a:gd name="connsiteY54" fmla="*/ 1311892 h 1383387"/>
                <a:gd name="connsiteX55" fmla="*/ 1029774 w 1539677"/>
                <a:gd name="connsiteY55" fmla="*/ 1355184 h 1383387"/>
                <a:gd name="connsiteX56" fmla="*/ 1107141 w 1539677"/>
                <a:gd name="connsiteY56" fmla="*/ 1363327 h 1383387"/>
                <a:gd name="connsiteX57" fmla="*/ 1186009 w 1539677"/>
                <a:gd name="connsiteY57" fmla="*/ 1255314 h 1383387"/>
                <a:gd name="connsiteX58" fmla="*/ 1202082 w 1539677"/>
                <a:gd name="connsiteY58" fmla="*/ 1182448 h 1383387"/>
                <a:gd name="connsiteX59" fmla="*/ 1209797 w 1539677"/>
                <a:gd name="connsiteY59" fmla="*/ 1140228 h 1383387"/>
                <a:gd name="connsiteX60" fmla="*/ 1220084 w 1539677"/>
                <a:gd name="connsiteY60" fmla="*/ 1130370 h 1383387"/>
                <a:gd name="connsiteX61" fmla="*/ 1233800 w 1539677"/>
                <a:gd name="connsiteY61" fmla="*/ 1153944 h 1383387"/>
                <a:gd name="connsiteX62" fmla="*/ 1237444 w 1539677"/>
                <a:gd name="connsiteY62" fmla="*/ 1253171 h 1383387"/>
                <a:gd name="connsiteX63" fmla="*/ 1204654 w 1539677"/>
                <a:gd name="connsiteY63" fmla="*/ 1333538 h 1383387"/>
                <a:gd name="connsiteX64" fmla="*/ 1220084 w 1539677"/>
                <a:gd name="connsiteY64" fmla="*/ 1373615 h 1383387"/>
                <a:gd name="connsiteX65" fmla="*/ 1271734 w 1539677"/>
                <a:gd name="connsiteY65" fmla="*/ 1374043 h 1383387"/>
                <a:gd name="connsiteX66" fmla="*/ 1323597 w 1539677"/>
                <a:gd name="connsiteY66" fmla="*/ 1250385 h 1383387"/>
                <a:gd name="connsiteX67" fmla="*/ 1316953 w 1539677"/>
                <a:gd name="connsiteY67" fmla="*/ 1148801 h 1383387"/>
                <a:gd name="connsiteX68" fmla="*/ 1326597 w 1539677"/>
                <a:gd name="connsiteY68" fmla="*/ 1091794 h 1383387"/>
                <a:gd name="connsiteX69" fmla="*/ 1405464 w 1539677"/>
                <a:gd name="connsiteY69" fmla="*/ 929559 h 1383387"/>
                <a:gd name="connsiteX70" fmla="*/ 1413180 w 1539677"/>
                <a:gd name="connsiteY70" fmla="*/ 913700 h 1383387"/>
                <a:gd name="connsiteX71" fmla="*/ 1538338 w 1539677"/>
                <a:gd name="connsiteY71" fmla="*/ 784898 h 1383387"/>
                <a:gd name="connsiteX72" fmla="*/ 1482402 w 1539677"/>
                <a:gd name="connsiteY72" fmla="*/ 716104 h 1383387"/>
                <a:gd name="connsiteX73" fmla="*/ 1450470 w 1539677"/>
                <a:gd name="connsiteY73" fmla="*/ 717390 h 1383387"/>
                <a:gd name="connsiteX74" fmla="*/ 1443398 w 1539677"/>
                <a:gd name="connsiteY74" fmla="*/ 699173 h 1383387"/>
                <a:gd name="connsiteX75" fmla="*/ 1442541 w 1539677"/>
                <a:gd name="connsiteY75" fmla="*/ 696601 h 1383387"/>
                <a:gd name="connsiteX76" fmla="*/ 1458399 w 1539677"/>
                <a:gd name="connsiteY76" fmla="*/ 634451 h 1383387"/>
                <a:gd name="connsiteX77" fmla="*/ 1482402 w 1539677"/>
                <a:gd name="connsiteY77" fmla="*/ 716104 h 1383387"/>
                <a:gd name="connsiteX78" fmla="*/ 153665 w 1539677"/>
                <a:gd name="connsiteY78" fmla="*/ 842763 h 1383387"/>
                <a:gd name="connsiteX79" fmla="*/ 139949 w 1539677"/>
                <a:gd name="connsiteY79" fmla="*/ 873623 h 1383387"/>
                <a:gd name="connsiteX80" fmla="*/ 98158 w 1539677"/>
                <a:gd name="connsiteY80" fmla="*/ 884125 h 1383387"/>
                <a:gd name="connsiteX81" fmla="*/ 27435 w 1539677"/>
                <a:gd name="connsiteY81" fmla="*/ 790899 h 1383387"/>
                <a:gd name="connsiteX82" fmla="*/ 45437 w 1539677"/>
                <a:gd name="connsiteY82" fmla="*/ 745036 h 1383387"/>
                <a:gd name="connsiteX83" fmla="*/ 68583 w 1539677"/>
                <a:gd name="connsiteY83" fmla="*/ 742893 h 1383387"/>
                <a:gd name="connsiteX84" fmla="*/ 97730 w 1539677"/>
                <a:gd name="connsiteY84" fmla="*/ 777826 h 1383387"/>
                <a:gd name="connsiteX85" fmla="*/ 141235 w 1539677"/>
                <a:gd name="connsiteY85" fmla="*/ 824546 h 1383387"/>
                <a:gd name="connsiteX86" fmla="*/ 153665 w 1539677"/>
                <a:gd name="connsiteY86" fmla="*/ 842763 h 1383387"/>
                <a:gd name="connsiteX87" fmla="*/ 333473 w 1539677"/>
                <a:gd name="connsiteY87" fmla="*/ 969850 h 1383387"/>
                <a:gd name="connsiteX88" fmla="*/ 281395 w 1539677"/>
                <a:gd name="connsiteY88" fmla="*/ 982708 h 1383387"/>
                <a:gd name="connsiteX89" fmla="*/ 273894 w 1539677"/>
                <a:gd name="connsiteY89" fmla="*/ 989138 h 1383387"/>
                <a:gd name="connsiteX90" fmla="*/ 281395 w 1539677"/>
                <a:gd name="connsiteY90" fmla="*/ 998782 h 1383387"/>
                <a:gd name="connsiteX91" fmla="*/ 297040 w 1539677"/>
                <a:gd name="connsiteY91" fmla="*/ 997068 h 1383387"/>
                <a:gd name="connsiteX92" fmla="*/ 349118 w 1539677"/>
                <a:gd name="connsiteY92" fmla="*/ 984209 h 1383387"/>
                <a:gd name="connsiteX93" fmla="*/ 390480 w 1539677"/>
                <a:gd name="connsiteY93" fmla="*/ 998782 h 1383387"/>
                <a:gd name="connsiteX94" fmla="*/ 453488 w 1539677"/>
                <a:gd name="connsiteY94" fmla="*/ 1079363 h 1383387"/>
                <a:gd name="connsiteX95" fmla="*/ 485421 w 1539677"/>
                <a:gd name="connsiteY95" fmla="*/ 1122440 h 1383387"/>
                <a:gd name="connsiteX96" fmla="*/ 525926 w 1539677"/>
                <a:gd name="connsiteY96" fmla="*/ 1277174 h 1383387"/>
                <a:gd name="connsiteX97" fmla="*/ 526355 w 1539677"/>
                <a:gd name="connsiteY97" fmla="*/ 1339110 h 1383387"/>
                <a:gd name="connsiteX98" fmla="*/ 495279 w 1539677"/>
                <a:gd name="connsiteY98" fmla="*/ 1366757 h 1383387"/>
                <a:gd name="connsiteX99" fmla="*/ 462275 w 1539677"/>
                <a:gd name="connsiteY99" fmla="*/ 1339325 h 1383387"/>
                <a:gd name="connsiteX100" fmla="*/ 463775 w 1539677"/>
                <a:gd name="connsiteY100" fmla="*/ 1258529 h 1383387"/>
                <a:gd name="connsiteX101" fmla="*/ 438700 w 1539677"/>
                <a:gd name="connsiteY101" fmla="*/ 1167231 h 1383387"/>
                <a:gd name="connsiteX102" fmla="*/ 416412 w 1539677"/>
                <a:gd name="connsiteY102" fmla="*/ 1130584 h 1383387"/>
                <a:gd name="connsiteX103" fmla="*/ 392838 w 1539677"/>
                <a:gd name="connsiteY103" fmla="*/ 1108939 h 1383387"/>
                <a:gd name="connsiteX104" fmla="*/ 375050 w 1539677"/>
                <a:gd name="connsiteY104" fmla="*/ 1109153 h 1383387"/>
                <a:gd name="connsiteX105" fmla="*/ 371192 w 1539677"/>
                <a:gd name="connsiteY105" fmla="*/ 1126084 h 1383387"/>
                <a:gd name="connsiteX106" fmla="*/ 380194 w 1539677"/>
                <a:gd name="connsiteY106" fmla="*/ 1148586 h 1383387"/>
                <a:gd name="connsiteX107" fmla="*/ 380622 w 1539677"/>
                <a:gd name="connsiteY107" fmla="*/ 1253385 h 1383387"/>
                <a:gd name="connsiteX108" fmla="*/ 343331 w 1539677"/>
                <a:gd name="connsiteY108" fmla="*/ 1324751 h 1383387"/>
                <a:gd name="connsiteX109" fmla="*/ 322543 w 1539677"/>
                <a:gd name="connsiteY109" fmla="*/ 1349183 h 1383387"/>
                <a:gd name="connsiteX110" fmla="*/ 277324 w 1539677"/>
                <a:gd name="connsiteY110" fmla="*/ 1344897 h 1383387"/>
                <a:gd name="connsiteX111" fmla="*/ 307541 w 1539677"/>
                <a:gd name="connsiteY111" fmla="*/ 1243527 h 1383387"/>
                <a:gd name="connsiteX112" fmla="*/ 303898 w 1539677"/>
                <a:gd name="connsiteY112" fmla="*/ 1146015 h 1383387"/>
                <a:gd name="connsiteX113" fmla="*/ 216887 w 1539677"/>
                <a:gd name="connsiteY113" fmla="*/ 1026214 h 1383387"/>
                <a:gd name="connsiteX114" fmla="*/ 171239 w 1539677"/>
                <a:gd name="connsiteY114" fmla="*/ 953133 h 1383387"/>
                <a:gd name="connsiteX115" fmla="*/ 162666 w 1539677"/>
                <a:gd name="connsiteY115" fmla="*/ 893554 h 1383387"/>
                <a:gd name="connsiteX116" fmla="*/ 175525 w 1539677"/>
                <a:gd name="connsiteY116" fmla="*/ 850478 h 1383387"/>
                <a:gd name="connsiteX117" fmla="*/ 222031 w 1539677"/>
                <a:gd name="connsiteY117" fmla="*/ 879410 h 1383387"/>
                <a:gd name="connsiteX118" fmla="*/ 223316 w 1539677"/>
                <a:gd name="connsiteY118" fmla="*/ 891411 h 1383387"/>
                <a:gd name="connsiteX119" fmla="*/ 229746 w 1539677"/>
                <a:gd name="connsiteY119" fmla="*/ 905127 h 1383387"/>
                <a:gd name="connsiteX120" fmla="*/ 331544 w 1539677"/>
                <a:gd name="connsiteY120" fmla="*/ 908128 h 1383387"/>
                <a:gd name="connsiteX121" fmla="*/ 396267 w 1539677"/>
                <a:gd name="connsiteY121" fmla="*/ 864408 h 1383387"/>
                <a:gd name="connsiteX122" fmla="*/ 426485 w 1539677"/>
                <a:gd name="connsiteY122" fmla="*/ 819617 h 1383387"/>
                <a:gd name="connsiteX123" fmla="*/ 465489 w 1539677"/>
                <a:gd name="connsiteY123" fmla="*/ 812973 h 1383387"/>
                <a:gd name="connsiteX124" fmla="*/ 476634 w 1539677"/>
                <a:gd name="connsiteY124" fmla="*/ 847906 h 1383387"/>
                <a:gd name="connsiteX125" fmla="*/ 333473 w 1539677"/>
                <a:gd name="connsiteY125" fmla="*/ 969850 h 1383387"/>
                <a:gd name="connsiteX126" fmla="*/ 1243873 w 1539677"/>
                <a:gd name="connsiteY126" fmla="*/ 791328 h 1383387"/>
                <a:gd name="connsiteX127" fmla="*/ 1096211 w 1539677"/>
                <a:gd name="connsiteY127" fmla="*/ 874909 h 1383387"/>
                <a:gd name="connsiteX128" fmla="*/ 882113 w 1539677"/>
                <a:gd name="connsiteY128" fmla="*/ 1057075 h 1383387"/>
                <a:gd name="connsiteX129" fmla="*/ 875041 w 1539677"/>
                <a:gd name="connsiteY129" fmla="*/ 1061361 h 1383387"/>
                <a:gd name="connsiteX130" fmla="*/ 857039 w 1539677"/>
                <a:gd name="connsiteY130" fmla="*/ 1016356 h 1383387"/>
                <a:gd name="connsiteX131" fmla="*/ 782243 w 1539677"/>
                <a:gd name="connsiteY131" fmla="*/ 951205 h 1383387"/>
                <a:gd name="connsiteX132" fmla="*/ 652370 w 1539677"/>
                <a:gd name="connsiteY132" fmla="*/ 935131 h 1383387"/>
                <a:gd name="connsiteX133" fmla="*/ 446201 w 1539677"/>
                <a:gd name="connsiteY133" fmla="*/ 927201 h 1383387"/>
                <a:gd name="connsiteX134" fmla="*/ 479849 w 1539677"/>
                <a:gd name="connsiteY134" fmla="*/ 873409 h 1383387"/>
                <a:gd name="connsiteX135" fmla="*/ 492922 w 1539677"/>
                <a:gd name="connsiteY135" fmla="*/ 850049 h 1383387"/>
                <a:gd name="connsiteX136" fmla="*/ 493993 w 1539677"/>
                <a:gd name="connsiteY136" fmla="*/ 846406 h 1383387"/>
                <a:gd name="connsiteX137" fmla="*/ 494208 w 1539677"/>
                <a:gd name="connsiteY137" fmla="*/ 845548 h 1383387"/>
                <a:gd name="connsiteX138" fmla="*/ 494636 w 1539677"/>
                <a:gd name="connsiteY138" fmla="*/ 842763 h 1383387"/>
                <a:gd name="connsiteX139" fmla="*/ 494636 w 1539677"/>
                <a:gd name="connsiteY139" fmla="*/ 841905 h 1383387"/>
                <a:gd name="connsiteX140" fmla="*/ 494851 w 1539677"/>
                <a:gd name="connsiteY140" fmla="*/ 839119 h 1383387"/>
                <a:gd name="connsiteX141" fmla="*/ 494851 w 1539677"/>
                <a:gd name="connsiteY141" fmla="*/ 838262 h 1383387"/>
                <a:gd name="connsiteX142" fmla="*/ 494851 w 1539677"/>
                <a:gd name="connsiteY142" fmla="*/ 835262 h 1383387"/>
                <a:gd name="connsiteX143" fmla="*/ 494851 w 1539677"/>
                <a:gd name="connsiteY143" fmla="*/ 834619 h 1383387"/>
                <a:gd name="connsiteX144" fmla="*/ 494636 w 1539677"/>
                <a:gd name="connsiteY144" fmla="*/ 831618 h 1383387"/>
                <a:gd name="connsiteX145" fmla="*/ 494636 w 1539677"/>
                <a:gd name="connsiteY145" fmla="*/ 831190 h 1383387"/>
                <a:gd name="connsiteX146" fmla="*/ 493993 w 1539677"/>
                <a:gd name="connsiteY146" fmla="*/ 827975 h 1383387"/>
                <a:gd name="connsiteX147" fmla="*/ 493993 w 1539677"/>
                <a:gd name="connsiteY147" fmla="*/ 827761 h 1383387"/>
                <a:gd name="connsiteX148" fmla="*/ 493136 w 1539677"/>
                <a:gd name="connsiteY148" fmla="*/ 824546 h 1383387"/>
                <a:gd name="connsiteX149" fmla="*/ 493136 w 1539677"/>
                <a:gd name="connsiteY149" fmla="*/ 824546 h 1383387"/>
                <a:gd name="connsiteX150" fmla="*/ 492065 w 1539677"/>
                <a:gd name="connsiteY150" fmla="*/ 821331 h 1383387"/>
                <a:gd name="connsiteX151" fmla="*/ 476634 w 1539677"/>
                <a:gd name="connsiteY151" fmla="*/ 801400 h 1383387"/>
                <a:gd name="connsiteX152" fmla="*/ 417698 w 1539677"/>
                <a:gd name="connsiteY152" fmla="*/ 799257 h 1383387"/>
                <a:gd name="connsiteX153" fmla="*/ 404196 w 1539677"/>
                <a:gd name="connsiteY153" fmla="*/ 812759 h 1383387"/>
                <a:gd name="connsiteX154" fmla="*/ 403339 w 1539677"/>
                <a:gd name="connsiteY154" fmla="*/ 814045 h 1383387"/>
                <a:gd name="connsiteX155" fmla="*/ 402696 w 1539677"/>
                <a:gd name="connsiteY155" fmla="*/ 814902 h 1383387"/>
                <a:gd name="connsiteX156" fmla="*/ 401839 w 1539677"/>
                <a:gd name="connsiteY156" fmla="*/ 816188 h 1383387"/>
                <a:gd name="connsiteX157" fmla="*/ 401410 w 1539677"/>
                <a:gd name="connsiteY157" fmla="*/ 816831 h 1383387"/>
                <a:gd name="connsiteX158" fmla="*/ 398196 w 1539677"/>
                <a:gd name="connsiteY158" fmla="*/ 821760 h 1383387"/>
                <a:gd name="connsiteX159" fmla="*/ 397767 w 1539677"/>
                <a:gd name="connsiteY159" fmla="*/ 822403 h 1383387"/>
                <a:gd name="connsiteX160" fmla="*/ 396695 w 1539677"/>
                <a:gd name="connsiteY160" fmla="*/ 824117 h 1383387"/>
                <a:gd name="connsiteX161" fmla="*/ 396267 w 1539677"/>
                <a:gd name="connsiteY161" fmla="*/ 824760 h 1383387"/>
                <a:gd name="connsiteX162" fmla="*/ 392838 w 1539677"/>
                <a:gd name="connsiteY162" fmla="*/ 830332 h 1383387"/>
                <a:gd name="connsiteX163" fmla="*/ 392623 w 1539677"/>
                <a:gd name="connsiteY163" fmla="*/ 830547 h 1383387"/>
                <a:gd name="connsiteX164" fmla="*/ 391552 w 1539677"/>
                <a:gd name="connsiteY164" fmla="*/ 832475 h 1383387"/>
                <a:gd name="connsiteX165" fmla="*/ 391338 w 1539677"/>
                <a:gd name="connsiteY165" fmla="*/ 832690 h 1383387"/>
                <a:gd name="connsiteX166" fmla="*/ 379336 w 1539677"/>
                <a:gd name="connsiteY166" fmla="*/ 854550 h 1383387"/>
                <a:gd name="connsiteX167" fmla="*/ 379336 w 1539677"/>
                <a:gd name="connsiteY167" fmla="*/ 854550 h 1383387"/>
                <a:gd name="connsiteX168" fmla="*/ 378264 w 1539677"/>
                <a:gd name="connsiteY168" fmla="*/ 856478 h 1383387"/>
                <a:gd name="connsiteX169" fmla="*/ 378050 w 1539677"/>
                <a:gd name="connsiteY169" fmla="*/ 856693 h 1383387"/>
                <a:gd name="connsiteX170" fmla="*/ 375907 w 1539677"/>
                <a:gd name="connsiteY170" fmla="*/ 860336 h 1383387"/>
                <a:gd name="connsiteX171" fmla="*/ 375693 w 1539677"/>
                <a:gd name="connsiteY171" fmla="*/ 860765 h 1383387"/>
                <a:gd name="connsiteX172" fmla="*/ 375050 w 1539677"/>
                <a:gd name="connsiteY172" fmla="*/ 861836 h 1383387"/>
                <a:gd name="connsiteX173" fmla="*/ 374836 w 1539677"/>
                <a:gd name="connsiteY173" fmla="*/ 862265 h 1383387"/>
                <a:gd name="connsiteX174" fmla="*/ 373978 w 1539677"/>
                <a:gd name="connsiteY174" fmla="*/ 863551 h 1383387"/>
                <a:gd name="connsiteX175" fmla="*/ 373978 w 1539677"/>
                <a:gd name="connsiteY175" fmla="*/ 863551 h 1383387"/>
                <a:gd name="connsiteX176" fmla="*/ 373335 w 1539677"/>
                <a:gd name="connsiteY176" fmla="*/ 864622 h 1383387"/>
                <a:gd name="connsiteX177" fmla="*/ 373121 w 1539677"/>
                <a:gd name="connsiteY177" fmla="*/ 864837 h 1383387"/>
                <a:gd name="connsiteX178" fmla="*/ 372693 w 1539677"/>
                <a:gd name="connsiteY178" fmla="*/ 865480 h 1383387"/>
                <a:gd name="connsiteX179" fmla="*/ 372478 w 1539677"/>
                <a:gd name="connsiteY179" fmla="*/ 865694 h 1383387"/>
                <a:gd name="connsiteX180" fmla="*/ 371835 w 1539677"/>
                <a:gd name="connsiteY180" fmla="*/ 866337 h 1383387"/>
                <a:gd name="connsiteX181" fmla="*/ 272823 w 1539677"/>
                <a:gd name="connsiteY181" fmla="*/ 885625 h 1383387"/>
                <a:gd name="connsiteX182" fmla="*/ 198242 w 1539677"/>
                <a:gd name="connsiteY182" fmla="*/ 842977 h 1383387"/>
                <a:gd name="connsiteX183" fmla="*/ 56367 w 1539677"/>
                <a:gd name="connsiteY183" fmla="*/ 694244 h 1383387"/>
                <a:gd name="connsiteX184" fmla="*/ 18005 w 1539677"/>
                <a:gd name="connsiteY184" fmla="*/ 566942 h 1383387"/>
                <a:gd name="connsiteX185" fmla="*/ 17362 w 1539677"/>
                <a:gd name="connsiteY185" fmla="*/ 556870 h 1383387"/>
                <a:gd name="connsiteX186" fmla="*/ 17148 w 1539677"/>
                <a:gd name="connsiteY186" fmla="*/ 553012 h 1383387"/>
                <a:gd name="connsiteX187" fmla="*/ 16934 w 1539677"/>
                <a:gd name="connsiteY187" fmla="*/ 547011 h 1383387"/>
                <a:gd name="connsiteX188" fmla="*/ 16934 w 1539677"/>
                <a:gd name="connsiteY188" fmla="*/ 542296 h 1383387"/>
                <a:gd name="connsiteX189" fmla="*/ 16934 w 1539677"/>
                <a:gd name="connsiteY189" fmla="*/ 534153 h 1383387"/>
                <a:gd name="connsiteX190" fmla="*/ 139734 w 1539677"/>
                <a:gd name="connsiteY190" fmla="*/ 249760 h 1383387"/>
                <a:gd name="connsiteX191" fmla="*/ 272823 w 1539677"/>
                <a:gd name="connsiteY191" fmla="*/ 137246 h 1383387"/>
                <a:gd name="connsiteX192" fmla="*/ 402696 w 1539677"/>
                <a:gd name="connsiteY192" fmla="*/ 78524 h 1383387"/>
                <a:gd name="connsiteX193" fmla="*/ 1021845 w 1539677"/>
                <a:gd name="connsiteY193" fmla="*/ 28804 h 1383387"/>
                <a:gd name="connsiteX194" fmla="*/ 1215369 w 1539677"/>
                <a:gd name="connsiteY194" fmla="*/ 92454 h 1383387"/>
                <a:gd name="connsiteX195" fmla="*/ 1314167 w 1539677"/>
                <a:gd name="connsiteY195" fmla="*/ 162749 h 1383387"/>
                <a:gd name="connsiteX196" fmla="*/ 1314167 w 1539677"/>
                <a:gd name="connsiteY196" fmla="*/ 162749 h 1383387"/>
                <a:gd name="connsiteX197" fmla="*/ 1316310 w 1539677"/>
                <a:gd name="connsiteY197" fmla="*/ 164463 h 1383387"/>
                <a:gd name="connsiteX198" fmla="*/ 1317382 w 1539677"/>
                <a:gd name="connsiteY198" fmla="*/ 165320 h 1383387"/>
                <a:gd name="connsiteX199" fmla="*/ 1319525 w 1539677"/>
                <a:gd name="connsiteY199" fmla="*/ 167035 h 1383387"/>
                <a:gd name="connsiteX200" fmla="*/ 1320596 w 1539677"/>
                <a:gd name="connsiteY200" fmla="*/ 167892 h 1383387"/>
                <a:gd name="connsiteX201" fmla="*/ 1322526 w 1539677"/>
                <a:gd name="connsiteY201" fmla="*/ 169607 h 1383387"/>
                <a:gd name="connsiteX202" fmla="*/ 1323811 w 1539677"/>
                <a:gd name="connsiteY202" fmla="*/ 170678 h 1383387"/>
                <a:gd name="connsiteX203" fmla="*/ 1325740 w 1539677"/>
                <a:gd name="connsiteY203" fmla="*/ 172179 h 1383387"/>
                <a:gd name="connsiteX204" fmla="*/ 1327026 w 1539677"/>
                <a:gd name="connsiteY204" fmla="*/ 173250 h 1383387"/>
                <a:gd name="connsiteX205" fmla="*/ 1328955 w 1539677"/>
                <a:gd name="connsiteY205" fmla="*/ 174750 h 1383387"/>
                <a:gd name="connsiteX206" fmla="*/ 1330240 w 1539677"/>
                <a:gd name="connsiteY206" fmla="*/ 175822 h 1383387"/>
                <a:gd name="connsiteX207" fmla="*/ 1332170 w 1539677"/>
                <a:gd name="connsiteY207" fmla="*/ 177322 h 1383387"/>
                <a:gd name="connsiteX208" fmla="*/ 1333455 w 1539677"/>
                <a:gd name="connsiteY208" fmla="*/ 178394 h 1383387"/>
                <a:gd name="connsiteX209" fmla="*/ 1335170 w 1539677"/>
                <a:gd name="connsiteY209" fmla="*/ 179894 h 1383387"/>
                <a:gd name="connsiteX210" fmla="*/ 1336456 w 1539677"/>
                <a:gd name="connsiteY210" fmla="*/ 180965 h 1383387"/>
                <a:gd name="connsiteX211" fmla="*/ 1338170 w 1539677"/>
                <a:gd name="connsiteY211" fmla="*/ 182465 h 1383387"/>
                <a:gd name="connsiteX212" fmla="*/ 1339456 w 1539677"/>
                <a:gd name="connsiteY212" fmla="*/ 183537 h 1383387"/>
                <a:gd name="connsiteX213" fmla="*/ 1341171 w 1539677"/>
                <a:gd name="connsiteY213" fmla="*/ 185037 h 1383387"/>
                <a:gd name="connsiteX214" fmla="*/ 1342457 w 1539677"/>
                <a:gd name="connsiteY214" fmla="*/ 186109 h 1383387"/>
                <a:gd name="connsiteX215" fmla="*/ 1344171 w 1539677"/>
                <a:gd name="connsiteY215" fmla="*/ 187609 h 1383387"/>
                <a:gd name="connsiteX216" fmla="*/ 1345457 w 1539677"/>
                <a:gd name="connsiteY216" fmla="*/ 188681 h 1383387"/>
                <a:gd name="connsiteX217" fmla="*/ 1347171 w 1539677"/>
                <a:gd name="connsiteY217" fmla="*/ 190181 h 1383387"/>
                <a:gd name="connsiteX218" fmla="*/ 1348243 w 1539677"/>
                <a:gd name="connsiteY218" fmla="*/ 191253 h 1383387"/>
                <a:gd name="connsiteX219" fmla="*/ 1349958 w 1539677"/>
                <a:gd name="connsiteY219" fmla="*/ 192753 h 1383387"/>
                <a:gd name="connsiteX220" fmla="*/ 1351029 w 1539677"/>
                <a:gd name="connsiteY220" fmla="*/ 193824 h 1383387"/>
                <a:gd name="connsiteX221" fmla="*/ 1352529 w 1539677"/>
                <a:gd name="connsiteY221" fmla="*/ 195324 h 1383387"/>
                <a:gd name="connsiteX222" fmla="*/ 1353601 w 1539677"/>
                <a:gd name="connsiteY222" fmla="*/ 196396 h 1383387"/>
                <a:gd name="connsiteX223" fmla="*/ 1355101 w 1539677"/>
                <a:gd name="connsiteY223" fmla="*/ 197896 h 1383387"/>
                <a:gd name="connsiteX224" fmla="*/ 1355958 w 1539677"/>
                <a:gd name="connsiteY224" fmla="*/ 198753 h 1383387"/>
                <a:gd name="connsiteX225" fmla="*/ 1359173 w 1539677"/>
                <a:gd name="connsiteY225" fmla="*/ 201539 h 1383387"/>
                <a:gd name="connsiteX226" fmla="*/ 1360244 w 1539677"/>
                <a:gd name="connsiteY226" fmla="*/ 202397 h 1383387"/>
                <a:gd name="connsiteX227" fmla="*/ 1361530 w 1539677"/>
                <a:gd name="connsiteY227" fmla="*/ 203682 h 1383387"/>
                <a:gd name="connsiteX228" fmla="*/ 1362602 w 1539677"/>
                <a:gd name="connsiteY228" fmla="*/ 204754 h 1383387"/>
                <a:gd name="connsiteX229" fmla="*/ 1363888 w 1539677"/>
                <a:gd name="connsiteY229" fmla="*/ 206040 h 1383387"/>
                <a:gd name="connsiteX230" fmla="*/ 1364959 w 1539677"/>
                <a:gd name="connsiteY230" fmla="*/ 207111 h 1383387"/>
                <a:gd name="connsiteX231" fmla="*/ 1366031 w 1539677"/>
                <a:gd name="connsiteY231" fmla="*/ 208183 h 1383387"/>
                <a:gd name="connsiteX232" fmla="*/ 1367103 w 1539677"/>
                <a:gd name="connsiteY232" fmla="*/ 209255 h 1383387"/>
                <a:gd name="connsiteX233" fmla="*/ 1368174 w 1539677"/>
                <a:gd name="connsiteY233" fmla="*/ 210326 h 1383387"/>
                <a:gd name="connsiteX234" fmla="*/ 1369246 w 1539677"/>
                <a:gd name="connsiteY234" fmla="*/ 211398 h 1383387"/>
                <a:gd name="connsiteX235" fmla="*/ 1370317 w 1539677"/>
                <a:gd name="connsiteY235" fmla="*/ 212469 h 1383387"/>
                <a:gd name="connsiteX236" fmla="*/ 1371389 w 1539677"/>
                <a:gd name="connsiteY236" fmla="*/ 213541 h 1383387"/>
                <a:gd name="connsiteX237" fmla="*/ 1372460 w 1539677"/>
                <a:gd name="connsiteY237" fmla="*/ 214612 h 1383387"/>
                <a:gd name="connsiteX238" fmla="*/ 1373532 w 1539677"/>
                <a:gd name="connsiteY238" fmla="*/ 215684 h 1383387"/>
                <a:gd name="connsiteX239" fmla="*/ 1374389 w 1539677"/>
                <a:gd name="connsiteY239" fmla="*/ 216541 h 1383387"/>
                <a:gd name="connsiteX240" fmla="*/ 1375461 w 1539677"/>
                <a:gd name="connsiteY240" fmla="*/ 217613 h 1383387"/>
                <a:gd name="connsiteX241" fmla="*/ 1376318 w 1539677"/>
                <a:gd name="connsiteY241" fmla="*/ 218470 h 1383387"/>
                <a:gd name="connsiteX242" fmla="*/ 1377175 w 1539677"/>
                <a:gd name="connsiteY242" fmla="*/ 219542 h 1383387"/>
                <a:gd name="connsiteX243" fmla="*/ 1378032 w 1539677"/>
                <a:gd name="connsiteY243" fmla="*/ 220399 h 1383387"/>
                <a:gd name="connsiteX244" fmla="*/ 1378890 w 1539677"/>
                <a:gd name="connsiteY244" fmla="*/ 221471 h 1383387"/>
                <a:gd name="connsiteX245" fmla="*/ 1379532 w 1539677"/>
                <a:gd name="connsiteY245" fmla="*/ 222328 h 1383387"/>
                <a:gd name="connsiteX246" fmla="*/ 1380390 w 1539677"/>
                <a:gd name="connsiteY246" fmla="*/ 223185 h 1383387"/>
                <a:gd name="connsiteX247" fmla="*/ 1381033 w 1539677"/>
                <a:gd name="connsiteY247" fmla="*/ 224042 h 1383387"/>
                <a:gd name="connsiteX248" fmla="*/ 1381890 w 1539677"/>
                <a:gd name="connsiteY248" fmla="*/ 224899 h 1383387"/>
                <a:gd name="connsiteX249" fmla="*/ 1382533 w 1539677"/>
                <a:gd name="connsiteY249" fmla="*/ 225543 h 1383387"/>
                <a:gd name="connsiteX250" fmla="*/ 1383176 w 1539677"/>
                <a:gd name="connsiteY250" fmla="*/ 226400 h 1383387"/>
                <a:gd name="connsiteX251" fmla="*/ 1383819 w 1539677"/>
                <a:gd name="connsiteY251" fmla="*/ 227043 h 1383387"/>
                <a:gd name="connsiteX252" fmla="*/ 1384462 w 1539677"/>
                <a:gd name="connsiteY252" fmla="*/ 227900 h 1383387"/>
                <a:gd name="connsiteX253" fmla="*/ 1384890 w 1539677"/>
                <a:gd name="connsiteY253" fmla="*/ 228543 h 1383387"/>
                <a:gd name="connsiteX254" fmla="*/ 1385533 w 1539677"/>
                <a:gd name="connsiteY254" fmla="*/ 229400 h 1383387"/>
                <a:gd name="connsiteX255" fmla="*/ 1385962 w 1539677"/>
                <a:gd name="connsiteY255" fmla="*/ 229829 h 1383387"/>
                <a:gd name="connsiteX256" fmla="*/ 1386819 w 1539677"/>
                <a:gd name="connsiteY256" fmla="*/ 231115 h 1383387"/>
                <a:gd name="connsiteX257" fmla="*/ 1471473 w 1539677"/>
                <a:gd name="connsiteY257" fmla="*/ 399136 h 1383387"/>
                <a:gd name="connsiteX258" fmla="*/ 1453685 w 1539677"/>
                <a:gd name="connsiteY258" fmla="*/ 610233 h 1383387"/>
                <a:gd name="connsiteX259" fmla="*/ 1443612 w 1539677"/>
                <a:gd name="connsiteY259" fmla="*/ 629307 h 1383387"/>
                <a:gd name="connsiteX260" fmla="*/ 1405679 w 1539677"/>
                <a:gd name="connsiteY260" fmla="*/ 636379 h 1383387"/>
                <a:gd name="connsiteX261" fmla="*/ 1327455 w 1539677"/>
                <a:gd name="connsiteY261" fmla="*/ 667883 h 1383387"/>
                <a:gd name="connsiteX262" fmla="*/ 1333241 w 1539677"/>
                <a:gd name="connsiteY262" fmla="*/ 694458 h 1383387"/>
                <a:gd name="connsiteX263" fmla="*/ 1346100 w 1539677"/>
                <a:gd name="connsiteY263" fmla="*/ 722748 h 1383387"/>
                <a:gd name="connsiteX264" fmla="*/ 1243873 w 1539677"/>
                <a:gd name="connsiteY264" fmla="*/ 791328 h 1383387"/>
                <a:gd name="connsiteX265" fmla="*/ 1390677 w 1539677"/>
                <a:gd name="connsiteY265" fmla="*/ 892269 h 1383387"/>
                <a:gd name="connsiteX266" fmla="*/ 1394534 w 1539677"/>
                <a:gd name="connsiteY266" fmla="*/ 917772 h 1383387"/>
                <a:gd name="connsiteX267" fmla="*/ 1312881 w 1539677"/>
                <a:gd name="connsiteY267" fmla="*/ 1081506 h 1383387"/>
                <a:gd name="connsiteX268" fmla="*/ 1299380 w 1539677"/>
                <a:gd name="connsiteY268" fmla="*/ 1156730 h 1383387"/>
                <a:gd name="connsiteX269" fmla="*/ 1306452 w 1539677"/>
                <a:gd name="connsiteY269" fmla="*/ 1226382 h 1383387"/>
                <a:gd name="connsiteX270" fmla="*/ 1298094 w 1539677"/>
                <a:gd name="connsiteY270" fmla="*/ 1293676 h 1383387"/>
                <a:gd name="connsiteX271" fmla="*/ 1259946 w 1539677"/>
                <a:gd name="connsiteY271" fmla="*/ 1360970 h 1383387"/>
                <a:gd name="connsiteX272" fmla="*/ 1228228 w 1539677"/>
                <a:gd name="connsiteY272" fmla="*/ 1358613 h 1383387"/>
                <a:gd name="connsiteX273" fmla="*/ 1250516 w 1539677"/>
                <a:gd name="connsiteY273" fmla="*/ 1268387 h 1383387"/>
                <a:gd name="connsiteX274" fmla="*/ 1241301 w 1539677"/>
                <a:gd name="connsiteY274" fmla="*/ 1125226 h 1383387"/>
                <a:gd name="connsiteX275" fmla="*/ 1201010 w 1539677"/>
                <a:gd name="connsiteY275" fmla="*/ 1123297 h 1383387"/>
                <a:gd name="connsiteX276" fmla="*/ 1189009 w 1539677"/>
                <a:gd name="connsiteY276" fmla="*/ 1160588 h 1383387"/>
                <a:gd name="connsiteX277" fmla="*/ 1181722 w 1539677"/>
                <a:gd name="connsiteY277" fmla="*/ 1219310 h 1383387"/>
                <a:gd name="connsiteX278" fmla="*/ 1122143 w 1539677"/>
                <a:gd name="connsiteY278" fmla="*/ 1320251 h 1383387"/>
                <a:gd name="connsiteX279" fmla="*/ 1104355 w 1539677"/>
                <a:gd name="connsiteY279" fmla="*/ 1343397 h 1383387"/>
                <a:gd name="connsiteX280" fmla="*/ 1077138 w 1539677"/>
                <a:gd name="connsiteY280" fmla="*/ 1359041 h 1383387"/>
                <a:gd name="connsiteX281" fmla="*/ 1049277 w 1539677"/>
                <a:gd name="connsiteY281" fmla="*/ 1325823 h 1383387"/>
                <a:gd name="connsiteX282" fmla="*/ 1070494 w 1539677"/>
                <a:gd name="connsiteY282" fmla="*/ 1288533 h 1383387"/>
                <a:gd name="connsiteX283" fmla="*/ 1111213 w 1539677"/>
                <a:gd name="connsiteY283" fmla="*/ 1231954 h 1383387"/>
                <a:gd name="connsiteX284" fmla="*/ 1126430 w 1539677"/>
                <a:gd name="connsiteY284" fmla="*/ 1186734 h 1383387"/>
                <a:gd name="connsiteX285" fmla="*/ 1127287 w 1539677"/>
                <a:gd name="connsiteY285" fmla="*/ 1141085 h 1383387"/>
                <a:gd name="connsiteX286" fmla="*/ 1178936 w 1539677"/>
                <a:gd name="connsiteY286" fmla="*/ 1004140 h 1383387"/>
                <a:gd name="connsiteX287" fmla="*/ 1247945 w 1539677"/>
                <a:gd name="connsiteY287" fmla="*/ 928702 h 1383387"/>
                <a:gd name="connsiteX288" fmla="*/ 1356387 w 1539677"/>
                <a:gd name="connsiteY288" fmla="*/ 795185 h 1383387"/>
                <a:gd name="connsiteX289" fmla="*/ 1375461 w 1539677"/>
                <a:gd name="connsiteY289" fmla="*/ 756823 h 1383387"/>
                <a:gd name="connsiteX290" fmla="*/ 1373103 w 1539677"/>
                <a:gd name="connsiteY290" fmla="*/ 741821 h 1383387"/>
                <a:gd name="connsiteX291" fmla="*/ 1357030 w 1539677"/>
                <a:gd name="connsiteY291" fmla="*/ 707746 h 1383387"/>
                <a:gd name="connsiteX292" fmla="*/ 1347171 w 1539677"/>
                <a:gd name="connsiteY292" fmla="*/ 675384 h 1383387"/>
                <a:gd name="connsiteX293" fmla="*/ 1364959 w 1539677"/>
                <a:gd name="connsiteY293" fmla="*/ 647095 h 1383387"/>
                <a:gd name="connsiteX294" fmla="*/ 1397106 w 1539677"/>
                <a:gd name="connsiteY294" fmla="*/ 652024 h 1383387"/>
                <a:gd name="connsiteX295" fmla="*/ 1412751 w 1539677"/>
                <a:gd name="connsiteY295" fmla="*/ 672170 h 1383387"/>
                <a:gd name="connsiteX296" fmla="*/ 1441254 w 1539677"/>
                <a:gd name="connsiteY296" fmla="*/ 772468 h 1383387"/>
                <a:gd name="connsiteX297" fmla="*/ 1431396 w 1539677"/>
                <a:gd name="connsiteY297" fmla="*/ 808044 h 1383387"/>
                <a:gd name="connsiteX298" fmla="*/ 1389391 w 1539677"/>
                <a:gd name="connsiteY298" fmla="*/ 870623 h 1383387"/>
                <a:gd name="connsiteX299" fmla="*/ 1390677 w 1539677"/>
                <a:gd name="connsiteY299" fmla="*/ 892269 h 1383387"/>
                <a:gd name="connsiteX300" fmla="*/ 1522050 w 1539677"/>
                <a:gd name="connsiteY300" fmla="*/ 813187 h 1383387"/>
                <a:gd name="connsiteX301" fmla="*/ 1433968 w 1539677"/>
                <a:gd name="connsiteY301" fmla="*/ 893126 h 1383387"/>
                <a:gd name="connsiteX302" fmla="*/ 1418109 w 1539677"/>
                <a:gd name="connsiteY302" fmla="*/ 892269 h 1383387"/>
                <a:gd name="connsiteX303" fmla="*/ 1411037 w 1539677"/>
                <a:gd name="connsiteY303" fmla="*/ 871266 h 1383387"/>
                <a:gd name="connsiteX304" fmla="*/ 1439540 w 1539677"/>
                <a:gd name="connsiteY304" fmla="*/ 829046 h 1383387"/>
                <a:gd name="connsiteX305" fmla="*/ 1455613 w 1539677"/>
                <a:gd name="connsiteY305" fmla="*/ 737321 h 1383387"/>
                <a:gd name="connsiteX306" fmla="*/ 1481117 w 1539677"/>
                <a:gd name="connsiteY306" fmla="*/ 737321 h 1383387"/>
                <a:gd name="connsiteX307" fmla="*/ 1522050 w 1539677"/>
                <a:gd name="connsiteY307" fmla="*/ 813187 h 13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539677" h="1383387">
                  <a:moveTo>
                    <a:pt x="1538338" y="784898"/>
                  </a:moveTo>
                  <a:cubicBezTo>
                    <a:pt x="1536838" y="771182"/>
                    <a:pt x="1531909" y="751680"/>
                    <a:pt x="1501476" y="725962"/>
                  </a:cubicBezTo>
                  <a:cubicBezTo>
                    <a:pt x="1501476" y="725962"/>
                    <a:pt x="1501262" y="712246"/>
                    <a:pt x="1495904" y="691672"/>
                  </a:cubicBezTo>
                  <a:cubicBezTo>
                    <a:pt x="1492261" y="677742"/>
                    <a:pt x="1482617" y="637237"/>
                    <a:pt x="1474687" y="625235"/>
                  </a:cubicBezTo>
                  <a:cubicBezTo>
                    <a:pt x="1470401" y="618163"/>
                    <a:pt x="1470401" y="603590"/>
                    <a:pt x="1483688" y="580015"/>
                  </a:cubicBezTo>
                  <a:cubicBezTo>
                    <a:pt x="1508763" y="535224"/>
                    <a:pt x="1509406" y="486789"/>
                    <a:pt x="1499547" y="438569"/>
                  </a:cubicBezTo>
                  <a:cubicBezTo>
                    <a:pt x="1485403" y="368275"/>
                    <a:pt x="1456256" y="303552"/>
                    <a:pt x="1416394" y="244188"/>
                  </a:cubicBezTo>
                  <a:cubicBezTo>
                    <a:pt x="1401393" y="221899"/>
                    <a:pt x="1316310" y="79381"/>
                    <a:pt x="1063850" y="15731"/>
                  </a:cubicBezTo>
                  <a:cubicBezTo>
                    <a:pt x="1008986" y="5443"/>
                    <a:pt x="821248" y="-12344"/>
                    <a:pt x="594077" y="12944"/>
                  </a:cubicBezTo>
                  <a:cubicBezTo>
                    <a:pt x="312685" y="51092"/>
                    <a:pt x="188598" y="175393"/>
                    <a:pt x="148093" y="215255"/>
                  </a:cubicBezTo>
                  <a:cubicBezTo>
                    <a:pt x="85085" y="277192"/>
                    <a:pt x="32150" y="358631"/>
                    <a:pt x="9647" y="444356"/>
                  </a:cubicBezTo>
                  <a:cubicBezTo>
                    <a:pt x="1074" y="476931"/>
                    <a:pt x="3" y="509721"/>
                    <a:pt x="3" y="543154"/>
                  </a:cubicBezTo>
                  <a:cubicBezTo>
                    <a:pt x="-211" y="601018"/>
                    <a:pt x="11790" y="655453"/>
                    <a:pt x="41580" y="705174"/>
                  </a:cubicBezTo>
                  <a:cubicBezTo>
                    <a:pt x="46723" y="713961"/>
                    <a:pt x="48652" y="719961"/>
                    <a:pt x="41151" y="728748"/>
                  </a:cubicBezTo>
                  <a:cubicBezTo>
                    <a:pt x="-11784" y="781898"/>
                    <a:pt x="8790" y="854121"/>
                    <a:pt x="40937" y="878553"/>
                  </a:cubicBezTo>
                  <a:cubicBezTo>
                    <a:pt x="68369" y="899341"/>
                    <a:pt x="101373" y="910914"/>
                    <a:pt x="139306" y="895698"/>
                  </a:cubicBezTo>
                  <a:cubicBezTo>
                    <a:pt x="144450" y="943704"/>
                    <a:pt x="143592" y="944346"/>
                    <a:pt x="171024" y="988066"/>
                  </a:cubicBezTo>
                  <a:cubicBezTo>
                    <a:pt x="197599" y="1030500"/>
                    <a:pt x="280324" y="1141514"/>
                    <a:pt x="290182" y="1157587"/>
                  </a:cubicBezTo>
                  <a:cubicBezTo>
                    <a:pt x="302398" y="1177733"/>
                    <a:pt x="305827" y="1199593"/>
                    <a:pt x="295969" y="1222096"/>
                  </a:cubicBezTo>
                  <a:cubicBezTo>
                    <a:pt x="291682" y="1231954"/>
                    <a:pt x="286968" y="1241598"/>
                    <a:pt x="282681" y="1251456"/>
                  </a:cubicBezTo>
                  <a:cubicBezTo>
                    <a:pt x="272180" y="1275245"/>
                    <a:pt x="262536" y="1292604"/>
                    <a:pt x="253320" y="1316822"/>
                  </a:cubicBezTo>
                  <a:cubicBezTo>
                    <a:pt x="245605" y="1336967"/>
                    <a:pt x="253749" y="1355826"/>
                    <a:pt x="271966" y="1366971"/>
                  </a:cubicBezTo>
                  <a:cubicBezTo>
                    <a:pt x="301755" y="1385187"/>
                    <a:pt x="324472" y="1377258"/>
                    <a:pt x="349118" y="1353041"/>
                  </a:cubicBezTo>
                  <a:cubicBezTo>
                    <a:pt x="356619" y="1345540"/>
                    <a:pt x="385551" y="1278460"/>
                    <a:pt x="400553" y="1248242"/>
                  </a:cubicBezTo>
                  <a:cubicBezTo>
                    <a:pt x="413412" y="1222524"/>
                    <a:pt x="418127" y="1186520"/>
                    <a:pt x="406768" y="1161445"/>
                  </a:cubicBezTo>
                  <a:cubicBezTo>
                    <a:pt x="403125" y="1153301"/>
                    <a:pt x="397124" y="1153301"/>
                    <a:pt x="395624" y="1138085"/>
                  </a:cubicBezTo>
                  <a:cubicBezTo>
                    <a:pt x="416198" y="1168732"/>
                    <a:pt x="433343" y="1188877"/>
                    <a:pt x="443844" y="1220381"/>
                  </a:cubicBezTo>
                  <a:cubicBezTo>
                    <a:pt x="445773" y="1226167"/>
                    <a:pt x="445130" y="1232811"/>
                    <a:pt x="445130" y="1239026"/>
                  </a:cubicBezTo>
                  <a:cubicBezTo>
                    <a:pt x="445130" y="1270530"/>
                    <a:pt x="445130" y="1302034"/>
                    <a:pt x="444701" y="1333324"/>
                  </a:cubicBezTo>
                  <a:cubicBezTo>
                    <a:pt x="444273" y="1366328"/>
                    <a:pt x="471062" y="1387116"/>
                    <a:pt x="503209" y="1382830"/>
                  </a:cubicBezTo>
                  <a:cubicBezTo>
                    <a:pt x="524854" y="1380044"/>
                    <a:pt x="543500" y="1362470"/>
                    <a:pt x="543500" y="1346611"/>
                  </a:cubicBezTo>
                  <a:cubicBezTo>
                    <a:pt x="543714" y="1304391"/>
                    <a:pt x="546286" y="1261958"/>
                    <a:pt x="537927" y="1220167"/>
                  </a:cubicBezTo>
                  <a:cubicBezTo>
                    <a:pt x="531069" y="1185877"/>
                    <a:pt x="524854" y="1150944"/>
                    <a:pt x="505566" y="1120940"/>
                  </a:cubicBezTo>
                  <a:cubicBezTo>
                    <a:pt x="481563" y="1084078"/>
                    <a:pt x="456060" y="1048288"/>
                    <a:pt x="427128" y="1015070"/>
                  </a:cubicBezTo>
                  <a:cubicBezTo>
                    <a:pt x="414484" y="1000496"/>
                    <a:pt x="402482" y="985495"/>
                    <a:pt x="390909" y="971564"/>
                  </a:cubicBezTo>
                  <a:cubicBezTo>
                    <a:pt x="418555" y="946275"/>
                    <a:pt x="449202" y="943275"/>
                    <a:pt x="481992" y="948633"/>
                  </a:cubicBezTo>
                  <a:cubicBezTo>
                    <a:pt x="486492" y="949276"/>
                    <a:pt x="490993" y="950133"/>
                    <a:pt x="495279" y="950133"/>
                  </a:cubicBezTo>
                  <a:cubicBezTo>
                    <a:pt x="534713" y="950562"/>
                    <a:pt x="573932" y="955277"/>
                    <a:pt x="613365" y="954419"/>
                  </a:cubicBezTo>
                  <a:cubicBezTo>
                    <a:pt x="666086" y="953348"/>
                    <a:pt x="718807" y="951847"/>
                    <a:pt x="770242" y="968564"/>
                  </a:cubicBezTo>
                  <a:cubicBezTo>
                    <a:pt x="818891" y="984423"/>
                    <a:pt x="851252" y="1023214"/>
                    <a:pt x="856396" y="1074220"/>
                  </a:cubicBezTo>
                  <a:cubicBezTo>
                    <a:pt x="858324" y="1093508"/>
                    <a:pt x="855324" y="1112796"/>
                    <a:pt x="857681" y="1131870"/>
                  </a:cubicBezTo>
                  <a:cubicBezTo>
                    <a:pt x="868183" y="1132727"/>
                    <a:pt x="869898" y="1125869"/>
                    <a:pt x="871826" y="1120083"/>
                  </a:cubicBezTo>
                  <a:cubicBezTo>
                    <a:pt x="884899" y="1080864"/>
                    <a:pt x="909759" y="1049360"/>
                    <a:pt x="937835" y="1020427"/>
                  </a:cubicBezTo>
                  <a:cubicBezTo>
                    <a:pt x="993556" y="963420"/>
                    <a:pt x="1060636" y="921415"/>
                    <a:pt x="1126430" y="877695"/>
                  </a:cubicBezTo>
                  <a:cubicBezTo>
                    <a:pt x="1183222" y="839762"/>
                    <a:pt x="1247088" y="813616"/>
                    <a:pt x="1303880" y="775683"/>
                  </a:cubicBezTo>
                  <a:cubicBezTo>
                    <a:pt x="1317382" y="766682"/>
                    <a:pt x="1329598" y="756180"/>
                    <a:pt x="1342457" y="746536"/>
                  </a:cubicBezTo>
                  <a:cubicBezTo>
                    <a:pt x="1345028" y="744607"/>
                    <a:pt x="1349958" y="739464"/>
                    <a:pt x="1354029" y="742036"/>
                  </a:cubicBezTo>
                  <a:cubicBezTo>
                    <a:pt x="1358530" y="744822"/>
                    <a:pt x="1359816" y="751680"/>
                    <a:pt x="1358959" y="755751"/>
                  </a:cubicBezTo>
                  <a:cubicBezTo>
                    <a:pt x="1356601" y="768396"/>
                    <a:pt x="1347171" y="778897"/>
                    <a:pt x="1339885" y="788970"/>
                  </a:cubicBezTo>
                  <a:cubicBezTo>
                    <a:pt x="1309667" y="831618"/>
                    <a:pt x="1275591" y="870837"/>
                    <a:pt x="1240444" y="909628"/>
                  </a:cubicBezTo>
                  <a:cubicBezTo>
                    <a:pt x="1212155" y="940917"/>
                    <a:pt x="1181936" y="970493"/>
                    <a:pt x="1155790" y="1003497"/>
                  </a:cubicBezTo>
                  <a:cubicBezTo>
                    <a:pt x="1127073" y="1039930"/>
                    <a:pt x="1108427" y="1079149"/>
                    <a:pt x="1109070" y="1126512"/>
                  </a:cubicBezTo>
                  <a:cubicBezTo>
                    <a:pt x="1109285" y="1139157"/>
                    <a:pt x="1108213" y="1151801"/>
                    <a:pt x="1108856" y="1164231"/>
                  </a:cubicBezTo>
                  <a:cubicBezTo>
                    <a:pt x="1110142" y="1189520"/>
                    <a:pt x="1103498" y="1211809"/>
                    <a:pt x="1087425" y="1231740"/>
                  </a:cubicBezTo>
                  <a:cubicBezTo>
                    <a:pt x="1067065" y="1257028"/>
                    <a:pt x="1049920" y="1284246"/>
                    <a:pt x="1032989" y="1311892"/>
                  </a:cubicBezTo>
                  <a:cubicBezTo>
                    <a:pt x="1024631" y="1325608"/>
                    <a:pt x="1021416" y="1339753"/>
                    <a:pt x="1029774" y="1355184"/>
                  </a:cubicBezTo>
                  <a:cubicBezTo>
                    <a:pt x="1045205" y="1383687"/>
                    <a:pt x="1082281" y="1389259"/>
                    <a:pt x="1107141" y="1363327"/>
                  </a:cubicBezTo>
                  <a:cubicBezTo>
                    <a:pt x="1138002" y="1330966"/>
                    <a:pt x="1162434" y="1293247"/>
                    <a:pt x="1186009" y="1255314"/>
                  </a:cubicBezTo>
                  <a:cubicBezTo>
                    <a:pt x="1199724" y="1233240"/>
                    <a:pt x="1198653" y="1207094"/>
                    <a:pt x="1202082" y="1182448"/>
                  </a:cubicBezTo>
                  <a:cubicBezTo>
                    <a:pt x="1204011" y="1168303"/>
                    <a:pt x="1204439" y="1153730"/>
                    <a:pt x="1209797" y="1140228"/>
                  </a:cubicBezTo>
                  <a:cubicBezTo>
                    <a:pt x="1212155" y="1134013"/>
                    <a:pt x="1212369" y="1129727"/>
                    <a:pt x="1220084" y="1130370"/>
                  </a:cubicBezTo>
                  <a:cubicBezTo>
                    <a:pt x="1229085" y="1130798"/>
                    <a:pt x="1233800" y="1147515"/>
                    <a:pt x="1233800" y="1153944"/>
                  </a:cubicBezTo>
                  <a:cubicBezTo>
                    <a:pt x="1235086" y="1194235"/>
                    <a:pt x="1240658" y="1238812"/>
                    <a:pt x="1237444" y="1253171"/>
                  </a:cubicBezTo>
                  <a:cubicBezTo>
                    <a:pt x="1230585" y="1277388"/>
                    <a:pt x="1211297" y="1309321"/>
                    <a:pt x="1204654" y="1333538"/>
                  </a:cubicBezTo>
                  <a:cubicBezTo>
                    <a:pt x="1199939" y="1350469"/>
                    <a:pt x="1205939" y="1363756"/>
                    <a:pt x="1220084" y="1373615"/>
                  </a:cubicBezTo>
                  <a:cubicBezTo>
                    <a:pt x="1234014" y="1383473"/>
                    <a:pt x="1252659" y="1383473"/>
                    <a:pt x="1271734" y="1374043"/>
                  </a:cubicBezTo>
                  <a:cubicBezTo>
                    <a:pt x="1289093" y="1364828"/>
                    <a:pt x="1319954" y="1307606"/>
                    <a:pt x="1323597" y="1250385"/>
                  </a:cubicBezTo>
                  <a:cubicBezTo>
                    <a:pt x="1322740" y="1217166"/>
                    <a:pt x="1320596" y="1181805"/>
                    <a:pt x="1316953" y="1148801"/>
                  </a:cubicBezTo>
                  <a:cubicBezTo>
                    <a:pt x="1314810" y="1128227"/>
                    <a:pt x="1316953" y="1109796"/>
                    <a:pt x="1326597" y="1091794"/>
                  </a:cubicBezTo>
                  <a:cubicBezTo>
                    <a:pt x="1354886" y="1038644"/>
                    <a:pt x="1381033" y="984423"/>
                    <a:pt x="1405464" y="929559"/>
                  </a:cubicBezTo>
                  <a:cubicBezTo>
                    <a:pt x="1411465" y="916057"/>
                    <a:pt x="1413180" y="913700"/>
                    <a:pt x="1413180" y="913700"/>
                  </a:cubicBezTo>
                  <a:cubicBezTo>
                    <a:pt x="1531909" y="914986"/>
                    <a:pt x="1544767" y="845763"/>
                    <a:pt x="1538338" y="784898"/>
                  </a:cubicBezTo>
                  <a:close/>
                  <a:moveTo>
                    <a:pt x="1482402" y="716104"/>
                  </a:moveTo>
                  <a:cubicBezTo>
                    <a:pt x="1470830" y="713103"/>
                    <a:pt x="1454542" y="716318"/>
                    <a:pt x="1450470" y="717390"/>
                  </a:cubicBezTo>
                  <a:cubicBezTo>
                    <a:pt x="1450470" y="717390"/>
                    <a:pt x="1449398" y="713961"/>
                    <a:pt x="1443398" y="699173"/>
                  </a:cubicBezTo>
                  <a:cubicBezTo>
                    <a:pt x="1442969" y="698316"/>
                    <a:pt x="1442755" y="697459"/>
                    <a:pt x="1442541" y="696601"/>
                  </a:cubicBezTo>
                  <a:cubicBezTo>
                    <a:pt x="1430967" y="665097"/>
                    <a:pt x="1430967" y="659311"/>
                    <a:pt x="1458399" y="634451"/>
                  </a:cubicBezTo>
                  <a:cubicBezTo>
                    <a:pt x="1473616" y="654810"/>
                    <a:pt x="1477474" y="692958"/>
                    <a:pt x="1482402" y="716104"/>
                  </a:cubicBezTo>
                  <a:close/>
                  <a:moveTo>
                    <a:pt x="153665" y="842763"/>
                  </a:moveTo>
                  <a:cubicBezTo>
                    <a:pt x="150236" y="853478"/>
                    <a:pt x="151308" y="866337"/>
                    <a:pt x="139949" y="873623"/>
                  </a:cubicBezTo>
                  <a:cubicBezTo>
                    <a:pt x="132448" y="878553"/>
                    <a:pt x="106945" y="885196"/>
                    <a:pt x="98158" y="884125"/>
                  </a:cubicBezTo>
                  <a:cubicBezTo>
                    <a:pt x="54438" y="884339"/>
                    <a:pt x="22934" y="836547"/>
                    <a:pt x="27435" y="790899"/>
                  </a:cubicBezTo>
                  <a:cubicBezTo>
                    <a:pt x="28935" y="774825"/>
                    <a:pt x="37079" y="759395"/>
                    <a:pt x="45437" y="745036"/>
                  </a:cubicBezTo>
                  <a:cubicBezTo>
                    <a:pt x="50581" y="736463"/>
                    <a:pt x="62582" y="736463"/>
                    <a:pt x="68583" y="742893"/>
                  </a:cubicBezTo>
                  <a:cubicBezTo>
                    <a:pt x="78870" y="754037"/>
                    <a:pt x="89371" y="765396"/>
                    <a:pt x="97730" y="777826"/>
                  </a:cubicBezTo>
                  <a:cubicBezTo>
                    <a:pt x="109731" y="796042"/>
                    <a:pt x="125804" y="809973"/>
                    <a:pt x="141235" y="824546"/>
                  </a:cubicBezTo>
                  <a:cubicBezTo>
                    <a:pt x="147021" y="829689"/>
                    <a:pt x="157094" y="832261"/>
                    <a:pt x="153665" y="842763"/>
                  </a:cubicBezTo>
                  <a:close/>
                  <a:moveTo>
                    <a:pt x="333473" y="969850"/>
                  </a:moveTo>
                  <a:cubicBezTo>
                    <a:pt x="315685" y="971993"/>
                    <a:pt x="299612" y="982066"/>
                    <a:pt x="281395" y="982708"/>
                  </a:cubicBezTo>
                  <a:cubicBezTo>
                    <a:pt x="277966" y="982708"/>
                    <a:pt x="274109" y="984852"/>
                    <a:pt x="273894" y="989138"/>
                  </a:cubicBezTo>
                  <a:cubicBezTo>
                    <a:pt x="273466" y="994496"/>
                    <a:pt x="277109" y="996853"/>
                    <a:pt x="281395" y="998782"/>
                  </a:cubicBezTo>
                  <a:cubicBezTo>
                    <a:pt x="286968" y="1001354"/>
                    <a:pt x="291896" y="997710"/>
                    <a:pt x="297040" y="997068"/>
                  </a:cubicBezTo>
                  <a:cubicBezTo>
                    <a:pt x="314828" y="994710"/>
                    <a:pt x="332402" y="989567"/>
                    <a:pt x="349118" y="984209"/>
                  </a:cubicBezTo>
                  <a:cubicBezTo>
                    <a:pt x="369263" y="977565"/>
                    <a:pt x="379979" y="985709"/>
                    <a:pt x="390480" y="998782"/>
                  </a:cubicBezTo>
                  <a:cubicBezTo>
                    <a:pt x="411911" y="1025357"/>
                    <a:pt x="432914" y="1052146"/>
                    <a:pt x="453488" y="1079363"/>
                  </a:cubicBezTo>
                  <a:cubicBezTo>
                    <a:pt x="464204" y="1093722"/>
                    <a:pt x="475991" y="1107010"/>
                    <a:pt x="485421" y="1122440"/>
                  </a:cubicBezTo>
                  <a:cubicBezTo>
                    <a:pt x="514567" y="1170232"/>
                    <a:pt x="521425" y="1223382"/>
                    <a:pt x="525926" y="1277174"/>
                  </a:cubicBezTo>
                  <a:cubicBezTo>
                    <a:pt x="527640" y="1297748"/>
                    <a:pt x="526569" y="1318536"/>
                    <a:pt x="526355" y="1339110"/>
                  </a:cubicBezTo>
                  <a:cubicBezTo>
                    <a:pt x="526140" y="1354326"/>
                    <a:pt x="513924" y="1366971"/>
                    <a:pt x="495279" y="1366757"/>
                  </a:cubicBezTo>
                  <a:cubicBezTo>
                    <a:pt x="477063" y="1366542"/>
                    <a:pt x="462275" y="1357113"/>
                    <a:pt x="462275" y="1339325"/>
                  </a:cubicBezTo>
                  <a:cubicBezTo>
                    <a:pt x="462061" y="1312321"/>
                    <a:pt x="460989" y="1285318"/>
                    <a:pt x="463775" y="1258529"/>
                  </a:cubicBezTo>
                  <a:cubicBezTo>
                    <a:pt x="467204" y="1224239"/>
                    <a:pt x="456703" y="1195092"/>
                    <a:pt x="438700" y="1167231"/>
                  </a:cubicBezTo>
                  <a:cubicBezTo>
                    <a:pt x="430985" y="1155230"/>
                    <a:pt x="424770" y="1142157"/>
                    <a:pt x="416412" y="1130584"/>
                  </a:cubicBezTo>
                  <a:cubicBezTo>
                    <a:pt x="410197" y="1122012"/>
                    <a:pt x="403125" y="1113439"/>
                    <a:pt x="392838" y="1108939"/>
                  </a:cubicBezTo>
                  <a:cubicBezTo>
                    <a:pt x="386837" y="1106367"/>
                    <a:pt x="381051" y="1104652"/>
                    <a:pt x="375050" y="1109153"/>
                  </a:cubicBezTo>
                  <a:cubicBezTo>
                    <a:pt x="369049" y="1113653"/>
                    <a:pt x="369049" y="1119868"/>
                    <a:pt x="371192" y="1126084"/>
                  </a:cubicBezTo>
                  <a:cubicBezTo>
                    <a:pt x="373764" y="1133799"/>
                    <a:pt x="375693" y="1142157"/>
                    <a:pt x="380194" y="1148586"/>
                  </a:cubicBezTo>
                  <a:cubicBezTo>
                    <a:pt x="404196" y="1183734"/>
                    <a:pt x="395624" y="1218881"/>
                    <a:pt x="380622" y="1253385"/>
                  </a:cubicBezTo>
                  <a:cubicBezTo>
                    <a:pt x="369906" y="1278031"/>
                    <a:pt x="356190" y="1301177"/>
                    <a:pt x="343331" y="1324751"/>
                  </a:cubicBezTo>
                  <a:cubicBezTo>
                    <a:pt x="338188" y="1334181"/>
                    <a:pt x="331330" y="1342753"/>
                    <a:pt x="322543" y="1349183"/>
                  </a:cubicBezTo>
                  <a:cubicBezTo>
                    <a:pt x="307327" y="1360327"/>
                    <a:pt x="289968" y="1358184"/>
                    <a:pt x="277324" y="1344897"/>
                  </a:cubicBezTo>
                  <a:cubicBezTo>
                    <a:pt x="255035" y="1333967"/>
                    <a:pt x="289968" y="1267744"/>
                    <a:pt x="307541" y="1243527"/>
                  </a:cubicBezTo>
                  <a:cubicBezTo>
                    <a:pt x="328115" y="1200879"/>
                    <a:pt x="325115" y="1177304"/>
                    <a:pt x="303898" y="1146015"/>
                  </a:cubicBezTo>
                  <a:cubicBezTo>
                    <a:pt x="276252" y="1105295"/>
                    <a:pt x="246248" y="1066076"/>
                    <a:pt x="216887" y="1026214"/>
                  </a:cubicBezTo>
                  <a:cubicBezTo>
                    <a:pt x="199742" y="1003068"/>
                    <a:pt x="186455" y="977565"/>
                    <a:pt x="171239" y="953133"/>
                  </a:cubicBezTo>
                  <a:cubicBezTo>
                    <a:pt x="159666" y="934488"/>
                    <a:pt x="156879" y="914128"/>
                    <a:pt x="162666" y="893554"/>
                  </a:cubicBezTo>
                  <a:cubicBezTo>
                    <a:pt x="166524" y="879838"/>
                    <a:pt x="163523" y="864408"/>
                    <a:pt x="175525" y="850478"/>
                  </a:cubicBezTo>
                  <a:cubicBezTo>
                    <a:pt x="191813" y="860765"/>
                    <a:pt x="207029" y="870194"/>
                    <a:pt x="222031" y="879410"/>
                  </a:cubicBezTo>
                  <a:cubicBezTo>
                    <a:pt x="227817" y="882839"/>
                    <a:pt x="229103" y="885625"/>
                    <a:pt x="223316" y="891411"/>
                  </a:cubicBezTo>
                  <a:cubicBezTo>
                    <a:pt x="214958" y="899984"/>
                    <a:pt x="221388" y="903842"/>
                    <a:pt x="229746" y="905127"/>
                  </a:cubicBezTo>
                  <a:cubicBezTo>
                    <a:pt x="263607" y="910914"/>
                    <a:pt x="297469" y="912843"/>
                    <a:pt x="331544" y="908128"/>
                  </a:cubicBezTo>
                  <a:cubicBezTo>
                    <a:pt x="360476" y="904056"/>
                    <a:pt x="380836" y="887982"/>
                    <a:pt x="396267" y="864408"/>
                  </a:cubicBezTo>
                  <a:cubicBezTo>
                    <a:pt x="407625" y="846834"/>
                    <a:pt x="411483" y="833761"/>
                    <a:pt x="426485" y="819617"/>
                  </a:cubicBezTo>
                  <a:cubicBezTo>
                    <a:pt x="436343" y="810187"/>
                    <a:pt x="453488" y="804829"/>
                    <a:pt x="465489" y="812973"/>
                  </a:cubicBezTo>
                  <a:cubicBezTo>
                    <a:pt x="477920" y="821760"/>
                    <a:pt x="482206" y="837619"/>
                    <a:pt x="476634" y="847906"/>
                  </a:cubicBezTo>
                  <a:cubicBezTo>
                    <a:pt x="444058" y="906413"/>
                    <a:pt x="408268" y="961063"/>
                    <a:pt x="333473" y="969850"/>
                  </a:cubicBezTo>
                  <a:close/>
                  <a:moveTo>
                    <a:pt x="1243873" y="791328"/>
                  </a:moveTo>
                  <a:cubicBezTo>
                    <a:pt x="1193723" y="817474"/>
                    <a:pt x="1143575" y="844048"/>
                    <a:pt x="1096211" y="874909"/>
                  </a:cubicBezTo>
                  <a:cubicBezTo>
                    <a:pt x="1017130" y="926344"/>
                    <a:pt x="938692" y="978851"/>
                    <a:pt x="882113" y="1057075"/>
                  </a:cubicBezTo>
                  <a:cubicBezTo>
                    <a:pt x="880827" y="1059004"/>
                    <a:pt x="877827" y="1059861"/>
                    <a:pt x="875041" y="1061361"/>
                  </a:cubicBezTo>
                  <a:cubicBezTo>
                    <a:pt x="868826" y="1045931"/>
                    <a:pt x="863682" y="1030714"/>
                    <a:pt x="857039" y="1016356"/>
                  </a:cubicBezTo>
                  <a:cubicBezTo>
                    <a:pt x="841822" y="983780"/>
                    <a:pt x="816748" y="962778"/>
                    <a:pt x="782243" y="951205"/>
                  </a:cubicBezTo>
                  <a:cubicBezTo>
                    <a:pt x="739809" y="937060"/>
                    <a:pt x="696733" y="932345"/>
                    <a:pt x="652370" y="935131"/>
                  </a:cubicBezTo>
                  <a:cubicBezTo>
                    <a:pt x="584219" y="939203"/>
                    <a:pt x="516710" y="931273"/>
                    <a:pt x="446201" y="927201"/>
                  </a:cubicBezTo>
                  <a:cubicBezTo>
                    <a:pt x="455845" y="905985"/>
                    <a:pt x="467847" y="889482"/>
                    <a:pt x="479849" y="873409"/>
                  </a:cubicBezTo>
                  <a:cubicBezTo>
                    <a:pt x="485421" y="866122"/>
                    <a:pt x="490350" y="858836"/>
                    <a:pt x="492922" y="850049"/>
                  </a:cubicBezTo>
                  <a:cubicBezTo>
                    <a:pt x="493350" y="848763"/>
                    <a:pt x="493565" y="847477"/>
                    <a:pt x="493993" y="846406"/>
                  </a:cubicBezTo>
                  <a:cubicBezTo>
                    <a:pt x="493993" y="846191"/>
                    <a:pt x="493993" y="845763"/>
                    <a:pt x="494208" y="845548"/>
                  </a:cubicBezTo>
                  <a:cubicBezTo>
                    <a:pt x="494422" y="844691"/>
                    <a:pt x="494636" y="843620"/>
                    <a:pt x="494636" y="842763"/>
                  </a:cubicBezTo>
                  <a:cubicBezTo>
                    <a:pt x="494636" y="842548"/>
                    <a:pt x="494636" y="842119"/>
                    <a:pt x="494636" y="841905"/>
                  </a:cubicBezTo>
                  <a:cubicBezTo>
                    <a:pt x="494636" y="841048"/>
                    <a:pt x="494851" y="839976"/>
                    <a:pt x="494851" y="839119"/>
                  </a:cubicBezTo>
                  <a:cubicBezTo>
                    <a:pt x="494851" y="838905"/>
                    <a:pt x="494851" y="838691"/>
                    <a:pt x="494851" y="838262"/>
                  </a:cubicBezTo>
                  <a:cubicBezTo>
                    <a:pt x="494851" y="837190"/>
                    <a:pt x="494851" y="836333"/>
                    <a:pt x="494851" y="835262"/>
                  </a:cubicBezTo>
                  <a:cubicBezTo>
                    <a:pt x="494851" y="835047"/>
                    <a:pt x="494851" y="834833"/>
                    <a:pt x="494851" y="834619"/>
                  </a:cubicBezTo>
                  <a:cubicBezTo>
                    <a:pt x="494851" y="833547"/>
                    <a:pt x="494636" y="832475"/>
                    <a:pt x="494636" y="831618"/>
                  </a:cubicBezTo>
                  <a:cubicBezTo>
                    <a:pt x="494636" y="831404"/>
                    <a:pt x="494636" y="831404"/>
                    <a:pt x="494636" y="831190"/>
                  </a:cubicBezTo>
                  <a:cubicBezTo>
                    <a:pt x="494422" y="830118"/>
                    <a:pt x="494208" y="829046"/>
                    <a:pt x="493993" y="827975"/>
                  </a:cubicBezTo>
                  <a:cubicBezTo>
                    <a:pt x="493993" y="827975"/>
                    <a:pt x="493993" y="827761"/>
                    <a:pt x="493993" y="827761"/>
                  </a:cubicBezTo>
                  <a:cubicBezTo>
                    <a:pt x="493779" y="826689"/>
                    <a:pt x="493350" y="825618"/>
                    <a:pt x="493136" y="824546"/>
                  </a:cubicBezTo>
                  <a:cubicBezTo>
                    <a:pt x="493136" y="824546"/>
                    <a:pt x="493136" y="824546"/>
                    <a:pt x="493136" y="824546"/>
                  </a:cubicBezTo>
                  <a:cubicBezTo>
                    <a:pt x="492708" y="823474"/>
                    <a:pt x="492493" y="822403"/>
                    <a:pt x="492065" y="821331"/>
                  </a:cubicBezTo>
                  <a:cubicBezTo>
                    <a:pt x="488850" y="813616"/>
                    <a:pt x="483492" y="806544"/>
                    <a:pt x="476634" y="801400"/>
                  </a:cubicBezTo>
                  <a:cubicBezTo>
                    <a:pt x="458632" y="787684"/>
                    <a:pt x="436343" y="788756"/>
                    <a:pt x="417698" y="799257"/>
                  </a:cubicBezTo>
                  <a:cubicBezTo>
                    <a:pt x="413412" y="801614"/>
                    <a:pt x="408697" y="806544"/>
                    <a:pt x="404196" y="812759"/>
                  </a:cubicBezTo>
                  <a:cubicBezTo>
                    <a:pt x="403982" y="813187"/>
                    <a:pt x="403553" y="813616"/>
                    <a:pt x="403339" y="814045"/>
                  </a:cubicBezTo>
                  <a:cubicBezTo>
                    <a:pt x="403125" y="814259"/>
                    <a:pt x="402910" y="814473"/>
                    <a:pt x="402696" y="814902"/>
                  </a:cubicBezTo>
                  <a:cubicBezTo>
                    <a:pt x="402482" y="815330"/>
                    <a:pt x="402053" y="815759"/>
                    <a:pt x="401839" y="816188"/>
                  </a:cubicBezTo>
                  <a:cubicBezTo>
                    <a:pt x="401625" y="816402"/>
                    <a:pt x="401410" y="816616"/>
                    <a:pt x="401410" y="816831"/>
                  </a:cubicBezTo>
                  <a:cubicBezTo>
                    <a:pt x="400339" y="818331"/>
                    <a:pt x="399267" y="820045"/>
                    <a:pt x="398196" y="821760"/>
                  </a:cubicBezTo>
                  <a:cubicBezTo>
                    <a:pt x="397981" y="821974"/>
                    <a:pt x="397981" y="822188"/>
                    <a:pt x="397767" y="822403"/>
                  </a:cubicBezTo>
                  <a:cubicBezTo>
                    <a:pt x="397339" y="822831"/>
                    <a:pt x="397124" y="823474"/>
                    <a:pt x="396695" y="824117"/>
                  </a:cubicBezTo>
                  <a:cubicBezTo>
                    <a:pt x="396481" y="824331"/>
                    <a:pt x="396481" y="824546"/>
                    <a:pt x="396267" y="824760"/>
                  </a:cubicBezTo>
                  <a:cubicBezTo>
                    <a:pt x="395195" y="826689"/>
                    <a:pt x="393909" y="828403"/>
                    <a:pt x="392838" y="830332"/>
                  </a:cubicBezTo>
                  <a:cubicBezTo>
                    <a:pt x="392838" y="830332"/>
                    <a:pt x="392623" y="830547"/>
                    <a:pt x="392623" y="830547"/>
                  </a:cubicBezTo>
                  <a:cubicBezTo>
                    <a:pt x="392195" y="831190"/>
                    <a:pt x="391981" y="831832"/>
                    <a:pt x="391552" y="832475"/>
                  </a:cubicBezTo>
                  <a:cubicBezTo>
                    <a:pt x="391552" y="832475"/>
                    <a:pt x="391552" y="832690"/>
                    <a:pt x="391338" y="832690"/>
                  </a:cubicBezTo>
                  <a:cubicBezTo>
                    <a:pt x="386837" y="840619"/>
                    <a:pt x="382765" y="848335"/>
                    <a:pt x="379336" y="854550"/>
                  </a:cubicBezTo>
                  <a:cubicBezTo>
                    <a:pt x="379336" y="854550"/>
                    <a:pt x="379336" y="854550"/>
                    <a:pt x="379336" y="854550"/>
                  </a:cubicBezTo>
                  <a:cubicBezTo>
                    <a:pt x="378907" y="855192"/>
                    <a:pt x="378693" y="855836"/>
                    <a:pt x="378264" y="856478"/>
                  </a:cubicBezTo>
                  <a:cubicBezTo>
                    <a:pt x="378264" y="856478"/>
                    <a:pt x="378264" y="856693"/>
                    <a:pt x="378050" y="856693"/>
                  </a:cubicBezTo>
                  <a:cubicBezTo>
                    <a:pt x="377407" y="857979"/>
                    <a:pt x="376550" y="859264"/>
                    <a:pt x="375907" y="860336"/>
                  </a:cubicBezTo>
                  <a:cubicBezTo>
                    <a:pt x="375907" y="860550"/>
                    <a:pt x="375693" y="860550"/>
                    <a:pt x="375693" y="860765"/>
                  </a:cubicBezTo>
                  <a:cubicBezTo>
                    <a:pt x="375478" y="861193"/>
                    <a:pt x="375264" y="861622"/>
                    <a:pt x="375050" y="861836"/>
                  </a:cubicBezTo>
                  <a:cubicBezTo>
                    <a:pt x="375050" y="862051"/>
                    <a:pt x="374836" y="862051"/>
                    <a:pt x="374836" y="862265"/>
                  </a:cubicBezTo>
                  <a:cubicBezTo>
                    <a:pt x="374621" y="862693"/>
                    <a:pt x="374193" y="863122"/>
                    <a:pt x="373978" y="863551"/>
                  </a:cubicBezTo>
                  <a:cubicBezTo>
                    <a:pt x="373978" y="863551"/>
                    <a:pt x="373978" y="863551"/>
                    <a:pt x="373978" y="863551"/>
                  </a:cubicBezTo>
                  <a:cubicBezTo>
                    <a:pt x="373764" y="863979"/>
                    <a:pt x="373550" y="864194"/>
                    <a:pt x="373335" y="864622"/>
                  </a:cubicBezTo>
                  <a:cubicBezTo>
                    <a:pt x="373335" y="864622"/>
                    <a:pt x="373121" y="864837"/>
                    <a:pt x="373121" y="864837"/>
                  </a:cubicBezTo>
                  <a:cubicBezTo>
                    <a:pt x="372907" y="865051"/>
                    <a:pt x="372693" y="865265"/>
                    <a:pt x="372693" y="865480"/>
                  </a:cubicBezTo>
                  <a:cubicBezTo>
                    <a:pt x="372693" y="865480"/>
                    <a:pt x="372478" y="865694"/>
                    <a:pt x="372478" y="865694"/>
                  </a:cubicBezTo>
                  <a:cubicBezTo>
                    <a:pt x="372264" y="865908"/>
                    <a:pt x="372050" y="866122"/>
                    <a:pt x="371835" y="866337"/>
                  </a:cubicBezTo>
                  <a:cubicBezTo>
                    <a:pt x="343331" y="894626"/>
                    <a:pt x="309899" y="899770"/>
                    <a:pt x="272823" y="885625"/>
                  </a:cubicBezTo>
                  <a:cubicBezTo>
                    <a:pt x="245605" y="875338"/>
                    <a:pt x="222459" y="858193"/>
                    <a:pt x="198242" y="842977"/>
                  </a:cubicBezTo>
                  <a:cubicBezTo>
                    <a:pt x="138663" y="805043"/>
                    <a:pt x="95158" y="751465"/>
                    <a:pt x="56367" y="694244"/>
                  </a:cubicBezTo>
                  <a:cubicBezTo>
                    <a:pt x="30864" y="656525"/>
                    <a:pt x="21220" y="612377"/>
                    <a:pt x="18005" y="566942"/>
                  </a:cubicBezTo>
                  <a:cubicBezTo>
                    <a:pt x="17791" y="563513"/>
                    <a:pt x="17576" y="560299"/>
                    <a:pt x="17362" y="556870"/>
                  </a:cubicBezTo>
                  <a:cubicBezTo>
                    <a:pt x="17362" y="555584"/>
                    <a:pt x="17362" y="554298"/>
                    <a:pt x="17148" y="553012"/>
                  </a:cubicBezTo>
                  <a:cubicBezTo>
                    <a:pt x="17148" y="551083"/>
                    <a:pt x="16934" y="548940"/>
                    <a:pt x="16934" y="547011"/>
                  </a:cubicBezTo>
                  <a:cubicBezTo>
                    <a:pt x="16934" y="545511"/>
                    <a:pt x="16934" y="543797"/>
                    <a:pt x="16934" y="542296"/>
                  </a:cubicBezTo>
                  <a:cubicBezTo>
                    <a:pt x="16934" y="539510"/>
                    <a:pt x="16934" y="536938"/>
                    <a:pt x="16934" y="534153"/>
                  </a:cubicBezTo>
                  <a:cubicBezTo>
                    <a:pt x="18005" y="423996"/>
                    <a:pt x="63868" y="330984"/>
                    <a:pt x="139734" y="249760"/>
                  </a:cubicBezTo>
                  <a:cubicBezTo>
                    <a:pt x="179597" y="207111"/>
                    <a:pt x="222674" y="167464"/>
                    <a:pt x="272823" y="137246"/>
                  </a:cubicBezTo>
                  <a:cubicBezTo>
                    <a:pt x="313542" y="112814"/>
                    <a:pt x="357048" y="93097"/>
                    <a:pt x="402696" y="78524"/>
                  </a:cubicBezTo>
                  <a:cubicBezTo>
                    <a:pt x="681945" y="-12130"/>
                    <a:pt x="980911" y="22160"/>
                    <a:pt x="1021845" y="28804"/>
                  </a:cubicBezTo>
                  <a:cubicBezTo>
                    <a:pt x="1089996" y="39519"/>
                    <a:pt x="1153862" y="62236"/>
                    <a:pt x="1215369" y="92454"/>
                  </a:cubicBezTo>
                  <a:cubicBezTo>
                    <a:pt x="1234229" y="101670"/>
                    <a:pt x="1276234" y="132102"/>
                    <a:pt x="1314167" y="162749"/>
                  </a:cubicBezTo>
                  <a:cubicBezTo>
                    <a:pt x="1314167" y="162749"/>
                    <a:pt x="1314167" y="162749"/>
                    <a:pt x="1314167" y="162749"/>
                  </a:cubicBezTo>
                  <a:cubicBezTo>
                    <a:pt x="1314810" y="163392"/>
                    <a:pt x="1315668" y="164035"/>
                    <a:pt x="1316310" y="164463"/>
                  </a:cubicBezTo>
                  <a:cubicBezTo>
                    <a:pt x="1316739" y="164678"/>
                    <a:pt x="1316953" y="165106"/>
                    <a:pt x="1317382" y="165320"/>
                  </a:cubicBezTo>
                  <a:cubicBezTo>
                    <a:pt x="1318025" y="165964"/>
                    <a:pt x="1318882" y="166392"/>
                    <a:pt x="1319525" y="167035"/>
                  </a:cubicBezTo>
                  <a:cubicBezTo>
                    <a:pt x="1319954" y="167249"/>
                    <a:pt x="1320168" y="167678"/>
                    <a:pt x="1320596" y="167892"/>
                  </a:cubicBezTo>
                  <a:cubicBezTo>
                    <a:pt x="1321239" y="168535"/>
                    <a:pt x="1321882" y="168964"/>
                    <a:pt x="1322526" y="169607"/>
                  </a:cubicBezTo>
                  <a:cubicBezTo>
                    <a:pt x="1322954" y="170036"/>
                    <a:pt x="1323383" y="170250"/>
                    <a:pt x="1323811" y="170678"/>
                  </a:cubicBezTo>
                  <a:cubicBezTo>
                    <a:pt x="1324454" y="171107"/>
                    <a:pt x="1325097" y="171750"/>
                    <a:pt x="1325740" y="172179"/>
                  </a:cubicBezTo>
                  <a:cubicBezTo>
                    <a:pt x="1326169" y="172607"/>
                    <a:pt x="1326597" y="172821"/>
                    <a:pt x="1327026" y="173250"/>
                  </a:cubicBezTo>
                  <a:cubicBezTo>
                    <a:pt x="1327669" y="173679"/>
                    <a:pt x="1328312" y="174322"/>
                    <a:pt x="1328955" y="174750"/>
                  </a:cubicBezTo>
                  <a:cubicBezTo>
                    <a:pt x="1329383" y="175179"/>
                    <a:pt x="1329812" y="175393"/>
                    <a:pt x="1330240" y="175822"/>
                  </a:cubicBezTo>
                  <a:cubicBezTo>
                    <a:pt x="1330883" y="176251"/>
                    <a:pt x="1331527" y="176893"/>
                    <a:pt x="1332170" y="177322"/>
                  </a:cubicBezTo>
                  <a:cubicBezTo>
                    <a:pt x="1332598" y="177751"/>
                    <a:pt x="1333027" y="177965"/>
                    <a:pt x="1333455" y="178394"/>
                  </a:cubicBezTo>
                  <a:cubicBezTo>
                    <a:pt x="1334098" y="178822"/>
                    <a:pt x="1334741" y="179465"/>
                    <a:pt x="1335170" y="179894"/>
                  </a:cubicBezTo>
                  <a:cubicBezTo>
                    <a:pt x="1335598" y="180322"/>
                    <a:pt x="1336027" y="180537"/>
                    <a:pt x="1336456" y="180965"/>
                  </a:cubicBezTo>
                  <a:cubicBezTo>
                    <a:pt x="1337099" y="181394"/>
                    <a:pt x="1337741" y="182037"/>
                    <a:pt x="1338170" y="182465"/>
                  </a:cubicBezTo>
                  <a:cubicBezTo>
                    <a:pt x="1338599" y="182894"/>
                    <a:pt x="1339027" y="183109"/>
                    <a:pt x="1339456" y="183537"/>
                  </a:cubicBezTo>
                  <a:cubicBezTo>
                    <a:pt x="1340099" y="183966"/>
                    <a:pt x="1340528" y="184609"/>
                    <a:pt x="1341171" y="185037"/>
                  </a:cubicBezTo>
                  <a:cubicBezTo>
                    <a:pt x="1341599" y="185466"/>
                    <a:pt x="1342028" y="185680"/>
                    <a:pt x="1342457" y="186109"/>
                  </a:cubicBezTo>
                  <a:cubicBezTo>
                    <a:pt x="1343099" y="186537"/>
                    <a:pt x="1343528" y="187181"/>
                    <a:pt x="1344171" y="187609"/>
                  </a:cubicBezTo>
                  <a:cubicBezTo>
                    <a:pt x="1344600" y="188038"/>
                    <a:pt x="1345028" y="188252"/>
                    <a:pt x="1345457" y="188681"/>
                  </a:cubicBezTo>
                  <a:cubicBezTo>
                    <a:pt x="1346100" y="189109"/>
                    <a:pt x="1346528" y="189752"/>
                    <a:pt x="1347171" y="190181"/>
                  </a:cubicBezTo>
                  <a:cubicBezTo>
                    <a:pt x="1347600" y="190609"/>
                    <a:pt x="1348028" y="190824"/>
                    <a:pt x="1348243" y="191253"/>
                  </a:cubicBezTo>
                  <a:cubicBezTo>
                    <a:pt x="1348886" y="191681"/>
                    <a:pt x="1349315" y="192324"/>
                    <a:pt x="1349958" y="192753"/>
                  </a:cubicBezTo>
                  <a:cubicBezTo>
                    <a:pt x="1350386" y="193181"/>
                    <a:pt x="1350815" y="193396"/>
                    <a:pt x="1351029" y="193824"/>
                  </a:cubicBezTo>
                  <a:cubicBezTo>
                    <a:pt x="1351458" y="194253"/>
                    <a:pt x="1352101" y="194681"/>
                    <a:pt x="1352529" y="195324"/>
                  </a:cubicBezTo>
                  <a:cubicBezTo>
                    <a:pt x="1352958" y="195753"/>
                    <a:pt x="1353172" y="195967"/>
                    <a:pt x="1353601" y="196396"/>
                  </a:cubicBezTo>
                  <a:cubicBezTo>
                    <a:pt x="1354029" y="196825"/>
                    <a:pt x="1354672" y="197253"/>
                    <a:pt x="1355101" y="197896"/>
                  </a:cubicBezTo>
                  <a:cubicBezTo>
                    <a:pt x="1355315" y="198110"/>
                    <a:pt x="1355744" y="198539"/>
                    <a:pt x="1355958" y="198753"/>
                  </a:cubicBezTo>
                  <a:cubicBezTo>
                    <a:pt x="1357030" y="199825"/>
                    <a:pt x="1358101" y="200682"/>
                    <a:pt x="1359173" y="201539"/>
                  </a:cubicBezTo>
                  <a:cubicBezTo>
                    <a:pt x="1359602" y="201754"/>
                    <a:pt x="1359816" y="202182"/>
                    <a:pt x="1360244" y="202397"/>
                  </a:cubicBezTo>
                  <a:cubicBezTo>
                    <a:pt x="1360673" y="202825"/>
                    <a:pt x="1361102" y="203254"/>
                    <a:pt x="1361530" y="203682"/>
                  </a:cubicBezTo>
                  <a:cubicBezTo>
                    <a:pt x="1361959" y="204111"/>
                    <a:pt x="1362173" y="204326"/>
                    <a:pt x="1362602" y="204754"/>
                  </a:cubicBezTo>
                  <a:cubicBezTo>
                    <a:pt x="1363030" y="205183"/>
                    <a:pt x="1363459" y="205611"/>
                    <a:pt x="1363888" y="206040"/>
                  </a:cubicBezTo>
                  <a:cubicBezTo>
                    <a:pt x="1364316" y="206469"/>
                    <a:pt x="1364530" y="206683"/>
                    <a:pt x="1364959" y="207111"/>
                  </a:cubicBezTo>
                  <a:cubicBezTo>
                    <a:pt x="1365388" y="207540"/>
                    <a:pt x="1365817" y="207754"/>
                    <a:pt x="1366031" y="208183"/>
                  </a:cubicBezTo>
                  <a:cubicBezTo>
                    <a:pt x="1366460" y="208612"/>
                    <a:pt x="1366888" y="208826"/>
                    <a:pt x="1367103" y="209255"/>
                  </a:cubicBezTo>
                  <a:cubicBezTo>
                    <a:pt x="1367531" y="209683"/>
                    <a:pt x="1367745" y="209898"/>
                    <a:pt x="1368174" y="210326"/>
                  </a:cubicBezTo>
                  <a:cubicBezTo>
                    <a:pt x="1368603" y="210755"/>
                    <a:pt x="1368817" y="210969"/>
                    <a:pt x="1369246" y="211398"/>
                  </a:cubicBezTo>
                  <a:cubicBezTo>
                    <a:pt x="1369674" y="211826"/>
                    <a:pt x="1369888" y="212041"/>
                    <a:pt x="1370317" y="212469"/>
                  </a:cubicBezTo>
                  <a:cubicBezTo>
                    <a:pt x="1370746" y="212898"/>
                    <a:pt x="1370960" y="213112"/>
                    <a:pt x="1371389" y="213541"/>
                  </a:cubicBezTo>
                  <a:cubicBezTo>
                    <a:pt x="1371817" y="213970"/>
                    <a:pt x="1372031" y="214184"/>
                    <a:pt x="1372460" y="214612"/>
                  </a:cubicBezTo>
                  <a:cubicBezTo>
                    <a:pt x="1372889" y="215041"/>
                    <a:pt x="1373103" y="215255"/>
                    <a:pt x="1373532" y="215684"/>
                  </a:cubicBezTo>
                  <a:cubicBezTo>
                    <a:pt x="1373746" y="215898"/>
                    <a:pt x="1374175" y="216327"/>
                    <a:pt x="1374389" y="216541"/>
                  </a:cubicBezTo>
                  <a:cubicBezTo>
                    <a:pt x="1374818" y="216970"/>
                    <a:pt x="1375032" y="217184"/>
                    <a:pt x="1375461" y="217613"/>
                  </a:cubicBezTo>
                  <a:cubicBezTo>
                    <a:pt x="1375675" y="217827"/>
                    <a:pt x="1376104" y="218256"/>
                    <a:pt x="1376318" y="218470"/>
                  </a:cubicBezTo>
                  <a:cubicBezTo>
                    <a:pt x="1376532" y="218899"/>
                    <a:pt x="1376961" y="219113"/>
                    <a:pt x="1377175" y="219542"/>
                  </a:cubicBezTo>
                  <a:cubicBezTo>
                    <a:pt x="1377389" y="219756"/>
                    <a:pt x="1377818" y="220185"/>
                    <a:pt x="1378032" y="220399"/>
                  </a:cubicBezTo>
                  <a:cubicBezTo>
                    <a:pt x="1378247" y="220827"/>
                    <a:pt x="1378675" y="221042"/>
                    <a:pt x="1378890" y="221471"/>
                  </a:cubicBezTo>
                  <a:cubicBezTo>
                    <a:pt x="1379104" y="221685"/>
                    <a:pt x="1379318" y="222113"/>
                    <a:pt x="1379532" y="222328"/>
                  </a:cubicBezTo>
                  <a:cubicBezTo>
                    <a:pt x="1379747" y="222542"/>
                    <a:pt x="1380175" y="222971"/>
                    <a:pt x="1380390" y="223185"/>
                  </a:cubicBezTo>
                  <a:cubicBezTo>
                    <a:pt x="1380604" y="223399"/>
                    <a:pt x="1380818" y="223614"/>
                    <a:pt x="1381033" y="224042"/>
                  </a:cubicBezTo>
                  <a:cubicBezTo>
                    <a:pt x="1381247" y="224256"/>
                    <a:pt x="1381461" y="224685"/>
                    <a:pt x="1381890" y="224899"/>
                  </a:cubicBezTo>
                  <a:cubicBezTo>
                    <a:pt x="1382104" y="225114"/>
                    <a:pt x="1382318" y="225328"/>
                    <a:pt x="1382533" y="225543"/>
                  </a:cubicBezTo>
                  <a:cubicBezTo>
                    <a:pt x="1382747" y="225757"/>
                    <a:pt x="1382962" y="226185"/>
                    <a:pt x="1383176" y="226400"/>
                  </a:cubicBezTo>
                  <a:cubicBezTo>
                    <a:pt x="1383390" y="226614"/>
                    <a:pt x="1383605" y="226828"/>
                    <a:pt x="1383819" y="227043"/>
                  </a:cubicBezTo>
                  <a:cubicBezTo>
                    <a:pt x="1384033" y="227257"/>
                    <a:pt x="1384248" y="227686"/>
                    <a:pt x="1384462" y="227900"/>
                  </a:cubicBezTo>
                  <a:cubicBezTo>
                    <a:pt x="1384676" y="228114"/>
                    <a:pt x="1384676" y="228328"/>
                    <a:pt x="1384890" y="228543"/>
                  </a:cubicBezTo>
                  <a:cubicBezTo>
                    <a:pt x="1385105" y="228757"/>
                    <a:pt x="1385319" y="229186"/>
                    <a:pt x="1385533" y="229400"/>
                  </a:cubicBezTo>
                  <a:cubicBezTo>
                    <a:pt x="1385748" y="229614"/>
                    <a:pt x="1385748" y="229829"/>
                    <a:pt x="1385962" y="229829"/>
                  </a:cubicBezTo>
                  <a:cubicBezTo>
                    <a:pt x="1386176" y="230257"/>
                    <a:pt x="1386605" y="230686"/>
                    <a:pt x="1386819" y="231115"/>
                  </a:cubicBezTo>
                  <a:cubicBezTo>
                    <a:pt x="1420681" y="284050"/>
                    <a:pt x="1450470" y="338914"/>
                    <a:pt x="1471473" y="399136"/>
                  </a:cubicBezTo>
                  <a:cubicBezTo>
                    <a:pt x="1497404" y="473288"/>
                    <a:pt x="1483903" y="542082"/>
                    <a:pt x="1453685" y="610233"/>
                  </a:cubicBezTo>
                  <a:cubicBezTo>
                    <a:pt x="1450684" y="616877"/>
                    <a:pt x="1447255" y="623092"/>
                    <a:pt x="1443612" y="629307"/>
                  </a:cubicBezTo>
                  <a:cubicBezTo>
                    <a:pt x="1430539" y="650738"/>
                    <a:pt x="1426467" y="651381"/>
                    <a:pt x="1405679" y="636379"/>
                  </a:cubicBezTo>
                  <a:cubicBezTo>
                    <a:pt x="1371174" y="611519"/>
                    <a:pt x="1330455" y="637023"/>
                    <a:pt x="1327455" y="667883"/>
                  </a:cubicBezTo>
                  <a:cubicBezTo>
                    <a:pt x="1326169" y="676885"/>
                    <a:pt x="1328740" y="686314"/>
                    <a:pt x="1333241" y="694458"/>
                  </a:cubicBezTo>
                  <a:cubicBezTo>
                    <a:pt x="1346100" y="717818"/>
                    <a:pt x="1343314" y="724676"/>
                    <a:pt x="1346100" y="722748"/>
                  </a:cubicBezTo>
                  <a:cubicBezTo>
                    <a:pt x="1322311" y="738178"/>
                    <a:pt x="1269376" y="778254"/>
                    <a:pt x="1243873" y="791328"/>
                  </a:cubicBezTo>
                  <a:close/>
                  <a:moveTo>
                    <a:pt x="1390677" y="892269"/>
                  </a:moveTo>
                  <a:cubicBezTo>
                    <a:pt x="1402035" y="899770"/>
                    <a:pt x="1399463" y="907913"/>
                    <a:pt x="1394534" y="917772"/>
                  </a:cubicBezTo>
                  <a:cubicBezTo>
                    <a:pt x="1367317" y="972422"/>
                    <a:pt x="1341385" y="1027714"/>
                    <a:pt x="1312881" y="1081506"/>
                  </a:cubicBezTo>
                  <a:cubicBezTo>
                    <a:pt x="1300023" y="1105938"/>
                    <a:pt x="1296165" y="1130156"/>
                    <a:pt x="1299380" y="1156730"/>
                  </a:cubicBezTo>
                  <a:cubicBezTo>
                    <a:pt x="1302380" y="1179876"/>
                    <a:pt x="1304737" y="1203022"/>
                    <a:pt x="1306452" y="1226382"/>
                  </a:cubicBezTo>
                  <a:cubicBezTo>
                    <a:pt x="1308167" y="1250385"/>
                    <a:pt x="1307952" y="1272245"/>
                    <a:pt x="1298094" y="1293676"/>
                  </a:cubicBezTo>
                  <a:cubicBezTo>
                    <a:pt x="1289736" y="1311892"/>
                    <a:pt x="1273019" y="1357327"/>
                    <a:pt x="1259946" y="1360970"/>
                  </a:cubicBezTo>
                  <a:cubicBezTo>
                    <a:pt x="1248588" y="1364828"/>
                    <a:pt x="1237229" y="1366542"/>
                    <a:pt x="1228228" y="1358613"/>
                  </a:cubicBezTo>
                  <a:cubicBezTo>
                    <a:pt x="1206582" y="1334181"/>
                    <a:pt x="1247302" y="1277602"/>
                    <a:pt x="1250516" y="1268387"/>
                  </a:cubicBezTo>
                  <a:cubicBezTo>
                    <a:pt x="1260589" y="1242670"/>
                    <a:pt x="1246659" y="1135085"/>
                    <a:pt x="1241301" y="1125226"/>
                  </a:cubicBezTo>
                  <a:cubicBezTo>
                    <a:pt x="1231657" y="1107438"/>
                    <a:pt x="1210868" y="1105510"/>
                    <a:pt x="1201010" y="1123297"/>
                  </a:cubicBezTo>
                  <a:cubicBezTo>
                    <a:pt x="1193295" y="1137013"/>
                    <a:pt x="1190080" y="1143657"/>
                    <a:pt x="1189009" y="1160588"/>
                  </a:cubicBezTo>
                  <a:cubicBezTo>
                    <a:pt x="1187723" y="1180305"/>
                    <a:pt x="1185366" y="1199807"/>
                    <a:pt x="1181722" y="1219310"/>
                  </a:cubicBezTo>
                  <a:cubicBezTo>
                    <a:pt x="1174007" y="1259815"/>
                    <a:pt x="1144432" y="1288104"/>
                    <a:pt x="1122143" y="1320251"/>
                  </a:cubicBezTo>
                  <a:cubicBezTo>
                    <a:pt x="1116786" y="1327966"/>
                    <a:pt x="1110570" y="1335896"/>
                    <a:pt x="1104355" y="1343397"/>
                  </a:cubicBezTo>
                  <a:cubicBezTo>
                    <a:pt x="1097069" y="1352183"/>
                    <a:pt x="1088282" y="1357541"/>
                    <a:pt x="1077138" y="1359041"/>
                  </a:cubicBezTo>
                  <a:cubicBezTo>
                    <a:pt x="1053135" y="1362470"/>
                    <a:pt x="1040276" y="1347897"/>
                    <a:pt x="1049277" y="1325823"/>
                  </a:cubicBezTo>
                  <a:cubicBezTo>
                    <a:pt x="1054635" y="1312750"/>
                    <a:pt x="1062136" y="1300105"/>
                    <a:pt x="1070494" y="1288533"/>
                  </a:cubicBezTo>
                  <a:cubicBezTo>
                    <a:pt x="1084210" y="1269673"/>
                    <a:pt x="1095997" y="1249742"/>
                    <a:pt x="1111213" y="1231954"/>
                  </a:cubicBezTo>
                  <a:cubicBezTo>
                    <a:pt x="1121715" y="1219738"/>
                    <a:pt x="1125787" y="1203450"/>
                    <a:pt x="1126430" y="1186734"/>
                  </a:cubicBezTo>
                  <a:cubicBezTo>
                    <a:pt x="1127073" y="1171518"/>
                    <a:pt x="1128573" y="1156087"/>
                    <a:pt x="1127287" y="1141085"/>
                  </a:cubicBezTo>
                  <a:cubicBezTo>
                    <a:pt x="1122786" y="1086864"/>
                    <a:pt x="1144860" y="1043145"/>
                    <a:pt x="1178936" y="1004140"/>
                  </a:cubicBezTo>
                  <a:cubicBezTo>
                    <a:pt x="1201439" y="978422"/>
                    <a:pt x="1225227" y="954205"/>
                    <a:pt x="1247945" y="928702"/>
                  </a:cubicBezTo>
                  <a:cubicBezTo>
                    <a:pt x="1286092" y="885839"/>
                    <a:pt x="1325526" y="844048"/>
                    <a:pt x="1356387" y="795185"/>
                  </a:cubicBezTo>
                  <a:cubicBezTo>
                    <a:pt x="1363888" y="783184"/>
                    <a:pt x="1369031" y="769682"/>
                    <a:pt x="1375461" y="756823"/>
                  </a:cubicBezTo>
                  <a:cubicBezTo>
                    <a:pt x="1378247" y="751037"/>
                    <a:pt x="1375461" y="746536"/>
                    <a:pt x="1373103" y="741821"/>
                  </a:cubicBezTo>
                  <a:cubicBezTo>
                    <a:pt x="1367531" y="730677"/>
                    <a:pt x="1362387" y="719104"/>
                    <a:pt x="1357030" y="707746"/>
                  </a:cubicBezTo>
                  <a:cubicBezTo>
                    <a:pt x="1352743" y="698744"/>
                    <a:pt x="1347385" y="685243"/>
                    <a:pt x="1347171" y="675384"/>
                  </a:cubicBezTo>
                  <a:cubicBezTo>
                    <a:pt x="1346957" y="662311"/>
                    <a:pt x="1352958" y="653310"/>
                    <a:pt x="1364959" y="647095"/>
                  </a:cubicBezTo>
                  <a:cubicBezTo>
                    <a:pt x="1376104" y="641309"/>
                    <a:pt x="1387462" y="644738"/>
                    <a:pt x="1397106" y="652024"/>
                  </a:cubicBezTo>
                  <a:cubicBezTo>
                    <a:pt x="1403750" y="656953"/>
                    <a:pt x="1409322" y="664883"/>
                    <a:pt x="1412751" y="672170"/>
                  </a:cubicBezTo>
                  <a:cubicBezTo>
                    <a:pt x="1427539" y="704102"/>
                    <a:pt x="1436754" y="737749"/>
                    <a:pt x="1441254" y="772468"/>
                  </a:cubicBezTo>
                  <a:cubicBezTo>
                    <a:pt x="1443612" y="785970"/>
                    <a:pt x="1438254" y="797542"/>
                    <a:pt x="1431396" y="808044"/>
                  </a:cubicBezTo>
                  <a:cubicBezTo>
                    <a:pt x="1417895" y="829261"/>
                    <a:pt x="1404393" y="850692"/>
                    <a:pt x="1389391" y="870623"/>
                  </a:cubicBezTo>
                  <a:cubicBezTo>
                    <a:pt x="1382318" y="879410"/>
                    <a:pt x="1381033" y="886054"/>
                    <a:pt x="1390677" y="892269"/>
                  </a:cubicBezTo>
                  <a:close/>
                  <a:moveTo>
                    <a:pt x="1522050" y="813187"/>
                  </a:moveTo>
                  <a:cubicBezTo>
                    <a:pt x="1520979" y="863979"/>
                    <a:pt x="1484117" y="889482"/>
                    <a:pt x="1433968" y="893126"/>
                  </a:cubicBezTo>
                  <a:cubicBezTo>
                    <a:pt x="1428610" y="893554"/>
                    <a:pt x="1423252" y="893340"/>
                    <a:pt x="1418109" y="892269"/>
                  </a:cubicBezTo>
                  <a:cubicBezTo>
                    <a:pt x="1407607" y="890340"/>
                    <a:pt x="1404393" y="880696"/>
                    <a:pt x="1411037" y="871266"/>
                  </a:cubicBezTo>
                  <a:cubicBezTo>
                    <a:pt x="1420681" y="857336"/>
                    <a:pt x="1430110" y="843191"/>
                    <a:pt x="1439540" y="829046"/>
                  </a:cubicBezTo>
                  <a:cubicBezTo>
                    <a:pt x="1455828" y="805472"/>
                    <a:pt x="1468472" y="781040"/>
                    <a:pt x="1455613" y="737321"/>
                  </a:cubicBezTo>
                  <a:cubicBezTo>
                    <a:pt x="1455613" y="737321"/>
                    <a:pt x="1465686" y="730677"/>
                    <a:pt x="1481117" y="737321"/>
                  </a:cubicBezTo>
                  <a:cubicBezTo>
                    <a:pt x="1516050" y="752322"/>
                    <a:pt x="1524622" y="775468"/>
                    <a:pt x="1522050" y="813187"/>
                  </a:cubicBezTo>
                  <a:close/>
                </a:path>
              </a:pathLst>
            </a:custGeom>
            <a:grpFill/>
            <a:ln w="2143" cap="flat">
              <a:noFill/>
              <a:prstDash val="solid"/>
              <a:miter/>
            </a:ln>
          </p:spPr>
          <p:txBody>
            <a:bodyPr rtlCol="0" anchor="ctr"/>
            <a:lstStyle/>
            <a:p>
              <a:endParaRPr lang="en-US"/>
            </a:p>
          </p:txBody>
        </p:sp>
        <p:sp>
          <p:nvSpPr>
            <p:cNvPr id="6" name="Freeform 74">
              <a:extLst>
                <a:ext uri="{FF2B5EF4-FFF2-40B4-BE49-F238E27FC236}">
                  <a16:creationId xmlns:a16="http://schemas.microsoft.com/office/drawing/2014/main" id="{26F20A4B-7E5E-0082-3529-7BB8026398E4}"/>
                </a:ext>
              </a:extLst>
            </p:cNvPr>
            <p:cNvSpPr/>
            <p:nvPr/>
          </p:nvSpPr>
          <p:spPr>
            <a:xfrm>
              <a:off x="8228398" y="2999487"/>
              <a:ext cx="95941" cy="232130"/>
            </a:xfrm>
            <a:custGeom>
              <a:avLst/>
              <a:gdLst>
                <a:gd name="connsiteX0" fmla="*/ 85092 w 95941"/>
                <a:gd name="connsiteY0" fmla="*/ 22533 h 232130"/>
                <a:gd name="connsiteX1" fmla="*/ 93022 w 95941"/>
                <a:gd name="connsiteY1" fmla="*/ 3459 h 232130"/>
                <a:gd name="connsiteX2" fmla="*/ 72020 w 95941"/>
                <a:gd name="connsiteY2" fmla="*/ 12032 h 232130"/>
                <a:gd name="connsiteX3" fmla="*/ 30871 w 95941"/>
                <a:gd name="connsiteY3" fmla="*/ 71611 h 232130"/>
                <a:gd name="connsiteX4" fmla="*/ 10 w 95941"/>
                <a:gd name="connsiteY4" fmla="*/ 176195 h 232130"/>
                <a:gd name="connsiteX5" fmla="*/ 17584 w 95941"/>
                <a:gd name="connsiteY5" fmla="*/ 232131 h 232130"/>
                <a:gd name="connsiteX6" fmla="*/ 19084 w 95941"/>
                <a:gd name="connsiteY6" fmla="*/ 205984 h 232130"/>
                <a:gd name="connsiteX7" fmla="*/ 24013 w 95941"/>
                <a:gd name="connsiteY7" fmla="*/ 129046 h 232130"/>
                <a:gd name="connsiteX8" fmla="*/ 85092 w 95941"/>
                <a:gd name="connsiteY8" fmla="*/ 22533 h 2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1" h="232130">
                  <a:moveTo>
                    <a:pt x="85092" y="22533"/>
                  </a:moveTo>
                  <a:cubicBezTo>
                    <a:pt x="89593" y="16961"/>
                    <a:pt x="101380" y="11817"/>
                    <a:pt x="93022" y="3459"/>
                  </a:cubicBezTo>
                  <a:cubicBezTo>
                    <a:pt x="83378" y="-5970"/>
                    <a:pt x="77806" y="6245"/>
                    <a:pt x="72020" y="12032"/>
                  </a:cubicBezTo>
                  <a:cubicBezTo>
                    <a:pt x="54660" y="29391"/>
                    <a:pt x="42658" y="50822"/>
                    <a:pt x="30871" y="71611"/>
                  </a:cubicBezTo>
                  <a:cubicBezTo>
                    <a:pt x="12441" y="103543"/>
                    <a:pt x="-418" y="138262"/>
                    <a:pt x="10" y="176195"/>
                  </a:cubicBezTo>
                  <a:cubicBezTo>
                    <a:pt x="225" y="195912"/>
                    <a:pt x="4725" y="214343"/>
                    <a:pt x="17584" y="232131"/>
                  </a:cubicBezTo>
                  <a:cubicBezTo>
                    <a:pt x="23585" y="221415"/>
                    <a:pt x="20585" y="213700"/>
                    <a:pt x="19084" y="205984"/>
                  </a:cubicBezTo>
                  <a:cubicBezTo>
                    <a:pt x="13941" y="179838"/>
                    <a:pt x="16084" y="154335"/>
                    <a:pt x="24013" y="129046"/>
                  </a:cubicBezTo>
                  <a:cubicBezTo>
                    <a:pt x="36872" y="89184"/>
                    <a:pt x="59161" y="54894"/>
                    <a:pt x="85092" y="22533"/>
                  </a:cubicBezTo>
                  <a:close/>
                </a:path>
              </a:pathLst>
            </a:custGeom>
            <a:grpFill/>
            <a:ln w="2143" cap="flat">
              <a:noFill/>
              <a:prstDash val="solid"/>
              <a:miter/>
            </a:ln>
          </p:spPr>
          <p:txBody>
            <a:bodyPr rtlCol="0" anchor="ctr"/>
            <a:lstStyle/>
            <a:p>
              <a:endParaRPr lang="en-US"/>
            </a:p>
          </p:txBody>
        </p:sp>
        <p:sp>
          <p:nvSpPr>
            <p:cNvPr id="7" name="Freeform 75">
              <a:extLst>
                <a:ext uri="{FF2B5EF4-FFF2-40B4-BE49-F238E27FC236}">
                  <a16:creationId xmlns:a16="http://schemas.microsoft.com/office/drawing/2014/main" id="{E5A963D0-3732-A99B-8079-E7D17CC099B6}"/>
                </a:ext>
              </a:extLst>
            </p:cNvPr>
            <p:cNvSpPr/>
            <p:nvPr/>
          </p:nvSpPr>
          <p:spPr>
            <a:xfrm>
              <a:off x="8396566" y="3697235"/>
              <a:ext cx="87731" cy="103260"/>
            </a:xfrm>
            <a:custGeom>
              <a:avLst/>
              <a:gdLst>
                <a:gd name="connsiteX0" fmla="*/ 87731 w 87731"/>
                <a:gd name="connsiteY0" fmla="*/ 103168 h 103260"/>
                <a:gd name="connsiteX1" fmla="*/ 20652 w 87731"/>
                <a:gd name="connsiteY1" fmla="*/ 9299 h 103260"/>
                <a:gd name="connsiteX2" fmla="*/ 6507 w 87731"/>
                <a:gd name="connsiteY2" fmla="*/ 512 h 103260"/>
                <a:gd name="connsiteX3" fmla="*/ 1149 w 87731"/>
                <a:gd name="connsiteY3" fmla="*/ 16157 h 103260"/>
                <a:gd name="connsiteX4" fmla="*/ 40369 w 87731"/>
                <a:gd name="connsiteY4" fmla="*/ 82166 h 103260"/>
                <a:gd name="connsiteX5" fmla="*/ 87731 w 87731"/>
                <a:gd name="connsiteY5" fmla="*/ 10316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31" h="103260">
                  <a:moveTo>
                    <a:pt x="87731" y="103168"/>
                  </a:moveTo>
                  <a:cubicBezTo>
                    <a:pt x="56014" y="78094"/>
                    <a:pt x="30725" y="49161"/>
                    <a:pt x="20652" y="9299"/>
                  </a:cubicBezTo>
                  <a:cubicBezTo>
                    <a:pt x="18937" y="2227"/>
                    <a:pt x="13365" y="-1416"/>
                    <a:pt x="6507" y="512"/>
                  </a:cubicBezTo>
                  <a:cubicBezTo>
                    <a:pt x="-1422" y="2870"/>
                    <a:pt x="-565" y="9942"/>
                    <a:pt x="1149" y="16157"/>
                  </a:cubicBezTo>
                  <a:cubicBezTo>
                    <a:pt x="8650" y="41446"/>
                    <a:pt x="23009" y="62877"/>
                    <a:pt x="40369" y="82166"/>
                  </a:cubicBezTo>
                  <a:cubicBezTo>
                    <a:pt x="52584" y="95882"/>
                    <a:pt x="67586" y="104240"/>
                    <a:pt x="87731" y="103168"/>
                  </a:cubicBezTo>
                  <a:close/>
                </a:path>
              </a:pathLst>
            </a:custGeom>
            <a:grpFill/>
            <a:ln w="2143" cap="flat">
              <a:noFill/>
              <a:prstDash val="solid"/>
              <a:miter/>
            </a:ln>
          </p:spPr>
          <p:txBody>
            <a:bodyPr rtlCol="0" anchor="ctr"/>
            <a:lstStyle/>
            <a:p>
              <a:endParaRPr lang="en-US"/>
            </a:p>
          </p:txBody>
        </p:sp>
        <p:sp>
          <p:nvSpPr>
            <p:cNvPr id="8" name="Freeform 77">
              <a:extLst>
                <a:ext uri="{FF2B5EF4-FFF2-40B4-BE49-F238E27FC236}">
                  <a16:creationId xmlns:a16="http://schemas.microsoft.com/office/drawing/2014/main" id="{A0C251D4-D157-62E2-0BEB-4F3C0E851A31}"/>
                </a:ext>
              </a:extLst>
            </p:cNvPr>
            <p:cNvSpPr/>
            <p:nvPr/>
          </p:nvSpPr>
          <p:spPr>
            <a:xfrm>
              <a:off x="9643943" y="3909418"/>
              <a:ext cx="32655" cy="98868"/>
            </a:xfrm>
            <a:custGeom>
              <a:avLst/>
              <a:gdLst>
                <a:gd name="connsiteX0" fmla="*/ 13073 w 32655"/>
                <a:gd name="connsiteY0" fmla="*/ 1142 h 98868"/>
                <a:gd name="connsiteX1" fmla="*/ 9859 w 32655"/>
                <a:gd name="connsiteY1" fmla="*/ 12715 h 98868"/>
                <a:gd name="connsiteX2" fmla="*/ 10716 w 32655"/>
                <a:gd name="connsiteY2" fmla="*/ 65221 h 98868"/>
                <a:gd name="connsiteX3" fmla="*/ 0 w 32655"/>
                <a:gd name="connsiteY3" fmla="*/ 94582 h 98868"/>
                <a:gd name="connsiteX4" fmla="*/ 5143 w 32655"/>
                <a:gd name="connsiteY4" fmla="*/ 98868 h 98868"/>
                <a:gd name="connsiteX5" fmla="*/ 30861 w 32655"/>
                <a:gd name="connsiteY5" fmla="*/ 56649 h 98868"/>
                <a:gd name="connsiteX6" fmla="*/ 22717 w 32655"/>
                <a:gd name="connsiteY6" fmla="*/ 2642 h 98868"/>
                <a:gd name="connsiteX7" fmla="*/ 13073 w 32655"/>
                <a:gd name="connsiteY7" fmla="*/ 1142 h 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5" h="98868">
                  <a:moveTo>
                    <a:pt x="13073" y="1142"/>
                  </a:moveTo>
                  <a:cubicBezTo>
                    <a:pt x="8358" y="3714"/>
                    <a:pt x="8358" y="8428"/>
                    <a:pt x="9859" y="12715"/>
                  </a:cubicBezTo>
                  <a:cubicBezTo>
                    <a:pt x="16288" y="30074"/>
                    <a:pt x="16073" y="47862"/>
                    <a:pt x="10716" y="65221"/>
                  </a:cubicBezTo>
                  <a:cubicBezTo>
                    <a:pt x="7715" y="75294"/>
                    <a:pt x="3643" y="84938"/>
                    <a:pt x="0" y="94582"/>
                  </a:cubicBezTo>
                  <a:cubicBezTo>
                    <a:pt x="1715" y="96082"/>
                    <a:pt x="3429" y="97368"/>
                    <a:pt x="5143" y="98868"/>
                  </a:cubicBezTo>
                  <a:cubicBezTo>
                    <a:pt x="20788" y="89867"/>
                    <a:pt x="27861" y="74222"/>
                    <a:pt x="30861" y="56649"/>
                  </a:cubicBezTo>
                  <a:cubicBezTo>
                    <a:pt x="34075" y="37789"/>
                    <a:pt x="33861" y="19358"/>
                    <a:pt x="22717" y="2642"/>
                  </a:cubicBezTo>
                  <a:cubicBezTo>
                    <a:pt x="20574" y="-573"/>
                    <a:pt x="16288" y="-573"/>
                    <a:pt x="13073" y="1142"/>
                  </a:cubicBezTo>
                  <a:close/>
                </a:path>
              </a:pathLst>
            </a:custGeom>
            <a:grpFill/>
            <a:ln w="2143" cap="flat">
              <a:noFill/>
              <a:prstDash val="solid"/>
              <a:miter/>
            </a:ln>
          </p:spPr>
          <p:txBody>
            <a:bodyPr rtlCol="0" anchor="ctr"/>
            <a:lstStyle/>
            <a:p>
              <a:endParaRPr lang="en-US"/>
            </a:p>
          </p:txBody>
        </p:sp>
        <p:sp>
          <p:nvSpPr>
            <p:cNvPr id="9" name="Freeform 78">
              <a:extLst>
                <a:ext uri="{FF2B5EF4-FFF2-40B4-BE49-F238E27FC236}">
                  <a16:creationId xmlns:a16="http://schemas.microsoft.com/office/drawing/2014/main" id="{E03CD9CE-C8E1-3380-F9E2-5598629CDAC9}"/>
                </a:ext>
              </a:extLst>
            </p:cNvPr>
            <p:cNvSpPr/>
            <p:nvPr/>
          </p:nvSpPr>
          <p:spPr>
            <a:xfrm>
              <a:off x="9599580" y="4092725"/>
              <a:ext cx="643" cy="643"/>
            </a:xfrm>
            <a:custGeom>
              <a:avLst/>
              <a:gdLst>
                <a:gd name="connsiteX0" fmla="*/ 0 w 643"/>
                <a:gd name="connsiteY0" fmla="*/ 643 h 643"/>
                <a:gd name="connsiteX1" fmla="*/ 643 w 643"/>
                <a:gd name="connsiteY1" fmla="*/ 643 h 643"/>
                <a:gd name="connsiteX2" fmla="*/ 643 w 643"/>
                <a:gd name="connsiteY2" fmla="*/ 0 h 643"/>
                <a:gd name="connsiteX3" fmla="*/ 0 w 643"/>
                <a:gd name="connsiteY3" fmla="*/ 643 h 643"/>
              </a:gdLst>
              <a:ahLst/>
              <a:cxnLst>
                <a:cxn ang="0">
                  <a:pos x="connsiteX0" y="connsiteY0"/>
                </a:cxn>
                <a:cxn ang="0">
                  <a:pos x="connsiteX1" y="connsiteY1"/>
                </a:cxn>
                <a:cxn ang="0">
                  <a:pos x="connsiteX2" y="connsiteY2"/>
                </a:cxn>
                <a:cxn ang="0">
                  <a:pos x="connsiteX3" y="connsiteY3"/>
                </a:cxn>
              </a:cxnLst>
              <a:rect l="l" t="t" r="r" b="b"/>
              <a:pathLst>
                <a:path w="643" h="643">
                  <a:moveTo>
                    <a:pt x="0" y="643"/>
                  </a:moveTo>
                  <a:cubicBezTo>
                    <a:pt x="214" y="643"/>
                    <a:pt x="429" y="643"/>
                    <a:pt x="643" y="643"/>
                  </a:cubicBezTo>
                  <a:cubicBezTo>
                    <a:pt x="643" y="429"/>
                    <a:pt x="643" y="215"/>
                    <a:pt x="643" y="0"/>
                  </a:cubicBezTo>
                  <a:cubicBezTo>
                    <a:pt x="643" y="0"/>
                    <a:pt x="0" y="643"/>
                    <a:pt x="0" y="643"/>
                  </a:cubicBezTo>
                  <a:close/>
                </a:path>
              </a:pathLst>
            </a:custGeom>
            <a:grpFill/>
            <a:ln w="2143" cap="flat">
              <a:noFill/>
              <a:prstDash val="solid"/>
              <a:miter/>
            </a:ln>
          </p:spPr>
          <p:txBody>
            <a:bodyPr rtlCol="0" anchor="ctr"/>
            <a:lstStyle/>
            <a:p>
              <a:endParaRPr lang="en-US"/>
            </a:p>
          </p:txBody>
        </p:sp>
        <p:sp>
          <p:nvSpPr>
            <p:cNvPr id="10" name="Freeform 79">
              <a:extLst>
                <a:ext uri="{FF2B5EF4-FFF2-40B4-BE49-F238E27FC236}">
                  <a16:creationId xmlns:a16="http://schemas.microsoft.com/office/drawing/2014/main" id="{69EA661A-75F6-9776-1265-AC52979D81ED}"/>
                </a:ext>
              </a:extLst>
            </p:cNvPr>
            <p:cNvSpPr/>
            <p:nvPr/>
          </p:nvSpPr>
          <p:spPr>
            <a:xfrm>
              <a:off x="9600437" y="4093368"/>
              <a:ext cx="68821" cy="18862"/>
            </a:xfrm>
            <a:custGeom>
              <a:avLst/>
              <a:gdLst>
                <a:gd name="connsiteX0" fmla="*/ 60222 w 68821"/>
                <a:gd name="connsiteY0" fmla="*/ 1715 h 18862"/>
                <a:gd name="connsiteX1" fmla="*/ 0 w 68821"/>
                <a:gd name="connsiteY1" fmla="*/ 0 h 18862"/>
                <a:gd name="connsiteX2" fmla="*/ 10930 w 68821"/>
                <a:gd name="connsiteY2" fmla="*/ 18860 h 18862"/>
                <a:gd name="connsiteX3" fmla="*/ 61079 w 68821"/>
                <a:gd name="connsiteY3" fmla="*/ 15216 h 18862"/>
                <a:gd name="connsiteX4" fmla="*/ 68795 w 68821"/>
                <a:gd name="connsiteY4" fmla="*/ 9216 h 18862"/>
                <a:gd name="connsiteX5" fmla="*/ 60222 w 68821"/>
                <a:gd name="connsiteY5" fmla="*/ 1715 h 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1" h="18862">
                  <a:moveTo>
                    <a:pt x="60222" y="1715"/>
                  </a:moveTo>
                  <a:cubicBezTo>
                    <a:pt x="40076" y="857"/>
                    <a:pt x="19931" y="643"/>
                    <a:pt x="0" y="0"/>
                  </a:cubicBezTo>
                  <a:cubicBezTo>
                    <a:pt x="643" y="8144"/>
                    <a:pt x="-2786" y="19074"/>
                    <a:pt x="10930" y="18860"/>
                  </a:cubicBezTo>
                  <a:cubicBezTo>
                    <a:pt x="27647" y="18431"/>
                    <a:pt x="44363" y="16716"/>
                    <a:pt x="61079" y="15216"/>
                  </a:cubicBezTo>
                  <a:cubicBezTo>
                    <a:pt x="64722" y="15002"/>
                    <a:pt x="68580" y="13073"/>
                    <a:pt x="68795" y="9216"/>
                  </a:cubicBezTo>
                  <a:cubicBezTo>
                    <a:pt x="69223" y="3643"/>
                    <a:pt x="64508" y="1929"/>
                    <a:pt x="60222" y="1715"/>
                  </a:cubicBezTo>
                  <a:close/>
                </a:path>
              </a:pathLst>
            </a:custGeom>
            <a:grpFill/>
            <a:ln w="2143" cap="flat">
              <a:noFill/>
              <a:prstDash val="solid"/>
              <a:miter/>
            </a:ln>
          </p:spPr>
          <p:txBody>
            <a:bodyPr rtlCol="0" anchor="ctr"/>
            <a:lstStyle/>
            <a:p>
              <a:endParaRPr lang="en-US"/>
            </a:p>
          </p:txBody>
        </p:sp>
        <p:sp>
          <p:nvSpPr>
            <p:cNvPr id="11" name="Freeform 81">
              <a:extLst>
                <a:ext uri="{FF2B5EF4-FFF2-40B4-BE49-F238E27FC236}">
                  <a16:creationId xmlns:a16="http://schemas.microsoft.com/office/drawing/2014/main" id="{178E88FB-7BF2-0CAF-9F38-C96CC9E03592}"/>
                </a:ext>
              </a:extLst>
            </p:cNvPr>
            <p:cNvSpPr/>
            <p:nvPr/>
          </p:nvSpPr>
          <p:spPr>
            <a:xfrm>
              <a:off x="8862316" y="4093348"/>
              <a:ext cx="48035" cy="17360"/>
            </a:xfrm>
            <a:custGeom>
              <a:avLst/>
              <a:gdLst>
                <a:gd name="connsiteX0" fmla="*/ 8602 w 48035"/>
                <a:gd name="connsiteY0" fmla="*/ 664 h 17360"/>
                <a:gd name="connsiteX1" fmla="*/ 30 w 48035"/>
                <a:gd name="connsiteY1" fmla="*/ 8807 h 17360"/>
                <a:gd name="connsiteX2" fmla="*/ 11388 w 48035"/>
                <a:gd name="connsiteY2" fmla="*/ 17166 h 17360"/>
                <a:gd name="connsiteX3" fmla="*/ 48035 w 48035"/>
                <a:gd name="connsiteY3" fmla="*/ 5379 h 17360"/>
                <a:gd name="connsiteX4" fmla="*/ 8602 w 48035"/>
                <a:gd name="connsiteY4" fmla="*/ 664 h 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17360">
                  <a:moveTo>
                    <a:pt x="8602" y="664"/>
                  </a:moveTo>
                  <a:cubicBezTo>
                    <a:pt x="3887" y="664"/>
                    <a:pt x="-399" y="3664"/>
                    <a:pt x="30" y="8807"/>
                  </a:cubicBezTo>
                  <a:cubicBezTo>
                    <a:pt x="673" y="14808"/>
                    <a:pt x="5387" y="18237"/>
                    <a:pt x="11388" y="17166"/>
                  </a:cubicBezTo>
                  <a:cubicBezTo>
                    <a:pt x="22318" y="15023"/>
                    <a:pt x="34320" y="15880"/>
                    <a:pt x="48035" y="5379"/>
                  </a:cubicBezTo>
                  <a:cubicBezTo>
                    <a:pt x="32605" y="-2337"/>
                    <a:pt x="20389" y="449"/>
                    <a:pt x="8602" y="664"/>
                  </a:cubicBezTo>
                  <a:close/>
                </a:path>
              </a:pathLst>
            </a:custGeom>
            <a:grpFill/>
            <a:ln w="214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A258AFCB-3ABF-C161-3419-10F437108D7D}"/>
              </a:ext>
            </a:extLst>
          </p:cNvPr>
          <p:cNvSpPr txBox="1"/>
          <p:nvPr/>
        </p:nvSpPr>
        <p:spPr>
          <a:xfrm>
            <a:off x="3569578" y="979749"/>
            <a:ext cx="2312953" cy="941283"/>
          </a:xfrm>
          <a:prstGeom prst="rect">
            <a:avLst/>
          </a:prstGeom>
          <a:noFill/>
        </p:spPr>
        <p:txBody>
          <a:bodyPr wrap="square">
            <a:spAutoFit/>
          </a:bodyPr>
          <a:lstStyle/>
          <a:p>
            <a:pPr algn="ctr">
              <a:lnSpc>
                <a:spcPts val="3340"/>
              </a:lnSpc>
            </a:pPr>
            <a:r>
              <a:rPr lang="en-US" sz="3200" b="1" dirty="0">
                <a:solidFill>
                  <a:schemeClr val="bg1"/>
                </a:solidFill>
              </a:rPr>
              <a:t>Dobro opravljeno </a:t>
            </a:r>
            <a:endParaRPr lang="en-US" sz="3200" dirty="0">
              <a:solidFill>
                <a:schemeClr val="bg1"/>
              </a:solidFill>
            </a:endParaRPr>
          </a:p>
        </p:txBody>
      </p:sp>
      <p:sp>
        <p:nvSpPr>
          <p:cNvPr id="16" name="Rectangle 15">
            <a:extLst>
              <a:ext uri="{FF2B5EF4-FFF2-40B4-BE49-F238E27FC236}">
                <a16:creationId xmlns:a16="http://schemas.microsoft.com/office/drawing/2014/main" id="{DC89755C-2C9E-7FDD-B00D-249A30F47679}"/>
              </a:ext>
            </a:extLst>
          </p:cNvPr>
          <p:cNvSpPr/>
          <p:nvPr/>
        </p:nvSpPr>
        <p:spPr>
          <a:xfrm>
            <a:off x="7079783" y="4168857"/>
            <a:ext cx="1847011" cy="141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137A3C-E01D-6AB8-0A2F-B907428988BD}"/>
              </a:ext>
            </a:extLst>
          </p:cNvPr>
          <p:cNvGrpSpPr/>
          <p:nvPr/>
        </p:nvGrpSpPr>
        <p:grpSpPr>
          <a:xfrm>
            <a:off x="6514149" y="3600310"/>
            <a:ext cx="2584100" cy="1848198"/>
            <a:chOff x="6514149" y="3600310"/>
            <a:chExt cx="2584100" cy="1848198"/>
          </a:xfrm>
        </p:grpSpPr>
        <p:sp>
          <p:nvSpPr>
            <p:cNvPr id="18" name="Graphic 125">
              <a:extLst>
                <a:ext uri="{FF2B5EF4-FFF2-40B4-BE49-F238E27FC236}">
                  <a16:creationId xmlns:a16="http://schemas.microsoft.com/office/drawing/2014/main" id="{5E5B613E-CA8E-164D-6B28-0F760E3305A6}"/>
                </a:ext>
              </a:extLst>
            </p:cNvPr>
            <p:cNvSpPr/>
            <p:nvPr/>
          </p:nvSpPr>
          <p:spPr>
            <a:xfrm>
              <a:off x="7320238" y="3704966"/>
              <a:ext cx="1778011" cy="1222735"/>
            </a:xfrm>
            <a:custGeom>
              <a:avLst/>
              <a:gdLst>
                <a:gd name="connsiteX0" fmla="*/ 1046400 w 1054187"/>
                <a:gd name="connsiteY0" fmla="*/ 159536 h 819883"/>
                <a:gd name="connsiteX1" fmla="*/ 936991 w 1054187"/>
                <a:gd name="connsiteY1" fmla="*/ 394421 h 819883"/>
                <a:gd name="connsiteX2" fmla="*/ 911304 w 1054187"/>
                <a:gd name="connsiteY2" fmla="*/ 390617 h 819883"/>
                <a:gd name="connsiteX3" fmla="*/ 897985 w 1054187"/>
                <a:gd name="connsiteY3" fmla="*/ 342118 h 819883"/>
                <a:gd name="connsiteX4" fmla="*/ 827583 w 1054187"/>
                <a:gd name="connsiteY4" fmla="*/ 371598 h 819883"/>
                <a:gd name="connsiteX5" fmla="*/ 801896 w 1054187"/>
                <a:gd name="connsiteY5" fmla="*/ 379205 h 819883"/>
                <a:gd name="connsiteX6" fmla="*/ 698195 w 1054187"/>
                <a:gd name="connsiteY6" fmla="*/ 441017 h 819883"/>
                <a:gd name="connsiteX7" fmla="*/ 682973 w 1054187"/>
                <a:gd name="connsiteY7" fmla="*/ 426753 h 819883"/>
                <a:gd name="connsiteX8" fmla="*/ 682022 w 1054187"/>
                <a:gd name="connsiteY8" fmla="*/ 423900 h 819883"/>
                <a:gd name="connsiteX9" fmla="*/ 672508 w 1054187"/>
                <a:gd name="connsiteY9" fmla="*/ 408685 h 819883"/>
                <a:gd name="connsiteX10" fmla="*/ 655383 w 1054187"/>
                <a:gd name="connsiteY10" fmla="*/ 403930 h 819883"/>
                <a:gd name="connsiteX11" fmla="*/ 635404 w 1054187"/>
                <a:gd name="connsiteY11" fmla="*/ 425802 h 819883"/>
                <a:gd name="connsiteX12" fmla="*/ 633502 w 1054187"/>
                <a:gd name="connsiteY12" fmla="*/ 429606 h 819883"/>
                <a:gd name="connsiteX13" fmla="*/ 633502 w 1054187"/>
                <a:gd name="connsiteY13" fmla="*/ 429606 h 819883"/>
                <a:gd name="connsiteX14" fmla="*/ 632550 w 1054187"/>
                <a:gd name="connsiteY14" fmla="*/ 433410 h 819883"/>
                <a:gd name="connsiteX15" fmla="*/ 632550 w 1054187"/>
                <a:gd name="connsiteY15" fmla="*/ 434360 h 819883"/>
                <a:gd name="connsiteX16" fmla="*/ 632550 w 1054187"/>
                <a:gd name="connsiteY16" fmla="*/ 437213 h 819883"/>
                <a:gd name="connsiteX17" fmla="*/ 632550 w 1054187"/>
                <a:gd name="connsiteY17" fmla="*/ 438164 h 819883"/>
                <a:gd name="connsiteX18" fmla="*/ 632550 w 1054187"/>
                <a:gd name="connsiteY18" fmla="*/ 442919 h 819883"/>
                <a:gd name="connsiteX19" fmla="*/ 632550 w 1054187"/>
                <a:gd name="connsiteY19" fmla="*/ 454331 h 819883"/>
                <a:gd name="connsiteX20" fmla="*/ 625891 w 1054187"/>
                <a:gd name="connsiteY20" fmla="*/ 484761 h 819883"/>
                <a:gd name="connsiteX21" fmla="*/ 592592 w 1054187"/>
                <a:gd name="connsiteY21" fmla="*/ 490467 h 819883"/>
                <a:gd name="connsiteX22" fmla="*/ 547878 w 1054187"/>
                <a:gd name="connsiteY22" fmla="*/ 515191 h 819883"/>
                <a:gd name="connsiteX23" fmla="*/ 531704 w 1054187"/>
                <a:gd name="connsiteY23" fmla="*/ 538965 h 819883"/>
                <a:gd name="connsiteX24" fmla="*/ 512677 w 1054187"/>
                <a:gd name="connsiteY24" fmla="*/ 550377 h 819883"/>
                <a:gd name="connsiteX25" fmla="*/ 488892 w 1054187"/>
                <a:gd name="connsiteY25" fmla="*/ 540867 h 819883"/>
                <a:gd name="connsiteX26" fmla="*/ 397560 w 1054187"/>
                <a:gd name="connsiteY26" fmla="*/ 545622 h 819883"/>
                <a:gd name="connsiteX27" fmla="*/ 361407 w 1054187"/>
                <a:gd name="connsiteY27" fmla="*/ 629306 h 819883"/>
                <a:gd name="connsiteX28" fmla="*/ 346186 w 1054187"/>
                <a:gd name="connsiteY28" fmla="*/ 654981 h 819883"/>
                <a:gd name="connsiteX29" fmla="*/ 291005 w 1054187"/>
                <a:gd name="connsiteY29" fmla="*/ 691117 h 819883"/>
                <a:gd name="connsiteX30" fmla="*/ 273881 w 1054187"/>
                <a:gd name="connsiteY30" fmla="*/ 673049 h 819883"/>
                <a:gd name="connsiteX31" fmla="*/ 219652 w 1054187"/>
                <a:gd name="connsiteY31" fmla="*/ 720597 h 819883"/>
                <a:gd name="connsiteX32" fmla="*/ 207284 w 1054187"/>
                <a:gd name="connsiteY32" fmla="*/ 747224 h 819883"/>
                <a:gd name="connsiteX33" fmla="*/ 132125 w 1054187"/>
                <a:gd name="connsiteY33" fmla="*/ 791918 h 819883"/>
                <a:gd name="connsiteX34" fmla="*/ 101681 w 1054187"/>
                <a:gd name="connsiteY34" fmla="*/ 811888 h 819883"/>
                <a:gd name="connsiteX35" fmla="*/ 49355 w 1054187"/>
                <a:gd name="connsiteY35" fmla="*/ 788114 h 819883"/>
                <a:gd name="connsiteX36" fmla="*/ 17960 w 1054187"/>
                <a:gd name="connsiteY36" fmla="*/ 676853 h 819883"/>
                <a:gd name="connsiteX37" fmla="*/ 17009 w 1054187"/>
                <a:gd name="connsiteY37" fmla="*/ 674000 h 819883"/>
                <a:gd name="connsiteX38" fmla="*/ 17009 w 1054187"/>
                <a:gd name="connsiteY38" fmla="*/ 674000 h 819883"/>
                <a:gd name="connsiteX39" fmla="*/ 17009 w 1054187"/>
                <a:gd name="connsiteY39" fmla="*/ 671147 h 819883"/>
                <a:gd name="connsiteX40" fmla="*/ 17009 w 1054187"/>
                <a:gd name="connsiteY40" fmla="*/ 671147 h 819883"/>
                <a:gd name="connsiteX41" fmla="*/ 17009 w 1054187"/>
                <a:gd name="connsiteY41" fmla="*/ 668295 h 819883"/>
                <a:gd name="connsiteX42" fmla="*/ 17009 w 1054187"/>
                <a:gd name="connsiteY42" fmla="*/ 668295 h 819883"/>
                <a:gd name="connsiteX43" fmla="*/ 17009 w 1054187"/>
                <a:gd name="connsiteY43" fmla="*/ 666393 h 819883"/>
                <a:gd name="connsiteX44" fmla="*/ 17009 w 1054187"/>
                <a:gd name="connsiteY44" fmla="*/ 666393 h 819883"/>
                <a:gd name="connsiteX45" fmla="*/ 16057 w 1054187"/>
                <a:gd name="connsiteY45" fmla="*/ 661638 h 819883"/>
                <a:gd name="connsiteX46" fmla="*/ 16057 w 1054187"/>
                <a:gd name="connsiteY46" fmla="*/ 661638 h 819883"/>
                <a:gd name="connsiteX47" fmla="*/ 16057 w 1054187"/>
                <a:gd name="connsiteY47" fmla="*/ 659736 h 819883"/>
                <a:gd name="connsiteX48" fmla="*/ 16057 w 1054187"/>
                <a:gd name="connsiteY48" fmla="*/ 659736 h 819883"/>
                <a:gd name="connsiteX49" fmla="*/ 16057 w 1054187"/>
                <a:gd name="connsiteY49" fmla="*/ 656883 h 819883"/>
                <a:gd name="connsiteX50" fmla="*/ 16057 w 1054187"/>
                <a:gd name="connsiteY50" fmla="*/ 656883 h 819883"/>
                <a:gd name="connsiteX51" fmla="*/ 16057 w 1054187"/>
                <a:gd name="connsiteY51" fmla="*/ 654981 h 819883"/>
                <a:gd name="connsiteX52" fmla="*/ 16057 w 1054187"/>
                <a:gd name="connsiteY52" fmla="*/ 654981 h 819883"/>
                <a:gd name="connsiteX53" fmla="*/ 16057 w 1054187"/>
                <a:gd name="connsiteY53" fmla="*/ 650227 h 819883"/>
                <a:gd name="connsiteX54" fmla="*/ 16057 w 1054187"/>
                <a:gd name="connsiteY54" fmla="*/ 650227 h 819883"/>
                <a:gd name="connsiteX55" fmla="*/ 16057 w 1054187"/>
                <a:gd name="connsiteY55" fmla="*/ 647374 h 819883"/>
                <a:gd name="connsiteX56" fmla="*/ 16057 w 1054187"/>
                <a:gd name="connsiteY56" fmla="*/ 645472 h 819883"/>
                <a:gd name="connsiteX57" fmla="*/ 16057 w 1054187"/>
                <a:gd name="connsiteY57" fmla="*/ 645472 h 819883"/>
                <a:gd name="connsiteX58" fmla="*/ 16057 w 1054187"/>
                <a:gd name="connsiteY58" fmla="*/ 643570 h 819883"/>
                <a:gd name="connsiteX59" fmla="*/ 16057 w 1054187"/>
                <a:gd name="connsiteY59" fmla="*/ 643570 h 819883"/>
                <a:gd name="connsiteX60" fmla="*/ 17009 w 1054187"/>
                <a:gd name="connsiteY60" fmla="*/ 616943 h 819883"/>
                <a:gd name="connsiteX61" fmla="*/ 26522 w 1054187"/>
                <a:gd name="connsiteY61" fmla="*/ 555131 h 819883"/>
                <a:gd name="connsiteX62" fmla="*/ 12252 w 1054187"/>
                <a:gd name="connsiteY62" fmla="*/ 511388 h 819883"/>
                <a:gd name="connsiteX63" fmla="*/ 11300 w 1054187"/>
                <a:gd name="connsiteY63" fmla="*/ 458134 h 819883"/>
                <a:gd name="connsiteX64" fmla="*/ 39842 w 1054187"/>
                <a:gd name="connsiteY64" fmla="*/ 440066 h 819883"/>
                <a:gd name="connsiteX65" fmla="*/ 211090 w 1054187"/>
                <a:gd name="connsiteY65" fmla="*/ 367794 h 819883"/>
                <a:gd name="connsiteX66" fmla="*/ 657286 w 1054187"/>
                <a:gd name="connsiteY66" fmla="*/ 174751 h 819883"/>
                <a:gd name="connsiteX67" fmla="*/ 764792 w 1054187"/>
                <a:gd name="connsiteY67" fmla="*/ 134811 h 819883"/>
                <a:gd name="connsiteX68" fmla="*/ 818069 w 1054187"/>
                <a:gd name="connsiteY68" fmla="*/ 118645 h 819883"/>
                <a:gd name="connsiteX69" fmla="*/ 829486 w 1054187"/>
                <a:gd name="connsiteY69" fmla="*/ 89165 h 819883"/>
                <a:gd name="connsiteX70" fmla="*/ 816166 w 1054187"/>
                <a:gd name="connsiteY70" fmla="*/ 28304 h 819883"/>
                <a:gd name="connsiteX71" fmla="*/ 831388 w 1054187"/>
                <a:gd name="connsiteY71" fmla="*/ 727 h 819883"/>
                <a:gd name="connsiteX72" fmla="*/ 942699 w 1054187"/>
                <a:gd name="connsiteY72" fmla="*/ 42569 h 819883"/>
                <a:gd name="connsiteX73" fmla="*/ 942699 w 1054187"/>
                <a:gd name="connsiteY73" fmla="*/ 42569 h 819883"/>
                <a:gd name="connsiteX74" fmla="*/ 945554 w 1054187"/>
                <a:gd name="connsiteY74" fmla="*/ 43520 h 819883"/>
                <a:gd name="connsiteX75" fmla="*/ 945554 w 1054187"/>
                <a:gd name="connsiteY75" fmla="*/ 43520 h 819883"/>
                <a:gd name="connsiteX76" fmla="*/ 948408 w 1054187"/>
                <a:gd name="connsiteY76" fmla="*/ 44470 h 819883"/>
                <a:gd name="connsiteX77" fmla="*/ 948408 w 1054187"/>
                <a:gd name="connsiteY77" fmla="*/ 44470 h 819883"/>
                <a:gd name="connsiteX78" fmla="*/ 951262 w 1054187"/>
                <a:gd name="connsiteY78" fmla="*/ 45421 h 819883"/>
                <a:gd name="connsiteX79" fmla="*/ 951262 w 1054187"/>
                <a:gd name="connsiteY79" fmla="*/ 45421 h 819883"/>
                <a:gd name="connsiteX80" fmla="*/ 954116 w 1054187"/>
                <a:gd name="connsiteY80" fmla="*/ 46372 h 819883"/>
                <a:gd name="connsiteX81" fmla="*/ 954116 w 1054187"/>
                <a:gd name="connsiteY81" fmla="*/ 46372 h 819883"/>
                <a:gd name="connsiteX82" fmla="*/ 956970 w 1054187"/>
                <a:gd name="connsiteY82" fmla="*/ 47323 h 819883"/>
                <a:gd name="connsiteX83" fmla="*/ 956970 w 1054187"/>
                <a:gd name="connsiteY83" fmla="*/ 47323 h 819883"/>
                <a:gd name="connsiteX84" fmla="*/ 980755 w 1054187"/>
                <a:gd name="connsiteY84" fmla="*/ 56833 h 819883"/>
                <a:gd name="connsiteX85" fmla="*/ 983609 w 1054187"/>
                <a:gd name="connsiteY85" fmla="*/ 57784 h 819883"/>
                <a:gd name="connsiteX86" fmla="*/ 983609 w 1054187"/>
                <a:gd name="connsiteY86" fmla="*/ 57784 h 819883"/>
                <a:gd name="connsiteX87" fmla="*/ 986463 w 1054187"/>
                <a:gd name="connsiteY87" fmla="*/ 58735 h 819883"/>
                <a:gd name="connsiteX88" fmla="*/ 986463 w 1054187"/>
                <a:gd name="connsiteY88" fmla="*/ 58735 h 819883"/>
                <a:gd name="connsiteX89" fmla="*/ 989317 w 1054187"/>
                <a:gd name="connsiteY89" fmla="*/ 59686 h 819883"/>
                <a:gd name="connsiteX90" fmla="*/ 989317 w 1054187"/>
                <a:gd name="connsiteY90" fmla="*/ 59686 h 819883"/>
                <a:gd name="connsiteX91" fmla="*/ 992171 w 1054187"/>
                <a:gd name="connsiteY91" fmla="*/ 60637 h 819883"/>
                <a:gd name="connsiteX92" fmla="*/ 992171 w 1054187"/>
                <a:gd name="connsiteY92" fmla="*/ 60637 h 819883"/>
                <a:gd name="connsiteX93" fmla="*/ 995025 w 1054187"/>
                <a:gd name="connsiteY93" fmla="*/ 61588 h 819883"/>
                <a:gd name="connsiteX94" fmla="*/ 995025 w 1054187"/>
                <a:gd name="connsiteY94" fmla="*/ 61588 h 819883"/>
                <a:gd name="connsiteX95" fmla="*/ 1005490 w 1054187"/>
                <a:gd name="connsiteY95" fmla="*/ 66342 h 819883"/>
                <a:gd name="connsiteX96" fmla="*/ 1005490 w 1054187"/>
                <a:gd name="connsiteY96" fmla="*/ 66342 h 819883"/>
                <a:gd name="connsiteX97" fmla="*/ 1007393 w 1054187"/>
                <a:gd name="connsiteY97" fmla="*/ 66342 h 819883"/>
                <a:gd name="connsiteX98" fmla="*/ 1007393 w 1054187"/>
                <a:gd name="connsiteY98" fmla="*/ 66342 h 819883"/>
                <a:gd name="connsiteX99" fmla="*/ 1009296 w 1054187"/>
                <a:gd name="connsiteY99" fmla="*/ 66342 h 819883"/>
                <a:gd name="connsiteX100" fmla="*/ 1009296 w 1054187"/>
                <a:gd name="connsiteY100" fmla="*/ 66342 h 819883"/>
                <a:gd name="connsiteX101" fmla="*/ 1011199 w 1054187"/>
                <a:gd name="connsiteY101" fmla="*/ 66342 h 819883"/>
                <a:gd name="connsiteX102" fmla="*/ 1011199 w 1054187"/>
                <a:gd name="connsiteY102" fmla="*/ 66342 h 819883"/>
                <a:gd name="connsiteX103" fmla="*/ 1012150 w 1054187"/>
                <a:gd name="connsiteY103" fmla="*/ 66342 h 819883"/>
                <a:gd name="connsiteX104" fmla="*/ 1012150 w 1054187"/>
                <a:gd name="connsiteY104" fmla="*/ 66342 h 819883"/>
                <a:gd name="connsiteX105" fmla="*/ 1013101 w 1054187"/>
                <a:gd name="connsiteY105" fmla="*/ 66342 h 819883"/>
                <a:gd name="connsiteX106" fmla="*/ 1014053 w 1054187"/>
                <a:gd name="connsiteY106" fmla="*/ 66342 h 819883"/>
                <a:gd name="connsiteX107" fmla="*/ 1015004 w 1054187"/>
                <a:gd name="connsiteY107" fmla="*/ 66342 h 819883"/>
                <a:gd name="connsiteX108" fmla="*/ 1015956 w 1054187"/>
                <a:gd name="connsiteY108" fmla="*/ 66342 h 819883"/>
                <a:gd name="connsiteX109" fmla="*/ 1015956 w 1054187"/>
                <a:gd name="connsiteY109" fmla="*/ 66342 h 819883"/>
                <a:gd name="connsiteX110" fmla="*/ 1016907 w 1054187"/>
                <a:gd name="connsiteY110" fmla="*/ 66342 h 819883"/>
                <a:gd name="connsiteX111" fmla="*/ 1016907 w 1054187"/>
                <a:gd name="connsiteY111" fmla="*/ 66342 h 819883"/>
                <a:gd name="connsiteX112" fmla="*/ 1017858 w 1054187"/>
                <a:gd name="connsiteY112" fmla="*/ 66342 h 819883"/>
                <a:gd name="connsiteX113" fmla="*/ 1017858 w 1054187"/>
                <a:gd name="connsiteY113" fmla="*/ 66342 h 819883"/>
                <a:gd name="connsiteX114" fmla="*/ 1018810 w 1054187"/>
                <a:gd name="connsiteY114" fmla="*/ 66342 h 819883"/>
                <a:gd name="connsiteX115" fmla="*/ 1018810 w 1054187"/>
                <a:gd name="connsiteY115" fmla="*/ 66342 h 819883"/>
                <a:gd name="connsiteX116" fmla="*/ 1020713 w 1054187"/>
                <a:gd name="connsiteY116" fmla="*/ 66342 h 819883"/>
                <a:gd name="connsiteX117" fmla="*/ 1041643 w 1054187"/>
                <a:gd name="connsiteY117" fmla="*/ 147173 h 8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54187" h="819883">
                  <a:moveTo>
                    <a:pt x="1046400" y="159536"/>
                  </a:moveTo>
                  <a:cubicBezTo>
                    <a:pt x="1010247" y="228955"/>
                    <a:pt x="940797" y="387764"/>
                    <a:pt x="936991" y="394421"/>
                  </a:cubicBezTo>
                  <a:cubicBezTo>
                    <a:pt x="924623" y="414391"/>
                    <a:pt x="920818" y="413440"/>
                    <a:pt x="911304" y="390617"/>
                  </a:cubicBezTo>
                  <a:cubicBezTo>
                    <a:pt x="906547" y="379205"/>
                    <a:pt x="899887" y="354481"/>
                    <a:pt x="897985" y="342118"/>
                  </a:cubicBezTo>
                  <a:cubicBezTo>
                    <a:pt x="897033" y="334511"/>
                    <a:pt x="858978" y="373500"/>
                    <a:pt x="827583" y="371598"/>
                  </a:cubicBezTo>
                  <a:cubicBezTo>
                    <a:pt x="824729" y="371598"/>
                    <a:pt x="802847" y="376353"/>
                    <a:pt x="801896" y="379205"/>
                  </a:cubicBezTo>
                  <a:cubicBezTo>
                    <a:pt x="786674" y="407734"/>
                    <a:pt x="709612" y="434360"/>
                    <a:pt x="698195" y="441017"/>
                  </a:cubicBezTo>
                  <a:cubicBezTo>
                    <a:pt x="688682" y="445772"/>
                    <a:pt x="688682" y="441017"/>
                    <a:pt x="682973" y="426753"/>
                  </a:cubicBezTo>
                  <a:cubicBezTo>
                    <a:pt x="682973" y="426753"/>
                    <a:pt x="682973" y="424851"/>
                    <a:pt x="682022" y="423900"/>
                  </a:cubicBezTo>
                  <a:cubicBezTo>
                    <a:pt x="679168" y="418194"/>
                    <a:pt x="676314" y="412489"/>
                    <a:pt x="672508" y="408685"/>
                  </a:cubicBezTo>
                  <a:cubicBezTo>
                    <a:pt x="667751" y="403930"/>
                    <a:pt x="662994" y="402028"/>
                    <a:pt x="655383" y="403930"/>
                  </a:cubicBezTo>
                  <a:cubicBezTo>
                    <a:pt x="647772" y="405832"/>
                    <a:pt x="640161" y="414391"/>
                    <a:pt x="635404" y="425802"/>
                  </a:cubicBezTo>
                  <a:cubicBezTo>
                    <a:pt x="635404" y="426753"/>
                    <a:pt x="634453" y="428655"/>
                    <a:pt x="633502" y="429606"/>
                  </a:cubicBezTo>
                  <a:cubicBezTo>
                    <a:pt x="633502" y="429606"/>
                    <a:pt x="633502" y="429606"/>
                    <a:pt x="633502" y="429606"/>
                  </a:cubicBezTo>
                  <a:cubicBezTo>
                    <a:pt x="633502" y="430557"/>
                    <a:pt x="633502" y="431508"/>
                    <a:pt x="632550" y="433410"/>
                  </a:cubicBezTo>
                  <a:cubicBezTo>
                    <a:pt x="632550" y="433410"/>
                    <a:pt x="632550" y="433410"/>
                    <a:pt x="632550" y="434360"/>
                  </a:cubicBezTo>
                  <a:cubicBezTo>
                    <a:pt x="632550" y="435311"/>
                    <a:pt x="632550" y="436263"/>
                    <a:pt x="632550" y="437213"/>
                  </a:cubicBezTo>
                  <a:cubicBezTo>
                    <a:pt x="632550" y="437213"/>
                    <a:pt x="632550" y="437213"/>
                    <a:pt x="632550" y="438164"/>
                  </a:cubicBezTo>
                  <a:cubicBezTo>
                    <a:pt x="632550" y="440066"/>
                    <a:pt x="632550" y="441017"/>
                    <a:pt x="632550" y="442919"/>
                  </a:cubicBezTo>
                  <a:cubicBezTo>
                    <a:pt x="632550" y="446723"/>
                    <a:pt x="632550" y="450527"/>
                    <a:pt x="632550" y="454331"/>
                  </a:cubicBezTo>
                  <a:cubicBezTo>
                    <a:pt x="630648" y="464791"/>
                    <a:pt x="637307" y="479055"/>
                    <a:pt x="625891" y="484761"/>
                  </a:cubicBezTo>
                  <a:cubicBezTo>
                    <a:pt x="614474" y="490467"/>
                    <a:pt x="605912" y="499025"/>
                    <a:pt x="592592" y="490467"/>
                  </a:cubicBezTo>
                  <a:cubicBezTo>
                    <a:pt x="570711" y="477153"/>
                    <a:pt x="555489" y="484761"/>
                    <a:pt x="547878" y="515191"/>
                  </a:cubicBezTo>
                  <a:cubicBezTo>
                    <a:pt x="545024" y="527554"/>
                    <a:pt x="541218" y="535161"/>
                    <a:pt x="531704" y="538965"/>
                  </a:cubicBezTo>
                  <a:cubicBezTo>
                    <a:pt x="525045" y="541818"/>
                    <a:pt x="518385" y="546573"/>
                    <a:pt x="512677" y="550377"/>
                  </a:cubicBezTo>
                  <a:cubicBezTo>
                    <a:pt x="504114" y="555131"/>
                    <a:pt x="496503" y="547524"/>
                    <a:pt x="488892" y="540867"/>
                  </a:cubicBezTo>
                  <a:cubicBezTo>
                    <a:pt x="457497" y="514240"/>
                    <a:pt x="427053" y="522799"/>
                    <a:pt x="397560" y="545622"/>
                  </a:cubicBezTo>
                  <a:cubicBezTo>
                    <a:pt x="376629" y="562739"/>
                    <a:pt x="363310" y="595071"/>
                    <a:pt x="361407" y="629306"/>
                  </a:cubicBezTo>
                  <a:cubicBezTo>
                    <a:pt x="361407" y="643570"/>
                    <a:pt x="357602" y="645472"/>
                    <a:pt x="346186" y="654981"/>
                  </a:cubicBezTo>
                  <a:cubicBezTo>
                    <a:pt x="329061" y="665442"/>
                    <a:pt x="306228" y="684461"/>
                    <a:pt x="291005" y="691117"/>
                  </a:cubicBezTo>
                  <a:cubicBezTo>
                    <a:pt x="281492" y="694921"/>
                    <a:pt x="284346" y="679706"/>
                    <a:pt x="273881" y="673049"/>
                  </a:cubicBezTo>
                  <a:cubicBezTo>
                    <a:pt x="250096" y="657834"/>
                    <a:pt x="220604" y="684461"/>
                    <a:pt x="219652" y="720597"/>
                  </a:cubicBezTo>
                  <a:cubicBezTo>
                    <a:pt x="219652" y="733910"/>
                    <a:pt x="215847" y="740567"/>
                    <a:pt x="207284" y="747224"/>
                  </a:cubicBezTo>
                  <a:cubicBezTo>
                    <a:pt x="183500" y="767193"/>
                    <a:pt x="155910" y="773850"/>
                    <a:pt x="132125" y="791918"/>
                  </a:cubicBezTo>
                  <a:cubicBezTo>
                    <a:pt x="122612" y="799526"/>
                    <a:pt x="112146" y="804280"/>
                    <a:pt x="101681" y="811888"/>
                  </a:cubicBezTo>
                  <a:cubicBezTo>
                    <a:pt x="79800" y="828054"/>
                    <a:pt x="60772" y="819496"/>
                    <a:pt x="49355" y="788114"/>
                  </a:cubicBezTo>
                  <a:cubicBezTo>
                    <a:pt x="36036" y="752929"/>
                    <a:pt x="31279" y="712989"/>
                    <a:pt x="17960" y="676853"/>
                  </a:cubicBezTo>
                  <a:cubicBezTo>
                    <a:pt x="17960" y="675902"/>
                    <a:pt x="17960" y="674951"/>
                    <a:pt x="17009" y="674000"/>
                  </a:cubicBezTo>
                  <a:cubicBezTo>
                    <a:pt x="17009" y="674000"/>
                    <a:pt x="17009" y="674000"/>
                    <a:pt x="17009" y="674000"/>
                  </a:cubicBezTo>
                  <a:cubicBezTo>
                    <a:pt x="17009" y="674000"/>
                    <a:pt x="17009" y="672098"/>
                    <a:pt x="17009" y="671147"/>
                  </a:cubicBezTo>
                  <a:cubicBezTo>
                    <a:pt x="17009" y="671147"/>
                    <a:pt x="17009" y="671147"/>
                    <a:pt x="17009" y="671147"/>
                  </a:cubicBezTo>
                  <a:cubicBezTo>
                    <a:pt x="17009" y="671147"/>
                    <a:pt x="17009" y="669246"/>
                    <a:pt x="17009" y="668295"/>
                  </a:cubicBezTo>
                  <a:cubicBezTo>
                    <a:pt x="17009" y="668295"/>
                    <a:pt x="17009" y="668295"/>
                    <a:pt x="17009" y="668295"/>
                  </a:cubicBezTo>
                  <a:cubicBezTo>
                    <a:pt x="17009" y="668295"/>
                    <a:pt x="17009" y="666393"/>
                    <a:pt x="17009" y="666393"/>
                  </a:cubicBezTo>
                  <a:cubicBezTo>
                    <a:pt x="17009" y="666393"/>
                    <a:pt x="17009" y="666393"/>
                    <a:pt x="17009" y="666393"/>
                  </a:cubicBezTo>
                  <a:cubicBezTo>
                    <a:pt x="17009" y="664491"/>
                    <a:pt x="17009" y="662589"/>
                    <a:pt x="16057" y="661638"/>
                  </a:cubicBezTo>
                  <a:cubicBezTo>
                    <a:pt x="16057" y="661638"/>
                    <a:pt x="16057" y="661638"/>
                    <a:pt x="16057" y="661638"/>
                  </a:cubicBezTo>
                  <a:cubicBezTo>
                    <a:pt x="16057" y="661638"/>
                    <a:pt x="16057" y="660687"/>
                    <a:pt x="16057" y="659736"/>
                  </a:cubicBezTo>
                  <a:lnTo>
                    <a:pt x="16057" y="659736"/>
                  </a:lnTo>
                  <a:cubicBezTo>
                    <a:pt x="16057" y="659736"/>
                    <a:pt x="16057" y="657834"/>
                    <a:pt x="16057" y="656883"/>
                  </a:cubicBezTo>
                  <a:lnTo>
                    <a:pt x="16057" y="656883"/>
                  </a:lnTo>
                  <a:cubicBezTo>
                    <a:pt x="16057" y="656883"/>
                    <a:pt x="16057" y="654981"/>
                    <a:pt x="16057" y="654981"/>
                  </a:cubicBezTo>
                  <a:lnTo>
                    <a:pt x="16057" y="654981"/>
                  </a:lnTo>
                  <a:cubicBezTo>
                    <a:pt x="16057" y="653079"/>
                    <a:pt x="16057" y="652128"/>
                    <a:pt x="16057" y="650227"/>
                  </a:cubicBezTo>
                  <a:lnTo>
                    <a:pt x="16057" y="650227"/>
                  </a:lnTo>
                  <a:cubicBezTo>
                    <a:pt x="16057" y="649276"/>
                    <a:pt x="16057" y="648325"/>
                    <a:pt x="16057" y="647374"/>
                  </a:cubicBezTo>
                  <a:lnTo>
                    <a:pt x="16057" y="645472"/>
                  </a:lnTo>
                  <a:lnTo>
                    <a:pt x="16057" y="645472"/>
                  </a:lnTo>
                  <a:lnTo>
                    <a:pt x="16057" y="643570"/>
                  </a:lnTo>
                  <a:lnTo>
                    <a:pt x="16057" y="643570"/>
                  </a:lnTo>
                  <a:cubicBezTo>
                    <a:pt x="16057" y="636913"/>
                    <a:pt x="16057" y="628355"/>
                    <a:pt x="17009" y="616943"/>
                  </a:cubicBezTo>
                  <a:cubicBezTo>
                    <a:pt x="19863" y="598875"/>
                    <a:pt x="23668" y="568445"/>
                    <a:pt x="26522" y="555131"/>
                  </a:cubicBezTo>
                  <a:cubicBezTo>
                    <a:pt x="30328" y="535161"/>
                    <a:pt x="24620" y="521848"/>
                    <a:pt x="12252" y="511388"/>
                  </a:cubicBezTo>
                  <a:cubicBezTo>
                    <a:pt x="-3922" y="497123"/>
                    <a:pt x="-3922" y="475251"/>
                    <a:pt x="11300" y="458134"/>
                  </a:cubicBezTo>
                  <a:cubicBezTo>
                    <a:pt x="19863" y="448625"/>
                    <a:pt x="30328" y="444821"/>
                    <a:pt x="39842" y="440066"/>
                  </a:cubicBezTo>
                  <a:cubicBezTo>
                    <a:pt x="96924" y="417243"/>
                    <a:pt x="153056" y="388715"/>
                    <a:pt x="211090" y="367794"/>
                  </a:cubicBezTo>
                  <a:cubicBezTo>
                    <a:pt x="245339" y="355432"/>
                    <a:pt x="643967" y="179506"/>
                    <a:pt x="657286" y="174751"/>
                  </a:cubicBezTo>
                  <a:cubicBezTo>
                    <a:pt x="693439" y="162389"/>
                    <a:pt x="728639" y="145271"/>
                    <a:pt x="764792" y="134811"/>
                  </a:cubicBezTo>
                  <a:cubicBezTo>
                    <a:pt x="782868" y="130056"/>
                    <a:pt x="799993" y="123399"/>
                    <a:pt x="818069" y="118645"/>
                  </a:cubicBezTo>
                  <a:cubicBezTo>
                    <a:pt x="832340" y="114841"/>
                    <a:pt x="834242" y="107233"/>
                    <a:pt x="829486" y="89165"/>
                  </a:cubicBezTo>
                  <a:cubicBezTo>
                    <a:pt x="823777" y="69195"/>
                    <a:pt x="819972" y="49225"/>
                    <a:pt x="816166" y="28304"/>
                  </a:cubicBezTo>
                  <a:cubicBezTo>
                    <a:pt x="813312" y="8334"/>
                    <a:pt x="817118" y="-3077"/>
                    <a:pt x="831388" y="727"/>
                  </a:cubicBezTo>
                  <a:cubicBezTo>
                    <a:pt x="849465" y="5482"/>
                    <a:pt x="897033" y="24501"/>
                    <a:pt x="942699" y="42569"/>
                  </a:cubicBezTo>
                  <a:lnTo>
                    <a:pt x="942699" y="42569"/>
                  </a:lnTo>
                  <a:cubicBezTo>
                    <a:pt x="942699" y="42569"/>
                    <a:pt x="944602" y="42569"/>
                    <a:pt x="945554" y="43520"/>
                  </a:cubicBezTo>
                  <a:cubicBezTo>
                    <a:pt x="945554" y="43520"/>
                    <a:pt x="945554" y="43520"/>
                    <a:pt x="945554" y="43520"/>
                  </a:cubicBezTo>
                  <a:cubicBezTo>
                    <a:pt x="945554" y="43520"/>
                    <a:pt x="947456" y="43520"/>
                    <a:pt x="948408" y="44470"/>
                  </a:cubicBezTo>
                  <a:cubicBezTo>
                    <a:pt x="948408" y="44470"/>
                    <a:pt x="948408" y="44470"/>
                    <a:pt x="948408" y="44470"/>
                  </a:cubicBezTo>
                  <a:cubicBezTo>
                    <a:pt x="949359" y="44470"/>
                    <a:pt x="950311" y="44470"/>
                    <a:pt x="951262" y="45421"/>
                  </a:cubicBezTo>
                  <a:cubicBezTo>
                    <a:pt x="951262" y="45421"/>
                    <a:pt x="951262" y="45421"/>
                    <a:pt x="951262" y="45421"/>
                  </a:cubicBezTo>
                  <a:cubicBezTo>
                    <a:pt x="952213" y="45421"/>
                    <a:pt x="953165" y="45421"/>
                    <a:pt x="954116" y="46372"/>
                  </a:cubicBezTo>
                  <a:cubicBezTo>
                    <a:pt x="954116" y="46372"/>
                    <a:pt x="954116" y="46372"/>
                    <a:pt x="954116" y="46372"/>
                  </a:cubicBezTo>
                  <a:cubicBezTo>
                    <a:pt x="955068" y="46372"/>
                    <a:pt x="956019" y="46372"/>
                    <a:pt x="956970" y="47323"/>
                  </a:cubicBezTo>
                  <a:cubicBezTo>
                    <a:pt x="956970" y="47323"/>
                    <a:pt x="956970" y="47323"/>
                    <a:pt x="956970" y="47323"/>
                  </a:cubicBezTo>
                  <a:cubicBezTo>
                    <a:pt x="965532" y="51127"/>
                    <a:pt x="973144" y="53980"/>
                    <a:pt x="980755" y="56833"/>
                  </a:cubicBezTo>
                  <a:cubicBezTo>
                    <a:pt x="980755" y="56833"/>
                    <a:pt x="982657" y="56833"/>
                    <a:pt x="983609" y="57784"/>
                  </a:cubicBezTo>
                  <a:cubicBezTo>
                    <a:pt x="983609" y="57784"/>
                    <a:pt x="983609" y="57784"/>
                    <a:pt x="983609" y="57784"/>
                  </a:cubicBezTo>
                  <a:cubicBezTo>
                    <a:pt x="983609" y="57784"/>
                    <a:pt x="985511" y="57784"/>
                    <a:pt x="986463" y="58735"/>
                  </a:cubicBezTo>
                  <a:cubicBezTo>
                    <a:pt x="986463" y="58735"/>
                    <a:pt x="986463" y="58735"/>
                    <a:pt x="986463" y="58735"/>
                  </a:cubicBezTo>
                  <a:cubicBezTo>
                    <a:pt x="986463" y="58735"/>
                    <a:pt x="988366" y="58735"/>
                    <a:pt x="989317" y="59686"/>
                  </a:cubicBezTo>
                  <a:cubicBezTo>
                    <a:pt x="989317" y="59686"/>
                    <a:pt x="989317" y="59686"/>
                    <a:pt x="989317" y="59686"/>
                  </a:cubicBezTo>
                  <a:cubicBezTo>
                    <a:pt x="989317" y="59686"/>
                    <a:pt x="991220" y="59686"/>
                    <a:pt x="992171" y="60637"/>
                  </a:cubicBezTo>
                  <a:cubicBezTo>
                    <a:pt x="992171" y="60637"/>
                    <a:pt x="992171" y="60637"/>
                    <a:pt x="992171" y="60637"/>
                  </a:cubicBezTo>
                  <a:cubicBezTo>
                    <a:pt x="992171" y="60637"/>
                    <a:pt x="994074" y="60637"/>
                    <a:pt x="995025" y="61588"/>
                  </a:cubicBezTo>
                  <a:cubicBezTo>
                    <a:pt x="995025" y="61588"/>
                    <a:pt x="995025" y="61588"/>
                    <a:pt x="995025" y="61588"/>
                  </a:cubicBezTo>
                  <a:cubicBezTo>
                    <a:pt x="998831" y="63489"/>
                    <a:pt x="1001685" y="64441"/>
                    <a:pt x="1005490" y="66342"/>
                  </a:cubicBezTo>
                  <a:cubicBezTo>
                    <a:pt x="1005490" y="66342"/>
                    <a:pt x="1005490" y="66342"/>
                    <a:pt x="1005490" y="66342"/>
                  </a:cubicBezTo>
                  <a:cubicBezTo>
                    <a:pt x="1005490" y="66342"/>
                    <a:pt x="1006442" y="66342"/>
                    <a:pt x="1007393" y="66342"/>
                  </a:cubicBezTo>
                  <a:cubicBezTo>
                    <a:pt x="1007393" y="66342"/>
                    <a:pt x="1007393" y="66342"/>
                    <a:pt x="1007393" y="66342"/>
                  </a:cubicBezTo>
                  <a:cubicBezTo>
                    <a:pt x="1007393" y="66342"/>
                    <a:pt x="1008345" y="66342"/>
                    <a:pt x="1009296" y="66342"/>
                  </a:cubicBezTo>
                  <a:cubicBezTo>
                    <a:pt x="1009296" y="66342"/>
                    <a:pt x="1009296" y="66342"/>
                    <a:pt x="1009296" y="66342"/>
                  </a:cubicBezTo>
                  <a:cubicBezTo>
                    <a:pt x="1009296" y="66342"/>
                    <a:pt x="1009296" y="66342"/>
                    <a:pt x="1011199" y="66342"/>
                  </a:cubicBezTo>
                  <a:cubicBezTo>
                    <a:pt x="1011199" y="66342"/>
                    <a:pt x="1011199" y="66342"/>
                    <a:pt x="1011199" y="66342"/>
                  </a:cubicBezTo>
                  <a:cubicBezTo>
                    <a:pt x="1011199" y="66342"/>
                    <a:pt x="1011199" y="66342"/>
                    <a:pt x="1012150" y="66342"/>
                  </a:cubicBezTo>
                  <a:cubicBezTo>
                    <a:pt x="1012150" y="66342"/>
                    <a:pt x="1012150" y="66342"/>
                    <a:pt x="1012150" y="66342"/>
                  </a:cubicBezTo>
                  <a:cubicBezTo>
                    <a:pt x="1012150" y="66342"/>
                    <a:pt x="1012150" y="66342"/>
                    <a:pt x="1013101" y="66342"/>
                  </a:cubicBezTo>
                  <a:cubicBezTo>
                    <a:pt x="1013101" y="66342"/>
                    <a:pt x="1013101" y="66342"/>
                    <a:pt x="1014053" y="66342"/>
                  </a:cubicBezTo>
                  <a:cubicBezTo>
                    <a:pt x="1014053" y="66342"/>
                    <a:pt x="1014053" y="66342"/>
                    <a:pt x="1015004" y="66342"/>
                  </a:cubicBezTo>
                  <a:cubicBezTo>
                    <a:pt x="1015004" y="66342"/>
                    <a:pt x="1015004" y="66342"/>
                    <a:pt x="1015956" y="66342"/>
                  </a:cubicBezTo>
                  <a:cubicBezTo>
                    <a:pt x="1015956" y="66342"/>
                    <a:pt x="1015956" y="66342"/>
                    <a:pt x="1015956" y="66342"/>
                  </a:cubicBezTo>
                  <a:cubicBezTo>
                    <a:pt x="1015956" y="66342"/>
                    <a:pt x="1015956" y="66342"/>
                    <a:pt x="1016907" y="66342"/>
                  </a:cubicBezTo>
                  <a:cubicBezTo>
                    <a:pt x="1016907" y="66342"/>
                    <a:pt x="1016907" y="66342"/>
                    <a:pt x="1016907" y="66342"/>
                  </a:cubicBezTo>
                  <a:cubicBezTo>
                    <a:pt x="1016907" y="66342"/>
                    <a:pt x="1016907" y="66342"/>
                    <a:pt x="1017858" y="66342"/>
                  </a:cubicBezTo>
                  <a:cubicBezTo>
                    <a:pt x="1017858" y="66342"/>
                    <a:pt x="1017858" y="66342"/>
                    <a:pt x="1017858" y="66342"/>
                  </a:cubicBezTo>
                  <a:cubicBezTo>
                    <a:pt x="1017858" y="66342"/>
                    <a:pt x="1017858" y="66342"/>
                    <a:pt x="1018810" y="66342"/>
                  </a:cubicBezTo>
                  <a:cubicBezTo>
                    <a:pt x="1018810" y="66342"/>
                    <a:pt x="1018810" y="66342"/>
                    <a:pt x="1018810" y="66342"/>
                  </a:cubicBezTo>
                  <a:cubicBezTo>
                    <a:pt x="1018810" y="66342"/>
                    <a:pt x="1019761" y="66342"/>
                    <a:pt x="1020713" y="66342"/>
                  </a:cubicBezTo>
                  <a:cubicBezTo>
                    <a:pt x="1048303" y="78705"/>
                    <a:pt x="1068282" y="97724"/>
                    <a:pt x="1041643" y="147173"/>
                  </a:cubicBezTo>
                  <a:close/>
                </a:path>
              </a:pathLst>
            </a:custGeom>
            <a:solidFill>
              <a:srgbClr val="EC7C69"/>
            </a:solidFill>
            <a:ln w="9508"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7AF3413D-DED8-2F04-B3CE-63CBA7F01A16}"/>
                </a:ext>
              </a:extLst>
            </p:cNvPr>
            <p:cNvGrpSpPr/>
            <p:nvPr/>
          </p:nvGrpSpPr>
          <p:grpSpPr>
            <a:xfrm>
              <a:off x="6514149" y="3600310"/>
              <a:ext cx="2540597" cy="1848198"/>
              <a:chOff x="7451356" y="3368393"/>
              <a:chExt cx="2245760" cy="1336865"/>
            </a:xfrm>
            <a:solidFill>
              <a:srgbClr val="414141"/>
            </a:solidFill>
          </p:grpSpPr>
          <p:sp>
            <p:nvSpPr>
              <p:cNvPr id="21" name="Freeform 1023">
                <a:extLst>
                  <a:ext uri="{FF2B5EF4-FFF2-40B4-BE49-F238E27FC236}">
                    <a16:creationId xmlns:a16="http://schemas.microsoft.com/office/drawing/2014/main" id="{304D77C5-BA6B-6881-851D-35876E0C2645}"/>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grpFill/>
              <a:ln w="1804" cap="flat">
                <a:solidFill>
                  <a:srgbClr val="414141"/>
                </a:solidFill>
                <a:prstDash val="solid"/>
                <a:miter/>
              </a:ln>
            </p:spPr>
            <p:txBody>
              <a:bodyPr rtlCol="0" anchor="ctr"/>
              <a:lstStyle/>
              <a:p>
                <a:endParaRPr lang="en-US"/>
              </a:p>
            </p:txBody>
          </p:sp>
          <p:sp>
            <p:nvSpPr>
              <p:cNvPr id="22" name="Freeform 1024">
                <a:extLst>
                  <a:ext uri="{FF2B5EF4-FFF2-40B4-BE49-F238E27FC236}">
                    <a16:creationId xmlns:a16="http://schemas.microsoft.com/office/drawing/2014/main" id="{E23D2CA1-CB7F-31D8-1951-5F7746B5BE35}"/>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grpFill/>
              <a:ln w="1804" cap="flat">
                <a:solidFill>
                  <a:srgbClr val="414141"/>
                </a:solidFill>
                <a:prstDash val="solid"/>
                <a:miter/>
              </a:ln>
            </p:spPr>
            <p:txBody>
              <a:bodyPr rtlCol="0" anchor="ctr"/>
              <a:lstStyle/>
              <a:p>
                <a:endParaRPr lang="en-US"/>
              </a:p>
            </p:txBody>
          </p:sp>
          <p:sp>
            <p:nvSpPr>
              <p:cNvPr id="23" name="Freeform 1025">
                <a:extLst>
                  <a:ext uri="{FF2B5EF4-FFF2-40B4-BE49-F238E27FC236}">
                    <a16:creationId xmlns:a16="http://schemas.microsoft.com/office/drawing/2014/main" id="{43F7220C-9D49-75BA-196C-11C0918373D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4" name="Freeform 1026">
                <a:extLst>
                  <a:ext uri="{FF2B5EF4-FFF2-40B4-BE49-F238E27FC236}">
                    <a16:creationId xmlns:a16="http://schemas.microsoft.com/office/drawing/2014/main" id="{9871CC11-1B65-055C-AC98-2DA96C0206DB}"/>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grpFill/>
              <a:ln w="1804" cap="flat">
                <a:solidFill>
                  <a:srgbClr val="414141"/>
                </a:solidFill>
                <a:prstDash val="solid"/>
                <a:miter/>
              </a:ln>
            </p:spPr>
            <p:txBody>
              <a:bodyPr rtlCol="0" anchor="ctr"/>
              <a:lstStyle/>
              <a:p>
                <a:endParaRPr lang="en-US"/>
              </a:p>
            </p:txBody>
          </p:sp>
          <p:sp>
            <p:nvSpPr>
              <p:cNvPr id="25" name="Freeform 1027">
                <a:extLst>
                  <a:ext uri="{FF2B5EF4-FFF2-40B4-BE49-F238E27FC236}">
                    <a16:creationId xmlns:a16="http://schemas.microsoft.com/office/drawing/2014/main" id="{28CCDE34-337A-60BB-747C-E32528476F07}"/>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7" name="Freeform 1028">
                <a:extLst>
                  <a:ext uri="{FF2B5EF4-FFF2-40B4-BE49-F238E27FC236}">
                    <a16:creationId xmlns:a16="http://schemas.microsoft.com/office/drawing/2014/main" id="{D83B3931-B14C-8BD8-4B31-C6790A51F5F7}"/>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grpFill/>
              <a:ln w="1804" cap="flat">
                <a:solidFill>
                  <a:srgbClr val="414141"/>
                </a:solidFill>
                <a:prstDash val="solid"/>
                <a:miter/>
              </a:ln>
            </p:spPr>
            <p:txBody>
              <a:bodyPr rtlCol="0" anchor="ctr"/>
              <a:lstStyle/>
              <a:p>
                <a:endParaRPr lang="en-US"/>
              </a:p>
            </p:txBody>
          </p:sp>
          <p:sp>
            <p:nvSpPr>
              <p:cNvPr id="29" name="Freeform 1029">
                <a:extLst>
                  <a:ext uri="{FF2B5EF4-FFF2-40B4-BE49-F238E27FC236}">
                    <a16:creationId xmlns:a16="http://schemas.microsoft.com/office/drawing/2014/main" id="{FC3ECFD7-BA9A-C261-8ABE-B2CDF15A63D8}"/>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grpFill/>
              <a:ln w="1804" cap="flat">
                <a:solidFill>
                  <a:srgbClr val="414141"/>
                </a:solidFill>
                <a:prstDash val="solid"/>
                <a:miter/>
              </a:ln>
            </p:spPr>
            <p:txBody>
              <a:bodyPr rtlCol="0" anchor="ctr"/>
              <a:lstStyle/>
              <a:p>
                <a:endParaRPr lang="en-US"/>
              </a:p>
            </p:txBody>
          </p:sp>
          <p:sp>
            <p:nvSpPr>
              <p:cNvPr id="30" name="Freeform 1030">
                <a:extLst>
                  <a:ext uri="{FF2B5EF4-FFF2-40B4-BE49-F238E27FC236}">
                    <a16:creationId xmlns:a16="http://schemas.microsoft.com/office/drawing/2014/main" id="{D12BBB2A-EF37-6D04-34D2-7EF6B5EBEFF4}"/>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grpFill/>
              <a:ln w="1804" cap="flat">
                <a:solidFill>
                  <a:srgbClr val="414141"/>
                </a:solidFill>
                <a:prstDash val="solid"/>
                <a:miter/>
              </a:ln>
            </p:spPr>
            <p:txBody>
              <a:bodyPr rtlCol="0" anchor="ctr"/>
              <a:lstStyle/>
              <a:p>
                <a:endParaRPr lang="en-US"/>
              </a:p>
            </p:txBody>
          </p:sp>
          <p:sp>
            <p:nvSpPr>
              <p:cNvPr id="31" name="Freeform 1031">
                <a:extLst>
                  <a:ext uri="{FF2B5EF4-FFF2-40B4-BE49-F238E27FC236}">
                    <a16:creationId xmlns:a16="http://schemas.microsoft.com/office/drawing/2014/main" id="{99BEC1A4-7CB4-CA3F-2BF2-CACC1E098E6C}"/>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grpFill/>
              <a:ln w="1804" cap="flat">
                <a:solidFill>
                  <a:srgbClr val="414141"/>
                </a:solidFill>
                <a:prstDash val="solid"/>
                <a:miter/>
              </a:ln>
            </p:spPr>
            <p:txBody>
              <a:bodyPr rtlCol="0" anchor="ctr"/>
              <a:lstStyle/>
              <a:p>
                <a:endParaRPr lang="en-US"/>
              </a:p>
            </p:txBody>
          </p:sp>
          <p:sp>
            <p:nvSpPr>
              <p:cNvPr id="32" name="Freeform 1032">
                <a:extLst>
                  <a:ext uri="{FF2B5EF4-FFF2-40B4-BE49-F238E27FC236}">
                    <a16:creationId xmlns:a16="http://schemas.microsoft.com/office/drawing/2014/main" id="{020E2AC9-7E90-A587-867F-1D7029A4C5BF}"/>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grpFill/>
              <a:ln w="1804" cap="flat">
                <a:solidFill>
                  <a:srgbClr val="414141"/>
                </a:solidFill>
                <a:prstDash val="solid"/>
                <a:miter/>
              </a:ln>
            </p:spPr>
            <p:txBody>
              <a:bodyPr rtlCol="0" anchor="ctr"/>
              <a:lstStyle/>
              <a:p>
                <a:endParaRPr lang="en-US"/>
              </a:p>
            </p:txBody>
          </p:sp>
          <p:sp>
            <p:nvSpPr>
              <p:cNvPr id="33" name="Freeform 1033">
                <a:extLst>
                  <a:ext uri="{FF2B5EF4-FFF2-40B4-BE49-F238E27FC236}">
                    <a16:creationId xmlns:a16="http://schemas.microsoft.com/office/drawing/2014/main" id="{7C52FA5A-F824-497F-9233-8D031BBE6D48}"/>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grpFill/>
              <a:ln w="1804" cap="flat">
                <a:solidFill>
                  <a:srgbClr val="414141"/>
                </a:solidFill>
                <a:prstDash val="solid"/>
                <a:miter/>
              </a:ln>
            </p:spPr>
            <p:txBody>
              <a:bodyPr rtlCol="0" anchor="ctr"/>
              <a:lstStyle/>
              <a:p>
                <a:endParaRPr lang="en-US"/>
              </a:p>
            </p:txBody>
          </p:sp>
          <p:sp>
            <p:nvSpPr>
              <p:cNvPr id="34" name="Freeform 1034">
                <a:extLst>
                  <a:ext uri="{FF2B5EF4-FFF2-40B4-BE49-F238E27FC236}">
                    <a16:creationId xmlns:a16="http://schemas.microsoft.com/office/drawing/2014/main" id="{92E1247F-2B0A-4FBE-4797-99AD89EB30F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grpFill/>
              <a:ln w="1804" cap="flat">
                <a:solidFill>
                  <a:srgbClr val="414141"/>
                </a:solidFill>
                <a:prstDash val="solid"/>
                <a:miter/>
              </a:ln>
            </p:spPr>
            <p:txBody>
              <a:bodyPr rtlCol="0" anchor="ctr"/>
              <a:lstStyle/>
              <a:p>
                <a:endParaRPr lang="en-US"/>
              </a:p>
            </p:txBody>
          </p:sp>
          <p:sp>
            <p:nvSpPr>
              <p:cNvPr id="35" name="Freeform 1035">
                <a:extLst>
                  <a:ext uri="{FF2B5EF4-FFF2-40B4-BE49-F238E27FC236}">
                    <a16:creationId xmlns:a16="http://schemas.microsoft.com/office/drawing/2014/main" id="{34030BAB-722E-AA97-D3CF-DB5BAA9593FB}"/>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grpFill/>
              <a:ln w="1804" cap="flat">
                <a:solidFill>
                  <a:srgbClr val="414141"/>
                </a:solidFill>
                <a:prstDash val="solid"/>
                <a:miter/>
              </a:ln>
            </p:spPr>
            <p:txBody>
              <a:bodyPr rtlCol="0" anchor="ctr"/>
              <a:lstStyle/>
              <a:p>
                <a:endParaRPr lang="en-US"/>
              </a:p>
            </p:txBody>
          </p:sp>
          <p:sp>
            <p:nvSpPr>
              <p:cNvPr id="36" name="Freeform 1036">
                <a:extLst>
                  <a:ext uri="{FF2B5EF4-FFF2-40B4-BE49-F238E27FC236}">
                    <a16:creationId xmlns:a16="http://schemas.microsoft.com/office/drawing/2014/main" id="{443A9A16-63EB-000D-6A9F-8EEA348125C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grpFill/>
              <a:ln w="1804" cap="flat">
                <a:solidFill>
                  <a:srgbClr val="414141"/>
                </a:solidFill>
                <a:prstDash val="solid"/>
                <a:miter/>
              </a:ln>
            </p:spPr>
            <p:txBody>
              <a:bodyPr rtlCol="0" anchor="ctr"/>
              <a:lstStyle/>
              <a:p>
                <a:endParaRPr lang="en-US"/>
              </a:p>
            </p:txBody>
          </p:sp>
          <p:sp>
            <p:nvSpPr>
              <p:cNvPr id="37" name="Freeform 1037">
                <a:extLst>
                  <a:ext uri="{FF2B5EF4-FFF2-40B4-BE49-F238E27FC236}">
                    <a16:creationId xmlns:a16="http://schemas.microsoft.com/office/drawing/2014/main" id="{A946DCBB-FF8D-B4B5-0FB6-151711BD4EDE}"/>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grpFill/>
              <a:ln w="1804" cap="flat">
                <a:solidFill>
                  <a:srgbClr val="414141"/>
                </a:solidFill>
                <a:prstDash val="solid"/>
                <a:miter/>
              </a:ln>
            </p:spPr>
            <p:txBody>
              <a:bodyPr rtlCol="0" anchor="ctr"/>
              <a:lstStyle/>
              <a:p>
                <a:endParaRPr lang="en-US"/>
              </a:p>
            </p:txBody>
          </p:sp>
          <p:sp>
            <p:nvSpPr>
              <p:cNvPr id="38" name="Freeform 1038">
                <a:extLst>
                  <a:ext uri="{FF2B5EF4-FFF2-40B4-BE49-F238E27FC236}">
                    <a16:creationId xmlns:a16="http://schemas.microsoft.com/office/drawing/2014/main" id="{BA2CD874-F4A9-ADC4-8F95-93F8F94359C8}"/>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grpFill/>
              <a:ln w="1804" cap="flat">
                <a:solidFill>
                  <a:srgbClr val="414141"/>
                </a:solidFill>
                <a:prstDash val="solid"/>
                <a:miter/>
              </a:ln>
            </p:spPr>
            <p:txBody>
              <a:bodyPr rtlCol="0" anchor="ctr"/>
              <a:lstStyle/>
              <a:p>
                <a:endParaRPr lang="en-US"/>
              </a:p>
            </p:txBody>
          </p:sp>
          <p:sp>
            <p:nvSpPr>
              <p:cNvPr id="39" name="Freeform 1039">
                <a:extLst>
                  <a:ext uri="{FF2B5EF4-FFF2-40B4-BE49-F238E27FC236}">
                    <a16:creationId xmlns:a16="http://schemas.microsoft.com/office/drawing/2014/main" id="{782B9EB2-D607-67E2-EF4B-98B410AA141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grpFill/>
              <a:ln w="1804" cap="flat">
                <a:solidFill>
                  <a:srgbClr val="414141"/>
                </a:solidFill>
                <a:prstDash val="solid"/>
                <a:miter/>
              </a:ln>
            </p:spPr>
            <p:txBody>
              <a:bodyPr rtlCol="0" anchor="ctr"/>
              <a:lstStyle/>
              <a:p>
                <a:endParaRPr lang="en-US"/>
              </a:p>
            </p:txBody>
          </p:sp>
          <p:sp>
            <p:nvSpPr>
              <p:cNvPr id="40" name="Freeform 1040">
                <a:extLst>
                  <a:ext uri="{FF2B5EF4-FFF2-40B4-BE49-F238E27FC236}">
                    <a16:creationId xmlns:a16="http://schemas.microsoft.com/office/drawing/2014/main" id="{69B23C0C-D2F5-9B12-832D-03723F19069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grpFill/>
              <a:ln w="1804" cap="flat">
                <a:solidFill>
                  <a:srgbClr val="414141"/>
                </a:solidFill>
                <a:prstDash val="solid"/>
                <a:miter/>
              </a:ln>
            </p:spPr>
            <p:txBody>
              <a:bodyPr rtlCol="0" anchor="ctr"/>
              <a:lstStyle/>
              <a:p>
                <a:endParaRPr lang="en-US"/>
              </a:p>
            </p:txBody>
          </p:sp>
          <p:sp>
            <p:nvSpPr>
              <p:cNvPr id="41" name="Freeform 1041">
                <a:extLst>
                  <a:ext uri="{FF2B5EF4-FFF2-40B4-BE49-F238E27FC236}">
                    <a16:creationId xmlns:a16="http://schemas.microsoft.com/office/drawing/2014/main" id="{24FEEDBA-E81F-4E5E-5BC2-249648284D4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grpFill/>
              <a:ln w="1804" cap="flat">
                <a:solidFill>
                  <a:srgbClr val="414141"/>
                </a:solidFill>
                <a:prstDash val="solid"/>
                <a:miter/>
              </a:ln>
            </p:spPr>
            <p:txBody>
              <a:bodyPr rtlCol="0" anchor="ctr"/>
              <a:lstStyle/>
              <a:p>
                <a:endParaRPr lang="en-US"/>
              </a:p>
            </p:txBody>
          </p:sp>
          <p:sp>
            <p:nvSpPr>
              <p:cNvPr id="42" name="Freeform 1042">
                <a:extLst>
                  <a:ext uri="{FF2B5EF4-FFF2-40B4-BE49-F238E27FC236}">
                    <a16:creationId xmlns:a16="http://schemas.microsoft.com/office/drawing/2014/main" id="{424B8828-3B60-E82B-3D1E-F3AEDC8D5165}"/>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45" name="Freeform 1043">
                <a:extLst>
                  <a:ext uri="{FF2B5EF4-FFF2-40B4-BE49-F238E27FC236}">
                    <a16:creationId xmlns:a16="http://schemas.microsoft.com/office/drawing/2014/main" id="{9DC88A29-08F8-D830-1F35-285D4B5F03B7}"/>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48" name="Freeform 1044">
                <a:extLst>
                  <a:ext uri="{FF2B5EF4-FFF2-40B4-BE49-F238E27FC236}">
                    <a16:creationId xmlns:a16="http://schemas.microsoft.com/office/drawing/2014/main" id="{FCC21B9C-FBE0-F00B-ED9F-35C6C30ADD34}"/>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grpFill/>
              <a:ln w="1804" cap="flat">
                <a:solidFill>
                  <a:srgbClr val="414141"/>
                </a:solidFill>
                <a:prstDash val="solid"/>
                <a:miter/>
              </a:ln>
            </p:spPr>
            <p:txBody>
              <a:bodyPr rtlCol="0" anchor="ctr"/>
              <a:lstStyle/>
              <a:p>
                <a:endParaRPr lang="en-US"/>
              </a:p>
            </p:txBody>
          </p:sp>
          <p:sp>
            <p:nvSpPr>
              <p:cNvPr id="49" name="Freeform 1045">
                <a:extLst>
                  <a:ext uri="{FF2B5EF4-FFF2-40B4-BE49-F238E27FC236}">
                    <a16:creationId xmlns:a16="http://schemas.microsoft.com/office/drawing/2014/main" id="{7CE2E849-B249-1E30-D832-96513D7764F9}"/>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0" name="Freeform 1046">
                <a:extLst>
                  <a:ext uri="{FF2B5EF4-FFF2-40B4-BE49-F238E27FC236}">
                    <a16:creationId xmlns:a16="http://schemas.microsoft.com/office/drawing/2014/main" id="{72BF6F1A-3D09-C274-964A-82FE77B96C53}"/>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grpFill/>
              <a:ln w="1804" cap="flat">
                <a:solidFill>
                  <a:srgbClr val="414141"/>
                </a:solidFill>
                <a:prstDash val="solid"/>
                <a:miter/>
              </a:ln>
            </p:spPr>
            <p:txBody>
              <a:bodyPr rtlCol="0" anchor="ctr"/>
              <a:lstStyle/>
              <a:p>
                <a:endParaRPr lang="en-US"/>
              </a:p>
            </p:txBody>
          </p:sp>
          <p:sp>
            <p:nvSpPr>
              <p:cNvPr id="51" name="Freeform 1047">
                <a:extLst>
                  <a:ext uri="{FF2B5EF4-FFF2-40B4-BE49-F238E27FC236}">
                    <a16:creationId xmlns:a16="http://schemas.microsoft.com/office/drawing/2014/main" id="{4666588A-0C64-78C0-02D3-AAE7BEC8CC2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grpFill/>
              <a:ln w="1804" cap="flat">
                <a:solidFill>
                  <a:srgbClr val="414141"/>
                </a:solidFill>
                <a:prstDash val="solid"/>
                <a:miter/>
              </a:ln>
            </p:spPr>
            <p:txBody>
              <a:bodyPr rtlCol="0" anchor="ctr"/>
              <a:lstStyle/>
              <a:p>
                <a:endParaRPr lang="en-US"/>
              </a:p>
            </p:txBody>
          </p:sp>
          <p:sp>
            <p:nvSpPr>
              <p:cNvPr id="56" name="Freeform 1048">
                <a:extLst>
                  <a:ext uri="{FF2B5EF4-FFF2-40B4-BE49-F238E27FC236}">
                    <a16:creationId xmlns:a16="http://schemas.microsoft.com/office/drawing/2014/main" id="{7EA22310-DD69-FC6E-5898-47573194BE6B}"/>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7" name="Freeform 1049">
                <a:extLst>
                  <a:ext uri="{FF2B5EF4-FFF2-40B4-BE49-F238E27FC236}">
                    <a16:creationId xmlns:a16="http://schemas.microsoft.com/office/drawing/2014/main" id="{DDEBADF7-AA2B-6BBA-7E60-ABD3964D6D58}"/>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grpFill/>
              <a:ln w="1804" cap="flat">
                <a:solidFill>
                  <a:srgbClr val="414141"/>
                </a:solidFill>
                <a:prstDash val="solid"/>
                <a:miter/>
              </a:ln>
            </p:spPr>
            <p:txBody>
              <a:bodyPr rtlCol="0" anchor="ctr"/>
              <a:lstStyle/>
              <a:p>
                <a:endParaRPr lang="en-US"/>
              </a:p>
            </p:txBody>
          </p:sp>
          <p:sp>
            <p:nvSpPr>
              <p:cNvPr id="58" name="Freeform 1050">
                <a:extLst>
                  <a:ext uri="{FF2B5EF4-FFF2-40B4-BE49-F238E27FC236}">
                    <a16:creationId xmlns:a16="http://schemas.microsoft.com/office/drawing/2014/main" id="{33FA6279-4F2D-3926-67CF-EAFF51EA5593}"/>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59" name="Freeform 1051">
                <a:extLst>
                  <a:ext uri="{FF2B5EF4-FFF2-40B4-BE49-F238E27FC236}">
                    <a16:creationId xmlns:a16="http://schemas.microsoft.com/office/drawing/2014/main" id="{9F974627-1342-DADB-2B03-CB575948CA8E}"/>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grpFill/>
              <a:ln w="1804" cap="flat">
                <a:solidFill>
                  <a:srgbClr val="414141"/>
                </a:solidFill>
                <a:prstDash val="solid"/>
                <a:miter/>
              </a:ln>
            </p:spPr>
            <p:txBody>
              <a:bodyPr rtlCol="0" anchor="ctr"/>
              <a:lstStyle/>
              <a:p>
                <a:endParaRPr lang="en-US"/>
              </a:p>
            </p:txBody>
          </p:sp>
          <p:sp>
            <p:nvSpPr>
              <p:cNvPr id="60" name="Freeform 1052">
                <a:extLst>
                  <a:ext uri="{FF2B5EF4-FFF2-40B4-BE49-F238E27FC236}">
                    <a16:creationId xmlns:a16="http://schemas.microsoft.com/office/drawing/2014/main" id="{9700D1F7-9602-4D2A-3305-98212FDC5195}"/>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grpFill/>
              <a:ln w="1804" cap="flat">
                <a:solidFill>
                  <a:srgbClr val="414141"/>
                </a:solidFill>
                <a:prstDash val="solid"/>
                <a:miter/>
              </a:ln>
            </p:spPr>
            <p:txBody>
              <a:bodyPr rtlCol="0" anchor="ctr"/>
              <a:lstStyle/>
              <a:p>
                <a:endParaRPr lang="en-US"/>
              </a:p>
            </p:txBody>
          </p:sp>
          <p:sp>
            <p:nvSpPr>
              <p:cNvPr id="61" name="Freeform 1053">
                <a:extLst>
                  <a:ext uri="{FF2B5EF4-FFF2-40B4-BE49-F238E27FC236}">
                    <a16:creationId xmlns:a16="http://schemas.microsoft.com/office/drawing/2014/main" id="{1C93775C-9DD6-6E7B-C0C7-CC9249570EA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grpFill/>
              <a:ln w="1804" cap="flat">
                <a:solidFill>
                  <a:srgbClr val="414141"/>
                </a:solidFill>
                <a:prstDash val="solid"/>
                <a:miter/>
              </a:ln>
            </p:spPr>
            <p:txBody>
              <a:bodyPr rtlCol="0" anchor="ctr"/>
              <a:lstStyle/>
              <a:p>
                <a:endParaRPr lang="en-US"/>
              </a:p>
            </p:txBody>
          </p:sp>
          <p:sp>
            <p:nvSpPr>
              <p:cNvPr id="62" name="Freeform 1054">
                <a:extLst>
                  <a:ext uri="{FF2B5EF4-FFF2-40B4-BE49-F238E27FC236}">
                    <a16:creationId xmlns:a16="http://schemas.microsoft.com/office/drawing/2014/main" id="{92CA3341-934B-55EF-5EAE-796B6203A588}"/>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grpFill/>
              <a:ln w="1804" cap="flat">
                <a:solidFill>
                  <a:srgbClr val="414141"/>
                </a:solidFill>
                <a:prstDash val="solid"/>
                <a:miter/>
              </a:ln>
            </p:spPr>
            <p:txBody>
              <a:bodyPr rtlCol="0" anchor="ctr"/>
              <a:lstStyle/>
              <a:p>
                <a:endParaRPr lang="en-US"/>
              </a:p>
            </p:txBody>
          </p:sp>
          <p:sp>
            <p:nvSpPr>
              <p:cNvPr id="63" name="Freeform 1056">
                <a:extLst>
                  <a:ext uri="{FF2B5EF4-FFF2-40B4-BE49-F238E27FC236}">
                    <a16:creationId xmlns:a16="http://schemas.microsoft.com/office/drawing/2014/main" id="{117C080E-6853-2B50-6937-AE6251EC56D5}"/>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4" name="Freeform 1057">
                <a:extLst>
                  <a:ext uri="{FF2B5EF4-FFF2-40B4-BE49-F238E27FC236}">
                    <a16:creationId xmlns:a16="http://schemas.microsoft.com/office/drawing/2014/main" id="{BC5DFCA3-5774-1CE9-814E-2D223EECA48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grpFill/>
              <a:ln w="1804" cap="flat">
                <a:solidFill>
                  <a:srgbClr val="414141"/>
                </a:solidFill>
                <a:prstDash val="solid"/>
                <a:miter/>
              </a:ln>
            </p:spPr>
            <p:txBody>
              <a:bodyPr rtlCol="0" anchor="ctr"/>
              <a:lstStyle/>
              <a:p>
                <a:endParaRPr lang="en-US"/>
              </a:p>
            </p:txBody>
          </p:sp>
          <p:sp>
            <p:nvSpPr>
              <p:cNvPr id="65" name="Freeform 1058">
                <a:extLst>
                  <a:ext uri="{FF2B5EF4-FFF2-40B4-BE49-F238E27FC236}">
                    <a16:creationId xmlns:a16="http://schemas.microsoft.com/office/drawing/2014/main" id="{CDB1A26F-25B1-1749-A6E3-148A98B2BBF0}"/>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grpFill/>
              <a:ln w="1804" cap="flat">
                <a:solidFill>
                  <a:srgbClr val="414141"/>
                </a:solidFill>
                <a:prstDash val="solid"/>
                <a:miter/>
              </a:ln>
            </p:spPr>
            <p:txBody>
              <a:bodyPr rtlCol="0" anchor="ctr"/>
              <a:lstStyle/>
              <a:p>
                <a:endParaRPr lang="en-US"/>
              </a:p>
            </p:txBody>
          </p:sp>
          <p:sp>
            <p:nvSpPr>
              <p:cNvPr id="66" name="Freeform 1059">
                <a:extLst>
                  <a:ext uri="{FF2B5EF4-FFF2-40B4-BE49-F238E27FC236}">
                    <a16:creationId xmlns:a16="http://schemas.microsoft.com/office/drawing/2014/main" id="{34D7949C-6B1D-9CC6-0D92-59914A63C9AC}"/>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7" name="Freeform 1060">
                <a:extLst>
                  <a:ext uri="{FF2B5EF4-FFF2-40B4-BE49-F238E27FC236}">
                    <a16:creationId xmlns:a16="http://schemas.microsoft.com/office/drawing/2014/main" id="{40978916-1986-F504-BED0-0579D936739C}"/>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grpFill/>
              <a:ln w="1804" cap="flat">
                <a:solidFill>
                  <a:srgbClr val="414141"/>
                </a:solidFill>
                <a:prstDash val="solid"/>
                <a:miter/>
              </a:ln>
            </p:spPr>
            <p:txBody>
              <a:bodyPr rtlCol="0" anchor="ctr"/>
              <a:lstStyle/>
              <a:p>
                <a:endParaRPr lang="en-US"/>
              </a:p>
            </p:txBody>
          </p:sp>
          <p:sp>
            <p:nvSpPr>
              <p:cNvPr id="68" name="Freeform 1061">
                <a:extLst>
                  <a:ext uri="{FF2B5EF4-FFF2-40B4-BE49-F238E27FC236}">
                    <a16:creationId xmlns:a16="http://schemas.microsoft.com/office/drawing/2014/main" id="{DEA6F2C7-FBBE-340D-4C02-FE44322CD6D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grpFill/>
              <a:ln w="1804" cap="flat">
                <a:solidFill>
                  <a:srgbClr val="414141"/>
                </a:solidFill>
                <a:prstDash val="solid"/>
                <a:miter/>
              </a:ln>
            </p:spPr>
            <p:txBody>
              <a:bodyPr rtlCol="0" anchor="ctr"/>
              <a:lstStyle/>
              <a:p>
                <a:endParaRPr lang="en-US"/>
              </a:p>
            </p:txBody>
          </p:sp>
          <p:sp>
            <p:nvSpPr>
              <p:cNvPr id="69" name="Freeform 1062">
                <a:extLst>
                  <a:ext uri="{FF2B5EF4-FFF2-40B4-BE49-F238E27FC236}">
                    <a16:creationId xmlns:a16="http://schemas.microsoft.com/office/drawing/2014/main" id="{5AF61E89-79A0-1882-C1C0-9D88E4127600}"/>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0" name="Freeform 1063">
                <a:extLst>
                  <a:ext uri="{FF2B5EF4-FFF2-40B4-BE49-F238E27FC236}">
                    <a16:creationId xmlns:a16="http://schemas.microsoft.com/office/drawing/2014/main" id="{4411A801-D4B1-FCC7-5EFB-B8E50526004A}"/>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1" name="Freeform 1064">
                <a:extLst>
                  <a:ext uri="{FF2B5EF4-FFF2-40B4-BE49-F238E27FC236}">
                    <a16:creationId xmlns:a16="http://schemas.microsoft.com/office/drawing/2014/main" id="{2C10BA7A-F447-4D90-78C1-6130A3BF6D5A}"/>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2" name="Freeform 1065">
                <a:extLst>
                  <a:ext uri="{FF2B5EF4-FFF2-40B4-BE49-F238E27FC236}">
                    <a16:creationId xmlns:a16="http://schemas.microsoft.com/office/drawing/2014/main" id="{B79D7552-625E-2DB3-FEF6-1E31B27D518C}"/>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3" name="Freeform 1066">
                <a:extLst>
                  <a:ext uri="{FF2B5EF4-FFF2-40B4-BE49-F238E27FC236}">
                    <a16:creationId xmlns:a16="http://schemas.microsoft.com/office/drawing/2014/main" id="{ED62A874-66BE-5440-42A8-D4FDA9F8ED2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4" name="Freeform 1067">
                <a:extLst>
                  <a:ext uri="{FF2B5EF4-FFF2-40B4-BE49-F238E27FC236}">
                    <a16:creationId xmlns:a16="http://schemas.microsoft.com/office/drawing/2014/main" id="{53FBEC75-4400-2DD7-C207-3535266CAA2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grpFill/>
              <a:ln w="1804" cap="flat">
                <a:solidFill>
                  <a:srgbClr val="414141"/>
                </a:solidFill>
                <a:prstDash val="solid"/>
                <a:miter/>
              </a:ln>
            </p:spPr>
            <p:txBody>
              <a:bodyPr rtlCol="0" anchor="ctr"/>
              <a:lstStyle/>
              <a:p>
                <a:endParaRPr lang="en-US"/>
              </a:p>
            </p:txBody>
          </p:sp>
          <p:sp>
            <p:nvSpPr>
              <p:cNvPr id="75" name="Freeform 1070">
                <a:extLst>
                  <a:ext uri="{FF2B5EF4-FFF2-40B4-BE49-F238E27FC236}">
                    <a16:creationId xmlns:a16="http://schemas.microsoft.com/office/drawing/2014/main" id="{17829B6F-7B23-86FA-B801-970753AC25BE}"/>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6" name="Freeform 1071">
                <a:extLst>
                  <a:ext uri="{FF2B5EF4-FFF2-40B4-BE49-F238E27FC236}">
                    <a16:creationId xmlns:a16="http://schemas.microsoft.com/office/drawing/2014/main" id="{A33B9F4A-1276-628C-B401-8A98F36F1AEC}"/>
                  </a:ext>
                </a:extLst>
              </p:cNvPr>
              <p:cNvSpPr/>
              <p:nvPr/>
            </p:nvSpPr>
            <p:spPr>
              <a:xfrm>
                <a:off x="7623250" y="3456577"/>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grpFill/>
              <a:ln w="1804" cap="flat">
                <a:solidFill>
                  <a:srgbClr val="414141"/>
                </a:solidFill>
                <a:prstDash val="solid"/>
                <a:miter/>
              </a:ln>
            </p:spPr>
            <p:txBody>
              <a:bodyPr rtlCol="0" anchor="ctr"/>
              <a:lstStyle/>
              <a:p>
                <a:endParaRPr lang="en-US"/>
              </a:p>
            </p:txBody>
          </p:sp>
          <p:sp>
            <p:nvSpPr>
              <p:cNvPr id="77" name="Freeform 1072">
                <a:extLst>
                  <a:ext uri="{FF2B5EF4-FFF2-40B4-BE49-F238E27FC236}">
                    <a16:creationId xmlns:a16="http://schemas.microsoft.com/office/drawing/2014/main" id="{8894B048-EA0A-D62C-459B-2FFE574BDBD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grpFill/>
              <a:ln w="1804" cap="flat">
                <a:solidFill>
                  <a:srgbClr val="414141"/>
                </a:solidFill>
                <a:prstDash val="solid"/>
                <a:miter/>
              </a:ln>
            </p:spPr>
            <p:txBody>
              <a:bodyPr rtlCol="0" anchor="ctr"/>
              <a:lstStyle/>
              <a:p>
                <a:endParaRPr lang="en-US"/>
              </a:p>
            </p:txBody>
          </p:sp>
          <p:sp>
            <p:nvSpPr>
              <p:cNvPr id="78" name="Freeform 1073">
                <a:extLst>
                  <a:ext uri="{FF2B5EF4-FFF2-40B4-BE49-F238E27FC236}">
                    <a16:creationId xmlns:a16="http://schemas.microsoft.com/office/drawing/2014/main" id="{50E8AFCA-B629-257E-B185-4202D6BE76FB}"/>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grpFill/>
              <a:ln w="1804" cap="flat">
                <a:solidFill>
                  <a:srgbClr val="414141"/>
                </a:solidFill>
                <a:prstDash val="solid"/>
                <a:miter/>
              </a:ln>
            </p:spPr>
            <p:txBody>
              <a:bodyPr rtlCol="0" anchor="ctr"/>
              <a:lstStyle/>
              <a:p>
                <a:endParaRPr lang="en-US"/>
              </a:p>
            </p:txBody>
          </p:sp>
          <p:sp>
            <p:nvSpPr>
              <p:cNvPr id="79" name="Freeform 1074">
                <a:extLst>
                  <a:ext uri="{FF2B5EF4-FFF2-40B4-BE49-F238E27FC236}">
                    <a16:creationId xmlns:a16="http://schemas.microsoft.com/office/drawing/2014/main" id="{86EBB669-1254-9435-8053-2E7694D6D11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grpFill/>
              <a:ln w="1804" cap="flat">
                <a:solidFill>
                  <a:srgbClr val="414141"/>
                </a:solidFill>
                <a:prstDash val="solid"/>
                <a:miter/>
              </a:ln>
            </p:spPr>
            <p:txBody>
              <a:bodyPr rtlCol="0" anchor="ctr"/>
              <a:lstStyle/>
              <a:p>
                <a:endParaRPr lang="en-US"/>
              </a:p>
            </p:txBody>
          </p:sp>
          <p:sp>
            <p:nvSpPr>
              <p:cNvPr id="80" name="Freeform 1075">
                <a:extLst>
                  <a:ext uri="{FF2B5EF4-FFF2-40B4-BE49-F238E27FC236}">
                    <a16:creationId xmlns:a16="http://schemas.microsoft.com/office/drawing/2014/main" id="{273FC429-1DA8-E145-05CE-FD29F339383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grpFill/>
              <a:ln w="1804" cap="flat">
                <a:solidFill>
                  <a:srgbClr val="414141"/>
                </a:solidFill>
                <a:prstDash val="solid"/>
                <a:miter/>
              </a:ln>
            </p:spPr>
            <p:txBody>
              <a:bodyPr rtlCol="0" anchor="ctr"/>
              <a:lstStyle/>
              <a:p>
                <a:endParaRPr lang="en-US"/>
              </a:p>
            </p:txBody>
          </p:sp>
          <p:sp>
            <p:nvSpPr>
              <p:cNvPr id="81" name="Freeform 1076">
                <a:extLst>
                  <a:ext uri="{FF2B5EF4-FFF2-40B4-BE49-F238E27FC236}">
                    <a16:creationId xmlns:a16="http://schemas.microsoft.com/office/drawing/2014/main" id="{728152AF-5610-F6ED-9F1B-FB982B11AD17}"/>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grpFill/>
              <a:ln w="1804" cap="flat">
                <a:solidFill>
                  <a:srgbClr val="414141"/>
                </a:solidFill>
                <a:prstDash val="solid"/>
                <a:miter/>
              </a:ln>
            </p:spPr>
            <p:txBody>
              <a:bodyPr rtlCol="0" anchor="ctr"/>
              <a:lstStyle/>
              <a:p>
                <a:endParaRPr lang="en-US"/>
              </a:p>
            </p:txBody>
          </p:sp>
          <p:sp>
            <p:nvSpPr>
              <p:cNvPr id="82" name="Freeform 1077">
                <a:extLst>
                  <a:ext uri="{FF2B5EF4-FFF2-40B4-BE49-F238E27FC236}">
                    <a16:creationId xmlns:a16="http://schemas.microsoft.com/office/drawing/2014/main" id="{4227186B-0039-1798-6014-7D082F8D4F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grpFill/>
              <a:ln w="1804" cap="flat">
                <a:solidFill>
                  <a:srgbClr val="414141"/>
                </a:solidFill>
                <a:prstDash val="solid"/>
                <a:miter/>
              </a:ln>
            </p:spPr>
            <p:txBody>
              <a:bodyPr rtlCol="0" anchor="ctr"/>
              <a:lstStyle/>
              <a:p>
                <a:endParaRPr lang="en-US"/>
              </a:p>
            </p:txBody>
          </p:sp>
          <p:sp>
            <p:nvSpPr>
              <p:cNvPr id="83" name="Freeform 1078">
                <a:extLst>
                  <a:ext uri="{FF2B5EF4-FFF2-40B4-BE49-F238E27FC236}">
                    <a16:creationId xmlns:a16="http://schemas.microsoft.com/office/drawing/2014/main" id="{3BA6AAA6-0C4E-91D3-6D1A-3390CE3FA321}"/>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grpFill/>
              <a:ln w="1804" cap="flat">
                <a:solidFill>
                  <a:srgbClr val="414141"/>
                </a:solidFill>
                <a:prstDash val="solid"/>
                <a:miter/>
              </a:ln>
            </p:spPr>
            <p:txBody>
              <a:bodyPr rtlCol="0" anchor="ctr"/>
              <a:lstStyle/>
              <a:p>
                <a:endParaRPr lang="en-US"/>
              </a:p>
            </p:txBody>
          </p:sp>
          <p:sp>
            <p:nvSpPr>
              <p:cNvPr id="84" name="Freeform 1079">
                <a:extLst>
                  <a:ext uri="{FF2B5EF4-FFF2-40B4-BE49-F238E27FC236}">
                    <a16:creationId xmlns:a16="http://schemas.microsoft.com/office/drawing/2014/main" id="{91430029-9D31-5106-3504-89DED1A71E9C}"/>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grpFill/>
              <a:ln w="1804" cap="flat">
                <a:solidFill>
                  <a:srgbClr val="414141"/>
                </a:solidFill>
                <a:prstDash val="solid"/>
                <a:miter/>
              </a:ln>
            </p:spPr>
            <p:txBody>
              <a:bodyPr rtlCol="0" anchor="ctr"/>
              <a:lstStyle/>
              <a:p>
                <a:endParaRPr lang="en-US"/>
              </a:p>
            </p:txBody>
          </p:sp>
          <p:sp>
            <p:nvSpPr>
              <p:cNvPr id="85" name="Freeform 1080">
                <a:extLst>
                  <a:ext uri="{FF2B5EF4-FFF2-40B4-BE49-F238E27FC236}">
                    <a16:creationId xmlns:a16="http://schemas.microsoft.com/office/drawing/2014/main" id="{D23E8D73-86A7-56CE-7926-7019B70BCB96}"/>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grpFill/>
              <a:ln w="1804" cap="flat">
                <a:solidFill>
                  <a:srgbClr val="414141"/>
                </a:solidFill>
                <a:prstDash val="solid"/>
                <a:miter/>
              </a:ln>
            </p:spPr>
            <p:txBody>
              <a:bodyPr rtlCol="0" anchor="ctr"/>
              <a:lstStyle/>
              <a:p>
                <a:endParaRPr lang="en-US"/>
              </a:p>
            </p:txBody>
          </p:sp>
        </p:grpSp>
      </p:grpSp>
    </p:spTree>
    <p:extLst>
      <p:ext uri="{BB962C8B-B14F-4D97-AF65-F5344CB8AC3E}">
        <p14:creationId xmlns:p14="http://schemas.microsoft.com/office/powerpoint/2010/main" val="296120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7EDD8-657D-B08D-ABE2-6E5407F5159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0267F59-6A1F-DF71-AB67-FB49A5DF8A50}"/>
              </a:ext>
            </a:extLst>
          </p:cNvPr>
          <p:cNvSpPr>
            <a:spLocks noGrp="1"/>
          </p:cNvSpPr>
          <p:nvPr>
            <p:ph type="body" sz="quarter" idx="18"/>
          </p:nvPr>
        </p:nvSpPr>
        <p:spPr>
          <a:xfrm>
            <a:off x="883906" y="2388288"/>
            <a:ext cx="10970390" cy="3499183"/>
          </a:xfrm>
        </p:spPr>
        <p:txBody>
          <a:bodyPr/>
          <a:lstStyle/>
          <a:p>
            <a:pPr>
              <a:spcAft>
                <a:spcPts val="600"/>
              </a:spcAft>
            </a:pPr>
            <a:r>
              <a:rPr lang="en-US" sz="2400" dirty="0"/>
              <a:t>Italija sredstva za turistične nastanitve namenja razvoju agroturizma</a:t>
            </a:r>
            <a:r>
              <a:rPr lang="en-US" sz="2400" b="1" dirty="0"/>
              <a:t>, certifikaciji trajnosti in energetsko učinkoviti obnovi</a:t>
            </a:r>
            <a:r>
              <a:rPr lang="en-US" sz="2400" dirty="0"/>
              <a:t>. Vlada spodbuja diverzifikacijo kmetij, zlasti prek sredstev RDP/EAFRD in regionalnih </a:t>
            </a:r>
            <a:r>
              <a:rPr lang="en-US" sz="2400" dirty="0" err="1"/>
              <a:t>programov</a:t>
            </a:r>
            <a:r>
              <a:rPr lang="en-US" sz="2400" dirty="0"/>
              <a:t>, ki kmetom in podeželskim podjetnikom omogočajo preoblikovanje kmetijskih objektov v turistične nastanitve. </a:t>
            </a:r>
          </a:p>
          <a:p>
            <a:pPr>
              <a:spcAft>
                <a:spcPts val="600"/>
              </a:spcAft>
            </a:pPr>
            <a:endParaRPr lang="en-US" sz="1000" dirty="0"/>
          </a:p>
          <a:p>
            <a:pPr>
              <a:spcAft>
                <a:spcPts val="600"/>
              </a:spcAft>
            </a:pPr>
            <a:r>
              <a:rPr lang="en-US" sz="2400" dirty="0"/>
              <a:t>Hkrati nacionalni programi, kot sta </a:t>
            </a:r>
            <a:r>
              <a:rPr lang="en-US" sz="2400" b="1" dirty="0"/>
              <a:t>Conto Termico </a:t>
            </a:r>
            <a:r>
              <a:rPr lang="en-US" sz="2400" dirty="0"/>
              <a:t>in </a:t>
            </a:r>
            <a:r>
              <a:rPr lang="en-US" sz="2400" b="1" dirty="0"/>
              <a:t>Ecobonus/Bonus Hotel</a:t>
            </a:r>
            <a:r>
              <a:rPr lang="en-US" sz="2400" dirty="0"/>
              <a:t>, podpirajo prenove, ki vključujejo sončne kolektorje, izolacijo in obnovljive sisteme ogrevanja. Italija je uvedla </a:t>
            </a:r>
            <a:r>
              <a:rPr lang="en-US" sz="2400" dirty="0" err="1"/>
              <a:t>program</a:t>
            </a:r>
            <a:r>
              <a:rPr lang="en-US" sz="2400" dirty="0"/>
              <a:t> </a:t>
            </a:r>
            <a:r>
              <a:rPr lang="en-US" sz="2400" b="1" dirty="0"/>
              <a:t>ekoloških bonov </a:t>
            </a:r>
            <a:r>
              <a:rPr lang="en-US" sz="2400" dirty="0"/>
              <a:t>v vrednosti 2000 EUR za podporo standardom EMAS, EU Ecolabel in ISO.</a:t>
            </a:r>
          </a:p>
          <a:p>
            <a:pPr>
              <a:spcAft>
                <a:spcPts val="600"/>
              </a:spcAft>
            </a:pPr>
            <a:endParaRPr lang="en-IE" dirty="0"/>
          </a:p>
        </p:txBody>
      </p:sp>
      <p:sp>
        <p:nvSpPr>
          <p:cNvPr id="6" name="Text Placeholder 5">
            <a:extLst>
              <a:ext uri="{FF2B5EF4-FFF2-40B4-BE49-F238E27FC236}">
                <a16:creationId xmlns:a16="http://schemas.microsoft.com/office/drawing/2014/main" id="{23078239-FB74-DF4F-0966-A9CC7C932C15}"/>
              </a:ext>
            </a:extLst>
          </p:cNvPr>
          <p:cNvSpPr>
            <a:spLocks noGrp="1"/>
          </p:cNvSpPr>
          <p:nvPr>
            <p:ph type="body" sz="quarter" idx="16"/>
          </p:nvPr>
        </p:nvSpPr>
        <p:spPr>
          <a:xfrm>
            <a:off x="886348" y="344340"/>
            <a:ext cx="10614687" cy="803654"/>
          </a:xfrm>
        </p:spPr>
        <p:txBody>
          <a:bodyPr/>
          <a:lstStyle/>
          <a:p>
            <a:r>
              <a:rPr lang="en-IE" sz="3200" dirty="0"/>
              <a:t>Uvod: </a:t>
            </a:r>
            <a:r>
              <a:rPr lang="en-IE" sz="3200" b="0" dirty="0"/>
              <a:t>Prednostne naloge Italije na področju financiranja</a:t>
            </a:r>
          </a:p>
          <a:p>
            <a:endParaRPr lang="en-IE" sz="3200" dirty="0"/>
          </a:p>
        </p:txBody>
      </p:sp>
      <p:sp>
        <p:nvSpPr>
          <p:cNvPr id="8" name="Text Placeholder 7">
            <a:extLst>
              <a:ext uri="{FF2B5EF4-FFF2-40B4-BE49-F238E27FC236}">
                <a16:creationId xmlns:a16="http://schemas.microsoft.com/office/drawing/2014/main" id="{442B712A-D3BC-3DD3-A6BE-0A749C393F36}"/>
              </a:ext>
            </a:extLst>
          </p:cNvPr>
          <p:cNvSpPr>
            <a:spLocks noGrp="1"/>
          </p:cNvSpPr>
          <p:nvPr>
            <p:ph type="body" sz="quarter" idx="19"/>
          </p:nvPr>
        </p:nvSpPr>
        <p:spPr>
          <a:xfrm>
            <a:off x="880664" y="1151435"/>
            <a:ext cx="10614687" cy="803654"/>
          </a:xfrm>
        </p:spPr>
        <p:txBody>
          <a:bodyPr/>
          <a:lstStyle/>
          <a:p>
            <a:r>
              <a:rPr lang="en-US" sz="2800" dirty="0"/>
              <a:t>Razvoj agroturizma, diverzifikacija, certifikacija trajnosti, energetsko učinkovita obnova, vpliv na okolje in lokalni podeželski turizem</a:t>
            </a:r>
            <a:r>
              <a:rPr lang="en-IE" sz="2800" dirty="0"/>
              <a:t>.</a:t>
            </a:r>
          </a:p>
        </p:txBody>
      </p:sp>
    </p:spTree>
    <p:extLst>
      <p:ext uri="{BB962C8B-B14F-4D97-AF65-F5344CB8AC3E}">
        <p14:creationId xmlns:p14="http://schemas.microsoft.com/office/powerpoint/2010/main" val="63215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4E66D-5FE9-6E89-8310-6AEC5BA6125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7A0D0ED-4421-70B9-3CDC-D7FC241C3832}"/>
              </a:ext>
            </a:extLst>
          </p:cNvPr>
          <p:cNvSpPr>
            <a:spLocks noGrp="1"/>
          </p:cNvSpPr>
          <p:nvPr>
            <p:ph type="body" sz="quarter" idx="18"/>
          </p:nvPr>
        </p:nvSpPr>
        <p:spPr>
          <a:xfrm>
            <a:off x="788656" y="962379"/>
            <a:ext cx="10970390" cy="3499183"/>
          </a:xfrm>
        </p:spPr>
        <p:txBody>
          <a:bodyPr/>
          <a:lstStyle/>
          <a:p>
            <a:pPr>
              <a:spcAft>
                <a:spcPts val="600"/>
              </a:spcAft>
            </a:pPr>
            <a:r>
              <a:rPr lang="en-US" sz="2400" dirty="0"/>
              <a:t>Da bi bili podjetniki v Italiji uspešni, morajo </a:t>
            </a:r>
            <a:r>
              <a:rPr lang="en-US" sz="2400" dirty="0" err="1"/>
              <a:t>poudariti </a:t>
            </a:r>
            <a:r>
              <a:rPr lang="en-US" sz="2400" dirty="0"/>
              <a:t>svoje </a:t>
            </a:r>
            <a:r>
              <a:rPr lang="en-US" sz="2400" b="1" dirty="0"/>
              <a:t>kmetijske korenine, vpliv na okolje in povezavo z lokalnim območjem</a:t>
            </a:r>
            <a:r>
              <a:rPr lang="en-US" sz="2400" dirty="0"/>
              <a:t>. </a:t>
            </a:r>
            <a:r>
              <a:rPr lang="en-US" sz="2400" dirty="0" err="1"/>
              <a:t>Agriturismi </a:t>
            </a:r>
            <a:r>
              <a:rPr lang="en-US" sz="2400" dirty="0"/>
              <a:t>in bivanja v naravi, ki spodbujajo kulinarični turizem, ekološko kmetovanje ali praktične dejavnosti, povezane z dediščino, so za vlagatelje še posebej privlačni. </a:t>
            </a:r>
          </a:p>
          <a:p>
            <a:pPr>
              <a:spcAft>
                <a:spcPts val="600"/>
              </a:spcAft>
            </a:pPr>
            <a:endParaRPr lang="en-US" sz="1000" dirty="0"/>
          </a:p>
          <a:p>
            <a:pPr>
              <a:spcAft>
                <a:spcPts val="600"/>
              </a:spcAft>
            </a:pPr>
            <a:r>
              <a:rPr lang="en-US" sz="2400" b="1" dirty="0"/>
              <a:t>Certificiranje </a:t>
            </a:r>
            <a:r>
              <a:rPr lang="en-US" sz="2400" dirty="0"/>
              <a:t>ne omogoča le dodatnih subvencij, ampak tudi poveča kredibilnost in število rezervacij. Predlogi morajo prikazati </a:t>
            </a:r>
            <a:r>
              <a:rPr lang="en-US" sz="2400" b="1" dirty="0"/>
              <a:t>zmanjšanje vpliva na podnebje</a:t>
            </a:r>
            <a:r>
              <a:rPr lang="en-US" sz="2400" dirty="0"/>
              <a:t>, učinkovito </a:t>
            </a:r>
            <a:r>
              <a:rPr lang="en-US" sz="2400" dirty="0" err="1"/>
              <a:t>izkoriščanje</a:t>
            </a:r>
            <a:r>
              <a:rPr lang="en-US" sz="2400" dirty="0"/>
              <a:t> virov in potencial za turizem, ki temelji na skupnosti. </a:t>
            </a:r>
            <a:r>
              <a:rPr lang="en-US" sz="2400" b="1" dirty="0"/>
              <a:t>Trajnost </a:t>
            </a:r>
            <a:r>
              <a:rPr lang="en-US" sz="2400" dirty="0"/>
              <a:t>v Italiji ni le pogoj za financiranje, ampak tudi vse večja pričakovanja gostov in prednostna naloga politike.</a:t>
            </a:r>
          </a:p>
          <a:p>
            <a:pPr>
              <a:spcAft>
                <a:spcPts val="600"/>
              </a:spcAft>
            </a:pPr>
            <a:endParaRPr lang="en-IE" dirty="0"/>
          </a:p>
        </p:txBody>
      </p:sp>
      <p:sp>
        <p:nvSpPr>
          <p:cNvPr id="6" name="Text Placeholder 5">
            <a:extLst>
              <a:ext uri="{FF2B5EF4-FFF2-40B4-BE49-F238E27FC236}">
                <a16:creationId xmlns:a16="http://schemas.microsoft.com/office/drawing/2014/main" id="{DB3C15B7-B3CD-F26B-6C08-5893C3ECEA37}"/>
              </a:ext>
            </a:extLst>
          </p:cNvPr>
          <p:cNvSpPr>
            <a:spLocks noGrp="1"/>
          </p:cNvSpPr>
          <p:nvPr>
            <p:ph type="body" sz="quarter" idx="16"/>
          </p:nvPr>
        </p:nvSpPr>
        <p:spPr>
          <a:xfrm>
            <a:off x="788656" y="158725"/>
            <a:ext cx="10614687" cy="803654"/>
          </a:xfrm>
        </p:spPr>
        <p:txBody>
          <a:bodyPr/>
          <a:lstStyle/>
          <a:p>
            <a:r>
              <a:rPr lang="en-IE" sz="3200" dirty="0"/>
              <a:t>Uvod: </a:t>
            </a:r>
            <a:r>
              <a:rPr lang="en-IE" sz="3200" b="0" dirty="0"/>
              <a:t>Prednostne naloge financiranja v Italiji</a:t>
            </a:r>
          </a:p>
          <a:p>
            <a:endParaRPr lang="en-IE" sz="3200" dirty="0"/>
          </a:p>
        </p:txBody>
      </p:sp>
    </p:spTree>
    <p:extLst>
      <p:ext uri="{BB962C8B-B14F-4D97-AF65-F5344CB8AC3E}">
        <p14:creationId xmlns:p14="http://schemas.microsoft.com/office/powerpoint/2010/main" val="2001953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793C8-3406-7DF5-196D-9F1620FE3780}"/>
            </a:ext>
          </a:extLst>
        </p:cNvPr>
        <p:cNvGrpSpPr/>
        <p:nvPr/>
      </p:nvGrpSpPr>
      <p:grpSpPr>
        <a:xfrm>
          <a:off x="0" y="0"/>
          <a:ext cx="0" cy="0"/>
          <a:chOff x="0" y="0"/>
          <a:chExt cx="0" cy="0"/>
        </a:xfrm>
      </p:grpSpPr>
      <p:sp>
        <p:nvSpPr>
          <p:cNvPr id="18" name="Flowchart: Alternate Process 17">
            <a:extLst>
              <a:ext uri="{FF2B5EF4-FFF2-40B4-BE49-F238E27FC236}">
                <a16:creationId xmlns:a16="http://schemas.microsoft.com/office/drawing/2014/main" id="{4B290CC0-ABCD-DBA4-3C10-8DC38F939864}"/>
              </a:ext>
            </a:extLst>
          </p:cNvPr>
          <p:cNvSpPr/>
          <p:nvPr/>
        </p:nvSpPr>
        <p:spPr>
          <a:xfrm>
            <a:off x="1236438" y="1314194"/>
            <a:ext cx="10029647" cy="3279743"/>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8348BDD5-14E5-0952-2471-E6D9F88C20A4}"/>
              </a:ext>
            </a:extLst>
          </p:cNvPr>
          <p:cNvSpPr txBox="1">
            <a:spLocks/>
          </p:cNvSpPr>
          <p:nvPr/>
        </p:nvSpPr>
        <p:spPr>
          <a:xfrm>
            <a:off x="1709199" y="1470196"/>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375" indent="-266700">
              <a:buNone/>
            </a:pPr>
            <a:r>
              <a:rPr lang="en-US" b="1" dirty="0">
                <a:solidFill>
                  <a:srgbClr val="E96751"/>
                </a:solidFill>
              </a:rPr>
              <a:t>Cilj </a:t>
            </a:r>
          </a:p>
          <a:p>
            <a:pPr marL="342900" indent="-342900">
              <a:spcAft>
                <a:spcPts val="600"/>
              </a:spcAft>
              <a:buFont typeface="Arial" panose="020B0604020202020204" pitchFamily="34" charset="0"/>
              <a:buChar char="•"/>
            </a:pPr>
            <a:r>
              <a:rPr lang="en-US" sz="2200" b="1" dirty="0">
                <a:solidFill>
                  <a:srgbClr val="494949"/>
                </a:solidFill>
              </a:rPr>
              <a:t>Italija </a:t>
            </a:r>
            <a:r>
              <a:rPr lang="en-US" sz="2200" dirty="0">
                <a:solidFill>
                  <a:srgbClr val="494949"/>
                </a:solidFill>
              </a:rPr>
              <a:t>ima številne programe financiranja, ki pa so lahko birokratski. Ključne možnosti za italijanskega podjetnika:</a:t>
            </a:r>
          </a:p>
          <a:p>
            <a:pPr marL="342900" indent="-342900">
              <a:spcAft>
                <a:spcPts val="600"/>
              </a:spcAft>
              <a:buFont typeface="Arial" panose="020B0604020202020204" pitchFamily="34" charset="0"/>
              <a:buChar char="•"/>
            </a:pPr>
            <a:r>
              <a:rPr lang="en-US" sz="2200" b="1" dirty="0" err="1">
                <a:solidFill>
                  <a:srgbClr val="EC7C69"/>
                </a:solidFill>
                <a:hlinkClick r:id="rId3">
                  <a:extLst>
                    <a:ext uri="{A12FA001-AC4F-418D-AE19-62706E023703}">
                      <ahyp:hlinkClr xmlns:ahyp="http://schemas.microsoft.com/office/drawing/2018/hyperlinkcolor" val="tx"/>
                    </a:ext>
                  </a:extLst>
                </a:hlinkClick>
              </a:rPr>
              <a:t>Invitalia </a:t>
            </a:r>
            <a:r>
              <a:rPr lang="en-US" sz="2200" b="1" dirty="0">
                <a:solidFill>
                  <a:srgbClr val="EC7C69"/>
                </a:solidFill>
                <a:hlinkClick r:id="rId3">
                  <a:extLst>
                    <a:ext uri="{A12FA001-AC4F-418D-AE19-62706E023703}">
                      <ahyp:hlinkClr xmlns:ahyp="http://schemas.microsoft.com/office/drawing/2018/hyperlinkcolor" val="tx"/>
                    </a:ext>
                  </a:extLst>
                </a:hlinkClick>
              </a:rPr>
              <a:t>Startup Incentives</a:t>
            </a:r>
            <a:r>
              <a:rPr lang="en-US" sz="2200" b="1" dirty="0">
                <a:solidFill>
                  <a:srgbClr val="EC7C69"/>
                </a:solidFill>
              </a:rPr>
              <a:t>: </a:t>
            </a:r>
            <a:r>
              <a:rPr lang="en-US" sz="2200" dirty="0" err="1">
                <a:solidFill>
                  <a:srgbClr val="494949"/>
                </a:solidFill>
              </a:rPr>
              <a:t>Invitalia </a:t>
            </a:r>
            <a:r>
              <a:rPr lang="en-US" sz="2200" dirty="0"/>
              <a:t>ponuja različne spodbude za zagon podjetij, vključno s </a:t>
            </a:r>
            <a:r>
              <a:rPr lang="en-US" sz="2200" dirty="0" err="1"/>
              <a:t>programoma Smart&amp;Start </a:t>
            </a:r>
            <a:r>
              <a:rPr lang="en-US" sz="2200" dirty="0"/>
              <a:t>Italia in Rest in the South, ki podpirata ustanavljanje in rast inovativnih in trajnostnih podjetij, zlasti v osrednji in južni Italiji. Te </a:t>
            </a:r>
            <a:r>
              <a:rPr lang="en-US" sz="2200" dirty="0">
                <a:solidFill>
                  <a:srgbClr val="E96751"/>
                </a:solidFill>
                <a:hlinkClick r:id="rId4">
                  <a:extLst>
                    <a:ext uri="{A12FA001-AC4F-418D-AE19-62706E023703}">
                      <ahyp:hlinkClr xmlns:ahyp="http://schemas.microsoft.com/office/drawing/2018/hyperlinkcolor" val="tx"/>
                    </a:ext>
                  </a:extLst>
                </a:hlinkClick>
              </a:rPr>
              <a:t>spodbude </a:t>
            </a:r>
            <a:r>
              <a:rPr lang="en-US" sz="2200" dirty="0"/>
              <a:t>lahko vključujejo brezobrestno financiranje, nepovratna sredstva in subvencije za posebne projekte. </a:t>
            </a:r>
          </a:p>
        </p:txBody>
      </p:sp>
      <p:sp>
        <p:nvSpPr>
          <p:cNvPr id="33" name="Freeform 28">
            <a:extLst>
              <a:ext uri="{FF2B5EF4-FFF2-40B4-BE49-F238E27FC236}">
                <a16:creationId xmlns:a16="http://schemas.microsoft.com/office/drawing/2014/main" id="{3EF1FDB9-23D3-D4CE-1625-16675343CAD5}"/>
              </a:ext>
            </a:extLst>
          </p:cNvPr>
          <p:cNvSpPr/>
          <p:nvPr/>
        </p:nvSpPr>
        <p:spPr>
          <a:xfrm>
            <a:off x="-15513" y="109727"/>
            <a:ext cx="8550967" cy="110346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5E0DEC83-0F92-ED3C-9075-0AD72671C30F}"/>
              </a:ext>
            </a:extLst>
          </p:cNvPr>
          <p:cNvSpPr txBox="1">
            <a:spLocks/>
          </p:cNvSpPr>
          <p:nvPr/>
        </p:nvSpPr>
        <p:spPr>
          <a:xfrm>
            <a:off x="1512183" y="263037"/>
            <a:ext cx="8393817" cy="720752"/>
          </a:xfrm>
          <a:prstGeom prst="rect">
            <a:avLst/>
          </a:prstGeom>
          <a:noFill/>
        </p:spPr>
        <p:txBody>
          <a:bodyPr lIns="91440" tIns="45720" rIns="91440" bIns="45720"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IE" sz="3000" b="1" dirty="0"/>
              <a:t>Vladno financiranje neprofitnih organizacij</a:t>
            </a:r>
            <a:endParaRPr lang="en-IE" sz="3000" b="1" dirty="0">
              <a:ea typeface="Calibri"/>
              <a:cs typeface="Calibri"/>
            </a:endParaRPr>
          </a:p>
          <a:p>
            <a:pPr>
              <a:spcBef>
                <a:spcPts val="0"/>
              </a:spcBef>
              <a:spcAft>
                <a:spcPts val="600"/>
              </a:spcAft>
            </a:pPr>
            <a:r>
              <a:rPr lang="en-IE" sz="2800" dirty="0"/>
              <a:t>Invitalia National Startup Incentives</a:t>
            </a:r>
            <a:endParaRPr lang="en-US" sz="2800" dirty="0"/>
          </a:p>
        </p:txBody>
      </p:sp>
      <p:sp>
        <p:nvSpPr>
          <p:cNvPr id="2" name="Flowchart: Alternate Process 1">
            <a:extLst>
              <a:ext uri="{FF2B5EF4-FFF2-40B4-BE49-F238E27FC236}">
                <a16:creationId xmlns:a16="http://schemas.microsoft.com/office/drawing/2014/main" id="{AE0D99E6-D9DB-F35F-1598-F33E6DB9B3C8}"/>
              </a:ext>
            </a:extLst>
          </p:cNvPr>
          <p:cNvSpPr/>
          <p:nvPr/>
        </p:nvSpPr>
        <p:spPr>
          <a:xfrm>
            <a:off x="1276359" y="4850764"/>
            <a:ext cx="10029647" cy="162165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5">
            <a:extLst>
              <a:ext uri="{FF2B5EF4-FFF2-40B4-BE49-F238E27FC236}">
                <a16:creationId xmlns:a16="http://schemas.microsoft.com/office/drawing/2014/main" id="{FCEDAF04-87BB-89DF-DA3F-6DB732CD6930}"/>
              </a:ext>
            </a:extLst>
          </p:cNvPr>
          <p:cNvSpPr txBox="1">
            <a:spLocks/>
          </p:cNvSpPr>
          <p:nvPr/>
        </p:nvSpPr>
        <p:spPr>
          <a:xfrm>
            <a:off x="2185203" y="5019829"/>
            <a:ext cx="8620270"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it-IT" b="1" dirty="0">
                <a:solidFill>
                  <a:srgbClr val="EC7C69"/>
                </a:solidFill>
              </a:rPr>
              <a:t>ON – Oltre Nuove Imprese a Tasso Zero: </a:t>
            </a:r>
            <a:r>
              <a:rPr lang="en-US" sz="2000" dirty="0">
                <a:solidFill>
                  <a:srgbClr val="494949"/>
                </a:solidFill>
              </a:rPr>
              <a:t>Ta vodilni nacionalni program, ki ga upravlja </a:t>
            </a:r>
            <a:r>
              <a:rPr lang="en-US" sz="2000" dirty="0" err="1">
                <a:solidFill>
                  <a:srgbClr val="494949"/>
                </a:solidFill>
              </a:rPr>
              <a:t>Invitalia</a:t>
            </a:r>
            <a:r>
              <a:rPr lang="en-US" sz="2000" dirty="0">
                <a:solidFill>
                  <a:srgbClr val="494949"/>
                </a:solidFill>
              </a:rPr>
              <a:t>, podpira podjetja, ki jih vodijo ženske ali posamezniki, mlajši od 36 let. Zagotavlja kombinacijo </a:t>
            </a:r>
            <a:r>
              <a:rPr lang="en-US" sz="2000" b="1" dirty="0">
                <a:solidFill>
                  <a:srgbClr val="494949"/>
                </a:solidFill>
              </a:rPr>
              <a:t>brezobrestnih posojil </a:t>
            </a:r>
            <a:r>
              <a:rPr lang="en-US" sz="2000" dirty="0">
                <a:solidFill>
                  <a:srgbClr val="494949"/>
                </a:solidFill>
              </a:rPr>
              <a:t>in </a:t>
            </a:r>
            <a:r>
              <a:rPr lang="en-US" sz="2000" b="1" dirty="0">
                <a:solidFill>
                  <a:srgbClr val="494949"/>
                </a:solidFill>
              </a:rPr>
              <a:t>nepovratnih sredstev, ki pokrivajo do 90 % investicijskih stroškov </a:t>
            </a:r>
            <a:r>
              <a:rPr lang="en-US" sz="2000" dirty="0">
                <a:solidFill>
                  <a:srgbClr val="494949"/>
                </a:solidFill>
              </a:rPr>
              <a:t>(za projekte do 3 milijone evrov). </a:t>
            </a:r>
          </a:p>
          <a:p>
            <a:pPr marL="104775" indent="0"/>
            <a:endParaRPr lang="en-US" sz="2200" dirty="0">
              <a:solidFill>
                <a:srgbClr val="494949"/>
              </a:solidFill>
            </a:endParaRPr>
          </a:p>
        </p:txBody>
      </p:sp>
      <p:cxnSp>
        <p:nvCxnSpPr>
          <p:cNvPr id="6" name="Straight Connector 5">
            <a:extLst>
              <a:ext uri="{FF2B5EF4-FFF2-40B4-BE49-F238E27FC236}">
                <a16:creationId xmlns:a16="http://schemas.microsoft.com/office/drawing/2014/main" id="{6B66AF39-9777-5845-3FEE-976BEBA0C898}"/>
              </a:ext>
            </a:extLst>
          </p:cNvPr>
          <p:cNvCxnSpPr/>
          <p:nvPr/>
        </p:nvCxnSpPr>
        <p:spPr>
          <a:xfrm>
            <a:off x="495982" y="5033865"/>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7B9CC4D-7568-3363-6FBC-33CA215CC4A9}"/>
              </a:ext>
            </a:extLst>
          </p:cNvPr>
          <p:cNvCxnSpPr/>
          <p:nvPr/>
        </p:nvCxnSpPr>
        <p:spPr>
          <a:xfrm>
            <a:off x="470099" y="2537188"/>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DD7D558-90C5-61D2-96CC-A195F47076EE}"/>
              </a:ext>
            </a:extLst>
          </p:cNvPr>
          <p:cNvCxnSpPr>
            <a:cxnSpLocks/>
          </p:cNvCxnSpPr>
          <p:nvPr/>
        </p:nvCxnSpPr>
        <p:spPr>
          <a:xfrm flipH="1">
            <a:off x="477386" y="2510203"/>
            <a:ext cx="4558" cy="2529756"/>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70E77FE-3B7F-E7D4-432D-263FD03801D4}"/>
              </a:ext>
            </a:extLst>
          </p:cNvPr>
          <p:cNvGrpSpPr/>
          <p:nvPr/>
        </p:nvGrpSpPr>
        <p:grpSpPr>
          <a:xfrm>
            <a:off x="274432" y="85433"/>
            <a:ext cx="1047896" cy="1049846"/>
            <a:chOff x="1016000" y="1137920"/>
            <a:chExt cx="1016000" cy="1016000"/>
          </a:xfrm>
        </p:grpSpPr>
        <p:sp>
          <p:nvSpPr>
            <p:cNvPr id="28" name="Oval 27">
              <a:extLst>
                <a:ext uri="{FF2B5EF4-FFF2-40B4-BE49-F238E27FC236}">
                  <a16:creationId xmlns:a16="http://schemas.microsoft.com/office/drawing/2014/main" id="{87389D24-DE43-F77F-F871-5F28F8048264}"/>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TextBox 28">
              <a:extLst>
                <a:ext uri="{FF2B5EF4-FFF2-40B4-BE49-F238E27FC236}">
                  <a16:creationId xmlns:a16="http://schemas.microsoft.com/office/drawing/2014/main" id="{66B09E21-0CD6-7310-E3D8-8CCAB320A656}"/>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a:t>
              </a:r>
            </a:p>
          </p:txBody>
        </p:sp>
      </p:grpSp>
      <p:pic>
        <p:nvPicPr>
          <p:cNvPr id="4" name="Graphic 3" descr="Target with solid fill">
            <a:extLst>
              <a:ext uri="{FF2B5EF4-FFF2-40B4-BE49-F238E27FC236}">
                <a16:creationId xmlns:a16="http://schemas.microsoft.com/office/drawing/2014/main" id="{EF5897DB-5975-D481-A9E1-0652AD09C1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8288" y="1394351"/>
            <a:ext cx="633914" cy="633914"/>
          </a:xfrm>
          <a:prstGeom prst="rect">
            <a:avLst/>
          </a:prstGeom>
        </p:spPr>
      </p:pic>
      <p:pic>
        <p:nvPicPr>
          <p:cNvPr id="9" name="Graphic 8" descr="Female Profile with solid fill">
            <a:extLst>
              <a:ext uri="{FF2B5EF4-FFF2-40B4-BE49-F238E27FC236}">
                <a16:creationId xmlns:a16="http://schemas.microsoft.com/office/drawing/2014/main" id="{003A82FC-415A-4BF7-C453-8F45621DDB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68045" y="5185349"/>
            <a:ext cx="914400" cy="914400"/>
          </a:xfrm>
          <a:prstGeom prst="rect">
            <a:avLst/>
          </a:prstGeom>
        </p:spPr>
      </p:pic>
      <p:pic>
        <p:nvPicPr>
          <p:cNvPr id="10" name="Picture 9">
            <a:extLst>
              <a:ext uri="{FF2B5EF4-FFF2-40B4-BE49-F238E27FC236}">
                <a16:creationId xmlns:a16="http://schemas.microsoft.com/office/drawing/2014/main" id="{A0E83111-DCC7-65A5-C49E-83A0C36ED20A}"/>
              </a:ext>
            </a:extLst>
          </p:cNvPr>
          <p:cNvPicPr>
            <a:picLocks noChangeAspect="1"/>
          </p:cNvPicPr>
          <p:nvPr/>
        </p:nvPicPr>
        <p:blipFill>
          <a:blip r:embed="rId9"/>
          <a:stretch>
            <a:fillRect/>
          </a:stretch>
        </p:blipFill>
        <p:spPr>
          <a:xfrm>
            <a:off x="9291636" y="85433"/>
            <a:ext cx="2105026" cy="1097390"/>
          </a:xfrm>
          <a:prstGeom prst="rect">
            <a:avLst/>
          </a:prstGeom>
        </p:spPr>
      </p:pic>
    </p:spTree>
    <p:extLst>
      <p:ext uri="{BB962C8B-B14F-4D97-AF65-F5344CB8AC3E}">
        <p14:creationId xmlns:p14="http://schemas.microsoft.com/office/powerpoint/2010/main" val="1553701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57CEE-A71F-ECE5-FDE7-AA10862C0727}"/>
            </a:ext>
          </a:extLst>
        </p:cNvPr>
        <p:cNvGrpSpPr/>
        <p:nvPr/>
      </p:nvGrpSpPr>
      <p:grpSpPr>
        <a:xfrm>
          <a:off x="0" y="0"/>
          <a:ext cx="0" cy="0"/>
          <a:chOff x="0" y="0"/>
          <a:chExt cx="0" cy="0"/>
        </a:xfrm>
      </p:grpSpPr>
      <p:sp>
        <p:nvSpPr>
          <p:cNvPr id="18" name="Flowchart: Alternate Process 17">
            <a:extLst>
              <a:ext uri="{FF2B5EF4-FFF2-40B4-BE49-F238E27FC236}">
                <a16:creationId xmlns:a16="http://schemas.microsoft.com/office/drawing/2014/main" id="{DB4D27F0-42D8-EA84-EDA0-C114D47D8CF7}"/>
              </a:ext>
            </a:extLst>
          </p:cNvPr>
          <p:cNvSpPr/>
          <p:nvPr/>
        </p:nvSpPr>
        <p:spPr>
          <a:xfrm>
            <a:off x="1236438" y="1314195"/>
            <a:ext cx="10029647" cy="2745874"/>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35C59495-C769-D1DD-C6BA-779C4AB41832}"/>
              </a:ext>
            </a:extLst>
          </p:cNvPr>
          <p:cNvSpPr txBox="1">
            <a:spLocks/>
          </p:cNvSpPr>
          <p:nvPr/>
        </p:nvSpPr>
        <p:spPr>
          <a:xfrm>
            <a:off x="1709199" y="1470196"/>
            <a:ext cx="9246363" cy="128352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375" indent="-266700">
              <a:buNone/>
            </a:pPr>
            <a:r>
              <a:rPr lang="en-US" b="1" dirty="0">
                <a:solidFill>
                  <a:srgbClr val="E96751"/>
                </a:solidFill>
              </a:rPr>
              <a:t>Cilj </a:t>
            </a:r>
          </a:p>
          <a:p>
            <a:pPr marL="342900" indent="-342900">
              <a:spcAft>
                <a:spcPts val="600"/>
              </a:spcAft>
              <a:buFont typeface="Arial" panose="020B0604020202020204" pitchFamily="34" charset="0"/>
              <a:buChar char="•"/>
            </a:pPr>
            <a:r>
              <a:rPr lang="en-US" sz="2200" dirty="0" err="1">
                <a:solidFill>
                  <a:srgbClr val="494949"/>
                </a:solidFill>
              </a:rPr>
              <a:t>Pomembno</a:t>
            </a:r>
            <a:r>
              <a:rPr lang="en-US" sz="2200" dirty="0">
                <a:solidFill>
                  <a:srgbClr val="494949"/>
                </a:solidFill>
              </a:rPr>
              <a:t> je, </a:t>
            </a:r>
            <a:r>
              <a:rPr lang="en-US" sz="2200" b="1" dirty="0">
                <a:solidFill>
                  <a:srgbClr val="494949"/>
                </a:solidFill>
              </a:rPr>
              <a:t>da so </a:t>
            </a:r>
            <a:r>
              <a:rPr lang="en-US" sz="2200" b="1" dirty="0" err="1">
                <a:solidFill>
                  <a:srgbClr val="494949"/>
                </a:solidFill>
              </a:rPr>
              <a:t>turizem</a:t>
            </a:r>
            <a:r>
              <a:rPr lang="en-US" sz="2200" b="1" dirty="0">
                <a:solidFill>
                  <a:srgbClr val="494949"/>
                </a:solidFill>
              </a:rPr>
              <a:t>, </a:t>
            </a:r>
            <a:r>
              <a:rPr lang="en-US" sz="2200" b="1" dirty="0" err="1">
                <a:solidFill>
                  <a:srgbClr val="494949"/>
                </a:solidFill>
              </a:rPr>
              <a:t>nastanitve</a:t>
            </a:r>
            <a:r>
              <a:rPr lang="en-US" sz="2200" b="1" dirty="0">
                <a:solidFill>
                  <a:srgbClr val="494949"/>
                </a:solidFill>
              </a:rPr>
              <a:t> in </a:t>
            </a:r>
            <a:r>
              <a:rPr lang="en-US" sz="2200" b="1" dirty="0" err="1">
                <a:solidFill>
                  <a:srgbClr val="494949"/>
                </a:solidFill>
              </a:rPr>
              <a:t>velnes</a:t>
            </a:r>
            <a:r>
              <a:rPr lang="en-US" sz="2200" b="1" dirty="0">
                <a:solidFill>
                  <a:srgbClr val="494949"/>
                </a:solidFill>
              </a:rPr>
              <a:t> </a:t>
            </a:r>
            <a:r>
              <a:rPr lang="en-US" sz="2200" b="1" dirty="0" err="1">
                <a:solidFill>
                  <a:srgbClr val="494949"/>
                </a:solidFill>
              </a:rPr>
              <a:t>upravičeni</a:t>
            </a:r>
            <a:r>
              <a:rPr lang="en-US" sz="2200" b="1" dirty="0">
                <a:solidFill>
                  <a:srgbClr val="494949"/>
                </a:solidFill>
              </a:rPr>
              <a:t> </a:t>
            </a:r>
            <a:r>
              <a:rPr lang="en-US" sz="2200" b="1" dirty="0" err="1">
                <a:solidFill>
                  <a:srgbClr val="494949"/>
                </a:solidFill>
              </a:rPr>
              <a:t>sektorji</a:t>
            </a:r>
            <a:r>
              <a:rPr lang="en-US" sz="2200" b="1" dirty="0">
                <a:solidFill>
                  <a:srgbClr val="494949"/>
                </a:solidFill>
              </a:rPr>
              <a:t> </a:t>
            </a:r>
            <a:r>
              <a:rPr lang="en-US" sz="2200" dirty="0">
                <a:solidFill>
                  <a:srgbClr val="494949"/>
                </a:solidFill>
              </a:rPr>
              <a:t>(</a:t>
            </a:r>
            <a:r>
              <a:rPr lang="en-US" sz="2200" dirty="0" err="1">
                <a:solidFill>
                  <a:srgbClr val="494949"/>
                </a:solidFill>
              </a:rPr>
              <a:t>dovoljen</a:t>
            </a:r>
            <a:r>
              <a:rPr lang="en-US" sz="2200" dirty="0">
                <a:solidFill>
                  <a:srgbClr val="494949"/>
                </a:solidFill>
              </a:rPr>
              <a:t> je </a:t>
            </a:r>
            <a:r>
              <a:rPr lang="en-US" sz="2200" dirty="0" err="1">
                <a:solidFill>
                  <a:srgbClr val="494949"/>
                </a:solidFill>
              </a:rPr>
              <a:t>celo</a:t>
            </a:r>
            <a:r>
              <a:rPr lang="en-US" sz="2200" dirty="0">
                <a:solidFill>
                  <a:srgbClr val="494949"/>
                </a:solidFill>
              </a:rPr>
              <a:t> nakup nepremičnin do</a:t>
            </a:r>
            <a:r>
              <a:rPr lang="en-US" sz="2200" dirty="0">
                <a:solidFill>
                  <a:srgbClr val="494949"/>
                </a:solidFill>
                <a:hlinkClick r:id="rId3">
                  <a:extLst>
                    <a:ext uri="{A12FA001-AC4F-418D-AE19-62706E023703}">
                      <ahyp:hlinkClr xmlns:ahyp="http://schemas.microsoft.com/office/drawing/2018/hyperlinkcolor" val="tx"/>
                    </a:ext>
                  </a:extLst>
                </a:hlinkClick>
              </a:rPr>
              <a:t> 40 % projekta</a:t>
            </a:r>
            <a:r>
              <a:rPr lang="en-US" sz="2200" dirty="0">
                <a:solidFill>
                  <a:srgbClr val="494949"/>
                </a:solidFill>
              </a:rPr>
              <a:t>) za ekološki glamping, koče brez omrežne priključitve in trajnostne kmetije.</a:t>
            </a:r>
          </a:p>
          <a:p>
            <a:pPr marL="342900" indent="-342900">
              <a:spcAft>
                <a:spcPts val="600"/>
              </a:spcAft>
              <a:buFont typeface="Arial" panose="020B0604020202020204" pitchFamily="34" charset="0"/>
              <a:buChar char="•"/>
            </a:pPr>
            <a:r>
              <a:rPr lang="en-US" sz="2200" dirty="0">
                <a:solidFill>
                  <a:srgbClr val="494949"/>
                </a:solidFill>
              </a:rPr>
              <a:t>Če izpolnjujete pogoje (mlado podjetje ali podjetje, ki ga vodi ženska), je to fantastična priložnost – v bistvu skoraj popolno financiranje pod zelo ugodnimi pogoji. </a:t>
            </a:r>
            <a:r>
              <a:rPr lang="en-IE" sz="2200" dirty="0" err="1">
                <a:solidFill>
                  <a:srgbClr val="494949"/>
                </a:solidFill>
              </a:rPr>
              <a:t>Prijavite</a:t>
            </a:r>
            <a:r>
              <a:rPr lang="en-IE" sz="2200" dirty="0">
                <a:solidFill>
                  <a:srgbClr val="494949"/>
                </a:solidFill>
              </a:rPr>
              <a:t> se prek</a:t>
            </a:r>
            <a:r>
              <a:rPr lang="en-IE" sz="2200" dirty="0">
                <a:solidFill>
                  <a:srgbClr val="494949"/>
                </a:solidFill>
                <a:hlinkClick r:id="rId4">
                  <a:extLst>
                    <a:ext uri="{A12FA001-AC4F-418D-AE19-62706E023703}">
                      <ahyp:hlinkClr xmlns:ahyp="http://schemas.microsoft.com/office/drawing/2018/hyperlinkcolor" val="tx"/>
                    </a:ext>
                  </a:extLst>
                </a:hlinkClick>
              </a:rPr>
              <a:t> www.invitalia.it</a:t>
            </a:r>
            <a:endParaRPr lang="en-IE" sz="2200" dirty="0">
              <a:solidFill>
                <a:srgbClr val="494949"/>
              </a:solidFill>
            </a:endParaRPr>
          </a:p>
        </p:txBody>
      </p:sp>
      <p:sp>
        <p:nvSpPr>
          <p:cNvPr id="33" name="Freeform 28">
            <a:extLst>
              <a:ext uri="{FF2B5EF4-FFF2-40B4-BE49-F238E27FC236}">
                <a16:creationId xmlns:a16="http://schemas.microsoft.com/office/drawing/2014/main" id="{8343E12B-954C-CB4A-AC1E-CEEFBD7B88F4}"/>
              </a:ext>
            </a:extLst>
          </p:cNvPr>
          <p:cNvSpPr/>
          <p:nvPr/>
        </p:nvSpPr>
        <p:spPr>
          <a:xfrm>
            <a:off x="-15513" y="109727"/>
            <a:ext cx="8550967" cy="110346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E06C8B29-346C-2DD6-53D6-0B290CBE49D7}"/>
              </a:ext>
            </a:extLst>
          </p:cNvPr>
          <p:cNvSpPr txBox="1">
            <a:spLocks/>
          </p:cNvSpPr>
          <p:nvPr/>
        </p:nvSpPr>
        <p:spPr>
          <a:xfrm>
            <a:off x="470099" y="235223"/>
            <a:ext cx="839381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IE" sz="3200" b="1" dirty="0"/>
              <a:t>Vladno financiranje neprofitnih organizacij</a:t>
            </a:r>
          </a:p>
          <a:p>
            <a:pPr>
              <a:spcBef>
                <a:spcPts val="0"/>
              </a:spcBef>
              <a:spcAft>
                <a:spcPts val="600"/>
              </a:spcAft>
            </a:pPr>
            <a:r>
              <a:rPr lang="en-IE" sz="2800" dirty="0"/>
              <a:t>Invitalia Nacionalni spodbujevalni ukrepi za startupe</a:t>
            </a:r>
            <a:endParaRPr lang="en-US" sz="2800" dirty="0"/>
          </a:p>
        </p:txBody>
      </p:sp>
      <p:sp>
        <p:nvSpPr>
          <p:cNvPr id="2" name="Flowchart: Alternate Process 1">
            <a:extLst>
              <a:ext uri="{FF2B5EF4-FFF2-40B4-BE49-F238E27FC236}">
                <a16:creationId xmlns:a16="http://schemas.microsoft.com/office/drawing/2014/main" id="{B66F57A3-D8A8-4B71-85F5-6403ACA341D7}"/>
              </a:ext>
            </a:extLst>
          </p:cNvPr>
          <p:cNvSpPr/>
          <p:nvPr/>
        </p:nvSpPr>
        <p:spPr>
          <a:xfrm>
            <a:off x="1289583" y="4229133"/>
            <a:ext cx="10029647" cy="162165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5">
            <a:extLst>
              <a:ext uri="{FF2B5EF4-FFF2-40B4-BE49-F238E27FC236}">
                <a16:creationId xmlns:a16="http://schemas.microsoft.com/office/drawing/2014/main" id="{27801733-CC06-AB16-885E-AAB751DEF257}"/>
              </a:ext>
            </a:extLst>
          </p:cNvPr>
          <p:cNvSpPr txBox="1">
            <a:spLocks/>
          </p:cNvSpPr>
          <p:nvPr/>
        </p:nvSpPr>
        <p:spPr>
          <a:xfrm>
            <a:off x="2198427" y="4398198"/>
            <a:ext cx="8620270" cy="128352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it-IT" sz="2000" b="1" dirty="0">
                <a:solidFill>
                  <a:srgbClr val="E96751"/>
                </a:solidFill>
              </a:rPr>
              <a:t>Primer: </a:t>
            </a:r>
            <a:r>
              <a:rPr lang="en-US" sz="2000" dirty="0">
                <a:solidFill>
                  <a:srgbClr val="494949"/>
                </a:solidFill>
              </a:rPr>
              <a:t>lahko dobite 75 % </a:t>
            </a:r>
            <a:r>
              <a:rPr lang="en-US" sz="2000" b="1" dirty="0">
                <a:solidFill>
                  <a:srgbClr val="494949"/>
                </a:solidFill>
              </a:rPr>
              <a:t>financiranja </a:t>
            </a:r>
            <a:r>
              <a:rPr lang="en-US" sz="2000" dirty="0">
                <a:solidFill>
                  <a:srgbClr val="494949"/>
                </a:solidFill>
              </a:rPr>
              <a:t>(od tega je 50 % brezobrestno posojilo, 25 % pa je lahko nepovratno, če gre za zelene/tehnološke projekte)</a:t>
            </a:r>
            <a:endParaRPr lang="en-US" sz="2000" dirty="0">
              <a:solidFill>
                <a:srgbClr val="494949"/>
              </a:solidFill>
              <a:ea typeface="Calibri"/>
              <a:cs typeface="Calibri"/>
            </a:endParaRPr>
          </a:p>
          <a:p>
            <a:pPr marL="342900" indent="-342900">
              <a:spcBef>
                <a:spcPts val="0"/>
              </a:spcBef>
              <a:buFont typeface="Arial" panose="020B0604020202020204" pitchFamily="34" charset="0"/>
              <a:buChar char="•"/>
            </a:pPr>
            <a:r>
              <a:rPr lang="en-IE" sz="2000" dirty="0">
                <a:solidFill>
                  <a:srgbClr val="494949"/>
                </a:solidFill>
              </a:rPr>
              <a:t>Nakup ali obnova nepremičnin</a:t>
            </a:r>
            <a:endParaRPr lang="en-IE" sz="2000" dirty="0">
              <a:solidFill>
                <a:srgbClr val="494949"/>
              </a:solidFill>
              <a:ea typeface="Calibri"/>
              <a:cs typeface="Calibri"/>
            </a:endParaRPr>
          </a:p>
          <a:p>
            <a:pPr marL="342900" indent="-342900">
              <a:spcBef>
                <a:spcPts val="0"/>
              </a:spcBef>
              <a:buFont typeface="Arial" panose="020B0604020202020204" pitchFamily="34" charset="0"/>
              <a:buChar char="•"/>
            </a:pPr>
            <a:r>
              <a:rPr lang="en-US" sz="2000" dirty="0">
                <a:solidFill>
                  <a:srgbClr val="494949"/>
                </a:solidFill>
              </a:rPr>
              <a:t>Ustanovitev glamping lokacij, agroturizma in dostopnih turističnih namestitev</a:t>
            </a:r>
            <a:endParaRPr lang="en-US" sz="2000" dirty="0">
              <a:solidFill>
                <a:srgbClr val="494949"/>
              </a:solidFill>
              <a:ea typeface="Calibri"/>
              <a:cs typeface="Calibri"/>
            </a:endParaRPr>
          </a:p>
          <a:p>
            <a:pPr marL="104775" indent="0"/>
            <a:endParaRPr lang="en-US" sz="2000" dirty="0">
              <a:solidFill>
                <a:srgbClr val="494949"/>
              </a:solidFill>
              <a:ea typeface="Calibri"/>
              <a:cs typeface="Calibri"/>
            </a:endParaRPr>
          </a:p>
        </p:txBody>
      </p:sp>
      <p:cxnSp>
        <p:nvCxnSpPr>
          <p:cNvPr id="6" name="Straight Connector 5">
            <a:extLst>
              <a:ext uri="{FF2B5EF4-FFF2-40B4-BE49-F238E27FC236}">
                <a16:creationId xmlns:a16="http://schemas.microsoft.com/office/drawing/2014/main" id="{1DA14E42-9AD7-ACCE-53F6-8B1F94D9C35B}"/>
              </a:ext>
            </a:extLst>
          </p:cNvPr>
          <p:cNvCxnSpPr/>
          <p:nvPr/>
        </p:nvCxnSpPr>
        <p:spPr>
          <a:xfrm>
            <a:off x="495982" y="5033865"/>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4A0D7A5-CBF5-7155-1AFB-E65AC268B5AB}"/>
              </a:ext>
            </a:extLst>
          </p:cNvPr>
          <p:cNvCxnSpPr/>
          <p:nvPr/>
        </p:nvCxnSpPr>
        <p:spPr>
          <a:xfrm>
            <a:off x="470099" y="2537188"/>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6CE2627-B0E9-8A25-6820-4F14EEB29CC5}"/>
              </a:ext>
            </a:extLst>
          </p:cNvPr>
          <p:cNvCxnSpPr>
            <a:cxnSpLocks/>
          </p:cNvCxnSpPr>
          <p:nvPr/>
        </p:nvCxnSpPr>
        <p:spPr>
          <a:xfrm flipH="1">
            <a:off x="477386" y="2510203"/>
            <a:ext cx="4558" cy="2529756"/>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pic>
        <p:nvPicPr>
          <p:cNvPr id="4" name="Graphic 3" descr="Target with solid fill">
            <a:extLst>
              <a:ext uri="{FF2B5EF4-FFF2-40B4-BE49-F238E27FC236}">
                <a16:creationId xmlns:a16="http://schemas.microsoft.com/office/drawing/2014/main" id="{3363DB68-1A0C-5A8F-F27C-D676C806DD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8288" y="1394351"/>
            <a:ext cx="633914" cy="633914"/>
          </a:xfrm>
          <a:prstGeom prst="rect">
            <a:avLst/>
          </a:prstGeom>
        </p:spPr>
      </p:pic>
      <p:pic>
        <p:nvPicPr>
          <p:cNvPr id="10" name="Picture 9">
            <a:extLst>
              <a:ext uri="{FF2B5EF4-FFF2-40B4-BE49-F238E27FC236}">
                <a16:creationId xmlns:a16="http://schemas.microsoft.com/office/drawing/2014/main" id="{E3A31C37-4EC8-4670-4700-6BDA990F1729}"/>
              </a:ext>
            </a:extLst>
          </p:cNvPr>
          <p:cNvPicPr>
            <a:picLocks noChangeAspect="1"/>
          </p:cNvPicPr>
          <p:nvPr/>
        </p:nvPicPr>
        <p:blipFill>
          <a:blip r:embed="rId7"/>
          <a:stretch>
            <a:fillRect/>
          </a:stretch>
        </p:blipFill>
        <p:spPr>
          <a:xfrm>
            <a:off x="9291636" y="85433"/>
            <a:ext cx="2105026" cy="1097390"/>
          </a:xfrm>
          <a:prstGeom prst="rect">
            <a:avLst/>
          </a:prstGeom>
        </p:spPr>
      </p:pic>
      <p:pic>
        <p:nvPicPr>
          <p:cNvPr id="7" name="Graphic 6" descr="Excellent with solid fill">
            <a:extLst>
              <a:ext uri="{FF2B5EF4-FFF2-40B4-BE49-F238E27FC236}">
                <a16:creationId xmlns:a16="http://schemas.microsoft.com/office/drawing/2014/main" id="{5C9CC1D6-78E7-FB6A-FEB9-469B489EE9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90683" y="4395182"/>
            <a:ext cx="749373" cy="749373"/>
          </a:xfrm>
          <a:prstGeom prst="rect">
            <a:avLst/>
          </a:prstGeom>
        </p:spPr>
      </p:pic>
      <p:sp>
        <p:nvSpPr>
          <p:cNvPr id="8" name="TextBox 7">
            <a:extLst>
              <a:ext uri="{FF2B5EF4-FFF2-40B4-BE49-F238E27FC236}">
                <a16:creationId xmlns:a16="http://schemas.microsoft.com/office/drawing/2014/main" id="{011573C3-43F4-14C5-A6F1-F958F36192D5}"/>
              </a:ext>
            </a:extLst>
          </p:cNvPr>
          <p:cNvSpPr txBox="1"/>
          <p:nvPr/>
        </p:nvSpPr>
        <p:spPr>
          <a:xfrm>
            <a:off x="4084771" y="6061670"/>
            <a:ext cx="7316912" cy="523220"/>
          </a:xfrm>
          <a:prstGeom prst="rect">
            <a:avLst/>
          </a:prstGeom>
          <a:noFill/>
        </p:spPr>
        <p:txBody>
          <a:bodyPr wrap="square" lIns="91440" tIns="45720" rIns="91440" bIns="45720" anchor="t">
            <a:spAutoFit/>
          </a:bodyPr>
          <a:lstStyle/>
          <a:p>
            <a:r>
              <a:rPr lang="en-US" sz="1400" b="1" i="1" dirty="0">
                <a:solidFill>
                  <a:srgbClr val="494949"/>
                </a:solidFill>
                <a:latin typeface="Google Sans"/>
              </a:rPr>
              <a:t>Priporočena literatura</a:t>
            </a:r>
          </a:p>
          <a:p>
            <a:r>
              <a:rPr lang="en-US" sz="1400" dirty="0">
                <a:solidFill>
                  <a:srgbClr val="00B0F0"/>
                </a:solidFill>
                <a:latin typeface="Calibri "/>
                <a:hlinkClick r:id="rId10">
                  <a:extLst>
                    <a:ext uri="{A12FA001-AC4F-418D-AE19-62706E023703}">
                      <ahyp:hlinkClr xmlns:ahyp="http://schemas.microsoft.com/office/drawing/2018/hyperlinkcolor" val="tx"/>
                    </a:ext>
                  </a:extLst>
                </a:hlinkClick>
              </a:rPr>
              <a:t>Nepovratna sredstva za turizem: vsi razpisi Invitalia za leto 2025</a:t>
            </a:r>
            <a:endParaRPr lang="en-US" sz="1400">
              <a:solidFill>
                <a:srgbClr val="00B0F0"/>
              </a:solidFill>
              <a:latin typeface="Calibri "/>
            </a:endParaRPr>
          </a:p>
        </p:txBody>
      </p:sp>
      <p:pic>
        <p:nvPicPr>
          <p:cNvPr id="11" name="Picture 10">
            <a:extLst>
              <a:ext uri="{FF2B5EF4-FFF2-40B4-BE49-F238E27FC236}">
                <a16:creationId xmlns:a16="http://schemas.microsoft.com/office/drawing/2014/main" id="{91AD7F91-E4C7-80D6-164A-36B82C3EDAE1}"/>
              </a:ext>
            </a:extLst>
          </p:cNvPr>
          <p:cNvPicPr>
            <a:picLocks noChangeAspect="1"/>
          </p:cNvPicPr>
          <p:nvPr/>
        </p:nvPicPr>
        <p:blipFill>
          <a:blip r:embed="rId11"/>
          <a:stretch>
            <a:fillRect/>
          </a:stretch>
        </p:blipFill>
        <p:spPr>
          <a:xfrm>
            <a:off x="3204874" y="5945105"/>
            <a:ext cx="850589" cy="846711"/>
          </a:xfrm>
          <a:prstGeom prst="rect">
            <a:avLst/>
          </a:prstGeom>
        </p:spPr>
      </p:pic>
    </p:spTree>
    <p:extLst>
      <p:ext uri="{BB962C8B-B14F-4D97-AF65-F5344CB8AC3E}">
        <p14:creationId xmlns:p14="http://schemas.microsoft.com/office/powerpoint/2010/main" val="281531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6909C-F8B4-F6D7-4D49-D09F8CEA88CE}"/>
            </a:ext>
          </a:extLst>
        </p:cNvPr>
        <p:cNvGrpSpPr/>
        <p:nvPr/>
      </p:nvGrpSpPr>
      <p:grpSpPr>
        <a:xfrm>
          <a:off x="0" y="0"/>
          <a:ext cx="0" cy="0"/>
          <a:chOff x="0" y="0"/>
          <a:chExt cx="0" cy="0"/>
        </a:xfrm>
      </p:grpSpPr>
      <p:sp>
        <p:nvSpPr>
          <p:cNvPr id="18" name="Flowchart: Alternate Process 17">
            <a:extLst>
              <a:ext uri="{FF2B5EF4-FFF2-40B4-BE49-F238E27FC236}">
                <a16:creationId xmlns:a16="http://schemas.microsoft.com/office/drawing/2014/main" id="{72736F99-7C5E-201D-681A-03F1327BD1C2}"/>
              </a:ext>
            </a:extLst>
          </p:cNvPr>
          <p:cNvSpPr/>
          <p:nvPr/>
        </p:nvSpPr>
        <p:spPr>
          <a:xfrm>
            <a:off x="1243725" y="1314194"/>
            <a:ext cx="10029647" cy="345865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F56FCD4D-E83B-1E5C-A3B1-2775D0EA0560}"/>
              </a:ext>
            </a:extLst>
          </p:cNvPr>
          <p:cNvSpPr txBox="1">
            <a:spLocks/>
          </p:cNvSpPr>
          <p:nvPr/>
        </p:nvSpPr>
        <p:spPr>
          <a:xfrm>
            <a:off x="1733058" y="1478411"/>
            <a:ext cx="9518409" cy="128352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b="1" dirty="0">
                <a:solidFill>
                  <a:srgbClr val="E96751"/>
                </a:solidFill>
              </a:rPr>
              <a:t>Drug program: Smart&amp; Start 2025</a:t>
            </a:r>
          </a:p>
          <a:p>
            <a:pPr marL="0" indent="0">
              <a:spcAft>
                <a:spcPts val="600"/>
              </a:spcAft>
            </a:pPr>
            <a:r>
              <a:rPr lang="en-US" sz="2100" dirty="0">
                <a:solidFill>
                  <a:srgbClr val="494949"/>
                </a:solidFill>
              </a:rPr>
              <a:t>Drug program </a:t>
            </a:r>
            <a:r>
              <a:rPr lang="en-US" sz="2100" err="1">
                <a:solidFill>
                  <a:srgbClr val="494949"/>
                </a:solidFill>
              </a:rPr>
              <a:t>Invitalie</a:t>
            </a:r>
            <a:r>
              <a:rPr lang="en-US" sz="2100" dirty="0">
                <a:solidFill>
                  <a:srgbClr val="494949"/>
                </a:solidFill>
              </a:rPr>
              <a:t>, </a:t>
            </a:r>
            <a:r>
              <a:rPr lang="en-US" sz="2100" b="1" dirty="0">
                <a:solidFill>
                  <a:srgbClr val="494949"/>
                </a:solidFill>
                <a:hlinkClick r:id="rId3">
                  <a:extLst>
                    <a:ext uri="{A12FA001-AC4F-418D-AE19-62706E023703}">
                      <ahyp:hlinkClr xmlns:ahyp="http://schemas.microsoft.com/office/drawing/2018/hyperlinkcolor" val="tx"/>
                    </a:ext>
                  </a:extLst>
                </a:hlinkClick>
              </a:rPr>
              <a:t>Smart&amp;Start 2025</a:t>
            </a:r>
            <a:r>
              <a:rPr lang="en-US" sz="2100" dirty="0">
                <a:solidFill>
                  <a:srgbClr val="494949"/>
                </a:solidFill>
              </a:rPr>
              <a:t>, ponuja nepovratna sredstva/posojila za „inovativna start-up podjetja“ – večinoma tehnološka, vključno s tistimi z digitalnimi turističnimi modeli. </a:t>
            </a:r>
            <a:r>
              <a:rPr lang="en-US" sz="2100" b="1" dirty="0">
                <a:solidFill>
                  <a:srgbClr val="494949"/>
                </a:solidFill>
              </a:rPr>
              <a:t>Primer: </a:t>
            </a:r>
            <a:r>
              <a:rPr lang="en-US" sz="2100" dirty="0">
                <a:solidFill>
                  <a:srgbClr val="494949"/>
                </a:solidFill>
              </a:rPr>
              <a:t>Upoštevati se lahko edinstven turistični koncept s tehnološkim/platformskim elementom, kot so </a:t>
            </a:r>
            <a:r>
              <a:rPr lang="en-US" sz="2100" b="1" dirty="0">
                <a:solidFill>
                  <a:srgbClr val="494949"/>
                </a:solidFill>
              </a:rPr>
              <a:t>aplikacije </a:t>
            </a:r>
            <a:r>
              <a:rPr lang="en-US" sz="2100" dirty="0">
                <a:solidFill>
                  <a:srgbClr val="494949"/>
                </a:solidFill>
              </a:rPr>
              <a:t>za rezervacije ekološkega turizma, pametna tehnologija za koče in digitalni vodniki po poteh.</a:t>
            </a:r>
            <a:endParaRPr lang="en-US" sz="2100" dirty="0">
              <a:solidFill>
                <a:srgbClr val="494949"/>
              </a:solidFill>
              <a:ea typeface="Calibri"/>
              <a:cs typeface="Calibri"/>
            </a:endParaRPr>
          </a:p>
          <a:p>
            <a:pPr marL="0" indent="0">
              <a:spcAft>
                <a:spcPts val="600"/>
              </a:spcAft>
            </a:pPr>
            <a:r>
              <a:rPr lang="en-US" sz="2100" b="1" dirty="0">
                <a:solidFill>
                  <a:srgbClr val="494949"/>
                </a:solidFill>
              </a:rPr>
              <a:t>Financirati je mogoče </a:t>
            </a:r>
            <a:r>
              <a:rPr lang="en-US" sz="2100" dirty="0">
                <a:solidFill>
                  <a:srgbClr val="494949"/>
                </a:solidFill>
              </a:rPr>
              <a:t>projekte s stroški </a:t>
            </a:r>
            <a:r>
              <a:rPr lang="en-US" sz="2100" b="1" dirty="0">
                <a:solidFill>
                  <a:srgbClr val="494949"/>
                </a:solidFill>
              </a:rPr>
              <a:t>med 100.000 in 1,5 milijona evrov</a:t>
            </a:r>
            <a:r>
              <a:rPr lang="en-US" sz="2100" dirty="0">
                <a:solidFill>
                  <a:srgbClr val="494949"/>
                </a:solidFill>
              </a:rPr>
              <a:t>. Do 1. februarja 2024 je bilo financiranih 1.549 inovativnih start-upov, aktiviranih je bilo 800 milijonov evrov naložb, kar je prineslo skupaj 618 milijonov evrov dodeljenih spodbud.</a:t>
            </a:r>
            <a:endParaRPr lang="en-US" sz="2100" dirty="0">
              <a:solidFill>
                <a:srgbClr val="494949"/>
              </a:solidFill>
              <a:ea typeface="Calibri"/>
              <a:cs typeface="Calibri"/>
            </a:endParaRPr>
          </a:p>
        </p:txBody>
      </p:sp>
      <p:sp>
        <p:nvSpPr>
          <p:cNvPr id="33" name="Freeform 28">
            <a:extLst>
              <a:ext uri="{FF2B5EF4-FFF2-40B4-BE49-F238E27FC236}">
                <a16:creationId xmlns:a16="http://schemas.microsoft.com/office/drawing/2014/main" id="{08DDEF3B-D007-7ED2-82FC-6FE28D97A123}"/>
              </a:ext>
            </a:extLst>
          </p:cNvPr>
          <p:cNvSpPr/>
          <p:nvPr/>
        </p:nvSpPr>
        <p:spPr>
          <a:xfrm>
            <a:off x="-15513" y="109727"/>
            <a:ext cx="8550967" cy="110346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C19B62F8-2D75-E60B-9669-C1D362F2A537}"/>
              </a:ext>
            </a:extLst>
          </p:cNvPr>
          <p:cNvSpPr txBox="1">
            <a:spLocks/>
          </p:cNvSpPr>
          <p:nvPr/>
        </p:nvSpPr>
        <p:spPr>
          <a:xfrm>
            <a:off x="470099" y="253287"/>
            <a:ext cx="839381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IE" sz="3200" b="1" dirty="0"/>
              <a:t>Vladno financiranje neprofitnih organizacij</a:t>
            </a:r>
          </a:p>
          <a:p>
            <a:pPr>
              <a:spcBef>
                <a:spcPts val="0"/>
              </a:spcBef>
              <a:spcAft>
                <a:spcPts val="600"/>
              </a:spcAft>
            </a:pPr>
            <a:r>
              <a:rPr lang="en-IE" sz="2800" dirty="0"/>
              <a:t>Nacionalni spodbujevalni ukrepi za start-upe Invitalia</a:t>
            </a:r>
            <a:endParaRPr lang="en-US" sz="2800" dirty="0"/>
          </a:p>
        </p:txBody>
      </p:sp>
      <p:sp>
        <p:nvSpPr>
          <p:cNvPr id="2" name="Flowchart: Alternate Process 1">
            <a:extLst>
              <a:ext uri="{FF2B5EF4-FFF2-40B4-BE49-F238E27FC236}">
                <a16:creationId xmlns:a16="http://schemas.microsoft.com/office/drawing/2014/main" id="{11782189-FA86-E6B6-4739-AFB5DD4095B7}"/>
              </a:ext>
            </a:extLst>
          </p:cNvPr>
          <p:cNvSpPr/>
          <p:nvPr/>
        </p:nvSpPr>
        <p:spPr>
          <a:xfrm>
            <a:off x="1276359" y="4850763"/>
            <a:ext cx="10029647" cy="1870375"/>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5">
            <a:extLst>
              <a:ext uri="{FF2B5EF4-FFF2-40B4-BE49-F238E27FC236}">
                <a16:creationId xmlns:a16="http://schemas.microsoft.com/office/drawing/2014/main" id="{AF3C8F10-0B52-F79C-1859-A3A461EBFAD0}"/>
              </a:ext>
            </a:extLst>
          </p:cNvPr>
          <p:cNvSpPr txBox="1">
            <a:spLocks/>
          </p:cNvSpPr>
          <p:nvPr/>
        </p:nvSpPr>
        <p:spPr>
          <a:xfrm>
            <a:off x="2185203" y="5019829"/>
            <a:ext cx="8620270"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rgbClr val="E96751"/>
                </a:solidFill>
              </a:rPr>
              <a:t>Nasvet: </a:t>
            </a:r>
            <a:r>
              <a:rPr lang="en-US" sz="2200" dirty="0">
                <a:solidFill>
                  <a:srgbClr val="494949"/>
                </a:solidFill>
              </a:rPr>
              <a:t>Turistična podjetja, ki želijo izkoristiti to orodje, morajo predložiti poslovni načrt, v katerem prevladujejo elementi </a:t>
            </a:r>
            <a:r>
              <a:rPr lang="en-US" sz="2200" b="1" dirty="0">
                <a:solidFill>
                  <a:srgbClr val="494949"/>
                </a:solidFill>
              </a:rPr>
              <a:t>inovativnosti </a:t>
            </a:r>
            <a:r>
              <a:rPr lang="en-US" sz="2200" dirty="0">
                <a:solidFill>
                  <a:srgbClr val="494949"/>
                </a:solidFill>
              </a:rPr>
              <a:t>in </a:t>
            </a:r>
            <a:r>
              <a:rPr lang="en-US" sz="2200" b="1" dirty="0">
                <a:solidFill>
                  <a:srgbClr val="494949"/>
                </a:solidFill>
              </a:rPr>
              <a:t>novih tehnologij </a:t>
            </a:r>
            <a:r>
              <a:rPr lang="en-US" sz="2200" dirty="0">
                <a:solidFill>
                  <a:srgbClr val="494949"/>
                </a:solidFill>
              </a:rPr>
              <a:t>(glejte informacije o financiranju </a:t>
            </a:r>
            <a:r>
              <a:rPr lang="en-US" sz="2200" dirty="0" err="1">
                <a:solidFill>
                  <a:srgbClr val="494949"/>
                </a:solidFill>
              </a:rPr>
              <a:t>Smart&amp;Start </a:t>
            </a:r>
            <a:r>
              <a:rPr lang="en-US" sz="2200" dirty="0">
                <a:solidFill>
                  <a:srgbClr val="494949"/>
                </a:solidFill>
              </a:rPr>
              <a:t>Italia na spletni strani </a:t>
            </a:r>
            <a:r>
              <a:rPr lang="en-US" sz="2200" dirty="0" err="1">
                <a:solidFill>
                  <a:srgbClr val="494949"/>
                </a:solidFill>
              </a:rPr>
              <a:t>Invitalia</a:t>
            </a:r>
            <a:r>
              <a:rPr lang="en-US" sz="2200" dirty="0">
                <a:solidFill>
                  <a:srgbClr val="494949"/>
                </a:solidFill>
              </a:rPr>
              <a:t>). Potrebujete močan tehnološki/digitalni vidik; jasno predstavite svojo edinstveno inovativnost in njen inovativni potencial. </a:t>
            </a:r>
          </a:p>
          <a:p>
            <a:pPr marL="104775" indent="0"/>
            <a:endParaRPr lang="en-US" sz="2200" dirty="0">
              <a:solidFill>
                <a:srgbClr val="494949"/>
              </a:solidFill>
            </a:endParaRPr>
          </a:p>
        </p:txBody>
      </p:sp>
      <p:cxnSp>
        <p:nvCxnSpPr>
          <p:cNvPr id="6" name="Straight Connector 5">
            <a:extLst>
              <a:ext uri="{FF2B5EF4-FFF2-40B4-BE49-F238E27FC236}">
                <a16:creationId xmlns:a16="http://schemas.microsoft.com/office/drawing/2014/main" id="{5AFEB836-1C3C-1960-0666-47F9A35D9C32}"/>
              </a:ext>
            </a:extLst>
          </p:cNvPr>
          <p:cNvCxnSpPr/>
          <p:nvPr/>
        </p:nvCxnSpPr>
        <p:spPr>
          <a:xfrm>
            <a:off x="495982" y="5033865"/>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E9F3DB-560E-8B6A-8B80-D3E9898CF42A}"/>
              </a:ext>
            </a:extLst>
          </p:cNvPr>
          <p:cNvCxnSpPr/>
          <p:nvPr/>
        </p:nvCxnSpPr>
        <p:spPr>
          <a:xfrm>
            <a:off x="470099" y="2537188"/>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931E16-FD02-30D7-B8B9-D985E0FF3B2B}"/>
              </a:ext>
            </a:extLst>
          </p:cNvPr>
          <p:cNvCxnSpPr>
            <a:cxnSpLocks/>
          </p:cNvCxnSpPr>
          <p:nvPr/>
        </p:nvCxnSpPr>
        <p:spPr>
          <a:xfrm flipH="1">
            <a:off x="477386" y="2510203"/>
            <a:ext cx="4558" cy="2529756"/>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pic>
        <p:nvPicPr>
          <p:cNvPr id="4" name="Graphic 3" descr="Target with solid fill">
            <a:extLst>
              <a:ext uri="{FF2B5EF4-FFF2-40B4-BE49-F238E27FC236}">
                <a16:creationId xmlns:a16="http://schemas.microsoft.com/office/drawing/2014/main" id="{4F89D474-6F57-1D0E-E1AF-5BCA631F85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8519" y="1316197"/>
            <a:ext cx="633914" cy="633914"/>
          </a:xfrm>
          <a:prstGeom prst="rect">
            <a:avLst/>
          </a:prstGeom>
        </p:spPr>
      </p:pic>
      <p:pic>
        <p:nvPicPr>
          <p:cNvPr id="10" name="Picture 9">
            <a:extLst>
              <a:ext uri="{FF2B5EF4-FFF2-40B4-BE49-F238E27FC236}">
                <a16:creationId xmlns:a16="http://schemas.microsoft.com/office/drawing/2014/main" id="{D6AB86FA-8A99-9F51-1A1C-0C59718C357B}"/>
              </a:ext>
            </a:extLst>
          </p:cNvPr>
          <p:cNvPicPr>
            <a:picLocks noChangeAspect="1"/>
          </p:cNvPicPr>
          <p:nvPr/>
        </p:nvPicPr>
        <p:blipFill>
          <a:blip r:embed="rId6"/>
          <a:stretch>
            <a:fillRect/>
          </a:stretch>
        </p:blipFill>
        <p:spPr>
          <a:xfrm>
            <a:off x="9291636" y="85433"/>
            <a:ext cx="2105026" cy="1097390"/>
          </a:xfrm>
          <a:prstGeom prst="rect">
            <a:avLst/>
          </a:prstGeom>
        </p:spPr>
      </p:pic>
      <p:pic>
        <p:nvPicPr>
          <p:cNvPr id="7" name="Graphic 6" descr="Excellent with solid fill">
            <a:extLst>
              <a:ext uri="{FF2B5EF4-FFF2-40B4-BE49-F238E27FC236}">
                <a16:creationId xmlns:a16="http://schemas.microsoft.com/office/drawing/2014/main" id="{51D7CD56-96E8-8E6C-4D41-03CDCC7045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35830" y="4987505"/>
            <a:ext cx="749373" cy="749373"/>
          </a:xfrm>
          <a:prstGeom prst="rect">
            <a:avLst/>
          </a:prstGeom>
        </p:spPr>
      </p:pic>
    </p:spTree>
    <p:extLst>
      <p:ext uri="{BB962C8B-B14F-4D97-AF65-F5344CB8AC3E}">
        <p14:creationId xmlns:p14="http://schemas.microsoft.com/office/powerpoint/2010/main" val="34819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ACAC5-D2C7-0F93-6303-215A677B3190}"/>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4F465F40-5AD9-AEC3-FD90-C46DCABB0A34}"/>
              </a:ext>
            </a:extLst>
          </p:cNvPr>
          <p:cNvSpPr/>
          <p:nvPr/>
        </p:nvSpPr>
        <p:spPr>
          <a:xfrm>
            <a:off x="1188304" y="1423756"/>
            <a:ext cx="10136921" cy="3023065"/>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5EFC14FC-1CA4-580A-7017-C7473DB73D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30D5A46A-B8D1-E990-753D-1561A220296B}"/>
              </a:ext>
            </a:extLst>
          </p:cNvPr>
          <p:cNvSpPr txBox="1">
            <a:spLocks/>
          </p:cNvSpPr>
          <p:nvPr/>
        </p:nvSpPr>
        <p:spPr>
          <a:xfrm>
            <a:off x="1872878" y="1563301"/>
            <a:ext cx="9370567" cy="128352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sz="2200" b="1" dirty="0">
                <a:solidFill>
                  <a:srgbClr val="E96751"/>
                </a:solidFill>
              </a:rPr>
              <a:t>Uvod: </a:t>
            </a:r>
            <a:r>
              <a:rPr lang="en-US" sz="2200" b="1" dirty="0">
                <a:solidFill>
                  <a:srgbClr val="494949"/>
                </a:solidFill>
                <a:hlinkClick r:id="rId5">
                  <a:extLst>
                    <a:ext uri="{A12FA001-AC4F-418D-AE19-62706E023703}">
                      <ahyp:hlinkClr xmlns:ahyp="http://schemas.microsoft.com/office/drawing/2018/hyperlinkcolor" val="tx"/>
                    </a:ext>
                  </a:extLst>
                </a:hlinkClick>
              </a:rPr>
              <a:t>Program Resto al Sud (Ostani na jugu) </a:t>
            </a:r>
            <a:r>
              <a:rPr lang="en-US" sz="2200" dirty="0">
                <a:solidFill>
                  <a:srgbClr val="494949"/>
                </a:solidFill>
              </a:rPr>
              <a:t>je pomemben spodbujevalni ukrep italijanske vlade, namenjen podpori mladega podjetništva in </a:t>
            </a:r>
            <a:r>
              <a:rPr lang="en-US" sz="2200" dirty="0" err="1">
                <a:solidFill>
                  <a:srgbClr val="494949"/>
                </a:solidFill>
              </a:rPr>
              <a:t>gospodarskemu</a:t>
            </a:r>
            <a:r>
              <a:rPr lang="en-US" sz="2200" dirty="0">
                <a:solidFill>
                  <a:srgbClr val="494949"/>
                </a:solidFill>
              </a:rPr>
              <a:t> </a:t>
            </a:r>
            <a:r>
              <a:rPr lang="en-US" sz="2200" dirty="0" err="1">
                <a:solidFill>
                  <a:srgbClr val="494949"/>
                </a:solidFill>
              </a:rPr>
              <a:t>razvoju</a:t>
            </a:r>
            <a:r>
              <a:rPr lang="en-US" sz="2200" dirty="0">
                <a:solidFill>
                  <a:srgbClr val="494949"/>
                </a:solidFill>
              </a:rPr>
              <a:t> v </a:t>
            </a:r>
            <a:r>
              <a:rPr lang="en-US" sz="2200" dirty="0" err="1">
                <a:solidFill>
                  <a:srgbClr val="494949"/>
                </a:solidFill>
              </a:rPr>
              <a:t>južni</a:t>
            </a:r>
            <a:r>
              <a:rPr lang="en-US" sz="2200" dirty="0">
                <a:solidFill>
                  <a:srgbClr val="494949"/>
                </a:solidFill>
              </a:rPr>
              <a:t> Italiji. </a:t>
            </a:r>
          </a:p>
          <a:p>
            <a:pPr marL="0" indent="0">
              <a:spcAft>
                <a:spcPts val="1200"/>
              </a:spcAft>
            </a:pPr>
            <a:r>
              <a:rPr lang="en-US" sz="2200" dirty="0">
                <a:solidFill>
                  <a:srgbClr val="494949"/>
                </a:solidFill>
              </a:rPr>
              <a:t>Mnogi so ga izkoristili za odprtje penzionov, majhnih hotelov ali glamping lokacij. Gre za kombinacijo nepovratnih sredstev in brezobrestnega posojila. Pokriva do</a:t>
            </a:r>
            <a:r>
              <a:rPr lang="en-US" sz="2200" b="1" dirty="0">
                <a:solidFill>
                  <a:srgbClr val="494949"/>
                </a:solidFill>
              </a:rPr>
              <a:t> 90 % stroškov </a:t>
            </a:r>
            <a:r>
              <a:rPr lang="en-US" sz="2200" dirty="0">
                <a:solidFill>
                  <a:srgbClr val="494949"/>
                </a:solidFill>
              </a:rPr>
              <a:t>(50 % brezobrestno posojilo + 40 % nepovratna sredstva). Do</a:t>
            </a:r>
            <a:r>
              <a:rPr lang="en-US" sz="2200" b="1" dirty="0">
                <a:solidFill>
                  <a:srgbClr val="494949"/>
                </a:solidFill>
              </a:rPr>
              <a:t> 60.000 EUR (posamezniki) </a:t>
            </a:r>
            <a:r>
              <a:rPr lang="en-US" sz="2200" dirty="0">
                <a:solidFill>
                  <a:srgbClr val="494949"/>
                </a:solidFill>
              </a:rPr>
              <a:t>ali</a:t>
            </a:r>
            <a:r>
              <a:rPr lang="en-US" sz="2200" b="1" dirty="0">
                <a:solidFill>
                  <a:srgbClr val="494949"/>
                </a:solidFill>
              </a:rPr>
              <a:t> 3 milijone EUR (skupinski projekti). </a:t>
            </a:r>
            <a:endParaRPr lang="en-US" sz="2200" dirty="0">
              <a:solidFill>
                <a:srgbClr val="494949"/>
              </a:solidFill>
            </a:endParaRPr>
          </a:p>
        </p:txBody>
      </p:sp>
      <p:cxnSp>
        <p:nvCxnSpPr>
          <p:cNvPr id="15" name="Connector: Elbow 14">
            <a:extLst>
              <a:ext uri="{FF2B5EF4-FFF2-40B4-BE49-F238E27FC236}">
                <a16:creationId xmlns:a16="http://schemas.microsoft.com/office/drawing/2014/main" id="{DBC0FD44-08B3-4ACE-EBE8-19A64672BBED}"/>
              </a:ext>
            </a:extLst>
          </p:cNvPr>
          <p:cNvCxnSpPr>
            <a:cxnSpLocks/>
          </p:cNvCxnSpPr>
          <p:nvPr/>
        </p:nvCxnSpPr>
        <p:spPr>
          <a:xfrm rot="10800000" flipH="1" flipV="1">
            <a:off x="1160476" y="3465083"/>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55C18809-0C1A-2FB5-38F5-1F8AC9F38D37}"/>
              </a:ext>
            </a:extLst>
          </p:cNvPr>
          <p:cNvSpPr/>
          <p:nvPr/>
        </p:nvSpPr>
        <p:spPr>
          <a:xfrm>
            <a:off x="-15514" y="109727"/>
            <a:ext cx="7968249"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B0BF9981-E5E0-21D4-AC61-76A5A8244DD1}"/>
              </a:ext>
            </a:extLst>
          </p:cNvPr>
          <p:cNvSpPr txBox="1">
            <a:spLocks/>
          </p:cNvSpPr>
          <p:nvPr/>
        </p:nvSpPr>
        <p:spPr>
          <a:xfrm>
            <a:off x="1492537" y="263037"/>
            <a:ext cx="6460199"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Program Resto al Sud (Ostanite na jugu)</a:t>
            </a:r>
          </a:p>
        </p:txBody>
      </p:sp>
      <p:pic>
        <p:nvPicPr>
          <p:cNvPr id="32" name="Graphic 31" descr="Target with solid fill">
            <a:extLst>
              <a:ext uri="{FF2B5EF4-FFF2-40B4-BE49-F238E27FC236}">
                <a16:creationId xmlns:a16="http://schemas.microsoft.com/office/drawing/2014/main" id="{254FEDC3-5AAD-1E99-7576-6AB95EA478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38965" y="1771222"/>
            <a:ext cx="633914" cy="633914"/>
          </a:xfrm>
          <a:prstGeom prst="rect">
            <a:avLst/>
          </a:prstGeom>
        </p:spPr>
      </p:pic>
      <p:sp>
        <p:nvSpPr>
          <p:cNvPr id="18" name="Flowchart: Alternate Process 17">
            <a:extLst>
              <a:ext uri="{FF2B5EF4-FFF2-40B4-BE49-F238E27FC236}">
                <a16:creationId xmlns:a16="http://schemas.microsoft.com/office/drawing/2014/main" id="{FF160E3B-93FD-0BF7-197E-4407BA19D6C4}"/>
              </a:ext>
            </a:extLst>
          </p:cNvPr>
          <p:cNvSpPr/>
          <p:nvPr/>
        </p:nvSpPr>
        <p:spPr>
          <a:xfrm>
            <a:off x="1826168" y="4673137"/>
            <a:ext cx="10029647" cy="1458671"/>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D27CCA1A-D94E-1F31-8634-9366F1AC0364}"/>
              </a:ext>
            </a:extLst>
          </p:cNvPr>
          <p:cNvSpPr txBox="1">
            <a:spLocks/>
          </p:cNvSpPr>
          <p:nvPr/>
        </p:nvSpPr>
        <p:spPr>
          <a:xfrm>
            <a:off x="2483933" y="4895980"/>
            <a:ext cx="954173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rgbClr val="E96751"/>
                </a:solidFill>
              </a:rPr>
              <a:t>Primer: </a:t>
            </a:r>
          </a:p>
          <a:p>
            <a:pPr marL="0" indent="0"/>
            <a:r>
              <a:rPr lang="en-US" sz="2200" dirty="0">
                <a:solidFill>
                  <a:srgbClr val="494949"/>
                </a:solidFill>
              </a:rPr>
              <a:t>Posamezniki lahko prejmejo do</a:t>
            </a:r>
            <a:r>
              <a:rPr lang="en-US" sz="2200" b="1" dirty="0">
                <a:solidFill>
                  <a:srgbClr val="494949"/>
                </a:solidFill>
              </a:rPr>
              <a:t> 60.000 EUR (ali do 200.000 EUR za </a:t>
            </a:r>
            <a:r>
              <a:rPr lang="en-US" sz="2200" dirty="0">
                <a:solidFill>
                  <a:srgbClr val="494949"/>
                </a:solidFill>
              </a:rPr>
              <a:t>podjetja</a:t>
            </a:r>
            <a:r>
              <a:rPr lang="en-US" sz="2200" b="1" dirty="0">
                <a:solidFill>
                  <a:srgbClr val="494949"/>
                </a:solidFill>
              </a:rPr>
              <a:t> z več ustanovitelji</a:t>
            </a:r>
            <a:r>
              <a:rPr lang="en-US" sz="2200" dirty="0">
                <a:solidFill>
                  <a:srgbClr val="494949"/>
                </a:solidFill>
              </a:rPr>
              <a:t>), ki obsega 50 % nepovratnih sredstev in 50 % </a:t>
            </a:r>
            <a:r>
              <a:rPr lang="en-US" sz="2200" b="1" dirty="0">
                <a:solidFill>
                  <a:srgbClr val="494949"/>
                </a:solidFill>
              </a:rPr>
              <a:t>posojila. </a:t>
            </a:r>
          </a:p>
          <a:p>
            <a:pPr marL="447675" indent="0"/>
            <a:endParaRPr lang="en-US" sz="2200" dirty="0">
              <a:solidFill>
                <a:srgbClr val="494949"/>
              </a:solidFill>
            </a:endParaRPr>
          </a:p>
        </p:txBody>
      </p:sp>
      <p:pic>
        <p:nvPicPr>
          <p:cNvPr id="43" name="Graphic 42" descr="Excellent with solid fill">
            <a:extLst>
              <a:ext uri="{FF2B5EF4-FFF2-40B4-BE49-F238E27FC236}">
                <a16:creationId xmlns:a16="http://schemas.microsoft.com/office/drawing/2014/main" id="{DE283728-8E65-9B6D-4696-610A90B84D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6168" y="4772225"/>
            <a:ext cx="749373" cy="749373"/>
          </a:xfrm>
          <a:prstGeom prst="rect">
            <a:avLst/>
          </a:prstGeom>
        </p:spPr>
      </p:pic>
      <p:grpSp>
        <p:nvGrpSpPr>
          <p:cNvPr id="2" name="Group 1">
            <a:extLst>
              <a:ext uri="{FF2B5EF4-FFF2-40B4-BE49-F238E27FC236}">
                <a16:creationId xmlns:a16="http://schemas.microsoft.com/office/drawing/2014/main" id="{8B14D7E9-5A33-9D06-41DB-F72FB1A5093C}"/>
              </a:ext>
            </a:extLst>
          </p:cNvPr>
          <p:cNvGrpSpPr/>
          <p:nvPr/>
        </p:nvGrpSpPr>
        <p:grpSpPr>
          <a:xfrm>
            <a:off x="274432" y="85433"/>
            <a:ext cx="1047896" cy="1049846"/>
            <a:chOff x="1016000" y="1137920"/>
            <a:chExt cx="1016000" cy="1016000"/>
          </a:xfrm>
        </p:grpSpPr>
        <p:sp>
          <p:nvSpPr>
            <p:cNvPr id="3" name="Oval 2">
              <a:extLst>
                <a:ext uri="{FF2B5EF4-FFF2-40B4-BE49-F238E27FC236}">
                  <a16:creationId xmlns:a16="http://schemas.microsoft.com/office/drawing/2014/main" id="{A354CD53-7E9D-1593-F50F-5E604D6AE38E}"/>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4BF8FC4D-4622-B3C2-A307-E996C55E2133}"/>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a:t>
              </a:r>
            </a:p>
          </p:txBody>
        </p:sp>
      </p:grpSp>
      <p:pic>
        <p:nvPicPr>
          <p:cNvPr id="30722" name="Picture 2" descr="Resto al sud">
            <a:extLst>
              <a:ext uri="{FF2B5EF4-FFF2-40B4-BE49-F238E27FC236}">
                <a16:creationId xmlns:a16="http://schemas.microsoft.com/office/drawing/2014/main" id="{854270DF-939B-1A33-BB06-D6F05EA075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46522" y="88718"/>
            <a:ext cx="2109850" cy="158238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92298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EC2A733B751B4A9BD302BA2F24F71D" ma:contentTypeVersion="16" ma:contentTypeDescription="Create a new document." ma:contentTypeScope="" ma:versionID="9419557d0d05647896247c76f8082c84">
  <xsd:schema xmlns:xsd="http://www.w3.org/2001/XMLSchema" xmlns:xs="http://www.w3.org/2001/XMLSchema" xmlns:p="http://schemas.microsoft.com/office/2006/metadata/properties" xmlns:ns2="7b53bf8c-4569-44df-ad60-bb18397340c4" xmlns:ns3="835803b3-5fd4-490d-9118-e08d8d43fc1e" targetNamespace="http://schemas.microsoft.com/office/2006/metadata/properties" ma:root="true" ma:fieldsID="8bb00514f3168b1377ce5798e928eabc" ns2:_="" ns3:_="">
    <xsd:import namespace="7b53bf8c-4569-44df-ad60-bb18397340c4"/>
    <xsd:import namespace="835803b3-5fd4-490d-9118-e08d8d43fc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3bf8c-4569-44df-ad60-bb18397340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5803b3-5fd4-490d-9118-e08d8d43fc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2f271f-8533-40f3-8d6b-870b5cd30576}" ma:internalName="TaxCatchAll" ma:showField="CatchAllData" ma:web="835803b3-5fd4-490d-9118-e08d8d43fc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35803b3-5fd4-490d-9118-e08d8d43fc1e" xsi:nil="true"/>
    <lcf76f155ced4ddcb4097134ff3c332f xmlns="7b53bf8c-4569-44df-ad60-bb18397340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988208-8900-4139-9F0D-4163672D9310}"/>
</file>

<file path=customXml/itemProps2.xml><?xml version="1.0" encoding="utf-8"?>
<ds:datastoreItem xmlns:ds="http://schemas.openxmlformats.org/officeDocument/2006/customXml" ds:itemID="{B677A0D2-72F3-40C5-B0D5-E171D3AF7D00}"/>
</file>

<file path=customXml/itemProps3.xml><?xml version="1.0" encoding="utf-8"?>
<ds:datastoreItem xmlns:ds="http://schemas.openxmlformats.org/officeDocument/2006/customXml" ds:itemID="{E318956D-0419-45D0-90C2-95641C625377}"/>
</file>

<file path=docProps/app.xml><?xml version="1.0" encoding="utf-8"?>
<Properties xmlns="http://schemas.openxmlformats.org/officeDocument/2006/extended-properties" xmlns:vt="http://schemas.openxmlformats.org/officeDocument/2006/docPropsVTypes">
  <Template/>
  <TotalTime>13588</TotalTime>
  <Words>4903</Words>
  <Application>Microsoft Office PowerPoint</Application>
  <PresentationFormat>Širokozaslonsko</PresentationFormat>
  <Paragraphs>277</Paragraphs>
  <Slides>36</Slides>
  <Notes>18</Notes>
  <HiddenSlides>0</HiddenSlides>
  <MMClips>0</MMClips>
  <ScaleCrop>false</ScaleCrop>
  <HeadingPairs>
    <vt:vector size="4" baseType="variant">
      <vt:variant>
        <vt:lpstr>Tema</vt:lpstr>
      </vt:variant>
      <vt:variant>
        <vt:i4>1</vt:i4>
      </vt:variant>
      <vt:variant>
        <vt:lpstr>Naslovi diapozitivov</vt:lpstr>
      </vt:variant>
      <vt:variant>
        <vt:i4>36</vt:i4>
      </vt:variant>
    </vt:vector>
  </HeadingPairs>
  <TitlesOfParts>
    <vt:vector size="37" baseType="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docId:A7233A7AD5C868BE3BACF9698E912A98</cp:keywords>
  <cp:lastModifiedBy>Tatjana Klakočar</cp:lastModifiedBy>
  <cp:revision>649</cp:revision>
  <dcterms:created xsi:type="dcterms:W3CDTF">2020-10-14T13:32:04Z</dcterms:created>
  <dcterms:modified xsi:type="dcterms:W3CDTF">2026-01-09T11:13:22Z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0x01010026EC2A733B751B4A9BD302BA2F24F71D</vt:lpwstr>
  </property>
</Properties>
</file>